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4" r:id="rId2"/>
    <p:sldMasterId id="2147483780" r:id="rId3"/>
    <p:sldMasterId id="2147483804" r:id="rId4"/>
  </p:sldMasterIdLst>
  <p:notesMasterIdLst>
    <p:notesMasterId r:id="rId31"/>
  </p:notesMasterIdLst>
  <p:sldIdLst>
    <p:sldId id="346" r:id="rId5"/>
    <p:sldId id="359" r:id="rId6"/>
    <p:sldId id="377" r:id="rId7"/>
    <p:sldId id="365" r:id="rId8"/>
    <p:sldId id="394" r:id="rId9"/>
    <p:sldId id="398" r:id="rId10"/>
    <p:sldId id="369" r:id="rId11"/>
    <p:sldId id="395" r:id="rId12"/>
    <p:sldId id="379" r:id="rId13"/>
    <p:sldId id="366" r:id="rId14"/>
    <p:sldId id="397" r:id="rId15"/>
    <p:sldId id="368" r:id="rId16"/>
    <p:sldId id="367" r:id="rId17"/>
    <p:sldId id="363" r:id="rId18"/>
    <p:sldId id="362" r:id="rId19"/>
    <p:sldId id="381" r:id="rId20"/>
    <p:sldId id="385" r:id="rId21"/>
    <p:sldId id="384" r:id="rId22"/>
    <p:sldId id="383" r:id="rId23"/>
    <p:sldId id="382" r:id="rId24"/>
    <p:sldId id="387" r:id="rId25"/>
    <p:sldId id="396" r:id="rId26"/>
    <p:sldId id="399" r:id="rId27"/>
    <p:sldId id="361" r:id="rId28"/>
    <p:sldId id="392" r:id="rId29"/>
    <p:sldId id="389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0091EA"/>
    <a:srgbClr val="FF0000"/>
    <a:srgbClr val="00B415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68" autoAdjust="0"/>
    <p:restoredTop sz="94660"/>
  </p:normalViewPr>
  <p:slideViewPr>
    <p:cSldViewPr>
      <p:cViewPr varScale="1">
        <p:scale>
          <a:sx n="121" d="100"/>
          <a:sy n="121" d="100"/>
        </p:scale>
        <p:origin x="147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6E38-82B1-47BB-A812-313B295FEFF2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9E94-532B-494D-AD7A-712B16D9F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9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146133-C2C6-42E5-9F03-188AA2A4A162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1614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94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253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726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751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3383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856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21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716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290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7956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1614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943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2536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7267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7510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3383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856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219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716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2900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795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8869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6038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0264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7678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5685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071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9592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3462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1128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7814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415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256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256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2/4/2026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246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52400" y="609600"/>
            <a:ext cx="5638800" cy="704850"/>
          </a:xfrm>
          <a:effectLst>
            <a:outerShdw dist="17961" dir="2700000" sx="1000" sy="1000" algn="ctr" rotWithShape="0">
              <a:schemeClr val="bg2"/>
            </a:outerShdw>
          </a:effectLst>
        </p:spPr>
        <p:txBody>
          <a:bodyPr>
            <a:normAutofit/>
          </a:bodyPr>
          <a:lstStyle/>
          <a:p>
            <a:pPr algn="l">
              <a:defRPr/>
            </a:pPr>
            <a:r>
              <a:rPr lang="cs-CZ" sz="3200" b="1" dirty="0"/>
              <a:t>PSYCHOLOGIE  ZÁKAZNÍKA</a:t>
            </a:r>
            <a:endParaRPr lang="en-US" sz="3200" b="1" dirty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2400" y="1600200"/>
            <a:ext cx="4953000" cy="685800"/>
          </a:xfrm>
          <a:effectLst>
            <a:outerShdw dist="17961" dir="2700000" sx="1000" sy="1000" algn="ctr" rotWithShape="0">
              <a:schemeClr val="bg2"/>
            </a:outerShdw>
          </a:effectLst>
        </p:spPr>
        <p:txBody>
          <a:bodyPr>
            <a:normAutofit/>
          </a:bodyPr>
          <a:lstStyle/>
          <a:p>
            <a:pPr algn="l">
              <a:defRPr/>
            </a:pPr>
            <a:r>
              <a:rPr lang="cs-CZ" sz="3000" b="1" dirty="0">
                <a:solidFill>
                  <a:schemeClr val="tx1"/>
                </a:solidFill>
              </a:rPr>
              <a:t>Nákupní rozhodovací proces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304800" y="6019800"/>
            <a:ext cx="2514600" cy="533400"/>
          </a:xfrm>
          <a:prstGeom prst="rect">
            <a:avLst/>
          </a:prstGeom>
          <a:effectLst>
            <a:outerShdw dist="17961" dir="2700000" sx="1000" sy="1000" algn="ctr" rotWithShape="0">
              <a:schemeClr val="bg2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i="1" dirty="0"/>
              <a:t>Renáta Pavlíčková</a:t>
            </a:r>
            <a:endParaRPr lang="en-US" sz="2400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cs-CZ" sz="2000" dirty="0">
                <a:solidFill>
                  <a:srgbClr val="262626"/>
                </a:solidFill>
                <a:ea typeface="굴림" pitchFamily="34" charset="-127"/>
              </a:rPr>
              <a:t>Členění dle zainteresovanosti spotřebitele:</a:t>
            </a:r>
            <a:endParaRPr lang="cs-CZ" sz="2000" dirty="0">
              <a:solidFill>
                <a:srgbClr val="000000"/>
              </a:solidFill>
            </a:endParaRPr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cs-CZ" sz="2000" dirty="0">
                <a:solidFill>
                  <a:srgbClr val="000000"/>
                </a:solidFill>
              </a:rPr>
              <a:t>zvykové,</a:t>
            </a:r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cs-CZ" sz="2000" dirty="0">
                <a:solidFill>
                  <a:srgbClr val="000000"/>
                </a:solidFill>
              </a:rPr>
              <a:t>komplexní,</a:t>
            </a:r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cs-CZ" sz="2000" dirty="0">
                <a:solidFill>
                  <a:srgbClr val="000000"/>
                </a:solidFill>
              </a:rPr>
              <a:t>variantní, </a:t>
            </a:r>
          </a:p>
          <a:p>
            <a:pPr marL="914400" lvl="1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cs-CZ" sz="2000" dirty="0">
                <a:solidFill>
                  <a:srgbClr val="000000"/>
                </a:solidFill>
              </a:rPr>
              <a:t>disonančně-redukční.</a:t>
            </a:r>
          </a:p>
          <a:p>
            <a:pPr algn="just">
              <a:lnSpc>
                <a:spcPct val="160000"/>
              </a:lnSpc>
            </a:pPr>
            <a:endParaRPr lang="en-US" altLang="ko-KR" sz="2000" dirty="0">
              <a:solidFill>
                <a:srgbClr val="262626"/>
              </a:solidFill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Typy nákupního chování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533" y="2438400"/>
            <a:ext cx="3928281" cy="2631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8632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altLang="ko-KR" sz="1800" dirty="0">
              <a:solidFill>
                <a:srgbClr val="262626"/>
              </a:solidFill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Typy nákupního chování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864" y="2711667"/>
            <a:ext cx="5242272" cy="3841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304800" y="3233410"/>
            <a:ext cx="15108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57200"/>
            <a:r>
              <a:rPr lang="cs-CZ" sz="1400" kern="0" dirty="0">
                <a:solidFill>
                  <a:srgbClr val="000000"/>
                </a:solidFill>
              </a:rPr>
              <a:t>Významné rozdíly </a:t>
            </a:r>
            <a:br>
              <a:rPr lang="cs-CZ" sz="1400" kern="0" dirty="0">
                <a:solidFill>
                  <a:srgbClr val="000000"/>
                </a:solidFill>
              </a:rPr>
            </a:br>
            <a:r>
              <a:rPr lang="cs-CZ" sz="1400" kern="0" dirty="0">
                <a:solidFill>
                  <a:srgbClr val="000000"/>
                </a:solidFill>
              </a:rPr>
              <a:t>mezi značkami</a:t>
            </a:r>
            <a:endParaRPr lang="en-US" sz="1400" kern="0" dirty="0">
              <a:solidFill>
                <a:srgbClr val="000000"/>
              </a:solidFill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304800" y="5105400"/>
            <a:ext cx="14845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457200"/>
            <a:r>
              <a:rPr lang="cs-CZ" sz="1400" kern="0" dirty="0">
                <a:solidFill>
                  <a:srgbClr val="000000"/>
                </a:solidFill>
              </a:rPr>
              <a:t>Minimální rozdíly </a:t>
            </a:r>
            <a:br>
              <a:rPr lang="cs-CZ" sz="1400" kern="0" dirty="0">
                <a:solidFill>
                  <a:srgbClr val="000000"/>
                </a:solidFill>
              </a:rPr>
            </a:br>
            <a:r>
              <a:rPr lang="cs-CZ" sz="1400" kern="0" dirty="0">
                <a:solidFill>
                  <a:srgbClr val="000000"/>
                </a:solidFill>
              </a:rPr>
              <a:t>mezi značkami</a:t>
            </a:r>
            <a:endParaRPr lang="en-US" sz="1400" kern="0" dirty="0">
              <a:solidFill>
                <a:srgbClr val="000000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438400" y="1975890"/>
            <a:ext cx="1537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457200"/>
            <a:r>
              <a:rPr lang="cs-CZ" sz="1400" kern="0" dirty="0">
                <a:solidFill>
                  <a:srgbClr val="000000"/>
                </a:solidFill>
              </a:rPr>
              <a:t>Vysoká </a:t>
            </a:r>
            <a:br>
              <a:rPr lang="cs-CZ" sz="1400" kern="0" dirty="0">
                <a:solidFill>
                  <a:srgbClr val="000000"/>
                </a:solidFill>
              </a:rPr>
            </a:br>
            <a:r>
              <a:rPr lang="cs-CZ" sz="1400" kern="0" dirty="0">
                <a:solidFill>
                  <a:srgbClr val="000000"/>
                </a:solidFill>
              </a:rPr>
              <a:t>zainteresovanost</a:t>
            </a:r>
            <a:endParaRPr lang="en-US" sz="1400" kern="0" dirty="0">
              <a:solidFill>
                <a:srgbClr val="000000"/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029200" y="2036818"/>
            <a:ext cx="1537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457200"/>
            <a:r>
              <a:rPr lang="cs-CZ" sz="1400" kern="0" dirty="0">
                <a:solidFill>
                  <a:srgbClr val="000000"/>
                </a:solidFill>
              </a:rPr>
              <a:t>Nízká </a:t>
            </a:r>
            <a:br>
              <a:rPr lang="cs-CZ" sz="1400" kern="0" dirty="0">
                <a:solidFill>
                  <a:srgbClr val="000000"/>
                </a:solidFill>
              </a:rPr>
            </a:br>
            <a:r>
              <a:rPr lang="cs-CZ" sz="1400" kern="0" dirty="0">
                <a:solidFill>
                  <a:srgbClr val="000000"/>
                </a:solidFill>
              </a:rPr>
              <a:t>zainteresovanost</a:t>
            </a:r>
            <a:endParaRPr lang="en-US" sz="140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77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výrobky krátkodobé a každodenní spotřeby,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nakupování stejné značky,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zákazník ze zvyku,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nakupuje automaticky,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potřebuje výrobek,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toto zboží se prodává bez dodatečných služeb, servisu,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jde o zboží nižší cenové skupiny.</a:t>
            </a: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1. Zvykové nákupní chování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18632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nákladnější, občasné,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nedostatečné znalosti o značkách,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získávání informací,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zákazník má zájem na koupi výrobku,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zboží je cenově vyšší kategorie, dlouhodobější spotřeby,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výrobky jsou technicky složitější, u kterých je třeba uvažovat o dalších doplňujících službách,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produkty jsou dražší (auta, nábytek, spotřebiče, značkové oděvy),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koupě tohoto zboží znamená dost velký zásah do rozpočtu peněženky).</a:t>
            </a: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2. Komplexní nákupní chování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18632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většinou u výrobků krátkodobé spotřeby a rozmanitosti značek,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snaha vyzkoušet něco nového,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zákazník střídá značky,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zákazník hodnotí produkt následně po koupi.</a:t>
            </a: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3. Variantní nákupní chování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8663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označuje se také jako nákupní chování disonančně-redukční, 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spotřebitel má velký zájem, ale mezi značkami nevidí rozdíl,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000000"/>
                </a:solidFill>
              </a:rPr>
              <a:t>k hodnocení výrobku dochází po koupi při jeho užívání.</a:t>
            </a:r>
          </a:p>
          <a:p>
            <a:pPr algn="just">
              <a:lnSpc>
                <a:spcPct val="160000"/>
              </a:lnSpc>
            </a:pPr>
            <a:endParaRPr lang="en-US" altLang="ko-KR" sz="2000" dirty="0">
              <a:solidFill>
                <a:srgbClr val="262626"/>
              </a:solidFill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4. Nákupní chování snižující nesoulad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8663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533400"/>
            <a:ext cx="7250275" cy="715963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Faktory ovlivňující spotřebitelské chování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413" y="2514600"/>
            <a:ext cx="7134663" cy="3443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3563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 defTabSz="45720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prstClr val="black"/>
                </a:solidFill>
              </a:rPr>
              <a:t>Kultura</a:t>
            </a:r>
          </a:p>
          <a:p>
            <a:pPr marL="800100" lvl="1" indent="-342900" algn="just" defTabSz="457200">
              <a:buFont typeface="Calibri" panose="020F0502020204030204" pitchFamily="34" charset="0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naučená</a:t>
            </a:r>
          </a:p>
          <a:p>
            <a:pPr marL="800100" lvl="1" indent="-342900" algn="just" defTabSz="457200">
              <a:buFont typeface="Calibri" panose="020F0502020204030204" pitchFamily="34" charset="0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určuje hodnoty společnosti</a:t>
            </a:r>
          </a:p>
          <a:p>
            <a:pPr marL="800100" lvl="1" indent="-342900" algn="just" defTabSz="457200">
              <a:buFont typeface="Calibri" panose="020F0502020204030204" pitchFamily="34" charset="0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„</a:t>
            </a:r>
            <a:r>
              <a:rPr lang="cs-CZ" sz="2000" i="1" dirty="0">
                <a:solidFill>
                  <a:prstClr val="black"/>
                </a:solidFill>
              </a:rPr>
              <a:t>mentální program, respektive kolektivní programování mysli, jenž odlišuje příslušníky jedné skupiny/kategorie lidí od příslušníků jiné skupiny/kategorie lidí</a:t>
            </a:r>
            <a:r>
              <a:rPr lang="cs-CZ" sz="2000" dirty="0">
                <a:solidFill>
                  <a:prstClr val="black"/>
                </a:solidFill>
              </a:rPr>
              <a:t>“ </a:t>
            </a:r>
          </a:p>
          <a:p>
            <a:pPr marL="342900" lvl="0" indent="-342900" algn="just" defTabSz="45720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prstClr val="black"/>
                </a:solidFill>
              </a:rPr>
              <a:t>Subkultura</a:t>
            </a:r>
          </a:p>
          <a:p>
            <a:pPr marL="800100" lvl="1" indent="-342900" algn="just" defTabSz="457200">
              <a:buFont typeface="Calibri" panose="020F0502020204030204" pitchFamily="34" charset="0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menšinová kultura v rámci kultury většinové</a:t>
            </a:r>
          </a:p>
          <a:p>
            <a:pPr marL="342900" lvl="0" indent="-342900" algn="just" defTabSz="45720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prstClr val="black"/>
                </a:solidFill>
              </a:rPr>
              <a:t>Sociální vrstva (třída)</a:t>
            </a:r>
          </a:p>
          <a:p>
            <a:pPr marL="800100" lvl="1" indent="-342900" algn="just" defTabSz="457200">
              <a:buFont typeface="Calibri" panose="020F0502020204030204" pitchFamily="34" charset="0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kategorie lidí, kteří mají stejné společenské postavení</a:t>
            </a: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Kulturní faktory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0566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 defTabSz="45720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prstClr val="black"/>
                </a:solidFill>
              </a:rPr>
              <a:t>Skupiny</a:t>
            </a:r>
          </a:p>
          <a:p>
            <a:pPr marL="742950" lvl="1" indent="-285750" algn="l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touha zařadit se, být součástí celku</a:t>
            </a:r>
          </a:p>
          <a:p>
            <a:pPr marL="742950" lvl="1" indent="-285750" algn="l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členské skupiny (rodina, přátelé, spolupracovníci)</a:t>
            </a:r>
          </a:p>
          <a:p>
            <a:pPr marL="742950" lvl="1" indent="-285750" algn="l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sekundární skupiny (formálnější - profesní asociace, náboženské skupiny)</a:t>
            </a:r>
          </a:p>
          <a:p>
            <a:pPr marL="742950" lvl="1" indent="-285750" algn="l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referenční skupiny - srovnávací body lidského chování</a:t>
            </a:r>
          </a:p>
          <a:p>
            <a:pPr marL="742950" lvl="1" indent="-285750" algn="l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aspirační skupiny - jedinec tam chce patřit</a:t>
            </a:r>
          </a:p>
          <a:p>
            <a:pPr marL="342900" lvl="0" indent="-342900" algn="l" defTabSz="45720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prstClr val="black"/>
                </a:solidFill>
              </a:rPr>
              <a:t>Rodina</a:t>
            </a:r>
          </a:p>
          <a:p>
            <a:pPr marL="742950" lvl="1" indent="-285750" algn="l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neformální skupina se zásadním vlivem</a:t>
            </a:r>
          </a:p>
          <a:p>
            <a:pPr marL="342900" lvl="0" indent="-342900" algn="l" defTabSz="45720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prstClr val="black"/>
                </a:solidFill>
              </a:rPr>
              <a:t>Role a společenský status</a:t>
            </a:r>
          </a:p>
          <a:p>
            <a:pPr marL="742950" lvl="1" indent="-285750" algn="l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v každé skupině hraje jedinec roli</a:t>
            </a:r>
          </a:p>
          <a:p>
            <a:pPr marL="742950" lvl="1" indent="-285750" algn="l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roli od jedince očekává jeho okolí</a:t>
            </a:r>
          </a:p>
          <a:p>
            <a:pPr marL="742950" lvl="1" indent="-285750" algn="l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status = obecná úcta, kterou jedinec ve společnosti vzbuzuje</a:t>
            </a: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Společenské faktory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0566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 defTabSz="45720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prstClr val="black"/>
                </a:solidFill>
              </a:rPr>
              <a:t>Věk a fáze života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s věkem se mění preference a vkus při nákupu potravin, oblečení, nábytku či dovolených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životní cyklus rodiny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psychologické fáze životního cyklu</a:t>
            </a:r>
          </a:p>
          <a:p>
            <a:pPr marL="342900" lvl="0" indent="-342900" algn="just" defTabSz="45720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prstClr val="black"/>
                </a:solidFill>
              </a:rPr>
              <a:t>Zaměstnání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nezaměstnaný vs. zaměstnaný člověk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typ zaměstnání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Ekonomická situace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majetkové poměry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důležitá veličina pro tvorbu marketingových akcí</a:t>
            </a: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Osobní faktory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0566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chemeClr val="tx1"/>
                </a:solidFill>
              </a:rPr>
              <a:t>Psychologie – </a:t>
            </a:r>
            <a:r>
              <a:rPr lang="cs-CZ" sz="2000" dirty="0">
                <a:solidFill>
                  <a:schemeClr val="tx1"/>
                </a:solidFill>
              </a:rPr>
              <a:t>věda, která studuje lidské chování, mentální procesy 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a tělesné dění včetně jejich vzájemných vztahů a interakcí (souhrnně označované jako psychika) a snaží se je popsat, vysvětlit a predikovat.  </a:t>
            </a:r>
          </a:p>
          <a:p>
            <a:pPr marL="285750" indent="-285750" algn="just"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chemeClr val="tx1"/>
                </a:solidFill>
              </a:rPr>
              <a:t>Cílem psychologie </a:t>
            </a:r>
            <a:r>
              <a:rPr lang="cs-CZ" sz="2000" dirty="0">
                <a:solidFill>
                  <a:schemeClr val="tx1"/>
                </a:solidFill>
              </a:rPr>
              <a:t>je také získané poznatky využít k zvýšení spokojenosti </a:t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>a zlepšení zdraví člověka, prostřednictvím psychoterapie jich navíc lze využít k léčebným účelům.</a:t>
            </a:r>
            <a:endParaRPr lang="en-US" altLang="ko-KR" sz="2000" dirty="0">
              <a:solidFill>
                <a:schemeClr val="tx1"/>
              </a:solidFill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cs-CZ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Psychologie</a:t>
            </a:r>
            <a:endParaRPr kumimoji="1" lang="en-US" altLang="ko-K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 defTabSz="45720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prstClr val="black"/>
                </a:solidFill>
              </a:rPr>
              <a:t>Životní styl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zájmy, názory, každodenní aktivity</a:t>
            </a:r>
          </a:p>
          <a:p>
            <a:pPr marL="342900" lvl="0" indent="-342900" algn="just" defTabSz="45720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prstClr val="black"/>
                </a:solidFill>
              </a:rPr>
              <a:t>Osobnost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"Osobnost, to jsou charakteristické vzorce myšlení a chování, které určují osobní styl jedince a ovlivňují jeho interakci s prostředím"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jak spotřebitel vnímá sám sebe, volí také značku či produkt</a:t>
            </a: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Osobní faktory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05663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 defTabSz="45720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prstClr val="black"/>
                </a:solidFill>
              </a:rPr>
              <a:t>Motivace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motivační teorie - </a:t>
            </a:r>
            <a:r>
              <a:rPr lang="cs-CZ" sz="2000" dirty="0" err="1">
                <a:solidFill>
                  <a:prstClr val="black"/>
                </a:solidFill>
              </a:rPr>
              <a:t>Maslow</a:t>
            </a:r>
            <a:r>
              <a:rPr lang="cs-CZ" sz="2000" dirty="0">
                <a:solidFill>
                  <a:prstClr val="black"/>
                </a:solidFill>
              </a:rPr>
              <a:t>, Freud</a:t>
            </a:r>
          </a:p>
          <a:p>
            <a:pPr marL="342900" lvl="0" indent="-342900" algn="just" defTabSz="45720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prstClr val="black"/>
                </a:solidFill>
              </a:rPr>
              <a:t>Vnímání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vystavení podnětu - selektivní zkreslení, pozornost, paměť</a:t>
            </a:r>
          </a:p>
          <a:p>
            <a:pPr marL="342900" lvl="0" indent="-342900" algn="just" defTabSz="45720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prstClr val="black"/>
                </a:solidFill>
              </a:rPr>
              <a:t>Učení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podmiňované vs. sociální (pozorování a uchovávání informací)</a:t>
            </a:r>
          </a:p>
          <a:p>
            <a:pPr marL="342900" lvl="0" indent="-342900" algn="just" defTabSz="45720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prstClr val="black"/>
                </a:solidFill>
              </a:rPr>
              <a:t>Přesvědčení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víra ve vlastní pravdu (reálné vs. nereálné základy)</a:t>
            </a:r>
          </a:p>
          <a:p>
            <a:pPr marL="342900" lvl="0" indent="-342900" algn="just" defTabSz="457200"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prstClr val="black"/>
                </a:solidFill>
              </a:rPr>
              <a:t>Postoje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ovlivňují vztah člověka k určitému produktu</a:t>
            </a:r>
          </a:p>
          <a:p>
            <a:pPr marL="742950" lvl="1" indent="-285750" algn="just" defTabSz="457200">
              <a:buFont typeface="Arial"/>
              <a:buChar char="–"/>
            </a:pPr>
            <a:r>
              <a:rPr lang="cs-CZ" sz="2000" dirty="0">
                <a:solidFill>
                  <a:prstClr val="black"/>
                </a:solidFill>
              </a:rPr>
              <a:t>není snadné je měnit</a:t>
            </a: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Psychologické faktory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14167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095500" y="533400"/>
            <a:ext cx="6667500" cy="715963"/>
          </a:xfrm>
        </p:spPr>
        <p:txBody>
          <a:bodyPr>
            <a:normAutofit/>
          </a:bodyPr>
          <a:lstStyle/>
          <a:p>
            <a:r>
              <a:rPr lang="cs-CZ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Maslowova</a:t>
            </a:r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pyramida potřeb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6" name="Picture 2" descr="C:\Users\Renáta\Desktop\maslowova_pyramida_potre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087" y="2121932"/>
            <a:ext cx="7167617" cy="411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773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2000" b="1" dirty="0">
                <a:solidFill>
                  <a:srgbClr val="000000"/>
                </a:solidFill>
              </a:rPr>
              <a:t>iniciátor – </a:t>
            </a:r>
            <a:r>
              <a:rPr lang="cs-CZ" sz="2000" dirty="0">
                <a:solidFill>
                  <a:srgbClr val="000000"/>
                </a:solidFill>
              </a:rPr>
              <a:t>ten, kdo daný nákup iniciuje (zjistil, že je prázdná lednice </a:t>
            </a:r>
            <a:br>
              <a:rPr lang="cs-CZ" sz="2000" dirty="0">
                <a:solidFill>
                  <a:srgbClr val="000000"/>
                </a:solidFill>
              </a:rPr>
            </a:br>
            <a:r>
              <a:rPr lang="cs-CZ" sz="2000" dirty="0">
                <a:solidFill>
                  <a:srgbClr val="000000"/>
                </a:solidFill>
              </a:rPr>
              <a:t>a chce ji doplnit),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2000" b="1" dirty="0" err="1">
                <a:solidFill>
                  <a:srgbClr val="000000"/>
                </a:solidFill>
              </a:rPr>
              <a:t>ovlivňovatel</a:t>
            </a:r>
            <a:r>
              <a:rPr lang="cs-CZ" sz="2000" b="1" dirty="0">
                <a:solidFill>
                  <a:srgbClr val="000000"/>
                </a:solidFill>
              </a:rPr>
              <a:t> – </a:t>
            </a:r>
            <a:r>
              <a:rPr lang="cs-CZ" sz="2000" dirty="0">
                <a:solidFill>
                  <a:srgbClr val="000000"/>
                </a:solidFill>
              </a:rPr>
              <a:t>může ovlivnit konečnou koupi (konečné rozhodnutí),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2000" b="1" dirty="0" err="1">
                <a:solidFill>
                  <a:srgbClr val="000000"/>
                </a:solidFill>
              </a:rPr>
              <a:t>rozhodovatel</a:t>
            </a:r>
            <a:r>
              <a:rPr lang="cs-CZ" sz="2000" b="1" dirty="0">
                <a:solidFill>
                  <a:srgbClr val="000000"/>
                </a:solidFill>
              </a:rPr>
              <a:t> – </a:t>
            </a:r>
            <a:r>
              <a:rPr lang="cs-CZ" sz="2000" dirty="0">
                <a:solidFill>
                  <a:srgbClr val="000000"/>
                </a:solidFill>
              </a:rPr>
              <a:t>učiní konečné rozhodnutí (kde, jak, co se koupí, jak se zaplatí),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2000" b="1" dirty="0">
                <a:solidFill>
                  <a:srgbClr val="000000"/>
                </a:solidFill>
              </a:rPr>
              <a:t>kupující – </a:t>
            </a:r>
            <a:r>
              <a:rPr lang="cs-CZ" sz="2000" dirty="0">
                <a:solidFill>
                  <a:srgbClr val="000000"/>
                </a:solidFill>
              </a:rPr>
              <a:t>ten co vykonává daný nákup,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cs-CZ" sz="2000" b="1" dirty="0">
                <a:solidFill>
                  <a:srgbClr val="000000"/>
                </a:solidFill>
              </a:rPr>
              <a:t>uživatel – </a:t>
            </a:r>
            <a:r>
              <a:rPr lang="cs-CZ" sz="2000" dirty="0">
                <a:solidFill>
                  <a:srgbClr val="000000"/>
                </a:solidFill>
              </a:rPr>
              <a:t>ten kdo daný výrobek užívá a uspokojuje svou potřebu.</a:t>
            </a:r>
            <a:endParaRPr lang="en-US" altLang="ko-KR" sz="2000" dirty="0">
              <a:solidFill>
                <a:srgbClr val="262626"/>
              </a:solidFill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Role kupujících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84085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 defTabSz="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prstClr val="black"/>
                </a:solidFill>
              </a:rPr>
              <a:t>vytvoření pozice výrobku, </a:t>
            </a:r>
          </a:p>
          <a:p>
            <a:pPr marL="342900" lvl="0" indent="-342900" algn="just" defTabSz="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prstClr val="black"/>
                </a:solidFill>
              </a:rPr>
              <a:t>změna pozice výrobku, </a:t>
            </a:r>
          </a:p>
          <a:p>
            <a:pPr marL="342900" lvl="0" indent="-342900" algn="just" defTabSz="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prstClr val="black"/>
                </a:solidFill>
              </a:rPr>
              <a:t>vytvoření pozice služeb, </a:t>
            </a:r>
          </a:p>
          <a:p>
            <a:pPr marL="342900" lvl="0" indent="-342900" algn="just" defTabSz="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prstClr val="black"/>
                </a:solidFill>
              </a:rPr>
              <a:t>vnímání ceny, </a:t>
            </a:r>
          </a:p>
          <a:p>
            <a:pPr marL="342900" lvl="0" indent="-342900" algn="just" defTabSz="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prstClr val="black"/>
                </a:solidFill>
              </a:rPr>
              <a:t>vnímání kvality, </a:t>
            </a:r>
          </a:p>
          <a:p>
            <a:pPr marL="342900" lvl="0" indent="-342900" algn="just" defTabSz="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prstClr val="black"/>
                </a:solidFill>
              </a:rPr>
              <a:t>vztah mezi cenou a kvalitou, </a:t>
            </a:r>
          </a:p>
          <a:p>
            <a:pPr marL="342900" lvl="0" indent="-342900" algn="just" defTabSz="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prstClr val="black"/>
                </a:solidFill>
              </a:rPr>
              <a:t>pověst maloobchodní prodejny, </a:t>
            </a:r>
          </a:p>
          <a:p>
            <a:pPr marL="342900" lvl="0" indent="-342900" algn="just" defTabSz="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prstClr val="black"/>
                </a:solidFill>
              </a:rPr>
              <a:t>pověst výrobce,</a:t>
            </a:r>
          </a:p>
          <a:p>
            <a:pPr marL="342900" lvl="0" indent="-342900" algn="just" defTabSz="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prstClr val="black"/>
                </a:solidFill>
              </a:rPr>
              <a:t>vnímání rizika.</a:t>
            </a: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Spotřebitelovo vnímání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234" y="2468624"/>
            <a:ext cx="2514600" cy="213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86635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60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cs-CZ" altLang="ko-KR" sz="1800" dirty="0">
                <a:solidFill>
                  <a:srgbClr val="262626"/>
                </a:solidFill>
                <a:ea typeface="굴림" pitchFamily="34" charset="-127"/>
              </a:rPr>
              <a:t>Faktory: humor, strach, erotika, emoce</a:t>
            </a:r>
          </a:p>
          <a:p>
            <a:pPr marL="285750" indent="-285750" algn="just">
              <a:lnSpc>
                <a:spcPct val="160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cs-CZ" altLang="ko-KR" sz="1800" dirty="0">
                <a:solidFill>
                  <a:srgbClr val="262626"/>
                </a:solidFill>
                <a:ea typeface="굴림" pitchFamily="34" charset="-127"/>
              </a:rPr>
              <a:t>Vůňový marketing</a:t>
            </a:r>
          </a:p>
          <a:p>
            <a:pPr marL="285750" indent="-285750" algn="just">
              <a:lnSpc>
                <a:spcPct val="160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cs-CZ" altLang="ko-KR" sz="1800" dirty="0">
                <a:solidFill>
                  <a:srgbClr val="262626"/>
                </a:solidFill>
                <a:ea typeface="굴림" pitchFamily="34" charset="-127"/>
              </a:rPr>
              <a:t>Vizualizace, design, světlo</a:t>
            </a:r>
          </a:p>
          <a:p>
            <a:pPr marL="285750" indent="-285750" algn="just">
              <a:lnSpc>
                <a:spcPct val="160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cs-CZ" altLang="ko-KR" sz="1800" dirty="0" err="1">
                <a:solidFill>
                  <a:srgbClr val="262626"/>
                </a:solidFill>
                <a:ea typeface="굴림" pitchFamily="34" charset="-127"/>
              </a:rPr>
              <a:t>Category</a:t>
            </a:r>
            <a:r>
              <a:rPr lang="cs-CZ" altLang="ko-KR" sz="1800" dirty="0">
                <a:solidFill>
                  <a:srgbClr val="262626"/>
                </a:solidFill>
                <a:ea typeface="굴림" pitchFamily="34" charset="-127"/>
              </a:rPr>
              <a:t> management</a:t>
            </a:r>
          </a:p>
          <a:p>
            <a:pPr marL="285750" indent="-285750" algn="just">
              <a:lnSpc>
                <a:spcPct val="160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cs-CZ" altLang="ko-KR" sz="1800" dirty="0">
                <a:solidFill>
                  <a:srgbClr val="262626"/>
                </a:solidFill>
                <a:ea typeface="굴림" pitchFamily="34" charset="-127"/>
              </a:rPr>
              <a:t>Guerilla marketing</a:t>
            </a:r>
          </a:p>
          <a:p>
            <a:pPr marL="285750" indent="-285750" algn="just">
              <a:lnSpc>
                <a:spcPct val="160000"/>
              </a:lnSpc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cs-CZ" altLang="ko-KR" sz="1800" dirty="0">
                <a:solidFill>
                  <a:srgbClr val="262626"/>
                </a:solidFill>
                <a:ea typeface="굴림" pitchFamily="34" charset="-127"/>
              </a:rPr>
              <a:t>Digitalizace v retailu</a:t>
            </a:r>
          </a:p>
          <a:p>
            <a:pPr algn="just">
              <a:lnSpc>
                <a:spcPct val="160000"/>
              </a:lnSpc>
            </a:pPr>
            <a:endParaRPr lang="en-US" altLang="ko-KR" sz="1800" dirty="0">
              <a:solidFill>
                <a:srgbClr val="262626"/>
              </a:solidFill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Marketing a psychologie zákazníka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392"/>
            <a:ext cx="5791200" cy="2143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9320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cs-CZ" altLang="ko-KR" sz="1800" dirty="0">
              <a:solidFill>
                <a:srgbClr val="262626"/>
              </a:solidFill>
              <a:ea typeface="굴림" pitchFamily="34" charset="-127"/>
            </a:endParaRPr>
          </a:p>
          <a:p>
            <a:pPr algn="just">
              <a:lnSpc>
                <a:spcPct val="160000"/>
              </a:lnSpc>
            </a:pPr>
            <a:endParaRPr lang="en-US" altLang="ko-KR" sz="1800" dirty="0">
              <a:solidFill>
                <a:srgbClr val="262626"/>
              </a:solidFill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Děkuji vám za pozornost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438400"/>
            <a:ext cx="5486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9320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095500" y="533400"/>
            <a:ext cx="6667500" cy="715963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Spotřebitel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Renáta\Desktop\MVŠO\IMG_20200110_0857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47800"/>
            <a:ext cx="69088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81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 defTabSz="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prstClr val="black"/>
                </a:solidFill>
              </a:rPr>
              <a:t>týká se konečných spotřebitelů - jednotlivců a domácností, kteří nakupují zboží a služeb pro osobní spotřebu; všichni dohromady tvoří spotřební trh;</a:t>
            </a:r>
          </a:p>
          <a:p>
            <a:pPr marL="342900" lvl="0" indent="-342900" algn="just" defTabSz="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prstClr val="black"/>
                </a:solidFill>
              </a:rPr>
              <a:t>chování, kterým se spotřebitelé projevují při hledání, nakupování, užívání, hodnocení a nakládání s výrobky a službami, od nichž očekávají uspokojení svých potřeb;</a:t>
            </a:r>
          </a:p>
          <a:p>
            <a:pPr marL="342900" lvl="0" indent="-342900" algn="just" defTabSz="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prstClr val="black"/>
                </a:solidFill>
              </a:rPr>
              <a:t>nákupní chování se zaměřuje na rozhodování jednotlivců při </a:t>
            </a:r>
            <a:r>
              <a:rPr lang="cs-CZ" sz="2000" b="1" dirty="0">
                <a:solidFill>
                  <a:prstClr val="black"/>
                </a:solidFill>
              </a:rPr>
              <a:t>vynakládání vlastních zdrojů (peníze, čas, úsilí)</a:t>
            </a:r>
            <a:r>
              <a:rPr lang="cs-CZ" sz="2000" dirty="0">
                <a:solidFill>
                  <a:prstClr val="black"/>
                </a:solidFill>
              </a:rPr>
              <a:t> na položky související se spotřebou.</a:t>
            </a:r>
          </a:p>
          <a:p>
            <a:pPr algn="just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</a:pPr>
            <a:endParaRPr lang="en-US" altLang="ko-KR" sz="1800" dirty="0">
              <a:solidFill>
                <a:srgbClr val="262626"/>
              </a:solidFill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Nákupní chování spotřebitelů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4730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095500" y="533400"/>
            <a:ext cx="6667500" cy="715963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Chování spotřebitele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C:\Users\Renáta\Desktop\MVŠO\IMG_20200110_0857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634" y="1752599"/>
            <a:ext cx="6904281" cy="4962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736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900" dirty="0">
              <a:solidFill>
                <a:srgbClr val="000000"/>
              </a:solidFill>
              <a:latin typeface="Century Schoolbook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262626"/>
                </a:solidFill>
              </a:rPr>
              <a:t>studie chování zákazníků je založena na chování spotřebitele při nákupu, kde zákazník hraje různé role: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262626"/>
                </a:solidFill>
              </a:rPr>
              <a:t>iniciátor, 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 err="1">
                <a:solidFill>
                  <a:srgbClr val="262626"/>
                </a:solidFill>
              </a:rPr>
              <a:t>ovlivňovatel</a:t>
            </a:r>
            <a:r>
              <a:rPr lang="cs-CZ" sz="2000" dirty="0">
                <a:solidFill>
                  <a:srgbClr val="262626"/>
                </a:solidFill>
              </a:rPr>
              <a:t>, 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 err="1">
                <a:solidFill>
                  <a:srgbClr val="262626"/>
                </a:solidFill>
              </a:rPr>
              <a:t>rozhodovatel</a:t>
            </a:r>
            <a:r>
              <a:rPr lang="cs-CZ" sz="2000" dirty="0">
                <a:solidFill>
                  <a:srgbClr val="262626"/>
                </a:solidFill>
              </a:rPr>
              <a:t>, 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262626"/>
                </a:solidFill>
              </a:rPr>
              <a:t>kupující,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rgbClr val="262626"/>
                </a:solidFill>
              </a:rPr>
              <a:t>uživatel.</a:t>
            </a:r>
          </a:p>
          <a:p>
            <a:pPr marL="285750" indent="-285750" algn="just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cs-CZ" sz="2000" dirty="0">
              <a:solidFill>
                <a:srgbClr val="000000"/>
              </a:solidFill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Nákupní chování spotřebitele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3987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33400" y="1676400"/>
            <a:ext cx="8077200" cy="487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r>
              <a:rPr lang="cs-CZ" altLang="ko-KR" sz="2000" dirty="0">
                <a:solidFill>
                  <a:srgbClr val="262626"/>
                </a:solidFill>
                <a:ea typeface="굴림" pitchFamily="34" charset="-127"/>
              </a:rPr>
              <a:t>Marketéři se zabývají základními otázkami:</a:t>
            </a:r>
          </a:p>
          <a:p>
            <a:pPr marL="742950" lvl="1" indent="-285750" algn="just"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cs-CZ" altLang="ko-KR" sz="2000" dirty="0">
                <a:solidFill>
                  <a:srgbClr val="262626"/>
                </a:solidFill>
                <a:ea typeface="굴림" pitchFamily="34" charset="-127"/>
              </a:rPr>
              <a:t>Kdo? (Kdo je zákazníkem?)</a:t>
            </a:r>
          </a:p>
          <a:p>
            <a:pPr marL="742950" lvl="1" indent="-285750" algn="just"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cs-CZ" altLang="ko-KR" sz="2000" dirty="0">
                <a:solidFill>
                  <a:srgbClr val="262626"/>
                </a:solidFill>
                <a:ea typeface="굴림" pitchFamily="34" charset="-127"/>
              </a:rPr>
              <a:t>Co? (Co trh kupuje?)</a:t>
            </a:r>
          </a:p>
          <a:p>
            <a:pPr marL="742950" lvl="1" indent="-285750" algn="just"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cs-CZ" altLang="ko-KR" sz="2000" dirty="0">
                <a:solidFill>
                  <a:srgbClr val="262626"/>
                </a:solidFill>
                <a:ea typeface="굴림" pitchFamily="34" charset="-127"/>
              </a:rPr>
              <a:t>Proč? (Proč trh kupuje?)</a:t>
            </a:r>
          </a:p>
          <a:p>
            <a:pPr marL="742950" lvl="1" indent="-285750" algn="just"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cs-CZ" altLang="ko-KR" sz="2000" dirty="0">
                <a:solidFill>
                  <a:srgbClr val="262626"/>
                </a:solidFill>
                <a:ea typeface="굴림" pitchFamily="34" charset="-127"/>
              </a:rPr>
              <a:t>Jak? (Jak trh kupuje?)</a:t>
            </a:r>
          </a:p>
          <a:p>
            <a:pPr marL="742950" lvl="1" indent="-285750" algn="just"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cs-CZ" altLang="ko-KR" sz="2000" dirty="0">
                <a:solidFill>
                  <a:srgbClr val="262626"/>
                </a:solidFill>
                <a:ea typeface="굴림" pitchFamily="34" charset="-127"/>
              </a:rPr>
              <a:t>Kdy? (Kdy trh kupuje?)</a:t>
            </a:r>
          </a:p>
          <a:p>
            <a:pPr marL="742950" lvl="1" indent="-285750" algn="just"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cs-CZ" altLang="ko-KR" sz="2000" dirty="0">
                <a:solidFill>
                  <a:srgbClr val="262626"/>
                </a:solidFill>
                <a:ea typeface="굴림" pitchFamily="34" charset="-127"/>
              </a:rPr>
              <a:t>Kde? (Kde trh kupuje?)</a:t>
            </a:r>
          </a:p>
          <a:p>
            <a:pPr marL="742950" lvl="1" indent="-285750" algn="just">
              <a:lnSpc>
                <a:spcPct val="160000"/>
              </a:lnSpc>
              <a:buFont typeface="Wingdings" panose="05000000000000000000" pitchFamily="2" charset="2"/>
              <a:buChar char="§"/>
            </a:pPr>
            <a:endParaRPr lang="cs-CZ" altLang="ko-KR" sz="2000" dirty="0">
              <a:solidFill>
                <a:srgbClr val="262626"/>
              </a:solidFill>
              <a:ea typeface="굴림" pitchFamily="34" charset="-127"/>
            </a:endParaRPr>
          </a:p>
        </p:txBody>
      </p:sp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533400" y="533400"/>
            <a:ext cx="8077200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cs-CZ" altLang="ko-KR" sz="320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34" charset="-127"/>
              </a:rPr>
              <a:t>Pochopení nákupního chování</a:t>
            </a:r>
            <a:endParaRPr kumimoji="1" lang="en-US" altLang="ko-KR" sz="3200" dirty="0">
              <a:solidFill>
                <a:srgbClr val="2626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7435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095500" y="533400"/>
            <a:ext cx="6667500" cy="715963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Nákupní rozhodovací proces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17033"/>
            <a:ext cx="8077200" cy="4610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7929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095500" y="533400"/>
            <a:ext cx="6667500" cy="715963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 spotřebního chování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707" y="2724807"/>
            <a:ext cx="7284038" cy="3010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346969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Другая 0">
      <a:dk1>
        <a:srgbClr val="262626"/>
      </a:dk1>
      <a:lt1>
        <a:srgbClr val="FFFFFF"/>
      </a:lt1>
      <a:dk2>
        <a:srgbClr val="4E4E4E"/>
      </a:dk2>
      <a:lt2>
        <a:srgbClr val="FFFFFF"/>
      </a:lt2>
      <a:accent1>
        <a:srgbClr val="794D29"/>
      </a:accent1>
      <a:accent2>
        <a:srgbClr val="CE7B36"/>
      </a:accent2>
      <a:accent3>
        <a:srgbClr val="EEAE7E"/>
      </a:accent3>
      <a:accent4>
        <a:srgbClr val="548ADA"/>
      </a:accent4>
      <a:accent5>
        <a:srgbClr val="794D29"/>
      </a:accent5>
      <a:accent6>
        <a:srgbClr val="CE7B36"/>
      </a:accent6>
      <a:hlink>
        <a:srgbClr val="EEAE7E"/>
      </a:hlink>
      <a:folHlink>
        <a:srgbClr val="B8B8B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Другая 0">
      <a:dk1>
        <a:srgbClr val="262626"/>
      </a:dk1>
      <a:lt1>
        <a:srgbClr val="FFFFFF"/>
      </a:lt1>
      <a:dk2>
        <a:srgbClr val="4E4E4E"/>
      </a:dk2>
      <a:lt2>
        <a:srgbClr val="FFFFFF"/>
      </a:lt2>
      <a:accent1>
        <a:srgbClr val="794D29"/>
      </a:accent1>
      <a:accent2>
        <a:srgbClr val="CE7B36"/>
      </a:accent2>
      <a:accent3>
        <a:srgbClr val="EEAE7E"/>
      </a:accent3>
      <a:accent4>
        <a:srgbClr val="548ADA"/>
      </a:accent4>
      <a:accent5>
        <a:srgbClr val="794D29"/>
      </a:accent5>
      <a:accent6>
        <a:srgbClr val="CE7B36"/>
      </a:accent6>
      <a:hlink>
        <a:srgbClr val="EEAE7E"/>
      </a:hlink>
      <a:folHlink>
        <a:srgbClr val="B8B8B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Office Theme">
  <a:themeElements>
    <a:clrScheme name="Другая 0">
      <a:dk1>
        <a:srgbClr val="262626"/>
      </a:dk1>
      <a:lt1>
        <a:srgbClr val="FFFFFF"/>
      </a:lt1>
      <a:dk2>
        <a:srgbClr val="4E4E4E"/>
      </a:dk2>
      <a:lt2>
        <a:srgbClr val="FFFFFF"/>
      </a:lt2>
      <a:accent1>
        <a:srgbClr val="794D29"/>
      </a:accent1>
      <a:accent2>
        <a:srgbClr val="CE7B36"/>
      </a:accent2>
      <a:accent3>
        <a:srgbClr val="EEAE7E"/>
      </a:accent3>
      <a:accent4>
        <a:srgbClr val="548ADA"/>
      </a:accent4>
      <a:accent5>
        <a:srgbClr val="794D29"/>
      </a:accent5>
      <a:accent6>
        <a:srgbClr val="CE7B36"/>
      </a:accent6>
      <a:hlink>
        <a:srgbClr val="EEAE7E"/>
      </a:hlink>
      <a:folHlink>
        <a:srgbClr val="B8B8B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Другая 0">
      <a:dk1>
        <a:srgbClr val="262626"/>
      </a:dk1>
      <a:lt1>
        <a:srgbClr val="FFFFFF"/>
      </a:lt1>
      <a:dk2>
        <a:srgbClr val="4E4E4E"/>
      </a:dk2>
      <a:lt2>
        <a:srgbClr val="FFFFFF"/>
      </a:lt2>
      <a:accent1>
        <a:srgbClr val="794D29"/>
      </a:accent1>
      <a:accent2>
        <a:srgbClr val="CE7B36"/>
      </a:accent2>
      <a:accent3>
        <a:srgbClr val="EEAE7E"/>
      </a:accent3>
      <a:accent4>
        <a:srgbClr val="548ADA"/>
      </a:accent4>
      <a:accent5>
        <a:srgbClr val="794D29"/>
      </a:accent5>
      <a:accent6>
        <a:srgbClr val="CE7B36"/>
      </a:accent6>
      <a:hlink>
        <a:srgbClr val="EEAE7E"/>
      </a:hlink>
      <a:folHlink>
        <a:srgbClr val="B8B8B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2926</TotalTime>
  <Words>873</Words>
  <Application>Microsoft Office PowerPoint</Application>
  <PresentationFormat>Předvádění na obrazovce (4:3)</PresentationFormat>
  <Paragraphs>145</Paragraphs>
  <Slides>26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26</vt:i4>
      </vt:variant>
    </vt:vector>
  </HeadingPairs>
  <TitlesOfParts>
    <vt:vector size="35" baseType="lpstr">
      <vt:lpstr>굴림</vt:lpstr>
      <vt:lpstr>Arial</vt:lpstr>
      <vt:lpstr>Calibri</vt:lpstr>
      <vt:lpstr>Century Schoolbook</vt:lpstr>
      <vt:lpstr>Wingdings</vt:lpstr>
      <vt:lpstr>1_Office Theme</vt:lpstr>
      <vt:lpstr>2_Office Theme</vt:lpstr>
      <vt:lpstr>8_Office Theme</vt:lpstr>
      <vt:lpstr>4_Office Theme</vt:lpstr>
      <vt:lpstr>PSYCHOLOGIE  ZÁKAZNÍKA</vt:lpstr>
      <vt:lpstr>Prezentace aplikace PowerPoint</vt:lpstr>
      <vt:lpstr>Spotřebitel</vt:lpstr>
      <vt:lpstr>Prezentace aplikace PowerPoint</vt:lpstr>
      <vt:lpstr>Chování spotřebitele</vt:lpstr>
      <vt:lpstr>Prezentace aplikace PowerPoint</vt:lpstr>
      <vt:lpstr>Prezentace aplikace PowerPoint</vt:lpstr>
      <vt:lpstr>Nákupní rozhodovací proces</vt:lpstr>
      <vt:lpstr>Model spotřebního chování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Faktory ovlivňující spotřebitelské chování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Maslowova pyramida potřeb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Pavlíčková Renáta</cp:lastModifiedBy>
  <cp:revision>256</cp:revision>
  <dcterms:created xsi:type="dcterms:W3CDTF">2012-04-26T17:06:14Z</dcterms:created>
  <dcterms:modified xsi:type="dcterms:W3CDTF">2026-02-04T12:24:30Z</dcterms:modified>
</cp:coreProperties>
</file>