
<file path=[Content_Types].xml><?xml version="1.0" encoding="utf-8"?>
<Types xmlns="http://schemas.openxmlformats.org/package/2006/content-types">
  <Default Extension="bin" ContentType="image/unknown"/>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17"/>
  </p:notesMasterIdLst>
  <p:sldIdLst>
    <p:sldId id="256" r:id="rId2"/>
    <p:sldId id="538" r:id="rId3"/>
    <p:sldId id="548" r:id="rId4"/>
    <p:sldId id="555" r:id="rId5"/>
    <p:sldId id="540" r:id="rId6"/>
    <p:sldId id="338" r:id="rId7"/>
    <p:sldId id="556" r:id="rId8"/>
    <p:sldId id="557" r:id="rId9"/>
    <p:sldId id="541" r:id="rId10"/>
    <p:sldId id="547" r:id="rId11"/>
    <p:sldId id="546" r:id="rId12"/>
    <p:sldId id="545" r:id="rId13"/>
    <p:sldId id="554" r:id="rId14"/>
    <p:sldId id="553" r:id="rId15"/>
    <p:sldId id="352" r:id="rId1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a:srgbClr val="FF5050"/>
    <a:srgbClr val="FF0000"/>
    <a:srgbClr val="FF7D7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řední styl 2 – zvýraznění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EB344D84-9AFB-497E-A393-DC336BA19D2E}" styleName="Střední styl 3 – zvýraznění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505E3EF-67EA-436B-97B2-0124C06EBD24}" styleName="Střední styl 4 – zvýraznění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77" autoAdjust="0"/>
    <p:restoredTop sz="87990" autoAdjust="0"/>
  </p:normalViewPr>
  <p:slideViewPr>
    <p:cSldViewPr snapToGrid="0">
      <p:cViewPr varScale="1">
        <p:scale>
          <a:sx n="103" d="100"/>
          <a:sy n="103" d="100"/>
        </p:scale>
        <p:origin x="13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DE752E-68D3-4F3A-B1F9-D6E538ED5DBD}" type="datetimeFigureOut">
              <a:rPr lang="cs-CZ" smtClean="0"/>
              <a:t>13.04.2026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890B1D-D267-4D33-9887-70F9F79D517D}" type="slidenum">
              <a:rPr lang="cs-CZ" smtClean="0"/>
              <a:t>‹#›</a:t>
            </a:fld>
            <a:endParaRPr lang="cs-CZ"/>
          </a:p>
        </p:txBody>
      </p:sp>
    </p:spTree>
    <p:extLst>
      <p:ext uri="{BB962C8B-B14F-4D97-AF65-F5344CB8AC3E}">
        <p14:creationId xmlns:p14="http://schemas.microsoft.com/office/powerpoint/2010/main" val="900887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5390784-34DA-4799-BFD9-C6E9ED246103}" type="slidenum">
              <a:rPr lang="cs-CZ" smtClean="0"/>
              <a:t>1</a:t>
            </a:fld>
            <a:endParaRPr lang="cs-CZ"/>
          </a:p>
        </p:txBody>
      </p:sp>
    </p:spTree>
    <p:extLst>
      <p:ext uri="{BB962C8B-B14F-4D97-AF65-F5344CB8AC3E}">
        <p14:creationId xmlns:p14="http://schemas.microsoft.com/office/powerpoint/2010/main" val="3235430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B9C714-9FC5-BF32-BAB5-8283E254A6EB}"/>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8542EF23-BB84-7F86-A494-6F421FB972F2}"/>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5B78C2BF-535D-5DEA-6C42-38001FE88B79}"/>
              </a:ext>
            </a:extLst>
          </p:cNvPr>
          <p:cNvSpPr>
            <a:spLocks noGrp="1"/>
          </p:cNvSpPr>
          <p:nvPr>
            <p:ph type="body" idx="1"/>
          </p:nvPr>
        </p:nvSpPr>
        <p:spPr/>
        <p:txBody>
          <a:bodyPr/>
          <a:lstStyle/>
          <a:p>
            <a:r>
              <a:rPr lang="cs-CZ" dirty="0"/>
              <a:t>Kterou čokoládu byste si vybrali?</a:t>
            </a:r>
          </a:p>
        </p:txBody>
      </p:sp>
      <p:sp>
        <p:nvSpPr>
          <p:cNvPr id="4" name="Zástupný symbol pro číslo snímku 3">
            <a:extLst>
              <a:ext uri="{FF2B5EF4-FFF2-40B4-BE49-F238E27FC236}">
                <a16:creationId xmlns:a16="http://schemas.microsoft.com/office/drawing/2014/main" id="{A456146B-78CA-B54B-3AD9-39542DF2B696}"/>
              </a:ext>
            </a:extLst>
          </p:cNvPr>
          <p:cNvSpPr>
            <a:spLocks noGrp="1"/>
          </p:cNvSpPr>
          <p:nvPr>
            <p:ph type="sldNum" sz="quarter" idx="5"/>
          </p:nvPr>
        </p:nvSpPr>
        <p:spPr/>
        <p:txBody>
          <a:bodyPr/>
          <a:lstStyle/>
          <a:p>
            <a:fld id="{D8890B1D-D267-4D33-9887-70F9F79D517D}" type="slidenum">
              <a:rPr lang="cs-CZ" smtClean="0"/>
              <a:t>7</a:t>
            </a:fld>
            <a:endParaRPr lang="cs-CZ"/>
          </a:p>
        </p:txBody>
      </p:sp>
    </p:spTree>
    <p:extLst>
      <p:ext uri="{BB962C8B-B14F-4D97-AF65-F5344CB8AC3E}">
        <p14:creationId xmlns:p14="http://schemas.microsoft.com/office/powerpoint/2010/main" val="3192626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1731F7-82E7-F396-86A5-2BB9DC9A43CF}"/>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16DF4C99-DE90-41FC-736D-A8CD0421B8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F5789700-4A19-332F-244E-4A06FA4324E5}"/>
              </a:ext>
            </a:extLst>
          </p:cNvPr>
          <p:cNvSpPr>
            <a:spLocks noGrp="1"/>
          </p:cNvSpPr>
          <p:nvPr>
            <p:ph type="dt" sz="half" idx="10"/>
          </p:nvPr>
        </p:nvSpPr>
        <p:spPr/>
        <p:txBody>
          <a:bodyPr/>
          <a:lstStyle/>
          <a:p>
            <a:fld id="{4B34B9E3-DF22-427E-B628-24E8CFE48324}" type="datetimeFigureOut">
              <a:rPr lang="cs-CZ" smtClean="0"/>
              <a:t>13.04.2026</a:t>
            </a:fld>
            <a:endParaRPr lang="cs-CZ"/>
          </a:p>
        </p:txBody>
      </p:sp>
      <p:sp>
        <p:nvSpPr>
          <p:cNvPr id="5" name="Zástupný symbol pro zápatí 4">
            <a:extLst>
              <a:ext uri="{FF2B5EF4-FFF2-40B4-BE49-F238E27FC236}">
                <a16:creationId xmlns:a16="http://schemas.microsoft.com/office/drawing/2014/main" id="{7663A8D9-C338-5256-20FC-D67245E4147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5FA55F9-656A-21ED-F00C-B3ADC3B62899}"/>
              </a:ext>
            </a:extLst>
          </p:cNvPr>
          <p:cNvSpPr>
            <a:spLocks noGrp="1"/>
          </p:cNvSpPr>
          <p:nvPr>
            <p:ph type="sldNum" sz="quarter" idx="12"/>
          </p:nvPr>
        </p:nvSpPr>
        <p:spPr/>
        <p:txBody>
          <a:bodyPr/>
          <a:lstStyle/>
          <a:p>
            <a:fld id="{78C0944D-6E51-4B14-9147-D6B3E251A5B6}" type="slidenum">
              <a:rPr lang="cs-CZ" smtClean="0"/>
              <a:t>‹#›</a:t>
            </a:fld>
            <a:endParaRPr lang="cs-CZ"/>
          </a:p>
        </p:txBody>
      </p:sp>
    </p:spTree>
    <p:extLst>
      <p:ext uri="{BB962C8B-B14F-4D97-AF65-F5344CB8AC3E}">
        <p14:creationId xmlns:p14="http://schemas.microsoft.com/office/powerpoint/2010/main" val="2549727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7C96CF-A86B-48B1-66EA-4707C1B09157}"/>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14696552-6353-343B-FBB8-FF0D7C7ADAD2}"/>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F0116CE-13CC-8CCD-3743-F4775B472D77}"/>
              </a:ext>
            </a:extLst>
          </p:cNvPr>
          <p:cNvSpPr>
            <a:spLocks noGrp="1"/>
          </p:cNvSpPr>
          <p:nvPr>
            <p:ph type="dt" sz="half" idx="10"/>
          </p:nvPr>
        </p:nvSpPr>
        <p:spPr/>
        <p:txBody>
          <a:bodyPr/>
          <a:lstStyle/>
          <a:p>
            <a:fld id="{4B34B9E3-DF22-427E-B628-24E8CFE48324}" type="datetimeFigureOut">
              <a:rPr lang="cs-CZ" smtClean="0"/>
              <a:t>13.04.2026</a:t>
            </a:fld>
            <a:endParaRPr lang="cs-CZ"/>
          </a:p>
        </p:txBody>
      </p:sp>
      <p:sp>
        <p:nvSpPr>
          <p:cNvPr id="5" name="Zástupný symbol pro zápatí 4">
            <a:extLst>
              <a:ext uri="{FF2B5EF4-FFF2-40B4-BE49-F238E27FC236}">
                <a16:creationId xmlns:a16="http://schemas.microsoft.com/office/drawing/2014/main" id="{72C20A23-7E3F-D34E-682F-14AF0D577AC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5B8C14C-6FF2-F22B-68EB-779E047585AA}"/>
              </a:ext>
            </a:extLst>
          </p:cNvPr>
          <p:cNvSpPr>
            <a:spLocks noGrp="1"/>
          </p:cNvSpPr>
          <p:nvPr>
            <p:ph type="sldNum" sz="quarter" idx="12"/>
          </p:nvPr>
        </p:nvSpPr>
        <p:spPr/>
        <p:txBody>
          <a:bodyPr/>
          <a:lstStyle/>
          <a:p>
            <a:fld id="{78C0944D-6E51-4B14-9147-D6B3E251A5B6}" type="slidenum">
              <a:rPr lang="cs-CZ" smtClean="0"/>
              <a:t>‹#›</a:t>
            </a:fld>
            <a:endParaRPr lang="cs-CZ"/>
          </a:p>
        </p:txBody>
      </p:sp>
    </p:spTree>
    <p:extLst>
      <p:ext uri="{BB962C8B-B14F-4D97-AF65-F5344CB8AC3E}">
        <p14:creationId xmlns:p14="http://schemas.microsoft.com/office/powerpoint/2010/main" val="192870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B28842D9-8052-E732-3380-2E9EBF6F249B}"/>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6FDDE35D-30F0-BDF6-F207-747BEBEA13D1}"/>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92A31F4-759B-CCBC-3168-808F787FD75E}"/>
              </a:ext>
            </a:extLst>
          </p:cNvPr>
          <p:cNvSpPr>
            <a:spLocks noGrp="1"/>
          </p:cNvSpPr>
          <p:nvPr>
            <p:ph type="dt" sz="half" idx="10"/>
          </p:nvPr>
        </p:nvSpPr>
        <p:spPr/>
        <p:txBody>
          <a:bodyPr/>
          <a:lstStyle/>
          <a:p>
            <a:fld id="{4B34B9E3-DF22-427E-B628-24E8CFE48324}" type="datetimeFigureOut">
              <a:rPr lang="cs-CZ" smtClean="0"/>
              <a:t>13.04.2026</a:t>
            </a:fld>
            <a:endParaRPr lang="cs-CZ"/>
          </a:p>
        </p:txBody>
      </p:sp>
      <p:sp>
        <p:nvSpPr>
          <p:cNvPr id="5" name="Zástupný symbol pro zápatí 4">
            <a:extLst>
              <a:ext uri="{FF2B5EF4-FFF2-40B4-BE49-F238E27FC236}">
                <a16:creationId xmlns:a16="http://schemas.microsoft.com/office/drawing/2014/main" id="{BED8BD73-391A-D476-B587-08B33D20CFF7}"/>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2F5A9ED-3C43-3472-C640-48215CA2467F}"/>
              </a:ext>
            </a:extLst>
          </p:cNvPr>
          <p:cNvSpPr>
            <a:spLocks noGrp="1"/>
          </p:cNvSpPr>
          <p:nvPr>
            <p:ph type="sldNum" sz="quarter" idx="12"/>
          </p:nvPr>
        </p:nvSpPr>
        <p:spPr/>
        <p:txBody>
          <a:bodyPr/>
          <a:lstStyle/>
          <a:p>
            <a:fld id="{78C0944D-6E51-4B14-9147-D6B3E251A5B6}" type="slidenum">
              <a:rPr lang="cs-CZ" smtClean="0"/>
              <a:t>‹#›</a:t>
            </a:fld>
            <a:endParaRPr lang="cs-CZ"/>
          </a:p>
        </p:txBody>
      </p:sp>
    </p:spTree>
    <p:extLst>
      <p:ext uri="{BB962C8B-B14F-4D97-AF65-F5344CB8AC3E}">
        <p14:creationId xmlns:p14="http://schemas.microsoft.com/office/powerpoint/2010/main" val="2419745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F4662E-0D95-6A36-8654-BAF3190A7E2A}"/>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7EF435F-2287-89A2-C2C0-21ED1DF7A169}"/>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4BA2585-FC7A-80AF-DEFC-B4E7F07570C4}"/>
              </a:ext>
            </a:extLst>
          </p:cNvPr>
          <p:cNvSpPr>
            <a:spLocks noGrp="1"/>
          </p:cNvSpPr>
          <p:nvPr>
            <p:ph type="dt" sz="half" idx="10"/>
          </p:nvPr>
        </p:nvSpPr>
        <p:spPr/>
        <p:txBody>
          <a:bodyPr/>
          <a:lstStyle/>
          <a:p>
            <a:fld id="{4B34B9E3-DF22-427E-B628-24E8CFE48324}" type="datetimeFigureOut">
              <a:rPr lang="cs-CZ" smtClean="0"/>
              <a:t>13.04.2026</a:t>
            </a:fld>
            <a:endParaRPr lang="cs-CZ"/>
          </a:p>
        </p:txBody>
      </p:sp>
      <p:sp>
        <p:nvSpPr>
          <p:cNvPr id="5" name="Zástupný symbol pro zápatí 4">
            <a:extLst>
              <a:ext uri="{FF2B5EF4-FFF2-40B4-BE49-F238E27FC236}">
                <a16:creationId xmlns:a16="http://schemas.microsoft.com/office/drawing/2014/main" id="{78B8BD4D-77A5-76AE-C151-FE3894D43DC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C05CA2F-DB4D-6FC5-9E5B-96CAD791B0F2}"/>
              </a:ext>
            </a:extLst>
          </p:cNvPr>
          <p:cNvSpPr>
            <a:spLocks noGrp="1"/>
          </p:cNvSpPr>
          <p:nvPr>
            <p:ph type="sldNum" sz="quarter" idx="12"/>
          </p:nvPr>
        </p:nvSpPr>
        <p:spPr/>
        <p:txBody>
          <a:bodyPr/>
          <a:lstStyle/>
          <a:p>
            <a:fld id="{78C0944D-6E51-4B14-9147-D6B3E251A5B6}" type="slidenum">
              <a:rPr lang="cs-CZ" smtClean="0"/>
              <a:t>‹#›</a:t>
            </a:fld>
            <a:endParaRPr lang="cs-CZ"/>
          </a:p>
        </p:txBody>
      </p:sp>
    </p:spTree>
    <p:extLst>
      <p:ext uri="{BB962C8B-B14F-4D97-AF65-F5344CB8AC3E}">
        <p14:creationId xmlns:p14="http://schemas.microsoft.com/office/powerpoint/2010/main" val="1918179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04B2CD2-B2FE-A950-E186-9B9C5AC94600}"/>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50229A70-D9F4-8436-9F30-65EF53CCCE8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EE9CBA0A-B1E7-D155-8120-8A03DEE46C8A}"/>
              </a:ext>
            </a:extLst>
          </p:cNvPr>
          <p:cNvSpPr>
            <a:spLocks noGrp="1"/>
          </p:cNvSpPr>
          <p:nvPr>
            <p:ph type="dt" sz="half" idx="10"/>
          </p:nvPr>
        </p:nvSpPr>
        <p:spPr/>
        <p:txBody>
          <a:bodyPr/>
          <a:lstStyle/>
          <a:p>
            <a:fld id="{4B34B9E3-DF22-427E-B628-24E8CFE48324}" type="datetimeFigureOut">
              <a:rPr lang="cs-CZ" smtClean="0"/>
              <a:t>13.04.2026</a:t>
            </a:fld>
            <a:endParaRPr lang="cs-CZ"/>
          </a:p>
        </p:txBody>
      </p:sp>
      <p:sp>
        <p:nvSpPr>
          <p:cNvPr id="5" name="Zástupný symbol pro zápatí 4">
            <a:extLst>
              <a:ext uri="{FF2B5EF4-FFF2-40B4-BE49-F238E27FC236}">
                <a16:creationId xmlns:a16="http://schemas.microsoft.com/office/drawing/2014/main" id="{8F2E2C5A-C118-1635-1A3E-3E690FB3EC1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8BB7AB0C-0F3C-D431-0B6C-136AA6599D55}"/>
              </a:ext>
            </a:extLst>
          </p:cNvPr>
          <p:cNvSpPr>
            <a:spLocks noGrp="1"/>
          </p:cNvSpPr>
          <p:nvPr>
            <p:ph type="sldNum" sz="quarter" idx="12"/>
          </p:nvPr>
        </p:nvSpPr>
        <p:spPr/>
        <p:txBody>
          <a:bodyPr/>
          <a:lstStyle/>
          <a:p>
            <a:fld id="{78C0944D-6E51-4B14-9147-D6B3E251A5B6}" type="slidenum">
              <a:rPr lang="cs-CZ" smtClean="0"/>
              <a:t>‹#›</a:t>
            </a:fld>
            <a:endParaRPr lang="cs-CZ"/>
          </a:p>
        </p:txBody>
      </p:sp>
    </p:spTree>
    <p:extLst>
      <p:ext uri="{BB962C8B-B14F-4D97-AF65-F5344CB8AC3E}">
        <p14:creationId xmlns:p14="http://schemas.microsoft.com/office/powerpoint/2010/main" val="2259666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AA48FF-3272-900D-B401-265C4EF9242A}"/>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85755E69-70FD-B810-356C-C6D41A9B3FE3}"/>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4F06A120-AC4F-8A31-A5AD-7F0D81341AB1}"/>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298A85B9-7E67-FEDB-817A-794833F89B72}"/>
              </a:ext>
            </a:extLst>
          </p:cNvPr>
          <p:cNvSpPr>
            <a:spLocks noGrp="1"/>
          </p:cNvSpPr>
          <p:nvPr>
            <p:ph type="dt" sz="half" idx="10"/>
          </p:nvPr>
        </p:nvSpPr>
        <p:spPr/>
        <p:txBody>
          <a:bodyPr/>
          <a:lstStyle/>
          <a:p>
            <a:fld id="{4B34B9E3-DF22-427E-B628-24E8CFE48324}" type="datetimeFigureOut">
              <a:rPr lang="cs-CZ" smtClean="0"/>
              <a:t>13.04.2026</a:t>
            </a:fld>
            <a:endParaRPr lang="cs-CZ"/>
          </a:p>
        </p:txBody>
      </p:sp>
      <p:sp>
        <p:nvSpPr>
          <p:cNvPr id="6" name="Zástupný symbol pro zápatí 5">
            <a:extLst>
              <a:ext uri="{FF2B5EF4-FFF2-40B4-BE49-F238E27FC236}">
                <a16:creationId xmlns:a16="http://schemas.microsoft.com/office/drawing/2014/main" id="{BE3560E5-F0E4-C42B-4637-66C6BE9C6CB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F1FA03F-49DD-B643-D548-C283568D37B9}"/>
              </a:ext>
            </a:extLst>
          </p:cNvPr>
          <p:cNvSpPr>
            <a:spLocks noGrp="1"/>
          </p:cNvSpPr>
          <p:nvPr>
            <p:ph type="sldNum" sz="quarter" idx="12"/>
          </p:nvPr>
        </p:nvSpPr>
        <p:spPr/>
        <p:txBody>
          <a:bodyPr/>
          <a:lstStyle/>
          <a:p>
            <a:fld id="{78C0944D-6E51-4B14-9147-D6B3E251A5B6}" type="slidenum">
              <a:rPr lang="cs-CZ" smtClean="0"/>
              <a:t>‹#›</a:t>
            </a:fld>
            <a:endParaRPr lang="cs-CZ"/>
          </a:p>
        </p:txBody>
      </p:sp>
    </p:spTree>
    <p:extLst>
      <p:ext uri="{BB962C8B-B14F-4D97-AF65-F5344CB8AC3E}">
        <p14:creationId xmlns:p14="http://schemas.microsoft.com/office/powerpoint/2010/main" val="39952138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1C43B7-EF6A-EFA2-8819-B9B3CD14012D}"/>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AE688398-E1C8-A4C8-9B41-9D30041BFD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BB8264B4-F09E-927A-0019-0CF5832E149E}"/>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F604121A-BCDA-D0B3-2458-D31B4E8200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01B605EB-CA67-AE44-DEE0-666B873E1BFC}"/>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34C2479B-21AF-DA3A-7C0A-3DF6107F92AD}"/>
              </a:ext>
            </a:extLst>
          </p:cNvPr>
          <p:cNvSpPr>
            <a:spLocks noGrp="1"/>
          </p:cNvSpPr>
          <p:nvPr>
            <p:ph type="dt" sz="half" idx="10"/>
          </p:nvPr>
        </p:nvSpPr>
        <p:spPr/>
        <p:txBody>
          <a:bodyPr/>
          <a:lstStyle/>
          <a:p>
            <a:fld id="{4B34B9E3-DF22-427E-B628-24E8CFE48324}" type="datetimeFigureOut">
              <a:rPr lang="cs-CZ" smtClean="0"/>
              <a:t>13.04.2026</a:t>
            </a:fld>
            <a:endParaRPr lang="cs-CZ"/>
          </a:p>
        </p:txBody>
      </p:sp>
      <p:sp>
        <p:nvSpPr>
          <p:cNvPr id="8" name="Zástupný symbol pro zápatí 7">
            <a:extLst>
              <a:ext uri="{FF2B5EF4-FFF2-40B4-BE49-F238E27FC236}">
                <a16:creationId xmlns:a16="http://schemas.microsoft.com/office/drawing/2014/main" id="{C262A167-7906-59BE-0F17-8CF54A9B5152}"/>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71696375-63F1-9F21-4C9B-152F4F849032}"/>
              </a:ext>
            </a:extLst>
          </p:cNvPr>
          <p:cNvSpPr>
            <a:spLocks noGrp="1"/>
          </p:cNvSpPr>
          <p:nvPr>
            <p:ph type="sldNum" sz="quarter" idx="12"/>
          </p:nvPr>
        </p:nvSpPr>
        <p:spPr/>
        <p:txBody>
          <a:bodyPr/>
          <a:lstStyle/>
          <a:p>
            <a:fld id="{78C0944D-6E51-4B14-9147-D6B3E251A5B6}" type="slidenum">
              <a:rPr lang="cs-CZ" smtClean="0"/>
              <a:t>‹#›</a:t>
            </a:fld>
            <a:endParaRPr lang="cs-CZ"/>
          </a:p>
        </p:txBody>
      </p:sp>
    </p:spTree>
    <p:extLst>
      <p:ext uri="{BB962C8B-B14F-4D97-AF65-F5344CB8AC3E}">
        <p14:creationId xmlns:p14="http://schemas.microsoft.com/office/powerpoint/2010/main" val="243229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63B597-4158-2F1F-72FA-5F2B33068BB8}"/>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EBE7C9E0-D9C0-E3D8-FDF5-06A61E776487}"/>
              </a:ext>
            </a:extLst>
          </p:cNvPr>
          <p:cNvSpPr>
            <a:spLocks noGrp="1"/>
          </p:cNvSpPr>
          <p:nvPr>
            <p:ph type="dt" sz="half" idx="10"/>
          </p:nvPr>
        </p:nvSpPr>
        <p:spPr/>
        <p:txBody>
          <a:bodyPr/>
          <a:lstStyle/>
          <a:p>
            <a:fld id="{4B34B9E3-DF22-427E-B628-24E8CFE48324}" type="datetimeFigureOut">
              <a:rPr lang="cs-CZ" smtClean="0"/>
              <a:t>13.04.2026</a:t>
            </a:fld>
            <a:endParaRPr lang="cs-CZ"/>
          </a:p>
        </p:txBody>
      </p:sp>
      <p:sp>
        <p:nvSpPr>
          <p:cNvPr id="4" name="Zástupný symbol pro zápatí 3">
            <a:extLst>
              <a:ext uri="{FF2B5EF4-FFF2-40B4-BE49-F238E27FC236}">
                <a16:creationId xmlns:a16="http://schemas.microsoft.com/office/drawing/2014/main" id="{9E26D532-178A-6BCE-2FD0-FF072FDC8AF0}"/>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685355A9-E803-A5D0-0D46-68E469EACC56}"/>
              </a:ext>
            </a:extLst>
          </p:cNvPr>
          <p:cNvSpPr>
            <a:spLocks noGrp="1"/>
          </p:cNvSpPr>
          <p:nvPr>
            <p:ph type="sldNum" sz="quarter" idx="12"/>
          </p:nvPr>
        </p:nvSpPr>
        <p:spPr/>
        <p:txBody>
          <a:bodyPr/>
          <a:lstStyle/>
          <a:p>
            <a:fld id="{78C0944D-6E51-4B14-9147-D6B3E251A5B6}" type="slidenum">
              <a:rPr lang="cs-CZ" smtClean="0"/>
              <a:t>‹#›</a:t>
            </a:fld>
            <a:endParaRPr lang="cs-CZ"/>
          </a:p>
        </p:txBody>
      </p:sp>
    </p:spTree>
    <p:extLst>
      <p:ext uri="{BB962C8B-B14F-4D97-AF65-F5344CB8AC3E}">
        <p14:creationId xmlns:p14="http://schemas.microsoft.com/office/powerpoint/2010/main" val="1415400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AD9ABCFF-B835-223A-62DE-1DBF49DF5DE7}"/>
              </a:ext>
            </a:extLst>
          </p:cNvPr>
          <p:cNvSpPr>
            <a:spLocks noGrp="1"/>
          </p:cNvSpPr>
          <p:nvPr>
            <p:ph type="dt" sz="half" idx="10"/>
          </p:nvPr>
        </p:nvSpPr>
        <p:spPr/>
        <p:txBody>
          <a:bodyPr/>
          <a:lstStyle/>
          <a:p>
            <a:fld id="{4B34B9E3-DF22-427E-B628-24E8CFE48324}" type="datetimeFigureOut">
              <a:rPr lang="cs-CZ" smtClean="0"/>
              <a:t>13.04.2026</a:t>
            </a:fld>
            <a:endParaRPr lang="cs-CZ"/>
          </a:p>
        </p:txBody>
      </p:sp>
      <p:sp>
        <p:nvSpPr>
          <p:cNvPr id="3" name="Zástupný symbol pro zápatí 2">
            <a:extLst>
              <a:ext uri="{FF2B5EF4-FFF2-40B4-BE49-F238E27FC236}">
                <a16:creationId xmlns:a16="http://schemas.microsoft.com/office/drawing/2014/main" id="{1BA466D8-E48B-BB26-006D-3F1B91861C04}"/>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E8821192-472E-4006-B3E0-A9372E99C1E9}"/>
              </a:ext>
            </a:extLst>
          </p:cNvPr>
          <p:cNvSpPr>
            <a:spLocks noGrp="1"/>
          </p:cNvSpPr>
          <p:nvPr>
            <p:ph type="sldNum" sz="quarter" idx="12"/>
          </p:nvPr>
        </p:nvSpPr>
        <p:spPr/>
        <p:txBody>
          <a:bodyPr/>
          <a:lstStyle/>
          <a:p>
            <a:fld id="{78C0944D-6E51-4B14-9147-D6B3E251A5B6}" type="slidenum">
              <a:rPr lang="cs-CZ" smtClean="0"/>
              <a:t>‹#›</a:t>
            </a:fld>
            <a:endParaRPr lang="cs-CZ"/>
          </a:p>
        </p:txBody>
      </p:sp>
    </p:spTree>
    <p:extLst>
      <p:ext uri="{BB962C8B-B14F-4D97-AF65-F5344CB8AC3E}">
        <p14:creationId xmlns:p14="http://schemas.microsoft.com/office/powerpoint/2010/main" val="2362776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1804A6-9B72-D1A0-C08B-5710BBA280FD}"/>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E550A934-90EA-12EF-9CCE-E95927C669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A6086512-D589-4432-9AE1-3969B892F3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A5E8F4FA-3CF3-D68F-B09A-474BA5F7C0AE}"/>
              </a:ext>
            </a:extLst>
          </p:cNvPr>
          <p:cNvSpPr>
            <a:spLocks noGrp="1"/>
          </p:cNvSpPr>
          <p:nvPr>
            <p:ph type="dt" sz="half" idx="10"/>
          </p:nvPr>
        </p:nvSpPr>
        <p:spPr/>
        <p:txBody>
          <a:bodyPr/>
          <a:lstStyle/>
          <a:p>
            <a:fld id="{4B34B9E3-DF22-427E-B628-24E8CFE48324}" type="datetimeFigureOut">
              <a:rPr lang="cs-CZ" smtClean="0"/>
              <a:t>13.04.2026</a:t>
            </a:fld>
            <a:endParaRPr lang="cs-CZ"/>
          </a:p>
        </p:txBody>
      </p:sp>
      <p:sp>
        <p:nvSpPr>
          <p:cNvPr id="6" name="Zástupný symbol pro zápatí 5">
            <a:extLst>
              <a:ext uri="{FF2B5EF4-FFF2-40B4-BE49-F238E27FC236}">
                <a16:creationId xmlns:a16="http://schemas.microsoft.com/office/drawing/2014/main" id="{98C62369-29C8-FECB-70CC-F378820A7BC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40E679B-88ED-0133-A2B6-E1D0F8FB55F1}"/>
              </a:ext>
            </a:extLst>
          </p:cNvPr>
          <p:cNvSpPr>
            <a:spLocks noGrp="1"/>
          </p:cNvSpPr>
          <p:nvPr>
            <p:ph type="sldNum" sz="quarter" idx="12"/>
          </p:nvPr>
        </p:nvSpPr>
        <p:spPr/>
        <p:txBody>
          <a:bodyPr/>
          <a:lstStyle/>
          <a:p>
            <a:fld id="{78C0944D-6E51-4B14-9147-D6B3E251A5B6}" type="slidenum">
              <a:rPr lang="cs-CZ" smtClean="0"/>
              <a:t>‹#›</a:t>
            </a:fld>
            <a:endParaRPr lang="cs-CZ"/>
          </a:p>
        </p:txBody>
      </p:sp>
    </p:spTree>
    <p:extLst>
      <p:ext uri="{BB962C8B-B14F-4D97-AF65-F5344CB8AC3E}">
        <p14:creationId xmlns:p14="http://schemas.microsoft.com/office/powerpoint/2010/main" val="1844143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11C14D-15A6-B6CB-4386-7CE75AC2489B}"/>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6D359002-EF19-284E-8135-3ABDD68997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AEC613CD-854C-CB1A-FC36-878D08E653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3F3D9C2F-164C-CCC1-0FA7-B748553EBA2B}"/>
              </a:ext>
            </a:extLst>
          </p:cNvPr>
          <p:cNvSpPr>
            <a:spLocks noGrp="1"/>
          </p:cNvSpPr>
          <p:nvPr>
            <p:ph type="dt" sz="half" idx="10"/>
          </p:nvPr>
        </p:nvSpPr>
        <p:spPr/>
        <p:txBody>
          <a:bodyPr/>
          <a:lstStyle/>
          <a:p>
            <a:fld id="{4B34B9E3-DF22-427E-B628-24E8CFE48324}" type="datetimeFigureOut">
              <a:rPr lang="cs-CZ" smtClean="0"/>
              <a:t>13.04.2026</a:t>
            </a:fld>
            <a:endParaRPr lang="cs-CZ"/>
          </a:p>
        </p:txBody>
      </p:sp>
      <p:sp>
        <p:nvSpPr>
          <p:cNvPr id="6" name="Zástupný symbol pro zápatí 5">
            <a:extLst>
              <a:ext uri="{FF2B5EF4-FFF2-40B4-BE49-F238E27FC236}">
                <a16:creationId xmlns:a16="http://schemas.microsoft.com/office/drawing/2014/main" id="{5D950F4C-CE3B-9FCC-7189-522837FF55A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B6E65CF-030C-C848-5A98-63F0109C8CA8}"/>
              </a:ext>
            </a:extLst>
          </p:cNvPr>
          <p:cNvSpPr>
            <a:spLocks noGrp="1"/>
          </p:cNvSpPr>
          <p:nvPr>
            <p:ph type="sldNum" sz="quarter" idx="12"/>
          </p:nvPr>
        </p:nvSpPr>
        <p:spPr/>
        <p:txBody>
          <a:bodyPr/>
          <a:lstStyle/>
          <a:p>
            <a:fld id="{78C0944D-6E51-4B14-9147-D6B3E251A5B6}" type="slidenum">
              <a:rPr lang="cs-CZ" smtClean="0"/>
              <a:t>‹#›</a:t>
            </a:fld>
            <a:endParaRPr lang="cs-CZ"/>
          </a:p>
        </p:txBody>
      </p:sp>
    </p:spTree>
    <p:extLst>
      <p:ext uri="{BB962C8B-B14F-4D97-AF65-F5344CB8AC3E}">
        <p14:creationId xmlns:p14="http://schemas.microsoft.com/office/powerpoint/2010/main" val="1635439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E43A7BAE-EE93-8269-EEDB-346178E55B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09EDB1C8-3502-84B5-B9DB-A8C9184928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1A410B1-C25C-C544-967D-2407423795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34B9E3-DF22-427E-B628-24E8CFE48324}" type="datetimeFigureOut">
              <a:rPr lang="cs-CZ" smtClean="0"/>
              <a:t>13.04.2026</a:t>
            </a:fld>
            <a:endParaRPr lang="cs-CZ"/>
          </a:p>
        </p:txBody>
      </p:sp>
      <p:sp>
        <p:nvSpPr>
          <p:cNvPr id="5" name="Zástupný symbol pro zápatí 4">
            <a:extLst>
              <a:ext uri="{FF2B5EF4-FFF2-40B4-BE49-F238E27FC236}">
                <a16:creationId xmlns:a16="http://schemas.microsoft.com/office/drawing/2014/main" id="{C4A0D79F-1CCF-99BC-0E21-68FDAF205C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462D947A-4067-F03C-BE84-A3F0124F24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C0944D-6E51-4B14-9147-D6B3E251A5B6}" type="slidenum">
              <a:rPr lang="cs-CZ" smtClean="0"/>
              <a:t>‹#›</a:t>
            </a:fld>
            <a:endParaRPr lang="cs-CZ"/>
          </a:p>
        </p:txBody>
      </p:sp>
    </p:spTree>
    <p:extLst>
      <p:ext uri="{BB962C8B-B14F-4D97-AF65-F5344CB8AC3E}">
        <p14:creationId xmlns:p14="http://schemas.microsoft.com/office/powerpoint/2010/main" val="3611143267"/>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bin"/><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bin"/><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bin"/><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bin"/></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6770" y="1358781"/>
            <a:ext cx="9853301" cy="3175119"/>
          </a:xfrm>
          <a:noFill/>
        </p:spPr>
        <p:txBody>
          <a:bodyPr vert="horz" lIns="0" tIns="0" rIns="0" bIns="0" rtlCol="0" anchor="t" anchorCtr="0">
            <a:normAutofit/>
          </a:bodyPr>
          <a:lstStyle/>
          <a:p>
            <a:pPr algn="l">
              <a:spcBef>
                <a:spcPts val="1200"/>
              </a:spcBef>
            </a:pPr>
            <a:r>
              <a:rPr lang="cs-CZ" sz="5400" b="1" dirty="0">
                <a:solidFill>
                  <a:srgbClr val="D10202"/>
                </a:solidFill>
                <a:effectLst>
                  <a:outerShdw blurRad="38100" dist="38100" dir="2700000" algn="tl">
                    <a:srgbClr val="000000">
                      <a:alpha val="43137"/>
                    </a:srgbClr>
                  </a:outerShdw>
                </a:effectLst>
                <a:cs typeface="Arial"/>
              </a:rPr>
              <a:t>PSYCHOLOGIE ZÁKAZNÍKA (XPSZ)</a:t>
            </a:r>
            <a:br>
              <a:rPr lang="cs-CZ" sz="5400" b="1" dirty="0">
                <a:solidFill>
                  <a:srgbClr val="D10202"/>
                </a:solidFill>
                <a:effectLst>
                  <a:outerShdw blurRad="38100" dist="38100" dir="2700000" algn="tl">
                    <a:srgbClr val="000000">
                      <a:alpha val="43137"/>
                    </a:srgbClr>
                  </a:outerShdw>
                </a:effectLst>
                <a:cs typeface="Arial"/>
              </a:rPr>
            </a:br>
            <a:br>
              <a:rPr lang="cs-CZ" sz="3600" dirty="0">
                <a:solidFill>
                  <a:srgbClr val="D10202"/>
                </a:solidFill>
                <a:effectLst>
                  <a:outerShdw blurRad="38100" dist="38100" dir="2700000" algn="tl">
                    <a:srgbClr val="000000">
                      <a:alpha val="43137"/>
                    </a:srgbClr>
                  </a:outerShdw>
                </a:effectLst>
                <a:cs typeface="Arial"/>
              </a:rPr>
            </a:br>
            <a:br>
              <a:rPr lang="cs-CZ" sz="3600" dirty="0">
                <a:solidFill>
                  <a:srgbClr val="D10202"/>
                </a:solidFill>
                <a:effectLst>
                  <a:outerShdw blurRad="38100" dist="38100" dir="2700000" algn="tl">
                    <a:srgbClr val="000000">
                      <a:alpha val="43137"/>
                    </a:srgbClr>
                  </a:outerShdw>
                </a:effectLst>
                <a:cs typeface="Arial"/>
              </a:rPr>
            </a:br>
            <a:r>
              <a:rPr lang="cs-CZ" sz="3300" b="1" dirty="0">
                <a:solidFill>
                  <a:srgbClr val="D10202"/>
                </a:solidFill>
                <a:effectLst>
                  <a:outerShdw blurRad="38100" dist="38100" dir="2700000" algn="tl">
                    <a:srgbClr val="000000">
                      <a:alpha val="43137"/>
                    </a:srgbClr>
                  </a:outerShdw>
                </a:effectLst>
                <a:cs typeface="Arial"/>
              </a:rPr>
              <a:t>8. přednáška</a:t>
            </a:r>
            <a:br>
              <a:rPr lang="cs-CZ" sz="3600" b="1" dirty="0">
                <a:solidFill>
                  <a:srgbClr val="D10202"/>
                </a:solidFill>
                <a:effectLst>
                  <a:outerShdw blurRad="38100" dist="38100" dir="2700000" algn="tl">
                    <a:srgbClr val="000000">
                      <a:alpha val="43137"/>
                    </a:srgbClr>
                  </a:outerShdw>
                </a:effectLst>
                <a:cs typeface="Arial"/>
              </a:rPr>
            </a:br>
            <a:r>
              <a:rPr lang="cs-CZ" sz="3300" b="1" dirty="0">
                <a:solidFill>
                  <a:srgbClr val="D10202"/>
                </a:solidFill>
                <a:effectLst>
                  <a:outerShdw blurRad="38100" dist="38100" dir="2700000" algn="tl">
                    <a:srgbClr val="000000">
                      <a:alpha val="43137"/>
                    </a:srgbClr>
                  </a:outerShdw>
                </a:effectLst>
                <a:cs typeface="Arial"/>
              </a:rPr>
              <a:t>Téma: Sociální rozměr a koncept štěstí</a:t>
            </a:r>
            <a:br>
              <a:rPr lang="cs-CZ" sz="3300" b="1" dirty="0">
                <a:solidFill>
                  <a:srgbClr val="D10202"/>
                </a:solidFill>
                <a:effectLst>
                  <a:outerShdw blurRad="38100" dist="38100" dir="2700000" algn="tl">
                    <a:srgbClr val="000000">
                      <a:alpha val="43137"/>
                    </a:srgbClr>
                  </a:outerShdw>
                </a:effectLst>
                <a:cs typeface="Arial"/>
              </a:rPr>
            </a:br>
            <a:endParaRPr lang="en-US" sz="3300" b="1" dirty="0">
              <a:solidFill>
                <a:srgbClr val="D10202"/>
              </a:solidFill>
            </a:endParaRPr>
          </a:p>
        </p:txBody>
      </p:sp>
      <p:sp>
        <p:nvSpPr>
          <p:cNvPr id="3" name="Title 1"/>
          <p:cNvSpPr txBox="1">
            <a:spLocks/>
          </p:cNvSpPr>
          <p:nvPr/>
        </p:nvSpPr>
        <p:spPr>
          <a:xfrm>
            <a:off x="1076770" y="5174394"/>
            <a:ext cx="4449214" cy="1140947"/>
          </a:xfrm>
          <a:prstGeom prst="rect">
            <a:avLst/>
          </a:prstGeom>
        </p:spPr>
        <p:txBody>
          <a:bodyPr vert="horz" lIns="0" tIns="0" rIns="0" bIns="0" rtlCol="0" anchor="t" anchorCtr="0">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cs-CZ" sz="1600" b="1" dirty="0">
                <a:cs typeface="Arial"/>
              </a:rPr>
              <a:t>PhDr. Ing. Mgr. Renáta Pavlíčková, MBA</a:t>
            </a:r>
          </a:p>
          <a:p>
            <a:pPr algn="l"/>
            <a:r>
              <a:rPr lang="cs-CZ" sz="1600" b="1" dirty="0">
                <a:cs typeface="Arial"/>
              </a:rPr>
              <a:t>renata.pavlickova@mvso.cz</a:t>
            </a:r>
          </a:p>
          <a:p>
            <a:pPr algn="l"/>
            <a:endParaRPr lang="cs-CZ" sz="1600" b="1" dirty="0">
              <a:cs typeface="Arial"/>
            </a:endParaRPr>
          </a:p>
          <a:p>
            <a:pPr algn="l"/>
            <a:r>
              <a:rPr lang="cs-CZ" sz="1600" b="1" dirty="0">
                <a:cs typeface="Arial"/>
              </a:rPr>
              <a:t>Olomouc, LS 2025/2026</a:t>
            </a:r>
            <a:endParaRPr lang="en-US" sz="1600" b="1" dirty="0">
              <a:cs typeface="Arial"/>
            </a:endParaRPr>
          </a:p>
        </p:txBody>
      </p:sp>
    </p:spTree>
    <p:extLst>
      <p:ext uri="{BB962C8B-B14F-4D97-AF65-F5344CB8AC3E}">
        <p14:creationId xmlns:p14="http://schemas.microsoft.com/office/powerpoint/2010/main" val="1735084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D362B-F195-F0A0-8861-CF57A81F551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5FE34471-E393-E708-4CEB-A4DFA3D701B1}"/>
              </a:ext>
            </a:extLst>
          </p:cNvPr>
          <p:cNvSpPr>
            <a:spLocks noGrp="1"/>
          </p:cNvSpPr>
          <p:nvPr>
            <p:ph type="title"/>
          </p:nvPr>
        </p:nvSpPr>
        <p:spPr/>
        <p:txBody>
          <a:bodyPr>
            <a:normAutofit/>
          </a:bodyPr>
          <a:lstStyle/>
          <a:p>
            <a:pPr algn="ctr"/>
            <a:r>
              <a:rPr lang="cs-CZ" sz="4000" b="1" dirty="0">
                <a:solidFill>
                  <a:srgbClr val="C00000"/>
                </a:solidFill>
                <a:effectLst>
                  <a:outerShdw blurRad="38100" dist="38100" dir="2700000" algn="tl">
                    <a:srgbClr val="000000">
                      <a:alpha val="43137"/>
                    </a:srgbClr>
                  </a:outerShdw>
                </a:effectLst>
                <a:latin typeface="+mn-lt"/>
              </a:rPr>
              <a:t>Štěstí a subjektivní </a:t>
            </a:r>
            <a:r>
              <a:rPr lang="cs-CZ" sz="4000" b="1" dirty="0" err="1">
                <a:solidFill>
                  <a:srgbClr val="C00000"/>
                </a:solidFill>
                <a:effectLst>
                  <a:outerShdw blurRad="38100" dist="38100" dir="2700000" algn="tl">
                    <a:srgbClr val="000000">
                      <a:alpha val="43137"/>
                    </a:srgbClr>
                  </a:outerShdw>
                </a:effectLst>
                <a:latin typeface="+mn-lt"/>
              </a:rPr>
              <a:t>wellbeing</a:t>
            </a:r>
            <a:endParaRPr lang="cs-CZ" sz="4000" b="1" dirty="0">
              <a:effectLst>
                <a:outerShdw blurRad="38100" dist="38100" dir="2700000" algn="tl">
                  <a:srgbClr val="000000">
                    <a:alpha val="43137"/>
                  </a:srgbClr>
                </a:outerShdw>
              </a:effectLst>
              <a:latin typeface="+mn-lt"/>
            </a:endParaRPr>
          </a:p>
        </p:txBody>
      </p:sp>
      <p:sp>
        <p:nvSpPr>
          <p:cNvPr id="3" name="Zástupný obsah 2">
            <a:extLst>
              <a:ext uri="{FF2B5EF4-FFF2-40B4-BE49-F238E27FC236}">
                <a16:creationId xmlns:a16="http://schemas.microsoft.com/office/drawing/2014/main" id="{E5909BFE-5BCA-3A44-A919-147072989DEF}"/>
              </a:ext>
            </a:extLst>
          </p:cNvPr>
          <p:cNvSpPr>
            <a:spLocks noGrp="1"/>
          </p:cNvSpPr>
          <p:nvPr>
            <p:ph idx="1"/>
          </p:nvPr>
        </p:nvSpPr>
        <p:spPr/>
        <p:txBody>
          <a:bodyPr/>
          <a:lstStyle/>
          <a:p>
            <a:pPr lvl="0"/>
            <a:r>
              <a:rPr lang="en-US" dirty="0" err="1"/>
              <a:t>Kognitivní</a:t>
            </a:r>
            <a:r>
              <a:rPr lang="en-US" dirty="0"/>
              <a:t> </a:t>
            </a:r>
            <a:r>
              <a:rPr lang="en-US" dirty="0" err="1"/>
              <a:t>složka</a:t>
            </a:r>
            <a:r>
              <a:rPr lang="en-US" dirty="0"/>
              <a:t> (</a:t>
            </a:r>
            <a:r>
              <a:rPr lang="en-US" dirty="0" err="1"/>
              <a:t>spokojenost</a:t>
            </a:r>
            <a:r>
              <a:rPr lang="en-US" dirty="0"/>
              <a:t> se </a:t>
            </a:r>
            <a:r>
              <a:rPr lang="en-US" dirty="0" err="1"/>
              <a:t>životem</a:t>
            </a:r>
            <a:r>
              <a:rPr lang="en-US" dirty="0"/>
              <a:t>)</a:t>
            </a:r>
            <a:endParaRPr lang="cs-CZ" dirty="0"/>
          </a:p>
          <a:p>
            <a:pPr lvl="0"/>
            <a:r>
              <a:rPr lang="en-US" dirty="0" err="1"/>
              <a:t>Emoční</a:t>
            </a:r>
            <a:r>
              <a:rPr lang="en-US" dirty="0"/>
              <a:t> </a:t>
            </a:r>
            <a:r>
              <a:rPr lang="en-US" dirty="0" err="1"/>
              <a:t>složka</a:t>
            </a:r>
            <a:r>
              <a:rPr lang="en-US" dirty="0"/>
              <a:t> (</a:t>
            </a:r>
            <a:r>
              <a:rPr lang="en-US" dirty="0" err="1"/>
              <a:t>pozitivní</a:t>
            </a:r>
            <a:r>
              <a:rPr lang="en-US" dirty="0"/>
              <a:t> vs. </a:t>
            </a:r>
            <a:r>
              <a:rPr lang="en-US" dirty="0" err="1"/>
              <a:t>negativní</a:t>
            </a:r>
            <a:r>
              <a:rPr lang="en-US" dirty="0"/>
              <a:t> </a:t>
            </a:r>
            <a:r>
              <a:rPr lang="en-US" dirty="0" err="1"/>
              <a:t>emoce</a:t>
            </a:r>
            <a:r>
              <a:rPr lang="en-US" dirty="0"/>
              <a:t>)</a:t>
            </a:r>
            <a:endParaRPr lang="cs-CZ" dirty="0"/>
          </a:p>
        </p:txBody>
      </p:sp>
      <p:pic>
        <p:nvPicPr>
          <p:cNvPr id="4" name="Obrázek 3">
            <a:extLst>
              <a:ext uri="{FF2B5EF4-FFF2-40B4-BE49-F238E27FC236}">
                <a16:creationId xmlns:a16="http://schemas.microsoft.com/office/drawing/2014/main" id="{CBE37753-2E21-5D9F-CAC6-CFA181007B26}"/>
              </a:ext>
            </a:extLst>
          </p:cNvPr>
          <p:cNvPicPr>
            <a:picLocks noChangeAspect="1"/>
          </p:cNvPicPr>
          <p:nvPr/>
        </p:nvPicPr>
        <p:blipFill>
          <a:blip r:embed="rId2"/>
          <a:stretch>
            <a:fillRect/>
          </a:stretch>
        </p:blipFill>
        <p:spPr>
          <a:xfrm>
            <a:off x="10955256" y="6273334"/>
            <a:ext cx="1116000" cy="439082"/>
          </a:xfrm>
          <a:prstGeom prst="rect">
            <a:avLst/>
          </a:prstGeom>
        </p:spPr>
      </p:pic>
    </p:spTree>
    <p:extLst>
      <p:ext uri="{BB962C8B-B14F-4D97-AF65-F5344CB8AC3E}">
        <p14:creationId xmlns:p14="http://schemas.microsoft.com/office/powerpoint/2010/main" val="3487682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4A23E-1370-D354-083F-F9853841521C}"/>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A53AF34E-1A86-89B6-6320-99C755958A0D}"/>
              </a:ext>
            </a:extLst>
          </p:cNvPr>
          <p:cNvSpPr>
            <a:spLocks noGrp="1"/>
          </p:cNvSpPr>
          <p:nvPr>
            <p:ph type="title"/>
          </p:nvPr>
        </p:nvSpPr>
        <p:spPr/>
        <p:txBody>
          <a:bodyPr>
            <a:normAutofit/>
          </a:bodyPr>
          <a:lstStyle/>
          <a:p>
            <a:pPr algn="ctr"/>
            <a:r>
              <a:rPr lang="cs-CZ" sz="4000" b="1" dirty="0">
                <a:solidFill>
                  <a:srgbClr val="C00000"/>
                </a:solidFill>
                <a:effectLst>
                  <a:outerShdw blurRad="38100" dist="38100" dir="2700000" algn="tl">
                    <a:srgbClr val="000000">
                      <a:alpha val="43137"/>
                    </a:srgbClr>
                  </a:outerShdw>
                </a:effectLst>
                <a:latin typeface="+mn-lt"/>
              </a:rPr>
              <a:t>Sociální rozměr štěstí</a:t>
            </a:r>
            <a:endParaRPr lang="cs-CZ" sz="4000" b="1" dirty="0">
              <a:effectLst>
                <a:outerShdw blurRad="38100" dist="38100" dir="2700000" algn="tl">
                  <a:srgbClr val="000000">
                    <a:alpha val="43137"/>
                  </a:srgbClr>
                </a:outerShdw>
              </a:effectLst>
              <a:latin typeface="+mn-lt"/>
            </a:endParaRPr>
          </a:p>
        </p:txBody>
      </p:sp>
      <p:sp>
        <p:nvSpPr>
          <p:cNvPr id="3" name="Zástupný obsah 2">
            <a:extLst>
              <a:ext uri="{FF2B5EF4-FFF2-40B4-BE49-F238E27FC236}">
                <a16:creationId xmlns:a16="http://schemas.microsoft.com/office/drawing/2014/main" id="{227F4072-5120-FA1B-D60B-2EACD60D3F32}"/>
              </a:ext>
            </a:extLst>
          </p:cNvPr>
          <p:cNvSpPr>
            <a:spLocks noGrp="1"/>
          </p:cNvSpPr>
          <p:nvPr>
            <p:ph idx="1"/>
          </p:nvPr>
        </p:nvSpPr>
        <p:spPr/>
        <p:txBody>
          <a:bodyPr>
            <a:normAutofit fontScale="92500" lnSpcReduction="10000"/>
          </a:bodyPr>
          <a:lstStyle/>
          <a:p>
            <a:pPr marL="0" indent="0">
              <a:buNone/>
            </a:pPr>
            <a:r>
              <a:rPr lang="en-US" b="1" dirty="0" err="1"/>
              <a:t>Sociální</a:t>
            </a:r>
            <a:r>
              <a:rPr lang="en-US" b="1" dirty="0"/>
              <a:t> </a:t>
            </a:r>
            <a:r>
              <a:rPr lang="en-US" b="1" dirty="0" err="1"/>
              <a:t>srovnávání</a:t>
            </a:r>
            <a:endParaRPr lang="cs-CZ" b="1" dirty="0"/>
          </a:p>
          <a:p>
            <a:pPr lvl="1"/>
            <a:r>
              <a:rPr lang="en-US" dirty="0" err="1"/>
              <a:t>Lidé</a:t>
            </a:r>
            <a:r>
              <a:rPr lang="en-US" dirty="0"/>
              <a:t> </a:t>
            </a:r>
            <a:r>
              <a:rPr lang="en-US" dirty="0" err="1"/>
              <a:t>hodnotí</a:t>
            </a:r>
            <a:r>
              <a:rPr lang="en-US" dirty="0"/>
              <a:t> </a:t>
            </a:r>
            <a:r>
              <a:rPr lang="en-US" dirty="0" err="1"/>
              <a:t>své</a:t>
            </a:r>
            <a:r>
              <a:rPr lang="en-US" dirty="0"/>
              <a:t> </a:t>
            </a:r>
            <a:r>
              <a:rPr lang="en-US" dirty="0" err="1"/>
              <a:t>štěstí</a:t>
            </a:r>
            <a:r>
              <a:rPr lang="en-US" dirty="0"/>
              <a:t> </a:t>
            </a:r>
            <a:r>
              <a:rPr lang="en-US" dirty="0" err="1"/>
              <a:t>relativně</a:t>
            </a:r>
            <a:r>
              <a:rPr lang="en-US" dirty="0"/>
              <a:t> </a:t>
            </a:r>
            <a:r>
              <a:rPr lang="en-US" dirty="0" err="1"/>
              <a:t>vůči</a:t>
            </a:r>
            <a:r>
              <a:rPr lang="en-US" dirty="0"/>
              <a:t> </a:t>
            </a:r>
            <a:r>
              <a:rPr lang="en-US" dirty="0" err="1"/>
              <a:t>ostatním</a:t>
            </a:r>
            <a:endParaRPr lang="cs-CZ" dirty="0"/>
          </a:p>
          <a:p>
            <a:pPr lvl="1"/>
            <a:r>
              <a:rPr lang="en-US" dirty="0" err="1"/>
              <a:t>Vliv</a:t>
            </a:r>
            <a:r>
              <a:rPr lang="en-US" dirty="0"/>
              <a:t> </a:t>
            </a:r>
            <a:r>
              <a:rPr lang="en-US" dirty="0" err="1"/>
              <a:t>sociálních</a:t>
            </a:r>
            <a:r>
              <a:rPr lang="en-US" dirty="0"/>
              <a:t> </a:t>
            </a:r>
            <a:r>
              <a:rPr lang="en-US" dirty="0" err="1"/>
              <a:t>sítí</a:t>
            </a:r>
            <a:endParaRPr lang="cs-CZ" dirty="0"/>
          </a:p>
          <a:p>
            <a:pPr marL="0" indent="0">
              <a:buNone/>
            </a:pPr>
            <a:endParaRPr lang="cs-CZ" b="1" dirty="0"/>
          </a:p>
          <a:p>
            <a:pPr marL="0" indent="0">
              <a:buNone/>
            </a:pPr>
            <a:r>
              <a:rPr lang="en-US" b="1" dirty="0"/>
              <a:t>Role </a:t>
            </a:r>
            <a:r>
              <a:rPr lang="en-US" b="1" dirty="0" err="1"/>
              <a:t>sociálních</a:t>
            </a:r>
            <a:r>
              <a:rPr lang="en-US" b="1" dirty="0"/>
              <a:t> </a:t>
            </a:r>
            <a:r>
              <a:rPr lang="en-US" b="1" dirty="0" err="1"/>
              <a:t>vztahů</a:t>
            </a:r>
            <a:endParaRPr lang="cs-CZ" b="1" dirty="0"/>
          </a:p>
          <a:p>
            <a:pPr lvl="1"/>
            <a:r>
              <a:rPr lang="en-US" dirty="0" err="1"/>
              <a:t>Kvalitní</a:t>
            </a:r>
            <a:r>
              <a:rPr lang="en-US" dirty="0"/>
              <a:t> </a:t>
            </a:r>
            <a:r>
              <a:rPr lang="en-US" dirty="0" err="1"/>
              <a:t>vztahy</a:t>
            </a:r>
            <a:r>
              <a:rPr lang="en-US" dirty="0"/>
              <a:t> = </a:t>
            </a:r>
            <a:r>
              <a:rPr lang="en-US" dirty="0" err="1"/>
              <a:t>klíčový</a:t>
            </a:r>
            <a:r>
              <a:rPr lang="en-US" dirty="0"/>
              <a:t> determinant </a:t>
            </a:r>
            <a:r>
              <a:rPr lang="en-US" dirty="0" err="1"/>
              <a:t>štěstí</a:t>
            </a:r>
            <a:endParaRPr lang="cs-CZ" dirty="0"/>
          </a:p>
          <a:p>
            <a:pPr lvl="1"/>
            <a:r>
              <a:rPr lang="en-US" dirty="0" err="1"/>
              <a:t>Komunita</a:t>
            </a:r>
            <a:r>
              <a:rPr lang="en-US" dirty="0"/>
              <a:t>, </a:t>
            </a:r>
            <a:r>
              <a:rPr lang="en-US" dirty="0" err="1"/>
              <a:t>sounáležitost</a:t>
            </a:r>
            <a:r>
              <a:rPr lang="en-US" dirty="0"/>
              <a:t>, </a:t>
            </a:r>
            <a:r>
              <a:rPr lang="en-US" dirty="0" err="1"/>
              <a:t>důvěra</a:t>
            </a:r>
            <a:endParaRPr lang="cs-CZ" dirty="0"/>
          </a:p>
          <a:p>
            <a:pPr marL="0" indent="0">
              <a:buNone/>
            </a:pPr>
            <a:endParaRPr lang="cs-CZ" b="1" dirty="0"/>
          </a:p>
          <a:p>
            <a:pPr marL="0" indent="0">
              <a:buNone/>
            </a:pPr>
            <a:r>
              <a:rPr lang="en-US" b="1" dirty="0" err="1"/>
              <a:t>Kulturní</a:t>
            </a:r>
            <a:r>
              <a:rPr lang="en-US" b="1" dirty="0"/>
              <a:t> </a:t>
            </a:r>
            <a:r>
              <a:rPr lang="en-US" b="1" dirty="0" err="1"/>
              <a:t>kontext</a:t>
            </a:r>
            <a:endParaRPr lang="cs-CZ" b="1" dirty="0"/>
          </a:p>
          <a:p>
            <a:pPr lvl="1"/>
            <a:r>
              <a:rPr lang="en-US" dirty="0" err="1"/>
              <a:t>Individualistické</a:t>
            </a:r>
            <a:r>
              <a:rPr lang="en-US" dirty="0"/>
              <a:t> vs. </a:t>
            </a:r>
            <a:r>
              <a:rPr lang="en-US" dirty="0" err="1"/>
              <a:t>kolektivistické</a:t>
            </a:r>
            <a:r>
              <a:rPr lang="en-US" dirty="0"/>
              <a:t> </a:t>
            </a:r>
            <a:r>
              <a:rPr lang="en-US" dirty="0" err="1"/>
              <a:t>kultury</a:t>
            </a:r>
            <a:endParaRPr lang="cs-CZ" dirty="0"/>
          </a:p>
          <a:p>
            <a:pPr lvl="1"/>
            <a:r>
              <a:rPr lang="en-US" dirty="0" err="1"/>
              <a:t>Různé</a:t>
            </a:r>
            <a:r>
              <a:rPr lang="en-US" dirty="0"/>
              <a:t> </a:t>
            </a:r>
            <a:r>
              <a:rPr lang="en-US" dirty="0" err="1"/>
              <a:t>definice</a:t>
            </a:r>
            <a:r>
              <a:rPr lang="en-US" dirty="0"/>
              <a:t> </a:t>
            </a:r>
            <a:r>
              <a:rPr lang="en-US" dirty="0" err="1"/>
              <a:t>štěstí</a:t>
            </a:r>
            <a:endParaRPr lang="cs-CZ" dirty="0"/>
          </a:p>
          <a:p>
            <a:pPr marL="0" indent="0">
              <a:buNone/>
            </a:pPr>
            <a:endParaRPr lang="cs-CZ" dirty="0">
              <a:solidFill>
                <a:schemeClr val="tx1">
                  <a:lumMod val="75000"/>
                  <a:lumOff val="25000"/>
                </a:schemeClr>
              </a:solidFill>
            </a:endParaRPr>
          </a:p>
        </p:txBody>
      </p:sp>
      <p:pic>
        <p:nvPicPr>
          <p:cNvPr id="4" name="Obrázek 3">
            <a:extLst>
              <a:ext uri="{FF2B5EF4-FFF2-40B4-BE49-F238E27FC236}">
                <a16:creationId xmlns:a16="http://schemas.microsoft.com/office/drawing/2014/main" id="{56D95A81-9F6B-FE5C-426A-FD318F596AE5}"/>
              </a:ext>
            </a:extLst>
          </p:cNvPr>
          <p:cNvPicPr>
            <a:picLocks noChangeAspect="1"/>
          </p:cNvPicPr>
          <p:nvPr/>
        </p:nvPicPr>
        <p:blipFill>
          <a:blip r:embed="rId2"/>
          <a:stretch>
            <a:fillRect/>
          </a:stretch>
        </p:blipFill>
        <p:spPr>
          <a:xfrm>
            <a:off x="10955256" y="6273334"/>
            <a:ext cx="1116000" cy="439082"/>
          </a:xfrm>
          <a:prstGeom prst="rect">
            <a:avLst/>
          </a:prstGeom>
        </p:spPr>
      </p:pic>
    </p:spTree>
    <p:extLst>
      <p:ext uri="{BB962C8B-B14F-4D97-AF65-F5344CB8AC3E}">
        <p14:creationId xmlns:p14="http://schemas.microsoft.com/office/powerpoint/2010/main" val="992823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9757B-E191-E655-8B07-AD9B8F92084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0D09DBF8-93F8-7AF2-90EF-69206634F4B3}"/>
              </a:ext>
            </a:extLst>
          </p:cNvPr>
          <p:cNvSpPr>
            <a:spLocks noGrp="1"/>
          </p:cNvSpPr>
          <p:nvPr>
            <p:ph type="title"/>
          </p:nvPr>
        </p:nvSpPr>
        <p:spPr/>
        <p:txBody>
          <a:bodyPr>
            <a:normAutofit/>
          </a:bodyPr>
          <a:lstStyle/>
          <a:p>
            <a:pPr algn="ctr"/>
            <a:r>
              <a:rPr lang="cs-CZ" sz="4000" b="1" dirty="0">
                <a:solidFill>
                  <a:srgbClr val="C00000"/>
                </a:solidFill>
                <a:effectLst>
                  <a:outerShdw blurRad="38100" dist="38100" dir="2700000" algn="tl">
                    <a:srgbClr val="000000">
                      <a:alpha val="43137"/>
                    </a:srgbClr>
                  </a:outerShdw>
                </a:effectLst>
                <a:latin typeface="+mn-lt"/>
              </a:rPr>
              <a:t>Štěstí a spotřebitelské chování</a:t>
            </a:r>
            <a:endParaRPr lang="cs-CZ" sz="4000" b="1" dirty="0">
              <a:effectLst>
                <a:outerShdw blurRad="38100" dist="38100" dir="2700000" algn="tl">
                  <a:srgbClr val="000000">
                    <a:alpha val="43137"/>
                  </a:srgbClr>
                </a:outerShdw>
              </a:effectLst>
              <a:latin typeface="+mn-lt"/>
            </a:endParaRPr>
          </a:p>
        </p:txBody>
      </p:sp>
      <p:sp>
        <p:nvSpPr>
          <p:cNvPr id="3" name="Zástupný obsah 2">
            <a:extLst>
              <a:ext uri="{FF2B5EF4-FFF2-40B4-BE49-F238E27FC236}">
                <a16:creationId xmlns:a16="http://schemas.microsoft.com/office/drawing/2014/main" id="{8423C99C-3D44-9BFD-68A7-B79AFD694F39}"/>
              </a:ext>
            </a:extLst>
          </p:cNvPr>
          <p:cNvSpPr>
            <a:spLocks noGrp="1"/>
          </p:cNvSpPr>
          <p:nvPr>
            <p:ph idx="1"/>
          </p:nvPr>
        </p:nvSpPr>
        <p:spPr/>
        <p:txBody>
          <a:bodyPr>
            <a:normAutofit fontScale="92500" lnSpcReduction="10000"/>
          </a:bodyPr>
          <a:lstStyle/>
          <a:p>
            <a:pPr marL="0" indent="0">
              <a:buNone/>
            </a:pPr>
            <a:r>
              <a:rPr lang="en-US" b="1" dirty="0" err="1"/>
              <a:t>Konzum</a:t>
            </a:r>
            <a:r>
              <a:rPr lang="en-US" b="1" dirty="0"/>
              <a:t> </a:t>
            </a:r>
            <a:r>
              <a:rPr lang="en-US" b="1" dirty="0" err="1"/>
              <a:t>jako</a:t>
            </a:r>
            <a:r>
              <a:rPr lang="en-US" b="1" dirty="0"/>
              <a:t> </a:t>
            </a:r>
            <a:r>
              <a:rPr lang="en-US" b="1" dirty="0" err="1"/>
              <a:t>zdroj</a:t>
            </a:r>
            <a:r>
              <a:rPr lang="en-US" b="1" dirty="0"/>
              <a:t> </a:t>
            </a:r>
            <a:r>
              <a:rPr lang="en-US" b="1" dirty="0" err="1"/>
              <a:t>štěstí</a:t>
            </a:r>
            <a:endParaRPr lang="cs-CZ" b="1" dirty="0"/>
          </a:p>
          <a:p>
            <a:pPr lvl="1"/>
            <a:r>
              <a:rPr lang="en-US" dirty="0" err="1"/>
              <a:t>Materiální</a:t>
            </a:r>
            <a:r>
              <a:rPr lang="en-US" dirty="0"/>
              <a:t> vs. </a:t>
            </a:r>
            <a:r>
              <a:rPr lang="en-US" dirty="0" err="1"/>
              <a:t>zážitková</a:t>
            </a:r>
            <a:r>
              <a:rPr lang="en-US" dirty="0"/>
              <a:t> </a:t>
            </a:r>
            <a:r>
              <a:rPr lang="en-US" dirty="0" err="1"/>
              <a:t>spotřeba</a:t>
            </a:r>
            <a:endParaRPr lang="cs-CZ" dirty="0"/>
          </a:p>
          <a:p>
            <a:pPr lvl="1"/>
            <a:r>
              <a:rPr lang="en-US" dirty="0" err="1"/>
              <a:t>Výzkumy</a:t>
            </a:r>
            <a:r>
              <a:rPr lang="en-US" dirty="0"/>
              <a:t> </a:t>
            </a:r>
            <a:r>
              <a:rPr lang="en-US" dirty="0" err="1"/>
              <a:t>ukazují</a:t>
            </a:r>
            <a:r>
              <a:rPr lang="en-US" dirty="0"/>
              <a:t> </a:t>
            </a:r>
            <a:r>
              <a:rPr lang="en-US" dirty="0" err="1"/>
              <a:t>vyšší</a:t>
            </a:r>
            <a:r>
              <a:rPr lang="en-US" dirty="0"/>
              <a:t> </a:t>
            </a:r>
            <a:r>
              <a:rPr lang="en-US" dirty="0" err="1"/>
              <a:t>dlouhodobou</a:t>
            </a:r>
            <a:r>
              <a:rPr lang="en-US" dirty="0"/>
              <a:t> </a:t>
            </a:r>
            <a:r>
              <a:rPr lang="en-US" dirty="0" err="1"/>
              <a:t>spokojenost</a:t>
            </a:r>
            <a:r>
              <a:rPr lang="en-US" dirty="0"/>
              <a:t> ze </a:t>
            </a:r>
            <a:r>
              <a:rPr lang="en-US" dirty="0" err="1"/>
              <a:t>zážitků</a:t>
            </a:r>
            <a:endParaRPr lang="cs-CZ" dirty="0"/>
          </a:p>
          <a:p>
            <a:pPr lvl="0"/>
            <a:endParaRPr lang="cs-CZ" dirty="0"/>
          </a:p>
          <a:p>
            <a:pPr marL="0" indent="0">
              <a:buNone/>
            </a:pPr>
            <a:r>
              <a:rPr lang="en-US" b="1" dirty="0" err="1"/>
              <a:t>Emoce</a:t>
            </a:r>
            <a:r>
              <a:rPr lang="en-US" b="1" dirty="0"/>
              <a:t> v </a:t>
            </a:r>
            <a:r>
              <a:rPr lang="en-US" b="1" dirty="0" err="1"/>
              <a:t>rozhodování</a:t>
            </a:r>
            <a:endParaRPr lang="cs-CZ" b="1" dirty="0"/>
          </a:p>
          <a:p>
            <a:pPr lvl="1"/>
            <a:r>
              <a:rPr lang="en-US" dirty="0" err="1"/>
              <a:t>Nákup</a:t>
            </a:r>
            <a:r>
              <a:rPr lang="en-US" dirty="0"/>
              <a:t> </a:t>
            </a:r>
            <a:r>
              <a:rPr lang="en-US" dirty="0" err="1"/>
              <a:t>jako</a:t>
            </a:r>
            <a:r>
              <a:rPr lang="en-US" dirty="0"/>
              <a:t> </a:t>
            </a:r>
            <a:r>
              <a:rPr lang="en-US" dirty="0" err="1"/>
              <a:t>emoční</a:t>
            </a:r>
            <a:r>
              <a:rPr lang="en-US" dirty="0"/>
              <a:t> </a:t>
            </a:r>
            <a:r>
              <a:rPr lang="en-US" dirty="0" err="1"/>
              <a:t>proces</a:t>
            </a:r>
            <a:endParaRPr lang="cs-CZ" dirty="0"/>
          </a:p>
          <a:p>
            <a:pPr lvl="1"/>
            <a:r>
              <a:rPr lang="en-US" dirty="0"/>
              <a:t>„Retail therapy“</a:t>
            </a:r>
            <a:endParaRPr lang="cs-CZ" dirty="0"/>
          </a:p>
          <a:p>
            <a:pPr marL="0" lvl="0" indent="0">
              <a:buNone/>
            </a:pPr>
            <a:endParaRPr lang="cs-CZ" dirty="0"/>
          </a:p>
          <a:p>
            <a:pPr marL="0" indent="0">
              <a:buNone/>
            </a:pPr>
            <a:r>
              <a:rPr lang="en-US" b="1" dirty="0" err="1"/>
              <a:t>Sociální</a:t>
            </a:r>
            <a:r>
              <a:rPr lang="en-US" b="1" dirty="0"/>
              <a:t> </a:t>
            </a:r>
            <a:r>
              <a:rPr lang="en-US" b="1" dirty="0" err="1"/>
              <a:t>signalizace</a:t>
            </a:r>
            <a:endParaRPr lang="cs-CZ" b="1" dirty="0"/>
          </a:p>
          <a:p>
            <a:pPr lvl="1"/>
            <a:r>
              <a:rPr lang="en-US" dirty="0" err="1"/>
              <a:t>Spotřeba</a:t>
            </a:r>
            <a:r>
              <a:rPr lang="en-US" dirty="0"/>
              <a:t> </a:t>
            </a:r>
            <a:r>
              <a:rPr lang="en-US" dirty="0" err="1"/>
              <a:t>jako</a:t>
            </a:r>
            <a:r>
              <a:rPr lang="en-US" dirty="0"/>
              <a:t> </a:t>
            </a:r>
            <a:r>
              <a:rPr lang="en-US" dirty="0" err="1"/>
              <a:t>nástroj</a:t>
            </a:r>
            <a:r>
              <a:rPr lang="en-US" dirty="0"/>
              <a:t> </a:t>
            </a:r>
            <a:r>
              <a:rPr lang="en-US" dirty="0" err="1"/>
              <a:t>komunikace</a:t>
            </a:r>
            <a:r>
              <a:rPr lang="en-US" dirty="0"/>
              <a:t> </a:t>
            </a:r>
            <a:r>
              <a:rPr lang="en-US" dirty="0" err="1"/>
              <a:t>statusu</a:t>
            </a:r>
            <a:endParaRPr lang="cs-CZ" dirty="0"/>
          </a:p>
          <a:p>
            <a:pPr lvl="1"/>
            <a:r>
              <a:rPr lang="en-US" dirty="0" err="1"/>
              <a:t>Značky</a:t>
            </a:r>
            <a:r>
              <a:rPr lang="en-US" dirty="0"/>
              <a:t> </a:t>
            </a:r>
            <a:r>
              <a:rPr lang="en-US" dirty="0" err="1"/>
              <a:t>jako</a:t>
            </a:r>
            <a:r>
              <a:rPr lang="en-US" dirty="0"/>
              <a:t> symbol identity</a:t>
            </a:r>
            <a:endParaRPr lang="cs-CZ" dirty="0">
              <a:solidFill>
                <a:schemeClr val="tx1">
                  <a:lumMod val="75000"/>
                  <a:lumOff val="25000"/>
                </a:schemeClr>
              </a:solidFill>
            </a:endParaRPr>
          </a:p>
        </p:txBody>
      </p:sp>
      <p:pic>
        <p:nvPicPr>
          <p:cNvPr id="4" name="Obrázek 3">
            <a:extLst>
              <a:ext uri="{FF2B5EF4-FFF2-40B4-BE49-F238E27FC236}">
                <a16:creationId xmlns:a16="http://schemas.microsoft.com/office/drawing/2014/main" id="{7D8DA7BA-6A20-B51A-C065-2DE632F99EFF}"/>
              </a:ext>
            </a:extLst>
          </p:cNvPr>
          <p:cNvPicPr>
            <a:picLocks noChangeAspect="1"/>
          </p:cNvPicPr>
          <p:nvPr/>
        </p:nvPicPr>
        <p:blipFill>
          <a:blip r:embed="rId2"/>
          <a:stretch>
            <a:fillRect/>
          </a:stretch>
        </p:blipFill>
        <p:spPr>
          <a:xfrm>
            <a:off x="10955256" y="6273334"/>
            <a:ext cx="1116000" cy="439082"/>
          </a:xfrm>
          <a:prstGeom prst="rect">
            <a:avLst/>
          </a:prstGeom>
        </p:spPr>
      </p:pic>
    </p:spTree>
    <p:extLst>
      <p:ext uri="{BB962C8B-B14F-4D97-AF65-F5344CB8AC3E}">
        <p14:creationId xmlns:p14="http://schemas.microsoft.com/office/powerpoint/2010/main" val="29854422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B0C19-8AFB-4A32-994A-2E991FF00B86}"/>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B71EFABC-0F4F-2C44-078C-90EB094CE81D}"/>
              </a:ext>
            </a:extLst>
          </p:cNvPr>
          <p:cNvSpPr>
            <a:spLocks noGrp="1"/>
          </p:cNvSpPr>
          <p:nvPr>
            <p:ph type="title"/>
          </p:nvPr>
        </p:nvSpPr>
        <p:spPr/>
        <p:txBody>
          <a:bodyPr>
            <a:normAutofit/>
          </a:bodyPr>
          <a:lstStyle/>
          <a:p>
            <a:pPr algn="ctr"/>
            <a:r>
              <a:rPr lang="cs-CZ" sz="4000" b="1" dirty="0">
                <a:solidFill>
                  <a:srgbClr val="C00000"/>
                </a:solidFill>
                <a:effectLst>
                  <a:outerShdw blurRad="38100" dist="38100" dir="2700000" algn="tl">
                    <a:srgbClr val="000000">
                      <a:alpha val="43137"/>
                    </a:srgbClr>
                  </a:outerShdw>
                </a:effectLst>
                <a:latin typeface="+mn-lt"/>
              </a:rPr>
              <a:t>Marketing a koncept štěstí</a:t>
            </a:r>
            <a:endParaRPr lang="cs-CZ" sz="4000" b="1" dirty="0">
              <a:effectLst>
                <a:outerShdw blurRad="38100" dist="38100" dir="2700000" algn="tl">
                  <a:srgbClr val="000000">
                    <a:alpha val="43137"/>
                  </a:srgbClr>
                </a:outerShdw>
              </a:effectLst>
              <a:latin typeface="+mn-lt"/>
            </a:endParaRPr>
          </a:p>
        </p:txBody>
      </p:sp>
      <p:sp>
        <p:nvSpPr>
          <p:cNvPr id="3" name="Zástupný obsah 2">
            <a:extLst>
              <a:ext uri="{FF2B5EF4-FFF2-40B4-BE49-F238E27FC236}">
                <a16:creationId xmlns:a16="http://schemas.microsoft.com/office/drawing/2014/main" id="{850DC0CA-DBEA-4FF6-7CC7-6EB0A84E00AF}"/>
              </a:ext>
            </a:extLst>
          </p:cNvPr>
          <p:cNvSpPr>
            <a:spLocks noGrp="1"/>
          </p:cNvSpPr>
          <p:nvPr>
            <p:ph idx="1"/>
          </p:nvPr>
        </p:nvSpPr>
        <p:spPr/>
        <p:txBody>
          <a:bodyPr>
            <a:normAutofit fontScale="92500" lnSpcReduction="10000"/>
          </a:bodyPr>
          <a:lstStyle/>
          <a:p>
            <a:pPr marL="0" indent="0">
              <a:buNone/>
            </a:pPr>
            <a:r>
              <a:rPr lang="en-US" b="1" dirty="0" err="1"/>
              <a:t>Emocionální</a:t>
            </a:r>
            <a:r>
              <a:rPr lang="en-US" b="1" dirty="0"/>
              <a:t> branding</a:t>
            </a:r>
            <a:endParaRPr lang="cs-CZ" b="1" dirty="0"/>
          </a:p>
          <a:p>
            <a:pPr lvl="1"/>
            <a:r>
              <a:rPr lang="en-US" dirty="0" err="1"/>
              <a:t>Budování</a:t>
            </a:r>
            <a:r>
              <a:rPr lang="en-US" dirty="0"/>
              <a:t> </a:t>
            </a:r>
            <a:r>
              <a:rPr lang="en-US" dirty="0" err="1"/>
              <a:t>pozitivních</a:t>
            </a:r>
            <a:r>
              <a:rPr lang="en-US" dirty="0"/>
              <a:t> </a:t>
            </a:r>
            <a:r>
              <a:rPr lang="en-US" dirty="0" err="1"/>
              <a:t>emocí</a:t>
            </a:r>
            <a:endParaRPr lang="cs-CZ" dirty="0"/>
          </a:p>
          <a:p>
            <a:pPr lvl="1"/>
            <a:r>
              <a:rPr lang="en-US" dirty="0"/>
              <a:t>Storytelling</a:t>
            </a:r>
            <a:endParaRPr lang="cs-CZ" dirty="0"/>
          </a:p>
          <a:p>
            <a:endParaRPr lang="cs-CZ" dirty="0"/>
          </a:p>
          <a:p>
            <a:pPr marL="0" indent="0">
              <a:buNone/>
            </a:pPr>
            <a:r>
              <a:rPr lang="en-US" b="1" dirty="0" err="1"/>
              <a:t>Zákaznická</a:t>
            </a:r>
            <a:r>
              <a:rPr lang="en-US" b="1" dirty="0"/>
              <a:t> </a:t>
            </a:r>
            <a:r>
              <a:rPr lang="en-US" b="1" dirty="0" err="1"/>
              <a:t>zkušenost</a:t>
            </a:r>
            <a:r>
              <a:rPr lang="en-US" b="1" dirty="0"/>
              <a:t> (CX)</a:t>
            </a:r>
            <a:endParaRPr lang="cs-CZ" b="1" dirty="0"/>
          </a:p>
          <a:p>
            <a:pPr lvl="1"/>
            <a:r>
              <a:rPr lang="en-US" dirty="0" err="1"/>
              <a:t>Vliv</a:t>
            </a:r>
            <a:r>
              <a:rPr lang="en-US" dirty="0"/>
              <a:t> na </a:t>
            </a:r>
            <a:r>
              <a:rPr lang="en-US" dirty="0" err="1"/>
              <a:t>dlouhodobou</a:t>
            </a:r>
            <a:r>
              <a:rPr lang="en-US" dirty="0"/>
              <a:t> </a:t>
            </a:r>
            <a:r>
              <a:rPr lang="en-US" dirty="0" err="1"/>
              <a:t>spokojenost</a:t>
            </a:r>
            <a:endParaRPr lang="cs-CZ" dirty="0"/>
          </a:p>
          <a:p>
            <a:pPr lvl="1"/>
            <a:r>
              <a:rPr lang="en-US" dirty="0" err="1"/>
              <a:t>Personalizace</a:t>
            </a:r>
            <a:endParaRPr lang="cs-CZ" dirty="0"/>
          </a:p>
          <a:p>
            <a:pPr lvl="0"/>
            <a:endParaRPr lang="cs-CZ" dirty="0"/>
          </a:p>
          <a:p>
            <a:pPr marL="0" indent="0">
              <a:buNone/>
            </a:pPr>
            <a:r>
              <a:rPr lang="en-US" b="1" dirty="0" err="1"/>
              <a:t>Etické</a:t>
            </a:r>
            <a:r>
              <a:rPr lang="en-US" b="1" dirty="0"/>
              <a:t> </a:t>
            </a:r>
            <a:r>
              <a:rPr lang="en-US" b="1" dirty="0" err="1"/>
              <a:t>otázky</a:t>
            </a:r>
            <a:endParaRPr lang="cs-CZ" b="1" dirty="0"/>
          </a:p>
          <a:p>
            <a:pPr lvl="1"/>
            <a:r>
              <a:rPr lang="en-US" dirty="0" err="1"/>
              <a:t>Manipulace</a:t>
            </a:r>
            <a:r>
              <a:rPr lang="en-US" dirty="0"/>
              <a:t> vs. </a:t>
            </a:r>
            <a:r>
              <a:rPr lang="en-US" dirty="0" err="1"/>
              <a:t>autenticita</a:t>
            </a:r>
            <a:endParaRPr lang="cs-CZ" dirty="0"/>
          </a:p>
          <a:p>
            <a:pPr lvl="1"/>
            <a:r>
              <a:rPr lang="en-US" dirty="0" err="1"/>
              <a:t>Udržitelná</a:t>
            </a:r>
            <a:r>
              <a:rPr lang="en-US" dirty="0"/>
              <a:t> </a:t>
            </a:r>
            <a:r>
              <a:rPr lang="en-US" dirty="0" err="1"/>
              <a:t>spokojenost</a:t>
            </a:r>
            <a:r>
              <a:rPr lang="en-US" dirty="0"/>
              <a:t> </a:t>
            </a:r>
            <a:r>
              <a:rPr lang="en-US" dirty="0" err="1"/>
              <a:t>zákazníka</a:t>
            </a:r>
            <a:endParaRPr lang="cs-CZ" dirty="0"/>
          </a:p>
          <a:p>
            <a:endParaRPr lang="cs-CZ" dirty="0">
              <a:solidFill>
                <a:schemeClr val="tx1">
                  <a:lumMod val="75000"/>
                  <a:lumOff val="25000"/>
                </a:schemeClr>
              </a:solidFill>
            </a:endParaRPr>
          </a:p>
        </p:txBody>
      </p:sp>
      <p:pic>
        <p:nvPicPr>
          <p:cNvPr id="4" name="Obrázek 3">
            <a:extLst>
              <a:ext uri="{FF2B5EF4-FFF2-40B4-BE49-F238E27FC236}">
                <a16:creationId xmlns:a16="http://schemas.microsoft.com/office/drawing/2014/main" id="{9B10B0ED-8F48-0EBE-0465-93959F9BC8FB}"/>
              </a:ext>
            </a:extLst>
          </p:cNvPr>
          <p:cNvPicPr>
            <a:picLocks noChangeAspect="1"/>
          </p:cNvPicPr>
          <p:nvPr/>
        </p:nvPicPr>
        <p:blipFill>
          <a:blip r:embed="rId2"/>
          <a:stretch>
            <a:fillRect/>
          </a:stretch>
        </p:blipFill>
        <p:spPr>
          <a:xfrm>
            <a:off x="10955256" y="6273334"/>
            <a:ext cx="1116000" cy="439082"/>
          </a:xfrm>
          <a:prstGeom prst="rect">
            <a:avLst/>
          </a:prstGeom>
        </p:spPr>
      </p:pic>
    </p:spTree>
    <p:extLst>
      <p:ext uri="{BB962C8B-B14F-4D97-AF65-F5344CB8AC3E}">
        <p14:creationId xmlns:p14="http://schemas.microsoft.com/office/powerpoint/2010/main" val="3732552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210EC-D4C2-8220-BC80-E15AE0718135}"/>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78571A93-56E2-7BF7-1105-CF39F618745A}"/>
              </a:ext>
            </a:extLst>
          </p:cNvPr>
          <p:cNvSpPr>
            <a:spLocks noGrp="1"/>
          </p:cNvSpPr>
          <p:nvPr>
            <p:ph type="title"/>
          </p:nvPr>
        </p:nvSpPr>
        <p:spPr/>
        <p:txBody>
          <a:bodyPr>
            <a:normAutofit/>
          </a:bodyPr>
          <a:lstStyle/>
          <a:p>
            <a:pPr algn="ctr"/>
            <a:r>
              <a:rPr lang="cs-CZ" sz="4000" b="1" dirty="0">
                <a:solidFill>
                  <a:srgbClr val="C00000"/>
                </a:solidFill>
                <a:effectLst>
                  <a:outerShdw blurRad="38100" dist="38100" dir="2700000" algn="tl">
                    <a:srgbClr val="000000">
                      <a:alpha val="43137"/>
                    </a:srgbClr>
                  </a:outerShdw>
                </a:effectLst>
                <a:latin typeface="+mn-lt"/>
              </a:rPr>
              <a:t>Závěrem</a:t>
            </a:r>
            <a:endParaRPr lang="cs-CZ" sz="4000" b="1" dirty="0">
              <a:effectLst>
                <a:outerShdw blurRad="38100" dist="38100" dir="2700000" algn="tl">
                  <a:srgbClr val="000000">
                    <a:alpha val="43137"/>
                  </a:srgbClr>
                </a:outerShdw>
              </a:effectLst>
              <a:latin typeface="+mn-lt"/>
            </a:endParaRPr>
          </a:p>
        </p:txBody>
      </p:sp>
      <p:sp>
        <p:nvSpPr>
          <p:cNvPr id="3" name="Zástupný obsah 2">
            <a:extLst>
              <a:ext uri="{FF2B5EF4-FFF2-40B4-BE49-F238E27FC236}">
                <a16:creationId xmlns:a16="http://schemas.microsoft.com/office/drawing/2014/main" id="{A857988F-2B47-A0CC-E6A3-DC6C6D369B8B}"/>
              </a:ext>
            </a:extLst>
          </p:cNvPr>
          <p:cNvSpPr>
            <a:spLocks noGrp="1"/>
          </p:cNvSpPr>
          <p:nvPr>
            <p:ph idx="1"/>
          </p:nvPr>
        </p:nvSpPr>
        <p:spPr/>
        <p:txBody>
          <a:bodyPr/>
          <a:lstStyle/>
          <a:p>
            <a:pPr lvl="0"/>
            <a:r>
              <a:rPr lang="en-US" dirty="0" err="1"/>
              <a:t>Štěstí</a:t>
            </a:r>
            <a:r>
              <a:rPr lang="en-US" dirty="0"/>
              <a:t> je </a:t>
            </a:r>
            <a:r>
              <a:rPr lang="en-US" dirty="0" err="1"/>
              <a:t>komplexní</a:t>
            </a:r>
            <a:r>
              <a:rPr lang="en-US" dirty="0"/>
              <a:t>, </a:t>
            </a:r>
            <a:r>
              <a:rPr lang="en-US" dirty="0" err="1"/>
              <a:t>sociálně</a:t>
            </a:r>
            <a:r>
              <a:rPr lang="en-US" dirty="0"/>
              <a:t> </a:t>
            </a:r>
            <a:r>
              <a:rPr lang="en-US" dirty="0" err="1"/>
              <a:t>podmíněný</a:t>
            </a:r>
            <a:r>
              <a:rPr lang="en-US" dirty="0"/>
              <a:t> </a:t>
            </a:r>
            <a:r>
              <a:rPr lang="en-US" dirty="0" err="1"/>
              <a:t>konstrukt</a:t>
            </a:r>
            <a:endParaRPr lang="cs-CZ" dirty="0"/>
          </a:p>
          <a:p>
            <a:pPr lvl="0"/>
            <a:r>
              <a:rPr lang="en-US" dirty="0" err="1"/>
              <a:t>Sociální</a:t>
            </a:r>
            <a:r>
              <a:rPr lang="en-US" dirty="0"/>
              <a:t> </a:t>
            </a:r>
            <a:r>
              <a:rPr lang="en-US" dirty="0" err="1"/>
              <a:t>kontext</a:t>
            </a:r>
            <a:r>
              <a:rPr lang="en-US" dirty="0"/>
              <a:t> </a:t>
            </a:r>
            <a:r>
              <a:rPr lang="en-US" dirty="0" err="1"/>
              <a:t>výrazně</a:t>
            </a:r>
            <a:r>
              <a:rPr lang="en-US" dirty="0"/>
              <a:t> </a:t>
            </a:r>
            <a:r>
              <a:rPr lang="en-US" dirty="0" err="1"/>
              <a:t>ovlivňuje</a:t>
            </a:r>
            <a:r>
              <a:rPr lang="en-US" dirty="0"/>
              <a:t> </a:t>
            </a:r>
            <a:r>
              <a:rPr lang="en-US" dirty="0" err="1"/>
              <a:t>vnímání</a:t>
            </a:r>
            <a:r>
              <a:rPr lang="en-US" dirty="0"/>
              <a:t> </a:t>
            </a:r>
            <a:r>
              <a:rPr lang="en-US" dirty="0" err="1"/>
              <a:t>spokojenosti</a:t>
            </a:r>
            <a:endParaRPr lang="cs-CZ" dirty="0"/>
          </a:p>
          <a:p>
            <a:pPr lvl="0"/>
            <a:r>
              <a:rPr lang="en-US" dirty="0"/>
              <a:t>Marketing </a:t>
            </a:r>
            <a:r>
              <a:rPr lang="en-US" dirty="0" err="1"/>
              <a:t>může</a:t>
            </a:r>
            <a:r>
              <a:rPr lang="en-US" dirty="0"/>
              <a:t> </a:t>
            </a:r>
            <a:r>
              <a:rPr lang="en-US" dirty="0" err="1"/>
              <a:t>štěstí</a:t>
            </a:r>
            <a:r>
              <a:rPr lang="en-US" dirty="0"/>
              <a:t> </a:t>
            </a:r>
            <a:r>
              <a:rPr lang="en-US" dirty="0" err="1"/>
              <a:t>podporovat</a:t>
            </a:r>
            <a:r>
              <a:rPr lang="en-US" dirty="0"/>
              <a:t>, ale </a:t>
            </a:r>
            <a:r>
              <a:rPr lang="en-US" dirty="0" err="1"/>
              <a:t>i</a:t>
            </a:r>
            <a:r>
              <a:rPr lang="en-US" dirty="0"/>
              <a:t> </a:t>
            </a:r>
            <a:r>
              <a:rPr lang="en-US" dirty="0" err="1"/>
              <a:t>zkreslovat</a:t>
            </a:r>
            <a:endParaRPr lang="cs-CZ" dirty="0"/>
          </a:p>
        </p:txBody>
      </p:sp>
      <p:pic>
        <p:nvPicPr>
          <p:cNvPr id="4" name="Obrázek 3">
            <a:extLst>
              <a:ext uri="{FF2B5EF4-FFF2-40B4-BE49-F238E27FC236}">
                <a16:creationId xmlns:a16="http://schemas.microsoft.com/office/drawing/2014/main" id="{EED57533-DA6A-EA4F-5758-E649C57AD802}"/>
              </a:ext>
            </a:extLst>
          </p:cNvPr>
          <p:cNvPicPr>
            <a:picLocks noChangeAspect="1"/>
          </p:cNvPicPr>
          <p:nvPr/>
        </p:nvPicPr>
        <p:blipFill>
          <a:blip r:embed="rId2"/>
          <a:stretch>
            <a:fillRect/>
          </a:stretch>
        </p:blipFill>
        <p:spPr>
          <a:xfrm>
            <a:off x="10955256" y="6273334"/>
            <a:ext cx="1116000" cy="439082"/>
          </a:xfrm>
          <a:prstGeom prst="rect">
            <a:avLst/>
          </a:prstGeom>
        </p:spPr>
      </p:pic>
    </p:spTree>
    <p:extLst>
      <p:ext uri="{BB962C8B-B14F-4D97-AF65-F5344CB8AC3E}">
        <p14:creationId xmlns:p14="http://schemas.microsoft.com/office/powerpoint/2010/main" val="1412683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962C0-F93E-66D7-687C-B2E0CF82C1DA}"/>
            </a:ext>
          </a:extLst>
        </p:cNvPr>
        <p:cNvGrpSpPr/>
        <p:nvPr/>
      </p:nvGrpSpPr>
      <p:grpSpPr>
        <a:xfrm>
          <a:off x="0" y="0"/>
          <a:ext cx="0" cy="0"/>
          <a:chOff x="0" y="0"/>
          <a:chExt cx="0" cy="0"/>
        </a:xfrm>
      </p:grpSpPr>
      <p:pic>
        <p:nvPicPr>
          <p:cNvPr id="6" name="Obrázek 5">
            <a:extLst>
              <a:ext uri="{FF2B5EF4-FFF2-40B4-BE49-F238E27FC236}">
                <a16:creationId xmlns:a16="http://schemas.microsoft.com/office/drawing/2014/main" id="{DE4E1C36-191B-49DD-75A4-C819D7A39D01}"/>
              </a:ext>
            </a:extLst>
          </p:cNvPr>
          <p:cNvPicPr>
            <a:picLocks noChangeAspect="1"/>
          </p:cNvPicPr>
          <p:nvPr/>
        </p:nvPicPr>
        <p:blipFill>
          <a:blip r:embed="rId2">
            <a:extLst>
              <a:ext uri="{BEBA8EAE-BF5A-486C-A8C5-ECC9F3942E4B}">
                <a14:imgProps xmlns:a14="http://schemas.microsoft.com/office/drawing/2010/main">
                  <a14:imgLayer r:embed="rId3">
                    <a14:imgEffect>
                      <a14:artisticGlowDiffused/>
                    </a14:imgEffect>
                  </a14:imgLayer>
                </a14:imgProps>
              </a:ext>
              <a:ext uri="{28A0092B-C50C-407E-A947-70E740481C1C}">
                <a14:useLocalDpi xmlns:a14="http://schemas.microsoft.com/office/drawing/2010/main" val="0"/>
              </a:ext>
            </a:extLst>
          </a:blip>
          <a:srcRect t="38374"/>
          <a:stretch/>
        </p:blipFill>
        <p:spPr>
          <a:xfrm>
            <a:off x="-70860" y="0"/>
            <a:ext cx="12262859" cy="755705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Obrázek 2">
            <a:extLst>
              <a:ext uri="{FF2B5EF4-FFF2-40B4-BE49-F238E27FC236}">
                <a16:creationId xmlns:a16="http://schemas.microsoft.com/office/drawing/2014/main" id="{1F5CF6A2-93D6-2243-0275-B0CBB3991AE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89342" y="6131738"/>
            <a:ext cx="1484673" cy="586487"/>
          </a:xfrm>
          <a:prstGeom prst="rect">
            <a:avLst/>
          </a:prstGeom>
        </p:spPr>
      </p:pic>
      <p:sp>
        <p:nvSpPr>
          <p:cNvPr id="2" name="TextovéPole 1">
            <a:extLst>
              <a:ext uri="{FF2B5EF4-FFF2-40B4-BE49-F238E27FC236}">
                <a16:creationId xmlns:a16="http://schemas.microsoft.com/office/drawing/2014/main" id="{275B729D-58F5-DB23-4F7B-9B970658248F}"/>
              </a:ext>
            </a:extLst>
          </p:cNvPr>
          <p:cNvSpPr txBox="1"/>
          <p:nvPr/>
        </p:nvSpPr>
        <p:spPr>
          <a:xfrm>
            <a:off x="117985" y="139775"/>
            <a:ext cx="11956030" cy="703654"/>
          </a:xfrm>
          <a:prstGeom prst="rect">
            <a:avLst/>
          </a:prstGeom>
          <a:noFill/>
        </p:spPr>
        <p:txBody>
          <a:bodyPr wrap="square" rtlCol="0">
            <a:spAutoFit/>
          </a:bodyPr>
          <a:lstStyle/>
          <a:p>
            <a:pPr algn="ctr">
              <a:lnSpc>
                <a:spcPct val="150000"/>
              </a:lnSpc>
            </a:pPr>
            <a:r>
              <a:rPr lang="cs-CZ" sz="3000" b="1" dirty="0">
                <a:solidFill>
                  <a:srgbClr val="C00000"/>
                </a:solidFill>
                <a:effectLst/>
                <a:latin typeface="Amasis MT Pro Medium" panose="02040604050005020304" pitchFamily="18" charset="-18"/>
                <a:ea typeface="Calibri" panose="020F0502020204030204" pitchFamily="34" charset="0"/>
                <a:cs typeface="Times New Roman" panose="02020603050405020304" pitchFamily="18" charset="0"/>
              </a:rPr>
              <a:t>Doporučení literatury</a:t>
            </a:r>
            <a:endParaRPr lang="cs-CZ" sz="3000" dirty="0">
              <a:solidFill>
                <a:srgbClr val="C00000"/>
              </a:solidFill>
              <a:effectLst/>
              <a:latin typeface="Amasis MT Pro Medium" panose="02040604050005020304" pitchFamily="18" charset="-18"/>
              <a:ea typeface="Calibri" panose="020F0502020204030204" pitchFamily="34" charset="0"/>
              <a:cs typeface="Times New Roman" panose="02020603050405020304" pitchFamily="18" charset="0"/>
            </a:endParaRPr>
          </a:p>
        </p:txBody>
      </p:sp>
      <p:pic>
        <p:nvPicPr>
          <p:cNvPr id="4" name="Picture 2">
            <a:extLst>
              <a:ext uri="{FF2B5EF4-FFF2-40B4-BE49-F238E27FC236}">
                <a16:creationId xmlns:a16="http://schemas.microsoft.com/office/drawing/2014/main" id="{3FA39F8E-A80F-F954-5575-6524251A975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26095" y="989038"/>
            <a:ext cx="3953809" cy="5535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4781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81200" y="791216"/>
            <a:ext cx="8229600" cy="572764"/>
          </a:xfrm>
          <a:noFill/>
          <a:ln w="38100">
            <a:noFill/>
          </a:ln>
        </p:spPr>
        <p:txBody>
          <a:bodyPr>
            <a:noAutofit/>
          </a:bodyPr>
          <a:lstStyle/>
          <a:p>
            <a:pPr algn="ctr"/>
            <a:r>
              <a:rPr lang="cs-CZ" sz="4000" b="1" dirty="0">
                <a:solidFill>
                  <a:srgbClr val="C00000"/>
                </a:solidFill>
                <a:effectLst>
                  <a:outerShdw blurRad="38100" dist="38100" dir="2700000" algn="tl">
                    <a:srgbClr val="000000">
                      <a:alpha val="43137"/>
                    </a:srgbClr>
                  </a:outerShdw>
                </a:effectLst>
              </a:rPr>
              <a:t>OBSAH PŘEDMĚTU</a:t>
            </a:r>
          </a:p>
        </p:txBody>
      </p:sp>
      <p:sp>
        <p:nvSpPr>
          <p:cNvPr id="3" name="Zástupný symbol pro obsah 2"/>
          <p:cNvSpPr>
            <a:spLocks noGrp="1"/>
          </p:cNvSpPr>
          <p:nvPr>
            <p:ph idx="1"/>
          </p:nvPr>
        </p:nvSpPr>
        <p:spPr>
          <a:noFill/>
          <a:ln w="38100">
            <a:solidFill>
              <a:srgbClr val="C00000"/>
            </a:solidFill>
          </a:ln>
        </p:spPr>
        <p:txBody>
          <a:bodyPr>
            <a:noAutofit/>
          </a:bodyPr>
          <a:lstStyle/>
          <a:p>
            <a:pPr lvl="1" indent="-342900">
              <a:lnSpc>
                <a:spcPct val="200000"/>
              </a:lnSpc>
              <a:spcBef>
                <a:spcPts val="300"/>
              </a:spcBef>
              <a:spcAft>
                <a:spcPts val="600"/>
              </a:spcAft>
              <a:buFont typeface="+mj-lt"/>
              <a:buAutoNum type="arabicPeriod"/>
              <a:tabLst>
                <a:tab pos="457200" algn="l"/>
              </a:tabLst>
            </a:pPr>
            <a:r>
              <a:rPr lang="cs-CZ" sz="1400" kern="0" dirty="0">
                <a:solidFill>
                  <a:srgbClr val="3A3A3A"/>
                </a:solidFill>
                <a:ea typeface="Times New Roman" panose="02020603050405020304" pitchFamily="18" charset="0"/>
                <a:cs typeface="Times New Roman" panose="02020603050405020304" pitchFamily="18" charset="0"/>
              </a:rPr>
              <a:t>Úvod do psychologie zákazníka</a:t>
            </a:r>
            <a:endParaRPr lang="cs-CZ" sz="1400" kern="100" dirty="0">
              <a:solidFill>
                <a:srgbClr val="3A3A3A"/>
              </a:solidFill>
              <a:ea typeface="Aptos" panose="020B0004020202020204" pitchFamily="34" charset="0"/>
              <a:cs typeface="Times New Roman" panose="02020603050405020304" pitchFamily="18" charset="0"/>
            </a:endParaRPr>
          </a:p>
          <a:p>
            <a:pPr lvl="1" indent="-342900">
              <a:lnSpc>
                <a:spcPct val="107000"/>
              </a:lnSpc>
              <a:spcBef>
                <a:spcPts val="300"/>
              </a:spcBef>
              <a:spcAft>
                <a:spcPts val="600"/>
              </a:spcAft>
              <a:buFont typeface="+mj-lt"/>
              <a:buAutoNum type="arabicPeriod"/>
              <a:tabLst>
                <a:tab pos="457200" algn="l"/>
              </a:tabLst>
            </a:pPr>
            <a:r>
              <a:rPr lang="cs-CZ" sz="1400" kern="0" dirty="0">
                <a:solidFill>
                  <a:srgbClr val="3A3A3A"/>
                </a:solidFill>
                <a:ea typeface="Times New Roman" panose="02020603050405020304" pitchFamily="18" charset="0"/>
                <a:cs typeface="Times New Roman" panose="02020603050405020304" pitchFamily="18" charset="0"/>
              </a:rPr>
              <a:t>Stanovení cílů</a:t>
            </a:r>
            <a:endParaRPr lang="cs-CZ" sz="1400" kern="100" dirty="0">
              <a:solidFill>
                <a:srgbClr val="3A3A3A"/>
              </a:solidFill>
              <a:ea typeface="Aptos" panose="020B0004020202020204" pitchFamily="34" charset="0"/>
              <a:cs typeface="Times New Roman" panose="02020603050405020304" pitchFamily="18" charset="0"/>
            </a:endParaRPr>
          </a:p>
          <a:p>
            <a:pPr lvl="1" indent="-342900">
              <a:lnSpc>
                <a:spcPct val="107000"/>
              </a:lnSpc>
              <a:spcBef>
                <a:spcPts val="300"/>
              </a:spcBef>
              <a:spcAft>
                <a:spcPts val="600"/>
              </a:spcAft>
              <a:buFont typeface="+mj-lt"/>
              <a:buAutoNum type="arabicPeriod"/>
              <a:tabLst>
                <a:tab pos="457200" algn="l"/>
              </a:tabLst>
            </a:pPr>
            <a:r>
              <a:rPr lang="cs-CZ" sz="1400" kern="0" dirty="0">
                <a:solidFill>
                  <a:srgbClr val="3A3A3A"/>
                </a:solidFill>
                <a:ea typeface="Times New Roman" panose="02020603050405020304" pitchFamily="18" charset="0"/>
                <a:cs typeface="Times New Roman" panose="02020603050405020304" pitchFamily="18" charset="0"/>
              </a:rPr>
              <a:t>Nákupní rozhodovací proces</a:t>
            </a:r>
            <a:endParaRPr lang="cs-CZ" sz="1400" kern="100" dirty="0">
              <a:solidFill>
                <a:srgbClr val="3A3A3A"/>
              </a:solidFill>
              <a:ea typeface="Aptos" panose="020B0004020202020204" pitchFamily="34" charset="0"/>
              <a:cs typeface="Times New Roman" panose="02020603050405020304" pitchFamily="18" charset="0"/>
            </a:endParaRPr>
          </a:p>
          <a:p>
            <a:pPr lvl="1" indent="-342900">
              <a:lnSpc>
                <a:spcPct val="107000"/>
              </a:lnSpc>
              <a:spcBef>
                <a:spcPts val="300"/>
              </a:spcBef>
              <a:spcAft>
                <a:spcPts val="600"/>
              </a:spcAft>
              <a:buFont typeface="+mj-lt"/>
              <a:buAutoNum type="arabicPeriod"/>
              <a:tabLst>
                <a:tab pos="457200" algn="l"/>
              </a:tabLst>
            </a:pPr>
            <a:r>
              <a:rPr lang="cs-CZ" sz="1400" kern="0" dirty="0">
                <a:solidFill>
                  <a:srgbClr val="3A3A3A"/>
                </a:solidFill>
                <a:ea typeface="Times New Roman" panose="02020603050405020304" pitchFamily="18" charset="0"/>
                <a:cs typeface="Times New Roman" panose="02020603050405020304" pitchFamily="18" charset="0"/>
              </a:rPr>
              <a:t>Emoce v marketingu</a:t>
            </a:r>
            <a:endParaRPr lang="cs-CZ" sz="1400" kern="100" dirty="0">
              <a:solidFill>
                <a:srgbClr val="3A3A3A"/>
              </a:solidFill>
              <a:ea typeface="Aptos" panose="020B0004020202020204" pitchFamily="34" charset="0"/>
              <a:cs typeface="Times New Roman" panose="02020603050405020304" pitchFamily="18" charset="0"/>
            </a:endParaRPr>
          </a:p>
          <a:p>
            <a:pPr lvl="1" indent="-342900">
              <a:lnSpc>
                <a:spcPct val="107000"/>
              </a:lnSpc>
              <a:spcBef>
                <a:spcPts val="300"/>
              </a:spcBef>
              <a:spcAft>
                <a:spcPts val="600"/>
              </a:spcAft>
              <a:buFont typeface="+mj-lt"/>
              <a:buAutoNum type="arabicPeriod"/>
              <a:tabLst>
                <a:tab pos="457200" algn="l"/>
              </a:tabLst>
            </a:pPr>
            <a:r>
              <a:rPr lang="cs-CZ" sz="1400" kern="0" dirty="0">
                <a:solidFill>
                  <a:srgbClr val="3A3A3A"/>
                </a:solidFill>
                <a:ea typeface="Times New Roman" panose="02020603050405020304" pitchFamily="18" charset="0"/>
                <a:cs typeface="Times New Roman" panose="02020603050405020304" pitchFamily="18" charset="0"/>
              </a:rPr>
              <a:t>Vnímání rizik</a:t>
            </a:r>
            <a:endParaRPr lang="cs-CZ" sz="1400" kern="100" dirty="0">
              <a:solidFill>
                <a:srgbClr val="3A3A3A"/>
              </a:solidFill>
              <a:ea typeface="Aptos" panose="020B0004020202020204" pitchFamily="34" charset="0"/>
              <a:cs typeface="Times New Roman" panose="02020603050405020304" pitchFamily="18" charset="0"/>
            </a:endParaRPr>
          </a:p>
          <a:p>
            <a:pPr lvl="1" indent="-342900">
              <a:lnSpc>
                <a:spcPct val="107000"/>
              </a:lnSpc>
              <a:spcBef>
                <a:spcPts val="300"/>
              </a:spcBef>
              <a:spcAft>
                <a:spcPts val="600"/>
              </a:spcAft>
              <a:buFont typeface="+mj-lt"/>
              <a:buAutoNum type="arabicPeriod"/>
              <a:tabLst>
                <a:tab pos="457200" algn="l"/>
              </a:tabLst>
            </a:pPr>
            <a:r>
              <a:rPr lang="cs-CZ" sz="1400" kern="0" dirty="0">
                <a:solidFill>
                  <a:srgbClr val="3A3A3A"/>
                </a:solidFill>
                <a:ea typeface="Times New Roman" panose="02020603050405020304" pitchFamily="18" charset="0"/>
                <a:cs typeface="Times New Roman" panose="02020603050405020304" pitchFamily="18" charset="0"/>
              </a:rPr>
              <a:t>Psychologie ceny</a:t>
            </a:r>
            <a:endParaRPr lang="cs-CZ" sz="1400" kern="100" dirty="0">
              <a:solidFill>
                <a:srgbClr val="3A3A3A"/>
              </a:solidFill>
              <a:ea typeface="Aptos" panose="020B0004020202020204" pitchFamily="34" charset="0"/>
              <a:cs typeface="Times New Roman" panose="02020603050405020304" pitchFamily="18" charset="0"/>
            </a:endParaRPr>
          </a:p>
          <a:p>
            <a:pPr lvl="1" indent="-342900">
              <a:lnSpc>
                <a:spcPct val="107000"/>
              </a:lnSpc>
              <a:spcBef>
                <a:spcPts val="300"/>
              </a:spcBef>
              <a:spcAft>
                <a:spcPts val="600"/>
              </a:spcAft>
              <a:buFont typeface="+mj-lt"/>
              <a:buAutoNum type="arabicPeriod"/>
              <a:tabLst>
                <a:tab pos="457200" algn="l"/>
              </a:tabLst>
            </a:pPr>
            <a:r>
              <a:rPr lang="cs-CZ" sz="1400" kern="0" dirty="0">
                <a:solidFill>
                  <a:srgbClr val="3A3A3A"/>
                </a:solidFill>
                <a:ea typeface="Times New Roman" panose="02020603050405020304" pitchFamily="18" charset="0"/>
                <a:cs typeface="Times New Roman" panose="02020603050405020304" pitchFamily="18" charset="0"/>
              </a:rPr>
              <a:t>Příprava experimentu a jeho vyhodnocení</a:t>
            </a:r>
            <a:endParaRPr lang="cs-CZ" sz="1400" kern="100" dirty="0">
              <a:solidFill>
                <a:srgbClr val="3A3A3A"/>
              </a:solidFill>
              <a:ea typeface="Aptos" panose="020B0004020202020204" pitchFamily="34" charset="0"/>
              <a:cs typeface="Times New Roman" panose="02020603050405020304" pitchFamily="18" charset="0"/>
            </a:endParaRPr>
          </a:p>
          <a:p>
            <a:pPr lvl="1" indent="-342900">
              <a:lnSpc>
                <a:spcPct val="107000"/>
              </a:lnSpc>
              <a:spcBef>
                <a:spcPts val="300"/>
              </a:spcBef>
              <a:spcAft>
                <a:spcPts val="600"/>
              </a:spcAft>
              <a:buFont typeface="+mj-lt"/>
              <a:buAutoNum type="arabicPeriod"/>
              <a:tabLst>
                <a:tab pos="457200" algn="l"/>
              </a:tabLst>
            </a:pPr>
            <a:r>
              <a:rPr lang="cs-CZ" sz="1400" b="1" kern="0" dirty="0">
                <a:solidFill>
                  <a:srgbClr val="3A3A3A"/>
                </a:solidFill>
                <a:highlight>
                  <a:srgbClr val="FFFF00"/>
                </a:highlight>
                <a:ea typeface="Times New Roman" panose="02020603050405020304" pitchFamily="18" charset="0"/>
                <a:cs typeface="Times New Roman" panose="02020603050405020304" pitchFamily="18" charset="0"/>
              </a:rPr>
              <a:t>Sociální rozměr a koncept štěstí</a:t>
            </a:r>
            <a:endParaRPr lang="cs-CZ" sz="1400" b="1" kern="100" dirty="0">
              <a:solidFill>
                <a:srgbClr val="3A3A3A"/>
              </a:solidFill>
              <a:highlight>
                <a:srgbClr val="FFFF00"/>
              </a:highlight>
              <a:ea typeface="Aptos" panose="020B0004020202020204" pitchFamily="34" charset="0"/>
              <a:cs typeface="Times New Roman" panose="02020603050405020304" pitchFamily="18" charset="0"/>
            </a:endParaRPr>
          </a:p>
          <a:p>
            <a:pPr lvl="1" indent="-342900">
              <a:lnSpc>
                <a:spcPct val="107000"/>
              </a:lnSpc>
              <a:spcBef>
                <a:spcPts val="300"/>
              </a:spcBef>
              <a:spcAft>
                <a:spcPts val="600"/>
              </a:spcAft>
              <a:buFont typeface="+mj-lt"/>
              <a:buAutoNum type="arabicPeriod"/>
              <a:tabLst>
                <a:tab pos="457200" algn="l"/>
              </a:tabLst>
            </a:pPr>
            <a:r>
              <a:rPr lang="cs-CZ" sz="1400" kern="0" dirty="0">
                <a:solidFill>
                  <a:srgbClr val="3A3A3A"/>
                </a:solidFill>
                <a:ea typeface="Times New Roman" panose="02020603050405020304" pitchFamily="18" charset="0"/>
                <a:cs typeface="Times New Roman" panose="02020603050405020304" pitchFamily="18" charset="0"/>
              </a:rPr>
              <a:t>Sociální stratifikace</a:t>
            </a:r>
            <a:endParaRPr lang="cs-CZ" sz="1400" kern="100" dirty="0">
              <a:solidFill>
                <a:srgbClr val="3A3A3A"/>
              </a:solidFill>
              <a:ea typeface="Aptos" panose="020B0004020202020204" pitchFamily="34" charset="0"/>
              <a:cs typeface="Times New Roman" panose="02020603050405020304" pitchFamily="18" charset="0"/>
            </a:endParaRPr>
          </a:p>
          <a:p>
            <a:pPr lvl="1" indent="-342900">
              <a:lnSpc>
                <a:spcPct val="107000"/>
              </a:lnSpc>
              <a:spcBef>
                <a:spcPts val="300"/>
              </a:spcBef>
              <a:spcAft>
                <a:spcPts val="600"/>
              </a:spcAft>
              <a:buFont typeface="+mj-lt"/>
              <a:buAutoNum type="arabicPeriod"/>
              <a:tabLst>
                <a:tab pos="457200" algn="l"/>
              </a:tabLst>
            </a:pPr>
            <a:r>
              <a:rPr lang="cs-CZ" sz="1400" kern="0" dirty="0">
                <a:solidFill>
                  <a:srgbClr val="3A3A3A"/>
                </a:solidFill>
                <a:ea typeface="Times New Roman" panose="02020603050405020304" pitchFamily="18" charset="0"/>
                <a:cs typeface="Times New Roman" panose="02020603050405020304" pitchFamily="18" charset="0"/>
              </a:rPr>
              <a:t>Princip reciprocity</a:t>
            </a:r>
            <a:endParaRPr lang="cs-CZ" sz="1400" kern="100" dirty="0">
              <a:solidFill>
                <a:srgbClr val="3A3A3A"/>
              </a:solidFill>
              <a:ea typeface="Aptos" panose="020B0004020202020204" pitchFamily="34" charset="0"/>
              <a:cs typeface="Times New Roman" panose="02020603050405020304" pitchFamily="18" charset="0"/>
            </a:endParaRPr>
          </a:p>
          <a:p>
            <a:pPr lvl="1" indent="-342900">
              <a:lnSpc>
                <a:spcPct val="107000"/>
              </a:lnSpc>
              <a:spcBef>
                <a:spcPts val="300"/>
              </a:spcBef>
              <a:spcAft>
                <a:spcPts val="600"/>
              </a:spcAft>
              <a:buFont typeface="+mj-lt"/>
              <a:buAutoNum type="arabicPeriod"/>
              <a:tabLst>
                <a:tab pos="457200" algn="l"/>
              </a:tabLst>
            </a:pPr>
            <a:r>
              <a:rPr lang="cs-CZ" sz="1400" kern="0" dirty="0">
                <a:solidFill>
                  <a:srgbClr val="3A3A3A"/>
                </a:solidFill>
                <a:ea typeface="Times New Roman" panose="02020603050405020304" pitchFamily="18" charset="0"/>
                <a:cs typeface="Times New Roman" panose="02020603050405020304" pitchFamily="18" charset="0"/>
              </a:rPr>
              <a:t>Virální marketing a WOM</a:t>
            </a:r>
            <a:endParaRPr lang="cs-CZ" sz="1400" kern="100" dirty="0">
              <a:solidFill>
                <a:srgbClr val="3A3A3A"/>
              </a:solidFill>
              <a:ea typeface="Aptos" panose="020B0004020202020204" pitchFamily="34" charset="0"/>
              <a:cs typeface="Times New Roman" panose="02020603050405020304" pitchFamily="18" charset="0"/>
            </a:endParaRPr>
          </a:p>
          <a:p>
            <a:pPr lvl="1" indent="-342900">
              <a:lnSpc>
                <a:spcPct val="107000"/>
              </a:lnSpc>
              <a:spcBef>
                <a:spcPts val="300"/>
              </a:spcBef>
              <a:spcAft>
                <a:spcPts val="600"/>
              </a:spcAft>
              <a:buFont typeface="+mj-lt"/>
              <a:buAutoNum type="arabicPeriod"/>
              <a:tabLst>
                <a:tab pos="457200" algn="l"/>
              </a:tabLst>
            </a:pPr>
            <a:r>
              <a:rPr lang="cs-CZ" sz="1400" kern="0" dirty="0">
                <a:solidFill>
                  <a:srgbClr val="3A3A3A"/>
                </a:solidFill>
                <a:ea typeface="Times New Roman" panose="02020603050405020304" pitchFamily="18" charset="0"/>
                <a:cs typeface="Times New Roman" panose="02020603050405020304" pitchFamily="18" charset="0"/>
              </a:rPr>
              <a:t>Hodnocení po nákupu</a:t>
            </a:r>
            <a:endParaRPr lang="cs-CZ" sz="1400" kern="100" dirty="0">
              <a:solidFill>
                <a:srgbClr val="3A3A3A"/>
              </a:solidFill>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154018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77BD7-19DA-B976-A4C3-B9AB6962D0C2}"/>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5480893C-95C5-ED9F-2ECF-C652059E5088}"/>
              </a:ext>
            </a:extLst>
          </p:cNvPr>
          <p:cNvSpPr>
            <a:spLocks noGrp="1"/>
          </p:cNvSpPr>
          <p:nvPr>
            <p:ph type="title"/>
          </p:nvPr>
        </p:nvSpPr>
        <p:spPr/>
        <p:txBody>
          <a:bodyPr>
            <a:normAutofit/>
          </a:bodyPr>
          <a:lstStyle/>
          <a:p>
            <a:pPr algn="ctr"/>
            <a:r>
              <a:rPr lang="cs-CZ" sz="4000" b="1" dirty="0">
                <a:solidFill>
                  <a:srgbClr val="C00000"/>
                </a:solidFill>
                <a:effectLst>
                  <a:outerShdw blurRad="38100" dist="38100" dir="2700000" algn="tl">
                    <a:srgbClr val="000000">
                      <a:alpha val="43137"/>
                    </a:srgbClr>
                  </a:outerShdw>
                </a:effectLst>
                <a:latin typeface="+mn-lt"/>
              </a:rPr>
              <a:t>Cíl přednášky</a:t>
            </a:r>
            <a:endParaRPr lang="cs-CZ" sz="4000" b="1" dirty="0">
              <a:effectLst>
                <a:outerShdw blurRad="38100" dist="38100" dir="2700000" algn="tl">
                  <a:srgbClr val="000000">
                    <a:alpha val="43137"/>
                  </a:srgbClr>
                </a:outerShdw>
              </a:effectLst>
              <a:latin typeface="+mn-lt"/>
            </a:endParaRPr>
          </a:p>
        </p:txBody>
      </p:sp>
      <p:sp>
        <p:nvSpPr>
          <p:cNvPr id="3" name="Zástupný obsah 2">
            <a:extLst>
              <a:ext uri="{FF2B5EF4-FFF2-40B4-BE49-F238E27FC236}">
                <a16:creationId xmlns:a16="http://schemas.microsoft.com/office/drawing/2014/main" id="{A611229B-1C62-59AA-8079-667A1ED9E6D1}"/>
              </a:ext>
            </a:extLst>
          </p:cNvPr>
          <p:cNvSpPr>
            <a:spLocks noGrp="1"/>
          </p:cNvSpPr>
          <p:nvPr>
            <p:ph idx="1"/>
          </p:nvPr>
        </p:nvSpPr>
        <p:spPr/>
        <p:txBody>
          <a:bodyPr/>
          <a:lstStyle/>
          <a:p>
            <a:pPr lvl="0"/>
            <a:r>
              <a:rPr lang="en-US" dirty="0" err="1"/>
              <a:t>Porozumět</a:t>
            </a:r>
            <a:r>
              <a:rPr lang="en-US" dirty="0"/>
              <a:t> </a:t>
            </a:r>
            <a:r>
              <a:rPr lang="en-US" dirty="0" err="1"/>
              <a:t>pojmu</a:t>
            </a:r>
            <a:r>
              <a:rPr lang="en-US" dirty="0"/>
              <a:t> </a:t>
            </a:r>
            <a:r>
              <a:rPr lang="en-US" dirty="0" err="1"/>
              <a:t>štěstí</a:t>
            </a:r>
            <a:r>
              <a:rPr lang="en-US" dirty="0"/>
              <a:t> z </a:t>
            </a:r>
            <a:r>
              <a:rPr lang="en-US" dirty="0" err="1"/>
              <a:t>psychologického</a:t>
            </a:r>
            <a:r>
              <a:rPr lang="en-US" dirty="0"/>
              <a:t> </a:t>
            </a:r>
            <a:r>
              <a:rPr lang="en-US" dirty="0" err="1"/>
              <a:t>i</a:t>
            </a:r>
            <a:r>
              <a:rPr lang="en-US" dirty="0"/>
              <a:t> </a:t>
            </a:r>
            <a:r>
              <a:rPr lang="en-US" dirty="0" err="1"/>
              <a:t>sociálního</a:t>
            </a:r>
            <a:r>
              <a:rPr lang="en-US" dirty="0"/>
              <a:t> </a:t>
            </a:r>
            <a:r>
              <a:rPr lang="en-US" dirty="0" err="1"/>
              <a:t>hlediska</a:t>
            </a:r>
            <a:r>
              <a:rPr lang="cs-CZ" dirty="0"/>
              <a:t>.</a:t>
            </a:r>
          </a:p>
          <a:p>
            <a:pPr lvl="0"/>
            <a:r>
              <a:rPr lang="en-US" dirty="0" err="1"/>
              <a:t>Vysvětlit</a:t>
            </a:r>
            <a:r>
              <a:rPr lang="en-US" dirty="0"/>
              <a:t> </a:t>
            </a:r>
            <a:r>
              <a:rPr lang="en-US" dirty="0" err="1"/>
              <a:t>vliv</a:t>
            </a:r>
            <a:r>
              <a:rPr lang="en-US" dirty="0"/>
              <a:t> </a:t>
            </a:r>
            <a:r>
              <a:rPr lang="en-US" dirty="0" err="1"/>
              <a:t>sociálního</a:t>
            </a:r>
            <a:r>
              <a:rPr lang="en-US" dirty="0"/>
              <a:t> </a:t>
            </a:r>
            <a:r>
              <a:rPr lang="en-US" dirty="0" err="1"/>
              <a:t>prostředí</a:t>
            </a:r>
            <a:r>
              <a:rPr lang="en-US" dirty="0"/>
              <a:t> na </a:t>
            </a:r>
            <a:r>
              <a:rPr lang="en-US" dirty="0" err="1"/>
              <a:t>vnímání</a:t>
            </a:r>
            <a:r>
              <a:rPr lang="en-US" dirty="0"/>
              <a:t> </a:t>
            </a:r>
            <a:r>
              <a:rPr lang="en-US" dirty="0" err="1"/>
              <a:t>štěstí</a:t>
            </a:r>
            <a:r>
              <a:rPr lang="cs-CZ" dirty="0"/>
              <a:t>.</a:t>
            </a:r>
          </a:p>
          <a:p>
            <a:pPr lvl="0"/>
            <a:r>
              <a:rPr lang="en-US" dirty="0" err="1"/>
              <a:t>Propojit</a:t>
            </a:r>
            <a:r>
              <a:rPr lang="en-US" dirty="0"/>
              <a:t> </a:t>
            </a:r>
            <a:r>
              <a:rPr lang="en-US" dirty="0" err="1"/>
              <a:t>koncept</a:t>
            </a:r>
            <a:r>
              <a:rPr lang="en-US" dirty="0"/>
              <a:t> </a:t>
            </a:r>
            <a:r>
              <a:rPr lang="en-US" dirty="0" err="1"/>
              <a:t>štěstí</a:t>
            </a:r>
            <a:r>
              <a:rPr lang="en-US" dirty="0"/>
              <a:t> se </a:t>
            </a:r>
            <a:r>
              <a:rPr lang="en-US" dirty="0" err="1"/>
              <a:t>spotřebitelským</a:t>
            </a:r>
            <a:r>
              <a:rPr lang="en-US" dirty="0"/>
              <a:t> </a:t>
            </a:r>
            <a:r>
              <a:rPr lang="en-US" dirty="0" err="1"/>
              <a:t>chováním</a:t>
            </a:r>
            <a:r>
              <a:rPr lang="cs-CZ" dirty="0"/>
              <a:t>.</a:t>
            </a:r>
          </a:p>
          <a:p>
            <a:pPr lvl="0"/>
            <a:r>
              <a:rPr lang="en-US" dirty="0" err="1"/>
              <a:t>Aplikovat</a:t>
            </a:r>
            <a:r>
              <a:rPr lang="en-US" dirty="0"/>
              <a:t> </a:t>
            </a:r>
            <a:r>
              <a:rPr lang="en-US" dirty="0" err="1"/>
              <a:t>poznatky</a:t>
            </a:r>
            <a:r>
              <a:rPr lang="en-US" dirty="0"/>
              <a:t> v </a:t>
            </a:r>
            <a:r>
              <a:rPr lang="en-US" dirty="0" err="1"/>
              <a:t>marketingové</a:t>
            </a:r>
            <a:r>
              <a:rPr lang="en-US" dirty="0"/>
              <a:t> </a:t>
            </a:r>
            <a:r>
              <a:rPr lang="en-US" dirty="0" err="1"/>
              <a:t>praxi</a:t>
            </a:r>
            <a:r>
              <a:rPr lang="cs-CZ" dirty="0"/>
              <a:t>.</a:t>
            </a:r>
          </a:p>
        </p:txBody>
      </p:sp>
      <p:pic>
        <p:nvPicPr>
          <p:cNvPr id="4" name="Obrázek 3">
            <a:extLst>
              <a:ext uri="{FF2B5EF4-FFF2-40B4-BE49-F238E27FC236}">
                <a16:creationId xmlns:a16="http://schemas.microsoft.com/office/drawing/2014/main" id="{86CA2C79-8C93-2EAA-5CB2-059F52F334DE}"/>
              </a:ext>
            </a:extLst>
          </p:cNvPr>
          <p:cNvPicPr>
            <a:picLocks noChangeAspect="1"/>
          </p:cNvPicPr>
          <p:nvPr/>
        </p:nvPicPr>
        <p:blipFill>
          <a:blip r:embed="rId2"/>
          <a:stretch>
            <a:fillRect/>
          </a:stretch>
        </p:blipFill>
        <p:spPr>
          <a:xfrm>
            <a:off x="10955256" y="6273334"/>
            <a:ext cx="1116000" cy="439082"/>
          </a:xfrm>
          <a:prstGeom prst="rect">
            <a:avLst/>
          </a:prstGeom>
        </p:spPr>
      </p:pic>
    </p:spTree>
    <p:extLst>
      <p:ext uri="{BB962C8B-B14F-4D97-AF65-F5344CB8AC3E}">
        <p14:creationId xmlns:p14="http://schemas.microsoft.com/office/powerpoint/2010/main" val="889738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C008A6-6DDA-F8A1-D5D9-3371CCA0A8F5}"/>
            </a:ext>
          </a:extLst>
        </p:cNvPr>
        <p:cNvGrpSpPr/>
        <p:nvPr/>
      </p:nvGrpSpPr>
      <p:grpSpPr>
        <a:xfrm>
          <a:off x="0" y="0"/>
          <a:ext cx="0" cy="0"/>
          <a:chOff x="0" y="0"/>
          <a:chExt cx="0" cy="0"/>
        </a:xfrm>
      </p:grpSpPr>
      <p:pic>
        <p:nvPicPr>
          <p:cNvPr id="3" name="Obrázek 2">
            <a:extLst>
              <a:ext uri="{FF2B5EF4-FFF2-40B4-BE49-F238E27FC236}">
                <a16:creationId xmlns:a16="http://schemas.microsoft.com/office/drawing/2014/main" id="{4878BECF-6F3E-8740-446F-D4FB4D93528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9342" y="6131738"/>
            <a:ext cx="1484673" cy="586487"/>
          </a:xfrm>
          <a:prstGeom prst="rect">
            <a:avLst/>
          </a:prstGeom>
        </p:spPr>
      </p:pic>
      <p:sp>
        <p:nvSpPr>
          <p:cNvPr id="2" name="TextovéPole 1">
            <a:extLst>
              <a:ext uri="{FF2B5EF4-FFF2-40B4-BE49-F238E27FC236}">
                <a16:creationId xmlns:a16="http://schemas.microsoft.com/office/drawing/2014/main" id="{FFA1326D-2685-D4AE-35C0-94C1DEE1A5DA}"/>
              </a:ext>
            </a:extLst>
          </p:cNvPr>
          <p:cNvSpPr txBox="1"/>
          <p:nvPr/>
        </p:nvSpPr>
        <p:spPr>
          <a:xfrm>
            <a:off x="6885992" y="2599911"/>
            <a:ext cx="5188024" cy="1492716"/>
          </a:xfrm>
          <a:prstGeom prst="rect">
            <a:avLst/>
          </a:prstGeom>
          <a:noFill/>
        </p:spPr>
        <p:txBody>
          <a:bodyPr wrap="square" rtlCol="0">
            <a:spAutoFit/>
          </a:bodyPr>
          <a:lstStyle/>
          <a:p>
            <a:pPr algn="ctr">
              <a:spcBef>
                <a:spcPts val="600"/>
              </a:spcBef>
            </a:pPr>
            <a:r>
              <a:rPr lang="cs-CZ" sz="3000" dirty="0">
                <a:solidFill>
                  <a:srgbClr val="C00000"/>
                </a:solidFill>
                <a:latin typeface="Amasis MT Pro Medium" panose="02040604050005020304" pitchFamily="18" charset="-18"/>
              </a:rPr>
              <a:t>Otázka pro studenty:</a:t>
            </a:r>
          </a:p>
          <a:p>
            <a:pPr algn="ctr">
              <a:spcBef>
                <a:spcPts val="600"/>
              </a:spcBef>
            </a:pPr>
            <a:r>
              <a:rPr lang="cs-CZ" sz="2800" dirty="0">
                <a:latin typeface="Amasis MT Pro Medium" panose="02040604050005020304" pitchFamily="18" charset="-18"/>
              </a:rPr>
              <a:t>Co si představujete</a:t>
            </a:r>
            <a:br>
              <a:rPr lang="cs-CZ" sz="2800" dirty="0">
                <a:latin typeface="Amasis MT Pro Medium" panose="02040604050005020304" pitchFamily="18" charset="-18"/>
              </a:rPr>
            </a:br>
            <a:r>
              <a:rPr lang="cs-CZ" sz="2800" dirty="0">
                <a:latin typeface="Amasis MT Pro Medium" panose="02040604050005020304" pitchFamily="18" charset="-18"/>
              </a:rPr>
              <a:t>pod pojmem štěstí?</a:t>
            </a:r>
            <a:endParaRPr lang="cs-CZ" sz="3200" dirty="0">
              <a:latin typeface="Amasis MT Pro Medium" panose="02040604050005020304" pitchFamily="18" charset="-18"/>
            </a:endParaRPr>
          </a:p>
        </p:txBody>
      </p:sp>
      <p:pic>
        <p:nvPicPr>
          <p:cNvPr id="5" name="Obrázek 4">
            <a:extLst>
              <a:ext uri="{FF2B5EF4-FFF2-40B4-BE49-F238E27FC236}">
                <a16:creationId xmlns:a16="http://schemas.microsoft.com/office/drawing/2014/main" id="{5E654ED6-50E4-5A01-A69C-A6BBCEA0E5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539" y="199639"/>
            <a:ext cx="6480313" cy="6480313"/>
          </a:xfrm>
          <a:prstGeom prst="rect">
            <a:avLst/>
          </a:prstGeom>
        </p:spPr>
      </p:pic>
    </p:spTree>
    <p:extLst>
      <p:ext uri="{BB962C8B-B14F-4D97-AF65-F5344CB8AC3E}">
        <p14:creationId xmlns:p14="http://schemas.microsoft.com/office/powerpoint/2010/main" val="900041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034F14-E72E-BBAA-D678-457A7C7B24D8}"/>
              </a:ext>
            </a:extLst>
          </p:cNvPr>
          <p:cNvSpPr>
            <a:spLocks noGrp="1"/>
          </p:cNvSpPr>
          <p:nvPr>
            <p:ph type="title"/>
          </p:nvPr>
        </p:nvSpPr>
        <p:spPr/>
        <p:txBody>
          <a:bodyPr>
            <a:normAutofit/>
          </a:bodyPr>
          <a:lstStyle/>
          <a:p>
            <a:pPr algn="ctr"/>
            <a:r>
              <a:rPr lang="cs-CZ" sz="4000" b="1" dirty="0">
                <a:solidFill>
                  <a:srgbClr val="C00000"/>
                </a:solidFill>
                <a:effectLst>
                  <a:outerShdw blurRad="38100" dist="38100" dir="2700000" algn="tl">
                    <a:srgbClr val="000000">
                      <a:alpha val="43137"/>
                    </a:srgbClr>
                  </a:outerShdw>
                </a:effectLst>
                <a:latin typeface="+mn-lt"/>
              </a:rPr>
              <a:t>Úvod do tématu</a:t>
            </a:r>
            <a:endParaRPr lang="cs-CZ" sz="4000" b="1" dirty="0">
              <a:effectLst>
                <a:outerShdw blurRad="38100" dist="38100" dir="2700000" algn="tl">
                  <a:srgbClr val="000000">
                    <a:alpha val="43137"/>
                  </a:srgbClr>
                </a:outerShdw>
              </a:effectLst>
              <a:latin typeface="+mn-lt"/>
            </a:endParaRPr>
          </a:p>
        </p:txBody>
      </p:sp>
      <p:sp>
        <p:nvSpPr>
          <p:cNvPr id="3" name="Zástupný obsah 2">
            <a:extLst>
              <a:ext uri="{FF2B5EF4-FFF2-40B4-BE49-F238E27FC236}">
                <a16:creationId xmlns:a16="http://schemas.microsoft.com/office/drawing/2014/main" id="{C3BBE4E1-7380-03E2-9EB1-43CCBD427CB8}"/>
              </a:ext>
            </a:extLst>
          </p:cNvPr>
          <p:cNvSpPr>
            <a:spLocks noGrp="1"/>
          </p:cNvSpPr>
          <p:nvPr>
            <p:ph idx="1"/>
          </p:nvPr>
        </p:nvSpPr>
        <p:spPr/>
        <p:txBody>
          <a:bodyPr/>
          <a:lstStyle/>
          <a:p>
            <a:r>
              <a:rPr lang="en-US" dirty="0" err="1"/>
              <a:t>Štěstí</a:t>
            </a:r>
            <a:r>
              <a:rPr lang="en-US" dirty="0"/>
              <a:t> a </a:t>
            </a:r>
            <a:r>
              <a:rPr lang="en-US" dirty="0" err="1"/>
              <a:t>spokojenost</a:t>
            </a:r>
            <a:r>
              <a:rPr lang="en-US" dirty="0"/>
              <a:t> </a:t>
            </a:r>
            <a:r>
              <a:rPr lang="en-US" dirty="0" err="1"/>
              <a:t>nejsou</a:t>
            </a:r>
            <a:r>
              <a:rPr lang="en-US" dirty="0"/>
              <a:t> </a:t>
            </a:r>
            <a:r>
              <a:rPr lang="en-US" dirty="0" err="1"/>
              <a:t>pouze</a:t>
            </a:r>
            <a:r>
              <a:rPr lang="en-US" dirty="0"/>
              <a:t> </a:t>
            </a:r>
            <a:r>
              <a:rPr lang="en-US" dirty="0" err="1"/>
              <a:t>individuálními</a:t>
            </a:r>
            <a:r>
              <a:rPr lang="en-US" dirty="0"/>
              <a:t> </a:t>
            </a:r>
            <a:r>
              <a:rPr lang="en-US" dirty="0" err="1"/>
              <a:t>psychologickými</a:t>
            </a:r>
            <a:r>
              <a:rPr lang="en-US" dirty="0"/>
              <a:t> </a:t>
            </a:r>
            <a:r>
              <a:rPr lang="en-US" dirty="0" err="1"/>
              <a:t>stavy</a:t>
            </a:r>
            <a:r>
              <a:rPr lang="en-US" dirty="0"/>
              <a:t>, ale </a:t>
            </a:r>
            <a:r>
              <a:rPr lang="en-US" dirty="0" err="1"/>
              <a:t>mají</a:t>
            </a:r>
            <a:r>
              <a:rPr lang="en-US" dirty="0"/>
              <a:t> </a:t>
            </a:r>
            <a:r>
              <a:rPr lang="en-US" dirty="0" err="1"/>
              <a:t>silný</a:t>
            </a:r>
            <a:r>
              <a:rPr lang="en-US" dirty="0"/>
              <a:t> </a:t>
            </a:r>
            <a:r>
              <a:rPr lang="en-US" dirty="0" err="1"/>
              <a:t>sociální</a:t>
            </a:r>
            <a:r>
              <a:rPr lang="en-US" dirty="0"/>
              <a:t> </a:t>
            </a:r>
            <a:r>
              <a:rPr lang="en-US" dirty="0" err="1"/>
              <a:t>rozměr</a:t>
            </a:r>
            <a:r>
              <a:rPr lang="en-US" dirty="0"/>
              <a:t>. </a:t>
            </a:r>
            <a:endParaRPr lang="cs-CZ" dirty="0"/>
          </a:p>
          <a:p>
            <a:r>
              <a:rPr lang="en-US" dirty="0"/>
              <a:t>V </a:t>
            </a:r>
            <a:r>
              <a:rPr lang="en-US" dirty="0" err="1"/>
              <a:t>kontextu</a:t>
            </a:r>
            <a:r>
              <a:rPr lang="en-US" dirty="0"/>
              <a:t> </a:t>
            </a:r>
            <a:r>
              <a:rPr lang="en-US" dirty="0" err="1"/>
              <a:t>spotřebitelského</a:t>
            </a:r>
            <a:r>
              <a:rPr lang="en-US" dirty="0"/>
              <a:t> </a:t>
            </a:r>
            <a:r>
              <a:rPr lang="en-US" dirty="0" err="1"/>
              <a:t>chování</a:t>
            </a:r>
            <a:r>
              <a:rPr lang="en-US" dirty="0"/>
              <a:t> </a:t>
            </a:r>
            <a:r>
              <a:rPr lang="en-US" dirty="0" err="1"/>
              <a:t>hraje</a:t>
            </a:r>
            <a:r>
              <a:rPr lang="en-US" dirty="0"/>
              <a:t> </a:t>
            </a:r>
            <a:r>
              <a:rPr lang="en-US" dirty="0" err="1"/>
              <a:t>vnímání</a:t>
            </a:r>
            <a:r>
              <a:rPr lang="en-US" dirty="0"/>
              <a:t> </a:t>
            </a:r>
            <a:r>
              <a:rPr lang="en-US" dirty="0" err="1"/>
              <a:t>štěstí</a:t>
            </a:r>
            <a:r>
              <a:rPr lang="en-US" dirty="0"/>
              <a:t> </a:t>
            </a:r>
            <a:r>
              <a:rPr lang="en-US" dirty="0" err="1"/>
              <a:t>zásadní</a:t>
            </a:r>
            <a:r>
              <a:rPr lang="en-US" dirty="0"/>
              <a:t> </a:t>
            </a:r>
            <a:r>
              <a:rPr lang="en-US" dirty="0" err="1"/>
              <a:t>roli</a:t>
            </a:r>
            <a:r>
              <a:rPr lang="en-US" dirty="0"/>
              <a:t> </a:t>
            </a:r>
            <a:r>
              <a:rPr lang="en-US" dirty="0" err="1"/>
              <a:t>při</a:t>
            </a:r>
            <a:r>
              <a:rPr lang="en-US" dirty="0"/>
              <a:t> </a:t>
            </a:r>
            <a:r>
              <a:rPr lang="en-US" dirty="0" err="1"/>
              <a:t>rozhodování</a:t>
            </a:r>
            <a:r>
              <a:rPr lang="en-US" dirty="0"/>
              <a:t> </a:t>
            </a:r>
            <a:r>
              <a:rPr lang="en-US" dirty="0" err="1"/>
              <a:t>zákazníků</a:t>
            </a:r>
            <a:r>
              <a:rPr lang="en-US" dirty="0"/>
              <a:t>, </a:t>
            </a:r>
            <a:r>
              <a:rPr lang="en-US" dirty="0" err="1"/>
              <a:t>jejich</a:t>
            </a:r>
            <a:r>
              <a:rPr lang="en-US" dirty="0"/>
              <a:t> </a:t>
            </a:r>
            <a:r>
              <a:rPr lang="en-US" dirty="0" err="1"/>
              <a:t>loajalitě</a:t>
            </a:r>
            <a:r>
              <a:rPr lang="en-US" dirty="0"/>
              <a:t> </a:t>
            </a:r>
            <a:r>
              <a:rPr lang="en-US" dirty="0" err="1"/>
              <a:t>i</a:t>
            </a:r>
            <a:r>
              <a:rPr lang="en-US" dirty="0"/>
              <a:t> </a:t>
            </a:r>
            <a:r>
              <a:rPr lang="en-US" dirty="0" err="1"/>
              <a:t>vztahu</a:t>
            </a:r>
            <a:r>
              <a:rPr lang="en-US" dirty="0"/>
              <a:t> </a:t>
            </a:r>
            <a:r>
              <a:rPr lang="en-US" dirty="0" err="1"/>
              <a:t>ke</a:t>
            </a:r>
            <a:r>
              <a:rPr lang="en-US" dirty="0"/>
              <a:t> </a:t>
            </a:r>
            <a:r>
              <a:rPr lang="en-US" dirty="0" err="1"/>
              <a:t>značkám</a:t>
            </a:r>
            <a:r>
              <a:rPr lang="en-US" dirty="0"/>
              <a:t>.</a:t>
            </a:r>
            <a:endParaRPr lang="cs-CZ" dirty="0"/>
          </a:p>
        </p:txBody>
      </p:sp>
      <p:pic>
        <p:nvPicPr>
          <p:cNvPr id="4" name="Obrázek 3">
            <a:extLst>
              <a:ext uri="{FF2B5EF4-FFF2-40B4-BE49-F238E27FC236}">
                <a16:creationId xmlns:a16="http://schemas.microsoft.com/office/drawing/2014/main" id="{746B20BA-FD70-F216-0A44-BFD84B61047D}"/>
              </a:ext>
            </a:extLst>
          </p:cNvPr>
          <p:cNvPicPr>
            <a:picLocks noChangeAspect="1"/>
          </p:cNvPicPr>
          <p:nvPr/>
        </p:nvPicPr>
        <p:blipFill>
          <a:blip r:embed="rId2"/>
          <a:stretch>
            <a:fillRect/>
          </a:stretch>
        </p:blipFill>
        <p:spPr>
          <a:xfrm>
            <a:off x="10955256" y="6273334"/>
            <a:ext cx="1116000" cy="439082"/>
          </a:xfrm>
          <a:prstGeom prst="rect">
            <a:avLst/>
          </a:prstGeom>
        </p:spPr>
      </p:pic>
    </p:spTree>
    <p:extLst>
      <p:ext uri="{BB962C8B-B14F-4D97-AF65-F5344CB8AC3E}">
        <p14:creationId xmlns:p14="http://schemas.microsoft.com/office/powerpoint/2010/main" val="2736680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F65836D9-6770-B8B1-EEC0-EF32F89FCE49}"/>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rcRect l="1263" t="1540" r="1715" b="38718"/>
          <a:stretch/>
        </p:blipFill>
        <p:spPr>
          <a:xfrm>
            <a:off x="-437321" y="0"/>
            <a:ext cx="12732026" cy="7851913"/>
          </a:xfrm>
          <a:prstGeom prst="rect">
            <a:avLst/>
          </a:prstGeom>
        </p:spPr>
      </p:pic>
      <p:sp>
        <p:nvSpPr>
          <p:cNvPr id="6" name="TextovéPole 5">
            <a:extLst>
              <a:ext uri="{FF2B5EF4-FFF2-40B4-BE49-F238E27FC236}">
                <a16:creationId xmlns:a16="http://schemas.microsoft.com/office/drawing/2014/main" id="{05D3AEE7-2877-4EB1-BC64-835F3F89AC0B}"/>
              </a:ext>
            </a:extLst>
          </p:cNvPr>
          <p:cNvSpPr txBox="1"/>
          <p:nvPr/>
        </p:nvSpPr>
        <p:spPr>
          <a:xfrm>
            <a:off x="1849079" y="2321004"/>
            <a:ext cx="8159225" cy="110799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3"/>
          </a:lnRef>
          <a:fillRef idx="1">
            <a:schemeClr val="lt1"/>
          </a:fillRef>
          <a:effectRef idx="0">
            <a:schemeClr val="accent3"/>
          </a:effectRef>
          <a:fontRef idx="minor">
            <a:schemeClr val="dk1"/>
          </a:fontRef>
        </p:style>
        <p:txBody>
          <a:bodyPr wrap="square">
            <a:spAutoFit/>
          </a:bodyPr>
          <a:lstStyle/>
          <a:p>
            <a:pPr lvl="0" algn="ctr"/>
            <a:r>
              <a:rPr lang="cs-CZ" sz="6600"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Amasis MT Pro Medium" panose="02040604050005020304" pitchFamily="18" charset="-18"/>
              </a:rPr>
              <a:t>Emoce v marketingu</a:t>
            </a:r>
          </a:p>
        </p:txBody>
      </p:sp>
      <p:sp>
        <p:nvSpPr>
          <p:cNvPr id="2" name="Ovál 1">
            <a:extLst>
              <a:ext uri="{FF2B5EF4-FFF2-40B4-BE49-F238E27FC236}">
                <a16:creationId xmlns:a16="http://schemas.microsoft.com/office/drawing/2014/main" id="{DA7CC0D0-7FFC-AC88-689A-768693FA4843}"/>
              </a:ext>
            </a:extLst>
          </p:cNvPr>
          <p:cNvSpPr>
            <a:spLocks noGrp="1" noRot="1" noMove="1" noResize="1" noEditPoints="1" noAdjustHandles="1" noChangeArrowheads="1" noChangeShapeType="1"/>
          </p:cNvSpPr>
          <p:nvPr/>
        </p:nvSpPr>
        <p:spPr>
          <a:xfrm>
            <a:off x="10558816" y="4507990"/>
            <a:ext cx="124053" cy="64007"/>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3" name="Ovál 2">
            <a:extLst>
              <a:ext uri="{FF2B5EF4-FFF2-40B4-BE49-F238E27FC236}">
                <a16:creationId xmlns:a16="http://schemas.microsoft.com/office/drawing/2014/main" id="{876EB0F3-9826-98CA-94E7-C8F9DC720515}"/>
              </a:ext>
            </a:extLst>
          </p:cNvPr>
          <p:cNvSpPr>
            <a:spLocks noGrp="1" noRot="1" noMove="1" noResize="1" noEditPoints="1" noAdjustHandles="1" noChangeArrowheads="1" noChangeShapeType="1"/>
          </p:cNvSpPr>
          <p:nvPr/>
        </p:nvSpPr>
        <p:spPr>
          <a:xfrm>
            <a:off x="9848855" y="4507990"/>
            <a:ext cx="124053" cy="64007"/>
          </a:xfrm>
          <a:prstGeom prst="ellips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4" name="Ovál 3">
            <a:extLst>
              <a:ext uri="{FF2B5EF4-FFF2-40B4-BE49-F238E27FC236}">
                <a16:creationId xmlns:a16="http://schemas.microsoft.com/office/drawing/2014/main" id="{B4F7AAAF-3081-D56B-BDCF-FB6715348FDB}"/>
              </a:ext>
            </a:extLst>
          </p:cNvPr>
          <p:cNvSpPr>
            <a:spLocks noGrp="1" noRot="1" noMove="1" noResize="1" noEditPoints="1" noAdjustHandles="1" noChangeArrowheads="1" noChangeShapeType="1"/>
          </p:cNvSpPr>
          <p:nvPr/>
        </p:nvSpPr>
        <p:spPr>
          <a:xfrm flipV="1">
            <a:off x="10575123" y="4507990"/>
            <a:ext cx="45719" cy="457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
        <p:nvSpPr>
          <p:cNvPr id="7" name="Ovál 6">
            <a:extLst>
              <a:ext uri="{FF2B5EF4-FFF2-40B4-BE49-F238E27FC236}">
                <a16:creationId xmlns:a16="http://schemas.microsoft.com/office/drawing/2014/main" id="{88C59F82-FBC2-6E27-0DEA-264A5A83958D}"/>
              </a:ext>
            </a:extLst>
          </p:cNvPr>
          <p:cNvSpPr>
            <a:spLocks noGrp="1" noRot="1" noMove="1" noResize="1" noEditPoints="1" noAdjustHandles="1" noChangeArrowheads="1" noChangeShapeType="1"/>
          </p:cNvSpPr>
          <p:nvPr/>
        </p:nvSpPr>
        <p:spPr>
          <a:xfrm flipV="1">
            <a:off x="9888021" y="4496018"/>
            <a:ext cx="45719" cy="45719"/>
          </a:xfrm>
          <a:prstGeom prst="ellipse">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solidFill>
                <a:schemeClr val="tx1"/>
              </a:solidFill>
            </a:endParaRPr>
          </a:p>
        </p:txBody>
      </p:sp>
    </p:spTree>
    <p:extLst>
      <p:ext uri="{BB962C8B-B14F-4D97-AF65-F5344CB8AC3E}">
        <p14:creationId xmlns:p14="http://schemas.microsoft.com/office/powerpoint/2010/main" val="2003274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0C948-5CB4-C005-3BE5-0ED37A1CDFF4}"/>
            </a:ext>
          </a:extLst>
        </p:cNvPr>
        <p:cNvGrpSpPr/>
        <p:nvPr/>
      </p:nvGrpSpPr>
      <p:grpSpPr>
        <a:xfrm>
          <a:off x="0" y="0"/>
          <a:ext cx="0" cy="0"/>
          <a:chOff x="0" y="0"/>
          <a:chExt cx="0" cy="0"/>
        </a:xfrm>
      </p:grpSpPr>
      <p:sp>
        <p:nvSpPr>
          <p:cNvPr id="2" name="TextovéPole 1">
            <a:extLst>
              <a:ext uri="{FF2B5EF4-FFF2-40B4-BE49-F238E27FC236}">
                <a16:creationId xmlns:a16="http://schemas.microsoft.com/office/drawing/2014/main" id="{D6DB670E-D659-E0C5-57A0-76DFB831569B}"/>
              </a:ext>
            </a:extLst>
          </p:cNvPr>
          <p:cNvSpPr txBox="1"/>
          <p:nvPr/>
        </p:nvSpPr>
        <p:spPr>
          <a:xfrm>
            <a:off x="117985" y="30445"/>
            <a:ext cx="11956030" cy="1355371"/>
          </a:xfrm>
          <a:prstGeom prst="rect">
            <a:avLst/>
          </a:prstGeom>
          <a:noFill/>
        </p:spPr>
        <p:txBody>
          <a:bodyPr wrap="square" rtlCol="0">
            <a:spAutoFit/>
          </a:bodyPr>
          <a:lstStyle/>
          <a:p>
            <a:pPr algn="ctr">
              <a:lnSpc>
                <a:spcPct val="150000"/>
              </a:lnSpc>
              <a:spcBef>
                <a:spcPts val="600"/>
              </a:spcBef>
              <a:buSzPct val="100000"/>
              <a:tabLst>
                <a:tab pos="457200" algn="l"/>
              </a:tabLst>
            </a:pPr>
            <a:r>
              <a:rPr lang="cs-CZ" sz="3000" dirty="0">
                <a:solidFill>
                  <a:srgbClr val="C00000"/>
                </a:solidFill>
                <a:latin typeface="Amasis MT Pro Medium" panose="02040604050005020304" pitchFamily="18" charset="-18"/>
              </a:rPr>
              <a:t>Emoce a pocit štěstí v marketingovém mixu</a:t>
            </a:r>
          </a:p>
          <a:p>
            <a:pPr algn="ctr">
              <a:lnSpc>
                <a:spcPct val="150000"/>
              </a:lnSpc>
              <a:buSzPct val="100000"/>
              <a:tabLst>
                <a:tab pos="457200" algn="l"/>
              </a:tabLst>
            </a:pPr>
            <a:r>
              <a:rPr lang="cs-CZ" sz="2800" dirty="0">
                <a:solidFill>
                  <a:srgbClr val="C00000"/>
                </a:solidFill>
                <a:latin typeface="Amasis MT Pro Medium" panose="02040604050005020304" pitchFamily="18" charset="-18"/>
              </a:rPr>
              <a:t>Produkt</a:t>
            </a:r>
          </a:p>
        </p:txBody>
      </p:sp>
      <p:pic>
        <p:nvPicPr>
          <p:cNvPr id="5" name="Obrázek 4">
            <a:extLst>
              <a:ext uri="{FF2B5EF4-FFF2-40B4-BE49-F238E27FC236}">
                <a16:creationId xmlns:a16="http://schemas.microsoft.com/office/drawing/2014/main" id="{7A7DC4BC-5545-1D8E-B850-AB19A76D7D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1412" y="1385816"/>
            <a:ext cx="3952519" cy="3952519"/>
          </a:xfrm>
          <a:prstGeom prst="rect">
            <a:avLst/>
          </a:prstGeom>
        </p:spPr>
      </p:pic>
      <p:pic>
        <p:nvPicPr>
          <p:cNvPr id="7" name="Obrázek 6">
            <a:extLst>
              <a:ext uri="{FF2B5EF4-FFF2-40B4-BE49-F238E27FC236}">
                <a16:creationId xmlns:a16="http://schemas.microsoft.com/office/drawing/2014/main" id="{5D9BEDAE-A763-7424-9DEF-7CC81CC363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069" y="1385816"/>
            <a:ext cx="3703476" cy="3703476"/>
          </a:xfrm>
          <a:prstGeom prst="rect">
            <a:avLst/>
          </a:prstGeom>
        </p:spPr>
      </p:pic>
      <p:pic>
        <p:nvPicPr>
          <p:cNvPr id="8" name="Obrázek 7">
            <a:extLst>
              <a:ext uri="{FF2B5EF4-FFF2-40B4-BE49-F238E27FC236}">
                <a16:creationId xmlns:a16="http://schemas.microsoft.com/office/drawing/2014/main" id="{A08E0A97-3330-1F05-DF15-16B622AE518B}"/>
              </a:ext>
            </a:extLst>
          </p:cNvPr>
          <p:cNvPicPr>
            <a:picLocks noChangeAspect="1"/>
          </p:cNvPicPr>
          <p:nvPr/>
        </p:nvPicPr>
        <p:blipFill>
          <a:blip r:embed="rId5"/>
          <a:stretch>
            <a:fillRect/>
          </a:stretch>
        </p:blipFill>
        <p:spPr>
          <a:xfrm>
            <a:off x="4741629" y="1919558"/>
            <a:ext cx="2459699" cy="4585879"/>
          </a:xfrm>
          <a:prstGeom prst="rect">
            <a:avLst/>
          </a:prstGeom>
        </p:spPr>
      </p:pic>
    </p:spTree>
    <p:extLst>
      <p:ext uri="{BB962C8B-B14F-4D97-AF65-F5344CB8AC3E}">
        <p14:creationId xmlns:p14="http://schemas.microsoft.com/office/powerpoint/2010/main" val="2588829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D261D-68BD-ECC9-BBB2-0A442B744CD6}"/>
            </a:ext>
          </a:extLst>
        </p:cNvPr>
        <p:cNvGrpSpPr/>
        <p:nvPr/>
      </p:nvGrpSpPr>
      <p:grpSpPr>
        <a:xfrm>
          <a:off x="0" y="0"/>
          <a:ext cx="0" cy="0"/>
          <a:chOff x="0" y="0"/>
          <a:chExt cx="0" cy="0"/>
        </a:xfrm>
      </p:grpSpPr>
      <p:pic>
        <p:nvPicPr>
          <p:cNvPr id="3" name="Obrázek 2">
            <a:extLst>
              <a:ext uri="{FF2B5EF4-FFF2-40B4-BE49-F238E27FC236}">
                <a16:creationId xmlns:a16="http://schemas.microsoft.com/office/drawing/2014/main" id="{8E9EEF5A-8464-934C-9620-A6076CE490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9342" y="6131738"/>
            <a:ext cx="1484673" cy="586487"/>
          </a:xfrm>
          <a:prstGeom prst="rect">
            <a:avLst/>
          </a:prstGeom>
        </p:spPr>
      </p:pic>
      <p:sp>
        <p:nvSpPr>
          <p:cNvPr id="2" name="TextovéPole 1">
            <a:extLst>
              <a:ext uri="{FF2B5EF4-FFF2-40B4-BE49-F238E27FC236}">
                <a16:creationId xmlns:a16="http://schemas.microsoft.com/office/drawing/2014/main" id="{02F9AE62-9101-F109-6940-FBBF22AA541E}"/>
              </a:ext>
            </a:extLst>
          </p:cNvPr>
          <p:cNvSpPr txBox="1"/>
          <p:nvPr/>
        </p:nvSpPr>
        <p:spPr>
          <a:xfrm>
            <a:off x="117985" y="139775"/>
            <a:ext cx="11956030" cy="58282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cs-CZ" sz="3000" b="0" i="0" u="none" strike="noStrike" kern="1200" cap="none" spc="0" normalizeH="0" baseline="0" noProof="0" dirty="0">
                <a:ln>
                  <a:noFill/>
                </a:ln>
                <a:solidFill>
                  <a:srgbClr val="C00000"/>
                </a:solidFill>
                <a:effectLst/>
                <a:uLnTx/>
                <a:uFillTx/>
                <a:latin typeface="Amasis MT Pro Medium" panose="02040604050005020304" pitchFamily="18" charset="-18"/>
                <a:ea typeface="+mn-ea"/>
                <a:cs typeface="+mn-cs"/>
              </a:rPr>
              <a:t>Emoce</a:t>
            </a:r>
          </a:p>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cs-CZ" sz="1000" b="0" i="0" u="none" strike="noStrike" kern="1200" cap="none" spc="0" normalizeH="0" baseline="0" noProof="0" dirty="0">
              <a:ln>
                <a:noFill/>
              </a:ln>
              <a:solidFill>
                <a:srgbClr val="C00000"/>
              </a:solidFill>
              <a:effectLst/>
              <a:uLnTx/>
              <a:uFillTx/>
              <a:latin typeface="Amasis MT Pro Medium" panose="02040604050005020304" pitchFamily="18" charset="-18"/>
              <a:ea typeface="+mn-ea"/>
              <a:cs typeface="+mn-cs"/>
            </a:endParaRPr>
          </a:p>
          <a:p>
            <a:pPr marL="0" marR="0" lvl="0" indent="0" algn="l" defTabSz="914400" rtl="0" eaLnBrk="1" fontAlgn="auto" latinLnBrk="0" hangingPunct="1">
              <a:lnSpc>
                <a:spcPct val="125000"/>
              </a:lnSpc>
              <a:spcBef>
                <a:spcPts val="0"/>
              </a:spcBef>
              <a:spcAft>
                <a:spcPts val="0"/>
              </a:spcAft>
              <a:buClrTx/>
              <a:buSzTx/>
              <a:buFontTx/>
              <a:buNone/>
              <a:tabLst/>
              <a:defRPr/>
            </a:pPr>
            <a:r>
              <a:rPr kumimoji="0" lang="cs-CZ" sz="2000" b="0" i="0" u="none" strike="noStrike" kern="1200" cap="none" spc="0" normalizeH="0" baseline="0" noProof="0" dirty="0">
                <a:ln>
                  <a:noFill/>
                </a:ln>
                <a:solidFill>
                  <a:prstClr val="black"/>
                </a:solidFill>
                <a:effectLst/>
                <a:uLnTx/>
                <a:uFillTx/>
                <a:latin typeface="Amasis MT Pro Medium" panose="02040604050005020304" pitchFamily="18" charset="-18"/>
                <a:ea typeface="+mn-ea"/>
                <a:cs typeface="+mn-cs"/>
              </a:rPr>
              <a:t>Emoce mohou dlouhodobou paměť ovlivňovat přinejmenším pěti způsoby:</a:t>
            </a:r>
          </a:p>
          <a:p>
            <a:pPr marL="0" marR="0" lvl="0" indent="0" algn="l" defTabSz="914400" rtl="0" eaLnBrk="1" fontAlgn="auto" latinLnBrk="0" hangingPunct="1">
              <a:lnSpc>
                <a:spcPct val="125000"/>
              </a:lnSpc>
              <a:spcBef>
                <a:spcPts val="0"/>
              </a:spcBef>
              <a:spcAft>
                <a:spcPts val="0"/>
              </a:spcAft>
              <a:buClrTx/>
              <a:buSzTx/>
              <a:buFontTx/>
              <a:buNone/>
              <a:tabLst/>
              <a:defRPr/>
            </a:pPr>
            <a:endParaRPr kumimoji="0" lang="cs-CZ" sz="2000" b="0" i="0" u="none" strike="noStrike" kern="1200" cap="none" spc="0" normalizeH="0" baseline="0" noProof="0" dirty="0">
              <a:ln>
                <a:noFill/>
              </a:ln>
              <a:solidFill>
                <a:prstClr val="black"/>
              </a:solidFill>
              <a:effectLst/>
              <a:uLnTx/>
              <a:uFillTx/>
              <a:latin typeface="Amasis MT Pro Medium" panose="02040604050005020304" pitchFamily="18" charset="-18"/>
              <a:ea typeface="+mn-ea"/>
              <a:cs typeface="+mn-cs"/>
            </a:endParaRPr>
          </a:p>
          <a:p>
            <a:pPr marL="457200" marR="0" lvl="0" indent="-457200" algn="l" defTabSz="914400" rtl="0" eaLnBrk="1" fontAlgn="auto" latinLnBrk="0" hangingPunct="1">
              <a:lnSpc>
                <a:spcPct val="125000"/>
              </a:lnSpc>
              <a:spcBef>
                <a:spcPts val="0"/>
              </a:spcBef>
              <a:spcAft>
                <a:spcPts val="0"/>
              </a:spcAft>
              <a:buClrTx/>
              <a:buSzTx/>
              <a:buFont typeface="+mj-lt"/>
              <a:buAutoNum type="arabicPeriod"/>
              <a:tabLst/>
              <a:defRPr/>
            </a:pPr>
            <a:r>
              <a:rPr kumimoji="0" lang="cs-CZ" sz="2000" b="0" i="0" u="none" strike="noStrike" kern="1200" cap="none" spc="0" normalizeH="0" baseline="0" noProof="0" dirty="0">
                <a:ln>
                  <a:noFill/>
                </a:ln>
                <a:solidFill>
                  <a:srgbClr val="C00000"/>
                </a:solidFill>
                <a:effectLst/>
                <a:uLnTx/>
                <a:uFillTx/>
                <a:latin typeface="Amasis MT Pro Medium" panose="02040604050005020304" pitchFamily="18" charset="-18"/>
                <a:ea typeface="+mn-ea"/>
                <a:cs typeface="+mn-cs"/>
              </a:rPr>
              <a:t>Emocemi nabité situace </a:t>
            </a:r>
            <a:r>
              <a:rPr kumimoji="0" lang="cs-CZ" sz="2000" b="0" i="0" u="none" strike="noStrike" kern="1200" cap="none" spc="0" normalizeH="0" baseline="0" noProof="0" dirty="0">
                <a:ln>
                  <a:noFill/>
                </a:ln>
                <a:solidFill>
                  <a:prstClr val="black"/>
                </a:solidFill>
                <a:effectLst/>
                <a:uLnTx/>
                <a:uFillTx/>
                <a:latin typeface="Amasis MT Pro Medium" panose="02040604050005020304" pitchFamily="18" charset="-18"/>
                <a:ea typeface="+mn-ea"/>
                <a:cs typeface="+mn-cs"/>
              </a:rPr>
              <a:t>– lepší zapamatování (víc o nich přemýšlíme, vyprávíme…).</a:t>
            </a:r>
          </a:p>
          <a:p>
            <a:pPr marL="457200" marR="0" lvl="0" indent="-457200" algn="l" defTabSz="914400" rtl="0" eaLnBrk="1" fontAlgn="auto" latinLnBrk="0" hangingPunct="1">
              <a:lnSpc>
                <a:spcPct val="125000"/>
              </a:lnSpc>
              <a:spcBef>
                <a:spcPts val="0"/>
              </a:spcBef>
              <a:spcAft>
                <a:spcPts val="0"/>
              </a:spcAft>
              <a:buClrTx/>
              <a:buSzTx/>
              <a:buFont typeface="+mj-lt"/>
              <a:buAutoNum type="arabicPeriod"/>
              <a:tabLst/>
              <a:defRPr/>
            </a:pPr>
            <a:r>
              <a:rPr kumimoji="0" lang="cs-CZ" sz="2000" b="0" i="0" u="none" strike="noStrike" kern="1200" cap="none" spc="0" normalizeH="0" baseline="0" noProof="0" dirty="0">
                <a:ln>
                  <a:noFill/>
                </a:ln>
                <a:solidFill>
                  <a:srgbClr val="C00000"/>
                </a:solidFill>
                <a:effectLst/>
                <a:uLnTx/>
                <a:uFillTx/>
                <a:latin typeface="Amasis MT Pro Medium" panose="02040604050005020304" pitchFamily="18" charset="-18"/>
                <a:ea typeface="+mn-ea"/>
                <a:cs typeface="+mn-cs"/>
              </a:rPr>
              <a:t>Zábleskové vzpomínky </a:t>
            </a:r>
            <a:r>
              <a:rPr kumimoji="0" lang="cs-CZ" sz="2000" b="0" i="0" u="none" strike="noStrike" kern="1200" cap="none" spc="0" normalizeH="0" baseline="0" noProof="0" dirty="0">
                <a:ln>
                  <a:noFill/>
                </a:ln>
                <a:solidFill>
                  <a:prstClr val="black"/>
                </a:solidFill>
                <a:effectLst/>
                <a:uLnTx/>
                <a:uFillTx/>
                <a:latin typeface="Amasis MT Pro Medium" panose="02040604050005020304" pitchFamily="18" charset="-18"/>
                <a:ea typeface="+mn-ea"/>
                <a:cs typeface="+mn-cs"/>
              </a:rPr>
              <a:t>– živý a trvalý záznam okolností, ve kterých jsme zažili emočně nabitou důležitou zkušenost (napadení naší země vojsky Varšavské smlouvy 21. srpna 1968, sametová revoluce 17. listopadu 1989, útoky na USA 11. září 2001 – kde nás zastihla zpráva), speciální paměťový mechanismus – trvalý záznam okamžiku (jako kdybychom vyfotografovali, hodně se o nich mluví)</a:t>
            </a:r>
          </a:p>
          <a:p>
            <a:pPr marL="457200" marR="0" lvl="0" indent="-457200" algn="l" defTabSz="914400" rtl="0" eaLnBrk="1" fontAlgn="auto" latinLnBrk="0" hangingPunct="1">
              <a:lnSpc>
                <a:spcPct val="125000"/>
              </a:lnSpc>
              <a:spcBef>
                <a:spcPts val="0"/>
              </a:spcBef>
              <a:spcAft>
                <a:spcPts val="0"/>
              </a:spcAft>
              <a:buClrTx/>
              <a:buSzTx/>
              <a:buFont typeface="+mj-lt"/>
              <a:buAutoNum type="arabicPeriod"/>
              <a:tabLst/>
              <a:defRPr/>
            </a:pPr>
            <a:endParaRPr kumimoji="0" lang="cs-CZ" sz="2000" b="0" i="0" u="none" strike="noStrike" kern="1200" cap="none" spc="0" normalizeH="0" baseline="0" noProof="0" dirty="0">
              <a:ln>
                <a:noFill/>
              </a:ln>
              <a:solidFill>
                <a:prstClr val="black"/>
              </a:solidFill>
              <a:effectLst/>
              <a:uLnTx/>
              <a:uFillTx/>
              <a:latin typeface="Amasis MT Pro Medium" panose="02040604050005020304" pitchFamily="18" charset="-18"/>
              <a:ea typeface="+mn-ea"/>
              <a:cs typeface="+mn-cs"/>
            </a:endParaRPr>
          </a:p>
          <a:p>
            <a:pPr marL="0" marR="0" lvl="0" indent="0" algn="l" defTabSz="914400" rtl="0" eaLnBrk="1" fontAlgn="auto" latinLnBrk="0" hangingPunct="1">
              <a:lnSpc>
                <a:spcPct val="125000"/>
              </a:lnSpc>
              <a:spcBef>
                <a:spcPts val="0"/>
              </a:spcBef>
              <a:spcAft>
                <a:spcPts val="0"/>
              </a:spcAft>
              <a:buClrTx/>
              <a:buSzTx/>
              <a:buFontTx/>
              <a:buNone/>
              <a:tabLst/>
              <a:defRPr/>
            </a:pPr>
            <a:endParaRPr kumimoji="0" lang="cs-CZ" sz="2000" b="0" i="0" u="none" strike="noStrike" kern="1200" cap="none" spc="0" normalizeH="0" baseline="0" noProof="0" dirty="0">
              <a:ln>
                <a:noFill/>
              </a:ln>
              <a:solidFill>
                <a:prstClr val="black"/>
              </a:solidFill>
              <a:effectLst/>
              <a:uLnTx/>
              <a:uFillTx/>
              <a:latin typeface="Amasis MT Pro Medium" panose="02040604050005020304" pitchFamily="18" charset="-18"/>
              <a:ea typeface="+mn-ea"/>
              <a:cs typeface="+mn-cs"/>
            </a:endParaRPr>
          </a:p>
          <a:p>
            <a:pPr marL="0" marR="0" lvl="0" indent="0" algn="ctr" defTabSz="914400" rtl="0" eaLnBrk="1" fontAlgn="auto" latinLnBrk="0" hangingPunct="1">
              <a:lnSpc>
                <a:spcPct val="125000"/>
              </a:lnSpc>
              <a:spcBef>
                <a:spcPts val="0"/>
              </a:spcBef>
              <a:spcAft>
                <a:spcPts val="0"/>
              </a:spcAft>
              <a:buClrTx/>
              <a:buSzTx/>
              <a:buFontTx/>
              <a:buNone/>
              <a:tabLst/>
              <a:defRPr/>
            </a:pPr>
            <a:r>
              <a:rPr kumimoji="0" lang="cs-CZ" sz="2400" b="0" i="0" u="none" strike="noStrike" kern="1200" cap="none" spc="0" normalizeH="0" baseline="0" noProof="0" dirty="0">
                <a:ln>
                  <a:noFill/>
                </a:ln>
                <a:solidFill>
                  <a:srgbClr val="C00000"/>
                </a:solidFill>
                <a:effectLst/>
                <a:uLnTx/>
                <a:uFillTx/>
                <a:latin typeface="Amasis MT Pro Medium" panose="02040604050005020304" pitchFamily="18" charset="-18"/>
                <a:ea typeface="+mn-ea"/>
                <a:cs typeface="+mn-cs"/>
              </a:rPr>
              <a:t>Úkol pro studenty - zkuste najít:</a:t>
            </a:r>
          </a:p>
          <a:p>
            <a:pPr marL="0" marR="0" lvl="0" indent="0" algn="l" defTabSz="914400" rtl="0" eaLnBrk="1" fontAlgn="auto" latinLnBrk="0" hangingPunct="1">
              <a:lnSpc>
                <a:spcPct val="125000"/>
              </a:lnSpc>
              <a:spcBef>
                <a:spcPts val="0"/>
              </a:spcBef>
              <a:spcAft>
                <a:spcPts val="0"/>
              </a:spcAft>
              <a:buClrTx/>
              <a:buSzTx/>
              <a:buFontTx/>
              <a:buNone/>
              <a:tabLst/>
              <a:defRPr/>
            </a:pPr>
            <a:r>
              <a:rPr kumimoji="0" lang="cs-CZ" sz="2000" b="0" i="0" u="none" strike="noStrike" kern="1200" cap="none" spc="0" normalizeH="0" baseline="0" noProof="0" dirty="0">
                <a:ln>
                  <a:noFill/>
                </a:ln>
                <a:solidFill>
                  <a:prstClr val="black"/>
                </a:solidFill>
                <a:effectLst/>
                <a:uLnTx/>
                <a:uFillTx/>
                <a:latin typeface="Amasis MT Pro Medium" panose="02040604050005020304" pitchFamily="18" charset="-18"/>
                <a:ea typeface="+mn-ea"/>
                <a:cs typeface="+mn-cs"/>
              </a:rPr>
              <a:t>Zábleskové vzpomínky z osobního života (kde vás zastihla zpráva o něčem důležitém, např. situace, kdy jste četli dopis, že jste přijati na vysokou školu, že váš partner byl propuštěn z nemocnice apod.).</a:t>
            </a:r>
          </a:p>
        </p:txBody>
      </p:sp>
    </p:spTree>
    <p:extLst>
      <p:ext uri="{BB962C8B-B14F-4D97-AF65-F5344CB8AC3E}">
        <p14:creationId xmlns:p14="http://schemas.microsoft.com/office/powerpoint/2010/main" val="3529819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B5599-9813-3D1E-3725-59A69F3CBDA3}"/>
            </a:ext>
          </a:extLst>
        </p:cNvPr>
        <p:cNvGrpSpPr/>
        <p:nvPr/>
      </p:nvGrpSpPr>
      <p:grpSpPr>
        <a:xfrm>
          <a:off x="0" y="0"/>
          <a:ext cx="0" cy="0"/>
          <a:chOff x="0" y="0"/>
          <a:chExt cx="0" cy="0"/>
        </a:xfrm>
      </p:grpSpPr>
      <p:sp>
        <p:nvSpPr>
          <p:cNvPr id="2" name="Nadpis 1">
            <a:extLst>
              <a:ext uri="{FF2B5EF4-FFF2-40B4-BE49-F238E27FC236}">
                <a16:creationId xmlns:a16="http://schemas.microsoft.com/office/drawing/2014/main" id="{CF5AF955-2369-011C-DB81-828F1AE44F9A}"/>
              </a:ext>
            </a:extLst>
          </p:cNvPr>
          <p:cNvSpPr>
            <a:spLocks noGrp="1"/>
          </p:cNvSpPr>
          <p:nvPr>
            <p:ph type="title"/>
          </p:nvPr>
        </p:nvSpPr>
        <p:spPr/>
        <p:txBody>
          <a:bodyPr>
            <a:normAutofit/>
          </a:bodyPr>
          <a:lstStyle/>
          <a:p>
            <a:pPr algn="ctr"/>
            <a:r>
              <a:rPr lang="cs-CZ" sz="4000" b="1" dirty="0">
                <a:solidFill>
                  <a:srgbClr val="C00000"/>
                </a:solidFill>
                <a:effectLst>
                  <a:outerShdw blurRad="38100" dist="38100" dir="2700000" algn="tl">
                    <a:srgbClr val="000000">
                      <a:alpha val="43137"/>
                    </a:srgbClr>
                  </a:outerShdw>
                </a:effectLst>
                <a:latin typeface="+mn-lt"/>
              </a:rPr>
              <a:t>Pojetí štěstí</a:t>
            </a:r>
            <a:endParaRPr lang="cs-CZ" sz="4000" b="1" dirty="0">
              <a:effectLst>
                <a:outerShdw blurRad="38100" dist="38100" dir="2700000" algn="tl">
                  <a:srgbClr val="000000">
                    <a:alpha val="43137"/>
                  </a:srgbClr>
                </a:outerShdw>
              </a:effectLst>
              <a:latin typeface="+mn-lt"/>
            </a:endParaRPr>
          </a:p>
        </p:txBody>
      </p:sp>
      <p:sp>
        <p:nvSpPr>
          <p:cNvPr id="3" name="Zástupný obsah 2">
            <a:extLst>
              <a:ext uri="{FF2B5EF4-FFF2-40B4-BE49-F238E27FC236}">
                <a16:creationId xmlns:a16="http://schemas.microsoft.com/office/drawing/2014/main" id="{5B9B6062-EEEE-F70D-BC7F-8390573F3955}"/>
              </a:ext>
            </a:extLst>
          </p:cNvPr>
          <p:cNvSpPr>
            <a:spLocks noGrp="1"/>
          </p:cNvSpPr>
          <p:nvPr>
            <p:ph idx="1"/>
          </p:nvPr>
        </p:nvSpPr>
        <p:spPr/>
        <p:txBody>
          <a:bodyPr>
            <a:normAutofit/>
          </a:bodyPr>
          <a:lstStyle/>
          <a:p>
            <a:pPr marL="0" indent="0">
              <a:buNone/>
            </a:pPr>
            <a:r>
              <a:rPr lang="cs-CZ" b="1" dirty="0"/>
              <a:t>Pojetí </a:t>
            </a:r>
            <a:r>
              <a:rPr lang="en-US" b="1" dirty="0" err="1"/>
              <a:t>štěstí</a:t>
            </a:r>
            <a:endParaRPr lang="cs-CZ" dirty="0"/>
          </a:p>
          <a:p>
            <a:pPr lvl="1">
              <a:buFont typeface="Wingdings" panose="05000000000000000000" pitchFamily="2" charset="2"/>
              <a:buChar char="§"/>
            </a:pPr>
            <a:r>
              <a:rPr lang="en-US" dirty="0" err="1"/>
              <a:t>Zaměřeno</a:t>
            </a:r>
            <a:r>
              <a:rPr lang="en-US" dirty="0"/>
              <a:t> na </a:t>
            </a:r>
            <a:r>
              <a:rPr lang="en-US" dirty="0" err="1"/>
              <a:t>potěšení</a:t>
            </a:r>
            <a:r>
              <a:rPr lang="en-US" dirty="0"/>
              <a:t>, </a:t>
            </a:r>
            <a:r>
              <a:rPr lang="en-US" dirty="0" err="1"/>
              <a:t>radost</a:t>
            </a:r>
            <a:r>
              <a:rPr lang="en-US" dirty="0"/>
              <a:t> a </a:t>
            </a:r>
            <a:r>
              <a:rPr lang="en-US" dirty="0" err="1"/>
              <a:t>okamžité</a:t>
            </a:r>
            <a:r>
              <a:rPr lang="en-US" dirty="0"/>
              <a:t> </a:t>
            </a:r>
            <a:r>
              <a:rPr lang="en-US" dirty="0" err="1"/>
              <a:t>uspokojení</a:t>
            </a:r>
            <a:endParaRPr lang="cs-CZ" dirty="0"/>
          </a:p>
          <a:p>
            <a:pPr lvl="1">
              <a:buFont typeface="Wingdings" panose="05000000000000000000" pitchFamily="2" charset="2"/>
              <a:buChar char="§"/>
            </a:pPr>
            <a:r>
              <a:rPr lang="en-US" dirty="0" err="1"/>
              <a:t>Typické</a:t>
            </a:r>
            <a:r>
              <a:rPr lang="en-US" dirty="0"/>
              <a:t> pro </a:t>
            </a:r>
            <a:r>
              <a:rPr lang="en-US" dirty="0" err="1"/>
              <a:t>konzumní</a:t>
            </a:r>
            <a:r>
              <a:rPr lang="en-US" dirty="0"/>
              <a:t> </a:t>
            </a:r>
            <a:r>
              <a:rPr lang="en-US" dirty="0" err="1"/>
              <a:t>chování</a:t>
            </a:r>
            <a:endParaRPr lang="cs-CZ" dirty="0"/>
          </a:p>
          <a:p>
            <a:pPr lvl="1">
              <a:buFont typeface="Wingdings" panose="05000000000000000000" pitchFamily="2" charset="2"/>
              <a:buChar char="§"/>
            </a:pPr>
            <a:r>
              <a:rPr lang="en-US" dirty="0" err="1"/>
              <a:t>Krátkodobé</a:t>
            </a:r>
            <a:endParaRPr lang="cs-CZ" dirty="0"/>
          </a:p>
          <a:p>
            <a:pPr marL="0" indent="0">
              <a:buNone/>
            </a:pPr>
            <a:r>
              <a:rPr lang="cs-CZ" dirty="0"/>
              <a:t>Může být také:</a:t>
            </a:r>
          </a:p>
          <a:p>
            <a:pPr lvl="1">
              <a:buFont typeface="Wingdings" panose="05000000000000000000" pitchFamily="2" charset="2"/>
              <a:buChar char="§"/>
            </a:pPr>
            <a:r>
              <a:rPr lang="en-US" dirty="0" err="1"/>
              <a:t>Spojeno</a:t>
            </a:r>
            <a:r>
              <a:rPr lang="en-US" dirty="0"/>
              <a:t> s </a:t>
            </a:r>
            <a:r>
              <a:rPr lang="en-US" dirty="0" err="1"/>
              <a:t>naplněním</a:t>
            </a:r>
            <a:r>
              <a:rPr lang="en-US" dirty="0"/>
              <a:t>, </a:t>
            </a:r>
            <a:r>
              <a:rPr lang="en-US" dirty="0" err="1"/>
              <a:t>smyslem</a:t>
            </a:r>
            <a:r>
              <a:rPr lang="en-US" dirty="0"/>
              <a:t> a </a:t>
            </a:r>
            <a:r>
              <a:rPr lang="en-US" dirty="0" err="1"/>
              <a:t>osobním</a:t>
            </a:r>
            <a:r>
              <a:rPr lang="en-US" dirty="0"/>
              <a:t> </a:t>
            </a:r>
            <a:r>
              <a:rPr lang="en-US" dirty="0" err="1"/>
              <a:t>růstem</a:t>
            </a:r>
            <a:endParaRPr lang="cs-CZ" dirty="0"/>
          </a:p>
          <a:p>
            <a:pPr lvl="1">
              <a:buFont typeface="Wingdings" panose="05000000000000000000" pitchFamily="2" charset="2"/>
              <a:buChar char="§"/>
            </a:pPr>
            <a:r>
              <a:rPr lang="en-US" dirty="0" err="1"/>
              <a:t>Dlouhodobé</a:t>
            </a:r>
            <a:endParaRPr lang="cs-CZ" dirty="0"/>
          </a:p>
          <a:p>
            <a:pPr lvl="1">
              <a:buFont typeface="Wingdings" panose="05000000000000000000" pitchFamily="2" charset="2"/>
              <a:buChar char="§"/>
            </a:pPr>
            <a:r>
              <a:rPr lang="en-US" dirty="0" err="1"/>
              <a:t>Vztah</a:t>
            </a:r>
            <a:r>
              <a:rPr lang="en-US" dirty="0"/>
              <a:t> k </a:t>
            </a:r>
            <a:r>
              <a:rPr lang="en-US" dirty="0" err="1"/>
              <a:t>hodnotám</a:t>
            </a:r>
            <a:r>
              <a:rPr lang="en-US" dirty="0"/>
              <a:t> a </a:t>
            </a:r>
            <a:r>
              <a:rPr lang="en-US" dirty="0" err="1"/>
              <a:t>identitě</a:t>
            </a:r>
            <a:endParaRPr lang="cs-CZ" dirty="0"/>
          </a:p>
          <a:p>
            <a:pPr>
              <a:buFont typeface="Wingdings" panose="05000000000000000000" pitchFamily="2" charset="2"/>
              <a:buChar char="§"/>
            </a:pPr>
            <a:endParaRPr lang="cs-CZ" dirty="0">
              <a:solidFill>
                <a:schemeClr val="tx1">
                  <a:lumMod val="75000"/>
                  <a:lumOff val="25000"/>
                </a:schemeClr>
              </a:solidFill>
            </a:endParaRPr>
          </a:p>
        </p:txBody>
      </p:sp>
      <p:pic>
        <p:nvPicPr>
          <p:cNvPr id="4" name="Obrázek 3">
            <a:extLst>
              <a:ext uri="{FF2B5EF4-FFF2-40B4-BE49-F238E27FC236}">
                <a16:creationId xmlns:a16="http://schemas.microsoft.com/office/drawing/2014/main" id="{EDE6B6C8-564D-DCA0-EA46-1E38FAEDC915}"/>
              </a:ext>
            </a:extLst>
          </p:cNvPr>
          <p:cNvPicPr>
            <a:picLocks noChangeAspect="1"/>
          </p:cNvPicPr>
          <p:nvPr/>
        </p:nvPicPr>
        <p:blipFill>
          <a:blip r:embed="rId2"/>
          <a:stretch>
            <a:fillRect/>
          </a:stretch>
        </p:blipFill>
        <p:spPr>
          <a:xfrm>
            <a:off x="10955256" y="6273334"/>
            <a:ext cx="1116000" cy="439082"/>
          </a:xfrm>
          <a:prstGeom prst="rect">
            <a:avLst/>
          </a:prstGeom>
        </p:spPr>
      </p:pic>
    </p:spTree>
    <p:extLst>
      <p:ext uri="{BB962C8B-B14F-4D97-AF65-F5344CB8AC3E}">
        <p14:creationId xmlns:p14="http://schemas.microsoft.com/office/powerpoint/2010/main" val="3659959561"/>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2504</TotalTime>
  <Words>507</Words>
  <Application>Microsoft Office PowerPoint</Application>
  <PresentationFormat>Širokoúhlá obrazovka</PresentationFormat>
  <Paragraphs>97</Paragraphs>
  <Slides>15</Slides>
  <Notes>2</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15</vt:i4>
      </vt:variant>
    </vt:vector>
  </HeadingPairs>
  <TitlesOfParts>
    <vt:vector size="23" baseType="lpstr">
      <vt:lpstr>Amasis MT Pro Medium</vt:lpstr>
      <vt:lpstr>Aptos</vt:lpstr>
      <vt:lpstr>Arial</vt:lpstr>
      <vt:lpstr>Calibri</vt:lpstr>
      <vt:lpstr>Calibri Light</vt:lpstr>
      <vt:lpstr>Times New Roman</vt:lpstr>
      <vt:lpstr>Wingdings</vt:lpstr>
      <vt:lpstr>Motiv Office</vt:lpstr>
      <vt:lpstr>PSYCHOLOGIE ZÁKAZNÍKA (XPSZ)   8. přednáška Téma: Sociální rozměr a koncept štěstí </vt:lpstr>
      <vt:lpstr>OBSAH PŘEDMĚTU</vt:lpstr>
      <vt:lpstr>Cíl přednášky</vt:lpstr>
      <vt:lpstr>Prezentace aplikace PowerPoint</vt:lpstr>
      <vt:lpstr>Úvod do tématu</vt:lpstr>
      <vt:lpstr>Prezentace aplikace PowerPoint</vt:lpstr>
      <vt:lpstr>Prezentace aplikace PowerPoint</vt:lpstr>
      <vt:lpstr>Prezentace aplikace PowerPoint</vt:lpstr>
      <vt:lpstr>Pojetí štěstí</vt:lpstr>
      <vt:lpstr>Štěstí a subjektivní wellbeing</vt:lpstr>
      <vt:lpstr>Sociální rozměr štěstí</vt:lpstr>
      <vt:lpstr>Štěstí a spotřebitelské chování</vt:lpstr>
      <vt:lpstr>Marketing a koncept štěstí</vt:lpstr>
      <vt:lpstr>Závěrem</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Lenka Tkačíková</dc:creator>
  <cp:lastModifiedBy>Pavlíčková Renáta</cp:lastModifiedBy>
  <cp:revision>244</cp:revision>
  <dcterms:created xsi:type="dcterms:W3CDTF">2021-10-06T11:18:58Z</dcterms:created>
  <dcterms:modified xsi:type="dcterms:W3CDTF">2026-04-13T10:35:34Z</dcterms:modified>
</cp:coreProperties>
</file>