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661" r:id="rId2"/>
    <p:sldMasterId id="2147483676" r:id="rId3"/>
  </p:sldMasterIdLst>
  <p:notesMasterIdLst>
    <p:notesMasterId r:id="rId53"/>
  </p:notesMasterIdLst>
  <p:sldIdLst>
    <p:sldId id="256" r:id="rId4"/>
    <p:sldId id="608" r:id="rId5"/>
    <p:sldId id="631" r:id="rId6"/>
    <p:sldId id="609" r:id="rId7"/>
    <p:sldId id="610" r:id="rId8"/>
    <p:sldId id="611" r:id="rId9"/>
    <p:sldId id="612" r:id="rId10"/>
    <p:sldId id="613" r:id="rId11"/>
    <p:sldId id="615" r:id="rId12"/>
    <p:sldId id="616" r:id="rId13"/>
    <p:sldId id="617" r:id="rId14"/>
    <p:sldId id="618" r:id="rId15"/>
    <p:sldId id="619" r:id="rId16"/>
    <p:sldId id="620" r:id="rId17"/>
    <p:sldId id="621" r:id="rId18"/>
    <p:sldId id="622" r:id="rId19"/>
    <p:sldId id="624" r:id="rId20"/>
    <p:sldId id="625" r:id="rId21"/>
    <p:sldId id="626" r:id="rId22"/>
    <p:sldId id="627" r:id="rId23"/>
    <p:sldId id="628" r:id="rId24"/>
    <p:sldId id="629" r:id="rId25"/>
    <p:sldId id="630" r:id="rId26"/>
    <p:sldId id="457" r:id="rId27"/>
    <p:sldId id="458" r:id="rId28"/>
    <p:sldId id="459" r:id="rId29"/>
    <p:sldId id="460" r:id="rId30"/>
    <p:sldId id="461" r:id="rId31"/>
    <p:sldId id="462" r:id="rId32"/>
    <p:sldId id="463" r:id="rId33"/>
    <p:sldId id="464" r:id="rId34"/>
    <p:sldId id="465" r:id="rId35"/>
    <p:sldId id="466" r:id="rId36"/>
    <p:sldId id="467" r:id="rId37"/>
    <p:sldId id="468" r:id="rId38"/>
    <p:sldId id="469" r:id="rId39"/>
    <p:sldId id="470" r:id="rId40"/>
    <p:sldId id="471" r:id="rId41"/>
    <p:sldId id="472" r:id="rId42"/>
    <p:sldId id="473" r:id="rId43"/>
    <p:sldId id="474" r:id="rId44"/>
    <p:sldId id="632" r:id="rId45"/>
    <p:sldId id="475" r:id="rId46"/>
    <p:sldId id="476" r:id="rId47"/>
    <p:sldId id="477" r:id="rId48"/>
    <p:sldId id="478" r:id="rId49"/>
    <p:sldId id="479" r:id="rId50"/>
    <p:sldId id="480" r:id="rId51"/>
    <p:sldId id="539" r:id="rId52"/>
  </p:sldIdLst>
  <p:sldSz cx="9144000" cy="6858000" type="screen4x3"/>
  <p:notesSz cx="6858000" cy="9144000"/>
  <p:custDataLst>
    <p:tags r:id="rId5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FF"/>
    <a:srgbClr val="66FFFF"/>
    <a:srgbClr val="CCFF99"/>
    <a:srgbClr val="D50202"/>
    <a:srgbClr val="D102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21" d="100"/>
          <a:sy n="121" d="100"/>
        </p:scale>
        <p:origin x="131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theme" Target="theme/theme1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9E914D-AC32-484E-9DFB-18D5CBAFFA80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</dgm:pt>
    <dgm:pt modelId="{209BFE9A-EC88-4947-B6FE-992E5BD41D15}">
      <dgm:prSet custT="1"/>
      <dgm:spPr>
        <a:solidFill>
          <a:schemeClr val="bg1">
            <a:lumMod val="65000"/>
          </a:schemeClr>
        </a:solidFill>
        <a:ln>
          <a:solidFill>
            <a:schemeClr val="tx1">
              <a:lumMod val="50000"/>
              <a:lumOff val="50000"/>
            </a:schemeClr>
          </a:solidFill>
        </a:ln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charset="0"/>
            </a:rPr>
            <a:t>MARKETINGOVÝ MIX</a:t>
          </a:r>
        </a:p>
      </dgm:t>
    </dgm:pt>
    <dgm:pt modelId="{E988C661-9760-4793-B832-17E3D471B9C8}" type="parTrans" cxnId="{FB7CF80A-40ED-4455-8CF6-1AC115FBE1D6}">
      <dgm:prSet/>
      <dgm:spPr/>
      <dgm:t>
        <a:bodyPr/>
        <a:lstStyle/>
        <a:p>
          <a:endParaRPr lang="cs-CZ"/>
        </a:p>
      </dgm:t>
    </dgm:pt>
    <dgm:pt modelId="{C14B5822-AFAA-405D-9D25-F7AE0CF76C77}" type="sibTrans" cxnId="{FB7CF80A-40ED-4455-8CF6-1AC115FBE1D6}">
      <dgm:prSet/>
      <dgm:spPr/>
      <dgm:t>
        <a:bodyPr/>
        <a:lstStyle/>
        <a:p>
          <a:endParaRPr lang="cs-CZ"/>
        </a:p>
      </dgm:t>
    </dgm:pt>
    <dgm:pt modelId="{B236E4A2-2C33-4F7D-9159-9CAEB61240A4}">
      <dgm:prSet custT="1"/>
      <dgm:spPr>
        <a:solidFill>
          <a:schemeClr val="tx2">
            <a:lumMod val="40000"/>
            <a:lumOff val="60000"/>
          </a:schemeClr>
        </a:solidFill>
        <a:ln>
          <a:solidFill>
            <a:schemeClr val="tx2"/>
          </a:solidFill>
        </a:ln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charset="0"/>
            </a:rPr>
            <a:t>PRODUKT</a:t>
          </a:r>
        </a:p>
      </dgm:t>
    </dgm:pt>
    <dgm:pt modelId="{317726C0-D227-42F6-A8DD-EBC8EE366C48}" type="parTrans" cxnId="{5C5FA9C4-0C60-4E93-85DA-B173BEEF8479}">
      <dgm:prSet/>
      <dgm:spPr/>
      <dgm:t>
        <a:bodyPr/>
        <a:lstStyle/>
        <a:p>
          <a:endParaRPr lang="cs-CZ" dirty="0"/>
        </a:p>
      </dgm:t>
    </dgm:pt>
    <dgm:pt modelId="{F6955C8C-CA6D-4605-BC09-273421015A93}" type="sibTrans" cxnId="{5C5FA9C4-0C60-4E93-85DA-B173BEEF8479}">
      <dgm:prSet/>
      <dgm:spPr/>
      <dgm:t>
        <a:bodyPr/>
        <a:lstStyle/>
        <a:p>
          <a:endParaRPr lang="cs-CZ"/>
        </a:p>
      </dgm:t>
    </dgm:pt>
    <dgm:pt modelId="{40D59B66-C4D5-4014-AC3C-1B0EC5F189B6}">
      <dgm:prSet custT="1"/>
      <dgm:spPr>
        <a:solidFill>
          <a:schemeClr val="tx2">
            <a:lumMod val="40000"/>
            <a:lumOff val="60000"/>
          </a:schemeClr>
        </a:solidFill>
        <a:ln>
          <a:solidFill>
            <a:schemeClr val="tx2"/>
          </a:solidFill>
        </a:ln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charset="0"/>
            </a:rPr>
            <a:t>DISTRIBUCE</a:t>
          </a:r>
        </a:p>
      </dgm:t>
    </dgm:pt>
    <dgm:pt modelId="{A5583952-62C9-4238-B5E4-8827BD0A6227}" type="parTrans" cxnId="{6E309FD9-FD55-44FE-AAB4-FE92F261D721}">
      <dgm:prSet/>
      <dgm:spPr/>
      <dgm:t>
        <a:bodyPr/>
        <a:lstStyle/>
        <a:p>
          <a:endParaRPr lang="cs-CZ" dirty="0"/>
        </a:p>
      </dgm:t>
    </dgm:pt>
    <dgm:pt modelId="{FBC01365-22D5-401A-A9D8-525DF5285425}" type="sibTrans" cxnId="{6E309FD9-FD55-44FE-AAB4-FE92F261D721}">
      <dgm:prSet/>
      <dgm:spPr/>
      <dgm:t>
        <a:bodyPr/>
        <a:lstStyle/>
        <a:p>
          <a:endParaRPr lang="cs-CZ"/>
        </a:p>
      </dgm:t>
    </dgm:pt>
    <dgm:pt modelId="{BFA00019-B1AE-4DB1-BA23-BBD8D383A896}">
      <dgm:prSet custT="1"/>
      <dgm:spPr>
        <a:solidFill>
          <a:schemeClr val="tx2">
            <a:lumMod val="40000"/>
            <a:lumOff val="60000"/>
          </a:schemeClr>
        </a:solidFill>
        <a:ln>
          <a:solidFill>
            <a:schemeClr val="tx2"/>
          </a:solidFill>
        </a:ln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charset="0"/>
            </a:rPr>
            <a:t>MARKETINGOVÁ KOMUNIKACE</a:t>
          </a:r>
        </a:p>
      </dgm:t>
    </dgm:pt>
    <dgm:pt modelId="{457CD35B-F01F-4AA8-8624-B5372A929E7A}" type="parTrans" cxnId="{3A33F5E8-62F2-42CE-96A2-63384E35EBC2}">
      <dgm:prSet/>
      <dgm:spPr/>
      <dgm:t>
        <a:bodyPr/>
        <a:lstStyle/>
        <a:p>
          <a:endParaRPr lang="cs-CZ" dirty="0"/>
        </a:p>
      </dgm:t>
    </dgm:pt>
    <dgm:pt modelId="{6BC3EFC5-2D97-4CF6-B0C7-0146EDF83F16}" type="sibTrans" cxnId="{3A33F5E8-62F2-42CE-96A2-63384E35EBC2}">
      <dgm:prSet/>
      <dgm:spPr/>
      <dgm:t>
        <a:bodyPr/>
        <a:lstStyle/>
        <a:p>
          <a:endParaRPr lang="cs-CZ"/>
        </a:p>
      </dgm:t>
    </dgm:pt>
    <dgm:pt modelId="{84EAFF79-1240-4C88-8BC0-2B13A9C13CFA}">
      <dgm:prSet custT="1"/>
      <dgm:spPr>
        <a:solidFill>
          <a:schemeClr val="tx2">
            <a:lumMod val="40000"/>
            <a:lumOff val="60000"/>
          </a:schemeClr>
        </a:solidFill>
        <a:ln>
          <a:solidFill>
            <a:schemeClr val="tx2"/>
          </a:solidFill>
        </a:ln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charset="0"/>
            </a:rPr>
            <a:t>CENA</a:t>
          </a:r>
        </a:p>
      </dgm:t>
    </dgm:pt>
    <dgm:pt modelId="{54E9C24D-6B2E-4AAA-BC3C-265640516D3F}" type="parTrans" cxnId="{B31D074F-9254-49C4-A85C-FCB7C76C674D}">
      <dgm:prSet/>
      <dgm:spPr/>
      <dgm:t>
        <a:bodyPr/>
        <a:lstStyle/>
        <a:p>
          <a:endParaRPr lang="cs-CZ" dirty="0"/>
        </a:p>
      </dgm:t>
    </dgm:pt>
    <dgm:pt modelId="{7624653E-53EF-4F5C-B822-8D082D444796}" type="sibTrans" cxnId="{B31D074F-9254-49C4-A85C-FCB7C76C674D}">
      <dgm:prSet/>
      <dgm:spPr/>
      <dgm:t>
        <a:bodyPr/>
        <a:lstStyle/>
        <a:p>
          <a:endParaRPr lang="cs-CZ"/>
        </a:p>
      </dgm:t>
    </dgm:pt>
    <dgm:pt modelId="{DF2DDD5E-1C9B-480F-BEC2-10D7657ABC3D}" type="pres">
      <dgm:prSet presAssocID="{CA9E914D-AC32-484E-9DFB-18D5CBAFFA8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6B877CA-0188-4973-84ED-5C77EE0F6F22}" type="pres">
      <dgm:prSet presAssocID="{209BFE9A-EC88-4947-B6FE-992E5BD41D15}" presName="centerShape" presStyleLbl="node0" presStyleIdx="0" presStyleCnt="1" custScaleX="130819" custScaleY="109024"/>
      <dgm:spPr/>
    </dgm:pt>
    <dgm:pt modelId="{7DCF8537-0A0B-4A47-9A9D-6B0DB5FF82C1}" type="pres">
      <dgm:prSet presAssocID="{317726C0-D227-42F6-A8DD-EBC8EE366C48}" presName="Name9" presStyleLbl="parChTrans1D2" presStyleIdx="0" presStyleCnt="4"/>
      <dgm:spPr/>
    </dgm:pt>
    <dgm:pt modelId="{43EC0218-F750-4DDA-A0B7-00D0DBCED8C6}" type="pres">
      <dgm:prSet presAssocID="{317726C0-D227-42F6-A8DD-EBC8EE366C48}" presName="connTx" presStyleLbl="parChTrans1D2" presStyleIdx="0" presStyleCnt="4"/>
      <dgm:spPr/>
    </dgm:pt>
    <dgm:pt modelId="{14789CA5-2138-43AF-B051-BE7113290EFE}" type="pres">
      <dgm:prSet presAssocID="{B236E4A2-2C33-4F7D-9159-9CAEB61240A4}" presName="node" presStyleLbl="node1" presStyleIdx="0" presStyleCnt="4" custScaleX="174906" custScaleY="64811" custRadScaleRad="100296" custRadScaleInc="-1776">
        <dgm:presLayoutVars>
          <dgm:bulletEnabled val="1"/>
        </dgm:presLayoutVars>
      </dgm:prSet>
      <dgm:spPr/>
    </dgm:pt>
    <dgm:pt modelId="{A011943A-555F-40D4-8AE5-6480B887062C}" type="pres">
      <dgm:prSet presAssocID="{A5583952-62C9-4238-B5E4-8827BD0A6227}" presName="Name9" presStyleLbl="parChTrans1D2" presStyleIdx="1" presStyleCnt="4"/>
      <dgm:spPr/>
    </dgm:pt>
    <dgm:pt modelId="{7E8F28BD-D412-4150-B2D3-E8D0334C4791}" type="pres">
      <dgm:prSet presAssocID="{A5583952-62C9-4238-B5E4-8827BD0A6227}" presName="connTx" presStyleLbl="parChTrans1D2" presStyleIdx="1" presStyleCnt="4"/>
      <dgm:spPr/>
    </dgm:pt>
    <dgm:pt modelId="{F51227A1-7A7F-4372-B28B-9475E864003D}" type="pres">
      <dgm:prSet presAssocID="{40D59B66-C4D5-4014-AC3C-1B0EC5F189B6}" presName="node" presStyleLbl="node1" presStyleIdx="1" presStyleCnt="4" custScaleX="179369" custScaleY="70120" custRadScaleRad="147957" custRadScaleInc="730">
        <dgm:presLayoutVars>
          <dgm:bulletEnabled val="1"/>
        </dgm:presLayoutVars>
      </dgm:prSet>
      <dgm:spPr/>
    </dgm:pt>
    <dgm:pt modelId="{A5459D29-6618-4735-8D0E-FE462707630F}" type="pres">
      <dgm:prSet presAssocID="{457CD35B-F01F-4AA8-8624-B5372A929E7A}" presName="Name9" presStyleLbl="parChTrans1D2" presStyleIdx="2" presStyleCnt="4"/>
      <dgm:spPr/>
    </dgm:pt>
    <dgm:pt modelId="{C4FCBFDC-6BA1-4D2E-B2D1-94E2CFCC02B1}" type="pres">
      <dgm:prSet presAssocID="{457CD35B-F01F-4AA8-8624-B5372A929E7A}" presName="connTx" presStyleLbl="parChTrans1D2" presStyleIdx="2" presStyleCnt="4"/>
      <dgm:spPr/>
    </dgm:pt>
    <dgm:pt modelId="{A956FC81-2A95-413F-8CA7-4046BBBDB5D1}" type="pres">
      <dgm:prSet presAssocID="{BFA00019-B1AE-4DB1-BA23-BBD8D383A896}" presName="node" presStyleLbl="node1" presStyleIdx="2" presStyleCnt="4" custScaleX="202676" custScaleY="62776">
        <dgm:presLayoutVars>
          <dgm:bulletEnabled val="1"/>
        </dgm:presLayoutVars>
      </dgm:prSet>
      <dgm:spPr/>
    </dgm:pt>
    <dgm:pt modelId="{2C16D660-594D-4A8F-8686-D90BADED4DDB}" type="pres">
      <dgm:prSet presAssocID="{54E9C24D-6B2E-4AAA-BC3C-265640516D3F}" presName="Name9" presStyleLbl="parChTrans1D2" presStyleIdx="3" presStyleCnt="4"/>
      <dgm:spPr/>
    </dgm:pt>
    <dgm:pt modelId="{4D6C31BE-8229-4144-A54A-9A8C60205343}" type="pres">
      <dgm:prSet presAssocID="{54E9C24D-6B2E-4AAA-BC3C-265640516D3F}" presName="connTx" presStyleLbl="parChTrans1D2" presStyleIdx="3" presStyleCnt="4"/>
      <dgm:spPr/>
    </dgm:pt>
    <dgm:pt modelId="{66CEF44C-4086-4BF2-BBC9-1A98F4816A1E}" type="pres">
      <dgm:prSet presAssocID="{84EAFF79-1240-4C88-8BC0-2B13A9C13CFA}" presName="node" presStyleLbl="node1" presStyleIdx="3" presStyleCnt="4" custScaleX="182981" custScaleY="63502" custRadScaleRad="161060" custRadScaleInc="1341">
        <dgm:presLayoutVars>
          <dgm:bulletEnabled val="1"/>
        </dgm:presLayoutVars>
      </dgm:prSet>
      <dgm:spPr/>
    </dgm:pt>
  </dgm:ptLst>
  <dgm:cxnLst>
    <dgm:cxn modelId="{FB7CF80A-40ED-4455-8CF6-1AC115FBE1D6}" srcId="{CA9E914D-AC32-484E-9DFB-18D5CBAFFA80}" destId="{209BFE9A-EC88-4947-B6FE-992E5BD41D15}" srcOrd="0" destOrd="0" parTransId="{E988C661-9760-4793-B832-17E3D471B9C8}" sibTransId="{C14B5822-AFAA-405D-9D25-F7AE0CF76C77}"/>
    <dgm:cxn modelId="{0F38770B-77EC-475D-9888-2725EC200BC4}" type="presOf" srcId="{A5583952-62C9-4238-B5E4-8827BD0A6227}" destId="{A011943A-555F-40D4-8AE5-6480B887062C}" srcOrd="0" destOrd="0" presId="urn:microsoft.com/office/officeart/2005/8/layout/radial1"/>
    <dgm:cxn modelId="{7373D716-5D51-4A53-B06C-553C745F253F}" type="presOf" srcId="{457CD35B-F01F-4AA8-8624-B5372A929E7A}" destId="{C4FCBFDC-6BA1-4D2E-B2D1-94E2CFCC02B1}" srcOrd="1" destOrd="0" presId="urn:microsoft.com/office/officeart/2005/8/layout/radial1"/>
    <dgm:cxn modelId="{D068BD26-C7DA-4649-81E8-4032708D2CF4}" type="presOf" srcId="{BFA00019-B1AE-4DB1-BA23-BBD8D383A896}" destId="{A956FC81-2A95-413F-8CA7-4046BBBDB5D1}" srcOrd="0" destOrd="0" presId="urn:microsoft.com/office/officeart/2005/8/layout/radial1"/>
    <dgm:cxn modelId="{2FB91F2C-A6EF-4EBF-9F4B-8AF1E61202C9}" type="presOf" srcId="{317726C0-D227-42F6-A8DD-EBC8EE366C48}" destId="{7DCF8537-0A0B-4A47-9A9D-6B0DB5FF82C1}" srcOrd="0" destOrd="0" presId="urn:microsoft.com/office/officeart/2005/8/layout/radial1"/>
    <dgm:cxn modelId="{5B045934-F92E-4864-83A3-52E114245AA7}" type="presOf" srcId="{317726C0-D227-42F6-A8DD-EBC8EE366C48}" destId="{43EC0218-F750-4DDA-A0B7-00D0DBCED8C6}" srcOrd="1" destOrd="0" presId="urn:microsoft.com/office/officeart/2005/8/layout/radial1"/>
    <dgm:cxn modelId="{FF97D545-FC90-4E00-8B4C-6FBFCA720041}" type="presOf" srcId="{54E9C24D-6B2E-4AAA-BC3C-265640516D3F}" destId="{2C16D660-594D-4A8F-8686-D90BADED4DDB}" srcOrd="0" destOrd="0" presId="urn:microsoft.com/office/officeart/2005/8/layout/radial1"/>
    <dgm:cxn modelId="{F927254A-3F41-46D7-8FA3-32E9292F1E00}" type="presOf" srcId="{A5583952-62C9-4238-B5E4-8827BD0A6227}" destId="{7E8F28BD-D412-4150-B2D3-E8D0334C4791}" srcOrd="1" destOrd="0" presId="urn:microsoft.com/office/officeart/2005/8/layout/radial1"/>
    <dgm:cxn modelId="{B31D074F-9254-49C4-A85C-FCB7C76C674D}" srcId="{209BFE9A-EC88-4947-B6FE-992E5BD41D15}" destId="{84EAFF79-1240-4C88-8BC0-2B13A9C13CFA}" srcOrd="3" destOrd="0" parTransId="{54E9C24D-6B2E-4AAA-BC3C-265640516D3F}" sibTransId="{7624653E-53EF-4F5C-B822-8D082D444796}"/>
    <dgm:cxn modelId="{E7092890-3803-4F04-BCAA-92D26DA1D25B}" type="presOf" srcId="{209BFE9A-EC88-4947-B6FE-992E5BD41D15}" destId="{46B877CA-0188-4973-84ED-5C77EE0F6F22}" srcOrd="0" destOrd="0" presId="urn:microsoft.com/office/officeart/2005/8/layout/radial1"/>
    <dgm:cxn modelId="{A4B5679C-77DF-446A-808C-7A7D770B0AB6}" type="presOf" srcId="{40D59B66-C4D5-4014-AC3C-1B0EC5F189B6}" destId="{F51227A1-7A7F-4372-B28B-9475E864003D}" srcOrd="0" destOrd="0" presId="urn:microsoft.com/office/officeart/2005/8/layout/radial1"/>
    <dgm:cxn modelId="{364B2BB1-A8A7-499E-A121-662FF1F77324}" type="presOf" srcId="{CA9E914D-AC32-484E-9DFB-18D5CBAFFA80}" destId="{DF2DDD5E-1C9B-480F-BEC2-10D7657ABC3D}" srcOrd="0" destOrd="0" presId="urn:microsoft.com/office/officeart/2005/8/layout/radial1"/>
    <dgm:cxn modelId="{5C5FA9C4-0C60-4E93-85DA-B173BEEF8479}" srcId="{209BFE9A-EC88-4947-B6FE-992E5BD41D15}" destId="{B236E4A2-2C33-4F7D-9159-9CAEB61240A4}" srcOrd="0" destOrd="0" parTransId="{317726C0-D227-42F6-A8DD-EBC8EE366C48}" sibTransId="{F6955C8C-CA6D-4605-BC09-273421015A93}"/>
    <dgm:cxn modelId="{568BF0CA-8150-4680-A8D5-AE68C63C768F}" type="presOf" srcId="{84EAFF79-1240-4C88-8BC0-2B13A9C13CFA}" destId="{66CEF44C-4086-4BF2-BBC9-1A98F4816A1E}" srcOrd="0" destOrd="0" presId="urn:microsoft.com/office/officeart/2005/8/layout/radial1"/>
    <dgm:cxn modelId="{C976B9CF-3F0A-4B69-8BF0-2C285ADB36B8}" type="presOf" srcId="{B236E4A2-2C33-4F7D-9159-9CAEB61240A4}" destId="{14789CA5-2138-43AF-B051-BE7113290EFE}" srcOrd="0" destOrd="0" presId="urn:microsoft.com/office/officeart/2005/8/layout/radial1"/>
    <dgm:cxn modelId="{6E309FD9-FD55-44FE-AAB4-FE92F261D721}" srcId="{209BFE9A-EC88-4947-B6FE-992E5BD41D15}" destId="{40D59B66-C4D5-4014-AC3C-1B0EC5F189B6}" srcOrd="1" destOrd="0" parTransId="{A5583952-62C9-4238-B5E4-8827BD0A6227}" sibTransId="{FBC01365-22D5-401A-A9D8-525DF5285425}"/>
    <dgm:cxn modelId="{E53070E3-11A7-4134-BADC-FEC0AF6B8EBA}" type="presOf" srcId="{54E9C24D-6B2E-4AAA-BC3C-265640516D3F}" destId="{4D6C31BE-8229-4144-A54A-9A8C60205343}" srcOrd="1" destOrd="0" presId="urn:microsoft.com/office/officeart/2005/8/layout/radial1"/>
    <dgm:cxn modelId="{3A33F5E8-62F2-42CE-96A2-63384E35EBC2}" srcId="{209BFE9A-EC88-4947-B6FE-992E5BD41D15}" destId="{BFA00019-B1AE-4DB1-BA23-BBD8D383A896}" srcOrd="2" destOrd="0" parTransId="{457CD35B-F01F-4AA8-8624-B5372A929E7A}" sibTransId="{6BC3EFC5-2D97-4CF6-B0C7-0146EDF83F16}"/>
    <dgm:cxn modelId="{3746DEF0-52BD-4CEA-B2D7-EA2474D7BBDA}" type="presOf" srcId="{457CD35B-F01F-4AA8-8624-B5372A929E7A}" destId="{A5459D29-6618-4735-8D0E-FE462707630F}" srcOrd="0" destOrd="0" presId="urn:microsoft.com/office/officeart/2005/8/layout/radial1"/>
    <dgm:cxn modelId="{0C908F23-FDBE-4B2A-B0AC-F8B46C797472}" type="presParOf" srcId="{DF2DDD5E-1C9B-480F-BEC2-10D7657ABC3D}" destId="{46B877CA-0188-4973-84ED-5C77EE0F6F22}" srcOrd="0" destOrd="0" presId="urn:microsoft.com/office/officeart/2005/8/layout/radial1"/>
    <dgm:cxn modelId="{40C248E1-FB65-4227-9B73-66BD8C384083}" type="presParOf" srcId="{DF2DDD5E-1C9B-480F-BEC2-10D7657ABC3D}" destId="{7DCF8537-0A0B-4A47-9A9D-6B0DB5FF82C1}" srcOrd="1" destOrd="0" presId="urn:microsoft.com/office/officeart/2005/8/layout/radial1"/>
    <dgm:cxn modelId="{CC505B5C-0AA6-45E9-A9F3-DCBE81170D3D}" type="presParOf" srcId="{7DCF8537-0A0B-4A47-9A9D-6B0DB5FF82C1}" destId="{43EC0218-F750-4DDA-A0B7-00D0DBCED8C6}" srcOrd="0" destOrd="0" presId="urn:microsoft.com/office/officeart/2005/8/layout/radial1"/>
    <dgm:cxn modelId="{3A06DA47-E18D-410A-BB3B-E9D4BDB7E7DF}" type="presParOf" srcId="{DF2DDD5E-1C9B-480F-BEC2-10D7657ABC3D}" destId="{14789CA5-2138-43AF-B051-BE7113290EFE}" srcOrd="2" destOrd="0" presId="urn:microsoft.com/office/officeart/2005/8/layout/radial1"/>
    <dgm:cxn modelId="{9D8C2558-A8EF-45EF-8838-7E45F213531D}" type="presParOf" srcId="{DF2DDD5E-1C9B-480F-BEC2-10D7657ABC3D}" destId="{A011943A-555F-40D4-8AE5-6480B887062C}" srcOrd="3" destOrd="0" presId="urn:microsoft.com/office/officeart/2005/8/layout/radial1"/>
    <dgm:cxn modelId="{14073839-CB35-4B7B-ABA9-F66D163BED5D}" type="presParOf" srcId="{A011943A-555F-40D4-8AE5-6480B887062C}" destId="{7E8F28BD-D412-4150-B2D3-E8D0334C4791}" srcOrd="0" destOrd="0" presId="urn:microsoft.com/office/officeart/2005/8/layout/radial1"/>
    <dgm:cxn modelId="{FF1721FA-1094-4941-BE75-68BDED2DE8F3}" type="presParOf" srcId="{DF2DDD5E-1C9B-480F-BEC2-10D7657ABC3D}" destId="{F51227A1-7A7F-4372-B28B-9475E864003D}" srcOrd="4" destOrd="0" presId="urn:microsoft.com/office/officeart/2005/8/layout/radial1"/>
    <dgm:cxn modelId="{B540EEA1-0CB5-4A47-9FBE-AB89672D1EFA}" type="presParOf" srcId="{DF2DDD5E-1C9B-480F-BEC2-10D7657ABC3D}" destId="{A5459D29-6618-4735-8D0E-FE462707630F}" srcOrd="5" destOrd="0" presId="urn:microsoft.com/office/officeart/2005/8/layout/radial1"/>
    <dgm:cxn modelId="{4A4A514E-50CF-43F5-8112-F1A112D02783}" type="presParOf" srcId="{A5459D29-6618-4735-8D0E-FE462707630F}" destId="{C4FCBFDC-6BA1-4D2E-B2D1-94E2CFCC02B1}" srcOrd="0" destOrd="0" presId="urn:microsoft.com/office/officeart/2005/8/layout/radial1"/>
    <dgm:cxn modelId="{8AA18A98-C815-4A7B-B8B5-45BBA43858B4}" type="presParOf" srcId="{DF2DDD5E-1C9B-480F-BEC2-10D7657ABC3D}" destId="{A956FC81-2A95-413F-8CA7-4046BBBDB5D1}" srcOrd="6" destOrd="0" presId="urn:microsoft.com/office/officeart/2005/8/layout/radial1"/>
    <dgm:cxn modelId="{7E5593CD-140C-43DC-AB91-F1CF88D6F9A2}" type="presParOf" srcId="{DF2DDD5E-1C9B-480F-BEC2-10D7657ABC3D}" destId="{2C16D660-594D-4A8F-8686-D90BADED4DDB}" srcOrd="7" destOrd="0" presId="urn:microsoft.com/office/officeart/2005/8/layout/radial1"/>
    <dgm:cxn modelId="{8EA30D95-6574-4A58-9147-9B1D9DD60E32}" type="presParOf" srcId="{2C16D660-594D-4A8F-8686-D90BADED4DDB}" destId="{4D6C31BE-8229-4144-A54A-9A8C60205343}" srcOrd="0" destOrd="0" presId="urn:microsoft.com/office/officeart/2005/8/layout/radial1"/>
    <dgm:cxn modelId="{64D2F2C0-20A7-47A7-B9A6-5E439409A565}" type="presParOf" srcId="{DF2DDD5E-1C9B-480F-BEC2-10D7657ABC3D}" destId="{66CEF44C-4086-4BF2-BBC9-1A98F4816A1E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469DDB9-11D7-4419-B803-5B0F9EECEB0F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15181E80-2CC0-490E-8D35-519BCC6D46D7}">
      <dgm:prSet custT="1"/>
      <dgm:spPr>
        <a:solidFill>
          <a:srgbClr val="CCFFFF"/>
        </a:solidFill>
        <a:ln>
          <a:solidFill>
            <a:schemeClr val="tx2"/>
          </a:solidFill>
        </a:ln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STRATEGIE</a:t>
          </a:r>
        </a:p>
      </dgm:t>
    </dgm:pt>
    <dgm:pt modelId="{31ABDD6F-D5BC-4E22-AE2B-C74A94216418}" type="parTrans" cxnId="{570892B2-1EBF-4235-9819-B18C8A61D277}">
      <dgm:prSet/>
      <dgm:spPr/>
      <dgm:t>
        <a:bodyPr/>
        <a:lstStyle/>
        <a:p>
          <a:endParaRPr lang="cs-CZ"/>
        </a:p>
      </dgm:t>
    </dgm:pt>
    <dgm:pt modelId="{504B6EBC-EE9E-4FBC-B980-460D21C1C412}" type="sibTrans" cxnId="{570892B2-1EBF-4235-9819-B18C8A61D277}">
      <dgm:prSet/>
      <dgm:spPr/>
      <dgm:t>
        <a:bodyPr/>
        <a:lstStyle/>
        <a:p>
          <a:endParaRPr lang="cs-CZ"/>
        </a:p>
      </dgm:t>
    </dgm:pt>
    <dgm:pt modelId="{412B7062-FB60-4587-8AFB-E4403BAF7164}">
      <dgm:prSet custT="1"/>
      <dgm:spPr>
        <a:solidFill>
          <a:srgbClr val="CCFFFF"/>
        </a:solidFill>
        <a:ln>
          <a:solidFill>
            <a:schemeClr val="tx2"/>
          </a:solidFill>
        </a:ln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jednotných cen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(tj. stanovení jedné, stejné </a:t>
          </a:r>
          <a:br>
            <a:rPr kumimoji="0" lang="cs-CZ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</a:br>
          <a:r>
            <a:rPr kumimoji="0" lang="cs-CZ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ceny pro všechny kupující)</a:t>
          </a:r>
        </a:p>
      </dgm:t>
    </dgm:pt>
    <dgm:pt modelId="{F170F986-4F6E-4700-9847-D61138DC5B16}" type="parTrans" cxnId="{20C000C2-3970-4D77-B9E9-4E9CC2E1D0B9}">
      <dgm:prSet/>
      <dgm:spPr/>
      <dgm:t>
        <a:bodyPr/>
        <a:lstStyle/>
        <a:p>
          <a:endParaRPr lang="cs-CZ"/>
        </a:p>
      </dgm:t>
    </dgm:pt>
    <dgm:pt modelId="{4CB0B4A9-F66A-4318-8DCF-8E033B270586}" type="sibTrans" cxnId="{20C000C2-3970-4D77-B9E9-4E9CC2E1D0B9}">
      <dgm:prSet/>
      <dgm:spPr/>
      <dgm:t>
        <a:bodyPr/>
        <a:lstStyle/>
        <a:p>
          <a:endParaRPr lang="cs-CZ"/>
        </a:p>
      </dgm:t>
    </dgm:pt>
    <dgm:pt modelId="{36F4BF98-D57F-450E-A944-92A725AC0ADC}">
      <dgm:prSet custT="1"/>
      <dgm:spPr>
        <a:solidFill>
          <a:srgbClr val="CCFFFF"/>
        </a:solidFill>
        <a:ln>
          <a:solidFill>
            <a:schemeClr val="tx2"/>
          </a:solidFill>
        </a:ln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dynamického způsobu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cenové tvorby</a:t>
          </a:r>
        </a:p>
      </dgm:t>
    </dgm:pt>
    <dgm:pt modelId="{A3E4DAFD-7D06-4FA5-B8D4-EE0F220AE41B}" type="parTrans" cxnId="{ED3230EC-FAFA-4CC8-A13D-9C713DB14473}">
      <dgm:prSet/>
      <dgm:spPr/>
      <dgm:t>
        <a:bodyPr/>
        <a:lstStyle/>
        <a:p>
          <a:endParaRPr lang="cs-CZ"/>
        </a:p>
      </dgm:t>
    </dgm:pt>
    <dgm:pt modelId="{372C2244-77FB-42D2-9950-7F6400FD3837}" type="sibTrans" cxnId="{ED3230EC-FAFA-4CC8-A13D-9C713DB14473}">
      <dgm:prSet/>
      <dgm:spPr/>
      <dgm:t>
        <a:bodyPr/>
        <a:lstStyle/>
        <a:p>
          <a:endParaRPr lang="cs-CZ"/>
        </a:p>
      </dgm:t>
    </dgm:pt>
    <dgm:pt modelId="{5A8F9079-31A3-46C6-AB74-BCE11C44A4AB}" type="pres">
      <dgm:prSet presAssocID="{B469DDB9-11D7-4419-B803-5B0F9EECEB0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293D0F12-9DAB-4D50-AF93-DE3948924EF5}" type="pres">
      <dgm:prSet presAssocID="{15181E80-2CC0-490E-8D35-519BCC6D46D7}" presName="hierRoot1" presStyleCnt="0">
        <dgm:presLayoutVars>
          <dgm:hierBranch/>
        </dgm:presLayoutVars>
      </dgm:prSet>
      <dgm:spPr/>
    </dgm:pt>
    <dgm:pt modelId="{3544E2BE-BBD8-41AD-AF97-29C846CB7097}" type="pres">
      <dgm:prSet presAssocID="{15181E80-2CC0-490E-8D35-519BCC6D46D7}" presName="rootComposite1" presStyleCnt="0"/>
      <dgm:spPr/>
    </dgm:pt>
    <dgm:pt modelId="{EB8C53D2-F20B-4269-95A1-A330522D63A8}" type="pres">
      <dgm:prSet presAssocID="{15181E80-2CC0-490E-8D35-519BCC6D46D7}" presName="rootText1" presStyleLbl="node0" presStyleIdx="0" presStyleCnt="1" custScaleY="68933">
        <dgm:presLayoutVars>
          <dgm:chPref val="3"/>
        </dgm:presLayoutVars>
      </dgm:prSet>
      <dgm:spPr/>
    </dgm:pt>
    <dgm:pt modelId="{C6317D6D-D973-4D8C-B24B-A900C065D9D6}" type="pres">
      <dgm:prSet presAssocID="{15181E80-2CC0-490E-8D35-519BCC6D46D7}" presName="rootConnector1" presStyleLbl="node1" presStyleIdx="0" presStyleCnt="0"/>
      <dgm:spPr/>
    </dgm:pt>
    <dgm:pt modelId="{C7C027C7-F3A1-4572-9C5B-C2CFDEBFEF79}" type="pres">
      <dgm:prSet presAssocID="{15181E80-2CC0-490E-8D35-519BCC6D46D7}" presName="hierChild2" presStyleCnt="0"/>
      <dgm:spPr/>
    </dgm:pt>
    <dgm:pt modelId="{9299FAC2-E8FA-45AD-A2E6-ED9A7E3B0289}" type="pres">
      <dgm:prSet presAssocID="{F170F986-4F6E-4700-9847-D61138DC5B16}" presName="Name35" presStyleLbl="parChTrans1D2" presStyleIdx="0" presStyleCnt="2"/>
      <dgm:spPr/>
    </dgm:pt>
    <dgm:pt modelId="{3DB238E1-4430-481A-8185-3BBAE03B99A5}" type="pres">
      <dgm:prSet presAssocID="{412B7062-FB60-4587-8AFB-E4403BAF7164}" presName="hierRoot2" presStyleCnt="0">
        <dgm:presLayoutVars>
          <dgm:hierBranch/>
        </dgm:presLayoutVars>
      </dgm:prSet>
      <dgm:spPr/>
    </dgm:pt>
    <dgm:pt modelId="{66AA749F-A1FD-48FE-AEB6-7AECC666E6EA}" type="pres">
      <dgm:prSet presAssocID="{412B7062-FB60-4587-8AFB-E4403BAF7164}" presName="rootComposite" presStyleCnt="0"/>
      <dgm:spPr/>
    </dgm:pt>
    <dgm:pt modelId="{324BCD28-F4EC-4DAF-A6E4-BDA56CD06EFB}" type="pres">
      <dgm:prSet presAssocID="{412B7062-FB60-4587-8AFB-E4403BAF7164}" presName="rootText" presStyleLbl="node2" presStyleIdx="0" presStyleCnt="2" custScaleY="83922">
        <dgm:presLayoutVars>
          <dgm:chPref val="3"/>
        </dgm:presLayoutVars>
      </dgm:prSet>
      <dgm:spPr/>
    </dgm:pt>
    <dgm:pt modelId="{FEDD480C-64FA-4C3B-BDD2-CDD33D6B4838}" type="pres">
      <dgm:prSet presAssocID="{412B7062-FB60-4587-8AFB-E4403BAF7164}" presName="rootConnector" presStyleLbl="node2" presStyleIdx="0" presStyleCnt="2"/>
      <dgm:spPr/>
    </dgm:pt>
    <dgm:pt modelId="{C8F85624-C087-4C1F-AC0D-D9129D235F0B}" type="pres">
      <dgm:prSet presAssocID="{412B7062-FB60-4587-8AFB-E4403BAF7164}" presName="hierChild4" presStyleCnt="0"/>
      <dgm:spPr/>
    </dgm:pt>
    <dgm:pt modelId="{155157DF-0B64-4C73-BCB6-0919230741C8}" type="pres">
      <dgm:prSet presAssocID="{412B7062-FB60-4587-8AFB-E4403BAF7164}" presName="hierChild5" presStyleCnt="0"/>
      <dgm:spPr/>
    </dgm:pt>
    <dgm:pt modelId="{428C9FDC-650E-4942-ABF8-833B81B1DE95}" type="pres">
      <dgm:prSet presAssocID="{A3E4DAFD-7D06-4FA5-B8D4-EE0F220AE41B}" presName="Name35" presStyleLbl="parChTrans1D2" presStyleIdx="1" presStyleCnt="2"/>
      <dgm:spPr/>
    </dgm:pt>
    <dgm:pt modelId="{0F770DE6-C93B-4848-8057-B3CAAF741825}" type="pres">
      <dgm:prSet presAssocID="{36F4BF98-D57F-450E-A944-92A725AC0ADC}" presName="hierRoot2" presStyleCnt="0">
        <dgm:presLayoutVars>
          <dgm:hierBranch/>
        </dgm:presLayoutVars>
      </dgm:prSet>
      <dgm:spPr/>
    </dgm:pt>
    <dgm:pt modelId="{E723B268-59B9-471E-B937-DFBB43F9BA90}" type="pres">
      <dgm:prSet presAssocID="{36F4BF98-D57F-450E-A944-92A725AC0ADC}" presName="rootComposite" presStyleCnt="0"/>
      <dgm:spPr/>
    </dgm:pt>
    <dgm:pt modelId="{7F58AA98-E87A-4C13-9349-5A6F6675B358}" type="pres">
      <dgm:prSet presAssocID="{36F4BF98-D57F-450E-A944-92A725AC0ADC}" presName="rootText" presStyleLbl="node2" presStyleIdx="1" presStyleCnt="2" custScaleY="85488">
        <dgm:presLayoutVars>
          <dgm:chPref val="3"/>
        </dgm:presLayoutVars>
      </dgm:prSet>
      <dgm:spPr/>
    </dgm:pt>
    <dgm:pt modelId="{633CD064-4681-4493-BCD5-B55ECB7C9EF5}" type="pres">
      <dgm:prSet presAssocID="{36F4BF98-D57F-450E-A944-92A725AC0ADC}" presName="rootConnector" presStyleLbl="node2" presStyleIdx="1" presStyleCnt="2"/>
      <dgm:spPr/>
    </dgm:pt>
    <dgm:pt modelId="{DD1DDCF1-C73B-4E08-8A1F-0DCD93556615}" type="pres">
      <dgm:prSet presAssocID="{36F4BF98-D57F-450E-A944-92A725AC0ADC}" presName="hierChild4" presStyleCnt="0"/>
      <dgm:spPr/>
    </dgm:pt>
    <dgm:pt modelId="{F3E94096-9D65-4850-9E73-3936451AAD3C}" type="pres">
      <dgm:prSet presAssocID="{36F4BF98-D57F-450E-A944-92A725AC0ADC}" presName="hierChild5" presStyleCnt="0"/>
      <dgm:spPr/>
    </dgm:pt>
    <dgm:pt modelId="{A3BEF5FD-BE82-412F-B743-856E56184533}" type="pres">
      <dgm:prSet presAssocID="{15181E80-2CC0-490E-8D35-519BCC6D46D7}" presName="hierChild3" presStyleCnt="0"/>
      <dgm:spPr/>
    </dgm:pt>
  </dgm:ptLst>
  <dgm:cxnLst>
    <dgm:cxn modelId="{F978620A-4616-428F-85BB-3DDD81E8BCC9}" type="presOf" srcId="{412B7062-FB60-4587-8AFB-E4403BAF7164}" destId="{FEDD480C-64FA-4C3B-BDD2-CDD33D6B4838}" srcOrd="1" destOrd="0" presId="urn:microsoft.com/office/officeart/2005/8/layout/orgChart1"/>
    <dgm:cxn modelId="{75A06361-6BCF-4FCC-A3F8-7465998FA402}" type="presOf" srcId="{36F4BF98-D57F-450E-A944-92A725AC0ADC}" destId="{7F58AA98-E87A-4C13-9349-5A6F6675B358}" srcOrd="0" destOrd="0" presId="urn:microsoft.com/office/officeart/2005/8/layout/orgChart1"/>
    <dgm:cxn modelId="{0D024755-89A3-4D93-AABA-7C3FB6BB0A88}" type="presOf" srcId="{B469DDB9-11D7-4419-B803-5B0F9EECEB0F}" destId="{5A8F9079-31A3-46C6-AB74-BCE11C44A4AB}" srcOrd="0" destOrd="0" presId="urn:microsoft.com/office/officeart/2005/8/layout/orgChart1"/>
    <dgm:cxn modelId="{2D98A876-4081-44A6-8BDF-538BD0BACDD1}" type="presOf" srcId="{412B7062-FB60-4587-8AFB-E4403BAF7164}" destId="{324BCD28-F4EC-4DAF-A6E4-BDA56CD06EFB}" srcOrd="0" destOrd="0" presId="urn:microsoft.com/office/officeart/2005/8/layout/orgChart1"/>
    <dgm:cxn modelId="{04F1D68B-1A41-4812-B5F3-2A659EEF8666}" type="presOf" srcId="{15181E80-2CC0-490E-8D35-519BCC6D46D7}" destId="{C6317D6D-D973-4D8C-B24B-A900C065D9D6}" srcOrd="1" destOrd="0" presId="urn:microsoft.com/office/officeart/2005/8/layout/orgChart1"/>
    <dgm:cxn modelId="{2CD5608D-BF7E-40AB-8350-F85A679AD2E9}" type="presOf" srcId="{36F4BF98-D57F-450E-A944-92A725AC0ADC}" destId="{633CD064-4681-4493-BCD5-B55ECB7C9EF5}" srcOrd="1" destOrd="0" presId="urn:microsoft.com/office/officeart/2005/8/layout/orgChart1"/>
    <dgm:cxn modelId="{C17A9298-F41B-43F4-A201-9876EF0B85DC}" type="presOf" srcId="{F170F986-4F6E-4700-9847-D61138DC5B16}" destId="{9299FAC2-E8FA-45AD-A2E6-ED9A7E3B0289}" srcOrd="0" destOrd="0" presId="urn:microsoft.com/office/officeart/2005/8/layout/orgChart1"/>
    <dgm:cxn modelId="{570892B2-1EBF-4235-9819-B18C8A61D277}" srcId="{B469DDB9-11D7-4419-B803-5B0F9EECEB0F}" destId="{15181E80-2CC0-490E-8D35-519BCC6D46D7}" srcOrd="0" destOrd="0" parTransId="{31ABDD6F-D5BC-4E22-AE2B-C74A94216418}" sibTransId="{504B6EBC-EE9E-4FBC-B980-460D21C1C412}"/>
    <dgm:cxn modelId="{B79074C1-E1B3-4E8B-8ECD-E6735660C840}" type="presOf" srcId="{15181E80-2CC0-490E-8D35-519BCC6D46D7}" destId="{EB8C53D2-F20B-4269-95A1-A330522D63A8}" srcOrd="0" destOrd="0" presId="urn:microsoft.com/office/officeart/2005/8/layout/orgChart1"/>
    <dgm:cxn modelId="{20C000C2-3970-4D77-B9E9-4E9CC2E1D0B9}" srcId="{15181E80-2CC0-490E-8D35-519BCC6D46D7}" destId="{412B7062-FB60-4587-8AFB-E4403BAF7164}" srcOrd="0" destOrd="0" parTransId="{F170F986-4F6E-4700-9847-D61138DC5B16}" sibTransId="{4CB0B4A9-F66A-4318-8DCF-8E033B270586}"/>
    <dgm:cxn modelId="{ED3230EC-FAFA-4CC8-A13D-9C713DB14473}" srcId="{15181E80-2CC0-490E-8D35-519BCC6D46D7}" destId="{36F4BF98-D57F-450E-A944-92A725AC0ADC}" srcOrd="1" destOrd="0" parTransId="{A3E4DAFD-7D06-4FA5-B8D4-EE0F220AE41B}" sibTransId="{372C2244-77FB-42D2-9950-7F6400FD3837}"/>
    <dgm:cxn modelId="{E84F8FFA-5E51-4671-803F-EE17D7B1F4A8}" type="presOf" srcId="{A3E4DAFD-7D06-4FA5-B8D4-EE0F220AE41B}" destId="{428C9FDC-650E-4942-ABF8-833B81B1DE95}" srcOrd="0" destOrd="0" presId="urn:microsoft.com/office/officeart/2005/8/layout/orgChart1"/>
    <dgm:cxn modelId="{DEFAEAD8-0C65-4738-A960-F733C288C2A6}" type="presParOf" srcId="{5A8F9079-31A3-46C6-AB74-BCE11C44A4AB}" destId="{293D0F12-9DAB-4D50-AF93-DE3948924EF5}" srcOrd="0" destOrd="0" presId="urn:microsoft.com/office/officeart/2005/8/layout/orgChart1"/>
    <dgm:cxn modelId="{C76B6DC8-0AE0-45F1-838D-BD4753D6F6EA}" type="presParOf" srcId="{293D0F12-9DAB-4D50-AF93-DE3948924EF5}" destId="{3544E2BE-BBD8-41AD-AF97-29C846CB7097}" srcOrd="0" destOrd="0" presId="urn:microsoft.com/office/officeart/2005/8/layout/orgChart1"/>
    <dgm:cxn modelId="{765DCA78-2607-45CA-9EB3-1200A21B9587}" type="presParOf" srcId="{3544E2BE-BBD8-41AD-AF97-29C846CB7097}" destId="{EB8C53D2-F20B-4269-95A1-A330522D63A8}" srcOrd="0" destOrd="0" presId="urn:microsoft.com/office/officeart/2005/8/layout/orgChart1"/>
    <dgm:cxn modelId="{B1CA1E9A-4BDA-4CB4-AD30-0DEB9260EF19}" type="presParOf" srcId="{3544E2BE-BBD8-41AD-AF97-29C846CB7097}" destId="{C6317D6D-D973-4D8C-B24B-A900C065D9D6}" srcOrd="1" destOrd="0" presId="urn:microsoft.com/office/officeart/2005/8/layout/orgChart1"/>
    <dgm:cxn modelId="{619F272A-4151-47B4-B480-8C30437C612F}" type="presParOf" srcId="{293D0F12-9DAB-4D50-AF93-DE3948924EF5}" destId="{C7C027C7-F3A1-4572-9C5B-C2CFDEBFEF79}" srcOrd="1" destOrd="0" presId="urn:microsoft.com/office/officeart/2005/8/layout/orgChart1"/>
    <dgm:cxn modelId="{CD11B0D0-CC0F-4B0B-99EB-A38E61D28833}" type="presParOf" srcId="{C7C027C7-F3A1-4572-9C5B-C2CFDEBFEF79}" destId="{9299FAC2-E8FA-45AD-A2E6-ED9A7E3B0289}" srcOrd="0" destOrd="0" presId="urn:microsoft.com/office/officeart/2005/8/layout/orgChart1"/>
    <dgm:cxn modelId="{28CDCFDA-B133-4409-B1B8-6FEA60DE9906}" type="presParOf" srcId="{C7C027C7-F3A1-4572-9C5B-C2CFDEBFEF79}" destId="{3DB238E1-4430-481A-8185-3BBAE03B99A5}" srcOrd="1" destOrd="0" presId="urn:microsoft.com/office/officeart/2005/8/layout/orgChart1"/>
    <dgm:cxn modelId="{5AA891DB-5EA1-4B2C-9A13-6D48B3C59718}" type="presParOf" srcId="{3DB238E1-4430-481A-8185-3BBAE03B99A5}" destId="{66AA749F-A1FD-48FE-AEB6-7AECC666E6EA}" srcOrd="0" destOrd="0" presId="urn:microsoft.com/office/officeart/2005/8/layout/orgChart1"/>
    <dgm:cxn modelId="{4B63A651-4CFA-4936-911A-404261CB3695}" type="presParOf" srcId="{66AA749F-A1FD-48FE-AEB6-7AECC666E6EA}" destId="{324BCD28-F4EC-4DAF-A6E4-BDA56CD06EFB}" srcOrd="0" destOrd="0" presId="urn:microsoft.com/office/officeart/2005/8/layout/orgChart1"/>
    <dgm:cxn modelId="{ED0531C4-03C9-4CB9-93E1-829AAFEBCC90}" type="presParOf" srcId="{66AA749F-A1FD-48FE-AEB6-7AECC666E6EA}" destId="{FEDD480C-64FA-4C3B-BDD2-CDD33D6B4838}" srcOrd="1" destOrd="0" presId="urn:microsoft.com/office/officeart/2005/8/layout/orgChart1"/>
    <dgm:cxn modelId="{5B27E198-9982-4B2D-AAB4-26BB4D19EB05}" type="presParOf" srcId="{3DB238E1-4430-481A-8185-3BBAE03B99A5}" destId="{C8F85624-C087-4C1F-AC0D-D9129D235F0B}" srcOrd="1" destOrd="0" presId="urn:microsoft.com/office/officeart/2005/8/layout/orgChart1"/>
    <dgm:cxn modelId="{0BFF7479-8848-4DDB-B434-06825F59527D}" type="presParOf" srcId="{3DB238E1-4430-481A-8185-3BBAE03B99A5}" destId="{155157DF-0B64-4C73-BCB6-0919230741C8}" srcOrd="2" destOrd="0" presId="urn:microsoft.com/office/officeart/2005/8/layout/orgChart1"/>
    <dgm:cxn modelId="{DAB1A6CC-214F-46E8-B1F8-D5F776A867E3}" type="presParOf" srcId="{C7C027C7-F3A1-4572-9C5B-C2CFDEBFEF79}" destId="{428C9FDC-650E-4942-ABF8-833B81B1DE95}" srcOrd="2" destOrd="0" presId="urn:microsoft.com/office/officeart/2005/8/layout/orgChart1"/>
    <dgm:cxn modelId="{AA549FEC-AE47-49AF-AF1E-2C0E92493575}" type="presParOf" srcId="{C7C027C7-F3A1-4572-9C5B-C2CFDEBFEF79}" destId="{0F770DE6-C93B-4848-8057-B3CAAF741825}" srcOrd="3" destOrd="0" presId="urn:microsoft.com/office/officeart/2005/8/layout/orgChart1"/>
    <dgm:cxn modelId="{CBF5D62B-FA43-4AB8-9FBE-BF3E079C2463}" type="presParOf" srcId="{0F770DE6-C93B-4848-8057-B3CAAF741825}" destId="{E723B268-59B9-471E-B937-DFBB43F9BA90}" srcOrd="0" destOrd="0" presId="urn:microsoft.com/office/officeart/2005/8/layout/orgChart1"/>
    <dgm:cxn modelId="{68A5EDAC-2443-435D-BFC0-674B22AD3B00}" type="presParOf" srcId="{E723B268-59B9-471E-B937-DFBB43F9BA90}" destId="{7F58AA98-E87A-4C13-9349-5A6F6675B358}" srcOrd="0" destOrd="0" presId="urn:microsoft.com/office/officeart/2005/8/layout/orgChart1"/>
    <dgm:cxn modelId="{B4C36465-D67D-4C06-9E20-3C0A95F2E90D}" type="presParOf" srcId="{E723B268-59B9-471E-B937-DFBB43F9BA90}" destId="{633CD064-4681-4493-BCD5-B55ECB7C9EF5}" srcOrd="1" destOrd="0" presId="urn:microsoft.com/office/officeart/2005/8/layout/orgChart1"/>
    <dgm:cxn modelId="{E49A0DEC-83F2-47EE-8EB2-122CE0DA0121}" type="presParOf" srcId="{0F770DE6-C93B-4848-8057-B3CAAF741825}" destId="{DD1DDCF1-C73B-4E08-8A1F-0DCD93556615}" srcOrd="1" destOrd="0" presId="urn:microsoft.com/office/officeart/2005/8/layout/orgChart1"/>
    <dgm:cxn modelId="{D09D29BF-ADF7-46C4-ACB9-8042964DB383}" type="presParOf" srcId="{0F770DE6-C93B-4848-8057-B3CAAF741825}" destId="{F3E94096-9D65-4850-9E73-3936451AAD3C}" srcOrd="2" destOrd="0" presId="urn:microsoft.com/office/officeart/2005/8/layout/orgChart1"/>
    <dgm:cxn modelId="{27032107-7A58-41CB-857E-7F881B991E6D}" type="presParOf" srcId="{293D0F12-9DAB-4D50-AF93-DE3948924EF5}" destId="{A3BEF5FD-BE82-412F-B743-856E5618453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B877CA-0188-4973-84ED-5C77EE0F6F22}">
      <dsp:nvSpPr>
        <dsp:cNvPr id="0" name=""/>
        <dsp:cNvSpPr/>
      </dsp:nvSpPr>
      <dsp:spPr>
        <a:xfrm>
          <a:off x="3385975" y="1558265"/>
          <a:ext cx="1613270" cy="1344493"/>
        </a:xfrm>
        <a:prstGeom prst="ellipse">
          <a:avLst/>
        </a:prstGeom>
        <a:solidFill>
          <a:schemeClr val="bg1">
            <a:lumMod val="65000"/>
          </a:schemeClr>
        </a:solidFill>
        <a:ln w="25400" cap="flat" cmpd="sng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2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charset="0"/>
            </a:rPr>
            <a:t>MARKETINGOVÝ MIX</a:t>
          </a:r>
        </a:p>
      </dsp:txBody>
      <dsp:txXfrm>
        <a:off x="3622233" y="1755161"/>
        <a:ext cx="1140754" cy="950701"/>
      </dsp:txXfrm>
    </dsp:sp>
    <dsp:sp modelId="{7DCF8537-0A0B-4A47-9A9D-6B0DB5FF82C1}">
      <dsp:nvSpPr>
        <dsp:cNvPr id="0" name=""/>
        <dsp:cNvSpPr/>
      </dsp:nvSpPr>
      <dsp:spPr>
        <a:xfrm rot="16152048">
          <a:off x="3910965" y="1276542"/>
          <a:ext cx="537046" cy="26542"/>
        </a:xfrm>
        <a:custGeom>
          <a:avLst/>
          <a:gdLst/>
          <a:ahLst/>
          <a:cxnLst/>
          <a:rect l="0" t="0" r="0" b="0"/>
          <a:pathLst>
            <a:path>
              <a:moveTo>
                <a:pt x="0" y="13271"/>
              </a:moveTo>
              <a:lnTo>
                <a:pt x="537046" y="1327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 dirty="0"/>
        </a:p>
      </dsp:txBody>
      <dsp:txXfrm rot="10800000">
        <a:off x="4166062" y="1276387"/>
        <a:ext cx="26852" cy="26852"/>
      </dsp:txXfrm>
    </dsp:sp>
    <dsp:sp modelId="{14789CA5-2138-43AF-B051-BE7113290EFE}">
      <dsp:nvSpPr>
        <dsp:cNvPr id="0" name=""/>
        <dsp:cNvSpPr/>
      </dsp:nvSpPr>
      <dsp:spPr>
        <a:xfrm>
          <a:off x="3091690" y="222067"/>
          <a:ext cx="2156955" cy="799254"/>
        </a:xfrm>
        <a:prstGeom prst="ellipse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tx2"/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20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charset="0"/>
            </a:rPr>
            <a:t>PRODUKT</a:t>
          </a:r>
        </a:p>
      </dsp:txBody>
      <dsp:txXfrm>
        <a:off x="3407569" y="339115"/>
        <a:ext cx="1525197" cy="565158"/>
      </dsp:txXfrm>
    </dsp:sp>
    <dsp:sp modelId="{A011943A-555F-40D4-8AE5-6480B887062C}">
      <dsp:nvSpPr>
        <dsp:cNvPr id="0" name=""/>
        <dsp:cNvSpPr/>
      </dsp:nvSpPr>
      <dsp:spPr>
        <a:xfrm rot="19710">
          <a:off x="4999223" y="2223186"/>
          <a:ext cx="461037" cy="26542"/>
        </a:xfrm>
        <a:custGeom>
          <a:avLst/>
          <a:gdLst/>
          <a:ahLst/>
          <a:cxnLst/>
          <a:rect l="0" t="0" r="0" b="0"/>
          <a:pathLst>
            <a:path>
              <a:moveTo>
                <a:pt x="0" y="13271"/>
              </a:moveTo>
              <a:lnTo>
                <a:pt x="461037" y="1327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 dirty="0"/>
        </a:p>
      </dsp:txBody>
      <dsp:txXfrm>
        <a:off x="5218216" y="2224932"/>
        <a:ext cx="23051" cy="23051"/>
      </dsp:txXfrm>
    </dsp:sp>
    <dsp:sp modelId="{F51227A1-7A7F-4372-B28B-9475E864003D}">
      <dsp:nvSpPr>
        <dsp:cNvPr id="0" name=""/>
        <dsp:cNvSpPr/>
      </dsp:nvSpPr>
      <dsp:spPr>
        <a:xfrm>
          <a:off x="5460138" y="1811757"/>
          <a:ext cx="2211993" cy="864725"/>
        </a:xfrm>
        <a:prstGeom prst="ellipse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tx2"/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20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charset="0"/>
            </a:rPr>
            <a:t>DISTRIBUCE</a:t>
          </a:r>
        </a:p>
      </dsp:txBody>
      <dsp:txXfrm>
        <a:off x="5784077" y="1938393"/>
        <a:ext cx="1564115" cy="611453"/>
      </dsp:txXfrm>
    </dsp:sp>
    <dsp:sp modelId="{A5459D29-6618-4735-8D0E-FE462707630F}">
      <dsp:nvSpPr>
        <dsp:cNvPr id="0" name=""/>
        <dsp:cNvSpPr/>
      </dsp:nvSpPr>
      <dsp:spPr>
        <a:xfrm rot="5400000">
          <a:off x="3920161" y="3161936"/>
          <a:ext cx="544899" cy="26542"/>
        </a:xfrm>
        <a:custGeom>
          <a:avLst/>
          <a:gdLst/>
          <a:ahLst/>
          <a:cxnLst/>
          <a:rect l="0" t="0" r="0" b="0"/>
          <a:pathLst>
            <a:path>
              <a:moveTo>
                <a:pt x="0" y="13271"/>
              </a:moveTo>
              <a:lnTo>
                <a:pt x="544899" y="1327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 dirty="0"/>
        </a:p>
      </dsp:txBody>
      <dsp:txXfrm>
        <a:off x="4178988" y="3161585"/>
        <a:ext cx="27244" cy="27244"/>
      </dsp:txXfrm>
    </dsp:sp>
    <dsp:sp modelId="{A956FC81-2A95-413F-8CA7-4046BBBDB5D1}">
      <dsp:nvSpPr>
        <dsp:cNvPr id="0" name=""/>
        <dsp:cNvSpPr/>
      </dsp:nvSpPr>
      <dsp:spPr>
        <a:xfrm>
          <a:off x="2942902" y="3447657"/>
          <a:ext cx="2499417" cy="774158"/>
        </a:xfrm>
        <a:prstGeom prst="ellipse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tx2"/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8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charset="0"/>
            </a:rPr>
            <a:t>MARKETINGOVÁ KOMUNIKACE</a:t>
          </a:r>
        </a:p>
      </dsp:txBody>
      <dsp:txXfrm>
        <a:off x="3308933" y="3561030"/>
        <a:ext cx="1767355" cy="547412"/>
      </dsp:txXfrm>
    </dsp:sp>
    <dsp:sp modelId="{2C16D660-594D-4A8F-8686-D90BADED4DDB}">
      <dsp:nvSpPr>
        <dsp:cNvPr id="0" name=""/>
        <dsp:cNvSpPr/>
      </dsp:nvSpPr>
      <dsp:spPr>
        <a:xfrm rot="10836207">
          <a:off x="2736720" y="2205325"/>
          <a:ext cx="649337" cy="26542"/>
        </a:xfrm>
        <a:custGeom>
          <a:avLst/>
          <a:gdLst/>
          <a:ahLst/>
          <a:cxnLst/>
          <a:rect l="0" t="0" r="0" b="0"/>
          <a:pathLst>
            <a:path>
              <a:moveTo>
                <a:pt x="0" y="13271"/>
              </a:moveTo>
              <a:lnTo>
                <a:pt x="649337" y="1327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 dirty="0"/>
        </a:p>
      </dsp:txBody>
      <dsp:txXfrm rot="10800000">
        <a:off x="3045155" y="2202363"/>
        <a:ext cx="32466" cy="32466"/>
      </dsp:txXfrm>
    </dsp:sp>
    <dsp:sp modelId="{66CEF44C-4086-4BF2-BBC9-1A98F4816A1E}">
      <dsp:nvSpPr>
        <dsp:cNvPr id="0" name=""/>
        <dsp:cNvSpPr/>
      </dsp:nvSpPr>
      <dsp:spPr>
        <a:xfrm>
          <a:off x="480720" y="1811743"/>
          <a:ext cx="2256537" cy="783112"/>
        </a:xfrm>
        <a:prstGeom prst="ellipse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tx2"/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20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charset="0"/>
            </a:rPr>
            <a:t>CENA</a:t>
          </a:r>
        </a:p>
      </dsp:txBody>
      <dsp:txXfrm>
        <a:off x="811182" y="1926427"/>
        <a:ext cx="1595613" cy="5537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8C9FDC-650E-4942-ABF8-833B81B1DE95}">
      <dsp:nvSpPr>
        <dsp:cNvPr id="0" name=""/>
        <dsp:cNvSpPr/>
      </dsp:nvSpPr>
      <dsp:spPr>
        <a:xfrm>
          <a:off x="3852068" y="1650174"/>
          <a:ext cx="2108034" cy="7317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5857"/>
              </a:lnTo>
              <a:lnTo>
                <a:pt x="2108034" y="365857"/>
              </a:lnTo>
              <a:lnTo>
                <a:pt x="2108034" y="73171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99FAC2-E8FA-45AD-A2E6-ED9A7E3B0289}">
      <dsp:nvSpPr>
        <dsp:cNvPr id="0" name=""/>
        <dsp:cNvSpPr/>
      </dsp:nvSpPr>
      <dsp:spPr>
        <a:xfrm>
          <a:off x="1744034" y="1650174"/>
          <a:ext cx="2108034" cy="731714"/>
        </a:xfrm>
        <a:custGeom>
          <a:avLst/>
          <a:gdLst/>
          <a:ahLst/>
          <a:cxnLst/>
          <a:rect l="0" t="0" r="0" b="0"/>
          <a:pathLst>
            <a:path>
              <a:moveTo>
                <a:pt x="2108034" y="0"/>
              </a:moveTo>
              <a:lnTo>
                <a:pt x="2108034" y="365857"/>
              </a:lnTo>
              <a:lnTo>
                <a:pt x="0" y="365857"/>
              </a:lnTo>
              <a:lnTo>
                <a:pt x="0" y="73171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8C53D2-F20B-4269-95A1-A330522D63A8}">
      <dsp:nvSpPr>
        <dsp:cNvPr id="0" name=""/>
        <dsp:cNvSpPr/>
      </dsp:nvSpPr>
      <dsp:spPr>
        <a:xfrm>
          <a:off x="2109891" y="449239"/>
          <a:ext cx="3484353" cy="1200934"/>
        </a:xfrm>
        <a:prstGeom prst="rect">
          <a:avLst/>
        </a:prstGeom>
        <a:solidFill>
          <a:srgbClr val="CCFFFF"/>
        </a:solidFill>
        <a:ln w="2540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2400" b="1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STRATEGIE</a:t>
          </a:r>
        </a:p>
      </dsp:txBody>
      <dsp:txXfrm>
        <a:off x="2109891" y="449239"/>
        <a:ext cx="3484353" cy="1200934"/>
      </dsp:txXfrm>
    </dsp:sp>
    <dsp:sp modelId="{324BCD28-F4EC-4DAF-A6E4-BDA56CD06EFB}">
      <dsp:nvSpPr>
        <dsp:cNvPr id="0" name=""/>
        <dsp:cNvSpPr/>
      </dsp:nvSpPr>
      <dsp:spPr>
        <a:xfrm>
          <a:off x="1857" y="2381888"/>
          <a:ext cx="3484353" cy="1462069"/>
        </a:xfrm>
        <a:prstGeom prst="rect">
          <a:avLst/>
        </a:prstGeom>
        <a:solidFill>
          <a:srgbClr val="CCFFFF"/>
        </a:solidFill>
        <a:ln w="2540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2000" b="1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jednotných cen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20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(tj. stanovení jedné, stejné </a:t>
          </a:r>
          <a:br>
            <a:rPr kumimoji="0" lang="cs-CZ" sz="20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</a:br>
          <a:r>
            <a:rPr kumimoji="0" lang="cs-CZ" sz="20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ceny pro všechny kupující)</a:t>
          </a:r>
        </a:p>
      </dsp:txBody>
      <dsp:txXfrm>
        <a:off x="1857" y="2381888"/>
        <a:ext cx="3484353" cy="1462069"/>
      </dsp:txXfrm>
    </dsp:sp>
    <dsp:sp modelId="{7F58AA98-E87A-4C13-9349-5A6F6675B358}">
      <dsp:nvSpPr>
        <dsp:cNvPr id="0" name=""/>
        <dsp:cNvSpPr/>
      </dsp:nvSpPr>
      <dsp:spPr>
        <a:xfrm>
          <a:off x="4217925" y="2381888"/>
          <a:ext cx="3484353" cy="1489352"/>
        </a:xfrm>
        <a:prstGeom prst="rect">
          <a:avLst/>
        </a:prstGeom>
        <a:solidFill>
          <a:srgbClr val="CCFFFF"/>
        </a:solidFill>
        <a:ln w="2540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2000" b="1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dynamického způsobu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2000" b="1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cenové tvorby</a:t>
          </a:r>
        </a:p>
      </dsp:txBody>
      <dsp:txXfrm>
        <a:off x="4217925" y="2381888"/>
        <a:ext cx="3484353" cy="14893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4203E0-D7BD-45DA-8253-15A6D543BE21}" type="datetimeFigureOut">
              <a:rPr lang="cs-CZ" smtClean="0"/>
              <a:t>23.03.2026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8DEB11-1E6E-4A14-8FF4-F288982D4CE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0250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390784-34DA-4799-BFD9-C6E9ED246103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5430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308D7-83C9-4116-A95F-DFC00F76D74A}" type="datetime1">
              <a:rPr lang="en-US" smtClean="0"/>
              <a:t>3/23/2026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7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A5B5F-46BD-4E86-AE65-01CDA5C59C31}" type="datetime1">
              <a:rPr lang="en-US" smtClean="0"/>
              <a:t>3/23/2026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822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3780E-22C1-4FAF-8145-3152DEC01F7B}" type="datetime1">
              <a:rPr lang="en-US" smtClean="0"/>
              <a:t>3/23/2026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0586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15948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5537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1599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6761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5396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1103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8474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213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4971D-4A33-4BB7-B823-BFBFA84A78DF}" type="datetime1">
              <a:rPr lang="en-US" smtClean="0"/>
              <a:t>3/23/2026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8077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88819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80350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2999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cs-CZ" noProof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1292FB-9B8A-44CA-B8DE-05DA603AE6BE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29350" y="6548438"/>
            <a:ext cx="2657475" cy="365125"/>
          </a:xfrm>
          <a:prstGeom prst="rect">
            <a:avLst/>
          </a:prstGeom>
        </p:spPr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/>
                </a:solidFill>
                <a:latin typeface="Cillian" pitchFamily="50" charset="-18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EEECE1"/>
                </a:solidFill>
              </a:rPr>
              <a:t>www.</a:t>
            </a:r>
            <a:r>
              <a:rPr lang="cs-CZ" dirty="0" err="1">
                <a:solidFill>
                  <a:srgbClr val="EEECE1"/>
                </a:solidFill>
              </a:rPr>
              <a:t>hgf</a:t>
            </a:r>
            <a:r>
              <a:rPr lang="cs-CZ" dirty="0">
                <a:solidFill>
                  <a:srgbClr val="EEECE1"/>
                </a:solidFill>
              </a:rPr>
              <a:t>.</a:t>
            </a:r>
            <a:r>
              <a:rPr lang="en-US" dirty="0">
                <a:solidFill>
                  <a:srgbClr val="EEECE1"/>
                </a:solidFill>
              </a:rPr>
              <a:t>vsb.cz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769938" y="142875"/>
            <a:ext cx="7304087" cy="857250"/>
          </a:xfrm>
        </p:spPr>
        <p:txBody>
          <a:bodyPr/>
          <a:lstStyle/>
          <a:p>
            <a:r>
              <a:rPr lang="cs-CZ" noProof="0"/>
              <a:t>Klepnutím lze upravit styl předlohy nadpisů.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5550783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237674"/>
            <a:ext cx="4038600" cy="48884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37674"/>
            <a:ext cx="4038600" cy="488848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71D911-A658-4A87-A520-AD91C4454798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29350" y="6548438"/>
            <a:ext cx="2657475" cy="365125"/>
          </a:xfrm>
          <a:prstGeom prst="rect">
            <a:avLst/>
          </a:prstGeom>
        </p:spPr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/>
                </a:solidFill>
                <a:latin typeface="Cillian" pitchFamily="50" charset="-18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EEECE1"/>
                </a:solidFill>
              </a:rPr>
              <a:t>www.</a:t>
            </a:r>
            <a:r>
              <a:rPr lang="cs-CZ" dirty="0" err="1">
                <a:solidFill>
                  <a:srgbClr val="EEECE1"/>
                </a:solidFill>
              </a:rPr>
              <a:t>hgf</a:t>
            </a:r>
            <a:r>
              <a:rPr lang="cs-CZ" dirty="0">
                <a:solidFill>
                  <a:srgbClr val="EEECE1"/>
                </a:solidFill>
              </a:rPr>
              <a:t>.</a:t>
            </a:r>
            <a:r>
              <a:rPr lang="en-US" dirty="0">
                <a:solidFill>
                  <a:srgbClr val="EEECE1"/>
                </a:solidFill>
              </a:rPr>
              <a:t>vsb.cz</a:t>
            </a:r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30470779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B15B35-22ED-48E6-915F-C973C6F10F36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29350" y="6548438"/>
            <a:ext cx="2657475" cy="365125"/>
          </a:xfrm>
          <a:prstGeom prst="rect">
            <a:avLst/>
          </a:prstGeom>
        </p:spPr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/>
                </a:solidFill>
                <a:latin typeface="Cillian" pitchFamily="50" charset="-18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EEECE1"/>
                </a:solidFill>
              </a:rPr>
              <a:t>www.</a:t>
            </a:r>
            <a:r>
              <a:rPr lang="cs-CZ" dirty="0" err="1">
                <a:solidFill>
                  <a:srgbClr val="EEECE1"/>
                </a:solidFill>
              </a:rPr>
              <a:t>hgf</a:t>
            </a:r>
            <a:r>
              <a:rPr lang="cs-CZ" dirty="0">
                <a:solidFill>
                  <a:srgbClr val="EEECE1"/>
                </a:solidFill>
              </a:rPr>
              <a:t>.</a:t>
            </a:r>
            <a:r>
              <a:rPr lang="en-US" dirty="0">
                <a:solidFill>
                  <a:srgbClr val="EEECE1"/>
                </a:solidFill>
              </a:rPr>
              <a:t>vsb.cz</a:t>
            </a:r>
          </a:p>
        </p:txBody>
      </p:sp>
    </p:spTree>
    <p:extLst>
      <p:ext uri="{BB962C8B-B14F-4D97-AF65-F5344CB8AC3E}">
        <p14:creationId xmlns:p14="http://schemas.microsoft.com/office/powerpoint/2010/main" val="23921127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978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0843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523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246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2966E-5A75-44DF-AFA5-47231BFE564C}" type="datetime1">
              <a:rPr lang="en-US" smtClean="0"/>
              <a:t>3/23/2026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0234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0257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35343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75506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75781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11355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11666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06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A9A18-8683-4715-92DA-D2537D11A269}" type="datetime1">
              <a:rPr lang="en-US" smtClean="0"/>
              <a:t>3/23/2026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874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59D1D-4A33-463D-B739-59EC12380534}" type="datetime1">
              <a:rPr lang="en-US" smtClean="0"/>
              <a:t>3/23/2026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223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18EDD-9671-424A-922A-52EF24498BAA}" type="datetime1">
              <a:rPr lang="en-US" smtClean="0"/>
              <a:t>3/23/2026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651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7415A-261A-4783-B136-192EA443340C}" type="datetime1">
              <a:rPr lang="en-US" smtClean="0"/>
              <a:t>3/23/2026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00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7D600-D0E1-441E-A7A1-A0F6A2752B32}" type="datetime1">
              <a:rPr lang="en-US" smtClean="0"/>
              <a:t>3/23/2026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378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97522-788D-4A56-80A4-33E633D70FFA}" type="datetime1">
              <a:rPr lang="en-US" smtClean="0"/>
              <a:t>3/23/2026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601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804955-0F7D-441C-BA9A-66459BC62F1C}" type="datetime1">
              <a:rPr lang="en-US" smtClean="0"/>
              <a:t>3/23/2026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8AB19-9DFA-5149-B5A7-89AF7957815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04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</a:t>
            </a:r>
            <a:r>
              <a:rPr lang="cs-CZ" dirty="0" err="1"/>
              <a:t>title</a:t>
            </a:r>
            <a:r>
              <a:rPr lang="cs-CZ" dirty="0"/>
              <a:t>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text </a:t>
            </a:r>
            <a:r>
              <a:rPr lang="cs-CZ" dirty="0" err="1"/>
              <a:t>styles</a:t>
            </a:r>
            <a:endParaRPr lang="cs-CZ" dirty="0"/>
          </a:p>
          <a:p>
            <a:pPr lvl="1"/>
            <a:r>
              <a:rPr lang="cs-CZ" dirty="0" err="1"/>
              <a:t>Second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cs-CZ" dirty="0"/>
          </a:p>
          <a:p>
            <a:pPr lvl="2"/>
            <a:r>
              <a:rPr lang="cs-CZ" dirty="0" err="1"/>
              <a:t>Third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cs-CZ" dirty="0"/>
          </a:p>
          <a:p>
            <a:pPr lvl="3"/>
            <a:r>
              <a:rPr lang="cs-CZ" dirty="0" err="1"/>
              <a:t>Fourth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cs-CZ" dirty="0"/>
          </a:p>
          <a:p>
            <a:pPr lvl="4"/>
            <a:r>
              <a:rPr lang="cs-CZ" dirty="0" err="1"/>
              <a:t>Fifth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B1EB3-18E5-3B48-B1FD-09B9226D6C2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8AB19-9DFA-5149-B5A7-89AF795781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7703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</p:sldLayoutIdLst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rgbClr val="D1020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B1EB3-18E5-3B48-B1FD-09B9226D6C2A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965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349" y="2566220"/>
            <a:ext cx="8082805" cy="1967679"/>
          </a:xfrm>
          <a:noFill/>
        </p:spPr>
        <p:txBody>
          <a:bodyPr lIns="0" tIns="0" rIns="0" bIns="0" anchor="t" anchorCtr="0">
            <a:normAutofit fontScale="90000"/>
          </a:bodyPr>
          <a:lstStyle/>
          <a:p>
            <a:pPr algn="l">
              <a:spcBef>
                <a:spcPts val="1200"/>
              </a:spcBef>
            </a:pPr>
            <a:r>
              <a:rPr lang="cs-CZ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PSYCHOLOGIE ZÁKAZNÍKA (XPSZ)</a:t>
            </a:r>
            <a:br>
              <a:rPr lang="cs-CZ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</a:br>
            <a:br>
              <a:rPr lang="cs-CZ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</a:br>
            <a:r>
              <a:rPr lang="cs-CZ" sz="33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3. seminář</a:t>
            </a:r>
            <a:br>
              <a:rPr lang="cs-CZ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</a:br>
            <a:r>
              <a:rPr lang="cs-CZ" sz="33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Téma: Psychologie ceny (1. část)</a:t>
            </a:r>
            <a:br>
              <a:rPr lang="cs-CZ" sz="3300" b="1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</a:br>
            <a:endParaRPr lang="en-US" sz="3300" dirty="0">
              <a:solidFill>
                <a:srgbClr val="D10202"/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788350" y="5174395"/>
            <a:ext cx="3213634" cy="90226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Arial"/>
              </a:rPr>
              <a:t>Renáta Pavlíčková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Arial"/>
              </a:rPr>
              <a:t>renata.pavlickova@mvso.cz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j-ea"/>
              <a:cs typeface="Arial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Arial"/>
              </a:rPr>
              <a:t>Olomouc, LS 2025/2026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j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350848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Cíle firmy a stanovení ceny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b="1" dirty="0">
                <a:cs typeface="Arial"/>
              </a:rPr>
              <a:t>kvantitativní cíle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maximalizace zisku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maximalizace tržeb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maximalizace prodeje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maximalizace tržního podílu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maximalizace využití trhu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přežití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cs-CZ" sz="1800" dirty="0">
              <a:cs typeface="Arial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b="1" dirty="0">
                <a:cs typeface="Arial"/>
              </a:rPr>
              <a:t>kvalitativní cíle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spokojený zákazník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věrný zákazník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prestiž, image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vedoucí postavení v rámci kvality atd.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cs-CZ" sz="1800" dirty="0">
              <a:cs typeface="Arial"/>
            </a:endParaRPr>
          </a:p>
          <a:p>
            <a:pPr marL="0" indent="0">
              <a:buNone/>
            </a:pPr>
            <a:endParaRPr lang="cs-CZ" sz="2400" dirty="0">
              <a:cs typeface="Arial"/>
            </a:endParaRPr>
          </a:p>
          <a:p>
            <a:endParaRPr lang="cs-CZ" sz="2400" dirty="0">
              <a:cs typeface="Arial"/>
            </a:endParaRPr>
          </a:p>
          <a:p>
            <a:pPr marL="0" indent="0">
              <a:buNone/>
            </a:pPr>
            <a:endParaRPr lang="cs-CZ" sz="2400" dirty="0">
              <a:cs typeface="Arial"/>
            </a:endParaRP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6449463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Cíle firmy a stanovení ceny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cs-CZ" sz="1800" dirty="0">
              <a:cs typeface="Arial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cs-CZ" sz="1800" dirty="0">
              <a:cs typeface="Arial"/>
            </a:endParaRPr>
          </a:p>
          <a:p>
            <a:pPr marL="0" indent="0">
              <a:buNone/>
            </a:pPr>
            <a:endParaRPr lang="cs-CZ" sz="2400" dirty="0">
              <a:cs typeface="Arial"/>
            </a:endParaRPr>
          </a:p>
          <a:p>
            <a:endParaRPr lang="cs-CZ" sz="2400" dirty="0">
              <a:cs typeface="Arial"/>
            </a:endParaRPr>
          </a:p>
          <a:p>
            <a:pPr marL="0" indent="0">
              <a:buNone/>
            </a:pPr>
            <a:endParaRPr lang="cs-CZ" sz="2400" dirty="0">
              <a:cs typeface="Arial"/>
            </a:endParaRPr>
          </a:p>
          <a:p>
            <a:endParaRPr lang="cs-CZ" sz="2400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5022154"/>
              </p:ext>
            </p:extLst>
          </p:nvPr>
        </p:nvGraphicFramePr>
        <p:xfrm>
          <a:off x="798393" y="1856099"/>
          <a:ext cx="7695064" cy="3983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475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475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719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600" b="1" dirty="0">
                          <a:solidFill>
                            <a:schemeClr val="tx1"/>
                          </a:solidFill>
                        </a:rPr>
                        <a:t>NÁZEV</a:t>
                      </a:r>
                      <a:r>
                        <a:rPr lang="cs-CZ" sz="1600" b="1" baseline="0" dirty="0">
                          <a:solidFill>
                            <a:schemeClr val="tx1"/>
                          </a:solidFill>
                        </a:rPr>
                        <a:t> CÍLE</a:t>
                      </a:r>
                      <a:endParaRPr lang="cs-CZ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600" b="1" dirty="0">
                          <a:solidFill>
                            <a:schemeClr val="tx1"/>
                          </a:solidFill>
                        </a:rPr>
                        <a:t>CENA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2122">
                <a:tc>
                  <a:txBody>
                    <a:bodyPr/>
                    <a:lstStyle/>
                    <a:p>
                      <a:pPr algn="l"/>
                      <a:r>
                        <a:rPr lang="cs-CZ" sz="1600" dirty="0">
                          <a:solidFill>
                            <a:schemeClr val="tx1"/>
                          </a:solidFill>
                        </a:rPr>
                        <a:t>Cíl přežití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600" dirty="0">
                          <a:solidFill>
                            <a:schemeClr val="tx1"/>
                          </a:solidFill>
                        </a:rPr>
                        <a:t>Pod úrovní celkových nákladů, zisk méně důležitý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2122">
                <a:tc>
                  <a:txBody>
                    <a:bodyPr/>
                    <a:lstStyle/>
                    <a:p>
                      <a:pPr algn="l"/>
                      <a:r>
                        <a:rPr lang="cs-CZ" sz="1600" dirty="0">
                          <a:solidFill>
                            <a:schemeClr val="tx1"/>
                          </a:solidFill>
                        </a:rPr>
                        <a:t>Maximalizace zisku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600" dirty="0">
                          <a:solidFill>
                            <a:schemeClr val="tx1"/>
                          </a:solidFill>
                        </a:rPr>
                        <a:t>Cena maximalizuje běžný zisk a příjmy v</a:t>
                      </a:r>
                      <a:r>
                        <a:rPr lang="cs-CZ" sz="1600" baseline="0" dirty="0">
                          <a:solidFill>
                            <a:schemeClr val="tx1"/>
                          </a:solidFill>
                        </a:rPr>
                        <a:t> hotovosti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7190">
                <a:tc>
                  <a:txBody>
                    <a:bodyPr/>
                    <a:lstStyle/>
                    <a:p>
                      <a:pPr algn="l"/>
                      <a:r>
                        <a:rPr lang="cs-CZ" sz="1600" dirty="0">
                          <a:solidFill>
                            <a:schemeClr val="tx1"/>
                          </a:solidFill>
                        </a:rPr>
                        <a:t>Maximalizace tržního podílu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600" dirty="0">
                          <a:solidFill>
                            <a:schemeClr val="tx1"/>
                          </a:solidFill>
                        </a:rPr>
                        <a:t>Nízká počáteční cena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2122">
                <a:tc>
                  <a:txBody>
                    <a:bodyPr/>
                    <a:lstStyle/>
                    <a:p>
                      <a:pPr algn="l"/>
                      <a:r>
                        <a:rPr lang="cs-CZ" sz="1600" dirty="0">
                          <a:solidFill>
                            <a:schemeClr val="tx1"/>
                          </a:solidFill>
                        </a:rPr>
                        <a:t>Vůdcovství v kvalitě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600" dirty="0">
                          <a:solidFill>
                            <a:schemeClr val="tx1"/>
                          </a:solidFill>
                        </a:rPr>
                        <a:t>Nejvyšší cena, která má uhradit náklady na vývoj a výzkum produktu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7190">
                <a:tc>
                  <a:txBody>
                    <a:bodyPr/>
                    <a:lstStyle/>
                    <a:p>
                      <a:pPr algn="l"/>
                      <a:r>
                        <a:rPr lang="cs-CZ" sz="1600" dirty="0">
                          <a:solidFill>
                            <a:schemeClr val="tx1"/>
                          </a:solidFill>
                        </a:rPr>
                        <a:t>Zabránit nebo ztížit vstup konkurence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600" dirty="0">
                          <a:solidFill>
                            <a:schemeClr val="tx1"/>
                          </a:solidFill>
                        </a:rPr>
                        <a:t>Výhodná cena z hlediska zákazníka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7190">
                <a:tc>
                  <a:txBody>
                    <a:bodyPr/>
                    <a:lstStyle/>
                    <a:p>
                      <a:pPr algn="l"/>
                      <a:r>
                        <a:rPr lang="cs-CZ" sz="1600" dirty="0">
                          <a:solidFill>
                            <a:schemeClr val="tx1"/>
                          </a:solidFill>
                        </a:rPr>
                        <a:t>Zvýšit přitažlivost podniku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600" dirty="0">
                          <a:solidFill>
                            <a:schemeClr val="tx1"/>
                          </a:solidFill>
                        </a:rPr>
                        <a:t>Snížení ceny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7190">
                <a:tc>
                  <a:txBody>
                    <a:bodyPr/>
                    <a:lstStyle/>
                    <a:p>
                      <a:pPr algn="l"/>
                      <a:r>
                        <a:rPr lang="cs-CZ" sz="1600" dirty="0">
                          <a:solidFill>
                            <a:schemeClr val="tx1"/>
                          </a:solidFill>
                        </a:rPr>
                        <a:t>Stabilizace trhu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600" dirty="0">
                          <a:solidFill>
                            <a:schemeClr val="tx1"/>
                          </a:solidFill>
                        </a:rPr>
                        <a:t>Cena na úrovni cen konkurenčních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69838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Cenové strategie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b="1" dirty="0">
                <a:cs typeface="Arial"/>
              </a:rPr>
              <a:t>strategie ceny nového výrobku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penetrační strategie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smetánková strategie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strategie kombinované ceny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strategie následování konkurence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cs-CZ" sz="1800" dirty="0">
              <a:cs typeface="Arial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b="1" dirty="0">
                <a:cs typeface="Arial"/>
              </a:rPr>
              <a:t>strategie diskriminačního ocenění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dle zákazníka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dle výrobků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dle místa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dle času</a:t>
            </a:r>
          </a:p>
          <a:p>
            <a:pPr marL="0" indent="0">
              <a:buNone/>
            </a:pPr>
            <a:endParaRPr lang="cs-CZ" sz="2400" dirty="0">
              <a:cs typeface="Arial"/>
            </a:endParaRPr>
          </a:p>
          <a:p>
            <a:endParaRPr lang="cs-CZ" sz="2400" dirty="0">
              <a:cs typeface="Arial"/>
            </a:endParaRPr>
          </a:p>
          <a:p>
            <a:pPr marL="0" indent="0">
              <a:buNone/>
            </a:pPr>
            <a:endParaRPr lang="cs-CZ" sz="2400" dirty="0">
              <a:cs typeface="Arial"/>
            </a:endParaRP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6398670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Cenové strategie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b="1" dirty="0">
                <a:cs typeface="Arial"/>
              </a:rPr>
              <a:t>strategie vztahu cena/kvalita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strategie nízkých cen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strategie středních cen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strategie vysokých cen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strategie limitující kvalitu zboží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strategie cenového podnikání</a:t>
            </a:r>
          </a:p>
        </p:txBody>
      </p:sp>
    </p:spTree>
    <p:extLst>
      <p:ext uri="{BB962C8B-B14F-4D97-AF65-F5344CB8AC3E}">
        <p14:creationId xmlns:p14="http://schemas.microsoft.com/office/powerpoint/2010/main" val="5275439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Cenové politiky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tvorba cen jednotlivých výrobků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oceňování výrobkového mixu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kondiční politika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politika obchodních podmínek</a:t>
            </a:r>
          </a:p>
          <a:p>
            <a:pPr marL="0" indent="0">
              <a:buNone/>
            </a:pPr>
            <a:endParaRPr lang="cs-CZ" sz="2400" dirty="0">
              <a:cs typeface="Arial"/>
            </a:endParaRPr>
          </a:p>
          <a:p>
            <a:endParaRPr lang="cs-CZ" sz="2400" dirty="0">
              <a:cs typeface="Arial"/>
            </a:endParaRPr>
          </a:p>
          <a:p>
            <a:pPr marL="0" indent="0">
              <a:buNone/>
            </a:pPr>
            <a:endParaRPr lang="cs-CZ" sz="2400" dirty="0">
              <a:cs typeface="Arial"/>
            </a:endParaRP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9809136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Oceňování výrobkového mixu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tvorba cen výrobkové řady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tvorba cen zvláštních doplňků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tvorba cen pro vázané výrobky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tvorba cen vedlejších produktů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tvorba dvoudílných cen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tvorba cenových balíků výrobků</a:t>
            </a:r>
          </a:p>
          <a:p>
            <a:pPr marL="0" indent="0">
              <a:buNone/>
            </a:pPr>
            <a:endParaRPr lang="cs-CZ" sz="2400" dirty="0">
              <a:cs typeface="Arial"/>
            </a:endParaRPr>
          </a:p>
          <a:p>
            <a:endParaRPr lang="cs-CZ" sz="2400" dirty="0">
              <a:cs typeface="Arial"/>
            </a:endParaRPr>
          </a:p>
          <a:p>
            <a:pPr marL="0" indent="0">
              <a:buNone/>
            </a:pPr>
            <a:endParaRPr lang="cs-CZ" sz="2400" dirty="0">
              <a:cs typeface="Arial"/>
            </a:endParaRP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7742701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Metody tvorby cen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2000" b="1" dirty="0">
                <a:cs typeface="Arial"/>
              </a:rPr>
              <a:t>nákladové metody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2000" dirty="0">
                <a:cs typeface="Arial"/>
              </a:rPr>
              <a:t>zdroje informací jsou vnitřní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cs-CZ" sz="2000" dirty="0">
              <a:cs typeface="Arial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2000" b="1" dirty="0">
                <a:cs typeface="Arial"/>
              </a:rPr>
              <a:t>tržní metody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2000" dirty="0">
                <a:cs typeface="Arial"/>
              </a:rPr>
              <a:t>orientace na konkurenci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2000" dirty="0">
                <a:cs typeface="Arial"/>
              </a:rPr>
              <a:t>orientace na zákazníka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2000" dirty="0">
                <a:cs typeface="Arial"/>
              </a:rPr>
              <a:t>zdroje informací vnější</a:t>
            </a:r>
          </a:p>
          <a:p>
            <a:pPr marL="0" indent="0">
              <a:buNone/>
            </a:pPr>
            <a:endParaRPr lang="cs-CZ" sz="2400" dirty="0">
              <a:cs typeface="Arial"/>
            </a:endParaRPr>
          </a:p>
          <a:p>
            <a:endParaRPr lang="cs-CZ" sz="2400" dirty="0">
              <a:cs typeface="Arial"/>
            </a:endParaRPr>
          </a:p>
          <a:p>
            <a:pPr marL="0" indent="0">
              <a:buNone/>
            </a:pPr>
            <a:endParaRPr lang="cs-CZ" sz="2400" dirty="0">
              <a:cs typeface="Arial"/>
            </a:endParaRP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239987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Metody tvorby cen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b="1" dirty="0">
                <a:cs typeface="Arial"/>
              </a:rPr>
              <a:t>metody orientované na konkurenci</a:t>
            </a:r>
          </a:p>
          <a:p>
            <a:pPr lvl="1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porovnávání cen výrobku s podobným od konkurence</a:t>
            </a:r>
          </a:p>
          <a:p>
            <a:pPr lvl="1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orientace na cenového vůdce</a:t>
            </a:r>
          </a:p>
          <a:p>
            <a:pPr lvl="1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orientace na cenu v oboru</a:t>
            </a: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endParaRPr lang="cs-CZ" sz="1800" dirty="0">
              <a:cs typeface="Arial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výhody</a:t>
            </a:r>
          </a:p>
          <a:p>
            <a:pPr lvl="1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vhodné v případě obtížného měření cenové pružnosti poptávky, jednoduché, zprostředkovaně odráží pohled zákazníka na konkurenční výrobky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cs-CZ" sz="1800" dirty="0">
              <a:cs typeface="Arial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nevýhody</a:t>
            </a:r>
          </a:p>
          <a:p>
            <a:pPr lvl="1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nemusí podniku zabezpečit potřebnou míru zisku, firma věnuje menší pozornost vlastním nákladům a poptávce</a:t>
            </a:r>
          </a:p>
          <a:p>
            <a:pPr marL="0" indent="0">
              <a:buNone/>
            </a:pPr>
            <a:endParaRPr lang="cs-CZ" sz="2400" dirty="0">
              <a:cs typeface="Arial"/>
            </a:endParaRPr>
          </a:p>
          <a:p>
            <a:endParaRPr lang="cs-CZ" sz="2400" dirty="0">
              <a:cs typeface="Arial"/>
            </a:endParaRPr>
          </a:p>
          <a:p>
            <a:pPr marL="0" indent="0">
              <a:buNone/>
            </a:pPr>
            <a:endParaRPr lang="cs-CZ" sz="2400" dirty="0">
              <a:cs typeface="Arial"/>
            </a:endParaRP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353713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Metody tvorby cen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 lnSpcReduction="10000"/>
          </a:bodyPr>
          <a:lstStyle/>
          <a:p>
            <a:pPr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b="1" dirty="0">
                <a:cs typeface="Arial"/>
              </a:rPr>
              <a:t>metody orientované na zákazníka</a:t>
            </a:r>
          </a:p>
          <a:p>
            <a:pPr lvl="1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dialogový přístup tvorby cen</a:t>
            </a:r>
          </a:p>
          <a:p>
            <a:pPr lvl="1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stanovení ceny se zřetelem na pravděpodobnost uzavření kontraktu</a:t>
            </a:r>
          </a:p>
          <a:p>
            <a:pPr lvl="1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bodová metoda – hodnotí se výrobek ne pomocí peněz, ale bodů</a:t>
            </a:r>
          </a:p>
          <a:p>
            <a:pPr lvl="1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metoda přímého hodnocení – dotazování na částku, kterou by byl respondent ochoten vynaložit</a:t>
            </a:r>
          </a:p>
          <a:p>
            <a:pPr lvl="1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metoda stanovení ceny jako hodnoty vnímané zákazníkem – používá se u zboží, které má pro zákazníka vyšší morální hodnotu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cs-CZ" sz="1800" dirty="0">
              <a:cs typeface="Arial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výhody</a:t>
            </a:r>
          </a:p>
          <a:p>
            <a:pPr lvl="1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reálnost, odpovídá způsobu rozhodování kupujícího o nákupu, nejlépe vyjadřuje jeho potřeby a přání, jelikož potřeby a přání kupujících jsou různé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nevýhody</a:t>
            </a:r>
          </a:p>
          <a:p>
            <a:pPr lvl="1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je potřeba se zaměřit na určité segmenty, nutná segmentace trhu</a:t>
            </a:r>
          </a:p>
          <a:p>
            <a:pPr marL="0" indent="0">
              <a:buNone/>
            </a:pPr>
            <a:endParaRPr lang="cs-CZ" sz="2400" dirty="0">
              <a:cs typeface="Arial"/>
            </a:endParaRPr>
          </a:p>
          <a:p>
            <a:endParaRPr lang="cs-CZ" sz="2400" dirty="0">
              <a:cs typeface="Arial"/>
            </a:endParaRPr>
          </a:p>
          <a:p>
            <a:pPr marL="0" indent="0">
              <a:buNone/>
            </a:pPr>
            <a:endParaRPr lang="cs-CZ" sz="2400" dirty="0">
              <a:cs typeface="Arial"/>
            </a:endParaRP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4278314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Nástroje kondiční politiky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srážky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na protiúčet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propagační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cs-CZ" sz="1800" dirty="0">
              <a:cs typeface="Arial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příplatky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za malá množství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cs-CZ" sz="1800" dirty="0">
              <a:cs typeface="Arial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přídavky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zvýšení cen při zvýšených nákladech</a:t>
            </a:r>
          </a:p>
          <a:p>
            <a:pPr marL="0" indent="0">
              <a:buNone/>
            </a:pPr>
            <a:endParaRPr lang="cs-CZ" sz="2400" dirty="0">
              <a:cs typeface="Arial"/>
            </a:endParaRPr>
          </a:p>
          <a:p>
            <a:endParaRPr lang="cs-CZ" sz="2400" dirty="0">
              <a:cs typeface="Arial"/>
            </a:endParaRPr>
          </a:p>
          <a:p>
            <a:pPr marL="0" indent="0">
              <a:buNone/>
            </a:pPr>
            <a:endParaRPr lang="cs-CZ" sz="2400" dirty="0">
              <a:cs typeface="Arial"/>
            </a:endParaRP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082586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  <a:solidFill>
            <a:schemeClr val="bg1">
              <a:lumMod val="75000"/>
            </a:schemeClr>
          </a:solidFill>
          <a:ln w="38100">
            <a:solidFill>
              <a:schemeClr val="tx1">
                <a:lumMod val="50000"/>
                <a:lumOff val="50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rmAutofit/>
          </a:bodyPr>
          <a:lstStyle/>
          <a:p>
            <a:r>
              <a:rPr lang="cs-CZ" sz="2400" b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ŘÍZENÍ CENY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46913"/>
            <a:ext cx="8229600" cy="4379250"/>
          </a:xfrm>
          <a:noFill/>
        </p:spPr>
        <p:txBody>
          <a:bodyPr>
            <a:normAutofit/>
          </a:bodyPr>
          <a:lstStyle/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1600" dirty="0">
                <a:cs typeface="Arial"/>
              </a:rPr>
              <a:t>pojem cena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1600" dirty="0">
                <a:cs typeface="Arial"/>
              </a:rPr>
              <a:t>funkce ceny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1600" dirty="0">
                <a:cs typeface="Arial"/>
              </a:rPr>
              <a:t>faktory ovlivňující tvorbu ceny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1600" dirty="0">
                <a:cs typeface="Arial"/>
              </a:rPr>
              <a:t>proces stanovení ceny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1600" dirty="0">
                <a:cs typeface="Arial"/>
              </a:rPr>
              <a:t>cíle firmy a stanovení ceny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1600" dirty="0">
                <a:cs typeface="Arial"/>
              </a:rPr>
              <a:t>cenové strategie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1600" dirty="0">
                <a:cs typeface="Arial"/>
              </a:rPr>
              <a:t>cenové politiky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1600" dirty="0">
                <a:cs typeface="Arial"/>
              </a:rPr>
              <a:t>oceňování výrobkového mixu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1600" dirty="0">
                <a:cs typeface="Arial"/>
              </a:rPr>
              <a:t>metody tvorby cen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1600" dirty="0">
                <a:cs typeface="Arial"/>
              </a:rPr>
              <a:t>nástroje kondiční politiky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1600" dirty="0">
                <a:cs typeface="Arial"/>
              </a:rPr>
              <a:t>slevy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1600" dirty="0">
                <a:cs typeface="Arial"/>
              </a:rPr>
              <a:t>cenová kontrola, cenové analýzy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1600" dirty="0">
                <a:cs typeface="Arial"/>
              </a:rPr>
              <a:t>cenové změny</a:t>
            </a:r>
          </a:p>
          <a:p>
            <a:pPr marL="0" indent="0">
              <a:buNone/>
            </a:pPr>
            <a:endParaRPr lang="cs-CZ" sz="2400" dirty="0">
              <a:cs typeface="Arial"/>
            </a:endParaRPr>
          </a:p>
          <a:p>
            <a:endParaRPr lang="cs-CZ" sz="2400" dirty="0">
              <a:cs typeface="Arial"/>
            </a:endParaRPr>
          </a:p>
          <a:p>
            <a:pPr marL="0" indent="0">
              <a:buNone/>
            </a:pPr>
            <a:endParaRPr lang="cs-CZ" sz="2400" dirty="0">
              <a:cs typeface="Arial"/>
            </a:endParaRP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154714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Slevy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hotovostní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naturální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množstevní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funkční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věrnostní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sezónní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psychologické</a:t>
            </a:r>
          </a:p>
          <a:p>
            <a:pPr marL="0" indent="0">
              <a:buNone/>
            </a:pPr>
            <a:endParaRPr lang="cs-CZ" sz="2400" dirty="0">
              <a:cs typeface="Arial"/>
            </a:endParaRPr>
          </a:p>
          <a:p>
            <a:endParaRPr lang="cs-CZ" sz="2400" dirty="0">
              <a:cs typeface="Arial"/>
            </a:endParaRPr>
          </a:p>
          <a:p>
            <a:pPr marL="0" indent="0">
              <a:buNone/>
            </a:pPr>
            <a:endParaRPr lang="cs-CZ" sz="2400" dirty="0">
              <a:cs typeface="Arial"/>
            </a:endParaRP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866696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Cenová kontrola/Cenové analýzy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nákladové analýzy</a:t>
            </a:r>
          </a:p>
          <a:p>
            <a:pPr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analýzy konkurenčního srovnání cen</a:t>
            </a:r>
          </a:p>
          <a:p>
            <a:pPr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analýzy cen přijatelných pro zákazníky</a:t>
            </a:r>
          </a:p>
          <a:p>
            <a:pPr marL="0" indent="0">
              <a:buNone/>
            </a:pPr>
            <a:endParaRPr lang="cs-CZ" sz="2400" dirty="0">
              <a:cs typeface="Arial"/>
            </a:endParaRPr>
          </a:p>
          <a:p>
            <a:endParaRPr lang="cs-CZ" sz="2400" dirty="0">
              <a:cs typeface="Arial"/>
            </a:endParaRPr>
          </a:p>
          <a:p>
            <a:pPr marL="0" indent="0">
              <a:buNone/>
            </a:pPr>
            <a:endParaRPr lang="cs-CZ" sz="2400" dirty="0">
              <a:cs typeface="Arial"/>
            </a:endParaRP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0142706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Cenové změny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cs-CZ" sz="1800" b="1" dirty="0">
                <a:cs typeface="Arial"/>
              </a:rPr>
              <a:t>snižování cen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cs-CZ" sz="1800" dirty="0">
              <a:cs typeface="Arial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důvody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nadbytečné výrobní kapacity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klesající podíl na trhu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snížení nákladů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změna fáze životního cyklu produktu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cs-CZ" sz="1800" dirty="0">
              <a:cs typeface="Arial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rizika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past nízké kvality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past křehkého podílu na trhu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past mělkých kapes</a:t>
            </a:r>
          </a:p>
          <a:p>
            <a:pPr marL="0" indent="0">
              <a:buNone/>
            </a:pPr>
            <a:endParaRPr lang="cs-CZ" sz="2400" dirty="0">
              <a:cs typeface="Arial"/>
            </a:endParaRPr>
          </a:p>
          <a:p>
            <a:endParaRPr lang="cs-CZ" sz="2400" dirty="0">
              <a:cs typeface="Arial"/>
            </a:endParaRPr>
          </a:p>
          <a:p>
            <a:pPr marL="0" indent="0">
              <a:buNone/>
            </a:pPr>
            <a:endParaRPr lang="cs-CZ" sz="2400" dirty="0">
              <a:cs typeface="Arial"/>
            </a:endParaRP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52383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Cenové změny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Font typeface="+mj-lt"/>
              <a:buAutoNum type="arabicPeriod" startAt="2"/>
            </a:pPr>
            <a:r>
              <a:rPr lang="cs-CZ" sz="1800" b="1" dirty="0">
                <a:cs typeface="Arial"/>
              </a:rPr>
              <a:t>zvyšování cen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cs-CZ" sz="1800" dirty="0">
              <a:cs typeface="Arial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důvody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zvýšení nákladů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nadměrná poptávka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cs-CZ" sz="1800" dirty="0">
              <a:cs typeface="Arial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další možnosti reakce na zvýšení nákladů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zmenšení velikosti balení výrobků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omezení služeb spojených s výrobky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používání levnějších materiálů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cs-CZ" sz="1800" dirty="0">
              <a:cs typeface="Arial"/>
            </a:endParaRPr>
          </a:p>
          <a:p>
            <a:pPr marL="0" indent="0">
              <a:buNone/>
            </a:pPr>
            <a:endParaRPr lang="cs-CZ" sz="2400" dirty="0">
              <a:cs typeface="Arial"/>
            </a:endParaRPr>
          </a:p>
          <a:p>
            <a:endParaRPr lang="cs-CZ" sz="2400" dirty="0">
              <a:cs typeface="Arial"/>
            </a:endParaRPr>
          </a:p>
          <a:p>
            <a:pPr marL="0" indent="0">
              <a:buNone/>
            </a:pPr>
            <a:endParaRPr lang="cs-CZ" sz="2400" dirty="0">
              <a:cs typeface="Arial"/>
            </a:endParaRP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2587650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64836-4136-4E25-97CE-DE55D66B4540}" type="slidenum">
              <a:rPr lang="cs-CZ"/>
              <a:pPr/>
              <a:t>24</a:t>
            </a:fld>
            <a:endParaRPr lang="cs-CZ"/>
          </a:p>
        </p:txBody>
      </p:sp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805218"/>
            <a:ext cx="8229600" cy="682388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Cíle stanovení ceny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cs-CZ" sz="2000" b="1" dirty="0"/>
              <a:t>Cíle</a:t>
            </a:r>
            <a:r>
              <a:rPr lang="cs-CZ" sz="2000" b="1" dirty="0">
                <a:solidFill>
                  <a:schemeClr val="hlink"/>
                </a:solidFill>
              </a:rPr>
              <a:t> </a:t>
            </a:r>
            <a:r>
              <a:rPr lang="cs-CZ" sz="2000" dirty="0"/>
              <a:t>vyžadují žádanou </a:t>
            </a:r>
            <a:r>
              <a:rPr lang="cs-CZ" sz="2000" b="1" dirty="0"/>
              <a:t>finální situaci</a:t>
            </a:r>
            <a:r>
              <a:rPr lang="cs-CZ" sz="2000" dirty="0"/>
              <a:t>, kterou chce společnost svou cenovou politikou dosáhnout. Lze rozlišit :</a:t>
            </a:r>
          </a:p>
          <a:p>
            <a:pPr>
              <a:lnSpc>
                <a:spcPct val="150000"/>
              </a:lnSpc>
            </a:pPr>
            <a:r>
              <a:rPr lang="cs-CZ" sz="2000" dirty="0"/>
              <a:t>hledisko zisku</a:t>
            </a:r>
          </a:p>
          <a:p>
            <a:pPr>
              <a:lnSpc>
                <a:spcPct val="150000"/>
              </a:lnSpc>
            </a:pPr>
            <a:r>
              <a:rPr lang="cs-CZ" sz="2000" dirty="0"/>
              <a:t>hledisko obratu</a:t>
            </a:r>
          </a:p>
          <a:p>
            <a:pPr>
              <a:lnSpc>
                <a:spcPct val="150000"/>
              </a:lnSpc>
            </a:pPr>
            <a:r>
              <a:rPr lang="cs-CZ" sz="2000" dirty="0"/>
              <a:t>hledisko další existence společnosti</a:t>
            </a:r>
          </a:p>
          <a:p>
            <a:pPr>
              <a:lnSpc>
                <a:spcPct val="150000"/>
              </a:lnSpc>
            </a:pPr>
            <a:r>
              <a:rPr lang="cs-CZ" sz="2000" dirty="0"/>
              <a:t>hledisko vnímané ceny</a:t>
            </a:r>
          </a:p>
          <a:p>
            <a:pPr>
              <a:lnSpc>
                <a:spcPct val="150000"/>
              </a:lnSpc>
            </a:pPr>
            <a:r>
              <a:rPr lang="cs-CZ" sz="2000" dirty="0"/>
              <a:t>hledisko konkurence</a:t>
            </a:r>
          </a:p>
          <a:p>
            <a:pPr>
              <a:lnSpc>
                <a:spcPct val="150000"/>
              </a:lnSpc>
            </a:pPr>
            <a:r>
              <a:rPr lang="cs-CZ" sz="2000" dirty="0"/>
              <a:t>hledisko image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2A8E9-5781-4903-94FA-96BD11ADE389}" type="slidenum">
              <a:rPr lang="cs-CZ"/>
              <a:pPr/>
              <a:t>25</a:t>
            </a:fld>
            <a:endParaRPr lang="cs-CZ"/>
          </a:p>
        </p:txBody>
      </p:sp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2388"/>
            <a:ext cx="8229600" cy="709684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1) Zisk jako cíl stanovení ceny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/>
              <a:t>snaha společnosti o dosažení určité velikosti zisku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/>
              <a:t>stanoví, že zisk bude určité procento z obratu nebo procento z investovaného kapitálu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D819E-DC47-48E1-82DB-6BFE72B5EA31}" type="slidenum">
              <a:rPr lang="cs-CZ"/>
              <a:pPr/>
              <a:t>26</a:t>
            </a:fld>
            <a:endParaRPr lang="cs-CZ"/>
          </a:p>
        </p:txBody>
      </p:sp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805217"/>
            <a:ext cx="8229600" cy="668741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2) Obrat jako cíl stanovení ceny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/>
              <a:t>firmy se snaží o dosažení určitého obratu nebo specifického podílu na trhu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/>
              <a:t>obvyklá je kombinace obratu a zisku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/>
              <a:t>společnost, která dosahuje stanoveného zisku, ale ne obratu, může mít do budoucnosti velké problémy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2C819-F576-465B-AAB4-69F209185EB9}" type="slidenum">
              <a:rPr lang="cs-CZ"/>
              <a:pPr/>
              <a:t>27</a:t>
            </a:fld>
            <a:endParaRPr lang="cs-CZ"/>
          </a:p>
        </p:txBody>
      </p:sp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805217"/>
            <a:ext cx="8229600" cy="600501"/>
          </a:xfrm>
        </p:spPr>
        <p:txBody>
          <a:bodyPr>
            <a:normAutofit fontScale="90000"/>
          </a:bodyPr>
          <a:lstStyle/>
          <a:p>
            <a:r>
              <a:rPr lang="cs-CZ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3) Přežití jako cíl stanovení ceny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/>
              <a:t>společnost se snaží získat zpátky co nejrychleji investovaný kapitál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/>
              <a:t>nízké ceny, které mohou být pod úrovní celkových nákladů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/>
              <a:t>v této fázi není zisk nejdůležitější věcí</a:t>
            </a:r>
          </a:p>
          <a:p>
            <a:pPr>
              <a:buFont typeface="Wingdings" pitchFamily="2" charset="2"/>
              <a:buNone/>
            </a:pPr>
            <a:endParaRPr lang="cs-CZ" sz="28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E35FF-76D2-418B-B102-07EE81E86475}" type="slidenum">
              <a:rPr lang="cs-CZ"/>
              <a:pPr/>
              <a:t>28</a:t>
            </a:fld>
            <a:endParaRPr lang="cs-CZ"/>
          </a:p>
        </p:txBody>
      </p:sp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68740"/>
            <a:ext cx="8229600" cy="723332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Proč společnost volí strategii přežití?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cs-CZ" sz="2000" b="1" dirty="0"/>
              <a:t>Důvodem může být: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/>
              <a:t>nadbytečná výrobní kapacita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/>
              <a:t>velmi těžká konkurence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/>
              <a:t>velké zásoby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/>
              <a:t>nejistá budoucnost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/>
              <a:t>politický neklid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/>
              <a:t>fáze v tržní životnosti produktu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/>
              <a:t>nedostatek peněz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D1E09-28ED-4498-9E32-E106CFCA8BF1}" type="slidenum">
              <a:rPr lang="cs-CZ"/>
              <a:pPr/>
              <a:t>29</a:t>
            </a:fld>
            <a:endParaRPr lang="cs-CZ"/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96036"/>
            <a:ext cx="8229600" cy="723331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4) Vnímaná cena jako cíl stanovení ceny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/>
              <a:t>společnost se snaží o to, aby spotřebitel vnímal jeden její produkt jako "levný" nebo "drahý"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b="1" dirty="0"/>
              <a:t>"levný"</a:t>
            </a:r>
            <a:r>
              <a:rPr lang="cs-CZ" sz="2000" dirty="0"/>
              <a:t> znamená, že se společnost zaměřuje na segment citlivý na cenu a zdůrazňuje objemy prodejů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b="1" dirty="0"/>
              <a:t>"drahý"</a:t>
            </a:r>
            <a:r>
              <a:rPr lang="cs-CZ" sz="2000" dirty="0"/>
              <a:t> znamená, že se společnost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668741"/>
            <a:ext cx="8229600" cy="627798"/>
          </a:xfrm>
        </p:spPr>
        <p:txBody>
          <a:bodyPr>
            <a:normAutofit/>
          </a:bodyPr>
          <a:lstStyle/>
          <a:p>
            <a:r>
              <a:rPr lang="en-US" sz="2400" b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cs-CZ" sz="2400" b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LOŽKY MARKETINGOVÉHO MIXU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243069313"/>
              </p:ext>
            </p:extLst>
          </p:nvPr>
        </p:nvGraphicFramePr>
        <p:xfrm>
          <a:off x="323850" y="1720312"/>
          <a:ext cx="8362950" cy="44484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4964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5368F-92D4-4EED-9641-AE3BAA370694}" type="slidenum">
              <a:rPr lang="cs-CZ"/>
              <a:pPr/>
              <a:t>30</a:t>
            </a:fld>
            <a:endParaRPr lang="cs-CZ"/>
          </a:p>
        </p:txBody>
      </p:sp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9684"/>
            <a:ext cx="8229600" cy="764274"/>
          </a:xfrm>
        </p:spPr>
        <p:txBody>
          <a:bodyPr/>
          <a:lstStyle/>
          <a:p>
            <a:r>
              <a:rPr lang="cs-CZ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5) Stanovení cen podle konkurence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/>
              <a:t>firmy naplňují tyto cíle, aby u svých konkurentů vyvolaly určitou odezvu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/>
              <a:t>např. cenová politika zaměřená na odrazení nových konkurentů od vstupu na trh nebo cenová politika zaměřená na vytlačení stávající konkurence z trhu  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D671D-8448-4303-9624-7F437CE5A817}" type="slidenum">
              <a:rPr lang="cs-CZ"/>
              <a:pPr/>
              <a:t>31</a:t>
            </a:fld>
            <a:endParaRPr lang="cs-CZ"/>
          </a:p>
        </p:txBody>
      </p:sp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2388"/>
            <a:ext cx="8229600" cy="709684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6) Image jako cíl stanovení ceny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/>
              <a:t>společnost se snaží dosáhnout určitého image prostřednictvím určité cenové hladiny svých produktů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/>
              <a:t>např. "levný", "drahý", "prestižní" image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EAEC4-EEB2-4E34-91DA-128BD783746A}" type="slidenum">
              <a:rPr lang="cs-CZ"/>
              <a:pPr/>
              <a:t>32</a:t>
            </a:fld>
            <a:endParaRPr lang="cs-CZ"/>
          </a:p>
        </p:txBody>
      </p:sp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50627"/>
            <a:ext cx="8229600" cy="736980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Cenové strategie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57200" y="17526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14350" lvl="0" indent="-514350" algn="just">
              <a:lnSpc>
                <a:spcPct val="150000"/>
              </a:lnSpc>
              <a:spcBef>
                <a:spcPct val="20000"/>
              </a:spcBef>
              <a:buFont typeface="+mj-lt"/>
              <a:buAutoNum type="arabicPeriod"/>
            </a:pPr>
            <a:r>
              <a:rPr lang="cs-CZ" sz="2000" kern="0" dirty="0">
                <a:latin typeface="+mn-lt"/>
              </a:rPr>
              <a:t>Strategie stanovení cen</a:t>
            </a:r>
          </a:p>
          <a:p>
            <a:pPr marL="514350" lvl="0" indent="-514350" algn="just">
              <a:lnSpc>
                <a:spcPct val="150000"/>
              </a:lnSpc>
              <a:spcBef>
                <a:spcPct val="20000"/>
              </a:spcBef>
              <a:buFont typeface="+mj-lt"/>
              <a:buAutoNum type="arabicPeriod"/>
            </a:pPr>
            <a:r>
              <a:rPr lang="cs-CZ" sz="2000" kern="0" dirty="0">
                <a:latin typeface="+mn-lt"/>
              </a:rPr>
              <a:t>Strategie při zavádění nových produktů na trh</a:t>
            </a:r>
          </a:p>
          <a:p>
            <a:pPr marL="514350" lvl="0" indent="-514350" algn="just">
              <a:lnSpc>
                <a:spcPct val="150000"/>
              </a:lnSpc>
              <a:spcBef>
                <a:spcPct val="20000"/>
              </a:spcBef>
              <a:buFont typeface="+mj-lt"/>
              <a:buAutoNum type="arabicPeriod"/>
            </a:pPr>
            <a:r>
              <a:rPr lang="cs-CZ" sz="2000" kern="0" dirty="0">
                <a:latin typeface="+mn-lt"/>
              </a:rPr>
              <a:t>Strategie pro celé výrobkové řady</a:t>
            </a:r>
          </a:p>
          <a:p>
            <a:pPr marL="514350" lvl="0" indent="-514350" algn="just">
              <a:lnSpc>
                <a:spcPct val="150000"/>
              </a:lnSpc>
              <a:spcBef>
                <a:spcPct val="20000"/>
              </a:spcBef>
              <a:buFont typeface="+mj-lt"/>
              <a:buAutoNum type="arabicPeriod"/>
            </a:pPr>
            <a:r>
              <a:rPr lang="cs-CZ" sz="2000" kern="0" dirty="0">
                <a:latin typeface="+mn-lt"/>
              </a:rPr>
              <a:t>Strategie přizpůsobování cen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97FB2-604E-4391-A54F-41B89FCAB223}" type="slidenum">
              <a:rPr lang="cs-CZ"/>
              <a:pPr/>
              <a:t>33</a:t>
            </a:fld>
            <a:endParaRPr lang="cs-CZ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720823228"/>
              </p:ext>
            </p:extLst>
          </p:nvPr>
        </p:nvGraphicFramePr>
        <p:xfrm>
          <a:off x="827088" y="1628801"/>
          <a:ext cx="7704137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Obdélník 5"/>
          <p:cNvSpPr/>
          <p:nvPr/>
        </p:nvSpPr>
        <p:spPr>
          <a:xfrm>
            <a:off x="473653" y="686599"/>
            <a:ext cx="7200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1) Strategie stanovení cen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69716-AA6B-4D16-9205-881F301E8C48}" type="slidenum">
              <a:rPr lang="cs-CZ"/>
              <a:pPr/>
              <a:t>34</a:t>
            </a:fld>
            <a:endParaRPr lang="cs-CZ"/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71930"/>
            <a:ext cx="8229600" cy="735384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Dynamický způsob cenové tvorby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spcBef>
                <a:spcPts val="10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cs-CZ" sz="2000" i="1" dirty="0">
                <a:cs typeface="Times New Roman" pitchFamily="18" charset="0"/>
              </a:rPr>
              <a:t>(</a:t>
            </a:r>
            <a:r>
              <a:rPr lang="cs-CZ" sz="2000" i="1" dirty="0" err="1">
                <a:cs typeface="Times New Roman" pitchFamily="18" charset="0"/>
              </a:rPr>
              <a:t>dynamic</a:t>
            </a:r>
            <a:r>
              <a:rPr lang="cs-CZ" sz="2000" i="1" dirty="0">
                <a:cs typeface="Times New Roman" pitchFamily="18" charset="0"/>
              </a:rPr>
              <a:t> </a:t>
            </a:r>
            <a:r>
              <a:rPr lang="cs-CZ" sz="2000" i="1" dirty="0" err="1">
                <a:cs typeface="Times New Roman" pitchFamily="18" charset="0"/>
              </a:rPr>
              <a:t>pricing</a:t>
            </a:r>
            <a:r>
              <a:rPr lang="cs-CZ" sz="2000" i="1" dirty="0">
                <a:cs typeface="Times New Roman" pitchFamily="18" charset="0"/>
              </a:rPr>
              <a:t>)</a:t>
            </a:r>
          </a:p>
          <a:p>
            <a:pPr algn="just">
              <a:spcBef>
                <a:spcPts val="10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cs-CZ" sz="2000" dirty="0"/>
              <a:t>využívání rozdílných cen, které jsou přizpůsobovány podle situace na trhu a podle jednotlivých zákazníků</a:t>
            </a:r>
          </a:p>
          <a:p>
            <a:pPr algn="just">
              <a:spcBef>
                <a:spcPts val="10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cs-CZ" sz="2000" dirty="0"/>
              <a:t>díky internetu a bezdrátových komunikací mají prodávající a kupující neomezené možnosti propojení</a:t>
            </a:r>
          </a:p>
          <a:p>
            <a:pPr algn="just">
              <a:spcBef>
                <a:spcPts val="10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cs-CZ" sz="2000" dirty="0"/>
              <a:t>weby jako </a:t>
            </a:r>
            <a:r>
              <a:rPr lang="cs-CZ" sz="2000" dirty="0" err="1"/>
              <a:t>CompareNet</a:t>
            </a:r>
            <a:r>
              <a:rPr lang="cs-CZ" sz="2000" dirty="0"/>
              <a:t> nebo </a:t>
            </a:r>
            <a:r>
              <a:rPr lang="cs-CZ" sz="2000" dirty="0" err="1"/>
              <a:t>PriceSCAN</a:t>
            </a:r>
            <a:r>
              <a:rPr lang="cs-CZ" sz="2000" dirty="0"/>
              <a:t> umožňují zákazníkům rychle porovnat výrobky a ceny</a:t>
            </a:r>
          </a:p>
          <a:p>
            <a:pPr algn="just">
              <a:spcBef>
                <a:spcPts val="10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cs-CZ" sz="2000" dirty="0"/>
              <a:t>on-line aukce (jako eBay.com) umožňují oběma stranám vyjednávat o cenách tisíců položek zboží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F21C6-D3F8-43B4-83DB-F556978C2DF9}" type="slidenum">
              <a:rPr lang="cs-CZ"/>
              <a:pPr/>
              <a:t>35</a:t>
            </a:fld>
            <a:endParaRPr lang="cs-CZ"/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692696"/>
            <a:ext cx="8335262" cy="808558"/>
          </a:xfrm>
          <a:noFill/>
        </p:spPr>
        <p:txBody>
          <a:bodyPr>
            <a:noAutofit/>
          </a:bodyPr>
          <a:lstStyle/>
          <a:p>
            <a:pPr algn="just"/>
            <a:r>
              <a:rPr lang="cs-CZ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2) Cenové strategie při zavádění nových produktů na trh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56096"/>
            <a:ext cx="8229600" cy="4270067"/>
          </a:xfrm>
        </p:spPr>
        <p:txBody>
          <a:bodyPr>
            <a:normAutofit/>
          </a:bodyPr>
          <a:lstStyle/>
          <a:p>
            <a:pPr marL="457200" indent="-457200">
              <a:lnSpc>
                <a:spcPct val="200000"/>
              </a:lnSpc>
              <a:buFont typeface="+mj-lt"/>
              <a:buAutoNum type="alphaLcParenR"/>
            </a:pPr>
            <a:r>
              <a:rPr lang="cs-CZ" sz="2000" dirty="0"/>
              <a:t>strategie vysokých zaváděcích cen</a:t>
            </a:r>
          </a:p>
          <a:p>
            <a:pPr marL="457200" indent="-457200">
              <a:lnSpc>
                <a:spcPct val="200000"/>
              </a:lnSpc>
              <a:buFont typeface="+mj-lt"/>
              <a:buAutoNum type="alphaLcParenR"/>
            </a:pPr>
            <a:r>
              <a:rPr lang="cs-CZ" sz="2000" dirty="0"/>
              <a:t>strategie nízkých zaváděcích cen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5DA25-5A38-464E-8B98-C708399F2322}" type="slidenum">
              <a:rPr lang="cs-CZ"/>
              <a:pPr/>
              <a:t>36</a:t>
            </a:fld>
            <a:endParaRPr lang="cs-CZ"/>
          </a:p>
        </p:txBody>
      </p:sp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199" y="682388"/>
            <a:ext cx="7854287" cy="735250"/>
          </a:xfrm>
        </p:spPr>
        <p:txBody>
          <a:bodyPr/>
          <a:lstStyle/>
          <a:p>
            <a:r>
              <a:rPr lang="cs-CZ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a) Strategie vysokých zaváděcích cen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/>
              <a:t>pro výrobky nově uváděné na trh jsou stanoveny záměrně vysoké ceny - cílem je maximalizace zisku (tzv. sbírání smetany, též cenové zužitkování)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/>
              <a:t>výrobek je určen pro segmenty, které jsou ochotny zaplatit vysokou cenu, přičemž firma prodává menší objemy zboží, ale s vyšším ziskem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192FC-F2D0-4D63-97BE-33283793E026}" type="slidenum">
              <a:rPr lang="cs-CZ"/>
              <a:pPr/>
              <a:t>37</a:t>
            </a:fld>
            <a:endParaRPr lang="cs-CZ"/>
          </a:p>
        </p:txBody>
      </p:sp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96035"/>
            <a:ext cx="8229600" cy="709684"/>
          </a:xfrm>
        </p:spPr>
        <p:txBody>
          <a:bodyPr/>
          <a:lstStyle/>
          <a:p>
            <a:r>
              <a:rPr lang="cs-CZ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b) Strategie nízkých zaváděcích cen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/>
              <a:t>nízké ceny motivují ke koupi značné množství kupujících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/>
              <a:t>nízké ceny umožňují získat velký tržní podíl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B7462-3E27-4DED-936E-DE481E38D101}" type="slidenum">
              <a:rPr lang="cs-CZ"/>
              <a:pPr/>
              <a:t>38</a:t>
            </a:fld>
            <a:endParaRPr lang="cs-CZ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96034"/>
            <a:ext cx="7793037" cy="668741"/>
          </a:xfrm>
          <a:noFill/>
        </p:spPr>
        <p:txBody>
          <a:bodyPr>
            <a:normAutofit fontScale="90000"/>
          </a:bodyPr>
          <a:lstStyle/>
          <a:p>
            <a:r>
              <a:rPr lang="cs-CZ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3) Cenové strategie pro celé výrobkové řady 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38255"/>
            <a:ext cx="8229600" cy="4525963"/>
          </a:xfrm>
        </p:spPr>
        <p:txBody>
          <a:bodyPr>
            <a:normAutofit/>
          </a:bodyPr>
          <a:lstStyle/>
          <a:p>
            <a:pPr marL="457200" indent="-457200" algn="just">
              <a:lnSpc>
                <a:spcPct val="150000"/>
              </a:lnSpc>
              <a:buFont typeface="+mj-lt"/>
              <a:buAutoNum type="alphaLcParenR"/>
            </a:pPr>
            <a:r>
              <a:rPr lang="cs-CZ" sz="2000" dirty="0"/>
              <a:t>Stanovení cenových hladin v rámci výrobkové řady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lphaLcParenR"/>
            </a:pPr>
            <a:r>
              <a:rPr lang="cs-CZ" sz="2000" dirty="0"/>
              <a:t>Stanovení cen doplňkových výrobků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lphaLcParenR"/>
            </a:pPr>
            <a:r>
              <a:rPr lang="cs-CZ" sz="2000" dirty="0"/>
              <a:t>Stanovení cen vázaných produktů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lphaLcParenR"/>
            </a:pPr>
            <a:r>
              <a:rPr lang="cs-CZ" sz="2000" dirty="0"/>
              <a:t>Stanovení cen vedlejších produktů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lphaLcParenR"/>
            </a:pPr>
            <a:r>
              <a:rPr lang="cs-CZ" sz="2000" dirty="0"/>
              <a:t>Stanovení cen pro sadu produktů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A666-DCFD-4F20-BBDD-EFCEE7B5A8B8}" type="slidenum">
              <a:rPr lang="cs-CZ"/>
              <a:pPr/>
              <a:t>39</a:t>
            </a:fld>
            <a:endParaRPr lang="cs-CZ"/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575297" y="736104"/>
            <a:ext cx="7793037" cy="601377"/>
          </a:xfrm>
          <a:noFill/>
        </p:spPr>
        <p:txBody>
          <a:bodyPr>
            <a:normAutofit fontScale="90000"/>
          </a:bodyPr>
          <a:lstStyle/>
          <a:p>
            <a:r>
              <a:rPr lang="cs-CZ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4) Strategie přizpůsobování cen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57200" indent="-457200" algn="just">
              <a:lnSpc>
                <a:spcPct val="150000"/>
              </a:lnSpc>
              <a:buFont typeface="+mj-lt"/>
              <a:buAutoNum type="alphaLcParenR"/>
            </a:pPr>
            <a:r>
              <a:rPr lang="cs-CZ" sz="2000" dirty="0"/>
              <a:t>Slevy a náhrady jako součást cenové politiky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lphaLcParenR"/>
            </a:pPr>
            <a:r>
              <a:rPr lang="cs-CZ" sz="2000" dirty="0"/>
              <a:t>Cenové strategie pro jednotlivé segmenty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lphaLcParenR"/>
            </a:pPr>
            <a:r>
              <a:rPr lang="cs-CZ" sz="2000" dirty="0"/>
              <a:t>Psychologické ceny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lphaLcParenR"/>
            </a:pPr>
            <a:r>
              <a:rPr lang="cs-CZ" sz="2000" dirty="0"/>
              <a:t>Ceny jako nástroj podpory prodeje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lphaLcParenR"/>
            </a:pPr>
            <a:r>
              <a:rPr lang="cs-CZ" sz="2000" dirty="0"/>
              <a:t>Cenové strategie založené na geografickém principu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lphaLcParenR"/>
            </a:pPr>
            <a:r>
              <a:rPr lang="cs-CZ" sz="2000" dirty="0"/>
              <a:t>Mezinárodní cenové strategie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částka, za kterou jsou produkty (výrobky a služby) nabízeny na trhu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solidFill>
                  <a:prstClr val="black"/>
                </a:solidFill>
              </a:rPr>
              <a:t>je vyjádřením hodnoty pro spotřebitele, tj. sumy, kterou spotřebitel vynakládá, výměnou za užitek, který získá díky zakoupenému výrobku či službě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solidFill>
                  <a:prstClr val="black"/>
                </a:solidFill>
              </a:rPr>
              <a:t>je jedinou součástí marketingového mixu, která </a:t>
            </a:r>
            <a:r>
              <a:rPr lang="cs-CZ" sz="1800" b="1" dirty="0">
                <a:solidFill>
                  <a:prstClr val="black"/>
                </a:solidFill>
              </a:rPr>
              <a:t>hmatatelně přináší příjmy </a:t>
            </a:r>
            <a:r>
              <a:rPr lang="cs-CZ" sz="1800" dirty="0">
                <a:solidFill>
                  <a:prstClr val="black"/>
                </a:solidFill>
              </a:rPr>
              <a:t>(všechny ostatní reprezentují náklady)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je </a:t>
            </a:r>
            <a:r>
              <a:rPr lang="cs-CZ" sz="1800" b="1" dirty="0">
                <a:cs typeface="Arial"/>
              </a:rPr>
              <a:t>nejpružnějším prvkem </a:t>
            </a:r>
            <a:r>
              <a:rPr lang="cs-CZ" sz="1800" dirty="0">
                <a:cs typeface="Arial"/>
              </a:rPr>
              <a:t>mixu, lze ji velmi rychle měnit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bývá rozhodujícím faktorem při výběru zboží zákazníkem</a:t>
            </a:r>
          </a:p>
          <a:p>
            <a:pPr marL="0" indent="0">
              <a:buNone/>
            </a:pPr>
            <a:endParaRPr lang="cs-CZ" sz="2400" dirty="0">
              <a:cs typeface="Arial"/>
            </a:endParaRPr>
          </a:p>
          <a:p>
            <a:endParaRPr lang="cs-CZ" sz="2400" dirty="0">
              <a:cs typeface="Arial"/>
            </a:endParaRPr>
          </a:p>
          <a:p>
            <a:pPr marL="0" indent="0">
              <a:buNone/>
            </a:pPr>
            <a:endParaRPr lang="cs-CZ" sz="2400" dirty="0">
              <a:cs typeface="Arial"/>
            </a:endParaRP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87462429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63FE9-F960-4D37-B9B7-1C5AC6AFFB04}" type="slidenum">
              <a:rPr lang="cs-CZ"/>
              <a:pPr/>
              <a:t>40</a:t>
            </a:fld>
            <a:endParaRPr lang="cs-CZ"/>
          </a:p>
        </p:txBody>
      </p:sp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91570"/>
            <a:ext cx="8075539" cy="668740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Hlavní faktory ovlivňující cenovou tvorbu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cs-CZ"/>
              <a:t> </a:t>
            </a:r>
          </a:p>
        </p:txBody>
      </p:sp>
      <p:sp>
        <p:nvSpPr>
          <p:cNvPr id="45062" name="Rectangle 6"/>
          <p:cNvSpPr>
            <a:spLocks noChangeArrowheads="1"/>
          </p:cNvSpPr>
          <p:nvPr/>
        </p:nvSpPr>
        <p:spPr bwMode="auto">
          <a:xfrm>
            <a:off x="971476" y="2781697"/>
            <a:ext cx="1152525" cy="21605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 anchor="ctr"/>
          <a:lstStyle/>
          <a:p>
            <a:pPr algn="ctr"/>
            <a:r>
              <a:rPr lang="cs-CZ" b="1" dirty="0"/>
              <a:t>NÍZKÁ</a:t>
            </a:r>
          </a:p>
          <a:p>
            <a:pPr algn="ctr"/>
            <a:r>
              <a:rPr lang="cs-CZ" b="1" dirty="0"/>
              <a:t>CENA</a:t>
            </a:r>
          </a:p>
          <a:p>
            <a:pPr algn="ctr"/>
            <a:endParaRPr lang="cs-CZ" dirty="0"/>
          </a:p>
          <a:p>
            <a:pPr algn="ctr"/>
            <a:r>
              <a:rPr lang="cs-CZ" dirty="0"/>
              <a:t>firma</a:t>
            </a:r>
          </a:p>
          <a:p>
            <a:pPr algn="ctr"/>
            <a:r>
              <a:rPr lang="cs-CZ" dirty="0"/>
              <a:t>nemůže</a:t>
            </a:r>
          </a:p>
          <a:p>
            <a:pPr algn="ctr"/>
            <a:r>
              <a:rPr lang="cs-CZ" dirty="0"/>
              <a:t>tvořit</a:t>
            </a:r>
          </a:p>
          <a:p>
            <a:pPr algn="ctr"/>
            <a:r>
              <a:rPr lang="cs-CZ" dirty="0"/>
              <a:t>zisk</a:t>
            </a:r>
          </a:p>
        </p:txBody>
      </p:sp>
      <p:sp>
        <p:nvSpPr>
          <p:cNvPr id="45063" name="Rectangle 7"/>
          <p:cNvSpPr>
            <a:spLocks noChangeArrowheads="1"/>
          </p:cNvSpPr>
          <p:nvPr/>
        </p:nvSpPr>
        <p:spPr bwMode="auto">
          <a:xfrm>
            <a:off x="2411339" y="2781697"/>
            <a:ext cx="1152525" cy="2232025"/>
          </a:xfrm>
          <a:prstGeom prst="rect">
            <a:avLst/>
          </a:prstGeom>
          <a:solidFill>
            <a:srgbClr val="C5FF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 anchor="ctr"/>
          <a:lstStyle/>
          <a:p>
            <a:pPr algn="ctr"/>
            <a:r>
              <a:rPr lang="cs-CZ"/>
              <a:t>náklady</a:t>
            </a:r>
          </a:p>
        </p:txBody>
      </p:sp>
      <p:sp>
        <p:nvSpPr>
          <p:cNvPr id="45064" name="Rectangle 8"/>
          <p:cNvSpPr>
            <a:spLocks noChangeArrowheads="1"/>
          </p:cNvSpPr>
          <p:nvPr/>
        </p:nvSpPr>
        <p:spPr bwMode="auto">
          <a:xfrm>
            <a:off x="3852789" y="2781697"/>
            <a:ext cx="1223962" cy="2232025"/>
          </a:xfrm>
          <a:prstGeom prst="rect">
            <a:avLst/>
          </a:prstGeom>
          <a:solidFill>
            <a:srgbClr val="C5FF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 anchor="ctr"/>
          <a:lstStyle/>
          <a:p>
            <a:pPr algn="ctr"/>
            <a:r>
              <a:rPr lang="cs-CZ"/>
              <a:t>ceny</a:t>
            </a:r>
          </a:p>
          <a:p>
            <a:pPr algn="ctr"/>
            <a:r>
              <a:rPr lang="cs-CZ"/>
              <a:t>konkurence</a:t>
            </a:r>
          </a:p>
          <a:p>
            <a:pPr algn="ctr"/>
            <a:r>
              <a:rPr lang="cs-CZ"/>
              <a:t>a další</a:t>
            </a:r>
          </a:p>
          <a:p>
            <a:pPr algn="ctr"/>
            <a:r>
              <a:rPr lang="cs-CZ"/>
              <a:t>externí</a:t>
            </a:r>
          </a:p>
          <a:p>
            <a:pPr algn="ctr"/>
            <a:r>
              <a:rPr lang="cs-CZ"/>
              <a:t>a interní</a:t>
            </a:r>
          </a:p>
          <a:p>
            <a:pPr algn="ctr"/>
            <a:r>
              <a:rPr lang="cs-CZ"/>
              <a:t>faktory</a:t>
            </a:r>
          </a:p>
        </p:txBody>
      </p:sp>
      <p:sp>
        <p:nvSpPr>
          <p:cNvPr id="45065" name="Rectangle 9"/>
          <p:cNvSpPr>
            <a:spLocks noChangeArrowheads="1"/>
          </p:cNvSpPr>
          <p:nvPr/>
        </p:nvSpPr>
        <p:spPr bwMode="auto">
          <a:xfrm>
            <a:off x="5292651" y="2781697"/>
            <a:ext cx="1223963" cy="2232025"/>
          </a:xfrm>
          <a:prstGeom prst="rect">
            <a:avLst/>
          </a:prstGeom>
          <a:solidFill>
            <a:srgbClr val="C5FF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 anchor="ctr"/>
          <a:lstStyle/>
          <a:p>
            <a:pPr algn="ctr"/>
            <a:r>
              <a:rPr lang="cs-CZ"/>
              <a:t>hodnota</a:t>
            </a:r>
          </a:p>
          <a:p>
            <a:pPr algn="ctr"/>
            <a:r>
              <a:rPr lang="cs-CZ"/>
              <a:t>vnímaná</a:t>
            </a:r>
          </a:p>
          <a:p>
            <a:pPr algn="ctr"/>
            <a:r>
              <a:rPr lang="cs-CZ"/>
              <a:t>spotřebiteli</a:t>
            </a:r>
          </a:p>
        </p:txBody>
      </p:sp>
      <p:sp>
        <p:nvSpPr>
          <p:cNvPr id="45066" name="Rectangle 10"/>
          <p:cNvSpPr>
            <a:spLocks noChangeArrowheads="1"/>
          </p:cNvSpPr>
          <p:nvPr/>
        </p:nvSpPr>
        <p:spPr bwMode="auto">
          <a:xfrm>
            <a:off x="6803951" y="2781697"/>
            <a:ext cx="1296988" cy="2232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 anchor="ctr"/>
          <a:lstStyle/>
          <a:p>
            <a:pPr algn="ctr"/>
            <a:r>
              <a:rPr lang="cs-CZ" b="1" dirty="0"/>
              <a:t>VYSOKÁ</a:t>
            </a:r>
          </a:p>
          <a:p>
            <a:pPr algn="ctr"/>
            <a:r>
              <a:rPr lang="cs-CZ" b="1" dirty="0"/>
              <a:t>CENA</a:t>
            </a:r>
          </a:p>
          <a:p>
            <a:pPr algn="ctr"/>
            <a:endParaRPr lang="cs-CZ" b="1" dirty="0"/>
          </a:p>
          <a:p>
            <a:pPr algn="ctr"/>
            <a:r>
              <a:rPr lang="cs-CZ" dirty="0"/>
              <a:t>po zboží</a:t>
            </a:r>
          </a:p>
          <a:p>
            <a:pPr algn="ctr"/>
            <a:r>
              <a:rPr lang="cs-CZ" dirty="0"/>
              <a:t>by nebyla</a:t>
            </a:r>
          </a:p>
          <a:p>
            <a:pPr algn="ctr"/>
            <a:r>
              <a:rPr lang="cs-CZ" dirty="0"/>
              <a:t>poptávka</a:t>
            </a:r>
          </a:p>
        </p:txBody>
      </p:sp>
      <p:sp>
        <p:nvSpPr>
          <p:cNvPr id="45067" name="Line 11"/>
          <p:cNvSpPr>
            <a:spLocks noChangeShapeType="1"/>
          </p:cNvSpPr>
          <p:nvPr/>
        </p:nvSpPr>
        <p:spPr bwMode="auto">
          <a:xfrm>
            <a:off x="755576" y="2276872"/>
            <a:ext cx="7705725" cy="0"/>
          </a:xfrm>
          <a:prstGeom prst="line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45069" name="Line 13"/>
          <p:cNvSpPr>
            <a:spLocks noChangeShapeType="1"/>
          </p:cNvSpPr>
          <p:nvPr/>
        </p:nvSpPr>
        <p:spPr bwMode="auto">
          <a:xfrm>
            <a:off x="755576" y="5374085"/>
            <a:ext cx="7777163" cy="0"/>
          </a:xfrm>
          <a:prstGeom prst="line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45070" name="Line 14"/>
          <p:cNvSpPr>
            <a:spLocks noChangeShapeType="1"/>
          </p:cNvSpPr>
          <p:nvPr/>
        </p:nvSpPr>
        <p:spPr bwMode="auto">
          <a:xfrm>
            <a:off x="755576" y="2276872"/>
            <a:ext cx="0" cy="3097213"/>
          </a:xfrm>
          <a:prstGeom prst="line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45071" name="Line 15"/>
          <p:cNvSpPr>
            <a:spLocks noChangeShapeType="1"/>
          </p:cNvSpPr>
          <p:nvPr/>
        </p:nvSpPr>
        <p:spPr bwMode="auto">
          <a:xfrm>
            <a:off x="8461301" y="2276872"/>
            <a:ext cx="0" cy="3097213"/>
          </a:xfrm>
          <a:prstGeom prst="line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45072" name="Line 16"/>
          <p:cNvSpPr>
            <a:spLocks noChangeShapeType="1"/>
          </p:cNvSpPr>
          <p:nvPr/>
        </p:nvSpPr>
        <p:spPr bwMode="auto">
          <a:xfrm>
            <a:off x="2268464" y="2565797"/>
            <a:ext cx="0" cy="2592388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45073" name="Line 17"/>
          <p:cNvSpPr>
            <a:spLocks noChangeShapeType="1"/>
          </p:cNvSpPr>
          <p:nvPr/>
        </p:nvSpPr>
        <p:spPr bwMode="auto">
          <a:xfrm>
            <a:off x="2268464" y="2565797"/>
            <a:ext cx="4392612" cy="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45074" name="Line 18"/>
          <p:cNvSpPr>
            <a:spLocks noChangeShapeType="1"/>
          </p:cNvSpPr>
          <p:nvPr/>
        </p:nvSpPr>
        <p:spPr bwMode="auto">
          <a:xfrm>
            <a:off x="2268464" y="5158185"/>
            <a:ext cx="4392612" cy="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45075" name="Line 19"/>
          <p:cNvSpPr>
            <a:spLocks noChangeShapeType="1"/>
          </p:cNvSpPr>
          <p:nvPr/>
        </p:nvSpPr>
        <p:spPr bwMode="auto">
          <a:xfrm>
            <a:off x="6661076" y="2565797"/>
            <a:ext cx="0" cy="2592388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E846C-941B-44EC-8726-063BEA1492EA}" type="slidenum">
              <a:rPr lang="cs-CZ"/>
              <a:pPr/>
              <a:t>41</a:t>
            </a:fld>
            <a:endParaRPr lang="cs-CZ"/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987" y="743803"/>
            <a:ext cx="7793037" cy="696036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Změny cenových relací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34621" y="1731110"/>
            <a:ext cx="7772400" cy="41148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endParaRPr lang="cs-CZ" sz="2000" dirty="0"/>
          </a:p>
          <a:p>
            <a:pPr>
              <a:buFont typeface="Wingdings" pitchFamily="2" charset="2"/>
              <a:buNone/>
            </a:pPr>
            <a:r>
              <a:rPr lang="cs-CZ" sz="2000" dirty="0"/>
              <a:t>1)                           snížení cen</a:t>
            </a:r>
          </a:p>
          <a:p>
            <a:pPr>
              <a:buFont typeface="Wingdings" pitchFamily="2" charset="2"/>
              <a:buNone/>
            </a:pPr>
            <a:r>
              <a:rPr lang="cs-CZ" sz="2000" dirty="0"/>
              <a:t>         </a:t>
            </a:r>
          </a:p>
          <a:p>
            <a:pPr>
              <a:buFont typeface="Wingdings" pitchFamily="2" charset="2"/>
              <a:buNone/>
            </a:pPr>
            <a:r>
              <a:rPr lang="cs-CZ" sz="2000" dirty="0"/>
              <a:t>                               zvýšení cen</a:t>
            </a:r>
          </a:p>
          <a:p>
            <a:pPr>
              <a:buFont typeface="Wingdings" pitchFamily="2" charset="2"/>
              <a:buNone/>
            </a:pPr>
            <a:endParaRPr lang="cs-CZ" sz="2000" dirty="0"/>
          </a:p>
          <a:p>
            <a:pPr>
              <a:buFont typeface="Wingdings" pitchFamily="2" charset="2"/>
              <a:buNone/>
            </a:pPr>
            <a:endParaRPr lang="cs-CZ" sz="2000" dirty="0"/>
          </a:p>
          <a:p>
            <a:pPr>
              <a:buFont typeface="Wingdings" pitchFamily="2" charset="2"/>
              <a:buNone/>
            </a:pPr>
            <a:r>
              <a:rPr lang="cs-CZ" sz="2000" dirty="0"/>
              <a:t>2)                           reakce zákazníků na změny cen</a:t>
            </a:r>
          </a:p>
          <a:p>
            <a:pPr>
              <a:buFont typeface="Wingdings" pitchFamily="2" charset="2"/>
              <a:buNone/>
            </a:pPr>
            <a:r>
              <a:rPr lang="cs-CZ" sz="2000" dirty="0"/>
              <a:t>         </a:t>
            </a:r>
          </a:p>
          <a:p>
            <a:pPr>
              <a:buFont typeface="Wingdings" pitchFamily="2" charset="2"/>
              <a:buNone/>
            </a:pPr>
            <a:r>
              <a:rPr lang="cs-CZ" sz="2000" dirty="0"/>
              <a:t>                               reakce konkurence na změny cen</a:t>
            </a:r>
          </a:p>
        </p:txBody>
      </p:sp>
      <p:sp>
        <p:nvSpPr>
          <p:cNvPr id="33796" name="Line 4"/>
          <p:cNvSpPr>
            <a:spLocks noChangeShapeType="1"/>
          </p:cNvSpPr>
          <p:nvPr/>
        </p:nvSpPr>
        <p:spPr bwMode="auto">
          <a:xfrm>
            <a:off x="1962562" y="2349500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33797" name="Line 5"/>
          <p:cNvSpPr>
            <a:spLocks noChangeShapeType="1"/>
          </p:cNvSpPr>
          <p:nvPr/>
        </p:nvSpPr>
        <p:spPr bwMode="auto">
          <a:xfrm>
            <a:off x="1959846" y="2349500"/>
            <a:ext cx="431800" cy="574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33798" name="Line 6"/>
          <p:cNvSpPr>
            <a:spLocks noChangeShapeType="1"/>
          </p:cNvSpPr>
          <p:nvPr/>
        </p:nvSpPr>
        <p:spPr bwMode="auto">
          <a:xfrm>
            <a:off x="1962562" y="4100015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33799" name="Line 7"/>
          <p:cNvSpPr>
            <a:spLocks noChangeShapeType="1"/>
          </p:cNvSpPr>
          <p:nvPr/>
        </p:nvSpPr>
        <p:spPr bwMode="auto">
          <a:xfrm>
            <a:off x="1946199" y="4100015"/>
            <a:ext cx="431800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940BC-24C6-48B8-9DA4-93E09595D11F}" type="slidenum">
              <a:rPr lang="cs-CZ">
                <a:solidFill>
                  <a:prstClr val="black">
                    <a:tint val="75000"/>
                  </a:prstClr>
                </a:solidFill>
              </a:rPr>
              <a:pPr/>
              <a:t>42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36979"/>
            <a:ext cx="8018060" cy="709685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Psychologické cíle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30387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800" dirty="0"/>
              <a:t>získání prestiže a vytvoření pozitivní image ve společnosti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800" dirty="0"/>
              <a:t>věrnost zákazníků (firmě, výrobku apod.)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800" dirty="0"/>
              <a:t>spokojenost zákazníka</a:t>
            </a:r>
          </a:p>
        </p:txBody>
      </p:sp>
    </p:spTree>
    <p:extLst>
      <p:ext uri="{BB962C8B-B14F-4D97-AF65-F5344CB8AC3E}">
        <p14:creationId xmlns:p14="http://schemas.microsoft.com/office/powerpoint/2010/main" val="30353667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940BC-24C6-48B8-9DA4-93E09595D11F}" type="slidenum">
              <a:rPr lang="cs-CZ"/>
              <a:pPr/>
              <a:t>43</a:t>
            </a:fld>
            <a:endParaRPr lang="cs-CZ"/>
          </a:p>
        </p:txBody>
      </p:sp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36979"/>
            <a:ext cx="8018060" cy="709685"/>
          </a:xfrm>
        </p:spPr>
        <p:txBody>
          <a:bodyPr>
            <a:normAutofit fontScale="90000"/>
          </a:bodyPr>
          <a:lstStyle/>
          <a:p>
            <a:r>
              <a:rPr lang="cs-CZ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Psychologické a etické aspekty cenové tvorby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30387"/>
            <a:ext cx="8229600" cy="452596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/>
              <a:t>interní referenční cena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/>
              <a:t>cenová tvorba "lichá-sudá"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/>
              <a:t>dedukce kvality podle ceny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4C29F-944A-44AC-A5D1-C3B1F325B03D}" type="slidenum">
              <a:rPr lang="cs-CZ"/>
              <a:pPr/>
              <a:t>44</a:t>
            </a:fld>
            <a:endParaRPr lang="cs-CZ"/>
          </a:p>
        </p:txBody>
      </p:sp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77922"/>
            <a:ext cx="8229600" cy="655093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Interní referenční cena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/>
              <a:t>jak spotřebitel vnímá ceny produktu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/>
              <a:t>na základě zkušeností mají spotřebitelé v hlavě určitou cenu či cenové rozpětí, na jejichž základě spotřebitel hodnotí ceny produktů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/>
              <a:t>referenční cenou může být cena, kterou spotřebitel platil naposledy nebo průměr všech cen podobných produktů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/>
              <a:t>výrazně vyšší cena                  spotřebitel nakoupí u konkurence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/>
              <a:t>očekávání přiměřené ceny</a:t>
            </a:r>
          </a:p>
        </p:txBody>
      </p:sp>
      <p:sp>
        <p:nvSpPr>
          <p:cNvPr id="63492" name="Line 4"/>
          <p:cNvSpPr>
            <a:spLocks noChangeShapeType="1"/>
          </p:cNvSpPr>
          <p:nvPr/>
        </p:nvSpPr>
        <p:spPr bwMode="auto">
          <a:xfrm>
            <a:off x="2980658" y="4396329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B805B-C5E0-4338-985A-5BF1846C1BCE}" type="slidenum">
              <a:rPr lang="cs-CZ"/>
              <a:pPr/>
              <a:t>45</a:t>
            </a:fld>
            <a:endParaRPr lang="cs-CZ"/>
          </a:p>
        </p:txBody>
      </p:sp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2" name="Zaoblený obdélník 1"/>
          <p:cNvSpPr/>
          <p:nvPr/>
        </p:nvSpPr>
        <p:spPr>
          <a:xfrm>
            <a:off x="648742" y="4806832"/>
            <a:ext cx="2374710" cy="715962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200" dirty="0">
                <a:solidFill>
                  <a:schemeClr val="tx1"/>
                </a:solidFill>
              </a:rPr>
              <a:t>199 Kč</a:t>
            </a:r>
          </a:p>
        </p:txBody>
      </p:sp>
      <p:sp>
        <p:nvSpPr>
          <p:cNvPr id="8" name="Zaoblený obdélník 7"/>
          <p:cNvSpPr/>
          <p:nvPr/>
        </p:nvSpPr>
        <p:spPr>
          <a:xfrm>
            <a:off x="6376987" y="4782357"/>
            <a:ext cx="2374710" cy="715962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200" dirty="0">
                <a:solidFill>
                  <a:schemeClr val="tx1"/>
                </a:solidFill>
              </a:rPr>
              <a:t>201 Kč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</a:t>
            </a:r>
          </a:p>
          <a:p>
            <a:endParaRPr lang="cs-CZ" dirty="0"/>
          </a:p>
        </p:txBody>
      </p:sp>
      <p:pic>
        <p:nvPicPr>
          <p:cNvPr id="1027" name="Picture 3" descr="C:\Users\Renáta\Desktop\Marketing (Obrázky)\Obrázek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191" y="1110846"/>
            <a:ext cx="2309813" cy="322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Renáta\Desktop\Marketing (Obrázky)\Obrázek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3293" y="1110846"/>
            <a:ext cx="2309813" cy="322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Renáta\Desktop\Marketing (Obrázky)\Obrázek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987" y="1110846"/>
            <a:ext cx="2309813" cy="322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Zaoblený obdélník 14"/>
          <p:cNvSpPr/>
          <p:nvPr/>
        </p:nvSpPr>
        <p:spPr>
          <a:xfrm>
            <a:off x="3493293" y="4806832"/>
            <a:ext cx="2374710" cy="715962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200" dirty="0">
                <a:solidFill>
                  <a:schemeClr val="tx1"/>
                </a:solidFill>
              </a:rPr>
              <a:t>200 Kč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A7A42-9EE4-488F-A28C-DA142BC37BB2}" type="slidenum">
              <a:rPr lang="cs-CZ"/>
              <a:pPr/>
              <a:t>46</a:t>
            </a:fld>
            <a:endParaRPr lang="cs-CZ"/>
          </a:p>
        </p:txBody>
      </p:sp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559558" y="696036"/>
            <a:ext cx="8024884" cy="721602"/>
          </a:xfrm>
        </p:spPr>
        <p:txBody>
          <a:bodyPr/>
          <a:lstStyle/>
          <a:p>
            <a:r>
              <a:rPr lang="cs-CZ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Cenová tvorba lichá/sudá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/>
              <a:t>ceny v sudých číslech vidíme mnohem méně často. Důvod?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/>
              <a:t>psychologická reakce na liché ceny se liší od rekce na ceny sudé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/>
              <a:t>ceny končící 99 vedou k vyššímu objemu prodeje než 100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/>
              <a:t>svou roli hraje i zvyk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B393B-F038-43CB-8846-6F5DA989BE74}" type="slidenum">
              <a:rPr lang="cs-CZ"/>
              <a:pPr/>
              <a:t>47</a:t>
            </a:fld>
            <a:endParaRPr lang="cs-CZ"/>
          </a:p>
        </p:txBody>
      </p:sp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36979"/>
            <a:ext cx="8229600" cy="641446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Existují případy, kdy jsou ceny normou 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/>
              <a:t>ceny lístků do divadla, na koncerty, na sportovní akce - jsou většinou sudým číslem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/>
              <a:t>ceny vzdělávacích kurzů, školné - sudá čísla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/>
              <a:t>luxusní produkty (šperky), ubytování v hotelích atd. - oceněno sudými čísly, aby se řádně odlišily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/>
              <a:t>poplatky u lékaře - sudá čísla (aby pacient nezískal pochyby o kvalitě služeb)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FC11E-1545-462B-A83F-F67E2E86991E}" type="slidenum">
              <a:rPr lang="cs-CZ"/>
              <a:pPr/>
              <a:t>48</a:t>
            </a:fld>
            <a:endParaRPr lang="cs-CZ"/>
          </a:p>
        </p:txBody>
      </p:sp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580030" y="709684"/>
            <a:ext cx="7283450" cy="723331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Dedukce kvality podle ceny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/>
              <a:t>"dedukce" - něco považujeme za skutečnost, aniž bychom o tom měli přímé důkazy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/>
              <a:t>cena je pro zákazníka indikátorem kvality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/>
              <a:t>zákazník předpokládá, že dražší produkt je rovněž produktem vyšší kvality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3C3DB4-C217-4BEC-9375-A9E58A4ED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2250" y="1303020"/>
            <a:ext cx="3619500" cy="1226820"/>
          </a:xfrm>
        </p:spPr>
        <p:txBody>
          <a:bodyPr>
            <a:normAutofit/>
          </a:bodyPr>
          <a:lstStyle/>
          <a:p>
            <a:r>
              <a:rPr lang="cs-CZ" sz="24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Děkuji vám za pozornost</a:t>
            </a:r>
            <a:br>
              <a:rPr lang="cs-CZ" sz="24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</a:br>
            <a:r>
              <a:rPr lang="cs-CZ" sz="24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a těším se na příště</a:t>
            </a:r>
            <a:endParaRPr lang="cs-CZ" sz="2400" i="1" dirty="0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577459DF-6072-401D-B65A-C4AD9CDF8D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9560" y="3194729"/>
            <a:ext cx="4945380" cy="281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901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Funkce ceny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vytváří tlak na efektivnost hospodaření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podporuje technický rozvoj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vyrovnává nabídku s poptávkou</a:t>
            </a:r>
          </a:p>
          <a:p>
            <a:pPr marL="0" indent="0">
              <a:buNone/>
            </a:pPr>
            <a:endParaRPr lang="cs-CZ" sz="2400" dirty="0">
              <a:cs typeface="Arial"/>
            </a:endParaRPr>
          </a:p>
          <a:p>
            <a:endParaRPr lang="cs-CZ" sz="2400" dirty="0">
              <a:cs typeface="Arial"/>
            </a:endParaRPr>
          </a:p>
          <a:p>
            <a:pPr marL="0" indent="0">
              <a:buNone/>
            </a:pPr>
            <a:endParaRPr lang="cs-CZ" sz="2400" dirty="0">
              <a:cs typeface="Arial"/>
            </a:endParaRP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0038955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Faktory ovlivňující tvorbu ceny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cs-CZ" sz="1800" b="1" dirty="0">
                <a:cs typeface="Arial"/>
              </a:rPr>
              <a:t>interní faktory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vymezeny vlastní aktivitou, ovlivnitelné podnikem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marketingové cíle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strategické východisko, tzn. určení, čeho chce podnik na trhu dosáhnout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marketingová strategie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marketingová strategie navazuje na celkovou strategii podniku, která určuje cestu podnikání a s tím spojenou nejvhodnější cenu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náklady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rozhodující položka, vymezující minimální možnou hranici ceny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organizace podniku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organizace cenotvorby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cs-CZ" sz="1400" dirty="0">
              <a:cs typeface="Arial"/>
            </a:endParaRPr>
          </a:p>
          <a:p>
            <a:pPr marL="0" indent="0">
              <a:buNone/>
            </a:pPr>
            <a:endParaRPr lang="cs-CZ" sz="2400" dirty="0">
              <a:cs typeface="Arial"/>
            </a:endParaRPr>
          </a:p>
          <a:p>
            <a:endParaRPr lang="cs-CZ" sz="2400" dirty="0">
              <a:cs typeface="Arial"/>
            </a:endParaRPr>
          </a:p>
          <a:p>
            <a:pPr marL="0" indent="0">
              <a:buNone/>
            </a:pPr>
            <a:endParaRPr lang="cs-CZ" sz="2400" dirty="0">
              <a:cs typeface="Arial"/>
            </a:endParaRP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316598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Faktory ovlivňující tvorbu ceny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Font typeface="+mj-lt"/>
              <a:buAutoNum type="arabicPeriod" startAt="2"/>
            </a:pPr>
            <a:r>
              <a:rPr lang="cs-CZ" sz="1800" b="1" dirty="0">
                <a:cs typeface="Arial"/>
              </a:rPr>
              <a:t>externí faktory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součást vnějšího marketingového prostředí, existují nezávisle na vůli podniku a není v silách podniku je krátkodobě ovlivnit, naopak je nutné je důsledně respektovat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cs-CZ" sz="1800" dirty="0">
              <a:cs typeface="Arial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charakter trhu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úroveň a forma trhu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vztah poptávky a nabídky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nasycenost trhu sociálně kulturní prostředí</a:t>
            </a:r>
          </a:p>
          <a:p>
            <a:pPr marL="0" indent="0">
              <a:buNone/>
            </a:pPr>
            <a:endParaRPr lang="cs-CZ" sz="2400" dirty="0">
              <a:cs typeface="Arial"/>
            </a:endParaRPr>
          </a:p>
          <a:p>
            <a:endParaRPr lang="cs-CZ" sz="2400" dirty="0">
              <a:cs typeface="Arial"/>
            </a:endParaRPr>
          </a:p>
          <a:p>
            <a:pPr marL="0" indent="0">
              <a:buNone/>
            </a:pPr>
            <a:endParaRPr lang="cs-CZ" sz="2400" dirty="0">
              <a:cs typeface="Arial"/>
            </a:endParaRP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6150113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Faktory ovlivňující tvorbu ceny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Font typeface="+mj-lt"/>
              <a:buAutoNum type="arabicPeriod" startAt="2"/>
            </a:pPr>
            <a:r>
              <a:rPr lang="cs-CZ" sz="1800" b="1" dirty="0">
                <a:cs typeface="Arial"/>
              </a:rPr>
              <a:t>externí faktory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cenová pružnost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vliv ceny na změnu poptávaného množství zboží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společensko-psychologické aspekty ekonomického chování spotřebitele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cs-CZ" sz="1800" dirty="0">
              <a:cs typeface="Arial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konkurence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postavení podniku v rámci tzv. průmyslového řetězce a z něho vyplývající počet konkurentů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úroveň konkurence v oboru, její cíle, strategie, taktiku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cs-CZ" sz="1800" dirty="0">
              <a:cs typeface="Arial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zákazník a ostatní subjekty na trhu a v okolí podniku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koupěschopnost, typy potřeb, které daný výrobek uspokojuje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cs typeface="Arial"/>
              </a:rPr>
              <a:t>legislativa atd.</a:t>
            </a:r>
          </a:p>
          <a:p>
            <a:endParaRPr lang="cs-CZ" sz="2400" dirty="0">
              <a:cs typeface="Arial"/>
            </a:endParaRPr>
          </a:p>
          <a:p>
            <a:pPr marL="0" indent="0">
              <a:buNone/>
            </a:pPr>
            <a:endParaRPr lang="cs-CZ" sz="2400" dirty="0">
              <a:cs typeface="Arial"/>
            </a:endParaRP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0806815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Proces stanovení ceny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cs-CZ" sz="1800" dirty="0">
                <a:cs typeface="Arial"/>
              </a:rPr>
              <a:t>vymezení cílů při stanovení ceny</a:t>
            </a:r>
          </a:p>
          <a:p>
            <a:pPr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cs-CZ" sz="1800" dirty="0">
                <a:cs typeface="Arial"/>
              </a:rPr>
              <a:t>volba cenové strategie</a:t>
            </a:r>
          </a:p>
          <a:p>
            <a:pPr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cs-CZ" sz="1800" dirty="0">
                <a:cs typeface="Arial"/>
              </a:rPr>
              <a:t>analýza rámce cenové politiky</a:t>
            </a:r>
          </a:p>
          <a:p>
            <a:pPr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cs-CZ" sz="1800" dirty="0">
                <a:cs typeface="Arial"/>
              </a:rPr>
              <a:t>volba metody stanovení ceny</a:t>
            </a:r>
          </a:p>
          <a:p>
            <a:pPr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cs-CZ" sz="1800" dirty="0">
                <a:cs typeface="Arial"/>
              </a:rPr>
              <a:t>výše ceny a její přizpůsobení podmínkám trhu</a:t>
            </a:r>
          </a:p>
          <a:p>
            <a:pPr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cs-CZ" sz="1800" dirty="0">
                <a:cs typeface="Arial"/>
              </a:rPr>
              <a:t>cenová kontrola</a:t>
            </a:r>
            <a:endParaRPr lang="cs-CZ" sz="2400" dirty="0">
              <a:cs typeface="Arial"/>
            </a:endParaRPr>
          </a:p>
          <a:p>
            <a:endParaRPr lang="cs-CZ" sz="2400" dirty="0">
              <a:cs typeface="Arial"/>
            </a:endParaRPr>
          </a:p>
          <a:p>
            <a:pPr marL="0" indent="0">
              <a:buNone/>
            </a:pPr>
            <a:endParaRPr lang="cs-CZ" sz="2400" dirty="0">
              <a:cs typeface="Arial"/>
            </a:endParaRP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33793325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9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 - &amp;quot;Úvod do marketingu&amp;quot;&quot;/&gt;&lt;property id=&quot;20307&quot; value=&quot;256&quot;/&gt;&lt;/object&gt;&lt;object type=&quot;3&quot; unique_id=&quot;10172&quot;&gt;&lt;property id=&quot;20148&quot; value=&quot;5&quot;/&gt;&lt;property id=&quot;20300&quot; value=&quot;Slide 2 - &amp;quot;Kontakt na vyučujícího&amp;quot;&quot;/&gt;&lt;property id=&quot;20307&quot; value=&quot;261&quot;/&gt;&lt;/object&gt;&lt;object type=&quot;3&quot; unique_id=&quot;10173&quot;&gt;&lt;property id=&quot;20148&quot; value=&quot;5&quot;/&gt;&lt;property id=&quot;20300&quot; value=&quot;Slide 3 - &amp;quot;Podmínky ukončení předmětu&amp;quot;&quot;/&gt;&lt;property id=&quot;20307&quot; value=&quot;262&quot;/&gt;&lt;/object&gt;&lt;object type=&quot;3&quot; unique_id=&quot;10174&quot;&gt;&lt;property id=&quot;20148&quot; value=&quot;5&quot;/&gt;&lt;property id=&quot;20300&quot; value=&quot;Slide 4 - &amp;quot;Seminární práce&amp;quot;&quot;/&gt;&lt;property id=&quot;20307&quot; value=&quot;263&quot;/&gt;&lt;/object&gt;&lt;object type=&quot;3&quot; unique_id=&quot;10175&quot;&gt;&lt;property id=&quot;20148&quot; value=&quot;5&quot;/&gt;&lt;property id=&quot;20300&quot; value=&quot;Slide 5 - &amp;quot;Témata seminární práce&amp;quot;&quot;/&gt;&lt;property id=&quot;20307&quot; value=&quot;264&quot;/&gt;&lt;/object&gt;&lt;object type=&quot;3&quot; unique_id=&quot;10176&quot;&gt;&lt;property id=&quot;20148&quot; value=&quot;5&quot;/&gt;&lt;property id=&quot;20300&quot; value=&quot;Slide 6 - &amp;quot;Struktura seminární práce&amp;quot;&quot;/&gt;&lt;property id=&quot;20307&quot; value=&quot;265&quot;/&gt;&lt;/object&gt;&lt;object type=&quot;3&quot; unique_id=&quot;10177&quot;&gt;&lt;property id=&quot;20148&quot; value=&quot;5&quot;/&gt;&lt;property id=&quot;20300&quot; value=&quot;Slide 7 - &amp;quot;Struktura seminární práce&amp;quot;&quot;/&gt;&lt;property id=&quot;20307&quot; value=&quot;266&quot;/&gt;&lt;/object&gt;&lt;object type=&quot;3&quot; unique_id=&quot;10178&quot;&gt;&lt;property id=&quot;20148&quot; value=&quot;5&quot;/&gt;&lt;property id=&quot;20300&quot; value=&quot;Slide 8 - &amp;quot;Základní literatura&amp;quot;&quot;/&gt;&lt;property id=&quot;20307&quot; value=&quot;267&quot;/&gt;&lt;/object&gt;&lt;object type=&quot;3&quot; unique_id=&quot;10179&quot;&gt;&lt;property id=&quot;20148&quot; value=&quot;5&quot;/&gt;&lt;property id=&quot;20300&quot; value=&quot;Slide 9 - &amp;quot;Témata přednášek&amp;quot;&quot;/&gt;&lt;property id=&quot;20307&quot; value=&quot;268&quot;/&gt;&lt;/object&gt;&lt;object type=&quot;3&quot; unique_id=&quot;10180&quot;&gt;&lt;property id=&quot;20148&quot; value=&quot;5&quot;/&gt;&lt;property id=&quot;20300&quot; value=&quot;Slide 10 - &amp;quot;Co je to marketing?&amp;quot;&quot;/&gt;&lt;property id=&quot;20307&quot; value=&quot;269&quot;/&gt;&lt;/object&gt;&lt;object type=&quot;3&quot; unique_id=&quot;10181&quot;&gt;&lt;property id=&quot;20148&quot; value=&quot;5&quot;/&gt;&lt;property id=&quot;20300&quot; value=&quot;Slide 11 - &amp;quot;Co je to marketing?&amp;quot;&quot;/&gt;&lt;property id=&quot;20307&quot; value=&quot;270&quot;/&gt;&lt;/object&gt;&lt;object type=&quot;3&quot; unique_id=&quot;10182&quot;&gt;&lt;property id=&quot;20148&quot; value=&quot;5&quot;/&gt;&lt;property id=&quot;20300&quot; value=&quot;Slide 12 - &amp;quot;Co je to marketing?&amp;quot;&quot;/&gt;&lt;property id=&quot;20307&quot; value=&quot;271&quot;/&gt;&lt;/object&gt;&lt;object type=&quot;3&quot; unique_id=&quot;10183&quot;&gt;&lt;property id=&quot;20148&quot; value=&quot;5&quot;/&gt;&lt;property id=&quot;20300&quot; value=&quot;Slide 13 - &amp;quot;Co je to marketing?&amp;quot;&quot;/&gt;&lt;property id=&quot;20307&quot; value=&quot;272&quot;/&gt;&lt;/object&gt;&lt;object type=&quot;3&quot; unique_id=&quot;10184&quot;&gt;&lt;property id=&quot;20148&quot; value=&quot;5&quot;/&gt;&lt;property id=&quot;20300&quot; value=&quot;Slide 14 - &amp;quot;Cíl marketingu&amp;quot;&quot;/&gt;&lt;property id=&quot;20307&quot; value=&quot;273&quot;/&gt;&lt;/object&gt;&lt;object type=&quot;3&quot; unique_id=&quot;10185&quot;&gt;&lt;property id=&quot;20148&quot; value=&quot;5&quot;/&gt;&lt;property id=&quot;20300&quot; value=&quot;Slide 15 - &amp;quot;Marketingové prostředí&amp;quot;&quot;/&gt;&lt;property id=&quot;20307&quot; value=&quot;274&quot;/&gt;&lt;/object&gt;&lt;object type=&quot;3&quot; unique_id=&quot;10186&quot;&gt;&lt;property id=&quot;20148&quot; value=&quot;5&quot;/&gt;&lt;property id=&quot;20300&quot; value=&quot;Slide 16 - &amp;quot;Mikroprostředí&amp;quot;&quot;/&gt;&lt;property id=&quot;20307&quot; value=&quot;275&quot;/&gt;&lt;/object&gt;&lt;object type=&quot;3&quot; unique_id=&quot;10187&quot;&gt;&lt;property id=&quot;20148&quot; value=&quot;5&quot;/&gt;&lt;property id=&quot;20300&quot; value=&quot;Slide 17 - &amp;quot;Mikroprostředí&amp;quot;&quot;/&gt;&lt;property id=&quot;20307&quot; value=&quot;276&quot;/&gt;&lt;/object&gt;&lt;object type=&quot;3&quot; unique_id=&quot;10188&quot;&gt;&lt;property id=&quot;20148&quot; value=&quot;5&quot;/&gt;&lt;property id=&quot;20300&quot; value=&quot;Slide 18 - &amp;quot;Mikroprostředí&amp;quot;&quot;/&gt;&lt;property id=&quot;20307&quot; value=&quot;277&quot;/&gt;&lt;/object&gt;&lt;object type=&quot;3&quot; unique_id=&quot;10189&quot;&gt;&lt;property id=&quot;20148&quot; value=&quot;5&quot;/&gt;&lt;property id=&quot;20300&quot; value=&quot;Slide 19 - &amp;quot;Mikroprostředí&amp;quot;&quot;/&gt;&lt;property id=&quot;20307&quot; value=&quot;278&quot;/&gt;&lt;/object&gt;&lt;object type=&quot;3&quot; unique_id=&quot;10190&quot;&gt;&lt;property id=&quot;20148&quot; value=&quot;5&quot;/&gt;&lt;property id=&quot;20300&quot; value=&quot;Slide 20 - &amp;quot;Mikroprostředí&amp;quot;&quot;/&gt;&lt;property id=&quot;20307&quot; value=&quot;279&quot;/&gt;&lt;/object&gt;&lt;object type=&quot;3&quot; unique_id=&quot;10191&quot;&gt;&lt;property id=&quot;20148&quot; value=&quot;5&quot;/&gt;&lt;property id=&quot;20300&quot; value=&quot;Slide 21 - &amp;quot;Mikroprostředí&amp;quot;&quot;/&gt;&lt;property id=&quot;20307&quot; value=&quot;280&quot;/&gt;&lt;/object&gt;&lt;object type=&quot;3&quot; unique_id=&quot;10192&quot;&gt;&lt;property id=&quot;20148&quot; value=&quot;5&quot;/&gt;&lt;property id=&quot;20300&quot; value=&quot;Slide 22 - &amp;quot;Makroprostředí&amp;quot;&quot;/&gt;&lt;property id=&quot;20307&quot; value=&quot;281&quot;/&gt;&lt;/object&gt;&lt;object type=&quot;3&quot; unique_id=&quot;10193&quot;&gt;&lt;property id=&quot;20148&quot; value=&quot;5&quot;/&gt;&lt;property id=&quot;20300&quot; value=&quot;Slide 23 - &amp;quot;Makroprostředí&amp;quot;&quot;/&gt;&lt;property id=&quot;20307&quot; value=&quot;282&quot;/&gt;&lt;/object&gt;&lt;/object&gt;&lt;object type=&quot;8&quot; unique_id=&quot;10016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755</TotalTime>
  <Words>1749</Words>
  <Application>Microsoft Office PowerPoint</Application>
  <PresentationFormat>Předvádění na obrazovce (4:3)</PresentationFormat>
  <Paragraphs>430</Paragraphs>
  <Slides>49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3</vt:i4>
      </vt:variant>
      <vt:variant>
        <vt:lpstr>Nadpisy snímků</vt:lpstr>
      </vt:variant>
      <vt:variant>
        <vt:i4>49</vt:i4>
      </vt:variant>
    </vt:vector>
  </HeadingPairs>
  <TitlesOfParts>
    <vt:vector size="57" baseType="lpstr">
      <vt:lpstr>Arial</vt:lpstr>
      <vt:lpstr>Calibri</vt:lpstr>
      <vt:lpstr>Cillian</vt:lpstr>
      <vt:lpstr>Times New Roman</vt:lpstr>
      <vt:lpstr>Wingdings</vt:lpstr>
      <vt:lpstr>Office Theme</vt:lpstr>
      <vt:lpstr>1_Office Theme</vt:lpstr>
      <vt:lpstr>2_Office Theme</vt:lpstr>
      <vt:lpstr>PSYCHOLOGIE ZÁKAZNÍKA (XPSZ)  3. seminář Téma: Psychologie ceny (1. část) </vt:lpstr>
      <vt:lpstr>ŘÍZENÍ CENY</vt:lpstr>
      <vt:lpstr>SLOŽKY MARKETINGOVÉHO MIXU</vt:lpstr>
      <vt:lpstr>Cena</vt:lpstr>
      <vt:lpstr>Funkce ceny</vt:lpstr>
      <vt:lpstr>Faktory ovlivňující tvorbu ceny</vt:lpstr>
      <vt:lpstr>Faktory ovlivňující tvorbu ceny</vt:lpstr>
      <vt:lpstr>Faktory ovlivňující tvorbu ceny</vt:lpstr>
      <vt:lpstr>Proces stanovení ceny</vt:lpstr>
      <vt:lpstr>Cíle firmy a stanovení ceny</vt:lpstr>
      <vt:lpstr>Cíle firmy a stanovení ceny</vt:lpstr>
      <vt:lpstr>Cenové strategie</vt:lpstr>
      <vt:lpstr>Cenové strategie</vt:lpstr>
      <vt:lpstr>Cenové politiky</vt:lpstr>
      <vt:lpstr>Oceňování výrobkového mixu</vt:lpstr>
      <vt:lpstr>Metody tvorby cen</vt:lpstr>
      <vt:lpstr>Metody tvorby cen</vt:lpstr>
      <vt:lpstr>Metody tvorby cen</vt:lpstr>
      <vt:lpstr>Nástroje kondiční politiky</vt:lpstr>
      <vt:lpstr>Slevy</vt:lpstr>
      <vt:lpstr>Cenová kontrola/Cenové analýzy</vt:lpstr>
      <vt:lpstr>Cenové změny</vt:lpstr>
      <vt:lpstr>Cenové změny</vt:lpstr>
      <vt:lpstr>Cíle stanovení ceny</vt:lpstr>
      <vt:lpstr>1) Zisk jako cíl stanovení ceny</vt:lpstr>
      <vt:lpstr>2) Obrat jako cíl stanovení ceny</vt:lpstr>
      <vt:lpstr>3) Přežití jako cíl stanovení ceny</vt:lpstr>
      <vt:lpstr>Proč společnost volí strategii přežití?</vt:lpstr>
      <vt:lpstr>4) Vnímaná cena jako cíl stanovení ceny</vt:lpstr>
      <vt:lpstr>5) Stanovení cen podle konkurence</vt:lpstr>
      <vt:lpstr>6) Image jako cíl stanovení ceny</vt:lpstr>
      <vt:lpstr>Cenové strategie</vt:lpstr>
      <vt:lpstr>Prezentace aplikace PowerPoint</vt:lpstr>
      <vt:lpstr>Dynamický způsob cenové tvorby</vt:lpstr>
      <vt:lpstr>2) Cenové strategie při zavádění nových produktů na trh</vt:lpstr>
      <vt:lpstr>a) Strategie vysokých zaváděcích cen</vt:lpstr>
      <vt:lpstr>b) Strategie nízkých zaváděcích cen</vt:lpstr>
      <vt:lpstr>3) Cenové strategie pro celé výrobkové řady </vt:lpstr>
      <vt:lpstr>4) Strategie přizpůsobování cen</vt:lpstr>
      <vt:lpstr>Hlavní faktory ovlivňující cenovou tvorbu</vt:lpstr>
      <vt:lpstr>Změny cenových relací</vt:lpstr>
      <vt:lpstr>Psychologické cíle</vt:lpstr>
      <vt:lpstr>Psychologické a etické aspekty cenové tvorby</vt:lpstr>
      <vt:lpstr>Interní referenční cena</vt:lpstr>
      <vt:lpstr> </vt:lpstr>
      <vt:lpstr>Cenová tvorba lichá/sudá</vt:lpstr>
      <vt:lpstr>Existují případy, kdy jsou ceny normou </vt:lpstr>
      <vt:lpstr>Dedukce kvality podle ceny</vt:lpstr>
      <vt:lpstr>Děkuji vám za pozornost a těším se na příště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Dante</dc:creator>
  <cp:lastModifiedBy>Pavlíčková Renáta</cp:lastModifiedBy>
  <cp:revision>125</cp:revision>
  <dcterms:created xsi:type="dcterms:W3CDTF">2012-07-19T22:32:54Z</dcterms:created>
  <dcterms:modified xsi:type="dcterms:W3CDTF">2026-03-23T11:38:05Z</dcterms:modified>
</cp:coreProperties>
</file>