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56" r:id="rId2"/>
    <p:sldId id="538" r:id="rId3"/>
    <p:sldId id="530" r:id="rId4"/>
    <p:sldId id="565" r:id="rId5"/>
    <p:sldId id="562" r:id="rId6"/>
    <p:sldId id="561" r:id="rId7"/>
    <p:sldId id="560" r:id="rId8"/>
    <p:sldId id="576" r:id="rId9"/>
    <p:sldId id="564" r:id="rId10"/>
    <p:sldId id="575" r:id="rId11"/>
    <p:sldId id="574" r:id="rId12"/>
    <p:sldId id="573" r:id="rId13"/>
    <p:sldId id="572" r:id="rId14"/>
    <p:sldId id="571" r:id="rId15"/>
    <p:sldId id="570" r:id="rId16"/>
    <p:sldId id="569" r:id="rId17"/>
    <p:sldId id="568" r:id="rId18"/>
    <p:sldId id="578" r:id="rId19"/>
    <p:sldId id="584" r:id="rId20"/>
    <p:sldId id="583" r:id="rId21"/>
    <p:sldId id="582" r:id="rId22"/>
    <p:sldId id="581" r:id="rId23"/>
    <p:sldId id="580" r:id="rId24"/>
    <p:sldId id="559" r:id="rId25"/>
    <p:sldId id="579" r:id="rId26"/>
    <p:sldId id="577" r:id="rId27"/>
    <p:sldId id="587" r:id="rId28"/>
    <p:sldId id="586" r:id="rId29"/>
    <p:sldId id="585" r:id="rId30"/>
    <p:sldId id="558" r:id="rId31"/>
    <p:sldId id="539" r:id="rId32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17" userDrawn="1">
          <p15:clr>
            <a:srgbClr val="A4A3A4"/>
          </p15:clr>
        </p15:guide>
        <p15:guide id="2" pos="49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udvíková Pavla" initials="LP" lastIdx="7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99"/>
    <a:srgbClr val="D10202"/>
    <a:srgbClr val="D50202"/>
    <a:srgbClr val="CCFF99"/>
    <a:srgbClr val="99FFCC"/>
    <a:srgbClr val="0066FF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Světlý sty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6807" autoAdjust="0"/>
  </p:normalViewPr>
  <p:slideViewPr>
    <p:cSldViewPr snapToGrid="0" snapToObjects="1">
      <p:cViewPr varScale="1">
        <p:scale>
          <a:sx n="124" d="100"/>
          <a:sy n="124" d="100"/>
        </p:scale>
        <p:origin x="1224" y="90"/>
      </p:cViewPr>
      <p:guideLst>
        <p:guide orient="horz" pos="3317"/>
        <p:guide pos="499"/>
      </p:guideLst>
    </p:cSldViewPr>
  </p:slideViewPr>
  <p:outlineViewPr>
    <p:cViewPr>
      <p:scale>
        <a:sx n="33" d="100"/>
        <a:sy n="33" d="100"/>
      </p:scale>
      <p:origin x="0" y="-2010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5448"/>
    </p:cViewPr>
  </p:sorterViewPr>
  <p:notesViewPr>
    <p:cSldViewPr snapToGrid="0" snapToObjects="1">
      <p:cViewPr varScale="1">
        <p:scale>
          <a:sx n="91" d="100"/>
          <a:sy n="91" d="100"/>
        </p:scale>
        <p:origin x="376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970939" y="0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C6700B-6DB9-4E6E-8308-1B81A615A0C7}" type="datetimeFigureOut">
              <a:rPr lang="cs-CZ" smtClean="0"/>
              <a:t>23.03.2026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8829968"/>
            <a:ext cx="303784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970939" y="8829968"/>
            <a:ext cx="303784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0AA3FD-3C58-4BC6-86FC-A8729BC073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17137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7840" cy="46482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970939" y="0"/>
            <a:ext cx="3037840" cy="46482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3DBD41-9FAA-4C3D-A3D8-9976A4942FA3}" type="datetimeFigureOut">
              <a:rPr lang="cs-CZ" smtClean="0"/>
              <a:t>23.03.2026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701041" y="4415790"/>
            <a:ext cx="5608320" cy="418338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8829967"/>
            <a:ext cx="3037840" cy="4648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970939" y="8829967"/>
            <a:ext cx="3037840" cy="4648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390784-34DA-4799-BFD9-C6E9ED246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173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390784-34DA-4799-BFD9-C6E9ED246103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5430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72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822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058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807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023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874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223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651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00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378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601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B1EB3-18E5-3B48-B1FD-09B9226D6C2A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8AB19-9DFA-5149-B5A7-89AF79578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048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349" y="2566220"/>
            <a:ext cx="8082805" cy="1967679"/>
          </a:xfrm>
          <a:noFill/>
        </p:spPr>
        <p:txBody>
          <a:bodyPr lIns="0" tIns="0" rIns="0" bIns="0" anchor="t" anchorCtr="0">
            <a:normAutofit fontScale="90000"/>
          </a:bodyPr>
          <a:lstStyle/>
          <a:p>
            <a:pPr algn="l">
              <a:spcBef>
                <a:spcPts val="1200"/>
              </a:spcBef>
            </a:pPr>
            <a:r>
              <a:rPr lang="cs-CZ" sz="36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PSYCHLOGIE ZÁKAZNÍKA (XPSZ)</a:t>
            </a:r>
            <a:br>
              <a:rPr lang="cs-CZ" sz="36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</a:br>
            <a:br>
              <a:rPr lang="cs-CZ" sz="36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</a:br>
            <a:r>
              <a:rPr lang="cs-CZ" sz="33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5. přednáška</a:t>
            </a:r>
            <a:br>
              <a:rPr lang="cs-CZ" sz="36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</a:br>
            <a:r>
              <a:rPr lang="cs-CZ" sz="33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Téma: Vnímání rizik</a:t>
            </a:r>
            <a:br>
              <a:rPr lang="cs-CZ" sz="3300" b="1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</a:br>
            <a:endParaRPr lang="en-US" sz="3300" dirty="0">
              <a:solidFill>
                <a:srgbClr val="D10202"/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788350" y="5174395"/>
            <a:ext cx="3213634" cy="90226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1600" dirty="0">
                <a:cs typeface="Arial"/>
              </a:rPr>
              <a:t>PhDr. Ing. Mgr. Renáta Pavlíčková, MBA</a:t>
            </a:r>
          </a:p>
          <a:p>
            <a:pPr algn="l"/>
            <a:r>
              <a:rPr lang="cs-CZ" sz="1600" dirty="0">
                <a:cs typeface="Arial"/>
              </a:rPr>
              <a:t>renata.pavlickova@mvso.cz</a:t>
            </a:r>
          </a:p>
          <a:p>
            <a:pPr algn="l"/>
            <a:endParaRPr lang="cs-CZ" sz="1600" dirty="0">
              <a:cs typeface="Arial"/>
            </a:endParaRPr>
          </a:p>
          <a:p>
            <a:pPr algn="l"/>
            <a:r>
              <a:rPr lang="cs-CZ" sz="1600" dirty="0">
                <a:cs typeface="Arial"/>
              </a:rPr>
              <a:t>Olomouc, LS 2025/2026</a:t>
            </a:r>
            <a:endParaRPr lang="en-US" sz="16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350848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5A867-4CDE-BDE1-50EB-F3BA75E2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FD90FE-D9A6-A0AE-357D-3BA5293E2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  <a:noFill/>
        </p:spPr>
        <p:txBody>
          <a:bodyPr>
            <a:noAutofit/>
          </a:bodyPr>
          <a:lstStyle/>
          <a:p>
            <a:r>
              <a:rPr lang="cs-CZ" sz="32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Typy rizik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F301A9D-ADB8-ABC6-63C9-07B88AFC042F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+mj-lt"/>
              <a:buAutoNum type="arabicParenR"/>
              <a:tabLst>
                <a:tab pos="457200" algn="l"/>
              </a:tabLst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Finanční riziko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obavy z finanční ztráty (např. investice, drahý produkt).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+mj-lt"/>
              <a:buAutoNum type="arabicParenR"/>
              <a:tabLst>
                <a:tab pos="457200" algn="l"/>
              </a:tabLst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Psychologické riziko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obavy z negativních emocí nebo zklamání (např. nespokojenost s produktem, pocity viny).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+mj-lt"/>
              <a:buAutoNum type="arabicParenR"/>
              <a:tabLst>
                <a:tab pos="457200" algn="l"/>
              </a:tabLst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Fyzické riziko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obavy o zdraví nebo bezpečnost (např. riziko zranění při používání produktu).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+mj-lt"/>
              <a:buAutoNum type="arabicParenR"/>
              <a:tabLst>
                <a:tab pos="457200" algn="l"/>
              </a:tabLst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Sociální riziko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obavy, jak produkt ovlivní společenský status (např. oblečení, elektronika).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+mj-lt"/>
              <a:buAutoNum type="arabicParenR"/>
              <a:tabLst>
                <a:tab pos="457200" algn="l"/>
              </a:tabLst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Časové riziko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obavy z plýtvání časem (např. čekání na doručení, čas strávený zkoumáním produktu).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endParaRPr lang="cs-CZ" sz="20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1692774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8189B2-519B-6A45-83D7-326CCCDD7A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1B26AB-8C0C-1E87-35F2-1DD355455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  <a:noFill/>
        </p:spPr>
        <p:txBody>
          <a:bodyPr>
            <a:noAutofit/>
          </a:bodyPr>
          <a:lstStyle/>
          <a:p>
            <a:r>
              <a:rPr lang="cs-CZ" sz="32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Finanční riziko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141C79C-8CAE-BF7D-E4F9-A7732BEC002A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lvl="0" algn="just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2000" dirty="0"/>
              <a:t>Spotřebitelé se mohou obávat, že za produkt nebo službu zaplatí více, než je skutečná hodnota, nebo že produkt neuspokojí jejich potřeby. </a:t>
            </a:r>
          </a:p>
          <a:p>
            <a:pPr lvl="0" algn="just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2000" dirty="0"/>
              <a:t>Příkladem je situace, kdy si zákazník není jistý, zda nový mobilní telefon bude odpovídat jeho požadavkům a obává se, že investice do něj bude zbytečná.</a:t>
            </a:r>
            <a:r>
              <a:rPr lang="cs-CZ" sz="1600" dirty="0"/>
              <a:t>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endParaRPr lang="cs-CZ" sz="20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4116867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74522-F80A-C1AB-B488-B773F54B6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ABC80C-01C4-57A4-9BBD-5A888734D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  <a:noFill/>
        </p:spPr>
        <p:txBody>
          <a:bodyPr>
            <a:noAutofit/>
          </a:bodyPr>
          <a:lstStyle/>
          <a:p>
            <a:r>
              <a:rPr lang="cs-CZ" sz="32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Psychologické riziko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3B23F19-AE18-4355-0349-BBB70615F3B1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lvl="0" algn="just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2000" dirty="0"/>
              <a:t>Riziko zahrnuje obavy z toho, jak produkt nebo služba ovlivní pocity spotřebitele. </a:t>
            </a:r>
          </a:p>
          <a:p>
            <a:pPr lvl="0" algn="just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2000" dirty="0"/>
              <a:t>Může to být strach z toho, že produkt bude neuspokojivý a způsobí frustraci, nebo že se spotřebitel bude cítit vinen za plýtvání penězi, pokud produkt nebude odpovídat jeho očekáváním.</a:t>
            </a:r>
          </a:p>
          <a:p>
            <a:pPr marL="0" indent="0" algn="just">
              <a:lnSpc>
                <a:spcPct val="150000"/>
              </a:lnSpc>
              <a:spcBef>
                <a:spcPts val="300"/>
              </a:spcBef>
              <a:buNone/>
            </a:pPr>
            <a:r>
              <a:rPr lang="cs-CZ" sz="1600" dirty="0"/>
              <a:t>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endParaRPr lang="cs-CZ" sz="20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979882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9261A2-A6F8-5014-C4AA-91F7C5D3CC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0D0AB1-BD59-E63E-F241-35AAED12B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  <a:noFill/>
        </p:spPr>
        <p:txBody>
          <a:bodyPr>
            <a:noAutofit/>
          </a:bodyPr>
          <a:lstStyle/>
          <a:p>
            <a:r>
              <a:rPr lang="cs-CZ" sz="32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Fyzické riziko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2D2F8E1-9918-826D-C5DD-B3520D229C7C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lvl="0" algn="just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2000" dirty="0"/>
              <a:t>Zákazník může mít obavy, že produkt nebo služba mohou ohrozit jeho zdraví nebo bezpečnost. </a:t>
            </a:r>
          </a:p>
          <a:p>
            <a:pPr lvl="0" algn="just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2000" dirty="0"/>
              <a:t>Například nákup neznámého zdravotního produktu, který by mohl mít vedlejší účinky, nebo jízda v novém automobilu s neznámou bezpečnostní historií.</a:t>
            </a:r>
            <a:r>
              <a:rPr lang="cs-CZ" sz="1600" dirty="0"/>
              <a:t>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endParaRPr lang="cs-CZ" sz="20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2519747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8AA5F1-4836-A2D6-9CEB-ECFEEAD87F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EA7909-4260-04DB-D6F9-8F6898D0B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  <a:noFill/>
        </p:spPr>
        <p:txBody>
          <a:bodyPr>
            <a:noAutofit/>
          </a:bodyPr>
          <a:lstStyle/>
          <a:p>
            <a:r>
              <a:rPr lang="cs-CZ" sz="32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Sociální riziko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6673681-F8CD-B2DA-BBF0-EC2ACC1D92A3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lvl="0" algn="just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2000" dirty="0"/>
              <a:t>Spotřebitelé se mohou obávat, že rozhodnutí o koupi ovlivní jejich sociální postavení nebo vztahy s ostatními. </a:t>
            </a:r>
          </a:p>
          <a:p>
            <a:pPr lvl="0" algn="just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2000" dirty="0"/>
              <a:t>Například koupě luxusního produktu může vyvolat závist u ostatních nebo naopak negativní reakce od přátel či kolegů, pokud produkt není považován za „trendy“.</a:t>
            </a:r>
            <a:r>
              <a:rPr lang="cs-CZ" sz="1600" dirty="0"/>
              <a:t>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endParaRPr lang="cs-CZ" sz="20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705606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5BE5BB-FB79-DF1F-45CE-B56F48C0BD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5B3861-F1AF-D501-E6EB-69AD200B3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  <a:noFill/>
        </p:spPr>
        <p:txBody>
          <a:bodyPr>
            <a:noAutofit/>
          </a:bodyPr>
          <a:lstStyle/>
          <a:p>
            <a:r>
              <a:rPr lang="cs-CZ" sz="32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Časové riziko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1A4D7D8-5815-2918-DE84-91EAC62D8025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lvl="0" algn="just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sz="2000" dirty="0"/>
              <a:t>Časové riziko: Spotřebitelé se mohou obávat, že budou ztrácet čas čekáním na doručení zboží nebo že se nákup ukáže jako příliš komplikovaný nebo časově náročný, což je v některých případech odrazuje.</a:t>
            </a:r>
            <a:r>
              <a:rPr lang="cs-CZ" sz="1600" dirty="0"/>
              <a:t>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endParaRPr lang="cs-CZ" sz="20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8573870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750A25-53AA-619F-0784-D152D045C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E467D2-1445-3EDE-9827-30711A85E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  <a:noFill/>
        </p:spPr>
        <p:txBody>
          <a:bodyPr>
            <a:noAutofit/>
          </a:bodyPr>
          <a:lstStyle/>
          <a:p>
            <a:r>
              <a:rPr lang="cs-CZ" sz="32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Jak spotřebitelé vnímají riziko?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1B3A809-518A-23E4-B900-AA2FC14B5ABC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lvl="0" algn="just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sz="2000" dirty="0"/>
              <a:t>Riziko může být vnímáno různými způsoby, a to závisí na jednotlivých faktorech, jako je jejich osobní zkušenost, znalosti o produktu nebo službě, a také na jejich psychologickém stavu.</a:t>
            </a:r>
            <a:r>
              <a:rPr lang="cs-CZ" sz="1600" dirty="0"/>
              <a:t>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endParaRPr lang="cs-CZ" sz="20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0118969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E3B8F3-129E-4B47-F5D1-3C5910F75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278F2A-780F-5B7F-23CE-DE9DCEE7B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  <a:noFill/>
        </p:spPr>
        <p:txBody>
          <a:bodyPr>
            <a:noAutofit/>
          </a:bodyPr>
          <a:lstStyle/>
          <a:p>
            <a:r>
              <a:rPr lang="cs-CZ" sz="32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Jak spotřebitelé vnímají riziko?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A3F859B-001D-ADC8-3E72-8B6DF2E0F687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 fontScale="85000" lnSpcReduction="10000"/>
          </a:bodyPr>
          <a:lstStyle/>
          <a:p>
            <a:pPr lvl="0" algn="just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sz="2000" b="1" dirty="0"/>
              <a:t>Vysoká míra nejistoty a rizika: </a:t>
            </a:r>
            <a:r>
              <a:rPr lang="cs-CZ" sz="2000" dirty="0"/>
              <a:t>Čím více nejistoty a rizika spotřebitel vnímá, tím méně ochotný bude k nákupu. Tento jev je patrný například při koupi nových a neověřených produktů, kdy spotřebitelé často potřebují více informací, aby se cítili komfortně.</a:t>
            </a:r>
          </a:p>
          <a:p>
            <a:pPr lvl="0" algn="just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sz="2000" b="1" dirty="0"/>
              <a:t>Minimální riziko: </a:t>
            </a:r>
            <a:r>
              <a:rPr lang="cs-CZ" sz="2000" dirty="0"/>
              <a:t>Když spotřebitelé vnímají riziko jako nízké, často se rozhodují rychleji. To je důvod, proč některé produkty (například levné každodenní zboží) procházejí rozhodováním spotřebitelů hladce a bez větších obav.</a:t>
            </a:r>
          </a:p>
          <a:p>
            <a:pPr lvl="0" algn="just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sz="2000" b="1" dirty="0"/>
              <a:t>Vliv zkušeností:</a:t>
            </a:r>
            <a:r>
              <a:rPr lang="cs-CZ" sz="2000" dirty="0"/>
              <a:t> Spotřebitelé, kteří mají pozitivní zkušenost s konkrétní značkou nebo typem produktu, mají tendenci vnímat riziko nižší. Tímto způsobem dochází k budování loajality a zvyšování důvěry v určité výrobky nebo služby.</a:t>
            </a:r>
          </a:p>
          <a:p>
            <a:pPr marL="0" indent="0" algn="just">
              <a:lnSpc>
                <a:spcPct val="150000"/>
              </a:lnSpc>
              <a:spcBef>
                <a:spcPts val="300"/>
              </a:spcBef>
              <a:buNone/>
            </a:pPr>
            <a:r>
              <a:rPr lang="cs-CZ" sz="1600" dirty="0"/>
              <a:t>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endParaRPr lang="cs-CZ" sz="20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0488335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98CA2F-D40F-9EDC-4914-53526EF30A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88A6A1-A3A1-7D16-B59D-9F0819D83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  <a:noFill/>
        </p:spPr>
        <p:txBody>
          <a:bodyPr>
            <a:noAutofit/>
          </a:bodyPr>
          <a:lstStyle/>
          <a:p>
            <a:r>
              <a:rPr lang="cs-CZ" sz="32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Jak spotřebitelé minimalizují riziko při rozhodování?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D57B9BA-3436-C402-4E71-3B70E9FA8EE1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lvl="0" algn="just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sz="2000" dirty="0"/>
              <a:t>Existuje několik způsobů, jak spotřebitelé snižují nebo minimalizují riziko, když se rozhodují o nákupu. </a:t>
            </a:r>
          </a:p>
          <a:p>
            <a:pPr lvl="0" algn="just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sz="1800" dirty="0"/>
              <a:t>Tyto strategie mohou zahrnovat: </a:t>
            </a:r>
          </a:p>
          <a:p>
            <a:pPr lvl="2" algn="just">
              <a:lnSpc>
                <a:spcPct val="150000"/>
              </a:lnSpc>
              <a:spcBef>
                <a:spcPts val="600"/>
              </a:spcBef>
              <a:buFont typeface="+mj-lt"/>
              <a:buAutoNum type="arabicParenR"/>
            </a:pPr>
            <a:r>
              <a:rPr lang="cs-CZ" sz="1400" dirty="0"/>
              <a:t>Důvěra v značku a renomované společnost</a:t>
            </a:r>
          </a:p>
          <a:p>
            <a:pPr lvl="2" algn="just">
              <a:lnSpc>
                <a:spcPct val="150000"/>
              </a:lnSpc>
              <a:spcBef>
                <a:spcPts val="600"/>
              </a:spcBef>
              <a:buFont typeface="+mj-lt"/>
              <a:buAutoNum type="arabicParenR"/>
            </a:pPr>
            <a:r>
              <a:rPr lang="cs-CZ" sz="1400" dirty="0"/>
              <a:t>Garance a záruky</a:t>
            </a:r>
          </a:p>
          <a:p>
            <a:pPr lvl="2" algn="just">
              <a:lnSpc>
                <a:spcPct val="150000"/>
              </a:lnSpc>
              <a:spcBef>
                <a:spcPts val="600"/>
              </a:spcBef>
              <a:buFont typeface="+mj-lt"/>
              <a:buAutoNum type="arabicParenR"/>
            </a:pPr>
            <a:r>
              <a:rPr lang="cs-CZ" sz="1400" dirty="0"/>
              <a:t>Sociální důkazy</a:t>
            </a:r>
          </a:p>
          <a:p>
            <a:pPr lvl="2" algn="just">
              <a:lnSpc>
                <a:spcPct val="150000"/>
              </a:lnSpc>
              <a:spcBef>
                <a:spcPts val="600"/>
              </a:spcBef>
              <a:buFont typeface="+mj-lt"/>
              <a:buAutoNum type="arabicParenR"/>
            </a:pPr>
            <a:r>
              <a:rPr lang="cs-CZ" sz="1400" dirty="0"/>
              <a:t>Srovnání produktů a cen</a:t>
            </a:r>
          </a:p>
          <a:p>
            <a:pPr lvl="2" algn="just">
              <a:lnSpc>
                <a:spcPct val="150000"/>
              </a:lnSpc>
              <a:spcBef>
                <a:spcPts val="600"/>
              </a:spcBef>
              <a:buFont typeface="+mj-lt"/>
              <a:buAutoNum type="arabicParenR"/>
            </a:pPr>
            <a:r>
              <a:rPr lang="cs-CZ" sz="1400" dirty="0"/>
              <a:t>Zkušební verze a demo produkty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endParaRPr lang="cs-CZ" sz="20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6942203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D1329A-C151-98CB-FE91-26EBD6F8C7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065BDB-81D9-4FC7-1E85-4A5E15D4B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  <a:noFill/>
        </p:spPr>
        <p:txBody>
          <a:bodyPr>
            <a:noAutofit/>
          </a:bodyPr>
          <a:lstStyle/>
          <a:p>
            <a:r>
              <a:rPr lang="cs-CZ" sz="32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1) Důvěra v značku a renomované společnosti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313F5A5-2449-30EF-0E0C-6CA4B4D2FD22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lvl="0" algn="just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sz="2000" dirty="0"/>
              <a:t>Spotřebitelé často preferují známé značky, protože vnímají nižší riziko, že produkt bude kvalitní a spolehlivý. </a:t>
            </a:r>
          </a:p>
          <a:p>
            <a:pPr lvl="0" algn="just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sz="2000" dirty="0"/>
              <a:t>Značky s dlouhou historií a pozitivními recenzemi jsou považovány za „bezpečné volby“, což zajišťuje, že riziko zklamání je menší.</a:t>
            </a:r>
            <a:r>
              <a:rPr lang="cs-CZ" sz="1600" dirty="0"/>
              <a:t>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endParaRPr lang="cs-CZ" sz="20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30571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572764"/>
          </a:xfrm>
          <a:noFill/>
          <a:ln w="38100">
            <a:noFill/>
          </a:ln>
        </p:spPr>
        <p:txBody>
          <a:bodyPr>
            <a:noAutofit/>
          </a:bodyPr>
          <a:lstStyle/>
          <a:p>
            <a:r>
              <a:rPr lang="cs-CZ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OBSAH PŘEDMĚTU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noFill/>
          <a:ln w="38100">
            <a:solidFill>
              <a:srgbClr val="C00000"/>
            </a:solidFill>
          </a:ln>
        </p:spPr>
        <p:txBody>
          <a:bodyPr>
            <a:noAutofit/>
          </a:bodyPr>
          <a:lstStyle/>
          <a:p>
            <a:pPr lvl="1" indent="-342900">
              <a:lnSpc>
                <a:spcPct val="200000"/>
              </a:lnSpc>
              <a:spcBef>
                <a:spcPts val="300"/>
              </a:spcBef>
              <a:spcAft>
                <a:spcPts val="6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cs-CZ" sz="1400" kern="0" dirty="0">
                <a:solidFill>
                  <a:srgbClr val="3A3A3A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Úvod do psychologie zákazníka</a:t>
            </a:r>
            <a:endParaRPr lang="cs-CZ" sz="1400" kern="100" dirty="0">
              <a:solidFill>
                <a:srgbClr val="3A3A3A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1" indent="-342900">
              <a:lnSpc>
                <a:spcPct val="107000"/>
              </a:lnSpc>
              <a:spcBef>
                <a:spcPts val="300"/>
              </a:spcBef>
              <a:spcAft>
                <a:spcPts val="6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cs-CZ" sz="1400" kern="0" dirty="0">
                <a:solidFill>
                  <a:srgbClr val="3A3A3A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Stanovení cílů</a:t>
            </a:r>
            <a:endParaRPr lang="cs-CZ" sz="1400" kern="100" dirty="0">
              <a:solidFill>
                <a:srgbClr val="3A3A3A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1" indent="-342900">
              <a:lnSpc>
                <a:spcPct val="107000"/>
              </a:lnSpc>
              <a:spcBef>
                <a:spcPts val="300"/>
              </a:spcBef>
              <a:spcAft>
                <a:spcPts val="6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cs-CZ" sz="1400" kern="0" dirty="0">
                <a:solidFill>
                  <a:srgbClr val="3A3A3A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Nákupní rozhodovací proces</a:t>
            </a:r>
            <a:endParaRPr lang="cs-CZ" sz="1400" kern="100" dirty="0">
              <a:solidFill>
                <a:srgbClr val="3A3A3A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1" indent="-342900">
              <a:lnSpc>
                <a:spcPct val="107000"/>
              </a:lnSpc>
              <a:spcBef>
                <a:spcPts val="300"/>
              </a:spcBef>
              <a:spcAft>
                <a:spcPts val="6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cs-CZ" sz="1400" kern="0" dirty="0">
                <a:solidFill>
                  <a:srgbClr val="3A3A3A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Emoce v marketingu</a:t>
            </a:r>
            <a:endParaRPr lang="cs-CZ" sz="1400" kern="100" dirty="0">
              <a:solidFill>
                <a:srgbClr val="3A3A3A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1" indent="-342900">
              <a:lnSpc>
                <a:spcPct val="107000"/>
              </a:lnSpc>
              <a:spcBef>
                <a:spcPts val="300"/>
              </a:spcBef>
              <a:spcAft>
                <a:spcPts val="6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cs-CZ" sz="1400" b="1" kern="0" dirty="0">
                <a:solidFill>
                  <a:srgbClr val="3A3A3A"/>
                </a:solidFill>
                <a:effectLst/>
                <a:highlight>
                  <a:srgbClr val="99FF99"/>
                </a:highlight>
                <a:ea typeface="Times New Roman" panose="02020603050405020304" pitchFamily="18" charset="0"/>
                <a:cs typeface="Times New Roman" panose="02020603050405020304" pitchFamily="18" charset="0"/>
              </a:rPr>
              <a:t>Vnímání rizik</a:t>
            </a:r>
            <a:endParaRPr lang="cs-CZ" sz="1400" b="1" kern="100" dirty="0">
              <a:solidFill>
                <a:srgbClr val="3A3A3A"/>
              </a:solidFill>
              <a:effectLst/>
              <a:highlight>
                <a:srgbClr val="99FF99"/>
              </a:highlight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1" indent="-342900">
              <a:lnSpc>
                <a:spcPct val="107000"/>
              </a:lnSpc>
              <a:spcBef>
                <a:spcPts val="300"/>
              </a:spcBef>
              <a:spcAft>
                <a:spcPts val="6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cs-CZ" sz="1400" kern="0" dirty="0">
                <a:solidFill>
                  <a:srgbClr val="3A3A3A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Psychologie ceny</a:t>
            </a:r>
            <a:endParaRPr lang="cs-CZ" sz="1400" kern="100" dirty="0">
              <a:solidFill>
                <a:srgbClr val="3A3A3A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1" indent="-342900">
              <a:lnSpc>
                <a:spcPct val="107000"/>
              </a:lnSpc>
              <a:spcBef>
                <a:spcPts val="300"/>
              </a:spcBef>
              <a:spcAft>
                <a:spcPts val="6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cs-CZ" sz="1400" kern="0" dirty="0">
                <a:solidFill>
                  <a:srgbClr val="3A3A3A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Příprava experimentu a jeho vyhodnocení</a:t>
            </a:r>
            <a:endParaRPr lang="cs-CZ" sz="1400" kern="100" dirty="0">
              <a:solidFill>
                <a:srgbClr val="3A3A3A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1" indent="-342900">
              <a:lnSpc>
                <a:spcPct val="107000"/>
              </a:lnSpc>
              <a:spcBef>
                <a:spcPts val="300"/>
              </a:spcBef>
              <a:spcAft>
                <a:spcPts val="6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cs-CZ" sz="1400" kern="0" dirty="0">
                <a:solidFill>
                  <a:srgbClr val="3A3A3A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Sociální rozměr a koncept štěstí</a:t>
            </a:r>
            <a:endParaRPr lang="cs-CZ" sz="1400" kern="100" dirty="0">
              <a:solidFill>
                <a:srgbClr val="3A3A3A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1" indent="-342900">
              <a:lnSpc>
                <a:spcPct val="107000"/>
              </a:lnSpc>
              <a:spcBef>
                <a:spcPts val="300"/>
              </a:spcBef>
              <a:spcAft>
                <a:spcPts val="6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cs-CZ" sz="1400" kern="0" dirty="0">
                <a:solidFill>
                  <a:srgbClr val="3A3A3A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Sociální stratifikace</a:t>
            </a:r>
            <a:endParaRPr lang="cs-CZ" sz="1400" kern="100" dirty="0">
              <a:solidFill>
                <a:srgbClr val="3A3A3A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1" indent="-342900">
              <a:lnSpc>
                <a:spcPct val="107000"/>
              </a:lnSpc>
              <a:spcBef>
                <a:spcPts val="300"/>
              </a:spcBef>
              <a:spcAft>
                <a:spcPts val="6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cs-CZ" sz="1400" kern="0" dirty="0">
                <a:solidFill>
                  <a:srgbClr val="3A3A3A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Princip reciprocity</a:t>
            </a:r>
            <a:endParaRPr lang="cs-CZ" sz="1400" kern="100" dirty="0">
              <a:solidFill>
                <a:srgbClr val="3A3A3A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1" indent="-342900">
              <a:lnSpc>
                <a:spcPct val="107000"/>
              </a:lnSpc>
              <a:spcBef>
                <a:spcPts val="300"/>
              </a:spcBef>
              <a:spcAft>
                <a:spcPts val="6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cs-CZ" sz="1400" kern="0" dirty="0">
                <a:solidFill>
                  <a:srgbClr val="3A3A3A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Virální marketing a WOM</a:t>
            </a:r>
            <a:endParaRPr lang="cs-CZ" sz="1400" kern="100" dirty="0">
              <a:solidFill>
                <a:srgbClr val="3A3A3A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1" indent="-342900">
              <a:lnSpc>
                <a:spcPct val="107000"/>
              </a:lnSpc>
              <a:spcBef>
                <a:spcPts val="300"/>
              </a:spcBef>
              <a:spcAft>
                <a:spcPts val="6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cs-CZ" sz="1400" kern="0" dirty="0">
                <a:solidFill>
                  <a:srgbClr val="3A3A3A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Hodnocení po nákupu</a:t>
            </a:r>
            <a:endParaRPr lang="cs-CZ" sz="1400" kern="100" dirty="0">
              <a:solidFill>
                <a:srgbClr val="3A3A3A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0188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4D7916-D0C1-5319-4BE2-7D7B184F81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148ECA-5361-E563-8699-4BF726721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  <a:noFill/>
        </p:spPr>
        <p:txBody>
          <a:bodyPr>
            <a:noAutofit/>
          </a:bodyPr>
          <a:lstStyle/>
          <a:p>
            <a:r>
              <a:rPr lang="cs-CZ" sz="32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2) Garance a záruky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D2F52FA-C524-2FEC-9485-95F4E76CA858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lvl="0" algn="just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sz="2000" dirty="0"/>
              <a:t>Mnoho spotřebitelů využívá nabídky garancí a záruk na produkty. </a:t>
            </a:r>
          </a:p>
          <a:p>
            <a:pPr lvl="0" algn="just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sz="2000" dirty="0"/>
              <a:t>Pokud firma nabízí záruku vrácení peněz nebo výměnu produktu, spotřebitel vnímá riziko jako výrazně nižší. </a:t>
            </a:r>
          </a:p>
          <a:p>
            <a:pPr lvl="0" algn="just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sz="2000" dirty="0"/>
              <a:t>Příkladem je politika "100 % spokojenosti nebo vrácení peněz", kterou využívají některé společnosti k odstranění obav z rizika.</a:t>
            </a:r>
            <a:r>
              <a:rPr lang="cs-CZ" sz="1600" dirty="0"/>
              <a:t>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endParaRPr lang="cs-CZ" sz="20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8999950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94A7F7-2E6F-EB68-41C7-EB4ECF5D5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91B3EE-2AC5-C7A0-15D2-87483F712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  <a:noFill/>
        </p:spPr>
        <p:txBody>
          <a:bodyPr>
            <a:noAutofit/>
          </a:bodyPr>
          <a:lstStyle/>
          <a:p>
            <a:r>
              <a:rPr lang="cs-CZ" sz="32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3) Sociální důkazy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9EBF6A3-E4CB-79B8-85A6-9CCAF7299858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lvl="0" algn="just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sz="2000" dirty="0"/>
              <a:t>Spotřebitelé se často spoléhají na recenze, hodnocení ostatních uživatelů, případně doporučení od přátel a rodiny. </a:t>
            </a:r>
          </a:p>
          <a:p>
            <a:pPr lvl="0" algn="just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sz="2000" dirty="0"/>
              <a:t>Pokud si nejsou jisti, recenze pomáhají zvýšit jejich důvěru, že riziko investice bude minimální. </a:t>
            </a:r>
          </a:p>
          <a:p>
            <a:pPr lvl="0" algn="just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sz="2000" dirty="0"/>
              <a:t>Tento jev využívá marketing mnoha e-</a:t>
            </a:r>
            <a:r>
              <a:rPr lang="cs-CZ" sz="2000" dirty="0" err="1"/>
              <a:t>commerce</a:t>
            </a:r>
            <a:r>
              <a:rPr lang="cs-CZ" sz="2000" dirty="0"/>
              <a:t> platforem jako Amazon, kde jsou recenze klíčovým faktorem při rozhodování o koupi.</a:t>
            </a:r>
            <a:r>
              <a:rPr lang="cs-CZ" sz="1600" dirty="0"/>
              <a:t>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endParaRPr lang="cs-CZ" sz="20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1109249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00706C-C3D1-FD44-59C5-BD908E3CFD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CFFD72-046F-5D82-5AA5-14D135492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  <a:noFill/>
        </p:spPr>
        <p:txBody>
          <a:bodyPr>
            <a:noAutofit/>
          </a:bodyPr>
          <a:lstStyle/>
          <a:p>
            <a:r>
              <a:rPr lang="cs-CZ" sz="32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4) Srovnání produktů a cen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3C6B0AD-B6CD-3233-2AD3-292B09153816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lvl="0" algn="just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sz="2000" dirty="0"/>
              <a:t>Spotřebitelé se často rozhodují na základě porovnání různých produktů, aby zjistili, který z nich představuje nižší riziko. </a:t>
            </a:r>
          </a:p>
          <a:p>
            <a:pPr lvl="0" algn="just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sz="2000" dirty="0"/>
              <a:t>Pomocí nástrojů jako jsou srovnávače cen nebo online recenze mohou lidé získat lepší představu o výhodách a nevýhodách různých možností.</a:t>
            </a:r>
            <a:r>
              <a:rPr lang="cs-CZ" sz="1600" dirty="0"/>
              <a:t>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endParaRPr lang="cs-CZ" sz="20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6005944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3F7058-6903-6105-829F-C289A862B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03C742-FD71-6921-3CF6-CFC33A784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  <a:noFill/>
        </p:spPr>
        <p:txBody>
          <a:bodyPr>
            <a:noAutofit/>
          </a:bodyPr>
          <a:lstStyle/>
          <a:p>
            <a:r>
              <a:rPr lang="cs-CZ" sz="32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5) Zkušební verze a demo produkty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A14721A-836F-830A-6A1C-7EF95DBC2400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lvl="0" algn="just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sz="2000" dirty="0"/>
              <a:t>Některé firmy poskytují spotřebitelům možnost vyzkoušet produkt před zakoupením, což může výrazně snížit vnímané riziko. </a:t>
            </a:r>
          </a:p>
          <a:p>
            <a:pPr lvl="0" algn="just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sz="2000" dirty="0"/>
              <a:t>Příkladem jsou např. software s bezplatnými zkušebními verzemi nebo automobilky, které umožňují testovací jízdy.</a:t>
            </a:r>
            <a:r>
              <a:rPr lang="cs-CZ" sz="1600" dirty="0"/>
              <a:t>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endParaRPr lang="cs-CZ" sz="20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4178181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E71FAC-1B63-A810-0558-0212153074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98B533-B7DE-2E11-EBE3-BE7576CAE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  <a:noFill/>
        </p:spPr>
        <p:txBody>
          <a:bodyPr>
            <a:noAutofit/>
          </a:bodyPr>
          <a:lstStyle/>
          <a:p>
            <a:r>
              <a:rPr lang="cs-CZ" sz="32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Vnímání rizika a marketing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0C72D0F-7F4D-89BE-4B21-8E3DCE9DECFC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Jak marketingové strategie ovlivňují vnímání rizika: </a:t>
            </a:r>
          </a:p>
          <a:p>
            <a:pPr marL="742950" lvl="1" indent="-285750" algn="just">
              <a:lnSpc>
                <a:spcPct val="115000"/>
              </a:lnSpc>
              <a:spcAft>
                <a:spcPts val="10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Využití emocí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 reklamách pro snížení vnímaného rizika (např. záruka spokojenosti).</a:t>
            </a:r>
          </a:p>
          <a:p>
            <a:pPr marL="742950" lvl="1" indent="-285750" algn="just">
              <a:lnSpc>
                <a:spcPct val="115000"/>
              </a:lnSpc>
              <a:spcAft>
                <a:spcPts val="10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Vytváření iluze bezpečnosti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jak firmy používají reklamy k tomu, aby riziko pro spotřebitele působilo minimálně (např. "100 % bezpečné", "testováno odborníky").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Etika marketingu a rizika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jakým způsobem by měly firmy komunikovat rizika pravdivě, aby neklamaly zákazníky.</a:t>
            </a:r>
          </a:p>
          <a:p>
            <a:pPr marL="0" indent="0" algn="just">
              <a:lnSpc>
                <a:spcPct val="150000"/>
              </a:lnSpc>
              <a:spcBef>
                <a:spcPts val="300"/>
              </a:spcBef>
              <a:buNone/>
            </a:pPr>
            <a:r>
              <a:rPr lang="cs-CZ" sz="1800" dirty="0"/>
              <a:t>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endParaRPr lang="cs-CZ" sz="20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2644818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DF082D-FE3E-77AC-EFA9-43A4A0BC46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843204-B881-2690-448B-E81989D50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  <a:noFill/>
        </p:spPr>
        <p:txBody>
          <a:bodyPr>
            <a:noAutofit/>
          </a:bodyPr>
          <a:lstStyle/>
          <a:p>
            <a:r>
              <a:rPr lang="cs-CZ" sz="32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Role marketingu při zmírňování rizika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FE12841-B065-82E8-21C2-C9B09A55C859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lvl="0" algn="just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sz="2000" dirty="0"/>
              <a:t>Marketingové strategie hrají klíčovou roli při zmírňování rizika, které spotřebitelé mohou vnímat. </a:t>
            </a:r>
          </a:p>
          <a:p>
            <a:pPr lvl="0" algn="just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sz="2000" dirty="0"/>
              <a:t>Firmy často používají několik technik k tomu, aby riziko nákupu bylo v očích spotřebitele minimální:</a:t>
            </a:r>
          </a:p>
          <a:p>
            <a:pPr marL="800100" lvl="1" indent="-342900" algn="just">
              <a:lnSpc>
                <a:spcPct val="150000"/>
              </a:lnSpc>
              <a:spcBef>
                <a:spcPts val="600"/>
              </a:spcBef>
              <a:buFont typeface="+mj-lt"/>
              <a:buAutoNum type="arabicParenR"/>
            </a:pPr>
            <a:r>
              <a:rPr lang="cs-CZ" sz="1600" dirty="0"/>
              <a:t>Reklamní kampaně zaměřené na eliminaci rizika</a:t>
            </a:r>
          </a:p>
          <a:p>
            <a:pPr marL="800100" lvl="1" indent="-342900" algn="just">
              <a:lnSpc>
                <a:spcPct val="150000"/>
              </a:lnSpc>
              <a:spcBef>
                <a:spcPts val="600"/>
              </a:spcBef>
              <a:buFont typeface="+mj-lt"/>
              <a:buAutoNum type="arabicParenR"/>
            </a:pPr>
            <a:r>
              <a:rPr lang="cs-CZ" sz="1600" dirty="0"/>
              <a:t>Vytváření pocitu naléhavosti nebo exkluzivity</a:t>
            </a:r>
          </a:p>
          <a:p>
            <a:pPr marL="800100" lvl="1" indent="-342900" algn="just">
              <a:lnSpc>
                <a:spcPct val="150000"/>
              </a:lnSpc>
              <a:spcBef>
                <a:spcPts val="600"/>
              </a:spcBef>
              <a:buFont typeface="+mj-lt"/>
              <a:buAutoNum type="arabicParenR"/>
            </a:pPr>
            <a:r>
              <a:rPr lang="cs-CZ" sz="1600" dirty="0"/>
              <a:t>Zaměření na emocionální aspekty</a:t>
            </a:r>
          </a:p>
          <a:p>
            <a:pPr marL="0" indent="0" algn="just">
              <a:lnSpc>
                <a:spcPct val="150000"/>
              </a:lnSpc>
              <a:spcBef>
                <a:spcPts val="300"/>
              </a:spcBef>
              <a:buNone/>
            </a:pPr>
            <a:r>
              <a:rPr lang="cs-CZ" sz="1600" dirty="0"/>
              <a:t>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endParaRPr lang="cs-CZ" sz="20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5126428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BF16E7-4D2A-9486-9514-9901016FA3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281E1B-0082-4B2A-065C-6CC04B5F4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  <a:noFill/>
        </p:spPr>
        <p:txBody>
          <a:bodyPr>
            <a:noAutofit/>
          </a:bodyPr>
          <a:lstStyle/>
          <a:p>
            <a:r>
              <a:rPr lang="cs-CZ" sz="32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1) Reklamní kampaně zaměřené na eliminaci rizika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D77D19C-443A-D57C-B8A5-6C4106F864B6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lvl="0" algn="just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sz="2000" dirty="0"/>
              <a:t>Reklamy často ukazují výhody produktů a zaručují spokojenost nebo poskytují náhrady v případě nespokojenosti. </a:t>
            </a:r>
          </a:p>
          <a:p>
            <a:pPr lvl="0" algn="just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sz="2000" dirty="0"/>
              <a:t>Tímto způsobem se marketingový tým snaží přesvědčit spotřebitele, že riziko je minimální.</a:t>
            </a:r>
            <a:r>
              <a:rPr lang="cs-CZ" sz="1600" dirty="0"/>
              <a:t>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endParaRPr lang="cs-CZ" sz="20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0461094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2DB11D-26C9-CF85-3A61-C4B1709D9A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BEB0E8-5F24-2DEC-1584-A69A49DD8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  <a:noFill/>
        </p:spPr>
        <p:txBody>
          <a:bodyPr>
            <a:noAutofit/>
          </a:bodyPr>
          <a:lstStyle/>
          <a:p>
            <a:r>
              <a:rPr lang="cs-CZ" sz="32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2) Vytváření pocitu naléhavosti nebo exkluzivity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7575D1A-0E56-803A-2DDF-EC3D6EAB8857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lvl="0" algn="just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sz="2000" dirty="0"/>
              <a:t>Často se používají taktiky jako „omezená nabídka“ nebo „poslední kusy skladem“, což může spotřebitele motivovat k rychlému rozhodnutí, aniž by cítili, že mají příliš mnoho času na přemýšlení o riziku.</a:t>
            </a:r>
          </a:p>
          <a:p>
            <a:pPr marL="0" indent="0" algn="just">
              <a:lnSpc>
                <a:spcPct val="150000"/>
              </a:lnSpc>
              <a:spcBef>
                <a:spcPts val="300"/>
              </a:spcBef>
              <a:buNone/>
            </a:pPr>
            <a:r>
              <a:rPr lang="cs-CZ" sz="1600" dirty="0"/>
              <a:t>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endParaRPr lang="cs-CZ" sz="20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6916089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51C126-155C-6825-572D-71FDB2FC4D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4D1A94-3135-31FB-4B67-E32F93605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  <a:noFill/>
        </p:spPr>
        <p:txBody>
          <a:bodyPr>
            <a:noAutofit/>
          </a:bodyPr>
          <a:lstStyle/>
          <a:p>
            <a:r>
              <a:rPr lang="cs-CZ" sz="32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3) Zaměření na emocionální aspekty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3764EEB-8BAC-6BC7-F835-D2C00F83B8EC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lvl="0" algn="just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sz="2000" dirty="0"/>
              <a:t>Reklamy, které se zaměřují na emocích, mohou pomoci zmírnit psychologické riziko. </a:t>
            </a:r>
          </a:p>
          <a:p>
            <a:pPr lvl="0" algn="just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sz="2000" dirty="0"/>
              <a:t>Pokud je spotřebitel emocionálně propojen s produktem (např. pocit štěstí nebo bezpečí, který může produkt přinést), je ochoten akceptovat vyšší úroveň rizika.</a:t>
            </a:r>
            <a:r>
              <a:rPr lang="cs-CZ" sz="1600" dirty="0"/>
              <a:t>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endParaRPr lang="cs-CZ" sz="20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2331667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37B11-1E2E-4B81-63DC-8A9068FB10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1C9566-C32C-9FAF-C692-E0557BFA2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  <a:noFill/>
        </p:spPr>
        <p:txBody>
          <a:bodyPr>
            <a:noAutofit/>
          </a:bodyPr>
          <a:lstStyle/>
          <a:p>
            <a:r>
              <a:rPr lang="cs-CZ" sz="32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Závěrem – Vnímání rizika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EBDFDBF-8563-E4E4-9AC6-553DD6BF45F7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lvl="0" algn="just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2000" dirty="0"/>
              <a:t>Vnímání rizika má velký vliv na rozhodovací proces spotřebitelů.</a:t>
            </a:r>
          </a:p>
          <a:p>
            <a:pPr lvl="0" algn="just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2000" dirty="0"/>
              <a:t>Spotřebitelé se ve snaze minimalizovat riziko spoléhají na různé strategie, jako je hledání známých značek, záruk nebo doporučení od jiných.</a:t>
            </a:r>
          </a:p>
          <a:p>
            <a:pPr lvl="0" algn="just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2000" dirty="0"/>
              <a:t>Marketing a reklama hrají klíčovou roli při snižování vnímaného rizika a ovlivňují způsob, jakým spotřebitelé reagují na různé produkty. </a:t>
            </a:r>
          </a:p>
          <a:p>
            <a:pPr lvl="0" algn="just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2000" dirty="0"/>
              <a:t>Pochopení tohoto procesu je důležité nejen pro firmy, ale i pro psychologické porozumění rozhodovacímu chování zákazníků.</a:t>
            </a:r>
          </a:p>
          <a:p>
            <a:pPr marL="0" indent="0" algn="just">
              <a:lnSpc>
                <a:spcPct val="150000"/>
              </a:lnSpc>
              <a:spcBef>
                <a:spcPts val="300"/>
              </a:spcBef>
              <a:buNone/>
            </a:pPr>
            <a:r>
              <a:rPr lang="cs-CZ" sz="1600" dirty="0"/>
              <a:t>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endParaRPr lang="cs-CZ" sz="20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9577598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  <a:noFill/>
        </p:spPr>
        <p:txBody>
          <a:bodyPr>
            <a:noAutofit/>
          </a:bodyPr>
          <a:lstStyle/>
          <a:p>
            <a:r>
              <a:rPr lang="cs-CZ" sz="32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Význam pochopení problematiky rizik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poskytnout pochopení toho, jak lidé vnímají a hodnotí rizika, což je klíčové pro pochopení chování spotřebitelů, a to jak při rozhodování o nákupu, tak i v kontextu širšího rozhodovacího procesu.</a:t>
            </a:r>
          </a:p>
          <a:p>
            <a:pPr marL="0" indent="0" algn="just">
              <a:lnSpc>
                <a:spcPct val="150000"/>
              </a:lnSpc>
              <a:spcBef>
                <a:spcPts val="300"/>
              </a:spcBef>
              <a:buNone/>
            </a:pPr>
            <a:r>
              <a:rPr lang="cs-CZ" sz="1600" dirty="0"/>
              <a:t>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endParaRPr lang="cs-CZ" sz="2000" dirty="0"/>
          </a:p>
          <a:p>
            <a:endParaRPr lang="cs-CZ" sz="24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E5F43F5-202B-4FEE-62D8-1F9A27F72F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3523" y="3210364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7107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8AD2B8-3944-C4B1-9EAD-73D90D808D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0418E6-262A-3656-3BBE-1E99D8D49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  <a:noFill/>
        </p:spPr>
        <p:txBody>
          <a:bodyPr>
            <a:noAutofit/>
          </a:bodyPr>
          <a:lstStyle/>
          <a:p>
            <a:r>
              <a:rPr lang="cs-CZ" sz="32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Diskuze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550E417-7312-BA18-26EE-D13CB4B6CD3A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Otázky pro studenty k zamyšlení: </a:t>
            </a: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cs-CZ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Jaké typy rizik si myslíte, že jsou nejdůležitější při rozhodování o nákupu nového technologického produktu?</a:t>
            </a: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cs-CZ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Měli by marketéři zdůrazňovat rizika při prezentaci nových produktů, nebo je lépe minimalizovat?</a:t>
            </a:r>
          </a:p>
          <a:p>
            <a:pPr marL="0" indent="0" algn="just">
              <a:lnSpc>
                <a:spcPct val="150000"/>
              </a:lnSpc>
              <a:spcBef>
                <a:spcPts val="300"/>
              </a:spcBef>
              <a:buNone/>
            </a:pPr>
            <a:r>
              <a:rPr lang="cs-CZ" sz="1800" dirty="0"/>
              <a:t>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endParaRPr lang="cs-CZ" sz="20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9289887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3C3DB4-C217-4BEC-9375-A9E58A4ED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2250" y="1303020"/>
            <a:ext cx="3619500" cy="1226820"/>
          </a:xfrm>
        </p:spPr>
        <p:txBody>
          <a:bodyPr>
            <a:normAutofit/>
          </a:bodyPr>
          <a:lstStyle/>
          <a:p>
            <a:r>
              <a:rPr lang="cs-CZ" sz="24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Děkuji vám za pozornost</a:t>
            </a:r>
            <a:br>
              <a:rPr lang="cs-CZ" sz="24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</a:br>
            <a:r>
              <a:rPr lang="cs-CZ" sz="24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a těším se na příště</a:t>
            </a:r>
            <a:endParaRPr lang="cs-CZ" sz="2400" i="1" dirty="0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577459DF-6072-401D-B65A-C4AD9CDF8D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9560" y="3194729"/>
            <a:ext cx="4945380" cy="281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901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588259-D866-CFB7-816C-6D19577C01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706337-12DD-D5F4-83A7-DC122E118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  <a:noFill/>
        </p:spPr>
        <p:txBody>
          <a:bodyPr>
            <a:noAutofit/>
          </a:bodyPr>
          <a:lstStyle/>
          <a:p>
            <a:r>
              <a:rPr lang="cs-CZ" sz="32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Riziko - pojem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3D58A48-5211-BC7E-268C-D32993ED4F05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 lnSpcReduction="10000"/>
          </a:bodyPr>
          <a:lstStyle/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 je to riziko?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15000"/>
              </a:lnSpc>
              <a:spcAft>
                <a:spcPts val="10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 globálním slova smyslu jde o určitý druh odrazu negativních stránek vývoje, který celkově nepříznivě ovlivňuje svými příznaky, existenci a následky lidský život. </a:t>
            </a:r>
          </a:p>
          <a:p>
            <a:pPr marL="742950" lvl="1" indent="-285750" algn="just">
              <a:lnSpc>
                <a:spcPct val="115000"/>
              </a:lnSpc>
              <a:spcAft>
                <a:spcPts val="10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Definice rizika v kontextu psychologie zákazníka.</a:t>
            </a:r>
          </a:p>
          <a:p>
            <a:pPr marL="742950" lvl="1" indent="-285750" algn="just">
              <a:lnSpc>
                <a:spcPct val="115000"/>
              </a:lnSpc>
              <a:spcAft>
                <a:spcPts val="10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Proč je vnímání rizik důležité pro rozhodování spotřebitelů.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Příklad z praxe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742950" lvl="1" indent="-285750" algn="just">
              <a:lnSpc>
                <a:spcPct val="115000"/>
              </a:lnSpc>
              <a:spcAft>
                <a:spcPts val="10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Jak spotřebitelé vnímají riziko při nákupu nového technologického zařízení (např. mobilního telefonu) vs. běžného zboží, jako je potravina.</a:t>
            </a:r>
          </a:p>
          <a:p>
            <a:pPr marL="0" indent="0" algn="just">
              <a:lnSpc>
                <a:spcPct val="150000"/>
              </a:lnSpc>
              <a:spcBef>
                <a:spcPts val="300"/>
              </a:spcBef>
              <a:buNone/>
            </a:pPr>
            <a:r>
              <a:rPr lang="cs-CZ" sz="1600" dirty="0"/>
              <a:t>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endParaRPr lang="cs-CZ" sz="20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962663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4D8150-C859-EC53-6D6C-805ECB977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12A0B9-3CE1-9FC4-A927-7842D9286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  <a:noFill/>
        </p:spPr>
        <p:txBody>
          <a:bodyPr>
            <a:noAutofit/>
          </a:bodyPr>
          <a:lstStyle/>
          <a:p>
            <a:r>
              <a:rPr lang="cs-CZ" sz="32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Psychologie vnímání rizika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76C2134-A6A7-867B-ABD3-B1D3DE7223CC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 fontScale="85000" lnSpcReduction="10000"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Kognitivní procesy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Jak lidé zpracovávají informace o riziku. </a:t>
            </a:r>
          </a:p>
          <a:p>
            <a:pPr marL="742950" lvl="1" indent="-285750" algn="just">
              <a:lnSpc>
                <a:spcPct val="115000"/>
              </a:lnSpc>
              <a:spcAft>
                <a:spcPts val="10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Heuristiky (mentální zkratky), které používáme při hodnocení rizik (např. "zkušenost ostatních" nebo "snadnost přístupu k informacím").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Emoce a vnímání rizika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marL="742950" lvl="1" indent="-285750" algn="just">
              <a:lnSpc>
                <a:spcPct val="115000"/>
              </a:lnSpc>
              <a:spcAft>
                <a:spcPts val="10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Jak emoce, jako je strach, hrají roli při hodnocení rizika (např. strach z neúspěchu při nákupu drahého produktu).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Kognitivní zkreslení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marL="742950" lvl="1" indent="-285750" algn="just">
              <a:lnSpc>
                <a:spcPct val="115000"/>
              </a:lnSpc>
              <a:spcAft>
                <a:spcPts val="10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Zkreslení dostupnosti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Pokud máme snadný přístup k informacím o riziku, máme tendenci to riziko vnímat jako větší (např. časté zprávy o nehodách letadel).</a:t>
            </a:r>
          </a:p>
          <a:p>
            <a:pPr marL="742950" lvl="1" indent="-285750" algn="just">
              <a:lnSpc>
                <a:spcPct val="115000"/>
              </a:lnSpc>
              <a:spcAft>
                <a:spcPts val="10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Zkreslení potvrzení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Lidé mají tendenci hledat informace, které potvrzují jejich původní přesvědčení o riziku (např. "Zaručeně špatný výrobek, protože jsem četl negativní recenze").</a:t>
            </a:r>
          </a:p>
          <a:p>
            <a:pPr marL="0" indent="0" algn="just">
              <a:lnSpc>
                <a:spcPct val="150000"/>
              </a:lnSpc>
              <a:spcBef>
                <a:spcPts val="300"/>
              </a:spcBef>
              <a:buNone/>
            </a:pPr>
            <a:r>
              <a:rPr lang="cs-CZ" sz="1600" dirty="0"/>
              <a:t>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endParaRPr lang="cs-CZ" sz="20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8865373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2F3BB2-8E01-F4E3-7EB1-1C0FEF50F7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27B238-B4A2-D84C-417A-CDF2D4AA5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  <a:noFill/>
        </p:spPr>
        <p:txBody>
          <a:bodyPr>
            <a:noAutofit/>
          </a:bodyPr>
          <a:lstStyle/>
          <a:p>
            <a:r>
              <a:rPr lang="cs-CZ" sz="32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Teorie vnímání rizika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17BF6BF-4DD9-3521-DB9B-0B9072950C0D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Teorie očekávané hodnoty</a:t>
            </a:r>
            <a:r>
              <a:rPr lang="cs-CZ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cs-CZ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Jak lidé vyvažují možné výhody a náklady při hodnocení rizika.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Teorie prospektu</a:t>
            </a:r>
            <a:r>
              <a:rPr lang="cs-CZ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cs-CZ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Lidé hodnotí ztráty a zisky asymetricky: ztráty jsou vnímány silněji než zisky (např. strach z prohry často převyšuje radost z výhry).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Teorie analýzy rozhodnutí</a:t>
            </a:r>
            <a:r>
              <a:rPr lang="cs-CZ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cs-CZ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Jak se lidé rozhodují v rizikových situacích, a to i s ohledem na možnou ztrátu nebo nejistotu.</a:t>
            </a:r>
          </a:p>
          <a:p>
            <a:pPr marL="0" indent="0" algn="just">
              <a:lnSpc>
                <a:spcPct val="150000"/>
              </a:lnSpc>
              <a:spcBef>
                <a:spcPts val="300"/>
              </a:spcBef>
              <a:buNone/>
            </a:pPr>
            <a:r>
              <a:rPr lang="cs-CZ" sz="1800" dirty="0"/>
              <a:t>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endParaRPr lang="cs-CZ" sz="20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909238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1D09B-A156-97B6-C3FC-E091D4E553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1806F3-1C04-04F4-1281-7AD8EC264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  <a:noFill/>
        </p:spPr>
        <p:txBody>
          <a:bodyPr>
            <a:noAutofit/>
          </a:bodyPr>
          <a:lstStyle/>
          <a:p>
            <a:r>
              <a:rPr lang="cs-CZ" sz="32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Vliv rizika na rozhodování spotřebitelů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05995C3-7D81-5ADF-E501-CC764F5C243C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 lnSpcReduction="10000"/>
          </a:bodyPr>
          <a:lstStyle/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Jak různé vnímání rizika ovlivňuje rozhodování o nákupu:</a:t>
            </a: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cs-CZ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Snížení rizika</a:t>
            </a:r>
            <a:r>
              <a:rPr lang="cs-CZ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 Spotřebitelé se snaží minimalizovat rizika prostřednictvím různých strategií, jako jsou záruky, vrácení peněz, hodnocení recenzí, známé značky nebo doporučení od přátel.</a:t>
            </a: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cs-CZ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Taktiky pro zmírnění rizika</a:t>
            </a:r>
            <a:r>
              <a:rPr lang="cs-CZ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marL="1143000" lvl="2" indent="-228600">
              <a:lnSpc>
                <a:spcPct val="115000"/>
              </a:lnSpc>
              <a:spcAft>
                <a:spcPts val="1000"/>
              </a:spcAft>
              <a:buSzPts val="1000"/>
              <a:buFont typeface="Wingdings" panose="05000000000000000000" pitchFamily="2" charset="2"/>
              <a:buChar char=""/>
              <a:tabLst>
                <a:tab pos="1371600" algn="l"/>
              </a:tabLst>
            </a:pPr>
            <a:r>
              <a:rPr lang="cs-CZ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Poskytování důvěryhodných informací.</a:t>
            </a:r>
          </a:p>
          <a:p>
            <a:pPr marL="1143000" lvl="2" indent="-228600">
              <a:lnSpc>
                <a:spcPct val="115000"/>
              </a:lnSpc>
              <a:spcAft>
                <a:spcPts val="1000"/>
              </a:spcAft>
              <a:buSzPts val="1000"/>
              <a:buFont typeface="Wingdings" panose="05000000000000000000" pitchFamily="2" charset="2"/>
              <a:buChar char=""/>
              <a:tabLst>
                <a:tab pos="1371600" algn="l"/>
              </a:tabLst>
            </a:pPr>
            <a:r>
              <a:rPr lang="cs-CZ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Využití sociálních důkazů (např. recenze a doporučení).</a:t>
            </a:r>
          </a:p>
          <a:p>
            <a:pPr marL="1143000" lvl="2" indent="-228600">
              <a:lnSpc>
                <a:spcPct val="115000"/>
              </a:lnSpc>
              <a:spcAft>
                <a:spcPts val="1000"/>
              </a:spcAft>
              <a:buSzPts val="1000"/>
              <a:buFont typeface="Wingdings" panose="05000000000000000000" pitchFamily="2" charset="2"/>
              <a:buChar char=""/>
              <a:tabLst>
                <a:tab pos="1371600" algn="l"/>
              </a:tabLst>
            </a:pPr>
            <a:r>
              <a:rPr lang="cs-CZ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Personalizace nabídky (aby zákazník měl pocit, že produkt odpovídá jeho potřebám).</a:t>
            </a:r>
          </a:p>
          <a:p>
            <a:r>
              <a:rPr lang="cs-CZ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Příklad</a:t>
            </a:r>
            <a:r>
              <a:rPr lang="cs-CZ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 Jak se firmy snaží minimalizovat rizika pro spotřebitele prostřednictvím politiky vrácení zboží nebo záruky (např. Amazon).</a:t>
            </a:r>
            <a:r>
              <a:rPr lang="cs-CZ" sz="1800" dirty="0"/>
              <a:t>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800" dirty="0"/>
          </a:p>
          <a:p>
            <a:pPr>
              <a:buFont typeface="Wingdings" panose="05000000000000000000" pitchFamily="2" charset="2"/>
              <a:buChar char="§"/>
            </a:pPr>
            <a:endParaRPr lang="cs-CZ" sz="20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7998558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088A86-50D0-4542-D9BB-408379E2E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06CF78-A043-D9DA-A025-6B5CE99230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  <a:noFill/>
        </p:spPr>
        <p:txBody>
          <a:bodyPr>
            <a:noAutofit/>
          </a:bodyPr>
          <a:lstStyle/>
          <a:p>
            <a:r>
              <a:rPr lang="cs-CZ" sz="32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Vliv rizika na rozhodování spotřebitele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15A25E3-C2A6-F6C4-D118-F83F7AFFFE5D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marL="0" lvl="0" indent="0" algn="just">
              <a:lnSpc>
                <a:spcPct val="115000"/>
              </a:lnSpc>
              <a:spcAft>
                <a:spcPts val="1000"/>
              </a:spcAft>
              <a:buSzPts val="1000"/>
              <a:buNone/>
              <a:tabLst>
                <a:tab pos="457200" algn="l"/>
              </a:tabLst>
            </a:pPr>
            <a:r>
              <a:rPr lang="cs-CZ" sz="2000" dirty="0">
                <a:ea typeface="Calibri" panose="020F0502020204030204" pitchFamily="34" charset="0"/>
                <a:cs typeface="Times New Roman" panose="02020603050405020304" pitchFamily="18" charset="0"/>
              </a:rPr>
              <a:t>Společenská potřeba znalosti vlivů rizika na rozhodování spotřebitele:</a:t>
            </a:r>
          </a:p>
          <a:p>
            <a:pPr lvl="1" algn="just">
              <a:lnSpc>
                <a:spcPct val="115000"/>
              </a:lnSpc>
              <a:spcAft>
                <a:spcPts val="1000"/>
              </a:spcAft>
              <a:buSzPts val="1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cs-CZ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téma je klíčové pro pochopení toho, jak zákazníci reagují na možné nebezpečí při nákupu,</a:t>
            </a:r>
          </a:p>
          <a:p>
            <a:pPr lvl="1" algn="just">
              <a:lnSpc>
                <a:spcPct val="115000"/>
              </a:lnSpc>
              <a:spcAft>
                <a:spcPts val="1000"/>
              </a:spcAft>
              <a:buSzPts val="1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cs-CZ" sz="2000" dirty="0">
                <a:ea typeface="Calibri" panose="020F0502020204030204" pitchFamily="34" charset="0"/>
                <a:cs typeface="Times New Roman" panose="02020603050405020304" pitchFamily="18" charset="0"/>
              </a:rPr>
              <a:t>pochopení toho, jaké mechanismy spotřebitelé používají k minimalizaci vnímaného rizika,</a:t>
            </a:r>
          </a:p>
          <a:p>
            <a:pPr lvl="1" algn="just">
              <a:lnSpc>
                <a:spcPct val="115000"/>
              </a:lnSpc>
              <a:spcAft>
                <a:spcPts val="1000"/>
              </a:spcAft>
              <a:buSzPts val="1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cs-CZ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význam pro oblast tvorby firemní strategie, psychologie, marketingu a obchodu.   </a:t>
            </a:r>
          </a:p>
          <a:p>
            <a:pPr lvl="1">
              <a:lnSpc>
                <a:spcPct val="115000"/>
              </a:lnSpc>
              <a:spcAft>
                <a:spcPts val="1000"/>
              </a:spcAft>
              <a:buSzPts val="1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endParaRPr lang="cs-CZ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300"/>
              </a:spcBef>
              <a:buNone/>
            </a:pPr>
            <a:r>
              <a:rPr lang="cs-CZ" sz="2000" dirty="0"/>
              <a:t>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endParaRPr lang="cs-CZ" sz="20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4057412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17DEF-6B83-28D4-C724-3B7E3B072B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9ACAE3-0C0F-02AE-AA57-7238236DA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  <a:noFill/>
        </p:spPr>
        <p:txBody>
          <a:bodyPr>
            <a:noAutofit/>
          </a:bodyPr>
          <a:lstStyle/>
          <a:p>
            <a:r>
              <a:rPr lang="cs-CZ" sz="32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Typy rizik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3F8BF9B-93FD-110C-BAC7-63DFFE1FC5D6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+mj-lt"/>
              <a:buAutoNum type="arabicPeriod"/>
              <a:tabLst>
                <a:tab pos="457200" algn="l"/>
              </a:tabLst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Finanční riziko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+mj-lt"/>
              <a:buAutoNum type="arabicPeriod"/>
              <a:tabLst>
                <a:tab pos="457200" algn="l"/>
              </a:tabLst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Psychologické riziko 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+mj-lt"/>
              <a:buAutoNum type="arabicPeriod"/>
              <a:tabLst>
                <a:tab pos="457200" algn="l"/>
              </a:tabLst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Fyzické riziko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+mj-lt"/>
              <a:buAutoNum type="arabicPeriod"/>
              <a:tabLst>
                <a:tab pos="457200" algn="l"/>
              </a:tabLst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Sociální riziko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+mj-lt"/>
              <a:buAutoNum type="arabicPeriod"/>
              <a:tabLst>
                <a:tab pos="457200" algn="l"/>
              </a:tabLst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Časové riziko</a:t>
            </a:r>
          </a:p>
          <a:p>
            <a:pPr marL="0" indent="0" algn="just">
              <a:lnSpc>
                <a:spcPct val="150000"/>
              </a:lnSpc>
              <a:spcBef>
                <a:spcPts val="300"/>
              </a:spcBef>
              <a:buNone/>
            </a:pPr>
            <a:r>
              <a:rPr lang="cs-CZ" sz="1600" dirty="0"/>
              <a:t>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endParaRPr lang="cs-CZ" sz="20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461888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</TotalTime>
  <Words>1730</Words>
  <Application>Microsoft Office PowerPoint</Application>
  <PresentationFormat>Předvádění na obrazovce (4:3)</PresentationFormat>
  <Paragraphs>184</Paragraphs>
  <Slides>31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31</vt:i4>
      </vt:variant>
    </vt:vector>
  </HeadingPairs>
  <TitlesOfParts>
    <vt:vector size="39" baseType="lpstr">
      <vt:lpstr>Aptos</vt:lpstr>
      <vt:lpstr>Arial</vt:lpstr>
      <vt:lpstr>Calibri</vt:lpstr>
      <vt:lpstr>Courier New</vt:lpstr>
      <vt:lpstr>Symbol</vt:lpstr>
      <vt:lpstr>Times New Roman</vt:lpstr>
      <vt:lpstr>Wingdings</vt:lpstr>
      <vt:lpstr>Office Theme</vt:lpstr>
      <vt:lpstr>PSYCHLOGIE ZÁKAZNÍKA (XPSZ)  5. přednáška Téma: Vnímání rizik </vt:lpstr>
      <vt:lpstr>OBSAH PŘEDMĚTU</vt:lpstr>
      <vt:lpstr>Význam pochopení problematiky rizik</vt:lpstr>
      <vt:lpstr>Riziko - pojem</vt:lpstr>
      <vt:lpstr>Psychologie vnímání rizika</vt:lpstr>
      <vt:lpstr>Teorie vnímání rizika</vt:lpstr>
      <vt:lpstr>Vliv rizika na rozhodování spotřebitelů</vt:lpstr>
      <vt:lpstr>Vliv rizika na rozhodování spotřebitele</vt:lpstr>
      <vt:lpstr>Typy rizik</vt:lpstr>
      <vt:lpstr>Typy rizik</vt:lpstr>
      <vt:lpstr>1. Finanční riziko</vt:lpstr>
      <vt:lpstr>2. Psychologické riziko </vt:lpstr>
      <vt:lpstr>3. Fyzické riziko</vt:lpstr>
      <vt:lpstr>4. Sociální riziko</vt:lpstr>
      <vt:lpstr>5. Časové riziko</vt:lpstr>
      <vt:lpstr>Jak spotřebitelé vnímají riziko?</vt:lpstr>
      <vt:lpstr>Jak spotřebitelé vnímají riziko?</vt:lpstr>
      <vt:lpstr>Jak spotřebitelé minimalizují riziko při rozhodování?</vt:lpstr>
      <vt:lpstr>1) Důvěra v značku a renomované společnosti </vt:lpstr>
      <vt:lpstr>2) Garance a záruky</vt:lpstr>
      <vt:lpstr>3) Sociální důkazy</vt:lpstr>
      <vt:lpstr>4) Srovnání produktů a cen</vt:lpstr>
      <vt:lpstr>5) Zkušební verze a demo produkty</vt:lpstr>
      <vt:lpstr>Vnímání rizika a marketing</vt:lpstr>
      <vt:lpstr>Role marketingu při zmírňování rizika</vt:lpstr>
      <vt:lpstr>1) Reklamní kampaně zaměřené na eliminaci rizika</vt:lpstr>
      <vt:lpstr>2) Vytváření pocitu naléhavosti nebo exkluzivity</vt:lpstr>
      <vt:lpstr>3) Zaměření na emocionální aspekty</vt:lpstr>
      <vt:lpstr>Závěrem – Vnímání rizika</vt:lpstr>
      <vt:lpstr>Diskuze</vt:lpstr>
      <vt:lpstr>Děkuji vám za pozornost a těším se na příště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MARKETINGOVÁ KOMUNIKACE  (XMK) 1. cvičení Téma: Marketing a marketingový mix</dc:title>
  <dc:creator>Pavlíčková Renáta</dc:creator>
  <cp:lastModifiedBy>Pavlíčková Renáta</cp:lastModifiedBy>
  <cp:revision>55</cp:revision>
  <cp:lastPrinted>2020-03-04T10:01:56Z</cp:lastPrinted>
  <dcterms:created xsi:type="dcterms:W3CDTF">2020-03-04T09:39:52Z</dcterms:created>
  <dcterms:modified xsi:type="dcterms:W3CDTF">2026-03-23T11:44:45Z</dcterms:modified>
</cp:coreProperties>
</file>