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1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4750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013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494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8432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116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0103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791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757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39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5071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40845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165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6611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265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5207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51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89836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5071F-3A82-0341-BCAE-3917438BDD56}" type="datetimeFigureOut">
              <a:rPr lang="cs-CZ" smtClean="0"/>
              <a:t>26.03.2026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A2FD9-A416-3A4F-ACF2-D44FAE82084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3755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  <p:sldLayoutId id="214748381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A6AFB0-9D77-ABD4-E489-0CA7DD8733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Podpora prodeje online marketingu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191827C-C738-FD52-AB0A-7BE514D5C0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Jan Lavrinčík</a:t>
            </a:r>
          </a:p>
          <a:p>
            <a:r>
              <a:rPr lang="cs-CZ" dirty="0"/>
              <a:t>26. 3. 2026</a:t>
            </a:r>
          </a:p>
        </p:txBody>
      </p:sp>
    </p:spTree>
    <p:extLst>
      <p:ext uri="{BB962C8B-B14F-4D97-AF65-F5344CB8AC3E}">
        <p14:creationId xmlns:p14="http://schemas.microsoft.com/office/powerpoint/2010/main" val="1629965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E8088-5A8B-D449-E818-084C22F3F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F1EB1D-D214-E912-C3DD-27BFE02C7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71FCA3-5E8F-5A3F-84B9-93B4143A4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📘 Edukační obsah</a:t>
            </a:r>
          </a:p>
          <a:p>
            <a:r>
              <a:rPr lang="cs-CZ" dirty="0"/>
              <a:t>e-</a:t>
            </a:r>
            <a:r>
              <a:rPr lang="cs-CZ" dirty="0" err="1"/>
              <a:t>booky</a:t>
            </a:r>
            <a:endParaRPr lang="cs-CZ" dirty="0"/>
          </a:p>
          <a:p>
            <a:r>
              <a:rPr lang="cs-CZ" dirty="0"/>
              <a:t>webináře</a:t>
            </a:r>
          </a:p>
          <a:p>
            <a:r>
              <a:rPr lang="cs-CZ" dirty="0"/>
              <a:t>online kurzy</a:t>
            </a:r>
          </a:p>
          <a:p>
            <a:r>
              <a:rPr lang="cs-CZ" dirty="0"/>
              <a:t>checklisty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Používají se jako </a:t>
            </a:r>
            <a:r>
              <a:rPr lang="cs-CZ" b="1" dirty="0"/>
              <a:t>lead magnety</a:t>
            </a:r>
            <a:r>
              <a:rPr lang="cs-CZ" dirty="0"/>
              <a:t> – výměnou za kontakt (např. e-mail).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2154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A99F9-15D6-721F-AABD-F8CC7C2E5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CF5FD5-DEA2-AA9C-2C6E-B2DAE092C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BA9F90-4988-6230-C3BB-D85AE972A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🧩 Interaktivní obsah</a:t>
            </a:r>
          </a:p>
          <a:p>
            <a:r>
              <a:rPr lang="cs-CZ" dirty="0"/>
              <a:t>kvízy</a:t>
            </a:r>
          </a:p>
          <a:p>
            <a:r>
              <a:rPr lang="cs-CZ" dirty="0"/>
              <a:t>ankety</a:t>
            </a:r>
          </a:p>
          <a:p>
            <a:r>
              <a:rPr lang="cs-CZ" dirty="0"/>
              <a:t>kalkulačky</a:t>
            </a:r>
          </a:p>
          <a:p>
            <a:r>
              <a:rPr lang="cs-CZ" dirty="0"/>
              <a:t>soutěže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Zvyšují zapojení uživatelů (</a:t>
            </a:r>
            <a:r>
              <a:rPr lang="cs-CZ" dirty="0" err="1"/>
              <a:t>engagement</a:t>
            </a:r>
            <a:r>
              <a:rPr lang="cs-CZ" dirty="0"/>
              <a:t>).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1457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45230A-60C0-AF6E-2403-2B84CBEF3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F99A75-39AF-F651-0AD6-756F2CAD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F343B6-60AF-7B15-8F63-FF6DF361F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⭐ User-</a:t>
            </a:r>
            <a:r>
              <a:rPr lang="cs-CZ" b="1" dirty="0" err="1"/>
              <a:t>generated</a:t>
            </a:r>
            <a:r>
              <a:rPr lang="cs-CZ" b="1" dirty="0"/>
              <a:t> </a:t>
            </a:r>
            <a:r>
              <a:rPr lang="cs-CZ" b="1" dirty="0" err="1"/>
              <a:t>content</a:t>
            </a:r>
            <a:r>
              <a:rPr lang="cs-CZ" b="1" dirty="0"/>
              <a:t> (UGC)</a:t>
            </a:r>
          </a:p>
          <a:p>
            <a:r>
              <a:rPr lang="cs-CZ" dirty="0"/>
              <a:t>obsah vytvořený zákazníky (recenze, fotky)</a:t>
            </a:r>
          </a:p>
          <a:p>
            <a:r>
              <a:rPr lang="cs-CZ" dirty="0"/>
              <a:t>sdílení zkušeností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Zvyšuje důvěryhodnost značky.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270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3EEB1-A270-FDBC-E797-7D2747D49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8CC393-FA9F-C015-AB6E-F31E839E9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8E0618-9698-831D-6DD4-16BE7D3E1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4086"/>
            <a:ext cx="9905999" cy="4794421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🧠 </a:t>
            </a:r>
            <a:r>
              <a:rPr lang="cs-CZ" b="1" dirty="0" err="1"/>
              <a:t>Storytelling</a:t>
            </a:r>
            <a:br>
              <a:rPr lang="cs-CZ" dirty="0"/>
            </a:br>
            <a:endParaRPr lang="cs-CZ" dirty="0"/>
          </a:p>
          <a:p>
            <a:r>
              <a:rPr lang="cs-CZ" dirty="0" err="1"/>
              <a:t>Storytelling</a:t>
            </a:r>
            <a:r>
              <a:rPr lang="cs-CZ" dirty="0"/>
              <a:t> znamená vyprávění příběhů, které:</a:t>
            </a:r>
          </a:p>
          <a:p>
            <a:r>
              <a:rPr lang="cs-CZ" dirty="0"/>
              <a:t>vyvolávají emoce</a:t>
            </a:r>
          </a:p>
          <a:p>
            <a:r>
              <a:rPr lang="cs-CZ" dirty="0"/>
              <a:t>budují vztah ke značce</a:t>
            </a:r>
          </a:p>
          <a:p>
            <a:r>
              <a:rPr lang="cs-CZ" dirty="0"/>
              <a:t>zvyšují zapamatovatelnost</a:t>
            </a:r>
            <a:br>
              <a:rPr lang="cs-CZ" dirty="0"/>
            </a:br>
            <a:endParaRPr lang="cs-CZ" dirty="0"/>
          </a:p>
          <a:p>
            <a:r>
              <a:rPr lang="cs-CZ" dirty="0"/>
              <a:t>Například:</a:t>
            </a:r>
          </a:p>
          <a:p>
            <a:r>
              <a:rPr lang="cs-CZ" dirty="0"/>
              <a:t>příběh značky, příběhy zákazníků, „</a:t>
            </a:r>
            <a:r>
              <a:rPr lang="cs-CZ" dirty="0" err="1"/>
              <a:t>behind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scenes</a:t>
            </a:r>
            <a:r>
              <a:rPr lang="cs-CZ" dirty="0"/>
              <a:t>“ obsah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Lidé si lépe pamatují příběhy než fakta.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3175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55E52-59BB-E339-72BE-0EC420448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42962A-13DD-C065-A614-1D05A1D3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648341-C7B9-E37D-EDE5-83E7FFCCC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4086"/>
            <a:ext cx="9905999" cy="4794421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🔍 SEO a </a:t>
            </a:r>
            <a:r>
              <a:rPr lang="cs-CZ" b="1" dirty="0" err="1"/>
              <a:t>content</a:t>
            </a:r>
            <a:r>
              <a:rPr lang="cs-CZ" b="1" dirty="0"/>
              <a:t> marketing</a:t>
            </a:r>
            <a:br>
              <a:rPr lang="cs-CZ" dirty="0"/>
            </a:br>
            <a:endParaRPr lang="cs-CZ" dirty="0"/>
          </a:p>
          <a:p>
            <a:r>
              <a:rPr lang="cs-CZ" dirty="0" err="1"/>
              <a:t>Content</a:t>
            </a:r>
            <a:r>
              <a:rPr lang="cs-CZ" dirty="0"/>
              <a:t> marketing úzce souvisí s SEO:</a:t>
            </a:r>
          </a:p>
          <a:p>
            <a:r>
              <a:rPr lang="cs-CZ" dirty="0"/>
              <a:t>využívání klíčových slov</a:t>
            </a:r>
          </a:p>
          <a:p>
            <a:r>
              <a:rPr lang="cs-CZ" dirty="0"/>
              <a:t>optimalizace nadpisů (H1, H2…)</a:t>
            </a:r>
          </a:p>
          <a:p>
            <a:r>
              <a:rPr lang="cs-CZ" dirty="0"/>
              <a:t>interní a externí odkazy</a:t>
            </a:r>
          </a:p>
          <a:p>
            <a:r>
              <a:rPr lang="cs-CZ" dirty="0"/>
              <a:t>kvalitní a relevantní obsah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Kvalitní obsah zvyšuje pozice ve vyhledávačích a přivádí organickou návštěvnost.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8994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0BD3B-7F85-AD3A-0FCD-4F6C42E76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554878-7969-5A17-C88C-9BD6473E4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F004D8-4C08-BF63-D5BD-40C24AE9B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4086"/>
            <a:ext cx="9905999" cy="4794421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📅 </a:t>
            </a:r>
            <a:r>
              <a:rPr lang="cs-CZ" b="1" dirty="0" err="1"/>
              <a:t>Content</a:t>
            </a:r>
            <a:r>
              <a:rPr lang="cs-CZ" b="1" dirty="0"/>
              <a:t> plán (</a:t>
            </a:r>
            <a:r>
              <a:rPr lang="cs-CZ" b="1" dirty="0" err="1"/>
              <a:t>content</a:t>
            </a:r>
            <a:r>
              <a:rPr lang="cs-CZ" b="1" dirty="0"/>
              <a:t> </a:t>
            </a:r>
            <a:r>
              <a:rPr lang="cs-CZ" b="1" dirty="0" err="1"/>
              <a:t>calendar</a:t>
            </a:r>
            <a:r>
              <a:rPr lang="cs-CZ" b="1" dirty="0"/>
              <a:t>)</a:t>
            </a:r>
            <a:br>
              <a:rPr lang="cs-CZ" dirty="0"/>
            </a:br>
            <a:endParaRPr lang="cs-CZ" dirty="0"/>
          </a:p>
          <a:p>
            <a:r>
              <a:rPr lang="cs-CZ" dirty="0"/>
              <a:t>Pro efektivní tvorbu obsahu se vytváří </a:t>
            </a:r>
            <a:r>
              <a:rPr lang="cs-CZ" b="1" dirty="0"/>
              <a:t>redakční plán</a:t>
            </a:r>
            <a:r>
              <a:rPr lang="cs-CZ" dirty="0"/>
              <a:t>, který obsahuje:</a:t>
            </a:r>
          </a:p>
          <a:p>
            <a:r>
              <a:rPr lang="cs-CZ" dirty="0"/>
              <a:t>témata příspěvků</a:t>
            </a:r>
          </a:p>
          <a:p>
            <a:r>
              <a:rPr lang="cs-CZ" dirty="0"/>
              <a:t>formát (video, článek, post)</a:t>
            </a:r>
          </a:p>
          <a:p>
            <a:r>
              <a:rPr lang="cs-CZ" dirty="0"/>
              <a:t>datum publikace</a:t>
            </a:r>
          </a:p>
          <a:p>
            <a:r>
              <a:rPr lang="cs-CZ" dirty="0"/>
              <a:t>odpovědnou osobu</a:t>
            </a:r>
          </a:p>
          <a:p>
            <a:r>
              <a:rPr lang="cs-CZ" dirty="0"/>
              <a:t>cílový kanál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Pomáhá udržet pravidelnost a strategii.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0564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CE5ED-B7BD-7CA1-E2BF-1E9717C1F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805D3-1E09-712C-9E22-2C4ED8821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9D2995-F235-6DD2-D5D5-41135337D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4086"/>
            <a:ext cx="9905999" cy="4794421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📢 Distribuce obsahu</a:t>
            </a:r>
            <a:br>
              <a:rPr lang="cs-CZ" dirty="0"/>
            </a:br>
            <a:endParaRPr lang="cs-CZ" dirty="0"/>
          </a:p>
          <a:p>
            <a:r>
              <a:rPr lang="cs-CZ" dirty="0"/>
              <a:t>Samotná tvorba nestačí – obsah je potřeba dostat k lidem:</a:t>
            </a:r>
          </a:p>
          <a:p>
            <a:r>
              <a:rPr lang="cs-CZ" dirty="0"/>
              <a:t>sociální sítě</a:t>
            </a:r>
          </a:p>
          <a:p>
            <a:r>
              <a:rPr lang="cs-CZ" dirty="0"/>
              <a:t>e-mail marketing</a:t>
            </a:r>
          </a:p>
          <a:p>
            <a:r>
              <a:rPr lang="cs-CZ" dirty="0"/>
              <a:t>SEO (vyhledávače)</a:t>
            </a:r>
          </a:p>
          <a:p>
            <a:r>
              <a:rPr lang="cs-CZ" dirty="0"/>
              <a:t>PPC reklama</a:t>
            </a:r>
          </a:p>
          <a:p>
            <a:r>
              <a:rPr lang="cs-CZ" dirty="0"/>
              <a:t>spolupráce s </a:t>
            </a:r>
            <a:r>
              <a:rPr lang="cs-CZ" dirty="0" err="1"/>
              <a:t>influencery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Distribuce je klíčová pro dosažení výsledků.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7891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96393-4CA4-E63E-4571-E58519555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DDE93D-1A51-C35F-4870-3B30CB7AE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4D08EB-D555-DAB5-767E-05C2D8050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4086"/>
            <a:ext cx="9905999" cy="4794421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📊 Měření úspěšnosti</a:t>
            </a:r>
            <a:br>
              <a:rPr lang="cs-CZ" dirty="0"/>
            </a:br>
            <a:endParaRPr lang="cs-CZ" dirty="0"/>
          </a:p>
          <a:p>
            <a:r>
              <a:rPr lang="cs-CZ" dirty="0"/>
              <a:t>Výkon </a:t>
            </a:r>
            <a:r>
              <a:rPr lang="cs-CZ" dirty="0" err="1"/>
              <a:t>content</a:t>
            </a:r>
            <a:r>
              <a:rPr lang="cs-CZ" dirty="0"/>
              <a:t> marketingu se sleduje pomocí metrik:</a:t>
            </a:r>
          </a:p>
          <a:p>
            <a:r>
              <a:rPr lang="cs-CZ" dirty="0"/>
              <a:t>návštěvnost (</a:t>
            </a:r>
            <a:r>
              <a:rPr lang="cs-CZ" dirty="0" err="1"/>
              <a:t>traffic</a:t>
            </a:r>
            <a:r>
              <a:rPr lang="cs-CZ" dirty="0"/>
              <a:t>)</a:t>
            </a:r>
          </a:p>
          <a:p>
            <a:r>
              <a:rPr lang="cs-CZ" dirty="0"/>
              <a:t>míra zapojení (</a:t>
            </a:r>
            <a:r>
              <a:rPr lang="cs-CZ" dirty="0" err="1"/>
              <a:t>engagement</a:t>
            </a:r>
            <a:r>
              <a:rPr lang="cs-CZ" dirty="0"/>
              <a:t>)</a:t>
            </a:r>
          </a:p>
          <a:p>
            <a:r>
              <a:rPr lang="cs-CZ" dirty="0"/>
              <a:t>doba strávená na stránce</a:t>
            </a:r>
          </a:p>
          <a:p>
            <a:r>
              <a:rPr lang="cs-CZ" dirty="0"/>
              <a:t>konverze</a:t>
            </a:r>
          </a:p>
          <a:p>
            <a:r>
              <a:rPr lang="cs-CZ" dirty="0"/>
              <a:t>počet sdílení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Na základě dat se obsah optimalizuje.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1075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6ACBC-B3FB-D5A3-0562-285E115734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339238-0273-6B90-BBC3-A1E872FDC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3447EC-0DEF-F529-47B0-3069D5F1F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4086"/>
            <a:ext cx="9905999" cy="4794421"/>
          </a:xfrm>
        </p:spPr>
        <p:txBody>
          <a:bodyPr>
            <a:normAutofit/>
          </a:bodyPr>
          <a:lstStyle/>
          <a:p>
            <a:r>
              <a:rPr lang="cs-CZ" b="1" dirty="0"/>
              <a:t>💡 Výhody </a:t>
            </a:r>
            <a:r>
              <a:rPr lang="cs-CZ" b="1" dirty="0" err="1"/>
              <a:t>content</a:t>
            </a:r>
            <a:r>
              <a:rPr lang="cs-CZ" b="1" dirty="0"/>
              <a:t> marketingu</a:t>
            </a:r>
          </a:p>
          <a:p>
            <a:r>
              <a:rPr lang="cs-CZ" dirty="0"/>
              <a:t>dlouhodobý efekt</a:t>
            </a:r>
          </a:p>
          <a:p>
            <a:r>
              <a:rPr lang="cs-CZ" dirty="0"/>
              <a:t>budování důvěry</a:t>
            </a:r>
          </a:p>
          <a:p>
            <a:r>
              <a:rPr lang="cs-CZ" dirty="0"/>
              <a:t>nižší náklady než reklama (dlouhodobě)</a:t>
            </a:r>
          </a:p>
          <a:p>
            <a:r>
              <a:rPr lang="cs-CZ" dirty="0"/>
              <a:t>podpora SEO</a:t>
            </a:r>
          </a:p>
          <a:p>
            <a:r>
              <a:rPr lang="cs-CZ" dirty="0"/>
              <a:t>zvyšování hodnoty značky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50404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64E8A-7196-5606-4CC4-8CE352421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397F30-B694-854F-4501-945CAAB91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73E068-D90A-0B12-AB4F-37B65C166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4086"/>
            <a:ext cx="9905999" cy="4794421"/>
          </a:xfrm>
        </p:spPr>
        <p:txBody>
          <a:bodyPr>
            <a:normAutofit/>
          </a:bodyPr>
          <a:lstStyle/>
          <a:p>
            <a:r>
              <a:rPr lang="cs-CZ" b="1" dirty="0"/>
              <a:t>⚠️ Nevýhody </a:t>
            </a:r>
            <a:r>
              <a:rPr lang="cs-CZ" b="1" dirty="0" err="1"/>
              <a:t>content</a:t>
            </a:r>
            <a:r>
              <a:rPr lang="cs-CZ" b="1" dirty="0"/>
              <a:t> marketingu</a:t>
            </a:r>
          </a:p>
          <a:p>
            <a:r>
              <a:rPr lang="cs-CZ" dirty="0"/>
              <a:t>výsledky se dostavují pomaleji</a:t>
            </a:r>
          </a:p>
          <a:p>
            <a:r>
              <a:rPr lang="cs-CZ" dirty="0"/>
              <a:t>vyžaduje pravidelnost</a:t>
            </a:r>
          </a:p>
          <a:p>
            <a:r>
              <a:rPr lang="cs-CZ" dirty="0"/>
              <a:t>časová a personální náročnost</a:t>
            </a:r>
          </a:p>
          <a:p>
            <a:r>
              <a:rPr lang="cs-CZ" dirty="0"/>
              <a:t>nutnost strategie a analýzy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0928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88C9FF-2440-C07A-7E6C-508797EF3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Content</a:t>
            </a:r>
            <a:r>
              <a:rPr lang="cs-CZ" dirty="0"/>
              <a:t> MARKETING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630CFE-1C90-68B9-2D96-F301E9BBA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🧠 </a:t>
            </a:r>
            <a:r>
              <a:rPr lang="cs-CZ" b="1" dirty="0" err="1"/>
              <a:t>Content</a:t>
            </a:r>
            <a:r>
              <a:rPr lang="cs-CZ" b="1" dirty="0"/>
              <a:t> marketing</a:t>
            </a:r>
          </a:p>
          <a:p>
            <a:r>
              <a:rPr lang="cs-CZ" dirty="0"/>
              <a:t>Blogové články</a:t>
            </a:r>
          </a:p>
          <a:p>
            <a:r>
              <a:rPr lang="cs-CZ" dirty="0"/>
              <a:t>Videa a edukativní obsah</a:t>
            </a:r>
          </a:p>
          <a:p>
            <a:r>
              <a:rPr lang="cs-CZ" dirty="0" err="1"/>
              <a:t>Storytelling</a:t>
            </a:r>
            <a:r>
              <a:rPr lang="cs-CZ" dirty="0"/>
              <a:t> značky</a:t>
            </a:r>
          </a:p>
          <a:p>
            <a:r>
              <a:rPr lang="cs-CZ" dirty="0"/>
              <a:t>Lead magnety (e-</a:t>
            </a:r>
            <a:r>
              <a:rPr lang="cs-CZ" dirty="0" err="1"/>
              <a:t>book</a:t>
            </a:r>
            <a:r>
              <a:rPr lang="cs-CZ" dirty="0"/>
              <a:t>, checklist)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2687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475CA-DB4D-E026-68BA-33FBE94EA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99A244-B35E-0D95-38BB-22692B9C0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499420-DBBA-DFF2-EC74-813C5C98D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04086"/>
            <a:ext cx="9905999" cy="4794421"/>
          </a:xfrm>
        </p:spPr>
        <p:txBody>
          <a:bodyPr>
            <a:normAutofit/>
          </a:bodyPr>
          <a:lstStyle/>
          <a:p>
            <a:r>
              <a:rPr lang="cs-CZ" b="1" dirty="0"/>
              <a:t>✅ Shrnutí</a:t>
            </a:r>
            <a:br>
              <a:rPr lang="cs-CZ" dirty="0"/>
            </a:br>
            <a:endParaRPr lang="cs-CZ" dirty="0"/>
          </a:p>
          <a:p>
            <a:r>
              <a:rPr lang="cs-CZ" dirty="0" err="1"/>
              <a:t>Content</a:t>
            </a:r>
            <a:r>
              <a:rPr lang="cs-CZ" dirty="0"/>
              <a:t> marketing je klíčový nástroj online marketingu, který podporuje prodej nepřímo tím, že </a:t>
            </a:r>
            <a:r>
              <a:rPr lang="cs-CZ" b="1" dirty="0"/>
              <a:t>buduje vztah se zákazníkem, poskytuje hodnotu a posiluje důvěru</a:t>
            </a:r>
            <a:r>
              <a:rPr lang="cs-CZ" dirty="0"/>
              <a:t>. Správně nastavená strategie, kvalitní obsah a jeho efektivní distribuce mohou výrazně zvýšit návštěvnost i prodeje.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5083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645ADC-D663-B7FE-BBD0-33245E0B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Content</a:t>
            </a:r>
            <a:r>
              <a:rPr lang="cs-CZ" dirty="0"/>
              <a:t> Marketing - definice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F6FAC7-20BB-B80D-54E1-C4E881F04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Content</a:t>
            </a:r>
            <a:r>
              <a:rPr lang="cs-CZ" dirty="0"/>
              <a:t> marketing je strategický přístup k marketingu zaměřený na </a:t>
            </a:r>
            <a:r>
              <a:rPr lang="cs-CZ" b="1" dirty="0"/>
              <a:t>tvorbu a distribuci hodnotného, relevantního a konzistentního obsahu</a:t>
            </a:r>
            <a:r>
              <a:rPr lang="cs-CZ" dirty="0"/>
              <a:t>, jehož cílem je </a:t>
            </a:r>
            <a:r>
              <a:rPr lang="cs-CZ" b="1" dirty="0"/>
              <a:t>přitáhnout, zaujmout a přeměnit publikum na zákazníky</a:t>
            </a:r>
            <a:r>
              <a:rPr lang="cs-CZ" dirty="0"/>
              <a:t>. Na rozdíl od přímé reklamy neprodává okamžitě, ale </a:t>
            </a:r>
            <a:r>
              <a:rPr lang="cs-CZ" b="1" dirty="0"/>
              <a:t>buduje důvěru, vztah a autoritu značky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4023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E10D65-C7BC-C215-D32A-9DE102E0F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 CONTENT MARKETINGU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FC99D6-7E15-F949-F7BD-EE1E80706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err="1"/>
              <a:t>Content</a:t>
            </a:r>
            <a:r>
              <a:rPr lang="cs-CZ" dirty="0"/>
              <a:t> marketing podporuje prodej nepřímo, prostřednictvím několika klíčových cílů:</a:t>
            </a:r>
          </a:p>
          <a:p>
            <a:r>
              <a:rPr lang="cs-CZ" b="1" dirty="0"/>
              <a:t>Zvýšení povědomí o značce (</a:t>
            </a:r>
            <a:r>
              <a:rPr lang="cs-CZ" b="1" dirty="0" err="1"/>
              <a:t>brand</a:t>
            </a:r>
            <a:r>
              <a:rPr lang="cs-CZ" b="1" dirty="0"/>
              <a:t> </a:t>
            </a:r>
            <a:r>
              <a:rPr lang="cs-CZ" b="1" dirty="0" err="1"/>
              <a:t>awareness</a:t>
            </a:r>
            <a:r>
              <a:rPr lang="cs-CZ" b="1" dirty="0"/>
              <a:t>)</a:t>
            </a:r>
            <a:endParaRPr lang="cs-CZ" dirty="0"/>
          </a:p>
          <a:p>
            <a:r>
              <a:rPr lang="cs-CZ" b="1" dirty="0"/>
              <a:t>Získávání návštěvnosti (</a:t>
            </a:r>
            <a:r>
              <a:rPr lang="cs-CZ" b="1" dirty="0" err="1"/>
              <a:t>traffic</a:t>
            </a:r>
            <a:r>
              <a:rPr lang="cs-CZ" b="1" dirty="0"/>
              <a:t>)</a:t>
            </a:r>
            <a:endParaRPr lang="cs-CZ" dirty="0"/>
          </a:p>
          <a:p>
            <a:r>
              <a:rPr lang="cs-CZ" b="1" dirty="0"/>
              <a:t>Generování leadů (potenciálních zákazníků)</a:t>
            </a:r>
            <a:endParaRPr lang="cs-CZ" dirty="0"/>
          </a:p>
          <a:p>
            <a:r>
              <a:rPr lang="cs-CZ" b="1" dirty="0"/>
              <a:t>Podpora konverzí (prodeje)</a:t>
            </a:r>
            <a:endParaRPr lang="cs-CZ" dirty="0"/>
          </a:p>
          <a:p>
            <a:r>
              <a:rPr lang="cs-CZ" b="1" dirty="0"/>
              <a:t>Budování důvěry a autority</a:t>
            </a:r>
            <a:endParaRPr lang="cs-CZ" dirty="0"/>
          </a:p>
          <a:p>
            <a:r>
              <a:rPr lang="cs-CZ" b="1" dirty="0"/>
              <a:t>Zlepšení SEO pozic ve vyhledávačích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1380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E0DCC-918D-E962-2BC8-C9F2899C3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06B89D-9E61-55EE-5E0C-A079872D2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CONTENT MARKETING – CÍLOVÁ SKUPINA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FD0745-55F0-F640-7D23-2BA2B8F79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Základem úspěchu je přesné definování cílové skupiny:</a:t>
            </a:r>
          </a:p>
          <a:p>
            <a:r>
              <a:rPr lang="cs-CZ" dirty="0"/>
              <a:t>demografické údaje (věk, pohlaví, lokalita)</a:t>
            </a:r>
          </a:p>
          <a:p>
            <a:r>
              <a:rPr lang="cs-CZ" dirty="0"/>
              <a:t>zájmy a potřeby</a:t>
            </a:r>
          </a:p>
          <a:p>
            <a:r>
              <a:rPr lang="cs-CZ" dirty="0"/>
              <a:t>problémy (tzv. </a:t>
            </a:r>
            <a:r>
              <a:rPr lang="cs-CZ" dirty="0" err="1"/>
              <a:t>pain</a:t>
            </a:r>
            <a:r>
              <a:rPr lang="cs-CZ" dirty="0"/>
              <a:t> </a:t>
            </a:r>
            <a:r>
              <a:rPr lang="cs-CZ" dirty="0" err="1"/>
              <a:t>points</a:t>
            </a:r>
            <a:r>
              <a:rPr lang="cs-CZ" dirty="0"/>
              <a:t>)</a:t>
            </a:r>
          </a:p>
          <a:p>
            <a:r>
              <a:rPr lang="cs-CZ" dirty="0"/>
              <a:t>nákupní chování</a:t>
            </a:r>
          </a:p>
        </p:txBody>
      </p:sp>
    </p:spTree>
    <p:extLst>
      <p:ext uri="{BB962C8B-B14F-4D97-AF65-F5344CB8AC3E}">
        <p14:creationId xmlns:p14="http://schemas.microsoft.com/office/powerpoint/2010/main" val="1815127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384463-55D4-0A8E-D1D3-C1AB29A47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CONTENT MARKETING – CÍLOVÁ SKUPINA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F5B150-3A9C-7975-0D1A-CF204EB048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Na základě těchto dat se vytváří </a:t>
            </a:r>
            <a:r>
              <a:rPr lang="cs-CZ" b="1" dirty="0" err="1"/>
              <a:t>content</a:t>
            </a:r>
            <a:r>
              <a:rPr lang="cs-CZ" b="1" dirty="0"/>
              <a:t> strategie</a:t>
            </a:r>
            <a:r>
              <a:rPr lang="cs-CZ" dirty="0"/>
              <a:t>, která určuje:</a:t>
            </a:r>
          </a:p>
          <a:p>
            <a:r>
              <a:rPr lang="cs-CZ" dirty="0"/>
              <a:t>jaký obsah tvořit</a:t>
            </a:r>
          </a:p>
          <a:p>
            <a:r>
              <a:rPr lang="cs-CZ" dirty="0"/>
              <a:t>pro koho</a:t>
            </a:r>
          </a:p>
          <a:p>
            <a:r>
              <a:rPr lang="cs-CZ" dirty="0"/>
              <a:t>v jaké fázi nákupního procesu</a:t>
            </a:r>
          </a:p>
          <a:p>
            <a:r>
              <a:rPr lang="cs-CZ" dirty="0"/>
              <a:t>na jakých kanálech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7183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52A7E-93B8-7C37-4911-FE2561B14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580DED-679E-EE89-B848-382523B36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📄 Blogové články</a:t>
            </a:r>
          </a:p>
          <a:p>
            <a:r>
              <a:rPr lang="cs-CZ" dirty="0"/>
              <a:t>edukativní (návody, tipy, „jak na to“)</a:t>
            </a:r>
          </a:p>
          <a:p>
            <a:r>
              <a:rPr lang="cs-CZ" dirty="0"/>
              <a:t>informační (novinky, trendy)</a:t>
            </a:r>
          </a:p>
          <a:p>
            <a:r>
              <a:rPr lang="cs-CZ" dirty="0"/>
              <a:t>SEO články (optimalizované na klíčová slova)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Pomáhají přivádět návštěvnost z vyhledávačů.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1690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7ECEE-D433-102B-AC12-49F5A53C3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DB691E-5AF7-7205-F5DA-EDDA7548B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3B1B7F-10D7-6319-6785-8AF6B7E56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🎥 Video obsah</a:t>
            </a:r>
          </a:p>
          <a:p>
            <a:r>
              <a:rPr lang="cs-CZ" dirty="0"/>
              <a:t>krátká videa (</a:t>
            </a:r>
            <a:r>
              <a:rPr lang="cs-CZ" dirty="0" err="1"/>
              <a:t>Reels</a:t>
            </a:r>
            <a:r>
              <a:rPr lang="cs-CZ" dirty="0"/>
              <a:t>, </a:t>
            </a:r>
            <a:r>
              <a:rPr lang="cs-CZ" dirty="0" err="1"/>
              <a:t>TikTok</a:t>
            </a:r>
            <a:r>
              <a:rPr lang="cs-CZ" dirty="0"/>
              <a:t>)</a:t>
            </a:r>
          </a:p>
          <a:p>
            <a:r>
              <a:rPr lang="cs-CZ" dirty="0"/>
              <a:t>dlouhá videa (YouTube)</a:t>
            </a:r>
          </a:p>
          <a:p>
            <a:r>
              <a:rPr lang="cs-CZ" dirty="0"/>
              <a:t>produktová videa</a:t>
            </a:r>
          </a:p>
          <a:p>
            <a:r>
              <a:rPr lang="cs-CZ" dirty="0"/>
              <a:t>návody a recenze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Video má vysokou míru </a:t>
            </a:r>
            <a:r>
              <a:rPr lang="cs-CZ" dirty="0" err="1"/>
              <a:t>engagementu</a:t>
            </a:r>
            <a:r>
              <a:rPr lang="cs-CZ" dirty="0"/>
              <a:t> a dobře prodává.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6673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64FAE-DA84-0DCA-A12A-7CEF14BFA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29ADD9-4319-5960-3CAA-AFEED9AD0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CONTENTU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17E285-A38D-4005-CA2B-E140AB297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📱 Sociální sítě</a:t>
            </a:r>
          </a:p>
          <a:p>
            <a:r>
              <a:rPr lang="cs-CZ" dirty="0"/>
              <a:t>příspěvky (posty)</a:t>
            </a:r>
          </a:p>
          <a:p>
            <a:r>
              <a:rPr lang="cs-CZ" dirty="0" err="1"/>
              <a:t>stories</a:t>
            </a:r>
            <a:endParaRPr lang="cs-CZ" dirty="0"/>
          </a:p>
          <a:p>
            <a:r>
              <a:rPr lang="cs-CZ" dirty="0" err="1"/>
              <a:t>reels</a:t>
            </a:r>
            <a:r>
              <a:rPr lang="cs-CZ" dirty="0"/>
              <a:t> / krátká videa</a:t>
            </a:r>
          </a:p>
          <a:p>
            <a:r>
              <a:rPr lang="cs-CZ" dirty="0" err="1"/>
              <a:t>livestreamy</a:t>
            </a:r>
            <a:br>
              <a:rPr lang="cs-CZ" dirty="0"/>
            </a:br>
            <a:endParaRPr lang="cs-CZ" dirty="0"/>
          </a:p>
          <a:p>
            <a:r>
              <a:rPr lang="cs-CZ" dirty="0"/>
              <a:t>👉 Slouží k budování komunity a vztahu se zákazníky.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2448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Obvod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bvo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vo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{9F202B0D-5E69-F64D-BA54-85AC82F1AD4A}tf10001122</Template>
  <TotalTime>19</TotalTime>
  <Words>674</Words>
  <Application>Microsoft Macintosh PowerPoint</Application>
  <PresentationFormat>Širokoúhlá obrazovka</PresentationFormat>
  <Paragraphs>130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Arial</vt:lpstr>
      <vt:lpstr>Tw Cen MT</vt:lpstr>
      <vt:lpstr>Obvod</vt:lpstr>
      <vt:lpstr>Podpora prodeje online marketingu</vt:lpstr>
      <vt:lpstr>Content MARKETING</vt:lpstr>
      <vt:lpstr>Content Marketing - definice</vt:lpstr>
      <vt:lpstr>CÍLE CONTENT MARKETINGU</vt:lpstr>
      <vt:lpstr>CONTENT MARKETING – CÍLOVÁ SKUPINA</vt:lpstr>
      <vt:lpstr>CONTENT MARKETING – CÍLOVÁ SKUPINA</vt:lpstr>
      <vt:lpstr>TYPY CONTENTU</vt:lpstr>
      <vt:lpstr>TYPY CONTENTU</vt:lpstr>
      <vt:lpstr>TYPY CONTENTU</vt:lpstr>
      <vt:lpstr>TYPY CONTENTU</vt:lpstr>
      <vt:lpstr>TYPY CONTENTU</vt:lpstr>
      <vt:lpstr>TYPY CONTENTU</vt:lpstr>
      <vt:lpstr>TYPY CONTENTU</vt:lpstr>
      <vt:lpstr>TYPY CONTENTU</vt:lpstr>
      <vt:lpstr>TYPY CONTENTU</vt:lpstr>
      <vt:lpstr>TYPY CONTENTU</vt:lpstr>
      <vt:lpstr>TYPY CONTENTU</vt:lpstr>
      <vt:lpstr>TYPY CONTENTU</vt:lpstr>
      <vt:lpstr>TYPY CONTENTU</vt:lpstr>
      <vt:lpstr>TYPY CONTENTU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 Lavrincik</dc:creator>
  <cp:lastModifiedBy>Jan Lavrincik</cp:lastModifiedBy>
  <cp:revision>1</cp:revision>
  <dcterms:created xsi:type="dcterms:W3CDTF">2026-03-25T23:58:42Z</dcterms:created>
  <dcterms:modified xsi:type="dcterms:W3CDTF">2026-03-26T00:18:35Z</dcterms:modified>
</cp:coreProperties>
</file>