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335" r:id="rId6"/>
    <p:sldId id="427" r:id="rId7"/>
    <p:sldId id="392" r:id="rId8"/>
    <p:sldId id="393" r:id="rId9"/>
    <p:sldId id="394" r:id="rId10"/>
    <p:sldId id="395" r:id="rId11"/>
    <p:sldId id="426" r:id="rId12"/>
    <p:sldId id="396" r:id="rId13"/>
    <p:sldId id="397" r:id="rId14"/>
    <p:sldId id="417" r:id="rId15"/>
    <p:sldId id="399" r:id="rId16"/>
    <p:sldId id="398" r:id="rId17"/>
    <p:sldId id="421" r:id="rId18"/>
    <p:sldId id="420" r:id="rId19"/>
    <p:sldId id="400" r:id="rId20"/>
    <p:sldId id="423" r:id="rId21"/>
    <p:sldId id="424" r:id="rId22"/>
    <p:sldId id="416" r:id="rId2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DD"/>
    <a:srgbClr val="313131"/>
    <a:srgbClr val="CF1F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911D7-D713-4BB6-9C4A-A5F888AE424C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42FE9-36C2-4B96-9427-000295F88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28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85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V souvislosti s tím, jak úměrně roste velikost trhu roste i množství možných příležitostí´.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387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787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059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Brainstorming, </a:t>
            </a:r>
          </a:p>
          <a:p>
            <a:r>
              <a:rPr lang="cs-CZ" dirty="0"/>
              <a:t>myšlenková mapa, </a:t>
            </a:r>
          </a:p>
          <a:p>
            <a:r>
              <a:rPr lang="cs-CZ" dirty="0"/>
              <a:t>6-8-5</a:t>
            </a:r>
          </a:p>
          <a:p>
            <a:r>
              <a:rPr lang="cs-CZ" dirty="0"/>
              <a:t>Metoda kontrolního seznamu</a:t>
            </a:r>
          </a:p>
          <a:p>
            <a:r>
              <a:rPr lang="cs-CZ" dirty="0"/>
              <a:t>Vynucený vztah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85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189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85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D. Otázka – jak by se dal výrobek zvětšit, zmenšit, nahradit, použít k jinému účelu?</a:t>
            </a:r>
          </a:p>
          <a:p>
            <a:r>
              <a:rPr lang="cs-CZ" dirty="0"/>
              <a:t>E. Vybereme si 2 zdánlivě nesouvisející prvky a přemýšlíme jak je spojit – například kniha a kolo. Souží k dosažení nových neotřelých nápadů.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32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353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342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46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8AB781E9-4334-4CC5-8DB0-F87CC01F11BA}"/>
              </a:ext>
            </a:extLst>
          </p:cNvPr>
          <p:cNvSpPr/>
          <p:nvPr/>
        </p:nvSpPr>
        <p:spPr>
          <a:xfrm>
            <a:off x="628649" y="2192281"/>
            <a:ext cx="8062589" cy="15624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31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6593" y="998481"/>
            <a:ext cx="7886700" cy="238760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PODNIKÁNÍ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49" y="4252404"/>
            <a:ext cx="8062589" cy="1242873"/>
          </a:xfrm>
          <a:ln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algn="ctr"/>
            <a:endParaRPr lang="cs-CZ" sz="35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T4: Od vymezení nápadu k podnikatelskému záměru</a:t>
            </a:r>
            <a:endParaRPr lang="cs-CZ" sz="74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doc. Ing. Jindra Peterková, Ph.D.</a:t>
            </a:r>
          </a:p>
          <a:p>
            <a:pPr algn="ctr"/>
            <a:r>
              <a:rPr lang="cs-CZ" sz="7400" b="1" dirty="0"/>
              <a:t>Ing. Veronika Volfová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5500EA-2380-4BD0-9D4A-04635EB2F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4. Ověření realizovatelnosti nápadu – podnikatelská příležitost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2C64D8-6D20-4203-887D-0D4A79EA9C15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Nápad může být zajímavý a zlepšovat náš život, ale abychom mohli mluvit o podnikatelské příležitosti, musíme být schopni na jeho základě vybudovat firmu, která si na sebe vydělá.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Mezi podnikatelské příležitosti patří: </a:t>
            </a:r>
          </a:p>
          <a:p>
            <a:pPr marL="800091" lvl="1" indent="-457200" algn="just">
              <a:buAutoNum type="arabicPeriod"/>
            </a:pPr>
            <a:r>
              <a:rPr lang="cs-CZ" sz="2000" b="1" dirty="0">
                <a:solidFill>
                  <a:srgbClr val="C00000"/>
                </a:solidFill>
              </a:rPr>
              <a:t>Neuspokojená nebo nedostatečně uspokojená potřeba</a:t>
            </a:r>
            <a:r>
              <a:rPr lang="cs-CZ" sz="2000" dirty="0"/>
              <a:t> – zaměřte se na nápady, které řeší nějaký problém. Čím větší problém nebo potřebu zákazníků, tím větší šance, že bude podnikání úspěšné.</a:t>
            </a:r>
          </a:p>
          <a:p>
            <a:pPr marL="800091" lvl="1" indent="-457200" algn="just">
              <a:buAutoNum type="arabicPeriod"/>
            </a:pPr>
            <a:r>
              <a:rPr lang="cs-CZ" sz="2000" b="1" dirty="0">
                <a:solidFill>
                  <a:srgbClr val="C00000"/>
                </a:solidFill>
              </a:rPr>
              <a:t>Nevyužité nebo špatně využité zdroje</a:t>
            </a:r>
            <a:r>
              <a:rPr lang="cs-CZ" sz="2000" dirty="0"/>
              <a:t> – využít dostupné zdroje k tvorbě hodnoty nebo další způsob využití pro existující zdroj.</a:t>
            </a:r>
          </a:p>
          <a:p>
            <a:pPr marL="800091" lvl="1" indent="-457200" algn="just">
              <a:buAutoNum type="arabicPeriod"/>
            </a:pPr>
            <a:r>
              <a:rPr lang="cs-CZ" sz="2000" b="1" dirty="0">
                <a:solidFill>
                  <a:srgbClr val="C00000"/>
                </a:solidFill>
              </a:rPr>
              <a:t>Kombinace neuspokojené potřeby a špatně využitých zdrojů</a:t>
            </a:r>
            <a:r>
              <a:rPr lang="cs-CZ" sz="2000" dirty="0"/>
              <a:t> – kombinace výše uvedených typů.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6154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5500EA-2380-4BD0-9D4A-04635EB2F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4. Ověření realizovatelnosti nápadu – podnikatelská příležitost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2C64D8-6D20-4203-887D-0D4A79EA9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4"/>
            <a:ext cx="8064000" cy="422411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C00000"/>
                </a:solidFill>
              </a:rPr>
              <a:t>Příklad</a:t>
            </a:r>
          </a:p>
          <a:p>
            <a:pPr marL="0" indent="0" algn="just">
              <a:buNone/>
            </a:pPr>
            <a:r>
              <a:rPr lang="cs-CZ" sz="2400" dirty="0"/>
              <a:t>Airbnb funguje jako tržiště. Podařilo se jim vtvořit obří online prostor, kde se potkává nabídka a poptávka ubytování. Na jedné straně je poptávka po ubytování za výhodnější ceny než v hotelu, tj. neuspokojená poptávka, a na druhé straně jsou volné pokoje nebo byty soukromých majitelů v destinacích, tj. nevyužité zdroje. Airbnb propojuje tyto dvě strany a bere si provizi z každého zprostředkovaného pobytu. Airbnb je největší poskytovatel ubytovacích služeb na světě, a přesto nevlastní jedinou nemovitost. Tento unikátní model je možný jenom díky internetu.  </a:t>
            </a:r>
          </a:p>
        </p:txBody>
      </p:sp>
    </p:spTree>
    <p:extLst>
      <p:ext uri="{BB962C8B-B14F-4D97-AF65-F5344CB8AC3E}">
        <p14:creationId xmlns:p14="http://schemas.microsoft.com/office/powerpoint/2010/main" val="3525459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359A81-FDB5-4596-ACAF-0BADCD465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59876"/>
            <a:ext cx="8064000" cy="5246953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C00000"/>
                </a:solidFill>
              </a:rPr>
              <a:t>Zdroje příležitostí:</a:t>
            </a:r>
          </a:p>
          <a:p>
            <a:pPr lvl="1" algn="just"/>
            <a:r>
              <a:rPr lang="cs-CZ" sz="2800" dirty="0"/>
              <a:t>předchozí zaměstnání,</a:t>
            </a:r>
          </a:p>
          <a:p>
            <a:pPr lvl="1" algn="just"/>
            <a:r>
              <a:rPr lang="cs-CZ" sz="2800" dirty="0"/>
              <a:t>inspirace ze zahraničí,</a:t>
            </a:r>
          </a:p>
          <a:p>
            <a:pPr lvl="1" algn="just"/>
            <a:r>
              <a:rPr lang="cs-CZ" sz="2800" dirty="0"/>
              <a:t>sociální a demografické změny,</a:t>
            </a:r>
          </a:p>
          <a:p>
            <a:pPr lvl="1" algn="just"/>
            <a:r>
              <a:rPr lang="cs-CZ" sz="2800" dirty="0"/>
              <a:t>nová technologie,</a:t>
            </a:r>
          </a:p>
          <a:p>
            <a:pPr lvl="1" algn="just"/>
            <a:r>
              <a:rPr lang="cs-CZ" sz="2800" dirty="0"/>
              <a:t>legislativní změny.</a:t>
            </a:r>
          </a:p>
          <a:p>
            <a:pPr marL="342891" lvl="1" indent="0" algn="just">
              <a:buNone/>
            </a:pPr>
            <a:r>
              <a:rPr lang="cs-CZ" sz="2800" b="1" dirty="0"/>
              <a:t>Podnikatelská příležitost je nápad, který má potenciál vydělat peníze a je po něm poptávka. Zdroji podnikatelských příležitostí jsou neuspokojené potřeby, nevyužité zdroje nebo jejich kombinace. Příležitostí je také vylepšení známých služeb, produktů nebo postupů, které zajišťují výhodu vůči existující konkurenci.</a:t>
            </a:r>
          </a:p>
          <a:p>
            <a:pPr marL="342891" lvl="1" indent="0" algn="just">
              <a:buNone/>
            </a:pPr>
            <a:r>
              <a:rPr lang="cs-CZ" sz="2800" b="1" dirty="0"/>
              <a:t>Nápad je podnikatelskou příležitostí v případě, že dokážeme sehnat zdroje na jeho realizaci, očekáváme dostatečný zájem ze strany zákazníků a budeme schopni firmu rozvíjet tak, aby byla dlouhodobě udržitelná.</a:t>
            </a:r>
          </a:p>
          <a:p>
            <a:pPr marL="342891" lvl="1" indent="0" algn="just">
              <a:buNone/>
            </a:pPr>
            <a:endParaRPr lang="cs-CZ" sz="2400" b="1" dirty="0"/>
          </a:p>
          <a:p>
            <a:pPr lvl="1"/>
            <a:endParaRPr lang="cs-CZ" sz="24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9205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434C89-A853-44BA-8DB6-C60B4977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09047"/>
            <a:ext cx="8064000" cy="539778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Podnikatelská příležitost je kombinací celé řady faktorů, které jsou spojeny buď s podnikatelem (individuální)  nebo prostředím. Pomocí faktorů zjišťujeme zda jsme schopni nápad realizovat.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C00000"/>
                </a:solidFill>
              </a:rPr>
              <a:t>Individuální faktory: </a:t>
            </a:r>
            <a:r>
              <a:rPr lang="cs-CZ" sz="2800" dirty="0"/>
              <a:t>zkušenosti, znalosti, schopnosti a dovednosti, kontakty.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C00000"/>
                </a:solidFill>
              </a:rPr>
              <a:t>Prostředí:</a:t>
            </a:r>
            <a:r>
              <a:rPr lang="cs-CZ" sz="2800" dirty="0"/>
              <a:t> tržní situace, legislativa, infrastruktura, regulace.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Příležitost vzniká průnikem individuálních faktorů spojených s podnikatelem, podnikatelským týmem a faktorů prostředí.</a:t>
            </a:r>
          </a:p>
        </p:txBody>
      </p:sp>
    </p:spTree>
    <p:extLst>
      <p:ext uri="{BB962C8B-B14F-4D97-AF65-F5344CB8AC3E}">
        <p14:creationId xmlns:p14="http://schemas.microsoft.com/office/powerpoint/2010/main" val="3029807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434C89-A853-44BA-8DB6-C60B4977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09047"/>
            <a:ext cx="8064000" cy="539778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600" b="1" dirty="0">
                <a:solidFill>
                  <a:srgbClr val="C00000"/>
                </a:solidFill>
              </a:rPr>
              <a:t>Jiný pohled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Příležitosti existují v reálném čase, mají tzv. okno příležitosti. Pro každého podnikatele je důležité, jak velké okno příležitosti je a jak dlouho bude otevřené, aby mohl sledovat, kdy a jak vstoupit na trh, odejít z trhu, přijít na trh s novým výrobkem či službou… Nejkritičtějším momentem pro každého podnikatele je vůbec rozeznat, kdy se okno příležitosti otevírá a jak dlouho bude otevřené.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2800" dirty="0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BF8C19A0-B7A4-8F71-5848-774AD38C2469}"/>
              </a:ext>
            </a:extLst>
          </p:cNvPr>
          <p:cNvGrpSpPr/>
          <p:nvPr/>
        </p:nvGrpSpPr>
        <p:grpSpPr>
          <a:xfrm>
            <a:off x="2232660" y="3993157"/>
            <a:ext cx="4678680" cy="1769111"/>
            <a:chOff x="0" y="0"/>
            <a:chExt cx="4552950" cy="2095500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D954E053-114D-285C-F62A-3B65EF483CC4}"/>
                </a:ext>
              </a:extLst>
            </p:cNvPr>
            <p:cNvGrpSpPr/>
            <p:nvPr/>
          </p:nvGrpSpPr>
          <p:grpSpPr>
            <a:xfrm>
              <a:off x="0" y="0"/>
              <a:ext cx="4552950" cy="1754505"/>
              <a:chOff x="0" y="0"/>
              <a:chExt cx="4552950" cy="1754505"/>
            </a:xfrm>
          </p:grpSpPr>
          <p:grpSp>
            <p:nvGrpSpPr>
              <p:cNvPr id="6" name="Skupina 5">
                <a:extLst>
                  <a:ext uri="{FF2B5EF4-FFF2-40B4-BE49-F238E27FC236}">
                    <a16:creationId xmlns:a16="http://schemas.microsoft.com/office/drawing/2014/main" id="{AA3DFEBD-0D9A-DEB1-A1F2-9E79FABBA43B}"/>
                  </a:ext>
                </a:extLst>
              </p:cNvPr>
              <p:cNvGrpSpPr/>
              <p:nvPr/>
            </p:nvGrpSpPr>
            <p:grpSpPr>
              <a:xfrm>
                <a:off x="781050" y="0"/>
                <a:ext cx="3771900" cy="1754505"/>
                <a:chOff x="0" y="0"/>
                <a:chExt cx="3771900" cy="1754505"/>
              </a:xfrm>
            </p:grpSpPr>
            <p:sp>
              <p:nvSpPr>
                <p:cNvPr id="8" name="Ovál 7">
                  <a:extLst>
                    <a:ext uri="{FF2B5EF4-FFF2-40B4-BE49-F238E27FC236}">
                      <a16:creationId xmlns:a16="http://schemas.microsoft.com/office/drawing/2014/main" id="{9B7DDC23-CCD1-2C8A-5E7C-9E8038340585}"/>
                    </a:ext>
                  </a:extLst>
                </p:cNvPr>
                <p:cNvSpPr/>
                <p:nvPr/>
              </p:nvSpPr>
              <p:spPr>
                <a:xfrm rot="2801513">
                  <a:off x="571500" y="752475"/>
                  <a:ext cx="447675" cy="923925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cs-CZ"/>
                </a:p>
              </p:txBody>
            </p:sp>
            <p:sp>
              <p:nvSpPr>
                <p:cNvPr id="9" name="Volný tvar: obrazec 8">
                  <a:extLst>
                    <a:ext uri="{FF2B5EF4-FFF2-40B4-BE49-F238E27FC236}">
                      <a16:creationId xmlns:a16="http://schemas.microsoft.com/office/drawing/2014/main" id="{3D7D5457-1123-ED99-76E7-455D4DA3DA9B}"/>
                    </a:ext>
                  </a:extLst>
                </p:cNvPr>
                <p:cNvSpPr/>
                <p:nvPr/>
              </p:nvSpPr>
              <p:spPr>
                <a:xfrm>
                  <a:off x="0" y="95250"/>
                  <a:ext cx="3409950" cy="1650188"/>
                </a:xfrm>
                <a:custGeom>
                  <a:avLst/>
                  <a:gdLst>
                    <a:gd name="connsiteX0" fmla="*/ 0 w 3409950"/>
                    <a:gd name="connsiteY0" fmla="*/ 1650188 h 1650188"/>
                    <a:gd name="connsiteX1" fmla="*/ 838200 w 3409950"/>
                    <a:gd name="connsiteY1" fmla="*/ 1145363 h 1650188"/>
                    <a:gd name="connsiteX2" fmla="*/ 1400175 w 3409950"/>
                    <a:gd name="connsiteY2" fmla="*/ 411938 h 1650188"/>
                    <a:gd name="connsiteX3" fmla="*/ 1933575 w 3409950"/>
                    <a:gd name="connsiteY3" fmla="*/ 69038 h 1650188"/>
                    <a:gd name="connsiteX4" fmla="*/ 2571750 w 3409950"/>
                    <a:gd name="connsiteY4" fmla="*/ 78563 h 1650188"/>
                    <a:gd name="connsiteX5" fmla="*/ 3409950 w 3409950"/>
                    <a:gd name="connsiteY5" fmla="*/ 888188 h 1650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09950" h="1650188">
                      <a:moveTo>
                        <a:pt x="0" y="1650188"/>
                      </a:moveTo>
                      <a:cubicBezTo>
                        <a:pt x="302419" y="1500963"/>
                        <a:pt x="604838" y="1351738"/>
                        <a:pt x="838200" y="1145363"/>
                      </a:cubicBezTo>
                      <a:cubicBezTo>
                        <a:pt x="1071562" y="938988"/>
                        <a:pt x="1217613" y="591325"/>
                        <a:pt x="1400175" y="411938"/>
                      </a:cubicBezTo>
                      <a:cubicBezTo>
                        <a:pt x="1582737" y="232551"/>
                        <a:pt x="1738313" y="124600"/>
                        <a:pt x="1933575" y="69038"/>
                      </a:cubicBezTo>
                      <a:cubicBezTo>
                        <a:pt x="2128838" y="13475"/>
                        <a:pt x="2325688" y="-57962"/>
                        <a:pt x="2571750" y="78563"/>
                      </a:cubicBezTo>
                      <a:cubicBezTo>
                        <a:pt x="2817812" y="215088"/>
                        <a:pt x="3262313" y="727850"/>
                        <a:pt x="3409950" y="888188"/>
                      </a:cubicBezTo>
                    </a:path>
                  </a:pathLst>
                </a:cu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cs-CZ"/>
                </a:p>
              </p:txBody>
            </p:sp>
            <p:cxnSp>
              <p:nvCxnSpPr>
                <p:cNvPr id="10" name="Přímá spojnice 9">
                  <a:extLst>
                    <a:ext uri="{FF2B5EF4-FFF2-40B4-BE49-F238E27FC236}">
                      <a16:creationId xmlns:a16="http://schemas.microsoft.com/office/drawing/2014/main" id="{3346CFF3-D3D6-8388-1188-F4EEA042B043}"/>
                    </a:ext>
                  </a:extLst>
                </p:cNvPr>
                <p:cNvCxnSpPr/>
                <p:nvPr/>
              </p:nvCxnSpPr>
              <p:spPr>
                <a:xfrm flipV="1">
                  <a:off x="9525" y="0"/>
                  <a:ext cx="0" cy="175450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Přímá spojnice 10">
                  <a:extLst>
                    <a:ext uri="{FF2B5EF4-FFF2-40B4-BE49-F238E27FC236}">
                      <a16:creationId xmlns:a16="http://schemas.microsoft.com/office/drawing/2014/main" id="{15CBB226-13FA-0E4B-940A-5A2E7940F939}"/>
                    </a:ext>
                  </a:extLst>
                </p:cNvPr>
                <p:cNvCxnSpPr/>
                <p:nvPr/>
              </p:nvCxnSpPr>
              <p:spPr>
                <a:xfrm flipV="1">
                  <a:off x="9525" y="1724025"/>
                  <a:ext cx="3762375" cy="1714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Textové pole 2">
                <a:extLst>
                  <a:ext uri="{FF2B5EF4-FFF2-40B4-BE49-F238E27FC236}">
                    <a16:creationId xmlns:a16="http://schemas.microsoft.com/office/drawing/2014/main" id="{22A98F3C-70CB-E144-2D52-5A0E78D98E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8100"/>
                <a:ext cx="733425" cy="5715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lnSpc>
                    <a:spcPct val="125000"/>
                  </a:lnSpc>
                  <a:spcAft>
                    <a:spcPts val="1000"/>
                  </a:spcAft>
                </a:pPr>
                <a:r>
                  <a:rPr lang="cs-CZ" sz="12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Velikost trhu</a:t>
                </a:r>
              </a:p>
            </p:txBody>
          </p:sp>
        </p:grpSp>
        <p:sp>
          <p:nvSpPr>
            <p:cNvPr id="5" name="Textové pole 2">
              <a:extLst>
                <a:ext uri="{FF2B5EF4-FFF2-40B4-BE49-F238E27FC236}">
                  <a16:creationId xmlns:a16="http://schemas.microsoft.com/office/drawing/2014/main" id="{0609838A-C82F-FC6E-27E2-9D406FE075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2400" y="1790700"/>
              <a:ext cx="571500" cy="3048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25000"/>
                </a:lnSpc>
                <a:spcAft>
                  <a:spcPts val="1000"/>
                </a:spcAft>
              </a:pPr>
              <a:r>
                <a:rPr lang="cs-CZ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Čas</a:t>
              </a:r>
            </a:p>
          </p:txBody>
        </p:sp>
      </p:grp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2FB3001-4180-129E-EF8B-950C7D730DF7}"/>
              </a:ext>
            </a:extLst>
          </p:cNvPr>
          <p:cNvSpPr txBox="1"/>
          <p:nvPr/>
        </p:nvSpPr>
        <p:spPr>
          <a:xfrm>
            <a:off x="2232660" y="5648936"/>
            <a:ext cx="39613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Obr. 1: Okno příležitostí, jiný pohled (</a:t>
            </a:r>
            <a:r>
              <a:rPr lang="cs-CZ" sz="1200" dirty="0" err="1"/>
              <a:t>Jünger</a:t>
            </a:r>
            <a:r>
              <a:rPr lang="cs-CZ" sz="1200" dirty="0"/>
              <a:t> a Fialová, 2004) </a:t>
            </a:r>
          </a:p>
        </p:txBody>
      </p:sp>
    </p:spTree>
    <p:extLst>
      <p:ext uri="{BB962C8B-B14F-4D97-AF65-F5344CB8AC3E}">
        <p14:creationId xmlns:p14="http://schemas.microsoft.com/office/powerpoint/2010/main" val="2408736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5500EA-2380-4BD0-9D4A-04635EB2F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4. Ověření realizovatelnosti nápadu – podnikatelská příležitost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2C64D8-6D20-4203-887D-0D4A79EA9C15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sz="2600" b="1" dirty="0">
                <a:solidFill>
                  <a:srgbClr val="C00000"/>
                </a:solidFill>
              </a:rPr>
              <a:t>Hodnocení důvěry ve vybranou podnikatelskou příležitost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Důvěru ve vybranou podnikatelskou příležitost je možné změřit na škále od 1 do 10, kdy 10 znamená, že podnikatel zcela věří v budoucí úspěch nápadu.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Pokud představíme podnikatelskou příležitost skupině lidí a necháme je zhodnotit, jak moc dané příležitosti věří, získáme rozdílné hodnoty. Rozdíly mezi jednotlivci jsou způsobeny celou řadou faktorů (např. vzdělání a zkušenosti).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Měli bychom zvolit takovou podnikatelskou příležitost, které sami věříme a při jejíž realizaci dokážeme využít svoje vlastnosti a zkušenosti.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366959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21B65-C6EF-4DBE-A73B-EE2875B25EF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5. Hodnocení podnikatelských příležitostí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2AFBB1-633B-4FEE-B30E-5248A3758CA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Každá identifikovaná příležitost musí být bez ohledu na zdroj svého původu prověřena a zhodnocena. Podnikatel musí zjistit, zda jeho produkt (výrobek, služba), bude mít výnosy na úrovni či vyšší s náklady, které musí do uvedení produktu na trh investovat. </a:t>
            </a:r>
          </a:p>
          <a:p>
            <a:pPr marL="0" indent="0" algn="just">
              <a:buNone/>
            </a:pPr>
            <a:r>
              <a:rPr lang="cs-CZ" dirty="0"/>
              <a:t>Můžeme využít </a:t>
            </a:r>
            <a:r>
              <a:rPr lang="cs-CZ" dirty="0" err="1"/>
              <a:t>ohodnocovacího</a:t>
            </a:r>
            <a:r>
              <a:rPr lang="cs-CZ" dirty="0"/>
              <a:t> procesu (techniky hodnocení):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Analýza vytvoření a trvání příležitosti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Skutečná a očekávaná hodnota příležitosti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Riziko a návratnost příležitosti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Příležitost v porovnání s osobními schopnostmi a cíli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Konkurenční situace </a:t>
            </a:r>
          </a:p>
        </p:txBody>
      </p:sp>
    </p:spTree>
    <p:extLst>
      <p:ext uri="{BB962C8B-B14F-4D97-AF65-F5344CB8AC3E}">
        <p14:creationId xmlns:p14="http://schemas.microsoft.com/office/powerpoint/2010/main" val="1704479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21B65-C6EF-4DBE-A73B-EE2875B25EF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5. Hodnocení podnikatelských příležitostí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2AFBB1-633B-4FEE-B30E-5248A3758CA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200" dirty="0"/>
              <a:t>Základními kritérii hodnocení příležitostí jsou veškeré výnosy, náklady a rovněž rizika, které mohou podnikateli z realizované příležitosti vyplynout.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</a:t>
            </a:r>
            <a:r>
              <a:rPr lang="cs-CZ" sz="2200" b="1" dirty="0"/>
              <a:t>Výnosy. </a:t>
            </a:r>
            <a:r>
              <a:rPr lang="cs-CZ" sz="2200" dirty="0"/>
              <a:t>Nemusejí být jen materiální (např. zisk), ale součástí je rovněž osobní přínos pro podnikatele (osobní rozvoj, získání nových znalostí či dovedností, změna hodnot a postojů, kontakty, růst osobní prestiže; možnost pomoci ostatním; materiální užitek).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b="1" dirty="0"/>
              <a:t>Náklady. </a:t>
            </a:r>
            <a:r>
              <a:rPr lang="cs-CZ" sz="2200" dirty="0"/>
              <a:t>Realizace podnikatelské příležitosti má vždy určité finanční nároky, k těm se připojují také náklady na čas, který podnikatel příležitosti věnuje, jeho osobní úsilí a řada dalších nákladů, které sice nejsou vyjádřeny v peněžní formě, ale mají zásadní vliv na rozhodnutí podnikatele o realizaci příležitosti. 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0855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21B65-C6EF-4DBE-A73B-EE2875B25EF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5. Hodnocení podnikatelských příležitostí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2AFBB1-633B-4FEE-B30E-5248A3758CA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dirty="0"/>
              <a:t>Rizika. Z</a:t>
            </a:r>
            <a:r>
              <a:rPr lang="cs-CZ" sz="2400" dirty="0"/>
              <a:t>namenají odchylku od předpokládaných výsledků (žádoucí, nežádoucí). Mají svou pozitivní (výnos) i negativní (ztráta) stránku. Pozitivní stránka = naděje na úspěch, uplatnění na trhu, dosažení vysokého zisku apod. Negativní stránka = nebezpečí dosažení špatných hospodářských výsledků, popř ztráta, bankrot. </a:t>
            </a:r>
          </a:p>
          <a:p>
            <a:pPr marL="0" indent="0" algn="just">
              <a:buNone/>
            </a:pPr>
            <a:r>
              <a:rPr lang="cs-CZ" sz="2400" dirty="0"/>
              <a:t>Mezi základní rizika realizace podnikatelské činnosti patří , riziko ztráty peněz, riziko únavy a vyčerpání, zdravotní rizika, bezpečnost rizika, rizika ztráty prestiže či jména, riziko ztráty jiných alternativ, a další.</a:t>
            </a:r>
          </a:p>
        </p:txBody>
      </p:sp>
    </p:spTree>
    <p:extLst>
      <p:ext uri="{BB962C8B-B14F-4D97-AF65-F5344CB8AC3E}">
        <p14:creationId xmlns:p14="http://schemas.microsoft.com/office/powerpoint/2010/main" val="1912823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33079D-BE9E-4771-9A9B-C5DA89796FD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9BADEA-807F-4FFD-9131-C67F4C18A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44479"/>
            <a:ext cx="8064000" cy="4081204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sz="2400" dirty="0"/>
              <a:t>Humlová, V. Podnikání – Studijní opora pro kombinované studium. Olomouc: MVŠO, 2018.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400" dirty="0"/>
              <a:t>Srpová a kol. Začínáme podnikat. Praha: Grada </a:t>
            </a:r>
            <a:r>
              <a:rPr lang="cs-CZ" sz="2400" dirty="0" err="1"/>
              <a:t>publishing</a:t>
            </a:r>
            <a:r>
              <a:rPr lang="cs-CZ" sz="2400" dirty="0"/>
              <a:t>, 2020.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467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39B0BE-79A6-4C98-BB2E-95B889DC365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E7AE8-6137-4347-A26E-53A444D92D5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32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Nápad, Záměr, plán, studie proveditelnosti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Techniky hledání nápadů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Techniky výběru nejlepšího nápadu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Ověření realizovatelnosti nápadu – podnikatelská příležitost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Hodnocení podnikatelské příležitosti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Podnikatelský záměr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545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D2C5D3-33BD-38BB-11A6-42915B6AC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>
                <a:latin typeface="+mj-lt"/>
              </a:rPr>
              <a:t>1. Záměr, plán, studie proveditelnosti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065987-337E-49E3-456D-DA9465EA2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4385052" cy="435133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cs-CZ" sz="2000" dirty="0"/>
              <a:t>Nápad – myšlenka podnikat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cs-CZ" sz="2000" dirty="0"/>
              <a:t>Záměr – stručnější verze podnikatelského plánu, podnikatel nechce prozrazovat detaily svého nápadu.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cs-CZ" sz="2000" dirty="0"/>
              <a:t>Plán – rozpracování do větších detailů, jsou využívány statistické nástroje, modelování trendů a nástroje pro posouzení investiční efektivity.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cs-CZ" sz="2000" dirty="0"/>
              <a:t>Studie proveditelnosti – zaměřena více technicky, detailní rozbor procesů, legislativních požadavků a finančních aspektů projektu.</a:t>
            </a:r>
            <a:endParaRPr lang="en-US" sz="2000" dirty="0"/>
          </a:p>
        </p:txBody>
      </p:sp>
      <p:pic>
        <p:nvPicPr>
          <p:cNvPr id="6" name="Zástupný obsah 4" descr="Obsah obrázku kruh, design&#10;&#10;Popis byl vytvořen automaticky">
            <a:extLst>
              <a:ext uri="{FF2B5EF4-FFF2-40B4-BE49-F238E27FC236}">
                <a16:creationId xmlns:a16="http://schemas.microsoft.com/office/drawing/2014/main" id="{36370C7E-A31D-B3CB-0B21-F10C7EBB3E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76433" y="1825625"/>
            <a:ext cx="3617886" cy="3536789"/>
          </a:xfr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29839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159B89-56BC-4AAB-B7C9-FC486962555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2. Techniky hledání nápadů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3C6CE1-3BEA-4BD8-9E31-77BC1BA85AED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S hledáním nápadů souvisí kreativita.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b="1" dirty="0">
                <a:solidFill>
                  <a:srgbClr val="C00000"/>
                </a:solidFill>
              </a:rPr>
              <a:t>Kreativita </a:t>
            </a:r>
            <a:r>
              <a:rPr lang="cs-CZ" sz="2200" dirty="0"/>
              <a:t>– schopnost představit si budoucí stav a řešit komplikované situace. Kreativitu můžeme úspěšně rozvíjet.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Naše myšlení má dvě nastavení: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</a:rPr>
              <a:t>Konvergentní myšlení </a:t>
            </a:r>
            <a:r>
              <a:rPr lang="cs-CZ" sz="2200" dirty="0"/>
              <a:t>– proces hledání řešení na základě vlastních znalostí a předchozích zkušeností nebo výběr z předem daných možností. Charakteristický je systematický postup a logické myšlení. Příkladem jsou matematické testy a testy inteligence.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</a:rPr>
              <a:t>Divergentní myšlení </a:t>
            </a:r>
            <a:r>
              <a:rPr lang="cs-CZ" sz="2200" dirty="0"/>
              <a:t>– proces hledání možností, jak vyřešit daný problém originálně a co nejefektivněji. Charakteristický je spontánní průběh, volné plynutí myšlenek a hledání nových alternativ.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33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998F3D-6AD3-4438-AC08-FA61893AC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59876"/>
            <a:ext cx="8064000" cy="547697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lphaUcPeriod"/>
            </a:pPr>
            <a:r>
              <a:rPr lang="cs-CZ" b="1" dirty="0">
                <a:solidFill>
                  <a:srgbClr val="C00000"/>
                </a:solidFill>
              </a:rPr>
              <a:t>Brainstorming</a:t>
            </a:r>
            <a:r>
              <a:rPr lang="cs-CZ" dirty="0"/>
              <a:t> – získat co nejvíce myšlenek v co nejkratším čase. Jde o kvantitu ne kvalitu. Skupinová aktivita.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C00000"/>
                </a:solidFill>
              </a:rPr>
              <a:t>Pravidla brainstormingu:</a:t>
            </a:r>
          </a:p>
          <a:p>
            <a:pPr lvl="1" algn="just"/>
            <a:r>
              <a:rPr lang="cs-CZ" sz="2100" dirty="0"/>
              <a:t>naslouchej nápadům ostatních,</a:t>
            </a:r>
          </a:p>
          <a:p>
            <a:pPr lvl="1" algn="just"/>
            <a:r>
              <a:rPr lang="cs-CZ" sz="2100" dirty="0"/>
              <a:t>nekritizuj a neodsuzuj,</a:t>
            </a:r>
          </a:p>
          <a:p>
            <a:pPr lvl="1" algn="just"/>
            <a:r>
              <a:rPr lang="cs-CZ" sz="2100" dirty="0"/>
              <a:t>podporuj odvážné nápady,</a:t>
            </a:r>
          </a:p>
          <a:p>
            <a:pPr lvl="1" algn="just"/>
            <a:r>
              <a:rPr lang="cs-CZ" sz="2100" dirty="0"/>
              <a:t>stavěj na nápadech ostatních,</a:t>
            </a:r>
          </a:p>
          <a:p>
            <a:pPr lvl="1" algn="just"/>
            <a:r>
              <a:rPr lang="cs-CZ" sz="2100" dirty="0"/>
              <a:t>čím více, tím lépe.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C00000"/>
                </a:solidFill>
              </a:rPr>
              <a:t>Na co nezapomenout:</a:t>
            </a:r>
          </a:p>
          <a:p>
            <a:pPr lvl="1" algn="just"/>
            <a:r>
              <a:rPr lang="cs-CZ" sz="2100" dirty="0"/>
              <a:t>vhodný prostor (pohodlné sezení, aby všichni na sebe viděli),</a:t>
            </a:r>
          </a:p>
          <a:p>
            <a:pPr lvl="1" algn="just"/>
            <a:r>
              <a:rPr lang="cs-CZ" sz="2100" dirty="0"/>
              <a:t>tabule, </a:t>
            </a:r>
            <a:r>
              <a:rPr lang="cs-CZ" sz="2100" dirty="0" err="1"/>
              <a:t>flipchart</a:t>
            </a:r>
            <a:r>
              <a:rPr lang="cs-CZ" sz="2100" dirty="0"/>
              <a:t> nebo lepicí papírky.</a:t>
            </a:r>
          </a:p>
          <a:p>
            <a:pPr lvl="1" algn="just"/>
            <a:r>
              <a:rPr lang="cs-CZ" sz="2100" dirty="0"/>
              <a:t>psací potřeby,</a:t>
            </a:r>
          </a:p>
          <a:p>
            <a:pPr lvl="1" algn="just"/>
            <a:r>
              <a:rPr lang="cs-CZ" sz="2100" dirty="0"/>
              <a:t>občerstvení pro účastníky</a:t>
            </a:r>
          </a:p>
        </p:txBody>
      </p:sp>
    </p:spTree>
    <p:extLst>
      <p:ext uri="{BB962C8B-B14F-4D97-AF65-F5344CB8AC3E}">
        <p14:creationId xmlns:p14="http://schemas.microsoft.com/office/powerpoint/2010/main" val="1507274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D954CD-2B55-4993-A456-83B09BD9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41022"/>
            <a:ext cx="8064000" cy="542983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 startAt="2"/>
            </a:pPr>
            <a:r>
              <a:rPr lang="cs-CZ" dirty="0">
                <a:solidFill>
                  <a:srgbClr val="C00000"/>
                </a:solidFill>
              </a:rPr>
              <a:t>6-8-5 (6 až 8 nápadů v 5 minutách) </a:t>
            </a:r>
            <a:r>
              <a:rPr lang="cs-CZ" dirty="0">
                <a:solidFill>
                  <a:schemeClr val="tx1"/>
                </a:solidFill>
              </a:rPr>
              <a:t>– Skupinová i individuální aktivita.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Postup realizace 6-8-5:</a:t>
            </a:r>
          </a:p>
          <a:p>
            <a:pPr lvl="1" algn="just"/>
            <a:r>
              <a:rPr lang="cs-CZ" sz="2100" dirty="0"/>
              <a:t>Každý účastník dostane dva papíry A4 a na každý si nakreslí 6 okének.</a:t>
            </a:r>
          </a:p>
          <a:p>
            <a:pPr lvl="1" algn="just"/>
            <a:r>
              <a:rPr lang="cs-CZ" sz="2100" dirty="0"/>
              <a:t>Všem je zadán úkol načrtnout 6 až 8 nápadů na podnikání v 5 minutách – co nápad, to jedno okénko.</a:t>
            </a:r>
          </a:p>
          <a:p>
            <a:pPr lvl="1" algn="just"/>
            <a:r>
              <a:rPr lang="cs-CZ" sz="2100" dirty="0"/>
              <a:t>Nastaví se časovač na 5 minut a spustí se odpočítávání. Tím je zahájen nápadový sprint. </a:t>
            </a:r>
          </a:p>
          <a:p>
            <a:pPr lvl="1" algn="just"/>
            <a:r>
              <a:rPr lang="cs-CZ" sz="2100" dirty="0"/>
              <a:t>Po skončení sprintu, každý účastník představí svoje obrázky a popíše nápady. Všichni mohou prezentujícímu pokládat otázky a vyjádřit pozitivní zpětnou vazbu. </a:t>
            </a:r>
          </a:p>
          <a:p>
            <a:pPr lvl="1" algn="just"/>
            <a:r>
              <a:rPr lang="cs-CZ" sz="2100" dirty="0"/>
              <a:t>Navážeme dalším kolem generování nápadů – sprintem. Pětiminutové sprinty a diskuse opakujeme podle atmosféry ve skupině nebo podle dostupného času.</a:t>
            </a:r>
          </a:p>
        </p:txBody>
      </p:sp>
    </p:spTree>
    <p:extLst>
      <p:ext uri="{BB962C8B-B14F-4D97-AF65-F5344CB8AC3E}">
        <p14:creationId xmlns:p14="http://schemas.microsoft.com/office/powerpoint/2010/main" val="2644495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347A24-D417-4E20-8923-B15DB5D6F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904973"/>
            <a:ext cx="4216727" cy="527199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 algn="just">
              <a:lnSpc>
                <a:spcPct val="90000"/>
              </a:lnSpc>
              <a:buFont typeface="+mj-lt"/>
              <a:buAutoNum type="alphaUcPeriod" startAt="3"/>
            </a:pPr>
            <a:r>
              <a:rPr lang="cs-CZ" sz="2400" b="1" dirty="0">
                <a:solidFill>
                  <a:srgbClr val="C00000"/>
                </a:solidFill>
              </a:rPr>
              <a:t>Myšlenková mapa </a:t>
            </a:r>
            <a:r>
              <a:rPr lang="cs-CZ" sz="2400" dirty="0"/>
              <a:t>– jednoduchá vizuální technika. Kreslíme síť klíčových slov  a pomocí čar a šipek znázorňujeme vztahy mezi nimi.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cs-CZ" sz="2400" dirty="0"/>
              <a:t>Použití myšlenkových map je široké a hodí se pro:</a:t>
            </a:r>
          </a:p>
          <a:p>
            <a:pPr lvl="1">
              <a:lnSpc>
                <a:spcPct val="90000"/>
              </a:lnSpc>
            </a:pPr>
            <a:r>
              <a:rPr lang="cs-CZ" sz="2400" dirty="0"/>
              <a:t>hledání nových nápadů,</a:t>
            </a:r>
          </a:p>
          <a:p>
            <a:pPr lvl="1">
              <a:lnSpc>
                <a:spcPct val="90000"/>
              </a:lnSpc>
            </a:pPr>
            <a:r>
              <a:rPr lang="cs-CZ" sz="2400" dirty="0"/>
              <a:t>psaní poznámek ze schůzek,</a:t>
            </a:r>
          </a:p>
          <a:p>
            <a:pPr lvl="1">
              <a:lnSpc>
                <a:spcPct val="90000"/>
              </a:lnSpc>
            </a:pPr>
            <a:r>
              <a:rPr lang="cs-CZ" sz="2400" dirty="0"/>
              <a:t>plánování a strategická rozhodnutí,</a:t>
            </a:r>
          </a:p>
          <a:p>
            <a:pPr lvl="1">
              <a:lnSpc>
                <a:spcPct val="90000"/>
              </a:lnSpc>
            </a:pPr>
            <a:r>
              <a:rPr lang="cs-CZ" sz="2400" dirty="0"/>
              <a:t>plánování a řízení schůzek.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6C5BBEA-98AB-43CD-954C-7959328F5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795" y="1234635"/>
            <a:ext cx="3886200" cy="1729359"/>
          </a:xfrm>
          <a:prstGeom prst="rect">
            <a:avLst/>
          </a:prstGeom>
          <a:noFill/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4424B02-7B06-41B6-A86E-5504E3863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1" y="3121008"/>
            <a:ext cx="325755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9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D954CD-2B55-4993-A456-83B09BD9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41022"/>
            <a:ext cx="8064000" cy="5429839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457200" indent="-457200" algn="just">
              <a:buFont typeface="+mj-lt"/>
              <a:buAutoNum type="alphaUcPeriod" startAt="4"/>
            </a:pPr>
            <a:r>
              <a:rPr lang="cs-CZ" sz="2500" b="1" dirty="0">
                <a:solidFill>
                  <a:srgbClr val="C00000"/>
                </a:solidFill>
              </a:rPr>
              <a:t>Metoda kontrolního seznamu: Jedná se o </a:t>
            </a:r>
            <a:r>
              <a:rPr lang="cs-CZ" sz="2500" dirty="0">
                <a:solidFill>
                  <a:schemeClr val="tx1"/>
                </a:solidFill>
              </a:rPr>
              <a:t>seznam souvisejících problémů nebo doporučení. Podnikatel nejčastěji používá seznam různých otázek tak, aby usměrňoval vypracování zcela nových myšlenek. Například – hledání nových metod použití stávajícího výrobku, služby. </a:t>
            </a:r>
          </a:p>
          <a:p>
            <a:pPr marL="457200" indent="-457200" algn="just">
              <a:buFont typeface="+mj-lt"/>
              <a:buAutoNum type="alphaUcPeriod" startAt="4"/>
            </a:pPr>
            <a:r>
              <a:rPr lang="cs-CZ" sz="2500" b="1" dirty="0">
                <a:solidFill>
                  <a:srgbClr val="C00000"/>
                </a:solidFill>
              </a:rPr>
              <a:t>Vynucený vztah: </a:t>
            </a:r>
            <a:r>
              <a:rPr lang="cs-CZ" sz="2500" dirty="0">
                <a:solidFill>
                  <a:schemeClr val="tx1"/>
                </a:solidFill>
              </a:rPr>
              <a:t>Podstatou této techniky je kladení otázek ve vztahu k cílům nebo k myšlenkám, přičemž snahou je odvodit z výsledné nové kombinace novou myšlenku. Tato nová myšlenka (koncepce) se vyvíjí v 5 krocích:</a:t>
            </a:r>
          </a:p>
          <a:p>
            <a:pPr marL="800091" lvl="1" indent="-457200"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Izolace dílčích prvků problému</a:t>
            </a:r>
          </a:p>
          <a:p>
            <a:pPr marL="800091" lvl="1" indent="-457200"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Nalezení vztahu mezi těmito prvky</a:t>
            </a:r>
          </a:p>
          <a:p>
            <a:pPr marL="800091" lvl="1" indent="-457200"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Příslušné zaznamenání těchto vztahů</a:t>
            </a:r>
          </a:p>
          <a:p>
            <a:pPr marL="800091" lvl="1" indent="-457200"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Analýza výsledných vztahů s cílem odhalení myšlenek nebo modelů</a:t>
            </a:r>
          </a:p>
          <a:p>
            <a:pPr marL="800091" lvl="1" indent="-457200"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Odvození nových myšlenek z těchto modelů </a:t>
            </a:r>
          </a:p>
          <a:p>
            <a:pPr marL="457200" indent="-457200">
              <a:buFont typeface="+mj-lt"/>
              <a:buAutoNum type="alphaUcPeriod" startAt="2"/>
            </a:pP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602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B41B5F-932F-412F-B17E-6E04C555808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3. Techniky výběru nejlepšího nápadu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E30225-9A8C-43BA-919A-E7FCAFCA2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44478"/>
            <a:ext cx="8064000" cy="408120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Shrnutí – vytvořte přehled Vašich nápadů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Síto nápadů – které nápady jsou prioritní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Zlepšení nápadu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NAF – novost, atraktivita, udržitelnost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5600" b="1" u="sng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5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80493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0E3DCFD5F21B041B3AE0717B9A9367B" ma:contentTypeVersion="7" ma:contentTypeDescription="Vytvoří nový dokument" ma:contentTypeScope="" ma:versionID="56ca39c7ee08788db9c992f6ef8241aa">
  <xsd:schema xmlns:xsd="http://www.w3.org/2001/XMLSchema" xmlns:xs="http://www.w3.org/2001/XMLSchema" xmlns:p="http://schemas.microsoft.com/office/2006/metadata/properties" xmlns:ns2="e5af2723-ed53-4308-af2e-df55c807cb65" xmlns:ns3="8ecbcb86-b731-4611-b369-1887ab3d3c8c" targetNamespace="http://schemas.microsoft.com/office/2006/metadata/properties" ma:root="true" ma:fieldsID="de78ee9b524b3e3be75fd4b4ac60358f" ns2:_="" ns3:_="">
    <xsd:import namespace="e5af2723-ed53-4308-af2e-df55c807cb65"/>
    <xsd:import namespace="8ecbcb86-b731-4611-b369-1887ab3d3c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f2723-ed53-4308-af2e-df55c807cb6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internalName="SharingHintHash" ma:readOnly="true">
      <xsd:simpleType>
        <xsd:restriction base="dms:Text"/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bcb86-b731-4611-b369-1887ab3d3c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E2964-7F69-4E72-92D7-96CA5FB750D3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e5af2723-ed53-4308-af2e-df55c807cb65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8ecbcb86-b731-4611-b369-1887ab3d3c8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A52299-0A53-4721-B31F-8FA30F2179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746FA2-5009-4FCE-A567-A7AC970534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af2723-ed53-4308-af2e-df55c807cb65"/>
    <ds:schemaRef ds:uri="8ecbcb86-b731-4611-b369-1887ab3d3c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MVŠO_sablona_ prezentace_4-3-CZ</Template>
  <TotalTime>13620</TotalTime>
  <Words>1596</Words>
  <Application>Microsoft Office PowerPoint</Application>
  <PresentationFormat>Předvádění na obrazovce (4:3)</PresentationFormat>
  <Paragraphs>132</Paragraphs>
  <Slides>19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PODNIKÁNÍ</vt:lpstr>
      <vt:lpstr>OBSAH</vt:lpstr>
      <vt:lpstr>1. Záměr, plán, studie proveditelnosti</vt:lpstr>
      <vt:lpstr>2. Techniky hledání nápadů</vt:lpstr>
      <vt:lpstr>Prezentace aplikace PowerPoint</vt:lpstr>
      <vt:lpstr>Prezentace aplikace PowerPoint</vt:lpstr>
      <vt:lpstr>Prezentace aplikace PowerPoint</vt:lpstr>
      <vt:lpstr>Prezentace aplikace PowerPoint</vt:lpstr>
      <vt:lpstr>3. Techniky výběru nejlepšího nápadu</vt:lpstr>
      <vt:lpstr>4. Ověření realizovatelnosti nápadu – podnikatelská příležitost</vt:lpstr>
      <vt:lpstr>4. Ověření realizovatelnosti nápadu – podnikatelská příležitost</vt:lpstr>
      <vt:lpstr>Prezentace aplikace PowerPoint</vt:lpstr>
      <vt:lpstr>Prezentace aplikace PowerPoint</vt:lpstr>
      <vt:lpstr>Prezentace aplikace PowerPoint</vt:lpstr>
      <vt:lpstr>4. Ověření realizovatelnosti nápadu – podnikatelská příležitost</vt:lpstr>
      <vt:lpstr>5. Hodnocení podnikatelských příležitostí</vt:lpstr>
      <vt:lpstr>5. Hodnocení podnikatelských příležitostí</vt:lpstr>
      <vt:lpstr>5. Hodnocení podnikatelských příležitostí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Podnikové finance II</dc:title>
  <dc:creator>Peterková Jindra</dc:creator>
  <cp:lastModifiedBy>Volfová Veronika</cp:lastModifiedBy>
  <cp:revision>262</cp:revision>
  <cp:lastPrinted>2021-02-08T18:32:20Z</cp:lastPrinted>
  <dcterms:created xsi:type="dcterms:W3CDTF">2020-09-10T07:22:32Z</dcterms:created>
  <dcterms:modified xsi:type="dcterms:W3CDTF">2025-03-10T09:55:57Z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0x01010050E3DCFD5F21B041B3AE0717B9A9367B</vt:lpwstr>
  </property>
</Properties>
</file>