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9"/>
  </p:notesMasterIdLst>
  <p:sldIdLst>
    <p:sldId id="256" r:id="rId5"/>
    <p:sldId id="338" r:id="rId6"/>
    <p:sldId id="361" r:id="rId7"/>
    <p:sldId id="362" r:id="rId8"/>
    <p:sldId id="373" r:id="rId9"/>
    <p:sldId id="308" r:id="rId10"/>
    <p:sldId id="335" r:id="rId11"/>
    <p:sldId id="336" r:id="rId12"/>
    <p:sldId id="339" r:id="rId13"/>
    <p:sldId id="343" r:id="rId14"/>
    <p:sldId id="344" r:id="rId15"/>
    <p:sldId id="345" r:id="rId16"/>
    <p:sldId id="342" r:id="rId17"/>
    <p:sldId id="348" r:id="rId18"/>
    <p:sldId id="341" r:id="rId19"/>
    <p:sldId id="349" r:id="rId20"/>
    <p:sldId id="350" r:id="rId21"/>
    <p:sldId id="351" r:id="rId22"/>
    <p:sldId id="346" r:id="rId23"/>
    <p:sldId id="347" r:id="rId24"/>
    <p:sldId id="352" r:id="rId25"/>
    <p:sldId id="358" r:id="rId26"/>
    <p:sldId id="359" r:id="rId27"/>
    <p:sldId id="353" r:id="rId28"/>
    <p:sldId id="365" r:id="rId29"/>
    <p:sldId id="354" r:id="rId30"/>
    <p:sldId id="355" r:id="rId31"/>
    <p:sldId id="356" r:id="rId32"/>
    <p:sldId id="357" r:id="rId33"/>
    <p:sldId id="368" r:id="rId34"/>
    <p:sldId id="369" r:id="rId35"/>
    <p:sldId id="372" r:id="rId36"/>
    <p:sldId id="311" r:id="rId37"/>
    <p:sldId id="360" r:id="rId3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3131"/>
    <a:srgbClr val="CF1F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8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49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911D7-D713-4BB6-9C4A-A5F888AE424C}" type="datetimeFigureOut">
              <a:rPr lang="cs-CZ" smtClean="0"/>
              <a:t>16.02.2026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42FE9-36C2-4B96-9427-000295F887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287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34851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71019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14463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5471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16004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10037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99288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38574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7567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19180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47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33233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40146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74310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51590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95780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788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2176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60591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38160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919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88776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6991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61935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9795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>
            <a:extLst>
              <a:ext uri="{FF2B5EF4-FFF2-40B4-BE49-F238E27FC236}">
                <a16:creationId xmlns:a16="http://schemas.microsoft.com/office/drawing/2014/main" id="{8AB781E9-4334-4CC5-8DB0-F87CC01F11BA}"/>
              </a:ext>
            </a:extLst>
          </p:cNvPr>
          <p:cNvSpPr/>
          <p:nvPr/>
        </p:nvSpPr>
        <p:spPr>
          <a:xfrm>
            <a:off x="628649" y="2192281"/>
            <a:ext cx="8062589" cy="156246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rgbClr val="313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6593" y="998481"/>
            <a:ext cx="7886700" cy="2387600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/>
              <a:t>PODNIKÁNÍ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49" y="4252404"/>
            <a:ext cx="8062589" cy="1743043"/>
          </a:xfrm>
          <a:ln>
            <a:solidFill>
              <a:schemeClr val="tx1"/>
            </a:solidFill>
          </a:ln>
        </p:spPr>
        <p:txBody>
          <a:bodyPr>
            <a:normAutofit fontScale="25000" lnSpcReduction="20000"/>
          </a:bodyPr>
          <a:lstStyle/>
          <a:p>
            <a:pPr algn="ctr"/>
            <a:endParaRPr lang="cs-CZ" sz="3500" b="1" dirty="0">
              <a:solidFill>
                <a:schemeClr val="tx1"/>
              </a:solidFill>
            </a:endParaRPr>
          </a:p>
          <a:p>
            <a:pPr algn="ctr"/>
            <a:r>
              <a:rPr lang="cs-CZ" sz="7400" b="1" dirty="0">
                <a:solidFill>
                  <a:schemeClr val="tx1"/>
                </a:solidFill>
              </a:rPr>
              <a:t>T1: </a:t>
            </a:r>
            <a:r>
              <a:rPr lang="cs-CZ" sz="7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Úvod do podnikání, organizační pokyny</a:t>
            </a:r>
          </a:p>
          <a:p>
            <a:pPr algn="ctr"/>
            <a:r>
              <a:rPr lang="cs-CZ" sz="7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cs-CZ" sz="7400" b="1" dirty="0">
              <a:solidFill>
                <a:schemeClr val="tx1"/>
              </a:solidFill>
            </a:endParaRPr>
          </a:p>
          <a:p>
            <a:pPr algn="ctr"/>
            <a:r>
              <a:rPr lang="cs-CZ" sz="7400" b="1" dirty="0"/>
              <a:t>doc. Ing. Jindra Peterková, Ph.D.</a:t>
            </a:r>
          </a:p>
          <a:p>
            <a:pPr algn="ctr"/>
            <a:r>
              <a:rPr lang="cs-CZ" sz="7400" b="1" dirty="0"/>
              <a:t>Ing. Veronika Volfová</a:t>
            </a:r>
          </a:p>
          <a:p>
            <a:pPr algn="ctr"/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017D92-490E-4564-B8FB-A40FCDF7ED1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Podnikání jako činnost (proces)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9DE5FF-7465-432D-9B0F-94581166713C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800" dirty="0"/>
              <a:t>Smyslem podnikání je vytvoření něčeho navíc, což může být vyjádřeno finanční nebo nefinanční formou. Nositelem podnikání je podnikatel. Podnikatel má společenský status, který je modifikován zákony.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dirty="0"/>
              <a:t>Teorie podnikání se zaměřuje na vytváření návodů, technik a jiných nástrojů, které mají přispět k podnikatelskému úspěchu, tj. k maximalizaci tvorby přidané hodnoty s použitím přiměřeného zisku.</a:t>
            </a:r>
          </a:p>
        </p:txBody>
      </p:sp>
    </p:spTree>
    <p:extLst>
      <p:ext uri="{BB962C8B-B14F-4D97-AF65-F5344CB8AC3E}">
        <p14:creationId xmlns:p14="http://schemas.microsoft.com/office/powerpoint/2010/main" val="1125591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7E874F-EA50-4DF9-8788-123ABFF0525C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Podnikání jako metoda (přístup)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79B614-81F9-4FBC-85BE-EAE7C2AFF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437721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700" dirty="0"/>
              <a:t>Podnikání přerostlo svůj ekonomický význam a proniká do jiných oblastí lidské činnosti.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700" dirty="0" err="1"/>
              <a:t>Timmons</a:t>
            </a:r>
            <a:r>
              <a:rPr lang="cs-CZ" sz="2700" dirty="0"/>
              <a:t> (2001) definuje podnikání jako způsob myšlení, uvažování a jednání, tzn. posedlost příležitostmi. Dle </a:t>
            </a:r>
            <a:r>
              <a:rPr lang="cs-CZ" sz="2700" dirty="0" err="1"/>
              <a:t>Kwiatkowski</a:t>
            </a:r>
            <a:r>
              <a:rPr lang="cs-CZ" sz="2700" dirty="0"/>
              <a:t> (2000) podnikání není profese, ale přístup. </a:t>
            </a:r>
            <a:r>
              <a:rPr lang="cs-CZ" sz="2700" dirty="0" err="1"/>
              <a:t>Illy</a:t>
            </a:r>
            <a:r>
              <a:rPr lang="cs-CZ" sz="2700" dirty="0"/>
              <a:t> (2000) uvádí, že podnikání není pouze způsob realizace byznysu, ale celkový přístup k jakékoliv aktivitě.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700" dirty="0"/>
              <a:t>O člověku, který používá podnikatelský přístup, říkáme, že je podnikavý. </a:t>
            </a:r>
          </a:p>
        </p:txBody>
      </p:sp>
    </p:spTree>
    <p:extLst>
      <p:ext uri="{BB962C8B-B14F-4D97-AF65-F5344CB8AC3E}">
        <p14:creationId xmlns:p14="http://schemas.microsoft.com/office/powerpoint/2010/main" val="1377084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25DD8A-B7CA-4F4C-A50E-4F8F3EBF4B9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Podnikání jako životní způsob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493098-B163-4C1A-9A70-93097C808C87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800" dirty="0"/>
              <a:t>Obsahem podnikání jako životního způsobu je individuální přivlastňování potřebných zdrojů. Na člověka jsou kladeny speciální nároky v podobě převzetí odpovědnosti, rizika, včetně vypořádání se z neurčitostmi. Zároveň skýtá některé výhody a vymoženosti většího výdělku.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dirty="0"/>
              <a:t>Přechod na podnikatelský životní způsob je náročný a vyžaduje speciální přípravu.</a:t>
            </a:r>
          </a:p>
        </p:txBody>
      </p:sp>
    </p:spTree>
    <p:extLst>
      <p:ext uri="{BB962C8B-B14F-4D97-AF65-F5344CB8AC3E}">
        <p14:creationId xmlns:p14="http://schemas.microsoft.com/office/powerpoint/2010/main" val="937534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3F384A-8069-4690-BBA0-05CF55A92AD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1.1 Vývoj a struktura podnikání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E36ACB-2DA3-40EB-9C96-F13D45C98CF9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/>
              <a:t>Z historického hlediska můžeme zaznamenat u formulování teorie podnikání tři přístupy (</a:t>
            </a:r>
            <a:r>
              <a:rPr lang="cs-CZ" sz="2400" dirty="0" err="1"/>
              <a:t>Deakins</a:t>
            </a:r>
            <a:r>
              <a:rPr lang="cs-CZ" sz="2400" dirty="0"/>
              <a:t> a </a:t>
            </a:r>
            <a:r>
              <a:rPr lang="cs-CZ" sz="2400" dirty="0" err="1"/>
              <a:t>Freel</a:t>
            </a:r>
            <a:r>
              <a:rPr lang="cs-CZ" sz="2400" dirty="0"/>
              <a:t>, 2003):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rgbClr val="C00000"/>
                </a:solidFill>
              </a:rPr>
              <a:t>ekonomický přístup</a:t>
            </a:r>
            <a:r>
              <a:rPr lang="cs-CZ" sz="2400" dirty="0">
                <a:solidFill>
                  <a:srgbClr val="C00000"/>
                </a:solidFill>
              </a:rPr>
              <a:t> </a:t>
            </a:r>
            <a:r>
              <a:rPr lang="cs-CZ" sz="2400" dirty="0"/>
              <a:t>– je zaměřený především na zkoumání role podnikatele v ekonomickém rozvoji,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rgbClr val="C00000"/>
                </a:solidFill>
              </a:rPr>
              <a:t>psychologický přístup</a:t>
            </a:r>
            <a:r>
              <a:rPr lang="cs-CZ" sz="2400" dirty="0">
                <a:solidFill>
                  <a:srgbClr val="C00000"/>
                </a:solidFill>
              </a:rPr>
              <a:t> </a:t>
            </a:r>
            <a:r>
              <a:rPr lang="cs-CZ" sz="2400" dirty="0"/>
              <a:t>– je orientovaný zejména na hledání typických vlastností úspěšného podnikatele,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rgbClr val="C00000"/>
                </a:solidFill>
              </a:rPr>
              <a:t>sociálně-ekologický přístup</a:t>
            </a:r>
            <a:r>
              <a:rPr lang="cs-CZ" sz="2400" dirty="0"/>
              <a:t> – je zaměřený primárně na hledání vlivu sociálněekonomického prostředí na podnikání.</a:t>
            </a:r>
          </a:p>
          <a:p>
            <a:pPr marL="0" indent="0">
              <a:buNone/>
            </a:pPr>
            <a:endParaRPr 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4941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01519A-015A-4116-AA3C-E0FBA20CB2F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Ekonomický přístup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0E6A28-61BD-4DDF-9EC5-52DCFF3FB44A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Idea, že podnikatel a podnikání hraje významnou roli v ekonomickém rozvoji byla formulována autory mimo hlavní proud ekonomického myšlení. </a:t>
            </a:r>
          </a:p>
        </p:txBody>
      </p:sp>
    </p:spTree>
    <p:extLst>
      <p:ext uri="{BB962C8B-B14F-4D97-AF65-F5344CB8AC3E}">
        <p14:creationId xmlns:p14="http://schemas.microsoft.com/office/powerpoint/2010/main" val="28350194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6A9035-3A41-4D76-B4B1-199731B40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cs-CZ" dirty="0"/>
              <a:t>Názory ekonomických autorů k roli podnikatele v ekonomickém rozvoji 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B684F07D-4B7D-45C2-A0F2-283C0FD7F4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44263" y="1825625"/>
            <a:ext cx="7255474" cy="4081204"/>
          </a:xfrm>
          <a:noFill/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7F247FB6-66F6-48A1-98FF-6720BEC745BA}"/>
              </a:ext>
            </a:extLst>
          </p:cNvPr>
          <p:cNvSpPr txBox="1"/>
          <p:nvPr/>
        </p:nvSpPr>
        <p:spPr>
          <a:xfrm>
            <a:off x="1074198" y="6152225"/>
            <a:ext cx="37641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/>
              <a:t>Viz Studijní opora Podnikání (Humlová, 2018)</a:t>
            </a:r>
          </a:p>
        </p:txBody>
      </p:sp>
    </p:spTree>
    <p:extLst>
      <p:ext uri="{BB962C8B-B14F-4D97-AF65-F5344CB8AC3E}">
        <p14:creationId xmlns:p14="http://schemas.microsoft.com/office/powerpoint/2010/main" val="321675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46057B-7388-473A-90E8-2DAF2E7A5A77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Psychologický přístup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B25EFE-5920-45FC-93CB-000F2383B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44479"/>
            <a:ext cx="8064000" cy="4081204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Psychologický přístup je zaměřen na hledání specifických vlastností osobnosti, které zaručí úspěch v podnikání. Tento předpoklad se jednoznačně nepotvrdil – výsledky výzkumu jsou často protichůdné nebo bylo zjištěno, že profil úspěšného podnikatele je totožný s profilem úspěšného manažera.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Hlavním představitelem tohoto přístupu je </a:t>
            </a:r>
            <a:r>
              <a:rPr lang="cs-CZ" dirty="0" err="1"/>
              <a:t>McClelland</a:t>
            </a:r>
            <a:r>
              <a:rPr lang="cs-CZ" dirty="0"/>
              <a:t>, který definoval tyto klíčové kompetence podnikatele: proaktivita, orientace na úspěch, citlivost k potřebám jiných.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C00000"/>
                </a:solidFill>
              </a:rPr>
              <a:t>Kritici přístupu: </a:t>
            </a:r>
            <a:r>
              <a:rPr lang="cs-CZ" dirty="0"/>
              <a:t>ignorování vlivu vnějšího prostředí, je to statický a analytický přístup , ignoruje roli učení, přípravy a štěstí v procesu podnikání.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0399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266B8F-63AA-4D37-BC17-FDBAE130BEE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Sociálně-ekologický přístup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1F973D-1552-4678-AF64-764B7185FD57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/>
              <a:t>Vychází z předpokladu, že některé vzorce chování podnikatelů a podnikavých lidí jsou významně ovlivněny jejich prostředím.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/>
              <a:t>Z výzkumu vlivu sociálně-ekologického prostředí na chování podnikatele byly učiněny zajímavé závěry: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/>
              <a:t>V různých regionech se vyskytují různé míry vstupu do podnikání,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/>
              <a:t>Podnikatelské aktivity souvisí s demografickými charakteristikami,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/>
              <a:t>Struktura a aktivity podnikatelské sítě ovlivňují vstup do podnikání atd.</a:t>
            </a:r>
          </a:p>
        </p:txBody>
      </p:sp>
    </p:spTree>
    <p:extLst>
      <p:ext uri="{BB962C8B-B14F-4D97-AF65-F5344CB8AC3E}">
        <p14:creationId xmlns:p14="http://schemas.microsoft.com/office/powerpoint/2010/main" val="18122760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FCF802-2D0B-46AD-BFD4-82E0FFFB72A5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 err="1"/>
              <a:t>Celostný</a:t>
            </a:r>
            <a:r>
              <a:rPr lang="cs-CZ" dirty="0"/>
              <a:t> pohled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35A74A-B579-42CE-AEC8-D01ABF77EC1F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800" dirty="0"/>
              <a:t>Syntéza dosavadních poznatků o podnikání z pohledu ekonomického, psychologického a sociálně-ekologického přístupu (Hisrich,1986, </a:t>
            </a:r>
            <a:r>
              <a:rPr lang="cs-CZ" sz="2800" dirty="0" err="1"/>
              <a:t>Gardner</a:t>
            </a:r>
            <a:r>
              <a:rPr lang="cs-CZ" sz="2800" dirty="0"/>
              <a:t>, 1990, </a:t>
            </a:r>
            <a:r>
              <a:rPr lang="cs-CZ" sz="2800" dirty="0" err="1"/>
              <a:t>Casson</a:t>
            </a:r>
            <a:r>
              <a:rPr lang="cs-CZ" sz="2800" dirty="0"/>
              <a:t>, 1990).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dirty="0"/>
              <a:t>Za průkopníka v koncipování teorie podnikání je považován J. A. </a:t>
            </a:r>
            <a:r>
              <a:rPr lang="cs-CZ" sz="2800" dirty="0" err="1"/>
              <a:t>Timmons</a:t>
            </a:r>
            <a:r>
              <a:rPr lang="cs-CZ" sz="2800" dirty="0"/>
              <a:t>. Velká snaha o generalizaci poznatků o podnikání ho nakonec přivedla k pojetí podnikání jako přístupu, který má univerzální uplatnění.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16108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B2E108-D228-40CB-8BDA-1A47AC9F34A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1.2 Definice podnikání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33F633-2087-4184-968A-815266073FAC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rgbClr val="C00000"/>
                </a:solidFill>
              </a:rPr>
              <a:t>Ekonomická definice</a:t>
            </a:r>
            <a:r>
              <a:rPr lang="cs-CZ" sz="2800" dirty="0"/>
              <a:t> – podnikání je dynamický proces vytváření přírůstkového bohatství, resp. přidané hodnoty, a to prostřednictvím inovací a zavedením změn. Hlavním kritériem úspěchu je zisk.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rgbClr val="C00000"/>
                </a:solidFill>
              </a:rPr>
              <a:t>Psychologická definice</a:t>
            </a:r>
            <a:r>
              <a:rPr lang="cs-CZ" sz="2800" dirty="0"/>
              <a:t> – podnikání je prostředek k uspokojování potřeb podnikatele, kde dominuje potřeba seberealizace.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6606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AF2005-839A-41B7-8C33-B7415BBE56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Podnikání není ani věda, ani umění.</a:t>
            </a:r>
            <a:br>
              <a:rPr lang="cs-CZ" sz="4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cs-CZ" sz="4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Je to praktická zkušenost</a:t>
            </a:r>
            <a:br>
              <a:rPr lang="cs-CZ" sz="4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cs-CZ" sz="27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cs-CZ" sz="27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peter</a:t>
            </a:r>
            <a:r>
              <a:rPr lang="cs-CZ" sz="27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270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drucker</a:t>
            </a:r>
            <a:r>
              <a:rPr lang="cs-CZ" sz="27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endParaRPr lang="cs-CZ" sz="27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6127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CD8759-51ED-4153-8B0B-9FC5D7D5C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612742"/>
            <a:ext cx="8064000" cy="5294087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rgbClr val="C00000"/>
                </a:solidFill>
              </a:rPr>
              <a:t>Sociologická definice</a:t>
            </a:r>
            <a:r>
              <a:rPr lang="cs-CZ" sz="2800" dirty="0"/>
              <a:t> – podnikání je aktivita určena ke kariérnímu rozvoji, k získání společenského statusu a prestiže.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rgbClr val="C00000"/>
                </a:solidFill>
              </a:rPr>
              <a:t>Business definice</a:t>
            </a:r>
            <a:r>
              <a:rPr lang="cs-CZ" sz="2800" dirty="0"/>
              <a:t> – podnikání je charakteristický přístup k realizaci businessu. Znakem je jeho hlavní cíl – uspokojování potřeb jiných lidí, to se děje tak, že podnikatel vkládá do jeho realizace své vlastní zdroje, přebírá odpovědnost a riziko a pozitivní výsledky sklízí jako poslední.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67092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243EE1-6562-44E1-AD2D-34FA12C4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46275"/>
            <a:ext cx="8064000" cy="204813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1.3 Business, podnikání, hospodaření, management a jejich vzájemné souvislosti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912767B5-4C60-4359-8EC4-80A348E058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1688426"/>
              </p:ext>
            </p:extLst>
          </p:nvPr>
        </p:nvGraphicFramePr>
        <p:xfrm>
          <a:off x="634018" y="2674037"/>
          <a:ext cx="8064500" cy="3383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16125">
                  <a:extLst>
                    <a:ext uri="{9D8B030D-6E8A-4147-A177-3AD203B41FA5}">
                      <a16:colId xmlns:a16="http://schemas.microsoft.com/office/drawing/2014/main" val="930853663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3757898981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256201451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1450228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400" dirty="0"/>
                        <a:t>Činnost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Profese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Úspěch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Nauka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306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/>
                        <a:t>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Businessman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Uspokojený jiný člověk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729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/>
                        <a:t>Podnikání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Podnikatel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Přidaná hodnota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Nauka o podnikání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037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/>
                        <a:t>Hospodaření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Ekonom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zisk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Ekonomie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291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/>
                        <a:t>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Dosažení chtěného cíle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Nauka o managementu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4927637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D0D674BE-FEBD-4570-9D3B-54FC88E1B18A}"/>
              </a:ext>
            </a:extLst>
          </p:cNvPr>
          <p:cNvSpPr txBox="1"/>
          <p:nvPr/>
        </p:nvSpPr>
        <p:spPr>
          <a:xfrm>
            <a:off x="707010" y="6193410"/>
            <a:ext cx="3063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Zdroj: </a:t>
            </a:r>
            <a:r>
              <a:rPr lang="cs-CZ" dirty="0" err="1"/>
              <a:t>Junger</a:t>
            </a:r>
            <a:r>
              <a:rPr lang="cs-CZ" dirty="0"/>
              <a:t> a Fialová, 2004</a:t>
            </a:r>
          </a:p>
        </p:txBody>
      </p:sp>
    </p:spTree>
    <p:extLst>
      <p:ext uri="{BB962C8B-B14F-4D97-AF65-F5344CB8AC3E}">
        <p14:creationId xmlns:p14="http://schemas.microsoft.com/office/powerpoint/2010/main" val="34022394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29B47F-9928-4526-B927-7A8AE1A7CB97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cap="small" dirty="0"/>
              <a:t>2. Trendy v podnikání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4F0D17-3E2D-4B7E-9323-7B39CEAA119F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Technologie</a:t>
            </a:r>
            <a:r>
              <a:rPr lang="cs-CZ" dirty="0"/>
              <a:t> – prostřednictvím nových technologii mohou malé týmy kreativních inovátorů konkurovat velkým firmám.</a:t>
            </a:r>
          </a:p>
          <a:p>
            <a:pPr marL="457200" indent="-457200"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Globalizace</a:t>
            </a:r>
            <a:r>
              <a:rPr lang="cs-CZ" dirty="0"/>
              <a:t> - </a:t>
            </a:r>
            <a:r>
              <a:rPr lang="cs-CZ" altLang="cs-CZ" dirty="0"/>
              <a:t>propojení světa po stránce ekonomické, politické, informační a sociální, resp. v různých rovinách vývoje současné společnosti.</a:t>
            </a:r>
            <a:endParaRPr lang="cs-CZ" dirty="0"/>
          </a:p>
          <a:p>
            <a:pPr marL="457200" indent="-457200"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Startupy</a:t>
            </a:r>
            <a:r>
              <a:rPr lang="cs-CZ" dirty="0"/>
              <a:t> – startup je podnikatelský projekt, jehož zakladatelé mají ambiciózní vizi a touhu změnit svět. (např. Facebook, Amazon, Tesla).</a:t>
            </a:r>
          </a:p>
          <a:p>
            <a:pPr marL="457200" indent="-457200"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Podpůrný ekosystém</a:t>
            </a:r>
            <a:r>
              <a:rPr lang="cs-CZ" dirty="0"/>
              <a:t> – podnikatelské inkubátory, akcelerátory, vědeckotechnické parky, coworkingová centra.</a:t>
            </a:r>
          </a:p>
          <a:p>
            <a:pPr marL="457200" indent="-457200"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Investoři</a:t>
            </a:r>
            <a:r>
              <a:rPr lang="cs-CZ" dirty="0"/>
              <a:t> – regionální fondy s českým managementem, které za sebou mají globálně úspěšné projekty. (např. </a:t>
            </a:r>
            <a:r>
              <a:rPr lang="cs-CZ" dirty="0" err="1"/>
              <a:t>Credo</a:t>
            </a:r>
            <a:r>
              <a:rPr lang="cs-CZ" dirty="0"/>
              <a:t> </a:t>
            </a:r>
            <a:r>
              <a:rPr lang="cs-CZ" dirty="0" err="1"/>
              <a:t>Ventures</a:t>
            </a:r>
            <a:r>
              <a:rPr lang="cs-CZ" dirty="0"/>
              <a:t>, 3RS </a:t>
            </a:r>
            <a:r>
              <a:rPr lang="cs-CZ" dirty="0" err="1"/>
              <a:t>Capital</a:t>
            </a:r>
            <a:r>
              <a:rPr lang="cs-CZ" dirty="0"/>
              <a:t> </a:t>
            </a:r>
            <a:r>
              <a:rPr lang="cs-CZ" dirty="0" err="1"/>
              <a:t>Partners</a:t>
            </a:r>
            <a:r>
              <a:rPr lang="cs-CZ" dirty="0"/>
              <a:t>, J &amp; T </a:t>
            </a:r>
            <a:r>
              <a:rPr lang="cs-CZ" dirty="0" err="1"/>
              <a:t>Ventures</a:t>
            </a:r>
            <a:r>
              <a:rPr lang="cs-CZ" dirty="0"/>
              <a:t>). Komunita andělských investorů – bývalí podnikatelé a manažeři s volnými peněžními prostředky, kteří jsou ochotni podpořit startupy v rané riskantní fázi.</a:t>
            </a:r>
          </a:p>
          <a:p>
            <a:pPr marL="457200" indent="-457200">
              <a:buAutoNum type="arabicPeriod"/>
            </a:pPr>
            <a:endParaRPr lang="cs-CZ" dirty="0"/>
          </a:p>
          <a:p>
            <a:pPr marL="457200" indent="-45720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100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5258C5-8EF5-4DBF-ACE7-8A9F5B70C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546755"/>
            <a:ext cx="8064000" cy="5162111"/>
          </a:xfrm>
          <a:ln>
            <a:solidFill>
              <a:schemeClr val="tx1"/>
            </a:solidFill>
          </a:ln>
        </p:spPr>
        <p:txBody>
          <a:bodyPr/>
          <a:lstStyle/>
          <a:p>
            <a:pPr marL="457200" indent="-457200" algn="just">
              <a:buFont typeface="+mj-lt"/>
              <a:buAutoNum type="arabicPeriod" startAt="5"/>
            </a:pPr>
            <a:r>
              <a:rPr lang="cs-CZ" sz="2400" b="1" dirty="0">
                <a:solidFill>
                  <a:srgbClr val="C00000"/>
                </a:solidFill>
              </a:rPr>
              <a:t>Crowdfunding </a:t>
            </a:r>
            <a:r>
              <a:rPr lang="cs-CZ" sz="2400" dirty="0">
                <a:solidFill>
                  <a:schemeClr val="tx1"/>
                </a:solidFill>
              </a:rPr>
              <a:t>– crowdfunding představuje způsob financování, při kterém větší množství jedinců přispívá menšími finančními částkami k dosažení cílové částky požadované pro realizaci projektu. Největší objem má crowdfunding odměnový, kdy přispívatel získává produkt či službu (např. </a:t>
            </a:r>
            <a:r>
              <a:rPr lang="cs-CZ" sz="2400" dirty="0" err="1">
                <a:solidFill>
                  <a:schemeClr val="tx1"/>
                </a:solidFill>
              </a:rPr>
              <a:t>Startovač</a:t>
            </a:r>
            <a:r>
              <a:rPr lang="cs-CZ" sz="2400" dirty="0">
                <a:solidFill>
                  <a:schemeClr val="tx1"/>
                </a:solidFill>
              </a:rPr>
              <a:t>, </a:t>
            </a:r>
            <a:r>
              <a:rPr lang="cs-CZ" sz="2400" dirty="0" err="1">
                <a:solidFill>
                  <a:schemeClr val="tx1"/>
                </a:solidFill>
              </a:rPr>
              <a:t>HitHit</a:t>
            </a:r>
            <a:r>
              <a:rPr lang="cs-CZ" sz="2400" dirty="0">
                <a:solidFill>
                  <a:schemeClr val="tx1"/>
                </a:solidFill>
              </a:rPr>
              <a:t>). Crowdfunding dluhový – příspěvek představuje půjčku, za kterou přispěvatel získává úrok (např. </a:t>
            </a:r>
            <a:r>
              <a:rPr lang="cs-CZ" sz="2400" dirty="0" err="1">
                <a:solidFill>
                  <a:schemeClr val="tx1"/>
                </a:solidFill>
              </a:rPr>
              <a:t>Zonky</a:t>
            </a:r>
            <a:r>
              <a:rPr lang="cs-CZ" sz="2400" dirty="0">
                <a:solidFill>
                  <a:schemeClr val="tx1"/>
                </a:solidFill>
              </a:rPr>
              <a:t>), crowdfunding podílový, kdy přispěvatel získává podíl na firmě a crowdfunding charitativní – přispívá se na společensky prospěšnou činnost.</a:t>
            </a:r>
          </a:p>
          <a:p>
            <a:pPr marL="457200" indent="-457200" algn="just">
              <a:buFont typeface="+mj-lt"/>
              <a:buAutoNum type="arabicPeriod" startAt="5"/>
            </a:pPr>
            <a:r>
              <a:rPr lang="cs-CZ" sz="2400" b="1" dirty="0">
                <a:solidFill>
                  <a:srgbClr val="C00000"/>
                </a:solidFill>
              </a:rPr>
              <a:t>Sociální podnikání </a:t>
            </a:r>
            <a:r>
              <a:rPr lang="cs-CZ" sz="2400" dirty="0">
                <a:solidFill>
                  <a:schemeClr val="tx1"/>
                </a:solidFill>
              </a:rPr>
              <a:t>– cílem je pozitivní změna a řešení sociálních problémů. (např. </a:t>
            </a:r>
            <a:r>
              <a:rPr lang="cs-CZ" sz="2400" dirty="0" err="1">
                <a:solidFill>
                  <a:schemeClr val="tx1"/>
                </a:solidFill>
              </a:rPr>
              <a:t>Pragulic</a:t>
            </a:r>
            <a:r>
              <a:rPr lang="cs-CZ" sz="2400" dirty="0">
                <a:solidFill>
                  <a:schemeClr val="tx1"/>
                </a:solidFill>
              </a:rPr>
              <a:t> – firma zajišťující prohlídku Prahy poskytované bezdomovci.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13030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7B205C-30BB-45BF-B30D-711CD5798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cs-CZ" dirty="0"/>
              <a:t>3. </a:t>
            </a:r>
            <a:r>
              <a:rPr lang="cs-CZ" cap="small" dirty="0"/>
              <a:t>Právní vymezení podnikatele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0EA141-76EF-468F-93CD-031C7408C6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44479"/>
            <a:ext cx="3886200" cy="4351338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Právní pojetí  - dle NOZ oddíl 5:</a:t>
            </a:r>
          </a:p>
          <a:p>
            <a:pPr marL="342891" lvl="1" indent="0" algn="just">
              <a:buNone/>
            </a:pPr>
            <a:r>
              <a:rPr lang="cs-CZ" sz="2400" dirty="0"/>
              <a:t>Kdo samostatně vykonává na vlastní účet a odpovědnost výdělečnou činnost živnostenským nebo obdobným způsobem se záměrem činit tak soustavně za účelem dosažení zisku, je považován se zřetelem k této činnosti za </a:t>
            </a:r>
            <a:r>
              <a:rPr lang="cs-CZ" sz="2400" b="1" dirty="0"/>
              <a:t>podnikatele</a:t>
            </a:r>
            <a:r>
              <a:rPr lang="cs-CZ" sz="2400" dirty="0"/>
              <a:t>.</a:t>
            </a:r>
            <a:endParaRPr lang="en-GB" sz="2400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  <p:pic>
        <p:nvPicPr>
          <p:cNvPr id="4" name="Picture 2" descr="ÚZ č. 900 - Nový občanský zákoník | Knihy Dobrovský">
            <a:extLst>
              <a:ext uri="{FF2B5EF4-FFF2-40B4-BE49-F238E27FC236}">
                <a16:creationId xmlns:a16="http://schemas.microsoft.com/office/drawing/2014/main" id="{56C8F0C0-F9DF-49A9-8D93-1D2E8FC32F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84476" y="1825625"/>
            <a:ext cx="2975547" cy="4351338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4215084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FCAC72-4DBC-4EFF-8395-337E897ED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945197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Jiné vymezení podnikatele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316D86-E50A-4E96-856A-615074939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42302"/>
            <a:ext cx="8064000" cy="480767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72000" indent="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sz="2200" b="1" dirty="0"/>
              <a:t>Podnikatel</a:t>
            </a:r>
            <a:r>
              <a:rPr lang="cs-CZ" sz="2200" dirty="0"/>
              <a:t> - člověk (fyzická osoba), resp. vlastník zdroje (kladného potenciálu), aktivně uspokojující potřeby (záporný potenciál) za účelem umocnění svého potenciálu (zdrojů, potřeb, zisku apod.).</a:t>
            </a:r>
          </a:p>
          <a:p>
            <a:pPr marL="72000" indent="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cs-CZ" sz="2200" dirty="0"/>
          </a:p>
          <a:p>
            <a:pPr marL="72000" indent="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sz="2200" b="1" dirty="0"/>
              <a:t>Podnikatele můžeme vymezit třemi podmínkami:</a:t>
            </a:r>
          </a:p>
          <a:p>
            <a:pPr marL="720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None/>
              <a:defRPr/>
            </a:pPr>
            <a:r>
              <a:rPr lang="cs-CZ" sz="2200" b="1" dirty="0"/>
              <a:t>- </a:t>
            </a:r>
            <a:r>
              <a:rPr lang="cs-CZ" sz="2200" dirty="0"/>
              <a:t>podmínka nutná - podnikatel je vlastníkem určitého    </a:t>
            </a:r>
          </a:p>
          <a:p>
            <a:pPr marL="720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None/>
              <a:defRPr/>
            </a:pPr>
            <a:r>
              <a:rPr lang="cs-CZ" sz="2200" dirty="0"/>
              <a:t>  přírodně společenského bohatství,</a:t>
            </a:r>
          </a:p>
          <a:p>
            <a:pPr marL="720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None/>
              <a:defRPr/>
            </a:pPr>
            <a:r>
              <a:rPr lang="cs-CZ" sz="2200" b="1" dirty="0"/>
              <a:t>- </a:t>
            </a:r>
            <a:r>
              <a:rPr lang="cs-CZ" sz="2200" dirty="0"/>
              <a:t>další podmínky: vlastník má zájem, ochotu a praktické </a:t>
            </a:r>
          </a:p>
          <a:p>
            <a:pPr marL="720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None/>
              <a:defRPr/>
            </a:pPr>
            <a:r>
              <a:rPr lang="cs-CZ" sz="2200" dirty="0"/>
              <a:t>  schopnosti se svým potenciálem aktivně pracovat, tzn. </a:t>
            </a:r>
          </a:p>
          <a:p>
            <a:pPr marL="720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None/>
              <a:defRPr/>
            </a:pPr>
            <a:r>
              <a:rPr lang="cs-CZ" sz="2200" dirty="0"/>
              <a:t>  potenciál umocňovat a tím své potřeby přednostně </a:t>
            </a:r>
          </a:p>
          <a:p>
            <a:pPr marL="720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None/>
              <a:defRPr/>
            </a:pPr>
            <a:r>
              <a:rPr lang="cs-CZ" sz="2200" dirty="0"/>
              <a:t>  uspokojovat,</a:t>
            </a:r>
          </a:p>
          <a:p>
            <a:pPr marL="720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None/>
              <a:defRPr/>
            </a:pPr>
            <a:r>
              <a:rPr lang="cs-CZ" sz="2200" b="1" dirty="0"/>
              <a:t>- </a:t>
            </a:r>
            <a:r>
              <a:rPr lang="cs-CZ" sz="2200" dirty="0"/>
              <a:t>existence potřeby, poptávka po našem potenciálu.  </a:t>
            </a:r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cs-CZ" sz="2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15304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60C77E-1A01-42C2-B01D-7732E014B4A0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cap="small" dirty="0"/>
              <a:t>3.1 Předpoklady úspěšného podnikatele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70BF28-1F07-46A7-894B-2CD78D2D2400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rgbClr val="C00000"/>
                </a:solidFill>
              </a:rPr>
              <a:t>Podnikavost a podnikatelský úspěch. </a:t>
            </a:r>
            <a:r>
              <a:rPr lang="cs-CZ" sz="2400" dirty="0"/>
              <a:t>Podnikavost je to vlastnost, která vyjadřuje předpoklady jednotlivce k podnikání. Podnikavost je člověku dána, ale je možno si ji i osvojit. Podnikavost je dále členěna na dispozice a osobní vlastnosti.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rgbClr val="C00000"/>
                </a:solidFill>
              </a:rPr>
              <a:t>Dispozice</a:t>
            </a:r>
            <a:r>
              <a:rPr lang="cs-CZ" sz="2400" dirty="0"/>
              <a:t> chápeme jako výkonový potenciál, označovaný rovněž jako znalosti, kompetence nebo know-how. Dispozice se člení na: schopnosti – jsou převážně vrozené, trvalého rázu, vědomosti – tvoří je pasivní znalosti o podnikání, dovednosti – naučené vzorce chování, získané zkušenostmi. </a:t>
            </a:r>
          </a:p>
        </p:txBody>
      </p:sp>
    </p:spTree>
    <p:extLst>
      <p:ext uri="{BB962C8B-B14F-4D97-AF65-F5344CB8AC3E}">
        <p14:creationId xmlns:p14="http://schemas.microsoft.com/office/powerpoint/2010/main" val="17727025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F26A99-0F5D-4052-A9FE-9E43DA332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688157"/>
            <a:ext cx="8064000" cy="5218672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rgbClr val="C00000"/>
                </a:solidFill>
              </a:rPr>
              <a:t>Osobní vlastnosti </a:t>
            </a:r>
            <a:r>
              <a:rPr lang="cs-CZ" sz="2400" dirty="0"/>
              <a:t>charakterizují osobnost podnikatele. Vlastnosti členíme dále na specifické (typické osobní vlastnosti, ovlivňující úspěch podnikatele) a nespecifické (temperament, charakter).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/>
              <a:t>Významnou roli v podnikání sehrává motivace podnikatele, tzn. důvody k podnikání. Důvody k podnikání se obecně člení na dvě skupiny: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rgbClr val="C00000"/>
                </a:solidFill>
              </a:rPr>
              <a:t>tlak (</a:t>
            </a:r>
            <a:r>
              <a:rPr lang="cs-CZ" sz="2400" b="1" dirty="0" err="1">
                <a:solidFill>
                  <a:srgbClr val="C00000"/>
                </a:solidFill>
              </a:rPr>
              <a:t>push</a:t>
            </a:r>
            <a:r>
              <a:rPr lang="cs-CZ" sz="2400" b="1" dirty="0">
                <a:solidFill>
                  <a:srgbClr val="C00000"/>
                </a:solidFill>
              </a:rPr>
              <a:t>) </a:t>
            </a:r>
            <a:r>
              <a:rPr lang="cs-CZ" sz="2400" dirty="0"/>
              <a:t>– člověk řeší životní situaci a podnikání může sehrát v tomto smyslu důležitou roli,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rgbClr val="C00000"/>
                </a:solidFill>
              </a:rPr>
              <a:t>tah (</a:t>
            </a:r>
            <a:r>
              <a:rPr lang="cs-CZ" sz="2400" b="1" dirty="0" err="1">
                <a:solidFill>
                  <a:srgbClr val="C00000"/>
                </a:solidFill>
              </a:rPr>
              <a:t>pull</a:t>
            </a:r>
            <a:r>
              <a:rPr lang="cs-CZ" sz="2400" b="1" dirty="0">
                <a:solidFill>
                  <a:srgbClr val="C00000"/>
                </a:solidFill>
              </a:rPr>
              <a:t>) </a:t>
            </a:r>
            <a:r>
              <a:rPr lang="cs-CZ" sz="2400" dirty="0"/>
              <a:t>– příležitosti, kdy jejich využití je významným prostředkem k uspokojení potřeb.</a:t>
            </a:r>
          </a:p>
        </p:txBody>
      </p:sp>
    </p:spTree>
    <p:extLst>
      <p:ext uri="{BB962C8B-B14F-4D97-AF65-F5344CB8AC3E}">
        <p14:creationId xmlns:p14="http://schemas.microsoft.com/office/powerpoint/2010/main" val="23113047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EC9685-3274-4113-A811-2F0D41D04B6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cap="small" dirty="0"/>
              <a:t>3.2 Typologie podnikatelů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772D64-205C-4D34-9F76-44D949379DC7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sz="2800" dirty="0" err="1"/>
              <a:t>Miner</a:t>
            </a:r>
            <a:r>
              <a:rPr lang="cs-CZ" sz="2800" dirty="0"/>
              <a:t> (2000) identifikoval 4 hlavní typy podnikatelů, které mají kapacitu rozvíjet firmu a dosahovat jejího růstu: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rgbClr val="C00000"/>
                </a:solidFill>
              </a:rPr>
              <a:t>Výkonově orientovaní </a:t>
            </a:r>
            <a:r>
              <a:rPr lang="cs-CZ" sz="2800" dirty="0"/>
              <a:t>– vysoká výkonová motivace, interní kontrola, osobní iniciativa,  plánují a stanovují si cíle,  jsou angažování pro své cíle,  snaží se dosahovat více za méně času.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rgbClr val="C00000"/>
                </a:solidFill>
              </a:rPr>
              <a:t>Skuteční manažeři </a:t>
            </a:r>
            <a:r>
              <a:rPr lang="cs-CZ" sz="2800" dirty="0"/>
              <a:t>– direktivní řízení, touha soupeřit s ostatními, prosadit se, mít moc, vystupovat z davu a řídit ostatní.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rgbClr val="C00000"/>
                </a:solidFill>
              </a:rPr>
              <a:t>Tvůrci expertních nápadů (vynálezce/inovátor)</a:t>
            </a:r>
            <a:r>
              <a:rPr lang="cs-CZ" sz="2800" dirty="0"/>
              <a:t> -   touha osobně inovovat, vysoká inteligence, koncepční a kognitivní styl a přesvědčení, že vývoj nových produktů má být klíčovým elementem firemní strategie.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rgbClr val="C00000"/>
                </a:solidFill>
              </a:rPr>
              <a:t>Empatičtí super prodejci </a:t>
            </a:r>
            <a:r>
              <a:rPr lang="cs-CZ" sz="2800" dirty="0">
                <a:solidFill>
                  <a:schemeClr val="tx1"/>
                </a:solidFill>
              </a:rPr>
              <a:t>– extroverti, mají silnou empatii a potřebu harmonických sociálních vztahů, touha pomáhat druhým, prodejní síla je klíčový element firemní strategie.</a:t>
            </a:r>
          </a:p>
        </p:txBody>
      </p:sp>
    </p:spTree>
    <p:extLst>
      <p:ext uri="{BB962C8B-B14F-4D97-AF65-F5344CB8AC3E}">
        <p14:creationId xmlns:p14="http://schemas.microsoft.com/office/powerpoint/2010/main" val="3352514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C7D365-2E08-4666-A029-26EC775D5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27422"/>
            <a:ext cx="8064000" cy="89216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3.3 </a:t>
            </a:r>
            <a:r>
              <a:rPr lang="cs-CZ" cap="small" dirty="0"/>
              <a:t>Podnikatel versus zaměstnanec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EA06456-3ACE-406A-BE59-620D519743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286" y="1314251"/>
            <a:ext cx="6591792" cy="485117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C33D260F-E146-4A6B-BAF5-9C21BD360E6C}"/>
              </a:ext>
            </a:extLst>
          </p:cNvPr>
          <p:cNvSpPr txBox="1"/>
          <p:nvPr/>
        </p:nvSpPr>
        <p:spPr>
          <a:xfrm>
            <a:off x="610286" y="6381946"/>
            <a:ext cx="3641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Zdroj: Humlová (2018)</a:t>
            </a:r>
          </a:p>
        </p:txBody>
      </p:sp>
    </p:spTree>
    <p:extLst>
      <p:ext uri="{BB962C8B-B14F-4D97-AF65-F5344CB8AC3E}">
        <p14:creationId xmlns:p14="http://schemas.microsoft.com/office/powerpoint/2010/main" val="4200491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CF0D7D-BCC1-4885-B5E5-53A11831868A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Cíl předmětu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1D8F4A-F7F4-4AFF-A3C9-525E90F0E962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Seznámit</a:t>
            </a:r>
            <a:r>
              <a:rPr lang="cs-CZ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se základními aspekty podnikání s důrazem na specifika malého a středního podnikání.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Analyzovat </a:t>
            </a:r>
            <a:r>
              <a:rPr lang="cs-CZ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podnikatelské prostředí v ČR a v regionu, identifikovat perspektivní podnikatelské příležitosti, sestavit podnikatelský záměr a plán, rozhodnout o výběru právní formy podnikání, realizovat proces založení firmy, manažersky řídit firmu a zvládat základní procesy strategického, finančního, obchodního a marketingového řízení firmy.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Aplikovat</a:t>
            </a:r>
            <a:r>
              <a:rPr lang="cs-CZ" sz="2400" dirty="0">
                <a:ea typeface="Calibri" panose="020F0502020204030204" pitchFamily="34" charset="0"/>
                <a:cs typeface="Times New Roman" panose="02020603050405020304" pitchFamily="18" charset="0"/>
              </a:rPr>
              <a:t> teoretické poznatky do řešení případové studie.</a:t>
            </a:r>
            <a:endParaRPr lang="cs-CZ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07532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F55FB2-46BE-4067-9B42-E3AE22ADFC2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4. Podnik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ACE36A-9F6D-4730-9435-1F1D57D39DFF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3200" b="1" dirty="0">
                <a:solidFill>
                  <a:schemeClr val="tx1"/>
                </a:solidFill>
              </a:rPr>
              <a:t>Podnik</a:t>
            </a:r>
            <a:r>
              <a:rPr lang="cs-CZ" altLang="cs-CZ" sz="3200" dirty="0"/>
              <a:t> (</a:t>
            </a:r>
            <a:r>
              <a:rPr lang="cs-CZ" altLang="cs-CZ" sz="3200" b="1" dirty="0"/>
              <a:t>dle právních předpisů) </a:t>
            </a:r>
            <a:r>
              <a:rPr lang="cs-CZ" altLang="cs-CZ" sz="3200" dirty="0"/>
              <a:t>= zákoník namísto dosavadního pojmu </a:t>
            </a:r>
            <a:r>
              <a:rPr lang="cs-CZ" altLang="cs-CZ" sz="3200" b="1" dirty="0"/>
              <a:t>podnik</a:t>
            </a:r>
            <a:r>
              <a:rPr lang="cs-CZ" altLang="cs-CZ" sz="3200" dirty="0"/>
              <a:t> přináší nový pojem </a:t>
            </a:r>
            <a:r>
              <a:rPr lang="cs-CZ" altLang="cs-CZ" sz="3200" b="1" dirty="0"/>
              <a:t>obchodní závod</a:t>
            </a:r>
            <a:r>
              <a:rPr lang="cs-CZ" altLang="cs-CZ" sz="3200" dirty="0"/>
              <a:t>. Definuje jej jako organizovaný soubor jmění, který podnikatel vytvořil a který z jeho vůle slouží k provozování jeho činnosti.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41831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E1C0BD-9E66-43F5-8352-C2A6B8017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5130"/>
            <a:ext cx="8064000" cy="117144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4.1 Kvantitativní a kvalitativní vymezení podniku</a:t>
            </a: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45BAAB73-21BD-447D-B6BD-5D71A656B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725105"/>
            <a:ext cx="8064500" cy="4200837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609600" indent="-609600">
              <a:lnSpc>
                <a:spcPct val="80000"/>
              </a:lnSpc>
              <a:buNone/>
              <a:defRPr/>
            </a:pPr>
            <a:r>
              <a:rPr lang="cs-CZ" sz="27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A/ Velký podnik</a:t>
            </a:r>
          </a:p>
          <a:p>
            <a:pPr marL="609600" indent="-609600">
              <a:lnSpc>
                <a:spcPct val="80000"/>
              </a:lnSpc>
              <a:buClr>
                <a:schemeClr val="tx2"/>
              </a:buClr>
              <a:buNone/>
              <a:defRPr/>
            </a:pPr>
            <a:r>
              <a:rPr lang="cs-CZ" sz="2150" dirty="0">
                <a:latin typeface="+mj-lt"/>
              </a:rPr>
              <a:t>Kvantitativní vymezení: podnik s počtem nad 250 zaměstnanců</a:t>
            </a:r>
          </a:p>
          <a:p>
            <a:pPr marL="609600" indent="-609600">
              <a:lnSpc>
                <a:spcPct val="80000"/>
              </a:lnSpc>
              <a:buClr>
                <a:schemeClr val="tx2"/>
              </a:buClr>
              <a:buNone/>
              <a:defRPr/>
            </a:pPr>
            <a:r>
              <a:rPr lang="cs-CZ" sz="2150" dirty="0">
                <a:latin typeface="+mj-lt"/>
              </a:rPr>
              <a:t>Kvalitativní vymezení: </a:t>
            </a:r>
          </a:p>
          <a:p>
            <a:pPr marL="1371600" lvl="2" indent="-457200" algn="just">
              <a:lnSpc>
                <a:spcPct val="90000"/>
              </a:lnSpc>
              <a:spcBef>
                <a:spcPct val="0"/>
              </a:spcBef>
              <a:buFont typeface="Symbol" panose="05050102010706020507" pitchFamily="18" charset="2"/>
              <a:buChar char="Þ"/>
              <a:defRPr/>
            </a:pPr>
            <a:r>
              <a:rPr lang="cs-CZ" sz="2150" dirty="0">
                <a:latin typeface="+mj-lt"/>
              </a:rPr>
              <a:t>substituce technologií a finančního kapitálu,</a:t>
            </a:r>
          </a:p>
          <a:p>
            <a:pPr marL="1371600" lvl="2" indent="-457200" algn="just">
              <a:lnSpc>
                <a:spcPct val="90000"/>
              </a:lnSpc>
              <a:spcBef>
                <a:spcPct val="0"/>
              </a:spcBef>
              <a:buFont typeface="Symbol" panose="05050102010706020507" pitchFamily="18" charset="2"/>
              <a:buChar char="Þ"/>
              <a:defRPr/>
            </a:pPr>
            <a:r>
              <a:rPr lang="cs-CZ" sz="2150" dirty="0">
                <a:latin typeface="+mj-lt"/>
              </a:rPr>
              <a:t>oddělení vlastnické, manažerské a profesní   (technologické) role člověka,</a:t>
            </a:r>
          </a:p>
          <a:p>
            <a:pPr marL="1371600" lvl="2" indent="-457200" algn="just">
              <a:lnSpc>
                <a:spcPct val="90000"/>
              </a:lnSpc>
              <a:spcBef>
                <a:spcPct val="0"/>
              </a:spcBef>
              <a:buFont typeface="Symbol" panose="05050102010706020507" pitchFamily="18" charset="2"/>
              <a:buChar char="Þ"/>
              <a:defRPr/>
            </a:pPr>
            <a:r>
              <a:rPr lang="cs-CZ" sz="2150" dirty="0">
                <a:latin typeface="+mj-lt"/>
              </a:rPr>
              <a:t>optimalizace struktury kapitálu.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cs-CZ" sz="27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B/ Malý podnik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cs-CZ" sz="2150" dirty="0">
                <a:latin typeface="+mj-lt"/>
              </a:rPr>
              <a:t>Kvantitativní vymezení: podnik s počtem do 49 zaměstnanců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cs-CZ" sz="2150" dirty="0">
                <a:latin typeface="+mj-lt"/>
              </a:rPr>
              <a:t>Kvalitativní vymezení:</a:t>
            </a:r>
          </a:p>
          <a:p>
            <a:pPr marL="1371600" lvl="2" indent="-457200" algn="just">
              <a:lnSpc>
                <a:spcPct val="90000"/>
              </a:lnSpc>
              <a:spcBef>
                <a:spcPct val="0"/>
              </a:spcBef>
              <a:buFont typeface="Symbol" panose="05050102010706020507" pitchFamily="18" charset="2"/>
              <a:buChar char="Þ"/>
              <a:defRPr/>
            </a:pPr>
            <a:r>
              <a:rPr lang="cs-CZ" sz="2150" dirty="0">
                <a:latin typeface="+mj-lt"/>
              </a:rPr>
              <a:t>splynutí vlastnické, manažerské a profesní role člověka,</a:t>
            </a:r>
          </a:p>
          <a:p>
            <a:pPr marL="1371600" lvl="2" indent="-457200" algn="just">
              <a:lnSpc>
                <a:spcPct val="90000"/>
              </a:lnSpc>
              <a:spcBef>
                <a:spcPct val="0"/>
              </a:spcBef>
              <a:buFont typeface="Symbol" panose="05050102010706020507" pitchFamily="18" charset="2"/>
              <a:buChar char="Þ"/>
              <a:defRPr/>
            </a:pPr>
            <a:r>
              <a:rPr lang="cs-CZ" sz="2150" dirty="0">
                <a:latin typeface="+mj-lt"/>
              </a:rPr>
              <a:t>pracovně sociální substituce,</a:t>
            </a:r>
          </a:p>
          <a:p>
            <a:pPr marL="1371600" lvl="2" indent="-457200" algn="just">
              <a:lnSpc>
                <a:spcPct val="90000"/>
              </a:lnSpc>
              <a:spcBef>
                <a:spcPct val="0"/>
              </a:spcBef>
              <a:buFont typeface="Symbol" panose="05050102010706020507" pitchFamily="18" charset="2"/>
              <a:buChar char="Þ"/>
              <a:defRPr/>
            </a:pPr>
            <a:r>
              <a:rPr lang="cs-CZ" sz="2150" dirty="0">
                <a:latin typeface="+mj-lt"/>
              </a:rPr>
              <a:t>optimalizace cash </a:t>
            </a:r>
            <a:r>
              <a:rPr lang="cs-CZ" sz="2150" dirty="0" err="1">
                <a:latin typeface="+mj-lt"/>
              </a:rPr>
              <a:t>flow</a:t>
            </a:r>
            <a:r>
              <a:rPr lang="cs-CZ" sz="2150" dirty="0">
                <a:latin typeface="+mj-lt"/>
              </a:rPr>
              <a:t> (peněžního toku).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cs-CZ" sz="27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C/ Střední podnik</a:t>
            </a:r>
          </a:p>
          <a:p>
            <a:pPr marL="609600" indent="-609600">
              <a:lnSpc>
                <a:spcPct val="80000"/>
              </a:lnSpc>
              <a:buClr>
                <a:schemeClr val="tx2"/>
              </a:buClr>
              <a:buNone/>
              <a:defRPr/>
            </a:pPr>
            <a:r>
              <a:rPr lang="cs-CZ" dirty="0">
                <a:latin typeface="+mj-lt"/>
              </a:rPr>
              <a:t>Kvantitativní vymezení: podnik s počtem zaměstnanců od 50 do</a:t>
            </a:r>
          </a:p>
          <a:p>
            <a:pPr marL="609600" indent="-609600">
              <a:lnSpc>
                <a:spcPct val="80000"/>
              </a:lnSpc>
              <a:buClr>
                <a:schemeClr val="tx2"/>
              </a:buClr>
              <a:buNone/>
              <a:defRPr/>
            </a:pPr>
            <a:r>
              <a:rPr lang="cs-CZ" dirty="0">
                <a:latin typeface="+mj-lt"/>
              </a:rPr>
              <a:t>249.</a:t>
            </a:r>
          </a:p>
          <a:p>
            <a:pPr marL="609600" indent="-609600">
              <a:lnSpc>
                <a:spcPct val="80000"/>
              </a:lnSpc>
              <a:buClr>
                <a:schemeClr val="tx2"/>
              </a:buClr>
              <a:buNone/>
              <a:defRPr/>
            </a:pPr>
            <a:r>
              <a:rPr lang="cs-CZ" dirty="0">
                <a:latin typeface="+mj-lt"/>
              </a:rPr>
              <a:t>Kvalitativní vymezení: </a:t>
            </a:r>
          </a:p>
          <a:p>
            <a:pPr marL="1371600" lvl="2" indent="-457200" algn="just">
              <a:lnSpc>
                <a:spcPct val="90000"/>
              </a:lnSpc>
              <a:spcBef>
                <a:spcPct val="0"/>
              </a:spcBef>
              <a:buFont typeface="Symbol" panose="05050102010706020507" pitchFamily="18" charset="2"/>
              <a:buChar char="Þ"/>
              <a:defRPr/>
            </a:pPr>
            <a:r>
              <a:rPr lang="cs-CZ" sz="1800" dirty="0">
                <a:latin typeface="+mj-lt"/>
              </a:rPr>
              <a:t>prolínání kvalitativních charakteristik malého a velkého podnikání.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6899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FDD4DB-553C-4C36-A3CC-B3D7F667047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5. Podnikatelské prostředí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A919E-1B94-4009-83E1-75449E7DC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44479"/>
            <a:ext cx="8064000" cy="4081204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/>
            <a:r>
              <a:rPr lang="cs-CZ" altLang="cs-CZ" sz="2400" dirty="0" err="1"/>
              <a:t>Podniktelské</a:t>
            </a:r>
            <a:r>
              <a:rPr lang="cs-CZ" altLang="cs-CZ" sz="2400" dirty="0"/>
              <a:t> prostředí = souhrn podstatných vlivů působících na podnikatele, podnik a podnikání. Člení podnikatelské prostředí na makro, </a:t>
            </a:r>
            <a:r>
              <a:rPr lang="cs-CZ" altLang="cs-CZ" sz="2400" dirty="0" err="1"/>
              <a:t>mezzo</a:t>
            </a:r>
            <a:r>
              <a:rPr lang="cs-CZ" altLang="cs-CZ" sz="2400" dirty="0"/>
              <a:t> a mikro prostředí.(Ludvík)</a:t>
            </a:r>
          </a:p>
          <a:p>
            <a:pPr algn="just"/>
            <a:r>
              <a:rPr lang="cs-CZ" altLang="cs-CZ" sz="2400" dirty="0"/>
              <a:t>Podnikatelské prostředí je součástí životního prostředí zahrnující všechny faktory, které existují mimo podnik, ale vzájemně se ovlivňují. Člení podnikatelské prostředí na lokální, národní a mezinárodní úroveň. (</a:t>
            </a:r>
            <a:r>
              <a:rPr lang="cs-CZ" altLang="cs-CZ" sz="2400" dirty="0" err="1"/>
              <a:t>Needle</a:t>
            </a:r>
            <a:r>
              <a:rPr lang="cs-CZ" altLang="cs-CZ" sz="2400" dirty="0"/>
              <a:t>)</a:t>
            </a:r>
          </a:p>
          <a:p>
            <a:pPr algn="just"/>
            <a:r>
              <a:rPr lang="cs-CZ" altLang="cs-CZ" sz="2400" dirty="0"/>
              <a:t>Podnikatelské prostředí je pojímáno jako okolí podniku, které se člení na vnější a vnitřní. (</a:t>
            </a:r>
            <a:r>
              <a:rPr lang="cs-CZ" altLang="cs-CZ" sz="2400" dirty="0" err="1"/>
              <a:t>Keřkovský</a:t>
            </a:r>
            <a:r>
              <a:rPr lang="cs-CZ" altLang="cs-CZ" sz="2400" dirty="0"/>
              <a:t>, Vykypěl)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26412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4">
            <a:extLst>
              <a:ext uri="{FF2B5EF4-FFF2-40B4-BE49-F238E27FC236}">
                <a16:creationId xmlns:a16="http://schemas.microsoft.com/office/drawing/2014/main" id="{5D090E2A-42AA-4983-9663-C818A5896A8E}"/>
              </a:ext>
            </a:extLst>
          </p:cNvPr>
          <p:cNvGrpSpPr>
            <a:grpSpLocks noGrp="1"/>
          </p:cNvGrpSpPr>
          <p:nvPr/>
        </p:nvGrpSpPr>
        <p:grpSpPr bwMode="auto">
          <a:xfrm>
            <a:off x="457200" y="1600200"/>
            <a:ext cx="7467600" cy="4873625"/>
            <a:chOff x="1643" y="1646"/>
            <a:chExt cx="2689" cy="2419"/>
          </a:xfrm>
        </p:grpSpPr>
        <p:sp>
          <p:nvSpPr>
            <p:cNvPr id="28676" name="Oval 8">
              <a:extLst>
                <a:ext uri="{FF2B5EF4-FFF2-40B4-BE49-F238E27FC236}">
                  <a16:creationId xmlns:a16="http://schemas.microsoft.com/office/drawing/2014/main" id="{5949E03E-9504-460D-84BC-D1F3710D4C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5" y="1646"/>
              <a:ext cx="2650" cy="24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 sz="1400"/>
            </a:p>
          </p:txBody>
        </p:sp>
        <p:sp>
          <p:nvSpPr>
            <p:cNvPr id="28677" name="Oval 9">
              <a:extLst>
                <a:ext uri="{FF2B5EF4-FFF2-40B4-BE49-F238E27FC236}">
                  <a16:creationId xmlns:a16="http://schemas.microsoft.com/office/drawing/2014/main" id="{FF9FB119-6B62-44F3-8A29-B148FFC425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8" y="2110"/>
              <a:ext cx="1440" cy="132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 sz="1400"/>
            </a:p>
          </p:txBody>
        </p:sp>
        <p:sp>
          <p:nvSpPr>
            <p:cNvPr id="28678" name="Oval 10">
              <a:extLst>
                <a:ext uri="{FF2B5EF4-FFF2-40B4-BE49-F238E27FC236}">
                  <a16:creationId xmlns:a16="http://schemas.microsoft.com/office/drawing/2014/main" id="{DB2F7CCB-459B-421D-BC8E-6238AB6C3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9" y="2514"/>
              <a:ext cx="518" cy="4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 sz="1400"/>
            </a:p>
          </p:txBody>
        </p:sp>
        <p:sp>
          <p:nvSpPr>
            <p:cNvPr id="28679" name="Text Box 11">
              <a:extLst>
                <a:ext uri="{FF2B5EF4-FFF2-40B4-BE49-F238E27FC236}">
                  <a16:creationId xmlns:a16="http://schemas.microsoft.com/office/drawing/2014/main" id="{2725134B-0C43-41B3-8924-B7C109E27F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8" y="1740"/>
              <a:ext cx="864" cy="2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cs-CZ" altLang="cs-CZ" sz="1400"/>
                <a:t>MAKROOKOLÍ</a:t>
              </a:r>
            </a:p>
          </p:txBody>
        </p:sp>
        <p:sp>
          <p:nvSpPr>
            <p:cNvPr id="28680" name="Text Box 12">
              <a:extLst>
                <a:ext uri="{FF2B5EF4-FFF2-40B4-BE49-F238E27FC236}">
                  <a16:creationId xmlns:a16="http://schemas.microsoft.com/office/drawing/2014/main" id="{8B2BF9AD-463C-499C-AE7D-AC0538FE3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0" y="1924"/>
              <a:ext cx="648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cs-CZ" altLang="cs-CZ" sz="1400"/>
                <a:t>EKONOMICKÉ OKOLÍ</a:t>
              </a:r>
            </a:p>
          </p:txBody>
        </p:sp>
        <p:sp>
          <p:nvSpPr>
            <p:cNvPr id="28681" name="Text Box 13">
              <a:extLst>
                <a:ext uri="{FF2B5EF4-FFF2-40B4-BE49-F238E27FC236}">
                  <a16:creationId xmlns:a16="http://schemas.microsoft.com/office/drawing/2014/main" id="{41EDFB53-A61A-4854-AD34-4378384D1A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3" y="1933"/>
              <a:ext cx="721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cs-CZ" altLang="cs-CZ" sz="1400"/>
                <a:t>SOCIÁLNÍ A DEMOGRAFICKÉ OKOLÍ</a:t>
              </a:r>
            </a:p>
          </p:txBody>
        </p:sp>
        <p:sp>
          <p:nvSpPr>
            <p:cNvPr id="28682" name="Text Box 14">
              <a:extLst>
                <a:ext uri="{FF2B5EF4-FFF2-40B4-BE49-F238E27FC236}">
                  <a16:creationId xmlns:a16="http://schemas.microsoft.com/office/drawing/2014/main" id="{361D02F9-7F5F-4656-8641-8139D97DA2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3" y="3089"/>
              <a:ext cx="889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cs-CZ" altLang="cs-CZ" sz="1400"/>
                <a:t>EKOLOGICKÉ OKOLÍ</a:t>
              </a:r>
            </a:p>
          </p:txBody>
        </p:sp>
        <p:sp>
          <p:nvSpPr>
            <p:cNvPr id="28683" name="Text Box 15">
              <a:extLst>
                <a:ext uri="{FF2B5EF4-FFF2-40B4-BE49-F238E27FC236}">
                  <a16:creationId xmlns:a16="http://schemas.microsoft.com/office/drawing/2014/main" id="{6CD11217-116A-4A0E-BFAF-2353B8013F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7" y="3141"/>
              <a:ext cx="7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cs-CZ" altLang="cs-CZ" sz="1400"/>
                <a:t>TECHNOLOGICKÉ OKOLÍ</a:t>
              </a:r>
            </a:p>
          </p:txBody>
        </p:sp>
        <p:sp>
          <p:nvSpPr>
            <p:cNvPr id="28684" name="Text Box 16">
              <a:extLst>
                <a:ext uri="{FF2B5EF4-FFF2-40B4-BE49-F238E27FC236}">
                  <a16:creationId xmlns:a16="http://schemas.microsoft.com/office/drawing/2014/main" id="{C3115082-ABB9-466B-94B8-5D7EF1627D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43" y="2506"/>
              <a:ext cx="648" cy="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cs-CZ" altLang="cs-CZ" sz="1400"/>
                <a:t>POLITICKÉ A PRÁVNÍ  OKOLÍ</a:t>
              </a:r>
            </a:p>
          </p:txBody>
        </p:sp>
        <p:sp>
          <p:nvSpPr>
            <p:cNvPr id="28685" name="Text Box 17">
              <a:extLst>
                <a:ext uri="{FF2B5EF4-FFF2-40B4-BE49-F238E27FC236}">
                  <a16:creationId xmlns:a16="http://schemas.microsoft.com/office/drawing/2014/main" id="{81C7468A-785B-4B9E-970A-AA23634CB8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6" y="2667"/>
              <a:ext cx="4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cs-CZ" altLang="cs-CZ" sz="1400"/>
                <a:t>PODNIK</a:t>
              </a:r>
            </a:p>
          </p:txBody>
        </p:sp>
        <p:sp>
          <p:nvSpPr>
            <p:cNvPr id="28686" name="Text Box 18">
              <a:extLst>
                <a:ext uri="{FF2B5EF4-FFF2-40B4-BE49-F238E27FC236}">
                  <a16:creationId xmlns:a16="http://schemas.microsoft.com/office/drawing/2014/main" id="{FE7702F1-1FD9-4555-9715-4771B489BC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1" y="2167"/>
              <a:ext cx="70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cs-CZ" altLang="cs-CZ" sz="1400"/>
                <a:t>MIKROOKOLÍ</a:t>
              </a:r>
            </a:p>
          </p:txBody>
        </p:sp>
        <p:sp>
          <p:nvSpPr>
            <p:cNvPr id="28687" name="Text Box 19">
              <a:extLst>
                <a:ext uri="{FF2B5EF4-FFF2-40B4-BE49-F238E27FC236}">
                  <a16:creationId xmlns:a16="http://schemas.microsoft.com/office/drawing/2014/main" id="{C351BA9F-76FC-4A06-BBD0-178E10C8DD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7" y="2341"/>
              <a:ext cx="807" cy="17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cs-CZ" altLang="cs-CZ" sz="1400"/>
                <a:t>NOVÍ KONKURENTI</a:t>
              </a:r>
            </a:p>
          </p:txBody>
        </p:sp>
        <p:sp>
          <p:nvSpPr>
            <p:cNvPr id="28688" name="Text Box 20">
              <a:extLst>
                <a:ext uri="{FF2B5EF4-FFF2-40B4-BE49-F238E27FC236}">
                  <a16:creationId xmlns:a16="http://schemas.microsoft.com/office/drawing/2014/main" id="{6C986984-7849-4892-860A-3FDDEF4916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4" y="2629"/>
              <a:ext cx="51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cs-CZ" altLang="cs-CZ" sz="1400"/>
                <a:t>ZÁKAZNÍCI</a:t>
              </a:r>
            </a:p>
          </p:txBody>
        </p:sp>
        <p:sp>
          <p:nvSpPr>
            <p:cNvPr id="28689" name="Text Box 21">
              <a:extLst>
                <a:ext uri="{FF2B5EF4-FFF2-40B4-BE49-F238E27FC236}">
                  <a16:creationId xmlns:a16="http://schemas.microsoft.com/office/drawing/2014/main" id="{42373962-B185-4DE5-9DB5-50169DF3D6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9" y="3032"/>
              <a:ext cx="692" cy="2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cs-CZ" altLang="cs-CZ" sz="1400"/>
                <a:t>NOVÉ VÝROBKY (SUBSTITUTY)</a:t>
              </a:r>
            </a:p>
          </p:txBody>
        </p:sp>
        <p:sp>
          <p:nvSpPr>
            <p:cNvPr id="28690" name="Text Box 22">
              <a:extLst>
                <a:ext uri="{FF2B5EF4-FFF2-40B4-BE49-F238E27FC236}">
                  <a16:creationId xmlns:a16="http://schemas.microsoft.com/office/drawing/2014/main" id="{2745CFF4-73D9-4775-82AE-CD58212E01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1" y="2783"/>
              <a:ext cx="57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cs-CZ" altLang="cs-CZ" sz="1400"/>
                <a:t>DODAVATELÉ</a:t>
              </a:r>
            </a:p>
          </p:txBody>
        </p:sp>
        <p:sp>
          <p:nvSpPr>
            <p:cNvPr id="28691" name="Text Box 23">
              <a:extLst>
                <a:ext uri="{FF2B5EF4-FFF2-40B4-BE49-F238E27FC236}">
                  <a16:creationId xmlns:a16="http://schemas.microsoft.com/office/drawing/2014/main" id="{EAC37D77-7426-4EDF-A799-E12816D9CB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9" y="3565"/>
              <a:ext cx="1080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cs-CZ" altLang="cs-CZ" sz="1400"/>
                <a:t>ZAHRANIČNÍ OKOLÍ</a:t>
              </a:r>
            </a:p>
          </p:txBody>
        </p:sp>
      </p:grpSp>
      <p:sp>
        <p:nvSpPr>
          <p:cNvPr id="20" name="Nadpis 19">
            <a:extLst>
              <a:ext uri="{FF2B5EF4-FFF2-40B4-BE49-F238E27FC236}">
                <a16:creationId xmlns:a16="http://schemas.microsoft.com/office/drawing/2014/main" id="{1F07AC15-EB12-4731-B9A6-7285F2F8E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5130"/>
            <a:ext cx="8064000" cy="108799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cs-CZ" dirty="0">
                <a:solidFill>
                  <a:srgbClr val="C00000"/>
                </a:solidFill>
                <a:latin typeface="+mj-lt"/>
              </a:rPr>
              <a:t>Externí prostředí (</a:t>
            </a:r>
            <a:r>
              <a:rPr lang="cs-CZ" dirty="0" err="1">
                <a:solidFill>
                  <a:srgbClr val="C00000"/>
                </a:solidFill>
                <a:latin typeface="+mj-lt"/>
              </a:rPr>
              <a:t>makrookolí</a:t>
            </a:r>
            <a:r>
              <a:rPr lang="cs-CZ" dirty="0">
                <a:solidFill>
                  <a:srgbClr val="C00000"/>
                </a:solidFill>
                <a:latin typeface="+mj-lt"/>
              </a:rPr>
              <a:t> a </a:t>
            </a:r>
            <a:r>
              <a:rPr lang="cs-CZ" dirty="0" err="1">
                <a:solidFill>
                  <a:srgbClr val="C00000"/>
                </a:solidFill>
                <a:latin typeface="+mj-lt"/>
              </a:rPr>
              <a:t>mikrookolí</a:t>
            </a:r>
            <a:r>
              <a:rPr lang="cs-CZ" dirty="0">
                <a:solidFill>
                  <a:srgbClr val="C00000"/>
                </a:solidFill>
                <a:latin typeface="+mj-lt"/>
              </a:rPr>
              <a:t>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F7CA1-8851-41D2-8097-DAB7EE82D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46275"/>
            <a:ext cx="8064000" cy="132556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cap="small" dirty="0"/>
              <a:t>7. Úloha podnikání v ekonomickém, sociálním a personálním rozvoji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A9E71AE-A263-4A62-8431-7C89AB66C147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sz="2400" dirty="0"/>
              <a:t>Zvýšení výkonnosti a konkurenceschopnosti zemí</a:t>
            </a:r>
          </a:p>
          <a:p>
            <a:r>
              <a:rPr lang="cs-CZ" sz="2400" dirty="0"/>
              <a:t>Tvorba nových pracovních míst</a:t>
            </a:r>
          </a:p>
          <a:p>
            <a:r>
              <a:rPr lang="cs-CZ" sz="2400" dirty="0"/>
              <a:t>Prostředek k integraci sociálních skupin</a:t>
            </a:r>
          </a:p>
          <a:p>
            <a:r>
              <a:rPr lang="cs-CZ" sz="2400" dirty="0"/>
              <a:t>Generátor středního stavu</a:t>
            </a:r>
          </a:p>
          <a:p>
            <a:r>
              <a:rPr lang="cs-CZ" sz="2400" dirty="0"/>
              <a:t>Příležitost pro uplatnění žen</a:t>
            </a:r>
          </a:p>
          <a:p>
            <a:r>
              <a:rPr lang="cs-CZ" sz="2400" dirty="0"/>
              <a:t>Pocit nezávislosti</a:t>
            </a:r>
          </a:p>
          <a:p>
            <a:r>
              <a:rPr lang="cs-CZ" sz="2400" dirty="0"/>
              <a:t>Řídit podnik podle vlastních představ</a:t>
            </a:r>
          </a:p>
          <a:p>
            <a:r>
              <a:rPr lang="cs-CZ" sz="2400" dirty="0"/>
              <a:t>Podnikatelská kariéra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3950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008417-0130-4E38-9F42-0B46C320D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46276"/>
            <a:ext cx="8064000" cy="98290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0E19B7-0569-4D0D-89EC-39180A51E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61155"/>
            <a:ext cx="8064000" cy="444567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Týden 1. Úvod do podnikání: historie podnikání, osobnosti podnikatelského světa, definice podnikatele, podmínky úspěšnosti podnikatele, psychologie podnikání – podnikatel versus zaměstnanec, osobnost podnikatele.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000" dirty="0">
                <a:cs typeface="Times New Roman" panose="02020603050405020304" pitchFamily="18" charset="0"/>
              </a:rPr>
              <a:t>Týden 2. Podnikání, podnikatelské prostředí a soudobé trendy.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Týden 3. Právní aspekty podnikání: volba právní formy podnikání, legislativní činnosti spojené se založením podniku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Týden 4. Zdroje podnikatelských nápadů.</a:t>
            </a:r>
            <a:endParaRPr lang="cs-CZ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Týden 5. Podnikatelský záměr. Podnikatelský plán. Zakladatelský rozpočet.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Týden 6. Malé a střední podnikání včetně regionálních aspektů. Transnacionální podnikání.</a:t>
            </a:r>
          </a:p>
        </p:txBody>
      </p:sp>
    </p:spTree>
    <p:extLst>
      <p:ext uri="{BB962C8B-B14F-4D97-AF65-F5344CB8AC3E}">
        <p14:creationId xmlns:p14="http://schemas.microsoft.com/office/powerpoint/2010/main" val="1471560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008417-0130-4E38-9F42-0B46C320D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46276"/>
            <a:ext cx="8064000" cy="98290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0E19B7-0569-4D0D-89EC-39180A51E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61155"/>
            <a:ext cx="8064000" cy="444567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Týden 7. Management podnikatelských aktivit. Specifika marketingových a obchodních činností.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Týden 8. Finanční řízení MSP.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Týden 9. Inovace a podnikání</a:t>
            </a:r>
            <a:endParaRPr lang="cs-CZ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Týden 10. Prezentace semestrálních prací.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Týden 11. Zápočtový test. </a:t>
            </a:r>
            <a:endParaRPr lang="cs-CZ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Týden 12. Aktuální téma</a:t>
            </a:r>
          </a:p>
        </p:txBody>
      </p:sp>
    </p:spTree>
    <p:extLst>
      <p:ext uri="{BB962C8B-B14F-4D97-AF65-F5344CB8AC3E}">
        <p14:creationId xmlns:p14="http://schemas.microsoft.com/office/powerpoint/2010/main" val="234784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47F013-1C95-78A2-5A08-12DB1898E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Organizace předmětu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9578E3E7-0ED0-B0BF-1C66-20148C0951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393634"/>
              </p:ext>
            </p:extLst>
          </p:nvPr>
        </p:nvGraphicFramePr>
        <p:xfrm>
          <a:off x="539750" y="1825624"/>
          <a:ext cx="8064498" cy="35845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88166">
                  <a:extLst>
                    <a:ext uri="{9D8B030D-6E8A-4147-A177-3AD203B41FA5}">
                      <a16:colId xmlns:a16="http://schemas.microsoft.com/office/drawing/2014/main" val="1143555840"/>
                    </a:ext>
                  </a:extLst>
                </a:gridCol>
                <a:gridCol w="2688166">
                  <a:extLst>
                    <a:ext uri="{9D8B030D-6E8A-4147-A177-3AD203B41FA5}">
                      <a16:colId xmlns:a16="http://schemas.microsoft.com/office/drawing/2014/main" val="587458695"/>
                    </a:ext>
                  </a:extLst>
                </a:gridCol>
                <a:gridCol w="2688166">
                  <a:extLst>
                    <a:ext uri="{9D8B030D-6E8A-4147-A177-3AD203B41FA5}">
                      <a16:colId xmlns:a16="http://schemas.microsoft.com/office/drawing/2014/main" val="1898606824"/>
                    </a:ext>
                  </a:extLst>
                </a:gridCol>
              </a:tblGrid>
              <a:tr h="896144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Požadavek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Kritérium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Termín splnění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6155279"/>
                  </a:ext>
                </a:extLst>
              </a:tr>
              <a:tr h="896144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Případová studie – zadání z reálné praxe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Zpracování + obhajoba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  <a:p>
                      <a:pPr algn="ctr"/>
                      <a:r>
                        <a:rPr lang="cs-CZ" dirty="0"/>
                        <a:t>Vyhodnocení firmou – termín viz zadání semestrální práce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5372822"/>
                  </a:ext>
                </a:extLst>
              </a:tr>
              <a:tr h="896144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Zápočtový test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Testovací otázky v </a:t>
                      </a:r>
                      <a:r>
                        <a:rPr lang="cs-CZ" dirty="0" err="1"/>
                        <a:t>ISu</a:t>
                      </a:r>
                      <a:r>
                        <a:rPr lang="cs-CZ" dirty="0"/>
                        <a:t> </a:t>
                      </a:r>
                    </a:p>
                    <a:p>
                      <a:pPr algn="ctr"/>
                      <a:r>
                        <a:rPr lang="cs-CZ" dirty="0"/>
                        <a:t>(probíraná látka na seminářích)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Zápočtový týden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8666284"/>
                  </a:ext>
                </a:extLst>
              </a:tr>
              <a:tr h="896144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Zkouška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Ústní </a:t>
                      </a:r>
                    </a:p>
                    <a:p>
                      <a:pPr algn="ctr"/>
                      <a:r>
                        <a:rPr lang="cs-CZ" dirty="0"/>
                        <a:t>(teorie + otázky k případové studii)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Vypsané termíny ve zkouškovém období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7269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987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39B0BE-79A6-4C98-BB2E-95B889DC3651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OBSAH PŘEDNÁŠKY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1E7AE8-6137-4347-A26E-53A444D92D59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800" cap="smal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Historie podnikání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cap="smal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Trendy v podnikání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cap="smal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Právní vymezení podnikatele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cap="smal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Předpoklady úspěšného podnikatele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cap="smal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Typologie podnikatelů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Podnikatel versus zaměstnanec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Úloha podnikání v ekonomickém, sociálním a personálním rozvoji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5450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765A47-DA6C-4261-BADE-924A0C6A191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1. </a:t>
            </a:r>
            <a:r>
              <a:rPr lang="cs-CZ" cap="small" dirty="0"/>
              <a:t>Historie podnikání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7294AC-9F1F-464C-8549-8093E82E7396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dirty="0"/>
              <a:t>Podnikání po dobu několika století nebylo považováno za vážnou oblast studia, a to ze dvou hlavních důvodů: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/>
              <a:t>V oblasti vědeckého bádání byla za univerzální disciplínu považována ekonomie, ze které se teprve počátkem 20. století začaly vyčleňovat samostatné vědní disciplíny.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/>
              <a:t>Rozvoj podnikání dosáhl velkého rozměru na konci 20. století, do té doby ve velkých podnicích dominantní roli hrály administrativní manažerské metody a podnikání probíhalo v malých (často rodinných) podnicích s cílem přežít, a na to stačil většinou „zdravý rozum“.</a:t>
            </a:r>
          </a:p>
        </p:txBody>
      </p:sp>
    </p:spTree>
    <p:extLst>
      <p:ext uri="{BB962C8B-B14F-4D97-AF65-F5344CB8AC3E}">
        <p14:creationId xmlns:p14="http://schemas.microsoft.com/office/powerpoint/2010/main" val="3304923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B7DF54-0B37-470B-B9FB-24F5821C5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355106"/>
            <a:ext cx="8064000" cy="5885896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600" dirty="0"/>
              <a:t>Snahy o formulaci ucelené teorie podnikání dosáhly významu a vědecké pozornosti až v 80. letech 20. století.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600" dirty="0"/>
              <a:t>Teprve v tomto období se na světových prestižních univerzitách začal vytvářet ucelený samostatný vědní obor podnikání (</a:t>
            </a:r>
            <a:r>
              <a:rPr lang="cs-CZ" sz="2600" dirty="0" err="1"/>
              <a:t>Entrepreneurship</a:t>
            </a:r>
            <a:r>
              <a:rPr lang="cs-CZ" sz="2600" dirty="0"/>
              <a:t>). Za zakladatele tohoto oboru je všeobecně považován francouzský ekonom Richard </a:t>
            </a:r>
            <a:r>
              <a:rPr lang="cs-CZ" sz="2600" dirty="0" err="1"/>
              <a:t>Cantillon</a:t>
            </a:r>
            <a:r>
              <a:rPr lang="cs-CZ" sz="2600" dirty="0"/>
              <a:t> (1680 – 1734).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600" dirty="0"/>
              <a:t>V roce 1725 Richard </a:t>
            </a:r>
            <a:r>
              <a:rPr lang="cs-CZ" sz="2600" dirty="0" err="1"/>
              <a:t>Cantilon</a:t>
            </a:r>
            <a:r>
              <a:rPr lang="cs-CZ" sz="2600" dirty="0"/>
              <a:t> popsal rannou koncepci pojmů podnikatel a podnikání. 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600" dirty="0"/>
              <a:t>V současné době se můžeme setkat se třemi základními druhy pojetí obsahu slova podnikání: </a:t>
            </a:r>
            <a:r>
              <a:rPr lang="cs-CZ" sz="2600" b="1" dirty="0">
                <a:solidFill>
                  <a:srgbClr val="C00000"/>
                </a:solidFill>
              </a:rPr>
              <a:t>podnikání jako činnost, podnikání jako metoda a podnikání jako životní způsob</a:t>
            </a:r>
            <a:r>
              <a:rPr lang="cs-CZ" sz="2600" dirty="0"/>
              <a:t>.</a:t>
            </a:r>
          </a:p>
          <a:p>
            <a:pPr algn="just"/>
            <a:endParaRPr lang="cs-CZ" sz="2300" dirty="0"/>
          </a:p>
        </p:txBody>
      </p:sp>
    </p:spTree>
    <p:extLst>
      <p:ext uri="{BB962C8B-B14F-4D97-AF65-F5344CB8AC3E}">
        <p14:creationId xmlns:p14="http://schemas.microsoft.com/office/powerpoint/2010/main" val="360838100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0E3DCFD5F21B041B3AE0717B9A9367B" ma:contentTypeVersion="7" ma:contentTypeDescription="Vytvoří nový dokument" ma:contentTypeScope="" ma:versionID="56ca39c7ee08788db9c992f6ef8241aa">
  <xsd:schema xmlns:xsd="http://www.w3.org/2001/XMLSchema" xmlns:xs="http://www.w3.org/2001/XMLSchema" xmlns:p="http://schemas.microsoft.com/office/2006/metadata/properties" xmlns:ns2="e5af2723-ed53-4308-af2e-df55c807cb65" xmlns:ns3="8ecbcb86-b731-4611-b369-1887ab3d3c8c" targetNamespace="http://schemas.microsoft.com/office/2006/metadata/properties" ma:root="true" ma:fieldsID="de78ee9b524b3e3be75fd4b4ac60358f" ns2:_="" ns3:_="">
    <xsd:import namespace="e5af2723-ed53-4308-af2e-df55c807cb65"/>
    <xsd:import namespace="8ecbcb86-b731-4611-b369-1887ab3d3c8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SharingHintHash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af2723-ed53-4308-af2e-df55c807cb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internalName="SharingHintHash" ma:readOnly="true">
      <xsd:simpleType>
        <xsd:restriction base="dms:Text"/>
      </xsd:simpleType>
    </xsd:element>
    <xsd:element name="LastSharedByUser" ma:index="11" nillable="true" ma:displayName="Naposledy sdílel(a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Čas posledního sdílení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bcb86-b731-4611-b369-1887ab3d3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746FA2-5009-4FCE-A567-A7AC970534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af2723-ed53-4308-af2e-df55c807cb65"/>
    <ds:schemaRef ds:uri="8ecbcb86-b731-4611-b369-1887ab3d3c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CE2964-7F69-4E72-92D7-96CA5FB750D3}">
  <ds:schemaRefs>
    <ds:schemaRef ds:uri="e5af2723-ed53-4308-af2e-df55c807cb65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terms/"/>
    <ds:schemaRef ds:uri="8ecbcb86-b731-4611-b369-1887ab3d3c8c"/>
  </ds:schemaRefs>
</ds:datastoreItem>
</file>

<file path=customXml/itemProps3.xml><?xml version="1.0" encoding="utf-8"?>
<ds:datastoreItem xmlns:ds="http://schemas.openxmlformats.org/officeDocument/2006/customXml" ds:itemID="{01A52299-0A53-4721-B31F-8FA30F2179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MVŠO_sablona_ prezentace_4-3-CZ</Template>
  <TotalTime>6749</TotalTime>
  <Words>2272</Words>
  <Application>Microsoft Office PowerPoint</Application>
  <PresentationFormat>Předvádění na obrazovce (4:3)</PresentationFormat>
  <Paragraphs>224</Paragraphs>
  <Slides>34</Slides>
  <Notes>25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42" baseType="lpstr">
      <vt:lpstr>Arial</vt:lpstr>
      <vt:lpstr>Calibri</vt:lpstr>
      <vt:lpstr>Calibri Light</vt:lpstr>
      <vt:lpstr>Symbol</vt:lpstr>
      <vt:lpstr>Times New Roman</vt:lpstr>
      <vt:lpstr>Verdana</vt:lpstr>
      <vt:lpstr>Wingdings</vt:lpstr>
      <vt:lpstr>Motiv Office</vt:lpstr>
      <vt:lpstr>PODNIKÁNÍ</vt:lpstr>
      <vt:lpstr>Podnikání není ani věda, ani umění. Je to praktická zkušenost (peter drucker)</vt:lpstr>
      <vt:lpstr>Cíl předmětu</vt:lpstr>
      <vt:lpstr>Obsah</vt:lpstr>
      <vt:lpstr>Obsah</vt:lpstr>
      <vt:lpstr>Organizace předmětu</vt:lpstr>
      <vt:lpstr>OBSAH PŘEDNÁŠKY</vt:lpstr>
      <vt:lpstr>1. Historie podnikání</vt:lpstr>
      <vt:lpstr>Prezentace aplikace PowerPoint</vt:lpstr>
      <vt:lpstr>Podnikání jako činnost (proces)</vt:lpstr>
      <vt:lpstr>Podnikání jako metoda (přístup)</vt:lpstr>
      <vt:lpstr>Podnikání jako životní způsob</vt:lpstr>
      <vt:lpstr>1.1 Vývoj a struktura podnikání</vt:lpstr>
      <vt:lpstr>Ekonomický přístup</vt:lpstr>
      <vt:lpstr>Názory ekonomických autorů k roli podnikatele v ekonomickém rozvoji </vt:lpstr>
      <vt:lpstr>Psychologický přístup</vt:lpstr>
      <vt:lpstr>Sociálně-ekologický přístup</vt:lpstr>
      <vt:lpstr>Celostný pohled</vt:lpstr>
      <vt:lpstr>1.2 Definice podnikání </vt:lpstr>
      <vt:lpstr>Prezentace aplikace PowerPoint</vt:lpstr>
      <vt:lpstr>1.3 Business, podnikání, hospodaření, management a jejich vzájemné souvislosti</vt:lpstr>
      <vt:lpstr>2. Trendy v podnikání</vt:lpstr>
      <vt:lpstr>Prezentace aplikace PowerPoint</vt:lpstr>
      <vt:lpstr>3. Právní vymezení podnikatele</vt:lpstr>
      <vt:lpstr>Jiné vymezení podnikatele</vt:lpstr>
      <vt:lpstr>3.1 Předpoklady úspěšného podnikatele </vt:lpstr>
      <vt:lpstr>Prezentace aplikace PowerPoint</vt:lpstr>
      <vt:lpstr>3.2 Typologie podnikatelů </vt:lpstr>
      <vt:lpstr>3.3 Podnikatel versus zaměstnanec</vt:lpstr>
      <vt:lpstr>4. Podnik</vt:lpstr>
      <vt:lpstr>4.1 Kvantitativní a kvalitativní vymezení podniku</vt:lpstr>
      <vt:lpstr>5. Podnikatelské prostředí</vt:lpstr>
      <vt:lpstr>Externí prostředí (makrookolí a mikrookolí)</vt:lpstr>
      <vt:lpstr>7. Úloha podnikání v ekonomickém, sociálním a personálním rozvoji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Podnikové finance II</dc:title>
  <dc:creator>Peterková Jindra</dc:creator>
  <cp:lastModifiedBy>Peterková Jindra</cp:lastModifiedBy>
  <cp:revision>161</cp:revision>
  <cp:lastPrinted>2022-02-15T00:24:11Z</cp:lastPrinted>
  <dcterms:created xsi:type="dcterms:W3CDTF">2020-09-10T07:22:32Z</dcterms:created>
  <dcterms:modified xsi:type="dcterms:W3CDTF">2026-02-16T13:28:52Z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0x01010050E3DCFD5F21B041B3AE0717B9A9367B</vt:lpwstr>
  </property>
</Properties>
</file>