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5"/>
  </p:notesMasterIdLst>
  <p:sldIdLst>
    <p:sldId id="256" r:id="rId5"/>
    <p:sldId id="335" r:id="rId6"/>
    <p:sldId id="397" r:id="rId7"/>
    <p:sldId id="647" r:id="rId8"/>
    <p:sldId id="398" r:id="rId9"/>
    <p:sldId id="399" r:id="rId10"/>
    <p:sldId id="646" r:id="rId11"/>
    <p:sldId id="402" r:id="rId12"/>
    <p:sldId id="367" r:id="rId13"/>
    <p:sldId id="400" r:id="rId14"/>
    <p:sldId id="369" r:id="rId15"/>
    <p:sldId id="370" r:id="rId16"/>
    <p:sldId id="401" r:id="rId17"/>
    <p:sldId id="403" r:id="rId18"/>
    <p:sldId id="405" r:id="rId19"/>
    <p:sldId id="406" r:id="rId20"/>
    <p:sldId id="407" r:id="rId21"/>
    <p:sldId id="408" r:id="rId22"/>
    <p:sldId id="409" r:id="rId23"/>
    <p:sldId id="410" r:id="rId24"/>
    <p:sldId id="411" r:id="rId25"/>
    <p:sldId id="648" r:id="rId26"/>
    <p:sldId id="649" r:id="rId27"/>
    <p:sldId id="650" r:id="rId28"/>
    <p:sldId id="651" r:id="rId29"/>
    <p:sldId id="652" r:id="rId30"/>
    <p:sldId id="653" r:id="rId31"/>
    <p:sldId id="654" r:id="rId32"/>
    <p:sldId id="655" r:id="rId33"/>
    <p:sldId id="656" r:id="rId3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1F28"/>
    <a:srgbClr val="313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68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90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911D7-D713-4BB6-9C4A-A5F888AE424C}" type="datetimeFigureOut">
              <a:rPr lang="cs-CZ" smtClean="0"/>
              <a:t>18.03.2025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42FE9-36C2-4B96-9427-000295F887B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52871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851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5838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61517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38629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209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16494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4895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13377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133095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5170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9805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0591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09768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727826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34851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60591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01898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6985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55418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440648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869050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164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45895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9151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790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64968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9008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601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37999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D42FE9-36C2-4B96-9427-000295F887BD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51940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4371278" y="6138250"/>
            <a:ext cx="4776297" cy="6337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216" b="5584"/>
          <a:stretch/>
        </p:blipFill>
        <p:spPr>
          <a:xfrm>
            <a:off x="5187843" y="1423285"/>
            <a:ext cx="3964866" cy="5447778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6000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3557" y="6267816"/>
            <a:ext cx="4571343" cy="23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6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18072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054251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4712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628650" y="2362672"/>
            <a:ext cx="7886700" cy="2387600"/>
          </a:xfrm>
        </p:spPr>
        <p:txBody>
          <a:bodyPr anchor="b">
            <a:normAutofit/>
          </a:bodyPr>
          <a:lstStyle>
            <a:lvl1pPr algn="l">
              <a:defRPr sz="4125" b="0" cap="all" baseline="0">
                <a:solidFill>
                  <a:srgbClr val="CF1F28"/>
                </a:solidFill>
                <a:latin typeface="+mn-lt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628650" y="4762110"/>
            <a:ext cx="7886700" cy="821602"/>
          </a:xfrm>
        </p:spPr>
        <p:txBody>
          <a:bodyPr/>
          <a:lstStyle>
            <a:lvl1pPr marL="53999" indent="0" algn="l">
              <a:buNone/>
              <a:defRPr sz="1800">
                <a:solidFill>
                  <a:srgbClr val="313131"/>
                </a:solidFill>
                <a:latin typeface="+mj-lt"/>
              </a:defRPr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3085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632573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694159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</p:spTree>
    <p:extLst>
      <p:ext uri="{BB962C8B-B14F-4D97-AF65-F5344CB8AC3E}">
        <p14:creationId xmlns:p14="http://schemas.microsoft.com/office/powerpoint/2010/main" val="518170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3792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63860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r>
              <a:rPr lang="cs-CZ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892" indent="0">
              <a:buNone/>
              <a:defRPr sz="1050"/>
            </a:lvl2pPr>
            <a:lvl3pPr marL="685783" indent="0">
              <a:buNone/>
              <a:defRPr sz="900"/>
            </a:lvl3pPr>
            <a:lvl4pPr marL="1028675" indent="0">
              <a:buNone/>
              <a:defRPr sz="750"/>
            </a:lvl4pPr>
            <a:lvl5pPr marL="1371566" indent="0">
              <a:buNone/>
              <a:defRPr sz="750"/>
            </a:lvl5pPr>
            <a:lvl6pPr marL="1714457" indent="0">
              <a:buNone/>
              <a:defRPr sz="750"/>
            </a:lvl6pPr>
            <a:lvl7pPr marL="2057348" indent="0">
              <a:buNone/>
              <a:defRPr sz="750"/>
            </a:lvl7pPr>
            <a:lvl8pPr marL="2400240" indent="0">
              <a:buNone/>
              <a:defRPr sz="750"/>
            </a:lvl8pPr>
            <a:lvl9pPr marL="2743132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1986417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919" y="6267815"/>
            <a:ext cx="3846981" cy="230400"/>
          </a:xfrm>
          <a:prstGeom prst="rect">
            <a:avLst/>
          </a:prstGeom>
        </p:spPr>
      </p:pic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40000" y="365129"/>
            <a:ext cx="8064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25625"/>
            <a:ext cx="8064000" cy="40812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Obdélník 6"/>
          <p:cNvSpPr/>
          <p:nvPr userDrawn="1"/>
        </p:nvSpPr>
        <p:spPr>
          <a:xfrm>
            <a:off x="0" y="5"/>
            <a:ext cx="9144000" cy="123825"/>
          </a:xfrm>
          <a:prstGeom prst="rect">
            <a:avLst/>
          </a:prstGeom>
          <a:solidFill>
            <a:srgbClr val="CF1F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2531905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4125" b="0" kern="1200" cap="none" baseline="0">
          <a:solidFill>
            <a:srgbClr val="CF1F28"/>
          </a:solidFill>
          <a:latin typeface="+mn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2100" kern="1200">
          <a:solidFill>
            <a:srgbClr val="313131"/>
          </a:solidFill>
          <a:latin typeface="+mj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800" kern="1200">
          <a:solidFill>
            <a:srgbClr val="313131"/>
          </a:solidFill>
          <a:latin typeface="+mj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100000"/>
        </a:lnSpc>
        <a:spcBef>
          <a:spcPts val="750"/>
        </a:spcBef>
        <a:buClr>
          <a:srgbClr val="CF1F28"/>
        </a:buClr>
        <a:buSzPct val="75000"/>
        <a:buFont typeface="Arial" panose="020B0604020202020204" pitchFamily="34" charset="0"/>
        <a:buChar char="•"/>
        <a:defRPr sz="1500" kern="1200">
          <a:solidFill>
            <a:srgbClr val="313131"/>
          </a:solidFill>
          <a:latin typeface="+mj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8AB781E9-4334-4CC5-8DB0-F87CC01F11BA}"/>
              </a:ext>
            </a:extLst>
          </p:cNvPr>
          <p:cNvSpPr/>
          <p:nvPr/>
        </p:nvSpPr>
        <p:spPr>
          <a:xfrm>
            <a:off x="628649" y="2192281"/>
            <a:ext cx="8062589" cy="15624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31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16593" y="998481"/>
            <a:ext cx="7886700" cy="2387600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/>
              <a:t>PODNIKÁNÍ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49" y="4252404"/>
            <a:ext cx="8062589" cy="1242873"/>
          </a:xfrm>
          <a:ln>
            <a:solidFill>
              <a:schemeClr val="tx1"/>
            </a:solidFill>
          </a:ln>
        </p:spPr>
        <p:txBody>
          <a:bodyPr>
            <a:normAutofit fontScale="25000" lnSpcReduction="20000"/>
          </a:bodyPr>
          <a:lstStyle/>
          <a:p>
            <a:pPr algn="ctr"/>
            <a:endParaRPr lang="cs-CZ" sz="3500" b="1" dirty="0">
              <a:solidFill>
                <a:schemeClr val="tx1"/>
              </a:solidFill>
            </a:endParaRPr>
          </a:p>
          <a:p>
            <a:pPr algn="ctr"/>
            <a:r>
              <a:rPr lang="cs-CZ" sz="7400" b="1" dirty="0"/>
              <a:t>T8: Malé a střední podnikání. </a:t>
            </a:r>
          </a:p>
          <a:p>
            <a:pPr algn="ctr"/>
            <a:r>
              <a:rPr lang="cs-CZ" sz="7400" b="1" dirty="0"/>
              <a:t>doc. Ing. Jindra Peterková, Ph.D.</a:t>
            </a:r>
          </a:p>
          <a:p>
            <a:pPr algn="ctr"/>
            <a:r>
              <a:rPr lang="cs-CZ" sz="7400" b="1" dirty="0"/>
              <a:t>Ing. Veronika Volfová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6505305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F48B72-69D3-45FB-86A3-48CFD5825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725864"/>
            <a:ext cx="8064000" cy="5180965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400" dirty="0"/>
              <a:t>V rámci Evropské unie tvoří malé a střední podniky 99,8 % všech podnikatelských subjektů. Konkrétní složení podniků:</a:t>
            </a:r>
          </a:p>
          <a:p>
            <a:pPr>
              <a:buFont typeface="Wingdings" panose="05000000000000000000" pitchFamily="2" charset="2"/>
              <a:buChar char="Ø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954BFAB-BF89-4FF5-BE18-ED66B2B3C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35" y="1873283"/>
            <a:ext cx="6686942" cy="29292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9809452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0D406E-1859-435D-BC44-7CDE3BFF60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0000" y="327421"/>
            <a:ext cx="8064000" cy="1048891"/>
          </a:xfrm>
          <a:ln>
            <a:solidFill>
              <a:srgbClr val="31313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3. Přednosti MSP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F06245-FB34-4E9E-8EEC-0804F466A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640263"/>
            <a:ext cx="8064000" cy="4562573"/>
          </a:xfrm>
          <a:ln>
            <a:solidFill>
              <a:srgbClr val="313131"/>
            </a:solidFill>
          </a:ln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Jednodušší řídicí struktura.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Větší pružnost.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Rychlejší reakce na požadavky trhu.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Aktivní účast na inovačním procesu.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Vytváření nových pracovních příležitostí.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Zmírňování negativních důsledků strukturálních změn.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Schopnost působit jako dodavatelé velkých podniků.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Napomáhání rychlejšímu rozvoji menších měst a obcí.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Podpora rozvoje strukturálně postižených a hospodářsky slabých regionů.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Iniciování podnikatelského ducha členů společnosti k podstoupení rizika podnikání.</a:t>
            </a:r>
          </a:p>
        </p:txBody>
      </p:sp>
    </p:spTree>
    <p:extLst>
      <p:ext uri="{BB962C8B-B14F-4D97-AF65-F5344CB8AC3E}">
        <p14:creationId xmlns:p14="http://schemas.microsoft.com/office/powerpoint/2010/main" val="3412306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A49EFCC-18C3-41E0-B3DB-8C8589B7222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31313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4. Omezení MSP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15EC24-3159-41FB-8B13-98E3175D6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844479"/>
            <a:ext cx="8064000" cy="4081204"/>
          </a:xfrm>
          <a:ln>
            <a:solidFill>
              <a:srgbClr val="313131"/>
            </a:solidFill>
          </a:ln>
        </p:spPr>
        <p:txBody>
          <a:bodyPr>
            <a:normAutofit fontScale="850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Mají mnohem menší ekonomickou sílu.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V řadě přístupů obtížný přístup ke kapitálu, s tím souvisí menší schopnost rozvojových kapacit.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Mají slabší pozici ve veřejných soutěžích o státní zakázky.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Jsou vyloučeny z podnikání, kde je potřeba velkých investic.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Nemohou si dovolit zaměstnávat špičkové odborníky (vědce, manažery, obchodníky).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Obvykle realizují inovace nižších řádů.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Mohou být ohroženy chováním velkých, často nadnárodních podniků.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Ztížené možnosti pro samostatné pronikání na zahraniční trhy.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Problémy se zapojováním do náročných výzkumných projektů.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Nedostatek kapitálového vybavení.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dirty="0"/>
              <a:t>Horší orientace ve správních, legislativních a daňových předpisech a jejich změnách.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967105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A506F9-9FCD-40F3-BE87-A1FCE4BC351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31313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5. Podpora malého a středního podnikání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7836A1-9B28-4577-B1FD-887F7ACD713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313131"/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cs-CZ" sz="2400" b="1" dirty="0">
                <a:solidFill>
                  <a:srgbClr val="C00000"/>
                </a:solidFill>
              </a:rPr>
              <a:t>Vymezení:</a:t>
            </a:r>
            <a:r>
              <a:rPr lang="cs-CZ" sz="2400" dirty="0"/>
              <a:t> podporou podnikání rozumíme všechny činnosti finanční i nefinanční povahy spojené se stimulací podnikatelské činnosti v různých fázích životního cyklu firmy.</a:t>
            </a:r>
          </a:p>
          <a:p>
            <a:pPr marL="0" indent="0" algn="just">
              <a:buNone/>
            </a:pPr>
            <a:r>
              <a:rPr lang="cs-CZ" sz="2400" b="1" dirty="0">
                <a:solidFill>
                  <a:srgbClr val="C00000"/>
                </a:solidFill>
              </a:rPr>
              <a:t>Podpora se poskytuje ve formě: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2400" dirty="0"/>
              <a:t>návratné finanční výpomoci, dotace, finančního příspěvku, záruky, úvěru se sníženou úrokovou sazbou. </a:t>
            </a:r>
          </a:p>
          <a:p>
            <a:pPr marL="0" indent="0" algn="just">
              <a:buNone/>
            </a:pPr>
            <a:r>
              <a:rPr lang="cs-CZ" sz="2400" b="1" dirty="0">
                <a:solidFill>
                  <a:srgbClr val="C00000"/>
                </a:solidFill>
              </a:rPr>
              <a:t>Poskytovatelé podpory: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2400" dirty="0"/>
              <a:t>Veřejné subjekty </a:t>
            </a:r>
          </a:p>
          <a:p>
            <a:pPr lvl="1" algn="just">
              <a:buFont typeface="Wingdings" panose="05000000000000000000" pitchFamily="2" charset="2"/>
              <a:buChar char="Ø"/>
            </a:pPr>
            <a:r>
              <a:rPr lang="cs-CZ" sz="2400" dirty="0"/>
              <a:t>Soukromé subjekty</a:t>
            </a:r>
          </a:p>
        </p:txBody>
      </p:sp>
    </p:spTree>
    <p:extLst>
      <p:ext uri="{BB962C8B-B14F-4D97-AF65-F5344CB8AC3E}">
        <p14:creationId xmlns:p14="http://schemas.microsoft.com/office/powerpoint/2010/main" val="38145646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A6ACEA-CAF7-46B6-9766-58C47184ADD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Vládní organizace a programy podpory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AC24D9C-2BF6-4017-B4E2-645C204A10DC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Hlavním koordinátorem veřejné podpory MSP je MPO ČR. MPO je zřizovatelem organizací: Agentura pro podnikání a inovace (AIP), Agentura pro podporu podnikání a investic (CzechInvest), česká agentura na podporu podnikání a obchodu (</a:t>
            </a:r>
            <a:r>
              <a:rPr lang="cs-CZ" dirty="0" err="1"/>
              <a:t>CzechTrade</a:t>
            </a:r>
            <a:r>
              <a:rPr lang="cs-CZ" dirty="0"/>
              <a:t>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Podnikatelé mohou žádat o poskytnutí finančních prostředků na rozjezd nebo rozvoj podnikání v rámci jednotlivých výzev daného operačního programu. Pro získání podpory je třeba připravit kvalitní projekt odpovídající dané výzvě a splnit formální podmínky. Především zda-</a:t>
            </a:r>
            <a:r>
              <a:rPr lang="cs-CZ" dirty="0" err="1"/>
              <a:t>li</a:t>
            </a:r>
            <a:r>
              <a:rPr lang="cs-CZ" dirty="0"/>
              <a:t> je splněna kategorie podniku a obor podnikání.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MPO připravuje operační programy financované z veřejného rozpočtu a z evropských strukturálních a investičních fondů (ESIF). Podnikatelé mohou získat nevratné dotace a zvýhodněné finanční nástroje – úvěry a záruky. Finanční nástroje podpory podnikání poskytuje Národní rozvojová banka, a.s.</a:t>
            </a:r>
          </a:p>
        </p:txBody>
      </p:sp>
    </p:spTree>
    <p:extLst>
      <p:ext uri="{BB962C8B-B14F-4D97-AF65-F5344CB8AC3E}">
        <p14:creationId xmlns:p14="http://schemas.microsoft.com/office/powerpoint/2010/main" val="33042875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60707F-0718-4B58-8F97-F3107255ACE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just"/>
            <a:r>
              <a:rPr lang="cs-CZ" sz="3200" b="1" dirty="0">
                <a:latin typeface="+mj-lt"/>
              </a:rPr>
              <a:t>Podpora mezinárodního obchodu, expanze na zahraniční trhy a příliv zahraničních investic do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9EBB8A-A742-472A-AD2E-06BC6D99286A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700" dirty="0">
                <a:solidFill>
                  <a:srgbClr val="C00000"/>
                </a:solidFill>
              </a:rPr>
              <a:t>CzechInvest</a:t>
            </a:r>
            <a:r>
              <a:rPr lang="cs-CZ" sz="2700" dirty="0">
                <a:solidFill>
                  <a:schemeClr val="tx1"/>
                </a:solidFill>
              </a:rPr>
              <a:t> – propaguje ČR jako vhodnou lokalitu pro umísťování zahraničních investic. Spravuje síť regionálních kanceláří ve všech krajských městech ČR a poskytuje bezplatně podnikatelům tyto služby: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400" dirty="0"/>
              <a:t>Pomáhá při realizaci investičních projektů.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400" dirty="0"/>
              <a:t>Zahraničním investorům poskytuje poradenství při vstupu na český trh.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400" dirty="0"/>
              <a:t>Spravuje databázi podnikatelských nemovitostí a českých dodavatelských firem.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400" dirty="0"/>
              <a:t>Zprostředkovává státní investiční podporu.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400" dirty="0"/>
              <a:t>Propojuje podnikatele s partnery z výzkumně-vývojové a akademické sféry atd.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400" dirty="0"/>
              <a:t>Pro začínající podnikatele – podpora startupů s vysokým růstovým potenciálem na zahraničních trzích v rámci několika programů v zahraničních destinací včetně </a:t>
            </a:r>
            <a:r>
              <a:rPr lang="cs-CZ" sz="2400" dirty="0" err="1"/>
              <a:t>Sillicon</a:t>
            </a:r>
            <a:r>
              <a:rPr lang="cs-CZ" sz="2400" dirty="0"/>
              <a:t> </a:t>
            </a:r>
            <a:r>
              <a:rPr lang="cs-CZ" sz="2400" dirty="0" err="1"/>
              <a:t>Valley</a:t>
            </a:r>
            <a:r>
              <a:rPr lang="cs-CZ" sz="2400" dirty="0"/>
              <a:t>. Např. tříměsíční program </a:t>
            </a:r>
            <a:r>
              <a:rPr lang="cs-CZ" sz="2400" dirty="0" err="1"/>
              <a:t>CzechAccelerátor</a:t>
            </a:r>
            <a:r>
              <a:rPr lang="cs-CZ" sz="2400" dirty="0"/>
              <a:t>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39907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549408-F179-4BD7-B54C-F8CE389F7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820132"/>
            <a:ext cx="8064000" cy="5086697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 err="1">
                <a:solidFill>
                  <a:srgbClr val="C00000"/>
                </a:solidFill>
              </a:rPr>
              <a:t>CzechTrade</a:t>
            </a:r>
            <a:r>
              <a:rPr lang="cs-CZ" sz="2800" dirty="0">
                <a:solidFill>
                  <a:srgbClr val="C00000"/>
                </a:solidFill>
              </a:rPr>
              <a:t> </a:t>
            </a:r>
            <a:r>
              <a:rPr lang="cs-CZ" sz="2800" dirty="0">
                <a:solidFill>
                  <a:schemeClr val="tx1"/>
                </a:solidFill>
              </a:rPr>
              <a:t>– spravuje síť zahraničních kanceláří na pěti kontinentech světa a pomáhá podnikatelům převážně v zahraničí, kde již podnikají, nebo na mezinárodních trzích, kam se chystají proniknout. Akce jsou pořádány ve spolupráci s Ministerstvem zahraničních věcí ČR.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>
                <a:solidFill>
                  <a:srgbClr val="C00000"/>
                </a:solidFill>
              </a:rPr>
              <a:t>Česká exportní banka, a.s. a Exportní garanční a pojišťovací společnost, a.s. </a:t>
            </a:r>
            <a:r>
              <a:rPr lang="cs-CZ" sz="2800" dirty="0"/>
              <a:t>– státem vlastněné finanční instituce, mají za cíl poskytovat zvýhodněné financování (úvěrování, pojištění, ručení) vývozu zboží, služeb a investic z České republiky.</a:t>
            </a:r>
          </a:p>
        </p:txBody>
      </p:sp>
    </p:spTree>
    <p:extLst>
      <p:ext uri="{BB962C8B-B14F-4D97-AF65-F5344CB8AC3E}">
        <p14:creationId xmlns:p14="http://schemas.microsoft.com/office/powerpoint/2010/main" val="42785908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619952-A078-41E1-8278-58B068304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cs-CZ" sz="3200" b="1" dirty="0">
                <a:latin typeface="+mj-lt"/>
              </a:rPr>
              <a:t>Posílení inovačního potenciálu firem a zvýšení konkurenceschopnosti – programy aplikovaného výzkumu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FB98BE0-82B6-4FD3-A953-6212ABD88606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Technologická agentura ČR (TAČR) </a:t>
            </a:r>
            <a:r>
              <a:rPr lang="cs-CZ" dirty="0"/>
              <a:t>– poskytuje prostřednictvím programu (např. Alfa, Gama atd.) finanční podporu, jejímž cílem je zintenzivnit spolupráci mezi výzkumnými organizacemi a podnikovou sférou.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 </a:t>
            </a:r>
            <a:r>
              <a:rPr lang="cs-CZ" dirty="0">
                <a:solidFill>
                  <a:srgbClr val="C00000"/>
                </a:solidFill>
              </a:rPr>
              <a:t>MŠMT ČR </a:t>
            </a:r>
            <a:r>
              <a:rPr lang="cs-CZ" dirty="0"/>
              <a:t>– koordinuje programy, které jsou zaměřeny na rozvoj mezinárodní spolupráce mezi evropskými průmyslovými podniky a výzkumnými organizacemi.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Ministerstvo pro místní rozvoj ČR a Ministerstvo zemědělství ČR </a:t>
            </a:r>
            <a:r>
              <a:rPr lang="cs-CZ" dirty="0"/>
              <a:t>– finanční podpora udržitelného regionálního rozvoje. MMR ČR – podporuje podnikatele v segmentu cestovního ruchu. MZE ČR podporuje především zemědělské podnikatelé.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Ministerstvo práce a sociálních věcí </a:t>
            </a:r>
            <a:r>
              <a:rPr lang="cs-CZ" dirty="0"/>
              <a:t>– zaměření na aktivizaci nezaměstnaných a na zvyšování kvalifikace jednotlivců.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Tým Česko – </a:t>
            </a:r>
            <a:r>
              <a:rPr lang="cs-CZ" dirty="0">
                <a:solidFill>
                  <a:schemeClr val="tx1"/>
                </a:solidFill>
              </a:rPr>
              <a:t>zpřehlednit a zjednodušit přístup k veřejné podpoře podnikání.</a:t>
            </a:r>
            <a:endParaRPr lang="cs-CZ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846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9F07D5-779A-4F1B-84AE-86EA9733A32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Podnikatelská infrastruktura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02A525-7CB2-43B7-B711-8F22607CA096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>
                <a:solidFill>
                  <a:srgbClr val="C00000"/>
                </a:solidFill>
              </a:rPr>
              <a:t>Vymezení:</a:t>
            </a:r>
            <a:r>
              <a:rPr lang="cs-CZ" sz="2200" dirty="0"/>
              <a:t> podnikatelskou infrastrukturu představují instituce, které poskytují podnikatelům místo, kde mohou rozvíjet svůj byznys. Zároveň podnikatelům umožní využít celou škálu služeb poskytovaných za zvýhodněných podmínek.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>
                <a:solidFill>
                  <a:srgbClr val="C00000"/>
                </a:solidFill>
              </a:rPr>
              <a:t>Poskytované služby jsou: </a:t>
            </a:r>
            <a:r>
              <a:rPr lang="cs-CZ" sz="2200" dirty="0"/>
              <a:t>zvýhodněné nájmy, služby recepce, oficiální adresy, poradenství, mentoring, koučink, odborné workshopy, networkingové akce atd.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/>
              <a:t>Podnikatelskou infrastrukturu zakládají vysoké školy, kraje nebo sdružení podnikatelů a investorů. Budování těchto institucí je v ČR ze soukromých nebo z veřejných zdrojů.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200" dirty="0">
                <a:solidFill>
                  <a:srgbClr val="C00000"/>
                </a:solidFill>
              </a:rPr>
              <a:t>Podnikatelskou infrastrukturu tvoří: </a:t>
            </a:r>
            <a:r>
              <a:rPr lang="cs-CZ" sz="2200" dirty="0"/>
              <a:t>podnikatelské inkubátory, akcelerátory, vědecko-technické parky, coworkingová centra a inovační centra.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99511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4CB636-EE17-4EAE-B6D8-4940C68E8055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Internetové portály, sociální sítě a fóra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5048877-2FAB-4264-B3BA-0D374FA798FB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Umožňují podnikatelům rychle získávat aktuální informace o zahájení podnikání, legislativních změnách, networkingových a vzdělávacích akcích.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 err="1">
                <a:solidFill>
                  <a:srgbClr val="C00000"/>
                </a:solidFill>
              </a:rPr>
              <a:t>Enterprise</a:t>
            </a:r>
            <a:r>
              <a:rPr lang="cs-CZ" dirty="0">
                <a:solidFill>
                  <a:srgbClr val="C00000"/>
                </a:solidFill>
              </a:rPr>
              <a:t> </a:t>
            </a:r>
            <a:r>
              <a:rPr lang="cs-CZ" dirty="0" err="1">
                <a:solidFill>
                  <a:srgbClr val="C00000"/>
                </a:solidFill>
              </a:rPr>
              <a:t>Europe</a:t>
            </a:r>
            <a:r>
              <a:rPr lang="cs-CZ" dirty="0">
                <a:solidFill>
                  <a:srgbClr val="C00000"/>
                </a:solidFill>
              </a:rPr>
              <a:t> Network </a:t>
            </a:r>
            <a:r>
              <a:rPr lang="cs-CZ" dirty="0"/>
              <a:t>– síť na podporu inovací, vstupu na evropský trh a patentové ochraně. Je zajištěna provázanost s portály stejného jména v jednotlivých členských zemích EU.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Internetový portál BusinessInfo.cz </a:t>
            </a:r>
            <a:r>
              <a:rPr lang="cs-CZ" dirty="0"/>
              <a:t>– informace z oblastí podnikání, daní, účetnictví, zahraničního obchodu atd. Upozornění na vzdělávací akce.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Portály spravované soukromými subjekty </a:t>
            </a:r>
            <a:r>
              <a:rPr lang="cs-CZ" dirty="0"/>
              <a:t>– Podnikatel.cz, BusinessCenter.cz, Jakpodnikat.cz, atd.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Specializované portály pro podnikatelé v různých oborech nebo portály, kde se sdružují investoři a podnikatelé </a:t>
            </a:r>
            <a:r>
              <a:rPr lang="cs-CZ" dirty="0"/>
              <a:t>– AngelInvestment-Network.cz.</a:t>
            </a:r>
          </a:p>
        </p:txBody>
      </p:sp>
    </p:spTree>
    <p:extLst>
      <p:ext uri="{BB962C8B-B14F-4D97-AF65-F5344CB8AC3E}">
        <p14:creationId xmlns:p14="http://schemas.microsoft.com/office/powerpoint/2010/main" val="702565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39B0BE-79A6-4C98-BB2E-95B889DC365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1E7AE8-6137-4347-A26E-53A444D92D5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Vymezení malých a středních podniků</a:t>
            </a:r>
            <a:endParaRPr lang="cs-CZ" sz="2800" cap="small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Ekonomická pozice MSP v ČR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Přednosti MSP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Omezení MSP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Podpora malého a středního podnikání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25450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B794AD-2A88-4EE3-B908-3FC0A07658CB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Profesní organizace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79FA9E-D5E0-49B0-8033-2B17DB035463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b="1" dirty="0"/>
              <a:t>Podnikatelé se mohou sdružovat v odborných profesních a oborových sdruženích, uskupeních, ceších, asociacích, spolcích a klubech.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K čemu slouží profesní organizace: poskytují informační servis, vzdělávání, potkávají se s kolegy, kteří řeší obdobné problémy, mají možnost připomínkovat připravované legislativní návrhy a opatření.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Hospodářská komora ČR </a:t>
            </a:r>
            <a:r>
              <a:rPr lang="cs-CZ" dirty="0"/>
              <a:t>– hájí zájmy podnikatelů ze všech oborů a regionů s výjimkou oblastí zemědělství, potravinářství a lesnictví, které spadají pod Agrární komoru ČR. HK je povinným připomínkovým místem podnikatelské legislativy.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Asociace malých a středních podniků a živnostníků ČR </a:t>
            </a:r>
            <a:r>
              <a:rPr lang="cs-CZ" dirty="0"/>
              <a:t>– zastřešuje MSP, živnostníky, spolky, cechy a sdružení zastupující zájmy malých podniků. Skládá se z odborných výborů, které se zapojují do připomínkování legislativních opatření a účastní se i zasedání jednotlivých institucí veřejného sektoru.</a:t>
            </a:r>
          </a:p>
        </p:txBody>
      </p:sp>
    </p:spTree>
    <p:extLst>
      <p:ext uri="{BB962C8B-B14F-4D97-AF65-F5344CB8AC3E}">
        <p14:creationId xmlns:p14="http://schemas.microsoft.com/office/powerpoint/2010/main" val="16859335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3C901B-60E7-43D4-87FA-CDA42A7DC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876693"/>
            <a:ext cx="8064000" cy="5030136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C00000"/>
                </a:solidFill>
              </a:rPr>
              <a:t>Unie malých a středních podniků České republiky </a:t>
            </a:r>
            <a:r>
              <a:rPr lang="cs-CZ" dirty="0"/>
              <a:t>– hájí zájmy českých MSP v EU a v jednotlivých členských státech. Je to členská organizace Evropské unie malých a středních podniků (SME Union </a:t>
            </a:r>
            <a:r>
              <a:rPr lang="cs-CZ" dirty="0" err="1"/>
              <a:t>Europe</a:t>
            </a:r>
            <a:r>
              <a:rPr lang="cs-CZ" dirty="0"/>
              <a:t>). Představitelé se snaží zasadit o zlepšování podmínek pro podnikání v celé EU.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/>
              <a:t>Asociace inovačního podnikání – podpora inovačního podnikání a koordinace aktivit souvisejících s rozvojem inovací. Sdružuje instituce podporující inovační aktivity: podniky, instituce podnikatelské infrastruktury, vysoké školy, pracoviště výzkumu a vývoje.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dirty="0" err="1"/>
              <a:t>The</a:t>
            </a:r>
            <a:r>
              <a:rPr lang="cs-CZ" dirty="0"/>
              <a:t> Czech </a:t>
            </a:r>
            <a:r>
              <a:rPr lang="cs-CZ" dirty="0" err="1"/>
              <a:t>Private</a:t>
            </a:r>
            <a:r>
              <a:rPr lang="cs-CZ" dirty="0"/>
              <a:t> </a:t>
            </a:r>
            <a:r>
              <a:rPr lang="cs-CZ" dirty="0" err="1"/>
              <a:t>Equity</a:t>
            </a:r>
            <a:r>
              <a:rPr lang="cs-CZ" dirty="0"/>
              <a:t> Venture </a:t>
            </a:r>
            <a:r>
              <a:rPr lang="cs-CZ" dirty="0" err="1"/>
              <a:t>Capital</a:t>
            </a:r>
            <a:r>
              <a:rPr lang="cs-CZ" dirty="0"/>
              <a:t> </a:t>
            </a:r>
            <a:r>
              <a:rPr lang="cs-CZ" dirty="0" err="1"/>
              <a:t>Association</a:t>
            </a:r>
            <a:r>
              <a:rPr lang="cs-CZ" dirty="0"/>
              <a:t> – sdružení investorů, podnikatelů a společností, které působí v oblastech </a:t>
            </a:r>
            <a:r>
              <a:rPr lang="cs-CZ" dirty="0" err="1"/>
              <a:t>private</a:t>
            </a:r>
            <a:r>
              <a:rPr lang="cs-CZ" dirty="0"/>
              <a:t> </a:t>
            </a:r>
            <a:r>
              <a:rPr lang="cs-CZ" dirty="0" err="1"/>
              <a:t>equity</a:t>
            </a:r>
            <a:r>
              <a:rPr lang="cs-CZ" dirty="0"/>
              <a:t> a venture kapitálu v ČR. Sdružuje investory, kteří mají zájem partnersky se podílet na financování soukromých firem s růstovým potenciálem formou navýšení jejich základního jmění.</a:t>
            </a:r>
          </a:p>
        </p:txBody>
      </p:sp>
    </p:spTree>
    <p:extLst>
      <p:ext uri="{BB962C8B-B14F-4D97-AF65-F5344CB8AC3E}">
        <p14:creationId xmlns:p14="http://schemas.microsoft.com/office/powerpoint/2010/main" val="9427766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ál 3">
            <a:extLst>
              <a:ext uri="{FF2B5EF4-FFF2-40B4-BE49-F238E27FC236}">
                <a16:creationId xmlns:a16="http://schemas.microsoft.com/office/drawing/2014/main" id="{8AB781E9-4334-4CC5-8DB0-F87CC01F11BA}"/>
              </a:ext>
            </a:extLst>
          </p:cNvPr>
          <p:cNvSpPr/>
          <p:nvPr/>
        </p:nvSpPr>
        <p:spPr>
          <a:xfrm>
            <a:off x="628649" y="2192281"/>
            <a:ext cx="8062589" cy="1562469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solidFill>
              <a:srgbClr val="3131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16593" y="998481"/>
            <a:ext cx="7886700" cy="2387600"/>
          </a:xfrm>
        </p:spPr>
        <p:txBody>
          <a:bodyPr>
            <a:normAutofit/>
          </a:bodyPr>
          <a:lstStyle/>
          <a:p>
            <a:pPr algn="ctr"/>
            <a:r>
              <a:rPr lang="cs-CZ" sz="4400" b="1" dirty="0"/>
              <a:t>PODNIKÁNÍ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28649" y="4252404"/>
            <a:ext cx="8062589" cy="1242873"/>
          </a:xfrm>
          <a:ln>
            <a:solidFill>
              <a:schemeClr val="tx1"/>
            </a:solidFill>
          </a:ln>
        </p:spPr>
        <p:txBody>
          <a:bodyPr>
            <a:normAutofit fontScale="25000" lnSpcReduction="20000"/>
          </a:bodyPr>
          <a:lstStyle/>
          <a:p>
            <a:pPr algn="ctr"/>
            <a:endParaRPr lang="cs-CZ" sz="3500" b="1" dirty="0">
              <a:solidFill>
                <a:schemeClr val="tx1"/>
              </a:solidFill>
            </a:endParaRPr>
          </a:p>
          <a:p>
            <a:pPr algn="ctr"/>
            <a:r>
              <a:rPr lang="cs-CZ" sz="7400" b="1" dirty="0"/>
              <a:t>Transnacionální podnikání.</a:t>
            </a:r>
            <a:r>
              <a:rPr lang="cs-CZ" sz="7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cs-CZ" sz="7400" b="1" dirty="0">
              <a:solidFill>
                <a:schemeClr val="tx1"/>
              </a:solidFill>
            </a:endParaRPr>
          </a:p>
          <a:p>
            <a:pPr algn="ctr"/>
            <a:r>
              <a:rPr lang="cs-CZ" sz="7400" b="1" dirty="0"/>
              <a:t>doc. Ing. Jindra Peterková, Ph.D.</a:t>
            </a:r>
          </a:p>
          <a:p>
            <a:pPr algn="ctr"/>
            <a:r>
              <a:rPr lang="cs-CZ" sz="7400" b="1" dirty="0"/>
              <a:t>Ing. </a:t>
            </a:r>
            <a:r>
              <a:rPr lang="cs-CZ" sz="7400" b="1"/>
              <a:t>Veronika Volfová</a:t>
            </a:r>
            <a:endParaRPr lang="cs-CZ" sz="7400" b="1" dirty="0"/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45086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39B0BE-79A6-4C98-BB2E-95B889DC3651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dirty="0"/>
              <a:t>OBSAH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1E7AE8-6137-4347-A26E-53A444D92D5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Transnacionální korporace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2800" cap="sm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Typologie transnacionálních podniků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400320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6579" y="-37604"/>
            <a:ext cx="7890842" cy="1143000"/>
          </a:xfrm>
          <a:noFill/>
        </p:spPr>
        <p:txBody>
          <a:bodyPr>
            <a:noAutofit/>
          </a:bodyPr>
          <a:lstStyle/>
          <a:p>
            <a:pPr>
              <a:defRPr/>
            </a:pPr>
            <a:r>
              <a:rPr lang="cs-CZ" sz="3600" b="1" dirty="0">
                <a:solidFill>
                  <a:srgbClr val="C00000"/>
                </a:solidFill>
                <a:effectLst/>
              </a:rPr>
              <a:t>1. Transnacionální korporace</a:t>
            </a:r>
          </a:p>
        </p:txBody>
      </p:sp>
      <p:sp>
        <p:nvSpPr>
          <p:cNvPr id="2560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03162" y="914741"/>
            <a:ext cx="7416824" cy="5335230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cs-CZ" altLang="cs-CZ" sz="2800" b="1" dirty="0">
                <a:solidFill>
                  <a:schemeClr val="accent3"/>
                </a:solidFill>
              </a:rPr>
              <a:t>Vymezení pojmu</a:t>
            </a:r>
          </a:p>
          <a:p>
            <a:pPr algn="just"/>
            <a:r>
              <a:rPr lang="cs-CZ" altLang="cs-CZ" sz="2400" dirty="0"/>
              <a:t>Slovo transnacionální je odvozeno z angličtiny v doslovném překladu by se jednalo o „skrz- národní“. V češtině je často používán pojem nadnárodní (</a:t>
            </a:r>
            <a:r>
              <a:rPr lang="cs-CZ" altLang="cs-CZ" sz="2400" dirty="0" err="1"/>
              <a:t>multis</a:t>
            </a:r>
            <a:r>
              <a:rPr lang="cs-CZ" altLang="cs-CZ" sz="2400" dirty="0"/>
              <a:t>). Nadnárodní podnik je podnik, který je činný ve více státech; je těžko kontrolovatelný jednotlivými vládami; a je těžko dokázat přesuny zisků a daňové úniky.</a:t>
            </a:r>
          </a:p>
          <a:p>
            <a:pPr algn="just"/>
            <a:r>
              <a:rPr lang="cs-CZ" altLang="cs-CZ" sz="2400" dirty="0" err="1"/>
              <a:t>Transnacionalizace</a:t>
            </a:r>
            <a:r>
              <a:rPr lang="cs-CZ" altLang="cs-CZ" sz="2400" dirty="0"/>
              <a:t> znamená přechod k mezinárodnímu pohybu kapitálu a mezinárodním ekonomickým integracím. Mezi kladné vlastnosti </a:t>
            </a:r>
            <a:r>
              <a:rPr lang="cs-CZ" altLang="cs-CZ" sz="2400" dirty="0" err="1"/>
              <a:t>transnacionalizace</a:t>
            </a:r>
            <a:r>
              <a:rPr lang="cs-CZ" altLang="cs-CZ" sz="2400" dirty="0"/>
              <a:t> patří výměna materiálních a duchovních hodnot. K záporným vlastnostem patří ignorování regulačních a adaptačních mechanismů jednotlivých národních společností.</a:t>
            </a:r>
          </a:p>
          <a:p>
            <a:pPr algn="just"/>
            <a:endParaRPr lang="cs-CZ" altLang="cs-CZ" sz="2000" dirty="0"/>
          </a:p>
        </p:txBody>
      </p:sp>
    </p:spTree>
    <p:extLst>
      <p:ext uri="{BB962C8B-B14F-4D97-AF65-F5344CB8AC3E}">
        <p14:creationId xmlns:p14="http://schemas.microsoft.com/office/powerpoint/2010/main" val="23561055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24341" y="296652"/>
            <a:ext cx="7674818" cy="5774210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>
              <a:defRPr/>
            </a:pPr>
            <a:r>
              <a:rPr lang="cs-CZ" altLang="cs-CZ" sz="2400" dirty="0">
                <a:solidFill>
                  <a:srgbClr val="C00000"/>
                </a:solidFill>
              </a:rPr>
              <a:t>Jiné názvy: </a:t>
            </a:r>
            <a:r>
              <a:rPr lang="cs-CZ" altLang="cs-CZ" sz="2400" dirty="0"/>
              <a:t>multinacionální korporace (MNC), nadnárodní korporace</a:t>
            </a:r>
          </a:p>
          <a:p>
            <a:pPr algn="just">
              <a:defRPr/>
            </a:pPr>
            <a:r>
              <a:rPr lang="cs-CZ" altLang="cs-CZ" sz="2400" dirty="0"/>
              <a:t>MNC/TNC vytvářejí značnou masu zisku pro investice do výzkumu a vývoje a tržní hodnota největších z nich představuje násobky HDP menších zemí (ČR).</a:t>
            </a:r>
          </a:p>
          <a:p>
            <a:pPr algn="just">
              <a:defRPr/>
            </a:pPr>
            <a:r>
              <a:rPr lang="cs-CZ" altLang="cs-CZ" sz="2400" dirty="0"/>
              <a:t>MNC/TNC se staly klíčovými subjekty a hnací silou světové ekonomiky a mezinárodního podnikání.</a:t>
            </a:r>
          </a:p>
          <a:p>
            <a:pPr algn="just">
              <a:defRPr/>
            </a:pPr>
            <a:r>
              <a:rPr lang="cs-CZ" altLang="cs-CZ" sz="2400" dirty="0">
                <a:solidFill>
                  <a:srgbClr val="C00000"/>
                </a:solidFill>
              </a:rPr>
              <a:t>Definice MNC (OECD 1977):</a:t>
            </a:r>
          </a:p>
          <a:p>
            <a:pPr algn="just">
              <a:buNone/>
              <a:defRPr/>
            </a:pPr>
            <a:r>
              <a:rPr lang="cs-CZ" altLang="cs-CZ" sz="2400" dirty="0"/>
              <a:t>„Jde o společnosti nebo jednotky, jejichž vlastnictví je</a:t>
            </a:r>
          </a:p>
          <a:p>
            <a:pPr algn="just">
              <a:buNone/>
              <a:defRPr/>
            </a:pPr>
            <a:r>
              <a:rPr lang="cs-CZ" altLang="cs-CZ" sz="2400" dirty="0"/>
              <a:t>soukromé, státní nebo smíšené, které jsou založeny v</a:t>
            </a:r>
          </a:p>
          <a:p>
            <a:pPr algn="just">
              <a:buNone/>
              <a:defRPr/>
            </a:pPr>
            <a:r>
              <a:rPr lang="cs-CZ" altLang="cs-CZ" sz="2400" dirty="0"/>
              <a:t>různých  zemích a vzájemně propojeny tak, že jedna nebo </a:t>
            </a:r>
          </a:p>
          <a:p>
            <a:pPr algn="just">
              <a:buNone/>
              <a:defRPr/>
            </a:pPr>
            <a:r>
              <a:rPr lang="cs-CZ" altLang="cs-CZ" sz="2400" dirty="0"/>
              <a:t>více z nich může vyvíjet významný vliv na činnost druhých, </a:t>
            </a:r>
          </a:p>
          <a:p>
            <a:pPr algn="just">
              <a:buNone/>
              <a:defRPr/>
            </a:pPr>
            <a:r>
              <a:rPr lang="cs-CZ" altLang="cs-CZ" sz="2400" dirty="0"/>
              <a:t>zvláště s ohledem na společné využívání znalostí a zdrojů“.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75086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34591" y="224644"/>
            <a:ext cx="7674818" cy="5978193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algn="just">
              <a:buNone/>
              <a:defRPr/>
            </a:pPr>
            <a:r>
              <a:rPr lang="cs-CZ" altLang="cs-CZ" sz="2300" dirty="0">
                <a:solidFill>
                  <a:srgbClr val="C00000"/>
                </a:solidFill>
              </a:rPr>
              <a:t>Základní znaky MNC/TNC z ekonomického pohledu:</a:t>
            </a:r>
          </a:p>
          <a:p>
            <a:pPr algn="just">
              <a:defRPr/>
            </a:pPr>
            <a:r>
              <a:rPr lang="cs-CZ" altLang="cs-CZ" sz="2300" dirty="0"/>
              <a:t>fyzické umístění organizačních jednotek v druhé zemi,</a:t>
            </a:r>
          </a:p>
          <a:p>
            <a:pPr algn="just">
              <a:defRPr/>
            </a:pPr>
            <a:r>
              <a:rPr lang="cs-CZ" altLang="cs-CZ" sz="2300" dirty="0"/>
              <a:t>možnost mateřské společnosti vyvíjet rozhodující vliv vůči zahraničním organizačním jednotkám z titulu vlastníka rozhodující části akcií,</a:t>
            </a:r>
          </a:p>
          <a:p>
            <a:pPr algn="just">
              <a:defRPr/>
            </a:pPr>
            <a:r>
              <a:rPr lang="cs-CZ" altLang="cs-CZ" sz="2300" dirty="0"/>
              <a:t>možnost společného využívání a přelévání zdrojů.</a:t>
            </a:r>
          </a:p>
          <a:p>
            <a:pPr algn="just">
              <a:buNone/>
              <a:defRPr/>
            </a:pPr>
            <a:r>
              <a:rPr lang="cs-CZ" altLang="cs-CZ" sz="2300" dirty="0">
                <a:solidFill>
                  <a:srgbClr val="C00000"/>
                </a:solidFill>
              </a:rPr>
              <a:t>Z organizačně právního hlediska: </a:t>
            </a:r>
          </a:p>
          <a:p>
            <a:pPr algn="just">
              <a:defRPr/>
            </a:pPr>
            <a:r>
              <a:rPr lang="cs-CZ" altLang="cs-CZ" sz="2300" dirty="0"/>
              <a:t>MNC/TNC mají zpravidla formu akciové společnosti a holdingovou strukturu.</a:t>
            </a:r>
          </a:p>
          <a:p>
            <a:pPr algn="just">
              <a:defRPr/>
            </a:pPr>
            <a:r>
              <a:rPr lang="cs-CZ" altLang="cs-CZ" sz="2300" dirty="0"/>
              <a:t>Z hlediska řízení může mít holding podobu finančního, resp. čistého holdingu – mateřská společnost rozhoduje o strategických záležitostech a řídí finanční toky, nezabývá se výkonnou provozní činností. Často má charakter konglomerátu.</a:t>
            </a:r>
          </a:p>
          <a:p>
            <a:pPr algn="just">
              <a:defRPr/>
            </a:pPr>
            <a:r>
              <a:rPr lang="cs-CZ" altLang="cs-CZ" sz="2300" dirty="0"/>
              <a:t>TNC – globální podnikatelské strategie chápající svět jako jeden trh.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9761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180E813E-BA82-33D9-E16E-AF0CA3D9DD0C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altLang="cs-CZ" sz="3600" b="1" dirty="0">
                <a:solidFill>
                  <a:srgbClr val="C00000"/>
                </a:solidFill>
                <a:latin typeface="+mj-lt"/>
              </a:rPr>
              <a:t>Definice transnacionálního podnikání</a:t>
            </a:r>
            <a:endParaRPr lang="cs-CZ" sz="3600" b="1" dirty="0">
              <a:latin typeface="+mj-lt"/>
            </a:endParaRPr>
          </a:p>
        </p:txBody>
      </p:sp>
      <p:sp>
        <p:nvSpPr>
          <p:cNvPr id="33794" name="Zástupný symbol pro obsah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algn="just"/>
            <a:r>
              <a:rPr lang="cs-CZ" altLang="cs-CZ" sz="2600" dirty="0"/>
              <a:t>Vždy se jedná o podnik, bez ohledu na formu vlastnictví, zda je přímé nebo nepřímé, který je situován v jiné zemi, než je sídlo mateřské společnosti, je pod kontrolním vlivem mateřské společnosti a s mateřskou společností a jinými partnerskými společnostmi (i dceřinými společnostmi) je vzájemně propojen na základě informačních technologií, které mu umožňují vzájemně sdílet zdroje a potenciály a pohybuje se ve virtuálním prostoru.</a:t>
            </a:r>
          </a:p>
          <a:p>
            <a:pPr algn="just">
              <a:buFont typeface="Wingdings" pitchFamily="2" charset="2"/>
              <a:buNone/>
            </a:pPr>
            <a:endParaRPr lang="cs-CZ" altLang="cs-CZ" sz="1400" dirty="0"/>
          </a:p>
        </p:txBody>
      </p:sp>
      <p:sp>
        <p:nvSpPr>
          <p:cNvPr id="33797" name="TextovéPole 15"/>
          <p:cNvSpPr txBox="1">
            <a:spLocks noChangeArrowheads="1"/>
          </p:cNvSpPr>
          <p:nvPr/>
        </p:nvSpPr>
        <p:spPr bwMode="auto">
          <a:xfrm>
            <a:off x="5940152" y="6381328"/>
            <a:ext cx="518477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cs-CZ" altLang="cs-CZ" sz="1100" dirty="0"/>
              <a:t>Zdroj: Mikoláš, </a:t>
            </a:r>
            <a:r>
              <a:rPr lang="cs-CZ" altLang="cs-CZ" sz="1100" dirty="0" err="1"/>
              <a:t>Peteková</a:t>
            </a:r>
            <a:r>
              <a:rPr lang="cs-CZ" altLang="cs-CZ" sz="1100" dirty="0"/>
              <a:t>, Tvrdíková, 2011</a:t>
            </a:r>
          </a:p>
        </p:txBody>
      </p:sp>
    </p:spTree>
    <p:extLst>
      <p:ext uri="{BB962C8B-B14F-4D97-AF65-F5344CB8AC3E}">
        <p14:creationId xmlns:p14="http://schemas.microsoft.com/office/powerpoint/2010/main" val="19618099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115616" y="332656"/>
            <a:ext cx="7560840" cy="6336432"/>
          </a:xfrm>
        </p:spPr>
        <p:txBody>
          <a:bodyPr/>
          <a:lstStyle/>
          <a:p>
            <a:pPr algn="just">
              <a:buFont typeface="Wingdings" pitchFamily="2" charset="2"/>
              <a:buNone/>
            </a:pPr>
            <a:endParaRPr lang="cs-CZ" altLang="cs-CZ" sz="2000" dirty="0">
              <a:solidFill>
                <a:srgbClr val="C00000"/>
              </a:solidFill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115616" y="1414032"/>
            <a:ext cx="6911975" cy="4391025"/>
            <a:chOff x="1763" y="3115"/>
            <a:chExt cx="9135" cy="4143"/>
          </a:xfrm>
        </p:grpSpPr>
        <p:sp>
          <p:nvSpPr>
            <p:cNvPr id="33798" name="Oval 3"/>
            <p:cNvSpPr>
              <a:spLocks noChangeArrowheads="1"/>
            </p:cNvSpPr>
            <p:nvPr/>
          </p:nvSpPr>
          <p:spPr bwMode="auto">
            <a:xfrm>
              <a:off x="1763" y="3115"/>
              <a:ext cx="9135" cy="4143"/>
            </a:xfrm>
            <a:prstGeom prst="ellipse">
              <a:avLst/>
            </a:prstGeom>
            <a:solidFill>
              <a:srgbClr val="F2DBDB"/>
            </a:soli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F2DBDB"/>
              </a:extrusionClr>
            </a:sp3d>
          </p:spPr>
          <p:txBody>
            <a:bodyPr>
              <a:flatTx/>
            </a:bodyPr>
            <a:lstStyle/>
            <a:p>
              <a:pPr eaLnBrk="1" hangingPunct="1"/>
              <a:endParaRPr lang="cs-CZ" altLang="cs-CZ"/>
            </a:p>
          </p:txBody>
        </p:sp>
        <p:sp>
          <p:nvSpPr>
            <p:cNvPr id="33799" name="Rectangle 4"/>
            <p:cNvSpPr>
              <a:spLocks noChangeArrowheads="1"/>
            </p:cNvSpPr>
            <p:nvPr/>
          </p:nvSpPr>
          <p:spPr bwMode="auto">
            <a:xfrm>
              <a:off x="4641" y="3542"/>
              <a:ext cx="2505" cy="677"/>
            </a:xfrm>
            <a:prstGeom prst="rect">
              <a:avLst/>
            </a:prstGeom>
            <a:solidFill>
              <a:srgbClr val="DBE5F1"/>
            </a:solidFill>
            <a:ln w="38100">
              <a:solidFill>
                <a:srgbClr val="B8CCE4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Aft>
                  <a:spcPts val="1000"/>
                </a:spcAft>
              </a:pPr>
              <a:r>
                <a:rPr lang="cs-CZ" altLang="cs-CZ" sz="900" b="1">
                  <a:latin typeface="Calibri" pitchFamily="34" charset="0"/>
                </a:rPr>
                <a:t>Transnational corporation</a:t>
              </a:r>
              <a:endParaRPr lang="cs-CZ" altLang="cs-CZ"/>
            </a:p>
          </p:txBody>
        </p:sp>
        <p:sp>
          <p:nvSpPr>
            <p:cNvPr id="33800" name="Rectangle 5"/>
            <p:cNvSpPr>
              <a:spLocks noChangeArrowheads="1"/>
            </p:cNvSpPr>
            <p:nvPr/>
          </p:nvSpPr>
          <p:spPr bwMode="auto">
            <a:xfrm>
              <a:off x="2613" y="4923"/>
              <a:ext cx="1629" cy="899"/>
            </a:xfrm>
            <a:prstGeom prst="rect">
              <a:avLst/>
            </a:prstGeom>
            <a:solidFill>
              <a:srgbClr val="DBE5F1"/>
            </a:solidFill>
            <a:ln w="38100">
              <a:solidFill>
                <a:srgbClr val="B8CCE4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Aft>
                  <a:spcPts val="1000"/>
                </a:spcAft>
              </a:pPr>
              <a:r>
                <a:rPr lang="cs-CZ" altLang="cs-CZ" sz="800">
                  <a:latin typeface="Calibri" pitchFamily="34" charset="0"/>
                </a:rPr>
                <a:t>Fyzické umístění jednotek v zahraničí</a:t>
              </a:r>
              <a:endParaRPr lang="cs-CZ" altLang="cs-CZ"/>
            </a:p>
          </p:txBody>
        </p:sp>
        <p:sp>
          <p:nvSpPr>
            <p:cNvPr id="33801" name="Rectangle 6"/>
            <p:cNvSpPr>
              <a:spLocks noChangeArrowheads="1"/>
            </p:cNvSpPr>
            <p:nvPr/>
          </p:nvSpPr>
          <p:spPr bwMode="auto">
            <a:xfrm>
              <a:off x="5111" y="4923"/>
              <a:ext cx="1362" cy="899"/>
            </a:xfrm>
            <a:prstGeom prst="rect">
              <a:avLst/>
            </a:prstGeom>
            <a:solidFill>
              <a:srgbClr val="DBE5F1"/>
            </a:solidFill>
            <a:ln w="38100">
              <a:solidFill>
                <a:srgbClr val="B8CCE4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Aft>
                  <a:spcPts val="1000"/>
                </a:spcAft>
              </a:pPr>
              <a:r>
                <a:rPr lang="cs-CZ" altLang="cs-CZ" sz="800">
                  <a:latin typeface="Calibri" pitchFamily="34" charset="0"/>
                </a:rPr>
                <a:t>Kontrolní vliv mateřské společnosti</a:t>
              </a:r>
              <a:endParaRPr lang="cs-CZ" altLang="cs-CZ"/>
            </a:p>
          </p:txBody>
        </p:sp>
        <p:sp>
          <p:nvSpPr>
            <p:cNvPr id="33802" name="Rectangle 7"/>
            <p:cNvSpPr>
              <a:spLocks noChangeArrowheads="1"/>
            </p:cNvSpPr>
            <p:nvPr/>
          </p:nvSpPr>
          <p:spPr bwMode="auto">
            <a:xfrm>
              <a:off x="7381" y="4923"/>
              <a:ext cx="1870" cy="899"/>
            </a:xfrm>
            <a:prstGeom prst="rect">
              <a:avLst/>
            </a:prstGeom>
            <a:solidFill>
              <a:srgbClr val="DBE5F1"/>
            </a:solidFill>
            <a:ln w="38100">
              <a:solidFill>
                <a:srgbClr val="B8CCE4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Aft>
                  <a:spcPts val="1000"/>
                </a:spcAft>
              </a:pPr>
              <a:r>
                <a:rPr lang="cs-CZ" altLang="cs-CZ" sz="800">
                  <a:latin typeface="Calibri" pitchFamily="34" charset="0"/>
                </a:rPr>
                <a:t>Možnost společného užívání zdrojů a potenciálu</a:t>
              </a:r>
              <a:endParaRPr lang="cs-CZ" altLang="cs-CZ"/>
            </a:p>
          </p:txBody>
        </p:sp>
        <p:cxnSp>
          <p:nvCxnSpPr>
            <p:cNvPr id="33803" name="AutoShape 8"/>
            <p:cNvCxnSpPr>
              <a:cxnSpLocks noChangeShapeType="1"/>
            </p:cNvCxnSpPr>
            <p:nvPr/>
          </p:nvCxnSpPr>
          <p:spPr bwMode="auto">
            <a:xfrm flipH="1">
              <a:off x="3468" y="4219"/>
              <a:ext cx="2364" cy="704"/>
            </a:xfrm>
            <a:prstGeom prst="straightConnector1">
              <a:avLst/>
            </a:prstGeom>
            <a:noFill/>
            <a:ln w="38100">
              <a:solidFill>
                <a:srgbClr val="B8CCE4"/>
              </a:solidFill>
              <a:round/>
              <a:headEnd/>
              <a:tailEnd type="triangle" w="med" len="med"/>
            </a:ln>
          </p:spPr>
        </p:cxnSp>
        <p:cxnSp>
          <p:nvCxnSpPr>
            <p:cNvPr id="33804" name="AutoShape 9"/>
            <p:cNvCxnSpPr>
              <a:cxnSpLocks noChangeShapeType="1"/>
            </p:cNvCxnSpPr>
            <p:nvPr/>
          </p:nvCxnSpPr>
          <p:spPr bwMode="auto">
            <a:xfrm>
              <a:off x="5832" y="4219"/>
              <a:ext cx="0" cy="704"/>
            </a:xfrm>
            <a:prstGeom prst="straightConnector1">
              <a:avLst/>
            </a:prstGeom>
            <a:noFill/>
            <a:ln w="38100">
              <a:solidFill>
                <a:srgbClr val="B8CCE4"/>
              </a:solidFill>
              <a:round/>
              <a:headEnd/>
              <a:tailEnd type="triangle" w="med" len="med"/>
            </a:ln>
          </p:spPr>
        </p:cxnSp>
        <p:cxnSp>
          <p:nvCxnSpPr>
            <p:cNvPr id="33805" name="AutoShape 10"/>
            <p:cNvCxnSpPr>
              <a:cxnSpLocks noChangeShapeType="1"/>
            </p:cNvCxnSpPr>
            <p:nvPr/>
          </p:nvCxnSpPr>
          <p:spPr bwMode="auto">
            <a:xfrm>
              <a:off x="5832" y="4219"/>
              <a:ext cx="2444" cy="704"/>
            </a:xfrm>
            <a:prstGeom prst="straightConnector1">
              <a:avLst/>
            </a:prstGeom>
            <a:noFill/>
            <a:ln w="38100">
              <a:solidFill>
                <a:srgbClr val="B8CCE4"/>
              </a:solidFill>
              <a:round/>
              <a:headEnd/>
              <a:tailEnd type="triangle" w="med" len="med"/>
            </a:ln>
          </p:spPr>
        </p:cxnSp>
        <p:sp>
          <p:nvSpPr>
            <p:cNvPr id="33806" name="Oval 11"/>
            <p:cNvSpPr>
              <a:spLocks noChangeArrowheads="1"/>
            </p:cNvSpPr>
            <p:nvPr/>
          </p:nvSpPr>
          <p:spPr bwMode="auto">
            <a:xfrm>
              <a:off x="2126" y="3327"/>
              <a:ext cx="7894" cy="315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pPr eaLnBrk="1" hangingPunct="1"/>
              <a:endParaRPr lang="cs-CZ" altLang="cs-CZ"/>
            </a:p>
          </p:txBody>
        </p:sp>
        <p:sp>
          <p:nvSpPr>
            <p:cNvPr id="33807" name="Text Box 12"/>
            <p:cNvSpPr txBox="1">
              <a:spLocks noChangeArrowheads="1"/>
            </p:cNvSpPr>
            <p:nvPr/>
          </p:nvSpPr>
          <p:spPr bwMode="auto">
            <a:xfrm>
              <a:off x="7255" y="3735"/>
              <a:ext cx="1685" cy="834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C0504D"/>
              </a:solidFill>
              <a:prstDash val="dash"/>
              <a:miter lim="800000"/>
              <a:headEnd/>
              <a:tailEnd/>
            </a:ln>
          </p:spPr>
          <p:txBody>
            <a:bodyPr/>
            <a:lstStyle/>
            <a:p>
              <a:pPr eaLnBrk="1" hangingPunct="1"/>
              <a:r>
                <a:rPr lang="cs-CZ" altLang="cs-CZ" sz="1000">
                  <a:solidFill>
                    <a:srgbClr val="FF0000"/>
                  </a:solidFill>
                  <a:latin typeface="Calibri" pitchFamily="34" charset="0"/>
                </a:rPr>
                <a:t>Reálná transnacionální firma</a:t>
              </a:r>
              <a:endParaRPr lang="cs-CZ" altLang="cs-CZ"/>
            </a:p>
          </p:txBody>
        </p:sp>
        <p:sp>
          <p:nvSpPr>
            <p:cNvPr id="33808" name="Text Box 13"/>
            <p:cNvSpPr txBox="1">
              <a:spLocks noChangeArrowheads="1"/>
            </p:cNvSpPr>
            <p:nvPr/>
          </p:nvSpPr>
          <p:spPr bwMode="auto">
            <a:xfrm>
              <a:off x="5054" y="6615"/>
              <a:ext cx="2476" cy="529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8064A2"/>
              </a:solidFill>
              <a:prstDash val="dash"/>
              <a:miter lim="800000"/>
              <a:headEnd/>
              <a:tailEnd/>
            </a:ln>
          </p:spPr>
          <p:txBody>
            <a:bodyPr/>
            <a:lstStyle/>
            <a:p>
              <a:pPr eaLnBrk="1" hangingPunct="1">
                <a:spcAft>
                  <a:spcPts val="1000"/>
                </a:spcAft>
              </a:pPr>
              <a:r>
                <a:rPr lang="cs-CZ" altLang="cs-CZ" sz="1000">
                  <a:latin typeface="Calibri" pitchFamily="34" charset="0"/>
                </a:rPr>
                <a:t>VIRTUÁLNÍ PROSTOR</a:t>
              </a:r>
            </a:p>
            <a:p>
              <a:pPr eaLnBrk="1" hangingPunct="1"/>
              <a:endParaRPr lang="cs-CZ" altLang="cs-CZ"/>
            </a:p>
          </p:txBody>
        </p:sp>
      </p:grpSp>
      <p:sp>
        <p:nvSpPr>
          <p:cNvPr id="33797" name="TextovéPole 15"/>
          <p:cNvSpPr txBox="1">
            <a:spLocks noChangeArrowheads="1"/>
          </p:cNvSpPr>
          <p:nvPr/>
        </p:nvSpPr>
        <p:spPr bwMode="auto">
          <a:xfrm>
            <a:off x="5940152" y="6381328"/>
            <a:ext cx="5184775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r>
              <a:rPr lang="cs-CZ" altLang="cs-CZ" sz="1100" dirty="0"/>
              <a:t>Zdroj: Mikoláš, </a:t>
            </a:r>
            <a:r>
              <a:rPr lang="cs-CZ" altLang="cs-CZ" sz="1100" dirty="0" err="1"/>
              <a:t>Peteková</a:t>
            </a:r>
            <a:r>
              <a:rPr lang="cs-CZ" altLang="cs-CZ" sz="1100" dirty="0"/>
              <a:t>, Tvrdíková, 2011</a:t>
            </a:r>
          </a:p>
        </p:txBody>
      </p:sp>
    </p:spTree>
    <p:extLst>
      <p:ext uri="{BB962C8B-B14F-4D97-AF65-F5344CB8AC3E}">
        <p14:creationId xmlns:p14="http://schemas.microsoft.com/office/powerpoint/2010/main" val="11465729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cs-CZ" sz="3600" b="1" dirty="0">
                <a:solidFill>
                  <a:srgbClr val="C00000"/>
                </a:solidFill>
                <a:latin typeface="+mj-lt"/>
              </a:rPr>
              <a:t>2. </a:t>
            </a:r>
            <a:r>
              <a:rPr lang="cs-CZ" sz="3600" b="1" dirty="0">
                <a:solidFill>
                  <a:srgbClr val="C00000"/>
                </a:solidFill>
                <a:effectLst/>
                <a:latin typeface="+mj-lt"/>
              </a:rPr>
              <a:t>Typologie transnacionálních podniků (z hlediska vztahu matky k dcerám)</a:t>
            </a:r>
          </a:p>
        </p:txBody>
      </p:sp>
      <p:sp>
        <p:nvSpPr>
          <p:cNvPr id="34819" name="Zástupný symbol pro obsah 2"/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algn="just"/>
            <a:r>
              <a:rPr lang="cs-CZ" altLang="cs-CZ" sz="2400" b="1" dirty="0">
                <a:solidFill>
                  <a:srgbClr val="C00000"/>
                </a:solidFill>
              </a:rPr>
              <a:t>Etnocentrická</a:t>
            </a:r>
            <a:r>
              <a:rPr lang="cs-CZ" altLang="cs-CZ" sz="2400" dirty="0"/>
              <a:t> - silné zaměření na domácí zemi. Manažerský styl, hodnoty a postupy jsou považovány pro podnikání za nejvýhodnější, lepší než cokoliv lze najít v zahraničí. Design produktu vzniklý doma je nejlepší a univerzálně akceptovatelný. Firma si vybírá trhy s nízkou mírou přizpůsobení se místním podmínkám a spotřebitelským zvyklostem. Jedná se o geograficky a kulturně blízké trhy. </a:t>
            </a:r>
          </a:p>
          <a:p>
            <a:pPr algn="just"/>
            <a:r>
              <a:rPr lang="cs-CZ" altLang="cs-CZ" sz="2400" b="1" dirty="0">
                <a:solidFill>
                  <a:srgbClr val="C00000"/>
                </a:solidFill>
              </a:rPr>
              <a:t>Polycentrická</a:t>
            </a:r>
            <a:r>
              <a:rPr lang="cs-CZ" altLang="cs-CZ" sz="2400" dirty="0"/>
              <a:t> - silná orientace na hostitelskou zemi. Důraz je kladen na místní zákony, zvyklosti a kulturu. Vysoký stupeň decentralizace, spoléhání se na místní management. Výrobky a používané postupy jsou vyvíjeny a inovovány s ohledem na požadavky lokálního trhu. Firma začíná být chápána jako domácí nikoliv zahraniční.</a:t>
            </a:r>
          </a:p>
          <a:p>
            <a:pPr algn="just"/>
            <a:endParaRPr lang="cs-CZ" altLang="cs-CZ" sz="2400" dirty="0"/>
          </a:p>
          <a:p>
            <a:pPr>
              <a:buFont typeface="Wingdings" pitchFamily="2" charset="2"/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3048855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F79F3-2A9F-39B6-94C9-CA9AD87C0B2D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1. Vymezení malých a středních podniků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1480F8-6E2B-4854-BA45-5B85FC7CEB06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b="1" dirty="0">
                <a:solidFill>
                  <a:srgbClr val="C00000"/>
                </a:solidFill>
              </a:rPr>
              <a:t>Kritéria vymezení: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/>
              <a:t>podle počtu zaměstnanců,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/>
              <a:t>podle výkonů,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/>
              <a:t>podle majetku, podle přidané hodnoty,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800" dirty="0"/>
              <a:t>jiná kritéria (vlastnická a rozhodovací závislost, informační procesy, dynamika změn, osobní rizika, role poradců apod.). </a:t>
            </a:r>
          </a:p>
        </p:txBody>
      </p:sp>
    </p:spTree>
    <p:extLst>
      <p:ext uri="{BB962C8B-B14F-4D97-AF65-F5344CB8AC3E}">
        <p14:creationId xmlns:p14="http://schemas.microsoft.com/office/powerpoint/2010/main" val="28713753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84309" y="192088"/>
            <a:ext cx="7560840" cy="5850494"/>
          </a:xfrm>
          <a:ln>
            <a:solidFill>
              <a:schemeClr val="tx1"/>
            </a:solidFill>
          </a:ln>
        </p:spPr>
        <p:txBody>
          <a:bodyPr/>
          <a:lstStyle/>
          <a:p>
            <a:pPr algn="just"/>
            <a:r>
              <a:rPr lang="cs-CZ" altLang="cs-CZ" sz="2400" b="1" dirty="0" err="1">
                <a:solidFill>
                  <a:srgbClr val="C00000"/>
                </a:solidFill>
              </a:rPr>
              <a:t>Regiocentrická</a:t>
            </a:r>
            <a:r>
              <a:rPr lang="cs-CZ" altLang="cs-CZ" sz="2400" b="1" dirty="0">
                <a:solidFill>
                  <a:schemeClr val="accent3"/>
                </a:solidFill>
              </a:rPr>
              <a:t>  </a:t>
            </a:r>
            <a:r>
              <a:rPr lang="cs-CZ" altLang="cs-CZ" sz="2400" b="1" dirty="0">
                <a:solidFill>
                  <a:srgbClr val="C00000"/>
                </a:solidFill>
              </a:rPr>
              <a:t>strategie</a:t>
            </a:r>
            <a:r>
              <a:rPr lang="cs-CZ" altLang="cs-CZ" sz="2400" b="1" dirty="0">
                <a:solidFill>
                  <a:schemeClr val="accent3"/>
                </a:solidFill>
              </a:rPr>
              <a:t> </a:t>
            </a:r>
            <a:r>
              <a:rPr lang="cs-CZ" altLang="cs-CZ" sz="2400" dirty="0"/>
              <a:t>– přechodná fáze mezi etnocentrickou nebo polycentrickou a geocentrickou strategií. Jedná se o spojení výhod etnocentrické a polycentrické strategie. Strategie podniku a výrobková politika je implementována na regionální úrovni. Vytvoření regionální podnikové kultury.</a:t>
            </a:r>
          </a:p>
          <a:p>
            <a:pPr algn="just"/>
            <a:r>
              <a:rPr lang="cs-CZ" altLang="cs-CZ" sz="2400" b="1" dirty="0">
                <a:solidFill>
                  <a:srgbClr val="C00000"/>
                </a:solidFill>
              </a:rPr>
              <a:t>Geocentrická strategie </a:t>
            </a:r>
            <a:r>
              <a:rPr lang="cs-CZ" altLang="cs-CZ" sz="2400" dirty="0"/>
              <a:t>– klade důraz na globální zaměření mateřské a dceřiné společnosti. Využívá v marketingu, výrobě, technologii nebo v managementu efektů vyplývajících ze zkušenostní křivky a rozsahu činnosti. Manažeři jsou vychováváni na bázi globálních zkušeností a základem je mezinárodní kariéra. Geocentrická filozofie je aplikována u zralých odvětvích a výrobků např. ve strojírenství.</a:t>
            </a:r>
            <a:endParaRPr lang="cs-CZ" altLang="cs-CZ" sz="2400" dirty="0" err="1"/>
          </a:p>
          <a:p>
            <a:pPr>
              <a:buFont typeface="Wingdings" pitchFamily="2" charset="2"/>
              <a:buNone/>
            </a:pPr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8938649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1480F8-6E2B-4854-BA45-5B85FC7CE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801278"/>
            <a:ext cx="8064000" cy="5105551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C00000"/>
                </a:solidFill>
              </a:rPr>
              <a:t>Kritérium – počet zaměstnanců</a:t>
            </a:r>
          </a:p>
          <a:p>
            <a:pPr marL="0" indent="0">
              <a:buNone/>
            </a:pPr>
            <a:r>
              <a:rPr lang="cs-CZ" sz="2800" dirty="0"/>
              <a:t>V rámci Evropské unie se využívá standardní definice velikosti podniků podle počtu zaměstnanců: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800" dirty="0"/>
              <a:t>firma bez zaměstnanců („samozaměstnavatel“),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800" dirty="0"/>
              <a:t>drobný podnik („</a:t>
            </a:r>
            <a:r>
              <a:rPr lang="cs-CZ" sz="2800" dirty="0" err="1"/>
              <a:t>mikrofirma</a:t>
            </a:r>
            <a:r>
              <a:rPr lang="cs-CZ" sz="2800" dirty="0"/>
              <a:t>“) 1-9 zaměstnanců,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800" dirty="0"/>
              <a:t>malý podnik 10 – 49 zaměstnanců, 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800" dirty="0"/>
              <a:t>střední podnik 50 – 249 zaměstnanců,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cs-CZ" sz="2800" dirty="0"/>
              <a:t>velký podnik 250 a více zaměstnanců. </a:t>
            </a:r>
          </a:p>
        </p:txBody>
      </p:sp>
    </p:spTree>
    <p:extLst>
      <p:ext uri="{BB962C8B-B14F-4D97-AF65-F5344CB8AC3E}">
        <p14:creationId xmlns:p14="http://schemas.microsoft.com/office/powerpoint/2010/main" val="1235401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EEC6676-A201-4855-8FF1-EB2C94E90F9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0075" y="2579115"/>
            <a:ext cx="7943850" cy="3571875"/>
          </a:xfrm>
          <a:ln>
            <a:solidFill>
              <a:schemeClr val="tx1"/>
            </a:solidFill>
          </a:ln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80C256A-68F7-48E4-BC11-225A33A9755A}"/>
              </a:ext>
            </a:extLst>
          </p:cNvPr>
          <p:cNvSpPr txBox="1"/>
          <p:nvPr/>
        </p:nvSpPr>
        <p:spPr>
          <a:xfrm>
            <a:off x="524661" y="707010"/>
            <a:ext cx="79438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400" dirty="0">
                <a:solidFill>
                  <a:srgbClr val="313131"/>
                </a:solidFill>
                <a:latin typeface="+mj-lt"/>
              </a:rPr>
              <a:t>V České republice jsou stanoveny limity velikosti účetních jednotek podle § 1b zákona č. 563/1991 Sb., zákona o účetnictví, znění od 1. 1. 2021.</a:t>
            </a:r>
          </a:p>
          <a:p>
            <a:endParaRPr lang="cs-CZ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3D96A1A-F1A1-4D09-B032-D1F3F694EB3D}"/>
              </a:ext>
            </a:extLst>
          </p:cNvPr>
          <p:cNvSpPr txBox="1"/>
          <p:nvPr/>
        </p:nvSpPr>
        <p:spPr>
          <a:xfrm>
            <a:off x="650449" y="2017336"/>
            <a:ext cx="78180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Tab. 1 Limity velikosti účetních jednotek </a:t>
            </a:r>
          </a:p>
        </p:txBody>
      </p:sp>
    </p:spTree>
    <p:extLst>
      <p:ext uri="{BB962C8B-B14F-4D97-AF65-F5344CB8AC3E}">
        <p14:creationId xmlns:p14="http://schemas.microsoft.com/office/powerpoint/2010/main" val="1638942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6AB649-6959-4088-AD2C-7282E0AAC4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546755"/>
            <a:ext cx="8064000" cy="5360074"/>
          </a:xfrm>
          <a:ln>
            <a:solidFill>
              <a:schemeClr val="tx1"/>
            </a:solidFill>
          </a:ln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C00000"/>
                </a:solidFill>
              </a:rPr>
              <a:t>Kritérium pro vymezení MSP za účelem podpory</a:t>
            </a:r>
          </a:p>
          <a:p>
            <a:pPr lvl="1" algn="just">
              <a:buFont typeface="Courier New" panose="02070309020205020404" pitchFamily="49" charset="0"/>
              <a:buChar char="o"/>
            </a:pPr>
            <a:r>
              <a:rPr lang="cs-CZ" sz="2800" dirty="0"/>
              <a:t>základním kritériem pro posouzení velikosti podnikatele je počet zaměstnanců, velikost ročního obratu a bilanční suma roční rozvahy (velikost aktiv). </a:t>
            </a:r>
          </a:p>
          <a:p>
            <a:pPr marL="342891" lvl="1" indent="0" algn="just">
              <a:buNone/>
            </a:pPr>
            <a:endParaRPr lang="cs-CZ" sz="2800" dirty="0"/>
          </a:p>
          <a:p>
            <a:pPr marL="342891" lvl="1" indent="0" algn="just">
              <a:buNone/>
            </a:pPr>
            <a:endParaRPr lang="cs-CZ" sz="28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6EF90B6-CAC0-46F4-944F-8440F7831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900" y="3707238"/>
            <a:ext cx="8039100" cy="18002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E325F3E9-88E8-4E31-9B73-28EB3CC7AE8B}"/>
              </a:ext>
            </a:extLst>
          </p:cNvPr>
          <p:cNvSpPr txBox="1"/>
          <p:nvPr/>
        </p:nvSpPr>
        <p:spPr>
          <a:xfrm>
            <a:off x="564900" y="3104352"/>
            <a:ext cx="47568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Tab. 2 Vymezení MSP za účelem podpory</a:t>
            </a:r>
          </a:p>
        </p:txBody>
      </p:sp>
    </p:spTree>
    <p:extLst>
      <p:ext uri="{BB962C8B-B14F-4D97-AF65-F5344CB8AC3E}">
        <p14:creationId xmlns:p14="http://schemas.microsoft.com/office/powerpoint/2010/main" val="39712459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9A13091-0CF3-4E78-8C91-36DA9D336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593889"/>
            <a:ext cx="8064000" cy="5312940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sz="2800" b="1" dirty="0">
                <a:solidFill>
                  <a:srgbClr val="C00000"/>
                </a:solidFill>
              </a:rPr>
              <a:t>Kvalitativní vymezení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cs-CZ" sz="2150" b="1" dirty="0">
                <a:solidFill>
                  <a:schemeClr val="tx1"/>
                </a:solidFill>
                <a:latin typeface="+mj-lt"/>
              </a:rPr>
              <a:t>Malý podnik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cs-CZ" sz="2150" dirty="0">
                <a:latin typeface="+mj-lt"/>
              </a:rPr>
              <a:t>Kvalitativní vymezení: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splynutí vlastnické, manažerské a profesní role člověka,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pracovně sociální substituce,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optimalizace cash </a:t>
            </a:r>
            <a:r>
              <a:rPr lang="cs-CZ" sz="2150" dirty="0" err="1">
                <a:latin typeface="+mj-lt"/>
              </a:rPr>
              <a:t>flow</a:t>
            </a:r>
            <a:r>
              <a:rPr lang="cs-CZ" sz="2150" dirty="0">
                <a:latin typeface="+mj-lt"/>
              </a:rPr>
              <a:t> (peněžního toku).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None/>
              <a:defRPr/>
            </a:pPr>
            <a:r>
              <a:rPr lang="cs-CZ" sz="2150" b="1" dirty="0">
                <a:solidFill>
                  <a:schemeClr val="tx1"/>
                </a:solidFill>
                <a:latin typeface="+mj-lt"/>
              </a:rPr>
              <a:t>Střední podnik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1800" dirty="0">
                <a:latin typeface="+mj-lt"/>
              </a:rPr>
              <a:t>prolínání kvalitativních charakteristik malého a velkého podnikání.</a:t>
            </a:r>
          </a:p>
          <a:p>
            <a:pPr marL="609600" indent="-609600">
              <a:lnSpc>
                <a:spcPct val="80000"/>
              </a:lnSpc>
              <a:buClr>
                <a:schemeClr val="tx2"/>
              </a:buClr>
              <a:buNone/>
              <a:defRPr/>
            </a:pPr>
            <a:r>
              <a:rPr lang="cs-CZ" sz="2150" b="1" dirty="0">
                <a:solidFill>
                  <a:schemeClr val="tx1"/>
                </a:solidFill>
              </a:rPr>
              <a:t>Velký podnik</a:t>
            </a:r>
          </a:p>
          <a:p>
            <a:pPr marL="609600" indent="-60960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2"/>
              </a:buClr>
              <a:buFont typeface="Arial" pitchFamily="34" charset="0"/>
              <a:buNone/>
              <a:defRPr/>
            </a:pPr>
            <a:r>
              <a:rPr lang="cs-CZ" sz="2150" dirty="0">
                <a:latin typeface="+mj-lt"/>
              </a:rPr>
              <a:t>Kvalitativní vymezení: 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substituce technologií a finančního kapitálu,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oddělení vlastnické, manažerské a profesní   (technologické) role člověka,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r>
              <a:rPr lang="cs-CZ" sz="2150" dirty="0">
                <a:latin typeface="+mj-lt"/>
              </a:rPr>
              <a:t>optimalizace struktury kapitálu.</a:t>
            </a:r>
          </a:p>
          <a:p>
            <a:pPr marL="1371600" lvl="2" indent="-457200" algn="just">
              <a:lnSpc>
                <a:spcPct val="90000"/>
              </a:lnSpc>
              <a:spcBef>
                <a:spcPct val="0"/>
              </a:spcBef>
              <a:buSzPct val="80000"/>
              <a:buFont typeface="Symbol" panose="05050102010706020507" pitchFamily="18" charset="2"/>
              <a:buChar char="Þ"/>
              <a:defRPr/>
            </a:pPr>
            <a:endParaRPr lang="cs-CZ" sz="1800" dirty="0">
              <a:latin typeface="+mj-lt"/>
            </a:endParaRPr>
          </a:p>
          <a:p>
            <a:pPr marL="914400" lvl="2" indent="0" algn="just">
              <a:lnSpc>
                <a:spcPct val="90000"/>
              </a:lnSpc>
              <a:spcBef>
                <a:spcPct val="0"/>
              </a:spcBef>
              <a:buSzPct val="80000"/>
              <a:buNone/>
              <a:defRPr/>
            </a:pPr>
            <a:endParaRPr lang="cs-CZ" sz="1800" dirty="0">
              <a:latin typeface="+mj-lt"/>
            </a:endParaRP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773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463381-8C72-4D49-BF8A-9566D7942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697584"/>
            <a:ext cx="8064000" cy="5209245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800" dirty="0">
                <a:solidFill>
                  <a:srgbClr val="C00000"/>
                </a:solidFill>
              </a:rPr>
              <a:t>Vymezení MSP: </a:t>
            </a:r>
            <a:r>
              <a:rPr lang="cs-CZ" sz="2800" dirty="0"/>
              <a:t>Za malé a střední podniky považujeme podniky, které zaměstnávají méně než 250 osob a jejichž roční obrat nepřesahuje 50 mil. Eur, nebo jejichž bilanční suma roční rozvahy nepřesahuje 43 mil. EUR.</a:t>
            </a:r>
          </a:p>
          <a:p>
            <a:pPr marL="0" indent="0" algn="just">
              <a:buNone/>
            </a:pPr>
            <a:r>
              <a:rPr lang="cs-CZ" sz="2800" dirty="0"/>
              <a:t>(MPO ČR, Evropská komise)</a:t>
            </a:r>
          </a:p>
        </p:txBody>
      </p:sp>
    </p:spTree>
    <p:extLst>
      <p:ext uri="{BB962C8B-B14F-4D97-AF65-F5344CB8AC3E}">
        <p14:creationId xmlns:p14="http://schemas.microsoft.com/office/powerpoint/2010/main" val="1926778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BE015E-3369-477A-9296-139146656F02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rgbClr val="313131"/>
            </a:solidFill>
          </a:ln>
        </p:spPr>
        <p:txBody>
          <a:bodyPr/>
          <a:lstStyle/>
          <a:p>
            <a:r>
              <a:rPr lang="cs-CZ" sz="3600" b="1" dirty="0">
                <a:latin typeface="+mj-lt"/>
              </a:rPr>
              <a:t>2. Ekonomická pozice MSP v ČR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D35BC80-18CF-4D4F-A329-1458FDE06154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313131"/>
            </a:solidFill>
          </a:ln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Podíl na celkovém počtu podniků je 99,8 %.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Podíl na zaměstnanosti podnikatelskou sférou je 61 %.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Podíl na výkonech je 52 %.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Podíl na HDP je 35 %.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Podíl na investicích 50 %.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Podíl na vývozu 36 %.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Podíl na dovozu 48 %.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400" dirty="0"/>
              <a:t>Výrazné nepřímé ekonomické přínosy (sociální, politické, finanční a tržní stabilizace společnosti, atd.).</a:t>
            </a:r>
            <a:endParaRPr lang="cs-CZ" sz="2400" dirty="0">
              <a:solidFill>
                <a:srgbClr val="CF1F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50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42B34AD4-CC8C-42C8-A123-A24A28B23F52}" vid="{CAA84E04-F411-4E5F-9AFE-C1503F826B3B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0E3DCFD5F21B041B3AE0717B9A9367B" ma:contentTypeVersion="7" ma:contentTypeDescription="Vytvoří nový dokument" ma:contentTypeScope="" ma:versionID="56ca39c7ee08788db9c992f6ef8241aa">
  <xsd:schema xmlns:xsd="http://www.w3.org/2001/XMLSchema" xmlns:xs="http://www.w3.org/2001/XMLSchema" xmlns:p="http://schemas.microsoft.com/office/2006/metadata/properties" xmlns:ns2="e5af2723-ed53-4308-af2e-df55c807cb65" xmlns:ns3="8ecbcb86-b731-4611-b369-1887ab3d3c8c" targetNamespace="http://schemas.microsoft.com/office/2006/metadata/properties" ma:root="true" ma:fieldsID="de78ee9b524b3e3be75fd4b4ac60358f" ns2:_="" ns3:_="">
    <xsd:import namespace="e5af2723-ed53-4308-af2e-df55c807cb65"/>
    <xsd:import namespace="8ecbcb86-b731-4611-b369-1887ab3d3c8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SharingHintHash" minOccurs="0"/>
                <xsd:element ref="ns2:LastSharedByUser" minOccurs="0"/>
                <xsd:element ref="ns2:LastSharedByTime" minOccurs="0"/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af2723-ed53-4308-af2e-df55c807cb6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internalName="SharingHintHash" ma:readOnly="true">
      <xsd:simpleType>
        <xsd:restriction base="dms:Text"/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cbcb86-b731-4611-b369-1887ab3d3c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A52299-0A53-4721-B31F-8FA30F21796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CE2964-7F69-4E72-92D7-96CA5FB750D3}">
  <ds:schemaRefs>
    <ds:schemaRef ds:uri="http://purl.org/dc/dcmitype/"/>
    <ds:schemaRef ds:uri="http://purl.org/dc/elements/1.1/"/>
    <ds:schemaRef ds:uri="e5af2723-ed53-4308-af2e-df55c807cb65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8ecbcb86-b731-4611-b369-1887ab3d3c8c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73746FA2-5009-4FCE-A567-A7AC970534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af2723-ed53-4308-af2e-df55c807cb65"/>
    <ds:schemaRef ds:uri="8ecbcb86-b731-4611-b369-1887ab3d3c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MVŠO_sablona_ prezentace_4-3-CZ</Template>
  <TotalTime>11130</TotalTime>
  <Words>2316</Words>
  <Application>Microsoft Office PowerPoint</Application>
  <PresentationFormat>Předvádění na obrazovce (4:3)</PresentationFormat>
  <Paragraphs>198</Paragraphs>
  <Slides>30</Slides>
  <Notes>30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Courier New</vt:lpstr>
      <vt:lpstr>Symbol</vt:lpstr>
      <vt:lpstr>Times New Roman</vt:lpstr>
      <vt:lpstr>Wingdings</vt:lpstr>
      <vt:lpstr>Motiv Office</vt:lpstr>
      <vt:lpstr>PODNIKÁNÍ</vt:lpstr>
      <vt:lpstr>Obsah</vt:lpstr>
      <vt:lpstr>1. Vymezení malých a středních podniků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2. Ekonomická pozice MSP v ČR</vt:lpstr>
      <vt:lpstr>Prezentace aplikace PowerPoint</vt:lpstr>
      <vt:lpstr>3. Přednosti MSP</vt:lpstr>
      <vt:lpstr>4. Omezení MSP</vt:lpstr>
      <vt:lpstr>5. Podpora malého a středního podnikání</vt:lpstr>
      <vt:lpstr>Vládní organizace a programy podpory</vt:lpstr>
      <vt:lpstr>Podpora mezinárodního obchodu, expanze na zahraniční trhy a příliv zahraničních investic do ČR</vt:lpstr>
      <vt:lpstr>Prezentace aplikace PowerPoint</vt:lpstr>
      <vt:lpstr>Posílení inovačního potenciálu firem a zvýšení konkurenceschopnosti – programy aplikovaného výzkumu</vt:lpstr>
      <vt:lpstr>Podnikatelská infrastruktura</vt:lpstr>
      <vt:lpstr>Internetové portály, sociální sítě a fóra</vt:lpstr>
      <vt:lpstr>Profesní organizace</vt:lpstr>
      <vt:lpstr>Prezentace aplikace PowerPoint</vt:lpstr>
      <vt:lpstr>PODNIKÁNÍ</vt:lpstr>
      <vt:lpstr>OBSAH</vt:lpstr>
      <vt:lpstr>1. Transnacionální korporace</vt:lpstr>
      <vt:lpstr>Prezentace aplikace PowerPoint</vt:lpstr>
      <vt:lpstr>Prezentace aplikace PowerPoint</vt:lpstr>
      <vt:lpstr>Definice transnacionálního podnikání</vt:lpstr>
      <vt:lpstr>Prezentace aplikace PowerPoint</vt:lpstr>
      <vt:lpstr>2. Typologie transnacionálních podniků (z hlediska vztahu matky k dcerám)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Podnikové finance II</dc:title>
  <dc:creator>Peterková Jindra</dc:creator>
  <cp:lastModifiedBy>Volfová Veronika</cp:lastModifiedBy>
  <cp:revision>274</cp:revision>
  <cp:lastPrinted>2021-04-05T23:28:45Z</cp:lastPrinted>
  <dcterms:created xsi:type="dcterms:W3CDTF">2020-09-10T07:22:32Z</dcterms:created>
  <dcterms:modified xsi:type="dcterms:W3CDTF">2025-03-18T06:48:26Z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0x01010050E3DCFD5F21B041B3AE0717B9A9367B</vt:lpwstr>
  </property>
</Properties>
</file>