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56" r:id="rId5"/>
    <p:sldId id="335" r:id="rId6"/>
    <p:sldId id="526" r:id="rId7"/>
    <p:sldId id="411" r:id="rId8"/>
    <p:sldId id="401" r:id="rId9"/>
    <p:sldId id="405" r:id="rId10"/>
    <p:sldId id="406" r:id="rId11"/>
    <p:sldId id="404" r:id="rId12"/>
    <p:sldId id="403" r:id="rId13"/>
    <p:sldId id="407" r:id="rId14"/>
    <p:sldId id="408" r:id="rId15"/>
    <p:sldId id="409" r:id="rId16"/>
    <p:sldId id="402" r:id="rId17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3131"/>
    <a:srgbClr val="CF1F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68" autoAdjust="0"/>
    <p:restoredTop sz="94660"/>
  </p:normalViewPr>
  <p:slideViewPr>
    <p:cSldViewPr snapToGrid="0" showGuides="1">
      <p:cViewPr varScale="1">
        <p:scale>
          <a:sx n="79" d="100"/>
          <a:sy n="79" d="100"/>
        </p:scale>
        <p:origin x="1469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8911D7-D713-4BB6-9C4A-A5F888AE424C}" type="datetimeFigureOut">
              <a:rPr lang="cs-CZ" smtClean="0"/>
              <a:t>24.04.2025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D42FE9-36C2-4B96-9427-000295F887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5287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34851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24226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7164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/>
          <p:cNvSpPr/>
          <p:nvPr userDrawn="1"/>
        </p:nvSpPr>
        <p:spPr>
          <a:xfrm>
            <a:off x="4371278" y="6138250"/>
            <a:ext cx="4776297" cy="6337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216" b="5584"/>
          <a:stretch/>
        </p:blipFill>
        <p:spPr>
          <a:xfrm>
            <a:off x="5187843" y="1423285"/>
            <a:ext cx="3964866" cy="544777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28650" y="2362672"/>
            <a:ext cx="7886700" cy="2387600"/>
          </a:xfrm>
        </p:spPr>
        <p:txBody>
          <a:bodyPr anchor="b">
            <a:normAutofit/>
          </a:bodyPr>
          <a:lstStyle>
            <a:lvl1pPr algn="l">
              <a:defRPr sz="6000" b="0" cap="all" baseline="0">
                <a:solidFill>
                  <a:srgbClr val="CF1F28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28650" y="4762110"/>
            <a:ext cx="7886700" cy="821602"/>
          </a:xfrm>
        </p:spPr>
        <p:txBody>
          <a:bodyPr/>
          <a:lstStyle>
            <a:lvl1pPr marL="53999" indent="0" algn="l">
              <a:buNone/>
              <a:defRPr sz="1800">
                <a:solidFill>
                  <a:srgbClr val="313131"/>
                </a:solidFill>
                <a:latin typeface="+mj-lt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557" y="6267816"/>
            <a:ext cx="4571343" cy="2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6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180721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054251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4712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628650" y="2362672"/>
            <a:ext cx="7886700" cy="2387600"/>
          </a:xfrm>
        </p:spPr>
        <p:txBody>
          <a:bodyPr anchor="b">
            <a:normAutofit/>
          </a:bodyPr>
          <a:lstStyle>
            <a:lvl1pPr algn="l">
              <a:defRPr sz="4125" b="0" cap="all" baseline="0">
                <a:solidFill>
                  <a:srgbClr val="CF1F28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628650" y="4762110"/>
            <a:ext cx="7886700" cy="821602"/>
          </a:xfrm>
        </p:spPr>
        <p:txBody>
          <a:bodyPr/>
          <a:lstStyle>
            <a:lvl1pPr marL="53999" indent="0" algn="l">
              <a:buNone/>
              <a:defRPr sz="1800">
                <a:solidFill>
                  <a:srgbClr val="313131"/>
                </a:solidFill>
                <a:latin typeface="+mj-lt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2308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632573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694159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518170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3792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638602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1986417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7919" y="6267815"/>
            <a:ext cx="3846981" cy="230400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540000" y="365129"/>
            <a:ext cx="8064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25625"/>
            <a:ext cx="8064000" cy="40812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Obdélník 6"/>
          <p:cNvSpPr/>
          <p:nvPr userDrawn="1"/>
        </p:nvSpPr>
        <p:spPr>
          <a:xfrm>
            <a:off x="0" y="5"/>
            <a:ext cx="9144000" cy="123825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sz="1350"/>
          </a:p>
        </p:txBody>
      </p:sp>
    </p:spTree>
    <p:extLst>
      <p:ext uri="{BB962C8B-B14F-4D97-AF65-F5344CB8AC3E}">
        <p14:creationId xmlns:p14="http://schemas.microsoft.com/office/powerpoint/2010/main" val="2531905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4125" b="0" kern="1200" cap="none" baseline="0">
          <a:solidFill>
            <a:srgbClr val="CF1F28"/>
          </a:solidFill>
          <a:latin typeface="+mn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2100" kern="1200">
          <a:solidFill>
            <a:srgbClr val="313131"/>
          </a:solidFill>
          <a:latin typeface="+mj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1800" kern="1200">
          <a:solidFill>
            <a:srgbClr val="313131"/>
          </a:solidFill>
          <a:latin typeface="+mj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1800" kern="1200">
          <a:solidFill>
            <a:srgbClr val="313131"/>
          </a:solidFill>
          <a:latin typeface="+mj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1500" kern="1200">
          <a:solidFill>
            <a:srgbClr val="313131"/>
          </a:solidFill>
          <a:latin typeface="+mj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1500" kern="1200">
          <a:solidFill>
            <a:srgbClr val="313131"/>
          </a:solidFill>
          <a:latin typeface="+mj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ál 3">
            <a:extLst>
              <a:ext uri="{FF2B5EF4-FFF2-40B4-BE49-F238E27FC236}">
                <a16:creationId xmlns:a16="http://schemas.microsoft.com/office/drawing/2014/main" id="{8AB781E9-4334-4CC5-8DB0-F87CC01F11BA}"/>
              </a:ext>
            </a:extLst>
          </p:cNvPr>
          <p:cNvSpPr/>
          <p:nvPr/>
        </p:nvSpPr>
        <p:spPr>
          <a:xfrm>
            <a:off x="628649" y="2192281"/>
            <a:ext cx="8062589" cy="1562469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rgbClr val="313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16593" y="998481"/>
            <a:ext cx="7886700" cy="2387600"/>
          </a:xfrm>
        </p:spPr>
        <p:txBody>
          <a:bodyPr>
            <a:normAutofit/>
          </a:bodyPr>
          <a:lstStyle/>
          <a:p>
            <a:pPr algn="ctr"/>
            <a:r>
              <a:rPr lang="cs-CZ" sz="4400" b="1" dirty="0"/>
              <a:t>PODNIKÁNÍ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28649" y="4252404"/>
            <a:ext cx="8062589" cy="1607115"/>
          </a:xfrm>
          <a:ln>
            <a:solidFill>
              <a:schemeClr val="tx1"/>
            </a:solidFill>
          </a:ln>
        </p:spPr>
        <p:txBody>
          <a:bodyPr>
            <a:normAutofit fontScale="25000" lnSpcReduction="20000"/>
          </a:bodyPr>
          <a:lstStyle/>
          <a:p>
            <a:pPr algn="ctr"/>
            <a:endParaRPr lang="cs-CZ" sz="3500" b="1" dirty="0">
              <a:solidFill>
                <a:schemeClr val="tx1"/>
              </a:solidFill>
            </a:endParaRPr>
          </a:p>
          <a:p>
            <a:pPr algn="ctr"/>
            <a:r>
              <a:rPr lang="cs-CZ" sz="7400" b="1" dirty="0"/>
              <a:t>T10: Inovace a udržitelné podnikání – výsledky dotazníkového šetření AMSP ČR</a:t>
            </a:r>
            <a:endParaRPr lang="cs-CZ" sz="7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cs-CZ" sz="7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cs-CZ" sz="7400" b="1" dirty="0">
              <a:solidFill>
                <a:schemeClr val="tx1"/>
              </a:solidFill>
            </a:endParaRPr>
          </a:p>
          <a:p>
            <a:pPr algn="ctr"/>
            <a:r>
              <a:rPr lang="cs-CZ" sz="7400" b="1" dirty="0"/>
              <a:t>doc. Ing. Jindra Peterková, Ph.D.</a:t>
            </a:r>
          </a:p>
          <a:p>
            <a:pPr algn="ctr"/>
            <a:endParaRPr lang="cs-CZ" sz="7400" b="1" dirty="0"/>
          </a:p>
          <a:p>
            <a:pPr algn="ctr"/>
            <a:endParaRPr lang="cs-CZ" sz="7400" b="1" dirty="0"/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6505305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333BD6-D893-486B-B743-2FACDF5BC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>
                <a:solidFill>
                  <a:srgbClr val="C00000"/>
                </a:solidFill>
              </a:rPr>
              <a:t>3. OBNOVITELNÉ ZDROJE ENERGIE A ELEKTROMOBILITA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FEE01D-9E93-964F-F2CA-FE6D9660D4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sz="2400" dirty="0"/>
              <a:t>Dvě třetiny firem už využívají nebo zvažují adopci obnovitelné energie pro své operace nebo služby, což je trend, který je výraznější u firem s 50 až 249 zaměstnanci a také u těch, které svým působením spadají do oboru výroby či průmyslu. 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cs-CZ" sz="24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400" dirty="0"/>
              <a:t>Dvě pětiny podniků s 50 až 249 zaměstnanci a také ty z oboru výroby či průmyslu se domnívají, že elektromobilita může pomoci jejich udržitelnému podnikání a již tak postupují.</a:t>
            </a:r>
          </a:p>
          <a:p>
            <a:pPr marL="0" indent="0">
              <a:buNone/>
            </a:pPr>
            <a:endParaRPr lang="cs-CZ" sz="2000" dirty="0"/>
          </a:p>
          <a:p>
            <a:endParaRPr lang="cs-CZ" sz="20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77915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599E59-490F-C6A1-935D-EB7BE3BD5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611305"/>
            <a:ext cx="8064000" cy="1325563"/>
          </a:xfrm>
        </p:spPr>
        <p:txBody>
          <a:bodyPr/>
          <a:lstStyle/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cs-CZ" sz="2400" dirty="0">
                <a:solidFill>
                  <a:schemeClr val="tx1"/>
                </a:solidFill>
                <a:latin typeface="+mj-lt"/>
              </a:rPr>
              <a:t>Třetina firem nepodniká žádné specifické kroky v reakci na aktuální trendy jako je elektromobilita a obnovitelné zdroje, častěji pak ty se 4 až 49 zaměstnanci a ty ze sektoru služeb. </a:t>
            </a:r>
            <a:br>
              <a:rPr lang="cs-CZ" sz="4400" dirty="0"/>
            </a:b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9595582-8DCF-2859-00ED-2754F1BCC0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000" y="2190312"/>
            <a:ext cx="8276734" cy="3393601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555BC81F-BAB6-743D-75EE-37D318C6613E}"/>
              </a:ext>
            </a:extLst>
          </p:cNvPr>
          <p:cNvSpPr txBox="1"/>
          <p:nvPr/>
        </p:nvSpPr>
        <p:spPr>
          <a:xfrm>
            <a:off x="923826" y="1820980"/>
            <a:ext cx="7993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C00000"/>
                </a:solidFill>
              </a:rPr>
              <a:t>Reakce podniků na aktuální trendy jako jsou obnovitelné zdroje (v %)</a:t>
            </a:r>
            <a:endParaRPr lang="cs-CZ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3710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B18D1E-C21F-C59E-E83C-5AF6F588A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/>
              <a:t>4. </a:t>
            </a:r>
            <a:r>
              <a:rPr lang="pl-PL" sz="3200" dirty="0"/>
              <a:t>OSTATNÍ SMĚRY ROZVOJE A S NIMI SPOJENÁ TÉMATA </a:t>
            </a:r>
            <a:endParaRPr lang="cs-CZ" sz="32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C43528B-06BB-7E9F-BB18-83F82A6866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sz="2400" dirty="0"/>
              <a:t>Podniky, které spolupracují s vysokými školami, tak činí nejčastěji z důvodu náboru zaměstnanců. Pětina firem s vysokými školami nespolupracuje.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400" dirty="0"/>
              <a:t>Tři čtvrtiny podniků neinvestují do start-upů a ani o tom neuvažují. Nejčastěji z důvodu, že nedisponují dostatečnými finančními prostředky nebo že v investici nevidí přidanou hodnotu.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400" dirty="0"/>
              <a:t>Dvě třetiny podniků revidují své technologické procesy alespoň jednou za dva až tři roky, čtvrtina tak činí každý rok. Výrazně častěji je pak revidují firmy s 50 až 249 zaměstnanci a také ty ze sektoru výroby či průmyslu. 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35458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2D230C7-4EE6-27D4-841C-0502A4988B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584462"/>
            <a:ext cx="8064000" cy="5322367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sz="2400" dirty="0"/>
              <a:t>Polovina firem s 50 až 249 zaměstnanci společně s těmi z oblasti výroby či průmyslu má zkušenost s ochranou inovativních řešení pomocí ochrany průmyslových práv. Nejméně často mají tuto zkušenost podniky ze sektoru služeb.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400" dirty="0"/>
              <a:t>Role dat a jejich analýza ve většině firem hraje důležitou roli, ovšem malé podniky jsou teprve v začátcích. Čtvrtina malých podniků a těch z oboru služeb udává, že pro ně žádnou roli nehraje.</a:t>
            </a:r>
          </a:p>
          <a:p>
            <a:pPr marL="0" indent="0" algn="just">
              <a:buNone/>
            </a:pPr>
            <a:endParaRPr lang="cs-CZ" dirty="0"/>
          </a:p>
          <a:p>
            <a:pPr algn="just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02002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6737" y="836549"/>
            <a:ext cx="7290197" cy="884906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l"/>
            <a:r>
              <a:rPr lang="cs-CZ" altLang="cs-CZ" sz="2800" b="1" cap="all" dirty="0">
                <a:solidFill>
                  <a:srgbClr val="C00000"/>
                </a:solidFill>
              </a:rPr>
              <a:t>1.  Vymezení pojmu inovace</a:t>
            </a:r>
            <a:br>
              <a:rPr lang="cs-CZ" altLang="cs-CZ" sz="2400" b="1" cap="all" dirty="0">
                <a:solidFill>
                  <a:schemeClr val="tx1"/>
                </a:solidFill>
              </a:rPr>
            </a:br>
            <a:endParaRPr lang="cs-CZ" sz="24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6737" y="1802167"/>
            <a:ext cx="7290197" cy="4219284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just">
              <a:buClr>
                <a:srgbClr val="C00000"/>
              </a:buClr>
              <a:buFont typeface="Wingdings" panose="05000000000000000000" pitchFamily="2" charset="2"/>
              <a:buChar char="Ø"/>
              <a:defRPr/>
            </a:pPr>
            <a:r>
              <a:rPr lang="cs-CZ" sz="2400" b="1" dirty="0">
                <a:solidFill>
                  <a:srgbClr val="C00000"/>
                </a:solidFill>
              </a:rPr>
              <a:t>Inovace</a:t>
            </a:r>
            <a:r>
              <a:rPr lang="cs-CZ" sz="2400" dirty="0"/>
              <a:t> je chápána jako změna, kreativní destrukce současného stavu, prostředek ke zvýšení dlouhodobé konkurenceschopnosti nebo tajná přísada pro úspěšné podnikání. </a:t>
            </a:r>
            <a:r>
              <a:rPr lang="cs-CZ" sz="2400" dirty="0">
                <a:solidFill>
                  <a:srgbClr val="FF0000"/>
                </a:solidFill>
              </a:rPr>
              <a:t>Inovace má podobu novinky, resp. změny k něčemu novému. </a:t>
            </a:r>
          </a:p>
          <a:p>
            <a:pPr algn="just">
              <a:buClr>
                <a:srgbClr val="C00000"/>
              </a:buClr>
              <a:buFont typeface="Wingdings" panose="05000000000000000000" pitchFamily="2" charset="2"/>
              <a:buChar char="Ø"/>
              <a:defRPr/>
            </a:pPr>
            <a:r>
              <a:rPr lang="cs-CZ" sz="2400" b="1" dirty="0">
                <a:solidFill>
                  <a:srgbClr val="C00000"/>
                </a:solidFill>
              </a:rPr>
              <a:t>Široké chápání pojmu inovace </a:t>
            </a:r>
            <a:r>
              <a:rPr lang="cs-CZ" sz="2400" dirty="0"/>
              <a:t>– změny v jakékoliv oblasti společenského života. Úzké vymezení – inovace v průmyslové a obchodní praxi – nejen změny výrobků a služeb, ale také změny v okolnostech a způsobech, jakými se dostávají na trhy.</a:t>
            </a:r>
          </a:p>
          <a:p>
            <a:pPr marL="0" indent="0" algn="just">
              <a:buClr>
                <a:srgbClr val="008080"/>
              </a:buClr>
              <a:buNone/>
              <a:defRPr/>
            </a:pPr>
            <a:endParaRPr lang="cs-CZ" sz="1500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EA83E56-EF15-4396-A774-06BC25D0F6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798990"/>
            <a:ext cx="8064000" cy="5107839"/>
          </a:xfrm>
          <a:ln>
            <a:solidFill>
              <a:schemeClr val="tx1"/>
            </a:solidFill>
          </a:ln>
        </p:spPr>
        <p:txBody>
          <a:bodyPr/>
          <a:lstStyle/>
          <a:p>
            <a:pPr algn="just">
              <a:buClr>
                <a:srgbClr val="C00000"/>
              </a:buClr>
              <a:buFont typeface="Wingdings" panose="05000000000000000000" pitchFamily="2" charset="2"/>
              <a:buChar char="Ø"/>
              <a:defRPr/>
            </a:pPr>
            <a:r>
              <a:rPr lang="cs-CZ" sz="2800" dirty="0"/>
              <a:t>Inovace může být výsledkem výzkumné činnosti, výsledkem nákupu know-how nebo licence, výsledkem podnikatelské aktivity nebo jiných opatření či činností. Inovace se může týkat výrobků, služeb, výrobního závodu, technologie, materiálu, kvalifikace zaměstnanců, organizace podniku, vztahu mezi podniky, trhu atd</a:t>
            </a:r>
            <a:endParaRPr lang="cs-CZ" altLang="cs-CZ" sz="28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078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F90CF9-B34E-97C4-464F-8D79A10E4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Metodika výzkumu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23CFFC-AAC0-EBCC-F6DE-7DA34FC8D5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2400" b="1" dirty="0"/>
              <a:t>Online dotazování: strukturovaný dotazník o délce 8 minut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b="1" dirty="0"/>
              <a:t>Cílová skupina: Majitelé, jednatelé a ředitelé malých a středních podniků o velikosti 4-249 zaměstnanců.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b="1" dirty="0"/>
              <a:t>Velikost vzorku: 202 podniků.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b="1" dirty="0"/>
              <a:t>Výsledky byly poskytnuty AMSP ČR na konferenci.</a:t>
            </a:r>
          </a:p>
          <a:p>
            <a:pPr marL="0" indent="0">
              <a:buNone/>
            </a:pP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215898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ECD1F5-27B9-113D-14BC-3D1FBF622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5129"/>
            <a:ext cx="8064000" cy="1021271"/>
          </a:xfrm>
        </p:spPr>
        <p:txBody>
          <a:bodyPr/>
          <a:lstStyle/>
          <a:p>
            <a:r>
              <a:rPr lang="cs-CZ" sz="3200" cap="all" dirty="0">
                <a:solidFill>
                  <a:srgbClr val="C00000"/>
                </a:solidFill>
              </a:rPr>
              <a:t>1. Klíčové technologie, směry v inovacích a jejich oblasti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0ED6954-C1C0-2D19-7C8F-2ACA59937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386400"/>
            <a:ext cx="8064000" cy="1021270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MSP vidí jako nejdůležitější inovačně směřovat do oblasti výroby (nové technologie, 42 %) a do automatizace a robotizace (37 %), přičemž u větších firem, a zejména těch výrobních, představuje ochota investovat do výroby a automatizace až 65 %. </a:t>
            </a:r>
          </a:p>
          <a:p>
            <a:pPr marL="0" indent="0" algn="just">
              <a:buNone/>
            </a:pPr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50CE73A7-E6D2-2ACD-5031-A04B20745C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216" y="2785502"/>
            <a:ext cx="8562104" cy="3939888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3F567BE0-D51C-08C9-EC07-D4E87629148E}"/>
              </a:ext>
            </a:extLst>
          </p:cNvPr>
          <p:cNvSpPr txBox="1"/>
          <p:nvPr/>
        </p:nvSpPr>
        <p:spPr>
          <a:xfrm>
            <a:off x="754144" y="2407670"/>
            <a:ext cx="7975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C00000"/>
                </a:solidFill>
              </a:rPr>
              <a:t>Oblasti, na které se podniky zaměřují, či plánují zaměřit, v rámci udržitelného rozvoje podnikání (v %) </a:t>
            </a:r>
          </a:p>
        </p:txBody>
      </p:sp>
    </p:spTree>
    <p:extLst>
      <p:ext uri="{BB962C8B-B14F-4D97-AF65-F5344CB8AC3E}">
        <p14:creationId xmlns:p14="http://schemas.microsoft.com/office/powerpoint/2010/main" val="1595455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0ED6954-C1C0-2D19-7C8F-2ACA59937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744718"/>
            <a:ext cx="8064000" cy="5162111"/>
          </a:xfrm>
        </p:spPr>
        <p:txBody>
          <a:bodyPr>
            <a:normAutofit fontScale="925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sz="2400" dirty="0"/>
              <a:t>Středně velké podniky a firmy z oblasti výroby či průmyslu se častěji zaměřují na oblast investice do udržitelných materiálů a implementace environmentálních standardů a certifikaci (37 %).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400" dirty="0"/>
              <a:t>Jako nejslibnější technologie pro budoucí růst a konkurenceschopnost jsou dle malých a středních podniků pokročilá robotika a automatizace (častěji udávají firmy z oboru výroby či průmyslu) společně s umělou inteligencí a strojovým učením.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400" dirty="0"/>
              <a:t>Hlavním důvodem malých podniků pro informování veřejnosti o inovacích je přilákání nových zákazníků (52 %). Středně velké firmy častěji uvádějí, přilákání zaměstnanců (48 %)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400" dirty="0"/>
              <a:t>Dvě třetiny firem financují technologické novinky z vlastních zdrojů. Ty, které mají 50 až 249 zaměstnanců, v polovině případů využívají dotace.</a:t>
            </a:r>
          </a:p>
          <a:p>
            <a:pPr marL="0" indent="0" algn="just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99979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BD58147-157A-E082-7F3F-E250049EB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575035"/>
            <a:ext cx="8064000" cy="5331794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sz="2400" dirty="0"/>
              <a:t>Hlavní bariérou bránící zavedení inovačních technologii ve firmách je nedostatek kapitálu. Firmy ze sektoru služeb toto udávají častěji.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BEF47F2-4FEE-515F-5BAC-BCCD98DFEC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695" y="2524054"/>
            <a:ext cx="8138271" cy="3382775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6658FA0C-295F-2E3A-D104-CCBFA3D58DDE}"/>
              </a:ext>
            </a:extLst>
          </p:cNvPr>
          <p:cNvSpPr txBox="1"/>
          <p:nvPr/>
        </p:nvSpPr>
        <p:spPr>
          <a:xfrm>
            <a:off x="779752" y="1906920"/>
            <a:ext cx="79441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C00000"/>
                </a:solidFill>
              </a:rPr>
              <a:t>Hlavní bariéry bránící zavádění inovačních technologií ve firmách (v %)</a:t>
            </a:r>
          </a:p>
        </p:txBody>
      </p:sp>
    </p:spTree>
    <p:extLst>
      <p:ext uri="{BB962C8B-B14F-4D97-AF65-F5344CB8AC3E}">
        <p14:creationId xmlns:p14="http://schemas.microsoft.com/office/powerpoint/2010/main" val="8903470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F59725-BFB1-BCE1-E436-E8E2AA810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5129"/>
            <a:ext cx="8064000" cy="756661"/>
          </a:xfrm>
        </p:spPr>
        <p:txBody>
          <a:bodyPr/>
          <a:lstStyle/>
          <a:p>
            <a:r>
              <a:rPr lang="cs-CZ" sz="3200" cap="all" dirty="0"/>
              <a:t>2. Udržitelnost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E048EF3-CAE1-5048-DA15-FB8676F866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068964"/>
            <a:ext cx="8064000" cy="4888776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0"/>
              <a:t>Polovina firem udává, že by své podnikání mohly směřovat k udržitelnosti skrze investice do obnovitelných zdrojů energetiky (častěji ty z oboru výroby či průmyslu) a také podporou ekologického povědomí mezi zaměstnanci a zákazníky. </a:t>
            </a:r>
          </a:p>
          <a:p>
            <a:pPr marL="0" indent="0" algn="just">
              <a:buNone/>
            </a:pPr>
            <a:endParaRPr lang="cs-CZ" sz="1800" dirty="0"/>
          </a:p>
          <a:p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9A5F9579-3492-2857-8B04-CBFA261C0A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000" y="2696066"/>
            <a:ext cx="8211615" cy="3571179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EA740A7C-5111-1BD8-04FB-49A3C1A076A2}"/>
              </a:ext>
            </a:extLst>
          </p:cNvPr>
          <p:cNvSpPr txBox="1"/>
          <p:nvPr/>
        </p:nvSpPr>
        <p:spPr>
          <a:xfrm>
            <a:off x="687615" y="2326734"/>
            <a:ext cx="806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C00000"/>
                </a:solidFill>
              </a:rPr>
              <a:t>Způsoby, které by mohly směřovat podnikání k udržitelnosti (v %) </a:t>
            </a:r>
          </a:p>
        </p:txBody>
      </p:sp>
    </p:spTree>
    <p:extLst>
      <p:ext uri="{BB962C8B-B14F-4D97-AF65-F5344CB8AC3E}">
        <p14:creationId xmlns:p14="http://schemas.microsoft.com/office/powerpoint/2010/main" val="3292276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7E52BCA-A2AF-FC72-FB50-62F8ADFC3F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8598" y="468165"/>
            <a:ext cx="8064000" cy="4081204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0"/>
              <a:t>Firmy pro zlepšení své ekologické stopy nejčastěji důsledně optimalizují procesy (41 %), následuje opravitelnost výrobků (34 %), využívání zpětného odběrů produktů a materiálů (33 %). Následuje „Závazek k cílům trvale udržitelného rozvoje a investice do technologii. Zatím žádné kroky nečiní 11%.</a:t>
            </a:r>
          </a:p>
          <a:p>
            <a:pPr algn="just"/>
            <a:endParaRPr lang="cs-CZ" sz="2000" dirty="0"/>
          </a:p>
          <a:p>
            <a:pPr algn="just">
              <a:lnSpc>
                <a:spcPct val="90000"/>
              </a:lnSpc>
            </a:pPr>
            <a:endParaRPr lang="cs-CZ" sz="1900" cap="small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2AE71CB-1C12-55AF-208B-C59A69F041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615" y="2641192"/>
            <a:ext cx="8155787" cy="3337088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A10E7B5E-07C1-6D48-C27D-81374AD6BAA6}"/>
              </a:ext>
            </a:extLst>
          </p:cNvPr>
          <p:cNvSpPr txBox="1"/>
          <p:nvPr/>
        </p:nvSpPr>
        <p:spPr>
          <a:xfrm>
            <a:off x="681402" y="2139435"/>
            <a:ext cx="76828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C00000"/>
                </a:solidFill>
              </a:rPr>
              <a:t>Kroky, které dělají podniky ke zlepšení své ekologické stopy (v %)</a:t>
            </a:r>
          </a:p>
        </p:txBody>
      </p:sp>
    </p:spTree>
    <p:extLst>
      <p:ext uri="{BB962C8B-B14F-4D97-AF65-F5344CB8AC3E}">
        <p14:creationId xmlns:p14="http://schemas.microsoft.com/office/powerpoint/2010/main" val="344040292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2" id="{42B34AD4-CC8C-42C8-A123-A24A28B23F52}" vid="{CAA84E04-F411-4E5F-9AFE-C1503F826B3B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0E3DCFD5F21B041B3AE0717B9A9367B" ma:contentTypeVersion="7" ma:contentTypeDescription="Vytvoří nový dokument" ma:contentTypeScope="" ma:versionID="56ca39c7ee08788db9c992f6ef8241aa">
  <xsd:schema xmlns:xsd="http://www.w3.org/2001/XMLSchema" xmlns:xs="http://www.w3.org/2001/XMLSchema" xmlns:p="http://schemas.microsoft.com/office/2006/metadata/properties" xmlns:ns2="e5af2723-ed53-4308-af2e-df55c807cb65" xmlns:ns3="8ecbcb86-b731-4611-b369-1887ab3d3c8c" targetNamespace="http://schemas.microsoft.com/office/2006/metadata/properties" ma:root="true" ma:fieldsID="de78ee9b524b3e3be75fd4b4ac60358f" ns2:_="" ns3:_="">
    <xsd:import namespace="e5af2723-ed53-4308-af2e-df55c807cb65"/>
    <xsd:import namespace="8ecbcb86-b731-4611-b369-1887ab3d3c8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SharingHintHash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af2723-ed53-4308-af2e-df55c807cb6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dílí se s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dílené s podrobnostmi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odnota hash upozornění na sdílení" ma:description="" ma:internalName="SharingHintHash" ma:readOnly="true">
      <xsd:simpleType>
        <xsd:restriction base="dms:Text"/>
      </xsd:simpleType>
    </xsd:element>
    <xsd:element name="LastSharedByUser" ma:index="11" nillable="true" ma:displayName="Naposledy sdílel(a)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Čas posledního sdílení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cbcb86-b731-4611-b369-1887ab3d3c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3CE2964-7F69-4E72-92D7-96CA5FB750D3}">
  <ds:schemaRefs>
    <ds:schemaRef ds:uri="http://www.w3.org/XML/1998/namespace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purl.org/dc/elements/1.1/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8ecbcb86-b731-4611-b369-1887ab3d3c8c"/>
    <ds:schemaRef ds:uri="e5af2723-ed53-4308-af2e-df55c807cb65"/>
  </ds:schemaRefs>
</ds:datastoreItem>
</file>

<file path=customXml/itemProps2.xml><?xml version="1.0" encoding="utf-8"?>
<ds:datastoreItem xmlns:ds="http://schemas.openxmlformats.org/officeDocument/2006/customXml" ds:itemID="{73746FA2-5009-4FCE-A567-A7AC970534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5af2723-ed53-4308-af2e-df55c807cb65"/>
    <ds:schemaRef ds:uri="8ecbcb86-b731-4611-b369-1887ab3d3c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1A52299-0A53-4721-B31F-8FA30F21796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MVŠO_sablona_ prezentace_4-3-CZ</Template>
  <TotalTime>6626</TotalTime>
  <Words>839</Words>
  <Application>Microsoft Office PowerPoint</Application>
  <PresentationFormat>Předvádění na obrazovce (4:3)</PresentationFormat>
  <Paragraphs>46</Paragraphs>
  <Slides>13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Wingdings</vt:lpstr>
      <vt:lpstr>Motiv Office</vt:lpstr>
      <vt:lpstr>PODNIKÁNÍ</vt:lpstr>
      <vt:lpstr>1.  Vymezení pojmu inovace </vt:lpstr>
      <vt:lpstr>Prezentace aplikace PowerPoint</vt:lpstr>
      <vt:lpstr>Metodika výzkumu</vt:lpstr>
      <vt:lpstr>1. Klíčové technologie, směry v inovacích a jejich oblasti</vt:lpstr>
      <vt:lpstr>Prezentace aplikace PowerPoint</vt:lpstr>
      <vt:lpstr>Prezentace aplikace PowerPoint</vt:lpstr>
      <vt:lpstr>2. Udržitelnost</vt:lpstr>
      <vt:lpstr>Prezentace aplikace PowerPoint</vt:lpstr>
      <vt:lpstr>3. OBNOVITELNÉ ZDROJE ENERGIE A ELEKTROMOBILITA</vt:lpstr>
      <vt:lpstr>Třetina firem nepodniká žádné specifické kroky v reakci na aktuální trendy jako je elektromobilita a obnovitelné zdroje, častěji pak ty se 4 až 49 zaměstnanci a ty ze sektoru služeb.  </vt:lpstr>
      <vt:lpstr>4. OSTATNÍ SMĚRY ROZVOJE A S NIMI SPOJENÁ TÉMATA 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Podnikové finance II</dc:title>
  <dc:creator>Peterková Jindra</dc:creator>
  <cp:lastModifiedBy>Peterková Jindra</cp:lastModifiedBy>
  <cp:revision>210</cp:revision>
  <cp:lastPrinted>2021-02-08T18:32:20Z</cp:lastPrinted>
  <dcterms:created xsi:type="dcterms:W3CDTF">2020-09-10T07:22:32Z</dcterms:created>
  <dcterms:modified xsi:type="dcterms:W3CDTF">2025-04-24T02:08:32Z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0x01010050E3DCFD5F21B041B3AE0717B9A9367B</vt:lpwstr>
  </property>
</Properties>
</file>