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335" r:id="rId6"/>
    <p:sldId id="395" r:id="rId7"/>
    <p:sldId id="365" r:id="rId8"/>
    <p:sldId id="367" r:id="rId9"/>
    <p:sldId id="368" r:id="rId10"/>
    <p:sldId id="369" r:id="rId11"/>
    <p:sldId id="372" r:id="rId12"/>
    <p:sldId id="374" r:id="rId13"/>
    <p:sldId id="375" r:id="rId14"/>
    <p:sldId id="376" r:id="rId15"/>
    <p:sldId id="394" r:id="rId16"/>
    <p:sldId id="339" r:id="rId17"/>
    <p:sldId id="361" r:id="rId18"/>
    <p:sldId id="343" r:id="rId19"/>
    <p:sldId id="377" r:id="rId20"/>
    <p:sldId id="378" r:id="rId21"/>
    <p:sldId id="379" r:id="rId22"/>
    <p:sldId id="380" r:id="rId23"/>
    <p:sldId id="386" r:id="rId24"/>
    <p:sldId id="382" r:id="rId25"/>
    <p:sldId id="387" r:id="rId26"/>
    <p:sldId id="388" r:id="rId27"/>
    <p:sldId id="389" r:id="rId28"/>
    <p:sldId id="393" r:id="rId29"/>
    <p:sldId id="391" r:id="rId30"/>
    <p:sldId id="392" r:id="rId3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131"/>
    <a:srgbClr val="CF1F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9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911D7-D713-4BB6-9C4A-A5F888AE424C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42FE9-36C2-4B96-9427-000295F88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28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85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677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20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395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71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059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194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151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9517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084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919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079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877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8AB781E9-4334-4CC5-8DB0-F87CC01F11BA}"/>
              </a:ext>
            </a:extLst>
          </p:cNvPr>
          <p:cNvSpPr/>
          <p:nvPr/>
        </p:nvSpPr>
        <p:spPr>
          <a:xfrm>
            <a:off x="628649" y="2192281"/>
            <a:ext cx="8062589" cy="15624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31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6593" y="998481"/>
            <a:ext cx="7886700" cy="23876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PODNIKÁNÍ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49" y="4252404"/>
            <a:ext cx="8062589" cy="1607115"/>
          </a:xfrm>
          <a:ln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algn="ctr"/>
            <a:endParaRPr lang="cs-CZ" sz="35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T3: Ekonomické a právní aspekty podnikání</a:t>
            </a:r>
            <a:endParaRPr lang="cs-CZ" sz="7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cs-CZ" sz="7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74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doc. Ing. Jindra Peterková, Ph.D.</a:t>
            </a:r>
          </a:p>
          <a:p>
            <a:pPr algn="ctr"/>
            <a:r>
              <a:rPr lang="cs-CZ" sz="7400" b="1" dirty="0"/>
              <a:t>Ing. Veronika Volfová</a:t>
            </a:r>
          </a:p>
          <a:p>
            <a:pPr algn="ctr"/>
            <a:endParaRPr lang="cs-CZ" sz="7400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51606E-0A60-47C5-94CC-2D38B9875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58218"/>
            <a:ext cx="8064000" cy="5693790"/>
          </a:xfrm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C00000"/>
                </a:solidFill>
              </a:rPr>
              <a:t>Fáze růstu  </a:t>
            </a:r>
            <a:r>
              <a:rPr lang="cs-CZ" sz="2400" dirty="0"/>
              <a:t>- podnik v daném segmentu trhu rozšiřuje objem prodeje. Rozšiřují se aktivity podniku, což s sebou nese i zvýšenou míru rizika plynoucí právě z růstu. Vlastníci i trh hodnotí podnik prostřednictvím zisku nebo ukazatelů na zisku závislých (rentabilita vlastního kapitálu, rentabilita aktiv). Zisk jako měřítko úspěšnosti podniku však nemusí být z pohledu vlastníků žádoucí, protože existuje úzká vazba mezi výší zisku a výší daní. Daně snižují peněžní toky plynoucí vlastníkům.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C00000"/>
                </a:solidFill>
              </a:rPr>
              <a:t>Fáze stabilizace </a:t>
            </a:r>
            <a:r>
              <a:rPr lang="cs-CZ" sz="2400" dirty="0"/>
              <a:t>- vlastníci i management preferují jako vrcholový cíl podniku maximalizaci hodnoty podniku jako celku. Pokud podnik vytváří dostatečně vysoké cash </a:t>
            </a:r>
            <a:r>
              <a:rPr lang="cs-CZ" sz="2400" dirty="0" err="1"/>
              <a:t>flow</a:t>
            </a:r>
            <a:r>
              <a:rPr lang="cs-CZ" sz="2400" dirty="0"/>
              <a:t> a generuje i zisk, je účelné dále rozšiřovat podnikatelskou činnost a hodnotu podniku zvyšovat např. investicemi do dlouhodobého majetku. S růstem hodnoty roste i užitek, který podnik přináší svým </a:t>
            </a:r>
            <a:r>
              <a:rPr lang="cs-CZ" sz="2400" dirty="0" err="1"/>
              <a:t>stakehoderům</a:t>
            </a:r>
            <a:r>
              <a:rPr lang="cs-CZ" sz="2400" dirty="0"/>
              <a:t> (zainteresovaným stranám).</a:t>
            </a:r>
          </a:p>
        </p:txBody>
      </p:sp>
    </p:spTree>
    <p:extLst>
      <p:ext uri="{BB962C8B-B14F-4D97-AF65-F5344CB8AC3E}">
        <p14:creationId xmlns:p14="http://schemas.microsoft.com/office/powerpoint/2010/main" val="3344134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74EA87-F32D-4E48-8408-028FB0CF6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37328"/>
            <a:ext cx="8064000" cy="5369501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C00000"/>
                </a:solidFill>
              </a:rPr>
              <a:t>Fáze zániku/revitalizace  </a:t>
            </a:r>
            <a:r>
              <a:rPr lang="cs-CZ" dirty="0"/>
              <a:t>- dochází k nepříznivému vývoji výkonnostního potenciálu podniku, radikálnímu snížení tržeb, snížení likvidity, čímž je bezprostředně ohrožena jeho další existence v případě, že tento vývoj bude pokračovat. V případě poklesu tržeb a hrozícího úpadku podniku se podnikatel vrací zpět k prvotnímu cíli – přežít. Podnik se nejprve potřebuje vrátit ke kladným hodnotám cash </a:t>
            </a:r>
            <a:r>
              <a:rPr lang="cs-CZ" dirty="0" err="1"/>
              <a:t>flow</a:t>
            </a:r>
            <a:r>
              <a:rPr lang="cs-CZ" dirty="0"/>
              <a:t>. V případě revitalizace může podnik přistoupit k odprodeji nepotřebných aktiv s cílem nastartovat opět růst podniku. Pokud je původní podnikatelský záměr, resp. plán „mrtvý“, nebo existují k zániku podniku jiné důvody (např. rozhodnutí podnikatele), je cílem získat maximum peněžních prostředků k uspokojení všech věřitelů a vytvoření dostatečně velkého likvidačního zůstatku pro vlastníky podniku.</a:t>
            </a:r>
          </a:p>
        </p:txBody>
      </p:sp>
    </p:spTree>
    <p:extLst>
      <p:ext uri="{BB962C8B-B14F-4D97-AF65-F5344CB8AC3E}">
        <p14:creationId xmlns:p14="http://schemas.microsoft.com/office/powerpoint/2010/main" val="3630567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428E52-5626-FDD7-BC93-AC2A36B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3. Právní formy podnikání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CF1AA6-1F2E-4929-0DF8-F458A1E76627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Stěžejní právní normy (v aktuálním znění) jsou následující: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300" dirty="0"/>
              <a:t>zákon č. 455/1991 Sb., o živnostenském podnikání,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300" dirty="0"/>
              <a:t>zákon č. 90/2012 Sb., o obchodních korporacích,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300" dirty="0"/>
              <a:t>zákon č. 89/2012 Sb., občanský zákoník,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300" dirty="0"/>
              <a:t>zákon č. 586/1992 Sb., o daních z příjmů.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Podnikatel si volí vhodnou právní formu podnikání. V České republice si volí mezi podnikáním jako fyzická osoba nebo právnická osoba (osobní, smíšená, kapitálová obchodní společnost). </a:t>
            </a:r>
          </a:p>
        </p:txBody>
      </p:sp>
    </p:spTree>
    <p:extLst>
      <p:ext uri="{BB962C8B-B14F-4D97-AF65-F5344CB8AC3E}">
        <p14:creationId xmlns:p14="http://schemas.microsoft.com/office/powerpoint/2010/main" val="893201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B7DF54-0B37-470B-B9FB-24F5821C5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55106"/>
            <a:ext cx="8064000" cy="588589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Volba vhodné právní formy ovlivňuje podnikání, zvolená právní forma s sebou nese řadu požadavků a podmínek pro podnikání.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dirty="0"/>
              <a:t>Při zvažování vhodné formy podnikání je třeba brát v úvahu následující kritéria: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počet zakladatelů,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oprávněnost k řízení,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nároky na počáteční kapitál, způsob a rozsah ručení za závazky podnikatelem,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účast na zisku, resp. ztrátě,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dostupnost cizích zdrojů,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vyjednávací síla podniku,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daňové zatížení, </a:t>
            </a:r>
          </a:p>
          <a:p>
            <a:pPr lvl="1" algn="just"/>
            <a:r>
              <a:rPr lang="cs-CZ" b="1" dirty="0">
                <a:solidFill>
                  <a:srgbClr val="C00000"/>
                </a:solidFill>
              </a:rPr>
              <a:t>finanční a administrativní náročnost spojená se založením a provozováním podnikatelské činnosti.</a:t>
            </a:r>
          </a:p>
        </p:txBody>
      </p:sp>
    </p:spTree>
    <p:extLst>
      <p:ext uri="{BB962C8B-B14F-4D97-AF65-F5344CB8AC3E}">
        <p14:creationId xmlns:p14="http://schemas.microsoft.com/office/powerpoint/2010/main" val="3608381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1B4F4B-3875-4029-B198-C898C34103F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dirty="0"/>
              <a:t>Právní formy podnikání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14370F-583D-4368-A089-005339663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ctr"/>
            <a:r>
              <a:rPr lang="cs-CZ" sz="2800" dirty="0"/>
              <a:t>A. Podnikání fyzických osob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3FC93F3-1B04-4095-BED2-790950073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cs-CZ" sz="2400" dirty="0"/>
              <a:t>B. Podnikání právnických osob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73E348A-C4D8-4D26-81B8-BBC5D252EBF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Korporace</a:t>
            </a:r>
          </a:p>
          <a:p>
            <a:r>
              <a:rPr lang="cs-CZ" dirty="0"/>
              <a:t>Fundace (nadace a nadační fondy)</a:t>
            </a:r>
          </a:p>
          <a:p>
            <a:r>
              <a:rPr lang="cs-CZ" dirty="0"/>
              <a:t>Ústav (zakládán ve veřejném zájmu – cílem není zisk)</a:t>
            </a:r>
          </a:p>
          <a:p>
            <a:r>
              <a:rPr lang="cs-CZ" dirty="0"/>
              <a:t>Státní podnik</a:t>
            </a:r>
          </a:p>
        </p:txBody>
      </p:sp>
    </p:spTree>
    <p:extLst>
      <p:ext uri="{BB962C8B-B14F-4D97-AF65-F5344CB8AC3E}">
        <p14:creationId xmlns:p14="http://schemas.microsoft.com/office/powerpoint/2010/main" val="2854532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017D92-490E-4564-B8FB-A40FCDF7ED1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A. Podnikání fyzických osob - Živnost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DE5FF-7465-432D-9B0F-94581166713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Probíhá na základě živnostenského nebo jiného oprávnění k provozování podnikatelské činnosti.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Podnikat může každý, kdo splní </a:t>
            </a:r>
            <a:r>
              <a:rPr lang="cs-CZ" sz="2400" b="1" dirty="0">
                <a:solidFill>
                  <a:srgbClr val="C00000"/>
                </a:solidFill>
              </a:rPr>
              <a:t>všeobecné podmínky </a:t>
            </a:r>
            <a:r>
              <a:rPr lang="cs-CZ" sz="2400" dirty="0"/>
              <a:t>provozování živnosti a ve vybraných případech i </a:t>
            </a:r>
            <a:r>
              <a:rPr lang="cs-CZ" sz="2400" b="1" dirty="0">
                <a:solidFill>
                  <a:srgbClr val="C00000"/>
                </a:solidFill>
              </a:rPr>
              <a:t>zvláštní podmínky </a:t>
            </a:r>
            <a:r>
              <a:rPr lang="cs-CZ" sz="2400" dirty="0"/>
              <a:t>provozování živnosti.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C00000"/>
                </a:solidFill>
              </a:rPr>
              <a:t>Všeobecné podmínky: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100" dirty="0">
                <a:solidFill>
                  <a:schemeClr val="tx1"/>
                </a:solidFill>
              </a:rPr>
              <a:t>dosažení minimálního věku 18 let,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100" dirty="0">
                <a:solidFill>
                  <a:schemeClr val="tx1"/>
                </a:solidFill>
              </a:rPr>
              <a:t>způsobilost k právním úkonům – prokazujeme občanským průkazem,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100" dirty="0">
                <a:solidFill>
                  <a:schemeClr val="tx1"/>
                </a:solidFill>
              </a:rPr>
              <a:t>bezúhonnost – prokazujeme výpisem z rejstříku trestů.  </a:t>
            </a:r>
          </a:p>
        </p:txBody>
      </p:sp>
    </p:spTree>
    <p:extLst>
      <p:ext uri="{BB962C8B-B14F-4D97-AF65-F5344CB8AC3E}">
        <p14:creationId xmlns:p14="http://schemas.microsoft.com/office/powerpoint/2010/main" val="1125591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F9A464-FEDE-46AE-9282-D0E644A60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93889"/>
            <a:ext cx="8064000" cy="5312940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Zvláštní podmínky: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/>
              <a:t>odborná a jiná způsobilost – prokazujeme dokladem o řádném ukončení příslušného vzdělání, případně dokladem o vykonání patřičně dlouhé praxe v oboru, ve kterém chceme podnikat,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800" dirty="0"/>
              <a:t>týkají se živností řemeslných, vázaných a koncesovaných.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Zároveň platí, že budoucí podnikatel nemá daňové nedoplatky u finančního úřadu ani nedoplatky na sociální a zdravotní pojištění (nutno doložit, pokud na území České republiky podniká nebo již podnikal).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8443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4DF4FD-E14C-4C99-BDF5-E860AAB3012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Typy živností (ohlašovací a koncesované)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C866D5-E1A5-4B53-BE9E-C5579CAF39E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I. Ohlašovací živnosti</a:t>
            </a:r>
            <a:r>
              <a:rPr lang="cs-CZ" dirty="0"/>
              <a:t> – vznikají a jsou provozovány na základě ohlášení. </a:t>
            </a:r>
            <a:r>
              <a:rPr lang="cs-CZ" sz="2000" dirty="0"/>
              <a:t>Jsou osvědčeny výpisem ze živnostenského rejstříku. Člení se:</a:t>
            </a:r>
            <a:endParaRPr lang="cs-CZ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tx1"/>
                </a:solidFill>
              </a:rPr>
              <a:t>Řemeslné živnosti </a:t>
            </a:r>
            <a:r>
              <a:rPr lang="cs-CZ" dirty="0"/>
              <a:t>– pro získání a provozování je podmínkou výuční list, nebo maturita v oboru, nebo diplom v oboru, nebo praxe v oboru. (např. řeznictví, zednictví, klempířství a oprava karosérií, hostinská činnost, montáž, opravy atd.).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/>
              <a:t>Vázané živnosti </a:t>
            </a:r>
            <a:r>
              <a:rPr lang="cs-CZ" dirty="0"/>
              <a:t>– pro získání a provozování je podmínkou prokázání odborné způsobilosti, kterou stanoví příloha č. živnostenského zákona (např. masérské služby, vedení účetnictví, provádění staveb atd.).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/>
              <a:t>Volná živnosti </a:t>
            </a:r>
            <a:r>
              <a:rPr lang="cs-CZ" dirty="0"/>
              <a:t>– pro získání stačí, kdy jsou splněny všeobecné podmínky pro získání živnostenského oprávnění. Tato živnost má název „Výroba, obchod a služby neuvedené v přílohách 1 až 3 živnostenského zákona. Rozsah této živnosti se vymezí dle seznamu 80 činností a vyberou se ty, které budou provozovány. (např. velkoobchod a maloobchod, ubytovací služby, fotografické služby atd.).</a:t>
            </a:r>
          </a:p>
        </p:txBody>
      </p:sp>
    </p:spTree>
    <p:extLst>
      <p:ext uri="{BB962C8B-B14F-4D97-AF65-F5344CB8AC3E}">
        <p14:creationId xmlns:p14="http://schemas.microsoft.com/office/powerpoint/2010/main" val="2564440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07488F-2FE7-4447-87DF-7B67263C7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820132"/>
            <a:ext cx="8064000" cy="508669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600" b="1" dirty="0">
                <a:solidFill>
                  <a:srgbClr val="C00000"/>
                </a:solidFill>
              </a:rPr>
              <a:t>II. Koncesované živnosti </a:t>
            </a:r>
            <a:r>
              <a:rPr lang="cs-CZ" sz="2600" dirty="0"/>
              <a:t>– vznikají a jsou provozovány na základě správního rozhodnutí. Jsou osvědčeny výpisem ze živnostenského rejstříku. Kromě splnění všeobecných podmínek a odborné způsobilosti je další podmínkou k získání koncese kladné vyjádření příslušného orgánu státní správy. Jedná se o obory, u kterých existuje zvýšené riziko ohrožení bezpečnosti, zdraví, majetku či jiných veřejných zájmů. (např. výroba prodej alkoholických nápojů, výroba a skladování výbušnin a munice, prodej zbraní a střeliva. </a:t>
            </a:r>
          </a:p>
        </p:txBody>
      </p:sp>
    </p:spTree>
    <p:extLst>
      <p:ext uri="{BB962C8B-B14F-4D97-AF65-F5344CB8AC3E}">
        <p14:creationId xmlns:p14="http://schemas.microsoft.com/office/powerpoint/2010/main" val="52707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EEF4C9-3441-4B60-99E2-4082DEE396D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Získání živnostenského oprávnění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91590A-F01B-4BF1-937A-88F16802C737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/>
              <a:t>Jestliže se rozhodneme podnikat na základě živnostenského oprávnění, je důležité učinit následující kroky: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C00000"/>
                </a:solidFill>
              </a:rPr>
              <a:t>1. krok:</a:t>
            </a:r>
            <a:r>
              <a:rPr lang="cs-CZ" dirty="0"/>
              <a:t> Ověřit, zda činnost v niž chceme podnikat, vykazuje znaky živnosti.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C00000"/>
                </a:solidFill>
              </a:rPr>
              <a:t>2. krok:</a:t>
            </a:r>
            <a:r>
              <a:rPr lang="cs-CZ" dirty="0"/>
              <a:t> Ověřit, zda splňujeme všeobecné a případně i zvláštní podmínky pro provozování živnosti.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C00000"/>
                </a:solidFill>
              </a:rPr>
              <a:t>3. krok:</a:t>
            </a:r>
            <a:r>
              <a:rPr lang="cs-CZ" dirty="0"/>
              <a:t> Navrhnout obchodní jméno, pod kterým bude živnostenské podnikání provozováno.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C00000"/>
                </a:solidFill>
              </a:rPr>
              <a:t>4. krok:</a:t>
            </a:r>
            <a:r>
              <a:rPr lang="cs-CZ" dirty="0"/>
              <a:t> Vyplnit Jednotný registrační formulář na Centrálním registračním místě nebo na Czech-Pointu, předložit požadované dokumenty a zaplatit správní poplatek.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C00000"/>
                </a:solidFill>
              </a:rPr>
              <a:t>5. krok:</a:t>
            </a:r>
            <a:r>
              <a:rPr lang="cs-CZ" dirty="0"/>
              <a:t> Zahájit podnikatelskou činnost.</a:t>
            </a:r>
          </a:p>
        </p:txBody>
      </p:sp>
    </p:spTree>
    <p:extLst>
      <p:ext uri="{BB962C8B-B14F-4D97-AF65-F5344CB8AC3E}">
        <p14:creationId xmlns:p14="http://schemas.microsoft.com/office/powerpoint/2010/main" val="286336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39B0BE-79A6-4C98-BB2E-95B889DC365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E7AE8-6137-4347-A26E-53A444D92D5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solidFill>
                  <a:schemeClr val="tx1"/>
                </a:solidFill>
                <a:cs typeface="Times New Roman" panose="02020603050405020304" pitchFamily="18" charset="0"/>
              </a:rPr>
              <a:t>EKONOMICKÉ A PRÁVNÍ ASPEKTY PODNIKÁNÍ</a:t>
            </a:r>
            <a:endParaRPr lang="cs-CZ" sz="2800" cap="small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ŽIVOTNÍ CYKLUS PODNIKU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PRÁVNÍ FORMY PODNIKÁNÍ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solidFill>
                  <a:schemeClr val="tx1"/>
                </a:solidFill>
                <a:cs typeface="Times New Roman" panose="02020603050405020304" pitchFamily="18" charset="0"/>
              </a:rPr>
              <a:t>KOMPARACE ZÁKLADNÍCH PRÁVNÍCH FOREM PODNIKÁNÍ DLE ZVOLENÝCH KRITÉRIÍ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450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38CD6B-42EC-4393-A52C-52DAA9D3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46275"/>
            <a:ext cx="8064000" cy="1325563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dirty="0"/>
              <a:t>Podnikání na základě jiného než živnostenského oprávnění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711977-1FD5-4A30-B3B4-31304F6EB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44479"/>
            <a:ext cx="8064000" cy="408120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cs-CZ" sz="2400" dirty="0"/>
              <a:t>Činnosti, které nejsou živností, se řídí jiným právním předpisem a nazývají se nezávislá nebo svobodná povolání (např. lékaři, veterináři, advokáti, znalci a tlumočníci atd.).</a:t>
            </a:r>
          </a:p>
          <a:p>
            <a:pPr algn="just"/>
            <a:r>
              <a:rPr lang="cs-CZ" sz="2400" dirty="0"/>
              <a:t>Podnikání v zemědělství – zemědělským podnikatelem je podle zákona o zemědělství fyzická nebo právnická osoba, která hodlá provozovat zemědělskou výrobu jako soustavnou činnost vlastním jménem, na vlastní odpovědnost, za účelem dosažení zisku, za podmínek stanovených tímto zákonem.</a:t>
            </a:r>
          </a:p>
        </p:txBody>
      </p:sp>
    </p:spTree>
    <p:extLst>
      <p:ext uri="{BB962C8B-B14F-4D97-AF65-F5344CB8AC3E}">
        <p14:creationId xmlns:p14="http://schemas.microsoft.com/office/powerpoint/2010/main" val="2339982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B0D7EC-3B20-4659-86FC-A9E4F670974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dirty="0"/>
              <a:t>Specifika živnostenského podnikání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398E17-4328-4685-992A-B58C74E4F86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Forma vhodná pro začínající podnikatele nebo pro ty, kteří v podnikatelské činnosti nespatřují hlavní zdroj svých příjmů.</a:t>
            </a:r>
          </a:p>
          <a:p>
            <a:pPr algn="just"/>
            <a:r>
              <a:rPr lang="cs-CZ" dirty="0"/>
              <a:t>K získání oprávnění je třeba vykonat nejméně úředních úkonů, po splnění daných podmínek je možné téměř ihned zahájit podnikání.</a:t>
            </a:r>
          </a:p>
          <a:p>
            <a:pPr algn="just"/>
            <a:r>
              <a:rPr lang="cs-CZ" dirty="0"/>
              <a:t>Není třeba skládat žádný kapitál.</a:t>
            </a:r>
          </a:p>
          <a:p>
            <a:pPr algn="just"/>
            <a:r>
              <a:rPr lang="cs-CZ" dirty="0"/>
              <a:t>Zápis do obchodního rejstříkuje pouze na vůli živnostníka(nejsou-li dány podmínky pro povinnou registraci).</a:t>
            </a:r>
          </a:p>
          <a:p>
            <a:pPr algn="just"/>
            <a:r>
              <a:rPr lang="cs-CZ" dirty="0"/>
              <a:t>Postačuje vedení daňové evidence, pokud obrat podnikatele podle zákona o dani z přidané hodnoty včetně plnění osvobozených od této daně, jež nejsou součástí obratu, v rámci jejich podnikatelské činnosti nepřesáhl za bezprostředně předcházející kalendářní rok stanovenou částku.</a:t>
            </a:r>
          </a:p>
          <a:p>
            <a:pPr algn="just"/>
            <a:r>
              <a:rPr lang="cs-CZ" dirty="0"/>
              <a:t>Živnostník platí daň z příjmu ve výši 15 %.</a:t>
            </a:r>
          </a:p>
          <a:p>
            <a:pPr algn="just"/>
            <a:r>
              <a:rPr lang="cs-CZ" dirty="0"/>
              <a:t>Za závazky z podnikání podnikatel ručí celým svým majetkem.</a:t>
            </a:r>
          </a:p>
          <a:p>
            <a:pPr algn="just"/>
            <a:r>
              <a:rPr lang="cs-CZ" dirty="0"/>
              <a:t>Smrtí podnikatele se nedědí firma.</a:t>
            </a:r>
          </a:p>
        </p:txBody>
      </p:sp>
    </p:spTree>
    <p:extLst>
      <p:ext uri="{BB962C8B-B14F-4D97-AF65-F5344CB8AC3E}">
        <p14:creationId xmlns:p14="http://schemas.microsoft.com/office/powerpoint/2010/main" val="862131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E7D4C-5D41-437E-8866-F73E93CE96D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dirty="0"/>
              <a:t>B. Podnikání právnických osob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424093-B999-4D81-8083-D21B919BF2F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just"/>
            <a:r>
              <a:rPr lang="cs-CZ" b="1" dirty="0">
                <a:solidFill>
                  <a:srgbClr val="C00000"/>
                </a:solidFill>
              </a:rPr>
              <a:t>Veřejná obchodní společnost </a:t>
            </a:r>
            <a:r>
              <a:rPr lang="cs-CZ" dirty="0"/>
              <a:t>– je určena ke společnému podnikání dvou nebo více fyzických či právnických osob. Pro její založení není třeba žádný základní kapitál, ale musí vzniknout na základě společenské smlouvy, která stanoví podíly a vzájemné právní vztahy společníků. Bez ohledu na velikost podílů však všichni společníci ručí za závazky vzniklé v rámci podnikání celým svým majetkem. </a:t>
            </a:r>
          </a:p>
          <a:p>
            <a:pPr algn="just"/>
            <a:r>
              <a:rPr lang="cs-CZ" b="1" dirty="0">
                <a:solidFill>
                  <a:srgbClr val="C00000"/>
                </a:solidFill>
              </a:rPr>
              <a:t>Komanditní společnost </a:t>
            </a:r>
            <a:r>
              <a:rPr lang="cs-CZ" dirty="0"/>
              <a:t>– musí ji založit nejméně dvě fyzické osoby nebo právnické osoby, které ale nejsou v rovném postavení. Komanditisté ručí za závazky společnosti pouze do výše svého nesplaceného vkladu, ale komplementáři ručí celým svým majetkem a žádný základní kapitál nevkládají.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4753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A926C8-3666-4899-A5FA-8302A820D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69303"/>
            <a:ext cx="8064000" cy="5237526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2400" b="1" dirty="0">
                <a:solidFill>
                  <a:srgbClr val="C00000"/>
                </a:solidFill>
              </a:rPr>
              <a:t>Akciová společnost </a:t>
            </a:r>
            <a:r>
              <a:rPr lang="cs-CZ" sz="2400" dirty="0"/>
              <a:t>– základní kapitál je rozdělen na jednotlivé akcie a jejich vlastníci mají možnost se podílet na zisku společnosti a částečně i na jejím řízení. Orgány společnosti: valná hromada, představenstvo, dozorčí rada.</a:t>
            </a:r>
          </a:p>
          <a:p>
            <a:pPr algn="just"/>
            <a:r>
              <a:rPr lang="cs-CZ" sz="2400" b="1" dirty="0">
                <a:solidFill>
                  <a:srgbClr val="C00000"/>
                </a:solidFill>
              </a:rPr>
              <a:t>Společnost s ručením omezeným </a:t>
            </a:r>
            <a:r>
              <a:rPr lang="cs-CZ" sz="2400" dirty="0"/>
              <a:t>– může ji založit jen jedna osoba s minimálním základním kapitálem (1 Kč). Společnost ručí za své závazky celým majetkem, ale společníci jen do výše nesplaceného vkladu. 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100" b="1" dirty="0"/>
              <a:t>Specifika společnosti s ručením omezeným: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Společnost je založena sepsáním společenské smlouvy nebo zakladatelské listiny.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Společenská smlouva musí být sepsána notářským zápisem.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Společnost vzniká dnem zápisu do obchodního rejstříku.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Za závazky společnosti ručí společníci pouze do výše nesplacených vkladů.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Je možné, aby společnost založila i jedna osoba.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Musí se skládat základní kapitál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Je možné do společnosti vložit i nepeněžitý vklad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Společnost vede účetnictví.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Orgány společnosti: valná hromada, jednatelé, dozorčí rada.</a:t>
            </a:r>
          </a:p>
          <a:p>
            <a:pPr algn="just"/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1881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B84A3-B1FD-4053-99CE-6212901C386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dirty="0"/>
              <a:t>Podnikat sami nebo s někým?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0BAF48-E549-4EE5-85EF-B20FFF678B6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C00000"/>
                </a:solidFill>
              </a:rPr>
              <a:t>Výhody 100% podílu: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Všechen zisk je náš.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Rychlé rozhodování.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Nevznikají konflikty mezi vlastníky.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Musíme mít všechny znalosti nebo je nakupujeme externě či v platech zaměstnanců.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b="1" dirty="0">
                <a:solidFill>
                  <a:srgbClr val="C00000"/>
                </a:solidFill>
              </a:rPr>
              <a:t>Nevýhody 100% podílu: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Nemá nás kdo zastoupit.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Nemáme se s kým poradit o strategických rozhodnutí.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0869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56704-5CBA-654B-C2E0-D61F41BE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4. Komparace základních právních forem podnikání podle zvolených kritérií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69007BB7-7A27-D69E-FEDA-C523614D3D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290343"/>
              </p:ext>
            </p:extLst>
          </p:nvPr>
        </p:nvGraphicFramePr>
        <p:xfrm>
          <a:off x="539502" y="1794628"/>
          <a:ext cx="8064498" cy="45034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57075">
                  <a:extLst>
                    <a:ext uri="{9D8B030D-6E8A-4147-A177-3AD203B41FA5}">
                      <a16:colId xmlns:a16="http://schemas.microsoft.com/office/drawing/2014/main" val="1952424498"/>
                    </a:ext>
                  </a:extLst>
                </a:gridCol>
                <a:gridCol w="1531091">
                  <a:extLst>
                    <a:ext uri="{9D8B030D-6E8A-4147-A177-3AD203B41FA5}">
                      <a16:colId xmlns:a16="http://schemas.microsoft.com/office/drawing/2014/main" val="1944804203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1403803284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1602331842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674003811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18488179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Kritéria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Podnik jednotlivce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v.o.s.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k.s.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s.r.o.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a.s.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8309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Základní kapitál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nestanoveno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nestanoveno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nestanoveno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 Kč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600" dirty="0"/>
                        <a:t>Min. 2 mil. Kč nebo 80 000 Eur</a:t>
                      </a:r>
                      <a:endParaRPr lang="cs-CZ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6659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Minimální vklad 1 osoby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nestanoveno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nestanoveno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určuje společenská smlouva (komanditista min. 1 Kč)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min. 1 Kč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určuje společenská smlouva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127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Min. počet zakladatelů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8312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Základní dokumenty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Společenská smlouva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Společenská smlouva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Zakladatelská listina nebo společenská smlouva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stanovy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0056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Nejvyšší orgán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společníci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společníci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Valná hromada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Valná hromada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0486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52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E5DFE0BA-1D0B-4CE5-BD86-18E46CDD29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69494"/>
              </p:ext>
            </p:extLst>
          </p:nvPr>
        </p:nvGraphicFramePr>
        <p:xfrm>
          <a:off x="539751" y="571860"/>
          <a:ext cx="8064498" cy="37871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57075">
                  <a:extLst>
                    <a:ext uri="{9D8B030D-6E8A-4147-A177-3AD203B41FA5}">
                      <a16:colId xmlns:a16="http://schemas.microsoft.com/office/drawing/2014/main" val="1296925515"/>
                    </a:ext>
                  </a:extLst>
                </a:gridCol>
                <a:gridCol w="1531091">
                  <a:extLst>
                    <a:ext uri="{9D8B030D-6E8A-4147-A177-3AD203B41FA5}">
                      <a16:colId xmlns:a16="http://schemas.microsoft.com/office/drawing/2014/main" val="3130932543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3509339053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2754657598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1095361323"/>
                    </a:ext>
                  </a:extLst>
                </a:gridCol>
                <a:gridCol w="1344083">
                  <a:extLst>
                    <a:ext uri="{9D8B030D-6E8A-4147-A177-3AD203B41FA5}">
                      <a16:colId xmlns:a16="http://schemas.microsoft.com/office/drawing/2014/main" val="42592098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Kritéria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Podnik jednotlivce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v.o.s.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k.s.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s.r.o.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a.s.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4869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/>
                        <a:t>Statutární orgán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/>
                        <a:t>společníci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/>
                        <a:t>komplementáři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/>
                        <a:t>jednatel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/>
                        <a:t>představenstvo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3952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Dozorčí orgán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nestanoveno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komanditisté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Dozorčí rada (dobrovolně)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Dozorčí rada (povinně)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408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Ručení společnosti za závazky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Celým majetkem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Celým majetkem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Celým majetkem</a:t>
                      </a:r>
                    </a:p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Celým majetkem</a:t>
                      </a:r>
                    </a:p>
                    <a:p>
                      <a:pPr algn="ctr"/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Celým majetkem</a:t>
                      </a:r>
                    </a:p>
                    <a:p>
                      <a:pPr algn="ctr"/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36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Ručení společníků za závazky společnosti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neomezené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neomezené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Komanditista – omezené, komplementář - neomezeně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omezené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Omezené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5250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Administrativní náročnost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nízká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střední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střední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střední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vysoká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1186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349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65FDC-3830-06B0-E649-1F8DE5123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C2F9A2-1AAD-990E-EA9B-300AE1F66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800" spc="-10" dirty="0">
                <a:solidFill>
                  <a:srgbClr val="303030"/>
                </a:solidFill>
                <a:cs typeface="Calibri Light"/>
              </a:rPr>
              <a:t>Humlová, </a:t>
            </a:r>
            <a:r>
              <a:rPr lang="cs-CZ" sz="1800" spc="-25" dirty="0">
                <a:solidFill>
                  <a:srgbClr val="303030"/>
                </a:solidFill>
                <a:cs typeface="Calibri Light"/>
              </a:rPr>
              <a:t>V. </a:t>
            </a:r>
            <a:r>
              <a:rPr lang="cs-CZ" sz="1800" spc="-10" dirty="0">
                <a:solidFill>
                  <a:srgbClr val="303030"/>
                </a:solidFill>
                <a:cs typeface="Calibri Light"/>
              </a:rPr>
              <a:t>Podnikání </a:t>
            </a:r>
            <a:r>
              <a:rPr lang="cs-CZ" sz="1800" spc="-50" dirty="0">
                <a:solidFill>
                  <a:srgbClr val="303030"/>
                </a:solidFill>
                <a:cs typeface="Calibri Light"/>
              </a:rPr>
              <a:t>– </a:t>
            </a:r>
            <a:r>
              <a:rPr lang="cs-CZ" sz="1800" spc="-10" dirty="0">
                <a:solidFill>
                  <a:srgbClr val="303030"/>
                </a:solidFill>
                <a:cs typeface="Calibri Light"/>
              </a:rPr>
              <a:t>Studijní</a:t>
            </a:r>
            <a:r>
              <a:rPr lang="cs-CZ" sz="1800" dirty="0">
                <a:solidFill>
                  <a:srgbClr val="303030"/>
                </a:solidFill>
                <a:cs typeface="Calibri Light"/>
              </a:rPr>
              <a:t>	</a:t>
            </a:r>
            <a:r>
              <a:rPr lang="cs-CZ" sz="1800" spc="-10" dirty="0">
                <a:solidFill>
                  <a:srgbClr val="303030"/>
                </a:solidFill>
                <a:cs typeface="Calibri Light"/>
              </a:rPr>
              <a:t>opora</a:t>
            </a:r>
            <a:r>
              <a:rPr lang="cs-CZ" sz="1800" spc="-10" dirty="0">
                <a:solidFill>
                  <a:srgbClr val="303030"/>
                </a:solidFill>
                <a:cs typeface="Times New Roman"/>
              </a:rPr>
              <a:t> </a:t>
            </a:r>
            <a:r>
              <a:rPr lang="cs-CZ" sz="1800" spc="-25" dirty="0">
                <a:solidFill>
                  <a:srgbClr val="303030"/>
                </a:solidFill>
                <a:cs typeface="Calibri Light"/>
              </a:rPr>
              <a:t>pro </a:t>
            </a:r>
            <a:r>
              <a:rPr lang="cs-CZ" sz="1800" spc="-10" dirty="0">
                <a:solidFill>
                  <a:srgbClr val="303030"/>
                </a:solidFill>
                <a:cs typeface="Calibri Light"/>
              </a:rPr>
              <a:t>kombinované</a:t>
            </a:r>
            <a:r>
              <a:rPr lang="cs-CZ" sz="1800" spc="-100" dirty="0">
                <a:solidFill>
                  <a:srgbClr val="303030"/>
                </a:solidFill>
                <a:cs typeface="Calibri Light"/>
              </a:rPr>
              <a:t> </a:t>
            </a:r>
            <a:r>
              <a:rPr lang="cs-CZ" sz="1800" dirty="0">
                <a:solidFill>
                  <a:srgbClr val="303030"/>
                </a:solidFill>
                <a:cs typeface="Calibri Light"/>
              </a:rPr>
              <a:t>studium.</a:t>
            </a:r>
            <a:r>
              <a:rPr lang="cs-CZ" sz="1800" spc="-170" dirty="0">
                <a:solidFill>
                  <a:srgbClr val="303030"/>
                </a:solidFill>
                <a:cs typeface="Times New Roman"/>
              </a:rPr>
              <a:t> </a:t>
            </a:r>
            <a:r>
              <a:rPr lang="cs-CZ" sz="1800" dirty="0">
                <a:solidFill>
                  <a:srgbClr val="303030"/>
                </a:solidFill>
                <a:cs typeface="Calibri Light"/>
              </a:rPr>
              <a:t>Olomouc:</a:t>
            </a:r>
            <a:r>
              <a:rPr lang="cs-CZ" sz="1800" spc="-155" dirty="0">
                <a:solidFill>
                  <a:srgbClr val="303030"/>
                </a:solidFill>
                <a:cs typeface="Times New Roman"/>
              </a:rPr>
              <a:t> </a:t>
            </a:r>
            <a:r>
              <a:rPr lang="cs-CZ" sz="1800" dirty="0">
                <a:solidFill>
                  <a:srgbClr val="303030"/>
                </a:solidFill>
                <a:cs typeface="Calibri Light"/>
              </a:rPr>
              <a:t>MVŠO,</a:t>
            </a:r>
            <a:r>
              <a:rPr lang="cs-CZ" sz="1800" spc="-85" dirty="0">
                <a:solidFill>
                  <a:srgbClr val="303030"/>
                </a:solidFill>
                <a:cs typeface="Calibri Light"/>
              </a:rPr>
              <a:t> </a:t>
            </a:r>
            <a:r>
              <a:rPr lang="cs-CZ" sz="1800" spc="-10" dirty="0">
                <a:solidFill>
                  <a:srgbClr val="303030"/>
                </a:solidFill>
                <a:cs typeface="Calibri Light"/>
              </a:rPr>
              <a:t>2018.</a:t>
            </a:r>
          </a:p>
        </p:txBody>
      </p:sp>
    </p:spTree>
    <p:extLst>
      <p:ext uri="{BB962C8B-B14F-4D97-AF65-F5344CB8AC3E}">
        <p14:creationId xmlns:p14="http://schemas.microsoft.com/office/powerpoint/2010/main" val="4146522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A7840-3AC5-6615-4ED7-958140A1879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1. Ekonomické a právní aspekty podnikání a podniku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0B0348-5707-B155-8C3C-6AF702CB5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25624"/>
            <a:ext cx="8064000" cy="4427941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Živnostenské podnikání je podle § 2 zákona 455/1991, o živnostenském podnikání, definováno jako „soustavná činnost provozovaná samostatně, vlastním jménem, na vlastní odpovědnost, za účelem dosažení zisku a za podmínek stanovených tímto zákonem“.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dirty="0"/>
              <a:t>Živnostenské podnikání, musí naplňovat tyto charakteristiky: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b="1" dirty="0">
                <a:solidFill>
                  <a:srgbClr val="C00000"/>
                </a:solidFill>
              </a:rPr>
              <a:t>soustavnost</a:t>
            </a:r>
            <a:r>
              <a:rPr lang="cs-CZ" sz="1700" dirty="0"/>
              <a:t> – činnost není vykonávána nahodile nebo příležitostně, ale opakovaně, pravidelně,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b="1" dirty="0">
                <a:solidFill>
                  <a:srgbClr val="C00000"/>
                </a:solidFill>
              </a:rPr>
              <a:t>samostatnost</a:t>
            </a:r>
            <a:r>
              <a:rPr lang="cs-CZ" sz="1700" dirty="0"/>
              <a:t> – fyzická osoba jedná osobně, právnickou osobu zastupuje statutární orgán;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b="1" dirty="0">
                <a:solidFill>
                  <a:srgbClr val="C00000"/>
                </a:solidFill>
              </a:rPr>
              <a:t>vlastním jménem</a:t>
            </a:r>
            <a:r>
              <a:rPr lang="cs-CZ" sz="1700" dirty="0"/>
              <a:t> – fyzická osoba činí právní úkony svým jménem a příjmením, právnická osoba pod svým názvem,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b="1" dirty="0">
                <a:solidFill>
                  <a:srgbClr val="C00000"/>
                </a:solidFill>
              </a:rPr>
              <a:t>vlastní odpovědnost</a:t>
            </a:r>
            <a:r>
              <a:rPr lang="cs-CZ" sz="1700" dirty="0"/>
              <a:t> – podnikatel nese veškeré riziko s podnikáním spojené a je odpovědný za výsledky své činnosti,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700" b="1" dirty="0">
                <a:solidFill>
                  <a:srgbClr val="C00000"/>
                </a:solidFill>
              </a:rPr>
              <a:t>dosažení zisku</a:t>
            </a:r>
            <a:r>
              <a:rPr lang="cs-CZ" sz="1700" dirty="0"/>
              <a:t> – činnost je vykonává s úmyslem dosáhnout zisku.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6194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EDCD3D-58D0-4212-AE12-4A599771E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31596"/>
            <a:ext cx="8064000" cy="5275233"/>
          </a:xfrm>
          <a:ln>
            <a:solidFill>
              <a:srgbClr val="313131"/>
            </a:solidFill>
          </a:ln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Podnikání je možno charakterizovat prostřednictvím několika podstatných rysů, shrnujících jeho podstatu: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800" dirty="0"/>
              <a:t>na počátku podnikání se vkládá kapitál,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800" dirty="0"/>
              <a:t>uspokojení potřeb zákazníka,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800" dirty="0"/>
              <a:t>během podnikání se čelí riziku,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800" dirty="0"/>
              <a:t>snaha o zhodnocení vloženého kapitálu,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800" dirty="0"/>
              <a:t>uspokojení osobních potřeb podnikatele.</a:t>
            </a:r>
            <a:endParaRPr lang="cs-CZ" sz="2800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5736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BE015E-3369-477A-9296-139146656F0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dirty="0"/>
              <a:t>Podnik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35BC80-18CF-4D4F-A329-1458FDE06154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313131"/>
            </a:solidFill>
          </a:ln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Občanský zákoník (zákon č. 89/2012 Sb.) přináší nový pojem obchodní závod. V § 502 je obchodní závod definován jako „organizovaný soubor jmění, který podnikatel vytvořil a který z jeho vůle slouží k provozování jeho činnosti“.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Obecně můžeme podnik chápat jako organizaci, která slouží k přeměně vstupů na výstupy. </a:t>
            </a:r>
          </a:p>
        </p:txBody>
      </p:sp>
    </p:spTree>
    <p:extLst>
      <p:ext uri="{BB962C8B-B14F-4D97-AF65-F5344CB8AC3E}">
        <p14:creationId xmlns:p14="http://schemas.microsoft.com/office/powerpoint/2010/main" val="352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420508-FB44-4929-94A0-AD26002BC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367646"/>
            <a:ext cx="8064000" cy="5740923"/>
          </a:xfrm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600" dirty="0"/>
              <a:t>Podnik plní řadu funkcí: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400" dirty="0"/>
              <a:t>výrobní, tzn. výroba produkce určitého výrobku nebo služby,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400" dirty="0"/>
              <a:t>dodavatelská, tzn., že uspokojuje určité potřeby trhu,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400" dirty="0"/>
              <a:t>vědeckotechnická, tj. snaží se využívat nové vědecké poznatky, technologie, popř. jsou v podniku vytvářeny (inovace),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400" dirty="0"/>
              <a:t>ekonomická, spočívající v tvorbě zisku cestou uspokojování cizích potřeb a ve vytváření předpokladů pro další rozvoj,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400" dirty="0"/>
              <a:t>sociální, tj. na fungování podniku závisí příjmy zaměstnanců,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2400" dirty="0"/>
              <a:t>bezpečnostní (bezpečnost práce, ochrana majetku, ochrana životního prostředí).</a:t>
            </a:r>
          </a:p>
        </p:txBody>
      </p:sp>
    </p:spTree>
    <p:extLst>
      <p:ext uri="{BB962C8B-B14F-4D97-AF65-F5344CB8AC3E}">
        <p14:creationId xmlns:p14="http://schemas.microsoft.com/office/powerpoint/2010/main" val="3269248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D406E-1859-435D-BC44-7CDE3BFF6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27422"/>
            <a:ext cx="8064000" cy="747234"/>
          </a:xfrm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3600" dirty="0"/>
              <a:t>Společenská odpovědnost firem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F06245-FB34-4E9E-8EEC-0804F466A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168925"/>
            <a:ext cx="8064000" cy="5033912"/>
          </a:xfrm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Společenská odpovědnost je chápána jako významný faktor podnikové konkurenceschopnosti. Zahrnuje všechny aktivity, které jsou nad rámec legitimních požadavků společnosti.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Oficiální definice společenské odpovědnosti (</a:t>
            </a:r>
            <a:r>
              <a:rPr lang="cs-CZ" sz="2400" dirty="0" err="1"/>
              <a:t>Corporate</a:t>
            </a:r>
            <a:r>
              <a:rPr lang="cs-CZ" sz="2400" dirty="0"/>
              <a:t> </a:t>
            </a:r>
            <a:r>
              <a:rPr lang="cs-CZ" sz="2400" dirty="0" err="1"/>
              <a:t>Social</a:t>
            </a:r>
            <a:r>
              <a:rPr lang="cs-CZ" sz="2400" dirty="0"/>
              <a:t> </a:t>
            </a:r>
            <a:r>
              <a:rPr lang="cs-CZ" sz="2400" dirty="0" err="1"/>
              <a:t>Responsibility</a:t>
            </a:r>
            <a:r>
              <a:rPr lang="cs-CZ" sz="2400" dirty="0"/>
              <a:t> – CSR): CSR dobrovolně integruje sociální a ekologické ohledy do podnikatelské činnosti firmy, a to ve spolupráci se zainteresovanými stranami podniku nebo stakeholdery“.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Společensky odpovědné chování generuje podniku určité přínosy, např.: větší transparentnost a posílení důvěryhodnosti, budování reputace a z ní vyplývající silné pozice na trhu, odlišení od konkurence, větší potenciál rozlišení značky spotřebitelem, atd.</a:t>
            </a:r>
          </a:p>
        </p:txBody>
      </p:sp>
    </p:spTree>
    <p:extLst>
      <p:ext uri="{BB962C8B-B14F-4D97-AF65-F5344CB8AC3E}">
        <p14:creationId xmlns:p14="http://schemas.microsoft.com/office/powerpoint/2010/main" val="3412306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3A9EE-D4A3-43BB-AFFC-851183692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46276"/>
            <a:ext cx="8064000" cy="436149"/>
          </a:xfrm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2800" dirty="0"/>
              <a:t>Kvantitativní a kvalitativní vymezení podniku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13DE4B-05E2-4D05-A510-6C9896289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782424"/>
            <a:ext cx="8064000" cy="5429839"/>
          </a:xfrm>
          <a:ln>
            <a:solidFill>
              <a:srgbClr val="313131"/>
            </a:solidFill>
          </a:ln>
        </p:spPr>
        <p:txBody>
          <a:bodyPr>
            <a:normAutofit lnSpcReduction="10000"/>
          </a:bodyPr>
          <a:lstStyle/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150" b="1" dirty="0">
                <a:solidFill>
                  <a:srgbClr val="C00000"/>
                </a:solidFill>
                <a:latin typeface="+mj-lt"/>
              </a:rPr>
              <a:t>A/ Velký podnik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dirty="0">
                <a:latin typeface="+mj-lt"/>
              </a:rPr>
              <a:t>Kvantitativní vymezení: podnik s počtem nad 250 zaměstnanců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dirty="0">
                <a:latin typeface="+mj-lt"/>
              </a:rPr>
              <a:t>Kvalitativní vymezení: 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substituce technologií a finančního kapitálu,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oddělení vlastnické, manažerské a profesní   (technologické) role člověka,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optimalizace struktury kapitálu.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150" b="1" dirty="0">
                <a:solidFill>
                  <a:srgbClr val="C00000"/>
                </a:solidFill>
                <a:latin typeface="+mj-lt"/>
              </a:rPr>
              <a:t>B/ Malý podnik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150" dirty="0">
                <a:latin typeface="+mj-lt"/>
              </a:rPr>
              <a:t>Kvantitativní vymezení: podnik s počtem do 49 zaměstnanců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150" dirty="0">
                <a:latin typeface="+mj-lt"/>
              </a:rPr>
              <a:t>Kvalitativní vymezení: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splynutí vlastnické, manažerské a profesní role člověka,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pracovně sociální substituce,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optimalizace cash </a:t>
            </a:r>
            <a:r>
              <a:rPr lang="cs-CZ" sz="2150" dirty="0" err="1">
                <a:latin typeface="+mj-lt"/>
              </a:rPr>
              <a:t>flow</a:t>
            </a:r>
            <a:r>
              <a:rPr lang="cs-CZ" sz="2150" dirty="0">
                <a:latin typeface="+mj-lt"/>
              </a:rPr>
              <a:t> (peněžního toku).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b="1" dirty="0">
                <a:solidFill>
                  <a:srgbClr val="C00000"/>
                </a:solidFill>
                <a:latin typeface="+mj-lt"/>
              </a:rPr>
              <a:t>C/ Střední podnik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dirty="0">
                <a:latin typeface="+mj-lt"/>
              </a:rPr>
              <a:t>Kvantitativní vymezení: podnik s počtem zaměstnanců od 50 do 249.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dirty="0">
                <a:latin typeface="+mj-lt"/>
              </a:rPr>
              <a:t>Kvalitativní vymezení: 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prolínání kvalitativních charakteristik malého a velkého podnikání.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2999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E2DB72-54FD-4683-86A5-C05DA418724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3600" dirty="0"/>
              <a:t>2. Životní cyklus podniku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FD224E-4BF2-4FB3-AD7F-FB7EC55A5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44479"/>
            <a:ext cx="8064000" cy="4081204"/>
          </a:xfrm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Životní cyklus podniku můžeme obecně rozčlenit do čtyř fází, a to fáze založení a vzniku, fáze růstu, fáze stabilizace a fáze zániku/revitalizace.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1" dirty="0">
                <a:solidFill>
                  <a:srgbClr val="C00000"/>
                </a:solidFill>
              </a:rPr>
              <a:t>Fáze založení</a:t>
            </a:r>
            <a:r>
              <a:rPr lang="cs-CZ" sz="2000" dirty="0"/>
              <a:t> je ukončena vznikem podniku. Na jeho začátku je realizována analýza budoucího trhu, jsou zajišťovány disponibilní finanční zdroje potřebné k realizaci podnikatelské ideje. Podnikatel se rozhoduje o předmětu činnosti, o právní formě podnikání, o umístění podniku. Dochází ke zpracování podnikatelského záměru, jeho přetvoření do podnikatelského plánu a vypracování zakladatelského rozpočtu.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Činnost podnikatele by neměla být primárně ovlivněna tvorbou zisku, ale zajištěním rychlosti obratu peněžních prostředků (udržení kladného cash </a:t>
            </a:r>
            <a:r>
              <a:rPr lang="cs-CZ" sz="2000" dirty="0" err="1"/>
              <a:t>flow</a:t>
            </a:r>
            <a:r>
              <a:rPr lang="cs-CZ" sz="2000" dirty="0"/>
              <a:t>). Podnik v této fází uvádí své produkty na trh, obvykle za rozumné (spíše nízké) ceny a motivuje zákazníky k rychlé úhradě. </a:t>
            </a:r>
          </a:p>
        </p:txBody>
      </p:sp>
    </p:spTree>
    <p:extLst>
      <p:ext uri="{BB962C8B-B14F-4D97-AF65-F5344CB8AC3E}">
        <p14:creationId xmlns:p14="http://schemas.microsoft.com/office/powerpoint/2010/main" val="17408092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E3DCFD5F21B041B3AE0717B9A9367B" ma:contentTypeVersion="7" ma:contentTypeDescription="Vytvoří nový dokument" ma:contentTypeScope="" ma:versionID="56ca39c7ee08788db9c992f6ef8241aa">
  <xsd:schema xmlns:xsd="http://www.w3.org/2001/XMLSchema" xmlns:xs="http://www.w3.org/2001/XMLSchema" xmlns:p="http://schemas.microsoft.com/office/2006/metadata/properties" xmlns:ns2="e5af2723-ed53-4308-af2e-df55c807cb65" xmlns:ns3="8ecbcb86-b731-4611-b369-1887ab3d3c8c" targetNamespace="http://schemas.microsoft.com/office/2006/metadata/properties" ma:root="true" ma:fieldsID="de78ee9b524b3e3be75fd4b4ac60358f" ns2:_="" ns3:_="">
    <xsd:import namespace="e5af2723-ed53-4308-af2e-df55c807cb65"/>
    <xsd:import namespace="8ecbcb86-b731-4611-b369-1887ab3d3c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f2723-ed53-4308-af2e-df55c807cb6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internalName="SharingHintHash" ma:readOnly="true">
      <xsd:simpleType>
        <xsd:restriction base="dms:Text"/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bcb86-b731-4611-b369-1887ab3d3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A52299-0A53-4721-B31F-8FA30F2179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746FA2-5009-4FCE-A567-A7AC970534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af2723-ed53-4308-af2e-df55c807cb65"/>
    <ds:schemaRef ds:uri="8ecbcb86-b731-4611-b369-1887ab3d3c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CE2964-7F69-4E72-92D7-96CA5FB750D3}">
  <ds:schemaRefs>
    <ds:schemaRef ds:uri="http://www.w3.org/XML/1998/namespace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8ecbcb86-b731-4611-b369-1887ab3d3c8c"/>
    <ds:schemaRef ds:uri="e5af2723-ed53-4308-af2e-df55c807cb6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MVŠO_sablona_ prezentace_4-3-CZ</Template>
  <TotalTime>8142</TotalTime>
  <Words>2432</Words>
  <Application>Microsoft Office PowerPoint</Application>
  <PresentationFormat>Předvádění na obrazovce (4:3)</PresentationFormat>
  <Paragraphs>236</Paragraphs>
  <Slides>27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PODNIKÁNÍ</vt:lpstr>
      <vt:lpstr>OBSAH</vt:lpstr>
      <vt:lpstr>1. Ekonomické a právní aspekty podnikání a podniku</vt:lpstr>
      <vt:lpstr>Prezentace aplikace PowerPoint</vt:lpstr>
      <vt:lpstr>Podnik</vt:lpstr>
      <vt:lpstr>Prezentace aplikace PowerPoint</vt:lpstr>
      <vt:lpstr>Společenská odpovědnost firem</vt:lpstr>
      <vt:lpstr>Kvantitativní a kvalitativní vymezení podniku</vt:lpstr>
      <vt:lpstr>2. Životní cyklus podniku</vt:lpstr>
      <vt:lpstr>Prezentace aplikace PowerPoint</vt:lpstr>
      <vt:lpstr>Prezentace aplikace PowerPoint</vt:lpstr>
      <vt:lpstr>3. Právní formy podnikání</vt:lpstr>
      <vt:lpstr>Prezentace aplikace PowerPoint</vt:lpstr>
      <vt:lpstr>Právní formy podnikání</vt:lpstr>
      <vt:lpstr>A. Podnikání fyzických osob - Živnost</vt:lpstr>
      <vt:lpstr>Prezentace aplikace PowerPoint</vt:lpstr>
      <vt:lpstr>Typy živností (ohlašovací a koncesované)</vt:lpstr>
      <vt:lpstr>Prezentace aplikace PowerPoint</vt:lpstr>
      <vt:lpstr>Získání živnostenského oprávnění</vt:lpstr>
      <vt:lpstr>Podnikání na základě jiného než živnostenského oprávnění</vt:lpstr>
      <vt:lpstr>Specifika živnostenského podnikání</vt:lpstr>
      <vt:lpstr>B. Podnikání právnických osob</vt:lpstr>
      <vt:lpstr>Prezentace aplikace PowerPoint</vt:lpstr>
      <vt:lpstr>Podnikat sami nebo s někým?</vt:lpstr>
      <vt:lpstr>4. Komparace základních právních forem podnikání podle zvolených kritérií</vt:lpstr>
      <vt:lpstr>Prezentace aplikace PowerPoint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Podnikové finance II</dc:title>
  <dc:creator>Peterková Jindra</dc:creator>
  <cp:lastModifiedBy>Peterková Jindra</cp:lastModifiedBy>
  <cp:revision>216</cp:revision>
  <cp:lastPrinted>2021-02-08T18:32:20Z</cp:lastPrinted>
  <dcterms:created xsi:type="dcterms:W3CDTF">2020-09-10T07:22:32Z</dcterms:created>
  <dcterms:modified xsi:type="dcterms:W3CDTF">2026-02-23T16:16:21Z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0x01010050E3DCFD5F21B041B3AE0717B9A9367B</vt:lpwstr>
  </property>
</Properties>
</file>