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4"/>
  </p:notesMasterIdLst>
  <p:sldIdLst>
    <p:sldId id="256" r:id="rId2"/>
    <p:sldId id="257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7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30" r:id="rId33"/>
    <p:sldId id="331" r:id="rId34"/>
    <p:sldId id="332" r:id="rId35"/>
    <p:sldId id="333" r:id="rId36"/>
    <p:sldId id="334" r:id="rId37"/>
    <p:sldId id="335" r:id="rId38"/>
    <p:sldId id="336" r:id="rId39"/>
    <p:sldId id="337" r:id="rId40"/>
    <p:sldId id="338" r:id="rId41"/>
    <p:sldId id="339" r:id="rId42"/>
    <p:sldId id="261" r:id="rId4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4175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4681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6350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20680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15949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46327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62055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01826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86495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637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64143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08957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88451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00814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9183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42330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65178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61210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4381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3828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17889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58740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358753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06337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37661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22594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01480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47279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32479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72020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4964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578806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2708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87651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7796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2440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3279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7585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8166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19561" y="1298330"/>
            <a:ext cx="8704877" cy="2688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Klasifikace nákladů podle druhu, účelu a vztahu ke změně objemu výkonů</a:t>
            </a:r>
            <a:br>
              <a:rPr lang="cs-CZ" b="1" dirty="0">
                <a:solidFill>
                  <a:srgbClr val="D10202"/>
                </a:solidFill>
              </a:rPr>
            </a:b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XNKC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</a:t>
            </a:r>
            <a:r>
              <a:rPr lang="cs-CZ" sz="1800" b="1" i="0" u="none" strike="noStrike" cap="none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</a:t>
            </a: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.D.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19. – 20. února 2026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cs-CZ" b="1" dirty="0">
                <a:solidFill>
                  <a:schemeClr val="accent5"/>
                </a:solidFill>
              </a:rPr>
              <a:t>Účelové třídění nákladů:</a:t>
            </a:r>
          </a:p>
          <a:p>
            <a:pPr lvl="1"/>
            <a:r>
              <a:rPr lang="cs-CZ" dirty="0"/>
              <a:t>Je založeno na jednom ze dvou základních hledisek:</a:t>
            </a:r>
          </a:p>
          <a:p>
            <a:pPr marL="1485900" lvl="2" indent="-457200">
              <a:buFont typeface="+mj-lt"/>
              <a:buAutoNum type="alphaLcParenR"/>
            </a:pPr>
            <a:r>
              <a:rPr lang="cs-CZ" b="1" dirty="0"/>
              <a:t>Náklady třídíme podle místa vzniku a odpovědnosti</a:t>
            </a:r>
            <a:r>
              <a:rPr lang="cs-CZ" dirty="0"/>
              <a:t>, tj. podle vnitropodnikových útvarů (středisek);</a:t>
            </a:r>
          </a:p>
          <a:p>
            <a:pPr marL="1485900" lvl="2" indent="-457200">
              <a:buFont typeface="+mj-lt"/>
              <a:buAutoNum type="alphaLcParenR"/>
            </a:pPr>
            <a:r>
              <a:rPr lang="cs-CZ" b="1" dirty="0"/>
              <a:t>Náklady třídíme podle výkonu</a:t>
            </a:r>
            <a:r>
              <a:rPr lang="cs-CZ" dirty="0"/>
              <a:t>, tj. kalkulační třídění nákladů.</a:t>
            </a:r>
          </a:p>
          <a:p>
            <a:pPr marL="1028700" lvl="2" indent="0"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621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Třídění nákladů podle místa vzniku a odpovědnosti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Třídění nákladu podle místa vzniku a odpovědnosti odpovídá na otázku, kde </a:t>
            </a:r>
            <a:r>
              <a:rPr lang="cs-CZ" b="1" dirty="0"/>
              <a:t>náklady vznikly a kdo je odpovědný za jejich vznik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Je to v podstatě třídění nákladů podle </a:t>
            </a:r>
            <a:r>
              <a:rPr lang="cs-CZ" b="1" dirty="0"/>
              <a:t>vnitropodnikových</a:t>
            </a:r>
            <a:r>
              <a:rPr lang="cs-CZ" dirty="0"/>
              <a:t> </a:t>
            </a:r>
            <a:r>
              <a:rPr lang="cs-CZ" b="1" dirty="0"/>
              <a:t>útvarů</a:t>
            </a:r>
            <a:r>
              <a:rPr lang="cs-CZ" dirty="0"/>
              <a:t>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017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Třídění nákladů podle místa vzniku a odpovědnosti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Podle velikosti podniku a složitosti výroby se náklady členění v několika úrovních. </a:t>
            </a:r>
          </a:p>
          <a:p>
            <a:pPr marL="342900" lvl="2"/>
            <a:r>
              <a:rPr lang="cs-CZ" dirty="0"/>
              <a:t>V prvé z nich se člení na </a:t>
            </a:r>
            <a:r>
              <a:rPr lang="cs-CZ" b="1" dirty="0"/>
              <a:t>náklady výrobní činnosti a náklady nevýrobní činnosti</a:t>
            </a:r>
            <a:r>
              <a:rPr lang="cs-CZ" dirty="0"/>
              <a:t>, náklady výrobní činnosti dále na náklady hlavní, pomocné, vedlejší a přidružené výroby, náklady na nevýrobní činnosti na náklady na odbyt, správu, zásobování atd. </a:t>
            </a:r>
          </a:p>
          <a:p>
            <a:pPr marL="342900" lvl="2"/>
            <a:r>
              <a:rPr lang="cs-CZ" dirty="0"/>
              <a:t>Ve výrobě se náklady obvykle člení na </a:t>
            </a:r>
            <a:r>
              <a:rPr lang="cs-CZ" b="1" dirty="0"/>
              <a:t>technologické</a:t>
            </a:r>
            <a:r>
              <a:rPr lang="cs-CZ" dirty="0"/>
              <a:t> </a:t>
            </a:r>
            <a:r>
              <a:rPr lang="cs-CZ" b="1" dirty="0"/>
              <a:t>náklady</a:t>
            </a:r>
            <a:r>
              <a:rPr lang="cs-CZ" dirty="0"/>
              <a:t> (ty jsou řízeny </a:t>
            </a:r>
            <a:r>
              <a:rPr lang="cs-CZ" dirty="0" err="1"/>
              <a:t>technicko-hospodářskými</a:t>
            </a:r>
            <a:r>
              <a:rPr lang="cs-CZ" dirty="0"/>
              <a:t> normami) a </a:t>
            </a:r>
            <a:r>
              <a:rPr lang="cs-CZ" b="1" dirty="0"/>
              <a:t>náklady</a:t>
            </a:r>
            <a:r>
              <a:rPr lang="cs-CZ" dirty="0"/>
              <a:t> </a:t>
            </a:r>
            <a:r>
              <a:rPr lang="cs-CZ" b="1" dirty="0"/>
              <a:t>na obsluhu a řízení </a:t>
            </a:r>
            <a:r>
              <a:rPr lang="cs-CZ" dirty="0"/>
              <a:t>(jejich položky jsou řízený limity a normativy, jejich souhrn rozpočty).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24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Třídění nákladů podle místa vzniku a odpovědnosti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2"/>
            <a:r>
              <a:rPr lang="cs-CZ" dirty="0"/>
              <a:t>Technologické náklady, které souvisejí přímo s určitým výkonem, se označují jako </a:t>
            </a:r>
            <a:r>
              <a:rPr lang="cs-CZ" b="1" dirty="0"/>
              <a:t>jednicové náklady</a:t>
            </a:r>
            <a:r>
              <a:rPr lang="cs-CZ" dirty="0"/>
              <a:t>, </a:t>
            </a:r>
            <a:r>
              <a:rPr lang="cs-CZ" b="1" dirty="0"/>
              <a:t>ostatní</a:t>
            </a:r>
            <a:r>
              <a:rPr lang="cs-CZ" dirty="0"/>
              <a:t> </a:t>
            </a:r>
            <a:r>
              <a:rPr lang="cs-CZ" b="1" dirty="0"/>
              <a:t>technologické náklady </a:t>
            </a:r>
            <a:r>
              <a:rPr lang="cs-CZ" dirty="0"/>
              <a:t>a </a:t>
            </a:r>
            <a:r>
              <a:rPr lang="cs-CZ" b="1" dirty="0"/>
              <a:t>náklady na obsluhu a řízení</a:t>
            </a:r>
            <a:r>
              <a:rPr lang="cs-CZ" dirty="0"/>
              <a:t>, které souvisejí s výrobou jako celkem, se označují jako náklady režijní.</a:t>
            </a:r>
          </a:p>
          <a:p>
            <a:pPr marL="342900" lvl="2"/>
            <a:r>
              <a:rPr lang="cs-CZ" dirty="0"/>
              <a:t>Řízení a kontrola režijních nákladů je obtížnější a mění přesná než nákladů jednicových. </a:t>
            </a:r>
          </a:p>
          <a:p>
            <a:pPr marL="342900" lvl="2"/>
            <a:r>
              <a:rPr lang="cs-CZ" dirty="0"/>
              <a:t>Sledují se podle středisek a nástrojem jejich řízení jsou rozpočty režijních nákladů, které jsou součástí rozpočtu vnitropodnikových útvarů:</a:t>
            </a:r>
          </a:p>
          <a:p>
            <a:pPr marL="800100" lvl="3"/>
            <a:r>
              <a:rPr lang="cs-CZ" b="1" dirty="0"/>
              <a:t>Hospodářská střediska</a:t>
            </a:r>
          </a:p>
          <a:p>
            <a:pPr marL="800100" lvl="3"/>
            <a:r>
              <a:rPr lang="cs-CZ" b="1" dirty="0"/>
              <a:t>Nákladová střediska.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01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Kalkulační členění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Kalkulační členění nákladů nám říká, </a:t>
            </a:r>
            <a:r>
              <a:rPr lang="cs-CZ" b="1" dirty="0"/>
              <a:t>na co byly náklady vynaloženy</a:t>
            </a:r>
            <a:r>
              <a:rPr lang="cs-CZ" dirty="0"/>
              <a:t> (na které výrobky nebo služby). </a:t>
            </a:r>
          </a:p>
          <a:p>
            <a:pPr marL="342900" lvl="2"/>
            <a:r>
              <a:rPr lang="cs-CZ" dirty="0"/>
              <a:t>Toto hledisko je pro podnik rozhodující; </a:t>
            </a:r>
            <a:r>
              <a:rPr lang="cs-CZ" b="1" dirty="0"/>
              <a:t>umožňuje zjistit rentabilitu </a:t>
            </a:r>
            <a:r>
              <a:rPr lang="cs-CZ" dirty="0"/>
              <a:t>(zisk) </a:t>
            </a:r>
            <a:r>
              <a:rPr lang="cs-CZ" b="1" dirty="0"/>
              <a:t>jednotlivých výrobků </a:t>
            </a:r>
            <a:r>
              <a:rPr lang="cs-CZ" dirty="0"/>
              <a:t>(služeb) a </a:t>
            </a:r>
            <a:r>
              <a:rPr lang="cs-CZ" b="1" dirty="0"/>
              <a:t>řídit výrobkovou strukturu</a:t>
            </a:r>
            <a:r>
              <a:rPr lang="cs-CZ" dirty="0"/>
              <a:t>, neboť jednotlivé výrobky přispívají různou mírou k tvorbě zisku podniku. </a:t>
            </a:r>
          </a:p>
          <a:p>
            <a:pPr marL="342900" lvl="2"/>
            <a:r>
              <a:rPr lang="cs-CZ" dirty="0"/>
              <a:t>Je podkladem pro řadu dalších manažerských rozhodování, např. zda </a:t>
            </a:r>
            <a:r>
              <a:rPr lang="cs-CZ" b="1" dirty="0"/>
              <a:t>výrobek vyrobit nebo koupit</a:t>
            </a:r>
            <a:r>
              <a:rPr lang="cs-CZ" dirty="0"/>
              <a:t>, zda </a:t>
            </a:r>
            <a:r>
              <a:rPr lang="cs-CZ" b="1" dirty="0"/>
              <a:t>určitou činnost zajistit vlastními silami nebo zajistit dodavatelský </a:t>
            </a:r>
            <a:r>
              <a:rPr lang="cs-CZ" dirty="0"/>
              <a:t>(outsourcing, </a:t>
            </a:r>
            <a:r>
              <a:rPr lang="cs-CZ" dirty="0" err="1"/>
              <a:t>offshoring</a:t>
            </a:r>
            <a:r>
              <a:rPr lang="cs-CZ" dirty="0"/>
              <a:t>, </a:t>
            </a:r>
            <a:r>
              <a:rPr lang="cs-CZ" dirty="0" err="1"/>
              <a:t>insourcing</a:t>
            </a:r>
            <a:r>
              <a:rPr lang="cs-CZ" dirty="0"/>
              <a:t>), </a:t>
            </a:r>
            <a:r>
              <a:rPr lang="cs-CZ" b="1" dirty="0"/>
              <a:t>pomáhá určit dočasnou minimální „ztrátovou“ cenu atd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Přesně vymezený výkon je </a:t>
            </a:r>
            <a:r>
              <a:rPr lang="cs-CZ" b="1" dirty="0"/>
              <a:t>kalkulační jednicí</a:t>
            </a:r>
            <a:r>
              <a:rPr lang="cs-CZ" dirty="0"/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5583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Kalkulační členění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V posledních letech se náklady začaly sledovat a řídit podle jednotlivých činností, resp. procesů. </a:t>
            </a:r>
          </a:p>
          <a:p>
            <a:pPr marL="342900" lvl="2"/>
            <a:r>
              <a:rPr lang="cs-CZ" dirty="0"/>
              <a:t>Účetnictví, které toto zajištuje, je nazýváno </a:t>
            </a:r>
            <a:r>
              <a:rPr lang="cs-CZ" b="1" dirty="0"/>
              <a:t>procesní účetnictví </a:t>
            </a:r>
            <a:r>
              <a:rPr lang="cs-CZ" dirty="0"/>
              <a:t>nebo účetnictví založené na procesech, což je odvozeno od původního anglického názvu 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Accounting</a:t>
            </a:r>
            <a:r>
              <a:rPr lang="cs-CZ" dirty="0"/>
              <a:t> (též </a:t>
            </a:r>
            <a:r>
              <a:rPr lang="cs-CZ" dirty="0" err="1"/>
              <a:t>Cost</a:t>
            </a:r>
            <a:r>
              <a:rPr lang="cs-CZ" dirty="0"/>
              <a:t>-Driver </a:t>
            </a:r>
            <a:r>
              <a:rPr lang="cs-CZ" dirty="0" err="1"/>
              <a:t>Accounting</a:t>
            </a:r>
            <a:r>
              <a:rPr lang="cs-CZ" dirty="0"/>
              <a:t>); kalkulace na něm založené jsou nazývány </a:t>
            </a:r>
            <a:r>
              <a:rPr lang="cs-CZ" b="1" dirty="0"/>
              <a:t>kalkulace podle dílčích činností </a:t>
            </a:r>
            <a:r>
              <a:rPr lang="cs-CZ" dirty="0"/>
              <a:t>(podle elementárních procesů) nebo kalkulace ABC (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Costing</a:t>
            </a:r>
            <a:r>
              <a:rPr lang="cs-CZ" dirty="0"/>
              <a:t> – ABC).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436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Členění nákladů v manažerském rozhodování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Pro řadu manažerských rozhodování je důležité třídění nákladů podle jejich závislosti na změnách objemu výroby. </a:t>
            </a:r>
          </a:p>
          <a:p>
            <a:pPr marL="342900" lvl="2"/>
            <a:r>
              <a:rPr lang="cs-CZ" dirty="0"/>
              <a:t>Základní skupiny nákladů jsou </a:t>
            </a:r>
            <a:r>
              <a:rPr lang="cs-CZ" b="1" dirty="0"/>
              <a:t>náklady</a:t>
            </a:r>
            <a:r>
              <a:rPr lang="cs-CZ" dirty="0"/>
              <a:t> </a:t>
            </a:r>
            <a:r>
              <a:rPr lang="cs-CZ" b="1" dirty="0"/>
              <a:t>fixní</a:t>
            </a:r>
            <a:r>
              <a:rPr lang="cs-CZ" dirty="0"/>
              <a:t> a </a:t>
            </a:r>
            <a:r>
              <a:rPr lang="cs-CZ" b="1" dirty="0"/>
              <a:t>náklady</a:t>
            </a:r>
            <a:r>
              <a:rPr lang="cs-CZ" dirty="0"/>
              <a:t> </a:t>
            </a:r>
            <a:r>
              <a:rPr lang="cs-CZ" b="1" dirty="0"/>
              <a:t>variabilní</a:t>
            </a:r>
            <a:r>
              <a:rPr lang="cs-CZ" dirty="0"/>
              <a:t>.</a:t>
            </a:r>
          </a:p>
          <a:p>
            <a:pPr marL="342900" lvl="2"/>
            <a:r>
              <a:rPr lang="cs-CZ" dirty="0"/>
              <a:t>Je třeba si zapamatovat charakteristiku následných kategorií nákladů. </a:t>
            </a:r>
          </a:p>
          <a:p>
            <a:pPr marL="342900" lvl="2"/>
            <a:r>
              <a:rPr lang="cs-CZ" dirty="0"/>
              <a:t>Celkové náklady </a:t>
            </a:r>
            <a:r>
              <a:rPr lang="cs-CZ" b="1" i="1" dirty="0"/>
              <a:t>N</a:t>
            </a:r>
            <a:r>
              <a:rPr lang="cs-CZ" dirty="0"/>
              <a:t> jsou veškeré náklady vynaložené na celkový objem produkce. </a:t>
            </a:r>
          </a:p>
          <a:p>
            <a:pPr marL="342900" lvl="2"/>
            <a:r>
              <a:rPr lang="cs-CZ" dirty="0"/>
              <a:t>Nebudou-li náklady blíže určeny, budeme mít vždy na mysli celkové náklady.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073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Členění nákladů v manažerském rozhodování</a:t>
            </a:r>
            <a:endParaRPr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1299576"/>
                <a:ext cx="8229600" cy="45259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342900" lvl="2"/>
                <a:r>
                  <a:rPr lang="cs-CZ" dirty="0"/>
                  <a:t>Průměrné (jednotkové) náklady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𝑵</m:t>
                        </m:r>
                      </m:e>
                      <m:sub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𝒋</m:t>
                        </m:r>
                      </m:sub>
                    </m:sSub>
                  </m:oMath>
                </a14:m>
                <a:r>
                  <a:rPr lang="cs-CZ" dirty="0"/>
                  <a:t> jsou náklady na jednotku produkce. </a:t>
                </a:r>
              </a:p>
              <a:p>
                <a:pPr marL="342900" lvl="2"/>
                <a:r>
                  <a:rPr lang="cs-CZ" dirty="0"/>
                  <a:t>Vypočteme je tak, že celkové náklady </a:t>
                </a:r>
                <a:r>
                  <a:rPr lang="cs-CZ" i="1" dirty="0"/>
                  <a:t>N</a:t>
                </a:r>
                <a:r>
                  <a:rPr lang="cs-CZ" dirty="0"/>
                  <a:t> dělíme celkovým množstvím produkce:</a:t>
                </a:r>
              </a:p>
              <a:p>
                <a:pPr marL="342900" lvl="2"/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endParaRPr lang="cs-CZ" dirty="0"/>
              </a:p>
              <a:p>
                <a:pPr marL="342900" lvl="2"/>
                <a:r>
                  <a:rPr lang="cs-CZ" dirty="0"/>
                  <a:t>Je-li objem produkce vyjádřen v Kč (Q), dostaneme haléřový ukazatel nákladovosti </a:t>
                </a:r>
                <a:r>
                  <a:rPr lang="cs-CZ" b="1" i="1" dirty="0"/>
                  <a:t>h</a:t>
                </a:r>
                <a:r>
                  <a:rPr lang="cs-CZ" dirty="0"/>
                  <a:t>, který vyjadřuje podíl nákladů na 1 Kč produkce:</a:t>
                </a:r>
              </a:p>
              <a:p>
                <a:pPr marL="342900" lvl="2"/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299576"/>
                <a:ext cx="8229600" cy="4525963"/>
              </a:xfrm>
              <a:prstGeom prst="rect">
                <a:avLst/>
              </a:prstGeom>
              <a:blipFill>
                <a:blip r:embed="rId3"/>
                <a:stretch>
                  <a:fillRect l="-519" r="-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278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Členění nákladů v manažerském rozhodování</a:t>
            </a:r>
            <a:endParaRPr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1257300"/>
                <a:ext cx="8229600" cy="50964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342900" lvl="2"/>
                <a:r>
                  <a:rPr lang="cs-CZ" dirty="0"/>
                  <a:t>Přírůstkové náklady ∆N tvoří přírůstek nákladů vyvolaný přírůstkem objemu produkce:</a:t>
                </a:r>
              </a:p>
              <a:p>
                <a:pPr marL="800100" lvl="3"/>
                <a14:m>
                  <m:oMath xmlns:m="http://schemas.openxmlformats.org/officeDocument/2006/math">
                    <m:r>
                      <a:rPr lang="cs-CZ" sz="2800" i="1" smtClean="0">
                        <a:latin typeface="Cambria Math" panose="02040503050406030204" pitchFamily="18" charset="0"/>
                      </a:rPr>
                      <m:t>∆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1 </m:t>
                        </m:r>
                      </m:sub>
                    </m:sSub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cs-CZ" sz="2800" dirty="0"/>
              </a:p>
              <a:p>
                <a:pPr marL="0" lvl="2" indent="0">
                  <a:buNone/>
                </a:pPr>
                <a:endParaRPr lang="cs-CZ" dirty="0"/>
              </a:p>
              <a:p>
                <a:pPr marL="342900" lvl="2"/>
                <a:r>
                  <a:rPr lang="cs-CZ" dirty="0"/>
                  <a:t>Marginální (mezní, diferenciální, hraniční) náklady MN jsou náklady vyvolaný přírůstkem produkce o jednu jednotku:</a:t>
                </a:r>
              </a:p>
              <a:p>
                <a:pPr marL="800100" lvl="3"/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𝑀𝑁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∆ 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 1 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𝑗𝑒𝑑𝑛𝑜𝑡𝑘𝑢</m:t>
                        </m:r>
                      </m:den>
                    </m:f>
                  </m:oMath>
                </a14:m>
                <a:endParaRPr lang="cs-CZ" dirty="0"/>
              </a:p>
              <a:p>
                <a:pPr marL="342900" lvl="2"/>
                <a:endParaRPr lang="cs-CZ" dirty="0"/>
              </a:p>
            </p:txBody>
          </p:sp>
        </mc:Choice>
        <mc:Fallback xmlns=""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257300"/>
                <a:ext cx="8229600" cy="5096462"/>
              </a:xfrm>
              <a:prstGeom prst="rect">
                <a:avLst/>
              </a:prstGeom>
              <a:blipFill>
                <a:blip r:embed="rId3"/>
                <a:stretch>
                  <a:fillRect l="-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677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Evidence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17600"/>
            <a:ext cx="8470900" cy="50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sz="2800" dirty="0"/>
              <a:t>Evidenci nákladů v podniku zabezpečuje účetnictví podniku. </a:t>
            </a:r>
          </a:p>
          <a:p>
            <a:pPr marL="342900" lvl="2"/>
            <a:r>
              <a:rPr lang="cs-CZ" sz="2800" dirty="0"/>
              <a:t>To se obvykle člení na:</a:t>
            </a:r>
          </a:p>
          <a:p>
            <a:pPr marL="800100" lvl="3"/>
            <a:r>
              <a:rPr lang="cs-CZ" sz="2400" b="1" dirty="0">
                <a:solidFill>
                  <a:srgbClr val="00B050"/>
                </a:solidFill>
              </a:rPr>
              <a:t>finanční účetnictví,</a:t>
            </a:r>
          </a:p>
          <a:p>
            <a:pPr marL="800100" lvl="3"/>
            <a:r>
              <a:rPr lang="cs-CZ" sz="2400" b="1" dirty="0">
                <a:solidFill>
                  <a:schemeClr val="bg2"/>
                </a:solidFill>
              </a:rPr>
              <a:t>nákladové účetnictví,</a:t>
            </a:r>
          </a:p>
          <a:p>
            <a:pPr marL="800100" lvl="3"/>
            <a:r>
              <a:rPr lang="cs-CZ" sz="2400" b="1" dirty="0">
                <a:solidFill>
                  <a:srgbClr val="C00000"/>
                </a:solidFill>
              </a:rPr>
              <a:t>manažerské účetnictví.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1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Pojetí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sz="3200" dirty="0"/>
              <a:t>V podstatě používáme </a:t>
            </a:r>
            <a:r>
              <a:rPr lang="cs-CZ" sz="3200" b="1" dirty="0"/>
              <a:t>dvojí pojetí nákladů</a:t>
            </a:r>
            <a:r>
              <a:rPr lang="cs-CZ" sz="3200" dirty="0"/>
              <a:t>: </a:t>
            </a:r>
          </a:p>
          <a:p>
            <a:pPr marL="812800" lvl="2" indent="-368300">
              <a:spcBef>
                <a:spcPts val="0"/>
              </a:spcBef>
              <a:buSzPts val="3200"/>
            </a:pPr>
            <a:r>
              <a:rPr lang="cs-CZ" sz="2800" dirty="0"/>
              <a:t>jedno </a:t>
            </a:r>
            <a:r>
              <a:rPr lang="cs-CZ" sz="2800" b="1" dirty="0"/>
              <a:t>ve finančním účetnictví</a:t>
            </a:r>
            <a:r>
              <a:rPr lang="cs-CZ" sz="2800" dirty="0"/>
              <a:t>, které je určené pro externí uživatele, </a:t>
            </a:r>
          </a:p>
          <a:p>
            <a:pPr marL="812800" lvl="2" indent="-368300">
              <a:spcBef>
                <a:spcPts val="0"/>
              </a:spcBef>
              <a:buSzPts val="3200"/>
            </a:pPr>
            <a:r>
              <a:rPr lang="cs-CZ" sz="2800" dirty="0"/>
              <a:t>druhé ve </a:t>
            </a:r>
            <a:r>
              <a:rPr lang="cs-CZ" sz="2800" b="1" dirty="0"/>
              <a:t>vnitropodnikovém</a:t>
            </a:r>
            <a:r>
              <a:rPr lang="cs-CZ" sz="2800" dirty="0"/>
              <a:t> (</a:t>
            </a:r>
            <a:r>
              <a:rPr lang="cs-CZ" sz="2800" b="1" dirty="0"/>
              <a:t>manažerském</a:t>
            </a:r>
            <a:r>
              <a:rPr lang="cs-CZ" sz="2800" dirty="0"/>
              <a:t>) </a:t>
            </a:r>
            <a:r>
              <a:rPr lang="cs-CZ" sz="2800" b="1" dirty="0"/>
              <a:t>účetnictví</a:t>
            </a:r>
            <a:r>
              <a:rPr lang="cs-CZ" sz="2800" dirty="0"/>
              <a:t>, kterého využívají manažeři v řízení.</a:t>
            </a:r>
            <a:endParaRPr sz="28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Evidence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17600"/>
            <a:ext cx="8229600" cy="522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sz="2800" b="1" dirty="0">
                <a:solidFill>
                  <a:srgbClr val="00B050"/>
                </a:solidFill>
              </a:rPr>
              <a:t>Finanční účetnictví:</a:t>
            </a:r>
          </a:p>
          <a:p>
            <a:pPr marL="800100" lvl="3"/>
            <a:r>
              <a:rPr lang="cs-CZ" sz="2400" dirty="0"/>
              <a:t>Finanční účetnictví sleduje informace </a:t>
            </a:r>
            <a:r>
              <a:rPr lang="cs-CZ" sz="2400" b="1" dirty="0"/>
              <a:t>za podnik jako celek a je určeno především pro externí uživatele </a:t>
            </a:r>
            <a:r>
              <a:rPr lang="cs-CZ" sz="2400" dirty="0"/>
              <a:t>(např. daňové orgány, banky – bývá proto nazýváno externí účetnictví); </a:t>
            </a:r>
          </a:p>
          <a:p>
            <a:pPr marL="800100" lvl="3"/>
            <a:r>
              <a:rPr lang="cs-CZ" sz="2400" dirty="0"/>
              <a:t>Je upraveno vázanými normami (je standardizováno).</a:t>
            </a:r>
          </a:p>
          <a:p>
            <a:pPr marL="800100" lvl="3"/>
            <a:r>
              <a:rPr lang="cs-CZ" sz="2400" dirty="0"/>
              <a:t>Základní normou regulující finanční účetnictví v ČR je </a:t>
            </a:r>
            <a:r>
              <a:rPr lang="cs-CZ" sz="2400" b="1" dirty="0"/>
              <a:t>zákon o účetnictví, účtové osnovy a postupy pro různé typy účetních jednotek</a:t>
            </a:r>
            <a:r>
              <a:rPr lang="cs-CZ" sz="2400" dirty="0"/>
              <a:t>.</a:t>
            </a:r>
          </a:p>
          <a:p>
            <a:pPr marL="800100" lvl="3"/>
            <a:r>
              <a:rPr lang="cs-CZ" sz="2400" dirty="0"/>
              <a:t>V současné době dochází k </a:t>
            </a:r>
            <a:r>
              <a:rPr lang="cs-CZ" sz="2400" b="1" dirty="0"/>
              <a:t>harmonizaci</a:t>
            </a:r>
            <a:r>
              <a:rPr lang="cs-CZ" sz="2400" dirty="0"/>
              <a:t> finančního účetního výkaznictví v rámci EU i ostatního světa.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898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Evidence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4720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sz="2800" b="1" dirty="0">
                <a:solidFill>
                  <a:schemeClr val="bg2"/>
                </a:solidFill>
              </a:rPr>
              <a:t>Nákladové (provozní) účetnictví:</a:t>
            </a:r>
          </a:p>
          <a:p>
            <a:pPr marL="800100" lvl="3"/>
            <a:r>
              <a:rPr lang="cs-CZ" sz="2400" dirty="0"/>
              <a:t>tvoří soustava analytických účtů, na kterých se nemusí účtovat podvojně a které slouží především vnitropodnikovému řízení. </a:t>
            </a:r>
          </a:p>
          <a:p>
            <a:pPr marL="800100" lvl="3"/>
            <a:r>
              <a:rPr lang="cs-CZ" sz="2400" dirty="0"/>
              <a:t>Je úzce </a:t>
            </a:r>
            <a:r>
              <a:rPr lang="cs-CZ" sz="2400" b="1" dirty="0"/>
              <a:t>spojeno s kalkulacemi, rozpočty, hmotnou stránkou hospodářských procesů, kontrolní činností atd</a:t>
            </a:r>
            <a:r>
              <a:rPr lang="cs-CZ" sz="2400" dirty="0"/>
              <a:t>. </a:t>
            </a:r>
          </a:p>
          <a:p>
            <a:pPr marL="800100" lvl="3"/>
            <a:r>
              <a:rPr lang="cs-CZ" sz="2400" dirty="0"/>
              <a:t>Je </a:t>
            </a:r>
            <a:r>
              <a:rPr lang="cs-CZ" sz="2400" b="1" dirty="0"/>
              <a:t>zaměřeno buď na výkony, nebo na střediska, v poslední době i na procesy</a:t>
            </a:r>
            <a:r>
              <a:rPr lang="cs-CZ" sz="2400" dirty="0"/>
              <a:t> (</a:t>
            </a:r>
            <a:r>
              <a:rPr lang="cs-CZ" sz="2400" i="1" dirty="0" err="1"/>
              <a:t>acitivity</a:t>
            </a:r>
            <a:r>
              <a:rPr lang="cs-CZ" sz="2400" i="1" dirty="0"/>
              <a:t> </a:t>
            </a:r>
            <a:r>
              <a:rPr lang="cs-CZ" sz="2400" i="1" dirty="0" err="1"/>
              <a:t>based</a:t>
            </a:r>
            <a:r>
              <a:rPr lang="cs-CZ" sz="2400" i="1" dirty="0"/>
              <a:t> </a:t>
            </a:r>
            <a:r>
              <a:rPr lang="cs-CZ" sz="2400" i="1" dirty="0" err="1"/>
              <a:t>accounting</a:t>
            </a:r>
            <a:r>
              <a:rPr lang="cs-CZ" sz="2400" dirty="0"/>
              <a:t>). </a:t>
            </a:r>
          </a:p>
          <a:p>
            <a:pPr marL="800100" lvl="3"/>
            <a:r>
              <a:rPr lang="cs-CZ" sz="2400" dirty="0"/>
              <a:t>Tradiční </a:t>
            </a:r>
            <a:r>
              <a:rPr lang="cs-CZ" sz="2400" b="1" dirty="0"/>
              <a:t>nákladové účetnictví postupně přerostlo v účetnictví manažerské</a:t>
            </a:r>
            <a:r>
              <a:rPr lang="cs-CZ" sz="2400" dirty="0"/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112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Evidence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965200"/>
            <a:ext cx="82296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2"/>
            <a:r>
              <a:rPr lang="cs-CZ" b="1" dirty="0">
                <a:solidFill>
                  <a:srgbClr val="C00000"/>
                </a:solidFill>
              </a:rPr>
              <a:t>Manažerské účetnictví (management </a:t>
            </a:r>
            <a:r>
              <a:rPr lang="cs-CZ" b="1" dirty="0" err="1">
                <a:solidFill>
                  <a:srgbClr val="C00000"/>
                </a:solidFill>
              </a:rPr>
              <a:t>accounting</a:t>
            </a:r>
            <a:r>
              <a:rPr lang="cs-CZ" b="1" dirty="0">
                <a:solidFill>
                  <a:srgbClr val="C00000"/>
                </a:solidFill>
              </a:rPr>
              <a:t>):</a:t>
            </a:r>
          </a:p>
          <a:p>
            <a:pPr marL="800100" lvl="3"/>
            <a:r>
              <a:rPr lang="cs-CZ" sz="2200" dirty="0"/>
              <a:t>slouží bezprostředně pro </a:t>
            </a:r>
            <a:r>
              <a:rPr lang="cs-CZ" sz="2200" b="1" dirty="0"/>
              <a:t>efektivní řízení podniku a jeho vnitropodnikových útvarů </a:t>
            </a:r>
            <a:r>
              <a:rPr lang="cs-CZ" sz="2200" dirty="0"/>
              <a:t>(středisek). </a:t>
            </a:r>
          </a:p>
          <a:p>
            <a:pPr marL="800100" lvl="3"/>
            <a:r>
              <a:rPr lang="cs-CZ" sz="2200" dirty="0"/>
              <a:t>Není regulováno žádnými předpisy a je zcela fakultativní. </a:t>
            </a:r>
          </a:p>
          <a:p>
            <a:pPr marL="800100" lvl="3"/>
            <a:r>
              <a:rPr lang="cs-CZ" sz="2200" dirty="0"/>
              <a:t>Spolu s rozpočetnictvím tvoří tzv. </a:t>
            </a:r>
            <a:r>
              <a:rPr lang="cs-CZ" sz="2200" b="1" dirty="0"/>
              <a:t>interní účetnictví</a:t>
            </a:r>
            <a:r>
              <a:rPr lang="cs-CZ" sz="2200" dirty="0"/>
              <a:t>. </a:t>
            </a:r>
          </a:p>
          <a:p>
            <a:pPr marL="800100" lvl="3"/>
            <a:r>
              <a:rPr lang="cs-CZ" sz="2200" dirty="0"/>
              <a:t>Využívá </a:t>
            </a:r>
            <a:r>
              <a:rPr lang="cs-CZ" sz="2200" b="1" dirty="0"/>
              <a:t>údajů finančního i nákladového účetnictví, kalkulací, operativní evidence, statistiky, používá statistických, matematických aj. metod a postupů</a:t>
            </a:r>
            <a:r>
              <a:rPr lang="cs-CZ" sz="2200" dirty="0"/>
              <a:t>. </a:t>
            </a:r>
          </a:p>
          <a:p>
            <a:pPr marL="800100" lvl="3"/>
            <a:r>
              <a:rPr lang="cs-CZ" sz="2200" dirty="0"/>
              <a:t>Jeho předmětem jsou nejen </a:t>
            </a:r>
            <a:r>
              <a:rPr lang="cs-CZ" sz="2200" b="1" dirty="0"/>
              <a:t>náklady</a:t>
            </a:r>
            <a:r>
              <a:rPr lang="cs-CZ" sz="2200" dirty="0"/>
              <a:t>, ale i </a:t>
            </a:r>
            <a:r>
              <a:rPr lang="cs-CZ" sz="2200" b="1" dirty="0"/>
              <a:t>výnosy</a:t>
            </a:r>
            <a:r>
              <a:rPr lang="cs-CZ" sz="2200" dirty="0"/>
              <a:t>, někdy i </a:t>
            </a:r>
            <a:r>
              <a:rPr lang="cs-CZ" sz="2200" b="1" dirty="0"/>
              <a:t>cash </a:t>
            </a:r>
            <a:r>
              <a:rPr lang="cs-CZ" sz="2200" b="1" dirty="0" err="1"/>
              <a:t>flow</a:t>
            </a:r>
            <a:r>
              <a:rPr lang="cs-CZ" sz="2200" dirty="0"/>
              <a:t>. </a:t>
            </a:r>
          </a:p>
          <a:p>
            <a:pPr marL="800100" lvl="3"/>
            <a:r>
              <a:rPr lang="cs-CZ" sz="2200" dirty="0"/>
              <a:t>Zajišťuje </a:t>
            </a:r>
            <a:r>
              <a:rPr lang="cs-CZ" sz="2200" b="1" dirty="0"/>
              <a:t>soustavnou kontrolu </a:t>
            </a:r>
            <a:r>
              <a:rPr lang="cs-CZ" sz="2200" dirty="0"/>
              <a:t>(někdy přerůstá v controlling) a </a:t>
            </a:r>
            <a:r>
              <a:rPr lang="cs-CZ" sz="2200" b="1" dirty="0"/>
              <a:t>poskytuje podklady pro manažerské rozhodování</a:t>
            </a:r>
            <a:r>
              <a:rPr lang="cs-CZ" sz="2200" dirty="0"/>
              <a:t>. </a:t>
            </a:r>
          </a:p>
          <a:p>
            <a:pPr marL="800100" lvl="3"/>
            <a:r>
              <a:rPr lang="cs-CZ" sz="2200" dirty="0"/>
              <a:t>Je součástí </a:t>
            </a:r>
            <a:r>
              <a:rPr lang="cs-CZ" sz="2200" b="1" dirty="0"/>
              <a:t>manažerského informačního systému</a:t>
            </a:r>
            <a:r>
              <a:rPr lang="cs-CZ" sz="2200" dirty="0"/>
              <a:t>, který sám je součástí celkového informačního systému podniku.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488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235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V podnikové ekonomice hrají náklady rozhodující úlohu, neboť téměř každé </a:t>
            </a:r>
            <a:r>
              <a:rPr lang="cs-CZ" b="1" dirty="0"/>
              <a:t>manažerské rozhodnutí vychází ze srovnávání nákladů</a:t>
            </a:r>
            <a:r>
              <a:rPr lang="cs-CZ" dirty="0"/>
              <a:t> (kolik něco stojí) s </a:t>
            </a:r>
            <a:r>
              <a:rPr lang="cs-CZ" b="1" dirty="0"/>
              <a:t>výnosy</a:t>
            </a:r>
            <a:r>
              <a:rPr lang="cs-CZ" dirty="0"/>
              <a:t> (kolik z toho získáme). </a:t>
            </a:r>
          </a:p>
          <a:p>
            <a:pPr marL="342900" lvl="2"/>
            <a:r>
              <a:rPr lang="cs-CZ" dirty="0"/>
              <a:t>Tak např. </a:t>
            </a:r>
            <a:r>
              <a:rPr lang="cs-CZ" b="1" dirty="0"/>
              <a:t>srovnáváme výnosy (tržby) </a:t>
            </a:r>
            <a:r>
              <a:rPr lang="cs-CZ" dirty="0"/>
              <a:t>z výroby nového výrobku s </a:t>
            </a:r>
            <a:r>
              <a:rPr lang="cs-CZ" b="1" dirty="0"/>
              <a:t>náklady na zavádění jeho výroby </a:t>
            </a:r>
            <a:r>
              <a:rPr lang="cs-CZ" dirty="0"/>
              <a:t>a </a:t>
            </a:r>
            <a:r>
              <a:rPr lang="cs-CZ" b="1" dirty="0"/>
              <a:t>prodeje</a:t>
            </a:r>
            <a:r>
              <a:rPr lang="cs-CZ" dirty="0"/>
              <a:t>, nebo </a:t>
            </a:r>
            <a:r>
              <a:rPr lang="cs-CZ" b="1" dirty="0"/>
              <a:t>výnosy z investice a náklady na ni vynaložené</a:t>
            </a:r>
            <a:r>
              <a:rPr lang="cs-CZ" dirty="0"/>
              <a:t> apod. </a:t>
            </a:r>
          </a:p>
          <a:p>
            <a:pPr marL="342900" lvl="2"/>
            <a:r>
              <a:rPr lang="cs-CZ" dirty="0"/>
              <a:t>Náklady, které jsou evidovány a vykazovány v účetnictví a účetních výkazech (viz dříve výsledovka), označujeme jako </a:t>
            </a:r>
            <a:r>
              <a:rPr lang="cs-CZ" b="1" dirty="0"/>
              <a:t>účetní náklady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Ty však pro řadu </a:t>
            </a:r>
            <a:r>
              <a:rPr lang="cs-CZ" b="1" dirty="0"/>
              <a:t>manažerských rozhodování nevyhovují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Vzniklo proto tzv. </a:t>
            </a:r>
            <a:r>
              <a:rPr lang="cs-CZ" b="1" dirty="0">
                <a:solidFill>
                  <a:srgbClr val="FF0000"/>
                </a:solidFill>
              </a:rPr>
              <a:t>manažerské pojetí nákladů</a:t>
            </a:r>
            <a:r>
              <a:rPr lang="cs-CZ" dirty="0"/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293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b="1" dirty="0">
                <a:solidFill>
                  <a:srgbClr val="FF0000"/>
                </a:solidFill>
              </a:rPr>
              <a:t>Manažerské pojetí </a:t>
            </a:r>
            <a:r>
              <a:rPr lang="cs-CZ" dirty="0"/>
              <a:t>nákladů oproti běžnému (účetnímu) pojetí nákladů vychází z toho, že:</a:t>
            </a:r>
          </a:p>
          <a:p>
            <a:pPr marL="914400" lvl="3" indent="-457200">
              <a:buFont typeface="+mj-lt"/>
              <a:buAutoNum type="arabicPeriod"/>
            </a:pPr>
            <a:r>
              <a:rPr lang="cs-CZ" i="1" dirty="0">
                <a:solidFill>
                  <a:srgbClr val="7030A0"/>
                </a:solidFill>
              </a:rPr>
              <a:t>Pracuje s ekonomickými (skutečnými, relevantními) náklady, které oproti nákladům uváděným v účetnictví zahrnuje i tzv. oportunitní (alternativní) náklady.</a:t>
            </a:r>
          </a:p>
          <a:p>
            <a:pPr marL="1371600" lvl="4" indent="-457200">
              <a:buFont typeface="Arial" panose="020B0604020202020204" pitchFamily="34" charset="0"/>
              <a:buChar char="•"/>
            </a:pPr>
            <a:r>
              <a:rPr lang="cs-CZ" dirty="0"/>
              <a:t>Proto např. při rozhodování o zavedené nového výrobku musíme počítat s jeho oportunitními náklady a nikoliv jen s náklady vykalkulovanými na tento výrobek, při použití vlastního kapitálu musíme počítat s úroky z tohoto kapitálu apod.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45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b="1" dirty="0"/>
              <a:t>Př. </a:t>
            </a:r>
            <a:r>
              <a:rPr lang="cs-CZ" dirty="0"/>
              <a:t>Pan Kříž se rozhodl, že bude podnikat coby řemeslník. </a:t>
            </a:r>
          </a:p>
          <a:p>
            <a:pPr marL="342900" lvl="2"/>
            <a:r>
              <a:rPr lang="cs-CZ" dirty="0"/>
              <a:t>Podle různých informací zjistil, že ročně může vydělat cca 500 tis. Kč, výrobní aj. náklady budou 300 tis. </a:t>
            </a:r>
          </a:p>
          <a:p>
            <a:pPr marL="342900" lvl="2"/>
            <a:r>
              <a:rPr lang="cs-CZ" dirty="0"/>
              <a:t>Jeho zisk před zdaněním tedy bude 200 tis. Kč (po odečtení daně z příjmů (20 %) mu zbude cca 160 tis. Kč). </a:t>
            </a:r>
          </a:p>
          <a:p>
            <a:pPr marL="342900" lvl="2"/>
            <a:r>
              <a:rPr lang="cs-CZ" dirty="0"/>
              <a:t>Ale pozor: do zřízení firmy musí investovat 1 mil. Kč (dejme tomu, že úroková míra banky je 6 %) a přijde o dosavadní měsíční mzdu 16 000 Kč.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053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Sestavíme rozpočty (v tis. Kč):</a:t>
            </a:r>
          </a:p>
          <a:p>
            <a:pPr marL="800100" lvl="3"/>
            <a:r>
              <a:rPr lang="cs-CZ" dirty="0"/>
              <a:t>Rozpočtem podle účetnictví</a:t>
            </a:r>
          </a:p>
          <a:p>
            <a:pPr marL="1257300" lvl="4"/>
            <a:r>
              <a:rPr lang="cs-CZ" dirty="0"/>
              <a:t>Tržby: 		500</a:t>
            </a:r>
          </a:p>
          <a:p>
            <a:pPr marL="1257300" lvl="4"/>
            <a:r>
              <a:rPr lang="cs-CZ" dirty="0"/>
              <a:t>Náklady 		300</a:t>
            </a:r>
          </a:p>
          <a:p>
            <a:pPr marL="1257300" lvl="4"/>
            <a:r>
              <a:rPr lang="cs-CZ" dirty="0"/>
              <a:t>Účetní zisk 		200</a:t>
            </a:r>
          </a:p>
          <a:p>
            <a:pPr marL="1257300" lvl="4"/>
            <a:r>
              <a:rPr lang="cs-CZ" dirty="0"/>
              <a:t>(zisk  po zdanění 160)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23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Sestavíme rozpočty (v tis. Kč):</a:t>
            </a:r>
          </a:p>
          <a:p>
            <a:pPr marL="800100" lvl="3"/>
            <a:r>
              <a:rPr lang="cs-CZ" dirty="0"/>
              <a:t>Rozpočet s oportunitními náklady:</a:t>
            </a:r>
          </a:p>
          <a:p>
            <a:pPr marL="1257300" lvl="4"/>
            <a:r>
              <a:rPr lang="cs-CZ" dirty="0"/>
              <a:t>Tržby				500</a:t>
            </a:r>
          </a:p>
          <a:p>
            <a:pPr marL="1257300" lvl="4"/>
            <a:r>
              <a:rPr lang="cs-CZ" dirty="0"/>
              <a:t>Náklady účetní		300</a:t>
            </a:r>
          </a:p>
          <a:p>
            <a:pPr marL="1257300" lvl="4"/>
            <a:r>
              <a:rPr lang="cs-CZ" dirty="0"/>
              <a:t>Oportunitní náklady 		252</a:t>
            </a:r>
          </a:p>
          <a:p>
            <a:pPr marL="1714500" lvl="5"/>
            <a:r>
              <a:rPr lang="cs-CZ" dirty="0"/>
              <a:t>(finančního kapitálu 60, ušlá mzda 192)</a:t>
            </a:r>
          </a:p>
          <a:p>
            <a:pPr marL="1257300" lvl="4"/>
            <a:r>
              <a:rPr lang="cs-CZ" dirty="0"/>
              <a:t>Ekonomický zisk (ztráta)	- 52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540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Manažerské pojetí nákladů oproti běžnému (účetnímu) pojetí nákladů vychází z toho, že:</a:t>
            </a:r>
          </a:p>
          <a:p>
            <a:pPr marL="800100" lvl="3"/>
            <a:r>
              <a:rPr lang="cs-CZ" dirty="0">
                <a:solidFill>
                  <a:srgbClr val="7030A0"/>
                </a:solidFill>
              </a:rPr>
              <a:t>2. Při každém rozhodování bere v úvahu přírůstkové náklady, tedy ty náklady, které jsou tímto rozhodováním ovlivněny.</a:t>
            </a:r>
          </a:p>
          <a:p>
            <a:pPr marL="1257300" lvl="4"/>
            <a:r>
              <a:rPr lang="cs-CZ" dirty="0"/>
              <a:t>Zbývající náklady považuje za irelevantní tomuto rozhodnutí a nazývá je utopené náklady (</a:t>
            </a:r>
            <a:r>
              <a:rPr lang="cs-CZ" dirty="0" err="1"/>
              <a:t>sunk</a:t>
            </a:r>
            <a:r>
              <a:rPr lang="cs-CZ" dirty="0"/>
              <a:t> </a:t>
            </a:r>
            <a:r>
              <a:rPr lang="cs-CZ" dirty="0" err="1"/>
              <a:t>cost</a:t>
            </a:r>
            <a:r>
              <a:rPr lang="cs-CZ" dirty="0"/>
              <a:t>).</a:t>
            </a:r>
          </a:p>
          <a:p>
            <a:pPr marL="800100" lvl="3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507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Př. Máme volnou kapacitu dílny, jejíž výrobní náklady na 1 strojovou hodinu jsou 25 Kč a režijní náklady 30 Kč, celkem tedy 55 Kč/h. </a:t>
            </a:r>
          </a:p>
          <a:p>
            <a:pPr marL="342900" lvl="2"/>
            <a:r>
              <a:rPr lang="cs-CZ" dirty="0"/>
              <a:t>Máme možnost volnou kapacitu prodat, a to 1 hodinu za 40 Kč. </a:t>
            </a:r>
          </a:p>
          <a:p>
            <a:pPr marL="342900" lvl="2"/>
            <a:r>
              <a:rPr lang="cs-CZ" dirty="0"/>
              <a:t>Není to ztrátová akce? </a:t>
            </a:r>
          </a:p>
          <a:p>
            <a:pPr marL="800100" lvl="3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676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Pojetí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cs-CZ" dirty="0"/>
              <a:t>Ekonomická teorie definuje náklady podniku jako </a:t>
            </a:r>
            <a:r>
              <a:rPr lang="cs-CZ" b="1" i="1" dirty="0"/>
              <a:t>peněžní oceněnou spotřebu výrobních faktorů včetně veřejných výdajů, která je vyvolána tvorbou podnikových výnosů</a:t>
            </a:r>
            <a:r>
              <a:rPr lang="cs-CZ" dirty="0"/>
              <a:t>.</a:t>
            </a:r>
          </a:p>
          <a:p>
            <a:pPr algn="l"/>
            <a:r>
              <a:rPr lang="cs-CZ" dirty="0"/>
              <a:t>Účetní pojetí nákladů tuto obecnou definici zhruba odráží: </a:t>
            </a:r>
            <a:r>
              <a:rPr lang="cs-CZ" b="1" i="1" dirty="0"/>
              <a:t>účetní náklady – to je spotřeba hodnot (snížení hodnot) v daném období zachycená ve finančním účetnictví</a:t>
            </a:r>
            <a:r>
              <a:rPr lang="cs-CZ" dirty="0"/>
              <a:t>.</a:t>
            </a:r>
            <a:endParaRPr lang="cs-CZ" sz="28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617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Není to ztrátová akce? </a:t>
            </a:r>
          </a:p>
          <a:p>
            <a:pPr marL="342900" lvl="2"/>
            <a:r>
              <a:rPr lang="cs-CZ" dirty="0"/>
              <a:t>Z hlediska u nás všeobecně uplatňovaného kalkulačního přístupu se prodej kapacity jeví jako </a:t>
            </a:r>
            <a:r>
              <a:rPr lang="cs-CZ" b="1" dirty="0"/>
              <a:t>ztrátový</a:t>
            </a:r>
            <a:r>
              <a:rPr lang="cs-CZ" dirty="0"/>
              <a:t>; z hlediska koncepce přírůstkových nákladů je však prodej </a:t>
            </a:r>
            <a:r>
              <a:rPr lang="cs-CZ" b="1" dirty="0"/>
              <a:t>výhodný</a:t>
            </a:r>
            <a:r>
              <a:rPr lang="cs-CZ" dirty="0"/>
              <a:t>, neboť relevantními náklady jsou pouze přímé výrobní náklady (250 Kč), které jsou rozhodnutím vyvolány, zatímco režijní náklady (pokud jsou celé fixní) budou vznikat, i když vůbec vyrábět nebudeme.</a:t>
            </a:r>
          </a:p>
          <a:p>
            <a:pPr marL="800100" lvl="3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238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Manažerské pojetí nákladů oproti běžnému (účetnímu) pojetí nákladů vychází z toho, že:</a:t>
            </a:r>
          </a:p>
          <a:p>
            <a:pPr marL="800100" lvl="3"/>
            <a:r>
              <a:rPr lang="cs-CZ" dirty="0">
                <a:solidFill>
                  <a:srgbClr val="7030A0"/>
                </a:solidFill>
              </a:rPr>
              <a:t>3. Rozlišuje krátkodobý a dlouhodobý pohled na náklady a jejich vývoj. </a:t>
            </a:r>
          </a:p>
          <a:p>
            <a:pPr marL="1257300" lvl="4"/>
            <a:r>
              <a:rPr lang="cs-CZ" dirty="0"/>
              <a:t>V krátkodobém pohledu jsou některé výrobní činitele (vstupy) podniku neměnné, fixní (např. počet strojů a výrobního zařízení, počet řídících pracovníků), některé jsou proměnné, variabilní a mění se s objemem vyráběné produkce (např. množství spotřebovaných surovin, práce). </a:t>
            </a:r>
          </a:p>
          <a:p>
            <a:pPr marL="1257300" lvl="4"/>
            <a:r>
              <a:rPr lang="cs-CZ" dirty="0"/>
              <a:t>To se odráží v nákladech, které – jak jsme ukázali dříve – jsou peněžním vyjádřením spotřeby těchto výrobních činitelů: fixní činitele vyvolávají vznik fixních nákladů, proměnné činitele vznik variabilních (proměnných) nákladů.</a:t>
            </a:r>
          </a:p>
          <a:p>
            <a:pPr marL="800100" lvl="3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012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Manažerské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b="1" dirty="0"/>
              <a:t>V dlouhodobém pohledu </a:t>
            </a:r>
            <a:r>
              <a:rPr lang="cs-CZ" dirty="0"/>
              <a:t>jsou veškeré výrobní činitele </a:t>
            </a:r>
            <a:r>
              <a:rPr lang="cs-CZ" b="1" dirty="0"/>
              <a:t>proměnné</a:t>
            </a:r>
            <a:r>
              <a:rPr lang="cs-CZ" dirty="0"/>
              <a:t> (manažeři rozhodují o velikosti a počtu strojů a výrobního zařízení), a tudíž </a:t>
            </a:r>
            <a:r>
              <a:rPr lang="cs-CZ" b="1" dirty="0"/>
              <a:t>neexistují</a:t>
            </a:r>
            <a:r>
              <a:rPr lang="cs-CZ" dirty="0"/>
              <a:t> </a:t>
            </a:r>
            <a:r>
              <a:rPr lang="cs-CZ" b="1" dirty="0"/>
              <a:t>žádné fixní náklady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Chování (vývoj) nákladů zachycují </a:t>
            </a:r>
            <a:r>
              <a:rPr lang="cs-CZ" b="1" dirty="0"/>
              <a:t>nákladové funkce</a:t>
            </a:r>
            <a:r>
              <a:rPr lang="cs-CZ" dirty="0"/>
              <a:t>, které jsou rovněž </a:t>
            </a:r>
            <a:r>
              <a:rPr lang="cs-CZ" b="1" dirty="0"/>
              <a:t>krátkodobé a dlouhodobé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Krátkodobých nákladových funkcí </a:t>
            </a:r>
            <a:r>
              <a:rPr lang="cs-CZ" b="1" dirty="0"/>
              <a:t>používají</a:t>
            </a:r>
            <a:r>
              <a:rPr lang="cs-CZ" dirty="0"/>
              <a:t> </a:t>
            </a:r>
            <a:r>
              <a:rPr lang="cs-CZ" b="1" dirty="0"/>
              <a:t>manažeři</a:t>
            </a:r>
            <a:r>
              <a:rPr lang="cs-CZ" dirty="0"/>
              <a:t> v </a:t>
            </a:r>
            <a:r>
              <a:rPr lang="cs-CZ" b="1" dirty="0"/>
              <a:t>běžném</a:t>
            </a:r>
            <a:r>
              <a:rPr lang="cs-CZ" dirty="0"/>
              <a:t>, </a:t>
            </a:r>
            <a:r>
              <a:rPr lang="cs-CZ" b="1" dirty="0"/>
              <a:t>operativním</a:t>
            </a:r>
            <a:r>
              <a:rPr lang="cs-CZ" dirty="0"/>
              <a:t> </a:t>
            </a:r>
            <a:r>
              <a:rPr lang="cs-CZ" b="1" dirty="0"/>
              <a:t>řízení</a:t>
            </a:r>
            <a:r>
              <a:rPr lang="cs-CZ" dirty="0"/>
              <a:t>, </a:t>
            </a:r>
            <a:r>
              <a:rPr lang="cs-CZ" b="1" dirty="0"/>
              <a:t>dlouhodobých</a:t>
            </a:r>
            <a:r>
              <a:rPr lang="cs-CZ" dirty="0"/>
              <a:t> </a:t>
            </a:r>
            <a:r>
              <a:rPr lang="cs-CZ" b="1" dirty="0"/>
              <a:t>nákladových</a:t>
            </a:r>
            <a:r>
              <a:rPr lang="cs-CZ" dirty="0"/>
              <a:t> </a:t>
            </a:r>
            <a:r>
              <a:rPr lang="cs-CZ" b="1" dirty="0"/>
              <a:t>funkcí v dlouhodobém nebo strategickém plánování</a:t>
            </a:r>
            <a:r>
              <a:rPr lang="cs-CZ" dirty="0"/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694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1"/>
            <a:ext cx="8229600" cy="5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2"/>
            <a:r>
              <a:rPr lang="cs-CZ" dirty="0"/>
              <a:t>V závislosti na změnách objemu výroby se mění část celkových nákladů – </a:t>
            </a:r>
            <a:r>
              <a:rPr lang="cs-CZ" b="1" dirty="0"/>
              <a:t>nazýváme je náklady variabilní</a:t>
            </a:r>
            <a:r>
              <a:rPr lang="cs-CZ" dirty="0"/>
              <a:t>.</a:t>
            </a:r>
          </a:p>
          <a:p>
            <a:pPr marL="342900" lvl="2"/>
            <a:r>
              <a:rPr lang="cs-CZ" dirty="0"/>
              <a:t>Ty se mohou vyvíjet buď stejně rychle jako objem výroby - pak jde o proporcionální náklady, rychleji než objem výroby – pak jde o </a:t>
            </a:r>
            <a:r>
              <a:rPr lang="cs-CZ" dirty="0" err="1"/>
              <a:t>nadproporcionální</a:t>
            </a:r>
            <a:r>
              <a:rPr lang="cs-CZ" dirty="0"/>
              <a:t> (progresivní) náklady, nebo pomaleji než objem výroby a pak jde o </a:t>
            </a:r>
            <a:r>
              <a:rPr lang="cs-CZ" dirty="0" err="1"/>
              <a:t>podproporcionální</a:t>
            </a:r>
            <a:r>
              <a:rPr lang="cs-CZ" dirty="0"/>
              <a:t> (degresivní) náklady.</a:t>
            </a:r>
          </a:p>
          <a:p>
            <a:pPr marL="342900" lvl="2"/>
            <a:r>
              <a:rPr lang="cs-CZ" dirty="0"/>
              <a:t>Zjistíme-li v praxi, že se náklady vyvíjejí </a:t>
            </a:r>
            <a:r>
              <a:rPr lang="cs-CZ" dirty="0" err="1"/>
              <a:t>nadproporcionálně</a:t>
            </a:r>
            <a:r>
              <a:rPr lang="cs-CZ" dirty="0"/>
              <a:t>, musíme udělat taková opatření, abychom tento nepříznivý vývoj změnil.</a:t>
            </a:r>
          </a:p>
          <a:p>
            <a:pPr marL="342900" lvl="2"/>
            <a:r>
              <a:rPr lang="cs-CZ" b="1" dirty="0"/>
              <a:t>Do variabilních nákladů patří jednicové  náklady a část nákladů režijních.</a:t>
            </a:r>
          </a:p>
          <a:p>
            <a:pPr marL="342900" lvl="2"/>
            <a:r>
              <a:rPr lang="cs-CZ" b="1" dirty="0"/>
              <a:t>Při  manažerských výpočtech obvykle předpokládáme, že náklady vyvíjejí lineárně </a:t>
            </a:r>
            <a:r>
              <a:rPr lang="cs-CZ" dirty="0"/>
              <a:t>(proporcionálně).</a:t>
            </a:r>
          </a:p>
          <a:p>
            <a:pPr marL="342900" lvl="2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836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b="1" dirty="0"/>
              <a:t>Druhá část nákladů </a:t>
            </a:r>
            <a:r>
              <a:rPr lang="cs-CZ" dirty="0"/>
              <a:t>je na změnách objemu výroby nezávislá, nemění se; nazýváme ji </a:t>
            </a:r>
            <a:r>
              <a:rPr lang="cs-CZ" b="1" dirty="0"/>
              <a:t>fixní</a:t>
            </a:r>
            <a:r>
              <a:rPr lang="cs-CZ" dirty="0"/>
              <a:t> (pevné, neměnné) náklady. </a:t>
            </a:r>
          </a:p>
          <a:p>
            <a:pPr marL="342900" lvl="2"/>
            <a:r>
              <a:rPr lang="cs-CZ" dirty="0"/>
              <a:t>Tyto náklady jsou vyvolány nutností </a:t>
            </a:r>
            <a:r>
              <a:rPr lang="cs-CZ" b="1" dirty="0"/>
              <a:t>zabezpečit chod (provozní pohotovost, výrobní kapacitu) podniku jako celku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Někdy jsou nazývány </a:t>
            </a:r>
            <a:r>
              <a:rPr lang="cs-CZ" b="1" dirty="0"/>
              <a:t>náklady provozní připravenosti, pohotovostní nebo kapacitní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Jejich neměnnost je však relativní–i fixní náklady se mění např. při změnách výrobní kapacity nebo při rozsáhlé změně výrobního programu; nemění se však plynule, ale najednou, skokem. </a:t>
            </a:r>
          </a:p>
          <a:p>
            <a:pPr marL="342900" lvl="2"/>
            <a:r>
              <a:rPr lang="cs-CZ" b="1" dirty="0"/>
              <a:t>Dělení nákladů na fixní a variabilní má proto své opodstatnění pouze v krátkém období, neboť v delším časovém období se mění i náklady fixní.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547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Do </a:t>
            </a:r>
            <a:r>
              <a:rPr lang="cs-CZ" b="1" dirty="0"/>
              <a:t>fixních</a:t>
            </a:r>
            <a:r>
              <a:rPr lang="cs-CZ" dirty="0"/>
              <a:t> </a:t>
            </a:r>
            <a:r>
              <a:rPr lang="cs-CZ" b="1" dirty="0"/>
              <a:t>nákladů</a:t>
            </a:r>
            <a:r>
              <a:rPr lang="cs-CZ" dirty="0"/>
              <a:t> patří </a:t>
            </a:r>
            <a:r>
              <a:rPr lang="cs-CZ" b="1" dirty="0"/>
              <a:t>velká část režií, např. odpisy, mzdy správních a technickohospodářských pracovníků, nájemné, pojištění, úroky z půjček, leasingové poplatky, náklady na počítačové vybavení, náklady na školení a vzdělávání pracovníků, bezpečnostní služba aj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V průběhu doby ve většině výrob dochází k růstu podílu fixních nákladů, dokonce některé jednicové náklady (např. mzdy) se mění v náklady fixní.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13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endParaRPr lang="cs-CZ" b="1" dirty="0">
              <a:solidFill>
                <a:srgbClr val="FF0000"/>
              </a:solidFill>
            </a:endParaRPr>
          </a:p>
          <a:p>
            <a:pPr marL="342900" lvl="2"/>
            <a:endParaRPr lang="cs-CZ" b="1" dirty="0">
              <a:solidFill>
                <a:srgbClr val="FF0000"/>
              </a:solidFill>
            </a:endParaRPr>
          </a:p>
          <a:p>
            <a:pPr marL="342900" lvl="2"/>
            <a:endParaRPr lang="cs-CZ" b="1" dirty="0">
              <a:solidFill>
                <a:srgbClr val="FF0000"/>
              </a:solidFill>
            </a:endParaRPr>
          </a:p>
          <a:p>
            <a:pPr marL="342900" lvl="2"/>
            <a:endParaRPr lang="cs-CZ" b="1" dirty="0">
              <a:solidFill>
                <a:srgbClr val="FF0000"/>
              </a:solidFill>
            </a:endParaRPr>
          </a:p>
          <a:p>
            <a:pPr marL="342900" lvl="2" algn="ctr"/>
            <a:r>
              <a:rPr lang="cs-CZ" b="1" dirty="0">
                <a:solidFill>
                  <a:srgbClr val="FF0000"/>
                </a:solidFill>
              </a:rPr>
              <a:t>Pamatujme si, že fixní náklady vznikají, i když se nic nevyrábí (např. při celozávodní dovolené, při stávce)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907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Existence fixních nákladů má mimořádný vliv na vztahy mezi </a:t>
            </a:r>
            <a:r>
              <a:rPr lang="cs-CZ" b="1" dirty="0"/>
              <a:t>základními ekonomickými veličinami podniku, jako jsou objem výroby, náklady a zisk</a:t>
            </a:r>
            <a:r>
              <a:rPr lang="cs-CZ" dirty="0"/>
              <a:t>. </a:t>
            </a:r>
          </a:p>
          <a:p>
            <a:pPr marL="342900" lvl="2"/>
            <a:r>
              <a:rPr lang="cs-CZ" b="1" dirty="0"/>
              <a:t>S růstem objemu výroby klesají totiž průměrné fixní náklady (a tím i celkové náklady) na jednotku produkce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Tomuto jevu se říká </a:t>
            </a:r>
            <a:r>
              <a:rPr lang="cs-CZ" b="1" dirty="0"/>
              <a:t>degrese nákladů</a:t>
            </a:r>
            <a:r>
              <a:rPr lang="cs-CZ" dirty="0"/>
              <a:t>. </a:t>
            </a:r>
          </a:p>
          <a:p>
            <a:pPr marL="342900" lvl="2"/>
            <a:r>
              <a:rPr lang="cs-CZ" dirty="0"/>
              <a:t>Proto se ani zisk z jednotky produkce nevyvíjí lineárně.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918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Př. Roční fixní náklady závodu vyrábějícího kuličková ložiska jsou 3,6 mil. Kč. </a:t>
            </a:r>
          </a:p>
          <a:p>
            <a:pPr marL="342900" lvl="2"/>
            <a:r>
              <a:rPr lang="cs-CZ" dirty="0"/>
              <a:t>Variabilní náklady na jedno ložisko jsou 4 Kč, cena ložiska je 9 Kč. </a:t>
            </a:r>
          </a:p>
          <a:p>
            <a:pPr marL="342900" lvl="2"/>
            <a:r>
              <a:rPr lang="cs-CZ" dirty="0"/>
              <a:t>Výrobní kapacita je 1 100 tis. kusů ložisek. </a:t>
            </a:r>
          </a:p>
          <a:p>
            <a:pPr marL="342900" lvl="2"/>
            <a:r>
              <a:rPr lang="cs-CZ" dirty="0"/>
              <a:t>Údaje o vyrobeném množství a nákladech obsahuje tabulka na dalším slajdu.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911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30357" t="23175" r="32411" b="37777"/>
          <a:stretch/>
        </p:blipFill>
        <p:spPr>
          <a:xfrm>
            <a:off x="457200" y="1371599"/>
            <a:ext cx="8202185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37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Pojetí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algn="l"/>
            <a:r>
              <a:rPr lang="cs-CZ" b="1" dirty="0"/>
              <a:t>Náklady je nutné odlišit od peněžních výdajů</a:t>
            </a:r>
            <a:r>
              <a:rPr lang="cs-CZ" dirty="0"/>
              <a:t>, které představují </a:t>
            </a:r>
            <a:r>
              <a:rPr lang="cs-CZ" b="1" dirty="0"/>
              <a:t>úbytek peněžních fondů podniku </a:t>
            </a:r>
            <a:r>
              <a:rPr lang="cs-CZ" dirty="0"/>
              <a:t>(stavu hotovostí, peněz na účtech v bance) bez ohledu na účel jejich použití. </a:t>
            </a:r>
          </a:p>
          <a:p>
            <a:pPr lvl="1"/>
            <a:r>
              <a:rPr lang="cs-CZ" dirty="0"/>
              <a:t>Např. nákup stroje je peněžním výdajem (lépe výdaji), ale není nákladem (lépe náklady), tím jsou až odpisy, kterými cenu stroje převádíme do nákladů; odpisy však nejsou peněžním výdajem (tím byl nákup stroje). </a:t>
            </a:r>
          </a:p>
          <a:p>
            <a:pPr lvl="1"/>
            <a:r>
              <a:rPr lang="cs-CZ" dirty="0"/>
              <a:t>Vyplacené dividendy jsou výdaji, nikoli však náklady. </a:t>
            </a:r>
          </a:p>
          <a:p>
            <a:pPr lvl="1"/>
            <a:r>
              <a:rPr lang="cs-CZ" dirty="0"/>
              <a:t>Předem placené nájemné je nákladem budoucích období, i když bylo zaplaceno v jednom měsíci (v něm bylo výdajem), vytváření rezervy na mzdy za dovolenou je nákladem všech měsíců, i když mzdy jsou vyplaceny (jsou peněžním výdajem) až v měsíci dovolených apod.</a:t>
            </a:r>
            <a:endParaRPr lang="cs-CZ" sz="24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502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 lvl="2"/>
            <a:r>
              <a:rPr lang="cs-CZ" dirty="0"/>
              <a:t>Z tabulky je zřejmé, že v důsledku existence fixních nákladů klesají náklady na výrobek a haléřový ukazatel nákladovosti a roste zisk na výrobek. </a:t>
            </a:r>
          </a:p>
          <a:p>
            <a:pPr marL="342900" lvl="2"/>
            <a:r>
              <a:rPr lang="cs-CZ" dirty="0"/>
              <a:t>Pokles (degrese) nákladů a růst zisku je tím vyšší, čím nižší je základní úroveň zvyšující se výroby. </a:t>
            </a:r>
          </a:p>
          <a:p>
            <a:pPr marL="342900" lvl="2"/>
            <a:r>
              <a:rPr lang="cs-CZ" dirty="0"/>
              <a:t>Nejnižší je při plném využití výrobní kapacity, při kterém je objem fixních nákladů na jednotku produkce nejnižší. </a:t>
            </a:r>
          </a:p>
          <a:p>
            <a:pPr marL="342900" lvl="2"/>
            <a:r>
              <a:rPr lang="cs-CZ" dirty="0"/>
              <a:t>Pokles nákladů na výrobek při růstu objemu výroby z 600 na 700 kusů je 86 haléřů, z 1 000 na 1 100 kusů 33 haléřů a ještě větší je pokles při rozšíření výroby ze 100 na 200 kusů (extrapolací hodnot zjistíme 18 Kč!). </a:t>
            </a:r>
          </a:p>
          <a:p>
            <a:pPr marL="342900" lvl="2"/>
            <a:r>
              <a:rPr lang="cs-CZ" dirty="0"/>
              <a:t>Průběh fixních nákladů připadajících na 1 kus znázorněn graficky vytváří </a:t>
            </a:r>
            <a:r>
              <a:rPr lang="cs-CZ" dirty="0" err="1"/>
              <a:t>rektangulární</a:t>
            </a:r>
            <a:r>
              <a:rPr lang="cs-CZ" dirty="0"/>
              <a:t> hyperbolu, jejíž asymptotou jsou obě osy. </a:t>
            </a:r>
          </a:p>
          <a:p>
            <a:pPr marL="342900" lvl="2"/>
            <a:r>
              <a:rPr lang="cs-CZ" dirty="0"/>
              <a:t>Jedním z úkolů řízení podniku je proto maximální využít degresi nákladů k soustavnému snižování nákladovosti výrobku co nejvyšším využíváním výrobních kapacit.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057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2"/>
            <a:r>
              <a:rPr lang="cs-CZ" dirty="0"/>
              <a:t>V souvislosti s existencí fixních nákladů je třeba poukázat na tři jevy:</a:t>
            </a:r>
          </a:p>
          <a:p>
            <a:pPr marL="800100" lvl="3"/>
            <a:r>
              <a:rPr lang="cs-CZ" b="1" dirty="0"/>
              <a:t>na relativní úsporu fixních nákladů,</a:t>
            </a:r>
          </a:p>
          <a:p>
            <a:pPr marL="1257300" lvl="4"/>
            <a:r>
              <a:rPr lang="cs-CZ" dirty="0"/>
              <a:t>K relativní úspoře fixních nákladů dochází při zvyšování objemu produkce při neměnných fixních nákladech.</a:t>
            </a:r>
          </a:p>
          <a:p>
            <a:pPr marL="800100" lvl="3"/>
            <a:r>
              <a:rPr lang="cs-CZ" b="1" dirty="0"/>
              <a:t>na nevyužité fixní náklady</a:t>
            </a:r>
          </a:p>
          <a:p>
            <a:pPr marL="1257300" lvl="4"/>
            <a:r>
              <a:rPr lang="cs-CZ" dirty="0"/>
              <a:t>Ta část celkových fixních nákladů, která odpovídá nevyužité výrobní kapacitě, se nazývá nevyužité (měně výstižně volné) fixní náklady.</a:t>
            </a:r>
          </a:p>
          <a:p>
            <a:pPr marL="800100" lvl="3"/>
            <a:r>
              <a:rPr lang="cs-CZ" b="1" dirty="0"/>
              <a:t>a na tzv. remanenci nákladů.</a:t>
            </a:r>
          </a:p>
          <a:p>
            <a:pPr marL="1257300" lvl="4"/>
            <a:r>
              <a:rPr lang="cs-CZ" dirty="0"/>
              <a:t>Z dosavadního výkladu plyne, že s růstem podniku (zvyšováním jeho výrobní kapacity) rostou fixní náklady. </a:t>
            </a:r>
          </a:p>
          <a:p>
            <a:pPr marL="1257300" lvl="4"/>
            <a:r>
              <a:rPr lang="cs-CZ" dirty="0"/>
              <a:t>To však neplatí obráceně: s omezením výroby (zmenšením podniku) fixní náklady většinou neklesají (a když, tak až po určité době), ale zůstávají ve stejné výši (vznikají odpisy budov a strojů, podnik musí platit úroky, různé dně, nájmy atd.).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52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Pojetí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algn="l"/>
            <a:r>
              <a:rPr lang="cs-CZ" b="1" dirty="0"/>
              <a:t>Náklady vždy musí souviset s výnosy </a:t>
            </a:r>
            <a:r>
              <a:rPr lang="cs-CZ" dirty="0"/>
              <a:t>příslušného období; </a:t>
            </a:r>
          </a:p>
          <a:p>
            <a:pPr lvl="1"/>
            <a:r>
              <a:rPr lang="cs-CZ" dirty="0"/>
              <a:t>musí být zajištěna věcná a časová shoda výnosů a nákladů s vykazovaným obdobím. </a:t>
            </a:r>
          </a:p>
          <a:p>
            <a:pPr algn="l"/>
            <a:r>
              <a:rPr lang="cs-CZ" dirty="0"/>
              <a:t>To zabezpečuje tzv. </a:t>
            </a:r>
            <a:r>
              <a:rPr lang="cs-CZ" b="1" dirty="0"/>
              <a:t>časové rozlišování nákladů a výnosů</a:t>
            </a:r>
            <a:r>
              <a:rPr lang="cs-CZ" dirty="0"/>
              <a:t>. </a:t>
            </a:r>
          </a:p>
          <a:p>
            <a:pPr algn="l"/>
            <a:r>
              <a:rPr lang="cs-CZ" dirty="0"/>
              <a:t>Výsledkem je, že některé výnosové a nákladové položky se převádějí z jednoho období do jiného období (jiných období). </a:t>
            </a:r>
          </a:p>
          <a:p>
            <a:pPr algn="l"/>
            <a:r>
              <a:rPr lang="cs-CZ" dirty="0"/>
              <a:t>Tyto položky se nazývají přechodné. </a:t>
            </a:r>
          </a:p>
          <a:p>
            <a:pPr algn="l"/>
            <a:r>
              <a:rPr lang="cs-CZ" dirty="0"/>
              <a:t>To vše řeší účetnictví. </a:t>
            </a:r>
          </a:p>
          <a:p>
            <a:pPr algn="l"/>
            <a:r>
              <a:rPr lang="cs-CZ" dirty="0"/>
              <a:t>My si budeme pamatovat, že k sobě patří na </a:t>
            </a:r>
            <a:r>
              <a:rPr lang="cs-CZ" b="1" dirty="0"/>
              <a:t>jedné straně </a:t>
            </a:r>
            <a:r>
              <a:rPr lang="cs-CZ" b="1" dirty="0">
                <a:solidFill>
                  <a:schemeClr val="accent4"/>
                </a:solidFill>
              </a:rPr>
              <a:t>výnosy, náklady a zisk</a:t>
            </a:r>
            <a:r>
              <a:rPr lang="cs-CZ" dirty="0"/>
              <a:t>, na </a:t>
            </a:r>
            <a:r>
              <a:rPr lang="cs-CZ" b="1" dirty="0">
                <a:solidFill>
                  <a:schemeClr val="accent2"/>
                </a:solidFill>
              </a:rPr>
              <a:t>druhé straně </a:t>
            </a:r>
            <a:r>
              <a:rPr lang="cs-CZ" dirty="0"/>
              <a:t>jsou </a:t>
            </a:r>
            <a:r>
              <a:rPr lang="cs-CZ" b="1" dirty="0">
                <a:solidFill>
                  <a:srgbClr val="00B050"/>
                </a:solidFill>
              </a:rPr>
              <a:t>peněžní příjmy, peněžní výdaje a cash </a:t>
            </a:r>
            <a:r>
              <a:rPr lang="cs-CZ" b="1" dirty="0" err="1">
                <a:solidFill>
                  <a:srgbClr val="00B050"/>
                </a:solidFill>
              </a:rPr>
              <a:t>flow</a:t>
            </a:r>
            <a:r>
              <a:rPr lang="cs-CZ" b="1" dirty="0">
                <a:solidFill>
                  <a:srgbClr val="00B050"/>
                </a:solidFill>
              </a:rPr>
              <a:t>.</a:t>
            </a:r>
            <a:endParaRPr lang="cs-CZ" sz="2400" b="1" dirty="0">
              <a:solidFill>
                <a:srgbClr val="00B050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92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cs-CZ" dirty="0"/>
              <a:t>Náklady jsou důležitým syntetickým ukazatelem kvality činnosti podniku. </a:t>
            </a:r>
          </a:p>
          <a:p>
            <a:pPr algn="l"/>
            <a:r>
              <a:rPr lang="cs-CZ" dirty="0"/>
              <a:t>Úkolem </a:t>
            </a:r>
            <a:r>
              <a:rPr lang="cs-CZ" b="1" dirty="0"/>
              <a:t>managementu je proto usměrňovat je a řídit</a:t>
            </a:r>
            <a:r>
              <a:rPr lang="cs-CZ" dirty="0"/>
              <a:t>. </a:t>
            </a:r>
          </a:p>
          <a:p>
            <a:pPr algn="l"/>
            <a:r>
              <a:rPr lang="cs-CZ" dirty="0"/>
              <a:t>Řízení nákladů vyžaduje jejich </a:t>
            </a:r>
            <a:r>
              <a:rPr lang="cs-CZ" b="1" dirty="0"/>
              <a:t>podrobné</a:t>
            </a:r>
            <a:r>
              <a:rPr lang="cs-CZ" dirty="0"/>
              <a:t> </a:t>
            </a:r>
            <a:r>
              <a:rPr lang="cs-CZ" b="1" dirty="0"/>
              <a:t>třídění</a:t>
            </a:r>
            <a:r>
              <a:rPr lang="cs-CZ" dirty="0"/>
              <a:t>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74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cs-CZ" b="1" dirty="0">
                <a:solidFill>
                  <a:srgbClr val="00B050"/>
                </a:solidFill>
              </a:rPr>
              <a:t>Druhové třídění nákladů:</a:t>
            </a:r>
          </a:p>
          <a:p>
            <a:pPr lvl="1"/>
            <a:r>
              <a:rPr lang="cs-CZ" dirty="0"/>
              <a:t>Je jejich soustřeďování do stejnorodých skupin spojených s činností jednotlivých výrobních faktorů (materiál, práce, investiční majetek).</a:t>
            </a:r>
          </a:p>
          <a:p>
            <a:pPr lvl="1"/>
            <a:r>
              <a:rPr lang="cs-CZ" dirty="0"/>
              <a:t>Toto třídění odpovídá na otázku, </a:t>
            </a:r>
            <a:r>
              <a:rPr lang="cs-CZ" b="1" dirty="0"/>
              <a:t>co bylo spotřebováno</a:t>
            </a:r>
            <a:r>
              <a:rPr lang="cs-CZ" dirty="0"/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000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algn="l"/>
            <a:r>
              <a:rPr lang="cs-CZ" b="1" dirty="0">
                <a:solidFill>
                  <a:srgbClr val="00B050"/>
                </a:solidFill>
              </a:rPr>
              <a:t>Druhové třídění nákladů:</a:t>
            </a:r>
          </a:p>
          <a:p>
            <a:pPr lvl="1"/>
            <a:r>
              <a:rPr lang="cs-CZ" dirty="0"/>
              <a:t>Základními nákladovými duhy jsou:</a:t>
            </a:r>
          </a:p>
          <a:p>
            <a:pPr lvl="2"/>
            <a:r>
              <a:rPr lang="cs-CZ" b="1" dirty="0"/>
              <a:t>Spotřeba</a:t>
            </a:r>
            <a:r>
              <a:rPr lang="cs-CZ" dirty="0"/>
              <a:t> surovin a materiálu, paliv a energie, provozních látek;</a:t>
            </a:r>
          </a:p>
          <a:p>
            <a:pPr lvl="2"/>
            <a:r>
              <a:rPr lang="cs-CZ" b="1" dirty="0"/>
              <a:t>Odpisy</a:t>
            </a:r>
            <a:r>
              <a:rPr lang="cs-CZ" dirty="0"/>
              <a:t> budov, strojů, výrobního zařízení, nástrojů, nehmotného investičního majetku;</a:t>
            </a:r>
          </a:p>
          <a:p>
            <a:pPr lvl="2"/>
            <a:r>
              <a:rPr lang="cs-CZ" b="1" dirty="0"/>
              <a:t>Mzdové</a:t>
            </a:r>
            <a:r>
              <a:rPr lang="cs-CZ" dirty="0"/>
              <a:t> a ostatní osobní náklady (mzdy, platy, provize, sociální a zdravotní pojištění);</a:t>
            </a:r>
          </a:p>
          <a:p>
            <a:pPr lvl="2"/>
            <a:r>
              <a:rPr lang="cs-CZ" b="1" dirty="0"/>
              <a:t>Finanční</a:t>
            </a:r>
            <a:r>
              <a:rPr lang="cs-CZ" dirty="0"/>
              <a:t> náklady (pojistné, placené úroky, poplatky, aj.);</a:t>
            </a:r>
          </a:p>
          <a:p>
            <a:pPr lvl="2"/>
            <a:r>
              <a:rPr lang="cs-CZ" b="1" dirty="0"/>
              <a:t>Náklady</a:t>
            </a:r>
            <a:r>
              <a:rPr lang="cs-CZ" dirty="0"/>
              <a:t> na externí služby (opravy, nájemné, dopravné, cestovné).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859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algn="l"/>
            <a:r>
              <a:rPr lang="cs-CZ" b="1" dirty="0">
                <a:solidFill>
                  <a:srgbClr val="00B050"/>
                </a:solidFill>
              </a:rPr>
              <a:t>Druhové třídění nákladů:</a:t>
            </a:r>
          </a:p>
          <a:p>
            <a:pPr lvl="1"/>
            <a:r>
              <a:rPr lang="cs-CZ" dirty="0"/>
              <a:t>Podrobnější druhové třídění se uplatňuje např</a:t>
            </a:r>
            <a:r>
              <a:rPr lang="cs-CZ" b="1" dirty="0"/>
              <a:t>. ve výkazu zisku a ztráty (výsledovce) nebo v účtové osnově</a:t>
            </a:r>
            <a:r>
              <a:rPr lang="cs-CZ" dirty="0"/>
              <a:t>. </a:t>
            </a:r>
          </a:p>
          <a:p>
            <a:pPr lvl="1"/>
            <a:r>
              <a:rPr lang="cs-CZ" dirty="0"/>
              <a:t>Druhové třídění je důležité </a:t>
            </a:r>
            <a:r>
              <a:rPr lang="cs-CZ" b="1" dirty="0"/>
              <a:t>pro finanční účetnictví </a:t>
            </a:r>
            <a:r>
              <a:rPr lang="cs-CZ" dirty="0"/>
              <a:t>a </a:t>
            </a:r>
            <a:r>
              <a:rPr lang="cs-CZ" b="1" dirty="0"/>
              <a:t>pro finanční a jiné analýzy </a:t>
            </a:r>
            <a:r>
              <a:rPr lang="cs-CZ" dirty="0"/>
              <a:t>(výpočet zisku, ukazatele hodnoty přidané zpracováním, analýzy dílcích nákladovostí aj.). </a:t>
            </a:r>
          </a:p>
          <a:p>
            <a:pPr lvl="1"/>
            <a:r>
              <a:rPr lang="cs-CZ" b="1" dirty="0"/>
              <a:t>Nákladové druhy představují externí náklady. </a:t>
            </a:r>
          </a:p>
          <a:p>
            <a:pPr lvl="1"/>
            <a:r>
              <a:rPr lang="cs-CZ" dirty="0"/>
              <a:t>Jsou to náklady prvotní, které vznikají stykem podniku s jeho okolím (např. spotřeba materiálu) nebo s jeho zaměstnanci (mzdové náklady). </a:t>
            </a:r>
          </a:p>
          <a:p>
            <a:pPr lvl="1"/>
            <a:r>
              <a:rPr lang="cs-CZ" dirty="0"/>
              <a:t>Jsou to náklady jednoduché, protože je nelze dále členit.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228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3014</Words>
  <Application>Microsoft Office PowerPoint</Application>
  <PresentationFormat>Předvádění na obrazovce (4:3)</PresentationFormat>
  <Paragraphs>258</Paragraphs>
  <Slides>42</Slides>
  <Notes>42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6" baseType="lpstr">
      <vt:lpstr>Arial</vt:lpstr>
      <vt:lpstr>Calibri</vt:lpstr>
      <vt:lpstr>Cambria Math</vt:lpstr>
      <vt:lpstr>Office Theme</vt:lpstr>
      <vt:lpstr> Klasifikace nákladů podle druhu, účelu a vztahu ke změně objemu výkonů  XNKC</vt:lpstr>
      <vt:lpstr>Pojetí nákladů</vt:lpstr>
      <vt:lpstr>Pojetí nákladů</vt:lpstr>
      <vt:lpstr>Pojetí nákladů</vt:lpstr>
      <vt:lpstr>Pojetí nákladů</vt:lpstr>
      <vt:lpstr>Klasifikace nákladů</vt:lpstr>
      <vt:lpstr>Klasifikace nákladů</vt:lpstr>
      <vt:lpstr>Klasifikace nákladů</vt:lpstr>
      <vt:lpstr>Klasifikace nákladů</vt:lpstr>
      <vt:lpstr>Klasifikace nákladů</vt:lpstr>
      <vt:lpstr>Třídění nákladů podle místa vzniku a odpovědnosti</vt:lpstr>
      <vt:lpstr>Třídění nákladů podle místa vzniku a odpovědnosti</vt:lpstr>
      <vt:lpstr>Třídění nákladů podle místa vzniku a odpovědnosti</vt:lpstr>
      <vt:lpstr>Kalkulační členění nákladů</vt:lpstr>
      <vt:lpstr>Kalkulační členění nákladů</vt:lpstr>
      <vt:lpstr>Členění nákladů v manažerském rozhodování</vt:lpstr>
      <vt:lpstr>Členění nákladů v manažerském rozhodování</vt:lpstr>
      <vt:lpstr>Členění nákladů v manažerském rozhodování</vt:lpstr>
      <vt:lpstr>Evidence nákladů</vt:lpstr>
      <vt:lpstr>Evidence nákladů</vt:lpstr>
      <vt:lpstr>Evidence nákladů</vt:lpstr>
      <vt:lpstr>Evidence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30</cp:revision>
  <dcterms:modified xsi:type="dcterms:W3CDTF">2026-02-12T08:08:18Z</dcterms:modified>
</cp:coreProperties>
</file>