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2" r:id="rId3"/>
    <p:sldId id="283" r:id="rId4"/>
    <p:sldId id="284" r:id="rId5"/>
    <p:sldId id="285" r:id="rId6"/>
    <p:sldId id="28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307" y="2217501"/>
            <a:ext cx="8711381" cy="1695737"/>
          </a:xfrm>
        </p:spPr>
        <p:txBody>
          <a:bodyPr lIns="0" tIns="0" rIns="0" bIns="0" anchor="t" anchorCtr="0">
            <a:noAutofit/>
          </a:bodyPr>
          <a:lstStyle/>
          <a:p>
            <a:r>
              <a:rPr lang="cs-CZ" sz="5400" b="1" dirty="0">
                <a:solidFill>
                  <a:srgbClr val="FF0000"/>
                </a:solidFill>
              </a:rPr>
              <a:t>TVORBA TEXTU – NEJČASTĚJŠÍ CHYBY A PROBLÉMY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2656" y="4708093"/>
            <a:ext cx="6718685" cy="10716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dirty="0">
                <a:cs typeface="Arial"/>
              </a:rPr>
              <a:t>M. Rössler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02149" y="228600"/>
            <a:ext cx="5041826" cy="1531938"/>
          </a:xfrm>
        </p:spPr>
        <p:txBody>
          <a:bodyPr/>
          <a:lstStyle/>
          <a:p>
            <a:pPr algn="ctr" eaLnBrk="1" hangingPunct="1"/>
            <a:r>
              <a:rPr lang="cs-CZ" altLang="cs-CZ" b="1" dirty="0">
                <a:solidFill>
                  <a:srgbClr val="FF0000"/>
                </a:solidFill>
              </a:rPr>
              <a:t>NEJČASTĚJŠÍ CHYBY</a:t>
            </a:r>
            <a:br>
              <a:rPr lang="cs-CZ" altLang="cs-CZ" b="1" dirty="0">
                <a:solidFill>
                  <a:srgbClr val="FF0000"/>
                </a:solidFill>
              </a:rPr>
            </a:br>
            <a:r>
              <a:rPr lang="cs-CZ" altLang="cs-CZ" b="1" dirty="0">
                <a:solidFill>
                  <a:srgbClr val="FF0000"/>
                </a:solidFill>
              </a:rPr>
              <a:t>A PROBLÉMY (1)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017714"/>
            <a:ext cx="8763000" cy="4096008"/>
          </a:xfrm>
        </p:spPr>
        <p:txBody>
          <a:bodyPr/>
          <a:lstStyle/>
          <a:p>
            <a:pPr eaLnBrk="1" hangingPunct="1"/>
            <a:r>
              <a:rPr lang="cs-CZ" altLang="cs-CZ" sz="2800" b="1" dirty="0"/>
              <a:t>Nedodržení rozsahu.</a:t>
            </a:r>
          </a:p>
          <a:p>
            <a:pPr eaLnBrk="1" hangingPunct="1"/>
            <a:r>
              <a:rPr lang="cs-CZ" altLang="cs-CZ" sz="2800" b="1" dirty="0"/>
              <a:t>Překročení rozsahu.</a:t>
            </a:r>
          </a:p>
          <a:p>
            <a:pPr eaLnBrk="1" hangingPunct="1"/>
            <a:r>
              <a:rPr lang="cs-CZ" altLang="cs-CZ" sz="2800" b="1" dirty="0"/>
              <a:t>Není stanoven cíl.</a:t>
            </a:r>
          </a:p>
          <a:p>
            <a:pPr eaLnBrk="1" hangingPunct="1"/>
            <a:r>
              <a:rPr lang="cs-CZ" altLang="cs-CZ" sz="2800" b="1" dirty="0"/>
              <a:t>Chybí citace (odkazy) v textu.</a:t>
            </a:r>
          </a:p>
          <a:p>
            <a:pPr eaLnBrk="1" hangingPunct="1"/>
            <a:r>
              <a:rPr lang="cs-CZ" altLang="cs-CZ" sz="2800" b="1" dirty="0"/>
              <a:t>„Seznam použitých zdrojů“ není podle normy (skripta).</a:t>
            </a:r>
          </a:p>
          <a:p>
            <a:pPr eaLnBrk="1" hangingPunct="1"/>
            <a:r>
              <a:rPr lang="cs-CZ" altLang="cs-CZ" sz="2800" b="1" dirty="0"/>
              <a:t>Jsou uváděny i nepoužité zdroje.</a:t>
            </a:r>
          </a:p>
          <a:p>
            <a:pPr eaLnBrk="1" hangingPunct="1"/>
            <a:r>
              <a:rPr lang="cs-CZ" altLang="cs-CZ" sz="2800" b="1" dirty="0"/>
              <a:t>Nejsou uváděny všechny zdroje (včetně těch, které byly citovány v textu).</a:t>
            </a:r>
          </a:p>
        </p:txBody>
      </p:sp>
    </p:spTree>
    <p:extLst>
      <p:ext uri="{BB962C8B-B14F-4D97-AF65-F5344CB8AC3E}">
        <p14:creationId xmlns:p14="http://schemas.microsoft.com/office/powerpoint/2010/main" val="56849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42391" y="228600"/>
            <a:ext cx="4701584" cy="1531938"/>
          </a:xfrm>
        </p:spPr>
        <p:txBody>
          <a:bodyPr/>
          <a:lstStyle/>
          <a:p>
            <a:pPr algn="ctr" eaLnBrk="1" hangingPunct="1"/>
            <a:r>
              <a:rPr lang="cs-CZ" altLang="cs-CZ" b="1" dirty="0">
                <a:solidFill>
                  <a:srgbClr val="FF0000"/>
                </a:solidFill>
              </a:rPr>
              <a:t>NEJČASTĚJŠÍ CHYBY</a:t>
            </a:r>
            <a:br>
              <a:rPr lang="cs-CZ" altLang="cs-CZ" b="1" dirty="0">
                <a:solidFill>
                  <a:srgbClr val="FF0000"/>
                </a:solidFill>
              </a:rPr>
            </a:br>
            <a:r>
              <a:rPr lang="cs-CZ" altLang="cs-CZ" b="1" dirty="0">
                <a:solidFill>
                  <a:srgbClr val="FF0000"/>
                </a:solidFill>
              </a:rPr>
              <a:t>A PROBLÉMY (2)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89138"/>
            <a:ext cx="8991600" cy="4039522"/>
          </a:xfrm>
        </p:spPr>
        <p:txBody>
          <a:bodyPr/>
          <a:lstStyle/>
          <a:p>
            <a:pPr eaLnBrk="1" hangingPunct="1"/>
            <a:r>
              <a:rPr lang="cs-CZ" altLang="cs-CZ" sz="2800" b="1" dirty="0"/>
              <a:t>U www serverů chybí datování.</a:t>
            </a:r>
          </a:p>
          <a:p>
            <a:pPr eaLnBrk="1" hangingPunct="1"/>
            <a:r>
              <a:rPr lang="cs-CZ" altLang="cs-CZ" sz="2800" b="1" dirty="0"/>
              <a:t>Není specifikováno téma (eseje bez specifikace tématu budou automaticky hodnoceny jako nevyhovující!).</a:t>
            </a:r>
          </a:p>
          <a:p>
            <a:pPr eaLnBrk="1" hangingPunct="1"/>
            <a:r>
              <a:rPr lang="cs-CZ" altLang="cs-CZ" sz="2800" b="1" dirty="0"/>
              <a:t>Esej je hodně volný útvar – výpisky z učebnic (zdrojů), případně poznámky pro přípravu ke zkoušce to však nesplňují (viz prezentaci „Úvod do studia“).</a:t>
            </a:r>
          </a:p>
          <a:p>
            <a:pPr eaLnBrk="1" hangingPunct="1"/>
            <a:r>
              <a:rPr lang="cs-CZ" altLang="cs-CZ" sz="2800" b="1" dirty="0"/>
              <a:t>Text není strukturován (min. na teoretickou a praktickou část).</a:t>
            </a:r>
          </a:p>
        </p:txBody>
      </p:sp>
    </p:spTree>
    <p:extLst>
      <p:ext uri="{BB962C8B-B14F-4D97-AF65-F5344CB8AC3E}">
        <p14:creationId xmlns:p14="http://schemas.microsoft.com/office/powerpoint/2010/main" val="1678647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210493" y="228600"/>
            <a:ext cx="4733482" cy="1531938"/>
          </a:xfrm>
        </p:spPr>
        <p:txBody>
          <a:bodyPr/>
          <a:lstStyle/>
          <a:p>
            <a:pPr algn="ctr" eaLnBrk="1" hangingPunct="1"/>
            <a:r>
              <a:rPr lang="cs-CZ" altLang="cs-CZ" b="1" dirty="0">
                <a:solidFill>
                  <a:srgbClr val="FF0000"/>
                </a:solidFill>
              </a:rPr>
              <a:t>NEJČASTĚJŠÍ CHYBY</a:t>
            </a:r>
            <a:br>
              <a:rPr lang="cs-CZ" altLang="cs-CZ" b="1" dirty="0">
                <a:solidFill>
                  <a:srgbClr val="FF0000"/>
                </a:solidFill>
              </a:rPr>
            </a:br>
            <a:r>
              <a:rPr lang="cs-CZ" altLang="cs-CZ" b="1" dirty="0">
                <a:solidFill>
                  <a:srgbClr val="FF0000"/>
                </a:solidFill>
              </a:rPr>
              <a:t>A PROBLÉMY (3)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16114"/>
            <a:ext cx="8802688" cy="420824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Text není zarovnán do bloků.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U obr., tab., grafů… chybí legenda (popis) a chybí odkazy na zdroj, odkud převzato.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Text není zarovnán do bloků (ve všech částech).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Nadpisy kapitol a odstavců se vyskytují na předchozí stránce.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Student se domnívá, že text nebudu číst (varuji!).</a:t>
            </a:r>
          </a:p>
        </p:txBody>
      </p:sp>
    </p:spTree>
    <p:extLst>
      <p:ext uri="{BB962C8B-B14F-4D97-AF65-F5344CB8AC3E}">
        <p14:creationId xmlns:p14="http://schemas.microsoft.com/office/powerpoint/2010/main" val="2440071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76577" y="228600"/>
            <a:ext cx="4967398" cy="1531938"/>
          </a:xfrm>
        </p:spPr>
        <p:txBody>
          <a:bodyPr/>
          <a:lstStyle/>
          <a:p>
            <a:pPr algn="ctr" eaLnBrk="1" hangingPunct="1"/>
            <a:r>
              <a:rPr lang="cs-CZ" altLang="cs-CZ" b="1" dirty="0">
                <a:solidFill>
                  <a:srgbClr val="FF0000"/>
                </a:solidFill>
              </a:rPr>
              <a:t>NEJČASTĚJŠÍ CHYBY</a:t>
            </a:r>
            <a:br>
              <a:rPr lang="cs-CZ" altLang="cs-CZ" b="1" dirty="0">
                <a:solidFill>
                  <a:srgbClr val="FF0000"/>
                </a:solidFill>
              </a:rPr>
            </a:br>
            <a:r>
              <a:rPr lang="cs-CZ" altLang="cs-CZ" b="1" dirty="0">
                <a:solidFill>
                  <a:srgbClr val="FF0000"/>
                </a:solidFill>
              </a:rPr>
              <a:t>A PROBLÉMY (4)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60538"/>
            <a:ext cx="8802688" cy="4353184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Odkazy (citace) v textu nejsou jednotné (nelze kombinovat různé způsoby citací v jednom textu!).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Podvody studentů – předložení cizích prací (muži v ženském rodu, nápadně shodné texty, obr., literatura…).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Použití nevhodných (zapovězených) zdrojů – WIKIPEDIA (otevřené encyklopedie obecně, blogy, </a:t>
            </a:r>
            <a:r>
              <a:rPr lang="cs-CZ" altLang="cs-CZ" b="1" dirty="0" err="1"/>
              <a:t>facebook</a:t>
            </a:r>
            <a:r>
              <a:rPr lang="cs-CZ" altLang="cs-CZ" b="1" dirty="0"/>
              <a:t>…), MANAGEMENTMANIA, www servery SEMINARKY, DIPLOMKY, MATURITA…</a:t>
            </a:r>
          </a:p>
        </p:txBody>
      </p:sp>
    </p:spTree>
    <p:extLst>
      <p:ext uri="{BB962C8B-B14F-4D97-AF65-F5344CB8AC3E}">
        <p14:creationId xmlns:p14="http://schemas.microsoft.com/office/powerpoint/2010/main" val="2377260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>
          <a:xfrm>
            <a:off x="4104167" y="188913"/>
            <a:ext cx="4839808" cy="1571625"/>
          </a:xfrm>
        </p:spPr>
        <p:txBody>
          <a:bodyPr/>
          <a:lstStyle/>
          <a:p>
            <a:pPr algn="ctr"/>
            <a:r>
              <a:rPr lang="cs-CZ" altLang="cs-CZ" b="1" dirty="0">
                <a:solidFill>
                  <a:srgbClr val="FF0000"/>
                </a:solidFill>
              </a:rPr>
              <a:t>NEJČASTĚJŠÍ CHYBY</a:t>
            </a:r>
            <a:br>
              <a:rPr lang="cs-CZ" altLang="cs-CZ" b="1" dirty="0">
                <a:solidFill>
                  <a:srgbClr val="FF0000"/>
                </a:solidFill>
              </a:rPr>
            </a:br>
            <a:r>
              <a:rPr lang="cs-CZ" altLang="cs-CZ" b="1" dirty="0">
                <a:solidFill>
                  <a:srgbClr val="FF0000"/>
                </a:solidFill>
              </a:rPr>
              <a:t>A PROBLÉMY (5)</a:t>
            </a:r>
            <a:endParaRPr lang="cs-CZ" altLang="cs-CZ" dirty="0">
              <a:solidFill>
                <a:srgbClr val="FF0000"/>
              </a:solidFill>
            </a:endParaRPr>
          </a:p>
        </p:txBody>
      </p:sp>
      <p:sp>
        <p:nvSpPr>
          <p:cNvPr id="31747" name="Zástupný symbol pro obsah 2"/>
          <p:cNvSpPr>
            <a:spLocks noGrp="1"/>
          </p:cNvSpPr>
          <p:nvPr>
            <p:ph idx="1"/>
          </p:nvPr>
        </p:nvSpPr>
        <p:spPr>
          <a:xfrm>
            <a:off x="0" y="2126512"/>
            <a:ext cx="8955088" cy="3976576"/>
          </a:xfrm>
        </p:spPr>
        <p:txBody>
          <a:bodyPr>
            <a:normAutofit/>
          </a:bodyPr>
          <a:lstStyle/>
          <a:p>
            <a:r>
              <a:rPr lang="cs-CZ" altLang="cs-CZ" sz="2800" b="1" dirty="0"/>
              <a:t>Jednopísmenkové spojky a předložky na konci řádku.</a:t>
            </a:r>
          </a:p>
          <a:p>
            <a:r>
              <a:rPr lang="cs-CZ" altLang="cs-CZ" sz="2800" b="1" dirty="0"/>
              <a:t>Předložení zcela opsaných (stažených) prací (jsem dosti detailně obeznámen s obsahy a poznám!) – některé jsme již řešili i disciplinárně.</a:t>
            </a:r>
          </a:p>
          <a:p>
            <a:r>
              <a:rPr lang="cs-CZ" altLang="cs-CZ" sz="2800" b="1" dirty="0"/>
              <a:t>Množství gramatických chyb a překlepů.</a:t>
            </a:r>
          </a:p>
          <a:p>
            <a:r>
              <a:rPr lang="cs-CZ" altLang="cs-CZ" sz="2800" b="1" dirty="0"/>
              <a:t>Používání nespisovných a hovorových výrazů</a:t>
            </a:r>
            <a:br>
              <a:rPr lang="cs-CZ" altLang="cs-CZ" sz="2800" b="1" dirty="0"/>
            </a:br>
            <a:r>
              <a:rPr lang="cs-CZ" altLang="cs-CZ" sz="2800" b="1" dirty="0"/>
              <a:t>v akademickém textu není vhodné.</a:t>
            </a:r>
          </a:p>
        </p:txBody>
      </p:sp>
    </p:spTree>
    <p:extLst>
      <p:ext uri="{BB962C8B-B14F-4D97-AF65-F5344CB8AC3E}">
        <p14:creationId xmlns:p14="http://schemas.microsoft.com/office/powerpoint/2010/main" val="2974611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334</Words>
  <Application>Microsoft Office PowerPoint</Application>
  <PresentationFormat>Předvádění na obrazovce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TVORBA TEXTU – NEJČASTĚJŠÍ CHYBY A PROBLÉMY</vt:lpstr>
      <vt:lpstr>NEJČASTĚJŠÍ CHYBY A PROBLÉMY (1)</vt:lpstr>
      <vt:lpstr>NEJČASTĚJŠÍ CHYBY A PROBLÉMY (2)</vt:lpstr>
      <vt:lpstr>NEJČASTĚJŠÍ CHYBY A PROBLÉMY (3)</vt:lpstr>
      <vt:lpstr>NEJČASTĚJŠÍ CHYBY A PROBLÉMY (4)</vt:lpstr>
      <vt:lpstr>NEJČASTĚJŠÍ CHYBY A PROBLÉMY (5)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Rössler Miroslav</dc:creator>
  <cp:lastModifiedBy>Rössler Miroslav</cp:lastModifiedBy>
  <cp:revision>9</cp:revision>
  <dcterms:created xsi:type="dcterms:W3CDTF">2012-07-19T22:32:54Z</dcterms:created>
  <dcterms:modified xsi:type="dcterms:W3CDTF">2023-11-20T08:57:00Z</dcterms:modified>
</cp:coreProperties>
</file>