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Oxygen"/>
      <p:regular r:id="rId19"/>
    </p:embeddedFont>
    <p:embeddedFont>
      <p:font typeface="Oxygen"/>
      <p:regular r:id="rId20"/>
    </p:embeddedFont>
    <p:embeddedFont>
      <p:font typeface="Oxygen"/>
      <p:regular r:id="rId21"/>
    </p:embeddedFont>
    <p:embeddedFont>
      <p:font typeface="Oxygen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image" Target="../media/image-6-9.pn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27484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Přirážková kalkulace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3726775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Elektro, s.r.o.</a:t>
            </a:r>
            <a:endParaRPr lang="en-US" sz="2750" dirty="0"/>
          </a:p>
        </p:txBody>
      </p:sp>
      <p:sp>
        <p:nvSpPr>
          <p:cNvPr id="5" name="Text 2"/>
          <p:cNvSpPr/>
          <p:nvPr/>
        </p:nvSpPr>
        <p:spPr>
          <a:xfrm>
            <a:off x="6280190" y="4595098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Komplexní výpočet nákladů na výrobu elektrospotřebičů pomocí přirážkové kalkulace</a:t>
            </a:r>
            <a:endParaRPr lang="en-US" sz="2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2747"/>
            <a:ext cx="6394133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Vizualizace nákladů kávovaru</a:t>
            </a:r>
            <a:endParaRPr lang="en-US" sz="3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38206"/>
            <a:ext cx="8477726" cy="401169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93790" y="5880378"/>
            <a:ext cx="184190" cy="184190"/>
          </a:xfrm>
          <a:prstGeom prst="roundRect">
            <a:avLst>
              <a:gd name="adj" fmla="val 9929"/>
            </a:avLst>
          </a:prstGeom>
          <a:solidFill>
            <a:srgbClr val="430A0D"/>
          </a:solidFill>
          <a:ln/>
        </p:spPr>
      </p:sp>
      <p:sp>
        <p:nvSpPr>
          <p:cNvPr id="5" name="Text 2"/>
          <p:cNvSpPr/>
          <p:nvPr/>
        </p:nvSpPr>
        <p:spPr>
          <a:xfrm>
            <a:off x="1038939" y="5880378"/>
            <a:ext cx="957382" cy="184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Přímé mzdy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2519720" y="5880378"/>
            <a:ext cx="184190" cy="184190"/>
          </a:xfrm>
          <a:prstGeom prst="roundRect">
            <a:avLst>
              <a:gd name="adj" fmla="val 9929"/>
            </a:avLst>
          </a:prstGeom>
          <a:solidFill>
            <a:srgbClr val="791217"/>
          </a:solidFill>
          <a:ln/>
        </p:spPr>
      </p:sp>
      <p:sp>
        <p:nvSpPr>
          <p:cNvPr id="7" name="Text 4"/>
          <p:cNvSpPr/>
          <p:nvPr/>
        </p:nvSpPr>
        <p:spPr>
          <a:xfrm>
            <a:off x="2764869" y="5880378"/>
            <a:ext cx="1191101" cy="184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Přímý materiál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4245769" y="5880378"/>
            <a:ext cx="184190" cy="184190"/>
          </a:xfrm>
          <a:prstGeom prst="roundRect">
            <a:avLst>
              <a:gd name="adj" fmla="val 9929"/>
            </a:avLst>
          </a:prstGeom>
          <a:solidFill>
            <a:srgbClr val="B01A22"/>
          </a:solidFill>
          <a:ln/>
        </p:spPr>
      </p:sp>
      <p:sp>
        <p:nvSpPr>
          <p:cNvPr id="9" name="Text 6"/>
          <p:cNvSpPr/>
          <p:nvPr/>
        </p:nvSpPr>
        <p:spPr>
          <a:xfrm>
            <a:off x="4490918" y="5880378"/>
            <a:ext cx="1069896" cy="184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Výrobní režie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5971818" y="5880378"/>
            <a:ext cx="184190" cy="184190"/>
          </a:xfrm>
          <a:prstGeom prst="roundRect">
            <a:avLst>
              <a:gd name="adj" fmla="val 9929"/>
            </a:avLst>
          </a:prstGeom>
          <a:solidFill>
            <a:srgbClr val="DF2A33"/>
          </a:solidFill>
          <a:ln/>
        </p:spPr>
      </p:sp>
      <p:sp>
        <p:nvSpPr>
          <p:cNvPr id="11" name="Text 8"/>
          <p:cNvSpPr/>
          <p:nvPr/>
        </p:nvSpPr>
        <p:spPr>
          <a:xfrm>
            <a:off x="6216968" y="5880378"/>
            <a:ext cx="1058942" cy="184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Správní režie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7697867" y="5880378"/>
            <a:ext cx="184190" cy="184190"/>
          </a:xfrm>
          <a:prstGeom prst="roundRect">
            <a:avLst>
              <a:gd name="adj" fmla="val 9929"/>
            </a:avLst>
          </a:prstGeom>
          <a:solidFill>
            <a:srgbClr val="E76168"/>
          </a:solidFill>
          <a:ln/>
        </p:spPr>
      </p:sp>
      <p:sp>
        <p:nvSpPr>
          <p:cNvPr id="13" name="Text 10"/>
          <p:cNvSpPr/>
          <p:nvPr/>
        </p:nvSpPr>
        <p:spPr>
          <a:xfrm>
            <a:off x="7943017" y="5880378"/>
            <a:ext cx="1328380" cy="368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Technologická energie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793790" y="6401395"/>
            <a:ext cx="184190" cy="184190"/>
          </a:xfrm>
          <a:prstGeom prst="roundRect">
            <a:avLst>
              <a:gd name="adj" fmla="val 9929"/>
            </a:avLst>
          </a:prstGeom>
          <a:solidFill>
            <a:srgbClr val="F0979C"/>
          </a:solidFill>
          <a:ln/>
        </p:spPr>
      </p:sp>
      <p:sp>
        <p:nvSpPr>
          <p:cNvPr id="15" name="Text 12"/>
          <p:cNvSpPr/>
          <p:nvPr/>
        </p:nvSpPr>
        <p:spPr>
          <a:xfrm>
            <a:off x="1038939" y="6401395"/>
            <a:ext cx="1254085" cy="184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Odbytová režie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793790" y="6720364"/>
            <a:ext cx="13042821" cy="486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Graf ukazuje procentuální rozložení jednotlivých nákladových položek v celkové vlastní nákladové ceně kávovaru. Největší podíl tvoří přímé mzdy (36 %) a přímý materiál (28 %).</a:t>
            </a:r>
            <a:endParaRPr lang="en-US" sz="145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140" y="897493"/>
            <a:ext cx="5554504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Porovnání nákladů výrobků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739140" y="1656636"/>
            <a:ext cx="13152120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Srovnání celkových vlastních nákladových cen všech čtyř výrobků ukazuje rozdíly v nákladové náročnosti jednotlivých produktů.</a:t>
            </a:r>
            <a:endParaRPr lang="en-US" sz="1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140" y="2008465"/>
            <a:ext cx="8548807" cy="478726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39140" y="6921103"/>
            <a:ext cx="13152120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Mixér je nejnákladnějším výrobkem s cenou 1 208 Kč/ks, zatímco šlehač je nejlevnější s cenou 449 Kč/ks. Kávovar a varná konvice se nacházejí ve středním pásmu nákladovosti.</a:t>
            </a:r>
            <a:endParaRPr lang="en-US" sz="13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659" y="7636907"/>
            <a:ext cx="1549956" cy="3717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137761"/>
            <a:ext cx="766763" cy="365522"/>
          </a:xfrm>
          <a:prstGeom prst="roundRect">
            <a:avLst>
              <a:gd name="adj" fmla="val 19548"/>
            </a:avLst>
          </a:prstGeom>
          <a:solidFill>
            <a:srgbClr val="F8D3D5"/>
          </a:solidFill>
          <a:ln/>
        </p:spPr>
      </p:sp>
      <p:sp>
        <p:nvSpPr>
          <p:cNvPr id="4" name="Text 1"/>
          <p:cNvSpPr/>
          <p:nvPr/>
        </p:nvSpPr>
        <p:spPr>
          <a:xfrm>
            <a:off x="6407706" y="1201460"/>
            <a:ext cx="51173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ZÁVĚR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280190" y="1566982"/>
            <a:ext cx="6302454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Klíčová zjištění kalkulace</a:t>
            </a:r>
            <a:endParaRPr lang="en-US" sz="4150" dirty="0"/>
          </a:p>
        </p:txBody>
      </p:sp>
      <p:sp>
        <p:nvSpPr>
          <p:cNvPr id="6" name="Shape 3"/>
          <p:cNvSpPr/>
          <p:nvPr/>
        </p:nvSpPr>
        <p:spPr>
          <a:xfrm>
            <a:off x="6280190" y="2470666"/>
            <a:ext cx="478393" cy="478393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918008" y="2510433"/>
            <a:ext cx="3229451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Přesné rozdělení režií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6918008" y="3004661"/>
            <a:ext cx="6918603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Použití specifických rozvrhových základen (hodiny montáže, přímé mzdy, hmotnost) umožnilo spravedlivé přiřazení nepřímých nákladů k jednotlivým výrobkům.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280190" y="4216598"/>
            <a:ext cx="478393" cy="478393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918008" y="4256365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Nákladová struktura</a:t>
            </a:r>
            <a:endParaRPr lang="en-US" sz="2500" dirty="0"/>
          </a:p>
        </p:txBody>
      </p:sp>
      <p:sp>
        <p:nvSpPr>
          <p:cNvPr id="11" name="Text 8"/>
          <p:cNvSpPr/>
          <p:nvPr/>
        </p:nvSpPr>
        <p:spPr>
          <a:xfrm>
            <a:off x="6918008" y="4750594"/>
            <a:ext cx="6918603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U kávovaru činí vlastní nákladová cena 870 Kč/ks, u varné konvice 693 Kč/ks. Největší podíl tvoří přímé mzdy a materiál, následované výrobní režií.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80190" y="5962531"/>
            <a:ext cx="478393" cy="478393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918008" y="6002298"/>
            <a:ext cx="442233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Podklad pro cenovou politiku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6918008" y="6496526"/>
            <a:ext cx="6918603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Přesná kalkulace poskytuje spolehlivý základ pro stanovení prodejních cen a zajištění ziskovosti jednotlivých produktů.</a:t>
            </a:r>
            <a:endParaRPr lang="en-US" sz="165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8670" y="959525"/>
            <a:ext cx="976074" cy="529352"/>
          </a:xfrm>
          <a:prstGeom prst="roundRect">
            <a:avLst>
              <a:gd name="adj" fmla="val 17881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957620" y="1043940"/>
            <a:ext cx="638175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ÚVOD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88670" y="1601510"/>
            <a:ext cx="9022437" cy="880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00"/>
              </a:lnSpc>
              <a:buNone/>
            </a:pPr>
            <a:r>
              <a:rPr lang="en-US" sz="55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 společnosti Elektro, s.r.o.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788670" y="3157776"/>
            <a:ext cx="7556897" cy="2253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Elektro, s.r.o. se specializuje na výrobu čtyř typů elektrospotřebičů pro domácnost. Každý výrobek má specifické technické parametry a nákladovou strukturu, které je nutné přesně kalkulovat pro efektivní řízení výroby a stanovení cen.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88670" y="5664518"/>
            <a:ext cx="7556897" cy="135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Společnost využívá přirážkovou kalkulaci, která umožňuje přesné rozdělení přímých i nepřímých nákladů na jednotlivé výrobky podle relevantních rozvrhových základen.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040416" y="3185993"/>
            <a:ext cx="3521273" cy="440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Výrobní portfolio</a:t>
            </a:r>
            <a:endParaRPr lang="en-US" sz="2750" dirty="0"/>
          </a:p>
        </p:txBody>
      </p:sp>
      <p:sp>
        <p:nvSpPr>
          <p:cNvPr id="8" name="Text 6"/>
          <p:cNvSpPr/>
          <p:nvPr/>
        </p:nvSpPr>
        <p:spPr>
          <a:xfrm>
            <a:off x="9040416" y="3907869"/>
            <a:ext cx="4808815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0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Kávovar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040416" y="4457105"/>
            <a:ext cx="4808815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0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Varná konvice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040416" y="5006340"/>
            <a:ext cx="4808815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0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Mixér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040416" y="5555575"/>
            <a:ext cx="4808815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0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Šlehač</a:t>
            </a:r>
            <a:endParaRPr lang="en-US" sz="22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78978" y="7552372"/>
            <a:ext cx="1654254" cy="3967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9503" y="958691"/>
            <a:ext cx="2015371" cy="348258"/>
          </a:xfrm>
          <a:prstGeom prst="roundRect">
            <a:avLst>
              <a:gd name="adj" fmla="val 19043"/>
            </a:avLst>
          </a:prstGeom>
          <a:noFill/>
          <a:ln w="7620">
            <a:solidFill>
              <a:srgbClr val="D01F2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15472" y="1025485"/>
            <a:ext cx="1763435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TECHNICKÉ PARAMETRY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789503" y="1362194"/>
            <a:ext cx="6084808" cy="616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Přímé náklady na výrobky</a:t>
            </a:r>
            <a:endParaRPr lang="en-US" sz="3850" dirty="0"/>
          </a:p>
        </p:txBody>
      </p:sp>
      <p:sp>
        <p:nvSpPr>
          <p:cNvPr id="5" name="Shape 3"/>
          <p:cNvSpPr/>
          <p:nvPr/>
        </p:nvSpPr>
        <p:spPr>
          <a:xfrm>
            <a:off x="789503" y="2186107"/>
            <a:ext cx="6456640" cy="2474357"/>
          </a:xfrm>
          <a:prstGeom prst="roundRect">
            <a:avLst>
              <a:gd name="adj" fmla="val 335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94410" y="2391013"/>
            <a:ext cx="246721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Kávovar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94410" y="2782253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Materiál: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247 Kč/ks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4410" y="3133487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Mzdy: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312 Kč/ks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94410" y="3484721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Energie: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38 Kč/ks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94410" y="3835956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Montáž: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24 min/ks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94410" y="4187190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Hmotnost: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1 150 g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384256" y="2186107"/>
            <a:ext cx="6456640" cy="2474357"/>
          </a:xfrm>
          <a:prstGeom prst="roundRect">
            <a:avLst>
              <a:gd name="adj" fmla="val 335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589163" y="2391013"/>
            <a:ext cx="246721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Varná konvice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589163" y="2782253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Materiál: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193 Kč/ks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589163" y="3133487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Mzdy: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246 Kč/ks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589163" y="3484721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Energie: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24 Kč/ks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589163" y="3835956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Montáž: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21 min/ks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589163" y="4187190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Hmotnost: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870 g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89503" y="4798576"/>
            <a:ext cx="6456640" cy="2474357"/>
          </a:xfrm>
          <a:prstGeom prst="roundRect">
            <a:avLst>
              <a:gd name="adj" fmla="val 335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994410" y="5003483"/>
            <a:ext cx="246721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Mixér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994410" y="5394722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Materiál: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374 Kč/ks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994410" y="5745956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Mzdy: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476 Kč/ks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994410" y="6097191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Energie: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47 Kč/ks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994410" y="6448425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Montáž: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27 min/ks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994410" y="6799659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Hmotnost: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480 g</a:t>
            </a:r>
            <a:endParaRPr lang="en-US" sz="1550" dirty="0"/>
          </a:p>
        </p:txBody>
      </p:sp>
      <p:sp>
        <p:nvSpPr>
          <p:cNvPr id="26" name="Shape 24"/>
          <p:cNvSpPr/>
          <p:nvPr/>
        </p:nvSpPr>
        <p:spPr>
          <a:xfrm>
            <a:off x="7384256" y="4798576"/>
            <a:ext cx="6456640" cy="2474357"/>
          </a:xfrm>
          <a:prstGeom prst="roundRect">
            <a:avLst>
              <a:gd name="adj" fmla="val 335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589163" y="5003483"/>
            <a:ext cx="2467213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Šlehač</a:t>
            </a:r>
            <a:endParaRPr lang="en-US" sz="1900" dirty="0"/>
          </a:p>
        </p:txBody>
      </p:sp>
      <p:sp>
        <p:nvSpPr>
          <p:cNvPr id="28" name="Text 26"/>
          <p:cNvSpPr/>
          <p:nvPr/>
        </p:nvSpPr>
        <p:spPr>
          <a:xfrm>
            <a:off x="7589163" y="5394722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Materiál: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112 Kč/ks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7589163" y="5745956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Mzdy: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168 Kč/ks</a:t>
            </a:r>
            <a:endParaRPr lang="en-US" sz="1550" dirty="0"/>
          </a:p>
        </p:txBody>
      </p:sp>
      <p:sp>
        <p:nvSpPr>
          <p:cNvPr id="30" name="Text 28"/>
          <p:cNvSpPr/>
          <p:nvPr/>
        </p:nvSpPr>
        <p:spPr>
          <a:xfrm>
            <a:off x="7589163" y="6097191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Energie: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19 Kč/ks</a:t>
            </a:r>
            <a:endParaRPr lang="en-US" sz="1550" dirty="0"/>
          </a:p>
        </p:txBody>
      </p:sp>
      <p:sp>
        <p:nvSpPr>
          <p:cNvPr id="31" name="Text 29"/>
          <p:cNvSpPr/>
          <p:nvPr/>
        </p:nvSpPr>
        <p:spPr>
          <a:xfrm>
            <a:off x="7589163" y="6448425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Montáž: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18 min/ks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7589163" y="6799659"/>
            <a:ext cx="6046827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Hmotnost: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450 g</a:t>
            </a:r>
            <a:endParaRPr lang="en-US" sz="1550" dirty="0"/>
          </a:p>
        </p:txBody>
      </p:sp>
      <p:pic>
        <p:nvPicPr>
          <p:cNvPr id="3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77549" y="7553682"/>
            <a:ext cx="1655564" cy="3970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433393"/>
            <a:ext cx="2146340" cy="532924"/>
          </a:xfrm>
          <a:prstGeom prst="roundRect">
            <a:avLst>
              <a:gd name="adj" fmla="val 17876"/>
            </a:avLst>
          </a:prstGeom>
          <a:solidFill>
            <a:srgbClr val="F8D3D5"/>
          </a:solidFill>
          <a:ln/>
        </p:spPr>
      </p:sp>
      <p:sp>
        <p:nvSpPr>
          <p:cNvPr id="4" name="Text 1"/>
          <p:cNvSpPr/>
          <p:nvPr/>
        </p:nvSpPr>
        <p:spPr>
          <a:xfrm>
            <a:off x="6450211" y="1518404"/>
            <a:ext cx="18062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REŽIJNÍ NÁKLADY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2079665"/>
            <a:ext cx="7497604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Celková struktura režií</a:t>
            </a:r>
            <a:endParaRPr lang="en-US" sz="5550" dirty="0"/>
          </a:p>
        </p:txBody>
      </p:sp>
      <p:sp>
        <p:nvSpPr>
          <p:cNvPr id="6" name="Text 3"/>
          <p:cNvSpPr/>
          <p:nvPr/>
        </p:nvSpPr>
        <p:spPr>
          <a:xfrm>
            <a:off x="6280190" y="3532584"/>
            <a:ext cx="2282547" cy="935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350"/>
              </a:lnSpc>
              <a:buNone/>
            </a:pPr>
            <a:r>
              <a:rPr lang="en-US" sz="7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5,54M</a:t>
            </a:r>
            <a:endParaRPr lang="en-US" sz="7350" dirty="0"/>
          </a:p>
        </p:txBody>
      </p:sp>
      <p:sp>
        <p:nvSpPr>
          <p:cNvPr id="7" name="Text 4"/>
          <p:cNvSpPr/>
          <p:nvPr/>
        </p:nvSpPr>
        <p:spPr>
          <a:xfrm>
            <a:off x="6280190" y="4822508"/>
            <a:ext cx="2282547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Výrobní režie</a:t>
            </a:r>
            <a:endParaRPr lang="en-US" sz="2750" dirty="0"/>
          </a:p>
        </p:txBody>
      </p:sp>
      <p:sp>
        <p:nvSpPr>
          <p:cNvPr id="8" name="Text 5"/>
          <p:cNvSpPr/>
          <p:nvPr/>
        </p:nvSpPr>
        <p:spPr>
          <a:xfrm>
            <a:off x="6280190" y="5435560"/>
            <a:ext cx="2282547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spojené s výrobním procesem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917067" y="3532584"/>
            <a:ext cx="2282547" cy="935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350"/>
              </a:lnSpc>
              <a:buNone/>
            </a:pPr>
            <a:r>
              <a:rPr lang="en-US" sz="7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1,84M</a:t>
            </a:r>
            <a:endParaRPr lang="en-US" sz="7350" dirty="0"/>
          </a:p>
        </p:txBody>
      </p:sp>
      <p:sp>
        <p:nvSpPr>
          <p:cNvPr id="10" name="Text 7"/>
          <p:cNvSpPr/>
          <p:nvPr/>
        </p:nvSpPr>
        <p:spPr>
          <a:xfrm>
            <a:off x="8917067" y="4822508"/>
            <a:ext cx="2282547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Správní režie</a:t>
            </a:r>
            <a:endParaRPr lang="en-US" sz="2750" dirty="0"/>
          </a:p>
        </p:txBody>
      </p:sp>
      <p:sp>
        <p:nvSpPr>
          <p:cNvPr id="11" name="Text 8"/>
          <p:cNvSpPr/>
          <p:nvPr/>
        </p:nvSpPr>
        <p:spPr>
          <a:xfrm>
            <a:off x="8917067" y="5435560"/>
            <a:ext cx="2282547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Administrativní a řídící náklady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53944" y="3532584"/>
            <a:ext cx="2282666" cy="935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350"/>
              </a:lnSpc>
              <a:buNone/>
            </a:pPr>
            <a:r>
              <a:rPr lang="en-US" sz="7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710K</a:t>
            </a:r>
            <a:endParaRPr lang="en-US" sz="7350" dirty="0"/>
          </a:p>
        </p:txBody>
      </p:sp>
      <p:sp>
        <p:nvSpPr>
          <p:cNvPr id="13" name="Text 10"/>
          <p:cNvSpPr/>
          <p:nvPr/>
        </p:nvSpPr>
        <p:spPr>
          <a:xfrm>
            <a:off x="11553944" y="4822508"/>
            <a:ext cx="2282666" cy="886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Odbytová režie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11553944" y="5878592"/>
            <a:ext cx="2282666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na distribuci a prodej</a:t>
            </a:r>
            <a:endParaRPr lang="en-US" sz="220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39547"/>
            <a:ext cx="1121688" cy="380762"/>
          </a:xfrm>
          <a:prstGeom prst="roundRect">
            <a:avLst>
              <a:gd name="adj" fmla="val 18765"/>
            </a:avLst>
          </a:prstGeom>
          <a:noFill/>
          <a:ln w="7620">
            <a:solidFill>
              <a:srgbClr val="D01F2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28926" y="1210866"/>
            <a:ext cx="85141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METODIKA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793790" y="1584008"/>
            <a:ext cx="625471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Rozvrhové základny režií</a:t>
            </a:r>
            <a:endParaRPr lang="en-US" sz="4150" dirty="0"/>
          </a:p>
        </p:txBody>
      </p:sp>
      <p:sp>
        <p:nvSpPr>
          <p:cNvPr id="5" name="Text 3"/>
          <p:cNvSpPr/>
          <p:nvPr/>
        </p:nvSpPr>
        <p:spPr>
          <a:xfrm>
            <a:off x="793790" y="2487692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 správné přiřazení nepřímých nákladů k jednotlivým výrobkům používáme specifické rozvrhové základny, které nejlépe odrážejí spotřebu režijních nákladů.</a:t>
            </a:r>
            <a:endParaRPr lang="en-US" sz="16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62313"/>
            <a:ext cx="1063228" cy="127587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016443" y="3474958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Výrobní režie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2016443" y="3902869"/>
            <a:ext cx="1182016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Rozvrhová základna: </a:t>
            </a:r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hodiny montáže</a:t>
            </a:r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z plánované výroby</a:t>
            </a:r>
            <a:endParaRPr lang="en-US" sz="16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538186"/>
            <a:ext cx="1063228" cy="127587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016443" y="475083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Správní režie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2016443" y="5178743"/>
            <a:ext cx="1182016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Rozvrhová základna: </a:t>
            </a:r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přímé mzdy</a:t>
            </a:r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z prodaného množství</a:t>
            </a:r>
            <a:endParaRPr lang="en-US" sz="16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814060"/>
            <a:ext cx="1063228" cy="12758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16443" y="602670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Odbytová režie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2016443" y="6454616"/>
            <a:ext cx="1182016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Rozvrhová základna: </a:t>
            </a:r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hmotnost</a:t>
            </a:r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prodaných výrobků</a:t>
            </a:r>
            <a:endParaRPr lang="en-US" sz="16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960358"/>
            <a:ext cx="5349954" cy="662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Výrobní režie na 1 kus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0932" y="1940243"/>
            <a:ext cx="13048536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Na základě vypočtené sazby 450 Kč/hod určíme výrobní režii pro jednotlivé výrobky podle jejich doby montáže.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90932" y="2415421"/>
            <a:ext cx="6444853" cy="2347674"/>
          </a:xfrm>
          <a:prstGeom prst="roundRect">
            <a:avLst>
              <a:gd name="adj" fmla="val 379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10364" y="2634853"/>
            <a:ext cx="635556" cy="635556"/>
          </a:xfrm>
          <a:prstGeom prst="roundRect">
            <a:avLst>
              <a:gd name="adj" fmla="val 14385964"/>
            </a:avLst>
          </a:prstGeom>
          <a:solidFill>
            <a:srgbClr val="D01F2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85148" y="2809637"/>
            <a:ext cx="285988" cy="28598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0364" y="3429238"/>
            <a:ext cx="2648307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Kávovar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1010364" y="3855482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24 min = 0,4 hod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1010364" y="4247198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0,4 × 450 = </a:t>
            </a:r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180 Kč/ks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394615" y="2415421"/>
            <a:ext cx="6444853" cy="2347674"/>
          </a:xfrm>
          <a:prstGeom prst="roundRect">
            <a:avLst>
              <a:gd name="adj" fmla="val 379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614047" y="2634853"/>
            <a:ext cx="635556" cy="635556"/>
          </a:xfrm>
          <a:prstGeom prst="roundRect">
            <a:avLst>
              <a:gd name="adj" fmla="val 14385964"/>
            </a:avLst>
          </a:prstGeom>
          <a:solidFill>
            <a:srgbClr val="D01F28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8831" y="2809637"/>
            <a:ext cx="285988" cy="28598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14047" y="3429238"/>
            <a:ext cx="2648307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Varná konvice</a:t>
            </a:r>
            <a:endParaRPr lang="en-US" sz="2050" dirty="0"/>
          </a:p>
        </p:txBody>
      </p:sp>
      <p:sp>
        <p:nvSpPr>
          <p:cNvPr id="14" name="Text 10"/>
          <p:cNvSpPr/>
          <p:nvPr/>
        </p:nvSpPr>
        <p:spPr>
          <a:xfrm>
            <a:off x="7614047" y="3855482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21 min = 0,35 hod</a:t>
            </a:r>
            <a:endParaRPr lang="en-US" sz="1650" dirty="0"/>
          </a:p>
        </p:txBody>
      </p:sp>
      <p:sp>
        <p:nvSpPr>
          <p:cNvPr id="15" name="Text 11"/>
          <p:cNvSpPr/>
          <p:nvPr/>
        </p:nvSpPr>
        <p:spPr>
          <a:xfrm>
            <a:off x="7614047" y="4247198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0,35 × 450 = </a:t>
            </a:r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157,5 Kč/ks</a:t>
            </a:r>
            <a:endParaRPr lang="en-US" sz="1650" dirty="0"/>
          </a:p>
        </p:txBody>
      </p:sp>
      <p:sp>
        <p:nvSpPr>
          <p:cNvPr id="16" name="Shape 12"/>
          <p:cNvSpPr/>
          <p:nvPr/>
        </p:nvSpPr>
        <p:spPr>
          <a:xfrm>
            <a:off x="790932" y="4921925"/>
            <a:ext cx="6444853" cy="2347674"/>
          </a:xfrm>
          <a:prstGeom prst="roundRect">
            <a:avLst>
              <a:gd name="adj" fmla="val 379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1010364" y="5141357"/>
            <a:ext cx="635556" cy="635556"/>
          </a:xfrm>
          <a:prstGeom prst="roundRect">
            <a:avLst>
              <a:gd name="adj" fmla="val 14385964"/>
            </a:avLst>
          </a:prstGeom>
          <a:solidFill>
            <a:srgbClr val="D01F28"/>
          </a:solidFill>
          <a:ln/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5148" y="5316141"/>
            <a:ext cx="285988" cy="285988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010364" y="5935742"/>
            <a:ext cx="2648307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Mixér</a:t>
            </a:r>
            <a:endParaRPr lang="en-US" sz="2050" dirty="0"/>
          </a:p>
        </p:txBody>
      </p:sp>
      <p:sp>
        <p:nvSpPr>
          <p:cNvPr id="20" name="Text 15"/>
          <p:cNvSpPr/>
          <p:nvPr/>
        </p:nvSpPr>
        <p:spPr>
          <a:xfrm>
            <a:off x="1010364" y="6361986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27 min = 0,45 hod</a:t>
            </a:r>
            <a:endParaRPr lang="en-US" sz="1650" dirty="0"/>
          </a:p>
        </p:txBody>
      </p:sp>
      <p:sp>
        <p:nvSpPr>
          <p:cNvPr id="21" name="Text 16"/>
          <p:cNvSpPr/>
          <p:nvPr/>
        </p:nvSpPr>
        <p:spPr>
          <a:xfrm>
            <a:off x="1010364" y="6753701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0,45 × 450 = </a:t>
            </a:r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202,5 Kč/ks</a:t>
            </a:r>
            <a:endParaRPr lang="en-US" sz="1650" dirty="0"/>
          </a:p>
        </p:txBody>
      </p:sp>
      <p:sp>
        <p:nvSpPr>
          <p:cNvPr id="22" name="Shape 17"/>
          <p:cNvSpPr/>
          <p:nvPr/>
        </p:nvSpPr>
        <p:spPr>
          <a:xfrm>
            <a:off x="7394615" y="4921925"/>
            <a:ext cx="6444853" cy="2347674"/>
          </a:xfrm>
          <a:prstGeom prst="roundRect">
            <a:avLst>
              <a:gd name="adj" fmla="val 379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7614047" y="5141357"/>
            <a:ext cx="635556" cy="635556"/>
          </a:xfrm>
          <a:prstGeom prst="roundRect">
            <a:avLst>
              <a:gd name="adj" fmla="val 14385964"/>
            </a:avLst>
          </a:prstGeom>
          <a:solidFill>
            <a:srgbClr val="D01F28"/>
          </a:solidFill>
          <a:ln/>
        </p:spPr>
      </p:sp>
      <p:pic>
        <p:nvPicPr>
          <p:cNvPr id="2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8831" y="5316141"/>
            <a:ext cx="285988" cy="285988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614047" y="5935742"/>
            <a:ext cx="2648307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Šlehač</a:t>
            </a:r>
            <a:endParaRPr lang="en-US" sz="2050" dirty="0"/>
          </a:p>
        </p:txBody>
      </p:sp>
      <p:sp>
        <p:nvSpPr>
          <p:cNvPr id="26" name="Text 20"/>
          <p:cNvSpPr/>
          <p:nvPr/>
        </p:nvSpPr>
        <p:spPr>
          <a:xfrm>
            <a:off x="7614047" y="6361986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18 min = 0,3 hod</a:t>
            </a:r>
            <a:endParaRPr lang="en-US" sz="1650" dirty="0"/>
          </a:p>
        </p:txBody>
      </p:sp>
      <p:sp>
        <p:nvSpPr>
          <p:cNvPr id="27" name="Text 21"/>
          <p:cNvSpPr/>
          <p:nvPr/>
        </p:nvSpPr>
        <p:spPr>
          <a:xfrm>
            <a:off x="7614047" y="6753701"/>
            <a:ext cx="6005989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0,3 × 450 = </a:t>
            </a:r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135 Kč/ks</a:t>
            </a:r>
            <a:endParaRPr lang="en-US" sz="1650" dirty="0"/>
          </a:p>
        </p:txBody>
      </p:sp>
      <p:pic>
        <p:nvPicPr>
          <p:cNvPr id="28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74216" y="7550825"/>
            <a:ext cx="1658541" cy="3977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24307"/>
            <a:ext cx="773549" cy="335042"/>
          </a:xfrm>
          <a:prstGeom prst="roundRect">
            <a:avLst>
              <a:gd name="adj" fmla="val 19904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183838"/>
            <a:ext cx="535424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ÚKOL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514832"/>
            <a:ext cx="50113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Výpočet správní režie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2190393"/>
            <a:ext cx="606802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Celkové přímé mzdy z prodaného množství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793790" y="3068479"/>
            <a:ext cx="6451997" cy="1380768"/>
          </a:xfrm>
          <a:prstGeom prst="roundRect">
            <a:avLst>
              <a:gd name="adj" fmla="val 7947"/>
            </a:avLst>
          </a:prstGeom>
          <a:solidFill>
            <a:srgbClr val="FFFFFF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3045619"/>
            <a:ext cx="6451997" cy="91440"/>
          </a:xfrm>
          <a:prstGeom prst="roundRect">
            <a:avLst>
              <a:gd name="adj" fmla="val 91163"/>
            </a:avLst>
          </a:prstGeom>
          <a:solidFill>
            <a:srgbClr val="D01F28"/>
          </a:solidFill>
          <a:ln/>
        </p:spPr>
      </p:sp>
      <p:sp>
        <p:nvSpPr>
          <p:cNvPr id="8" name="Shape 6"/>
          <p:cNvSpPr/>
          <p:nvPr/>
        </p:nvSpPr>
        <p:spPr>
          <a:xfrm>
            <a:off x="3722132" y="277082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D01F28"/>
          </a:solidFill>
          <a:ln/>
        </p:spPr>
      </p:sp>
      <p:sp>
        <p:nvSpPr>
          <p:cNvPr id="9" name="Text 7"/>
          <p:cNvSpPr/>
          <p:nvPr/>
        </p:nvSpPr>
        <p:spPr>
          <a:xfrm>
            <a:off x="3900726" y="291965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1015008" y="35646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Kávovar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3958114"/>
            <a:ext cx="600956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7 900 × 312 = </a:t>
            </a:r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2 464 800 Kč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384613" y="3068479"/>
            <a:ext cx="6451997" cy="1380768"/>
          </a:xfrm>
          <a:prstGeom prst="roundRect">
            <a:avLst>
              <a:gd name="adj" fmla="val 7947"/>
            </a:avLst>
          </a:prstGeom>
          <a:solidFill>
            <a:srgbClr val="FFFFFF"/>
          </a:solidFill>
          <a:ln/>
        </p:spPr>
      </p:sp>
      <p:sp>
        <p:nvSpPr>
          <p:cNvPr id="13" name="Shape 11"/>
          <p:cNvSpPr/>
          <p:nvPr/>
        </p:nvSpPr>
        <p:spPr>
          <a:xfrm>
            <a:off x="7384613" y="3045619"/>
            <a:ext cx="6451997" cy="91440"/>
          </a:xfrm>
          <a:prstGeom prst="roundRect">
            <a:avLst>
              <a:gd name="adj" fmla="val 91163"/>
            </a:avLst>
          </a:prstGeom>
          <a:solidFill>
            <a:srgbClr val="D01F28"/>
          </a:solidFill>
          <a:ln/>
        </p:spPr>
      </p:sp>
      <p:sp>
        <p:nvSpPr>
          <p:cNvPr id="14" name="Shape 12"/>
          <p:cNvSpPr/>
          <p:nvPr/>
        </p:nvSpPr>
        <p:spPr>
          <a:xfrm>
            <a:off x="10312956" y="277082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D01F28"/>
          </a:solidFill>
          <a:ln/>
        </p:spPr>
      </p:sp>
      <p:sp>
        <p:nvSpPr>
          <p:cNvPr id="15" name="Text 13"/>
          <p:cNvSpPr/>
          <p:nvPr/>
        </p:nvSpPr>
        <p:spPr>
          <a:xfrm>
            <a:off x="10491549" y="291965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7605832" y="35646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Varná konvice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605832" y="3958114"/>
            <a:ext cx="600956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16 800 × 246 = </a:t>
            </a:r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4 132 800 Kč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93790" y="4885730"/>
            <a:ext cx="6451997" cy="1380768"/>
          </a:xfrm>
          <a:prstGeom prst="roundRect">
            <a:avLst>
              <a:gd name="adj" fmla="val 7947"/>
            </a:avLst>
          </a:prstGeom>
          <a:solidFill>
            <a:srgbClr val="FFFFFF"/>
          </a:solidFill>
          <a:ln/>
        </p:spPr>
      </p:sp>
      <p:sp>
        <p:nvSpPr>
          <p:cNvPr id="19" name="Shape 17"/>
          <p:cNvSpPr/>
          <p:nvPr/>
        </p:nvSpPr>
        <p:spPr>
          <a:xfrm>
            <a:off x="793790" y="4862870"/>
            <a:ext cx="6451997" cy="91440"/>
          </a:xfrm>
          <a:prstGeom prst="roundRect">
            <a:avLst>
              <a:gd name="adj" fmla="val 91163"/>
            </a:avLst>
          </a:prstGeom>
          <a:solidFill>
            <a:srgbClr val="D01F28"/>
          </a:solidFill>
          <a:ln/>
        </p:spPr>
      </p:sp>
      <p:sp>
        <p:nvSpPr>
          <p:cNvPr id="20" name="Shape 18"/>
          <p:cNvSpPr/>
          <p:nvPr/>
        </p:nvSpPr>
        <p:spPr>
          <a:xfrm>
            <a:off x="3722132" y="458807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D01F28"/>
          </a:solidFill>
          <a:ln/>
        </p:spPr>
      </p:sp>
      <p:sp>
        <p:nvSpPr>
          <p:cNvPr id="21" name="Text 19"/>
          <p:cNvSpPr/>
          <p:nvPr/>
        </p:nvSpPr>
        <p:spPr>
          <a:xfrm>
            <a:off x="3900726" y="473690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3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1015008" y="53818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Mixér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1015008" y="5775365"/>
            <a:ext cx="600956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3 100 × 476 = </a:t>
            </a:r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1 475 600 Kč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384613" y="4885730"/>
            <a:ext cx="6451997" cy="1380768"/>
          </a:xfrm>
          <a:prstGeom prst="roundRect">
            <a:avLst>
              <a:gd name="adj" fmla="val 7947"/>
            </a:avLst>
          </a:prstGeom>
          <a:solidFill>
            <a:srgbClr val="FFFFFF"/>
          </a:solidFill>
          <a:ln/>
        </p:spPr>
      </p:sp>
      <p:sp>
        <p:nvSpPr>
          <p:cNvPr id="25" name="Shape 23"/>
          <p:cNvSpPr/>
          <p:nvPr/>
        </p:nvSpPr>
        <p:spPr>
          <a:xfrm>
            <a:off x="7384613" y="4862870"/>
            <a:ext cx="6451997" cy="91440"/>
          </a:xfrm>
          <a:prstGeom prst="roundRect">
            <a:avLst>
              <a:gd name="adj" fmla="val 91163"/>
            </a:avLst>
          </a:prstGeom>
          <a:solidFill>
            <a:srgbClr val="D01F28"/>
          </a:solidFill>
          <a:ln/>
        </p:spPr>
      </p:sp>
      <p:sp>
        <p:nvSpPr>
          <p:cNvPr id="26" name="Shape 24"/>
          <p:cNvSpPr/>
          <p:nvPr/>
        </p:nvSpPr>
        <p:spPr>
          <a:xfrm>
            <a:off x="10312956" y="458807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D01F28"/>
          </a:solidFill>
          <a:ln/>
        </p:spPr>
      </p:sp>
      <p:sp>
        <p:nvSpPr>
          <p:cNvPr id="27" name="Text 25"/>
          <p:cNvSpPr/>
          <p:nvPr/>
        </p:nvSpPr>
        <p:spPr>
          <a:xfrm>
            <a:off x="10491549" y="473690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4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7605832" y="53818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Šlehač</a:t>
            </a:r>
            <a:endParaRPr lang="en-US" sz="1950" dirty="0"/>
          </a:p>
        </p:txBody>
      </p:sp>
      <p:sp>
        <p:nvSpPr>
          <p:cNvPr id="29" name="Text 27"/>
          <p:cNvSpPr/>
          <p:nvPr/>
        </p:nvSpPr>
        <p:spPr>
          <a:xfrm>
            <a:off x="7605832" y="5775365"/>
            <a:ext cx="600956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5 900 × 168 = </a:t>
            </a:r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991 200 Kč</a:t>
            </a:r>
            <a:endParaRPr lang="en-US" sz="1550" dirty="0"/>
          </a:p>
        </p:txBody>
      </p:sp>
      <p:sp>
        <p:nvSpPr>
          <p:cNvPr id="30" name="Shape 28"/>
          <p:cNvSpPr/>
          <p:nvPr/>
        </p:nvSpPr>
        <p:spPr>
          <a:xfrm>
            <a:off x="793790" y="6422708"/>
            <a:ext cx="13042821" cy="682466"/>
          </a:xfrm>
          <a:prstGeom prst="roundRect">
            <a:avLst>
              <a:gd name="adj" fmla="val 12214"/>
            </a:avLst>
          </a:prstGeom>
          <a:solidFill>
            <a:srgbClr val="F5BCBF"/>
          </a:solidFill>
          <a:ln/>
        </p:spPr>
      </p:sp>
      <p:pic>
        <p:nvPicPr>
          <p:cNvPr id="3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2148" y="6710363"/>
            <a:ext cx="248007" cy="198358"/>
          </a:xfrm>
          <a:prstGeom prst="rect">
            <a:avLst/>
          </a:prstGeom>
        </p:spPr>
      </p:pic>
      <p:sp>
        <p:nvSpPr>
          <p:cNvPr id="32" name="Text 29"/>
          <p:cNvSpPr/>
          <p:nvPr/>
        </p:nvSpPr>
        <p:spPr>
          <a:xfrm>
            <a:off x="1438513" y="6611064"/>
            <a:ext cx="1219973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Součet přímých mezd: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</a:t>
            </a:r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9 064 400 Kč</a:t>
            </a:r>
            <a:endParaRPr lang="en-US" sz="1550" dirty="0"/>
          </a:p>
        </p:txBody>
      </p:sp>
      <p:pic>
        <p:nvPicPr>
          <p:cNvPr id="3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6340"/>
            <a:ext cx="7091958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Správní režie na 1 kus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2649260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Aplikací přirážky 20,27 % na přímé mzdy jednotlivých výrobků získáme správní režii na kus.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421737"/>
            <a:ext cx="6379607" cy="1664018"/>
          </a:xfrm>
          <a:prstGeom prst="roundRect">
            <a:avLst>
              <a:gd name="adj" fmla="val 40894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92518" y="3720465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Kávovar</a:t>
            </a:r>
            <a:endParaRPr lang="en-US" sz="2750" dirty="0"/>
          </a:p>
        </p:txBody>
      </p:sp>
      <p:sp>
        <p:nvSpPr>
          <p:cNvPr id="6" name="Text 4"/>
          <p:cNvSpPr/>
          <p:nvPr/>
        </p:nvSpPr>
        <p:spPr>
          <a:xfrm>
            <a:off x="1092518" y="4333518"/>
            <a:ext cx="578215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312 × 0,2027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63,3 Kč/ks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7456884" y="3421737"/>
            <a:ext cx="6379726" cy="1664018"/>
          </a:xfrm>
          <a:prstGeom prst="roundRect">
            <a:avLst>
              <a:gd name="adj" fmla="val 40894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755612" y="3720465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Varná konvice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7755612" y="4333518"/>
            <a:ext cx="578227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246 × 0,2027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49,9 Kč/ks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793790" y="5369243"/>
            <a:ext cx="6379607" cy="1664018"/>
          </a:xfrm>
          <a:prstGeom prst="roundRect">
            <a:avLst>
              <a:gd name="adj" fmla="val 40894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92518" y="5667970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Mixér</a:t>
            </a:r>
            <a:endParaRPr lang="en-US" sz="2750" dirty="0"/>
          </a:p>
        </p:txBody>
      </p:sp>
      <p:sp>
        <p:nvSpPr>
          <p:cNvPr id="12" name="Text 10"/>
          <p:cNvSpPr/>
          <p:nvPr/>
        </p:nvSpPr>
        <p:spPr>
          <a:xfrm>
            <a:off x="1092518" y="6281023"/>
            <a:ext cx="578215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476 × 0,2027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96,5 Kč/ks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7456884" y="5369243"/>
            <a:ext cx="6379726" cy="1664018"/>
          </a:xfrm>
          <a:prstGeom prst="roundRect">
            <a:avLst>
              <a:gd name="adj" fmla="val 40894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755612" y="5667970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Šlehač</a:t>
            </a:r>
            <a:endParaRPr lang="en-US" sz="2750" dirty="0"/>
          </a:p>
        </p:txBody>
      </p:sp>
      <p:sp>
        <p:nvSpPr>
          <p:cNvPr id="15" name="Text 13"/>
          <p:cNvSpPr/>
          <p:nvPr/>
        </p:nvSpPr>
        <p:spPr>
          <a:xfrm>
            <a:off x="7755612" y="6281023"/>
            <a:ext cx="578227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168 × 0,2027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34,1 Kč/ks</a:t>
            </a:r>
            <a:endParaRPr lang="en-US" sz="22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0620"/>
            <a:ext cx="7853362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Odbytová režie na 1 kus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2603540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Vynásobením hmotnosti jednotlivých výrobků sazbou 25,5 Kč/kg získáme odbytovou režii na kus.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376017"/>
            <a:ext cx="6379607" cy="1709738"/>
          </a:xfrm>
          <a:prstGeom prst="roundRect">
            <a:avLst>
              <a:gd name="adj" fmla="val 1069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55690" y="3376017"/>
            <a:ext cx="152400" cy="1709738"/>
          </a:xfrm>
          <a:prstGeom prst="roundRect">
            <a:avLst>
              <a:gd name="adj" fmla="val 78140"/>
            </a:avLst>
          </a:prstGeom>
          <a:solidFill>
            <a:srgbClr val="D01F28"/>
          </a:solidFill>
          <a:ln/>
        </p:spPr>
      </p:sp>
      <p:sp>
        <p:nvSpPr>
          <p:cNvPr id="6" name="Text 4"/>
          <p:cNvSpPr/>
          <p:nvPr/>
        </p:nvSpPr>
        <p:spPr>
          <a:xfrm>
            <a:off x="1229678" y="3697605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Kávovar</a:t>
            </a:r>
            <a:endParaRPr lang="en-US" sz="2750" dirty="0"/>
          </a:p>
        </p:txBody>
      </p:sp>
      <p:sp>
        <p:nvSpPr>
          <p:cNvPr id="7" name="Text 5"/>
          <p:cNvSpPr/>
          <p:nvPr/>
        </p:nvSpPr>
        <p:spPr>
          <a:xfrm>
            <a:off x="1229678" y="4310658"/>
            <a:ext cx="562213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1,15 kg × 25,5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29,3 Kč/ks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7456884" y="3376017"/>
            <a:ext cx="6379726" cy="1709738"/>
          </a:xfrm>
          <a:prstGeom prst="roundRect">
            <a:avLst>
              <a:gd name="adj" fmla="val 1069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18784" y="3376017"/>
            <a:ext cx="152400" cy="1709738"/>
          </a:xfrm>
          <a:prstGeom prst="roundRect">
            <a:avLst>
              <a:gd name="adj" fmla="val 78140"/>
            </a:avLst>
          </a:prstGeom>
          <a:solidFill>
            <a:srgbClr val="D01F28"/>
          </a:solidFill>
          <a:ln/>
        </p:spPr>
      </p:sp>
      <p:sp>
        <p:nvSpPr>
          <p:cNvPr id="10" name="Text 8"/>
          <p:cNvSpPr/>
          <p:nvPr/>
        </p:nvSpPr>
        <p:spPr>
          <a:xfrm>
            <a:off x="7892772" y="3697605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Varná konvice</a:t>
            </a:r>
            <a:endParaRPr lang="en-US" sz="2750" dirty="0"/>
          </a:p>
        </p:txBody>
      </p:sp>
      <p:sp>
        <p:nvSpPr>
          <p:cNvPr id="11" name="Text 9"/>
          <p:cNvSpPr/>
          <p:nvPr/>
        </p:nvSpPr>
        <p:spPr>
          <a:xfrm>
            <a:off x="7892772" y="4310658"/>
            <a:ext cx="56222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0,87 kg × 25,5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22,2 Kč/ks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93790" y="5369243"/>
            <a:ext cx="6379607" cy="1709738"/>
          </a:xfrm>
          <a:prstGeom prst="roundRect">
            <a:avLst>
              <a:gd name="adj" fmla="val 1069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55690" y="5369243"/>
            <a:ext cx="152400" cy="1709738"/>
          </a:xfrm>
          <a:prstGeom prst="roundRect">
            <a:avLst>
              <a:gd name="adj" fmla="val 78140"/>
            </a:avLst>
          </a:prstGeom>
          <a:solidFill>
            <a:srgbClr val="D01F28"/>
          </a:solidFill>
          <a:ln/>
        </p:spPr>
      </p:sp>
      <p:sp>
        <p:nvSpPr>
          <p:cNvPr id="14" name="Text 12"/>
          <p:cNvSpPr/>
          <p:nvPr/>
        </p:nvSpPr>
        <p:spPr>
          <a:xfrm>
            <a:off x="1229678" y="5690830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Mixér</a:t>
            </a:r>
            <a:endParaRPr lang="en-US" sz="2750" dirty="0"/>
          </a:p>
        </p:txBody>
      </p:sp>
      <p:sp>
        <p:nvSpPr>
          <p:cNvPr id="15" name="Text 13"/>
          <p:cNvSpPr/>
          <p:nvPr/>
        </p:nvSpPr>
        <p:spPr>
          <a:xfrm>
            <a:off x="1229678" y="6303883"/>
            <a:ext cx="562213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0,48 kg × 25,5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12,2 Kč/ks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7456884" y="5369243"/>
            <a:ext cx="6379726" cy="1709738"/>
          </a:xfrm>
          <a:prstGeom prst="roundRect">
            <a:avLst>
              <a:gd name="adj" fmla="val 10696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418784" y="5369243"/>
            <a:ext cx="152400" cy="1709738"/>
          </a:xfrm>
          <a:prstGeom prst="roundRect">
            <a:avLst>
              <a:gd name="adj" fmla="val 78140"/>
            </a:avLst>
          </a:prstGeom>
          <a:solidFill>
            <a:srgbClr val="D01F28"/>
          </a:solidFill>
          <a:ln/>
        </p:spPr>
      </p:sp>
      <p:sp>
        <p:nvSpPr>
          <p:cNvPr id="18" name="Text 16"/>
          <p:cNvSpPr/>
          <p:nvPr/>
        </p:nvSpPr>
        <p:spPr>
          <a:xfrm>
            <a:off x="7892772" y="5690830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Šlehač</a:t>
            </a:r>
            <a:endParaRPr lang="en-US" sz="2750" dirty="0"/>
          </a:p>
        </p:txBody>
      </p:sp>
      <p:sp>
        <p:nvSpPr>
          <p:cNvPr id="19" name="Text 17"/>
          <p:cNvSpPr/>
          <p:nvPr/>
        </p:nvSpPr>
        <p:spPr>
          <a:xfrm>
            <a:off x="7892772" y="6303883"/>
            <a:ext cx="56222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0,45 kg × 25,5 =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11,5 Kč/ks</a:t>
            </a:r>
            <a:endParaRPr lang="en-US" sz="2200" dirty="0"/>
          </a:p>
        </p:txBody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2026-01-26T13:10:29Z</dcterms:created>
  <dcterms:modified xsi:type="dcterms:W3CDTF">2026-01-26T13:10:29Z</dcterms:modified>
</cp:coreProperties>
</file>