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notesMasterIdLst>
    <p:notesMasterId r:id="rId42"/>
  </p:notesMasterIdLst>
  <p:sldSz cx="14630400" cy="8229600"/>
  <p:notesSz cx="8229600" cy="14630400"/>
  <p:embeddedFontLst>
    <p:embeddedFont>
      <p:font typeface="Oxygen"/>
      <p:regular r:id="rId47"/>
    </p:embeddedFont>
    <p:embeddedFont>
      <p:font typeface="Oxygen"/>
      <p:regular r:id="rId48"/>
    </p:embeddedFont>
    <p:embeddedFont>
      <p:font typeface="Oxygen"/>
      <p:regular r:id="rId49"/>
    </p:embeddedFont>
    <p:embeddedFont>
      <p:font typeface="Oxygen"/>
      <p:regular r:id="rId5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 Id="rId46" Type="http://schemas.openxmlformats.org/officeDocument/2006/relationships/tableStyles" Target="tableStyles.xml"/><Relationship Id="rId47" Type="http://schemas.openxmlformats.org/officeDocument/2006/relationships/font" Target="fonts/font1.fntdata"/><Relationship Id="rId48" Type="http://schemas.openxmlformats.org/officeDocument/2006/relationships/font" Target="fonts/font2.fntdata"/><Relationship Id="rId49" Type="http://schemas.openxmlformats.org/officeDocument/2006/relationships/font" Target="fonts/font3.fntdata"/><Relationship Id="rId50"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slideLayout" Target="../slideLayouts/slideLayout13.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4.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5.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16.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slideLayout" Target="../slideLayouts/slideLayout17.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slideLayout" Target="../slideLayouts/slideLayout18.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image" Target="../media/image-18-13.png"/><Relationship Id="rId14" Type="http://schemas.openxmlformats.org/officeDocument/2006/relationships/slideLayout" Target="../slideLayouts/slideLayout19.xml"/><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20.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slideLayout" Target="../slideLayouts/slideLayout22.xml"/><Relationship Id="rId1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slideLayout" Target="../slideLayouts/slideLayout23.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slideLayout" Target="../slideLayouts/slideLayout24.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slideLayout" Target="../slideLayouts/slideLayout25.xml"/><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svg"/><Relationship Id="rId4" Type="http://schemas.openxmlformats.org/officeDocument/2006/relationships/image" Target="../media/image-25-4.png"/><Relationship Id="rId5" Type="http://schemas.openxmlformats.org/officeDocument/2006/relationships/image" Target="../media/image-25-5.svg"/><Relationship Id="rId6" Type="http://schemas.openxmlformats.org/officeDocument/2006/relationships/image" Target="../media/image-25-6.png"/><Relationship Id="rId7" Type="http://schemas.openxmlformats.org/officeDocument/2006/relationships/image" Target="../media/image-25-7.svg"/><Relationship Id="rId8" Type="http://schemas.openxmlformats.org/officeDocument/2006/relationships/image" Target="../media/image-25-8.png"/><Relationship Id="rId9" Type="http://schemas.openxmlformats.org/officeDocument/2006/relationships/image" Target="../media/image-25-9.svg"/><Relationship Id="rId10" Type="http://schemas.openxmlformats.org/officeDocument/2006/relationships/image" Target="../media/image-25-10.png"/><Relationship Id="rId11" Type="http://schemas.openxmlformats.org/officeDocument/2006/relationships/slideLayout" Target="../slideLayouts/slideLayout26.xml"/><Relationship Id="rId1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slideLayout" Target="../slideLayouts/slideLayout27.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28.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image" Target="../media/image-28-2.png"/><Relationship Id="rId3" Type="http://schemas.openxmlformats.org/officeDocument/2006/relationships/slideLayout" Target="../slideLayouts/slideLayout29.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image" Target="../media/image-29-2.png"/><Relationship Id="rId3" Type="http://schemas.openxmlformats.org/officeDocument/2006/relationships/slideLayout" Target="../slideLayouts/slideLayout30.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image" Target="../media/image-30-2.svg"/><Relationship Id="rId3" Type="http://schemas.openxmlformats.org/officeDocument/2006/relationships/image" Target="../media/image-30-3.png"/><Relationship Id="rId4" Type="http://schemas.openxmlformats.org/officeDocument/2006/relationships/image" Target="../media/image-30-4.svg"/><Relationship Id="rId5" Type="http://schemas.openxmlformats.org/officeDocument/2006/relationships/image" Target="../media/image-30-5.png"/><Relationship Id="rId6" Type="http://schemas.openxmlformats.org/officeDocument/2006/relationships/image" Target="../media/image-30-6.svg"/><Relationship Id="rId7" Type="http://schemas.openxmlformats.org/officeDocument/2006/relationships/image" Target="../media/image-30-7.png"/><Relationship Id="rId8" Type="http://schemas.openxmlformats.org/officeDocument/2006/relationships/slideLayout" Target="../slideLayouts/slideLayout31.xml"/><Relationship Id="rId9"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image" Target="../media/image-31-2.png"/><Relationship Id="rId3" Type="http://schemas.openxmlformats.org/officeDocument/2006/relationships/slideLayout" Target="../slideLayouts/slideLayout32.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image" Target="../media/image-32-2.png"/><Relationship Id="rId3" Type="http://schemas.openxmlformats.org/officeDocument/2006/relationships/slideLayout" Target="../slideLayouts/slideLayout33.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slideLayout" Target="../slideLayouts/slideLayout34.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image" Target="../media/image-34-2.png"/><Relationship Id="rId3" Type="http://schemas.openxmlformats.org/officeDocument/2006/relationships/image" Target="../media/image-34-3.png"/><Relationship Id="rId4" Type="http://schemas.openxmlformats.org/officeDocument/2006/relationships/image" Target="../media/image-34-4.png"/><Relationship Id="rId5" Type="http://schemas.openxmlformats.org/officeDocument/2006/relationships/slideLayout" Target="../slideLayouts/slideLayout35.xml"/><Relationship Id="rId6"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slideLayout" Target="../slideLayouts/slideLayout36.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image" Target="../media/image-36-2.png"/><Relationship Id="rId3" Type="http://schemas.openxmlformats.org/officeDocument/2006/relationships/slideLayout" Target="../slideLayouts/slideLayout37.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37-1.png"/><Relationship Id="rId2" Type="http://schemas.openxmlformats.org/officeDocument/2006/relationships/image" Target="../media/image-37-2.png"/><Relationship Id="rId3" Type="http://schemas.openxmlformats.org/officeDocument/2006/relationships/image" Target="../media/image-37-3.png"/><Relationship Id="rId4" Type="http://schemas.openxmlformats.org/officeDocument/2006/relationships/slideLayout" Target="../slideLayouts/slideLayout38.xml"/><Relationship Id="rId5"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image-38-1.png"/><Relationship Id="rId2" Type="http://schemas.openxmlformats.org/officeDocument/2006/relationships/slideLayout" Target="../slideLayouts/slideLayout39.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image-39-1.png"/><Relationship Id="rId2" Type="http://schemas.openxmlformats.org/officeDocument/2006/relationships/image" Target="../media/image-39-2.png"/><Relationship Id="rId3" Type="http://schemas.openxmlformats.org/officeDocument/2006/relationships/slideLayout" Target="../slideLayouts/slideLayout40.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5.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image-40-1.png"/><Relationship Id="rId2" Type="http://schemas.openxmlformats.org/officeDocument/2006/relationships/image" Target="../media/image-40-2.svg"/><Relationship Id="rId3" Type="http://schemas.openxmlformats.org/officeDocument/2006/relationships/image" Target="../media/image-40-3.png"/><Relationship Id="rId4" Type="http://schemas.openxmlformats.org/officeDocument/2006/relationships/slideLayout" Target="../slideLayouts/slideLayout41.xml"/><Relationship Id="rId5"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562701"/>
            <a:ext cx="7556421" cy="1771888"/>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Přiřazování nákladů předmětu kalkulace</a:t>
            </a:r>
            <a:endParaRPr lang="en-US" sz="5550" dirty="0"/>
          </a:p>
        </p:txBody>
      </p:sp>
      <p:sp>
        <p:nvSpPr>
          <p:cNvPr id="4" name="Text 1"/>
          <p:cNvSpPr/>
          <p:nvPr/>
        </p:nvSpPr>
        <p:spPr>
          <a:xfrm>
            <a:off x="793790" y="4759881"/>
            <a:ext cx="75564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Komplexní průvodce metodikou a principy alokace nákladů v manažerském účetnictví</a:t>
            </a:r>
            <a:endParaRPr lang="en-US" sz="2200" dirty="0"/>
          </a:p>
        </p:txBody>
      </p:sp>
      <p:pic>
        <p:nvPicPr>
          <p:cNvPr id="5"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345049"/>
            <a:ext cx="7556421" cy="1594723"/>
          </a:xfrm>
          <a:prstGeom prst="rect">
            <a:avLst/>
          </a:prstGeom>
          <a:noFill/>
          <a:ln/>
        </p:spPr>
        <p:txBody>
          <a:bodyPr wrap="square" lIns="0" tIns="0" rIns="0" bIns="0" rtlCol="0" anchor="t"/>
          <a:lstStyle/>
          <a:p>
            <a:pPr algn="l" indent="0" marL="0">
              <a:lnSpc>
                <a:spcPts val="6250"/>
              </a:lnSpc>
              <a:buNone/>
            </a:pPr>
            <a:r>
              <a:rPr lang="en-US" sz="5000" b="1" dirty="0">
                <a:solidFill>
                  <a:srgbClr val="CF1F28"/>
                </a:solidFill>
                <a:latin typeface="Oxygen Bold" pitchFamily="34" charset="0"/>
                <a:ea typeface="Oxygen Bold" pitchFamily="34" charset="-122"/>
                <a:cs typeface="Oxygen Bold" pitchFamily="34" charset="-120"/>
              </a:rPr>
              <a:t>Sumační přirážková metoda</a:t>
            </a:r>
            <a:endParaRPr lang="en-US" sz="5000" dirty="0"/>
          </a:p>
        </p:txBody>
      </p:sp>
      <p:sp>
        <p:nvSpPr>
          <p:cNvPr id="4" name="Text 1"/>
          <p:cNvSpPr/>
          <p:nvPr/>
        </p:nvSpPr>
        <p:spPr>
          <a:xfrm>
            <a:off x="793790" y="3284220"/>
            <a:ext cx="7556421" cy="1551146"/>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Přirážka nebo sazba nepřímých nákladů se v sumační metodě zjišťuje ze vztahu mezi nepřímými náklady a jedinou (tzv. univerzální) rozvrhovou základnou. Vychází tedy z předpokladu, že veškeré nepřímé náklady se vyvíjejí úměrně jediné veličině.</a:t>
            </a:r>
            <a:endParaRPr lang="en-US" sz="2000" dirty="0"/>
          </a:p>
        </p:txBody>
      </p:sp>
      <p:sp>
        <p:nvSpPr>
          <p:cNvPr id="5" name="Shape 2"/>
          <p:cNvSpPr/>
          <p:nvPr/>
        </p:nvSpPr>
        <p:spPr>
          <a:xfrm>
            <a:off x="793790" y="5093732"/>
            <a:ext cx="7556421" cy="1790819"/>
          </a:xfrm>
          <a:prstGeom prst="roundRect">
            <a:avLst>
              <a:gd name="adj" fmla="val 5985"/>
            </a:avLst>
          </a:prstGeom>
          <a:solidFill>
            <a:srgbClr val="F5BCBF"/>
          </a:solidFill>
          <a:ln/>
        </p:spPr>
      </p:sp>
      <p:pic>
        <p:nvPicPr>
          <p:cNvPr id="6" name="Image 1" descr="preencoded.png">    </p:cNvPr>
          <p:cNvPicPr>
            <a:picLocks noChangeAspect="1"/>
          </p:cNvPicPr>
          <p:nvPr/>
        </p:nvPicPr>
        <p:blipFill>
          <a:blip r:embed="rId2"/>
          <a:stretch>
            <a:fillRect/>
          </a:stretch>
        </p:blipFill>
        <p:spPr>
          <a:xfrm>
            <a:off x="1048941" y="5478780"/>
            <a:ext cx="318968" cy="255151"/>
          </a:xfrm>
          <a:prstGeom prst="rect">
            <a:avLst/>
          </a:prstGeom>
        </p:spPr>
      </p:pic>
      <p:sp>
        <p:nvSpPr>
          <p:cNvPr id="7" name="Text 3"/>
          <p:cNvSpPr/>
          <p:nvPr/>
        </p:nvSpPr>
        <p:spPr>
          <a:xfrm>
            <a:off x="1623060" y="5386983"/>
            <a:ext cx="6471999" cy="1163360"/>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Ve složitějších podmínkách činnosti útvarů a podniku je tento předpoklad nereálný, proto se dnes uplatňuje spíše diferencovaná metoda.</a:t>
            </a:r>
            <a:endParaRPr lang="en-US" sz="2000" dirty="0"/>
          </a:p>
        </p:txBody>
      </p:sp>
      <p:pic>
        <p:nvPicPr>
          <p:cNvPr id="8" name="Image 2" descr="preencoded.png">    </p:cNvPr>
          <p:cNvPicPr>
            <a:picLocks noChangeAspect="1"/>
          </p:cNvPicPr>
          <p:nvPr/>
        </p:nvPicPr>
        <p:blipFill>
          <a:blip r:embed="rId3"/>
          <a:stretch>
            <a:fillRect/>
          </a:stretch>
        </p:blipFill>
        <p:spPr>
          <a:xfrm>
            <a:off x="7280553" y="7547967"/>
            <a:ext cx="1665089" cy="39933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0218" y="964644"/>
            <a:ext cx="11300579" cy="837843"/>
          </a:xfrm>
          <a:prstGeom prst="rect">
            <a:avLst/>
          </a:prstGeom>
          <a:noFill/>
          <a:ln/>
        </p:spPr>
        <p:txBody>
          <a:bodyPr wrap="none" lIns="0" tIns="0" rIns="0" bIns="0" rtlCol="0" anchor="t"/>
          <a:lstStyle/>
          <a:p>
            <a:pPr algn="l" indent="0" marL="0">
              <a:lnSpc>
                <a:spcPts val="6550"/>
              </a:lnSpc>
              <a:buNone/>
            </a:pPr>
            <a:r>
              <a:rPr lang="en-US" sz="5250" b="1" dirty="0">
                <a:solidFill>
                  <a:srgbClr val="CF1F28"/>
                </a:solidFill>
                <a:latin typeface="Oxygen Bold" pitchFamily="34" charset="0"/>
                <a:ea typeface="Oxygen Bold" pitchFamily="34" charset="-122"/>
                <a:cs typeface="Oxygen Bold" pitchFamily="34" charset="-120"/>
              </a:rPr>
              <a:t>Diferencovaná přirážková kalkulace</a:t>
            </a:r>
            <a:endParaRPr lang="en-US" sz="5250" dirty="0"/>
          </a:p>
        </p:txBody>
      </p:sp>
      <p:sp>
        <p:nvSpPr>
          <p:cNvPr id="3" name="Text 1"/>
          <p:cNvSpPr/>
          <p:nvPr/>
        </p:nvSpPr>
        <p:spPr>
          <a:xfrm>
            <a:off x="790218" y="2309455"/>
            <a:ext cx="13049964" cy="834628"/>
          </a:xfrm>
          <a:prstGeom prst="rect">
            <a:avLst/>
          </a:prstGeom>
          <a:noFill/>
          <a:ln/>
        </p:spPr>
        <p:txBody>
          <a:bodyPr wrap="square" lIns="0" tIns="0" rIns="0" bIns="0" rtlCol="0" anchor="t"/>
          <a:lstStyle/>
          <a:p>
            <a:pPr algn="l" indent="0" marL="0">
              <a:lnSpc>
                <a:spcPts val="3250"/>
              </a:lnSpc>
              <a:buNone/>
            </a:pPr>
            <a:r>
              <a:rPr lang="en-US" sz="2100" dirty="0">
                <a:solidFill>
                  <a:srgbClr val="000000"/>
                </a:solidFill>
                <a:latin typeface="Oxygen" pitchFamily="34" charset="0"/>
                <a:ea typeface="Oxygen" pitchFamily="34" charset="-122"/>
                <a:cs typeface="Oxygen" pitchFamily="34" charset="-120"/>
              </a:rPr>
              <a:t>V praxi progresivních podniků se v současné době uplatňuje spíše tzv. diferencovaná přirážková kalkulace. Pro rozvrh různých skupin nepřímých nákladů se v ní používají různé rozvrhové základny (vztahové veličiny).</a:t>
            </a:r>
            <a:endParaRPr lang="en-US" sz="2100" dirty="0"/>
          </a:p>
        </p:txBody>
      </p:sp>
      <p:pic>
        <p:nvPicPr>
          <p:cNvPr id="4" name="Image 0" descr="preencoded.png">    </p:cNvPr>
          <p:cNvPicPr>
            <a:picLocks noChangeAspect="1"/>
          </p:cNvPicPr>
          <p:nvPr/>
        </p:nvPicPr>
        <p:blipFill>
          <a:blip r:embed="rId1"/>
          <a:stretch>
            <a:fillRect/>
          </a:stretch>
        </p:blipFill>
        <p:spPr>
          <a:xfrm>
            <a:off x="790218" y="3429238"/>
            <a:ext cx="4349948" cy="1072396"/>
          </a:xfrm>
          <a:prstGeom prst="rect">
            <a:avLst/>
          </a:prstGeom>
        </p:spPr>
      </p:pic>
      <p:sp>
        <p:nvSpPr>
          <p:cNvPr id="5" name="Text 2"/>
          <p:cNvSpPr/>
          <p:nvPr/>
        </p:nvSpPr>
        <p:spPr>
          <a:xfrm>
            <a:off x="1058228" y="4755118"/>
            <a:ext cx="3813929" cy="837724"/>
          </a:xfrm>
          <a:prstGeom prst="rect">
            <a:avLst/>
          </a:prstGeom>
          <a:noFill/>
          <a:ln/>
        </p:spPr>
        <p:txBody>
          <a:bodyPr wrap="square" lIns="0" tIns="0" rIns="0" bIns="0" rtlCol="0" anchor="t"/>
          <a:lstStyle/>
          <a:p>
            <a:pPr algn="l" indent="0" marL="0">
              <a:lnSpc>
                <a:spcPts val="3250"/>
              </a:lnSpc>
              <a:buNone/>
            </a:pPr>
            <a:r>
              <a:rPr lang="en-US" sz="2600" b="1" dirty="0">
                <a:solidFill>
                  <a:srgbClr val="000000"/>
                </a:solidFill>
                <a:latin typeface="Oxygen Bold" pitchFamily="34" charset="0"/>
                <a:ea typeface="Oxygen Bold" pitchFamily="34" charset="-122"/>
                <a:cs typeface="Oxygen Bold" pitchFamily="34" charset="-120"/>
              </a:rPr>
              <a:t>Analýza příčinných vztahů</a:t>
            </a:r>
            <a:endParaRPr lang="en-US" sz="2600" dirty="0"/>
          </a:p>
        </p:txBody>
      </p:sp>
      <p:sp>
        <p:nvSpPr>
          <p:cNvPr id="6" name="Text 3"/>
          <p:cNvSpPr/>
          <p:nvPr/>
        </p:nvSpPr>
        <p:spPr>
          <a:xfrm>
            <a:off x="1058228" y="5744885"/>
            <a:ext cx="3813929" cy="1251942"/>
          </a:xfrm>
          <a:prstGeom prst="rect">
            <a:avLst/>
          </a:prstGeom>
          <a:noFill/>
          <a:ln/>
        </p:spPr>
        <p:txBody>
          <a:bodyPr wrap="square" lIns="0" tIns="0" rIns="0" bIns="0" rtlCol="0" anchor="t"/>
          <a:lstStyle/>
          <a:p>
            <a:pPr algn="l" indent="0" marL="0">
              <a:lnSpc>
                <a:spcPts val="3250"/>
              </a:lnSpc>
              <a:buNone/>
            </a:pPr>
            <a:r>
              <a:rPr lang="en-US" sz="2100" dirty="0">
                <a:solidFill>
                  <a:srgbClr val="000000"/>
                </a:solidFill>
                <a:latin typeface="Oxygen" pitchFamily="34" charset="0"/>
                <a:ea typeface="Oxygen" pitchFamily="34" charset="-122"/>
                <a:cs typeface="Oxygen" pitchFamily="34" charset="-120"/>
              </a:rPr>
              <a:t>Výběr základen vychází z analýzy příčinného vztahu mezi náklady a veličinami</a:t>
            </a:r>
            <a:endParaRPr lang="en-US" sz="2100" dirty="0"/>
          </a:p>
        </p:txBody>
      </p:sp>
      <p:pic>
        <p:nvPicPr>
          <p:cNvPr id="7" name="Image 1" descr="preencoded.png">    </p:cNvPr>
          <p:cNvPicPr>
            <a:picLocks noChangeAspect="1"/>
          </p:cNvPicPr>
          <p:nvPr/>
        </p:nvPicPr>
        <p:blipFill>
          <a:blip r:embed="rId2"/>
          <a:stretch>
            <a:fillRect/>
          </a:stretch>
        </p:blipFill>
        <p:spPr>
          <a:xfrm>
            <a:off x="5140166" y="3429238"/>
            <a:ext cx="4349948" cy="1072396"/>
          </a:xfrm>
          <a:prstGeom prst="rect">
            <a:avLst/>
          </a:prstGeom>
        </p:spPr>
      </p:pic>
      <p:sp>
        <p:nvSpPr>
          <p:cNvPr id="8" name="Text 4"/>
          <p:cNvSpPr/>
          <p:nvPr/>
        </p:nvSpPr>
        <p:spPr>
          <a:xfrm>
            <a:off x="5408176" y="4755118"/>
            <a:ext cx="3769638" cy="418862"/>
          </a:xfrm>
          <a:prstGeom prst="rect">
            <a:avLst/>
          </a:prstGeom>
          <a:noFill/>
          <a:ln/>
        </p:spPr>
        <p:txBody>
          <a:bodyPr wrap="none" lIns="0" tIns="0" rIns="0" bIns="0" rtlCol="0" anchor="t"/>
          <a:lstStyle/>
          <a:p>
            <a:pPr algn="l" indent="0" marL="0">
              <a:lnSpc>
                <a:spcPts val="3250"/>
              </a:lnSpc>
              <a:buNone/>
            </a:pPr>
            <a:r>
              <a:rPr lang="en-US" sz="2600" b="1" dirty="0">
                <a:solidFill>
                  <a:srgbClr val="000000"/>
                </a:solidFill>
                <a:latin typeface="Oxygen Bold" pitchFamily="34" charset="0"/>
                <a:ea typeface="Oxygen Bold" pitchFamily="34" charset="-122"/>
                <a:cs typeface="Oxygen Bold" pitchFamily="34" charset="-120"/>
              </a:rPr>
              <a:t>Volba různých základen</a:t>
            </a:r>
            <a:endParaRPr lang="en-US" sz="2600" dirty="0"/>
          </a:p>
        </p:txBody>
      </p:sp>
      <p:sp>
        <p:nvSpPr>
          <p:cNvPr id="9" name="Text 5"/>
          <p:cNvSpPr/>
          <p:nvPr/>
        </p:nvSpPr>
        <p:spPr>
          <a:xfrm>
            <a:off x="5408176" y="5326023"/>
            <a:ext cx="3813929" cy="1251942"/>
          </a:xfrm>
          <a:prstGeom prst="rect">
            <a:avLst/>
          </a:prstGeom>
          <a:noFill/>
          <a:ln/>
        </p:spPr>
        <p:txBody>
          <a:bodyPr wrap="square" lIns="0" tIns="0" rIns="0" bIns="0" rtlCol="0" anchor="t"/>
          <a:lstStyle/>
          <a:p>
            <a:pPr algn="l" indent="0" marL="0">
              <a:lnSpc>
                <a:spcPts val="3250"/>
              </a:lnSpc>
              <a:buNone/>
            </a:pPr>
            <a:r>
              <a:rPr lang="en-US" sz="2100" dirty="0">
                <a:solidFill>
                  <a:srgbClr val="000000"/>
                </a:solidFill>
                <a:latin typeface="Oxygen" pitchFamily="34" charset="0"/>
                <a:ea typeface="Oxygen" pitchFamily="34" charset="-122"/>
                <a:cs typeface="Oxygen" pitchFamily="34" charset="-120"/>
              </a:rPr>
              <a:t>Pro každou skupinu nákladů se volí nejvhodnější rozvrhová základna</a:t>
            </a:r>
            <a:endParaRPr lang="en-US" sz="2100" dirty="0"/>
          </a:p>
        </p:txBody>
      </p:sp>
      <p:pic>
        <p:nvPicPr>
          <p:cNvPr id="10" name="Image 2" descr="preencoded.png">    </p:cNvPr>
          <p:cNvPicPr>
            <a:picLocks noChangeAspect="1"/>
          </p:cNvPicPr>
          <p:nvPr/>
        </p:nvPicPr>
        <p:blipFill>
          <a:blip r:embed="rId3"/>
          <a:stretch>
            <a:fillRect/>
          </a:stretch>
        </p:blipFill>
        <p:spPr>
          <a:xfrm>
            <a:off x="9490115" y="3429238"/>
            <a:ext cx="4349948" cy="1072396"/>
          </a:xfrm>
          <a:prstGeom prst="rect">
            <a:avLst/>
          </a:prstGeom>
        </p:spPr>
      </p:pic>
      <p:sp>
        <p:nvSpPr>
          <p:cNvPr id="11" name="Text 6"/>
          <p:cNvSpPr/>
          <p:nvPr/>
        </p:nvSpPr>
        <p:spPr>
          <a:xfrm>
            <a:off x="9758124" y="4755118"/>
            <a:ext cx="3351371" cy="418862"/>
          </a:xfrm>
          <a:prstGeom prst="rect">
            <a:avLst/>
          </a:prstGeom>
          <a:noFill/>
          <a:ln/>
        </p:spPr>
        <p:txBody>
          <a:bodyPr wrap="none" lIns="0" tIns="0" rIns="0" bIns="0" rtlCol="0" anchor="t"/>
          <a:lstStyle/>
          <a:p>
            <a:pPr algn="l" indent="0" marL="0">
              <a:lnSpc>
                <a:spcPts val="3250"/>
              </a:lnSpc>
              <a:buNone/>
            </a:pPr>
            <a:r>
              <a:rPr lang="en-US" sz="2600" b="1" dirty="0">
                <a:solidFill>
                  <a:srgbClr val="000000"/>
                </a:solidFill>
                <a:latin typeface="Oxygen Bold" pitchFamily="34" charset="0"/>
                <a:ea typeface="Oxygen Bold" pitchFamily="34" charset="-122"/>
                <a:cs typeface="Oxygen Bold" pitchFamily="34" charset="-120"/>
              </a:rPr>
              <a:t>Přesnější alokace</a:t>
            </a:r>
            <a:endParaRPr lang="en-US" sz="2600" dirty="0"/>
          </a:p>
        </p:txBody>
      </p:sp>
      <p:sp>
        <p:nvSpPr>
          <p:cNvPr id="12" name="Text 7"/>
          <p:cNvSpPr/>
          <p:nvPr/>
        </p:nvSpPr>
        <p:spPr>
          <a:xfrm>
            <a:off x="9758124" y="5326023"/>
            <a:ext cx="3813929" cy="834628"/>
          </a:xfrm>
          <a:prstGeom prst="rect">
            <a:avLst/>
          </a:prstGeom>
          <a:noFill/>
          <a:ln/>
        </p:spPr>
        <p:txBody>
          <a:bodyPr wrap="square" lIns="0" tIns="0" rIns="0" bIns="0" rtlCol="0" anchor="t"/>
          <a:lstStyle/>
          <a:p>
            <a:pPr algn="l" indent="0" marL="0">
              <a:lnSpc>
                <a:spcPts val="3250"/>
              </a:lnSpc>
              <a:buNone/>
            </a:pPr>
            <a:r>
              <a:rPr lang="en-US" sz="2100" dirty="0">
                <a:solidFill>
                  <a:srgbClr val="000000"/>
                </a:solidFill>
                <a:latin typeface="Oxygen" pitchFamily="34" charset="0"/>
                <a:ea typeface="Oxygen" pitchFamily="34" charset="-122"/>
                <a:cs typeface="Oxygen" pitchFamily="34" charset="-120"/>
              </a:rPr>
              <a:t>Výsledkem je přesnější přiřazení nákladů kalkulační jednici</a:t>
            </a:r>
            <a:endParaRPr lang="en-US" sz="2100" dirty="0"/>
          </a:p>
        </p:txBody>
      </p:sp>
      <p:pic>
        <p:nvPicPr>
          <p:cNvPr id="13" name="Image 3" descr="preencoded.png">    </p:cNvPr>
          <p:cNvPicPr>
            <a:picLocks noChangeAspect="1"/>
          </p:cNvPicPr>
          <p:nvPr/>
        </p:nvPicPr>
        <p:blipFill>
          <a:blip r:embed="rId4"/>
          <a:stretch>
            <a:fillRect/>
          </a:stretch>
        </p:blipFill>
        <p:spPr>
          <a:xfrm>
            <a:off x="12775883" y="7551063"/>
            <a:ext cx="1656993" cy="39743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793790" y="1316236"/>
            <a:ext cx="2595920" cy="463153"/>
          </a:xfrm>
          <a:prstGeom prst="roundRect">
            <a:avLst>
              <a:gd name="adj" fmla="val 18512"/>
            </a:avLst>
          </a:prstGeom>
          <a:solidFill>
            <a:srgbClr val="F8D3D5"/>
          </a:solidFill>
          <a:ln/>
        </p:spPr>
      </p:sp>
      <p:sp>
        <p:nvSpPr>
          <p:cNvPr id="3" name="Text 1"/>
          <p:cNvSpPr/>
          <p:nvPr/>
        </p:nvSpPr>
        <p:spPr>
          <a:xfrm>
            <a:off x="946785" y="1392674"/>
            <a:ext cx="2289929" cy="310277"/>
          </a:xfrm>
          <a:prstGeom prst="rect">
            <a:avLst/>
          </a:prstGeom>
          <a:noFill/>
          <a:ln/>
        </p:spPr>
        <p:txBody>
          <a:bodyPr wrap="none" lIns="0" tIns="0" rIns="0" bIns="0" rtlCol="0" anchor="t"/>
          <a:lstStyle/>
          <a:p>
            <a:pPr algn="l" indent="0" marL="0">
              <a:lnSpc>
                <a:spcPts val="2400"/>
              </a:lnSpc>
              <a:buNone/>
            </a:pPr>
            <a:r>
              <a:rPr lang="en-US" sz="1600" dirty="0">
                <a:solidFill>
                  <a:srgbClr val="000000"/>
                </a:solidFill>
                <a:latin typeface="Oxygen" pitchFamily="34" charset="0"/>
                <a:ea typeface="Oxygen" pitchFamily="34" charset="-122"/>
                <a:cs typeface="Oxygen" pitchFamily="34" charset="-120"/>
              </a:rPr>
              <a:t>ROZVRHOVÉ ZÁKLADNY</a:t>
            </a:r>
            <a:endParaRPr lang="en-US" sz="1600" dirty="0"/>
          </a:p>
        </p:txBody>
      </p:sp>
      <p:sp>
        <p:nvSpPr>
          <p:cNvPr id="4" name="Text 2"/>
          <p:cNvSpPr/>
          <p:nvPr/>
        </p:nvSpPr>
        <p:spPr>
          <a:xfrm>
            <a:off x="793790" y="1871186"/>
            <a:ext cx="8217813" cy="797362"/>
          </a:xfrm>
          <a:prstGeom prst="rect">
            <a:avLst/>
          </a:prstGeom>
          <a:noFill/>
          <a:ln/>
        </p:spPr>
        <p:txBody>
          <a:bodyPr wrap="none" lIns="0" tIns="0" rIns="0" bIns="0" rtlCol="0" anchor="t"/>
          <a:lstStyle/>
          <a:p>
            <a:pPr algn="l" indent="0" marL="0">
              <a:lnSpc>
                <a:spcPts val="6250"/>
              </a:lnSpc>
              <a:buNone/>
            </a:pPr>
            <a:r>
              <a:rPr lang="en-US" sz="5000" b="1" dirty="0">
                <a:solidFill>
                  <a:srgbClr val="CF1F28"/>
                </a:solidFill>
                <a:latin typeface="Oxygen Bold" pitchFamily="34" charset="0"/>
                <a:ea typeface="Oxygen Bold" pitchFamily="34" charset="-122"/>
                <a:cs typeface="Oxygen Bold" pitchFamily="34" charset="-120"/>
              </a:rPr>
              <a:t>Typy rozvrhových základen</a:t>
            </a:r>
            <a:endParaRPr lang="en-US" sz="5000" dirty="0"/>
          </a:p>
        </p:txBody>
      </p:sp>
      <p:sp>
        <p:nvSpPr>
          <p:cNvPr id="5" name="Text 3"/>
          <p:cNvSpPr/>
          <p:nvPr/>
        </p:nvSpPr>
        <p:spPr>
          <a:xfrm>
            <a:off x="793790" y="3242548"/>
            <a:ext cx="3891201" cy="478393"/>
          </a:xfrm>
          <a:prstGeom prst="rect">
            <a:avLst/>
          </a:prstGeom>
          <a:noFill/>
          <a:ln/>
        </p:spPr>
        <p:txBody>
          <a:bodyPr wrap="none" lIns="0" tIns="0" rIns="0" bIns="0" rtlCol="0" anchor="t"/>
          <a:lstStyle/>
          <a:p>
            <a:pPr algn="l" indent="0" marL="0">
              <a:lnSpc>
                <a:spcPts val="3750"/>
              </a:lnSpc>
              <a:buNone/>
            </a:pPr>
            <a:r>
              <a:rPr lang="en-US" sz="3000" b="1" dirty="0">
                <a:solidFill>
                  <a:srgbClr val="CF1F28"/>
                </a:solidFill>
                <a:latin typeface="Oxygen Bold" pitchFamily="34" charset="0"/>
                <a:ea typeface="Oxygen Bold" pitchFamily="34" charset="-122"/>
                <a:cs typeface="Oxygen Bold" pitchFamily="34" charset="-120"/>
              </a:rPr>
              <a:t>Hodnotově vyjádřené</a:t>
            </a:r>
            <a:endParaRPr lang="en-US" sz="3000" dirty="0"/>
          </a:p>
        </p:txBody>
      </p:sp>
      <p:sp>
        <p:nvSpPr>
          <p:cNvPr id="6" name="Text 4"/>
          <p:cNvSpPr/>
          <p:nvPr/>
        </p:nvSpPr>
        <p:spPr>
          <a:xfrm>
            <a:off x="793790" y="3950494"/>
            <a:ext cx="6210181" cy="1163360"/>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Zjišťuje se procentní přirážka nepřímých nákladů ve vztahu ke zvolené základně (například k přímému jednicovému materiálu nebo osobním nákladům).</a:t>
            </a:r>
            <a:endParaRPr lang="en-US" sz="2000" dirty="0"/>
          </a:p>
        </p:txBody>
      </p:sp>
      <p:sp>
        <p:nvSpPr>
          <p:cNvPr id="7" name="Text 5"/>
          <p:cNvSpPr/>
          <p:nvPr/>
        </p:nvSpPr>
        <p:spPr>
          <a:xfrm>
            <a:off x="793790" y="5404485"/>
            <a:ext cx="6210181" cy="1218248"/>
          </a:xfrm>
          <a:prstGeom prst="rect">
            <a:avLst/>
          </a:prstGeom>
          <a:noFill/>
          <a:ln/>
        </p:spPr>
        <p:txBody>
          <a:bodyPr wrap="square" lIns="0" tIns="0" rIns="0" bIns="0" rtlCol="0" anchor="t"/>
          <a:lstStyle/>
          <a:p>
            <a:pPr algn="l" indent="0" marL="0">
              <a:lnSpc>
                <a:spcPts val="3400"/>
              </a:lnSpc>
              <a:buNone/>
            </a:pPr>
            <a:endParaRPr lang="en-US" sz="2250" dirty="0"/>
          </a:p>
        </p:txBody>
      </p:sp>
      <p:pic>
        <p:nvPicPr>
          <p:cNvPr id="8" name="Image 0" descr="preencoded.png">    </p:cNvPr>
          <p:cNvPicPr>
            <a:picLocks noChangeAspect="1"/>
          </p:cNvPicPr>
          <p:nvPr/>
        </p:nvPicPr>
        <p:blipFill>
          <a:blip r:embed="rId1"/>
          <a:stretch>
            <a:fillRect/>
          </a:stretch>
        </p:blipFill>
        <p:spPr>
          <a:xfrm>
            <a:off x="793790" y="5404485"/>
            <a:ext cx="6210181" cy="1218248"/>
          </a:xfrm>
          <a:prstGeom prst="rect">
            <a:avLst/>
          </a:prstGeom>
        </p:spPr>
      </p:pic>
      <p:sp>
        <p:nvSpPr>
          <p:cNvPr id="9" name="Text 6"/>
          <p:cNvSpPr/>
          <p:nvPr/>
        </p:nvSpPr>
        <p:spPr>
          <a:xfrm>
            <a:off x="7634049" y="3242548"/>
            <a:ext cx="3827621" cy="478393"/>
          </a:xfrm>
          <a:prstGeom prst="rect">
            <a:avLst/>
          </a:prstGeom>
          <a:noFill/>
          <a:ln/>
        </p:spPr>
        <p:txBody>
          <a:bodyPr wrap="none" lIns="0" tIns="0" rIns="0" bIns="0" rtlCol="0" anchor="t"/>
          <a:lstStyle/>
          <a:p>
            <a:pPr algn="l" indent="0" marL="0">
              <a:lnSpc>
                <a:spcPts val="3750"/>
              </a:lnSpc>
              <a:buNone/>
            </a:pPr>
            <a:r>
              <a:rPr lang="en-US" sz="3000" b="1" dirty="0">
                <a:solidFill>
                  <a:srgbClr val="CF1F28"/>
                </a:solidFill>
                <a:latin typeface="Oxygen Bold" pitchFamily="34" charset="0"/>
                <a:ea typeface="Oxygen Bold" pitchFamily="34" charset="-122"/>
                <a:cs typeface="Oxygen Bold" pitchFamily="34" charset="-120"/>
              </a:rPr>
              <a:t>Naturálně vyjádřené</a:t>
            </a:r>
            <a:endParaRPr lang="en-US" sz="3000" dirty="0"/>
          </a:p>
        </p:txBody>
      </p:sp>
      <p:sp>
        <p:nvSpPr>
          <p:cNvPr id="10" name="Text 7"/>
          <p:cNvSpPr/>
          <p:nvPr/>
        </p:nvSpPr>
        <p:spPr>
          <a:xfrm>
            <a:off x="7634049" y="3950494"/>
            <a:ext cx="6210181" cy="1163360"/>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Zjišťuje se hodnotově vyjádřená sazba nepřímých nákladů na naturálně vyjádřenou jednotku základny (například na hodinu práce nebo kilogram materiálu).</a:t>
            </a:r>
            <a:endParaRPr lang="en-US" sz="2000" dirty="0"/>
          </a:p>
        </p:txBody>
      </p:sp>
      <p:sp>
        <p:nvSpPr>
          <p:cNvPr id="11" name="Text 8"/>
          <p:cNvSpPr/>
          <p:nvPr/>
        </p:nvSpPr>
        <p:spPr>
          <a:xfrm>
            <a:off x="7634049" y="5404485"/>
            <a:ext cx="6210181" cy="1218248"/>
          </a:xfrm>
          <a:prstGeom prst="rect">
            <a:avLst/>
          </a:prstGeom>
          <a:noFill/>
          <a:ln/>
        </p:spPr>
        <p:txBody>
          <a:bodyPr wrap="square" lIns="0" tIns="0" rIns="0" bIns="0" rtlCol="0" anchor="t"/>
          <a:lstStyle/>
          <a:p>
            <a:pPr algn="l" indent="0" marL="0">
              <a:lnSpc>
                <a:spcPts val="3400"/>
              </a:lnSpc>
              <a:buNone/>
            </a:pPr>
            <a:endParaRPr lang="en-US" sz="2250" dirty="0"/>
          </a:p>
        </p:txBody>
      </p:sp>
      <p:pic>
        <p:nvPicPr>
          <p:cNvPr id="12" name="Image 1" descr="preencoded.png">    </p:cNvPr>
          <p:cNvPicPr>
            <a:picLocks noChangeAspect="1"/>
          </p:cNvPicPr>
          <p:nvPr/>
        </p:nvPicPr>
        <p:blipFill>
          <a:blip r:embed="rId2"/>
          <a:stretch>
            <a:fillRect/>
          </a:stretch>
        </p:blipFill>
        <p:spPr>
          <a:xfrm>
            <a:off x="7634049" y="5404485"/>
            <a:ext cx="6210181" cy="1218248"/>
          </a:xfrm>
          <a:prstGeom prst="rect">
            <a:avLst/>
          </a:prstGeom>
        </p:spPr>
      </p:pic>
      <p:pic>
        <p:nvPicPr>
          <p:cNvPr id="13" name="Image 2" descr="preencoded.png">    </p:cNvPr>
          <p:cNvPicPr>
            <a:picLocks noChangeAspect="1"/>
          </p:cNvPicPr>
          <p:nvPr/>
        </p:nvPicPr>
        <p:blipFill>
          <a:blip r:embed="rId3"/>
          <a:stretch>
            <a:fillRect/>
          </a:stretch>
        </p:blipFill>
        <p:spPr>
          <a:xfrm>
            <a:off x="12766953" y="7547967"/>
            <a:ext cx="1665089" cy="3993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179671"/>
            <a:ext cx="7556421" cy="1683544"/>
          </a:xfrm>
          <a:prstGeom prst="rect">
            <a:avLst/>
          </a:prstGeom>
          <a:noFill/>
          <a:ln/>
        </p:spPr>
        <p:txBody>
          <a:bodyPr wrap="square" lIns="0" tIns="0" rIns="0" bIns="0" rtlCol="0" anchor="t"/>
          <a:lstStyle/>
          <a:p>
            <a:pPr algn="l" indent="0" marL="0">
              <a:lnSpc>
                <a:spcPts val="6600"/>
              </a:lnSpc>
              <a:buNone/>
            </a:pPr>
            <a:r>
              <a:rPr lang="en-US" sz="5300" b="1" dirty="0">
                <a:solidFill>
                  <a:srgbClr val="CF1F28"/>
                </a:solidFill>
                <a:latin typeface="Oxygen Bold" pitchFamily="34" charset="0"/>
                <a:ea typeface="Oxygen Bold" pitchFamily="34" charset="-122"/>
                <a:cs typeface="Oxygen Bold" pitchFamily="34" charset="-120"/>
              </a:rPr>
              <a:t>Výhody a nevýhody hodnotových základen</a:t>
            </a:r>
            <a:endParaRPr lang="en-US" sz="5300" dirty="0"/>
          </a:p>
        </p:txBody>
      </p:sp>
      <p:sp>
        <p:nvSpPr>
          <p:cNvPr id="4" name="Shape 1"/>
          <p:cNvSpPr/>
          <p:nvPr/>
        </p:nvSpPr>
        <p:spPr>
          <a:xfrm>
            <a:off x="6280190" y="3246953"/>
            <a:ext cx="7556421" cy="1563529"/>
          </a:xfrm>
          <a:prstGeom prst="roundRect">
            <a:avLst>
              <a:gd name="adj" fmla="val 7236"/>
            </a:avLst>
          </a:prstGeom>
          <a:solidFill>
            <a:srgbClr val="F8D3D5"/>
          </a:solidFill>
          <a:ln w="15240">
            <a:solidFill>
              <a:srgbClr val="DEB9BB"/>
            </a:solidFill>
            <a:prstDash val="solid"/>
          </a:ln>
        </p:spPr>
      </p:sp>
      <p:sp>
        <p:nvSpPr>
          <p:cNvPr id="5" name="Text 2"/>
          <p:cNvSpPr/>
          <p:nvPr/>
        </p:nvSpPr>
        <p:spPr>
          <a:xfrm>
            <a:off x="6564749" y="3531513"/>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Přednost</a:t>
            </a:r>
            <a:endParaRPr lang="en-US" sz="2650" dirty="0"/>
          </a:p>
        </p:txBody>
      </p:sp>
      <p:sp>
        <p:nvSpPr>
          <p:cNvPr id="6" name="Text 3"/>
          <p:cNvSpPr/>
          <p:nvPr/>
        </p:nvSpPr>
        <p:spPr>
          <a:xfrm>
            <a:off x="6564749" y="4105870"/>
            <a:ext cx="6987302" cy="420053"/>
          </a:xfrm>
          <a:prstGeom prst="rect">
            <a:avLst/>
          </a:prstGeom>
          <a:noFill/>
          <a:ln/>
        </p:spPr>
        <p:txBody>
          <a:bodyPr wrap="non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Snadnější zjišťování hodnot</a:t>
            </a:r>
            <a:endParaRPr lang="en-US" sz="2100" dirty="0"/>
          </a:p>
        </p:txBody>
      </p:sp>
      <p:sp>
        <p:nvSpPr>
          <p:cNvPr id="7" name="Shape 4"/>
          <p:cNvSpPr/>
          <p:nvPr/>
        </p:nvSpPr>
        <p:spPr>
          <a:xfrm>
            <a:off x="6280190" y="5066348"/>
            <a:ext cx="7556421" cy="1983581"/>
          </a:xfrm>
          <a:prstGeom prst="roundRect">
            <a:avLst>
              <a:gd name="adj" fmla="val 5703"/>
            </a:avLst>
          </a:prstGeom>
          <a:solidFill>
            <a:srgbClr val="F8D3D5"/>
          </a:solidFill>
          <a:ln w="15240">
            <a:solidFill>
              <a:srgbClr val="DEB9BB"/>
            </a:solidFill>
            <a:prstDash val="solid"/>
          </a:ln>
        </p:spPr>
      </p:sp>
      <p:sp>
        <p:nvSpPr>
          <p:cNvPr id="8" name="Text 5"/>
          <p:cNvSpPr/>
          <p:nvPr/>
        </p:nvSpPr>
        <p:spPr>
          <a:xfrm>
            <a:off x="6564749" y="5350907"/>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Nevýhoda</a:t>
            </a:r>
            <a:endParaRPr lang="en-US" sz="2650" dirty="0"/>
          </a:p>
        </p:txBody>
      </p:sp>
      <p:sp>
        <p:nvSpPr>
          <p:cNvPr id="9" name="Text 6"/>
          <p:cNvSpPr/>
          <p:nvPr/>
        </p:nvSpPr>
        <p:spPr>
          <a:xfrm>
            <a:off x="6564749" y="5925264"/>
            <a:ext cx="6987302" cy="840105"/>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Podléhají častým změnám vyvolaným pouze změnou ocenění základny, nikoliv změnami v příčinné souvislosti</a:t>
            </a:r>
            <a:endParaRPr lang="en-US" sz="2100" dirty="0"/>
          </a:p>
        </p:txBody>
      </p:sp>
      <p:pic>
        <p:nvPicPr>
          <p:cNvPr id="10"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87241" y="1096804"/>
            <a:ext cx="7357586" cy="659011"/>
          </a:xfrm>
          <a:prstGeom prst="rect">
            <a:avLst/>
          </a:prstGeom>
          <a:noFill/>
          <a:ln/>
        </p:spPr>
        <p:txBody>
          <a:bodyPr wrap="none" lIns="0" tIns="0" rIns="0" bIns="0" rtlCol="0" anchor="t"/>
          <a:lstStyle/>
          <a:p>
            <a:pPr algn="l" indent="0" marL="0">
              <a:lnSpc>
                <a:spcPts val="5150"/>
              </a:lnSpc>
              <a:buNone/>
            </a:pPr>
            <a:r>
              <a:rPr lang="en-US" sz="4150" b="1" dirty="0">
                <a:solidFill>
                  <a:srgbClr val="CF1F28"/>
                </a:solidFill>
                <a:latin typeface="Oxygen Bold" pitchFamily="34" charset="0"/>
                <a:ea typeface="Oxygen Bold" pitchFamily="34" charset="-122"/>
                <a:cs typeface="Oxygen Bold" pitchFamily="34" charset="-120"/>
              </a:rPr>
              <a:t>Naturální rozvrhové základny</a:t>
            </a:r>
            <a:endParaRPr lang="en-US" sz="4150" dirty="0"/>
          </a:p>
        </p:txBody>
      </p:sp>
      <p:sp>
        <p:nvSpPr>
          <p:cNvPr id="3" name="Text 1"/>
          <p:cNvSpPr/>
          <p:nvPr/>
        </p:nvSpPr>
        <p:spPr>
          <a:xfrm>
            <a:off x="787241" y="2069425"/>
            <a:ext cx="13055918" cy="588169"/>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V progresivní praxi se dnes více využívají naturálně vyjádřené rozvrhové základny. Jejich volba zpravidla vychází z logicko-věcné analýzy příčinných vazeb mezi nepřímými náklady a parametry, ovlivňujícími jejich vynaložení.</a:t>
            </a:r>
            <a:endParaRPr lang="en-US" sz="1650" dirty="0"/>
          </a:p>
        </p:txBody>
      </p:sp>
      <p:pic>
        <p:nvPicPr>
          <p:cNvPr id="4" name="Image 0" descr="preencoded.png">    </p:cNvPr>
          <p:cNvPicPr>
            <a:picLocks noChangeAspect="1"/>
          </p:cNvPicPr>
          <p:nvPr/>
        </p:nvPicPr>
        <p:blipFill>
          <a:blip r:embed="rId1"/>
          <a:stretch>
            <a:fillRect/>
          </a:stretch>
        </p:blipFill>
        <p:spPr>
          <a:xfrm>
            <a:off x="787241" y="2834045"/>
            <a:ext cx="2797016" cy="2797016"/>
          </a:xfrm>
          <a:prstGeom prst="rect">
            <a:avLst/>
          </a:prstGeom>
        </p:spPr>
      </p:pic>
      <p:sp>
        <p:nvSpPr>
          <p:cNvPr id="5" name="Text 2"/>
          <p:cNvSpPr/>
          <p:nvPr/>
        </p:nvSpPr>
        <p:spPr>
          <a:xfrm>
            <a:off x="787241" y="5827038"/>
            <a:ext cx="2636163" cy="329446"/>
          </a:xfrm>
          <a:prstGeom prst="rect">
            <a:avLst/>
          </a:prstGeom>
          <a:noFill/>
          <a:ln/>
        </p:spPr>
        <p:txBody>
          <a:bodyPr wrap="none" lIns="0" tIns="0" rIns="0" bIns="0" rtlCol="0" anchor="t"/>
          <a:lstStyle/>
          <a:p>
            <a:pPr algn="l" indent="0" marL="0">
              <a:lnSpc>
                <a:spcPts val="2550"/>
              </a:lnSpc>
              <a:buNone/>
            </a:pPr>
            <a:r>
              <a:rPr lang="en-US" sz="2050" b="1" dirty="0">
                <a:solidFill>
                  <a:srgbClr val="000000"/>
                </a:solidFill>
                <a:latin typeface="Oxygen Bold" pitchFamily="34" charset="0"/>
                <a:ea typeface="Oxygen Bold" pitchFamily="34" charset="-122"/>
                <a:cs typeface="Oxygen Bold" pitchFamily="34" charset="-120"/>
              </a:rPr>
              <a:t>Hodiny práce</a:t>
            </a:r>
            <a:endParaRPr lang="en-US" sz="2050" dirty="0"/>
          </a:p>
        </p:txBody>
      </p:sp>
      <p:sp>
        <p:nvSpPr>
          <p:cNvPr id="6" name="Text 3"/>
          <p:cNvSpPr/>
          <p:nvPr/>
        </p:nvSpPr>
        <p:spPr>
          <a:xfrm>
            <a:off x="787241" y="6250543"/>
            <a:ext cx="6429970" cy="882253"/>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Vhodné použít tehdy, pokud je možno měřit objem činnosti vytvořený konkrétním pracovníkem a pokud je vynaložený čas bezprostředně spojen s využitím stroje či jiného technického zařízení.</a:t>
            </a:r>
            <a:endParaRPr lang="en-US" sz="1650" dirty="0"/>
          </a:p>
        </p:txBody>
      </p:sp>
      <p:pic>
        <p:nvPicPr>
          <p:cNvPr id="7" name="Image 1" descr="preencoded.png">    </p:cNvPr>
          <p:cNvPicPr>
            <a:picLocks noChangeAspect="1"/>
          </p:cNvPicPr>
          <p:nvPr/>
        </p:nvPicPr>
        <p:blipFill>
          <a:blip r:embed="rId2"/>
          <a:stretch>
            <a:fillRect/>
          </a:stretch>
        </p:blipFill>
        <p:spPr>
          <a:xfrm>
            <a:off x="7413188" y="2834045"/>
            <a:ext cx="2797016" cy="2797016"/>
          </a:xfrm>
          <a:prstGeom prst="rect">
            <a:avLst/>
          </a:prstGeom>
        </p:spPr>
      </p:pic>
      <p:sp>
        <p:nvSpPr>
          <p:cNvPr id="8" name="Text 4"/>
          <p:cNvSpPr/>
          <p:nvPr/>
        </p:nvSpPr>
        <p:spPr>
          <a:xfrm>
            <a:off x="7413188" y="5827038"/>
            <a:ext cx="2636163" cy="329446"/>
          </a:xfrm>
          <a:prstGeom prst="rect">
            <a:avLst/>
          </a:prstGeom>
          <a:noFill/>
          <a:ln/>
        </p:spPr>
        <p:txBody>
          <a:bodyPr wrap="none" lIns="0" tIns="0" rIns="0" bIns="0" rtlCol="0" anchor="t"/>
          <a:lstStyle/>
          <a:p>
            <a:pPr algn="l" indent="0" marL="0">
              <a:lnSpc>
                <a:spcPts val="2550"/>
              </a:lnSpc>
              <a:buNone/>
            </a:pPr>
            <a:r>
              <a:rPr lang="en-US" sz="2050" b="1" dirty="0">
                <a:solidFill>
                  <a:srgbClr val="000000"/>
                </a:solidFill>
                <a:latin typeface="Oxygen Bold" pitchFamily="34" charset="0"/>
                <a:ea typeface="Oxygen Bold" pitchFamily="34" charset="-122"/>
                <a:cs typeface="Oxygen Bold" pitchFamily="34" charset="-120"/>
              </a:rPr>
              <a:t>Strojové hodiny</a:t>
            </a:r>
            <a:endParaRPr lang="en-US" sz="2050" dirty="0"/>
          </a:p>
        </p:txBody>
      </p:sp>
      <p:sp>
        <p:nvSpPr>
          <p:cNvPr id="9" name="Text 5"/>
          <p:cNvSpPr/>
          <p:nvPr/>
        </p:nvSpPr>
        <p:spPr>
          <a:xfrm>
            <a:off x="7413188" y="6250543"/>
            <a:ext cx="6429970" cy="588169"/>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Vhodné zvolit zejména v případě automatizované výroby, kde je využití stroje či jiného zařízení klíčovým faktorem nákladů.</a:t>
            </a:r>
            <a:endParaRPr lang="en-US" sz="1650" dirty="0"/>
          </a:p>
        </p:txBody>
      </p:sp>
      <p:pic>
        <p:nvPicPr>
          <p:cNvPr id="10" name="Image 2" descr="preencoded.png">    </p:cNvPr>
          <p:cNvPicPr>
            <a:picLocks noChangeAspect="1"/>
          </p:cNvPicPr>
          <p:nvPr/>
        </p:nvPicPr>
        <p:blipFill>
          <a:blip r:embed="rId3"/>
          <a:stretch>
            <a:fillRect/>
          </a:stretch>
        </p:blipFill>
        <p:spPr>
          <a:xfrm>
            <a:off x="12782431" y="7553563"/>
            <a:ext cx="1651159" cy="39600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793790" y="1329452"/>
            <a:ext cx="2260044" cy="478393"/>
          </a:xfrm>
          <a:prstGeom prst="roundRect">
            <a:avLst>
              <a:gd name="adj" fmla="val 17923"/>
            </a:avLst>
          </a:prstGeom>
          <a:noFill/>
          <a:ln w="7620">
            <a:solidFill>
              <a:srgbClr val="D01F28"/>
            </a:solidFill>
            <a:prstDash val="solid"/>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54405" y="1466612"/>
            <a:ext cx="204073" cy="204073"/>
          </a:xfrm>
          <a:prstGeom prst="rect">
            <a:avLst/>
          </a:prstGeom>
        </p:spPr>
      </p:pic>
      <p:sp>
        <p:nvSpPr>
          <p:cNvPr id="4" name="Text 1"/>
          <p:cNvSpPr/>
          <p:nvPr/>
        </p:nvSpPr>
        <p:spPr>
          <a:xfrm>
            <a:off x="1260515" y="1413510"/>
            <a:ext cx="1632704" cy="310277"/>
          </a:xfrm>
          <a:prstGeom prst="rect">
            <a:avLst/>
          </a:prstGeom>
          <a:noFill/>
          <a:ln/>
        </p:spPr>
        <p:txBody>
          <a:bodyPr wrap="none" lIns="0" tIns="0" rIns="0" bIns="0" rtlCol="0" anchor="t"/>
          <a:lstStyle/>
          <a:p>
            <a:pPr algn="l" indent="0" marL="0">
              <a:lnSpc>
                <a:spcPts val="2400"/>
              </a:lnSpc>
              <a:buNone/>
            </a:pPr>
            <a:r>
              <a:rPr lang="en-US" sz="1600" dirty="0">
                <a:solidFill>
                  <a:srgbClr val="D01F28"/>
                </a:solidFill>
                <a:latin typeface="Oxygen" pitchFamily="34" charset="0"/>
                <a:ea typeface="Oxygen" pitchFamily="34" charset="-122"/>
                <a:cs typeface="Oxygen" pitchFamily="34" charset="-120"/>
              </a:rPr>
              <a:t>KLÍČOVÁ OTÁZKA</a:t>
            </a:r>
            <a:endParaRPr lang="en-US" sz="1600" dirty="0"/>
          </a:p>
        </p:txBody>
      </p:sp>
      <p:sp>
        <p:nvSpPr>
          <p:cNvPr id="5" name="Text 2"/>
          <p:cNvSpPr/>
          <p:nvPr/>
        </p:nvSpPr>
        <p:spPr>
          <a:xfrm>
            <a:off x="793790" y="1899642"/>
            <a:ext cx="13025438" cy="797362"/>
          </a:xfrm>
          <a:prstGeom prst="rect">
            <a:avLst/>
          </a:prstGeom>
          <a:noFill/>
          <a:ln/>
        </p:spPr>
        <p:txBody>
          <a:bodyPr wrap="none" lIns="0" tIns="0" rIns="0" bIns="0" rtlCol="0" anchor="t"/>
          <a:lstStyle/>
          <a:p>
            <a:pPr algn="l" indent="0" marL="0">
              <a:lnSpc>
                <a:spcPts val="6250"/>
              </a:lnSpc>
              <a:buNone/>
            </a:pPr>
            <a:r>
              <a:rPr lang="en-US" sz="5000" b="1" dirty="0">
                <a:solidFill>
                  <a:srgbClr val="CF1F28"/>
                </a:solidFill>
                <a:latin typeface="Oxygen Bold" pitchFamily="34" charset="0"/>
                <a:ea typeface="Oxygen Bold" pitchFamily="34" charset="-122"/>
                <a:cs typeface="Oxygen Bold" pitchFamily="34" charset="-120"/>
              </a:rPr>
              <a:t>Proč se přiřazují náklady kalkulační jednici?</a:t>
            </a:r>
            <a:endParaRPr lang="en-US" sz="5000" dirty="0"/>
          </a:p>
        </p:txBody>
      </p:sp>
      <p:sp>
        <p:nvSpPr>
          <p:cNvPr id="6" name="Text 3"/>
          <p:cNvSpPr/>
          <p:nvPr/>
        </p:nvSpPr>
        <p:spPr>
          <a:xfrm>
            <a:off x="793790" y="3041452"/>
            <a:ext cx="13042821" cy="775573"/>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Úvahy o důvodech přiřazování (často i příčinně vzdálených) nákladů kalkulační jednici zůstávaly relativně dlouho ve stínu méně významné otázky „Jak přiřazovat náklady?"</a:t>
            </a:r>
            <a:endParaRPr lang="en-US" sz="2000" dirty="0"/>
          </a:p>
        </p:txBody>
      </p:sp>
      <p:sp>
        <p:nvSpPr>
          <p:cNvPr id="7" name="Text 4"/>
          <p:cNvSpPr/>
          <p:nvPr/>
        </p:nvSpPr>
        <p:spPr>
          <a:xfrm>
            <a:off x="793790" y="4075390"/>
            <a:ext cx="13042821" cy="775573"/>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Zpravidla se odbývaly poněkud laciným vysvětlením v tom smyslu, že – má-li se podnik dlouhodobě rozvíjet – je třeba i tyto náklady reprodukovat (uhradit) v ceně produktu.</a:t>
            </a:r>
            <a:endParaRPr lang="en-US" sz="2000" dirty="0"/>
          </a:p>
        </p:txBody>
      </p:sp>
      <p:sp>
        <p:nvSpPr>
          <p:cNvPr id="8" name="Shape 5"/>
          <p:cNvSpPr/>
          <p:nvPr/>
        </p:nvSpPr>
        <p:spPr>
          <a:xfrm>
            <a:off x="793790" y="5109329"/>
            <a:ext cx="13042821" cy="1790819"/>
          </a:xfrm>
          <a:prstGeom prst="roundRect">
            <a:avLst>
              <a:gd name="adj" fmla="val 5985"/>
            </a:avLst>
          </a:prstGeom>
          <a:solidFill>
            <a:srgbClr val="F5BCBF"/>
          </a:solidFill>
          <a:ln/>
        </p:spPr>
      </p:sp>
      <p:pic>
        <p:nvPicPr>
          <p:cNvPr id="9" name="Image 1" descr="preencoded.png">    </p:cNvPr>
          <p:cNvPicPr>
            <a:picLocks noChangeAspect="1"/>
          </p:cNvPicPr>
          <p:nvPr/>
        </p:nvPicPr>
        <p:blipFill>
          <a:blip r:embed="rId3"/>
          <a:stretch>
            <a:fillRect/>
          </a:stretch>
        </p:blipFill>
        <p:spPr>
          <a:xfrm>
            <a:off x="1048941" y="5494377"/>
            <a:ext cx="318968" cy="255151"/>
          </a:xfrm>
          <a:prstGeom prst="rect">
            <a:avLst/>
          </a:prstGeom>
        </p:spPr>
      </p:pic>
      <p:sp>
        <p:nvSpPr>
          <p:cNvPr id="10" name="Text 6"/>
          <p:cNvSpPr/>
          <p:nvPr/>
        </p:nvSpPr>
        <p:spPr>
          <a:xfrm>
            <a:off x="1623060" y="5402580"/>
            <a:ext cx="11958399" cy="1163360"/>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Zejména v současné době se však ukazuje, že tento tzv. reprodukční způsob přiřazování nákladů vypovídající schopnost kalkulací nezvyšuje, a naopak – v případě jeho nesprávné interpretace – vede k chybným rozhodnutím.</a:t>
            </a:r>
            <a:endParaRPr lang="en-US" sz="2000" dirty="0"/>
          </a:p>
        </p:txBody>
      </p:sp>
      <p:pic>
        <p:nvPicPr>
          <p:cNvPr id="11" name="Image 2" descr="preencoded.png">    </p:cNvPr>
          <p:cNvPicPr>
            <a:picLocks noChangeAspect="1"/>
          </p:cNvPicPr>
          <p:nvPr/>
        </p:nvPicPr>
        <p:blipFill>
          <a:blip r:embed="rId4"/>
          <a:stretch>
            <a:fillRect/>
          </a:stretch>
        </p:blipFill>
        <p:spPr>
          <a:xfrm>
            <a:off x="12766953" y="7547967"/>
            <a:ext cx="1665089" cy="39933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505426"/>
            <a:ext cx="7493675" cy="664488"/>
          </a:xfrm>
          <a:prstGeom prst="rect">
            <a:avLst/>
          </a:prstGeom>
          <a:noFill/>
          <a:ln/>
        </p:spPr>
        <p:txBody>
          <a:bodyPr wrap="none" lIns="0" tIns="0" rIns="0" bIns="0" rtlCol="0" anchor="t"/>
          <a:lstStyle/>
          <a:p>
            <a:pPr algn="l" indent="0" marL="0">
              <a:lnSpc>
                <a:spcPts val="5200"/>
              </a:lnSpc>
              <a:buNone/>
            </a:pPr>
            <a:r>
              <a:rPr lang="en-US" sz="4150" b="1" dirty="0">
                <a:solidFill>
                  <a:srgbClr val="CF1F28"/>
                </a:solidFill>
                <a:latin typeface="Oxygen Bold" pitchFamily="34" charset="0"/>
                <a:ea typeface="Oxygen Bold" pitchFamily="34" charset="-122"/>
                <a:cs typeface="Oxygen Bold" pitchFamily="34" charset="-120"/>
              </a:rPr>
              <a:t>Rizika reprodukčního přístupu</a:t>
            </a:r>
            <a:endParaRPr lang="en-US" sz="4150" dirty="0"/>
          </a:p>
        </p:txBody>
      </p:sp>
      <p:sp>
        <p:nvSpPr>
          <p:cNvPr id="4" name="Text 1"/>
          <p:cNvSpPr/>
          <p:nvPr/>
        </p:nvSpPr>
        <p:spPr>
          <a:xfrm>
            <a:off x="793790" y="2409111"/>
            <a:ext cx="7556421" cy="892969"/>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K chybným rozhodnutím dochází hlavně v případech, kdy nepřímé režijní náklady, mechanicky přiřazené výkonu, zvýší v součtu s ostatními náklady celkovou nákladovou úroveň výkonu nad úroveň jeho tzv. správné ceny.</a:t>
            </a:r>
            <a:endParaRPr lang="en-US" sz="1650" dirty="0"/>
          </a:p>
        </p:txBody>
      </p:sp>
      <p:sp>
        <p:nvSpPr>
          <p:cNvPr id="5" name="Text 2"/>
          <p:cNvSpPr/>
          <p:nvPr/>
        </p:nvSpPr>
        <p:spPr>
          <a:xfrm>
            <a:off x="793790" y="3481388"/>
            <a:ext cx="212646" cy="265747"/>
          </a:xfrm>
          <a:prstGeom prst="rect">
            <a:avLst/>
          </a:prstGeom>
          <a:noFill/>
          <a:ln/>
        </p:spPr>
        <p:txBody>
          <a:bodyPr wrap="none" lIns="0" tIns="0" rIns="0" bIns="0" rtlCol="0" anchor="t"/>
          <a:lstStyle/>
          <a:p>
            <a:pPr algn="l" indent="0" marL="0">
              <a:lnSpc>
                <a:spcPts val="2300"/>
              </a:lnSpc>
              <a:buNone/>
            </a:pPr>
            <a:r>
              <a:rPr lang="en-US" sz="1650" dirty="0">
                <a:solidFill>
                  <a:srgbClr val="000000"/>
                </a:solidFill>
                <a:latin typeface="Oxygen Light" pitchFamily="34" charset="0"/>
                <a:ea typeface="Oxygen Light" pitchFamily="34" charset="-122"/>
                <a:cs typeface="Oxygen Light" pitchFamily="34" charset="-120"/>
              </a:rPr>
              <a:t>01</a:t>
            </a:r>
            <a:endParaRPr lang="en-US" sz="1650" dirty="0"/>
          </a:p>
        </p:txBody>
      </p:sp>
      <p:sp>
        <p:nvSpPr>
          <p:cNvPr id="6" name="Shape 3"/>
          <p:cNvSpPr/>
          <p:nvPr/>
        </p:nvSpPr>
        <p:spPr>
          <a:xfrm>
            <a:off x="793790" y="3819882"/>
            <a:ext cx="3698438" cy="22860"/>
          </a:xfrm>
          <a:prstGeom prst="rect">
            <a:avLst/>
          </a:prstGeom>
          <a:solidFill>
            <a:srgbClr val="D01F28"/>
          </a:solidFill>
          <a:ln/>
        </p:spPr>
      </p:sp>
      <p:sp>
        <p:nvSpPr>
          <p:cNvPr id="7" name="Text 4"/>
          <p:cNvSpPr/>
          <p:nvPr/>
        </p:nvSpPr>
        <p:spPr>
          <a:xfrm>
            <a:off x="793790" y="3971925"/>
            <a:ext cx="3602831" cy="332303"/>
          </a:xfrm>
          <a:prstGeom prst="rect">
            <a:avLst/>
          </a:prstGeom>
          <a:noFill/>
          <a:ln/>
        </p:spPr>
        <p:txBody>
          <a:bodyPr wrap="none" lIns="0" tIns="0" rIns="0" bIns="0" rtlCol="0" anchor="t"/>
          <a:lstStyle/>
          <a:p>
            <a:pPr algn="l" indent="0" marL="0">
              <a:lnSpc>
                <a:spcPts val="2600"/>
              </a:lnSpc>
              <a:buNone/>
            </a:pPr>
            <a:r>
              <a:rPr lang="en-US" sz="2050" b="1" dirty="0">
                <a:solidFill>
                  <a:srgbClr val="000000"/>
                </a:solidFill>
                <a:latin typeface="Oxygen Bold" pitchFamily="34" charset="0"/>
                <a:ea typeface="Oxygen Bold" pitchFamily="34" charset="-122"/>
                <a:cs typeface="Oxygen Bold" pitchFamily="34" charset="-120"/>
              </a:rPr>
              <a:t>Snaha prodávat nad náklady</a:t>
            </a:r>
            <a:endParaRPr lang="en-US" sz="2050" dirty="0"/>
          </a:p>
        </p:txBody>
      </p:sp>
      <p:sp>
        <p:nvSpPr>
          <p:cNvPr id="8" name="Text 5"/>
          <p:cNvSpPr/>
          <p:nvPr/>
        </p:nvSpPr>
        <p:spPr>
          <a:xfrm>
            <a:off x="793790" y="4399836"/>
            <a:ext cx="3698438" cy="595313"/>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Vede ke snížení tržního podílu a horšímu využití výrobní kapacity</a:t>
            </a:r>
            <a:endParaRPr lang="en-US" sz="1650" dirty="0"/>
          </a:p>
        </p:txBody>
      </p:sp>
      <p:sp>
        <p:nvSpPr>
          <p:cNvPr id="9" name="Text 6"/>
          <p:cNvSpPr/>
          <p:nvPr/>
        </p:nvSpPr>
        <p:spPr>
          <a:xfrm>
            <a:off x="4651653" y="3481388"/>
            <a:ext cx="212646" cy="265747"/>
          </a:xfrm>
          <a:prstGeom prst="rect">
            <a:avLst/>
          </a:prstGeom>
          <a:noFill/>
          <a:ln/>
        </p:spPr>
        <p:txBody>
          <a:bodyPr wrap="none" lIns="0" tIns="0" rIns="0" bIns="0" rtlCol="0" anchor="t"/>
          <a:lstStyle/>
          <a:p>
            <a:pPr algn="l" indent="0" marL="0">
              <a:lnSpc>
                <a:spcPts val="2300"/>
              </a:lnSpc>
              <a:buNone/>
            </a:pPr>
            <a:r>
              <a:rPr lang="en-US" sz="1650" dirty="0">
                <a:solidFill>
                  <a:srgbClr val="000000"/>
                </a:solidFill>
                <a:latin typeface="Oxygen Light" pitchFamily="34" charset="0"/>
                <a:ea typeface="Oxygen Light" pitchFamily="34" charset="-122"/>
                <a:cs typeface="Oxygen Light" pitchFamily="34" charset="-120"/>
              </a:rPr>
              <a:t>02</a:t>
            </a:r>
            <a:endParaRPr lang="en-US" sz="1650" dirty="0"/>
          </a:p>
        </p:txBody>
      </p:sp>
      <p:sp>
        <p:nvSpPr>
          <p:cNvPr id="10" name="Shape 7"/>
          <p:cNvSpPr/>
          <p:nvPr/>
        </p:nvSpPr>
        <p:spPr>
          <a:xfrm>
            <a:off x="4651653" y="3819882"/>
            <a:ext cx="3698558" cy="22860"/>
          </a:xfrm>
          <a:prstGeom prst="rect">
            <a:avLst/>
          </a:prstGeom>
          <a:solidFill>
            <a:srgbClr val="D01F28"/>
          </a:solidFill>
          <a:ln/>
        </p:spPr>
      </p:sp>
      <p:sp>
        <p:nvSpPr>
          <p:cNvPr id="11" name="Text 8"/>
          <p:cNvSpPr/>
          <p:nvPr/>
        </p:nvSpPr>
        <p:spPr>
          <a:xfrm>
            <a:off x="4651653" y="3971925"/>
            <a:ext cx="3698558" cy="664607"/>
          </a:xfrm>
          <a:prstGeom prst="rect">
            <a:avLst/>
          </a:prstGeom>
          <a:noFill/>
          <a:ln/>
        </p:spPr>
        <p:txBody>
          <a:bodyPr wrap="square" lIns="0" tIns="0" rIns="0" bIns="0" rtlCol="0" anchor="t"/>
          <a:lstStyle/>
          <a:p>
            <a:pPr algn="l" indent="0" marL="0">
              <a:lnSpc>
                <a:spcPts val="2600"/>
              </a:lnSpc>
              <a:buNone/>
            </a:pPr>
            <a:r>
              <a:rPr lang="en-US" sz="2050" b="1" dirty="0">
                <a:solidFill>
                  <a:srgbClr val="000000"/>
                </a:solidFill>
                <a:latin typeface="Oxygen Bold" pitchFamily="34" charset="0"/>
                <a:ea typeface="Oxygen Bold" pitchFamily="34" charset="-122"/>
                <a:cs typeface="Oxygen Bold" pitchFamily="34" charset="-120"/>
              </a:rPr>
              <a:t>Vyřazení zdánlivě ztrátového výkonu</a:t>
            </a:r>
            <a:endParaRPr lang="en-US" sz="2050" dirty="0"/>
          </a:p>
        </p:txBody>
      </p:sp>
      <p:sp>
        <p:nvSpPr>
          <p:cNvPr id="12" name="Text 9"/>
          <p:cNvSpPr/>
          <p:nvPr/>
        </p:nvSpPr>
        <p:spPr>
          <a:xfrm>
            <a:off x="4651653" y="4732139"/>
            <a:ext cx="3698558" cy="297656"/>
          </a:xfrm>
          <a:prstGeom prst="rect">
            <a:avLst/>
          </a:prstGeom>
          <a:noFill/>
          <a:ln/>
        </p:spPr>
        <p:txBody>
          <a:bodyPr wrap="non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Má v zásadě stejné negativní důsledky</a:t>
            </a:r>
            <a:endParaRPr lang="en-US" sz="1650" dirty="0"/>
          </a:p>
        </p:txBody>
      </p:sp>
      <p:sp>
        <p:nvSpPr>
          <p:cNvPr id="13" name="Text 10"/>
          <p:cNvSpPr/>
          <p:nvPr/>
        </p:nvSpPr>
        <p:spPr>
          <a:xfrm>
            <a:off x="793790" y="5348645"/>
            <a:ext cx="212646" cy="265747"/>
          </a:xfrm>
          <a:prstGeom prst="rect">
            <a:avLst/>
          </a:prstGeom>
          <a:noFill/>
          <a:ln/>
        </p:spPr>
        <p:txBody>
          <a:bodyPr wrap="none" lIns="0" tIns="0" rIns="0" bIns="0" rtlCol="0" anchor="t"/>
          <a:lstStyle/>
          <a:p>
            <a:pPr algn="l" indent="0" marL="0">
              <a:lnSpc>
                <a:spcPts val="2300"/>
              </a:lnSpc>
              <a:buNone/>
            </a:pPr>
            <a:r>
              <a:rPr lang="en-US" sz="1650" dirty="0">
                <a:solidFill>
                  <a:srgbClr val="000000"/>
                </a:solidFill>
                <a:latin typeface="Oxygen Light" pitchFamily="34" charset="0"/>
                <a:ea typeface="Oxygen Light" pitchFamily="34" charset="-122"/>
                <a:cs typeface="Oxygen Light" pitchFamily="34" charset="-120"/>
              </a:rPr>
              <a:t>03</a:t>
            </a:r>
            <a:endParaRPr lang="en-US" sz="1650" dirty="0"/>
          </a:p>
        </p:txBody>
      </p:sp>
      <p:sp>
        <p:nvSpPr>
          <p:cNvPr id="14" name="Shape 11"/>
          <p:cNvSpPr/>
          <p:nvPr/>
        </p:nvSpPr>
        <p:spPr>
          <a:xfrm>
            <a:off x="793790" y="5687139"/>
            <a:ext cx="7556421" cy="22860"/>
          </a:xfrm>
          <a:prstGeom prst="rect">
            <a:avLst/>
          </a:prstGeom>
          <a:solidFill>
            <a:srgbClr val="D01F28"/>
          </a:solidFill>
          <a:ln/>
        </p:spPr>
      </p:sp>
      <p:sp>
        <p:nvSpPr>
          <p:cNvPr id="15" name="Text 12"/>
          <p:cNvSpPr/>
          <p:nvPr/>
        </p:nvSpPr>
        <p:spPr>
          <a:xfrm>
            <a:off x="793790" y="5839182"/>
            <a:ext cx="2658070" cy="332303"/>
          </a:xfrm>
          <a:prstGeom prst="rect">
            <a:avLst/>
          </a:prstGeom>
          <a:noFill/>
          <a:ln/>
        </p:spPr>
        <p:txBody>
          <a:bodyPr wrap="none" lIns="0" tIns="0" rIns="0" bIns="0" rtlCol="0" anchor="t"/>
          <a:lstStyle/>
          <a:p>
            <a:pPr algn="l" indent="0" marL="0">
              <a:lnSpc>
                <a:spcPts val="2600"/>
              </a:lnSpc>
              <a:buNone/>
            </a:pPr>
            <a:r>
              <a:rPr lang="en-US" sz="2050" b="1" dirty="0">
                <a:solidFill>
                  <a:srgbClr val="000000"/>
                </a:solidFill>
                <a:latin typeface="Oxygen Bold" pitchFamily="34" charset="0"/>
                <a:ea typeface="Oxygen Bold" pitchFamily="34" charset="-122"/>
                <a:cs typeface="Oxygen Bold" pitchFamily="34" charset="-120"/>
              </a:rPr>
              <a:t>Konečný dopad</a:t>
            </a:r>
            <a:endParaRPr lang="en-US" sz="2050" dirty="0"/>
          </a:p>
        </p:txBody>
      </p:sp>
      <p:sp>
        <p:nvSpPr>
          <p:cNvPr id="16" name="Text 13"/>
          <p:cNvSpPr/>
          <p:nvPr/>
        </p:nvSpPr>
        <p:spPr>
          <a:xfrm>
            <a:off x="793790" y="6267093"/>
            <a:ext cx="7556421" cy="297656"/>
          </a:xfrm>
          <a:prstGeom prst="rect">
            <a:avLst/>
          </a:prstGeom>
          <a:noFill/>
          <a:ln/>
        </p:spPr>
        <p:txBody>
          <a:bodyPr wrap="non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Snížení zisku a výnosnosti kapitálu</a:t>
            </a:r>
            <a:endParaRPr lang="en-US" sz="1650" dirty="0"/>
          </a:p>
        </p:txBody>
      </p:sp>
      <p:pic>
        <p:nvPicPr>
          <p:cNvPr id="17"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793790" y="1151334"/>
            <a:ext cx="1690568" cy="335042"/>
          </a:xfrm>
          <a:prstGeom prst="roundRect">
            <a:avLst>
              <a:gd name="adj" fmla="val 19904"/>
            </a:avLst>
          </a:prstGeom>
          <a:solidFill>
            <a:srgbClr val="F8D3D5"/>
          </a:solidFill>
          <a:ln/>
        </p:spPr>
      </p:sp>
      <p:sp>
        <p:nvSpPr>
          <p:cNvPr id="3" name="Text 1"/>
          <p:cNvSpPr/>
          <p:nvPr/>
        </p:nvSpPr>
        <p:spPr>
          <a:xfrm>
            <a:off x="912852" y="1210866"/>
            <a:ext cx="1452443" cy="215979"/>
          </a:xfrm>
          <a:prstGeom prst="rect">
            <a:avLst/>
          </a:prstGeom>
          <a:noFill/>
          <a:ln/>
        </p:spPr>
        <p:txBody>
          <a:bodyPr wrap="none" lIns="0" tIns="0" rIns="0" bIns="0" rtlCol="0" anchor="t"/>
          <a:lstStyle/>
          <a:p>
            <a:pPr algn="l" indent="0" marL="0">
              <a:lnSpc>
                <a:spcPts val="1700"/>
              </a:lnSpc>
              <a:buNone/>
            </a:pPr>
            <a:r>
              <a:rPr lang="en-US" sz="1250" dirty="0">
                <a:solidFill>
                  <a:srgbClr val="000000"/>
                </a:solidFill>
                <a:latin typeface="Oxygen" pitchFamily="34" charset="0"/>
                <a:ea typeface="Oxygen" pitchFamily="34" charset="-122"/>
                <a:cs typeface="Oxygen" pitchFamily="34" charset="-120"/>
              </a:rPr>
              <a:t>ALOKACE NÁKLADŮ</a:t>
            </a:r>
            <a:endParaRPr lang="en-US" sz="1250" dirty="0"/>
          </a:p>
        </p:txBody>
      </p:sp>
      <p:sp>
        <p:nvSpPr>
          <p:cNvPr id="4" name="Text 2"/>
          <p:cNvSpPr/>
          <p:nvPr/>
        </p:nvSpPr>
        <p:spPr>
          <a:xfrm>
            <a:off x="793790" y="1541859"/>
            <a:ext cx="5349002" cy="620078"/>
          </a:xfrm>
          <a:prstGeom prst="rect">
            <a:avLst/>
          </a:prstGeom>
          <a:noFill/>
          <a:ln/>
        </p:spPr>
        <p:txBody>
          <a:bodyPr wrap="none" lIns="0" tIns="0" rIns="0" bIns="0" rtlCol="0" anchor="t"/>
          <a:lstStyle/>
          <a:p>
            <a:pPr algn="l" indent="0" marL="0">
              <a:lnSpc>
                <a:spcPts val="4850"/>
              </a:lnSpc>
              <a:buNone/>
            </a:pPr>
            <a:r>
              <a:rPr lang="en-US" sz="3900" b="1" dirty="0">
                <a:solidFill>
                  <a:srgbClr val="CF1F28"/>
                </a:solidFill>
                <a:latin typeface="Oxygen Bold" pitchFamily="34" charset="0"/>
                <a:ea typeface="Oxygen Bold" pitchFamily="34" charset="-122"/>
                <a:cs typeface="Oxygen Bold" pitchFamily="34" charset="-120"/>
              </a:rPr>
              <a:t>Co je alokace nákladů?</a:t>
            </a:r>
            <a:endParaRPr lang="en-US" sz="3900" dirty="0"/>
          </a:p>
        </p:txBody>
      </p:sp>
      <p:pic>
        <p:nvPicPr>
          <p:cNvPr id="5" name="Image 0" descr="preencoded.png">    </p:cNvPr>
          <p:cNvPicPr>
            <a:picLocks noChangeAspect="1"/>
          </p:cNvPicPr>
          <p:nvPr/>
        </p:nvPicPr>
        <p:blipFill>
          <a:blip r:embed="rId1"/>
          <a:stretch>
            <a:fillRect/>
          </a:stretch>
        </p:blipFill>
        <p:spPr>
          <a:xfrm>
            <a:off x="793790" y="2526506"/>
            <a:ext cx="4395549" cy="4395549"/>
          </a:xfrm>
          <a:prstGeom prst="rect">
            <a:avLst/>
          </a:prstGeom>
        </p:spPr>
      </p:pic>
      <p:sp>
        <p:nvSpPr>
          <p:cNvPr id="6" name="Text 3"/>
          <p:cNvSpPr/>
          <p:nvPr/>
        </p:nvSpPr>
        <p:spPr>
          <a:xfrm>
            <a:off x="7564874" y="2495312"/>
            <a:ext cx="6279356" cy="1079659"/>
          </a:xfrm>
          <a:prstGeom prst="rect">
            <a:avLst/>
          </a:prstGeom>
          <a:noFill/>
          <a:ln/>
        </p:spPr>
        <p:txBody>
          <a:bodyPr wrap="square" lIns="0" tIns="0" rIns="0" bIns="0" rtlCol="0" anchor="t"/>
          <a:lstStyle/>
          <a:p>
            <a:pPr algn="l" indent="0" marL="0">
              <a:lnSpc>
                <a:spcPts val="2100"/>
              </a:lnSpc>
              <a:buNone/>
            </a:pPr>
            <a:r>
              <a:rPr lang="en-US" sz="1550" dirty="0">
                <a:solidFill>
                  <a:srgbClr val="000000"/>
                </a:solidFill>
                <a:latin typeface="Oxygen" pitchFamily="34" charset="0"/>
                <a:ea typeface="Oxygen" pitchFamily="34" charset="-122"/>
                <a:cs typeface="Oxygen" pitchFamily="34" charset="-120"/>
              </a:rPr>
              <a:t>Uvedené tendence vedly v nedávné minulosti k vydělení relativně samostatné oblasti manažerského účetnictví, zabývající se otázkami přiřazení nákladů příslušnému objektu, který je předmětem našeho řízení.</a:t>
            </a:r>
            <a:endParaRPr lang="en-US" sz="1550" dirty="0"/>
          </a:p>
        </p:txBody>
      </p:sp>
      <p:sp>
        <p:nvSpPr>
          <p:cNvPr id="7" name="Text 4"/>
          <p:cNvSpPr/>
          <p:nvPr/>
        </p:nvSpPr>
        <p:spPr>
          <a:xfrm>
            <a:off x="7564874" y="3699986"/>
            <a:ext cx="6279356" cy="539829"/>
          </a:xfrm>
          <a:prstGeom prst="rect">
            <a:avLst/>
          </a:prstGeom>
          <a:noFill/>
          <a:ln/>
        </p:spPr>
        <p:txBody>
          <a:bodyPr wrap="square" lIns="0" tIns="0" rIns="0" bIns="0" rtlCol="0" anchor="t"/>
          <a:lstStyle/>
          <a:p>
            <a:pPr algn="l" indent="0" marL="0">
              <a:lnSpc>
                <a:spcPts val="2100"/>
              </a:lnSpc>
              <a:buNone/>
            </a:pPr>
            <a:r>
              <a:rPr lang="en-US" sz="1550" dirty="0">
                <a:solidFill>
                  <a:srgbClr val="000000"/>
                </a:solidFill>
                <a:latin typeface="Oxygen" pitchFamily="34" charset="0"/>
                <a:ea typeface="Oxygen" pitchFamily="34" charset="-122"/>
                <a:cs typeface="Oxygen" pitchFamily="34" charset="-120"/>
              </a:rPr>
              <a:t>V analogii s anglickým označením (Cost Allocation) se pro tuto činnost také u nás stále častěji používá termín </a:t>
            </a:r>
            <a:pPr algn="l" indent="0" marL="0">
              <a:lnSpc>
                <a:spcPts val="2100"/>
              </a:lnSpc>
              <a:buNone/>
            </a:pPr>
            <a:r>
              <a:rPr lang="en-US" sz="1550" b="1" dirty="0">
                <a:solidFill>
                  <a:srgbClr val="000000"/>
                </a:solidFill>
                <a:latin typeface="Oxygen" pitchFamily="34" charset="0"/>
                <a:ea typeface="Oxygen" pitchFamily="34" charset="-122"/>
                <a:cs typeface="Oxygen" pitchFamily="34" charset="-120"/>
              </a:rPr>
              <a:t>alokace nákladů</a:t>
            </a:r>
            <a:pPr algn="l" indent="0" marL="0">
              <a:lnSpc>
                <a:spcPts val="2100"/>
              </a:lnSpc>
              <a:buNone/>
            </a:pPr>
            <a:r>
              <a:rPr lang="en-US" sz="1550" dirty="0">
                <a:solidFill>
                  <a:srgbClr val="000000"/>
                </a:solidFill>
                <a:latin typeface="Oxygen" pitchFamily="34" charset="0"/>
                <a:ea typeface="Oxygen" pitchFamily="34" charset="-122"/>
                <a:cs typeface="Oxygen" pitchFamily="34" charset="-120"/>
              </a:rPr>
              <a:t>.</a:t>
            </a:r>
            <a:endParaRPr lang="en-US" sz="1550" dirty="0"/>
          </a:p>
        </p:txBody>
      </p:sp>
      <p:pic>
        <p:nvPicPr>
          <p:cNvPr id="8"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124069"/>
            <a:ext cx="6379488" cy="797362"/>
          </a:xfrm>
          <a:prstGeom prst="rect">
            <a:avLst/>
          </a:prstGeom>
          <a:noFill/>
          <a:ln/>
        </p:spPr>
        <p:txBody>
          <a:bodyPr wrap="none" lIns="0" tIns="0" rIns="0" bIns="0" rtlCol="0" anchor="t"/>
          <a:lstStyle/>
          <a:p>
            <a:pPr algn="l" indent="0" marL="0">
              <a:lnSpc>
                <a:spcPts val="6250"/>
              </a:lnSpc>
              <a:buNone/>
            </a:pPr>
            <a:r>
              <a:rPr lang="en-US" sz="5000" b="1" dirty="0">
                <a:solidFill>
                  <a:srgbClr val="CF1F28"/>
                </a:solidFill>
                <a:latin typeface="Oxygen Bold" pitchFamily="34" charset="0"/>
                <a:ea typeface="Oxygen Bold" pitchFamily="34" charset="-122"/>
                <a:cs typeface="Oxygen Bold" pitchFamily="34" charset="-120"/>
              </a:rPr>
              <a:t>Objekty alokace</a:t>
            </a:r>
            <a:endParaRPr lang="en-US" sz="5000" dirty="0"/>
          </a:p>
        </p:txBody>
      </p:sp>
      <p:sp>
        <p:nvSpPr>
          <p:cNvPr id="3" name="Text 1"/>
          <p:cNvSpPr/>
          <p:nvPr/>
        </p:nvSpPr>
        <p:spPr>
          <a:xfrm>
            <a:off x="793790" y="2380655"/>
            <a:ext cx="13042821" cy="387787"/>
          </a:xfrm>
          <a:prstGeom prst="rect">
            <a:avLst/>
          </a:prstGeom>
          <a:noFill/>
          <a:ln/>
        </p:spPr>
        <p:txBody>
          <a:bodyPr wrap="non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Objektem alokace nemusí být jen podnikový výkon, ale i další prvky řízení:</a:t>
            </a:r>
            <a:endParaRPr lang="en-US" sz="200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3790" y="3026807"/>
            <a:ext cx="765453" cy="765453"/>
          </a:xfrm>
          <a:prstGeom prst="rect">
            <a:avLst/>
          </a:prstGeom>
        </p:spPr>
      </p:pic>
      <p:sp>
        <p:nvSpPr>
          <p:cNvPr id="5" name="Text 2"/>
          <p:cNvSpPr/>
          <p:nvPr/>
        </p:nvSpPr>
        <p:spPr>
          <a:xfrm>
            <a:off x="1846302" y="3026807"/>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Útvar</a:t>
            </a:r>
            <a:endParaRPr lang="en-US" sz="2500" dirty="0"/>
          </a:p>
        </p:txBody>
      </p:sp>
      <p:sp>
        <p:nvSpPr>
          <p:cNvPr id="6" name="Text 3"/>
          <p:cNvSpPr/>
          <p:nvPr/>
        </p:nvSpPr>
        <p:spPr>
          <a:xfrm>
            <a:off x="1846302" y="3563183"/>
            <a:ext cx="5325308" cy="387787"/>
          </a:xfrm>
          <a:prstGeom prst="rect">
            <a:avLst/>
          </a:prstGeom>
          <a:noFill/>
          <a:ln/>
        </p:spPr>
        <p:txBody>
          <a:bodyPr wrap="non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Organizační jednotka podniku</a:t>
            </a:r>
            <a:endParaRPr lang="en-US" sz="200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8670" y="3026807"/>
            <a:ext cx="765453" cy="765453"/>
          </a:xfrm>
          <a:prstGeom prst="rect">
            <a:avLst/>
          </a:prstGeom>
        </p:spPr>
      </p:pic>
      <p:sp>
        <p:nvSpPr>
          <p:cNvPr id="8" name="Text 4"/>
          <p:cNvSpPr/>
          <p:nvPr/>
        </p:nvSpPr>
        <p:spPr>
          <a:xfrm>
            <a:off x="8511183" y="3026807"/>
            <a:ext cx="320873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Činnost nebo aktivita</a:t>
            </a:r>
            <a:endParaRPr lang="en-US" sz="2500" dirty="0"/>
          </a:p>
        </p:txBody>
      </p:sp>
      <p:sp>
        <p:nvSpPr>
          <p:cNvPr id="9" name="Text 5"/>
          <p:cNvSpPr/>
          <p:nvPr/>
        </p:nvSpPr>
        <p:spPr>
          <a:xfrm>
            <a:off x="8511183" y="3563183"/>
            <a:ext cx="5325428" cy="387787"/>
          </a:xfrm>
          <a:prstGeom prst="rect">
            <a:avLst/>
          </a:prstGeom>
          <a:noFill/>
          <a:ln/>
        </p:spPr>
        <p:txBody>
          <a:bodyPr wrap="non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Konkrétní proces nebo úkon</a:t>
            </a:r>
            <a:endParaRPr lang="en-US" sz="200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3790" y="4410194"/>
            <a:ext cx="765453" cy="765453"/>
          </a:xfrm>
          <a:prstGeom prst="rect">
            <a:avLst/>
          </a:prstGeom>
        </p:spPr>
      </p:pic>
      <p:sp>
        <p:nvSpPr>
          <p:cNvPr id="11" name="Text 6"/>
          <p:cNvSpPr/>
          <p:nvPr/>
        </p:nvSpPr>
        <p:spPr>
          <a:xfrm>
            <a:off x="1846302" y="4410194"/>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Investiční projekt</a:t>
            </a:r>
            <a:endParaRPr lang="en-US" sz="2500" dirty="0"/>
          </a:p>
        </p:txBody>
      </p:sp>
      <p:sp>
        <p:nvSpPr>
          <p:cNvPr id="12" name="Text 7"/>
          <p:cNvSpPr/>
          <p:nvPr/>
        </p:nvSpPr>
        <p:spPr>
          <a:xfrm>
            <a:off x="1846302" y="4946571"/>
            <a:ext cx="5325308" cy="387787"/>
          </a:xfrm>
          <a:prstGeom prst="rect">
            <a:avLst/>
          </a:prstGeom>
          <a:noFill/>
          <a:ln/>
        </p:spPr>
        <p:txBody>
          <a:bodyPr wrap="non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Dlouhodobá investice</a:t>
            </a:r>
            <a:endParaRPr lang="en-US" sz="2000" dirty="0"/>
          </a:p>
        </p:txBody>
      </p:sp>
      <p:pic>
        <p:nvPicPr>
          <p:cNvPr id="13"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8670" y="4410194"/>
            <a:ext cx="765453" cy="765453"/>
          </a:xfrm>
          <a:prstGeom prst="rect">
            <a:avLst/>
          </a:prstGeom>
        </p:spPr>
      </p:pic>
      <p:sp>
        <p:nvSpPr>
          <p:cNvPr id="14" name="Text 8"/>
          <p:cNvSpPr/>
          <p:nvPr/>
        </p:nvSpPr>
        <p:spPr>
          <a:xfrm>
            <a:off x="8511183" y="4410194"/>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Zákazník</a:t>
            </a:r>
            <a:endParaRPr lang="en-US" sz="2500" dirty="0"/>
          </a:p>
        </p:txBody>
      </p:sp>
      <p:sp>
        <p:nvSpPr>
          <p:cNvPr id="15" name="Text 9"/>
          <p:cNvSpPr/>
          <p:nvPr/>
        </p:nvSpPr>
        <p:spPr>
          <a:xfrm>
            <a:off x="8511183" y="4946571"/>
            <a:ext cx="5325428" cy="387787"/>
          </a:xfrm>
          <a:prstGeom prst="rect">
            <a:avLst/>
          </a:prstGeom>
          <a:noFill/>
          <a:ln/>
        </p:spPr>
        <p:txBody>
          <a:bodyPr wrap="non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Konkrétní odběratel</a:t>
            </a:r>
            <a:endParaRPr lang="en-US" sz="2000" dirty="0"/>
          </a:p>
        </p:txBody>
      </p:sp>
      <p:pic>
        <p:nvPicPr>
          <p:cNvPr id="1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790" y="5793581"/>
            <a:ext cx="765453" cy="765453"/>
          </a:xfrm>
          <a:prstGeom prst="rect">
            <a:avLst/>
          </a:prstGeom>
        </p:spPr>
      </p:pic>
      <p:sp>
        <p:nvSpPr>
          <p:cNvPr id="17" name="Text 10"/>
          <p:cNvSpPr/>
          <p:nvPr/>
        </p:nvSpPr>
        <p:spPr>
          <a:xfrm>
            <a:off x="1846302" y="5793581"/>
            <a:ext cx="3522702"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Manažerské rozhodnutí</a:t>
            </a:r>
            <a:endParaRPr lang="en-US" sz="2500" dirty="0"/>
          </a:p>
        </p:txBody>
      </p:sp>
      <p:sp>
        <p:nvSpPr>
          <p:cNvPr id="18" name="Text 11"/>
          <p:cNvSpPr/>
          <p:nvPr/>
        </p:nvSpPr>
        <p:spPr>
          <a:xfrm>
            <a:off x="1846302" y="6329958"/>
            <a:ext cx="5325308" cy="387787"/>
          </a:xfrm>
          <a:prstGeom prst="rect">
            <a:avLst/>
          </a:prstGeom>
          <a:noFill/>
          <a:ln/>
        </p:spPr>
        <p:txBody>
          <a:bodyPr wrap="non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Strategické nebo operativní volby</a:t>
            </a:r>
            <a:endParaRPr lang="en-US" sz="2000" dirty="0"/>
          </a:p>
        </p:txBody>
      </p:sp>
      <p:pic>
        <p:nvPicPr>
          <p:cNvPr id="19"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58670" y="5793581"/>
            <a:ext cx="765453" cy="765453"/>
          </a:xfrm>
          <a:prstGeom prst="rect">
            <a:avLst/>
          </a:prstGeom>
        </p:spPr>
      </p:pic>
      <p:sp>
        <p:nvSpPr>
          <p:cNvPr id="20" name="Text 12"/>
          <p:cNvSpPr/>
          <p:nvPr/>
        </p:nvSpPr>
        <p:spPr>
          <a:xfrm>
            <a:off x="8511183" y="5793581"/>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Kombinace pohledů</a:t>
            </a:r>
            <a:endParaRPr lang="en-US" sz="2500" dirty="0"/>
          </a:p>
        </p:txBody>
      </p:sp>
      <p:sp>
        <p:nvSpPr>
          <p:cNvPr id="21" name="Text 13"/>
          <p:cNvSpPr/>
          <p:nvPr/>
        </p:nvSpPr>
        <p:spPr>
          <a:xfrm>
            <a:off x="8511183" y="6329958"/>
            <a:ext cx="5325428" cy="775573"/>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Např. produkt pro zákaznickou skupinu v teritoriu</a:t>
            </a:r>
            <a:endParaRPr lang="en-US" sz="2000" dirty="0"/>
          </a:p>
        </p:txBody>
      </p:sp>
      <p:pic>
        <p:nvPicPr>
          <p:cNvPr id="22" name="Image 6" descr="preencoded.png">    </p:cNvPr>
          <p:cNvPicPr>
            <a:picLocks noChangeAspect="1"/>
          </p:cNvPicPr>
          <p:nvPr/>
        </p:nvPicPr>
        <p:blipFill>
          <a:blip r:embed="rId13"/>
          <a:stretch>
            <a:fillRect/>
          </a:stretch>
        </p:blipFill>
        <p:spPr>
          <a:xfrm>
            <a:off x="12766953" y="7547967"/>
            <a:ext cx="1665089" cy="39933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385173"/>
            <a:ext cx="7505700" cy="753070"/>
          </a:xfrm>
          <a:prstGeom prst="rect">
            <a:avLst/>
          </a:prstGeom>
          <a:noFill/>
          <a:ln/>
        </p:spPr>
        <p:txBody>
          <a:bodyPr wrap="none" lIns="0" tIns="0" rIns="0" bIns="0" rtlCol="0" anchor="t"/>
          <a:lstStyle/>
          <a:p>
            <a:pPr algn="l" indent="0" marL="0">
              <a:lnSpc>
                <a:spcPts val="5900"/>
              </a:lnSpc>
              <a:buNone/>
            </a:pPr>
            <a:r>
              <a:rPr lang="en-US" sz="4700" b="1" dirty="0">
                <a:solidFill>
                  <a:srgbClr val="CF1F28"/>
                </a:solidFill>
                <a:latin typeface="Oxygen Bold" pitchFamily="34" charset="0"/>
                <a:ea typeface="Oxygen Bold" pitchFamily="34" charset="-122"/>
                <a:cs typeface="Oxygen Bold" pitchFamily="34" charset="-120"/>
              </a:rPr>
              <a:t>Hlavní cíl alokace nákladů</a:t>
            </a:r>
            <a:endParaRPr lang="en-US" sz="4700" dirty="0"/>
          </a:p>
        </p:txBody>
      </p:sp>
      <p:sp>
        <p:nvSpPr>
          <p:cNvPr id="4" name="Text 1"/>
          <p:cNvSpPr/>
          <p:nvPr/>
        </p:nvSpPr>
        <p:spPr>
          <a:xfrm>
            <a:off x="793790" y="2445425"/>
            <a:ext cx="7556421" cy="2078355"/>
          </a:xfrm>
          <a:prstGeom prst="rect">
            <a:avLst/>
          </a:prstGeom>
          <a:noFill/>
          <a:ln/>
        </p:spPr>
        <p:txBody>
          <a:bodyPr wrap="square" lIns="0" tIns="0" rIns="0" bIns="0" rtlCol="0" anchor="t"/>
          <a:lstStyle/>
          <a:p>
            <a:pPr algn="l" indent="0" marL="0">
              <a:lnSpc>
                <a:spcPts val="8150"/>
              </a:lnSpc>
              <a:buNone/>
            </a:pPr>
            <a:r>
              <a:rPr lang="en-US" sz="6500" b="1" dirty="0">
                <a:solidFill>
                  <a:srgbClr val="CF1F28"/>
                </a:solidFill>
                <a:latin typeface="Oxygen Bold" pitchFamily="34" charset="0"/>
                <a:ea typeface="Oxygen Bold" pitchFamily="34" charset="-122"/>
                <a:cs typeface="Oxygen Bold" pitchFamily="34" charset="-120"/>
              </a:rPr>
              <a:t>Zpřesnit informace o nákladech</a:t>
            </a:r>
            <a:endParaRPr lang="en-US" sz="6500" dirty="0"/>
          </a:p>
        </p:txBody>
      </p:sp>
      <p:sp>
        <p:nvSpPr>
          <p:cNvPr id="5" name="Text 2"/>
          <p:cNvSpPr/>
          <p:nvPr/>
        </p:nvSpPr>
        <p:spPr>
          <a:xfrm>
            <a:off x="793790" y="4830961"/>
            <a:ext cx="7556421" cy="1069777"/>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Hlavním cílem výzkumu v oblasti alokace nákladů je zpřesnit informace o nákladech týkajících se určitého objektu s hlavním zřetelem na rozhodovací úlohu, kterou je třeba řešit.</a:t>
            </a:r>
            <a:endParaRPr lang="en-US" sz="1850" dirty="0"/>
          </a:p>
        </p:txBody>
      </p:sp>
      <p:sp>
        <p:nvSpPr>
          <p:cNvPr id="6" name="Text 3"/>
          <p:cNvSpPr/>
          <p:nvPr/>
        </p:nvSpPr>
        <p:spPr>
          <a:xfrm>
            <a:off x="793790" y="6131123"/>
            <a:ext cx="7556421"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Výzkum se v tomto směru zabývá zejména základními cíli alokace, jejími principy a fázemi.</a:t>
            </a:r>
            <a:endParaRPr lang="en-US" sz="1850" dirty="0"/>
          </a:p>
        </p:txBody>
      </p:sp>
      <p:pic>
        <p:nvPicPr>
          <p:cNvPr id="7"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793790" y="1151334"/>
            <a:ext cx="687705" cy="335042"/>
          </a:xfrm>
          <a:prstGeom prst="roundRect">
            <a:avLst>
              <a:gd name="adj" fmla="val 19904"/>
            </a:avLst>
          </a:prstGeom>
          <a:solidFill>
            <a:srgbClr val="F8D3D5"/>
          </a:solidFill>
          <a:ln/>
        </p:spPr>
      </p:sp>
      <p:sp>
        <p:nvSpPr>
          <p:cNvPr id="3" name="Text 1"/>
          <p:cNvSpPr/>
          <p:nvPr/>
        </p:nvSpPr>
        <p:spPr>
          <a:xfrm>
            <a:off x="912852" y="1210866"/>
            <a:ext cx="449580" cy="215979"/>
          </a:xfrm>
          <a:prstGeom prst="rect">
            <a:avLst/>
          </a:prstGeom>
          <a:noFill/>
          <a:ln/>
        </p:spPr>
        <p:txBody>
          <a:bodyPr wrap="none" lIns="0" tIns="0" rIns="0" bIns="0" rtlCol="0" anchor="t"/>
          <a:lstStyle/>
          <a:p>
            <a:pPr algn="l" indent="0" marL="0">
              <a:lnSpc>
                <a:spcPts val="1700"/>
              </a:lnSpc>
              <a:buNone/>
            </a:pPr>
            <a:r>
              <a:rPr lang="en-US" sz="1250" dirty="0">
                <a:solidFill>
                  <a:srgbClr val="000000"/>
                </a:solidFill>
                <a:latin typeface="Oxygen" pitchFamily="34" charset="0"/>
                <a:ea typeface="Oxygen" pitchFamily="34" charset="-122"/>
                <a:cs typeface="Oxygen" pitchFamily="34" charset="-120"/>
              </a:rPr>
              <a:t>ÚVOD</a:t>
            </a:r>
            <a:endParaRPr lang="en-US" sz="1250" dirty="0"/>
          </a:p>
        </p:txBody>
      </p:sp>
      <p:sp>
        <p:nvSpPr>
          <p:cNvPr id="4" name="Text 2"/>
          <p:cNvSpPr/>
          <p:nvPr/>
        </p:nvSpPr>
        <p:spPr>
          <a:xfrm>
            <a:off x="793790" y="1541859"/>
            <a:ext cx="6895028" cy="620078"/>
          </a:xfrm>
          <a:prstGeom prst="rect">
            <a:avLst/>
          </a:prstGeom>
          <a:noFill/>
          <a:ln/>
        </p:spPr>
        <p:txBody>
          <a:bodyPr wrap="none" lIns="0" tIns="0" rIns="0" bIns="0" rtlCol="0" anchor="t"/>
          <a:lstStyle/>
          <a:p>
            <a:pPr algn="l" indent="0" marL="0">
              <a:lnSpc>
                <a:spcPts val="4850"/>
              </a:lnSpc>
              <a:buNone/>
            </a:pPr>
            <a:r>
              <a:rPr lang="en-US" sz="3900" b="1" dirty="0">
                <a:solidFill>
                  <a:srgbClr val="CF1F28"/>
                </a:solidFill>
                <a:latin typeface="Oxygen Bold" pitchFamily="34" charset="0"/>
                <a:ea typeface="Oxygen Bold" pitchFamily="34" charset="-122"/>
                <a:cs typeface="Oxygen Bold" pitchFamily="34" charset="-120"/>
              </a:rPr>
              <a:t>Dva klíčové okruhy problémů</a:t>
            </a:r>
            <a:endParaRPr lang="en-US" sz="3900" dirty="0"/>
          </a:p>
        </p:txBody>
      </p:sp>
      <p:pic>
        <p:nvPicPr>
          <p:cNvPr id="5" name="Image 0" descr="preencoded.png">    </p:cNvPr>
          <p:cNvPicPr>
            <a:picLocks noChangeAspect="1"/>
          </p:cNvPicPr>
          <p:nvPr/>
        </p:nvPicPr>
        <p:blipFill>
          <a:blip r:embed="rId1"/>
          <a:stretch>
            <a:fillRect/>
          </a:stretch>
        </p:blipFill>
        <p:spPr>
          <a:xfrm>
            <a:off x="793790" y="2526506"/>
            <a:ext cx="4395549" cy="4395549"/>
          </a:xfrm>
          <a:prstGeom prst="rect">
            <a:avLst/>
          </a:prstGeom>
        </p:spPr>
      </p:pic>
      <p:sp>
        <p:nvSpPr>
          <p:cNvPr id="6" name="Text 3"/>
          <p:cNvSpPr/>
          <p:nvPr/>
        </p:nvSpPr>
        <p:spPr>
          <a:xfrm>
            <a:off x="7564874" y="2495312"/>
            <a:ext cx="6279356" cy="1619488"/>
          </a:xfrm>
          <a:prstGeom prst="rect">
            <a:avLst/>
          </a:prstGeom>
          <a:noFill/>
          <a:ln/>
        </p:spPr>
        <p:txBody>
          <a:bodyPr wrap="square" lIns="0" tIns="0" rIns="0" bIns="0" rtlCol="0" anchor="t"/>
          <a:lstStyle/>
          <a:p>
            <a:pPr algn="l" indent="0" marL="0">
              <a:lnSpc>
                <a:spcPts val="2100"/>
              </a:lnSpc>
              <a:buNone/>
            </a:pPr>
            <a:r>
              <a:rPr lang="en-US" sz="1550" dirty="0">
                <a:solidFill>
                  <a:srgbClr val="000000"/>
                </a:solidFill>
                <a:latin typeface="Oxygen" pitchFamily="34" charset="0"/>
                <a:ea typeface="Oxygen" pitchFamily="34" charset="-122"/>
                <a:cs typeface="Oxygen" pitchFamily="34" charset="-120"/>
              </a:rPr>
              <a:t>Oblast přiřazování nákladů předmětu kalkulace zahrnuje dva obtížně oddělitelné okruhy problémů. První sleduje primárně metodickou otázku „Jak přiřazovat náklady kalkulační jednici?" Druhý okruh se zaměřuje na podstatnější, ale v naší teorii i praxi dosti opomíjenou uživatelsky orientovanou otázku: „Proč se přiřazují nepřímé režijní náklady kalkulační jednici?"</a:t>
            </a:r>
            <a:endParaRPr lang="en-US" sz="1550" dirty="0"/>
          </a:p>
        </p:txBody>
      </p:sp>
      <p:pic>
        <p:nvPicPr>
          <p:cNvPr id="7"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793790" y="2129195"/>
            <a:ext cx="2547580" cy="548164"/>
          </a:xfrm>
          <a:prstGeom prst="roundRect">
            <a:avLst>
              <a:gd name="adj" fmla="val 17379"/>
            </a:avLst>
          </a:prstGeom>
          <a:noFill/>
          <a:ln w="7620">
            <a:solidFill>
              <a:srgbClr val="D01F28"/>
            </a:solidFill>
            <a:prstDash val="solid"/>
          </a:ln>
        </p:spPr>
      </p:sp>
      <p:sp>
        <p:nvSpPr>
          <p:cNvPr id="3" name="Text 1"/>
          <p:cNvSpPr/>
          <p:nvPr/>
        </p:nvSpPr>
        <p:spPr>
          <a:xfrm>
            <a:off x="971431" y="2221825"/>
            <a:ext cx="2192298" cy="362903"/>
          </a:xfrm>
          <a:prstGeom prst="rect">
            <a:avLst/>
          </a:prstGeom>
          <a:noFill/>
          <a:ln/>
        </p:spPr>
        <p:txBody>
          <a:bodyPr wrap="none" lIns="0" tIns="0" rIns="0" bIns="0" rtlCol="0" anchor="t"/>
          <a:lstStyle/>
          <a:p>
            <a:pPr algn="l" indent="0" marL="0">
              <a:lnSpc>
                <a:spcPts val="2850"/>
              </a:lnSpc>
              <a:buNone/>
            </a:pPr>
            <a:r>
              <a:rPr lang="en-US" sz="1750" dirty="0">
                <a:solidFill>
                  <a:srgbClr val="D01F28"/>
                </a:solidFill>
                <a:latin typeface="Oxygen" pitchFamily="34" charset="0"/>
                <a:ea typeface="Oxygen" pitchFamily="34" charset="-122"/>
                <a:cs typeface="Oxygen" pitchFamily="34" charset="-120"/>
              </a:rPr>
              <a:t>ZÁKLADNÍ PRAVIDLO</a:t>
            </a:r>
            <a:endParaRPr lang="en-US" sz="1750" dirty="0"/>
          </a:p>
        </p:txBody>
      </p:sp>
      <p:sp>
        <p:nvSpPr>
          <p:cNvPr id="4" name="Text 2"/>
          <p:cNvSpPr/>
          <p:nvPr/>
        </p:nvSpPr>
        <p:spPr>
          <a:xfrm>
            <a:off x="793790" y="2790706"/>
            <a:ext cx="9796939"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Nejdůležitější zásada alokace</a:t>
            </a:r>
            <a:endParaRPr lang="en-US" sz="5550" dirty="0"/>
          </a:p>
        </p:txBody>
      </p:sp>
      <p:sp>
        <p:nvSpPr>
          <p:cNvPr id="5" name="Text 3"/>
          <p:cNvSpPr/>
          <p:nvPr/>
        </p:nvSpPr>
        <p:spPr>
          <a:xfrm>
            <a:off x="1219081" y="4420910"/>
            <a:ext cx="12617529"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Neexistuje univerzálně správný nebo špatný způsob přiřazení nákladu příslušnému výkonu. Každý způsob alokace musí respektovat nejen vztah nákladů k objektu, ale zejména rozhodovací úlohu, která bude na základě tohoto přiřazení řešena.</a:t>
            </a:r>
            <a:endParaRPr lang="en-US" sz="2200" dirty="0"/>
          </a:p>
        </p:txBody>
      </p:sp>
      <p:sp>
        <p:nvSpPr>
          <p:cNvPr id="6" name="Shape 4"/>
          <p:cNvSpPr/>
          <p:nvPr/>
        </p:nvSpPr>
        <p:spPr>
          <a:xfrm>
            <a:off x="793790" y="4101941"/>
            <a:ext cx="38100" cy="1998464"/>
          </a:xfrm>
          <a:prstGeom prst="rect">
            <a:avLst/>
          </a:prstGeom>
          <a:solidFill>
            <a:srgbClr val="D01F28"/>
          </a:solidFill>
          <a:ln/>
        </p:spPr>
      </p:sp>
      <p:pic>
        <p:nvPicPr>
          <p:cNvPr id="7"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967264"/>
            <a:ext cx="10419993" cy="664488"/>
          </a:xfrm>
          <a:prstGeom prst="rect">
            <a:avLst/>
          </a:prstGeom>
          <a:noFill/>
          <a:ln/>
        </p:spPr>
        <p:txBody>
          <a:bodyPr wrap="none" lIns="0" tIns="0" rIns="0" bIns="0" rtlCol="0" anchor="t"/>
          <a:lstStyle/>
          <a:p>
            <a:pPr algn="l" indent="0" marL="0">
              <a:lnSpc>
                <a:spcPts val="5200"/>
              </a:lnSpc>
              <a:buNone/>
            </a:pPr>
            <a:r>
              <a:rPr lang="en-US" sz="4150" b="1" dirty="0">
                <a:solidFill>
                  <a:srgbClr val="CF1F28"/>
                </a:solidFill>
                <a:latin typeface="Oxygen Bold" pitchFamily="34" charset="0"/>
                <a:ea typeface="Oxygen Bold" pitchFamily="34" charset="-122"/>
                <a:cs typeface="Oxygen Bold" pitchFamily="34" charset="-120"/>
              </a:rPr>
              <a:t>Šest typových oblastí rozhodovacích úloh</a:t>
            </a:r>
            <a:endParaRPr lang="en-US" sz="4150" dirty="0"/>
          </a:p>
        </p:txBody>
      </p:sp>
      <p:sp>
        <p:nvSpPr>
          <p:cNvPr id="3" name="Shape 1"/>
          <p:cNvSpPr/>
          <p:nvPr/>
        </p:nvSpPr>
        <p:spPr>
          <a:xfrm>
            <a:off x="793790" y="1950720"/>
            <a:ext cx="3141107" cy="2891076"/>
          </a:xfrm>
          <a:prstGeom prst="roundRect">
            <a:avLst>
              <a:gd name="adj" fmla="val 3089"/>
            </a:avLst>
          </a:prstGeom>
          <a:solidFill>
            <a:srgbClr val="F8D3D5"/>
          </a:solidFill>
          <a:ln w="7620">
            <a:solidFill>
              <a:srgbClr val="DEB9BB"/>
            </a:solidFill>
            <a:prstDash val="solid"/>
          </a:ln>
        </p:spPr>
      </p:sp>
      <p:sp>
        <p:nvSpPr>
          <p:cNvPr id="4" name="Shape 2"/>
          <p:cNvSpPr/>
          <p:nvPr/>
        </p:nvSpPr>
        <p:spPr>
          <a:xfrm>
            <a:off x="1014055" y="2170986"/>
            <a:ext cx="637937" cy="637937"/>
          </a:xfrm>
          <a:prstGeom prst="roundRect">
            <a:avLst>
              <a:gd name="adj" fmla="val 14332270"/>
            </a:avLst>
          </a:prstGeom>
          <a:solidFill>
            <a:srgbClr val="D01F28"/>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89434" y="2346365"/>
            <a:ext cx="287060" cy="287060"/>
          </a:xfrm>
          <a:prstGeom prst="rect">
            <a:avLst/>
          </a:prstGeom>
        </p:spPr>
      </p:pic>
      <p:sp>
        <p:nvSpPr>
          <p:cNvPr id="6" name="Text 3"/>
          <p:cNvSpPr/>
          <p:nvPr/>
        </p:nvSpPr>
        <p:spPr>
          <a:xfrm>
            <a:off x="1014055" y="2968347"/>
            <a:ext cx="2700576" cy="664607"/>
          </a:xfrm>
          <a:prstGeom prst="rect">
            <a:avLst/>
          </a:prstGeom>
          <a:noFill/>
          <a:ln/>
        </p:spPr>
        <p:txBody>
          <a:bodyPr wrap="square" lIns="0" tIns="0" rIns="0" bIns="0" rtlCol="0" anchor="t"/>
          <a:lstStyle/>
          <a:p>
            <a:pPr algn="l" indent="0" marL="0">
              <a:lnSpc>
                <a:spcPts val="2600"/>
              </a:lnSpc>
              <a:buNone/>
            </a:pPr>
            <a:r>
              <a:rPr lang="en-US" sz="2050" b="1" dirty="0">
                <a:solidFill>
                  <a:srgbClr val="000000"/>
                </a:solidFill>
                <a:latin typeface="Oxygen Bold" pitchFamily="34" charset="0"/>
                <a:ea typeface="Oxygen Bold" pitchFamily="34" charset="-122"/>
                <a:cs typeface="Oxygen Bold" pitchFamily="34" charset="-120"/>
              </a:rPr>
              <a:t>Využití ekonomických zdrojů</a:t>
            </a:r>
            <a:endParaRPr lang="en-US" sz="2050" dirty="0"/>
          </a:p>
        </p:txBody>
      </p:sp>
      <p:sp>
        <p:nvSpPr>
          <p:cNvPr id="7" name="Text 4"/>
          <p:cNvSpPr/>
          <p:nvPr/>
        </p:nvSpPr>
        <p:spPr>
          <a:xfrm>
            <a:off x="1014055" y="3728561"/>
            <a:ext cx="2700576" cy="892969"/>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Rozhodnutí o budoucím sortimentu nebo o výrobě vs. nákupu subdodávek</a:t>
            </a:r>
            <a:endParaRPr lang="en-US" sz="1650" dirty="0"/>
          </a:p>
        </p:txBody>
      </p:sp>
      <p:sp>
        <p:nvSpPr>
          <p:cNvPr id="8" name="Shape 5"/>
          <p:cNvSpPr/>
          <p:nvPr/>
        </p:nvSpPr>
        <p:spPr>
          <a:xfrm>
            <a:off x="4094321" y="1950720"/>
            <a:ext cx="3141107" cy="2891076"/>
          </a:xfrm>
          <a:prstGeom prst="roundRect">
            <a:avLst>
              <a:gd name="adj" fmla="val 3089"/>
            </a:avLst>
          </a:prstGeom>
          <a:solidFill>
            <a:srgbClr val="F8D3D5"/>
          </a:solidFill>
          <a:ln w="7620">
            <a:solidFill>
              <a:srgbClr val="DEB9BB"/>
            </a:solidFill>
            <a:prstDash val="solid"/>
          </a:ln>
        </p:spPr>
      </p:sp>
      <p:sp>
        <p:nvSpPr>
          <p:cNvPr id="9" name="Shape 6"/>
          <p:cNvSpPr/>
          <p:nvPr/>
        </p:nvSpPr>
        <p:spPr>
          <a:xfrm>
            <a:off x="4314587" y="2170986"/>
            <a:ext cx="637937" cy="637937"/>
          </a:xfrm>
          <a:prstGeom prst="roundRect">
            <a:avLst>
              <a:gd name="adj" fmla="val 14332270"/>
            </a:avLst>
          </a:prstGeom>
          <a:solidFill>
            <a:srgbClr val="D01F28"/>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9966" y="2346365"/>
            <a:ext cx="287060" cy="287060"/>
          </a:xfrm>
          <a:prstGeom prst="rect">
            <a:avLst/>
          </a:prstGeom>
        </p:spPr>
      </p:pic>
      <p:sp>
        <p:nvSpPr>
          <p:cNvPr id="11" name="Text 7"/>
          <p:cNvSpPr/>
          <p:nvPr/>
        </p:nvSpPr>
        <p:spPr>
          <a:xfrm>
            <a:off x="4314587" y="2968347"/>
            <a:ext cx="2700576" cy="664607"/>
          </a:xfrm>
          <a:prstGeom prst="rect">
            <a:avLst/>
          </a:prstGeom>
          <a:noFill/>
          <a:ln/>
        </p:spPr>
        <p:txBody>
          <a:bodyPr wrap="square" lIns="0" tIns="0" rIns="0" bIns="0" rtlCol="0" anchor="t"/>
          <a:lstStyle/>
          <a:p>
            <a:pPr algn="l" indent="0" marL="0">
              <a:lnSpc>
                <a:spcPts val="2600"/>
              </a:lnSpc>
              <a:buNone/>
            </a:pPr>
            <a:r>
              <a:rPr lang="en-US" sz="2050" b="1" dirty="0">
                <a:solidFill>
                  <a:srgbClr val="000000"/>
                </a:solidFill>
                <a:latin typeface="Oxygen Bold" pitchFamily="34" charset="0"/>
                <a:ea typeface="Oxygen Bold" pitchFamily="34" charset="-122"/>
                <a:cs typeface="Oxygen Bold" pitchFamily="34" charset="-120"/>
              </a:rPr>
              <a:t>Plná nákladová náročnost</a:t>
            </a:r>
            <a:endParaRPr lang="en-US" sz="2050" dirty="0"/>
          </a:p>
        </p:txBody>
      </p:sp>
      <p:sp>
        <p:nvSpPr>
          <p:cNvPr id="12" name="Text 8"/>
          <p:cNvSpPr/>
          <p:nvPr/>
        </p:nvSpPr>
        <p:spPr>
          <a:xfrm>
            <a:off x="4314587" y="3728561"/>
            <a:ext cx="2700576" cy="892969"/>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Posuzování dlouhodobé efektivnosti výkonů nebo jejich skupin</a:t>
            </a:r>
            <a:endParaRPr lang="en-US" sz="1650" dirty="0"/>
          </a:p>
        </p:txBody>
      </p:sp>
      <p:sp>
        <p:nvSpPr>
          <p:cNvPr id="13" name="Shape 9"/>
          <p:cNvSpPr/>
          <p:nvPr/>
        </p:nvSpPr>
        <p:spPr>
          <a:xfrm>
            <a:off x="7394853" y="1950720"/>
            <a:ext cx="3141107" cy="2891076"/>
          </a:xfrm>
          <a:prstGeom prst="roundRect">
            <a:avLst>
              <a:gd name="adj" fmla="val 3089"/>
            </a:avLst>
          </a:prstGeom>
          <a:solidFill>
            <a:srgbClr val="F8D3D5"/>
          </a:solidFill>
          <a:ln w="7620">
            <a:solidFill>
              <a:srgbClr val="DEB9BB"/>
            </a:solidFill>
            <a:prstDash val="solid"/>
          </a:ln>
        </p:spPr>
      </p:sp>
      <p:sp>
        <p:nvSpPr>
          <p:cNvPr id="14" name="Shape 10"/>
          <p:cNvSpPr/>
          <p:nvPr/>
        </p:nvSpPr>
        <p:spPr>
          <a:xfrm>
            <a:off x="7615118" y="2170986"/>
            <a:ext cx="637937" cy="637937"/>
          </a:xfrm>
          <a:prstGeom prst="roundRect">
            <a:avLst>
              <a:gd name="adj" fmla="val 14332270"/>
            </a:avLst>
          </a:prstGeom>
          <a:solidFill>
            <a:srgbClr val="D01F28"/>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0498" y="2346365"/>
            <a:ext cx="287060" cy="287060"/>
          </a:xfrm>
          <a:prstGeom prst="rect">
            <a:avLst/>
          </a:prstGeom>
        </p:spPr>
      </p:pic>
      <p:sp>
        <p:nvSpPr>
          <p:cNvPr id="16" name="Text 11"/>
          <p:cNvSpPr/>
          <p:nvPr/>
        </p:nvSpPr>
        <p:spPr>
          <a:xfrm>
            <a:off x="7615118" y="2968347"/>
            <a:ext cx="2700576" cy="664607"/>
          </a:xfrm>
          <a:prstGeom prst="rect">
            <a:avLst/>
          </a:prstGeom>
          <a:noFill/>
          <a:ln/>
        </p:spPr>
        <p:txBody>
          <a:bodyPr wrap="square" lIns="0" tIns="0" rIns="0" bIns="0" rtlCol="0" anchor="t"/>
          <a:lstStyle/>
          <a:p>
            <a:pPr algn="l" indent="0" marL="0">
              <a:lnSpc>
                <a:spcPts val="2600"/>
              </a:lnSpc>
              <a:buNone/>
            </a:pPr>
            <a:r>
              <a:rPr lang="en-US" sz="2050" b="1" dirty="0">
                <a:solidFill>
                  <a:srgbClr val="000000"/>
                </a:solidFill>
                <a:latin typeface="Oxygen Bold" pitchFamily="34" charset="0"/>
                <a:ea typeface="Oxygen Bold" pitchFamily="34" charset="-122"/>
                <a:cs typeface="Oxygen Bold" pitchFamily="34" charset="-120"/>
              </a:rPr>
              <a:t>Motivace zaměstnanců</a:t>
            </a:r>
            <a:endParaRPr lang="en-US" sz="2050" dirty="0"/>
          </a:p>
        </p:txBody>
      </p:sp>
      <p:sp>
        <p:nvSpPr>
          <p:cNvPr id="17" name="Text 12"/>
          <p:cNvSpPr/>
          <p:nvPr/>
        </p:nvSpPr>
        <p:spPr>
          <a:xfrm>
            <a:off x="7615118" y="3728561"/>
            <a:ext cx="2700576" cy="892969"/>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Zainteresování manažerů na jednání prospěšném pro podnikové cíle</a:t>
            </a:r>
            <a:endParaRPr lang="en-US" sz="1650" dirty="0"/>
          </a:p>
        </p:txBody>
      </p:sp>
      <p:sp>
        <p:nvSpPr>
          <p:cNvPr id="18" name="Shape 13"/>
          <p:cNvSpPr/>
          <p:nvPr/>
        </p:nvSpPr>
        <p:spPr>
          <a:xfrm>
            <a:off x="10695384" y="1950720"/>
            <a:ext cx="3141226" cy="2891076"/>
          </a:xfrm>
          <a:prstGeom prst="roundRect">
            <a:avLst>
              <a:gd name="adj" fmla="val 3089"/>
            </a:avLst>
          </a:prstGeom>
          <a:solidFill>
            <a:srgbClr val="F8D3D5"/>
          </a:solidFill>
          <a:ln w="7620">
            <a:solidFill>
              <a:srgbClr val="DEB9BB"/>
            </a:solidFill>
            <a:prstDash val="solid"/>
          </a:ln>
        </p:spPr>
      </p:sp>
      <p:sp>
        <p:nvSpPr>
          <p:cNvPr id="19" name="Shape 14"/>
          <p:cNvSpPr/>
          <p:nvPr/>
        </p:nvSpPr>
        <p:spPr>
          <a:xfrm>
            <a:off x="10915650" y="2170986"/>
            <a:ext cx="637937" cy="637937"/>
          </a:xfrm>
          <a:prstGeom prst="roundRect">
            <a:avLst>
              <a:gd name="adj" fmla="val 14332270"/>
            </a:avLst>
          </a:prstGeom>
          <a:solidFill>
            <a:srgbClr val="D01F28"/>
          </a:solidFill>
          <a:ln/>
        </p:spPr>
      </p:sp>
      <p:pic>
        <p:nvPicPr>
          <p:cNvPr id="20"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91029" y="2346365"/>
            <a:ext cx="287060" cy="287060"/>
          </a:xfrm>
          <a:prstGeom prst="rect">
            <a:avLst/>
          </a:prstGeom>
        </p:spPr>
      </p:pic>
      <p:sp>
        <p:nvSpPr>
          <p:cNvPr id="21" name="Text 15"/>
          <p:cNvSpPr/>
          <p:nvPr/>
        </p:nvSpPr>
        <p:spPr>
          <a:xfrm>
            <a:off x="10915650" y="2968347"/>
            <a:ext cx="2658070" cy="332303"/>
          </a:xfrm>
          <a:prstGeom prst="rect">
            <a:avLst/>
          </a:prstGeom>
          <a:noFill/>
          <a:ln/>
        </p:spPr>
        <p:txBody>
          <a:bodyPr wrap="none" lIns="0" tIns="0" rIns="0" bIns="0" rtlCol="0" anchor="t"/>
          <a:lstStyle/>
          <a:p>
            <a:pPr algn="l" indent="0" marL="0">
              <a:lnSpc>
                <a:spcPts val="2600"/>
              </a:lnSpc>
              <a:buNone/>
            </a:pPr>
            <a:r>
              <a:rPr lang="en-US" sz="2050" b="1" dirty="0">
                <a:solidFill>
                  <a:srgbClr val="000000"/>
                </a:solidFill>
                <a:latin typeface="Oxygen Bold" pitchFamily="34" charset="0"/>
                <a:ea typeface="Oxygen Bold" pitchFamily="34" charset="-122"/>
                <a:cs typeface="Oxygen Bold" pitchFamily="34" charset="-120"/>
              </a:rPr>
              <a:t>Cenová vyjednávání</a:t>
            </a:r>
            <a:endParaRPr lang="en-US" sz="2050" dirty="0"/>
          </a:p>
        </p:txBody>
      </p:sp>
      <p:sp>
        <p:nvSpPr>
          <p:cNvPr id="22" name="Text 16"/>
          <p:cNvSpPr/>
          <p:nvPr/>
        </p:nvSpPr>
        <p:spPr>
          <a:xfrm>
            <a:off x="10915650" y="3396258"/>
            <a:ext cx="2700695" cy="595313"/>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Účelová úprava nákladů pro obhajobu ceny</a:t>
            </a:r>
            <a:endParaRPr lang="en-US" sz="1650" dirty="0"/>
          </a:p>
        </p:txBody>
      </p:sp>
      <p:sp>
        <p:nvSpPr>
          <p:cNvPr id="23" name="Shape 17"/>
          <p:cNvSpPr/>
          <p:nvPr/>
        </p:nvSpPr>
        <p:spPr>
          <a:xfrm>
            <a:off x="793790" y="5001220"/>
            <a:ext cx="6441638" cy="2261116"/>
          </a:xfrm>
          <a:prstGeom prst="roundRect">
            <a:avLst>
              <a:gd name="adj" fmla="val 3950"/>
            </a:avLst>
          </a:prstGeom>
          <a:solidFill>
            <a:srgbClr val="F8D3D5"/>
          </a:solidFill>
          <a:ln w="7620">
            <a:solidFill>
              <a:srgbClr val="DEB9BB"/>
            </a:solidFill>
            <a:prstDash val="solid"/>
          </a:ln>
        </p:spPr>
      </p:sp>
      <p:sp>
        <p:nvSpPr>
          <p:cNvPr id="24" name="Shape 18"/>
          <p:cNvSpPr/>
          <p:nvPr/>
        </p:nvSpPr>
        <p:spPr>
          <a:xfrm>
            <a:off x="1014055" y="5221486"/>
            <a:ext cx="637937" cy="637937"/>
          </a:xfrm>
          <a:prstGeom prst="roundRect">
            <a:avLst>
              <a:gd name="adj" fmla="val 14332270"/>
            </a:avLst>
          </a:prstGeom>
          <a:solidFill>
            <a:srgbClr val="D01F28"/>
          </a:solidFill>
          <a:ln/>
        </p:spPr>
      </p:sp>
      <p:pic>
        <p:nvPicPr>
          <p:cNvPr id="25"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89434" y="5396865"/>
            <a:ext cx="287060" cy="287060"/>
          </a:xfrm>
          <a:prstGeom prst="rect">
            <a:avLst/>
          </a:prstGeom>
        </p:spPr>
      </p:pic>
      <p:sp>
        <p:nvSpPr>
          <p:cNvPr id="26" name="Text 19"/>
          <p:cNvSpPr/>
          <p:nvPr/>
        </p:nvSpPr>
        <p:spPr>
          <a:xfrm>
            <a:off x="1014055" y="6018848"/>
            <a:ext cx="2658070" cy="332303"/>
          </a:xfrm>
          <a:prstGeom prst="rect">
            <a:avLst/>
          </a:prstGeom>
          <a:noFill/>
          <a:ln/>
        </p:spPr>
        <p:txBody>
          <a:bodyPr wrap="none" lIns="0" tIns="0" rIns="0" bIns="0" rtlCol="0" anchor="t"/>
          <a:lstStyle/>
          <a:p>
            <a:pPr algn="l" indent="0" marL="0">
              <a:lnSpc>
                <a:spcPts val="2600"/>
              </a:lnSpc>
              <a:buNone/>
            </a:pPr>
            <a:r>
              <a:rPr lang="en-US" sz="2050" b="1" dirty="0">
                <a:solidFill>
                  <a:srgbClr val="000000"/>
                </a:solidFill>
                <a:latin typeface="Oxygen Bold" pitchFamily="34" charset="0"/>
                <a:ea typeface="Oxygen Bold" pitchFamily="34" charset="-122"/>
                <a:cs typeface="Oxygen Bold" pitchFamily="34" charset="-120"/>
              </a:rPr>
              <a:t>Reprodukční úlohy</a:t>
            </a:r>
            <a:endParaRPr lang="en-US" sz="2050" dirty="0"/>
          </a:p>
        </p:txBody>
      </p:sp>
      <p:sp>
        <p:nvSpPr>
          <p:cNvPr id="27" name="Text 20"/>
          <p:cNvSpPr/>
          <p:nvPr/>
        </p:nvSpPr>
        <p:spPr>
          <a:xfrm>
            <a:off x="1014055" y="6446758"/>
            <a:ext cx="6001107" cy="297656"/>
          </a:xfrm>
          <a:prstGeom prst="rect">
            <a:avLst/>
          </a:prstGeom>
          <a:noFill/>
          <a:ln/>
        </p:spPr>
        <p:txBody>
          <a:bodyPr wrap="non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Ověření, zda rozhodnutí umožní uhradit veškeré náklady</a:t>
            </a:r>
            <a:endParaRPr lang="en-US" sz="1650" dirty="0"/>
          </a:p>
        </p:txBody>
      </p:sp>
      <p:sp>
        <p:nvSpPr>
          <p:cNvPr id="28" name="Shape 21"/>
          <p:cNvSpPr/>
          <p:nvPr/>
        </p:nvSpPr>
        <p:spPr>
          <a:xfrm>
            <a:off x="7394853" y="5001220"/>
            <a:ext cx="6441757" cy="2261116"/>
          </a:xfrm>
          <a:prstGeom prst="roundRect">
            <a:avLst>
              <a:gd name="adj" fmla="val 3950"/>
            </a:avLst>
          </a:prstGeom>
          <a:solidFill>
            <a:srgbClr val="F8D3D5"/>
          </a:solidFill>
          <a:ln w="7620">
            <a:solidFill>
              <a:srgbClr val="DEB9BB"/>
            </a:solidFill>
            <a:prstDash val="solid"/>
          </a:ln>
        </p:spPr>
      </p:sp>
      <p:sp>
        <p:nvSpPr>
          <p:cNvPr id="29" name="Shape 22"/>
          <p:cNvSpPr/>
          <p:nvPr/>
        </p:nvSpPr>
        <p:spPr>
          <a:xfrm>
            <a:off x="7615118" y="5221486"/>
            <a:ext cx="637937" cy="637937"/>
          </a:xfrm>
          <a:prstGeom prst="roundRect">
            <a:avLst>
              <a:gd name="adj" fmla="val 14332270"/>
            </a:avLst>
          </a:prstGeom>
          <a:solidFill>
            <a:srgbClr val="D01F28"/>
          </a:solidFill>
          <a:ln/>
        </p:spPr>
      </p:sp>
      <p:pic>
        <p:nvPicPr>
          <p:cNvPr id="30"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90498" y="5396865"/>
            <a:ext cx="287060" cy="287060"/>
          </a:xfrm>
          <a:prstGeom prst="rect">
            <a:avLst/>
          </a:prstGeom>
        </p:spPr>
      </p:pic>
      <p:sp>
        <p:nvSpPr>
          <p:cNvPr id="31" name="Text 23"/>
          <p:cNvSpPr/>
          <p:nvPr/>
        </p:nvSpPr>
        <p:spPr>
          <a:xfrm>
            <a:off x="7615118" y="6018848"/>
            <a:ext cx="2658070" cy="332303"/>
          </a:xfrm>
          <a:prstGeom prst="rect">
            <a:avLst/>
          </a:prstGeom>
          <a:noFill/>
          <a:ln/>
        </p:spPr>
        <p:txBody>
          <a:bodyPr wrap="none" lIns="0" tIns="0" rIns="0" bIns="0" rtlCol="0" anchor="t"/>
          <a:lstStyle/>
          <a:p>
            <a:pPr algn="l" indent="0" marL="0">
              <a:lnSpc>
                <a:spcPts val="2600"/>
              </a:lnSpc>
              <a:buNone/>
            </a:pPr>
            <a:r>
              <a:rPr lang="en-US" sz="2050" b="1" dirty="0">
                <a:solidFill>
                  <a:srgbClr val="000000"/>
                </a:solidFill>
                <a:latin typeface="Oxygen Bold" pitchFamily="34" charset="0"/>
                <a:ea typeface="Oxygen Bold" pitchFamily="34" charset="-122"/>
                <a:cs typeface="Oxygen Bold" pitchFamily="34" charset="-120"/>
              </a:rPr>
              <a:t>Vázanost zdrojů</a:t>
            </a:r>
            <a:endParaRPr lang="en-US" sz="2050" dirty="0"/>
          </a:p>
        </p:txBody>
      </p:sp>
      <p:sp>
        <p:nvSpPr>
          <p:cNvPr id="32" name="Text 24"/>
          <p:cNvSpPr/>
          <p:nvPr/>
        </p:nvSpPr>
        <p:spPr>
          <a:xfrm>
            <a:off x="7615118" y="6446758"/>
            <a:ext cx="6001226" cy="595313"/>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Ocenění nedokončené výroby a zásob pro vyjádření výsledku hospodaření</a:t>
            </a:r>
            <a:endParaRPr lang="en-US" sz="1650" dirty="0"/>
          </a:p>
        </p:txBody>
      </p:sp>
      <p:pic>
        <p:nvPicPr>
          <p:cNvPr id="33" name="Image 6" descr="preencoded.png">    </p:cNvPr>
          <p:cNvPicPr>
            <a:picLocks noChangeAspect="1"/>
          </p:cNvPicPr>
          <p:nvPr/>
        </p:nvPicPr>
        <p:blipFill>
          <a:blip r:embed="rId13"/>
          <a:stretch>
            <a:fillRect/>
          </a:stretch>
        </p:blipFill>
        <p:spPr>
          <a:xfrm>
            <a:off x="12766953" y="7547967"/>
            <a:ext cx="1665089" cy="3993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1135380"/>
            <a:ext cx="7172920" cy="664488"/>
          </a:xfrm>
          <a:prstGeom prst="rect">
            <a:avLst/>
          </a:prstGeom>
          <a:noFill/>
          <a:ln/>
        </p:spPr>
        <p:txBody>
          <a:bodyPr wrap="none" lIns="0" tIns="0" rIns="0" bIns="0" rtlCol="0" anchor="t"/>
          <a:lstStyle/>
          <a:p>
            <a:pPr algn="l" indent="0" marL="0">
              <a:lnSpc>
                <a:spcPts val="5200"/>
              </a:lnSpc>
              <a:buNone/>
            </a:pPr>
            <a:r>
              <a:rPr lang="en-US" sz="4150" b="1" dirty="0">
                <a:solidFill>
                  <a:srgbClr val="CF1F28"/>
                </a:solidFill>
                <a:latin typeface="Oxygen Bold" pitchFamily="34" charset="0"/>
                <a:ea typeface="Oxygen Bold" pitchFamily="34" charset="-122"/>
                <a:cs typeface="Oxygen Bold" pitchFamily="34" charset="-120"/>
              </a:rPr>
              <a:t>Rozhodování o využití zdrojů</a:t>
            </a:r>
            <a:endParaRPr lang="en-US" sz="4150" dirty="0"/>
          </a:p>
        </p:txBody>
      </p:sp>
      <p:sp>
        <p:nvSpPr>
          <p:cNvPr id="3" name="Text 1"/>
          <p:cNvSpPr/>
          <p:nvPr/>
        </p:nvSpPr>
        <p:spPr>
          <a:xfrm>
            <a:off x="793790" y="2198489"/>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CF1F28"/>
                </a:solidFill>
                <a:latin typeface="Oxygen Bold" pitchFamily="34" charset="0"/>
                <a:ea typeface="Oxygen Bold" pitchFamily="34" charset="-122"/>
                <a:cs typeface="Oxygen Bold" pitchFamily="34" charset="-120"/>
              </a:rPr>
              <a:t>Charakteristika</a:t>
            </a:r>
            <a:endParaRPr lang="en-US" sz="2500" dirty="0"/>
          </a:p>
        </p:txBody>
      </p:sp>
      <p:sp>
        <p:nvSpPr>
          <p:cNvPr id="4" name="Text 2"/>
          <p:cNvSpPr/>
          <p:nvPr/>
        </p:nvSpPr>
        <p:spPr>
          <a:xfrm>
            <a:off x="793790" y="2756535"/>
            <a:ext cx="6262092" cy="595313"/>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Úlohy, jejichž smyslem je rozhodnout o způsobu využití ekonomických zdrojů na vytvoření kapacit.</a:t>
            </a:r>
            <a:endParaRPr lang="en-US" sz="1650" dirty="0"/>
          </a:p>
        </p:txBody>
      </p:sp>
      <p:sp>
        <p:nvSpPr>
          <p:cNvPr id="5" name="Text 3"/>
          <p:cNvSpPr/>
          <p:nvPr/>
        </p:nvSpPr>
        <p:spPr>
          <a:xfrm>
            <a:off x="793790" y="3511272"/>
            <a:ext cx="2658070" cy="332303"/>
          </a:xfrm>
          <a:prstGeom prst="rect">
            <a:avLst/>
          </a:prstGeom>
          <a:noFill/>
          <a:ln/>
        </p:spPr>
        <p:txBody>
          <a:bodyPr wrap="none" lIns="0" tIns="0" rIns="0" bIns="0" rtlCol="0" anchor="t"/>
          <a:lstStyle/>
          <a:p>
            <a:pPr algn="l" indent="0" marL="0">
              <a:lnSpc>
                <a:spcPts val="2600"/>
              </a:lnSpc>
              <a:buNone/>
            </a:pPr>
            <a:r>
              <a:rPr lang="en-US" sz="2050" b="1" dirty="0">
                <a:solidFill>
                  <a:srgbClr val="CF1F28"/>
                </a:solidFill>
                <a:latin typeface="Oxygen Bold" pitchFamily="34" charset="0"/>
                <a:ea typeface="Oxygen Bold" pitchFamily="34" charset="-122"/>
                <a:cs typeface="Oxygen Bold" pitchFamily="34" charset="-120"/>
              </a:rPr>
              <a:t>Příklady</a:t>
            </a:r>
            <a:endParaRPr lang="en-US" sz="2050" dirty="0"/>
          </a:p>
        </p:txBody>
      </p:sp>
      <p:sp>
        <p:nvSpPr>
          <p:cNvPr id="6" name="Text 4"/>
          <p:cNvSpPr/>
          <p:nvPr/>
        </p:nvSpPr>
        <p:spPr>
          <a:xfrm>
            <a:off x="793790" y="4003000"/>
            <a:ext cx="6262092" cy="595313"/>
          </a:xfrm>
          <a:prstGeom prst="rect">
            <a:avLst/>
          </a:prstGeom>
          <a:noFill/>
          <a:ln/>
        </p:spPr>
        <p:txBody>
          <a:bodyPr wrap="square" lIns="0" tIns="0" rIns="0" bIns="0" rtlCol="0" anchor="t"/>
          <a:lstStyle/>
          <a:p>
            <a:pPr algn="l" marL="342900" indent="-342900">
              <a:lnSpc>
                <a:spcPts val="2300"/>
              </a:lnSpc>
              <a:buSzPct val="100000"/>
              <a:buChar char="•"/>
            </a:pPr>
            <a:r>
              <a:rPr lang="en-US" sz="1650" dirty="0">
                <a:solidFill>
                  <a:srgbClr val="000000"/>
                </a:solidFill>
                <a:latin typeface="Oxygen" pitchFamily="34" charset="0"/>
                <a:ea typeface="Oxygen" pitchFamily="34" charset="-122"/>
                <a:cs typeface="Oxygen" pitchFamily="34" charset="-120"/>
              </a:rPr>
              <a:t>Rozhodnutí o budoucím sortimentu vyráběných a prodávaných výkonů</a:t>
            </a:r>
            <a:endParaRPr lang="en-US" sz="1650" dirty="0"/>
          </a:p>
        </p:txBody>
      </p:sp>
      <p:sp>
        <p:nvSpPr>
          <p:cNvPr id="7" name="Text 5"/>
          <p:cNvSpPr/>
          <p:nvPr/>
        </p:nvSpPr>
        <p:spPr>
          <a:xfrm>
            <a:off x="793790" y="4654034"/>
            <a:ext cx="6262092" cy="892969"/>
          </a:xfrm>
          <a:prstGeom prst="rect">
            <a:avLst/>
          </a:prstGeom>
          <a:noFill/>
          <a:ln/>
        </p:spPr>
        <p:txBody>
          <a:bodyPr wrap="square" lIns="0" tIns="0" rIns="0" bIns="0" rtlCol="0" anchor="t"/>
          <a:lstStyle/>
          <a:p>
            <a:pPr algn="l" marL="342900" indent="-342900">
              <a:lnSpc>
                <a:spcPts val="2300"/>
              </a:lnSpc>
              <a:buSzPct val="100000"/>
              <a:buChar char="•"/>
            </a:pPr>
            <a:r>
              <a:rPr lang="en-US" sz="1650" dirty="0">
                <a:solidFill>
                  <a:srgbClr val="000000"/>
                </a:solidFill>
                <a:latin typeface="Oxygen" pitchFamily="34" charset="0"/>
                <a:ea typeface="Oxygen" pitchFamily="34" charset="-122"/>
                <a:cs typeface="Oxygen" pitchFamily="34" charset="-120"/>
              </a:rPr>
              <a:t>Rozhodnutí o tom, zda polotovary montované do výrobků či jiné subdodávky bude podnik vyrábět ve vlastních provozech nebo nakupovat</a:t>
            </a:r>
            <a:endParaRPr lang="en-US" sz="1650" dirty="0"/>
          </a:p>
        </p:txBody>
      </p:sp>
      <p:pic>
        <p:nvPicPr>
          <p:cNvPr id="8" name="Image 0" descr="preencoded.png">    </p:cNvPr>
          <p:cNvPicPr>
            <a:picLocks noChangeAspect="1"/>
          </p:cNvPicPr>
          <p:nvPr/>
        </p:nvPicPr>
        <p:blipFill>
          <a:blip r:embed="rId1"/>
          <a:stretch>
            <a:fillRect/>
          </a:stretch>
        </p:blipFill>
        <p:spPr>
          <a:xfrm>
            <a:off x="7582138" y="2218373"/>
            <a:ext cx="4696539" cy="4696539"/>
          </a:xfrm>
          <a:prstGeom prst="rect">
            <a:avLst/>
          </a:prstGeom>
        </p:spPr>
      </p:pic>
      <p:pic>
        <p:nvPicPr>
          <p:cNvPr id="9"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189684"/>
          </a:xfrm>
          <a:prstGeom prst="rect">
            <a:avLst/>
          </a:prstGeom>
        </p:spPr>
      </p:pic>
      <p:sp>
        <p:nvSpPr>
          <p:cNvPr id="3" name="Text 0"/>
          <p:cNvSpPr/>
          <p:nvPr/>
        </p:nvSpPr>
        <p:spPr>
          <a:xfrm>
            <a:off x="793790" y="4233982"/>
            <a:ext cx="10921008" cy="797362"/>
          </a:xfrm>
          <a:prstGeom prst="rect">
            <a:avLst/>
          </a:prstGeom>
          <a:noFill/>
          <a:ln/>
        </p:spPr>
        <p:txBody>
          <a:bodyPr wrap="none" lIns="0" tIns="0" rIns="0" bIns="0" rtlCol="0" anchor="t"/>
          <a:lstStyle/>
          <a:p>
            <a:pPr algn="l" indent="0" marL="0">
              <a:lnSpc>
                <a:spcPts val="6250"/>
              </a:lnSpc>
              <a:buNone/>
            </a:pPr>
            <a:r>
              <a:rPr lang="en-US" sz="5000" b="1" dirty="0">
                <a:solidFill>
                  <a:srgbClr val="CF1F28"/>
                </a:solidFill>
                <a:latin typeface="Oxygen Bold" pitchFamily="34" charset="0"/>
                <a:ea typeface="Oxygen Bold" pitchFamily="34" charset="-122"/>
                <a:cs typeface="Oxygen Bold" pitchFamily="34" charset="-120"/>
              </a:rPr>
              <a:t>Propočet plné nákladové náročnosti</a:t>
            </a:r>
            <a:endParaRPr lang="en-US" sz="5000" dirty="0"/>
          </a:p>
        </p:txBody>
      </p:sp>
      <p:sp>
        <p:nvSpPr>
          <p:cNvPr id="4" name="Text 1"/>
          <p:cNvSpPr/>
          <p:nvPr/>
        </p:nvSpPr>
        <p:spPr>
          <a:xfrm>
            <a:off x="793790" y="5375791"/>
            <a:ext cx="13042821" cy="1163360"/>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Úlohy vycházející z propočtu plné nákladové náročnosti výkonů odpovídají na otázku: „Jaké náklady bude (bylo) třeba vynaložit na jednotlivé výkony v konkrétních podmínkách, které determinují průběh podnikatelského procesu?"</a:t>
            </a:r>
            <a:endParaRPr lang="en-US" sz="2000" dirty="0"/>
          </a:p>
        </p:txBody>
      </p:sp>
      <p:sp>
        <p:nvSpPr>
          <p:cNvPr id="5" name="Text 2"/>
          <p:cNvSpPr/>
          <p:nvPr/>
        </p:nvSpPr>
        <p:spPr>
          <a:xfrm>
            <a:off x="793790" y="6797516"/>
            <a:ext cx="13042821" cy="387787"/>
          </a:xfrm>
          <a:prstGeom prst="rect">
            <a:avLst/>
          </a:prstGeom>
          <a:noFill/>
          <a:ln/>
        </p:spPr>
        <p:txBody>
          <a:bodyPr wrap="non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Tyto informace se využívají zejména při posuzování dlouhodobé efektivnosti výkonů nebo jejich skupin.</a:t>
            </a:r>
            <a:endParaRPr lang="en-US" sz="2000" dirty="0"/>
          </a:p>
        </p:txBody>
      </p:sp>
      <p:pic>
        <p:nvPicPr>
          <p:cNvPr id="6"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93790" y="1062633"/>
            <a:ext cx="5291018" cy="575905"/>
          </a:xfrm>
          <a:prstGeom prst="rect">
            <a:avLst/>
          </a:prstGeom>
          <a:noFill/>
          <a:ln/>
        </p:spPr>
        <p:txBody>
          <a:bodyPr wrap="none" lIns="0" tIns="0" rIns="0" bIns="0" rtlCol="0" anchor="t"/>
          <a:lstStyle/>
          <a:p>
            <a:pPr algn="l" indent="0" marL="0">
              <a:lnSpc>
                <a:spcPts val="4500"/>
              </a:lnSpc>
              <a:buNone/>
            </a:pPr>
            <a:r>
              <a:rPr lang="en-US" sz="3600" b="1" dirty="0">
                <a:solidFill>
                  <a:srgbClr val="CF1F28"/>
                </a:solidFill>
                <a:latin typeface="Oxygen Bold" pitchFamily="34" charset="0"/>
                <a:ea typeface="Oxygen Bold" pitchFamily="34" charset="-122"/>
                <a:cs typeface="Oxygen Bold" pitchFamily="34" charset="-120"/>
              </a:rPr>
              <a:t>Motivační úlohy alokace</a:t>
            </a:r>
            <a:endParaRPr lang="en-US" sz="3600" dirty="0"/>
          </a:p>
        </p:txBody>
      </p:sp>
      <p:sp>
        <p:nvSpPr>
          <p:cNvPr id="3" name="Text 1"/>
          <p:cNvSpPr/>
          <p:nvPr/>
        </p:nvSpPr>
        <p:spPr>
          <a:xfrm>
            <a:off x="793790" y="1925955"/>
            <a:ext cx="6296620" cy="486489"/>
          </a:xfrm>
          <a:prstGeom prst="rect">
            <a:avLst/>
          </a:prstGeom>
          <a:noFill/>
          <a:ln/>
        </p:spPr>
        <p:txBody>
          <a:bodyPr wrap="square" lIns="0" tIns="0" rIns="0" bIns="0" rtlCol="0" anchor="t"/>
          <a:lstStyle/>
          <a:p>
            <a:pPr algn="l" indent="0" marL="0">
              <a:lnSpc>
                <a:spcPts val="1900"/>
              </a:lnSpc>
              <a:buNone/>
            </a:pPr>
            <a:r>
              <a:rPr lang="en-US" sz="1450" dirty="0">
                <a:solidFill>
                  <a:srgbClr val="000000"/>
                </a:solidFill>
                <a:latin typeface="Oxygen" pitchFamily="34" charset="0"/>
                <a:ea typeface="Oxygen" pitchFamily="34" charset="-122"/>
                <a:cs typeface="Oxygen" pitchFamily="34" charset="-120"/>
              </a:rPr>
              <a:t>Cílem je zainteresovat manažery a zaměstnance pracující v útvarech na takovém jednání, které je prospěšné pro dosažení podnikových cílů.</a:t>
            </a:r>
            <a:endParaRPr lang="en-US" sz="1450" dirty="0"/>
          </a:p>
        </p:txBody>
      </p:sp>
      <p:sp>
        <p:nvSpPr>
          <p:cNvPr id="4" name="Text 2"/>
          <p:cNvSpPr/>
          <p:nvPr/>
        </p:nvSpPr>
        <p:spPr>
          <a:xfrm>
            <a:off x="793790" y="2520196"/>
            <a:ext cx="6296620" cy="729734"/>
          </a:xfrm>
          <a:prstGeom prst="rect">
            <a:avLst/>
          </a:prstGeom>
          <a:noFill/>
          <a:ln/>
        </p:spPr>
        <p:txBody>
          <a:bodyPr wrap="square" lIns="0" tIns="0" rIns="0" bIns="0" rtlCol="0" anchor="t"/>
          <a:lstStyle/>
          <a:p>
            <a:pPr algn="l" indent="0" marL="0">
              <a:lnSpc>
                <a:spcPts val="1900"/>
              </a:lnSpc>
              <a:buNone/>
            </a:pPr>
            <a:r>
              <a:rPr lang="en-US" sz="1450" dirty="0">
                <a:solidFill>
                  <a:srgbClr val="000000"/>
                </a:solidFill>
                <a:latin typeface="Oxygen" pitchFamily="34" charset="0"/>
                <a:ea typeface="Oxygen" pitchFamily="34" charset="-122"/>
                <a:cs typeface="Oxygen" pitchFamily="34" charset="-120"/>
              </a:rPr>
              <a:t>Důležitým odlišujícím momentem těchto úloh je skutečnost, že při úvahách o motivačních důsledcích alokace je někdy třeba „nechat stranou" reálnou nákladovou náročnost výkonů.</a:t>
            </a:r>
            <a:endParaRPr lang="en-US" sz="1450" dirty="0"/>
          </a:p>
        </p:txBody>
      </p:sp>
      <p:pic>
        <p:nvPicPr>
          <p:cNvPr id="5" name="Image 0" descr="preencoded.png">    </p:cNvPr>
          <p:cNvPicPr>
            <a:picLocks noChangeAspect="1"/>
          </p:cNvPicPr>
          <p:nvPr/>
        </p:nvPicPr>
        <p:blipFill>
          <a:blip r:embed="rId1"/>
          <a:stretch>
            <a:fillRect/>
          </a:stretch>
        </p:blipFill>
        <p:spPr>
          <a:xfrm>
            <a:off x="7547610" y="1952863"/>
            <a:ext cx="4092773" cy="4092773"/>
          </a:xfrm>
          <a:prstGeom prst="rect">
            <a:avLst/>
          </a:prstGeom>
        </p:spPr>
      </p:pic>
      <p:sp>
        <p:nvSpPr>
          <p:cNvPr id="6" name="Shape 3"/>
          <p:cNvSpPr/>
          <p:nvPr/>
        </p:nvSpPr>
        <p:spPr>
          <a:xfrm>
            <a:off x="793790" y="6314956"/>
            <a:ext cx="13042821" cy="852011"/>
          </a:xfrm>
          <a:prstGeom prst="roundRect">
            <a:avLst>
              <a:gd name="adj" fmla="val 9085"/>
            </a:avLst>
          </a:prstGeom>
          <a:solidFill>
            <a:srgbClr val="F5BCBF"/>
          </a:solidFill>
          <a:ln/>
        </p:spPr>
      </p:sp>
      <p:pic>
        <p:nvPicPr>
          <p:cNvPr id="7" name="Image 1" descr="preencoded.png">    </p:cNvPr>
          <p:cNvPicPr>
            <a:picLocks noChangeAspect="1"/>
          </p:cNvPicPr>
          <p:nvPr/>
        </p:nvPicPr>
        <p:blipFill>
          <a:blip r:embed="rId2"/>
          <a:stretch>
            <a:fillRect/>
          </a:stretch>
        </p:blipFill>
        <p:spPr>
          <a:xfrm>
            <a:off x="977979" y="6574393"/>
            <a:ext cx="230267" cy="184190"/>
          </a:xfrm>
          <a:prstGeom prst="rect">
            <a:avLst/>
          </a:prstGeom>
        </p:spPr>
      </p:pic>
      <p:sp>
        <p:nvSpPr>
          <p:cNvPr id="8" name="Text 4"/>
          <p:cNvSpPr/>
          <p:nvPr/>
        </p:nvSpPr>
        <p:spPr>
          <a:xfrm>
            <a:off x="1392436" y="6480691"/>
            <a:ext cx="12259985" cy="486489"/>
          </a:xfrm>
          <a:prstGeom prst="rect">
            <a:avLst/>
          </a:prstGeom>
          <a:noFill/>
          <a:ln/>
        </p:spPr>
        <p:txBody>
          <a:bodyPr wrap="square" lIns="0" tIns="0" rIns="0" bIns="0" rtlCol="0" anchor="t"/>
          <a:lstStyle/>
          <a:p>
            <a:pPr algn="l" indent="0" marL="0">
              <a:lnSpc>
                <a:spcPts val="1900"/>
              </a:lnSpc>
              <a:buNone/>
            </a:pPr>
            <a:r>
              <a:rPr lang="en-US" sz="1450" b="1" dirty="0">
                <a:solidFill>
                  <a:srgbClr val="000000"/>
                </a:solidFill>
                <a:latin typeface="Oxygen" pitchFamily="34" charset="0"/>
                <a:ea typeface="Oxygen" pitchFamily="34" charset="-122"/>
                <a:cs typeface="Oxygen" pitchFamily="34" charset="-120"/>
              </a:rPr>
              <a:t>Příklad:</a:t>
            </a:r>
            <a:pPr algn="l" indent="0" marL="0">
              <a:lnSpc>
                <a:spcPts val="1900"/>
              </a:lnSpc>
              <a:buNone/>
            </a:pPr>
            <a:r>
              <a:rPr lang="en-US" sz="1450" dirty="0">
                <a:solidFill>
                  <a:srgbClr val="000000"/>
                </a:solidFill>
                <a:latin typeface="Oxygen" pitchFamily="34" charset="0"/>
                <a:ea typeface="Oxygen" pitchFamily="34" charset="-122"/>
                <a:cs typeface="Oxygen" pitchFamily="34" charset="-120"/>
              </a:rPr>
              <a:t> Pokud podnik má zájem pracovníky motivovat na vyšší kvalitě výkonů, bude vnitropodnikové ceny těchto výkonů diferencovat, a to i přesto, že nákladová náročnost výkonů zařazených do první, druhé a třetí jakosti je stejná.</a:t>
            </a:r>
            <a:endParaRPr lang="en-US" sz="1450" dirty="0"/>
          </a:p>
        </p:txBody>
      </p:sp>
      <p:pic>
        <p:nvPicPr>
          <p:cNvPr id="9" name="Image 2" descr="preencoded.png">    </p:cNvPr>
          <p:cNvPicPr>
            <a:picLocks noChangeAspect="1"/>
          </p:cNvPicPr>
          <p:nvPr/>
        </p:nvPicPr>
        <p:blipFill>
          <a:blip r:embed="rId3"/>
          <a:stretch>
            <a:fillRect/>
          </a:stretch>
        </p:blipFill>
        <p:spPr>
          <a:xfrm>
            <a:off x="12766953" y="7547967"/>
            <a:ext cx="1665089" cy="39933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1178481"/>
            <a:ext cx="4607362" cy="575905"/>
          </a:xfrm>
          <a:prstGeom prst="rect">
            <a:avLst/>
          </a:prstGeom>
          <a:noFill/>
          <a:ln/>
        </p:spPr>
        <p:txBody>
          <a:bodyPr wrap="none" lIns="0" tIns="0" rIns="0" bIns="0" rtlCol="0" anchor="t"/>
          <a:lstStyle/>
          <a:p>
            <a:pPr algn="l" indent="0" marL="0">
              <a:lnSpc>
                <a:spcPts val="4500"/>
              </a:lnSpc>
              <a:buNone/>
            </a:pPr>
            <a:r>
              <a:rPr lang="en-US" sz="3600" b="1" dirty="0">
                <a:solidFill>
                  <a:srgbClr val="CF1F28"/>
                </a:solidFill>
                <a:latin typeface="Oxygen Bold" pitchFamily="34" charset="0"/>
                <a:ea typeface="Oxygen Bold" pitchFamily="34" charset="-122"/>
                <a:cs typeface="Oxygen Bold" pitchFamily="34" charset="-120"/>
              </a:rPr>
              <a:t>Cenová vyjednávání</a:t>
            </a:r>
            <a:endParaRPr lang="en-US" sz="3600" dirty="0"/>
          </a:p>
        </p:txBody>
      </p:sp>
      <p:sp>
        <p:nvSpPr>
          <p:cNvPr id="3" name="Text 1"/>
          <p:cNvSpPr/>
          <p:nvPr/>
        </p:nvSpPr>
        <p:spPr>
          <a:xfrm>
            <a:off x="793790" y="1993940"/>
            <a:ext cx="13042821" cy="486489"/>
          </a:xfrm>
          <a:prstGeom prst="rect">
            <a:avLst/>
          </a:prstGeom>
          <a:noFill/>
          <a:ln/>
        </p:spPr>
        <p:txBody>
          <a:bodyPr wrap="square" lIns="0" tIns="0" rIns="0" bIns="0" rtlCol="0" anchor="t"/>
          <a:lstStyle/>
          <a:p>
            <a:pPr algn="l" indent="0" marL="0">
              <a:lnSpc>
                <a:spcPts val="1900"/>
              </a:lnSpc>
              <a:buNone/>
            </a:pPr>
            <a:r>
              <a:rPr lang="en-US" sz="1450" dirty="0">
                <a:solidFill>
                  <a:srgbClr val="000000"/>
                </a:solidFill>
                <a:latin typeface="Oxygen" pitchFamily="34" charset="0"/>
                <a:ea typeface="Oxygen" pitchFamily="34" charset="-122"/>
                <a:cs typeface="Oxygen" pitchFamily="34" charset="-120"/>
              </a:rPr>
              <a:t>Informace o reálné nákladové náročnosti je třeba odlišit od případů, kdy jsou tyto náklady v dalším kroku účelově upraveny pro cenová vyjednávání a pro obhajobu ceny.</a:t>
            </a:r>
            <a:endParaRPr lang="en-US" sz="1450" dirty="0"/>
          </a:p>
        </p:txBody>
      </p:sp>
      <p:pic>
        <p:nvPicPr>
          <p:cNvPr id="4" name="Image 0" descr="preencoded.png">    </p:cNvPr>
          <p:cNvPicPr>
            <a:picLocks noChangeAspect="1"/>
          </p:cNvPicPr>
          <p:nvPr/>
        </p:nvPicPr>
        <p:blipFill>
          <a:blip r:embed="rId1"/>
          <a:stretch>
            <a:fillRect/>
          </a:stretch>
        </p:blipFill>
        <p:spPr>
          <a:xfrm>
            <a:off x="3076337" y="2615089"/>
            <a:ext cx="8477726" cy="3814882"/>
          </a:xfrm>
          <a:prstGeom prst="rect">
            <a:avLst/>
          </a:prstGeom>
        </p:spPr>
      </p:pic>
      <p:sp>
        <p:nvSpPr>
          <p:cNvPr id="5" name="Text 2"/>
          <p:cNvSpPr/>
          <p:nvPr/>
        </p:nvSpPr>
        <p:spPr>
          <a:xfrm>
            <a:off x="4353419" y="2805629"/>
            <a:ext cx="1483565" cy="229260"/>
          </a:xfrm>
          <a:prstGeom prst="rect">
            <a:avLst/>
          </a:prstGeom>
          <a:noFill/>
          <a:ln/>
        </p:spPr>
        <p:txBody>
          <a:bodyPr wrap="none" lIns="0" tIns="0" rIns="0" bIns="0" rtlCol="0" anchor="t"/>
          <a:lstStyle/>
          <a:p>
            <a:pPr algn="ctr" indent="0" marL="0">
              <a:lnSpc>
                <a:spcPts val="1650"/>
              </a:lnSpc>
              <a:buNone/>
            </a:pPr>
            <a:r>
              <a:rPr lang="en-US" sz="1350" b="1" dirty="0">
                <a:solidFill>
                  <a:srgbClr val="000000"/>
                </a:solidFill>
                <a:latin typeface="Oxygen Bold" pitchFamily="34" charset="0"/>
                <a:ea typeface="Oxygen Bold" pitchFamily="34" charset="-122"/>
                <a:cs typeface="Oxygen Bold" pitchFamily="34" charset="-120"/>
              </a:rPr>
              <a:t>Reálné náklady</a:t>
            </a:r>
            <a:endParaRPr lang="en-US" sz="1350" dirty="0"/>
          </a:p>
        </p:txBody>
      </p:sp>
      <p:sp>
        <p:nvSpPr>
          <p:cNvPr id="6" name="Text 3"/>
          <p:cNvSpPr/>
          <p:nvPr/>
        </p:nvSpPr>
        <p:spPr>
          <a:xfrm>
            <a:off x="4353419" y="3100100"/>
            <a:ext cx="1483565" cy="302623"/>
          </a:xfrm>
          <a:prstGeom prst="rect">
            <a:avLst/>
          </a:prstGeom>
          <a:noFill/>
          <a:ln/>
        </p:spPr>
        <p:txBody>
          <a:bodyPr wrap="square" lIns="0" tIns="0" rIns="0" bIns="0" rtlCol="0" anchor="t"/>
          <a:lstStyle/>
          <a:p>
            <a:pPr algn="ctr" indent="0" marL="0">
              <a:lnSpc>
                <a:spcPts val="1100"/>
              </a:lnSpc>
              <a:buNone/>
            </a:pPr>
            <a:r>
              <a:rPr lang="en-US" sz="1050" dirty="0">
                <a:solidFill>
                  <a:srgbClr val="000000"/>
                </a:solidFill>
                <a:latin typeface="Oxygen" pitchFamily="34" charset="0"/>
                <a:ea typeface="Oxygen" pitchFamily="34" charset="-122"/>
                <a:cs typeface="Oxygen" pitchFamily="34" charset="-120"/>
              </a:rPr>
              <a:t>Faktické vstupy a výdaje</a:t>
            </a:r>
            <a:endParaRPr lang="en-US" sz="1050" dirty="0"/>
          </a:p>
        </p:txBody>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34975" y="3812843"/>
            <a:ext cx="328606" cy="328606"/>
          </a:xfrm>
          <a:prstGeom prst="rect">
            <a:avLst/>
          </a:prstGeom>
        </p:spPr>
      </p:pic>
      <p:sp>
        <p:nvSpPr>
          <p:cNvPr id="8" name="Text 4"/>
          <p:cNvSpPr/>
          <p:nvPr/>
        </p:nvSpPr>
        <p:spPr>
          <a:xfrm>
            <a:off x="5820681" y="5666790"/>
            <a:ext cx="1491716" cy="229260"/>
          </a:xfrm>
          <a:prstGeom prst="rect">
            <a:avLst/>
          </a:prstGeom>
          <a:noFill/>
          <a:ln/>
        </p:spPr>
        <p:txBody>
          <a:bodyPr wrap="none" lIns="0" tIns="0" rIns="0" bIns="0" rtlCol="0" anchor="t"/>
          <a:lstStyle/>
          <a:p>
            <a:pPr algn="ctr" indent="0" marL="0">
              <a:lnSpc>
                <a:spcPts val="1650"/>
              </a:lnSpc>
              <a:buNone/>
            </a:pPr>
            <a:r>
              <a:rPr lang="en-US" sz="1350" b="1" dirty="0">
                <a:solidFill>
                  <a:srgbClr val="000000"/>
                </a:solidFill>
                <a:latin typeface="Oxygen Bold" pitchFamily="34" charset="0"/>
                <a:ea typeface="Oxygen Bold" pitchFamily="34" charset="-122"/>
                <a:cs typeface="Oxygen Bold" pitchFamily="34" charset="-120"/>
              </a:rPr>
              <a:t>Úprava nákladů</a:t>
            </a:r>
            <a:endParaRPr lang="en-US" sz="1350" dirty="0"/>
          </a:p>
        </p:txBody>
      </p:sp>
      <p:sp>
        <p:nvSpPr>
          <p:cNvPr id="9" name="Text 5"/>
          <p:cNvSpPr/>
          <p:nvPr/>
        </p:nvSpPr>
        <p:spPr>
          <a:xfrm>
            <a:off x="5820681" y="5961261"/>
            <a:ext cx="1491716" cy="302623"/>
          </a:xfrm>
          <a:prstGeom prst="rect">
            <a:avLst/>
          </a:prstGeom>
          <a:noFill/>
          <a:ln/>
        </p:spPr>
        <p:txBody>
          <a:bodyPr wrap="square" lIns="0" tIns="0" rIns="0" bIns="0" rtlCol="0" anchor="t"/>
          <a:lstStyle/>
          <a:p>
            <a:pPr algn="ctr" indent="0" marL="0">
              <a:lnSpc>
                <a:spcPts val="1100"/>
              </a:lnSpc>
              <a:buNone/>
            </a:pPr>
            <a:r>
              <a:rPr lang="en-US" sz="1050" dirty="0">
                <a:solidFill>
                  <a:srgbClr val="000000"/>
                </a:solidFill>
                <a:latin typeface="Oxygen" pitchFamily="34" charset="0"/>
                <a:ea typeface="Oxygen" pitchFamily="34" charset="-122"/>
                <a:cs typeface="Oxygen" pitchFamily="34" charset="-120"/>
              </a:rPr>
              <a:t>Účelové korekce pro vyjednávání</a:t>
            </a:r>
            <a:endParaRPr lang="en-US" sz="1050" dirty="0"/>
          </a:p>
        </p:txBody>
      </p:sp>
      <p:pic>
        <p:nvPicPr>
          <p:cNvPr id="10"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2237" y="5011107"/>
            <a:ext cx="328605" cy="328606"/>
          </a:xfrm>
          <a:prstGeom prst="rect">
            <a:avLst/>
          </a:prstGeom>
        </p:spPr>
      </p:pic>
      <p:sp>
        <p:nvSpPr>
          <p:cNvPr id="11" name="Text 6"/>
          <p:cNvSpPr/>
          <p:nvPr/>
        </p:nvSpPr>
        <p:spPr>
          <a:xfrm>
            <a:off x="7271641" y="2662469"/>
            <a:ext cx="1483564" cy="458519"/>
          </a:xfrm>
          <a:prstGeom prst="rect">
            <a:avLst/>
          </a:prstGeom>
          <a:noFill/>
          <a:ln/>
        </p:spPr>
        <p:txBody>
          <a:bodyPr wrap="square" lIns="0" tIns="0" rIns="0" bIns="0" rtlCol="0" anchor="t"/>
          <a:lstStyle/>
          <a:p>
            <a:pPr algn="ctr" indent="0" marL="0">
              <a:lnSpc>
                <a:spcPts val="1650"/>
              </a:lnSpc>
              <a:buNone/>
            </a:pPr>
            <a:r>
              <a:rPr lang="en-US" sz="1350" b="1" dirty="0">
                <a:solidFill>
                  <a:srgbClr val="000000"/>
                </a:solidFill>
                <a:latin typeface="Oxygen Bold" pitchFamily="34" charset="0"/>
                <a:ea typeface="Oxygen Bold" pitchFamily="34" charset="-122"/>
                <a:cs typeface="Oxygen Bold" pitchFamily="34" charset="-120"/>
              </a:rPr>
              <a:t>Navrhovaná cena</a:t>
            </a:r>
            <a:endParaRPr lang="en-US" sz="1350" dirty="0"/>
          </a:p>
        </p:txBody>
      </p:sp>
      <p:sp>
        <p:nvSpPr>
          <p:cNvPr id="12" name="Text 7"/>
          <p:cNvSpPr/>
          <p:nvPr/>
        </p:nvSpPr>
        <p:spPr>
          <a:xfrm>
            <a:off x="7271641" y="3186200"/>
            <a:ext cx="1483564" cy="302623"/>
          </a:xfrm>
          <a:prstGeom prst="rect">
            <a:avLst/>
          </a:prstGeom>
          <a:noFill/>
          <a:ln/>
        </p:spPr>
        <p:txBody>
          <a:bodyPr wrap="square" lIns="0" tIns="0" rIns="0" bIns="0" rtlCol="0" anchor="t"/>
          <a:lstStyle/>
          <a:p>
            <a:pPr algn="ctr" indent="0" marL="0">
              <a:lnSpc>
                <a:spcPts val="1100"/>
              </a:lnSpc>
              <a:buNone/>
            </a:pPr>
            <a:r>
              <a:rPr lang="en-US" sz="1050" dirty="0">
                <a:solidFill>
                  <a:srgbClr val="000000"/>
                </a:solidFill>
                <a:latin typeface="Oxygen" pitchFamily="34" charset="0"/>
                <a:ea typeface="Oxygen" pitchFamily="34" charset="-122"/>
                <a:cs typeface="Oxygen" pitchFamily="34" charset="-120"/>
              </a:rPr>
              <a:t>Cena upravená pro obhajobu</a:t>
            </a:r>
            <a:endParaRPr lang="en-US" sz="1050" dirty="0"/>
          </a:p>
        </p:txBody>
      </p:sp>
      <p:pic>
        <p:nvPicPr>
          <p:cNvPr id="13"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77650" y="3780238"/>
            <a:ext cx="328606" cy="328606"/>
          </a:xfrm>
          <a:prstGeom prst="rect">
            <a:avLst/>
          </a:prstGeom>
        </p:spPr>
      </p:pic>
      <p:sp>
        <p:nvSpPr>
          <p:cNvPr id="14" name="Text 8"/>
          <p:cNvSpPr/>
          <p:nvPr/>
        </p:nvSpPr>
        <p:spPr>
          <a:xfrm>
            <a:off x="8738903" y="5666790"/>
            <a:ext cx="1483565" cy="229260"/>
          </a:xfrm>
          <a:prstGeom prst="rect">
            <a:avLst/>
          </a:prstGeom>
          <a:noFill/>
          <a:ln/>
        </p:spPr>
        <p:txBody>
          <a:bodyPr wrap="none" lIns="0" tIns="0" rIns="0" bIns="0" rtlCol="0" anchor="t"/>
          <a:lstStyle/>
          <a:p>
            <a:pPr algn="ctr" indent="0" marL="0">
              <a:lnSpc>
                <a:spcPts val="1650"/>
              </a:lnSpc>
              <a:buNone/>
            </a:pPr>
            <a:r>
              <a:rPr lang="en-US" sz="1350" b="1" dirty="0">
                <a:solidFill>
                  <a:srgbClr val="000000"/>
                </a:solidFill>
                <a:latin typeface="Oxygen Bold" pitchFamily="34" charset="0"/>
                <a:ea typeface="Oxygen Bold" pitchFamily="34" charset="-122"/>
                <a:cs typeface="Oxygen Bold" pitchFamily="34" charset="-120"/>
              </a:rPr>
              <a:t>Tržní situace</a:t>
            </a:r>
            <a:endParaRPr lang="en-US" sz="1350" dirty="0"/>
          </a:p>
        </p:txBody>
      </p:sp>
      <p:sp>
        <p:nvSpPr>
          <p:cNvPr id="15" name="Text 9"/>
          <p:cNvSpPr/>
          <p:nvPr/>
        </p:nvSpPr>
        <p:spPr>
          <a:xfrm>
            <a:off x="8738903" y="5961261"/>
            <a:ext cx="1483565" cy="302623"/>
          </a:xfrm>
          <a:prstGeom prst="rect">
            <a:avLst/>
          </a:prstGeom>
          <a:noFill/>
          <a:ln/>
        </p:spPr>
        <p:txBody>
          <a:bodyPr wrap="square" lIns="0" tIns="0" rIns="0" bIns="0" rtlCol="0" anchor="t"/>
          <a:lstStyle/>
          <a:p>
            <a:pPr algn="ctr" indent="0" marL="0">
              <a:lnSpc>
                <a:spcPts val="1100"/>
              </a:lnSpc>
              <a:buNone/>
            </a:pPr>
            <a:r>
              <a:rPr lang="en-US" sz="1050" dirty="0">
                <a:solidFill>
                  <a:srgbClr val="000000"/>
                </a:solidFill>
                <a:latin typeface="Oxygen" pitchFamily="34" charset="0"/>
                <a:ea typeface="Oxygen" pitchFamily="34" charset="-122"/>
                <a:cs typeface="Oxygen" pitchFamily="34" charset="-120"/>
              </a:rPr>
              <a:t>Vliv konkurence a poptávky</a:t>
            </a:r>
            <a:endParaRPr lang="en-US" sz="1050" dirty="0"/>
          </a:p>
        </p:txBody>
      </p:sp>
      <p:pic>
        <p:nvPicPr>
          <p:cNvPr id="16"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20458" y="5011107"/>
            <a:ext cx="328606" cy="328606"/>
          </a:xfrm>
          <a:prstGeom prst="rect">
            <a:avLst/>
          </a:prstGeom>
        </p:spPr>
      </p:pic>
      <p:sp>
        <p:nvSpPr>
          <p:cNvPr id="17" name="Text 10"/>
          <p:cNvSpPr/>
          <p:nvPr/>
        </p:nvSpPr>
        <p:spPr>
          <a:xfrm>
            <a:off x="793790" y="6564630"/>
            <a:ext cx="13042821" cy="486489"/>
          </a:xfrm>
          <a:prstGeom prst="rect">
            <a:avLst/>
          </a:prstGeom>
          <a:noFill/>
          <a:ln/>
        </p:spPr>
        <p:txBody>
          <a:bodyPr wrap="square" lIns="0" tIns="0" rIns="0" bIns="0" rtlCol="0" anchor="t"/>
          <a:lstStyle/>
          <a:p>
            <a:pPr algn="l" indent="0" marL="0">
              <a:lnSpc>
                <a:spcPts val="1900"/>
              </a:lnSpc>
              <a:buNone/>
            </a:pPr>
            <a:r>
              <a:rPr lang="en-US" sz="1450" dirty="0">
                <a:solidFill>
                  <a:srgbClr val="000000"/>
                </a:solidFill>
                <a:latin typeface="Oxygen" pitchFamily="34" charset="0"/>
                <a:ea typeface="Oxygen" pitchFamily="34" charset="-122"/>
                <a:cs typeface="Oxygen" pitchFamily="34" charset="-120"/>
              </a:rPr>
              <a:t>Úroveň těchto nákladů již odráží odpověď na jinou otázku: „Jakou cenu bude zákazník ochoten uhradit?" Výši navrhované ceny pak neovlivňují ani tak „reálné" náklady prodávaného výkonu, ale spíše situace na trhu a (synteticky chápané) užitné vlastnosti výkonu.</a:t>
            </a:r>
            <a:endParaRPr lang="en-US" sz="1450" dirty="0"/>
          </a:p>
        </p:txBody>
      </p:sp>
      <p:pic>
        <p:nvPicPr>
          <p:cNvPr id="18" name="Image 5" descr="preencoded.png">    </p:cNvPr>
          <p:cNvPicPr>
            <a:picLocks noChangeAspect="1"/>
          </p:cNvPicPr>
          <p:nvPr/>
        </p:nvPicPr>
        <p:blipFill>
          <a:blip r:embed="rId10"/>
          <a:stretch>
            <a:fillRect/>
          </a:stretch>
        </p:blipFill>
        <p:spPr>
          <a:xfrm>
            <a:off x="12766953" y="7547967"/>
            <a:ext cx="1665089" cy="39933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712357"/>
            <a:ext cx="7088267"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Reprodukční úlohy</a:t>
            </a:r>
            <a:endParaRPr lang="en-US" sz="5550" dirty="0"/>
          </a:p>
        </p:txBody>
      </p:sp>
      <p:sp>
        <p:nvSpPr>
          <p:cNvPr id="4" name="Text 1"/>
          <p:cNvSpPr/>
          <p:nvPr/>
        </p:nvSpPr>
        <p:spPr>
          <a:xfrm>
            <a:off x="793790" y="3023592"/>
            <a:ext cx="7556421"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Dnes méně významné reprodukční úlohy vycházejí z otázky, zda rozhodnutí o objemu, sortimentu a cenách prodávaných výkonů umožní uhradit veškeré náklady vynaložené v souvislosti s podnikáním.</a:t>
            </a:r>
            <a:endParaRPr lang="en-US" sz="2200" dirty="0"/>
          </a:p>
        </p:txBody>
      </p:sp>
      <p:sp>
        <p:nvSpPr>
          <p:cNvPr id="5" name="Text 2"/>
          <p:cNvSpPr/>
          <p:nvPr/>
        </p:nvSpPr>
        <p:spPr>
          <a:xfrm>
            <a:off x="793790" y="5156597"/>
            <a:ext cx="7556421"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Příkladem těchto úloh je alokace nákladů na řízení a správu firmy (u nichž v zásadě neexistuje příčinná souvislost s příslušnými objekty alokace) na prodávané výkony.</a:t>
            </a:r>
            <a:endParaRPr lang="en-US" sz="2200" dirty="0"/>
          </a:p>
        </p:txBody>
      </p:sp>
      <p:pic>
        <p:nvPicPr>
          <p:cNvPr id="6"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1013460"/>
            <a:ext cx="10324028"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Vázanost ekonomických zdrojů</a:t>
            </a:r>
            <a:endParaRPr lang="en-US" sz="5550" dirty="0"/>
          </a:p>
        </p:txBody>
      </p:sp>
      <p:sp>
        <p:nvSpPr>
          <p:cNvPr id="3" name="Text 1"/>
          <p:cNvSpPr/>
          <p:nvPr/>
        </p:nvSpPr>
        <p:spPr>
          <a:xfrm>
            <a:off x="793790" y="2466380"/>
            <a:ext cx="13042821"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Úlohy založené na informacích o vázanosti ekonomických zdrojů v produktech podnikové činnosti. Příkladem těchto informací je ocenění nedokončené výroby, polotovarů vlastní výroby, neprodaných výrobků a jiných aktivovaných výkonů za účelem vyjádření podnikového výsledku hospodaření za hodnocené období.</a:t>
            </a:r>
            <a:endParaRPr lang="en-US" sz="2200" dirty="0"/>
          </a:p>
        </p:txBody>
      </p:sp>
      <p:sp>
        <p:nvSpPr>
          <p:cNvPr id="4" name="Shape 2"/>
          <p:cNvSpPr/>
          <p:nvPr/>
        </p:nvSpPr>
        <p:spPr>
          <a:xfrm>
            <a:off x="793790" y="4599384"/>
            <a:ext cx="6379607" cy="2616756"/>
          </a:xfrm>
          <a:prstGeom prst="roundRect">
            <a:avLst>
              <a:gd name="adj" fmla="val 4551"/>
            </a:avLst>
          </a:prstGeom>
          <a:solidFill>
            <a:srgbClr val="FFFFFF"/>
          </a:solidFill>
          <a:ln w="38100">
            <a:solidFill>
              <a:srgbClr val="DEB9BB"/>
            </a:solidFill>
            <a:prstDash val="solid"/>
          </a:ln>
        </p:spPr>
      </p:sp>
      <p:sp>
        <p:nvSpPr>
          <p:cNvPr id="5" name="Text 3"/>
          <p:cNvSpPr/>
          <p:nvPr/>
        </p:nvSpPr>
        <p:spPr>
          <a:xfrm>
            <a:off x="1115378" y="4920972"/>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Finanční účetnictví</a:t>
            </a:r>
            <a:endParaRPr lang="en-US" sz="2750" dirty="0"/>
          </a:p>
        </p:txBody>
      </p:sp>
      <p:sp>
        <p:nvSpPr>
          <p:cNvPr id="6" name="Text 4"/>
          <p:cNvSpPr/>
          <p:nvPr/>
        </p:nvSpPr>
        <p:spPr>
          <a:xfrm>
            <a:off x="1115378" y="5534025"/>
            <a:ext cx="5736431"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Tyto požadavky jsou tradičně zdůrazněny v právních normách a standardech zajišťujících zájmy externích uživatelů.</a:t>
            </a:r>
            <a:endParaRPr lang="en-US" sz="2200" dirty="0"/>
          </a:p>
        </p:txBody>
      </p:sp>
      <p:sp>
        <p:nvSpPr>
          <p:cNvPr id="7" name="Shape 5"/>
          <p:cNvSpPr/>
          <p:nvPr/>
        </p:nvSpPr>
        <p:spPr>
          <a:xfrm>
            <a:off x="7456884" y="4599384"/>
            <a:ext cx="6379726" cy="2616756"/>
          </a:xfrm>
          <a:prstGeom prst="roundRect">
            <a:avLst>
              <a:gd name="adj" fmla="val 4551"/>
            </a:avLst>
          </a:prstGeom>
          <a:solidFill>
            <a:srgbClr val="FFFFFF"/>
          </a:solidFill>
          <a:ln w="38100">
            <a:solidFill>
              <a:srgbClr val="DEB9BB"/>
            </a:solidFill>
            <a:prstDash val="solid"/>
          </a:ln>
        </p:spPr>
      </p:sp>
      <p:sp>
        <p:nvSpPr>
          <p:cNvPr id="8" name="Text 6"/>
          <p:cNvSpPr/>
          <p:nvPr/>
        </p:nvSpPr>
        <p:spPr>
          <a:xfrm>
            <a:off x="7778472" y="4920972"/>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Daňové účetnictví</a:t>
            </a:r>
            <a:endParaRPr lang="en-US" sz="2750" dirty="0"/>
          </a:p>
        </p:txBody>
      </p:sp>
      <p:sp>
        <p:nvSpPr>
          <p:cNvPr id="9" name="Text 7"/>
          <p:cNvSpPr/>
          <p:nvPr/>
        </p:nvSpPr>
        <p:spPr>
          <a:xfrm>
            <a:off x="7778472" y="5534025"/>
            <a:ext cx="5736550"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Ze stejných požadavků zpravidla vychází i způsob zobrazení zaměřený na zjištění základu daně z příjmů.</a:t>
            </a:r>
            <a:endParaRPr lang="en-US" sz="2200" dirty="0"/>
          </a:p>
        </p:txBody>
      </p:sp>
      <p:pic>
        <p:nvPicPr>
          <p:cNvPr id="10"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Shape 0"/>
          <p:cNvSpPr/>
          <p:nvPr/>
        </p:nvSpPr>
        <p:spPr>
          <a:xfrm>
            <a:off x="793790" y="3847743"/>
            <a:ext cx="2279333" cy="397193"/>
          </a:xfrm>
          <a:prstGeom prst="roundRect">
            <a:avLst>
              <a:gd name="adj" fmla="val 19188"/>
            </a:avLst>
          </a:prstGeom>
          <a:solidFill>
            <a:srgbClr val="F8D3D5"/>
          </a:solidFill>
          <a:ln/>
        </p:spPr>
      </p:sp>
      <p:sp>
        <p:nvSpPr>
          <p:cNvPr id="4" name="Text 1"/>
          <p:cNvSpPr/>
          <p:nvPr/>
        </p:nvSpPr>
        <p:spPr>
          <a:xfrm>
            <a:off x="929878" y="3915728"/>
            <a:ext cx="2007156" cy="261223"/>
          </a:xfrm>
          <a:prstGeom prst="rect">
            <a:avLst/>
          </a:prstGeom>
          <a:noFill/>
          <a:ln/>
        </p:spPr>
        <p:txBody>
          <a:bodyPr wrap="none" lIns="0" tIns="0" rIns="0" bIns="0" rtlCol="0" anchor="t"/>
          <a:lstStyle/>
          <a:p>
            <a:pPr algn="l" indent="0" marL="0">
              <a:lnSpc>
                <a:spcPts val="2050"/>
              </a:lnSpc>
              <a:buNone/>
            </a:pPr>
            <a:r>
              <a:rPr lang="en-US" sz="1400" dirty="0">
                <a:solidFill>
                  <a:srgbClr val="000000"/>
                </a:solidFill>
                <a:latin typeface="Oxygen" pitchFamily="34" charset="0"/>
                <a:ea typeface="Oxygen" pitchFamily="34" charset="-122"/>
                <a:cs typeface="Oxygen" pitchFamily="34" charset="-120"/>
              </a:rPr>
              <a:t>DŮLEŽITÉ UPOZORNĚNÍ</a:t>
            </a:r>
            <a:endParaRPr lang="en-US" sz="1400" dirty="0"/>
          </a:p>
        </p:txBody>
      </p:sp>
      <p:sp>
        <p:nvSpPr>
          <p:cNvPr id="5" name="Text 2"/>
          <p:cNvSpPr/>
          <p:nvPr/>
        </p:nvSpPr>
        <p:spPr>
          <a:xfrm>
            <a:off x="793790" y="4317444"/>
            <a:ext cx="9412724" cy="708779"/>
          </a:xfrm>
          <a:prstGeom prst="rect">
            <a:avLst/>
          </a:prstGeom>
          <a:noFill/>
          <a:ln/>
        </p:spPr>
        <p:txBody>
          <a:bodyPr wrap="none" lIns="0" tIns="0" rIns="0" bIns="0" rtlCol="0" anchor="t"/>
          <a:lstStyle/>
          <a:p>
            <a:pPr algn="l" indent="0" marL="0">
              <a:lnSpc>
                <a:spcPts val="5550"/>
              </a:lnSpc>
              <a:buNone/>
            </a:pPr>
            <a:r>
              <a:rPr lang="en-US" sz="4450" b="1" dirty="0">
                <a:solidFill>
                  <a:srgbClr val="CF1F28"/>
                </a:solidFill>
                <a:latin typeface="Oxygen Bold" pitchFamily="34" charset="0"/>
                <a:ea typeface="Oxygen Bold" pitchFamily="34" charset="-122"/>
                <a:cs typeface="Oxygen Bold" pitchFamily="34" charset="-120"/>
              </a:rPr>
              <a:t>Odlišnost manažerského účetnictví</a:t>
            </a:r>
            <a:endParaRPr lang="en-US" sz="4450" dirty="0"/>
          </a:p>
        </p:txBody>
      </p:sp>
      <p:sp>
        <p:nvSpPr>
          <p:cNvPr id="6" name="Text 3"/>
          <p:cNvSpPr/>
          <p:nvPr/>
        </p:nvSpPr>
        <p:spPr>
          <a:xfrm>
            <a:off x="793790" y="5298400"/>
            <a:ext cx="13042821" cy="653177"/>
          </a:xfrm>
          <a:prstGeom prst="rect">
            <a:avLst/>
          </a:prstGeom>
          <a:noFill/>
          <a:ln/>
        </p:spPr>
        <p:txBody>
          <a:bodyPr wrap="square" lIns="0" tIns="0" rIns="0" bIns="0" rtlCol="0" anchor="t"/>
          <a:lstStyle/>
          <a:p>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Normativní tlak na unifikovanou úroveň ocenění vede často k tomu, že stejná úroveň ocenění (a na ni navazující principy přiřazení nákladů výkonům, struktura jejich členění apod.) se mechanicky použije i v manažerském účetnictví.</a:t>
            </a:r>
            <a:endParaRPr lang="en-US" sz="1750" dirty="0"/>
          </a:p>
        </p:txBody>
      </p:sp>
      <p:sp>
        <p:nvSpPr>
          <p:cNvPr id="7" name="Text 4"/>
          <p:cNvSpPr/>
          <p:nvPr/>
        </p:nvSpPr>
        <p:spPr>
          <a:xfrm>
            <a:off x="1133951" y="6359723"/>
            <a:ext cx="12702659" cy="653177"/>
          </a:xfrm>
          <a:prstGeom prst="rect">
            <a:avLst/>
          </a:prstGeom>
          <a:noFill/>
          <a:ln/>
        </p:spPr>
        <p:txBody>
          <a:bodyPr wrap="square" lIns="0" tIns="0" rIns="0" bIns="0" rtlCol="0" anchor="t"/>
          <a:lstStyle/>
          <a:p>
            <a:pPr algn="l" indent="0" marL="0">
              <a:lnSpc>
                <a:spcPts val="2550"/>
              </a:lnSpc>
              <a:buNone/>
            </a:pPr>
            <a:r>
              <a:rPr lang="en-US" sz="1750" dirty="0">
                <a:solidFill>
                  <a:srgbClr val="FFFFFF"/>
                </a:solidFill>
                <a:highlight>
                  <a:srgbClr val="E34238"/>
                </a:highlight>
                <a:latin typeface="Oxygen" pitchFamily="34" charset="0"/>
                <a:ea typeface="Oxygen" pitchFamily="34" charset="-122"/>
                <a:cs typeface="Oxygen" pitchFamily="34" charset="-120"/>
              </a:rPr>
              <a:t>Tento postup je samozřejmě koncepčně chybný.</a:t>
            </a:r>
            <a:pPr algn="l" indent="0" marL="0">
              <a:lnSpc>
                <a:spcPts val="2550"/>
              </a:lnSpc>
              <a:buNone/>
            </a:pPr>
            <a:r>
              <a:rPr lang="en-US" sz="1750" dirty="0">
                <a:solidFill>
                  <a:srgbClr val="000000"/>
                </a:solidFill>
                <a:latin typeface="Oxygen" pitchFamily="34" charset="0"/>
                <a:ea typeface="Oxygen" pitchFamily="34" charset="-122"/>
                <a:cs typeface="Oxygen" pitchFamily="34" charset="-120"/>
              </a:rPr>
              <a:t> Výstupy manažerského účetnictví jsou určeny jiným uživatelům a pro řešení jiných rozhodovacích úloh, než jaké řeší externí uživatelé.</a:t>
            </a:r>
            <a:endParaRPr lang="en-US" sz="1750" dirty="0"/>
          </a:p>
        </p:txBody>
      </p:sp>
      <p:sp>
        <p:nvSpPr>
          <p:cNvPr id="8" name="Shape 5"/>
          <p:cNvSpPr/>
          <p:nvPr/>
        </p:nvSpPr>
        <p:spPr>
          <a:xfrm>
            <a:off x="793790" y="6155650"/>
            <a:ext cx="30480" cy="1061323"/>
          </a:xfrm>
          <a:prstGeom prst="rect">
            <a:avLst/>
          </a:prstGeom>
          <a:solidFill>
            <a:srgbClr val="D01F28"/>
          </a:solidFill>
          <a:ln/>
        </p:spPr>
      </p:sp>
      <p:pic>
        <p:nvPicPr>
          <p:cNvPr id="9"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93790" y="1276469"/>
            <a:ext cx="13042821" cy="1771888"/>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Různé způsoby alokace pro různé úlohy</a:t>
            </a:r>
            <a:endParaRPr lang="en-US" sz="5550" dirty="0"/>
          </a:p>
        </p:txBody>
      </p:sp>
      <p:sp>
        <p:nvSpPr>
          <p:cNvPr id="3" name="Text 1"/>
          <p:cNvSpPr/>
          <p:nvPr/>
        </p:nvSpPr>
        <p:spPr>
          <a:xfrm>
            <a:off x="793790" y="3615333"/>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Zejména příčinně „vzdálenější" nepřímé náklady vyžadují pro řešení každé z výše uvedených úloh potenciálně jiný způsob jejich alokace.</a:t>
            </a:r>
            <a:endParaRPr lang="en-US" sz="2200" dirty="0"/>
          </a:p>
        </p:txBody>
      </p:sp>
      <p:sp>
        <p:nvSpPr>
          <p:cNvPr id="4" name="Shape 2"/>
          <p:cNvSpPr/>
          <p:nvPr/>
        </p:nvSpPr>
        <p:spPr>
          <a:xfrm>
            <a:off x="793790" y="4841319"/>
            <a:ext cx="13042821" cy="2111693"/>
          </a:xfrm>
          <a:prstGeom prst="roundRect">
            <a:avLst>
              <a:gd name="adj" fmla="val 5639"/>
            </a:avLst>
          </a:prstGeom>
          <a:solidFill>
            <a:srgbClr val="F5BCBF"/>
          </a:solidFill>
          <a:ln/>
        </p:spPr>
      </p:sp>
      <p:pic>
        <p:nvPicPr>
          <p:cNvPr id="5" name="Image 0" descr="preencoded.png">    </p:cNvPr>
          <p:cNvPicPr>
            <a:picLocks noChangeAspect="1"/>
          </p:cNvPicPr>
          <p:nvPr/>
        </p:nvPicPr>
        <p:blipFill>
          <a:blip r:embed="rId1"/>
          <a:stretch>
            <a:fillRect/>
          </a:stretch>
        </p:blipFill>
        <p:spPr>
          <a:xfrm>
            <a:off x="1077278" y="5282803"/>
            <a:ext cx="354330" cy="283488"/>
          </a:xfrm>
          <a:prstGeom prst="rect">
            <a:avLst/>
          </a:prstGeom>
        </p:spPr>
      </p:pic>
      <p:sp>
        <p:nvSpPr>
          <p:cNvPr id="6" name="Text 3"/>
          <p:cNvSpPr/>
          <p:nvPr/>
        </p:nvSpPr>
        <p:spPr>
          <a:xfrm>
            <a:off x="1715095" y="5195649"/>
            <a:ext cx="11838027"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Proto se zdůrazňuje, že spolu s uplatněním způsobem alokace musí být uživatelům informace o podílu nepřímých nákladů, připadajících na kalkulační jednici, znám i cíl alokace, resp. naopak – rozhodovací úlohy, pro jejichž řešení uplatnění způsob alokace není vhodné.</a:t>
            </a:r>
            <a:endParaRPr lang="en-US" sz="2200" dirty="0"/>
          </a:p>
        </p:txBody>
      </p:sp>
      <p:pic>
        <p:nvPicPr>
          <p:cNvPr id="7"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046798"/>
            <a:ext cx="13042821" cy="1771888"/>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Jak přiřazovat náklady předmětu kalkulace?</a:t>
            </a:r>
            <a:endParaRPr lang="en-US" sz="5550" dirty="0"/>
          </a:p>
        </p:txBody>
      </p:sp>
      <p:sp>
        <p:nvSpPr>
          <p:cNvPr id="3" name="Text 1"/>
          <p:cNvSpPr/>
          <p:nvPr/>
        </p:nvSpPr>
        <p:spPr>
          <a:xfrm>
            <a:off x="793790" y="3385661"/>
            <a:ext cx="13042821"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Způsob přiřazování nákladů byl tradičně spojen s členěním nákladů na přímé a nepřímé. Nutnost rychle reagovat na měnící se podmínky tržního prostředí se však dnes projevuje tak, že toto členění ustupuje do pozadí.</a:t>
            </a:r>
            <a:endParaRPr lang="en-US" sz="2200" dirty="0"/>
          </a:p>
        </p:txBody>
      </p:sp>
      <p:sp>
        <p:nvSpPr>
          <p:cNvPr id="4" name="Shape 2"/>
          <p:cNvSpPr/>
          <p:nvPr/>
        </p:nvSpPr>
        <p:spPr>
          <a:xfrm>
            <a:off x="793790" y="5065157"/>
            <a:ext cx="4158615" cy="2117527"/>
          </a:xfrm>
          <a:prstGeom prst="roundRect">
            <a:avLst>
              <a:gd name="adj" fmla="val 5624"/>
            </a:avLst>
          </a:prstGeom>
          <a:solidFill>
            <a:srgbClr val="F8D3D5"/>
          </a:solidFill>
          <a:ln w="15240">
            <a:solidFill>
              <a:srgbClr val="DEB9BB"/>
            </a:solidFill>
            <a:prstDash val="solid"/>
          </a:ln>
        </p:spPr>
      </p:sp>
      <p:sp>
        <p:nvSpPr>
          <p:cNvPr id="5" name="Text 3"/>
          <p:cNvSpPr/>
          <p:nvPr/>
        </p:nvSpPr>
        <p:spPr>
          <a:xfrm>
            <a:off x="1092518" y="5363885"/>
            <a:ext cx="3561159" cy="886063"/>
          </a:xfrm>
          <a:prstGeom prst="rect">
            <a:avLst/>
          </a:prstGeom>
          <a:noFill/>
          <a:ln/>
        </p:spPr>
        <p:txBody>
          <a:bodyPr wrap="squar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Podle způsobu stanovení</a:t>
            </a:r>
            <a:endParaRPr lang="en-US" sz="2750" dirty="0"/>
          </a:p>
        </p:txBody>
      </p:sp>
      <p:sp>
        <p:nvSpPr>
          <p:cNvPr id="6" name="Text 4"/>
          <p:cNvSpPr/>
          <p:nvPr/>
        </p:nvSpPr>
        <p:spPr>
          <a:xfrm>
            <a:off x="1092518" y="6419969"/>
            <a:ext cx="3561159"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Jednicové a režijní náklady</a:t>
            </a:r>
            <a:endParaRPr lang="en-US" sz="2200" dirty="0"/>
          </a:p>
        </p:txBody>
      </p:sp>
      <p:sp>
        <p:nvSpPr>
          <p:cNvPr id="7" name="Shape 5"/>
          <p:cNvSpPr/>
          <p:nvPr/>
        </p:nvSpPr>
        <p:spPr>
          <a:xfrm>
            <a:off x="5235893" y="5065157"/>
            <a:ext cx="4158615" cy="2117527"/>
          </a:xfrm>
          <a:prstGeom prst="roundRect">
            <a:avLst>
              <a:gd name="adj" fmla="val 5624"/>
            </a:avLst>
          </a:prstGeom>
          <a:solidFill>
            <a:srgbClr val="F8D3D5"/>
          </a:solidFill>
          <a:ln w="15240">
            <a:solidFill>
              <a:srgbClr val="DEB9BB"/>
            </a:solidFill>
            <a:prstDash val="solid"/>
          </a:ln>
        </p:spPr>
      </p:sp>
      <p:sp>
        <p:nvSpPr>
          <p:cNvPr id="8" name="Text 6"/>
          <p:cNvSpPr/>
          <p:nvPr/>
        </p:nvSpPr>
        <p:spPr>
          <a:xfrm>
            <a:off x="5534620" y="5363885"/>
            <a:ext cx="3561159" cy="886063"/>
          </a:xfrm>
          <a:prstGeom prst="rect">
            <a:avLst/>
          </a:prstGeom>
          <a:noFill/>
          <a:ln/>
        </p:spPr>
        <p:txBody>
          <a:bodyPr wrap="squar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Podle závislosti na objemu</a:t>
            </a:r>
            <a:endParaRPr lang="en-US" sz="2750" dirty="0"/>
          </a:p>
        </p:txBody>
      </p:sp>
      <p:sp>
        <p:nvSpPr>
          <p:cNvPr id="9" name="Text 7"/>
          <p:cNvSpPr/>
          <p:nvPr/>
        </p:nvSpPr>
        <p:spPr>
          <a:xfrm>
            <a:off x="5534620" y="6419969"/>
            <a:ext cx="3561159"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Variabilní a fixní náklady</a:t>
            </a:r>
            <a:endParaRPr lang="en-US" sz="2200" dirty="0"/>
          </a:p>
        </p:txBody>
      </p:sp>
      <p:sp>
        <p:nvSpPr>
          <p:cNvPr id="10" name="Shape 8"/>
          <p:cNvSpPr/>
          <p:nvPr/>
        </p:nvSpPr>
        <p:spPr>
          <a:xfrm>
            <a:off x="9677995" y="5065157"/>
            <a:ext cx="4158615" cy="2117527"/>
          </a:xfrm>
          <a:prstGeom prst="roundRect">
            <a:avLst>
              <a:gd name="adj" fmla="val 5624"/>
            </a:avLst>
          </a:prstGeom>
          <a:solidFill>
            <a:srgbClr val="F8D3D5"/>
          </a:solidFill>
          <a:ln w="15240">
            <a:solidFill>
              <a:srgbClr val="DEB9BB"/>
            </a:solidFill>
            <a:prstDash val="solid"/>
          </a:ln>
        </p:spPr>
      </p:sp>
      <p:sp>
        <p:nvSpPr>
          <p:cNvPr id="11" name="Text 9"/>
          <p:cNvSpPr/>
          <p:nvPr/>
        </p:nvSpPr>
        <p:spPr>
          <a:xfrm>
            <a:off x="9976723" y="5363885"/>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Podle ovlivnitelnosti</a:t>
            </a:r>
            <a:endParaRPr lang="en-US" sz="2750" dirty="0"/>
          </a:p>
        </p:txBody>
      </p:sp>
      <p:sp>
        <p:nvSpPr>
          <p:cNvPr id="12" name="Text 10"/>
          <p:cNvSpPr/>
          <p:nvPr/>
        </p:nvSpPr>
        <p:spPr>
          <a:xfrm>
            <a:off x="9976723" y="5976938"/>
            <a:ext cx="3561159"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Utopené a vyhnutelné náklady</a:t>
            </a:r>
            <a:endParaRPr lang="en-US" sz="2200" dirty="0"/>
          </a:p>
        </p:txBody>
      </p:sp>
      <p:pic>
        <p:nvPicPr>
          <p:cNvPr id="13"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Shape 0"/>
          <p:cNvSpPr/>
          <p:nvPr/>
        </p:nvSpPr>
        <p:spPr>
          <a:xfrm>
            <a:off x="793790" y="1224201"/>
            <a:ext cx="2013228" cy="445056"/>
          </a:xfrm>
          <a:prstGeom prst="roundRect">
            <a:avLst>
              <a:gd name="adj" fmla="val 18195"/>
            </a:avLst>
          </a:prstGeom>
          <a:noFill/>
          <a:ln w="7620">
            <a:solidFill>
              <a:srgbClr val="D01F28"/>
            </a:solidFill>
            <a:prstDash val="solid"/>
          </a:ln>
        </p:spPr>
      </p:sp>
      <p:sp>
        <p:nvSpPr>
          <p:cNvPr id="3" name="Text 1"/>
          <p:cNvSpPr/>
          <p:nvPr/>
        </p:nvSpPr>
        <p:spPr>
          <a:xfrm>
            <a:off x="945952" y="1304092"/>
            <a:ext cx="1708904" cy="285274"/>
          </a:xfrm>
          <a:prstGeom prst="rect">
            <a:avLst/>
          </a:prstGeom>
          <a:noFill/>
          <a:ln/>
        </p:spPr>
        <p:txBody>
          <a:bodyPr wrap="none" lIns="0" tIns="0" rIns="0" bIns="0" rtlCol="0" anchor="t"/>
          <a:lstStyle/>
          <a:p>
            <a:pPr algn="l" indent="0" marL="0">
              <a:lnSpc>
                <a:spcPts val="2200"/>
              </a:lnSpc>
              <a:buNone/>
            </a:pPr>
            <a:r>
              <a:rPr lang="en-US" sz="1500" dirty="0">
                <a:solidFill>
                  <a:srgbClr val="D01F28"/>
                </a:solidFill>
                <a:latin typeface="Oxygen" pitchFamily="34" charset="0"/>
                <a:ea typeface="Oxygen" pitchFamily="34" charset="-122"/>
                <a:cs typeface="Oxygen" pitchFamily="34" charset="-120"/>
              </a:rPr>
              <a:t>PRINCIPY ALOKACE</a:t>
            </a:r>
            <a:endParaRPr lang="en-US" sz="1500" dirty="0"/>
          </a:p>
        </p:txBody>
      </p:sp>
      <p:sp>
        <p:nvSpPr>
          <p:cNvPr id="4" name="Text 2"/>
          <p:cNvSpPr/>
          <p:nvPr/>
        </p:nvSpPr>
        <p:spPr>
          <a:xfrm>
            <a:off x="793790" y="1751171"/>
            <a:ext cx="8963382" cy="753070"/>
          </a:xfrm>
          <a:prstGeom prst="rect">
            <a:avLst/>
          </a:prstGeom>
          <a:noFill/>
          <a:ln/>
        </p:spPr>
        <p:txBody>
          <a:bodyPr wrap="none" lIns="0" tIns="0" rIns="0" bIns="0" rtlCol="0" anchor="t"/>
          <a:lstStyle/>
          <a:p>
            <a:pPr algn="l" indent="0" marL="0">
              <a:lnSpc>
                <a:spcPts val="5900"/>
              </a:lnSpc>
              <a:buNone/>
            </a:pPr>
            <a:r>
              <a:rPr lang="en-US" sz="4700" b="1" dirty="0">
                <a:solidFill>
                  <a:srgbClr val="CF1F28"/>
                </a:solidFill>
                <a:latin typeface="Oxygen Bold" pitchFamily="34" charset="0"/>
                <a:ea typeface="Oxygen Bold" pitchFamily="34" charset="-122"/>
                <a:cs typeface="Oxygen Bold" pitchFamily="34" charset="-120"/>
              </a:rPr>
              <a:t>Tři principy přiřazování nákladů</a:t>
            </a:r>
            <a:endParaRPr lang="en-US" sz="4700" dirty="0"/>
          </a:p>
        </p:txBody>
      </p:sp>
      <p:sp>
        <p:nvSpPr>
          <p:cNvPr id="5" name="Shape 3"/>
          <p:cNvSpPr/>
          <p:nvPr/>
        </p:nvSpPr>
        <p:spPr>
          <a:xfrm>
            <a:off x="1155263" y="3775353"/>
            <a:ext cx="3849410" cy="240983"/>
          </a:xfrm>
          <a:prstGeom prst="roundRect">
            <a:avLst>
              <a:gd name="adj" fmla="val 42004"/>
            </a:avLst>
          </a:prstGeom>
          <a:solidFill>
            <a:srgbClr val="F8D3D5"/>
          </a:solidFill>
          <a:ln w="7620">
            <a:solidFill>
              <a:srgbClr val="DEB9BB"/>
            </a:solidFill>
            <a:prstDash val="solid"/>
          </a:ln>
        </p:spPr>
      </p:sp>
      <p:sp>
        <p:nvSpPr>
          <p:cNvPr id="6" name="Shape 4"/>
          <p:cNvSpPr/>
          <p:nvPr/>
        </p:nvSpPr>
        <p:spPr>
          <a:xfrm>
            <a:off x="793790" y="3534370"/>
            <a:ext cx="722948" cy="722948"/>
          </a:xfrm>
          <a:prstGeom prst="roundRect">
            <a:avLst>
              <a:gd name="adj" fmla="val 63241"/>
            </a:avLst>
          </a:prstGeom>
          <a:solidFill>
            <a:srgbClr val="F8D3D5"/>
          </a:solidFill>
          <a:ln w="7620">
            <a:solidFill>
              <a:srgbClr val="DEB9BB"/>
            </a:solidFill>
            <a:prstDash val="solid"/>
          </a:ln>
        </p:spPr>
      </p:sp>
      <p:pic>
        <p:nvPicPr>
          <p:cNvPr id="7"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74527" y="3715107"/>
            <a:ext cx="361474" cy="361474"/>
          </a:xfrm>
          <a:prstGeom prst="rect">
            <a:avLst/>
          </a:prstGeom>
        </p:spPr>
      </p:pic>
      <p:sp>
        <p:nvSpPr>
          <p:cNvPr id="8" name="Text 5"/>
          <p:cNvSpPr/>
          <p:nvPr/>
        </p:nvSpPr>
        <p:spPr>
          <a:xfrm>
            <a:off x="1034772" y="4462105"/>
            <a:ext cx="3729038" cy="752951"/>
          </a:xfrm>
          <a:prstGeom prst="rect">
            <a:avLst/>
          </a:prstGeom>
          <a:noFill/>
          <a:ln/>
        </p:spPr>
        <p:txBody>
          <a:bodyPr wrap="squar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Princip příčinné souvislosti</a:t>
            </a:r>
            <a:endParaRPr lang="en-US" sz="2350" dirty="0"/>
          </a:p>
        </p:txBody>
      </p:sp>
      <p:sp>
        <p:nvSpPr>
          <p:cNvPr id="9" name="Text 6"/>
          <p:cNvSpPr/>
          <p:nvPr/>
        </p:nvSpPr>
        <p:spPr>
          <a:xfrm>
            <a:off x="1034772" y="5337929"/>
            <a:ext cx="3729038" cy="1426369"/>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Každý výkon má být zatížen pouze takovými náklady, které příčinně vyvolal. Teoreticky nesporný a informačně nejúčinnější princip.</a:t>
            </a:r>
            <a:endParaRPr lang="en-US" sz="1850" dirty="0"/>
          </a:p>
        </p:txBody>
      </p:sp>
      <p:sp>
        <p:nvSpPr>
          <p:cNvPr id="10" name="Shape 7"/>
          <p:cNvSpPr/>
          <p:nvPr/>
        </p:nvSpPr>
        <p:spPr>
          <a:xfrm>
            <a:off x="5571053" y="3413879"/>
            <a:ext cx="3849529" cy="240983"/>
          </a:xfrm>
          <a:prstGeom prst="roundRect">
            <a:avLst>
              <a:gd name="adj" fmla="val 42004"/>
            </a:avLst>
          </a:prstGeom>
          <a:solidFill>
            <a:srgbClr val="F8D3D5"/>
          </a:solidFill>
          <a:ln w="7620">
            <a:solidFill>
              <a:srgbClr val="DEB9BB"/>
            </a:solidFill>
            <a:prstDash val="solid"/>
          </a:ln>
        </p:spPr>
      </p:sp>
      <p:sp>
        <p:nvSpPr>
          <p:cNvPr id="11" name="Shape 8"/>
          <p:cNvSpPr/>
          <p:nvPr/>
        </p:nvSpPr>
        <p:spPr>
          <a:xfrm>
            <a:off x="5209580" y="3172897"/>
            <a:ext cx="722948" cy="722948"/>
          </a:xfrm>
          <a:prstGeom prst="roundRect">
            <a:avLst>
              <a:gd name="adj" fmla="val 63241"/>
            </a:avLst>
          </a:prstGeom>
          <a:solidFill>
            <a:srgbClr val="F8D3D5"/>
          </a:solidFill>
          <a:ln w="7620">
            <a:solidFill>
              <a:srgbClr val="DEB9BB"/>
            </a:solidFill>
            <a:prstDash val="solid"/>
          </a:ln>
        </p:spPr>
      </p:sp>
      <p:pic>
        <p:nvPicPr>
          <p:cNvPr id="12"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0317" y="3353633"/>
            <a:ext cx="361474" cy="361474"/>
          </a:xfrm>
          <a:prstGeom prst="rect">
            <a:avLst/>
          </a:prstGeom>
        </p:spPr>
      </p:pic>
      <p:sp>
        <p:nvSpPr>
          <p:cNvPr id="13" name="Text 9"/>
          <p:cNvSpPr/>
          <p:nvPr/>
        </p:nvSpPr>
        <p:spPr>
          <a:xfrm>
            <a:off x="5450562" y="4100632"/>
            <a:ext cx="3729157" cy="752951"/>
          </a:xfrm>
          <a:prstGeom prst="rect">
            <a:avLst/>
          </a:prstGeom>
          <a:noFill/>
          <a:ln/>
        </p:spPr>
        <p:txBody>
          <a:bodyPr wrap="squar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Princip únosnosti (reprodukce)</a:t>
            </a:r>
            <a:endParaRPr lang="en-US" sz="2350" dirty="0"/>
          </a:p>
        </p:txBody>
      </p:sp>
      <p:sp>
        <p:nvSpPr>
          <p:cNvPr id="14" name="Text 10"/>
          <p:cNvSpPr/>
          <p:nvPr/>
        </p:nvSpPr>
        <p:spPr>
          <a:xfrm>
            <a:off x="5450562" y="4976455"/>
            <a:ext cx="3729157" cy="1782961"/>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Uplatňuje se zejména v reprodukčních úlohách a v úlohách spojených s obhajobou ceny. Odpovídá na otázku, jakou výši nákladů je výkon schopen „unést".</a:t>
            </a:r>
            <a:endParaRPr lang="en-US" sz="1850" dirty="0"/>
          </a:p>
        </p:txBody>
      </p:sp>
      <p:sp>
        <p:nvSpPr>
          <p:cNvPr id="15" name="Shape 11"/>
          <p:cNvSpPr/>
          <p:nvPr/>
        </p:nvSpPr>
        <p:spPr>
          <a:xfrm>
            <a:off x="9986963" y="3052405"/>
            <a:ext cx="3849410" cy="240983"/>
          </a:xfrm>
          <a:prstGeom prst="roundRect">
            <a:avLst>
              <a:gd name="adj" fmla="val 42004"/>
            </a:avLst>
          </a:prstGeom>
          <a:solidFill>
            <a:srgbClr val="F8D3D5"/>
          </a:solidFill>
          <a:ln w="7620">
            <a:solidFill>
              <a:srgbClr val="DEB9BB"/>
            </a:solidFill>
            <a:prstDash val="solid"/>
          </a:ln>
        </p:spPr>
      </p:sp>
      <p:sp>
        <p:nvSpPr>
          <p:cNvPr id="16" name="Shape 12"/>
          <p:cNvSpPr/>
          <p:nvPr/>
        </p:nvSpPr>
        <p:spPr>
          <a:xfrm>
            <a:off x="9625489" y="2811423"/>
            <a:ext cx="722948" cy="722948"/>
          </a:xfrm>
          <a:prstGeom prst="roundRect">
            <a:avLst>
              <a:gd name="adj" fmla="val 63241"/>
            </a:avLst>
          </a:prstGeom>
          <a:solidFill>
            <a:srgbClr val="F8D3D5"/>
          </a:solidFill>
          <a:ln w="7620">
            <a:solidFill>
              <a:srgbClr val="DEB9BB"/>
            </a:solidFill>
            <a:prstDash val="solid"/>
          </a:ln>
        </p:spPr>
      </p:sp>
      <p:pic>
        <p:nvPicPr>
          <p:cNvPr id="17"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06226" y="2992160"/>
            <a:ext cx="361474" cy="361474"/>
          </a:xfrm>
          <a:prstGeom prst="rect">
            <a:avLst/>
          </a:prstGeom>
        </p:spPr>
      </p:pic>
      <p:sp>
        <p:nvSpPr>
          <p:cNvPr id="18" name="Text 13"/>
          <p:cNvSpPr/>
          <p:nvPr/>
        </p:nvSpPr>
        <p:spPr>
          <a:xfrm>
            <a:off x="9866471" y="3739158"/>
            <a:ext cx="3012519" cy="376476"/>
          </a:xfrm>
          <a:prstGeom prst="rect">
            <a:avLst/>
          </a:prstGeom>
          <a:noFill/>
          <a:ln/>
        </p:spPr>
        <p:txBody>
          <a:bodyPr wrap="none" lIns="0" tIns="0" rIns="0" bIns="0" rtlCol="0" anchor="t"/>
          <a:lstStyle/>
          <a:p>
            <a:pPr algn="l" indent="0" marL="0">
              <a:lnSpc>
                <a:spcPts val="2950"/>
              </a:lnSpc>
              <a:buNone/>
            </a:pPr>
            <a:r>
              <a:rPr lang="en-US" sz="2350" b="1" dirty="0">
                <a:solidFill>
                  <a:srgbClr val="000000"/>
                </a:solidFill>
                <a:latin typeface="Oxygen Bold" pitchFamily="34" charset="0"/>
                <a:ea typeface="Oxygen Bold" pitchFamily="34" charset="-122"/>
                <a:cs typeface="Oxygen Bold" pitchFamily="34" charset="-120"/>
              </a:rPr>
              <a:t>Princip průměrování</a:t>
            </a:r>
            <a:endParaRPr lang="en-US" sz="2350" dirty="0"/>
          </a:p>
        </p:txBody>
      </p:sp>
      <p:sp>
        <p:nvSpPr>
          <p:cNvPr id="19" name="Text 14"/>
          <p:cNvSpPr/>
          <p:nvPr/>
        </p:nvSpPr>
        <p:spPr>
          <a:xfrm>
            <a:off x="9866471" y="4238506"/>
            <a:ext cx="3729038" cy="1782961"/>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Aplikuje se až v případě, kdy nelze uplatnit princip příčinné souvislosti. Orientuje se na otázku: „Jaké náklady v průměru připadají na určitý výrobek?"</a:t>
            </a:r>
            <a:endParaRPr lang="en-US" sz="1850" dirty="0"/>
          </a:p>
        </p:txBody>
      </p:sp>
      <p:pic>
        <p:nvPicPr>
          <p:cNvPr id="20" name="Image 3" descr="preencoded.png">    </p:cNvPr>
          <p:cNvPicPr>
            <a:picLocks noChangeAspect="1"/>
          </p:cNvPicPr>
          <p:nvPr/>
        </p:nvPicPr>
        <p:blipFill>
          <a:blip r:embed="rId7"/>
          <a:stretch>
            <a:fillRect/>
          </a:stretch>
        </p:blipFill>
        <p:spPr>
          <a:xfrm>
            <a:off x="12766953" y="7547967"/>
            <a:ext cx="1665089" cy="39933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793790" y="1135380"/>
            <a:ext cx="8982313" cy="664488"/>
          </a:xfrm>
          <a:prstGeom prst="rect">
            <a:avLst/>
          </a:prstGeom>
          <a:noFill/>
          <a:ln/>
        </p:spPr>
        <p:txBody>
          <a:bodyPr wrap="none" lIns="0" tIns="0" rIns="0" bIns="0" rtlCol="0" anchor="t"/>
          <a:lstStyle/>
          <a:p>
            <a:pPr algn="l" indent="0" marL="0">
              <a:lnSpc>
                <a:spcPts val="5200"/>
              </a:lnSpc>
              <a:buNone/>
            </a:pPr>
            <a:r>
              <a:rPr lang="en-US" sz="4150" b="1" dirty="0">
                <a:solidFill>
                  <a:srgbClr val="CF1F28"/>
                </a:solidFill>
                <a:latin typeface="Oxygen Bold" pitchFamily="34" charset="0"/>
                <a:ea typeface="Oxygen Bold" pitchFamily="34" charset="-122"/>
                <a:cs typeface="Oxygen Bold" pitchFamily="34" charset="-120"/>
              </a:rPr>
              <a:t>Priorita principu příčinné souvislosti</a:t>
            </a:r>
            <a:endParaRPr lang="en-US" sz="4150" dirty="0"/>
          </a:p>
        </p:txBody>
      </p:sp>
      <p:pic>
        <p:nvPicPr>
          <p:cNvPr id="3" name="Image 0" descr="preencoded.png">    </p:cNvPr>
          <p:cNvPicPr>
            <a:picLocks noChangeAspect="1"/>
          </p:cNvPicPr>
          <p:nvPr/>
        </p:nvPicPr>
        <p:blipFill>
          <a:blip r:embed="rId1"/>
          <a:stretch>
            <a:fillRect/>
          </a:stretch>
        </p:blipFill>
        <p:spPr>
          <a:xfrm>
            <a:off x="793790" y="2218373"/>
            <a:ext cx="4696539" cy="4696539"/>
          </a:xfrm>
          <a:prstGeom prst="rect">
            <a:avLst/>
          </a:prstGeom>
        </p:spPr>
      </p:pic>
      <p:sp>
        <p:nvSpPr>
          <p:cNvPr id="4" name="Text 1"/>
          <p:cNvSpPr/>
          <p:nvPr/>
        </p:nvSpPr>
        <p:spPr>
          <a:xfrm>
            <a:off x="7582138" y="2182535"/>
            <a:ext cx="6262092" cy="1190625"/>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Je však třeba zdůraznit, že tyto principy nejsou zcela rovnocenné. Teoreticky nesporné a z hlediska řešení všech typů rozhodovacích úloh také informačně nejúčinnější je pouze uplatnění principu příčinné souvislosti.</a:t>
            </a:r>
            <a:endParaRPr lang="en-US" sz="1650" dirty="0"/>
          </a:p>
        </p:txBody>
      </p:sp>
      <p:sp>
        <p:nvSpPr>
          <p:cNvPr id="5" name="Text 2"/>
          <p:cNvSpPr/>
          <p:nvPr/>
        </p:nvSpPr>
        <p:spPr>
          <a:xfrm>
            <a:off x="7582138" y="3516630"/>
            <a:ext cx="6262092" cy="595313"/>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Tepřve když zajištění principu příčinné souvislosti není možné nebo účelné, přicházejí v úvahu další dva principy.</a:t>
            </a:r>
            <a:endParaRPr lang="en-US" sz="1650" dirty="0"/>
          </a:p>
        </p:txBody>
      </p:sp>
      <p:pic>
        <p:nvPicPr>
          <p:cNvPr id="6"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790224"/>
            <a:ext cx="7556421" cy="1771888"/>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Jednotnost principů v kalkulaci</a:t>
            </a:r>
            <a:endParaRPr lang="en-US" sz="5550" dirty="0"/>
          </a:p>
        </p:txBody>
      </p:sp>
      <p:sp>
        <p:nvSpPr>
          <p:cNvPr id="4" name="Text 1"/>
          <p:cNvSpPr/>
          <p:nvPr/>
        </p:nvSpPr>
        <p:spPr>
          <a:xfrm>
            <a:off x="1219081" y="4306372"/>
            <a:ext cx="7131129"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Z hlediska praktické využitelnosti kalkulací se zdůrazňuje, že jejich jednotlivé nákladové složky je třeba přiřazovat podle </a:t>
            </a:r>
            <a:pPr algn="l" indent="0" marL="0">
              <a:lnSpc>
                <a:spcPts val="3550"/>
              </a:lnSpc>
              <a:buNone/>
            </a:pPr>
            <a:r>
              <a:rPr lang="en-US" sz="2200" b="1" dirty="0">
                <a:solidFill>
                  <a:srgbClr val="D01F28"/>
                </a:solidFill>
                <a:latin typeface="Oxygen" pitchFamily="34" charset="0"/>
                <a:ea typeface="Oxygen" pitchFamily="34" charset="-122"/>
                <a:cs typeface="Oxygen" pitchFamily="34" charset="-120"/>
              </a:rPr>
              <a:t>stejnorodého principu</a:t>
            </a:r>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 který musí být znám uživateli.</a:t>
            </a:r>
            <a:endParaRPr lang="en-US" sz="2200" dirty="0"/>
          </a:p>
        </p:txBody>
      </p:sp>
      <p:sp>
        <p:nvSpPr>
          <p:cNvPr id="5" name="Shape 2"/>
          <p:cNvSpPr/>
          <p:nvPr/>
        </p:nvSpPr>
        <p:spPr>
          <a:xfrm>
            <a:off x="793790" y="3987403"/>
            <a:ext cx="38100" cy="2451973"/>
          </a:xfrm>
          <a:prstGeom prst="rect">
            <a:avLst/>
          </a:prstGeom>
          <a:solidFill>
            <a:srgbClr val="D01F28"/>
          </a:solidFill>
          <a:ln/>
        </p:spPr>
      </p:sp>
      <p:pic>
        <p:nvPicPr>
          <p:cNvPr id="6"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Shape 0"/>
          <p:cNvSpPr/>
          <p:nvPr/>
        </p:nvSpPr>
        <p:spPr>
          <a:xfrm>
            <a:off x="793790" y="2069544"/>
            <a:ext cx="1996202" cy="532924"/>
          </a:xfrm>
          <a:prstGeom prst="roundRect">
            <a:avLst>
              <a:gd name="adj" fmla="val 17876"/>
            </a:avLst>
          </a:prstGeom>
          <a:solidFill>
            <a:srgbClr val="F8D3D5"/>
          </a:solidFill>
          <a:ln/>
        </p:spPr>
      </p:sp>
      <p:sp>
        <p:nvSpPr>
          <p:cNvPr id="3" name="Text 1"/>
          <p:cNvSpPr/>
          <p:nvPr/>
        </p:nvSpPr>
        <p:spPr>
          <a:xfrm>
            <a:off x="963811" y="2154555"/>
            <a:ext cx="165615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Oxygen" pitchFamily="34" charset="0"/>
                <a:ea typeface="Oxygen" pitchFamily="34" charset="-122"/>
                <a:cs typeface="Oxygen" pitchFamily="34" charset="-120"/>
              </a:rPr>
              <a:t>ALOKAČNÍ FÁZE</a:t>
            </a:r>
            <a:endParaRPr lang="en-US" sz="1750" dirty="0"/>
          </a:p>
        </p:txBody>
      </p:sp>
      <p:sp>
        <p:nvSpPr>
          <p:cNvPr id="4" name="Text 2"/>
          <p:cNvSpPr/>
          <p:nvPr/>
        </p:nvSpPr>
        <p:spPr>
          <a:xfrm>
            <a:off x="793790" y="2715816"/>
            <a:ext cx="7315557"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Co jsou alokační fáze?</a:t>
            </a:r>
            <a:endParaRPr lang="en-US" sz="5550" dirty="0"/>
          </a:p>
        </p:txBody>
      </p:sp>
      <p:sp>
        <p:nvSpPr>
          <p:cNvPr id="5" name="Text 3"/>
          <p:cNvSpPr/>
          <p:nvPr/>
        </p:nvSpPr>
        <p:spPr>
          <a:xfrm>
            <a:off x="793790" y="4027051"/>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Jedna z cest, která umožňuje zpřesnit pohled na příčinu a ovlivnitelnost nákladů vytvářených a prodávaných výkonů, vychází z analýzy tzv. alokačních fází.</a:t>
            </a:r>
            <a:endParaRPr lang="en-US" sz="2200" dirty="0"/>
          </a:p>
        </p:txBody>
      </p:sp>
      <p:sp>
        <p:nvSpPr>
          <p:cNvPr id="6" name="Text 4"/>
          <p:cNvSpPr/>
          <p:nvPr/>
        </p:nvSpPr>
        <p:spPr>
          <a:xfrm>
            <a:off x="793790" y="5253038"/>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Alokační fází se rozumí dílčí část celkového procesu přiřazování nákladů finálním výkonům, jejímž cílem je vyjádřit míru příčinné souvislosti mezi náklady a finálním výkonem.</a:t>
            </a:r>
            <a:endParaRPr lang="en-US" sz="2200" dirty="0"/>
          </a:p>
        </p:txBody>
      </p:sp>
      <p:pic>
        <p:nvPicPr>
          <p:cNvPr id="7"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Text 0"/>
          <p:cNvSpPr/>
          <p:nvPr/>
        </p:nvSpPr>
        <p:spPr>
          <a:xfrm>
            <a:off x="793790" y="1324213"/>
            <a:ext cx="7088267"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Tři alokační fáze</a:t>
            </a:r>
            <a:endParaRPr lang="en-US" sz="5550" dirty="0"/>
          </a:p>
        </p:txBody>
      </p:sp>
      <p:pic>
        <p:nvPicPr>
          <p:cNvPr id="3" name="Image 0" descr="preencoded.png">    </p:cNvPr>
          <p:cNvPicPr>
            <a:picLocks noChangeAspect="1"/>
          </p:cNvPicPr>
          <p:nvPr/>
        </p:nvPicPr>
        <p:blipFill>
          <a:blip r:embed="rId1"/>
          <a:stretch>
            <a:fillRect/>
          </a:stretch>
        </p:blipFill>
        <p:spPr>
          <a:xfrm>
            <a:off x="793790" y="2777133"/>
            <a:ext cx="4347567" cy="1134070"/>
          </a:xfrm>
          <a:prstGeom prst="rect">
            <a:avLst/>
          </a:prstGeom>
        </p:spPr>
      </p:pic>
      <p:sp>
        <p:nvSpPr>
          <p:cNvPr id="4" name="Text 1"/>
          <p:cNvSpPr/>
          <p:nvPr/>
        </p:nvSpPr>
        <p:spPr>
          <a:xfrm>
            <a:off x="1077278" y="4194691"/>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První fáze</a:t>
            </a:r>
            <a:endParaRPr lang="en-US" sz="2750" dirty="0"/>
          </a:p>
        </p:txBody>
      </p:sp>
      <p:sp>
        <p:nvSpPr>
          <p:cNvPr id="5" name="Text 2"/>
          <p:cNvSpPr/>
          <p:nvPr/>
        </p:nvSpPr>
        <p:spPr>
          <a:xfrm>
            <a:off x="1077278" y="4807744"/>
            <a:ext cx="3780592"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Přiřazení přímých nákladů objektu alokace, který příčinně vyvolal jejich vznik (útvar, aktivita, finální výkon)</a:t>
            </a:r>
            <a:endParaRPr lang="en-US" sz="2200" dirty="0"/>
          </a:p>
        </p:txBody>
      </p:sp>
      <p:pic>
        <p:nvPicPr>
          <p:cNvPr id="6" name="Image 1" descr="preencoded.png">    </p:cNvPr>
          <p:cNvPicPr>
            <a:picLocks noChangeAspect="1"/>
          </p:cNvPicPr>
          <p:nvPr/>
        </p:nvPicPr>
        <p:blipFill>
          <a:blip r:embed="rId2"/>
          <a:stretch>
            <a:fillRect/>
          </a:stretch>
        </p:blipFill>
        <p:spPr>
          <a:xfrm>
            <a:off x="5141357" y="2777133"/>
            <a:ext cx="4347567" cy="1134070"/>
          </a:xfrm>
          <a:prstGeom prst="rect">
            <a:avLst/>
          </a:prstGeom>
        </p:spPr>
      </p:pic>
      <p:sp>
        <p:nvSpPr>
          <p:cNvPr id="7" name="Text 3"/>
          <p:cNvSpPr/>
          <p:nvPr/>
        </p:nvSpPr>
        <p:spPr>
          <a:xfrm>
            <a:off x="5424845" y="4194691"/>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Druhá fáze</a:t>
            </a:r>
            <a:endParaRPr lang="en-US" sz="2750" dirty="0"/>
          </a:p>
        </p:txBody>
      </p:sp>
      <p:sp>
        <p:nvSpPr>
          <p:cNvPr id="8" name="Text 4"/>
          <p:cNvSpPr/>
          <p:nvPr/>
        </p:nvSpPr>
        <p:spPr>
          <a:xfrm>
            <a:off x="5424845" y="4807744"/>
            <a:ext cx="3780592"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Vyjádření vztahu mezi dílčími objekty alokace a objektem, který vyvolal jejich vznik – „přetřídění" nákladů</a:t>
            </a:r>
            <a:endParaRPr lang="en-US" sz="2200" dirty="0"/>
          </a:p>
        </p:txBody>
      </p:sp>
      <p:pic>
        <p:nvPicPr>
          <p:cNvPr id="9" name="Image 2" descr="preencoded.png">    </p:cNvPr>
          <p:cNvPicPr>
            <a:picLocks noChangeAspect="1"/>
          </p:cNvPicPr>
          <p:nvPr/>
        </p:nvPicPr>
        <p:blipFill>
          <a:blip r:embed="rId3"/>
          <a:stretch>
            <a:fillRect/>
          </a:stretch>
        </p:blipFill>
        <p:spPr>
          <a:xfrm>
            <a:off x="9488924" y="2777133"/>
            <a:ext cx="4347567" cy="1134070"/>
          </a:xfrm>
          <a:prstGeom prst="rect">
            <a:avLst/>
          </a:prstGeom>
        </p:spPr>
      </p:pic>
      <p:sp>
        <p:nvSpPr>
          <p:cNvPr id="10" name="Text 5"/>
          <p:cNvSpPr/>
          <p:nvPr/>
        </p:nvSpPr>
        <p:spPr>
          <a:xfrm>
            <a:off x="9772412" y="4194691"/>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Třetí fáze</a:t>
            </a:r>
            <a:endParaRPr lang="en-US" sz="2750" dirty="0"/>
          </a:p>
        </p:txBody>
      </p:sp>
      <p:sp>
        <p:nvSpPr>
          <p:cNvPr id="11" name="Text 6"/>
          <p:cNvSpPr/>
          <p:nvPr/>
        </p:nvSpPr>
        <p:spPr>
          <a:xfrm>
            <a:off x="9772412" y="4807744"/>
            <a:ext cx="3780592" cy="1814036"/>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Přiřazení podílu nepřímých nákladů připadajících na druh vytvářeného výkonu, popř. na jeho jednici</a:t>
            </a:r>
            <a:endParaRPr lang="en-US" sz="2200" dirty="0"/>
          </a:p>
        </p:txBody>
      </p:sp>
      <p:pic>
        <p:nvPicPr>
          <p:cNvPr id="12" name="Image 3" descr="preencoded.png">    </p:cNvPr>
          <p:cNvPicPr>
            <a:picLocks noChangeAspect="1"/>
          </p:cNvPicPr>
          <p:nvPr/>
        </p:nvPicPr>
        <p:blipFill>
          <a:blip r:embed="rId4"/>
          <a:stretch>
            <a:fillRect/>
          </a:stretch>
        </p:blipFill>
        <p:spPr>
          <a:xfrm>
            <a:off x="12766953" y="7547967"/>
            <a:ext cx="1665089" cy="39933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p:nvPr/>
        </p:nvSpPr>
        <p:spPr>
          <a:xfrm>
            <a:off x="793790" y="1146453"/>
            <a:ext cx="6792754" cy="797362"/>
          </a:xfrm>
          <a:prstGeom prst="rect">
            <a:avLst/>
          </a:prstGeom>
          <a:noFill/>
          <a:ln/>
        </p:spPr>
        <p:txBody>
          <a:bodyPr wrap="none" lIns="0" tIns="0" rIns="0" bIns="0" rtlCol="0" anchor="t"/>
          <a:lstStyle/>
          <a:p>
            <a:pPr algn="l" indent="0" marL="0">
              <a:lnSpc>
                <a:spcPts val="6250"/>
              </a:lnSpc>
              <a:buNone/>
            </a:pPr>
            <a:r>
              <a:rPr lang="en-US" sz="5000" b="1" dirty="0">
                <a:solidFill>
                  <a:srgbClr val="CF1F28"/>
                </a:solidFill>
                <a:latin typeface="Oxygen Bold" pitchFamily="34" charset="0"/>
                <a:ea typeface="Oxygen Bold" pitchFamily="34" charset="-122"/>
                <a:cs typeface="Oxygen Bold" pitchFamily="34" charset="-120"/>
              </a:rPr>
              <a:t>Příklad alokačních fází</a:t>
            </a:r>
            <a:endParaRPr lang="en-US" sz="5000" dirty="0"/>
          </a:p>
        </p:txBody>
      </p:sp>
      <p:sp>
        <p:nvSpPr>
          <p:cNvPr id="3" name="Text 1"/>
          <p:cNvSpPr/>
          <p:nvPr/>
        </p:nvSpPr>
        <p:spPr>
          <a:xfrm>
            <a:off x="793790" y="2403038"/>
            <a:ext cx="13042821" cy="387787"/>
          </a:xfrm>
          <a:prstGeom prst="rect">
            <a:avLst/>
          </a:prstGeom>
          <a:noFill/>
          <a:ln/>
        </p:spPr>
        <p:txBody>
          <a:bodyPr wrap="non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Ilustrujme si alokační fáze na příkladu podniku vyrábějícího pračky:</a:t>
            </a:r>
            <a:endParaRPr lang="en-US" sz="2000" dirty="0"/>
          </a:p>
        </p:txBody>
      </p:sp>
      <p:sp>
        <p:nvSpPr>
          <p:cNvPr id="4" name="Text 2"/>
          <p:cNvSpPr/>
          <p:nvPr/>
        </p:nvSpPr>
        <p:spPr>
          <a:xfrm>
            <a:off x="793790" y="3049191"/>
            <a:ext cx="255151" cy="318968"/>
          </a:xfrm>
          <a:prstGeom prst="rect">
            <a:avLst/>
          </a:prstGeom>
          <a:noFill/>
          <a:ln/>
        </p:spPr>
        <p:txBody>
          <a:bodyPr wrap="none" lIns="0" tIns="0" rIns="0" bIns="0" rtlCol="0" anchor="t"/>
          <a:lstStyle/>
          <a:p>
            <a:pPr algn="l" indent="0" marL="0">
              <a:lnSpc>
                <a:spcPts val="3050"/>
              </a:lnSpc>
              <a:buNone/>
            </a:pPr>
            <a:r>
              <a:rPr lang="en-US" sz="2000" dirty="0">
                <a:solidFill>
                  <a:srgbClr val="000000"/>
                </a:solidFill>
                <a:latin typeface="Oxygen Light" pitchFamily="34" charset="0"/>
                <a:ea typeface="Oxygen Light" pitchFamily="34" charset="-122"/>
                <a:cs typeface="Oxygen Light" pitchFamily="34" charset="-120"/>
              </a:rPr>
              <a:t>01</a:t>
            </a:r>
            <a:endParaRPr lang="en-US" sz="2000" dirty="0"/>
          </a:p>
        </p:txBody>
      </p:sp>
      <p:sp>
        <p:nvSpPr>
          <p:cNvPr id="5" name="Shape 3"/>
          <p:cNvSpPr/>
          <p:nvPr/>
        </p:nvSpPr>
        <p:spPr>
          <a:xfrm>
            <a:off x="793790" y="3452336"/>
            <a:ext cx="4194572" cy="30480"/>
          </a:xfrm>
          <a:prstGeom prst="rect">
            <a:avLst/>
          </a:prstGeom>
          <a:solidFill>
            <a:srgbClr val="D01F28"/>
          </a:solidFill>
          <a:ln/>
        </p:spPr>
      </p:sp>
      <p:sp>
        <p:nvSpPr>
          <p:cNvPr id="6" name="Text 4"/>
          <p:cNvSpPr/>
          <p:nvPr/>
        </p:nvSpPr>
        <p:spPr>
          <a:xfrm>
            <a:off x="793790" y="3640812"/>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První fáze</a:t>
            </a:r>
            <a:endParaRPr lang="en-US" sz="2500" dirty="0"/>
          </a:p>
        </p:txBody>
      </p:sp>
      <p:sp>
        <p:nvSpPr>
          <p:cNvPr id="7" name="Text 5"/>
          <p:cNvSpPr/>
          <p:nvPr/>
        </p:nvSpPr>
        <p:spPr>
          <a:xfrm>
            <a:off x="793790" y="4177189"/>
            <a:ext cx="4194572" cy="1938933"/>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Spotřeba jednicového materiálu se přiřadí přímo finálnímu výrobku (pračce). U spotřeby elektrické energie na výrobní lince se náklady přiřadí útvaru, který linku využívá.</a:t>
            </a:r>
            <a:endParaRPr lang="en-US" sz="2000" dirty="0"/>
          </a:p>
        </p:txBody>
      </p:sp>
      <p:sp>
        <p:nvSpPr>
          <p:cNvPr id="8" name="Text 6"/>
          <p:cNvSpPr/>
          <p:nvPr/>
        </p:nvSpPr>
        <p:spPr>
          <a:xfrm>
            <a:off x="5217914" y="3049191"/>
            <a:ext cx="255151" cy="318968"/>
          </a:xfrm>
          <a:prstGeom prst="rect">
            <a:avLst/>
          </a:prstGeom>
          <a:noFill/>
          <a:ln/>
        </p:spPr>
        <p:txBody>
          <a:bodyPr wrap="none" lIns="0" tIns="0" rIns="0" bIns="0" rtlCol="0" anchor="t"/>
          <a:lstStyle/>
          <a:p>
            <a:pPr algn="l" indent="0" marL="0">
              <a:lnSpc>
                <a:spcPts val="3050"/>
              </a:lnSpc>
              <a:buNone/>
            </a:pPr>
            <a:r>
              <a:rPr lang="en-US" sz="2000" dirty="0">
                <a:solidFill>
                  <a:srgbClr val="000000"/>
                </a:solidFill>
                <a:latin typeface="Oxygen Light" pitchFamily="34" charset="0"/>
                <a:ea typeface="Oxygen Light" pitchFamily="34" charset="-122"/>
                <a:cs typeface="Oxygen Light" pitchFamily="34" charset="-120"/>
              </a:rPr>
              <a:t>02</a:t>
            </a:r>
            <a:endParaRPr lang="en-US" sz="2000" dirty="0"/>
          </a:p>
        </p:txBody>
      </p:sp>
      <p:sp>
        <p:nvSpPr>
          <p:cNvPr id="9" name="Shape 7"/>
          <p:cNvSpPr/>
          <p:nvPr/>
        </p:nvSpPr>
        <p:spPr>
          <a:xfrm>
            <a:off x="5217914" y="3452336"/>
            <a:ext cx="4194572" cy="30480"/>
          </a:xfrm>
          <a:prstGeom prst="rect">
            <a:avLst/>
          </a:prstGeom>
          <a:solidFill>
            <a:srgbClr val="D01F28"/>
          </a:solidFill>
          <a:ln/>
        </p:spPr>
      </p:sp>
      <p:sp>
        <p:nvSpPr>
          <p:cNvPr id="10" name="Text 8"/>
          <p:cNvSpPr/>
          <p:nvPr/>
        </p:nvSpPr>
        <p:spPr>
          <a:xfrm>
            <a:off x="5217914" y="3640812"/>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Druhá fáze</a:t>
            </a:r>
            <a:endParaRPr lang="en-US" sz="2500" dirty="0"/>
          </a:p>
        </p:txBody>
      </p:sp>
      <p:sp>
        <p:nvSpPr>
          <p:cNvPr id="11" name="Text 9"/>
          <p:cNvSpPr/>
          <p:nvPr/>
        </p:nvSpPr>
        <p:spPr>
          <a:xfrm>
            <a:off x="5217914" y="4177189"/>
            <a:ext cx="4194572" cy="2326719"/>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Náklady na opravy obráběcích a montážních strojů se zúčtují na útvary, které tyto stroje využívají, podle počtu hodin, které pracovníci útvaru oprav strávili na opravách v obou výrobních útvarech.</a:t>
            </a:r>
            <a:endParaRPr lang="en-US" sz="2000" dirty="0"/>
          </a:p>
        </p:txBody>
      </p:sp>
      <p:sp>
        <p:nvSpPr>
          <p:cNvPr id="12" name="Text 10"/>
          <p:cNvSpPr/>
          <p:nvPr/>
        </p:nvSpPr>
        <p:spPr>
          <a:xfrm>
            <a:off x="9642038" y="3049191"/>
            <a:ext cx="255151" cy="318968"/>
          </a:xfrm>
          <a:prstGeom prst="rect">
            <a:avLst/>
          </a:prstGeom>
          <a:noFill/>
          <a:ln/>
        </p:spPr>
        <p:txBody>
          <a:bodyPr wrap="none" lIns="0" tIns="0" rIns="0" bIns="0" rtlCol="0" anchor="t"/>
          <a:lstStyle/>
          <a:p>
            <a:pPr algn="l" indent="0" marL="0">
              <a:lnSpc>
                <a:spcPts val="3050"/>
              </a:lnSpc>
              <a:buNone/>
            </a:pPr>
            <a:r>
              <a:rPr lang="en-US" sz="2000" dirty="0">
                <a:solidFill>
                  <a:srgbClr val="000000"/>
                </a:solidFill>
                <a:latin typeface="Oxygen Light" pitchFamily="34" charset="0"/>
                <a:ea typeface="Oxygen Light" pitchFamily="34" charset="-122"/>
                <a:cs typeface="Oxygen Light" pitchFamily="34" charset="-120"/>
              </a:rPr>
              <a:t>03</a:t>
            </a:r>
            <a:endParaRPr lang="en-US" sz="2000" dirty="0"/>
          </a:p>
        </p:txBody>
      </p:sp>
      <p:sp>
        <p:nvSpPr>
          <p:cNvPr id="13" name="Shape 11"/>
          <p:cNvSpPr/>
          <p:nvPr/>
        </p:nvSpPr>
        <p:spPr>
          <a:xfrm>
            <a:off x="9642038" y="3452336"/>
            <a:ext cx="4194572" cy="30480"/>
          </a:xfrm>
          <a:prstGeom prst="rect">
            <a:avLst/>
          </a:prstGeom>
          <a:solidFill>
            <a:srgbClr val="D01F28"/>
          </a:solidFill>
          <a:ln/>
        </p:spPr>
      </p:sp>
      <p:sp>
        <p:nvSpPr>
          <p:cNvPr id="14" name="Text 12"/>
          <p:cNvSpPr/>
          <p:nvPr/>
        </p:nvSpPr>
        <p:spPr>
          <a:xfrm>
            <a:off x="9642038" y="3640812"/>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000000"/>
                </a:solidFill>
                <a:latin typeface="Oxygen Bold" pitchFamily="34" charset="0"/>
                <a:ea typeface="Oxygen Bold" pitchFamily="34" charset="-122"/>
                <a:cs typeface="Oxygen Bold" pitchFamily="34" charset="-120"/>
              </a:rPr>
              <a:t>Třetí fáze</a:t>
            </a:r>
            <a:endParaRPr lang="en-US" sz="2500" dirty="0"/>
          </a:p>
        </p:txBody>
      </p:sp>
      <p:sp>
        <p:nvSpPr>
          <p:cNvPr id="15" name="Text 13"/>
          <p:cNvSpPr/>
          <p:nvPr/>
        </p:nvSpPr>
        <p:spPr>
          <a:xfrm>
            <a:off x="9642038" y="4177189"/>
            <a:ext cx="4194572" cy="2714506"/>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Část celkových nákladů na opravy a údržbu montážních strojů se přiřadí konkrétnímu typu pračky. Podnik vyrábí celkem pět typů praček a základnou pro rozvrh nákladů je čas, který tráví každý typ pračky na montážním zařízení.</a:t>
            </a:r>
            <a:endParaRPr lang="en-US" sz="2000" dirty="0"/>
          </a:p>
        </p:txBody>
      </p:sp>
      <p:pic>
        <p:nvPicPr>
          <p:cNvPr id="16"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Shape 0"/>
          <p:cNvSpPr/>
          <p:nvPr/>
        </p:nvSpPr>
        <p:spPr>
          <a:xfrm>
            <a:off x="793790" y="1143714"/>
            <a:ext cx="2046446" cy="350282"/>
          </a:xfrm>
          <a:prstGeom prst="roundRect">
            <a:avLst>
              <a:gd name="adj" fmla="val 19038"/>
            </a:avLst>
          </a:prstGeom>
          <a:noFill/>
          <a:ln w="7620">
            <a:solidFill>
              <a:srgbClr val="D01F28"/>
            </a:solidFill>
            <a:prstDash val="solid"/>
          </a:ln>
        </p:spPr>
      </p:sp>
      <p:sp>
        <p:nvSpPr>
          <p:cNvPr id="3" name="Text 1"/>
          <p:cNvSpPr/>
          <p:nvPr/>
        </p:nvSpPr>
        <p:spPr>
          <a:xfrm>
            <a:off x="920472" y="1210866"/>
            <a:ext cx="1793081" cy="215979"/>
          </a:xfrm>
          <a:prstGeom prst="rect">
            <a:avLst/>
          </a:prstGeom>
          <a:noFill/>
          <a:ln/>
        </p:spPr>
        <p:txBody>
          <a:bodyPr wrap="none" lIns="0" tIns="0" rIns="0" bIns="0" rtlCol="0" anchor="t"/>
          <a:lstStyle/>
          <a:p>
            <a:pPr algn="l" indent="0" marL="0">
              <a:lnSpc>
                <a:spcPts val="1700"/>
              </a:lnSpc>
              <a:buNone/>
            </a:pPr>
            <a:r>
              <a:rPr lang="en-US" sz="1250" dirty="0">
                <a:solidFill>
                  <a:srgbClr val="D01F28"/>
                </a:solidFill>
                <a:latin typeface="Oxygen" pitchFamily="34" charset="0"/>
                <a:ea typeface="Oxygen" pitchFamily="34" charset="-122"/>
                <a:cs typeface="Oxygen" pitchFamily="34" charset="-120"/>
              </a:rPr>
              <a:t>ROZVRHOVÁ ZÁKLADNA</a:t>
            </a:r>
            <a:endParaRPr lang="en-US" sz="1250" dirty="0"/>
          </a:p>
        </p:txBody>
      </p:sp>
      <p:sp>
        <p:nvSpPr>
          <p:cNvPr id="4" name="Text 2"/>
          <p:cNvSpPr/>
          <p:nvPr/>
        </p:nvSpPr>
        <p:spPr>
          <a:xfrm>
            <a:off x="793790" y="1549479"/>
            <a:ext cx="6590586" cy="620078"/>
          </a:xfrm>
          <a:prstGeom prst="rect">
            <a:avLst/>
          </a:prstGeom>
          <a:noFill/>
          <a:ln/>
        </p:spPr>
        <p:txBody>
          <a:bodyPr wrap="none" lIns="0" tIns="0" rIns="0" bIns="0" rtlCol="0" anchor="t"/>
          <a:lstStyle/>
          <a:p>
            <a:pPr algn="l" indent="0" marL="0">
              <a:lnSpc>
                <a:spcPts val="4850"/>
              </a:lnSpc>
              <a:buNone/>
            </a:pPr>
            <a:r>
              <a:rPr lang="en-US" sz="3900" b="1" dirty="0">
                <a:solidFill>
                  <a:srgbClr val="CF1F28"/>
                </a:solidFill>
                <a:latin typeface="Oxygen Bold" pitchFamily="34" charset="0"/>
                <a:ea typeface="Oxygen Bold" pitchFamily="34" charset="-122"/>
                <a:cs typeface="Oxygen Bold" pitchFamily="34" charset="-120"/>
              </a:rPr>
              <a:t>Význam rozvrhové základny</a:t>
            </a:r>
            <a:endParaRPr lang="en-US" sz="3900" dirty="0"/>
          </a:p>
        </p:txBody>
      </p:sp>
      <p:sp>
        <p:nvSpPr>
          <p:cNvPr id="5" name="Text 3"/>
          <p:cNvSpPr/>
          <p:nvPr/>
        </p:nvSpPr>
        <p:spPr>
          <a:xfrm>
            <a:off x="793790" y="2502932"/>
            <a:ext cx="6279356" cy="1079659"/>
          </a:xfrm>
          <a:prstGeom prst="rect">
            <a:avLst/>
          </a:prstGeom>
          <a:noFill/>
          <a:ln/>
        </p:spPr>
        <p:txBody>
          <a:bodyPr wrap="square" lIns="0" tIns="0" rIns="0" bIns="0" rtlCol="0" anchor="t"/>
          <a:lstStyle/>
          <a:p>
            <a:pPr algn="l" indent="0" marL="0">
              <a:lnSpc>
                <a:spcPts val="2100"/>
              </a:lnSpc>
              <a:buNone/>
            </a:pPr>
            <a:r>
              <a:rPr lang="en-US" sz="1550" dirty="0">
                <a:solidFill>
                  <a:srgbClr val="000000"/>
                </a:solidFill>
                <a:latin typeface="Oxygen" pitchFamily="34" charset="0"/>
                <a:ea typeface="Oxygen" pitchFamily="34" charset="-122"/>
                <a:cs typeface="Oxygen" pitchFamily="34" charset="-120"/>
              </a:rPr>
              <a:t>Způsob, jakým se informačně zajišťují druhá a třetí alokační fáze, dokládá, že kvalita informace o výši nepřímých nákladů přiřazených kalkulační jednici je významně ovlivněna volbou rozvrhové základny (allocation basis).</a:t>
            </a:r>
            <a:endParaRPr lang="en-US" sz="1550" dirty="0"/>
          </a:p>
        </p:txBody>
      </p:sp>
      <p:sp>
        <p:nvSpPr>
          <p:cNvPr id="6" name="Text 4"/>
          <p:cNvSpPr/>
          <p:nvPr/>
        </p:nvSpPr>
        <p:spPr>
          <a:xfrm>
            <a:off x="793790" y="3707606"/>
            <a:ext cx="6279356" cy="809744"/>
          </a:xfrm>
          <a:prstGeom prst="rect">
            <a:avLst/>
          </a:prstGeom>
          <a:noFill/>
          <a:ln/>
        </p:spPr>
        <p:txBody>
          <a:bodyPr wrap="square" lIns="0" tIns="0" rIns="0" bIns="0" rtlCol="0" anchor="t"/>
          <a:lstStyle/>
          <a:p>
            <a:pPr algn="l" indent="0" marL="0">
              <a:lnSpc>
                <a:spcPts val="2100"/>
              </a:lnSpc>
              <a:buNone/>
            </a:pPr>
            <a:r>
              <a:rPr lang="en-US" sz="1550" dirty="0">
                <a:solidFill>
                  <a:srgbClr val="000000"/>
                </a:solidFill>
                <a:latin typeface="Oxygen" pitchFamily="34" charset="0"/>
                <a:ea typeface="Oxygen" pitchFamily="34" charset="-122"/>
                <a:cs typeface="Oxygen" pitchFamily="34" charset="-120"/>
              </a:rPr>
              <a:t>Rozvrhová základna je v zásadě „spojovacím můstkem", který umožňuje překlenout nikoliv přímý, ale pouze zprostředkovaný vztah nepřímých nákladů k jednici výkonu.</a:t>
            </a:r>
            <a:endParaRPr lang="en-US" sz="1550" dirty="0"/>
          </a:p>
        </p:txBody>
      </p:sp>
      <p:pic>
        <p:nvPicPr>
          <p:cNvPr id="7" name="Image 0" descr="preencoded.png">    </p:cNvPr>
          <p:cNvPicPr>
            <a:picLocks noChangeAspect="1"/>
          </p:cNvPicPr>
          <p:nvPr/>
        </p:nvPicPr>
        <p:blipFill>
          <a:blip r:embed="rId1"/>
          <a:stretch>
            <a:fillRect/>
          </a:stretch>
        </p:blipFill>
        <p:spPr>
          <a:xfrm>
            <a:off x="7564874" y="2534126"/>
            <a:ext cx="4395549" cy="4395549"/>
          </a:xfrm>
          <a:prstGeom prst="rect">
            <a:avLst/>
          </a:prstGeom>
        </p:spPr>
      </p:pic>
      <p:pic>
        <p:nvPicPr>
          <p:cNvPr id="8"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11899"/>
          </a:xfrm>
          <a:prstGeom prst="rect">
            <a:avLst/>
          </a:prstGeom>
        </p:spPr>
      </p:pic>
      <p:sp>
        <p:nvSpPr>
          <p:cNvPr id="3" name="Text 0"/>
          <p:cNvSpPr/>
          <p:nvPr/>
        </p:nvSpPr>
        <p:spPr>
          <a:xfrm>
            <a:off x="787241" y="3774281"/>
            <a:ext cx="9356765" cy="702826"/>
          </a:xfrm>
          <a:prstGeom prst="rect">
            <a:avLst/>
          </a:prstGeom>
          <a:noFill/>
          <a:ln/>
        </p:spPr>
        <p:txBody>
          <a:bodyPr wrap="none" lIns="0" tIns="0" rIns="0" bIns="0" rtlCol="0" anchor="t"/>
          <a:lstStyle/>
          <a:p>
            <a:pPr algn="l" indent="0" marL="0">
              <a:lnSpc>
                <a:spcPts val="5500"/>
              </a:lnSpc>
              <a:buNone/>
            </a:pPr>
            <a:r>
              <a:rPr lang="en-US" sz="4400" b="1" dirty="0">
                <a:solidFill>
                  <a:srgbClr val="CF1F28"/>
                </a:solidFill>
                <a:latin typeface="Oxygen Bold" pitchFamily="34" charset="0"/>
                <a:ea typeface="Oxygen Bold" pitchFamily="34" charset="-122"/>
                <a:cs typeface="Oxygen Bold" pitchFamily="34" charset="-120"/>
              </a:rPr>
              <a:t>Požadavky na rozvrhovou základnu</a:t>
            </a:r>
            <a:endParaRPr lang="en-US" sz="4400" dirty="0"/>
          </a:p>
        </p:txBody>
      </p:sp>
      <p:sp>
        <p:nvSpPr>
          <p:cNvPr id="4" name="Text 1"/>
          <p:cNvSpPr/>
          <p:nvPr/>
        </p:nvSpPr>
        <p:spPr>
          <a:xfrm>
            <a:off x="787241" y="4744760"/>
            <a:ext cx="13055918" cy="645319"/>
          </a:xfrm>
          <a:prstGeom prst="rect">
            <a:avLst/>
          </a:prstGeom>
          <a:noFill/>
          <a:ln/>
        </p:spPr>
        <p:txBody>
          <a:bodyPr wrap="square" lIns="0" tIns="0" rIns="0" bIns="0" rtlCol="0" anchor="t"/>
          <a:lstStyle/>
          <a:p>
            <a:pPr algn="l" indent="0" marL="0">
              <a:lnSpc>
                <a:spcPts val="2500"/>
              </a:lnSpc>
              <a:buNone/>
            </a:pPr>
            <a:r>
              <a:rPr lang="en-US" sz="1750" dirty="0">
                <a:solidFill>
                  <a:srgbClr val="000000"/>
                </a:solidFill>
                <a:latin typeface="Oxygen" pitchFamily="34" charset="0"/>
                <a:ea typeface="Oxygen" pitchFamily="34" charset="-122"/>
                <a:cs typeface="Oxygen" pitchFamily="34" charset="-120"/>
              </a:rPr>
              <a:t>Základním požadavkem na aplikaci rozvrhové základny je to, aby byla jak k rozvrhovaným nákladům, tak i k objektu alokace ve vztahu příčinné souvislosti.</a:t>
            </a:r>
            <a:endParaRPr lang="en-US" sz="1750" dirty="0"/>
          </a:p>
        </p:txBody>
      </p:sp>
      <p:sp>
        <p:nvSpPr>
          <p:cNvPr id="5" name="Text 2"/>
          <p:cNvSpPr/>
          <p:nvPr/>
        </p:nvSpPr>
        <p:spPr>
          <a:xfrm>
            <a:off x="787241" y="5590818"/>
            <a:ext cx="13055918" cy="645319"/>
          </a:xfrm>
          <a:prstGeom prst="rect">
            <a:avLst/>
          </a:prstGeom>
          <a:noFill/>
          <a:ln/>
        </p:spPr>
        <p:txBody>
          <a:bodyPr wrap="square" lIns="0" tIns="0" rIns="0" bIns="0" rtlCol="0" anchor="t"/>
          <a:lstStyle/>
          <a:p>
            <a:pPr algn="l" indent="0" marL="0">
              <a:lnSpc>
                <a:spcPts val="2500"/>
              </a:lnSpc>
              <a:buNone/>
            </a:pPr>
            <a:r>
              <a:rPr lang="en-US" sz="1750" dirty="0">
                <a:solidFill>
                  <a:srgbClr val="000000"/>
                </a:solidFill>
                <a:latin typeface="Oxygen" pitchFamily="34" charset="0"/>
                <a:ea typeface="Oxygen" pitchFamily="34" charset="-122"/>
                <a:cs typeface="Oxygen" pitchFamily="34" charset="-120"/>
              </a:rPr>
              <a:t>Tento požadavek je přitom tím naléhavější, čím více změny v objemu (velikosti) rozvrhové základny ovlivňují výši určité položky nákladů.</a:t>
            </a:r>
            <a:endParaRPr lang="en-US" sz="1750" dirty="0"/>
          </a:p>
        </p:txBody>
      </p:sp>
      <p:sp>
        <p:nvSpPr>
          <p:cNvPr id="6" name="Shape 3"/>
          <p:cNvSpPr/>
          <p:nvPr/>
        </p:nvSpPr>
        <p:spPr>
          <a:xfrm>
            <a:off x="787241" y="6436876"/>
            <a:ext cx="13055918" cy="830342"/>
          </a:xfrm>
          <a:prstGeom prst="roundRect">
            <a:avLst>
              <a:gd name="adj" fmla="val 11378"/>
            </a:avLst>
          </a:prstGeom>
          <a:solidFill>
            <a:srgbClr val="F5BCBF"/>
          </a:solidFill>
          <a:ln/>
        </p:spPr>
      </p:sp>
      <p:pic>
        <p:nvPicPr>
          <p:cNvPr id="7" name="Image 1" descr="preencoded.png">    </p:cNvPr>
          <p:cNvPicPr>
            <a:picLocks noChangeAspect="1"/>
          </p:cNvPicPr>
          <p:nvPr/>
        </p:nvPicPr>
        <p:blipFill>
          <a:blip r:embed="rId2"/>
          <a:stretch>
            <a:fillRect/>
          </a:stretch>
        </p:blipFill>
        <p:spPr>
          <a:xfrm>
            <a:off x="1012150" y="6765012"/>
            <a:ext cx="281107" cy="224909"/>
          </a:xfrm>
          <a:prstGeom prst="rect">
            <a:avLst/>
          </a:prstGeom>
        </p:spPr>
      </p:pic>
      <p:sp>
        <p:nvSpPr>
          <p:cNvPr id="8" name="Text 4"/>
          <p:cNvSpPr/>
          <p:nvPr/>
        </p:nvSpPr>
        <p:spPr>
          <a:xfrm>
            <a:off x="1518166" y="6671548"/>
            <a:ext cx="12100084" cy="322659"/>
          </a:xfrm>
          <a:prstGeom prst="rect">
            <a:avLst/>
          </a:prstGeom>
          <a:noFill/>
          <a:ln/>
        </p:spPr>
        <p:txBody>
          <a:bodyPr wrap="none" lIns="0" tIns="0" rIns="0" bIns="0" rtlCol="0" anchor="t"/>
          <a:lstStyle/>
          <a:p>
            <a:pPr algn="l" indent="0" marL="0">
              <a:lnSpc>
                <a:spcPts val="2500"/>
              </a:lnSpc>
              <a:buNone/>
            </a:pPr>
            <a:r>
              <a:rPr lang="en-US" sz="1750" b="1" dirty="0">
                <a:solidFill>
                  <a:srgbClr val="000000"/>
                </a:solidFill>
                <a:latin typeface="Oxygen" pitchFamily="34" charset="0"/>
                <a:ea typeface="Oxygen" pitchFamily="34" charset="-122"/>
                <a:cs typeface="Oxygen" pitchFamily="34" charset="-120"/>
              </a:rPr>
              <a:t>Příklad:</a:t>
            </a:r>
            <a:pPr algn="l" indent="0" marL="0">
              <a:lnSpc>
                <a:spcPts val="2500"/>
              </a:lnSpc>
              <a:buNone/>
            </a:pPr>
            <a:r>
              <a:rPr lang="en-US" sz="1750" dirty="0">
                <a:solidFill>
                  <a:srgbClr val="000000"/>
                </a:solidFill>
                <a:latin typeface="Oxygen" pitchFamily="34" charset="0"/>
                <a:ea typeface="Oxygen" pitchFamily="34" charset="-122"/>
                <a:cs typeface="Oxygen" pitchFamily="34" charset="-120"/>
              </a:rPr>
              <a:t> Počet hodin aktivního chodu stroje pro rozvrh nákladů na jeho opravy a údržbu.</a:t>
            </a:r>
            <a:endParaRPr lang="en-US" sz="1750" dirty="0"/>
          </a:p>
        </p:txBody>
      </p:sp>
      <p:pic>
        <p:nvPicPr>
          <p:cNvPr id="9" name="Image 2" descr="preencoded.png">    </p:cNvPr>
          <p:cNvPicPr>
            <a:picLocks noChangeAspect="1"/>
          </p:cNvPicPr>
          <p:nvPr/>
        </p:nvPicPr>
        <p:blipFill>
          <a:blip r:embed="rId3"/>
          <a:stretch>
            <a:fillRect/>
          </a:stretch>
        </p:blipFill>
        <p:spPr>
          <a:xfrm>
            <a:off x="12782431" y="7553563"/>
            <a:ext cx="1651159" cy="39600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793790" y="1036320"/>
            <a:ext cx="9601081"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Nákladové vztahové veličiny</a:t>
            </a:r>
            <a:endParaRPr lang="en-US" sz="5550" dirty="0"/>
          </a:p>
        </p:txBody>
      </p:sp>
      <p:sp>
        <p:nvSpPr>
          <p:cNvPr id="3" name="Text 1"/>
          <p:cNvSpPr/>
          <p:nvPr/>
        </p:nvSpPr>
        <p:spPr>
          <a:xfrm>
            <a:off x="793790" y="2489240"/>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Rozvrhové základny uplatňované při alokaci variabilní režie, které jsou ve vztahu příčinné souvislosti k nákladům i k objektu alokace, zároveň slouží jako tzv. (nákladové) vztahové veličiny (cost drivers).</a:t>
            </a:r>
            <a:endParaRPr lang="en-US" sz="2200" dirty="0"/>
          </a:p>
        </p:txBody>
      </p:sp>
      <p:sp>
        <p:nvSpPr>
          <p:cNvPr id="4" name="Shape 2"/>
          <p:cNvSpPr/>
          <p:nvPr/>
        </p:nvSpPr>
        <p:spPr>
          <a:xfrm>
            <a:off x="793790" y="3715226"/>
            <a:ext cx="4158615" cy="3478054"/>
          </a:xfrm>
          <a:prstGeom prst="roundRect">
            <a:avLst>
              <a:gd name="adj" fmla="val 3424"/>
            </a:avLst>
          </a:prstGeom>
          <a:solidFill>
            <a:srgbClr val="F8D3D5"/>
          </a:solidFill>
          <a:ln w="15240">
            <a:solidFill>
              <a:srgbClr val="DEB9BB"/>
            </a:solidFill>
            <a:prstDash val="solid"/>
          </a:ln>
        </p:spPr>
      </p:sp>
      <p:sp>
        <p:nvSpPr>
          <p:cNvPr id="5" name="Text 3"/>
          <p:cNvSpPr/>
          <p:nvPr/>
        </p:nvSpPr>
        <p:spPr>
          <a:xfrm>
            <a:off x="1092518" y="4013954"/>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Přiřazení nákladů</a:t>
            </a:r>
            <a:endParaRPr lang="en-US" sz="2750" dirty="0"/>
          </a:p>
        </p:txBody>
      </p:sp>
      <p:sp>
        <p:nvSpPr>
          <p:cNvPr id="6" name="Text 4"/>
          <p:cNvSpPr/>
          <p:nvPr/>
        </p:nvSpPr>
        <p:spPr>
          <a:xfrm>
            <a:off x="1092518" y="4627007"/>
            <a:ext cx="3561159"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Umožňují přiřadit nepřímé náklady konkrétnímu výkonu v souladu s principem příčinné souvislosti</a:t>
            </a:r>
            <a:endParaRPr lang="en-US" sz="2200" dirty="0"/>
          </a:p>
        </p:txBody>
      </p:sp>
      <p:sp>
        <p:nvSpPr>
          <p:cNvPr id="7" name="Shape 5"/>
          <p:cNvSpPr/>
          <p:nvPr/>
        </p:nvSpPr>
        <p:spPr>
          <a:xfrm>
            <a:off x="5235893" y="3715226"/>
            <a:ext cx="4158615" cy="3478054"/>
          </a:xfrm>
          <a:prstGeom prst="roundRect">
            <a:avLst>
              <a:gd name="adj" fmla="val 3424"/>
            </a:avLst>
          </a:prstGeom>
          <a:solidFill>
            <a:srgbClr val="F8D3D5"/>
          </a:solidFill>
          <a:ln w="15240">
            <a:solidFill>
              <a:srgbClr val="DEB9BB"/>
            </a:solidFill>
            <a:prstDash val="solid"/>
          </a:ln>
        </p:spPr>
      </p:sp>
      <p:sp>
        <p:nvSpPr>
          <p:cNvPr id="8" name="Text 6"/>
          <p:cNvSpPr/>
          <p:nvPr/>
        </p:nvSpPr>
        <p:spPr>
          <a:xfrm>
            <a:off x="5534620" y="4013954"/>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Řízení hospodárnosti</a:t>
            </a:r>
            <a:endParaRPr lang="en-US" sz="2750" dirty="0"/>
          </a:p>
        </p:txBody>
      </p:sp>
      <p:sp>
        <p:nvSpPr>
          <p:cNvPr id="9" name="Text 7"/>
          <p:cNvSpPr/>
          <p:nvPr/>
        </p:nvSpPr>
        <p:spPr>
          <a:xfrm>
            <a:off x="5534620" y="4627007"/>
            <a:ext cx="3561159"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Účinně běžně a preventivně řídit hospodárnost</a:t>
            </a:r>
            <a:endParaRPr lang="en-US" sz="2200" dirty="0"/>
          </a:p>
        </p:txBody>
      </p:sp>
      <p:sp>
        <p:nvSpPr>
          <p:cNvPr id="10" name="Shape 8"/>
          <p:cNvSpPr/>
          <p:nvPr/>
        </p:nvSpPr>
        <p:spPr>
          <a:xfrm>
            <a:off x="9677995" y="3715226"/>
            <a:ext cx="4158615" cy="3478054"/>
          </a:xfrm>
          <a:prstGeom prst="roundRect">
            <a:avLst>
              <a:gd name="adj" fmla="val 3424"/>
            </a:avLst>
          </a:prstGeom>
          <a:solidFill>
            <a:srgbClr val="F8D3D5"/>
          </a:solidFill>
          <a:ln w="15240">
            <a:solidFill>
              <a:srgbClr val="DEB9BB"/>
            </a:solidFill>
            <a:prstDash val="solid"/>
          </a:ln>
        </p:spPr>
      </p:sp>
      <p:sp>
        <p:nvSpPr>
          <p:cNvPr id="11" name="Text 9"/>
          <p:cNvSpPr/>
          <p:nvPr/>
        </p:nvSpPr>
        <p:spPr>
          <a:xfrm>
            <a:off x="9976723" y="4013954"/>
            <a:ext cx="3544133" cy="443032"/>
          </a:xfrm>
          <a:prstGeom prst="rect">
            <a:avLst/>
          </a:prstGeom>
          <a:noFill/>
          <a:ln/>
        </p:spPr>
        <p:txBody>
          <a:bodyPr wrap="none" lIns="0" tIns="0" rIns="0" bIns="0" rtlCol="0" anchor="t"/>
          <a:lstStyle/>
          <a:p>
            <a:pPr algn="l" indent="0" marL="0">
              <a:lnSpc>
                <a:spcPts val="3450"/>
              </a:lnSpc>
              <a:buNone/>
            </a:pPr>
            <a:r>
              <a:rPr lang="en-US" sz="2750" b="1" dirty="0">
                <a:solidFill>
                  <a:srgbClr val="000000"/>
                </a:solidFill>
                <a:latin typeface="Oxygen Bold" pitchFamily="34" charset="0"/>
                <a:ea typeface="Oxygen Bold" pitchFamily="34" charset="-122"/>
                <a:cs typeface="Oxygen Bold" pitchFamily="34" charset="-120"/>
              </a:rPr>
              <a:t>Nákladový úkol</a:t>
            </a:r>
            <a:endParaRPr lang="en-US" sz="2750" dirty="0"/>
          </a:p>
        </p:txBody>
      </p:sp>
      <p:sp>
        <p:nvSpPr>
          <p:cNvPr id="12" name="Text 10"/>
          <p:cNvSpPr/>
          <p:nvPr/>
        </p:nvSpPr>
        <p:spPr>
          <a:xfrm>
            <a:off x="9976723" y="4627007"/>
            <a:ext cx="3561159" cy="1360527"/>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Umožňují stanovit kvalitní nákladový úkol v jejich spotřebě</a:t>
            </a:r>
            <a:endParaRPr lang="en-US" sz="2200" dirty="0"/>
          </a:p>
        </p:txBody>
      </p:sp>
      <p:pic>
        <p:nvPicPr>
          <p:cNvPr id="13"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012627"/>
            <a:ext cx="7556421" cy="1594723"/>
          </a:xfrm>
          <a:prstGeom prst="rect">
            <a:avLst/>
          </a:prstGeom>
          <a:noFill/>
          <a:ln/>
        </p:spPr>
        <p:txBody>
          <a:bodyPr wrap="square" lIns="0" tIns="0" rIns="0" bIns="0" rtlCol="0" anchor="t"/>
          <a:lstStyle/>
          <a:p>
            <a:pPr algn="l" indent="0" marL="0">
              <a:lnSpc>
                <a:spcPts val="6250"/>
              </a:lnSpc>
              <a:buNone/>
            </a:pPr>
            <a:r>
              <a:rPr lang="en-US" sz="5000" b="1" dirty="0">
                <a:solidFill>
                  <a:srgbClr val="CF1F28"/>
                </a:solidFill>
                <a:latin typeface="Oxygen Bold" pitchFamily="34" charset="0"/>
                <a:ea typeface="Oxygen Bold" pitchFamily="34" charset="-122"/>
                <a:cs typeface="Oxygen Bold" pitchFamily="34" charset="-120"/>
              </a:rPr>
              <a:t>Obecný závěr o přiřazování nákladů</a:t>
            </a:r>
            <a:endParaRPr lang="en-US" sz="5000" dirty="0"/>
          </a:p>
        </p:txBody>
      </p:sp>
      <p:sp>
        <p:nvSpPr>
          <p:cNvPr id="4" name="Text 1"/>
          <p:cNvSpPr/>
          <p:nvPr/>
        </p:nvSpPr>
        <p:spPr>
          <a:xfrm>
            <a:off x="1176457" y="3210163"/>
            <a:ext cx="7173754" cy="1551146"/>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Význam jakéhokoliv přiřazení nákladů pro řízení a rozhodování </a:t>
            </a:r>
            <a:pPr algn="l" indent="0" marL="0">
              <a:lnSpc>
                <a:spcPts val="3050"/>
              </a:lnSpc>
              <a:buNone/>
            </a:pPr>
            <a:r>
              <a:rPr lang="en-US" sz="2000" b="1" dirty="0">
                <a:solidFill>
                  <a:srgbClr val="D01F28"/>
                </a:solidFill>
                <a:latin typeface="Oxygen" pitchFamily="34" charset="0"/>
                <a:ea typeface="Oxygen" pitchFamily="34" charset="-122"/>
                <a:cs typeface="Oxygen" pitchFamily="34" charset="-120"/>
              </a:rPr>
              <a:t>vzrůstá a klesá podle toho, jak úzký (či naopak volný, zprostředkovaný) příčinný vztah je mezi přiřazenými náklady a objektem přiřazení.</a:t>
            </a:r>
            <a:endParaRPr lang="en-US" sz="2000" dirty="0"/>
          </a:p>
        </p:txBody>
      </p:sp>
      <p:sp>
        <p:nvSpPr>
          <p:cNvPr id="5" name="Shape 2"/>
          <p:cNvSpPr/>
          <p:nvPr/>
        </p:nvSpPr>
        <p:spPr>
          <a:xfrm>
            <a:off x="793790" y="2951798"/>
            <a:ext cx="30480" cy="2067877"/>
          </a:xfrm>
          <a:prstGeom prst="rect">
            <a:avLst/>
          </a:prstGeom>
          <a:solidFill>
            <a:srgbClr val="D01F28"/>
          </a:solidFill>
          <a:ln/>
        </p:spPr>
      </p:sp>
      <p:sp>
        <p:nvSpPr>
          <p:cNvPr id="6" name="Text 3"/>
          <p:cNvSpPr/>
          <p:nvPr/>
        </p:nvSpPr>
        <p:spPr>
          <a:xfrm>
            <a:off x="793790" y="5278041"/>
            <a:ext cx="7556421" cy="1938933"/>
          </a:xfrm>
          <a:prstGeom prst="rect">
            <a:avLst/>
          </a:prstGeom>
          <a:noFill/>
          <a:ln/>
        </p:spPr>
        <p:txBody>
          <a:bodyPr wrap="square" lIns="0" tIns="0" rIns="0" bIns="0" rtlCol="0" anchor="t"/>
          <a:lstStyle/>
          <a:p>
            <a:pPr algn="l" indent="0" marL="0">
              <a:lnSpc>
                <a:spcPts val="3050"/>
              </a:lnSpc>
              <a:buNone/>
            </a:pPr>
            <a:r>
              <a:rPr lang="en-US" sz="2000" dirty="0">
                <a:solidFill>
                  <a:srgbClr val="000000"/>
                </a:solidFill>
                <a:latin typeface="Oxygen" pitchFamily="34" charset="0"/>
                <a:ea typeface="Oxygen" pitchFamily="34" charset="-122"/>
                <a:cs typeface="Oxygen" pitchFamily="34" charset="-120"/>
              </a:rPr>
              <a:t>Teprve v případě, kdy princip příčinné souvislosti nelze uplatnit, je možno pro řešení některých rozhodovacích úloh vyjít při výběru rozvrhové základny z principu únosnosti nákladů nebo z principu průměrování. Možnost využití těchto informací je však výrazně menší.</a:t>
            </a:r>
            <a:endParaRPr lang="en-US" sz="2000" dirty="0"/>
          </a:p>
        </p:txBody>
      </p:sp>
      <p:pic>
        <p:nvPicPr>
          <p:cNvPr id="7"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047036"/>
            <a:ext cx="7556421" cy="1683544"/>
          </a:xfrm>
          <a:prstGeom prst="rect">
            <a:avLst/>
          </a:prstGeom>
          <a:noFill/>
          <a:ln/>
        </p:spPr>
        <p:txBody>
          <a:bodyPr wrap="square" lIns="0" tIns="0" rIns="0" bIns="0" rtlCol="0" anchor="t"/>
          <a:lstStyle/>
          <a:p>
            <a:pPr algn="l" indent="0" marL="0">
              <a:lnSpc>
                <a:spcPts val="6600"/>
              </a:lnSpc>
              <a:buNone/>
            </a:pPr>
            <a:r>
              <a:rPr lang="en-US" sz="5300" b="1" dirty="0">
                <a:solidFill>
                  <a:srgbClr val="CF1F28"/>
                </a:solidFill>
                <a:latin typeface="Oxygen Bold" pitchFamily="34" charset="0"/>
                <a:ea typeface="Oxygen Bold" pitchFamily="34" charset="-122"/>
                <a:cs typeface="Oxygen Bold" pitchFamily="34" charset="-120"/>
              </a:rPr>
              <a:t>Struktura nákladů v kalkulaci</a:t>
            </a:r>
            <a:endParaRPr lang="en-US" sz="5300" dirty="0"/>
          </a:p>
        </p:txBody>
      </p:sp>
      <p:sp>
        <p:nvSpPr>
          <p:cNvPr id="4" name="Text 1"/>
          <p:cNvSpPr/>
          <p:nvPr/>
        </p:nvSpPr>
        <p:spPr>
          <a:xfrm>
            <a:off x="6280190" y="3114318"/>
            <a:ext cx="7556421" cy="2520315"/>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Nutnou vlastností přímých nákladů nemusí být jejich proporcionální charakter, typický pro jednicové náklady. Zejména skupina tzv. přímých režií zahrnuje zpravidla značnou část fixních nákladů, které mají jiný vztah k objemu výkonů než položky spotřeby jednicového materiálu či jednicových osobních nákladů.</a:t>
            </a:r>
            <a:endParaRPr lang="en-US" sz="2100" dirty="0"/>
          </a:p>
        </p:txBody>
      </p:sp>
      <p:sp>
        <p:nvSpPr>
          <p:cNvPr id="5" name="Text 2"/>
          <p:cNvSpPr/>
          <p:nvPr/>
        </p:nvSpPr>
        <p:spPr>
          <a:xfrm>
            <a:off x="6280190" y="5922407"/>
            <a:ext cx="7556421" cy="1260158"/>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Z hlediska úvah o změnách objemu a sortimentu je proto účelné v kalkulacích sledovat přímé jednicové a přímé režijní náklady odděleně.</a:t>
            </a:r>
            <a:endParaRPr lang="en-US" sz="2100" dirty="0"/>
          </a:p>
        </p:txBody>
      </p:sp>
      <p:pic>
        <p:nvPicPr>
          <p:cNvPr id="6"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Shape 0"/>
          <p:cNvSpPr/>
          <p:nvPr/>
        </p:nvSpPr>
        <p:spPr>
          <a:xfrm>
            <a:off x="706755" y="1267539"/>
            <a:ext cx="1552099" cy="264200"/>
          </a:xfrm>
          <a:prstGeom prst="roundRect">
            <a:avLst>
              <a:gd name="adj" fmla="val 20868"/>
            </a:avLst>
          </a:prstGeom>
          <a:solidFill>
            <a:srgbClr val="F8D3D5"/>
          </a:solidFill>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5101" y="1333976"/>
            <a:ext cx="131207" cy="131207"/>
          </a:xfrm>
          <a:prstGeom prst="rect">
            <a:avLst/>
          </a:prstGeom>
        </p:spPr>
      </p:pic>
      <p:sp>
        <p:nvSpPr>
          <p:cNvPr id="4" name="Text 1"/>
          <p:cNvSpPr/>
          <p:nvPr/>
        </p:nvSpPr>
        <p:spPr>
          <a:xfrm>
            <a:off x="1001911" y="1316712"/>
            <a:ext cx="1158597" cy="165854"/>
          </a:xfrm>
          <a:prstGeom prst="rect">
            <a:avLst/>
          </a:prstGeom>
          <a:noFill/>
          <a:ln/>
        </p:spPr>
        <p:txBody>
          <a:bodyPr wrap="none" lIns="0" tIns="0" rIns="0" bIns="0" rtlCol="0" anchor="t"/>
          <a:lstStyle/>
          <a:p>
            <a:pPr algn="l" indent="0" marL="0">
              <a:lnSpc>
                <a:spcPts val="1300"/>
              </a:lnSpc>
              <a:buNone/>
            </a:pPr>
            <a:r>
              <a:rPr lang="en-US" sz="1000" dirty="0">
                <a:solidFill>
                  <a:srgbClr val="000000"/>
                </a:solidFill>
                <a:latin typeface="Oxygen" pitchFamily="34" charset="0"/>
                <a:ea typeface="Oxygen" pitchFamily="34" charset="-122"/>
                <a:cs typeface="Oxygen" pitchFamily="34" charset="-120"/>
              </a:rPr>
              <a:t>ZÁVĚRY PRO PRAXI</a:t>
            </a:r>
            <a:endParaRPr lang="en-US" sz="1000" dirty="0"/>
          </a:p>
        </p:txBody>
      </p:sp>
      <p:sp>
        <p:nvSpPr>
          <p:cNvPr id="5" name="Text 2"/>
          <p:cNvSpPr/>
          <p:nvPr/>
        </p:nvSpPr>
        <p:spPr>
          <a:xfrm>
            <a:off x="706755" y="1569720"/>
            <a:ext cx="4102179" cy="512683"/>
          </a:xfrm>
          <a:prstGeom prst="rect">
            <a:avLst/>
          </a:prstGeom>
          <a:noFill/>
          <a:ln/>
        </p:spPr>
        <p:txBody>
          <a:bodyPr wrap="none" lIns="0" tIns="0" rIns="0" bIns="0" rtlCol="0" anchor="t"/>
          <a:lstStyle/>
          <a:p>
            <a:pPr algn="l" indent="0" marL="0">
              <a:lnSpc>
                <a:spcPts val="4000"/>
              </a:lnSpc>
              <a:buNone/>
            </a:pPr>
            <a:r>
              <a:rPr lang="en-US" sz="3200" b="1" dirty="0">
                <a:solidFill>
                  <a:srgbClr val="CF1F28"/>
                </a:solidFill>
                <a:latin typeface="Oxygen Bold" pitchFamily="34" charset="0"/>
                <a:ea typeface="Oxygen Bold" pitchFamily="34" charset="-122"/>
                <a:cs typeface="Oxygen Bold" pitchFamily="34" charset="-120"/>
              </a:rPr>
              <a:t>Klíčová doporučení</a:t>
            </a:r>
            <a:endParaRPr lang="en-US" sz="3200" dirty="0"/>
          </a:p>
        </p:txBody>
      </p:sp>
      <p:sp>
        <p:nvSpPr>
          <p:cNvPr id="6" name="Shape 3"/>
          <p:cNvSpPr/>
          <p:nvPr/>
        </p:nvSpPr>
        <p:spPr>
          <a:xfrm>
            <a:off x="706755" y="2224802"/>
            <a:ext cx="6560939" cy="1515785"/>
          </a:xfrm>
          <a:prstGeom prst="roundRect">
            <a:avLst>
              <a:gd name="adj" fmla="val 7239"/>
            </a:avLst>
          </a:prstGeom>
          <a:solidFill>
            <a:srgbClr val="FFFFFF"/>
          </a:solidFill>
          <a:ln w="22860">
            <a:solidFill>
              <a:srgbClr val="DEB9BB"/>
            </a:solidFill>
            <a:prstDash val="solid"/>
          </a:ln>
        </p:spPr>
      </p:sp>
      <p:sp>
        <p:nvSpPr>
          <p:cNvPr id="7" name="Shape 4"/>
          <p:cNvSpPr/>
          <p:nvPr/>
        </p:nvSpPr>
        <p:spPr>
          <a:xfrm>
            <a:off x="683895" y="2224802"/>
            <a:ext cx="91440" cy="1515785"/>
          </a:xfrm>
          <a:prstGeom prst="roundRect">
            <a:avLst>
              <a:gd name="adj" fmla="val 75370"/>
            </a:avLst>
          </a:prstGeom>
          <a:solidFill>
            <a:srgbClr val="D01F28"/>
          </a:solidFill>
          <a:ln/>
        </p:spPr>
      </p:sp>
      <p:sp>
        <p:nvSpPr>
          <p:cNvPr id="8" name="Text 5"/>
          <p:cNvSpPr/>
          <p:nvPr/>
        </p:nvSpPr>
        <p:spPr>
          <a:xfrm>
            <a:off x="962263" y="2411730"/>
            <a:ext cx="2950012" cy="256342"/>
          </a:xfrm>
          <a:prstGeom prst="rect">
            <a:avLst/>
          </a:prstGeom>
          <a:noFill/>
          <a:ln/>
        </p:spPr>
        <p:txBody>
          <a:bodyPr wrap="none" lIns="0" tIns="0" rIns="0" bIns="0" rtlCol="0" anchor="t"/>
          <a:lstStyle/>
          <a:p>
            <a:pPr algn="l" indent="0" marL="0">
              <a:lnSpc>
                <a:spcPts val="2000"/>
              </a:lnSpc>
              <a:buNone/>
            </a:pPr>
            <a:r>
              <a:rPr lang="en-US" sz="1600" b="1" dirty="0">
                <a:solidFill>
                  <a:srgbClr val="000000"/>
                </a:solidFill>
                <a:latin typeface="Oxygen Bold" pitchFamily="34" charset="0"/>
                <a:ea typeface="Oxygen Bold" pitchFamily="34" charset="-122"/>
                <a:cs typeface="Oxygen Bold" pitchFamily="34" charset="-120"/>
              </a:rPr>
              <a:t>Vhodnost informace pro úlohu</a:t>
            </a:r>
            <a:endParaRPr lang="en-US" sz="1600" dirty="0"/>
          </a:p>
        </p:txBody>
      </p:sp>
      <p:sp>
        <p:nvSpPr>
          <p:cNvPr id="9" name="Text 6"/>
          <p:cNvSpPr/>
          <p:nvPr/>
        </p:nvSpPr>
        <p:spPr>
          <a:xfrm>
            <a:off x="962263" y="2724983"/>
            <a:ext cx="6118503" cy="828675"/>
          </a:xfrm>
          <a:prstGeom prst="rect">
            <a:avLst/>
          </a:prstGeom>
          <a:noFill/>
          <a:ln/>
        </p:spPr>
        <p:txBody>
          <a:bodyPr wrap="square" lIns="0" tIns="0" rIns="0" bIns="0" rtlCol="0" anchor="t"/>
          <a:lstStyle/>
          <a:p>
            <a:pPr algn="l" indent="0" marL="0">
              <a:lnSpc>
                <a:spcPts val="1600"/>
              </a:lnSpc>
              <a:buNone/>
            </a:pPr>
            <a:r>
              <a:rPr lang="en-US" sz="1250" dirty="0">
                <a:solidFill>
                  <a:srgbClr val="000000"/>
                </a:solidFill>
                <a:latin typeface="Oxygen" pitchFamily="34" charset="0"/>
                <a:ea typeface="Oxygen" pitchFamily="34" charset="-122"/>
                <a:cs typeface="Oxygen" pitchFamily="34" charset="-120"/>
              </a:rPr>
              <a:t>Chybou je využití takové informace o podílu nákladů na kalkulační jednici, která není správným podkladem pro řešení konkrétní rozhodovací úlohy. Velice často taková chyba plyne ze snahy kompromisně zajistit informace pro všechny rozhodovací úlohy jediným způsobem přiřazení.</a:t>
            </a:r>
            <a:endParaRPr lang="en-US" sz="1250" dirty="0"/>
          </a:p>
        </p:txBody>
      </p:sp>
      <p:sp>
        <p:nvSpPr>
          <p:cNvPr id="10" name="Shape 7"/>
          <p:cNvSpPr/>
          <p:nvPr/>
        </p:nvSpPr>
        <p:spPr>
          <a:xfrm>
            <a:off x="7362587" y="2224802"/>
            <a:ext cx="6561058" cy="1515785"/>
          </a:xfrm>
          <a:prstGeom prst="roundRect">
            <a:avLst>
              <a:gd name="adj" fmla="val 7239"/>
            </a:avLst>
          </a:prstGeom>
          <a:solidFill>
            <a:srgbClr val="FFFFFF"/>
          </a:solidFill>
          <a:ln w="22860">
            <a:solidFill>
              <a:srgbClr val="DEB9BB"/>
            </a:solidFill>
            <a:prstDash val="solid"/>
          </a:ln>
        </p:spPr>
      </p:sp>
      <p:sp>
        <p:nvSpPr>
          <p:cNvPr id="11" name="Shape 8"/>
          <p:cNvSpPr/>
          <p:nvPr/>
        </p:nvSpPr>
        <p:spPr>
          <a:xfrm>
            <a:off x="7339727" y="2224802"/>
            <a:ext cx="91440" cy="1515785"/>
          </a:xfrm>
          <a:prstGeom prst="roundRect">
            <a:avLst>
              <a:gd name="adj" fmla="val 75370"/>
            </a:avLst>
          </a:prstGeom>
          <a:solidFill>
            <a:srgbClr val="D01F28"/>
          </a:solidFill>
          <a:ln/>
        </p:spPr>
      </p:sp>
      <p:sp>
        <p:nvSpPr>
          <p:cNvPr id="12" name="Text 9"/>
          <p:cNvSpPr/>
          <p:nvPr/>
        </p:nvSpPr>
        <p:spPr>
          <a:xfrm>
            <a:off x="7618095" y="2411730"/>
            <a:ext cx="2987873" cy="256342"/>
          </a:xfrm>
          <a:prstGeom prst="rect">
            <a:avLst/>
          </a:prstGeom>
          <a:noFill/>
          <a:ln/>
        </p:spPr>
        <p:txBody>
          <a:bodyPr wrap="none" lIns="0" tIns="0" rIns="0" bIns="0" rtlCol="0" anchor="t"/>
          <a:lstStyle/>
          <a:p>
            <a:pPr algn="l" indent="0" marL="0">
              <a:lnSpc>
                <a:spcPts val="2000"/>
              </a:lnSpc>
              <a:buNone/>
            </a:pPr>
            <a:r>
              <a:rPr lang="en-US" sz="1600" b="1" dirty="0">
                <a:solidFill>
                  <a:srgbClr val="000000"/>
                </a:solidFill>
                <a:latin typeface="Oxygen Bold" pitchFamily="34" charset="0"/>
                <a:ea typeface="Oxygen Bold" pitchFamily="34" charset="-122"/>
                <a:cs typeface="Oxygen Bold" pitchFamily="34" charset="-120"/>
              </a:rPr>
              <a:t>Vazba na rozhodovací problém</a:t>
            </a:r>
            <a:endParaRPr lang="en-US" sz="1600" dirty="0"/>
          </a:p>
        </p:txBody>
      </p:sp>
      <p:sp>
        <p:nvSpPr>
          <p:cNvPr id="13" name="Text 10"/>
          <p:cNvSpPr/>
          <p:nvPr/>
        </p:nvSpPr>
        <p:spPr>
          <a:xfrm>
            <a:off x="7618095" y="2724983"/>
            <a:ext cx="6118622" cy="828675"/>
          </a:xfrm>
          <a:prstGeom prst="rect">
            <a:avLst/>
          </a:prstGeom>
          <a:noFill/>
          <a:ln/>
        </p:spPr>
        <p:txBody>
          <a:bodyPr wrap="square" lIns="0" tIns="0" rIns="0" bIns="0" rtlCol="0" anchor="t"/>
          <a:lstStyle/>
          <a:p>
            <a:pPr algn="l" indent="0" marL="0">
              <a:lnSpc>
                <a:spcPts val="1600"/>
              </a:lnSpc>
              <a:buNone/>
            </a:pPr>
            <a:r>
              <a:rPr lang="en-US" sz="1250" dirty="0">
                <a:solidFill>
                  <a:srgbClr val="000000"/>
                </a:solidFill>
                <a:latin typeface="Oxygen" pitchFamily="34" charset="0"/>
                <a:ea typeface="Oxygen" pitchFamily="34" charset="-122"/>
                <a:cs typeface="Oxygen" pitchFamily="34" charset="-120"/>
              </a:rPr>
              <a:t>Relativně častým omylem je také odtržení propočtu nákladů na výkon od rozhodovacího problému, k jehož řešení měl přispět. Jednou stanovené kalkulace se uloží do výrobkové databáze a později – již bez vazby na účel, pro který byly zpracovány – jsou vzaty za základ pro jiné rozhodování.</a:t>
            </a:r>
            <a:endParaRPr lang="en-US" sz="1250" dirty="0"/>
          </a:p>
        </p:txBody>
      </p:sp>
      <p:sp>
        <p:nvSpPr>
          <p:cNvPr id="14" name="Shape 11"/>
          <p:cNvSpPr/>
          <p:nvPr/>
        </p:nvSpPr>
        <p:spPr>
          <a:xfrm>
            <a:off x="706755" y="3835479"/>
            <a:ext cx="6560939" cy="1515785"/>
          </a:xfrm>
          <a:prstGeom prst="roundRect">
            <a:avLst>
              <a:gd name="adj" fmla="val 7239"/>
            </a:avLst>
          </a:prstGeom>
          <a:solidFill>
            <a:srgbClr val="FFFFFF"/>
          </a:solidFill>
          <a:ln w="22860">
            <a:solidFill>
              <a:srgbClr val="DEB9BB"/>
            </a:solidFill>
            <a:prstDash val="solid"/>
          </a:ln>
        </p:spPr>
      </p:sp>
      <p:sp>
        <p:nvSpPr>
          <p:cNvPr id="15" name="Shape 12"/>
          <p:cNvSpPr/>
          <p:nvPr/>
        </p:nvSpPr>
        <p:spPr>
          <a:xfrm>
            <a:off x="683895" y="3835479"/>
            <a:ext cx="91440" cy="1515785"/>
          </a:xfrm>
          <a:prstGeom prst="roundRect">
            <a:avLst>
              <a:gd name="adj" fmla="val 75370"/>
            </a:avLst>
          </a:prstGeom>
          <a:solidFill>
            <a:srgbClr val="D01F28"/>
          </a:solidFill>
          <a:ln/>
        </p:spPr>
      </p:sp>
      <p:sp>
        <p:nvSpPr>
          <p:cNvPr id="16" name="Text 13"/>
          <p:cNvSpPr/>
          <p:nvPr/>
        </p:nvSpPr>
        <p:spPr>
          <a:xfrm>
            <a:off x="962263" y="4022408"/>
            <a:ext cx="3203853" cy="256342"/>
          </a:xfrm>
          <a:prstGeom prst="rect">
            <a:avLst/>
          </a:prstGeom>
          <a:noFill/>
          <a:ln/>
        </p:spPr>
        <p:txBody>
          <a:bodyPr wrap="none" lIns="0" tIns="0" rIns="0" bIns="0" rtlCol="0" anchor="t"/>
          <a:lstStyle/>
          <a:p>
            <a:pPr algn="l" indent="0" marL="0">
              <a:lnSpc>
                <a:spcPts val="2000"/>
              </a:lnSpc>
              <a:buNone/>
            </a:pPr>
            <a:r>
              <a:rPr lang="en-US" sz="1600" b="1" dirty="0">
                <a:solidFill>
                  <a:srgbClr val="000000"/>
                </a:solidFill>
                <a:latin typeface="Oxygen Bold" pitchFamily="34" charset="0"/>
                <a:ea typeface="Oxygen Bold" pitchFamily="34" charset="-122"/>
                <a:cs typeface="Oxygen Bold" pitchFamily="34" charset="-120"/>
              </a:rPr>
              <a:t>Mechanické uplatňování postupů</a:t>
            </a:r>
            <a:endParaRPr lang="en-US" sz="1600" dirty="0"/>
          </a:p>
        </p:txBody>
      </p:sp>
      <p:sp>
        <p:nvSpPr>
          <p:cNvPr id="17" name="Text 14"/>
          <p:cNvSpPr/>
          <p:nvPr/>
        </p:nvSpPr>
        <p:spPr>
          <a:xfrm>
            <a:off x="962263" y="4335661"/>
            <a:ext cx="6118503" cy="621506"/>
          </a:xfrm>
          <a:prstGeom prst="rect">
            <a:avLst/>
          </a:prstGeom>
          <a:noFill/>
          <a:ln/>
        </p:spPr>
        <p:txBody>
          <a:bodyPr wrap="square" lIns="0" tIns="0" rIns="0" bIns="0" rtlCol="0" anchor="t"/>
          <a:lstStyle/>
          <a:p>
            <a:pPr algn="l" indent="0" marL="0">
              <a:lnSpc>
                <a:spcPts val="1600"/>
              </a:lnSpc>
              <a:buNone/>
            </a:pPr>
            <a:r>
              <a:rPr lang="en-US" sz="1250" dirty="0">
                <a:solidFill>
                  <a:srgbClr val="000000"/>
                </a:solidFill>
                <a:latin typeface="Oxygen" pitchFamily="34" charset="0"/>
                <a:ea typeface="Oxygen" pitchFamily="34" charset="-122"/>
                <a:cs typeface="Oxygen" pitchFamily="34" charset="-120"/>
              </a:rPr>
              <a:t>V některých případech může neujasněnost v účelu alokace vyústit až do mechanického uplatňování kalkulačních postupů a rozvrhových základen bez zřetele na jakýkoliv uživatelský přínos.</a:t>
            </a:r>
            <a:endParaRPr lang="en-US" sz="1250" dirty="0"/>
          </a:p>
        </p:txBody>
      </p:sp>
      <p:sp>
        <p:nvSpPr>
          <p:cNvPr id="18" name="Shape 15"/>
          <p:cNvSpPr/>
          <p:nvPr/>
        </p:nvSpPr>
        <p:spPr>
          <a:xfrm>
            <a:off x="7362587" y="3835479"/>
            <a:ext cx="6561058" cy="1515785"/>
          </a:xfrm>
          <a:prstGeom prst="roundRect">
            <a:avLst>
              <a:gd name="adj" fmla="val 7239"/>
            </a:avLst>
          </a:prstGeom>
          <a:solidFill>
            <a:srgbClr val="FFFFFF"/>
          </a:solidFill>
          <a:ln w="22860">
            <a:solidFill>
              <a:srgbClr val="DEB9BB"/>
            </a:solidFill>
            <a:prstDash val="solid"/>
          </a:ln>
        </p:spPr>
      </p:sp>
      <p:sp>
        <p:nvSpPr>
          <p:cNvPr id="19" name="Shape 16"/>
          <p:cNvSpPr/>
          <p:nvPr/>
        </p:nvSpPr>
        <p:spPr>
          <a:xfrm>
            <a:off x="7339727" y="3835479"/>
            <a:ext cx="91440" cy="1515785"/>
          </a:xfrm>
          <a:prstGeom prst="roundRect">
            <a:avLst>
              <a:gd name="adj" fmla="val 75370"/>
            </a:avLst>
          </a:prstGeom>
          <a:solidFill>
            <a:srgbClr val="D01F28"/>
          </a:solidFill>
          <a:ln/>
        </p:spPr>
      </p:sp>
      <p:sp>
        <p:nvSpPr>
          <p:cNvPr id="20" name="Text 17"/>
          <p:cNvSpPr/>
          <p:nvPr/>
        </p:nvSpPr>
        <p:spPr>
          <a:xfrm>
            <a:off x="7618095" y="4022408"/>
            <a:ext cx="2376487" cy="256342"/>
          </a:xfrm>
          <a:prstGeom prst="rect">
            <a:avLst/>
          </a:prstGeom>
          <a:noFill/>
          <a:ln/>
        </p:spPr>
        <p:txBody>
          <a:bodyPr wrap="none" lIns="0" tIns="0" rIns="0" bIns="0" rtlCol="0" anchor="t"/>
          <a:lstStyle/>
          <a:p>
            <a:pPr algn="l" indent="0" marL="0">
              <a:lnSpc>
                <a:spcPts val="2000"/>
              </a:lnSpc>
              <a:buNone/>
            </a:pPr>
            <a:r>
              <a:rPr lang="en-US" sz="1600" b="1" dirty="0">
                <a:solidFill>
                  <a:srgbClr val="000000"/>
                </a:solidFill>
                <a:latin typeface="Oxygen Bold" pitchFamily="34" charset="0"/>
                <a:ea typeface="Oxygen Bold" pitchFamily="34" charset="-122"/>
                <a:cs typeface="Oxygen Bold" pitchFamily="34" charset="-120"/>
              </a:rPr>
              <a:t>Znalost principů alokace</a:t>
            </a:r>
            <a:endParaRPr lang="en-US" sz="1600" dirty="0"/>
          </a:p>
        </p:txBody>
      </p:sp>
      <p:sp>
        <p:nvSpPr>
          <p:cNvPr id="21" name="Text 18"/>
          <p:cNvSpPr/>
          <p:nvPr/>
        </p:nvSpPr>
        <p:spPr>
          <a:xfrm>
            <a:off x="7618095" y="4335661"/>
            <a:ext cx="6118622" cy="828675"/>
          </a:xfrm>
          <a:prstGeom prst="rect">
            <a:avLst/>
          </a:prstGeom>
          <a:noFill/>
          <a:ln/>
        </p:spPr>
        <p:txBody>
          <a:bodyPr wrap="square" lIns="0" tIns="0" rIns="0" bIns="0" rtlCol="0" anchor="t"/>
          <a:lstStyle/>
          <a:p>
            <a:pPr algn="l" indent="0" marL="0">
              <a:lnSpc>
                <a:spcPts val="1600"/>
              </a:lnSpc>
              <a:buNone/>
            </a:pPr>
            <a:r>
              <a:rPr lang="en-US" sz="1250" dirty="0">
                <a:solidFill>
                  <a:srgbClr val="000000"/>
                </a:solidFill>
                <a:latin typeface="Oxygen" pitchFamily="34" charset="0"/>
                <a:ea typeface="Oxygen" pitchFamily="34" charset="-122"/>
                <a:cs typeface="Oxygen" pitchFamily="34" charset="-120"/>
              </a:rPr>
              <a:t>Možnost chyb v rozhodování se zvyšuje, pokud uživatel u jednotlivých položek alokovaných na objekt alokace nezná uplatněný princip alokace. K obdobným chybám dochází i v případech, kdy se výkonu přiřazuje komplexní nákladová položka, jejíž charakter by vyžadoval aplikaci různých principů alokace.</a:t>
            </a:r>
            <a:endParaRPr lang="en-US" sz="1250" dirty="0"/>
          </a:p>
        </p:txBody>
      </p:sp>
      <p:sp>
        <p:nvSpPr>
          <p:cNvPr id="22" name="Shape 19"/>
          <p:cNvSpPr/>
          <p:nvPr/>
        </p:nvSpPr>
        <p:spPr>
          <a:xfrm>
            <a:off x="706755" y="5446157"/>
            <a:ext cx="6560939" cy="1515785"/>
          </a:xfrm>
          <a:prstGeom prst="roundRect">
            <a:avLst>
              <a:gd name="adj" fmla="val 7239"/>
            </a:avLst>
          </a:prstGeom>
          <a:solidFill>
            <a:srgbClr val="FFFFFF"/>
          </a:solidFill>
          <a:ln w="22860">
            <a:solidFill>
              <a:srgbClr val="DEB9BB"/>
            </a:solidFill>
            <a:prstDash val="solid"/>
          </a:ln>
        </p:spPr>
      </p:sp>
      <p:sp>
        <p:nvSpPr>
          <p:cNvPr id="23" name="Shape 20"/>
          <p:cNvSpPr/>
          <p:nvPr/>
        </p:nvSpPr>
        <p:spPr>
          <a:xfrm>
            <a:off x="683895" y="5446157"/>
            <a:ext cx="91440" cy="1515785"/>
          </a:xfrm>
          <a:prstGeom prst="roundRect">
            <a:avLst>
              <a:gd name="adj" fmla="val 75370"/>
            </a:avLst>
          </a:prstGeom>
          <a:solidFill>
            <a:srgbClr val="D01F28"/>
          </a:solidFill>
          <a:ln/>
        </p:spPr>
      </p:sp>
      <p:sp>
        <p:nvSpPr>
          <p:cNvPr id="24" name="Text 21"/>
          <p:cNvSpPr/>
          <p:nvPr/>
        </p:nvSpPr>
        <p:spPr>
          <a:xfrm>
            <a:off x="962263" y="5633085"/>
            <a:ext cx="2357080" cy="256342"/>
          </a:xfrm>
          <a:prstGeom prst="rect">
            <a:avLst/>
          </a:prstGeom>
          <a:noFill/>
          <a:ln/>
        </p:spPr>
        <p:txBody>
          <a:bodyPr wrap="none" lIns="0" tIns="0" rIns="0" bIns="0" rtlCol="0" anchor="t"/>
          <a:lstStyle/>
          <a:p>
            <a:pPr algn="l" indent="0" marL="0">
              <a:lnSpc>
                <a:spcPts val="2000"/>
              </a:lnSpc>
              <a:buNone/>
            </a:pPr>
            <a:r>
              <a:rPr lang="en-US" sz="1600" b="1" dirty="0">
                <a:solidFill>
                  <a:srgbClr val="000000"/>
                </a:solidFill>
                <a:latin typeface="Oxygen Bold" pitchFamily="34" charset="0"/>
                <a:ea typeface="Oxygen Bold" pitchFamily="34" charset="-122"/>
                <a:cs typeface="Oxygen Bold" pitchFamily="34" charset="-120"/>
              </a:rPr>
              <a:t>Zřejmost alokačních fází</a:t>
            </a:r>
            <a:endParaRPr lang="en-US" sz="1600" dirty="0"/>
          </a:p>
        </p:txBody>
      </p:sp>
      <p:sp>
        <p:nvSpPr>
          <p:cNvPr id="25" name="Text 22"/>
          <p:cNvSpPr/>
          <p:nvPr/>
        </p:nvSpPr>
        <p:spPr>
          <a:xfrm>
            <a:off x="962263" y="5946338"/>
            <a:ext cx="6118503" cy="828675"/>
          </a:xfrm>
          <a:prstGeom prst="rect">
            <a:avLst/>
          </a:prstGeom>
          <a:noFill/>
          <a:ln/>
        </p:spPr>
        <p:txBody>
          <a:bodyPr wrap="square" lIns="0" tIns="0" rIns="0" bIns="0" rtlCol="0" anchor="t"/>
          <a:lstStyle/>
          <a:p>
            <a:pPr algn="l" indent="0" marL="0">
              <a:lnSpc>
                <a:spcPts val="1600"/>
              </a:lnSpc>
              <a:buNone/>
            </a:pPr>
            <a:r>
              <a:rPr lang="en-US" sz="1250" dirty="0">
                <a:solidFill>
                  <a:srgbClr val="000000"/>
                </a:solidFill>
                <a:latin typeface="Oxygen" pitchFamily="34" charset="0"/>
                <a:ea typeface="Oxygen" pitchFamily="34" charset="-122"/>
                <a:cs typeface="Oxygen" pitchFamily="34" charset="-120"/>
              </a:rPr>
              <a:t>Ze zobrazeného vztahu nákladů a objektu alokace by měla být zřejmá i alokační fáze. Informace o její „vzdálenosti" od konečného přiřazení nákladů finálnímu produktu je zároveň i informací o ovlivnitelnosti příslušných nákladových položek i podkladem k výběru rozvrhové základny.</a:t>
            </a:r>
            <a:endParaRPr lang="en-US" sz="1250" dirty="0"/>
          </a:p>
        </p:txBody>
      </p:sp>
      <p:sp>
        <p:nvSpPr>
          <p:cNvPr id="26" name="Shape 23"/>
          <p:cNvSpPr/>
          <p:nvPr/>
        </p:nvSpPr>
        <p:spPr>
          <a:xfrm>
            <a:off x="7362587" y="5446157"/>
            <a:ext cx="6561058" cy="1515785"/>
          </a:xfrm>
          <a:prstGeom prst="roundRect">
            <a:avLst>
              <a:gd name="adj" fmla="val 7239"/>
            </a:avLst>
          </a:prstGeom>
          <a:solidFill>
            <a:srgbClr val="FFFFFF"/>
          </a:solidFill>
          <a:ln w="22860">
            <a:solidFill>
              <a:srgbClr val="DEB9BB"/>
            </a:solidFill>
            <a:prstDash val="solid"/>
          </a:ln>
        </p:spPr>
      </p:sp>
      <p:sp>
        <p:nvSpPr>
          <p:cNvPr id="27" name="Shape 24"/>
          <p:cNvSpPr/>
          <p:nvPr/>
        </p:nvSpPr>
        <p:spPr>
          <a:xfrm>
            <a:off x="7339727" y="5446157"/>
            <a:ext cx="91440" cy="1515785"/>
          </a:xfrm>
          <a:prstGeom prst="roundRect">
            <a:avLst>
              <a:gd name="adj" fmla="val 75370"/>
            </a:avLst>
          </a:prstGeom>
          <a:solidFill>
            <a:srgbClr val="D01F28"/>
          </a:solidFill>
          <a:ln/>
        </p:spPr>
      </p:sp>
      <p:sp>
        <p:nvSpPr>
          <p:cNvPr id="28" name="Text 25"/>
          <p:cNvSpPr/>
          <p:nvPr/>
        </p:nvSpPr>
        <p:spPr>
          <a:xfrm>
            <a:off x="7618095" y="5633085"/>
            <a:ext cx="2051090" cy="256342"/>
          </a:xfrm>
          <a:prstGeom prst="rect">
            <a:avLst/>
          </a:prstGeom>
          <a:noFill/>
          <a:ln/>
        </p:spPr>
        <p:txBody>
          <a:bodyPr wrap="none" lIns="0" tIns="0" rIns="0" bIns="0" rtlCol="0" anchor="t"/>
          <a:lstStyle/>
          <a:p>
            <a:pPr algn="l" indent="0" marL="0">
              <a:lnSpc>
                <a:spcPts val="2000"/>
              </a:lnSpc>
              <a:buNone/>
            </a:pPr>
            <a:r>
              <a:rPr lang="en-US" sz="1600" b="1" dirty="0">
                <a:solidFill>
                  <a:srgbClr val="000000"/>
                </a:solidFill>
                <a:latin typeface="Oxygen Bold" pitchFamily="34" charset="0"/>
                <a:ea typeface="Oxygen Bold" pitchFamily="34" charset="-122"/>
                <a:cs typeface="Oxygen Bold" pitchFamily="34" charset="-120"/>
              </a:rPr>
              <a:t>Zpřesnění informací</a:t>
            </a:r>
            <a:endParaRPr lang="en-US" sz="1600" dirty="0"/>
          </a:p>
        </p:txBody>
      </p:sp>
      <p:sp>
        <p:nvSpPr>
          <p:cNvPr id="29" name="Text 26"/>
          <p:cNvSpPr/>
          <p:nvPr/>
        </p:nvSpPr>
        <p:spPr>
          <a:xfrm>
            <a:off x="7618095" y="5946338"/>
            <a:ext cx="6118622" cy="828675"/>
          </a:xfrm>
          <a:prstGeom prst="rect">
            <a:avLst/>
          </a:prstGeom>
          <a:noFill/>
          <a:ln/>
        </p:spPr>
        <p:txBody>
          <a:bodyPr wrap="square" lIns="0" tIns="0" rIns="0" bIns="0" rtlCol="0" anchor="t"/>
          <a:lstStyle/>
          <a:p>
            <a:pPr algn="l" indent="0" marL="0">
              <a:lnSpc>
                <a:spcPts val="1600"/>
              </a:lnSpc>
              <a:buNone/>
            </a:pPr>
            <a:r>
              <a:rPr lang="en-US" sz="1250" dirty="0">
                <a:solidFill>
                  <a:srgbClr val="000000"/>
                </a:solidFill>
                <a:latin typeface="Oxygen" pitchFamily="34" charset="0"/>
                <a:ea typeface="Oxygen" pitchFamily="34" charset="-122"/>
                <a:cs typeface="Oxygen" pitchFamily="34" charset="-120"/>
              </a:rPr>
              <a:t>Analýza alokačních fází umožňuje zpřesnit informaci o výrobních nákladech vytvořením předpokladů pro zvýšení podílu nákladů, které se přímo přičítají kalkulační jednici, pro zpřesnění realokace nákladů z jednoho objektu na druhý a pro zpřesněné přiřazení nepřímých nákladů finálním výkonům.</a:t>
            </a:r>
            <a:endParaRPr lang="en-US" sz="1250" dirty="0"/>
          </a:p>
        </p:txBody>
      </p:sp>
      <p:pic>
        <p:nvPicPr>
          <p:cNvPr id="30" name="Image 1" descr="preencoded.png">    </p:cNvPr>
          <p:cNvPicPr>
            <a:picLocks noChangeAspect="1"/>
          </p:cNvPicPr>
          <p:nvPr/>
        </p:nvPicPr>
        <p:blipFill>
          <a:blip r:embed="rId3"/>
          <a:stretch>
            <a:fillRect/>
          </a:stretch>
        </p:blipFill>
        <p:spPr>
          <a:xfrm>
            <a:off x="12971383" y="7622738"/>
            <a:ext cx="1482328" cy="35552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648539"/>
            <a:ext cx="11745397" cy="885944"/>
          </a:xfrm>
          <a:prstGeom prst="rect">
            <a:avLst/>
          </a:prstGeom>
          <a:noFill/>
          <a:ln/>
        </p:spPr>
        <p:txBody>
          <a:bodyPr wrap="non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Charakteristika nepřímých nákladů</a:t>
            </a:r>
            <a:endParaRPr lang="en-US" sz="5550" dirty="0"/>
          </a:p>
        </p:txBody>
      </p:sp>
      <p:sp>
        <p:nvSpPr>
          <p:cNvPr id="3" name="Text 1"/>
          <p:cNvSpPr/>
          <p:nvPr/>
        </p:nvSpPr>
        <p:spPr>
          <a:xfrm>
            <a:off x="793790" y="3243263"/>
            <a:ext cx="4252913" cy="531614"/>
          </a:xfrm>
          <a:prstGeom prst="rect">
            <a:avLst/>
          </a:prstGeom>
          <a:noFill/>
          <a:ln/>
        </p:spPr>
        <p:txBody>
          <a:bodyPr wrap="none" lIns="0" tIns="0" rIns="0" bIns="0" rtlCol="0" anchor="t"/>
          <a:lstStyle/>
          <a:p>
            <a:pPr algn="l" indent="0" marL="0">
              <a:lnSpc>
                <a:spcPts val="4150"/>
              </a:lnSpc>
              <a:buNone/>
            </a:pPr>
            <a:r>
              <a:rPr lang="en-US" sz="3300" b="1" dirty="0">
                <a:solidFill>
                  <a:srgbClr val="CF1F28"/>
                </a:solidFill>
                <a:latin typeface="Oxygen Bold" pitchFamily="34" charset="0"/>
                <a:ea typeface="Oxygen Bold" pitchFamily="34" charset="-122"/>
                <a:cs typeface="Oxygen Bold" pitchFamily="34" charset="-120"/>
              </a:rPr>
              <a:t>Variabilní režie</a:t>
            </a:r>
            <a:endParaRPr lang="en-US" sz="3300" dirty="0"/>
          </a:p>
        </p:txBody>
      </p:sp>
      <p:sp>
        <p:nvSpPr>
          <p:cNvPr id="4" name="Text 2"/>
          <p:cNvSpPr/>
          <p:nvPr/>
        </p:nvSpPr>
        <p:spPr>
          <a:xfrm>
            <a:off x="793790" y="4058364"/>
            <a:ext cx="6175534"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Pouze menší část nepřímých nákladů je ovlivněna stupněm využití kapacity. Tato variabilní režie by měla být kalkulována odděleně od fixní režie, zejména s ohledem na řešení rozhodovacích úloh na existující kapacitě.</a:t>
            </a:r>
            <a:endParaRPr lang="en-US" sz="2200" dirty="0"/>
          </a:p>
        </p:txBody>
      </p:sp>
      <p:sp>
        <p:nvSpPr>
          <p:cNvPr id="5" name="Text 3"/>
          <p:cNvSpPr/>
          <p:nvPr/>
        </p:nvSpPr>
        <p:spPr>
          <a:xfrm>
            <a:off x="7668697" y="3243263"/>
            <a:ext cx="4252913" cy="531614"/>
          </a:xfrm>
          <a:prstGeom prst="rect">
            <a:avLst/>
          </a:prstGeom>
          <a:noFill/>
          <a:ln/>
        </p:spPr>
        <p:txBody>
          <a:bodyPr wrap="none" lIns="0" tIns="0" rIns="0" bIns="0" rtlCol="0" anchor="t"/>
          <a:lstStyle/>
          <a:p>
            <a:pPr algn="l" indent="0" marL="0">
              <a:lnSpc>
                <a:spcPts val="4150"/>
              </a:lnSpc>
              <a:buNone/>
            </a:pPr>
            <a:r>
              <a:rPr lang="en-US" sz="3300" b="1" dirty="0">
                <a:solidFill>
                  <a:srgbClr val="CF1F28"/>
                </a:solidFill>
                <a:latin typeface="Oxygen Bold" pitchFamily="34" charset="0"/>
                <a:ea typeface="Oxygen Bold" pitchFamily="34" charset="-122"/>
                <a:cs typeface="Oxygen Bold" pitchFamily="34" charset="-120"/>
              </a:rPr>
              <a:t>Fixní režie</a:t>
            </a:r>
            <a:endParaRPr lang="en-US" sz="3300" dirty="0"/>
          </a:p>
        </p:txBody>
      </p:sp>
      <p:sp>
        <p:nvSpPr>
          <p:cNvPr id="6" name="Text 4"/>
          <p:cNvSpPr/>
          <p:nvPr/>
        </p:nvSpPr>
        <p:spPr>
          <a:xfrm>
            <a:off x="7668697" y="4058364"/>
            <a:ext cx="6175534"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Větší část tvoří náklady vyvolané předchozím rozhodnutím o zajištění kapacity. Tato část nepřímých nákladů se již v rozsahu vytvořené kapacity podstatně nemění a může být pro určité typy úloh irelevantním nákladem.</a:t>
            </a:r>
            <a:endParaRPr lang="en-US" sz="2200" dirty="0"/>
          </a:p>
        </p:txBody>
      </p:sp>
      <p:pic>
        <p:nvPicPr>
          <p:cNvPr id="7"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793790" y="971431"/>
            <a:ext cx="2418040" cy="512802"/>
          </a:xfrm>
          <a:prstGeom prst="roundRect">
            <a:avLst>
              <a:gd name="adj" fmla="val 17649"/>
            </a:avLst>
          </a:prstGeom>
          <a:noFill/>
          <a:ln w="7620">
            <a:solidFill>
              <a:srgbClr val="D01F28"/>
            </a:solidFill>
            <a:prstDash val="solid"/>
          </a:ln>
        </p:spPr>
      </p:sp>
      <p:sp>
        <p:nvSpPr>
          <p:cNvPr id="3" name="Text 1"/>
          <p:cNvSpPr/>
          <p:nvPr/>
        </p:nvSpPr>
        <p:spPr>
          <a:xfrm>
            <a:off x="962978" y="1059775"/>
            <a:ext cx="2079665" cy="336113"/>
          </a:xfrm>
          <a:prstGeom prst="rect">
            <a:avLst/>
          </a:prstGeom>
          <a:noFill/>
          <a:ln/>
        </p:spPr>
        <p:txBody>
          <a:bodyPr wrap="none" lIns="0" tIns="0" rIns="0" bIns="0" rtlCol="0" anchor="t"/>
          <a:lstStyle/>
          <a:p>
            <a:pPr algn="l" indent="0" marL="0">
              <a:lnSpc>
                <a:spcPts val="2600"/>
              </a:lnSpc>
              <a:buNone/>
            </a:pPr>
            <a:r>
              <a:rPr lang="en-US" sz="1650" dirty="0">
                <a:solidFill>
                  <a:srgbClr val="D01F28"/>
                </a:solidFill>
                <a:latin typeface="Oxygen" pitchFamily="34" charset="0"/>
                <a:ea typeface="Oxygen" pitchFamily="34" charset="-122"/>
                <a:cs typeface="Oxygen" pitchFamily="34" charset="-120"/>
              </a:rPr>
              <a:t>METODY KALKULACE</a:t>
            </a:r>
            <a:endParaRPr lang="en-US" sz="1650" dirty="0"/>
          </a:p>
        </p:txBody>
      </p:sp>
      <p:sp>
        <p:nvSpPr>
          <p:cNvPr id="4" name="Text 2"/>
          <p:cNvSpPr/>
          <p:nvPr/>
        </p:nvSpPr>
        <p:spPr>
          <a:xfrm>
            <a:off x="793790" y="1586508"/>
            <a:ext cx="8142803" cy="841772"/>
          </a:xfrm>
          <a:prstGeom prst="rect">
            <a:avLst/>
          </a:prstGeom>
          <a:noFill/>
          <a:ln/>
        </p:spPr>
        <p:txBody>
          <a:bodyPr wrap="none" lIns="0" tIns="0" rIns="0" bIns="0" rtlCol="0" anchor="t"/>
          <a:lstStyle/>
          <a:p>
            <a:pPr algn="l" indent="0" marL="0">
              <a:lnSpc>
                <a:spcPts val="6600"/>
              </a:lnSpc>
              <a:buNone/>
            </a:pPr>
            <a:r>
              <a:rPr lang="en-US" sz="5300" b="1" dirty="0">
                <a:solidFill>
                  <a:srgbClr val="CF1F28"/>
                </a:solidFill>
                <a:latin typeface="Oxygen Bold" pitchFamily="34" charset="0"/>
                <a:ea typeface="Oxygen Bold" pitchFamily="34" charset="-122"/>
                <a:cs typeface="Oxygen Bold" pitchFamily="34" charset="-120"/>
              </a:rPr>
              <a:t>Metody přiřazení nákladů</a:t>
            </a:r>
            <a:endParaRPr lang="en-US" sz="5300" dirty="0"/>
          </a:p>
        </p:txBody>
      </p:sp>
      <p:sp>
        <p:nvSpPr>
          <p:cNvPr id="5" name="Text 3"/>
          <p:cNvSpPr/>
          <p:nvPr/>
        </p:nvSpPr>
        <p:spPr>
          <a:xfrm>
            <a:off x="793790" y="2812018"/>
            <a:ext cx="13042821" cy="1260158"/>
          </a:xfrm>
          <a:prstGeom prst="rect">
            <a:avLst/>
          </a:prstGeom>
          <a:noFill/>
          <a:ln/>
        </p:spPr>
        <p:txBody>
          <a:bodyPr wrap="square" lIns="0" tIns="0" rIns="0" bIns="0" rtlCol="0" anchor="t"/>
          <a:lstStyle/>
          <a:p>
            <a:pPr algn="l" indent="0" marL="0">
              <a:lnSpc>
                <a:spcPts val="3300"/>
              </a:lnSpc>
              <a:buNone/>
            </a:pPr>
            <a:r>
              <a:rPr lang="en-US" sz="2100" dirty="0">
                <a:solidFill>
                  <a:srgbClr val="000000"/>
                </a:solidFill>
                <a:latin typeface="Oxygen" pitchFamily="34" charset="0"/>
                <a:ea typeface="Oxygen" pitchFamily="34" charset="-122"/>
                <a:cs typeface="Oxygen" pitchFamily="34" charset="-120"/>
              </a:rPr>
              <a:t>Pokud řešené rozhodovací úlohy vyžadují vyjádřit úroveň nepřímé variabilní režie nebo průměrnou výši nepřímé fixní režie připadající na kalkulační jednici, používají se metody, které poskytují nižší potenciální kvalitu informace než kalkulace přímých nákladů.</a:t>
            </a:r>
            <a:endParaRPr lang="en-US" sz="2100" dirty="0"/>
          </a:p>
        </p:txBody>
      </p:sp>
      <p:sp>
        <p:nvSpPr>
          <p:cNvPr id="6" name="Shape 4"/>
          <p:cNvSpPr/>
          <p:nvPr/>
        </p:nvSpPr>
        <p:spPr>
          <a:xfrm>
            <a:off x="793790" y="4359950"/>
            <a:ext cx="6393418" cy="2898100"/>
          </a:xfrm>
          <a:prstGeom prst="roundRect">
            <a:avLst>
              <a:gd name="adj" fmla="val 3904"/>
            </a:avLst>
          </a:prstGeom>
          <a:solidFill>
            <a:srgbClr val="FFFFFF"/>
          </a:solidFill>
          <a:ln w="30480">
            <a:solidFill>
              <a:srgbClr val="DEB9BB"/>
            </a:solidFill>
            <a:prstDash val="solid"/>
          </a:ln>
        </p:spPr>
      </p:sp>
      <p:sp>
        <p:nvSpPr>
          <p:cNvPr id="7" name="Shape 5"/>
          <p:cNvSpPr/>
          <p:nvPr/>
        </p:nvSpPr>
        <p:spPr>
          <a:xfrm>
            <a:off x="824270" y="4390430"/>
            <a:ext cx="6332458" cy="807958"/>
          </a:xfrm>
          <a:prstGeom prst="roundRect">
            <a:avLst>
              <a:gd name="adj" fmla="val 9475"/>
            </a:avLst>
          </a:prstGeom>
          <a:solidFill>
            <a:srgbClr val="F8D3D5"/>
          </a:solidFill>
          <a:ln/>
        </p:spPr>
      </p:sp>
      <p:sp>
        <p:nvSpPr>
          <p:cNvPr id="8" name="Text 6"/>
          <p:cNvSpPr/>
          <p:nvPr/>
        </p:nvSpPr>
        <p:spPr>
          <a:xfrm>
            <a:off x="3788450" y="4534257"/>
            <a:ext cx="403979" cy="504944"/>
          </a:xfrm>
          <a:prstGeom prst="rect">
            <a:avLst/>
          </a:prstGeom>
          <a:noFill/>
          <a:ln/>
        </p:spPr>
        <p:txBody>
          <a:bodyPr wrap="none" lIns="0" tIns="0" rIns="0" bIns="0" rtlCol="0" anchor="t"/>
          <a:lstStyle/>
          <a:p>
            <a:pPr algn="l" indent="0" marL="0">
              <a:lnSpc>
                <a:spcPts val="3150"/>
              </a:lnSpc>
              <a:buNone/>
            </a:pPr>
            <a:r>
              <a:rPr lang="en-US" sz="3150" b="1" dirty="0">
                <a:solidFill>
                  <a:srgbClr val="000000"/>
                </a:solidFill>
                <a:latin typeface="Oxygen Bold" pitchFamily="34" charset="0"/>
                <a:ea typeface="Oxygen Bold" pitchFamily="34" charset="-122"/>
                <a:cs typeface="Oxygen Bold" pitchFamily="34" charset="-120"/>
              </a:rPr>
              <a:t>1</a:t>
            </a:r>
            <a:endParaRPr lang="en-US" sz="3150" dirty="0"/>
          </a:p>
        </p:txBody>
      </p:sp>
      <p:sp>
        <p:nvSpPr>
          <p:cNvPr id="9" name="Text 7"/>
          <p:cNvSpPr/>
          <p:nvPr/>
        </p:nvSpPr>
        <p:spPr>
          <a:xfrm>
            <a:off x="1093589" y="5454253"/>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Kalkulace dělením</a:t>
            </a:r>
            <a:endParaRPr lang="en-US" sz="2650" dirty="0"/>
          </a:p>
        </p:txBody>
      </p:sp>
      <p:sp>
        <p:nvSpPr>
          <p:cNvPr id="10" name="Text 8"/>
          <p:cNvSpPr/>
          <p:nvPr/>
        </p:nvSpPr>
        <p:spPr>
          <a:xfrm>
            <a:off x="1093589" y="6028611"/>
            <a:ext cx="5793819"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Prostá</a:t>
            </a:r>
            <a:endParaRPr lang="en-US" sz="2100" dirty="0"/>
          </a:p>
        </p:txBody>
      </p:sp>
      <p:sp>
        <p:nvSpPr>
          <p:cNvPr id="11" name="Text 9"/>
          <p:cNvSpPr/>
          <p:nvPr/>
        </p:nvSpPr>
        <p:spPr>
          <a:xfrm>
            <a:off x="1093589" y="6538198"/>
            <a:ext cx="5793819"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S poměrovými (ekvivalenčními) čísly</a:t>
            </a:r>
            <a:endParaRPr lang="en-US" sz="2100" dirty="0"/>
          </a:p>
        </p:txBody>
      </p:sp>
      <p:sp>
        <p:nvSpPr>
          <p:cNvPr id="12" name="Shape 10"/>
          <p:cNvSpPr/>
          <p:nvPr/>
        </p:nvSpPr>
        <p:spPr>
          <a:xfrm>
            <a:off x="7443073" y="4359950"/>
            <a:ext cx="6393537" cy="2898100"/>
          </a:xfrm>
          <a:prstGeom prst="roundRect">
            <a:avLst>
              <a:gd name="adj" fmla="val 3904"/>
            </a:avLst>
          </a:prstGeom>
          <a:solidFill>
            <a:srgbClr val="FFFFFF"/>
          </a:solidFill>
          <a:ln w="30480">
            <a:solidFill>
              <a:srgbClr val="DEB9BB"/>
            </a:solidFill>
            <a:prstDash val="solid"/>
          </a:ln>
        </p:spPr>
      </p:sp>
      <p:sp>
        <p:nvSpPr>
          <p:cNvPr id="13" name="Shape 11"/>
          <p:cNvSpPr/>
          <p:nvPr/>
        </p:nvSpPr>
        <p:spPr>
          <a:xfrm>
            <a:off x="7473553" y="4390430"/>
            <a:ext cx="6332577" cy="807958"/>
          </a:xfrm>
          <a:prstGeom prst="roundRect">
            <a:avLst>
              <a:gd name="adj" fmla="val 9475"/>
            </a:avLst>
          </a:prstGeom>
          <a:solidFill>
            <a:srgbClr val="F8D3D5"/>
          </a:solidFill>
          <a:ln/>
        </p:spPr>
      </p:sp>
      <p:sp>
        <p:nvSpPr>
          <p:cNvPr id="14" name="Text 12"/>
          <p:cNvSpPr/>
          <p:nvPr/>
        </p:nvSpPr>
        <p:spPr>
          <a:xfrm>
            <a:off x="10437852" y="4534257"/>
            <a:ext cx="403979" cy="504944"/>
          </a:xfrm>
          <a:prstGeom prst="rect">
            <a:avLst/>
          </a:prstGeom>
          <a:noFill/>
          <a:ln/>
        </p:spPr>
        <p:txBody>
          <a:bodyPr wrap="none" lIns="0" tIns="0" rIns="0" bIns="0" rtlCol="0" anchor="t"/>
          <a:lstStyle/>
          <a:p>
            <a:pPr algn="l" indent="0" marL="0">
              <a:lnSpc>
                <a:spcPts val="3150"/>
              </a:lnSpc>
              <a:buNone/>
            </a:pPr>
            <a:r>
              <a:rPr lang="en-US" sz="3150" b="1" dirty="0">
                <a:solidFill>
                  <a:srgbClr val="000000"/>
                </a:solidFill>
                <a:latin typeface="Oxygen Bold" pitchFamily="34" charset="0"/>
                <a:ea typeface="Oxygen Bold" pitchFamily="34" charset="-122"/>
                <a:cs typeface="Oxygen Bold" pitchFamily="34" charset="-120"/>
              </a:rPr>
              <a:t>2</a:t>
            </a:r>
            <a:endParaRPr lang="en-US" sz="3150" dirty="0"/>
          </a:p>
        </p:txBody>
      </p:sp>
      <p:sp>
        <p:nvSpPr>
          <p:cNvPr id="15" name="Text 13"/>
          <p:cNvSpPr/>
          <p:nvPr/>
        </p:nvSpPr>
        <p:spPr>
          <a:xfrm>
            <a:off x="7742873" y="5454253"/>
            <a:ext cx="3366968" cy="420886"/>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Oxygen Bold" pitchFamily="34" charset="0"/>
                <a:ea typeface="Oxygen Bold" pitchFamily="34" charset="-122"/>
                <a:cs typeface="Oxygen Bold" pitchFamily="34" charset="-120"/>
              </a:rPr>
              <a:t>Kalkulace přirážková</a:t>
            </a:r>
            <a:endParaRPr lang="en-US" sz="2650" dirty="0"/>
          </a:p>
        </p:txBody>
      </p:sp>
      <p:sp>
        <p:nvSpPr>
          <p:cNvPr id="16" name="Text 14"/>
          <p:cNvSpPr/>
          <p:nvPr/>
        </p:nvSpPr>
        <p:spPr>
          <a:xfrm>
            <a:off x="7742873" y="6028611"/>
            <a:ext cx="5793938"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Sumační</a:t>
            </a:r>
            <a:endParaRPr lang="en-US" sz="2100" dirty="0"/>
          </a:p>
        </p:txBody>
      </p:sp>
      <p:sp>
        <p:nvSpPr>
          <p:cNvPr id="17" name="Text 15"/>
          <p:cNvSpPr/>
          <p:nvPr/>
        </p:nvSpPr>
        <p:spPr>
          <a:xfrm>
            <a:off x="7742873" y="6538198"/>
            <a:ext cx="5793938" cy="420053"/>
          </a:xfrm>
          <a:prstGeom prst="rect">
            <a:avLst/>
          </a:prstGeom>
          <a:noFill/>
          <a:ln/>
        </p:spPr>
        <p:txBody>
          <a:bodyPr wrap="none" lIns="0" tIns="0" rIns="0" bIns="0" rtlCol="0" anchor="t"/>
          <a:lstStyle/>
          <a:p>
            <a:pPr algn="l" marL="342900" indent="-342900">
              <a:lnSpc>
                <a:spcPts val="3300"/>
              </a:lnSpc>
              <a:buSzPct val="100000"/>
              <a:buChar char="•"/>
            </a:pPr>
            <a:r>
              <a:rPr lang="en-US" sz="2100" dirty="0">
                <a:solidFill>
                  <a:srgbClr val="000000"/>
                </a:solidFill>
                <a:latin typeface="Oxygen" pitchFamily="34" charset="0"/>
                <a:ea typeface="Oxygen" pitchFamily="34" charset="-122"/>
                <a:cs typeface="Oxygen" pitchFamily="34" charset="-120"/>
              </a:rPr>
              <a:t>Diferencovaná</a:t>
            </a:r>
            <a:endParaRPr lang="en-US" sz="2100" dirty="0"/>
          </a:p>
        </p:txBody>
      </p:sp>
      <p:pic>
        <p:nvPicPr>
          <p:cNvPr id="18" name="Image 0" descr="preencoded.png">    </p:cNvPr>
          <p:cNvPicPr>
            <a:picLocks noChangeAspect="1"/>
          </p:cNvPicPr>
          <p:nvPr/>
        </p:nvPicPr>
        <p:blipFill>
          <a:blip r:embed="rId1"/>
          <a:stretch>
            <a:fillRect/>
          </a:stretch>
        </p:blipFill>
        <p:spPr>
          <a:xfrm>
            <a:off x="12766953" y="7547967"/>
            <a:ext cx="1665089" cy="39933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269444"/>
            <a:ext cx="7556421" cy="1771888"/>
          </a:xfrm>
          <a:prstGeom prst="rect">
            <a:avLst/>
          </a:prstGeom>
          <a:noFill/>
          <a:ln/>
        </p:spPr>
        <p:txBody>
          <a:bodyPr wrap="square" lIns="0" tIns="0" rIns="0" bIns="0" rtlCol="0" anchor="t"/>
          <a:lstStyle/>
          <a:p>
            <a:pPr algn="l" indent="0" marL="0">
              <a:lnSpc>
                <a:spcPts val="6950"/>
              </a:lnSpc>
              <a:buNone/>
            </a:pPr>
            <a:r>
              <a:rPr lang="en-US" sz="5550" b="1" dirty="0">
                <a:solidFill>
                  <a:srgbClr val="CF1F28"/>
                </a:solidFill>
                <a:latin typeface="Oxygen Bold" pitchFamily="34" charset="0"/>
                <a:ea typeface="Oxygen Bold" pitchFamily="34" charset="-122"/>
                <a:cs typeface="Oxygen Bold" pitchFamily="34" charset="-120"/>
              </a:rPr>
              <a:t>Kalkulace prostým dělením</a:t>
            </a:r>
            <a:endParaRPr lang="en-US" sz="5550" dirty="0"/>
          </a:p>
        </p:txBody>
      </p:sp>
      <p:sp>
        <p:nvSpPr>
          <p:cNvPr id="4" name="Text 1"/>
          <p:cNvSpPr/>
          <p:nvPr/>
        </p:nvSpPr>
        <p:spPr>
          <a:xfrm>
            <a:off x="793790" y="3466624"/>
            <a:ext cx="7556421"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Kalkulace prostým dělením se aplikuje zejména v případech, kdy předmětem přiřazení jsou náklady vyvolané pouze jedním druhem výkonu, nebo sice různými druhy, které však jsou na přiřazované náklady v zásadě stejně náročné.</a:t>
            </a:r>
            <a:endParaRPr lang="en-US" sz="2200" dirty="0"/>
          </a:p>
        </p:txBody>
      </p:sp>
      <p:sp>
        <p:nvSpPr>
          <p:cNvPr id="5" name="Text 2"/>
          <p:cNvSpPr/>
          <p:nvPr/>
        </p:nvSpPr>
        <p:spPr>
          <a:xfrm>
            <a:off x="793790" y="6053138"/>
            <a:ext cx="75564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Oxygen" pitchFamily="34" charset="0"/>
                <a:ea typeface="Oxygen" pitchFamily="34" charset="-122"/>
                <a:cs typeface="Oxygen" pitchFamily="34" charset="-120"/>
              </a:rPr>
              <a:t>Tato metoda přiřazuje náklady výkonům ve vztahu k množství (počtu) různě vyjádřených kalkulačních jednic.</a:t>
            </a:r>
            <a:endParaRPr lang="en-US" sz="2200" dirty="0"/>
          </a:p>
        </p:txBody>
      </p:sp>
      <p:pic>
        <p:nvPicPr>
          <p:cNvPr id="6" name="Image 1" descr="preencoded.png">    </p:cNvPr>
          <p:cNvPicPr>
            <a:picLocks noChangeAspect="1"/>
          </p:cNvPicPr>
          <p:nvPr/>
        </p:nvPicPr>
        <p:blipFill>
          <a:blip r:embed="rId2"/>
          <a:stretch>
            <a:fillRect/>
          </a:stretch>
        </p:blipFill>
        <p:spPr>
          <a:xfrm>
            <a:off x="7280553" y="7547967"/>
            <a:ext cx="1665089" cy="39933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135380"/>
            <a:ext cx="7454265" cy="664488"/>
          </a:xfrm>
          <a:prstGeom prst="rect">
            <a:avLst/>
          </a:prstGeom>
          <a:noFill/>
          <a:ln/>
        </p:spPr>
        <p:txBody>
          <a:bodyPr wrap="none" lIns="0" tIns="0" rIns="0" bIns="0" rtlCol="0" anchor="t"/>
          <a:lstStyle/>
          <a:p>
            <a:pPr algn="l" indent="0" marL="0">
              <a:lnSpc>
                <a:spcPts val="5200"/>
              </a:lnSpc>
              <a:buNone/>
            </a:pPr>
            <a:r>
              <a:rPr lang="en-US" sz="4150" b="1" dirty="0">
                <a:solidFill>
                  <a:srgbClr val="CF1F28"/>
                </a:solidFill>
                <a:latin typeface="Oxygen Bold" pitchFamily="34" charset="0"/>
                <a:ea typeface="Oxygen Bold" pitchFamily="34" charset="-122"/>
                <a:cs typeface="Oxygen Bold" pitchFamily="34" charset="-120"/>
              </a:rPr>
              <a:t>Kalkulace s poměrovými čísly</a:t>
            </a:r>
            <a:endParaRPr lang="en-US" sz="4150" dirty="0"/>
          </a:p>
        </p:txBody>
      </p:sp>
      <p:pic>
        <p:nvPicPr>
          <p:cNvPr id="3" name="Image 0" descr="preencoded.png">    </p:cNvPr>
          <p:cNvPicPr>
            <a:picLocks noChangeAspect="1"/>
          </p:cNvPicPr>
          <p:nvPr/>
        </p:nvPicPr>
        <p:blipFill>
          <a:blip r:embed="rId1"/>
          <a:stretch>
            <a:fillRect/>
          </a:stretch>
        </p:blipFill>
        <p:spPr>
          <a:xfrm>
            <a:off x="793790" y="2218373"/>
            <a:ext cx="4696539" cy="4696539"/>
          </a:xfrm>
          <a:prstGeom prst="rect">
            <a:avLst/>
          </a:prstGeom>
        </p:spPr>
      </p:pic>
      <p:sp>
        <p:nvSpPr>
          <p:cNvPr id="4" name="Text 1"/>
          <p:cNvSpPr/>
          <p:nvPr/>
        </p:nvSpPr>
        <p:spPr>
          <a:xfrm>
            <a:off x="7582138" y="2198489"/>
            <a:ext cx="3189684" cy="398621"/>
          </a:xfrm>
          <a:prstGeom prst="rect">
            <a:avLst/>
          </a:prstGeom>
          <a:noFill/>
          <a:ln/>
        </p:spPr>
        <p:txBody>
          <a:bodyPr wrap="none" lIns="0" tIns="0" rIns="0" bIns="0" rtlCol="0" anchor="t"/>
          <a:lstStyle/>
          <a:p>
            <a:pPr algn="l" indent="0" marL="0">
              <a:lnSpc>
                <a:spcPts val="3100"/>
              </a:lnSpc>
              <a:buNone/>
            </a:pPr>
            <a:r>
              <a:rPr lang="en-US" sz="2500" b="1" dirty="0">
                <a:solidFill>
                  <a:srgbClr val="CF1F28"/>
                </a:solidFill>
                <a:latin typeface="Oxygen Bold" pitchFamily="34" charset="0"/>
                <a:ea typeface="Oxygen Bold" pitchFamily="34" charset="-122"/>
                <a:cs typeface="Oxygen Bold" pitchFamily="34" charset="-120"/>
              </a:rPr>
              <a:t>Princip metody</a:t>
            </a:r>
            <a:endParaRPr lang="en-US" sz="2500" dirty="0"/>
          </a:p>
        </p:txBody>
      </p:sp>
      <p:sp>
        <p:nvSpPr>
          <p:cNvPr id="5" name="Text 2"/>
          <p:cNvSpPr/>
          <p:nvPr/>
        </p:nvSpPr>
        <p:spPr>
          <a:xfrm>
            <a:off x="7582138" y="2756535"/>
            <a:ext cx="6262092" cy="892969"/>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Kalkulace dělením s poměrovými čísly přiřazuje společné (nepřímé) náklady výkonům na základě jejich příčinného vztahu k tzv. přepočtené jednici.</a:t>
            </a:r>
            <a:endParaRPr lang="en-US" sz="1650" dirty="0"/>
          </a:p>
        </p:txBody>
      </p:sp>
      <p:sp>
        <p:nvSpPr>
          <p:cNvPr id="6" name="Text 3"/>
          <p:cNvSpPr/>
          <p:nvPr/>
        </p:nvSpPr>
        <p:spPr>
          <a:xfrm>
            <a:off x="7582138" y="3792974"/>
            <a:ext cx="6262092" cy="892969"/>
          </a:xfrm>
          <a:prstGeom prst="rect">
            <a:avLst/>
          </a:prstGeom>
          <a:noFill/>
          <a:ln/>
        </p:spPr>
        <p:txBody>
          <a:bodyPr wrap="square" lIns="0" tIns="0" rIns="0" bIns="0" rtlCol="0" anchor="t"/>
          <a:lstStyle/>
          <a:p>
            <a:pPr algn="l" indent="0" marL="0">
              <a:lnSpc>
                <a:spcPts val="2300"/>
              </a:lnSpc>
              <a:buNone/>
            </a:pPr>
            <a:r>
              <a:rPr lang="en-US" sz="1650" dirty="0">
                <a:solidFill>
                  <a:srgbClr val="000000"/>
                </a:solidFill>
                <a:latin typeface="Oxygen" pitchFamily="34" charset="0"/>
                <a:ea typeface="Oxygen" pitchFamily="34" charset="-122"/>
                <a:cs typeface="Oxygen" pitchFamily="34" charset="-120"/>
              </a:rPr>
              <a:t>Přepočtená jednice vyjadřuje rozdílnou nákladovou náročnost konkrétních výkonů a umožňuje spravedlivější rozdělení společných nákladů.</a:t>
            </a:r>
            <a:endParaRPr lang="en-US" sz="1650" dirty="0"/>
          </a:p>
        </p:txBody>
      </p:sp>
      <p:pic>
        <p:nvPicPr>
          <p:cNvPr id="7"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010245"/>
            <a:ext cx="8236029" cy="753070"/>
          </a:xfrm>
          <a:prstGeom prst="rect">
            <a:avLst/>
          </a:prstGeom>
          <a:noFill/>
          <a:ln/>
        </p:spPr>
        <p:txBody>
          <a:bodyPr wrap="none" lIns="0" tIns="0" rIns="0" bIns="0" rtlCol="0" anchor="t"/>
          <a:lstStyle/>
          <a:p>
            <a:pPr algn="l" indent="0" marL="0">
              <a:lnSpc>
                <a:spcPts val="5900"/>
              </a:lnSpc>
              <a:buNone/>
            </a:pPr>
            <a:r>
              <a:rPr lang="en-US" sz="4700" b="1" dirty="0">
                <a:solidFill>
                  <a:srgbClr val="CF1F28"/>
                </a:solidFill>
                <a:latin typeface="Oxygen Bold" pitchFamily="34" charset="0"/>
                <a:ea typeface="Oxygen Bold" pitchFamily="34" charset="-122"/>
                <a:cs typeface="Oxygen Bold" pitchFamily="34" charset="-120"/>
              </a:rPr>
              <a:t>Přirážková metoda kalkulace</a:t>
            </a:r>
            <a:endParaRPr lang="en-US" sz="4700" dirty="0"/>
          </a:p>
        </p:txBody>
      </p:sp>
      <p:sp>
        <p:nvSpPr>
          <p:cNvPr id="3" name="Text 1"/>
          <p:cNvSpPr/>
          <p:nvPr/>
        </p:nvSpPr>
        <p:spPr>
          <a:xfrm>
            <a:off x="793790" y="2173010"/>
            <a:ext cx="13042821" cy="713184"/>
          </a:xfrm>
          <a:prstGeom prst="rect">
            <a:avLst/>
          </a:prstGeom>
          <a:noFill/>
          <a:ln/>
        </p:spPr>
        <p:txBody>
          <a:bodyPr wrap="squar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Přirážková metoda využívá pro přiřazování společných nepřímých nákladů výkonům hodnotově nebo naturálně vyjádřené rozvrhové základny (vztahové veličiny). Uplatňuje se jednak v sumační, jednak v tzv. diferencované variantě.</a:t>
            </a:r>
            <a:endParaRPr lang="en-US" sz="1850" dirty="0"/>
          </a:p>
        </p:txBody>
      </p:sp>
      <p:pic>
        <p:nvPicPr>
          <p:cNvPr id="4" name="Image 0" descr="preencoded.png">    </p:cNvPr>
          <p:cNvPicPr>
            <a:picLocks noChangeAspect="1"/>
          </p:cNvPicPr>
          <p:nvPr/>
        </p:nvPicPr>
        <p:blipFill>
          <a:blip r:embed="rId1"/>
          <a:stretch>
            <a:fillRect/>
          </a:stretch>
        </p:blipFill>
        <p:spPr>
          <a:xfrm>
            <a:off x="2974181" y="3116580"/>
            <a:ext cx="8681918" cy="3515677"/>
          </a:xfrm>
          <a:prstGeom prst="rect">
            <a:avLst/>
          </a:prstGeom>
        </p:spPr>
      </p:pic>
      <p:sp>
        <p:nvSpPr>
          <p:cNvPr id="5" name="Text 2"/>
          <p:cNvSpPr/>
          <p:nvPr/>
        </p:nvSpPr>
        <p:spPr>
          <a:xfrm>
            <a:off x="3620077" y="4453352"/>
            <a:ext cx="1947200" cy="311801"/>
          </a:xfrm>
          <a:prstGeom prst="rect">
            <a:avLst/>
          </a:prstGeom>
          <a:noFill/>
          <a:ln/>
        </p:spPr>
        <p:txBody>
          <a:bodyPr wrap="none" lIns="0" tIns="0" rIns="0" bIns="0" rtlCol="0" anchor="t"/>
          <a:lstStyle/>
          <a:p>
            <a:pPr algn="ctr" indent="0" marL="0">
              <a:lnSpc>
                <a:spcPts val="1650"/>
              </a:lnSpc>
              <a:buNone/>
            </a:pPr>
            <a:r>
              <a:rPr lang="en-US" sz="1350" b="1" dirty="0">
                <a:solidFill>
                  <a:srgbClr val="CF1F28"/>
                </a:solidFill>
                <a:latin typeface="Oxygen Bold" pitchFamily="34" charset="0"/>
                <a:ea typeface="Oxygen Bold" pitchFamily="34" charset="-122"/>
                <a:cs typeface="Oxygen Bold" pitchFamily="34" charset="-120"/>
              </a:rPr>
              <a:t>Sumační</a:t>
            </a:r>
            <a:endParaRPr lang="en-US" sz="1350" dirty="0"/>
          </a:p>
        </p:txBody>
      </p:sp>
      <p:sp>
        <p:nvSpPr>
          <p:cNvPr id="6" name="Text 3"/>
          <p:cNvSpPr/>
          <p:nvPr/>
        </p:nvSpPr>
        <p:spPr>
          <a:xfrm>
            <a:off x="3620077" y="4853844"/>
            <a:ext cx="1947200" cy="461466"/>
          </a:xfrm>
          <a:prstGeom prst="rect">
            <a:avLst/>
          </a:prstGeom>
          <a:noFill/>
          <a:ln/>
        </p:spPr>
        <p:txBody>
          <a:bodyPr wrap="square" lIns="0" tIns="0" rIns="0" bIns="0" rtlCol="0" anchor="t"/>
          <a:lstStyle/>
          <a:p>
            <a:pPr algn="ctr" indent="0" marL="0">
              <a:lnSpc>
                <a:spcPts val="1200"/>
              </a:lnSpc>
              <a:buNone/>
            </a:pPr>
            <a:r>
              <a:rPr lang="en-US" sz="1050" dirty="0">
                <a:solidFill>
                  <a:srgbClr val="000000"/>
                </a:solidFill>
                <a:latin typeface="Oxygen" pitchFamily="34" charset="0"/>
                <a:ea typeface="Oxygen" pitchFamily="34" charset="-122"/>
                <a:cs typeface="Oxygen" pitchFamily="34" charset="-120"/>
              </a:rPr>
              <a:t>Jedna univerzální rozvrhová základna</a:t>
            </a:r>
            <a:endParaRPr lang="en-US" sz="1050" dirty="0"/>
          </a:p>
        </p:txBody>
      </p:sp>
      <p:sp>
        <p:nvSpPr>
          <p:cNvPr id="7" name="Text 4"/>
          <p:cNvSpPr/>
          <p:nvPr/>
        </p:nvSpPr>
        <p:spPr>
          <a:xfrm>
            <a:off x="6350937" y="4447809"/>
            <a:ext cx="1947199" cy="311801"/>
          </a:xfrm>
          <a:prstGeom prst="rect">
            <a:avLst/>
          </a:prstGeom>
          <a:noFill/>
          <a:ln/>
        </p:spPr>
        <p:txBody>
          <a:bodyPr wrap="none" lIns="0" tIns="0" rIns="0" bIns="0" rtlCol="0" anchor="t"/>
          <a:lstStyle/>
          <a:p>
            <a:pPr algn="ctr" indent="0" marL="0">
              <a:lnSpc>
                <a:spcPts val="1650"/>
              </a:lnSpc>
              <a:buNone/>
            </a:pPr>
            <a:r>
              <a:rPr lang="en-US" sz="1350" b="1" dirty="0">
                <a:solidFill>
                  <a:srgbClr val="CF1F28"/>
                </a:solidFill>
                <a:latin typeface="Oxygen Bold" pitchFamily="34" charset="0"/>
                <a:ea typeface="Oxygen Bold" pitchFamily="34" charset="-122"/>
                <a:cs typeface="Oxygen Bold" pitchFamily="34" charset="-120"/>
              </a:rPr>
              <a:t>Diferencovaná</a:t>
            </a:r>
            <a:endParaRPr lang="en-US" sz="1350" dirty="0"/>
          </a:p>
        </p:txBody>
      </p:sp>
      <p:sp>
        <p:nvSpPr>
          <p:cNvPr id="8" name="Text 5"/>
          <p:cNvSpPr/>
          <p:nvPr/>
        </p:nvSpPr>
        <p:spPr>
          <a:xfrm>
            <a:off x="6350937" y="4848301"/>
            <a:ext cx="1947199" cy="461466"/>
          </a:xfrm>
          <a:prstGeom prst="rect">
            <a:avLst/>
          </a:prstGeom>
          <a:noFill/>
          <a:ln/>
        </p:spPr>
        <p:txBody>
          <a:bodyPr wrap="square" lIns="0" tIns="0" rIns="0" bIns="0" rtlCol="0" anchor="t"/>
          <a:lstStyle/>
          <a:p>
            <a:pPr algn="ctr" indent="0" marL="0">
              <a:lnSpc>
                <a:spcPts val="1200"/>
              </a:lnSpc>
              <a:buNone/>
            </a:pPr>
            <a:r>
              <a:rPr lang="en-US" sz="1050" dirty="0">
                <a:solidFill>
                  <a:srgbClr val="000000"/>
                </a:solidFill>
                <a:latin typeface="Oxygen" pitchFamily="34" charset="0"/>
                <a:ea typeface="Oxygen" pitchFamily="34" charset="-122"/>
                <a:cs typeface="Oxygen" pitchFamily="34" charset="-120"/>
              </a:rPr>
              <a:t>Různé základny pro skupiny nákladů</a:t>
            </a:r>
            <a:endParaRPr lang="en-US" sz="1050" dirty="0"/>
          </a:p>
        </p:txBody>
      </p:sp>
      <p:sp>
        <p:nvSpPr>
          <p:cNvPr id="9" name="Text 6"/>
          <p:cNvSpPr/>
          <p:nvPr/>
        </p:nvSpPr>
        <p:spPr>
          <a:xfrm>
            <a:off x="9085607" y="4442267"/>
            <a:ext cx="1947200" cy="311801"/>
          </a:xfrm>
          <a:prstGeom prst="rect">
            <a:avLst/>
          </a:prstGeom>
          <a:noFill/>
          <a:ln/>
        </p:spPr>
        <p:txBody>
          <a:bodyPr wrap="none" lIns="0" tIns="0" rIns="0" bIns="0" rtlCol="0" anchor="t"/>
          <a:lstStyle/>
          <a:p>
            <a:pPr algn="ctr" indent="0" marL="0">
              <a:lnSpc>
                <a:spcPts val="1650"/>
              </a:lnSpc>
              <a:buNone/>
            </a:pPr>
            <a:r>
              <a:rPr lang="en-US" sz="1350" b="1" dirty="0">
                <a:solidFill>
                  <a:srgbClr val="CF1F28"/>
                </a:solidFill>
                <a:latin typeface="Oxygen Bold" pitchFamily="34" charset="0"/>
                <a:ea typeface="Oxygen Bold" pitchFamily="34" charset="-122"/>
                <a:cs typeface="Oxygen Bold" pitchFamily="34" charset="-120"/>
              </a:rPr>
              <a:t>Společné prvky</a:t>
            </a:r>
            <a:endParaRPr lang="en-US" sz="1350" dirty="0"/>
          </a:p>
        </p:txBody>
      </p:sp>
      <p:sp>
        <p:nvSpPr>
          <p:cNvPr id="10" name="Text 7"/>
          <p:cNvSpPr/>
          <p:nvPr/>
        </p:nvSpPr>
        <p:spPr>
          <a:xfrm>
            <a:off x="9085607" y="4842758"/>
            <a:ext cx="1947200" cy="461466"/>
          </a:xfrm>
          <a:prstGeom prst="rect">
            <a:avLst/>
          </a:prstGeom>
          <a:noFill/>
          <a:ln/>
        </p:spPr>
        <p:txBody>
          <a:bodyPr wrap="square" lIns="0" tIns="0" rIns="0" bIns="0" rtlCol="0" anchor="t"/>
          <a:lstStyle/>
          <a:p>
            <a:pPr algn="ctr" indent="0" marL="0">
              <a:lnSpc>
                <a:spcPts val="1200"/>
              </a:lnSpc>
              <a:buNone/>
            </a:pPr>
            <a:r>
              <a:rPr lang="en-US" sz="1050" dirty="0">
                <a:solidFill>
                  <a:srgbClr val="000000"/>
                </a:solidFill>
                <a:latin typeface="Oxygen" pitchFamily="34" charset="0"/>
                <a:ea typeface="Oxygen" pitchFamily="34" charset="-122"/>
                <a:cs typeface="Oxygen" pitchFamily="34" charset="-120"/>
              </a:rPr>
              <a:t>Rozvrhové základy a přirážky</a:t>
            </a:r>
            <a:endParaRPr lang="en-US" sz="1050" dirty="0"/>
          </a:p>
        </p:txBody>
      </p:sp>
      <p:sp>
        <p:nvSpPr>
          <p:cNvPr id="11" name="Text 8"/>
          <p:cNvSpPr/>
          <p:nvPr/>
        </p:nvSpPr>
        <p:spPr>
          <a:xfrm>
            <a:off x="793790" y="6862643"/>
            <a:ext cx="13042821" cy="356592"/>
          </a:xfrm>
          <a:prstGeom prst="rect">
            <a:avLst/>
          </a:prstGeom>
          <a:noFill/>
          <a:ln/>
        </p:spPr>
        <p:txBody>
          <a:bodyPr wrap="none" lIns="0" tIns="0" rIns="0" bIns="0" rtlCol="0" anchor="t"/>
          <a:lstStyle/>
          <a:p>
            <a:pPr algn="l" indent="0" marL="0">
              <a:lnSpc>
                <a:spcPts val="2800"/>
              </a:lnSpc>
              <a:buNone/>
            </a:pPr>
            <a:r>
              <a:rPr lang="en-US" sz="1850" dirty="0">
                <a:solidFill>
                  <a:srgbClr val="000000"/>
                </a:solidFill>
                <a:latin typeface="Oxygen" pitchFamily="34" charset="0"/>
                <a:ea typeface="Oxygen" pitchFamily="34" charset="-122"/>
                <a:cs typeface="Oxygen" pitchFamily="34" charset="-120"/>
              </a:rPr>
              <a:t>Diferencovaná varianta je v současné době preferována v praxi progresivních podniků.</a:t>
            </a:r>
            <a:endParaRPr lang="en-US" sz="1850" dirty="0"/>
          </a:p>
        </p:txBody>
      </p:sp>
      <p:pic>
        <p:nvPicPr>
          <p:cNvPr id="12" name="Image 1" descr="preencoded.png">    </p:cNvPr>
          <p:cNvPicPr>
            <a:picLocks noChangeAspect="1"/>
          </p:cNvPicPr>
          <p:nvPr/>
        </p:nvPicPr>
        <p:blipFill>
          <a:blip r:embed="rId2"/>
          <a:stretch>
            <a:fillRect/>
          </a:stretch>
        </p:blipFill>
        <p:spPr>
          <a:xfrm>
            <a:off x="12766953" y="7547967"/>
            <a:ext cx="1665089" cy="39933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40</Slides>
  <Notes>40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2026-01-27T12:09:23Z</dcterms:created>
  <dcterms:modified xsi:type="dcterms:W3CDTF">2026-01-27T12:09:23Z</dcterms:modified>
</cp:coreProperties>
</file>