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notesMasterIdLst>
    <p:notesMasterId r:id="rId32"/>
  </p:notesMasterIdLst>
  <p:sldSz cx="14630400" cy="8229600"/>
  <p:notesSz cx="8229600" cy="14630400"/>
  <p:embeddedFontLst>
    <p:embeddedFont>
      <p:font typeface="Oxygen"/>
      <p:regular r:id="rId37"/>
    </p:embeddedFont>
    <p:embeddedFont>
      <p:font typeface="Oxygen"/>
      <p:regular r:id="rId38"/>
    </p:embeddedFont>
    <p:embeddedFont>
      <p:font typeface="Oxygen"/>
      <p:regular r:id="rId39"/>
    </p:embeddedFont>
    <p:embeddedFont>
      <p:font typeface="Oxygen"/>
      <p:regular r:id="rId4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37" Type="http://schemas.openxmlformats.org/officeDocument/2006/relationships/font" Target="fonts/font1.fntdata"/><Relationship Id="rId38" Type="http://schemas.openxmlformats.org/officeDocument/2006/relationships/font" Target="fonts/font2.fntdata"/><Relationship Id="rId39" Type="http://schemas.openxmlformats.org/officeDocument/2006/relationships/font" Target="fonts/font3.fntdata"/><Relationship Id="rId4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image" Target="../media/image-18-6.png"/><Relationship Id="rId7" Type="http://schemas.openxmlformats.org/officeDocument/2006/relationships/slideLayout" Target="../slideLayouts/slideLayout19.xml"/><Relationship Id="rId8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sv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svg"/><Relationship Id="rId6" Type="http://schemas.openxmlformats.org/officeDocument/2006/relationships/image" Target="../media/image-19-6.png"/><Relationship Id="rId7" Type="http://schemas.openxmlformats.org/officeDocument/2006/relationships/image" Target="../media/image-19-7.png"/><Relationship Id="rId8" Type="http://schemas.openxmlformats.org/officeDocument/2006/relationships/image" Target="../media/image-19-8.svg"/><Relationship Id="rId9" Type="http://schemas.openxmlformats.org/officeDocument/2006/relationships/image" Target="../media/image-19-9.png"/><Relationship Id="rId10" Type="http://schemas.openxmlformats.org/officeDocument/2006/relationships/image" Target="../media/image-19-10.png"/><Relationship Id="rId11" Type="http://schemas.openxmlformats.org/officeDocument/2006/relationships/slideLayout" Target="../slideLayouts/slideLayout20.xml"/><Relationship Id="rId1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slideLayout" Target="../slideLayouts/slideLayout22.xm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slideLayout" Target="../slideLayouts/slideLayout24.xml"/><Relationship Id="rId6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26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svg"/><Relationship Id="rId3" Type="http://schemas.openxmlformats.org/officeDocument/2006/relationships/image" Target="../media/image-26-3.png"/><Relationship Id="rId4" Type="http://schemas.openxmlformats.org/officeDocument/2006/relationships/image" Target="../media/image-26-4.svg"/><Relationship Id="rId5" Type="http://schemas.openxmlformats.org/officeDocument/2006/relationships/image" Target="../media/image-26-5.png"/><Relationship Id="rId6" Type="http://schemas.openxmlformats.org/officeDocument/2006/relationships/image" Target="../media/image-26-6.svg"/><Relationship Id="rId7" Type="http://schemas.openxmlformats.org/officeDocument/2006/relationships/image" Target="../media/image-26-7.png"/><Relationship Id="rId8" Type="http://schemas.openxmlformats.org/officeDocument/2006/relationships/slideLayout" Target="../slideLayouts/slideLayout27.xml"/><Relationship Id="rId9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image" Target="../media/image-27-4.png"/><Relationship Id="rId5" Type="http://schemas.openxmlformats.org/officeDocument/2006/relationships/image" Target="../media/image-27-5.png"/><Relationship Id="rId6" Type="http://schemas.openxmlformats.org/officeDocument/2006/relationships/slideLayout" Target="../slideLayouts/slideLayout28.xml"/><Relationship Id="rId7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slideLayout" Target="../slideLayouts/slideLayout10.xml"/><Relationship Id="rId1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32428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Kalkulační laboratoř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4543663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Praktické cvičení z kalkulací nákladů</a:t>
            </a:r>
            <a:endParaRPr lang="en-US" sz="22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4899"/>
            <a:ext cx="8112323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Výsledná kalkulace Elektro s.r.o.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93790" y="2078355"/>
            <a:ext cx="13042821" cy="5056346"/>
          </a:xfrm>
          <a:prstGeom prst="roundRect">
            <a:avLst>
              <a:gd name="adj" fmla="val 176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085975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14174" y="2189202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Položka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834438" y="2189202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Kč/ks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801410" y="2590086"/>
            <a:ext cx="13027581" cy="5041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1014174" y="2693313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 a polotovary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8834438" y="2693313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4 000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801410" y="3094196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14174" y="3197423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8834438" y="3197423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500</a:t>
            </a:r>
            <a:endParaRPr lang="en-US" sz="1650" dirty="0"/>
          </a:p>
        </p:txBody>
      </p:sp>
      <p:sp>
        <p:nvSpPr>
          <p:cNvPr id="13" name="Shape 11"/>
          <p:cNvSpPr/>
          <p:nvPr/>
        </p:nvSpPr>
        <p:spPr>
          <a:xfrm>
            <a:off x="801410" y="3598307"/>
            <a:ext cx="13027581" cy="5041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1014174" y="3701534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8834438" y="3701534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4 500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801410" y="4102418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14174" y="4205645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Přímé náklady celkem</a:t>
            </a:r>
            <a:endParaRPr lang="en-US" sz="1650" dirty="0"/>
          </a:p>
        </p:txBody>
      </p:sp>
      <p:sp>
        <p:nvSpPr>
          <p:cNvPr id="18" name="Text 16"/>
          <p:cNvSpPr/>
          <p:nvPr/>
        </p:nvSpPr>
        <p:spPr>
          <a:xfrm>
            <a:off x="8834438" y="4205645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9 000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801410" y="4606528"/>
            <a:ext cx="13027581" cy="5041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14174" y="4709755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Výrobní režie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8834438" y="4709755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1 640</a:t>
            </a:r>
            <a:endParaRPr lang="en-US" sz="1650" dirty="0"/>
          </a:p>
        </p:txBody>
      </p:sp>
      <p:sp>
        <p:nvSpPr>
          <p:cNvPr id="22" name="Shape 20"/>
          <p:cNvSpPr/>
          <p:nvPr/>
        </p:nvSpPr>
        <p:spPr>
          <a:xfrm>
            <a:off x="801410" y="5110639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1014174" y="5213866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Vlastní náklady výroby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8834438" y="5213866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10 640</a:t>
            </a:r>
            <a:endParaRPr lang="en-US" sz="1650" dirty="0"/>
          </a:p>
        </p:txBody>
      </p:sp>
      <p:sp>
        <p:nvSpPr>
          <p:cNvPr id="25" name="Shape 23"/>
          <p:cNvSpPr/>
          <p:nvPr/>
        </p:nvSpPr>
        <p:spPr>
          <a:xfrm>
            <a:off x="801410" y="5614749"/>
            <a:ext cx="13027581" cy="5041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1014174" y="5717977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Správní režie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8834438" y="5717977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250</a:t>
            </a:r>
            <a:endParaRPr lang="en-US" sz="1650" dirty="0"/>
          </a:p>
        </p:txBody>
      </p:sp>
      <p:sp>
        <p:nvSpPr>
          <p:cNvPr id="28" name="Shape 26"/>
          <p:cNvSpPr/>
          <p:nvPr/>
        </p:nvSpPr>
        <p:spPr>
          <a:xfrm>
            <a:off x="801410" y="6118860"/>
            <a:ext cx="13027581" cy="50411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14174" y="6222087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Odbytová režie</a:t>
            </a:r>
            <a:endParaRPr lang="en-US" sz="1650" dirty="0"/>
          </a:p>
        </p:txBody>
      </p:sp>
      <p:sp>
        <p:nvSpPr>
          <p:cNvPr id="30" name="Text 28"/>
          <p:cNvSpPr/>
          <p:nvPr/>
        </p:nvSpPr>
        <p:spPr>
          <a:xfrm>
            <a:off x="8834438" y="6222087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240</a:t>
            </a:r>
            <a:endParaRPr lang="en-US" sz="1650" dirty="0"/>
          </a:p>
        </p:txBody>
      </p:sp>
      <p:sp>
        <p:nvSpPr>
          <p:cNvPr id="31" name="Shape 29"/>
          <p:cNvSpPr/>
          <p:nvPr/>
        </p:nvSpPr>
        <p:spPr>
          <a:xfrm>
            <a:off x="801410" y="6622971"/>
            <a:ext cx="13027581" cy="50411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2" name="Text 30"/>
          <p:cNvSpPr/>
          <p:nvPr/>
        </p:nvSpPr>
        <p:spPr>
          <a:xfrm>
            <a:off x="1014174" y="6726198"/>
            <a:ext cx="7387352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Úplné vlastní náklady výkonu</a:t>
            </a:r>
            <a:endParaRPr lang="en-US" sz="1650" dirty="0"/>
          </a:p>
        </p:txBody>
      </p:sp>
      <p:sp>
        <p:nvSpPr>
          <p:cNvPr id="33" name="Text 31"/>
          <p:cNvSpPr/>
          <p:nvPr/>
        </p:nvSpPr>
        <p:spPr>
          <a:xfrm>
            <a:off x="8834438" y="6726198"/>
            <a:ext cx="47819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11 130</a:t>
            </a:r>
            <a:endParaRPr lang="en-US" sz="1650" dirty="0"/>
          </a:p>
        </p:txBody>
      </p:sp>
      <p:pic>
        <p:nvPicPr>
          <p:cNvPr id="3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111091"/>
            <a:ext cx="1417320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963811" y="1196102"/>
            <a:ext cx="10772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2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1757363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Radiátor a.s.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793790" y="2756654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Kalkulace přirážková</a:t>
            </a:r>
            <a:endParaRPr lang="en-US" sz="2750" dirty="0"/>
          </a:p>
        </p:txBody>
      </p:sp>
      <p:sp>
        <p:nvSpPr>
          <p:cNvPr id="7" name="Text 4"/>
          <p:cNvSpPr/>
          <p:nvPr/>
        </p:nvSpPr>
        <p:spPr>
          <a:xfrm>
            <a:off x="793790" y="3624977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Společnost Radiátor, a.s. vyrábí 4 typy radiátorů (A, B, C, D). Výrobní proces je společný, ale pracnost se liší. Cílem je naučit se alokovat společnou režiju pomocí rozvrhové základny.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93790" y="5757982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Celkový rozpočet výrobní režie činí 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highlight>
                  <a:srgbClr val="E3423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836 000 Kč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Jako rozvrhová základna byly zvoleny jednicové osobní náklady (mzdy).</a:t>
            </a:r>
            <a:endParaRPr lang="en-US" sz="22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3247"/>
            <a:ext cx="7818001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Zadání: Data o výrobcích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566749"/>
            <a:ext cx="13042821" cy="3741658"/>
          </a:xfrm>
          <a:prstGeom prst="roundRect">
            <a:avLst>
              <a:gd name="adj" fmla="val 3024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9030" y="2581989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78587" y="2743081"/>
            <a:ext cx="271057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Položka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4335423" y="2743081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6677620" y="2743081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9019818" y="2743081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1362015" y="2743081"/>
            <a:ext cx="2190036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D</a:t>
            </a:r>
            <a:endParaRPr lang="en-US" sz="2100" dirty="0"/>
          </a:p>
        </p:txBody>
      </p:sp>
      <p:sp>
        <p:nvSpPr>
          <p:cNvPr id="10" name="Shape 8"/>
          <p:cNvSpPr/>
          <p:nvPr/>
        </p:nvSpPr>
        <p:spPr>
          <a:xfrm>
            <a:off x="809030" y="3324225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1078587" y="3485317"/>
            <a:ext cx="271057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 (Kč/ks)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4335423" y="3485317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1 000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6677620" y="3485317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800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9019818" y="3485317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600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11362015" y="3485317"/>
            <a:ext cx="2190036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800</a:t>
            </a:r>
            <a:endParaRPr lang="en-US" sz="2100" dirty="0"/>
          </a:p>
        </p:txBody>
      </p:sp>
      <p:sp>
        <p:nvSpPr>
          <p:cNvPr id="16" name="Shape 14"/>
          <p:cNvSpPr/>
          <p:nvPr/>
        </p:nvSpPr>
        <p:spPr>
          <a:xfrm>
            <a:off x="809030" y="4066461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78587" y="4227552"/>
            <a:ext cx="271057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 (Kč/ks)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4335423" y="4227552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40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6677620" y="4227552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30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9019818" y="4227552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25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1362015" y="4227552"/>
            <a:ext cx="2190036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20</a:t>
            </a:r>
            <a:endParaRPr lang="en-US" sz="2100" dirty="0"/>
          </a:p>
        </p:txBody>
      </p:sp>
      <p:sp>
        <p:nvSpPr>
          <p:cNvPr id="22" name="Shape 20"/>
          <p:cNvSpPr/>
          <p:nvPr/>
        </p:nvSpPr>
        <p:spPr>
          <a:xfrm>
            <a:off x="809030" y="4808696"/>
            <a:ext cx="13012341" cy="74223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1078587" y="4969788"/>
            <a:ext cx="271057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Mzdy (Kč/ks)</a:t>
            </a:r>
            <a:endParaRPr lang="en-US" sz="2100" dirty="0"/>
          </a:p>
        </p:txBody>
      </p:sp>
      <p:sp>
        <p:nvSpPr>
          <p:cNvPr id="24" name="Text 22"/>
          <p:cNvSpPr/>
          <p:nvPr/>
        </p:nvSpPr>
        <p:spPr>
          <a:xfrm>
            <a:off x="4335423" y="4969788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160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6677620" y="4969788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120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9019818" y="4969788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100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11362015" y="4969788"/>
            <a:ext cx="2190036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</a:t>
            </a:r>
            <a:endParaRPr lang="en-US" sz="2100" dirty="0"/>
          </a:p>
        </p:txBody>
      </p:sp>
      <p:sp>
        <p:nvSpPr>
          <p:cNvPr id="28" name="Shape 26"/>
          <p:cNvSpPr/>
          <p:nvPr/>
        </p:nvSpPr>
        <p:spPr>
          <a:xfrm>
            <a:off x="809030" y="5550932"/>
            <a:ext cx="13012341" cy="74223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78587" y="5712023"/>
            <a:ext cx="2710577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Plán výroby (ks)</a:t>
            </a:r>
            <a:endParaRPr lang="en-US" sz="2100" dirty="0"/>
          </a:p>
        </p:txBody>
      </p:sp>
      <p:sp>
        <p:nvSpPr>
          <p:cNvPr id="30" name="Text 28"/>
          <p:cNvSpPr/>
          <p:nvPr/>
        </p:nvSpPr>
        <p:spPr>
          <a:xfrm>
            <a:off x="4335423" y="5712023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2 000</a:t>
            </a:r>
            <a:endParaRPr lang="en-US" sz="2100" dirty="0"/>
          </a:p>
        </p:txBody>
      </p:sp>
      <p:sp>
        <p:nvSpPr>
          <p:cNvPr id="31" name="Text 29"/>
          <p:cNvSpPr/>
          <p:nvPr/>
        </p:nvSpPr>
        <p:spPr>
          <a:xfrm>
            <a:off x="6677620" y="5712023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1 500</a:t>
            </a:r>
            <a:endParaRPr lang="en-US" sz="2100" dirty="0"/>
          </a:p>
        </p:txBody>
      </p:sp>
      <p:sp>
        <p:nvSpPr>
          <p:cNvPr id="32" name="Text 30"/>
          <p:cNvSpPr/>
          <p:nvPr/>
        </p:nvSpPr>
        <p:spPr>
          <a:xfrm>
            <a:off x="9019818" y="5712023"/>
            <a:ext cx="1795939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1 800</a:t>
            </a:r>
            <a:endParaRPr lang="en-US" sz="2100" dirty="0"/>
          </a:p>
        </p:txBody>
      </p:sp>
      <p:sp>
        <p:nvSpPr>
          <p:cNvPr id="33" name="Text 31"/>
          <p:cNvSpPr/>
          <p:nvPr/>
        </p:nvSpPr>
        <p:spPr>
          <a:xfrm>
            <a:off x="11362015" y="5712023"/>
            <a:ext cx="2190036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1 000</a:t>
            </a:r>
            <a:endParaRPr lang="en-US" sz="2100" dirty="0"/>
          </a:p>
        </p:txBody>
      </p:sp>
      <p:sp>
        <p:nvSpPr>
          <p:cNvPr id="34" name="Text 32"/>
          <p:cNvSpPr/>
          <p:nvPr/>
        </p:nvSpPr>
        <p:spPr>
          <a:xfrm>
            <a:off x="793790" y="6596182"/>
            <a:ext cx="1304282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Úkol: Vypočítejte přirážku výrobní režie (%) a stanovte úplné vlastní náklady výroby pro každý typ radiátoru.</a:t>
            </a:r>
            <a:endParaRPr lang="en-US" sz="2100" dirty="0"/>
          </a:p>
        </p:txBody>
      </p:sp>
      <p:pic>
        <p:nvPicPr>
          <p:cNvPr id="3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8706"/>
            <a:ext cx="824376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Řešení: Stanovení základny</a:t>
            </a:r>
            <a:endParaRPr lang="en-US" sz="5000" dirty="0"/>
          </a:p>
        </p:txBody>
      </p:sp>
      <p:sp>
        <p:nvSpPr>
          <p:cNvPr id="3" name="Text 1"/>
          <p:cNvSpPr/>
          <p:nvPr/>
        </p:nvSpPr>
        <p:spPr>
          <a:xfrm>
            <a:off x="793790" y="2335292"/>
            <a:ext cx="1304282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Nejprve musíme vypočítat celkové mzdové náklady pro všechny výrobky: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90" y="2981444"/>
            <a:ext cx="6406634" cy="1646873"/>
          </a:xfrm>
          <a:prstGeom prst="roundRect">
            <a:avLst>
              <a:gd name="adj" fmla="val 650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64181" y="3251835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A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1064181" y="3941088"/>
            <a:ext cx="5865852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endParaRPr lang="en-US" sz="225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181" y="3941088"/>
            <a:ext cx="5865852" cy="416838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7429976" y="2981444"/>
            <a:ext cx="6406634" cy="1646873"/>
          </a:xfrm>
          <a:prstGeom prst="roundRect">
            <a:avLst>
              <a:gd name="adj" fmla="val 650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00367" y="3251835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B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7700367" y="3941088"/>
            <a:ext cx="5865852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endParaRPr lang="en-US" sz="22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367" y="3941088"/>
            <a:ext cx="5865852" cy="41683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793790" y="4857869"/>
            <a:ext cx="6406634" cy="1646873"/>
          </a:xfrm>
          <a:prstGeom prst="roundRect">
            <a:avLst>
              <a:gd name="adj" fmla="val 650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1064181" y="512826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C</a:t>
            </a:r>
            <a:endParaRPr lang="en-US" sz="2500" dirty="0"/>
          </a:p>
        </p:txBody>
      </p:sp>
      <p:sp>
        <p:nvSpPr>
          <p:cNvPr id="14" name="Text 10"/>
          <p:cNvSpPr/>
          <p:nvPr/>
        </p:nvSpPr>
        <p:spPr>
          <a:xfrm>
            <a:off x="1064181" y="5817513"/>
            <a:ext cx="5865852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endParaRPr lang="en-US" sz="2250" dirty="0"/>
          </a:p>
        </p:txBody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1" y="5817513"/>
            <a:ext cx="5865852" cy="416838"/>
          </a:xfrm>
          <a:prstGeom prst="rect">
            <a:avLst/>
          </a:prstGeom>
        </p:spPr>
      </p:pic>
      <p:sp>
        <p:nvSpPr>
          <p:cNvPr id="16" name="Shape 11"/>
          <p:cNvSpPr/>
          <p:nvPr/>
        </p:nvSpPr>
        <p:spPr>
          <a:xfrm>
            <a:off x="7429976" y="4857869"/>
            <a:ext cx="6406634" cy="1646873"/>
          </a:xfrm>
          <a:prstGeom prst="roundRect">
            <a:avLst>
              <a:gd name="adj" fmla="val 650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7700367" y="5128260"/>
            <a:ext cx="318968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D</a:t>
            </a:r>
            <a:endParaRPr lang="en-US" sz="2500" dirty="0"/>
          </a:p>
        </p:txBody>
      </p:sp>
      <p:sp>
        <p:nvSpPr>
          <p:cNvPr id="18" name="Text 13"/>
          <p:cNvSpPr/>
          <p:nvPr/>
        </p:nvSpPr>
        <p:spPr>
          <a:xfrm>
            <a:off x="7700367" y="5817513"/>
            <a:ext cx="5865852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endParaRPr lang="en-US" sz="2250" dirty="0"/>
          </a:p>
        </p:txBody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367" y="5817513"/>
            <a:ext cx="5865852" cy="41683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93790" y="6763107"/>
            <a:ext cx="13042821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Celková rozvrhová základna = </a:t>
            </a:r>
            <a:pPr algn="l" indent="0" marL="0">
              <a:lnSpc>
                <a:spcPts val="30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760 000 Kč</a:t>
            </a:r>
            <a:endParaRPr lang="en-US" sz="200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0773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Výpočet přirážky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793790" y="2732008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sazba se vypočítá jako poměr rozpočtované režie k rozvrhové základně: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3997762"/>
            <a:ext cx="7556421" cy="7940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endParaRPr lang="en-US" sz="25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997762"/>
            <a:ext cx="7556421" cy="79402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93790" y="5150525"/>
            <a:ext cx="7556421" cy="1658183"/>
          </a:xfrm>
          <a:prstGeom prst="roundRect">
            <a:avLst>
              <a:gd name="adj" fmla="val 7182"/>
            </a:avLst>
          </a:prstGeom>
          <a:solidFill>
            <a:srgbClr val="F5BCBF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8" y="5592008"/>
            <a:ext cx="354330" cy="2834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715095" y="5504855"/>
            <a:ext cx="635162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Interpretace: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Na každou 1 Kč mzdových nákladů připadá 1,10 Kč režie, což odpovídá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110 %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přirážce.</a:t>
            </a:r>
            <a:endParaRPr lang="en-US" sz="22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9899"/>
            <a:ext cx="8290441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Kalkulace pro jednotlivé výrobky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93790" y="2083356"/>
            <a:ext cx="1304282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Režie na 1 kus = Mzda × 1,1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93790" y="2879288"/>
            <a:ext cx="6441638" cy="1885950"/>
          </a:xfrm>
          <a:prstGeom prst="roundRect">
            <a:avLst>
              <a:gd name="adj" fmla="val 5818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2856428"/>
            <a:ext cx="6441638" cy="91440"/>
          </a:xfrm>
          <a:prstGeom prst="roundRect">
            <a:avLst>
              <a:gd name="adj" fmla="val 97674"/>
            </a:avLst>
          </a:prstGeom>
          <a:solidFill>
            <a:srgbClr val="D01F28"/>
          </a:solidFill>
          <a:ln/>
        </p:spPr>
      </p:sp>
      <p:sp>
        <p:nvSpPr>
          <p:cNvPr id="6" name="Shape 4"/>
          <p:cNvSpPr/>
          <p:nvPr/>
        </p:nvSpPr>
        <p:spPr>
          <a:xfrm>
            <a:off x="3695581" y="2560320"/>
            <a:ext cx="637937" cy="637937"/>
          </a:xfrm>
          <a:prstGeom prst="roundRect">
            <a:avLst>
              <a:gd name="adj" fmla="val 143337"/>
            </a:avLst>
          </a:prstGeom>
          <a:solidFill>
            <a:srgbClr val="D01F28"/>
          </a:solidFill>
          <a:ln/>
        </p:spPr>
      </p:sp>
      <p:sp>
        <p:nvSpPr>
          <p:cNvPr id="7" name="Text 5"/>
          <p:cNvSpPr/>
          <p:nvPr/>
        </p:nvSpPr>
        <p:spPr>
          <a:xfrm>
            <a:off x="1029295" y="341090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A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1029295" y="3838813"/>
            <a:ext cx="597062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1 000 + 40 + 160 + [160 × 1,1]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1029295" y="4232077"/>
            <a:ext cx="597062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= 1 376 Kč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394853" y="2879288"/>
            <a:ext cx="6441757" cy="1885950"/>
          </a:xfrm>
          <a:prstGeom prst="roundRect">
            <a:avLst>
              <a:gd name="adj" fmla="val 5818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7394853" y="2856428"/>
            <a:ext cx="6441757" cy="91440"/>
          </a:xfrm>
          <a:prstGeom prst="roundRect">
            <a:avLst>
              <a:gd name="adj" fmla="val 97674"/>
            </a:avLst>
          </a:prstGeom>
          <a:solidFill>
            <a:srgbClr val="D01F28"/>
          </a:solidFill>
          <a:ln/>
        </p:spPr>
      </p:sp>
      <p:sp>
        <p:nvSpPr>
          <p:cNvPr id="12" name="Shape 10"/>
          <p:cNvSpPr/>
          <p:nvPr/>
        </p:nvSpPr>
        <p:spPr>
          <a:xfrm>
            <a:off x="10296763" y="2560320"/>
            <a:ext cx="637937" cy="637937"/>
          </a:xfrm>
          <a:prstGeom prst="roundRect">
            <a:avLst>
              <a:gd name="adj" fmla="val 143337"/>
            </a:avLst>
          </a:prstGeom>
          <a:solidFill>
            <a:srgbClr val="D01F28"/>
          </a:solidFill>
          <a:ln/>
        </p:spPr>
      </p:sp>
      <p:sp>
        <p:nvSpPr>
          <p:cNvPr id="13" name="Text 11"/>
          <p:cNvSpPr/>
          <p:nvPr/>
        </p:nvSpPr>
        <p:spPr>
          <a:xfrm>
            <a:off x="7630358" y="3410903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B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7630358" y="3838813"/>
            <a:ext cx="597074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800 + 30 + 120 + [120 × 1,1]</a:t>
            </a:r>
            <a:endParaRPr lang="en-US" sz="1650" dirty="0"/>
          </a:p>
        </p:txBody>
      </p:sp>
      <p:sp>
        <p:nvSpPr>
          <p:cNvPr id="15" name="Text 13"/>
          <p:cNvSpPr/>
          <p:nvPr/>
        </p:nvSpPr>
        <p:spPr>
          <a:xfrm>
            <a:off x="7630358" y="4232077"/>
            <a:ext cx="597074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= 1 082 Kč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793790" y="5243632"/>
            <a:ext cx="6441638" cy="1885950"/>
          </a:xfrm>
          <a:prstGeom prst="roundRect">
            <a:avLst>
              <a:gd name="adj" fmla="val 5818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793790" y="5220772"/>
            <a:ext cx="6441638" cy="91440"/>
          </a:xfrm>
          <a:prstGeom prst="roundRect">
            <a:avLst>
              <a:gd name="adj" fmla="val 97674"/>
            </a:avLst>
          </a:prstGeom>
          <a:solidFill>
            <a:srgbClr val="D01F28"/>
          </a:solidFill>
          <a:ln/>
        </p:spPr>
      </p:sp>
      <p:sp>
        <p:nvSpPr>
          <p:cNvPr id="18" name="Shape 16"/>
          <p:cNvSpPr/>
          <p:nvPr/>
        </p:nvSpPr>
        <p:spPr>
          <a:xfrm>
            <a:off x="3695581" y="4924663"/>
            <a:ext cx="637937" cy="637937"/>
          </a:xfrm>
          <a:prstGeom prst="roundRect">
            <a:avLst>
              <a:gd name="adj" fmla="val 143337"/>
            </a:avLst>
          </a:prstGeom>
          <a:solidFill>
            <a:srgbClr val="D01F28"/>
          </a:solidFill>
          <a:ln/>
        </p:spPr>
      </p:sp>
      <p:sp>
        <p:nvSpPr>
          <p:cNvPr id="19" name="Text 17"/>
          <p:cNvSpPr/>
          <p:nvPr/>
        </p:nvSpPr>
        <p:spPr>
          <a:xfrm>
            <a:off x="1029295" y="577524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C</a:t>
            </a:r>
            <a:endParaRPr lang="en-US" sz="2050" dirty="0"/>
          </a:p>
        </p:txBody>
      </p:sp>
      <p:sp>
        <p:nvSpPr>
          <p:cNvPr id="20" name="Text 18"/>
          <p:cNvSpPr/>
          <p:nvPr/>
        </p:nvSpPr>
        <p:spPr>
          <a:xfrm>
            <a:off x="1029295" y="6203156"/>
            <a:ext cx="597062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600 + 25 + 100 + [100 × 1,1]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1029295" y="6596420"/>
            <a:ext cx="597062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= 835 Kč</a:t>
            </a:r>
            <a:endParaRPr lang="en-US" sz="1650" dirty="0"/>
          </a:p>
        </p:txBody>
      </p:sp>
      <p:sp>
        <p:nvSpPr>
          <p:cNvPr id="22" name="Shape 20"/>
          <p:cNvSpPr/>
          <p:nvPr/>
        </p:nvSpPr>
        <p:spPr>
          <a:xfrm>
            <a:off x="7394853" y="5243632"/>
            <a:ext cx="6441757" cy="1885950"/>
          </a:xfrm>
          <a:prstGeom prst="roundRect">
            <a:avLst>
              <a:gd name="adj" fmla="val 5818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7394853" y="5220772"/>
            <a:ext cx="6441757" cy="91440"/>
          </a:xfrm>
          <a:prstGeom prst="roundRect">
            <a:avLst>
              <a:gd name="adj" fmla="val 97674"/>
            </a:avLst>
          </a:prstGeom>
          <a:solidFill>
            <a:srgbClr val="D01F28"/>
          </a:solidFill>
          <a:ln/>
        </p:spPr>
      </p:sp>
      <p:sp>
        <p:nvSpPr>
          <p:cNvPr id="24" name="Shape 22"/>
          <p:cNvSpPr/>
          <p:nvPr/>
        </p:nvSpPr>
        <p:spPr>
          <a:xfrm>
            <a:off x="10296763" y="4924663"/>
            <a:ext cx="637937" cy="637937"/>
          </a:xfrm>
          <a:prstGeom prst="roundRect">
            <a:avLst>
              <a:gd name="adj" fmla="val 143337"/>
            </a:avLst>
          </a:prstGeom>
          <a:solidFill>
            <a:srgbClr val="D01F28"/>
          </a:solidFill>
          <a:ln/>
        </p:spPr>
      </p:sp>
      <p:sp>
        <p:nvSpPr>
          <p:cNvPr id="25" name="Text 23"/>
          <p:cNvSpPr/>
          <p:nvPr/>
        </p:nvSpPr>
        <p:spPr>
          <a:xfrm>
            <a:off x="7630358" y="5775246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D</a:t>
            </a:r>
            <a:endParaRPr lang="en-US" sz="2050" dirty="0"/>
          </a:p>
        </p:txBody>
      </p:sp>
      <p:sp>
        <p:nvSpPr>
          <p:cNvPr id="26" name="Text 24"/>
          <p:cNvSpPr/>
          <p:nvPr/>
        </p:nvSpPr>
        <p:spPr>
          <a:xfrm>
            <a:off x="7630358" y="6203156"/>
            <a:ext cx="597074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800 + 20 + 80 + [80 × 1,1]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7630358" y="6596420"/>
            <a:ext cx="5970746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= 988 Kč</a:t>
            </a:r>
            <a:endParaRPr lang="en-US" sz="1650" dirty="0"/>
          </a:p>
        </p:txBody>
      </p:sp>
      <p:pic>
        <p:nvPicPr>
          <p:cNvPr id="2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337786"/>
            <a:ext cx="1415891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6450211" y="1422797"/>
            <a:ext cx="1075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3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1984058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Porcelán a.s.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6280190" y="2983349"/>
            <a:ext cx="496955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Kalkulace s poměrovými čísly</a:t>
            </a:r>
            <a:endParaRPr lang="en-US" sz="2750" dirty="0"/>
          </a:p>
        </p:txBody>
      </p:sp>
      <p:sp>
        <p:nvSpPr>
          <p:cNvPr id="7" name="Text 4"/>
          <p:cNvSpPr/>
          <p:nvPr/>
        </p:nvSpPr>
        <p:spPr>
          <a:xfrm>
            <a:off x="6280190" y="3851672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Společnost PORCELÁN, a.s. vypaluje tři druhy mís (A, B, C). Výrobky se liší dobou pobytu v peci. Cílem je řešit situaci, kdy se výrobky liší jen v jednom parametru - časové náročnosti.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280190" y="5984677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Celkové náklady na provoz pece (režie střediska Vypalování) jsou 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highlight>
                  <a:srgbClr val="E3423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2 500 000 Kč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22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0636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Parametry výroby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910840"/>
            <a:ext cx="4802029" cy="3719155"/>
          </a:xfrm>
          <a:prstGeom prst="roundRect">
            <a:avLst>
              <a:gd name="adj" fmla="val 3202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9030" y="2926080"/>
            <a:ext cx="4770953" cy="126230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93232" y="3103721"/>
            <a:ext cx="101929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Výrobek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2687122" y="3103721"/>
            <a:ext cx="101548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Čas v peci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4277201" y="3103721"/>
            <a:ext cx="1019294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Plán (ks)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809030" y="4188381"/>
            <a:ext cx="4770953" cy="80879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93232" y="4366022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2687122" y="4366022"/>
            <a:ext cx="10154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15 min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277201" y="4366022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4 000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809030" y="4997172"/>
            <a:ext cx="4770953" cy="80879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93232" y="5174813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B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2687122" y="5174813"/>
            <a:ext cx="10154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30 min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4277201" y="5174813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2 500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809030" y="5805964"/>
            <a:ext cx="4770953" cy="80879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93232" y="5983605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687122" y="5983605"/>
            <a:ext cx="101548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60 min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4277201" y="5983605"/>
            <a:ext cx="10192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1 000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6295192" y="2847023"/>
            <a:ext cx="7548920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Úkol: Rozvrhněte náklady na vypalování na jednotlivé výrobky pomocí poměrových čísel. Zvolte výrobek A jako základ (koeficient 1).</a:t>
            </a:r>
            <a:endParaRPr lang="en-US" sz="220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0503"/>
            <a:ext cx="8936712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Stanovení poměrových čísel</a:t>
            </a:r>
            <a:endParaRPr lang="en-US" sz="5300" dirty="0"/>
          </a:p>
        </p:txBody>
      </p:sp>
      <p:sp>
        <p:nvSpPr>
          <p:cNvPr id="3" name="Text 1"/>
          <p:cNvSpPr/>
          <p:nvPr/>
        </p:nvSpPr>
        <p:spPr>
          <a:xfrm>
            <a:off x="793790" y="2524006"/>
            <a:ext cx="1304282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Poměrová čísla (ekvivalenty) vyjadřují náročnost jednotlivých výrobků relativně k základnímu výrobku A:</a:t>
            </a:r>
            <a:endParaRPr lang="en-US" sz="21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31833"/>
            <a:ext cx="4347567" cy="107739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63109" y="4565094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A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063109" y="5139452"/>
            <a:ext cx="3808928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15 min = </a:t>
            </a:r>
            <a:pPr algn="l" indent="0" marL="0">
              <a:lnSpc>
                <a:spcPts val="33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1,0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063109" y="5712976"/>
            <a:ext cx="3808928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(základ)</a:t>
            </a:r>
            <a:endParaRPr lang="en-US" sz="21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231833"/>
            <a:ext cx="4347567" cy="107739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10676" y="4565094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B</a:t>
            </a:r>
            <a:endParaRPr lang="en-US" sz="2650" dirty="0"/>
          </a:p>
        </p:txBody>
      </p:sp>
      <p:sp>
        <p:nvSpPr>
          <p:cNvPr id="10" name="Text 6"/>
          <p:cNvSpPr/>
          <p:nvPr/>
        </p:nvSpPr>
        <p:spPr>
          <a:xfrm>
            <a:off x="5410676" y="5309830"/>
            <a:ext cx="3808928" cy="735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676" y="5309830"/>
            <a:ext cx="3808928" cy="73592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10676" y="6369606"/>
            <a:ext cx="3808928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(2× náročnější)</a:t>
            </a:r>
            <a:endParaRPr lang="en-US" sz="21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924" y="3231833"/>
            <a:ext cx="4347567" cy="107739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758243" y="4565094"/>
            <a:ext cx="3366968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C</a:t>
            </a:r>
            <a:endParaRPr lang="en-US" sz="2650" dirty="0"/>
          </a:p>
        </p:txBody>
      </p:sp>
      <p:sp>
        <p:nvSpPr>
          <p:cNvPr id="15" name="Text 9"/>
          <p:cNvSpPr/>
          <p:nvPr/>
        </p:nvSpPr>
        <p:spPr>
          <a:xfrm>
            <a:off x="9758243" y="5309830"/>
            <a:ext cx="3808928" cy="735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243" y="5309830"/>
            <a:ext cx="3808928" cy="73592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758243" y="6369606"/>
            <a:ext cx="3808928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(4× náročnější)</a:t>
            </a:r>
            <a:endParaRPr lang="en-US" sz="21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932" y="961073"/>
            <a:ext cx="10951964" cy="838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2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Přepočet na ekvivalentní množství</a:t>
            </a:r>
            <a:endParaRPr lang="en-US" sz="5250" dirty="0"/>
          </a:p>
        </p:txBody>
      </p:sp>
      <p:sp>
        <p:nvSpPr>
          <p:cNvPr id="3" name="Text 1"/>
          <p:cNvSpPr/>
          <p:nvPr/>
        </p:nvSpPr>
        <p:spPr>
          <a:xfrm>
            <a:off x="790932" y="2309455"/>
            <a:ext cx="13048536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Nyní přepočítáme skutečné množství výrobků na "jednotkové kusy" pomocí poměrových čísel:</a:t>
            </a:r>
            <a:endParaRPr lang="en-US" sz="2100" dirty="0"/>
          </a:p>
        </p:txBody>
      </p:sp>
      <p:sp>
        <p:nvSpPr>
          <p:cNvPr id="4" name="Shape 2"/>
          <p:cNvSpPr/>
          <p:nvPr/>
        </p:nvSpPr>
        <p:spPr>
          <a:xfrm>
            <a:off x="790932" y="3014782"/>
            <a:ext cx="4179570" cy="3548301"/>
          </a:xfrm>
          <a:prstGeom prst="roundRect">
            <a:avLst>
              <a:gd name="adj" fmla="val 3177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74420" y="3298269"/>
            <a:ext cx="804982" cy="804982"/>
          </a:xfrm>
          <a:prstGeom prst="roundRect">
            <a:avLst>
              <a:gd name="adj" fmla="val 11358124"/>
            </a:avLst>
          </a:prstGeom>
          <a:solidFill>
            <a:srgbClr val="D01F28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95757" y="3519607"/>
            <a:ext cx="362188" cy="3621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74420" y="4358164"/>
            <a:ext cx="3354467" cy="419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A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1074420" y="5100042"/>
            <a:ext cx="3612594" cy="438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0" y="5100042"/>
            <a:ext cx="3612594" cy="43826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74420" y="5860971"/>
            <a:ext cx="3612594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přepočtených ks</a:t>
            </a:r>
            <a:endParaRPr lang="en-US" sz="2100" dirty="0"/>
          </a:p>
        </p:txBody>
      </p:sp>
      <p:sp>
        <p:nvSpPr>
          <p:cNvPr id="11" name="Shape 7"/>
          <p:cNvSpPr/>
          <p:nvPr/>
        </p:nvSpPr>
        <p:spPr>
          <a:xfrm>
            <a:off x="5225415" y="3014782"/>
            <a:ext cx="4179570" cy="3548301"/>
          </a:xfrm>
          <a:prstGeom prst="roundRect">
            <a:avLst>
              <a:gd name="adj" fmla="val 3177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508903" y="3298269"/>
            <a:ext cx="804982" cy="804982"/>
          </a:xfrm>
          <a:prstGeom prst="roundRect">
            <a:avLst>
              <a:gd name="adj" fmla="val 11358124"/>
            </a:avLst>
          </a:prstGeom>
          <a:solidFill>
            <a:srgbClr val="D01F28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30240" y="3519607"/>
            <a:ext cx="362188" cy="36218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508903" y="4358164"/>
            <a:ext cx="3354467" cy="419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B</a:t>
            </a:r>
            <a:endParaRPr lang="en-US" sz="2600" dirty="0"/>
          </a:p>
        </p:txBody>
      </p:sp>
      <p:sp>
        <p:nvSpPr>
          <p:cNvPr id="15" name="Text 10"/>
          <p:cNvSpPr/>
          <p:nvPr/>
        </p:nvSpPr>
        <p:spPr>
          <a:xfrm>
            <a:off x="5508903" y="5100042"/>
            <a:ext cx="3612594" cy="438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903" y="5100042"/>
            <a:ext cx="3612594" cy="43826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508903" y="5860971"/>
            <a:ext cx="3612594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přepočtených ks</a:t>
            </a:r>
            <a:endParaRPr lang="en-US" sz="2100" dirty="0"/>
          </a:p>
        </p:txBody>
      </p:sp>
      <p:sp>
        <p:nvSpPr>
          <p:cNvPr id="18" name="Shape 12"/>
          <p:cNvSpPr/>
          <p:nvPr/>
        </p:nvSpPr>
        <p:spPr>
          <a:xfrm>
            <a:off x="9659898" y="3014782"/>
            <a:ext cx="4179570" cy="3548301"/>
          </a:xfrm>
          <a:prstGeom prst="roundRect">
            <a:avLst>
              <a:gd name="adj" fmla="val 3177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9" name="Shape 13"/>
          <p:cNvSpPr/>
          <p:nvPr/>
        </p:nvSpPr>
        <p:spPr>
          <a:xfrm>
            <a:off x="9943386" y="3298269"/>
            <a:ext cx="804982" cy="804982"/>
          </a:xfrm>
          <a:prstGeom prst="roundRect">
            <a:avLst>
              <a:gd name="adj" fmla="val 11358124"/>
            </a:avLst>
          </a:prstGeom>
          <a:solidFill>
            <a:srgbClr val="D01F28"/>
          </a:solidFill>
          <a:ln/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4723" y="3519607"/>
            <a:ext cx="362188" cy="36218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9943386" y="4358164"/>
            <a:ext cx="3354467" cy="419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C</a:t>
            </a:r>
            <a:endParaRPr lang="en-US" sz="2600" dirty="0"/>
          </a:p>
        </p:txBody>
      </p:sp>
      <p:sp>
        <p:nvSpPr>
          <p:cNvPr id="22" name="Text 15"/>
          <p:cNvSpPr/>
          <p:nvPr/>
        </p:nvSpPr>
        <p:spPr>
          <a:xfrm>
            <a:off x="9943386" y="5100042"/>
            <a:ext cx="3612594" cy="438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23" name="Image 5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3386" y="5100042"/>
            <a:ext cx="3612594" cy="438269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9943386" y="5860971"/>
            <a:ext cx="3612594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přepočtených ks</a:t>
            </a:r>
            <a:endParaRPr lang="en-US" sz="2100" dirty="0"/>
          </a:p>
        </p:txBody>
      </p:sp>
      <p:sp>
        <p:nvSpPr>
          <p:cNvPr id="25" name="Text 17"/>
          <p:cNvSpPr/>
          <p:nvPr/>
        </p:nvSpPr>
        <p:spPr>
          <a:xfrm>
            <a:off x="790932" y="6849785"/>
            <a:ext cx="13048536" cy="418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Celkem = </a:t>
            </a:r>
            <a:pPr algn="l" indent="0" marL="0">
              <a:lnSpc>
                <a:spcPts val="32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13 000 přepočtených ks</a:t>
            </a:r>
            <a:endParaRPr lang="en-US" sz="2100" dirty="0"/>
          </a:p>
        </p:txBody>
      </p:sp>
      <p:pic>
        <p:nvPicPr>
          <p:cNvPr id="26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4216" y="7550468"/>
            <a:ext cx="1658541" cy="3977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57407"/>
            <a:ext cx="835104" cy="429816"/>
          </a:xfrm>
          <a:prstGeom prst="roundRect">
            <a:avLst>
              <a:gd name="adj" fmla="val 18840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38332" y="1229678"/>
            <a:ext cx="5460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ÚVOD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93790" y="1669137"/>
            <a:ext cx="602503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Cíl cvičení</a:t>
            </a:r>
            <a:endParaRPr lang="en-US" sz="4700" dirty="0"/>
          </a:p>
        </p:txBody>
      </p:sp>
      <p:sp>
        <p:nvSpPr>
          <p:cNvPr id="5" name="Text 3"/>
          <p:cNvSpPr/>
          <p:nvPr/>
        </p:nvSpPr>
        <p:spPr>
          <a:xfrm>
            <a:off x="793790" y="2729389"/>
            <a:ext cx="1304282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Cvičení je koncipováno jako "Kalkulační laboratoř", kde postupujeme od nejjednodušších metod k složitějším. Projdeme čtyři základní kalkulační metody: prosté dělení, přirážkovou kalkulaci, kalkulaci s poměrovými čísly a stupňovitou metodu.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93790" y="3672959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01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93790" y="4052054"/>
            <a:ext cx="6419017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4233505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Prosté dělení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793790" y="4732853"/>
            <a:ext cx="641901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Základní metoda pro jeden typ výrobku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417594" y="3672959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02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7417594" y="4052054"/>
            <a:ext cx="6419017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2" name="Text 10"/>
          <p:cNvSpPr/>
          <p:nvPr/>
        </p:nvSpPr>
        <p:spPr>
          <a:xfrm>
            <a:off x="7417594" y="4233505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Přirážková kalkulace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7417594" y="4732853"/>
            <a:ext cx="641901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Alokace režií pomocí rozvrhové základny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93790" y="5474970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93790" y="5854065"/>
            <a:ext cx="6419017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6" name="Text 14"/>
          <p:cNvSpPr/>
          <p:nvPr/>
        </p:nvSpPr>
        <p:spPr>
          <a:xfrm>
            <a:off x="793790" y="6035516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Poměrová čísla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793790" y="6534864"/>
            <a:ext cx="641901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Využití ekvivalentů pro podobné výrobky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417594" y="5474970"/>
            <a:ext cx="24098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7417594" y="5854065"/>
            <a:ext cx="6419017" cy="3048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20" name="Text 18"/>
          <p:cNvSpPr/>
          <p:nvPr/>
        </p:nvSpPr>
        <p:spPr>
          <a:xfrm>
            <a:off x="7417594" y="6035516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Stupňovitá metoda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7417594" y="6534864"/>
            <a:ext cx="641901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Kalkulace pro fázovou výrobu</a:t>
            </a:r>
            <a:endParaRPr lang="en-US" sz="1850" dirty="0"/>
          </a:p>
        </p:txBody>
      </p:sp>
      <p:pic>
        <p:nvPicPr>
          <p:cNvPr id="2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3930"/>
            <a:ext cx="6025039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Výpočet nákladů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793790" y="2126694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 na 1 přepočtený kus: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793790" y="2742486"/>
            <a:ext cx="13042821" cy="6585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endParaRPr lang="en-US" sz="21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42486"/>
            <a:ext cx="13042821" cy="65853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3780716"/>
            <a:ext cx="13042821" cy="37743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4048839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Kalkulace režie na skutečný kus výrobku: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793790" y="4756309"/>
            <a:ext cx="4176951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192,30</a:t>
            </a:r>
            <a:endParaRPr lang="en-US" sz="6250" dirty="0"/>
          </a:p>
        </p:txBody>
      </p:sp>
      <p:sp>
        <p:nvSpPr>
          <p:cNvPr id="9" name="Text 6"/>
          <p:cNvSpPr/>
          <p:nvPr/>
        </p:nvSpPr>
        <p:spPr>
          <a:xfrm>
            <a:off x="1376005" y="582560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A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793790" y="6324957"/>
            <a:ext cx="417695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192,30 × 1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5226725" y="4756309"/>
            <a:ext cx="4176951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384,60</a:t>
            </a:r>
            <a:endParaRPr lang="en-US" sz="6250" dirty="0"/>
          </a:p>
        </p:txBody>
      </p:sp>
      <p:sp>
        <p:nvSpPr>
          <p:cNvPr id="12" name="Text 9"/>
          <p:cNvSpPr/>
          <p:nvPr/>
        </p:nvSpPr>
        <p:spPr>
          <a:xfrm>
            <a:off x="5808940" y="582560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B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5226725" y="6324957"/>
            <a:ext cx="417695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192,30 × 2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9659660" y="4756309"/>
            <a:ext cx="4176951" cy="795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769,20</a:t>
            </a:r>
            <a:endParaRPr lang="en-US" sz="6250" dirty="0"/>
          </a:p>
        </p:txBody>
      </p:sp>
      <p:sp>
        <p:nvSpPr>
          <p:cNvPr id="15" name="Text 12"/>
          <p:cNvSpPr/>
          <p:nvPr/>
        </p:nvSpPr>
        <p:spPr>
          <a:xfrm>
            <a:off x="10241875" y="5825609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Výrobek C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9659660" y="6324957"/>
            <a:ext cx="417695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192,30 × 4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793790" y="6911935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Všechny hodnoty v Kč</a:t>
            </a:r>
            <a:endParaRPr lang="en-US" sz="1850" dirty="0"/>
          </a:p>
        </p:txBody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50825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318968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4228267"/>
            <a:ext cx="1285280" cy="463153"/>
          </a:xfrm>
          <a:prstGeom prst="roundRect">
            <a:avLst>
              <a:gd name="adj" fmla="val 18512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946785" y="4304705"/>
            <a:ext cx="97928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4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93790" y="4783217"/>
            <a:ext cx="6379488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ŽULA a.s.</a:t>
            </a:r>
            <a:endParaRPr lang="en-US" sz="5000" dirty="0"/>
          </a:p>
        </p:txBody>
      </p:sp>
      <p:sp>
        <p:nvSpPr>
          <p:cNvPr id="6" name="Text 3"/>
          <p:cNvSpPr/>
          <p:nvPr/>
        </p:nvSpPr>
        <p:spPr>
          <a:xfrm>
            <a:off x="793790" y="5672376"/>
            <a:ext cx="4500086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Stupňovitá kalkulace dělením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6415445"/>
            <a:ext cx="13042821" cy="77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Podnik ŽULA, a.s. těží a zpracovává kámen. Cílem je kalkulace v procesní výrobě, kde jeden výkon vstupuje do druhého. Výroba má dvě fáze: těžbu a následné řezání s leštěním.</a:t>
            </a:r>
            <a:endParaRPr lang="en-US" sz="2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7577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Struktura výroby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3020497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01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64243"/>
            <a:ext cx="4158615" cy="3810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3682127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Těžba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793790" y="4295180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Výstup: m³ bloků kamene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918710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36 000 000 Kč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5542240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Vytěženo: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1 200 m³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235893" y="3020497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02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35893" y="3464243"/>
            <a:ext cx="4158615" cy="3810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1" name="Text 9"/>
          <p:cNvSpPr/>
          <p:nvPr/>
        </p:nvSpPr>
        <p:spPr>
          <a:xfrm>
            <a:off x="5235893" y="3682127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Řezání a leštění</a:t>
            </a:r>
            <a:endParaRPr lang="en-US" sz="2750" dirty="0"/>
          </a:p>
        </p:txBody>
      </p:sp>
      <p:sp>
        <p:nvSpPr>
          <p:cNvPr id="12" name="Text 10"/>
          <p:cNvSpPr/>
          <p:nvPr/>
        </p:nvSpPr>
        <p:spPr>
          <a:xfrm>
            <a:off x="5235893" y="4295180"/>
            <a:ext cx="4158615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Vstup: bloky → Výstup: m² obkladů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235893" y="5372219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21 000 000 Kč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5235893" y="5995749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Vyrobeno: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30 000 m²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77995" y="3020497"/>
            <a:ext cx="283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 Light" pitchFamily="34" charset="0"/>
                <a:ea typeface="Oxygen Light" pitchFamily="34" charset="-122"/>
                <a:cs typeface="Oxygen Light" pitchFamily="34" charset="-120"/>
              </a:rPr>
              <a:t>03</a:t>
            </a:r>
            <a:endParaRPr lang="en-US" sz="2200" dirty="0"/>
          </a:p>
        </p:txBody>
      </p:sp>
      <p:sp>
        <p:nvSpPr>
          <p:cNvPr id="16" name="Shape 14"/>
          <p:cNvSpPr/>
          <p:nvPr/>
        </p:nvSpPr>
        <p:spPr>
          <a:xfrm>
            <a:off x="9677995" y="3464243"/>
            <a:ext cx="4158615" cy="38100"/>
          </a:xfrm>
          <a:prstGeom prst="rect">
            <a:avLst/>
          </a:prstGeom>
          <a:solidFill>
            <a:srgbClr val="D01F28"/>
          </a:solidFill>
          <a:ln/>
        </p:spPr>
      </p:sp>
      <p:sp>
        <p:nvSpPr>
          <p:cNvPr id="17" name="Text 15"/>
          <p:cNvSpPr/>
          <p:nvPr/>
        </p:nvSpPr>
        <p:spPr>
          <a:xfrm>
            <a:off x="9677995" y="3682127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Prodej</a:t>
            </a:r>
            <a:endParaRPr lang="en-US" sz="2750" dirty="0"/>
          </a:p>
        </p:txBody>
      </p:sp>
      <p:sp>
        <p:nvSpPr>
          <p:cNvPr id="18" name="Text 16"/>
          <p:cNvSpPr/>
          <p:nvPr/>
        </p:nvSpPr>
        <p:spPr>
          <a:xfrm>
            <a:off x="9677995" y="4295180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2 800 000 Kč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9677995" y="4918710"/>
            <a:ext cx="4158615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Prodáno: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28 000 m²</a:t>
            </a:r>
            <a:endParaRPr lang="en-US" sz="2200" dirty="0"/>
          </a:p>
        </p:txBody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15177"/>
            <a:ext cx="7556421" cy="1683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Fáze 1: Těžba (polotovar)</a:t>
            </a:r>
            <a:endParaRPr lang="en-US" sz="5300" dirty="0"/>
          </a:p>
        </p:txBody>
      </p:sp>
      <p:sp>
        <p:nvSpPr>
          <p:cNvPr id="4" name="Text 1"/>
          <p:cNvSpPr/>
          <p:nvPr/>
        </p:nvSpPr>
        <p:spPr>
          <a:xfrm>
            <a:off x="793790" y="3482459"/>
            <a:ext cx="7556421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Nejprve vypočítáme náklad na vytěžení 1 m³ bloku kamene: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93790" y="4226362"/>
            <a:ext cx="7556421" cy="735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endParaRPr lang="en-US" sz="23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226362"/>
            <a:ext cx="7556421" cy="735925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93790" y="5286137"/>
            <a:ext cx="7556421" cy="1528167"/>
          </a:xfrm>
          <a:prstGeom prst="roundRect">
            <a:avLst>
              <a:gd name="adj" fmla="val 7403"/>
            </a:avLst>
          </a:prstGeom>
          <a:solidFill>
            <a:srgbClr val="F5BCBF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9" y="5699403"/>
            <a:ext cx="336590" cy="26931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69018" y="5609273"/>
            <a:ext cx="6411873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Tento polotovar vstupuje do další fáze zpracování. Celá těžba (1 200 m³) byla spotřebována při řezání.</a:t>
            </a:r>
            <a:endParaRPr lang="en-US" sz="21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8407"/>
            <a:ext cx="1032545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Fáze 2: Řezání (finální výrobek)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991326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Tato fáze spotřebovala 1 200 m³ bloků za 36 mil. Kč a přidala vlastní náklady 21 mil. Kč: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47292"/>
            <a:ext cx="4023836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Celkové náklady výroby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93790" y="4773811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Polotovar: 36 000 000 Kč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326499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Zpracování: 21 000 000 Kč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5879187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Celkem: 57 000 000 Kč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68697" y="4047292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Náklad na jednotku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7668697" y="4849058"/>
            <a:ext cx="6175534" cy="774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endParaRPr lang="en-US" sz="25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8697" y="4849058"/>
            <a:ext cx="6175534" cy="77474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668697" y="5982533"/>
            <a:ext cx="617553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Vlastní náklady výroby na 1 m²</a:t>
            </a:r>
            <a:endParaRPr lang="en-US" sz="220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389"/>
            <a:ext cx="11137344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Fáze 3: Realizace (Úplné náklady)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3039308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prodeje připadají pouze na prodané výrobky, nikoliv na celou vyrobenou produkci: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51553"/>
            <a:ext cx="13042821" cy="774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endParaRPr lang="en-US" sz="25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851553"/>
            <a:ext cx="13042821" cy="77474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93790" y="4985028"/>
            <a:ext cx="13042821" cy="1658183"/>
          </a:xfrm>
          <a:prstGeom prst="roundRect">
            <a:avLst>
              <a:gd name="adj" fmla="val 7182"/>
            </a:avLst>
          </a:prstGeom>
          <a:solidFill>
            <a:srgbClr val="F5BCBF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78" y="5426512"/>
            <a:ext cx="354330" cy="28348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715095" y="5339358"/>
            <a:ext cx="1183802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Pozor!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 Základnou pro dělení nákladů prodeje je prodané množství (28 000 m²), nikoliv vyrobené množství (30 000 m²).</a:t>
            </a:r>
            <a:endParaRPr lang="en-US" sz="22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2520"/>
            <a:ext cx="8259008" cy="753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Výsledná kalkulace ŽULA a.s.</a:t>
            </a:r>
            <a:endParaRPr lang="en-US" sz="4700" dirty="0"/>
          </a:p>
        </p:txBody>
      </p:sp>
      <p:sp>
        <p:nvSpPr>
          <p:cNvPr id="3" name="Shape 1"/>
          <p:cNvSpPr/>
          <p:nvPr/>
        </p:nvSpPr>
        <p:spPr>
          <a:xfrm>
            <a:off x="2967514" y="2275284"/>
            <a:ext cx="2173724" cy="1337905"/>
          </a:xfrm>
          <a:prstGeom prst="roundRect">
            <a:avLst>
              <a:gd name="adj" fmla="val 7566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84890" y="2774752"/>
            <a:ext cx="338852" cy="33885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382220" y="2516267"/>
            <a:ext cx="1500902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Těžba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5382220" y="3015615"/>
            <a:ext cx="1500902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30 000 Kč/m³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61729" y="3597950"/>
            <a:ext cx="8454390" cy="15240"/>
          </a:xfrm>
          <a:prstGeom prst="roundRect">
            <a:avLst>
              <a:gd name="adj" fmla="val 664188"/>
            </a:avLst>
          </a:prstGeom>
          <a:solidFill>
            <a:srgbClr val="DEB9BB"/>
          </a:solidFill>
          <a:ln/>
        </p:spPr>
      </p:sp>
      <p:sp>
        <p:nvSpPr>
          <p:cNvPr id="8" name="Shape 5"/>
          <p:cNvSpPr/>
          <p:nvPr/>
        </p:nvSpPr>
        <p:spPr>
          <a:xfrm>
            <a:off x="1880592" y="3733681"/>
            <a:ext cx="4347567" cy="1337905"/>
          </a:xfrm>
          <a:prstGeom prst="roundRect">
            <a:avLst>
              <a:gd name="adj" fmla="val 7566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4890" y="4233148"/>
            <a:ext cx="338852" cy="33885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469142" y="3974663"/>
            <a:ext cx="3269337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Vlastní náklady výroby</a:t>
            </a:r>
            <a:endParaRPr lang="en-US" sz="2350" dirty="0"/>
          </a:p>
        </p:txBody>
      </p:sp>
      <p:sp>
        <p:nvSpPr>
          <p:cNvPr id="11" name="Text 7"/>
          <p:cNvSpPr/>
          <p:nvPr/>
        </p:nvSpPr>
        <p:spPr>
          <a:xfrm>
            <a:off x="6469142" y="4474012"/>
            <a:ext cx="326933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1 900 Kč/m²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6348651" y="5056346"/>
            <a:ext cx="7367468" cy="15240"/>
          </a:xfrm>
          <a:prstGeom prst="roundRect">
            <a:avLst>
              <a:gd name="adj" fmla="val 664188"/>
            </a:avLst>
          </a:prstGeom>
          <a:solidFill>
            <a:srgbClr val="DEB9BB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192078"/>
            <a:ext cx="6521410" cy="1337905"/>
          </a:xfrm>
          <a:prstGeom prst="roundRect">
            <a:avLst>
              <a:gd name="adj" fmla="val 7566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85009" y="5691545"/>
            <a:ext cx="338852" cy="338852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6183" y="5433060"/>
            <a:ext cx="3125867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Úplné vlastní náklady</a:t>
            </a:r>
            <a:endParaRPr lang="en-US" sz="2350" dirty="0"/>
          </a:p>
        </p:txBody>
      </p:sp>
      <p:sp>
        <p:nvSpPr>
          <p:cNvPr id="16" name="Text 11"/>
          <p:cNvSpPr/>
          <p:nvPr/>
        </p:nvSpPr>
        <p:spPr>
          <a:xfrm>
            <a:off x="7556183" y="5932408"/>
            <a:ext cx="3125867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2 000 Kč/m²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793790" y="6760369"/>
            <a:ext cx="13042821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Finální výsledek: Úplné vlastní náklady výkonu = 1 900 (výroba) + 100 (prodej) = </a:t>
            </a:r>
            <a:pPr algn="l" indent="0" marL="0">
              <a:lnSpc>
                <a:spcPts val="28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2 000 Kč/m²</a:t>
            </a:r>
            <a:endParaRPr lang="en-US" sz="185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255514"/>
            <a:ext cx="1169432" cy="463153"/>
          </a:xfrm>
          <a:prstGeom prst="roundRect">
            <a:avLst>
              <a:gd name="adj" fmla="val 18512"/>
            </a:avLst>
          </a:prstGeom>
          <a:solidFill>
            <a:srgbClr val="F8D3D5"/>
          </a:solidFill>
          <a:ln/>
        </p:spPr>
      </p:sp>
      <p:sp>
        <p:nvSpPr>
          <p:cNvPr id="3" name="Text 1"/>
          <p:cNvSpPr/>
          <p:nvPr/>
        </p:nvSpPr>
        <p:spPr>
          <a:xfrm>
            <a:off x="946785" y="1331952"/>
            <a:ext cx="863441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SYNTÉZA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1810464"/>
            <a:ext cx="8092321" cy="797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250"/>
              </a:lnSpc>
              <a:buNone/>
            </a:pPr>
            <a:r>
              <a:rPr lang="en-US" sz="5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Kdy kterou metodu použít?</a:t>
            </a:r>
            <a:endParaRPr lang="en-US" sz="50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52274"/>
            <a:ext cx="2740819" cy="169390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875728"/>
            <a:ext cx="3045381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Prosté dělení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5412105"/>
            <a:ext cx="3045381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Jeden typ výrobku, homogenní produkce. Nejjednodušší metoda pro kalkulaci.</a:t>
            </a:r>
            <a:endParaRPr lang="en-US" sz="2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230" y="2952274"/>
            <a:ext cx="2740819" cy="169390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126230" y="4875728"/>
            <a:ext cx="3045381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Přirážková kalkulace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4126230" y="5810726"/>
            <a:ext cx="3045381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Více výrobků se společnou režií. Použití rozvrhové základny (mzdy, materiál).</a:t>
            </a:r>
            <a:endParaRPr lang="en-US" sz="20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670" y="2952274"/>
            <a:ext cx="2740819" cy="169390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58670" y="4875728"/>
            <a:ext cx="3045381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Poměrová čísla</a:t>
            </a:r>
            <a:endParaRPr lang="en-US" sz="2500" dirty="0"/>
          </a:p>
        </p:txBody>
      </p:sp>
      <p:sp>
        <p:nvSpPr>
          <p:cNvPr id="13" name="Text 8"/>
          <p:cNvSpPr/>
          <p:nvPr/>
        </p:nvSpPr>
        <p:spPr>
          <a:xfrm>
            <a:off x="7458670" y="5412105"/>
            <a:ext cx="3045381" cy="1551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Podobné výrobky lišící se v jednom parametru (čas, hmotnost). Využití ekvivalentů.</a:t>
            </a:r>
            <a:endParaRPr lang="en-US" sz="20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111" y="2952274"/>
            <a:ext cx="2740938" cy="169402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0791111" y="4875848"/>
            <a:ext cx="3045500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Stupňovitá metoda</a:t>
            </a:r>
            <a:endParaRPr lang="en-US" sz="2500" dirty="0"/>
          </a:p>
        </p:txBody>
      </p:sp>
      <p:sp>
        <p:nvSpPr>
          <p:cNvPr id="16" name="Text 10"/>
          <p:cNvSpPr/>
          <p:nvPr/>
        </p:nvSpPr>
        <p:spPr>
          <a:xfrm>
            <a:off x="10791111" y="5412224"/>
            <a:ext cx="3045500" cy="1163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Fázová výroba, kde výstup jedné fáze vstupuje do další. Procesní výroba.</a:t>
            </a:r>
            <a:endParaRPr lang="en-US" sz="20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4882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Srovnání metod</a:t>
            </a:r>
            <a:endParaRPr lang="en-US" sz="5550" dirty="0"/>
          </a:p>
        </p:txBody>
      </p:sp>
      <p:sp>
        <p:nvSpPr>
          <p:cNvPr id="3" name="Shape 1"/>
          <p:cNvSpPr/>
          <p:nvPr/>
        </p:nvSpPr>
        <p:spPr>
          <a:xfrm>
            <a:off x="793790" y="2417802"/>
            <a:ext cx="13042821" cy="4074438"/>
          </a:xfrm>
          <a:prstGeom prst="roundRect">
            <a:avLst>
              <a:gd name="adj" fmla="val 2923"/>
            </a:avLst>
          </a:prstGeom>
          <a:noFill/>
          <a:ln w="1524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9030" y="2433042"/>
            <a:ext cx="13012341" cy="80879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92756" y="2610683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Metoda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349591" y="2610683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Složitost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02617" y="2610683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Přesnost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855643" y="2610683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Použití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809030" y="3241834"/>
            <a:ext cx="13012341" cy="80879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92756" y="3419475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Prosté dělení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349591" y="3419475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Nízká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602617" y="3419475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Vysoká*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10855643" y="3419475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výrobek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809030" y="4050625"/>
            <a:ext cx="13012341" cy="80879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92756" y="4228267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Přirážková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4349591" y="4228267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Střední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02617" y="4228267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Střední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0855643" y="4228267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Více výrobků</a:t>
            </a:r>
            <a:endParaRPr lang="en-US" sz="2200" dirty="0"/>
          </a:p>
        </p:txBody>
      </p:sp>
      <p:sp>
        <p:nvSpPr>
          <p:cNvPr id="19" name="Shape 17"/>
          <p:cNvSpPr/>
          <p:nvPr/>
        </p:nvSpPr>
        <p:spPr>
          <a:xfrm>
            <a:off x="809030" y="4859417"/>
            <a:ext cx="13012341" cy="80879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92756" y="5037058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Poměrová čísla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4349591" y="5037058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Střední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602617" y="5037058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Vysoká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10855643" y="5037058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Podobné výrobky</a:t>
            </a:r>
            <a:endParaRPr lang="en-US" sz="2200" dirty="0"/>
          </a:p>
        </p:txBody>
      </p:sp>
      <p:sp>
        <p:nvSpPr>
          <p:cNvPr id="24" name="Shape 22"/>
          <p:cNvSpPr/>
          <p:nvPr/>
        </p:nvSpPr>
        <p:spPr>
          <a:xfrm>
            <a:off x="809030" y="5668208"/>
            <a:ext cx="13012341" cy="80879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92756" y="5845850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Stupňovitá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4349591" y="5845850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Vysoká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7602617" y="5845850"/>
            <a:ext cx="267843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Vysoká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10855643" y="5845850"/>
            <a:ext cx="268224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Fázová výroba</a:t>
            </a:r>
            <a:endParaRPr lang="en-US" sz="2200" dirty="0"/>
          </a:p>
        </p:txBody>
      </p:sp>
      <p:sp>
        <p:nvSpPr>
          <p:cNvPr id="29" name="Text 27"/>
          <p:cNvSpPr/>
          <p:nvPr/>
        </p:nvSpPr>
        <p:spPr>
          <a:xfrm>
            <a:off x="793790" y="6811208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i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*Vysoká přesnost pouze pro homogenní produkci</a:t>
            </a:r>
            <a:endParaRPr lang="en-US" sz="2200" dirty="0"/>
          </a:p>
        </p:txBody>
      </p:sp>
      <p:pic>
        <p:nvPicPr>
          <p:cNvPr id="3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44297"/>
            <a:ext cx="6733937" cy="841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600"/>
              </a:lnSpc>
              <a:buNone/>
            </a:pPr>
            <a:r>
              <a:rPr lang="en-US" sz="5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Klíčová doporučení</a:t>
            </a:r>
            <a:endParaRPr lang="en-US" sz="5300" dirty="0"/>
          </a:p>
        </p:txBody>
      </p:sp>
      <p:sp>
        <p:nvSpPr>
          <p:cNvPr id="3" name="Shape 1"/>
          <p:cNvSpPr/>
          <p:nvPr/>
        </p:nvSpPr>
        <p:spPr>
          <a:xfrm>
            <a:off x="793790" y="2397800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55683" y="2490311"/>
            <a:ext cx="5499616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Volba metody závisí na typu výroby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655683" y="3485555"/>
            <a:ext cx="5499616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Analyzujte charakter výrobního procesu a sortiment výrobků před výběrem kalkulační metody.</a:t>
            </a:r>
            <a:endParaRPr lang="en-US" sz="2100" dirty="0"/>
          </a:p>
        </p:txBody>
      </p:sp>
      <p:sp>
        <p:nvSpPr>
          <p:cNvPr id="6" name="Shape 4"/>
          <p:cNvSpPr/>
          <p:nvPr/>
        </p:nvSpPr>
        <p:spPr>
          <a:xfrm>
            <a:off x="7475101" y="2397800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336994" y="2490311"/>
            <a:ext cx="5499616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Rozvrhová základna musí být relevantní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8336994" y="3485555"/>
            <a:ext cx="5499616" cy="126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U přirážkové kalkulace vyberte základnu, která nejlépe odráží spotřebu režijních nákladů.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793790" y="5257443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655683" y="5349954"/>
            <a:ext cx="5499616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Pozor na rozdíl mezi vyrobeným a prodaným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1655683" y="6345198"/>
            <a:ext cx="5499616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 prodeje se vztahují pouze k prodanému množství, nikoliv k celé produkci.</a:t>
            </a:r>
            <a:endParaRPr lang="en-US" sz="2100" dirty="0"/>
          </a:p>
        </p:txBody>
      </p:sp>
      <p:sp>
        <p:nvSpPr>
          <p:cNvPr id="12" name="Shape 10"/>
          <p:cNvSpPr/>
          <p:nvPr/>
        </p:nvSpPr>
        <p:spPr>
          <a:xfrm>
            <a:off x="7475101" y="5257443"/>
            <a:ext cx="606028" cy="606028"/>
          </a:xfrm>
          <a:prstGeom prst="roundRect">
            <a:avLst>
              <a:gd name="adj" fmla="val 18668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336994" y="5349954"/>
            <a:ext cx="5499616" cy="841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Dokumentujte předpoklady a výpočty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8336994" y="6345198"/>
            <a:ext cx="5499616" cy="840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Transparentní kalkulace umožňuje kontrolu a případné úpravy metodiky.</a:t>
            </a:r>
            <a:endParaRPr lang="en-US" sz="21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52463" y="792599"/>
            <a:ext cx="1180386" cy="265867"/>
          </a:xfrm>
          <a:prstGeom prst="roundRect">
            <a:avLst>
              <a:gd name="adj" fmla="val 19144"/>
            </a:avLst>
          </a:prstGeom>
          <a:noFill/>
          <a:ln w="7620">
            <a:solidFill>
              <a:srgbClr val="D01F2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750927" y="845582"/>
            <a:ext cx="983456" cy="159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950" dirty="0">
                <a:solidFill>
                  <a:srgbClr val="D01F28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HARMONOGRAM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652463" y="1097756"/>
            <a:ext cx="4614982" cy="473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Struktura bloku 180 minut</a:t>
            </a:r>
            <a:endParaRPr lang="en-US" sz="2950" dirty="0"/>
          </a:p>
        </p:txBody>
      </p:sp>
      <p:sp>
        <p:nvSpPr>
          <p:cNvPr id="5" name="Shape 3"/>
          <p:cNvSpPr/>
          <p:nvPr/>
        </p:nvSpPr>
        <p:spPr>
          <a:xfrm>
            <a:off x="7307580" y="1718786"/>
            <a:ext cx="15240" cy="5718215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6" name="Shape 4"/>
          <p:cNvSpPr/>
          <p:nvPr/>
        </p:nvSpPr>
        <p:spPr>
          <a:xfrm>
            <a:off x="6705719" y="1881545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7" name="Shape 5"/>
          <p:cNvSpPr/>
          <p:nvPr/>
        </p:nvSpPr>
        <p:spPr>
          <a:xfrm>
            <a:off x="7144822" y="1718786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201614" y="1747183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1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4664393" y="1770817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00:00 – 00:30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652463" y="2066449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Úvod &amp; Teorie: Rychlé opakování pojmů</a:t>
            </a:r>
            <a:endParaRPr lang="en-US" sz="1150" dirty="0"/>
          </a:p>
        </p:txBody>
      </p:sp>
      <p:sp>
        <p:nvSpPr>
          <p:cNvPr id="11" name="Shape 9"/>
          <p:cNvSpPr/>
          <p:nvPr/>
        </p:nvSpPr>
        <p:spPr>
          <a:xfrm>
            <a:off x="7470338" y="2684264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12" name="Shape 10"/>
          <p:cNvSpPr/>
          <p:nvPr/>
        </p:nvSpPr>
        <p:spPr>
          <a:xfrm>
            <a:off x="7144822" y="2521506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201614" y="2549902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2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8072557" y="2573536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00:30 – 01:00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8072557" y="2869168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1: Elektro s.r.o. - Kalkulace prostým dělením</a:t>
            </a:r>
            <a:endParaRPr lang="en-US" sz="1150" dirty="0"/>
          </a:p>
        </p:txBody>
      </p:sp>
      <p:sp>
        <p:nvSpPr>
          <p:cNvPr id="16" name="Shape 14"/>
          <p:cNvSpPr/>
          <p:nvPr/>
        </p:nvSpPr>
        <p:spPr>
          <a:xfrm>
            <a:off x="6705719" y="3414593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17" name="Shape 15"/>
          <p:cNvSpPr/>
          <p:nvPr/>
        </p:nvSpPr>
        <p:spPr>
          <a:xfrm>
            <a:off x="7144822" y="3251835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01614" y="3280231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3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4664393" y="3303865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01:00 – 01:45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652463" y="3599497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2: Radiátor a.s. - Kalkulace přirážková</a:t>
            </a:r>
            <a:endParaRPr lang="en-US" sz="1150" dirty="0"/>
          </a:p>
        </p:txBody>
      </p:sp>
      <p:sp>
        <p:nvSpPr>
          <p:cNvPr id="21" name="Shape 19"/>
          <p:cNvSpPr/>
          <p:nvPr/>
        </p:nvSpPr>
        <p:spPr>
          <a:xfrm>
            <a:off x="7470338" y="4144923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22" name="Shape 20"/>
          <p:cNvSpPr/>
          <p:nvPr/>
        </p:nvSpPr>
        <p:spPr>
          <a:xfrm>
            <a:off x="7144822" y="3982164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7201614" y="4010561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4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8072557" y="4034195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01:45 – 02:00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8072557" y="4329827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Přestávka</a:t>
            </a:r>
            <a:endParaRPr lang="en-US" sz="1150" dirty="0"/>
          </a:p>
        </p:txBody>
      </p:sp>
      <p:sp>
        <p:nvSpPr>
          <p:cNvPr id="26" name="Shape 24"/>
          <p:cNvSpPr/>
          <p:nvPr/>
        </p:nvSpPr>
        <p:spPr>
          <a:xfrm>
            <a:off x="6705719" y="4875252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27" name="Shape 25"/>
          <p:cNvSpPr/>
          <p:nvPr/>
        </p:nvSpPr>
        <p:spPr>
          <a:xfrm>
            <a:off x="7144822" y="4712494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7201614" y="4740890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5</a:t>
            </a:r>
            <a:endParaRPr lang="en-US" sz="1750" dirty="0"/>
          </a:p>
        </p:txBody>
      </p:sp>
      <p:sp>
        <p:nvSpPr>
          <p:cNvPr id="29" name="Text 27"/>
          <p:cNvSpPr/>
          <p:nvPr/>
        </p:nvSpPr>
        <p:spPr>
          <a:xfrm>
            <a:off x="4664393" y="4764524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02:00 – 02:45</a:t>
            </a: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652463" y="5060156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3: Porcelán a.s. - Kalkulace s poměrovými čísly</a:t>
            </a:r>
            <a:endParaRPr lang="en-US" sz="1150" dirty="0"/>
          </a:p>
        </p:txBody>
      </p:sp>
      <p:sp>
        <p:nvSpPr>
          <p:cNvPr id="31" name="Shape 29"/>
          <p:cNvSpPr/>
          <p:nvPr/>
        </p:nvSpPr>
        <p:spPr>
          <a:xfrm>
            <a:off x="7470338" y="5605582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32" name="Shape 30"/>
          <p:cNvSpPr/>
          <p:nvPr/>
        </p:nvSpPr>
        <p:spPr>
          <a:xfrm>
            <a:off x="7144822" y="5442823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7201614" y="5471220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6</a:t>
            </a:r>
            <a:endParaRPr lang="en-US" sz="1750" dirty="0"/>
          </a:p>
        </p:txBody>
      </p:sp>
      <p:sp>
        <p:nvSpPr>
          <p:cNvPr id="34" name="Text 32"/>
          <p:cNvSpPr/>
          <p:nvPr/>
        </p:nvSpPr>
        <p:spPr>
          <a:xfrm>
            <a:off x="8072557" y="5494853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02:45 – 03:00</a:t>
            </a:r>
            <a:endParaRPr lang="en-US" sz="1450" dirty="0"/>
          </a:p>
        </p:txBody>
      </p:sp>
      <p:sp>
        <p:nvSpPr>
          <p:cNvPr id="35" name="Text 33"/>
          <p:cNvSpPr/>
          <p:nvPr/>
        </p:nvSpPr>
        <p:spPr>
          <a:xfrm>
            <a:off x="8072557" y="5790486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4: ŽULA a.s. - Stupňovitá kalkulace</a:t>
            </a:r>
            <a:endParaRPr lang="en-US" sz="1150" dirty="0"/>
          </a:p>
        </p:txBody>
      </p:sp>
      <p:sp>
        <p:nvSpPr>
          <p:cNvPr id="36" name="Shape 34"/>
          <p:cNvSpPr/>
          <p:nvPr/>
        </p:nvSpPr>
        <p:spPr>
          <a:xfrm>
            <a:off x="6705719" y="6335911"/>
            <a:ext cx="454343" cy="15240"/>
          </a:xfrm>
          <a:prstGeom prst="roundRect">
            <a:avLst>
              <a:gd name="adj" fmla="val 417458"/>
            </a:avLst>
          </a:prstGeom>
          <a:solidFill>
            <a:srgbClr val="DEB9BB"/>
          </a:solidFill>
          <a:ln/>
        </p:spPr>
      </p:sp>
      <p:sp>
        <p:nvSpPr>
          <p:cNvPr id="37" name="Shape 35"/>
          <p:cNvSpPr/>
          <p:nvPr/>
        </p:nvSpPr>
        <p:spPr>
          <a:xfrm>
            <a:off x="7144822" y="6173153"/>
            <a:ext cx="340757" cy="340757"/>
          </a:xfrm>
          <a:prstGeom prst="roundRect">
            <a:avLst>
              <a:gd name="adj" fmla="val 18670"/>
            </a:avLst>
          </a:prstGeom>
          <a:solidFill>
            <a:srgbClr val="F8D3D5"/>
          </a:solidFill>
          <a:ln w="7620">
            <a:solidFill>
              <a:srgbClr val="DEB9BB"/>
            </a:solidFill>
            <a:prstDash val="solid"/>
          </a:ln>
        </p:spPr>
      </p:sp>
      <p:sp>
        <p:nvSpPr>
          <p:cNvPr id="38" name="Text 36"/>
          <p:cNvSpPr/>
          <p:nvPr/>
        </p:nvSpPr>
        <p:spPr>
          <a:xfrm>
            <a:off x="7201614" y="6201549"/>
            <a:ext cx="227171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7</a:t>
            </a:r>
            <a:endParaRPr lang="en-US" sz="1750" dirty="0"/>
          </a:p>
        </p:txBody>
      </p:sp>
      <p:sp>
        <p:nvSpPr>
          <p:cNvPr id="39" name="Text 37"/>
          <p:cNvSpPr/>
          <p:nvPr/>
        </p:nvSpPr>
        <p:spPr>
          <a:xfrm>
            <a:off x="4664393" y="6225183"/>
            <a:ext cx="1893451" cy="2365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03:00 – 03:15</a:t>
            </a:r>
            <a:endParaRPr lang="en-US" sz="1450" dirty="0"/>
          </a:p>
        </p:txBody>
      </p:sp>
      <p:sp>
        <p:nvSpPr>
          <p:cNvPr id="40" name="Text 38"/>
          <p:cNvSpPr/>
          <p:nvPr/>
        </p:nvSpPr>
        <p:spPr>
          <a:xfrm>
            <a:off x="652463" y="6520815"/>
            <a:ext cx="5905381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Závěrečná syntéza: Kdy kterou metodu použít?</a:t>
            </a:r>
            <a:endParaRPr lang="en-US" sz="1150" dirty="0"/>
          </a:p>
        </p:txBody>
      </p:sp>
      <p:pic>
        <p:nvPicPr>
          <p:cNvPr id="4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99137" y="7669411"/>
            <a:ext cx="1368147" cy="3281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9101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Děkuji za pozornost</a:t>
            </a:r>
            <a:endParaRPr lang="en-US" sz="5550" dirty="0"/>
          </a:p>
        </p:txBody>
      </p:sp>
      <p:sp>
        <p:nvSpPr>
          <p:cNvPr id="4" name="Text 1"/>
          <p:cNvSpPr/>
          <p:nvPr/>
        </p:nvSpPr>
        <p:spPr>
          <a:xfrm>
            <a:off x="6280190" y="2690336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Nyní byste měli být schopni: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462814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Rozlišit mezi přímými a nepřímými náklady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015502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Aplikovat čtyři základní kalkulační metody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4568190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Vybrat vhodnou metodu podle typu výroby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280190" y="5120878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550"/>
              </a:lnSpc>
              <a:buSzPct val="100000"/>
              <a:buChar char="•"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Vypočítat úplné vlastní náklady výkonu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6280190" y="6035081"/>
            <a:ext cx="7556421" cy="42982"/>
          </a:xfrm>
          <a:prstGeom prst="rect">
            <a:avLst/>
          </a:prstGeom>
          <a:solidFill>
            <a:srgbClr val="000000">
              <a:alpha val="50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280190" y="6396990"/>
            <a:ext cx="75564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Otázky a diskuse</a:t>
            </a:r>
            <a:endParaRPr lang="en-US" sz="220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3745706"/>
            <a:ext cx="1010126" cy="335042"/>
          </a:xfrm>
          <a:prstGeom prst="roundRect">
            <a:avLst>
              <a:gd name="adj" fmla="val 19904"/>
            </a:avLst>
          </a:prstGeom>
          <a:solidFill>
            <a:srgbClr val="F8D3D5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52" y="3833813"/>
            <a:ext cx="158710" cy="15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50858" y="3805238"/>
            <a:ext cx="53399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TEORIE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793790" y="413623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Základní pojmy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793790" y="510349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Přímé náklady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793790" y="5614392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Náklady, které lze přímo přiřadit ke konkrétnímu výrobku nebo službě.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793790" y="6009322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Materiál a polotovary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6327815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Přímé mzdy</a:t>
            </a:r>
            <a:endParaRPr lang="en-US" sz="1550" dirty="0"/>
          </a:p>
        </p:txBody>
      </p:sp>
      <p:sp>
        <p:nvSpPr>
          <p:cNvPr id="11" name="Text 7"/>
          <p:cNvSpPr/>
          <p:nvPr/>
        </p:nvSpPr>
        <p:spPr>
          <a:xfrm>
            <a:off x="793790" y="6646307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Energie spotřebovaná výrobkem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564874" y="5103495"/>
            <a:ext cx="336613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Nepřímé náklady (režie)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7564874" y="5614392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Náklady, které nelze přímo přiřadit a musí se rozvrhovat.</a:t>
            </a:r>
            <a:endParaRPr lang="en-US" sz="1550" dirty="0"/>
          </a:p>
        </p:txBody>
      </p:sp>
      <p:sp>
        <p:nvSpPr>
          <p:cNvPr id="14" name="Text 10"/>
          <p:cNvSpPr/>
          <p:nvPr/>
        </p:nvSpPr>
        <p:spPr>
          <a:xfrm>
            <a:off x="7564874" y="6009322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Výrobní režie</a:t>
            </a:r>
            <a:endParaRPr lang="en-US" sz="1550" dirty="0"/>
          </a:p>
        </p:txBody>
      </p:sp>
      <p:sp>
        <p:nvSpPr>
          <p:cNvPr id="15" name="Text 11"/>
          <p:cNvSpPr/>
          <p:nvPr/>
        </p:nvSpPr>
        <p:spPr>
          <a:xfrm>
            <a:off x="7564874" y="6327815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Správní režie</a:t>
            </a:r>
            <a:endParaRPr lang="en-US" sz="1550" dirty="0"/>
          </a:p>
        </p:txBody>
      </p:sp>
      <p:sp>
        <p:nvSpPr>
          <p:cNvPr id="16" name="Text 12"/>
          <p:cNvSpPr/>
          <p:nvPr/>
        </p:nvSpPr>
        <p:spPr>
          <a:xfrm>
            <a:off x="7564874" y="6646307"/>
            <a:ext cx="6279356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1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Odbytová režie</a:t>
            </a:r>
            <a:endParaRPr lang="en-US" sz="1550" dirty="0"/>
          </a:p>
        </p:txBody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3757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Kalkulační jednice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936677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Kalkulační jednice je základní měrná jednotka, pro kterou se náklady počítají. Může to být kus výrobku, metr čtvereční, kilogram, hodina služby nebo jiná relevantní jednotka.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4162663"/>
            <a:ext cx="708779" cy="70877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225772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Kusová výroba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93790" y="5838825"/>
            <a:ext cx="411134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kus výrobku (např. zabezpečovací zařízení, radiátor)</a:t>
            </a:r>
            <a:endParaRPr lang="en-US" sz="22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467" y="4162663"/>
            <a:ext cx="708779" cy="70877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59467" y="5225772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Plošná výroba</a:t>
            </a:r>
            <a:endParaRPr lang="en-US" sz="2750" dirty="0"/>
          </a:p>
        </p:txBody>
      </p:sp>
      <p:sp>
        <p:nvSpPr>
          <p:cNvPr id="9" name="Text 5"/>
          <p:cNvSpPr/>
          <p:nvPr/>
        </p:nvSpPr>
        <p:spPr>
          <a:xfrm>
            <a:off x="5259467" y="5838825"/>
            <a:ext cx="411134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m² produktu (např. obklady, textilie)</a:t>
            </a:r>
            <a:endParaRPr lang="en-US" sz="22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25144" y="4162663"/>
            <a:ext cx="708779" cy="70877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25144" y="5225772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Objemová výroba</a:t>
            </a:r>
            <a:endParaRPr lang="en-US" sz="2750" dirty="0"/>
          </a:p>
        </p:txBody>
      </p:sp>
      <p:sp>
        <p:nvSpPr>
          <p:cNvPr id="12" name="Text 7"/>
          <p:cNvSpPr/>
          <p:nvPr/>
        </p:nvSpPr>
        <p:spPr>
          <a:xfrm>
            <a:off x="9725144" y="5838825"/>
            <a:ext cx="4111347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1 m³ materiálu (např. těžba kamene, dřeva)</a:t>
            </a:r>
            <a:endParaRPr lang="en-US" sz="22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950839"/>
            <a:ext cx="1363147" cy="532924"/>
          </a:xfrm>
          <a:prstGeom prst="roundRect">
            <a:avLst>
              <a:gd name="adj" fmla="val 17876"/>
            </a:avLst>
          </a:prstGeom>
          <a:solidFill>
            <a:srgbClr val="F8D3D5"/>
          </a:solidFill>
          <a:ln/>
        </p:spPr>
      </p:sp>
      <p:sp>
        <p:nvSpPr>
          <p:cNvPr id="4" name="Text 1"/>
          <p:cNvSpPr/>
          <p:nvPr/>
        </p:nvSpPr>
        <p:spPr>
          <a:xfrm>
            <a:off x="963811" y="2035850"/>
            <a:ext cx="10231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PŘÍKLAD 1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2597110"/>
            <a:ext cx="708826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Elektro s.r.o.</a:t>
            </a:r>
            <a:endParaRPr lang="en-US" sz="5550" dirty="0"/>
          </a:p>
        </p:txBody>
      </p:sp>
      <p:sp>
        <p:nvSpPr>
          <p:cNvPr id="6" name="Text 3"/>
          <p:cNvSpPr/>
          <p:nvPr/>
        </p:nvSpPr>
        <p:spPr>
          <a:xfrm>
            <a:off x="793790" y="3596402"/>
            <a:ext cx="461391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Kalkulace prostým dělením</a:t>
            </a:r>
            <a:endParaRPr lang="en-US" sz="2750" dirty="0"/>
          </a:p>
        </p:txBody>
      </p:sp>
      <p:sp>
        <p:nvSpPr>
          <p:cNvPr id="7" name="Text 4"/>
          <p:cNvSpPr/>
          <p:nvPr/>
        </p:nvSpPr>
        <p:spPr>
          <a:xfrm>
            <a:off x="793790" y="4464725"/>
            <a:ext cx="755642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Společnost Elektro, s.r.o. vyrábí jeden typ zabezpečovacího zařízení. V roce 202X plánuje vyrobit a prodat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20 000 kusů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 Cílem je pochopit strukturu typového kalkulačního vzorce a rozdíl mezi variabilními a fixními náklady.</a:t>
            </a:r>
            <a:endParaRPr lang="en-US" sz="22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5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62338"/>
            <a:ext cx="7455098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Zadání: Přímé náklady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3015258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Manažer výroby a ekonomické oddělení dodali následující data o přímých nákladech na 1 kus: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787735"/>
            <a:ext cx="4158615" cy="2107049"/>
          </a:xfrm>
          <a:prstGeom prst="roundRect">
            <a:avLst>
              <a:gd name="adj" fmla="val 565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92518" y="4086463"/>
            <a:ext cx="3561159" cy="886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Materiál a polotovary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1092518" y="5142548"/>
            <a:ext cx="356115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4 000 Kč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5235893" y="3787735"/>
            <a:ext cx="4158615" cy="2107049"/>
          </a:xfrm>
          <a:prstGeom prst="roundRect">
            <a:avLst>
              <a:gd name="adj" fmla="val 565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534620" y="4086463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Energie (jednicová)</a:t>
            </a:r>
            <a:endParaRPr lang="en-US" sz="2750" dirty="0"/>
          </a:p>
        </p:txBody>
      </p:sp>
      <p:sp>
        <p:nvSpPr>
          <p:cNvPr id="9" name="Text 7"/>
          <p:cNvSpPr/>
          <p:nvPr/>
        </p:nvSpPr>
        <p:spPr>
          <a:xfrm>
            <a:off x="5534620" y="4699516"/>
            <a:ext cx="356115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500 Kč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9677995" y="3787735"/>
            <a:ext cx="4158615" cy="2107049"/>
          </a:xfrm>
          <a:prstGeom prst="roundRect">
            <a:avLst>
              <a:gd name="adj" fmla="val 5652"/>
            </a:avLst>
          </a:prstGeom>
          <a:solidFill>
            <a:srgbClr val="F8D3D5"/>
          </a:solidFill>
          <a:ln w="15240">
            <a:solidFill>
              <a:srgbClr val="DEB9BB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976723" y="4086463"/>
            <a:ext cx="3544133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Mzdy (vč. odvodů)</a:t>
            </a:r>
            <a:endParaRPr lang="en-US" sz="2750" dirty="0"/>
          </a:p>
        </p:txBody>
      </p:sp>
      <p:sp>
        <p:nvSpPr>
          <p:cNvPr id="12" name="Text 10"/>
          <p:cNvSpPr/>
          <p:nvPr/>
        </p:nvSpPr>
        <p:spPr>
          <a:xfrm>
            <a:off x="9976723" y="4699516"/>
            <a:ext cx="356115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4 500 Kč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93790" y="6213753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Celkové přímé náklady na 1 kus činí 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FFFFFF"/>
                </a:solidFill>
                <a:highlight>
                  <a:srgbClr val="E34238"/>
                </a:highlight>
                <a:latin typeface="Oxygen" pitchFamily="34" charset="0"/>
                <a:ea typeface="Oxygen" pitchFamily="34" charset="-122"/>
                <a:cs typeface="Oxygen" pitchFamily="34" charset="-120"/>
              </a:rPr>
              <a:t>9 000 Kč</a:t>
            </a:r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.</a:t>
            </a:r>
            <a:endParaRPr lang="en-US" sz="22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83362"/>
            <a:ext cx="7304127" cy="885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950"/>
              </a:lnSpc>
              <a:buNone/>
            </a:pPr>
            <a:r>
              <a:rPr lang="en-US" sz="555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Zadání: Rozpočty režií</a:t>
            </a:r>
            <a:endParaRPr lang="en-US" sz="5550" dirty="0"/>
          </a:p>
        </p:txBody>
      </p:sp>
      <p:sp>
        <p:nvSpPr>
          <p:cNvPr id="3" name="Text 1"/>
          <p:cNvSpPr/>
          <p:nvPr/>
        </p:nvSpPr>
        <p:spPr>
          <a:xfrm>
            <a:off x="793790" y="2636282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Celkové rozpočty režií pro firmu jsou rozděleny do tří kategorií: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793790" y="3408759"/>
            <a:ext cx="4158615" cy="3637359"/>
          </a:xfrm>
          <a:prstGeom prst="roundRect">
            <a:avLst>
              <a:gd name="adj" fmla="val 3274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31890" y="3446859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F8D3D5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60452" y="3651766"/>
            <a:ext cx="425291" cy="4252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15378" y="4580930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Hlavní výroba</a:t>
            </a:r>
            <a:endParaRPr lang="en-US" sz="2750" dirty="0"/>
          </a:p>
        </p:txBody>
      </p:sp>
      <p:sp>
        <p:nvSpPr>
          <p:cNvPr id="8" name="Text 5"/>
          <p:cNvSpPr/>
          <p:nvPr/>
        </p:nvSpPr>
        <p:spPr>
          <a:xfrm>
            <a:off x="1115378" y="5193983"/>
            <a:ext cx="351543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Variabilní režie: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800 000 Kč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115378" y="6271022"/>
            <a:ext cx="351543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Fixní režie: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32 000 000 Kč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5235893" y="3408759"/>
            <a:ext cx="4158615" cy="3637359"/>
          </a:xfrm>
          <a:prstGeom prst="roundRect">
            <a:avLst>
              <a:gd name="adj" fmla="val 3274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273993" y="3446859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F8D3D5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2554" y="3651766"/>
            <a:ext cx="425291" cy="42529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557480" y="4580930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Prodej</a:t>
            </a:r>
            <a:endParaRPr lang="en-US" sz="2750" dirty="0"/>
          </a:p>
        </p:txBody>
      </p:sp>
      <p:sp>
        <p:nvSpPr>
          <p:cNvPr id="14" name="Text 10"/>
          <p:cNvSpPr/>
          <p:nvPr/>
        </p:nvSpPr>
        <p:spPr>
          <a:xfrm>
            <a:off x="5557480" y="5193983"/>
            <a:ext cx="351543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Fixní režie: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4 800 000 Kč</a:t>
            </a:r>
            <a:endParaRPr lang="en-US" sz="2200" dirty="0"/>
          </a:p>
        </p:txBody>
      </p:sp>
      <p:sp>
        <p:nvSpPr>
          <p:cNvPr id="15" name="Shape 11"/>
          <p:cNvSpPr/>
          <p:nvPr/>
        </p:nvSpPr>
        <p:spPr>
          <a:xfrm>
            <a:off x="9677995" y="3408759"/>
            <a:ext cx="4158615" cy="3637359"/>
          </a:xfrm>
          <a:prstGeom prst="roundRect">
            <a:avLst>
              <a:gd name="adj" fmla="val 3274"/>
            </a:avLst>
          </a:prstGeom>
          <a:solidFill>
            <a:srgbClr val="FFFFFF"/>
          </a:solidFill>
          <a:ln w="38100">
            <a:solidFill>
              <a:srgbClr val="DEB9BB"/>
            </a:solidFill>
            <a:prstDash val="solid"/>
          </a:ln>
        </p:spPr>
      </p:sp>
      <p:sp>
        <p:nvSpPr>
          <p:cNvPr id="16" name="Shape 12"/>
          <p:cNvSpPr/>
          <p:nvPr/>
        </p:nvSpPr>
        <p:spPr>
          <a:xfrm>
            <a:off x="9716095" y="3446859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F8D3D5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44657" y="3651766"/>
            <a:ext cx="425291" cy="42529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999583" y="4580930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Řízení a správa</a:t>
            </a:r>
            <a:endParaRPr lang="en-US" sz="2750" dirty="0"/>
          </a:p>
        </p:txBody>
      </p:sp>
      <p:sp>
        <p:nvSpPr>
          <p:cNvPr id="19" name="Text 14"/>
          <p:cNvSpPr/>
          <p:nvPr/>
        </p:nvSpPr>
        <p:spPr>
          <a:xfrm>
            <a:off x="9999583" y="5193983"/>
            <a:ext cx="3515439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Fixní režie: </a:t>
            </a:r>
            <a:pPr algn="l" indent="0" marL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5 000 000 Kč</a:t>
            </a:r>
            <a:endParaRPr lang="en-US" sz="2200" dirty="0"/>
          </a:p>
        </p:txBody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6953" y="7547967"/>
            <a:ext cx="1665089" cy="3993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6036" y="808792"/>
            <a:ext cx="4267557" cy="483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00" b="1" dirty="0">
                <a:solidFill>
                  <a:srgbClr val="CF1F28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Řešení: Krok za krokem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036" y="1492925"/>
            <a:ext cx="463868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30392" y="1647468"/>
            <a:ext cx="2036921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Přímé náklady celkem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1230392" y="2016085"/>
            <a:ext cx="12733973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endParaRPr lang="en-US" sz="13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92" y="2016085"/>
            <a:ext cx="12733973" cy="252532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69" y="2523649"/>
            <a:ext cx="463868" cy="11430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62326" y="2678192"/>
            <a:ext cx="1932861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Výrobní režie na ks</a:t>
            </a:r>
            <a:endParaRPr lang="en-US" sz="1500" dirty="0"/>
          </a:p>
        </p:txBody>
      </p:sp>
      <p:sp>
        <p:nvSpPr>
          <p:cNvPr id="9" name="Text 4"/>
          <p:cNvSpPr/>
          <p:nvPr/>
        </p:nvSpPr>
        <p:spPr>
          <a:xfrm>
            <a:off x="1462326" y="2979896"/>
            <a:ext cx="12502039" cy="204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Celkem výroba: 32 800 000 Kč</a:t>
            </a:r>
            <a:endParaRPr lang="en-US" sz="1200" dirty="0"/>
          </a:p>
        </p:txBody>
      </p:sp>
      <p:sp>
        <p:nvSpPr>
          <p:cNvPr id="10" name="Text 5"/>
          <p:cNvSpPr/>
          <p:nvPr/>
        </p:nvSpPr>
        <p:spPr>
          <a:xfrm>
            <a:off x="1462326" y="3311128"/>
            <a:ext cx="12502039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endParaRPr lang="en-US" sz="13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326" y="3311128"/>
            <a:ext cx="12502039" cy="422434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03" y="3988594"/>
            <a:ext cx="463868" cy="114300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694259" y="4143137"/>
            <a:ext cx="2098119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Vlastní náklady výroby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1694259" y="4511754"/>
            <a:ext cx="12270105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endParaRPr lang="en-US" sz="1350" dirty="0"/>
          </a:p>
        </p:txBody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259" y="4511754"/>
            <a:ext cx="12270105" cy="252532"/>
          </a:xfrm>
          <a:prstGeom prst="rect">
            <a:avLst/>
          </a:prstGeom>
        </p:spPr>
      </p:pic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5019318"/>
            <a:ext cx="463868" cy="114300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926193" y="5173861"/>
            <a:ext cx="224480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Správní a odbytová režie</a:t>
            </a:r>
            <a:endParaRPr lang="en-US" sz="1500" dirty="0"/>
          </a:p>
        </p:txBody>
      </p:sp>
      <p:sp>
        <p:nvSpPr>
          <p:cNvPr id="18" name="Text 9"/>
          <p:cNvSpPr/>
          <p:nvPr/>
        </p:nvSpPr>
        <p:spPr>
          <a:xfrm>
            <a:off x="1926193" y="5475565"/>
            <a:ext cx="12038171" cy="204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Oxygen" pitchFamily="34" charset="0"/>
                <a:ea typeface="Oxygen" pitchFamily="34" charset="-122"/>
                <a:cs typeface="Oxygen" pitchFamily="34" charset="-120"/>
              </a:rPr>
              <a:t>Celkem nevýrobní: 9 800 000 Kč</a:t>
            </a:r>
            <a:endParaRPr lang="en-US" sz="1200" dirty="0"/>
          </a:p>
        </p:txBody>
      </p:sp>
      <p:sp>
        <p:nvSpPr>
          <p:cNvPr id="19" name="Text 10"/>
          <p:cNvSpPr/>
          <p:nvPr/>
        </p:nvSpPr>
        <p:spPr>
          <a:xfrm>
            <a:off x="1926193" y="5806797"/>
            <a:ext cx="12038171" cy="422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endParaRPr lang="en-US" sz="1350" dirty="0"/>
          </a:p>
        </p:txBody>
      </p:sp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6193" y="5806797"/>
            <a:ext cx="12038171" cy="422434"/>
          </a:xfrm>
          <a:prstGeom prst="rect">
            <a:avLst/>
          </a:prstGeom>
        </p:spPr>
      </p:pic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903" y="6484263"/>
            <a:ext cx="463868" cy="1143000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1694259" y="6638806"/>
            <a:ext cx="2006084" cy="241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Oxygen Bold" pitchFamily="34" charset="0"/>
                <a:ea typeface="Oxygen Bold" pitchFamily="34" charset="-122"/>
                <a:cs typeface="Oxygen Bold" pitchFamily="34" charset="-120"/>
              </a:rPr>
              <a:t>Úplné vlastní náklady</a:t>
            </a:r>
            <a:endParaRPr lang="en-US" sz="1500" dirty="0"/>
          </a:p>
        </p:txBody>
      </p:sp>
      <p:sp>
        <p:nvSpPr>
          <p:cNvPr id="23" name="Text 12"/>
          <p:cNvSpPr/>
          <p:nvPr/>
        </p:nvSpPr>
        <p:spPr>
          <a:xfrm>
            <a:off x="1694259" y="7007423"/>
            <a:ext cx="12270105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endParaRPr lang="en-US" sz="1350" dirty="0"/>
          </a:p>
        </p:txBody>
      </p:sp>
      <p:pic>
        <p:nvPicPr>
          <p:cNvPr id="24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4259" y="7007423"/>
            <a:ext cx="12270105" cy="260152"/>
          </a:xfrm>
          <a:prstGeom prst="rect">
            <a:avLst/>
          </a:prstGeom>
        </p:spPr>
      </p:pic>
      <p:pic>
        <p:nvPicPr>
          <p:cNvPr id="25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66990" y="7658933"/>
            <a:ext cx="1396960" cy="3350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2026-01-26T12:45:29Z</dcterms:created>
  <dcterms:modified xsi:type="dcterms:W3CDTF">2026-01-26T12:45:29Z</dcterms:modified>
</cp:coreProperties>
</file>