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notesMasterIdLst>
    <p:notesMasterId r:id="rId42"/>
  </p:notesMasterIdLst>
  <p:sldSz cx="14630400" cy="8229600"/>
  <p:notesSz cx="8229600" cy="14630400"/>
  <p:embeddedFontLst>
    <p:embeddedFont>
      <p:font typeface="Oxygen"/>
      <p:regular r:id="rId47"/>
    </p:embeddedFont>
    <p:embeddedFont>
      <p:font typeface="Oxygen"/>
      <p:regular r:id="rId48"/>
    </p:embeddedFont>
    <p:embeddedFont>
      <p:font typeface="Oxygen"/>
      <p:regular r:id="rId49"/>
    </p:embeddedFont>
    <p:embeddedFont>
      <p:font typeface="Oxygen"/>
      <p:regular r:id="rId5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 Id="rId46" Type="http://schemas.openxmlformats.org/officeDocument/2006/relationships/tableStyles" Target="tableStyles.xml"/><Relationship Id="rId47" Type="http://schemas.openxmlformats.org/officeDocument/2006/relationships/font" Target="fonts/font1.fntdata"/><Relationship Id="rId48" Type="http://schemas.openxmlformats.org/officeDocument/2006/relationships/font" Target="fonts/font2.fntdata"/><Relationship Id="rId49" Type="http://schemas.openxmlformats.org/officeDocument/2006/relationships/font" Target="fonts/font3.fntdata"/><Relationship Id="rId5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slideLayout" Target="../slideLayouts/slideLayout1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slideLayout" Target="../slideLayouts/slideLayout18.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slideLayout" Target="../slideLayouts/slideLayout3.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slideLayout" Target="../slideLayouts/slideLayout2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22.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23.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slideLayout" Target="../slideLayouts/slideLayout24.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slideLayout" Target="../slideLayouts/slideLayout25.xml"/><Relationship Id="rId8"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26.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27.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28.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slideLayout" Target="../slideLayouts/slideLayout29.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image" Target="../media/image-29-2.svg"/><Relationship Id="rId3" Type="http://schemas.openxmlformats.org/officeDocument/2006/relationships/image" Target="../media/image-29-3.png"/><Relationship Id="rId4" Type="http://schemas.openxmlformats.org/officeDocument/2006/relationships/image" Target="../media/image-29-4.svg"/><Relationship Id="rId5" Type="http://schemas.openxmlformats.org/officeDocument/2006/relationships/image" Target="../media/image-29-5.png"/><Relationship Id="rId6" Type="http://schemas.openxmlformats.org/officeDocument/2006/relationships/image" Target="../media/image-29-6.svg"/><Relationship Id="rId7" Type="http://schemas.openxmlformats.org/officeDocument/2006/relationships/image" Target="../media/image-29-7.png"/><Relationship Id="rId8" Type="http://schemas.openxmlformats.org/officeDocument/2006/relationships/image" Target="../media/image-29-8.svg"/><Relationship Id="rId9" Type="http://schemas.openxmlformats.org/officeDocument/2006/relationships/image" Target="../media/image-29-9.png"/><Relationship Id="rId10" Type="http://schemas.openxmlformats.org/officeDocument/2006/relationships/slideLayout" Target="../slideLayouts/slideLayout30.xml"/><Relationship Id="rId11"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3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image" Target="../media/image-31-2.svg"/><Relationship Id="rId3" Type="http://schemas.openxmlformats.org/officeDocument/2006/relationships/image" Target="../media/image-31-3.png"/><Relationship Id="rId4" Type="http://schemas.openxmlformats.org/officeDocument/2006/relationships/slideLayout" Target="../slideLayouts/slideLayout32.xml"/><Relationship Id="rId5"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33.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34.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slideLayout" Target="../slideLayouts/slideLayout35.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36.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image" Target="../media/image-36-2.png"/><Relationship Id="rId3" Type="http://schemas.openxmlformats.org/officeDocument/2006/relationships/slideLayout" Target="../slideLayouts/slideLayout37.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slideLayout" Target="../slideLayouts/slideLayout38.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slideLayout" Target="../slideLayouts/slideLayout39.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image" Target="../media/image-39-2.svg"/><Relationship Id="rId3" Type="http://schemas.openxmlformats.org/officeDocument/2006/relationships/image" Target="../media/image-39-3.png"/><Relationship Id="rId4" Type="http://schemas.openxmlformats.org/officeDocument/2006/relationships/image" Target="../media/image-39-4.svg"/><Relationship Id="rId5" Type="http://schemas.openxmlformats.org/officeDocument/2006/relationships/image" Target="../media/image-39-5.png"/><Relationship Id="rId6" Type="http://schemas.openxmlformats.org/officeDocument/2006/relationships/image" Target="../media/image-39-6.svg"/><Relationship Id="rId7" Type="http://schemas.openxmlformats.org/officeDocument/2006/relationships/image" Target="../media/image-39-7.png"/><Relationship Id="rId8" Type="http://schemas.openxmlformats.org/officeDocument/2006/relationships/slideLayout" Target="../slideLayouts/slideLayout40.xml"/><Relationship Id="rId9"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image" Target="../media/image-40-2.png"/><Relationship Id="rId3" Type="http://schemas.openxmlformats.org/officeDocument/2006/relationships/slideLayout" Target="../slideLayouts/slideLayout41.xml"/><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slideLayout" Target="../slideLayouts/slideLayout9.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439466"/>
            <a:ext cx="7556421" cy="2657832"/>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Metodické otázky využití kalkulace v řízení po linii výkonů</a:t>
            </a:r>
            <a:endParaRPr lang="en-US" sz="5550" dirty="0"/>
          </a:p>
        </p:txBody>
      </p:sp>
      <p:sp>
        <p:nvSpPr>
          <p:cNvPr id="4" name="Text 1"/>
          <p:cNvSpPr/>
          <p:nvPr/>
        </p:nvSpPr>
        <p:spPr>
          <a:xfrm>
            <a:off x="6280190" y="4522589"/>
            <a:ext cx="75564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Kalkulace představuje základní nástroj řízení po linii výkonů. Zobrazuje ve vzájemné souvislosti naturálně vyjádřený výkon a jeho hodnotové parametry, čímž se stává nejvýznamnějším nástrojem synteticky zobrazujícím vztah věcné a hodnotové stránky podnikání.</a:t>
            </a:r>
            <a:endParaRPr lang="en-US" sz="2200" dirty="0"/>
          </a:p>
        </p:txBody>
      </p:sp>
      <p:pic>
        <p:nvPicPr>
          <p:cNvPr id="5"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6527" y="956786"/>
            <a:ext cx="9885164" cy="877848"/>
          </a:xfrm>
          <a:prstGeom prst="rect">
            <a:avLst/>
          </a:prstGeom>
          <a:noFill/>
          <a:ln/>
        </p:spPr>
        <p:txBody>
          <a:bodyPr wrap="none" lIns="0" tIns="0" rIns="0" bIns="0" rtlCol="0" anchor="t"/>
          <a:lstStyle/>
          <a:p>
            <a:pPr algn="l" indent="0" marL="0">
              <a:lnSpc>
                <a:spcPts val="6900"/>
              </a:lnSpc>
              <a:buNone/>
            </a:pPr>
            <a:r>
              <a:rPr lang="en-US" sz="5500" b="1" dirty="0">
                <a:solidFill>
                  <a:srgbClr val="CF1F28"/>
                </a:solidFill>
                <a:latin typeface="Oxygen Bold" pitchFamily="34" charset="0"/>
                <a:ea typeface="Oxygen Bold" pitchFamily="34" charset="-122"/>
                <a:cs typeface="Oxygen Bold" pitchFamily="34" charset="-120"/>
              </a:rPr>
              <a:t>Členění nákladů pro kalkulaci</a:t>
            </a:r>
            <a:endParaRPr lang="en-US" sz="5500" dirty="0"/>
          </a:p>
        </p:txBody>
      </p:sp>
      <p:sp>
        <p:nvSpPr>
          <p:cNvPr id="3" name="Text 1"/>
          <p:cNvSpPr/>
          <p:nvPr/>
        </p:nvSpPr>
        <p:spPr>
          <a:xfrm>
            <a:off x="786527" y="2396490"/>
            <a:ext cx="13057346" cy="899160"/>
          </a:xfrm>
          <a:prstGeom prst="rect">
            <a:avLst/>
          </a:prstGeom>
          <a:noFill/>
          <a:ln/>
        </p:spPr>
        <p:txBody>
          <a:bodyPr wrap="square" lIns="0" tIns="0" rIns="0" bIns="0" rtlCol="0" anchor="t"/>
          <a:lstStyle/>
          <a:p>
            <a:pPr algn="l" indent="0" marL="0">
              <a:lnSpc>
                <a:spcPts val="3500"/>
              </a:lnSpc>
              <a:buNone/>
            </a:pPr>
            <a:r>
              <a:rPr lang="en-US" sz="2200" dirty="0">
                <a:solidFill>
                  <a:srgbClr val="000000"/>
                </a:solidFill>
                <a:latin typeface="Oxygen" pitchFamily="34" charset="0"/>
                <a:ea typeface="Oxygen" pitchFamily="34" charset="-122"/>
                <a:cs typeface="Oxygen" pitchFamily="34" charset="-120"/>
              </a:rPr>
              <a:t>Způsob přiřazování nákladů předmětu kalkulace byl tradičně spjat s členěním nákladů na přímé a nepřímé. Dnes však toto členění ustupuje do pozadí a dominují jiná členění.</a:t>
            </a:r>
            <a:endParaRPr lang="en-US" sz="2200" dirty="0"/>
          </a:p>
        </p:txBody>
      </p:sp>
      <p:sp>
        <p:nvSpPr>
          <p:cNvPr id="4" name="Shape 2"/>
          <p:cNvSpPr/>
          <p:nvPr/>
        </p:nvSpPr>
        <p:spPr>
          <a:xfrm>
            <a:off x="786527" y="3611642"/>
            <a:ext cx="4165163" cy="3661172"/>
          </a:xfrm>
          <a:prstGeom prst="roundRect">
            <a:avLst>
              <a:gd name="adj" fmla="val 3223"/>
            </a:avLst>
          </a:prstGeom>
          <a:solidFill>
            <a:srgbClr val="F8D3D5"/>
          </a:solidFill>
          <a:ln w="15240">
            <a:solidFill>
              <a:srgbClr val="DEB9BB"/>
            </a:solidFill>
            <a:prstDash val="solid"/>
          </a:ln>
        </p:spPr>
      </p:sp>
      <p:sp>
        <p:nvSpPr>
          <p:cNvPr id="5" name="Shape 3"/>
          <p:cNvSpPr/>
          <p:nvPr/>
        </p:nvSpPr>
        <p:spPr>
          <a:xfrm>
            <a:off x="1082635" y="3907750"/>
            <a:ext cx="842724" cy="842724"/>
          </a:xfrm>
          <a:prstGeom prst="roundRect">
            <a:avLst>
              <a:gd name="adj" fmla="val 10849443"/>
            </a:avLst>
          </a:prstGeom>
          <a:solidFill>
            <a:srgbClr val="D01F28"/>
          </a:solidFill>
          <a:ln/>
        </p:spPr>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14331" y="4139446"/>
            <a:ext cx="379214" cy="379214"/>
          </a:xfrm>
          <a:prstGeom prst="rect">
            <a:avLst/>
          </a:prstGeom>
        </p:spPr>
      </p:pic>
      <p:sp>
        <p:nvSpPr>
          <p:cNvPr id="7" name="Text 4"/>
          <p:cNvSpPr/>
          <p:nvPr/>
        </p:nvSpPr>
        <p:spPr>
          <a:xfrm>
            <a:off x="1082635" y="5031343"/>
            <a:ext cx="3511629" cy="438864"/>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Jednicové vs. režijní</a:t>
            </a:r>
            <a:endParaRPr lang="en-US" sz="2750" dirty="0"/>
          </a:p>
        </p:txBody>
      </p:sp>
      <p:sp>
        <p:nvSpPr>
          <p:cNvPr id="8" name="Text 5"/>
          <p:cNvSpPr/>
          <p:nvPr/>
        </p:nvSpPr>
        <p:spPr>
          <a:xfrm>
            <a:off x="1082635" y="5638681"/>
            <a:ext cx="3572947" cy="899160"/>
          </a:xfrm>
          <a:prstGeom prst="rect">
            <a:avLst/>
          </a:prstGeom>
          <a:noFill/>
          <a:ln/>
        </p:spPr>
        <p:txBody>
          <a:bodyPr wrap="square" lIns="0" tIns="0" rIns="0" bIns="0" rtlCol="0" anchor="t"/>
          <a:lstStyle/>
          <a:p>
            <a:pPr algn="l" indent="0" marL="0">
              <a:lnSpc>
                <a:spcPts val="3500"/>
              </a:lnSpc>
              <a:buNone/>
            </a:pPr>
            <a:r>
              <a:rPr lang="en-US" sz="2200" dirty="0">
                <a:solidFill>
                  <a:srgbClr val="000000"/>
                </a:solidFill>
                <a:latin typeface="Oxygen" pitchFamily="34" charset="0"/>
                <a:ea typeface="Oxygen" pitchFamily="34" charset="-122"/>
                <a:cs typeface="Oxygen" pitchFamily="34" charset="-120"/>
              </a:rPr>
              <a:t>Podle způsobu stanovení nákladového úkolu</a:t>
            </a:r>
            <a:endParaRPr lang="en-US" sz="2200" dirty="0"/>
          </a:p>
        </p:txBody>
      </p:sp>
      <p:sp>
        <p:nvSpPr>
          <p:cNvPr id="9" name="Shape 6"/>
          <p:cNvSpPr/>
          <p:nvPr/>
        </p:nvSpPr>
        <p:spPr>
          <a:xfrm>
            <a:off x="5232559" y="3611642"/>
            <a:ext cx="4165163" cy="3661172"/>
          </a:xfrm>
          <a:prstGeom prst="roundRect">
            <a:avLst>
              <a:gd name="adj" fmla="val 3223"/>
            </a:avLst>
          </a:prstGeom>
          <a:solidFill>
            <a:srgbClr val="F8D3D5"/>
          </a:solidFill>
          <a:ln w="15240">
            <a:solidFill>
              <a:srgbClr val="DEB9BB"/>
            </a:solidFill>
            <a:prstDash val="solid"/>
          </a:ln>
        </p:spPr>
      </p:sp>
      <p:sp>
        <p:nvSpPr>
          <p:cNvPr id="10" name="Shape 7"/>
          <p:cNvSpPr/>
          <p:nvPr/>
        </p:nvSpPr>
        <p:spPr>
          <a:xfrm>
            <a:off x="5528667" y="3907750"/>
            <a:ext cx="842724" cy="842724"/>
          </a:xfrm>
          <a:prstGeom prst="roundRect">
            <a:avLst>
              <a:gd name="adj" fmla="val 10849443"/>
            </a:avLst>
          </a:prstGeom>
          <a:solidFill>
            <a:srgbClr val="D01F28"/>
          </a:solidFill>
          <a:ln/>
        </p:spPr>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0363" y="4139446"/>
            <a:ext cx="379214" cy="379214"/>
          </a:xfrm>
          <a:prstGeom prst="rect">
            <a:avLst/>
          </a:prstGeom>
        </p:spPr>
      </p:pic>
      <p:sp>
        <p:nvSpPr>
          <p:cNvPr id="12" name="Text 8"/>
          <p:cNvSpPr/>
          <p:nvPr/>
        </p:nvSpPr>
        <p:spPr>
          <a:xfrm>
            <a:off x="5528667" y="5031343"/>
            <a:ext cx="3511629" cy="438864"/>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Variabilní vs. fixní</a:t>
            </a:r>
            <a:endParaRPr lang="en-US" sz="2750" dirty="0"/>
          </a:p>
        </p:txBody>
      </p:sp>
      <p:sp>
        <p:nvSpPr>
          <p:cNvPr id="13" name="Text 9"/>
          <p:cNvSpPr/>
          <p:nvPr/>
        </p:nvSpPr>
        <p:spPr>
          <a:xfrm>
            <a:off x="5528667" y="5638681"/>
            <a:ext cx="3572947" cy="899160"/>
          </a:xfrm>
          <a:prstGeom prst="rect">
            <a:avLst/>
          </a:prstGeom>
          <a:noFill/>
          <a:ln/>
        </p:spPr>
        <p:txBody>
          <a:bodyPr wrap="square" lIns="0" tIns="0" rIns="0" bIns="0" rtlCol="0" anchor="t"/>
          <a:lstStyle/>
          <a:p>
            <a:pPr algn="l" indent="0" marL="0">
              <a:lnSpc>
                <a:spcPts val="3500"/>
              </a:lnSpc>
              <a:buNone/>
            </a:pPr>
            <a:r>
              <a:rPr lang="en-US" sz="2200" dirty="0">
                <a:solidFill>
                  <a:srgbClr val="000000"/>
                </a:solidFill>
                <a:latin typeface="Oxygen" pitchFamily="34" charset="0"/>
                <a:ea typeface="Oxygen" pitchFamily="34" charset="-122"/>
                <a:cs typeface="Oxygen" pitchFamily="34" charset="-120"/>
              </a:rPr>
              <a:t>Podle závislosti na změnách objemu výkonů</a:t>
            </a:r>
            <a:endParaRPr lang="en-US" sz="2200" dirty="0"/>
          </a:p>
        </p:txBody>
      </p:sp>
      <p:sp>
        <p:nvSpPr>
          <p:cNvPr id="14" name="Shape 10"/>
          <p:cNvSpPr/>
          <p:nvPr/>
        </p:nvSpPr>
        <p:spPr>
          <a:xfrm>
            <a:off x="9678591" y="3611642"/>
            <a:ext cx="4165163" cy="3661172"/>
          </a:xfrm>
          <a:prstGeom prst="roundRect">
            <a:avLst>
              <a:gd name="adj" fmla="val 3223"/>
            </a:avLst>
          </a:prstGeom>
          <a:solidFill>
            <a:srgbClr val="F8D3D5"/>
          </a:solidFill>
          <a:ln w="15240">
            <a:solidFill>
              <a:srgbClr val="DEB9BB"/>
            </a:solidFill>
            <a:prstDash val="solid"/>
          </a:ln>
        </p:spPr>
      </p:sp>
      <p:sp>
        <p:nvSpPr>
          <p:cNvPr id="15" name="Shape 11"/>
          <p:cNvSpPr/>
          <p:nvPr/>
        </p:nvSpPr>
        <p:spPr>
          <a:xfrm>
            <a:off x="9974699" y="3907750"/>
            <a:ext cx="842724" cy="842724"/>
          </a:xfrm>
          <a:prstGeom prst="roundRect">
            <a:avLst>
              <a:gd name="adj" fmla="val 10849443"/>
            </a:avLst>
          </a:prstGeom>
          <a:solidFill>
            <a:srgbClr val="D01F28"/>
          </a:solidFill>
          <a:ln/>
        </p:spPr>
      </p:sp>
      <p:pic>
        <p:nvPicPr>
          <p:cNvPr id="16"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6395" y="4139446"/>
            <a:ext cx="379214" cy="379214"/>
          </a:xfrm>
          <a:prstGeom prst="rect">
            <a:avLst/>
          </a:prstGeom>
        </p:spPr>
      </p:pic>
      <p:sp>
        <p:nvSpPr>
          <p:cNvPr id="17" name="Text 12"/>
          <p:cNvSpPr/>
          <p:nvPr/>
        </p:nvSpPr>
        <p:spPr>
          <a:xfrm>
            <a:off x="9974699" y="5031343"/>
            <a:ext cx="3572947" cy="877729"/>
          </a:xfrm>
          <a:prstGeom prst="rect">
            <a:avLst/>
          </a:prstGeom>
          <a:noFill/>
          <a:ln/>
        </p:spPr>
        <p:txBody>
          <a:bodyPr wrap="squar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Utopené vs. vyhnutelné</a:t>
            </a:r>
            <a:endParaRPr lang="en-US" sz="2750" dirty="0"/>
          </a:p>
        </p:txBody>
      </p:sp>
      <p:sp>
        <p:nvSpPr>
          <p:cNvPr id="18" name="Text 13"/>
          <p:cNvSpPr/>
          <p:nvPr/>
        </p:nvSpPr>
        <p:spPr>
          <a:xfrm>
            <a:off x="9974699" y="6077545"/>
            <a:ext cx="3572947" cy="899160"/>
          </a:xfrm>
          <a:prstGeom prst="rect">
            <a:avLst/>
          </a:prstGeom>
          <a:noFill/>
          <a:ln/>
        </p:spPr>
        <p:txBody>
          <a:bodyPr wrap="square" lIns="0" tIns="0" rIns="0" bIns="0" rtlCol="0" anchor="t"/>
          <a:lstStyle/>
          <a:p>
            <a:pPr algn="l" indent="0" marL="0">
              <a:lnSpc>
                <a:spcPts val="3500"/>
              </a:lnSpc>
              <a:buNone/>
            </a:pPr>
            <a:r>
              <a:rPr lang="en-US" sz="2200" dirty="0">
                <a:solidFill>
                  <a:srgbClr val="000000"/>
                </a:solidFill>
                <a:latin typeface="Oxygen" pitchFamily="34" charset="0"/>
                <a:ea typeface="Oxygen" pitchFamily="34" charset="-122"/>
                <a:cs typeface="Oxygen" pitchFamily="34" charset="-120"/>
              </a:rPr>
              <a:t>Podle ovlivnitelnosti konkrétním rozhodnutím</a:t>
            </a:r>
            <a:endParaRPr lang="en-US" sz="2200" dirty="0"/>
          </a:p>
        </p:txBody>
      </p:sp>
      <p:pic>
        <p:nvPicPr>
          <p:cNvPr id="19" name="Image 3" descr="preencoded.png">    </p:cNvPr>
          <p:cNvPicPr>
            <a:picLocks noChangeAspect="1"/>
          </p:cNvPicPr>
          <p:nvPr/>
        </p:nvPicPr>
        <p:blipFill>
          <a:blip r:embed="rId7"/>
          <a:stretch>
            <a:fillRect/>
          </a:stretch>
        </p:blipFill>
        <p:spPr>
          <a:xfrm>
            <a:off x="12784217" y="7554158"/>
            <a:ext cx="1649611" cy="3956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578173"/>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Metody kalkulace</a:t>
            </a:r>
            <a:endParaRPr lang="en-US" sz="5550" dirty="0"/>
          </a:p>
        </p:txBody>
      </p:sp>
      <p:sp>
        <p:nvSpPr>
          <p:cNvPr id="3" name="Text 1"/>
          <p:cNvSpPr/>
          <p:nvPr/>
        </p:nvSpPr>
        <p:spPr>
          <a:xfrm>
            <a:off x="793790" y="3031093"/>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Pro přiřazení nepřímých nákladů výkonům se používají různé metody, které poskytují různou kvalitu informace. Volba metody závisí na charakteru výroby a požadavcích na přesnost kalkulace.</a:t>
            </a:r>
            <a:endParaRPr lang="en-US" sz="2200" dirty="0"/>
          </a:p>
        </p:txBody>
      </p:sp>
      <p:sp>
        <p:nvSpPr>
          <p:cNvPr id="4" name="Text 2"/>
          <p:cNvSpPr/>
          <p:nvPr/>
        </p:nvSpPr>
        <p:spPr>
          <a:xfrm>
            <a:off x="793790" y="4257080"/>
            <a:ext cx="283488" cy="354330"/>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Light" pitchFamily="34" charset="0"/>
                <a:ea typeface="Oxygen Light" pitchFamily="34" charset="-122"/>
                <a:cs typeface="Oxygen Light" pitchFamily="34" charset="-120"/>
              </a:rPr>
              <a:t>01</a:t>
            </a:r>
            <a:endParaRPr lang="en-US" sz="2200" dirty="0"/>
          </a:p>
        </p:txBody>
      </p:sp>
      <p:sp>
        <p:nvSpPr>
          <p:cNvPr id="5" name="Shape 3"/>
          <p:cNvSpPr/>
          <p:nvPr/>
        </p:nvSpPr>
        <p:spPr>
          <a:xfrm>
            <a:off x="793790" y="4700826"/>
            <a:ext cx="6379607" cy="38100"/>
          </a:xfrm>
          <a:prstGeom prst="rect">
            <a:avLst/>
          </a:prstGeom>
          <a:solidFill>
            <a:srgbClr val="D01F28"/>
          </a:solidFill>
          <a:ln/>
        </p:spPr>
      </p:sp>
      <p:sp>
        <p:nvSpPr>
          <p:cNvPr id="6" name="Text 4"/>
          <p:cNvSpPr/>
          <p:nvPr/>
        </p:nvSpPr>
        <p:spPr>
          <a:xfrm>
            <a:off x="793790" y="4918710"/>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Kalkulace dělením</a:t>
            </a:r>
            <a:endParaRPr lang="en-US" sz="2750" dirty="0"/>
          </a:p>
        </p:txBody>
      </p:sp>
      <p:sp>
        <p:nvSpPr>
          <p:cNvPr id="7" name="Text 5"/>
          <p:cNvSpPr/>
          <p:nvPr/>
        </p:nvSpPr>
        <p:spPr>
          <a:xfrm>
            <a:off x="793790" y="5531763"/>
            <a:ext cx="6379607"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Prostá nebo s poměrovými čísly - vhodná pro homogenní výrobu</a:t>
            </a:r>
            <a:endParaRPr lang="en-US" sz="2200" dirty="0"/>
          </a:p>
        </p:txBody>
      </p:sp>
      <p:sp>
        <p:nvSpPr>
          <p:cNvPr id="8" name="Text 6"/>
          <p:cNvSpPr/>
          <p:nvPr/>
        </p:nvSpPr>
        <p:spPr>
          <a:xfrm>
            <a:off x="7456884" y="4257080"/>
            <a:ext cx="283488" cy="354330"/>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Light" pitchFamily="34" charset="0"/>
                <a:ea typeface="Oxygen Light" pitchFamily="34" charset="-122"/>
                <a:cs typeface="Oxygen Light" pitchFamily="34" charset="-120"/>
              </a:rPr>
              <a:t>02</a:t>
            </a:r>
            <a:endParaRPr lang="en-US" sz="2200" dirty="0"/>
          </a:p>
        </p:txBody>
      </p:sp>
      <p:sp>
        <p:nvSpPr>
          <p:cNvPr id="9" name="Shape 7"/>
          <p:cNvSpPr/>
          <p:nvPr/>
        </p:nvSpPr>
        <p:spPr>
          <a:xfrm>
            <a:off x="7456884" y="4700826"/>
            <a:ext cx="6379726" cy="38100"/>
          </a:xfrm>
          <a:prstGeom prst="rect">
            <a:avLst/>
          </a:prstGeom>
          <a:solidFill>
            <a:srgbClr val="D01F28"/>
          </a:solidFill>
          <a:ln/>
        </p:spPr>
      </p:sp>
      <p:sp>
        <p:nvSpPr>
          <p:cNvPr id="10" name="Text 8"/>
          <p:cNvSpPr/>
          <p:nvPr/>
        </p:nvSpPr>
        <p:spPr>
          <a:xfrm>
            <a:off x="7456884" y="4918710"/>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Kalkulace přirážková</a:t>
            </a:r>
            <a:endParaRPr lang="en-US" sz="2750" dirty="0"/>
          </a:p>
        </p:txBody>
      </p:sp>
      <p:sp>
        <p:nvSpPr>
          <p:cNvPr id="11" name="Text 9"/>
          <p:cNvSpPr/>
          <p:nvPr/>
        </p:nvSpPr>
        <p:spPr>
          <a:xfrm>
            <a:off x="7456884" y="5531763"/>
            <a:ext cx="6379726"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Sumační nebo diferencovaná - nejčastěji používaná metoda</a:t>
            </a:r>
            <a:endParaRPr lang="en-US" sz="2200" dirty="0"/>
          </a:p>
        </p:txBody>
      </p:sp>
      <p:pic>
        <p:nvPicPr>
          <p:cNvPr id="12"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223367"/>
            <a:ext cx="6733937" cy="841772"/>
          </a:xfrm>
          <a:prstGeom prst="rect">
            <a:avLst/>
          </a:prstGeom>
          <a:noFill/>
          <a:ln/>
        </p:spPr>
        <p:txBody>
          <a:bodyPr wrap="non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Alokace nákladů</a:t>
            </a:r>
            <a:endParaRPr lang="en-US" sz="5300" dirty="0"/>
          </a:p>
        </p:txBody>
      </p:sp>
      <p:sp>
        <p:nvSpPr>
          <p:cNvPr id="3" name="Text 1"/>
          <p:cNvSpPr/>
          <p:nvPr/>
        </p:nvSpPr>
        <p:spPr>
          <a:xfrm>
            <a:off x="793790" y="2576870"/>
            <a:ext cx="13042821"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Alokace nákladů je relativně samostatná oblast manažerského účetnictví zabývající se otázkami přiřazení nákladů příslušnému objektu. Hlavním cílem je zpřesnit informace o nákladech s hlavním zřetelem na rozhodovací úlohu, kterou je třeba řešit.</a:t>
            </a:r>
            <a:endParaRPr lang="en-US" sz="2100" dirty="0"/>
          </a:p>
        </p:txBody>
      </p:sp>
      <p:sp>
        <p:nvSpPr>
          <p:cNvPr id="4" name="Text 2"/>
          <p:cNvSpPr/>
          <p:nvPr/>
        </p:nvSpPr>
        <p:spPr>
          <a:xfrm>
            <a:off x="793790" y="438066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CF1F28"/>
                </a:solidFill>
                <a:latin typeface="Oxygen Bold" pitchFamily="34" charset="0"/>
                <a:ea typeface="Oxygen Bold" pitchFamily="34" charset="-122"/>
                <a:cs typeface="Oxygen Bold" pitchFamily="34" charset="-120"/>
              </a:rPr>
              <a:t>Cíle alokace</a:t>
            </a:r>
            <a:endParaRPr lang="en-US" sz="2650" dirty="0"/>
          </a:p>
        </p:txBody>
      </p:sp>
      <p:sp>
        <p:nvSpPr>
          <p:cNvPr id="5" name="Text 3"/>
          <p:cNvSpPr/>
          <p:nvPr/>
        </p:nvSpPr>
        <p:spPr>
          <a:xfrm>
            <a:off x="793790" y="5057418"/>
            <a:ext cx="3863697"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Rozhodování o využití zdrojů</a:t>
            </a:r>
            <a:endParaRPr lang="en-US" sz="2100" dirty="0"/>
          </a:p>
        </p:txBody>
      </p:sp>
      <p:sp>
        <p:nvSpPr>
          <p:cNvPr id="6" name="Text 4"/>
          <p:cNvSpPr/>
          <p:nvPr/>
        </p:nvSpPr>
        <p:spPr>
          <a:xfrm>
            <a:off x="793790" y="5567005"/>
            <a:ext cx="3863697" cy="840105"/>
          </a:xfrm>
          <a:prstGeom prst="rect">
            <a:avLst/>
          </a:prstGeom>
          <a:noFill/>
          <a:ln/>
        </p:spPr>
        <p:txBody>
          <a:bodyPr wrap="squar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Propočet plné nákladové náročnosti</a:t>
            </a:r>
            <a:endParaRPr lang="en-US" sz="2100" dirty="0"/>
          </a:p>
        </p:txBody>
      </p:sp>
      <p:sp>
        <p:nvSpPr>
          <p:cNvPr id="7" name="Text 5"/>
          <p:cNvSpPr/>
          <p:nvPr/>
        </p:nvSpPr>
        <p:spPr>
          <a:xfrm>
            <a:off x="793790" y="6496645"/>
            <a:ext cx="3863697"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Motivace manažerů</a:t>
            </a:r>
            <a:endParaRPr lang="en-US" sz="2100" dirty="0"/>
          </a:p>
        </p:txBody>
      </p:sp>
      <p:sp>
        <p:nvSpPr>
          <p:cNvPr id="8" name="Text 6"/>
          <p:cNvSpPr/>
          <p:nvPr/>
        </p:nvSpPr>
        <p:spPr>
          <a:xfrm>
            <a:off x="5322332" y="438066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CF1F28"/>
                </a:solidFill>
                <a:latin typeface="Oxygen Bold" pitchFamily="34" charset="0"/>
                <a:ea typeface="Oxygen Bold" pitchFamily="34" charset="-122"/>
                <a:cs typeface="Oxygen Bold" pitchFamily="34" charset="-120"/>
              </a:rPr>
              <a:t>Principy alokace</a:t>
            </a:r>
            <a:endParaRPr lang="en-US" sz="2650" dirty="0"/>
          </a:p>
        </p:txBody>
      </p:sp>
      <p:sp>
        <p:nvSpPr>
          <p:cNvPr id="9" name="Text 7"/>
          <p:cNvSpPr/>
          <p:nvPr/>
        </p:nvSpPr>
        <p:spPr>
          <a:xfrm>
            <a:off x="5322332" y="5057418"/>
            <a:ext cx="3863697"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Příčinná souvislost</a:t>
            </a:r>
            <a:endParaRPr lang="en-US" sz="2100" dirty="0"/>
          </a:p>
        </p:txBody>
      </p:sp>
      <p:sp>
        <p:nvSpPr>
          <p:cNvPr id="10" name="Text 8"/>
          <p:cNvSpPr/>
          <p:nvPr/>
        </p:nvSpPr>
        <p:spPr>
          <a:xfrm>
            <a:off x="5322332" y="5567005"/>
            <a:ext cx="3863697"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Únosnost nákladů</a:t>
            </a:r>
            <a:endParaRPr lang="en-US" sz="2100" dirty="0"/>
          </a:p>
        </p:txBody>
      </p:sp>
      <p:sp>
        <p:nvSpPr>
          <p:cNvPr id="11" name="Text 9"/>
          <p:cNvSpPr/>
          <p:nvPr/>
        </p:nvSpPr>
        <p:spPr>
          <a:xfrm>
            <a:off x="5322332" y="6076593"/>
            <a:ext cx="3863697"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Průměrování</a:t>
            </a:r>
            <a:endParaRPr lang="en-US" sz="2100" dirty="0"/>
          </a:p>
        </p:txBody>
      </p:sp>
      <p:sp>
        <p:nvSpPr>
          <p:cNvPr id="12" name="Text 10"/>
          <p:cNvSpPr/>
          <p:nvPr/>
        </p:nvSpPr>
        <p:spPr>
          <a:xfrm>
            <a:off x="9850874" y="438066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CF1F28"/>
                </a:solidFill>
                <a:latin typeface="Oxygen Bold" pitchFamily="34" charset="0"/>
                <a:ea typeface="Oxygen Bold" pitchFamily="34" charset="-122"/>
                <a:cs typeface="Oxygen Bold" pitchFamily="34" charset="-120"/>
              </a:rPr>
              <a:t>Alokační fáze</a:t>
            </a:r>
            <a:endParaRPr lang="en-US" sz="2650" dirty="0"/>
          </a:p>
        </p:txBody>
      </p:sp>
      <p:sp>
        <p:nvSpPr>
          <p:cNvPr id="13" name="Text 11"/>
          <p:cNvSpPr/>
          <p:nvPr/>
        </p:nvSpPr>
        <p:spPr>
          <a:xfrm>
            <a:off x="9850874" y="5057418"/>
            <a:ext cx="4000738"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Přiřazení přímých nákladů</a:t>
            </a:r>
            <a:endParaRPr lang="en-US" sz="2100" dirty="0"/>
          </a:p>
        </p:txBody>
      </p:sp>
      <p:sp>
        <p:nvSpPr>
          <p:cNvPr id="14" name="Text 12"/>
          <p:cNvSpPr/>
          <p:nvPr/>
        </p:nvSpPr>
        <p:spPr>
          <a:xfrm>
            <a:off x="9850874" y="5567005"/>
            <a:ext cx="4000738"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Přetřídění mezi objekty</a:t>
            </a:r>
            <a:endParaRPr lang="en-US" sz="2100" dirty="0"/>
          </a:p>
        </p:txBody>
      </p:sp>
      <p:sp>
        <p:nvSpPr>
          <p:cNvPr id="15" name="Text 13"/>
          <p:cNvSpPr/>
          <p:nvPr/>
        </p:nvSpPr>
        <p:spPr>
          <a:xfrm>
            <a:off x="9850874" y="6076593"/>
            <a:ext cx="4000738"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Přiřazení finálním výkonům</a:t>
            </a:r>
            <a:endParaRPr lang="en-US" sz="2100" dirty="0"/>
          </a:p>
        </p:txBody>
      </p:sp>
      <p:pic>
        <p:nvPicPr>
          <p:cNvPr id="16"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552105"/>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Cíle alokace nákladů</a:t>
            </a:r>
            <a:endParaRPr lang="en-US" sz="5550" dirty="0"/>
          </a:p>
        </p:txBody>
      </p:sp>
      <p:sp>
        <p:nvSpPr>
          <p:cNvPr id="4" name="Text 1"/>
          <p:cNvSpPr/>
          <p:nvPr/>
        </p:nvSpPr>
        <p:spPr>
          <a:xfrm>
            <a:off x="6280190" y="3863340"/>
            <a:ext cx="75564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Neexistuje univerzálně správný nebo špatný způsob přiřazení nákladu příslušnému výkonu. Každý způsob alokace musí respektovat rozhodovací úlohu, která bude na základě tohoto přiřazení řešena.</a:t>
            </a:r>
            <a:endParaRPr lang="en-US" sz="2200" dirty="0"/>
          </a:p>
        </p:txBody>
      </p:sp>
      <p:pic>
        <p:nvPicPr>
          <p:cNvPr id="5"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54963" y="795338"/>
            <a:ext cx="7450931" cy="475178"/>
          </a:xfrm>
          <a:prstGeom prst="rect">
            <a:avLst/>
          </a:prstGeom>
          <a:noFill/>
          <a:ln/>
        </p:spPr>
        <p:txBody>
          <a:bodyPr wrap="none" lIns="0" tIns="0" rIns="0" bIns="0" rtlCol="0" anchor="t"/>
          <a:lstStyle/>
          <a:p>
            <a:pPr algn="l" indent="0" marL="0">
              <a:lnSpc>
                <a:spcPts val="3700"/>
              </a:lnSpc>
              <a:buNone/>
            </a:pPr>
            <a:r>
              <a:rPr lang="en-US" sz="2950" b="1" dirty="0">
                <a:solidFill>
                  <a:srgbClr val="CF1F28"/>
                </a:solidFill>
                <a:latin typeface="Oxygen Bold" pitchFamily="34" charset="0"/>
                <a:ea typeface="Oxygen Bold" pitchFamily="34" charset="-122"/>
                <a:cs typeface="Oxygen Bold" pitchFamily="34" charset="-120"/>
              </a:rPr>
              <a:t>Šest typových oblastí rozhodovacích úloh</a:t>
            </a:r>
            <a:endParaRPr lang="en-US" sz="2950" dirty="0"/>
          </a:p>
        </p:txBody>
      </p:sp>
      <p:sp>
        <p:nvSpPr>
          <p:cNvPr id="3" name="Shape 1"/>
          <p:cNvSpPr/>
          <p:nvPr/>
        </p:nvSpPr>
        <p:spPr>
          <a:xfrm>
            <a:off x="654963" y="1468160"/>
            <a:ext cx="13320474" cy="912257"/>
          </a:xfrm>
          <a:prstGeom prst="roundRect">
            <a:avLst>
              <a:gd name="adj" fmla="val 7001"/>
            </a:avLst>
          </a:prstGeom>
          <a:solidFill>
            <a:srgbClr val="FFFFFF"/>
          </a:solidFill>
          <a:ln w="15240">
            <a:solidFill>
              <a:srgbClr val="DEB9BB"/>
            </a:solidFill>
            <a:prstDash val="solid"/>
          </a:ln>
        </p:spPr>
      </p:sp>
      <p:sp>
        <p:nvSpPr>
          <p:cNvPr id="4" name="Shape 2"/>
          <p:cNvSpPr/>
          <p:nvPr/>
        </p:nvSpPr>
        <p:spPr>
          <a:xfrm>
            <a:off x="670203" y="1483400"/>
            <a:ext cx="608171" cy="881777"/>
          </a:xfrm>
          <a:prstGeom prst="roundRect">
            <a:avLst>
              <a:gd name="adj" fmla="val 7494"/>
            </a:avLst>
          </a:prstGeom>
          <a:solidFill>
            <a:srgbClr val="F8D3D5"/>
          </a:solidFill>
          <a:ln/>
        </p:spPr>
      </p:sp>
      <p:sp>
        <p:nvSpPr>
          <p:cNvPr id="5" name="Text 3"/>
          <p:cNvSpPr/>
          <p:nvPr/>
        </p:nvSpPr>
        <p:spPr>
          <a:xfrm>
            <a:off x="856417" y="1781770"/>
            <a:ext cx="228005" cy="285036"/>
          </a:xfrm>
          <a:prstGeom prst="rect">
            <a:avLst/>
          </a:prstGeom>
          <a:noFill/>
          <a:ln/>
        </p:spPr>
        <p:txBody>
          <a:bodyPr wrap="none" lIns="0" tIns="0" rIns="0" bIns="0" rtlCol="0" anchor="t"/>
          <a:lstStyle/>
          <a:p>
            <a:pPr algn="l" indent="0" marL="0">
              <a:lnSpc>
                <a:spcPts val="1750"/>
              </a:lnSpc>
              <a:buNone/>
            </a:pPr>
            <a:r>
              <a:rPr lang="en-US" sz="1750" b="1" dirty="0">
                <a:solidFill>
                  <a:srgbClr val="000000"/>
                </a:solidFill>
                <a:latin typeface="Oxygen Bold" pitchFamily="34" charset="0"/>
                <a:ea typeface="Oxygen Bold" pitchFamily="34" charset="-122"/>
                <a:cs typeface="Oxygen Bold" pitchFamily="34" charset="-120"/>
              </a:rPr>
              <a:t>1</a:t>
            </a:r>
            <a:endParaRPr lang="en-US" sz="1750" dirty="0"/>
          </a:p>
        </p:txBody>
      </p:sp>
      <p:sp>
        <p:nvSpPr>
          <p:cNvPr id="6" name="Text 4"/>
          <p:cNvSpPr/>
          <p:nvPr/>
        </p:nvSpPr>
        <p:spPr>
          <a:xfrm>
            <a:off x="1377196" y="1635443"/>
            <a:ext cx="2286476" cy="237530"/>
          </a:xfrm>
          <a:prstGeom prst="rect">
            <a:avLst/>
          </a:prstGeom>
          <a:noFill/>
          <a:ln/>
        </p:spPr>
        <p:txBody>
          <a:bodyPr wrap="none" lIns="0" tIns="0" rIns="0" bIns="0" rtlCol="0" anchor="t"/>
          <a:lstStyle/>
          <a:p>
            <a:pPr algn="l" indent="0" marL="0">
              <a:lnSpc>
                <a:spcPts val="1850"/>
              </a:lnSpc>
              <a:buNone/>
            </a:pPr>
            <a:r>
              <a:rPr lang="en-US" sz="1450" b="1" dirty="0">
                <a:solidFill>
                  <a:srgbClr val="000000"/>
                </a:solidFill>
                <a:latin typeface="Oxygen Bold" pitchFamily="34" charset="0"/>
                <a:ea typeface="Oxygen Bold" pitchFamily="34" charset="-122"/>
                <a:cs typeface="Oxygen Bold" pitchFamily="34" charset="-120"/>
              </a:rPr>
              <a:t>Využití zdrojů na kapacitě</a:t>
            </a:r>
            <a:endParaRPr lang="en-US" sz="1450" dirty="0"/>
          </a:p>
        </p:txBody>
      </p:sp>
      <p:sp>
        <p:nvSpPr>
          <p:cNvPr id="7" name="Text 5"/>
          <p:cNvSpPr/>
          <p:nvPr/>
        </p:nvSpPr>
        <p:spPr>
          <a:xfrm>
            <a:off x="1377196" y="1932265"/>
            <a:ext cx="12430958" cy="200620"/>
          </a:xfrm>
          <a:prstGeom prst="rect">
            <a:avLst/>
          </a:prstGeom>
          <a:noFill/>
          <a:ln/>
        </p:spPr>
        <p:txBody>
          <a:bodyPr wrap="none" lIns="0" tIns="0" rIns="0" bIns="0" rtlCol="0" anchor="t"/>
          <a:lstStyle/>
          <a:p>
            <a:pPr algn="l" indent="0" marL="0">
              <a:lnSpc>
                <a:spcPts val="1550"/>
              </a:lnSpc>
              <a:buNone/>
            </a:pPr>
            <a:r>
              <a:rPr lang="en-US" sz="1150" dirty="0">
                <a:solidFill>
                  <a:srgbClr val="000000"/>
                </a:solidFill>
                <a:latin typeface="Oxygen" pitchFamily="34" charset="0"/>
                <a:ea typeface="Oxygen" pitchFamily="34" charset="-122"/>
                <a:cs typeface="Oxygen" pitchFamily="34" charset="-120"/>
              </a:rPr>
              <a:t>Rozhodnutí o budoucím sortimentu nebo o vlastní výrobě vs. nákupu</a:t>
            </a:r>
            <a:endParaRPr lang="en-US" sz="1150" dirty="0"/>
          </a:p>
        </p:txBody>
      </p:sp>
      <p:sp>
        <p:nvSpPr>
          <p:cNvPr id="8" name="Shape 6"/>
          <p:cNvSpPr/>
          <p:nvPr/>
        </p:nvSpPr>
        <p:spPr>
          <a:xfrm>
            <a:off x="654963" y="2479238"/>
            <a:ext cx="13320474" cy="912257"/>
          </a:xfrm>
          <a:prstGeom prst="roundRect">
            <a:avLst>
              <a:gd name="adj" fmla="val 7001"/>
            </a:avLst>
          </a:prstGeom>
          <a:solidFill>
            <a:srgbClr val="FFFFFF"/>
          </a:solidFill>
          <a:ln w="15240">
            <a:solidFill>
              <a:srgbClr val="DEB9BB"/>
            </a:solidFill>
            <a:prstDash val="solid"/>
          </a:ln>
        </p:spPr>
      </p:sp>
      <p:sp>
        <p:nvSpPr>
          <p:cNvPr id="9" name="Shape 7"/>
          <p:cNvSpPr/>
          <p:nvPr/>
        </p:nvSpPr>
        <p:spPr>
          <a:xfrm>
            <a:off x="670203" y="2494478"/>
            <a:ext cx="608171" cy="881777"/>
          </a:xfrm>
          <a:prstGeom prst="roundRect">
            <a:avLst>
              <a:gd name="adj" fmla="val 7494"/>
            </a:avLst>
          </a:prstGeom>
          <a:solidFill>
            <a:srgbClr val="F8D3D5"/>
          </a:solidFill>
          <a:ln/>
        </p:spPr>
      </p:sp>
      <p:sp>
        <p:nvSpPr>
          <p:cNvPr id="10" name="Text 8"/>
          <p:cNvSpPr/>
          <p:nvPr/>
        </p:nvSpPr>
        <p:spPr>
          <a:xfrm>
            <a:off x="856417" y="2792849"/>
            <a:ext cx="228005" cy="285036"/>
          </a:xfrm>
          <a:prstGeom prst="rect">
            <a:avLst/>
          </a:prstGeom>
          <a:noFill/>
          <a:ln/>
        </p:spPr>
        <p:txBody>
          <a:bodyPr wrap="none" lIns="0" tIns="0" rIns="0" bIns="0" rtlCol="0" anchor="t"/>
          <a:lstStyle/>
          <a:p>
            <a:pPr algn="l" indent="0" marL="0">
              <a:lnSpc>
                <a:spcPts val="1750"/>
              </a:lnSpc>
              <a:buNone/>
            </a:pPr>
            <a:r>
              <a:rPr lang="en-US" sz="1750" b="1" dirty="0">
                <a:solidFill>
                  <a:srgbClr val="000000"/>
                </a:solidFill>
                <a:latin typeface="Oxygen Bold" pitchFamily="34" charset="0"/>
                <a:ea typeface="Oxygen Bold" pitchFamily="34" charset="-122"/>
                <a:cs typeface="Oxygen Bold" pitchFamily="34" charset="-120"/>
              </a:rPr>
              <a:t>2</a:t>
            </a:r>
            <a:endParaRPr lang="en-US" sz="1750" dirty="0"/>
          </a:p>
        </p:txBody>
      </p:sp>
      <p:sp>
        <p:nvSpPr>
          <p:cNvPr id="11" name="Text 9"/>
          <p:cNvSpPr/>
          <p:nvPr/>
        </p:nvSpPr>
        <p:spPr>
          <a:xfrm>
            <a:off x="1377196" y="2646521"/>
            <a:ext cx="2340769" cy="237530"/>
          </a:xfrm>
          <a:prstGeom prst="rect">
            <a:avLst/>
          </a:prstGeom>
          <a:noFill/>
          <a:ln/>
        </p:spPr>
        <p:txBody>
          <a:bodyPr wrap="none" lIns="0" tIns="0" rIns="0" bIns="0" rtlCol="0" anchor="t"/>
          <a:lstStyle/>
          <a:p>
            <a:pPr algn="l" indent="0" marL="0">
              <a:lnSpc>
                <a:spcPts val="1850"/>
              </a:lnSpc>
              <a:buNone/>
            </a:pPr>
            <a:r>
              <a:rPr lang="en-US" sz="1450" b="1" dirty="0">
                <a:solidFill>
                  <a:srgbClr val="000000"/>
                </a:solidFill>
                <a:latin typeface="Oxygen Bold" pitchFamily="34" charset="0"/>
                <a:ea typeface="Oxygen Bold" pitchFamily="34" charset="-122"/>
                <a:cs typeface="Oxygen Bold" pitchFamily="34" charset="-120"/>
              </a:rPr>
              <a:t>Plná nákladová náročnost</a:t>
            </a:r>
            <a:endParaRPr lang="en-US" sz="1450" dirty="0"/>
          </a:p>
        </p:txBody>
      </p:sp>
      <p:sp>
        <p:nvSpPr>
          <p:cNvPr id="12" name="Text 10"/>
          <p:cNvSpPr/>
          <p:nvPr/>
        </p:nvSpPr>
        <p:spPr>
          <a:xfrm>
            <a:off x="1377196" y="2943344"/>
            <a:ext cx="12430958" cy="200620"/>
          </a:xfrm>
          <a:prstGeom prst="rect">
            <a:avLst/>
          </a:prstGeom>
          <a:noFill/>
          <a:ln/>
        </p:spPr>
        <p:txBody>
          <a:bodyPr wrap="none" lIns="0" tIns="0" rIns="0" bIns="0" rtlCol="0" anchor="t"/>
          <a:lstStyle/>
          <a:p>
            <a:pPr algn="l" indent="0" marL="0">
              <a:lnSpc>
                <a:spcPts val="1550"/>
              </a:lnSpc>
              <a:buNone/>
            </a:pPr>
            <a:r>
              <a:rPr lang="en-US" sz="1150" dirty="0">
                <a:solidFill>
                  <a:srgbClr val="000000"/>
                </a:solidFill>
                <a:latin typeface="Oxygen" pitchFamily="34" charset="0"/>
                <a:ea typeface="Oxygen" pitchFamily="34" charset="-122"/>
                <a:cs typeface="Oxygen" pitchFamily="34" charset="-120"/>
              </a:rPr>
              <a:t>Posouzení dlouhodobé efektivnosti výkonů nebo jejich skupin</a:t>
            </a:r>
            <a:endParaRPr lang="en-US" sz="1150" dirty="0"/>
          </a:p>
        </p:txBody>
      </p:sp>
      <p:sp>
        <p:nvSpPr>
          <p:cNvPr id="13" name="Shape 11"/>
          <p:cNvSpPr/>
          <p:nvPr/>
        </p:nvSpPr>
        <p:spPr>
          <a:xfrm>
            <a:off x="654963" y="3490317"/>
            <a:ext cx="13320474" cy="912257"/>
          </a:xfrm>
          <a:prstGeom prst="roundRect">
            <a:avLst>
              <a:gd name="adj" fmla="val 7001"/>
            </a:avLst>
          </a:prstGeom>
          <a:solidFill>
            <a:srgbClr val="FFFFFF"/>
          </a:solidFill>
          <a:ln w="15240">
            <a:solidFill>
              <a:srgbClr val="DEB9BB"/>
            </a:solidFill>
            <a:prstDash val="solid"/>
          </a:ln>
        </p:spPr>
      </p:sp>
      <p:sp>
        <p:nvSpPr>
          <p:cNvPr id="14" name="Shape 12"/>
          <p:cNvSpPr/>
          <p:nvPr/>
        </p:nvSpPr>
        <p:spPr>
          <a:xfrm>
            <a:off x="670203" y="3505557"/>
            <a:ext cx="608171" cy="881777"/>
          </a:xfrm>
          <a:prstGeom prst="roundRect">
            <a:avLst>
              <a:gd name="adj" fmla="val 7494"/>
            </a:avLst>
          </a:prstGeom>
          <a:solidFill>
            <a:srgbClr val="F8D3D5"/>
          </a:solidFill>
          <a:ln/>
        </p:spPr>
      </p:sp>
      <p:sp>
        <p:nvSpPr>
          <p:cNvPr id="15" name="Text 13"/>
          <p:cNvSpPr/>
          <p:nvPr/>
        </p:nvSpPr>
        <p:spPr>
          <a:xfrm>
            <a:off x="856417" y="3803928"/>
            <a:ext cx="228005" cy="285036"/>
          </a:xfrm>
          <a:prstGeom prst="rect">
            <a:avLst/>
          </a:prstGeom>
          <a:noFill/>
          <a:ln/>
        </p:spPr>
        <p:txBody>
          <a:bodyPr wrap="none" lIns="0" tIns="0" rIns="0" bIns="0" rtlCol="0" anchor="t"/>
          <a:lstStyle/>
          <a:p>
            <a:pPr algn="l" indent="0" marL="0">
              <a:lnSpc>
                <a:spcPts val="1750"/>
              </a:lnSpc>
              <a:buNone/>
            </a:pPr>
            <a:r>
              <a:rPr lang="en-US" sz="1750" b="1" dirty="0">
                <a:solidFill>
                  <a:srgbClr val="000000"/>
                </a:solidFill>
                <a:latin typeface="Oxygen Bold" pitchFamily="34" charset="0"/>
                <a:ea typeface="Oxygen Bold" pitchFamily="34" charset="-122"/>
                <a:cs typeface="Oxygen Bold" pitchFamily="34" charset="-120"/>
              </a:rPr>
              <a:t>3</a:t>
            </a:r>
            <a:endParaRPr lang="en-US" sz="1750" dirty="0"/>
          </a:p>
        </p:txBody>
      </p:sp>
      <p:sp>
        <p:nvSpPr>
          <p:cNvPr id="16" name="Text 14"/>
          <p:cNvSpPr/>
          <p:nvPr/>
        </p:nvSpPr>
        <p:spPr>
          <a:xfrm>
            <a:off x="1377196" y="3657600"/>
            <a:ext cx="1900595" cy="237530"/>
          </a:xfrm>
          <a:prstGeom prst="rect">
            <a:avLst/>
          </a:prstGeom>
          <a:noFill/>
          <a:ln/>
        </p:spPr>
        <p:txBody>
          <a:bodyPr wrap="none" lIns="0" tIns="0" rIns="0" bIns="0" rtlCol="0" anchor="t"/>
          <a:lstStyle/>
          <a:p>
            <a:pPr algn="l" indent="0" marL="0">
              <a:lnSpc>
                <a:spcPts val="1850"/>
              </a:lnSpc>
              <a:buNone/>
            </a:pPr>
            <a:r>
              <a:rPr lang="en-US" sz="1450" b="1" dirty="0">
                <a:solidFill>
                  <a:srgbClr val="000000"/>
                </a:solidFill>
                <a:latin typeface="Oxygen Bold" pitchFamily="34" charset="0"/>
                <a:ea typeface="Oxygen Bold" pitchFamily="34" charset="-122"/>
                <a:cs typeface="Oxygen Bold" pitchFamily="34" charset="-120"/>
              </a:rPr>
              <a:t>Motivace manažerů</a:t>
            </a:r>
            <a:endParaRPr lang="en-US" sz="1450" dirty="0"/>
          </a:p>
        </p:txBody>
      </p:sp>
      <p:sp>
        <p:nvSpPr>
          <p:cNvPr id="17" name="Text 15"/>
          <p:cNvSpPr/>
          <p:nvPr/>
        </p:nvSpPr>
        <p:spPr>
          <a:xfrm>
            <a:off x="1377196" y="3954423"/>
            <a:ext cx="12430958" cy="200620"/>
          </a:xfrm>
          <a:prstGeom prst="rect">
            <a:avLst/>
          </a:prstGeom>
          <a:noFill/>
          <a:ln/>
        </p:spPr>
        <p:txBody>
          <a:bodyPr wrap="none" lIns="0" tIns="0" rIns="0" bIns="0" rtlCol="0" anchor="t"/>
          <a:lstStyle/>
          <a:p>
            <a:pPr algn="l" indent="0" marL="0">
              <a:lnSpc>
                <a:spcPts val="1550"/>
              </a:lnSpc>
              <a:buNone/>
            </a:pPr>
            <a:r>
              <a:rPr lang="en-US" sz="1150" dirty="0">
                <a:solidFill>
                  <a:srgbClr val="000000"/>
                </a:solidFill>
                <a:latin typeface="Oxygen" pitchFamily="34" charset="0"/>
                <a:ea typeface="Oxygen" pitchFamily="34" charset="-122"/>
                <a:cs typeface="Oxygen" pitchFamily="34" charset="-120"/>
              </a:rPr>
              <a:t>Zainteresování na jednání prospěšném pro dosažení podnikových cílů</a:t>
            </a:r>
            <a:endParaRPr lang="en-US" sz="1150" dirty="0"/>
          </a:p>
        </p:txBody>
      </p:sp>
      <p:sp>
        <p:nvSpPr>
          <p:cNvPr id="18" name="Shape 16"/>
          <p:cNvSpPr/>
          <p:nvPr/>
        </p:nvSpPr>
        <p:spPr>
          <a:xfrm>
            <a:off x="654963" y="4501396"/>
            <a:ext cx="13320474" cy="912257"/>
          </a:xfrm>
          <a:prstGeom prst="roundRect">
            <a:avLst>
              <a:gd name="adj" fmla="val 7001"/>
            </a:avLst>
          </a:prstGeom>
          <a:solidFill>
            <a:srgbClr val="FFFFFF"/>
          </a:solidFill>
          <a:ln w="15240">
            <a:solidFill>
              <a:srgbClr val="DEB9BB"/>
            </a:solidFill>
            <a:prstDash val="solid"/>
          </a:ln>
        </p:spPr>
      </p:sp>
      <p:sp>
        <p:nvSpPr>
          <p:cNvPr id="19" name="Shape 17"/>
          <p:cNvSpPr/>
          <p:nvPr/>
        </p:nvSpPr>
        <p:spPr>
          <a:xfrm>
            <a:off x="670203" y="4516636"/>
            <a:ext cx="608171" cy="881777"/>
          </a:xfrm>
          <a:prstGeom prst="roundRect">
            <a:avLst>
              <a:gd name="adj" fmla="val 7494"/>
            </a:avLst>
          </a:prstGeom>
          <a:solidFill>
            <a:srgbClr val="F8D3D5"/>
          </a:solidFill>
          <a:ln/>
        </p:spPr>
      </p:sp>
      <p:sp>
        <p:nvSpPr>
          <p:cNvPr id="20" name="Text 18"/>
          <p:cNvSpPr/>
          <p:nvPr/>
        </p:nvSpPr>
        <p:spPr>
          <a:xfrm>
            <a:off x="856417" y="4815007"/>
            <a:ext cx="228005" cy="285036"/>
          </a:xfrm>
          <a:prstGeom prst="rect">
            <a:avLst/>
          </a:prstGeom>
          <a:noFill/>
          <a:ln/>
        </p:spPr>
        <p:txBody>
          <a:bodyPr wrap="none" lIns="0" tIns="0" rIns="0" bIns="0" rtlCol="0" anchor="t"/>
          <a:lstStyle/>
          <a:p>
            <a:pPr algn="l" indent="0" marL="0">
              <a:lnSpc>
                <a:spcPts val="1750"/>
              </a:lnSpc>
              <a:buNone/>
            </a:pPr>
            <a:r>
              <a:rPr lang="en-US" sz="1750" b="1" dirty="0">
                <a:solidFill>
                  <a:srgbClr val="000000"/>
                </a:solidFill>
                <a:latin typeface="Oxygen Bold" pitchFamily="34" charset="0"/>
                <a:ea typeface="Oxygen Bold" pitchFamily="34" charset="-122"/>
                <a:cs typeface="Oxygen Bold" pitchFamily="34" charset="-120"/>
              </a:rPr>
              <a:t>4</a:t>
            </a:r>
            <a:endParaRPr lang="en-US" sz="1750" dirty="0"/>
          </a:p>
        </p:txBody>
      </p:sp>
      <p:sp>
        <p:nvSpPr>
          <p:cNvPr id="21" name="Text 19"/>
          <p:cNvSpPr/>
          <p:nvPr/>
        </p:nvSpPr>
        <p:spPr>
          <a:xfrm>
            <a:off x="1377196" y="4668679"/>
            <a:ext cx="1900595" cy="237530"/>
          </a:xfrm>
          <a:prstGeom prst="rect">
            <a:avLst/>
          </a:prstGeom>
          <a:noFill/>
          <a:ln/>
        </p:spPr>
        <p:txBody>
          <a:bodyPr wrap="none" lIns="0" tIns="0" rIns="0" bIns="0" rtlCol="0" anchor="t"/>
          <a:lstStyle/>
          <a:p>
            <a:pPr algn="l" indent="0" marL="0">
              <a:lnSpc>
                <a:spcPts val="1850"/>
              </a:lnSpc>
              <a:buNone/>
            </a:pPr>
            <a:r>
              <a:rPr lang="en-US" sz="1450" b="1" dirty="0">
                <a:solidFill>
                  <a:srgbClr val="000000"/>
                </a:solidFill>
                <a:latin typeface="Oxygen Bold" pitchFamily="34" charset="0"/>
                <a:ea typeface="Oxygen Bold" pitchFamily="34" charset="-122"/>
                <a:cs typeface="Oxygen Bold" pitchFamily="34" charset="-120"/>
              </a:rPr>
              <a:t>Cenová vyjednávání</a:t>
            </a:r>
            <a:endParaRPr lang="en-US" sz="1450" dirty="0"/>
          </a:p>
        </p:txBody>
      </p:sp>
      <p:sp>
        <p:nvSpPr>
          <p:cNvPr id="22" name="Text 20"/>
          <p:cNvSpPr/>
          <p:nvPr/>
        </p:nvSpPr>
        <p:spPr>
          <a:xfrm>
            <a:off x="1377196" y="4965502"/>
            <a:ext cx="12430958" cy="200620"/>
          </a:xfrm>
          <a:prstGeom prst="rect">
            <a:avLst/>
          </a:prstGeom>
          <a:noFill/>
          <a:ln/>
        </p:spPr>
        <p:txBody>
          <a:bodyPr wrap="none" lIns="0" tIns="0" rIns="0" bIns="0" rtlCol="0" anchor="t"/>
          <a:lstStyle/>
          <a:p>
            <a:pPr algn="l" indent="0" marL="0">
              <a:lnSpc>
                <a:spcPts val="1550"/>
              </a:lnSpc>
              <a:buNone/>
            </a:pPr>
            <a:r>
              <a:rPr lang="en-US" sz="1150" dirty="0">
                <a:solidFill>
                  <a:srgbClr val="000000"/>
                </a:solidFill>
                <a:latin typeface="Oxygen" pitchFamily="34" charset="0"/>
                <a:ea typeface="Oxygen" pitchFamily="34" charset="-122"/>
                <a:cs typeface="Oxygen" pitchFamily="34" charset="-120"/>
              </a:rPr>
              <a:t>Obhajoba ceny individuálně prováděných zakázek</a:t>
            </a:r>
            <a:endParaRPr lang="en-US" sz="1150" dirty="0"/>
          </a:p>
        </p:txBody>
      </p:sp>
      <p:sp>
        <p:nvSpPr>
          <p:cNvPr id="23" name="Shape 21"/>
          <p:cNvSpPr/>
          <p:nvPr/>
        </p:nvSpPr>
        <p:spPr>
          <a:xfrm>
            <a:off x="654963" y="5512475"/>
            <a:ext cx="13320474" cy="912257"/>
          </a:xfrm>
          <a:prstGeom prst="roundRect">
            <a:avLst>
              <a:gd name="adj" fmla="val 7001"/>
            </a:avLst>
          </a:prstGeom>
          <a:solidFill>
            <a:srgbClr val="FFFFFF"/>
          </a:solidFill>
          <a:ln w="15240">
            <a:solidFill>
              <a:srgbClr val="DEB9BB"/>
            </a:solidFill>
            <a:prstDash val="solid"/>
          </a:ln>
        </p:spPr>
      </p:sp>
      <p:sp>
        <p:nvSpPr>
          <p:cNvPr id="24" name="Shape 22"/>
          <p:cNvSpPr/>
          <p:nvPr/>
        </p:nvSpPr>
        <p:spPr>
          <a:xfrm>
            <a:off x="670203" y="5527715"/>
            <a:ext cx="608171" cy="881777"/>
          </a:xfrm>
          <a:prstGeom prst="roundRect">
            <a:avLst>
              <a:gd name="adj" fmla="val 7494"/>
            </a:avLst>
          </a:prstGeom>
          <a:solidFill>
            <a:srgbClr val="F8D3D5"/>
          </a:solidFill>
          <a:ln/>
        </p:spPr>
      </p:sp>
      <p:sp>
        <p:nvSpPr>
          <p:cNvPr id="25" name="Text 23"/>
          <p:cNvSpPr/>
          <p:nvPr/>
        </p:nvSpPr>
        <p:spPr>
          <a:xfrm>
            <a:off x="856417" y="5826085"/>
            <a:ext cx="228005" cy="285036"/>
          </a:xfrm>
          <a:prstGeom prst="rect">
            <a:avLst/>
          </a:prstGeom>
          <a:noFill/>
          <a:ln/>
        </p:spPr>
        <p:txBody>
          <a:bodyPr wrap="none" lIns="0" tIns="0" rIns="0" bIns="0" rtlCol="0" anchor="t"/>
          <a:lstStyle/>
          <a:p>
            <a:pPr algn="l" indent="0" marL="0">
              <a:lnSpc>
                <a:spcPts val="1750"/>
              </a:lnSpc>
              <a:buNone/>
            </a:pPr>
            <a:r>
              <a:rPr lang="en-US" sz="1750" b="1" dirty="0">
                <a:solidFill>
                  <a:srgbClr val="000000"/>
                </a:solidFill>
                <a:latin typeface="Oxygen Bold" pitchFamily="34" charset="0"/>
                <a:ea typeface="Oxygen Bold" pitchFamily="34" charset="-122"/>
                <a:cs typeface="Oxygen Bold" pitchFamily="34" charset="-120"/>
              </a:rPr>
              <a:t>5</a:t>
            </a:r>
            <a:endParaRPr lang="en-US" sz="1750" dirty="0"/>
          </a:p>
        </p:txBody>
      </p:sp>
      <p:sp>
        <p:nvSpPr>
          <p:cNvPr id="26" name="Text 24"/>
          <p:cNvSpPr/>
          <p:nvPr/>
        </p:nvSpPr>
        <p:spPr>
          <a:xfrm>
            <a:off x="1377196" y="5679758"/>
            <a:ext cx="1900595" cy="237530"/>
          </a:xfrm>
          <a:prstGeom prst="rect">
            <a:avLst/>
          </a:prstGeom>
          <a:noFill/>
          <a:ln/>
        </p:spPr>
        <p:txBody>
          <a:bodyPr wrap="none" lIns="0" tIns="0" rIns="0" bIns="0" rtlCol="0" anchor="t"/>
          <a:lstStyle/>
          <a:p>
            <a:pPr algn="l" indent="0" marL="0">
              <a:lnSpc>
                <a:spcPts val="1850"/>
              </a:lnSpc>
              <a:buNone/>
            </a:pPr>
            <a:r>
              <a:rPr lang="en-US" sz="1450" b="1" dirty="0">
                <a:solidFill>
                  <a:srgbClr val="000000"/>
                </a:solidFill>
                <a:latin typeface="Oxygen Bold" pitchFamily="34" charset="0"/>
                <a:ea typeface="Oxygen Bold" pitchFamily="34" charset="-122"/>
                <a:cs typeface="Oxygen Bold" pitchFamily="34" charset="-120"/>
              </a:rPr>
              <a:t>Reprodukční úlohy</a:t>
            </a:r>
            <a:endParaRPr lang="en-US" sz="1450" dirty="0"/>
          </a:p>
        </p:txBody>
      </p:sp>
      <p:sp>
        <p:nvSpPr>
          <p:cNvPr id="27" name="Text 25"/>
          <p:cNvSpPr/>
          <p:nvPr/>
        </p:nvSpPr>
        <p:spPr>
          <a:xfrm>
            <a:off x="1377196" y="5976580"/>
            <a:ext cx="12430958" cy="200620"/>
          </a:xfrm>
          <a:prstGeom prst="rect">
            <a:avLst/>
          </a:prstGeom>
          <a:noFill/>
          <a:ln/>
        </p:spPr>
        <p:txBody>
          <a:bodyPr wrap="none" lIns="0" tIns="0" rIns="0" bIns="0" rtlCol="0" anchor="t"/>
          <a:lstStyle/>
          <a:p>
            <a:pPr algn="l" indent="0" marL="0">
              <a:lnSpc>
                <a:spcPts val="1550"/>
              </a:lnSpc>
              <a:buNone/>
            </a:pPr>
            <a:r>
              <a:rPr lang="en-US" sz="1150" dirty="0">
                <a:solidFill>
                  <a:srgbClr val="000000"/>
                </a:solidFill>
                <a:latin typeface="Oxygen" pitchFamily="34" charset="0"/>
                <a:ea typeface="Oxygen" pitchFamily="34" charset="-122"/>
                <a:cs typeface="Oxygen" pitchFamily="34" charset="-120"/>
              </a:rPr>
              <a:t>Ověření, zda rozhodnutí umožní uhradit veškeré vynaložené náklady</a:t>
            </a:r>
            <a:endParaRPr lang="en-US" sz="1150" dirty="0"/>
          </a:p>
        </p:txBody>
      </p:sp>
      <p:sp>
        <p:nvSpPr>
          <p:cNvPr id="28" name="Shape 26"/>
          <p:cNvSpPr/>
          <p:nvPr/>
        </p:nvSpPr>
        <p:spPr>
          <a:xfrm>
            <a:off x="654963" y="6523553"/>
            <a:ext cx="13320474" cy="912257"/>
          </a:xfrm>
          <a:prstGeom prst="roundRect">
            <a:avLst>
              <a:gd name="adj" fmla="val 7001"/>
            </a:avLst>
          </a:prstGeom>
          <a:solidFill>
            <a:srgbClr val="FFFFFF"/>
          </a:solidFill>
          <a:ln w="15240">
            <a:solidFill>
              <a:srgbClr val="DEB9BB"/>
            </a:solidFill>
            <a:prstDash val="solid"/>
          </a:ln>
        </p:spPr>
      </p:sp>
      <p:sp>
        <p:nvSpPr>
          <p:cNvPr id="29" name="Shape 27"/>
          <p:cNvSpPr/>
          <p:nvPr/>
        </p:nvSpPr>
        <p:spPr>
          <a:xfrm>
            <a:off x="670203" y="6538793"/>
            <a:ext cx="608171" cy="881777"/>
          </a:xfrm>
          <a:prstGeom prst="roundRect">
            <a:avLst>
              <a:gd name="adj" fmla="val 7494"/>
            </a:avLst>
          </a:prstGeom>
          <a:solidFill>
            <a:srgbClr val="F8D3D5"/>
          </a:solidFill>
          <a:ln/>
        </p:spPr>
      </p:sp>
      <p:sp>
        <p:nvSpPr>
          <p:cNvPr id="30" name="Text 28"/>
          <p:cNvSpPr/>
          <p:nvPr/>
        </p:nvSpPr>
        <p:spPr>
          <a:xfrm>
            <a:off x="856417" y="6837164"/>
            <a:ext cx="228005" cy="285036"/>
          </a:xfrm>
          <a:prstGeom prst="rect">
            <a:avLst/>
          </a:prstGeom>
          <a:noFill/>
          <a:ln/>
        </p:spPr>
        <p:txBody>
          <a:bodyPr wrap="none" lIns="0" tIns="0" rIns="0" bIns="0" rtlCol="0" anchor="t"/>
          <a:lstStyle/>
          <a:p>
            <a:pPr algn="l" indent="0" marL="0">
              <a:lnSpc>
                <a:spcPts val="1750"/>
              </a:lnSpc>
              <a:buNone/>
            </a:pPr>
            <a:r>
              <a:rPr lang="en-US" sz="1750" b="1" dirty="0">
                <a:solidFill>
                  <a:srgbClr val="000000"/>
                </a:solidFill>
                <a:latin typeface="Oxygen Bold" pitchFamily="34" charset="0"/>
                <a:ea typeface="Oxygen Bold" pitchFamily="34" charset="-122"/>
                <a:cs typeface="Oxygen Bold" pitchFamily="34" charset="-120"/>
              </a:rPr>
              <a:t>6</a:t>
            </a:r>
            <a:endParaRPr lang="en-US" sz="1750" dirty="0"/>
          </a:p>
        </p:txBody>
      </p:sp>
      <p:sp>
        <p:nvSpPr>
          <p:cNvPr id="31" name="Text 29"/>
          <p:cNvSpPr/>
          <p:nvPr/>
        </p:nvSpPr>
        <p:spPr>
          <a:xfrm>
            <a:off x="1377196" y="6690836"/>
            <a:ext cx="1900595" cy="237530"/>
          </a:xfrm>
          <a:prstGeom prst="rect">
            <a:avLst/>
          </a:prstGeom>
          <a:noFill/>
          <a:ln/>
        </p:spPr>
        <p:txBody>
          <a:bodyPr wrap="none" lIns="0" tIns="0" rIns="0" bIns="0" rtlCol="0" anchor="t"/>
          <a:lstStyle/>
          <a:p>
            <a:pPr algn="l" indent="0" marL="0">
              <a:lnSpc>
                <a:spcPts val="1850"/>
              </a:lnSpc>
              <a:buNone/>
            </a:pPr>
            <a:r>
              <a:rPr lang="en-US" sz="1450" b="1" dirty="0">
                <a:solidFill>
                  <a:srgbClr val="000000"/>
                </a:solidFill>
                <a:latin typeface="Oxygen Bold" pitchFamily="34" charset="0"/>
                <a:ea typeface="Oxygen Bold" pitchFamily="34" charset="-122"/>
                <a:cs typeface="Oxygen Bold" pitchFamily="34" charset="-120"/>
              </a:rPr>
              <a:t>Vázanost zdrojů</a:t>
            </a:r>
            <a:endParaRPr lang="en-US" sz="1450" dirty="0"/>
          </a:p>
        </p:txBody>
      </p:sp>
      <p:sp>
        <p:nvSpPr>
          <p:cNvPr id="32" name="Text 30"/>
          <p:cNvSpPr/>
          <p:nvPr/>
        </p:nvSpPr>
        <p:spPr>
          <a:xfrm>
            <a:off x="1377196" y="6987659"/>
            <a:ext cx="12430958" cy="200620"/>
          </a:xfrm>
          <a:prstGeom prst="rect">
            <a:avLst/>
          </a:prstGeom>
          <a:noFill/>
          <a:ln/>
        </p:spPr>
        <p:txBody>
          <a:bodyPr wrap="none" lIns="0" tIns="0" rIns="0" bIns="0" rtlCol="0" anchor="t"/>
          <a:lstStyle/>
          <a:p>
            <a:pPr algn="l" indent="0" marL="0">
              <a:lnSpc>
                <a:spcPts val="1550"/>
              </a:lnSpc>
              <a:buNone/>
            </a:pPr>
            <a:r>
              <a:rPr lang="en-US" sz="1150" dirty="0">
                <a:solidFill>
                  <a:srgbClr val="000000"/>
                </a:solidFill>
                <a:latin typeface="Oxygen" pitchFamily="34" charset="0"/>
                <a:ea typeface="Oxygen" pitchFamily="34" charset="-122"/>
                <a:cs typeface="Oxygen" pitchFamily="34" charset="-120"/>
              </a:rPr>
              <a:t>Ocenění nedokončené výroby a neprodaných výrobků pro účetnictví</a:t>
            </a:r>
            <a:endParaRPr lang="en-US" sz="1150" dirty="0"/>
          </a:p>
        </p:txBody>
      </p:sp>
      <p:pic>
        <p:nvPicPr>
          <p:cNvPr id="33" name="Image 0" descr="preencoded.png">    </p:cNvPr>
          <p:cNvPicPr>
            <a:picLocks noChangeAspect="1"/>
          </p:cNvPicPr>
          <p:nvPr/>
        </p:nvPicPr>
        <p:blipFill>
          <a:blip r:embed="rId1"/>
          <a:stretch>
            <a:fillRect/>
          </a:stretch>
        </p:blipFill>
        <p:spPr>
          <a:xfrm>
            <a:off x="13093065" y="7668697"/>
            <a:ext cx="1373624" cy="3294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489829"/>
            <a:ext cx="8374975"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Principy alokace nákladů</a:t>
            </a:r>
            <a:endParaRPr lang="en-US" sz="5550" dirty="0"/>
          </a:p>
        </p:txBody>
      </p:sp>
      <p:sp>
        <p:nvSpPr>
          <p:cNvPr id="3" name="Text 1"/>
          <p:cNvSpPr/>
          <p:nvPr/>
        </p:nvSpPr>
        <p:spPr>
          <a:xfrm>
            <a:off x="793790" y="2942749"/>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Ve vzájemném vztahu k cílům alokace lze rozlišit tři různé principy přiřazování nákladů výkonům. Tyto principy nejsou zcela rovnocenné - teoreticky nesporný je pouze princip příčinné souvislosti.</a:t>
            </a:r>
            <a:endParaRPr lang="en-US" sz="2200" dirty="0"/>
          </a:p>
        </p:txBody>
      </p:sp>
      <p:sp>
        <p:nvSpPr>
          <p:cNvPr id="4" name="Shape 2"/>
          <p:cNvSpPr/>
          <p:nvPr/>
        </p:nvSpPr>
        <p:spPr>
          <a:xfrm>
            <a:off x="793790" y="4168735"/>
            <a:ext cx="4158615" cy="2571036"/>
          </a:xfrm>
          <a:prstGeom prst="roundRect">
            <a:avLst>
              <a:gd name="adj" fmla="val 4632"/>
            </a:avLst>
          </a:prstGeom>
          <a:solidFill>
            <a:srgbClr val="F8D3D5"/>
          </a:solidFill>
          <a:ln w="15240">
            <a:solidFill>
              <a:srgbClr val="DEB9BB"/>
            </a:solidFill>
            <a:prstDash val="solid"/>
          </a:ln>
        </p:spPr>
      </p:sp>
      <p:sp>
        <p:nvSpPr>
          <p:cNvPr id="5" name="Text 3"/>
          <p:cNvSpPr/>
          <p:nvPr/>
        </p:nvSpPr>
        <p:spPr>
          <a:xfrm>
            <a:off x="1092518" y="4467463"/>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Příčinná souvislost</a:t>
            </a:r>
            <a:endParaRPr lang="en-US" sz="2750" dirty="0"/>
          </a:p>
        </p:txBody>
      </p:sp>
      <p:sp>
        <p:nvSpPr>
          <p:cNvPr id="6" name="Text 4"/>
          <p:cNvSpPr/>
          <p:nvPr/>
        </p:nvSpPr>
        <p:spPr>
          <a:xfrm>
            <a:off x="1092518" y="5080516"/>
            <a:ext cx="3561159"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Výkon zatížen pouze náklady, které příčinně vyvolal - nejúčinnější princip</a:t>
            </a:r>
            <a:endParaRPr lang="en-US" sz="2200" dirty="0"/>
          </a:p>
        </p:txBody>
      </p:sp>
      <p:sp>
        <p:nvSpPr>
          <p:cNvPr id="7" name="Shape 5"/>
          <p:cNvSpPr/>
          <p:nvPr/>
        </p:nvSpPr>
        <p:spPr>
          <a:xfrm>
            <a:off x="5235893" y="4168735"/>
            <a:ext cx="4158615" cy="2571036"/>
          </a:xfrm>
          <a:prstGeom prst="roundRect">
            <a:avLst>
              <a:gd name="adj" fmla="val 4632"/>
            </a:avLst>
          </a:prstGeom>
          <a:solidFill>
            <a:srgbClr val="F8D3D5"/>
          </a:solidFill>
          <a:ln w="15240">
            <a:solidFill>
              <a:srgbClr val="DEB9BB"/>
            </a:solidFill>
            <a:prstDash val="solid"/>
          </a:ln>
        </p:spPr>
      </p:sp>
      <p:sp>
        <p:nvSpPr>
          <p:cNvPr id="8" name="Text 6"/>
          <p:cNvSpPr/>
          <p:nvPr/>
        </p:nvSpPr>
        <p:spPr>
          <a:xfrm>
            <a:off x="5534620" y="4467463"/>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Únosnost nákladů</a:t>
            </a:r>
            <a:endParaRPr lang="en-US" sz="2750" dirty="0"/>
          </a:p>
        </p:txBody>
      </p:sp>
      <p:sp>
        <p:nvSpPr>
          <p:cNvPr id="9" name="Text 7"/>
          <p:cNvSpPr/>
          <p:nvPr/>
        </p:nvSpPr>
        <p:spPr>
          <a:xfrm>
            <a:off x="5534620" y="5080516"/>
            <a:ext cx="3561159"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Výkon zatížen náklady, které je schopen "unést" v prodejní ceně</a:t>
            </a:r>
            <a:endParaRPr lang="en-US" sz="2200" dirty="0"/>
          </a:p>
        </p:txBody>
      </p:sp>
      <p:sp>
        <p:nvSpPr>
          <p:cNvPr id="10" name="Shape 8"/>
          <p:cNvSpPr/>
          <p:nvPr/>
        </p:nvSpPr>
        <p:spPr>
          <a:xfrm>
            <a:off x="9677995" y="4168735"/>
            <a:ext cx="4158615" cy="2571036"/>
          </a:xfrm>
          <a:prstGeom prst="roundRect">
            <a:avLst>
              <a:gd name="adj" fmla="val 4632"/>
            </a:avLst>
          </a:prstGeom>
          <a:solidFill>
            <a:srgbClr val="F8D3D5"/>
          </a:solidFill>
          <a:ln w="15240">
            <a:solidFill>
              <a:srgbClr val="DEB9BB"/>
            </a:solidFill>
            <a:prstDash val="solid"/>
          </a:ln>
        </p:spPr>
      </p:sp>
      <p:sp>
        <p:nvSpPr>
          <p:cNvPr id="11" name="Text 9"/>
          <p:cNvSpPr/>
          <p:nvPr/>
        </p:nvSpPr>
        <p:spPr>
          <a:xfrm>
            <a:off x="9976723" y="4467463"/>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Průměrování</a:t>
            </a:r>
            <a:endParaRPr lang="en-US" sz="2750" dirty="0"/>
          </a:p>
        </p:txBody>
      </p:sp>
      <p:sp>
        <p:nvSpPr>
          <p:cNvPr id="12" name="Text 10"/>
          <p:cNvSpPr/>
          <p:nvPr/>
        </p:nvSpPr>
        <p:spPr>
          <a:xfrm>
            <a:off x="9976723" y="5080516"/>
            <a:ext cx="3561159"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Výkon zatížen průměrným podílem nákladů připadajících na výrobek</a:t>
            </a:r>
            <a:endParaRPr lang="en-US" sz="2200" dirty="0"/>
          </a:p>
        </p:txBody>
      </p:sp>
      <p:pic>
        <p:nvPicPr>
          <p:cNvPr id="13"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111806"/>
            <a:ext cx="6379488" cy="797362"/>
          </a:xfrm>
          <a:prstGeom prst="rect">
            <a:avLst/>
          </a:prstGeom>
          <a:noFill/>
          <a:ln/>
        </p:spPr>
        <p:txBody>
          <a:bodyPr wrap="non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Alokační fáze</a:t>
            </a:r>
            <a:endParaRPr lang="en-US" sz="5000" dirty="0"/>
          </a:p>
        </p:txBody>
      </p:sp>
      <p:sp>
        <p:nvSpPr>
          <p:cNvPr id="3" name="Text 1"/>
          <p:cNvSpPr/>
          <p:nvPr/>
        </p:nvSpPr>
        <p:spPr>
          <a:xfrm>
            <a:off x="793790" y="2368391"/>
            <a:ext cx="13042821" cy="775573"/>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Jedna z cest zpřesnění pohledu na příčinu a ovlivnitelnost nákladů vychází z analýzy alokačních fází. Alokační fází se rozumí dílčí část celkového procesu přiřazování nákladů finálním výkonům.</a:t>
            </a:r>
            <a:endParaRPr lang="en-US" sz="2000" dirty="0"/>
          </a:p>
        </p:txBody>
      </p:sp>
      <p:pic>
        <p:nvPicPr>
          <p:cNvPr id="4" name="Image 0" descr="preencoded.png">    </p:cNvPr>
          <p:cNvPicPr>
            <a:picLocks noChangeAspect="1"/>
          </p:cNvPicPr>
          <p:nvPr/>
        </p:nvPicPr>
        <p:blipFill>
          <a:blip r:embed="rId1"/>
          <a:stretch>
            <a:fillRect/>
          </a:stretch>
        </p:blipFill>
        <p:spPr>
          <a:xfrm>
            <a:off x="793790" y="4167783"/>
            <a:ext cx="4194572" cy="1143000"/>
          </a:xfrm>
          <a:prstGeom prst="rect">
            <a:avLst/>
          </a:prstGeom>
        </p:spPr>
      </p:pic>
      <p:sp>
        <p:nvSpPr>
          <p:cNvPr id="5" name="Text 2"/>
          <p:cNvSpPr/>
          <p:nvPr/>
        </p:nvSpPr>
        <p:spPr>
          <a:xfrm>
            <a:off x="1048941" y="5162788"/>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První fáze</a:t>
            </a:r>
            <a:endParaRPr lang="en-US" sz="2500" dirty="0"/>
          </a:p>
        </p:txBody>
      </p:sp>
      <p:sp>
        <p:nvSpPr>
          <p:cNvPr id="6" name="Text 3"/>
          <p:cNvSpPr/>
          <p:nvPr/>
        </p:nvSpPr>
        <p:spPr>
          <a:xfrm>
            <a:off x="1048941" y="5699165"/>
            <a:ext cx="3684270"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Přiřazení přímých nákladů objektu, který příčinně vyvolal jejich vznik</a:t>
            </a:r>
            <a:endParaRPr lang="en-US" sz="2000" dirty="0"/>
          </a:p>
        </p:txBody>
      </p:sp>
      <p:pic>
        <p:nvPicPr>
          <p:cNvPr id="7" name="Image 1" descr="preencoded.png">    </p:cNvPr>
          <p:cNvPicPr>
            <a:picLocks noChangeAspect="1"/>
          </p:cNvPicPr>
          <p:nvPr/>
        </p:nvPicPr>
        <p:blipFill>
          <a:blip r:embed="rId2"/>
          <a:stretch>
            <a:fillRect/>
          </a:stretch>
        </p:blipFill>
        <p:spPr>
          <a:xfrm>
            <a:off x="5217914" y="3784997"/>
            <a:ext cx="4194572" cy="1143000"/>
          </a:xfrm>
          <a:prstGeom prst="rect">
            <a:avLst/>
          </a:prstGeom>
        </p:spPr>
      </p:pic>
      <p:sp>
        <p:nvSpPr>
          <p:cNvPr id="8" name="Text 4"/>
          <p:cNvSpPr/>
          <p:nvPr/>
        </p:nvSpPr>
        <p:spPr>
          <a:xfrm>
            <a:off x="5473065" y="4780002"/>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Druhá fáze</a:t>
            </a:r>
            <a:endParaRPr lang="en-US" sz="2500" dirty="0"/>
          </a:p>
        </p:txBody>
      </p:sp>
      <p:sp>
        <p:nvSpPr>
          <p:cNvPr id="9" name="Text 5"/>
          <p:cNvSpPr/>
          <p:nvPr/>
        </p:nvSpPr>
        <p:spPr>
          <a:xfrm>
            <a:off x="5473065" y="5316379"/>
            <a:ext cx="3684270"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Vyjádření vztahu mezi dílčími objekty alokace a objektem, který vyvolal jejich vznik</a:t>
            </a:r>
            <a:endParaRPr lang="en-US" sz="2000" dirty="0"/>
          </a:p>
        </p:txBody>
      </p:sp>
      <p:pic>
        <p:nvPicPr>
          <p:cNvPr id="10" name="Image 2" descr="preencoded.png">    </p:cNvPr>
          <p:cNvPicPr>
            <a:picLocks noChangeAspect="1"/>
          </p:cNvPicPr>
          <p:nvPr/>
        </p:nvPicPr>
        <p:blipFill>
          <a:blip r:embed="rId3"/>
          <a:stretch>
            <a:fillRect/>
          </a:stretch>
        </p:blipFill>
        <p:spPr>
          <a:xfrm>
            <a:off x="9642038" y="3402330"/>
            <a:ext cx="4194572" cy="1143000"/>
          </a:xfrm>
          <a:prstGeom prst="rect">
            <a:avLst/>
          </a:prstGeom>
        </p:spPr>
      </p:pic>
      <p:sp>
        <p:nvSpPr>
          <p:cNvPr id="11" name="Text 6"/>
          <p:cNvSpPr/>
          <p:nvPr/>
        </p:nvSpPr>
        <p:spPr>
          <a:xfrm>
            <a:off x="9897189" y="4397335"/>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Třetí fáze</a:t>
            </a:r>
            <a:endParaRPr lang="en-US" sz="2500" dirty="0"/>
          </a:p>
        </p:txBody>
      </p:sp>
      <p:sp>
        <p:nvSpPr>
          <p:cNvPr id="12" name="Text 7"/>
          <p:cNvSpPr/>
          <p:nvPr/>
        </p:nvSpPr>
        <p:spPr>
          <a:xfrm>
            <a:off x="9897189" y="4933712"/>
            <a:ext cx="3684270"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Vyjádření podílu nepřímých nákladů připadajících na druh vytvářeného výkonu</a:t>
            </a:r>
            <a:endParaRPr lang="en-US" sz="2000" dirty="0"/>
          </a:p>
        </p:txBody>
      </p:sp>
      <p:pic>
        <p:nvPicPr>
          <p:cNvPr id="13" name="Image 3" descr="preencoded.png">    </p:cNvPr>
          <p:cNvPicPr>
            <a:picLocks noChangeAspect="1"/>
          </p:cNvPicPr>
          <p:nvPr/>
        </p:nvPicPr>
        <p:blipFill>
          <a:blip r:embed="rId4"/>
          <a:stretch>
            <a:fillRect/>
          </a:stretch>
        </p:blipFill>
        <p:spPr>
          <a:xfrm>
            <a:off x="12766953" y="7547967"/>
            <a:ext cx="1665089" cy="3993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544133"/>
          </a:xfrm>
          <a:prstGeom prst="rect">
            <a:avLst/>
          </a:prstGeom>
        </p:spPr>
      </p:pic>
      <p:sp>
        <p:nvSpPr>
          <p:cNvPr id="3" name="Text 0"/>
          <p:cNvSpPr/>
          <p:nvPr/>
        </p:nvSpPr>
        <p:spPr>
          <a:xfrm>
            <a:off x="793790" y="4550926"/>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Rozvrhová základna</a:t>
            </a:r>
            <a:endParaRPr lang="en-US" sz="5550" dirty="0"/>
          </a:p>
        </p:txBody>
      </p:sp>
      <p:sp>
        <p:nvSpPr>
          <p:cNvPr id="4" name="Text 1"/>
          <p:cNvSpPr/>
          <p:nvPr/>
        </p:nvSpPr>
        <p:spPr>
          <a:xfrm>
            <a:off x="793790" y="5862161"/>
            <a:ext cx="13042821"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Rozvrhová základna je "spojovacím můstkem", který umožňuje překlenout nikoliv přímý, ale pouze zprostředkovaný vztah nepřímých nákladů k jednici výkonu. Základním požadavkem je, aby byla k rozvrhovaným nákladům i k objektu alokace ve vztahu příčinné souvislosti.</a:t>
            </a:r>
            <a:endParaRPr lang="en-US" sz="2200" dirty="0"/>
          </a:p>
        </p:txBody>
      </p:sp>
      <p:pic>
        <p:nvPicPr>
          <p:cNvPr id="5"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210866"/>
            <a:ext cx="913042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Typy rozvrhových základen</a:t>
            </a:r>
            <a:endParaRPr lang="en-US" sz="5550" dirty="0"/>
          </a:p>
        </p:txBody>
      </p:sp>
      <p:sp>
        <p:nvSpPr>
          <p:cNvPr id="3" name="Text 1"/>
          <p:cNvSpPr/>
          <p:nvPr/>
        </p:nvSpPr>
        <p:spPr>
          <a:xfrm>
            <a:off x="793790" y="2805589"/>
            <a:ext cx="3603069" cy="443032"/>
          </a:xfrm>
          <a:prstGeom prst="rect">
            <a:avLst/>
          </a:prstGeom>
          <a:noFill/>
          <a:ln/>
        </p:spPr>
        <p:txBody>
          <a:bodyPr wrap="none" lIns="0" tIns="0" rIns="0" bIns="0" rtlCol="0" anchor="t"/>
          <a:lstStyle/>
          <a:p>
            <a:pPr algn="l" indent="0" marL="0">
              <a:lnSpc>
                <a:spcPts val="3450"/>
              </a:lnSpc>
              <a:buNone/>
            </a:pPr>
            <a:r>
              <a:rPr lang="en-US" sz="2750" b="1" dirty="0">
                <a:solidFill>
                  <a:srgbClr val="CF1F28"/>
                </a:solidFill>
                <a:latin typeface="Oxygen Bold" pitchFamily="34" charset="0"/>
                <a:ea typeface="Oxygen Bold" pitchFamily="34" charset="-122"/>
                <a:cs typeface="Oxygen Bold" pitchFamily="34" charset="-120"/>
              </a:rPr>
              <a:t>Hodnotově vyjádřené</a:t>
            </a:r>
            <a:endParaRPr lang="en-US" sz="2750" dirty="0"/>
          </a:p>
        </p:txBody>
      </p:sp>
      <p:sp>
        <p:nvSpPr>
          <p:cNvPr id="4" name="Text 2"/>
          <p:cNvSpPr/>
          <p:nvPr/>
        </p:nvSpPr>
        <p:spPr>
          <a:xfrm>
            <a:off x="793790" y="3532108"/>
            <a:ext cx="6175534"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Zjišťuje se procentní přirážka nepřímých nákladů ve vztahu ke zvolené základně (např. k přímému materiálu nebo osobním nákladům)</a:t>
            </a:r>
            <a:endParaRPr lang="en-US" sz="2200" dirty="0"/>
          </a:p>
        </p:txBody>
      </p:sp>
      <p:sp>
        <p:nvSpPr>
          <p:cNvPr id="5" name="Text 3"/>
          <p:cNvSpPr/>
          <p:nvPr/>
        </p:nvSpPr>
        <p:spPr>
          <a:xfrm>
            <a:off x="793790" y="5147786"/>
            <a:ext cx="6175534"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Přednost:</a:t>
            </a:r>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 Snadnější zjišťování</a:t>
            </a:r>
            <a:endParaRPr lang="en-US" sz="2200" dirty="0"/>
          </a:p>
        </p:txBody>
      </p:sp>
      <p:sp>
        <p:nvSpPr>
          <p:cNvPr id="6" name="Text 4"/>
          <p:cNvSpPr/>
          <p:nvPr/>
        </p:nvSpPr>
        <p:spPr>
          <a:xfrm>
            <a:off x="793790" y="5856446"/>
            <a:ext cx="6175534" cy="907018"/>
          </a:xfrm>
          <a:prstGeom prst="rect">
            <a:avLst/>
          </a:prstGeom>
          <a:noFill/>
          <a:ln/>
        </p:spPr>
        <p:txBody>
          <a:bodyPr wrap="squar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Nevýhoda:</a:t>
            </a:r>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 Podléhají častým změnám způsobeným změnou ocenění</a:t>
            </a:r>
            <a:endParaRPr lang="en-US" sz="2200" dirty="0"/>
          </a:p>
        </p:txBody>
      </p:sp>
      <p:sp>
        <p:nvSpPr>
          <p:cNvPr id="7" name="Text 5"/>
          <p:cNvSpPr/>
          <p:nvPr/>
        </p:nvSpPr>
        <p:spPr>
          <a:xfrm>
            <a:off x="7668697" y="2805589"/>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CF1F28"/>
                </a:solidFill>
                <a:latin typeface="Oxygen Bold" pitchFamily="34" charset="0"/>
                <a:ea typeface="Oxygen Bold" pitchFamily="34" charset="-122"/>
                <a:cs typeface="Oxygen Bold" pitchFamily="34" charset="-120"/>
              </a:rPr>
              <a:t>Naturálně vyjádřené</a:t>
            </a:r>
            <a:endParaRPr lang="en-US" sz="2750" dirty="0"/>
          </a:p>
        </p:txBody>
      </p:sp>
      <p:sp>
        <p:nvSpPr>
          <p:cNvPr id="8" name="Text 6"/>
          <p:cNvSpPr/>
          <p:nvPr/>
        </p:nvSpPr>
        <p:spPr>
          <a:xfrm>
            <a:off x="7668697" y="3532108"/>
            <a:ext cx="6175534"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Zjišťuje se sazba nepřímých nákladů na naturálně vyjádřenou jednotku základny (např. na hodinu práce nebo kilogram materiálu)</a:t>
            </a:r>
            <a:endParaRPr lang="en-US" sz="2200" dirty="0"/>
          </a:p>
        </p:txBody>
      </p:sp>
      <p:sp>
        <p:nvSpPr>
          <p:cNvPr id="9" name="Text 7"/>
          <p:cNvSpPr/>
          <p:nvPr/>
        </p:nvSpPr>
        <p:spPr>
          <a:xfrm>
            <a:off x="7668697" y="5147786"/>
            <a:ext cx="6175534"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Přednost:</a:t>
            </a:r>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 Stabilnější, lépe interpretovatelné</a:t>
            </a:r>
            <a:endParaRPr lang="en-US" sz="2200" dirty="0"/>
          </a:p>
        </p:txBody>
      </p:sp>
      <p:sp>
        <p:nvSpPr>
          <p:cNvPr id="10" name="Text 8"/>
          <p:cNvSpPr/>
          <p:nvPr/>
        </p:nvSpPr>
        <p:spPr>
          <a:xfrm>
            <a:off x="7668697" y="5856446"/>
            <a:ext cx="6175534"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Příklady:</a:t>
            </a:r>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 Hodiny práce, strojové hodiny</a:t>
            </a:r>
            <a:endParaRPr lang="en-US" sz="2200" dirty="0"/>
          </a:p>
        </p:txBody>
      </p:sp>
      <p:pic>
        <p:nvPicPr>
          <p:cNvPr id="11"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203722"/>
            <a:ext cx="6025039" cy="753070"/>
          </a:xfrm>
          <a:prstGeom prst="rect">
            <a:avLst/>
          </a:prstGeom>
          <a:noFill/>
          <a:ln/>
        </p:spPr>
        <p:txBody>
          <a:bodyPr wrap="none" lIns="0" tIns="0" rIns="0" bIns="0" rtlCol="0" anchor="t"/>
          <a:lstStyle/>
          <a:p>
            <a:pPr algn="l" indent="0" marL="0">
              <a:lnSpc>
                <a:spcPts val="5900"/>
              </a:lnSpc>
              <a:buNone/>
            </a:pPr>
            <a:r>
              <a:rPr lang="en-US" sz="4700" b="1" dirty="0">
                <a:solidFill>
                  <a:srgbClr val="CF1F28"/>
                </a:solidFill>
                <a:latin typeface="Oxygen Bold" pitchFamily="34" charset="0"/>
                <a:ea typeface="Oxygen Bold" pitchFamily="34" charset="-122"/>
                <a:cs typeface="Oxygen Bold" pitchFamily="34" charset="-120"/>
              </a:rPr>
              <a:t>Závěry pro praxi</a:t>
            </a:r>
            <a:endParaRPr lang="en-US" sz="4700" dirty="0"/>
          </a:p>
        </p:txBody>
      </p:sp>
      <p:sp>
        <p:nvSpPr>
          <p:cNvPr id="3" name="Text 1"/>
          <p:cNvSpPr/>
          <p:nvPr/>
        </p:nvSpPr>
        <p:spPr>
          <a:xfrm>
            <a:off x="793790" y="2366486"/>
            <a:ext cx="13042821"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Obecné myšlenky o důvodech a postupech přiřazování nákladů výkonům mají konkrétní dopady na praxi. Je důležité si uvědomit nejčastější chyby a jejich důsledky.</a:t>
            </a:r>
            <a:endParaRPr lang="en-US" sz="1850" dirty="0"/>
          </a:p>
        </p:txBody>
      </p:sp>
      <p:sp>
        <p:nvSpPr>
          <p:cNvPr id="4" name="Shape 2"/>
          <p:cNvSpPr/>
          <p:nvPr/>
        </p:nvSpPr>
        <p:spPr>
          <a:xfrm>
            <a:off x="793790" y="3310057"/>
            <a:ext cx="6419017" cy="1755458"/>
          </a:xfrm>
          <a:prstGeom prst="roundRect">
            <a:avLst>
              <a:gd name="adj" fmla="val 8334"/>
            </a:avLst>
          </a:prstGeom>
          <a:solidFill>
            <a:srgbClr val="FFFFFF"/>
          </a:solidFill>
          <a:ln w="30480">
            <a:solidFill>
              <a:srgbClr val="DEB9BB"/>
            </a:solidFill>
            <a:prstDash val="solid"/>
          </a:ln>
        </p:spPr>
      </p:sp>
      <p:sp>
        <p:nvSpPr>
          <p:cNvPr id="5" name="Shape 3"/>
          <p:cNvSpPr/>
          <p:nvPr/>
        </p:nvSpPr>
        <p:spPr>
          <a:xfrm>
            <a:off x="763310" y="3310057"/>
            <a:ext cx="121920" cy="1755458"/>
          </a:xfrm>
          <a:prstGeom prst="roundRect">
            <a:avLst>
              <a:gd name="adj" fmla="val 83024"/>
            </a:avLst>
          </a:prstGeom>
          <a:solidFill>
            <a:srgbClr val="D01F28"/>
          </a:solidFill>
          <a:ln/>
        </p:spPr>
      </p:sp>
      <p:sp>
        <p:nvSpPr>
          <p:cNvPr id="6" name="Text 4"/>
          <p:cNvSpPr/>
          <p:nvPr/>
        </p:nvSpPr>
        <p:spPr>
          <a:xfrm>
            <a:off x="1156692" y="3581519"/>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Chyba č. 1</a:t>
            </a:r>
            <a:endParaRPr lang="en-US" sz="2350" dirty="0"/>
          </a:p>
        </p:txBody>
      </p:sp>
      <p:sp>
        <p:nvSpPr>
          <p:cNvPr id="7" name="Text 5"/>
          <p:cNvSpPr/>
          <p:nvPr/>
        </p:nvSpPr>
        <p:spPr>
          <a:xfrm>
            <a:off x="1156692" y="4080867"/>
            <a:ext cx="578465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Využití informace, která není správným podkladem pro řešení konkrétní rozhodovací úlohy</a:t>
            </a:r>
            <a:endParaRPr lang="en-US" sz="1850" dirty="0"/>
          </a:p>
        </p:txBody>
      </p:sp>
      <p:sp>
        <p:nvSpPr>
          <p:cNvPr id="8" name="Shape 6"/>
          <p:cNvSpPr/>
          <p:nvPr/>
        </p:nvSpPr>
        <p:spPr>
          <a:xfrm>
            <a:off x="7417594" y="3310057"/>
            <a:ext cx="6419017" cy="1755458"/>
          </a:xfrm>
          <a:prstGeom prst="roundRect">
            <a:avLst>
              <a:gd name="adj" fmla="val 8334"/>
            </a:avLst>
          </a:prstGeom>
          <a:solidFill>
            <a:srgbClr val="FFFFFF"/>
          </a:solidFill>
          <a:ln w="30480">
            <a:solidFill>
              <a:srgbClr val="DEB9BB"/>
            </a:solidFill>
            <a:prstDash val="solid"/>
          </a:ln>
        </p:spPr>
      </p:sp>
      <p:sp>
        <p:nvSpPr>
          <p:cNvPr id="9" name="Shape 7"/>
          <p:cNvSpPr/>
          <p:nvPr/>
        </p:nvSpPr>
        <p:spPr>
          <a:xfrm>
            <a:off x="7387114" y="3310057"/>
            <a:ext cx="121920" cy="1755458"/>
          </a:xfrm>
          <a:prstGeom prst="roundRect">
            <a:avLst>
              <a:gd name="adj" fmla="val 83024"/>
            </a:avLst>
          </a:prstGeom>
          <a:solidFill>
            <a:srgbClr val="D01F28"/>
          </a:solidFill>
          <a:ln/>
        </p:spPr>
      </p:sp>
      <p:sp>
        <p:nvSpPr>
          <p:cNvPr id="10" name="Text 8"/>
          <p:cNvSpPr/>
          <p:nvPr/>
        </p:nvSpPr>
        <p:spPr>
          <a:xfrm>
            <a:off x="7780496" y="3581519"/>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Chyba č. 2</a:t>
            </a:r>
            <a:endParaRPr lang="en-US" sz="2350" dirty="0"/>
          </a:p>
        </p:txBody>
      </p:sp>
      <p:sp>
        <p:nvSpPr>
          <p:cNvPr id="11" name="Text 9"/>
          <p:cNvSpPr/>
          <p:nvPr/>
        </p:nvSpPr>
        <p:spPr>
          <a:xfrm>
            <a:off x="7780496" y="4080867"/>
            <a:ext cx="578465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Odtržení propočtu nákladů od rozhodovacího problému, k jehož řešení měl přispět</a:t>
            </a:r>
            <a:endParaRPr lang="en-US" sz="1850" dirty="0"/>
          </a:p>
        </p:txBody>
      </p:sp>
      <p:sp>
        <p:nvSpPr>
          <p:cNvPr id="12" name="Shape 10"/>
          <p:cNvSpPr/>
          <p:nvPr/>
        </p:nvSpPr>
        <p:spPr>
          <a:xfrm>
            <a:off x="793790" y="5270302"/>
            <a:ext cx="6419017" cy="1755458"/>
          </a:xfrm>
          <a:prstGeom prst="roundRect">
            <a:avLst>
              <a:gd name="adj" fmla="val 8334"/>
            </a:avLst>
          </a:prstGeom>
          <a:solidFill>
            <a:srgbClr val="FFFFFF"/>
          </a:solidFill>
          <a:ln w="30480">
            <a:solidFill>
              <a:srgbClr val="DEB9BB"/>
            </a:solidFill>
            <a:prstDash val="solid"/>
          </a:ln>
        </p:spPr>
      </p:sp>
      <p:sp>
        <p:nvSpPr>
          <p:cNvPr id="13" name="Shape 11"/>
          <p:cNvSpPr/>
          <p:nvPr/>
        </p:nvSpPr>
        <p:spPr>
          <a:xfrm>
            <a:off x="763310" y="5270302"/>
            <a:ext cx="121920" cy="1755458"/>
          </a:xfrm>
          <a:prstGeom prst="roundRect">
            <a:avLst>
              <a:gd name="adj" fmla="val 83024"/>
            </a:avLst>
          </a:prstGeom>
          <a:solidFill>
            <a:srgbClr val="D01F28"/>
          </a:solidFill>
          <a:ln/>
        </p:spPr>
      </p:sp>
      <p:sp>
        <p:nvSpPr>
          <p:cNvPr id="14" name="Text 12"/>
          <p:cNvSpPr/>
          <p:nvPr/>
        </p:nvSpPr>
        <p:spPr>
          <a:xfrm>
            <a:off x="1156692" y="5541764"/>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Chyba č. 3</a:t>
            </a:r>
            <a:endParaRPr lang="en-US" sz="2350" dirty="0"/>
          </a:p>
        </p:txBody>
      </p:sp>
      <p:sp>
        <p:nvSpPr>
          <p:cNvPr id="15" name="Text 13"/>
          <p:cNvSpPr/>
          <p:nvPr/>
        </p:nvSpPr>
        <p:spPr>
          <a:xfrm>
            <a:off x="1156692" y="6041112"/>
            <a:ext cx="578465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Mechanické uplatnění kalkulačních postupů bez zřetele na uživatelský přínos</a:t>
            </a:r>
            <a:endParaRPr lang="en-US" sz="1850" dirty="0"/>
          </a:p>
        </p:txBody>
      </p:sp>
      <p:sp>
        <p:nvSpPr>
          <p:cNvPr id="16" name="Shape 14"/>
          <p:cNvSpPr/>
          <p:nvPr/>
        </p:nvSpPr>
        <p:spPr>
          <a:xfrm>
            <a:off x="7417594" y="5270302"/>
            <a:ext cx="6419017" cy="1755458"/>
          </a:xfrm>
          <a:prstGeom prst="roundRect">
            <a:avLst>
              <a:gd name="adj" fmla="val 8334"/>
            </a:avLst>
          </a:prstGeom>
          <a:solidFill>
            <a:srgbClr val="FFFFFF"/>
          </a:solidFill>
          <a:ln w="30480">
            <a:solidFill>
              <a:srgbClr val="DEB9BB"/>
            </a:solidFill>
            <a:prstDash val="solid"/>
          </a:ln>
        </p:spPr>
      </p:sp>
      <p:sp>
        <p:nvSpPr>
          <p:cNvPr id="17" name="Shape 15"/>
          <p:cNvSpPr/>
          <p:nvPr/>
        </p:nvSpPr>
        <p:spPr>
          <a:xfrm>
            <a:off x="7387114" y="5270302"/>
            <a:ext cx="121920" cy="1755458"/>
          </a:xfrm>
          <a:prstGeom prst="roundRect">
            <a:avLst>
              <a:gd name="adj" fmla="val 83024"/>
            </a:avLst>
          </a:prstGeom>
          <a:solidFill>
            <a:srgbClr val="D01F28"/>
          </a:solidFill>
          <a:ln/>
        </p:spPr>
      </p:sp>
      <p:sp>
        <p:nvSpPr>
          <p:cNvPr id="18" name="Text 16"/>
          <p:cNvSpPr/>
          <p:nvPr/>
        </p:nvSpPr>
        <p:spPr>
          <a:xfrm>
            <a:off x="7780496" y="5541764"/>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Chyba č. 4</a:t>
            </a:r>
            <a:endParaRPr lang="en-US" sz="2350" dirty="0"/>
          </a:p>
        </p:txBody>
      </p:sp>
      <p:sp>
        <p:nvSpPr>
          <p:cNvPr id="19" name="Text 17"/>
          <p:cNvSpPr/>
          <p:nvPr/>
        </p:nvSpPr>
        <p:spPr>
          <a:xfrm>
            <a:off x="7780496" y="6041112"/>
            <a:ext cx="578465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Neznalost uplatněného principu alokace u jednotlivých položek nákladů</a:t>
            </a:r>
            <a:endParaRPr lang="en-US" sz="1850" dirty="0"/>
          </a:p>
        </p:txBody>
      </p:sp>
      <p:pic>
        <p:nvPicPr>
          <p:cNvPr id="20"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1712119"/>
            <a:ext cx="2181701" cy="532924"/>
          </a:xfrm>
          <a:prstGeom prst="roundRect">
            <a:avLst>
              <a:gd name="adj" fmla="val 17876"/>
            </a:avLst>
          </a:prstGeom>
          <a:solidFill>
            <a:srgbClr val="F8D3D5"/>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63811" y="1865114"/>
            <a:ext cx="226814" cy="226814"/>
          </a:xfrm>
          <a:prstGeom prst="rect">
            <a:avLst/>
          </a:prstGeom>
        </p:spPr>
      </p:pic>
      <p:sp>
        <p:nvSpPr>
          <p:cNvPr id="4" name="Text 1"/>
          <p:cNvSpPr/>
          <p:nvPr/>
        </p:nvSpPr>
        <p:spPr>
          <a:xfrm>
            <a:off x="1303973" y="1797129"/>
            <a:ext cx="1501497"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Oxygen" pitchFamily="34" charset="0"/>
                <a:ea typeface="Oxygen" pitchFamily="34" charset="-122"/>
                <a:cs typeface="Oxygen" pitchFamily="34" charset="-120"/>
              </a:rPr>
              <a:t>VÝUKOVÉ CÍLE</a:t>
            </a:r>
            <a:endParaRPr lang="en-US" sz="1750" dirty="0"/>
          </a:p>
        </p:txBody>
      </p:sp>
      <p:sp>
        <p:nvSpPr>
          <p:cNvPr id="5" name="Text 2"/>
          <p:cNvSpPr/>
          <p:nvPr/>
        </p:nvSpPr>
        <p:spPr>
          <a:xfrm>
            <a:off x="793790" y="2358390"/>
            <a:ext cx="9519761"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Co se naučíte v této kapitole</a:t>
            </a:r>
            <a:endParaRPr lang="en-US" sz="5550" dirty="0"/>
          </a:p>
        </p:txBody>
      </p:sp>
      <p:sp>
        <p:nvSpPr>
          <p:cNvPr id="6" name="Text 3"/>
          <p:cNvSpPr/>
          <p:nvPr/>
        </p:nvSpPr>
        <p:spPr>
          <a:xfrm>
            <a:off x="793790" y="3669625"/>
            <a:ext cx="283488" cy="354330"/>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Light" pitchFamily="34" charset="0"/>
                <a:ea typeface="Oxygen Light" pitchFamily="34" charset="-122"/>
                <a:cs typeface="Oxygen Light" pitchFamily="34" charset="-120"/>
              </a:rPr>
              <a:t>01</a:t>
            </a:r>
            <a:endParaRPr lang="en-US" sz="2200" dirty="0"/>
          </a:p>
        </p:txBody>
      </p:sp>
      <p:sp>
        <p:nvSpPr>
          <p:cNvPr id="7" name="Shape 4"/>
          <p:cNvSpPr/>
          <p:nvPr/>
        </p:nvSpPr>
        <p:spPr>
          <a:xfrm>
            <a:off x="793790" y="4113371"/>
            <a:ext cx="4158615" cy="38100"/>
          </a:xfrm>
          <a:prstGeom prst="rect">
            <a:avLst/>
          </a:prstGeom>
          <a:solidFill>
            <a:srgbClr val="D01F28"/>
          </a:solidFill>
          <a:ln/>
        </p:spPr>
      </p:sp>
      <p:sp>
        <p:nvSpPr>
          <p:cNvPr id="8" name="Text 5"/>
          <p:cNvSpPr/>
          <p:nvPr/>
        </p:nvSpPr>
        <p:spPr>
          <a:xfrm>
            <a:off x="793790" y="4331256"/>
            <a:ext cx="4086225"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Požadavky na informace</a:t>
            </a:r>
            <a:endParaRPr lang="en-US" sz="2750" dirty="0"/>
          </a:p>
        </p:txBody>
      </p:sp>
      <p:sp>
        <p:nvSpPr>
          <p:cNvPr id="9" name="Text 6"/>
          <p:cNvSpPr/>
          <p:nvPr/>
        </p:nvSpPr>
        <p:spPr>
          <a:xfrm>
            <a:off x="793790" y="4944308"/>
            <a:ext cx="4158615"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Vyjádřit požadavky, které klade systém řízení na informace o nákladech podnikových výkonů</a:t>
            </a:r>
            <a:endParaRPr lang="en-US" sz="2200" dirty="0"/>
          </a:p>
        </p:txBody>
      </p:sp>
      <p:sp>
        <p:nvSpPr>
          <p:cNvPr id="10" name="Text 7"/>
          <p:cNvSpPr/>
          <p:nvPr/>
        </p:nvSpPr>
        <p:spPr>
          <a:xfrm>
            <a:off x="5235893" y="3669625"/>
            <a:ext cx="283488" cy="354330"/>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Light" pitchFamily="34" charset="0"/>
                <a:ea typeface="Oxygen Light" pitchFamily="34" charset="-122"/>
                <a:cs typeface="Oxygen Light" pitchFamily="34" charset="-120"/>
              </a:rPr>
              <a:t>02</a:t>
            </a:r>
            <a:endParaRPr lang="en-US" sz="2200" dirty="0"/>
          </a:p>
        </p:txBody>
      </p:sp>
      <p:sp>
        <p:nvSpPr>
          <p:cNvPr id="11" name="Shape 8"/>
          <p:cNvSpPr/>
          <p:nvPr/>
        </p:nvSpPr>
        <p:spPr>
          <a:xfrm>
            <a:off x="5235893" y="4113371"/>
            <a:ext cx="4158615" cy="38100"/>
          </a:xfrm>
          <a:prstGeom prst="rect">
            <a:avLst/>
          </a:prstGeom>
          <a:solidFill>
            <a:srgbClr val="D01F28"/>
          </a:solidFill>
          <a:ln/>
        </p:spPr>
      </p:sp>
      <p:sp>
        <p:nvSpPr>
          <p:cNvPr id="12" name="Text 9"/>
          <p:cNvSpPr/>
          <p:nvPr/>
        </p:nvSpPr>
        <p:spPr>
          <a:xfrm>
            <a:off x="5235893" y="4331256"/>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Funkce kalkulace</a:t>
            </a:r>
            <a:endParaRPr lang="en-US" sz="2750" dirty="0"/>
          </a:p>
        </p:txBody>
      </p:sp>
      <p:sp>
        <p:nvSpPr>
          <p:cNvPr id="13" name="Text 10"/>
          <p:cNvSpPr/>
          <p:nvPr/>
        </p:nvSpPr>
        <p:spPr>
          <a:xfrm>
            <a:off x="5235893" y="4944308"/>
            <a:ext cx="4158615"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Charakterizovat funkce, které plní kalkulace nákladů v systému řízení</a:t>
            </a:r>
            <a:endParaRPr lang="en-US" sz="2200" dirty="0"/>
          </a:p>
        </p:txBody>
      </p:sp>
      <p:sp>
        <p:nvSpPr>
          <p:cNvPr id="14" name="Text 11"/>
          <p:cNvSpPr/>
          <p:nvPr/>
        </p:nvSpPr>
        <p:spPr>
          <a:xfrm>
            <a:off x="9677995" y="3669625"/>
            <a:ext cx="283488" cy="354330"/>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Light" pitchFamily="34" charset="0"/>
                <a:ea typeface="Oxygen Light" pitchFamily="34" charset="-122"/>
                <a:cs typeface="Oxygen Light" pitchFamily="34" charset="-120"/>
              </a:rPr>
              <a:t>03</a:t>
            </a:r>
            <a:endParaRPr lang="en-US" sz="2200" dirty="0"/>
          </a:p>
        </p:txBody>
      </p:sp>
      <p:sp>
        <p:nvSpPr>
          <p:cNvPr id="15" name="Shape 12"/>
          <p:cNvSpPr/>
          <p:nvPr/>
        </p:nvSpPr>
        <p:spPr>
          <a:xfrm>
            <a:off x="9677995" y="4113371"/>
            <a:ext cx="4158615" cy="38100"/>
          </a:xfrm>
          <a:prstGeom prst="rect">
            <a:avLst/>
          </a:prstGeom>
          <a:solidFill>
            <a:srgbClr val="D01F28"/>
          </a:solidFill>
          <a:ln/>
        </p:spPr>
      </p:sp>
      <p:sp>
        <p:nvSpPr>
          <p:cNvPr id="16" name="Text 13"/>
          <p:cNvSpPr/>
          <p:nvPr/>
        </p:nvSpPr>
        <p:spPr>
          <a:xfrm>
            <a:off x="9677995" y="4331256"/>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Metodický aparát</a:t>
            </a:r>
            <a:endParaRPr lang="en-US" sz="2750" dirty="0"/>
          </a:p>
        </p:txBody>
      </p:sp>
      <p:sp>
        <p:nvSpPr>
          <p:cNvPr id="17" name="Text 14"/>
          <p:cNvSpPr/>
          <p:nvPr/>
        </p:nvSpPr>
        <p:spPr>
          <a:xfrm>
            <a:off x="9677995" y="4944308"/>
            <a:ext cx="4158615"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Charakterizovat metodický aparát, který kalkulace při plnění svých funkcí využívá</a:t>
            </a:r>
            <a:endParaRPr lang="en-US" sz="2200" dirty="0"/>
          </a:p>
        </p:txBody>
      </p:sp>
      <p:pic>
        <p:nvPicPr>
          <p:cNvPr id="18" name="Image 1" descr="preencoded.png">    </p:cNvPr>
          <p:cNvPicPr>
            <a:picLocks noChangeAspect="1"/>
          </p:cNvPicPr>
          <p:nvPr/>
        </p:nvPicPr>
        <p:blipFill>
          <a:blip r:embed="rId3"/>
          <a:stretch>
            <a:fillRect/>
          </a:stretch>
        </p:blipFill>
        <p:spPr>
          <a:xfrm>
            <a:off x="12766953" y="7547967"/>
            <a:ext cx="1665089" cy="3993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882378"/>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Struktura nákladů v kalkulaci</a:t>
            </a:r>
            <a:endParaRPr lang="en-US" sz="5550" dirty="0"/>
          </a:p>
        </p:txBody>
      </p:sp>
      <p:sp>
        <p:nvSpPr>
          <p:cNvPr id="4" name="Text 1"/>
          <p:cNvSpPr/>
          <p:nvPr/>
        </p:nvSpPr>
        <p:spPr>
          <a:xfrm>
            <a:off x="793790" y="4079558"/>
            <a:ext cx="75564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Struktura, v níž se stanovují a zjišťují náklady výkonů, je vyjádřena v kalkulačním vzorci. Podstatným rysem kalkulačního systému progresivních podniků je, že způsob řazení nákladových položek se vykazuje variantně s ohledem na uživatele a rozhodovací úlohu.</a:t>
            </a:r>
            <a:endParaRPr lang="en-US" sz="2200" dirty="0"/>
          </a:p>
        </p:txBody>
      </p:sp>
      <p:pic>
        <p:nvPicPr>
          <p:cNvPr id="5"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1647" y="961906"/>
            <a:ext cx="6918008" cy="706874"/>
          </a:xfrm>
          <a:prstGeom prst="rect">
            <a:avLst/>
          </a:prstGeom>
          <a:noFill/>
          <a:ln/>
        </p:spPr>
        <p:txBody>
          <a:bodyPr wrap="none" lIns="0" tIns="0" rIns="0" bIns="0" rtlCol="0" anchor="t"/>
          <a:lstStyle/>
          <a:p>
            <a:pPr algn="l" indent="0" marL="0">
              <a:lnSpc>
                <a:spcPts val="5550"/>
              </a:lnSpc>
              <a:buNone/>
            </a:pPr>
            <a:r>
              <a:rPr lang="en-US" sz="4450" b="1" dirty="0">
                <a:solidFill>
                  <a:srgbClr val="CF1F28"/>
                </a:solidFill>
                <a:latin typeface="Oxygen Bold" pitchFamily="34" charset="0"/>
                <a:ea typeface="Oxygen Bold" pitchFamily="34" charset="-122"/>
                <a:cs typeface="Oxygen Bold" pitchFamily="34" charset="-120"/>
              </a:rPr>
              <a:t>Tradiční kalkulační vzorec</a:t>
            </a:r>
            <a:endParaRPr lang="en-US" sz="4450" dirty="0"/>
          </a:p>
        </p:txBody>
      </p:sp>
      <p:sp>
        <p:nvSpPr>
          <p:cNvPr id="3" name="Text 1"/>
          <p:cNvSpPr/>
          <p:nvPr/>
        </p:nvSpPr>
        <p:spPr>
          <a:xfrm>
            <a:off x="791647" y="2030611"/>
            <a:ext cx="13047107" cy="651510"/>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Tradiční kalkulační vzorec byl předmětem legislativní harmonizace v minulosti. Jeho struktura vycházela ze vztahu nákladů k fázím podnikatelského procesu.</a:t>
            </a:r>
            <a:endParaRPr lang="en-US" sz="1750" dirty="0"/>
          </a:p>
        </p:txBody>
      </p:sp>
      <p:sp>
        <p:nvSpPr>
          <p:cNvPr id="4" name="Text 2"/>
          <p:cNvSpPr/>
          <p:nvPr/>
        </p:nvSpPr>
        <p:spPr>
          <a:xfrm>
            <a:off x="791647" y="2885599"/>
            <a:ext cx="226100" cy="282654"/>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Light" pitchFamily="34" charset="0"/>
                <a:ea typeface="Oxygen Light" pitchFamily="34" charset="-122"/>
                <a:cs typeface="Oxygen Light" pitchFamily="34" charset="-120"/>
              </a:rPr>
              <a:t>01</a:t>
            </a:r>
            <a:endParaRPr lang="en-US" sz="1750" dirty="0"/>
          </a:p>
        </p:txBody>
      </p:sp>
      <p:sp>
        <p:nvSpPr>
          <p:cNvPr id="5" name="Shape 3"/>
          <p:cNvSpPr/>
          <p:nvPr/>
        </p:nvSpPr>
        <p:spPr>
          <a:xfrm>
            <a:off x="791647" y="3239333"/>
            <a:ext cx="4228386" cy="30480"/>
          </a:xfrm>
          <a:prstGeom prst="rect">
            <a:avLst/>
          </a:prstGeom>
          <a:solidFill>
            <a:srgbClr val="D01F28"/>
          </a:solidFill>
          <a:ln/>
        </p:spPr>
      </p:sp>
      <p:sp>
        <p:nvSpPr>
          <p:cNvPr id="6" name="Text 4"/>
          <p:cNvSpPr/>
          <p:nvPr/>
        </p:nvSpPr>
        <p:spPr>
          <a:xfrm>
            <a:off x="791647" y="3413284"/>
            <a:ext cx="2827377"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Přímý materiál</a:t>
            </a:r>
            <a:endParaRPr lang="en-US" sz="2200" dirty="0"/>
          </a:p>
        </p:txBody>
      </p:sp>
      <p:sp>
        <p:nvSpPr>
          <p:cNvPr id="7" name="Text 5"/>
          <p:cNvSpPr/>
          <p:nvPr/>
        </p:nvSpPr>
        <p:spPr>
          <a:xfrm>
            <a:off x="5200888" y="2885599"/>
            <a:ext cx="226100" cy="282654"/>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Light" pitchFamily="34" charset="0"/>
                <a:ea typeface="Oxygen Light" pitchFamily="34" charset="-122"/>
                <a:cs typeface="Oxygen Light" pitchFamily="34" charset="-120"/>
              </a:rPr>
              <a:t>02</a:t>
            </a:r>
            <a:endParaRPr lang="en-US" sz="1750" dirty="0"/>
          </a:p>
        </p:txBody>
      </p:sp>
      <p:sp>
        <p:nvSpPr>
          <p:cNvPr id="8" name="Shape 6"/>
          <p:cNvSpPr/>
          <p:nvPr/>
        </p:nvSpPr>
        <p:spPr>
          <a:xfrm>
            <a:off x="5200888" y="3239333"/>
            <a:ext cx="4228505" cy="30480"/>
          </a:xfrm>
          <a:prstGeom prst="rect">
            <a:avLst/>
          </a:prstGeom>
          <a:solidFill>
            <a:srgbClr val="D01F28"/>
          </a:solidFill>
          <a:ln/>
        </p:spPr>
      </p:sp>
      <p:sp>
        <p:nvSpPr>
          <p:cNvPr id="9" name="Text 7"/>
          <p:cNvSpPr/>
          <p:nvPr/>
        </p:nvSpPr>
        <p:spPr>
          <a:xfrm>
            <a:off x="5200888" y="3413284"/>
            <a:ext cx="2899886"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Přímé osobní náklady</a:t>
            </a:r>
            <a:endParaRPr lang="en-US" sz="2200" dirty="0"/>
          </a:p>
        </p:txBody>
      </p:sp>
      <p:sp>
        <p:nvSpPr>
          <p:cNvPr id="10" name="Text 8"/>
          <p:cNvSpPr/>
          <p:nvPr/>
        </p:nvSpPr>
        <p:spPr>
          <a:xfrm>
            <a:off x="9610249" y="2885599"/>
            <a:ext cx="226100" cy="282654"/>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Light" pitchFamily="34" charset="0"/>
                <a:ea typeface="Oxygen Light" pitchFamily="34" charset="-122"/>
                <a:cs typeface="Oxygen Light" pitchFamily="34" charset="-120"/>
              </a:rPr>
              <a:t>03</a:t>
            </a:r>
            <a:endParaRPr lang="en-US" sz="1750" dirty="0"/>
          </a:p>
        </p:txBody>
      </p:sp>
      <p:sp>
        <p:nvSpPr>
          <p:cNvPr id="11" name="Shape 9"/>
          <p:cNvSpPr/>
          <p:nvPr/>
        </p:nvSpPr>
        <p:spPr>
          <a:xfrm>
            <a:off x="9610249" y="3239333"/>
            <a:ext cx="4228505" cy="30480"/>
          </a:xfrm>
          <a:prstGeom prst="rect">
            <a:avLst/>
          </a:prstGeom>
          <a:solidFill>
            <a:srgbClr val="D01F28"/>
          </a:solidFill>
          <a:ln/>
        </p:spPr>
      </p:sp>
      <p:sp>
        <p:nvSpPr>
          <p:cNvPr id="12" name="Text 10"/>
          <p:cNvSpPr/>
          <p:nvPr/>
        </p:nvSpPr>
        <p:spPr>
          <a:xfrm>
            <a:off x="9610249" y="3413284"/>
            <a:ext cx="2994660"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Ostatní přímé náklady</a:t>
            </a:r>
            <a:endParaRPr lang="en-US" sz="2200" dirty="0"/>
          </a:p>
        </p:txBody>
      </p:sp>
      <p:sp>
        <p:nvSpPr>
          <p:cNvPr id="13" name="Text 11"/>
          <p:cNvSpPr/>
          <p:nvPr/>
        </p:nvSpPr>
        <p:spPr>
          <a:xfrm>
            <a:off x="791647" y="4117062"/>
            <a:ext cx="226100" cy="282654"/>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Light" pitchFamily="34" charset="0"/>
                <a:ea typeface="Oxygen Light" pitchFamily="34" charset="-122"/>
                <a:cs typeface="Oxygen Light" pitchFamily="34" charset="-120"/>
              </a:rPr>
              <a:t>04</a:t>
            </a:r>
            <a:endParaRPr lang="en-US" sz="1750" dirty="0"/>
          </a:p>
        </p:txBody>
      </p:sp>
      <p:sp>
        <p:nvSpPr>
          <p:cNvPr id="14" name="Shape 12"/>
          <p:cNvSpPr/>
          <p:nvPr/>
        </p:nvSpPr>
        <p:spPr>
          <a:xfrm>
            <a:off x="791647" y="4470797"/>
            <a:ext cx="4228386" cy="30480"/>
          </a:xfrm>
          <a:prstGeom prst="rect">
            <a:avLst/>
          </a:prstGeom>
          <a:solidFill>
            <a:srgbClr val="D01F28"/>
          </a:solidFill>
          <a:ln/>
        </p:spPr>
      </p:sp>
      <p:sp>
        <p:nvSpPr>
          <p:cNvPr id="15" name="Text 13"/>
          <p:cNvSpPr/>
          <p:nvPr/>
        </p:nvSpPr>
        <p:spPr>
          <a:xfrm>
            <a:off x="791647" y="4644747"/>
            <a:ext cx="2827377"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Výrobní režie</a:t>
            </a:r>
            <a:endParaRPr lang="en-US" sz="2200" dirty="0"/>
          </a:p>
        </p:txBody>
      </p:sp>
      <p:sp>
        <p:nvSpPr>
          <p:cNvPr id="16" name="Text 14"/>
          <p:cNvSpPr/>
          <p:nvPr/>
        </p:nvSpPr>
        <p:spPr>
          <a:xfrm>
            <a:off x="791647" y="5106591"/>
            <a:ext cx="4228386" cy="325755"/>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 Vlastní náklady výroby</a:t>
            </a:r>
            <a:endParaRPr lang="en-US" sz="1750" dirty="0"/>
          </a:p>
        </p:txBody>
      </p:sp>
      <p:sp>
        <p:nvSpPr>
          <p:cNvPr id="17" name="Text 15"/>
          <p:cNvSpPr/>
          <p:nvPr/>
        </p:nvSpPr>
        <p:spPr>
          <a:xfrm>
            <a:off x="5200888" y="4117062"/>
            <a:ext cx="226100" cy="282654"/>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Light" pitchFamily="34" charset="0"/>
                <a:ea typeface="Oxygen Light" pitchFamily="34" charset="-122"/>
                <a:cs typeface="Oxygen Light" pitchFamily="34" charset="-120"/>
              </a:rPr>
              <a:t>05</a:t>
            </a:r>
            <a:endParaRPr lang="en-US" sz="1750" dirty="0"/>
          </a:p>
        </p:txBody>
      </p:sp>
      <p:sp>
        <p:nvSpPr>
          <p:cNvPr id="18" name="Shape 16"/>
          <p:cNvSpPr/>
          <p:nvPr/>
        </p:nvSpPr>
        <p:spPr>
          <a:xfrm>
            <a:off x="5200888" y="4470797"/>
            <a:ext cx="4228505" cy="30480"/>
          </a:xfrm>
          <a:prstGeom prst="rect">
            <a:avLst/>
          </a:prstGeom>
          <a:solidFill>
            <a:srgbClr val="D01F28"/>
          </a:solidFill>
          <a:ln/>
        </p:spPr>
      </p:sp>
      <p:sp>
        <p:nvSpPr>
          <p:cNvPr id="19" name="Text 17"/>
          <p:cNvSpPr/>
          <p:nvPr/>
        </p:nvSpPr>
        <p:spPr>
          <a:xfrm>
            <a:off x="5200888" y="4644747"/>
            <a:ext cx="2827377"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Správní režie</a:t>
            </a:r>
            <a:endParaRPr lang="en-US" sz="2200" dirty="0"/>
          </a:p>
        </p:txBody>
      </p:sp>
      <p:sp>
        <p:nvSpPr>
          <p:cNvPr id="20" name="Text 18"/>
          <p:cNvSpPr/>
          <p:nvPr/>
        </p:nvSpPr>
        <p:spPr>
          <a:xfrm>
            <a:off x="5200888" y="5106591"/>
            <a:ext cx="4228505" cy="325755"/>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 Vlastní náklady výkonu</a:t>
            </a:r>
            <a:endParaRPr lang="en-US" sz="1750" dirty="0"/>
          </a:p>
        </p:txBody>
      </p:sp>
      <p:sp>
        <p:nvSpPr>
          <p:cNvPr id="21" name="Text 19"/>
          <p:cNvSpPr/>
          <p:nvPr/>
        </p:nvSpPr>
        <p:spPr>
          <a:xfrm>
            <a:off x="9610249" y="4117062"/>
            <a:ext cx="226100" cy="282654"/>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Light" pitchFamily="34" charset="0"/>
                <a:ea typeface="Oxygen Light" pitchFamily="34" charset="-122"/>
                <a:cs typeface="Oxygen Light" pitchFamily="34" charset="-120"/>
              </a:rPr>
              <a:t>06</a:t>
            </a:r>
            <a:endParaRPr lang="en-US" sz="1750" dirty="0"/>
          </a:p>
        </p:txBody>
      </p:sp>
      <p:sp>
        <p:nvSpPr>
          <p:cNvPr id="22" name="Shape 20"/>
          <p:cNvSpPr/>
          <p:nvPr/>
        </p:nvSpPr>
        <p:spPr>
          <a:xfrm>
            <a:off x="9610249" y="4470797"/>
            <a:ext cx="4228505" cy="30480"/>
          </a:xfrm>
          <a:prstGeom prst="rect">
            <a:avLst/>
          </a:prstGeom>
          <a:solidFill>
            <a:srgbClr val="D01F28"/>
          </a:solidFill>
          <a:ln/>
        </p:spPr>
      </p:sp>
      <p:sp>
        <p:nvSpPr>
          <p:cNvPr id="23" name="Text 21"/>
          <p:cNvSpPr/>
          <p:nvPr/>
        </p:nvSpPr>
        <p:spPr>
          <a:xfrm>
            <a:off x="9610249" y="4644747"/>
            <a:ext cx="2827377"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Prodejní náklady</a:t>
            </a:r>
            <a:endParaRPr lang="en-US" sz="2200" dirty="0"/>
          </a:p>
        </p:txBody>
      </p:sp>
      <p:sp>
        <p:nvSpPr>
          <p:cNvPr id="24" name="Text 22"/>
          <p:cNvSpPr/>
          <p:nvPr/>
        </p:nvSpPr>
        <p:spPr>
          <a:xfrm>
            <a:off x="9610249" y="5106591"/>
            <a:ext cx="4228505" cy="325755"/>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 Úplné vlastní náklady</a:t>
            </a:r>
            <a:endParaRPr lang="en-US" sz="1750" dirty="0"/>
          </a:p>
        </p:txBody>
      </p:sp>
      <p:sp>
        <p:nvSpPr>
          <p:cNvPr id="25" name="Text 23"/>
          <p:cNvSpPr/>
          <p:nvPr/>
        </p:nvSpPr>
        <p:spPr>
          <a:xfrm>
            <a:off x="791647" y="5782747"/>
            <a:ext cx="226100" cy="282654"/>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Light" pitchFamily="34" charset="0"/>
                <a:ea typeface="Oxygen Light" pitchFamily="34" charset="-122"/>
                <a:cs typeface="Oxygen Light" pitchFamily="34" charset="-120"/>
              </a:rPr>
              <a:t>07</a:t>
            </a:r>
            <a:endParaRPr lang="en-US" sz="1750" dirty="0"/>
          </a:p>
        </p:txBody>
      </p:sp>
      <p:sp>
        <p:nvSpPr>
          <p:cNvPr id="26" name="Shape 24"/>
          <p:cNvSpPr/>
          <p:nvPr/>
        </p:nvSpPr>
        <p:spPr>
          <a:xfrm>
            <a:off x="791647" y="6136481"/>
            <a:ext cx="13047107" cy="30480"/>
          </a:xfrm>
          <a:prstGeom prst="rect">
            <a:avLst/>
          </a:prstGeom>
          <a:solidFill>
            <a:srgbClr val="D01F28"/>
          </a:solidFill>
          <a:ln/>
        </p:spPr>
      </p:sp>
      <p:sp>
        <p:nvSpPr>
          <p:cNvPr id="27" name="Text 25"/>
          <p:cNvSpPr/>
          <p:nvPr/>
        </p:nvSpPr>
        <p:spPr>
          <a:xfrm>
            <a:off x="791647" y="6310432"/>
            <a:ext cx="2827377"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Zisk (ztráta)</a:t>
            </a:r>
            <a:endParaRPr lang="en-US" sz="2200" dirty="0"/>
          </a:p>
        </p:txBody>
      </p:sp>
      <p:sp>
        <p:nvSpPr>
          <p:cNvPr id="28" name="Text 26"/>
          <p:cNvSpPr/>
          <p:nvPr/>
        </p:nvSpPr>
        <p:spPr>
          <a:xfrm>
            <a:off x="791647" y="6772275"/>
            <a:ext cx="13047107" cy="325755"/>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 Cena výkonu</a:t>
            </a:r>
            <a:endParaRPr lang="en-US" sz="1750" dirty="0"/>
          </a:p>
        </p:txBody>
      </p:sp>
      <p:pic>
        <p:nvPicPr>
          <p:cNvPr id="29" name="Image 0" descr="preencoded.png">    </p:cNvPr>
          <p:cNvPicPr>
            <a:picLocks noChangeAspect="1"/>
          </p:cNvPicPr>
          <p:nvPr/>
        </p:nvPicPr>
        <p:blipFill>
          <a:blip r:embed="rId1"/>
          <a:stretch>
            <a:fillRect/>
          </a:stretch>
        </p:blipFill>
        <p:spPr>
          <a:xfrm>
            <a:off x="12772430" y="7549872"/>
            <a:ext cx="1660088" cy="3981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1656993"/>
            <a:ext cx="12762786" cy="841772"/>
          </a:xfrm>
          <a:prstGeom prst="rect">
            <a:avLst/>
          </a:prstGeom>
          <a:noFill/>
          <a:ln/>
        </p:spPr>
        <p:txBody>
          <a:bodyPr wrap="non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Omezení tradičního kalkulačního vzorce</a:t>
            </a:r>
            <a:endParaRPr lang="en-US" sz="5300" dirty="0"/>
          </a:p>
        </p:txBody>
      </p:sp>
      <p:sp>
        <p:nvSpPr>
          <p:cNvPr id="3" name="Text 1"/>
          <p:cNvSpPr/>
          <p:nvPr/>
        </p:nvSpPr>
        <p:spPr>
          <a:xfrm>
            <a:off x="793790" y="3010495"/>
            <a:ext cx="13042821" cy="840105"/>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Tradiční kalkulační vzorec má řadu koncepčních omezení, která snižují jeho využitelnost pro řešení rozhodovacích úloh v manažerském účetnictví.</a:t>
            </a:r>
            <a:endParaRPr lang="en-US" sz="2100" dirty="0"/>
          </a:p>
        </p:txBody>
      </p:sp>
      <p:sp>
        <p:nvSpPr>
          <p:cNvPr id="4" name="Shape 2"/>
          <p:cNvSpPr/>
          <p:nvPr/>
        </p:nvSpPr>
        <p:spPr>
          <a:xfrm>
            <a:off x="793790" y="4138374"/>
            <a:ext cx="4176951" cy="2434114"/>
          </a:xfrm>
          <a:prstGeom prst="roundRect">
            <a:avLst>
              <a:gd name="adj" fmla="val 4648"/>
            </a:avLst>
          </a:prstGeom>
          <a:solidFill>
            <a:srgbClr val="FFFFFF"/>
          </a:solidFill>
          <a:ln w="30480">
            <a:solidFill>
              <a:srgbClr val="DEB9BB"/>
            </a:solidFill>
            <a:prstDash val="solid"/>
          </a:ln>
        </p:spPr>
      </p:sp>
      <p:sp>
        <p:nvSpPr>
          <p:cNvPr id="5" name="Text 3"/>
          <p:cNvSpPr/>
          <p:nvPr/>
        </p:nvSpPr>
        <p:spPr>
          <a:xfrm>
            <a:off x="1093589" y="4438174"/>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Syntetizace nákladů</a:t>
            </a:r>
            <a:endParaRPr lang="en-US" sz="2650" dirty="0"/>
          </a:p>
        </p:txBody>
      </p:sp>
      <p:sp>
        <p:nvSpPr>
          <p:cNvPr id="6" name="Text 4"/>
          <p:cNvSpPr/>
          <p:nvPr/>
        </p:nvSpPr>
        <p:spPr>
          <a:xfrm>
            <a:off x="1093589" y="5012531"/>
            <a:ext cx="3577352"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Slučuje nákladové položky s různým vztahem ke kalkulovaným výkonům</a:t>
            </a:r>
            <a:endParaRPr lang="en-US" sz="2100" dirty="0"/>
          </a:p>
        </p:txBody>
      </p:sp>
      <p:sp>
        <p:nvSpPr>
          <p:cNvPr id="7" name="Shape 5"/>
          <p:cNvSpPr/>
          <p:nvPr/>
        </p:nvSpPr>
        <p:spPr>
          <a:xfrm>
            <a:off x="5226606" y="4138374"/>
            <a:ext cx="4177070" cy="2434114"/>
          </a:xfrm>
          <a:prstGeom prst="roundRect">
            <a:avLst>
              <a:gd name="adj" fmla="val 4648"/>
            </a:avLst>
          </a:prstGeom>
          <a:solidFill>
            <a:srgbClr val="FFFFFF"/>
          </a:solidFill>
          <a:ln w="30480">
            <a:solidFill>
              <a:srgbClr val="DEB9BB"/>
            </a:solidFill>
            <a:prstDash val="solid"/>
          </a:ln>
        </p:spPr>
      </p:sp>
      <p:sp>
        <p:nvSpPr>
          <p:cNvPr id="8" name="Text 6"/>
          <p:cNvSpPr/>
          <p:nvPr/>
        </p:nvSpPr>
        <p:spPr>
          <a:xfrm>
            <a:off x="5526405" y="4438174"/>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Ignorování relevance</a:t>
            </a:r>
            <a:endParaRPr lang="en-US" sz="2650" dirty="0"/>
          </a:p>
        </p:txBody>
      </p:sp>
      <p:sp>
        <p:nvSpPr>
          <p:cNvPr id="9" name="Text 7"/>
          <p:cNvSpPr/>
          <p:nvPr/>
        </p:nvSpPr>
        <p:spPr>
          <a:xfrm>
            <a:off x="5526405" y="5012531"/>
            <a:ext cx="3577471"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Nerozlišuje náklady podle jejich relevance pro různé rozhodovací úlohy</a:t>
            </a:r>
            <a:endParaRPr lang="en-US" sz="2100" dirty="0"/>
          </a:p>
        </p:txBody>
      </p:sp>
      <p:sp>
        <p:nvSpPr>
          <p:cNvPr id="10" name="Shape 8"/>
          <p:cNvSpPr/>
          <p:nvPr/>
        </p:nvSpPr>
        <p:spPr>
          <a:xfrm>
            <a:off x="9659541" y="4138374"/>
            <a:ext cx="4177070" cy="2434114"/>
          </a:xfrm>
          <a:prstGeom prst="roundRect">
            <a:avLst>
              <a:gd name="adj" fmla="val 4648"/>
            </a:avLst>
          </a:prstGeom>
          <a:solidFill>
            <a:srgbClr val="FFFFFF"/>
          </a:solidFill>
          <a:ln w="30480">
            <a:solidFill>
              <a:srgbClr val="DEB9BB"/>
            </a:solidFill>
            <a:prstDash val="solid"/>
          </a:ln>
        </p:spPr>
      </p:sp>
      <p:sp>
        <p:nvSpPr>
          <p:cNvPr id="11" name="Text 9"/>
          <p:cNvSpPr/>
          <p:nvPr/>
        </p:nvSpPr>
        <p:spPr>
          <a:xfrm>
            <a:off x="9959340" y="4438174"/>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Statické zobrazení</a:t>
            </a:r>
            <a:endParaRPr lang="en-US" sz="2650" dirty="0"/>
          </a:p>
        </p:txBody>
      </p:sp>
      <p:sp>
        <p:nvSpPr>
          <p:cNvPr id="12" name="Text 10"/>
          <p:cNvSpPr/>
          <p:nvPr/>
        </p:nvSpPr>
        <p:spPr>
          <a:xfrm>
            <a:off x="9959340" y="5012531"/>
            <a:ext cx="3577471"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Informuje o průměrné výši nákladů bez zohlednění změn objemu a sortimentu</a:t>
            </a:r>
            <a:endParaRPr lang="en-US" sz="2100" dirty="0"/>
          </a:p>
        </p:txBody>
      </p:sp>
      <p:pic>
        <p:nvPicPr>
          <p:cNvPr id="13"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109192"/>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Moderní kalkulační vzorce</a:t>
            </a:r>
            <a:endParaRPr lang="en-US" sz="5550" dirty="0"/>
          </a:p>
        </p:txBody>
      </p:sp>
      <p:sp>
        <p:nvSpPr>
          <p:cNvPr id="4" name="Text 1"/>
          <p:cNvSpPr/>
          <p:nvPr/>
        </p:nvSpPr>
        <p:spPr>
          <a:xfrm>
            <a:off x="6280190" y="4306372"/>
            <a:ext cx="75564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 reakci na omezení tradičního kalkulačního vzorce se v současné praxi uplatňují kalkulační vzorce charakteristické odlišně vyjádřeným vztahem nákladů výkonu k ceně a variantně strukturovanými náklady výkonů.</a:t>
            </a:r>
            <a:endParaRPr lang="en-US" sz="2200" dirty="0"/>
          </a:p>
        </p:txBody>
      </p:sp>
      <p:pic>
        <p:nvPicPr>
          <p:cNvPr id="5"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34616" y="892135"/>
            <a:ext cx="6033016" cy="532924"/>
          </a:xfrm>
          <a:prstGeom prst="rect">
            <a:avLst/>
          </a:prstGeom>
          <a:noFill/>
          <a:ln/>
        </p:spPr>
        <p:txBody>
          <a:bodyPr wrap="none" lIns="0" tIns="0" rIns="0" bIns="0" rtlCol="0" anchor="t"/>
          <a:lstStyle/>
          <a:p>
            <a:pPr algn="l" indent="0" marL="0">
              <a:lnSpc>
                <a:spcPts val="4150"/>
              </a:lnSpc>
              <a:buNone/>
            </a:pPr>
            <a:r>
              <a:rPr lang="en-US" sz="3350" b="1" dirty="0">
                <a:solidFill>
                  <a:srgbClr val="CF1F28"/>
                </a:solidFill>
                <a:latin typeface="Oxygen Bold" pitchFamily="34" charset="0"/>
                <a:ea typeface="Oxygen Bold" pitchFamily="34" charset="-122"/>
                <a:cs typeface="Oxygen Bold" pitchFamily="34" charset="-120"/>
              </a:rPr>
              <a:t>Retrográdní kalkulační vzorec</a:t>
            </a:r>
            <a:endParaRPr lang="en-US" sz="3350" dirty="0"/>
          </a:p>
        </p:txBody>
      </p:sp>
      <p:sp>
        <p:nvSpPr>
          <p:cNvPr id="3" name="Text 1"/>
          <p:cNvSpPr/>
          <p:nvPr/>
        </p:nvSpPr>
        <p:spPr>
          <a:xfrm>
            <a:off x="734616" y="1646753"/>
            <a:ext cx="13161169" cy="450294"/>
          </a:xfrm>
          <a:prstGeom prst="rect">
            <a:avLst/>
          </a:prstGeom>
          <a:noFill/>
          <a:ln/>
        </p:spPr>
        <p:txBody>
          <a:bodyPr wrap="square" lIns="0" tIns="0" rIns="0" bIns="0" rtlCol="0" anchor="t"/>
          <a:lstStyle/>
          <a:p>
            <a:pPr algn="l" indent="0" marL="0">
              <a:lnSpc>
                <a:spcPts val="1750"/>
              </a:lnSpc>
              <a:buNone/>
            </a:pPr>
            <a:r>
              <a:rPr lang="en-US" sz="1300" dirty="0">
                <a:solidFill>
                  <a:srgbClr val="000000"/>
                </a:solidFill>
                <a:latin typeface="Oxygen" pitchFamily="34" charset="0"/>
                <a:ea typeface="Oxygen" pitchFamily="34" charset="-122"/>
                <a:cs typeface="Oxygen" pitchFamily="34" charset="-120"/>
              </a:rPr>
              <a:t>Významná řada progresivních podniků vyjadřuje již formou kalkulačního vzorce zásadní rozdíl mezi kalkulací nákladů a kalkulací ceny. Vzájemný vztah není součtový, ale rozdílový.</a:t>
            </a:r>
            <a:endParaRPr lang="en-US" sz="1300" dirty="0"/>
          </a:p>
        </p:txBody>
      </p:sp>
      <p:pic>
        <p:nvPicPr>
          <p:cNvPr id="4" name="Image 0" descr="preencoded.png">    </p:cNvPr>
          <p:cNvPicPr>
            <a:picLocks noChangeAspect="1"/>
          </p:cNvPicPr>
          <p:nvPr/>
        </p:nvPicPr>
        <p:blipFill>
          <a:blip r:embed="rId1"/>
          <a:stretch>
            <a:fillRect/>
          </a:stretch>
        </p:blipFill>
        <p:spPr>
          <a:xfrm>
            <a:off x="734616" y="2221706"/>
            <a:ext cx="852726" cy="1023342"/>
          </a:xfrm>
          <a:prstGeom prst="rect">
            <a:avLst/>
          </a:prstGeom>
        </p:spPr>
      </p:pic>
      <p:sp>
        <p:nvSpPr>
          <p:cNvPr id="5" name="Text 2"/>
          <p:cNvSpPr/>
          <p:nvPr/>
        </p:nvSpPr>
        <p:spPr>
          <a:xfrm>
            <a:off x="1698188" y="2392204"/>
            <a:ext cx="2193369" cy="266462"/>
          </a:xfrm>
          <a:prstGeom prst="rect">
            <a:avLst/>
          </a:prstGeom>
          <a:noFill/>
          <a:ln/>
        </p:spPr>
        <p:txBody>
          <a:bodyPr wrap="none" lIns="0" tIns="0" rIns="0" bIns="0" rtlCol="0" anchor="t"/>
          <a:lstStyle/>
          <a:p>
            <a:pPr algn="l" indent="0" marL="0">
              <a:lnSpc>
                <a:spcPts val="2050"/>
              </a:lnSpc>
              <a:buNone/>
            </a:pPr>
            <a:r>
              <a:rPr lang="en-US" sz="1650" b="1" dirty="0">
                <a:solidFill>
                  <a:srgbClr val="000000"/>
                </a:solidFill>
                <a:latin typeface="Oxygen Bold" pitchFamily="34" charset="0"/>
                <a:ea typeface="Oxygen Bold" pitchFamily="34" charset="-122"/>
                <a:cs typeface="Oxygen Bold" pitchFamily="34" charset="-120"/>
              </a:rPr>
              <a:t>Základní cena výkonu</a:t>
            </a:r>
            <a:endParaRPr lang="en-US" sz="1650" dirty="0"/>
          </a:p>
        </p:txBody>
      </p:sp>
      <p:pic>
        <p:nvPicPr>
          <p:cNvPr id="6" name="Image 1" descr="preencoded.png">    </p:cNvPr>
          <p:cNvPicPr>
            <a:picLocks noChangeAspect="1"/>
          </p:cNvPicPr>
          <p:nvPr/>
        </p:nvPicPr>
        <p:blipFill>
          <a:blip r:embed="rId2"/>
          <a:stretch>
            <a:fillRect/>
          </a:stretch>
        </p:blipFill>
        <p:spPr>
          <a:xfrm>
            <a:off x="734616" y="3245048"/>
            <a:ext cx="852726" cy="1023342"/>
          </a:xfrm>
          <a:prstGeom prst="rect">
            <a:avLst/>
          </a:prstGeom>
        </p:spPr>
      </p:pic>
      <p:sp>
        <p:nvSpPr>
          <p:cNvPr id="7" name="Text 3"/>
          <p:cNvSpPr/>
          <p:nvPr/>
        </p:nvSpPr>
        <p:spPr>
          <a:xfrm>
            <a:off x="1698188" y="3415546"/>
            <a:ext cx="3430429" cy="266462"/>
          </a:xfrm>
          <a:prstGeom prst="rect">
            <a:avLst/>
          </a:prstGeom>
          <a:noFill/>
          <a:ln/>
        </p:spPr>
        <p:txBody>
          <a:bodyPr wrap="none" lIns="0" tIns="0" rIns="0" bIns="0" rtlCol="0" anchor="t"/>
          <a:lstStyle/>
          <a:p>
            <a:pPr algn="l" indent="0" marL="0">
              <a:lnSpc>
                <a:spcPts val="2050"/>
              </a:lnSpc>
              <a:buNone/>
            </a:pPr>
            <a:r>
              <a:rPr lang="en-US" sz="1650" b="1" dirty="0">
                <a:solidFill>
                  <a:srgbClr val="000000"/>
                </a:solidFill>
                <a:latin typeface="Oxygen Bold" pitchFamily="34" charset="0"/>
                <a:ea typeface="Oxygen Bold" pitchFamily="34" charset="-122"/>
                <a:cs typeface="Oxygen Bold" pitchFamily="34" charset="-120"/>
              </a:rPr>
              <a:t>Mínus: Cenová zvýhodnění a slevy</a:t>
            </a:r>
            <a:endParaRPr lang="en-US" sz="1650" dirty="0"/>
          </a:p>
        </p:txBody>
      </p:sp>
      <p:sp>
        <p:nvSpPr>
          <p:cNvPr id="8" name="Text 4"/>
          <p:cNvSpPr/>
          <p:nvPr/>
        </p:nvSpPr>
        <p:spPr>
          <a:xfrm>
            <a:off x="1698188" y="3748445"/>
            <a:ext cx="12197596" cy="225147"/>
          </a:xfrm>
          <a:prstGeom prst="rect">
            <a:avLst/>
          </a:prstGeom>
          <a:noFill/>
          <a:ln/>
        </p:spPr>
        <p:txBody>
          <a:bodyPr wrap="none" lIns="0" tIns="0" rIns="0" bIns="0" rtlCol="0" anchor="t"/>
          <a:lstStyle/>
          <a:p>
            <a:pPr algn="l" indent="0" marL="0">
              <a:lnSpc>
                <a:spcPts val="1750"/>
              </a:lnSpc>
              <a:buNone/>
            </a:pPr>
            <a:r>
              <a:rPr lang="en-US" sz="1300" dirty="0">
                <a:solidFill>
                  <a:srgbClr val="000000"/>
                </a:solidFill>
                <a:latin typeface="Oxygen" pitchFamily="34" charset="0"/>
                <a:ea typeface="Oxygen" pitchFamily="34" charset="-122"/>
                <a:cs typeface="Oxygen" pitchFamily="34" charset="-120"/>
              </a:rPr>
              <a:t>Dočasná zvýhodnění, sezónní slevy, množstevní slevy</a:t>
            </a:r>
            <a:endParaRPr lang="en-US" sz="1300" dirty="0"/>
          </a:p>
        </p:txBody>
      </p:sp>
      <p:pic>
        <p:nvPicPr>
          <p:cNvPr id="9" name="Image 2" descr="preencoded.png">    </p:cNvPr>
          <p:cNvPicPr>
            <a:picLocks noChangeAspect="1"/>
          </p:cNvPicPr>
          <p:nvPr/>
        </p:nvPicPr>
        <p:blipFill>
          <a:blip r:embed="rId3"/>
          <a:stretch>
            <a:fillRect/>
          </a:stretch>
        </p:blipFill>
        <p:spPr>
          <a:xfrm>
            <a:off x="734616" y="4268391"/>
            <a:ext cx="852726" cy="1023342"/>
          </a:xfrm>
          <a:prstGeom prst="rect">
            <a:avLst/>
          </a:prstGeom>
        </p:spPr>
      </p:pic>
      <p:sp>
        <p:nvSpPr>
          <p:cNvPr id="10" name="Text 5"/>
          <p:cNvSpPr/>
          <p:nvPr/>
        </p:nvSpPr>
        <p:spPr>
          <a:xfrm>
            <a:off x="1698188" y="4438888"/>
            <a:ext cx="2131933" cy="266462"/>
          </a:xfrm>
          <a:prstGeom prst="rect">
            <a:avLst/>
          </a:prstGeom>
          <a:noFill/>
          <a:ln/>
        </p:spPr>
        <p:txBody>
          <a:bodyPr wrap="none" lIns="0" tIns="0" rIns="0" bIns="0" rtlCol="0" anchor="t"/>
          <a:lstStyle/>
          <a:p>
            <a:pPr algn="l" indent="0" marL="0">
              <a:lnSpc>
                <a:spcPts val="2050"/>
              </a:lnSpc>
              <a:buNone/>
            </a:pPr>
            <a:r>
              <a:rPr lang="en-US" sz="1650" b="1" dirty="0">
                <a:solidFill>
                  <a:srgbClr val="000000"/>
                </a:solidFill>
                <a:latin typeface="Oxygen Bold" pitchFamily="34" charset="0"/>
                <a:ea typeface="Oxygen Bold" pitchFamily="34" charset="-122"/>
                <a:cs typeface="Oxygen Bold" pitchFamily="34" charset="-120"/>
              </a:rPr>
              <a:t>Cena po úpravách</a:t>
            </a:r>
            <a:endParaRPr lang="en-US" sz="1650" dirty="0"/>
          </a:p>
        </p:txBody>
      </p:sp>
      <p:pic>
        <p:nvPicPr>
          <p:cNvPr id="11" name="Image 3" descr="preencoded.png">    </p:cNvPr>
          <p:cNvPicPr>
            <a:picLocks noChangeAspect="1"/>
          </p:cNvPicPr>
          <p:nvPr/>
        </p:nvPicPr>
        <p:blipFill>
          <a:blip r:embed="rId4"/>
          <a:stretch>
            <a:fillRect/>
          </a:stretch>
        </p:blipFill>
        <p:spPr>
          <a:xfrm>
            <a:off x="734616" y="5291733"/>
            <a:ext cx="852726" cy="1023342"/>
          </a:xfrm>
          <a:prstGeom prst="rect">
            <a:avLst/>
          </a:prstGeom>
        </p:spPr>
      </p:pic>
      <p:sp>
        <p:nvSpPr>
          <p:cNvPr id="12" name="Text 6"/>
          <p:cNvSpPr/>
          <p:nvPr/>
        </p:nvSpPr>
        <p:spPr>
          <a:xfrm>
            <a:off x="1698188" y="5462230"/>
            <a:ext cx="2131933" cy="266462"/>
          </a:xfrm>
          <a:prstGeom prst="rect">
            <a:avLst/>
          </a:prstGeom>
          <a:noFill/>
          <a:ln/>
        </p:spPr>
        <p:txBody>
          <a:bodyPr wrap="none" lIns="0" tIns="0" rIns="0" bIns="0" rtlCol="0" anchor="t"/>
          <a:lstStyle/>
          <a:p>
            <a:pPr algn="l" indent="0" marL="0">
              <a:lnSpc>
                <a:spcPts val="2050"/>
              </a:lnSpc>
              <a:buNone/>
            </a:pPr>
            <a:r>
              <a:rPr lang="en-US" sz="1650" b="1" dirty="0">
                <a:solidFill>
                  <a:srgbClr val="000000"/>
                </a:solidFill>
                <a:latin typeface="Oxygen Bold" pitchFamily="34" charset="0"/>
                <a:ea typeface="Oxygen Bold" pitchFamily="34" charset="-122"/>
                <a:cs typeface="Oxygen Bold" pitchFamily="34" charset="-120"/>
              </a:rPr>
              <a:t>Mínus: Náklady</a:t>
            </a:r>
            <a:endParaRPr lang="en-US" sz="1650" dirty="0"/>
          </a:p>
        </p:txBody>
      </p:sp>
      <p:pic>
        <p:nvPicPr>
          <p:cNvPr id="13" name="Image 4" descr="preencoded.png">    </p:cNvPr>
          <p:cNvPicPr>
            <a:picLocks noChangeAspect="1"/>
          </p:cNvPicPr>
          <p:nvPr/>
        </p:nvPicPr>
        <p:blipFill>
          <a:blip r:embed="rId5"/>
          <a:stretch>
            <a:fillRect/>
          </a:stretch>
        </p:blipFill>
        <p:spPr>
          <a:xfrm>
            <a:off x="734616" y="6315075"/>
            <a:ext cx="852726" cy="1023342"/>
          </a:xfrm>
          <a:prstGeom prst="rect">
            <a:avLst/>
          </a:prstGeom>
        </p:spPr>
      </p:pic>
      <p:sp>
        <p:nvSpPr>
          <p:cNvPr id="14" name="Text 7"/>
          <p:cNvSpPr/>
          <p:nvPr/>
        </p:nvSpPr>
        <p:spPr>
          <a:xfrm>
            <a:off x="1698188" y="6485573"/>
            <a:ext cx="2810828" cy="266462"/>
          </a:xfrm>
          <a:prstGeom prst="rect">
            <a:avLst/>
          </a:prstGeom>
          <a:noFill/>
          <a:ln/>
        </p:spPr>
        <p:txBody>
          <a:bodyPr wrap="none" lIns="0" tIns="0" rIns="0" bIns="0" rtlCol="0" anchor="t"/>
          <a:lstStyle/>
          <a:p>
            <a:pPr algn="l" indent="0" marL="0">
              <a:lnSpc>
                <a:spcPts val="2050"/>
              </a:lnSpc>
              <a:buNone/>
            </a:pPr>
            <a:r>
              <a:rPr lang="en-US" sz="1650" b="1" dirty="0">
                <a:solidFill>
                  <a:srgbClr val="000000"/>
                </a:solidFill>
                <a:latin typeface="Oxygen Bold" pitchFamily="34" charset="0"/>
                <a:ea typeface="Oxygen Bold" pitchFamily="34" charset="-122"/>
                <a:cs typeface="Oxygen Bold" pitchFamily="34" charset="-120"/>
              </a:rPr>
              <a:t>Zisk (jinak vyjádřený přínos)</a:t>
            </a:r>
            <a:endParaRPr lang="en-US" sz="1650" dirty="0"/>
          </a:p>
        </p:txBody>
      </p:sp>
      <p:pic>
        <p:nvPicPr>
          <p:cNvPr id="15" name="Image 5" descr="preencoded.png">    </p:cNvPr>
          <p:cNvPicPr>
            <a:picLocks noChangeAspect="1"/>
          </p:cNvPicPr>
          <p:nvPr/>
        </p:nvPicPr>
        <p:blipFill>
          <a:blip r:embed="rId6"/>
          <a:stretch>
            <a:fillRect/>
          </a:stretch>
        </p:blipFill>
        <p:spPr>
          <a:xfrm>
            <a:off x="12905899" y="7599640"/>
            <a:ext cx="1540907" cy="3695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127165"/>
            <a:ext cx="8231743" cy="708779"/>
          </a:xfrm>
          <a:prstGeom prst="rect">
            <a:avLst/>
          </a:prstGeom>
          <a:noFill/>
          <a:ln/>
        </p:spPr>
        <p:txBody>
          <a:bodyPr wrap="none" lIns="0" tIns="0" rIns="0" bIns="0" rtlCol="0" anchor="t"/>
          <a:lstStyle/>
          <a:p>
            <a:pPr algn="l" indent="0" marL="0">
              <a:lnSpc>
                <a:spcPts val="5550"/>
              </a:lnSpc>
              <a:buNone/>
            </a:pPr>
            <a:r>
              <a:rPr lang="en-US" sz="4450" b="1" dirty="0">
                <a:solidFill>
                  <a:srgbClr val="CF1F28"/>
                </a:solidFill>
                <a:latin typeface="Oxygen Bold" pitchFamily="34" charset="0"/>
                <a:ea typeface="Oxygen Bold" pitchFamily="34" charset="-122"/>
                <a:cs typeface="Oxygen Bold" pitchFamily="34" charset="-120"/>
              </a:rPr>
              <a:t>Kalkulace variabilních nákladů</a:t>
            </a:r>
            <a:endParaRPr lang="en-US" sz="4450" dirty="0"/>
          </a:p>
        </p:txBody>
      </p:sp>
      <p:sp>
        <p:nvSpPr>
          <p:cNvPr id="3" name="Text 1"/>
          <p:cNvSpPr/>
          <p:nvPr/>
        </p:nvSpPr>
        <p:spPr>
          <a:xfrm>
            <a:off x="793790" y="2198846"/>
            <a:ext cx="13042821" cy="653177"/>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Pro řešení rozhodovacích úloh na existující kapacitě je účelné vykázat v kalkulačním vzorci odděleně náklady ovlivněné změnami v objemu výkonů (variabilní) a náklady fixní.</a:t>
            </a:r>
            <a:endParaRPr lang="en-US" sz="1750" dirty="0"/>
          </a:p>
        </p:txBody>
      </p:sp>
      <p:sp>
        <p:nvSpPr>
          <p:cNvPr id="4" name="Text 2"/>
          <p:cNvSpPr/>
          <p:nvPr/>
        </p:nvSpPr>
        <p:spPr>
          <a:xfrm>
            <a:off x="793790" y="32375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CF1F28"/>
                </a:solidFill>
                <a:latin typeface="Oxygen Bold" pitchFamily="34" charset="0"/>
                <a:ea typeface="Oxygen Bold" pitchFamily="34" charset="-122"/>
                <a:cs typeface="Oxygen Bold" pitchFamily="34" charset="-120"/>
              </a:rPr>
              <a:t>Základní struktura</a:t>
            </a:r>
            <a:endParaRPr lang="en-US" sz="2200" dirty="0"/>
          </a:p>
        </p:txBody>
      </p:sp>
      <p:sp>
        <p:nvSpPr>
          <p:cNvPr id="5" name="Text 3"/>
          <p:cNvSpPr/>
          <p:nvPr/>
        </p:nvSpPr>
        <p:spPr>
          <a:xfrm>
            <a:off x="793790" y="3773329"/>
            <a:ext cx="7604284" cy="326588"/>
          </a:xfrm>
          <a:prstGeom prst="rect">
            <a:avLst/>
          </a:prstGeom>
          <a:noFill/>
          <a:ln/>
        </p:spPr>
        <p:txBody>
          <a:bodyPr wrap="none" lIns="0" tIns="0" rIns="0" bIns="0" rtlCol="0" anchor="t"/>
          <a:lstStyle/>
          <a:p>
            <a:pPr algn="l" indent="0" marL="0">
              <a:lnSpc>
                <a:spcPts val="2550"/>
              </a:lnSpc>
              <a:buNone/>
            </a:pPr>
            <a:r>
              <a:rPr lang="en-US" sz="1750" b="1" dirty="0">
                <a:solidFill>
                  <a:srgbClr val="000000"/>
                </a:solidFill>
                <a:latin typeface="Oxygen" pitchFamily="34" charset="0"/>
                <a:ea typeface="Oxygen" pitchFamily="34" charset="-122"/>
                <a:cs typeface="Oxygen" pitchFamily="34" charset="-120"/>
              </a:rPr>
              <a:t>Cena po úpravách</a:t>
            </a:r>
            <a:endParaRPr lang="en-US" sz="1750" dirty="0"/>
          </a:p>
        </p:txBody>
      </p:sp>
      <p:sp>
        <p:nvSpPr>
          <p:cNvPr id="6" name="Text 4"/>
          <p:cNvSpPr/>
          <p:nvPr/>
        </p:nvSpPr>
        <p:spPr>
          <a:xfrm>
            <a:off x="793790" y="4263152"/>
            <a:ext cx="7604284"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 Variabilní náklady výrobku</a:t>
            </a:r>
            <a:endParaRPr lang="en-US" sz="1750" dirty="0"/>
          </a:p>
        </p:txBody>
      </p:sp>
      <p:sp>
        <p:nvSpPr>
          <p:cNvPr id="7" name="Text 5"/>
          <p:cNvSpPr/>
          <p:nvPr/>
        </p:nvSpPr>
        <p:spPr>
          <a:xfrm>
            <a:off x="793790" y="4752975"/>
            <a:ext cx="7604284" cy="326588"/>
          </a:xfrm>
          <a:prstGeom prst="rect">
            <a:avLst/>
          </a:prstGeom>
          <a:noFill/>
          <a:ln/>
        </p:spPr>
        <p:txBody>
          <a:bodyPr wrap="none" lIns="0" tIns="0" rIns="0" bIns="0" rtlCol="0" anchor="t"/>
          <a:lstStyle/>
          <a:p>
            <a:pPr algn="l" marL="342900" indent="-342900">
              <a:lnSpc>
                <a:spcPts val="2550"/>
              </a:lnSpc>
              <a:buSzPct val="100000"/>
              <a:buChar char="•"/>
            </a:pPr>
            <a:r>
              <a:rPr lang="en-US" sz="1750" dirty="0">
                <a:solidFill>
                  <a:srgbClr val="000000"/>
                </a:solidFill>
                <a:latin typeface="Oxygen" pitchFamily="34" charset="0"/>
                <a:ea typeface="Oxygen" pitchFamily="34" charset="-122"/>
                <a:cs typeface="Oxygen" pitchFamily="34" charset="-120"/>
              </a:rPr>
              <a:t>Přímé (jednicové) náklady</a:t>
            </a:r>
            <a:endParaRPr lang="en-US" sz="1750" dirty="0"/>
          </a:p>
        </p:txBody>
      </p:sp>
      <p:sp>
        <p:nvSpPr>
          <p:cNvPr id="8" name="Text 6"/>
          <p:cNvSpPr/>
          <p:nvPr/>
        </p:nvSpPr>
        <p:spPr>
          <a:xfrm>
            <a:off x="793790" y="5143024"/>
            <a:ext cx="7604284" cy="326588"/>
          </a:xfrm>
          <a:prstGeom prst="rect">
            <a:avLst/>
          </a:prstGeom>
          <a:noFill/>
          <a:ln/>
        </p:spPr>
        <p:txBody>
          <a:bodyPr wrap="none" lIns="0" tIns="0" rIns="0" bIns="0" rtlCol="0" anchor="t"/>
          <a:lstStyle/>
          <a:p>
            <a:pPr algn="l" marL="342900" indent="-342900">
              <a:lnSpc>
                <a:spcPts val="2550"/>
              </a:lnSpc>
              <a:buSzPct val="100000"/>
              <a:buChar char="•"/>
            </a:pPr>
            <a:r>
              <a:rPr lang="en-US" sz="1750" dirty="0">
                <a:solidFill>
                  <a:srgbClr val="000000"/>
                </a:solidFill>
                <a:latin typeface="Oxygen" pitchFamily="34" charset="0"/>
                <a:ea typeface="Oxygen" pitchFamily="34" charset="-122"/>
                <a:cs typeface="Oxygen" pitchFamily="34" charset="-120"/>
              </a:rPr>
              <a:t>Variabilní režie</a:t>
            </a:r>
            <a:endParaRPr lang="en-US" sz="1750" dirty="0"/>
          </a:p>
        </p:txBody>
      </p:sp>
      <p:sp>
        <p:nvSpPr>
          <p:cNvPr id="9" name="Text 7"/>
          <p:cNvSpPr/>
          <p:nvPr/>
        </p:nvSpPr>
        <p:spPr>
          <a:xfrm>
            <a:off x="793790" y="5632847"/>
            <a:ext cx="7604284" cy="326588"/>
          </a:xfrm>
          <a:prstGeom prst="rect">
            <a:avLst/>
          </a:prstGeom>
          <a:noFill/>
          <a:ln/>
        </p:spPr>
        <p:txBody>
          <a:bodyPr wrap="none" lIns="0" tIns="0" rIns="0" bIns="0" rtlCol="0" anchor="t"/>
          <a:lstStyle/>
          <a:p>
            <a:pPr algn="l" indent="0" marL="0">
              <a:lnSpc>
                <a:spcPts val="2550"/>
              </a:lnSpc>
              <a:buNone/>
            </a:pPr>
            <a:r>
              <a:rPr lang="en-US" sz="1750" b="1" dirty="0">
                <a:solidFill>
                  <a:srgbClr val="000000"/>
                </a:solidFill>
                <a:latin typeface="Oxygen" pitchFamily="34" charset="0"/>
                <a:ea typeface="Oxygen" pitchFamily="34" charset="-122"/>
                <a:cs typeface="Oxygen" pitchFamily="34" charset="-120"/>
              </a:rPr>
              <a:t>= Marže (krycí příspěvek)</a:t>
            </a:r>
            <a:endParaRPr lang="en-US" sz="1750" dirty="0"/>
          </a:p>
        </p:txBody>
      </p:sp>
      <p:sp>
        <p:nvSpPr>
          <p:cNvPr id="10" name="Text 8"/>
          <p:cNvSpPr/>
          <p:nvPr/>
        </p:nvSpPr>
        <p:spPr>
          <a:xfrm>
            <a:off x="793790" y="6122670"/>
            <a:ext cx="7604284"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 Fixní náklady v průměru na výrobek</a:t>
            </a:r>
            <a:endParaRPr lang="en-US" sz="1750" dirty="0"/>
          </a:p>
        </p:txBody>
      </p:sp>
      <p:sp>
        <p:nvSpPr>
          <p:cNvPr id="11" name="Text 9"/>
          <p:cNvSpPr/>
          <p:nvPr/>
        </p:nvSpPr>
        <p:spPr>
          <a:xfrm>
            <a:off x="793790" y="6612493"/>
            <a:ext cx="7604284" cy="326588"/>
          </a:xfrm>
          <a:prstGeom prst="rect">
            <a:avLst/>
          </a:prstGeom>
          <a:noFill/>
          <a:ln/>
        </p:spPr>
        <p:txBody>
          <a:bodyPr wrap="none" lIns="0" tIns="0" rIns="0" bIns="0" rtlCol="0" anchor="t"/>
          <a:lstStyle/>
          <a:p>
            <a:pPr algn="l" indent="0" marL="0">
              <a:lnSpc>
                <a:spcPts val="2550"/>
              </a:lnSpc>
              <a:buNone/>
            </a:pPr>
            <a:r>
              <a:rPr lang="en-US" sz="1750" b="1" dirty="0">
                <a:solidFill>
                  <a:srgbClr val="000000"/>
                </a:solidFill>
                <a:latin typeface="Oxygen" pitchFamily="34" charset="0"/>
                <a:ea typeface="Oxygen" pitchFamily="34" charset="-122"/>
                <a:cs typeface="Oxygen" pitchFamily="34" charset="-120"/>
              </a:rPr>
              <a:t>= Zisk v průměru na výrobek</a:t>
            </a:r>
            <a:endParaRPr lang="en-US" sz="1750" dirty="0"/>
          </a:p>
        </p:txBody>
      </p:sp>
      <p:sp>
        <p:nvSpPr>
          <p:cNvPr id="12" name="Text 10"/>
          <p:cNvSpPr/>
          <p:nvPr/>
        </p:nvSpPr>
        <p:spPr>
          <a:xfrm>
            <a:off x="8959096" y="32375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CF1F28"/>
                </a:solidFill>
                <a:latin typeface="Oxygen Bold" pitchFamily="34" charset="0"/>
                <a:ea typeface="Oxygen Bold" pitchFamily="34" charset="-122"/>
                <a:cs typeface="Oxygen Bold" pitchFamily="34" charset="-120"/>
              </a:rPr>
              <a:t>Klíčové výhody</a:t>
            </a:r>
            <a:endParaRPr lang="en-US" sz="2200" dirty="0"/>
          </a:p>
        </p:txBody>
      </p:sp>
      <p:sp>
        <p:nvSpPr>
          <p:cNvPr id="13" name="Text 11"/>
          <p:cNvSpPr/>
          <p:nvPr/>
        </p:nvSpPr>
        <p:spPr>
          <a:xfrm>
            <a:off x="8959096" y="3773329"/>
            <a:ext cx="4885015" cy="979765"/>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Oddělené sledování fixních a variabilních nákladů umožňuje lepší rozhodování o změnách objemu a sortimentu výkonů</a:t>
            </a:r>
            <a:endParaRPr lang="en-US" sz="1750" dirty="0"/>
          </a:p>
        </p:txBody>
      </p:sp>
      <p:pic>
        <p:nvPicPr>
          <p:cNvPr id="14"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115735"/>
            <a:ext cx="6802755" cy="841772"/>
          </a:xfrm>
          <a:prstGeom prst="rect">
            <a:avLst/>
          </a:prstGeom>
          <a:noFill/>
          <a:ln/>
        </p:spPr>
        <p:txBody>
          <a:bodyPr wrap="non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Dynamická kalkulace</a:t>
            </a:r>
            <a:endParaRPr lang="en-US" sz="5300" dirty="0"/>
          </a:p>
        </p:txBody>
      </p:sp>
      <p:sp>
        <p:nvSpPr>
          <p:cNvPr id="3" name="Text 1"/>
          <p:cNvSpPr/>
          <p:nvPr/>
        </p:nvSpPr>
        <p:spPr>
          <a:xfrm>
            <a:off x="793790" y="2469237"/>
            <a:ext cx="13042821"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Dynamická kalkulace nákladů vychází z tradičního rozčlenění nákladů na přímé a nepřímé a z členění podle fází reprodukčního procesu. Její vypovídající schopnost je rozšířena o odpověď na otázku, jak budou náklady ovlivněny změnami v objemu výkonů.</a:t>
            </a:r>
            <a:endParaRPr lang="en-US" sz="2100" dirty="0"/>
          </a:p>
        </p:txBody>
      </p:sp>
      <p:sp>
        <p:nvSpPr>
          <p:cNvPr id="4" name="Shape 2"/>
          <p:cNvSpPr/>
          <p:nvPr/>
        </p:nvSpPr>
        <p:spPr>
          <a:xfrm>
            <a:off x="793790" y="4017169"/>
            <a:ext cx="13042821" cy="3096578"/>
          </a:xfrm>
          <a:prstGeom prst="roundRect">
            <a:avLst>
              <a:gd name="adj" fmla="val 3653"/>
            </a:avLst>
          </a:prstGeom>
          <a:solidFill>
            <a:srgbClr val="F8D3D5"/>
          </a:solidFill>
          <a:ln w="15240">
            <a:solidFill>
              <a:srgbClr val="DEB9BB"/>
            </a:solidFill>
            <a:prstDash val="solid"/>
          </a:ln>
        </p:spPr>
      </p:sp>
      <p:sp>
        <p:nvSpPr>
          <p:cNvPr id="5" name="Shape 3"/>
          <p:cNvSpPr/>
          <p:nvPr/>
        </p:nvSpPr>
        <p:spPr>
          <a:xfrm>
            <a:off x="809030" y="4032409"/>
            <a:ext cx="6506170" cy="1533049"/>
          </a:xfrm>
          <a:prstGeom prst="roundRect">
            <a:avLst>
              <a:gd name="adj" fmla="val 7379"/>
            </a:avLst>
          </a:prstGeom>
          <a:solidFill>
            <a:srgbClr val="F8D3D5"/>
          </a:solidFill>
          <a:ln/>
        </p:spPr>
      </p:sp>
      <p:sp>
        <p:nvSpPr>
          <p:cNvPr id="6" name="Text 4"/>
          <p:cNvSpPr/>
          <p:nvPr/>
        </p:nvSpPr>
        <p:spPr>
          <a:xfrm>
            <a:off x="1078349" y="4301728"/>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Přímé náklady</a:t>
            </a:r>
            <a:endParaRPr lang="en-US" sz="2650" dirty="0"/>
          </a:p>
        </p:txBody>
      </p:sp>
      <p:sp>
        <p:nvSpPr>
          <p:cNvPr id="7" name="Text 5"/>
          <p:cNvSpPr/>
          <p:nvPr/>
        </p:nvSpPr>
        <p:spPr>
          <a:xfrm>
            <a:off x="1078349" y="4876086"/>
            <a:ext cx="5967532"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Jednicové + ostatní přímé (variabilní a fixní)</a:t>
            </a:r>
            <a:endParaRPr lang="en-US" sz="2100" dirty="0"/>
          </a:p>
        </p:txBody>
      </p:sp>
      <p:sp>
        <p:nvSpPr>
          <p:cNvPr id="8" name="Shape 6"/>
          <p:cNvSpPr/>
          <p:nvPr/>
        </p:nvSpPr>
        <p:spPr>
          <a:xfrm>
            <a:off x="7315200" y="4032409"/>
            <a:ext cx="6506170" cy="1533049"/>
          </a:xfrm>
          <a:prstGeom prst="rect">
            <a:avLst/>
          </a:prstGeom>
          <a:solidFill>
            <a:srgbClr val="F8D3D5"/>
          </a:solidFill>
          <a:ln/>
        </p:spPr>
      </p:sp>
      <p:sp>
        <p:nvSpPr>
          <p:cNvPr id="9" name="Shape 7"/>
          <p:cNvSpPr/>
          <p:nvPr/>
        </p:nvSpPr>
        <p:spPr>
          <a:xfrm>
            <a:off x="7315200" y="4032409"/>
            <a:ext cx="30480" cy="1533049"/>
          </a:xfrm>
          <a:prstGeom prst="roundRect">
            <a:avLst>
              <a:gd name="adj" fmla="val 371163"/>
            </a:avLst>
          </a:prstGeom>
          <a:solidFill>
            <a:srgbClr val="DEB9BB"/>
          </a:solidFill>
          <a:ln/>
        </p:spPr>
      </p:sp>
      <p:sp>
        <p:nvSpPr>
          <p:cNvPr id="10" name="Text 8"/>
          <p:cNvSpPr/>
          <p:nvPr/>
        </p:nvSpPr>
        <p:spPr>
          <a:xfrm>
            <a:off x="7584519" y="4301728"/>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Výrobní režie</a:t>
            </a:r>
            <a:endParaRPr lang="en-US" sz="2650" dirty="0"/>
          </a:p>
        </p:txBody>
      </p:sp>
      <p:sp>
        <p:nvSpPr>
          <p:cNvPr id="11" name="Text 9"/>
          <p:cNvSpPr/>
          <p:nvPr/>
        </p:nvSpPr>
        <p:spPr>
          <a:xfrm>
            <a:off x="7584519" y="4876086"/>
            <a:ext cx="5967532"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Variabilní + fixní</a:t>
            </a:r>
            <a:endParaRPr lang="en-US" sz="2100" dirty="0"/>
          </a:p>
        </p:txBody>
      </p:sp>
      <p:sp>
        <p:nvSpPr>
          <p:cNvPr id="12" name="Shape 10"/>
          <p:cNvSpPr/>
          <p:nvPr/>
        </p:nvSpPr>
        <p:spPr>
          <a:xfrm>
            <a:off x="809030" y="5565458"/>
            <a:ext cx="6506170" cy="1533049"/>
          </a:xfrm>
          <a:prstGeom prst="rect">
            <a:avLst/>
          </a:prstGeom>
          <a:solidFill>
            <a:srgbClr val="F8D3D5"/>
          </a:solidFill>
          <a:ln/>
        </p:spPr>
      </p:sp>
      <p:sp>
        <p:nvSpPr>
          <p:cNvPr id="13" name="Shape 11"/>
          <p:cNvSpPr/>
          <p:nvPr/>
        </p:nvSpPr>
        <p:spPr>
          <a:xfrm>
            <a:off x="809030" y="5565458"/>
            <a:ext cx="6506170" cy="30480"/>
          </a:xfrm>
          <a:prstGeom prst="roundRect">
            <a:avLst>
              <a:gd name="adj" fmla="val 371163"/>
            </a:avLst>
          </a:prstGeom>
          <a:solidFill>
            <a:srgbClr val="DEB9BB"/>
          </a:solidFill>
          <a:ln/>
        </p:spPr>
      </p:sp>
      <p:sp>
        <p:nvSpPr>
          <p:cNvPr id="14" name="Text 12"/>
          <p:cNvSpPr/>
          <p:nvPr/>
        </p:nvSpPr>
        <p:spPr>
          <a:xfrm>
            <a:off x="1078349" y="583477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Prodejní náklady</a:t>
            </a:r>
            <a:endParaRPr lang="en-US" sz="2650" dirty="0"/>
          </a:p>
        </p:txBody>
      </p:sp>
      <p:sp>
        <p:nvSpPr>
          <p:cNvPr id="15" name="Text 13"/>
          <p:cNvSpPr/>
          <p:nvPr/>
        </p:nvSpPr>
        <p:spPr>
          <a:xfrm>
            <a:off x="1078349" y="6409134"/>
            <a:ext cx="5967532"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Přímé (var. + fix.) + režie (var. + fix.)</a:t>
            </a:r>
            <a:endParaRPr lang="en-US" sz="2100" dirty="0"/>
          </a:p>
        </p:txBody>
      </p:sp>
      <p:sp>
        <p:nvSpPr>
          <p:cNvPr id="16" name="Shape 14"/>
          <p:cNvSpPr/>
          <p:nvPr/>
        </p:nvSpPr>
        <p:spPr>
          <a:xfrm>
            <a:off x="7315200" y="5565458"/>
            <a:ext cx="6506170" cy="1533049"/>
          </a:xfrm>
          <a:prstGeom prst="rect">
            <a:avLst/>
          </a:prstGeom>
          <a:solidFill>
            <a:srgbClr val="F8D3D5"/>
          </a:solidFill>
          <a:ln/>
        </p:spPr>
      </p:sp>
      <p:sp>
        <p:nvSpPr>
          <p:cNvPr id="17" name="Shape 15"/>
          <p:cNvSpPr/>
          <p:nvPr/>
        </p:nvSpPr>
        <p:spPr>
          <a:xfrm>
            <a:off x="7315200" y="5565458"/>
            <a:ext cx="30480" cy="1533049"/>
          </a:xfrm>
          <a:prstGeom prst="roundRect">
            <a:avLst>
              <a:gd name="adj" fmla="val 371163"/>
            </a:avLst>
          </a:prstGeom>
          <a:solidFill>
            <a:srgbClr val="DEB9BB"/>
          </a:solidFill>
          <a:ln/>
        </p:spPr>
      </p:sp>
      <p:sp>
        <p:nvSpPr>
          <p:cNvPr id="18" name="Shape 16"/>
          <p:cNvSpPr/>
          <p:nvPr/>
        </p:nvSpPr>
        <p:spPr>
          <a:xfrm>
            <a:off x="7315200" y="5565458"/>
            <a:ext cx="6506170" cy="30480"/>
          </a:xfrm>
          <a:prstGeom prst="roundRect">
            <a:avLst>
              <a:gd name="adj" fmla="val 371163"/>
            </a:avLst>
          </a:prstGeom>
          <a:solidFill>
            <a:srgbClr val="DEB9BB"/>
          </a:solidFill>
          <a:ln/>
        </p:spPr>
      </p:sp>
      <p:sp>
        <p:nvSpPr>
          <p:cNvPr id="19" name="Text 17"/>
          <p:cNvSpPr/>
          <p:nvPr/>
        </p:nvSpPr>
        <p:spPr>
          <a:xfrm>
            <a:off x="7584519" y="583477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Správní režie</a:t>
            </a:r>
            <a:endParaRPr lang="en-US" sz="2650" dirty="0"/>
          </a:p>
        </p:txBody>
      </p:sp>
      <p:sp>
        <p:nvSpPr>
          <p:cNvPr id="20" name="Text 18"/>
          <p:cNvSpPr/>
          <p:nvPr/>
        </p:nvSpPr>
        <p:spPr>
          <a:xfrm>
            <a:off x="7584519" y="6409134"/>
            <a:ext cx="5967532"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Celková výše</a:t>
            </a:r>
            <a:endParaRPr lang="en-US" sz="2100" dirty="0"/>
          </a:p>
        </p:txBody>
      </p:sp>
      <p:pic>
        <p:nvPicPr>
          <p:cNvPr id="21"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699849" y="849868"/>
            <a:ext cx="10624304" cy="507802"/>
          </a:xfrm>
          <a:prstGeom prst="rect">
            <a:avLst/>
          </a:prstGeom>
          <a:noFill/>
          <a:ln/>
        </p:spPr>
        <p:txBody>
          <a:bodyPr wrap="none" lIns="0" tIns="0" rIns="0" bIns="0" rtlCol="0" anchor="t"/>
          <a:lstStyle/>
          <a:p>
            <a:pPr algn="l" indent="0" marL="0">
              <a:lnSpc>
                <a:spcPts val="3950"/>
              </a:lnSpc>
              <a:buNone/>
            </a:pPr>
            <a:r>
              <a:rPr lang="en-US" sz="3150" b="1" dirty="0">
                <a:solidFill>
                  <a:srgbClr val="CF1F28"/>
                </a:solidFill>
                <a:latin typeface="Oxygen Bold" pitchFamily="34" charset="0"/>
                <a:ea typeface="Oxygen Bold" pitchFamily="34" charset="-122"/>
                <a:cs typeface="Oxygen Bold" pitchFamily="34" charset="-120"/>
              </a:rPr>
              <a:t>Kalkulace se stupňovitým rozvrstvením fixních nákladů</a:t>
            </a:r>
            <a:endParaRPr lang="en-US" sz="3150" dirty="0"/>
          </a:p>
        </p:txBody>
      </p:sp>
      <p:sp>
        <p:nvSpPr>
          <p:cNvPr id="3" name="Text 1"/>
          <p:cNvSpPr/>
          <p:nvPr/>
        </p:nvSpPr>
        <p:spPr>
          <a:xfrm>
            <a:off x="699849" y="1568887"/>
            <a:ext cx="13230701" cy="428863"/>
          </a:xfrm>
          <a:prstGeom prst="rect">
            <a:avLst/>
          </a:prstGeom>
          <a:noFill/>
          <a:ln/>
        </p:spPr>
        <p:txBody>
          <a:bodyPr wrap="square" lIns="0" tIns="0" rIns="0" bIns="0" rtlCol="0" anchor="t"/>
          <a:lstStyle/>
          <a:p>
            <a:pPr algn="l" indent="0" marL="0">
              <a:lnSpc>
                <a:spcPts val="1650"/>
              </a:lnSpc>
              <a:buNone/>
            </a:pPr>
            <a:r>
              <a:rPr lang="en-US" sz="1250" dirty="0">
                <a:solidFill>
                  <a:srgbClr val="000000"/>
                </a:solidFill>
                <a:latin typeface="Oxygen" pitchFamily="34" charset="0"/>
                <a:ea typeface="Oxygen" pitchFamily="34" charset="-122"/>
                <a:cs typeface="Oxygen" pitchFamily="34" charset="-120"/>
              </a:rPr>
              <a:t>Tato kalkulace je modifikací kalkulace variabilních nákladů. Jejím hlavním rysem je, že fixní náklady se neposuzují jako nedělitelný celek, ale člení se podle příčinného vztahu k výkonům.</a:t>
            </a:r>
            <a:endParaRPr lang="en-US" sz="1250" dirty="0"/>
          </a:p>
        </p:txBody>
      </p:sp>
      <p:sp>
        <p:nvSpPr>
          <p:cNvPr id="4" name="Shape 2"/>
          <p:cNvSpPr/>
          <p:nvPr/>
        </p:nvSpPr>
        <p:spPr>
          <a:xfrm>
            <a:off x="3456146" y="2116455"/>
            <a:ext cx="1102519" cy="578644"/>
          </a:xfrm>
          <a:prstGeom prst="roundRect">
            <a:avLst>
              <a:gd name="adj" fmla="val 11794"/>
            </a:avLst>
          </a:prstGeom>
          <a:solidFill>
            <a:srgbClr val="F8D3D5"/>
          </a:solidFill>
          <a:ln w="7620">
            <a:solidFill>
              <a:srgbClr val="DEB9BB"/>
            </a:solidFill>
            <a:prstDash val="solid"/>
          </a:ln>
        </p:spPr>
      </p:sp>
      <p:sp>
        <p:nvSpPr>
          <p:cNvPr id="5" name="Text 3"/>
          <p:cNvSpPr/>
          <p:nvPr/>
        </p:nvSpPr>
        <p:spPr>
          <a:xfrm>
            <a:off x="3893106" y="2263021"/>
            <a:ext cx="228481" cy="285512"/>
          </a:xfrm>
          <a:prstGeom prst="rect">
            <a:avLst/>
          </a:prstGeom>
          <a:noFill/>
          <a:ln/>
        </p:spPr>
        <p:txBody>
          <a:bodyPr wrap="none" lIns="0" tIns="0" rIns="0" bIns="0" rtlCol="0" anchor="t"/>
          <a:lstStyle/>
          <a:p>
            <a:pPr algn="ctr" indent="0" marL="0">
              <a:lnSpc>
                <a:spcPts val="2350"/>
              </a:lnSpc>
              <a:buNone/>
            </a:pPr>
            <a:r>
              <a:rPr lang="en-US" sz="1750" b="1" dirty="0">
                <a:solidFill>
                  <a:srgbClr val="000000"/>
                </a:solidFill>
                <a:latin typeface="Oxygen Bold" pitchFamily="34" charset="0"/>
                <a:ea typeface="Oxygen Bold" pitchFamily="34" charset="-122"/>
                <a:cs typeface="Oxygen Bold" pitchFamily="34" charset="-120"/>
              </a:rPr>
              <a:t>1</a:t>
            </a:r>
            <a:endParaRPr lang="en-US" sz="1750" dirty="0"/>
          </a:p>
        </p:txBody>
      </p:sp>
      <p:sp>
        <p:nvSpPr>
          <p:cNvPr id="6" name="Text 4"/>
          <p:cNvSpPr/>
          <p:nvPr/>
        </p:nvSpPr>
        <p:spPr>
          <a:xfrm>
            <a:off x="4721066" y="2278856"/>
            <a:ext cx="1711643" cy="253841"/>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Oxygen Bold" pitchFamily="34" charset="0"/>
                <a:ea typeface="Oxygen Bold" pitchFamily="34" charset="-122"/>
                <a:cs typeface="Oxygen Bold" pitchFamily="34" charset="-120"/>
              </a:rPr>
              <a:t>Cena po úpravách</a:t>
            </a:r>
            <a:endParaRPr lang="en-US" sz="1550" dirty="0"/>
          </a:p>
        </p:txBody>
      </p:sp>
      <p:sp>
        <p:nvSpPr>
          <p:cNvPr id="7" name="Shape 5"/>
          <p:cNvSpPr/>
          <p:nvPr/>
        </p:nvSpPr>
        <p:spPr>
          <a:xfrm>
            <a:off x="4639866" y="2685574"/>
            <a:ext cx="9209484" cy="11430"/>
          </a:xfrm>
          <a:prstGeom prst="roundRect">
            <a:avLst>
              <a:gd name="adj" fmla="val 597050"/>
            </a:avLst>
          </a:prstGeom>
          <a:solidFill>
            <a:srgbClr val="DEB9BB"/>
          </a:solidFill>
          <a:ln/>
        </p:spPr>
      </p:sp>
      <p:sp>
        <p:nvSpPr>
          <p:cNvPr id="8" name="Shape 6"/>
          <p:cNvSpPr/>
          <p:nvPr/>
        </p:nvSpPr>
        <p:spPr>
          <a:xfrm>
            <a:off x="2904887" y="2776299"/>
            <a:ext cx="2205038" cy="856417"/>
          </a:xfrm>
          <a:prstGeom prst="roundRect">
            <a:avLst>
              <a:gd name="adj" fmla="val 7968"/>
            </a:avLst>
          </a:prstGeom>
          <a:solidFill>
            <a:srgbClr val="F8D3D5"/>
          </a:solidFill>
          <a:ln w="7620">
            <a:solidFill>
              <a:srgbClr val="DEB9BB"/>
            </a:solidFill>
            <a:prstDash val="solid"/>
          </a:ln>
        </p:spPr>
      </p:sp>
      <p:sp>
        <p:nvSpPr>
          <p:cNvPr id="9" name="Text 7"/>
          <p:cNvSpPr/>
          <p:nvPr/>
        </p:nvSpPr>
        <p:spPr>
          <a:xfrm>
            <a:off x="3893106" y="3061692"/>
            <a:ext cx="228481" cy="285512"/>
          </a:xfrm>
          <a:prstGeom prst="rect">
            <a:avLst/>
          </a:prstGeom>
          <a:noFill/>
          <a:ln/>
        </p:spPr>
        <p:txBody>
          <a:bodyPr wrap="none" lIns="0" tIns="0" rIns="0" bIns="0" rtlCol="0" anchor="t"/>
          <a:lstStyle/>
          <a:p>
            <a:pPr algn="ctr" indent="0" marL="0">
              <a:lnSpc>
                <a:spcPts val="2350"/>
              </a:lnSpc>
              <a:buNone/>
            </a:pPr>
            <a:r>
              <a:rPr lang="en-US" sz="1750" b="1" dirty="0">
                <a:solidFill>
                  <a:srgbClr val="000000"/>
                </a:solidFill>
                <a:latin typeface="Oxygen Bold" pitchFamily="34" charset="0"/>
                <a:ea typeface="Oxygen Bold" pitchFamily="34" charset="-122"/>
                <a:cs typeface="Oxygen Bold" pitchFamily="34" charset="-120"/>
              </a:rPr>
              <a:t>2</a:t>
            </a:r>
            <a:endParaRPr lang="en-US" sz="1750" dirty="0"/>
          </a:p>
        </p:txBody>
      </p:sp>
      <p:sp>
        <p:nvSpPr>
          <p:cNvPr id="10" name="Text 8"/>
          <p:cNvSpPr/>
          <p:nvPr/>
        </p:nvSpPr>
        <p:spPr>
          <a:xfrm>
            <a:off x="5272326" y="2938701"/>
            <a:ext cx="1909167" cy="253841"/>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Oxygen Bold" pitchFamily="34" charset="0"/>
                <a:ea typeface="Oxygen Bold" pitchFamily="34" charset="-122"/>
                <a:cs typeface="Oxygen Bold" pitchFamily="34" charset="-120"/>
              </a:rPr>
              <a:t>− Variabilní náklady</a:t>
            </a:r>
            <a:endParaRPr lang="en-US" sz="1550" dirty="0"/>
          </a:p>
        </p:txBody>
      </p:sp>
      <p:sp>
        <p:nvSpPr>
          <p:cNvPr id="11" name="Text 9"/>
          <p:cNvSpPr/>
          <p:nvPr/>
        </p:nvSpPr>
        <p:spPr>
          <a:xfrm>
            <a:off x="5272326" y="3255883"/>
            <a:ext cx="1909167" cy="214432"/>
          </a:xfrm>
          <a:prstGeom prst="rect">
            <a:avLst/>
          </a:prstGeom>
          <a:noFill/>
          <a:ln/>
        </p:spPr>
        <p:txBody>
          <a:bodyPr wrap="none" lIns="0" tIns="0" rIns="0" bIns="0" rtlCol="0" anchor="t"/>
          <a:lstStyle/>
          <a:p>
            <a:pPr algn="l" indent="0" marL="0">
              <a:lnSpc>
                <a:spcPts val="1650"/>
              </a:lnSpc>
              <a:buNone/>
            </a:pPr>
            <a:r>
              <a:rPr lang="en-US" sz="1250" dirty="0">
                <a:solidFill>
                  <a:srgbClr val="000000"/>
                </a:solidFill>
                <a:latin typeface="Oxygen" pitchFamily="34" charset="0"/>
                <a:ea typeface="Oxygen" pitchFamily="34" charset="-122"/>
                <a:cs typeface="Oxygen" pitchFamily="34" charset="-120"/>
              </a:rPr>
              <a:t>= Marže I</a:t>
            </a:r>
            <a:endParaRPr lang="en-US" sz="1250" dirty="0"/>
          </a:p>
        </p:txBody>
      </p:sp>
      <p:sp>
        <p:nvSpPr>
          <p:cNvPr id="12" name="Shape 10"/>
          <p:cNvSpPr/>
          <p:nvPr/>
        </p:nvSpPr>
        <p:spPr>
          <a:xfrm>
            <a:off x="5191125" y="3623191"/>
            <a:ext cx="8658225" cy="11430"/>
          </a:xfrm>
          <a:prstGeom prst="roundRect">
            <a:avLst>
              <a:gd name="adj" fmla="val 597050"/>
            </a:avLst>
          </a:prstGeom>
          <a:solidFill>
            <a:srgbClr val="DEB9BB"/>
          </a:solidFill>
          <a:ln/>
        </p:spPr>
      </p:sp>
      <p:sp>
        <p:nvSpPr>
          <p:cNvPr id="13" name="Shape 11"/>
          <p:cNvSpPr/>
          <p:nvPr/>
        </p:nvSpPr>
        <p:spPr>
          <a:xfrm>
            <a:off x="2353628" y="3713917"/>
            <a:ext cx="3307675" cy="856417"/>
          </a:xfrm>
          <a:prstGeom prst="roundRect">
            <a:avLst>
              <a:gd name="adj" fmla="val 7968"/>
            </a:avLst>
          </a:prstGeom>
          <a:solidFill>
            <a:srgbClr val="F8D3D5"/>
          </a:solidFill>
          <a:ln w="7620">
            <a:solidFill>
              <a:srgbClr val="DEB9BB"/>
            </a:solidFill>
            <a:prstDash val="solid"/>
          </a:ln>
        </p:spPr>
      </p:sp>
      <p:sp>
        <p:nvSpPr>
          <p:cNvPr id="14" name="Text 12"/>
          <p:cNvSpPr/>
          <p:nvPr/>
        </p:nvSpPr>
        <p:spPr>
          <a:xfrm>
            <a:off x="3893225" y="3999309"/>
            <a:ext cx="228481" cy="285512"/>
          </a:xfrm>
          <a:prstGeom prst="rect">
            <a:avLst/>
          </a:prstGeom>
          <a:noFill/>
          <a:ln/>
        </p:spPr>
        <p:txBody>
          <a:bodyPr wrap="none" lIns="0" tIns="0" rIns="0" bIns="0" rtlCol="0" anchor="t"/>
          <a:lstStyle/>
          <a:p>
            <a:pPr algn="ctr" indent="0" marL="0">
              <a:lnSpc>
                <a:spcPts val="2350"/>
              </a:lnSpc>
              <a:buNone/>
            </a:pPr>
            <a:r>
              <a:rPr lang="en-US" sz="1750" b="1" dirty="0">
                <a:solidFill>
                  <a:srgbClr val="000000"/>
                </a:solidFill>
                <a:latin typeface="Oxygen Bold" pitchFamily="34" charset="0"/>
                <a:ea typeface="Oxygen Bold" pitchFamily="34" charset="-122"/>
                <a:cs typeface="Oxygen Bold" pitchFamily="34" charset="-120"/>
              </a:rPr>
              <a:t>3</a:t>
            </a:r>
            <a:endParaRPr lang="en-US" sz="1750" dirty="0"/>
          </a:p>
        </p:txBody>
      </p:sp>
      <p:sp>
        <p:nvSpPr>
          <p:cNvPr id="15" name="Text 13"/>
          <p:cNvSpPr/>
          <p:nvPr/>
        </p:nvSpPr>
        <p:spPr>
          <a:xfrm>
            <a:off x="5823704" y="3876318"/>
            <a:ext cx="2200513" cy="253841"/>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Oxygen Bold" pitchFamily="34" charset="0"/>
                <a:ea typeface="Oxygen Bold" pitchFamily="34" charset="-122"/>
                <a:cs typeface="Oxygen Bold" pitchFamily="34" charset="-120"/>
              </a:rPr>
              <a:t>− Fixní náklady výkonu</a:t>
            </a:r>
            <a:endParaRPr lang="en-US" sz="1550" dirty="0"/>
          </a:p>
        </p:txBody>
      </p:sp>
      <p:sp>
        <p:nvSpPr>
          <p:cNvPr id="16" name="Text 14"/>
          <p:cNvSpPr/>
          <p:nvPr/>
        </p:nvSpPr>
        <p:spPr>
          <a:xfrm>
            <a:off x="5823704" y="4193500"/>
            <a:ext cx="2200513" cy="214432"/>
          </a:xfrm>
          <a:prstGeom prst="rect">
            <a:avLst/>
          </a:prstGeom>
          <a:noFill/>
          <a:ln/>
        </p:spPr>
        <p:txBody>
          <a:bodyPr wrap="none" lIns="0" tIns="0" rIns="0" bIns="0" rtlCol="0" anchor="t"/>
          <a:lstStyle/>
          <a:p>
            <a:pPr algn="l" indent="0" marL="0">
              <a:lnSpc>
                <a:spcPts val="1650"/>
              </a:lnSpc>
              <a:buNone/>
            </a:pPr>
            <a:r>
              <a:rPr lang="en-US" sz="1250" dirty="0">
                <a:solidFill>
                  <a:srgbClr val="000000"/>
                </a:solidFill>
                <a:latin typeface="Oxygen" pitchFamily="34" charset="0"/>
                <a:ea typeface="Oxygen" pitchFamily="34" charset="-122"/>
                <a:cs typeface="Oxygen" pitchFamily="34" charset="-120"/>
              </a:rPr>
              <a:t>= Marže II</a:t>
            </a:r>
            <a:endParaRPr lang="en-US" sz="1250" dirty="0"/>
          </a:p>
        </p:txBody>
      </p:sp>
      <p:sp>
        <p:nvSpPr>
          <p:cNvPr id="17" name="Shape 15"/>
          <p:cNvSpPr/>
          <p:nvPr/>
        </p:nvSpPr>
        <p:spPr>
          <a:xfrm>
            <a:off x="5742503" y="4560808"/>
            <a:ext cx="8106847" cy="11430"/>
          </a:xfrm>
          <a:prstGeom prst="roundRect">
            <a:avLst>
              <a:gd name="adj" fmla="val 597050"/>
            </a:avLst>
          </a:prstGeom>
          <a:solidFill>
            <a:srgbClr val="DEB9BB"/>
          </a:solidFill>
          <a:ln/>
        </p:spPr>
      </p:sp>
      <p:sp>
        <p:nvSpPr>
          <p:cNvPr id="18" name="Shape 16"/>
          <p:cNvSpPr/>
          <p:nvPr/>
        </p:nvSpPr>
        <p:spPr>
          <a:xfrm>
            <a:off x="1802368" y="4651534"/>
            <a:ext cx="4410194" cy="856417"/>
          </a:xfrm>
          <a:prstGeom prst="roundRect">
            <a:avLst>
              <a:gd name="adj" fmla="val 7968"/>
            </a:avLst>
          </a:prstGeom>
          <a:solidFill>
            <a:srgbClr val="F8D3D5"/>
          </a:solidFill>
          <a:ln w="7620">
            <a:solidFill>
              <a:srgbClr val="DEB9BB"/>
            </a:solidFill>
            <a:prstDash val="solid"/>
          </a:ln>
        </p:spPr>
      </p:sp>
      <p:sp>
        <p:nvSpPr>
          <p:cNvPr id="19" name="Text 17"/>
          <p:cNvSpPr/>
          <p:nvPr/>
        </p:nvSpPr>
        <p:spPr>
          <a:xfrm>
            <a:off x="3893225" y="4936927"/>
            <a:ext cx="228481" cy="285512"/>
          </a:xfrm>
          <a:prstGeom prst="rect">
            <a:avLst/>
          </a:prstGeom>
          <a:noFill/>
          <a:ln/>
        </p:spPr>
        <p:txBody>
          <a:bodyPr wrap="none" lIns="0" tIns="0" rIns="0" bIns="0" rtlCol="0" anchor="t"/>
          <a:lstStyle/>
          <a:p>
            <a:pPr algn="ctr" indent="0" marL="0">
              <a:lnSpc>
                <a:spcPts val="2350"/>
              </a:lnSpc>
              <a:buNone/>
            </a:pPr>
            <a:r>
              <a:rPr lang="en-US" sz="1750" b="1" dirty="0">
                <a:solidFill>
                  <a:srgbClr val="000000"/>
                </a:solidFill>
                <a:latin typeface="Oxygen Bold" pitchFamily="34" charset="0"/>
                <a:ea typeface="Oxygen Bold" pitchFamily="34" charset="-122"/>
                <a:cs typeface="Oxygen Bold" pitchFamily="34" charset="-120"/>
              </a:rPr>
              <a:t>4</a:t>
            </a:r>
            <a:endParaRPr lang="en-US" sz="1750" dirty="0"/>
          </a:p>
        </p:txBody>
      </p:sp>
      <p:sp>
        <p:nvSpPr>
          <p:cNvPr id="20" name="Text 18"/>
          <p:cNvSpPr/>
          <p:nvPr/>
        </p:nvSpPr>
        <p:spPr>
          <a:xfrm>
            <a:off x="6374963" y="4813935"/>
            <a:ext cx="2246828" cy="253841"/>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Oxygen Bold" pitchFamily="34" charset="0"/>
                <a:ea typeface="Oxygen Bold" pitchFamily="34" charset="-122"/>
                <a:cs typeface="Oxygen Bold" pitchFamily="34" charset="-120"/>
              </a:rPr>
              <a:t>− Fixní náklady skupiny</a:t>
            </a:r>
            <a:endParaRPr lang="en-US" sz="1550" dirty="0"/>
          </a:p>
        </p:txBody>
      </p:sp>
      <p:sp>
        <p:nvSpPr>
          <p:cNvPr id="21" name="Text 19"/>
          <p:cNvSpPr/>
          <p:nvPr/>
        </p:nvSpPr>
        <p:spPr>
          <a:xfrm>
            <a:off x="6374963" y="5131118"/>
            <a:ext cx="2246828" cy="214432"/>
          </a:xfrm>
          <a:prstGeom prst="rect">
            <a:avLst/>
          </a:prstGeom>
          <a:noFill/>
          <a:ln/>
        </p:spPr>
        <p:txBody>
          <a:bodyPr wrap="none" lIns="0" tIns="0" rIns="0" bIns="0" rtlCol="0" anchor="t"/>
          <a:lstStyle/>
          <a:p>
            <a:pPr algn="l" indent="0" marL="0">
              <a:lnSpc>
                <a:spcPts val="1650"/>
              </a:lnSpc>
              <a:buNone/>
            </a:pPr>
            <a:r>
              <a:rPr lang="en-US" sz="1250" dirty="0">
                <a:solidFill>
                  <a:srgbClr val="000000"/>
                </a:solidFill>
                <a:latin typeface="Oxygen" pitchFamily="34" charset="0"/>
                <a:ea typeface="Oxygen" pitchFamily="34" charset="-122"/>
                <a:cs typeface="Oxygen" pitchFamily="34" charset="-120"/>
              </a:rPr>
              <a:t>= Marže III</a:t>
            </a:r>
            <a:endParaRPr lang="en-US" sz="1250" dirty="0"/>
          </a:p>
        </p:txBody>
      </p:sp>
      <p:sp>
        <p:nvSpPr>
          <p:cNvPr id="22" name="Shape 20"/>
          <p:cNvSpPr/>
          <p:nvPr/>
        </p:nvSpPr>
        <p:spPr>
          <a:xfrm>
            <a:off x="6293763" y="5498425"/>
            <a:ext cx="7555587" cy="11430"/>
          </a:xfrm>
          <a:prstGeom prst="roundRect">
            <a:avLst>
              <a:gd name="adj" fmla="val 597050"/>
            </a:avLst>
          </a:prstGeom>
          <a:solidFill>
            <a:srgbClr val="DEB9BB"/>
          </a:solidFill>
          <a:ln/>
        </p:spPr>
      </p:sp>
      <p:sp>
        <p:nvSpPr>
          <p:cNvPr id="23" name="Shape 21"/>
          <p:cNvSpPr/>
          <p:nvPr/>
        </p:nvSpPr>
        <p:spPr>
          <a:xfrm>
            <a:off x="1251109" y="5589151"/>
            <a:ext cx="5512713" cy="856417"/>
          </a:xfrm>
          <a:prstGeom prst="roundRect">
            <a:avLst>
              <a:gd name="adj" fmla="val 7968"/>
            </a:avLst>
          </a:prstGeom>
          <a:solidFill>
            <a:srgbClr val="F8D3D5"/>
          </a:solidFill>
          <a:ln w="7620">
            <a:solidFill>
              <a:srgbClr val="DEB9BB"/>
            </a:solidFill>
            <a:prstDash val="solid"/>
          </a:ln>
        </p:spPr>
      </p:sp>
      <p:sp>
        <p:nvSpPr>
          <p:cNvPr id="24" name="Text 22"/>
          <p:cNvSpPr/>
          <p:nvPr/>
        </p:nvSpPr>
        <p:spPr>
          <a:xfrm>
            <a:off x="3893225" y="5874544"/>
            <a:ext cx="228481" cy="285512"/>
          </a:xfrm>
          <a:prstGeom prst="rect">
            <a:avLst/>
          </a:prstGeom>
          <a:noFill/>
          <a:ln/>
        </p:spPr>
        <p:txBody>
          <a:bodyPr wrap="none" lIns="0" tIns="0" rIns="0" bIns="0" rtlCol="0" anchor="t"/>
          <a:lstStyle/>
          <a:p>
            <a:pPr algn="ctr" indent="0" marL="0">
              <a:lnSpc>
                <a:spcPts val="2350"/>
              </a:lnSpc>
              <a:buNone/>
            </a:pPr>
            <a:r>
              <a:rPr lang="en-US" sz="1750" b="1" dirty="0">
                <a:solidFill>
                  <a:srgbClr val="000000"/>
                </a:solidFill>
                <a:latin typeface="Oxygen Bold" pitchFamily="34" charset="0"/>
                <a:ea typeface="Oxygen Bold" pitchFamily="34" charset="-122"/>
                <a:cs typeface="Oxygen Bold" pitchFamily="34" charset="-120"/>
              </a:rPr>
              <a:t>5</a:t>
            </a:r>
            <a:endParaRPr lang="en-US" sz="1750" dirty="0"/>
          </a:p>
        </p:txBody>
      </p:sp>
      <p:sp>
        <p:nvSpPr>
          <p:cNvPr id="25" name="Text 23"/>
          <p:cNvSpPr/>
          <p:nvPr/>
        </p:nvSpPr>
        <p:spPr>
          <a:xfrm>
            <a:off x="6926223" y="5751552"/>
            <a:ext cx="2380655" cy="253841"/>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Oxygen Bold" pitchFamily="34" charset="0"/>
                <a:ea typeface="Oxygen Bold" pitchFamily="34" charset="-122"/>
                <a:cs typeface="Oxygen Bold" pitchFamily="34" charset="-120"/>
              </a:rPr>
              <a:t>− Fixní náklady střediska</a:t>
            </a:r>
            <a:endParaRPr lang="en-US" sz="1550" dirty="0"/>
          </a:p>
        </p:txBody>
      </p:sp>
      <p:sp>
        <p:nvSpPr>
          <p:cNvPr id="26" name="Text 24"/>
          <p:cNvSpPr/>
          <p:nvPr/>
        </p:nvSpPr>
        <p:spPr>
          <a:xfrm>
            <a:off x="6926223" y="6068735"/>
            <a:ext cx="2380655" cy="214432"/>
          </a:xfrm>
          <a:prstGeom prst="rect">
            <a:avLst/>
          </a:prstGeom>
          <a:noFill/>
          <a:ln/>
        </p:spPr>
        <p:txBody>
          <a:bodyPr wrap="none" lIns="0" tIns="0" rIns="0" bIns="0" rtlCol="0" anchor="t"/>
          <a:lstStyle/>
          <a:p>
            <a:pPr algn="l" indent="0" marL="0">
              <a:lnSpc>
                <a:spcPts val="1650"/>
              </a:lnSpc>
              <a:buNone/>
            </a:pPr>
            <a:r>
              <a:rPr lang="en-US" sz="1250" dirty="0">
                <a:solidFill>
                  <a:srgbClr val="000000"/>
                </a:solidFill>
                <a:latin typeface="Oxygen" pitchFamily="34" charset="0"/>
                <a:ea typeface="Oxygen" pitchFamily="34" charset="-122"/>
                <a:cs typeface="Oxygen" pitchFamily="34" charset="-120"/>
              </a:rPr>
              <a:t>= Marže IV</a:t>
            </a:r>
            <a:endParaRPr lang="en-US" sz="1250" dirty="0"/>
          </a:p>
        </p:txBody>
      </p:sp>
      <p:sp>
        <p:nvSpPr>
          <p:cNvPr id="27" name="Shape 25"/>
          <p:cNvSpPr/>
          <p:nvPr/>
        </p:nvSpPr>
        <p:spPr>
          <a:xfrm>
            <a:off x="6845022" y="6436043"/>
            <a:ext cx="7004328" cy="11430"/>
          </a:xfrm>
          <a:prstGeom prst="roundRect">
            <a:avLst>
              <a:gd name="adj" fmla="val 597050"/>
            </a:avLst>
          </a:prstGeom>
          <a:solidFill>
            <a:srgbClr val="DEB9BB"/>
          </a:solidFill>
          <a:ln/>
        </p:spPr>
      </p:sp>
      <p:sp>
        <p:nvSpPr>
          <p:cNvPr id="28" name="Shape 26"/>
          <p:cNvSpPr/>
          <p:nvPr/>
        </p:nvSpPr>
        <p:spPr>
          <a:xfrm>
            <a:off x="699849" y="6526768"/>
            <a:ext cx="6615351" cy="856417"/>
          </a:xfrm>
          <a:prstGeom prst="roundRect">
            <a:avLst>
              <a:gd name="adj" fmla="val 7968"/>
            </a:avLst>
          </a:prstGeom>
          <a:solidFill>
            <a:srgbClr val="F8D3D5"/>
          </a:solidFill>
          <a:ln w="7620">
            <a:solidFill>
              <a:srgbClr val="DEB9BB"/>
            </a:solidFill>
            <a:prstDash val="solid"/>
          </a:ln>
        </p:spPr>
      </p:sp>
      <p:sp>
        <p:nvSpPr>
          <p:cNvPr id="29" name="Text 27"/>
          <p:cNvSpPr/>
          <p:nvPr/>
        </p:nvSpPr>
        <p:spPr>
          <a:xfrm>
            <a:off x="3893225" y="6812161"/>
            <a:ext cx="228481" cy="285512"/>
          </a:xfrm>
          <a:prstGeom prst="rect">
            <a:avLst/>
          </a:prstGeom>
          <a:noFill/>
          <a:ln/>
        </p:spPr>
        <p:txBody>
          <a:bodyPr wrap="none" lIns="0" tIns="0" rIns="0" bIns="0" rtlCol="0" anchor="t"/>
          <a:lstStyle/>
          <a:p>
            <a:pPr algn="ctr" indent="0" marL="0">
              <a:lnSpc>
                <a:spcPts val="2350"/>
              </a:lnSpc>
              <a:buNone/>
            </a:pPr>
            <a:r>
              <a:rPr lang="en-US" sz="1750" b="1" dirty="0">
                <a:solidFill>
                  <a:srgbClr val="000000"/>
                </a:solidFill>
                <a:latin typeface="Oxygen Bold" pitchFamily="34" charset="0"/>
                <a:ea typeface="Oxygen Bold" pitchFamily="34" charset="-122"/>
                <a:cs typeface="Oxygen Bold" pitchFamily="34" charset="-120"/>
              </a:rPr>
              <a:t>6</a:t>
            </a:r>
            <a:endParaRPr lang="en-US" sz="1750" dirty="0"/>
          </a:p>
        </p:txBody>
      </p:sp>
      <p:sp>
        <p:nvSpPr>
          <p:cNvPr id="30" name="Text 28"/>
          <p:cNvSpPr/>
          <p:nvPr/>
        </p:nvSpPr>
        <p:spPr>
          <a:xfrm>
            <a:off x="7477601" y="6689169"/>
            <a:ext cx="2285048" cy="253841"/>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Oxygen Bold" pitchFamily="34" charset="0"/>
                <a:ea typeface="Oxygen Bold" pitchFamily="34" charset="-122"/>
                <a:cs typeface="Oxygen Bold" pitchFamily="34" charset="-120"/>
              </a:rPr>
              <a:t>− Fixní náklady podniku</a:t>
            </a:r>
            <a:endParaRPr lang="en-US" sz="1550" dirty="0"/>
          </a:p>
        </p:txBody>
      </p:sp>
      <p:sp>
        <p:nvSpPr>
          <p:cNvPr id="31" name="Text 29"/>
          <p:cNvSpPr/>
          <p:nvPr/>
        </p:nvSpPr>
        <p:spPr>
          <a:xfrm>
            <a:off x="7477601" y="7006352"/>
            <a:ext cx="2285048" cy="214432"/>
          </a:xfrm>
          <a:prstGeom prst="rect">
            <a:avLst/>
          </a:prstGeom>
          <a:noFill/>
          <a:ln/>
        </p:spPr>
        <p:txBody>
          <a:bodyPr wrap="none" lIns="0" tIns="0" rIns="0" bIns="0" rtlCol="0" anchor="t"/>
          <a:lstStyle/>
          <a:p>
            <a:pPr algn="l" indent="0" marL="0">
              <a:lnSpc>
                <a:spcPts val="1650"/>
              </a:lnSpc>
              <a:buNone/>
            </a:pPr>
            <a:r>
              <a:rPr lang="en-US" sz="1250" dirty="0">
                <a:solidFill>
                  <a:srgbClr val="000000"/>
                </a:solidFill>
                <a:latin typeface="Oxygen" pitchFamily="34" charset="0"/>
                <a:ea typeface="Oxygen" pitchFamily="34" charset="-122"/>
                <a:cs typeface="Oxygen" pitchFamily="34" charset="-120"/>
              </a:rPr>
              <a:t>= Zisk</a:t>
            </a:r>
            <a:endParaRPr lang="en-US" sz="1250" dirty="0"/>
          </a:p>
        </p:txBody>
      </p:sp>
      <p:pic>
        <p:nvPicPr>
          <p:cNvPr id="32" name="Image 0" descr="preencoded.png">    </p:cNvPr>
          <p:cNvPicPr>
            <a:picLocks noChangeAspect="1"/>
          </p:cNvPicPr>
          <p:nvPr/>
        </p:nvPicPr>
        <p:blipFill>
          <a:blip r:embed="rId1"/>
          <a:stretch>
            <a:fillRect/>
          </a:stretch>
        </p:blipFill>
        <p:spPr>
          <a:xfrm>
            <a:off x="12987695" y="7632025"/>
            <a:ext cx="1467803" cy="3520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882378"/>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Kalkulace relevantních nákladů</a:t>
            </a:r>
            <a:endParaRPr lang="en-US" sz="5550" dirty="0"/>
          </a:p>
        </p:txBody>
      </p:sp>
      <p:sp>
        <p:nvSpPr>
          <p:cNvPr id="4" name="Text 1"/>
          <p:cNvSpPr/>
          <p:nvPr/>
        </p:nvSpPr>
        <p:spPr>
          <a:xfrm>
            <a:off x="6280190" y="4079558"/>
            <a:ext cx="75564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Tento typ kalkulačního vzorce si všímá stupňovitě rozvrstvených fixních nákladů z hlediska jejich vztahu k peněžním tokům. Má význam zejména při optimalizaci sortimentu na existující kapacitě a při úvahách o dolním limitu ceny.</a:t>
            </a:r>
            <a:endParaRPr lang="en-US" sz="2200" dirty="0"/>
          </a:p>
        </p:txBody>
      </p:sp>
      <p:pic>
        <p:nvPicPr>
          <p:cNvPr id="5"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1041083"/>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CF1F28"/>
                </a:solidFill>
                <a:latin typeface="Oxygen Bold" pitchFamily="34" charset="0"/>
                <a:ea typeface="Oxygen Bold" pitchFamily="34" charset="-122"/>
                <a:cs typeface="Oxygen Bold" pitchFamily="34" charset="-120"/>
              </a:rPr>
              <a:t>Shrnutí kapitoly</a:t>
            </a:r>
            <a:endParaRPr lang="en-US" sz="4450" dirty="0"/>
          </a:p>
        </p:txBody>
      </p:sp>
      <p:sp>
        <p:nvSpPr>
          <p:cNvPr id="3" name="Shape 1"/>
          <p:cNvSpPr/>
          <p:nvPr/>
        </p:nvSpPr>
        <p:spPr>
          <a:xfrm>
            <a:off x="793790" y="2112764"/>
            <a:ext cx="6430685" cy="2447092"/>
          </a:xfrm>
          <a:prstGeom prst="roundRect">
            <a:avLst>
              <a:gd name="adj" fmla="val 3893"/>
            </a:avLst>
          </a:prstGeom>
          <a:solidFill>
            <a:srgbClr val="F8D3D5"/>
          </a:solidFill>
          <a:ln w="7620">
            <a:solidFill>
              <a:srgbClr val="DEB9BB"/>
            </a:solidFill>
            <a:prstDash val="solid"/>
          </a:ln>
        </p:spPr>
      </p:sp>
      <p:sp>
        <p:nvSpPr>
          <p:cNvPr id="4" name="Shape 2"/>
          <p:cNvSpPr/>
          <p:nvPr/>
        </p:nvSpPr>
        <p:spPr>
          <a:xfrm>
            <a:off x="1028224" y="2347198"/>
            <a:ext cx="680442" cy="680442"/>
          </a:xfrm>
          <a:prstGeom prst="roundRect">
            <a:avLst>
              <a:gd name="adj" fmla="val 13436980"/>
            </a:avLst>
          </a:prstGeom>
          <a:solidFill>
            <a:srgbClr val="D01F28"/>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15390" y="2534245"/>
            <a:ext cx="306110" cy="306110"/>
          </a:xfrm>
          <a:prstGeom prst="rect">
            <a:avLst/>
          </a:prstGeom>
        </p:spPr>
      </p:pic>
      <p:sp>
        <p:nvSpPr>
          <p:cNvPr id="6" name="Text 3"/>
          <p:cNvSpPr/>
          <p:nvPr/>
        </p:nvSpPr>
        <p:spPr>
          <a:xfrm>
            <a:off x="1028224" y="320909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Syntetický nástroj</a:t>
            </a:r>
            <a:endParaRPr lang="en-US" sz="2200" dirty="0"/>
          </a:p>
        </p:txBody>
      </p:sp>
      <p:sp>
        <p:nvSpPr>
          <p:cNvPr id="7" name="Text 4"/>
          <p:cNvSpPr/>
          <p:nvPr/>
        </p:nvSpPr>
        <p:spPr>
          <a:xfrm>
            <a:off x="1028224" y="3672245"/>
            <a:ext cx="5961817" cy="653177"/>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Kalkulace zobrazuje ve vzájemné souvislosti naturálně vyjádřený výkon a jeho hodnotovou charakteristiku</a:t>
            </a:r>
            <a:endParaRPr lang="en-US" sz="1750" dirty="0"/>
          </a:p>
        </p:txBody>
      </p:sp>
      <p:sp>
        <p:nvSpPr>
          <p:cNvPr id="8" name="Shape 5"/>
          <p:cNvSpPr/>
          <p:nvPr/>
        </p:nvSpPr>
        <p:spPr>
          <a:xfrm>
            <a:off x="7405926" y="2112764"/>
            <a:ext cx="6430685" cy="2447092"/>
          </a:xfrm>
          <a:prstGeom prst="roundRect">
            <a:avLst>
              <a:gd name="adj" fmla="val 3893"/>
            </a:avLst>
          </a:prstGeom>
          <a:solidFill>
            <a:srgbClr val="F8D3D5"/>
          </a:solidFill>
          <a:ln w="7620">
            <a:solidFill>
              <a:srgbClr val="DEB9BB"/>
            </a:solidFill>
            <a:prstDash val="solid"/>
          </a:ln>
        </p:spPr>
      </p:sp>
      <p:sp>
        <p:nvSpPr>
          <p:cNvPr id="9" name="Shape 6"/>
          <p:cNvSpPr/>
          <p:nvPr/>
        </p:nvSpPr>
        <p:spPr>
          <a:xfrm>
            <a:off x="7640360" y="2347198"/>
            <a:ext cx="680442" cy="680442"/>
          </a:xfrm>
          <a:prstGeom prst="roundRect">
            <a:avLst>
              <a:gd name="adj" fmla="val 13436980"/>
            </a:avLst>
          </a:prstGeom>
          <a:solidFill>
            <a:srgbClr val="D01F28"/>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7526" y="2534245"/>
            <a:ext cx="306110" cy="306110"/>
          </a:xfrm>
          <a:prstGeom prst="rect">
            <a:avLst/>
          </a:prstGeom>
        </p:spPr>
      </p:pic>
      <p:sp>
        <p:nvSpPr>
          <p:cNvPr id="11" name="Text 7"/>
          <p:cNvSpPr/>
          <p:nvPr/>
        </p:nvSpPr>
        <p:spPr>
          <a:xfrm>
            <a:off x="7640360" y="320909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Nový pohled</a:t>
            </a:r>
            <a:endParaRPr lang="en-US" sz="2200" dirty="0"/>
          </a:p>
        </p:txBody>
      </p:sp>
      <p:sp>
        <p:nvSpPr>
          <p:cNvPr id="12" name="Text 8"/>
          <p:cNvSpPr/>
          <p:nvPr/>
        </p:nvSpPr>
        <p:spPr>
          <a:xfrm>
            <a:off x="7640360" y="3672245"/>
            <a:ext cx="5961817" cy="653177"/>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Změny podmínek podnikání vyžadují nový pohled na všechny tři prvky metody kalkulace</a:t>
            </a:r>
            <a:endParaRPr lang="en-US" sz="1750" dirty="0"/>
          </a:p>
        </p:txBody>
      </p:sp>
      <p:sp>
        <p:nvSpPr>
          <p:cNvPr id="13" name="Shape 9"/>
          <p:cNvSpPr/>
          <p:nvPr/>
        </p:nvSpPr>
        <p:spPr>
          <a:xfrm>
            <a:off x="793790" y="4741307"/>
            <a:ext cx="6430685" cy="2447092"/>
          </a:xfrm>
          <a:prstGeom prst="roundRect">
            <a:avLst>
              <a:gd name="adj" fmla="val 3893"/>
            </a:avLst>
          </a:prstGeom>
          <a:solidFill>
            <a:srgbClr val="F8D3D5"/>
          </a:solidFill>
          <a:ln w="7620">
            <a:solidFill>
              <a:srgbClr val="DEB9BB"/>
            </a:solidFill>
            <a:prstDash val="solid"/>
          </a:ln>
        </p:spPr>
      </p:sp>
      <p:sp>
        <p:nvSpPr>
          <p:cNvPr id="14" name="Shape 10"/>
          <p:cNvSpPr/>
          <p:nvPr/>
        </p:nvSpPr>
        <p:spPr>
          <a:xfrm>
            <a:off x="1028224" y="4975741"/>
            <a:ext cx="680442" cy="680442"/>
          </a:xfrm>
          <a:prstGeom prst="roundRect">
            <a:avLst>
              <a:gd name="adj" fmla="val 13436980"/>
            </a:avLst>
          </a:prstGeom>
          <a:solidFill>
            <a:srgbClr val="D01F28"/>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390" y="5162788"/>
            <a:ext cx="306110" cy="306110"/>
          </a:xfrm>
          <a:prstGeom prst="rect">
            <a:avLst/>
          </a:prstGeom>
        </p:spPr>
      </p:pic>
      <p:sp>
        <p:nvSpPr>
          <p:cNvPr id="16" name="Text 11"/>
          <p:cNvSpPr/>
          <p:nvPr/>
        </p:nvSpPr>
        <p:spPr>
          <a:xfrm>
            <a:off x="1028224" y="5837634"/>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Alokace nákladů</a:t>
            </a:r>
            <a:endParaRPr lang="en-US" sz="2200" dirty="0"/>
          </a:p>
        </p:txBody>
      </p:sp>
      <p:sp>
        <p:nvSpPr>
          <p:cNvPr id="17" name="Text 12"/>
          <p:cNvSpPr/>
          <p:nvPr/>
        </p:nvSpPr>
        <p:spPr>
          <a:xfrm>
            <a:off x="1028224" y="6300788"/>
            <a:ext cx="5961817" cy="653177"/>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Zvýšení vypovídací schopnosti je založeno na důsledné aplikaci principů alokace nákladů</a:t>
            </a:r>
            <a:endParaRPr lang="en-US" sz="1750" dirty="0"/>
          </a:p>
        </p:txBody>
      </p:sp>
      <p:sp>
        <p:nvSpPr>
          <p:cNvPr id="18" name="Shape 13"/>
          <p:cNvSpPr/>
          <p:nvPr/>
        </p:nvSpPr>
        <p:spPr>
          <a:xfrm>
            <a:off x="7405926" y="4741307"/>
            <a:ext cx="6430685" cy="2447092"/>
          </a:xfrm>
          <a:prstGeom prst="roundRect">
            <a:avLst>
              <a:gd name="adj" fmla="val 3893"/>
            </a:avLst>
          </a:prstGeom>
          <a:solidFill>
            <a:srgbClr val="F8D3D5"/>
          </a:solidFill>
          <a:ln w="7620">
            <a:solidFill>
              <a:srgbClr val="DEB9BB"/>
            </a:solidFill>
            <a:prstDash val="solid"/>
          </a:ln>
        </p:spPr>
      </p:sp>
      <p:sp>
        <p:nvSpPr>
          <p:cNvPr id="19" name="Shape 14"/>
          <p:cNvSpPr/>
          <p:nvPr/>
        </p:nvSpPr>
        <p:spPr>
          <a:xfrm>
            <a:off x="7640360" y="4975741"/>
            <a:ext cx="680442" cy="680442"/>
          </a:xfrm>
          <a:prstGeom prst="roundRect">
            <a:avLst>
              <a:gd name="adj" fmla="val 13436980"/>
            </a:avLst>
          </a:prstGeom>
          <a:solidFill>
            <a:srgbClr val="D01F28"/>
          </a:solidFill>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7526" y="5162788"/>
            <a:ext cx="306110" cy="306110"/>
          </a:xfrm>
          <a:prstGeom prst="rect">
            <a:avLst/>
          </a:prstGeom>
        </p:spPr>
      </p:pic>
      <p:sp>
        <p:nvSpPr>
          <p:cNvPr id="21" name="Text 15"/>
          <p:cNvSpPr/>
          <p:nvPr/>
        </p:nvSpPr>
        <p:spPr>
          <a:xfrm>
            <a:off x="7640360" y="5837634"/>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Variantní vykazování</a:t>
            </a:r>
            <a:endParaRPr lang="en-US" sz="2200" dirty="0"/>
          </a:p>
        </p:txBody>
      </p:sp>
      <p:sp>
        <p:nvSpPr>
          <p:cNvPr id="22" name="Text 16"/>
          <p:cNvSpPr/>
          <p:nvPr/>
        </p:nvSpPr>
        <p:spPr>
          <a:xfrm>
            <a:off x="7640360" y="6300788"/>
            <a:ext cx="5961817" cy="653177"/>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Struktura nákladových položek se vykazuje variantně s ohledem na uživatele a rozhodovací úlohu</a:t>
            </a:r>
            <a:endParaRPr lang="en-US" sz="1750" dirty="0"/>
          </a:p>
        </p:txBody>
      </p:sp>
      <p:pic>
        <p:nvPicPr>
          <p:cNvPr id="23" name="Image 4" descr="preencoded.png">    </p:cNvPr>
          <p:cNvPicPr>
            <a:picLocks noChangeAspect="1"/>
          </p:cNvPicPr>
          <p:nvPr/>
        </p:nvPicPr>
        <p:blipFill>
          <a:blip r:embed="rId9"/>
          <a:stretch>
            <a:fillRect/>
          </a:stretch>
        </p:blipFill>
        <p:spPr>
          <a:xfrm>
            <a:off x="12766953" y="7547967"/>
            <a:ext cx="1665089" cy="3993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655683"/>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Základní kalkulační pojmy</a:t>
            </a:r>
            <a:endParaRPr lang="en-US" sz="5550" dirty="0"/>
          </a:p>
        </p:txBody>
      </p:sp>
      <p:sp>
        <p:nvSpPr>
          <p:cNvPr id="4" name="Text 1"/>
          <p:cNvSpPr/>
          <p:nvPr/>
        </p:nvSpPr>
        <p:spPr>
          <a:xfrm>
            <a:off x="793790" y="3852863"/>
            <a:ext cx="7556421" cy="2721054"/>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Kalkulací se rozumí zjištění nebo stanovení nákladů, marže, zisku, ceny nebo jiné hodnotové veličiny na naturálně vyjádřenou jednotku výkonu. Právě skutečnost, že kalkulace zobrazuje ve vzájemné souvislosti oba základní póly podnikatelského procesu, z ní činí nejvýznamnější nástroj podnikání.</a:t>
            </a:r>
            <a:endParaRPr lang="en-US" sz="2200" dirty="0"/>
          </a:p>
        </p:txBody>
      </p:sp>
      <p:pic>
        <p:nvPicPr>
          <p:cNvPr id="5"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93790" y="1002387"/>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CF1F28"/>
                </a:solidFill>
                <a:latin typeface="Oxygen Bold" pitchFamily="34" charset="0"/>
                <a:ea typeface="Oxygen Bold" pitchFamily="34" charset="-122"/>
                <a:cs typeface="Oxygen Bold" pitchFamily="34" charset="-120"/>
              </a:rPr>
              <a:t>Kontrolní otázky</a:t>
            </a:r>
            <a:endParaRPr lang="en-US" sz="4450" dirty="0"/>
          </a:p>
        </p:txBody>
      </p:sp>
      <p:sp>
        <p:nvSpPr>
          <p:cNvPr id="3" name="Shape 1"/>
          <p:cNvSpPr/>
          <p:nvPr/>
        </p:nvSpPr>
        <p:spPr>
          <a:xfrm>
            <a:off x="793790" y="2198846"/>
            <a:ext cx="113348" cy="113348"/>
          </a:xfrm>
          <a:prstGeom prst="roundRect">
            <a:avLst>
              <a:gd name="adj" fmla="val 403360"/>
            </a:avLst>
          </a:prstGeom>
          <a:solidFill>
            <a:srgbClr val="D01F28"/>
          </a:solidFill>
          <a:ln/>
        </p:spPr>
      </p:sp>
      <p:sp>
        <p:nvSpPr>
          <p:cNvPr id="4" name="Text 2"/>
          <p:cNvSpPr/>
          <p:nvPr/>
        </p:nvSpPr>
        <p:spPr>
          <a:xfrm>
            <a:off x="1088588" y="2074069"/>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V jakých základních významech se používá pojem „kalkulace"?</a:t>
            </a:r>
            <a:endParaRPr lang="en-US" sz="1750" dirty="0"/>
          </a:p>
        </p:txBody>
      </p:sp>
      <p:sp>
        <p:nvSpPr>
          <p:cNvPr id="5" name="Shape 3"/>
          <p:cNvSpPr/>
          <p:nvPr/>
        </p:nvSpPr>
        <p:spPr>
          <a:xfrm>
            <a:off x="793790" y="2888337"/>
            <a:ext cx="113348" cy="113348"/>
          </a:xfrm>
          <a:prstGeom prst="roundRect">
            <a:avLst>
              <a:gd name="adj" fmla="val 403360"/>
            </a:avLst>
          </a:prstGeom>
          <a:solidFill>
            <a:srgbClr val="D01F28"/>
          </a:solidFill>
          <a:ln/>
        </p:spPr>
      </p:sp>
      <p:sp>
        <p:nvSpPr>
          <p:cNvPr id="6" name="Text 4"/>
          <p:cNvSpPr/>
          <p:nvPr/>
        </p:nvSpPr>
        <p:spPr>
          <a:xfrm>
            <a:off x="1088588" y="2763560"/>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Jaké jsou nejvýznamnější vazby kalkulací na rozpočty nákladů odpovědnostních středisek a na nákladové účetnictví?</a:t>
            </a:r>
            <a:endParaRPr lang="en-US" sz="1750" dirty="0"/>
          </a:p>
        </p:txBody>
      </p:sp>
      <p:sp>
        <p:nvSpPr>
          <p:cNvPr id="7" name="Shape 5"/>
          <p:cNvSpPr/>
          <p:nvPr/>
        </p:nvSpPr>
        <p:spPr>
          <a:xfrm>
            <a:off x="793790" y="3577828"/>
            <a:ext cx="113348" cy="113348"/>
          </a:xfrm>
          <a:prstGeom prst="roundRect">
            <a:avLst>
              <a:gd name="adj" fmla="val 403360"/>
            </a:avLst>
          </a:prstGeom>
          <a:solidFill>
            <a:srgbClr val="D01F28"/>
          </a:solidFill>
          <a:ln/>
        </p:spPr>
      </p:sp>
      <p:sp>
        <p:nvSpPr>
          <p:cNvPr id="8" name="Text 6"/>
          <p:cNvSpPr/>
          <p:nvPr/>
        </p:nvSpPr>
        <p:spPr>
          <a:xfrm>
            <a:off x="1088588" y="3453051"/>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Jak a čím je vymezena metoda kalkulace?</a:t>
            </a:r>
            <a:endParaRPr lang="en-US" sz="1750" dirty="0"/>
          </a:p>
        </p:txBody>
      </p:sp>
      <p:sp>
        <p:nvSpPr>
          <p:cNvPr id="9" name="Shape 7"/>
          <p:cNvSpPr/>
          <p:nvPr/>
        </p:nvSpPr>
        <p:spPr>
          <a:xfrm>
            <a:off x="793790" y="4267319"/>
            <a:ext cx="113348" cy="113348"/>
          </a:xfrm>
          <a:prstGeom prst="roundRect">
            <a:avLst>
              <a:gd name="adj" fmla="val 403360"/>
            </a:avLst>
          </a:prstGeom>
          <a:solidFill>
            <a:srgbClr val="D01F28"/>
          </a:solidFill>
          <a:ln/>
        </p:spPr>
      </p:sp>
      <p:sp>
        <p:nvSpPr>
          <p:cNvPr id="10" name="Text 8"/>
          <p:cNvSpPr/>
          <p:nvPr/>
        </p:nvSpPr>
        <p:spPr>
          <a:xfrm>
            <a:off x="1088588" y="4142542"/>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Vymezte základní typy rozhodovacích úloh, pro které dává podklady různě řešená alokace nákladů</a:t>
            </a:r>
            <a:endParaRPr lang="en-US" sz="1750" dirty="0"/>
          </a:p>
        </p:txBody>
      </p:sp>
      <p:sp>
        <p:nvSpPr>
          <p:cNvPr id="11" name="Shape 9"/>
          <p:cNvSpPr/>
          <p:nvPr/>
        </p:nvSpPr>
        <p:spPr>
          <a:xfrm>
            <a:off x="793790" y="4956810"/>
            <a:ext cx="113348" cy="113348"/>
          </a:xfrm>
          <a:prstGeom prst="roundRect">
            <a:avLst>
              <a:gd name="adj" fmla="val 403360"/>
            </a:avLst>
          </a:prstGeom>
          <a:solidFill>
            <a:srgbClr val="D01F28"/>
          </a:solidFill>
          <a:ln/>
        </p:spPr>
      </p:sp>
      <p:sp>
        <p:nvSpPr>
          <p:cNvPr id="12" name="Text 10"/>
          <p:cNvSpPr/>
          <p:nvPr/>
        </p:nvSpPr>
        <p:spPr>
          <a:xfrm>
            <a:off x="1088588" y="4832033"/>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Vymezte cíle, principy a fáze alokace nákladů</a:t>
            </a:r>
            <a:endParaRPr lang="en-US" sz="1750" dirty="0"/>
          </a:p>
        </p:txBody>
      </p:sp>
      <p:sp>
        <p:nvSpPr>
          <p:cNvPr id="13" name="Shape 11"/>
          <p:cNvSpPr/>
          <p:nvPr/>
        </p:nvSpPr>
        <p:spPr>
          <a:xfrm>
            <a:off x="793790" y="5646301"/>
            <a:ext cx="113348" cy="113348"/>
          </a:xfrm>
          <a:prstGeom prst="roundRect">
            <a:avLst>
              <a:gd name="adj" fmla="val 403360"/>
            </a:avLst>
          </a:prstGeom>
          <a:solidFill>
            <a:srgbClr val="D01F28"/>
          </a:solidFill>
          <a:ln/>
        </p:spPr>
      </p:sp>
      <p:sp>
        <p:nvSpPr>
          <p:cNvPr id="14" name="Text 12"/>
          <p:cNvSpPr/>
          <p:nvPr/>
        </p:nvSpPr>
        <p:spPr>
          <a:xfrm>
            <a:off x="1088588" y="5521523"/>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Jaká jsou omezení tradičního kalkulačního vzorce?</a:t>
            </a:r>
            <a:endParaRPr lang="en-US" sz="1750" dirty="0"/>
          </a:p>
        </p:txBody>
      </p:sp>
      <p:sp>
        <p:nvSpPr>
          <p:cNvPr id="15" name="Shape 13"/>
          <p:cNvSpPr/>
          <p:nvPr/>
        </p:nvSpPr>
        <p:spPr>
          <a:xfrm>
            <a:off x="793790" y="6335792"/>
            <a:ext cx="113348" cy="113348"/>
          </a:xfrm>
          <a:prstGeom prst="roundRect">
            <a:avLst>
              <a:gd name="adj" fmla="val 403360"/>
            </a:avLst>
          </a:prstGeom>
          <a:solidFill>
            <a:srgbClr val="D01F28"/>
          </a:solidFill>
          <a:ln/>
        </p:spPr>
      </p:sp>
      <p:sp>
        <p:nvSpPr>
          <p:cNvPr id="16" name="Text 14"/>
          <p:cNvSpPr/>
          <p:nvPr/>
        </p:nvSpPr>
        <p:spPr>
          <a:xfrm>
            <a:off x="1088588" y="6211014"/>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Jak je vyjádřen vztah nákladů, ceny a zisku v retrográdním kalkulačním vzorci?</a:t>
            </a:r>
            <a:endParaRPr lang="en-US" sz="1750" dirty="0"/>
          </a:p>
        </p:txBody>
      </p:sp>
      <p:sp>
        <p:nvSpPr>
          <p:cNvPr id="17" name="Shape 15"/>
          <p:cNvSpPr/>
          <p:nvPr/>
        </p:nvSpPr>
        <p:spPr>
          <a:xfrm>
            <a:off x="793790" y="7025283"/>
            <a:ext cx="113348" cy="113348"/>
          </a:xfrm>
          <a:prstGeom prst="roundRect">
            <a:avLst>
              <a:gd name="adj" fmla="val 403360"/>
            </a:avLst>
          </a:prstGeom>
          <a:solidFill>
            <a:srgbClr val="D01F28"/>
          </a:solidFill>
          <a:ln/>
        </p:spPr>
      </p:sp>
      <p:sp>
        <p:nvSpPr>
          <p:cNvPr id="18" name="Text 16"/>
          <p:cNvSpPr/>
          <p:nvPr/>
        </p:nvSpPr>
        <p:spPr>
          <a:xfrm>
            <a:off x="1088588" y="6900505"/>
            <a:ext cx="12748022"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Jaké kalkulační vzorce jsou založeny na odděleném vyjádření fixních a variabilních nákladů?</a:t>
            </a:r>
            <a:endParaRPr lang="en-US" sz="1750" dirty="0"/>
          </a:p>
        </p:txBody>
      </p:sp>
      <p:pic>
        <p:nvPicPr>
          <p:cNvPr id="19"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Shape 0"/>
          <p:cNvSpPr/>
          <p:nvPr/>
        </p:nvSpPr>
        <p:spPr>
          <a:xfrm>
            <a:off x="793790" y="978098"/>
            <a:ext cx="1577459" cy="532924"/>
          </a:xfrm>
          <a:prstGeom prst="roundRect">
            <a:avLst>
              <a:gd name="adj" fmla="val 17876"/>
            </a:avLst>
          </a:prstGeom>
          <a:solidFill>
            <a:srgbClr val="F8D3D5"/>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63811" y="1131094"/>
            <a:ext cx="226814" cy="226814"/>
          </a:xfrm>
          <a:prstGeom prst="rect">
            <a:avLst/>
          </a:prstGeom>
        </p:spPr>
      </p:pic>
      <p:sp>
        <p:nvSpPr>
          <p:cNvPr id="4" name="Text 1"/>
          <p:cNvSpPr/>
          <p:nvPr/>
        </p:nvSpPr>
        <p:spPr>
          <a:xfrm>
            <a:off x="1303973" y="1063109"/>
            <a:ext cx="897255"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Oxygen" pitchFamily="34" charset="0"/>
                <a:ea typeface="Oxygen" pitchFamily="34" charset="-122"/>
                <a:cs typeface="Oxygen" pitchFamily="34" charset="-120"/>
              </a:rPr>
              <a:t>PŘÍKLAD</a:t>
            </a:r>
            <a:endParaRPr lang="en-US" sz="1750" dirty="0"/>
          </a:p>
        </p:txBody>
      </p:sp>
      <p:sp>
        <p:nvSpPr>
          <p:cNvPr id="5" name="Text 2"/>
          <p:cNvSpPr/>
          <p:nvPr/>
        </p:nvSpPr>
        <p:spPr>
          <a:xfrm>
            <a:off x="793790" y="1624370"/>
            <a:ext cx="9229368"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Kalkulace prostým dělením</a:t>
            </a:r>
            <a:endParaRPr lang="en-US" sz="5550" dirty="0"/>
          </a:p>
        </p:txBody>
      </p:sp>
      <p:sp>
        <p:nvSpPr>
          <p:cNvPr id="6" name="Text 3"/>
          <p:cNvSpPr/>
          <p:nvPr/>
        </p:nvSpPr>
        <p:spPr>
          <a:xfrm>
            <a:off x="793790" y="2935605"/>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Společnost Elektro, s.r.o., specializovaná na výrobu jednoho typu zabezpečovacího zařízení, plánuje v roce 201X vyrobit 20 000 kusů. Předběžná kalkulace jednoho kusu zahrnuje:</a:t>
            </a:r>
            <a:endParaRPr lang="en-US" sz="2200" dirty="0"/>
          </a:p>
        </p:txBody>
      </p:sp>
      <p:sp>
        <p:nvSpPr>
          <p:cNvPr id="7" name="Text 4"/>
          <p:cNvSpPr/>
          <p:nvPr/>
        </p:nvSpPr>
        <p:spPr>
          <a:xfrm>
            <a:off x="793790" y="4416743"/>
            <a:ext cx="8922425" cy="907018"/>
          </a:xfrm>
          <a:prstGeom prst="rect">
            <a:avLst/>
          </a:prstGeom>
          <a:noFill/>
          <a:ln/>
        </p:spPr>
        <p:txBody>
          <a:bodyPr wrap="square" lIns="0" tIns="0" rIns="0" bIns="0" rtlCol="0" anchor="t"/>
          <a:lstStyle/>
          <a:p>
            <a:pPr algn="l" marL="342900" indent="-342900">
              <a:lnSpc>
                <a:spcPts val="3550"/>
              </a:lnSpc>
              <a:buSzPct val="100000"/>
              <a:buChar char="•"/>
            </a:pPr>
            <a:r>
              <a:rPr lang="en-US" sz="2200" dirty="0">
                <a:solidFill>
                  <a:srgbClr val="000000"/>
                </a:solidFill>
                <a:latin typeface="Oxygen" pitchFamily="34" charset="0"/>
                <a:ea typeface="Oxygen" pitchFamily="34" charset="-122"/>
                <a:cs typeface="Oxygen" pitchFamily="34" charset="-120"/>
              </a:rPr>
              <a:t>Spotřeba přímého jednicového materiálu a nakupovaných polotovarů</a:t>
            </a:r>
            <a:endParaRPr lang="en-US" sz="2200" dirty="0"/>
          </a:p>
        </p:txBody>
      </p:sp>
      <p:sp>
        <p:nvSpPr>
          <p:cNvPr id="8" name="Text 5"/>
          <p:cNvSpPr/>
          <p:nvPr/>
        </p:nvSpPr>
        <p:spPr>
          <a:xfrm>
            <a:off x="793790" y="5422940"/>
            <a:ext cx="8922425" cy="453509"/>
          </a:xfrm>
          <a:prstGeom prst="rect">
            <a:avLst/>
          </a:prstGeom>
          <a:noFill/>
          <a:ln/>
        </p:spPr>
        <p:txBody>
          <a:bodyPr wrap="none" lIns="0" tIns="0" rIns="0" bIns="0" rtlCol="0" anchor="t"/>
          <a:lstStyle/>
          <a:p>
            <a:pPr algn="l" marL="342900" indent="-342900">
              <a:lnSpc>
                <a:spcPts val="3550"/>
              </a:lnSpc>
              <a:buSzPct val="100000"/>
              <a:buChar char="•"/>
            </a:pPr>
            <a:r>
              <a:rPr lang="en-US" sz="2200" dirty="0">
                <a:solidFill>
                  <a:srgbClr val="000000"/>
                </a:solidFill>
                <a:latin typeface="Oxygen" pitchFamily="34" charset="0"/>
                <a:ea typeface="Oxygen" pitchFamily="34" charset="-122"/>
                <a:cs typeface="Oxygen" pitchFamily="34" charset="-120"/>
              </a:rPr>
              <a:t>Spotřeba jednicové energie</a:t>
            </a:r>
            <a:endParaRPr lang="en-US" sz="2200" dirty="0"/>
          </a:p>
        </p:txBody>
      </p:sp>
      <p:sp>
        <p:nvSpPr>
          <p:cNvPr id="9" name="Text 6"/>
          <p:cNvSpPr/>
          <p:nvPr/>
        </p:nvSpPr>
        <p:spPr>
          <a:xfrm>
            <a:off x="793790" y="5975628"/>
            <a:ext cx="8922425" cy="453509"/>
          </a:xfrm>
          <a:prstGeom prst="rect">
            <a:avLst/>
          </a:prstGeom>
          <a:noFill/>
          <a:ln/>
        </p:spPr>
        <p:txBody>
          <a:bodyPr wrap="none" lIns="0" tIns="0" rIns="0" bIns="0" rtlCol="0" anchor="t"/>
          <a:lstStyle/>
          <a:p>
            <a:pPr algn="l" marL="342900" indent="-342900">
              <a:lnSpc>
                <a:spcPts val="3550"/>
              </a:lnSpc>
              <a:buSzPct val="100000"/>
              <a:buChar char="•"/>
            </a:pPr>
            <a:r>
              <a:rPr lang="en-US" sz="2200" dirty="0">
                <a:solidFill>
                  <a:srgbClr val="000000"/>
                </a:solidFill>
                <a:latin typeface="Oxygen" pitchFamily="34" charset="0"/>
                <a:ea typeface="Oxygen" pitchFamily="34" charset="-122"/>
                <a:cs typeface="Oxygen" pitchFamily="34" charset="-120"/>
              </a:rPr>
              <a:t>Jednicové mzdy, včetně sociálního a zdravotního pojištění</a:t>
            </a:r>
            <a:endParaRPr lang="en-US" sz="2200" dirty="0"/>
          </a:p>
        </p:txBody>
      </p:sp>
      <p:sp>
        <p:nvSpPr>
          <p:cNvPr id="10" name="Text 7"/>
          <p:cNvSpPr/>
          <p:nvPr/>
        </p:nvSpPr>
        <p:spPr>
          <a:xfrm>
            <a:off x="10415588" y="4416743"/>
            <a:ext cx="3428524"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4 000 Kč</a:t>
            </a:r>
            <a:endParaRPr lang="en-US" sz="2200" dirty="0"/>
          </a:p>
        </p:txBody>
      </p:sp>
      <p:sp>
        <p:nvSpPr>
          <p:cNvPr id="11" name="Text 8"/>
          <p:cNvSpPr/>
          <p:nvPr/>
        </p:nvSpPr>
        <p:spPr>
          <a:xfrm>
            <a:off x="10415588" y="5125403"/>
            <a:ext cx="3428524"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500 Kč</a:t>
            </a:r>
            <a:endParaRPr lang="en-US" sz="2200" dirty="0"/>
          </a:p>
        </p:txBody>
      </p:sp>
      <p:sp>
        <p:nvSpPr>
          <p:cNvPr id="12" name="Text 9"/>
          <p:cNvSpPr/>
          <p:nvPr/>
        </p:nvSpPr>
        <p:spPr>
          <a:xfrm>
            <a:off x="10415588" y="5834063"/>
            <a:ext cx="3428524"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4 500 Kč</a:t>
            </a:r>
            <a:endParaRPr lang="en-US" sz="2200" dirty="0"/>
          </a:p>
        </p:txBody>
      </p:sp>
      <p:sp>
        <p:nvSpPr>
          <p:cNvPr id="13" name="Text 10"/>
          <p:cNvSpPr/>
          <p:nvPr/>
        </p:nvSpPr>
        <p:spPr>
          <a:xfrm>
            <a:off x="10415588" y="6542723"/>
            <a:ext cx="3428524"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9 000 Kč</a:t>
            </a:r>
            <a:endParaRPr lang="en-US" sz="2200" dirty="0"/>
          </a:p>
        </p:txBody>
      </p:sp>
      <p:pic>
        <p:nvPicPr>
          <p:cNvPr id="14" name="Image 1" descr="preencoded.png">    </p:cNvPr>
          <p:cNvPicPr>
            <a:picLocks noChangeAspect="1"/>
          </p:cNvPicPr>
          <p:nvPr/>
        </p:nvPicPr>
        <p:blipFill>
          <a:blip r:embed="rId3"/>
          <a:stretch>
            <a:fillRect/>
          </a:stretch>
        </p:blipFill>
        <p:spPr>
          <a:xfrm>
            <a:off x="12766953" y="7547967"/>
            <a:ext cx="1665089" cy="39933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Text 0"/>
          <p:cNvSpPr/>
          <p:nvPr/>
        </p:nvSpPr>
        <p:spPr>
          <a:xfrm>
            <a:off x="793790" y="1142524"/>
            <a:ext cx="11059835"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Příklad: Rozpočty nákladů útvarů</a:t>
            </a:r>
            <a:endParaRPr lang="en-US" sz="5550" dirty="0"/>
          </a:p>
        </p:txBody>
      </p:sp>
      <p:sp>
        <p:nvSpPr>
          <p:cNvPr id="3" name="Text 1"/>
          <p:cNvSpPr/>
          <p:nvPr/>
        </p:nvSpPr>
        <p:spPr>
          <a:xfrm>
            <a:off x="793790" y="2595443"/>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Rozpočty jednicových i režijních nákladů vnitropodnikových útvarů Hlavní výroba, Prodej a Řízení a správa stanovené na uvedený rok pro plánovaný objem výroby a prodeje (20 000 ks):</a:t>
            </a:r>
            <a:endParaRPr lang="en-US" sz="2200" dirty="0"/>
          </a:p>
        </p:txBody>
      </p:sp>
      <p:sp>
        <p:nvSpPr>
          <p:cNvPr id="4" name="Shape 2"/>
          <p:cNvSpPr/>
          <p:nvPr/>
        </p:nvSpPr>
        <p:spPr>
          <a:xfrm>
            <a:off x="793790" y="3821430"/>
            <a:ext cx="13042821" cy="3265646"/>
          </a:xfrm>
          <a:prstGeom prst="roundRect">
            <a:avLst>
              <a:gd name="adj" fmla="val 3647"/>
            </a:avLst>
          </a:prstGeom>
          <a:noFill/>
          <a:ln w="15240">
            <a:solidFill>
              <a:srgbClr val="000000">
                <a:alpha val="8000"/>
              </a:srgbClr>
            </a:solidFill>
            <a:prstDash val="solid"/>
          </a:ln>
        </p:spPr>
      </p:sp>
      <p:sp>
        <p:nvSpPr>
          <p:cNvPr id="5" name="Shape 3"/>
          <p:cNvSpPr/>
          <p:nvPr/>
        </p:nvSpPr>
        <p:spPr>
          <a:xfrm>
            <a:off x="809030" y="3836670"/>
            <a:ext cx="13012341" cy="808792"/>
          </a:xfrm>
          <a:prstGeom prst="rect">
            <a:avLst/>
          </a:prstGeom>
          <a:solidFill>
            <a:srgbClr val="FFFFFF">
              <a:alpha val="4000"/>
            </a:srgbClr>
          </a:solidFill>
          <a:ln/>
        </p:spPr>
      </p:sp>
      <p:sp>
        <p:nvSpPr>
          <p:cNvPr id="6" name="Text 4"/>
          <p:cNvSpPr/>
          <p:nvPr/>
        </p:nvSpPr>
        <p:spPr>
          <a:xfrm>
            <a:off x="1092518" y="4014311"/>
            <a:ext cx="4634151"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Nákladová položka</a:t>
            </a:r>
            <a:endParaRPr lang="en-US" sz="2200" dirty="0"/>
          </a:p>
        </p:txBody>
      </p:sp>
      <p:sp>
        <p:nvSpPr>
          <p:cNvPr id="7" name="Text 5"/>
          <p:cNvSpPr/>
          <p:nvPr/>
        </p:nvSpPr>
        <p:spPr>
          <a:xfrm>
            <a:off x="6301264" y="4014311"/>
            <a:ext cx="2027873"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Hlavní výroba</a:t>
            </a:r>
            <a:endParaRPr lang="en-US" sz="2200" dirty="0"/>
          </a:p>
        </p:txBody>
      </p:sp>
      <p:sp>
        <p:nvSpPr>
          <p:cNvPr id="8" name="Text 6"/>
          <p:cNvSpPr/>
          <p:nvPr/>
        </p:nvSpPr>
        <p:spPr>
          <a:xfrm>
            <a:off x="8903732" y="4014311"/>
            <a:ext cx="2027873"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Prodej</a:t>
            </a:r>
            <a:endParaRPr lang="en-US" sz="2200" dirty="0"/>
          </a:p>
        </p:txBody>
      </p:sp>
      <p:sp>
        <p:nvSpPr>
          <p:cNvPr id="9" name="Text 7"/>
          <p:cNvSpPr/>
          <p:nvPr/>
        </p:nvSpPr>
        <p:spPr>
          <a:xfrm>
            <a:off x="11506200" y="4014311"/>
            <a:ext cx="2031682"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Oxygen" pitchFamily="34" charset="0"/>
                <a:ea typeface="Oxygen" pitchFamily="34" charset="-122"/>
                <a:cs typeface="Oxygen" pitchFamily="34" charset="-120"/>
              </a:rPr>
              <a:t>Řízení</a:t>
            </a:r>
            <a:endParaRPr lang="en-US" sz="2200" dirty="0"/>
          </a:p>
        </p:txBody>
      </p:sp>
      <p:sp>
        <p:nvSpPr>
          <p:cNvPr id="10" name="Shape 8"/>
          <p:cNvSpPr/>
          <p:nvPr/>
        </p:nvSpPr>
        <p:spPr>
          <a:xfrm>
            <a:off x="809030" y="4645462"/>
            <a:ext cx="13012341" cy="808792"/>
          </a:xfrm>
          <a:prstGeom prst="rect">
            <a:avLst/>
          </a:prstGeom>
          <a:solidFill>
            <a:srgbClr val="000000">
              <a:alpha val="4000"/>
            </a:srgbClr>
          </a:solidFill>
          <a:ln/>
        </p:spPr>
      </p:sp>
      <p:sp>
        <p:nvSpPr>
          <p:cNvPr id="11" name="Text 9"/>
          <p:cNvSpPr/>
          <p:nvPr/>
        </p:nvSpPr>
        <p:spPr>
          <a:xfrm>
            <a:off x="1092518" y="4823103"/>
            <a:ext cx="463415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Jednicové náklady celkem</a:t>
            </a:r>
            <a:endParaRPr lang="en-US" sz="2200" dirty="0"/>
          </a:p>
        </p:txBody>
      </p:sp>
      <p:sp>
        <p:nvSpPr>
          <p:cNvPr id="12" name="Text 10"/>
          <p:cNvSpPr/>
          <p:nvPr/>
        </p:nvSpPr>
        <p:spPr>
          <a:xfrm>
            <a:off x="6301264" y="4823103"/>
            <a:ext cx="2027873"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180 000 tis. Kč</a:t>
            </a:r>
            <a:endParaRPr lang="en-US" sz="2200" dirty="0"/>
          </a:p>
        </p:txBody>
      </p:sp>
      <p:sp>
        <p:nvSpPr>
          <p:cNvPr id="13" name="Text 11"/>
          <p:cNvSpPr/>
          <p:nvPr/>
        </p:nvSpPr>
        <p:spPr>
          <a:xfrm>
            <a:off x="8903732" y="4823103"/>
            <a:ext cx="2027873"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a:t>
            </a:r>
            <a:endParaRPr lang="en-US" sz="2200" dirty="0"/>
          </a:p>
        </p:txBody>
      </p:sp>
      <p:sp>
        <p:nvSpPr>
          <p:cNvPr id="14" name="Text 12"/>
          <p:cNvSpPr/>
          <p:nvPr/>
        </p:nvSpPr>
        <p:spPr>
          <a:xfrm>
            <a:off x="11506200" y="4823103"/>
            <a:ext cx="2031682"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a:t>
            </a:r>
            <a:endParaRPr lang="en-US" sz="2200" dirty="0"/>
          </a:p>
        </p:txBody>
      </p:sp>
      <p:sp>
        <p:nvSpPr>
          <p:cNvPr id="15" name="Shape 13"/>
          <p:cNvSpPr/>
          <p:nvPr/>
        </p:nvSpPr>
        <p:spPr>
          <a:xfrm>
            <a:off x="809030" y="5454253"/>
            <a:ext cx="13012341" cy="808792"/>
          </a:xfrm>
          <a:prstGeom prst="rect">
            <a:avLst/>
          </a:prstGeom>
          <a:solidFill>
            <a:srgbClr val="FFFFFF">
              <a:alpha val="4000"/>
            </a:srgbClr>
          </a:solidFill>
          <a:ln/>
        </p:spPr>
      </p:sp>
      <p:sp>
        <p:nvSpPr>
          <p:cNvPr id="16" name="Text 14"/>
          <p:cNvSpPr/>
          <p:nvPr/>
        </p:nvSpPr>
        <p:spPr>
          <a:xfrm>
            <a:off x="1092518" y="5631894"/>
            <a:ext cx="463415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Variabilní režie</a:t>
            </a:r>
            <a:endParaRPr lang="en-US" sz="2200" dirty="0"/>
          </a:p>
        </p:txBody>
      </p:sp>
      <p:sp>
        <p:nvSpPr>
          <p:cNvPr id="17" name="Text 15"/>
          <p:cNvSpPr/>
          <p:nvPr/>
        </p:nvSpPr>
        <p:spPr>
          <a:xfrm>
            <a:off x="6301264" y="5631894"/>
            <a:ext cx="2027873"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800 tis. Kč</a:t>
            </a:r>
            <a:endParaRPr lang="en-US" sz="2200" dirty="0"/>
          </a:p>
        </p:txBody>
      </p:sp>
      <p:sp>
        <p:nvSpPr>
          <p:cNvPr id="18" name="Text 16"/>
          <p:cNvSpPr/>
          <p:nvPr/>
        </p:nvSpPr>
        <p:spPr>
          <a:xfrm>
            <a:off x="8903732" y="5631894"/>
            <a:ext cx="2027873"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a:t>
            </a:r>
            <a:endParaRPr lang="en-US" sz="2200" dirty="0"/>
          </a:p>
        </p:txBody>
      </p:sp>
      <p:sp>
        <p:nvSpPr>
          <p:cNvPr id="19" name="Text 17"/>
          <p:cNvSpPr/>
          <p:nvPr/>
        </p:nvSpPr>
        <p:spPr>
          <a:xfrm>
            <a:off x="11506200" y="5631894"/>
            <a:ext cx="2031682"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a:t>
            </a:r>
            <a:endParaRPr lang="en-US" sz="2200" dirty="0"/>
          </a:p>
        </p:txBody>
      </p:sp>
      <p:sp>
        <p:nvSpPr>
          <p:cNvPr id="20" name="Shape 18"/>
          <p:cNvSpPr/>
          <p:nvPr/>
        </p:nvSpPr>
        <p:spPr>
          <a:xfrm>
            <a:off x="809030" y="6263045"/>
            <a:ext cx="13012341" cy="808792"/>
          </a:xfrm>
          <a:prstGeom prst="rect">
            <a:avLst/>
          </a:prstGeom>
          <a:solidFill>
            <a:srgbClr val="000000">
              <a:alpha val="4000"/>
            </a:srgbClr>
          </a:solidFill>
          <a:ln/>
        </p:spPr>
      </p:sp>
      <p:sp>
        <p:nvSpPr>
          <p:cNvPr id="21" name="Text 19"/>
          <p:cNvSpPr/>
          <p:nvPr/>
        </p:nvSpPr>
        <p:spPr>
          <a:xfrm>
            <a:off x="1092518" y="6440686"/>
            <a:ext cx="463415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Fixní režie celkem</a:t>
            </a:r>
            <a:endParaRPr lang="en-US" sz="2200" dirty="0"/>
          </a:p>
        </p:txBody>
      </p:sp>
      <p:sp>
        <p:nvSpPr>
          <p:cNvPr id="22" name="Text 20"/>
          <p:cNvSpPr/>
          <p:nvPr/>
        </p:nvSpPr>
        <p:spPr>
          <a:xfrm>
            <a:off x="6301264" y="6440686"/>
            <a:ext cx="2027873"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32 000 tis. Kč</a:t>
            </a:r>
            <a:endParaRPr lang="en-US" sz="2200" dirty="0"/>
          </a:p>
        </p:txBody>
      </p:sp>
      <p:sp>
        <p:nvSpPr>
          <p:cNvPr id="23" name="Text 21"/>
          <p:cNvSpPr/>
          <p:nvPr/>
        </p:nvSpPr>
        <p:spPr>
          <a:xfrm>
            <a:off x="8903732" y="6440686"/>
            <a:ext cx="2027873"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4 800 tis. Kč</a:t>
            </a:r>
            <a:endParaRPr lang="en-US" sz="2200" dirty="0"/>
          </a:p>
        </p:txBody>
      </p:sp>
      <p:sp>
        <p:nvSpPr>
          <p:cNvPr id="24" name="Text 22"/>
          <p:cNvSpPr/>
          <p:nvPr/>
        </p:nvSpPr>
        <p:spPr>
          <a:xfrm>
            <a:off x="11506200" y="6440686"/>
            <a:ext cx="2031682"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5 000 tis. Kč</a:t>
            </a:r>
            <a:endParaRPr lang="en-US" sz="2200" dirty="0"/>
          </a:p>
        </p:txBody>
      </p:sp>
      <p:pic>
        <p:nvPicPr>
          <p:cNvPr id="25"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1003221"/>
            <a:ext cx="12084963" cy="841772"/>
          </a:xfrm>
          <a:prstGeom prst="rect">
            <a:avLst/>
          </a:prstGeom>
          <a:noFill/>
          <a:ln/>
        </p:spPr>
        <p:txBody>
          <a:bodyPr wrap="non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Příklad: Stupňovitá kalkulace dělením</a:t>
            </a:r>
            <a:endParaRPr lang="en-US" sz="5300" dirty="0"/>
          </a:p>
        </p:txBody>
      </p:sp>
      <p:sp>
        <p:nvSpPr>
          <p:cNvPr id="3" name="Text 1"/>
          <p:cNvSpPr/>
          <p:nvPr/>
        </p:nvSpPr>
        <p:spPr>
          <a:xfrm>
            <a:off x="793790" y="2356723"/>
            <a:ext cx="13042821" cy="840105"/>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Výroba leštěné obkladové žuly v podniku ŽULA, a.s., probíhá ve dvou fázích: těžba žulových bloků a jejich řezání a leštění. Měřitelný objem aktivity jednotlivých útvarů a jejich náklady vynaložené v květnu 201X:</a:t>
            </a:r>
            <a:endParaRPr lang="en-US" sz="2100" dirty="0"/>
          </a:p>
        </p:txBody>
      </p:sp>
      <p:sp>
        <p:nvSpPr>
          <p:cNvPr id="4" name="Shape 2"/>
          <p:cNvSpPr/>
          <p:nvPr/>
        </p:nvSpPr>
        <p:spPr>
          <a:xfrm>
            <a:off x="793790" y="3484602"/>
            <a:ext cx="13042821" cy="3741658"/>
          </a:xfrm>
          <a:prstGeom prst="roundRect">
            <a:avLst>
              <a:gd name="adj" fmla="val 3024"/>
            </a:avLst>
          </a:prstGeom>
          <a:noFill/>
          <a:ln w="15240">
            <a:solidFill>
              <a:srgbClr val="000000">
                <a:alpha val="8000"/>
              </a:srgbClr>
            </a:solidFill>
            <a:prstDash val="solid"/>
          </a:ln>
        </p:spPr>
      </p:sp>
      <p:sp>
        <p:nvSpPr>
          <p:cNvPr id="5" name="Shape 3"/>
          <p:cNvSpPr/>
          <p:nvPr/>
        </p:nvSpPr>
        <p:spPr>
          <a:xfrm>
            <a:off x="809030" y="3499842"/>
            <a:ext cx="13012341" cy="742236"/>
          </a:xfrm>
          <a:prstGeom prst="rect">
            <a:avLst/>
          </a:prstGeom>
          <a:solidFill>
            <a:srgbClr val="FFFFFF">
              <a:alpha val="4000"/>
            </a:srgbClr>
          </a:solidFill>
          <a:ln/>
        </p:spPr>
      </p:sp>
      <p:sp>
        <p:nvSpPr>
          <p:cNvPr id="6" name="Text 4"/>
          <p:cNvSpPr/>
          <p:nvPr/>
        </p:nvSpPr>
        <p:spPr>
          <a:xfrm>
            <a:off x="1078349" y="3660934"/>
            <a:ext cx="4662488" cy="420053"/>
          </a:xfrm>
          <a:prstGeom prst="rect">
            <a:avLst/>
          </a:prstGeom>
          <a:noFill/>
          <a:ln/>
        </p:spPr>
        <p:txBody>
          <a:bodyPr wrap="none" lIns="0" tIns="0" rIns="0" bIns="0" rtlCol="0" anchor="t"/>
          <a:lstStyle/>
          <a:p>
            <a:pPr algn="l" indent="0" marL="0">
              <a:lnSpc>
                <a:spcPts val="3300"/>
              </a:lnSpc>
              <a:buNone/>
            </a:pPr>
            <a:r>
              <a:rPr lang="en-US" sz="2100" b="1" dirty="0">
                <a:solidFill>
                  <a:srgbClr val="000000"/>
                </a:solidFill>
                <a:latin typeface="Oxygen" pitchFamily="34" charset="0"/>
                <a:ea typeface="Oxygen" pitchFamily="34" charset="-122"/>
                <a:cs typeface="Oxygen" pitchFamily="34" charset="-120"/>
              </a:rPr>
              <a:t>Útvar</a:t>
            </a:r>
            <a:endParaRPr lang="en-US" sz="2100" dirty="0"/>
          </a:p>
        </p:txBody>
      </p:sp>
      <p:sp>
        <p:nvSpPr>
          <p:cNvPr id="7" name="Text 5"/>
          <p:cNvSpPr/>
          <p:nvPr/>
        </p:nvSpPr>
        <p:spPr>
          <a:xfrm>
            <a:off x="6287095" y="3660934"/>
            <a:ext cx="3357443" cy="420053"/>
          </a:xfrm>
          <a:prstGeom prst="rect">
            <a:avLst/>
          </a:prstGeom>
          <a:noFill/>
          <a:ln/>
        </p:spPr>
        <p:txBody>
          <a:bodyPr wrap="none" lIns="0" tIns="0" rIns="0" bIns="0" rtlCol="0" anchor="t"/>
          <a:lstStyle/>
          <a:p>
            <a:pPr algn="l" indent="0" marL="0">
              <a:lnSpc>
                <a:spcPts val="3300"/>
              </a:lnSpc>
              <a:buNone/>
            </a:pPr>
            <a:r>
              <a:rPr lang="en-US" sz="2100" b="1" dirty="0">
                <a:solidFill>
                  <a:srgbClr val="000000"/>
                </a:solidFill>
                <a:latin typeface="Oxygen" pitchFamily="34" charset="0"/>
                <a:ea typeface="Oxygen" pitchFamily="34" charset="-122"/>
                <a:cs typeface="Oxygen" pitchFamily="34" charset="-120"/>
              </a:rPr>
              <a:t>Objem</a:t>
            </a:r>
            <a:endParaRPr lang="en-US" sz="2100" dirty="0"/>
          </a:p>
        </p:txBody>
      </p:sp>
      <p:sp>
        <p:nvSpPr>
          <p:cNvPr id="8" name="Text 6"/>
          <p:cNvSpPr/>
          <p:nvPr/>
        </p:nvSpPr>
        <p:spPr>
          <a:xfrm>
            <a:off x="10190798" y="3660934"/>
            <a:ext cx="3361253" cy="420053"/>
          </a:xfrm>
          <a:prstGeom prst="rect">
            <a:avLst/>
          </a:prstGeom>
          <a:noFill/>
          <a:ln/>
        </p:spPr>
        <p:txBody>
          <a:bodyPr wrap="none" lIns="0" tIns="0" rIns="0" bIns="0" rtlCol="0" anchor="t"/>
          <a:lstStyle/>
          <a:p>
            <a:pPr algn="l" indent="0" marL="0">
              <a:lnSpc>
                <a:spcPts val="3300"/>
              </a:lnSpc>
              <a:buNone/>
            </a:pPr>
            <a:r>
              <a:rPr lang="en-US" sz="2100" b="1" dirty="0">
                <a:solidFill>
                  <a:srgbClr val="000000"/>
                </a:solidFill>
                <a:latin typeface="Oxygen" pitchFamily="34" charset="0"/>
                <a:ea typeface="Oxygen" pitchFamily="34" charset="-122"/>
                <a:cs typeface="Oxygen" pitchFamily="34" charset="-120"/>
              </a:rPr>
              <a:t>Náklady (Kč)</a:t>
            </a:r>
            <a:endParaRPr lang="en-US" sz="2100" dirty="0"/>
          </a:p>
        </p:txBody>
      </p:sp>
      <p:sp>
        <p:nvSpPr>
          <p:cNvPr id="9" name="Shape 7"/>
          <p:cNvSpPr/>
          <p:nvPr/>
        </p:nvSpPr>
        <p:spPr>
          <a:xfrm>
            <a:off x="809030" y="4242078"/>
            <a:ext cx="13012341" cy="742236"/>
          </a:xfrm>
          <a:prstGeom prst="rect">
            <a:avLst/>
          </a:prstGeom>
          <a:solidFill>
            <a:srgbClr val="000000">
              <a:alpha val="4000"/>
            </a:srgbClr>
          </a:solidFill>
          <a:ln/>
        </p:spPr>
      </p:sp>
      <p:sp>
        <p:nvSpPr>
          <p:cNvPr id="10" name="Text 8"/>
          <p:cNvSpPr/>
          <p:nvPr/>
        </p:nvSpPr>
        <p:spPr>
          <a:xfrm>
            <a:off x="1078349" y="4403169"/>
            <a:ext cx="4662488"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Těžba žuly</a:t>
            </a:r>
            <a:endParaRPr lang="en-US" sz="2100" dirty="0"/>
          </a:p>
        </p:txBody>
      </p:sp>
      <p:sp>
        <p:nvSpPr>
          <p:cNvPr id="11" name="Text 9"/>
          <p:cNvSpPr/>
          <p:nvPr/>
        </p:nvSpPr>
        <p:spPr>
          <a:xfrm>
            <a:off x="6287095" y="4403169"/>
            <a:ext cx="335744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1 200 m³</a:t>
            </a:r>
            <a:endParaRPr lang="en-US" sz="2100" dirty="0"/>
          </a:p>
        </p:txBody>
      </p:sp>
      <p:sp>
        <p:nvSpPr>
          <p:cNvPr id="12" name="Text 10"/>
          <p:cNvSpPr/>
          <p:nvPr/>
        </p:nvSpPr>
        <p:spPr>
          <a:xfrm>
            <a:off x="10190798" y="4403169"/>
            <a:ext cx="336125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36 000 000</a:t>
            </a:r>
            <a:endParaRPr lang="en-US" sz="2100" dirty="0"/>
          </a:p>
        </p:txBody>
      </p:sp>
      <p:sp>
        <p:nvSpPr>
          <p:cNvPr id="13" name="Shape 11"/>
          <p:cNvSpPr/>
          <p:nvPr/>
        </p:nvSpPr>
        <p:spPr>
          <a:xfrm>
            <a:off x="809030" y="4984313"/>
            <a:ext cx="13012341" cy="742236"/>
          </a:xfrm>
          <a:prstGeom prst="rect">
            <a:avLst/>
          </a:prstGeom>
          <a:solidFill>
            <a:srgbClr val="FFFFFF">
              <a:alpha val="4000"/>
            </a:srgbClr>
          </a:solidFill>
          <a:ln/>
        </p:spPr>
      </p:sp>
      <p:sp>
        <p:nvSpPr>
          <p:cNvPr id="14" name="Text 12"/>
          <p:cNvSpPr/>
          <p:nvPr/>
        </p:nvSpPr>
        <p:spPr>
          <a:xfrm>
            <a:off x="1078349" y="5145405"/>
            <a:ext cx="4662488"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Řezání a leštění</a:t>
            </a:r>
            <a:endParaRPr lang="en-US" sz="2100" dirty="0"/>
          </a:p>
        </p:txBody>
      </p:sp>
      <p:sp>
        <p:nvSpPr>
          <p:cNvPr id="15" name="Text 13"/>
          <p:cNvSpPr/>
          <p:nvPr/>
        </p:nvSpPr>
        <p:spPr>
          <a:xfrm>
            <a:off x="6287095" y="5145405"/>
            <a:ext cx="335744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30 000 m²</a:t>
            </a:r>
            <a:endParaRPr lang="en-US" sz="2100" dirty="0"/>
          </a:p>
        </p:txBody>
      </p:sp>
      <p:sp>
        <p:nvSpPr>
          <p:cNvPr id="16" name="Text 14"/>
          <p:cNvSpPr/>
          <p:nvPr/>
        </p:nvSpPr>
        <p:spPr>
          <a:xfrm>
            <a:off x="10190798" y="5145405"/>
            <a:ext cx="336125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21 000 000</a:t>
            </a:r>
            <a:endParaRPr lang="en-US" sz="2100" dirty="0"/>
          </a:p>
        </p:txBody>
      </p:sp>
      <p:sp>
        <p:nvSpPr>
          <p:cNvPr id="17" name="Shape 15"/>
          <p:cNvSpPr/>
          <p:nvPr/>
        </p:nvSpPr>
        <p:spPr>
          <a:xfrm>
            <a:off x="809030" y="5726549"/>
            <a:ext cx="13012341" cy="742236"/>
          </a:xfrm>
          <a:prstGeom prst="rect">
            <a:avLst/>
          </a:prstGeom>
          <a:solidFill>
            <a:srgbClr val="000000">
              <a:alpha val="4000"/>
            </a:srgbClr>
          </a:solidFill>
          <a:ln/>
        </p:spPr>
      </p:sp>
      <p:sp>
        <p:nvSpPr>
          <p:cNvPr id="18" name="Text 16"/>
          <p:cNvSpPr/>
          <p:nvPr/>
        </p:nvSpPr>
        <p:spPr>
          <a:xfrm>
            <a:off x="1078349" y="5887641"/>
            <a:ext cx="4662488"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Zásobování</a:t>
            </a:r>
            <a:endParaRPr lang="en-US" sz="2100" dirty="0"/>
          </a:p>
        </p:txBody>
      </p:sp>
      <p:sp>
        <p:nvSpPr>
          <p:cNvPr id="19" name="Text 17"/>
          <p:cNvSpPr/>
          <p:nvPr/>
        </p:nvSpPr>
        <p:spPr>
          <a:xfrm>
            <a:off x="6287095" y="5887641"/>
            <a:ext cx="335744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400 m³</a:t>
            </a:r>
            <a:endParaRPr lang="en-US" sz="2100" dirty="0"/>
          </a:p>
        </p:txBody>
      </p:sp>
      <p:sp>
        <p:nvSpPr>
          <p:cNvPr id="20" name="Text 18"/>
          <p:cNvSpPr/>
          <p:nvPr/>
        </p:nvSpPr>
        <p:spPr>
          <a:xfrm>
            <a:off x="10190798" y="5887641"/>
            <a:ext cx="336125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13 600 000</a:t>
            </a:r>
            <a:endParaRPr lang="en-US" sz="2100" dirty="0"/>
          </a:p>
        </p:txBody>
      </p:sp>
      <p:sp>
        <p:nvSpPr>
          <p:cNvPr id="21" name="Shape 19"/>
          <p:cNvSpPr/>
          <p:nvPr/>
        </p:nvSpPr>
        <p:spPr>
          <a:xfrm>
            <a:off x="809030" y="6468785"/>
            <a:ext cx="13012341" cy="742236"/>
          </a:xfrm>
          <a:prstGeom prst="rect">
            <a:avLst/>
          </a:prstGeom>
          <a:solidFill>
            <a:srgbClr val="FFFFFF">
              <a:alpha val="4000"/>
            </a:srgbClr>
          </a:solidFill>
          <a:ln/>
        </p:spPr>
      </p:sp>
      <p:sp>
        <p:nvSpPr>
          <p:cNvPr id="22" name="Text 20"/>
          <p:cNvSpPr/>
          <p:nvPr/>
        </p:nvSpPr>
        <p:spPr>
          <a:xfrm>
            <a:off x="1078349" y="6629876"/>
            <a:ext cx="4662488"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Prodej</a:t>
            </a:r>
            <a:endParaRPr lang="en-US" sz="2100" dirty="0"/>
          </a:p>
        </p:txBody>
      </p:sp>
      <p:sp>
        <p:nvSpPr>
          <p:cNvPr id="23" name="Text 21"/>
          <p:cNvSpPr/>
          <p:nvPr/>
        </p:nvSpPr>
        <p:spPr>
          <a:xfrm>
            <a:off x="6287095" y="6629876"/>
            <a:ext cx="335744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28 000 m²</a:t>
            </a:r>
            <a:endParaRPr lang="en-US" sz="2100" dirty="0"/>
          </a:p>
        </p:txBody>
      </p:sp>
      <p:sp>
        <p:nvSpPr>
          <p:cNvPr id="24" name="Text 22"/>
          <p:cNvSpPr/>
          <p:nvPr/>
        </p:nvSpPr>
        <p:spPr>
          <a:xfrm>
            <a:off x="10190798" y="6629876"/>
            <a:ext cx="3361253"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2 800 000</a:t>
            </a:r>
            <a:endParaRPr lang="en-US" sz="2100" dirty="0"/>
          </a:p>
        </p:txBody>
      </p:sp>
      <p:pic>
        <p:nvPicPr>
          <p:cNvPr id="25"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789503" y="958691"/>
            <a:ext cx="13051393" cy="1498044"/>
          </a:xfrm>
          <a:prstGeom prst="rect">
            <a:avLst/>
          </a:prstGeom>
          <a:noFill/>
          <a:ln/>
        </p:spPr>
        <p:txBody>
          <a:bodyPr wrap="square" lIns="0" tIns="0" rIns="0" bIns="0" rtlCol="0" anchor="t"/>
          <a:lstStyle/>
          <a:p>
            <a:pPr algn="l" indent="0" marL="0">
              <a:lnSpc>
                <a:spcPts val="5850"/>
              </a:lnSpc>
              <a:buNone/>
            </a:pPr>
            <a:r>
              <a:rPr lang="en-US" sz="4700" b="1" dirty="0">
                <a:solidFill>
                  <a:srgbClr val="CF1F28"/>
                </a:solidFill>
                <a:latin typeface="Oxygen Bold" pitchFamily="34" charset="0"/>
                <a:ea typeface="Oxygen Bold" pitchFamily="34" charset="-122"/>
                <a:cs typeface="Oxygen Bold" pitchFamily="34" charset="-120"/>
              </a:rPr>
              <a:t>Příklad: Kalkulace dělením s poměrovými čísly</a:t>
            </a:r>
            <a:endParaRPr lang="en-US" sz="4700" dirty="0"/>
          </a:p>
        </p:txBody>
      </p:sp>
      <p:sp>
        <p:nvSpPr>
          <p:cNvPr id="3" name="Text 1"/>
          <p:cNvSpPr/>
          <p:nvPr/>
        </p:nvSpPr>
        <p:spPr>
          <a:xfrm>
            <a:off x="789503" y="2864168"/>
            <a:ext cx="13051393" cy="709374"/>
          </a:xfrm>
          <a:prstGeom prst="rect">
            <a:avLst/>
          </a:prstGeom>
          <a:noFill/>
          <a:ln/>
        </p:spPr>
        <p:txBody>
          <a:bodyPr wrap="squar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Útvar zajišťující vypalování porcelánových výrobků společnosti PORCELÁN, a.s., má podle plánu výroby na květen 201X provést výpal tří druhů porcelánových mís A, B, C. Vypálení těchto mís se zásadně liší v náročnosti na čas.</a:t>
            </a:r>
            <a:endParaRPr lang="en-US" sz="1850" dirty="0"/>
          </a:p>
        </p:txBody>
      </p:sp>
      <p:sp>
        <p:nvSpPr>
          <p:cNvPr id="4" name="Text 2"/>
          <p:cNvSpPr/>
          <p:nvPr/>
        </p:nvSpPr>
        <p:spPr>
          <a:xfrm>
            <a:off x="789503" y="4006334"/>
            <a:ext cx="2824401" cy="374452"/>
          </a:xfrm>
          <a:prstGeom prst="rect">
            <a:avLst/>
          </a:prstGeom>
          <a:noFill/>
          <a:ln/>
        </p:spPr>
        <p:txBody>
          <a:bodyPr wrap="none" lIns="0" tIns="0" rIns="0" bIns="0" rtlCol="0" anchor="t"/>
          <a:lstStyle/>
          <a:p>
            <a:pPr algn="l" indent="0" marL="0">
              <a:lnSpc>
                <a:spcPts val="2900"/>
              </a:lnSpc>
              <a:buNone/>
            </a:pPr>
            <a:r>
              <a:rPr lang="en-US" sz="2350" b="1" dirty="0">
                <a:solidFill>
                  <a:srgbClr val="CF1F28"/>
                </a:solidFill>
                <a:latin typeface="Oxygen Bold" pitchFamily="34" charset="0"/>
                <a:ea typeface="Oxygen Bold" pitchFamily="34" charset="-122"/>
                <a:cs typeface="Oxygen Bold" pitchFamily="34" charset="-120"/>
              </a:rPr>
              <a:t>Výrobek A</a:t>
            </a:r>
            <a:endParaRPr lang="en-US" sz="2350" dirty="0"/>
          </a:p>
        </p:txBody>
      </p:sp>
      <p:sp>
        <p:nvSpPr>
          <p:cNvPr id="5" name="Text 3"/>
          <p:cNvSpPr/>
          <p:nvPr/>
        </p:nvSpPr>
        <p:spPr>
          <a:xfrm>
            <a:off x="789503" y="4584502"/>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Čas: 15 min</a:t>
            </a:r>
            <a:endParaRPr lang="en-US" sz="1850" dirty="0"/>
          </a:p>
        </p:txBody>
      </p:sp>
      <p:sp>
        <p:nvSpPr>
          <p:cNvPr id="6" name="Text 4"/>
          <p:cNvSpPr/>
          <p:nvPr/>
        </p:nvSpPr>
        <p:spPr>
          <a:xfrm>
            <a:off x="789503" y="5122426"/>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Materiál: 12 Kč</a:t>
            </a:r>
            <a:endParaRPr lang="en-US" sz="1850" dirty="0"/>
          </a:p>
        </p:txBody>
      </p:sp>
      <p:sp>
        <p:nvSpPr>
          <p:cNvPr id="7" name="Text 5"/>
          <p:cNvSpPr/>
          <p:nvPr/>
        </p:nvSpPr>
        <p:spPr>
          <a:xfrm>
            <a:off x="789503" y="5660350"/>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Osobní: 10 Kč</a:t>
            </a:r>
            <a:endParaRPr lang="en-US" sz="1850" dirty="0"/>
          </a:p>
        </p:txBody>
      </p:sp>
      <p:sp>
        <p:nvSpPr>
          <p:cNvPr id="8" name="Text 6"/>
          <p:cNvSpPr/>
          <p:nvPr/>
        </p:nvSpPr>
        <p:spPr>
          <a:xfrm>
            <a:off x="789503" y="6198275"/>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Energie: 2 Kč</a:t>
            </a:r>
            <a:endParaRPr lang="en-US" sz="1850" dirty="0"/>
          </a:p>
        </p:txBody>
      </p:sp>
      <p:sp>
        <p:nvSpPr>
          <p:cNvPr id="9" name="Text 7"/>
          <p:cNvSpPr/>
          <p:nvPr/>
        </p:nvSpPr>
        <p:spPr>
          <a:xfrm>
            <a:off x="789503" y="6736199"/>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Objem: 4 000 ks</a:t>
            </a:r>
            <a:endParaRPr lang="en-US" sz="1850" dirty="0"/>
          </a:p>
        </p:txBody>
      </p:sp>
      <p:sp>
        <p:nvSpPr>
          <p:cNvPr id="10" name="Text 8"/>
          <p:cNvSpPr/>
          <p:nvPr/>
        </p:nvSpPr>
        <p:spPr>
          <a:xfrm>
            <a:off x="4206121" y="4006334"/>
            <a:ext cx="2824401" cy="374452"/>
          </a:xfrm>
          <a:prstGeom prst="rect">
            <a:avLst/>
          </a:prstGeom>
          <a:noFill/>
          <a:ln/>
        </p:spPr>
        <p:txBody>
          <a:bodyPr wrap="none" lIns="0" tIns="0" rIns="0" bIns="0" rtlCol="0" anchor="t"/>
          <a:lstStyle/>
          <a:p>
            <a:pPr algn="l" indent="0" marL="0">
              <a:lnSpc>
                <a:spcPts val="2900"/>
              </a:lnSpc>
              <a:buNone/>
            </a:pPr>
            <a:r>
              <a:rPr lang="en-US" sz="2350" b="1" dirty="0">
                <a:solidFill>
                  <a:srgbClr val="CF1F28"/>
                </a:solidFill>
                <a:latin typeface="Oxygen Bold" pitchFamily="34" charset="0"/>
                <a:ea typeface="Oxygen Bold" pitchFamily="34" charset="-122"/>
                <a:cs typeface="Oxygen Bold" pitchFamily="34" charset="-120"/>
              </a:rPr>
              <a:t>Výrobek B</a:t>
            </a:r>
            <a:endParaRPr lang="en-US" sz="2350" dirty="0"/>
          </a:p>
        </p:txBody>
      </p:sp>
      <p:sp>
        <p:nvSpPr>
          <p:cNvPr id="11" name="Text 9"/>
          <p:cNvSpPr/>
          <p:nvPr/>
        </p:nvSpPr>
        <p:spPr>
          <a:xfrm>
            <a:off x="4206121" y="4584502"/>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Čas: 30 min</a:t>
            </a:r>
            <a:endParaRPr lang="en-US" sz="1850" dirty="0"/>
          </a:p>
        </p:txBody>
      </p:sp>
      <p:sp>
        <p:nvSpPr>
          <p:cNvPr id="12" name="Text 10"/>
          <p:cNvSpPr/>
          <p:nvPr/>
        </p:nvSpPr>
        <p:spPr>
          <a:xfrm>
            <a:off x="4206121" y="5122426"/>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Materiál: 15 Kč</a:t>
            </a:r>
            <a:endParaRPr lang="en-US" sz="1850" dirty="0"/>
          </a:p>
        </p:txBody>
      </p:sp>
      <p:sp>
        <p:nvSpPr>
          <p:cNvPr id="13" name="Text 11"/>
          <p:cNvSpPr/>
          <p:nvPr/>
        </p:nvSpPr>
        <p:spPr>
          <a:xfrm>
            <a:off x="4206121" y="5660350"/>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Osobní: 20 Kč</a:t>
            </a:r>
            <a:endParaRPr lang="en-US" sz="1850" dirty="0"/>
          </a:p>
        </p:txBody>
      </p:sp>
      <p:sp>
        <p:nvSpPr>
          <p:cNvPr id="14" name="Text 12"/>
          <p:cNvSpPr/>
          <p:nvPr/>
        </p:nvSpPr>
        <p:spPr>
          <a:xfrm>
            <a:off x="4206121" y="6198275"/>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Energie: 4 Kč</a:t>
            </a:r>
            <a:endParaRPr lang="en-US" sz="1850" dirty="0"/>
          </a:p>
        </p:txBody>
      </p:sp>
      <p:sp>
        <p:nvSpPr>
          <p:cNvPr id="15" name="Text 13"/>
          <p:cNvSpPr/>
          <p:nvPr/>
        </p:nvSpPr>
        <p:spPr>
          <a:xfrm>
            <a:off x="4206121" y="6736199"/>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Objem: 2 500 ks</a:t>
            </a:r>
            <a:endParaRPr lang="en-US" sz="1850" dirty="0"/>
          </a:p>
        </p:txBody>
      </p:sp>
      <p:sp>
        <p:nvSpPr>
          <p:cNvPr id="16" name="Text 14"/>
          <p:cNvSpPr/>
          <p:nvPr/>
        </p:nvSpPr>
        <p:spPr>
          <a:xfrm>
            <a:off x="7622738" y="4006334"/>
            <a:ext cx="2824401" cy="374452"/>
          </a:xfrm>
          <a:prstGeom prst="rect">
            <a:avLst/>
          </a:prstGeom>
          <a:noFill/>
          <a:ln/>
        </p:spPr>
        <p:txBody>
          <a:bodyPr wrap="none" lIns="0" tIns="0" rIns="0" bIns="0" rtlCol="0" anchor="t"/>
          <a:lstStyle/>
          <a:p>
            <a:pPr algn="l" indent="0" marL="0">
              <a:lnSpc>
                <a:spcPts val="2900"/>
              </a:lnSpc>
              <a:buNone/>
            </a:pPr>
            <a:r>
              <a:rPr lang="en-US" sz="2350" b="1" dirty="0">
                <a:solidFill>
                  <a:srgbClr val="CF1F28"/>
                </a:solidFill>
                <a:latin typeface="Oxygen Bold" pitchFamily="34" charset="0"/>
                <a:ea typeface="Oxygen Bold" pitchFamily="34" charset="-122"/>
                <a:cs typeface="Oxygen Bold" pitchFamily="34" charset="-120"/>
              </a:rPr>
              <a:t>Výrobek C</a:t>
            </a:r>
            <a:endParaRPr lang="en-US" sz="2350" dirty="0"/>
          </a:p>
        </p:txBody>
      </p:sp>
      <p:sp>
        <p:nvSpPr>
          <p:cNvPr id="17" name="Text 15"/>
          <p:cNvSpPr/>
          <p:nvPr/>
        </p:nvSpPr>
        <p:spPr>
          <a:xfrm>
            <a:off x="7622738" y="4584502"/>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Čas: 60 min</a:t>
            </a:r>
            <a:endParaRPr lang="en-US" sz="1850" dirty="0"/>
          </a:p>
        </p:txBody>
      </p:sp>
      <p:sp>
        <p:nvSpPr>
          <p:cNvPr id="18" name="Text 16"/>
          <p:cNvSpPr/>
          <p:nvPr/>
        </p:nvSpPr>
        <p:spPr>
          <a:xfrm>
            <a:off x="7622738" y="5122426"/>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Materiál: 20 Kč</a:t>
            </a:r>
            <a:endParaRPr lang="en-US" sz="1850" dirty="0"/>
          </a:p>
        </p:txBody>
      </p:sp>
      <p:sp>
        <p:nvSpPr>
          <p:cNvPr id="19" name="Text 17"/>
          <p:cNvSpPr/>
          <p:nvPr/>
        </p:nvSpPr>
        <p:spPr>
          <a:xfrm>
            <a:off x="7622738" y="5660350"/>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Osobní: 40 Kč</a:t>
            </a:r>
            <a:endParaRPr lang="en-US" sz="1850" dirty="0"/>
          </a:p>
        </p:txBody>
      </p:sp>
      <p:sp>
        <p:nvSpPr>
          <p:cNvPr id="20" name="Text 18"/>
          <p:cNvSpPr/>
          <p:nvPr/>
        </p:nvSpPr>
        <p:spPr>
          <a:xfrm>
            <a:off x="7622738" y="6198275"/>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Energie: 8 Kč</a:t>
            </a:r>
            <a:endParaRPr lang="en-US" sz="1850" dirty="0"/>
          </a:p>
        </p:txBody>
      </p:sp>
      <p:sp>
        <p:nvSpPr>
          <p:cNvPr id="21" name="Text 19"/>
          <p:cNvSpPr/>
          <p:nvPr/>
        </p:nvSpPr>
        <p:spPr>
          <a:xfrm>
            <a:off x="7622738" y="6736199"/>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Objem: 1 500 ks</a:t>
            </a:r>
            <a:endParaRPr lang="en-US" sz="1850" dirty="0"/>
          </a:p>
        </p:txBody>
      </p:sp>
      <p:sp>
        <p:nvSpPr>
          <p:cNvPr id="22" name="Text 20"/>
          <p:cNvSpPr/>
          <p:nvPr/>
        </p:nvSpPr>
        <p:spPr>
          <a:xfrm>
            <a:off x="11039356" y="4006334"/>
            <a:ext cx="2824401" cy="374452"/>
          </a:xfrm>
          <a:prstGeom prst="rect">
            <a:avLst/>
          </a:prstGeom>
          <a:noFill/>
          <a:ln/>
        </p:spPr>
        <p:txBody>
          <a:bodyPr wrap="none" lIns="0" tIns="0" rIns="0" bIns="0" rtlCol="0" anchor="t"/>
          <a:lstStyle/>
          <a:p>
            <a:pPr algn="l" indent="0" marL="0">
              <a:lnSpc>
                <a:spcPts val="2900"/>
              </a:lnSpc>
              <a:buNone/>
            </a:pPr>
            <a:r>
              <a:rPr lang="en-US" sz="2350" b="1" dirty="0">
                <a:solidFill>
                  <a:srgbClr val="CF1F28"/>
                </a:solidFill>
                <a:latin typeface="Oxygen Bold" pitchFamily="34" charset="0"/>
                <a:ea typeface="Oxygen Bold" pitchFamily="34" charset="-122"/>
                <a:cs typeface="Oxygen Bold" pitchFamily="34" charset="-120"/>
              </a:rPr>
              <a:t>Odpisy pecí</a:t>
            </a:r>
            <a:endParaRPr lang="en-US" sz="2350" dirty="0"/>
          </a:p>
        </p:txBody>
      </p:sp>
      <p:sp>
        <p:nvSpPr>
          <p:cNvPr id="23" name="Text 21"/>
          <p:cNvSpPr/>
          <p:nvPr/>
        </p:nvSpPr>
        <p:spPr>
          <a:xfrm>
            <a:off x="11039356" y="4584502"/>
            <a:ext cx="2824401" cy="354687"/>
          </a:xfrm>
          <a:prstGeom prst="rect">
            <a:avLst/>
          </a:prstGeom>
          <a:noFill/>
          <a:ln/>
        </p:spPr>
        <p:txBody>
          <a:bodyPr wrap="non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Celkem: 105 000 Kč</a:t>
            </a:r>
            <a:endParaRPr lang="en-US" sz="1850" dirty="0"/>
          </a:p>
        </p:txBody>
      </p:sp>
      <p:sp>
        <p:nvSpPr>
          <p:cNvPr id="24" name="Text 22"/>
          <p:cNvSpPr/>
          <p:nvPr/>
        </p:nvSpPr>
        <p:spPr>
          <a:xfrm>
            <a:off x="11039356" y="5122426"/>
            <a:ext cx="2824401" cy="709374"/>
          </a:xfrm>
          <a:prstGeom prst="rect">
            <a:avLst/>
          </a:prstGeom>
          <a:noFill/>
          <a:ln/>
        </p:spPr>
        <p:txBody>
          <a:bodyPr wrap="square" lIns="0" tIns="0" rIns="0" bIns="0" rtlCol="0" anchor="t"/>
          <a:lstStyle/>
          <a:p>
            <a:pPr algn="l" indent="0" marL="0">
              <a:lnSpc>
                <a:spcPts val="2750"/>
              </a:lnSpc>
              <a:buNone/>
            </a:pPr>
            <a:r>
              <a:rPr lang="en-US" sz="1850" dirty="0">
                <a:solidFill>
                  <a:srgbClr val="000000"/>
                </a:solidFill>
                <a:latin typeface="Oxygen" pitchFamily="34" charset="0"/>
                <a:ea typeface="Oxygen" pitchFamily="34" charset="-122"/>
                <a:cs typeface="Oxygen" pitchFamily="34" charset="-120"/>
              </a:rPr>
              <a:t>K rozvrhu podle času vypalování</a:t>
            </a:r>
            <a:endParaRPr lang="en-US" sz="1850" dirty="0"/>
          </a:p>
        </p:txBody>
      </p:sp>
      <p:pic>
        <p:nvPicPr>
          <p:cNvPr id="25" name="Image 0" descr="preencoded.png">    </p:cNvPr>
          <p:cNvPicPr>
            <a:picLocks noChangeAspect="1"/>
          </p:cNvPicPr>
          <p:nvPr/>
        </p:nvPicPr>
        <p:blipFill>
          <a:blip r:embed="rId1"/>
          <a:stretch>
            <a:fillRect/>
          </a:stretch>
        </p:blipFill>
        <p:spPr>
          <a:xfrm>
            <a:off x="12777549" y="7554873"/>
            <a:ext cx="1655564" cy="39707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793790" y="1216581"/>
            <a:ext cx="8243649" cy="753070"/>
          </a:xfrm>
          <a:prstGeom prst="rect">
            <a:avLst/>
          </a:prstGeom>
          <a:noFill/>
          <a:ln/>
        </p:spPr>
        <p:txBody>
          <a:bodyPr wrap="none" lIns="0" tIns="0" rIns="0" bIns="0" rtlCol="0" anchor="t"/>
          <a:lstStyle/>
          <a:p>
            <a:pPr algn="l" indent="0" marL="0">
              <a:lnSpc>
                <a:spcPts val="5900"/>
              </a:lnSpc>
              <a:buNone/>
            </a:pPr>
            <a:r>
              <a:rPr lang="en-US" sz="4700" b="1" dirty="0">
                <a:solidFill>
                  <a:srgbClr val="CF1F28"/>
                </a:solidFill>
                <a:latin typeface="Oxygen Bold" pitchFamily="34" charset="0"/>
                <a:ea typeface="Oxygen Bold" pitchFamily="34" charset="-122"/>
                <a:cs typeface="Oxygen Bold" pitchFamily="34" charset="-120"/>
              </a:rPr>
              <a:t>Příklad: Kalkulace přirážková</a:t>
            </a:r>
            <a:endParaRPr lang="en-US" sz="4700" dirty="0"/>
          </a:p>
        </p:txBody>
      </p:sp>
      <p:sp>
        <p:nvSpPr>
          <p:cNvPr id="3" name="Text 1"/>
          <p:cNvSpPr/>
          <p:nvPr/>
        </p:nvSpPr>
        <p:spPr>
          <a:xfrm>
            <a:off x="793790" y="2379345"/>
            <a:ext cx="13042821"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Společnost Radiátor, a.s., vyrábějící ústřední topení plánuje výrobu čtyř druhů radiátorů, které se liší pracností při zpracování. Rozpočet výrobní režie činí 836 000 Kč.</a:t>
            </a:r>
            <a:endParaRPr lang="en-US" sz="1850" dirty="0"/>
          </a:p>
        </p:txBody>
      </p:sp>
      <p:sp>
        <p:nvSpPr>
          <p:cNvPr id="4" name="Shape 2"/>
          <p:cNvSpPr/>
          <p:nvPr/>
        </p:nvSpPr>
        <p:spPr>
          <a:xfrm>
            <a:off x="793790" y="3322915"/>
            <a:ext cx="13042821" cy="3103126"/>
          </a:xfrm>
          <a:prstGeom prst="roundRect">
            <a:avLst>
              <a:gd name="adj" fmla="val 3262"/>
            </a:avLst>
          </a:prstGeom>
          <a:noFill/>
          <a:ln w="7620">
            <a:solidFill>
              <a:srgbClr val="000000">
                <a:alpha val="8000"/>
              </a:srgbClr>
            </a:solidFill>
            <a:prstDash val="solid"/>
          </a:ln>
        </p:spPr>
      </p:sp>
      <p:sp>
        <p:nvSpPr>
          <p:cNvPr id="5" name="Shape 3"/>
          <p:cNvSpPr/>
          <p:nvPr/>
        </p:nvSpPr>
        <p:spPr>
          <a:xfrm>
            <a:off x="801410" y="3330535"/>
            <a:ext cx="13027581" cy="617577"/>
          </a:xfrm>
          <a:prstGeom prst="rect">
            <a:avLst/>
          </a:prstGeom>
          <a:solidFill>
            <a:srgbClr val="FFFFFF">
              <a:alpha val="4000"/>
            </a:srgbClr>
          </a:solidFill>
          <a:ln/>
        </p:spPr>
      </p:sp>
      <p:sp>
        <p:nvSpPr>
          <p:cNvPr id="6" name="Text 4"/>
          <p:cNvSpPr/>
          <p:nvPr/>
        </p:nvSpPr>
        <p:spPr>
          <a:xfrm>
            <a:off x="1042749" y="3461028"/>
            <a:ext cx="2119670" cy="356592"/>
          </a:xfrm>
          <a:prstGeom prst="rect">
            <a:avLst/>
          </a:prstGeom>
          <a:noFill/>
          <a:ln/>
        </p:spPr>
        <p:txBody>
          <a:bodyPr wrap="none" lIns="0" tIns="0" rIns="0" bIns="0" rtlCol="0" anchor="t"/>
          <a:lstStyle/>
          <a:p>
            <a:pPr algn="l" indent="0" marL="0">
              <a:lnSpc>
                <a:spcPts val="2800"/>
              </a:lnSpc>
              <a:buNone/>
            </a:pPr>
            <a:r>
              <a:rPr lang="en-US" sz="1850" b="1" dirty="0">
                <a:solidFill>
                  <a:srgbClr val="000000"/>
                </a:solidFill>
                <a:latin typeface="Oxygen" pitchFamily="34" charset="0"/>
                <a:ea typeface="Oxygen" pitchFamily="34" charset="-122"/>
                <a:cs typeface="Oxygen" pitchFamily="34" charset="-120"/>
              </a:rPr>
              <a:t>Položka</a:t>
            </a:r>
            <a:endParaRPr lang="en-US" sz="1850" dirty="0"/>
          </a:p>
        </p:txBody>
      </p:sp>
      <p:sp>
        <p:nvSpPr>
          <p:cNvPr id="7" name="Text 5"/>
          <p:cNvSpPr/>
          <p:nvPr/>
        </p:nvSpPr>
        <p:spPr>
          <a:xfrm>
            <a:off x="3652004" y="3461028"/>
            <a:ext cx="2115860" cy="356592"/>
          </a:xfrm>
          <a:prstGeom prst="rect">
            <a:avLst/>
          </a:prstGeom>
          <a:noFill/>
          <a:ln/>
        </p:spPr>
        <p:txBody>
          <a:bodyPr wrap="none" lIns="0" tIns="0" rIns="0" bIns="0" rtlCol="0" anchor="t"/>
          <a:lstStyle/>
          <a:p>
            <a:pPr algn="l" indent="0" marL="0">
              <a:lnSpc>
                <a:spcPts val="2800"/>
              </a:lnSpc>
              <a:buNone/>
            </a:pPr>
            <a:r>
              <a:rPr lang="en-US" sz="1850" b="1" dirty="0">
                <a:solidFill>
                  <a:srgbClr val="000000"/>
                </a:solidFill>
                <a:latin typeface="Oxygen" pitchFamily="34" charset="0"/>
                <a:ea typeface="Oxygen" pitchFamily="34" charset="-122"/>
                <a:cs typeface="Oxygen" pitchFamily="34" charset="-120"/>
              </a:rPr>
              <a:t>A</a:t>
            </a:r>
            <a:endParaRPr lang="en-US" sz="1850" dirty="0"/>
          </a:p>
        </p:txBody>
      </p:sp>
      <p:sp>
        <p:nvSpPr>
          <p:cNvPr id="8" name="Text 6"/>
          <p:cNvSpPr/>
          <p:nvPr/>
        </p:nvSpPr>
        <p:spPr>
          <a:xfrm>
            <a:off x="6257449" y="3461028"/>
            <a:ext cx="2115860" cy="356592"/>
          </a:xfrm>
          <a:prstGeom prst="rect">
            <a:avLst/>
          </a:prstGeom>
          <a:noFill/>
          <a:ln/>
        </p:spPr>
        <p:txBody>
          <a:bodyPr wrap="none" lIns="0" tIns="0" rIns="0" bIns="0" rtlCol="0" anchor="t"/>
          <a:lstStyle/>
          <a:p>
            <a:pPr algn="l" indent="0" marL="0">
              <a:lnSpc>
                <a:spcPts val="2800"/>
              </a:lnSpc>
              <a:buNone/>
            </a:pPr>
            <a:r>
              <a:rPr lang="en-US" sz="1850" b="1" dirty="0">
                <a:solidFill>
                  <a:srgbClr val="000000"/>
                </a:solidFill>
                <a:latin typeface="Oxygen" pitchFamily="34" charset="0"/>
                <a:ea typeface="Oxygen" pitchFamily="34" charset="-122"/>
                <a:cs typeface="Oxygen" pitchFamily="34" charset="-120"/>
              </a:rPr>
              <a:t>B</a:t>
            </a:r>
            <a:endParaRPr lang="en-US" sz="1850" dirty="0"/>
          </a:p>
        </p:txBody>
      </p:sp>
      <p:sp>
        <p:nvSpPr>
          <p:cNvPr id="9" name="Text 7"/>
          <p:cNvSpPr/>
          <p:nvPr/>
        </p:nvSpPr>
        <p:spPr>
          <a:xfrm>
            <a:off x="8862893" y="3461028"/>
            <a:ext cx="2115860" cy="356592"/>
          </a:xfrm>
          <a:prstGeom prst="rect">
            <a:avLst/>
          </a:prstGeom>
          <a:noFill/>
          <a:ln/>
        </p:spPr>
        <p:txBody>
          <a:bodyPr wrap="none" lIns="0" tIns="0" rIns="0" bIns="0" rtlCol="0" anchor="t"/>
          <a:lstStyle/>
          <a:p>
            <a:pPr algn="l" indent="0" marL="0">
              <a:lnSpc>
                <a:spcPts val="2800"/>
              </a:lnSpc>
              <a:buNone/>
            </a:pPr>
            <a:r>
              <a:rPr lang="en-US" sz="1850" b="1" dirty="0">
                <a:solidFill>
                  <a:srgbClr val="000000"/>
                </a:solidFill>
                <a:latin typeface="Oxygen" pitchFamily="34" charset="0"/>
                <a:ea typeface="Oxygen" pitchFamily="34" charset="-122"/>
                <a:cs typeface="Oxygen" pitchFamily="34" charset="-120"/>
              </a:rPr>
              <a:t>C</a:t>
            </a:r>
            <a:endParaRPr lang="en-US" sz="1850" dirty="0"/>
          </a:p>
        </p:txBody>
      </p:sp>
      <p:sp>
        <p:nvSpPr>
          <p:cNvPr id="10" name="Text 8"/>
          <p:cNvSpPr/>
          <p:nvPr/>
        </p:nvSpPr>
        <p:spPr>
          <a:xfrm>
            <a:off x="11468338" y="3461028"/>
            <a:ext cx="2119670" cy="356592"/>
          </a:xfrm>
          <a:prstGeom prst="rect">
            <a:avLst/>
          </a:prstGeom>
          <a:noFill/>
          <a:ln/>
        </p:spPr>
        <p:txBody>
          <a:bodyPr wrap="none" lIns="0" tIns="0" rIns="0" bIns="0" rtlCol="0" anchor="t"/>
          <a:lstStyle/>
          <a:p>
            <a:pPr algn="l" indent="0" marL="0">
              <a:lnSpc>
                <a:spcPts val="2800"/>
              </a:lnSpc>
              <a:buNone/>
            </a:pPr>
            <a:r>
              <a:rPr lang="en-US" sz="1850" b="1" dirty="0">
                <a:solidFill>
                  <a:srgbClr val="000000"/>
                </a:solidFill>
                <a:latin typeface="Oxygen" pitchFamily="34" charset="0"/>
                <a:ea typeface="Oxygen" pitchFamily="34" charset="-122"/>
                <a:cs typeface="Oxygen" pitchFamily="34" charset="-120"/>
              </a:rPr>
              <a:t>D</a:t>
            </a:r>
            <a:endParaRPr lang="en-US" sz="1850" dirty="0"/>
          </a:p>
        </p:txBody>
      </p:sp>
      <p:sp>
        <p:nvSpPr>
          <p:cNvPr id="11" name="Shape 9"/>
          <p:cNvSpPr/>
          <p:nvPr/>
        </p:nvSpPr>
        <p:spPr>
          <a:xfrm>
            <a:off x="801410" y="3948113"/>
            <a:ext cx="13027581" cy="617577"/>
          </a:xfrm>
          <a:prstGeom prst="rect">
            <a:avLst/>
          </a:prstGeom>
          <a:solidFill>
            <a:srgbClr val="000000">
              <a:alpha val="4000"/>
            </a:srgbClr>
          </a:solidFill>
          <a:ln/>
        </p:spPr>
      </p:sp>
      <p:sp>
        <p:nvSpPr>
          <p:cNvPr id="12" name="Text 10"/>
          <p:cNvSpPr/>
          <p:nvPr/>
        </p:nvSpPr>
        <p:spPr>
          <a:xfrm>
            <a:off x="1042749" y="4078605"/>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Materiál (Kč)</a:t>
            </a:r>
            <a:endParaRPr lang="en-US" sz="1850" dirty="0"/>
          </a:p>
        </p:txBody>
      </p:sp>
      <p:sp>
        <p:nvSpPr>
          <p:cNvPr id="13" name="Text 11"/>
          <p:cNvSpPr/>
          <p:nvPr/>
        </p:nvSpPr>
        <p:spPr>
          <a:xfrm>
            <a:off x="3652004" y="4078605"/>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1 000</a:t>
            </a:r>
            <a:endParaRPr lang="en-US" sz="1850" dirty="0"/>
          </a:p>
        </p:txBody>
      </p:sp>
      <p:sp>
        <p:nvSpPr>
          <p:cNvPr id="14" name="Text 12"/>
          <p:cNvSpPr/>
          <p:nvPr/>
        </p:nvSpPr>
        <p:spPr>
          <a:xfrm>
            <a:off x="6257449" y="4078605"/>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800</a:t>
            </a:r>
            <a:endParaRPr lang="en-US" sz="1850" dirty="0"/>
          </a:p>
        </p:txBody>
      </p:sp>
      <p:sp>
        <p:nvSpPr>
          <p:cNvPr id="15" name="Text 13"/>
          <p:cNvSpPr/>
          <p:nvPr/>
        </p:nvSpPr>
        <p:spPr>
          <a:xfrm>
            <a:off x="8862893" y="4078605"/>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600</a:t>
            </a:r>
            <a:endParaRPr lang="en-US" sz="1850" dirty="0"/>
          </a:p>
        </p:txBody>
      </p:sp>
      <p:sp>
        <p:nvSpPr>
          <p:cNvPr id="16" name="Text 14"/>
          <p:cNvSpPr/>
          <p:nvPr/>
        </p:nvSpPr>
        <p:spPr>
          <a:xfrm>
            <a:off x="11468338" y="4078605"/>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800</a:t>
            </a:r>
            <a:endParaRPr lang="en-US" sz="1850" dirty="0"/>
          </a:p>
        </p:txBody>
      </p:sp>
      <p:sp>
        <p:nvSpPr>
          <p:cNvPr id="17" name="Shape 15"/>
          <p:cNvSpPr/>
          <p:nvPr/>
        </p:nvSpPr>
        <p:spPr>
          <a:xfrm>
            <a:off x="801410" y="4565690"/>
            <a:ext cx="13027581" cy="617577"/>
          </a:xfrm>
          <a:prstGeom prst="rect">
            <a:avLst/>
          </a:prstGeom>
          <a:solidFill>
            <a:srgbClr val="FFFFFF">
              <a:alpha val="4000"/>
            </a:srgbClr>
          </a:solidFill>
          <a:ln/>
        </p:spPr>
      </p:sp>
      <p:sp>
        <p:nvSpPr>
          <p:cNvPr id="18" name="Text 16"/>
          <p:cNvSpPr/>
          <p:nvPr/>
        </p:nvSpPr>
        <p:spPr>
          <a:xfrm>
            <a:off x="1042749" y="4696182"/>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Energie (Kč)</a:t>
            </a:r>
            <a:endParaRPr lang="en-US" sz="1850" dirty="0"/>
          </a:p>
        </p:txBody>
      </p:sp>
      <p:sp>
        <p:nvSpPr>
          <p:cNvPr id="19" name="Text 17"/>
          <p:cNvSpPr/>
          <p:nvPr/>
        </p:nvSpPr>
        <p:spPr>
          <a:xfrm>
            <a:off x="3652004" y="4696182"/>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40</a:t>
            </a:r>
            <a:endParaRPr lang="en-US" sz="1850" dirty="0"/>
          </a:p>
        </p:txBody>
      </p:sp>
      <p:sp>
        <p:nvSpPr>
          <p:cNvPr id="20" name="Text 18"/>
          <p:cNvSpPr/>
          <p:nvPr/>
        </p:nvSpPr>
        <p:spPr>
          <a:xfrm>
            <a:off x="6257449" y="4696182"/>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30</a:t>
            </a:r>
            <a:endParaRPr lang="en-US" sz="1850" dirty="0"/>
          </a:p>
        </p:txBody>
      </p:sp>
      <p:sp>
        <p:nvSpPr>
          <p:cNvPr id="21" name="Text 19"/>
          <p:cNvSpPr/>
          <p:nvPr/>
        </p:nvSpPr>
        <p:spPr>
          <a:xfrm>
            <a:off x="8862893" y="4696182"/>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25</a:t>
            </a:r>
            <a:endParaRPr lang="en-US" sz="1850" dirty="0"/>
          </a:p>
        </p:txBody>
      </p:sp>
      <p:sp>
        <p:nvSpPr>
          <p:cNvPr id="22" name="Text 20"/>
          <p:cNvSpPr/>
          <p:nvPr/>
        </p:nvSpPr>
        <p:spPr>
          <a:xfrm>
            <a:off x="11468338" y="4696182"/>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20</a:t>
            </a:r>
            <a:endParaRPr lang="en-US" sz="1850" dirty="0"/>
          </a:p>
        </p:txBody>
      </p:sp>
      <p:sp>
        <p:nvSpPr>
          <p:cNvPr id="23" name="Shape 21"/>
          <p:cNvSpPr/>
          <p:nvPr/>
        </p:nvSpPr>
        <p:spPr>
          <a:xfrm>
            <a:off x="801410" y="5183267"/>
            <a:ext cx="13027581" cy="617577"/>
          </a:xfrm>
          <a:prstGeom prst="rect">
            <a:avLst/>
          </a:prstGeom>
          <a:solidFill>
            <a:srgbClr val="000000">
              <a:alpha val="4000"/>
            </a:srgbClr>
          </a:solidFill>
          <a:ln/>
        </p:spPr>
      </p:sp>
      <p:sp>
        <p:nvSpPr>
          <p:cNvPr id="24" name="Text 22"/>
          <p:cNvSpPr/>
          <p:nvPr/>
        </p:nvSpPr>
        <p:spPr>
          <a:xfrm>
            <a:off x="1042749" y="5313759"/>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Osobní (Kč)</a:t>
            </a:r>
            <a:endParaRPr lang="en-US" sz="1850" dirty="0"/>
          </a:p>
        </p:txBody>
      </p:sp>
      <p:sp>
        <p:nvSpPr>
          <p:cNvPr id="25" name="Text 23"/>
          <p:cNvSpPr/>
          <p:nvPr/>
        </p:nvSpPr>
        <p:spPr>
          <a:xfrm>
            <a:off x="3652004" y="5313759"/>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160</a:t>
            </a:r>
            <a:endParaRPr lang="en-US" sz="1850" dirty="0"/>
          </a:p>
        </p:txBody>
      </p:sp>
      <p:sp>
        <p:nvSpPr>
          <p:cNvPr id="26" name="Text 24"/>
          <p:cNvSpPr/>
          <p:nvPr/>
        </p:nvSpPr>
        <p:spPr>
          <a:xfrm>
            <a:off x="6257449" y="5313759"/>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120</a:t>
            </a:r>
            <a:endParaRPr lang="en-US" sz="1850" dirty="0"/>
          </a:p>
        </p:txBody>
      </p:sp>
      <p:sp>
        <p:nvSpPr>
          <p:cNvPr id="27" name="Text 25"/>
          <p:cNvSpPr/>
          <p:nvPr/>
        </p:nvSpPr>
        <p:spPr>
          <a:xfrm>
            <a:off x="8862893" y="5313759"/>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100</a:t>
            </a:r>
            <a:endParaRPr lang="en-US" sz="1850" dirty="0"/>
          </a:p>
        </p:txBody>
      </p:sp>
      <p:sp>
        <p:nvSpPr>
          <p:cNvPr id="28" name="Text 26"/>
          <p:cNvSpPr/>
          <p:nvPr/>
        </p:nvSpPr>
        <p:spPr>
          <a:xfrm>
            <a:off x="11468338" y="5313759"/>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80</a:t>
            </a:r>
            <a:endParaRPr lang="en-US" sz="1850" dirty="0"/>
          </a:p>
        </p:txBody>
      </p:sp>
      <p:sp>
        <p:nvSpPr>
          <p:cNvPr id="29" name="Shape 27"/>
          <p:cNvSpPr/>
          <p:nvPr/>
        </p:nvSpPr>
        <p:spPr>
          <a:xfrm>
            <a:off x="801410" y="5800844"/>
            <a:ext cx="13027581" cy="617577"/>
          </a:xfrm>
          <a:prstGeom prst="rect">
            <a:avLst/>
          </a:prstGeom>
          <a:solidFill>
            <a:srgbClr val="FFFFFF">
              <a:alpha val="4000"/>
            </a:srgbClr>
          </a:solidFill>
          <a:ln/>
        </p:spPr>
      </p:sp>
      <p:sp>
        <p:nvSpPr>
          <p:cNvPr id="30" name="Text 28"/>
          <p:cNvSpPr/>
          <p:nvPr/>
        </p:nvSpPr>
        <p:spPr>
          <a:xfrm>
            <a:off x="1042749" y="5931337"/>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Objem (ks)</a:t>
            </a:r>
            <a:endParaRPr lang="en-US" sz="1850" dirty="0"/>
          </a:p>
        </p:txBody>
      </p:sp>
      <p:sp>
        <p:nvSpPr>
          <p:cNvPr id="31" name="Text 29"/>
          <p:cNvSpPr/>
          <p:nvPr/>
        </p:nvSpPr>
        <p:spPr>
          <a:xfrm>
            <a:off x="3652004" y="5931337"/>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2 000</a:t>
            </a:r>
            <a:endParaRPr lang="en-US" sz="1850" dirty="0"/>
          </a:p>
        </p:txBody>
      </p:sp>
      <p:sp>
        <p:nvSpPr>
          <p:cNvPr id="32" name="Text 30"/>
          <p:cNvSpPr/>
          <p:nvPr/>
        </p:nvSpPr>
        <p:spPr>
          <a:xfrm>
            <a:off x="6257449" y="5931337"/>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1 500</a:t>
            </a:r>
            <a:endParaRPr lang="en-US" sz="1850" dirty="0"/>
          </a:p>
        </p:txBody>
      </p:sp>
      <p:sp>
        <p:nvSpPr>
          <p:cNvPr id="33" name="Text 31"/>
          <p:cNvSpPr/>
          <p:nvPr/>
        </p:nvSpPr>
        <p:spPr>
          <a:xfrm>
            <a:off x="8862893" y="5931337"/>
            <a:ext cx="211586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1 800</a:t>
            </a:r>
            <a:endParaRPr lang="en-US" sz="1850" dirty="0"/>
          </a:p>
        </p:txBody>
      </p:sp>
      <p:sp>
        <p:nvSpPr>
          <p:cNvPr id="34" name="Text 32"/>
          <p:cNvSpPr/>
          <p:nvPr/>
        </p:nvSpPr>
        <p:spPr>
          <a:xfrm>
            <a:off x="11468338" y="5931337"/>
            <a:ext cx="2119670"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1 000</a:t>
            </a:r>
            <a:endParaRPr lang="en-US" sz="1850" dirty="0"/>
          </a:p>
        </p:txBody>
      </p:sp>
      <p:sp>
        <p:nvSpPr>
          <p:cNvPr id="35" name="Text 33"/>
          <p:cNvSpPr/>
          <p:nvPr/>
        </p:nvSpPr>
        <p:spPr>
          <a:xfrm>
            <a:off x="793790" y="6656427"/>
            <a:ext cx="13042821"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Jako základna pro rozvrh výrobní režie byly zvoleny jednicové osobní náklady.</a:t>
            </a:r>
            <a:endParaRPr lang="en-US" sz="1850" dirty="0"/>
          </a:p>
        </p:txBody>
      </p:sp>
      <p:pic>
        <p:nvPicPr>
          <p:cNvPr id="36"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552105"/>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Závěrečné shrnutí</a:t>
            </a:r>
            <a:endParaRPr lang="en-US" sz="5550" dirty="0"/>
          </a:p>
        </p:txBody>
      </p:sp>
      <p:sp>
        <p:nvSpPr>
          <p:cNvPr id="4" name="Text 1"/>
          <p:cNvSpPr/>
          <p:nvPr/>
        </p:nvSpPr>
        <p:spPr>
          <a:xfrm>
            <a:off x="6280190" y="3863340"/>
            <a:ext cx="75564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Kalkulace představuje základní a nejpoužívanější nástroj hodnotového řízení po linii výkonů. Její metoda se skládá ze tří základních prvků: vymezení předmětu kalkulace, způsobu přiřazování nákladů a struktury nákladů v kalkulaci.</a:t>
            </a:r>
            <a:endParaRPr lang="en-US" sz="2200" dirty="0"/>
          </a:p>
        </p:txBody>
      </p:sp>
      <p:pic>
        <p:nvPicPr>
          <p:cNvPr id="5"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93790" y="983099"/>
            <a:ext cx="7589520" cy="753070"/>
          </a:xfrm>
          <a:prstGeom prst="rect">
            <a:avLst/>
          </a:prstGeom>
          <a:noFill/>
          <a:ln/>
        </p:spPr>
        <p:txBody>
          <a:bodyPr wrap="none" lIns="0" tIns="0" rIns="0" bIns="0" rtlCol="0" anchor="t"/>
          <a:lstStyle/>
          <a:p>
            <a:pPr algn="l" indent="0" marL="0">
              <a:lnSpc>
                <a:spcPts val="5900"/>
              </a:lnSpc>
              <a:buNone/>
            </a:pPr>
            <a:r>
              <a:rPr lang="en-US" sz="4700" b="1" dirty="0">
                <a:solidFill>
                  <a:srgbClr val="CF1F28"/>
                </a:solidFill>
                <a:latin typeface="Oxygen Bold" pitchFamily="34" charset="0"/>
                <a:ea typeface="Oxygen Bold" pitchFamily="34" charset="-122"/>
                <a:cs typeface="Oxygen Bold" pitchFamily="34" charset="-120"/>
              </a:rPr>
              <a:t>Klíčové poznatky pro praxi</a:t>
            </a:r>
            <a:endParaRPr lang="en-US" sz="4700" dirty="0"/>
          </a:p>
        </p:txBody>
      </p:sp>
      <p:sp>
        <p:nvSpPr>
          <p:cNvPr id="3" name="Shape 1"/>
          <p:cNvSpPr/>
          <p:nvPr/>
        </p:nvSpPr>
        <p:spPr>
          <a:xfrm>
            <a:off x="793790" y="2507337"/>
            <a:ext cx="6419017" cy="2086451"/>
          </a:xfrm>
          <a:prstGeom prst="roundRect">
            <a:avLst>
              <a:gd name="adj" fmla="val 7012"/>
            </a:avLst>
          </a:prstGeom>
          <a:solidFill>
            <a:srgbClr val="FFFFFF"/>
          </a:solidFill>
          <a:ln/>
        </p:spPr>
      </p:sp>
      <p:sp>
        <p:nvSpPr>
          <p:cNvPr id="4" name="Shape 2"/>
          <p:cNvSpPr/>
          <p:nvPr/>
        </p:nvSpPr>
        <p:spPr>
          <a:xfrm>
            <a:off x="793790" y="2476857"/>
            <a:ext cx="6419017" cy="121920"/>
          </a:xfrm>
          <a:prstGeom prst="roundRect">
            <a:avLst>
              <a:gd name="adj" fmla="val 83024"/>
            </a:avLst>
          </a:prstGeom>
          <a:solidFill>
            <a:srgbClr val="D01F28"/>
          </a:solidFill>
          <a:ln/>
        </p:spPr>
      </p:sp>
      <p:sp>
        <p:nvSpPr>
          <p:cNvPr id="5" name="Shape 3"/>
          <p:cNvSpPr/>
          <p:nvPr/>
        </p:nvSpPr>
        <p:spPr>
          <a:xfrm>
            <a:off x="3641765" y="2145863"/>
            <a:ext cx="722948" cy="722948"/>
          </a:xfrm>
          <a:prstGeom prst="roundRect">
            <a:avLst>
              <a:gd name="adj" fmla="val 126482"/>
            </a:avLst>
          </a:prstGeom>
          <a:solidFill>
            <a:srgbClr val="D01F28"/>
          </a:solidFill>
          <a:ln/>
        </p:spPr>
      </p:sp>
      <p:sp>
        <p:nvSpPr>
          <p:cNvPr id="6" name="Text 4"/>
          <p:cNvSpPr/>
          <p:nvPr/>
        </p:nvSpPr>
        <p:spPr>
          <a:xfrm>
            <a:off x="3858578" y="2326600"/>
            <a:ext cx="289203" cy="361474"/>
          </a:xfrm>
          <a:prstGeom prst="rect">
            <a:avLst/>
          </a:prstGeom>
          <a:noFill/>
          <a:ln/>
        </p:spPr>
        <p:txBody>
          <a:bodyPr wrap="none" lIns="0" tIns="0" rIns="0" bIns="0" rtlCol="0" anchor="t"/>
          <a:lstStyle/>
          <a:p>
            <a:pPr algn="l" indent="0" marL="0">
              <a:lnSpc>
                <a:spcPts val="3350"/>
              </a:lnSpc>
              <a:buNone/>
            </a:pPr>
            <a:r>
              <a:rPr lang="en-US" sz="2250" b="1" dirty="0">
                <a:solidFill>
                  <a:srgbClr val="FFFFFF"/>
                </a:solidFill>
                <a:latin typeface="Oxygen Bold" pitchFamily="34" charset="0"/>
                <a:ea typeface="Oxygen Bold" pitchFamily="34" charset="-122"/>
                <a:cs typeface="Oxygen Bold" pitchFamily="34" charset="-120"/>
              </a:rPr>
              <a:t>1</a:t>
            </a:r>
            <a:endParaRPr lang="en-US" sz="2250" dirty="0"/>
          </a:p>
        </p:txBody>
      </p:sp>
      <p:sp>
        <p:nvSpPr>
          <p:cNvPr id="7" name="Text 5"/>
          <p:cNvSpPr/>
          <p:nvPr/>
        </p:nvSpPr>
        <p:spPr>
          <a:xfrm>
            <a:off x="1065252" y="3109793"/>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Variantní přístup</a:t>
            </a:r>
            <a:endParaRPr lang="en-US" sz="2350" dirty="0"/>
          </a:p>
        </p:txBody>
      </p:sp>
      <p:sp>
        <p:nvSpPr>
          <p:cNvPr id="8" name="Text 6"/>
          <p:cNvSpPr/>
          <p:nvPr/>
        </p:nvSpPr>
        <p:spPr>
          <a:xfrm>
            <a:off x="1065252" y="3609142"/>
            <a:ext cx="587609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Neexistuje univerzálně správný způsob kalkulace - vždy závisí na rozhodovací úloze</a:t>
            </a:r>
            <a:endParaRPr lang="en-US" sz="1850" dirty="0"/>
          </a:p>
        </p:txBody>
      </p:sp>
      <p:sp>
        <p:nvSpPr>
          <p:cNvPr id="9" name="Shape 7"/>
          <p:cNvSpPr/>
          <p:nvPr/>
        </p:nvSpPr>
        <p:spPr>
          <a:xfrm>
            <a:off x="7417594" y="2507337"/>
            <a:ext cx="6419017" cy="2086451"/>
          </a:xfrm>
          <a:prstGeom prst="roundRect">
            <a:avLst>
              <a:gd name="adj" fmla="val 7012"/>
            </a:avLst>
          </a:prstGeom>
          <a:solidFill>
            <a:srgbClr val="FFFFFF"/>
          </a:solidFill>
          <a:ln/>
        </p:spPr>
      </p:sp>
      <p:sp>
        <p:nvSpPr>
          <p:cNvPr id="10" name="Shape 8"/>
          <p:cNvSpPr/>
          <p:nvPr/>
        </p:nvSpPr>
        <p:spPr>
          <a:xfrm>
            <a:off x="7417594" y="2476857"/>
            <a:ext cx="6419017" cy="121920"/>
          </a:xfrm>
          <a:prstGeom prst="roundRect">
            <a:avLst>
              <a:gd name="adj" fmla="val 83024"/>
            </a:avLst>
          </a:prstGeom>
          <a:solidFill>
            <a:srgbClr val="D01F28"/>
          </a:solidFill>
          <a:ln/>
        </p:spPr>
      </p:sp>
      <p:sp>
        <p:nvSpPr>
          <p:cNvPr id="11" name="Shape 9"/>
          <p:cNvSpPr/>
          <p:nvPr/>
        </p:nvSpPr>
        <p:spPr>
          <a:xfrm>
            <a:off x="10265569" y="2145863"/>
            <a:ext cx="722948" cy="722948"/>
          </a:xfrm>
          <a:prstGeom prst="roundRect">
            <a:avLst>
              <a:gd name="adj" fmla="val 126482"/>
            </a:avLst>
          </a:prstGeom>
          <a:solidFill>
            <a:srgbClr val="D01F28"/>
          </a:solidFill>
          <a:ln/>
        </p:spPr>
      </p:sp>
      <p:sp>
        <p:nvSpPr>
          <p:cNvPr id="12" name="Text 10"/>
          <p:cNvSpPr/>
          <p:nvPr/>
        </p:nvSpPr>
        <p:spPr>
          <a:xfrm>
            <a:off x="10482382" y="2326600"/>
            <a:ext cx="289203" cy="361474"/>
          </a:xfrm>
          <a:prstGeom prst="rect">
            <a:avLst/>
          </a:prstGeom>
          <a:noFill/>
          <a:ln/>
        </p:spPr>
        <p:txBody>
          <a:bodyPr wrap="none" lIns="0" tIns="0" rIns="0" bIns="0" rtlCol="0" anchor="t"/>
          <a:lstStyle/>
          <a:p>
            <a:pPr algn="l" indent="0" marL="0">
              <a:lnSpc>
                <a:spcPts val="3350"/>
              </a:lnSpc>
              <a:buNone/>
            </a:pPr>
            <a:r>
              <a:rPr lang="en-US" sz="2250" b="1" dirty="0">
                <a:solidFill>
                  <a:srgbClr val="FFFFFF"/>
                </a:solidFill>
                <a:latin typeface="Oxygen Bold" pitchFamily="34" charset="0"/>
                <a:ea typeface="Oxygen Bold" pitchFamily="34" charset="-122"/>
                <a:cs typeface="Oxygen Bold" pitchFamily="34" charset="-120"/>
              </a:rPr>
              <a:t>2</a:t>
            </a:r>
            <a:endParaRPr lang="en-US" sz="2250" dirty="0"/>
          </a:p>
        </p:txBody>
      </p:sp>
      <p:sp>
        <p:nvSpPr>
          <p:cNvPr id="13" name="Text 11"/>
          <p:cNvSpPr/>
          <p:nvPr/>
        </p:nvSpPr>
        <p:spPr>
          <a:xfrm>
            <a:off x="7689056" y="3109793"/>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Příčinná souvislost</a:t>
            </a:r>
            <a:endParaRPr lang="en-US" sz="2350" dirty="0"/>
          </a:p>
        </p:txBody>
      </p:sp>
      <p:sp>
        <p:nvSpPr>
          <p:cNvPr id="14" name="Text 12"/>
          <p:cNvSpPr/>
          <p:nvPr/>
        </p:nvSpPr>
        <p:spPr>
          <a:xfrm>
            <a:off x="7689056" y="3609142"/>
            <a:ext cx="587609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Kvalita informace roste s úzností příčinného vztahu mezi náklady a objektem přiřazení</a:t>
            </a:r>
            <a:endParaRPr lang="en-US" sz="1850" dirty="0"/>
          </a:p>
        </p:txBody>
      </p:sp>
      <p:sp>
        <p:nvSpPr>
          <p:cNvPr id="15" name="Shape 13"/>
          <p:cNvSpPr/>
          <p:nvPr/>
        </p:nvSpPr>
        <p:spPr>
          <a:xfrm>
            <a:off x="793790" y="5160050"/>
            <a:ext cx="6419017" cy="2086451"/>
          </a:xfrm>
          <a:prstGeom prst="roundRect">
            <a:avLst>
              <a:gd name="adj" fmla="val 7012"/>
            </a:avLst>
          </a:prstGeom>
          <a:solidFill>
            <a:srgbClr val="FFFFFF"/>
          </a:solidFill>
          <a:ln/>
        </p:spPr>
      </p:sp>
      <p:sp>
        <p:nvSpPr>
          <p:cNvPr id="16" name="Shape 14"/>
          <p:cNvSpPr/>
          <p:nvPr/>
        </p:nvSpPr>
        <p:spPr>
          <a:xfrm>
            <a:off x="793790" y="5129570"/>
            <a:ext cx="6419017" cy="121920"/>
          </a:xfrm>
          <a:prstGeom prst="roundRect">
            <a:avLst>
              <a:gd name="adj" fmla="val 83024"/>
            </a:avLst>
          </a:prstGeom>
          <a:solidFill>
            <a:srgbClr val="D01F28"/>
          </a:solidFill>
          <a:ln/>
        </p:spPr>
      </p:sp>
      <p:sp>
        <p:nvSpPr>
          <p:cNvPr id="17" name="Shape 15"/>
          <p:cNvSpPr/>
          <p:nvPr/>
        </p:nvSpPr>
        <p:spPr>
          <a:xfrm>
            <a:off x="3641765" y="4798576"/>
            <a:ext cx="722948" cy="722948"/>
          </a:xfrm>
          <a:prstGeom prst="roundRect">
            <a:avLst>
              <a:gd name="adj" fmla="val 126482"/>
            </a:avLst>
          </a:prstGeom>
          <a:solidFill>
            <a:srgbClr val="D01F28"/>
          </a:solidFill>
          <a:ln/>
        </p:spPr>
      </p:sp>
      <p:sp>
        <p:nvSpPr>
          <p:cNvPr id="18" name="Text 16"/>
          <p:cNvSpPr/>
          <p:nvPr/>
        </p:nvSpPr>
        <p:spPr>
          <a:xfrm>
            <a:off x="3858578" y="4979313"/>
            <a:ext cx="289203" cy="361474"/>
          </a:xfrm>
          <a:prstGeom prst="rect">
            <a:avLst/>
          </a:prstGeom>
          <a:noFill/>
          <a:ln/>
        </p:spPr>
        <p:txBody>
          <a:bodyPr wrap="none" lIns="0" tIns="0" rIns="0" bIns="0" rtlCol="0" anchor="t"/>
          <a:lstStyle/>
          <a:p>
            <a:pPr algn="l" indent="0" marL="0">
              <a:lnSpc>
                <a:spcPts val="3350"/>
              </a:lnSpc>
              <a:buNone/>
            </a:pPr>
            <a:r>
              <a:rPr lang="en-US" sz="2250" b="1" dirty="0">
                <a:solidFill>
                  <a:srgbClr val="FFFFFF"/>
                </a:solidFill>
                <a:latin typeface="Oxygen Bold" pitchFamily="34" charset="0"/>
                <a:ea typeface="Oxygen Bold" pitchFamily="34" charset="-122"/>
                <a:cs typeface="Oxygen Bold" pitchFamily="34" charset="-120"/>
              </a:rPr>
              <a:t>3</a:t>
            </a:r>
            <a:endParaRPr lang="en-US" sz="2250" dirty="0"/>
          </a:p>
        </p:txBody>
      </p:sp>
      <p:sp>
        <p:nvSpPr>
          <p:cNvPr id="19" name="Text 17"/>
          <p:cNvSpPr/>
          <p:nvPr/>
        </p:nvSpPr>
        <p:spPr>
          <a:xfrm>
            <a:off x="1065252" y="5762506"/>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Alokační fáze</a:t>
            </a:r>
            <a:endParaRPr lang="en-US" sz="2350" dirty="0"/>
          </a:p>
        </p:txBody>
      </p:sp>
      <p:sp>
        <p:nvSpPr>
          <p:cNvPr id="20" name="Text 18"/>
          <p:cNvSpPr/>
          <p:nvPr/>
        </p:nvSpPr>
        <p:spPr>
          <a:xfrm>
            <a:off x="1065252" y="6261854"/>
            <a:ext cx="587609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Analýza alokačních fází umožňuje zpřesnit informaci o výrobních nákladech</a:t>
            </a:r>
            <a:endParaRPr lang="en-US" sz="1850" dirty="0"/>
          </a:p>
        </p:txBody>
      </p:sp>
      <p:sp>
        <p:nvSpPr>
          <p:cNvPr id="21" name="Shape 19"/>
          <p:cNvSpPr/>
          <p:nvPr/>
        </p:nvSpPr>
        <p:spPr>
          <a:xfrm>
            <a:off x="7417594" y="5160050"/>
            <a:ext cx="6419017" cy="2086451"/>
          </a:xfrm>
          <a:prstGeom prst="roundRect">
            <a:avLst>
              <a:gd name="adj" fmla="val 7012"/>
            </a:avLst>
          </a:prstGeom>
          <a:solidFill>
            <a:srgbClr val="FFFFFF"/>
          </a:solidFill>
          <a:ln/>
        </p:spPr>
      </p:sp>
      <p:sp>
        <p:nvSpPr>
          <p:cNvPr id="22" name="Shape 20"/>
          <p:cNvSpPr/>
          <p:nvPr/>
        </p:nvSpPr>
        <p:spPr>
          <a:xfrm>
            <a:off x="7417594" y="5129570"/>
            <a:ext cx="6419017" cy="121920"/>
          </a:xfrm>
          <a:prstGeom prst="roundRect">
            <a:avLst>
              <a:gd name="adj" fmla="val 83024"/>
            </a:avLst>
          </a:prstGeom>
          <a:solidFill>
            <a:srgbClr val="D01F28"/>
          </a:solidFill>
          <a:ln/>
        </p:spPr>
      </p:sp>
      <p:sp>
        <p:nvSpPr>
          <p:cNvPr id="23" name="Shape 21"/>
          <p:cNvSpPr/>
          <p:nvPr/>
        </p:nvSpPr>
        <p:spPr>
          <a:xfrm>
            <a:off x="10265569" y="4798576"/>
            <a:ext cx="722948" cy="722948"/>
          </a:xfrm>
          <a:prstGeom prst="roundRect">
            <a:avLst>
              <a:gd name="adj" fmla="val 126482"/>
            </a:avLst>
          </a:prstGeom>
          <a:solidFill>
            <a:srgbClr val="D01F28"/>
          </a:solidFill>
          <a:ln/>
        </p:spPr>
      </p:sp>
      <p:sp>
        <p:nvSpPr>
          <p:cNvPr id="24" name="Text 22"/>
          <p:cNvSpPr/>
          <p:nvPr/>
        </p:nvSpPr>
        <p:spPr>
          <a:xfrm>
            <a:off x="10482382" y="4979313"/>
            <a:ext cx="289203" cy="361474"/>
          </a:xfrm>
          <a:prstGeom prst="rect">
            <a:avLst/>
          </a:prstGeom>
          <a:noFill/>
          <a:ln/>
        </p:spPr>
        <p:txBody>
          <a:bodyPr wrap="none" lIns="0" tIns="0" rIns="0" bIns="0" rtlCol="0" anchor="t"/>
          <a:lstStyle/>
          <a:p>
            <a:pPr algn="l" indent="0" marL="0">
              <a:lnSpc>
                <a:spcPts val="3350"/>
              </a:lnSpc>
              <a:buNone/>
            </a:pPr>
            <a:r>
              <a:rPr lang="en-US" sz="2250" b="1" dirty="0">
                <a:solidFill>
                  <a:srgbClr val="FFFFFF"/>
                </a:solidFill>
                <a:latin typeface="Oxygen Bold" pitchFamily="34" charset="0"/>
                <a:ea typeface="Oxygen Bold" pitchFamily="34" charset="-122"/>
                <a:cs typeface="Oxygen Bold" pitchFamily="34" charset="-120"/>
              </a:rPr>
              <a:t>4</a:t>
            </a:r>
            <a:endParaRPr lang="en-US" sz="2250" dirty="0"/>
          </a:p>
        </p:txBody>
      </p:sp>
      <p:sp>
        <p:nvSpPr>
          <p:cNvPr id="25" name="Text 23"/>
          <p:cNvSpPr/>
          <p:nvPr/>
        </p:nvSpPr>
        <p:spPr>
          <a:xfrm>
            <a:off x="7689056" y="5762506"/>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Moderní struktury</a:t>
            </a:r>
            <a:endParaRPr lang="en-US" sz="2350" dirty="0"/>
          </a:p>
        </p:txBody>
      </p:sp>
      <p:sp>
        <p:nvSpPr>
          <p:cNvPr id="26" name="Text 24"/>
          <p:cNvSpPr/>
          <p:nvPr/>
        </p:nvSpPr>
        <p:spPr>
          <a:xfrm>
            <a:off x="7689056" y="6261854"/>
            <a:ext cx="5876092"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Progresivní podniky využívají variantní struktury kalkulačních vzorců</a:t>
            </a:r>
            <a:endParaRPr lang="en-US" sz="1850" dirty="0"/>
          </a:p>
        </p:txBody>
      </p:sp>
      <p:pic>
        <p:nvPicPr>
          <p:cNvPr id="27"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90" y="1183719"/>
            <a:ext cx="8489275" cy="753070"/>
          </a:xfrm>
          <a:prstGeom prst="rect">
            <a:avLst/>
          </a:prstGeom>
          <a:noFill/>
          <a:ln/>
        </p:spPr>
        <p:txBody>
          <a:bodyPr wrap="none" lIns="0" tIns="0" rIns="0" bIns="0" rtlCol="0" anchor="t"/>
          <a:lstStyle/>
          <a:p>
            <a:pPr algn="l" indent="0" marL="0">
              <a:lnSpc>
                <a:spcPts val="5900"/>
              </a:lnSpc>
              <a:buNone/>
            </a:pPr>
            <a:r>
              <a:rPr lang="en-US" sz="4700" b="1" dirty="0">
                <a:solidFill>
                  <a:srgbClr val="CF1F28"/>
                </a:solidFill>
                <a:latin typeface="Oxygen Bold" pitchFamily="34" charset="0"/>
                <a:ea typeface="Oxygen Bold" pitchFamily="34" charset="-122"/>
                <a:cs typeface="Oxygen Bold" pitchFamily="34" charset="-120"/>
              </a:rPr>
              <a:t>Doporučení pro implementaci</a:t>
            </a:r>
            <a:endParaRPr lang="en-US" sz="4700" dirty="0"/>
          </a:p>
        </p:txBody>
      </p:sp>
      <p:sp>
        <p:nvSpPr>
          <p:cNvPr id="3" name="Text 1"/>
          <p:cNvSpPr/>
          <p:nvPr/>
        </p:nvSpPr>
        <p:spPr>
          <a:xfrm>
            <a:off x="793790" y="2346484"/>
            <a:ext cx="13042821"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Při zavádění nebo zdokonalování kalkulačního systému v podniku je třeba postupovat systematicky a s ohledem na specifické potřeby organizace.</a:t>
            </a:r>
            <a:endParaRPr lang="en-US" sz="1850" dirty="0"/>
          </a:p>
        </p:txBody>
      </p:sp>
      <p:sp>
        <p:nvSpPr>
          <p:cNvPr id="4" name="Text 2"/>
          <p:cNvSpPr/>
          <p:nvPr/>
        </p:nvSpPr>
        <p:spPr>
          <a:xfrm>
            <a:off x="793790" y="3290054"/>
            <a:ext cx="240983" cy="301228"/>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Light" pitchFamily="34" charset="0"/>
                <a:ea typeface="Oxygen Light" pitchFamily="34" charset="-122"/>
                <a:cs typeface="Oxygen Light" pitchFamily="34" charset="-120"/>
              </a:rPr>
              <a:t>01</a:t>
            </a:r>
            <a:endParaRPr lang="en-US" sz="1850" dirty="0"/>
          </a:p>
        </p:txBody>
      </p:sp>
      <p:sp>
        <p:nvSpPr>
          <p:cNvPr id="5" name="Shape 3"/>
          <p:cNvSpPr/>
          <p:nvPr/>
        </p:nvSpPr>
        <p:spPr>
          <a:xfrm>
            <a:off x="793790" y="3669149"/>
            <a:ext cx="6419017" cy="30480"/>
          </a:xfrm>
          <a:prstGeom prst="rect">
            <a:avLst/>
          </a:prstGeom>
          <a:solidFill>
            <a:srgbClr val="D01F28"/>
          </a:solidFill>
          <a:ln/>
        </p:spPr>
      </p:sp>
      <p:sp>
        <p:nvSpPr>
          <p:cNvPr id="6" name="Text 4"/>
          <p:cNvSpPr/>
          <p:nvPr/>
        </p:nvSpPr>
        <p:spPr>
          <a:xfrm>
            <a:off x="793790" y="3850600"/>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Analýza potřeb</a:t>
            </a:r>
            <a:endParaRPr lang="en-US" sz="2350" dirty="0"/>
          </a:p>
        </p:txBody>
      </p:sp>
      <p:sp>
        <p:nvSpPr>
          <p:cNvPr id="7" name="Text 5"/>
          <p:cNvSpPr/>
          <p:nvPr/>
        </p:nvSpPr>
        <p:spPr>
          <a:xfrm>
            <a:off x="793790" y="4349948"/>
            <a:ext cx="6419017"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Identifikace rozhodovacích úloh a informačních požadavků managementu</a:t>
            </a:r>
            <a:endParaRPr lang="en-US" sz="1850" dirty="0"/>
          </a:p>
        </p:txBody>
      </p:sp>
      <p:sp>
        <p:nvSpPr>
          <p:cNvPr id="8" name="Text 6"/>
          <p:cNvSpPr/>
          <p:nvPr/>
        </p:nvSpPr>
        <p:spPr>
          <a:xfrm>
            <a:off x="7417594" y="3290054"/>
            <a:ext cx="240983" cy="301228"/>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Light" pitchFamily="34" charset="0"/>
                <a:ea typeface="Oxygen Light" pitchFamily="34" charset="-122"/>
                <a:cs typeface="Oxygen Light" pitchFamily="34" charset="-120"/>
              </a:rPr>
              <a:t>02</a:t>
            </a:r>
            <a:endParaRPr lang="en-US" sz="1850" dirty="0"/>
          </a:p>
        </p:txBody>
      </p:sp>
      <p:sp>
        <p:nvSpPr>
          <p:cNvPr id="9" name="Shape 7"/>
          <p:cNvSpPr/>
          <p:nvPr/>
        </p:nvSpPr>
        <p:spPr>
          <a:xfrm>
            <a:off x="7417594" y="3669149"/>
            <a:ext cx="6419017" cy="30480"/>
          </a:xfrm>
          <a:prstGeom prst="rect">
            <a:avLst/>
          </a:prstGeom>
          <a:solidFill>
            <a:srgbClr val="D01F28"/>
          </a:solidFill>
          <a:ln/>
        </p:spPr>
      </p:sp>
      <p:sp>
        <p:nvSpPr>
          <p:cNvPr id="10" name="Text 8"/>
          <p:cNvSpPr/>
          <p:nvPr/>
        </p:nvSpPr>
        <p:spPr>
          <a:xfrm>
            <a:off x="7417594" y="3850600"/>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Návrh systému</a:t>
            </a:r>
            <a:endParaRPr lang="en-US" sz="2350" dirty="0"/>
          </a:p>
        </p:txBody>
      </p:sp>
      <p:sp>
        <p:nvSpPr>
          <p:cNvPr id="11" name="Text 9"/>
          <p:cNvSpPr/>
          <p:nvPr/>
        </p:nvSpPr>
        <p:spPr>
          <a:xfrm>
            <a:off x="7417594" y="4349948"/>
            <a:ext cx="6419017"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Volba vhodných kalkulačních metod a struktur pro různé účely</a:t>
            </a:r>
            <a:endParaRPr lang="en-US" sz="1850" dirty="0"/>
          </a:p>
        </p:txBody>
      </p:sp>
      <p:sp>
        <p:nvSpPr>
          <p:cNvPr id="12" name="Text 10"/>
          <p:cNvSpPr/>
          <p:nvPr/>
        </p:nvSpPr>
        <p:spPr>
          <a:xfrm>
            <a:off x="793790" y="5448657"/>
            <a:ext cx="240983" cy="301228"/>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Light" pitchFamily="34" charset="0"/>
                <a:ea typeface="Oxygen Light" pitchFamily="34" charset="-122"/>
                <a:cs typeface="Oxygen Light" pitchFamily="34" charset="-120"/>
              </a:rPr>
              <a:t>03</a:t>
            </a:r>
            <a:endParaRPr lang="en-US" sz="1850" dirty="0"/>
          </a:p>
        </p:txBody>
      </p:sp>
      <p:sp>
        <p:nvSpPr>
          <p:cNvPr id="13" name="Shape 11"/>
          <p:cNvSpPr/>
          <p:nvPr/>
        </p:nvSpPr>
        <p:spPr>
          <a:xfrm>
            <a:off x="793790" y="5827752"/>
            <a:ext cx="6419017" cy="30480"/>
          </a:xfrm>
          <a:prstGeom prst="rect">
            <a:avLst/>
          </a:prstGeom>
          <a:solidFill>
            <a:srgbClr val="D01F28"/>
          </a:solidFill>
          <a:ln/>
        </p:spPr>
      </p:sp>
      <p:sp>
        <p:nvSpPr>
          <p:cNvPr id="14" name="Text 12"/>
          <p:cNvSpPr/>
          <p:nvPr/>
        </p:nvSpPr>
        <p:spPr>
          <a:xfrm>
            <a:off x="793790" y="6009203"/>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Implementace</a:t>
            </a:r>
            <a:endParaRPr lang="en-US" sz="2350" dirty="0"/>
          </a:p>
        </p:txBody>
      </p:sp>
      <p:sp>
        <p:nvSpPr>
          <p:cNvPr id="15" name="Text 13"/>
          <p:cNvSpPr/>
          <p:nvPr/>
        </p:nvSpPr>
        <p:spPr>
          <a:xfrm>
            <a:off x="793790" y="6508552"/>
            <a:ext cx="6419017"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Postupné zavádění s důrazem na školení a komunikaci</a:t>
            </a:r>
            <a:endParaRPr lang="en-US" sz="1850" dirty="0"/>
          </a:p>
        </p:txBody>
      </p:sp>
      <p:sp>
        <p:nvSpPr>
          <p:cNvPr id="16" name="Text 14"/>
          <p:cNvSpPr/>
          <p:nvPr/>
        </p:nvSpPr>
        <p:spPr>
          <a:xfrm>
            <a:off x="7417594" y="5448657"/>
            <a:ext cx="240983" cy="301228"/>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Light" pitchFamily="34" charset="0"/>
                <a:ea typeface="Oxygen Light" pitchFamily="34" charset="-122"/>
                <a:cs typeface="Oxygen Light" pitchFamily="34" charset="-120"/>
              </a:rPr>
              <a:t>04</a:t>
            </a:r>
            <a:endParaRPr lang="en-US" sz="1850" dirty="0"/>
          </a:p>
        </p:txBody>
      </p:sp>
      <p:sp>
        <p:nvSpPr>
          <p:cNvPr id="17" name="Shape 15"/>
          <p:cNvSpPr/>
          <p:nvPr/>
        </p:nvSpPr>
        <p:spPr>
          <a:xfrm>
            <a:off x="7417594" y="5827752"/>
            <a:ext cx="6419017" cy="30480"/>
          </a:xfrm>
          <a:prstGeom prst="rect">
            <a:avLst/>
          </a:prstGeom>
          <a:solidFill>
            <a:srgbClr val="D01F28"/>
          </a:solidFill>
          <a:ln/>
        </p:spPr>
      </p:sp>
      <p:sp>
        <p:nvSpPr>
          <p:cNvPr id="18" name="Text 16"/>
          <p:cNvSpPr/>
          <p:nvPr/>
        </p:nvSpPr>
        <p:spPr>
          <a:xfrm>
            <a:off x="7417594" y="6009203"/>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Vyhodnocení</a:t>
            </a:r>
            <a:endParaRPr lang="en-US" sz="2350" dirty="0"/>
          </a:p>
        </p:txBody>
      </p:sp>
      <p:sp>
        <p:nvSpPr>
          <p:cNvPr id="19" name="Text 17"/>
          <p:cNvSpPr/>
          <p:nvPr/>
        </p:nvSpPr>
        <p:spPr>
          <a:xfrm>
            <a:off x="7417594" y="6508552"/>
            <a:ext cx="6419017"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Pravidelné ověřování účinnosti a případné úpravy systému</a:t>
            </a:r>
            <a:endParaRPr lang="en-US" sz="1850" dirty="0"/>
          </a:p>
        </p:txBody>
      </p:sp>
      <p:pic>
        <p:nvPicPr>
          <p:cNvPr id="20"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93790" y="1250275"/>
            <a:ext cx="8403788" cy="841772"/>
          </a:xfrm>
          <a:prstGeom prst="rect">
            <a:avLst/>
          </a:prstGeom>
          <a:noFill/>
          <a:ln/>
        </p:spPr>
        <p:txBody>
          <a:bodyPr wrap="non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Budoucí trendy v kalkulaci</a:t>
            </a:r>
            <a:endParaRPr lang="en-US" sz="5300" dirty="0"/>
          </a:p>
        </p:txBody>
      </p:sp>
      <p:sp>
        <p:nvSpPr>
          <p:cNvPr id="3" name="Text 1"/>
          <p:cNvSpPr/>
          <p:nvPr/>
        </p:nvSpPr>
        <p:spPr>
          <a:xfrm>
            <a:off x="793790" y="2603778"/>
            <a:ext cx="13042821" cy="840105"/>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Rozvoj informačních technologií a měnící se podmínky podnikání přinášejí nové výzvy a příležitosti v oblasti kalkulace nákladů. Moderní podniky se stále více orientují na dynamické a flexibilní kalkulační systémy.</a:t>
            </a:r>
            <a:endParaRPr lang="en-US" sz="210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3731657"/>
            <a:ext cx="673298" cy="673298"/>
          </a:xfrm>
          <a:prstGeom prst="rect">
            <a:avLst/>
          </a:prstGeom>
        </p:spPr>
      </p:pic>
      <p:sp>
        <p:nvSpPr>
          <p:cNvPr id="5" name="Text 2"/>
          <p:cNvSpPr/>
          <p:nvPr/>
        </p:nvSpPr>
        <p:spPr>
          <a:xfrm>
            <a:off x="793790" y="472475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Automatizace</a:t>
            </a:r>
            <a:endParaRPr lang="en-US" sz="2650" dirty="0"/>
          </a:p>
        </p:txBody>
      </p:sp>
      <p:sp>
        <p:nvSpPr>
          <p:cNvPr id="6" name="Text 3"/>
          <p:cNvSpPr/>
          <p:nvPr/>
        </p:nvSpPr>
        <p:spPr>
          <a:xfrm>
            <a:off x="793790" y="5299115"/>
            <a:ext cx="4134326" cy="1680210"/>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Využití pokročilých informačních systémů pro automatické zpracování kalkulací v reálném čase</a:t>
            </a:r>
            <a:endParaRPr lang="en-US" sz="210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7918" y="3731657"/>
            <a:ext cx="673298" cy="673298"/>
          </a:xfrm>
          <a:prstGeom prst="rect">
            <a:avLst/>
          </a:prstGeom>
        </p:spPr>
      </p:pic>
      <p:sp>
        <p:nvSpPr>
          <p:cNvPr id="8" name="Text 4"/>
          <p:cNvSpPr/>
          <p:nvPr/>
        </p:nvSpPr>
        <p:spPr>
          <a:xfrm>
            <a:off x="5247918" y="472475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Integrace</a:t>
            </a:r>
            <a:endParaRPr lang="en-US" sz="2650" dirty="0"/>
          </a:p>
        </p:txBody>
      </p:sp>
      <p:sp>
        <p:nvSpPr>
          <p:cNvPr id="9" name="Text 5"/>
          <p:cNvSpPr/>
          <p:nvPr/>
        </p:nvSpPr>
        <p:spPr>
          <a:xfrm>
            <a:off x="5247918" y="5299115"/>
            <a:ext cx="4134445"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Propojení kalkulačních systémů s ostatními nástroji manažerského účetnictví a řízení</a:t>
            </a:r>
            <a:endParaRPr lang="en-US" sz="210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2165" y="3731657"/>
            <a:ext cx="673298" cy="673298"/>
          </a:xfrm>
          <a:prstGeom prst="rect">
            <a:avLst/>
          </a:prstGeom>
        </p:spPr>
      </p:pic>
      <p:sp>
        <p:nvSpPr>
          <p:cNvPr id="11" name="Text 6"/>
          <p:cNvSpPr/>
          <p:nvPr/>
        </p:nvSpPr>
        <p:spPr>
          <a:xfrm>
            <a:off x="9702165" y="472475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Prediktivní analýza</a:t>
            </a:r>
            <a:endParaRPr lang="en-US" sz="2650" dirty="0"/>
          </a:p>
        </p:txBody>
      </p:sp>
      <p:sp>
        <p:nvSpPr>
          <p:cNvPr id="12" name="Text 7"/>
          <p:cNvSpPr/>
          <p:nvPr/>
        </p:nvSpPr>
        <p:spPr>
          <a:xfrm>
            <a:off x="9702165" y="5299115"/>
            <a:ext cx="4134326"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Využití pokročilých analytických metod pro předpovídání budoucích nákladů a trendů</a:t>
            </a:r>
            <a:endParaRPr lang="en-US" sz="2100" dirty="0"/>
          </a:p>
        </p:txBody>
      </p:sp>
      <p:pic>
        <p:nvPicPr>
          <p:cNvPr id="13" name="Image 3" descr="preencoded.png">    </p:cNvPr>
          <p:cNvPicPr>
            <a:picLocks noChangeAspect="1"/>
          </p:cNvPicPr>
          <p:nvPr/>
        </p:nvPicPr>
        <p:blipFill>
          <a:blip r:embed="rId7"/>
          <a:stretch>
            <a:fillRect/>
          </a:stretch>
        </p:blipFill>
        <p:spPr>
          <a:xfrm>
            <a:off x="12766953" y="7547967"/>
            <a:ext cx="1665089" cy="3993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876068"/>
            <a:ext cx="9752290"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Tři významy pojmu kalkulace</a:t>
            </a:r>
            <a:endParaRPr lang="en-US" sz="5550" dirty="0"/>
          </a:p>
        </p:txBody>
      </p:sp>
      <p:sp>
        <p:nvSpPr>
          <p:cNvPr id="3" name="Shape 1"/>
          <p:cNvSpPr/>
          <p:nvPr/>
        </p:nvSpPr>
        <p:spPr>
          <a:xfrm>
            <a:off x="793790" y="3328987"/>
            <a:ext cx="4158615" cy="3024545"/>
          </a:xfrm>
          <a:prstGeom prst="roundRect">
            <a:avLst>
              <a:gd name="adj" fmla="val 3937"/>
            </a:avLst>
          </a:prstGeom>
          <a:solidFill>
            <a:srgbClr val="F8D3D5"/>
          </a:solidFill>
          <a:ln w="15240">
            <a:solidFill>
              <a:srgbClr val="DEB9BB"/>
            </a:solidFill>
            <a:prstDash val="solid"/>
          </a:ln>
        </p:spPr>
      </p:sp>
      <p:sp>
        <p:nvSpPr>
          <p:cNvPr id="4" name="Text 2"/>
          <p:cNvSpPr/>
          <p:nvPr/>
        </p:nvSpPr>
        <p:spPr>
          <a:xfrm>
            <a:off x="1092518" y="3627715"/>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Činnost</a:t>
            </a:r>
            <a:endParaRPr lang="en-US" sz="2750" dirty="0"/>
          </a:p>
        </p:txBody>
      </p:sp>
      <p:sp>
        <p:nvSpPr>
          <p:cNvPr id="5" name="Text 3"/>
          <p:cNvSpPr/>
          <p:nvPr/>
        </p:nvSpPr>
        <p:spPr>
          <a:xfrm>
            <a:off x="1092518" y="4240768"/>
            <a:ext cx="3561159"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Proces vedoucí ke zjištění či stanovení hodnotových parametrů na přesně vymezený výkon</a:t>
            </a:r>
            <a:endParaRPr lang="en-US" sz="2200" dirty="0"/>
          </a:p>
        </p:txBody>
      </p:sp>
      <p:sp>
        <p:nvSpPr>
          <p:cNvPr id="6" name="Shape 4"/>
          <p:cNvSpPr/>
          <p:nvPr/>
        </p:nvSpPr>
        <p:spPr>
          <a:xfrm>
            <a:off x="5235893" y="3328987"/>
            <a:ext cx="4158615" cy="3024545"/>
          </a:xfrm>
          <a:prstGeom prst="roundRect">
            <a:avLst>
              <a:gd name="adj" fmla="val 3937"/>
            </a:avLst>
          </a:prstGeom>
          <a:solidFill>
            <a:srgbClr val="F8D3D5"/>
          </a:solidFill>
          <a:ln w="15240">
            <a:solidFill>
              <a:srgbClr val="DEB9BB"/>
            </a:solidFill>
            <a:prstDash val="solid"/>
          </a:ln>
        </p:spPr>
      </p:sp>
      <p:sp>
        <p:nvSpPr>
          <p:cNvPr id="7" name="Text 5"/>
          <p:cNvSpPr/>
          <p:nvPr/>
        </p:nvSpPr>
        <p:spPr>
          <a:xfrm>
            <a:off x="5534620" y="3627715"/>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Výsledek</a:t>
            </a:r>
            <a:endParaRPr lang="en-US" sz="2750" dirty="0"/>
          </a:p>
        </p:txBody>
      </p:sp>
      <p:sp>
        <p:nvSpPr>
          <p:cNvPr id="8" name="Text 6"/>
          <p:cNvSpPr/>
          <p:nvPr/>
        </p:nvSpPr>
        <p:spPr>
          <a:xfrm>
            <a:off x="5534620" y="4240768"/>
            <a:ext cx="3561159"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Konkrétní výstup této činnosti v podobě propočtu hodnotových veličin</a:t>
            </a:r>
            <a:endParaRPr lang="en-US" sz="2200" dirty="0"/>
          </a:p>
        </p:txBody>
      </p:sp>
      <p:sp>
        <p:nvSpPr>
          <p:cNvPr id="9" name="Shape 7"/>
          <p:cNvSpPr/>
          <p:nvPr/>
        </p:nvSpPr>
        <p:spPr>
          <a:xfrm>
            <a:off x="9677995" y="3328987"/>
            <a:ext cx="4158615" cy="3024545"/>
          </a:xfrm>
          <a:prstGeom prst="roundRect">
            <a:avLst>
              <a:gd name="adj" fmla="val 3937"/>
            </a:avLst>
          </a:prstGeom>
          <a:solidFill>
            <a:srgbClr val="F8D3D5"/>
          </a:solidFill>
          <a:ln w="15240">
            <a:solidFill>
              <a:srgbClr val="DEB9BB"/>
            </a:solidFill>
            <a:prstDash val="solid"/>
          </a:ln>
        </p:spPr>
      </p:sp>
      <p:sp>
        <p:nvSpPr>
          <p:cNvPr id="10" name="Text 8"/>
          <p:cNvSpPr/>
          <p:nvPr/>
        </p:nvSpPr>
        <p:spPr>
          <a:xfrm>
            <a:off x="9976723" y="3627715"/>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Informační systém</a:t>
            </a:r>
            <a:endParaRPr lang="en-US" sz="2750" dirty="0"/>
          </a:p>
        </p:txBody>
      </p:sp>
      <p:sp>
        <p:nvSpPr>
          <p:cNvPr id="11" name="Text 9"/>
          <p:cNvSpPr/>
          <p:nvPr/>
        </p:nvSpPr>
        <p:spPr>
          <a:xfrm>
            <a:off x="9976723" y="4240768"/>
            <a:ext cx="3561159"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Vydělitelná část manažerského účetnictví s nezastupitelným informačním obsahem</a:t>
            </a:r>
            <a:endParaRPr lang="en-US" sz="2200" dirty="0"/>
          </a:p>
        </p:txBody>
      </p:sp>
      <p:pic>
        <p:nvPicPr>
          <p:cNvPr id="12"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166693"/>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Děkuji za pozornost</a:t>
            </a:r>
            <a:endParaRPr lang="en-US" sz="5550" dirty="0"/>
          </a:p>
        </p:txBody>
      </p:sp>
      <p:sp>
        <p:nvSpPr>
          <p:cNvPr id="4" name="Text 1"/>
          <p:cNvSpPr/>
          <p:nvPr/>
        </p:nvSpPr>
        <p:spPr>
          <a:xfrm>
            <a:off x="793790" y="2477929"/>
            <a:ext cx="75564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Tato kapitola poskytla komplexní přehled metodických otázek využití kalkulace v řízení po linii výkonů. Kalkulace zůstává klíčovým nástrojem pro efektivní řízení nákladů a podporu manažerského rozhodování.</a:t>
            </a:r>
            <a:endParaRPr lang="en-US" sz="2200" dirty="0"/>
          </a:p>
        </p:txBody>
      </p:sp>
      <p:sp>
        <p:nvSpPr>
          <p:cNvPr id="5" name="Text 2"/>
          <p:cNvSpPr/>
          <p:nvPr/>
        </p:nvSpPr>
        <p:spPr>
          <a:xfrm>
            <a:off x="1219081" y="4929902"/>
            <a:ext cx="7131129"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"Význam jakéhokoliv přiřazení nákladů pro řízení a rozhodování vzrůstá a klesá podle toho, jak úzký (či naopak volný, zprostředkovaný) příčinný vztah je mezi přiřazenými náklady a objektem přiřazení."</a:t>
            </a:r>
            <a:endParaRPr lang="en-US" sz="2200" dirty="0"/>
          </a:p>
        </p:txBody>
      </p:sp>
      <p:sp>
        <p:nvSpPr>
          <p:cNvPr id="6" name="Shape 3"/>
          <p:cNvSpPr/>
          <p:nvPr/>
        </p:nvSpPr>
        <p:spPr>
          <a:xfrm>
            <a:off x="793790" y="4610933"/>
            <a:ext cx="38100" cy="2451973"/>
          </a:xfrm>
          <a:prstGeom prst="rect">
            <a:avLst/>
          </a:prstGeom>
          <a:solidFill>
            <a:srgbClr val="D01F28"/>
          </a:solidFill>
          <a:ln/>
        </p:spPr>
      </p:sp>
      <p:pic>
        <p:nvPicPr>
          <p:cNvPr id="7"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08948"/>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CF1F28"/>
                </a:solidFill>
                <a:latin typeface="Oxygen Bold" pitchFamily="34" charset="0"/>
                <a:ea typeface="Oxygen Bold" pitchFamily="34" charset="-122"/>
                <a:cs typeface="Oxygen Bold" pitchFamily="34" charset="-120"/>
              </a:rPr>
              <a:t>Metoda kalkulace</a:t>
            </a:r>
            <a:endParaRPr lang="en-US" sz="4450" dirty="0"/>
          </a:p>
        </p:txBody>
      </p:sp>
      <p:sp>
        <p:nvSpPr>
          <p:cNvPr id="3" name="Text 1"/>
          <p:cNvSpPr/>
          <p:nvPr/>
        </p:nvSpPr>
        <p:spPr>
          <a:xfrm>
            <a:off x="793790" y="2180630"/>
            <a:ext cx="13042821" cy="653177"/>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Metodou kalkulace se rozumí způsob stanovení předpokládané výše, resp. následného zjištění skutečné výše hodnotové veličiny na konkrétní výkon. Obecně je závislá na třech základních faktorech.</a:t>
            </a:r>
            <a:endParaRPr lang="en-US" sz="1750" dirty="0"/>
          </a:p>
        </p:txBody>
      </p:sp>
      <p:pic>
        <p:nvPicPr>
          <p:cNvPr id="4" name="Image 0" descr="preencoded.png">    </p:cNvPr>
          <p:cNvPicPr>
            <a:picLocks noChangeAspect="1"/>
          </p:cNvPicPr>
          <p:nvPr/>
        </p:nvPicPr>
        <p:blipFill>
          <a:blip r:embed="rId1"/>
          <a:stretch>
            <a:fillRect/>
          </a:stretch>
        </p:blipFill>
        <p:spPr>
          <a:xfrm>
            <a:off x="793790" y="3037880"/>
            <a:ext cx="1134070" cy="1360884"/>
          </a:xfrm>
          <a:prstGeom prst="rect">
            <a:avLst/>
          </a:prstGeom>
        </p:spPr>
      </p:pic>
      <p:sp>
        <p:nvSpPr>
          <p:cNvPr id="5" name="Text 2"/>
          <p:cNvSpPr/>
          <p:nvPr/>
        </p:nvSpPr>
        <p:spPr>
          <a:xfrm>
            <a:off x="2109311" y="3264694"/>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Předmět kalkulace</a:t>
            </a:r>
            <a:endParaRPr lang="en-US" sz="2200" dirty="0"/>
          </a:p>
        </p:txBody>
      </p:sp>
      <p:sp>
        <p:nvSpPr>
          <p:cNvPr id="6" name="Text 3"/>
          <p:cNvSpPr/>
          <p:nvPr/>
        </p:nvSpPr>
        <p:spPr>
          <a:xfrm>
            <a:off x="2109311" y="3727847"/>
            <a:ext cx="11727299"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Vymezení kalkulační jednice a kalkulovaného množství</a:t>
            </a:r>
            <a:endParaRPr lang="en-US" sz="1750" dirty="0"/>
          </a:p>
        </p:txBody>
      </p:sp>
      <p:pic>
        <p:nvPicPr>
          <p:cNvPr id="7" name="Image 1" descr="preencoded.png">    </p:cNvPr>
          <p:cNvPicPr>
            <a:picLocks noChangeAspect="1"/>
          </p:cNvPicPr>
          <p:nvPr/>
        </p:nvPicPr>
        <p:blipFill>
          <a:blip r:embed="rId2"/>
          <a:stretch>
            <a:fillRect/>
          </a:stretch>
        </p:blipFill>
        <p:spPr>
          <a:xfrm>
            <a:off x="793790" y="4398764"/>
            <a:ext cx="1134070" cy="1360884"/>
          </a:xfrm>
          <a:prstGeom prst="rect">
            <a:avLst/>
          </a:prstGeom>
        </p:spPr>
      </p:pic>
      <p:sp>
        <p:nvSpPr>
          <p:cNvPr id="8" name="Text 4"/>
          <p:cNvSpPr/>
          <p:nvPr/>
        </p:nvSpPr>
        <p:spPr>
          <a:xfrm>
            <a:off x="2109311" y="462557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Přiřazování nákladů</a:t>
            </a:r>
            <a:endParaRPr lang="en-US" sz="2200" dirty="0"/>
          </a:p>
        </p:txBody>
      </p:sp>
      <p:sp>
        <p:nvSpPr>
          <p:cNvPr id="9" name="Text 5"/>
          <p:cNvSpPr/>
          <p:nvPr/>
        </p:nvSpPr>
        <p:spPr>
          <a:xfrm>
            <a:off x="2109311" y="5088731"/>
            <a:ext cx="11727299"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Způsob alokace nákladů předmětu kalkulace</a:t>
            </a:r>
            <a:endParaRPr lang="en-US" sz="1750" dirty="0"/>
          </a:p>
        </p:txBody>
      </p:sp>
      <p:pic>
        <p:nvPicPr>
          <p:cNvPr id="10" name="Image 2" descr="preencoded.png">    </p:cNvPr>
          <p:cNvPicPr>
            <a:picLocks noChangeAspect="1"/>
          </p:cNvPicPr>
          <p:nvPr/>
        </p:nvPicPr>
        <p:blipFill>
          <a:blip r:embed="rId3"/>
          <a:stretch>
            <a:fillRect/>
          </a:stretch>
        </p:blipFill>
        <p:spPr>
          <a:xfrm>
            <a:off x="793790" y="5759648"/>
            <a:ext cx="1134070" cy="1360884"/>
          </a:xfrm>
          <a:prstGeom prst="rect">
            <a:avLst/>
          </a:prstGeom>
        </p:spPr>
      </p:pic>
      <p:sp>
        <p:nvSpPr>
          <p:cNvPr id="11" name="Text 6"/>
          <p:cNvSpPr/>
          <p:nvPr/>
        </p:nvSpPr>
        <p:spPr>
          <a:xfrm>
            <a:off x="2109311" y="598646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Oxygen Bold" pitchFamily="34" charset="0"/>
                <a:ea typeface="Oxygen Bold" pitchFamily="34" charset="-122"/>
                <a:cs typeface="Oxygen Bold" pitchFamily="34" charset="-120"/>
              </a:rPr>
              <a:t>Struktura nákladů</a:t>
            </a:r>
            <a:endParaRPr lang="en-US" sz="2200" dirty="0"/>
          </a:p>
        </p:txBody>
      </p:sp>
      <p:sp>
        <p:nvSpPr>
          <p:cNvPr id="12" name="Text 7"/>
          <p:cNvSpPr/>
          <p:nvPr/>
        </p:nvSpPr>
        <p:spPr>
          <a:xfrm>
            <a:off x="2109311" y="6449616"/>
            <a:ext cx="11727299" cy="326588"/>
          </a:xfrm>
          <a:prstGeom prst="rect">
            <a:avLst/>
          </a:prstGeom>
          <a:noFill/>
          <a:ln/>
        </p:spPr>
        <p:txBody>
          <a:bodyPr wrap="non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Členění nákladů ve vztahu ke kalkulační jednici</a:t>
            </a:r>
            <a:endParaRPr lang="en-US" sz="1750" dirty="0"/>
          </a:p>
        </p:txBody>
      </p:sp>
      <p:pic>
        <p:nvPicPr>
          <p:cNvPr id="13" name="Image 3" descr="preencoded.png">    </p:cNvPr>
          <p:cNvPicPr>
            <a:picLocks noChangeAspect="1"/>
          </p:cNvPicPr>
          <p:nvPr/>
        </p:nvPicPr>
        <p:blipFill>
          <a:blip r:embed="rId4"/>
          <a:stretch>
            <a:fillRect/>
          </a:stretch>
        </p:blipFill>
        <p:spPr>
          <a:xfrm>
            <a:off x="12766953" y="7547967"/>
            <a:ext cx="1665089" cy="3993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666161"/>
            <a:ext cx="7556421" cy="2657832"/>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Vztah kalkulací a nákladového účetnictví</a:t>
            </a:r>
            <a:endParaRPr lang="en-US" sz="5550" dirty="0"/>
          </a:p>
        </p:txBody>
      </p:sp>
      <p:sp>
        <p:nvSpPr>
          <p:cNvPr id="4" name="Text 1"/>
          <p:cNvSpPr/>
          <p:nvPr/>
        </p:nvSpPr>
        <p:spPr>
          <a:xfrm>
            <a:off x="793790" y="4749284"/>
            <a:ext cx="75564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Kalkulace tvoří nedílnou součást informačního systému podniku. Jsou propojeny s nákladovým účetnictvím a rozpočty odpovědnostních středisek. Tento vztah je klíčový pro efektivní řízení nákladů.</a:t>
            </a:r>
            <a:endParaRPr lang="en-US" sz="2200" dirty="0"/>
          </a:p>
        </p:txBody>
      </p:sp>
      <p:pic>
        <p:nvPicPr>
          <p:cNvPr id="5"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235750"/>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Předmět kalkulace</a:t>
            </a:r>
            <a:endParaRPr lang="en-US" sz="5550" dirty="0"/>
          </a:p>
        </p:txBody>
      </p:sp>
      <p:sp>
        <p:nvSpPr>
          <p:cNvPr id="3" name="Text 1"/>
          <p:cNvSpPr/>
          <p:nvPr/>
        </p:nvSpPr>
        <p:spPr>
          <a:xfrm>
            <a:off x="793790" y="2688669"/>
            <a:ext cx="13042821"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Předmětem kalkulace mohou být všechny druhy dílčích i finálních výkonů, které podnik vyrábí nebo provádí. V praxi se však tato obecná zásada často modifikuje s ohledem na rozsah prováděných výkonů a složitost podnikatelského procesu.</a:t>
            </a:r>
            <a:endParaRPr lang="en-US" sz="2200" dirty="0"/>
          </a:p>
        </p:txBody>
      </p:sp>
      <p:sp>
        <p:nvSpPr>
          <p:cNvPr id="4" name="Text 2"/>
          <p:cNvSpPr/>
          <p:nvPr/>
        </p:nvSpPr>
        <p:spPr>
          <a:xfrm>
            <a:off x="793790" y="4651653"/>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CF1F28"/>
                </a:solidFill>
                <a:latin typeface="Oxygen Bold" pitchFamily="34" charset="0"/>
                <a:ea typeface="Oxygen Bold" pitchFamily="34" charset="-122"/>
                <a:cs typeface="Oxygen Bold" pitchFamily="34" charset="-120"/>
              </a:rPr>
              <a:t>Kalkulační jednice</a:t>
            </a:r>
            <a:endParaRPr lang="en-US" sz="2750" dirty="0"/>
          </a:p>
        </p:txBody>
      </p:sp>
      <p:sp>
        <p:nvSpPr>
          <p:cNvPr id="5" name="Text 3"/>
          <p:cNvSpPr/>
          <p:nvPr/>
        </p:nvSpPr>
        <p:spPr>
          <a:xfrm>
            <a:off x="793790" y="5378172"/>
            <a:ext cx="6175534"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Konkrétní výkon vymezený měrnou jednotkou a druhem, na který se stanovují nebo zjišťují náklady a další hodnotové veličiny</a:t>
            </a:r>
            <a:endParaRPr lang="en-US" sz="2200" dirty="0"/>
          </a:p>
        </p:txBody>
      </p:sp>
      <p:sp>
        <p:nvSpPr>
          <p:cNvPr id="6" name="Text 4"/>
          <p:cNvSpPr/>
          <p:nvPr/>
        </p:nvSpPr>
        <p:spPr>
          <a:xfrm>
            <a:off x="7668697" y="4651653"/>
            <a:ext cx="3711893" cy="443032"/>
          </a:xfrm>
          <a:prstGeom prst="rect">
            <a:avLst/>
          </a:prstGeom>
          <a:noFill/>
          <a:ln/>
        </p:spPr>
        <p:txBody>
          <a:bodyPr wrap="none" lIns="0" tIns="0" rIns="0" bIns="0" rtlCol="0" anchor="t"/>
          <a:lstStyle/>
          <a:p>
            <a:pPr algn="l" indent="0" marL="0">
              <a:lnSpc>
                <a:spcPts val="3450"/>
              </a:lnSpc>
              <a:buNone/>
            </a:pPr>
            <a:r>
              <a:rPr lang="en-US" sz="2750" b="1" dirty="0">
                <a:solidFill>
                  <a:srgbClr val="CF1F28"/>
                </a:solidFill>
                <a:latin typeface="Oxygen Bold" pitchFamily="34" charset="0"/>
                <a:ea typeface="Oxygen Bold" pitchFamily="34" charset="-122"/>
                <a:cs typeface="Oxygen Bold" pitchFamily="34" charset="-120"/>
              </a:rPr>
              <a:t>Kalkulované množství</a:t>
            </a:r>
            <a:endParaRPr lang="en-US" sz="2750" dirty="0"/>
          </a:p>
        </p:txBody>
      </p:sp>
      <p:sp>
        <p:nvSpPr>
          <p:cNvPr id="7" name="Text 5"/>
          <p:cNvSpPr/>
          <p:nvPr/>
        </p:nvSpPr>
        <p:spPr>
          <a:xfrm>
            <a:off x="7668697" y="5378172"/>
            <a:ext cx="6175534"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Určitý počet kalkulačních jednic, pro něž se stanovují nebo zjišťují celkové náklady</a:t>
            </a:r>
            <a:endParaRPr lang="en-US" sz="2200" dirty="0"/>
          </a:p>
        </p:txBody>
      </p:sp>
      <p:pic>
        <p:nvPicPr>
          <p:cNvPr id="8"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793790" y="1243132"/>
            <a:ext cx="2376130" cy="463153"/>
          </a:xfrm>
          <a:prstGeom prst="roundRect">
            <a:avLst>
              <a:gd name="adj" fmla="val 18512"/>
            </a:avLst>
          </a:prstGeom>
          <a:solidFill>
            <a:srgbClr val="F8D3D5"/>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46785" y="1372672"/>
            <a:ext cx="204073" cy="204073"/>
          </a:xfrm>
          <a:prstGeom prst="rect">
            <a:avLst/>
          </a:prstGeom>
        </p:spPr>
      </p:pic>
      <p:sp>
        <p:nvSpPr>
          <p:cNvPr id="4" name="Text 1"/>
          <p:cNvSpPr/>
          <p:nvPr/>
        </p:nvSpPr>
        <p:spPr>
          <a:xfrm>
            <a:off x="1252895" y="1319570"/>
            <a:ext cx="1764030" cy="310277"/>
          </a:xfrm>
          <a:prstGeom prst="rect">
            <a:avLst/>
          </a:prstGeom>
          <a:noFill/>
          <a:ln/>
        </p:spPr>
        <p:txBody>
          <a:bodyPr wrap="none" lIns="0" tIns="0" rIns="0" bIns="0" rtlCol="0" anchor="t"/>
          <a:lstStyle/>
          <a:p>
            <a:pPr algn="l" indent="0" marL="0">
              <a:lnSpc>
                <a:spcPts val="2400"/>
              </a:lnSpc>
              <a:buNone/>
            </a:pPr>
            <a:r>
              <a:rPr lang="en-US" sz="1600" dirty="0">
                <a:solidFill>
                  <a:srgbClr val="000000"/>
                </a:solidFill>
                <a:latin typeface="Oxygen" pitchFamily="34" charset="0"/>
                <a:ea typeface="Oxygen" pitchFamily="34" charset="-122"/>
                <a:cs typeface="Oxygen" pitchFamily="34" charset="-120"/>
              </a:rPr>
              <a:t>MODERNÍ TRENDY</a:t>
            </a:r>
            <a:endParaRPr lang="en-US" sz="1600" dirty="0"/>
          </a:p>
        </p:txBody>
      </p:sp>
      <p:sp>
        <p:nvSpPr>
          <p:cNvPr id="5" name="Text 2"/>
          <p:cNvSpPr/>
          <p:nvPr/>
        </p:nvSpPr>
        <p:spPr>
          <a:xfrm>
            <a:off x="793790" y="1798082"/>
            <a:ext cx="12912328" cy="797362"/>
          </a:xfrm>
          <a:prstGeom prst="rect">
            <a:avLst/>
          </a:prstGeom>
          <a:noFill/>
          <a:ln/>
        </p:spPr>
        <p:txBody>
          <a:bodyPr wrap="non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Rozšiřování rozsahu kalkulovaných výkonů</a:t>
            </a:r>
            <a:endParaRPr lang="en-US" sz="5000" dirty="0"/>
          </a:p>
        </p:txBody>
      </p:sp>
      <p:sp>
        <p:nvSpPr>
          <p:cNvPr id="6" name="Text 3"/>
          <p:cNvSpPr/>
          <p:nvPr/>
        </p:nvSpPr>
        <p:spPr>
          <a:xfrm>
            <a:off x="793790" y="2939891"/>
            <a:ext cx="13042821"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Se vzrůstajícím využitím informačních a komunikačních technologií je zřejmá tendence k rozšiřování rozsahu kalkulovaných výkonů. Objevují se nové přístupy jako zákaznicky orientované kalkulace nebo kalkulace podle distribučních kanálů.</a:t>
            </a:r>
            <a:endParaRPr lang="en-US" sz="200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4361617"/>
            <a:ext cx="637937" cy="637937"/>
          </a:xfrm>
          <a:prstGeom prst="rect">
            <a:avLst/>
          </a:prstGeom>
        </p:spPr>
      </p:pic>
      <p:sp>
        <p:nvSpPr>
          <p:cNvPr id="8" name="Text 4"/>
          <p:cNvSpPr/>
          <p:nvPr/>
        </p:nvSpPr>
        <p:spPr>
          <a:xfrm>
            <a:off x="793790" y="5286613"/>
            <a:ext cx="3212902"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Zákaznické kalkulace</a:t>
            </a:r>
            <a:endParaRPr lang="en-US" sz="2500" dirty="0"/>
          </a:p>
        </p:txBody>
      </p:sp>
      <p:sp>
        <p:nvSpPr>
          <p:cNvPr id="9" name="Text 5"/>
          <p:cNvSpPr/>
          <p:nvPr/>
        </p:nvSpPr>
        <p:spPr>
          <a:xfrm>
            <a:off x="793790" y="5822990"/>
            <a:ext cx="4156234"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Předmět kalkulace vymezen nejen druhem výkonu, ale i konkrétním zákazníkem</a:t>
            </a:r>
            <a:endParaRPr lang="en-US" sz="200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7083" y="4361617"/>
            <a:ext cx="637937" cy="637937"/>
          </a:xfrm>
          <a:prstGeom prst="rect">
            <a:avLst/>
          </a:prstGeom>
        </p:spPr>
      </p:pic>
      <p:sp>
        <p:nvSpPr>
          <p:cNvPr id="11" name="Text 6"/>
          <p:cNvSpPr/>
          <p:nvPr/>
        </p:nvSpPr>
        <p:spPr>
          <a:xfrm>
            <a:off x="5237083" y="5286613"/>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Teritoriální členění</a:t>
            </a:r>
            <a:endParaRPr lang="en-US" sz="2500" dirty="0"/>
          </a:p>
        </p:txBody>
      </p:sp>
      <p:sp>
        <p:nvSpPr>
          <p:cNvPr id="12" name="Text 7"/>
          <p:cNvSpPr/>
          <p:nvPr/>
        </p:nvSpPr>
        <p:spPr>
          <a:xfrm>
            <a:off x="5237083" y="5822990"/>
            <a:ext cx="4156234"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Konkretizace nákladů ve vztahu k výkonům prodávaným v různých teritoriích</a:t>
            </a:r>
            <a:endParaRPr lang="en-US" sz="2000" dirty="0"/>
          </a:p>
        </p:txBody>
      </p:sp>
      <p:pic>
        <p:nvPicPr>
          <p:cNvPr id="1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0377" y="4361617"/>
            <a:ext cx="637937" cy="637937"/>
          </a:xfrm>
          <a:prstGeom prst="rect">
            <a:avLst/>
          </a:prstGeom>
        </p:spPr>
      </p:pic>
      <p:sp>
        <p:nvSpPr>
          <p:cNvPr id="14" name="Text 8"/>
          <p:cNvSpPr/>
          <p:nvPr/>
        </p:nvSpPr>
        <p:spPr>
          <a:xfrm>
            <a:off x="9680377" y="5286613"/>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Distribuční kanály</a:t>
            </a:r>
            <a:endParaRPr lang="en-US" sz="2500" dirty="0"/>
          </a:p>
        </p:txBody>
      </p:sp>
      <p:sp>
        <p:nvSpPr>
          <p:cNvPr id="15" name="Text 9"/>
          <p:cNvSpPr/>
          <p:nvPr/>
        </p:nvSpPr>
        <p:spPr>
          <a:xfrm>
            <a:off x="9680377" y="5822990"/>
            <a:ext cx="4156234" cy="775573"/>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Analýza nákladů podle různých distribučních cest k zákazníkům</a:t>
            </a:r>
            <a:endParaRPr lang="en-US" sz="2000" dirty="0"/>
          </a:p>
        </p:txBody>
      </p:sp>
      <p:pic>
        <p:nvPicPr>
          <p:cNvPr id="16" name="Image 4" descr="preencoded.png">    </p:cNvPr>
          <p:cNvPicPr>
            <a:picLocks noChangeAspect="1"/>
          </p:cNvPicPr>
          <p:nvPr/>
        </p:nvPicPr>
        <p:blipFill>
          <a:blip r:embed="rId9"/>
          <a:stretch>
            <a:fillRect/>
          </a:stretch>
        </p:blipFill>
        <p:spPr>
          <a:xfrm>
            <a:off x="12766953" y="7547967"/>
            <a:ext cx="1665089" cy="3993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882378"/>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Přiřazování nákladů předmětu kalkulace</a:t>
            </a:r>
            <a:endParaRPr lang="en-US" sz="5550" dirty="0"/>
          </a:p>
        </p:txBody>
      </p:sp>
      <p:sp>
        <p:nvSpPr>
          <p:cNvPr id="4" name="Text 1"/>
          <p:cNvSpPr/>
          <p:nvPr/>
        </p:nvSpPr>
        <p:spPr>
          <a:xfrm>
            <a:off x="793790" y="4079558"/>
            <a:ext cx="75564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Oblast přiřazování nákladů zahrnuje dva obtížně oddělitelné okruhy problémů. První sleduje metodickou otázku „Jak přiřazovat náklady?", druhý se zaměřuje na uživatelsky orientovanou otázku „Proč se přiřazují nepřímé režijní náklady?"</a:t>
            </a:r>
            <a:endParaRPr lang="en-US" sz="2200" dirty="0"/>
          </a:p>
        </p:txBody>
      </p:sp>
      <p:pic>
        <p:nvPicPr>
          <p:cNvPr id="5"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40</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2026-01-26T08:34:54Z</dcterms:created>
  <dcterms:modified xsi:type="dcterms:W3CDTF">2026-01-26T08:34:54Z</dcterms:modified>
</cp:coreProperties>
</file>