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notesMasterIdLst>
    <p:notesMasterId r:id="rId42"/>
  </p:notesMasterIdLst>
  <p:sldSz cx="14630400" cy="8229600"/>
  <p:notesSz cx="8229600" cy="14630400"/>
  <p:embeddedFontLst>
    <p:embeddedFont>
      <p:font typeface="Oxygen"/>
      <p:regular r:id="rId47"/>
    </p:embeddedFont>
    <p:embeddedFont>
      <p:font typeface="Oxygen"/>
      <p:regular r:id="rId48"/>
    </p:embeddedFont>
    <p:embeddedFont>
      <p:font typeface="Oxygen"/>
      <p:regular r:id="rId49"/>
    </p:embeddedFont>
    <p:embeddedFont>
      <p:font typeface="Oxygen"/>
      <p:regular r:id="rId5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Relationship Id="rId46" Type="http://schemas.openxmlformats.org/officeDocument/2006/relationships/tableStyles" Target="tableStyles.xml"/><Relationship Id="rId47" Type="http://schemas.openxmlformats.org/officeDocument/2006/relationships/font" Target="fonts/font1.fntdata"/><Relationship Id="rId48" Type="http://schemas.openxmlformats.org/officeDocument/2006/relationships/font" Target="fonts/font2.fntdata"/><Relationship Id="rId49" Type="http://schemas.openxmlformats.org/officeDocument/2006/relationships/font" Target="fonts/font3.fntdata"/><Relationship Id="rId5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svg"/><Relationship Id="rId3" Type="http://schemas.openxmlformats.org/officeDocument/2006/relationships/image" Target="../media/image-10-3.png"/><Relationship Id="rId4" Type="http://schemas.openxmlformats.org/officeDocument/2006/relationships/image" Target="../media/image-10-4.svg"/><Relationship Id="rId5" Type="http://schemas.openxmlformats.org/officeDocument/2006/relationships/image" Target="../media/image-10-5.png"/><Relationship Id="rId6" Type="http://schemas.openxmlformats.org/officeDocument/2006/relationships/slideLayout" Target="../slideLayouts/slideLayout11.xml"/><Relationship Id="rId7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2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svg"/><Relationship Id="rId4" Type="http://schemas.openxmlformats.org/officeDocument/2006/relationships/image" Target="../media/image-13-4.png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slideLayout" Target="../slideLayouts/slideLayout17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svg"/><Relationship Id="rId4" Type="http://schemas.openxmlformats.org/officeDocument/2006/relationships/image" Target="../media/image-18-4.png"/><Relationship Id="rId5" Type="http://schemas.openxmlformats.org/officeDocument/2006/relationships/slideLayout" Target="../slideLayouts/slideLayout19.xml"/><Relationship Id="rId6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svg"/><Relationship Id="rId3" Type="http://schemas.openxmlformats.org/officeDocument/2006/relationships/image" Target="../media/image-19-3.png"/><Relationship Id="rId4" Type="http://schemas.openxmlformats.org/officeDocument/2006/relationships/image" Target="../media/image-19-4.svg"/><Relationship Id="rId5" Type="http://schemas.openxmlformats.org/officeDocument/2006/relationships/image" Target="../media/image-19-5.png"/><Relationship Id="rId6" Type="http://schemas.openxmlformats.org/officeDocument/2006/relationships/image" Target="../media/image-19-6.svg"/><Relationship Id="rId7" Type="http://schemas.openxmlformats.org/officeDocument/2006/relationships/image" Target="../media/image-19-7.png"/><Relationship Id="rId8" Type="http://schemas.openxmlformats.org/officeDocument/2006/relationships/image" Target="../media/image-19-8.svg"/><Relationship Id="rId9" Type="http://schemas.openxmlformats.org/officeDocument/2006/relationships/image" Target="../media/image-19-9.png"/><Relationship Id="rId10" Type="http://schemas.openxmlformats.org/officeDocument/2006/relationships/slideLayout" Target="../slideLayouts/slideLayout20.xml"/><Relationship Id="rId11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image" Target="../media/image-2-7.png"/><Relationship Id="rId8" Type="http://schemas.openxmlformats.org/officeDocument/2006/relationships/image" Target="../media/image-2-8.svg"/><Relationship Id="rId9" Type="http://schemas.openxmlformats.org/officeDocument/2006/relationships/image" Target="../media/image-2-9.png"/><Relationship Id="rId10" Type="http://schemas.openxmlformats.org/officeDocument/2006/relationships/slideLayout" Target="../slideLayouts/slideLayout3.xml"/><Relationship Id="rId11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image" Target="../media/image-20-4.png"/><Relationship Id="rId5" Type="http://schemas.openxmlformats.org/officeDocument/2006/relationships/image" Target="../media/image-20-5.png"/><Relationship Id="rId6" Type="http://schemas.openxmlformats.org/officeDocument/2006/relationships/image" Target="../media/image-20-6.png"/><Relationship Id="rId7" Type="http://schemas.openxmlformats.org/officeDocument/2006/relationships/image" Target="../media/image-20-7.png"/><Relationship Id="rId8" Type="http://schemas.openxmlformats.org/officeDocument/2006/relationships/slideLayout" Target="../slideLayouts/slideLayout21.xml"/><Relationship Id="rId9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image" Target="../media/image-21-2.png"/><Relationship Id="rId3" Type="http://schemas.openxmlformats.org/officeDocument/2006/relationships/image" Target="../media/image-21-3.png"/><Relationship Id="rId4" Type="http://schemas.openxmlformats.org/officeDocument/2006/relationships/slideLayout" Target="../slideLayouts/slideLayout22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image" Target="../media/image-22-2.svg"/><Relationship Id="rId3" Type="http://schemas.openxmlformats.org/officeDocument/2006/relationships/image" Target="../media/image-22-3.png"/><Relationship Id="rId4" Type="http://schemas.openxmlformats.org/officeDocument/2006/relationships/slideLayout" Target="../slideLayouts/slideLayout23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image" Target="../media/image-23-2.png"/><Relationship Id="rId3" Type="http://schemas.openxmlformats.org/officeDocument/2006/relationships/image" Target="../media/image-23-3.svg"/><Relationship Id="rId4" Type="http://schemas.openxmlformats.org/officeDocument/2006/relationships/image" Target="../media/image-23-4.png"/><Relationship Id="rId5" Type="http://schemas.openxmlformats.org/officeDocument/2006/relationships/image" Target="../media/image-23-5.svg"/><Relationship Id="rId6" Type="http://schemas.openxmlformats.org/officeDocument/2006/relationships/image" Target="../media/image-23-6.png"/><Relationship Id="rId7" Type="http://schemas.openxmlformats.org/officeDocument/2006/relationships/slideLayout" Target="../slideLayouts/slideLayout24.xml"/><Relationship Id="rId8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image" Target="../media/image-24-2.png"/><Relationship Id="rId3" Type="http://schemas.openxmlformats.org/officeDocument/2006/relationships/image" Target="../media/image-24-3.png"/><Relationship Id="rId4" Type="http://schemas.openxmlformats.org/officeDocument/2006/relationships/image" Target="../media/image-24-4.png"/><Relationship Id="rId5" Type="http://schemas.openxmlformats.org/officeDocument/2006/relationships/image" Target="../media/image-24-5.png"/><Relationship Id="rId6" Type="http://schemas.openxmlformats.org/officeDocument/2006/relationships/slideLayout" Target="../slideLayouts/slideLayout25.xml"/><Relationship Id="rId7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image" Target="../media/image-26-2.png"/><Relationship Id="rId3" Type="http://schemas.openxmlformats.org/officeDocument/2006/relationships/slideLayout" Target="../slideLayouts/slideLayout27.xml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image" Target="../media/image-27-2.png"/><Relationship Id="rId3" Type="http://schemas.openxmlformats.org/officeDocument/2006/relationships/image" Target="../media/image-27-3.svg"/><Relationship Id="rId4" Type="http://schemas.openxmlformats.org/officeDocument/2006/relationships/image" Target="../media/image-27-4.png"/><Relationship Id="rId5" Type="http://schemas.openxmlformats.org/officeDocument/2006/relationships/image" Target="../media/image-27-5.png"/><Relationship Id="rId6" Type="http://schemas.openxmlformats.org/officeDocument/2006/relationships/image" Target="../media/image-27-6.svg"/><Relationship Id="rId7" Type="http://schemas.openxmlformats.org/officeDocument/2006/relationships/image" Target="../media/image-27-7.png"/><Relationship Id="rId8" Type="http://schemas.openxmlformats.org/officeDocument/2006/relationships/image" Target="../media/image-27-8.png"/><Relationship Id="rId9" Type="http://schemas.openxmlformats.org/officeDocument/2006/relationships/image" Target="../media/image-27-9.svg"/><Relationship Id="rId10" Type="http://schemas.openxmlformats.org/officeDocument/2006/relationships/image" Target="../media/image-27-10.png"/><Relationship Id="rId11" Type="http://schemas.openxmlformats.org/officeDocument/2006/relationships/slideLayout" Target="../slideLayouts/slideLayout28.xml"/><Relationship Id="rId1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image" Target="../media/image-28-2.svg"/><Relationship Id="rId3" Type="http://schemas.openxmlformats.org/officeDocument/2006/relationships/image" Target="../media/image-28-3.png"/><Relationship Id="rId4" Type="http://schemas.openxmlformats.org/officeDocument/2006/relationships/image" Target="../media/image-28-4.svg"/><Relationship Id="rId5" Type="http://schemas.openxmlformats.org/officeDocument/2006/relationships/image" Target="../media/image-28-5.png"/><Relationship Id="rId6" Type="http://schemas.openxmlformats.org/officeDocument/2006/relationships/image" Target="../media/image-28-6.svg"/><Relationship Id="rId7" Type="http://schemas.openxmlformats.org/officeDocument/2006/relationships/image" Target="../media/image-28-7.png"/><Relationship Id="rId8" Type="http://schemas.openxmlformats.org/officeDocument/2006/relationships/slideLayout" Target="../slideLayouts/slideLayout29.xml"/><Relationship Id="rId9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image" Target="../media/image-29-2.png"/><Relationship Id="rId3" Type="http://schemas.openxmlformats.org/officeDocument/2006/relationships/slideLayout" Target="../slideLayouts/slideLayout30.xml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png"/><Relationship Id="rId2" Type="http://schemas.openxmlformats.org/officeDocument/2006/relationships/image" Target="../media/image-30-2.svg"/><Relationship Id="rId3" Type="http://schemas.openxmlformats.org/officeDocument/2006/relationships/image" Target="../media/image-30-3.png"/><Relationship Id="rId4" Type="http://schemas.openxmlformats.org/officeDocument/2006/relationships/image" Target="../media/image-30-4.svg"/><Relationship Id="rId5" Type="http://schemas.openxmlformats.org/officeDocument/2006/relationships/image" Target="../media/image-30-5.png"/><Relationship Id="rId6" Type="http://schemas.openxmlformats.org/officeDocument/2006/relationships/image" Target="../media/image-30-6.svg"/><Relationship Id="rId7" Type="http://schemas.openxmlformats.org/officeDocument/2006/relationships/image" Target="../media/image-30-7.png"/><Relationship Id="rId8" Type="http://schemas.openxmlformats.org/officeDocument/2006/relationships/slideLayout" Target="../slideLayouts/slideLayout31.xml"/><Relationship Id="rId9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1-1.png"/><Relationship Id="rId2" Type="http://schemas.openxmlformats.org/officeDocument/2006/relationships/image" Target="../media/image-31-2.png"/><Relationship Id="rId3" Type="http://schemas.openxmlformats.org/officeDocument/2006/relationships/slideLayout" Target="../slideLayouts/slideLayout32.xml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2-1.png"/><Relationship Id="rId2" Type="http://schemas.openxmlformats.org/officeDocument/2006/relationships/image" Target="../media/image-32-2.png"/><Relationship Id="rId3" Type="http://schemas.openxmlformats.org/officeDocument/2006/relationships/slideLayout" Target="../slideLayouts/slideLayout33.xml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3-1.png"/><Relationship Id="rId2" Type="http://schemas.openxmlformats.org/officeDocument/2006/relationships/image" Target="../media/image-33-2.png"/><Relationship Id="rId3" Type="http://schemas.openxmlformats.org/officeDocument/2006/relationships/slideLayout" Target="../slideLayouts/slideLayout34.xml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4-1.png"/><Relationship Id="rId2" Type="http://schemas.openxmlformats.org/officeDocument/2006/relationships/slideLayout" Target="../slideLayouts/slideLayout35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5-1.png"/><Relationship Id="rId2" Type="http://schemas.openxmlformats.org/officeDocument/2006/relationships/slideLayout" Target="../slideLayouts/slideLayout36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6-1.png"/><Relationship Id="rId2" Type="http://schemas.openxmlformats.org/officeDocument/2006/relationships/image" Target="../media/image-36-2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7-1.png"/><Relationship Id="rId2" Type="http://schemas.openxmlformats.org/officeDocument/2006/relationships/image" Target="../media/image-37-2.png"/><Relationship Id="rId3" Type="http://schemas.openxmlformats.org/officeDocument/2006/relationships/slideLayout" Target="../slideLayouts/slideLayout38.xml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8-1.png"/><Relationship Id="rId2" Type="http://schemas.openxmlformats.org/officeDocument/2006/relationships/slideLayout" Target="../slideLayouts/slideLayout39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9-1.png"/><Relationship Id="rId2" Type="http://schemas.openxmlformats.org/officeDocument/2006/relationships/image" Target="../media/image-39-2.png"/><Relationship Id="rId3" Type="http://schemas.openxmlformats.org/officeDocument/2006/relationships/slideLayout" Target="../slideLayouts/slideLayout40.xml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0-1.png"/><Relationship Id="rId2" Type="http://schemas.openxmlformats.org/officeDocument/2006/relationships/slideLayout" Target="../slideLayouts/slideLayout41.xml"/><Relationship Id="rId3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1277" y="2368034"/>
            <a:ext cx="7761446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Základní pojmy a kritéria manažerského účetnictví</a:t>
            </a:r>
            <a:endParaRPr lang="en-US" sz="4850" dirty="0"/>
          </a:p>
        </p:txBody>
      </p:sp>
      <p:sp>
        <p:nvSpPr>
          <p:cNvPr id="4" name="Text 1"/>
          <p:cNvSpPr/>
          <p:nvPr/>
        </p:nvSpPr>
        <p:spPr>
          <a:xfrm>
            <a:off x="691277" y="4281368"/>
            <a:ext cx="7761446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Manažerské účetnictví pracuje s klíčovými pojmy a kritérii, která umožňují efektivní řízení podniku. Ústřední kategorií je pojem nákladů, jehož správné pochopení a kvantifikace jsou základem pro rozhodování managementu.</a:t>
            </a:r>
            <a:endParaRPr lang="en-US" sz="19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535" y="7636073"/>
            <a:ext cx="1449705" cy="3476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04674" y="821055"/>
            <a:ext cx="10245804" cy="754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900"/>
              </a:lnSpc>
              <a:buNone/>
            </a:pPr>
            <a:r>
              <a:rPr lang="en-US" sz="47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Náklady produktu a náklady období</a:t>
            </a:r>
            <a:endParaRPr lang="en-US" sz="4750" dirty="0"/>
          </a:p>
        </p:txBody>
      </p:sp>
      <p:sp>
        <p:nvSpPr>
          <p:cNvPr id="3" name="Text 1"/>
          <p:cNvSpPr/>
          <p:nvPr/>
        </p:nvSpPr>
        <p:spPr>
          <a:xfrm>
            <a:off x="1204674" y="2058710"/>
            <a:ext cx="12220932" cy="386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Náklady vynaložené v souvislosti s tvorbou produktů nebo aktiv lze rozdělit do dvou základních skupin:</a:t>
            </a:r>
            <a:endParaRPr lang="en-US" sz="1900" dirty="0"/>
          </a:p>
        </p:txBody>
      </p:sp>
      <p:sp>
        <p:nvSpPr>
          <p:cNvPr id="4" name="Shape 2"/>
          <p:cNvSpPr/>
          <p:nvPr/>
        </p:nvSpPr>
        <p:spPr>
          <a:xfrm>
            <a:off x="1204674" y="2716887"/>
            <a:ext cx="12220932" cy="2225635"/>
          </a:xfrm>
          <a:prstGeom prst="roundRect">
            <a:avLst>
              <a:gd name="adj" fmla="val 4558"/>
            </a:avLst>
          </a:prstGeom>
          <a:solidFill>
            <a:srgbClr val="FFFFFF"/>
          </a:solidFill>
          <a:ln w="30480">
            <a:solidFill>
              <a:srgbClr val="DEB9BB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235154" y="2747367"/>
            <a:ext cx="966073" cy="2164675"/>
          </a:xfrm>
          <a:prstGeom prst="roundRect">
            <a:avLst>
              <a:gd name="adj" fmla="val 6714"/>
            </a:avLst>
          </a:prstGeom>
          <a:solidFill>
            <a:srgbClr val="F8D3D5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33287" y="3648551"/>
            <a:ext cx="362188" cy="36218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2442686" y="2988826"/>
            <a:ext cx="4807387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Náklady produktu (Product Costs)</a:t>
            </a:r>
            <a:endParaRPr lang="en-US" sz="2350" dirty="0"/>
          </a:p>
        </p:txBody>
      </p:sp>
      <p:sp>
        <p:nvSpPr>
          <p:cNvPr id="8" name="Text 5"/>
          <p:cNvSpPr/>
          <p:nvPr/>
        </p:nvSpPr>
        <p:spPr>
          <a:xfrm>
            <a:off x="2442686" y="3511153"/>
            <a:ext cx="10710982" cy="1159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Také </a:t>
            </a:r>
            <a:pPr algn="l" indent="0" marL="0">
              <a:lnSpc>
                <a:spcPts val="30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náklady dosud nespotřebované</a:t>
            </a:r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(Unexpired Costs). Vynaložení vyjádřeno jako zvýšení budoucího ekonomického prospěchu. Aktivovány v ocenění aktiva, vykazují se jako </a:t>
            </a:r>
            <a:pPr algn="l" indent="0" marL="0">
              <a:lnSpc>
                <a:spcPts val="30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část aktiv v rozvaze</a:t>
            </a:r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až do okamžiku prodeje.</a:t>
            </a:r>
            <a:endParaRPr lang="en-US" sz="1900" dirty="0"/>
          </a:p>
        </p:txBody>
      </p:sp>
      <p:sp>
        <p:nvSpPr>
          <p:cNvPr id="9" name="Shape 6"/>
          <p:cNvSpPr/>
          <p:nvPr/>
        </p:nvSpPr>
        <p:spPr>
          <a:xfrm>
            <a:off x="1204674" y="5183981"/>
            <a:ext cx="12220932" cy="2225635"/>
          </a:xfrm>
          <a:prstGeom prst="roundRect">
            <a:avLst>
              <a:gd name="adj" fmla="val 4558"/>
            </a:avLst>
          </a:prstGeom>
          <a:solidFill>
            <a:srgbClr val="FFFFFF"/>
          </a:solidFill>
          <a:ln w="30480">
            <a:solidFill>
              <a:srgbClr val="DEB9BB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1235154" y="5214461"/>
            <a:ext cx="966073" cy="2164675"/>
          </a:xfrm>
          <a:prstGeom prst="roundRect">
            <a:avLst>
              <a:gd name="adj" fmla="val 6714"/>
            </a:avLst>
          </a:prstGeom>
          <a:solidFill>
            <a:srgbClr val="F8D3D5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3287" y="6115645"/>
            <a:ext cx="362188" cy="362188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2442686" y="5455920"/>
            <a:ext cx="4313515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Náklady období (Period Costs)</a:t>
            </a:r>
            <a:endParaRPr lang="en-US" sz="2350" dirty="0"/>
          </a:p>
        </p:txBody>
      </p:sp>
      <p:sp>
        <p:nvSpPr>
          <p:cNvPr id="13" name="Text 9"/>
          <p:cNvSpPr/>
          <p:nvPr/>
        </p:nvSpPr>
        <p:spPr>
          <a:xfrm>
            <a:off x="2442686" y="5978247"/>
            <a:ext cx="10710982" cy="1159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Také </a:t>
            </a:r>
            <a:pPr algn="l" indent="0" marL="0">
              <a:lnSpc>
                <a:spcPts val="30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náklady spotřebované</a:t>
            </a:r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(Expired Costs). Vynaložení chápáno jako vyčerpání ekonomického zdroje. Projeví se úbytkem aktiv nebo přírůstkem závazků souvztažně se </a:t>
            </a:r>
            <a:pPr algn="l" indent="0" marL="0">
              <a:lnSpc>
                <a:spcPts val="30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snížením zisku běžného období</a:t>
            </a:r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</a:t>
            </a:r>
            <a:endParaRPr lang="en-US" sz="1900" dirty="0"/>
          </a:p>
        </p:txBody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3178" y="7650004"/>
            <a:ext cx="1418273" cy="34016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923342" y="590193"/>
            <a:ext cx="6825139" cy="5424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Vztah nákladů produktu a období</a:t>
            </a:r>
            <a:endParaRPr lang="en-US" sz="3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3342" y="1479828"/>
            <a:ext cx="8783717" cy="495014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131131" y="1908748"/>
            <a:ext cx="1626855" cy="243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Vynaložení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3131131" y="2221355"/>
            <a:ext cx="1626855" cy="194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Vzniknou náklady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9880850" y="1908748"/>
            <a:ext cx="1618203" cy="4867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Náklady produktu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9880850" y="2464734"/>
            <a:ext cx="1618203" cy="194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Aktivace do rozvahy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3191841" y="5282525"/>
            <a:ext cx="1566281" cy="24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Náklady období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3191841" y="5595133"/>
            <a:ext cx="1566281" cy="389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Okamžitě do výsledovky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9828929" y="5477229"/>
            <a:ext cx="1670123" cy="24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Výsledovka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9828929" y="5789836"/>
            <a:ext cx="1670123" cy="194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Náklady snižují zisk</a:t>
            </a:r>
            <a:endParaRPr lang="en-US" sz="1050" dirty="0"/>
          </a:p>
        </p:txBody>
      </p:sp>
      <p:sp>
        <p:nvSpPr>
          <p:cNvPr id="12" name="Shape 9"/>
          <p:cNvSpPr/>
          <p:nvPr/>
        </p:nvSpPr>
        <p:spPr>
          <a:xfrm>
            <a:off x="2923342" y="6625233"/>
            <a:ext cx="8783717" cy="1015246"/>
          </a:xfrm>
          <a:prstGeom prst="roundRect">
            <a:avLst>
              <a:gd name="adj" fmla="val 7181"/>
            </a:avLst>
          </a:prstGeom>
          <a:solidFill>
            <a:srgbClr val="F5BCBF"/>
          </a:solidFill>
          <a:ln/>
        </p:spPr>
      </p:sp>
      <p:pic>
        <p:nvPicPr>
          <p:cNvPr id="1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935" y="6895981"/>
            <a:ext cx="216932" cy="173593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3487460" y="6842165"/>
            <a:ext cx="8046006" cy="555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Poznámka:</a:t>
            </a:r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Náklad produktu nemusí být vždy aktivován v rozvaze – například u poskytovatelů služeb nebo u nákladů vynaložených až ve fázi prodeje (prodejní obaly).</a:t>
            </a:r>
            <a:endParaRPr lang="en-US" sz="1350" dirty="0"/>
          </a:p>
        </p:txBody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9900" y="7813358"/>
            <a:ext cx="1019056" cy="2444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57770" y="693063"/>
            <a:ext cx="8324374" cy="636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Příklad: Výpočet zisku a rentability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2157770" y="1839635"/>
            <a:ext cx="2548057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Zadání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2157770" y="2361962"/>
            <a:ext cx="4908828" cy="978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Podnik vynaložil na výrobu 10 výrobků náklady 100 Kč. Prodal 8 výrobků za 120 Kč. Zbylé 2 neprodané výrobky jsou oceněny vlastními náklady výroby 20 Kč.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571423" y="1839635"/>
            <a:ext cx="2548057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Účet zisků a ztrát</a:t>
            </a:r>
            <a:endParaRPr lang="en-US" sz="2000" dirty="0"/>
          </a:p>
        </p:txBody>
      </p:sp>
      <p:sp>
        <p:nvSpPr>
          <p:cNvPr id="6" name="Shape 4"/>
          <p:cNvSpPr/>
          <p:nvPr/>
        </p:nvSpPr>
        <p:spPr>
          <a:xfrm>
            <a:off x="7571423" y="2387441"/>
            <a:ext cx="4908828" cy="2944773"/>
          </a:xfrm>
          <a:prstGeom prst="roundRect">
            <a:avLst>
              <a:gd name="adj" fmla="val 2907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7579043" y="2395061"/>
            <a:ext cx="4893588" cy="58590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7782997" y="2524958"/>
            <a:ext cx="2035254" cy="326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Náklady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0233541" y="2524958"/>
            <a:ext cx="2035254" cy="326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100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7579043" y="2980968"/>
            <a:ext cx="4893588" cy="58590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7782997" y="3110865"/>
            <a:ext cx="2035254" cy="326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Změna stavu výrobků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10233541" y="3110865"/>
            <a:ext cx="2035254" cy="326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-20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7579043" y="3566874"/>
            <a:ext cx="4893588" cy="58590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7782997" y="3696772"/>
            <a:ext cx="2035254" cy="326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Celkem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0233541" y="3696772"/>
            <a:ext cx="2035254" cy="326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80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7579043" y="4152781"/>
            <a:ext cx="4893588" cy="58590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7782997" y="4282678"/>
            <a:ext cx="2035254" cy="326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Tržby z prodeje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0233541" y="4282678"/>
            <a:ext cx="2035254" cy="326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120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7579043" y="4738688"/>
            <a:ext cx="4893588" cy="58590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7782997" y="4868585"/>
            <a:ext cx="2035254" cy="326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Zisk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0233541" y="4868585"/>
            <a:ext cx="2035254" cy="326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40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2157770" y="5790843"/>
            <a:ext cx="10314861" cy="652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Náklady ve smyslu manažerského účetnictví ("Costs") činí </a:t>
            </a:r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100 Kč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, zatímco náklady ve smyslu finančního účetnictví ("Expenses") – pouze náklady prodaných výkonů – činí </a:t>
            </a:r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80 Kč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2157770" y="6672382"/>
            <a:ext cx="10314861" cy="866180"/>
          </a:xfrm>
          <a:prstGeom prst="roundRect">
            <a:avLst>
              <a:gd name="adj" fmla="val 9885"/>
            </a:avLst>
          </a:prstGeom>
          <a:solidFill>
            <a:srgbClr val="F5BCBF"/>
          </a:solidFill>
          <a:ln/>
        </p:spPr>
      </p:sp>
      <p:pic>
        <p:nvPicPr>
          <p:cNvPr id="2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1605" y="6985040"/>
            <a:ext cx="254794" cy="203835"/>
          </a:xfrm>
          <a:prstGeom prst="rect">
            <a:avLst/>
          </a:prstGeom>
        </p:spPr>
      </p:pic>
      <p:sp>
        <p:nvSpPr>
          <p:cNvPr id="25" name="Text 22"/>
          <p:cNvSpPr/>
          <p:nvPr/>
        </p:nvSpPr>
        <p:spPr>
          <a:xfrm>
            <a:off x="2820233" y="6927175"/>
            <a:ext cx="9448562" cy="326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Změna stavu výrobků 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highlight>
                  <a:srgbClr val="D01F28"/>
                </a:highlight>
                <a:latin typeface="Oxygen" pitchFamily="34" charset="0"/>
                <a:ea typeface="Oxygen" pitchFamily="34" charset="-122"/>
                <a:cs typeface="Oxygen" pitchFamily="34" charset="-120"/>
              </a:rPr>
              <a:t>není výnosem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, ale úpravou nákladů o výši, která se netýká prodaných výkonů.</a:t>
            </a:r>
            <a:endParaRPr lang="en-US" sz="1600" dirty="0"/>
          </a:p>
        </p:txBody>
      </p:sp>
      <p:pic>
        <p:nvPicPr>
          <p:cNvPr id="2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1066" y="7741563"/>
            <a:ext cx="1196697" cy="2870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49712" y="990124"/>
            <a:ext cx="1751171" cy="368856"/>
          </a:xfrm>
          <a:prstGeom prst="roundRect">
            <a:avLst>
              <a:gd name="adj" fmla="val 17886"/>
            </a:avLst>
          </a:prstGeom>
          <a:solidFill>
            <a:srgbClr val="F8D3D5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7464" y="1095970"/>
            <a:ext cx="157043" cy="15704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02970" y="1048941"/>
            <a:ext cx="1280160" cy="251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HOSPODÁRNOST</a:t>
            </a:r>
            <a:endParaRPr lang="en-US" sz="1200" dirty="0"/>
          </a:p>
        </p:txBody>
      </p:sp>
      <p:sp>
        <p:nvSpPr>
          <p:cNvPr id="6" name="Text 2"/>
          <p:cNvSpPr/>
          <p:nvPr/>
        </p:nvSpPr>
        <p:spPr>
          <a:xfrm>
            <a:off x="549712" y="1437442"/>
            <a:ext cx="8044577" cy="1227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Hospodárnost jako základní kritérium</a:t>
            </a:r>
            <a:endParaRPr lang="en-US" sz="3850" dirty="0"/>
          </a:p>
        </p:txBody>
      </p:sp>
      <p:sp>
        <p:nvSpPr>
          <p:cNvPr id="7" name="Text 3"/>
          <p:cNvSpPr/>
          <p:nvPr/>
        </p:nvSpPr>
        <p:spPr>
          <a:xfrm>
            <a:off x="549712" y="2958941"/>
            <a:ext cx="8044577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Hospodárnost</a:t>
            </a:r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(economy) vyjadřuje takový průběh nákladů, při kterém se dosahuje žádoucích výstupů s co nejmenším vynaložením ekonomických zdrojů.</a:t>
            </a:r>
            <a:endParaRPr lang="en-US" sz="1500" dirty="0"/>
          </a:p>
        </p:txBody>
      </p:sp>
      <p:sp>
        <p:nvSpPr>
          <p:cNvPr id="8" name="Shape 4"/>
          <p:cNvSpPr/>
          <p:nvPr/>
        </p:nvSpPr>
        <p:spPr>
          <a:xfrm>
            <a:off x="549712" y="3807976"/>
            <a:ext cx="8044577" cy="1460540"/>
          </a:xfrm>
          <a:prstGeom prst="roundRect">
            <a:avLst>
              <a:gd name="adj" fmla="val 5646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753666" y="4011930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Úspornost</a:t>
            </a:r>
            <a:endParaRPr lang="en-US" sz="1900" dirty="0"/>
          </a:p>
        </p:txBody>
      </p:sp>
      <p:sp>
        <p:nvSpPr>
          <p:cNvPr id="10" name="Text 6"/>
          <p:cNvSpPr/>
          <p:nvPr/>
        </p:nvSpPr>
        <p:spPr>
          <a:xfrm>
            <a:off x="753666" y="4436388"/>
            <a:ext cx="7636669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Reálné snížení </a:t>
            </a:r>
            <a:pPr algn="l" indent="0" marL="0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absolutní výše nákladů</a:t>
            </a:r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na daný objem výkonů. Uplatňuje se u nákladů spojených s konkrétním výkonem i u nákladů zajišťujících podmínky činnosti.</a:t>
            </a:r>
            <a:endParaRPr lang="en-US" sz="1500" dirty="0"/>
          </a:p>
        </p:txBody>
      </p:sp>
      <p:sp>
        <p:nvSpPr>
          <p:cNvPr id="11" name="Shape 7"/>
          <p:cNvSpPr/>
          <p:nvPr/>
        </p:nvSpPr>
        <p:spPr>
          <a:xfrm>
            <a:off x="549712" y="5464850"/>
            <a:ext cx="8044577" cy="1774627"/>
          </a:xfrm>
          <a:prstGeom prst="roundRect">
            <a:avLst>
              <a:gd name="adj" fmla="val 4647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753666" y="5668804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Výtěžnost</a:t>
            </a:r>
            <a:endParaRPr lang="en-US" sz="1900" dirty="0"/>
          </a:p>
        </p:txBody>
      </p:sp>
      <p:sp>
        <p:nvSpPr>
          <p:cNvPr id="13" name="Text 9"/>
          <p:cNvSpPr/>
          <p:nvPr/>
        </p:nvSpPr>
        <p:spPr>
          <a:xfrm>
            <a:off x="753666" y="6093262"/>
            <a:ext cx="7636669" cy="942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Maximalizace objemu</a:t>
            </a:r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výkonů při konstantním vynaložení zdrojů. Projevuje se pouze </a:t>
            </a:r>
            <a:pPr algn="l" indent="0" marL="0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relativním</a:t>
            </a:r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snížením nákladů na jednotku výkonu. Využívá se u nákladů spojených s kapacitou.</a:t>
            </a:r>
            <a:endParaRPr lang="en-US" sz="1500" dirty="0"/>
          </a:p>
        </p:txBody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839" y="7757636"/>
            <a:ext cx="1152763" cy="27646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68943" y="1129189"/>
            <a:ext cx="617220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Příklad úspornosti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1068943" y="2394466"/>
            <a:ext cx="1249251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Zadání: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Kalkulovaná spotřeba materiálu na výrobek byla 45 Kč. Plán výroby: 5 000 výrobků (rozpočet 225 000 Kč). Skutečnost: 4 800 výrobků, spotřeba materiálu 210 000 Kč.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1068943" y="3585567"/>
            <a:ext cx="2891671" cy="814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400"/>
              </a:lnSpc>
              <a:buNone/>
            </a:pPr>
            <a:r>
              <a:rPr lang="en-US" sz="6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216 000</a:t>
            </a:r>
            <a:endParaRPr lang="en-US" sz="6400" dirty="0"/>
          </a:p>
        </p:txBody>
      </p:sp>
      <p:sp>
        <p:nvSpPr>
          <p:cNvPr id="5" name="Text 3"/>
          <p:cNvSpPr/>
          <p:nvPr/>
        </p:nvSpPr>
        <p:spPr>
          <a:xfrm>
            <a:off x="1068943" y="4708684"/>
            <a:ext cx="2891671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Rozpočet na skutečný objem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1068943" y="5628323"/>
            <a:ext cx="289167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4 800 × 45 Kč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4269224" y="3585567"/>
            <a:ext cx="2891671" cy="814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400"/>
              </a:lnSpc>
              <a:buNone/>
            </a:pPr>
            <a:r>
              <a:rPr lang="en-US" sz="6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210 000</a:t>
            </a:r>
            <a:endParaRPr lang="en-US" sz="6400" dirty="0"/>
          </a:p>
        </p:txBody>
      </p:sp>
      <p:sp>
        <p:nvSpPr>
          <p:cNvPr id="8" name="Text 6"/>
          <p:cNvSpPr/>
          <p:nvPr/>
        </p:nvSpPr>
        <p:spPr>
          <a:xfrm>
            <a:off x="4269224" y="4708684"/>
            <a:ext cx="2891671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Skutečná spotřeba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4269224" y="5242560"/>
            <a:ext cx="289167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Celková spotřeba materiálu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7469505" y="3585567"/>
            <a:ext cx="2891671" cy="814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400"/>
              </a:lnSpc>
              <a:buNone/>
            </a:pPr>
            <a:r>
              <a:rPr lang="en-US" sz="6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6 000</a:t>
            </a:r>
            <a:endParaRPr lang="en-US" sz="6400" dirty="0"/>
          </a:p>
        </p:txBody>
      </p:sp>
      <p:sp>
        <p:nvSpPr>
          <p:cNvPr id="11" name="Text 9"/>
          <p:cNvSpPr/>
          <p:nvPr/>
        </p:nvSpPr>
        <p:spPr>
          <a:xfrm>
            <a:off x="7469505" y="4708684"/>
            <a:ext cx="2891671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Úspora celkem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7469505" y="5242560"/>
            <a:ext cx="289167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Absolutní úspora nákladů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10669786" y="3585567"/>
            <a:ext cx="2891671" cy="814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400"/>
              </a:lnSpc>
              <a:buNone/>
            </a:pPr>
            <a:r>
              <a:rPr lang="en-US" sz="6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1,25</a:t>
            </a:r>
            <a:endParaRPr lang="en-US" sz="6400" dirty="0"/>
          </a:p>
        </p:txBody>
      </p:sp>
      <p:sp>
        <p:nvSpPr>
          <p:cNvPr id="14" name="Text 12"/>
          <p:cNvSpPr/>
          <p:nvPr/>
        </p:nvSpPr>
        <p:spPr>
          <a:xfrm>
            <a:off x="10669786" y="4708684"/>
            <a:ext cx="2891671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Úspora na výrobek</a:t>
            </a:r>
            <a:endParaRPr lang="en-US" sz="2400" dirty="0"/>
          </a:p>
        </p:txBody>
      </p:sp>
      <p:sp>
        <p:nvSpPr>
          <p:cNvPr id="15" name="Text 13"/>
          <p:cNvSpPr/>
          <p:nvPr/>
        </p:nvSpPr>
        <p:spPr>
          <a:xfrm>
            <a:off x="10669786" y="5242560"/>
            <a:ext cx="289167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6 000 : 4 800 = 1,25 Kč</a:t>
            </a:r>
            <a:endParaRPr lang="en-US" sz="1900" dirty="0"/>
          </a:p>
        </p:txBody>
      </p:sp>
      <p:sp>
        <p:nvSpPr>
          <p:cNvPr id="16" name="Text 14"/>
          <p:cNvSpPr/>
          <p:nvPr/>
        </p:nvSpPr>
        <p:spPr>
          <a:xfrm>
            <a:off x="1068943" y="6310313"/>
            <a:ext cx="1249251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Hospodárnost se zlepšila celkově o 6 000 Kč a o 1,25 Kč na jednotku výroby 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highlight>
                  <a:srgbClr val="D01F28"/>
                </a:highlight>
                <a:latin typeface="Oxygen" pitchFamily="34" charset="0"/>
                <a:ea typeface="Oxygen" pitchFamily="34" charset="-122"/>
                <a:cs typeface="Oxygen" pitchFamily="34" charset="-120"/>
              </a:rPr>
              <a:t>formou úspornosti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(absolutní úspora nákladů).</a:t>
            </a:r>
            <a:endParaRPr lang="en-US" sz="1900" dirty="0"/>
          </a:p>
        </p:txBody>
      </p:sp>
      <p:pic>
        <p:nvPicPr>
          <p:cNvPr id="1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07935" y="7636073"/>
            <a:ext cx="1449705" cy="34766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68943" y="2045732"/>
            <a:ext cx="7855148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Příklad výtěžnosti – zadání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1068943" y="343435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Plán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1068943" y="4066937"/>
            <a:ext cx="594514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Rozpočet fixních nákladů na řízení: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50 000 Kč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068943" y="4548307"/>
            <a:ext cx="594514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Plán výroby: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2 500 ks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výrobků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068943" y="5029676"/>
            <a:ext cx="594514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Náklady na výrobek: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20 Kč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7623929" y="343435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Skutečnost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7623929" y="4066937"/>
            <a:ext cx="594514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Zvýšení výroby o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5%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na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2 625 ks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7623929" y="4548307"/>
            <a:ext cx="594514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Skutečné náklady na řízení: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42 000 Kč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7623929" y="5029676"/>
            <a:ext cx="594514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Důvod: racionalizační opatření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1068943" y="5788700"/>
            <a:ext cx="1249251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Úkol: Posoudit úroveň hospodárnosti a určit, o jakou formu hospodárnosti jde.</a:t>
            </a:r>
            <a:endParaRPr lang="en-US" sz="190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07935" y="7636073"/>
            <a:ext cx="1449705" cy="34766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976920" y="582930"/>
            <a:ext cx="5364361" cy="535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Příklad výtěžnosti – řešení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2976920" y="1461611"/>
            <a:ext cx="171450" cy="214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xygen Light" pitchFamily="34" charset="0"/>
                <a:ea typeface="Oxygen Light" pitchFamily="34" charset="-122"/>
                <a:cs typeface="Oxygen Light" pitchFamily="34" charset="-120"/>
              </a:rPr>
              <a:t>01</a:t>
            </a:r>
            <a:endParaRPr lang="en-US" sz="1350" dirty="0"/>
          </a:p>
        </p:txBody>
      </p:sp>
      <p:sp>
        <p:nvSpPr>
          <p:cNvPr id="4" name="Shape 2"/>
          <p:cNvSpPr/>
          <p:nvPr/>
        </p:nvSpPr>
        <p:spPr>
          <a:xfrm>
            <a:off x="2976920" y="1730216"/>
            <a:ext cx="4252436" cy="2286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5" name="Text 3"/>
          <p:cNvSpPr/>
          <p:nvPr/>
        </p:nvSpPr>
        <p:spPr>
          <a:xfrm>
            <a:off x="2976920" y="1861661"/>
            <a:ext cx="3706654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Pevný, lineárně přepočtený rozpočet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2976920" y="2232422"/>
            <a:ext cx="4252436" cy="2743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20 Kč × 2 625 ks = </a:t>
            </a:r>
            <a:pPr algn="l" indent="0" marL="0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52 500 Kč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7400806" y="1461611"/>
            <a:ext cx="171450" cy="214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xygen Light" pitchFamily="34" charset="0"/>
                <a:ea typeface="Oxygen Light" pitchFamily="34" charset="-122"/>
                <a:cs typeface="Oxygen Light" pitchFamily="34" charset="-120"/>
              </a:rPr>
              <a:t>02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7400806" y="1730216"/>
            <a:ext cx="4252555" cy="2286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9" name="Text 7"/>
          <p:cNvSpPr/>
          <p:nvPr/>
        </p:nvSpPr>
        <p:spPr>
          <a:xfrm>
            <a:off x="7400806" y="1861661"/>
            <a:ext cx="2143363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Skutečné náklady</a:t>
            </a:r>
            <a:endParaRPr lang="en-US" sz="1650" dirty="0"/>
          </a:p>
        </p:txBody>
      </p:sp>
      <p:sp>
        <p:nvSpPr>
          <p:cNvPr id="10" name="Text 8"/>
          <p:cNvSpPr/>
          <p:nvPr/>
        </p:nvSpPr>
        <p:spPr>
          <a:xfrm>
            <a:off x="7400806" y="2232422"/>
            <a:ext cx="4252555" cy="2743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42 000 Kč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2976920" y="2806779"/>
            <a:ext cx="171450" cy="214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xygen Light" pitchFamily="34" charset="0"/>
                <a:ea typeface="Oxygen Light" pitchFamily="34" charset="-122"/>
                <a:cs typeface="Oxygen Light" pitchFamily="34" charset="-120"/>
              </a:rPr>
              <a:t>03</a:t>
            </a:r>
            <a:endParaRPr lang="en-US" sz="1350" dirty="0"/>
          </a:p>
        </p:txBody>
      </p:sp>
      <p:sp>
        <p:nvSpPr>
          <p:cNvPr id="12" name="Shape 10"/>
          <p:cNvSpPr/>
          <p:nvPr/>
        </p:nvSpPr>
        <p:spPr>
          <a:xfrm>
            <a:off x="2976920" y="3075384"/>
            <a:ext cx="4252436" cy="2286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13" name="Text 11"/>
          <p:cNvSpPr/>
          <p:nvPr/>
        </p:nvSpPr>
        <p:spPr>
          <a:xfrm>
            <a:off x="2976920" y="3206829"/>
            <a:ext cx="2143363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Celková úspora</a:t>
            </a:r>
            <a:endParaRPr lang="en-US" sz="1650" dirty="0"/>
          </a:p>
        </p:txBody>
      </p:sp>
      <p:sp>
        <p:nvSpPr>
          <p:cNvPr id="14" name="Text 12"/>
          <p:cNvSpPr/>
          <p:nvPr/>
        </p:nvSpPr>
        <p:spPr>
          <a:xfrm>
            <a:off x="2976920" y="3577590"/>
            <a:ext cx="4252436" cy="2743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52 500 - 42 000 = </a:t>
            </a:r>
            <a:pPr algn="l" indent="0" marL="0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10 500 Kč</a:t>
            </a:r>
            <a:endParaRPr lang="en-US" sz="1350" dirty="0"/>
          </a:p>
        </p:txBody>
      </p:sp>
      <p:sp>
        <p:nvSpPr>
          <p:cNvPr id="15" name="Text 13"/>
          <p:cNvSpPr/>
          <p:nvPr/>
        </p:nvSpPr>
        <p:spPr>
          <a:xfrm>
            <a:off x="7400806" y="2806779"/>
            <a:ext cx="171450" cy="214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xygen Light" pitchFamily="34" charset="0"/>
                <a:ea typeface="Oxygen Light" pitchFamily="34" charset="-122"/>
                <a:cs typeface="Oxygen Light" pitchFamily="34" charset="-120"/>
              </a:rPr>
              <a:t>04</a:t>
            </a:r>
            <a:endParaRPr lang="en-US" sz="1350" dirty="0"/>
          </a:p>
        </p:txBody>
      </p:sp>
      <p:sp>
        <p:nvSpPr>
          <p:cNvPr id="16" name="Shape 14"/>
          <p:cNvSpPr/>
          <p:nvPr/>
        </p:nvSpPr>
        <p:spPr>
          <a:xfrm>
            <a:off x="7400806" y="3075384"/>
            <a:ext cx="4252555" cy="2286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17" name="Text 15"/>
          <p:cNvSpPr/>
          <p:nvPr/>
        </p:nvSpPr>
        <p:spPr>
          <a:xfrm>
            <a:off x="7400806" y="3206829"/>
            <a:ext cx="2984302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Skutečné náklady na výrobek</a:t>
            </a:r>
            <a:endParaRPr lang="en-US" sz="1650" dirty="0"/>
          </a:p>
        </p:txBody>
      </p:sp>
      <p:sp>
        <p:nvSpPr>
          <p:cNvPr id="18" name="Text 16"/>
          <p:cNvSpPr/>
          <p:nvPr/>
        </p:nvSpPr>
        <p:spPr>
          <a:xfrm>
            <a:off x="7400806" y="3577590"/>
            <a:ext cx="4252555" cy="2743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42 000 : 2 625 = </a:t>
            </a:r>
            <a:pPr algn="l" indent="0" marL="0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16 Kč</a:t>
            </a:r>
            <a:endParaRPr lang="en-US" sz="1350" dirty="0"/>
          </a:p>
        </p:txBody>
      </p:sp>
      <p:sp>
        <p:nvSpPr>
          <p:cNvPr id="19" name="Text 17"/>
          <p:cNvSpPr/>
          <p:nvPr/>
        </p:nvSpPr>
        <p:spPr>
          <a:xfrm>
            <a:off x="4037886" y="5287923"/>
            <a:ext cx="2108954" cy="428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350"/>
              </a:lnSpc>
              <a:buNone/>
            </a:pPr>
            <a:r>
              <a:rPr lang="en-US" sz="3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24%</a:t>
            </a:r>
            <a:endParaRPr lang="en-US" sz="3350" dirty="0"/>
          </a:p>
        </p:txBody>
      </p:sp>
      <p:pic>
        <p:nvPicPr>
          <p:cNvPr id="2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6428" y="4216241"/>
            <a:ext cx="2571988" cy="2571988"/>
          </a:xfrm>
          <a:prstGeom prst="rect">
            <a:avLst/>
          </a:prstGeom>
        </p:spPr>
      </p:pic>
      <p:sp>
        <p:nvSpPr>
          <p:cNvPr id="21" name="Text 18"/>
          <p:cNvSpPr/>
          <p:nvPr/>
        </p:nvSpPr>
        <p:spPr>
          <a:xfrm>
            <a:off x="4020741" y="7002542"/>
            <a:ext cx="2143363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Vliv výtěžnosti</a:t>
            </a:r>
            <a:endParaRPr lang="en-US" sz="1650" dirty="0"/>
          </a:p>
        </p:txBody>
      </p:sp>
      <p:sp>
        <p:nvSpPr>
          <p:cNvPr id="22" name="Text 19"/>
          <p:cNvSpPr/>
          <p:nvPr/>
        </p:nvSpPr>
        <p:spPr>
          <a:xfrm>
            <a:off x="2976920" y="7373303"/>
            <a:ext cx="4231005" cy="2743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2 500 Kč (5% z rozpočtu)</a:t>
            </a:r>
            <a:endParaRPr lang="en-US" sz="1350" dirty="0"/>
          </a:p>
        </p:txBody>
      </p:sp>
      <p:sp>
        <p:nvSpPr>
          <p:cNvPr id="23" name="Text 20"/>
          <p:cNvSpPr/>
          <p:nvPr/>
        </p:nvSpPr>
        <p:spPr>
          <a:xfrm>
            <a:off x="8483203" y="5287923"/>
            <a:ext cx="2108954" cy="428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350"/>
              </a:lnSpc>
              <a:buNone/>
            </a:pPr>
            <a:r>
              <a:rPr lang="en-US" sz="3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76%</a:t>
            </a:r>
            <a:endParaRPr lang="en-US" sz="3350" dirty="0"/>
          </a:p>
        </p:txBody>
      </p:sp>
      <p:pic>
        <p:nvPicPr>
          <p:cNvPr id="2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746" y="4216241"/>
            <a:ext cx="2571988" cy="2571988"/>
          </a:xfrm>
          <a:prstGeom prst="rect">
            <a:avLst/>
          </a:prstGeom>
        </p:spPr>
      </p:pic>
      <p:sp>
        <p:nvSpPr>
          <p:cNvPr id="25" name="Text 21"/>
          <p:cNvSpPr/>
          <p:nvPr/>
        </p:nvSpPr>
        <p:spPr>
          <a:xfrm>
            <a:off x="8466058" y="7002542"/>
            <a:ext cx="2143363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Vliv úspornosti</a:t>
            </a:r>
            <a:endParaRPr lang="en-US" sz="1650" dirty="0"/>
          </a:p>
        </p:txBody>
      </p:sp>
      <p:sp>
        <p:nvSpPr>
          <p:cNvPr id="26" name="Text 22"/>
          <p:cNvSpPr/>
          <p:nvPr/>
        </p:nvSpPr>
        <p:spPr>
          <a:xfrm>
            <a:off x="7422237" y="7373303"/>
            <a:ext cx="4231124" cy="2743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8 000 Kč (absolutní úspora)</a:t>
            </a:r>
            <a:endParaRPr lang="en-US" sz="1350" dirty="0"/>
          </a:p>
        </p:txBody>
      </p:sp>
      <p:pic>
        <p:nvPicPr>
          <p:cNvPr id="2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3712" y="7818358"/>
            <a:ext cx="1006673" cy="24145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7677" y="1652111"/>
            <a:ext cx="7761446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Grafické znázornění výtěžnosti</a:t>
            </a:r>
            <a:endParaRPr lang="en-US" sz="4850" dirty="0"/>
          </a:p>
        </p:txBody>
      </p:sp>
      <p:sp>
        <p:nvSpPr>
          <p:cNvPr id="4" name="Text 1"/>
          <p:cNvSpPr/>
          <p:nvPr/>
        </p:nvSpPr>
        <p:spPr>
          <a:xfrm>
            <a:off x="6177677" y="3565446"/>
            <a:ext cx="7761446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Celkové absolutní zvýšení hospodárnosti ve výši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10 500 Kč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bylo ovlivněno: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177677" y="4633198"/>
            <a:ext cx="776144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D01F28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2 500 Kč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vyšší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výtěžností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(0,952 Kč/výrobek)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177677" y="5114568"/>
            <a:ext cx="776144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2F3131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8 000 Kč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vyšší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úsporností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(3,048 Kč/výrobek)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6177677" y="5787271"/>
            <a:ext cx="7761446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Celkové zvýšení hospodárnosti o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4 Kč na jeden kus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bylo ovlivněno kombinací obou forem hospodárnosti.</a:t>
            </a:r>
            <a:endParaRPr lang="en-US" sz="19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7935" y="7636073"/>
            <a:ext cx="1449705" cy="34766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91277" y="1660803"/>
            <a:ext cx="1580555" cy="464106"/>
          </a:xfrm>
          <a:prstGeom prst="roundRect">
            <a:avLst>
              <a:gd name="adj" fmla="val 17874"/>
            </a:avLst>
          </a:prstGeom>
          <a:solidFill>
            <a:srgbClr val="F8D3D5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391" y="1794153"/>
            <a:ext cx="197406" cy="19740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35499" y="1734860"/>
            <a:ext cx="988219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ÚČINNOST</a:t>
            </a: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691277" y="2223611"/>
            <a:ext cx="6187678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Ekonomická účinnost</a:t>
            </a:r>
            <a:endParaRPr lang="en-US" sz="4850" dirty="0"/>
          </a:p>
        </p:txBody>
      </p:sp>
      <p:sp>
        <p:nvSpPr>
          <p:cNvPr id="7" name="Text 3"/>
          <p:cNvSpPr/>
          <p:nvPr/>
        </p:nvSpPr>
        <p:spPr>
          <a:xfrm>
            <a:off x="691277" y="3365421"/>
            <a:ext cx="7761446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Ekonomická účinnost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(efficiency) je výsledkem souměření vynaložených nákladů s dosaženým ekonomickým prospěchem. Elementární formou je porovnání nákladů prodaných výkonů s výnosy z jejich prodeje.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1061561" y="5500926"/>
            <a:ext cx="739116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Ekonomickou účinnost lze kvantifikovat pomocí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zisku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jako rozdílu mezi výnosy a náklady.</a:t>
            </a:r>
            <a:endParaRPr lang="en-US" sz="1900" dirty="0"/>
          </a:p>
        </p:txBody>
      </p:sp>
      <p:sp>
        <p:nvSpPr>
          <p:cNvPr id="9" name="Shape 5"/>
          <p:cNvSpPr/>
          <p:nvPr/>
        </p:nvSpPr>
        <p:spPr>
          <a:xfrm>
            <a:off x="691277" y="5223272"/>
            <a:ext cx="30480" cy="1345406"/>
          </a:xfrm>
          <a:prstGeom prst="rect">
            <a:avLst/>
          </a:prstGeom>
          <a:solidFill>
            <a:srgbClr val="D01F28"/>
          </a:solidFill>
          <a:ln/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535" y="7636073"/>
            <a:ext cx="1449705" cy="34766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68943" y="1230868"/>
            <a:ext cx="8673941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Zisk jako syntetická kategorie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1068943" y="2496145"/>
            <a:ext cx="1249251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Zisk je považován za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nejsyntetičtější absolutní hodnotovou kategorii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 Odráží veškeré faktory úspěšného podnikání a má čtyři základní funkce:</a:t>
            </a:r>
            <a:endParaRPr lang="en-US" sz="19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8943" y="3563898"/>
            <a:ext cx="617220" cy="61722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994773" y="3710464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Kriteriální funkce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1994773" y="4244340"/>
            <a:ext cx="516612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Bezprostředně navazuje na zvýšení hodnoty podniku a schopnost rozšířené reprodukce.</a:t>
            </a:r>
            <a:endParaRPr lang="en-US" sz="19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69505" y="3563898"/>
            <a:ext cx="617220" cy="61722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395335" y="3710464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Reprodukční funkce</a:t>
            </a:r>
            <a:endParaRPr lang="en-US" sz="2400" dirty="0"/>
          </a:p>
        </p:txBody>
      </p:sp>
      <p:sp>
        <p:nvSpPr>
          <p:cNvPr id="9" name="Text 5"/>
          <p:cNvSpPr/>
          <p:nvPr/>
        </p:nvSpPr>
        <p:spPr>
          <a:xfrm>
            <a:off x="8395335" y="4244340"/>
            <a:ext cx="516612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Vyjadřuje míru schopnosti podniku k dalšímu rozvoju a expanzi.</a:t>
            </a:r>
            <a:endParaRPr lang="en-US" sz="19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8943" y="5528191"/>
            <a:ext cx="617220" cy="61722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994773" y="5674757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Distribuční funkce</a:t>
            </a:r>
            <a:endParaRPr lang="en-US" sz="2400" dirty="0"/>
          </a:p>
        </p:txBody>
      </p:sp>
      <p:sp>
        <p:nvSpPr>
          <p:cNvPr id="12" name="Text 7"/>
          <p:cNvSpPr/>
          <p:nvPr/>
        </p:nvSpPr>
        <p:spPr>
          <a:xfrm>
            <a:off x="1994773" y="6208633"/>
            <a:ext cx="516612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Zobrazuje zisk jako zdroj distribuce ve vztahu k vlastníkům a daňovým povinnostem.</a:t>
            </a:r>
            <a:endParaRPr lang="en-US" sz="190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69505" y="5528191"/>
            <a:ext cx="617220" cy="61722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395335" y="5674757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Stimulační funkce</a:t>
            </a:r>
            <a:endParaRPr lang="en-US" sz="2400" dirty="0"/>
          </a:p>
        </p:txBody>
      </p:sp>
      <p:sp>
        <p:nvSpPr>
          <p:cNvPr id="15" name="Text 9"/>
          <p:cNvSpPr/>
          <p:nvPr/>
        </p:nvSpPr>
        <p:spPr>
          <a:xfrm>
            <a:off x="8395335" y="6208633"/>
            <a:ext cx="516612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Využití zisku jako nástroje zainteresovanosti pracovníků na výsledcích.</a:t>
            </a:r>
            <a:endParaRPr lang="en-US" sz="1900" dirty="0"/>
          </a:p>
        </p:txBody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07935" y="7636073"/>
            <a:ext cx="1449705" cy="3476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220039" y="694134"/>
            <a:ext cx="1098471" cy="378381"/>
          </a:xfrm>
          <a:prstGeom prst="roundRect">
            <a:avLst>
              <a:gd name="adj" fmla="val 17883"/>
            </a:avLst>
          </a:prstGeom>
          <a:solidFill>
            <a:srgbClr val="F8D3D5"/>
          </a:solidFill>
          <a:ln/>
        </p:spPr>
      </p:sp>
      <p:sp>
        <p:nvSpPr>
          <p:cNvPr id="3" name="Text 1"/>
          <p:cNvSpPr/>
          <p:nvPr/>
        </p:nvSpPr>
        <p:spPr>
          <a:xfrm>
            <a:off x="2340769" y="754499"/>
            <a:ext cx="857012" cy="257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KAPITOLA 2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2220039" y="1153001"/>
            <a:ext cx="5075515" cy="629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Výukové cíle kapitoly</a:t>
            </a:r>
            <a:endParaRPr lang="en-US" sz="3950" dirty="0"/>
          </a:p>
        </p:txBody>
      </p:sp>
      <p:sp>
        <p:nvSpPr>
          <p:cNvPr id="5" name="Shape 3"/>
          <p:cNvSpPr/>
          <p:nvPr/>
        </p:nvSpPr>
        <p:spPr>
          <a:xfrm>
            <a:off x="2220039" y="2084427"/>
            <a:ext cx="4994434" cy="2624852"/>
          </a:xfrm>
          <a:prstGeom prst="roundRect">
            <a:avLst>
              <a:gd name="adj" fmla="val 3222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2428994" y="2293382"/>
            <a:ext cx="604123" cy="604123"/>
          </a:xfrm>
          <a:prstGeom prst="roundRect">
            <a:avLst>
              <a:gd name="adj" fmla="val 15134477"/>
            </a:avLst>
          </a:prstGeom>
          <a:solidFill>
            <a:srgbClr val="D01F28"/>
          </a:solidFill>
          <a:ln/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95086" y="2459474"/>
            <a:ext cx="271820" cy="27182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2428994" y="3098840"/>
            <a:ext cx="2517338" cy="314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Vymezení nákladů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2428994" y="3534132"/>
            <a:ext cx="4576524" cy="9661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Definovat náklady jako základní kategorii manažerského účetnictví a pochopit jejich úlohu v řízení podniku.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7415808" y="2084427"/>
            <a:ext cx="4994434" cy="2624852"/>
          </a:xfrm>
          <a:prstGeom prst="roundRect">
            <a:avLst>
              <a:gd name="adj" fmla="val 3222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7624762" y="2293382"/>
            <a:ext cx="604123" cy="604123"/>
          </a:xfrm>
          <a:prstGeom prst="roundRect">
            <a:avLst>
              <a:gd name="adj" fmla="val 15134477"/>
            </a:avLst>
          </a:prstGeom>
          <a:solidFill>
            <a:srgbClr val="D01F28"/>
          </a:solidFill>
          <a:ln/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90855" y="2459474"/>
            <a:ext cx="271820" cy="271820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624762" y="3098840"/>
            <a:ext cx="2517338" cy="314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Odlišnosti v pojetí</a:t>
            </a:r>
            <a:endParaRPr lang="en-US" sz="1950" dirty="0"/>
          </a:p>
        </p:txBody>
      </p:sp>
      <p:sp>
        <p:nvSpPr>
          <p:cNvPr id="14" name="Text 10"/>
          <p:cNvSpPr/>
          <p:nvPr/>
        </p:nvSpPr>
        <p:spPr>
          <a:xfrm>
            <a:off x="7624762" y="3534132"/>
            <a:ext cx="4576524" cy="9661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Rozpoznat rozdíly mezi náklady ve finančním a manažerském účetnictví a jejich praktické důsledky.</a:t>
            </a:r>
            <a:endParaRPr lang="en-US" sz="1550" dirty="0"/>
          </a:p>
        </p:txBody>
      </p:sp>
      <p:sp>
        <p:nvSpPr>
          <p:cNvPr id="15" name="Shape 11"/>
          <p:cNvSpPr/>
          <p:nvPr/>
        </p:nvSpPr>
        <p:spPr>
          <a:xfrm>
            <a:off x="2220039" y="4910614"/>
            <a:ext cx="4994434" cy="2624852"/>
          </a:xfrm>
          <a:prstGeom prst="roundRect">
            <a:avLst>
              <a:gd name="adj" fmla="val 3222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2428994" y="5119568"/>
            <a:ext cx="604123" cy="604123"/>
          </a:xfrm>
          <a:prstGeom prst="roundRect">
            <a:avLst>
              <a:gd name="adj" fmla="val 15134477"/>
            </a:avLst>
          </a:prstGeom>
          <a:solidFill>
            <a:srgbClr val="D01F28"/>
          </a:solidFill>
          <a:ln/>
        </p:spPr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5086" y="5285661"/>
            <a:ext cx="271820" cy="271820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2428994" y="5925026"/>
            <a:ext cx="2644735" cy="314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Ekonomické kategorie</a:t>
            </a:r>
            <a:endParaRPr lang="en-US" sz="1950" dirty="0"/>
          </a:p>
        </p:txBody>
      </p:sp>
      <p:sp>
        <p:nvSpPr>
          <p:cNvPr id="19" name="Text 14"/>
          <p:cNvSpPr/>
          <p:nvPr/>
        </p:nvSpPr>
        <p:spPr>
          <a:xfrm>
            <a:off x="2428994" y="6360319"/>
            <a:ext cx="4576524" cy="9661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Charakterizovat hospodárnost, účinnost, efektivnost a finanční pozici jako klíčová měřítka výkonnosti.</a:t>
            </a:r>
            <a:endParaRPr lang="en-US" sz="1550" dirty="0"/>
          </a:p>
        </p:txBody>
      </p:sp>
      <p:sp>
        <p:nvSpPr>
          <p:cNvPr id="20" name="Shape 15"/>
          <p:cNvSpPr/>
          <p:nvPr/>
        </p:nvSpPr>
        <p:spPr>
          <a:xfrm>
            <a:off x="7415808" y="4910614"/>
            <a:ext cx="4994434" cy="2624852"/>
          </a:xfrm>
          <a:prstGeom prst="roundRect">
            <a:avLst>
              <a:gd name="adj" fmla="val 3222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21" name="Shape 16"/>
          <p:cNvSpPr/>
          <p:nvPr/>
        </p:nvSpPr>
        <p:spPr>
          <a:xfrm>
            <a:off x="7624762" y="5119568"/>
            <a:ext cx="604123" cy="604123"/>
          </a:xfrm>
          <a:prstGeom prst="roundRect">
            <a:avLst>
              <a:gd name="adj" fmla="val 15134477"/>
            </a:avLst>
          </a:prstGeom>
          <a:solidFill>
            <a:srgbClr val="D01F28"/>
          </a:solidFill>
          <a:ln/>
        </p:spPr>
      </p:sp>
      <p:pic>
        <p:nvPicPr>
          <p:cNvPr id="22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90855" y="5285661"/>
            <a:ext cx="271820" cy="271820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7624762" y="5925026"/>
            <a:ext cx="2517338" cy="314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Přístupy k měření</a:t>
            </a:r>
            <a:endParaRPr lang="en-US" sz="1950" dirty="0"/>
          </a:p>
        </p:txBody>
      </p:sp>
      <p:sp>
        <p:nvSpPr>
          <p:cNvPr id="24" name="Text 18"/>
          <p:cNvSpPr/>
          <p:nvPr/>
        </p:nvSpPr>
        <p:spPr>
          <a:xfrm>
            <a:off x="7624762" y="6360319"/>
            <a:ext cx="4576524" cy="6441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Osvojit si metody vyjádření a měření jednotlivých ekonomických kategorií v praxi.</a:t>
            </a:r>
            <a:endParaRPr lang="en-US" sz="1550" dirty="0"/>
          </a:p>
        </p:txBody>
      </p:sp>
      <p:pic>
        <p:nvPicPr>
          <p:cNvPr id="25" name="Image 4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07020" y="7745492"/>
            <a:ext cx="1182410" cy="28360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62839" y="490776"/>
            <a:ext cx="3609023" cy="451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8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Úrovně zisku</a:t>
            </a:r>
            <a:endParaRPr lang="en-US" sz="28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62839" y="1230511"/>
            <a:ext cx="433030" cy="1143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240173" y="1374815"/>
            <a:ext cx="2693908" cy="225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Zisk z hlavní výdělečné činnosti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4240173" y="1686997"/>
            <a:ext cx="6727388" cy="461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Rozdíl mezi výnosy z prodeje výkonů a náklady hlavní činnosti. Vyjadřuje schopnost managementu zhodnotit zdroje pro hlavní činnost.</a:t>
            </a:r>
            <a:endParaRPr lang="en-US" sz="11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94" y="2437567"/>
            <a:ext cx="433030" cy="11430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456628" y="2581870"/>
            <a:ext cx="1804511" cy="225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Zisk provozní</a:t>
            </a:r>
            <a:endParaRPr lang="en-US" sz="1400" dirty="0"/>
          </a:p>
        </p:txBody>
      </p:sp>
      <p:sp>
        <p:nvSpPr>
          <p:cNvPr id="8" name="Text 4"/>
          <p:cNvSpPr/>
          <p:nvPr/>
        </p:nvSpPr>
        <p:spPr>
          <a:xfrm>
            <a:off x="4456628" y="2894052"/>
            <a:ext cx="6510933" cy="461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Zahrnuje zisk z hlavní činnosti upravený o transakce v pravomoci managementu (např. prodej nepotřebného materiálu).</a:t>
            </a:r>
            <a:endParaRPr lang="en-US" sz="11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869" y="3644622"/>
            <a:ext cx="433030" cy="11430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673203" y="3788926"/>
            <a:ext cx="1804511" cy="225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Zisk z běžné činnosti</a:t>
            </a:r>
            <a:endParaRPr lang="en-US" sz="1400" dirty="0"/>
          </a:p>
        </p:txBody>
      </p:sp>
      <p:sp>
        <p:nvSpPr>
          <p:cNvPr id="11" name="Text 6"/>
          <p:cNvSpPr/>
          <p:nvPr/>
        </p:nvSpPr>
        <p:spPr>
          <a:xfrm>
            <a:off x="4673203" y="4101108"/>
            <a:ext cx="6294358" cy="461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Provozní zisk upravený o efekty finančních a investičních aktivit. Vyjadřuje výdělekovou schopnost podniku.</a:t>
            </a:r>
            <a:endParaRPr lang="en-US" sz="11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444" y="4851678"/>
            <a:ext cx="433030" cy="11430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889778" y="4995982"/>
            <a:ext cx="1804511" cy="225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Zisk před zdaněním</a:t>
            </a:r>
            <a:endParaRPr lang="en-US" sz="1400" dirty="0"/>
          </a:p>
        </p:txBody>
      </p:sp>
      <p:sp>
        <p:nvSpPr>
          <p:cNvPr id="14" name="Text 8"/>
          <p:cNvSpPr/>
          <p:nvPr/>
        </p:nvSpPr>
        <p:spPr>
          <a:xfrm>
            <a:off x="4889778" y="5308163"/>
            <a:ext cx="6077783" cy="230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Součet zisku z běžné činnosti a mimořádného zisku. Určen k rozdělení mezi stát a vlastníky.</a:t>
            </a:r>
            <a:endParaRPr lang="en-US" sz="110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869" y="5862161"/>
            <a:ext cx="433030" cy="114300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4673203" y="6006465"/>
            <a:ext cx="2252186" cy="225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Zisk po zdanění (čistý zisk)</a:t>
            </a:r>
            <a:endParaRPr lang="en-US" sz="1400" dirty="0"/>
          </a:p>
        </p:txBody>
      </p:sp>
      <p:sp>
        <p:nvSpPr>
          <p:cNvPr id="17" name="Text 10"/>
          <p:cNvSpPr/>
          <p:nvPr/>
        </p:nvSpPr>
        <p:spPr>
          <a:xfrm>
            <a:off x="4673203" y="6318647"/>
            <a:ext cx="6294358" cy="230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Určen na rozvoj podniku a uspokojení potřeb vlastníků.</a:t>
            </a:r>
            <a:endParaRPr lang="en-US" sz="1100" dirty="0"/>
          </a:p>
        </p:txBody>
      </p:sp>
      <p:pic>
        <p:nvPicPr>
          <p:cNvPr id="18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9294" y="6872645"/>
            <a:ext cx="433030" cy="114300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4456628" y="7016948"/>
            <a:ext cx="1804511" cy="225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Nerozdělený zisk</a:t>
            </a:r>
            <a:endParaRPr lang="en-US" sz="1400" dirty="0"/>
          </a:p>
        </p:txBody>
      </p:sp>
      <p:sp>
        <p:nvSpPr>
          <p:cNvPr id="20" name="Text 12"/>
          <p:cNvSpPr/>
          <p:nvPr/>
        </p:nvSpPr>
        <p:spPr>
          <a:xfrm>
            <a:off x="4456628" y="7329130"/>
            <a:ext cx="6510933" cy="230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Čistý zisk snížený o dividendy. Zvyšuje podíl vlastníků na aktivech a je určen na další rozvoj.</a:t>
            </a:r>
            <a:endParaRPr lang="en-US" sz="1100" dirty="0"/>
          </a:p>
        </p:txBody>
      </p:sp>
      <p:pic>
        <p:nvPicPr>
          <p:cNvPr id="21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81948" y="7882533"/>
            <a:ext cx="847487" cy="2032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0175" y="1009650"/>
            <a:ext cx="6016109" cy="751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900"/>
              </a:lnSpc>
              <a:buNone/>
            </a:pPr>
            <a:r>
              <a:rPr lang="en-US" sz="47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Mimořádný zisk</a:t>
            </a:r>
            <a:endParaRPr lang="en-US" sz="4700" dirty="0"/>
          </a:p>
        </p:txBody>
      </p:sp>
      <p:sp>
        <p:nvSpPr>
          <p:cNvPr id="4" name="Shape 1"/>
          <p:cNvSpPr/>
          <p:nvPr/>
        </p:nvSpPr>
        <p:spPr>
          <a:xfrm>
            <a:off x="6160175" y="2122527"/>
            <a:ext cx="7796451" cy="1792367"/>
          </a:xfrm>
          <a:prstGeom prst="roundRect">
            <a:avLst>
              <a:gd name="adj" fmla="val 5639"/>
            </a:avLst>
          </a:prstGeom>
          <a:solidFill>
            <a:srgbClr val="F5BCBF"/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494598"/>
            <a:ext cx="300752" cy="24062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42177" y="2423279"/>
            <a:ext cx="6773823" cy="11547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Mimořádný zisk je výsledkem srovnání tzv. 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nerecipročních přírůstků a úbytků kapitálu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, kterým často chybí účelový vztah k výkonům.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6160175" y="4426148"/>
            <a:ext cx="3007995" cy="375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Charakteristika</a:t>
            </a:r>
            <a:endParaRPr lang="en-US" sz="2350" dirty="0"/>
          </a:p>
        </p:txBody>
      </p:sp>
      <p:sp>
        <p:nvSpPr>
          <p:cNvPr id="8" name="Text 4"/>
          <p:cNvSpPr/>
          <p:nvPr/>
        </p:nvSpPr>
        <p:spPr>
          <a:xfrm>
            <a:off x="6160175" y="5042654"/>
            <a:ext cx="3604736" cy="1924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Souměření nákladů a výnosů, které ovlivňují celkový výsledek 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nahodilým, výjimečným způsobem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, jehož opakování je v budoucnu nepravděpodobné.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10359509" y="4426148"/>
            <a:ext cx="3007995" cy="375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Příklady</a:t>
            </a:r>
            <a:endParaRPr lang="en-US" sz="2350" dirty="0"/>
          </a:p>
        </p:txBody>
      </p:sp>
      <p:sp>
        <p:nvSpPr>
          <p:cNvPr id="10" name="Text 6"/>
          <p:cNvSpPr/>
          <p:nvPr/>
        </p:nvSpPr>
        <p:spPr>
          <a:xfrm>
            <a:off x="10359509" y="5042654"/>
            <a:ext cx="3604736" cy="7698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Výsledkové dopady živelních pohrom</a:t>
            </a:r>
            <a:endParaRPr lang="en-US" sz="1850" dirty="0"/>
          </a:p>
        </p:txBody>
      </p:sp>
      <p:sp>
        <p:nvSpPr>
          <p:cNvPr id="11" name="Text 7"/>
          <p:cNvSpPr/>
          <p:nvPr/>
        </p:nvSpPr>
        <p:spPr>
          <a:xfrm>
            <a:off x="10359509" y="5896689"/>
            <a:ext cx="3604736" cy="384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Mimořádné ztráty nebo zisky</a:t>
            </a:r>
            <a:endParaRPr lang="en-US" sz="1850" dirty="0"/>
          </a:p>
        </p:txBody>
      </p:sp>
      <p:sp>
        <p:nvSpPr>
          <p:cNvPr id="12" name="Text 8"/>
          <p:cNvSpPr/>
          <p:nvPr/>
        </p:nvSpPr>
        <p:spPr>
          <a:xfrm>
            <a:off x="10359509" y="6365796"/>
            <a:ext cx="3604736" cy="7698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Neočekávané události mimo běžnou činnost</a:t>
            </a:r>
            <a:endParaRPr lang="en-US" sz="18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250" y="7651075"/>
            <a:ext cx="1412796" cy="33885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68943" y="1521976"/>
            <a:ext cx="1837611" cy="464106"/>
          </a:xfrm>
          <a:prstGeom prst="roundRect">
            <a:avLst>
              <a:gd name="adj" fmla="val 17874"/>
            </a:avLst>
          </a:prstGeom>
          <a:solidFill>
            <a:srgbClr val="F8D3D5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17057" y="1655326"/>
            <a:ext cx="197406" cy="19740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13165" y="1596033"/>
            <a:ext cx="1245275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EFEKTIVNOST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1068943" y="2084784"/>
            <a:ext cx="7010043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Ekonomická efektivnost</a:t>
            </a:r>
            <a:endParaRPr lang="en-US" sz="4850" dirty="0"/>
          </a:p>
        </p:txBody>
      </p:sp>
      <p:sp>
        <p:nvSpPr>
          <p:cNvPr id="6" name="Text 3"/>
          <p:cNvSpPr/>
          <p:nvPr/>
        </p:nvSpPr>
        <p:spPr>
          <a:xfrm>
            <a:off x="1068943" y="3226594"/>
            <a:ext cx="12492514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Ekonomická efektivnost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(effectiveness) je vrcholovým kritériem racionality podnikání. Vychází ze souměření vynaložených nákladů s dosaženým ekonomickým prospěchem, přičemž úroveň zisku je vztažena k celkové úrovni ekonomických zdrojů nebo k vymezené části kapitálu.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439228" y="4967049"/>
            <a:ext cx="1212222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Efektivností rozumíme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schopnost podniku zhodnotit zdroje vložené do podnikání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1068943" y="4689396"/>
            <a:ext cx="30480" cy="950357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9" name="Text 6"/>
          <p:cNvSpPr/>
          <p:nvPr/>
        </p:nvSpPr>
        <p:spPr>
          <a:xfrm>
            <a:off x="1068943" y="5917406"/>
            <a:ext cx="1249251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 hlediska vlastníků je efektivnost nejčastěji hodnocena poměrem mezi ziskem a průměrnou výší vlastního kapitálu.</a:t>
            </a:r>
            <a:endParaRPr lang="en-US" sz="1900" dirty="0"/>
          </a:p>
        </p:txBody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7935" y="7636073"/>
            <a:ext cx="1449705" cy="34766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7679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712714" y="3522583"/>
            <a:ext cx="7936706" cy="691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Faktory zvyšování efektivnosti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1712714" y="4546640"/>
            <a:ext cx="112048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Dílčí faktory efektivnosti lze rozdělit do dvou skupin podle odpovědnosti: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1712714" y="5482114"/>
            <a:ext cx="5491758" cy="1992749"/>
          </a:xfrm>
          <a:prstGeom prst="roundRect">
            <a:avLst>
              <a:gd name="adj" fmla="val 7342"/>
            </a:avLst>
          </a:prstGeom>
          <a:solidFill>
            <a:srgbClr val="FFFFFF"/>
          </a:solidFill>
          <a:ln/>
        </p:spPr>
      </p:sp>
      <p:sp>
        <p:nvSpPr>
          <p:cNvPr id="6" name="Shape 3"/>
          <p:cNvSpPr/>
          <p:nvPr/>
        </p:nvSpPr>
        <p:spPr>
          <a:xfrm>
            <a:off x="1712714" y="5451634"/>
            <a:ext cx="5491758" cy="121920"/>
          </a:xfrm>
          <a:prstGeom prst="roundRect">
            <a:avLst>
              <a:gd name="adj" fmla="val 76283"/>
            </a:avLst>
          </a:prstGeom>
          <a:solidFill>
            <a:srgbClr val="D01F28"/>
          </a:solidFill>
          <a:ln/>
        </p:spPr>
      </p:sp>
      <p:sp>
        <p:nvSpPr>
          <p:cNvPr id="7" name="Shape 4"/>
          <p:cNvSpPr/>
          <p:nvPr/>
        </p:nvSpPr>
        <p:spPr>
          <a:xfrm>
            <a:off x="4126409" y="5150048"/>
            <a:ext cx="664250" cy="664250"/>
          </a:xfrm>
          <a:prstGeom prst="roundRect">
            <a:avLst>
              <a:gd name="adj" fmla="val 137659"/>
            </a:avLst>
          </a:prstGeom>
          <a:solidFill>
            <a:srgbClr val="D01F28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5719" y="5349359"/>
            <a:ext cx="265628" cy="26562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964531" y="6035635"/>
            <a:ext cx="3763327" cy="345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Odpovědnost managementu</a:t>
            </a:r>
            <a:endParaRPr lang="en-US" sz="2150" dirty="0"/>
          </a:p>
        </p:txBody>
      </p:sp>
      <p:sp>
        <p:nvSpPr>
          <p:cNvPr id="10" name="Text 6"/>
          <p:cNvSpPr/>
          <p:nvPr/>
        </p:nvSpPr>
        <p:spPr>
          <a:xfrm>
            <a:off x="1964531" y="6514386"/>
            <a:ext cx="498812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Faktory související s průběhem hlavní výdělečné a provozní činnosti podniku.</a:t>
            </a:r>
            <a:endParaRPr lang="en-US" sz="1700" dirty="0"/>
          </a:p>
        </p:txBody>
      </p:sp>
      <p:sp>
        <p:nvSpPr>
          <p:cNvPr id="11" name="Shape 7"/>
          <p:cNvSpPr/>
          <p:nvPr/>
        </p:nvSpPr>
        <p:spPr>
          <a:xfrm>
            <a:off x="7425809" y="5482114"/>
            <a:ext cx="5491758" cy="1992749"/>
          </a:xfrm>
          <a:prstGeom prst="roundRect">
            <a:avLst>
              <a:gd name="adj" fmla="val 7342"/>
            </a:avLst>
          </a:prstGeom>
          <a:solidFill>
            <a:srgbClr val="FFFFFF"/>
          </a:solidFill>
          <a:ln/>
        </p:spPr>
      </p:sp>
      <p:sp>
        <p:nvSpPr>
          <p:cNvPr id="12" name="Shape 8"/>
          <p:cNvSpPr/>
          <p:nvPr/>
        </p:nvSpPr>
        <p:spPr>
          <a:xfrm>
            <a:off x="7425809" y="5451634"/>
            <a:ext cx="5491758" cy="121920"/>
          </a:xfrm>
          <a:prstGeom prst="roundRect">
            <a:avLst>
              <a:gd name="adj" fmla="val 76283"/>
            </a:avLst>
          </a:prstGeom>
          <a:solidFill>
            <a:srgbClr val="D01F28"/>
          </a:solidFill>
          <a:ln/>
        </p:spPr>
      </p:sp>
      <p:sp>
        <p:nvSpPr>
          <p:cNvPr id="13" name="Shape 9"/>
          <p:cNvSpPr/>
          <p:nvPr/>
        </p:nvSpPr>
        <p:spPr>
          <a:xfrm>
            <a:off x="9839504" y="5150048"/>
            <a:ext cx="664250" cy="664250"/>
          </a:xfrm>
          <a:prstGeom prst="roundRect">
            <a:avLst>
              <a:gd name="adj" fmla="val 137659"/>
            </a:avLst>
          </a:prstGeom>
          <a:solidFill>
            <a:srgbClr val="D01F28"/>
          </a:solidFill>
          <a:ln/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38814" y="5349359"/>
            <a:ext cx="265628" cy="26562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677626" y="6035635"/>
            <a:ext cx="3051572" cy="345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Odpovědnost vlastníků</a:t>
            </a:r>
            <a:endParaRPr lang="en-US" sz="2150" dirty="0"/>
          </a:p>
        </p:txBody>
      </p:sp>
      <p:sp>
        <p:nvSpPr>
          <p:cNvPr id="16" name="Text 11"/>
          <p:cNvSpPr/>
          <p:nvPr/>
        </p:nvSpPr>
        <p:spPr>
          <a:xfrm>
            <a:off x="7677626" y="6514386"/>
            <a:ext cx="498812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Faktory vyplývající z efektivního zajišťování finančních a investičních transakcí.</a:t>
            </a:r>
            <a:endParaRPr lang="en-US" sz="1700" dirty="0"/>
          </a:p>
        </p:txBody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75337" y="7697272"/>
            <a:ext cx="1300163" cy="3118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383994" y="528280"/>
            <a:ext cx="5715238" cy="485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00"/>
              </a:lnSpc>
              <a:buNone/>
            </a:pPr>
            <a:r>
              <a:rPr lang="en-US" sz="30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Tři cesty zvyšování efektivnosti</a:t>
            </a:r>
            <a:endParaRPr lang="en-US" sz="30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95161" y="1324570"/>
            <a:ext cx="4440079" cy="418838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21466" y="4070726"/>
            <a:ext cx="1409529" cy="221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Ziskovost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5521466" y="4354745"/>
            <a:ext cx="1409529" cy="353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Zisk dělený výnosy ukazuje marži.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6582851" y="2136647"/>
            <a:ext cx="1409529" cy="221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Obrat aktiva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582851" y="2420666"/>
            <a:ext cx="1409529" cy="353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Výnosy dělené aktivy měří efektivitu.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7707011" y="4070726"/>
            <a:ext cx="1409529" cy="221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Podíl vlastního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7707011" y="4354745"/>
            <a:ext cx="1409529" cy="353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Vlastní kapitál děleno pasivy ovlivňuje páku.</a:t>
            </a:r>
            <a:endParaRPr lang="en-US" sz="1050" dirty="0"/>
          </a:p>
        </p:txBody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994" y="5687735"/>
            <a:ext cx="2620804" cy="62150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539371" y="6464618"/>
            <a:ext cx="1942267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Zvyšování ziskovosti</a:t>
            </a:r>
            <a:endParaRPr lang="en-US" sz="1500" dirty="0"/>
          </a:p>
        </p:txBody>
      </p:sp>
      <p:sp>
        <p:nvSpPr>
          <p:cNvPr id="12" name="Text 8"/>
          <p:cNvSpPr/>
          <p:nvPr/>
        </p:nvSpPr>
        <p:spPr>
          <a:xfrm>
            <a:off x="3539371" y="6800493"/>
            <a:ext cx="2310051" cy="745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Výše zisku v relaci k výnosům z prodeje nebo k nákladům prodaných výkonů.</a:t>
            </a:r>
            <a:endParaRPr lang="en-US" sz="120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798" y="5687735"/>
            <a:ext cx="2620804" cy="62150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160175" y="6464618"/>
            <a:ext cx="1942267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Zrychlování obratu</a:t>
            </a:r>
            <a:endParaRPr lang="en-US" sz="1500" dirty="0"/>
          </a:p>
        </p:txBody>
      </p:sp>
      <p:sp>
        <p:nvSpPr>
          <p:cNvPr id="15" name="Text 10"/>
          <p:cNvSpPr/>
          <p:nvPr/>
        </p:nvSpPr>
        <p:spPr>
          <a:xfrm>
            <a:off x="6160175" y="6800493"/>
            <a:ext cx="2310051" cy="745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Intenzita, s jakou se ekonomické zdroje podílejí na podnikatelském procesu.</a:t>
            </a:r>
            <a:endParaRPr lang="en-US" sz="1200" dirty="0"/>
          </a:p>
        </p:txBody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602" y="5687735"/>
            <a:ext cx="2620804" cy="621506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8780978" y="6464618"/>
            <a:ext cx="2310051" cy="485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Zvyšování podílu cizích zdrojů</a:t>
            </a:r>
            <a:endParaRPr lang="en-US" sz="1500" dirty="0"/>
          </a:p>
        </p:txBody>
      </p:sp>
      <p:sp>
        <p:nvSpPr>
          <p:cNvPr id="18" name="Text 12"/>
          <p:cNvSpPr/>
          <p:nvPr/>
        </p:nvSpPr>
        <p:spPr>
          <a:xfrm>
            <a:off x="8780978" y="7043142"/>
            <a:ext cx="2310051" cy="4972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Využití levnějších cizích zdrojů (ale zvýšení finančního rizika).</a:t>
            </a:r>
            <a:endParaRPr lang="en-US" sz="1200" dirty="0"/>
          </a:p>
        </p:txBody>
      </p:sp>
      <p:pic>
        <p:nvPicPr>
          <p:cNvPr id="19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9201" y="7856339"/>
            <a:ext cx="912495" cy="21883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68943" y="1808083"/>
            <a:ext cx="10665143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Odpovědnost za faktory efektivnosti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1068943" y="3196709"/>
            <a:ext cx="3560564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Podnikový management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1068943" y="3829288"/>
            <a:ext cx="594514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Odpovědnost za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aktiva svěřená do správy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 Úkolem je jejich zhodnocování bez ohledu na způsob nabytí.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068943" y="4841558"/>
            <a:ext cx="594514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Vyjádřeno součinem: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068943" y="5458778"/>
            <a:ext cx="594514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Ziskovosti produkce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1068943" y="5940147"/>
            <a:ext cx="594514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Obratu aktiv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623929" y="3196709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Vlastníci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7623929" y="3829288"/>
            <a:ext cx="594514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Důležitá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výnosnost vlastního kapitálu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a finanční riziko spojené se způsobem financování.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7623929" y="4841558"/>
            <a:ext cx="594514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Pravomoc rozhodovat o: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7623929" y="5458778"/>
            <a:ext cx="594514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Proporci vlastního a cizího kapitálu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7623929" y="5940147"/>
            <a:ext cx="594514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Struktuře financování</a:t>
            </a:r>
            <a:endParaRPr lang="en-US" sz="1900" dirty="0"/>
          </a:p>
        </p:txBody>
      </p:sp>
      <p:pic>
        <p:nvPicPr>
          <p:cNvPr id="1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07935" y="7636073"/>
            <a:ext cx="1449705" cy="34766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11862" y="922139"/>
            <a:ext cx="1645920" cy="426006"/>
          </a:xfrm>
          <a:prstGeom prst="roundRect">
            <a:avLst>
              <a:gd name="adj" fmla="val 17238"/>
            </a:avLst>
          </a:prstGeom>
          <a:noFill/>
          <a:ln w="7620">
            <a:solidFill>
              <a:srgbClr val="D01F28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750570" y="995243"/>
            <a:ext cx="1368504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D01F28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FINANČNÍ ŘÍZENÍ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611862" y="1435537"/>
            <a:ext cx="7920276" cy="1365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Náklad a výdaj – výnos a příjem</a:t>
            </a:r>
            <a:endParaRPr lang="en-US" sz="4300" dirty="0"/>
          </a:p>
        </p:txBody>
      </p:sp>
      <p:sp>
        <p:nvSpPr>
          <p:cNvPr id="6" name="Text 3"/>
          <p:cNvSpPr/>
          <p:nvPr/>
        </p:nvSpPr>
        <p:spPr>
          <a:xfrm>
            <a:off x="611862" y="3129201"/>
            <a:ext cx="7920276" cy="699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Akruální účetnictví je založeno na souměření nákladů a výnosů vztahujících se ke stejnému věcnému nositeli a období – 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highlight>
                  <a:srgbClr val="D01F28"/>
                </a:highlight>
                <a:latin typeface="Oxygen" pitchFamily="34" charset="0"/>
                <a:ea typeface="Oxygen" pitchFamily="34" charset="-122"/>
                <a:cs typeface="Oxygen" pitchFamily="34" charset="-120"/>
              </a:rPr>
              <a:t>bez ohledu na peněžní příjmy a výdaje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611862" y="4074438"/>
            <a:ext cx="7920276" cy="3233023"/>
          </a:xfrm>
          <a:prstGeom prst="roundRect">
            <a:avLst>
              <a:gd name="adj" fmla="val 2839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619482" y="4082058"/>
            <a:ext cx="7905036" cy="1608892"/>
          </a:xfrm>
          <a:prstGeom prst="roundRect">
            <a:avLst>
              <a:gd name="adj" fmla="val 5705"/>
            </a:avLst>
          </a:prstGeom>
          <a:solidFill>
            <a:srgbClr val="F8D3D5"/>
          </a:solidFill>
          <a:ln/>
        </p:spPr>
      </p:sp>
      <p:sp>
        <p:nvSpPr>
          <p:cNvPr id="9" name="Text 6"/>
          <p:cNvSpPr/>
          <p:nvPr/>
        </p:nvSpPr>
        <p:spPr>
          <a:xfrm>
            <a:off x="837962" y="4300538"/>
            <a:ext cx="2731889" cy="341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Časová oddělenost</a:t>
            </a:r>
            <a:endParaRPr lang="en-US" sz="2150" dirty="0"/>
          </a:p>
        </p:txBody>
      </p:sp>
      <p:sp>
        <p:nvSpPr>
          <p:cNvPr id="10" name="Text 7"/>
          <p:cNvSpPr/>
          <p:nvPr/>
        </p:nvSpPr>
        <p:spPr>
          <a:xfrm>
            <a:off x="837962" y="4773097"/>
            <a:ext cx="7468076" cy="699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Rozdíly mezi vznikem nákladu a úhradou závazku, resp. mezi vznikem výnosu a úhradou pohledávky.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619482" y="5690949"/>
            <a:ext cx="7905036" cy="1608892"/>
          </a:xfrm>
          <a:prstGeom prst="rect">
            <a:avLst/>
          </a:prstGeom>
          <a:solidFill>
            <a:srgbClr val="F8D3D5"/>
          </a:solidFill>
          <a:ln/>
        </p:spPr>
      </p:sp>
      <p:sp>
        <p:nvSpPr>
          <p:cNvPr id="12" name="Shape 9"/>
          <p:cNvSpPr/>
          <p:nvPr/>
        </p:nvSpPr>
        <p:spPr>
          <a:xfrm>
            <a:off x="619482" y="5690949"/>
            <a:ext cx="7905036" cy="30480"/>
          </a:xfrm>
          <a:prstGeom prst="roundRect">
            <a:avLst>
              <a:gd name="adj" fmla="val 301161"/>
            </a:avLst>
          </a:prstGeom>
          <a:solidFill>
            <a:srgbClr val="DEB9BB"/>
          </a:solidFill>
          <a:ln/>
        </p:spPr>
      </p:sp>
      <p:sp>
        <p:nvSpPr>
          <p:cNvPr id="13" name="Text 10"/>
          <p:cNvSpPr/>
          <p:nvPr/>
        </p:nvSpPr>
        <p:spPr>
          <a:xfrm>
            <a:off x="837962" y="5909429"/>
            <a:ext cx="2731889" cy="341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Potřeba řízení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837962" y="6381988"/>
            <a:ext cx="7468076" cy="699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Nutnost efektivně řídit nejen náklady a výnosy, ale také </a:t>
            </a:r>
            <a:pPr algn="l" indent="0" marL="0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peněžní toky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, které s nimi souvisejí.</a:t>
            </a:r>
            <a:endParaRPr lang="en-US" sz="1700" dirty="0"/>
          </a:p>
        </p:txBody>
      </p:sp>
      <p:pic>
        <p:nvPicPr>
          <p:cNvPr id="1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868" y="7704177"/>
            <a:ext cx="1283256" cy="30777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41515" y="763905"/>
            <a:ext cx="6351865" cy="700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Finanční pozice podniku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641515" y="1913215"/>
            <a:ext cx="11347252" cy="717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Vedle řízení efektivnosti, účinnosti a hospodárnosti je třeba formulovat rozhodovací úlohy zaměřené na řízení </a:t>
            </a:r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finanční pozice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(situace) podniku.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641515" y="3912989"/>
            <a:ext cx="3239333" cy="700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Peněžní toky (Cash Flow)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641515" y="4748093"/>
            <a:ext cx="3239333" cy="1076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Proces porovnání příjmů a výdajů v oblasti vnitřního financování podniku.</a:t>
            </a:r>
            <a:endParaRPr lang="en-US" sz="17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29357" y="2883098"/>
            <a:ext cx="3971449" cy="3971449"/>
          </a:xfrm>
          <a:prstGeom prst="rect">
            <a:avLst/>
          </a:prstGeom>
        </p:spPr>
      </p:pic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7267" y="4701064"/>
            <a:ext cx="335518" cy="3355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637157" y="3100864"/>
            <a:ext cx="2803088" cy="350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Likvidita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637157" y="3585686"/>
            <a:ext cx="3351609" cy="717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Schopnost podniku dostát svým okamžitým závazkům.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357" y="2883098"/>
            <a:ext cx="3971449" cy="3971449"/>
          </a:xfrm>
          <a:prstGeom prst="rect">
            <a:avLst/>
          </a:prstGeom>
        </p:spPr>
      </p:pic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2290" y="3497223"/>
            <a:ext cx="335518" cy="33551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637157" y="5075277"/>
            <a:ext cx="2803088" cy="350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Solventnost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9637157" y="5560100"/>
            <a:ext cx="3351609" cy="1076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Stabilní, dlouhodobá schopnost hradit závazky v termínech splatnosti.</a:t>
            </a:r>
            <a:endParaRPr lang="en-US" sz="17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9357" y="2883098"/>
            <a:ext cx="3971449" cy="3971449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42290" y="5904786"/>
            <a:ext cx="335518" cy="33551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641515" y="7106722"/>
            <a:ext cx="11347252" cy="358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Finanční pozice je </a:t>
            </a:r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měřítkem finančního rizika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externích věřitelů podniku.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56883" y="7690485"/>
            <a:ext cx="1316593" cy="31575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68943" y="1411486"/>
            <a:ext cx="7295793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Peněžní toky (Cash Flow)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1068943" y="2676763"/>
            <a:ext cx="1249251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Cash Flow se vymezuje jako proces či výsledek procesu porovnání příjmů a výdajů v oblasti vnitřního financování. Je výsledkem bilancování příjmů a výdajů v jednotlivých oblastech činnosti:</a:t>
            </a:r>
            <a:endParaRPr lang="en-US" sz="1900" dirty="0"/>
          </a:p>
        </p:txBody>
      </p:sp>
      <p:sp>
        <p:nvSpPr>
          <p:cNvPr id="4" name="Shape 2"/>
          <p:cNvSpPr/>
          <p:nvPr/>
        </p:nvSpPr>
        <p:spPr>
          <a:xfrm>
            <a:off x="1068943" y="3744516"/>
            <a:ext cx="3999548" cy="740569"/>
          </a:xfrm>
          <a:prstGeom prst="roundRect">
            <a:avLst>
              <a:gd name="adj" fmla="val 480062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83575" y="3929658"/>
            <a:ext cx="370284" cy="37028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315760" y="4731901"/>
            <a:ext cx="3505914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Hlavní výdělečná činnost</a:t>
            </a:r>
            <a:endParaRPr lang="en-US" sz="2400" dirty="0"/>
          </a:p>
        </p:txBody>
      </p:sp>
      <p:sp>
        <p:nvSpPr>
          <p:cNvPr id="7" name="Shape 4"/>
          <p:cNvSpPr/>
          <p:nvPr/>
        </p:nvSpPr>
        <p:spPr>
          <a:xfrm>
            <a:off x="5315307" y="3744516"/>
            <a:ext cx="3999667" cy="740569"/>
          </a:xfrm>
          <a:prstGeom prst="roundRect">
            <a:avLst>
              <a:gd name="adj" fmla="val 480062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29939" y="3929658"/>
            <a:ext cx="370284" cy="37028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562124" y="4731901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Investiční činnost</a:t>
            </a:r>
            <a:endParaRPr lang="en-US" sz="2400" dirty="0"/>
          </a:p>
        </p:txBody>
      </p:sp>
      <p:sp>
        <p:nvSpPr>
          <p:cNvPr id="10" name="Shape 6"/>
          <p:cNvSpPr/>
          <p:nvPr/>
        </p:nvSpPr>
        <p:spPr>
          <a:xfrm>
            <a:off x="9561790" y="3744516"/>
            <a:ext cx="3999667" cy="740569"/>
          </a:xfrm>
          <a:prstGeom prst="roundRect">
            <a:avLst>
              <a:gd name="adj" fmla="val 480062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76422" y="3929658"/>
            <a:ext cx="370284" cy="37028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808607" y="4731901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Finanční aktivity</a:t>
            </a:r>
            <a:endParaRPr lang="en-US" sz="2400" dirty="0"/>
          </a:p>
        </p:txBody>
      </p:sp>
      <p:sp>
        <p:nvSpPr>
          <p:cNvPr id="13" name="Text 8"/>
          <p:cNvSpPr/>
          <p:nvPr/>
        </p:nvSpPr>
        <p:spPr>
          <a:xfrm>
            <a:off x="1068943" y="6027896"/>
            <a:ext cx="1249251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Cílem bilancování je zajistit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rovnovážný stav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mezi prostředky a zdroji z hlediska operativního, taktického i strategického. Smyslem je zajistit likvidní prostředky pro rozvoj a úhradu závazků.</a:t>
            </a:r>
            <a:endParaRPr lang="en-US" sz="190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07935" y="7636073"/>
            <a:ext cx="1449705" cy="34766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68943" y="948452"/>
            <a:ext cx="617220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Solventnost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1068943" y="2312432"/>
            <a:ext cx="725459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Solventností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se rozumí stabilní, dlouhodobá schopnost podniku hradit své závazky v termínech splatnosti.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1068943" y="3324701"/>
            <a:ext cx="725459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Vyjadřuje se jako vztah mezi: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068943" y="3941921"/>
            <a:ext cx="725459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Oběžnými aktivy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068943" y="4423291"/>
            <a:ext cx="725459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Neúročenými (běžnými) závazky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1068943" y="5040511"/>
            <a:ext cx="725459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Pro řízení má význam jak relativní (podílové) vyjádření, tak i rozdíl obou složek.</a:t>
            </a:r>
            <a:endParaRPr lang="en-US" sz="190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33378" y="2367915"/>
            <a:ext cx="4635579" cy="4635579"/>
          </a:xfrm>
          <a:prstGeom prst="rect">
            <a:avLst/>
          </a:prstGeom>
        </p:spPr>
      </p:pic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7935" y="7636073"/>
            <a:ext cx="1449705" cy="34766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097881" y="701993"/>
            <a:ext cx="10434518" cy="1288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Náklady – základní pojem manažerského účetnictví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2097881" y="2485549"/>
            <a:ext cx="6059448" cy="1319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Nejdůležitějším rysem odlišujícím manažerské účetnictví od finančního je </a:t>
            </a:r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výrazně větší potřeba informací o nákladech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 Tyto informace slouží pracovníkům na různých úrovních podnikové hierarchie pro dva základní účely: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2097881" y="3990737"/>
            <a:ext cx="6059448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Řízení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podnikatelského procesu, jehož parametry byly již stanoveny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2097881" y="4722733"/>
            <a:ext cx="605944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Rozhodování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o budoucích variantách a alternativách činnosti</a:t>
            </a:r>
            <a:endParaRPr lang="en-US" sz="16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8107" y="2531983"/>
            <a:ext cx="3871913" cy="387191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2097881" y="6867763"/>
            <a:ext cx="10434518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Tato odlišnost je natolik zásadní, že se projevuje až v 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highlight>
                  <a:srgbClr val="D01F28"/>
                </a:highlight>
                <a:latin typeface="Oxygen" pitchFamily="34" charset="0"/>
                <a:ea typeface="Oxygen" pitchFamily="34" charset="-122"/>
                <a:cs typeface="Oxygen" pitchFamily="34" charset="-120"/>
              </a:rPr>
              <a:t>rozdílném obsahovém vymezení pojmu nákladů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v obou účetních subsystémech.</a:t>
            </a:r>
            <a:endParaRPr lang="en-US" sz="16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5231" y="7733824"/>
            <a:ext cx="1210866" cy="29039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97913" y="795218"/>
            <a:ext cx="5847040" cy="730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750"/>
              </a:lnSpc>
              <a:buNone/>
            </a:pPr>
            <a:r>
              <a:rPr lang="en-US" sz="46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Pracovní kapitál</a:t>
            </a:r>
            <a:endParaRPr lang="en-US" sz="4600" dirty="0"/>
          </a:p>
        </p:txBody>
      </p:sp>
      <p:sp>
        <p:nvSpPr>
          <p:cNvPr id="3" name="Shape 1"/>
          <p:cNvSpPr/>
          <p:nvPr/>
        </p:nvSpPr>
        <p:spPr>
          <a:xfrm>
            <a:off x="1397913" y="1993702"/>
            <a:ext cx="11834455" cy="1782366"/>
          </a:xfrm>
          <a:prstGeom prst="roundRect">
            <a:avLst>
              <a:gd name="adj" fmla="val 5511"/>
            </a:avLst>
          </a:prstGeom>
          <a:solidFill>
            <a:srgbClr val="FFFFFF"/>
          </a:solidFill>
          <a:ln w="30480">
            <a:solidFill>
              <a:srgbClr val="DEB9B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428393" y="2024182"/>
            <a:ext cx="935474" cy="1721406"/>
          </a:xfrm>
          <a:prstGeom prst="roundRect">
            <a:avLst>
              <a:gd name="adj" fmla="val 6591"/>
            </a:avLst>
          </a:prstGeom>
          <a:solidFill>
            <a:srgbClr val="F8D3D5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716881" y="2709386"/>
            <a:ext cx="350758" cy="35075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597706" y="2258020"/>
            <a:ext cx="4730472" cy="365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Pracovní kapitál (Working Capital)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2597706" y="2763560"/>
            <a:ext cx="10370344" cy="748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Rozdíl oběžných aktiv vázaných v hlavní výdělečné činnosti a neúročených závazků, které tato činnost generuje.</a:t>
            </a:r>
            <a:endParaRPr lang="en-US" sz="1800" dirty="0"/>
          </a:p>
        </p:txBody>
      </p:sp>
      <p:sp>
        <p:nvSpPr>
          <p:cNvPr id="8" name="Shape 5"/>
          <p:cNvSpPr/>
          <p:nvPr/>
        </p:nvSpPr>
        <p:spPr>
          <a:xfrm>
            <a:off x="1397913" y="4009906"/>
            <a:ext cx="11834455" cy="1782366"/>
          </a:xfrm>
          <a:prstGeom prst="roundRect">
            <a:avLst>
              <a:gd name="adj" fmla="val 5511"/>
            </a:avLst>
          </a:prstGeom>
          <a:solidFill>
            <a:srgbClr val="FFFFFF"/>
          </a:solidFill>
          <a:ln w="30480">
            <a:solidFill>
              <a:srgbClr val="DEB9BB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1428393" y="4040386"/>
            <a:ext cx="935474" cy="1721406"/>
          </a:xfrm>
          <a:prstGeom prst="roundRect">
            <a:avLst>
              <a:gd name="adj" fmla="val 6591"/>
            </a:avLst>
          </a:prstGeom>
          <a:solidFill>
            <a:srgbClr val="F8D3D5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6881" y="4725591"/>
            <a:ext cx="350758" cy="35075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2597706" y="4274225"/>
            <a:ext cx="6065401" cy="365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Čistý pracovní kapitál (Net Working Capital)</a:t>
            </a:r>
            <a:endParaRPr lang="en-US" sz="2300" dirty="0"/>
          </a:p>
        </p:txBody>
      </p:sp>
      <p:sp>
        <p:nvSpPr>
          <p:cNvPr id="12" name="Text 8"/>
          <p:cNvSpPr/>
          <p:nvPr/>
        </p:nvSpPr>
        <p:spPr>
          <a:xfrm>
            <a:off x="2597706" y="4779764"/>
            <a:ext cx="10370344" cy="748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Výše oběžných aktiv </a:t>
            </a:r>
            <a:pPr algn="l" indent="0" marL="0">
              <a:lnSpc>
                <a:spcPts val="29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bez finančních prostředků</a:t>
            </a:r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, snížená o neúročené závazky. Aktiva, která „třikrát nepříjemná": nezakládají potenciál výdělku, nedá se jimi platit, ale hodně stojí.</a:t>
            </a:r>
            <a:endParaRPr lang="en-US" sz="1800" dirty="0"/>
          </a:p>
        </p:txBody>
      </p:sp>
      <p:sp>
        <p:nvSpPr>
          <p:cNvPr id="13" name="Shape 9"/>
          <p:cNvSpPr/>
          <p:nvPr/>
        </p:nvSpPr>
        <p:spPr>
          <a:xfrm>
            <a:off x="1397913" y="6026110"/>
            <a:ext cx="11834455" cy="1408271"/>
          </a:xfrm>
          <a:prstGeom prst="roundRect">
            <a:avLst>
              <a:gd name="adj" fmla="val 6975"/>
            </a:avLst>
          </a:prstGeom>
          <a:solidFill>
            <a:srgbClr val="FFFFFF"/>
          </a:solidFill>
          <a:ln w="30480">
            <a:solidFill>
              <a:srgbClr val="DEB9BB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1428393" y="6056590"/>
            <a:ext cx="935474" cy="1347311"/>
          </a:xfrm>
          <a:prstGeom prst="roundRect">
            <a:avLst>
              <a:gd name="adj" fmla="val 6591"/>
            </a:avLst>
          </a:prstGeom>
          <a:solidFill>
            <a:srgbClr val="F8D3D5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16881" y="6554748"/>
            <a:ext cx="350758" cy="350758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2597706" y="6290429"/>
            <a:ext cx="5464135" cy="365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Zaměstnaný kapitál (Capital Employed)</a:t>
            </a:r>
            <a:endParaRPr lang="en-US" sz="2300" dirty="0"/>
          </a:p>
        </p:txBody>
      </p:sp>
      <p:sp>
        <p:nvSpPr>
          <p:cNvPr id="17" name="Text 12"/>
          <p:cNvSpPr/>
          <p:nvPr/>
        </p:nvSpPr>
        <p:spPr>
          <a:xfrm>
            <a:off x="2597706" y="6795968"/>
            <a:ext cx="10370344" cy="37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Součet kapitálu vlastníků a úročených cizích zdrojů – zdroje financování, které „vyžadují odměnu".</a:t>
            </a:r>
            <a:endParaRPr lang="en-US" sz="1800" dirty="0"/>
          </a:p>
        </p:txBody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93541" y="7667387"/>
            <a:ext cx="1373148" cy="32932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1277" y="1790938"/>
            <a:ext cx="7761446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Grafické znázornění kapitálových kategorií</a:t>
            </a:r>
            <a:endParaRPr lang="en-US" sz="4850" dirty="0"/>
          </a:p>
        </p:txBody>
      </p:sp>
      <p:sp>
        <p:nvSpPr>
          <p:cNvPr id="4" name="Text 1"/>
          <p:cNvSpPr/>
          <p:nvPr/>
        </p:nvSpPr>
        <p:spPr>
          <a:xfrm>
            <a:off x="691277" y="3704273"/>
            <a:ext cx="7761446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Řízení podniku je hledáním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optimálního čistého pracovního kapitálu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ve vztahu k rozsahu podnikání: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91277" y="4772025"/>
            <a:ext cx="7761446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Řízení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D01F28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efektivnosti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směřuje k minimalizaci čistého pracovního kapitálu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91277" y="5648444"/>
            <a:ext cx="7761446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Řízení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2F3131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solvencynosti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vyžaduje vyšší, „bezpečnou" úroveň čistého pracovního kapitálu</a:t>
            </a:r>
            <a:endParaRPr lang="en-US" sz="19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535" y="7636073"/>
            <a:ext cx="1449705" cy="34766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68943" y="1055132"/>
            <a:ext cx="617220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Likvidita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1068943" y="2320409"/>
            <a:ext cx="1249251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Likvidita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(okamžitá nebo krátkodobá solvencynost) se vymezuje jako schopnost podniku dostát svým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okamžitým závazkům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</a:t>
            </a:r>
            <a:endParaRPr lang="en-US" sz="1900" dirty="0"/>
          </a:p>
        </p:txBody>
      </p:sp>
      <p:sp>
        <p:nvSpPr>
          <p:cNvPr id="4" name="Shape 2"/>
          <p:cNvSpPr/>
          <p:nvPr/>
        </p:nvSpPr>
        <p:spPr>
          <a:xfrm>
            <a:off x="1068943" y="3511510"/>
            <a:ext cx="3009424" cy="308610"/>
          </a:xfrm>
          <a:prstGeom prst="roundRect">
            <a:avLst>
              <a:gd name="adj" fmla="val 33600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068943" y="3511510"/>
            <a:ext cx="3009424" cy="308610"/>
          </a:xfrm>
          <a:prstGeom prst="roundRect">
            <a:avLst>
              <a:gd name="adj" fmla="val 33600"/>
            </a:avLst>
          </a:prstGeom>
          <a:solidFill>
            <a:srgbClr val="D01F28"/>
          </a:solidFill>
          <a:ln/>
        </p:spPr>
      </p:sp>
      <p:sp>
        <p:nvSpPr>
          <p:cNvPr id="6" name="Text 4"/>
          <p:cNvSpPr/>
          <p:nvPr/>
        </p:nvSpPr>
        <p:spPr>
          <a:xfrm>
            <a:off x="4263509" y="3511510"/>
            <a:ext cx="76378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100%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1068943" y="4128611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Běžná likvidita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1068943" y="4662488"/>
            <a:ext cx="395835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Oběžná aktiva / Krátkodobé závazky</a:t>
            </a:r>
            <a:endParaRPr lang="en-US" sz="1900" dirty="0"/>
          </a:p>
        </p:txBody>
      </p:sp>
      <p:sp>
        <p:nvSpPr>
          <p:cNvPr id="9" name="Shape 7"/>
          <p:cNvSpPr/>
          <p:nvPr/>
        </p:nvSpPr>
        <p:spPr>
          <a:xfrm>
            <a:off x="5335905" y="3511510"/>
            <a:ext cx="3175992" cy="308610"/>
          </a:xfrm>
          <a:prstGeom prst="roundRect">
            <a:avLst>
              <a:gd name="adj" fmla="val 33600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5335905" y="3511510"/>
            <a:ext cx="2381964" cy="308610"/>
          </a:xfrm>
          <a:prstGeom prst="roundRect">
            <a:avLst>
              <a:gd name="adj" fmla="val 33600"/>
            </a:avLst>
          </a:prstGeom>
          <a:solidFill>
            <a:srgbClr val="D01F28"/>
          </a:solidFill>
          <a:ln/>
        </p:spPr>
      </p:sp>
      <p:sp>
        <p:nvSpPr>
          <p:cNvPr id="11" name="Text 9"/>
          <p:cNvSpPr/>
          <p:nvPr/>
        </p:nvSpPr>
        <p:spPr>
          <a:xfrm>
            <a:off x="8697039" y="3511510"/>
            <a:ext cx="597337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75%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5335905" y="4128611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Pohotová likvidita</a:t>
            </a:r>
            <a:endParaRPr lang="en-US" sz="2400" dirty="0"/>
          </a:p>
        </p:txBody>
      </p:sp>
      <p:sp>
        <p:nvSpPr>
          <p:cNvPr id="13" name="Text 11"/>
          <p:cNvSpPr/>
          <p:nvPr/>
        </p:nvSpPr>
        <p:spPr>
          <a:xfrm>
            <a:off x="5335905" y="4662488"/>
            <a:ext cx="395847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(Oběžná aktiva - Zásoby) / Krátkodobé závazky</a:t>
            </a:r>
            <a:endParaRPr lang="en-US" sz="1900" dirty="0"/>
          </a:p>
        </p:txBody>
      </p:sp>
      <p:sp>
        <p:nvSpPr>
          <p:cNvPr id="14" name="Shape 12"/>
          <p:cNvSpPr/>
          <p:nvPr/>
        </p:nvSpPr>
        <p:spPr>
          <a:xfrm>
            <a:off x="9602986" y="3511510"/>
            <a:ext cx="3136702" cy="308610"/>
          </a:xfrm>
          <a:prstGeom prst="roundRect">
            <a:avLst>
              <a:gd name="adj" fmla="val 33600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9602986" y="3511510"/>
            <a:ext cx="1568291" cy="308610"/>
          </a:xfrm>
          <a:prstGeom prst="roundRect">
            <a:avLst>
              <a:gd name="adj" fmla="val 33600"/>
            </a:avLst>
          </a:prstGeom>
          <a:solidFill>
            <a:srgbClr val="D01F28"/>
          </a:solidFill>
          <a:ln/>
        </p:spPr>
      </p:sp>
      <p:sp>
        <p:nvSpPr>
          <p:cNvPr id="16" name="Text 14"/>
          <p:cNvSpPr/>
          <p:nvPr/>
        </p:nvSpPr>
        <p:spPr>
          <a:xfrm>
            <a:off x="12924830" y="3511510"/>
            <a:ext cx="636508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50%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9602986" y="4128611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Okamžitá likvidita</a:t>
            </a:r>
            <a:endParaRPr lang="en-US" sz="2400" dirty="0"/>
          </a:p>
        </p:txBody>
      </p:sp>
      <p:sp>
        <p:nvSpPr>
          <p:cNvPr id="18" name="Text 16"/>
          <p:cNvSpPr/>
          <p:nvPr/>
        </p:nvSpPr>
        <p:spPr>
          <a:xfrm>
            <a:off x="9602986" y="4662488"/>
            <a:ext cx="395835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Finanční prostředky / Krátkodobé závazky</a:t>
            </a:r>
            <a:endParaRPr lang="en-US" sz="1900" dirty="0"/>
          </a:p>
        </p:txBody>
      </p:sp>
      <p:sp>
        <p:nvSpPr>
          <p:cNvPr id="19" name="Shape 17"/>
          <p:cNvSpPr/>
          <p:nvPr/>
        </p:nvSpPr>
        <p:spPr>
          <a:xfrm>
            <a:off x="1068943" y="5730240"/>
            <a:ext cx="12492514" cy="1444109"/>
          </a:xfrm>
          <a:prstGeom prst="roundRect">
            <a:avLst>
              <a:gd name="adj" fmla="val 7180"/>
            </a:avLst>
          </a:prstGeom>
          <a:solidFill>
            <a:srgbClr val="F5BCBF"/>
          </a:solidFill>
          <a:ln/>
        </p:spPr>
      </p:sp>
      <p:pic>
        <p:nvPicPr>
          <p:cNvPr id="2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5760" y="6112312"/>
            <a:ext cx="308610" cy="246817"/>
          </a:xfrm>
          <a:prstGeom prst="rect">
            <a:avLst/>
          </a:prstGeom>
        </p:spPr>
      </p:pic>
      <p:sp>
        <p:nvSpPr>
          <p:cNvPr id="21" name="Text 18"/>
          <p:cNvSpPr/>
          <p:nvPr/>
        </p:nvSpPr>
        <p:spPr>
          <a:xfrm>
            <a:off x="1871186" y="6038731"/>
            <a:ext cx="114434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 čitateli by měla být zahrnuta jen ta část oběžných aktiv, jejichž doba obratu je kratší nebo maximálně stejně dlouhá jako lhůta splatnosti závazků.</a:t>
            </a:r>
            <a:endParaRPr lang="en-US" sz="1900" dirty="0"/>
          </a:p>
        </p:txBody>
      </p:sp>
      <p:pic>
        <p:nvPicPr>
          <p:cNvPr id="2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7935" y="7636073"/>
            <a:ext cx="1449705" cy="34766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65891" y="665083"/>
            <a:ext cx="8316516" cy="611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Struktura vlastního a cizího kapitálu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2365891" y="1745813"/>
            <a:ext cx="4710708" cy="938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Struktura kapitálu je základním dlouhodobým kritériem </a:t>
            </a:r>
            <a:pPr algn="l" indent="0" marL="0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finanční stability</a:t>
            </a:r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i měřítkem </a:t>
            </a:r>
            <a:pPr algn="l" indent="0" marL="0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finančního rizika</a:t>
            </a:r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2365891" y="2860477"/>
            <a:ext cx="4710708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Měla by být posuzována ve vzájemném vztahu k výnosnosti vloženého kapitálu.</a:t>
            </a:r>
            <a:endParaRPr lang="en-US" sz="15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1421" y="1789867"/>
            <a:ext cx="4710708" cy="471070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365891" y="6940629"/>
            <a:ext cx="9898618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Vzájemně protikladný pohyb obou kritérií vyžaduje řešení úloh týkajících se </a:t>
            </a:r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FFFFFF"/>
                </a:solidFill>
                <a:highlight>
                  <a:srgbClr val="D01F28"/>
                </a:highlight>
                <a:latin typeface="Oxygen" pitchFamily="34" charset="0"/>
                <a:ea typeface="Oxygen" pitchFamily="34" charset="-122"/>
                <a:cs typeface="Oxygen" pitchFamily="34" charset="-120"/>
              </a:rPr>
              <a:t>optima jejich vzájemného vztahu</a:t>
            </a:r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– dosažení optimální efektivnosti při „zdravé" struktuře financování.</a:t>
            </a:r>
            <a:endParaRPr lang="en-US" sz="15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4882" y="7761208"/>
            <a:ext cx="1148596" cy="27551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68943" y="1804511"/>
            <a:ext cx="1833801" cy="464106"/>
          </a:xfrm>
          <a:prstGeom prst="roundRect">
            <a:avLst>
              <a:gd name="adj" fmla="val 17874"/>
            </a:avLst>
          </a:prstGeom>
          <a:solidFill>
            <a:srgbClr val="F8D3D5"/>
          </a:solidFill>
          <a:ln/>
        </p:spPr>
      </p:sp>
      <p:sp>
        <p:nvSpPr>
          <p:cNvPr id="3" name="Text 1"/>
          <p:cNvSpPr/>
          <p:nvPr/>
        </p:nvSpPr>
        <p:spPr>
          <a:xfrm>
            <a:off x="1217057" y="1878568"/>
            <a:ext cx="1537573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POJETÍ NÁKLADŮ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1068943" y="2367320"/>
            <a:ext cx="10468332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Způsob vyjádření a ocenění nákladů</a:t>
            </a:r>
            <a:endParaRPr lang="en-US" sz="4850" dirty="0"/>
          </a:p>
        </p:txBody>
      </p:sp>
      <p:sp>
        <p:nvSpPr>
          <p:cNvPr id="5" name="Text 3"/>
          <p:cNvSpPr/>
          <p:nvPr/>
        </p:nvSpPr>
        <p:spPr>
          <a:xfrm>
            <a:off x="1068943" y="3509129"/>
            <a:ext cx="1249251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Rozdílnost mezi náklady ve finančním a manažerském účetnictví je ovlivněna také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způsobem vyjádření a ocenění nákladů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</a:t>
            </a:r>
            <a:endParaRPr lang="en-US" sz="1900" dirty="0"/>
          </a:p>
        </p:txBody>
      </p:sp>
      <p:sp>
        <p:nvSpPr>
          <p:cNvPr id="6" name="Shape 4"/>
          <p:cNvSpPr/>
          <p:nvPr/>
        </p:nvSpPr>
        <p:spPr>
          <a:xfrm>
            <a:off x="1068943" y="4576882"/>
            <a:ext cx="3999548" cy="1848088"/>
          </a:xfrm>
          <a:prstGeom prst="roundRect">
            <a:avLst>
              <a:gd name="adj" fmla="val 32062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1331000" y="483893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Finanční (pagatorní)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1331000" y="5372814"/>
            <a:ext cx="347543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Založeno na peněžní formě koloběhu prostředků</a:t>
            </a:r>
            <a:endParaRPr lang="en-US" sz="1900" dirty="0"/>
          </a:p>
        </p:txBody>
      </p:sp>
      <p:sp>
        <p:nvSpPr>
          <p:cNvPr id="9" name="Shape 7"/>
          <p:cNvSpPr/>
          <p:nvPr/>
        </p:nvSpPr>
        <p:spPr>
          <a:xfrm>
            <a:off x="5315307" y="4576882"/>
            <a:ext cx="3999667" cy="1848088"/>
          </a:xfrm>
          <a:prstGeom prst="roundRect">
            <a:avLst>
              <a:gd name="adj" fmla="val 32062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5577364" y="483893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Hodnotové</a:t>
            </a:r>
            <a:endParaRPr lang="en-US" sz="2400" dirty="0"/>
          </a:p>
        </p:txBody>
      </p:sp>
      <p:sp>
        <p:nvSpPr>
          <p:cNvPr id="11" name="Text 9"/>
          <p:cNvSpPr/>
          <p:nvPr/>
        </p:nvSpPr>
        <p:spPr>
          <a:xfrm>
            <a:off x="5577364" y="5372814"/>
            <a:ext cx="3475553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Založeno na relacích v čase uskutečňování procesů</a:t>
            </a:r>
            <a:endParaRPr lang="en-US" sz="1900" dirty="0"/>
          </a:p>
        </p:txBody>
      </p:sp>
      <p:sp>
        <p:nvSpPr>
          <p:cNvPr id="12" name="Shape 10"/>
          <p:cNvSpPr/>
          <p:nvPr/>
        </p:nvSpPr>
        <p:spPr>
          <a:xfrm>
            <a:off x="9561790" y="4576882"/>
            <a:ext cx="3999667" cy="1848088"/>
          </a:xfrm>
          <a:prstGeom prst="roundRect">
            <a:avLst>
              <a:gd name="adj" fmla="val 32062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9823847" y="483893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Ekonomické</a:t>
            </a:r>
            <a:endParaRPr lang="en-US" sz="2400" dirty="0"/>
          </a:p>
        </p:txBody>
      </p:sp>
      <p:sp>
        <p:nvSpPr>
          <p:cNvPr id="14" name="Text 12"/>
          <p:cNvSpPr/>
          <p:nvPr/>
        </p:nvSpPr>
        <p:spPr>
          <a:xfrm>
            <a:off x="9823847" y="5372814"/>
            <a:ext cx="3475553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Založeno na výběru optimálních budoucích variant</a:t>
            </a:r>
            <a:endParaRPr lang="en-US" sz="1900" dirty="0"/>
          </a:p>
        </p:txBody>
      </p:sp>
      <p:pic>
        <p:nvPicPr>
          <p:cNvPr id="1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07935" y="7636073"/>
            <a:ext cx="1449705" cy="34766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68943" y="1500783"/>
            <a:ext cx="1018413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Finanční (pagatorní) pojetí nákladů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1068943" y="2766060"/>
            <a:ext cx="1249251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Ve finančním účetnictví se nejčastěji uplatňuje tzv.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finanční (pagatorní) pojetí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, založené na aplikaci peněžní formy koloběhu prostředků.</a:t>
            </a:r>
            <a:endParaRPr lang="en-US" sz="1900" dirty="0"/>
          </a:p>
        </p:txBody>
      </p:sp>
      <p:sp>
        <p:nvSpPr>
          <p:cNvPr id="4" name="Shape 2"/>
          <p:cNvSpPr/>
          <p:nvPr/>
        </p:nvSpPr>
        <p:spPr>
          <a:xfrm>
            <a:off x="1038463" y="3803333"/>
            <a:ext cx="60960" cy="2955846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5" name="Text 3"/>
          <p:cNvSpPr/>
          <p:nvPr/>
        </p:nvSpPr>
        <p:spPr>
          <a:xfrm>
            <a:off x="1376720" y="3833813"/>
            <a:ext cx="3650575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Originální projev nákladů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1376720" y="4753451"/>
            <a:ext cx="3650575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Tržně ověřené vynaložení peněz a konečným smyslem je tržně ověřená peněžní náhrada.</a:t>
            </a:r>
            <a:endParaRPr lang="en-US" sz="1900" dirty="0"/>
          </a:p>
        </p:txBody>
      </p:sp>
      <p:sp>
        <p:nvSpPr>
          <p:cNvPr id="7" name="Shape 5"/>
          <p:cNvSpPr/>
          <p:nvPr/>
        </p:nvSpPr>
        <p:spPr>
          <a:xfrm>
            <a:off x="5305425" y="3803333"/>
            <a:ext cx="60960" cy="2955846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8" name="Text 6"/>
          <p:cNvSpPr/>
          <p:nvPr/>
        </p:nvSpPr>
        <p:spPr>
          <a:xfrm>
            <a:off x="5643682" y="3833813"/>
            <a:ext cx="3330893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Koncepce měření zisku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5643682" y="4367689"/>
            <a:ext cx="3650694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Zisk měřen na bázi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zachování finančního kapitálu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v jeho původní nominální výši.</a:t>
            </a:r>
            <a:endParaRPr lang="en-US" sz="1900" dirty="0"/>
          </a:p>
        </p:txBody>
      </p:sp>
      <p:sp>
        <p:nvSpPr>
          <p:cNvPr id="10" name="Shape 8"/>
          <p:cNvSpPr/>
          <p:nvPr/>
        </p:nvSpPr>
        <p:spPr>
          <a:xfrm>
            <a:off x="9572506" y="3803333"/>
            <a:ext cx="60960" cy="2955846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11" name="Text 9"/>
          <p:cNvSpPr/>
          <p:nvPr/>
        </p:nvSpPr>
        <p:spPr>
          <a:xfrm>
            <a:off x="9910763" y="3833813"/>
            <a:ext cx="3650575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Omezení pro manažerské účetnictví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9910763" y="4753451"/>
            <a:ext cx="3650575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Předmětem zobrazení pouze náklady podložené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reálným výdejem peněz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 Ocenění ve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skutečných (historických) pořizovacích cenách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</a:t>
            </a:r>
            <a:endParaRPr lang="en-US" sz="1900" dirty="0"/>
          </a:p>
        </p:txBody>
      </p:sp>
      <p:pic>
        <p:nvPicPr>
          <p:cNvPr id="1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07935" y="7636073"/>
            <a:ext cx="1449705" cy="34766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7175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110026" y="3271242"/>
            <a:ext cx="6324005" cy="642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Hodnotové pojetí nákladů</a:t>
            </a:r>
            <a:endParaRPr lang="en-US" sz="4050" dirty="0"/>
          </a:p>
        </p:txBody>
      </p:sp>
      <p:sp>
        <p:nvSpPr>
          <p:cNvPr id="4" name="Text 1"/>
          <p:cNvSpPr/>
          <p:nvPr/>
        </p:nvSpPr>
        <p:spPr>
          <a:xfrm>
            <a:off x="2110026" y="4222790"/>
            <a:ext cx="10410349" cy="658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Hodnotové pojetí se rozvinulo ve vazbě na vývoj </a:t>
            </a:r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nákladového účetnictví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pro běžné řízení a kontrolu reálného průběhu procesů.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110026" y="5318165"/>
            <a:ext cx="2571750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Základní princip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2110026" y="5845373"/>
            <a:ext cx="4954191" cy="987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Založeno na relacích vyjadřujících spotřebu ekonomických zdrojů za podmínek, které existují 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highlight>
                  <a:srgbClr val="D01F28"/>
                </a:highlight>
                <a:latin typeface="Oxygen" pitchFamily="34" charset="0"/>
                <a:ea typeface="Oxygen" pitchFamily="34" charset="-122"/>
                <a:cs typeface="Oxygen" pitchFamily="34" charset="-120"/>
              </a:rPr>
              <a:t>v čase uskutečňování procesů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2110026" y="7017782"/>
            <a:ext cx="4954191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Ocenění na bázi </a:t>
            </a:r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reprodukčních cen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573804" y="5318165"/>
            <a:ext cx="2571750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Měření zisku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573804" y="5845373"/>
            <a:ext cx="4954191" cy="658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Zisk měřen na principu </a:t>
            </a:r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zachování věcného kapitálu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(podnikové podstaty).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73804" y="6688693"/>
            <a:ext cx="4954191" cy="658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Předmětem zobrazení i faktory bez peněžního ekvivalentu.</a:t>
            </a:r>
            <a:endParaRPr lang="en-US" sz="1600" dirty="0"/>
          </a:p>
        </p:txBody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8683" y="7736919"/>
            <a:ext cx="1207770" cy="28967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914650" y="597813"/>
            <a:ext cx="8800981" cy="10870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Příklad hodnotového pojetí – kalkulační nájemné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2914650" y="2032635"/>
            <a:ext cx="8800981" cy="834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Situace:</a:t>
            </a:r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Prodejní divize má prostory v budově vložené jako věcný vklad vlastníkem. Výsledky jsou nesrovnatelné s divizemi v najatých objektech. Vedení zatěžuje divizi kalkulačním nájemným odvozeným z průměrné úrovně nájemného v lokalitě.</a:t>
            </a:r>
            <a:endParaRPr lang="en-US" sz="1350" dirty="0"/>
          </a:p>
        </p:txBody>
      </p:sp>
      <p:sp>
        <p:nvSpPr>
          <p:cNvPr id="4" name="Shape 2"/>
          <p:cNvSpPr/>
          <p:nvPr/>
        </p:nvSpPr>
        <p:spPr>
          <a:xfrm>
            <a:off x="2914650" y="4601885"/>
            <a:ext cx="8800981" cy="22860"/>
          </a:xfrm>
          <a:prstGeom prst="roundRect">
            <a:avLst>
              <a:gd name="adj" fmla="val 319562"/>
            </a:avLst>
          </a:prstGeom>
          <a:solidFill>
            <a:srgbClr val="DEB9BB"/>
          </a:solidFill>
          <a:ln/>
        </p:spPr>
      </p:sp>
      <p:sp>
        <p:nvSpPr>
          <p:cNvPr id="5" name="Shape 3"/>
          <p:cNvSpPr/>
          <p:nvPr/>
        </p:nvSpPr>
        <p:spPr>
          <a:xfrm>
            <a:off x="5800606" y="4080153"/>
            <a:ext cx="22860" cy="521732"/>
          </a:xfrm>
          <a:prstGeom prst="roundRect">
            <a:avLst>
              <a:gd name="adj" fmla="val 319562"/>
            </a:avLst>
          </a:prstGeom>
          <a:solidFill>
            <a:srgbClr val="DEB9BB"/>
          </a:solidFill>
          <a:ln/>
        </p:spPr>
      </p:sp>
      <p:sp>
        <p:nvSpPr>
          <p:cNvPr id="6" name="Shape 4"/>
          <p:cNvSpPr/>
          <p:nvPr/>
        </p:nvSpPr>
        <p:spPr>
          <a:xfrm>
            <a:off x="5746849" y="4536698"/>
            <a:ext cx="130373" cy="130373"/>
          </a:xfrm>
          <a:prstGeom prst="roundRect">
            <a:avLst>
              <a:gd name="adj" fmla="val 350686"/>
            </a:avLst>
          </a:prstGeom>
          <a:solidFill>
            <a:srgbClr val="D01F28"/>
          </a:solidFill>
          <a:ln/>
        </p:spPr>
      </p:sp>
      <p:sp>
        <p:nvSpPr>
          <p:cNvPr id="7" name="Shape 5"/>
          <p:cNvSpPr/>
          <p:nvPr/>
        </p:nvSpPr>
        <p:spPr>
          <a:xfrm>
            <a:off x="2914650" y="3063002"/>
            <a:ext cx="5794772" cy="1017151"/>
          </a:xfrm>
          <a:prstGeom prst="roundRect">
            <a:avLst>
              <a:gd name="adj" fmla="val 7182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724995" y="3244453"/>
            <a:ext cx="2174081" cy="271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Finanční účetnictví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3096101" y="3620453"/>
            <a:ext cx="5431869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Skutečnost se </a:t>
            </a:r>
            <a:pPr algn="ctr" indent="0" marL="0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vůbec neprojeví</a:t>
            </a:r>
            <a:pPr algn="ctr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– není reálný výdaj peněz.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8806696" y="4601885"/>
            <a:ext cx="22860" cy="521732"/>
          </a:xfrm>
          <a:prstGeom prst="roundRect">
            <a:avLst>
              <a:gd name="adj" fmla="val 319562"/>
            </a:avLst>
          </a:prstGeom>
          <a:solidFill>
            <a:srgbClr val="DEB9BB"/>
          </a:solidFill>
          <a:ln/>
        </p:spPr>
      </p:sp>
      <p:sp>
        <p:nvSpPr>
          <p:cNvPr id="11" name="Shape 9"/>
          <p:cNvSpPr/>
          <p:nvPr/>
        </p:nvSpPr>
        <p:spPr>
          <a:xfrm>
            <a:off x="8752939" y="4536698"/>
            <a:ext cx="130373" cy="130373"/>
          </a:xfrm>
          <a:prstGeom prst="roundRect">
            <a:avLst>
              <a:gd name="adj" fmla="val 350686"/>
            </a:avLst>
          </a:prstGeom>
          <a:solidFill>
            <a:srgbClr val="D01F28"/>
          </a:solidFill>
          <a:ln/>
        </p:spPr>
      </p:sp>
      <p:sp>
        <p:nvSpPr>
          <p:cNvPr id="12" name="Shape 10"/>
          <p:cNvSpPr/>
          <p:nvPr/>
        </p:nvSpPr>
        <p:spPr>
          <a:xfrm>
            <a:off x="5920740" y="5123617"/>
            <a:ext cx="5794891" cy="1295400"/>
          </a:xfrm>
          <a:prstGeom prst="roundRect">
            <a:avLst>
              <a:gd name="adj" fmla="val 5639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75483" y="5305068"/>
            <a:ext cx="2285286" cy="271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Manažerské účetnictví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6102191" y="5681067"/>
            <a:ext cx="5431988" cy="556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Kalkulační nájemné jako </a:t>
            </a:r>
            <a:pPr algn="ctr" indent="0" marL="0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interní náklad</a:t>
            </a:r>
            <a:pPr algn="ctr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divize a </a:t>
            </a:r>
            <a:pPr algn="ctr" indent="0" marL="0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interní výnos</a:t>
            </a:r>
            <a:pPr algn="ctr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vrcholového vedení.</a:t>
            </a:r>
            <a:endParaRPr lang="en-US" sz="1350" dirty="0"/>
          </a:p>
        </p:txBody>
      </p:sp>
      <p:sp>
        <p:nvSpPr>
          <p:cNvPr id="15" name="Shape 13"/>
          <p:cNvSpPr/>
          <p:nvPr/>
        </p:nvSpPr>
        <p:spPr>
          <a:xfrm>
            <a:off x="2914650" y="6614636"/>
            <a:ext cx="8800981" cy="1017151"/>
          </a:xfrm>
          <a:prstGeom prst="roundRect">
            <a:avLst>
              <a:gd name="adj" fmla="val 7182"/>
            </a:avLst>
          </a:prstGeom>
          <a:solidFill>
            <a:srgbClr val="F5BCBF"/>
          </a:solidFill>
          <a:ln/>
        </p:spPr>
      </p:sp>
      <p:pic>
        <p:nvPicPr>
          <p:cNvPr id="1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8481" y="6885503"/>
            <a:ext cx="217408" cy="173831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3479721" y="6831925"/>
            <a:ext cx="8062079" cy="556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 podmínkách vnitropodnikové banky lze zobrazit i požadavek na centralizaci finančních prostředků odpovídajících výši kalkulačního nájemného.</a:t>
            </a:r>
            <a:endParaRPr lang="en-US" sz="1350" dirty="0"/>
          </a:p>
        </p:txBody>
      </p:sp>
      <p:pic>
        <p:nvPicPr>
          <p:cNvPr id="1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7757" y="7811453"/>
            <a:ext cx="1020961" cy="24491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54085" y="820341"/>
            <a:ext cx="10966728" cy="748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850"/>
              </a:lnSpc>
              <a:buNone/>
            </a:pPr>
            <a:r>
              <a:rPr lang="en-US" sz="47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Vztah finančního a hodnotového pojetí</a:t>
            </a:r>
            <a:endParaRPr lang="en-US" sz="4700" dirty="0"/>
          </a:p>
        </p:txBody>
      </p:sp>
      <p:sp>
        <p:nvSpPr>
          <p:cNvPr id="3" name="Shape 1"/>
          <p:cNvSpPr/>
          <p:nvPr/>
        </p:nvSpPr>
        <p:spPr>
          <a:xfrm>
            <a:off x="1254085" y="2047994"/>
            <a:ext cx="12122110" cy="5361146"/>
          </a:xfrm>
          <a:prstGeom prst="roundRect">
            <a:avLst>
              <a:gd name="adj" fmla="val 1877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261705" y="2055614"/>
            <a:ext cx="12106870" cy="106918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501378" y="2206943"/>
            <a:ext cx="5570458" cy="766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Skutečně zúčtované náklady s reálným úbytkem peněz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558564" y="2206943"/>
            <a:ext cx="5570458" cy="766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Skutečně zúčtované náklady s reálným úbytkem peněz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1261705" y="3124795"/>
            <a:ext cx="12106870" cy="106918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1501378" y="3276124"/>
            <a:ext cx="5570458" cy="766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Odpisy podle odpisových plánů FÚ z pořizovací ceny – 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neutrální náklad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558564" y="3276124"/>
            <a:ext cx="5570458" cy="766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Kalkulační odpisy z reprodukční ceny – 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kalkulační náklad</a:t>
            </a:r>
            <a:endParaRPr lang="en-US" sz="1850" dirty="0"/>
          </a:p>
        </p:txBody>
      </p:sp>
      <p:sp>
        <p:nvSpPr>
          <p:cNvPr id="10" name="Shape 8"/>
          <p:cNvSpPr/>
          <p:nvPr/>
        </p:nvSpPr>
        <p:spPr>
          <a:xfrm>
            <a:off x="1261705" y="4193977"/>
            <a:ext cx="12106870" cy="106918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1501378" y="4345305"/>
            <a:ext cx="5570458" cy="383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Úroky podle úvěrových smluv – 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neutrální náklad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558564" y="4345305"/>
            <a:ext cx="5570458" cy="766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Kalkulační úroky včetně nákladů neúročeného kapitálu – 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kalkulační náklad</a:t>
            </a:r>
            <a:endParaRPr lang="en-US" sz="1850" dirty="0"/>
          </a:p>
        </p:txBody>
      </p:sp>
      <p:sp>
        <p:nvSpPr>
          <p:cNvPr id="13" name="Shape 11"/>
          <p:cNvSpPr/>
          <p:nvPr/>
        </p:nvSpPr>
        <p:spPr>
          <a:xfrm>
            <a:off x="1261705" y="5263158"/>
            <a:ext cx="12106870" cy="106918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1501378" y="5414486"/>
            <a:ext cx="5570458" cy="766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Manka, škody, pokuty ve skutečné výši – 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neutrální náklad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7558564" y="5414486"/>
            <a:ext cx="5570458" cy="766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Kalkulační rizika (předpokládaná úroveň) – 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kalkulační náklad</a:t>
            </a:r>
            <a:endParaRPr lang="en-US" sz="1850" dirty="0"/>
          </a:p>
        </p:txBody>
      </p:sp>
      <p:sp>
        <p:nvSpPr>
          <p:cNvPr id="16" name="Shape 14"/>
          <p:cNvSpPr/>
          <p:nvPr/>
        </p:nvSpPr>
        <p:spPr>
          <a:xfrm>
            <a:off x="1261705" y="6332339"/>
            <a:ext cx="12106870" cy="106918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1501378" y="6483668"/>
            <a:ext cx="5570458" cy="383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-----</a:t>
            </a:r>
            <a:endParaRPr lang="en-US" sz="1850" dirty="0"/>
          </a:p>
        </p:txBody>
      </p:sp>
      <p:sp>
        <p:nvSpPr>
          <p:cNvPr id="18" name="Text 16"/>
          <p:cNvSpPr/>
          <p:nvPr/>
        </p:nvSpPr>
        <p:spPr>
          <a:xfrm>
            <a:off x="7558564" y="6483668"/>
            <a:ext cx="5570458" cy="766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Kalkulační osobní náklady, nájemné, oportunitní náklady – </a:t>
            </a:r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dodatkové náklady</a:t>
            </a:r>
            <a:endParaRPr lang="en-US" sz="1850" dirty="0"/>
          </a:p>
        </p:txBody>
      </p:sp>
      <p:pic>
        <p:nvPicPr>
          <p:cNvPr id="1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56394" y="7653695"/>
            <a:ext cx="1406366" cy="33730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2448" y="1250037"/>
            <a:ext cx="6072426" cy="594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Ekonomické pojetí nákladů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532448" y="2129552"/>
            <a:ext cx="8079105" cy="608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Ekonomické pojetí vychází z požadavku zajistit informace pro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rozhodování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za účelem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výběru optimálních budoucích variant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817721" y="3165872"/>
            <a:ext cx="7793831" cy="608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Náklady se chápou jako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maximum hodnoty, které lze vyprodukovat prostřednictvím zvolené varianty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</a:t>
            </a:r>
            <a:endParaRPr lang="en-US" sz="1450" dirty="0"/>
          </a:p>
        </p:txBody>
      </p:sp>
      <p:sp>
        <p:nvSpPr>
          <p:cNvPr id="6" name="Shape 3"/>
          <p:cNvSpPr/>
          <p:nvPr/>
        </p:nvSpPr>
        <p:spPr>
          <a:xfrm>
            <a:off x="532448" y="2951917"/>
            <a:ext cx="22860" cy="103632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7" name="Shape 4"/>
          <p:cNvSpPr/>
          <p:nvPr/>
        </p:nvSpPr>
        <p:spPr>
          <a:xfrm>
            <a:off x="532448" y="4202192"/>
            <a:ext cx="8079105" cy="1445657"/>
          </a:xfrm>
          <a:prstGeom prst="roundRect">
            <a:avLst>
              <a:gd name="adj" fmla="val 5525"/>
            </a:avLst>
          </a:prstGeom>
          <a:solidFill>
            <a:srgbClr val="FFFFFF"/>
          </a:solidFill>
          <a:ln w="22860">
            <a:solidFill>
              <a:srgbClr val="DEB9BB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45450" y="4415195"/>
            <a:ext cx="237720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Oportunitní náklady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745450" y="4826437"/>
            <a:ext cx="7653099" cy="608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Maximální ušlý výnos, který byl obětován v důsledku využití ekonomického zdroje ve zvolené alternativě. Dodatečně vložené měřítko účelnosti uskutečněné volby.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532448" y="5837992"/>
            <a:ext cx="8079105" cy="1141452"/>
          </a:xfrm>
          <a:prstGeom prst="roundRect">
            <a:avLst>
              <a:gd name="adj" fmla="val 6998"/>
            </a:avLst>
          </a:prstGeom>
          <a:solidFill>
            <a:srgbClr val="FFFFFF"/>
          </a:solidFill>
          <a:ln w="22860">
            <a:solidFill>
              <a:srgbClr val="DEB9BB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45450" y="6050994"/>
            <a:ext cx="237720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Oportunitní výnosy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745450" y="6462236"/>
            <a:ext cx="7653099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Náklady, kterým se podnik vyhnul tím, že nerealizoval jinou v úvahu přicházející možnost.</a:t>
            </a:r>
            <a:endParaRPr lang="en-US" sz="1450" dirty="0"/>
          </a:p>
        </p:txBody>
      </p:sp>
      <p:pic>
        <p:nvPicPr>
          <p:cNvPr id="1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558" y="7772400"/>
            <a:ext cx="1116330" cy="2677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68943" y="1073825"/>
            <a:ext cx="12294751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Vymezení nákladů ve finančním účetnictví</a:t>
            </a:r>
            <a:endParaRPr lang="en-US" sz="4850" dirty="0"/>
          </a:p>
        </p:txBody>
      </p:sp>
      <p:sp>
        <p:nvSpPr>
          <p:cNvPr id="3" name="Shape 1"/>
          <p:cNvSpPr/>
          <p:nvPr/>
        </p:nvSpPr>
        <p:spPr>
          <a:xfrm>
            <a:off x="1068943" y="2339102"/>
            <a:ext cx="3999548" cy="4816554"/>
          </a:xfrm>
          <a:prstGeom prst="roundRect">
            <a:avLst>
              <a:gd name="adj" fmla="val 3658"/>
            </a:avLst>
          </a:prstGeom>
          <a:solidFill>
            <a:srgbClr val="FFFFFF"/>
          </a:solidFill>
          <a:ln w="30480">
            <a:solidFill>
              <a:srgbClr val="DEB9B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38463" y="2339102"/>
            <a:ext cx="121920" cy="4816554"/>
          </a:xfrm>
          <a:prstGeom prst="roundRect">
            <a:avLst>
              <a:gd name="adj" fmla="val 85050"/>
            </a:avLst>
          </a:prstGeom>
          <a:solidFill>
            <a:srgbClr val="D01F28"/>
          </a:solidFill>
          <a:ln/>
        </p:spPr>
      </p:sp>
      <p:sp>
        <p:nvSpPr>
          <p:cNvPr id="5" name="Text 3"/>
          <p:cNvSpPr/>
          <p:nvPr/>
        </p:nvSpPr>
        <p:spPr>
          <a:xfrm>
            <a:off x="1437680" y="261639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Definice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1437680" y="3150275"/>
            <a:ext cx="3353514" cy="2370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Náklady jsou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úbytek ekonomického prospěchu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, který se projevuje poklesem aktiv nebo přírůstkem závazků a vede ke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snížení vlastního kapitálu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</a:t>
            </a:r>
            <a:endParaRPr lang="en-US" sz="1900" dirty="0"/>
          </a:p>
        </p:txBody>
      </p:sp>
      <p:sp>
        <p:nvSpPr>
          <p:cNvPr id="7" name="Shape 5"/>
          <p:cNvSpPr/>
          <p:nvPr/>
        </p:nvSpPr>
        <p:spPr>
          <a:xfrm>
            <a:off x="5315307" y="2339102"/>
            <a:ext cx="3999667" cy="4816554"/>
          </a:xfrm>
          <a:prstGeom prst="roundRect">
            <a:avLst>
              <a:gd name="adj" fmla="val 3658"/>
            </a:avLst>
          </a:prstGeom>
          <a:solidFill>
            <a:srgbClr val="FFFFFF"/>
          </a:solidFill>
          <a:ln w="30480">
            <a:solidFill>
              <a:srgbClr val="DEB9BB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84827" y="2339102"/>
            <a:ext cx="121920" cy="4816554"/>
          </a:xfrm>
          <a:prstGeom prst="roundRect">
            <a:avLst>
              <a:gd name="adj" fmla="val 85050"/>
            </a:avLst>
          </a:prstGeom>
          <a:solidFill>
            <a:srgbClr val="D01F28"/>
          </a:solidFill>
          <a:ln/>
        </p:spPr>
      </p:sp>
      <p:sp>
        <p:nvSpPr>
          <p:cNvPr id="9" name="Text 7"/>
          <p:cNvSpPr/>
          <p:nvPr/>
        </p:nvSpPr>
        <p:spPr>
          <a:xfrm>
            <a:off x="5684044" y="261639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Charakteristické rysy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5684044" y="3150275"/>
            <a:ext cx="3353633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Značná </a:t>
            </a:r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volnost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vztahu mezi náklady a předmětem činnosti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5684044" y="4421743"/>
            <a:ext cx="3353633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Zahrnují i výdaje společenského charakteru (dary, reprezentace)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5684044" y="5693212"/>
            <a:ext cx="3353633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Obsahují položky rozdělující výsledek (daně, odměny orgánům)</a:t>
            </a:r>
            <a:endParaRPr lang="en-US" sz="1900" dirty="0"/>
          </a:p>
        </p:txBody>
      </p:sp>
      <p:sp>
        <p:nvSpPr>
          <p:cNvPr id="13" name="Shape 11"/>
          <p:cNvSpPr/>
          <p:nvPr/>
        </p:nvSpPr>
        <p:spPr>
          <a:xfrm>
            <a:off x="9561790" y="2339102"/>
            <a:ext cx="3999667" cy="4816554"/>
          </a:xfrm>
          <a:prstGeom prst="roundRect">
            <a:avLst>
              <a:gd name="adj" fmla="val 3658"/>
            </a:avLst>
          </a:prstGeom>
          <a:solidFill>
            <a:srgbClr val="FFFFFF"/>
          </a:solidFill>
          <a:ln w="30480">
            <a:solidFill>
              <a:srgbClr val="DEB9BB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9531310" y="2339102"/>
            <a:ext cx="121920" cy="4816554"/>
          </a:xfrm>
          <a:prstGeom prst="roundRect">
            <a:avLst>
              <a:gd name="adj" fmla="val 85050"/>
            </a:avLst>
          </a:prstGeom>
          <a:solidFill>
            <a:srgbClr val="D01F28"/>
          </a:solidFill>
          <a:ln/>
        </p:spPr>
      </p:sp>
      <p:sp>
        <p:nvSpPr>
          <p:cNvPr id="15" name="Text 13"/>
          <p:cNvSpPr/>
          <p:nvPr/>
        </p:nvSpPr>
        <p:spPr>
          <a:xfrm>
            <a:off x="9930527" y="261639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Ztráty hodnoty</a:t>
            </a:r>
            <a:endParaRPr lang="en-US" sz="2400" dirty="0"/>
          </a:p>
        </p:txBody>
      </p:sp>
      <p:sp>
        <p:nvSpPr>
          <p:cNvPr id="16" name="Text 14"/>
          <p:cNvSpPr/>
          <p:nvPr/>
        </p:nvSpPr>
        <p:spPr>
          <a:xfrm>
            <a:off x="9930527" y="3150275"/>
            <a:ext cx="3353633" cy="2370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Zobrazují se i úbytky kapitálu, které k jeho zhodnocení nepovedou – například tvorba opravných položek, odpis nedobytné pohledávky nebo škody ze živelních pohrom.</a:t>
            </a:r>
            <a:endParaRPr lang="en-US" sz="1900" dirty="0"/>
          </a:p>
        </p:txBody>
      </p:sp>
      <p:pic>
        <p:nvPicPr>
          <p:cNvPr id="1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07935" y="7636073"/>
            <a:ext cx="1449705" cy="34766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32297" y="825817"/>
            <a:ext cx="10901601" cy="751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900"/>
              </a:lnSpc>
              <a:buNone/>
            </a:pPr>
            <a:r>
              <a:rPr lang="en-US" sz="47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Shrnutí: Charakteristiky pojetí nákladů</a:t>
            </a:r>
            <a:endParaRPr lang="en-US" sz="4700" dirty="0"/>
          </a:p>
        </p:txBody>
      </p:sp>
      <p:sp>
        <p:nvSpPr>
          <p:cNvPr id="3" name="Shape 1"/>
          <p:cNvSpPr/>
          <p:nvPr/>
        </p:nvSpPr>
        <p:spPr>
          <a:xfrm>
            <a:off x="1232297" y="2057876"/>
            <a:ext cx="12165806" cy="4306253"/>
          </a:xfrm>
          <a:prstGeom prst="roundRect">
            <a:avLst>
              <a:gd name="adj" fmla="val 234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239917" y="2065496"/>
            <a:ext cx="12150566" cy="107275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480304" y="2217301"/>
            <a:ext cx="2553057" cy="384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Subsystém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4521756" y="2217301"/>
            <a:ext cx="2549247" cy="384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Finanční účetnictví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559397" y="2217301"/>
            <a:ext cx="2549247" cy="384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Nákladové účetnictví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10597039" y="2217301"/>
            <a:ext cx="2553057" cy="769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Účetnictví pro rozhodování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1239917" y="3138249"/>
            <a:ext cx="12150566" cy="107275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1480304" y="3290054"/>
            <a:ext cx="2553057" cy="384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Zobrazení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4521756" y="3290054"/>
            <a:ext cx="2549247" cy="769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Parametry při uskutečnění transakce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559397" y="3290054"/>
            <a:ext cx="2549247" cy="769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Parametry platné v současnosti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10597039" y="3290054"/>
            <a:ext cx="2553057" cy="769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Porovnání s alternativní variantou</a:t>
            </a:r>
            <a:endParaRPr lang="en-US" sz="1850" dirty="0"/>
          </a:p>
        </p:txBody>
      </p:sp>
      <p:sp>
        <p:nvSpPr>
          <p:cNvPr id="14" name="Shape 12"/>
          <p:cNvSpPr/>
          <p:nvPr/>
        </p:nvSpPr>
        <p:spPr>
          <a:xfrm>
            <a:off x="1239917" y="4211003"/>
            <a:ext cx="12150566" cy="68818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1480304" y="4362807"/>
            <a:ext cx="2553057" cy="384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Vztah k výdajům</a:t>
            </a:r>
            <a:endParaRPr lang="en-US" sz="1850" dirty="0"/>
          </a:p>
        </p:txBody>
      </p:sp>
      <p:sp>
        <p:nvSpPr>
          <p:cNvPr id="16" name="Text 14"/>
          <p:cNvSpPr/>
          <p:nvPr/>
        </p:nvSpPr>
        <p:spPr>
          <a:xfrm>
            <a:off x="4521756" y="4362807"/>
            <a:ext cx="2549247" cy="384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Pouze časové rozdíly</a:t>
            </a:r>
            <a:endParaRPr lang="en-US" sz="1850" dirty="0"/>
          </a:p>
        </p:txBody>
      </p:sp>
      <p:sp>
        <p:nvSpPr>
          <p:cNvPr id="17" name="Text 15"/>
          <p:cNvSpPr/>
          <p:nvPr/>
        </p:nvSpPr>
        <p:spPr>
          <a:xfrm>
            <a:off x="7559397" y="4362807"/>
            <a:ext cx="2549247" cy="384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Časové i věcné rozdíly</a:t>
            </a:r>
            <a:endParaRPr lang="en-US" sz="1850" dirty="0"/>
          </a:p>
        </p:txBody>
      </p:sp>
      <p:sp>
        <p:nvSpPr>
          <p:cNvPr id="18" name="Text 16"/>
          <p:cNvSpPr/>
          <p:nvPr/>
        </p:nvSpPr>
        <p:spPr>
          <a:xfrm>
            <a:off x="10597039" y="4362807"/>
            <a:ext cx="2553057" cy="384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Časové i věcné rozdíly</a:t>
            </a:r>
            <a:endParaRPr lang="en-US" sz="1850" dirty="0"/>
          </a:p>
        </p:txBody>
      </p:sp>
      <p:sp>
        <p:nvSpPr>
          <p:cNvPr id="19" name="Shape 17"/>
          <p:cNvSpPr/>
          <p:nvPr/>
        </p:nvSpPr>
        <p:spPr>
          <a:xfrm>
            <a:off x="1239917" y="4899184"/>
            <a:ext cx="12150566" cy="145732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1480304" y="5050988"/>
            <a:ext cx="2553057" cy="384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Měření zisku</a:t>
            </a:r>
            <a:endParaRPr lang="en-US" sz="1850" dirty="0"/>
          </a:p>
        </p:txBody>
      </p:sp>
      <p:sp>
        <p:nvSpPr>
          <p:cNvPr id="21" name="Text 19"/>
          <p:cNvSpPr/>
          <p:nvPr/>
        </p:nvSpPr>
        <p:spPr>
          <a:xfrm>
            <a:off x="4521756" y="5050988"/>
            <a:ext cx="2549247" cy="769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Zachování finančního kapitálu</a:t>
            </a:r>
            <a:endParaRPr lang="en-US" sz="1850" dirty="0"/>
          </a:p>
        </p:txBody>
      </p:sp>
      <p:sp>
        <p:nvSpPr>
          <p:cNvPr id="22" name="Text 20"/>
          <p:cNvSpPr/>
          <p:nvPr/>
        </p:nvSpPr>
        <p:spPr>
          <a:xfrm>
            <a:off x="7559397" y="5050988"/>
            <a:ext cx="2549247" cy="769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Zachování věcného kapitálu</a:t>
            </a:r>
            <a:endParaRPr lang="en-US" sz="1850" dirty="0"/>
          </a:p>
        </p:txBody>
      </p:sp>
      <p:sp>
        <p:nvSpPr>
          <p:cNvPr id="23" name="Text 21"/>
          <p:cNvSpPr/>
          <p:nvPr/>
        </p:nvSpPr>
        <p:spPr>
          <a:xfrm>
            <a:off x="10597039" y="5050988"/>
            <a:ext cx="2553057" cy="11537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Zachování věcného kapitálu + oportunitní náklady</a:t>
            </a:r>
            <a:endParaRPr lang="en-US" sz="1850" dirty="0"/>
          </a:p>
        </p:txBody>
      </p:sp>
      <p:sp>
        <p:nvSpPr>
          <p:cNvPr id="24" name="Text 22"/>
          <p:cNvSpPr/>
          <p:nvPr/>
        </p:nvSpPr>
        <p:spPr>
          <a:xfrm>
            <a:off x="1232297" y="6634520"/>
            <a:ext cx="12165806" cy="769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Pochopení těchto tří pojetí nákladů je 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highlight>
                  <a:srgbClr val="D01F28"/>
                </a:highlight>
                <a:latin typeface="Oxygen" pitchFamily="34" charset="0"/>
                <a:ea typeface="Oxygen" pitchFamily="34" charset="-122"/>
                <a:cs typeface="Oxygen" pitchFamily="34" charset="-120"/>
              </a:rPr>
              <a:t>klíčové pro efektivní využití manažerského účetnictví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v rozhodovacích procesech podniku.</a:t>
            </a:r>
            <a:endParaRPr lang="en-US" sz="1850" dirty="0"/>
          </a:p>
        </p:txBody>
      </p:sp>
      <p:pic>
        <p:nvPicPr>
          <p:cNvPr id="2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50441" y="7651552"/>
            <a:ext cx="1411724" cy="3386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59243" y="773430"/>
            <a:ext cx="11511796" cy="1421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Vymezení nákladů v manažerském účetnictví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900476" y="2906078"/>
            <a:ext cx="11170563" cy="727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Náklady jsou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hodnotově vyjádřené, účelné vynaložení ekonomických zdrojů podniku, účelově související s ekonomickou činností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1559243" y="2650212"/>
            <a:ext cx="30480" cy="1239679"/>
          </a:xfrm>
          <a:prstGeom prst="rect">
            <a:avLst/>
          </a:prstGeom>
          <a:solidFill>
            <a:srgbClr val="D01F28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9243" y="4145756"/>
            <a:ext cx="3837265" cy="90999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786652" y="5283160"/>
            <a:ext cx="2843808" cy="355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Účelnost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786652" y="5775127"/>
            <a:ext cx="3382447" cy="10919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Nákladem je jen takové vynaložení, které je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racionální a přiměřené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výsledku činnosti.</a:t>
            </a:r>
            <a:endParaRPr lang="en-US" sz="17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508" y="4145756"/>
            <a:ext cx="3837265" cy="90999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623917" y="5283160"/>
            <a:ext cx="2843808" cy="355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Účelový charakter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623917" y="5775127"/>
            <a:ext cx="3382447" cy="14558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Smyslem vynaložení je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zhodnocení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ekonomického zdroje – vytvoření aktiva s větším prospěchem než původní náklad.</a:t>
            </a:r>
            <a:endParaRPr lang="en-US" sz="17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773" y="4145756"/>
            <a:ext cx="3837265" cy="90999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461183" y="5283160"/>
            <a:ext cx="2843808" cy="355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Vztah k výkonům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9461183" y="5775127"/>
            <a:ext cx="3382447" cy="10919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Těsný vztah k výkonům, výrobkům nebo službám – tzv.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nositelům nákladu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</a:t>
            </a:r>
            <a:endParaRPr lang="en-US" sz="175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5332" y="7684889"/>
            <a:ext cx="1335881" cy="3203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691527" y="621983"/>
            <a:ext cx="9247346" cy="1142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Účelnost a účelovost při vynakládání zdrojů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6834" y="2129433"/>
            <a:ext cx="6236732" cy="468772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743973" y="4245587"/>
            <a:ext cx="1137394" cy="780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Tok zdroje k prospěchu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8445440" y="5578182"/>
            <a:ext cx="1692077" cy="260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Účel – Výkon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8445440" y="5912234"/>
            <a:ext cx="1692077" cy="416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Přeměna zdroje na výkon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4478431" y="5318252"/>
            <a:ext cx="1692076" cy="780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Hodnotově vyjádřený prospěch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4478431" y="6172453"/>
            <a:ext cx="1692076" cy="416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Ekonomický užitek získaný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6438818" y="2243588"/>
            <a:ext cx="1738312" cy="780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Hodnotově vyjádřené vynaložení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6438818" y="3097790"/>
            <a:ext cx="1738312" cy="416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Ekonomický zdroj vynaložený</a:t>
            </a:r>
            <a:endParaRPr lang="en-US" sz="1050" dirty="0"/>
          </a:p>
        </p:txBody>
      </p:sp>
      <p:sp>
        <p:nvSpPr>
          <p:cNvPr id="11" name="Text 8"/>
          <p:cNvSpPr/>
          <p:nvPr/>
        </p:nvSpPr>
        <p:spPr>
          <a:xfrm>
            <a:off x="2691527" y="7022663"/>
            <a:ext cx="9247346" cy="584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Tento diagram ilustruje základní princip manažerského účetnictví: každé vynaložení ekonomického zdroje musí mít jasný účel a vést k vytvoření výkonu, který přinese ekonomický prospěch převyšující původní náklad.</a:t>
            </a:r>
            <a:endParaRPr lang="en-US" sz="1400" dirty="0"/>
          </a:p>
        </p:txBody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9655" y="7790259"/>
            <a:ext cx="1072872" cy="25729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1274" y="1008578"/>
            <a:ext cx="7801451" cy="14985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900"/>
              </a:lnSpc>
              <a:buNone/>
            </a:pPr>
            <a:r>
              <a:rPr lang="en-US" sz="47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Pojmové odlišení v různých jazycích</a:t>
            </a:r>
            <a:endParaRPr lang="en-US" sz="4700" dirty="0"/>
          </a:p>
        </p:txBody>
      </p:sp>
      <p:sp>
        <p:nvSpPr>
          <p:cNvPr id="4" name="Text 1"/>
          <p:cNvSpPr/>
          <p:nvPr/>
        </p:nvSpPr>
        <p:spPr>
          <a:xfrm>
            <a:off x="671274" y="3106341"/>
            <a:ext cx="2182535" cy="374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Angličtina</a:t>
            </a:r>
            <a:endParaRPr lang="en-US" sz="2350" dirty="0"/>
          </a:p>
        </p:txBody>
      </p:sp>
      <p:sp>
        <p:nvSpPr>
          <p:cNvPr id="5" name="Text 2"/>
          <p:cNvSpPr/>
          <p:nvPr/>
        </p:nvSpPr>
        <p:spPr>
          <a:xfrm>
            <a:off x="671274" y="3720584"/>
            <a:ext cx="2182535" cy="15344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Costs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– náklady v manažerském pojetí (účelné, účelové vynaložení)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71274" y="5470803"/>
            <a:ext cx="2182535" cy="15344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Expenses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– náklady ve finančním pojetí (úbytek kapitálu)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3446264" y="3106341"/>
            <a:ext cx="2182535" cy="374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Němčina</a:t>
            </a:r>
            <a:endParaRPr lang="en-US" sz="2350" dirty="0"/>
          </a:p>
        </p:txBody>
      </p:sp>
      <p:sp>
        <p:nvSpPr>
          <p:cNvPr id="8" name="Text 5"/>
          <p:cNvSpPr/>
          <p:nvPr/>
        </p:nvSpPr>
        <p:spPr>
          <a:xfrm>
            <a:off x="3446264" y="3720584"/>
            <a:ext cx="2182535" cy="767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Kosten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– náklady v manažerském pojetí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3446264" y="4703564"/>
            <a:ext cx="2182535" cy="767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Aufwand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– náklady ve finančním pojetí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6221254" y="3106341"/>
            <a:ext cx="2266474" cy="374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Čeština</a:t>
            </a:r>
            <a:endParaRPr lang="en-US" sz="2350" dirty="0"/>
          </a:p>
        </p:txBody>
      </p:sp>
      <p:sp>
        <p:nvSpPr>
          <p:cNvPr id="11" name="Text 8"/>
          <p:cNvSpPr/>
          <p:nvPr/>
        </p:nvSpPr>
        <p:spPr>
          <a:xfrm>
            <a:off x="6221254" y="3720584"/>
            <a:ext cx="2266474" cy="19180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Bohužel 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highlight>
                  <a:srgbClr val="E34238"/>
                </a:highlight>
                <a:latin typeface="Oxygen" pitchFamily="34" charset="0"/>
                <a:ea typeface="Oxygen" pitchFamily="34" charset="-122"/>
                <a:cs typeface="Oxygen" pitchFamily="34" charset="-120"/>
              </a:rPr>
              <a:t>nemáme pojmové odlišení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– používáme jednotný termín "náklady" pro obě pojetí.</a:t>
            </a:r>
            <a:endParaRPr lang="en-US" sz="1850" dirty="0"/>
          </a:p>
        </p:txBody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446" y="7653099"/>
            <a:ext cx="1407795" cy="33766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18392" y="807720"/>
            <a:ext cx="6482834" cy="728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700"/>
              </a:lnSpc>
              <a:buNone/>
            </a:pPr>
            <a:r>
              <a:rPr lang="en-US" sz="4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Externí a interní výnosy</a:t>
            </a:r>
            <a:endParaRPr lang="en-US" sz="4550" dirty="0"/>
          </a:p>
        </p:txBody>
      </p:sp>
      <p:sp>
        <p:nvSpPr>
          <p:cNvPr id="3" name="Shape 1"/>
          <p:cNvSpPr/>
          <p:nvPr/>
        </p:nvSpPr>
        <p:spPr>
          <a:xfrm>
            <a:off x="7299960" y="2002155"/>
            <a:ext cx="30480" cy="5419606"/>
          </a:xfrm>
          <a:prstGeom prst="roundRect">
            <a:avLst>
              <a:gd name="adj" fmla="val 321168"/>
            </a:avLst>
          </a:prstGeom>
          <a:solidFill>
            <a:srgbClr val="DEB9BB"/>
          </a:solidFill>
          <a:ln/>
        </p:spPr>
      </p:sp>
      <p:sp>
        <p:nvSpPr>
          <p:cNvPr id="4" name="Shape 2"/>
          <p:cNvSpPr/>
          <p:nvPr/>
        </p:nvSpPr>
        <p:spPr>
          <a:xfrm>
            <a:off x="1387912" y="2002155"/>
            <a:ext cx="5896808" cy="2476738"/>
          </a:xfrm>
          <a:prstGeom prst="roundRect">
            <a:avLst>
              <a:gd name="adj" fmla="val 3952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4138374" y="2242780"/>
            <a:ext cx="2913340" cy="364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Externí výnosy</a:t>
            </a:r>
            <a:endParaRPr lang="en-US" sz="2250" dirty="0"/>
          </a:p>
        </p:txBody>
      </p:sp>
      <p:sp>
        <p:nvSpPr>
          <p:cNvPr id="6" name="Text 4"/>
          <p:cNvSpPr/>
          <p:nvPr/>
        </p:nvSpPr>
        <p:spPr>
          <a:xfrm>
            <a:off x="1628537" y="2746653"/>
            <a:ext cx="5423178" cy="14916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Protiklad nákladů ve smyslu "Expenses". Spojeny výhradně s prodejní fází. Hodnotový ekvivalent prodaných výkonů, projevující se jako </a:t>
            </a:r>
            <a:pPr algn="r" indent="0" marL="0">
              <a:lnSpc>
                <a:spcPts val="29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přírůstek ekonomického prospěchu</a:t>
            </a:r>
            <a:pPr algn="r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7345680" y="4945023"/>
            <a:ext cx="5896808" cy="2476738"/>
          </a:xfrm>
          <a:prstGeom prst="rect">
            <a:avLst/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578685" y="5185648"/>
            <a:ext cx="2913340" cy="364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Interní výnosy</a:t>
            </a:r>
            <a:endParaRPr lang="en-US" sz="2250" dirty="0"/>
          </a:p>
        </p:txBody>
      </p:sp>
      <p:sp>
        <p:nvSpPr>
          <p:cNvPr id="9" name="Text 7"/>
          <p:cNvSpPr/>
          <p:nvPr/>
        </p:nvSpPr>
        <p:spPr>
          <a:xfrm>
            <a:off x="7578685" y="5689521"/>
            <a:ext cx="5423178" cy="14916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Protiklad nákladů ve smyslu "Costs". Forma vnitřního uznání racionality interně vznikajících výkonů. Hodnotové vyjádření prospěchu očekávaného v budoucnu.</a:t>
            </a:r>
            <a:endParaRPr lang="en-US" sz="1800" dirty="0"/>
          </a:p>
        </p:txBody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98661" y="7669292"/>
            <a:ext cx="1368623" cy="3282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177677" y="1204198"/>
            <a:ext cx="2015014" cy="479346"/>
          </a:xfrm>
          <a:prstGeom prst="roundRect">
            <a:avLst>
              <a:gd name="adj" fmla="val 17306"/>
            </a:avLst>
          </a:prstGeom>
          <a:noFill/>
          <a:ln w="7620">
            <a:solidFill>
              <a:srgbClr val="D01F28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333411" y="1285875"/>
            <a:ext cx="1703546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D01F28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KLÍČOVÝ KONCEPT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177677" y="1782247"/>
            <a:ext cx="7249954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Časová dimenze nákladů</a:t>
            </a:r>
            <a:endParaRPr lang="en-US" sz="4850" dirty="0"/>
          </a:p>
        </p:txBody>
      </p:sp>
      <p:sp>
        <p:nvSpPr>
          <p:cNvPr id="6" name="Shape 3"/>
          <p:cNvSpPr/>
          <p:nvPr/>
        </p:nvSpPr>
        <p:spPr>
          <a:xfrm>
            <a:off x="6455331" y="2924056"/>
            <a:ext cx="30480" cy="4101346"/>
          </a:xfrm>
          <a:prstGeom prst="roundRect">
            <a:avLst>
              <a:gd name="adj" fmla="val 340200"/>
            </a:avLst>
          </a:prstGeom>
          <a:solidFill>
            <a:srgbClr val="DEB9BB"/>
          </a:solidFill>
          <a:ln/>
        </p:spPr>
      </p:sp>
      <p:sp>
        <p:nvSpPr>
          <p:cNvPr id="7" name="Shape 4"/>
          <p:cNvSpPr/>
          <p:nvPr/>
        </p:nvSpPr>
        <p:spPr>
          <a:xfrm>
            <a:off x="6702564" y="3186470"/>
            <a:ext cx="740569" cy="30480"/>
          </a:xfrm>
          <a:prstGeom prst="roundRect">
            <a:avLst>
              <a:gd name="adj" fmla="val 340200"/>
            </a:avLst>
          </a:prstGeom>
          <a:solidFill>
            <a:srgbClr val="DEB9BB"/>
          </a:solidFill>
          <a:ln/>
        </p:spPr>
      </p:sp>
      <p:sp>
        <p:nvSpPr>
          <p:cNvPr id="8" name="Shape 5"/>
          <p:cNvSpPr/>
          <p:nvPr/>
        </p:nvSpPr>
        <p:spPr>
          <a:xfrm>
            <a:off x="6177617" y="2924056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270129" y="2970252"/>
            <a:ext cx="370284" cy="462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9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1</a:t>
            </a:r>
            <a:endParaRPr lang="en-US" sz="2900" dirty="0"/>
          </a:p>
        </p:txBody>
      </p:sp>
      <p:sp>
        <p:nvSpPr>
          <p:cNvPr id="10" name="Text 7"/>
          <p:cNvSpPr/>
          <p:nvPr/>
        </p:nvSpPr>
        <p:spPr>
          <a:xfrm>
            <a:off x="7689771" y="300882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Vynaložení zdroje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7689771" y="3542705"/>
            <a:ext cx="6249353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 z hlediska manažerského účetnictví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se projeví již v okamžiku vynaložení ekonomického zdroje (změna struktury aktiv).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6702564" y="5484019"/>
            <a:ext cx="740569" cy="30480"/>
          </a:xfrm>
          <a:prstGeom prst="roundRect">
            <a:avLst>
              <a:gd name="adj" fmla="val 340200"/>
            </a:avLst>
          </a:prstGeom>
          <a:solidFill>
            <a:srgbClr val="DEB9BB"/>
          </a:solidFill>
          <a:ln/>
        </p:spPr>
      </p:sp>
      <p:sp>
        <p:nvSpPr>
          <p:cNvPr id="13" name="Shape 10"/>
          <p:cNvSpPr/>
          <p:nvPr/>
        </p:nvSpPr>
        <p:spPr>
          <a:xfrm>
            <a:off x="6177617" y="5221605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270129" y="5267801"/>
            <a:ext cx="370284" cy="462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9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2</a:t>
            </a:r>
            <a:endParaRPr lang="en-US" sz="2900" dirty="0"/>
          </a:p>
        </p:txBody>
      </p:sp>
      <p:sp>
        <p:nvSpPr>
          <p:cNvPr id="15" name="Text 12"/>
          <p:cNvSpPr/>
          <p:nvPr/>
        </p:nvSpPr>
        <p:spPr>
          <a:xfrm>
            <a:off x="7689771" y="5306378"/>
            <a:ext cx="3100149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Vyčerpání užitečnosti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7689771" y="5840254"/>
            <a:ext cx="6249353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Nákladem ve smyslu finančního účetnictví</a:t>
            </a:r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se stane až v okamžiku, kdy zdroj vyčerpá svou užitečnost (např. prodej výrobku).</a:t>
            </a:r>
            <a:endParaRPr lang="en-US" sz="1900" dirty="0"/>
          </a:p>
        </p:txBody>
      </p:sp>
      <p:pic>
        <p:nvPicPr>
          <p:cNvPr id="1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7935" y="7636073"/>
            <a:ext cx="1449705" cy="34766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2026-01-26T08:20:08Z</dcterms:created>
  <dcterms:modified xsi:type="dcterms:W3CDTF">2026-01-26T08:20:08Z</dcterms:modified>
</cp:coreProperties>
</file>