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5" r:id="rId42"/>
  </p:sldIdLst>
  <p:sldSz cx="14630400" cy="8229600"/>
  <p:notesSz cx="8229600" cy="146304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Oxygen" panose="02000503000000000000" pitchFamily="2" charset="-18"/>
      <p:regular r:id="rId48"/>
      <p:bold r:id="rId49"/>
    </p:embeddedFont>
    <p:embeddedFont>
      <p:font typeface="Oxygen Bold" panose="02000803000000000000" charset="0"/>
      <p:bold r:id="rId50"/>
    </p:embeddedFont>
    <p:embeddedFont>
      <p:font typeface="Oxygen Light" panose="02000303000000000000" pitchFamily="2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A0AEFE-330D-488E-2EEC-580BE8DB1A80}" v="149" dt="2026-01-26T10:10:15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9E256-4A9B-4A05-845D-37F01B2B785A}" type="datetimeFigureOut">
              <a:t>27.01.2026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EE28B-5712-43BD-921D-FDC6FF40F3C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06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32428"/>
            <a:ext cx="7454384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Manažerské účetnictví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4543663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Moderní nástroj pro efektivní řízení podniku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853"/>
            <a:ext cx="11803618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Tři pohledy nákladového účetnictví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921544" y="3854410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Výkonové</a:t>
            </a:r>
            <a:endParaRPr lang="en-US" sz="2750" dirty="0"/>
          </a:p>
        </p:txBody>
      </p:sp>
      <p:sp>
        <p:nvSpPr>
          <p:cNvPr id="4" name="Text 2"/>
          <p:cNvSpPr/>
          <p:nvPr/>
        </p:nvSpPr>
        <p:spPr>
          <a:xfrm>
            <a:off x="793790" y="4467463"/>
            <a:ext cx="3671888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Náklady, marže a zisk finálních nebo dílčích výrobků, prací a služeb</a:t>
            </a:r>
            <a:endParaRPr lang="en-US" sz="2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558772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5271" y="4629090"/>
            <a:ext cx="424220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22919" y="2606873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Odpovědnostní</a:t>
            </a:r>
            <a:endParaRPr lang="en-US" sz="2750" dirty="0"/>
          </a:p>
        </p:txBody>
      </p:sp>
      <p:sp>
        <p:nvSpPr>
          <p:cNvPr id="8" name="Text 4"/>
          <p:cNvSpPr/>
          <p:nvPr/>
        </p:nvSpPr>
        <p:spPr>
          <a:xfrm>
            <a:off x="10022919" y="3219926"/>
            <a:ext cx="381369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Příspěvek jednotlivých vnitropodnikových útvarů k celopodnikovým výsledkům</a:t>
            </a:r>
            <a:endParaRPr lang="en-US" sz="2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558772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1880" y="3245465"/>
            <a:ext cx="424220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22919" y="5101947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Procesní</a:t>
            </a:r>
            <a:endParaRPr lang="en-US" sz="2750" dirty="0"/>
          </a:p>
        </p:txBody>
      </p:sp>
      <p:sp>
        <p:nvSpPr>
          <p:cNvPr id="12" name="Text 6"/>
          <p:cNvSpPr/>
          <p:nvPr/>
        </p:nvSpPr>
        <p:spPr>
          <a:xfrm>
            <a:off x="10022919" y="5715000"/>
            <a:ext cx="381369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Řízení podnikatelského procesu a jeho subsystémů probíhajících v průřezu útvarů</a:t>
            </a:r>
            <a:endParaRPr lang="en-US" sz="22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558772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01880" y="6012716"/>
            <a:ext cx="424220" cy="424220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407" y="803791"/>
            <a:ext cx="4590336" cy="426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Hlavní podnikatelský proces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88407" y="1408152"/>
            <a:ext cx="13453586" cy="180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en-US" sz="10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Procesně orientované nákladové účetnictví (Activity Based Accounting) se rozvíjí od poloviny osmdesátých let. Zaměřuje se na koordinaci aktivit a procesů probíhajících v průřezu jednotlivých útvarů.</a:t>
            </a:r>
            <a:endParaRPr lang="en-US" sz="1050">
              <a:latin typeface="Oxygen"/>
              <a:ea typeface="Calibri"/>
              <a:cs typeface="Calibri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07" y="1584133"/>
            <a:ext cx="682943" cy="8196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60051" y="1824871"/>
            <a:ext cx="1707594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Marketing</a:t>
            </a:r>
            <a:endParaRPr lang="en-US" sz="1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07" y="2438485"/>
            <a:ext cx="682943" cy="81962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60051" y="2644497"/>
            <a:ext cx="1707594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Výzkum a vývoj</a:t>
            </a:r>
            <a:endParaRPr lang="en-US" sz="1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07" y="3327559"/>
            <a:ext cx="682943" cy="81962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360051" y="3464123"/>
            <a:ext cx="1707594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Technická příprava</a:t>
            </a:r>
            <a:endParaRPr lang="en-US" sz="13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07" y="4147185"/>
            <a:ext cx="682943" cy="8196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360051" y="4283750"/>
            <a:ext cx="1707594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Zásobování</a:t>
            </a:r>
            <a:endParaRPr lang="en-US" sz="13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07" y="4966811"/>
            <a:ext cx="682943" cy="81962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360051" y="5103376"/>
            <a:ext cx="1707594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Výroba</a:t>
            </a:r>
            <a:endParaRPr lang="en-US" sz="13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407" y="5786438"/>
            <a:ext cx="682943" cy="81962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360051" y="5923002"/>
            <a:ext cx="1707594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Distribuce</a:t>
            </a:r>
            <a:endParaRPr lang="en-US" sz="1300" dirty="0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407" y="6606064"/>
            <a:ext cx="682943" cy="819626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360051" y="6742628"/>
            <a:ext cx="1707594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Zákaznický servis</a:t>
            </a:r>
            <a:endParaRPr lang="en-US" sz="1300" dirty="0"/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9275" y="7724299"/>
            <a:ext cx="1234083" cy="2959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77171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Účetnictví pro rozhodování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3374350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Třetí fáze vývoje manažerského účetnictví rozšiřuje škálu informací o podklady pro vyhodnocování různých variant budoucího rozvoje firmy.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219081" y="5372814"/>
            <a:ext cx="7131129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"Co se stane, když..." – typ informací umožňující využít účetních dat nejen pro běžné řízení, ale i pro rozhodování o variantách budoucího průběhu.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793790" y="5053846"/>
            <a:ext cx="38100" cy="1998464"/>
          </a:xfrm>
          <a:prstGeom prst="rect">
            <a:avLst/>
          </a:prstGeom>
          <a:solidFill>
            <a:srgbClr val="D01F2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8803"/>
            <a:ext cx="7939921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 řízení k rozhodování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3443526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Nákladové účetnictví</a:t>
            </a:r>
            <a:endParaRPr lang="en-US" sz="2750" dirty="0"/>
          </a:p>
        </p:txBody>
      </p:sp>
      <p:sp>
        <p:nvSpPr>
          <p:cNvPr id="4" name="Text 2"/>
          <p:cNvSpPr/>
          <p:nvPr/>
        </p:nvSpPr>
        <p:spPr>
          <a:xfrm>
            <a:off x="793790" y="4170045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Systémové zobrazení procesu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722733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Úplnost a nepřetržitost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275421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Tradiční prvky účetní metody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5828109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Řízení v daných parametrech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68697" y="3443526"/>
            <a:ext cx="4505682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Účetnictví pro rozhodování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7668697" y="4170045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Účelová selekce informací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68697" y="4722733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Vazby na další subsystémy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68697" y="5275421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Informace z podnikového okolí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68697" y="5828109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Podpora manažerského rozhodování</a:t>
            </a:r>
            <a:endParaRPr lang="en-US" sz="22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38476"/>
            <a:ext cx="6898719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Typologie rozhodování</a:t>
            </a:r>
            <a:endParaRPr lang="en-US" sz="5000" dirty="0"/>
          </a:p>
        </p:txBody>
      </p:sp>
      <p:sp>
        <p:nvSpPr>
          <p:cNvPr id="4" name="Text 1"/>
          <p:cNvSpPr/>
          <p:nvPr/>
        </p:nvSpPr>
        <p:spPr>
          <a:xfrm>
            <a:off x="6280190" y="2280285"/>
            <a:ext cx="7556421" cy="1163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Každé rozhodnutí je originální, ale různé skupiny rozhodovacích úloh mají společné rysy v algoritmu řešení i informačních podkladech.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280190" y="3702010"/>
            <a:ext cx="30480" cy="3389114"/>
          </a:xfrm>
          <a:prstGeom prst="roundRect">
            <a:avLst>
              <a:gd name="adj" fmla="val 351627"/>
            </a:avLst>
          </a:prstGeom>
          <a:solidFill>
            <a:srgbClr val="DEB9BB"/>
          </a:solidFill>
          <a:ln/>
        </p:spPr>
      </p:sp>
      <p:sp>
        <p:nvSpPr>
          <p:cNvPr id="6" name="Shape 3"/>
          <p:cNvSpPr/>
          <p:nvPr/>
        </p:nvSpPr>
        <p:spPr>
          <a:xfrm>
            <a:off x="6310670" y="3702010"/>
            <a:ext cx="7556421" cy="1464945"/>
          </a:xfrm>
          <a:prstGeom prst="rect">
            <a:avLst/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65821" y="3972401"/>
            <a:ext cx="5179576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Rozhodování na existující kapacitě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6565821" y="4508778"/>
            <a:ext cx="7030879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Optimalizace využití současných zdrojů a kapacit podniku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6310670" y="5626179"/>
            <a:ext cx="7556421" cy="1464945"/>
          </a:xfrm>
          <a:prstGeom prst="rect">
            <a:avLst/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65821" y="5896570"/>
            <a:ext cx="486989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Rozhodování o budoucí kapacitě</a:t>
            </a:r>
            <a:endParaRPr lang="en-US" sz="2500" dirty="0"/>
          </a:p>
        </p:txBody>
      </p:sp>
      <p:sp>
        <p:nvSpPr>
          <p:cNvPr id="11" name="Text 8"/>
          <p:cNvSpPr/>
          <p:nvPr/>
        </p:nvSpPr>
        <p:spPr>
          <a:xfrm>
            <a:off x="6565821" y="6432947"/>
            <a:ext cx="7030879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Investiční rozhodnutí a strategické změny kapacit</a:t>
            </a:r>
            <a:endParaRPr lang="en-US" sz="20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8224"/>
            <a:ext cx="93158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Struktura manažerského účetnictví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19" y="2099905"/>
            <a:ext cx="10434161" cy="510135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6156" y="4815147"/>
            <a:ext cx="325756" cy="3257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345258" y="2502968"/>
            <a:ext cx="2251472" cy="28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2345258" y="2875261"/>
            <a:ext cx="2251472" cy="4173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Účetnictví pro externí reporting</a:t>
            </a:r>
            <a:endParaRPr lang="en-US" sz="10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6114" y="4815147"/>
            <a:ext cx="325756" cy="3257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024932" y="2502968"/>
            <a:ext cx="2251472" cy="28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Daňové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10024932" y="2875261"/>
            <a:ext cx="2251472" cy="4173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Účetnictví pro daňové povinnosti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6072" y="4815147"/>
            <a:ext cx="325756" cy="3257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345258" y="5186635"/>
            <a:ext cx="2251472" cy="289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Manažerské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2345258" y="5558929"/>
            <a:ext cx="2251472" cy="417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Interní podpora rozhodování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76336" y="4815147"/>
            <a:ext cx="325757" cy="32575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014465" y="5186635"/>
            <a:ext cx="2251472" cy="579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Nákladové &amp; Rozhodování</a:t>
            </a:r>
            <a:endParaRPr lang="en-US" sz="1350" dirty="0"/>
          </a:p>
        </p:txBody>
      </p:sp>
      <p:sp>
        <p:nvSpPr>
          <p:cNvPr id="15" name="Text 8"/>
          <p:cNvSpPr/>
          <p:nvPr/>
        </p:nvSpPr>
        <p:spPr>
          <a:xfrm>
            <a:off x="10014465" y="5848776"/>
            <a:ext cx="2251472" cy="4173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Podskupiny: nákladové a pro rozhodování</a:t>
            </a:r>
            <a:endParaRPr lang="en-US" sz="105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523762"/>
            <a:ext cx="1895832" cy="532924"/>
          </a:xfrm>
          <a:prstGeom prst="roundRect">
            <a:avLst>
              <a:gd name="adj" fmla="val 17876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963811" y="1608773"/>
            <a:ext cx="15557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CONTROLLING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170033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Co je controlling?</a:t>
            </a:r>
            <a:endParaRPr lang="en-US" sz="5550" dirty="0"/>
          </a:p>
        </p:txBody>
      </p:sp>
      <p:sp>
        <p:nvSpPr>
          <p:cNvPr id="5" name="Text 3"/>
          <p:cNvSpPr/>
          <p:nvPr/>
        </p:nvSpPr>
        <p:spPr>
          <a:xfrm>
            <a:off x="793790" y="3481268"/>
            <a:ext cx="130428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Controlling vznikl ve Spolkové republice Německo jako odpověď na potřebu systémového propojení všech funkcí řízení. Jde o nástroj, jehož smyslem je zvýšit účinnost systému řízení permanentním srovnáváním skutečnosti se žádoucím stavem.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19081" y="5479733"/>
            <a:ext cx="1261752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"Controlling je nástroj řízení, který má za úkol koordinaci plánování, kontroly a zajištění informační datové základny tak, aby se působilo na zlepšení podnikových výsledků." – P. Horváth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93790" y="5160764"/>
            <a:ext cx="38100" cy="1544955"/>
          </a:xfrm>
          <a:prstGeom prst="rect">
            <a:avLst/>
          </a:prstGeom>
          <a:solidFill>
            <a:srgbClr val="D01F28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0733"/>
            <a:ext cx="7087433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Proč vznikl controlling?</a:t>
            </a:r>
            <a:endParaRPr lang="en-US" sz="5000" dirty="0"/>
          </a:p>
        </p:txBody>
      </p:sp>
      <p:sp>
        <p:nvSpPr>
          <p:cNvPr id="3" name="Shape 1"/>
          <p:cNvSpPr/>
          <p:nvPr/>
        </p:nvSpPr>
        <p:spPr>
          <a:xfrm>
            <a:off x="793790" y="2357318"/>
            <a:ext cx="6406634" cy="2270998"/>
          </a:xfrm>
          <a:prstGeom prst="roundRect">
            <a:avLst>
              <a:gd name="adj" fmla="val 4719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79421" y="2642949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Systémové propojení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1079421" y="3179326"/>
            <a:ext cx="5835372" cy="1163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Zvýšení účinnosti řízení není primárně otázkou zlepšování dílčích funkcí, ale jejich systémové koordinace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7429976" y="2357318"/>
            <a:ext cx="6406634" cy="2270998"/>
          </a:xfrm>
          <a:prstGeom prst="roundRect">
            <a:avLst>
              <a:gd name="adj" fmla="val 4719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715607" y="2642949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Účelová orientace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7715607" y="3179326"/>
            <a:ext cx="5835372" cy="1163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Systém informací je třeba účelově orientovat na předem rozpoznané potřeby řízení, ne jen rozšiřovat data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793790" y="4857869"/>
            <a:ext cx="6406634" cy="2270998"/>
          </a:xfrm>
          <a:prstGeom prst="roundRect">
            <a:avLst>
              <a:gd name="adj" fmla="val 4719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79421" y="5143500"/>
            <a:ext cx="3236595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Integrace v účetnictví</a:t>
            </a:r>
            <a:endParaRPr lang="en-US" sz="2500" dirty="0"/>
          </a:p>
        </p:txBody>
      </p:sp>
      <p:sp>
        <p:nvSpPr>
          <p:cNvPr id="11" name="Text 9"/>
          <p:cNvSpPr/>
          <p:nvPr/>
        </p:nvSpPr>
        <p:spPr>
          <a:xfrm>
            <a:off x="1079421" y="5679877"/>
            <a:ext cx="5835372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Koordinaci funkcí řízení je výhodné integrovat v účetním systému s jeho úplností a vnitřní kontrolou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7429976" y="4857869"/>
            <a:ext cx="6406634" cy="2270998"/>
          </a:xfrm>
          <a:prstGeom prst="roundRect">
            <a:avLst>
              <a:gd name="adj" fmla="val 4719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715607" y="5143500"/>
            <a:ext cx="3292793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Primát managementu</a:t>
            </a:r>
            <a:endParaRPr lang="en-US" sz="2500" dirty="0"/>
          </a:p>
        </p:txBody>
      </p:sp>
      <p:sp>
        <p:nvSpPr>
          <p:cNvPr id="14" name="Text 12"/>
          <p:cNvSpPr/>
          <p:nvPr/>
        </p:nvSpPr>
        <p:spPr>
          <a:xfrm>
            <a:off x="7715607" y="5679877"/>
            <a:ext cx="5835372" cy="1163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Účetní systém musí primárně sledovat požadavky řízení, ne jen externí uživatele či daňovou optimalizaci</a:t>
            </a:r>
            <a:endParaRPr lang="en-US" sz="20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1569"/>
            <a:ext cx="6025039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900"/>
              </a:lnSpc>
            </a:pPr>
            <a:r>
              <a:rPr lang="en-US" sz="4700" b="1" err="1">
                <a:solidFill>
                  <a:srgbClr val="CF1F28"/>
                </a:solidFill>
                <a:latin typeface="Oxygen Bold"/>
              </a:rPr>
              <a:t>Fáze</a:t>
            </a:r>
            <a:r>
              <a:rPr lang="en-US" sz="4700" b="1" dirty="0">
                <a:solidFill>
                  <a:srgbClr val="CF1F28"/>
                </a:solidFill>
                <a:latin typeface="Oxygen Bold"/>
              </a:rPr>
              <a:t> </a:t>
            </a:r>
            <a:r>
              <a:rPr lang="en-US" sz="4700" b="1" err="1">
                <a:solidFill>
                  <a:srgbClr val="CF1F28"/>
                </a:solidFill>
                <a:latin typeface="Oxygen Bold"/>
              </a:rPr>
              <a:t>systému</a:t>
            </a:r>
            <a:r>
              <a:rPr lang="en-US" sz="4700" b="1" dirty="0">
                <a:solidFill>
                  <a:srgbClr val="CF1F28"/>
                </a:solidFill>
                <a:latin typeface="Oxygen Bold"/>
              </a:rPr>
              <a:t> </a:t>
            </a:r>
            <a:r>
              <a:rPr lang="en-US" sz="4700" b="1" err="1">
                <a:solidFill>
                  <a:srgbClr val="CF1F28"/>
                </a:solidFill>
                <a:latin typeface="Oxygen Bold"/>
              </a:rPr>
              <a:t>řízení</a:t>
            </a:r>
            <a:endParaRPr lang="en-US" sz="4700" b="1" dirty="0" err="1">
              <a:solidFill>
                <a:srgbClr val="CF1F28"/>
              </a:solidFill>
              <a:latin typeface="Oxygen Bold"/>
            </a:endParaRPr>
          </a:p>
          <a:p>
            <a:pPr>
              <a:lnSpc>
                <a:spcPts val="5900"/>
              </a:lnSpc>
            </a:pPr>
            <a:endParaRPr lang="en-US" sz="4700" b="1" dirty="0">
              <a:solidFill>
                <a:srgbClr val="CF1F28"/>
              </a:solidFill>
              <a:latin typeface="Oxygen Bold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84333"/>
            <a:ext cx="13042821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Controlling zajišťuje integraci plánování a kontroly do jednoho subsystému. Koordinace je zajištěna důslednou vazbou mezi plánem a jeho kontrolou.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2001083" y="3501271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Stanovení úkolů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793790" y="4000619"/>
            <a:ext cx="4219813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Jaké jsou cílové náklady a cena konkrétního výrobku?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77" y="3227903"/>
            <a:ext cx="3880128" cy="388012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3889" y="3876437"/>
            <a:ext cx="360521" cy="36052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16678" y="3501271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Zjištění skutečnosti</a:t>
            </a:r>
            <a:endParaRPr lang="en-US" sz="2350" dirty="0"/>
          </a:p>
        </p:txBody>
      </p:sp>
      <p:sp>
        <p:nvSpPr>
          <p:cNvPr id="9" name="Text 5"/>
          <p:cNvSpPr/>
          <p:nvPr/>
        </p:nvSpPr>
        <p:spPr>
          <a:xfrm>
            <a:off x="9616678" y="4000619"/>
            <a:ext cx="4219932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Jaké jsou skutečné náklady a reálně dosažená cena?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077" y="3227903"/>
            <a:ext cx="3880128" cy="388012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45912" y="4206597"/>
            <a:ext cx="360521" cy="36052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16678" y="562201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Analýza rozdílů</a:t>
            </a:r>
            <a:endParaRPr lang="en-US" sz="2350" dirty="0"/>
          </a:p>
        </p:txBody>
      </p:sp>
      <p:sp>
        <p:nvSpPr>
          <p:cNvPr id="13" name="Text 7"/>
          <p:cNvSpPr/>
          <p:nvPr/>
        </p:nvSpPr>
        <p:spPr>
          <a:xfrm>
            <a:off x="9616678" y="6121360"/>
            <a:ext cx="4219932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Co je příčinou odchylek? Jak se lišíme od konkurence?</a:t>
            </a:r>
            <a:endParaRPr lang="en-US" sz="18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077" y="3227903"/>
            <a:ext cx="3880128" cy="3880128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15751" y="6098619"/>
            <a:ext cx="360521" cy="360521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001083" y="562201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Nová rozhodnutí</a:t>
            </a:r>
            <a:endParaRPr lang="en-US" sz="2350" dirty="0"/>
          </a:p>
        </p:txBody>
      </p:sp>
      <p:sp>
        <p:nvSpPr>
          <p:cNvPr id="17" name="Text 9"/>
          <p:cNvSpPr/>
          <p:nvPr/>
        </p:nvSpPr>
        <p:spPr>
          <a:xfrm>
            <a:off x="793790" y="6121360"/>
            <a:ext cx="4219813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Jak ovlivní náklady a cenu zlepšení vlastností výrobku?</a:t>
            </a:r>
            <a:endParaRPr lang="en-US" sz="18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5077" y="3227903"/>
            <a:ext cx="3880128" cy="3880128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3729" y="5768459"/>
            <a:ext cx="360521" cy="360521"/>
          </a:xfrm>
          <a:prstGeom prst="rect">
            <a:avLst/>
          </a:prstGeom>
        </p:spPr>
      </p:pic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4662"/>
            <a:ext cx="629543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Vývoj controllingu v čase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303770" y="2088118"/>
            <a:ext cx="22860" cy="5036820"/>
          </a:xfrm>
          <a:prstGeom prst="roundRect">
            <a:avLst>
              <a:gd name="adj" fmla="val 390698"/>
            </a:avLst>
          </a:prstGeom>
          <a:solidFill>
            <a:srgbClr val="DEB9BB"/>
          </a:solidFill>
          <a:ln/>
        </p:spPr>
      </p:sp>
      <p:sp>
        <p:nvSpPr>
          <p:cNvPr id="4" name="Shape 2"/>
          <p:cNvSpPr/>
          <p:nvPr/>
        </p:nvSpPr>
        <p:spPr>
          <a:xfrm>
            <a:off x="6460927" y="2315885"/>
            <a:ext cx="637937" cy="22860"/>
          </a:xfrm>
          <a:prstGeom prst="roundRect">
            <a:avLst>
              <a:gd name="adj" fmla="val 390698"/>
            </a:avLst>
          </a:prstGeom>
          <a:solidFill>
            <a:srgbClr val="DEB9BB"/>
          </a:solidFill>
          <a:ln/>
        </p:spPr>
      </p:sp>
      <p:sp>
        <p:nvSpPr>
          <p:cNvPr id="5" name="Shape 3"/>
          <p:cNvSpPr/>
          <p:nvPr/>
        </p:nvSpPr>
        <p:spPr>
          <a:xfrm>
            <a:off x="7076003" y="2088118"/>
            <a:ext cx="478393" cy="478393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55716" y="2128004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3593902" y="216110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40.–60. léta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793790" y="2589014"/>
            <a:ext cx="5458182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Controlling jako jedna z funkcí řízení. Důraz na vyhodnocování odchylek od plánu. Vznik metody standardních nákladů.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531537" y="3485436"/>
            <a:ext cx="637937" cy="22860"/>
          </a:xfrm>
          <a:prstGeom prst="roundRect">
            <a:avLst>
              <a:gd name="adj" fmla="val 390698"/>
            </a:avLst>
          </a:prstGeom>
          <a:solidFill>
            <a:srgbClr val="DEB9BB"/>
          </a:solidFill>
          <a:ln/>
        </p:spPr>
      </p:sp>
      <p:sp>
        <p:nvSpPr>
          <p:cNvPr id="10" name="Shape 8"/>
          <p:cNvSpPr/>
          <p:nvPr/>
        </p:nvSpPr>
        <p:spPr>
          <a:xfrm>
            <a:off x="7076003" y="3257669"/>
            <a:ext cx="478393" cy="478393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55716" y="329755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8378428" y="333065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70.–80. léta</a:t>
            </a:r>
            <a:endParaRPr lang="en-US" sz="2050" dirty="0"/>
          </a:p>
        </p:txBody>
      </p:sp>
      <p:sp>
        <p:nvSpPr>
          <p:cNvPr id="13" name="Text 11"/>
          <p:cNvSpPr/>
          <p:nvPr/>
        </p:nvSpPr>
        <p:spPr>
          <a:xfrm>
            <a:off x="8378428" y="3758565"/>
            <a:ext cx="545818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Přesah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do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celé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informační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oblasti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.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Následné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vyhodnocení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výsledků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pro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všechny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úrovně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řízení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(top management a </a:t>
            </a:r>
            <a:r>
              <a:rPr lang="en-US" sz="165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další</a:t>
            </a:r>
            <a:r>
              <a:rPr lang="en-US" sz="165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).</a:t>
            </a:r>
            <a:endParaRPr lang="en-US" sz="1650" dirty="0" err="1"/>
          </a:p>
        </p:txBody>
      </p:sp>
      <p:sp>
        <p:nvSpPr>
          <p:cNvPr id="14" name="Shape 12"/>
          <p:cNvSpPr/>
          <p:nvPr/>
        </p:nvSpPr>
        <p:spPr>
          <a:xfrm>
            <a:off x="6460927" y="4531995"/>
            <a:ext cx="637937" cy="22860"/>
          </a:xfrm>
          <a:prstGeom prst="roundRect">
            <a:avLst>
              <a:gd name="adj" fmla="val 390698"/>
            </a:avLst>
          </a:prstGeom>
          <a:solidFill>
            <a:srgbClr val="DEB9BB"/>
          </a:solidFill>
          <a:ln/>
        </p:spPr>
      </p:sp>
      <p:sp>
        <p:nvSpPr>
          <p:cNvPr id="15" name="Shape 13"/>
          <p:cNvSpPr/>
          <p:nvPr/>
        </p:nvSpPr>
        <p:spPr>
          <a:xfrm>
            <a:off x="7076003" y="4304228"/>
            <a:ext cx="478393" cy="478393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55716" y="4344114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3</a:t>
            </a:r>
            <a:endParaRPr lang="en-US" sz="2500" dirty="0"/>
          </a:p>
        </p:txBody>
      </p:sp>
      <p:sp>
        <p:nvSpPr>
          <p:cNvPr id="17" name="Text 15"/>
          <p:cNvSpPr/>
          <p:nvPr/>
        </p:nvSpPr>
        <p:spPr>
          <a:xfrm>
            <a:off x="3593902" y="437721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80.–90. léta</a:t>
            </a:r>
            <a:endParaRPr lang="en-US" sz="2050" dirty="0"/>
          </a:p>
        </p:txBody>
      </p:sp>
      <p:sp>
        <p:nvSpPr>
          <p:cNvPr id="18" name="Text 16"/>
          <p:cNvSpPr/>
          <p:nvPr/>
        </p:nvSpPr>
        <p:spPr>
          <a:xfrm>
            <a:off x="793790" y="4805124"/>
            <a:ext cx="5458182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Rozšíření na propočty plánové a rozpočtové. Zásadní role v přípravě informací ex-post i ex-ante. Odpovědnost za reporting.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531537" y="5578554"/>
            <a:ext cx="637937" cy="22860"/>
          </a:xfrm>
          <a:prstGeom prst="roundRect">
            <a:avLst>
              <a:gd name="adj" fmla="val 390698"/>
            </a:avLst>
          </a:prstGeom>
          <a:solidFill>
            <a:srgbClr val="DEB9BB"/>
          </a:solidFill>
          <a:ln/>
        </p:spPr>
      </p:sp>
      <p:sp>
        <p:nvSpPr>
          <p:cNvPr id="20" name="Shape 18"/>
          <p:cNvSpPr/>
          <p:nvPr/>
        </p:nvSpPr>
        <p:spPr>
          <a:xfrm>
            <a:off x="7076003" y="5350788"/>
            <a:ext cx="478393" cy="478393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55716" y="5390674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4</a:t>
            </a:r>
            <a:endParaRPr lang="en-US" sz="2500" dirty="0"/>
          </a:p>
        </p:txBody>
      </p:sp>
      <p:sp>
        <p:nvSpPr>
          <p:cNvPr id="22" name="Text 20"/>
          <p:cNvSpPr/>
          <p:nvPr/>
        </p:nvSpPr>
        <p:spPr>
          <a:xfrm>
            <a:off x="8378428" y="542377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21. století</a:t>
            </a:r>
            <a:endParaRPr lang="en-US" sz="2050" dirty="0"/>
          </a:p>
        </p:txBody>
      </p:sp>
      <p:sp>
        <p:nvSpPr>
          <p:cNvPr id="23" name="Text 21"/>
          <p:cNvSpPr/>
          <p:nvPr/>
        </p:nvSpPr>
        <p:spPr>
          <a:xfrm>
            <a:off x="8378428" y="5851684"/>
            <a:ext cx="5458182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Controlling jako doplnění řízení. Vývoj k cílově zaměřenému controllingovému řízení s důrazem na procesy a činnosti.</a:t>
            </a:r>
            <a:endParaRPr lang="en-US" sz="165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056680"/>
            <a:ext cx="1343501" cy="463153"/>
          </a:xfrm>
          <a:prstGeom prst="roundRect">
            <a:avLst>
              <a:gd name="adj" fmla="val 18512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946785" y="1133118"/>
            <a:ext cx="103751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KAPITOLA 1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93790" y="1611630"/>
            <a:ext cx="63794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Co se naučíte</a:t>
            </a:r>
            <a:endParaRPr lang="en-US" sz="5000" dirty="0"/>
          </a:p>
        </p:txBody>
      </p:sp>
      <p:sp>
        <p:nvSpPr>
          <p:cNvPr id="5" name="Text 3"/>
          <p:cNvSpPr/>
          <p:nvPr/>
        </p:nvSpPr>
        <p:spPr>
          <a:xfrm>
            <a:off x="793790" y="2753439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01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793790" y="3156585"/>
            <a:ext cx="6406634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3345061"/>
            <a:ext cx="3814763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Cíle účetních subsystémů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793790" y="3881438"/>
            <a:ext cx="6406634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Odlišení finančního, daňového a manažerského účetnictví podle jejich uživatelů a účelu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429976" y="2753439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02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7429976" y="3156585"/>
            <a:ext cx="6406634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1" name="Text 9"/>
          <p:cNvSpPr/>
          <p:nvPr/>
        </p:nvSpPr>
        <p:spPr>
          <a:xfrm>
            <a:off x="7429976" y="3345061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Vztah k controllingu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7429976" y="3881438"/>
            <a:ext cx="6406634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Propojení manažerského účetnictví s moderními nástroji řízení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793790" y="5077897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03</a:t>
            </a:r>
            <a:endParaRPr lang="en-US" sz="2000" dirty="0"/>
          </a:p>
        </p:txBody>
      </p:sp>
      <p:sp>
        <p:nvSpPr>
          <p:cNvPr id="14" name="Shape 12"/>
          <p:cNvSpPr/>
          <p:nvPr/>
        </p:nvSpPr>
        <p:spPr>
          <a:xfrm>
            <a:off x="793790" y="5481042"/>
            <a:ext cx="6406634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5" name="Text 13"/>
          <p:cNvSpPr/>
          <p:nvPr/>
        </p:nvSpPr>
        <p:spPr>
          <a:xfrm>
            <a:off x="793790" y="5669518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Struktura informací</a:t>
            </a:r>
            <a:endParaRPr lang="en-US" sz="2500" dirty="0"/>
          </a:p>
        </p:txBody>
      </p:sp>
      <p:sp>
        <p:nvSpPr>
          <p:cNvPr id="16" name="Text 14"/>
          <p:cNvSpPr/>
          <p:nvPr/>
        </p:nvSpPr>
        <p:spPr>
          <a:xfrm>
            <a:off x="793790" y="6205895"/>
            <a:ext cx="6406634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Výkonové, odpovědnostní a procesně orientované účetnictví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7429976" y="5077897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04</a:t>
            </a:r>
            <a:endParaRPr lang="en-US" sz="2000" dirty="0"/>
          </a:p>
        </p:txBody>
      </p:sp>
      <p:sp>
        <p:nvSpPr>
          <p:cNvPr id="18" name="Shape 16"/>
          <p:cNvSpPr/>
          <p:nvPr/>
        </p:nvSpPr>
        <p:spPr>
          <a:xfrm>
            <a:off x="7429976" y="5481042"/>
            <a:ext cx="6406634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9" name="Text 17"/>
          <p:cNvSpPr/>
          <p:nvPr/>
        </p:nvSpPr>
        <p:spPr>
          <a:xfrm>
            <a:off x="7429976" y="5669518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Duální vztah</a:t>
            </a:r>
            <a:endParaRPr lang="en-US" sz="2500" dirty="0"/>
          </a:p>
        </p:txBody>
      </p:sp>
      <p:sp>
        <p:nvSpPr>
          <p:cNvPr id="20" name="Text 18"/>
          <p:cNvSpPr/>
          <p:nvPr/>
        </p:nvSpPr>
        <p:spPr>
          <a:xfrm>
            <a:off x="7429976" y="6205895"/>
            <a:ext cx="6406634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Odlišnosti mezi finančním a manažerským účetnictvím v praxi</a:t>
            </a:r>
            <a:endParaRPr lang="en-US" sz="2000" dirty="0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2975"/>
            <a:ext cx="7556421" cy="2657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Konvergenční controllingový koncept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4976098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Moderní přístup k inovaci systému řízení podniku, který formuluje sedm základních skupin hledisek shrnujících podstatné principy controllingu.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7264"/>
            <a:ext cx="953893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Sedm pilířů konvergenčního konceptu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1950720"/>
            <a:ext cx="531614" cy="5316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24714" y="207692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Cílovost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1524714" y="2504837"/>
            <a:ext cx="348376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Důsledná orientace na cíle, jejich hierarchii a specifikaci úkolů včetně mapy cílů a controllingové spirály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7794" y="1950720"/>
            <a:ext cx="531614" cy="5316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38718" y="2076926"/>
            <a:ext cx="3225403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Uspořádanost a integrace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5938718" y="2504837"/>
            <a:ext cx="348376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Silný důraz na propojenost a zajištění klíčových integračních vazeb v řízeném systému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1798" y="1950720"/>
            <a:ext cx="531614" cy="5316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52723" y="207692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Plánování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10352723" y="2504837"/>
            <a:ext cx="348376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Systém plánů a rozpočtů má zásadní integrační roli s důrazem na vzájemné vazby</a:t>
            </a:r>
            <a:endParaRPr lang="en-US" sz="16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790" y="3716774"/>
            <a:ext cx="531614" cy="53161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24714" y="384298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Vyhodnocování</a:t>
            </a:r>
            <a:endParaRPr lang="en-US" sz="2050" dirty="0"/>
          </a:p>
        </p:txBody>
      </p:sp>
      <p:sp>
        <p:nvSpPr>
          <p:cNvPr id="14" name="Text 8"/>
          <p:cNvSpPr/>
          <p:nvPr/>
        </p:nvSpPr>
        <p:spPr>
          <a:xfrm>
            <a:off x="1524714" y="4270891"/>
            <a:ext cx="348376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Spojení s plánováním, akcent na věcně-finanční souvislosti a fungování celé aplikace řízení</a:t>
            </a:r>
            <a:endParaRPr lang="en-US" sz="16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07794" y="3716774"/>
            <a:ext cx="531614" cy="53161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938718" y="384298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Manažerské nástroje</a:t>
            </a:r>
            <a:endParaRPr lang="en-US" sz="2050" dirty="0"/>
          </a:p>
        </p:txBody>
      </p:sp>
      <p:sp>
        <p:nvSpPr>
          <p:cNvPr id="17" name="Text 10"/>
          <p:cNvSpPr/>
          <p:nvPr/>
        </p:nvSpPr>
        <p:spPr>
          <a:xfrm>
            <a:off x="5938718" y="4270891"/>
            <a:ext cx="348376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Výběr a aplikace nástrojů s pozorností na jejich vzájemné propojení pro zajištění integrace</a:t>
            </a:r>
            <a:endParaRPr lang="en-US" sz="16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21798" y="3716774"/>
            <a:ext cx="531614" cy="531614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0352723" y="3842980"/>
            <a:ext cx="3483769" cy="664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Standardizace a formalizace</a:t>
            </a:r>
            <a:endParaRPr lang="en-US" sz="2050" dirty="0"/>
          </a:p>
        </p:txBody>
      </p:sp>
      <p:sp>
        <p:nvSpPr>
          <p:cNvPr id="20" name="Text 12"/>
          <p:cNvSpPr/>
          <p:nvPr/>
        </p:nvSpPr>
        <p:spPr>
          <a:xfrm>
            <a:off x="10352723" y="4603194"/>
            <a:ext cx="348376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Stanovení závazných pravidel a postupů pro dosažení best practice a komunikaci</a:t>
            </a:r>
            <a:endParaRPr lang="en-US" sz="16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3790" y="5815132"/>
            <a:ext cx="531614" cy="531614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1524714" y="594133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Učení a motivace</a:t>
            </a:r>
            <a:endParaRPr lang="en-US" sz="2050" dirty="0"/>
          </a:p>
        </p:txBody>
      </p:sp>
      <p:sp>
        <p:nvSpPr>
          <p:cNvPr id="23" name="Text 14"/>
          <p:cNvSpPr/>
          <p:nvPr/>
        </p:nvSpPr>
        <p:spPr>
          <a:xfrm>
            <a:off x="1524714" y="6369248"/>
            <a:ext cx="348376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Důraz na průběžné učení, schopnost poučit se a iniciativně hledat zlepšení</a:t>
            </a:r>
            <a:endParaRPr lang="en-US" sz="1650" dirty="0"/>
          </a:p>
        </p:txBody>
      </p:sp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905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Cílovost v praxi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82510"/>
            <a:ext cx="695563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Veškeré řízení podniku musí být směřováno k plnění hlavního cíle a návazných dílčích cílů. Východiskem je strategický cíl, ale v controllingové filosofii by měl být definován hlavní cíl pro každou řídící pozici.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917269"/>
            <a:ext cx="695563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Plnění cílů a úkolů se měří pomocí vhodných kritérií – věcných a hodnotových. Hodnoty těchto kritérií je třeba důsledně sledovat a vyhodnocovat.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149" y="2013704"/>
            <a:ext cx="3922038" cy="392203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93790" y="6248162"/>
            <a:ext cx="13042821" cy="952381"/>
          </a:xfrm>
          <a:prstGeom prst="roundRect">
            <a:avLst>
              <a:gd name="adj" fmla="val 8753"/>
            </a:avLst>
          </a:prstGeom>
          <a:solidFill>
            <a:srgbClr val="F5BCB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6535817"/>
            <a:ext cx="248007" cy="1983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8513" y="6436519"/>
            <a:ext cx="12199739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Důraz na cílovost je zásadní, protože v turbulentní době může docházet ke korekci strategického cíle častěji než dříve. Tento princip vede k významnému nárůstu flexibility v řízení.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961668"/>
            <a:ext cx="7136487" cy="662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Uspořádanost před integrací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1647" y="1942386"/>
            <a:ext cx="13047107" cy="593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Praktické zkušenosti ukazují, že dříve než je možno stanovit klíčové integrační vazby, je třeba řízený systém uspořádat – jasně vymezit jeho určující prvky.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47" y="3032879"/>
            <a:ext cx="6444020" cy="1143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03697" y="3827978"/>
            <a:ext cx="265068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Uspořádání systému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003697" y="4254579"/>
            <a:ext cx="6019919" cy="593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Vymezení určujících prvků – produktů, činností, procesů, útvarů, funkčních oblastí</a:t>
            </a:r>
            <a:endParaRPr lang="en-US" sz="1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615" y="2714863"/>
            <a:ext cx="6444139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06665" y="3509962"/>
            <a:ext cx="265068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Definování vazeb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7606665" y="3936563"/>
            <a:ext cx="6020038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Stanovení klíčových integračních vazeb mezi prvky systému</a:t>
            </a: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47" y="5537240"/>
            <a:ext cx="6444020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03697" y="6332339"/>
            <a:ext cx="265068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Obsahová integrace</a:t>
            </a:r>
            <a:endParaRPr lang="en-US" sz="2050" dirty="0"/>
          </a:p>
        </p:txBody>
      </p:sp>
      <p:sp>
        <p:nvSpPr>
          <p:cNvPr id="12" name="Text 7"/>
          <p:cNvSpPr/>
          <p:nvPr/>
        </p:nvSpPr>
        <p:spPr>
          <a:xfrm>
            <a:off x="1003697" y="6758940"/>
            <a:ext cx="6019919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Propojení prvků z hlediska jejich věcné souvislosti</a:t>
            </a:r>
            <a:endParaRPr lang="en-US" sz="16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615" y="5219224"/>
            <a:ext cx="6444139" cy="11430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606665" y="6014323"/>
            <a:ext cx="265068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Formální integrace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7606665" y="6440924"/>
            <a:ext cx="6020038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Volba vhodných manažerských nástrojů pro splnění požadavků</a:t>
            </a:r>
            <a:endParaRPr lang="en-US" sz="16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2430" y="7549872"/>
            <a:ext cx="1660088" cy="3981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930"/>
            <a:ext cx="77695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Plánování jako integrační činnost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61780"/>
            <a:ext cx="130428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Plánování – proces stanovení cílů a prostředků jejich dosažení – je klíčovou řídicí činností a integrační činností ze své podstaty. V controllingu je význam plánování ještě větší díky častějšímu vyhodnocování odchylek.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6966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Dimenze plánování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145631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Věcné a hodnotové parametry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464123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Různé úrovně (podnik, útvar, proces)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782616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Časové úseky (strategické až směnové)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101108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Vzájemné vazby a interakce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714030"/>
            <a:ext cx="4395549" cy="4395549"/>
          </a:xfrm>
          <a:prstGeom prst="rect">
            <a:avLst/>
          </a:prstGeom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8086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0155"/>
            <a:ext cx="12808982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Vyhodnocování v krátkých intervalech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2693075"/>
            <a:ext cx="4158615" cy="3070265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55690" y="2693075"/>
            <a:ext cx="152400" cy="3070265"/>
          </a:xfrm>
          <a:prstGeom prst="roundRect">
            <a:avLst>
              <a:gd name="adj" fmla="val 78140"/>
            </a:avLst>
          </a:prstGeom>
          <a:solidFill>
            <a:srgbClr val="D01F28"/>
          </a:solidFill>
          <a:ln/>
        </p:spPr>
      </p:sp>
      <p:sp>
        <p:nvSpPr>
          <p:cNvPr id="5" name="Text 3"/>
          <p:cNvSpPr/>
          <p:nvPr/>
        </p:nvSpPr>
        <p:spPr>
          <a:xfrm>
            <a:off x="1229678" y="3014663"/>
            <a:ext cx="34011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Krátké intervaly</a:t>
            </a:r>
            <a:endParaRPr lang="en-US" sz="2750" dirty="0"/>
          </a:p>
        </p:txBody>
      </p:sp>
      <p:sp>
        <p:nvSpPr>
          <p:cNvPr id="6" name="Text 4"/>
          <p:cNvSpPr/>
          <p:nvPr/>
        </p:nvSpPr>
        <p:spPr>
          <a:xfrm>
            <a:off x="1229678" y="3627715"/>
            <a:ext cx="3401139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Vyhodnocování se provádí v krátkých intervalech a příprava probíhá průběžně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5235893" y="2693075"/>
            <a:ext cx="4158615" cy="3070265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97793" y="2693075"/>
            <a:ext cx="152400" cy="3070265"/>
          </a:xfrm>
          <a:prstGeom prst="roundRect">
            <a:avLst>
              <a:gd name="adj" fmla="val 78140"/>
            </a:avLst>
          </a:prstGeom>
          <a:solidFill>
            <a:srgbClr val="D01F28"/>
          </a:solidFill>
          <a:ln/>
        </p:spPr>
      </p:sp>
      <p:sp>
        <p:nvSpPr>
          <p:cNvPr id="9" name="Text 7"/>
          <p:cNvSpPr/>
          <p:nvPr/>
        </p:nvSpPr>
        <p:spPr>
          <a:xfrm>
            <a:off x="5671780" y="3014663"/>
            <a:ext cx="34011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Systém kritérií</a:t>
            </a:r>
            <a:endParaRPr lang="en-US" sz="2750" dirty="0"/>
          </a:p>
        </p:txBody>
      </p:sp>
      <p:sp>
        <p:nvSpPr>
          <p:cNvPr id="10" name="Text 8"/>
          <p:cNvSpPr/>
          <p:nvPr/>
        </p:nvSpPr>
        <p:spPr>
          <a:xfrm>
            <a:off x="5671780" y="3627715"/>
            <a:ext cx="3401139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Vyhodnocování se vždy provádí v rámci systému vzájemně souvisejících kritérií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9677995" y="2693075"/>
            <a:ext cx="4158615" cy="3070265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39895" y="2693075"/>
            <a:ext cx="152400" cy="3070265"/>
          </a:xfrm>
          <a:prstGeom prst="roundRect">
            <a:avLst>
              <a:gd name="adj" fmla="val 78140"/>
            </a:avLst>
          </a:prstGeom>
          <a:solidFill>
            <a:srgbClr val="D01F28"/>
          </a:solidFill>
          <a:ln/>
        </p:spPr>
      </p:sp>
      <p:sp>
        <p:nvSpPr>
          <p:cNvPr id="13" name="Text 11"/>
          <p:cNvSpPr/>
          <p:nvPr/>
        </p:nvSpPr>
        <p:spPr>
          <a:xfrm>
            <a:off x="10113883" y="3014663"/>
            <a:ext cx="34011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Návazná akce</a:t>
            </a:r>
            <a:endParaRPr lang="en-US" sz="2750" dirty="0"/>
          </a:p>
        </p:txBody>
      </p:sp>
      <p:sp>
        <p:nvSpPr>
          <p:cNvPr id="14" name="Text 12"/>
          <p:cNvSpPr/>
          <p:nvPr/>
        </p:nvSpPr>
        <p:spPr>
          <a:xfrm>
            <a:off x="10113883" y="3627715"/>
            <a:ext cx="3401139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Spojeno s případnou korekcí vedoucí k dosažení požadované hodnoty ukazatelů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93790" y="6082308"/>
            <a:ext cx="130428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Vyhodnocování se netýká jen plánů a rozpočtů, ale i časového využití zdrojů, fungování manažerských nástrojů, pracovních postupů a motivačního systému.</a:t>
            </a:r>
            <a:endParaRPr lang="en-US" sz="220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8265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Manažerské nástroje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063609"/>
            <a:ext cx="13042821" cy="653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Vzájemná kombinace a propojení manažerských nástrojů je odpovědná a nikdy nekončící činnost. Platí obecné pravidlo: lze-li efektivně využít vhodné metody, techniky nebo postupu, je racionální takový nástroj využít – bez ohledu na označení.</a:t>
            </a:r>
            <a:endParaRPr lang="en-US">
              <a:latin typeface="Oxygen"/>
              <a:ea typeface="Calibri"/>
              <a:cs typeface="Calibri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33951" y="6124932"/>
            <a:ext cx="12702659" cy="653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V tomto kontextu je třeba zdůraznit, jak významné je znát obsahovou podstatu a nástroje manažerského účetnictví, protože to je nejrozsáhlejším zdrojem informací pro řízení z pozice managementu.</a:t>
            </a:r>
            <a:endParaRPr lang="en-US">
              <a:latin typeface="Oxygen"/>
              <a:ea typeface="Calibri"/>
              <a:cs typeface="Calibri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5920859"/>
            <a:ext cx="30480" cy="1061323"/>
          </a:xfrm>
          <a:prstGeom prst="rect">
            <a:avLst/>
          </a:prstGeom>
          <a:solidFill>
            <a:srgbClr val="D01F2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1194"/>
            <a:ext cx="51254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Přínosy standardizace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8447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D01F28"/>
          </a:solidFill>
          <a:ln/>
        </p:spPr>
      </p:sp>
      <p:sp>
        <p:nvSpPr>
          <p:cNvPr id="4" name="Text 2"/>
          <p:cNvSpPr/>
          <p:nvPr/>
        </p:nvSpPr>
        <p:spPr>
          <a:xfrm>
            <a:off x="1031796" y="18790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Jednotný postup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31796" y="2272546"/>
            <a:ext cx="1280481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Vede k jednotnému postupu při realizaci řídicích činností ve všech útvarech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2925663"/>
            <a:ext cx="99179" cy="99179"/>
          </a:xfrm>
          <a:prstGeom prst="roundRect">
            <a:avLst>
              <a:gd name="adj" fmla="val 460985"/>
            </a:avLst>
          </a:prstGeom>
          <a:solidFill>
            <a:srgbClr val="D01F28"/>
          </a:solidFill>
          <a:ln/>
        </p:spPr>
      </p:sp>
      <p:sp>
        <p:nvSpPr>
          <p:cNvPr id="7" name="Text 5"/>
          <p:cNvSpPr/>
          <p:nvPr/>
        </p:nvSpPr>
        <p:spPr>
          <a:xfrm>
            <a:off x="1031796" y="28202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Best practice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31796" y="3213735"/>
            <a:ext cx="1280481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Dává možnost postupovat nejlepším známým způsobem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866852"/>
            <a:ext cx="99179" cy="99179"/>
          </a:xfrm>
          <a:prstGeom prst="roundRect">
            <a:avLst>
              <a:gd name="adj" fmla="val 460985"/>
            </a:avLst>
          </a:prstGeom>
          <a:solidFill>
            <a:srgbClr val="D01F28"/>
          </a:solidFill>
          <a:ln/>
        </p:spPr>
      </p:sp>
      <p:sp>
        <p:nvSpPr>
          <p:cNvPr id="10" name="Text 8"/>
          <p:cNvSpPr/>
          <p:nvPr/>
        </p:nvSpPr>
        <p:spPr>
          <a:xfrm>
            <a:off x="1031796" y="3761423"/>
            <a:ext cx="24818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Kontrola efektivnosti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31796" y="4154924"/>
            <a:ext cx="1280481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Umožňuje preventivní, běžnou i následnou kontrolu a vyhodnocení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4808041"/>
            <a:ext cx="99179" cy="99179"/>
          </a:xfrm>
          <a:prstGeom prst="roundRect">
            <a:avLst>
              <a:gd name="adj" fmla="val 460985"/>
            </a:avLst>
          </a:prstGeom>
          <a:solidFill>
            <a:srgbClr val="D01F28"/>
          </a:solidFill>
          <a:ln/>
        </p:spPr>
      </p:sp>
      <p:sp>
        <p:nvSpPr>
          <p:cNvPr id="13" name="Text 11"/>
          <p:cNvSpPr/>
          <p:nvPr/>
        </p:nvSpPr>
        <p:spPr>
          <a:xfrm>
            <a:off x="1031796" y="47026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Harmonizace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31796" y="5096113"/>
            <a:ext cx="1280481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Dává možnost harmonizovat a integrovat návazné postupy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74923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D01F28"/>
          </a:solidFill>
          <a:ln/>
        </p:spPr>
      </p:sp>
      <p:sp>
        <p:nvSpPr>
          <p:cNvPr id="16" name="Text 14"/>
          <p:cNvSpPr/>
          <p:nvPr/>
        </p:nvSpPr>
        <p:spPr>
          <a:xfrm>
            <a:off x="1031796" y="56438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Aktualizace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31796" y="6037302"/>
            <a:ext cx="1280481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Umožňuje pravidelnou aktualizaci postupů podle měnících se podmínek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93790" y="669042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D01F28"/>
          </a:solidFill>
          <a:ln/>
        </p:spPr>
      </p:sp>
      <p:sp>
        <p:nvSpPr>
          <p:cNvPr id="19" name="Text 17"/>
          <p:cNvSpPr/>
          <p:nvPr/>
        </p:nvSpPr>
        <p:spPr>
          <a:xfrm>
            <a:off x="1031796" y="65849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Kontinuita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1031796" y="6978491"/>
            <a:ext cx="1280481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Zajišťuje rychlé a kvalitní zajištění kontinuity při změnách pracovníků</a:t>
            </a:r>
            <a:endParaRPr lang="en-US" sz="1550" dirty="0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7268"/>
            <a:ext cx="9658588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Učení se jako konkurenční výhoda</a:t>
            </a:r>
            <a:endParaRPr lang="en-US" sz="4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87905"/>
            <a:ext cx="4713923" cy="47139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35153" y="2241828"/>
            <a:ext cx="6908959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Praktické zkušenosti potvrzují, že v současné době je pro úspěch podniku nezbytná schopnost pracovníků průběžně se učit a získané poznatky bezprostředně aplikovat.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935153" y="3495913"/>
            <a:ext cx="6908959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Procesy učení nemají jen podobu školení. Daleko častěji jde o samostatné, iniciativní učení se z minulých průběhů a návaznou úpravu postupů.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66161"/>
            <a:ext cx="7556421" cy="2657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Vztah manažerského účetnictví a controllingu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4749284"/>
            <a:ext cx="7556421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Controlling jako systém řízení integruje úvahy o koordinaci všech funkcí. Manažerské účetnictví je "jen" informačním nástrojem systému řízení. Srovnání lze podrobit pouze manažerské účetnictví a informační nástroje controllingu.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09192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Uživatelé účetních informací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4306372"/>
            <a:ext cx="7556421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Způsob zobrazení podnikatelského procesu je třeba diferencovat podle toho, kdo informace využívá a k jakým rozhodnutím. Postupně dochází k obsahovému oddělení tří základních účetních subsystémů.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322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Informační pokrytí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961078"/>
            <a:ext cx="9077325" cy="45091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474396" y="3232229"/>
            <a:ext cx="2054228" cy="256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Manažerské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9929" y="3118676"/>
            <a:ext cx="456494" cy="45649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474396" y="4930533"/>
            <a:ext cx="2054228" cy="25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9929" y="4816980"/>
            <a:ext cx="456494" cy="4564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101725" y="4930533"/>
            <a:ext cx="2054228" cy="25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Naturální</a:t>
            </a:r>
            <a:endParaRPr lang="en-US" sz="13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3507" y="4926539"/>
            <a:ext cx="456495" cy="456495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4363" y="3228377"/>
            <a:ext cx="456495" cy="45649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3102580" y="3227807"/>
            <a:ext cx="2054228" cy="25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Controlling</a:t>
            </a:r>
            <a:endParaRPr lang="en-US" sz="1350" dirty="0"/>
          </a:p>
        </p:txBody>
      </p:sp>
      <p:sp>
        <p:nvSpPr>
          <p:cNvPr id="12" name="Text 5"/>
          <p:cNvSpPr/>
          <p:nvPr/>
        </p:nvSpPr>
        <p:spPr>
          <a:xfrm>
            <a:off x="793790" y="6626423"/>
            <a:ext cx="130428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Informace manažerského účetnictví jsou pokryty nákladovým controllingem (řízení zisku, nákladů a výnosů) a finančním controllingem (řízení finanční struktury a peněžních toků).</a:t>
            </a:r>
            <a:endParaRPr lang="en-US" sz="1550" dirty="0"/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8803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Rozdíly v zaměření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3443526"/>
            <a:ext cx="3726537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Manažerské účetnictví</a:t>
            </a:r>
            <a:endParaRPr lang="en-US" sz="2750" dirty="0"/>
          </a:p>
        </p:txBody>
      </p:sp>
      <p:sp>
        <p:nvSpPr>
          <p:cNvPr id="4" name="Text 2"/>
          <p:cNvSpPr/>
          <p:nvPr/>
        </p:nvSpPr>
        <p:spPr>
          <a:xfrm>
            <a:off x="793790" y="4170045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Téměř výhradně hodnotové charakteristiky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722733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Úzce spjaté s naturálními parametry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275421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Důraz na informace pro rozhodování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5828109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Orientace na budoucnost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68697" y="3443526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Controlling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7668697" y="4170045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Širší spektrum nepeněžních informací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68697" y="4722733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Zahrnuje naturální stránku procesu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68697" y="5275421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Důraz na informace pro řízení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68697" y="5828109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Srovnání skutečnosti se žádoucím stavem</a:t>
            </a:r>
            <a:endParaRPr lang="en-US" sz="22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9503" y="958691"/>
            <a:ext cx="7049095" cy="881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Společný základ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1212413" y="2579965"/>
            <a:ext cx="7142083" cy="2255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To, co controlling a manažerské účetnictví nejsilněji spojuje, je chápání účetnictví jako vrcholového informačního nástroje, který díky svým cílům a prostředkům prosazuje vnitřní koordinaci všech funkcí systému řízení.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89503" y="2262783"/>
            <a:ext cx="38100" cy="2889409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6" name="Text 3"/>
          <p:cNvSpPr/>
          <p:nvPr/>
        </p:nvSpPr>
        <p:spPr>
          <a:xfrm>
            <a:off x="789503" y="5469374"/>
            <a:ext cx="7564993" cy="1804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Základním projevem je fakt, že postupná konkretizace strategických cílů i analýza odchylek vychází z "triumvirátu" syntetických informací: rozhvahy, výsledovky a peněžních toků.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149" y="7554158"/>
            <a:ext cx="1655564" cy="39707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455783"/>
            <a:ext cx="1903690" cy="532924"/>
          </a:xfrm>
          <a:prstGeom prst="roundRect">
            <a:avLst>
              <a:gd name="adj" fmla="val 17876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963811" y="2540794"/>
            <a:ext cx="15636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DUÁLNÍ VZTAH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102054"/>
            <a:ext cx="7726680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Duální pojetí účetnictví</a:t>
            </a:r>
            <a:endParaRPr lang="en-US" sz="5550" dirty="0"/>
          </a:p>
        </p:txBody>
      </p:sp>
      <p:sp>
        <p:nvSpPr>
          <p:cNvPr id="5" name="Text 3"/>
          <p:cNvSpPr/>
          <p:nvPr/>
        </p:nvSpPr>
        <p:spPr>
          <a:xfrm>
            <a:off x="793790" y="4413290"/>
            <a:ext cx="130428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Chápání účetnictví jako páteře informačního systému pro řízení je spjato s požadavkem, že způsob účetního zobrazení bude primárně podřízen potřebám řídicích pracovníků firmy. To se projevuje obsahově rozdílným (duálním) pojetím.</a:t>
            </a:r>
            <a:endParaRPr lang="en-US" sz="2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2559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Dvě hlavní odlišnosti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2875478"/>
            <a:ext cx="6379607" cy="3931563"/>
          </a:xfrm>
          <a:prstGeom prst="roundRect">
            <a:avLst>
              <a:gd name="adj" fmla="val 3029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92518" y="3174206"/>
            <a:ext cx="518505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Jinak vymezená aktiva a pasiva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1092518" y="3787259"/>
            <a:ext cx="5782151" cy="2721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Manažerské účetnictví může zobrazovat materiál přijatý ke zpracování, náklady na výzkum, evidenčně sledované obaly, dlouhodobé pohledávky z leasingu a další složky, které se v rozvaze finančního účetnictví nevykazují.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456884" y="2875478"/>
            <a:ext cx="6379726" cy="3931563"/>
          </a:xfrm>
          <a:prstGeom prst="roundRect">
            <a:avLst>
              <a:gd name="adj" fmla="val 3029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755612" y="3174206"/>
            <a:ext cx="4794885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Variabilní oceňovací principy</a:t>
            </a:r>
            <a:endParaRPr lang="en-US" sz="2750" dirty="0"/>
          </a:p>
        </p:txBody>
      </p:sp>
      <p:sp>
        <p:nvSpPr>
          <p:cNvPr id="8" name="Text 6"/>
          <p:cNvSpPr/>
          <p:nvPr/>
        </p:nvSpPr>
        <p:spPr>
          <a:xfrm>
            <a:off x="7755612" y="3787259"/>
            <a:ext cx="5782270" cy="2267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Oproti historickému ocenění aplikuje manažerské účetnictví předem stanovené veličiny, reprodukční ceny a oportunitní náklady a výnosy vyjadřující ušlý prospěch nebo uspořené náklady.</a:t>
            </a:r>
            <a:endParaRPr lang="en-US" sz="22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67539"/>
            <a:ext cx="7556421" cy="1506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Příklad: Duální zobrazení odpisů</a:t>
            </a:r>
            <a:endParaRPr lang="en-US" sz="4700" dirty="0"/>
          </a:p>
        </p:txBody>
      </p:sp>
      <p:sp>
        <p:nvSpPr>
          <p:cNvPr id="4" name="Text 1"/>
          <p:cNvSpPr/>
          <p:nvPr/>
        </p:nvSpPr>
        <p:spPr>
          <a:xfrm>
            <a:off x="793790" y="3080861"/>
            <a:ext cx="7556421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Fixní aktivum – stroj pořízený před pěti lety a odepisovaný celkem 10 let je ve finančním účetnictví oceněn v historické pořizovací ceně (100). V nákladovém účetnictví byl po pěti letech přeceněn na úroveň reprodukční pořizovací ceny (130).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93790" y="4942403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 účetnictví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793790" y="5523667"/>
            <a:ext cx="3484245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Roční odpis: (100 - 50) : 5 = </a:t>
            </a: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10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93790" y="6064568"/>
            <a:ext cx="3484245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Vychází z historické pořizovací ceny a zbývající doby životnosti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4873585" y="4942403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Nákladové účetnictví</a:t>
            </a:r>
            <a:endParaRPr lang="en-US" sz="2350" dirty="0"/>
          </a:p>
        </p:txBody>
      </p:sp>
      <p:sp>
        <p:nvSpPr>
          <p:cNvPr id="9" name="Text 6"/>
          <p:cNvSpPr/>
          <p:nvPr/>
        </p:nvSpPr>
        <p:spPr>
          <a:xfrm>
            <a:off x="4873585" y="5523667"/>
            <a:ext cx="3484245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Roční odpis: (130 - 65) : 5 = </a:t>
            </a: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13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3585" y="6064568"/>
            <a:ext cx="3484245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Vychází z reprodukční pořizovací ceny po přecenění</a:t>
            </a:r>
            <a:endParaRPr lang="en-US" sz="18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0616"/>
            <a:ext cx="7470696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Pět konkrétních odlišností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2283381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01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793790" y="2662476"/>
            <a:ext cx="4211003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843927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Časová orientace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793790" y="3343275"/>
            <a:ext cx="4211003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účetnictví se zaměřuje na minulost, manažerské na srovnání se žádoucím stavem a varianty budoucnosti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5209580" y="2283381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02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5209580" y="2662476"/>
            <a:ext cx="4211122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9" name="Text 7"/>
          <p:cNvSpPr/>
          <p:nvPr/>
        </p:nvSpPr>
        <p:spPr>
          <a:xfrm>
            <a:off x="5209580" y="2843927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Předmět zobrazení</a:t>
            </a:r>
            <a:endParaRPr lang="en-US" sz="2350" dirty="0"/>
          </a:p>
        </p:txBody>
      </p:sp>
      <p:sp>
        <p:nvSpPr>
          <p:cNvPr id="10" name="Text 8"/>
          <p:cNvSpPr/>
          <p:nvPr/>
        </p:nvSpPr>
        <p:spPr>
          <a:xfrm>
            <a:off x="5209580" y="3343275"/>
            <a:ext cx="4211122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účetnictví zobrazuje externí vztahy celku, manažerské i interní vztahy mezi útvary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9625489" y="2283381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9625489" y="2662476"/>
            <a:ext cx="4211003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3" name="Text 11"/>
          <p:cNvSpPr/>
          <p:nvPr/>
        </p:nvSpPr>
        <p:spPr>
          <a:xfrm>
            <a:off x="9625489" y="2843927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Výsledky z prodeje</a:t>
            </a:r>
            <a:endParaRPr lang="en-US" sz="2350" dirty="0"/>
          </a:p>
        </p:txBody>
      </p:sp>
      <p:sp>
        <p:nvSpPr>
          <p:cNvPr id="14" name="Text 12"/>
          <p:cNvSpPr/>
          <p:nvPr/>
        </p:nvSpPr>
        <p:spPr>
          <a:xfrm>
            <a:off x="9625489" y="3343275"/>
            <a:ext cx="4211003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účetnictví skrývá obchodní tajemství, manažerské poskytuje široce strukturované informace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93790" y="5155168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793790" y="5534263"/>
            <a:ext cx="6418898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5715714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Odpovědnostní uzly</a:t>
            </a:r>
            <a:endParaRPr lang="en-US" sz="2350" dirty="0"/>
          </a:p>
        </p:txBody>
      </p:sp>
      <p:sp>
        <p:nvSpPr>
          <p:cNvPr id="18" name="Text 16"/>
          <p:cNvSpPr/>
          <p:nvPr/>
        </p:nvSpPr>
        <p:spPr>
          <a:xfrm>
            <a:off x="793790" y="6215062"/>
            <a:ext cx="641889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Každé uznání výnosu je souvztažné s převzetím nákladu nebo odpovědnosti za aktivum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7417475" y="5155168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05</a:t>
            </a:r>
            <a:endParaRPr lang="en-US" sz="1850" dirty="0"/>
          </a:p>
        </p:txBody>
      </p:sp>
      <p:sp>
        <p:nvSpPr>
          <p:cNvPr id="20" name="Shape 18"/>
          <p:cNvSpPr/>
          <p:nvPr/>
        </p:nvSpPr>
        <p:spPr>
          <a:xfrm>
            <a:off x="7417475" y="5534263"/>
            <a:ext cx="6419017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21" name="Text 19"/>
          <p:cNvSpPr/>
          <p:nvPr/>
        </p:nvSpPr>
        <p:spPr>
          <a:xfrm>
            <a:off x="7417475" y="5715714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Zaměření na zisk</a:t>
            </a:r>
            <a:endParaRPr lang="en-US" sz="2350" dirty="0"/>
          </a:p>
        </p:txBody>
      </p:sp>
      <p:sp>
        <p:nvSpPr>
          <p:cNvPr id="22" name="Text 20"/>
          <p:cNvSpPr/>
          <p:nvPr/>
        </p:nvSpPr>
        <p:spPr>
          <a:xfrm>
            <a:off x="7417475" y="6215062"/>
            <a:ext cx="6419017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Diferencovaný pohled na měření zisku a vyjádření přínosu výkonů, procesů a útvarů</a:t>
            </a:r>
            <a:endParaRPr lang="en-US" sz="1850" dirty="0"/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0967"/>
            <a:ext cx="13042821" cy="1683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Hlavní zaměření manažerského účetnictví</a:t>
            </a:r>
            <a:endParaRPr lang="en-US" sz="5300" dirty="0"/>
          </a:p>
        </p:txBody>
      </p:sp>
      <p:sp>
        <p:nvSpPr>
          <p:cNvPr id="3" name="Text 1"/>
          <p:cNvSpPr/>
          <p:nvPr/>
        </p:nvSpPr>
        <p:spPr>
          <a:xfrm>
            <a:off x="793790" y="3266242"/>
            <a:ext cx="13042821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Lze bez nadsázky říci, že hlavním zaměřením manažerského účetnictví je obsah, struktura a podrobnost poskytovaných informací o nákladech, výnosech a jejich rozdílu.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93790" y="4528780"/>
            <a:ext cx="4134326" cy="888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950"/>
              </a:lnSpc>
              <a:buNone/>
            </a:pPr>
            <a:r>
              <a:rPr lang="en-US" sz="6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5</a:t>
            </a:r>
            <a:endParaRPr lang="en-US" sz="6950" dirty="0"/>
          </a:p>
        </p:txBody>
      </p:sp>
      <p:sp>
        <p:nvSpPr>
          <p:cNvPr id="5" name="Text 3"/>
          <p:cNvSpPr/>
          <p:nvPr/>
        </p:nvSpPr>
        <p:spPr>
          <a:xfrm>
            <a:off x="1177409" y="5744051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Průřezů analýzy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93790" y="6318409"/>
            <a:ext cx="4134326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Kalkulační, zákaznický, teritoriální, distribuční, odpovědnostní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5247918" y="4528780"/>
            <a:ext cx="4134445" cy="888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950"/>
              </a:lnSpc>
              <a:buNone/>
            </a:pPr>
            <a:r>
              <a:rPr lang="en-US" sz="6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3</a:t>
            </a:r>
            <a:endParaRPr lang="en-US" sz="6950" dirty="0"/>
          </a:p>
        </p:txBody>
      </p:sp>
      <p:sp>
        <p:nvSpPr>
          <p:cNvPr id="8" name="Text 6"/>
          <p:cNvSpPr/>
          <p:nvPr/>
        </p:nvSpPr>
        <p:spPr>
          <a:xfrm>
            <a:off x="5631656" y="5744051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Typy informací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5247918" y="6318409"/>
            <a:ext cx="4134445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Skutečné, plánované, očekávané hodnoty nákladů a výnosů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9702165" y="4528780"/>
            <a:ext cx="4134326" cy="888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950"/>
              </a:lnSpc>
              <a:buNone/>
            </a:pPr>
            <a:r>
              <a:rPr lang="en-US" sz="6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100%</a:t>
            </a:r>
            <a:endParaRPr lang="en-US" sz="6950" dirty="0"/>
          </a:p>
        </p:txBody>
      </p:sp>
      <p:sp>
        <p:nvSpPr>
          <p:cNvPr id="11" name="Text 9"/>
          <p:cNvSpPr/>
          <p:nvPr/>
        </p:nvSpPr>
        <p:spPr>
          <a:xfrm>
            <a:off x="10085784" y="5744051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Podrobnost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9702165" y="6318409"/>
            <a:ext cx="4134326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Detailní struktura a členění pro všechny úrovně řízení</a:t>
            </a:r>
            <a:endParaRPr lang="en-US" sz="21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957024"/>
            <a:ext cx="5277088" cy="659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Vývojové tendence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" y="1933218"/>
            <a:ext cx="1355050" cy="8373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7956" y="2968466"/>
            <a:ext cx="2699266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Uživatelský charakter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87956" y="3393162"/>
            <a:ext cx="3115151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Spíše manažerské než účetnictví – systém hodnotových informací orientovaný na manažerské potřeby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989" y="1933218"/>
            <a:ext cx="1355050" cy="83736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00989" y="2968466"/>
            <a:ext cx="3115270" cy="659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Integrace s naturálními informacemi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4100989" y="3722965"/>
            <a:ext cx="3115270" cy="886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Těsnější spojení hodnotového řízení s věcnou a kvalitativní stránkou procesu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141" y="1933218"/>
            <a:ext cx="1355050" cy="83736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14141" y="2968466"/>
            <a:ext cx="2638544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Neviditelná aktiva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7414141" y="3393162"/>
            <a:ext cx="3115151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Rozšíření o výzkum, marketing, goodwill a intelektuální kapitál</a:t>
            </a:r>
            <a:endParaRPr lang="en-US" sz="16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7174" y="1933218"/>
            <a:ext cx="1355050" cy="83736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27174" y="2968466"/>
            <a:ext cx="2655451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Strategická orientace</a:t>
            </a:r>
            <a:endParaRPr lang="en-US" sz="2050" dirty="0"/>
          </a:p>
        </p:txBody>
      </p:sp>
      <p:sp>
        <p:nvSpPr>
          <p:cNvPr id="14" name="Text 8"/>
          <p:cNvSpPr/>
          <p:nvPr/>
        </p:nvSpPr>
        <p:spPr>
          <a:xfrm>
            <a:off x="10727174" y="3393162"/>
            <a:ext cx="3115270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Prodloužení časového horizontu a nástroje pro strategické řízení</a:t>
            </a:r>
            <a:endParaRPr lang="en-US" sz="16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956" y="4926092"/>
            <a:ext cx="1355050" cy="83736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87956" y="5961340"/>
            <a:ext cx="2638544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Časová hodnota</a:t>
            </a:r>
            <a:endParaRPr lang="en-US" sz="2050" dirty="0"/>
          </a:p>
        </p:txBody>
      </p:sp>
      <p:sp>
        <p:nvSpPr>
          <p:cNvPr id="17" name="Text 10"/>
          <p:cNvSpPr/>
          <p:nvPr/>
        </p:nvSpPr>
        <p:spPr>
          <a:xfrm>
            <a:off x="787956" y="6386036"/>
            <a:ext cx="3115151" cy="886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Zkrácení časové odezvy, důraz na rychlost poskytování informací</a:t>
            </a:r>
            <a:endParaRPr lang="en-US" sz="16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0989" y="4926092"/>
            <a:ext cx="1355050" cy="837367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100989" y="5961340"/>
            <a:ext cx="2638544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Vizualizace</a:t>
            </a:r>
            <a:endParaRPr lang="en-US" sz="2050" dirty="0"/>
          </a:p>
        </p:txBody>
      </p:sp>
      <p:sp>
        <p:nvSpPr>
          <p:cNvPr id="20" name="Text 12"/>
          <p:cNvSpPr/>
          <p:nvPr/>
        </p:nvSpPr>
        <p:spPr>
          <a:xfrm>
            <a:off x="4100989" y="6386036"/>
            <a:ext cx="3115270" cy="886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Grafické vyjádření vztahů pro lepší pochopení složitých souvislostí</a:t>
            </a:r>
            <a:endParaRPr lang="en-US" sz="16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80764" y="7552968"/>
            <a:ext cx="1652707" cy="39635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892"/>
            <a:ext cx="531626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Klíčové poznatky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70930" y="2216348"/>
            <a:ext cx="6467475" cy="4572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4" name="Text 2"/>
          <p:cNvSpPr/>
          <p:nvPr/>
        </p:nvSpPr>
        <p:spPr>
          <a:xfrm>
            <a:off x="793790" y="2474714"/>
            <a:ext cx="3045738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Uživatelská diferenciace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793790" y="2902625"/>
            <a:ext cx="642175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Způsob zobrazení podnikatelského procesu se diferencuje podle uživatelů a jejich rozhodovacích úloh – základem je oddělení finančního, daňového a manažerského účetnictví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391995" y="2216348"/>
            <a:ext cx="6467475" cy="4572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7" name="Text 5"/>
          <p:cNvSpPr/>
          <p:nvPr/>
        </p:nvSpPr>
        <p:spPr>
          <a:xfrm>
            <a:off x="7414855" y="247471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Nákladové účetnictví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7414855" y="2902625"/>
            <a:ext cx="642175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První vývojová etapa a podstatná část manažerského účetnictví poskytuje podklady pro řízení procesu, o jehož parametrech již bylo rozhodnuto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70930" y="4114562"/>
            <a:ext cx="6467475" cy="4572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0" name="Text 8"/>
          <p:cNvSpPr/>
          <p:nvPr/>
        </p:nvSpPr>
        <p:spPr>
          <a:xfrm>
            <a:off x="793790" y="4372928"/>
            <a:ext cx="3379232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Účetnictví pro rozhodování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793790" y="4800838"/>
            <a:ext cx="642175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Rozšíření o podklady pro rozhodování o variantách budoucího rozvoje firmy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391995" y="4114562"/>
            <a:ext cx="6467475" cy="4572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3" name="Text 11"/>
          <p:cNvSpPr/>
          <p:nvPr/>
        </p:nvSpPr>
        <p:spPr>
          <a:xfrm>
            <a:off x="7414855" y="4372928"/>
            <a:ext cx="26968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Vztah ke controllingu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7414855" y="4800838"/>
            <a:ext cx="642175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Manažerské účetnictví je úzce spojeno s controllingem jako nástrojem koordinace plánování, kontroly a informační základny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70930" y="5715119"/>
            <a:ext cx="6467475" cy="4572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6" name="Text 14"/>
          <p:cNvSpPr/>
          <p:nvPr/>
        </p:nvSpPr>
        <p:spPr>
          <a:xfrm>
            <a:off x="793790" y="597348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Duální pojetí</a:t>
            </a:r>
            <a:endParaRPr lang="en-US" sz="2050" dirty="0"/>
          </a:p>
        </p:txBody>
      </p:sp>
      <p:sp>
        <p:nvSpPr>
          <p:cNvPr id="17" name="Text 15"/>
          <p:cNvSpPr/>
          <p:nvPr/>
        </p:nvSpPr>
        <p:spPr>
          <a:xfrm>
            <a:off x="793790" y="6401395"/>
            <a:ext cx="642175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Obsahové oddělení od finančního účetnictví v oblasti vymezení aktiv, pasiv a oceňovacích principů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391995" y="5715119"/>
            <a:ext cx="6467475" cy="4572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9" name="Text 17"/>
          <p:cNvSpPr/>
          <p:nvPr/>
        </p:nvSpPr>
        <p:spPr>
          <a:xfrm>
            <a:off x="7414855" y="597348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Současné trendy</a:t>
            </a:r>
            <a:endParaRPr lang="en-US" sz="2050" dirty="0"/>
          </a:p>
        </p:txBody>
      </p:sp>
      <p:sp>
        <p:nvSpPr>
          <p:cNvPr id="20" name="Text 18"/>
          <p:cNvSpPr/>
          <p:nvPr/>
        </p:nvSpPr>
        <p:spPr>
          <a:xfrm>
            <a:off x="7414855" y="6401395"/>
            <a:ext cx="642175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Důraz na uživatelský charakter, integritu s naturálními informacemi, neviditelná aktiva, strategickou orientaci a vizualizaci</a:t>
            </a:r>
            <a:endParaRPr lang="en-US" sz="1650" dirty="0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2559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Tři pilíře účetnictví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2875478"/>
            <a:ext cx="4158615" cy="3931563"/>
          </a:xfrm>
          <a:prstGeom prst="roundRect">
            <a:avLst>
              <a:gd name="adj" fmla="val 3029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92518" y="3174206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 účetnictví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1092518" y="3787259"/>
            <a:ext cx="3561159" cy="2721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Informace pro externí uživatele – vlastníky, banky, obchodní partnery, zaměstnance. Zaměření na výnosnost kapitálu a schopnost hradit závazky.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5235893" y="2875478"/>
            <a:ext cx="4158615" cy="3931563"/>
          </a:xfrm>
          <a:prstGeom prst="roundRect">
            <a:avLst>
              <a:gd name="adj" fmla="val 3029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534620" y="3174206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Daňové účetnictví</a:t>
            </a:r>
            <a:endParaRPr lang="en-US" sz="2750" dirty="0"/>
          </a:p>
        </p:txBody>
      </p:sp>
      <p:sp>
        <p:nvSpPr>
          <p:cNvPr id="8" name="Text 6"/>
          <p:cNvSpPr/>
          <p:nvPr/>
        </p:nvSpPr>
        <p:spPr>
          <a:xfrm>
            <a:off x="5534620" y="3787259"/>
            <a:ext cx="3561159" cy="2267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Zobrazení procesu pro správné vyjádření základu daně z příjmu a dalších daňových povinností podniku.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9677995" y="2875478"/>
            <a:ext cx="4158615" cy="3931563"/>
          </a:xfrm>
          <a:prstGeom prst="roundRect">
            <a:avLst>
              <a:gd name="adj" fmla="val 3029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76723" y="3174206"/>
            <a:ext cx="3561159" cy="886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Manažerské účetnictví</a:t>
            </a:r>
            <a:endParaRPr lang="en-US" sz="2750" dirty="0"/>
          </a:p>
        </p:txBody>
      </p:sp>
      <p:sp>
        <p:nvSpPr>
          <p:cNvPr id="11" name="Text 9"/>
          <p:cNvSpPr/>
          <p:nvPr/>
        </p:nvSpPr>
        <p:spPr>
          <a:xfrm>
            <a:off x="9976723" y="4230291"/>
            <a:ext cx="3561159" cy="2267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Informace pro řízení podnikatelských procesů pracovníky na různých stupních podnikového vedení.</a:t>
            </a:r>
            <a:endParaRPr lang="en-US" sz="22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3d modelování&#10;&#10;Popis byl vytvořen automaticky">
            <a:extLst>
              <a:ext uri="{FF2B5EF4-FFF2-40B4-BE49-F238E27FC236}">
                <a16:creationId xmlns:a16="http://schemas.microsoft.com/office/drawing/2014/main" id="{2E6DA9DE-7545-8263-8DBC-8D4353186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005" y="0"/>
            <a:ext cx="10816389" cy="8229600"/>
          </a:xfrm>
          <a:prstGeom prst="rect">
            <a:avLst/>
          </a:prstGeom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BB3E8269-74E8-FDA2-7987-F8F6E9AB6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96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48966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Děkuji za pozornost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2560201"/>
            <a:ext cx="7556421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Manažerské účetnictví je dynamický nástroj, který se neustále vyvíjí v reakci na měnící se potřeby řízení podniků. Jeho správné pochopení a aplikace je klíčem k efektivnímu řízení a úspěchu v konkurenčním prostředí.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4693206"/>
            <a:ext cx="7556421" cy="2287310"/>
          </a:xfrm>
          <a:prstGeom prst="roundRect">
            <a:avLst>
              <a:gd name="adj" fmla="val 5206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68" y="4561284"/>
            <a:ext cx="340162" cy="340162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970" y="6772275"/>
            <a:ext cx="340162" cy="3401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257181" y="5156597"/>
            <a:ext cx="6629638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"Účetnictví jako vrcholový informační nástroj prosazuje vnitřní koordinaci všech funkcí systému řízení."</a:t>
            </a:r>
            <a:endParaRPr lang="en-US" sz="22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972"/>
            <a:ext cx="10401419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Specifika manažerského účetnictví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454473"/>
            <a:ext cx="7576661" cy="1551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Na rozdíl od finančního a daňového účetnictví není manažerské účetnictví předmětem mimopodnikové regulace. Jeho obsah, cíl a struktura nejsou jednotně vymezeny a dokonce se pro něj ve světě nepoužívá ani jednotný pojem.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93790" y="4212312"/>
            <a:ext cx="7576661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Management Accounting (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anglosaská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oblast)-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manažerské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účetnictví</a:t>
            </a:r>
            <a:endParaRPr lang="en-US" sz="2000" dirty="0" err="1"/>
          </a:p>
        </p:txBody>
      </p:sp>
      <p:sp>
        <p:nvSpPr>
          <p:cNvPr id="5" name="Text 3"/>
          <p:cNvSpPr/>
          <p:nvPr/>
        </p:nvSpPr>
        <p:spPr>
          <a:xfrm>
            <a:off x="793790" y="4680466"/>
            <a:ext cx="7576661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50"/>
              </a:lnSpc>
              <a:buSzPct val="10000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Comptabilité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de Gestion (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francouzská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oblast)-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účetnictví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pro 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řízení</a:t>
            </a:r>
            <a:endParaRPr lang="en-US" sz="2000" dirty="0" err="1"/>
          </a:p>
        </p:txBody>
      </p:sp>
      <p:sp>
        <p:nvSpPr>
          <p:cNvPr id="6" name="Text 4"/>
          <p:cNvSpPr/>
          <p:nvPr/>
        </p:nvSpPr>
        <p:spPr>
          <a:xfrm>
            <a:off x="793790" y="5148620"/>
            <a:ext cx="7576661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Entscheidungsorientierte Kosten- und 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Leistungsrechnung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německá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oblast)-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účetnictví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nákladů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výnosů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 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orientované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rozhodování</a:t>
            </a:r>
            <a:endParaRPr lang="en-US" sz="2000" dirty="0" err="1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530" y="2506147"/>
            <a:ext cx="4359116" cy="4359116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458635"/>
            <a:ext cx="2413873" cy="478393"/>
          </a:xfrm>
          <a:prstGeom prst="roundRect">
            <a:avLst>
              <a:gd name="adj" fmla="val 17923"/>
            </a:avLst>
          </a:prstGeom>
          <a:noFill/>
          <a:ln w="7620">
            <a:solidFill>
              <a:srgbClr val="D01F28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40805" y="1542693"/>
            <a:ext cx="2092643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HISTORICKÝ KONTEXT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280190" y="2028825"/>
            <a:ext cx="7541657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Vývoj v českém prostředí</a:t>
            </a:r>
            <a:endParaRPr lang="en-US" sz="5000" dirty="0"/>
          </a:p>
        </p:txBody>
      </p:sp>
      <p:sp>
        <p:nvSpPr>
          <p:cNvPr id="6" name="Text 3"/>
          <p:cNvSpPr/>
          <p:nvPr/>
        </p:nvSpPr>
        <p:spPr>
          <a:xfrm>
            <a:off x="6280190" y="3170634"/>
            <a:ext cx="7556421" cy="1551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 letech před druhou světovou válkou a těsně po ní měly aplikace provozního a vnitropodnikového účetnictví velmi dobrou úroveň. Systémy jako SPH (střediskové podnikové hospodářství) a ÚSÚ (úplné střediskové účetnictví) byly na vysoké úrovni.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6280190" y="4980146"/>
            <a:ext cx="7556421" cy="1790819"/>
          </a:xfrm>
          <a:prstGeom prst="roundRect">
            <a:avLst>
              <a:gd name="adj" fmla="val 5985"/>
            </a:avLst>
          </a:prstGeom>
          <a:solidFill>
            <a:srgbClr val="F5BCBF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341" y="5365194"/>
            <a:ext cx="318968" cy="25515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109460" y="5273397"/>
            <a:ext cx="6471999" cy="1163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Vývoj byl v podmínkách centrálně plánovaného řízení výrazně omezen zákonnými úpravami, které vedly k odtržení těchto subsystémů od kalkulací a rozpočtů.</a:t>
            </a:r>
            <a:endParaRPr lang="en-US" sz="2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47161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Nákladové účetnictví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3046452"/>
            <a:ext cx="5406747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Základ manažerského účetnictví</a:t>
            </a:r>
            <a:endParaRPr lang="en-US" sz="2750" dirty="0"/>
          </a:p>
        </p:txBody>
      </p:sp>
      <p:sp>
        <p:nvSpPr>
          <p:cNvPr id="5" name="Text 2"/>
          <p:cNvSpPr/>
          <p:nvPr/>
        </p:nvSpPr>
        <p:spPr>
          <a:xfrm>
            <a:off x="793790" y="3914775"/>
            <a:ext cx="7556421" cy="2267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Nákladové účetnictví (Cost Accounting) je základní částí manažerského účetnictví v anglicky mluvících zemích. Jeho hlavním cílem je dát podklady pro řízení podnikatelského procesu v podmínkách, kdy o základních parametrech již bylo rozhodnuto.</a:t>
            </a:r>
            <a:endParaRPr lang="en-US" sz="2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9774"/>
            <a:ext cx="7111127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Co již bylo rozhodnuto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403277"/>
            <a:ext cx="4176951" cy="3648670"/>
          </a:xfrm>
          <a:prstGeom prst="roundRect">
            <a:avLst>
              <a:gd name="adj" fmla="val 3101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433757"/>
            <a:ext cx="4115991" cy="807958"/>
          </a:xfrm>
          <a:prstGeom prst="roundRect">
            <a:avLst>
              <a:gd name="adj" fmla="val 9475"/>
            </a:avLst>
          </a:prstGeom>
          <a:solidFill>
            <a:srgbClr val="F8D3D5"/>
          </a:solidFill>
          <a:ln/>
        </p:spPr>
      </p:sp>
      <p:sp>
        <p:nvSpPr>
          <p:cNvPr id="5" name="Text 3"/>
          <p:cNvSpPr/>
          <p:nvPr/>
        </p:nvSpPr>
        <p:spPr>
          <a:xfrm>
            <a:off x="2680216" y="2577584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</a:t>
            </a:r>
            <a:endParaRPr lang="en-US" sz="3150" dirty="0"/>
          </a:p>
        </p:txBody>
      </p:sp>
      <p:sp>
        <p:nvSpPr>
          <p:cNvPr id="6" name="Text 4"/>
          <p:cNvSpPr/>
          <p:nvPr/>
        </p:nvSpPr>
        <p:spPr>
          <a:xfrm>
            <a:off x="1093589" y="3497580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Zákazníci a výrobky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093589" y="4071937"/>
            <a:ext cx="3577352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Představy o zákaznících a žádoucím objemu a struktuře vyráběných a prodávaných výrobků</a:t>
            </a:r>
            <a:endParaRPr lang="en-US" sz="2100" dirty="0"/>
          </a:p>
        </p:txBody>
      </p:sp>
      <p:sp>
        <p:nvSpPr>
          <p:cNvPr id="8" name="Shape 6"/>
          <p:cNvSpPr/>
          <p:nvPr/>
        </p:nvSpPr>
        <p:spPr>
          <a:xfrm>
            <a:off x="5226606" y="2403277"/>
            <a:ext cx="4177070" cy="3648670"/>
          </a:xfrm>
          <a:prstGeom prst="roundRect">
            <a:avLst>
              <a:gd name="adj" fmla="val 3101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57086" y="2433757"/>
            <a:ext cx="4116110" cy="807958"/>
          </a:xfrm>
          <a:prstGeom prst="roundRect">
            <a:avLst>
              <a:gd name="adj" fmla="val 9475"/>
            </a:avLst>
          </a:prstGeom>
          <a:solidFill>
            <a:srgbClr val="F8D3D5"/>
          </a:solidFill>
          <a:ln/>
        </p:spPr>
      </p:sp>
      <p:sp>
        <p:nvSpPr>
          <p:cNvPr id="10" name="Text 8"/>
          <p:cNvSpPr/>
          <p:nvPr/>
        </p:nvSpPr>
        <p:spPr>
          <a:xfrm>
            <a:off x="7113151" y="2577584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</a:t>
            </a:r>
            <a:endParaRPr lang="en-US" sz="3150" dirty="0"/>
          </a:p>
        </p:txBody>
      </p:sp>
      <p:sp>
        <p:nvSpPr>
          <p:cNvPr id="11" name="Text 9"/>
          <p:cNvSpPr/>
          <p:nvPr/>
        </p:nvSpPr>
        <p:spPr>
          <a:xfrm>
            <a:off x="5526405" y="3497580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Způsob výroby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5526405" y="4071937"/>
            <a:ext cx="3577471" cy="126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Potřebné výrobní kapacity, počet a struktura pracovníků, pomocné a obslužné činnosti</a:t>
            </a:r>
            <a:endParaRPr lang="en-US" sz="2100" dirty="0"/>
          </a:p>
        </p:txBody>
      </p:sp>
      <p:sp>
        <p:nvSpPr>
          <p:cNvPr id="13" name="Shape 11"/>
          <p:cNvSpPr/>
          <p:nvPr/>
        </p:nvSpPr>
        <p:spPr>
          <a:xfrm>
            <a:off x="9659541" y="2403277"/>
            <a:ext cx="4177070" cy="3648670"/>
          </a:xfrm>
          <a:prstGeom prst="roundRect">
            <a:avLst>
              <a:gd name="adj" fmla="val 3101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690021" y="2433757"/>
            <a:ext cx="4116110" cy="807958"/>
          </a:xfrm>
          <a:prstGeom prst="roundRect">
            <a:avLst>
              <a:gd name="adj" fmla="val 9475"/>
            </a:avLst>
          </a:prstGeom>
          <a:solidFill>
            <a:srgbClr val="F8D3D5"/>
          </a:solidFill>
          <a:ln/>
        </p:spPr>
      </p:sp>
      <p:sp>
        <p:nvSpPr>
          <p:cNvPr id="15" name="Text 13"/>
          <p:cNvSpPr/>
          <p:nvPr/>
        </p:nvSpPr>
        <p:spPr>
          <a:xfrm>
            <a:off x="11546086" y="2577584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3</a:t>
            </a:r>
            <a:endParaRPr lang="en-US" sz="3150" dirty="0"/>
          </a:p>
        </p:txBody>
      </p:sp>
      <p:sp>
        <p:nvSpPr>
          <p:cNvPr id="16" name="Text 14"/>
          <p:cNvSpPr/>
          <p:nvPr/>
        </p:nvSpPr>
        <p:spPr>
          <a:xfrm>
            <a:off x="9959340" y="3497580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Externí zdroje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9959340" y="4071937"/>
            <a:ext cx="3577471" cy="126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Dodavatelé materiálu, prací a služeb nutných k zajištění výroby a prodeje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793790" y="6339721"/>
            <a:ext cx="13042821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Tyto věcné představy jsou konkretizovány hodnotově – v podobě žádoucí úrovně výnosů, nákladů, zisku, výnosnosti kapitálu a dalších kritérií.</a:t>
            </a:r>
            <a:endParaRPr lang="en-US" sz="2100" dirty="0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5380"/>
            <a:ext cx="5318879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Systémové zobrazení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219848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Prvky účetní metody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93790" y="2690217"/>
            <a:ext cx="626209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Nákladové účetnictví si zachovává tradiční prvky účetní metody:</a:t>
            </a:r>
            <a:endParaRPr lang="en-US">
              <a:latin typeface="Oxygen"/>
              <a:ea typeface="Calibri"/>
              <a:cs typeface="Calibri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131344"/>
            <a:ext cx="626209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Bilanční princip</a:t>
            </a:r>
            <a:endParaRPr lang="en-US">
              <a:latin typeface="Oxygen"/>
              <a:ea typeface="Calibri"/>
              <a:cs typeface="Calibri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484721"/>
            <a:ext cx="626209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Systém účtů pro dynamiku podnikání</a:t>
            </a:r>
            <a:endParaRPr lang="en-US">
              <a:latin typeface="Oxygen"/>
              <a:ea typeface="Calibri"/>
              <a:cs typeface="Calibri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838099"/>
            <a:ext cx="626209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Podvojné zobrazení transakcí</a:t>
            </a:r>
            <a:endParaRPr lang="en-US">
              <a:latin typeface="Oxygen"/>
              <a:ea typeface="Calibri"/>
              <a:cs typeface="Calibri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191476"/>
            <a:ext cx="626209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Hodnotové vyjádření</a:t>
            </a:r>
            <a:endParaRPr lang="en-US">
              <a:latin typeface="Oxygen"/>
              <a:ea typeface="Calibri"/>
              <a:cs typeface="Calibri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544854"/>
            <a:ext cx="626209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Oxygen"/>
                <a:ea typeface="Oxygen" pitchFamily="34" charset="-122"/>
                <a:cs typeface="Oxygen" pitchFamily="34" charset="-120"/>
              </a:rPr>
              <a:t>Dokumentace a inventarizace</a:t>
            </a:r>
            <a:endParaRPr lang="en-US">
              <a:latin typeface="Oxygen"/>
              <a:ea typeface="Calibri"/>
              <a:cs typeface="Calibri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138" y="2218373"/>
            <a:ext cx="4696539" cy="4696539"/>
          </a:xfrm>
          <a:prstGeom prst="rect">
            <a:avLst/>
          </a:prstGeom>
        </p:spPr>
      </p:pic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2393</Words>
  <Application>Microsoft Office PowerPoint</Application>
  <PresentationFormat>Vlastní</PresentationFormat>
  <Paragraphs>336</Paragraphs>
  <Slides>41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Calibri</vt:lpstr>
      <vt:lpstr>Oxygen Light</vt:lpstr>
      <vt:lpstr>Oxygen Bold</vt:lpstr>
      <vt:lpstr>Arial</vt:lpstr>
      <vt:lpstr>Oxygen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/>
  <cp:lastModifiedBy>Hrůzková Monika</cp:lastModifiedBy>
  <cp:revision>42</cp:revision>
  <dcterms:created xsi:type="dcterms:W3CDTF">2026-01-26T07:53:34Z</dcterms:created>
  <dcterms:modified xsi:type="dcterms:W3CDTF">2026-01-27T10:22:39Z</dcterms:modified>
</cp:coreProperties>
</file>