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1" r:id="rId2"/>
    <p:sldId id="451" r:id="rId3"/>
    <p:sldId id="453" r:id="rId4"/>
    <p:sldId id="346" r:id="rId5"/>
    <p:sldId id="344" r:id="rId6"/>
    <p:sldId id="307" r:id="rId7"/>
    <p:sldId id="351" r:id="rId8"/>
    <p:sldId id="352" r:id="rId9"/>
    <p:sldId id="330" r:id="rId10"/>
    <p:sldId id="329" r:id="rId11"/>
    <p:sldId id="309" r:id="rId12"/>
    <p:sldId id="312" r:id="rId13"/>
    <p:sldId id="454" r:id="rId14"/>
    <p:sldId id="455" r:id="rId15"/>
    <p:sldId id="456" r:id="rId16"/>
    <p:sldId id="457" r:id="rId1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720E41-2F25-47AD-88C0-C12F349AC36A}" type="datetimeFigureOut">
              <a:rPr lang="cs-CZ" smtClean="0"/>
              <a:t>11.02.2026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41E16-2742-4A85-895B-019C88957B65}" type="slidenum">
              <a:rPr lang="cs-CZ" smtClean="0"/>
              <a:t>‹#›</a:t>
            </a:fld>
            <a:endParaRPr lang="cs-CZ"/>
          </a:p>
        </p:txBody>
      </p:sp>
    </p:spTree>
    <p:extLst>
      <p:ext uri="{BB962C8B-B14F-4D97-AF65-F5344CB8AC3E}">
        <p14:creationId xmlns:p14="http://schemas.microsoft.com/office/powerpoint/2010/main" val="1443667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6</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2232301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1809098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12</a:t>
            </a:fld>
            <a:endParaRPr lang="cs-CZ"/>
          </a:p>
        </p:txBody>
      </p:sp>
    </p:spTree>
    <p:extLst>
      <p:ext uri="{BB962C8B-B14F-4D97-AF65-F5344CB8AC3E}">
        <p14:creationId xmlns:p14="http://schemas.microsoft.com/office/powerpoint/2010/main" val="2046012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29E301-7E2A-C847-2AFA-21E696699B49}"/>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F8648D4B-479D-3167-0B64-722CA27DAF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DF44AEC-7752-A792-E6BE-C5AA2EEC3380}"/>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5" name="Zástupný symbol pro zápatí 4">
            <a:extLst>
              <a:ext uri="{FF2B5EF4-FFF2-40B4-BE49-F238E27FC236}">
                <a16:creationId xmlns:a16="http://schemas.microsoft.com/office/drawing/2014/main" id="{D71648A3-E597-24F6-2C9E-27220444243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30AB96E-C452-774F-6DD4-2E1041391EBD}"/>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153994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3A04CB-0C10-AC23-E4D3-1883EE416986}"/>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003DDAE5-0302-47BF-6DC1-E9420C09EC7F}"/>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8E44A87-EC97-4A6B-6354-69424773B949}"/>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5" name="Zástupný symbol pro zápatí 4">
            <a:extLst>
              <a:ext uri="{FF2B5EF4-FFF2-40B4-BE49-F238E27FC236}">
                <a16:creationId xmlns:a16="http://schemas.microsoft.com/office/drawing/2014/main" id="{5F98A644-2210-FED1-9CA7-FA0269FE1A1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E50594F-3FBD-BB02-9BFB-1AD9E53CD0EE}"/>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289371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BD6DA2FF-92FF-BDCF-276E-FB70031EEA7F}"/>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264584C2-92F8-F7E3-ADF9-A72BF32A49EC}"/>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17B0F53-5FBA-849D-6001-4A0B841290DB}"/>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5" name="Zástupný symbol pro zápatí 4">
            <a:extLst>
              <a:ext uri="{FF2B5EF4-FFF2-40B4-BE49-F238E27FC236}">
                <a16:creationId xmlns:a16="http://schemas.microsoft.com/office/drawing/2014/main" id="{11458408-F09B-9413-53F5-C7F637CEA3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29FABE6-4C55-637A-416D-06BB6675C519}"/>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2083569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14CA18-E7C4-1604-1FF8-D00D989A88A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A6154C1-7764-8EDB-05DA-4E745F742105}"/>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E06961E-067E-ADED-CF58-0871703E32D2}"/>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5" name="Zástupný symbol pro zápatí 4">
            <a:extLst>
              <a:ext uri="{FF2B5EF4-FFF2-40B4-BE49-F238E27FC236}">
                <a16:creationId xmlns:a16="http://schemas.microsoft.com/office/drawing/2014/main" id="{7F93BD1A-82F7-06A0-9DB4-85448611756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0D23A3A-5D87-34C9-3029-6000CE200351}"/>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169234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DE00E-9D14-DD61-D825-EDB1BB33D913}"/>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B34D67C7-E142-7CE6-ECFC-3E5BA9FBBB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78CF36D9-86C7-1D23-6CB4-5FE02B056A90}"/>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5" name="Zástupný symbol pro zápatí 4">
            <a:extLst>
              <a:ext uri="{FF2B5EF4-FFF2-40B4-BE49-F238E27FC236}">
                <a16:creationId xmlns:a16="http://schemas.microsoft.com/office/drawing/2014/main" id="{14A5F78D-55F5-07DA-5484-6288E2D44F5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1C77D24-D011-8097-80B8-C8EAE5B4938A}"/>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1888539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17C126-70D1-A82D-12D3-F0D52BFDB02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C618888-7EAA-2E5D-E857-076139907AEE}"/>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C7930826-7D9E-3354-86F8-80348F44CE08}"/>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C9BC7F9-7F93-7051-268A-BEE213083481}"/>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6" name="Zástupný symbol pro zápatí 5">
            <a:extLst>
              <a:ext uri="{FF2B5EF4-FFF2-40B4-BE49-F238E27FC236}">
                <a16:creationId xmlns:a16="http://schemas.microsoft.com/office/drawing/2014/main" id="{094D9C7D-DEAC-84E6-93D7-D0ADC3BE037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7199FBD-BF56-02F8-EB42-D8F49721C5F1}"/>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2426793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8F8020-248B-8666-5A9F-A1D83BD1B8C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A5C9C8D-8C0F-2F36-BFDA-0F9B8DFFC5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5632F12D-73BD-03C3-3358-3EB80387FA44}"/>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6F46BA9A-E4D0-B7D1-5979-A5C506A987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0B076716-B43B-4BC1-604B-84B097FAE1E4}"/>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9A757C5-5CB9-9078-0858-AEBE38FBC931}"/>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8" name="Zástupný symbol pro zápatí 7">
            <a:extLst>
              <a:ext uri="{FF2B5EF4-FFF2-40B4-BE49-F238E27FC236}">
                <a16:creationId xmlns:a16="http://schemas.microsoft.com/office/drawing/2014/main" id="{722A42BA-CACF-7872-6E30-7731299A833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1744B224-CA59-A43A-737E-7AB723E862CF}"/>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3807514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0C9A-22D5-92BB-3AF9-9D1E977CFB6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0D19A130-7681-12CA-D020-90439D2A38C2}"/>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4" name="Zástupný symbol pro zápatí 3">
            <a:extLst>
              <a:ext uri="{FF2B5EF4-FFF2-40B4-BE49-F238E27FC236}">
                <a16:creationId xmlns:a16="http://schemas.microsoft.com/office/drawing/2014/main" id="{C4689A1F-752B-5505-512C-99F43392DC36}"/>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3514049-3053-9B05-5F59-CF658AB1FD84}"/>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3474625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0A79F3AD-6163-B079-6119-F9568BAF9F73}"/>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3" name="Zástupný symbol pro zápatí 2">
            <a:extLst>
              <a:ext uri="{FF2B5EF4-FFF2-40B4-BE49-F238E27FC236}">
                <a16:creationId xmlns:a16="http://schemas.microsoft.com/office/drawing/2014/main" id="{5261A9CD-AACC-47C3-B6F3-FD68CF4DE512}"/>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22A73DD3-44DA-F144-F274-56907093CCCF}"/>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301513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33F94B-08B5-8A7B-8959-ADD869D18E1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888787B-52F4-3628-0D23-FBD2EC9B54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F2F3D0F-7A30-07B2-5460-E4838B8A87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AEB7A739-816B-F0EB-5FC0-1CA6B2B83D6B}"/>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6" name="Zástupný symbol pro zápatí 5">
            <a:extLst>
              <a:ext uri="{FF2B5EF4-FFF2-40B4-BE49-F238E27FC236}">
                <a16:creationId xmlns:a16="http://schemas.microsoft.com/office/drawing/2014/main" id="{3ED689CF-DE0E-87C4-3C24-E9D622512AE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72DE68-0835-CDA5-1E56-252C4BDB614B}"/>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229110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1FF7D4-87C1-6897-C927-F89E0D68AB2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761FC05-D79A-6E97-4CC2-4B59F52916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C5A4CD48-E3D8-B3D9-E96A-75DA83257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9A29DA0-2B9C-27DB-08EA-A0CE4AEFA3F6}"/>
              </a:ext>
            </a:extLst>
          </p:cNvPr>
          <p:cNvSpPr>
            <a:spLocks noGrp="1"/>
          </p:cNvSpPr>
          <p:nvPr>
            <p:ph type="dt" sz="half" idx="10"/>
          </p:nvPr>
        </p:nvSpPr>
        <p:spPr/>
        <p:txBody>
          <a:bodyPr/>
          <a:lstStyle/>
          <a:p>
            <a:fld id="{928EB072-BADB-4231-90CF-39B43C3DB8EA}" type="datetimeFigureOut">
              <a:rPr lang="cs-CZ" smtClean="0"/>
              <a:t>11.02.2026</a:t>
            </a:fld>
            <a:endParaRPr lang="cs-CZ"/>
          </a:p>
        </p:txBody>
      </p:sp>
      <p:sp>
        <p:nvSpPr>
          <p:cNvPr id="6" name="Zástupný symbol pro zápatí 5">
            <a:extLst>
              <a:ext uri="{FF2B5EF4-FFF2-40B4-BE49-F238E27FC236}">
                <a16:creationId xmlns:a16="http://schemas.microsoft.com/office/drawing/2014/main" id="{BBE029A1-C46F-F6FF-CBBC-31E90A7A639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A9F045C-323E-C914-5CAD-F8F56011FECF}"/>
              </a:ext>
            </a:extLst>
          </p:cNvPr>
          <p:cNvSpPr>
            <a:spLocks noGrp="1"/>
          </p:cNvSpPr>
          <p:nvPr>
            <p:ph type="sldNum" sz="quarter" idx="12"/>
          </p:nvPr>
        </p:nvSpPr>
        <p:spPr/>
        <p:txBody>
          <a:bodyPr/>
          <a:lstStyle/>
          <a:p>
            <a:fld id="{80C29076-727D-4EE4-9C5B-44596FC897F2}" type="slidenum">
              <a:rPr lang="cs-CZ" smtClean="0"/>
              <a:t>‹#›</a:t>
            </a:fld>
            <a:endParaRPr lang="cs-CZ"/>
          </a:p>
        </p:txBody>
      </p:sp>
    </p:spTree>
    <p:extLst>
      <p:ext uri="{BB962C8B-B14F-4D97-AF65-F5344CB8AC3E}">
        <p14:creationId xmlns:p14="http://schemas.microsoft.com/office/powerpoint/2010/main" val="2185920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0228192D-C7E8-D618-D902-8FD7D5B4DE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D33B65F6-D655-8D83-8BCC-527C1F85DE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50604D-9D42-322F-B113-B2B8FD53C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8EB072-BADB-4231-90CF-39B43C3DB8EA}" type="datetimeFigureOut">
              <a:rPr lang="cs-CZ" smtClean="0"/>
              <a:t>11.02.2026</a:t>
            </a:fld>
            <a:endParaRPr lang="cs-CZ"/>
          </a:p>
        </p:txBody>
      </p:sp>
      <p:sp>
        <p:nvSpPr>
          <p:cNvPr id="5" name="Zástupný symbol pro zápatí 4">
            <a:extLst>
              <a:ext uri="{FF2B5EF4-FFF2-40B4-BE49-F238E27FC236}">
                <a16:creationId xmlns:a16="http://schemas.microsoft.com/office/drawing/2014/main" id="{1BF5533F-427B-D972-4A55-AF1B65E372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96BC8753-C7E8-0164-0BB7-8D8205C06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0C29076-727D-4EE4-9C5B-44596FC897F2}" type="slidenum">
              <a:rPr lang="cs-CZ" smtClean="0"/>
              <a:t>‹#›</a:t>
            </a:fld>
            <a:endParaRPr lang="cs-CZ"/>
          </a:p>
        </p:txBody>
      </p:sp>
    </p:spTree>
    <p:extLst>
      <p:ext uri="{BB962C8B-B14F-4D97-AF65-F5344CB8AC3E}">
        <p14:creationId xmlns:p14="http://schemas.microsoft.com/office/powerpoint/2010/main" val="1426709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 2 </a:t>
            </a:r>
            <a:br>
              <a:rPr lang="cs-CZ" b="1" dirty="0"/>
            </a:br>
            <a:r>
              <a:rPr lang="cs-CZ" b="1" dirty="0"/>
              <a:t>Logistické řízení firem</a:t>
            </a:r>
          </a:p>
        </p:txBody>
      </p:sp>
      <p:sp>
        <p:nvSpPr>
          <p:cNvPr id="3" name="Podnadpis 2"/>
          <p:cNvSpPr>
            <a:spLocks noGrp="1"/>
          </p:cNvSpPr>
          <p:nvPr>
            <p:ph type="subTitle" idx="1"/>
          </p:nvPr>
        </p:nvSpPr>
        <p:spPr/>
        <p:txBody>
          <a:bodyPr/>
          <a:lstStyle/>
          <a:p>
            <a:r>
              <a:rPr lang="cs-CZ" dirty="0"/>
              <a:t>Martin Hart </a:t>
            </a:r>
          </a:p>
          <a:p>
            <a:r>
              <a:rPr lang="cs-CZ" dirty="0"/>
              <a:t>martin.hart@mvso.cz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2554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řízení</a:t>
              </a:r>
              <a:endParaRPr lang="cs-CZ">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odbyt</a:t>
              </a:r>
              <a:endParaRPr lang="cs-CZ">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nákup</a:t>
              </a:r>
              <a:endParaRPr lang="cs-CZ">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výroba</a:t>
              </a:r>
              <a:endParaRPr lang="cs-CZ">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sklad</a:t>
              </a:r>
              <a:endParaRPr lang="cs-CZ">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dodavatelé</a:t>
              </a:r>
              <a:endParaRPr lang="cs-CZ">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cs-CZ" sz="1000">
                  <a:latin typeface="Arial" pitchFamily="34" charset="0"/>
                  <a:ea typeface="Times New Roman" pitchFamily="18" charset="0"/>
                </a:rPr>
                <a:t>odběratelé</a:t>
              </a:r>
              <a:endParaRPr lang="cs-CZ" sz="900">
                <a:latin typeface="Arial" pitchFamily="34" charset="0"/>
              </a:endParaRPr>
            </a:p>
            <a:p>
              <a:pPr algn="ctr" eaLnBrk="0" fontAlgn="base" hangingPunct="0">
                <a:spcBef>
                  <a:spcPct val="0"/>
                </a:spcBef>
                <a:spcAft>
                  <a:spcPct val="0"/>
                </a:spcAft>
              </a:pPr>
              <a:r>
                <a:rPr lang="cs-CZ" sz="1000">
                  <a:latin typeface="Arial" pitchFamily="34" charset="0"/>
                  <a:ea typeface="Times New Roman" pitchFamily="18" charset="0"/>
                </a:rPr>
                <a:t>- zákazníci</a:t>
              </a:r>
              <a:endParaRPr lang="cs-CZ">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cs-CZ" sz="1000">
                  <a:latin typeface="Arial" pitchFamily="34" charset="0"/>
                  <a:ea typeface="Times New Roman" pitchFamily="18" charset="0"/>
                </a:rPr>
                <a:t>Podnik – systém</a:t>
              </a:r>
              <a:endParaRPr lang="cs-CZ" sz="900">
                <a:latin typeface="Arial" pitchFamily="34" charset="0"/>
              </a:endParaRPr>
            </a:p>
            <a:p>
              <a:pPr eaLnBrk="0" fontAlgn="base" hangingPunct="0">
                <a:spcBef>
                  <a:spcPct val="0"/>
                </a:spcBef>
                <a:spcAft>
                  <a:spcPct val="0"/>
                </a:spcAft>
              </a:pPr>
              <a:r>
                <a:rPr lang="cs-CZ" sz="1000">
                  <a:latin typeface="Arial" pitchFamily="34" charset="0"/>
                  <a:ea typeface="Times New Roman" pitchFamily="18" charset="0"/>
                </a:rPr>
                <a:t>Subsystémy podniku</a:t>
              </a:r>
              <a:endParaRPr lang="cs-CZ" sz="900">
                <a:latin typeface="Arial" pitchFamily="34" charset="0"/>
              </a:endParaRPr>
            </a:p>
            <a:p>
              <a:pPr eaLnBrk="0" fontAlgn="base" hangingPunct="0">
                <a:spcBef>
                  <a:spcPct val="0"/>
                </a:spcBef>
                <a:spcAft>
                  <a:spcPct val="0"/>
                </a:spcAft>
              </a:pPr>
              <a:r>
                <a:rPr lang="cs-CZ" sz="1000">
                  <a:latin typeface="Arial" pitchFamily="34" charset="0"/>
                  <a:ea typeface="Times New Roman" pitchFamily="18" charset="0"/>
                </a:rPr>
                <a:t>Materiálový tok</a:t>
              </a:r>
              <a:endParaRPr lang="cs-CZ" sz="900">
                <a:latin typeface="Arial" pitchFamily="34" charset="0"/>
              </a:endParaRPr>
            </a:p>
            <a:p>
              <a:pPr eaLnBrk="0" fontAlgn="base" hangingPunct="0">
                <a:spcBef>
                  <a:spcPct val="0"/>
                </a:spcBef>
                <a:spcAft>
                  <a:spcPct val="0"/>
                </a:spcAft>
              </a:pPr>
              <a:r>
                <a:rPr lang="cs-CZ" sz="1000">
                  <a:latin typeface="Arial" pitchFamily="34" charset="0"/>
                  <a:ea typeface="Times New Roman" pitchFamily="18" charset="0"/>
                </a:rPr>
                <a:t>Informační tok</a:t>
              </a:r>
              <a:endParaRPr lang="cs-CZ" sz="900">
                <a:latin typeface="Arial" pitchFamily="34" charset="0"/>
              </a:endParaRPr>
            </a:p>
            <a:p>
              <a:pPr eaLnBrk="0" fontAlgn="base" hangingPunct="0">
                <a:spcBef>
                  <a:spcPct val="0"/>
                </a:spcBef>
                <a:spcAft>
                  <a:spcPct val="0"/>
                </a:spcAft>
              </a:pPr>
              <a:endParaRPr lang="cs-CZ">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3411CB32-2775-7FB7-F78E-6089A57A667B}"/>
              </a:ext>
            </a:extLst>
          </p:cNvPr>
          <p:cNvSpPr txBox="1"/>
          <p:nvPr/>
        </p:nvSpPr>
        <p:spPr>
          <a:xfrm>
            <a:off x="1847528" y="908721"/>
            <a:ext cx="8496944" cy="3323987"/>
          </a:xfrm>
          <a:prstGeom prst="rect">
            <a:avLst/>
          </a:prstGeom>
          <a:noFill/>
        </p:spPr>
        <p:txBody>
          <a:bodyPr wrap="square">
            <a:spAutoFit/>
          </a:bodyPr>
          <a:lstStyle/>
          <a:p>
            <a:pPr lvl="0" algn="just"/>
            <a:r>
              <a:rPr lang="cs-CZ" sz="2400" b="1" dirty="0"/>
              <a:t>Systém </a:t>
            </a:r>
            <a:r>
              <a:rPr lang="cs-CZ" sz="2400" b="1" dirty="0" err="1"/>
              <a:t>technicko</a:t>
            </a:r>
            <a:r>
              <a:rPr lang="cs-CZ" sz="2400" b="1" dirty="0"/>
              <a:t> – technologický</a:t>
            </a:r>
            <a:r>
              <a:rPr lang="cs-CZ" sz="2400"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sz="2400" dirty="0" err="1"/>
              <a:t>technicko</a:t>
            </a:r>
            <a:r>
              <a:rPr lang="cs-CZ" sz="2400" dirty="0"/>
              <a:t> – technologického systému jsou zpravidla různé technické prostředky a zařízení, budovy, dopravní komunikace, plochy a s nimi spojená lidská obsluha (aktivní prvky). </a:t>
            </a:r>
          </a:p>
          <a:p>
            <a:pPr lvl="0"/>
            <a:endParaRPr lang="cs-CZ" dirty="0"/>
          </a:p>
        </p:txBody>
      </p:sp>
    </p:spTree>
    <p:extLst>
      <p:ext uri="{BB962C8B-B14F-4D97-AF65-F5344CB8AC3E}">
        <p14:creationId xmlns:p14="http://schemas.microsoft.com/office/powerpoint/2010/main" val="3186552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04E8B2A-210D-2621-FED8-FA90AAF52645}"/>
              </a:ext>
            </a:extLst>
          </p:cNvPr>
          <p:cNvSpPr txBox="1"/>
          <p:nvPr/>
        </p:nvSpPr>
        <p:spPr>
          <a:xfrm>
            <a:off x="1847528" y="856357"/>
            <a:ext cx="8568952" cy="3970318"/>
          </a:xfrm>
          <a:prstGeom prst="rect">
            <a:avLst/>
          </a:prstGeom>
          <a:noFill/>
        </p:spPr>
        <p:txBody>
          <a:bodyPr wrap="square">
            <a:spAutoFit/>
          </a:bodyPr>
          <a:lstStyle/>
          <a:p>
            <a:pPr lvl="0" algn="just"/>
            <a:r>
              <a:rPr lang="cs-CZ" sz="2000" b="1" dirty="0"/>
              <a:t>Systém řízení</a:t>
            </a:r>
            <a:r>
              <a:rPr lang="cs-CZ" sz="2000" dirty="0"/>
              <a:t> je dynamický systém, kdy řídící subjekt účelně působí na systém </a:t>
            </a:r>
            <a:r>
              <a:rPr lang="cs-CZ" sz="2000" dirty="0" err="1"/>
              <a:t>technicko</a:t>
            </a:r>
            <a:r>
              <a:rPr lang="cs-CZ" sz="2000" dirty="0"/>
              <a:t> – technologický a snaží se vyvolat takové chování, stav nebo uspořádání tohoto základního systému, které vede k dosažení konečného, synergického efektu s minimální potřebou času (s maximální pružností) a s nejvyšší hospodárností.</a:t>
            </a:r>
          </a:p>
          <a:p>
            <a:pPr lvl="0" algn="just"/>
            <a:endParaRPr lang="cs-CZ" sz="2000" dirty="0"/>
          </a:p>
          <a:p>
            <a:pPr algn="just"/>
            <a:r>
              <a:rPr lang="cs-CZ" sz="2000" u="sng" dirty="0"/>
              <a:t>Tento řídicí systém má tři hlavní úkoly: </a:t>
            </a:r>
          </a:p>
          <a:p>
            <a:pPr algn="just"/>
            <a:endParaRPr lang="cs-CZ" sz="2000" dirty="0"/>
          </a:p>
          <a:p>
            <a:pPr marL="342900" indent="-342900" algn="just">
              <a:buFont typeface="Arial" panose="020B0604020202020204" pitchFamily="34" charset="0"/>
              <a:buChar char="•"/>
            </a:pPr>
            <a:r>
              <a:rPr lang="cs-CZ" sz="2000" dirty="0"/>
              <a:t>plánovat, </a:t>
            </a:r>
          </a:p>
          <a:p>
            <a:pPr marL="342900" indent="-342900" algn="just">
              <a:buFont typeface="Arial" panose="020B0604020202020204" pitchFamily="34" charset="0"/>
              <a:buChar char="•"/>
            </a:pPr>
            <a:r>
              <a:rPr lang="cs-CZ" sz="2000" dirty="0"/>
              <a:t>řídit a </a:t>
            </a:r>
          </a:p>
          <a:p>
            <a:pPr marL="342900" indent="-342900" algn="just">
              <a:buFont typeface="Arial" panose="020B0604020202020204" pitchFamily="34" charset="0"/>
              <a:buChar char="•"/>
            </a:pPr>
            <a:r>
              <a:rPr lang="cs-CZ" sz="2000" dirty="0"/>
              <a:t>kontrolovat celý materiálový tok s ohledem na dosažení logistických výkonových a ekonomických cílů.</a:t>
            </a:r>
          </a:p>
          <a:p>
            <a:endParaRPr lang="cs-CZ" sz="1200" dirty="0"/>
          </a:p>
        </p:txBody>
      </p:sp>
    </p:spTree>
    <p:extLst>
      <p:ext uri="{BB962C8B-B14F-4D97-AF65-F5344CB8AC3E}">
        <p14:creationId xmlns:p14="http://schemas.microsoft.com/office/powerpoint/2010/main" val="313981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7F8AA80E-AE71-6AED-3539-493B9DDA36EC}"/>
              </a:ext>
            </a:extLst>
          </p:cNvPr>
          <p:cNvSpPr txBox="1"/>
          <p:nvPr/>
        </p:nvSpPr>
        <p:spPr>
          <a:xfrm>
            <a:off x="1847528" y="764704"/>
            <a:ext cx="8496944" cy="3647152"/>
          </a:xfrm>
          <a:prstGeom prst="rect">
            <a:avLst/>
          </a:prstGeom>
          <a:noFill/>
        </p:spPr>
        <p:txBody>
          <a:bodyPr wrap="square">
            <a:spAutoFit/>
          </a:bodyPr>
          <a:lstStyle/>
          <a:p>
            <a:pPr algn="just"/>
            <a:r>
              <a:rPr lang="cs-CZ" sz="2000" dirty="0"/>
              <a:t>Plánování zahrnuje vypracování plánů a jejich schválení. Jde např. o prognózování a plánování prodeje, o plánování potřeby materiálu, o výrobní a kapacitní plánování.</a:t>
            </a:r>
          </a:p>
          <a:p>
            <a:pPr algn="just"/>
            <a:endParaRPr lang="cs-CZ" sz="2000" dirty="0"/>
          </a:p>
          <a:p>
            <a:pPr algn="just"/>
            <a:r>
              <a:rPr lang="cs-CZ" sz="2000" dirty="0"/>
              <a:t>Řídit znamená podrobně stanovit způsob realizace materiálového toku a uvést jej do pohybu.</a:t>
            </a:r>
          </a:p>
          <a:p>
            <a:pPr algn="just"/>
            <a:endParaRPr lang="cs-CZ" sz="2000" dirty="0"/>
          </a:p>
          <a:p>
            <a:pPr algn="just"/>
            <a:r>
              <a:rPr lang="cs-CZ" sz="2000" dirty="0"/>
              <a:t>Kontrola následuje za prováděním, popřípadě je doprovází. Důležitou součástí kontroly je analýza odchylek skutečnosti od plánu. Zpětná vazba je zabezpečována zásahy (podle okolností do procesu či do plánu) při větších odchylkách.</a:t>
            </a:r>
          </a:p>
          <a:p>
            <a:endParaRPr lang="cs-CZ" sz="1100" dirty="0"/>
          </a:p>
        </p:txBody>
      </p:sp>
    </p:spTree>
    <p:extLst>
      <p:ext uri="{BB962C8B-B14F-4D97-AF65-F5344CB8AC3E}">
        <p14:creationId xmlns:p14="http://schemas.microsoft.com/office/powerpoint/2010/main" val="3472298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ADFBEBD1-33CF-4977-04CF-EE53BBE0C447}"/>
              </a:ext>
            </a:extLst>
          </p:cNvPr>
          <p:cNvSpPr txBox="1"/>
          <p:nvPr/>
        </p:nvSpPr>
        <p:spPr>
          <a:xfrm>
            <a:off x="1775520" y="980729"/>
            <a:ext cx="8640960" cy="5632311"/>
          </a:xfrm>
          <a:prstGeom prst="rect">
            <a:avLst/>
          </a:prstGeom>
          <a:noFill/>
        </p:spPr>
        <p:txBody>
          <a:bodyPr wrap="square">
            <a:spAutoFit/>
          </a:bodyPr>
          <a:lstStyle/>
          <a:p>
            <a:pPr lvl="0" algn="just"/>
            <a:r>
              <a:rPr lang="cs-CZ" sz="2000" b="1" dirty="0"/>
              <a:t>Systém informační</a:t>
            </a:r>
            <a:r>
              <a:rPr lang="cs-CZ" sz="2000"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pPr lvl="0" algn="just"/>
            <a:endParaRPr lang="cs-CZ" sz="2000" dirty="0"/>
          </a:p>
          <a:p>
            <a:pPr lvl="0" algn="just"/>
            <a:endParaRPr lang="cs-CZ" sz="2000" dirty="0"/>
          </a:p>
          <a:p>
            <a:pPr algn="just"/>
            <a:r>
              <a:rPr lang="cs-CZ" sz="2000" u="sng" dirty="0"/>
              <a:t>Logistický systém je </a:t>
            </a:r>
            <a:r>
              <a:rPr lang="cs-CZ" sz="2000" u="sng" dirty="0" err="1"/>
              <a:t>multisystém</a:t>
            </a:r>
            <a:r>
              <a:rPr lang="cs-CZ" sz="2000" u="sng" dirty="0"/>
              <a:t> a lze jej charakterizovat jako:</a:t>
            </a:r>
          </a:p>
          <a:p>
            <a:pPr algn="just"/>
            <a:endParaRPr lang="cs-CZ" sz="2000" u="sng" dirty="0"/>
          </a:p>
          <a:p>
            <a:pPr marL="342900" indent="-342900" algn="just">
              <a:buFont typeface="Arial" panose="020B0604020202020204" pitchFamily="34" charset="0"/>
              <a:buChar char="•"/>
            </a:pPr>
            <a:r>
              <a:rPr lang="cs-CZ" sz="2000" dirty="0"/>
              <a:t>dynamický, jeho stav se mění v čase,</a:t>
            </a:r>
          </a:p>
          <a:p>
            <a:pPr marL="342900" indent="-342900" algn="just">
              <a:buFont typeface="Arial" panose="020B0604020202020204" pitchFamily="34" charset="0"/>
              <a:buChar char="•"/>
            </a:pPr>
            <a:r>
              <a:rPr lang="cs-CZ" sz="2000" dirty="0"/>
              <a:t>učící se, to znamená, že na základě zpětných vazeb se snaží dosáhnout účelnějšího chování,</a:t>
            </a:r>
          </a:p>
          <a:p>
            <a:pPr marL="342900" indent="-342900" algn="just">
              <a:buFont typeface="Arial" panose="020B0604020202020204" pitchFamily="34" charset="0"/>
              <a:buChar char="•"/>
            </a:pPr>
            <a:r>
              <a:rPr lang="cs-CZ" sz="2000" dirty="0" err="1"/>
              <a:t>samoorganizující</a:t>
            </a:r>
            <a:r>
              <a:rPr lang="cs-CZ" sz="2000" dirty="0"/>
              <a:t>, schopný zlepšovat vlastní strukturu a organizaci,</a:t>
            </a:r>
          </a:p>
          <a:p>
            <a:pPr marL="342900" indent="-342900" algn="just">
              <a:buFont typeface="Arial" panose="020B0604020202020204" pitchFamily="34" charset="0"/>
              <a:buChar char="•"/>
            </a:pPr>
            <a:r>
              <a:rPr lang="cs-CZ" sz="2000" dirty="0"/>
              <a:t>samoupravující se, schopný nahradit nevyhovující prvky nebo vazby novými,</a:t>
            </a:r>
          </a:p>
          <a:p>
            <a:pPr marL="342900" indent="-342900" algn="just">
              <a:buFont typeface="Arial" panose="020B0604020202020204" pitchFamily="34" charset="0"/>
              <a:buChar char="•"/>
            </a:pPr>
            <a:r>
              <a:rPr lang="cs-CZ" sz="2000" dirty="0"/>
              <a:t>otevřený, vybavený vstupy a výstupy, má vnější vazby s okolím, s cílovým chováním.</a:t>
            </a:r>
          </a:p>
        </p:txBody>
      </p:sp>
    </p:spTree>
    <p:extLst>
      <p:ext uri="{BB962C8B-B14F-4D97-AF65-F5344CB8AC3E}">
        <p14:creationId xmlns:p14="http://schemas.microsoft.com/office/powerpoint/2010/main" val="2458059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E22D32-B921-F9E3-76C4-A5D6EF70FD24}"/>
              </a:ext>
            </a:extLst>
          </p:cNvPr>
          <p:cNvSpPr>
            <a:spLocks noGrp="1"/>
          </p:cNvSpPr>
          <p:nvPr>
            <p:ph type="title"/>
          </p:nvPr>
        </p:nvSpPr>
        <p:spPr>
          <a:xfrm>
            <a:off x="241852" y="32743"/>
            <a:ext cx="11693056" cy="1096342"/>
          </a:xfrm>
        </p:spPr>
        <p:txBody>
          <a:bodyPr>
            <a:normAutofit/>
          </a:bodyPr>
          <a:lstStyle/>
          <a:p>
            <a:r>
              <a:rPr lang="cs-CZ" sz="2400" b="1" u="sng" dirty="0"/>
              <a:t>Okruhy předmětu:</a:t>
            </a:r>
            <a:br>
              <a:rPr lang="cs-CZ" sz="2400" b="1" u="sng" dirty="0"/>
            </a:br>
            <a:br>
              <a:rPr lang="cs-CZ" sz="2400" b="1" u="sng" dirty="0"/>
            </a:br>
            <a:endParaRPr lang="cs-CZ" sz="2400" b="1" u="sng" dirty="0"/>
          </a:p>
        </p:txBody>
      </p:sp>
      <p:pic>
        <p:nvPicPr>
          <p:cNvPr id="5" name="Zástupný obsah 4">
            <a:extLst>
              <a:ext uri="{FF2B5EF4-FFF2-40B4-BE49-F238E27FC236}">
                <a16:creationId xmlns:a16="http://schemas.microsoft.com/office/drawing/2014/main" id="{BB766869-6877-6E1B-D846-D59F35943B63}"/>
              </a:ext>
            </a:extLst>
          </p:cNvPr>
          <p:cNvPicPr>
            <a:picLocks noGrp="1" noChangeAspect="1"/>
          </p:cNvPicPr>
          <p:nvPr>
            <p:ph idx="1"/>
          </p:nvPr>
        </p:nvPicPr>
        <p:blipFill>
          <a:blip r:embed="rId2"/>
          <a:stretch>
            <a:fillRect/>
          </a:stretch>
        </p:blipFill>
        <p:spPr>
          <a:xfrm>
            <a:off x="10234836" y="5076123"/>
            <a:ext cx="1533094" cy="1677726"/>
          </a:xfrm>
        </p:spPr>
      </p:pic>
      <p:sp>
        <p:nvSpPr>
          <p:cNvPr id="3" name="TextovéPole 2">
            <a:extLst>
              <a:ext uri="{FF2B5EF4-FFF2-40B4-BE49-F238E27FC236}">
                <a16:creationId xmlns:a16="http://schemas.microsoft.com/office/drawing/2014/main" id="{8CC9E75C-B8C2-5A22-FBEE-E90022402995}"/>
              </a:ext>
            </a:extLst>
          </p:cNvPr>
          <p:cNvSpPr txBox="1"/>
          <p:nvPr/>
        </p:nvSpPr>
        <p:spPr>
          <a:xfrm>
            <a:off x="349857" y="652007"/>
            <a:ext cx="11418073" cy="5262979"/>
          </a:xfrm>
          <a:prstGeom prst="rect">
            <a:avLst/>
          </a:prstGeom>
          <a:noFill/>
        </p:spPr>
        <p:txBody>
          <a:bodyPr wrap="square" rtlCol="0">
            <a:spAutoFit/>
          </a:bodyPr>
          <a:lstStyle/>
          <a:p>
            <a:pPr marL="457200" indent="-457200">
              <a:buAutoNum type="arabicPeriod"/>
            </a:pPr>
            <a:r>
              <a:rPr lang="cs-CZ" sz="2400" dirty="0"/>
              <a:t>Základní pojmy a terminologie, logistika včera a dnes</a:t>
            </a:r>
          </a:p>
          <a:p>
            <a:pPr marL="457200" indent="-457200">
              <a:buAutoNum type="arabicPeriod"/>
            </a:pPr>
            <a:r>
              <a:rPr lang="cs-CZ" sz="2400" dirty="0" err="1"/>
              <a:t>Value</a:t>
            </a:r>
            <a:r>
              <a:rPr lang="cs-CZ" sz="2400" dirty="0"/>
              <a:t> </a:t>
            </a:r>
            <a:r>
              <a:rPr lang="cs-CZ" sz="2400" dirty="0" err="1"/>
              <a:t>Chain</a:t>
            </a:r>
            <a:r>
              <a:rPr lang="cs-CZ" sz="2400" dirty="0"/>
              <a:t> Management a dodavatelské sítě</a:t>
            </a:r>
          </a:p>
          <a:p>
            <a:pPr marL="457200" indent="-457200">
              <a:buAutoNum type="arabicPeriod"/>
            </a:pPr>
            <a:r>
              <a:rPr lang="cs-CZ" sz="2400" dirty="0"/>
              <a:t>SCM – Supply </a:t>
            </a:r>
            <a:r>
              <a:rPr lang="cs-CZ" sz="2400" dirty="0" err="1"/>
              <a:t>Chain</a:t>
            </a:r>
            <a:r>
              <a:rPr lang="cs-CZ" sz="2400" dirty="0"/>
              <a:t> Management, dodavatelské sítě: jejich konfigurace, účel a řízení</a:t>
            </a:r>
          </a:p>
          <a:p>
            <a:pPr marL="457200" indent="-457200">
              <a:buAutoNum type="arabicPeriod"/>
            </a:pPr>
            <a:r>
              <a:rPr lang="cs-CZ" sz="2400" dirty="0"/>
              <a:t>Výkonnost logistických procesů</a:t>
            </a:r>
          </a:p>
          <a:p>
            <a:pPr marL="457200" indent="-457200">
              <a:buAutoNum type="arabicPeriod"/>
            </a:pPr>
            <a:r>
              <a:rPr lang="cs-CZ" sz="2400" dirty="0"/>
              <a:t>Rozhodování I: strategická úroveň logistiky</a:t>
            </a:r>
          </a:p>
          <a:p>
            <a:pPr marL="457200" indent="-457200">
              <a:buAutoNum type="arabicPeriod"/>
            </a:pPr>
            <a:r>
              <a:rPr lang="cs-CZ" sz="2400" dirty="0"/>
              <a:t>Rozhodování II: taktická a operativní úroveň logistiky</a:t>
            </a:r>
          </a:p>
          <a:p>
            <a:pPr marL="457200" indent="-457200">
              <a:buAutoNum type="arabicPeriod"/>
            </a:pPr>
            <a:r>
              <a:rPr lang="cs-CZ" sz="2400" dirty="0"/>
              <a:t>Typy </a:t>
            </a:r>
            <a:r>
              <a:rPr lang="cs-CZ" sz="2400" dirty="0" err="1"/>
              <a:t>dodavatelsko</a:t>
            </a:r>
            <a:r>
              <a:rPr lang="cs-CZ" sz="2400" dirty="0"/>
              <a:t> – odběratelských vztahů a jejich řízení</a:t>
            </a:r>
          </a:p>
          <a:p>
            <a:pPr marL="457200" indent="-457200">
              <a:buAutoNum type="arabicPeriod"/>
            </a:pPr>
            <a:r>
              <a:rPr lang="cs-CZ" sz="2400" dirty="0"/>
              <a:t>Řízení zásobovací logistiky</a:t>
            </a:r>
          </a:p>
          <a:p>
            <a:pPr marL="457200" indent="-457200">
              <a:buAutoNum type="arabicPeriod"/>
            </a:pPr>
            <a:r>
              <a:rPr lang="cs-CZ" sz="2400" dirty="0"/>
              <a:t>Řízení výrobní logistiky</a:t>
            </a:r>
          </a:p>
          <a:p>
            <a:pPr marL="457200" indent="-457200">
              <a:buAutoNum type="arabicPeriod"/>
            </a:pPr>
            <a:r>
              <a:rPr lang="cs-CZ" sz="2400" dirty="0"/>
              <a:t>Řízení distribuční logistiky, úroveň poskytování logistických služeb a jejich aplikace</a:t>
            </a:r>
          </a:p>
          <a:p>
            <a:pPr marL="457200" indent="-457200">
              <a:buAutoNum type="arabicPeriod"/>
            </a:pPr>
            <a:r>
              <a:rPr lang="cs-CZ" sz="2400" dirty="0"/>
              <a:t>Moderní trendy: IT podpora logistických procesů, robotizace, EDI, QR, ECR, RFID</a:t>
            </a:r>
          </a:p>
          <a:p>
            <a:pPr marL="457200" indent="-457200">
              <a:buAutoNum type="arabicPeriod"/>
            </a:pPr>
            <a:r>
              <a:rPr lang="cs-CZ" sz="2400" dirty="0"/>
              <a:t>Průmysl 4.0 a logistický management</a:t>
            </a:r>
          </a:p>
          <a:p>
            <a:endParaRPr lang="cs-CZ" sz="2400" dirty="0"/>
          </a:p>
        </p:txBody>
      </p:sp>
      <p:pic>
        <p:nvPicPr>
          <p:cNvPr id="4" name="Zástupný obsah 4">
            <a:extLst>
              <a:ext uri="{FF2B5EF4-FFF2-40B4-BE49-F238E27FC236}">
                <a16:creationId xmlns:a16="http://schemas.microsoft.com/office/drawing/2014/main" id="{A2F25E2E-28DC-4A89-B8C2-5FBE31081705}"/>
              </a:ext>
            </a:extLst>
          </p:cNvPr>
          <p:cNvPicPr>
            <a:picLocks noChangeAspect="1"/>
          </p:cNvPicPr>
          <p:nvPr/>
        </p:nvPicPr>
        <p:blipFill>
          <a:blip r:embed="rId3"/>
          <a:stretch>
            <a:fillRect/>
          </a:stretch>
        </p:blipFill>
        <p:spPr>
          <a:xfrm>
            <a:off x="7807471" y="5728915"/>
            <a:ext cx="2427365" cy="1096342"/>
          </a:xfrm>
          <a:prstGeom prst="rect">
            <a:avLst/>
          </a:prstGeom>
        </p:spPr>
      </p:pic>
    </p:spTree>
    <p:extLst>
      <p:ext uri="{BB962C8B-B14F-4D97-AF65-F5344CB8AC3E}">
        <p14:creationId xmlns:p14="http://schemas.microsoft.com/office/powerpoint/2010/main" val="463823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1991544" y="1556793"/>
            <a:ext cx="8229600" cy="4525963"/>
          </a:xfrm>
        </p:spPr>
        <p:txBody>
          <a:bodyPr>
            <a:normAutofit lnSpcReduction="10000"/>
          </a:bodyPr>
          <a:lstStyle/>
          <a:p>
            <a:pPr marL="0" indent="0">
              <a:buNone/>
            </a:pPr>
            <a:r>
              <a:rPr lang="cs-CZ" u="sng" dirty="0"/>
              <a:t>Základní</a:t>
            </a:r>
            <a:r>
              <a:rPr lang="cs-CZ" dirty="0"/>
              <a:t>:</a:t>
            </a:r>
          </a:p>
          <a:p>
            <a:r>
              <a:rPr lang="cs-CZ" b="1" dirty="0"/>
              <a:t>CHYTILOVA E., Logistický management 2 :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a:t>1. Základní pojmy a terminologie. Logistika včera a dnes</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02E78A-30E6-4150-94AC-91B3D6F22B02}"/>
              </a:ext>
            </a:extLst>
          </p:cNvPr>
          <p:cNvSpPr>
            <a:spLocks noGrp="1"/>
          </p:cNvSpPr>
          <p:nvPr>
            <p:ph type="title"/>
          </p:nvPr>
        </p:nvSpPr>
        <p:spPr/>
        <p:txBody>
          <a:bodyPr/>
          <a:lstStyle/>
          <a:p>
            <a:r>
              <a:rPr lang="cs-CZ" b="1" dirty="0"/>
              <a:t>Logistika se zabývá dodáním</a:t>
            </a:r>
          </a:p>
        </p:txBody>
      </p:sp>
      <p:sp>
        <p:nvSpPr>
          <p:cNvPr id="3" name="Zástupný obsah 2">
            <a:extLst>
              <a:ext uri="{FF2B5EF4-FFF2-40B4-BE49-F238E27FC236}">
                <a16:creationId xmlns:a16="http://schemas.microsoft.com/office/drawing/2014/main" id="{7B8EC76C-ACFB-4A21-B0B3-26D31309938D}"/>
              </a:ext>
            </a:extLst>
          </p:cNvPr>
          <p:cNvSpPr>
            <a:spLocks noGrp="1"/>
          </p:cNvSpPr>
          <p:nvPr>
            <p:ph idx="1"/>
          </p:nvPr>
        </p:nvSpPr>
        <p:spPr/>
        <p:txBody>
          <a:bodyPr/>
          <a:lstStyle/>
          <a:p>
            <a:r>
              <a:rPr lang="cs-CZ" dirty="0"/>
              <a:t>Správného výrobku</a:t>
            </a:r>
          </a:p>
          <a:p>
            <a:r>
              <a:rPr lang="cs-CZ" dirty="0"/>
              <a:t>Ve správném množství</a:t>
            </a:r>
          </a:p>
          <a:p>
            <a:r>
              <a:rPr lang="cs-CZ" dirty="0"/>
              <a:t>Ve správném čase</a:t>
            </a:r>
          </a:p>
          <a:p>
            <a:r>
              <a:rPr lang="cs-CZ" dirty="0"/>
              <a:t>Ve správné kvalitě</a:t>
            </a:r>
          </a:p>
          <a:p>
            <a:r>
              <a:rPr lang="cs-CZ" dirty="0"/>
              <a:t>Na správné místo</a:t>
            </a:r>
          </a:p>
          <a:p>
            <a:r>
              <a:rPr lang="cs-CZ" dirty="0"/>
              <a:t>Správnému zákazníkovi</a:t>
            </a:r>
          </a:p>
          <a:p>
            <a:r>
              <a:rPr lang="cs-CZ" dirty="0"/>
              <a:t>Za správné náklady</a:t>
            </a:r>
          </a:p>
        </p:txBody>
      </p:sp>
    </p:spTree>
    <p:extLst>
      <p:ext uri="{BB962C8B-B14F-4D97-AF65-F5344CB8AC3E}">
        <p14:creationId xmlns:p14="http://schemas.microsoft.com/office/powerpoint/2010/main" val="2689712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818A56-5EF1-4991-BDE8-0B70C5A86F7D}"/>
              </a:ext>
            </a:extLst>
          </p:cNvPr>
          <p:cNvSpPr>
            <a:spLocks noGrp="1"/>
          </p:cNvSpPr>
          <p:nvPr>
            <p:ph type="title"/>
          </p:nvPr>
        </p:nvSpPr>
        <p:spPr/>
        <p:txBody>
          <a:bodyPr/>
          <a:lstStyle/>
          <a:p>
            <a:r>
              <a:rPr lang="cs-CZ" b="1" dirty="0"/>
              <a:t>Logistické úlohy</a:t>
            </a:r>
          </a:p>
        </p:txBody>
      </p:sp>
      <p:sp>
        <p:nvSpPr>
          <p:cNvPr id="3" name="Zástupný obsah 2">
            <a:extLst>
              <a:ext uri="{FF2B5EF4-FFF2-40B4-BE49-F238E27FC236}">
                <a16:creationId xmlns:a16="http://schemas.microsoft.com/office/drawing/2014/main" id="{440B9333-F7CF-4766-B5F3-B922AC519F19}"/>
              </a:ext>
            </a:extLst>
          </p:cNvPr>
          <p:cNvSpPr>
            <a:spLocks noGrp="1"/>
          </p:cNvSpPr>
          <p:nvPr>
            <p:ph idx="1"/>
          </p:nvPr>
        </p:nvSpPr>
        <p:spPr/>
        <p:txBody>
          <a:bodyPr/>
          <a:lstStyle/>
          <a:p>
            <a:r>
              <a:rPr lang="cs-CZ" dirty="0"/>
              <a:t>Nákupní logistika</a:t>
            </a:r>
          </a:p>
          <a:p>
            <a:endParaRPr lang="cs-CZ" dirty="0"/>
          </a:p>
          <a:p>
            <a:r>
              <a:rPr lang="cs-CZ" dirty="0"/>
              <a:t>Vnitropodniková logistika</a:t>
            </a:r>
          </a:p>
          <a:p>
            <a:endParaRPr lang="cs-CZ" dirty="0"/>
          </a:p>
          <a:p>
            <a:r>
              <a:rPr lang="cs-CZ" dirty="0"/>
              <a:t>Odbytová logistika / distribuce</a:t>
            </a:r>
          </a:p>
        </p:txBody>
      </p:sp>
    </p:spTree>
    <p:extLst>
      <p:ext uri="{BB962C8B-B14F-4D97-AF65-F5344CB8AC3E}">
        <p14:creationId xmlns:p14="http://schemas.microsoft.com/office/powerpoint/2010/main" val="357902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2362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4114800" y="1295401"/>
            <a:ext cx="1828800" cy="1945213"/>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4191000" y="3429001"/>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3810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2133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6553200" y="3810001"/>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5867400" y="3505201"/>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2133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9220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2133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2133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9220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9220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4191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2133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3810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6172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5867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3810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3810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6172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3810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5867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3810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5867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2209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7543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2590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4191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 action="ppaction://noaction" highlightClick="1"/>
          </p:cNvPr>
          <p:cNvSpPr>
            <a:spLocks noChangeArrowheads="1"/>
          </p:cNvSpPr>
          <p:nvPr/>
        </p:nvSpPr>
        <p:spPr bwMode="auto">
          <a:xfrm>
            <a:off x="4267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 action="ppaction://noaction" highlightClick="1"/>
          </p:cNvPr>
          <p:cNvSpPr>
            <a:spLocks noChangeArrowheads="1"/>
          </p:cNvSpPr>
          <p:nvPr/>
        </p:nvSpPr>
        <p:spPr bwMode="auto">
          <a:xfrm>
            <a:off x="6934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2063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7104063" y="6165851"/>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1250</Words>
  <Application>Microsoft Office PowerPoint</Application>
  <PresentationFormat>Širokoúhlá obrazovka</PresentationFormat>
  <Paragraphs>129</Paragraphs>
  <Slides>16</Slides>
  <Notes>8</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16</vt:i4>
      </vt:variant>
    </vt:vector>
  </HeadingPairs>
  <TitlesOfParts>
    <vt:vector size="21" baseType="lpstr">
      <vt:lpstr>Aptos</vt:lpstr>
      <vt:lpstr>Aptos Display</vt:lpstr>
      <vt:lpstr>Arial</vt:lpstr>
      <vt:lpstr>Times New Roman</vt:lpstr>
      <vt:lpstr>Motiv Office</vt:lpstr>
      <vt:lpstr>Logistický management 2  Logistické řízení firem</vt:lpstr>
      <vt:lpstr>Okruhy předmětu:  </vt:lpstr>
      <vt:lpstr>Literatura</vt:lpstr>
      <vt:lpstr>Literatura</vt:lpstr>
      <vt:lpstr>1. Základní pojmy a terminologie. Logistika včera a dnes</vt:lpstr>
      <vt:lpstr>Základní definice</vt:lpstr>
      <vt:lpstr>Logistika se zabývá dodáním</vt:lpstr>
      <vt:lpstr>Logistické úlohy</vt:lpstr>
      <vt:lpstr>Prezentace aplikace PowerPoint</vt:lpstr>
      <vt:lpstr>Podnik jako logistický systém</vt:lpstr>
      <vt:lpstr>Logistické systémy</vt:lpstr>
      <vt:lpstr>Vymezení logistického systému</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Hart Martin</dc:creator>
  <cp:lastModifiedBy>Hart Martin</cp:lastModifiedBy>
  <cp:revision>2</cp:revision>
  <dcterms:created xsi:type="dcterms:W3CDTF">2025-02-11T11:06:03Z</dcterms:created>
  <dcterms:modified xsi:type="dcterms:W3CDTF">2026-02-11T08:33:02Z</dcterms:modified>
</cp:coreProperties>
</file>