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4630400" cy="8229600"/>
  <p:notesSz cx="8229600" cy="14630400"/>
  <p:embeddedFontLst>
    <p:embeddedFont>
      <p:font typeface="Oxygen" panose="02000503000000000000" pitchFamily="2" charset="0"/>
      <p:regular r:id="rId43"/>
      <p:bold r:id="rId44"/>
    </p:embeddedFont>
    <p:embeddedFont>
      <p:font typeface="Oxygen Bold" panose="02000803000000000000" pitchFamily="2" charset="0"/>
      <p:bold r:id="rId45"/>
    </p:embeddedFont>
    <p:embeddedFont>
      <p:font typeface="Oxygen Light" panose="02000303000000000000" pitchFamily="2" charset="0"/>
      <p:regular r:id="rId46"/>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7D276565-9304-4EC4-8C0B-016ABD2251C5}" type="datetimeFigureOut">
              <a:t>19.01.2026</a:t>
            </a:fld>
            <a:endParaRPr lang="cs-CZ"/>
          </a:p>
        </p:txBody>
      </p:sp>
      <p:sp>
        <p:nvSpPr>
          <p:cNvPr id="4" name="Zástupný symbol pro obrázek snímku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8796CF01-682C-425B-B653-B0DE1919B6A9}" type="slidenum">
              <a:t>‹#›</a:t>
            </a:fld>
            <a:endParaRPr lang="cs-CZ"/>
          </a:p>
        </p:txBody>
      </p:sp>
    </p:spTree>
    <p:extLst>
      <p:ext uri="{BB962C8B-B14F-4D97-AF65-F5344CB8AC3E}">
        <p14:creationId xmlns:p14="http://schemas.microsoft.com/office/powerpoint/2010/main" val="61114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2.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2.png"/><Relationship Id="rId4" Type="http://schemas.openxmlformats.org/officeDocument/2006/relationships/image" Target="../media/image72.png"/><Relationship Id="rId9" Type="http://schemas.openxmlformats.org/officeDocument/2006/relationships/image" Target="../media/image77.sv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2.png"/><Relationship Id="rId5" Type="http://schemas.openxmlformats.org/officeDocument/2006/relationships/image" Target="../media/image89.sv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image" Target="../media/image98.svg"/><Relationship Id="rId11" Type="http://schemas.openxmlformats.org/officeDocument/2006/relationships/image" Target="../media/image2.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106.svg"/><Relationship Id="rId11" Type="http://schemas.openxmlformats.org/officeDocument/2006/relationships/image" Target="../media/image2.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872978"/>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CF1F28"/>
                </a:solidFill>
                <a:latin typeface="Oxygen Bold" pitchFamily="34" charset="0"/>
                <a:ea typeface="Oxygen Bold" pitchFamily="34" charset="-122"/>
                <a:cs typeface="Oxygen Bold" pitchFamily="34" charset="-120"/>
              </a:rPr>
              <a:t>Modely oceňování a účtování zásob</a:t>
            </a:r>
            <a:endParaRPr lang="en-US" sz="4450" dirty="0"/>
          </a:p>
        </p:txBody>
      </p:sp>
      <p:sp>
        <p:nvSpPr>
          <p:cNvPr id="4" name="Text 1"/>
          <p:cNvSpPr/>
          <p:nvPr/>
        </p:nvSpPr>
        <p:spPr>
          <a:xfrm>
            <a:off x="793790" y="463069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Komplexní průvodce oceňováním, členěním a účtováním zásob v českém účetnictví</a:t>
            </a:r>
            <a:endParaRPr lang="en-US" sz="1750" dirty="0"/>
          </a:p>
        </p:txBody>
      </p:sp>
      <p:pic>
        <p:nvPicPr>
          <p:cNvPr id="5" name="Image 1" descr="preencoded.png"/>
          <p:cNvPicPr>
            <a:picLocks noChangeAspect="1"/>
          </p:cNvPicPr>
          <p:nvPr/>
        </p:nvPicPr>
        <p:blipFill>
          <a:blip r:embed="rId4"/>
          <a:stretch>
            <a:fillRect/>
          </a:stretch>
        </p:blipFill>
        <p:spPr>
          <a:xfrm>
            <a:off x="7653337" y="7684294"/>
            <a:ext cx="1331952" cy="3194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031933"/>
            <a:ext cx="6201728"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Poskytnuté zálohy na zásoby</a:t>
            </a:r>
            <a:endParaRPr lang="en-US" sz="3550" dirty="0"/>
          </a:p>
        </p:txBody>
      </p:sp>
      <p:sp>
        <p:nvSpPr>
          <p:cNvPr id="4" name="Shape 1"/>
          <p:cNvSpPr/>
          <p:nvPr/>
        </p:nvSpPr>
        <p:spPr>
          <a:xfrm>
            <a:off x="793790" y="4939070"/>
            <a:ext cx="6407944" cy="2093714"/>
          </a:xfrm>
          <a:prstGeom prst="roundRect">
            <a:avLst>
              <a:gd name="adj" fmla="val 4550"/>
            </a:avLst>
          </a:prstGeom>
          <a:solidFill>
            <a:srgbClr val="FFFFFF"/>
          </a:solidFill>
          <a:ln w="30480">
            <a:solidFill>
              <a:srgbClr val="DEB9BB"/>
            </a:solidFill>
            <a:prstDash val="solid"/>
          </a:ln>
        </p:spPr>
      </p:sp>
      <p:sp>
        <p:nvSpPr>
          <p:cNvPr id="5" name="Text 2"/>
          <p:cNvSpPr/>
          <p:nvPr/>
        </p:nvSpPr>
        <p:spPr>
          <a:xfrm>
            <a:off x="1051084" y="519636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Definice</a:t>
            </a:r>
            <a:endParaRPr lang="en-US" sz="2200" dirty="0"/>
          </a:p>
        </p:txBody>
      </p:sp>
      <p:sp>
        <p:nvSpPr>
          <p:cNvPr id="6" name="Text 3"/>
          <p:cNvSpPr/>
          <p:nvPr/>
        </p:nvSpPr>
        <p:spPr>
          <a:xfrm>
            <a:off x="1051084" y="5686782"/>
            <a:ext cx="5893356"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Položka poskytnutých záloh na zásoby obsahuje krátkodobé a dlouhodobé zálohy a závdavky poskytnuté na pořízení zásob.</a:t>
            </a:r>
            <a:endParaRPr lang="en-US" sz="1750" dirty="0"/>
          </a:p>
        </p:txBody>
      </p:sp>
      <p:sp>
        <p:nvSpPr>
          <p:cNvPr id="7" name="Shape 4"/>
          <p:cNvSpPr/>
          <p:nvPr/>
        </p:nvSpPr>
        <p:spPr>
          <a:xfrm>
            <a:off x="7428548" y="4939070"/>
            <a:ext cx="6408063" cy="2093714"/>
          </a:xfrm>
          <a:prstGeom prst="roundRect">
            <a:avLst>
              <a:gd name="adj" fmla="val 4550"/>
            </a:avLst>
          </a:prstGeom>
          <a:solidFill>
            <a:srgbClr val="FFFFFF"/>
          </a:solidFill>
          <a:ln w="30480">
            <a:solidFill>
              <a:srgbClr val="DEB9BB"/>
            </a:solidFill>
            <a:prstDash val="solid"/>
          </a:ln>
        </p:spPr>
      </p:sp>
      <p:sp>
        <p:nvSpPr>
          <p:cNvPr id="8" name="Text 5"/>
          <p:cNvSpPr/>
          <p:nvPr/>
        </p:nvSpPr>
        <p:spPr>
          <a:xfrm>
            <a:off x="7685842" y="519636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Závdavek</a:t>
            </a:r>
            <a:endParaRPr lang="en-US" sz="2200" dirty="0"/>
          </a:p>
        </p:txBody>
      </p:sp>
      <p:sp>
        <p:nvSpPr>
          <p:cNvPr id="9" name="Text 6"/>
          <p:cNvSpPr/>
          <p:nvPr/>
        </p:nvSpPr>
        <p:spPr>
          <a:xfrm>
            <a:off x="7685842" y="5686782"/>
            <a:ext cx="5893475"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Částka nebo věc daná při uzavření smlouvy jako potvrzení a zajištění závazku. Kdo poruší smlouvu, o závdavek přijde, pokud poruší druhá strana, vrací se dvojnásobek.</a:t>
            </a:r>
            <a:endParaRPr lang="en-US" sz="1750" dirty="0"/>
          </a:p>
        </p:txBody>
      </p:sp>
      <p:pic>
        <p:nvPicPr>
          <p:cNvPr id="10"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793790" y="1336238"/>
            <a:ext cx="2334220" cy="441484"/>
          </a:xfrm>
          <a:prstGeom prst="roundRect">
            <a:avLst>
              <a:gd name="adj" fmla="val 17263"/>
            </a:avLst>
          </a:prstGeom>
          <a:noFill/>
          <a:ln w="7620">
            <a:solidFill>
              <a:srgbClr val="D01F28"/>
            </a:solidFill>
            <a:prstDash val="solid"/>
          </a:ln>
        </p:spPr>
      </p:sp>
      <p:sp>
        <p:nvSpPr>
          <p:cNvPr id="3" name="Text 1"/>
          <p:cNvSpPr/>
          <p:nvPr/>
        </p:nvSpPr>
        <p:spPr>
          <a:xfrm>
            <a:off x="937498" y="1411843"/>
            <a:ext cx="2046803" cy="290274"/>
          </a:xfrm>
          <a:prstGeom prst="rect">
            <a:avLst/>
          </a:prstGeom>
          <a:noFill/>
          <a:ln/>
        </p:spPr>
        <p:txBody>
          <a:bodyPr wrap="none" lIns="0" tIns="0" rIns="0" bIns="0" rtlCol="0" anchor="t"/>
          <a:lstStyle/>
          <a:p>
            <a:pPr marL="0" indent="0" algn="l">
              <a:lnSpc>
                <a:spcPts val="2250"/>
              </a:lnSpc>
              <a:buNone/>
            </a:pPr>
            <a:r>
              <a:rPr lang="en-US" sz="1400" dirty="0">
                <a:solidFill>
                  <a:srgbClr val="D01F28"/>
                </a:solidFill>
                <a:latin typeface="Oxygen" pitchFamily="34" charset="0"/>
                <a:ea typeface="Oxygen" pitchFamily="34" charset="-122"/>
                <a:cs typeface="Oxygen" pitchFamily="34" charset="-120"/>
              </a:rPr>
              <a:t>DLOUHODOBÝ MAJETEK</a:t>
            </a:r>
            <a:endParaRPr lang="en-US" sz="1400" dirty="0"/>
          </a:p>
        </p:txBody>
      </p:sp>
      <p:sp>
        <p:nvSpPr>
          <p:cNvPr id="4" name="Text 2"/>
          <p:cNvSpPr/>
          <p:nvPr/>
        </p:nvSpPr>
        <p:spPr>
          <a:xfrm>
            <a:off x="793790" y="1868448"/>
            <a:ext cx="11723727"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Vymezení dlouhodobého hmotného majetku movitého</a:t>
            </a:r>
            <a:endParaRPr lang="en-US" sz="3550" dirty="0"/>
          </a:p>
        </p:txBody>
      </p:sp>
      <p:sp>
        <p:nvSpPr>
          <p:cNvPr id="5" name="Text 3"/>
          <p:cNvSpPr/>
          <p:nvPr/>
        </p:nvSpPr>
        <p:spPr>
          <a:xfrm>
            <a:off x="793790" y="2775585"/>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Pro vymezení dalších movitých věcí s dobou použitelnosti jeden rok a kratší bez ohledu na výši ocenění, jakož i pro vysvětlení hmotných movitých věcí a jejich souborů s dobou použitelnosti delší než jeden rok, které nejsou považované za tzv. drobný dlouhodobý hmotný majetek, je nutné si připomenout souvislosti s definováním dlouhodobého hmotného majetku movitého dle českých účetních předpisů.</a:t>
            </a:r>
            <a:endParaRPr lang="en-US" sz="1750" dirty="0"/>
          </a:p>
        </p:txBody>
      </p:sp>
      <p:sp>
        <p:nvSpPr>
          <p:cNvPr id="6" name="Shape 4"/>
          <p:cNvSpPr/>
          <p:nvPr/>
        </p:nvSpPr>
        <p:spPr>
          <a:xfrm>
            <a:off x="793790" y="4482346"/>
            <a:ext cx="13042821" cy="2410897"/>
          </a:xfrm>
          <a:prstGeom prst="roundRect">
            <a:avLst>
              <a:gd name="adj" fmla="val 3952"/>
            </a:avLst>
          </a:prstGeom>
          <a:solidFill>
            <a:srgbClr val="F8D3D5"/>
          </a:solidFill>
          <a:ln w="7620">
            <a:solidFill>
              <a:srgbClr val="DEB9BB"/>
            </a:solidFill>
            <a:prstDash val="solid"/>
          </a:ln>
        </p:spPr>
      </p:sp>
      <p:sp>
        <p:nvSpPr>
          <p:cNvPr id="7" name="Shape 5"/>
          <p:cNvSpPr/>
          <p:nvPr/>
        </p:nvSpPr>
        <p:spPr>
          <a:xfrm>
            <a:off x="801410" y="4489966"/>
            <a:ext cx="4342448" cy="2395657"/>
          </a:xfrm>
          <a:prstGeom prst="roundRect">
            <a:avLst>
              <a:gd name="adj" fmla="val 3977"/>
            </a:avLst>
          </a:prstGeom>
          <a:solidFill>
            <a:srgbClr val="F8D3D5"/>
          </a:solidFill>
          <a:ln/>
        </p:spPr>
      </p:sp>
      <p:sp>
        <p:nvSpPr>
          <p:cNvPr id="8" name="Text 6"/>
          <p:cNvSpPr/>
          <p:nvPr/>
        </p:nvSpPr>
        <p:spPr>
          <a:xfrm>
            <a:off x="1028224" y="471678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1. Účel pořízení</a:t>
            </a:r>
            <a:endParaRPr lang="en-US" sz="2200" dirty="0"/>
          </a:p>
        </p:txBody>
      </p:sp>
      <p:sp>
        <p:nvSpPr>
          <p:cNvPr id="9" name="Text 7"/>
          <p:cNvSpPr/>
          <p:nvPr/>
        </p:nvSpPr>
        <p:spPr>
          <a:xfrm>
            <a:off x="1028224" y="5207198"/>
            <a:ext cx="3888819"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Účetní jednotka hodlá movitou věc používat nikoliv jako zboží, nebo ji pojímat jako finanční investici</a:t>
            </a:r>
            <a:endParaRPr lang="en-US" sz="1750" dirty="0"/>
          </a:p>
        </p:txBody>
      </p:sp>
      <p:sp>
        <p:nvSpPr>
          <p:cNvPr id="10" name="Shape 8"/>
          <p:cNvSpPr/>
          <p:nvPr/>
        </p:nvSpPr>
        <p:spPr>
          <a:xfrm>
            <a:off x="5143857" y="4489966"/>
            <a:ext cx="4342567" cy="2395657"/>
          </a:xfrm>
          <a:prstGeom prst="rect">
            <a:avLst/>
          </a:prstGeom>
          <a:solidFill>
            <a:srgbClr val="F8D3D5"/>
          </a:solidFill>
          <a:ln/>
        </p:spPr>
      </p:sp>
      <p:sp>
        <p:nvSpPr>
          <p:cNvPr id="11" name="Shape 9"/>
          <p:cNvSpPr/>
          <p:nvPr/>
        </p:nvSpPr>
        <p:spPr>
          <a:xfrm>
            <a:off x="5143857" y="4489966"/>
            <a:ext cx="30480" cy="2395657"/>
          </a:xfrm>
          <a:prstGeom prst="roundRect">
            <a:avLst>
              <a:gd name="adj" fmla="val 312558"/>
            </a:avLst>
          </a:prstGeom>
          <a:solidFill>
            <a:srgbClr val="DEB9BB"/>
          </a:solidFill>
          <a:ln/>
        </p:spPr>
      </p:sp>
      <p:sp>
        <p:nvSpPr>
          <p:cNvPr id="12" name="Text 10"/>
          <p:cNvSpPr/>
          <p:nvPr/>
        </p:nvSpPr>
        <p:spPr>
          <a:xfrm>
            <a:off x="5370671" y="4716780"/>
            <a:ext cx="3345299"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2. Očekávaná doba držby</a:t>
            </a:r>
            <a:endParaRPr lang="en-US" sz="2200" dirty="0"/>
          </a:p>
        </p:txBody>
      </p:sp>
      <p:sp>
        <p:nvSpPr>
          <p:cNvPr id="13" name="Text 11"/>
          <p:cNvSpPr/>
          <p:nvPr/>
        </p:nvSpPr>
        <p:spPr>
          <a:xfrm>
            <a:off x="5370671" y="5207198"/>
            <a:ext cx="3888938"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Vychází z věrného a poctivého posouzení dané konkrétní transakce s přihlédnutím k historickým zkušenostem</a:t>
            </a:r>
            <a:endParaRPr lang="en-US" sz="1750" dirty="0"/>
          </a:p>
        </p:txBody>
      </p:sp>
      <p:sp>
        <p:nvSpPr>
          <p:cNvPr id="14" name="Shape 12"/>
          <p:cNvSpPr/>
          <p:nvPr/>
        </p:nvSpPr>
        <p:spPr>
          <a:xfrm>
            <a:off x="9486424" y="4489966"/>
            <a:ext cx="4342567" cy="2395657"/>
          </a:xfrm>
          <a:prstGeom prst="rect">
            <a:avLst/>
          </a:prstGeom>
          <a:solidFill>
            <a:srgbClr val="F8D3D5"/>
          </a:solidFill>
          <a:ln/>
        </p:spPr>
      </p:sp>
      <p:sp>
        <p:nvSpPr>
          <p:cNvPr id="15" name="Shape 13"/>
          <p:cNvSpPr/>
          <p:nvPr/>
        </p:nvSpPr>
        <p:spPr>
          <a:xfrm>
            <a:off x="9486424" y="4489966"/>
            <a:ext cx="30480" cy="2395657"/>
          </a:xfrm>
          <a:prstGeom prst="roundRect">
            <a:avLst>
              <a:gd name="adj" fmla="val 312558"/>
            </a:avLst>
          </a:prstGeom>
          <a:solidFill>
            <a:srgbClr val="DEB9BB"/>
          </a:solidFill>
          <a:ln/>
        </p:spPr>
      </p:sp>
      <p:sp>
        <p:nvSpPr>
          <p:cNvPr id="16" name="Text 14"/>
          <p:cNvSpPr/>
          <p:nvPr/>
        </p:nvSpPr>
        <p:spPr>
          <a:xfrm>
            <a:off x="9713238" y="4716780"/>
            <a:ext cx="3134916"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3. Velikost vstupní ceny</a:t>
            </a:r>
            <a:endParaRPr lang="en-US" sz="2200" dirty="0"/>
          </a:p>
        </p:txBody>
      </p:sp>
      <p:sp>
        <p:nvSpPr>
          <p:cNvPr id="17" name="Text 15"/>
          <p:cNvSpPr/>
          <p:nvPr/>
        </p:nvSpPr>
        <p:spPr>
          <a:xfrm>
            <a:off x="9713238" y="5207198"/>
            <a:ext cx="3888938"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Vstupní cena musí být vyšší než cenová hranice definovaná v interní firemní směrnici</a:t>
            </a:r>
            <a:endParaRPr lang="en-US" sz="1750" dirty="0"/>
          </a:p>
        </p:txBody>
      </p:sp>
      <p:pic>
        <p:nvPicPr>
          <p:cNvPr id="18" name="Image 0" descr="preencoded.png"/>
          <p:cNvPicPr>
            <a:picLocks noChangeAspect="1"/>
          </p:cNvPicPr>
          <p:nvPr/>
        </p:nvPicPr>
        <p:blipFill>
          <a:blip r:embed="rId3"/>
          <a:stretch>
            <a:fillRect/>
          </a:stretch>
        </p:blipFill>
        <p:spPr>
          <a:xfrm>
            <a:off x="13139738" y="7684294"/>
            <a:ext cx="1331952" cy="3194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91051"/>
            <a:ext cx="6418540" cy="453628"/>
          </a:xfrm>
          <a:prstGeom prst="rect">
            <a:avLst/>
          </a:prstGeom>
          <a:noFill/>
          <a:ln/>
        </p:spPr>
        <p:txBody>
          <a:bodyPr wrap="none" lIns="0" tIns="0" rIns="0" bIns="0" rtlCol="0" anchor="t"/>
          <a:lstStyle/>
          <a:p>
            <a:pPr marL="0" indent="0" algn="l">
              <a:lnSpc>
                <a:spcPts val="3550"/>
              </a:lnSpc>
              <a:buNone/>
            </a:pPr>
            <a:r>
              <a:rPr lang="en-US" sz="2850" b="1" dirty="0">
                <a:solidFill>
                  <a:srgbClr val="CF1F28"/>
                </a:solidFill>
                <a:latin typeface="Oxygen Bold" pitchFamily="34" charset="0"/>
                <a:ea typeface="Oxygen Bold" pitchFamily="34" charset="-122"/>
                <a:cs typeface="Oxygen Bold" pitchFamily="34" charset="-120"/>
              </a:rPr>
              <a:t>Rozhodovací proces zařazení majetku</a:t>
            </a:r>
            <a:endParaRPr lang="en-US" sz="2850" dirty="0"/>
          </a:p>
        </p:txBody>
      </p:sp>
      <p:pic>
        <p:nvPicPr>
          <p:cNvPr id="3" name="Image 0" descr="preencoded.png"/>
          <p:cNvPicPr>
            <a:picLocks noChangeAspect="1"/>
          </p:cNvPicPr>
          <p:nvPr/>
        </p:nvPicPr>
        <p:blipFill>
          <a:blip r:embed="rId3"/>
          <a:stretch>
            <a:fillRect/>
          </a:stretch>
        </p:blipFill>
        <p:spPr>
          <a:xfrm>
            <a:off x="2182416" y="1607582"/>
            <a:ext cx="10265569" cy="5046345"/>
          </a:xfrm>
          <a:prstGeom prst="rect">
            <a:avLst/>
          </a:prstGeom>
        </p:spPr>
      </p:pic>
      <p:sp>
        <p:nvSpPr>
          <p:cNvPr id="4" name="Text 1"/>
          <p:cNvSpPr/>
          <p:nvPr/>
        </p:nvSpPr>
        <p:spPr>
          <a:xfrm>
            <a:off x="7205623" y="2051330"/>
            <a:ext cx="2347630" cy="293454"/>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Oxygen Bold" pitchFamily="34" charset="0"/>
                <a:ea typeface="Oxygen Bold" pitchFamily="34" charset="-122"/>
                <a:cs typeface="Oxygen Bold" pitchFamily="34" charset="-120"/>
              </a:rPr>
              <a:t>Výsledek</a:t>
            </a:r>
            <a:endParaRPr lang="en-US" sz="1350" dirty="0"/>
          </a:p>
        </p:txBody>
      </p:sp>
      <p:sp>
        <p:nvSpPr>
          <p:cNvPr id="5" name="Text 2"/>
          <p:cNvSpPr/>
          <p:nvPr/>
        </p:nvSpPr>
        <p:spPr>
          <a:xfrm>
            <a:off x="7205623" y="2428255"/>
            <a:ext cx="4747428" cy="234763"/>
          </a:xfrm>
          <a:prstGeom prst="rect">
            <a:avLst/>
          </a:prstGeom>
          <a:noFill/>
          <a:ln/>
        </p:spPr>
        <p:txBody>
          <a:bodyPr wrap="none" lIns="0" tIns="0" rIns="0" bIns="0" rtlCol="0" anchor="t"/>
          <a:lstStyle/>
          <a:p>
            <a:pPr marL="0" indent="0" algn="l">
              <a:lnSpc>
                <a:spcPts val="1350"/>
              </a:lnSpc>
              <a:buNone/>
            </a:pPr>
            <a:r>
              <a:rPr lang="en-US" sz="1050" dirty="0">
                <a:solidFill>
                  <a:srgbClr val="000000"/>
                </a:solidFill>
                <a:latin typeface="Oxygen" pitchFamily="34" charset="0"/>
                <a:ea typeface="Oxygen" pitchFamily="34" charset="-122"/>
                <a:cs typeface="Oxygen" pitchFamily="34" charset="-120"/>
              </a:rPr>
              <a:t>Materiál / DDM / Dlouhodobý HM</a:t>
            </a:r>
            <a:endParaRPr lang="en-US" sz="1050" dirty="0"/>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9326" y="2190231"/>
            <a:ext cx="333885" cy="333885"/>
          </a:xfrm>
          <a:prstGeom prst="rect">
            <a:avLst/>
          </a:prstGeom>
        </p:spPr>
      </p:pic>
      <p:sp>
        <p:nvSpPr>
          <p:cNvPr id="7" name="Text 3"/>
          <p:cNvSpPr/>
          <p:nvPr/>
        </p:nvSpPr>
        <p:spPr>
          <a:xfrm>
            <a:off x="7205623" y="3230362"/>
            <a:ext cx="2347630" cy="293454"/>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Oxygen Bold" pitchFamily="34" charset="0"/>
                <a:ea typeface="Oxygen Bold" pitchFamily="34" charset="-122"/>
                <a:cs typeface="Oxygen Bold" pitchFamily="34" charset="-120"/>
              </a:rPr>
              <a:t>Vstupní cena</a:t>
            </a:r>
            <a:endParaRPr lang="en-US" sz="1350" dirty="0"/>
          </a:p>
        </p:txBody>
      </p:sp>
      <p:sp>
        <p:nvSpPr>
          <p:cNvPr id="8" name="Text 4"/>
          <p:cNvSpPr/>
          <p:nvPr/>
        </p:nvSpPr>
        <p:spPr>
          <a:xfrm>
            <a:off x="7205623" y="3607287"/>
            <a:ext cx="4747428" cy="234763"/>
          </a:xfrm>
          <a:prstGeom prst="rect">
            <a:avLst/>
          </a:prstGeom>
          <a:noFill/>
          <a:ln/>
        </p:spPr>
        <p:txBody>
          <a:bodyPr wrap="none" lIns="0" tIns="0" rIns="0" bIns="0" rtlCol="0" anchor="t"/>
          <a:lstStyle/>
          <a:p>
            <a:pPr marL="0" indent="0" algn="l">
              <a:lnSpc>
                <a:spcPts val="1350"/>
              </a:lnSpc>
              <a:buNone/>
            </a:pPr>
            <a:r>
              <a:rPr lang="en-US" sz="1050" dirty="0">
                <a:solidFill>
                  <a:srgbClr val="000000"/>
                </a:solidFill>
                <a:latin typeface="Oxygen" pitchFamily="34" charset="0"/>
                <a:ea typeface="Oxygen" pitchFamily="34" charset="-122"/>
                <a:cs typeface="Oxygen" pitchFamily="34" charset="-120"/>
              </a:rPr>
              <a:t>Částka nad hranici drobného majetku?</a:t>
            </a:r>
            <a:endParaRPr lang="en-US" sz="1050" dirty="0"/>
          </a:p>
        </p:txBody>
      </p:sp>
      <p:pic>
        <p:nvPicPr>
          <p:cNvPr id="9"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29326" y="3212755"/>
            <a:ext cx="333885" cy="333885"/>
          </a:xfrm>
          <a:prstGeom prst="rect">
            <a:avLst/>
          </a:prstGeom>
        </p:spPr>
      </p:pic>
      <p:sp>
        <p:nvSpPr>
          <p:cNvPr id="10" name="Text 5"/>
          <p:cNvSpPr/>
          <p:nvPr/>
        </p:nvSpPr>
        <p:spPr>
          <a:xfrm>
            <a:off x="7205623" y="4409393"/>
            <a:ext cx="2347630" cy="293454"/>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Oxygen Bold" pitchFamily="34" charset="0"/>
                <a:ea typeface="Oxygen Bold" pitchFamily="34" charset="-122"/>
                <a:cs typeface="Oxygen Bold" pitchFamily="34" charset="-120"/>
              </a:rPr>
              <a:t>Účel</a:t>
            </a:r>
            <a:endParaRPr lang="en-US" sz="1350" dirty="0"/>
          </a:p>
        </p:txBody>
      </p:sp>
      <p:sp>
        <p:nvSpPr>
          <p:cNvPr id="11" name="Text 6"/>
          <p:cNvSpPr/>
          <p:nvPr/>
        </p:nvSpPr>
        <p:spPr>
          <a:xfrm>
            <a:off x="7205623" y="4786319"/>
            <a:ext cx="4747428" cy="234763"/>
          </a:xfrm>
          <a:prstGeom prst="rect">
            <a:avLst/>
          </a:prstGeom>
          <a:noFill/>
          <a:ln/>
        </p:spPr>
        <p:txBody>
          <a:bodyPr wrap="none" lIns="0" tIns="0" rIns="0" bIns="0" rtlCol="0" anchor="t"/>
          <a:lstStyle/>
          <a:p>
            <a:pPr marL="0" indent="0" algn="l">
              <a:lnSpc>
                <a:spcPts val="1350"/>
              </a:lnSpc>
              <a:buNone/>
            </a:pPr>
            <a:r>
              <a:rPr lang="en-US" sz="1050" dirty="0">
                <a:solidFill>
                  <a:srgbClr val="000000"/>
                </a:solidFill>
                <a:latin typeface="Oxygen" pitchFamily="34" charset="0"/>
                <a:ea typeface="Oxygen" pitchFamily="34" charset="-122"/>
                <a:cs typeface="Oxygen" pitchFamily="34" charset="-120"/>
              </a:rPr>
              <a:t>Je pořízení pro spotřebu nebo užití?</a:t>
            </a:r>
            <a:endParaRPr lang="en-US" sz="1050" dirty="0"/>
          </a:p>
        </p:txBody>
      </p:sp>
      <p:pic>
        <p:nvPicPr>
          <p:cNvPr id="12"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29326" y="4224844"/>
            <a:ext cx="333885" cy="333885"/>
          </a:xfrm>
          <a:prstGeom prst="rect">
            <a:avLst/>
          </a:prstGeom>
        </p:spPr>
      </p:pic>
      <p:sp>
        <p:nvSpPr>
          <p:cNvPr id="13" name="Text 7"/>
          <p:cNvSpPr/>
          <p:nvPr/>
        </p:nvSpPr>
        <p:spPr>
          <a:xfrm>
            <a:off x="7216058" y="5588425"/>
            <a:ext cx="2347629" cy="293454"/>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Oxygen Bold" pitchFamily="34" charset="0"/>
                <a:ea typeface="Oxygen Bold" pitchFamily="34" charset="-122"/>
                <a:cs typeface="Oxygen Bold" pitchFamily="34" charset="-120"/>
              </a:rPr>
              <a:t>Držení</a:t>
            </a:r>
            <a:endParaRPr lang="en-US" sz="1350" dirty="0"/>
          </a:p>
        </p:txBody>
      </p:sp>
      <p:sp>
        <p:nvSpPr>
          <p:cNvPr id="14" name="Text 8"/>
          <p:cNvSpPr/>
          <p:nvPr/>
        </p:nvSpPr>
        <p:spPr>
          <a:xfrm>
            <a:off x="7216058" y="5965350"/>
            <a:ext cx="4747429" cy="234763"/>
          </a:xfrm>
          <a:prstGeom prst="rect">
            <a:avLst/>
          </a:prstGeom>
          <a:noFill/>
          <a:ln/>
        </p:spPr>
        <p:txBody>
          <a:bodyPr wrap="none" lIns="0" tIns="0" rIns="0" bIns="0" rtlCol="0" anchor="t"/>
          <a:lstStyle/>
          <a:p>
            <a:pPr marL="0" indent="0" algn="l">
              <a:lnSpc>
                <a:spcPts val="1350"/>
              </a:lnSpc>
              <a:buNone/>
            </a:pPr>
            <a:r>
              <a:rPr lang="en-US" sz="1050" dirty="0">
                <a:solidFill>
                  <a:srgbClr val="000000"/>
                </a:solidFill>
                <a:latin typeface="Oxygen" pitchFamily="34" charset="0"/>
                <a:ea typeface="Oxygen" pitchFamily="34" charset="-122"/>
                <a:cs typeface="Oxygen" pitchFamily="34" charset="-120"/>
              </a:rPr>
              <a:t>Očekávaná doba ≤12 měsíců?</a:t>
            </a:r>
            <a:endParaRPr lang="en-US" sz="1050" dirty="0"/>
          </a:p>
        </p:txBody>
      </p:sp>
      <p:pic>
        <p:nvPicPr>
          <p:cNvPr id="15"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29326" y="5403876"/>
            <a:ext cx="333885" cy="333885"/>
          </a:xfrm>
          <a:prstGeom prst="rect">
            <a:avLst/>
          </a:prstGeom>
        </p:spPr>
      </p:pic>
      <p:sp>
        <p:nvSpPr>
          <p:cNvPr id="16" name="Text 9"/>
          <p:cNvSpPr/>
          <p:nvPr/>
        </p:nvSpPr>
        <p:spPr>
          <a:xfrm>
            <a:off x="793790" y="6858000"/>
            <a:ext cx="13042821" cy="580549"/>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Pokud jsou všechny tři podmínky současně splněny, jedná se o dlouhodobý hmotný majetek movitý. Pokud však všechny tři podmínky současně splněny nejsou, je nutné přistoupit k další analýze.</a:t>
            </a:r>
            <a:endParaRPr lang="en-US" sz="1400" dirty="0"/>
          </a:p>
        </p:txBody>
      </p:sp>
      <p:pic>
        <p:nvPicPr>
          <p:cNvPr id="17" name="Image 5" descr="preencoded.png"/>
          <p:cNvPicPr>
            <a:picLocks noChangeAspect="1"/>
          </p:cNvPicPr>
          <p:nvPr/>
        </p:nvPicPr>
        <p:blipFill>
          <a:blip r:embed="rId12"/>
          <a:stretch>
            <a:fillRect/>
          </a:stretch>
        </p:blipFill>
        <p:spPr>
          <a:xfrm>
            <a:off x="13139738" y="7684294"/>
            <a:ext cx="1331952" cy="3194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Shape 0"/>
          <p:cNvSpPr/>
          <p:nvPr/>
        </p:nvSpPr>
        <p:spPr>
          <a:xfrm>
            <a:off x="6280190" y="1279208"/>
            <a:ext cx="1305282" cy="426244"/>
          </a:xfrm>
          <a:prstGeom prst="roundRect">
            <a:avLst>
              <a:gd name="adj" fmla="val 17880"/>
            </a:avLst>
          </a:prstGeom>
          <a:solidFill>
            <a:srgbClr val="F8D3D5"/>
          </a:solidFill>
          <a:ln/>
        </p:spPr>
      </p:sp>
      <p:sp>
        <p:nvSpPr>
          <p:cNvPr id="4" name="Text 1"/>
          <p:cNvSpPr/>
          <p:nvPr/>
        </p:nvSpPr>
        <p:spPr>
          <a:xfrm>
            <a:off x="6416278" y="1347192"/>
            <a:ext cx="1033105"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OCEŇOVÁNÍ</a:t>
            </a:r>
            <a:endParaRPr lang="en-US" sz="1400" dirty="0"/>
          </a:p>
        </p:txBody>
      </p:sp>
      <p:sp>
        <p:nvSpPr>
          <p:cNvPr id="5" name="Text 2"/>
          <p:cNvSpPr/>
          <p:nvPr/>
        </p:nvSpPr>
        <p:spPr>
          <a:xfrm>
            <a:off x="6280190" y="1796177"/>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CF1F28"/>
                </a:solidFill>
                <a:latin typeface="Oxygen Bold" pitchFamily="34" charset="0"/>
                <a:ea typeface="Oxygen Bold" pitchFamily="34" charset="-122"/>
                <a:cs typeface="Oxygen Bold" pitchFamily="34" charset="-120"/>
              </a:rPr>
              <a:t>Oceňování zásob při pořízení</a:t>
            </a:r>
            <a:endParaRPr lang="en-US" sz="4450" dirty="0"/>
          </a:p>
        </p:txBody>
      </p:sp>
      <p:sp>
        <p:nvSpPr>
          <p:cNvPr id="6" name="Text 3"/>
          <p:cNvSpPr/>
          <p:nvPr/>
        </p:nvSpPr>
        <p:spPr>
          <a:xfrm>
            <a:off x="6280190" y="3553897"/>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Velice důležité je správné vymezení oceňovacích technik při pořízení zásob. Je nutné si uvědomit, že při respektování akruálního principu podvojného účetnictví má použitá vstupní cena zásadní vliv na hodnotu vykázaných aktiv v rozvaze.</a:t>
            </a:r>
            <a:endParaRPr lang="en-US" sz="1750" dirty="0"/>
          </a:p>
        </p:txBody>
      </p:sp>
      <p:sp>
        <p:nvSpPr>
          <p:cNvPr id="7" name="Shape 4"/>
          <p:cNvSpPr/>
          <p:nvPr/>
        </p:nvSpPr>
        <p:spPr>
          <a:xfrm>
            <a:off x="6280190" y="5260658"/>
            <a:ext cx="7556421" cy="1689616"/>
          </a:xfrm>
          <a:prstGeom prst="roundRect">
            <a:avLst>
              <a:gd name="adj" fmla="val 5638"/>
            </a:avLst>
          </a:prstGeom>
          <a:solidFill>
            <a:srgbClr val="F5BCBF"/>
          </a:solidFill>
          <a:ln/>
        </p:spPr>
      </p:sp>
      <p:pic>
        <p:nvPicPr>
          <p:cNvPr id="8" name="Image 1" descr="preencoded.png"/>
          <p:cNvPicPr>
            <a:picLocks noChangeAspect="1"/>
          </p:cNvPicPr>
          <p:nvPr/>
        </p:nvPicPr>
        <p:blipFill>
          <a:blip r:embed="rId4"/>
          <a:stretch>
            <a:fillRect/>
          </a:stretch>
        </p:blipFill>
        <p:spPr>
          <a:xfrm>
            <a:off x="6507004" y="5612368"/>
            <a:ext cx="283488" cy="226814"/>
          </a:xfrm>
          <a:prstGeom prst="rect">
            <a:avLst/>
          </a:prstGeom>
        </p:spPr>
      </p:pic>
      <p:sp>
        <p:nvSpPr>
          <p:cNvPr id="9" name="Text 5"/>
          <p:cNvSpPr/>
          <p:nvPr/>
        </p:nvSpPr>
        <p:spPr>
          <a:xfrm>
            <a:off x="7017306" y="5544145"/>
            <a:ext cx="6592491"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Vstupní cena může být korektována při respektování účetních předpisů pomocí tzv. opravných položek, které v peněžité formě vyjadřují přechodné snížení hodnoty zásob.</a:t>
            </a:r>
            <a:endParaRPr lang="en-US" sz="1750" dirty="0"/>
          </a:p>
        </p:txBody>
      </p:sp>
      <p:pic>
        <p:nvPicPr>
          <p:cNvPr id="10" name="Image 2" descr="preencoded.png"/>
          <p:cNvPicPr>
            <a:picLocks noChangeAspect="1"/>
          </p:cNvPicPr>
          <p:nvPr/>
        </p:nvPicPr>
        <p:blipFill>
          <a:blip r:embed="rId5"/>
          <a:stretch>
            <a:fillRect/>
          </a:stretch>
        </p:blipFill>
        <p:spPr>
          <a:xfrm>
            <a:off x="13139738" y="7684294"/>
            <a:ext cx="1331952" cy="3194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2036088"/>
            <a:ext cx="6173748"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Tři typy vstupní ceny u zásob</a:t>
            </a:r>
            <a:endParaRPr lang="en-US" sz="3550" dirty="0"/>
          </a:p>
        </p:txBody>
      </p:sp>
      <p:sp>
        <p:nvSpPr>
          <p:cNvPr id="3" name="Shape 1"/>
          <p:cNvSpPr/>
          <p:nvPr/>
        </p:nvSpPr>
        <p:spPr>
          <a:xfrm>
            <a:off x="793790" y="3056692"/>
            <a:ext cx="4196358" cy="3136702"/>
          </a:xfrm>
          <a:prstGeom prst="roundRect">
            <a:avLst>
              <a:gd name="adj" fmla="val 3037"/>
            </a:avLst>
          </a:prstGeom>
          <a:solidFill>
            <a:srgbClr val="D01F28"/>
          </a:solidFill>
          <a:ln w="7620">
            <a:solidFill>
              <a:srgbClr val="E93841"/>
            </a:solidFill>
            <a:prstDash val="solid"/>
          </a:ln>
        </p:spPr>
      </p:sp>
      <p:sp>
        <p:nvSpPr>
          <p:cNvPr id="4" name="Text 2"/>
          <p:cNvSpPr/>
          <p:nvPr/>
        </p:nvSpPr>
        <p:spPr>
          <a:xfrm>
            <a:off x="1028224" y="329112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Oxygen Bold" pitchFamily="34" charset="0"/>
                <a:ea typeface="Oxygen Bold" pitchFamily="34" charset="-122"/>
                <a:cs typeface="Oxygen Bold" pitchFamily="34" charset="-120"/>
              </a:rPr>
              <a:t>Pořizovací cena</a:t>
            </a:r>
            <a:endParaRPr lang="en-US" sz="2200" dirty="0"/>
          </a:p>
        </p:txBody>
      </p:sp>
      <p:sp>
        <p:nvSpPr>
          <p:cNvPr id="5" name="Text 3"/>
          <p:cNvSpPr/>
          <p:nvPr/>
        </p:nvSpPr>
        <p:spPr>
          <a:xfrm>
            <a:off x="1028224" y="3781544"/>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Oxygen" pitchFamily="34" charset="0"/>
                <a:ea typeface="Oxygen" pitchFamily="34" charset="-122"/>
                <a:cs typeface="Oxygen" pitchFamily="34" charset="-120"/>
              </a:rPr>
              <a:t>Používá se zejména při pořízení zásob koupí. Cena, za kterou podnik majetek nebo zásoby skutečně pořídí, včetně všech nákladů souvisejících s jejich uvedením do stavu a místa použití.</a:t>
            </a:r>
            <a:endParaRPr lang="en-US" sz="1750" dirty="0"/>
          </a:p>
        </p:txBody>
      </p:sp>
      <p:sp>
        <p:nvSpPr>
          <p:cNvPr id="6" name="Shape 4"/>
          <p:cNvSpPr/>
          <p:nvPr/>
        </p:nvSpPr>
        <p:spPr>
          <a:xfrm>
            <a:off x="5216962" y="3056692"/>
            <a:ext cx="4196358" cy="3136702"/>
          </a:xfrm>
          <a:prstGeom prst="roundRect">
            <a:avLst>
              <a:gd name="adj" fmla="val 3037"/>
            </a:avLst>
          </a:prstGeom>
          <a:solidFill>
            <a:srgbClr val="D01F28"/>
          </a:solidFill>
          <a:ln w="7620">
            <a:solidFill>
              <a:srgbClr val="E93841"/>
            </a:solidFill>
            <a:prstDash val="solid"/>
          </a:ln>
        </p:spPr>
      </p:sp>
      <p:sp>
        <p:nvSpPr>
          <p:cNvPr id="7" name="Text 5"/>
          <p:cNvSpPr/>
          <p:nvPr/>
        </p:nvSpPr>
        <p:spPr>
          <a:xfrm>
            <a:off x="5451396" y="329112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Oxygen Bold" pitchFamily="34" charset="0"/>
                <a:ea typeface="Oxygen Bold" pitchFamily="34" charset="-122"/>
                <a:cs typeface="Oxygen Bold" pitchFamily="34" charset="-120"/>
              </a:rPr>
              <a:t>Vlastní náklady</a:t>
            </a:r>
            <a:endParaRPr lang="en-US" sz="2200" dirty="0"/>
          </a:p>
        </p:txBody>
      </p:sp>
      <p:sp>
        <p:nvSpPr>
          <p:cNvPr id="8" name="Text 6"/>
          <p:cNvSpPr/>
          <p:nvPr/>
        </p:nvSpPr>
        <p:spPr>
          <a:xfrm>
            <a:off x="5451396" y="3781544"/>
            <a:ext cx="3727490" cy="1814513"/>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Oxygen" pitchFamily="34" charset="0"/>
                <a:ea typeface="Oxygen" pitchFamily="34" charset="-122"/>
                <a:cs typeface="Oxygen" pitchFamily="34" charset="-120"/>
              </a:rPr>
              <a:t>Oceňují se zásoby vytvořené vlastní činností. Zahrnují přímé náklady a mohou zahrnovat také poměrnou část variabilních a fixních nepřímých nákladů.</a:t>
            </a:r>
            <a:endParaRPr lang="en-US" sz="1750" dirty="0"/>
          </a:p>
        </p:txBody>
      </p:sp>
      <p:sp>
        <p:nvSpPr>
          <p:cNvPr id="9" name="Shape 7"/>
          <p:cNvSpPr/>
          <p:nvPr/>
        </p:nvSpPr>
        <p:spPr>
          <a:xfrm>
            <a:off x="9640133" y="3056692"/>
            <a:ext cx="4196358" cy="3136702"/>
          </a:xfrm>
          <a:prstGeom prst="roundRect">
            <a:avLst>
              <a:gd name="adj" fmla="val 3037"/>
            </a:avLst>
          </a:prstGeom>
          <a:solidFill>
            <a:srgbClr val="D01F28"/>
          </a:solidFill>
          <a:ln w="7620">
            <a:solidFill>
              <a:srgbClr val="E93841"/>
            </a:solidFill>
            <a:prstDash val="solid"/>
          </a:ln>
        </p:spPr>
      </p:sp>
      <p:sp>
        <p:nvSpPr>
          <p:cNvPr id="10" name="Text 8"/>
          <p:cNvSpPr/>
          <p:nvPr/>
        </p:nvSpPr>
        <p:spPr>
          <a:xfrm>
            <a:off x="9874568" y="3291126"/>
            <a:ext cx="3727490" cy="708660"/>
          </a:xfrm>
          <a:prstGeom prst="rect">
            <a:avLst/>
          </a:prstGeom>
          <a:noFill/>
          <a:ln/>
        </p:spPr>
        <p:txBody>
          <a:bodyPr wrap="square" lIns="0" tIns="0" rIns="0" bIns="0" rtlCol="0" anchor="t"/>
          <a:lstStyle/>
          <a:p>
            <a:pPr marL="0" indent="0" algn="l">
              <a:lnSpc>
                <a:spcPts val="2750"/>
              </a:lnSpc>
              <a:buNone/>
            </a:pPr>
            <a:r>
              <a:rPr lang="en-US" sz="2200" b="1" dirty="0">
                <a:solidFill>
                  <a:srgbClr val="FFFFFF"/>
                </a:solidFill>
                <a:latin typeface="Oxygen Bold" pitchFamily="34" charset="0"/>
                <a:ea typeface="Oxygen Bold" pitchFamily="34" charset="-122"/>
                <a:cs typeface="Oxygen Bold" pitchFamily="34" charset="-120"/>
              </a:rPr>
              <a:t>Reprodukční pořizovací cena</a:t>
            </a:r>
            <a:endParaRPr lang="en-US" sz="2200" dirty="0"/>
          </a:p>
        </p:txBody>
      </p:sp>
      <p:sp>
        <p:nvSpPr>
          <p:cNvPr id="11" name="Text 9"/>
          <p:cNvSpPr/>
          <p:nvPr/>
        </p:nvSpPr>
        <p:spPr>
          <a:xfrm>
            <a:off x="9874568" y="4135874"/>
            <a:ext cx="3727490" cy="1814513"/>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Oxygen" pitchFamily="34" charset="0"/>
                <a:ea typeface="Oxygen" pitchFamily="34" charset="-122"/>
                <a:cs typeface="Oxygen" pitchFamily="34" charset="-120"/>
              </a:rPr>
              <a:t>Používá se nejčastěji při bezúplatném nabytí zásob, nebo není-li možné zjistit vlastní náklady zásob (nabytí darem či zjištěné inventarizací).</a:t>
            </a:r>
            <a:endParaRPr lang="en-US" sz="1750" dirty="0"/>
          </a:p>
        </p:txBody>
      </p:sp>
      <p:pic>
        <p:nvPicPr>
          <p:cNvPr id="12" name="Image 0" descr="preencoded.png"/>
          <p:cNvPicPr>
            <a:picLocks noChangeAspect="1"/>
          </p:cNvPicPr>
          <p:nvPr/>
        </p:nvPicPr>
        <p:blipFill>
          <a:blip r:embed="rId3"/>
          <a:stretch>
            <a:fillRect/>
          </a:stretch>
        </p:blipFill>
        <p:spPr>
          <a:xfrm>
            <a:off x="13139738" y="7684294"/>
            <a:ext cx="1331952" cy="3194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958334"/>
            <a:ext cx="3664268" cy="368618"/>
          </a:xfrm>
          <a:prstGeom prst="rect">
            <a:avLst/>
          </a:prstGeom>
          <a:noFill/>
          <a:ln/>
        </p:spPr>
        <p:txBody>
          <a:bodyPr wrap="none" lIns="0" tIns="0" rIns="0" bIns="0" rtlCol="0" anchor="t"/>
          <a:lstStyle/>
          <a:p>
            <a:pPr marL="0" indent="0" algn="l">
              <a:lnSpc>
                <a:spcPts val="2900"/>
              </a:lnSpc>
              <a:buNone/>
            </a:pPr>
            <a:r>
              <a:rPr lang="en-US" sz="2300" b="1" dirty="0">
                <a:solidFill>
                  <a:srgbClr val="CF1F28"/>
                </a:solidFill>
                <a:latin typeface="Oxygen Bold" pitchFamily="34" charset="0"/>
                <a:ea typeface="Oxygen Bold" pitchFamily="34" charset="-122"/>
                <a:cs typeface="Oxygen Bold" pitchFamily="34" charset="-120"/>
              </a:rPr>
              <a:t>Pořizovací cena - struktura</a:t>
            </a:r>
            <a:endParaRPr lang="en-US" sz="2300" dirty="0"/>
          </a:p>
        </p:txBody>
      </p:sp>
      <p:sp>
        <p:nvSpPr>
          <p:cNvPr id="3" name="Shape 1"/>
          <p:cNvSpPr/>
          <p:nvPr/>
        </p:nvSpPr>
        <p:spPr>
          <a:xfrm>
            <a:off x="793790" y="1621750"/>
            <a:ext cx="589717" cy="884515"/>
          </a:xfrm>
          <a:prstGeom prst="roundRect">
            <a:avLst>
              <a:gd name="adj" fmla="val 360022"/>
            </a:avLst>
          </a:prstGeom>
          <a:solidFill>
            <a:srgbClr val="F8D3D5"/>
          </a:solidFill>
          <a:ln w="7620">
            <a:solidFill>
              <a:srgbClr val="DEB9BB"/>
            </a:solidFill>
            <a:prstDash val="solid"/>
          </a:ln>
        </p:spPr>
      </p:sp>
      <p:sp>
        <p:nvSpPr>
          <p:cNvPr id="4" name="Text 2"/>
          <p:cNvSpPr/>
          <p:nvPr/>
        </p:nvSpPr>
        <p:spPr>
          <a:xfrm>
            <a:off x="1530906" y="1769150"/>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Cena pořízení</a:t>
            </a:r>
            <a:endParaRPr lang="en-US" sz="1450" dirty="0"/>
          </a:p>
        </p:txBody>
      </p:sp>
      <p:sp>
        <p:nvSpPr>
          <p:cNvPr id="5" name="Text 3"/>
          <p:cNvSpPr/>
          <p:nvPr/>
        </p:nvSpPr>
        <p:spPr>
          <a:xfrm>
            <a:off x="1530906" y="2087880"/>
            <a:ext cx="12305705"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Fakturovaná cena od dodavatele</a:t>
            </a:r>
            <a:endParaRPr lang="en-US" sz="1150" dirty="0"/>
          </a:p>
        </p:txBody>
      </p:sp>
      <p:sp>
        <p:nvSpPr>
          <p:cNvPr id="6" name="Shape 4"/>
          <p:cNvSpPr/>
          <p:nvPr/>
        </p:nvSpPr>
        <p:spPr>
          <a:xfrm>
            <a:off x="793790" y="2653665"/>
            <a:ext cx="589717" cy="884515"/>
          </a:xfrm>
          <a:prstGeom prst="roundRect">
            <a:avLst>
              <a:gd name="adj" fmla="val 360022"/>
            </a:avLst>
          </a:prstGeom>
          <a:solidFill>
            <a:srgbClr val="F8D3D5"/>
          </a:solidFill>
          <a:ln w="7620">
            <a:solidFill>
              <a:srgbClr val="DEB9BB"/>
            </a:solidFill>
            <a:prstDash val="solid"/>
          </a:ln>
        </p:spPr>
      </p:sp>
      <p:sp>
        <p:nvSpPr>
          <p:cNvPr id="7" name="Text 5"/>
          <p:cNvSpPr/>
          <p:nvPr/>
        </p:nvSpPr>
        <p:spPr>
          <a:xfrm>
            <a:off x="1530906" y="2801064"/>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a:t>
            </a:r>
            <a:endParaRPr lang="en-US" sz="1450" dirty="0"/>
          </a:p>
        </p:txBody>
      </p:sp>
      <p:sp>
        <p:nvSpPr>
          <p:cNvPr id="8" name="Shape 6"/>
          <p:cNvSpPr/>
          <p:nvPr/>
        </p:nvSpPr>
        <p:spPr>
          <a:xfrm>
            <a:off x="793790" y="3685580"/>
            <a:ext cx="589717" cy="884515"/>
          </a:xfrm>
          <a:prstGeom prst="roundRect">
            <a:avLst>
              <a:gd name="adj" fmla="val 360022"/>
            </a:avLst>
          </a:prstGeom>
          <a:solidFill>
            <a:srgbClr val="F8D3D5"/>
          </a:solidFill>
          <a:ln w="7620">
            <a:solidFill>
              <a:srgbClr val="DEB9BB"/>
            </a:solidFill>
            <a:prstDash val="solid"/>
          </a:ln>
        </p:spPr>
      </p:sp>
      <p:sp>
        <p:nvSpPr>
          <p:cNvPr id="9" name="Text 7"/>
          <p:cNvSpPr/>
          <p:nvPr/>
        </p:nvSpPr>
        <p:spPr>
          <a:xfrm>
            <a:off x="1530906" y="3832979"/>
            <a:ext cx="2364105"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Vedlejší pořizovací náklady</a:t>
            </a:r>
            <a:endParaRPr lang="en-US" sz="1450" dirty="0"/>
          </a:p>
        </p:txBody>
      </p:sp>
      <p:sp>
        <p:nvSpPr>
          <p:cNvPr id="10" name="Text 8"/>
          <p:cNvSpPr/>
          <p:nvPr/>
        </p:nvSpPr>
        <p:spPr>
          <a:xfrm>
            <a:off x="1530906" y="4151709"/>
            <a:ext cx="12305705"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Přepravné, manipulace, provize, clo, pojistné</a:t>
            </a:r>
            <a:endParaRPr lang="en-US" sz="1150" dirty="0"/>
          </a:p>
        </p:txBody>
      </p:sp>
      <p:sp>
        <p:nvSpPr>
          <p:cNvPr id="11" name="Shape 9"/>
          <p:cNvSpPr/>
          <p:nvPr/>
        </p:nvSpPr>
        <p:spPr>
          <a:xfrm>
            <a:off x="793790" y="4717494"/>
            <a:ext cx="589717" cy="884515"/>
          </a:xfrm>
          <a:prstGeom prst="roundRect">
            <a:avLst>
              <a:gd name="adj" fmla="val 360022"/>
            </a:avLst>
          </a:prstGeom>
          <a:solidFill>
            <a:srgbClr val="F8D3D5"/>
          </a:solidFill>
          <a:ln w="7620">
            <a:solidFill>
              <a:srgbClr val="DEB9BB"/>
            </a:solidFill>
            <a:prstDash val="solid"/>
          </a:ln>
        </p:spPr>
      </p:sp>
      <p:sp>
        <p:nvSpPr>
          <p:cNvPr id="12" name="Text 10"/>
          <p:cNvSpPr/>
          <p:nvPr/>
        </p:nvSpPr>
        <p:spPr>
          <a:xfrm>
            <a:off x="1530906" y="4864894"/>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a:t>
            </a:r>
            <a:endParaRPr lang="en-US" sz="1450" dirty="0"/>
          </a:p>
        </p:txBody>
      </p:sp>
      <p:sp>
        <p:nvSpPr>
          <p:cNvPr id="13" name="Shape 11"/>
          <p:cNvSpPr/>
          <p:nvPr/>
        </p:nvSpPr>
        <p:spPr>
          <a:xfrm>
            <a:off x="793790" y="5749409"/>
            <a:ext cx="589717" cy="884515"/>
          </a:xfrm>
          <a:prstGeom prst="roundRect">
            <a:avLst>
              <a:gd name="adj" fmla="val 360022"/>
            </a:avLst>
          </a:prstGeom>
          <a:solidFill>
            <a:srgbClr val="F8D3D5"/>
          </a:solidFill>
          <a:ln w="7620">
            <a:solidFill>
              <a:srgbClr val="DEB9BB"/>
            </a:solidFill>
            <a:prstDash val="solid"/>
          </a:ln>
        </p:spPr>
      </p:sp>
      <p:sp>
        <p:nvSpPr>
          <p:cNvPr id="14" name="Text 12"/>
          <p:cNvSpPr/>
          <p:nvPr/>
        </p:nvSpPr>
        <p:spPr>
          <a:xfrm>
            <a:off x="1530906" y="5896808"/>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Pořizovací cena</a:t>
            </a:r>
            <a:endParaRPr lang="en-US" sz="1450" dirty="0"/>
          </a:p>
        </p:txBody>
      </p:sp>
      <p:sp>
        <p:nvSpPr>
          <p:cNvPr id="15" name="Text 13"/>
          <p:cNvSpPr/>
          <p:nvPr/>
        </p:nvSpPr>
        <p:spPr>
          <a:xfrm>
            <a:off x="1530906" y="6215539"/>
            <a:ext cx="12305705"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Celková vstupní cena zásob</a:t>
            </a:r>
            <a:endParaRPr lang="en-US" sz="1150" dirty="0"/>
          </a:p>
        </p:txBody>
      </p:sp>
      <p:sp>
        <p:nvSpPr>
          <p:cNvPr id="16" name="Text 14"/>
          <p:cNvSpPr/>
          <p:nvPr/>
        </p:nvSpPr>
        <p:spPr>
          <a:xfrm>
            <a:off x="793790" y="6799778"/>
            <a:ext cx="13042821" cy="471488"/>
          </a:xfrm>
          <a:prstGeom prst="rect">
            <a:avLst/>
          </a:prstGeom>
          <a:noFill/>
          <a:ln/>
        </p:spPr>
        <p:txBody>
          <a:bodyPr wrap="squar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Dle § 49 Vyhlášky č. 500/2002 Sb. jsou součástí pořizovací ceny zásob rovněž náklady související s jejich pořízením tzv. vedlejší pořizovací náklady, zejména přepravné vyúčtované dodavatelem nebo provedené účetní jednotkou, manipulace, provize, clo a pojistné. Náklady na úpravu skladovaného materiálu nebo zboží se považují za náklady související s pořízením zásob a zvyšují ocenění zásob.</a:t>
            </a:r>
            <a:endParaRPr lang="en-US" sz="1150" dirty="0"/>
          </a:p>
        </p:txBody>
      </p:sp>
      <p:pic>
        <p:nvPicPr>
          <p:cNvPr id="17" name="Image 0" descr="preencoded.png"/>
          <p:cNvPicPr>
            <a:picLocks noChangeAspect="1"/>
          </p:cNvPicPr>
          <p:nvPr/>
        </p:nvPicPr>
        <p:blipFill>
          <a:blip r:embed="rId3"/>
          <a:stretch>
            <a:fillRect/>
          </a:stretch>
        </p:blipFill>
        <p:spPr>
          <a:xfrm>
            <a:off x="13139738" y="7684294"/>
            <a:ext cx="1331952" cy="3194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18354"/>
            <a:ext cx="6883479"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Co není součástí pořizovací ceny</a:t>
            </a:r>
            <a:endParaRPr lang="en-US" sz="3550" dirty="0"/>
          </a:p>
        </p:txBody>
      </p:sp>
      <p:sp>
        <p:nvSpPr>
          <p:cNvPr id="4" name="Shape 1"/>
          <p:cNvSpPr/>
          <p:nvPr/>
        </p:nvSpPr>
        <p:spPr>
          <a:xfrm>
            <a:off x="6280190" y="2025491"/>
            <a:ext cx="510302" cy="510302"/>
          </a:xfrm>
          <a:prstGeom prst="roundRect">
            <a:avLst>
              <a:gd name="adj" fmla="val 18669"/>
            </a:avLst>
          </a:prstGeom>
          <a:solidFill>
            <a:srgbClr val="F8D3D5"/>
          </a:solidFill>
          <a:ln w="7620">
            <a:solidFill>
              <a:srgbClr val="DEB9BB"/>
            </a:solidFill>
            <a:prstDash val="solid"/>
          </a:ln>
        </p:spPr>
      </p:sp>
      <p:sp>
        <p:nvSpPr>
          <p:cNvPr id="5" name="Text 2"/>
          <p:cNvSpPr/>
          <p:nvPr/>
        </p:nvSpPr>
        <p:spPr>
          <a:xfrm>
            <a:off x="7017306" y="2103358"/>
            <a:ext cx="3301246"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Úroky z úvěrů a zápůjček</a:t>
            </a:r>
            <a:endParaRPr lang="en-US" sz="2200" dirty="0"/>
          </a:p>
        </p:txBody>
      </p:sp>
      <p:sp>
        <p:nvSpPr>
          <p:cNvPr id="6" name="Text 3"/>
          <p:cNvSpPr/>
          <p:nvPr/>
        </p:nvSpPr>
        <p:spPr>
          <a:xfrm>
            <a:off x="7017306" y="2593777"/>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Úroky poskytnuté na pořízení zásob nejsou součástí pořizovací ceny</a:t>
            </a:r>
            <a:endParaRPr lang="en-US" sz="1750" dirty="0"/>
          </a:p>
        </p:txBody>
      </p:sp>
      <p:sp>
        <p:nvSpPr>
          <p:cNvPr id="7" name="Shape 4"/>
          <p:cNvSpPr/>
          <p:nvPr/>
        </p:nvSpPr>
        <p:spPr>
          <a:xfrm>
            <a:off x="6280190" y="3410307"/>
            <a:ext cx="510302" cy="510302"/>
          </a:xfrm>
          <a:prstGeom prst="roundRect">
            <a:avLst>
              <a:gd name="adj" fmla="val 18669"/>
            </a:avLst>
          </a:prstGeom>
          <a:solidFill>
            <a:srgbClr val="F8D3D5"/>
          </a:solidFill>
          <a:ln w="7620">
            <a:solidFill>
              <a:srgbClr val="DEB9BB"/>
            </a:solidFill>
            <a:prstDash val="solid"/>
          </a:ln>
        </p:spPr>
      </p:sp>
      <p:sp>
        <p:nvSpPr>
          <p:cNvPr id="8" name="Text 5"/>
          <p:cNvSpPr/>
          <p:nvPr/>
        </p:nvSpPr>
        <p:spPr>
          <a:xfrm>
            <a:off x="7017306" y="348817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Kursové rozdíly</a:t>
            </a:r>
            <a:endParaRPr lang="en-US" sz="2200" dirty="0"/>
          </a:p>
        </p:txBody>
      </p:sp>
      <p:sp>
        <p:nvSpPr>
          <p:cNvPr id="9" name="Text 6"/>
          <p:cNvSpPr/>
          <p:nvPr/>
        </p:nvSpPr>
        <p:spPr>
          <a:xfrm>
            <a:off x="7017306" y="3978593"/>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Rozdíly vzniklé při přepočtu cizích měn</a:t>
            </a:r>
            <a:endParaRPr lang="en-US" sz="1750" dirty="0"/>
          </a:p>
        </p:txBody>
      </p:sp>
      <p:sp>
        <p:nvSpPr>
          <p:cNvPr id="10" name="Shape 7"/>
          <p:cNvSpPr/>
          <p:nvPr/>
        </p:nvSpPr>
        <p:spPr>
          <a:xfrm>
            <a:off x="6280190" y="4795123"/>
            <a:ext cx="510302" cy="510302"/>
          </a:xfrm>
          <a:prstGeom prst="roundRect">
            <a:avLst>
              <a:gd name="adj" fmla="val 18669"/>
            </a:avLst>
          </a:prstGeom>
          <a:solidFill>
            <a:srgbClr val="F8D3D5"/>
          </a:solidFill>
          <a:ln w="7620">
            <a:solidFill>
              <a:srgbClr val="DEB9BB"/>
            </a:solidFill>
            <a:prstDash val="solid"/>
          </a:ln>
        </p:spPr>
      </p:sp>
      <p:sp>
        <p:nvSpPr>
          <p:cNvPr id="11" name="Text 8"/>
          <p:cNvSpPr/>
          <p:nvPr/>
        </p:nvSpPr>
        <p:spPr>
          <a:xfrm>
            <a:off x="7017306" y="4872990"/>
            <a:ext cx="4578072"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Smluvní pokuty a úroky z prodlení</a:t>
            </a:r>
            <a:endParaRPr lang="en-US" sz="2200" dirty="0"/>
          </a:p>
        </p:txBody>
      </p:sp>
      <p:sp>
        <p:nvSpPr>
          <p:cNvPr id="12" name="Text 9"/>
          <p:cNvSpPr/>
          <p:nvPr/>
        </p:nvSpPr>
        <p:spPr>
          <a:xfrm>
            <a:off x="7017306" y="5363408"/>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Sankce ze smluvních vztahů</a:t>
            </a:r>
            <a:endParaRPr lang="en-US" sz="1750" dirty="0"/>
          </a:p>
        </p:txBody>
      </p:sp>
      <p:sp>
        <p:nvSpPr>
          <p:cNvPr id="13" name="Shape 10"/>
          <p:cNvSpPr/>
          <p:nvPr/>
        </p:nvSpPr>
        <p:spPr>
          <a:xfrm>
            <a:off x="6280190" y="6179939"/>
            <a:ext cx="510302" cy="510302"/>
          </a:xfrm>
          <a:prstGeom prst="roundRect">
            <a:avLst>
              <a:gd name="adj" fmla="val 18669"/>
            </a:avLst>
          </a:prstGeom>
          <a:solidFill>
            <a:srgbClr val="F8D3D5"/>
          </a:solidFill>
          <a:ln w="7620">
            <a:solidFill>
              <a:srgbClr val="DEB9BB"/>
            </a:solidFill>
            <a:prstDash val="solid"/>
          </a:ln>
        </p:spPr>
      </p:sp>
      <p:sp>
        <p:nvSpPr>
          <p:cNvPr id="14" name="Text 11"/>
          <p:cNvSpPr/>
          <p:nvPr/>
        </p:nvSpPr>
        <p:spPr>
          <a:xfrm>
            <a:off x="7017306" y="625780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Jiné sankce</a:t>
            </a:r>
            <a:endParaRPr lang="en-US" sz="2200" dirty="0"/>
          </a:p>
        </p:txBody>
      </p:sp>
      <p:sp>
        <p:nvSpPr>
          <p:cNvPr id="15" name="Text 12"/>
          <p:cNvSpPr/>
          <p:nvPr/>
        </p:nvSpPr>
        <p:spPr>
          <a:xfrm>
            <a:off x="7017306" y="6748224"/>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Další sankce ze smluvních vztahů</a:t>
            </a:r>
            <a:endParaRPr lang="en-US" sz="1750" dirty="0"/>
          </a:p>
        </p:txBody>
      </p:sp>
      <p:pic>
        <p:nvPicPr>
          <p:cNvPr id="16"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867251"/>
            <a:ext cx="6659047" cy="396835"/>
          </a:xfrm>
          <a:prstGeom prst="rect">
            <a:avLst/>
          </a:prstGeom>
          <a:noFill/>
          <a:ln/>
        </p:spPr>
        <p:txBody>
          <a:bodyPr wrap="none" lIns="0" tIns="0" rIns="0" bIns="0" rtlCol="0" anchor="t"/>
          <a:lstStyle/>
          <a:p>
            <a:pPr marL="0" indent="0" algn="l">
              <a:lnSpc>
                <a:spcPts val="3100"/>
              </a:lnSpc>
              <a:buNone/>
            </a:pPr>
            <a:r>
              <a:rPr lang="en-US" sz="2500" b="1" dirty="0">
                <a:solidFill>
                  <a:srgbClr val="CF1F28"/>
                </a:solidFill>
                <a:latin typeface="Oxygen Bold" pitchFamily="34" charset="0"/>
                <a:ea typeface="Oxygen Bold" pitchFamily="34" charset="-122"/>
                <a:cs typeface="Oxygen Bold" pitchFamily="34" charset="-120"/>
              </a:rPr>
              <a:t>Nevyfakturované dodávky a zásoby na cestě</a:t>
            </a:r>
            <a:endParaRPr lang="en-US" sz="2500" dirty="0"/>
          </a:p>
        </p:txBody>
      </p:sp>
      <p:sp>
        <p:nvSpPr>
          <p:cNvPr id="3" name="Text 1"/>
          <p:cNvSpPr/>
          <p:nvPr/>
        </p:nvSpPr>
        <p:spPr>
          <a:xfrm>
            <a:off x="793790" y="1660922"/>
            <a:ext cx="2466975" cy="248007"/>
          </a:xfrm>
          <a:prstGeom prst="rect">
            <a:avLst/>
          </a:prstGeom>
          <a:noFill/>
          <a:ln/>
        </p:spPr>
        <p:txBody>
          <a:bodyPr wrap="none" lIns="0" tIns="0" rIns="0" bIns="0" rtlCol="0" anchor="t"/>
          <a:lstStyle/>
          <a:p>
            <a:pPr marL="0" indent="0" algn="l">
              <a:lnSpc>
                <a:spcPts val="1950"/>
              </a:lnSpc>
              <a:buNone/>
            </a:pPr>
            <a:r>
              <a:rPr lang="en-US" sz="1550" b="1" dirty="0">
                <a:solidFill>
                  <a:srgbClr val="CF1F28"/>
                </a:solidFill>
                <a:latin typeface="Oxygen Bold" pitchFamily="34" charset="0"/>
                <a:ea typeface="Oxygen Bold" pitchFamily="34" charset="-122"/>
                <a:cs typeface="Oxygen Bold" pitchFamily="34" charset="-120"/>
              </a:rPr>
              <a:t>Nevyfakturované dodávky</a:t>
            </a:r>
            <a:endParaRPr lang="en-US" sz="1550" dirty="0"/>
          </a:p>
        </p:txBody>
      </p:sp>
      <p:sp>
        <p:nvSpPr>
          <p:cNvPr id="4" name="Text 2"/>
          <p:cNvSpPr/>
          <p:nvPr/>
        </p:nvSpPr>
        <p:spPr>
          <a:xfrm>
            <a:off x="793790" y="2067639"/>
            <a:ext cx="6327815" cy="508159"/>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Účetní jednotce přišel materiál, ale neobdržela dodavatelskou fakturu. Účtujeme na účet </a:t>
            </a:r>
            <a:r>
              <a:rPr lang="en-US" sz="1250" b="1" dirty="0">
                <a:solidFill>
                  <a:srgbClr val="000000"/>
                </a:solidFill>
                <a:latin typeface="Oxygen" pitchFamily="34" charset="0"/>
                <a:ea typeface="Oxygen" pitchFamily="34" charset="-122"/>
                <a:cs typeface="Oxygen" pitchFamily="34" charset="-120"/>
              </a:rPr>
              <a:t>388 – Dohadné účty pasivní</a:t>
            </a:r>
            <a:r>
              <a:rPr lang="en-US" sz="1250" dirty="0">
                <a:solidFill>
                  <a:srgbClr val="000000"/>
                </a:solidFill>
                <a:latin typeface="Oxygen" pitchFamily="34" charset="0"/>
                <a:ea typeface="Oxygen" pitchFamily="34" charset="-122"/>
                <a:cs typeface="Oxygen" pitchFamily="34" charset="-120"/>
              </a:rPr>
              <a:t>.</a:t>
            </a:r>
            <a:endParaRPr lang="en-US" sz="1250" dirty="0"/>
          </a:p>
        </p:txBody>
      </p:sp>
      <p:pic>
        <p:nvPicPr>
          <p:cNvPr id="5" name="Image 0" descr="preencoded.png"/>
          <p:cNvPicPr>
            <a:picLocks noChangeAspect="1"/>
          </p:cNvPicPr>
          <p:nvPr/>
        </p:nvPicPr>
        <p:blipFill>
          <a:blip r:embed="rId3"/>
          <a:stretch>
            <a:fillRect/>
          </a:stretch>
        </p:blipFill>
        <p:spPr>
          <a:xfrm>
            <a:off x="793790" y="2754392"/>
            <a:ext cx="4429363" cy="4429363"/>
          </a:xfrm>
          <a:prstGeom prst="rect">
            <a:avLst/>
          </a:prstGeom>
        </p:spPr>
      </p:pic>
      <p:sp>
        <p:nvSpPr>
          <p:cNvPr id="6" name="Text 3"/>
          <p:cNvSpPr/>
          <p:nvPr/>
        </p:nvSpPr>
        <p:spPr>
          <a:xfrm>
            <a:off x="7516416" y="1660922"/>
            <a:ext cx="1984653" cy="248007"/>
          </a:xfrm>
          <a:prstGeom prst="rect">
            <a:avLst/>
          </a:prstGeom>
          <a:noFill/>
          <a:ln/>
        </p:spPr>
        <p:txBody>
          <a:bodyPr wrap="none" lIns="0" tIns="0" rIns="0" bIns="0" rtlCol="0" anchor="t"/>
          <a:lstStyle/>
          <a:p>
            <a:pPr marL="0" indent="0" algn="l">
              <a:lnSpc>
                <a:spcPts val="1950"/>
              </a:lnSpc>
              <a:buNone/>
            </a:pPr>
            <a:r>
              <a:rPr lang="en-US" sz="1550" b="1" dirty="0">
                <a:solidFill>
                  <a:srgbClr val="CF1F28"/>
                </a:solidFill>
                <a:latin typeface="Oxygen Bold" pitchFamily="34" charset="0"/>
                <a:ea typeface="Oxygen Bold" pitchFamily="34" charset="-122"/>
                <a:cs typeface="Oxygen Bold" pitchFamily="34" charset="-120"/>
              </a:rPr>
              <a:t>Zásoby na cestě</a:t>
            </a:r>
            <a:endParaRPr lang="en-US" sz="1550" dirty="0"/>
          </a:p>
        </p:txBody>
      </p:sp>
      <p:sp>
        <p:nvSpPr>
          <p:cNvPr id="7" name="Text 4"/>
          <p:cNvSpPr/>
          <p:nvPr/>
        </p:nvSpPr>
        <p:spPr>
          <a:xfrm>
            <a:off x="7516416" y="2067639"/>
            <a:ext cx="6327815" cy="508159"/>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Obdrželi jsme fakturu (máme doklad), ale fyzické zásoby účetní jednotka nepřevzala. Materiál účtujeme na účtu </a:t>
            </a:r>
            <a:r>
              <a:rPr lang="en-US" sz="1250" b="1" dirty="0">
                <a:solidFill>
                  <a:srgbClr val="000000"/>
                </a:solidFill>
                <a:latin typeface="Oxygen" pitchFamily="34" charset="0"/>
                <a:ea typeface="Oxygen" pitchFamily="34" charset="-122"/>
                <a:cs typeface="Oxygen" pitchFamily="34" charset="-120"/>
              </a:rPr>
              <a:t>119 – Materiál na cestě</a:t>
            </a:r>
            <a:r>
              <a:rPr lang="en-US" sz="1250" dirty="0">
                <a:solidFill>
                  <a:srgbClr val="000000"/>
                </a:solidFill>
                <a:latin typeface="Oxygen" pitchFamily="34" charset="0"/>
                <a:ea typeface="Oxygen" pitchFamily="34" charset="-122"/>
                <a:cs typeface="Oxygen" pitchFamily="34" charset="-120"/>
              </a:rPr>
              <a:t>, zboží na účtu </a:t>
            </a:r>
            <a:r>
              <a:rPr lang="en-US" sz="1250" b="1" dirty="0">
                <a:solidFill>
                  <a:srgbClr val="000000"/>
                </a:solidFill>
                <a:latin typeface="Oxygen" pitchFamily="34" charset="0"/>
                <a:ea typeface="Oxygen" pitchFamily="34" charset="-122"/>
                <a:cs typeface="Oxygen" pitchFamily="34" charset="-120"/>
              </a:rPr>
              <a:t>139 – Zboží na cestě</a:t>
            </a:r>
            <a:r>
              <a:rPr lang="en-US" sz="1250" dirty="0">
                <a:solidFill>
                  <a:srgbClr val="000000"/>
                </a:solidFill>
                <a:latin typeface="Oxygen" pitchFamily="34" charset="0"/>
                <a:ea typeface="Oxygen" pitchFamily="34" charset="-122"/>
                <a:cs typeface="Oxygen" pitchFamily="34" charset="-120"/>
              </a:rPr>
              <a:t>.</a:t>
            </a:r>
            <a:endParaRPr lang="en-US" sz="1250" dirty="0"/>
          </a:p>
        </p:txBody>
      </p:sp>
      <p:pic>
        <p:nvPicPr>
          <p:cNvPr id="8" name="Image 1" descr="preencoded.png"/>
          <p:cNvPicPr>
            <a:picLocks noChangeAspect="1"/>
          </p:cNvPicPr>
          <p:nvPr/>
        </p:nvPicPr>
        <p:blipFill>
          <a:blip r:embed="rId4"/>
          <a:stretch>
            <a:fillRect/>
          </a:stretch>
        </p:blipFill>
        <p:spPr>
          <a:xfrm>
            <a:off x="7516416" y="2754392"/>
            <a:ext cx="4429363" cy="4429363"/>
          </a:xfrm>
          <a:prstGeom prst="rect">
            <a:avLst/>
          </a:prstGeom>
        </p:spPr>
      </p:pic>
      <p:pic>
        <p:nvPicPr>
          <p:cNvPr id="9" name="Image 2" descr="preencoded.png"/>
          <p:cNvPicPr>
            <a:picLocks noChangeAspect="1"/>
          </p:cNvPicPr>
          <p:nvPr/>
        </p:nvPicPr>
        <p:blipFill>
          <a:blip r:embed="rId5"/>
          <a:stretch>
            <a:fillRect/>
          </a:stretch>
        </p:blipFill>
        <p:spPr>
          <a:xfrm>
            <a:off x="13139738" y="7684294"/>
            <a:ext cx="1331952" cy="3194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793790" y="917377"/>
            <a:ext cx="1061561" cy="298490"/>
          </a:xfrm>
          <a:prstGeom prst="roundRect">
            <a:avLst>
              <a:gd name="adj" fmla="val 17873"/>
            </a:avLst>
          </a:prstGeom>
          <a:solidFill>
            <a:srgbClr val="F8D3D5"/>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040" y="1003102"/>
            <a:ext cx="126921" cy="126921"/>
          </a:xfrm>
          <a:prstGeom prst="rect">
            <a:avLst/>
          </a:prstGeom>
        </p:spPr>
      </p:pic>
      <p:sp>
        <p:nvSpPr>
          <p:cNvPr id="4" name="Text 1"/>
          <p:cNvSpPr/>
          <p:nvPr/>
        </p:nvSpPr>
        <p:spPr>
          <a:xfrm>
            <a:off x="1079421" y="965002"/>
            <a:ext cx="680680" cy="203240"/>
          </a:xfrm>
          <a:prstGeom prst="rect">
            <a:avLst/>
          </a:prstGeom>
          <a:noFill/>
          <a:ln/>
        </p:spPr>
        <p:txBody>
          <a:bodyPr wrap="none" lIns="0" tIns="0" rIns="0" bIns="0" rtlCol="0" anchor="t"/>
          <a:lstStyle/>
          <a:p>
            <a:pPr marL="0" indent="0" algn="l">
              <a:lnSpc>
                <a:spcPts val="1600"/>
              </a:lnSpc>
              <a:buNone/>
            </a:pPr>
            <a:r>
              <a:rPr lang="en-US" sz="1000" dirty="0">
                <a:solidFill>
                  <a:srgbClr val="000000"/>
                </a:solidFill>
                <a:latin typeface="Oxygen" pitchFamily="34" charset="0"/>
                <a:ea typeface="Oxygen" pitchFamily="34" charset="-122"/>
                <a:cs typeface="Oxygen" pitchFamily="34" charset="-120"/>
              </a:rPr>
              <a:t>KALKULACE</a:t>
            </a:r>
            <a:endParaRPr lang="en-US" sz="1000" dirty="0"/>
          </a:p>
        </p:txBody>
      </p:sp>
      <p:sp>
        <p:nvSpPr>
          <p:cNvPr id="5" name="Text 2"/>
          <p:cNvSpPr/>
          <p:nvPr/>
        </p:nvSpPr>
        <p:spPr>
          <a:xfrm>
            <a:off x="793790" y="1279327"/>
            <a:ext cx="5217081" cy="396835"/>
          </a:xfrm>
          <a:prstGeom prst="rect">
            <a:avLst/>
          </a:prstGeom>
          <a:noFill/>
          <a:ln/>
        </p:spPr>
        <p:txBody>
          <a:bodyPr wrap="none" lIns="0" tIns="0" rIns="0" bIns="0" rtlCol="0" anchor="t"/>
          <a:lstStyle/>
          <a:p>
            <a:pPr marL="0" indent="0" algn="l">
              <a:lnSpc>
                <a:spcPts val="3100"/>
              </a:lnSpc>
              <a:buNone/>
            </a:pPr>
            <a:r>
              <a:rPr lang="en-US" sz="2500" b="1" dirty="0">
                <a:solidFill>
                  <a:srgbClr val="CF1F28"/>
                </a:solidFill>
                <a:latin typeface="Oxygen Bold" pitchFamily="34" charset="0"/>
                <a:ea typeface="Oxygen Bold" pitchFamily="34" charset="-122"/>
                <a:cs typeface="Oxygen Bold" pitchFamily="34" charset="-120"/>
              </a:rPr>
              <a:t>Vlastní náklady - kalkulační vzorec</a:t>
            </a:r>
            <a:endParaRPr lang="en-US" sz="2500" dirty="0"/>
          </a:p>
        </p:txBody>
      </p:sp>
      <p:pic>
        <p:nvPicPr>
          <p:cNvPr id="6" name="Image 1" descr="preencoded.png"/>
          <p:cNvPicPr>
            <a:picLocks noChangeAspect="1"/>
          </p:cNvPicPr>
          <p:nvPr/>
        </p:nvPicPr>
        <p:blipFill>
          <a:blip r:embed="rId5"/>
          <a:stretch>
            <a:fillRect/>
          </a:stretch>
        </p:blipFill>
        <p:spPr>
          <a:xfrm>
            <a:off x="793790" y="1914287"/>
            <a:ext cx="476250" cy="1143000"/>
          </a:xfrm>
          <a:prstGeom prst="rect">
            <a:avLst/>
          </a:prstGeom>
        </p:spPr>
      </p:pic>
      <p:sp>
        <p:nvSpPr>
          <p:cNvPr id="7" name="Text 3"/>
          <p:cNvSpPr/>
          <p:nvPr/>
        </p:nvSpPr>
        <p:spPr>
          <a:xfrm>
            <a:off x="1428750" y="2072997"/>
            <a:ext cx="5038844" cy="248007"/>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Oxygen Bold" pitchFamily="34" charset="0"/>
                <a:ea typeface="Oxygen Bold" pitchFamily="34" charset="-122"/>
                <a:cs typeface="Oxygen Bold" pitchFamily="34" charset="-120"/>
              </a:rPr>
              <a:t>Přímý materiál + Přímé mzdy + Ostatní přímé náklady</a:t>
            </a:r>
            <a:endParaRPr lang="en-US" sz="1550" dirty="0"/>
          </a:p>
        </p:txBody>
      </p:sp>
      <p:sp>
        <p:nvSpPr>
          <p:cNvPr id="8" name="Text 4"/>
          <p:cNvSpPr/>
          <p:nvPr/>
        </p:nvSpPr>
        <p:spPr>
          <a:xfrm>
            <a:off x="1428750" y="2416254"/>
            <a:ext cx="12407860"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Základní přímé náklady přímo přiřaditelné výrobku</a:t>
            </a:r>
            <a:endParaRPr lang="en-US" sz="1250" dirty="0"/>
          </a:p>
        </p:txBody>
      </p:sp>
      <p:pic>
        <p:nvPicPr>
          <p:cNvPr id="9" name="Image 2" descr="preencoded.png"/>
          <p:cNvPicPr>
            <a:picLocks noChangeAspect="1"/>
          </p:cNvPicPr>
          <p:nvPr/>
        </p:nvPicPr>
        <p:blipFill>
          <a:blip r:embed="rId5"/>
          <a:stretch>
            <a:fillRect/>
          </a:stretch>
        </p:blipFill>
        <p:spPr>
          <a:xfrm>
            <a:off x="1031915" y="3025616"/>
            <a:ext cx="476250" cy="1143000"/>
          </a:xfrm>
          <a:prstGeom prst="rect">
            <a:avLst/>
          </a:prstGeom>
        </p:spPr>
      </p:pic>
      <p:sp>
        <p:nvSpPr>
          <p:cNvPr id="10" name="Text 5"/>
          <p:cNvSpPr/>
          <p:nvPr/>
        </p:nvSpPr>
        <p:spPr>
          <a:xfrm>
            <a:off x="1666875" y="3184327"/>
            <a:ext cx="1984653" cy="248007"/>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Oxygen Bold" pitchFamily="34" charset="0"/>
                <a:ea typeface="Oxygen Bold" pitchFamily="34" charset="-122"/>
                <a:cs typeface="Oxygen Bold" pitchFamily="34" charset="-120"/>
              </a:rPr>
              <a:t>+ Výrobní režie</a:t>
            </a:r>
            <a:endParaRPr lang="en-US" sz="1550" dirty="0"/>
          </a:p>
        </p:txBody>
      </p:sp>
      <p:sp>
        <p:nvSpPr>
          <p:cNvPr id="11" name="Text 6"/>
          <p:cNvSpPr/>
          <p:nvPr/>
        </p:nvSpPr>
        <p:spPr>
          <a:xfrm>
            <a:off x="1666875" y="3527584"/>
            <a:ext cx="12169735"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 </a:t>
            </a:r>
            <a:r>
              <a:rPr lang="en-US" sz="1250" b="1" dirty="0">
                <a:solidFill>
                  <a:srgbClr val="000000"/>
                </a:solidFill>
                <a:latin typeface="Oxygen" pitchFamily="34" charset="0"/>
                <a:ea typeface="Oxygen" pitchFamily="34" charset="-122"/>
                <a:cs typeface="Oxygen" pitchFamily="34" charset="-120"/>
              </a:rPr>
              <a:t>Vlastní náklady výroby</a:t>
            </a:r>
            <a:endParaRPr lang="en-US" sz="1250" dirty="0"/>
          </a:p>
        </p:txBody>
      </p:sp>
      <p:pic>
        <p:nvPicPr>
          <p:cNvPr id="12" name="Image 3" descr="preencoded.png"/>
          <p:cNvPicPr>
            <a:picLocks noChangeAspect="1"/>
          </p:cNvPicPr>
          <p:nvPr/>
        </p:nvPicPr>
        <p:blipFill>
          <a:blip r:embed="rId5"/>
          <a:stretch>
            <a:fillRect/>
          </a:stretch>
        </p:blipFill>
        <p:spPr>
          <a:xfrm>
            <a:off x="1270040" y="4136946"/>
            <a:ext cx="476250" cy="1143000"/>
          </a:xfrm>
          <a:prstGeom prst="rect">
            <a:avLst/>
          </a:prstGeom>
        </p:spPr>
      </p:pic>
      <p:sp>
        <p:nvSpPr>
          <p:cNvPr id="13" name="Text 7"/>
          <p:cNvSpPr/>
          <p:nvPr/>
        </p:nvSpPr>
        <p:spPr>
          <a:xfrm>
            <a:off x="1905000" y="4295656"/>
            <a:ext cx="3141464" cy="248007"/>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Oxygen Bold" pitchFamily="34" charset="0"/>
                <a:ea typeface="Oxygen Bold" pitchFamily="34" charset="-122"/>
                <a:cs typeface="Oxygen Bold" pitchFamily="34" charset="-120"/>
              </a:rPr>
              <a:t>+ Zásobovací režie + Správní režie</a:t>
            </a:r>
            <a:endParaRPr lang="en-US" sz="1550" dirty="0"/>
          </a:p>
        </p:txBody>
      </p:sp>
      <p:sp>
        <p:nvSpPr>
          <p:cNvPr id="14" name="Text 8"/>
          <p:cNvSpPr/>
          <p:nvPr/>
        </p:nvSpPr>
        <p:spPr>
          <a:xfrm>
            <a:off x="1905000" y="4638913"/>
            <a:ext cx="11931610"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 </a:t>
            </a:r>
            <a:r>
              <a:rPr lang="en-US" sz="1250" b="1" dirty="0">
                <a:solidFill>
                  <a:srgbClr val="000000"/>
                </a:solidFill>
                <a:latin typeface="Oxygen" pitchFamily="34" charset="0"/>
                <a:ea typeface="Oxygen" pitchFamily="34" charset="-122"/>
                <a:cs typeface="Oxygen" pitchFamily="34" charset="-120"/>
              </a:rPr>
              <a:t>Vlastní náklady výkonu</a:t>
            </a:r>
            <a:endParaRPr lang="en-US" sz="1250" dirty="0"/>
          </a:p>
        </p:txBody>
      </p:sp>
      <p:pic>
        <p:nvPicPr>
          <p:cNvPr id="15" name="Image 4" descr="preencoded.png"/>
          <p:cNvPicPr>
            <a:picLocks noChangeAspect="1"/>
          </p:cNvPicPr>
          <p:nvPr/>
        </p:nvPicPr>
        <p:blipFill>
          <a:blip r:embed="rId5"/>
          <a:stretch>
            <a:fillRect/>
          </a:stretch>
        </p:blipFill>
        <p:spPr>
          <a:xfrm>
            <a:off x="1508284" y="5248275"/>
            <a:ext cx="476250" cy="1143000"/>
          </a:xfrm>
          <a:prstGeom prst="rect">
            <a:avLst/>
          </a:prstGeom>
        </p:spPr>
      </p:pic>
      <p:sp>
        <p:nvSpPr>
          <p:cNvPr id="16" name="Text 9"/>
          <p:cNvSpPr/>
          <p:nvPr/>
        </p:nvSpPr>
        <p:spPr>
          <a:xfrm>
            <a:off x="2143244" y="5406985"/>
            <a:ext cx="1984653" cy="248007"/>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Oxygen Bold" pitchFamily="34" charset="0"/>
                <a:ea typeface="Oxygen Bold" pitchFamily="34" charset="-122"/>
                <a:cs typeface="Oxygen Bold" pitchFamily="34" charset="-120"/>
              </a:rPr>
              <a:t>+ Odbytové náklady</a:t>
            </a:r>
            <a:endParaRPr lang="en-US" sz="1550" dirty="0"/>
          </a:p>
        </p:txBody>
      </p:sp>
      <p:sp>
        <p:nvSpPr>
          <p:cNvPr id="17" name="Text 10"/>
          <p:cNvSpPr/>
          <p:nvPr/>
        </p:nvSpPr>
        <p:spPr>
          <a:xfrm>
            <a:off x="2143244" y="5750243"/>
            <a:ext cx="11693366"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 </a:t>
            </a:r>
            <a:r>
              <a:rPr lang="en-US" sz="1250" b="1" dirty="0">
                <a:solidFill>
                  <a:srgbClr val="000000"/>
                </a:solidFill>
                <a:latin typeface="Oxygen" pitchFamily="34" charset="0"/>
                <a:ea typeface="Oxygen" pitchFamily="34" charset="-122"/>
                <a:cs typeface="Oxygen" pitchFamily="34" charset="-120"/>
              </a:rPr>
              <a:t>Úplné vlastní náklady výkonu</a:t>
            </a:r>
            <a:endParaRPr lang="en-US" sz="1250" dirty="0"/>
          </a:p>
        </p:txBody>
      </p:sp>
      <p:pic>
        <p:nvPicPr>
          <p:cNvPr id="18" name="Image 5" descr="preencoded.png"/>
          <p:cNvPicPr>
            <a:picLocks noChangeAspect="1"/>
          </p:cNvPicPr>
          <p:nvPr/>
        </p:nvPicPr>
        <p:blipFill>
          <a:blip r:embed="rId5"/>
          <a:stretch>
            <a:fillRect/>
          </a:stretch>
        </p:blipFill>
        <p:spPr>
          <a:xfrm>
            <a:off x="1270040" y="6359604"/>
            <a:ext cx="476250" cy="1143000"/>
          </a:xfrm>
          <a:prstGeom prst="rect">
            <a:avLst/>
          </a:prstGeom>
        </p:spPr>
      </p:pic>
      <p:sp>
        <p:nvSpPr>
          <p:cNvPr id="19" name="Text 11"/>
          <p:cNvSpPr/>
          <p:nvPr/>
        </p:nvSpPr>
        <p:spPr>
          <a:xfrm>
            <a:off x="1905000" y="6518315"/>
            <a:ext cx="1984653" cy="248007"/>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Oxygen Bold" pitchFamily="34" charset="0"/>
                <a:ea typeface="Oxygen Bold" pitchFamily="34" charset="-122"/>
                <a:cs typeface="Oxygen Bold" pitchFamily="34" charset="-120"/>
              </a:rPr>
              <a:t>+ Zisk</a:t>
            </a:r>
            <a:endParaRPr lang="en-US" sz="1550" dirty="0"/>
          </a:p>
        </p:txBody>
      </p:sp>
      <p:sp>
        <p:nvSpPr>
          <p:cNvPr id="20" name="Text 12"/>
          <p:cNvSpPr/>
          <p:nvPr/>
        </p:nvSpPr>
        <p:spPr>
          <a:xfrm>
            <a:off x="1905000" y="6861572"/>
            <a:ext cx="11931610"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 Prodejní cena bez DPH</a:t>
            </a:r>
            <a:endParaRPr lang="en-US" sz="1250" dirty="0"/>
          </a:p>
        </p:txBody>
      </p:sp>
      <p:pic>
        <p:nvPicPr>
          <p:cNvPr id="21" name="Image 6" descr="preencoded.png"/>
          <p:cNvPicPr>
            <a:picLocks noChangeAspect="1"/>
          </p:cNvPicPr>
          <p:nvPr/>
        </p:nvPicPr>
        <p:blipFill>
          <a:blip r:embed="rId6"/>
          <a:stretch>
            <a:fillRect/>
          </a:stretch>
        </p:blipFill>
        <p:spPr>
          <a:xfrm>
            <a:off x="13139738" y="7684294"/>
            <a:ext cx="1331952" cy="3194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834985"/>
            <a:ext cx="5081349" cy="425291"/>
          </a:xfrm>
          <a:prstGeom prst="rect">
            <a:avLst/>
          </a:prstGeom>
          <a:noFill/>
          <a:ln/>
        </p:spPr>
        <p:txBody>
          <a:bodyPr wrap="none" lIns="0" tIns="0" rIns="0" bIns="0" rtlCol="0" anchor="t"/>
          <a:lstStyle/>
          <a:p>
            <a:pPr marL="0" indent="0" algn="l">
              <a:lnSpc>
                <a:spcPts val="3300"/>
              </a:lnSpc>
              <a:buNone/>
            </a:pPr>
            <a:r>
              <a:rPr lang="en-US" sz="2650" b="1" dirty="0">
                <a:solidFill>
                  <a:srgbClr val="CF1F28"/>
                </a:solidFill>
                <a:latin typeface="Oxygen Bold" pitchFamily="34" charset="0"/>
                <a:ea typeface="Oxygen Bold" pitchFamily="34" charset="-122"/>
                <a:cs typeface="Oxygen Bold" pitchFamily="34" charset="-120"/>
              </a:rPr>
              <a:t>Výrobní režie - podrobný rozbor</a:t>
            </a:r>
            <a:endParaRPr lang="en-US" sz="2650" dirty="0"/>
          </a:p>
        </p:txBody>
      </p:sp>
      <p:sp>
        <p:nvSpPr>
          <p:cNvPr id="3" name="Text 1"/>
          <p:cNvSpPr/>
          <p:nvPr/>
        </p:nvSpPr>
        <p:spPr>
          <a:xfrm>
            <a:off x="793790" y="1600438"/>
            <a:ext cx="13042821" cy="544354"/>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Výrobní režie (režijní náklady) jsou nepřímé náklady spojené s výrobou, které nelze přímo přiřadit jednotlivým výrobkům (např. energie na osvětlení haly, mzdy údržby, odpisy strojů, nájem), ale jsou nezbytné pro zajištění chodu výroby a rozpočítávají se na produkty pomocí tzv. režijních přirážek.</a:t>
            </a:r>
            <a:endParaRPr lang="en-US" sz="13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336125"/>
            <a:ext cx="425291" cy="425291"/>
          </a:xfrm>
          <a:prstGeom prst="rect">
            <a:avLst/>
          </a:prstGeom>
        </p:spPr>
      </p:pic>
      <p:sp>
        <p:nvSpPr>
          <p:cNvPr id="5" name="Text 2"/>
          <p:cNvSpPr/>
          <p:nvPr/>
        </p:nvSpPr>
        <p:spPr>
          <a:xfrm>
            <a:off x="793790" y="2974062"/>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Režijní materiál</a:t>
            </a:r>
            <a:endParaRPr lang="en-US" sz="1650" dirty="0"/>
          </a:p>
        </p:txBody>
      </p:sp>
      <p:sp>
        <p:nvSpPr>
          <p:cNvPr id="6" name="Text 3"/>
          <p:cNvSpPr/>
          <p:nvPr/>
        </p:nvSpPr>
        <p:spPr>
          <a:xfrm>
            <a:off x="793790" y="3341846"/>
            <a:ext cx="6415088" cy="544354"/>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Pomocné materiály, které se přímo nezapočítávají do výrobku (např. maziva, čisticí prostředky)</a:t>
            </a:r>
            <a:endParaRPr lang="en-US" sz="130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1523" y="2336125"/>
            <a:ext cx="425291" cy="425291"/>
          </a:xfrm>
          <a:prstGeom prst="rect">
            <a:avLst/>
          </a:prstGeom>
        </p:spPr>
      </p:pic>
      <p:sp>
        <p:nvSpPr>
          <p:cNvPr id="8" name="Text 4"/>
          <p:cNvSpPr/>
          <p:nvPr/>
        </p:nvSpPr>
        <p:spPr>
          <a:xfrm>
            <a:off x="7421523" y="2974062"/>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Režijní energie</a:t>
            </a:r>
            <a:endParaRPr lang="en-US" sz="1650" dirty="0"/>
          </a:p>
        </p:txBody>
      </p:sp>
      <p:sp>
        <p:nvSpPr>
          <p:cNvPr id="9" name="Text 5"/>
          <p:cNvSpPr/>
          <p:nvPr/>
        </p:nvSpPr>
        <p:spPr>
          <a:xfrm>
            <a:off x="7421523" y="3341846"/>
            <a:ext cx="6415088" cy="544354"/>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Spotřeba elektřiny, plynu na osvětlení, vytápění, pohon strojů (pokud není zahrnuta v jednicových nákladech)</a:t>
            </a:r>
            <a:endParaRPr lang="en-US" sz="130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4226362"/>
            <a:ext cx="425291" cy="425291"/>
          </a:xfrm>
          <a:prstGeom prst="rect">
            <a:avLst/>
          </a:prstGeom>
        </p:spPr>
      </p:pic>
      <p:sp>
        <p:nvSpPr>
          <p:cNvPr id="11" name="Text 6"/>
          <p:cNvSpPr/>
          <p:nvPr/>
        </p:nvSpPr>
        <p:spPr>
          <a:xfrm>
            <a:off x="793790" y="4864298"/>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Režijní mzdy</a:t>
            </a:r>
            <a:endParaRPr lang="en-US" sz="1650" dirty="0"/>
          </a:p>
        </p:txBody>
      </p:sp>
      <p:sp>
        <p:nvSpPr>
          <p:cNvPr id="12" name="Text 7"/>
          <p:cNvSpPr/>
          <p:nvPr/>
        </p:nvSpPr>
        <p:spPr>
          <a:xfrm>
            <a:off x="793790" y="5232083"/>
            <a:ext cx="6415088" cy="544354"/>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Mzdy zaměstnanců, kteří se nepodílí přímo na výrobě (vedoucí výroby, mistři, údržba, kvalita) a jejich sociální a zdravotní pojištění</a:t>
            </a:r>
            <a:endParaRPr lang="en-US" sz="130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21523" y="4226362"/>
            <a:ext cx="425291" cy="425291"/>
          </a:xfrm>
          <a:prstGeom prst="rect">
            <a:avLst/>
          </a:prstGeom>
        </p:spPr>
      </p:pic>
      <p:sp>
        <p:nvSpPr>
          <p:cNvPr id="14" name="Text 8"/>
          <p:cNvSpPr/>
          <p:nvPr/>
        </p:nvSpPr>
        <p:spPr>
          <a:xfrm>
            <a:off x="7421523" y="4864298"/>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Odpisy</a:t>
            </a:r>
            <a:endParaRPr lang="en-US" sz="1650" dirty="0"/>
          </a:p>
        </p:txBody>
      </p:sp>
      <p:sp>
        <p:nvSpPr>
          <p:cNvPr id="15" name="Text 9"/>
          <p:cNvSpPr/>
          <p:nvPr/>
        </p:nvSpPr>
        <p:spPr>
          <a:xfrm>
            <a:off x="7421523" y="5232083"/>
            <a:ext cx="6415088"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Odpisy strojů, budov a zařízení výrobních provozů</a:t>
            </a:r>
            <a:endParaRPr lang="en-US" sz="130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790" y="6116598"/>
            <a:ext cx="425291" cy="425291"/>
          </a:xfrm>
          <a:prstGeom prst="rect">
            <a:avLst/>
          </a:prstGeom>
        </p:spPr>
      </p:pic>
      <p:sp>
        <p:nvSpPr>
          <p:cNvPr id="17" name="Text 10"/>
          <p:cNvSpPr/>
          <p:nvPr/>
        </p:nvSpPr>
        <p:spPr>
          <a:xfrm>
            <a:off x="793790" y="6754535"/>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Nájemné</a:t>
            </a:r>
            <a:endParaRPr lang="en-US" sz="1650" dirty="0"/>
          </a:p>
        </p:txBody>
      </p:sp>
      <p:sp>
        <p:nvSpPr>
          <p:cNvPr id="18" name="Text 11"/>
          <p:cNvSpPr/>
          <p:nvPr/>
        </p:nvSpPr>
        <p:spPr>
          <a:xfrm>
            <a:off x="793790" y="7122319"/>
            <a:ext cx="6415088"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Za výrobní prostory, stroje</a:t>
            </a:r>
            <a:endParaRPr lang="en-US" sz="1300" dirty="0"/>
          </a:p>
        </p:txBody>
      </p:sp>
      <p:pic>
        <p:nvPicPr>
          <p:cNvPr id="19"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21523" y="6116598"/>
            <a:ext cx="425291" cy="425291"/>
          </a:xfrm>
          <a:prstGeom prst="rect">
            <a:avLst/>
          </a:prstGeom>
        </p:spPr>
      </p:pic>
      <p:sp>
        <p:nvSpPr>
          <p:cNvPr id="20" name="Text 12"/>
          <p:cNvSpPr/>
          <p:nvPr/>
        </p:nvSpPr>
        <p:spPr>
          <a:xfrm>
            <a:off x="7421523" y="6754535"/>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Opravy a udržování</a:t>
            </a:r>
            <a:endParaRPr lang="en-US" sz="1650" dirty="0"/>
          </a:p>
        </p:txBody>
      </p:sp>
      <p:sp>
        <p:nvSpPr>
          <p:cNvPr id="21" name="Text 13"/>
          <p:cNvSpPr/>
          <p:nvPr/>
        </p:nvSpPr>
        <p:spPr>
          <a:xfrm>
            <a:off x="7421523" y="7122319"/>
            <a:ext cx="6415088"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Náklady na údržbu strojů a zařízení</a:t>
            </a:r>
            <a:endParaRPr lang="en-US" sz="1300" dirty="0"/>
          </a:p>
        </p:txBody>
      </p:sp>
      <p:pic>
        <p:nvPicPr>
          <p:cNvPr id="22" name="Image 6" descr="preencoded.png"/>
          <p:cNvPicPr>
            <a:picLocks noChangeAspect="1"/>
          </p:cNvPicPr>
          <p:nvPr/>
        </p:nvPicPr>
        <p:blipFill>
          <a:blip r:embed="rId15"/>
          <a:stretch>
            <a:fillRect/>
          </a:stretch>
        </p:blipFill>
        <p:spPr>
          <a:xfrm>
            <a:off x="13139738" y="7684294"/>
            <a:ext cx="1331952" cy="3194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821055"/>
            <a:ext cx="2179439" cy="340995"/>
          </a:xfrm>
          <a:prstGeom prst="roundRect">
            <a:avLst>
              <a:gd name="adj" fmla="val 17880"/>
            </a:avLst>
          </a:prstGeom>
          <a:solidFill>
            <a:srgbClr val="F8D3D5"/>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613" y="918924"/>
            <a:ext cx="145137" cy="145137"/>
          </a:xfrm>
          <a:prstGeom prst="rect">
            <a:avLst/>
          </a:prstGeom>
        </p:spPr>
      </p:pic>
      <p:sp>
        <p:nvSpPr>
          <p:cNvPr id="4" name="Text 1"/>
          <p:cNvSpPr/>
          <p:nvPr/>
        </p:nvSpPr>
        <p:spPr>
          <a:xfrm>
            <a:off x="1120259" y="875467"/>
            <a:ext cx="1744147" cy="232172"/>
          </a:xfrm>
          <a:prstGeom prst="rect">
            <a:avLst/>
          </a:prstGeom>
          <a:noFill/>
          <a:ln/>
        </p:spPr>
        <p:txBody>
          <a:bodyPr wrap="none" lIns="0" tIns="0" rIns="0" bIns="0" rtlCol="0" anchor="t"/>
          <a:lstStyle/>
          <a:p>
            <a:pPr marL="0" indent="0" algn="l">
              <a:lnSpc>
                <a:spcPts val="1800"/>
              </a:lnSpc>
              <a:buNone/>
            </a:pPr>
            <a:r>
              <a:rPr lang="en-US" sz="1100" dirty="0">
                <a:solidFill>
                  <a:srgbClr val="000000"/>
                </a:solidFill>
                <a:latin typeface="Oxygen" pitchFamily="34" charset="0"/>
                <a:ea typeface="Oxygen" pitchFamily="34" charset="-122"/>
                <a:cs typeface="Oxygen" pitchFamily="34" charset="-120"/>
              </a:rPr>
              <a:t>ÚVOD DO PROBLEMATIKY</a:t>
            </a:r>
            <a:endParaRPr lang="en-US" sz="1100" dirty="0"/>
          </a:p>
        </p:txBody>
      </p:sp>
      <p:sp>
        <p:nvSpPr>
          <p:cNvPr id="5" name="Text 2"/>
          <p:cNvSpPr/>
          <p:nvPr/>
        </p:nvSpPr>
        <p:spPr>
          <a:xfrm>
            <a:off x="793790" y="1234559"/>
            <a:ext cx="4551998" cy="453628"/>
          </a:xfrm>
          <a:prstGeom prst="rect">
            <a:avLst/>
          </a:prstGeom>
          <a:noFill/>
          <a:ln/>
        </p:spPr>
        <p:txBody>
          <a:bodyPr wrap="none" lIns="0" tIns="0" rIns="0" bIns="0" rtlCol="0" anchor="t"/>
          <a:lstStyle/>
          <a:p>
            <a:pPr marL="0" indent="0" algn="l">
              <a:lnSpc>
                <a:spcPts val="3550"/>
              </a:lnSpc>
              <a:buNone/>
            </a:pPr>
            <a:r>
              <a:rPr lang="en-US" sz="2850" b="1" dirty="0">
                <a:solidFill>
                  <a:srgbClr val="CF1F28"/>
                </a:solidFill>
                <a:latin typeface="Oxygen Bold" pitchFamily="34" charset="0"/>
                <a:ea typeface="Oxygen Bold" pitchFamily="34" charset="-122"/>
                <a:cs typeface="Oxygen Bold" pitchFamily="34" charset="-120"/>
              </a:rPr>
              <a:t>Význam zásob v podnikání</a:t>
            </a:r>
            <a:endParaRPr lang="en-US" sz="2850" dirty="0"/>
          </a:p>
        </p:txBody>
      </p:sp>
      <p:sp>
        <p:nvSpPr>
          <p:cNvPr id="6" name="Text 3"/>
          <p:cNvSpPr/>
          <p:nvPr/>
        </p:nvSpPr>
        <p:spPr>
          <a:xfrm>
            <a:off x="793790" y="2123599"/>
            <a:ext cx="6300073" cy="1161098"/>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Řada podnikatelských subjektů využívá při výkonu své hospodářské činnosti zásoby, bez ohledu na to, zda se jedná o firmu s obchodní či výrobní činností. Zásoby velmi často představují významnou položku na straně aktiv v bilanci účetní jednotky.</a:t>
            </a:r>
            <a:endParaRPr lang="en-US" sz="1400" dirty="0"/>
          </a:p>
        </p:txBody>
      </p:sp>
      <p:sp>
        <p:nvSpPr>
          <p:cNvPr id="7" name="Text 4"/>
          <p:cNvSpPr/>
          <p:nvPr/>
        </p:nvSpPr>
        <p:spPr>
          <a:xfrm>
            <a:off x="793790" y="3447931"/>
            <a:ext cx="6300073" cy="580549"/>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Je proto nutné věnovat velkou pozornost jejich vymezení a členění, jakož i oceňovacím technikám při jednotlivých způsobech pořízení a vyřazení.</a:t>
            </a:r>
            <a:endParaRPr lang="en-US" sz="1400" dirty="0"/>
          </a:p>
        </p:txBody>
      </p:sp>
      <p:pic>
        <p:nvPicPr>
          <p:cNvPr id="8" name="Image 1" descr="preencoded.png"/>
          <p:cNvPicPr>
            <a:picLocks noChangeAspect="1"/>
          </p:cNvPicPr>
          <p:nvPr/>
        </p:nvPicPr>
        <p:blipFill>
          <a:blip r:embed="rId5"/>
          <a:stretch>
            <a:fillRect/>
          </a:stretch>
        </p:blipFill>
        <p:spPr>
          <a:xfrm>
            <a:off x="7544157" y="2164437"/>
            <a:ext cx="5040035" cy="5040035"/>
          </a:xfrm>
          <a:prstGeom prst="rect">
            <a:avLst/>
          </a:prstGeom>
        </p:spPr>
      </p:pic>
      <p:pic>
        <p:nvPicPr>
          <p:cNvPr id="9" name="Image 2" descr="preencoded.png"/>
          <p:cNvPicPr>
            <a:picLocks noChangeAspect="1"/>
          </p:cNvPicPr>
          <p:nvPr/>
        </p:nvPicPr>
        <p:blipFill>
          <a:blip r:embed="rId6"/>
          <a:stretch>
            <a:fillRect/>
          </a:stretch>
        </p:blipFill>
        <p:spPr>
          <a:xfrm>
            <a:off x="13139738" y="7684294"/>
            <a:ext cx="1331952" cy="3194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72835"/>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CF1F28"/>
                </a:solidFill>
                <a:latin typeface="Oxygen Bold" pitchFamily="34" charset="0"/>
                <a:ea typeface="Oxygen Bold" pitchFamily="34" charset="-122"/>
                <a:cs typeface="Oxygen Bold" pitchFamily="34" charset="-120"/>
              </a:rPr>
              <a:t>Správní režie</a:t>
            </a:r>
            <a:endParaRPr lang="en-US" sz="2650" dirty="0"/>
          </a:p>
        </p:txBody>
      </p:sp>
      <p:sp>
        <p:nvSpPr>
          <p:cNvPr id="4" name="Text 1"/>
          <p:cNvSpPr/>
          <p:nvPr/>
        </p:nvSpPr>
        <p:spPr>
          <a:xfrm>
            <a:off x="6535341" y="1644610"/>
            <a:ext cx="7301270" cy="816531"/>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Správní režie v ekonomice zahrnuje nepřímé náklady spojené s řízením a správou podniku, které nelze přímo přiřadit k výrobě konkrétního produktu či služby. Jde o klíčovou součást kalkulace ceny, která zajišťuje chod celého podniku nad rámec přímých výrobních nákladů.</a:t>
            </a:r>
            <a:endParaRPr lang="en-US" sz="1300" dirty="0"/>
          </a:p>
        </p:txBody>
      </p:sp>
      <p:sp>
        <p:nvSpPr>
          <p:cNvPr id="5" name="Shape 2"/>
          <p:cNvSpPr/>
          <p:nvPr/>
        </p:nvSpPr>
        <p:spPr>
          <a:xfrm>
            <a:off x="6280190" y="1453277"/>
            <a:ext cx="22860" cy="1199198"/>
          </a:xfrm>
          <a:prstGeom prst="rect">
            <a:avLst/>
          </a:prstGeom>
          <a:solidFill>
            <a:srgbClr val="D01F28"/>
          </a:solidFill>
          <a:ln/>
        </p:spPr>
      </p:sp>
      <p:sp>
        <p:nvSpPr>
          <p:cNvPr id="6" name="Shape 3"/>
          <p:cNvSpPr/>
          <p:nvPr/>
        </p:nvSpPr>
        <p:spPr>
          <a:xfrm>
            <a:off x="6280190" y="2843808"/>
            <a:ext cx="7556421" cy="1025723"/>
          </a:xfrm>
          <a:prstGeom prst="roundRect">
            <a:avLst>
              <a:gd name="adj" fmla="val 10698"/>
            </a:avLst>
          </a:prstGeom>
          <a:solidFill>
            <a:srgbClr val="FFFFFF"/>
          </a:solidFill>
          <a:ln w="22860">
            <a:solidFill>
              <a:srgbClr val="DEB9BB"/>
            </a:solidFill>
            <a:prstDash val="solid"/>
          </a:ln>
        </p:spPr>
      </p:sp>
      <p:sp>
        <p:nvSpPr>
          <p:cNvPr id="7" name="Shape 4"/>
          <p:cNvSpPr/>
          <p:nvPr/>
        </p:nvSpPr>
        <p:spPr>
          <a:xfrm>
            <a:off x="6257330" y="2843808"/>
            <a:ext cx="91440" cy="1025723"/>
          </a:xfrm>
          <a:prstGeom prst="roundRect">
            <a:avLst>
              <a:gd name="adj" fmla="val 78140"/>
            </a:avLst>
          </a:prstGeom>
          <a:solidFill>
            <a:srgbClr val="D01F28"/>
          </a:solidFill>
          <a:ln/>
        </p:spPr>
      </p:sp>
      <p:sp>
        <p:nvSpPr>
          <p:cNvPr id="8" name="Text 5"/>
          <p:cNvSpPr/>
          <p:nvPr/>
        </p:nvSpPr>
        <p:spPr>
          <a:xfrm>
            <a:off x="6541651" y="3036689"/>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Řízení podniku</a:t>
            </a:r>
            <a:endParaRPr lang="en-US" sz="1650" dirty="0"/>
          </a:p>
        </p:txBody>
      </p:sp>
      <p:sp>
        <p:nvSpPr>
          <p:cNvPr id="9" name="Text 6"/>
          <p:cNvSpPr/>
          <p:nvPr/>
        </p:nvSpPr>
        <p:spPr>
          <a:xfrm>
            <a:off x="6541651" y="3404473"/>
            <a:ext cx="7102078"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Mzdy vedení, manažerů, administrativních pracovníků</a:t>
            </a:r>
            <a:endParaRPr lang="en-US" sz="1300" dirty="0"/>
          </a:p>
        </p:txBody>
      </p:sp>
      <p:sp>
        <p:nvSpPr>
          <p:cNvPr id="10" name="Shape 7"/>
          <p:cNvSpPr/>
          <p:nvPr/>
        </p:nvSpPr>
        <p:spPr>
          <a:xfrm>
            <a:off x="6280190" y="4039553"/>
            <a:ext cx="7556421" cy="1025723"/>
          </a:xfrm>
          <a:prstGeom prst="roundRect">
            <a:avLst>
              <a:gd name="adj" fmla="val 10698"/>
            </a:avLst>
          </a:prstGeom>
          <a:solidFill>
            <a:srgbClr val="FFFFFF"/>
          </a:solidFill>
          <a:ln w="22860">
            <a:solidFill>
              <a:srgbClr val="DEB9BB"/>
            </a:solidFill>
            <a:prstDash val="solid"/>
          </a:ln>
        </p:spPr>
      </p:sp>
      <p:sp>
        <p:nvSpPr>
          <p:cNvPr id="11" name="Shape 8"/>
          <p:cNvSpPr/>
          <p:nvPr/>
        </p:nvSpPr>
        <p:spPr>
          <a:xfrm>
            <a:off x="6257330" y="4039553"/>
            <a:ext cx="91440" cy="1025723"/>
          </a:xfrm>
          <a:prstGeom prst="roundRect">
            <a:avLst>
              <a:gd name="adj" fmla="val 78140"/>
            </a:avLst>
          </a:prstGeom>
          <a:solidFill>
            <a:srgbClr val="D01F28"/>
          </a:solidFill>
          <a:ln/>
        </p:spPr>
      </p:sp>
      <p:sp>
        <p:nvSpPr>
          <p:cNvPr id="12" name="Text 9"/>
          <p:cNvSpPr/>
          <p:nvPr/>
        </p:nvSpPr>
        <p:spPr>
          <a:xfrm>
            <a:off x="6541651" y="4232434"/>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Administrativa</a:t>
            </a:r>
            <a:endParaRPr lang="en-US" sz="1650" dirty="0"/>
          </a:p>
        </p:txBody>
      </p:sp>
      <p:sp>
        <p:nvSpPr>
          <p:cNvPr id="13" name="Text 10"/>
          <p:cNvSpPr/>
          <p:nvPr/>
        </p:nvSpPr>
        <p:spPr>
          <a:xfrm>
            <a:off x="6541651" y="4600218"/>
            <a:ext cx="7102078"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Náklady na účtárnu, personalistiku, právní služby</a:t>
            </a:r>
            <a:endParaRPr lang="en-US" sz="1300" dirty="0"/>
          </a:p>
        </p:txBody>
      </p:sp>
      <p:sp>
        <p:nvSpPr>
          <p:cNvPr id="14" name="Shape 11"/>
          <p:cNvSpPr/>
          <p:nvPr/>
        </p:nvSpPr>
        <p:spPr>
          <a:xfrm>
            <a:off x="6280190" y="5235297"/>
            <a:ext cx="7556421" cy="1025723"/>
          </a:xfrm>
          <a:prstGeom prst="roundRect">
            <a:avLst>
              <a:gd name="adj" fmla="val 10698"/>
            </a:avLst>
          </a:prstGeom>
          <a:solidFill>
            <a:srgbClr val="FFFFFF"/>
          </a:solidFill>
          <a:ln w="22860">
            <a:solidFill>
              <a:srgbClr val="DEB9BB"/>
            </a:solidFill>
            <a:prstDash val="solid"/>
          </a:ln>
        </p:spPr>
      </p:sp>
      <p:sp>
        <p:nvSpPr>
          <p:cNvPr id="15" name="Shape 12"/>
          <p:cNvSpPr/>
          <p:nvPr/>
        </p:nvSpPr>
        <p:spPr>
          <a:xfrm>
            <a:off x="6257330" y="5235297"/>
            <a:ext cx="91440" cy="1025723"/>
          </a:xfrm>
          <a:prstGeom prst="roundRect">
            <a:avLst>
              <a:gd name="adj" fmla="val 78140"/>
            </a:avLst>
          </a:prstGeom>
          <a:solidFill>
            <a:srgbClr val="D01F28"/>
          </a:solidFill>
          <a:ln/>
        </p:spPr>
      </p:sp>
      <p:sp>
        <p:nvSpPr>
          <p:cNvPr id="16" name="Text 13"/>
          <p:cNvSpPr/>
          <p:nvPr/>
        </p:nvSpPr>
        <p:spPr>
          <a:xfrm>
            <a:off x="6541651" y="5428178"/>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Provozní náklady</a:t>
            </a:r>
            <a:endParaRPr lang="en-US" sz="1650" dirty="0"/>
          </a:p>
        </p:txBody>
      </p:sp>
      <p:sp>
        <p:nvSpPr>
          <p:cNvPr id="17" name="Text 14"/>
          <p:cNvSpPr/>
          <p:nvPr/>
        </p:nvSpPr>
        <p:spPr>
          <a:xfrm>
            <a:off x="6541651" y="5795963"/>
            <a:ext cx="7102078"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Nájemné, energie, pojištění, údržba a opravy kancelářských prostor</a:t>
            </a:r>
            <a:endParaRPr lang="en-US" sz="1300" dirty="0"/>
          </a:p>
        </p:txBody>
      </p:sp>
      <p:sp>
        <p:nvSpPr>
          <p:cNvPr id="18" name="Shape 15"/>
          <p:cNvSpPr/>
          <p:nvPr/>
        </p:nvSpPr>
        <p:spPr>
          <a:xfrm>
            <a:off x="6280190" y="6431042"/>
            <a:ext cx="7556421" cy="1025723"/>
          </a:xfrm>
          <a:prstGeom prst="roundRect">
            <a:avLst>
              <a:gd name="adj" fmla="val 10698"/>
            </a:avLst>
          </a:prstGeom>
          <a:solidFill>
            <a:srgbClr val="FFFFFF"/>
          </a:solidFill>
          <a:ln w="22860">
            <a:solidFill>
              <a:srgbClr val="DEB9BB"/>
            </a:solidFill>
            <a:prstDash val="solid"/>
          </a:ln>
        </p:spPr>
      </p:sp>
      <p:sp>
        <p:nvSpPr>
          <p:cNvPr id="19" name="Shape 16"/>
          <p:cNvSpPr/>
          <p:nvPr/>
        </p:nvSpPr>
        <p:spPr>
          <a:xfrm>
            <a:off x="6257330" y="6431042"/>
            <a:ext cx="91440" cy="1025723"/>
          </a:xfrm>
          <a:prstGeom prst="roundRect">
            <a:avLst>
              <a:gd name="adj" fmla="val 78140"/>
            </a:avLst>
          </a:prstGeom>
          <a:solidFill>
            <a:srgbClr val="D01F28"/>
          </a:solidFill>
          <a:ln/>
        </p:spPr>
      </p:sp>
      <p:sp>
        <p:nvSpPr>
          <p:cNvPr id="20" name="Text 17"/>
          <p:cNvSpPr/>
          <p:nvPr/>
        </p:nvSpPr>
        <p:spPr>
          <a:xfrm>
            <a:off x="6541651" y="6623923"/>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Kancelářské potřeby</a:t>
            </a:r>
            <a:endParaRPr lang="en-US" sz="1650" dirty="0"/>
          </a:p>
        </p:txBody>
      </p:sp>
      <p:sp>
        <p:nvSpPr>
          <p:cNvPr id="21" name="Text 18"/>
          <p:cNvSpPr/>
          <p:nvPr/>
        </p:nvSpPr>
        <p:spPr>
          <a:xfrm>
            <a:off x="6541651" y="6991707"/>
            <a:ext cx="7102078"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Papír, tonery, telefony a další kancelářské vybavení</a:t>
            </a:r>
            <a:endParaRPr lang="en-US" sz="1300" dirty="0"/>
          </a:p>
        </p:txBody>
      </p:sp>
      <p:pic>
        <p:nvPicPr>
          <p:cNvPr id="22"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950119"/>
            <a:ext cx="3855958" cy="481965"/>
          </a:xfrm>
          <a:prstGeom prst="rect">
            <a:avLst/>
          </a:prstGeom>
          <a:noFill/>
          <a:ln/>
        </p:spPr>
        <p:txBody>
          <a:bodyPr wrap="none" lIns="0" tIns="0" rIns="0" bIns="0" rtlCol="0" anchor="t"/>
          <a:lstStyle/>
          <a:p>
            <a:pPr marL="0" indent="0" algn="l">
              <a:lnSpc>
                <a:spcPts val="3750"/>
              </a:lnSpc>
              <a:buNone/>
            </a:pPr>
            <a:r>
              <a:rPr lang="en-US" sz="3000" b="1" dirty="0">
                <a:solidFill>
                  <a:srgbClr val="CF1F28"/>
                </a:solidFill>
                <a:latin typeface="Oxygen Bold" pitchFamily="34" charset="0"/>
                <a:ea typeface="Oxygen Bold" pitchFamily="34" charset="-122"/>
                <a:cs typeface="Oxygen Bold" pitchFamily="34" charset="-120"/>
              </a:rPr>
              <a:t>Odbytové náklady</a:t>
            </a:r>
            <a:endParaRPr lang="en-US" sz="3000" dirty="0"/>
          </a:p>
        </p:txBody>
      </p:sp>
      <p:sp>
        <p:nvSpPr>
          <p:cNvPr id="3" name="Text 1"/>
          <p:cNvSpPr/>
          <p:nvPr/>
        </p:nvSpPr>
        <p:spPr>
          <a:xfrm>
            <a:off x="793790" y="1817608"/>
            <a:ext cx="13042821" cy="61674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Odbytové náklady jsou veškeré náklady spojené s prodejem a distribucí hotových výrobků a služeb, které zajišťují jejich uvedení na trh a prodej zákazníkům. Jsou klíčovou součástí nákladů ve výkazu zisku a ztráty (výsledovce) při účelovém členění nákladů, vedle výrobních a správních nákladů.</a:t>
            </a:r>
            <a:endParaRPr lang="en-US" sz="1500" dirty="0"/>
          </a:p>
        </p:txBody>
      </p:sp>
      <p:sp>
        <p:nvSpPr>
          <p:cNvPr id="4" name="Text 2"/>
          <p:cNvSpPr/>
          <p:nvPr/>
        </p:nvSpPr>
        <p:spPr>
          <a:xfrm>
            <a:off x="793790" y="2843927"/>
            <a:ext cx="3321248" cy="301228"/>
          </a:xfrm>
          <a:prstGeom prst="rect">
            <a:avLst/>
          </a:prstGeom>
          <a:noFill/>
          <a:ln/>
        </p:spPr>
        <p:txBody>
          <a:bodyPr wrap="none" lIns="0" tIns="0" rIns="0" bIns="0" rtlCol="0" anchor="t"/>
          <a:lstStyle/>
          <a:p>
            <a:pPr marL="0" indent="0" algn="l">
              <a:lnSpc>
                <a:spcPts val="2350"/>
              </a:lnSpc>
              <a:buNone/>
            </a:pPr>
            <a:r>
              <a:rPr lang="en-US" sz="1850" b="1" dirty="0">
                <a:solidFill>
                  <a:srgbClr val="CF1F28"/>
                </a:solidFill>
                <a:latin typeface="Oxygen Bold" pitchFamily="34" charset="0"/>
                <a:ea typeface="Oxygen Bold" pitchFamily="34" charset="-122"/>
                <a:cs typeface="Oxygen Bold" pitchFamily="34" charset="-120"/>
              </a:rPr>
              <a:t>Příklady odbytových nákladů</a:t>
            </a:r>
            <a:endParaRPr lang="en-US" sz="1850" dirty="0"/>
          </a:p>
        </p:txBody>
      </p:sp>
      <p:sp>
        <p:nvSpPr>
          <p:cNvPr id="5" name="Text 3"/>
          <p:cNvSpPr/>
          <p:nvPr/>
        </p:nvSpPr>
        <p:spPr>
          <a:xfrm>
            <a:off x="793790" y="3337917"/>
            <a:ext cx="7637502" cy="308372"/>
          </a:xfrm>
          <a:prstGeom prst="rect">
            <a:avLst/>
          </a:prstGeom>
          <a:noFill/>
          <a:ln/>
        </p:spPr>
        <p:txBody>
          <a:bodyPr wrap="none" lIns="0" tIns="0" rIns="0" bIns="0" rtlCol="0" anchor="t"/>
          <a:lstStyle/>
          <a:p>
            <a:pPr marL="342900" indent="-342900" algn="l">
              <a:lnSpc>
                <a:spcPts val="2400"/>
              </a:lnSpc>
              <a:buSzPct val="100000"/>
              <a:buChar char="•"/>
            </a:pPr>
            <a:r>
              <a:rPr lang="en-US" sz="1500" b="1" dirty="0">
                <a:solidFill>
                  <a:srgbClr val="000000"/>
                </a:solidFill>
                <a:latin typeface="Oxygen" pitchFamily="34" charset="0"/>
                <a:ea typeface="Oxygen" pitchFamily="34" charset="-122"/>
                <a:cs typeface="Oxygen" pitchFamily="34" charset="-120"/>
              </a:rPr>
              <a:t>Mzdové náklady:</a:t>
            </a:r>
            <a:r>
              <a:rPr lang="en-US" sz="1500" dirty="0">
                <a:solidFill>
                  <a:srgbClr val="000000"/>
                </a:solidFill>
                <a:latin typeface="Oxygen" pitchFamily="34" charset="0"/>
                <a:ea typeface="Oxygen" pitchFamily="34" charset="-122"/>
                <a:cs typeface="Oxygen" pitchFamily="34" charset="-120"/>
              </a:rPr>
              <a:t> Mzdy obchodních zástupců, provize prodejců</a:t>
            </a:r>
            <a:endParaRPr lang="en-US" sz="1500" dirty="0"/>
          </a:p>
        </p:txBody>
      </p:sp>
      <p:sp>
        <p:nvSpPr>
          <p:cNvPr id="6" name="Text 4"/>
          <p:cNvSpPr/>
          <p:nvPr/>
        </p:nvSpPr>
        <p:spPr>
          <a:xfrm>
            <a:off x="793790" y="3713678"/>
            <a:ext cx="7637502" cy="308372"/>
          </a:xfrm>
          <a:prstGeom prst="rect">
            <a:avLst/>
          </a:prstGeom>
          <a:noFill/>
          <a:ln/>
        </p:spPr>
        <p:txBody>
          <a:bodyPr wrap="none" lIns="0" tIns="0" rIns="0" bIns="0" rtlCol="0" anchor="t"/>
          <a:lstStyle/>
          <a:p>
            <a:pPr marL="342900" indent="-342900" algn="l">
              <a:lnSpc>
                <a:spcPts val="2400"/>
              </a:lnSpc>
              <a:buSzPct val="100000"/>
              <a:buChar char="•"/>
            </a:pPr>
            <a:r>
              <a:rPr lang="en-US" sz="1500" b="1" dirty="0">
                <a:solidFill>
                  <a:srgbClr val="000000"/>
                </a:solidFill>
                <a:latin typeface="Oxygen" pitchFamily="34" charset="0"/>
                <a:ea typeface="Oxygen" pitchFamily="34" charset="-122"/>
                <a:cs typeface="Oxygen" pitchFamily="34" charset="-120"/>
              </a:rPr>
              <a:t>Marketing a propagace:</a:t>
            </a:r>
            <a:r>
              <a:rPr lang="en-US" sz="1500" dirty="0">
                <a:solidFill>
                  <a:srgbClr val="000000"/>
                </a:solidFill>
                <a:latin typeface="Oxygen" pitchFamily="34" charset="0"/>
                <a:ea typeface="Oxygen" pitchFamily="34" charset="-122"/>
                <a:cs typeface="Oxygen" pitchFamily="34" charset="-120"/>
              </a:rPr>
              <a:t> Náklady na reklamu, tvorbu ceníků, průzkum trhu</a:t>
            </a:r>
            <a:endParaRPr lang="en-US" sz="1500" dirty="0"/>
          </a:p>
        </p:txBody>
      </p:sp>
      <p:sp>
        <p:nvSpPr>
          <p:cNvPr id="7" name="Text 5"/>
          <p:cNvSpPr/>
          <p:nvPr/>
        </p:nvSpPr>
        <p:spPr>
          <a:xfrm>
            <a:off x="793790" y="4089440"/>
            <a:ext cx="7637502" cy="616744"/>
          </a:xfrm>
          <a:prstGeom prst="rect">
            <a:avLst/>
          </a:prstGeom>
          <a:noFill/>
          <a:ln/>
        </p:spPr>
        <p:txBody>
          <a:bodyPr wrap="square" lIns="0" tIns="0" rIns="0" bIns="0" rtlCol="0" anchor="t"/>
          <a:lstStyle/>
          <a:p>
            <a:pPr marL="342900" indent="-342900" algn="l">
              <a:lnSpc>
                <a:spcPts val="2400"/>
              </a:lnSpc>
              <a:buSzPct val="100000"/>
              <a:buChar char="•"/>
            </a:pPr>
            <a:r>
              <a:rPr lang="en-US" sz="1500" b="1" dirty="0">
                <a:solidFill>
                  <a:srgbClr val="000000"/>
                </a:solidFill>
                <a:latin typeface="Oxygen" pitchFamily="34" charset="0"/>
                <a:ea typeface="Oxygen" pitchFamily="34" charset="-122"/>
                <a:cs typeface="Oxygen" pitchFamily="34" charset="-120"/>
              </a:rPr>
              <a:t>Prodejní a expediční náklady:</a:t>
            </a:r>
            <a:r>
              <a:rPr lang="en-US" sz="1500" dirty="0">
                <a:solidFill>
                  <a:srgbClr val="000000"/>
                </a:solidFill>
                <a:latin typeface="Oxygen" pitchFamily="34" charset="0"/>
                <a:ea typeface="Oxygen" pitchFamily="34" charset="-122"/>
                <a:cs typeface="Oxygen" pitchFamily="34" charset="-120"/>
              </a:rPr>
              <a:t> Skladování hotových výrobků, balení, poštovné, přepravné</a:t>
            </a:r>
            <a:endParaRPr lang="en-US" sz="1500" dirty="0"/>
          </a:p>
        </p:txBody>
      </p:sp>
      <p:sp>
        <p:nvSpPr>
          <p:cNvPr id="8" name="Text 6"/>
          <p:cNvSpPr/>
          <p:nvPr/>
        </p:nvSpPr>
        <p:spPr>
          <a:xfrm>
            <a:off x="793790" y="4773573"/>
            <a:ext cx="7637502" cy="308372"/>
          </a:xfrm>
          <a:prstGeom prst="rect">
            <a:avLst/>
          </a:prstGeom>
          <a:noFill/>
          <a:ln/>
        </p:spPr>
        <p:txBody>
          <a:bodyPr wrap="none" lIns="0" tIns="0" rIns="0" bIns="0" rtlCol="0" anchor="t"/>
          <a:lstStyle/>
          <a:p>
            <a:pPr marL="342900" indent="-342900" algn="l">
              <a:lnSpc>
                <a:spcPts val="2400"/>
              </a:lnSpc>
              <a:buSzPct val="100000"/>
              <a:buChar char="•"/>
            </a:pPr>
            <a:r>
              <a:rPr lang="en-US" sz="1500" b="1" dirty="0">
                <a:solidFill>
                  <a:srgbClr val="000000"/>
                </a:solidFill>
                <a:latin typeface="Oxygen" pitchFamily="34" charset="0"/>
                <a:ea typeface="Oxygen" pitchFamily="34" charset="-122"/>
                <a:cs typeface="Oxygen" pitchFamily="34" charset="-120"/>
              </a:rPr>
              <a:t>Cestovné:</a:t>
            </a:r>
            <a:r>
              <a:rPr lang="en-US" sz="1500" dirty="0">
                <a:solidFill>
                  <a:srgbClr val="000000"/>
                </a:solidFill>
                <a:latin typeface="Oxygen" pitchFamily="34" charset="0"/>
                <a:ea typeface="Oxygen" pitchFamily="34" charset="-122"/>
                <a:cs typeface="Oxygen" pitchFamily="34" charset="-120"/>
              </a:rPr>
              <a:t> Cestovní náklady obchodního personálu</a:t>
            </a:r>
            <a:endParaRPr lang="en-US" sz="1500" dirty="0"/>
          </a:p>
        </p:txBody>
      </p:sp>
      <p:sp>
        <p:nvSpPr>
          <p:cNvPr id="9" name="Text 7"/>
          <p:cNvSpPr/>
          <p:nvPr/>
        </p:nvSpPr>
        <p:spPr>
          <a:xfrm>
            <a:off x="793790" y="5149334"/>
            <a:ext cx="7637502" cy="308372"/>
          </a:xfrm>
          <a:prstGeom prst="rect">
            <a:avLst/>
          </a:prstGeom>
          <a:noFill/>
          <a:ln/>
        </p:spPr>
        <p:txBody>
          <a:bodyPr wrap="none" lIns="0" tIns="0" rIns="0" bIns="0" rtlCol="0" anchor="t"/>
          <a:lstStyle/>
          <a:p>
            <a:pPr marL="342900" indent="-342900" algn="l">
              <a:lnSpc>
                <a:spcPts val="2400"/>
              </a:lnSpc>
              <a:buSzPct val="100000"/>
              <a:buChar char="•"/>
            </a:pPr>
            <a:r>
              <a:rPr lang="en-US" sz="1500" b="1" dirty="0">
                <a:solidFill>
                  <a:srgbClr val="000000"/>
                </a:solidFill>
                <a:latin typeface="Oxygen" pitchFamily="34" charset="0"/>
                <a:ea typeface="Oxygen" pitchFamily="34" charset="-122"/>
                <a:cs typeface="Oxygen" pitchFamily="34" charset="-120"/>
              </a:rPr>
              <a:t>Odpisy:</a:t>
            </a:r>
            <a:r>
              <a:rPr lang="en-US" sz="1500" dirty="0">
                <a:solidFill>
                  <a:srgbClr val="000000"/>
                </a:solidFill>
                <a:latin typeface="Oxygen" pitchFamily="34" charset="0"/>
                <a:ea typeface="Oxygen" pitchFamily="34" charset="-122"/>
                <a:cs typeface="Oxygen" pitchFamily="34" charset="-120"/>
              </a:rPr>
              <a:t> Odpisy prodejních zařízení a vybavení</a:t>
            </a:r>
            <a:endParaRPr lang="en-US" sz="1500" dirty="0"/>
          </a:p>
        </p:txBody>
      </p:sp>
      <p:sp>
        <p:nvSpPr>
          <p:cNvPr id="10" name="Text 8"/>
          <p:cNvSpPr/>
          <p:nvPr/>
        </p:nvSpPr>
        <p:spPr>
          <a:xfrm>
            <a:off x="793790" y="5525095"/>
            <a:ext cx="7637502" cy="308372"/>
          </a:xfrm>
          <a:prstGeom prst="rect">
            <a:avLst/>
          </a:prstGeom>
          <a:noFill/>
          <a:ln/>
        </p:spPr>
        <p:txBody>
          <a:bodyPr wrap="none" lIns="0" tIns="0" rIns="0" bIns="0" rtlCol="0" anchor="t"/>
          <a:lstStyle/>
          <a:p>
            <a:pPr marL="342900" indent="-342900" algn="l">
              <a:lnSpc>
                <a:spcPts val="2400"/>
              </a:lnSpc>
              <a:buSzPct val="100000"/>
              <a:buChar char="•"/>
            </a:pPr>
            <a:r>
              <a:rPr lang="en-US" sz="1500" b="1" dirty="0">
                <a:solidFill>
                  <a:srgbClr val="000000"/>
                </a:solidFill>
                <a:latin typeface="Oxygen" pitchFamily="34" charset="0"/>
                <a:ea typeface="Oxygen" pitchFamily="34" charset="-122"/>
                <a:cs typeface="Oxygen" pitchFamily="34" charset="-120"/>
              </a:rPr>
              <a:t>Služby:</a:t>
            </a:r>
            <a:r>
              <a:rPr lang="en-US" sz="1500" dirty="0">
                <a:solidFill>
                  <a:srgbClr val="000000"/>
                </a:solidFill>
                <a:latin typeface="Oxygen" pitchFamily="34" charset="0"/>
                <a:ea typeface="Oxygen" pitchFamily="34" charset="-122"/>
                <a:cs typeface="Oxygen" pitchFamily="34" charset="-120"/>
              </a:rPr>
              <a:t> Telefon, internet spojené s prodejem</a:t>
            </a:r>
            <a:endParaRPr lang="en-US" sz="1500" dirty="0"/>
          </a:p>
        </p:txBody>
      </p:sp>
      <p:pic>
        <p:nvPicPr>
          <p:cNvPr id="11" name="Image 0" descr="preencoded.png"/>
          <p:cNvPicPr>
            <a:picLocks noChangeAspect="1"/>
          </p:cNvPicPr>
          <p:nvPr/>
        </p:nvPicPr>
        <p:blipFill>
          <a:blip r:embed="rId3"/>
          <a:stretch>
            <a:fillRect/>
          </a:stretch>
        </p:blipFill>
        <p:spPr>
          <a:xfrm>
            <a:off x="8909209" y="2867978"/>
            <a:ext cx="4194572" cy="4194572"/>
          </a:xfrm>
          <a:prstGeom prst="rect">
            <a:avLst/>
          </a:prstGeom>
        </p:spPr>
      </p:pic>
      <p:pic>
        <p:nvPicPr>
          <p:cNvPr id="12"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771168"/>
            <a:ext cx="4479369" cy="481965"/>
          </a:xfrm>
          <a:prstGeom prst="rect">
            <a:avLst/>
          </a:prstGeom>
          <a:noFill/>
          <a:ln/>
        </p:spPr>
        <p:txBody>
          <a:bodyPr wrap="none" lIns="0" tIns="0" rIns="0" bIns="0" rtlCol="0" anchor="t"/>
          <a:lstStyle/>
          <a:p>
            <a:pPr marL="0" indent="0" algn="l">
              <a:lnSpc>
                <a:spcPts val="3750"/>
              </a:lnSpc>
              <a:buNone/>
            </a:pPr>
            <a:r>
              <a:rPr lang="en-US" sz="3000" b="1" dirty="0">
                <a:solidFill>
                  <a:srgbClr val="CF1F28"/>
                </a:solidFill>
                <a:latin typeface="Oxygen Bold" pitchFamily="34" charset="0"/>
                <a:ea typeface="Oxygen Bold" pitchFamily="34" charset="-122"/>
                <a:cs typeface="Oxygen Bold" pitchFamily="34" charset="-120"/>
              </a:rPr>
              <a:t>Účelové členění nákladů</a:t>
            </a:r>
            <a:endParaRPr lang="en-US" sz="3000" dirty="0"/>
          </a:p>
        </p:txBody>
      </p:sp>
      <p:sp>
        <p:nvSpPr>
          <p:cNvPr id="3" name="Text 1"/>
          <p:cNvSpPr/>
          <p:nvPr/>
        </p:nvSpPr>
        <p:spPr>
          <a:xfrm>
            <a:off x="2579608" y="3061930"/>
            <a:ext cx="2409944" cy="301228"/>
          </a:xfrm>
          <a:prstGeom prst="rect">
            <a:avLst/>
          </a:prstGeom>
          <a:noFill/>
          <a:ln/>
        </p:spPr>
        <p:txBody>
          <a:bodyPr wrap="none" lIns="0" tIns="0" rIns="0" bIns="0" rtlCol="0" anchor="t"/>
          <a:lstStyle/>
          <a:p>
            <a:pPr marL="0" indent="0" algn="r">
              <a:lnSpc>
                <a:spcPts val="2350"/>
              </a:lnSpc>
              <a:buNone/>
            </a:pPr>
            <a:r>
              <a:rPr lang="en-US" sz="1850" b="1" dirty="0">
                <a:solidFill>
                  <a:srgbClr val="000000"/>
                </a:solidFill>
                <a:latin typeface="Oxygen Bold" pitchFamily="34" charset="0"/>
                <a:ea typeface="Oxygen Bold" pitchFamily="34" charset="-122"/>
                <a:cs typeface="Oxygen Bold" pitchFamily="34" charset="-120"/>
              </a:rPr>
              <a:t>Výrobní náklady</a:t>
            </a:r>
            <a:endParaRPr lang="en-US" sz="1850" dirty="0"/>
          </a:p>
        </p:txBody>
      </p:sp>
      <p:sp>
        <p:nvSpPr>
          <p:cNvPr id="4" name="Text 2"/>
          <p:cNvSpPr/>
          <p:nvPr/>
        </p:nvSpPr>
        <p:spPr>
          <a:xfrm>
            <a:off x="793790" y="3478768"/>
            <a:ext cx="4195763" cy="616744"/>
          </a:xfrm>
          <a:prstGeom prst="rect">
            <a:avLst/>
          </a:prstGeom>
          <a:noFill/>
          <a:ln/>
        </p:spPr>
        <p:txBody>
          <a:bodyPr wrap="square" lIns="0" tIns="0" rIns="0" bIns="0" rtlCol="0" anchor="t"/>
          <a:lstStyle/>
          <a:p>
            <a:pPr marL="0" indent="0" algn="r">
              <a:lnSpc>
                <a:spcPts val="2400"/>
              </a:lnSpc>
              <a:buNone/>
            </a:pPr>
            <a:r>
              <a:rPr lang="en-US" sz="1500" dirty="0">
                <a:solidFill>
                  <a:srgbClr val="000000"/>
                </a:solidFill>
                <a:latin typeface="Oxygen" pitchFamily="34" charset="0"/>
                <a:ea typeface="Oxygen" pitchFamily="34" charset="-122"/>
                <a:cs typeface="Oxygen" pitchFamily="34" charset="-120"/>
              </a:rPr>
              <a:t>Náklady spojené přímo s výrobou (materiál, energie, mzdy dělníků)</a:t>
            </a:r>
            <a:endParaRPr lang="en-US" sz="1500" dirty="0"/>
          </a:p>
        </p:txBody>
      </p:sp>
      <p:pic>
        <p:nvPicPr>
          <p:cNvPr id="5" name="Image 0" descr="preencoded.png"/>
          <p:cNvPicPr>
            <a:picLocks noChangeAspect="1"/>
          </p:cNvPicPr>
          <p:nvPr/>
        </p:nvPicPr>
        <p:blipFill>
          <a:blip r:embed="rId3"/>
          <a:stretch>
            <a:fillRect/>
          </a:stretch>
        </p:blipFill>
        <p:spPr>
          <a:xfrm>
            <a:off x="5375077" y="1638657"/>
            <a:ext cx="3880128" cy="3880128"/>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2869" y="3434477"/>
            <a:ext cx="288369" cy="288369"/>
          </a:xfrm>
          <a:prstGeom prst="rect">
            <a:avLst/>
          </a:prstGeom>
        </p:spPr>
      </p:pic>
      <p:sp>
        <p:nvSpPr>
          <p:cNvPr id="7" name="Text 3"/>
          <p:cNvSpPr/>
          <p:nvPr/>
        </p:nvSpPr>
        <p:spPr>
          <a:xfrm>
            <a:off x="9544407" y="2173724"/>
            <a:ext cx="2409944"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Oxygen Bold" pitchFamily="34" charset="0"/>
                <a:ea typeface="Oxygen Bold" pitchFamily="34" charset="-122"/>
                <a:cs typeface="Oxygen Bold" pitchFamily="34" charset="-120"/>
              </a:rPr>
              <a:t>Odbytové náklady</a:t>
            </a:r>
            <a:endParaRPr lang="en-US" sz="1850" dirty="0"/>
          </a:p>
        </p:txBody>
      </p:sp>
      <p:sp>
        <p:nvSpPr>
          <p:cNvPr id="8" name="Text 4"/>
          <p:cNvSpPr/>
          <p:nvPr/>
        </p:nvSpPr>
        <p:spPr>
          <a:xfrm>
            <a:off x="9544407" y="2590562"/>
            <a:ext cx="4292203"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Náklady na prodej a distribuci</a:t>
            </a:r>
            <a:endParaRPr lang="en-US" sz="1500" dirty="0"/>
          </a:p>
        </p:txBody>
      </p:sp>
      <p:pic>
        <p:nvPicPr>
          <p:cNvPr id="9" name="Image 2" descr="preencoded.png"/>
          <p:cNvPicPr>
            <a:picLocks noChangeAspect="1"/>
          </p:cNvPicPr>
          <p:nvPr/>
        </p:nvPicPr>
        <p:blipFill>
          <a:blip r:embed="rId6"/>
          <a:stretch>
            <a:fillRect/>
          </a:stretch>
        </p:blipFill>
        <p:spPr>
          <a:xfrm>
            <a:off x="5375077" y="1638657"/>
            <a:ext cx="3880128" cy="3880128"/>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9910" y="2258378"/>
            <a:ext cx="288369" cy="288369"/>
          </a:xfrm>
          <a:prstGeom prst="rect">
            <a:avLst/>
          </a:prstGeom>
        </p:spPr>
      </p:pic>
      <p:sp>
        <p:nvSpPr>
          <p:cNvPr id="11" name="Text 5"/>
          <p:cNvSpPr/>
          <p:nvPr/>
        </p:nvSpPr>
        <p:spPr>
          <a:xfrm>
            <a:off x="9544407" y="4258389"/>
            <a:ext cx="2409944"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Oxygen Bold" pitchFamily="34" charset="0"/>
                <a:ea typeface="Oxygen Bold" pitchFamily="34" charset="-122"/>
                <a:cs typeface="Oxygen Bold" pitchFamily="34" charset="-120"/>
              </a:rPr>
              <a:t>Správní náklady</a:t>
            </a:r>
            <a:endParaRPr lang="en-US" sz="1850" dirty="0"/>
          </a:p>
        </p:txBody>
      </p:sp>
      <p:sp>
        <p:nvSpPr>
          <p:cNvPr id="12" name="Text 6"/>
          <p:cNvSpPr/>
          <p:nvPr/>
        </p:nvSpPr>
        <p:spPr>
          <a:xfrm>
            <a:off x="9544407" y="4675227"/>
            <a:ext cx="4292203"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Náklady na řízení podniku (platy vedení, účtárna)</a:t>
            </a:r>
            <a:endParaRPr lang="en-US" sz="1500" dirty="0"/>
          </a:p>
        </p:txBody>
      </p:sp>
      <p:pic>
        <p:nvPicPr>
          <p:cNvPr id="13" name="Image 4" descr="preencoded.png"/>
          <p:cNvPicPr>
            <a:picLocks noChangeAspect="1"/>
          </p:cNvPicPr>
          <p:nvPr/>
        </p:nvPicPr>
        <p:blipFill>
          <a:blip r:embed="rId9"/>
          <a:stretch>
            <a:fillRect/>
          </a:stretch>
        </p:blipFill>
        <p:spPr>
          <a:xfrm>
            <a:off x="5375077" y="1638657"/>
            <a:ext cx="3880128" cy="3880128"/>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49910" y="4610576"/>
            <a:ext cx="288369" cy="288369"/>
          </a:xfrm>
          <a:prstGeom prst="rect">
            <a:avLst/>
          </a:prstGeom>
        </p:spPr>
      </p:pic>
      <p:sp>
        <p:nvSpPr>
          <p:cNvPr id="15" name="Text 7"/>
          <p:cNvSpPr/>
          <p:nvPr/>
        </p:nvSpPr>
        <p:spPr>
          <a:xfrm>
            <a:off x="793790" y="5807988"/>
            <a:ext cx="3040618" cy="301228"/>
          </a:xfrm>
          <a:prstGeom prst="rect">
            <a:avLst/>
          </a:prstGeom>
          <a:noFill/>
          <a:ln/>
        </p:spPr>
        <p:txBody>
          <a:bodyPr wrap="none" lIns="0" tIns="0" rIns="0" bIns="0" rtlCol="0" anchor="t"/>
          <a:lstStyle/>
          <a:p>
            <a:pPr marL="0" indent="0" algn="l">
              <a:lnSpc>
                <a:spcPts val="2350"/>
              </a:lnSpc>
              <a:buNone/>
            </a:pPr>
            <a:r>
              <a:rPr lang="en-US" sz="1850" b="1" dirty="0">
                <a:solidFill>
                  <a:srgbClr val="CF1F28"/>
                </a:solidFill>
                <a:latin typeface="Oxygen Bold" pitchFamily="34" charset="0"/>
                <a:ea typeface="Oxygen Bold" pitchFamily="34" charset="-122"/>
                <a:cs typeface="Oxygen Bold" pitchFamily="34" charset="-120"/>
              </a:rPr>
              <a:t>Význam účelového členění</a:t>
            </a:r>
            <a:endParaRPr lang="en-US" sz="1850" dirty="0"/>
          </a:p>
        </p:txBody>
      </p:sp>
      <p:sp>
        <p:nvSpPr>
          <p:cNvPr id="16" name="Text 8"/>
          <p:cNvSpPr/>
          <p:nvPr/>
        </p:nvSpPr>
        <p:spPr>
          <a:xfrm>
            <a:off x="793790" y="6398419"/>
            <a:ext cx="13042821" cy="3083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000000"/>
                </a:solidFill>
                <a:latin typeface="Oxygen" pitchFamily="34" charset="0"/>
                <a:ea typeface="Oxygen" pitchFamily="34" charset="-122"/>
                <a:cs typeface="Oxygen" pitchFamily="34" charset="-120"/>
              </a:rPr>
              <a:t>Pomáhají zjistit skutečnou ziskovost produktů</a:t>
            </a:r>
            <a:endParaRPr lang="en-US" sz="1500" dirty="0"/>
          </a:p>
        </p:txBody>
      </p:sp>
      <p:sp>
        <p:nvSpPr>
          <p:cNvPr id="17" name="Text 9"/>
          <p:cNvSpPr/>
          <p:nvPr/>
        </p:nvSpPr>
        <p:spPr>
          <a:xfrm>
            <a:off x="793790" y="6774180"/>
            <a:ext cx="13042821" cy="3083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000000"/>
                </a:solidFill>
                <a:latin typeface="Oxygen" pitchFamily="34" charset="0"/>
                <a:ea typeface="Oxygen" pitchFamily="34" charset="-122"/>
                <a:cs typeface="Oxygen" pitchFamily="34" charset="-120"/>
              </a:rPr>
              <a:t>Umožňují efektivní řízení prodejních aktivit</a:t>
            </a:r>
            <a:endParaRPr lang="en-US" sz="1500" dirty="0"/>
          </a:p>
        </p:txBody>
      </p:sp>
      <p:sp>
        <p:nvSpPr>
          <p:cNvPr id="18" name="Text 10"/>
          <p:cNvSpPr/>
          <p:nvPr/>
        </p:nvSpPr>
        <p:spPr>
          <a:xfrm>
            <a:off x="793790" y="7149941"/>
            <a:ext cx="13042821" cy="3083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000000"/>
                </a:solidFill>
                <a:latin typeface="Oxygen" pitchFamily="34" charset="0"/>
                <a:ea typeface="Oxygen" pitchFamily="34" charset="-122"/>
                <a:cs typeface="Oxygen" pitchFamily="34" charset="-120"/>
              </a:rPr>
              <a:t>Jsou nezbytné pro tvorbu prodejních cen a rozpočtů</a:t>
            </a:r>
            <a:endParaRPr lang="en-US" sz="1500" dirty="0"/>
          </a:p>
        </p:txBody>
      </p:sp>
      <p:pic>
        <p:nvPicPr>
          <p:cNvPr id="19" name="Image 6" descr="preencoded.png"/>
          <p:cNvPicPr>
            <a:picLocks noChangeAspect="1"/>
          </p:cNvPicPr>
          <p:nvPr/>
        </p:nvPicPr>
        <p:blipFill>
          <a:blip r:embed="rId12"/>
          <a:stretch>
            <a:fillRect/>
          </a:stretch>
        </p:blipFill>
        <p:spPr>
          <a:xfrm>
            <a:off x="13139738" y="7684294"/>
            <a:ext cx="1331952" cy="3194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74025"/>
            <a:ext cx="6117550"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Reprodukční pořizovací cena</a:t>
            </a:r>
            <a:endParaRPr lang="en-US" sz="3550" dirty="0"/>
          </a:p>
        </p:txBody>
      </p:sp>
      <p:sp>
        <p:nvSpPr>
          <p:cNvPr id="4" name="Shape 1"/>
          <p:cNvSpPr/>
          <p:nvPr/>
        </p:nvSpPr>
        <p:spPr>
          <a:xfrm>
            <a:off x="793790" y="1681163"/>
            <a:ext cx="3664744" cy="2955250"/>
          </a:xfrm>
          <a:prstGeom prst="roundRect">
            <a:avLst>
              <a:gd name="adj" fmla="val 3224"/>
            </a:avLst>
          </a:prstGeom>
          <a:solidFill>
            <a:srgbClr val="F8D3D5"/>
          </a:solidFill>
          <a:ln w="7620">
            <a:solidFill>
              <a:srgbClr val="DEB9BB"/>
            </a:solidFill>
            <a:prstDash val="solid"/>
          </a:ln>
        </p:spPr>
      </p:sp>
      <p:sp>
        <p:nvSpPr>
          <p:cNvPr id="5" name="Shape 2"/>
          <p:cNvSpPr/>
          <p:nvPr/>
        </p:nvSpPr>
        <p:spPr>
          <a:xfrm>
            <a:off x="1028224" y="1915597"/>
            <a:ext cx="680442" cy="680442"/>
          </a:xfrm>
          <a:prstGeom prst="roundRect">
            <a:avLst>
              <a:gd name="adj" fmla="val 13436980"/>
            </a:avLst>
          </a:prstGeom>
          <a:solidFill>
            <a:srgbClr val="D01F28"/>
          </a:solidFill>
          <a:ln/>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5390" y="2102644"/>
            <a:ext cx="306110" cy="306110"/>
          </a:xfrm>
          <a:prstGeom prst="rect">
            <a:avLst/>
          </a:prstGeom>
        </p:spPr>
      </p:pic>
      <p:sp>
        <p:nvSpPr>
          <p:cNvPr id="7" name="Text 3"/>
          <p:cNvSpPr/>
          <p:nvPr/>
        </p:nvSpPr>
        <p:spPr>
          <a:xfrm>
            <a:off x="1028224" y="282285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Bezúplatné nabytí</a:t>
            </a:r>
            <a:endParaRPr lang="en-US" sz="2200" dirty="0"/>
          </a:p>
        </p:txBody>
      </p:sp>
      <p:sp>
        <p:nvSpPr>
          <p:cNvPr id="8" name="Text 4"/>
          <p:cNvSpPr/>
          <p:nvPr/>
        </p:nvSpPr>
        <p:spPr>
          <a:xfrm>
            <a:off x="1028224" y="3313271"/>
            <a:ext cx="3195876"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Používá se nejčastěji při bezúplatném nabytí zásob (nabytí darem)</a:t>
            </a:r>
            <a:endParaRPr lang="en-US" sz="1750" dirty="0"/>
          </a:p>
        </p:txBody>
      </p:sp>
      <p:sp>
        <p:nvSpPr>
          <p:cNvPr id="9" name="Shape 5"/>
          <p:cNvSpPr/>
          <p:nvPr/>
        </p:nvSpPr>
        <p:spPr>
          <a:xfrm>
            <a:off x="4685348" y="1681163"/>
            <a:ext cx="3664863" cy="2955250"/>
          </a:xfrm>
          <a:prstGeom prst="roundRect">
            <a:avLst>
              <a:gd name="adj" fmla="val 3224"/>
            </a:avLst>
          </a:prstGeom>
          <a:solidFill>
            <a:srgbClr val="F8D3D5"/>
          </a:solidFill>
          <a:ln w="7620">
            <a:solidFill>
              <a:srgbClr val="DEB9BB"/>
            </a:solidFill>
            <a:prstDash val="solid"/>
          </a:ln>
        </p:spPr>
      </p:sp>
      <p:sp>
        <p:nvSpPr>
          <p:cNvPr id="10" name="Shape 6"/>
          <p:cNvSpPr/>
          <p:nvPr/>
        </p:nvSpPr>
        <p:spPr>
          <a:xfrm>
            <a:off x="4919782" y="1915597"/>
            <a:ext cx="680442" cy="680442"/>
          </a:xfrm>
          <a:prstGeom prst="roundRect">
            <a:avLst>
              <a:gd name="adj" fmla="val 13436980"/>
            </a:avLst>
          </a:prstGeom>
          <a:solidFill>
            <a:srgbClr val="D01F28"/>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6948" y="2102644"/>
            <a:ext cx="306110" cy="306110"/>
          </a:xfrm>
          <a:prstGeom prst="rect">
            <a:avLst/>
          </a:prstGeom>
        </p:spPr>
      </p:pic>
      <p:sp>
        <p:nvSpPr>
          <p:cNvPr id="12" name="Text 7"/>
          <p:cNvSpPr/>
          <p:nvPr/>
        </p:nvSpPr>
        <p:spPr>
          <a:xfrm>
            <a:off x="4919782" y="282285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Zjištěné inventarizací</a:t>
            </a:r>
            <a:endParaRPr lang="en-US" sz="2200" dirty="0"/>
          </a:p>
        </p:txBody>
      </p:sp>
      <p:sp>
        <p:nvSpPr>
          <p:cNvPr id="13" name="Text 8"/>
          <p:cNvSpPr/>
          <p:nvPr/>
        </p:nvSpPr>
        <p:spPr>
          <a:xfrm>
            <a:off x="4919782" y="3313271"/>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Když není možné zjistit vlastní náklady zásob zjištěné inventarizací</a:t>
            </a:r>
            <a:endParaRPr lang="en-US" sz="1750" dirty="0"/>
          </a:p>
        </p:txBody>
      </p:sp>
      <p:sp>
        <p:nvSpPr>
          <p:cNvPr id="14" name="Shape 9"/>
          <p:cNvSpPr/>
          <p:nvPr/>
        </p:nvSpPr>
        <p:spPr>
          <a:xfrm>
            <a:off x="793790" y="4863227"/>
            <a:ext cx="7556421" cy="2592348"/>
          </a:xfrm>
          <a:prstGeom prst="roundRect">
            <a:avLst>
              <a:gd name="adj" fmla="val 3675"/>
            </a:avLst>
          </a:prstGeom>
          <a:solidFill>
            <a:srgbClr val="F8D3D5"/>
          </a:solidFill>
          <a:ln w="7620">
            <a:solidFill>
              <a:srgbClr val="DEB9BB"/>
            </a:solidFill>
            <a:prstDash val="solid"/>
          </a:ln>
        </p:spPr>
      </p:sp>
      <p:sp>
        <p:nvSpPr>
          <p:cNvPr id="15" name="Shape 10"/>
          <p:cNvSpPr/>
          <p:nvPr/>
        </p:nvSpPr>
        <p:spPr>
          <a:xfrm>
            <a:off x="1028224" y="5097661"/>
            <a:ext cx="680442" cy="680442"/>
          </a:xfrm>
          <a:prstGeom prst="roundRect">
            <a:avLst>
              <a:gd name="adj" fmla="val 13436980"/>
            </a:avLst>
          </a:prstGeom>
          <a:solidFill>
            <a:srgbClr val="D01F28"/>
          </a:solidFill>
          <a:ln/>
        </p:spPr>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5390" y="5284708"/>
            <a:ext cx="306110" cy="306110"/>
          </a:xfrm>
          <a:prstGeom prst="rect">
            <a:avLst/>
          </a:prstGeom>
        </p:spPr>
      </p:pic>
      <p:sp>
        <p:nvSpPr>
          <p:cNvPr id="17" name="Text 11"/>
          <p:cNvSpPr/>
          <p:nvPr/>
        </p:nvSpPr>
        <p:spPr>
          <a:xfrm>
            <a:off x="1028224" y="60049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Znalecký posudek</a:t>
            </a:r>
            <a:endParaRPr lang="en-US" sz="2200" dirty="0"/>
          </a:p>
        </p:txBody>
      </p:sp>
      <p:sp>
        <p:nvSpPr>
          <p:cNvPr id="18" name="Text 12"/>
          <p:cNvSpPr/>
          <p:nvPr/>
        </p:nvSpPr>
        <p:spPr>
          <a:xfrm>
            <a:off x="1028224" y="6495336"/>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Cena, za kterou by byl majetek pořízen v době, kdy se o něm účtuje. Příkladem je ocenění znaleckým posudkem</a:t>
            </a:r>
            <a:endParaRPr lang="en-US" sz="1750" dirty="0"/>
          </a:p>
        </p:txBody>
      </p:sp>
      <p:pic>
        <p:nvPicPr>
          <p:cNvPr id="19" name="Image 4" descr="preencoded.png"/>
          <p:cNvPicPr>
            <a:picLocks noChangeAspect="1"/>
          </p:cNvPicPr>
          <p:nvPr/>
        </p:nvPicPr>
        <p:blipFill>
          <a:blip r:embed="rId10"/>
          <a:stretch>
            <a:fillRect/>
          </a:stretch>
        </p:blipFill>
        <p:spPr>
          <a:xfrm>
            <a:off x="7653337" y="7684294"/>
            <a:ext cx="1331952" cy="3194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793790" y="1579721"/>
            <a:ext cx="1462683" cy="426244"/>
          </a:xfrm>
          <a:prstGeom prst="roundRect">
            <a:avLst>
              <a:gd name="adj" fmla="val 17880"/>
            </a:avLst>
          </a:prstGeom>
          <a:solidFill>
            <a:srgbClr val="F8D3D5"/>
          </a:solidFill>
          <a:ln/>
        </p:spPr>
      </p:sp>
      <p:sp>
        <p:nvSpPr>
          <p:cNvPr id="4" name="Text 1"/>
          <p:cNvSpPr/>
          <p:nvPr/>
        </p:nvSpPr>
        <p:spPr>
          <a:xfrm>
            <a:off x="929878" y="1647706"/>
            <a:ext cx="1190506"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VYSKLADNĚNÍ</a:t>
            </a:r>
            <a:endParaRPr lang="en-US" sz="1400" dirty="0"/>
          </a:p>
        </p:txBody>
      </p:sp>
      <p:sp>
        <p:nvSpPr>
          <p:cNvPr id="5" name="Text 2"/>
          <p:cNvSpPr/>
          <p:nvPr/>
        </p:nvSpPr>
        <p:spPr>
          <a:xfrm>
            <a:off x="793790" y="2096691"/>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CF1F28"/>
                </a:solidFill>
                <a:latin typeface="Oxygen Bold" pitchFamily="34" charset="0"/>
                <a:ea typeface="Oxygen Bold" pitchFamily="34" charset="-122"/>
                <a:cs typeface="Oxygen Bold" pitchFamily="34" charset="-120"/>
              </a:rPr>
              <a:t>Oceňování zásob při vyskladnění</a:t>
            </a:r>
            <a:endParaRPr lang="en-US" sz="4450" dirty="0"/>
          </a:p>
        </p:txBody>
      </p:sp>
      <p:sp>
        <p:nvSpPr>
          <p:cNvPr id="6" name="Text 3"/>
          <p:cNvSpPr/>
          <p:nvPr/>
        </p:nvSpPr>
        <p:spPr>
          <a:xfrm>
            <a:off x="793790" y="3854410"/>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Při nákupu zásob dochází často k tomu, že ceny jednoho druhu materiálu kolísají v závislosti na cenových výkyvech na trhu. Např. cena ropy užívané v chemickém průmyslu může během roku klesnout či stoupnout i o několik desítek procent. V zásobnících se ovšem všechna ropa smíchá a může nastat problém jak ocenit vyskladněné dodávky.</a:t>
            </a:r>
            <a:endParaRPr lang="en-US" sz="1750" dirty="0"/>
          </a:p>
        </p:txBody>
      </p:sp>
      <p:sp>
        <p:nvSpPr>
          <p:cNvPr id="7" name="Text 4"/>
          <p:cNvSpPr/>
          <p:nvPr/>
        </p:nvSpPr>
        <p:spPr>
          <a:xfrm>
            <a:off x="793790" y="5924074"/>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České účetní standardy připouštějí několik možností oceňování při vyskladnění.</a:t>
            </a:r>
            <a:endParaRPr lang="en-US" sz="1750" dirty="0"/>
          </a:p>
        </p:txBody>
      </p:sp>
      <p:pic>
        <p:nvPicPr>
          <p:cNvPr id="8" name="Image 1" descr="preencoded.png"/>
          <p:cNvPicPr>
            <a:picLocks noChangeAspect="1"/>
          </p:cNvPicPr>
          <p:nvPr/>
        </p:nvPicPr>
        <p:blipFill>
          <a:blip r:embed="rId4"/>
          <a:stretch>
            <a:fillRect/>
          </a:stretch>
        </p:blipFill>
        <p:spPr>
          <a:xfrm>
            <a:off x="7653337" y="7684294"/>
            <a:ext cx="1331952" cy="3194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2125028"/>
            <a:ext cx="8863370"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Metoda váženého aritmetického průměru</a:t>
            </a:r>
            <a:endParaRPr lang="en-US" sz="3550" dirty="0"/>
          </a:p>
        </p:txBody>
      </p:sp>
      <p:sp>
        <p:nvSpPr>
          <p:cNvPr id="3" name="Text 1"/>
          <p:cNvSpPr/>
          <p:nvPr/>
        </p:nvSpPr>
        <p:spPr>
          <a:xfrm>
            <a:off x="793790" y="3145631"/>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Vážený průměr se přepočítává po každém novém přírůstku zásob podle následujícího vzorce:</a:t>
            </a:r>
            <a:endParaRPr lang="en-US" sz="1750" dirty="0"/>
          </a:p>
        </p:txBody>
      </p:sp>
      <p:sp>
        <p:nvSpPr>
          <p:cNvPr id="4" name="Text 2"/>
          <p:cNvSpPr/>
          <p:nvPr/>
        </p:nvSpPr>
        <p:spPr>
          <a:xfrm>
            <a:off x="793790" y="3795593"/>
            <a:ext cx="13042821" cy="695206"/>
          </a:xfrm>
          <a:prstGeom prst="rect">
            <a:avLst/>
          </a:prstGeom>
          <a:noFill/>
          <a:ln/>
        </p:spPr>
        <p:txBody>
          <a:bodyPr wrap="square" lIns="0" tIns="0" rIns="0" bIns="0" rtlCol="0" anchor="t"/>
          <a:lstStyle/>
          <a:p>
            <a:pPr marL="0" indent="0" algn="l">
              <a:lnSpc>
                <a:spcPts val="3200"/>
              </a:lnSpc>
              <a:buNone/>
            </a:pPr>
            <a:endParaRPr lang="en-US" sz="2000" dirty="0"/>
          </a:p>
        </p:txBody>
      </p:sp>
      <p:pic>
        <p:nvPicPr>
          <p:cNvPr id="5" name="Image 0" descr="preencoded.png"/>
          <p:cNvPicPr>
            <a:picLocks noChangeAspect="1"/>
          </p:cNvPicPr>
          <p:nvPr/>
        </p:nvPicPr>
        <p:blipFill>
          <a:blip r:embed="rId3"/>
          <a:stretch>
            <a:fillRect/>
          </a:stretch>
        </p:blipFill>
        <p:spPr>
          <a:xfrm>
            <a:off x="793790" y="3795593"/>
            <a:ext cx="13042821" cy="695206"/>
          </a:xfrm>
          <a:prstGeom prst="rect">
            <a:avLst/>
          </a:prstGeom>
        </p:spPr>
      </p:pic>
      <p:sp>
        <p:nvSpPr>
          <p:cNvPr id="6" name="Shape 3"/>
          <p:cNvSpPr/>
          <p:nvPr/>
        </p:nvSpPr>
        <p:spPr>
          <a:xfrm>
            <a:off x="793790" y="4777859"/>
            <a:ext cx="13042821" cy="1326713"/>
          </a:xfrm>
          <a:prstGeom prst="roundRect">
            <a:avLst>
              <a:gd name="adj" fmla="val 7181"/>
            </a:avLst>
          </a:prstGeom>
          <a:solidFill>
            <a:srgbClr val="F5BCBF"/>
          </a:solidFill>
          <a:ln/>
        </p:spPr>
      </p:sp>
      <p:pic>
        <p:nvPicPr>
          <p:cNvPr id="7" name="Image 1" descr="preencoded.png"/>
          <p:cNvPicPr>
            <a:picLocks noChangeAspect="1"/>
          </p:cNvPicPr>
          <p:nvPr/>
        </p:nvPicPr>
        <p:blipFill>
          <a:blip r:embed="rId4"/>
          <a:stretch>
            <a:fillRect/>
          </a:stretch>
        </p:blipFill>
        <p:spPr>
          <a:xfrm>
            <a:off x="1020604" y="5129570"/>
            <a:ext cx="283488" cy="226814"/>
          </a:xfrm>
          <a:prstGeom prst="rect">
            <a:avLst/>
          </a:prstGeom>
        </p:spPr>
      </p:pic>
      <p:sp>
        <p:nvSpPr>
          <p:cNvPr id="8" name="Text 4"/>
          <p:cNvSpPr/>
          <p:nvPr/>
        </p:nvSpPr>
        <p:spPr>
          <a:xfrm>
            <a:off x="1530906" y="5061347"/>
            <a:ext cx="12078891" cy="725805"/>
          </a:xfrm>
          <a:prstGeom prst="rect">
            <a:avLst/>
          </a:prstGeom>
          <a:noFill/>
          <a:ln/>
        </p:spPr>
        <p:txBody>
          <a:bodyPr wrap="square" lIns="0" tIns="0" rIns="0" bIns="0" rtlCol="0" anchor="t"/>
          <a:lstStyle/>
          <a:p>
            <a:pPr marL="0" indent="0" algn="l">
              <a:lnSpc>
                <a:spcPts val="2850"/>
              </a:lnSpc>
              <a:buNone/>
            </a:pPr>
            <a:r>
              <a:rPr lang="en-US" sz="1750" b="1" dirty="0">
                <a:solidFill>
                  <a:srgbClr val="000000"/>
                </a:solidFill>
                <a:latin typeface="Oxygen" pitchFamily="34" charset="0"/>
                <a:ea typeface="Oxygen" pitchFamily="34" charset="-122"/>
                <a:cs typeface="Oxygen" pitchFamily="34" charset="-120"/>
              </a:rPr>
              <a:t>Praktický příklad:</a:t>
            </a:r>
            <a:r>
              <a:rPr lang="en-US" sz="1750" dirty="0">
                <a:solidFill>
                  <a:srgbClr val="000000"/>
                </a:solidFill>
                <a:latin typeface="Oxygen" pitchFamily="34" charset="0"/>
                <a:ea typeface="Oxygen" pitchFamily="34" charset="-122"/>
                <a:cs typeface="Oxygen" pitchFamily="34" charset="-120"/>
              </a:rPr>
              <a:t> K 1.1.2015 byla počáteční zásoba materiálu ve skladech společnosti Allout s.r.o. 200 kg v pořizovací ceně 18 Kč/kg. V lednu byly převzaty na sklad dvě dodávky materiálu a došlo k jednomu vyskladnění 280 kg materiálu.</a:t>
            </a:r>
            <a:endParaRPr lang="en-US" sz="1750" dirty="0"/>
          </a:p>
        </p:txBody>
      </p:sp>
      <p:pic>
        <p:nvPicPr>
          <p:cNvPr id="9" name="Image 2" descr="preencoded.png"/>
          <p:cNvPicPr>
            <a:picLocks noChangeAspect="1"/>
          </p:cNvPicPr>
          <p:nvPr/>
        </p:nvPicPr>
        <p:blipFill>
          <a:blip r:embed="rId5"/>
          <a:stretch>
            <a:fillRect/>
          </a:stretch>
        </p:blipFill>
        <p:spPr>
          <a:xfrm>
            <a:off x="13139738" y="7684294"/>
            <a:ext cx="1331952" cy="31944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858560"/>
            <a:ext cx="7089934" cy="538758"/>
          </a:xfrm>
          <a:prstGeom prst="rect">
            <a:avLst/>
          </a:prstGeom>
          <a:noFill/>
          <a:ln/>
        </p:spPr>
        <p:txBody>
          <a:bodyPr wrap="none" lIns="0" tIns="0" rIns="0" bIns="0" rtlCol="0" anchor="t"/>
          <a:lstStyle/>
          <a:p>
            <a:pPr marL="0" indent="0" algn="l">
              <a:lnSpc>
                <a:spcPts val="4200"/>
              </a:lnSpc>
              <a:buNone/>
            </a:pPr>
            <a:r>
              <a:rPr lang="en-US" sz="3350" b="1" dirty="0">
                <a:solidFill>
                  <a:srgbClr val="CF1F28"/>
                </a:solidFill>
                <a:latin typeface="Oxygen Bold" pitchFamily="34" charset="0"/>
                <a:ea typeface="Oxygen Bold" pitchFamily="34" charset="-122"/>
                <a:cs typeface="Oxygen Bold" pitchFamily="34" charset="-120"/>
              </a:rPr>
              <a:t>Příklad výpočtu váženého průměru</a:t>
            </a:r>
            <a:endParaRPr lang="en-US" sz="3350" dirty="0"/>
          </a:p>
        </p:txBody>
      </p:sp>
      <p:sp>
        <p:nvSpPr>
          <p:cNvPr id="3" name="Shape 1"/>
          <p:cNvSpPr/>
          <p:nvPr/>
        </p:nvSpPr>
        <p:spPr>
          <a:xfrm>
            <a:off x="793790" y="1828205"/>
            <a:ext cx="13042821" cy="3107293"/>
          </a:xfrm>
          <a:prstGeom prst="roundRect">
            <a:avLst>
              <a:gd name="adj" fmla="val 2913"/>
            </a:avLst>
          </a:prstGeom>
          <a:noFill/>
          <a:ln w="7620">
            <a:solidFill>
              <a:srgbClr val="000000">
                <a:alpha val="8000"/>
              </a:srgbClr>
            </a:solidFill>
            <a:prstDash val="solid"/>
          </a:ln>
        </p:spPr>
      </p:sp>
      <p:sp>
        <p:nvSpPr>
          <p:cNvPr id="4" name="Shape 2"/>
          <p:cNvSpPr/>
          <p:nvPr/>
        </p:nvSpPr>
        <p:spPr>
          <a:xfrm>
            <a:off x="801410" y="1835825"/>
            <a:ext cx="13027581" cy="618411"/>
          </a:xfrm>
          <a:prstGeom prst="rect">
            <a:avLst/>
          </a:prstGeom>
          <a:solidFill>
            <a:srgbClr val="FFFFFF">
              <a:alpha val="4000"/>
            </a:srgbClr>
          </a:solidFill>
          <a:ln/>
        </p:spPr>
      </p:sp>
      <p:sp>
        <p:nvSpPr>
          <p:cNvPr id="5" name="Text 3"/>
          <p:cNvSpPr/>
          <p:nvPr/>
        </p:nvSpPr>
        <p:spPr>
          <a:xfrm>
            <a:off x="1017151" y="1972628"/>
            <a:ext cx="2170867" cy="344805"/>
          </a:xfrm>
          <a:prstGeom prst="rect">
            <a:avLst/>
          </a:prstGeom>
          <a:noFill/>
          <a:ln/>
        </p:spPr>
        <p:txBody>
          <a:bodyPr wrap="none" lIns="0" tIns="0" rIns="0" bIns="0" rtlCol="0" anchor="t"/>
          <a:lstStyle/>
          <a:p>
            <a:pPr marL="0" indent="0" algn="l">
              <a:lnSpc>
                <a:spcPts val="2700"/>
              </a:lnSpc>
              <a:buNone/>
            </a:pPr>
            <a:r>
              <a:rPr lang="en-US" sz="1650" b="1" dirty="0">
                <a:solidFill>
                  <a:srgbClr val="000000"/>
                </a:solidFill>
                <a:latin typeface="Oxygen" pitchFamily="34" charset="0"/>
                <a:ea typeface="Oxygen" pitchFamily="34" charset="-122"/>
                <a:cs typeface="Oxygen" pitchFamily="34" charset="-120"/>
              </a:rPr>
              <a:t>Datum</a:t>
            </a:r>
            <a:endParaRPr lang="en-US" sz="1650" dirty="0"/>
          </a:p>
        </p:txBody>
      </p:sp>
      <p:sp>
        <p:nvSpPr>
          <p:cNvPr id="6" name="Text 4"/>
          <p:cNvSpPr/>
          <p:nvPr/>
        </p:nvSpPr>
        <p:spPr>
          <a:xfrm>
            <a:off x="3626406" y="1972628"/>
            <a:ext cx="4772620" cy="344805"/>
          </a:xfrm>
          <a:prstGeom prst="rect">
            <a:avLst/>
          </a:prstGeom>
          <a:noFill/>
          <a:ln/>
        </p:spPr>
        <p:txBody>
          <a:bodyPr wrap="none" lIns="0" tIns="0" rIns="0" bIns="0" rtlCol="0" anchor="t"/>
          <a:lstStyle/>
          <a:p>
            <a:pPr marL="0" indent="0" algn="l">
              <a:lnSpc>
                <a:spcPts val="2700"/>
              </a:lnSpc>
              <a:buNone/>
            </a:pPr>
            <a:r>
              <a:rPr lang="en-US" sz="1650" b="1" dirty="0">
                <a:solidFill>
                  <a:srgbClr val="000000"/>
                </a:solidFill>
                <a:latin typeface="Oxygen" pitchFamily="34" charset="0"/>
                <a:ea typeface="Oxygen" pitchFamily="34" charset="-122"/>
                <a:cs typeface="Oxygen" pitchFamily="34" charset="-120"/>
              </a:rPr>
              <a:t>Obsah účetního případu</a:t>
            </a:r>
            <a:endParaRPr lang="en-US" sz="1650" dirty="0"/>
          </a:p>
        </p:txBody>
      </p:sp>
      <p:sp>
        <p:nvSpPr>
          <p:cNvPr id="7" name="Text 5"/>
          <p:cNvSpPr/>
          <p:nvPr/>
        </p:nvSpPr>
        <p:spPr>
          <a:xfrm>
            <a:off x="8837414" y="1972628"/>
            <a:ext cx="2167057" cy="344805"/>
          </a:xfrm>
          <a:prstGeom prst="rect">
            <a:avLst/>
          </a:prstGeom>
          <a:noFill/>
          <a:ln/>
        </p:spPr>
        <p:txBody>
          <a:bodyPr wrap="none" lIns="0" tIns="0" rIns="0" bIns="0" rtlCol="0" anchor="t"/>
          <a:lstStyle/>
          <a:p>
            <a:pPr marL="0" indent="0" algn="l">
              <a:lnSpc>
                <a:spcPts val="2700"/>
              </a:lnSpc>
              <a:buNone/>
            </a:pPr>
            <a:r>
              <a:rPr lang="en-US" sz="1650" b="1" dirty="0">
                <a:solidFill>
                  <a:srgbClr val="000000"/>
                </a:solidFill>
                <a:latin typeface="Oxygen" pitchFamily="34" charset="0"/>
                <a:ea typeface="Oxygen" pitchFamily="34" charset="-122"/>
                <a:cs typeface="Oxygen" pitchFamily="34" charset="-120"/>
              </a:rPr>
              <a:t>Hodnota Kč</a:t>
            </a:r>
            <a:endParaRPr lang="en-US" sz="1650" dirty="0"/>
          </a:p>
        </p:txBody>
      </p:sp>
      <p:sp>
        <p:nvSpPr>
          <p:cNvPr id="8" name="Text 6"/>
          <p:cNvSpPr/>
          <p:nvPr/>
        </p:nvSpPr>
        <p:spPr>
          <a:xfrm>
            <a:off x="11442859" y="1972628"/>
            <a:ext cx="864275" cy="344805"/>
          </a:xfrm>
          <a:prstGeom prst="rect">
            <a:avLst/>
          </a:prstGeom>
          <a:noFill/>
          <a:ln/>
        </p:spPr>
        <p:txBody>
          <a:bodyPr wrap="none" lIns="0" tIns="0" rIns="0" bIns="0" rtlCol="0" anchor="t"/>
          <a:lstStyle/>
          <a:p>
            <a:pPr marL="0" indent="0" algn="l">
              <a:lnSpc>
                <a:spcPts val="2700"/>
              </a:lnSpc>
              <a:buNone/>
            </a:pPr>
            <a:r>
              <a:rPr lang="en-US" sz="1650" b="1" dirty="0">
                <a:solidFill>
                  <a:srgbClr val="000000"/>
                </a:solidFill>
                <a:latin typeface="Oxygen" pitchFamily="34" charset="0"/>
                <a:ea typeface="Oxygen" pitchFamily="34" charset="-122"/>
                <a:cs typeface="Oxygen" pitchFamily="34" charset="-120"/>
              </a:rPr>
              <a:t>MD</a:t>
            </a:r>
            <a:endParaRPr lang="en-US" sz="1650" dirty="0"/>
          </a:p>
        </p:txBody>
      </p:sp>
      <p:sp>
        <p:nvSpPr>
          <p:cNvPr id="9" name="Text 7"/>
          <p:cNvSpPr/>
          <p:nvPr/>
        </p:nvSpPr>
        <p:spPr>
          <a:xfrm>
            <a:off x="12745522" y="1972628"/>
            <a:ext cx="868085" cy="344805"/>
          </a:xfrm>
          <a:prstGeom prst="rect">
            <a:avLst/>
          </a:prstGeom>
          <a:noFill/>
          <a:ln/>
        </p:spPr>
        <p:txBody>
          <a:bodyPr wrap="none" lIns="0" tIns="0" rIns="0" bIns="0" rtlCol="0" anchor="t"/>
          <a:lstStyle/>
          <a:p>
            <a:pPr marL="0" indent="0" algn="l">
              <a:lnSpc>
                <a:spcPts val="2700"/>
              </a:lnSpc>
              <a:buNone/>
            </a:pPr>
            <a:r>
              <a:rPr lang="en-US" sz="1650" b="1" dirty="0">
                <a:solidFill>
                  <a:srgbClr val="000000"/>
                </a:solidFill>
                <a:latin typeface="Oxygen" pitchFamily="34" charset="0"/>
                <a:ea typeface="Oxygen" pitchFamily="34" charset="-122"/>
                <a:cs typeface="Oxygen" pitchFamily="34" charset="-120"/>
              </a:rPr>
              <a:t>DAL</a:t>
            </a:r>
            <a:endParaRPr lang="en-US" sz="1650" dirty="0"/>
          </a:p>
        </p:txBody>
      </p:sp>
      <p:sp>
        <p:nvSpPr>
          <p:cNvPr id="10" name="Shape 8"/>
          <p:cNvSpPr/>
          <p:nvPr/>
        </p:nvSpPr>
        <p:spPr>
          <a:xfrm>
            <a:off x="801410" y="2454235"/>
            <a:ext cx="13027581" cy="618411"/>
          </a:xfrm>
          <a:prstGeom prst="rect">
            <a:avLst/>
          </a:prstGeom>
          <a:solidFill>
            <a:srgbClr val="000000">
              <a:alpha val="4000"/>
            </a:srgbClr>
          </a:solidFill>
          <a:ln/>
        </p:spPr>
      </p:sp>
      <p:sp>
        <p:nvSpPr>
          <p:cNvPr id="11" name="Text 9"/>
          <p:cNvSpPr/>
          <p:nvPr/>
        </p:nvSpPr>
        <p:spPr>
          <a:xfrm>
            <a:off x="1017151" y="2591038"/>
            <a:ext cx="2170867"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1.1.2015</a:t>
            </a:r>
            <a:endParaRPr lang="en-US" sz="1650" dirty="0"/>
          </a:p>
        </p:txBody>
      </p:sp>
      <p:sp>
        <p:nvSpPr>
          <p:cNvPr id="12" name="Text 10"/>
          <p:cNvSpPr/>
          <p:nvPr/>
        </p:nvSpPr>
        <p:spPr>
          <a:xfrm>
            <a:off x="3626406" y="2591038"/>
            <a:ext cx="4772620"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Stávající stav materiálu 200 kg</a:t>
            </a:r>
            <a:endParaRPr lang="en-US" sz="1650" dirty="0"/>
          </a:p>
        </p:txBody>
      </p:sp>
      <p:sp>
        <p:nvSpPr>
          <p:cNvPr id="13" name="Text 11"/>
          <p:cNvSpPr/>
          <p:nvPr/>
        </p:nvSpPr>
        <p:spPr>
          <a:xfrm>
            <a:off x="8837414" y="2591038"/>
            <a:ext cx="2167057"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200 × 18 = 3 600</a:t>
            </a:r>
            <a:endParaRPr lang="en-US" sz="1650" dirty="0"/>
          </a:p>
        </p:txBody>
      </p:sp>
      <p:sp>
        <p:nvSpPr>
          <p:cNvPr id="14" name="Text 12"/>
          <p:cNvSpPr/>
          <p:nvPr/>
        </p:nvSpPr>
        <p:spPr>
          <a:xfrm>
            <a:off x="11442859" y="2591038"/>
            <a:ext cx="86427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a:t>
            </a:r>
            <a:endParaRPr lang="en-US" sz="1650" dirty="0"/>
          </a:p>
        </p:txBody>
      </p:sp>
      <p:sp>
        <p:nvSpPr>
          <p:cNvPr id="15" name="Text 13"/>
          <p:cNvSpPr/>
          <p:nvPr/>
        </p:nvSpPr>
        <p:spPr>
          <a:xfrm>
            <a:off x="12745522" y="2591038"/>
            <a:ext cx="86808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a:t>
            </a:r>
            <a:endParaRPr lang="en-US" sz="1650" dirty="0"/>
          </a:p>
        </p:txBody>
      </p:sp>
      <p:sp>
        <p:nvSpPr>
          <p:cNvPr id="16" name="Shape 14"/>
          <p:cNvSpPr/>
          <p:nvPr/>
        </p:nvSpPr>
        <p:spPr>
          <a:xfrm>
            <a:off x="801410" y="3072646"/>
            <a:ext cx="13027581" cy="618411"/>
          </a:xfrm>
          <a:prstGeom prst="rect">
            <a:avLst/>
          </a:prstGeom>
          <a:solidFill>
            <a:srgbClr val="FFFFFF">
              <a:alpha val="4000"/>
            </a:srgbClr>
          </a:solidFill>
          <a:ln/>
        </p:spPr>
      </p:sp>
      <p:sp>
        <p:nvSpPr>
          <p:cNvPr id="17" name="Text 15"/>
          <p:cNvSpPr/>
          <p:nvPr/>
        </p:nvSpPr>
        <p:spPr>
          <a:xfrm>
            <a:off x="1017151" y="3209449"/>
            <a:ext cx="2170867"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11.1.2015</a:t>
            </a:r>
            <a:endParaRPr lang="en-US" sz="1650" dirty="0"/>
          </a:p>
        </p:txBody>
      </p:sp>
      <p:sp>
        <p:nvSpPr>
          <p:cNvPr id="18" name="Text 16"/>
          <p:cNvSpPr/>
          <p:nvPr/>
        </p:nvSpPr>
        <p:spPr>
          <a:xfrm>
            <a:off x="3626406" y="3209449"/>
            <a:ext cx="4772620"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Příjemka 200 kg materiálu po 16 Kč</a:t>
            </a:r>
            <a:endParaRPr lang="en-US" sz="1650" dirty="0"/>
          </a:p>
        </p:txBody>
      </p:sp>
      <p:sp>
        <p:nvSpPr>
          <p:cNvPr id="19" name="Text 17"/>
          <p:cNvSpPr/>
          <p:nvPr/>
        </p:nvSpPr>
        <p:spPr>
          <a:xfrm>
            <a:off x="8837414" y="3209449"/>
            <a:ext cx="2167057"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200 × 16 = 3 200</a:t>
            </a:r>
            <a:endParaRPr lang="en-US" sz="1650" dirty="0"/>
          </a:p>
        </p:txBody>
      </p:sp>
      <p:sp>
        <p:nvSpPr>
          <p:cNvPr id="20" name="Text 18"/>
          <p:cNvSpPr/>
          <p:nvPr/>
        </p:nvSpPr>
        <p:spPr>
          <a:xfrm>
            <a:off x="11442859" y="3209449"/>
            <a:ext cx="86427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112</a:t>
            </a:r>
            <a:endParaRPr lang="en-US" sz="1650" dirty="0"/>
          </a:p>
        </p:txBody>
      </p:sp>
      <p:sp>
        <p:nvSpPr>
          <p:cNvPr id="21" name="Text 19"/>
          <p:cNvSpPr/>
          <p:nvPr/>
        </p:nvSpPr>
        <p:spPr>
          <a:xfrm>
            <a:off x="12745522" y="3209449"/>
            <a:ext cx="86808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111</a:t>
            </a:r>
            <a:endParaRPr lang="en-US" sz="1650" dirty="0"/>
          </a:p>
        </p:txBody>
      </p:sp>
      <p:sp>
        <p:nvSpPr>
          <p:cNvPr id="22" name="Shape 20"/>
          <p:cNvSpPr/>
          <p:nvPr/>
        </p:nvSpPr>
        <p:spPr>
          <a:xfrm>
            <a:off x="801410" y="3691057"/>
            <a:ext cx="13027581" cy="618411"/>
          </a:xfrm>
          <a:prstGeom prst="rect">
            <a:avLst/>
          </a:prstGeom>
          <a:solidFill>
            <a:srgbClr val="000000">
              <a:alpha val="4000"/>
            </a:srgbClr>
          </a:solidFill>
          <a:ln/>
        </p:spPr>
      </p:sp>
      <p:sp>
        <p:nvSpPr>
          <p:cNvPr id="23" name="Text 21"/>
          <p:cNvSpPr/>
          <p:nvPr/>
        </p:nvSpPr>
        <p:spPr>
          <a:xfrm>
            <a:off x="1017151" y="3827859"/>
            <a:ext cx="2170867"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15.1.2015</a:t>
            </a:r>
            <a:endParaRPr lang="en-US" sz="1650" dirty="0"/>
          </a:p>
        </p:txBody>
      </p:sp>
      <p:sp>
        <p:nvSpPr>
          <p:cNvPr id="24" name="Text 22"/>
          <p:cNvSpPr/>
          <p:nvPr/>
        </p:nvSpPr>
        <p:spPr>
          <a:xfrm>
            <a:off x="3626406" y="3827859"/>
            <a:ext cx="4772620"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Příjemka 500 kg materiálu po 19 Kč</a:t>
            </a:r>
            <a:endParaRPr lang="en-US" sz="1650" dirty="0"/>
          </a:p>
        </p:txBody>
      </p:sp>
      <p:sp>
        <p:nvSpPr>
          <p:cNvPr id="25" name="Text 23"/>
          <p:cNvSpPr/>
          <p:nvPr/>
        </p:nvSpPr>
        <p:spPr>
          <a:xfrm>
            <a:off x="8837414" y="3827859"/>
            <a:ext cx="2167057"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500 × 19 = 9 500</a:t>
            </a:r>
            <a:endParaRPr lang="en-US" sz="1650" dirty="0"/>
          </a:p>
        </p:txBody>
      </p:sp>
      <p:sp>
        <p:nvSpPr>
          <p:cNvPr id="26" name="Text 24"/>
          <p:cNvSpPr/>
          <p:nvPr/>
        </p:nvSpPr>
        <p:spPr>
          <a:xfrm>
            <a:off x="11442859" y="3827859"/>
            <a:ext cx="86427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112</a:t>
            </a:r>
            <a:endParaRPr lang="en-US" sz="1650" dirty="0"/>
          </a:p>
        </p:txBody>
      </p:sp>
      <p:sp>
        <p:nvSpPr>
          <p:cNvPr id="27" name="Text 25"/>
          <p:cNvSpPr/>
          <p:nvPr/>
        </p:nvSpPr>
        <p:spPr>
          <a:xfrm>
            <a:off x="12745522" y="3827859"/>
            <a:ext cx="86808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111</a:t>
            </a:r>
            <a:endParaRPr lang="en-US" sz="1650" dirty="0"/>
          </a:p>
        </p:txBody>
      </p:sp>
      <p:sp>
        <p:nvSpPr>
          <p:cNvPr id="28" name="Shape 26"/>
          <p:cNvSpPr/>
          <p:nvPr/>
        </p:nvSpPr>
        <p:spPr>
          <a:xfrm>
            <a:off x="801410" y="4309467"/>
            <a:ext cx="13027581" cy="618411"/>
          </a:xfrm>
          <a:prstGeom prst="rect">
            <a:avLst/>
          </a:prstGeom>
          <a:solidFill>
            <a:srgbClr val="FFFFFF">
              <a:alpha val="4000"/>
            </a:srgbClr>
          </a:solidFill>
          <a:ln/>
        </p:spPr>
      </p:sp>
      <p:sp>
        <p:nvSpPr>
          <p:cNvPr id="29" name="Text 27"/>
          <p:cNvSpPr/>
          <p:nvPr/>
        </p:nvSpPr>
        <p:spPr>
          <a:xfrm>
            <a:off x="1017151" y="4446270"/>
            <a:ext cx="2170867"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30.1.2015</a:t>
            </a:r>
            <a:endParaRPr lang="en-US" sz="1650" dirty="0"/>
          </a:p>
        </p:txBody>
      </p:sp>
      <p:sp>
        <p:nvSpPr>
          <p:cNvPr id="30" name="Text 28"/>
          <p:cNvSpPr/>
          <p:nvPr/>
        </p:nvSpPr>
        <p:spPr>
          <a:xfrm>
            <a:off x="3626406" y="4446270"/>
            <a:ext cx="4772620"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Výdejka na 280 kg materiálu</a:t>
            </a:r>
            <a:endParaRPr lang="en-US" sz="1650" dirty="0"/>
          </a:p>
        </p:txBody>
      </p:sp>
      <p:sp>
        <p:nvSpPr>
          <p:cNvPr id="31" name="Text 29"/>
          <p:cNvSpPr/>
          <p:nvPr/>
        </p:nvSpPr>
        <p:spPr>
          <a:xfrm>
            <a:off x="8837414" y="4446270"/>
            <a:ext cx="2167057"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280 × 18,11 = 5 070,8</a:t>
            </a:r>
            <a:endParaRPr lang="en-US" sz="1650" dirty="0"/>
          </a:p>
        </p:txBody>
      </p:sp>
      <p:sp>
        <p:nvSpPr>
          <p:cNvPr id="32" name="Text 30"/>
          <p:cNvSpPr/>
          <p:nvPr/>
        </p:nvSpPr>
        <p:spPr>
          <a:xfrm>
            <a:off x="11442859" y="4446270"/>
            <a:ext cx="86427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501</a:t>
            </a:r>
            <a:endParaRPr lang="en-US" sz="1650" dirty="0"/>
          </a:p>
        </p:txBody>
      </p:sp>
      <p:sp>
        <p:nvSpPr>
          <p:cNvPr id="33" name="Text 31"/>
          <p:cNvSpPr/>
          <p:nvPr/>
        </p:nvSpPr>
        <p:spPr>
          <a:xfrm>
            <a:off x="12745522" y="4446270"/>
            <a:ext cx="86808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112</a:t>
            </a:r>
            <a:endParaRPr lang="en-US" sz="1650" dirty="0"/>
          </a:p>
        </p:txBody>
      </p:sp>
      <p:sp>
        <p:nvSpPr>
          <p:cNvPr id="34" name="Text 32"/>
          <p:cNvSpPr/>
          <p:nvPr/>
        </p:nvSpPr>
        <p:spPr>
          <a:xfrm>
            <a:off x="793790" y="5177909"/>
            <a:ext cx="13042821"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Výpočet váženého průměru ke dni 30.1.:</a:t>
            </a:r>
            <a:endParaRPr lang="en-US" sz="1650" dirty="0"/>
          </a:p>
        </p:txBody>
      </p:sp>
      <p:sp>
        <p:nvSpPr>
          <p:cNvPr id="35" name="Text 33"/>
          <p:cNvSpPr/>
          <p:nvPr/>
        </p:nvSpPr>
        <p:spPr>
          <a:xfrm>
            <a:off x="793790" y="5795367"/>
            <a:ext cx="13042821" cy="613291"/>
          </a:xfrm>
          <a:prstGeom prst="rect">
            <a:avLst/>
          </a:prstGeom>
          <a:noFill/>
          <a:ln/>
        </p:spPr>
        <p:txBody>
          <a:bodyPr wrap="square" lIns="0" tIns="0" rIns="0" bIns="0" rtlCol="0" anchor="t"/>
          <a:lstStyle/>
          <a:p>
            <a:pPr marL="0" indent="0" algn="l">
              <a:lnSpc>
                <a:spcPts val="3050"/>
              </a:lnSpc>
              <a:buNone/>
            </a:pPr>
            <a:endParaRPr lang="en-US" sz="1900" dirty="0"/>
          </a:p>
        </p:txBody>
      </p:sp>
      <p:pic>
        <p:nvPicPr>
          <p:cNvPr id="36" name="Image 0" descr="preencoded.png"/>
          <p:cNvPicPr>
            <a:picLocks noChangeAspect="1"/>
          </p:cNvPicPr>
          <p:nvPr/>
        </p:nvPicPr>
        <p:blipFill>
          <a:blip r:embed="rId3"/>
          <a:stretch>
            <a:fillRect/>
          </a:stretch>
        </p:blipFill>
        <p:spPr>
          <a:xfrm>
            <a:off x="793790" y="5795367"/>
            <a:ext cx="13042821" cy="613291"/>
          </a:xfrm>
          <a:prstGeom prst="rect">
            <a:avLst/>
          </a:prstGeom>
        </p:spPr>
      </p:pic>
      <p:sp>
        <p:nvSpPr>
          <p:cNvPr id="37" name="Text 34"/>
          <p:cNvSpPr/>
          <p:nvPr/>
        </p:nvSpPr>
        <p:spPr>
          <a:xfrm>
            <a:off x="793790" y="6681311"/>
            <a:ext cx="13042821" cy="68961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Zjistili jsme, že průměrná cena za 1 kg materiálu na skladě ke dni 30.1.2015 činí </a:t>
            </a:r>
            <a:r>
              <a:rPr lang="en-US" sz="1650" b="1" dirty="0">
                <a:solidFill>
                  <a:srgbClr val="000000"/>
                </a:solidFill>
                <a:latin typeface="Oxygen" pitchFamily="34" charset="0"/>
                <a:ea typeface="Oxygen" pitchFamily="34" charset="-122"/>
                <a:cs typeface="Oxygen" pitchFamily="34" charset="-120"/>
              </a:rPr>
              <a:t>18,11 Kč/kg</a:t>
            </a:r>
            <a:r>
              <a:rPr lang="en-US" sz="1650" dirty="0">
                <a:solidFill>
                  <a:srgbClr val="000000"/>
                </a:solidFill>
                <a:latin typeface="Oxygen" pitchFamily="34" charset="0"/>
                <a:ea typeface="Oxygen" pitchFamily="34" charset="-122"/>
                <a:cs typeface="Oxygen" pitchFamily="34" charset="-120"/>
              </a:rPr>
              <a:t>. Hodnota vyskladněné dodávky tedy činí </a:t>
            </a:r>
            <a:r>
              <a:rPr lang="en-US" sz="1650" b="1" dirty="0">
                <a:solidFill>
                  <a:srgbClr val="000000"/>
                </a:solidFill>
                <a:latin typeface="Oxygen" pitchFamily="34" charset="0"/>
                <a:ea typeface="Oxygen" pitchFamily="34" charset="-122"/>
                <a:cs typeface="Oxygen" pitchFamily="34" charset="-120"/>
              </a:rPr>
              <a:t>280 kg × 18,11 = 5 070,8 Kč</a:t>
            </a:r>
            <a:r>
              <a:rPr lang="en-US" sz="1650" dirty="0">
                <a:solidFill>
                  <a:srgbClr val="000000"/>
                </a:solidFill>
                <a:latin typeface="Oxygen" pitchFamily="34" charset="0"/>
                <a:ea typeface="Oxygen" pitchFamily="34" charset="-122"/>
                <a:cs typeface="Oxygen" pitchFamily="34" charset="-120"/>
              </a:rPr>
              <a:t>.</a:t>
            </a:r>
            <a:endParaRPr lang="en-US" sz="1650" dirty="0"/>
          </a:p>
        </p:txBody>
      </p:sp>
      <p:pic>
        <p:nvPicPr>
          <p:cNvPr id="38"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840700"/>
            <a:ext cx="3855958" cy="481965"/>
          </a:xfrm>
          <a:prstGeom prst="rect">
            <a:avLst/>
          </a:prstGeom>
          <a:noFill/>
          <a:ln/>
        </p:spPr>
        <p:txBody>
          <a:bodyPr wrap="none" lIns="0" tIns="0" rIns="0" bIns="0" rtlCol="0" anchor="t"/>
          <a:lstStyle/>
          <a:p>
            <a:pPr marL="0" indent="0" algn="l">
              <a:lnSpc>
                <a:spcPts val="3750"/>
              </a:lnSpc>
              <a:buNone/>
            </a:pPr>
            <a:r>
              <a:rPr lang="en-US" sz="3000" b="1" dirty="0">
                <a:solidFill>
                  <a:srgbClr val="CF1F28"/>
                </a:solidFill>
                <a:latin typeface="Oxygen Bold" pitchFamily="34" charset="0"/>
                <a:ea typeface="Oxygen Bold" pitchFamily="34" charset="-122"/>
                <a:cs typeface="Oxygen Bold" pitchFamily="34" charset="-120"/>
              </a:rPr>
              <a:t>Metoda FIFO</a:t>
            </a:r>
            <a:endParaRPr lang="en-US" sz="3000" dirty="0"/>
          </a:p>
        </p:txBody>
      </p:sp>
      <p:sp>
        <p:nvSpPr>
          <p:cNvPr id="3" name="Text 1"/>
          <p:cNvSpPr/>
          <p:nvPr/>
        </p:nvSpPr>
        <p:spPr>
          <a:xfrm>
            <a:off x="793790" y="1804630"/>
            <a:ext cx="2409944" cy="301228"/>
          </a:xfrm>
          <a:prstGeom prst="rect">
            <a:avLst/>
          </a:prstGeom>
          <a:noFill/>
          <a:ln/>
        </p:spPr>
        <p:txBody>
          <a:bodyPr wrap="none" lIns="0" tIns="0" rIns="0" bIns="0" rtlCol="0" anchor="t"/>
          <a:lstStyle/>
          <a:p>
            <a:pPr marL="0" indent="0" algn="l">
              <a:lnSpc>
                <a:spcPts val="2350"/>
              </a:lnSpc>
              <a:buNone/>
            </a:pPr>
            <a:r>
              <a:rPr lang="en-US" sz="1850" b="1" dirty="0">
                <a:solidFill>
                  <a:srgbClr val="CF1F28"/>
                </a:solidFill>
                <a:latin typeface="Oxygen Bold" pitchFamily="34" charset="0"/>
                <a:ea typeface="Oxygen Bold" pitchFamily="34" charset="-122"/>
                <a:cs typeface="Oxygen Bold" pitchFamily="34" charset="-120"/>
              </a:rPr>
              <a:t>First In, First Out</a:t>
            </a:r>
            <a:endParaRPr lang="en-US" sz="1850" dirty="0"/>
          </a:p>
        </p:txBody>
      </p:sp>
      <p:sp>
        <p:nvSpPr>
          <p:cNvPr id="4" name="Text 2"/>
          <p:cNvSpPr/>
          <p:nvPr/>
        </p:nvSpPr>
        <p:spPr>
          <a:xfrm>
            <a:off x="793790" y="2298621"/>
            <a:ext cx="6286262" cy="925116"/>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Název metody je zkratkou anglického </a:t>
            </a:r>
            <a:r>
              <a:rPr lang="en-US" sz="1500" i="1" dirty="0">
                <a:solidFill>
                  <a:srgbClr val="000000"/>
                </a:solidFill>
                <a:latin typeface="Oxygen" pitchFamily="34" charset="0"/>
                <a:ea typeface="Oxygen" pitchFamily="34" charset="-122"/>
                <a:cs typeface="Oxygen" pitchFamily="34" charset="-120"/>
              </a:rPr>
              <a:t>first-in first-out</a:t>
            </a:r>
            <a:r>
              <a:rPr lang="en-US" sz="1500" dirty="0">
                <a:solidFill>
                  <a:srgbClr val="000000"/>
                </a:solidFill>
                <a:latin typeface="Oxygen" pitchFamily="34" charset="0"/>
                <a:ea typeface="Oxygen" pitchFamily="34" charset="-122"/>
                <a:cs typeface="Oxygen" pitchFamily="34" charset="-120"/>
              </a:rPr>
              <a:t> - neboli první dovnitř, první ven. Při výdeji nejprve vydáváme nejstarší zásoby (oceněné nejstaršími cenami) a postupně přecházíme k novějším zásobám.</a:t>
            </a:r>
            <a:endParaRPr lang="en-US" sz="1500" dirty="0"/>
          </a:p>
        </p:txBody>
      </p:sp>
      <p:sp>
        <p:nvSpPr>
          <p:cNvPr id="5" name="Text 3"/>
          <p:cNvSpPr/>
          <p:nvPr/>
        </p:nvSpPr>
        <p:spPr>
          <a:xfrm>
            <a:off x="793790" y="3397210"/>
            <a:ext cx="6286262" cy="308372"/>
          </a:xfrm>
          <a:prstGeom prst="rect">
            <a:avLst/>
          </a:prstGeom>
          <a:noFill/>
          <a:ln/>
        </p:spPr>
        <p:txBody>
          <a:bodyPr wrap="none" lIns="0" tIns="0" rIns="0" bIns="0" rtlCol="0" anchor="t"/>
          <a:lstStyle/>
          <a:p>
            <a:pPr marL="0" indent="0" algn="l">
              <a:lnSpc>
                <a:spcPts val="2400"/>
              </a:lnSpc>
              <a:buNone/>
            </a:pPr>
            <a:r>
              <a:rPr lang="en-US" sz="1500" b="1" dirty="0">
                <a:solidFill>
                  <a:srgbClr val="000000"/>
                </a:solidFill>
                <a:latin typeface="Oxygen" pitchFamily="34" charset="0"/>
                <a:ea typeface="Oxygen" pitchFamily="34" charset="-122"/>
                <a:cs typeface="Oxygen" pitchFamily="34" charset="-120"/>
              </a:rPr>
              <a:t>Aplikace na vzorový příklad:</a:t>
            </a:r>
            <a:endParaRPr lang="en-US" sz="1500" dirty="0"/>
          </a:p>
        </p:txBody>
      </p:sp>
      <p:sp>
        <p:nvSpPr>
          <p:cNvPr id="6" name="Text 4"/>
          <p:cNvSpPr/>
          <p:nvPr/>
        </p:nvSpPr>
        <p:spPr>
          <a:xfrm>
            <a:off x="793790" y="3879056"/>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Hodnota výdejky z 30.1.2015:</a:t>
            </a:r>
            <a:endParaRPr lang="en-US" sz="1500" dirty="0"/>
          </a:p>
        </p:txBody>
      </p:sp>
      <p:sp>
        <p:nvSpPr>
          <p:cNvPr id="7" name="Text 5"/>
          <p:cNvSpPr/>
          <p:nvPr/>
        </p:nvSpPr>
        <p:spPr>
          <a:xfrm>
            <a:off x="793790" y="4360902"/>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200 × 18 + 80 × 16 = </a:t>
            </a:r>
            <a:r>
              <a:rPr lang="en-US" sz="1500" b="1" dirty="0">
                <a:solidFill>
                  <a:srgbClr val="000000"/>
                </a:solidFill>
                <a:latin typeface="Oxygen" pitchFamily="34" charset="0"/>
                <a:ea typeface="Oxygen" pitchFamily="34" charset="-122"/>
                <a:cs typeface="Oxygen" pitchFamily="34" charset="-120"/>
              </a:rPr>
              <a:t>4 880 Kč</a:t>
            </a:r>
            <a:endParaRPr lang="en-US" sz="1500" dirty="0"/>
          </a:p>
        </p:txBody>
      </p:sp>
      <p:pic>
        <p:nvPicPr>
          <p:cNvPr id="8" name="Image 0" descr="preencoded.png"/>
          <p:cNvPicPr>
            <a:picLocks noChangeAspect="1"/>
          </p:cNvPicPr>
          <p:nvPr/>
        </p:nvPicPr>
        <p:blipFill>
          <a:blip r:embed="rId3"/>
          <a:stretch>
            <a:fillRect/>
          </a:stretch>
        </p:blipFill>
        <p:spPr>
          <a:xfrm>
            <a:off x="7557968" y="1828681"/>
            <a:ext cx="5343287" cy="5343287"/>
          </a:xfrm>
          <a:prstGeom prst="rect">
            <a:avLst/>
          </a:prstGeom>
        </p:spPr>
      </p:pic>
      <p:pic>
        <p:nvPicPr>
          <p:cNvPr id="9"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02876"/>
            <a:ext cx="7556421" cy="1133951"/>
          </a:xfrm>
          <a:prstGeom prst="rect">
            <a:avLst/>
          </a:prstGeom>
          <a:noFill/>
          <a:ln/>
        </p:spPr>
        <p:txBody>
          <a:bodyPr wrap="squar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Vážený aritmetický průměr versus FIFO</a:t>
            </a:r>
            <a:endParaRPr lang="en-US" sz="3550" dirty="0"/>
          </a:p>
        </p:txBody>
      </p:sp>
      <p:sp>
        <p:nvSpPr>
          <p:cNvPr id="4" name="Shape 1"/>
          <p:cNvSpPr/>
          <p:nvPr/>
        </p:nvSpPr>
        <p:spPr>
          <a:xfrm>
            <a:off x="6280190" y="2576989"/>
            <a:ext cx="30480" cy="4549616"/>
          </a:xfrm>
          <a:prstGeom prst="roundRect">
            <a:avLst>
              <a:gd name="adj" fmla="val 312558"/>
            </a:avLst>
          </a:prstGeom>
          <a:solidFill>
            <a:srgbClr val="DEB9BB"/>
          </a:solidFill>
          <a:ln/>
        </p:spPr>
      </p:sp>
      <p:sp>
        <p:nvSpPr>
          <p:cNvPr id="5" name="Shape 2"/>
          <p:cNvSpPr/>
          <p:nvPr/>
        </p:nvSpPr>
        <p:spPr>
          <a:xfrm>
            <a:off x="6310670" y="2576989"/>
            <a:ext cx="7556421" cy="2047994"/>
          </a:xfrm>
          <a:prstGeom prst="rect">
            <a:avLst/>
          </a:prstGeom>
          <a:solidFill>
            <a:srgbClr val="F8D3D5"/>
          </a:solidFill>
          <a:ln w="7620">
            <a:solidFill>
              <a:srgbClr val="DEB9BB"/>
            </a:solidFill>
            <a:prstDash val="solid"/>
          </a:ln>
        </p:spPr>
      </p:sp>
      <p:sp>
        <p:nvSpPr>
          <p:cNvPr id="6" name="Text 3"/>
          <p:cNvSpPr/>
          <p:nvPr/>
        </p:nvSpPr>
        <p:spPr>
          <a:xfrm>
            <a:off x="6537484" y="281142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Vliv inflace</a:t>
            </a:r>
            <a:endParaRPr lang="en-US" sz="2200" dirty="0"/>
          </a:p>
        </p:txBody>
      </p:sp>
      <p:sp>
        <p:nvSpPr>
          <p:cNvPr id="7" name="Text 4"/>
          <p:cNvSpPr/>
          <p:nvPr/>
        </p:nvSpPr>
        <p:spPr>
          <a:xfrm>
            <a:off x="6537484" y="3301841"/>
            <a:ext cx="7095173"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Pokud existuje v hospodářství inflace, ocení metoda FIFO vydávaný materiál vždy menší hodnotou, než v případě použití váženého aritmetického průměru.</a:t>
            </a:r>
            <a:endParaRPr lang="en-US" sz="1750" dirty="0"/>
          </a:p>
        </p:txBody>
      </p:sp>
      <p:sp>
        <p:nvSpPr>
          <p:cNvPr id="8" name="Shape 5"/>
          <p:cNvSpPr/>
          <p:nvPr/>
        </p:nvSpPr>
        <p:spPr>
          <a:xfrm>
            <a:off x="6310670" y="5078611"/>
            <a:ext cx="7556421" cy="2047994"/>
          </a:xfrm>
          <a:prstGeom prst="rect">
            <a:avLst/>
          </a:prstGeom>
          <a:solidFill>
            <a:srgbClr val="F8D3D5"/>
          </a:solidFill>
          <a:ln w="7620">
            <a:solidFill>
              <a:srgbClr val="DEB9BB"/>
            </a:solidFill>
            <a:prstDash val="solid"/>
          </a:ln>
        </p:spPr>
      </p:sp>
      <p:sp>
        <p:nvSpPr>
          <p:cNvPr id="9" name="Text 6"/>
          <p:cNvSpPr/>
          <p:nvPr/>
        </p:nvSpPr>
        <p:spPr>
          <a:xfrm>
            <a:off x="6537484" y="531304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Daňové dopady</a:t>
            </a:r>
            <a:endParaRPr lang="en-US" sz="2200" dirty="0"/>
          </a:p>
        </p:txBody>
      </p:sp>
      <p:sp>
        <p:nvSpPr>
          <p:cNvPr id="10" name="Text 7"/>
          <p:cNvSpPr/>
          <p:nvPr/>
        </p:nvSpPr>
        <p:spPr>
          <a:xfrm>
            <a:off x="6537484" y="5803463"/>
            <a:ext cx="7095173"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Menší hodnota materiálu znamená i menší daňově uznatelné náklady. Proto je podnikateli více preferována metoda VAP (vážený aritmetický průměr).</a:t>
            </a:r>
            <a:endParaRPr lang="en-US" sz="1750" dirty="0"/>
          </a:p>
        </p:txBody>
      </p:sp>
      <p:pic>
        <p:nvPicPr>
          <p:cNvPr id="11"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2232660"/>
            <a:ext cx="5164455"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Další metody oceňování</a:t>
            </a:r>
            <a:endParaRPr lang="en-US" sz="3550" dirty="0"/>
          </a:p>
        </p:txBody>
      </p:sp>
      <p:sp>
        <p:nvSpPr>
          <p:cNvPr id="3" name="Shape 1"/>
          <p:cNvSpPr/>
          <p:nvPr/>
        </p:nvSpPr>
        <p:spPr>
          <a:xfrm>
            <a:off x="793790" y="3593425"/>
            <a:ext cx="6407944" cy="2403396"/>
          </a:xfrm>
          <a:prstGeom prst="roundRect">
            <a:avLst>
              <a:gd name="adj" fmla="val 6087"/>
            </a:avLst>
          </a:prstGeom>
          <a:solidFill>
            <a:srgbClr val="FFFFFF"/>
          </a:solidFill>
          <a:ln/>
        </p:spPr>
      </p:sp>
      <p:sp>
        <p:nvSpPr>
          <p:cNvPr id="4" name="Shape 2"/>
          <p:cNvSpPr/>
          <p:nvPr/>
        </p:nvSpPr>
        <p:spPr>
          <a:xfrm>
            <a:off x="793790" y="3562945"/>
            <a:ext cx="6407944" cy="121920"/>
          </a:xfrm>
          <a:prstGeom prst="roundRect">
            <a:avLst>
              <a:gd name="adj" fmla="val 78139"/>
            </a:avLst>
          </a:prstGeom>
          <a:solidFill>
            <a:srgbClr val="D01F28"/>
          </a:solidFill>
          <a:ln/>
        </p:spPr>
      </p:sp>
      <p:sp>
        <p:nvSpPr>
          <p:cNvPr id="5" name="Shape 3"/>
          <p:cNvSpPr/>
          <p:nvPr/>
        </p:nvSpPr>
        <p:spPr>
          <a:xfrm>
            <a:off x="3657540" y="3253264"/>
            <a:ext cx="680442" cy="680442"/>
          </a:xfrm>
          <a:prstGeom prst="roundRect">
            <a:avLst>
              <a:gd name="adj" fmla="val 134383"/>
            </a:avLst>
          </a:prstGeom>
          <a:solidFill>
            <a:srgbClr val="D01F28"/>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1614" y="3457337"/>
            <a:ext cx="272177" cy="272177"/>
          </a:xfrm>
          <a:prstGeom prst="rect">
            <a:avLst/>
          </a:prstGeom>
        </p:spPr>
      </p:pic>
      <p:sp>
        <p:nvSpPr>
          <p:cNvPr id="7" name="Text 4"/>
          <p:cNvSpPr/>
          <p:nvPr/>
        </p:nvSpPr>
        <p:spPr>
          <a:xfrm>
            <a:off x="1051084" y="416040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Metoda LIFO</a:t>
            </a:r>
            <a:endParaRPr lang="en-US" sz="2200" dirty="0"/>
          </a:p>
        </p:txBody>
      </p:sp>
      <p:sp>
        <p:nvSpPr>
          <p:cNvPr id="8" name="Text 5"/>
          <p:cNvSpPr/>
          <p:nvPr/>
        </p:nvSpPr>
        <p:spPr>
          <a:xfrm>
            <a:off x="1051084" y="4650819"/>
            <a:ext cx="5893356" cy="1088708"/>
          </a:xfrm>
          <a:prstGeom prst="rect">
            <a:avLst/>
          </a:prstGeom>
          <a:noFill/>
          <a:ln/>
        </p:spPr>
        <p:txBody>
          <a:bodyPr wrap="square" lIns="0" tIns="0" rIns="0" bIns="0" rtlCol="0" anchor="t"/>
          <a:lstStyle/>
          <a:p>
            <a:pPr marL="0" indent="0" algn="l">
              <a:lnSpc>
                <a:spcPts val="2850"/>
              </a:lnSpc>
              <a:buNone/>
            </a:pPr>
            <a:r>
              <a:rPr lang="en-US" sz="1750" b="1" dirty="0">
                <a:solidFill>
                  <a:srgbClr val="000000"/>
                </a:solidFill>
                <a:latin typeface="Oxygen" pitchFamily="34" charset="0"/>
                <a:ea typeface="Oxygen" pitchFamily="34" charset="-122"/>
                <a:cs typeface="Oxygen" pitchFamily="34" charset="-120"/>
              </a:rPr>
              <a:t>Last In, First Out</a:t>
            </a:r>
            <a:r>
              <a:rPr lang="en-US" sz="1750" dirty="0">
                <a:solidFill>
                  <a:srgbClr val="000000"/>
                </a:solidFill>
                <a:latin typeface="Oxygen" pitchFamily="34" charset="0"/>
                <a:ea typeface="Oxygen" pitchFamily="34" charset="-122"/>
                <a:cs typeface="Oxygen" pitchFamily="34" charset="-120"/>
              </a:rPr>
              <a:t> - poslední dovnitř, první ven. Ze zásob se vydávají nejdříve nejnověji pořízené kusy, starší zůstávají na skladě.</a:t>
            </a:r>
            <a:endParaRPr lang="en-US" sz="1750" dirty="0"/>
          </a:p>
        </p:txBody>
      </p:sp>
      <p:sp>
        <p:nvSpPr>
          <p:cNvPr id="9" name="Shape 6"/>
          <p:cNvSpPr/>
          <p:nvPr/>
        </p:nvSpPr>
        <p:spPr>
          <a:xfrm>
            <a:off x="7428548" y="3593425"/>
            <a:ext cx="6408063" cy="2403396"/>
          </a:xfrm>
          <a:prstGeom prst="roundRect">
            <a:avLst>
              <a:gd name="adj" fmla="val 6087"/>
            </a:avLst>
          </a:prstGeom>
          <a:solidFill>
            <a:srgbClr val="FFFFFF"/>
          </a:solidFill>
          <a:ln/>
        </p:spPr>
      </p:sp>
      <p:sp>
        <p:nvSpPr>
          <p:cNvPr id="10" name="Shape 7"/>
          <p:cNvSpPr/>
          <p:nvPr/>
        </p:nvSpPr>
        <p:spPr>
          <a:xfrm>
            <a:off x="7428548" y="3562945"/>
            <a:ext cx="6408063" cy="121920"/>
          </a:xfrm>
          <a:prstGeom prst="roundRect">
            <a:avLst>
              <a:gd name="adj" fmla="val 78139"/>
            </a:avLst>
          </a:prstGeom>
          <a:solidFill>
            <a:srgbClr val="D01F28"/>
          </a:solidFill>
          <a:ln/>
        </p:spPr>
      </p:sp>
      <p:sp>
        <p:nvSpPr>
          <p:cNvPr id="11" name="Shape 8"/>
          <p:cNvSpPr/>
          <p:nvPr/>
        </p:nvSpPr>
        <p:spPr>
          <a:xfrm>
            <a:off x="10292298" y="3253264"/>
            <a:ext cx="680442" cy="680442"/>
          </a:xfrm>
          <a:prstGeom prst="roundRect">
            <a:avLst>
              <a:gd name="adj" fmla="val 134383"/>
            </a:avLst>
          </a:prstGeom>
          <a:solidFill>
            <a:srgbClr val="D01F28"/>
          </a:solidFill>
          <a:ln/>
        </p:spPr>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6371" y="3457337"/>
            <a:ext cx="272177" cy="272177"/>
          </a:xfrm>
          <a:prstGeom prst="rect">
            <a:avLst/>
          </a:prstGeom>
        </p:spPr>
      </p:pic>
      <p:sp>
        <p:nvSpPr>
          <p:cNvPr id="13" name="Text 9"/>
          <p:cNvSpPr/>
          <p:nvPr/>
        </p:nvSpPr>
        <p:spPr>
          <a:xfrm>
            <a:off x="7685842" y="416040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Metoda HIFO</a:t>
            </a:r>
            <a:endParaRPr lang="en-US" sz="2200" dirty="0"/>
          </a:p>
        </p:txBody>
      </p:sp>
      <p:sp>
        <p:nvSpPr>
          <p:cNvPr id="14" name="Text 10"/>
          <p:cNvSpPr/>
          <p:nvPr/>
        </p:nvSpPr>
        <p:spPr>
          <a:xfrm>
            <a:off x="7685842" y="4650819"/>
            <a:ext cx="5893475" cy="1088708"/>
          </a:xfrm>
          <a:prstGeom prst="rect">
            <a:avLst/>
          </a:prstGeom>
          <a:noFill/>
          <a:ln/>
        </p:spPr>
        <p:txBody>
          <a:bodyPr wrap="square" lIns="0" tIns="0" rIns="0" bIns="0" rtlCol="0" anchor="t"/>
          <a:lstStyle/>
          <a:p>
            <a:pPr marL="0" indent="0" algn="l">
              <a:lnSpc>
                <a:spcPts val="2850"/>
              </a:lnSpc>
              <a:buNone/>
            </a:pPr>
            <a:r>
              <a:rPr lang="en-US" sz="1750" b="1" dirty="0">
                <a:solidFill>
                  <a:srgbClr val="000000"/>
                </a:solidFill>
                <a:latin typeface="Oxygen" pitchFamily="34" charset="0"/>
                <a:ea typeface="Oxygen" pitchFamily="34" charset="-122"/>
                <a:cs typeface="Oxygen" pitchFamily="34" charset="-120"/>
              </a:rPr>
              <a:t>Highest In, First Out</a:t>
            </a:r>
            <a:r>
              <a:rPr lang="en-US" sz="1750" dirty="0">
                <a:solidFill>
                  <a:srgbClr val="000000"/>
                </a:solidFill>
                <a:latin typeface="Oxygen" pitchFamily="34" charset="0"/>
                <a:ea typeface="Oxygen" pitchFamily="34" charset="-122"/>
                <a:cs typeface="Oxygen" pitchFamily="34" charset="-120"/>
              </a:rPr>
              <a:t> - nejdražší dovnitř, nejdřív ven. Při vyskladnění zásob se jako první spotřebují nejdražší položky na skladě, bez ohledu na to, kdy byly nakoupeny.</a:t>
            </a:r>
            <a:endParaRPr lang="en-US" sz="1750" dirty="0"/>
          </a:p>
        </p:txBody>
      </p:sp>
      <p:pic>
        <p:nvPicPr>
          <p:cNvPr id="15" name="Image 2" descr="preencoded.png"/>
          <p:cNvPicPr>
            <a:picLocks noChangeAspect="1"/>
          </p:cNvPicPr>
          <p:nvPr/>
        </p:nvPicPr>
        <p:blipFill>
          <a:blip r:embed="rId7"/>
          <a:stretch>
            <a:fillRect/>
          </a:stretch>
        </p:blipFill>
        <p:spPr>
          <a:xfrm>
            <a:off x="13139738" y="7684294"/>
            <a:ext cx="1331952" cy="3194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318379"/>
            <a:ext cx="6539389"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Základní charakteristika zásob</a:t>
            </a:r>
            <a:endParaRPr lang="en-US" sz="3550" dirty="0"/>
          </a:p>
        </p:txBody>
      </p:sp>
      <p:sp>
        <p:nvSpPr>
          <p:cNvPr id="4" name="Shape 1"/>
          <p:cNvSpPr/>
          <p:nvPr/>
        </p:nvSpPr>
        <p:spPr>
          <a:xfrm>
            <a:off x="6280190" y="2225516"/>
            <a:ext cx="3664744" cy="2773799"/>
          </a:xfrm>
          <a:prstGeom prst="roundRect">
            <a:avLst>
              <a:gd name="adj" fmla="val 3435"/>
            </a:avLst>
          </a:prstGeom>
          <a:solidFill>
            <a:srgbClr val="F8D3D5"/>
          </a:solidFill>
          <a:ln w="7620">
            <a:solidFill>
              <a:srgbClr val="DEB9BB"/>
            </a:solidFill>
            <a:prstDash val="solid"/>
          </a:ln>
        </p:spPr>
      </p:sp>
      <p:sp>
        <p:nvSpPr>
          <p:cNvPr id="5" name="Text 2"/>
          <p:cNvSpPr/>
          <p:nvPr/>
        </p:nvSpPr>
        <p:spPr>
          <a:xfrm>
            <a:off x="6514624" y="245995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Oběžný majetek</a:t>
            </a:r>
            <a:endParaRPr lang="en-US" sz="2200" dirty="0"/>
          </a:p>
        </p:txBody>
      </p:sp>
      <p:sp>
        <p:nvSpPr>
          <p:cNvPr id="6" name="Text 3"/>
          <p:cNvSpPr/>
          <p:nvPr/>
        </p:nvSpPr>
        <p:spPr>
          <a:xfrm>
            <a:off x="6514624" y="2950369"/>
            <a:ext cx="3195876"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Zásoby patří do oběžného majetku a je pro ně charakteristické, že mění svoji formu během výrobního nebo obchodního procesu.</a:t>
            </a:r>
            <a:endParaRPr lang="en-US" sz="1750" dirty="0"/>
          </a:p>
        </p:txBody>
      </p:sp>
      <p:sp>
        <p:nvSpPr>
          <p:cNvPr id="7" name="Shape 4"/>
          <p:cNvSpPr/>
          <p:nvPr/>
        </p:nvSpPr>
        <p:spPr>
          <a:xfrm>
            <a:off x="10171748" y="2225516"/>
            <a:ext cx="3664863" cy="2773799"/>
          </a:xfrm>
          <a:prstGeom prst="roundRect">
            <a:avLst>
              <a:gd name="adj" fmla="val 3435"/>
            </a:avLst>
          </a:prstGeom>
          <a:solidFill>
            <a:srgbClr val="F8D3D5"/>
          </a:solidFill>
          <a:ln w="7620">
            <a:solidFill>
              <a:srgbClr val="DEB9BB"/>
            </a:solidFill>
            <a:prstDash val="solid"/>
          </a:ln>
        </p:spPr>
      </p:sp>
      <p:sp>
        <p:nvSpPr>
          <p:cNvPr id="8" name="Text 5"/>
          <p:cNvSpPr/>
          <p:nvPr/>
        </p:nvSpPr>
        <p:spPr>
          <a:xfrm>
            <a:off x="10406182" y="245995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Účtová třída 1</a:t>
            </a:r>
            <a:endParaRPr lang="en-US" sz="2200" dirty="0"/>
          </a:p>
        </p:txBody>
      </p:sp>
      <p:sp>
        <p:nvSpPr>
          <p:cNvPr id="9" name="Text 6"/>
          <p:cNvSpPr/>
          <p:nvPr/>
        </p:nvSpPr>
        <p:spPr>
          <a:xfrm>
            <a:off x="10406182" y="2950369"/>
            <a:ext cx="3195995"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Zásoby najdeme v první účtové třídě účtové osnovy, která je pro ně speciálně vyhrazena s podrobným členěním do skupin.</a:t>
            </a:r>
            <a:endParaRPr lang="en-US" sz="1750" dirty="0"/>
          </a:p>
        </p:txBody>
      </p:sp>
      <p:sp>
        <p:nvSpPr>
          <p:cNvPr id="10" name="Shape 7"/>
          <p:cNvSpPr/>
          <p:nvPr/>
        </p:nvSpPr>
        <p:spPr>
          <a:xfrm>
            <a:off x="6280190" y="5226129"/>
            <a:ext cx="7556421" cy="1685092"/>
          </a:xfrm>
          <a:prstGeom prst="roundRect">
            <a:avLst>
              <a:gd name="adj" fmla="val 5654"/>
            </a:avLst>
          </a:prstGeom>
          <a:solidFill>
            <a:srgbClr val="F8D3D5"/>
          </a:solidFill>
          <a:ln w="7620">
            <a:solidFill>
              <a:srgbClr val="DEB9BB"/>
            </a:solidFill>
            <a:prstDash val="solid"/>
          </a:ln>
        </p:spPr>
      </p:sp>
      <p:sp>
        <p:nvSpPr>
          <p:cNvPr id="11" name="Text 8"/>
          <p:cNvSpPr/>
          <p:nvPr/>
        </p:nvSpPr>
        <p:spPr>
          <a:xfrm>
            <a:off x="6514624" y="546056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Roční spotřeba</a:t>
            </a:r>
            <a:endParaRPr lang="en-US" sz="2200" dirty="0"/>
          </a:p>
        </p:txBody>
      </p:sp>
      <p:sp>
        <p:nvSpPr>
          <p:cNvPr id="12" name="Text 9"/>
          <p:cNvSpPr/>
          <p:nvPr/>
        </p:nvSpPr>
        <p:spPr>
          <a:xfrm>
            <a:off x="6514624" y="5950982"/>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Definovány jako oběžný majetek, který firma spotřebovává při výrobě během jednoho roku nebo kratšího období.</a:t>
            </a:r>
            <a:endParaRPr lang="en-US" sz="1750" dirty="0"/>
          </a:p>
        </p:txBody>
      </p:sp>
      <p:pic>
        <p:nvPicPr>
          <p:cNvPr id="13"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793790" y="2424589"/>
            <a:ext cx="1421368" cy="426244"/>
          </a:xfrm>
          <a:prstGeom prst="roundRect">
            <a:avLst>
              <a:gd name="adj" fmla="val 17880"/>
            </a:avLst>
          </a:prstGeom>
          <a:solidFill>
            <a:srgbClr val="F8D3D5"/>
          </a:solidFill>
          <a:ln/>
        </p:spPr>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878" y="2546985"/>
            <a:ext cx="181451" cy="181451"/>
          </a:xfrm>
          <a:prstGeom prst="rect">
            <a:avLst/>
          </a:prstGeom>
        </p:spPr>
      </p:pic>
      <p:sp>
        <p:nvSpPr>
          <p:cNvPr id="5" name="Text 1"/>
          <p:cNvSpPr/>
          <p:nvPr/>
        </p:nvSpPr>
        <p:spPr>
          <a:xfrm>
            <a:off x="1202055" y="2492573"/>
            <a:ext cx="877014"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ÚČTOVÁNÍ</a:t>
            </a:r>
            <a:endParaRPr lang="en-US" sz="1400" dirty="0"/>
          </a:p>
        </p:txBody>
      </p:sp>
      <p:sp>
        <p:nvSpPr>
          <p:cNvPr id="6" name="Text 2"/>
          <p:cNvSpPr/>
          <p:nvPr/>
        </p:nvSpPr>
        <p:spPr>
          <a:xfrm>
            <a:off x="793790" y="2941558"/>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CF1F28"/>
                </a:solidFill>
                <a:latin typeface="Oxygen Bold" pitchFamily="34" charset="0"/>
                <a:ea typeface="Oxygen Bold" pitchFamily="34" charset="-122"/>
                <a:cs typeface="Oxygen Bold" pitchFamily="34" charset="-120"/>
              </a:rPr>
              <a:t>Účtování zásob</a:t>
            </a:r>
            <a:endParaRPr lang="en-US" sz="4450" dirty="0"/>
          </a:p>
        </p:txBody>
      </p:sp>
      <p:sp>
        <p:nvSpPr>
          <p:cNvPr id="7" name="Text 3"/>
          <p:cNvSpPr/>
          <p:nvPr/>
        </p:nvSpPr>
        <p:spPr>
          <a:xfrm>
            <a:off x="793790" y="3990499"/>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Česká legislativa umožňuje účtování zásob (materiál, zboží, výroba) dvěma způsoby. Tyto metody jsou označeny písmeny A a B. Účtování zvoleným způsobem je nutné dodržovat po celé účetní období. Změnu způsobu účtování můžeme provádět vždy pouze na počátku nového účetního období.</a:t>
            </a:r>
            <a:endParaRPr lang="en-US" sz="1750" dirty="0"/>
          </a:p>
        </p:txBody>
      </p:sp>
      <p:pic>
        <p:nvPicPr>
          <p:cNvPr id="8" name="Image 2" descr="preencoded.png"/>
          <p:cNvPicPr>
            <a:picLocks noChangeAspect="1"/>
          </p:cNvPicPr>
          <p:nvPr/>
        </p:nvPicPr>
        <p:blipFill>
          <a:blip r:embed="rId6"/>
          <a:stretch>
            <a:fillRect/>
          </a:stretch>
        </p:blipFill>
        <p:spPr>
          <a:xfrm>
            <a:off x="7653337" y="7684294"/>
            <a:ext cx="1331952" cy="31944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93790" y="997506"/>
            <a:ext cx="6138267" cy="453628"/>
          </a:xfrm>
          <a:prstGeom prst="rect">
            <a:avLst/>
          </a:prstGeom>
          <a:noFill/>
          <a:ln/>
        </p:spPr>
        <p:txBody>
          <a:bodyPr wrap="none" lIns="0" tIns="0" rIns="0" bIns="0" rtlCol="0" anchor="t"/>
          <a:lstStyle/>
          <a:p>
            <a:pPr marL="0" indent="0" algn="l">
              <a:lnSpc>
                <a:spcPts val="3550"/>
              </a:lnSpc>
              <a:buNone/>
            </a:pPr>
            <a:r>
              <a:rPr lang="en-US" sz="2850" b="1" dirty="0">
                <a:solidFill>
                  <a:srgbClr val="CF1F28"/>
                </a:solidFill>
                <a:latin typeface="Oxygen Bold" pitchFamily="34" charset="0"/>
                <a:ea typeface="Oxygen Bold" pitchFamily="34" charset="-122"/>
                <a:cs typeface="Oxygen Bold" pitchFamily="34" charset="-120"/>
              </a:rPr>
              <a:t>Způsob A - průběžné účtování zásob</a:t>
            </a:r>
            <a:endParaRPr lang="en-US" sz="2850" dirty="0"/>
          </a:p>
        </p:txBody>
      </p:sp>
      <p:sp>
        <p:nvSpPr>
          <p:cNvPr id="3" name="Text 1"/>
          <p:cNvSpPr/>
          <p:nvPr/>
        </p:nvSpPr>
        <p:spPr>
          <a:xfrm>
            <a:off x="1065967" y="2018109"/>
            <a:ext cx="12770644"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Zásoby se při pořízení zaúčtují na rozvahový účet z účtové třídy 1 a až při skutečné spotřebě se zaúčtují na účty nákladové.</a:t>
            </a:r>
            <a:endParaRPr lang="en-US" sz="1400" dirty="0"/>
          </a:p>
        </p:txBody>
      </p:sp>
      <p:sp>
        <p:nvSpPr>
          <p:cNvPr id="4" name="Shape 2"/>
          <p:cNvSpPr/>
          <p:nvPr/>
        </p:nvSpPr>
        <p:spPr>
          <a:xfrm>
            <a:off x="793790" y="1814036"/>
            <a:ext cx="22860" cy="698421"/>
          </a:xfrm>
          <a:prstGeom prst="rect">
            <a:avLst/>
          </a:prstGeom>
          <a:solidFill>
            <a:srgbClr val="D01F28"/>
          </a:solidFill>
          <a:ln/>
        </p:spPr>
      </p:sp>
      <p:sp>
        <p:nvSpPr>
          <p:cNvPr id="5" name="Shape 3"/>
          <p:cNvSpPr/>
          <p:nvPr/>
        </p:nvSpPr>
        <p:spPr>
          <a:xfrm>
            <a:off x="793790" y="4415195"/>
            <a:ext cx="13042821" cy="22860"/>
          </a:xfrm>
          <a:prstGeom prst="roundRect">
            <a:avLst>
              <a:gd name="adj" fmla="val 333395"/>
            </a:avLst>
          </a:prstGeom>
          <a:solidFill>
            <a:srgbClr val="DEB9BB"/>
          </a:solidFill>
          <a:ln/>
        </p:spPr>
      </p:sp>
      <p:sp>
        <p:nvSpPr>
          <p:cNvPr id="6" name="Shape 4"/>
          <p:cNvSpPr/>
          <p:nvPr/>
        </p:nvSpPr>
        <p:spPr>
          <a:xfrm>
            <a:off x="3986213" y="3870900"/>
            <a:ext cx="22860" cy="544354"/>
          </a:xfrm>
          <a:prstGeom prst="roundRect">
            <a:avLst>
              <a:gd name="adj" fmla="val 333395"/>
            </a:avLst>
          </a:prstGeom>
          <a:solidFill>
            <a:srgbClr val="DEB9BB"/>
          </a:solidFill>
          <a:ln/>
        </p:spPr>
      </p:sp>
      <p:sp>
        <p:nvSpPr>
          <p:cNvPr id="7" name="Shape 5"/>
          <p:cNvSpPr/>
          <p:nvPr/>
        </p:nvSpPr>
        <p:spPr>
          <a:xfrm>
            <a:off x="3793569" y="4211062"/>
            <a:ext cx="408265" cy="408265"/>
          </a:xfrm>
          <a:prstGeom prst="roundRect">
            <a:avLst>
              <a:gd name="adj" fmla="val 18668"/>
            </a:avLst>
          </a:prstGeom>
          <a:solidFill>
            <a:srgbClr val="F8D3D5"/>
          </a:solidFill>
          <a:ln w="7620">
            <a:solidFill>
              <a:srgbClr val="DEB9BB"/>
            </a:solidFill>
            <a:prstDash val="solid"/>
          </a:ln>
        </p:spPr>
      </p:sp>
      <p:sp>
        <p:nvSpPr>
          <p:cNvPr id="8" name="Text 6"/>
          <p:cNvSpPr/>
          <p:nvPr/>
        </p:nvSpPr>
        <p:spPr>
          <a:xfrm>
            <a:off x="3861554" y="4245054"/>
            <a:ext cx="272177" cy="340162"/>
          </a:xfrm>
          <a:prstGeom prst="rect">
            <a:avLst/>
          </a:prstGeom>
          <a:noFill/>
          <a:ln/>
        </p:spPr>
        <p:txBody>
          <a:bodyPr wrap="none" lIns="0" tIns="0" rIns="0" bIns="0" rtlCol="0" anchor="t"/>
          <a:lstStyle/>
          <a:p>
            <a:pPr marL="0" indent="0" algn="ctr">
              <a:lnSpc>
                <a:spcPts val="2100"/>
              </a:lnSpc>
              <a:buNone/>
            </a:pPr>
            <a:r>
              <a:rPr lang="en-US" sz="2100" b="1" dirty="0">
                <a:solidFill>
                  <a:srgbClr val="000000"/>
                </a:solidFill>
                <a:latin typeface="Oxygen Bold" pitchFamily="34" charset="0"/>
                <a:ea typeface="Oxygen Bold" pitchFamily="34" charset="-122"/>
                <a:cs typeface="Oxygen Bold" pitchFamily="34" charset="-120"/>
              </a:rPr>
              <a:t>1</a:t>
            </a:r>
            <a:endParaRPr lang="en-US" sz="2100" dirty="0"/>
          </a:p>
        </p:txBody>
      </p:sp>
      <p:sp>
        <p:nvSpPr>
          <p:cNvPr id="9" name="Text 7"/>
          <p:cNvSpPr/>
          <p:nvPr/>
        </p:nvSpPr>
        <p:spPr>
          <a:xfrm>
            <a:off x="2863572" y="2716530"/>
            <a:ext cx="2268260" cy="283488"/>
          </a:xfrm>
          <a:prstGeom prst="rect">
            <a:avLst/>
          </a:prstGeom>
          <a:noFill/>
          <a:ln/>
        </p:spPr>
        <p:txBody>
          <a:bodyPr wrap="none" lIns="0" tIns="0" rIns="0" bIns="0" rtlCol="0" anchor="t"/>
          <a:lstStyle/>
          <a:p>
            <a:pPr marL="0" indent="0" algn="ctr">
              <a:lnSpc>
                <a:spcPts val="2200"/>
              </a:lnSpc>
              <a:buNone/>
            </a:pPr>
            <a:r>
              <a:rPr lang="en-US" sz="1750" b="1" dirty="0">
                <a:solidFill>
                  <a:srgbClr val="000000"/>
                </a:solidFill>
                <a:latin typeface="Oxygen Bold" pitchFamily="34" charset="0"/>
                <a:ea typeface="Oxygen Bold" pitchFamily="34" charset="-122"/>
                <a:cs typeface="Oxygen Bold" pitchFamily="34" charset="-120"/>
              </a:rPr>
              <a:t>Pořízení</a:t>
            </a:r>
            <a:endParaRPr lang="en-US" sz="1750" dirty="0"/>
          </a:p>
        </p:txBody>
      </p:sp>
      <p:sp>
        <p:nvSpPr>
          <p:cNvPr id="10" name="Text 8"/>
          <p:cNvSpPr/>
          <p:nvPr/>
        </p:nvSpPr>
        <p:spPr>
          <a:xfrm>
            <a:off x="975241" y="3108841"/>
            <a:ext cx="6045041" cy="580549"/>
          </a:xfrm>
          <a:prstGeom prst="rect">
            <a:avLst/>
          </a:prstGeom>
          <a:noFill/>
          <a:ln/>
        </p:spPr>
        <p:txBody>
          <a:bodyPr wrap="square" lIns="0" tIns="0" rIns="0" bIns="0" rtlCol="0" anchor="t"/>
          <a:lstStyle/>
          <a:p>
            <a:pPr marL="0" indent="0" algn="ctr">
              <a:lnSpc>
                <a:spcPts val="2250"/>
              </a:lnSpc>
              <a:buNone/>
            </a:pPr>
            <a:r>
              <a:rPr lang="en-US" sz="1400" dirty="0">
                <a:solidFill>
                  <a:srgbClr val="000000"/>
                </a:solidFill>
                <a:latin typeface="Oxygen" pitchFamily="34" charset="0"/>
                <a:ea typeface="Oxygen" pitchFamily="34" charset="-122"/>
                <a:cs typeface="Oxygen" pitchFamily="34" charset="-120"/>
              </a:rPr>
              <a:t>Účtování na MD účtů 11 (materiál) nebo 13 (zboží) souvztažně s účtovou třídou 2 nebo 3</a:t>
            </a:r>
            <a:endParaRPr lang="en-US" sz="1400" dirty="0"/>
          </a:p>
        </p:txBody>
      </p:sp>
      <p:sp>
        <p:nvSpPr>
          <p:cNvPr id="11" name="Shape 9"/>
          <p:cNvSpPr/>
          <p:nvPr/>
        </p:nvSpPr>
        <p:spPr>
          <a:xfrm>
            <a:off x="7303532" y="4415135"/>
            <a:ext cx="22860" cy="544354"/>
          </a:xfrm>
          <a:prstGeom prst="roundRect">
            <a:avLst>
              <a:gd name="adj" fmla="val 333395"/>
            </a:avLst>
          </a:prstGeom>
          <a:solidFill>
            <a:srgbClr val="DEB9BB"/>
          </a:solidFill>
          <a:ln/>
        </p:spPr>
      </p:sp>
      <p:sp>
        <p:nvSpPr>
          <p:cNvPr id="12" name="Shape 10"/>
          <p:cNvSpPr/>
          <p:nvPr/>
        </p:nvSpPr>
        <p:spPr>
          <a:xfrm>
            <a:off x="7110889" y="4211062"/>
            <a:ext cx="408265" cy="408265"/>
          </a:xfrm>
          <a:prstGeom prst="roundRect">
            <a:avLst>
              <a:gd name="adj" fmla="val 18668"/>
            </a:avLst>
          </a:prstGeom>
          <a:solidFill>
            <a:srgbClr val="F8D3D5"/>
          </a:solidFill>
          <a:ln w="7620">
            <a:solidFill>
              <a:srgbClr val="DEB9BB"/>
            </a:solidFill>
            <a:prstDash val="solid"/>
          </a:ln>
        </p:spPr>
      </p:sp>
      <p:sp>
        <p:nvSpPr>
          <p:cNvPr id="13" name="Text 11"/>
          <p:cNvSpPr/>
          <p:nvPr/>
        </p:nvSpPr>
        <p:spPr>
          <a:xfrm>
            <a:off x="7178873" y="4245054"/>
            <a:ext cx="272177" cy="340162"/>
          </a:xfrm>
          <a:prstGeom prst="rect">
            <a:avLst/>
          </a:prstGeom>
          <a:noFill/>
          <a:ln/>
        </p:spPr>
        <p:txBody>
          <a:bodyPr wrap="none" lIns="0" tIns="0" rIns="0" bIns="0" rtlCol="0" anchor="t"/>
          <a:lstStyle/>
          <a:p>
            <a:pPr marL="0" indent="0" algn="ctr">
              <a:lnSpc>
                <a:spcPts val="2100"/>
              </a:lnSpc>
              <a:buNone/>
            </a:pPr>
            <a:r>
              <a:rPr lang="en-US" sz="2100" b="1" dirty="0">
                <a:solidFill>
                  <a:srgbClr val="000000"/>
                </a:solidFill>
                <a:latin typeface="Oxygen Bold" pitchFamily="34" charset="0"/>
                <a:ea typeface="Oxygen Bold" pitchFamily="34" charset="-122"/>
                <a:cs typeface="Oxygen Bold" pitchFamily="34" charset="-120"/>
              </a:rPr>
              <a:t>2</a:t>
            </a:r>
            <a:endParaRPr lang="en-US" sz="2100" dirty="0"/>
          </a:p>
        </p:txBody>
      </p:sp>
      <p:sp>
        <p:nvSpPr>
          <p:cNvPr id="14" name="Text 12"/>
          <p:cNvSpPr/>
          <p:nvPr/>
        </p:nvSpPr>
        <p:spPr>
          <a:xfrm>
            <a:off x="6181011" y="5141000"/>
            <a:ext cx="2268260" cy="283488"/>
          </a:xfrm>
          <a:prstGeom prst="rect">
            <a:avLst/>
          </a:prstGeom>
          <a:noFill/>
          <a:ln/>
        </p:spPr>
        <p:txBody>
          <a:bodyPr wrap="none" lIns="0" tIns="0" rIns="0" bIns="0" rtlCol="0" anchor="t"/>
          <a:lstStyle/>
          <a:p>
            <a:pPr marL="0" indent="0" algn="ctr">
              <a:lnSpc>
                <a:spcPts val="2200"/>
              </a:lnSpc>
              <a:buNone/>
            </a:pPr>
            <a:r>
              <a:rPr lang="en-US" sz="1750" b="1" dirty="0">
                <a:solidFill>
                  <a:srgbClr val="000000"/>
                </a:solidFill>
                <a:latin typeface="Oxygen Bold" pitchFamily="34" charset="0"/>
                <a:ea typeface="Oxygen Bold" pitchFamily="34" charset="-122"/>
                <a:cs typeface="Oxygen Bold" pitchFamily="34" charset="-120"/>
              </a:rPr>
              <a:t>Přijetí na sklad</a:t>
            </a:r>
            <a:endParaRPr lang="en-US" sz="1750" dirty="0"/>
          </a:p>
        </p:txBody>
      </p:sp>
      <p:sp>
        <p:nvSpPr>
          <p:cNvPr id="15" name="Text 13"/>
          <p:cNvSpPr/>
          <p:nvPr/>
        </p:nvSpPr>
        <p:spPr>
          <a:xfrm>
            <a:off x="4292560" y="5533311"/>
            <a:ext cx="6045160" cy="290274"/>
          </a:xfrm>
          <a:prstGeom prst="rect">
            <a:avLst/>
          </a:prstGeom>
          <a:noFill/>
          <a:ln/>
        </p:spPr>
        <p:txBody>
          <a:bodyPr wrap="none" lIns="0" tIns="0" rIns="0" bIns="0" rtlCol="0" anchor="t"/>
          <a:lstStyle/>
          <a:p>
            <a:pPr marL="0" indent="0" algn="ctr">
              <a:lnSpc>
                <a:spcPts val="2250"/>
              </a:lnSpc>
              <a:buNone/>
            </a:pPr>
            <a:r>
              <a:rPr lang="en-US" sz="1400" dirty="0">
                <a:solidFill>
                  <a:srgbClr val="000000"/>
                </a:solidFill>
                <a:latin typeface="Oxygen" pitchFamily="34" charset="0"/>
                <a:ea typeface="Oxygen" pitchFamily="34" charset="-122"/>
                <a:cs typeface="Oxygen" pitchFamily="34" charset="-120"/>
              </a:rPr>
              <a:t>V pořizovacích cenách (nákup) nebo vlastních nákladech (vlastní výroba)</a:t>
            </a:r>
            <a:endParaRPr lang="en-US" sz="1400" dirty="0"/>
          </a:p>
        </p:txBody>
      </p:sp>
      <p:sp>
        <p:nvSpPr>
          <p:cNvPr id="16" name="Shape 14"/>
          <p:cNvSpPr/>
          <p:nvPr/>
        </p:nvSpPr>
        <p:spPr>
          <a:xfrm>
            <a:off x="10620970" y="3870900"/>
            <a:ext cx="22860" cy="544354"/>
          </a:xfrm>
          <a:prstGeom prst="roundRect">
            <a:avLst>
              <a:gd name="adj" fmla="val 333395"/>
            </a:avLst>
          </a:prstGeom>
          <a:solidFill>
            <a:srgbClr val="DEB9BB"/>
          </a:solidFill>
          <a:ln/>
        </p:spPr>
      </p:sp>
      <p:sp>
        <p:nvSpPr>
          <p:cNvPr id="17" name="Shape 15"/>
          <p:cNvSpPr/>
          <p:nvPr/>
        </p:nvSpPr>
        <p:spPr>
          <a:xfrm>
            <a:off x="10428327" y="4211062"/>
            <a:ext cx="408265" cy="408265"/>
          </a:xfrm>
          <a:prstGeom prst="roundRect">
            <a:avLst>
              <a:gd name="adj" fmla="val 18668"/>
            </a:avLst>
          </a:prstGeom>
          <a:solidFill>
            <a:srgbClr val="F8D3D5"/>
          </a:solidFill>
          <a:ln w="7620">
            <a:solidFill>
              <a:srgbClr val="DEB9BB"/>
            </a:solidFill>
            <a:prstDash val="solid"/>
          </a:ln>
        </p:spPr>
      </p:sp>
      <p:sp>
        <p:nvSpPr>
          <p:cNvPr id="18" name="Text 16"/>
          <p:cNvSpPr/>
          <p:nvPr/>
        </p:nvSpPr>
        <p:spPr>
          <a:xfrm>
            <a:off x="10496312" y="4245054"/>
            <a:ext cx="272177" cy="340162"/>
          </a:xfrm>
          <a:prstGeom prst="rect">
            <a:avLst/>
          </a:prstGeom>
          <a:noFill/>
          <a:ln/>
        </p:spPr>
        <p:txBody>
          <a:bodyPr wrap="none" lIns="0" tIns="0" rIns="0" bIns="0" rtlCol="0" anchor="t"/>
          <a:lstStyle/>
          <a:p>
            <a:pPr marL="0" indent="0" algn="ctr">
              <a:lnSpc>
                <a:spcPts val="2100"/>
              </a:lnSpc>
              <a:buNone/>
            </a:pPr>
            <a:r>
              <a:rPr lang="en-US" sz="2100" b="1" dirty="0">
                <a:solidFill>
                  <a:srgbClr val="000000"/>
                </a:solidFill>
                <a:latin typeface="Oxygen Bold" pitchFamily="34" charset="0"/>
                <a:ea typeface="Oxygen Bold" pitchFamily="34" charset="-122"/>
                <a:cs typeface="Oxygen Bold" pitchFamily="34" charset="-120"/>
              </a:rPr>
              <a:t>3</a:t>
            </a:r>
            <a:endParaRPr lang="en-US" sz="2100" dirty="0"/>
          </a:p>
        </p:txBody>
      </p:sp>
      <p:sp>
        <p:nvSpPr>
          <p:cNvPr id="19" name="Text 17"/>
          <p:cNvSpPr/>
          <p:nvPr/>
        </p:nvSpPr>
        <p:spPr>
          <a:xfrm>
            <a:off x="9498449" y="2716530"/>
            <a:ext cx="2268260" cy="283488"/>
          </a:xfrm>
          <a:prstGeom prst="rect">
            <a:avLst/>
          </a:prstGeom>
          <a:noFill/>
          <a:ln/>
        </p:spPr>
        <p:txBody>
          <a:bodyPr wrap="none" lIns="0" tIns="0" rIns="0" bIns="0" rtlCol="0" anchor="t"/>
          <a:lstStyle/>
          <a:p>
            <a:pPr marL="0" indent="0" algn="ctr">
              <a:lnSpc>
                <a:spcPts val="2200"/>
              </a:lnSpc>
              <a:buNone/>
            </a:pPr>
            <a:r>
              <a:rPr lang="en-US" sz="1750" b="1" dirty="0">
                <a:solidFill>
                  <a:srgbClr val="000000"/>
                </a:solidFill>
                <a:latin typeface="Oxygen Bold" pitchFamily="34" charset="0"/>
                <a:ea typeface="Oxygen Bold" pitchFamily="34" charset="-122"/>
                <a:cs typeface="Oxygen Bold" pitchFamily="34" charset="-120"/>
              </a:rPr>
              <a:t>Výdej ze skladu</a:t>
            </a:r>
            <a:endParaRPr lang="en-US" sz="1750" dirty="0"/>
          </a:p>
        </p:txBody>
      </p:sp>
      <p:sp>
        <p:nvSpPr>
          <p:cNvPr id="20" name="Text 18"/>
          <p:cNvSpPr/>
          <p:nvPr/>
        </p:nvSpPr>
        <p:spPr>
          <a:xfrm>
            <a:off x="7609999" y="3108841"/>
            <a:ext cx="6045160" cy="290274"/>
          </a:xfrm>
          <a:prstGeom prst="rect">
            <a:avLst/>
          </a:prstGeom>
          <a:noFill/>
          <a:ln/>
        </p:spPr>
        <p:txBody>
          <a:bodyPr wrap="none" lIns="0" tIns="0" rIns="0" bIns="0" rtlCol="0" anchor="t"/>
          <a:lstStyle/>
          <a:p>
            <a:pPr marL="0" indent="0" algn="ctr">
              <a:lnSpc>
                <a:spcPts val="2250"/>
              </a:lnSpc>
              <a:buNone/>
            </a:pPr>
            <a:r>
              <a:rPr lang="en-US" sz="1400" dirty="0">
                <a:solidFill>
                  <a:srgbClr val="000000"/>
                </a:solidFill>
                <a:latin typeface="Oxygen" pitchFamily="34" charset="0"/>
                <a:ea typeface="Oxygen" pitchFamily="34" charset="-122"/>
                <a:cs typeface="Oxygen" pitchFamily="34" charset="-120"/>
              </a:rPr>
              <a:t>Účtování do nákladové skupiny 50 (spotřeba) nebo 54 (prodej materiálu)</a:t>
            </a:r>
            <a:endParaRPr lang="en-US" sz="1400" dirty="0"/>
          </a:p>
        </p:txBody>
      </p:sp>
      <p:sp>
        <p:nvSpPr>
          <p:cNvPr id="21" name="Text 19"/>
          <p:cNvSpPr/>
          <p:nvPr/>
        </p:nvSpPr>
        <p:spPr>
          <a:xfrm>
            <a:off x="793790" y="6095762"/>
            <a:ext cx="2453997" cy="283488"/>
          </a:xfrm>
          <a:prstGeom prst="rect">
            <a:avLst/>
          </a:prstGeom>
          <a:noFill/>
          <a:ln/>
        </p:spPr>
        <p:txBody>
          <a:bodyPr wrap="none" lIns="0" tIns="0" rIns="0" bIns="0" rtlCol="0" anchor="t"/>
          <a:lstStyle/>
          <a:p>
            <a:pPr marL="0" indent="0" algn="l">
              <a:lnSpc>
                <a:spcPts val="2200"/>
              </a:lnSpc>
              <a:buNone/>
            </a:pPr>
            <a:r>
              <a:rPr lang="en-US" sz="1750" b="1" dirty="0">
                <a:solidFill>
                  <a:srgbClr val="CF1F28"/>
                </a:solidFill>
                <a:latin typeface="Oxygen Bold" pitchFamily="34" charset="0"/>
                <a:ea typeface="Oxygen Bold" pitchFamily="34" charset="-122"/>
                <a:cs typeface="Oxygen Bold" pitchFamily="34" charset="-120"/>
              </a:rPr>
              <a:t>Zásoby vlastní činnosti</a:t>
            </a:r>
            <a:endParaRPr lang="en-US" sz="1750" dirty="0"/>
          </a:p>
        </p:txBody>
      </p:sp>
      <p:sp>
        <p:nvSpPr>
          <p:cNvPr id="22" name="Text 20"/>
          <p:cNvSpPr/>
          <p:nvPr/>
        </p:nvSpPr>
        <p:spPr>
          <a:xfrm>
            <a:off x="793790" y="6651427"/>
            <a:ext cx="13042821" cy="580549"/>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Oceňovány vlastními náklady, účtují se do skupiny 12 na MD souvztažně se skupinou 58 – Změna stavu zásob vlastní činnosti a aktivace. Při výdeji zaúčtujeme na příslušný nákladový účet skupiny 58 a na Dal skupinu 12.</a:t>
            </a:r>
            <a:endParaRPr lang="en-US" sz="1400" dirty="0"/>
          </a:p>
        </p:txBody>
      </p:sp>
      <p:pic>
        <p:nvPicPr>
          <p:cNvPr id="23" name="Image 0" descr="preencoded.png"/>
          <p:cNvPicPr>
            <a:picLocks noChangeAspect="1"/>
          </p:cNvPicPr>
          <p:nvPr/>
        </p:nvPicPr>
        <p:blipFill>
          <a:blip r:embed="rId3"/>
          <a:stretch>
            <a:fillRect/>
          </a:stretch>
        </p:blipFill>
        <p:spPr>
          <a:xfrm>
            <a:off x="13139738" y="7684294"/>
            <a:ext cx="1331952" cy="31944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Text 0"/>
          <p:cNvSpPr/>
          <p:nvPr/>
        </p:nvSpPr>
        <p:spPr>
          <a:xfrm>
            <a:off x="793790" y="1388864"/>
            <a:ext cx="7900988"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Způsob B - periodické účtování zásob</a:t>
            </a:r>
            <a:endParaRPr lang="en-US" sz="3550" dirty="0"/>
          </a:p>
        </p:txBody>
      </p:sp>
      <p:sp>
        <p:nvSpPr>
          <p:cNvPr id="3" name="Text 1"/>
          <p:cNvSpPr/>
          <p:nvPr/>
        </p:nvSpPr>
        <p:spPr>
          <a:xfrm>
            <a:off x="1133951" y="2664619"/>
            <a:ext cx="12702659"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Zásoby se při pořízení rovnou zaúčtují na nákladové účty. Na účty z účtové třídy 1 se účtují až na základě inventury (minimálně jednou ročně).</a:t>
            </a:r>
            <a:endParaRPr lang="en-US" sz="1750" dirty="0"/>
          </a:p>
        </p:txBody>
      </p:sp>
      <p:sp>
        <p:nvSpPr>
          <p:cNvPr id="4" name="Shape 2"/>
          <p:cNvSpPr/>
          <p:nvPr/>
        </p:nvSpPr>
        <p:spPr>
          <a:xfrm>
            <a:off x="793790" y="2409468"/>
            <a:ext cx="30480" cy="1236107"/>
          </a:xfrm>
          <a:prstGeom prst="rect">
            <a:avLst/>
          </a:prstGeom>
          <a:solidFill>
            <a:srgbClr val="D01F28"/>
          </a:solidFill>
          <a:ln/>
        </p:spPr>
      </p:sp>
      <p:pic>
        <p:nvPicPr>
          <p:cNvPr id="5" name="Image 0" descr="preencoded.png"/>
          <p:cNvPicPr>
            <a:picLocks noChangeAspect="1"/>
          </p:cNvPicPr>
          <p:nvPr/>
        </p:nvPicPr>
        <p:blipFill>
          <a:blip r:embed="rId3"/>
          <a:stretch>
            <a:fillRect/>
          </a:stretch>
        </p:blipFill>
        <p:spPr>
          <a:xfrm>
            <a:off x="793790" y="3900726"/>
            <a:ext cx="4347567" cy="907256"/>
          </a:xfrm>
          <a:prstGeom prst="rect">
            <a:avLst/>
          </a:prstGeom>
        </p:spPr>
      </p:pic>
      <p:sp>
        <p:nvSpPr>
          <p:cNvPr id="6" name="Text 3"/>
          <p:cNvSpPr/>
          <p:nvPr/>
        </p:nvSpPr>
        <p:spPr>
          <a:xfrm>
            <a:off x="1020604" y="50347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Pořízení</a:t>
            </a:r>
            <a:endParaRPr lang="en-US" sz="2200" dirty="0"/>
          </a:p>
        </p:txBody>
      </p:sp>
      <p:sp>
        <p:nvSpPr>
          <p:cNvPr id="7" name="Text 4"/>
          <p:cNvSpPr/>
          <p:nvPr/>
        </p:nvSpPr>
        <p:spPr>
          <a:xfrm>
            <a:off x="1020604" y="5525214"/>
            <a:ext cx="3893939"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Pořizovací ceny zásob se účtují do nákladové skupiny 50 na MD souvztažně s účtovou třídou 2 a 3</a:t>
            </a:r>
            <a:endParaRPr lang="en-US" sz="1750" dirty="0"/>
          </a:p>
        </p:txBody>
      </p:sp>
      <p:pic>
        <p:nvPicPr>
          <p:cNvPr id="8" name="Image 1" descr="preencoded.png"/>
          <p:cNvPicPr>
            <a:picLocks noChangeAspect="1"/>
          </p:cNvPicPr>
          <p:nvPr/>
        </p:nvPicPr>
        <p:blipFill>
          <a:blip r:embed="rId4"/>
          <a:stretch>
            <a:fillRect/>
          </a:stretch>
        </p:blipFill>
        <p:spPr>
          <a:xfrm>
            <a:off x="5141357" y="3900726"/>
            <a:ext cx="4347567" cy="907256"/>
          </a:xfrm>
          <a:prstGeom prst="rect">
            <a:avLst/>
          </a:prstGeom>
        </p:spPr>
      </p:pic>
      <p:sp>
        <p:nvSpPr>
          <p:cNvPr id="9" name="Text 5"/>
          <p:cNvSpPr/>
          <p:nvPr/>
        </p:nvSpPr>
        <p:spPr>
          <a:xfrm>
            <a:off x="5368171" y="50347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Uzavírání knih</a:t>
            </a:r>
            <a:endParaRPr lang="en-US" sz="2200" dirty="0"/>
          </a:p>
        </p:txBody>
      </p:sp>
      <p:sp>
        <p:nvSpPr>
          <p:cNvPr id="10" name="Text 6"/>
          <p:cNvSpPr/>
          <p:nvPr/>
        </p:nvSpPr>
        <p:spPr>
          <a:xfrm>
            <a:off x="5368171" y="5525214"/>
            <a:ext cx="3893939"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Počáteční zůstatky u skupin 11 a 13 se převádějí na MD do nákladové skupiny 50</a:t>
            </a:r>
            <a:endParaRPr lang="en-US" sz="1750" dirty="0"/>
          </a:p>
        </p:txBody>
      </p:sp>
      <p:pic>
        <p:nvPicPr>
          <p:cNvPr id="11" name="Image 2" descr="preencoded.png"/>
          <p:cNvPicPr>
            <a:picLocks noChangeAspect="1"/>
          </p:cNvPicPr>
          <p:nvPr/>
        </p:nvPicPr>
        <p:blipFill>
          <a:blip r:embed="rId5"/>
          <a:stretch>
            <a:fillRect/>
          </a:stretch>
        </p:blipFill>
        <p:spPr>
          <a:xfrm>
            <a:off x="9488924" y="3900726"/>
            <a:ext cx="4347567" cy="907256"/>
          </a:xfrm>
          <a:prstGeom prst="rect">
            <a:avLst/>
          </a:prstGeom>
        </p:spPr>
      </p:pic>
      <p:sp>
        <p:nvSpPr>
          <p:cNvPr id="12" name="Text 7"/>
          <p:cNvSpPr/>
          <p:nvPr/>
        </p:nvSpPr>
        <p:spPr>
          <a:xfrm>
            <a:off x="9715738" y="50347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Inventura</a:t>
            </a:r>
            <a:endParaRPr lang="en-US" sz="2200" dirty="0"/>
          </a:p>
        </p:txBody>
      </p:sp>
      <p:sp>
        <p:nvSpPr>
          <p:cNvPr id="13" name="Text 8"/>
          <p:cNvSpPr/>
          <p:nvPr/>
        </p:nvSpPr>
        <p:spPr>
          <a:xfrm>
            <a:off x="9715738" y="5525214"/>
            <a:ext cx="3893939"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Podle zjištěné inventarizace účtujeme zásoby do skupiny 12 se souvztažným zápisem do skupiny 58</a:t>
            </a:r>
            <a:endParaRPr lang="en-US" sz="1750" dirty="0"/>
          </a:p>
        </p:txBody>
      </p:sp>
      <p:pic>
        <p:nvPicPr>
          <p:cNvPr id="14" name="Image 3" descr="preencoded.png"/>
          <p:cNvPicPr>
            <a:picLocks noChangeAspect="1"/>
          </p:cNvPicPr>
          <p:nvPr/>
        </p:nvPicPr>
        <p:blipFill>
          <a:blip r:embed="rId6"/>
          <a:stretch>
            <a:fillRect/>
          </a:stretch>
        </p:blipFill>
        <p:spPr>
          <a:xfrm>
            <a:off x="13139738" y="7684294"/>
            <a:ext cx="1331952" cy="31944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982266"/>
            <a:ext cx="7313295"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Výhody a nevýhody způsobu A a B</a:t>
            </a:r>
            <a:endParaRPr lang="en-US" sz="3550" dirty="0"/>
          </a:p>
        </p:txBody>
      </p:sp>
      <p:sp>
        <p:nvSpPr>
          <p:cNvPr id="3" name="Text 1"/>
          <p:cNvSpPr/>
          <p:nvPr/>
        </p:nvSpPr>
        <p:spPr>
          <a:xfrm>
            <a:off x="793790" y="21162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F1F28"/>
                </a:solidFill>
                <a:latin typeface="Oxygen Bold" pitchFamily="34" charset="0"/>
                <a:ea typeface="Oxygen Bold" pitchFamily="34" charset="-122"/>
                <a:cs typeface="Oxygen Bold" pitchFamily="34" charset="-120"/>
              </a:rPr>
              <a:t>Způsob A - výhody</a:t>
            </a:r>
            <a:endParaRPr lang="en-US" sz="2200" dirty="0"/>
          </a:p>
        </p:txBody>
      </p:sp>
      <p:sp>
        <p:nvSpPr>
          <p:cNvPr id="4" name="Text 2"/>
          <p:cNvSpPr/>
          <p:nvPr/>
        </p:nvSpPr>
        <p:spPr>
          <a:xfrm>
            <a:off x="793790" y="269736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Po celé účetní období zachycen přesný pohyb zásob</a:t>
            </a:r>
            <a:endParaRPr lang="en-US" sz="1750" dirty="0"/>
          </a:p>
        </p:txBody>
      </p:sp>
      <p:sp>
        <p:nvSpPr>
          <p:cNvPr id="5" name="Text 3"/>
          <p:cNvSpPr/>
          <p:nvPr/>
        </p:nvSpPr>
        <p:spPr>
          <a:xfrm>
            <a:off x="793790" y="313955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Jasný přehled o finančním stavu skladu</a:t>
            </a:r>
            <a:endParaRPr lang="en-US" sz="1750" dirty="0"/>
          </a:p>
        </p:txBody>
      </p:sp>
      <p:sp>
        <p:nvSpPr>
          <p:cNvPr id="6" name="Text 4"/>
          <p:cNvSpPr/>
          <p:nvPr/>
        </p:nvSpPr>
        <p:spPr>
          <a:xfrm>
            <a:off x="793790" y="358175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Náklady odpovídají skutečným nákladům</a:t>
            </a:r>
            <a:endParaRPr lang="en-US" sz="1750" dirty="0"/>
          </a:p>
        </p:txBody>
      </p:sp>
      <p:sp>
        <p:nvSpPr>
          <p:cNvPr id="7" name="Text 5"/>
          <p:cNvSpPr/>
          <p:nvPr/>
        </p:nvSpPr>
        <p:spPr>
          <a:xfrm>
            <a:off x="793790" y="4023955"/>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Pracovní výsledovka není s ohledem na zásoby „zkreslená"</a:t>
            </a:r>
            <a:endParaRPr lang="en-US" sz="1750" dirty="0"/>
          </a:p>
        </p:txBody>
      </p:sp>
      <p:sp>
        <p:nvSpPr>
          <p:cNvPr id="8" name="Text 6"/>
          <p:cNvSpPr/>
          <p:nvPr/>
        </p:nvSpPr>
        <p:spPr>
          <a:xfrm>
            <a:off x="793790" y="4829056"/>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Průběžný hospodářský výsledek odpovídá skutečnosti</a:t>
            </a:r>
            <a:endParaRPr lang="en-US" sz="1750" dirty="0"/>
          </a:p>
        </p:txBody>
      </p:sp>
      <p:sp>
        <p:nvSpPr>
          <p:cNvPr id="9" name="Text 7"/>
          <p:cNvSpPr/>
          <p:nvPr/>
        </p:nvSpPr>
        <p:spPr>
          <a:xfrm>
            <a:off x="793790" y="541877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F1F28"/>
                </a:solidFill>
                <a:latin typeface="Oxygen Bold" pitchFamily="34" charset="0"/>
                <a:ea typeface="Oxygen Bold" pitchFamily="34" charset="-122"/>
                <a:cs typeface="Oxygen Bold" pitchFamily="34" charset="-120"/>
              </a:rPr>
              <a:t>Způsob A - nevýhody</a:t>
            </a:r>
            <a:endParaRPr lang="en-US" sz="2200" dirty="0"/>
          </a:p>
        </p:txBody>
      </p:sp>
      <p:sp>
        <p:nvSpPr>
          <p:cNvPr id="10" name="Text 8"/>
          <p:cNvSpPr/>
          <p:nvPr/>
        </p:nvSpPr>
        <p:spPr>
          <a:xfrm>
            <a:off x="793790" y="599991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Nutnost přesného oceňování zásob</a:t>
            </a:r>
            <a:endParaRPr lang="en-US" sz="1750" dirty="0"/>
          </a:p>
        </p:txBody>
      </p:sp>
      <p:sp>
        <p:nvSpPr>
          <p:cNvPr id="11" name="Text 9"/>
          <p:cNvSpPr/>
          <p:nvPr/>
        </p:nvSpPr>
        <p:spPr>
          <a:xfrm>
            <a:off x="793790" y="6442115"/>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Vyšší náročnost při zajišťování souladu skladové skutečnosti s účetnictvím</a:t>
            </a:r>
            <a:endParaRPr lang="en-US" sz="1750" dirty="0"/>
          </a:p>
        </p:txBody>
      </p:sp>
      <p:sp>
        <p:nvSpPr>
          <p:cNvPr id="12" name="Text 10"/>
          <p:cNvSpPr/>
          <p:nvPr/>
        </p:nvSpPr>
        <p:spPr>
          <a:xfrm>
            <a:off x="7599521" y="21162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F1F28"/>
                </a:solidFill>
                <a:latin typeface="Oxygen Bold" pitchFamily="34" charset="0"/>
                <a:ea typeface="Oxygen Bold" pitchFamily="34" charset="-122"/>
                <a:cs typeface="Oxygen Bold" pitchFamily="34" charset="-120"/>
              </a:rPr>
              <a:t>Způsob B - výhody</a:t>
            </a:r>
            <a:endParaRPr lang="en-US" sz="2200" dirty="0"/>
          </a:p>
        </p:txBody>
      </p:sp>
      <p:sp>
        <p:nvSpPr>
          <p:cNvPr id="13" name="Text 11"/>
          <p:cNvSpPr/>
          <p:nvPr/>
        </p:nvSpPr>
        <p:spPr>
          <a:xfrm>
            <a:off x="7599521" y="269736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Jednodušší na zpracování</a:t>
            </a:r>
            <a:endParaRPr lang="en-US" sz="1750" dirty="0"/>
          </a:p>
        </p:txBody>
      </p:sp>
      <p:sp>
        <p:nvSpPr>
          <p:cNvPr id="14" name="Text 12"/>
          <p:cNvSpPr/>
          <p:nvPr/>
        </p:nvSpPr>
        <p:spPr>
          <a:xfrm>
            <a:off x="7599521" y="313955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Potřeba méně účetních dokladů</a:t>
            </a:r>
            <a:endParaRPr lang="en-US" sz="1750" dirty="0"/>
          </a:p>
        </p:txBody>
      </p:sp>
      <p:sp>
        <p:nvSpPr>
          <p:cNvPr id="15" name="Text 13"/>
          <p:cNvSpPr/>
          <p:nvPr/>
        </p:nvSpPr>
        <p:spPr>
          <a:xfrm>
            <a:off x="7599521" y="37292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F1F28"/>
                </a:solidFill>
                <a:latin typeface="Oxygen Bold" pitchFamily="34" charset="0"/>
                <a:ea typeface="Oxygen Bold" pitchFamily="34" charset="-122"/>
                <a:cs typeface="Oxygen Bold" pitchFamily="34" charset="-120"/>
              </a:rPr>
              <a:t>Způsob B - nevýhody</a:t>
            </a:r>
            <a:endParaRPr lang="en-US" sz="2200" dirty="0"/>
          </a:p>
        </p:txBody>
      </p:sp>
      <p:sp>
        <p:nvSpPr>
          <p:cNvPr id="16" name="Text 14"/>
          <p:cNvSpPr/>
          <p:nvPr/>
        </p:nvSpPr>
        <p:spPr>
          <a:xfrm>
            <a:off x="7599521" y="4310420"/>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Celé účetní období nemáme přehled o finančním stavu skladu</a:t>
            </a:r>
            <a:endParaRPr lang="en-US" sz="1750" dirty="0"/>
          </a:p>
        </p:txBody>
      </p:sp>
      <p:sp>
        <p:nvSpPr>
          <p:cNvPr id="17" name="Text 15"/>
          <p:cNvSpPr/>
          <p:nvPr/>
        </p:nvSpPr>
        <p:spPr>
          <a:xfrm>
            <a:off x="7599521" y="5115520"/>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Pracovní výsledovka nezobrazuje skutečný stav</a:t>
            </a:r>
            <a:endParaRPr lang="en-US" sz="1750" dirty="0"/>
          </a:p>
        </p:txBody>
      </p:sp>
      <p:sp>
        <p:nvSpPr>
          <p:cNvPr id="18" name="Text 16"/>
          <p:cNvSpPr/>
          <p:nvPr/>
        </p:nvSpPr>
        <p:spPr>
          <a:xfrm>
            <a:off x="7599521" y="555771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Výrazně nižší průběžný hospodářský výsledek</a:t>
            </a:r>
            <a:endParaRPr lang="en-US" sz="1750" dirty="0"/>
          </a:p>
        </p:txBody>
      </p:sp>
      <p:sp>
        <p:nvSpPr>
          <p:cNvPr id="19" name="Text 17"/>
          <p:cNvSpPr/>
          <p:nvPr/>
        </p:nvSpPr>
        <p:spPr>
          <a:xfrm>
            <a:off x="7599521" y="599991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Oxygen" pitchFamily="34" charset="0"/>
                <a:ea typeface="Oxygen" pitchFamily="34" charset="-122"/>
                <a:cs typeface="Oxygen" pitchFamily="34" charset="-120"/>
              </a:rPr>
              <a:t>Nutnost provést inventuru na konci účetního období</a:t>
            </a:r>
            <a:endParaRPr lang="en-US" sz="1750" dirty="0"/>
          </a:p>
        </p:txBody>
      </p:sp>
      <p:pic>
        <p:nvPicPr>
          <p:cNvPr id="20" name="Image 0" descr="preencoded.png"/>
          <p:cNvPicPr>
            <a:picLocks noChangeAspect="1"/>
          </p:cNvPicPr>
          <p:nvPr/>
        </p:nvPicPr>
        <p:blipFill>
          <a:blip r:embed="rId3"/>
          <a:stretch>
            <a:fillRect/>
          </a:stretch>
        </p:blipFill>
        <p:spPr>
          <a:xfrm>
            <a:off x="13139738" y="7684294"/>
            <a:ext cx="1331952" cy="31944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534495"/>
            <a:ext cx="5697022"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Pořízení zásob ze zahraničí</a:t>
            </a:r>
            <a:endParaRPr lang="en-US" sz="3550" dirty="0"/>
          </a:p>
        </p:txBody>
      </p:sp>
      <p:sp>
        <p:nvSpPr>
          <p:cNvPr id="4" name="Text 1"/>
          <p:cNvSpPr/>
          <p:nvPr/>
        </p:nvSpPr>
        <p:spPr>
          <a:xfrm>
            <a:off x="793790" y="5441633"/>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Pokud pořizujeme zásoby ze zahraničních států, musíme rozlišovat, jestli daná země patří do Evropské unie nebo už je za jejími hranicemi (třetí země). Tyto účetní případy účtujeme podobně, jako kdybychom účtovali pořízení zásob v tuzemsku, avšak musíme fakturační částku v cizí měně přepočítat na měnu českou.</a:t>
            </a:r>
            <a:endParaRPr lang="en-US" sz="1750" dirty="0"/>
          </a:p>
        </p:txBody>
      </p:sp>
      <p:pic>
        <p:nvPicPr>
          <p:cNvPr id="5"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793790" y="812244"/>
            <a:ext cx="6788468" cy="425291"/>
          </a:xfrm>
          <a:prstGeom prst="rect">
            <a:avLst/>
          </a:prstGeom>
          <a:noFill/>
          <a:ln/>
        </p:spPr>
        <p:txBody>
          <a:bodyPr wrap="none" lIns="0" tIns="0" rIns="0" bIns="0" rtlCol="0" anchor="t"/>
          <a:lstStyle/>
          <a:p>
            <a:pPr marL="0" indent="0" algn="l">
              <a:lnSpc>
                <a:spcPts val="3300"/>
              </a:lnSpc>
              <a:buNone/>
            </a:pPr>
            <a:r>
              <a:rPr lang="en-US" sz="2650" b="1" dirty="0">
                <a:solidFill>
                  <a:srgbClr val="CF1F28"/>
                </a:solidFill>
                <a:latin typeface="Oxygen Bold" pitchFamily="34" charset="0"/>
                <a:ea typeface="Oxygen Bold" pitchFamily="34" charset="-122"/>
                <a:cs typeface="Oxygen Bold" pitchFamily="34" charset="-120"/>
              </a:rPr>
              <a:t>Pořízení zásob z jiného členského státu EU</a:t>
            </a:r>
            <a:endParaRPr lang="en-US" sz="2650" dirty="0"/>
          </a:p>
        </p:txBody>
      </p:sp>
      <p:sp>
        <p:nvSpPr>
          <p:cNvPr id="3" name="Shape 1"/>
          <p:cNvSpPr/>
          <p:nvPr/>
        </p:nvSpPr>
        <p:spPr>
          <a:xfrm>
            <a:off x="793790" y="1577697"/>
            <a:ext cx="13042821" cy="1539597"/>
          </a:xfrm>
          <a:prstGeom prst="roundRect">
            <a:avLst>
              <a:gd name="adj" fmla="val 4641"/>
            </a:avLst>
          </a:prstGeom>
          <a:solidFill>
            <a:srgbClr val="F8D3D5"/>
          </a:solidFill>
          <a:ln w="7620">
            <a:solidFill>
              <a:srgbClr val="DEB9BB"/>
            </a:solidFill>
            <a:prstDash val="solid"/>
          </a:ln>
        </p:spPr>
      </p:sp>
      <p:sp>
        <p:nvSpPr>
          <p:cNvPr id="4" name="Shape 2"/>
          <p:cNvSpPr/>
          <p:nvPr/>
        </p:nvSpPr>
        <p:spPr>
          <a:xfrm>
            <a:off x="801410" y="1585317"/>
            <a:ext cx="4342448" cy="1524357"/>
          </a:xfrm>
          <a:prstGeom prst="roundRect">
            <a:avLst>
              <a:gd name="adj" fmla="val 4687"/>
            </a:avLst>
          </a:prstGeom>
          <a:solidFill>
            <a:srgbClr val="F8D3D5"/>
          </a:solidFill>
          <a:ln/>
        </p:spPr>
      </p:sp>
      <p:sp>
        <p:nvSpPr>
          <p:cNvPr id="5" name="Text 3"/>
          <p:cNvSpPr/>
          <p:nvPr/>
        </p:nvSpPr>
        <p:spPr>
          <a:xfrm>
            <a:off x="971431" y="1755338"/>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Bez cla</a:t>
            </a:r>
            <a:endParaRPr lang="en-US" sz="1650" dirty="0"/>
          </a:p>
        </p:txBody>
      </p:sp>
      <p:sp>
        <p:nvSpPr>
          <p:cNvPr id="6" name="Text 4"/>
          <p:cNvSpPr/>
          <p:nvPr/>
        </p:nvSpPr>
        <p:spPr>
          <a:xfrm>
            <a:off x="971431" y="2123122"/>
            <a:ext cx="3747135" cy="544354"/>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Celní orgán nám nevyměřuje clo, jedná se o totožný případ jako pořízení z ČR</a:t>
            </a:r>
            <a:endParaRPr lang="en-US" sz="1300" dirty="0"/>
          </a:p>
        </p:txBody>
      </p:sp>
      <p:sp>
        <p:nvSpPr>
          <p:cNvPr id="7" name="Shape 5"/>
          <p:cNvSpPr/>
          <p:nvPr/>
        </p:nvSpPr>
        <p:spPr>
          <a:xfrm>
            <a:off x="5143857" y="1585317"/>
            <a:ext cx="4342567" cy="1524357"/>
          </a:xfrm>
          <a:prstGeom prst="rect">
            <a:avLst/>
          </a:prstGeom>
          <a:solidFill>
            <a:srgbClr val="F8D3D5"/>
          </a:solidFill>
          <a:ln/>
        </p:spPr>
      </p:sp>
      <p:sp>
        <p:nvSpPr>
          <p:cNvPr id="8" name="Shape 6"/>
          <p:cNvSpPr/>
          <p:nvPr/>
        </p:nvSpPr>
        <p:spPr>
          <a:xfrm>
            <a:off x="5143857" y="1585317"/>
            <a:ext cx="22860" cy="1524357"/>
          </a:xfrm>
          <a:prstGeom prst="roundRect">
            <a:avLst>
              <a:gd name="adj" fmla="val 312558"/>
            </a:avLst>
          </a:prstGeom>
          <a:solidFill>
            <a:srgbClr val="DEB9BB"/>
          </a:solidFill>
          <a:ln/>
        </p:spPr>
      </p:sp>
      <p:sp>
        <p:nvSpPr>
          <p:cNvPr id="9" name="Text 7"/>
          <p:cNvSpPr/>
          <p:nvPr/>
        </p:nvSpPr>
        <p:spPr>
          <a:xfrm>
            <a:off x="5569148" y="1755338"/>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Samovyměření DPH</a:t>
            </a:r>
            <a:endParaRPr lang="en-US" sz="1650" dirty="0"/>
          </a:p>
        </p:txBody>
      </p:sp>
      <p:sp>
        <p:nvSpPr>
          <p:cNvPr id="10" name="Text 8"/>
          <p:cNvSpPr/>
          <p:nvPr/>
        </p:nvSpPr>
        <p:spPr>
          <a:xfrm>
            <a:off x="5569148" y="2123122"/>
            <a:ext cx="3491984" cy="816531"/>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Dodavatel nevyměřuje na daňovém dokladu daň. Tu si musí odběratel v ČR spočítat a správně zařadit daňové sazby</a:t>
            </a:r>
            <a:endParaRPr lang="en-US" sz="1300" dirty="0"/>
          </a:p>
        </p:txBody>
      </p:sp>
      <p:sp>
        <p:nvSpPr>
          <p:cNvPr id="11" name="Shape 9"/>
          <p:cNvSpPr/>
          <p:nvPr/>
        </p:nvSpPr>
        <p:spPr>
          <a:xfrm>
            <a:off x="4931212" y="2134791"/>
            <a:ext cx="425291" cy="425291"/>
          </a:xfrm>
          <a:prstGeom prst="roundRect">
            <a:avLst>
              <a:gd name="adj" fmla="val 16800"/>
            </a:avLst>
          </a:prstGeom>
          <a:solidFill>
            <a:srgbClr val="FFFFFF"/>
          </a:solidFill>
          <a:ln w="22860">
            <a:solidFill>
              <a:srgbClr val="DEB9BB"/>
            </a:solidFill>
            <a:prstDash val="solid"/>
          </a:ln>
        </p:spPr>
      </p:sp>
      <p:sp>
        <p:nvSpPr>
          <p:cNvPr id="12" name="Shape 10"/>
          <p:cNvSpPr/>
          <p:nvPr/>
        </p:nvSpPr>
        <p:spPr>
          <a:xfrm>
            <a:off x="9486424" y="1585317"/>
            <a:ext cx="4342567" cy="1524357"/>
          </a:xfrm>
          <a:prstGeom prst="rect">
            <a:avLst/>
          </a:prstGeom>
          <a:solidFill>
            <a:srgbClr val="F8D3D5"/>
          </a:solidFill>
          <a:ln/>
        </p:spPr>
      </p:sp>
      <p:sp>
        <p:nvSpPr>
          <p:cNvPr id="13" name="Shape 11"/>
          <p:cNvSpPr/>
          <p:nvPr/>
        </p:nvSpPr>
        <p:spPr>
          <a:xfrm>
            <a:off x="9486424" y="1585317"/>
            <a:ext cx="22860" cy="1524357"/>
          </a:xfrm>
          <a:prstGeom prst="roundRect">
            <a:avLst>
              <a:gd name="adj" fmla="val 312558"/>
            </a:avLst>
          </a:prstGeom>
          <a:solidFill>
            <a:srgbClr val="DEB9BB"/>
          </a:solidFill>
          <a:ln/>
        </p:spPr>
      </p:sp>
      <p:sp>
        <p:nvSpPr>
          <p:cNvPr id="14" name="Text 12"/>
          <p:cNvSpPr/>
          <p:nvPr/>
        </p:nvSpPr>
        <p:spPr>
          <a:xfrm>
            <a:off x="9911715" y="1755338"/>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Oxygen Bold" pitchFamily="34" charset="0"/>
                <a:ea typeface="Oxygen Bold" pitchFamily="34" charset="-122"/>
                <a:cs typeface="Oxygen Bold" pitchFamily="34" charset="-120"/>
              </a:rPr>
              <a:t>Účtování</a:t>
            </a:r>
            <a:endParaRPr lang="en-US" sz="1650" dirty="0"/>
          </a:p>
        </p:txBody>
      </p:sp>
      <p:sp>
        <p:nvSpPr>
          <p:cNvPr id="15" name="Text 13"/>
          <p:cNvSpPr/>
          <p:nvPr/>
        </p:nvSpPr>
        <p:spPr>
          <a:xfrm>
            <a:off x="9911715" y="2123122"/>
            <a:ext cx="3747254" cy="544354"/>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Pořízení na účtu 111 (131) souvztažně s účtem 321, daň na účtu 343</a:t>
            </a:r>
            <a:endParaRPr lang="en-US" sz="1300" dirty="0"/>
          </a:p>
        </p:txBody>
      </p:sp>
      <p:sp>
        <p:nvSpPr>
          <p:cNvPr id="16" name="Shape 14"/>
          <p:cNvSpPr/>
          <p:nvPr/>
        </p:nvSpPr>
        <p:spPr>
          <a:xfrm>
            <a:off x="9273778" y="2134791"/>
            <a:ext cx="425291" cy="425291"/>
          </a:xfrm>
          <a:prstGeom prst="roundRect">
            <a:avLst>
              <a:gd name="adj" fmla="val 16800"/>
            </a:avLst>
          </a:prstGeom>
          <a:solidFill>
            <a:srgbClr val="FFFFFF"/>
          </a:solidFill>
          <a:ln w="22860">
            <a:solidFill>
              <a:srgbClr val="DEB9BB"/>
            </a:solidFill>
            <a:prstDash val="solid"/>
          </a:ln>
        </p:spPr>
      </p:sp>
      <p:sp>
        <p:nvSpPr>
          <p:cNvPr id="17" name="Text 15"/>
          <p:cNvSpPr/>
          <p:nvPr/>
        </p:nvSpPr>
        <p:spPr>
          <a:xfrm>
            <a:off x="793790" y="3461623"/>
            <a:ext cx="7659648" cy="1088708"/>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Oxygen" pitchFamily="34" charset="0"/>
                <a:ea typeface="Oxygen" pitchFamily="34" charset="-122"/>
                <a:cs typeface="Oxygen" pitchFamily="34" charset="-120"/>
              </a:rPr>
              <a:t>Zásoby pořízené ze zemí Evropské unie jsou totožným případem pořízení zásob z České republiky, jelikož celní orgán nám nevyměřuje clo. Také dodavatel nám nevyměřuje na daňovém dokladu daň. Tu si musí odběratel v České republice spočítat a k materiálu či zboží správně zařadit daňové sazby. Jedná se o takzvané samovyměření daně.</a:t>
            </a:r>
            <a:endParaRPr lang="en-US" sz="1300" dirty="0"/>
          </a:p>
        </p:txBody>
      </p:sp>
      <p:pic>
        <p:nvPicPr>
          <p:cNvPr id="18" name="Image 0" descr="preencoded.png"/>
          <p:cNvPicPr>
            <a:picLocks noChangeAspect="1"/>
          </p:cNvPicPr>
          <p:nvPr/>
        </p:nvPicPr>
        <p:blipFill>
          <a:blip r:embed="rId3"/>
          <a:stretch>
            <a:fillRect/>
          </a:stretch>
        </p:blipFill>
        <p:spPr>
          <a:xfrm>
            <a:off x="8876109" y="3499961"/>
            <a:ext cx="3725942" cy="3725942"/>
          </a:xfrm>
          <a:prstGeom prst="rect">
            <a:avLst/>
          </a:prstGeom>
        </p:spPr>
      </p:pic>
      <p:pic>
        <p:nvPicPr>
          <p:cNvPr id="19"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793790" y="1393984"/>
            <a:ext cx="6396395"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Pořízení zásob mimo země EU</a:t>
            </a:r>
            <a:endParaRPr lang="en-US" sz="3550" dirty="0"/>
          </a:p>
        </p:txBody>
      </p:sp>
      <p:sp>
        <p:nvSpPr>
          <p:cNvPr id="3" name="Text 1"/>
          <p:cNvSpPr/>
          <p:nvPr/>
        </p:nvSpPr>
        <p:spPr>
          <a:xfrm>
            <a:off x="793790" y="2414588"/>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Light" pitchFamily="34" charset="0"/>
                <a:ea typeface="Oxygen Light" pitchFamily="34" charset="-122"/>
                <a:cs typeface="Oxygen Light" pitchFamily="34" charset="-120"/>
              </a:rPr>
              <a:t>01</a:t>
            </a:r>
            <a:endParaRPr lang="en-US" sz="1750" dirty="0"/>
          </a:p>
        </p:txBody>
      </p:sp>
      <p:sp>
        <p:nvSpPr>
          <p:cNvPr id="4" name="Shape 2"/>
          <p:cNvSpPr/>
          <p:nvPr/>
        </p:nvSpPr>
        <p:spPr>
          <a:xfrm>
            <a:off x="793790" y="2769632"/>
            <a:ext cx="6407944" cy="30480"/>
          </a:xfrm>
          <a:prstGeom prst="rect">
            <a:avLst/>
          </a:prstGeom>
          <a:solidFill>
            <a:srgbClr val="D01F28"/>
          </a:solidFill>
          <a:ln/>
        </p:spPr>
      </p:sp>
      <p:sp>
        <p:nvSpPr>
          <p:cNvPr id="5" name="Text 3"/>
          <p:cNvSpPr/>
          <p:nvPr/>
        </p:nvSpPr>
        <p:spPr>
          <a:xfrm>
            <a:off x="793790" y="294393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Vyměření cla</a:t>
            </a:r>
            <a:endParaRPr lang="en-US" sz="2200" dirty="0"/>
          </a:p>
        </p:txBody>
      </p:sp>
      <p:sp>
        <p:nvSpPr>
          <p:cNvPr id="6" name="Text 4"/>
          <p:cNvSpPr/>
          <p:nvPr/>
        </p:nvSpPr>
        <p:spPr>
          <a:xfrm>
            <a:off x="793790" y="3434358"/>
            <a:ext cx="6407944"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Clo je vyměřeno celním úřadem na základě jednotného správního dokladu a vstupuje do pořizovací ceny</a:t>
            </a:r>
            <a:endParaRPr lang="en-US" sz="1750" dirty="0"/>
          </a:p>
        </p:txBody>
      </p:sp>
      <p:sp>
        <p:nvSpPr>
          <p:cNvPr id="7" name="Text 5"/>
          <p:cNvSpPr/>
          <p:nvPr/>
        </p:nvSpPr>
        <p:spPr>
          <a:xfrm>
            <a:off x="7428548" y="2414588"/>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Light" pitchFamily="34" charset="0"/>
                <a:ea typeface="Oxygen Light" pitchFamily="34" charset="-122"/>
                <a:cs typeface="Oxygen Light" pitchFamily="34" charset="-120"/>
              </a:rPr>
              <a:t>02</a:t>
            </a:r>
            <a:endParaRPr lang="en-US" sz="1750" dirty="0"/>
          </a:p>
        </p:txBody>
      </p:sp>
      <p:sp>
        <p:nvSpPr>
          <p:cNvPr id="8" name="Shape 6"/>
          <p:cNvSpPr/>
          <p:nvPr/>
        </p:nvSpPr>
        <p:spPr>
          <a:xfrm>
            <a:off x="7428548" y="2769632"/>
            <a:ext cx="6408063" cy="30480"/>
          </a:xfrm>
          <a:prstGeom prst="rect">
            <a:avLst/>
          </a:prstGeom>
          <a:solidFill>
            <a:srgbClr val="D01F28"/>
          </a:solidFill>
          <a:ln/>
        </p:spPr>
      </p:sp>
      <p:sp>
        <p:nvSpPr>
          <p:cNvPr id="9" name="Text 7"/>
          <p:cNvSpPr/>
          <p:nvPr/>
        </p:nvSpPr>
        <p:spPr>
          <a:xfrm>
            <a:off x="7428548" y="294393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Účtování cla</a:t>
            </a:r>
            <a:endParaRPr lang="en-US" sz="2200" dirty="0"/>
          </a:p>
        </p:txBody>
      </p:sp>
      <p:sp>
        <p:nvSpPr>
          <p:cNvPr id="10" name="Text 8"/>
          <p:cNvSpPr/>
          <p:nvPr/>
        </p:nvSpPr>
        <p:spPr>
          <a:xfrm>
            <a:off x="7428548" y="3434358"/>
            <a:ext cx="6408063"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Zaúčtujeme jako závazek vůči celnímu úřadu na účet 379 na straně Dal a na straně MD účet 111 (pořízení materiálu) či 131 (pořízení zboží)</a:t>
            </a:r>
            <a:endParaRPr lang="en-US" sz="1750" dirty="0"/>
          </a:p>
        </p:txBody>
      </p:sp>
      <p:sp>
        <p:nvSpPr>
          <p:cNvPr id="11" name="Text 9"/>
          <p:cNvSpPr/>
          <p:nvPr/>
        </p:nvSpPr>
        <p:spPr>
          <a:xfrm>
            <a:off x="793790" y="491990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Light" pitchFamily="34" charset="0"/>
                <a:ea typeface="Oxygen Light" pitchFamily="34" charset="-122"/>
                <a:cs typeface="Oxygen Light" pitchFamily="34" charset="-120"/>
              </a:rPr>
              <a:t>03</a:t>
            </a:r>
            <a:endParaRPr lang="en-US" sz="1750" dirty="0"/>
          </a:p>
        </p:txBody>
      </p:sp>
      <p:sp>
        <p:nvSpPr>
          <p:cNvPr id="12" name="Shape 10"/>
          <p:cNvSpPr/>
          <p:nvPr/>
        </p:nvSpPr>
        <p:spPr>
          <a:xfrm>
            <a:off x="793790" y="5274945"/>
            <a:ext cx="6407944" cy="30480"/>
          </a:xfrm>
          <a:prstGeom prst="rect">
            <a:avLst/>
          </a:prstGeom>
          <a:solidFill>
            <a:srgbClr val="D01F28"/>
          </a:solidFill>
          <a:ln/>
        </p:spPr>
      </p:sp>
      <p:sp>
        <p:nvSpPr>
          <p:cNvPr id="13" name="Text 11"/>
          <p:cNvSpPr/>
          <p:nvPr/>
        </p:nvSpPr>
        <p:spPr>
          <a:xfrm>
            <a:off x="793790" y="544925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Výpočet DPH</a:t>
            </a:r>
            <a:endParaRPr lang="en-US" sz="2200" dirty="0"/>
          </a:p>
        </p:txBody>
      </p:sp>
      <p:sp>
        <p:nvSpPr>
          <p:cNvPr id="14" name="Text 12"/>
          <p:cNvSpPr/>
          <p:nvPr/>
        </p:nvSpPr>
        <p:spPr>
          <a:xfrm>
            <a:off x="793790" y="5939671"/>
            <a:ext cx="6407944"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DPH se vypočítá z ceny materiálu či zboží a cla. Daň je vyměřena účetní jednotkou a přiznává daň na výstupu</a:t>
            </a:r>
            <a:endParaRPr lang="en-US" sz="1750" dirty="0"/>
          </a:p>
        </p:txBody>
      </p:sp>
      <p:sp>
        <p:nvSpPr>
          <p:cNvPr id="15" name="Text 13"/>
          <p:cNvSpPr/>
          <p:nvPr/>
        </p:nvSpPr>
        <p:spPr>
          <a:xfrm>
            <a:off x="7428548" y="491990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Oxygen Light" pitchFamily="34" charset="0"/>
                <a:ea typeface="Oxygen Light" pitchFamily="34" charset="-122"/>
                <a:cs typeface="Oxygen Light" pitchFamily="34" charset="-120"/>
              </a:rPr>
              <a:t>04</a:t>
            </a:r>
            <a:endParaRPr lang="en-US" sz="1750" dirty="0"/>
          </a:p>
        </p:txBody>
      </p:sp>
      <p:sp>
        <p:nvSpPr>
          <p:cNvPr id="16" name="Shape 14"/>
          <p:cNvSpPr/>
          <p:nvPr/>
        </p:nvSpPr>
        <p:spPr>
          <a:xfrm>
            <a:off x="7428548" y="5274945"/>
            <a:ext cx="6408063" cy="30480"/>
          </a:xfrm>
          <a:prstGeom prst="rect">
            <a:avLst/>
          </a:prstGeom>
          <a:solidFill>
            <a:srgbClr val="D01F28"/>
          </a:solidFill>
          <a:ln/>
        </p:spPr>
      </p:sp>
      <p:sp>
        <p:nvSpPr>
          <p:cNvPr id="17" name="Text 15"/>
          <p:cNvSpPr/>
          <p:nvPr/>
        </p:nvSpPr>
        <p:spPr>
          <a:xfrm>
            <a:off x="7428548" y="544925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Nárok na odpočet</a:t>
            </a:r>
            <a:endParaRPr lang="en-US" sz="2200" dirty="0"/>
          </a:p>
        </p:txBody>
      </p:sp>
      <p:sp>
        <p:nvSpPr>
          <p:cNvPr id="18" name="Text 16"/>
          <p:cNvSpPr/>
          <p:nvPr/>
        </p:nvSpPr>
        <p:spPr>
          <a:xfrm>
            <a:off x="7428548" y="5939671"/>
            <a:ext cx="6408063"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Poté, co obdrží daňový doklad, má nárok na odpočet. DPH evidujeme na účtu 343</a:t>
            </a:r>
            <a:endParaRPr lang="en-US" sz="1750" dirty="0"/>
          </a:p>
        </p:txBody>
      </p:sp>
      <p:pic>
        <p:nvPicPr>
          <p:cNvPr id="19" name="Image 0" descr="preencoded.png"/>
          <p:cNvPicPr>
            <a:picLocks noChangeAspect="1"/>
          </p:cNvPicPr>
          <p:nvPr/>
        </p:nvPicPr>
        <p:blipFill>
          <a:blip r:embed="rId3"/>
          <a:stretch>
            <a:fillRect/>
          </a:stretch>
        </p:blipFill>
        <p:spPr>
          <a:xfrm>
            <a:off x="13139738" y="7684294"/>
            <a:ext cx="1331952" cy="31944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Shape 0"/>
          <p:cNvSpPr/>
          <p:nvPr/>
        </p:nvSpPr>
        <p:spPr>
          <a:xfrm>
            <a:off x="793790" y="1419820"/>
            <a:ext cx="1883688" cy="426244"/>
          </a:xfrm>
          <a:prstGeom prst="roundRect">
            <a:avLst>
              <a:gd name="adj" fmla="val 17880"/>
            </a:avLst>
          </a:prstGeom>
          <a:solidFill>
            <a:srgbClr val="F8D3D5"/>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878" y="1542217"/>
            <a:ext cx="181451" cy="181451"/>
          </a:xfrm>
          <a:prstGeom prst="rect">
            <a:avLst/>
          </a:prstGeom>
        </p:spPr>
      </p:pic>
      <p:sp>
        <p:nvSpPr>
          <p:cNvPr id="4" name="Text 1"/>
          <p:cNvSpPr/>
          <p:nvPr/>
        </p:nvSpPr>
        <p:spPr>
          <a:xfrm>
            <a:off x="1202055" y="1487805"/>
            <a:ext cx="1339334"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INVENTARIZACE</a:t>
            </a:r>
            <a:endParaRPr lang="en-US" sz="1400" dirty="0"/>
          </a:p>
        </p:txBody>
      </p:sp>
      <p:sp>
        <p:nvSpPr>
          <p:cNvPr id="5" name="Text 2"/>
          <p:cNvSpPr/>
          <p:nvPr/>
        </p:nvSpPr>
        <p:spPr>
          <a:xfrm>
            <a:off x="793790" y="1936790"/>
            <a:ext cx="4536519"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Inventarizace zásob</a:t>
            </a:r>
            <a:endParaRPr lang="en-US" sz="3550" dirty="0"/>
          </a:p>
        </p:txBody>
      </p:sp>
      <p:sp>
        <p:nvSpPr>
          <p:cNvPr id="6" name="Text 3"/>
          <p:cNvSpPr/>
          <p:nvPr/>
        </p:nvSpPr>
        <p:spPr>
          <a:xfrm>
            <a:off x="793790" y="2843927"/>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Na konci období podnik porovnává účetní stav se skutečností. Účetní operace v oblasti zásob na konci účetního období přímo ovlivňují výsledovku i rozvahu.</a:t>
            </a:r>
            <a:endParaRPr lang="en-US" sz="17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790" y="3824883"/>
            <a:ext cx="680442" cy="680442"/>
          </a:xfrm>
          <a:prstGeom prst="rect">
            <a:avLst/>
          </a:prstGeom>
        </p:spPr>
      </p:pic>
      <p:sp>
        <p:nvSpPr>
          <p:cNvPr id="8" name="Text 4"/>
          <p:cNvSpPr/>
          <p:nvPr/>
        </p:nvSpPr>
        <p:spPr>
          <a:xfrm>
            <a:off x="1757720" y="401621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Skutečné množství</a:t>
            </a:r>
            <a:endParaRPr lang="en-US" sz="2200" dirty="0"/>
          </a:p>
        </p:txBody>
      </p:sp>
      <p:sp>
        <p:nvSpPr>
          <p:cNvPr id="9" name="Text 5"/>
          <p:cNvSpPr/>
          <p:nvPr/>
        </p:nvSpPr>
        <p:spPr>
          <a:xfrm>
            <a:off x="1757720" y="4506635"/>
            <a:ext cx="3194685"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Zjišťuje se fyzický stav zásob na skladě</a:t>
            </a:r>
            <a:endParaRPr lang="en-US" sz="17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35893" y="3824883"/>
            <a:ext cx="680442" cy="680442"/>
          </a:xfrm>
          <a:prstGeom prst="rect">
            <a:avLst/>
          </a:prstGeom>
        </p:spPr>
      </p:pic>
      <p:sp>
        <p:nvSpPr>
          <p:cNvPr id="11" name="Text 6"/>
          <p:cNvSpPr/>
          <p:nvPr/>
        </p:nvSpPr>
        <p:spPr>
          <a:xfrm>
            <a:off x="6199823" y="401621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Stav zásob</a:t>
            </a:r>
            <a:endParaRPr lang="en-US" sz="2200" dirty="0"/>
          </a:p>
        </p:txBody>
      </p:sp>
      <p:sp>
        <p:nvSpPr>
          <p:cNvPr id="12" name="Text 7"/>
          <p:cNvSpPr/>
          <p:nvPr/>
        </p:nvSpPr>
        <p:spPr>
          <a:xfrm>
            <a:off x="6199823" y="4506635"/>
            <a:ext cx="3194685"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Kontroluje se poškození, zastarání a kvalita zásob</a:t>
            </a:r>
            <a:endParaRPr lang="en-US" sz="17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7995" y="3824883"/>
            <a:ext cx="680442" cy="680442"/>
          </a:xfrm>
          <a:prstGeom prst="rect">
            <a:avLst/>
          </a:prstGeom>
        </p:spPr>
      </p:pic>
      <p:sp>
        <p:nvSpPr>
          <p:cNvPr id="14" name="Text 8"/>
          <p:cNvSpPr/>
          <p:nvPr/>
        </p:nvSpPr>
        <p:spPr>
          <a:xfrm>
            <a:off x="10641925" y="401621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Ocenění</a:t>
            </a:r>
            <a:endParaRPr lang="en-US" sz="2200" dirty="0"/>
          </a:p>
        </p:txBody>
      </p:sp>
      <p:sp>
        <p:nvSpPr>
          <p:cNvPr id="15" name="Text 9"/>
          <p:cNvSpPr/>
          <p:nvPr/>
        </p:nvSpPr>
        <p:spPr>
          <a:xfrm>
            <a:off x="10641925" y="4506635"/>
            <a:ext cx="3194685"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Ověřuje se správnost oceňování zásob</a:t>
            </a:r>
            <a:endParaRPr lang="en-US" sz="1750" dirty="0"/>
          </a:p>
        </p:txBody>
      </p:sp>
      <p:sp>
        <p:nvSpPr>
          <p:cNvPr id="16" name="Shape 10"/>
          <p:cNvSpPr/>
          <p:nvPr/>
        </p:nvSpPr>
        <p:spPr>
          <a:xfrm>
            <a:off x="793790" y="5487591"/>
            <a:ext cx="4196358" cy="1322189"/>
          </a:xfrm>
          <a:prstGeom prst="roundRect">
            <a:avLst>
              <a:gd name="adj" fmla="val 7205"/>
            </a:avLst>
          </a:prstGeom>
          <a:solidFill>
            <a:srgbClr val="E34238"/>
          </a:solidFill>
          <a:ln w="7620">
            <a:solidFill>
              <a:srgbClr val="FC5B51"/>
            </a:solidFill>
            <a:prstDash val="solid"/>
          </a:ln>
        </p:spPr>
      </p:sp>
      <p:sp>
        <p:nvSpPr>
          <p:cNvPr id="17" name="Text 11"/>
          <p:cNvSpPr/>
          <p:nvPr/>
        </p:nvSpPr>
        <p:spPr>
          <a:xfrm>
            <a:off x="1028224" y="57220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Oxygen Bold" pitchFamily="34" charset="0"/>
                <a:ea typeface="Oxygen Bold" pitchFamily="34" charset="-122"/>
                <a:cs typeface="Oxygen Bold" pitchFamily="34" charset="-120"/>
              </a:rPr>
              <a:t>Manko</a:t>
            </a:r>
            <a:endParaRPr lang="en-US" sz="2200" dirty="0"/>
          </a:p>
        </p:txBody>
      </p:sp>
      <p:sp>
        <p:nvSpPr>
          <p:cNvPr id="18" name="Text 12"/>
          <p:cNvSpPr/>
          <p:nvPr/>
        </p:nvSpPr>
        <p:spPr>
          <a:xfrm>
            <a:off x="1028224" y="6212443"/>
            <a:ext cx="3727490" cy="362903"/>
          </a:xfrm>
          <a:prstGeom prst="rect">
            <a:avLst/>
          </a:prstGeom>
          <a:noFill/>
          <a:ln/>
        </p:spPr>
        <p:txBody>
          <a:bodyPr wrap="none" lIns="0" tIns="0" rIns="0" bIns="0" rtlCol="0" anchor="t"/>
          <a:lstStyle/>
          <a:p>
            <a:pPr marL="0" indent="0" algn="l">
              <a:lnSpc>
                <a:spcPts val="2850"/>
              </a:lnSpc>
              <a:buNone/>
            </a:pPr>
            <a:r>
              <a:rPr lang="en-US" sz="1750" dirty="0">
                <a:solidFill>
                  <a:srgbClr val="FFFFFF"/>
                </a:solidFill>
                <a:latin typeface="Oxygen" pitchFamily="34" charset="0"/>
                <a:ea typeface="Oxygen" pitchFamily="34" charset="-122"/>
                <a:cs typeface="Oxygen" pitchFamily="34" charset="-120"/>
              </a:rPr>
              <a:t>Skutečný stav je nižší než účetní</a:t>
            </a:r>
            <a:endParaRPr lang="en-US" sz="1750" dirty="0"/>
          </a:p>
        </p:txBody>
      </p:sp>
      <p:sp>
        <p:nvSpPr>
          <p:cNvPr id="19" name="Shape 13"/>
          <p:cNvSpPr/>
          <p:nvPr/>
        </p:nvSpPr>
        <p:spPr>
          <a:xfrm>
            <a:off x="5216962" y="5487591"/>
            <a:ext cx="4196358" cy="1322189"/>
          </a:xfrm>
          <a:prstGeom prst="roundRect">
            <a:avLst>
              <a:gd name="adj" fmla="val 7205"/>
            </a:avLst>
          </a:prstGeom>
          <a:solidFill>
            <a:srgbClr val="E34238"/>
          </a:solidFill>
          <a:ln w="7620">
            <a:solidFill>
              <a:srgbClr val="FC5B51"/>
            </a:solidFill>
            <a:prstDash val="solid"/>
          </a:ln>
        </p:spPr>
      </p:sp>
      <p:sp>
        <p:nvSpPr>
          <p:cNvPr id="20" name="Text 14"/>
          <p:cNvSpPr/>
          <p:nvPr/>
        </p:nvSpPr>
        <p:spPr>
          <a:xfrm>
            <a:off x="5451396" y="57220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Oxygen Bold" pitchFamily="34" charset="0"/>
                <a:ea typeface="Oxygen Bold" pitchFamily="34" charset="-122"/>
                <a:cs typeface="Oxygen Bold" pitchFamily="34" charset="-120"/>
              </a:rPr>
              <a:t>Přebytek</a:t>
            </a:r>
            <a:endParaRPr lang="en-US" sz="2200" dirty="0"/>
          </a:p>
        </p:txBody>
      </p:sp>
      <p:sp>
        <p:nvSpPr>
          <p:cNvPr id="21" name="Text 15"/>
          <p:cNvSpPr/>
          <p:nvPr/>
        </p:nvSpPr>
        <p:spPr>
          <a:xfrm>
            <a:off x="5451396" y="6212443"/>
            <a:ext cx="3727490" cy="362903"/>
          </a:xfrm>
          <a:prstGeom prst="rect">
            <a:avLst/>
          </a:prstGeom>
          <a:noFill/>
          <a:ln/>
        </p:spPr>
        <p:txBody>
          <a:bodyPr wrap="none" lIns="0" tIns="0" rIns="0" bIns="0" rtlCol="0" anchor="t"/>
          <a:lstStyle/>
          <a:p>
            <a:pPr marL="0" indent="0" algn="l">
              <a:lnSpc>
                <a:spcPts val="2850"/>
              </a:lnSpc>
              <a:buNone/>
            </a:pPr>
            <a:r>
              <a:rPr lang="en-US" sz="1750" dirty="0">
                <a:solidFill>
                  <a:srgbClr val="FFFFFF"/>
                </a:solidFill>
                <a:latin typeface="Oxygen" pitchFamily="34" charset="0"/>
                <a:ea typeface="Oxygen" pitchFamily="34" charset="-122"/>
                <a:cs typeface="Oxygen" pitchFamily="34" charset="-120"/>
              </a:rPr>
              <a:t>Skutečný stav je vyšší než účetní</a:t>
            </a:r>
            <a:endParaRPr lang="en-US" sz="1750" dirty="0"/>
          </a:p>
        </p:txBody>
      </p:sp>
      <p:sp>
        <p:nvSpPr>
          <p:cNvPr id="22" name="Shape 16"/>
          <p:cNvSpPr/>
          <p:nvPr/>
        </p:nvSpPr>
        <p:spPr>
          <a:xfrm>
            <a:off x="9640133" y="5487591"/>
            <a:ext cx="4196358" cy="1322189"/>
          </a:xfrm>
          <a:prstGeom prst="roundRect">
            <a:avLst>
              <a:gd name="adj" fmla="val 7205"/>
            </a:avLst>
          </a:prstGeom>
          <a:solidFill>
            <a:srgbClr val="E34238"/>
          </a:solidFill>
          <a:ln w="7620">
            <a:solidFill>
              <a:srgbClr val="FC5B51"/>
            </a:solidFill>
            <a:prstDash val="solid"/>
          </a:ln>
        </p:spPr>
      </p:sp>
      <p:sp>
        <p:nvSpPr>
          <p:cNvPr id="23" name="Text 17"/>
          <p:cNvSpPr/>
          <p:nvPr/>
        </p:nvSpPr>
        <p:spPr>
          <a:xfrm>
            <a:off x="9874568" y="57220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Oxygen Bold" pitchFamily="34" charset="0"/>
                <a:ea typeface="Oxygen Bold" pitchFamily="34" charset="-122"/>
                <a:cs typeface="Oxygen Bold" pitchFamily="34" charset="-120"/>
              </a:rPr>
              <a:t>Bez rozdílu</a:t>
            </a:r>
            <a:endParaRPr lang="en-US" sz="2200" dirty="0"/>
          </a:p>
        </p:txBody>
      </p:sp>
      <p:sp>
        <p:nvSpPr>
          <p:cNvPr id="24" name="Text 18"/>
          <p:cNvSpPr/>
          <p:nvPr/>
        </p:nvSpPr>
        <p:spPr>
          <a:xfrm>
            <a:off x="9874568" y="6212443"/>
            <a:ext cx="3727490" cy="362903"/>
          </a:xfrm>
          <a:prstGeom prst="rect">
            <a:avLst/>
          </a:prstGeom>
          <a:noFill/>
          <a:ln/>
        </p:spPr>
        <p:txBody>
          <a:bodyPr wrap="none" lIns="0" tIns="0" rIns="0" bIns="0" rtlCol="0" anchor="t"/>
          <a:lstStyle/>
          <a:p>
            <a:pPr marL="0" indent="0" algn="l">
              <a:lnSpc>
                <a:spcPts val="2850"/>
              </a:lnSpc>
              <a:buNone/>
            </a:pPr>
            <a:r>
              <a:rPr lang="en-US" sz="1750" dirty="0">
                <a:solidFill>
                  <a:srgbClr val="FFFFFF"/>
                </a:solidFill>
                <a:latin typeface="Oxygen" pitchFamily="34" charset="0"/>
                <a:ea typeface="Oxygen" pitchFamily="34" charset="-122"/>
                <a:cs typeface="Oxygen" pitchFamily="34" charset="-120"/>
              </a:rPr>
              <a:t>Skutečný stav odpovídá účetnímu</a:t>
            </a:r>
            <a:endParaRPr lang="en-US" sz="1750" dirty="0"/>
          </a:p>
        </p:txBody>
      </p:sp>
      <p:pic>
        <p:nvPicPr>
          <p:cNvPr id="25" name="Image 4" descr="preencoded.png"/>
          <p:cNvPicPr>
            <a:picLocks noChangeAspect="1"/>
          </p:cNvPicPr>
          <p:nvPr/>
        </p:nvPicPr>
        <p:blipFill>
          <a:blip r:embed="rId11"/>
          <a:stretch>
            <a:fillRect/>
          </a:stretch>
        </p:blipFill>
        <p:spPr>
          <a:xfrm>
            <a:off x="13139738" y="7684294"/>
            <a:ext cx="1331952" cy="3194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93790" y="1004768"/>
            <a:ext cx="4716423" cy="453628"/>
          </a:xfrm>
          <a:prstGeom prst="rect">
            <a:avLst/>
          </a:prstGeom>
          <a:noFill/>
          <a:ln/>
        </p:spPr>
        <p:txBody>
          <a:bodyPr wrap="none" lIns="0" tIns="0" rIns="0" bIns="0" rtlCol="0" anchor="t"/>
          <a:lstStyle/>
          <a:p>
            <a:pPr marL="0" indent="0" algn="l">
              <a:lnSpc>
                <a:spcPts val="3550"/>
              </a:lnSpc>
              <a:buNone/>
            </a:pPr>
            <a:r>
              <a:rPr lang="en-US" sz="2850" b="1" dirty="0">
                <a:solidFill>
                  <a:srgbClr val="CF1F28"/>
                </a:solidFill>
                <a:latin typeface="Oxygen Bold" pitchFamily="34" charset="0"/>
                <a:ea typeface="Oxygen Bold" pitchFamily="34" charset="-122"/>
                <a:cs typeface="Oxygen Bold" pitchFamily="34" charset="-120"/>
              </a:rPr>
              <a:t>Účtování manka a přebytků</a:t>
            </a:r>
            <a:endParaRPr lang="en-US" sz="2850" dirty="0"/>
          </a:p>
        </p:txBody>
      </p:sp>
      <p:sp>
        <p:nvSpPr>
          <p:cNvPr id="3" name="Text 1"/>
          <p:cNvSpPr/>
          <p:nvPr/>
        </p:nvSpPr>
        <p:spPr>
          <a:xfrm>
            <a:off x="793790" y="1821299"/>
            <a:ext cx="13042821"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Inventarizační rozdíly se většinou účtují při uzavírání účetních knih.</a:t>
            </a:r>
            <a:endParaRPr lang="en-US" sz="1400" dirty="0"/>
          </a:p>
        </p:txBody>
      </p:sp>
      <p:sp>
        <p:nvSpPr>
          <p:cNvPr id="4" name="Shape 2"/>
          <p:cNvSpPr/>
          <p:nvPr/>
        </p:nvSpPr>
        <p:spPr>
          <a:xfrm>
            <a:off x="793790" y="2315647"/>
            <a:ext cx="13042821" cy="1091208"/>
          </a:xfrm>
          <a:prstGeom prst="roundRect">
            <a:avLst>
              <a:gd name="adj" fmla="val 6984"/>
            </a:avLst>
          </a:prstGeom>
          <a:solidFill>
            <a:srgbClr val="FFFFFF"/>
          </a:solidFill>
          <a:ln w="22860">
            <a:solidFill>
              <a:srgbClr val="DEB9BB"/>
            </a:solidFill>
            <a:prstDash val="solid"/>
          </a:ln>
        </p:spPr>
      </p:sp>
      <p:sp>
        <p:nvSpPr>
          <p:cNvPr id="5" name="Shape 3"/>
          <p:cNvSpPr/>
          <p:nvPr/>
        </p:nvSpPr>
        <p:spPr>
          <a:xfrm>
            <a:off x="816650" y="2338507"/>
            <a:ext cx="725805" cy="1045488"/>
          </a:xfrm>
          <a:prstGeom prst="roundRect">
            <a:avLst>
              <a:gd name="adj" fmla="val 6721"/>
            </a:avLst>
          </a:prstGeom>
          <a:solidFill>
            <a:srgbClr val="F8D3D5"/>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654" y="2725102"/>
            <a:ext cx="272177" cy="272177"/>
          </a:xfrm>
          <a:prstGeom prst="rect">
            <a:avLst/>
          </a:prstGeom>
        </p:spPr>
      </p:pic>
      <p:sp>
        <p:nvSpPr>
          <p:cNvPr id="7" name="Text 4"/>
          <p:cNvSpPr/>
          <p:nvPr/>
        </p:nvSpPr>
        <p:spPr>
          <a:xfrm>
            <a:off x="1723906" y="2519958"/>
            <a:ext cx="2268260" cy="283488"/>
          </a:xfrm>
          <a:prstGeom prst="rect">
            <a:avLst/>
          </a:prstGeom>
          <a:noFill/>
          <a:ln/>
        </p:spPr>
        <p:txBody>
          <a:bodyPr wrap="none" lIns="0" tIns="0" rIns="0" bIns="0" rtlCol="0" anchor="t"/>
          <a:lstStyle/>
          <a:p>
            <a:pPr marL="0" indent="0" algn="l">
              <a:lnSpc>
                <a:spcPts val="2200"/>
              </a:lnSpc>
              <a:buNone/>
            </a:pPr>
            <a:r>
              <a:rPr lang="en-US" sz="1750" b="1" dirty="0">
                <a:solidFill>
                  <a:srgbClr val="000000"/>
                </a:solidFill>
                <a:latin typeface="Oxygen Bold" pitchFamily="34" charset="0"/>
                <a:ea typeface="Oxygen Bold" pitchFamily="34" charset="-122"/>
                <a:cs typeface="Oxygen Bold" pitchFamily="34" charset="-120"/>
              </a:rPr>
              <a:t>Manko do normy</a:t>
            </a:r>
            <a:endParaRPr lang="en-US" sz="1750" dirty="0"/>
          </a:p>
        </p:txBody>
      </p:sp>
      <p:sp>
        <p:nvSpPr>
          <p:cNvPr id="8" name="Text 5"/>
          <p:cNvSpPr/>
          <p:nvPr/>
        </p:nvSpPr>
        <p:spPr>
          <a:xfrm>
            <a:off x="1723906" y="2912269"/>
            <a:ext cx="11908393"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Přirozené úbytky zásob účtujeme na účty </a:t>
            </a:r>
            <a:r>
              <a:rPr lang="en-US" sz="1400" b="1" dirty="0">
                <a:solidFill>
                  <a:srgbClr val="000000"/>
                </a:solidFill>
                <a:latin typeface="Oxygen" pitchFamily="34" charset="0"/>
                <a:ea typeface="Oxygen" pitchFamily="34" charset="-122"/>
                <a:cs typeface="Oxygen" pitchFamily="34" charset="-120"/>
              </a:rPr>
              <a:t>501 – Spotřeba materiálu</a:t>
            </a:r>
            <a:r>
              <a:rPr lang="en-US" sz="1400" dirty="0">
                <a:solidFill>
                  <a:srgbClr val="000000"/>
                </a:solidFill>
                <a:latin typeface="Oxygen" pitchFamily="34" charset="0"/>
                <a:ea typeface="Oxygen" pitchFamily="34" charset="-122"/>
                <a:cs typeface="Oxygen" pitchFamily="34" charset="-120"/>
              </a:rPr>
              <a:t> (v případě materiálu) a </a:t>
            </a:r>
            <a:r>
              <a:rPr lang="en-US" sz="1400" b="1" dirty="0">
                <a:solidFill>
                  <a:srgbClr val="000000"/>
                </a:solidFill>
                <a:latin typeface="Oxygen" pitchFamily="34" charset="0"/>
                <a:ea typeface="Oxygen" pitchFamily="34" charset="-122"/>
                <a:cs typeface="Oxygen" pitchFamily="34" charset="-120"/>
              </a:rPr>
              <a:t>504 - Prodané zboží</a:t>
            </a:r>
            <a:r>
              <a:rPr lang="en-US" sz="1400" dirty="0">
                <a:solidFill>
                  <a:srgbClr val="000000"/>
                </a:solidFill>
                <a:latin typeface="Oxygen" pitchFamily="34" charset="0"/>
                <a:ea typeface="Oxygen" pitchFamily="34" charset="-122"/>
                <a:cs typeface="Oxygen" pitchFamily="34" charset="-120"/>
              </a:rPr>
              <a:t> (v případě zboží).</a:t>
            </a:r>
            <a:endParaRPr lang="en-US" sz="1400" dirty="0"/>
          </a:p>
        </p:txBody>
      </p:sp>
      <p:sp>
        <p:nvSpPr>
          <p:cNvPr id="9" name="Shape 6"/>
          <p:cNvSpPr/>
          <p:nvPr/>
        </p:nvSpPr>
        <p:spPr>
          <a:xfrm>
            <a:off x="793790" y="3588306"/>
            <a:ext cx="13042821" cy="1091208"/>
          </a:xfrm>
          <a:prstGeom prst="roundRect">
            <a:avLst>
              <a:gd name="adj" fmla="val 6984"/>
            </a:avLst>
          </a:prstGeom>
          <a:solidFill>
            <a:srgbClr val="FFFFFF"/>
          </a:solidFill>
          <a:ln w="22860">
            <a:solidFill>
              <a:srgbClr val="DEB9BB"/>
            </a:solidFill>
            <a:prstDash val="solid"/>
          </a:ln>
        </p:spPr>
      </p:sp>
      <p:sp>
        <p:nvSpPr>
          <p:cNvPr id="10" name="Shape 7"/>
          <p:cNvSpPr/>
          <p:nvPr/>
        </p:nvSpPr>
        <p:spPr>
          <a:xfrm>
            <a:off x="816650" y="3611166"/>
            <a:ext cx="725805" cy="1045488"/>
          </a:xfrm>
          <a:prstGeom prst="roundRect">
            <a:avLst>
              <a:gd name="adj" fmla="val 6721"/>
            </a:avLst>
          </a:prstGeom>
          <a:solidFill>
            <a:srgbClr val="F8D3D5"/>
          </a:solidFill>
          <a:ln/>
        </p:spPr>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9654" y="3997762"/>
            <a:ext cx="272177" cy="272177"/>
          </a:xfrm>
          <a:prstGeom prst="rect">
            <a:avLst/>
          </a:prstGeom>
        </p:spPr>
      </p:pic>
      <p:sp>
        <p:nvSpPr>
          <p:cNvPr id="12" name="Text 8"/>
          <p:cNvSpPr/>
          <p:nvPr/>
        </p:nvSpPr>
        <p:spPr>
          <a:xfrm>
            <a:off x="1723906" y="3792617"/>
            <a:ext cx="2268260" cy="283488"/>
          </a:xfrm>
          <a:prstGeom prst="rect">
            <a:avLst/>
          </a:prstGeom>
          <a:noFill/>
          <a:ln/>
        </p:spPr>
        <p:txBody>
          <a:bodyPr wrap="none" lIns="0" tIns="0" rIns="0" bIns="0" rtlCol="0" anchor="t"/>
          <a:lstStyle/>
          <a:p>
            <a:pPr marL="0" indent="0" algn="l">
              <a:lnSpc>
                <a:spcPts val="2200"/>
              </a:lnSpc>
              <a:buNone/>
            </a:pPr>
            <a:r>
              <a:rPr lang="en-US" sz="1750" b="1" dirty="0">
                <a:solidFill>
                  <a:srgbClr val="000000"/>
                </a:solidFill>
                <a:latin typeface="Oxygen Bold" pitchFamily="34" charset="0"/>
                <a:ea typeface="Oxygen Bold" pitchFamily="34" charset="-122"/>
                <a:cs typeface="Oxygen Bold" pitchFamily="34" charset="-120"/>
              </a:rPr>
              <a:t>Manko nad normu</a:t>
            </a:r>
            <a:endParaRPr lang="en-US" sz="1750" dirty="0"/>
          </a:p>
        </p:txBody>
      </p:sp>
      <p:sp>
        <p:nvSpPr>
          <p:cNvPr id="13" name="Text 9"/>
          <p:cNvSpPr/>
          <p:nvPr/>
        </p:nvSpPr>
        <p:spPr>
          <a:xfrm>
            <a:off x="1723906" y="4184928"/>
            <a:ext cx="11908393"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Manko zaviněné nějakou osobou se účtuje na účet </a:t>
            </a:r>
            <a:r>
              <a:rPr lang="en-US" sz="1400" b="1" dirty="0">
                <a:solidFill>
                  <a:srgbClr val="000000"/>
                </a:solidFill>
                <a:latin typeface="Oxygen" pitchFamily="34" charset="0"/>
                <a:ea typeface="Oxygen" pitchFamily="34" charset="-122"/>
                <a:cs typeface="Oxygen" pitchFamily="34" charset="-120"/>
              </a:rPr>
              <a:t>549 – Manka a škody z provozní činnosti</a:t>
            </a:r>
            <a:r>
              <a:rPr lang="en-US" sz="1400" dirty="0">
                <a:solidFill>
                  <a:srgbClr val="000000"/>
                </a:solidFill>
                <a:latin typeface="Oxygen" pitchFamily="34" charset="0"/>
                <a:ea typeface="Oxygen" pitchFamily="34" charset="-122"/>
                <a:cs typeface="Oxygen" pitchFamily="34" charset="-120"/>
              </a:rPr>
              <a:t> nebo </a:t>
            </a:r>
            <a:r>
              <a:rPr lang="en-US" sz="1400" b="1" dirty="0">
                <a:solidFill>
                  <a:srgbClr val="000000"/>
                </a:solidFill>
                <a:latin typeface="Oxygen" pitchFamily="34" charset="0"/>
                <a:ea typeface="Oxygen" pitchFamily="34" charset="-122"/>
                <a:cs typeface="Oxygen" pitchFamily="34" charset="-120"/>
              </a:rPr>
              <a:t>569 – Manka a škody na finančním majetku</a:t>
            </a:r>
            <a:r>
              <a:rPr lang="en-US" sz="1400" dirty="0">
                <a:solidFill>
                  <a:srgbClr val="000000"/>
                </a:solidFill>
                <a:latin typeface="Oxygen" pitchFamily="34" charset="0"/>
                <a:ea typeface="Oxygen" pitchFamily="34" charset="-122"/>
                <a:cs typeface="Oxygen" pitchFamily="34" charset="-120"/>
              </a:rPr>
              <a:t>.</a:t>
            </a:r>
            <a:endParaRPr lang="en-US" sz="1400" dirty="0"/>
          </a:p>
        </p:txBody>
      </p:sp>
      <p:sp>
        <p:nvSpPr>
          <p:cNvPr id="14" name="Shape 10"/>
          <p:cNvSpPr/>
          <p:nvPr/>
        </p:nvSpPr>
        <p:spPr>
          <a:xfrm>
            <a:off x="793790" y="4860965"/>
            <a:ext cx="13042821" cy="1091208"/>
          </a:xfrm>
          <a:prstGeom prst="roundRect">
            <a:avLst>
              <a:gd name="adj" fmla="val 6984"/>
            </a:avLst>
          </a:prstGeom>
          <a:solidFill>
            <a:srgbClr val="FFFFFF"/>
          </a:solidFill>
          <a:ln w="22860">
            <a:solidFill>
              <a:srgbClr val="DEB9BB"/>
            </a:solidFill>
            <a:prstDash val="solid"/>
          </a:ln>
        </p:spPr>
      </p:sp>
      <p:sp>
        <p:nvSpPr>
          <p:cNvPr id="15" name="Shape 11"/>
          <p:cNvSpPr/>
          <p:nvPr/>
        </p:nvSpPr>
        <p:spPr>
          <a:xfrm>
            <a:off x="816650" y="4883825"/>
            <a:ext cx="725805" cy="1045488"/>
          </a:xfrm>
          <a:prstGeom prst="roundRect">
            <a:avLst>
              <a:gd name="adj" fmla="val 6721"/>
            </a:avLst>
          </a:prstGeom>
          <a:solidFill>
            <a:srgbClr val="F8D3D5"/>
          </a:solidFill>
          <a:ln/>
        </p:spPr>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9654" y="5270421"/>
            <a:ext cx="272177" cy="272177"/>
          </a:xfrm>
          <a:prstGeom prst="rect">
            <a:avLst/>
          </a:prstGeom>
        </p:spPr>
      </p:pic>
      <p:sp>
        <p:nvSpPr>
          <p:cNvPr id="17" name="Text 12"/>
          <p:cNvSpPr/>
          <p:nvPr/>
        </p:nvSpPr>
        <p:spPr>
          <a:xfrm>
            <a:off x="1723906" y="5065276"/>
            <a:ext cx="3414593" cy="283488"/>
          </a:xfrm>
          <a:prstGeom prst="rect">
            <a:avLst/>
          </a:prstGeom>
          <a:noFill/>
          <a:ln/>
        </p:spPr>
        <p:txBody>
          <a:bodyPr wrap="none" lIns="0" tIns="0" rIns="0" bIns="0" rtlCol="0" anchor="t"/>
          <a:lstStyle/>
          <a:p>
            <a:pPr marL="0" indent="0" algn="l">
              <a:lnSpc>
                <a:spcPts val="2200"/>
              </a:lnSpc>
              <a:buNone/>
            </a:pPr>
            <a:r>
              <a:rPr lang="en-US" sz="1750" b="1" dirty="0">
                <a:solidFill>
                  <a:srgbClr val="000000"/>
                </a:solidFill>
                <a:latin typeface="Oxygen Bold" pitchFamily="34" charset="0"/>
                <a:ea typeface="Oxygen Bold" pitchFamily="34" charset="-122"/>
                <a:cs typeface="Oxygen Bold" pitchFamily="34" charset="-120"/>
              </a:rPr>
              <a:t>Manko k úhradě zaměstnancem</a:t>
            </a:r>
            <a:endParaRPr lang="en-US" sz="1750" dirty="0"/>
          </a:p>
        </p:txBody>
      </p:sp>
      <p:sp>
        <p:nvSpPr>
          <p:cNvPr id="18" name="Text 13"/>
          <p:cNvSpPr/>
          <p:nvPr/>
        </p:nvSpPr>
        <p:spPr>
          <a:xfrm>
            <a:off x="1723906" y="5457587"/>
            <a:ext cx="11908393"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Pokud víme, že manko zavinil zaměstnanec, může být připsáno k úhradě a účtujeme přes účet </a:t>
            </a:r>
            <a:r>
              <a:rPr lang="en-US" sz="1400" b="1" dirty="0">
                <a:solidFill>
                  <a:srgbClr val="000000"/>
                </a:solidFill>
                <a:latin typeface="Oxygen" pitchFamily="34" charset="0"/>
                <a:ea typeface="Oxygen" pitchFamily="34" charset="-122"/>
                <a:cs typeface="Oxygen" pitchFamily="34" charset="-120"/>
              </a:rPr>
              <a:t>335 – Pohledávky za zaměstnanci</a:t>
            </a:r>
            <a:r>
              <a:rPr lang="en-US" sz="1400" dirty="0">
                <a:solidFill>
                  <a:srgbClr val="000000"/>
                </a:solidFill>
                <a:latin typeface="Oxygen" pitchFamily="34" charset="0"/>
                <a:ea typeface="Oxygen" pitchFamily="34" charset="-122"/>
                <a:cs typeface="Oxygen" pitchFamily="34" charset="-120"/>
              </a:rPr>
              <a:t>.</a:t>
            </a:r>
            <a:endParaRPr lang="en-US" sz="1400" dirty="0"/>
          </a:p>
        </p:txBody>
      </p:sp>
      <p:sp>
        <p:nvSpPr>
          <p:cNvPr id="19" name="Shape 14"/>
          <p:cNvSpPr/>
          <p:nvPr/>
        </p:nvSpPr>
        <p:spPr>
          <a:xfrm>
            <a:off x="793790" y="6133624"/>
            <a:ext cx="13042821" cy="1091208"/>
          </a:xfrm>
          <a:prstGeom prst="roundRect">
            <a:avLst>
              <a:gd name="adj" fmla="val 6984"/>
            </a:avLst>
          </a:prstGeom>
          <a:solidFill>
            <a:srgbClr val="FFFFFF"/>
          </a:solidFill>
          <a:ln w="22860">
            <a:solidFill>
              <a:srgbClr val="DEB9BB"/>
            </a:solidFill>
            <a:prstDash val="solid"/>
          </a:ln>
        </p:spPr>
      </p:sp>
      <p:sp>
        <p:nvSpPr>
          <p:cNvPr id="20" name="Shape 15"/>
          <p:cNvSpPr/>
          <p:nvPr/>
        </p:nvSpPr>
        <p:spPr>
          <a:xfrm>
            <a:off x="816650" y="6156484"/>
            <a:ext cx="725805" cy="1045488"/>
          </a:xfrm>
          <a:prstGeom prst="roundRect">
            <a:avLst>
              <a:gd name="adj" fmla="val 6721"/>
            </a:avLst>
          </a:prstGeom>
          <a:solidFill>
            <a:srgbClr val="F8D3D5"/>
          </a:solidFill>
          <a:ln/>
        </p:spPr>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9654" y="6543080"/>
            <a:ext cx="272177" cy="272177"/>
          </a:xfrm>
          <a:prstGeom prst="rect">
            <a:avLst/>
          </a:prstGeom>
        </p:spPr>
      </p:pic>
      <p:sp>
        <p:nvSpPr>
          <p:cNvPr id="22" name="Text 16"/>
          <p:cNvSpPr/>
          <p:nvPr/>
        </p:nvSpPr>
        <p:spPr>
          <a:xfrm>
            <a:off x="1723906" y="6337935"/>
            <a:ext cx="2268260" cy="283488"/>
          </a:xfrm>
          <a:prstGeom prst="rect">
            <a:avLst/>
          </a:prstGeom>
          <a:noFill/>
          <a:ln/>
        </p:spPr>
        <p:txBody>
          <a:bodyPr wrap="none" lIns="0" tIns="0" rIns="0" bIns="0" rtlCol="0" anchor="t"/>
          <a:lstStyle/>
          <a:p>
            <a:pPr marL="0" indent="0" algn="l">
              <a:lnSpc>
                <a:spcPts val="2200"/>
              </a:lnSpc>
              <a:buNone/>
            </a:pPr>
            <a:r>
              <a:rPr lang="en-US" sz="1750" b="1" dirty="0">
                <a:solidFill>
                  <a:srgbClr val="000000"/>
                </a:solidFill>
                <a:latin typeface="Oxygen Bold" pitchFamily="34" charset="0"/>
                <a:ea typeface="Oxygen Bold" pitchFamily="34" charset="-122"/>
                <a:cs typeface="Oxygen Bold" pitchFamily="34" charset="-120"/>
              </a:rPr>
              <a:t>Přebytky</a:t>
            </a:r>
            <a:endParaRPr lang="en-US" sz="1750" dirty="0"/>
          </a:p>
        </p:txBody>
      </p:sp>
      <p:sp>
        <p:nvSpPr>
          <p:cNvPr id="23" name="Text 17"/>
          <p:cNvSpPr/>
          <p:nvPr/>
        </p:nvSpPr>
        <p:spPr>
          <a:xfrm>
            <a:off x="1723906" y="6730246"/>
            <a:ext cx="11908393"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Účtujeme v 6. účtové třídě, respektive na účtu </a:t>
            </a:r>
            <a:r>
              <a:rPr lang="en-US" sz="1400" b="1" dirty="0">
                <a:solidFill>
                  <a:srgbClr val="000000"/>
                </a:solidFill>
                <a:latin typeface="Oxygen" pitchFamily="34" charset="0"/>
                <a:ea typeface="Oxygen" pitchFamily="34" charset="-122"/>
                <a:cs typeface="Oxygen" pitchFamily="34" charset="-120"/>
              </a:rPr>
              <a:t>648 – Ostatní provozní výnosy</a:t>
            </a:r>
            <a:r>
              <a:rPr lang="en-US" sz="1400" dirty="0">
                <a:solidFill>
                  <a:srgbClr val="000000"/>
                </a:solidFill>
                <a:latin typeface="Oxygen" pitchFamily="34" charset="0"/>
                <a:ea typeface="Oxygen" pitchFamily="34" charset="-122"/>
                <a:cs typeface="Oxygen" pitchFamily="34" charset="-120"/>
              </a:rPr>
              <a:t>.</a:t>
            </a:r>
            <a:endParaRPr lang="en-US" sz="1400" dirty="0"/>
          </a:p>
        </p:txBody>
      </p:sp>
      <p:pic>
        <p:nvPicPr>
          <p:cNvPr id="24" name="Image 4" descr="preencoded.png"/>
          <p:cNvPicPr>
            <a:picLocks noChangeAspect="1"/>
          </p:cNvPicPr>
          <p:nvPr/>
        </p:nvPicPr>
        <p:blipFill>
          <a:blip r:embed="rId11"/>
          <a:stretch>
            <a:fillRect/>
          </a:stretch>
        </p:blipFill>
        <p:spPr>
          <a:xfrm>
            <a:off x="13139738" y="7684294"/>
            <a:ext cx="1331952" cy="31944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76407" y="754261"/>
            <a:ext cx="5208032" cy="443627"/>
          </a:xfrm>
          <a:prstGeom prst="rect">
            <a:avLst/>
          </a:prstGeom>
          <a:noFill/>
          <a:ln/>
        </p:spPr>
        <p:txBody>
          <a:bodyPr wrap="none" lIns="0" tIns="0" rIns="0" bIns="0" rtlCol="0" anchor="t"/>
          <a:lstStyle/>
          <a:p>
            <a:pPr marL="0" indent="0" algn="l">
              <a:lnSpc>
                <a:spcPts val="3450"/>
              </a:lnSpc>
              <a:buNone/>
            </a:pPr>
            <a:r>
              <a:rPr lang="en-US" sz="2750" b="1" dirty="0">
                <a:solidFill>
                  <a:srgbClr val="CF1F28"/>
                </a:solidFill>
                <a:latin typeface="Oxygen Bold" pitchFamily="34" charset="0"/>
                <a:ea typeface="Oxygen Bold" pitchFamily="34" charset="-122"/>
                <a:cs typeface="Oxygen Bold" pitchFamily="34" charset="-120"/>
              </a:rPr>
              <a:t>Ocenění zásob na konci období</a:t>
            </a:r>
            <a:endParaRPr lang="en-US" sz="2750" dirty="0"/>
          </a:p>
        </p:txBody>
      </p:sp>
      <p:sp>
        <p:nvSpPr>
          <p:cNvPr id="3" name="Text 1"/>
          <p:cNvSpPr/>
          <p:nvPr/>
        </p:nvSpPr>
        <p:spPr>
          <a:xfrm>
            <a:off x="776407" y="1552813"/>
            <a:ext cx="13077587" cy="283964"/>
          </a:xfrm>
          <a:prstGeom prst="rect">
            <a:avLst/>
          </a:prstGeom>
          <a:noFill/>
          <a:ln/>
        </p:spPr>
        <p:txBody>
          <a:bodyPr wrap="none" lIns="0" tIns="0" rIns="0" bIns="0" rtlCol="0" anchor="t"/>
          <a:lstStyle/>
          <a:p>
            <a:pPr marL="0" indent="0" algn="l">
              <a:lnSpc>
                <a:spcPts val="2200"/>
              </a:lnSpc>
              <a:buNone/>
            </a:pPr>
            <a:r>
              <a:rPr lang="en-US" sz="1350" dirty="0">
                <a:solidFill>
                  <a:srgbClr val="000000"/>
                </a:solidFill>
                <a:latin typeface="Oxygen" pitchFamily="34" charset="0"/>
                <a:ea typeface="Oxygen" pitchFamily="34" charset="-122"/>
                <a:cs typeface="Oxygen" pitchFamily="34" charset="-120"/>
              </a:rPr>
              <a:t>Podnik musí ověřit, zda zásoby nejsou poškozené, zastaralé, neprodejné nebo s nižší tržní cenou než účetní.</a:t>
            </a:r>
            <a:endParaRPr lang="en-US" sz="1350" dirty="0"/>
          </a:p>
        </p:txBody>
      </p:sp>
      <p:sp>
        <p:nvSpPr>
          <p:cNvPr id="4" name="Text 2"/>
          <p:cNvSpPr/>
          <p:nvPr/>
        </p:nvSpPr>
        <p:spPr>
          <a:xfrm>
            <a:off x="776407" y="2213848"/>
            <a:ext cx="2530554" cy="277178"/>
          </a:xfrm>
          <a:prstGeom prst="rect">
            <a:avLst/>
          </a:prstGeom>
          <a:noFill/>
          <a:ln/>
        </p:spPr>
        <p:txBody>
          <a:bodyPr wrap="none" lIns="0" tIns="0" rIns="0" bIns="0" rtlCol="0" anchor="t"/>
          <a:lstStyle/>
          <a:p>
            <a:pPr marL="0" indent="0" algn="l">
              <a:lnSpc>
                <a:spcPts val="2150"/>
              </a:lnSpc>
              <a:buNone/>
            </a:pPr>
            <a:r>
              <a:rPr lang="en-US" sz="1700" b="1" dirty="0">
                <a:solidFill>
                  <a:srgbClr val="CF1F28"/>
                </a:solidFill>
                <a:latin typeface="Oxygen Bold" pitchFamily="34" charset="0"/>
                <a:ea typeface="Oxygen Bold" pitchFamily="34" charset="-122"/>
                <a:cs typeface="Oxygen Bold" pitchFamily="34" charset="-120"/>
              </a:rPr>
              <a:t>Tvorba opravné položky</a:t>
            </a:r>
            <a:endParaRPr lang="en-US" sz="1700" dirty="0"/>
          </a:p>
        </p:txBody>
      </p:sp>
      <p:sp>
        <p:nvSpPr>
          <p:cNvPr id="5" name="Text 3"/>
          <p:cNvSpPr/>
          <p:nvPr/>
        </p:nvSpPr>
        <p:spPr>
          <a:xfrm>
            <a:off x="776407" y="2668429"/>
            <a:ext cx="6322338" cy="283964"/>
          </a:xfrm>
          <a:prstGeom prst="rect">
            <a:avLst/>
          </a:prstGeom>
          <a:noFill/>
          <a:ln/>
        </p:spPr>
        <p:txBody>
          <a:bodyPr wrap="none" lIns="0" tIns="0" rIns="0" bIns="0" rtlCol="0" anchor="t"/>
          <a:lstStyle/>
          <a:p>
            <a:pPr marL="0" indent="0" algn="l">
              <a:lnSpc>
                <a:spcPts val="2200"/>
              </a:lnSpc>
              <a:buNone/>
            </a:pPr>
            <a:r>
              <a:rPr lang="en-US" sz="1350" dirty="0">
                <a:solidFill>
                  <a:srgbClr val="000000"/>
                </a:solidFill>
                <a:latin typeface="Oxygen" pitchFamily="34" charset="0"/>
                <a:ea typeface="Oxygen" pitchFamily="34" charset="-122"/>
                <a:cs typeface="Oxygen" pitchFamily="34" charset="-120"/>
              </a:rPr>
              <a:t>Pokud je nižší reprodukční pořizovací cena, tvoří se opravná položka:</a:t>
            </a:r>
            <a:endParaRPr lang="en-US" sz="1350" dirty="0"/>
          </a:p>
        </p:txBody>
      </p:sp>
      <p:sp>
        <p:nvSpPr>
          <p:cNvPr id="6" name="Text 4"/>
          <p:cNvSpPr/>
          <p:nvPr/>
        </p:nvSpPr>
        <p:spPr>
          <a:xfrm>
            <a:off x="776407" y="3112056"/>
            <a:ext cx="6322338" cy="283964"/>
          </a:xfrm>
          <a:prstGeom prst="rect">
            <a:avLst/>
          </a:prstGeom>
          <a:noFill/>
          <a:ln/>
        </p:spPr>
        <p:txBody>
          <a:bodyPr wrap="none" lIns="0" tIns="0" rIns="0" bIns="0" rtlCol="0" anchor="t"/>
          <a:lstStyle/>
          <a:p>
            <a:pPr marL="342900" indent="-342900" algn="l">
              <a:lnSpc>
                <a:spcPts val="2200"/>
              </a:lnSpc>
              <a:buSzPct val="100000"/>
              <a:buChar char="•"/>
            </a:pPr>
            <a:r>
              <a:rPr lang="en-US" sz="1350" b="1" dirty="0">
                <a:solidFill>
                  <a:srgbClr val="000000"/>
                </a:solidFill>
                <a:latin typeface="Oxygen" pitchFamily="34" charset="0"/>
                <a:ea typeface="Oxygen" pitchFamily="34" charset="-122"/>
                <a:cs typeface="Oxygen" pitchFamily="34" charset="-120"/>
              </a:rPr>
              <a:t>MD 559</a:t>
            </a:r>
            <a:r>
              <a:rPr lang="en-US" sz="1350" dirty="0">
                <a:solidFill>
                  <a:srgbClr val="000000"/>
                </a:solidFill>
                <a:latin typeface="Oxygen" pitchFamily="34" charset="0"/>
                <a:ea typeface="Oxygen" pitchFamily="34" charset="-122"/>
                <a:cs typeface="Oxygen" pitchFamily="34" charset="-120"/>
              </a:rPr>
              <a:t> – Tvorba opravných položek</a:t>
            </a:r>
            <a:endParaRPr lang="en-US" sz="1350" dirty="0"/>
          </a:p>
        </p:txBody>
      </p:sp>
      <p:sp>
        <p:nvSpPr>
          <p:cNvPr id="7" name="Text 5"/>
          <p:cNvSpPr/>
          <p:nvPr/>
        </p:nvSpPr>
        <p:spPr>
          <a:xfrm>
            <a:off x="776407" y="3458051"/>
            <a:ext cx="6322338" cy="283964"/>
          </a:xfrm>
          <a:prstGeom prst="rect">
            <a:avLst/>
          </a:prstGeom>
          <a:noFill/>
          <a:ln/>
        </p:spPr>
        <p:txBody>
          <a:bodyPr wrap="none" lIns="0" tIns="0" rIns="0" bIns="0" rtlCol="0" anchor="t"/>
          <a:lstStyle/>
          <a:p>
            <a:pPr marL="342900" indent="-342900" algn="l">
              <a:lnSpc>
                <a:spcPts val="2200"/>
              </a:lnSpc>
              <a:buSzPct val="100000"/>
              <a:buChar char="•"/>
            </a:pPr>
            <a:r>
              <a:rPr lang="en-US" sz="1350" b="1" dirty="0">
                <a:solidFill>
                  <a:srgbClr val="000000"/>
                </a:solidFill>
                <a:latin typeface="Oxygen" pitchFamily="34" charset="0"/>
                <a:ea typeface="Oxygen" pitchFamily="34" charset="-122"/>
                <a:cs typeface="Oxygen" pitchFamily="34" charset="-120"/>
              </a:rPr>
              <a:t>D 19x</a:t>
            </a:r>
            <a:r>
              <a:rPr lang="en-US" sz="1350" dirty="0">
                <a:solidFill>
                  <a:srgbClr val="000000"/>
                </a:solidFill>
                <a:latin typeface="Oxygen" pitchFamily="34" charset="0"/>
                <a:ea typeface="Oxygen" pitchFamily="34" charset="-122"/>
                <a:cs typeface="Oxygen" pitchFamily="34" charset="-120"/>
              </a:rPr>
              <a:t> – Opravné položky k zásobám</a:t>
            </a:r>
            <a:endParaRPr lang="en-US" sz="1350" dirty="0"/>
          </a:p>
        </p:txBody>
      </p:sp>
      <p:sp>
        <p:nvSpPr>
          <p:cNvPr id="8" name="Shape 6"/>
          <p:cNvSpPr/>
          <p:nvPr/>
        </p:nvSpPr>
        <p:spPr>
          <a:xfrm>
            <a:off x="776407" y="3941683"/>
            <a:ext cx="6322338" cy="754023"/>
          </a:xfrm>
          <a:prstGeom prst="roundRect">
            <a:avLst>
              <a:gd name="adj" fmla="val 9886"/>
            </a:avLst>
          </a:prstGeom>
          <a:solidFill>
            <a:srgbClr val="F5BCBF"/>
          </a:solidFill>
          <a:ln/>
        </p:spPr>
      </p:sp>
      <p:pic>
        <p:nvPicPr>
          <p:cNvPr id="9" name="Image 0" descr="preencoded.png"/>
          <p:cNvPicPr>
            <a:picLocks noChangeAspect="1"/>
          </p:cNvPicPr>
          <p:nvPr/>
        </p:nvPicPr>
        <p:blipFill>
          <a:blip r:embed="rId3"/>
          <a:stretch>
            <a:fillRect/>
          </a:stretch>
        </p:blipFill>
        <p:spPr>
          <a:xfrm>
            <a:off x="953810" y="4221480"/>
            <a:ext cx="221813" cy="177403"/>
          </a:xfrm>
          <a:prstGeom prst="rect">
            <a:avLst/>
          </a:prstGeom>
        </p:spPr>
      </p:pic>
      <p:sp>
        <p:nvSpPr>
          <p:cNvPr id="10" name="Text 7"/>
          <p:cNvSpPr/>
          <p:nvPr/>
        </p:nvSpPr>
        <p:spPr>
          <a:xfrm>
            <a:off x="1353026" y="4163378"/>
            <a:ext cx="5568315" cy="283964"/>
          </a:xfrm>
          <a:prstGeom prst="rect">
            <a:avLst/>
          </a:prstGeom>
          <a:noFill/>
          <a:ln/>
        </p:spPr>
        <p:txBody>
          <a:bodyPr wrap="none" lIns="0" tIns="0" rIns="0" bIns="0" rtlCol="0" anchor="t"/>
          <a:lstStyle/>
          <a:p>
            <a:pPr marL="0" indent="0" algn="l">
              <a:lnSpc>
                <a:spcPts val="2200"/>
              </a:lnSpc>
              <a:buNone/>
            </a:pPr>
            <a:r>
              <a:rPr lang="en-US" sz="1350" dirty="0">
                <a:solidFill>
                  <a:srgbClr val="000000"/>
                </a:solidFill>
                <a:latin typeface="Oxygen" pitchFamily="34" charset="0"/>
                <a:ea typeface="Oxygen" pitchFamily="34" charset="-122"/>
                <a:cs typeface="Oxygen" pitchFamily="34" charset="-120"/>
              </a:rPr>
              <a:t>Opravná položka zvyšuje náklady → snižuje zisk.</a:t>
            </a:r>
            <a:endParaRPr lang="en-US" sz="1350" dirty="0"/>
          </a:p>
        </p:txBody>
      </p:sp>
      <p:pic>
        <p:nvPicPr>
          <p:cNvPr id="11" name="Image 1" descr="preencoded.png"/>
          <p:cNvPicPr>
            <a:picLocks noChangeAspect="1"/>
          </p:cNvPicPr>
          <p:nvPr/>
        </p:nvPicPr>
        <p:blipFill>
          <a:blip r:embed="rId4"/>
          <a:stretch>
            <a:fillRect/>
          </a:stretch>
        </p:blipFill>
        <p:spPr>
          <a:xfrm>
            <a:off x="7539276" y="2236113"/>
            <a:ext cx="5057775" cy="5057775"/>
          </a:xfrm>
          <a:prstGeom prst="rect">
            <a:avLst/>
          </a:prstGeom>
        </p:spPr>
      </p:pic>
      <p:pic>
        <p:nvPicPr>
          <p:cNvPr id="12" name="Image 2" descr="preencoded.png"/>
          <p:cNvPicPr>
            <a:picLocks noChangeAspect="1"/>
          </p:cNvPicPr>
          <p:nvPr/>
        </p:nvPicPr>
        <p:blipFill>
          <a:blip r:embed="rId5"/>
          <a:stretch>
            <a:fillRect/>
          </a:stretch>
        </p:blipFill>
        <p:spPr>
          <a:xfrm>
            <a:off x="13172599" y="7714417"/>
            <a:ext cx="1302544" cy="3124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855226"/>
            <a:ext cx="7163991" cy="538758"/>
          </a:xfrm>
          <a:prstGeom prst="rect">
            <a:avLst/>
          </a:prstGeom>
          <a:noFill/>
          <a:ln/>
        </p:spPr>
        <p:txBody>
          <a:bodyPr wrap="none" lIns="0" tIns="0" rIns="0" bIns="0" rtlCol="0" anchor="t"/>
          <a:lstStyle/>
          <a:p>
            <a:pPr marL="0" indent="0" algn="l">
              <a:lnSpc>
                <a:spcPts val="4200"/>
              </a:lnSpc>
              <a:buNone/>
            </a:pPr>
            <a:r>
              <a:rPr lang="en-US" sz="3350" b="1" dirty="0">
                <a:solidFill>
                  <a:srgbClr val="CF1F28"/>
                </a:solidFill>
                <a:latin typeface="Oxygen Bold" pitchFamily="34" charset="0"/>
                <a:ea typeface="Oxygen Bold" pitchFamily="34" charset="-122"/>
                <a:cs typeface="Oxygen Bold" pitchFamily="34" charset="-120"/>
              </a:rPr>
              <a:t>Členění zásob podle účtové osnovy</a:t>
            </a:r>
            <a:endParaRPr lang="en-US" sz="3350" dirty="0"/>
          </a:p>
        </p:txBody>
      </p:sp>
      <p:sp>
        <p:nvSpPr>
          <p:cNvPr id="3" name="Text 1"/>
          <p:cNvSpPr/>
          <p:nvPr/>
        </p:nvSpPr>
        <p:spPr>
          <a:xfrm>
            <a:off x="793790" y="1824871"/>
            <a:ext cx="215384" cy="269319"/>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Light" pitchFamily="34" charset="0"/>
                <a:ea typeface="Oxygen Light" pitchFamily="34" charset="-122"/>
                <a:cs typeface="Oxygen Light" pitchFamily="34" charset="-120"/>
              </a:rPr>
              <a:t>01</a:t>
            </a:r>
            <a:endParaRPr lang="en-US" sz="1650" dirty="0"/>
          </a:p>
        </p:txBody>
      </p:sp>
      <p:sp>
        <p:nvSpPr>
          <p:cNvPr id="4" name="Shape 2"/>
          <p:cNvSpPr/>
          <p:nvPr/>
        </p:nvSpPr>
        <p:spPr>
          <a:xfrm>
            <a:off x="793790" y="2160508"/>
            <a:ext cx="4203978" cy="30480"/>
          </a:xfrm>
          <a:prstGeom prst="rect">
            <a:avLst/>
          </a:prstGeom>
          <a:solidFill>
            <a:srgbClr val="D01F28"/>
          </a:solidFill>
          <a:ln/>
        </p:spPr>
      </p:sp>
      <p:sp>
        <p:nvSpPr>
          <p:cNvPr id="5" name="Text 3"/>
          <p:cNvSpPr/>
          <p:nvPr/>
        </p:nvSpPr>
        <p:spPr>
          <a:xfrm>
            <a:off x="793790" y="2329101"/>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Materiál</a:t>
            </a:r>
            <a:endParaRPr lang="en-US" sz="2100" dirty="0"/>
          </a:p>
        </p:txBody>
      </p:sp>
      <p:sp>
        <p:nvSpPr>
          <p:cNvPr id="6" name="Text 4"/>
          <p:cNvSpPr/>
          <p:nvPr/>
        </p:nvSpPr>
        <p:spPr>
          <a:xfrm>
            <a:off x="793790" y="2794873"/>
            <a:ext cx="4203978" cy="68961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Suroviny, pomocné a provozovací látky, náhradní díly, obaly</a:t>
            </a:r>
            <a:endParaRPr lang="en-US" sz="1650" dirty="0"/>
          </a:p>
        </p:txBody>
      </p:sp>
      <p:sp>
        <p:nvSpPr>
          <p:cNvPr id="7" name="Text 5"/>
          <p:cNvSpPr/>
          <p:nvPr/>
        </p:nvSpPr>
        <p:spPr>
          <a:xfrm>
            <a:off x="5213152" y="1824871"/>
            <a:ext cx="215384" cy="269319"/>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Light" pitchFamily="34" charset="0"/>
                <a:ea typeface="Oxygen Light" pitchFamily="34" charset="-122"/>
                <a:cs typeface="Oxygen Light" pitchFamily="34" charset="-120"/>
              </a:rPr>
              <a:t>02</a:t>
            </a:r>
            <a:endParaRPr lang="en-US" sz="1650" dirty="0"/>
          </a:p>
        </p:txBody>
      </p:sp>
      <p:sp>
        <p:nvSpPr>
          <p:cNvPr id="8" name="Shape 6"/>
          <p:cNvSpPr/>
          <p:nvPr/>
        </p:nvSpPr>
        <p:spPr>
          <a:xfrm>
            <a:off x="5213152" y="2160508"/>
            <a:ext cx="4203978" cy="30480"/>
          </a:xfrm>
          <a:prstGeom prst="rect">
            <a:avLst/>
          </a:prstGeom>
          <a:solidFill>
            <a:srgbClr val="D01F28"/>
          </a:solidFill>
          <a:ln/>
        </p:spPr>
      </p:sp>
      <p:sp>
        <p:nvSpPr>
          <p:cNvPr id="9" name="Text 7"/>
          <p:cNvSpPr/>
          <p:nvPr/>
        </p:nvSpPr>
        <p:spPr>
          <a:xfrm>
            <a:off x="5213152" y="2329101"/>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Zboží</a:t>
            </a:r>
            <a:endParaRPr lang="en-US" sz="2100" dirty="0"/>
          </a:p>
        </p:txBody>
      </p:sp>
      <p:sp>
        <p:nvSpPr>
          <p:cNvPr id="10" name="Text 8"/>
          <p:cNvSpPr/>
          <p:nvPr/>
        </p:nvSpPr>
        <p:spPr>
          <a:xfrm>
            <a:off x="5213152" y="2794873"/>
            <a:ext cx="4203978" cy="68961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Movité věci a zvířata nabyté za účelem prodeje</a:t>
            </a:r>
            <a:endParaRPr lang="en-US" sz="1650" dirty="0"/>
          </a:p>
        </p:txBody>
      </p:sp>
      <p:sp>
        <p:nvSpPr>
          <p:cNvPr id="11" name="Text 9"/>
          <p:cNvSpPr/>
          <p:nvPr/>
        </p:nvSpPr>
        <p:spPr>
          <a:xfrm>
            <a:off x="9632513" y="1824871"/>
            <a:ext cx="215384" cy="269319"/>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Light" pitchFamily="34" charset="0"/>
                <a:ea typeface="Oxygen Light" pitchFamily="34" charset="-122"/>
                <a:cs typeface="Oxygen Light" pitchFamily="34" charset="-120"/>
              </a:rPr>
              <a:t>03</a:t>
            </a:r>
            <a:endParaRPr lang="en-US" sz="1650" dirty="0"/>
          </a:p>
        </p:txBody>
      </p:sp>
      <p:sp>
        <p:nvSpPr>
          <p:cNvPr id="12" name="Shape 10"/>
          <p:cNvSpPr/>
          <p:nvPr/>
        </p:nvSpPr>
        <p:spPr>
          <a:xfrm>
            <a:off x="9632513" y="2160508"/>
            <a:ext cx="4203978" cy="30480"/>
          </a:xfrm>
          <a:prstGeom prst="rect">
            <a:avLst/>
          </a:prstGeom>
          <a:solidFill>
            <a:srgbClr val="D01F28"/>
          </a:solidFill>
          <a:ln/>
        </p:spPr>
      </p:sp>
      <p:sp>
        <p:nvSpPr>
          <p:cNvPr id="13" name="Text 11"/>
          <p:cNvSpPr/>
          <p:nvPr/>
        </p:nvSpPr>
        <p:spPr>
          <a:xfrm>
            <a:off x="9632513" y="2329101"/>
            <a:ext cx="2700695"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Nedokončená výroba</a:t>
            </a:r>
            <a:endParaRPr lang="en-US" sz="2100" dirty="0"/>
          </a:p>
        </p:txBody>
      </p:sp>
      <p:sp>
        <p:nvSpPr>
          <p:cNvPr id="14" name="Text 12"/>
          <p:cNvSpPr/>
          <p:nvPr/>
        </p:nvSpPr>
        <p:spPr>
          <a:xfrm>
            <a:off x="9632513" y="2794873"/>
            <a:ext cx="4203978"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Produkty v průběhu výrobního procesu</a:t>
            </a:r>
            <a:endParaRPr lang="en-US" sz="1650" dirty="0"/>
          </a:p>
        </p:txBody>
      </p:sp>
      <p:sp>
        <p:nvSpPr>
          <p:cNvPr id="15" name="Text 13"/>
          <p:cNvSpPr/>
          <p:nvPr/>
        </p:nvSpPr>
        <p:spPr>
          <a:xfrm>
            <a:off x="793790" y="3861435"/>
            <a:ext cx="215384" cy="269319"/>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Light" pitchFamily="34" charset="0"/>
                <a:ea typeface="Oxygen Light" pitchFamily="34" charset="-122"/>
                <a:cs typeface="Oxygen Light" pitchFamily="34" charset="-120"/>
              </a:rPr>
              <a:t>04</a:t>
            </a:r>
            <a:endParaRPr lang="en-US" sz="1650" dirty="0"/>
          </a:p>
        </p:txBody>
      </p:sp>
      <p:sp>
        <p:nvSpPr>
          <p:cNvPr id="16" name="Shape 14"/>
          <p:cNvSpPr/>
          <p:nvPr/>
        </p:nvSpPr>
        <p:spPr>
          <a:xfrm>
            <a:off x="793790" y="4197072"/>
            <a:ext cx="4203978" cy="30480"/>
          </a:xfrm>
          <a:prstGeom prst="rect">
            <a:avLst/>
          </a:prstGeom>
          <a:solidFill>
            <a:srgbClr val="D01F28"/>
          </a:solidFill>
          <a:ln/>
        </p:spPr>
      </p:sp>
      <p:sp>
        <p:nvSpPr>
          <p:cNvPr id="17" name="Text 15"/>
          <p:cNvSpPr/>
          <p:nvPr/>
        </p:nvSpPr>
        <p:spPr>
          <a:xfrm>
            <a:off x="793790" y="4365665"/>
            <a:ext cx="3258383"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Polotovary vlastní výroby</a:t>
            </a:r>
            <a:endParaRPr lang="en-US" sz="2100" dirty="0"/>
          </a:p>
        </p:txBody>
      </p:sp>
      <p:sp>
        <p:nvSpPr>
          <p:cNvPr id="18" name="Text 16"/>
          <p:cNvSpPr/>
          <p:nvPr/>
        </p:nvSpPr>
        <p:spPr>
          <a:xfrm>
            <a:off x="793790" y="4831437"/>
            <a:ext cx="4203978" cy="68961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Odděleně evidované produkty před dokončením</a:t>
            </a:r>
            <a:endParaRPr lang="en-US" sz="1650" dirty="0"/>
          </a:p>
        </p:txBody>
      </p:sp>
      <p:sp>
        <p:nvSpPr>
          <p:cNvPr id="19" name="Text 17"/>
          <p:cNvSpPr/>
          <p:nvPr/>
        </p:nvSpPr>
        <p:spPr>
          <a:xfrm>
            <a:off x="5213152" y="3861435"/>
            <a:ext cx="215384" cy="269319"/>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Light" pitchFamily="34" charset="0"/>
                <a:ea typeface="Oxygen Light" pitchFamily="34" charset="-122"/>
                <a:cs typeface="Oxygen Light" pitchFamily="34" charset="-120"/>
              </a:rPr>
              <a:t>05</a:t>
            </a:r>
            <a:endParaRPr lang="en-US" sz="1650" dirty="0"/>
          </a:p>
        </p:txBody>
      </p:sp>
      <p:sp>
        <p:nvSpPr>
          <p:cNvPr id="20" name="Shape 18"/>
          <p:cNvSpPr/>
          <p:nvPr/>
        </p:nvSpPr>
        <p:spPr>
          <a:xfrm>
            <a:off x="5213152" y="4197072"/>
            <a:ext cx="4203978" cy="30480"/>
          </a:xfrm>
          <a:prstGeom prst="rect">
            <a:avLst/>
          </a:prstGeom>
          <a:solidFill>
            <a:srgbClr val="D01F28"/>
          </a:solidFill>
          <a:ln/>
        </p:spPr>
      </p:sp>
      <p:sp>
        <p:nvSpPr>
          <p:cNvPr id="21" name="Text 19"/>
          <p:cNvSpPr/>
          <p:nvPr/>
        </p:nvSpPr>
        <p:spPr>
          <a:xfrm>
            <a:off x="5213152" y="4365665"/>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Výrobky</a:t>
            </a:r>
            <a:endParaRPr lang="en-US" sz="2100" dirty="0"/>
          </a:p>
        </p:txBody>
      </p:sp>
      <p:sp>
        <p:nvSpPr>
          <p:cNvPr id="22" name="Text 20"/>
          <p:cNvSpPr/>
          <p:nvPr/>
        </p:nvSpPr>
        <p:spPr>
          <a:xfrm>
            <a:off x="5213152" y="4831437"/>
            <a:ext cx="4203978" cy="68961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Věci vlastní výroby určené k prodeji nebo spotřebě</a:t>
            </a:r>
            <a:endParaRPr lang="en-US" sz="1650" dirty="0"/>
          </a:p>
        </p:txBody>
      </p:sp>
      <p:sp>
        <p:nvSpPr>
          <p:cNvPr id="23" name="Text 21"/>
          <p:cNvSpPr/>
          <p:nvPr/>
        </p:nvSpPr>
        <p:spPr>
          <a:xfrm>
            <a:off x="9632513" y="3861435"/>
            <a:ext cx="215384" cy="269319"/>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Light" pitchFamily="34" charset="0"/>
                <a:ea typeface="Oxygen Light" pitchFamily="34" charset="-122"/>
                <a:cs typeface="Oxygen Light" pitchFamily="34" charset="-120"/>
              </a:rPr>
              <a:t>06</a:t>
            </a:r>
            <a:endParaRPr lang="en-US" sz="1650" dirty="0"/>
          </a:p>
        </p:txBody>
      </p:sp>
      <p:sp>
        <p:nvSpPr>
          <p:cNvPr id="24" name="Shape 22"/>
          <p:cNvSpPr/>
          <p:nvPr/>
        </p:nvSpPr>
        <p:spPr>
          <a:xfrm>
            <a:off x="9632513" y="4197072"/>
            <a:ext cx="4203978" cy="30480"/>
          </a:xfrm>
          <a:prstGeom prst="rect">
            <a:avLst/>
          </a:prstGeom>
          <a:solidFill>
            <a:srgbClr val="D01F28"/>
          </a:solidFill>
          <a:ln/>
        </p:spPr>
      </p:sp>
      <p:sp>
        <p:nvSpPr>
          <p:cNvPr id="25" name="Text 23"/>
          <p:cNvSpPr/>
          <p:nvPr/>
        </p:nvSpPr>
        <p:spPr>
          <a:xfrm>
            <a:off x="9632513" y="4365665"/>
            <a:ext cx="2909173"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Mladá a ostatní zvířata</a:t>
            </a:r>
            <a:endParaRPr lang="en-US" sz="2100" dirty="0"/>
          </a:p>
        </p:txBody>
      </p:sp>
      <p:sp>
        <p:nvSpPr>
          <p:cNvPr id="26" name="Text 24"/>
          <p:cNvSpPr/>
          <p:nvPr/>
        </p:nvSpPr>
        <p:spPr>
          <a:xfrm>
            <a:off x="9632513" y="4831437"/>
            <a:ext cx="4203978" cy="68961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Zvířata a jejich skupiny včetně jatečných zvířat</a:t>
            </a:r>
            <a:endParaRPr lang="en-US" sz="1650" dirty="0"/>
          </a:p>
        </p:txBody>
      </p:sp>
      <p:sp>
        <p:nvSpPr>
          <p:cNvPr id="27" name="Text 25"/>
          <p:cNvSpPr/>
          <p:nvPr/>
        </p:nvSpPr>
        <p:spPr>
          <a:xfrm>
            <a:off x="793790" y="5897999"/>
            <a:ext cx="215384" cy="269319"/>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Light" pitchFamily="34" charset="0"/>
                <a:ea typeface="Oxygen Light" pitchFamily="34" charset="-122"/>
                <a:cs typeface="Oxygen Light" pitchFamily="34" charset="-120"/>
              </a:rPr>
              <a:t>07</a:t>
            </a:r>
            <a:endParaRPr lang="en-US" sz="1650" dirty="0"/>
          </a:p>
        </p:txBody>
      </p:sp>
      <p:sp>
        <p:nvSpPr>
          <p:cNvPr id="28" name="Shape 26"/>
          <p:cNvSpPr/>
          <p:nvPr/>
        </p:nvSpPr>
        <p:spPr>
          <a:xfrm>
            <a:off x="793790" y="6233636"/>
            <a:ext cx="13042702" cy="30480"/>
          </a:xfrm>
          <a:prstGeom prst="rect">
            <a:avLst/>
          </a:prstGeom>
          <a:solidFill>
            <a:srgbClr val="D01F28"/>
          </a:solidFill>
          <a:ln/>
        </p:spPr>
      </p:sp>
      <p:sp>
        <p:nvSpPr>
          <p:cNvPr id="29" name="Text 27"/>
          <p:cNvSpPr/>
          <p:nvPr/>
        </p:nvSpPr>
        <p:spPr>
          <a:xfrm>
            <a:off x="793790" y="6402229"/>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Poskytnuté zálohy</a:t>
            </a:r>
            <a:endParaRPr lang="en-US" sz="2100" dirty="0"/>
          </a:p>
        </p:txBody>
      </p:sp>
      <p:sp>
        <p:nvSpPr>
          <p:cNvPr id="30" name="Text 28"/>
          <p:cNvSpPr/>
          <p:nvPr/>
        </p:nvSpPr>
        <p:spPr>
          <a:xfrm>
            <a:off x="793790" y="6868001"/>
            <a:ext cx="13042702"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Zálohy a závdavky na pořízení zásob</a:t>
            </a:r>
            <a:endParaRPr lang="en-US" sz="1650" dirty="0"/>
          </a:p>
        </p:txBody>
      </p:sp>
      <p:pic>
        <p:nvPicPr>
          <p:cNvPr id="31" name="Image 0" descr="preencoded.png"/>
          <p:cNvPicPr>
            <a:picLocks noChangeAspect="1"/>
          </p:cNvPicPr>
          <p:nvPr/>
        </p:nvPicPr>
        <p:blipFill>
          <a:blip r:embed="rId3"/>
          <a:stretch>
            <a:fillRect/>
          </a:stretch>
        </p:blipFill>
        <p:spPr>
          <a:xfrm>
            <a:off x="13139738" y="7684294"/>
            <a:ext cx="1331952" cy="31944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93790" y="946071"/>
            <a:ext cx="3940254" cy="368618"/>
          </a:xfrm>
          <a:prstGeom prst="rect">
            <a:avLst/>
          </a:prstGeom>
          <a:noFill/>
          <a:ln/>
        </p:spPr>
        <p:txBody>
          <a:bodyPr wrap="none" lIns="0" tIns="0" rIns="0" bIns="0" rtlCol="0" anchor="t"/>
          <a:lstStyle/>
          <a:p>
            <a:pPr marL="0" indent="0" algn="l">
              <a:lnSpc>
                <a:spcPts val="2900"/>
              </a:lnSpc>
              <a:buNone/>
            </a:pPr>
            <a:r>
              <a:rPr lang="en-US" sz="2300" b="1" dirty="0">
                <a:solidFill>
                  <a:srgbClr val="CF1F28"/>
                </a:solidFill>
                <a:latin typeface="Oxygen Bold" pitchFamily="34" charset="0"/>
                <a:ea typeface="Oxygen Bold" pitchFamily="34" charset="-122"/>
                <a:cs typeface="Oxygen Bold" pitchFamily="34" charset="-120"/>
              </a:rPr>
              <a:t>Uzávěrkové operace u zásob</a:t>
            </a:r>
            <a:endParaRPr lang="en-US" sz="2300" dirty="0"/>
          </a:p>
        </p:txBody>
      </p:sp>
      <p:sp>
        <p:nvSpPr>
          <p:cNvPr id="3" name="Text 1"/>
          <p:cNvSpPr/>
          <p:nvPr/>
        </p:nvSpPr>
        <p:spPr>
          <a:xfrm>
            <a:off x="793790" y="1609487"/>
            <a:ext cx="13042821" cy="707231"/>
          </a:xfrm>
          <a:prstGeom prst="rect">
            <a:avLst/>
          </a:prstGeom>
          <a:noFill/>
          <a:ln/>
        </p:spPr>
        <p:txBody>
          <a:bodyPr wrap="squar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Uzávěrkové operace u zásob zahrnují hlavně inventarizaci, zjišťování a účtování inventarizačních rozdílů (přebytky/schodky), vyrovnání zásob na cestě (účty 119, 139), tvorbu/rozpouštění rezerv (zásada opatrnosti), účtování rozdílů při změně způsobu evidence (A/B), a proúčtování materiálu na cestě a nevyfakturovaných dodávek, aby účty (např. 111, 131) po uzávěrce neměly zůstatek a byla zajištěna přesnost účetní závěrky.</a:t>
            </a:r>
            <a:endParaRPr lang="en-US" sz="1150" dirty="0"/>
          </a:p>
        </p:txBody>
      </p:sp>
      <p:sp>
        <p:nvSpPr>
          <p:cNvPr id="4" name="Shape 2"/>
          <p:cNvSpPr/>
          <p:nvPr/>
        </p:nvSpPr>
        <p:spPr>
          <a:xfrm>
            <a:off x="793790" y="2560856"/>
            <a:ext cx="73700" cy="73700"/>
          </a:xfrm>
          <a:prstGeom prst="roundRect">
            <a:avLst>
              <a:gd name="adj" fmla="val 620353"/>
            </a:avLst>
          </a:prstGeom>
          <a:solidFill>
            <a:srgbClr val="D01F28"/>
          </a:solidFill>
          <a:ln/>
        </p:spPr>
      </p:sp>
      <p:sp>
        <p:nvSpPr>
          <p:cNvPr id="5" name="Text 3"/>
          <p:cNvSpPr/>
          <p:nvPr/>
        </p:nvSpPr>
        <p:spPr>
          <a:xfrm>
            <a:off x="1014889" y="2482572"/>
            <a:ext cx="1957388"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Inventarizace a rozdíly</a:t>
            </a:r>
            <a:endParaRPr lang="en-US" sz="1450" dirty="0"/>
          </a:p>
        </p:txBody>
      </p:sp>
      <p:sp>
        <p:nvSpPr>
          <p:cNvPr id="6" name="Text 4"/>
          <p:cNvSpPr/>
          <p:nvPr/>
        </p:nvSpPr>
        <p:spPr>
          <a:xfrm>
            <a:off x="1014889" y="2801303"/>
            <a:ext cx="12821722"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Fyzická kontrola skutečného stavu zásob a zaúčtování rozdílů (přebytků do nákladů/výnosů, schodků do nákladů), které vznikly proti evidenci (účty 112, 132)</a:t>
            </a:r>
            <a:endParaRPr lang="en-US" sz="1150" dirty="0"/>
          </a:p>
        </p:txBody>
      </p:sp>
      <p:sp>
        <p:nvSpPr>
          <p:cNvPr id="7" name="Shape 5"/>
          <p:cNvSpPr/>
          <p:nvPr/>
        </p:nvSpPr>
        <p:spPr>
          <a:xfrm>
            <a:off x="793790" y="3410129"/>
            <a:ext cx="73700" cy="73700"/>
          </a:xfrm>
          <a:prstGeom prst="roundRect">
            <a:avLst>
              <a:gd name="adj" fmla="val 620353"/>
            </a:avLst>
          </a:prstGeom>
          <a:solidFill>
            <a:srgbClr val="D01F28"/>
          </a:solidFill>
          <a:ln/>
        </p:spPr>
      </p:sp>
      <p:sp>
        <p:nvSpPr>
          <p:cNvPr id="8" name="Text 6"/>
          <p:cNvSpPr/>
          <p:nvPr/>
        </p:nvSpPr>
        <p:spPr>
          <a:xfrm>
            <a:off x="1014889" y="3331845"/>
            <a:ext cx="1842968"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Zásoby na cestě</a:t>
            </a:r>
            <a:endParaRPr lang="en-US" sz="1450" dirty="0"/>
          </a:p>
        </p:txBody>
      </p:sp>
      <p:sp>
        <p:nvSpPr>
          <p:cNvPr id="9" name="Text 7"/>
          <p:cNvSpPr/>
          <p:nvPr/>
        </p:nvSpPr>
        <p:spPr>
          <a:xfrm>
            <a:off x="1014889" y="3650575"/>
            <a:ext cx="12821722"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Vyrovnání přechodných účtů 119 a 139, které by k datu závěrky neměly mít zůstatek, zaúčtováním na správný účet zásob nebo nákladů/výnosů</a:t>
            </a:r>
            <a:endParaRPr lang="en-US" sz="1150" dirty="0"/>
          </a:p>
        </p:txBody>
      </p:sp>
      <p:sp>
        <p:nvSpPr>
          <p:cNvPr id="10" name="Shape 8"/>
          <p:cNvSpPr/>
          <p:nvPr/>
        </p:nvSpPr>
        <p:spPr>
          <a:xfrm>
            <a:off x="793790" y="4259401"/>
            <a:ext cx="73700" cy="73700"/>
          </a:xfrm>
          <a:prstGeom prst="roundRect">
            <a:avLst>
              <a:gd name="adj" fmla="val 620353"/>
            </a:avLst>
          </a:prstGeom>
          <a:solidFill>
            <a:srgbClr val="D01F28"/>
          </a:solidFill>
          <a:ln/>
        </p:spPr>
      </p:sp>
      <p:sp>
        <p:nvSpPr>
          <p:cNvPr id="11" name="Text 9"/>
          <p:cNvSpPr/>
          <p:nvPr/>
        </p:nvSpPr>
        <p:spPr>
          <a:xfrm>
            <a:off x="1014889" y="4181118"/>
            <a:ext cx="2290763"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Nevyfakturované dodávky</a:t>
            </a:r>
            <a:endParaRPr lang="en-US" sz="1450" dirty="0"/>
          </a:p>
        </p:txBody>
      </p:sp>
      <p:sp>
        <p:nvSpPr>
          <p:cNvPr id="12" name="Text 10"/>
          <p:cNvSpPr/>
          <p:nvPr/>
        </p:nvSpPr>
        <p:spPr>
          <a:xfrm>
            <a:off x="1014889" y="4499848"/>
            <a:ext cx="12821722"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Doúčtování dodávek, které již byly převzaty, ale ještě nemají fakturu (např. 501/389)</a:t>
            </a:r>
            <a:endParaRPr lang="en-US" sz="1150" dirty="0"/>
          </a:p>
        </p:txBody>
      </p:sp>
      <p:sp>
        <p:nvSpPr>
          <p:cNvPr id="13" name="Shape 11"/>
          <p:cNvSpPr/>
          <p:nvPr/>
        </p:nvSpPr>
        <p:spPr>
          <a:xfrm>
            <a:off x="793790" y="5108674"/>
            <a:ext cx="73700" cy="73700"/>
          </a:xfrm>
          <a:prstGeom prst="roundRect">
            <a:avLst>
              <a:gd name="adj" fmla="val 620353"/>
            </a:avLst>
          </a:prstGeom>
          <a:solidFill>
            <a:srgbClr val="D01F28"/>
          </a:solidFill>
          <a:ln/>
        </p:spPr>
      </p:sp>
      <p:sp>
        <p:nvSpPr>
          <p:cNvPr id="14" name="Text 12"/>
          <p:cNvSpPr/>
          <p:nvPr/>
        </p:nvSpPr>
        <p:spPr>
          <a:xfrm>
            <a:off x="1014889" y="5030391"/>
            <a:ext cx="3035975"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Změny stavu zásob vlastní činnosti</a:t>
            </a:r>
            <a:endParaRPr lang="en-US" sz="1450" dirty="0"/>
          </a:p>
        </p:txBody>
      </p:sp>
      <p:sp>
        <p:nvSpPr>
          <p:cNvPr id="15" name="Text 13"/>
          <p:cNvSpPr/>
          <p:nvPr/>
        </p:nvSpPr>
        <p:spPr>
          <a:xfrm>
            <a:off x="1014889" y="5349121"/>
            <a:ext cx="12821722"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Zaúčtování rozdílů ve stavu nedokončené výroby a výrobků mezi počátkem a koncem období (účtová skupina 61), což ovlivňuje výsledek hospodaření</a:t>
            </a:r>
            <a:endParaRPr lang="en-US" sz="1150" dirty="0"/>
          </a:p>
        </p:txBody>
      </p:sp>
      <p:sp>
        <p:nvSpPr>
          <p:cNvPr id="16" name="Shape 14"/>
          <p:cNvSpPr/>
          <p:nvPr/>
        </p:nvSpPr>
        <p:spPr>
          <a:xfrm>
            <a:off x="793790" y="5957947"/>
            <a:ext cx="73700" cy="73700"/>
          </a:xfrm>
          <a:prstGeom prst="roundRect">
            <a:avLst>
              <a:gd name="adj" fmla="val 620353"/>
            </a:avLst>
          </a:prstGeom>
          <a:solidFill>
            <a:srgbClr val="D01F28"/>
          </a:solidFill>
          <a:ln/>
        </p:spPr>
      </p:sp>
      <p:sp>
        <p:nvSpPr>
          <p:cNvPr id="17" name="Text 15"/>
          <p:cNvSpPr/>
          <p:nvPr/>
        </p:nvSpPr>
        <p:spPr>
          <a:xfrm>
            <a:off x="1014889" y="5879663"/>
            <a:ext cx="2327910"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Opravné položky a rezervy</a:t>
            </a:r>
            <a:endParaRPr lang="en-US" sz="1450" dirty="0"/>
          </a:p>
        </p:txBody>
      </p:sp>
      <p:sp>
        <p:nvSpPr>
          <p:cNvPr id="18" name="Text 16"/>
          <p:cNvSpPr/>
          <p:nvPr/>
        </p:nvSpPr>
        <p:spPr>
          <a:xfrm>
            <a:off x="1014889" y="6198394"/>
            <a:ext cx="12821722"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Tvorba opravných položek a rezerv na zásoby (např. snížení hodnoty) v souladu s principem opatrnosti</a:t>
            </a:r>
            <a:endParaRPr lang="en-US" sz="1150" dirty="0"/>
          </a:p>
        </p:txBody>
      </p:sp>
      <p:sp>
        <p:nvSpPr>
          <p:cNvPr id="19" name="Shape 17"/>
          <p:cNvSpPr/>
          <p:nvPr/>
        </p:nvSpPr>
        <p:spPr>
          <a:xfrm>
            <a:off x="793790" y="6807220"/>
            <a:ext cx="73700" cy="73700"/>
          </a:xfrm>
          <a:prstGeom prst="roundRect">
            <a:avLst>
              <a:gd name="adj" fmla="val 620353"/>
            </a:avLst>
          </a:prstGeom>
          <a:solidFill>
            <a:srgbClr val="D01F28"/>
          </a:solidFill>
          <a:ln/>
        </p:spPr>
      </p:sp>
      <p:sp>
        <p:nvSpPr>
          <p:cNvPr id="20" name="Text 18"/>
          <p:cNvSpPr/>
          <p:nvPr/>
        </p:nvSpPr>
        <p:spPr>
          <a:xfrm>
            <a:off x="1014889" y="6728936"/>
            <a:ext cx="2430542" cy="230386"/>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Oxygen Bold" pitchFamily="34" charset="0"/>
                <a:ea typeface="Oxygen Bold" pitchFamily="34" charset="-122"/>
                <a:cs typeface="Oxygen Bold" pitchFamily="34" charset="-120"/>
              </a:rPr>
              <a:t>Přechod mezi způsoby A a B</a:t>
            </a:r>
            <a:endParaRPr lang="en-US" sz="1450" dirty="0"/>
          </a:p>
        </p:txBody>
      </p:sp>
      <p:sp>
        <p:nvSpPr>
          <p:cNvPr id="21" name="Text 19"/>
          <p:cNvSpPr/>
          <p:nvPr/>
        </p:nvSpPr>
        <p:spPr>
          <a:xfrm>
            <a:off x="1014889" y="7047667"/>
            <a:ext cx="12821722" cy="235744"/>
          </a:xfrm>
          <a:prstGeom prst="rect">
            <a:avLst/>
          </a:prstGeom>
          <a:noFill/>
          <a:ln/>
        </p:spPr>
        <p:txBody>
          <a:bodyPr wrap="none" lIns="0" tIns="0" rIns="0" bIns="0" rtlCol="0" anchor="t"/>
          <a:lstStyle/>
          <a:p>
            <a:pPr marL="0" indent="0" algn="l">
              <a:lnSpc>
                <a:spcPts val="1850"/>
              </a:lnSpc>
              <a:buNone/>
            </a:pPr>
            <a:r>
              <a:rPr lang="en-US" sz="1150" dirty="0">
                <a:solidFill>
                  <a:srgbClr val="000000"/>
                </a:solidFill>
                <a:latin typeface="Oxygen" pitchFamily="34" charset="0"/>
                <a:ea typeface="Oxygen" pitchFamily="34" charset="-122"/>
                <a:cs typeface="Oxygen" pitchFamily="34" charset="-120"/>
              </a:rPr>
              <a:t>Pokud se mění způsob evidence, provádí se uzávěrkové operace pro převedení stavů mezi skladovými účty (112, 132) a účtem spotřeby (501)</a:t>
            </a:r>
            <a:endParaRPr lang="en-US" sz="1150" dirty="0"/>
          </a:p>
        </p:txBody>
      </p:sp>
      <p:pic>
        <p:nvPicPr>
          <p:cNvPr id="22" name="Image 0" descr="preencoded.png"/>
          <p:cNvPicPr>
            <a:picLocks noChangeAspect="1"/>
          </p:cNvPicPr>
          <p:nvPr/>
        </p:nvPicPr>
        <p:blipFill>
          <a:blip r:embed="rId3"/>
          <a:stretch>
            <a:fillRect/>
          </a:stretch>
        </p:blipFill>
        <p:spPr>
          <a:xfrm>
            <a:off x="13139738" y="7684294"/>
            <a:ext cx="1331952" cy="3194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93790" y="980837"/>
            <a:ext cx="2186464" cy="426244"/>
          </a:xfrm>
          <a:prstGeom prst="roundRect">
            <a:avLst>
              <a:gd name="adj" fmla="val 17880"/>
            </a:avLst>
          </a:prstGeom>
          <a:solidFill>
            <a:srgbClr val="F8D3D5"/>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878" y="1103233"/>
            <a:ext cx="181451" cy="181451"/>
          </a:xfrm>
          <a:prstGeom prst="rect">
            <a:avLst/>
          </a:prstGeom>
        </p:spPr>
      </p:pic>
      <p:sp>
        <p:nvSpPr>
          <p:cNvPr id="4" name="Text 1"/>
          <p:cNvSpPr/>
          <p:nvPr/>
        </p:nvSpPr>
        <p:spPr>
          <a:xfrm>
            <a:off x="1202055" y="1048822"/>
            <a:ext cx="1642110" cy="2902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Oxygen" pitchFamily="34" charset="0"/>
                <a:ea typeface="Oxygen" pitchFamily="34" charset="-122"/>
                <a:cs typeface="Oxygen" pitchFamily="34" charset="-120"/>
              </a:rPr>
              <a:t>ÚČTOVÁ SKUPINA 11</a:t>
            </a:r>
            <a:endParaRPr lang="en-US" sz="1400" dirty="0"/>
          </a:p>
        </p:txBody>
      </p:sp>
      <p:sp>
        <p:nvSpPr>
          <p:cNvPr id="5" name="Text 2"/>
          <p:cNvSpPr/>
          <p:nvPr/>
        </p:nvSpPr>
        <p:spPr>
          <a:xfrm>
            <a:off x="793790" y="1497806"/>
            <a:ext cx="6437590"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Materiál - podrobné vymezení</a:t>
            </a:r>
            <a:endParaRPr lang="en-US" sz="3550" dirty="0"/>
          </a:p>
        </p:txBody>
      </p:sp>
      <p:sp>
        <p:nvSpPr>
          <p:cNvPr id="6" name="Text 3"/>
          <p:cNvSpPr/>
          <p:nvPr/>
        </p:nvSpPr>
        <p:spPr>
          <a:xfrm>
            <a:off x="793790" y="2404943"/>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Velice důležité je správné vymezení jednotlivých složek materiálu, tedy účetní skupiny 11. V praxi se v tomto občasně chybuje a může to způsobit i daňové chyby, nejen účetní.</a:t>
            </a:r>
            <a:endParaRPr lang="en-US" sz="1750" dirty="0"/>
          </a:p>
        </p:txBody>
      </p:sp>
      <p:sp>
        <p:nvSpPr>
          <p:cNvPr id="7" name="Shape 4"/>
          <p:cNvSpPr/>
          <p:nvPr/>
        </p:nvSpPr>
        <p:spPr>
          <a:xfrm>
            <a:off x="793790" y="3385899"/>
            <a:ext cx="4196358" cy="3862864"/>
          </a:xfrm>
          <a:prstGeom prst="roundRect">
            <a:avLst>
              <a:gd name="adj" fmla="val 2466"/>
            </a:avLst>
          </a:prstGeom>
          <a:solidFill>
            <a:srgbClr val="FFFFFF"/>
          </a:solidFill>
          <a:ln w="30480">
            <a:solidFill>
              <a:srgbClr val="DEB9BB"/>
            </a:solidFill>
            <a:prstDash val="solid"/>
          </a:ln>
        </p:spPr>
      </p:sp>
      <p:sp>
        <p:nvSpPr>
          <p:cNvPr id="8" name="Shape 5"/>
          <p:cNvSpPr/>
          <p:nvPr/>
        </p:nvSpPr>
        <p:spPr>
          <a:xfrm>
            <a:off x="824270" y="3416379"/>
            <a:ext cx="4135398" cy="680442"/>
          </a:xfrm>
          <a:prstGeom prst="roundRect">
            <a:avLst>
              <a:gd name="adj" fmla="val 8626"/>
            </a:avLst>
          </a:prstGeom>
          <a:solidFill>
            <a:srgbClr val="F8D3D5"/>
          </a:solidFill>
          <a:ln/>
        </p:spPr>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1888" y="3582591"/>
            <a:ext cx="340162" cy="340162"/>
          </a:xfrm>
          <a:prstGeom prst="rect">
            <a:avLst/>
          </a:prstGeom>
        </p:spPr>
      </p:pic>
      <p:sp>
        <p:nvSpPr>
          <p:cNvPr id="10" name="Text 6"/>
          <p:cNvSpPr/>
          <p:nvPr/>
        </p:nvSpPr>
        <p:spPr>
          <a:xfrm>
            <a:off x="1051084" y="432363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Suroviny</a:t>
            </a:r>
            <a:endParaRPr lang="en-US" sz="2200" dirty="0"/>
          </a:p>
        </p:txBody>
      </p:sp>
      <p:sp>
        <p:nvSpPr>
          <p:cNvPr id="11" name="Text 7"/>
          <p:cNvSpPr/>
          <p:nvPr/>
        </p:nvSpPr>
        <p:spPr>
          <a:xfrm>
            <a:off x="1051084" y="4814054"/>
            <a:ext cx="3681770" cy="217741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Základní materiál, který při výrobním procesu přechází zcela nebo zčásti do výrobku a tvoří jeho podstatu. Například u vyráběného dřevěného stolu bude dřevo chápáno právě jako surovina.</a:t>
            </a:r>
            <a:endParaRPr lang="en-US" sz="1750" dirty="0"/>
          </a:p>
        </p:txBody>
      </p:sp>
      <p:sp>
        <p:nvSpPr>
          <p:cNvPr id="12" name="Shape 8"/>
          <p:cNvSpPr/>
          <p:nvPr/>
        </p:nvSpPr>
        <p:spPr>
          <a:xfrm>
            <a:off x="5216962" y="3385899"/>
            <a:ext cx="4196358" cy="3862864"/>
          </a:xfrm>
          <a:prstGeom prst="roundRect">
            <a:avLst>
              <a:gd name="adj" fmla="val 2466"/>
            </a:avLst>
          </a:prstGeom>
          <a:solidFill>
            <a:srgbClr val="FFFFFF"/>
          </a:solidFill>
          <a:ln w="30480">
            <a:solidFill>
              <a:srgbClr val="DEB9BB"/>
            </a:solidFill>
            <a:prstDash val="solid"/>
          </a:ln>
        </p:spPr>
      </p:sp>
      <p:sp>
        <p:nvSpPr>
          <p:cNvPr id="13" name="Shape 9"/>
          <p:cNvSpPr/>
          <p:nvPr/>
        </p:nvSpPr>
        <p:spPr>
          <a:xfrm>
            <a:off x="5247442" y="3416379"/>
            <a:ext cx="4135398" cy="680442"/>
          </a:xfrm>
          <a:prstGeom prst="roundRect">
            <a:avLst>
              <a:gd name="adj" fmla="val 8626"/>
            </a:avLst>
          </a:prstGeom>
          <a:solidFill>
            <a:srgbClr val="F8D3D5"/>
          </a:solidFill>
          <a:ln/>
        </p:spPr>
      </p:sp>
      <p:pic>
        <p:nvPicPr>
          <p:cNvPr id="14"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5060" y="3582591"/>
            <a:ext cx="340162" cy="340162"/>
          </a:xfrm>
          <a:prstGeom prst="rect">
            <a:avLst/>
          </a:prstGeom>
        </p:spPr>
      </p:pic>
      <p:sp>
        <p:nvSpPr>
          <p:cNvPr id="15" name="Text 10"/>
          <p:cNvSpPr/>
          <p:nvPr/>
        </p:nvSpPr>
        <p:spPr>
          <a:xfrm>
            <a:off x="5474256" y="432363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Pomocné látky</a:t>
            </a:r>
            <a:endParaRPr lang="en-US" sz="2200" dirty="0"/>
          </a:p>
        </p:txBody>
      </p:sp>
      <p:sp>
        <p:nvSpPr>
          <p:cNvPr id="16" name="Text 11"/>
          <p:cNvSpPr/>
          <p:nvPr/>
        </p:nvSpPr>
        <p:spPr>
          <a:xfrm>
            <a:off x="5474256" y="4814054"/>
            <a:ext cx="3681770"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Položky, které také přecházejí přímo do výrobku, netvoří však jeho podstatu. Jedná se například o mořidlo a laky použité při výrobě dřevěných výrobků.</a:t>
            </a:r>
            <a:endParaRPr lang="en-US" sz="1750" dirty="0"/>
          </a:p>
        </p:txBody>
      </p:sp>
      <p:sp>
        <p:nvSpPr>
          <p:cNvPr id="17" name="Shape 12"/>
          <p:cNvSpPr/>
          <p:nvPr/>
        </p:nvSpPr>
        <p:spPr>
          <a:xfrm>
            <a:off x="9640133" y="3385899"/>
            <a:ext cx="4196358" cy="3862864"/>
          </a:xfrm>
          <a:prstGeom prst="roundRect">
            <a:avLst>
              <a:gd name="adj" fmla="val 2466"/>
            </a:avLst>
          </a:prstGeom>
          <a:solidFill>
            <a:srgbClr val="FFFFFF"/>
          </a:solidFill>
          <a:ln w="30480">
            <a:solidFill>
              <a:srgbClr val="DEB9BB"/>
            </a:solidFill>
            <a:prstDash val="solid"/>
          </a:ln>
        </p:spPr>
      </p:sp>
      <p:sp>
        <p:nvSpPr>
          <p:cNvPr id="18" name="Shape 13"/>
          <p:cNvSpPr/>
          <p:nvPr/>
        </p:nvSpPr>
        <p:spPr>
          <a:xfrm>
            <a:off x="9670613" y="3416379"/>
            <a:ext cx="4135398" cy="680442"/>
          </a:xfrm>
          <a:prstGeom prst="roundRect">
            <a:avLst>
              <a:gd name="adj" fmla="val 8626"/>
            </a:avLst>
          </a:prstGeom>
          <a:solidFill>
            <a:srgbClr val="F8D3D5"/>
          </a:solidFill>
          <a:ln/>
        </p:spPr>
      </p:sp>
      <p:pic>
        <p:nvPicPr>
          <p:cNvPr id="19"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68232" y="3582591"/>
            <a:ext cx="340162" cy="340162"/>
          </a:xfrm>
          <a:prstGeom prst="rect">
            <a:avLst/>
          </a:prstGeom>
        </p:spPr>
      </p:pic>
      <p:sp>
        <p:nvSpPr>
          <p:cNvPr id="20" name="Text 14"/>
          <p:cNvSpPr/>
          <p:nvPr/>
        </p:nvSpPr>
        <p:spPr>
          <a:xfrm>
            <a:off x="9897427" y="432363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xygen Bold" pitchFamily="34" charset="0"/>
                <a:ea typeface="Oxygen Bold" pitchFamily="34" charset="-122"/>
                <a:cs typeface="Oxygen Bold" pitchFamily="34" charset="-120"/>
              </a:rPr>
              <a:t>Provozovací látky</a:t>
            </a:r>
            <a:endParaRPr lang="en-US" sz="2200" dirty="0"/>
          </a:p>
        </p:txBody>
      </p:sp>
      <p:sp>
        <p:nvSpPr>
          <p:cNvPr id="21" name="Text 15"/>
          <p:cNvSpPr/>
          <p:nvPr/>
        </p:nvSpPr>
        <p:spPr>
          <a:xfrm>
            <a:off x="9897427" y="4814054"/>
            <a:ext cx="3681770"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Položky zapotřebí pro zajištění provozu účetní jednotky, například mazadla, palivo a čisticí prostředky.</a:t>
            </a:r>
            <a:endParaRPr lang="en-US" sz="1750" dirty="0"/>
          </a:p>
        </p:txBody>
      </p:sp>
      <p:pic>
        <p:nvPicPr>
          <p:cNvPr id="22" name="Image 4" descr="preencoded.png"/>
          <p:cNvPicPr>
            <a:picLocks noChangeAspect="1"/>
          </p:cNvPicPr>
          <p:nvPr/>
        </p:nvPicPr>
        <p:blipFill>
          <a:blip r:embed="rId11"/>
          <a:stretch>
            <a:fillRect/>
          </a:stretch>
        </p:blipFill>
        <p:spPr>
          <a:xfrm>
            <a:off x="13139738" y="7684294"/>
            <a:ext cx="1331952" cy="3194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850344"/>
            <a:ext cx="3330178" cy="396835"/>
          </a:xfrm>
          <a:prstGeom prst="rect">
            <a:avLst/>
          </a:prstGeom>
          <a:noFill/>
          <a:ln/>
        </p:spPr>
        <p:txBody>
          <a:bodyPr wrap="none" lIns="0" tIns="0" rIns="0" bIns="0" rtlCol="0" anchor="t"/>
          <a:lstStyle/>
          <a:p>
            <a:pPr marL="0" indent="0" algn="l">
              <a:lnSpc>
                <a:spcPts val="3100"/>
              </a:lnSpc>
              <a:buNone/>
            </a:pPr>
            <a:r>
              <a:rPr lang="en-US" sz="2500" b="1" dirty="0">
                <a:solidFill>
                  <a:srgbClr val="CF1F28"/>
                </a:solidFill>
                <a:latin typeface="Oxygen Bold" pitchFamily="34" charset="0"/>
                <a:ea typeface="Oxygen Bold" pitchFamily="34" charset="-122"/>
                <a:cs typeface="Oxygen Bold" pitchFamily="34" charset="-120"/>
              </a:rPr>
              <a:t>Další složky materiálu</a:t>
            </a:r>
            <a:endParaRPr lang="en-US" sz="2500" dirty="0"/>
          </a:p>
        </p:txBody>
      </p:sp>
      <p:sp>
        <p:nvSpPr>
          <p:cNvPr id="3" name="Text 1"/>
          <p:cNvSpPr/>
          <p:nvPr/>
        </p:nvSpPr>
        <p:spPr>
          <a:xfrm>
            <a:off x="793790" y="1644015"/>
            <a:ext cx="1984653" cy="248007"/>
          </a:xfrm>
          <a:prstGeom prst="rect">
            <a:avLst/>
          </a:prstGeom>
          <a:noFill/>
          <a:ln/>
        </p:spPr>
        <p:txBody>
          <a:bodyPr wrap="none" lIns="0" tIns="0" rIns="0" bIns="0" rtlCol="0" anchor="t"/>
          <a:lstStyle/>
          <a:p>
            <a:pPr marL="0" indent="0" algn="l">
              <a:lnSpc>
                <a:spcPts val="1950"/>
              </a:lnSpc>
              <a:buNone/>
            </a:pPr>
            <a:r>
              <a:rPr lang="en-US" sz="1550" b="1" dirty="0">
                <a:solidFill>
                  <a:srgbClr val="CF1F28"/>
                </a:solidFill>
                <a:latin typeface="Oxygen Bold" pitchFamily="34" charset="0"/>
                <a:ea typeface="Oxygen Bold" pitchFamily="34" charset="-122"/>
                <a:cs typeface="Oxygen Bold" pitchFamily="34" charset="-120"/>
              </a:rPr>
              <a:t>Náhradní díly</a:t>
            </a:r>
            <a:endParaRPr lang="en-US" sz="1550" dirty="0"/>
          </a:p>
        </p:txBody>
      </p:sp>
      <p:sp>
        <p:nvSpPr>
          <p:cNvPr id="4" name="Text 2"/>
          <p:cNvSpPr/>
          <p:nvPr/>
        </p:nvSpPr>
        <p:spPr>
          <a:xfrm>
            <a:off x="793790" y="2050733"/>
            <a:ext cx="6327815"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Položky, které se používají pro účely opravy a také k výměně komponenty.</a:t>
            </a:r>
            <a:endParaRPr lang="en-US" sz="1250" dirty="0"/>
          </a:p>
        </p:txBody>
      </p:sp>
      <p:sp>
        <p:nvSpPr>
          <p:cNvPr id="5" name="Text 3"/>
          <p:cNvSpPr/>
          <p:nvPr/>
        </p:nvSpPr>
        <p:spPr>
          <a:xfrm>
            <a:off x="793790" y="2463522"/>
            <a:ext cx="2488406" cy="248007"/>
          </a:xfrm>
          <a:prstGeom prst="rect">
            <a:avLst/>
          </a:prstGeom>
          <a:noFill/>
          <a:ln/>
        </p:spPr>
        <p:txBody>
          <a:bodyPr wrap="none" lIns="0" tIns="0" rIns="0" bIns="0" rtlCol="0" anchor="t"/>
          <a:lstStyle/>
          <a:p>
            <a:pPr marL="0" indent="0" algn="l">
              <a:lnSpc>
                <a:spcPts val="1950"/>
              </a:lnSpc>
              <a:buNone/>
            </a:pPr>
            <a:r>
              <a:rPr lang="en-US" sz="1550" b="1" dirty="0">
                <a:solidFill>
                  <a:srgbClr val="CF1F28"/>
                </a:solidFill>
                <a:latin typeface="Oxygen Bold" pitchFamily="34" charset="0"/>
                <a:ea typeface="Oxygen Bold" pitchFamily="34" charset="-122"/>
                <a:cs typeface="Oxygen Bold" pitchFamily="34" charset="-120"/>
              </a:rPr>
              <a:t>Obaly a obalové materiály</a:t>
            </a:r>
            <a:endParaRPr lang="en-US" sz="1550" dirty="0"/>
          </a:p>
        </p:txBody>
      </p:sp>
      <p:sp>
        <p:nvSpPr>
          <p:cNvPr id="6" name="Text 4"/>
          <p:cNvSpPr/>
          <p:nvPr/>
        </p:nvSpPr>
        <p:spPr>
          <a:xfrm>
            <a:off x="793790" y="2870240"/>
            <a:ext cx="6327815" cy="762238"/>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Oxygen" pitchFamily="34" charset="0"/>
                <a:ea typeface="Oxygen" pitchFamily="34" charset="-122"/>
                <a:cs typeface="Oxygen" pitchFamily="34" charset="-120"/>
              </a:rPr>
              <a:t>Považovány za položku materiálu pouze tehdy, pokud nejsou účtovány jako dlouhodobý majetek nebo zboží. Pokud by se jednalo o obaly prodávané ke zboží (například dárkové tašky, luxusní krabice na boty), nejednalo by se o obalový materiál, nýbrž o zboží.</a:t>
            </a:r>
            <a:endParaRPr lang="en-US" sz="1250" dirty="0"/>
          </a:p>
        </p:txBody>
      </p:sp>
      <p:pic>
        <p:nvPicPr>
          <p:cNvPr id="7" name="Image 0" descr="preencoded.png"/>
          <p:cNvPicPr>
            <a:picLocks noChangeAspect="1"/>
          </p:cNvPicPr>
          <p:nvPr/>
        </p:nvPicPr>
        <p:blipFill>
          <a:blip r:embed="rId3"/>
          <a:stretch>
            <a:fillRect/>
          </a:stretch>
        </p:blipFill>
        <p:spPr>
          <a:xfrm>
            <a:off x="7516416" y="1663898"/>
            <a:ext cx="4429363" cy="4429363"/>
          </a:xfrm>
          <a:prstGeom prst="rect">
            <a:avLst/>
          </a:prstGeom>
        </p:spPr>
      </p:pic>
      <p:sp>
        <p:nvSpPr>
          <p:cNvPr id="8" name="Shape 5"/>
          <p:cNvSpPr/>
          <p:nvPr/>
        </p:nvSpPr>
        <p:spPr>
          <a:xfrm>
            <a:off x="793790" y="6450449"/>
            <a:ext cx="13042821" cy="928687"/>
          </a:xfrm>
          <a:prstGeom prst="roundRect">
            <a:avLst>
              <a:gd name="adj" fmla="val 7181"/>
            </a:avLst>
          </a:prstGeom>
          <a:solidFill>
            <a:srgbClr val="F5BCBF"/>
          </a:solidFill>
          <a:ln/>
        </p:spPr>
      </p:sp>
      <p:pic>
        <p:nvPicPr>
          <p:cNvPr id="9" name="Image 1" descr="preencoded.png"/>
          <p:cNvPicPr>
            <a:picLocks noChangeAspect="1"/>
          </p:cNvPicPr>
          <p:nvPr/>
        </p:nvPicPr>
        <p:blipFill>
          <a:blip r:embed="rId4"/>
          <a:stretch>
            <a:fillRect/>
          </a:stretch>
        </p:blipFill>
        <p:spPr>
          <a:xfrm>
            <a:off x="952500" y="6692741"/>
            <a:ext cx="198358" cy="158710"/>
          </a:xfrm>
          <a:prstGeom prst="rect">
            <a:avLst/>
          </a:prstGeom>
        </p:spPr>
      </p:pic>
      <p:sp>
        <p:nvSpPr>
          <p:cNvPr id="10" name="Text 6"/>
          <p:cNvSpPr/>
          <p:nvPr/>
        </p:nvSpPr>
        <p:spPr>
          <a:xfrm>
            <a:off x="1309568" y="6648807"/>
            <a:ext cx="12368332" cy="508159"/>
          </a:xfrm>
          <a:prstGeom prst="rect">
            <a:avLst/>
          </a:prstGeom>
          <a:noFill/>
          <a:ln/>
        </p:spPr>
        <p:txBody>
          <a:bodyPr wrap="square" lIns="0" tIns="0" rIns="0" bIns="0" rtlCol="0" anchor="t"/>
          <a:lstStyle/>
          <a:p>
            <a:pPr marL="0" indent="0" algn="l">
              <a:lnSpc>
                <a:spcPts val="2000"/>
              </a:lnSpc>
              <a:buNone/>
            </a:pPr>
            <a:r>
              <a:rPr lang="en-US" sz="1250" b="1" dirty="0">
                <a:solidFill>
                  <a:srgbClr val="000000"/>
                </a:solidFill>
                <a:latin typeface="Oxygen" pitchFamily="34" charset="0"/>
                <a:ea typeface="Oxygen" pitchFamily="34" charset="-122"/>
                <a:cs typeface="Oxygen" pitchFamily="34" charset="-120"/>
              </a:rPr>
              <a:t>Důležité:</a:t>
            </a:r>
            <a:r>
              <a:rPr lang="en-US" sz="1250" dirty="0">
                <a:solidFill>
                  <a:srgbClr val="000000"/>
                </a:solidFill>
                <a:latin typeface="Oxygen" pitchFamily="34" charset="0"/>
                <a:ea typeface="Oxygen" pitchFamily="34" charset="-122"/>
                <a:cs typeface="Oxygen" pitchFamily="34" charset="-120"/>
              </a:rPr>
              <a:t> Další movité věci s dobou použitelnosti jeden rok a kratší bez ohledu na výši ocenění, jakož i hmotné movité věci a jejich soubory s dobou použitelnosti delší než jeden rok, které nejsou považovány za tzv. drobný dlouhodobý hmotný majetek.</a:t>
            </a:r>
            <a:endParaRPr lang="en-US" sz="1250" dirty="0"/>
          </a:p>
        </p:txBody>
      </p:sp>
      <p:pic>
        <p:nvPicPr>
          <p:cNvPr id="11" name="Image 2" descr="preencoded.png"/>
          <p:cNvPicPr>
            <a:picLocks noChangeAspect="1"/>
          </p:cNvPicPr>
          <p:nvPr/>
        </p:nvPicPr>
        <p:blipFill>
          <a:blip r:embed="rId5"/>
          <a:stretch>
            <a:fillRect/>
          </a:stretch>
        </p:blipFill>
        <p:spPr>
          <a:xfrm>
            <a:off x="13139738" y="7684294"/>
            <a:ext cx="1331952" cy="3194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793790" y="981194"/>
            <a:ext cx="2117050" cy="404813"/>
          </a:xfrm>
          <a:prstGeom prst="roundRect">
            <a:avLst>
              <a:gd name="adj" fmla="val 17886"/>
            </a:avLst>
          </a:prstGeom>
          <a:solidFill>
            <a:srgbClr val="F8D3D5"/>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972" y="1097399"/>
            <a:ext cx="172283" cy="172283"/>
          </a:xfrm>
          <a:prstGeom prst="rect">
            <a:avLst/>
          </a:prstGeom>
        </p:spPr>
      </p:pic>
      <p:sp>
        <p:nvSpPr>
          <p:cNvPr id="4" name="Text 1"/>
          <p:cNvSpPr/>
          <p:nvPr/>
        </p:nvSpPr>
        <p:spPr>
          <a:xfrm>
            <a:off x="1181338" y="1045726"/>
            <a:ext cx="1600319" cy="275749"/>
          </a:xfrm>
          <a:prstGeom prst="rect">
            <a:avLst/>
          </a:prstGeom>
          <a:noFill/>
          <a:ln/>
        </p:spPr>
        <p:txBody>
          <a:bodyPr wrap="none" lIns="0" tIns="0" rIns="0" bIns="0" rtlCol="0" anchor="t"/>
          <a:lstStyle/>
          <a:p>
            <a:pPr marL="0" indent="0" algn="l">
              <a:lnSpc>
                <a:spcPts val="2150"/>
              </a:lnSpc>
              <a:buNone/>
            </a:pPr>
            <a:r>
              <a:rPr lang="en-US" sz="1350" dirty="0">
                <a:solidFill>
                  <a:srgbClr val="000000"/>
                </a:solidFill>
                <a:latin typeface="Oxygen" pitchFamily="34" charset="0"/>
                <a:ea typeface="Oxygen" pitchFamily="34" charset="-122"/>
                <a:cs typeface="Oxygen" pitchFamily="34" charset="-120"/>
              </a:rPr>
              <a:t>ÚČTOVÁ SKUPINA 13</a:t>
            </a:r>
            <a:endParaRPr lang="en-US" sz="1350" dirty="0"/>
          </a:p>
        </p:txBody>
      </p:sp>
      <p:sp>
        <p:nvSpPr>
          <p:cNvPr id="5" name="Text 2"/>
          <p:cNvSpPr/>
          <p:nvPr/>
        </p:nvSpPr>
        <p:spPr>
          <a:xfrm>
            <a:off x="793790" y="1472089"/>
            <a:ext cx="5493425" cy="538758"/>
          </a:xfrm>
          <a:prstGeom prst="rect">
            <a:avLst/>
          </a:prstGeom>
          <a:noFill/>
          <a:ln/>
        </p:spPr>
        <p:txBody>
          <a:bodyPr wrap="none" lIns="0" tIns="0" rIns="0" bIns="0" rtlCol="0" anchor="t"/>
          <a:lstStyle/>
          <a:p>
            <a:pPr marL="0" indent="0" algn="l">
              <a:lnSpc>
                <a:spcPts val="4200"/>
              </a:lnSpc>
              <a:buNone/>
            </a:pPr>
            <a:r>
              <a:rPr lang="en-US" sz="3350" b="1" dirty="0">
                <a:solidFill>
                  <a:srgbClr val="CF1F28"/>
                </a:solidFill>
                <a:latin typeface="Oxygen Bold" pitchFamily="34" charset="0"/>
                <a:ea typeface="Oxygen Bold" pitchFamily="34" charset="-122"/>
                <a:cs typeface="Oxygen Bold" pitchFamily="34" charset="-120"/>
              </a:rPr>
              <a:t>Zboží - definice a vymezení</a:t>
            </a:r>
            <a:endParaRPr lang="en-US" sz="3350" dirty="0"/>
          </a:p>
        </p:txBody>
      </p:sp>
      <p:sp>
        <p:nvSpPr>
          <p:cNvPr id="6" name="Text 3"/>
          <p:cNvSpPr/>
          <p:nvPr/>
        </p:nvSpPr>
        <p:spPr>
          <a:xfrm>
            <a:off x="1116925" y="2576393"/>
            <a:ext cx="12719685"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Za zboží se považují movité věci a zvířata, nabyté za účelem prodeje, pokud účetní jednotka s těmito věcmi a zvířaty obchoduje.</a:t>
            </a:r>
            <a:endParaRPr lang="en-US" sz="1650" dirty="0"/>
          </a:p>
        </p:txBody>
      </p:sp>
      <p:sp>
        <p:nvSpPr>
          <p:cNvPr id="7" name="Shape 4"/>
          <p:cNvSpPr/>
          <p:nvPr/>
        </p:nvSpPr>
        <p:spPr>
          <a:xfrm>
            <a:off x="793790" y="2333982"/>
            <a:ext cx="30480" cy="829628"/>
          </a:xfrm>
          <a:prstGeom prst="rect">
            <a:avLst/>
          </a:prstGeom>
          <a:solidFill>
            <a:srgbClr val="D01F28"/>
          </a:solidFill>
          <a:ln/>
        </p:spPr>
      </p:sp>
      <p:sp>
        <p:nvSpPr>
          <p:cNvPr id="8" name="Shape 5"/>
          <p:cNvSpPr/>
          <p:nvPr/>
        </p:nvSpPr>
        <p:spPr>
          <a:xfrm>
            <a:off x="793790" y="3406021"/>
            <a:ext cx="4203978" cy="3842385"/>
          </a:xfrm>
          <a:prstGeom prst="roundRect">
            <a:avLst>
              <a:gd name="adj" fmla="val 2355"/>
            </a:avLst>
          </a:prstGeom>
          <a:solidFill>
            <a:srgbClr val="F8D3D5"/>
          </a:solidFill>
          <a:ln w="7620">
            <a:solidFill>
              <a:srgbClr val="DEB9BB"/>
            </a:solidFill>
            <a:prstDash val="solid"/>
          </a:ln>
        </p:spPr>
      </p:sp>
      <p:sp>
        <p:nvSpPr>
          <p:cNvPr id="9" name="Shape 6"/>
          <p:cNvSpPr/>
          <p:nvPr/>
        </p:nvSpPr>
        <p:spPr>
          <a:xfrm>
            <a:off x="1016794" y="3629025"/>
            <a:ext cx="646390" cy="646390"/>
          </a:xfrm>
          <a:prstGeom prst="roundRect">
            <a:avLst>
              <a:gd name="adj" fmla="val 14144844"/>
            </a:avLst>
          </a:prstGeom>
          <a:solidFill>
            <a:srgbClr val="D01F28"/>
          </a:solidFill>
          <a:ln/>
        </p:spPr>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4554" y="3806666"/>
            <a:ext cx="290870" cy="290870"/>
          </a:xfrm>
          <a:prstGeom prst="rect">
            <a:avLst/>
          </a:prstGeom>
        </p:spPr>
      </p:pic>
      <p:sp>
        <p:nvSpPr>
          <p:cNvPr id="11" name="Text 7"/>
          <p:cNvSpPr/>
          <p:nvPr/>
        </p:nvSpPr>
        <p:spPr>
          <a:xfrm>
            <a:off x="1016794" y="4490799"/>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Nakoupené zboží</a:t>
            </a:r>
            <a:endParaRPr lang="en-US" sz="2100" dirty="0"/>
          </a:p>
        </p:txBody>
      </p:sp>
      <p:sp>
        <p:nvSpPr>
          <p:cNvPr id="12" name="Text 8"/>
          <p:cNvSpPr/>
          <p:nvPr/>
        </p:nvSpPr>
        <p:spPr>
          <a:xfrm>
            <a:off x="1016794" y="4956572"/>
            <a:ext cx="3757970" cy="1724025"/>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Zboží, které podnikatel pořídil za účelem dalšího prodeje, obchoduje s ním. Všechny movité věci včetně zvířat, se kterými obchodujeme a prodáváme je.</a:t>
            </a:r>
            <a:endParaRPr lang="en-US" sz="1650" dirty="0"/>
          </a:p>
        </p:txBody>
      </p:sp>
      <p:sp>
        <p:nvSpPr>
          <p:cNvPr id="13" name="Shape 9"/>
          <p:cNvSpPr/>
          <p:nvPr/>
        </p:nvSpPr>
        <p:spPr>
          <a:xfrm>
            <a:off x="5213152" y="3406021"/>
            <a:ext cx="4203978" cy="3842385"/>
          </a:xfrm>
          <a:prstGeom prst="roundRect">
            <a:avLst>
              <a:gd name="adj" fmla="val 2355"/>
            </a:avLst>
          </a:prstGeom>
          <a:solidFill>
            <a:srgbClr val="F8D3D5"/>
          </a:solidFill>
          <a:ln w="7620">
            <a:solidFill>
              <a:srgbClr val="DEB9BB"/>
            </a:solidFill>
            <a:prstDash val="solid"/>
          </a:ln>
        </p:spPr>
      </p:sp>
      <p:sp>
        <p:nvSpPr>
          <p:cNvPr id="14" name="Shape 10"/>
          <p:cNvSpPr/>
          <p:nvPr/>
        </p:nvSpPr>
        <p:spPr>
          <a:xfrm>
            <a:off x="5436156" y="3629025"/>
            <a:ext cx="646390" cy="646390"/>
          </a:xfrm>
          <a:prstGeom prst="roundRect">
            <a:avLst>
              <a:gd name="adj" fmla="val 14144844"/>
            </a:avLst>
          </a:prstGeom>
          <a:solidFill>
            <a:srgbClr val="D01F28"/>
          </a:solidFill>
          <a:ln/>
        </p:spPr>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3916" y="3806666"/>
            <a:ext cx="290870" cy="290870"/>
          </a:xfrm>
          <a:prstGeom prst="rect">
            <a:avLst/>
          </a:prstGeom>
        </p:spPr>
      </p:pic>
      <p:sp>
        <p:nvSpPr>
          <p:cNvPr id="16" name="Text 11"/>
          <p:cNvSpPr/>
          <p:nvPr/>
        </p:nvSpPr>
        <p:spPr>
          <a:xfrm>
            <a:off x="5436156" y="4490799"/>
            <a:ext cx="2923818"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Výrobky vlastní výroby</a:t>
            </a:r>
            <a:endParaRPr lang="en-US" sz="2100" dirty="0"/>
          </a:p>
        </p:txBody>
      </p:sp>
      <p:sp>
        <p:nvSpPr>
          <p:cNvPr id="17" name="Text 12"/>
          <p:cNvSpPr/>
          <p:nvPr/>
        </p:nvSpPr>
        <p:spPr>
          <a:xfrm>
            <a:off x="5436156" y="4956572"/>
            <a:ext cx="3757970" cy="1724025"/>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Výrobky vlastní výroby, které byly aktivovány a předány do vlastních prodejen, a zvířata vlastního chovu určená k prodeji s výjimkou jatečných zvířat.</a:t>
            </a:r>
            <a:endParaRPr lang="en-US" sz="1650" dirty="0"/>
          </a:p>
        </p:txBody>
      </p:sp>
      <p:sp>
        <p:nvSpPr>
          <p:cNvPr id="18" name="Shape 13"/>
          <p:cNvSpPr/>
          <p:nvPr/>
        </p:nvSpPr>
        <p:spPr>
          <a:xfrm>
            <a:off x="9632513" y="3406021"/>
            <a:ext cx="4203978" cy="3842385"/>
          </a:xfrm>
          <a:prstGeom prst="roundRect">
            <a:avLst>
              <a:gd name="adj" fmla="val 2355"/>
            </a:avLst>
          </a:prstGeom>
          <a:solidFill>
            <a:srgbClr val="F8D3D5"/>
          </a:solidFill>
          <a:ln w="7620">
            <a:solidFill>
              <a:srgbClr val="DEB9BB"/>
            </a:solidFill>
            <a:prstDash val="solid"/>
          </a:ln>
        </p:spPr>
      </p:sp>
      <p:sp>
        <p:nvSpPr>
          <p:cNvPr id="19" name="Shape 14"/>
          <p:cNvSpPr/>
          <p:nvPr/>
        </p:nvSpPr>
        <p:spPr>
          <a:xfrm>
            <a:off x="9855518" y="3629025"/>
            <a:ext cx="646390" cy="646390"/>
          </a:xfrm>
          <a:prstGeom prst="roundRect">
            <a:avLst>
              <a:gd name="adj" fmla="val 14144844"/>
            </a:avLst>
          </a:prstGeom>
          <a:solidFill>
            <a:srgbClr val="D01F28"/>
          </a:solidFill>
          <a:ln/>
        </p:spPr>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3278" y="3806666"/>
            <a:ext cx="290870" cy="290870"/>
          </a:xfrm>
          <a:prstGeom prst="rect">
            <a:avLst/>
          </a:prstGeom>
        </p:spPr>
      </p:pic>
      <p:sp>
        <p:nvSpPr>
          <p:cNvPr id="21" name="Text 15"/>
          <p:cNvSpPr/>
          <p:nvPr/>
        </p:nvSpPr>
        <p:spPr>
          <a:xfrm>
            <a:off x="9855518" y="4490799"/>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Oxygen Bold" pitchFamily="34" charset="0"/>
                <a:ea typeface="Oxygen Bold" pitchFamily="34" charset="-122"/>
                <a:cs typeface="Oxygen Bold" pitchFamily="34" charset="-120"/>
              </a:rPr>
              <a:t>Nemovité věci</a:t>
            </a:r>
            <a:endParaRPr lang="en-US" sz="2100" dirty="0"/>
          </a:p>
        </p:txBody>
      </p:sp>
      <p:sp>
        <p:nvSpPr>
          <p:cNvPr id="22" name="Text 16"/>
          <p:cNvSpPr/>
          <p:nvPr/>
        </p:nvSpPr>
        <p:spPr>
          <a:xfrm>
            <a:off x="9855518" y="4956572"/>
            <a:ext cx="3757970" cy="206883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Oxygen" pitchFamily="34" charset="0"/>
                <a:ea typeface="Oxygen" pitchFamily="34" charset="-122"/>
                <a:cs typeface="Oxygen" pitchFamily="34" charset="-120"/>
              </a:rPr>
              <a:t>Nemovité věci, které účetní jednotka, jejímž předmětem činnosti je nákup a prodej nemovitostí, nakupuje za účelem prodeje a sama je nepoužívá, nepronajímá a neprovádí na nich technické zhodnocení.</a:t>
            </a:r>
            <a:endParaRPr lang="en-US" sz="1650" dirty="0"/>
          </a:p>
        </p:txBody>
      </p:sp>
      <p:pic>
        <p:nvPicPr>
          <p:cNvPr id="23" name="Image 4" descr="preencoded.png"/>
          <p:cNvPicPr>
            <a:picLocks noChangeAspect="1"/>
          </p:cNvPicPr>
          <p:nvPr/>
        </p:nvPicPr>
        <p:blipFill>
          <a:blip r:embed="rId11"/>
          <a:stretch>
            <a:fillRect/>
          </a:stretch>
        </p:blipFill>
        <p:spPr>
          <a:xfrm>
            <a:off x="13139738" y="7684294"/>
            <a:ext cx="1331952" cy="31944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37999"/>
            <a:ext cx="5688092" cy="481965"/>
          </a:xfrm>
          <a:prstGeom prst="rect">
            <a:avLst/>
          </a:prstGeom>
          <a:noFill/>
          <a:ln/>
        </p:spPr>
        <p:txBody>
          <a:bodyPr wrap="none" lIns="0" tIns="0" rIns="0" bIns="0" rtlCol="0" anchor="t"/>
          <a:lstStyle/>
          <a:p>
            <a:pPr marL="0" indent="0" algn="l">
              <a:lnSpc>
                <a:spcPts val="3750"/>
              </a:lnSpc>
              <a:buNone/>
            </a:pPr>
            <a:r>
              <a:rPr lang="en-US" sz="3000" b="1" dirty="0">
                <a:solidFill>
                  <a:srgbClr val="CF1F28"/>
                </a:solidFill>
                <a:latin typeface="Oxygen Bold" pitchFamily="34" charset="0"/>
                <a:ea typeface="Oxygen Bold" pitchFamily="34" charset="-122"/>
                <a:cs typeface="Oxygen Bold" pitchFamily="34" charset="-120"/>
              </a:rPr>
              <a:t>Zásoby tvořené vlastní činností</a:t>
            </a:r>
            <a:endParaRPr lang="en-US" sz="3000" dirty="0"/>
          </a:p>
        </p:txBody>
      </p:sp>
      <p:pic>
        <p:nvPicPr>
          <p:cNvPr id="4" name="Image 1" descr="preencoded.png"/>
          <p:cNvPicPr>
            <a:picLocks noChangeAspect="1"/>
          </p:cNvPicPr>
          <p:nvPr/>
        </p:nvPicPr>
        <p:blipFill>
          <a:blip r:embed="rId4"/>
          <a:stretch>
            <a:fillRect/>
          </a:stretch>
        </p:blipFill>
        <p:spPr>
          <a:xfrm>
            <a:off x="6280190" y="1909167"/>
            <a:ext cx="963930" cy="2035850"/>
          </a:xfrm>
          <a:prstGeom prst="rect">
            <a:avLst/>
          </a:prstGeom>
        </p:spPr>
      </p:pic>
      <p:sp>
        <p:nvSpPr>
          <p:cNvPr id="5" name="Text 1"/>
          <p:cNvSpPr/>
          <p:nvPr/>
        </p:nvSpPr>
        <p:spPr>
          <a:xfrm>
            <a:off x="7436882" y="2101929"/>
            <a:ext cx="2416493"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Oxygen Bold" pitchFamily="34" charset="0"/>
                <a:ea typeface="Oxygen Bold" pitchFamily="34" charset="-122"/>
                <a:cs typeface="Oxygen Bold" pitchFamily="34" charset="-120"/>
              </a:rPr>
              <a:t>Nedokončená výroba</a:t>
            </a:r>
            <a:endParaRPr lang="en-US" sz="1850" dirty="0"/>
          </a:p>
        </p:txBody>
      </p:sp>
      <p:sp>
        <p:nvSpPr>
          <p:cNvPr id="6" name="Text 2"/>
          <p:cNvSpPr/>
          <p:nvPr/>
        </p:nvSpPr>
        <p:spPr>
          <a:xfrm>
            <a:off x="7436882" y="2518767"/>
            <a:ext cx="6399728" cy="1233487"/>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Produkty, které prošly jedním nebo několika výrobními stupni a nejsou již materiálem, nejsou však dosud hotovým výrobkem. Například dřevěné desky získané prozatímní úpravou dřevěných surovin. Obsahuje i nedokončené činnosti, při nichž nevznikají hmotné produkty.</a:t>
            </a:r>
            <a:endParaRPr lang="en-US" sz="1500" dirty="0"/>
          </a:p>
        </p:txBody>
      </p:sp>
      <p:pic>
        <p:nvPicPr>
          <p:cNvPr id="7" name="Image 2" descr="preencoded.png"/>
          <p:cNvPicPr>
            <a:picLocks noChangeAspect="1"/>
          </p:cNvPicPr>
          <p:nvPr/>
        </p:nvPicPr>
        <p:blipFill>
          <a:blip r:embed="rId5"/>
          <a:stretch>
            <a:fillRect/>
          </a:stretch>
        </p:blipFill>
        <p:spPr>
          <a:xfrm>
            <a:off x="6280190" y="3945017"/>
            <a:ext cx="963930" cy="1727478"/>
          </a:xfrm>
          <a:prstGeom prst="rect">
            <a:avLst/>
          </a:prstGeom>
        </p:spPr>
      </p:pic>
      <p:sp>
        <p:nvSpPr>
          <p:cNvPr id="8" name="Text 3"/>
          <p:cNvSpPr/>
          <p:nvPr/>
        </p:nvSpPr>
        <p:spPr>
          <a:xfrm>
            <a:off x="7436882" y="4137779"/>
            <a:ext cx="2915364"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Oxygen Bold" pitchFamily="34" charset="0"/>
                <a:ea typeface="Oxygen Bold" pitchFamily="34" charset="-122"/>
                <a:cs typeface="Oxygen Bold" pitchFamily="34" charset="-120"/>
              </a:rPr>
              <a:t>Polotovary vlastní výroby</a:t>
            </a:r>
            <a:endParaRPr lang="en-US" sz="1850" dirty="0"/>
          </a:p>
        </p:txBody>
      </p:sp>
      <p:sp>
        <p:nvSpPr>
          <p:cNvPr id="9" name="Text 4"/>
          <p:cNvSpPr/>
          <p:nvPr/>
        </p:nvSpPr>
        <p:spPr>
          <a:xfrm>
            <a:off x="7436882" y="4554617"/>
            <a:ext cx="6399728" cy="925116"/>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Odděleně evidované produkty, které dosud neprošly všemi výrobními stupni a budou dokončeny nebo zkompletovány do hotových výrobků v dalším výrobním procesu. Například zbývá jen finální výrobek smontovat.</a:t>
            </a:r>
            <a:endParaRPr lang="en-US" sz="1500" dirty="0"/>
          </a:p>
        </p:txBody>
      </p:sp>
      <p:pic>
        <p:nvPicPr>
          <p:cNvPr id="10" name="Image 3" descr="preencoded.png"/>
          <p:cNvPicPr>
            <a:picLocks noChangeAspect="1"/>
          </p:cNvPicPr>
          <p:nvPr/>
        </p:nvPicPr>
        <p:blipFill>
          <a:blip r:embed="rId6"/>
          <a:stretch>
            <a:fillRect/>
          </a:stretch>
        </p:blipFill>
        <p:spPr>
          <a:xfrm>
            <a:off x="6280190" y="5672495"/>
            <a:ext cx="963930" cy="1419106"/>
          </a:xfrm>
          <a:prstGeom prst="rect">
            <a:avLst/>
          </a:prstGeom>
        </p:spPr>
      </p:pic>
      <p:sp>
        <p:nvSpPr>
          <p:cNvPr id="11" name="Text 5"/>
          <p:cNvSpPr/>
          <p:nvPr/>
        </p:nvSpPr>
        <p:spPr>
          <a:xfrm>
            <a:off x="7436882" y="5865257"/>
            <a:ext cx="2409944"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Oxygen Bold" pitchFamily="34" charset="0"/>
                <a:ea typeface="Oxygen Bold" pitchFamily="34" charset="-122"/>
                <a:cs typeface="Oxygen Bold" pitchFamily="34" charset="-120"/>
              </a:rPr>
              <a:t>Výrobky</a:t>
            </a:r>
            <a:endParaRPr lang="en-US" sz="1850" dirty="0"/>
          </a:p>
        </p:txBody>
      </p:sp>
      <p:sp>
        <p:nvSpPr>
          <p:cNvPr id="12" name="Text 6"/>
          <p:cNvSpPr/>
          <p:nvPr/>
        </p:nvSpPr>
        <p:spPr>
          <a:xfrm>
            <a:off x="7436882" y="6282095"/>
            <a:ext cx="6399728" cy="61674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Oxygen" pitchFamily="34" charset="0"/>
                <a:ea typeface="Oxygen" pitchFamily="34" charset="-122"/>
                <a:cs typeface="Oxygen" pitchFamily="34" charset="-120"/>
              </a:rPr>
              <a:t>Věci vlastní výroby určené k prodeji nebo ke spotřebě uvnitř účetní jednotky.</a:t>
            </a:r>
            <a:endParaRPr lang="en-US" sz="1500" dirty="0"/>
          </a:p>
        </p:txBody>
      </p:sp>
      <p:pic>
        <p:nvPicPr>
          <p:cNvPr id="13" name="Image 4" descr="preencoded.png"/>
          <p:cNvPicPr>
            <a:picLocks noChangeAspect="1"/>
          </p:cNvPicPr>
          <p:nvPr/>
        </p:nvPicPr>
        <p:blipFill>
          <a:blip r:embed="rId7"/>
          <a:stretch>
            <a:fillRect/>
          </a:stretch>
        </p:blipFill>
        <p:spPr>
          <a:xfrm>
            <a:off x="13139738" y="7684294"/>
            <a:ext cx="1331952" cy="3194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963573"/>
            <a:ext cx="4900970" cy="566976"/>
          </a:xfrm>
          <a:prstGeom prst="rect">
            <a:avLst/>
          </a:prstGeom>
          <a:noFill/>
          <a:ln/>
        </p:spPr>
        <p:txBody>
          <a:bodyPr wrap="none" lIns="0" tIns="0" rIns="0" bIns="0" rtlCol="0" anchor="t"/>
          <a:lstStyle/>
          <a:p>
            <a:pPr marL="0" indent="0" algn="l">
              <a:lnSpc>
                <a:spcPts val="4450"/>
              </a:lnSpc>
              <a:buNone/>
            </a:pPr>
            <a:r>
              <a:rPr lang="en-US" sz="3550" b="1" dirty="0">
                <a:solidFill>
                  <a:srgbClr val="CF1F28"/>
                </a:solidFill>
                <a:latin typeface="Oxygen Bold" pitchFamily="34" charset="0"/>
                <a:ea typeface="Oxygen Bold" pitchFamily="34" charset="-122"/>
                <a:cs typeface="Oxygen Bold" pitchFamily="34" charset="-120"/>
              </a:rPr>
              <a:t>Mladá a ostatní zvířata</a:t>
            </a:r>
            <a:endParaRPr lang="en-US" sz="3550" dirty="0"/>
          </a:p>
        </p:txBody>
      </p:sp>
      <p:pic>
        <p:nvPicPr>
          <p:cNvPr id="3" name="Image 0" descr="preencoded.png"/>
          <p:cNvPicPr>
            <a:picLocks noChangeAspect="1"/>
          </p:cNvPicPr>
          <p:nvPr/>
        </p:nvPicPr>
        <p:blipFill>
          <a:blip r:embed="rId3"/>
          <a:stretch>
            <a:fillRect/>
          </a:stretch>
        </p:blipFill>
        <p:spPr>
          <a:xfrm>
            <a:off x="793790" y="2125861"/>
            <a:ext cx="4885015" cy="4885015"/>
          </a:xfrm>
          <a:prstGeom prst="rect">
            <a:avLst/>
          </a:prstGeom>
        </p:spPr>
      </p:pic>
      <p:sp>
        <p:nvSpPr>
          <p:cNvPr id="4" name="Text 1"/>
          <p:cNvSpPr/>
          <p:nvPr/>
        </p:nvSpPr>
        <p:spPr>
          <a:xfrm>
            <a:off x="6239828" y="209752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F1F28"/>
                </a:solidFill>
                <a:latin typeface="Oxygen Bold" pitchFamily="34" charset="0"/>
                <a:ea typeface="Oxygen Bold" pitchFamily="34" charset="-122"/>
                <a:cs typeface="Oxygen Bold" pitchFamily="34" charset="-120"/>
              </a:rPr>
              <a:t>Vymezení položky</a:t>
            </a:r>
            <a:endParaRPr lang="en-US" sz="2200" dirty="0"/>
          </a:p>
        </p:txBody>
      </p:sp>
      <p:sp>
        <p:nvSpPr>
          <p:cNvPr id="5" name="Text 2"/>
          <p:cNvSpPr/>
          <p:nvPr/>
        </p:nvSpPr>
        <p:spPr>
          <a:xfrm>
            <a:off x="6239828" y="2678668"/>
            <a:ext cx="7604284"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Položka mladých a ostatních zvířat a jejich skupin zahrnuje zvířata a jejich skupiny včetně jatečných zvířat, která nejsou vykazována v položkách dospělých zvířat a jejich skupin, položkách materiálu a zboží.</a:t>
            </a:r>
            <a:endParaRPr lang="en-US" sz="1750" dirty="0"/>
          </a:p>
        </p:txBody>
      </p:sp>
      <p:sp>
        <p:nvSpPr>
          <p:cNvPr id="6" name="Text 3"/>
          <p:cNvSpPr/>
          <p:nvPr/>
        </p:nvSpPr>
        <p:spPr>
          <a:xfrm>
            <a:off x="6239828" y="399419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CF1F28"/>
                </a:solidFill>
                <a:latin typeface="Oxygen Bold" pitchFamily="34" charset="0"/>
                <a:ea typeface="Oxygen Bold" pitchFamily="34" charset="-122"/>
                <a:cs typeface="Oxygen Bold" pitchFamily="34" charset="-120"/>
              </a:rPr>
              <a:t>Pokusná zvířata</a:t>
            </a:r>
            <a:endParaRPr lang="en-US" sz="2200" dirty="0"/>
          </a:p>
        </p:txBody>
      </p:sp>
      <p:sp>
        <p:nvSpPr>
          <p:cNvPr id="7" name="Text 4"/>
          <p:cNvSpPr/>
          <p:nvPr/>
        </p:nvSpPr>
        <p:spPr>
          <a:xfrm>
            <a:off x="6239828" y="4575334"/>
            <a:ext cx="7604284"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xygen" pitchFamily="34" charset="0"/>
                <a:ea typeface="Oxygen" pitchFamily="34" charset="-122"/>
                <a:cs typeface="Oxygen" pitchFamily="34" charset="-120"/>
              </a:rPr>
              <a:t>Do materiálu se řadí také pokusná zvířata, například dle zákona č. 246/1992 Sb., na ochranu zvířat proti týrání, ve znění pozdějších předpisů.</a:t>
            </a:r>
            <a:endParaRPr lang="en-US" sz="1750" dirty="0"/>
          </a:p>
        </p:txBody>
      </p:sp>
      <p:pic>
        <p:nvPicPr>
          <p:cNvPr id="8" name="Image 1" descr="preencoded.png"/>
          <p:cNvPicPr>
            <a:picLocks noChangeAspect="1"/>
          </p:cNvPicPr>
          <p:nvPr/>
        </p:nvPicPr>
        <p:blipFill>
          <a:blip r:embed="rId4"/>
          <a:stretch>
            <a:fillRect/>
          </a:stretch>
        </p:blipFill>
        <p:spPr>
          <a:xfrm>
            <a:off x="13139738" y="7684294"/>
            <a:ext cx="1331952" cy="31944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Vlastní</PresentationFormat>
  <Paragraphs>0</Paragraphs>
  <Slides>40</Slides>
  <Notes>40</Notes>
  <HiddenSlides>0</HiddenSlides>
  <MMClips>0</MMClips>
  <ScaleCrop>false</ScaleCrop>
  <HeadingPairs>
    <vt:vector size="4" baseType="variant">
      <vt:variant>
        <vt:lpstr>Motiv</vt:lpstr>
      </vt:variant>
      <vt:variant>
        <vt:i4>1</vt:i4>
      </vt:variant>
      <vt:variant>
        <vt:lpstr>Nadpisy snímků</vt:lpstr>
      </vt:variant>
      <vt:variant>
        <vt:i4>40</vt:i4>
      </vt:variant>
    </vt:vector>
  </HeadingPairs>
  <TitlesOfParts>
    <vt:vector size="41" baseType="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2</cp:revision>
  <dcterms:created xsi:type="dcterms:W3CDTF">2026-01-12T11:22:00Z</dcterms:created>
  <dcterms:modified xsi:type="dcterms:W3CDTF">2026-01-19T13:27:12Z</dcterms:modified>
</cp:coreProperties>
</file>