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4"/>
  </p:sldMasterIdLst>
  <p:notesMasterIdLst>
    <p:notesMasterId r:id="rId29"/>
  </p:notesMasterIdLst>
  <p:sldIdLst>
    <p:sldId id="256" r:id="rId5"/>
    <p:sldId id="324" r:id="rId6"/>
    <p:sldId id="318" r:id="rId7"/>
    <p:sldId id="325" r:id="rId8"/>
    <p:sldId id="326" r:id="rId9"/>
    <p:sldId id="319" r:id="rId10"/>
    <p:sldId id="327" r:id="rId11"/>
    <p:sldId id="328" r:id="rId12"/>
    <p:sldId id="329" r:id="rId13"/>
    <p:sldId id="330" r:id="rId14"/>
    <p:sldId id="332" r:id="rId15"/>
    <p:sldId id="331" r:id="rId16"/>
    <p:sldId id="333" r:id="rId17"/>
    <p:sldId id="334" r:id="rId18"/>
    <p:sldId id="336" r:id="rId19"/>
    <p:sldId id="341" r:id="rId20"/>
    <p:sldId id="323" r:id="rId21"/>
    <p:sldId id="337" r:id="rId22"/>
    <p:sldId id="338" r:id="rId23"/>
    <p:sldId id="335" r:id="rId24"/>
    <p:sldId id="339" r:id="rId25"/>
    <p:sldId id="340" r:id="rId26"/>
    <p:sldId id="342" r:id="rId27"/>
    <p:sldId id="321" r:id="rId2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FF6A84-DEDF-429A-8996-DDA26E2F75A9}" v="1" dt="2026-04-12T18:08:28.513"/>
  </p1510:revLst>
</p1510:revInfo>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Světlý styl 3 – zvýraznění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5593" autoAdjust="0"/>
  </p:normalViewPr>
  <p:slideViewPr>
    <p:cSldViewPr snapToGrid="0">
      <p:cViewPr>
        <p:scale>
          <a:sx n="75" d="100"/>
          <a:sy n="75" d="100"/>
        </p:scale>
        <p:origin x="1594" y="-288"/>
      </p:cViewPr>
      <p:guideLst>
        <p:guide orient="horz" pos="2160"/>
        <p:guide pos="2880"/>
      </p:guideLst>
    </p:cSldViewPr>
  </p:slideViewPr>
  <p:notesTextViewPr>
    <p:cViewPr>
      <p:scale>
        <a:sx n="1" d="1"/>
        <a:sy n="1" d="1"/>
      </p:scale>
      <p:origin x="0" y="-494"/>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cs-CZ"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data.europa.eu/eli/treaty/tfeu_2016/art_45/oj/eng"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cs-CZ"/>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CF630-DC24-0D85-71F7-8EB8417558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E45862-256E-B76B-2624-46760D7602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C97F26-B414-D7C3-B742-02DE3C4841DD}"/>
              </a:ext>
            </a:extLst>
          </p:cNvPr>
          <p:cNvSpPr>
            <a:spLocks noGrp="1"/>
          </p:cNvSpPr>
          <p:nvPr>
            <p:ph type="body" idx="1"/>
          </p:nvPr>
        </p:nvSpPr>
        <p:spPr/>
        <p:txBody>
          <a:bodyPr/>
          <a:lstStyle/>
          <a:p>
            <a:pPr marL="228600" indent="0">
              <a:buFont typeface="Arial" panose="020B0604020202020204" pitchFamily="34" charset="0"/>
              <a:buNone/>
            </a:pPr>
            <a:r>
              <a:rPr lang="cs-CZ" sz="1800" b="1" dirty="0"/>
              <a:t>https://eur-lex.europa.eu/legal-content/EN/TXT/?uri=celex:61980CJ0036</a:t>
            </a:r>
          </a:p>
          <a:p>
            <a:pPr marL="228600" indent="0">
              <a:buFont typeface="Arial" panose="020B0604020202020204" pitchFamily="34" charset="0"/>
              <a:buNone/>
            </a:pPr>
            <a:r>
              <a:rPr lang="en-GB" sz="1800" dirty="0"/>
              <a:t>Judgment of the Court of 10 March 1981.</a:t>
            </a:r>
            <a:br>
              <a:rPr lang="en-GB" sz="1800" dirty="0"/>
            </a:br>
            <a:r>
              <a:rPr lang="en-GB" sz="1800" dirty="0"/>
              <a:t>Irish Creamery Milk Suppliers Association and others v Government of Ireland and others; Martin Doyle and others v An Taoiseach and others.</a:t>
            </a:r>
            <a:br>
              <a:rPr lang="en-GB" sz="1800" dirty="0"/>
            </a:br>
            <a:r>
              <a:rPr lang="en-GB" sz="1800" dirty="0"/>
              <a:t>References for a preliminary ruling: High Court - Ireland.</a:t>
            </a:r>
            <a:br>
              <a:rPr lang="en-GB" sz="1800" dirty="0"/>
            </a:br>
            <a:r>
              <a:rPr lang="en-GB" sz="1800" dirty="0"/>
              <a:t>National charge on agricultural products of national origin.</a:t>
            </a:r>
            <a:br>
              <a:rPr lang="en-GB" sz="1800" dirty="0"/>
            </a:br>
            <a:r>
              <a:rPr lang="en-GB" sz="1800" dirty="0"/>
              <a:t>Joined cases 36 and 71/80.</a:t>
            </a:r>
            <a:endParaRPr lang="cs-CZ" sz="1800" b="1" dirty="0"/>
          </a:p>
          <a:p>
            <a:endParaRPr lang="cs-CZ" b="1" dirty="0"/>
          </a:p>
          <a:p>
            <a:r>
              <a:rPr lang="en-GB" b="1" dirty="0"/>
              <a:t>⚖️ Case Overview</a:t>
            </a:r>
          </a:p>
          <a:p>
            <a:r>
              <a:rPr lang="en-GB" dirty="0"/>
              <a:t>In 1979, the Irish government introduced a temporary </a:t>
            </a:r>
            <a:r>
              <a:rPr lang="en-GB" b="1" dirty="0"/>
              <a:t>1% levy</a:t>
            </a:r>
            <a:r>
              <a:rPr lang="en-GB" dirty="0"/>
              <a:t> on the value of certain agricultural products (such as cattle, milk, and cereals). The </a:t>
            </a:r>
            <a:r>
              <a:rPr lang="en-GB" b="1" dirty="0"/>
              <a:t>Irish Creamery Milk Suppliers Association</a:t>
            </a:r>
            <a:r>
              <a:rPr lang="en-GB" dirty="0"/>
              <a:t> challenged this, arguing that the tax interfered with the pricing mechanisms of the CAP and restricted trade.</a:t>
            </a:r>
          </a:p>
          <a:p>
            <a:r>
              <a:rPr lang="en-GB" b="1" dirty="0"/>
              <a:t>The Core Conflict</a:t>
            </a:r>
          </a:p>
          <a:p>
            <a:r>
              <a:rPr lang="en-GB" dirty="0"/>
              <a:t>The plaintiffs argued that since the CAP established a common organization of markets with "target prices," a national tax effectively lowered the price received by farmers, thus undermining the EU’s uniform pricing system.</a:t>
            </a:r>
          </a:p>
          <a:p>
            <a:br>
              <a:rPr lang="en-GB" dirty="0"/>
            </a:br>
            <a:endParaRPr lang="en-GB" dirty="0"/>
          </a:p>
          <a:p>
            <a:r>
              <a:rPr lang="en-GB" b="1" dirty="0"/>
              <a:t>🏛️ Key Legal Issues</a:t>
            </a:r>
          </a:p>
          <a:p>
            <a:r>
              <a:rPr lang="en-GB" dirty="0"/>
              <a:t>The High Court of Ireland referred several questions to the Court of Justice, primarily focusing on:</a:t>
            </a:r>
          </a:p>
          <a:p>
            <a:r>
              <a:rPr lang="en-GB" b="1" dirty="0"/>
              <a:t>Articles 38–46 (now 38–44 TFEU):</a:t>
            </a:r>
            <a:r>
              <a:rPr lang="en-GB" dirty="0"/>
              <a:t> Did the tax interfere with the common organization of agricultural markets?</a:t>
            </a:r>
          </a:p>
          <a:p>
            <a:r>
              <a:rPr lang="en-GB" b="1" dirty="0"/>
              <a:t>Articles 9 and 12 (now 28 and 30 TFEU):</a:t>
            </a:r>
            <a:r>
              <a:rPr lang="en-GB" dirty="0"/>
              <a:t> Did the levy constitute a "charge having equivalent effect to a customs duty"?</a:t>
            </a:r>
          </a:p>
          <a:p>
            <a:r>
              <a:rPr lang="en-GB" b="1" dirty="0"/>
              <a:t>The Timing of Preliminary Rulings:</a:t>
            </a:r>
            <a:r>
              <a:rPr lang="en-GB" dirty="0"/>
              <a:t> Whether a national court should refer questions to the CJEU before or after the facts of the case have been fully established.</a:t>
            </a:r>
          </a:p>
          <a:p>
            <a:br>
              <a:rPr lang="en-GB" dirty="0"/>
            </a:br>
            <a:endParaRPr lang="en-GB" dirty="0"/>
          </a:p>
          <a:p>
            <a:r>
              <a:rPr lang="en-GB" b="1" dirty="0"/>
              <a:t>📜 The Court's Ruling</a:t>
            </a:r>
          </a:p>
          <a:p>
            <a:r>
              <a:rPr lang="en-GB" b="1" dirty="0"/>
              <a:t>1. Compatibility with the CAP</a:t>
            </a:r>
          </a:p>
          <a:p>
            <a:r>
              <a:rPr lang="en-GB" dirty="0"/>
              <a:t>The Court ruled that a national tax on agricultural products is </a:t>
            </a:r>
            <a:r>
              <a:rPr lang="en-GB" b="1" dirty="0"/>
              <a:t>not automatically prohibited</a:t>
            </a:r>
            <a:r>
              <a:rPr lang="en-GB" dirty="0"/>
              <a:t> by the CAP. However, it becomes illegal if:</a:t>
            </a:r>
          </a:p>
          <a:p>
            <a:r>
              <a:rPr lang="en-GB" dirty="0"/>
              <a:t>It interferes with the "common price formation" (i.e., if it influences the market price rather than just taxing the farmer's income).</a:t>
            </a:r>
          </a:p>
          <a:p>
            <a:r>
              <a:rPr lang="en-GB" dirty="0"/>
              <a:t>It creates a barrier to the smooth functioning of the market.</a:t>
            </a:r>
          </a:p>
          <a:p>
            <a:r>
              <a:rPr lang="en-GB" dirty="0"/>
              <a:t>In this specific case, the Court found that a short-term, low-percentage tax on the value of the product at the time of sale did not necessarily disrupt the CAP's pricing objectives.</a:t>
            </a:r>
          </a:p>
          <a:p>
            <a:r>
              <a:rPr lang="en-GB" b="1" dirty="0"/>
              <a:t>2. Free Movement of Goods</a:t>
            </a:r>
          </a:p>
          <a:p>
            <a:r>
              <a:rPr lang="en-GB" dirty="0"/>
              <a:t>The Court held that the levy did </a:t>
            </a:r>
            <a:r>
              <a:rPr lang="en-GB" b="1" dirty="0"/>
              <a:t>not</a:t>
            </a:r>
            <a:r>
              <a:rPr lang="en-GB" dirty="0"/>
              <a:t> constitute a charge equivalent to a customs duty because it was applied to domestic products sold on the internal market, not specifically because they were being exported.</a:t>
            </a:r>
          </a:p>
          <a:p>
            <a:r>
              <a:rPr lang="en-GB" b="1" dirty="0"/>
              <a:t>3. Judicial Procedure (Preliminary Rulings)</a:t>
            </a:r>
          </a:p>
          <a:p>
            <a:r>
              <a:rPr lang="en-GB" dirty="0"/>
              <a:t>On a procedural note, the Court clarified that while it is often helpful for a national court to establish the facts before making a reference, it is </a:t>
            </a:r>
            <a:r>
              <a:rPr lang="en-GB" b="1" dirty="0"/>
              <a:t>entirely within the discretion of the national court</a:t>
            </a:r>
            <a:r>
              <a:rPr lang="en-GB" dirty="0"/>
              <a:t> to decide at what stage of the proceedings a preliminary ruling is needed.</a:t>
            </a:r>
          </a:p>
          <a:p>
            <a:br>
              <a:rPr lang="en-GB" dirty="0"/>
            </a:br>
            <a:endParaRPr lang="en-GB" dirty="0"/>
          </a:p>
          <a:p>
            <a:r>
              <a:rPr lang="en-GB" b="1" dirty="0"/>
              <a:t>💡 </a:t>
            </a:r>
            <a:r>
              <a:rPr lang="en-GB" b="1" dirty="0" err="1"/>
              <a:t>Signficance</a:t>
            </a:r>
            <a:endParaRPr lang="en-GB" b="1" dirty="0"/>
          </a:p>
          <a:p>
            <a:r>
              <a:rPr lang="en-GB" dirty="0"/>
              <a:t>This case established that Member States retain some sovereignty to tax agricultural activities, provided those taxes are </a:t>
            </a:r>
            <a:r>
              <a:rPr lang="en-GB" b="1" dirty="0"/>
              <a:t>neutral</a:t>
            </a:r>
            <a:r>
              <a:rPr lang="en-GB" dirty="0"/>
              <a:t> and do not act as a "hidden" regulation that contradicts the uniform price levels set by the European Union.</a:t>
            </a:r>
          </a:p>
          <a:p>
            <a:endParaRPr lang="en-GB" dirty="0"/>
          </a:p>
        </p:txBody>
      </p:sp>
      <p:sp>
        <p:nvSpPr>
          <p:cNvPr id="4" name="Slide Number Placeholder 3">
            <a:extLst>
              <a:ext uri="{FF2B5EF4-FFF2-40B4-BE49-F238E27FC236}">
                <a16:creationId xmlns:a16="http://schemas.microsoft.com/office/drawing/2014/main" id="{3FDF02ED-26CF-1146-71DF-FA9982450D27}"/>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a:ea typeface="Calibri"/>
                <a:cs typeface="Calibri"/>
                <a:sym typeface="Calibri"/>
              </a:rPr>
              <a:t>10</a:t>
            </a:fld>
            <a:endParaRPr lang="cs-C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68826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BD53F7-F8AA-FC34-9087-DAEDC83080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4D443D-095A-AEE9-85E3-B0A5AC6F26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5349E2-45BF-B10B-219B-9AA7AA34E471}"/>
              </a:ext>
            </a:extLst>
          </p:cNvPr>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dirty="0"/>
              <a:t>https://infocuria.curia.europa.eu/tabs/affair?sort=AFF_NUM-DESC&amp;searchTerm=%22C-267%2F91%22&amp;publishedId=C-267%2F91</a:t>
            </a:r>
            <a:endParaRPr lang="cs-CZ" dirty="0"/>
          </a:p>
          <a:p>
            <a:pPr>
              <a:buNone/>
            </a:pPr>
            <a:r>
              <a:rPr lang="en-GB" b="1" dirty="0"/>
              <a:t>⚖️ Case Overview: Keck and </a:t>
            </a:r>
            <a:r>
              <a:rPr lang="en-GB" b="1" dirty="0" err="1"/>
              <a:t>Mithouard</a:t>
            </a:r>
            <a:r>
              <a:rPr lang="en-GB" b="1" dirty="0"/>
              <a:t> (1993)</a:t>
            </a:r>
          </a:p>
          <a:p>
            <a:pPr>
              <a:buNone/>
            </a:pPr>
            <a:r>
              <a:rPr lang="en-GB" dirty="0"/>
              <a:t>Bernard Keck and Daniel </a:t>
            </a:r>
            <a:r>
              <a:rPr lang="en-GB" dirty="0" err="1"/>
              <a:t>Mithouard</a:t>
            </a:r>
            <a:r>
              <a:rPr lang="en-GB" dirty="0"/>
              <a:t> were prosecuted in France for reselling products (Picon liqueur and Sati coffee) at a loss, which was a criminal offense under French law. They argued that this prohibition restricted their volume of sales and therefore acted as a "measure having equivalent effect" to a quantitative restriction on imports, violating </a:t>
            </a:r>
            <a:r>
              <a:rPr lang="en-GB" b="1" dirty="0"/>
              <a:t>Article 30 EEC (now Article 34 TFEU)</a:t>
            </a:r>
            <a:r>
              <a:rPr lang="en-GB" dirty="0"/>
              <a:t>.</a:t>
            </a:r>
          </a:p>
          <a:p>
            <a:pPr>
              <a:buNone/>
            </a:pPr>
            <a:r>
              <a:rPr lang="en-GB" b="1" dirty="0"/>
              <a:t>The Core Conflict</a:t>
            </a:r>
          </a:p>
          <a:p>
            <a:pPr>
              <a:buNone/>
            </a:pPr>
            <a:r>
              <a:rPr lang="en-GB" dirty="0"/>
              <a:t>Until this point, the "</a:t>
            </a:r>
            <a:r>
              <a:rPr lang="en-GB" dirty="0" err="1"/>
              <a:t>Dassonville</a:t>
            </a:r>
            <a:r>
              <a:rPr lang="en-GB" dirty="0"/>
              <a:t> formula" was so broad that almost any national rule affecting trade could be challenged. The Court realized that traders were increasingly using EU law to challenge any national regulation that limited their commercial freedom (like shop opening hours or price controls), even if those rules didn't target imports specifically.</a:t>
            </a:r>
          </a:p>
          <a:p>
            <a:pPr>
              <a:buNone/>
            </a:pPr>
            <a:br>
              <a:rPr lang="en-GB" dirty="0"/>
            </a:br>
            <a:endParaRPr lang="en-GB" dirty="0"/>
          </a:p>
          <a:p>
            <a:pPr>
              <a:buNone/>
            </a:pPr>
            <a:r>
              <a:rPr lang="en-GB" b="1" dirty="0"/>
              <a:t>📜 The Court's Ruling</a:t>
            </a:r>
          </a:p>
          <a:p>
            <a:pPr>
              <a:buNone/>
            </a:pPr>
            <a:r>
              <a:rPr lang="en-GB" b="1" dirty="0"/>
              <a:t>1. The "Selling Arrangements" Distinction</a:t>
            </a:r>
          </a:p>
          <a:p>
            <a:pPr>
              <a:buNone/>
            </a:pPr>
            <a:r>
              <a:rPr lang="en-GB" dirty="0"/>
              <a:t>The Court made a landmark distinction between two types of national rules:</a:t>
            </a:r>
          </a:p>
          <a:p>
            <a:pPr>
              <a:buFont typeface="Arial" panose="020B0604020202020204" pitchFamily="34" charset="0"/>
              <a:buChar char="•"/>
            </a:pPr>
            <a:r>
              <a:rPr lang="en-GB" b="1" dirty="0"/>
              <a:t>Product Rules:</a:t>
            </a:r>
            <a:r>
              <a:rPr lang="en-GB" dirty="0"/>
              <a:t> Rules relating to the goods themselves (designation, size, weight, composition, packaging). These remain subject to the strict </a:t>
            </a:r>
            <a:r>
              <a:rPr lang="en-GB" i="1" dirty="0"/>
              <a:t>Cassis de Dijon</a:t>
            </a:r>
            <a:r>
              <a:rPr lang="en-GB" dirty="0"/>
              <a:t> test and are generally prohibited unless justified.</a:t>
            </a:r>
          </a:p>
          <a:p>
            <a:pPr>
              <a:buFont typeface="Arial" panose="020B0604020202020204" pitchFamily="34" charset="0"/>
              <a:buChar char="•"/>
            </a:pPr>
            <a:r>
              <a:rPr lang="en-GB" b="1" dirty="0"/>
              <a:t>Selling Arrangements:</a:t>
            </a:r>
            <a:r>
              <a:rPr lang="en-GB" dirty="0"/>
              <a:t> Rules relating to </a:t>
            </a:r>
            <a:r>
              <a:rPr lang="en-GB" i="1" dirty="0"/>
              <a:t>how, when, or where</a:t>
            </a:r>
            <a:r>
              <a:rPr lang="en-GB" dirty="0"/>
              <a:t> goods are sold (e.g., advertising restrictions, Sunday trading, or resale at a loss).</a:t>
            </a:r>
          </a:p>
          <a:p>
            <a:pPr>
              <a:buNone/>
            </a:pPr>
            <a:r>
              <a:rPr lang="en-GB" b="1" dirty="0"/>
              <a:t>2. The New Test</a:t>
            </a:r>
          </a:p>
          <a:p>
            <a:pPr>
              <a:buNone/>
            </a:pPr>
            <a:r>
              <a:rPr lang="en-GB" dirty="0"/>
              <a:t>The Court ruled that "selling arrangements" </a:t>
            </a:r>
            <a:r>
              <a:rPr lang="en-GB" b="1" dirty="0"/>
              <a:t>do not</a:t>
            </a:r>
            <a:r>
              <a:rPr lang="en-GB" dirty="0"/>
              <a:t> violate EU law as long as they:</a:t>
            </a:r>
          </a:p>
          <a:p>
            <a:pPr>
              <a:buFont typeface="+mj-lt"/>
              <a:buAutoNum type="arabicPeriod"/>
            </a:pPr>
            <a:r>
              <a:rPr lang="en-GB" dirty="0"/>
              <a:t>Apply to </a:t>
            </a:r>
            <a:r>
              <a:rPr lang="en-GB" b="1" dirty="0"/>
              <a:t>all relevant traders</a:t>
            </a:r>
            <a:r>
              <a:rPr lang="en-GB" dirty="0"/>
              <a:t> operating within the national territory.</a:t>
            </a:r>
          </a:p>
          <a:p>
            <a:pPr>
              <a:buFont typeface="+mj-lt"/>
              <a:buAutoNum type="arabicPeriod"/>
            </a:pPr>
            <a:r>
              <a:rPr lang="en-GB" dirty="0"/>
              <a:t>Affect the marketing of domestic and imported products </a:t>
            </a:r>
            <a:r>
              <a:rPr lang="en-GB" b="1" dirty="0"/>
              <a:t>in the same manner, in law and in fact.</a:t>
            </a:r>
            <a:endParaRPr lang="en-GB" dirty="0"/>
          </a:p>
          <a:p>
            <a:pPr>
              <a:buNone/>
            </a:pPr>
            <a:r>
              <a:rPr lang="en-GB" b="1" dirty="0"/>
              <a:t>3. Conclusion for Keck</a:t>
            </a:r>
          </a:p>
          <a:p>
            <a:pPr>
              <a:buNone/>
            </a:pPr>
            <a:r>
              <a:rPr lang="en-GB" dirty="0"/>
              <a:t>Since the French ban on "resale at a loss" applied to everyone equally and did not target imports more than local goods, it was a lawful "selling arrangement" that fell outside the scope of Article 30.</a:t>
            </a:r>
          </a:p>
          <a:p>
            <a:endParaRPr lang="en-GB" dirty="0"/>
          </a:p>
        </p:txBody>
      </p:sp>
      <p:sp>
        <p:nvSpPr>
          <p:cNvPr id="4" name="Slide Number Placeholder 3">
            <a:extLst>
              <a:ext uri="{FF2B5EF4-FFF2-40B4-BE49-F238E27FC236}">
                <a16:creationId xmlns:a16="http://schemas.microsoft.com/office/drawing/2014/main" id="{EBF199C6-9F90-F525-8219-9CE8185908C4}"/>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a:ea typeface="Calibri"/>
                <a:cs typeface="Calibri"/>
                <a:sym typeface="Calibri"/>
              </a:rPr>
              <a:t>11</a:t>
            </a:fld>
            <a:endParaRPr lang="cs-C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096150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F1AB0-4ECD-7E73-CCD0-B46EB510F4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D11A45-F96E-65D0-5BCC-D782CD865A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20AFED-9CDA-8CFD-A800-15895F77AEB9}"/>
              </a:ext>
            </a:extLst>
          </p:cNvPr>
          <p:cNvSpPr>
            <a:spLocks noGrp="1"/>
          </p:cNvSpPr>
          <p:nvPr>
            <p:ph type="body" idx="1"/>
          </p:nvPr>
        </p:nvSpPr>
        <p:spPr/>
        <p:txBody>
          <a:bodyPr/>
          <a:lstStyle/>
          <a:p>
            <a:r>
              <a:rPr lang="en-GB" dirty="0"/>
              <a:t>https://infocuria.curia.europa.eu/tabs/affair?sort=AFF_NUM-DESC&amp;searchTerm=%22C-267%2F91%22&amp;publishedId=C-267%2F91</a:t>
            </a:r>
            <a:endParaRPr lang="cs-CZ" dirty="0"/>
          </a:p>
          <a:p>
            <a:pPr>
              <a:buNone/>
            </a:pPr>
            <a:r>
              <a:rPr lang="en-GB" b="1" dirty="0"/>
              <a:t>⚖️ Case Overview: Keck and </a:t>
            </a:r>
            <a:r>
              <a:rPr lang="en-GB" b="1" dirty="0" err="1"/>
              <a:t>Mithouard</a:t>
            </a:r>
            <a:r>
              <a:rPr lang="en-GB" b="1" dirty="0"/>
              <a:t> (1993)</a:t>
            </a:r>
          </a:p>
          <a:p>
            <a:pPr>
              <a:buNone/>
            </a:pPr>
            <a:r>
              <a:rPr lang="en-GB" dirty="0"/>
              <a:t>Bernard Keck and Daniel </a:t>
            </a:r>
            <a:r>
              <a:rPr lang="en-GB" dirty="0" err="1"/>
              <a:t>Mithouard</a:t>
            </a:r>
            <a:r>
              <a:rPr lang="en-GB" dirty="0"/>
              <a:t> were prosecuted in France for reselling products (Picon liqueur and Sati coffee) at a loss, which was a criminal offense under French law. They argued that this prohibition restricted their volume of sales and therefore acted as a "measure having equivalent effect" to a quantitative restriction on imports, violating </a:t>
            </a:r>
            <a:r>
              <a:rPr lang="en-GB" b="1" dirty="0"/>
              <a:t>Article 30 EEC (now Article 34 TFEU)</a:t>
            </a:r>
            <a:r>
              <a:rPr lang="en-GB" dirty="0"/>
              <a:t>.</a:t>
            </a:r>
          </a:p>
          <a:p>
            <a:pPr>
              <a:buNone/>
            </a:pPr>
            <a:r>
              <a:rPr lang="en-GB" b="1" dirty="0"/>
              <a:t>The Core Conflict</a:t>
            </a:r>
          </a:p>
          <a:p>
            <a:pPr>
              <a:buNone/>
            </a:pPr>
            <a:r>
              <a:rPr lang="en-GB" dirty="0"/>
              <a:t>Until this point, the "</a:t>
            </a:r>
            <a:r>
              <a:rPr lang="en-GB" dirty="0" err="1"/>
              <a:t>Dassonville</a:t>
            </a:r>
            <a:r>
              <a:rPr lang="en-GB" dirty="0"/>
              <a:t> formula" was so broad that almost any national rule affecting trade could be challenged. The Court realized that traders were increasingly using EU law to challenge any national regulation that limited their commercial freedom (like shop opening hours or price controls), even if those rules didn't target imports specifically.</a:t>
            </a:r>
          </a:p>
          <a:p>
            <a:pPr>
              <a:buNone/>
            </a:pPr>
            <a:br>
              <a:rPr lang="en-GB" dirty="0"/>
            </a:br>
            <a:endParaRPr lang="en-GB" dirty="0"/>
          </a:p>
          <a:p>
            <a:pPr>
              <a:buNone/>
            </a:pPr>
            <a:r>
              <a:rPr lang="en-GB" b="1" dirty="0"/>
              <a:t>📜 The Court's Ruling</a:t>
            </a:r>
          </a:p>
          <a:p>
            <a:pPr>
              <a:buNone/>
            </a:pPr>
            <a:r>
              <a:rPr lang="en-GB" b="1" dirty="0"/>
              <a:t>1. The "Selling Arrangements" Distinction</a:t>
            </a:r>
          </a:p>
          <a:p>
            <a:pPr>
              <a:buNone/>
            </a:pPr>
            <a:r>
              <a:rPr lang="en-GB" dirty="0"/>
              <a:t>The Court made a landmark distinction between two types of national rules:</a:t>
            </a:r>
          </a:p>
          <a:p>
            <a:pPr>
              <a:buFont typeface="Arial" panose="020B0604020202020204" pitchFamily="34" charset="0"/>
              <a:buChar char="•"/>
            </a:pPr>
            <a:r>
              <a:rPr lang="en-GB" b="1" dirty="0"/>
              <a:t>Product Rules:</a:t>
            </a:r>
            <a:r>
              <a:rPr lang="en-GB" dirty="0"/>
              <a:t> Rules relating to the goods themselves (designation, size, weight, composition, packaging). These remain subject to the strict </a:t>
            </a:r>
            <a:r>
              <a:rPr lang="en-GB" i="1" dirty="0"/>
              <a:t>Cassis de Dijon</a:t>
            </a:r>
            <a:r>
              <a:rPr lang="en-GB" dirty="0"/>
              <a:t> test and are generally prohibited unless justified.</a:t>
            </a:r>
          </a:p>
          <a:p>
            <a:pPr>
              <a:buFont typeface="Arial" panose="020B0604020202020204" pitchFamily="34" charset="0"/>
              <a:buChar char="•"/>
            </a:pPr>
            <a:r>
              <a:rPr lang="en-GB" b="1" dirty="0"/>
              <a:t>Selling Arrangements:</a:t>
            </a:r>
            <a:r>
              <a:rPr lang="en-GB" dirty="0"/>
              <a:t> Rules relating to </a:t>
            </a:r>
            <a:r>
              <a:rPr lang="en-GB" i="1" dirty="0"/>
              <a:t>how, when, or where</a:t>
            </a:r>
            <a:r>
              <a:rPr lang="en-GB" dirty="0"/>
              <a:t> goods are sold (e.g., advertising restrictions, Sunday trading, or resale at a loss).</a:t>
            </a:r>
          </a:p>
          <a:p>
            <a:pPr>
              <a:buNone/>
            </a:pPr>
            <a:r>
              <a:rPr lang="en-GB" b="1" dirty="0"/>
              <a:t>2. The New Test</a:t>
            </a:r>
          </a:p>
          <a:p>
            <a:pPr>
              <a:buNone/>
            </a:pPr>
            <a:r>
              <a:rPr lang="en-GB" dirty="0"/>
              <a:t>The Court ruled that "selling arrangements" </a:t>
            </a:r>
            <a:r>
              <a:rPr lang="en-GB" b="1" dirty="0"/>
              <a:t>do not</a:t>
            </a:r>
            <a:r>
              <a:rPr lang="en-GB" dirty="0"/>
              <a:t> violate EU law as long as they:</a:t>
            </a:r>
          </a:p>
          <a:p>
            <a:pPr>
              <a:buFont typeface="+mj-lt"/>
              <a:buAutoNum type="arabicPeriod"/>
            </a:pPr>
            <a:r>
              <a:rPr lang="en-GB" dirty="0"/>
              <a:t>Apply to </a:t>
            </a:r>
            <a:r>
              <a:rPr lang="en-GB" b="1" dirty="0"/>
              <a:t>all relevant traders</a:t>
            </a:r>
            <a:r>
              <a:rPr lang="en-GB" dirty="0"/>
              <a:t> operating within the national territory.</a:t>
            </a:r>
          </a:p>
          <a:p>
            <a:pPr>
              <a:buFont typeface="+mj-lt"/>
              <a:buAutoNum type="arabicPeriod"/>
            </a:pPr>
            <a:r>
              <a:rPr lang="en-GB" dirty="0"/>
              <a:t>Affect the marketing of domestic and imported products </a:t>
            </a:r>
            <a:r>
              <a:rPr lang="en-GB" b="1" dirty="0"/>
              <a:t>in the same manner, in law and in fact.</a:t>
            </a:r>
            <a:endParaRPr lang="en-GB" dirty="0"/>
          </a:p>
          <a:p>
            <a:pPr>
              <a:buNone/>
            </a:pPr>
            <a:r>
              <a:rPr lang="en-GB" b="1" dirty="0"/>
              <a:t>3. Conclusion for Keck</a:t>
            </a:r>
          </a:p>
          <a:p>
            <a:pPr>
              <a:buNone/>
            </a:pPr>
            <a:r>
              <a:rPr lang="en-GB" dirty="0"/>
              <a:t>Since the French ban on "resale at a loss" applied to everyone equally and did not target imports more than local goods, it was a lawful "selling arrangement" that fell outside the scope of Article 30.</a:t>
            </a:r>
          </a:p>
          <a:p>
            <a:endParaRPr lang="cs-CZ" dirty="0"/>
          </a:p>
          <a:p>
            <a:endParaRPr lang="cs-CZ" dirty="0"/>
          </a:p>
          <a:p>
            <a:endParaRPr lang="en-GB" dirty="0"/>
          </a:p>
        </p:txBody>
      </p:sp>
      <p:sp>
        <p:nvSpPr>
          <p:cNvPr id="4" name="Slide Number Placeholder 3">
            <a:extLst>
              <a:ext uri="{FF2B5EF4-FFF2-40B4-BE49-F238E27FC236}">
                <a16:creationId xmlns:a16="http://schemas.microsoft.com/office/drawing/2014/main" id="{7CC66069-3265-EB04-05D0-6F4BE17741FD}"/>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a:ea typeface="Calibri"/>
                <a:cs typeface="Calibri"/>
                <a:sym typeface="Calibri"/>
              </a:rPr>
              <a:t>12</a:t>
            </a:fld>
            <a:endParaRPr lang="cs-C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920278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E1596E-DEE2-8A36-3D67-2AB455659F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26A16B-A2A8-6BD9-E297-3CB31EA8AB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2ACB2A-22D0-E196-AA5C-855024FAA68E}"/>
              </a:ext>
            </a:extLst>
          </p:cNvPr>
          <p:cNvSpPr>
            <a:spLocks noGrp="1"/>
          </p:cNvSpPr>
          <p:nvPr>
            <p:ph type="body" idx="1"/>
          </p:nvPr>
        </p:nvSpPr>
        <p:spPr/>
        <p:txBody>
          <a:bodyPr/>
          <a:lstStyle/>
          <a:p>
            <a:r>
              <a:rPr lang="en-GB" dirty="0"/>
              <a:t>https://infocuria.curia.europa.eu/tabs/affair?sort=AFF_NUM-DESC&amp;searchTerm=%22C-267%2F91%22&amp;publishedId=C-267%2F91</a:t>
            </a:r>
            <a:endParaRPr lang="cs-CZ" dirty="0"/>
          </a:p>
          <a:p>
            <a:endParaRPr lang="cs-CZ" dirty="0"/>
          </a:p>
          <a:p>
            <a:endParaRPr lang="cs-CZ" dirty="0"/>
          </a:p>
          <a:p>
            <a:r>
              <a:rPr lang="en-GB" b="1" dirty="0"/>
              <a:t>Keck and </a:t>
            </a:r>
            <a:r>
              <a:rPr lang="en-GB" b="1" dirty="0" err="1"/>
              <a:t>Mithouard</a:t>
            </a:r>
            <a:r>
              <a:rPr lang="en-GB" b="1" dirty="0"/>
              <a:t> lost their case.</a:t>
            </a:r>
            <a:endParaRPr lang="en-GB" dirty="0"/>
          </a:p>
          <a:p>
            <a:r>
              <a:rPr lang="en-GB" dirty="0"/>
              <a:t>The Court of Justice (CJEU) decided that the French law they broke was </a:t>
            </a:r>
            <a:r>
              <a:rPr lang="en-GB" b="1" dirty="0"/>
              <a:t>perfectly legal</a:t>
            </a:r>
            <a:r>
              <a:rPr lang="en-GB" dirty="0"/>
              <a:t> under EU rules. Because the law was valid, the two managers could not use "EU law" as a shield to get out of trouble. They were sent back to the local French court to face the criminal penalties for reselling goods at a loss.</a:t>
            </a:r>
          </a:p>
          <a:p>
            <a:br>
              <a:rPr lang="en-GB" dirty="0"/>
            </a:br>
            <a:endParaRPr lang="en-GB" dirty="0"/>
          </a:p>
          <a:p>
            <a:r>
              <a:rPr lang="en-GB" b="1" dirty="0"/>
              <a:t>Why they were punished (The Logic)</a:t>
            </a:r>
          </a:p>
          <a:p>
            <a:r>
              <a:rPr lang="en-GB" dirty="0"/>
              <a:t>The court basically said: </a:t>
            </a:r>
            <a:r>
              <a:rPr lang="en-GB" i="1" dirty="0"/>
              <a:t>"Nice try, but no."</a:t>
            </a:r>
            <a:r>
              <a:rPr lang="en-GB" dirty="0"/>
              <a:t> Keck and </a:t>
            </a:r>
            <a:r>
              <a:rPr lang="en-GB" dirty="0" err="1"/>
              <a:t>Mithouard</a:t>
            </a:r>
            <a:r>
              <a:rPr lang="en-GB" dirty="0"/>
              <a:t> tried to argue that being banned from selling at a loss made it harder to sell imported coffee and liqueur. The Court disagreed because:</a:t>
            </a:r>
          </a:p>
          <a:p>
            <a:r>
              <a:rPr lang="en-GB" b="1" dirty="0"/>
              <a:t>It applied to everyone:</a:t>
            </a:r>
            <a:r>
              <a:rPr lang="en-GB" dirty="0"/>
              <a:t> The law didn't just target foreigners; it stopped French supermarkets from selling French products at a loss, too.</a:t>
            </a:r>
          </a:p>
          <a:p>
            <a:r>
              <a:rPr lang="en-GB" b="1" dirty="0"/>
              <a:t>It didn't change the product:</a:t>
            </a:r>
            <a:r>
              <a:rPr lang="en-GB" dirty="0"/>
              <a:t> France wasn't saying "you can't import this coffee." They were saying "once the coffee is in the store, you can't sell it for less than you paid for it."</a:t>
            </a:r>
          </a:p>
          <a:p>
            <a:br>
              <a:rPr lang="en-GB" dirty="0"/>
            </a:br>
            <a:endParaRPr lang="en-GB" dirty="0"/>
          </a:p>
          <a:p>
            <a:r>
              <a:rPr lang="en-GB" b="1" dirty="0"/>
              <a:t>The Verdict </a:t>
            </a:r>
            <a:endParaRPr lang="cs-CZ" b="1" dirty="0"/>
          </a:p>
          <a:p>
            <a:r>
              <a:rPr lang="en-GB" b="1" dirty="0"/>
              <a:t>Final Outcome for Keck &amp; </a:t>
            </a:r>
            <a:r>
              <a:rPr lang="en-GB" b="1" dirty="0" err="1"/>
              <a:t>Mithouard</a:t>
            </a:r>
            <a:endParaRPr lang="en-GB" dirty="0"/>
          </a:p>
          <a:p>
            <a:r>
              <a:rPr lang="en-GB" b="1" dirty="0"/>
              <a:t>The Verdict:</a:t>
            </a:r>
            <a:r>
              <a:rPr lang="en-GB" dirty="0"/>
              <a:t> The CJEU ruled that the French prohibition on resale at a loss </a:t>
            </a:r>
            <a:r>
              <a:rPr lang="en-GB" b="1" dirty="0"/>
              <a:t>did not violate</a:t>
            </a:r>
            <a:r>
              <a:rPr lang="en-GB" dirty="0"/>
              <a:t> Article 30 (now Art. 34 TFEU).</a:t>
            </a:r>
          </a:p>
          <a:p>
            <a:r>
              <a:rPr lang="en-GB" b="1" dirty="0"/>
              <a:t>The Result for the Defendants:</a:t>
            </a:r>
            <a:endParaRPr lang="en-GB" dirty="0"/>
          </a:p>
          <a:p>
            <a:pPr lvl="1"/>
            <a:r>
              <a:rPr lang="en-GB" dirty="0"/>
              <a:t>Their "EU Law" </a:t>
            </a:r>
            <a:r>
              <a:rPr lang="en-GB" dirty="0" err="1"/>
              <a:t>defense</a:t>
            </a:r>
            <a:r>
              <a:rPr lang="en-GB" dirty="0"/>
              <a:t> was rejected.</a:t>
            </a:r>
          </a:p>
          <a:p>
            <a:pPr lvl="1"/>
            <a:r>
              <a:rPr lang="en-GB" dirty="0"/>
              <a:t>The case was referred back to the </a:t>
            </a:r>
            <a:r>
              <a:rPr lang="en-GB" b="1" dirty="0"/>
              <a:t>Tribunal de Grande Instance, Strasbourg</a:t>
            </a:r>
            <a:r>
              <a:rPr lang="en-GB" dirty="0"/>
              <a:t>.</a:t>
            </a:r>
          </a:p>
          <a:p>
            <a:pPr lvl="1"/>
            <a:r>
              <a:rPr lang="en-GB" dirty="0"/>
              <a:t>They remained liable for </a:t>
            </a:r>
            <a:r>
              <a:rPr lang="en-GB" b="1" dirty="0"/>
              <a:t>criminal penalties</a:t>
            </a:r>
            <a:r>
              <a:rPr lang="en-GB" dirty="0"/>
              <a:t> under French law.</a:t>
            </a:r>
          </a:p>
          <a:p>
            <a:r>
              <a:rPr lang="en-GB" b="1" dirty="0"/>
              <a:t>The "Bottom Line":</a:t>
            </a:r>
            <a:r>
              <a:rPr lang="en-GB" dirty="0"/>
              <a:t> Traders cannot use EU free-trade rules to bypass general national commercial laws that apply equally to everyone. This stopped the "misuse" of the Court to strike down sensible local business regulations.</a:t>
            </a:r>
          </a:p>
          <a:p>
            <a:endParaRPr lang="en-GB" dirty="0"/>
          </a:p>
        </p:txBody>
      </p:sp>
      <p:sp>
        <p:nvSpPr>
          <p:cNvPr id="4" name="Slide Number Placeholder 3">
            <a:extLst>
              <a:ext uri="{FF2B5EF4-FFF2-40B4-BE49-F238E27FC236}">
                <a16:creationId xmlns:a16="http://schemas.microsoft.com/office/drawing/2014/main" id="{F507E176-FF90-317E-3318-2607D4220FD4}"/>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a:ea typeface="Calibri"/>
                <a:cs typeface="Calibri"/>
                <a:sym typeface="Calibri"/>
              </a:rPr>
              <a:t>13</a:t>
            </a:fld>
            <a:endParaRPr lang="cs-C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8245124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CD5632-983E-8132-64C8-8AF7D3BD2E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E6A225-7C0D-A451-F2FF-FBF25518DC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2CAFDB-A97F-0907-1E20-2C6B9C138F11}"/>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Arial" panose="020B0604020202020204" pitchFamily="34" charset="0"/>
              </a:rPr>
              <a:t>Definition (Lawrie-Blum):</a:t>
            </a:r>
            <a:r>
              <a:rPr kumimoji="0" lang="en-US" altLang="en-US" sz="1200" b="0" i="0" u="none" strike="noStrike" cap="none" normalizeH="0" baseline="0" dirty="0">
                <a:ln>
                  <a:noFill/>
                </a:ln>
                <a:solidFill>
                  <a:schemeClr val="tx1"/>
                </a:solidFill>
                <a:effectLst/>
                <a:latin typeface="Arial" panose="020B0604020202020204" pitchFamily="34" charset="0"/>
              </a:rPr>
              <a:t> Service for a period, under direction, for remuneration.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Arial" panose="020B0604020202020204" pitchFamily="34" charset="0"/>
              </a:rPr>
              <a:t>Broad Scope:</a:t>
            </a:r>
            <a:r>
              <a:rPr kumimoji="0" lang="en-US" altLang="en-US" sz="1200" b="0" i="0" u="none" strike="noStrike" cap="none" normalizeH="0" baseline="0" dirty="0">
                <a:ln>
                  <a:noFill/>
                </a:ln>
                <a:solidFill>
                  <a:schemeClr val="tx1"/>
                </a:solidFill>
                <a:effectLst/>
                <a:latin typeface="Arial" panose="020B0604020202020204" pitchFamily="34" charset="0"/>
              </a:rPr>
              <a:t> Includes part-time workers and jobseekers for a reasonable period.</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Arial" panose="020B0604020202020204" pitchFamily="34" charset="0"/>
              </a:rPr>
              <a:t>Public Service Exception:</a:t>
            </a:r>
            <a:r>
              <a:rPr kumimoji="0" lang="en-US" altLang="en-US" sz="1200" b="0" i="0" u="none" strike="noStrike" cap="none" normalizeH="0" baseline="0" dirty="0">
                <a:ln>
                  <a:noFill/>
                </a:ln>
                <a:solidFill>
                  <a:schemeClr val="tx1"/>
                </a:solidFill>
                <a:effectLst/>
                <a:latin typeface="Arial" panose="020B0604020202020204" pitchFamily="34" charset="0"/>
              </a:rPr>
              <a:t> Only for posts involving the exercise of public power (not teachers or nurses).</a:t>
            </a:r>
          </a:p>
          <a:p>
            <a:endParaRPr lang="cs-CZ" sz="1200" b="1" i="0" u="none" strike="noStrike" cap="none" dirty="0">
              <a:solidFill>
                <a:schemeClr val="dk1"/>
              </a:solidFill>
              <a:effectLst/>
              <a:latin typeface="Calibri"/>
              <a:ea typeface="Calibri"/>
              <a:cs typeface="Calibri"/>
              <a:sym typeface="Calibri"/>
            </a:endParaRPr>
          </a:p>
          <a:p>
            <a:endParaRPr lang="cs-CZ" sz="1200" b="1" i="0" u="none" strike="noStrike" cap="none" dirty="0">
              <a:solidFill>
                <a:schemeClr val="dk1"/>
              </a:solidFill>
              <a:effectLst/>
              <a:latin typeface="Calibri"/>
              <a:ea typeface="Calibri"/>
              <a:cs typeface="Calibri"/>
              <a:sym typeface="Calibri"/>
            </a:endParaRPr>
          </a:p>
          <a:p>
            <a:endParaRPr lang="cs-CZ" sz="1200" b="1" i="0" u="none" strike="noStrike" cap="none" dirty="0">
              <a:solidFill>
                <a:schemeClr val="dk1"/>
              </a:solidFill>
              <a:effectLst/>
              <a:latin typeface="Calibri"/>
              <a:ea typeface="Calibri"/>
              <a:cs typeface="Calibri"/>
              <a:sym typeface="Calibri"/>
            </a:endParaRPr>
          </a:p>
          <a:p>
            <a:r>
              <a:rPr lang="en-GB" sz="1200" b="1" i="0" u="none" strike="noStrike" cap="none" dirty="0">
                <a:solidFill>
                  <a:schemeClr val="dk1"/>
                </a:solidFill>
                <a:effectLst/>
                <a:latin typeface="Calibri"/>
                <a:ea typeface="Calibri"/>
                <a:cs typeface="Calibri"/>
                <a:sym typeface="Calibri"/>
              </a:rPr>
              <a:t>The Free Movement of Persons: Workers and EU Citizens</a:t>
            </a:r>
            <a:endParaRPr lang="en-GB" sz="1200" b="0" i="0" u="none" strike="noStrike" cap="none" dirty="0">
              <a:solidFill>
                <a:schemeClr val="dk1"/>
              </a:solidFill>
              <a:effectLst/>
              <a:latin typeface="Calibri"/>
              <a:ea typeface="Calibri"/>
              <a:cs typeface="Calibri"/>
              <a:sym typeface="Calibri"/>
            </a:endParaRPr>
          </a:p>
          <a:p>
            <a:r>
              <a:rPr lang="en-GB" sz="1200" b="0" i="0" u="none" strike="noStrike" cap="none" dirty="0">
                <a:solidFill>
                  <a:schemeClr val="dk1"/>
                </a:solidFill>
                <a:effectLst/>
                <a:latin typeface="Calibri"/>
                <a:ea typeface="Calibri"/>
                <a:cs typeface="Calibri"/>
                <a:sym typeface="Calibri"/>
              </a:rPr>
              <a:t>The free movement of persons has evolved from an economically driven freedom for the "factors of production" into a fundamental right of Union citizenship. While the 1957 Treaty of Rome primarily protected "workers" (Article 45 TFEU) and the "self-employed" (Article 49 TFEU), the 1992 Maastricht Treaty introduced the concept of EU citizenship, granting every national of a Member State the right to move and reside freely throughout the Union.</a:t>
            </a:r>
          </a:p>
          <a:p>
            <a:r>
              <a:rPr lang="en-GB" sz="1200" b="1" i="0" u="none" strike="noStrike" cap="none" dirty="0">
                <a:solidFill>
                  <a:schemeClr val="dk1"/>
                </a:solidFill>
                <a:effectLst/>
                <a:latin typeface="Calibri"/>
                <a:ea typeface="Calibri"/>
                <a:cs typeface="Calibri"/>
                <a:sym typeface="Calibri"/>
              </a:rPr>
              <a:t>The Legal Status of the Worker under Article 45 TFEU</a:t>
            </a:r>
            <a:endParaRPr lang="en-GB" sz="1200" b="0" i="0" u="none" strike="noStrike" cap="none" dirty="0">
              <a:solidFill>
                <a:schemeClr val="dk1"/>
              </a:solidFill>
              <a:effectLst/>
              <a:latin typeface="Calibri"/>
              <a:ea typeface="Calibri"/>
              <a:cs typeface="Calibri"/>
              <a:sym typeface="Calibri"/>
            </a:endParaRPr>
          </a:p>
          <a:p>
            <a:r>
              <a:rPr lang="en-GB" sz="1200" b="0" i="0" u="none" strike="noStrike" cap="none" dirty="0">
                <a:solidFill>
                  <a:schemeClr val="dk1"/>
                </a:solidFill>
                <a:effectLst/>
                <a:latin typeface="Calibri"/>
                <a:ea typeface="Calibri"/>
                <a:cs typeface="Calibri"/>
                <a:sym typeface="Calibri"/>
              </a:rPr>
              <a:t>The status of a "worker" remains a privileged category in EU law, providing more robust protections and access to social benefits than the status of an economically inactive citizen. The definition of a "worker" is a standalone EU concept and cannot be defined by the varying national laws of the Member States. According to the </a:t>
            </a:r>
            <a:r>
              <a:rPr lang="en-GB" sz="1200" b="0" i="1" u="none" strike="noStrike" cap="none" dirty="0">
                <a:solidFill>
                  <a:schemeClr val="dk1"/>
                </a:solidFill>
                <a:effectLst/>
                <a:latin typeface="Calibri"/>
                <a:ea typeface="Calibri"/>
                <a:cs typeface="Calibri"/>
                <a:sym typeface="Calibri"/>
              </a:rPr>
              <a:t>Lawrie-Blum</a:t>
            </a:r>
            <a:r>
              <a:rPr lang="en-GB" sz="1200" b="0" i="0" u="none" strike="noStrike" cap="none" dirty="0">
                <a:solidFill>
                  <a:schemeClr val="dk1"/>
                </a:solidFill>
                <a:effectLst/>
                <a:latin typeface="Calibri"/>
                <a:ea typeface="Calibri"/>
                <a:cs typeface="Calibri"/>
                <a:sym typeface="Calibri"/>
              </a:rPr>
              <a:t> test, a worker is a person who:</a:t>
            </a:r>
          </a:p>
          <a:p>
            <a:pPr lvl="0">
              <a:buFont typeface="+mj-lt"/>
              <a:buAutoNum type="arabicPeriod"/>
            </a:pPr>
            <a:r>
              <a:rPr lang="en-GB" sz="1200" b="0" i="0" u="none" strike="noStrike" cap="none" dirty="0">
                <a:solidFill>
                  <a:schemeClr val="dk1"/>
                </a:solidFill>
                <a:effectLst/>
                <a:latin typeface="Calibri"/>
                <a:ea typeface="Calibri"/>
                <a:cs typeface="Calibri"/>
                <a:sym typeface="Calibri"/>
              </a:rPr>
              <a:t>Performs services for a certain period of time.</a:t>
            </a:r>
          </a:p>
          <a:p>
            <a:pPr lvl="0">
              <a:buFont typeface="+mj-lt"/>
              <a:buAutoNum type="arabicPeriod"/>
            </a:pPr>
            <a:r>
              <a:rPr lang="en-GB" sz="1200" b="0" i="0" u="none" strike="noStrike" cap="none" dirty="0">
                <a:solidFill>
                  <a:schemeClr val="dk1"/>
                </a:solidFill>
                <a:effectLst/>
                <a:latin typeface="Calibri"/>
                <a:ea typeface="Calibri"/>
                <a:cs typeface="Calibri"/>
                <a:sym typeface="Calibri"/>
              </a:rPr>
              <a:t>Acts under the direction of another person.</a:t>
            </a:r>
          </a:p>
          <a:p>
            <a:pPr lvl="0">
              <a:buFont typeface="+mj-lt"/>
              <a:buAutoNum type="arabicPeriod"/>
            </a:pPr>
            <a:r>
              <a:rPr lang="en-GB" sz="1200" b="0" i="0" u="none" strike="noStrike" cap="none" dirty="0">
                <a:solidFill>
                  <a:schemeClr val="dk1"/>
                </a:solidFill>
                <a:effectLst/>
                <a:latin typeface="Calibri"/>
                <a:ea typeface="Calibri"/>
                <a:cs typeface="Calibri"/>
                <a:sym typeface="Calibri"/>
              </a:rPr>
              <a:t>Receives remuneration in return for those services.</a:t>
            </a:r>
          </a:p>
          <a:p>
            <a:r>
              <a:rPr lang="en-GB" sz="1200" b="0" i="0" u="none" strike="noStrike" cap="none" dirty="0">
                <a:solidFill>
                  <a:schemeClr val="dk1"/>
                </a:solidFill>
                <a:effectLst/>
                <a:latin typeface="Calibri"/>
                <a:ea typeface="Calibri"/>
                <a:cs typeface="Calibri"/>
                <a:sym typeface="Calibri"/>
              </a:rPr>
              <a:t>The CJEU has consistently resisted restrictive interpretations of this status. In </a:t>
            </a:r>
            <a:r>
              <a:rPr lang="en-GB" sz="1200" b="0" i="1" u="none" strike="noStrike" cap="none" dirty="0">
                <a:solidFill>
                  <a:schemeClr val="dk1"/>
                </a:solidFill>
                <a:effectLst/>
                <a:latin typeface="Calibri"/>
                <a:ea typeface="Calibri"/>
                <a:cs typeface="Calibri"/>
                <a:sym typeface="Calibri"/>
              </a:rPr>
              <a:t>Levin</a:t>
            </a:r>
            <a:r>
              <a:rPr lang="en-GB" sz="1200" b="0" i="0" u="none" strike="noStrike" cap="none" dirty="0">
                <a:solidFill>
                  <a:schemeClr val="dk1"/>
                </a:solidFill>
                <a:effectLst/>
                <a:latin typeface="Calibri"/>
                <a:ea typeface="Calibri"/>
                <a:cs typeface="Calibri"/>
                <a:sym typeface="Calibri"/>
              </a:rPr>
              <a:t>, the Court held that part-time work qualifies as "effective and genuine" activity even if the income is below the minimum subsistence level. In </a:t>
            </a:r>
            <a:r>
              <a:rPr lang="en-GB" sz="1200" b="0" i="1" u="none" strike="noStrike" cap="none" dirty="0">
                <a:solidFill>
                  <a:schemeClr val="dk1"/>
                </a:solidFill>
                <a:effectLst/>
                <a:latin typeface="Calibri"/>
                <a:ea typeface="Calibri"/>
                <a:cs typeface="Calibri"/>
                <a:sym typeface="Calibri"/>
              </a:rPr>
              <a:t>Kempf</a:t>
            </a:r>
            <a:r>
              <a:rPr lang="en-GB" sz="1200" b="0" i="0" u="none" strike="noStrike" cap="none" dirty="0">
                <a:solidFill>
                  <a:schemeClr val="dk1"/>
                </a:solidFill>
                <a:effectLst/>
                <a:latin typeface="Calibri"/>
                <a:ea typeface="Calibri"/>
                <a:cs typeface="Calibri"/>
                <a:sym typeface="Calibri"/>
              </a:rPr>
              <a:t>, this was extended to workers who supplement their low income with public funds. The status is only denied to those whose activities are "purely marginal and ancillary". Furthermore, the right to move includes the right to seek employment; in </a:t>
            </a:r>
            <a:r>
              <a:rPr lang="en-GB" sz="1200" b="0" i="1" u="none" strike="noStrike" cap="none" dirty="0" err="1">
                <a:solidFill>
                  <a:schemeClr val="dk1"/>
                </a:solidFill>
                <a:effectLst/>
                <a:latin typeface="Calibri"/>
                <a:ea typeface="Calibri"/>
                <a:cs typeface="Calibri"/>
                <a:sym typeface="Calibri"/>
              </a:rPr>
              <a:t>Antonissen</a:t>
            </a:r>
            <a:r>
              <a:rPr lang="en-GB" sz="1200" b="0" i="0" u="none" strike="noStrike" cap="none" dirty="0">
                <a:solidFill>
                  <a:schemeClr val="dk1"/>
                </a:solidFill>
                <a:effectLst/>
                <a:latin typeface="Calibri"/>
                <a:ea typeface="Calibri"/>
                <a:cs typeface="Calibri"/>
                <a:sym typeface="Calibri"/>
              </a:rPr>
              <a:t>, the Court affirmed that a job-seeker has a right to reside for a reasonable period (typically six months) to find work.</a:t>
            </a:r>
          </a:p>
          <a:p>
            <a:r>
              <a:rPr lang="en-GB" sz="1200" b="0" i="0" u="none" strike="noStrike" cap="none" dirty="0">
                <a:solidFill>
                  <a:schemeClr val="dk1"/>
                </a:solidFill>
                <a:effectLst/>
                <a:latin typeface="Calibri"/>
                <a:ea typeface="Calibri"/>
                <a:cs typeface="Calibri"/>
                <a:sym typeface="Calibri"/>
              </a:rPr>
              <a:t>Article 45(4) TFEU provides an exception for "employment in the public service," but this is interpreted narrowly by the CJEU. It applies only to posts involving the direct or indirect exercise of public authority and duties designed to safeguard the general interests of the state. This typically excludes roles in education, public transport, or healthcare, even when state-funded.</a:t>
            </a:r>
          </a:p>
          <a:p>
            <a:r>
              <a:rPr lang="en-GB" sz="1200" b="1" i="0" u="none" strike="noStrike" cap="none" dirty="0">
                <a:solidFill>
                  <a:schemeClr val="dk1"/>
                </a:solidFill>
                <a:effectLst/>
                <a:latin typeface="Calibri"/>
                <a:ea typeface="Calibri"/>
                <a:cs typeface="Calibri"/>
                <a:sym typeface="Calibri"/>
              </a:rPr>
              <a:t>EU Citizenship and Directive 2004/38/EC</a:t>
            </a:r>
            <a:endParaRPr lang="en-GB" sz="1200" b="0" i="0" u="none" strike="noStrike" cap="none" dirty="0">
              <a:solidFill>
                <a:schemeClr val="dk1"/>
              </a:solidFill>
              <a:effectLst/>
              <a:latin typeface="Calibri"/>
              <a:ea typeface="Calibri"/>
              <a:cs typeface="Calibri"/>
              <a:sym typeface="Calibri"/>
            </a:endParaRPr>
          </a:p>
          <a:p>
            <a:r>
              <a:rPr lang="en-GB" sz="1200" b="0" i="0" u="none" strike="noStrike" cap="none" dirty="0">
                <a:solidFill>
                  <a:schemeClr val="dk1"/>
                </a:solidFill>
                <a:effectLst/>
                <a:latin typeface="Calibri"/>
                <a:ea typeface="Calibri"/>
                <a:cs typeface="Calibri"/>
                <a:sym typeface="Calibri"/>
              </a:rPr>
              <a:t>Directive 2004/38/EC, known as the "Citizens' Rights Directive," consolidated previous legislation to simplify the exercise of the right to move and reside freely. It establishes a tiered system of residence rights based on the length of stay and the individual’s economic status :</a:t>
            </a:r>
          </a:p>
          <a:p>
            <a:pPr lvl="0"/>
            <a:r>
              <a:rPr lang="en-GB" sz="1200" b="1" i="0" u="none" strike="noStrike" cap="none" dirty="0">
                <a:solidFill>
                  <a:schemeClr val="dk1"/>
                </a:solidFill>
                <a:effectLst/>
                <a:latin typeface="Calibri"/>
                <a:ea typeface="Calibri"/>
                <a:cs typeface="Calibri"/>
                <a:sym typeface="Calibri"/>
              </a:rPr>
              <a:t>Up to Three Months</a:t>
            </a:r>
            <a:r>
              <a:rPr lang="en-GB" sz="1200" b="0" i="0" u="none" strike="noStrike" cap="none" dirty="0">
                <a:solidFill>
                  <a:schemeClr val="dk1"/>
                </a:solidFill>
                <a:effectLst/>
                <a:latin typeface="Calibri"/>
                <a:ea typeface="Calibri"/>
                <a:cs typeface="Calibri"/>
                <a:sym typeface="Calibri"/>
              </a:rPr>
              <a:t>: EU citizens and their family members (regardless of nationality) have a right of residence with no conditions other than holding a valid identity card or passport.</a:t>
            </a:r>
          </a:p>
          <a:p>
            <a:pPr lvl="0"/>
            <a:r>
              <a:rPr lang="en-GB" sz="1200" b="1" i="0" u="none" strike="noStrike" cap="none" dirty="0">
                <a:solidFill>
                  <a:schemeClr val="dk1"/>
                </a:solidFill>
                <a:effectLst/>
                <a:latin typeface="Calibri"/>
                <a:ea typeface="Calibri"/>
                <a:cs typeface="Calibri"/>
                <a:sym typeface="Calibri"/>
              </a:rPr>
              <a:t>Over Three Months</a:t>
            </a:r>
            <a:r>
              <a:rPr lang="en-GB" sz="1200" b="0" i="0" u="none" strike="noStrike" cap="none" dirty="0">
                <a:solidFill>
                  <a:schemeClr val="dk1"/>
                </a:solidFill>
                <a:effectLst/>
                <a:latin typeface="Calibri"/>
                <a:ea typeface="Calibri"/>
                <a:cs typeface="Calibri"/>
                <a:sym typeface="Calibri"/>
              </a:rPr>
              <a:t>: Citizens must be workers, self-employed, or "economically inactive." Inactive persons (such as students or retirees) must have sufficient resources and comprehensive sickness insurance to ensure they do not become an "unreasonable burden" on the host state's social assistance system.</a:t>
            </a:r>
          </a:p>
          <a:p>
            <a:pPr lvl="0"/>
            <a:r>
              <a:rPr lang="en-GB" sz="1200" b="1" i="0" u="none" strike="noStrike" cap="none" dirty="0">
                <a:solidFill>
                  <a:schemeClr val="dk1"/>
                </a:solidFill>
                <a:effectLst/>
                <a:latin typeface="Calibri"/>
                <a:ea typeface="Calibri"/>
                <a:cs typeface="Calibri"/>
                <a:sym typeface="Calibri"/>
              </a:rPr>
              <a:t>Permanent Residence</a:t>
            </a:r>
            <a:r>
              <a:rPr lang="en-GB" sz="1200" b="0" i="0" u="none" strike="noStrike" cap="none" dirty="0">
                <a:solidFill>
                  <a:schemeClr val="dk1"/>
                </a:solidFill>
                <a:effectLst/>
                <a:latin typeface="Calibri"/>
                <a:ea typeface="Calibri"/>
                <a:cs typeface="Calibri"/>
                <a:sym typeface="Calibri"/>
              </a:rPr>
              <a:t>: After five years of continuous legal residence, citizens and their families acquire a right of permanent residence that is no longer subject to the "sufficient resources" or insurance conditions.</a:t>
            </a:r>
          </a:p>
          <a:p>
            <a:r>
              <a:rPr lang="en-GB" sz="1200" b="0" i="0" u="none" strike="noStrike" cap="none" dirty="0">
                <a:solidFill>
                  <a:schemeClr val="dk1"/>
                </a:solidFill>
                <a:effectLst/>
                <a:latin typeface="Calibri"/>
                <a:ea typeface="Calibri"/>
                <a:cs typeface="Calibri"/>
                <a:sym typeface="Calibri"/>
              </a:rPr>
              <a:t>Family members enjoy derivative rights to accompany or join the EU citizen. The definition of a family member includes the spouse (including same-sex spouses per the </a:t>
            </a:r>
            <a:r>
              <a:rPr lang="en-GB" sz="1200" b="0" i="1" u="none" strike="noStrike" cap="none" dirty="0">
                <a:solidFill>
                  <a:schemeClr val="dk1"/>
                </a:solidFill>
                <a:effectLst/>
                <a:latin typeface="Calibri"/>
                <a:ea typeface="Calibri"/>
                <a:cs typeface="Calibri"/>
                <a:sym typeface="Calibri"/>
              </a:rPr>
              <a:t>Coman</a:t>
            </a:r>
            <a:r>
              <a:rPr lang="en-GB" sz="1200" b="0" i="0" u="none" strike="noStrike" cap="none" dirty="0">
                <a:solidFill>
                  <a:schemeClr val="dk1"/>
                </a:solidFill>
                <a:effectLst/>
                <a:latin typeface="Calibri"/>
                <a:ea typeface="Calibri"/>
                <a:cs typeface="Calibri"/>
                <a:sym typeface="Calibri"/>
              </a:rPr>
              <a:t> judgment), registered partners (where recognized by the host state), dependent children under 21, and dependent parents. These rights are subject to limitations on grounds of public policy, public security, or public health, though such measures must comply with the principle of proportionality and cannot be based on economic grounds.</a:t>
            </a:r>
            <a:endParaRPr lang="cs-CZ" sz="1200" b="0" i="0" u="none" strike="noStrike" cap="none" dirty="0">
              <a:solidFill>
                <a:schemeClr val="dk1"/>
              </a:solidFill>
              <a:effectLst/>
              <a:latin typeface="Calibri"/>
              <a:ea typeface="Calibri"/>
              <a:cs typeface="Calibri"/>
              <a:sym typeface="Calibri"/>
            </a:endParaRPr>
          </a:p>
          <a:p>
            <a:endParaRPr lang="cs-CZ" sz="1200" b="0" i="0" u="none" strike="noStrike" cap="none" dirty="0">
              <a:solidFill>
                <a:schemeClr val="dk1"/>
              </a:solidFill>
              <a:effectLst/>
              <a:latin typeface="Calibri"/>
              <a:ea typeface="Calibri"/>
              <a:cs typeface="Calibri"/>
              <a:sym typeface="Calibri"/>
            </a:endParaRPr>
          </a:p>
          <a:p>
            <a:pPr algn="ctr"/>
            <a:r>
              <a:rPr lang="en-GB" b="1" dirty="0"/>
              <a:t>Article 45</a:t>
            </a:r>
          </a:p>
          <a:p>
            <a:pPr algn="ctr"/>
            <a:r>
              <a:rPr lang="en-GB" b="1" dirty="0"/>
              <a:t>(ex Article 39 TEC)</a:t>
            </a:r>
          </a:p>
          <a:p>
            <a:r>
              <a:rPr lang="en-GB" dirty="0"/>
              <a:t>1. Freedom of movement for workers shall be secured within the Union.</a:t>
            </a:r>
          </a:p>
          <a:p>
            <a:r>
              <a:rPr lang="en-GB" dirty="0"/>
              <a:t>2. Such freedom of movement shall entail the abolition of any discrimination based on nationality between workers of the Member States as regards employment, remuneration and other conditions of work and employment.</a:t>
            </a:r>
          </a:p>
          <a:p>
            <a:r>
              <a:rPr lang="en-GB" dirty="0"/>
              <a:t>3. It shall entail the right, subject to limitations justified on grounds of public policy, public security or public health:</a:t>
            </a:r>
          </a:p>
          <a:p>
            <a:r>
              <a:rPr lang="en-GB" dirty="0"/>
              <a:t>(a) to accept offers of employment actually made;</a:t>
            </a:r>
          </a:p>
          <a:p>
            <a:r>
              <a:rPr lang="en-GB" dirty="0"/>
              <a:t>(b) to move freely within the territory of Member States for this purpose;</a:t>
            </a:r>
          </a:p>
          <a:p>
            <a:r>
              <a:rPr lang="en-GB" dirty="0"/>
              <a:t>(c) to stay in a Member State for the purpose of employment in accordance with the provisions governing the employment of nationals of that State laid down by law, regulation or administrative action;</a:t>
            </a:r>
          </a:p>
          <a:p>
            <a:r>
              <a:rPr lang="en-GB" dirty="0"/>
              <a:t>(d) to remain in the territory of a Member State after having been employed in that State, subject to conditions which shall be embodied in regulations to be drawn up by the Commission.</a:t>
            </a:r>
          </a:p>
          <a:p>
            <a:r>
              <a:rPr lang="en-GB" dirty="0"/>
              <a:t>4. The provisions of this Article shall not apply to employment in the public service.</a:t>
            </a:r>
          </a:p>
          <a:p>
            <a:endParaRPr lang="en-GB" sz="1200" b="0" i="0" u="none" strike="noStrike" cap="none" dirty="0">
              <a:solidFill>
                <a:schemeClr val="dk1"/>
              </a:solidFill>
              <a:effectLst/>
              <a:latin typeface="Calibri"/>
              <a:ea typeface="Calibri"/>
              <a:cs typeface="Calibri"/>
              <a:sym typeface="Calibri"/>
            </a:endParaRPr>
          </a:p>
          <a:p>
            <a:endParaRPr lang="en-GB" dirty="0"/>
          </a:p>
        </p:txBody>
      </p:sp>
      <p:sp>
        <p:nvSpPr>
          <p:cNvPr id="4" name="Slide Number Placeholder 3">
            <a:extLst>
              <a:ext uri="{FF2B5EF4-FFF2-40B4-BE49-F238E27FC236}">
                <a16:creationId xmlns:a16="http://schemas.microsoft.com/office/drawing/2014/main" id="{D36A02B9-48CD-C293-427A-66DB93724239}"/>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a:ea typeface="Calibri"/>
                <a:cs typeface="Calibri"/>
                <a:sym typeface="Calibri"/>
              </a:rPr>
              <a:t>14</a:t>
            </a:fld>
            <a:endParaRPr lang="cs-C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684608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62C439-AFEA-6AA8-F965-782FF2018E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7B95DA-BFCE-C897-A122-C3DB04B5B1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204697-A6A7-0E82-5966-F78590D98B92}"/>
              </a:ext>
            </a:extLst>
          </p:cNvPr>
          <p:cNvSpPr>
            <a:spLocks noGrp="1"/>
          </p:cNvSpPr>
          <p:nvPr>
            <p:ph type="body" idx="1"/>
          </p:nvPr>
        </p:nvSpPr>
        <p:spPr/>
        <p:txBody>
          <a:bodyPr/>
          <a:lstStyle/>
          <a:p>
            <a:r>
              <a:rPr lang="en-GB" b="1" dirty="0"/>
              <a:t>The Lawrie-Blum Test (Definition of a Worker)</a:t>
            </a:r>
          </a:p>
          <a:p>
            <a:r>
              <a:rPr lang="en-GB" dirty="0"/>
              <a:t>The status of a "</a:t>
            </a:r>
            <a:r>
              <a:rPr lang="en-GB" b="1" dirty="0"/>
              <a:t>worker</a:t>
            </a:r>
            <a:r>
              <a:rPr lang="en-GB" dirty="0"/>
              <a:t>" is a community concept that cannot be defined by national laws. According to the CJEU in the </a:t>
            </a:r>
            <a:r>
              <a:rPr lang="en-GB" b="1" dirty="0"/>
              <a:t>Lawrie-Blum</a:t>
            </a:r>
            <a:r>
              <a:rPr lang="en-GB" dirty="0"/>
              <a:t> case, an individual is considered a worker if they </a:t>
            </a:r>
            <a:r>
              <a:rPr lang="en-GB" dirty="0" err="1"/>
              <a:t>fulfill</a:t>
            </a:r>
            <a:r>
              <a:rPr lang="en-GB" dirty="0"/>
              <a:t> three specific criteria:</a:t>
            </a:r>
          </a:p>
          <a:p>
            <a:r>
              <a:rPr lang="en-GB" b="1" dirty="0"/>
              <a:t>Period of Time:</a:t>
            </a:r>
            <a:r>
              <a:rPr lang="en-GB" dirty="0"/>
              <a:t> The person performs services for another person for a certain period of time.</a:t>
            </a:r>
          </a:p>
          <a:p>
            <a:r>
              <a:rPr lang="en-GB" b="1" dirty="0"/>
              <a:t>Direction:</a:t>
            </a:r>
            <a:r>
              <a:rPr lang="en-GB" dirty="0"/>
              <a:t> The person acts under the direction of another person.</a:t>
            </a:r>
          </a:p>
          <a:p>
            <a:r>
              <a:rPr lang="en-GB" b="1" dirty="0"/>
              <a:t>Remuneration:</a:t>
            </a:r>
            <a:r>
              <a:rPr lang="en-GB" dirty="0"/>
              <a:t> The person receives remuneration (payment) in return for those services.</a:t>
            </a:r>
          </a:p>
          <a:p>
            <a:endParaRPr lang="cs-CZ" b="1" dirty="0"/>
          </a:p>
          <a:p>
            <a:r>
              <a:rPr lang="en-GB" b="1" dirty="0"/>
              <a:t>Key Legal Aspects:</a:t>
            </a:r>
            <a:endParaRPr lang="en-GB" dirty="0"/>
          </a:p>
          <a:p>
            <a:r>
              <a:rPr lang="en-GB" b="1" dirty="0"/>
              <a:t>Broad Interpretation:</a:t>
            </a:r>
            <a:r>
              <a:rPr lang="en-GB" dirty="0"/>
              <a:t> The CJEU applies this test broadly to ensure the effectiveness of EU law. Even part-time work qualifies as "effective and genuine" activity unless it is purely marginal or ancillary.</a:t>
            </a:r>
          </a:p>
          <a:p>
            <a:r>
              <a:rPr lang="en-GB" b="1" dirty="0"/>
              <a:t>Economic Nature:</a:t>
            </a:r>
            <a:r>
              <a:rPr lang="en-GB" dirty="0"/>
              <a:t> The motive for seeking work is irrelevant, provided the activity is economic in nature.</a:t>
            </a:r>
          </a:p>
          <a:p>
            <a:r>
              <a:rPr lang="en-GB" b="1" dirty="0"/>
              <a:t>Public Service Exception:</a:t>
            </a:r>
            <a:r>
              <a:rPr lang="en-GB" dirty="0"/>
              <a:t> The definition is so strong that it limits the "public service" exception (Art. 45(4) TFEU) only to roles involving the actual exercise of public authority.</a:t>
            </a:r>
          </a:p>
          <a:p>
            <a:endParaRPr lang="cs-CZ" dirty="0"/>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en-US" sz="1200" b="1" i="0" u="none" strike="noStrike" cap="none" normalizeH="0" baseline="0" dirty="0" err="1">
                <a:ln>
                  <a:noFill/>
                </a:ln>
                <a:solidFill>
                  <a:schemeClr val="tx1"/>
                </a:solidFill>
                <a:effectLst/>
                <a:latin typeface="Arial" panose="020B0604020202020204" pitchFamily="34" charset="0"/>
              </a:rPr>
              <a:t>Summary</a:t>
            </a:r>
            <a:endParaRPr kumimoji="0" lang="cs-CZ" altLang="en-US" sz="12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Arial" panose="020B0604020202020204" pitchFamily="34" charset="0"/>
              </a:rPr>
              <a:t>Definition (Lawrie-Blum):</a:t>
            </a:r>
            <a:r>
              <a:rPr kumimoji="0" lang="en-US" altLang="en-US" sz="1200" b="0" i="0" u="none" strike="noStrike" cap="none" normalizeH="0" baseline="0" dirty="0">
                <a:ln>
                  <a:noFill/>
                </a:ln>
                <a:solidFill>
                  <a:schemeClr val="tx1"/>
                </a:solidFill>
                <a:effectLst/>
                <a:latin typeface="Arial" panose="020B0604020202020204" pitchFamily="34" charset="0"/>
              </a:rPr>
              <a:t> Service for a period, under direction, for remuneration.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Arial" panose="020B0604020202020204" pitchFamily="34" charset="0"/>
              </a:rPr>
              <a:t>Broad Scope:</a:t>
            </a:r>
            <a:r>
              <a:rPr kumimoji="0" lang="en-US" altLang="en-US" sz="1200" b="0" i="0" u="none" strike="noStrike" cap="none" normalizeH="0" baseline="0" dirty="0">
                <a:ln>
                  <a:noFill/>
                </a:ln>
                <a:solidFill>
                  <a:schemeClr val="tx1"/>
                </a:solidFill>
                <a:effectLst/>
                <a:latin typeface="Arial" panose="020B0604020202020204" pitchFamily="34" charset="0"/>
              </a:rPr>
              <a:t> Includes part-time workers and jobseekers for a reasonable period. Covers part-time and low-wage employment if the activity is "effective and genuine."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Arial" panose="020B0604020202020204" pitchFamily="34" charset="0"/>
              </a:rPr>
              <a:t>Public Service Exception:</a:t>
            </a:r>
            <a:r>
              <a:rPr kumimoji="0" lang="en-US" altLang="en-US" sz="1200" b="0" i="0" u="none" strike="noStrike" cap="none" normalizeH="0" baseline="0" dirty="0">
                <a:ln>
                  <a:noFill/>
                </a:ln>
                <a:solidFill>
                  <a:schemeClr val="tx1"/>
                </a:solidFill>
                <a:effectLst/>
                <a:latin typeface="Arial" panose="020B0604020202020204" pitchFamily="34" charset="0"/>
              </a:rPr>
              <a:t> Only for posts involving the exercise of public power (not teachers or nurses).</a:t>
            </a:r>
          </a:p>
          <a:p>
            <a:endParaRPr lang="cs-CZ" sz="1200" b="1" i="0" u="none" strike="noStrike" cap="none" dirty="0">
              <a:solidFill>
                <a:schemeClr val="dk1"/>
              </a:solidFill>
              <a:effectLst/>
              <a:latin typeface="Calibri"/>
              <a:ea typeface="Calibri"/>
              <a:cs typeface="Calibri"/>
              <a:sym typeface="Calibri"/>
            </a:endParaRPr>
          </a:p>
          <a:p>
            <a:endParaRPr lang="cs-CZ" sz="1200" b="1" i="0" u="none" strike="noStrike" cap="none" dirty="0">
              <a:solidFill>
                <a:schemeClr val="dk1"/>
              </a:solidFill>
              <a:effectLst/>
              <a:latin typeface="Calibri"/>
              <a:ea typeface="Calibri"/>
              <a:cs typeface="Calibri"/>
              <a:sym typeface="Calibri"/>
            </a:endParaRPr>
          </a:p>
          <a:p>
            <a:endParaRPr lang="en-GB" dirty="0"/>
          </a:p>
        </p:txBody>
      </p:sp>
      <p:sp>
        <p:nvSpPr>
          <p:cNvPr id="4" name="Slide Number Placeholder 3">
            <a:extLst>
              <a:ext uri="{FF2B5EF4-FFF2-40B4-BE49-F238E27FC236}">
                <a16:creationId xmlns:a16="http://schemas.microsoft.com/office/drawing/2014/main" id="{78ED8094-C865-ED3B-F848-6B7915579DC4}"/>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a:ea typeface="Calibri"/>
                <a:cs typeface="Calibri"/>
                <a:sym typeface="Calibri"/>
              </a:rPr>
              <a:t>15</a:t>
            </a:fld>
            <a:endParaRPr lang="cs-C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697452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FDFCBA-1617-ED58-CA00-DA2E23FFFA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2F4640-DAA3-4030-9419-EBD9040D61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2F2777-17A0-EA18-036F-4892BD7C78C2}"/>
              </a:ext>
            </a:extLst>
          </p:cNvPr>
          <p:cNvSpPr>
            <a:spLocks noGrp="1"/>
          </p:cNvSpPr>
          <p:nvPr>
            <p:ph type="body" idx="1"/>
          </p:nvPr>
        </p:nvSpPr>
        <p:spPr/>
        <p:txBody>
          <a:bodyPr/>
          <a:lstStyle/>
          <a:p>
            <a:r>
              <a:rPr lang="en-GB" b="1" dirty="0"/>
              <a:t>The Lawrie-Blum Test (Definition of a Worker)</a:t>
            </a:r>
          </a:p>
          <a:p>
            <a:r>
              <a:rPr lang="en-GB" dirty="0"/>
              <a:t>The status of a "</a:t>
            </a:r>
            <a:r>
              <a:rPr lang="en-GB" b="1" dirty="0"/>
              <a:t>worker</a:t>
            </a:r>
            <a:r>
              <a:rPr lang="en-GB" dirty="0"/>
              <a:t>" is a community concept that cannot be defined by national laws. According to the CJEU in the </a:t>
            </a:r>
            <a:r>
              <a:rPr lang="en-GB" b="1" dirty="0"/>
              <a:t>Lawrie-Blum</a:t>
            </a:r>
            <a:r>
              <a:rPr lang="en-GB" dirty="0"/>
              <a:t> case, an individual is considered a worker if they </a:t>
            </a:r>
            <a:r>
              <a:rPr lang="en-GB" dirty="0" err="1"/>
              <a:t>fulfill</a:t>
            </a:r>
            <a:r>
              <a:rPr lang="en-GB" dirty="0"/>
              <a:t> three specific criteria:</a:t>
            </a:r>
          </a:p>
          <a:p>
            <a:r>
              <a:rPr lang="en-GB" b="1" dirty="0"/>
              <a:t>Period of Time:</a:t>
            </a:r>
            <a:r>
              <a:rPr lang="en-GB" dirty="0"/>
              <a:t> The person performs services for another person for a certain period of time.</a:t>
            </a:r>
          </a:p>
          <a:p>
            <a:r>
              <a:rPr lang="en-GB" b="1" dirty="0"/>
              <a:t>Direction:</a:t>
            </a:r>
            <a:r>
              <a:rPr lang="en-GB" dirty="0"/>
              <a:t> The person acts under the direction of another person.</a:t>
            </a:r>
          </a:p>
          <a:p>
            <a:r>
              <a:rPr lang="en-GB" b="1" dirty="0"/>
              <a:t>Remuneration:</a:t>
            </a:r>
            <a:r>
              <a:rPr lang="en-GB" dirty="0"/>
              <a:t> The person receives remuneration (payment) in return for those services.</a:t>
            </a:r>
          </a:p>
          <a:p>
            <a:endParaRPr lang="cs-CZ" b="1" dirty="0"/>
          </a:p>
          <a:p>
            <a:r>
              <a:rPr lang="en-GB" b="1" dirty="0"/>
              <a:t>Key Legal Aspects:</a:t>
            </a:r>
            <a:endParaRPr lang="en-GB" dirty="0"/>
          </a:p>
          <a:p>
            <a:r>
              <a:rPr lang="en-GB" b="1" dirty="0"/>
              <a:t>Broad Interpretation:</a:t>
            </a:r>
            <a:r>
              <a:rPr lang="en-GB" dirty="0"/>
              <a:t> The CJEU applies this test broadly to ensure the effectiveness of EU law. Even part-time work qualifies as "effective and genuine" activity unless it is purely marginal or ancillary.</a:t>
            </a:r>
          </a:p>
          <a:p>
            <a:r>
              <a:rPr lang="en-GB" b="1" dirty="0"/>
              <a:t>Economic Nature:</a:t>
            </a:r>
            <a:r>
              <a:rPr lang="en-GB" dirty="0"/>
              <a:t> The motive for seeking work is irrelevant, provided the activity is economic in nature.</a:t>
            </a:r>
          </a:p>
          <a:p>
            <a:r>
              <a:rPr lang="en-GB" b="1" dirty="0"/>
              <a:t>Public Service Exception:</a:t>
            </a:r>
            <a:r>
              <a:rPr lang="en-GB" dirty="0"/>
              <a:t> The definition is so strong that it limits the "public service" exception (Art. 45(4) TFEU) only to roles involving the actual exercise of public authority.</a:t>
            </a:r>
          </a:p>
          <a:p>
            <a:endParaRPr lang="cs-CZ" dirty="0"/>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en-US" sz="1200" b="1" i="0" u="none" strike="noStrike" cap="none" normalizeH="0" baseline="0" dirty="0" err="1">
                <a:ln>
                  <a:noFill/>
                </a:ln>
                <a:solidFill>
                  <a:schemeClr val="tx1"/>
                </a:solidFill>
                <a:effectLst/>
                <a:latin typeface="Arial" panose="020B0604020202020204" pitchFamily="34" charset="0"/>
              </a:rPr>
              <a:t>Summary</a:t>
            </a:r>
            <a:endParaRPr kumimoji="0" lang="cs-CZ" altLang="en-US" sz="12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Arial" panose="020B0604020202020204" pitchFamily="34" charset="0"/>
              </a:rPr>
              <a:t>Definition (Lawrie-Blum):</a:t>
            </a:r>
            <a:r>
              <a:rPr kumimoji="0" lang="en-US" altLang="en-US" sz="1200" b="0" i="0" u="none" strike="noStrike" cap="none" normalizeH="0" baseline="0" dirty="0">
                <a:ln>
                  <a:noFill/>
                </a:ln>
                <a:solidFill>
                  <a:schemeClr val="tx1"/>
                </a:solidFill>
                <a:effectLst/>
                <a:latin typeface="Arial" panose="020B0604020202020204" pitchFamily="34" charset="0"/>
              </a:rPr>
              <a:t> Service for a period, under direction, for remuneration.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Arial" panose="020B0604020202020204" pitchFamily="34" charset="0"/>
              </a:rPr>
              <a:t>Broad Scope:</a:t>
            </a:r>
            <a:r>
              <a:rPr kumimoji="0" lang="en-US" altLang="en-US" sz="1200" b="0" i="0" u="none" strike="noStrike" cap="none" normalizeH="0" baseline="0" dirty="0">
                <a:ln>
                  <a:noFill/>
                </a:ln>
                <a:solidFill>
                  <a:schemeClr val="tx1"/>
                </a:solidFill>
                <a:effectLst/>
                <a:latin typeface="Arial" panose="020B0604020202020204" pitchFamily="34" charset="0"/>
              </a:rPr>
              <a:t> Includes part-time workers and jobseekers for a reasonable period. Covers part-time and low-wage employment if the activity is "effective and genuine."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Arial" panose="020B0604020202020204" pitchFamily="34" charset="0"/>
              </a:rPr>
              <a:t>Public Service Exception:</a:t>
            </a:r>
            <a:r>
              <a:rPr kumimoji="0" lang="en-US" altLang="en-US" sz="1200" b="0" i="0" u="none" strike="noStrike" cap="none" normalizeH="0" baseline="0" dirty="0">
                <a:ln>
                  <a:noFill/>
                </a:ln>
                <a:solidFill>
                  <a:schemeClr val="tx1"/>
                </a:solidFill>
                <a:effectLst/>
                <a:latin typeface="Arial" panose="020B0604020202020204" pitchFamily="34" charset="0"/>
              </a:rPr>
              <a:t> Only for posts involving the exercise of public power (not teachers or nurses).</a:t>
            </a:r>
          </a:p>
          <a:p>
            <a:endParaRPr lang="cs-CZ" sz="1200" b="1" i="0" u="none" strike="noStrike" cap="none" dirty="0">
              <a:solidFill>
                <a:schemeClr val="dk1"/>
              </a:solidFill>
              <a:effectLst/>
              <a:latin typeface="Calibri"/>
              <a:ea typeface="Calibri"/>
              <a:cs typeface="Calibri"/>
              <a:sym typeface="Calibri"/>
            </a:endParaRPr>
          </a:p>
          <a:p>
            <a:endParaRPr lang="cs-CZ" sz="1200" b="1" i="0" u="none" strike="noStrike" cap="none" dirty="0">
              <a:solidFill>
                <a:schemeClr val="dk1"/>
              </a:solidFill>
              <a:effectLst/>
              <a:latin typeface="Calibri"/>
              <a:ea typeface="Calibri"/>
              <a:cs typeface="Calibri"/>
              <a:sym typeface="Calibri"/>
            </a:endParaRPr>
          </a:p>
          <a:p>
            <a:endParaRPr lang="en-GB" dirty="0"/>
          </a:p>
        </p:txBody>
      </p:sp>
      <p:sp>
        <p:nvSpPr>
          <p:cNvPr id="4" name="Slide Number Placeholder 3">
            <a:extLst>
              <a:ext uri="{FF2B5EF4-FFF2-40B4-BE49-F238E27FC236}">
                <a16:creationId xmlns:a16="http://schemas.microsoft.com/office/drawing/2014/main" id="{944A62BE-B1EF-01B6-802E-40E799DBDEE3}"/>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a:ea typeface="Calibri"/>
                <a:cs typeface="Calibri"/>
                <a:sym typeface="Calibri"/>
              </a:rPr>
              <a:t>16</a:t>
            </a:fld>
            <a:endParaRPr lang="cs-C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586190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sz="1200" b="1" i="0" u="none" strike="noStrike" cap="none" dirty="0">
              <a:solidFill>
                <a:schemeClr val="dk1"/>
              </a:solidFill>
              <a:effectLst/>
              <a:latin typeface="Calibri"/>
              <a:ea typeface="Calibri"/>
              <a:cs typeface="Calibri"/>
              <a:sym typeface="Calibri"/>
            </a:endParaRPr>
          </a:p>
          <a:p>
            <a:r>
              <a:rPr lang="en-GB" sz="1200" b="0" i="0" u="none" strike="noStrike" cap="none" dirty="0">
                <a:solidFill>
                  <a:schemeClr val="dk1"/>
                </a:solidFill>
                <a:effectLst/>
                <a:latin typeface="Calibri"/>
                <a:ea typeface="Calibri"/>
                <a:cs typeface="Calibri"/>
                <a:sym typeface="Calibri"/>
              </a:rPr>
              <a:t>The CJEU has consistently resisted restrictive interpretations of this status. In </a:t>
            </a:r>
            <a:r>
              <a:rPr lang="en-GB" sz="1200" b="0" i="1" u="none" strike="noStrike" cap="none" dirty="0">
                <a:solidFill>
                  <a:schemeClr val="dk1"/>
                </a:solidFill>
                <a:effectLst/>
                <a:latin typeface="Calibri"/>
                <a:ea typeface="Calibri"/>
                <a:cs typeface="Calibri"/>
                <a:sym typeface="Calibri"/>
              </a:rPr>
              <a:t>Levin</a:t>
            </a:r>
            <a:r>
              <a:rPr lang="en-GB" sz="1200" b="0" i="0" u="none" strike="noStrike" cap="none" dirty="0">
                <a:solidFill>
                  <a:schemeClr val="dk1"/>
                </a:solidFill>
                <a:effectLst/>
                <a:latin typeface="Calibri"/>
                <a:ea typeface="Calibri"/>
                <a:cs typeface="Calibri"/>
                <a:sym typeface="Calibri"/>
              </a:rPr>
              <a:t>, the Court held that part-time work qualifies as "effective and genuine" activity even if the income is below the minimum subsistence level</a:t>
            </a:r>
            <a:r>
              <a:rPr lang="en-GB" sz="1200" b="1" i="0" u="none" strike="noStrike" cap="none" dirty="0">
                <a:solidFill>
                  <a:schemeClr val="dk1"/>
                </a:solidFill>
                <a:effectLst/>
                <a:latin typeface="Calibri"/>
                <a:ea typeface="Calibri"/>
                <a:cs typeface="Calibri"/>
                <a:sym typeface="Calibri"/>
              </a:rPr>
              <a:t>. In </a:t>
            </a:r>
            <a:r>
              <a:rPr lang="en-GB" sz="1200" b="1" i="1" u="none" strike="noStrike" cap="none" dirty="0">
                <a:solidFill>
                  <a:schemeClr val="dk1"/>
                </a:solidFill>
                <a:effectLst/>
                <a:latin typeface="Calibri"/>
                <a:ea typeface="Calibri"/>
                <a:cs typeface="Calibri"/>
                <a:sym typeface="Calibri"/>
              </a:rPr>
              <a:t>Kempf</a:t>
            </a:r>
            <a:r>
              <a:rPr lang="en-GB" sz="1200" b="1" i="0" u="none" strike="noStrike" cap="none" dirty="0">
                <a:solidFill>
                  <a:schemeClr val="dk1"/>
                </a:solidFill>
                <a:effectLst/>
                <a:latin typeface="Calibri"/>
                <a:ea typeface="Calibri"/>
                <a:cs typeface="Calibri"/>
                <a:sym typeface="Calibri"/>
              </a:rPr>
              <a:t>, this was extended to workers who supplement their low income with public funds. The status is only denied to those whose activities are "purely marginal and ancillary". Furthermore, the right to move includes the right to seek employment; in </a:t>
            </a:r>
            <a:r>
              <a:rPr lang="en-GB" sz="1200" b="1" i="1" u="none" strike="noStrike" cap="none" dirty="0" err="1">
                <a:solidFill>
                  <a:schemeClr val="dk1"/>
                </a:solidFill>
                <a:effectLst/>
                <a:latin typeface="Calibri"/>
                <a:ea typeface="Calibri"/>
                <a:cs typeface="Calibri"/>
                <a:sym typeface="Calibri"/>
              </a:rPr>
              <a:t>Antonissen</a:t>
            </a:r>
            <a:r>
              <a:rPr lang="en-GB" sz="1200" b="1" i="0" u="none" strike="noStrike" cap="none" dirty="0">
                <a:solidFill>
                  <a:schemeClr val="dk1"/>
                </a:solidFill>
                <a:effectLst/>
                <a:latin typeface="Calibri"/>
                <a:ea typeface="Calibri"/>
                <a:cs typeface="Calibri"/>
                <a:sym typeface="Calibri"/>
              </a:rPr>
              <a:t>, the Court affirmed that a job-seeker has a right to reside for a reasonable period (typically six months) to find work.</a:t>
            </a:r>
          </a:p>
          <a:p>
            <a:r>
              <a:rPr lang="en-GB" sz="1200" b="0" i="0" u="none" strike="noStrike" cap="none" dirty="0">
                <a:solidFill>
                  <a:schemeClr val="dk1"/>
                </a:solidFill>
                <a:effectLst/>
                <a:latin typeface="Calibri"/>
                <a:ea typeface="Calibri"/>
                <a:cs typeface="Calibri"/>
                <a:sym typeface="Calibri"/>
              </a:rPr>
              <a:t>Article 45(4) TFEU provides an exception for "employment in the public service," but this is interpreted narrowly by the CJEU. It applies only to posts involving the direct or indirect exercise of public authority and duties designed to safeguard the general interests of the state. This typically excludes roles in education, public transport, or healthcare, even when state-funded.</a:t>
            </a:r>
          </a:p>
          <a:p>
            <a:endParaRPr lang="cs-CZ" sz="1200" b="0" i="0" u="none" strike="noStrike" cap="none" dirty="0">
              <a:solidFill>
                <a:schemeClr val="dk1"/>
              </a:solidFill>
              <a:effectLst/>
              <a:latin typeface="Calibri"/>
              <a:ea typeface="Calibri"/>
              <a:cs typeface="Calibri"/>
              <a:sym typeface="Calibri"/>
            </a:endParaRPr>
          </a:p>
          <a:p>
            <a:endParaRPr lang="cs-CZ" sz="1200" b="0" i="0" u="none" strike="noStrike" cap="none" dirty="0">
              <a:solidFill>
                <a:schemeClr val="dk1"/>
              </a:solidFill>
              <a:effectLst/>
              <a:latin typeface="Calibri"/>
              <a:ea typeface="Calibri"/>
              <a:cs typeface="Calibri"/>
              <a:sym typeface="Calibri"/>
            </a:endParaRPr>
          </a:p>
          <a:p>
            <a:r>
              <a:rPr lang="en-GB" sz="1200" b="0" i="0" u="none" strike="noStrike" cap="none" dirty="0">
                <a:solidFill>
                  <a:schemeClr val="dk1"/>
                </a:solidFill>
                <a:effectLst/>
                <a:latin typeface="Calibri"/>
                <a:ea typeface="Calibri"/>
                <a:cs typeface="Calibri"/>
                <a:sym typeface="Calibri"/>
              </a:rPr>
              <a:t>https://eur-lex.europa.eu/EN/legal-content/glossary/free-movement-of-workers.html</a:t>
            </a:r>
            <a:endParaRPr lang="cs-CZ" sz="1200" b="0" i="0" u="none" strike="noStrike" cap="none" dirty="0">
              <a:solidFill>
                <a:schemeClr val="dk1"/>
              </a:solidFill>
              <a:effectLst/>
              <a:latin typeface="Calibri"/>
              <a:ea typeface="Calibri"/>
              <a:cs typeface="Calibri"/>
              <a:sym typeface="Calibri"/>
            </a:endParaRPr>
          </a:p>
          <a:p>
            <a:r>
              <a:rPr lang="en-GB" b="1" dirty="0"/>
              <a:t>Free movement of workers</a:t>
            </a:r>
          </a:p>
          <a:p>
            <a:r>
              <a:rPr lang="en-GB" dirty="0"/>
              <a:t>The free movement of workers is one of the four freedoms laid down in the European Union (EU) treaties, the others being the free movement of goods, capital and services. A number of EU treaty articles have a bearing on the free movement of workers, the most important being Article </a:t>
            </a:r>
            <a:r>
              <a:rPr lang="en-GB" dirty="0">
                <a:hlinkClick r:id="rId3"/>
              </a:rPr>
              <a:t>45</a:t>
            </a:r>
            <a:r>
              <a:rPr lang="en-GB" dirty="0"/>
              <a:t> of the Treaty on the Functioning of the European Union (TFEU).</a:t>
            </a:r>
          </a:p>
          <a:p>
            <a:r>
              <a:rPr lang="en-GB" dirty="0"/>
              <a:t>Article 45 gives citizens of an EU Member State the </a:t>
            </a:r>
            <a:r>
              <a:rPr lang="en-GB" b="1" dirty="0"/>
              <a:t>right</a:t>
            </a:r>
            <a:r>
              <a:rPr lang="en-GB" dirty="0"/>
              <a:t> to:</a:t>
            </a:r>
          </a:p>
          <a:p>
            <a:r>
              <a:rPr lang="en-GB" dirty="0"/>
              <a:t>look for a job in another Member State; </a:t>
            </a:r>
          </a:p>
          <a:p>
            <a:r>
              <a:rPr lang="en-GB" dirty="0"/>
              <a:t>work there without the need for a work permit; </a:t>
            </a:r>
          </a:p>
          <a:p>
            <a:r>
              <a:rPr lang="en-GB" dirty="0"/>
              <a:t>reside there for that purpose; </a:t>
            </a:r>
          </a:p>
          <a:p>
            <a:r>
              <a:rPr lang="en-GB" dirty="0"/>
              <a:t>stay there even after their employment has finished; </a:t>
            </a:r>
          </a:p>
          <a:p>
            <a:r>
              <a:rPr lang="en-GB" dirty="0"/>
              <a:t>enjoy </a:t>
            </a:r>
            <a:r>
              <a:rPr lang="en-GB" b="1" dirty="0"/>
              <a:t>equal treatment</a:t>
            </a:r>
            <a:r>
              <a:rPr lang="en-GB" dirty="0"/>
              <a:t> with nationals in access to employment, working conditions and all other social and tax advantages. </a:t>
            </a:r>
          </a:p>
          <a:p>
            <a:r>
              <a:rPr lang="en-GB" dirty="0"/>
              <a:t>These rights apply to individuals who exercise their right to free movement for work purposes. There are </a:t>
            </a:r>
            <a:r>
              <a:rPr lang="en-GB" b="1" dirty="0"/>
              <a:t>limitations</a:t>
            </a:r>
            <a:r>
              <a:rPr lang="en-GB" dirty="0"/>
              <a:t> based on considerations of public security, public policy, public health grounds and employment in the public sector.</a:t>
            </a:r>
          </a:p>
          <a:p>
            <a:r>
              <a:rPr lang="en-GB" dirty="0"/>
              <a:t>Where an EU national is working abroad in another Member State, </a:t>
            </a:r>
            <a:r>
              <a:rPr lang="en-GB" b="1" dirty="0"/>
              <a:t>family members</a:t>
            </a:r>
            <a:r>
              <a:rPr lang="en-GB" dirty="0"/>
              <a:t> also have the right to reside and work in that Member State, regardless of their nationality. Children also have the right to be educated in the Member State to which their parent has relocated.</a:t>
            </a:r>
          </a:p>
          <a:p>
            <a:r>
              <a:rPr lang="en-GB" dirty="0"/>
              <a:t>Under the EU’s legislation on </a:t>
            </a:r>
            <a:r>
              <a:rPr lang="en-GB" b="1" dirty="0"/>
              <a:t>mutual recognition of professional qualifications</a:t>
            </a:r>
            <a:r>
              <a:rPr lang="en-GB" dirty="0"/>
              <a:t>, people working in certain occupations for which the receiving Member State requires particular professional qualifications have the right to get their professional qualifications recognised in that state.</a:t>
            </a:r>
          </a:p>
          <a:p>
            <a:r>
              <a:rPr lang="en-GB" dirty="0"/>
              <a:t>There are also rules protecting EU citizens’ </a:t>
            </a:r>
            <a:r>
              <a:rPr lang="en-GB" b="1" dirty="0"/>
              <a:t>social security rights</a:t>
            </a:r>
            <a:r>
              <a:rPr lang="en-GB" dirty="0"/>
              <a:t> when they move from one Member State to another.</a:t>
            </a:r>
          </a:p>
          <a:p>
            <a:r>
              <a:rPr lang="en-GB" dirty="0"/>
              <a:t>In 2019, the </a:t>
            </a:r>
            <a:r>
              <a:rPr lang="en-GB" b="1" dirty="0"/>
              <a:t>European Labour Authority</a:t>
            </a:r>
            <a:r>
              <a:rPr lang="en-GB" dirty="0"/>
              <a:t>, a body designed to help ensure fair labour mobility across the EU and support the coordination of social security systems, was set up.</a:t>
            </a:r>
          </a:p>
          <a:p>
            <a:r>
              <a:rPr lang="en-GB" dirty="0"/>
              <a:t>Free movement of workers also applies to citizens of Iceland, Liechtenstein and Norway, whose countries belong to the European Economic Area. Other </a:t>
            </a:r>
            <a:r>
              <a:rPr lang="en-GB" b="1" dirty="0"/>
              <a:t>non-EU nationals</a:t>
            </a:r>
            <a:r>
              <a:rPr lang="en-GB" dirty="0"/>
              <a:t> may have the right to work in a Member State or to be treated equally with EU nationals as regards conditions of work. These rights depend on their status as </a:t>
            </a:r>
            <a:r>
              <a:rPr lang="en-GB" b="1" dirty="0"/>
              <a:t>family members of EU nationals</a:t>
            </a:r>
            <a:r>
              <a:rPr lang="en-GB" dirty="0"/>
              <a:t> and on their </a:t>
            </a:r>
            <a:r>
              <a:rPr lang="en-GB" b="1" dirty="0"/>
              <a:t>own nationality</a:t>
            </a:r>
            <a:r>
              <a:rPr lang="en-GB" dirty="0"/>
              <a:t> (a number of countries have agreements with the EU).</a:t>
            </a:r>
          </a:p>
          <a:p>
            <a:endParaRPr lang="cs-CZ" sz="1200" b="0" i="0" u="none" strike="noStrike" cap="none" dirty="0">
              <a:solidFill>
                <a:schemeClr val="dk1"/>
              </a:solidFill>
              <a:effectLst/>
              <a:latin typeface="Calibri"/>
              <a:ea typeface="Calibri"/>
              <a:cs typeface="Calibri"/>
              <a:sym typeface="Calibri"/>
            </a:endParaRPr>
          </a:p>
          <a:p>
            <a:pPr algn="ctr"/>
            <a:endParaRPr lang="cs-CZ" sz="1200" b="0" i="0" u="none" strike="noStrike" cap="none" dirty="0">
              <a:solidFill>
                <a:schemeClr val="dk1"/>
              </a:solidFill>
              <a:effectLst/>
              <a:latin typeface="Calibri"/>
              <a:ea typeface="Calibri"/>
              <a:cs typeface="Calibri"/>
              <a:sym typeface="Calibri"/>
            </a:endParaRPr>
          </a:p>
          <a:p>
            <a:pPr algn="ctr"/>
            <a:r>
              <a:rPr lang="en-GB" dirty="0"/>
              <a:t>Article 45</a:t>
            </a:r>
          </a:p>
          <a:p>
            <a:pPr algn="ctr"/>
            <a:r>
              <a:rPr lang="en-GB" dirty="0"/>
              <a:t>(ex Article 39 TEC) </a:t>
            </a:r>
          </a:p>
          <a:p>
            <a:r>
              <a:rPr lang="en-GB" dirty="0"/>
              <a:t>1.   Freedom of movement for workers shall be secured within the Union.</a:t>
            </a:r>
          </a:p>
          <a:p>
            <a:r>
              <a:rPr lang="en-GB" dirty="0"/>
              <a:t>2.   Such freedom of movement shall entail the abolition of any discrimination based on nationality between workers of the Member States as regards employment, remuneration and other conditions of work and employment.</a:t>
            </a:r>
          </a:p>
          <a:p>
            <a:r>
              <a:rPr lang="en-GB" dirty="0"/>
              <a:t>3.   It shall entail the right, subject to limitations justified on grounds of public policy, public security or public health:</a:t>
            </a:r>
          </a:p>
          <a:p>
            <a:r>
              <a:rPr lang="en-GB" dirty="0"/>
              <a:t>(a)</a:t>
            </a:r>
            <a:r>
              <a:rPr lang="cs-CZ" dirty="0"/>
              <a:t> </a:t>
            </a:r>
            <a:r>
              <a:rPr lang="en-GB" dirty="0"/>
              <a:t>to accept offers of employment actually made;</a:t>
            </a:r>
          </a:p>
          <a:p>
            <a:r>
              <a:rPr lang="en-GB" dirty="0"/>
              <a:t>(b)</a:t>
            </a:r>
            <a:r>
              <a:rPr lang="cs-CZ" dirty="0"/>
              <a:t> </a:t>
            </a:r>
            <a:r>
              <a:rPr lang="en-GB" dirty="0"/>
              <a:t>to move freely within the territory of Member States for this purpose;</a:t>
            </a:r>
          </a:p>
          <a:p>
            <a:r>
              <a:rPr lang="en-GB" dirty="0"/>
              <a:t>(c)</a:t>
            </a:r>
            <a:r>
              <a:rPr lang="cs-CZ" dirty="0"/>
              <a:t> </a:t>
            </a:r>
            <a:r>
              <a:rPr lang="en-GB" dirty="0"/>
              <a:t>to stay in a Member State for the purpose of employment in accordance with the provisions governing the employment of nationals of that State laid down by law, regulation or administrative action;</a:t>
            </a:r>
          </a:p>
          <a:p>
            <a:r>
              <a:rPr lang="en-GB" dirty="0"/>
              <a:t>(d)</a:t>
            </a:r>
            <a:r>
              <a:rPr lang="cs-CZ" dirty="0"/>
              <a:t> </a:t>
            </a:r>
            <a:r>
              <a:rPr lang="en-GB" dirty="0"/>
              <a:t>to remain in the territory of a Member State after having been employed in that State, subject to conditions which shall be embodied in regulations to be drawn up by the Commission.</a:t>
            </a:r>
          </a:p>
          <a:p>
            <a:r>
              <a:rPr lang="en-GB" dirty="0"/>
              <a:t>4.   The provisions of this Article shall not apply to employment in </a:t>
            </a:r>
            <a:r>
              <a:rPr lang="en-GB" b="1" dirty="0"/>
              <a:t>the public service</a:t>
            </a:r>
            <a:r>
              <a:rPr lang="en-GB" dirty="0"/>
              <a:t>.</a:t>
            </a:r>
          </a:p>
          <a:p>
            <a:endParaRPr lang="en-GB" sz="1200" b="0" i="0" u="none" strike="noStrike" cap="none" dirty="0">
              <a:solidFill>
                <a:schemeClr val="dk1"/>
              </a:solidFill>
              <a:effectLst/>
              <a:latin typeface="Calibri"/>
              <a:ea typeface="Calibri"/>
              <a:cs typeface="Calibri"/>
              <a:sym typeface="Calibri"/>
            </a:endParaRPr>
          </a:p>
          <a:p>
            <a:endParaRPr lang="en-GB"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a:ea typeface="Calibri"/>
                <a:cs typeface="Calibri"/>
                <a:sym typeface="Calibri"/>
              </a:rPr>
              <a:t>17</a:t>
            </a:fld>
            <a:endParaRPr lang="cs-C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4444747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30FBF7-2EED-7BF4-7F08-508CBCF1F8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10B3A1-63DD-6BA4-C3E0-2451856FD2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A7608C-C461-C275-0050-80E346A2077C}"/>
              </a:ext>
            </a:extLst>
          </p:cNvPr>
          <p:cNvSpPr>
            <a:spLocks noGrp="1"/>
          </p:cNvSpPr>
          <p:nvPr>
            <p:ph type="body" idx="1"/>
          </p:nvPr>
        </p:nvSpPr>
        <p:spPr/>
        <p:txBody>
          <a:bodyPr/>
          <a:lstStyle/>
          <a:p>
            <a:endParaRPr lang="cs-CZ" sz="1200" b="1" i="0" u="none" strike="noStrike" cap="none" dirty="0">
              <a:solidFill>
                <a:schemeClr val="dk1"/>
              </a:solidFill>
              <a:effectLst/>
              <a:latin typeface="Calibri"/>
              <a:ea typeface="Calibri"/>
              <a:cs typeface="Calibri"/>
              <a:sym typeface="Calibri"/>
            </a:endParaRPr>
          </a:p>
          <a:p>
            <a:endParaRPr lang="en-GB" dirty="0"/>
          </a:p>
        </p:txBody>
      </p:sp>
      <p:sp>
        <p:nvSpPr>
          <p:cNvPr id="4" name="Slide Number Placeholder 3">
            <a:extLst>
              <a:ext uri="{FF2B5EF4-FFF2-40B4-BE49-F238E27FC236}">
                <a16:creationId xmlns:a16="http://schemas.microsoft.com/office/drawing/2014/main" id="{444DE9E9-8840-A801-1D97-74E075BE58A9}"/>
              </a:ext>
            </a:extLst>
          </p:cNvPr>
          <p:cNvSpPr>
            <a:spLocks noGrp="1"/>
          </p:cNvSpPr>
          <p:nvPr>
            <p:ph type="sldNum" idx="12"/>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cs-CZ" sz="1200" b="0" i="0" u="none" strike="noStrike" kern="0" cap="none" spc="0" normalizeH="0" baseline="0" noProof="0" smtClean="0">
                <a:ln>
                  <a:noFill/>
                </a:ln>
                <a:solidFill>
                  <a:srgbClr val="000000"/>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18</a:t>
            </a:fld>
            <a:endParaRPr kumimoji="0" lang="cs-CZ" sz="1200" b="0" i="0" u="none" strike="noStrike" kern="0" cap="none" spc="0" normalizeH="0" baseline="0" noProof="0">
              <a:ln>
                <a:noFill/>
              </a:ln>
              <a:solidFill>
                <a:srgbClr val="000000"/>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6084175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0427F3-FF07-4970-B948-3E165B66F6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198E04-1B3C-DBC1-A871-429260DCF9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8669B5-15E2-FE3D-A21C-665F9B18A360}"/>
              </a:ext>
            </a:extLst>
          </p:cNvPr>
          <p:cNvSpPr>
            <a:spLocks noGrp="1"/>
          </p:cNvSpPr>
          <p:nvPr>
            <p:ph type="body" idx="1"/>
          </p:nvPr>
        </p:nvSpPr>
        <p:spPr/>
        <p:txBody>
          <a:bodyPr/>
          <a:lstStyle/>
          <a:p>
            <a:endParaRPr lang="cs-CZ" sz="1200" b="1" i="0" u="none" strike="noStrike" cap="none" dirty="0">
              <a:solidFill>
                <a:schemeClr val="dk1"/>
              </a:solidFill>
              <a:effectLst/>
              <a:latin typeface="Calibri"/>
              <a:ea typeface="Calibri"/>
              <a:cs typeface="Calibri"/>
              <a:sym typeface="Calibri"/>
            </a:endParaRPr>
          </a:p>
          <a:p>
            <a:endParaRPr lang="en-GB" dirty="0"/>
          </a:p>
        </p:txBody>
      </p:sp>
      <p:sp>
        <p:nvSpPr>
          <p:cNvPr id="4" name="Slide Number Placeholder 3">
            <a:extLst>
              <a:ext uri="{FF2B5EF4-FFF2-40B4-BE49-F238E27FC236}">
                <a16:creationId xmlns:a16="http://schemas.microsoft.com/office/drawing/2014/main" id="{7B54EACA-845D-4A74-1311-548CE41E2B8B}"/>
              </a:ext>
            </a:extLst>
          </p:cNvPr>
          <p:cNvSpPr>
            <a:spLocks noGrp="1"/>
          </p:cNvSpPr>
          <p:nvPr>
            <p:ph type="sldNum" idx="12"/>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cs-CZ" sz="1200" b="0" i="0" u="none" strike="noStrike" kern="0" cap="none" spc="0" normalizeH="0" baseline="0" noProof="0" smtClean="0">
                <a:ln>
                  <a:noFill/>
                </a:ln>
                <a:solidFill>
                  <a:srgbClr val="000000"/>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19</a:t>
            </a:fld>
            <a:endParaRPr kumimoji="0" lang="cs-CZ" sz="1200" b="0" i="0" u="none" strike="noStrike" kern="0" cap="none" spc="0" normalizeH="0" baseline="0" noProof="0">
              <a:ln>
                <a:noFill/>
              </a:ln>
              <a:solidFill>
                <a:srgbClr val="000000"/>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152174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A90D3-16B2-7CE5-A9C8-BE7B1ED9F2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74CF64-E3A3-C99D-B9BD-96EB36FD58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BFB6A5-A829-E81D-F350-D8E699612BBB}"/>
              </a:ext>
            </a:extLst>
          </p:cNvPr>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sz="1200" b="0" i="0" u="none" strike="noStrike" cap="none" dirty="0">
                <a:solidFill>
                  <a:schemeClr val="dk1"/>
                </a:solidFill>
                <a:effectLst/>
                <a:latin typeface="Calibri"/>
                <a:ea typeface="Calibri"/>
                <a:cs typeface="Calibri"/>
                <a:sym typeface="Calibri"/>
              </a:rPr>
              <a:t>The conceptual and legal architecture of the European Union is fundamentally anchored in the establishment and maintenance of an internal market. As defined in Article 26(2) of the Treaty on the Functioning of the European Union (TFEU), this market comprises an area without internal frontiers in which the free movement of goods, persons, services, and capital is ensured in accordance with the provisions of the Treaties. While these four freedoms are frequently presented as a unified legal monolith, they are in practice divisible, governed by distinct treaty provisions, evolving case law, and specific secondary legislation. The historical trajectory of the European project has shifted from a primary focus on economic actors—workers and traders—to a broader inclusion of the European citizen, reflecting a move from a purely mercantile union to a constitutional entity founded on shared values of dignity, freedom, and the rule of law.</a:t>
            </a:r>
            <a:endParaRPr lang="cs-CZ" sz="1200" b="0" i="0" u="none" strike="noStrike" cap="none" dirty="0">
              <a:solidFill>
                <a:schemeClr val="dk1"/>
              </a:solidFill>
              <a:effectLst/>
              <a:latin typeface="Calibri"/>
              <a:ea typeface="Calibri"/>
              <a:cs typeface="Calibri"/>
              <a:sym typeface="Calibri"/>
            </a:endParaRP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cs-CZ" sz="1200" b="0" i="0" u="none" strike="noStrike" cap="none" dirty="0">
              <a:solidFill>
                <a:schemeClr val="dk1"/>
              </a:solidFill>
              <a:effectLst/>
              <a:latin typeface="Calibri"/>
              <a:ea typeface="Calibri"/>
              <a:cs typeface="Calibri"/>
              <a:sym typeface="Calibri"/>
            </a:endParaRP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cs-CZ" sz="1200" b="0" i="0" u="none" strike="noStrike" cap="none" dirty="0">
              <a:solidFill>
                <a:schemeClr val="dk1"/>
              </a:solidFill>
              <a:effectLst/>
              <a:latin typeface="Calibri"/>
              <a:ea typeface="Calibri"/>
              <a:cs typeface="Calibri"/>
              <a:sym typeface="Calibri"/>
            </a:endParaRP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cs-CZ" sz="1200" b="0" i="0" u="none" strike="noStrike" cap="none" dirty="0">
                <a:solidFill>
                  <a:schemeClr val="dk1"/>
                </a:solidFill>
                <a:effectLst/>
                <a:latin typeface="Calibri"/>
                <a:ea typeface="Calibri"/>
                <a:cs typeface="Calibri"/>
                <a:sym typeface="Calibri"/>
              </a:rPr>
              <a:t>https://eur-lex.europa.eu/eli/treaty/tfeu_2016/art_26/oj/eng</a:t>
            </a:r>
          </a:p>
          <a:p>
            <a:endParaRPr lang="cs-CZ" sz="1200" b="0" i="0" u="none" strike="noStrike" cap="none" dirty="0">
              <a:solidFill>
                <a:schemeClr val="dk1"/>
              </a:solidFill>
              <a:effectLst/>
              <a:latin typeface="Calibri"/>
              <a:ea typeface="Calibri"/>
              <a:cs typeface="Calibri"/>
              <a:sym typeface="Calibri"/>
            </a:endParaRPr>
          </a:p>
          <a:p>
            <a:pPr algn="ctr"/>
            <a:r>
              <a:rPr lang="en-GB" b="1" dirty="0"/>
              <a:t>Article 26</a:t>
            </a:r>
          </a:p>
          <a:p>
            <a:pPr algn="ctr"/>
            <a:r>
              <a:rPr lang="en-GB" b="1" dirty="0"/>
              <a:t>(ex Article 14 TEC) </a:t>
            </a:r>
          </a:p>
          <a:p>
            <a:r>
              <a:rPr lang="en-GB" dirty="0"/>
              <a:t>1.   The Union shall adopt measures with the aim of establishing or ensuring the functioning of the internal market, in accordance with the relevant provisions of the Treaties.</a:t>
            </a:r>
          </a:p>
          <a:p>
            <a:r>
              <a:rPr lang="en-GB" dirty="0"/>
              <a:t>2.   The internal market shall comprise an area without internal frontiers in which the free movement of goods, persons, services and capital is ensured in accordance with the provisions of the Treaties.</a:t>
            </a:r>
          </a:p>
          <a:p>
            <a:r>
              <a:rPr lang="en-GB" dirty="0"/>
              <a:t>3.   The Council, on a proposal from the Commission, shall determine the guidelines and conditions necessary to ensure balanced progress in all the sectors concerned.</a:t>
            </a:r>
          </a:p>
          <a:p>
            <a:endParaRPr lang="en-GB" dirty="0"/>
          </a:p>
        </p:txBody>
      </p:sp>
      <p:sp>
        <p:nvSpPr>
          <p:cNvPr id="4" name="Slide Number Placeholder 3">
            <a:extLst>
              <a:ext uri="{FF2B5EF4-FFF2-40B4-BE49-F238E27FC236}">
                <a16:creationId xmlns:a16="http://schemas.microsoft.com/office/drawing/2014/main" id="{59265B85-1512-A1C6-8D5E-4BD874471235}"/>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a:ea typeface="Calibri"/>
                <a:cs typeface="Calibri"/>
                <a:sym typeface="Calibri"/>
              </a:rPr>
              <a:t>2</a:t>
            </a:fld>
            <a:endParaRPr lang="cs-C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760203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9B14A-A95F-091A-728B-E508083880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BFE0FE-FC77-0881-A8E7-67C6B2ABD4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54C19A-74A7-F419-9494-1F34F0A7CA7F}"/>
              </a:ext>
            </a:extLst>
          </p:cNvPr>
          <p:cNvSpPr>
            <a:spLocks noGrp="1"/>
          </p:cNvSpPr>
          <p:nvPr>
            <p:ph type="body" idx="1"/>
          </p:nvPr>
        </p:nvSpPr>
        <p:spPr/>
        <p:txBody>
          <a:bodyPr/>
          <a:lstStyle/>
          <a:p>
            <a:r>
              <a:rPr lang="en-GB" sz="1200" b="1" i="0" u="none" strike="noStrike" cap="none" dirty="0">
                <a:solidFill>
                  <a:schemeClr val="dk1"/>
                </a:solidFill>
                <a:effectLst/>
                <a:latin typeface="Calibri"/>
                <a:ea typeface="Calibri"/>
                <a:cs typeface="Calibri"/>
                <a:sym typeface="Calibri"/>
              </a:rPr>
              <a:t>EU Citizenship and Directive 2004/38/EC</a:t>
            </a:r>
            <a:endParaRPr lang="en-GB" sz="1200" b="0" i="0" u="none" strike="noStrike" cap="none" dirty="0">
              <a:solidFill>
                <a:schemeClr val="dk1"/>
              </a:solidFill>
              <a:effectLst/>
              <a:latin typeface="Calibri"/>
              <a:ea typeface="Calibri"/>
              <a:cs typeface="Calibri"/>
              <a:sym typeface="Calibri"/>
            </a:endParaRPr>
          </a:p>
          <a:p>
            <a:r>
              <a:rPr lang="en-GB" sz="1200" b="0" i="0" u="none" strike="noStrike" cap="none" dirty="0">
                <a:solidFill>
                  <a:schemeClr val="dk1"/>
                </a:solidFill>
                <a:effectLst/>
                <a:latin typeface="Calibri"/>
                <a:ea typeface="Calibri"/>
                <a:cs typeface="Calibri"/>
                <a:sym typeface="Calibri"/>
              </a:rPr>
              <a:t>Directive 2004/38/EC, known as the "Citizens' Rights Directive," consolidated previous legislation to simplify the exercise of the right to move and reside freely. It establishes a tiered system of residence rights based on the length of stay and the individual’s economic status :</a:t>
            </a:r>
          </a:p>
          <a:p>
            <a:pPr lvl="0"/>
            <a:r>
              <a:rPr lang="en-GB" sz="1200" b="1" i="0" u="none" strike="noStrike" cap="none" dirty="0">
                <a:solidFill>
                  <a:schemeClr val="dk1"/>
                </a:solidFill>
                <a:effectLst/>
                <a:latin typeface="Calibri"/>
                <a:ea typeface="Calibri"/>
                <a:cs typeface="Calibri"/>
                <a:sym typeface="Calibri"/>
              </a:rPr>
              <a:t>Up to Three Months</a:t>
            </a:r>
            <a:r>
              <a:rPr lang="en-GB" sz="1200" b="0" i="0" u="none" strike="noStrike" cap="none" dirty="0">
                <a:solidFill>
                  <a:schemeClr val="dk1"/>
                </a:solidFill>
                <a:effectLst/>
                <a:latin typeface="Calibri"/>
                <a:ea typeface="Calibri"/>
                <a:cs typeface="Calibri"/>
                <a:sym typeface="Calibri"/>
              </a:rPr>
              <a:t>: EU citizens and their family members (regardless of nationality) have a right of residence with no conditions other than holding a valid identity card or passport.</a:t>
            </a:r>
          </a:p>
          <a:p>
            <a:pPr lvl="0"/>
            <a:r>
              <a:rPr lang="en-GB" sz="1200" b="1" i="0" u="none" strike="noStrike" cap="none" dirty="0">
                <a:solidFill>
                  <a:schemeClr val="dk1"/>
                </a:solidFill>
                <a:effectLst/>
                <a:latin typeface="Calibri"/>
                <a:ea typeface="Calibri"/>
                <a:cs typeface="Calibri"/>
                <a:sym typeface="Calibri"/>
              </a:rPr>
              <a:t>Over Three Months</a:t>
            </a:r>
            <a:r>
              <a:rPr lang="en-GB" sz="1200" b="0" i="0" u="none" strike="noStrike" cap="none" dirty="0">
                <a:solidFill>
                  <a:schemeClr val="dk1"/>
                </a:solidFill>
                <a:effectLst/>
                <a:latin typeface="Calibri"/>
                <a:ea typeface="Calibri"/>
                <a:cs typeface="Calibri"/>
                <a:sym typeface="Calibri"/>
              </a:rPr>
              <a:t>: Citizens must be workers, self-employed, or "economically inactive." Inactive persons (such as students or retirees) must have sufficient resources and comprehensive sickness insurance to ensure they do not become an "unreasonable burden" on the host state's social assistance system.</a:t>
            </a:r>
          </a:p>
          <a:p>
            <a:pPr lvl="0"/>
            <a:r>
              <a:rPr lang="en-GB" sz="1200" b="1" i="0" u="none" strike="noStrike" cap="none" dirty="0">
                <a:solidFill>
                  <a:schemeClr val="dk1"/>
                </a:solidFill>
                <a:effectLst/>
                <a:latin typeface="Calibri"/>
                <a:ea typeface="Calibri"/>
                <a:cs typeface="Calibri"/>
                <a:sym typeface="Calibri"/>
              </a:rPr>
              <a:t>Permanent Residence</a:t>
            </a:r>
            <a:r>
              <a:rPr lang="en-GB" sz="1200" b="0" i="0" u="none" strike="noStrike" cap="none" dirty="0">
                <a:solidFill>
                  <a:schemeClr val="dk1"/>
                </a:solidFill>
                <a:effectLst/>
                <a:latin typeface="Calibri"/>
                <a:ea typeface="Calibri"/>
                <a:cs typeface="Calibri"/>
                <a:sym typeface="Calibri"/>
              </a:rPr>
              <a:t>: After five years of continuous legal residence, citizens and their families acquire a right of permanent residence that is no longer subject to the "sufficient resources" or insurance conditions.</a:t>
            </a:r>
          </a:p>
          <a:p>
            <a:r>
              <a:rPr lang="en-GB" sz="1200" b="0" i="0" u="none" strike="noStrike" cap="none" dirty="0">
                <a:solidFill>
                  <a:schemeClr val="dk1"/>
                </a:solidFill>
                <a:effectLst/>
                <a:latin typeface="Calibri"/>
                <a:ea typeface="Calibri"/>
                <a:cs typeface="Calibri"/>
                <a:sym typeface="Calibri"/>
              </a:rPr>
              <a:t>Family members enjoy derivative rights to accompany or join the EU citizen. The definition of a family member includes the spouse (including same-sex spouses per the </a:t>
            </a:r>
            <a:r>
              <a:rPr lang="en-GB" sz="1200" b="0" i="1" u="none" strike="noStrike" cap="none" dirty="0">
                <a:solidFill>
                  <a:schemeClr val="dk1"/>
                </a:solidFill>
                <a:effectLst/>
                <a:latin typeface="Calibri"/>
                <a:ea typeface="Calibri"/>
                <a:cs typeface="Calibri"/>
                <a:sym typeface="Calibri"/>
              </a:rPr>
              <a:t>Coman</a:t>
            </a:r>
            <a:r>
              <a:rPr lang="en-GB" sz="1200" b="0" i="0" u="none" strike="noStrike" cap="none" dirty="0">
                <a:solidFill>
                  <a:schemeClr val="dk1"/>
                </a:solidFill>
                <a:effectLst/>
                <a:latin typeface="Calibri"/>
                <a:ea typeface="Calibri"/>
                <a:cs typeface="Calibri"/>
                <a:sym typeface="Calibri"/>
              </a:rPr>
              <a:t> judgment), registered partners (where recognized by the host state), dependent children under 21, and dependent parents. These rights are subject to limitations on grounds of public policy, public security, or public health, though such measures must comply with the principle of proportionality and cannot be based on economic grounds.</a:t>
            </a:r>
          </a:p>
          <a:p>
            <a:endParaRPr lang="cs-CZ" dirty="0"/>
          </a:p>
          <a:p>
            <a:endParaRPr lang="cs-CZ" dirty="0"/>
          </a:p>
          <a:p>
            <a:endParaRPr lang="cs-CZ" dirty="0"/>
          </a:p>
          <a:p>
            <a:r>
              <a:rPr lang="en-GB" dirty="0"/>
              <a:t>Directive 2004/38/EC of the European Parliament and of the Council of 29 April 2004 on the right of citizens of the Union and their family members to move and reside freely within the territory of the Member States amending Regulation (EEC) No 1612/68 and repealing Directives 64/221/EEC, 68/360/EEC, 72/194/EEC, 73/148/EEC, 75/34/EEC, 75/35/EEC, 90/364/EEC, 90/365/EEC and 93/96/EEC (Text with EEA relevance)</a:t>
            </a:r>
            <a:endParaRPr lang="cs-CZ" dirty="0"/>
          </a:p>
          <a:p>
            <a:r>
              <a:rPr lang="en-GB" dirty="0"/>
              <a:t>https://eur-lex.europa.eu/eli/dir/2004/38/oj/eng</a:t>
            </a:r>
          </a:p>
        </p:txBody>
      </p:sp>
      <p:sp>
        <p:nvSpPr>
          <p:cNvPr id="4" name="Slide Number Placeholder 3">
            <a:extLst>
              <a:ext uri="{FF2B5EF4-FFF2-40B4-BE49-F238E27FC236}">
                <a16:creationId xmlns:a16="http://schemas.microsoft.com/office/drawing/2014/main" id="{C599A15D-4ECC-5F8B-F5B3-790CFDA22477}"/>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a:ea typeface="Calibri"/>
                <a:cs typeface="Calibri"/>
                <a:sym typeface="Calibri"/>
              </a:rPr>
              <a:t>20</a:t>
            </a:fld>
            <a:endParaRPr lang="cs-C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359171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B8E343-7D07-9B7F-7402-AD48770E58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4BE9B5-37F4-27F8-AB73-0648A67485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A7DAAD-8CC7-E6E2-D55A-FC47DFE143D8}"/>
              </a:ext>
            </a:extLst>
          </p:cNvPr>
          <p:cNvSpPr>
            <a:spLocks noGrp="1"/>
          </p:cNvSpPr>
          <p:nvPr>
            <p:ph type="body" idx="1"/>
          </p:nvPr>
        </p:nvSpPr>
        <p:spPr/>
        <p:txBody>
          <a:bodyPr/>
          <a:lstStyle/>
          <a:p>
            <a:r>
              <a:rPr lang="en-GB" sz="1200" b="1" i="0" u="none" strike="noStrike" cap="none" dirty="0">
                <a:solidFill>
                  <a:schemeClr val="dk1"/>
                </a:solidFill>
                <a:effectLst/>
                <a:latin typeface="Calibri"/>
                <a:ea typeface="Calibri"/>
                <a:cs typeface="Calibri"/>
                <a:sym typeface="Calibri"/>
              </a:rPr>
              <a:t>EU Citizenship and Directive 2004/38/EC</a:t>
            </a:r>
            <a:endParaRPr lang="en-GB" sz="1200" b="0" i="0" u="none" strike="noStrike" cap="none" dirty="0">
              <a:solidFill>
                <a:schemeClr val="dk1"/>
              </a:solidFill>
              <a:effectLst/>
              <a:latin typeface="Calibri"/>
              <a:ea typeface="Calibri"/>
              <a:cs typeface="Calibri"/>
              <a:sym typeface="Calibri"/>
            </a:endParaRPr>
          </a:p>
          <a:p>
            <a:r>
              <a:rPr lang="en-GB" sz="1200" b="0" i="0" u="none" strike="noStrike" cap="none" dirty="0">
                <a:solidFill>
                  <a:schemeClr val="dk1"/>
                </a:solidFill>
                <a:effectLst/>
                <a:latin typeface="Calibri"/>
                <a:ea typeface="Calibri"/>
                <a:cs typeface="Calibri"/>
                <a:sym typeface="Calibri"/>
              </a:rPr>
              <a:t>Directive 2004/38/EC, known as the "Citizens' Rights Directive," consolidated previous legislation to simplify the exercise of the right to move and reside freely. It establishes a tiered system of residence rights based on the length of stay and the individual’s economic status :</a:t>
            </a:r>
          </a:p>
          <a:p>
            <a:pPr lvl="0"/>
            <a:r>
              <a:rPr lang="en-GB" sz="1200" b="1" i="0" u="none" strike="noStrike" cap="none" dirty="0">
                <a:solidFill>
                  <a:schemeClr val="dk1"/>
                </a:solidFill>
                <a:effectLst/>
                <a:latin typeface="Calibri"/>
                <a:ea typeface="Calibri"/>
                <a:cs typeface="Calibri"/>
                <a:sym typeface="Calibri"/>
              </a:rPr>
              <a:t>Up to Three Months</a:t>
            </a:r>
            <a:r>
              <a:rPr lang="en-GB" sz="1200" b="0" i="0" u="none" strike="noStrike" cap="none" dirty="0">
                <a:solidFill>
                  <a:schemeClr val="dk1"/>
                </a:solidFill>
                <a:effectLst/>
                <a:latin typeface="Calibri"/>
                <a:ea typeface="Calibri"/>
                <a:cs typeface="Calibri"/>
                <a:sym typeface="Calibri"/>
              </a:rPr>
              <a:t>: EU citizens and their family members (regardless of nationality) have a right of residence with no conditions other than holding a valid identity card or passport.</a:t>
            </a:r>
          </a:p>
          <a:p>
            <a:pPr lvl="0"/>
            <a:r>
              <a:rPr lang="en-GB" sz="1200" b="1" i="0" u="none" strike="noStrike" cap="none" dirty="0">
                <a:solidFill>
                  <a:schemeClr val="dk1"/>
                </a:solidFill>
                <a:effectLst/>
                <a:latin typeface="Calibri"/>
                <a:ea typeface="Calibri"/>
                <a:cs typeface="Calibri"/>
                <a:sym typeface="Calibri"/>
              </a:rPr>
              <a:t>Over Three Months</a:t>
            </a:r>
            <a:r>
              <a:rPr lang="en-GB" sz="1200" b="0" i="0" u="none" strike="noStrike" cap="none" dirty="0">
                <a:solidFill>
                  <a:schemeClr val="dk1"/>
                </a:solidFill>
                <a:effectLst/>
                <a:latin typeface="Calibri"/>
                <a:ea typeface="Calibri"/>
                <a:cs typeface="Calibri"/>
                <a:sym typeface="Calibri"/>
              </a:rPr>
              <a:t>: Citizens must be workers, self-employed, or "economically inactive." Inactive persons (such as students or retirees) must have sufficient resources and comprehensive sickness insurance to ensure they do not become an "unreasonable burden" on the host state's social assistance system.</a:t>
            </a:r>
          </a:p>
          <a:p>
            <a:pPr lvl="0"/>
            <a:r>
              <a:rPr lang="en-GB" sz="1200" b="1" i="0" u="none" strike="noStrike" cap="none" dirty="0">
                <a:solidFill>
                  <a:schemeClr val="dk1"/>
                </a:solidFill>
                <a:effectLst/>
                <a:latin typeface="Calibri"/>
                <a:ea typeface="Calibri"/>
                <a:cs typeface="Calibri"/>
                <a:sym typeface="Calibri"/>
              </a:rPr>
              <a:t>Permanent Residence</a:t>
            </a:r>
            <a:r>
              <a:rPr lang="en-GB" sz="1200" b="0" i="0" u="none" strike="noStrike" cap="none" dirty="0">
                <a:solidFill>
                  <a:schemeClr val="dk1"/>
                </a:solidFill>
                <a:effectLst/>
                <a:latin typeface="Calibri"/>
                <a:ea typeface="Calibri"/>
                <a:cs typeface="Calibri"/>
                <a:sym typeface="Calibri"/>
              </a:rPr>
              <a:t>: After five years of continuous legal residence, citizens and their families acquire a right of permanent residence that is no longer subject to the "sufficient resources" or insurance conditions.</a:t>
            </a:r>
          </a:p>
          <a:p>
            <a:r>
              <a:rPr lang="en-GB" sz="1200" b="0" i="0" u="none" strike="noStrike" cap="none" dirty="0">
                <a:solidFill>
                  <a:schemeClr val="dk1"/>
                </a:solidFill>
                <a:effectLst/>
                <a:latin typeface="Calibri"/>
                <a:ea typeface="Calibri"/>
                <a:cs typeface="Calibri"/>
                <a:sym typeface="Calibri"/>
              </a:rPr>
              <a:t>Family members enjoy derivative rights to accompany or join the EU citizen. The definition of a family member includes the spouse (including same-sex spouses per the </a:t>
            </a:r>
            <a:r>
              <a:rPr lang="en-GB" sz="1200" b="0" i="1" u="none" strike="noStrike" cap="none" dirty="0">
                <a:solidFill>
                  <a:schemeClr val="dk1"/>
                </a:solidFill>
                <a:effectLst/>
                <a:latin typeface="Calibri"/>
                <a:ea typeface="Calibri"/>
                <a:cs typeface="Calibri"/>
                <a:sym typeface="Calibri"/>
              </a:rPr>
              <a:t>Coman</a:t>
            </a:r>
            <a:r>
              <a:rPr lang="en-GB" sz="1200" b="0" i="0" u="none" strike="noStrike" cap="none" dirty="0">
                <a:solidFill>
                  <a:schemeClr val="dk1"/>
                </a:solidFill>
                <a:effectLst/>
                <a:latin typeface="Calibri"/>
                <a:ea typeface="Calibri"/>
                <a:cs typeface="Calibri"/>
                <a:sym typeface="Calibri"/>
              </a:rPr>
              <a:t> judgment), registered partners (where recognized by the host state), dependent children under 21, and dependent parents. These rights are subject to limitations on grounds of public policy, public security, or public health, though such measures must comply with the principle of proportionality and cannot be based on economic grounds.</a:t>
            </a:r>
          </a:p>
          <a:p>
            <a:endParaRPr lang="cs-CZ" dirty="0"/>
          </a:p>
          <a:p>
            <a:endParaRPr lang="cs-CZ" dirty="0"/>
          </a:p>
          <a:p>
            <a:endParaRPr lang="cs-CZ" dirty="0"/>
          </a:p>
          <a:p>
            <a:r>
              <a:rPr lang="en-GB" dirty="0"/>
              <a:t>Directive 2004/38/EC of the European Parliament and of the Council of 29 April 2004 on the right of citizens of the Union and their family members to move and reside freely within the territory of the Member States amending Regulation (EEC) No 1612/68 and repealing Directives 64/221/EEC, 68/360/EEC, 72/194/EEC, 73/148/EEC, 75/34/EEC, 75/35/EEC, 90/364/EEC, 90/365/EEC and 93/96/EEC (Text with EEA relevance)</a:t>
            </a:r>
            <a:endParaRPr lang="cs-CZ" dirty="0"/>
          </a:p>
          <a:p>
            <a:r>
              <a:rPr lang="en-GB" dirty="0"/>
              <a:t>https://eur-lex.europa.eu/eli/dir/2004/38/oj/eng</a:t>
            </a:r>
          </a:p>
        </p:txBody>
      </p:sp>
      <p:sp>
        <p:nvSpPr>
          <p:cNvPr id="4" name="Slide Number Placeholder 3">
            <a:extLst>
              <a:ext uri="{FF2B5EF4-FFF2-40B4-BE49-F238E27FC236}">
                <a16:creationId xmlns:a16="http://schemas.microsoft.com/office/drawing/2014/main" id="{702D711A-648B-828C-2373-47B73055A945}"/>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a:ea typeface="Calibri"/>
                <a:cs typeface="Calibri"/>
                <a:sym typeface="Calibri"/>
              </a:rPr>
              <a:t>21</a:t>
            </a:fld>
            <a:endParaRPr lang="cs-C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2761799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2474F-6378-D996-F45A-9233139F94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E17EA1-724B-45B2-A13A-A2A046C5AA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0CB1FA-11E2-5636-4F88-66F06BBF05E1}"/>
              </a:ext>
            </a:extLst>
          </p:cNvPr>
          <p:cNvSpPr>
            <a:spLocks noGrp="1"/>
          </p:cNvSpPr>
          <p:nvPr>
            <p:ph type="body" idx="1"/>
          </p:nvPr>
        </p:nvSpPr>
        <p:spPr/>
        <p:txBody>
          <a:bodyPr/>
          <a:lstStyle/>
          <a:p>
            <a:r>
              <a:rPr lang="en-GB" sz="1200" b="1" i="0" u="none" strike="noStrike" cap="none" dirty="0">
                <a:solidFill>
                  <a:schemeClr val="dk1"/>
                </a:solidFill>
                <a:effectLst/>
                <a:latin typeface="Calibri"/>
                <a:ea typeface="Calibri"/>
                <a:cs typeface="Calibri"/>
                <a:sym typeface="Calibri"/>
              </a:rPr>
              <a:t>EU Citizenship and Directive 2004/38/EC</a:t>
            </a:r>
            <a:endParaRPr lang="en-GB" sz="1200" b="0" i="0" u="none" strike="noStrike" cap="none" dirty="0">
              <a:solidFill>
                <a:schemeClr val="dk1"/>
              </a:solidFill>
              <a:effectLst/>
              <a:latin typeface="Calibri"/>
              <a:ea typeface="Calibri"/>
              <a:cs typeface="Calibri"/>
              <a:sym typeface="Calibri"/>
            </a:endParaRPr>
          </a:p>
          <a:p>
            <a:r>
              <a:rPr lang="en-GB" sz="1200" b="0" i="0" u="none" strike="noStrike" cap="none" dirty="0">
                <a:solidFill>
                  <a:schemeClr val="dk1"/>
                </a:solidFill>
                <a:effectLst/>
                <a:latin typeface="Calibri"/>
                <a:ea typeface="Calibri"/>
                <a:cs typeface="Calibri"/>
                <a:sym typeface="Calibri"/>
              </a:rPr>
              <a:t>Directive 2004/38/EC, known as the "Citizens' Rights Directive," consolidated previous legislation to simplify the exercise of the right to move and reside freely. It establishes a tiered system of residence rights based on the length of stay and the individual’s economic status :</a:t>
            </a:r>
          </a:p>
          <a:p>
            <a:pPr lvl="0"/>
            <a:r>
              <a:rPr lang="en-GB" sz="1200" b="1" i="0" u="none" strike="noStrike" cap="none" dirty="0">
                <a:solidFill>
                  <a:schemeClr val="dk1"/>
                </a:solidFill>
                <a:effectLst/>
                <a:latin typeface="Calibri"/>
                <a:ea typeface="Calibri"/>
                <a:cs typeface="Calibri"/>
                <a:sym typeface="Calibri"/>
              </a:rPr>
              <a:t>Up to Three Months</a:t>
            </a:r>
            <a:r>
              <a:rPr lang="en-GB" sz="1200" b="0" i="0" u="none" strike="noStrike" cap="none" dirty="0">
                <a:solidFill>
                  <a:schemeClr val="dk1"/>
                </a:solidFill>
                <a:effectLst/>
                <a:latin typeface="Calibri"/>
                <a:ea typeface="Calibri"/>
                <a:cs typeface="Calibri"/>
                <a:sym typeface="Calibri"/>
              </a:rPr>
              <a:t>: EU citizens and their family members (regardless of nationality) have a right of residence with no conditions other than holding a valid identity card or passport.</a:t>
            </a:r>
          </a:p>
          <a:p>
            <a:pPr lvl="0"/>
            <a:r>
              <a:rPr lang="en-GB" sz="1200" b="1" i="0" u="none" strike="noStrike" cap="none" dirty="0">
                <a:solidFill>
                  <a:schemeClr val="dk1"/>
                </a:solidFill>
                <a:effectLst/>
                <a:latin typeface="Calibri"/>
                <a:ea typeface="Calibri"/>
                <a:cs typeface="Calibri"/>
                <a:sym typeface="Calibri"/>
              </a:rPr>
              <a:t>Over Three Months</a:t>
            </a:r>
            <a:r>
              <a:rPr lang="en-GB" sz="1200" b="0" i="0" u="none" strike="noStrike" cap="none" dirty="0">
                <a:solidFill>
                  <a:schemeClr val="dk1"/>
                </a:solidFill>
                <a:effectLst/>
                <a:latin typeface="Calibri"/>
                <a:ea typeface="Calibri"/>
                <a:cs typeface="Calibri"/>
                <a:sym typeface="Calibri"/>
              </a:rPr>
              <a:t>: Citizens must be workers, self-employed, or "economically inactive." Inactive persons (such as students or retirees) must have sufficient resources and comprehensive sickness insurance to ensure they do not become an "unreasonable burden" on the host state's social assistance system.</a:t>
            </a:r>
          </a:p>
          <a:p>
            <a:pPr lvl="0"/>
            <a:r>
              <a:rPr lang="en-GB" sz="1200" b="1" i="0" u="none" strike="noStrike" cap="none" dirty="0">
                <a:solidFill>
                  <a:schemeClr val="dk1"/>
                </a:solidFill>
                <a:effectLst/>
                <a:latin typeface="Calibri"/>
                <a:ea typeface="Calibri"/>
                <a:cs typeface="Calibri"/>
                <a:sym typeface="Calibri"/>
              </a:rPr>
              <a:t>Permanent Residence</a:t>
            </a:r>
            <a:r>
              <a:rPr lang="en-GB" sz="1200" b="0" i="0" u="none" strike="noStrike" cap="none" dirty="0">
                <a:solidFill>
                  <a:schemeClr val="dk1"/>
                </a:solidFill>
                <a:effectLst/>
                <a:latin typeface="Calibri"/>
                <a:ea typeface="Calibri"/>
                <a:cs typeface="Calibri"/>
                <a:sym typeface="Calibri"/>
              </a:rPr>
              <a:t>: After five years of continuous legal residence, citizens and their families acquire a right of permanent residence that is no longer subject to the "sufficient resources" or insurance conditions.</a:t>
            </a:r>
          </a:p>
          <a:p>
            <a:r>
              <a:rPr lang="en-GB" sz="1200" b="0" i="0" u="none" strike="noStrike" cap="none" dirty="0">
                <a:solidFill>
                  <a:schemeClr val="dk1"/>
                </a:solidFill>
                <a:effectLst/>
                <a:latin typeface="Calibri"/>
                <a:ea typeface="Calibri"/>
                <a:cs typeface="Calibri"/>
                <a:sym typeface="Calibri"/>
              </a:rPr>
              <a:t>Family members enjoy derivative rights to accompany or join the EU citizen. The definition of a family member includes the spouse (including same-sex spouses per the </a:t>
            </a:r>
            <a:r>
              <a:rPr lang="en-GB" sz="1200" b="0" i="1" u="none" strike="noStrike" cap="none" dirty="0">
                <a:solidFill>
                  <a:schemeClr val="dk1"/>
                </a:solidFill>
                <a:effectLst/>
                <a:latin typeface="Calibri"/>
                <a:ea typeface="Calibri"/>
                <a:cs typeface="Calibri"/>
                <a:sym typeface="Calibri"/>
              </a:rPr>
              <a:t>Coman</a:t>
            </a:r>
            <a:r>
              <a:rPr lang="en-GB" sz="1200" b="0" i="0" u="none" strike="noStrike" cap="none" dirty="0">
                <a:solidFill>
                  <a:schemeClr val="dk1"/>
                </a:solidFill>
                <a:effectLst/>
                <a:latin typeface="Calibri"/>
                <a:ea typeface="Calibri"/>
                <a:cs typeface="Calibri"/>
                <a:sym typeface="Calibri"/>
              </a:rPr>
              <a:t> judgment), registered partners (where recognized by the host state), dependent children under 21, and dependent parents. These rights are subject to limitations on grounds of public policy, public security, or public health, though such measures must comply with the principle of proportionality and cannot be based on economic grounds.</a:t>
            </a:r>
          </a:p>
          <a:p>
            <a:endParaRPr lang="cs-CZ" dirty="0"/>
          </a:p>
          <a:p>
            <a:endParaRPr lang="cs-CZ" dirty="0"/>
          </a:p>
          <a:p>
            <a:endParaRPr lang="cs-CZ" dirty="0"/>
          </a:p>
          <a:p>
            <a:r>
              <a:rPr lang="en-GB" dirty="0"/>
              <a:t>Directive 2004/38/EC of the European Parliament and of the Council of 29 April 2004 on the right of citizens of the Union and their family members to move and reside freely within the territory of the Member States amending Regulation (EEC) No 1612/68 and repealing Directives 64/221/EEC, 68/360/EEC, 72/194/EEC, 73/148/EEC, 75/34/EEC, 75/35/EEC, 90/364/EEC, 90/365/EEC and 93/96/EEC (Text with EEA relevance)</a:t>
            </a:r>
            <a:endParaRPr lang="cs-CZ" dirty="0"/>
          </a:p>
          <a:p>
            <a:r>
              <a:rPr lang="en-GB" dirty="0"/>
              <a:t>https://eur-lex.europa.eu/eli/dir/2004/38/oj/eng</a:t>
            </a:r>
          </a:p>
        </p:txBody>
      </p:sp>
      <p:sp>
        <p:nvSpPr>
          <p:cNvPr id="4" name="Slide Number Placeholder 3">
            <a:extLst>
              <a:ext uri="{FF2B5EF4-FFF2-40B4-BE49-F238E27FC236}">
                <a16:creationId xmlns:a16="http://schemas.microsoft.com/office/drawing/2014/main" id="{3E7E865A-6013-AD90-B0B1-E3A3B79BDEEC}"/>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a:ea typeface="Calibri"/>
                <a:cs typeface="Calibri"/>
                <a:sym typeface="Calibri"/>
              </a:rPr>
              <a:t>22</a:t>
            </a:fld>
            <a:endParaRPr lang="cs-C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210931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1272A5-7BCD-5539-0A2C-A027EAAEDF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A22FD9-1DD2-64B6-8964-C1C1A0D29B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2A93D5-2566-6D08-BEA5-A55B91606FF1}"/>
              </a:ext>
            </a:extLst>
          </p:cNvPr>
          <p:cNvSpPr>
            <a:spLocks noGrp="1"/>
          </p:cNvSpPr>
          <p:nvPr>
            <p:ph type="body" idx="1"/>
          </p:nvPr>
        </p:nvSpPr>
        <p:spPr/>
        <p:txBody>
          <a:bodyPr/>
          <a:lstStyle/>
          <a:p>
            <a:r>
              <a:rPr lang="en-GB" sz="1200" b="1" i="0" u="none" strike="noStrike" cap="none" dirty="0">
                <a:solidFill>
                  <a:schemeClr val="dk1"/>
                </a:solidFill>
                <a:effectLst/>
                <a:latin typeface="Calibri"/>
                <a:ea typeface="Calibri"/>
                <a:cs typeface="Calibri"/>
                <a:sym typeface="Calibri"/>
              </a:rPr>
              <a:t>EU Citizenship and Directive 2004/38/EC</a:t>
            </a:r>
            <a:endParaRPr lang="en-GB" sz="1200" b="0" i="0" u="none" strike="noStrike" cap="none" dirty="0">
              <a:solidFill>
                <a:schemeClr val="dk1"/>
              </a:solidFill>
              <a:effectLst/>
              <a:latin typeface="Calibri"/>
              <a:ea typeface="Calibri"/>
              <a:cs typeface="Calibri"/>
              <a:sym typeface="Calibri"/>
            </a:endParaRPr>
          </a:p>
          <a:p>
            <a:r>
              <a:rPr lang="en-GB" sz="1200" b="0" i="0" u="none" strike="noStrike" cap="none" dirty="0">
                <a:solidFill>
                  <a:schemeClr val="dk1"/>
                </a:solidFill>
                <a:effectLst/>
                <a:latin typeface="Calibri"/>
                <a:ea typeface="Calibri"/>
                <a:cs typeface="Calibri"/>
                <a:sym typeface="Calibri"/>
              </a:rPr>
              <a:t>Directive 2004/38/EC, known as the "Citizens' Rights Directive," consolidated previous legislation to simplify the exercise of the right to move and reside freely. It establishes a tiered system of residence rights based on the length of stay and the individual’s economic status</a:t>
            </a:r>
            <a:r>
              <a:rPr lang="cs-CZ" sz="1200" b="0" i="0" u="none" strike="noStrike" cap="none" dirty="0">
                <a:solidFill>
                  <a:schemeClr val="dk1"/>
                </a:solidFill>
                <a:effectLst/>
                <a:latin typeface="Calibri"/>
                <a:ea typeface="Calibri"/>
                <a:cs typeface="Calibri"/>
                <a:sym typeface="Calibri"/>
              </a:rPr>
              <a:t>.</a:t>
            </a:r>
            <a:endParaRPr lang="en-GB" sz="1200" b="0" i="0" u="none" strike="noStrike" cap="none" dirty="0">
              <a:solidFill>
                <a:schemeClr val="dk1"/>
              </a:solidFill>
              <a:effectLst/>
              <a:latin typeface="Calibri"/>
              <a:ea typeface="Calibri"/>
              <a:cs typeface="Calibri"/>
              <a:sym typeface="Calibri"/>
            </a:endParaRPr>
          </a:p>
          <a:p>
            <a:endParaRPr lang="cs-CZ" dirty="0"/>
          </a:p>
          <a:p>
            <a:endParaRPr lang="cs-CZ" dirty="0"/>
          </a:p>
          <a:p>
            <a:r>
              <a:rPr lang="en-GB" dirty="0"/>
              <a:t>Directive 2004/38/EC of the European Parliament and of the Council of 29 April 2004 on the right of citizens of the Union and their family members to move and reside freely within the territory of the Member States amending Regulation (EEC) No 1612/68 and repealing Directives 64/221/EEC, 68/360/EEC, 72/194/EEC, 73/148/EEC, 75/34/EEC, 75/35/EEC, 90/364/EEC, 90/365/EEC and 93/96/EEC (Text with EEA relevance)</a:t>
            </a:r>
            <a:endParaRPr lang="cs-CZ" dirty="0"/>
          </a:p>
          <a:p>
            <a:r>
              <a:rPr lang="en-GB" dirty="0"/>
              <a:t>https://eur-lex.europa.eu/eli/dir/2004/38/oj/eng</a:t>
            </a:r>
            <a:endParaRPr lang="cs-CZ" dirty="0"/>
          </a:p>
          <a:p>
            <a:endParaRPr lang="cs-CZ" dirty="0"/>
          </a:p>
          <a:p>
            <a:pPr algn="ctr"/>
            <a:r>
              <a:rPr lang="cs-CZ" b="1" dirty="0"/>
              <a:t>A</a:t>
            </a:r>
            <a:r>
              <a:rPr lang="en-GB" b="1" dirty="0" err="1"/>
              <a:t>rticle</a:t>
            </a:r>
            <a:r>
              <a:rPr lang="en-GB" b="1" dirty="0"/>
              <a:t> 2 </a:t>
            </a:r>
          </a:p>
          <a:p>
            <a:pPr algn="ctr"/>
            <a:r>
              <a:rPr lang="en-GB" b="1" dirty="0"/>
              <a:t>Definitions</a:t>
            </a:r>
          </a:p>
          <a:p>
            <a:r>
              <a:rPr lang="en-GB" dirty="0"/>
              <a:t>For the purposes of this Directive:</a:t>
            </a:r>
          </a:p>
          <a:p>
            <a:r>
              <a:rPr lang="en-GB" dirty="0"/>
              <a:t>1)</a:t>
            </a:r>
            <a:r>
              <a:rPr lang="cs-CZ" dirty="0"/>
              <a:t> </a:t>
            </a:r>
            <a:r>
              <a:rPr lang="en-GB" dirty="0"/>
              <a:t>"Union citizen" means any person having the nationality of a Member State;</a:t>
            </a:r>
          </a:p>
          <a:p>
            <a:r>
              <a:rPr lang="en-GB" dirty="0"/>
              <a:t>2)</a:t>
            </a:r>
            <a:r>
              <a:rPr lang="cs-CZ" dirty="0"/>
              <a:t> </a:t>
            </a:r>
            <a:r>
              <a:rPr lang="en-GB" dirty="0"/>
              <a:t>"Family member" means:</a:t>
            </a:r>
          </a:p>
          <a:p>
            <a:r>
              <a:rPr lang="en-GB" dirty="0"/>
              <a:t>(a)</a:t>
            </a:r>
            <a:r>
              <a:rPr lang="cs-CZ" dirty="0"/>
              <a:t> </a:t>
            </a:r>
            <a:r>
              <a:rPr lang="en-GB" dirty="0"/>
              <a:t>the spouse;</a:t>
            </a:r>
          </a:p>
          <a:p>
            <a:r>
              <a:rPr lang="en-GB" dirty="0"/>
              <a:t>(b)</a:t>
            </a:r>
            <a:r>
              <a:rPr lang="cs-CZ" dirty="0"/>
              <a:t> </a:t>
            </a:r>
            <a:r>
              <a:rPr lang="en-GB" dirty="0"/>
              <a:t>the partner with whom the Union citizen has contracted a registered partnership, on the basis of the legislation of a Member State, if the legislation of the host Member State treats registered partnerships as equivalent to marriage and in accordance with the conditions laid down in the relevant legislation of the host Member State;</a:t>
            </a:r>
          </a:p>
          <a:p>
            <a:r>
              <a:rPr lang="en-GB" dirty="0"/>
              <a:t>(c)</a:t>
            </a:r>
            <a:r>
              <a:rPr lang="cs-CZ" dirty="0"/>
              <a:t> </a:t>
            </a:r>
            <a:r>
              <a:rPr lang="en-GB" dirty="0"/>
              <a:t>the direct descendants who are under the age of 21 or are dependants and those of the spouse or partner as defined in point (b);</a:t>
            </a:r>
          </a:p>
          <a:p>
            <a:r>
              <a:rPr lang="en-GB" dirty="0"/>
              <a:t>(d)</a:t>
            </a:r>
            <a:r>
              <a:rPr lang="cs-CZ" dirty="0"/>
              <a:t> </a:t>
            </a:r>
            <a:r>
              <a:rPr lang="en-GB" dirty="0"/>
              <a:t>the dependent direct relatives in the ascending line and those of the spouse or partner as defined in point (b);</a:t>
            </a:r>
          </a:p>
          <a:p>
            <a:r>
              <a:rPr lang="en-GB" dirty="0"/>
              <a:t>3)</a:t>
            </a:r>
            <a:r>
              <a:rPr lang="cs-CZ" dirty="0"/>
              <a:t> </a:t>
            </a:r>
            <a:r>
              <a:rPr lang="en-GB" dirty="0"/>
              <a:t>"Host Member State" means the Member State to which a Union citizen moves in order to exercise his/her right of free movement and residence.</a:t>
            </a:r>
          </a:p>
          <a:p>
            <a:endParaRPr lang="en-GB" dirty="0"/>
          </a:p>
        </p:txBody>
      </p:sp>
      <p:sp>
        <p:nvSpPr>
          <p:cNvPr id="4" name="Slide Number Placeholder 3">
            <a:extLst>
              <a:ext uri="{FF2B5EF4-FFF2-40B4-BE49-F238E27FC236}">
                <a16:creationId xmlns:a16="http://schemas.microsoft.com/office/drawing/2014/main" id="{D22D5B6B-EB3A-0D82-B8EA-5D80F7394069}"/>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a:ea typeface="Calibri"/>
                <a:cs typeface="Calibri"/>
                <a:sym typeface="Calibri"/>
              </a:rPr>
              <a:t>23</a:t>
            </a:fld>
            <a:endParaRPr lang="cs-C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6775870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cap="none" dirty="0">
                <a:solidFill>
                  <a:schemeClr val="dk1"/>
                </a:solidFill>
                <a:effectLst/>
                <a:latin typeface="Calibri"/>
                <a:ea typeface="Calibri"/>
                <a:cs typeface="Calibri"/>
                <a:sym typeface="Calibri"/>
              </a:rPr>
              <a:t>The quest for a unified European market originated with the </a:t>
            </a:r>
            <a:r>
              <a:rPr lang="en-GB" sz="1200" b="1" i="0" u="none" strike="noStrike" cap="none" dirty="0">
                <a:solidFill>
                  <a:schemeClr val="dk1"/>
                </a:solidFill>
                <a:effectLst/>
                <a:latin typeface="Calibri"/>
                <a:ea typeface="Calibri"/>
                <a:cs typeface="Calibri"/>
                <a:sym typeface="Calibri"/>
              </a:rPr>
              <a:t>1957 Treaty of Rome</a:t>
            </a:r>
            <a:r>
              <a:rPr lang="en-GB" sz="1200" b="0" i="0" u="none" strike="noStrike" cap="none" dirty="0">
                <a:solidFill>
                  <a:schemeClr val="dk1"/>
                </a:solidFill>
                <a:effectLst/>
                <a:latin typeface="Calibri"/>
                <a:ea typeface="Calibri"/>
                <a:cs typeface="Calibri"/>
                <a:sym typeface="Calibri"/>
              </a:rPr>
              <a:t>, which sought to overcome the protectionist attitudes and intangible barriers that characterized the post-war European economy. Initially, the European Economic Community (EEC) struggled to enforce a single market due to the absence of robust decision-making structures and the persistence of national technical standards that functioned as covert trade barriers. </a:t>
            </a:r>
            <a:endParaRPr lang="cs-CZ" sz="1200" b="0" i="0" u="none" strike="noStrike" cap="none" dirty="0">
              <a:solidFill>
                <a:schemeClr val="dk1"/>
              </a:solidFill>
              <a:effectLst/>
              <a:latin typeface="Calibri"/>
              <a:ea typeface="Calibri"/>
              <a:cs typeface="Calibri"/>
              <a:sym typeface="Calibri"/>
            </a:endParaRPr>
          </a:p>
          <a:p>
            <a:r>
              <a:rPr lang="en-GB" sz="1200" b="0" i="0" u="none" strike="noStrike" cap="none" dirty="0">
                <a:solidFill>
                  <a:schemeClr val="dk1"/>
                </a:solidFill>
                <a:effectLst/>
                <a:latin typeface="Calibri"/>
                <a:ea typeface="Calibri"/>
                <a:cs typeface="Calibri"/>
                <a:sym typeface="Calibri"/>
              </a:rPr>
              <a:t>The 1980s marked a pivotal turning point when </a:t>
            </a:r>
            <a:r>
              <a:rPr lang="en-GB" sz="1200" b="1" i="0" u="none" strike="noStrike" cap="none" dirty="0">
                <a:solidFill>
                  <a:schemeClr val="dk1"/>
                </a:solidFill>
                <a:effectLst/>
                <a:latin typeface="Calibri"/>
                <a:ea typeface="Calibri"/>
                <a:cs typeface="Calibri"/>
                <a:sym typeface="Calibri"/>
              </a:rPr>
              <a:t>the Delors Commission, spurred by the economic stagnation of the era, initiated a relaunch of the common market project. </a:t>
            </a:r>
            <a:r>
              <a:rPr lang="en-GB" sz="1200" b="0" i="0" u="none" strike="noStrike" cap="none" dirty="0">
                <a:solidFill>
                  <a:schemeClr val="dk1"/>
                </a:solidFill>
                <a:effectLst/>
                <a:latin typeface="Calibri"/>
                <a:ea typeface="Calibri"/>
                <a:cs typeface="Calibri"/>
                <a:sym typeface="Calibri"/>
              </a:rPr>
              <a:t>The 1985 White Paper, authored by Lord Cockfield, identified approximately 300 measures necessary to eliminate </a:t>
            </a:r>
            <a:r>
              <a:rPr lang="en-GB" sz="1200" b="1" i="0" u="none" strike="noStrike" cap="none" dirty="0">
                <a:solidFill>
                  <a:schemeClr val="dk1"/>
                </a:solidFill>
                <a:effectLst/>
                <a:latin typeface="Calibri"/>
                <a:ea typeface="Calibri"/>
                <a:cs typeface="Calibri"/>
                <a:sym typeface="Calibri"/>
              </a:rPr>
              <a:t>physical, technical, and fiscal barrier</a:t>
            </a:r>
            <a:r>
              <a:rPr lang="en-GB" sz="1200" b="0" i="0" u="none" strike="noStrike" cap="none" dirty="0">
                <a:solidFill>
                  <a:schemeClr val="dk1"/>
                </a:solidFill>
                <a:effectLst/>
                <a:latin typeface="Calibri"/>
                <a:ea typeface="Calibri"/>
                <a:cs typeface="Calibri"/>
                <a:sym typeface="Calibri"/>
              </a:rPr>
              <a:t>s, setting a firm deadline of December 31, 1992, for the completion of the single market.</a:t>
            </a:r>
          </a:p>
          <a:p>
            <a:r>
              <a:rPr lang="en-GB" sz="1200" b="0" i="0" u="none" strike="noStrike" cap="none" dirty="0">
                <a:solidFill>
                  <a:schemeClr val="dk1"/>
                </a:solidFill>
                <a:effectLst/>
                <a:latin typeface="Calibri"/>
                <a:ea typeface="Calibri"/>
                <a:cs typeface="Calibri"/>
                <a:sym typeface="Calibri"/>
              </a:rPr>
              <a:t>This period inaugurated a shift from exhaustive harmonization to a strategy combining negative and positive integration. Negative integration relies on the prohibitions imposed on Member States by the Treaties, such as the ban on discriminatory taxes or quantitative restrictions. Positive integration involves the approximation of laws through secondary legislation, primarily under Article 114 TFEU, to establish common standards where national rules diverge significantly. Central to this evolution was the adoption of the "New Approach" to technical harmonization, which limited legislative intervention to essential health and safety requirements while delegating technical specifications to voluntary standards bodies.</a:t>
            </a:r>
            <a:endParaRPr lang="cs-CZ" sz="1200" b="0" i="0" u="none" strike="noStrike" cap="none" dirty="0">
              <a:solidFill>
                <a:schemeClr val="dk1"/>
              </a:solidFill>
              <a:effectLst/>
              <a:latin typeface="Calibri"/>
              <a:ea typeface="Calibri"/>
              <a:cs typeface="Calibri"/>
              <a:sym typeface="Calibri"/>
            </a:endParaRPr>
          </a:p>
          <a:p>
            <a:endParaRPr lang="cs-CZ" sz="1200" b="0" i="0" u="none" strike="noStrike" cap="none" dirty="0">
              <a:solidFill>
                <a:schemeClr val="dk1"/>
              </a:solidFill>
              <a:effectLst/>
              <a:latin typeface="Calibri"/>
              <a:ea typeface="Calibri"/>
              <a:cs typeface="Calibri"/>
              <a:sym typeface="Calibri"/>
            </a:endParaRPr>
          </a:p>
          <a:p>
            <a:r>
              <a:rPr lang="cs-CZ" sz="1200" b="0" i="0" u="none" strike="noStrike" cap="none" dirty="0">
                <a:solidFill>
                  <a:schemeClr val="dk1"/>
                </a:solidFill>
                <a:effectLst/>
                <a:latin typeface="Calibri"/>
                <a:ea typeface="Calibri"/>
                <a:cs typeface="Calibri"/>
                <a:sym typeface="Calibri"/>
              </a:rPr>
              <a:t>Notes: </a:t>
            </a:r>
          </a:p>
          <a:p>
            <a:r>
              <a:rPr lang="en-GB" dirty="0"/>
              <a:t>The </a:t>
            </a:r>
            <a:r>
              <a:rPr lang="en-GB" b="1" dirty="0"/>
              <a:t>1985 White Paper</a:t>
            </a:r>
            <a:r>
              <a:rPr lang="en-GB" dirty="0"/>
              <a:t> was </a:t>
            </a:r>
            <a:r>
              <a:rPr lang="en-GB" b="1" dirty="0"/>
              <a:t>produced under the Jacques Delors Commission</a:t>
            </a:r>
            <a:r>
              <a:rPr lang="en-GB" dirty="0"/>
              <a:t> (i.e. the </a:t>
            </a:r>
            <a:r>
              <a:rPr lang="en-GB" b="1" dirty="0"/>
              <a:t>Delors Commission</a:t>
            </a:r>
            <a:r>
              <a:rPr lang="en-GB" dirty="0"/>
              <a:t>).</a:t>
            </a:r>
            <a:endParaRPr lang="cs-CZ" dirty="0"/>
          </a:p>
          <a:p>
            <a:r>
              <a:rPr lang="en-GB" dirty="0"/>
              <a:t>The </a:t>
            </a:r>
            <a:r>
              <a:rPr lang="en-GB" b="1" dirty="0"/>
              <a:t>initiative and political push</a:t>
            </a:r>
            <a:r>
              <a:rPr lang="en-GB" dirty="0"/>
              <a:t> came from the </a:t>
            </a:r>
            <a:r>
              <a:rPr lang="en-GB" b="1" dirty="0"/>
              <a:t>Delors Commission</a:t>
            </a:r>
            <a:r>
              <a:rPr lang="en-GB" dirty="0"/>
              <a:t> The document itself was </a:t>
            </a:r>
            <a:r>
              <a:rPr lang="en-GB" b="1" dirty="0"/>
              <a:t>drafted by Arthur Cockfield</a:t>
            </a:r>
            <a:r>
              <a:rPr lang="en-GB" dirty="0"/>
              <a:t> It was officially published by the </a:t>
            </a:r>
            <a:r>
              <a:rPr lang="en-GB" b="1" dirty="0"/>
              <a:t>European Commission</a:t>
            </a:r>
            <a:r>
              <a:rPr lang="en-GB" dirty="0"/>
              <a:t> in 1985</a:t>
            </a:r>
            <a:endParaRPr lang="en-GB" sz="1200" b="0" i="0" u="none" strike="noStrike" cap="none" dirty="0">
              <a:solidFill>
                <a:schemeClr val="dk1"/>
              </a:solidFill>
              <a:effectLst/>
              <a:latin typeface="Calibri"/>
              <a:ea typeface="Calibri"/>
              <a:cs typeface="Calibri"/>
              <a:sym typeface="Calibri"/>
            </a:endParaRPr>
          </a:p>
          <a:p>
            <a:r>
              <a:rPr lang="en-GB" dirty="0"/>
              <a:t>“The 1985 White Paper, prepared by Lord Cockfield under the Delors Commission…”</a:t>
            </a:r>
            <a:endParaRPr lang="cs-CZ" dirty="0"/>
          </a:p>
          <a:p>
            <a:pPr>
              <a:buFont typeface="Wingdings" panose="05000000000000000000" pitchFamily="2" charset="2"/>
              <a:buChar char="Ø"/>
            </a:pPr>
            <a:r>
              <a:rPr lang="en-GB" dirty="0"/>
              <a:t>He was </a:t>
            </a:r>
            <a:r>
              <a:rPr lang="en-GB" b="1" dirty="0"/>
              <a:t>Vice-President of the European Commission</a:t>
            </a:r>
            <a:r>
              <a:rPr lang="en-GB" dirty="0"/>
              <a:t> </a:t>
            </a:r>
          </a:p>
          <a:p>
            <a:pPr>
              <a:buFont typeface="Wingdings" panose="05000000000000000000" pitchFamily="2" charset="2"/>
              <a:buChar char="Ø"/>
            </a:pPr>
            <a:r>
              <a:rPr lang="en-GB" dirty="0"/>
              <a:t>Responsible for the </a:t>
            </a:r>
            <a:r>
              <a:rPr lang="en-GB" b="1" dirty="0"/>
              <a:t>internal market portfolio</a:t>
            </a:r>
            <a:r>
              <a:rPr lang="en-GB" dirty="0"/>
              <a:t> </a:t>
            </a:r>
          </a:p>
          <a:p>
            <a:pPr>
              <a:buFont typeface="Wingdings" panose="05000000000000000000" pitchFamily="2" charset="2"/>
              <a:buChar char="Ø"/>
            </a:pPr>
            <a:r>
              <a:rPr lang="en-GB" b="1" dirty="0"/>
              <a:t>Main author of the 1985 White Paper</a:t>
            </a:r>
            <a:r>
              <a:rPr lang="en-GB" dirty="0"/>
              <a:t> on completing the single market </a:t>
            </a:r>
          </a:p>
          <a:p>
            <a:br>
              <a:rPr lang="en-GB" dirty="0"/>
            </a:br>
            <a:r>
              <a:rPr lang="en-GB" b="1" dirty="0"/>
              <a:t>🧠 His key role:</a:t>
            </a:r>
          </a:p>
          <a:p>
            <a:r>
              <a:rPr lang="en-GB" dirty="0"/>
              <a:t>👉 He identified </a:t>
            </a:r>
            <a:r>
              <a:rPr lang="en-GB" b="1" dirty="0"/>
              <a:t>~300 barriers</a:t>
            </a:r>
            <a:r>
              <a:rPr lang="en-GB" dirty="0"/>
              <a:t> that had to be removed</a:t>
            </a:r>
            <a:br>
              <a:rPr lang="en-GB" dirty="0"/>
            </a:br>
            <a:r>
              <a:rPr lang="en-GB" dirty="0"/>
              <a:t>👉 Designed the </a:t>
            </a:r>
            <a:r>
              <a:rPr lang="en-GB" b="1" dirty="0"/>
              <a:t>practical roadmap</a:t>
            </a:r>
            <a:r>
              <a:rPr lang="en-GB" dirty="0"/>
              <a:t> to create the EU single market by 1992</a:t>
            </a:r>
            <a:endParaRPr lang="cs-CZ" dirty="0"/>
          </a:p>
          <a:p>
            <a:r>
              <a:rPr lang="en-GB" dirty="0"/>
              <a:t>→→→</a:t>
            </a:r>
            <a:endParaRPr lang="cs-CZ" dirty="0"/>
          </a:p>
          <a:p>
            <a:pPr>
              <a:buAutoNum type="alphaUcPeriod"/>
            </a:pPr>
            <a:r>
              <a:rPr lang="en-GB" dirty="0"/>
              <a:t>Cockfield = the technocratic architect of the Single Market plan, working under the political leadership of Jacques Delors.</a:t>
            </a:r>
            <a:endParaRPr lang="cs-CZ" dirty="0"/>
          </a:p>
          <a:p>
            <a:pPr>
              <a:buAutoNum type="alphaUcPeriod"/>
            </a:pPr>
            <a:endParaRPr lang="cs-CZ" dirty="0"/>
          </a:p>
          <a:p>
            <a:pPr marL="228600" indent="0">
              <a:buNone/>
            </a:pPr>
            <a:endParaRPr lang="cs-CZ" dirty="0"/>
          </a:p>
          <a:p>
            <a:pPr marL="228600" indent="0">
              <a:buNone/>
            </a:pPr>
            <a:r>
              <a:rPr lang="cs-CZ" dirty="0"/>
              <a:t>https://eur-lex.europa.eu/LexUriServ/LexUriServ.do?uri=CELEX:12008E114:en:HTML</a:t>
            </a:r>
          </a:p>
          <a:p>
            <a:pPr marL="228600" indent="0">
              <a:buNone/>
            </a:pPr>
            <a:r>
              <a:rPr lang="en-GB" dirty="0"/>
              <a:t>Article 114</a:t>
            </a:r>
          </a:p>
          <a:p>
            <a:r>
              <a:rPr lang="en-GB" dirty="0"/>
              <a:t>(ex Article 95 TEC)</a:t>
            </a:r>
          </a:p>
          <a:p>
            <a:r>
              <a:rPr lang="en-GB" dirty="0"/>
              <a:t>1. Save where otherwise provided in the Treaties, the following provisions shall apply for the achievement of the objectives set out in Article 26. The European Parliament and the Council shall, acting in accordance with the ordinary legislative procedure and after consulting the Economic and Social Committee, adopt the measures for the approximation of the provisions laid down by law, regulation or administrative action in Member States which have as their object the establishment and functioning of the internal market.</a:t>
            </a:r>
          </a:p>
          <a:p>
            <a:r>
              <a:rPr lang="en-GB" dirty="0"/>
              <a:t>2. Paragraph 1 shall not apply to fiscal provisions, to those relating to the free movement of persons nor to those relating to the rights and interests of employed persons.</a:t>
            </a:r>
          </a:p>
          <a:p>
            <a:r>
              <a:rPr lang="en-GB" dirty="0"/>
              <a:t>3. The Commission, in its proposals envisaged in paragraph 1 concerning health, safety, environmental protection and consumer protection, will take as a base a high level of protection, taking account in particular of any new development based on scientific facts. Within their respective powers, the European Parliament and the Council will also seek to achieve this objective.</a:t>
            </a:r>
          </a:p>
          <a:p>
            <a:r>
              <a:rPr lang="en-GB" dirty="0"/>
              <a:t>4. If, after the adoption of a harmonisation measure by the European Parliament and the Council, by the Council or by the Commission, a Member State deems it necessary to maintain national provisions on grounds of major needs referred to in Article 36, or relating to the protection of the environment or the working environment, it shall notify the Commission of these provisions as well as the grounds for maintaining them.</a:t>
            </a:r>
          </a:p>
          <a:p>
            <a:r>
              <a:rPr lang="en-GB" dirty="0"/>
              <a:t>5. Moreover, without prejudice to paragraph 4, if, after the adoption of a harmonisation measure by the European Parliament and the Council, by the Council or by the Commission, a Member State deems it necessary to introduce national provisions based on new scientific evidence relating to the protection of the environment or the working environment on grounds of a problem specific to that Member State arising after the adoption of the harmonisation measure, it shall notify the Commission of the envisaged provisions as well as the grounds for introducing them.</a:t>
            </a:r>
          </a:p>
          <a:p>
            <a:r>
              <a:rPr lang="en-GB" dirty="0"/>
              <a:t>6. The Commission shall, within six months of the notifications as referred to in paragraphs 4 and 5, approve or reject the national provisions involved after having verified whether or not they are a means of arbitrary discrimination or a disguised restriction on trade between Member States and whether or not they shall constitute an obstacle to the functioning of the internal market.</a:t>
            </a:r>
          </a:p>
          <a:p>
            <a:r>
              <a:rPr lang="en-GB" dirty="0"/>
              <a:t>In the absence of a decision by the Commission within this period the national provisions referred to in paragraphs 4 and 5 shall be deemed to have been approved.</a:t>
            </a:r>
          </a:p>
          <a:p>
            <a:r>
              <a:rPr lang="en-GB" dirty="0"/>
              <a:t>When justified by the complexity of the matter and in the absence of danger for human health, the Commission may notify the Member State concerned that the period referred to in this paragraph may be extended for a further period of up to six months.</a:t>
            </a:r>
          </a:p>
          <a:p>
            <a:r>
              <a:rPr lang="en-GB" dirty="0"/>
              <a:t>7. When, pursuant to paragraph 6, a Member State is authorised to maintain or introduce national provisions derogating from a harmonisation measure, the Commission shall immediately examine whether to propose an adaptation to that measure.</a:t>
            </a:r>
          </a:p>
          <a:p>
            <a:r>
              <a:rPr lang="en-GB" dirty="0"/>
              <a:t>8. When a Member State raises a specific problem on public health in a field which has been the subject of prior harmonisation measures, it shall bring it to the attention of the Commission which shall immediately examine whether to propose appropriate measures to the Council.</a:t>
            </a:r>
          </a:p>
          <a:p>
            <a:r>
              <a:rPr lang="en-GB" dirty="0"/>
              <a:t>9. By way of derogation from the procedure laid down in Articles 258 and 259, the Commission and any Member State may bring the matter directly before the Court of Justice of the European Union if it considers that another Member State is making improper use of the powers provided for in this Article.</a:t>
            </a:r>
          </a:p>
          <a:p>
            <a:r>
              <a:rPr lang="en-GB" dirty="0"/>
              <a:t>10. The harmonisation measures referred to above shall, in appropriate cases, include a safeguard clause authorising the Member States to take, for one or more of the non-economic reasons referred to in Article 36, provisional measures subject to a Union control procedure.</a:t>
            </a:r>
          </a:p>
          <a:p>
            <a:pPr marL="228600" indent="0">
              <a:buNone/>
            </a:pPr>
            <a:endParaRPr lang="cs-CZ" dirty="0"/>
          </a:p>
          <a:p>
            <a:pPr>
              <a:buAutoNum type="alphaUcPeriod"/>
            </a:pPr>
            <a:endParaRPr lang="cs-CZ" dirty="0"/>
          </a:p>
          <a:p>
            <a:pPr>
              <a:buAutoNum type="alphaUcPeriod"/>
            </a:pPr>
            <a:endParaRPr lang="cs-CZ" dirty="0"/>
          </a:p>
          <a:p>
            <a:pPr>
              <a:buAutoNum type="alphaUcPeriod"/>
            </a:pPr>
            <a:endParaRPr lang="en-GB"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a:ea typeface="Calibri"/>
                <a:cs typeface="Calibri"/>
                <a:sym typeface="Calibri"/>
              </a:rPr>
              <a:t>3</a:t>
            </a:fld>
            <a:endParaRPr lang="cs-C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644554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A3F797-8B9E-E42F-F1C3-C09414FF4A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7B0B32-CDFC-3673-CC2C-DF73AE9ED5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AF3B7E-F428-9BD8-87CA-5CC1B1FB7077}"/>
              </a:ext>
            </a:extLst>
          </p:cNvPr>
          <p:cNvSpPr>
            <a:spLocks noGrp="1"/>
          </p:cNvSpPr>
          <p:nvPr>
            <p:ph type="body" idx="1"/>
          </p:nvPr>
        </p:nvSpPr>
        <p:spPr/>
        <p:txBody>
          <a:bodyPr/>
          <a:lstStyle/>
          <a:p>
            <a:r>
              <a:rPr lang="en-GB" dirty="0"/>
              <a:t>https://www.consilium.europa.eu/en/policies/deeper-single-market/</a:t>
            </a:r>
          </a:p>
        </p:txBody>
      </p:sp>
      <p:sp>
        <p:nvSpPr>
          <p:cNvPr id="4" name="Slide Number Placeholder 3">
            <a:extLst>
              <a:ext uri="{FF2B5EF4-FFF2-40B4-BE49-F238E27FC236}">
                <a16:creationId xmlns:a16="http://schemas.microsoft.com/office/drawing/2014/main" id="{F8BBC591-5E3E-2E69-A71B-88679B8804B8}"/>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a:ea typeface="Calibri"/>
                <a:cs typeface="Calibri"/>
                <a:sym typeface="Calibri"/>
              </a:rPr>
              <a:t>4</a:t>
            </a:fld>
            <a:endParaRPr lang="cs-C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2318908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sz="1200" b="0" i="0" u="none" strike="noStrike" cap="none" dirty="0">
                <a:solidFill>
                  <a:schemeClr val="dk1"/>
                </a:solidFill>
                <a:effectLst/>
                <a:latin typeface="Calibri"/>
                <a:ea typeface="Calibri"/>
                <a:cs typeface="Calibri"/>
                <a:sym typeface="Calibri"/>
              </a:rPr>
              <a:t>The internal market is not merely a geographic area but a legal construct that demands mutual trust between Member States. The principle of mutual recognition, pioneered in the </a:t>
            </a:r>
            <a:r>
              <a:rPr lang="en-GB" sz="1200" b="0" i="1" u="none" strike="noStrike" cap="none" dirty="0">
                <a:solidFill>
                  <a:schemeClr val="dk1"/>
                </a:solidFill>
                <a:effectLst/>
                <a:latin typeface="Calibri"/>
                <a:ea typeface="Calibri"/>
                <a:cs typeface="Calibri"/>
                <a:sym typeface="Calibri"/>
              </a:rPr>
              <a:t>Cassis de Dijon</a:t>
            </a:r>
            <a:r>
              <a:rPr lang="en-GB" sz="1200" b="0" i="0" u="none" strike="noStrike" cap="none" dirty="0">
                <a:solidFill>
                  <a:schemeClr val="dk1"/>
                </a:solidFill>
                <a:effectLst/>
                <a:latin typeface="Calibri"/>
                <a:ea typeface="Calibri"/>
                <a:cs typeface="Calibri"/>
                <a:sym typeface="Calibri"/>
              </a:rPr>
              <a:t> jurisprudence, mandates that a product or service lawfully marketed in one Member State must, in principle, be allowed access to the markets of all others. This facilitates a radically decentralized market where inter-jurisdictional competition can flourish, albeit within a framework of essential protections for the public interest.</a:t>
            </a:r>
          </a:p>
          <a:p>
            <a:endParaRPr lang="en-GB"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a:ea typeface="Calibri"/>
                <a:cs typeface="Calibri"/>
                <a:sym typeface="Calibri"/>
              </a:rPr>
              <a:t>5</a:t>
            </a:fld>
            <a:endParaRPr lang="cs-C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402829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i="0" u="none" strike="noStrike" cap="none" dirty="0">
                <a:solidFill>
                  <a:schemeClr val="dk1"/>
                </a:solidFill>
                <a:effectLst/>
                <a:latin typeface="Calibri"/>
                <a:ea typeface="Calibri"/>
                <a:cs typeface="Calibri"/>
                <a:sym typeface="Calibri"/>
              </a:rPr>
              <a:t>The Free Movement of Goods: Fiscal and Non-Fiscal Barriers</a:t>
            </a:r>
            <a:endParaRPr lang="en-GB" sz="1200" b="0" i="0" u="none" strike="noStrike" cap="none" dirty="0">
              <a:solidFill>
                <a:schemeClr val="dk1"/>
              </a:solidFill>
              <a:effectLst/>
              <a:latin typeface="Calibri"/>
              <a:ea typeface="Calibri"/>
              <a:cs typeface="Calibri"/>
              <a:sym typeface="Calibri"/>
            </a:endParaRPr>
          </a:p>
          <a:p>
            <a:r>
              <a:rPr lang="en-GB" sz="1200" b="0" i="0" u="none" strike="noStrike" cap="none" dirty="0">
                <a:solidFill>
                  <a:schemeClr val="dk1"/>
                </a:solidFill>
                <a:effectLst/>
                <a:latin typeface="Calibri"/>
                <a:ea typeface="Calibri"/>
                <a:cs typeface="Calibri"/>
                <a:sym typeface="Calibri"/>
              </a:rPr>
              <a:t>The free movement of goods (Articles 28–37 TFEU) is the most mature of the four freedoms, serving as the cornerstone of the EU’s economic integration. It applies to all products originating in Member States and to products from third countries that are in free circulation within the Union. The legal framework is designed to eliminate both fiscal barriers (customs duties and discriminatory taxes) and non-fiscal barriers (quotas and technical regulations).</a:t>
            </a:r>
          </a:p>
          <a:p>
            <a:r>
              <a:rPr lang="en-GB" sz="1200" b="1" i="0" u="none" strike="noStrike" cap="none" dirty="0">
                <a:solidFill>
                  <a:schemeClr val="dk1"/>
                </a:solidFill>
                <a:effectLst/>
                <a:latin typeface="Calibri"/>
                <a:ea typeface="Calibri"/>
                <a:cs typeface="Calibri"/>
                <a:sym typeface="Calibri"/>
              </a:rPr>
              <a:t>The Abolition of Fiscal Barriers: Articles 28, 30, and 110 TFEU</a:t>
            </a:r>
            <a:endParaRPr lang="en-GB" sz="1200" b="0" i="0" u="none" strike="noStrike" cap="none" dirty="0">
              <a:solidFill>
                <a:schemeClr val="dk1"/>
              </a:solidFill>
              <a:effectLst/>
              <a:latin typeface="Calibri"/>
              <a:ea typeface="Calibri"/>
              <a:cs typeface="Calibri"/>
              <a:sym typeface="Calibri"/>
            </a:endParaRPr>
          </a:p>
          <a:p>
            <a:r>
              <a:rPr lang="en-GB" sz="1200" b="0" i="0" u="none" strike="noStrike" cap="none" dirty="0">
                <a:solidFill>
                  <a:schemeClr val="dk1"/>
                </a:solidFill>
                <a:effectLst/>
                <a:latin typeface="Calibri"/>
                <a:ea typeface="Calibri"/>
                <a:cs typeface="Calibri"/>
                <a:sym typeface="Calibri"/>
              </a:rPr>
              <a:t>The Customs Union, established by Article 28 TFEU, entails a total prohibition on customs duties and "charges having equivalent effect" (CHEEs) between Member States, alongside the adoption of a Common External Tariff (CET) for trade with third countries. A CHEE is defined by the Court of Justice of the European Union (CJEU) as any pecuniary charge, however small, imposed unilaterally on domestic or foreign goods because they cross a frontier. This prohibition is absolute and applies even if the charge is not intended to be protectionist or discriminatory.</a:t>
            </a:r>
          </a:p>
          <a:p>
            <a:r>
              <a:rPr lang="en-GB" sz="1200" b="0" i="0" u="none" strike="noStrike" cap="none" dirty="0">
                <a:solidFill>
                  <a:schemeClr val="dk1"/>
                </a:solidFill>
                <a:effectLst/>
                <a:latin typeface="Calibri"/>
                <a:ea typeface="Calibri"/>
                <a:cs typeface="Calibri"/>
                <a:sym typeface="Calibri"/>
              </a:rPr>
              <a:t>While Article 30 TFEU prohibits charges related to the act of border-crossing, Article 110 TFEU regulates internal taxation. Member States retain the right to levy taxes on products, but they must do so in a non-discriminatory manner. Article 110(1) prohibits taxes on imported goods that are higher than those on "similar" domestic products, while Article 110(2) prohibits taxes that afford "indirect protection" to domestic products that are in competition with imports, even if they are not strictly similar. The distinction between a CHEE and a discriminatory tax is critical: a CHEE is prohibited entirely, whereas a discriminatory tax must merely be equalized with the domestic rate.</a:t>
            </a:r>
            <a:endParaRPr lang="cs-CZ" sz="1200" b="0" i="0" u="none" strike="noStrike" cap="none" dirty="0">
              <a:solidFill>
                <a:schemeClr val="dk1"/>
              </a:solidFill>
              <a:effectLst/>
              <a:latin typeface="Calibri"/>
              <a:ea typeface="Calibri"/>
              <a:cs typeface="Calibri"/>
              <a:sym typeface="Calibri"/>
            </a:endParaRPr>
          </a:p>
          <a:p>
            <a:endParaRPr lang="cs-CZ" sz="1200" b="0" i="0" u="none" strike="noStrike" cap="none" dirty="0">
              <a:solidFill>
                <a:schemeClr val="dk1"/>
              </a:solidFill>
              <a:effectLst/>
              <a:latin typeface="Calibri"/>
              <a:ea typeface="Calibri"/>
              <a:cs typeface="Calibri"/>
              <a:sym typeface="Calibri"/>
            </a:endParaRPr>
          </a:p>
          <a:p>
            <a:endParaRPr lang="cs-CZ" sz="1200" b="0" i="0" u="none" strike="noStrike" cap="none" dirty="0">
              <a:solidFill>
                <a:schemeClr val="dk1"/>
              </a:solidFill>
              <a:effectLst/>
              <a:latin typeface="Calibri"/>
              <a:ea typeface="Calibri"/>
              <a:cs typeface="Calibri"/>
              <a:sym typeface="Calibri"/>
            </a:endParaRPr>
          </a:p>
          <a:p>
            <a:pPr algn="ctr"/>
            <a:r>
              <a:rPr lang="en-GB" dirty="0"/>
              <a:t>Article 28</a:t>
            </a:r>
          </a:p>
          <a:p>
            <a:pPr algn="ctr"/>
            <a:r>
              <a:rPr lang="en-GB" dirty="0"/>
              <a:t>(ex Article 23 TEC) </a:t>
            </a:r>
          </a:p>
          <a:p>
            <a:r>
              <a:rPr lang="en-GB" dirty="0"/>
              <a:t>1.   The Union shall comprise a customs union which shall cover all trade in goods and which shall involve the prohibition between Member States of customs duties on imports and exports and of all charges having equivalent effect, and the adoption of a common customs tariff in their relations with third countries.</a:t>
            </a:r>
          </a:p>
          <a:p>
            <a:r>
              <a:rPr lang="en-GB" dirty="0"/>
              <a:t>2.   The provisions of Article 30 and of Chapter 3 of this Title shall apply to products originating in Member States and to products coming from third countries which are in free circulation in Member States.</a:t>
            </a:r>
            <a:endParaRPr lang="cs-CZ" dirty="0"/>
          </a:p>
          <a:p>
            <a:endParaRPr lang="cs-CZ" dirty="0"/>
          </a:p>
          <a:p>
            <a:endParaRPr lang="cs-CZ" dirty="0"/>
          </a:p>
          <a:p>
            <a:pPr algn="ctr"/>
            <a:r>
              <a:rPr lang="en-GB" dirty="0"/>
              <a:t>Article 110</a:t>
            </a:r>
          </a:p>
          <a:p>
            <a:pPr algn="ctr"/>
            <a:r>
              <a:rPr lang="en-GB" dirty="0"/>
              <a:t>(ex Article 90 TEC) </a:t>
            </a:r>
          </a:p>
          <a:p>
            <a:r>
              <a:rPr lang="en-GB" dirty="0"/>
              <a:t>No Member State shall impose, directly or indirectly, on the products of other Member States any internal taxation of any kind in excess of that imposed directly or indirectly on similar domestic products.</a:t>
            </a:r>
          </a:p>
          <a:p>
            <a:r>
              <a:rPr lang="en-GB" dirty="0"/>
              <a:t>Furthermore, no Member State shall impose on the products of other Member States any internal taxation of such a nature as to afford indirect protection to other products.</a:t>
            </a:r>
          </a:p>
          <a:p>
            <a:br>
              <a:rPr lang="en-GB" dirty="0"/>
            </a:br>
            <a:endParaRPr lang="en-GB" dirty="0"/>
          </a:p>
          <a:p>
            <a:endParaRPr lang="cs-CZ" sz="1200" b="0" i="0" u="none" strike="noStrike" cap="none" dirty="0">
              <a:solidFill>
                <a:schemeClr val="dk1"/>
              </a:solidFill>
              <a:effectLst/>
              <a:latin typeface="Calibri"/>
              <a:ea typeface="Calibri"/>
              <a:cs typeface="Calibri"/>
              <a:sym typeface="Calibri"/>
            </a:endParaRPr>
          </a:p>
          <a:p>
            <a:pPr algn="ctr"/>
            <a:endParaRPr lang="cs-CZ" sz="1200" b="0" i="0" u="none" strike="noStrike" cap="none" dirty="0">
              <a:solidFill>
                <a:schemeClr val="dk1"/>
              </a:solidFill>
              <a:effectLst/>
              <a:latin typeface="Calibri"/>
              <a:ea typeface="Calibri"/>
              <a:cs typeface="Calibri"/>
              <a:sym typeface="Calibri"/>
            </a:endParaRPr>
          </a:p>
          <a:p>
            <a:pPr algn="ctr"/>
            <a:r>
              <a:rPr lang="en-GB" dirty="0"/>
              <a:t>Article 30</a:t>
            </a:r>
          </a:p>
          <a:p>
            <a:pPr algn="ctr"/>
            <a:r>
              <a:rPr lang="en-GB" dirty="0"/>
              <a:t>(ex Article 25 TEC) </a:t>
            </a:r>
          </a:p>
          <a:p>
            <a:r>
              <a:rPr lang="en-GB" dirty="0"/>
              <a:t>Customs duties on imports and exports and charges having equivalent effect shall be prohibited between Member States. This prohibition shall also apply to customs duties of a fiscal nature.</a:t>
            </a:r>
          </a:p>
          <a:p>
            <a:endParaRPr lang="en-GB" sz="1200" b="0" i="0" u="none" strike="noStrike" cap="none" dirty="0">
              <a:solidFill>
                <a:schemeClr val="dk1"/>
              </a:solidFill>
              <a:effectLst/>
              <a:latin typeface="Calibri"/>
              <a:ea typeface="Calibri"/>
              <a:cs typeface="Calibri"/>
              <a:sym typeface="Calibri"/>
            </a:endParaRPr>
          </a:p>
          <a:p>
            <a:endParaRPr lang="en-GB"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a:ea typeface="Calibri"/>
                <a:cs typeface="Calibri"/>
                <a:sym typeface="Calibri"/>
              </a:rPr>
              <a:t>6</a:t>
            </a:fld>
            <a:endParaRPr lang="cs-C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399470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BA1DD-D5C5-0F06-76B6-3419E7D763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AF1367-ABD2-94E3-128D-4528917CF8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DBEF5B-6D07-290D-D888-57CBB7A68326}"/>
              </a:ext>
            </a:extLst>
          </p:cNvPr>
          <p:cNvSpPr>
            <a:spLocks noGrp="1"/>
          </p:cNvSpPr>
          <p:nvPr>
            <p:ph type="body" idx="1"/>
          </p:nvPr>
        </p:nvSpPr>
        <p:spPr/>
        <p:txBody>
          <a:bodyPr/>
          <a:lstStyle/>
          <a:p>
            <a:r>
              <a:rPr lang="en-GB" sz="1200" b="1" i="0" u="none" strike="noStrike" cap="none" dirty="0">
                <a:solidFill>
                  <a:schemeClr val="dk1"/>
                </a:solidFill>
                <a:effectLst/>
                <a:latin typeface="Calibri"/>
                <a:ea typeface="Calibri"/>
                <a:cs typeface="Calibri"/>
                <a:sym typeface="Calibri"/>
              </a:rPr>
              <a:t>Non-Fiscal Barriers: Quantitative Restrictions and MEQRs</a:t>
            </a:r>
            <a:endParaRPr lang="en-GB" sz="1200" b="0" i="0" u="none" strike="noStrike" cap="none" dirty="0">
              <a:solidFill>
                <a:schemeClr val="dk1"/>
              </a:solidFill>
              <a:effectLst/>
              <a:latin typeface="Calibri"/>
              <a:ea typeface="Calibri"/>
              <a:cs typeface="Calibri"/>
              <a:sym typeface="Calibri"/>
            </a:endParaRPr>
          </a:p>
          <a:p>
            <a:r>
              <a:rPr lang="en-GB" sz="1200" b="0" i="0" u="none" strike="noStrike" cap="none" dirty="0">
                <a:solidFill>
                  <a:schemeClr val="dk1"/>
                </a:solidFill>
                <a:effectLst/>
                <a:latin typeface="Calibri"/>
                <a:ea typeface="Calibri"/>
                <a:cs typeface="Calibri"/>
                <a:sym typeface="Calibri"/>
              </a:rPr>
              <a:t>Articles 34 and 35 TFEU prohibit quantitative restrictions (quotas) and "</a:t>
            </a:r>
            <a:r>
              <a:rPr lang="en-GB" sz="1200" b="1" i="0" u="none" strike="noStrike" cap="none" dirty="0">
                <a:solidFill>
                  <a:schemeClr val="dk1"/>
                </a:solidFill>
                <a:effectLst/>
                <a:latin typeface="Calibri"/>
                <a:ea typeface="Calibri"/>
                <a:cs typeface="Calibri"/>
                <a:sym typeface="Calibri"/>
              </a:rPr>
              <a:t>measures having equivalent effect to quantitative restrictions" (MEQRs) </a:t>
            </a:r>
            <a:r>
              <a:rPr lang="en-GB" sz="1200" b="0" i="0" u="none" strike="noStrike" cap="none" dirty="0">
                <a:solidFill>
                  <a:schemeClr val="dk1"/>
                </a:solidFill>
                <a:effectLst/>
                <a:latin typeface="Calibri"/>
                <a:ea typeface="Calibri"/>
                <a:cs typeface="Calibri"/>
                <a:sym typeface="Calibri"/>
              </a:rPr>
              <a:t>on imports and exports. The scope of these provisions was dramatically expanded by the </a:t>
            </a:r>
            <a:r>
              <a:rPr lang="en-GB" sz="1200" b="0" i="1" u="none" strike="noStrike" cap="none" dirty="0" err="1">
                <a:solidFill>
                  <a:schemeClr val="dk1"/>
                </a:solidFill>
                <a:effectLst/>
                <a:latin typeface="Calibri"/>
                <a:ea typeface="Calibri"/>
                <a:cs typeface="Calibri"/>
                <a:sym typeface="Calibri"/>
              </a:rPr>
              <a:t>Dassonville</a:t>
            </a:r>
            <a:r>
              <a:rPr lang="en-GB" sz="1200" b="0" i="0" u="none" strike="noStrike" cap="none" dirty="0">
                <a:solidFill>
                  <a:schemeClr val="dk1"/>
                </a:solidFill>
                <a:effectLst/>
                <a:latin typeface="Calibri"/>
                <a:ea typeface="Calibri"/>
                <a:cs typeface="Calibri"/>
                <a:sym typeface="Calibri"/>
              </a:rPr>
              <a:t> judgment, which defined an MEQR as any trading rule enacted by a Member State that is capable of hindering intra-Union trade, whether directly or indirectly, actually or potentially. This broad formula initially captured nearly any national regulation that increased the cost or difficulty of importing goods.</a:t>
            </a:r>
          </a:p>
          <a:p>
            <a:r>
              <a:rPr lang="en-GB" sz="1200" b="0" i="0" u="none" strike="noStrike" cap="none" dirty="0">
                <a:solidFill>
                  <a:schemeClr val="dk1"/>
                </a:solidFill>
                <a:effectLst/>
                <a:latin typeface="Calibri"/>
                <a:ea typeface="Calibri"/>
                <a:cs typeface="Calibri"/>
                <a:sym typeface="Calibri"/>
              </a:rPr>
              <a:t>The subsequent </a:t>
            </a:r>
            <a:r>
              <a:rPr lang="en-GB" sz="1200" b="0" i="1" u="none" strike="noStrike" cap="none" dirty="0">
                <a:solidFill>
                  <a:schemeClr val="dk1"/>
                </a:solidFill>
                <a:effectLst/>
                <a:latin typeface="Calibri"/>
                <a:ea typeface="Calibri"/>
                <a:cs typeface="Calibri"/>
                <a:sym typeface="Calibri"/>
              </a:rPr>
              <a:t>Cassis de Dijon</a:t>
            </a:r>
            <a:r>
              <a:rPr lang="en-GB" sz="1200" b="0" i="0" u="none" strike="noStrike" cap="none" dirty="0">
                <a:solidFill>
                  <a:schemeClr val="dk1"/>
                </a:solidFill>
                <a:effectLst/>
                <a:latin typeface="Calibri"/>
                <a:ea typeface="Calibri"/>
                <a:cs typeface="Calibri"/>
                <a:sym typeface="Calibri"/>
              </a:rPr>
              <a:t> judgment introduced the "Rule of Reason," acknowledging that in the absence of EU harmonization, Member States could maintain national rules that restrict trade if they are necessary to satisfy "mandatory requirements". These requirements initially included fiscal supervision, public health, commercial fairness, and consumer </a:t>
            </a:r>
            <a:r>
              <a:rPr lang="en-GB" sz="1200" b="0" i="0" u="none" strike="noStrike" cap="none" dirty="0" err="1">
                <a:solidFill>
                  <a:schemeClr val="dk1"/>
                </a:solidFill>
                <a:effectLst/>
                <a:latin typeface="Calibri"/>
                <a:ea typeface="Calibri"/>
                <a:cs typeface="Calibri"/>
                <a:sym typeface="Calibri"/>
              </a:rPr>
              <a:t>defense</a:t>
            </a:r>
            <a:r>
              <a:rPr lang="en-GB" sz="1200" b="0" i="0" u="none" strike="noStrike" cap="none" dirty="0">
                <a:solidFill>
                  <a:schemeClr val="dk1"/>
                </a:solidFill>
                <a:effectLst/>
                <a:latin typeface="Calibri"/>
                <a:ea typeface="Calibri"/>
                <a:cs typeface="Calibri"/>
                <a:sym typeface="Calibri"/>
              </a:rPr>
              <a:t>, but the list has since expanded to include environmental protection and cultural preservation.</a:t>
            </a:r>
          </a:p>
          <a:p>
            <a:r>
              <a:rPr lang="en-GB" sz="1200" b="0" i="0" u="none" strike="noStrike" cap="none" dirty="0">
                <a:solidFill>
                  <a:schemeClr val="dk1"/>
                </a:solidFill>
                <a:effectLst/>
                <a:latin typeface="Calibri"/>
                <a:ea typeface="Calibri"/>
                <a:cs typeface="Calibri"/>
                <a:sym typeface="Calibri"/>
              </a:rPr>
              <a:t>To curb the proliferation of litigation against non-discriminatory national rules, the CJEU refined its approach in the </a:t>
            </a:r>
            <a:r>
              <a:rPr lang="en-GB" sz="1200" b="0" i="1" u="none" strike="noStrike" cap="none" dirty="0">
                <a:solidFill>
                  <a:schemeClr val="dk1"/>
                </a:solidFill>
                <a:effectLst/>
                <a:latin typeface="Calibri"/>
                <a:ea typeface="Calibri"/>
                <a:cs typeface="Calibri"/>
                <a:sym typeface="Calibri"/>
              </a:rPr>
              <a:t>Keck</a:t>
            </a:r>
            <a:r>
              <a:rPr lang="en-GB" sz="1200" b="0" i="0" u="none" strike="noStrike" cap="none" dirty="0">
                <a:solidFill>
                  <a:schemeClr val="dk1"/>
                </a:solidFill>
                <a:effectLst/>
                <a:latin typeface="Calibri"/>
                <a:ea typeface="Calibri"/>
                <a:cs typeface="Calibri"/>
                <a:sym typeface="Calibri"/>
              </a:rPr>
              <a:t> judgment. The Court distinguished between "product requirements" (relating to the physical characteristics of the good, such as weight or </a:t>
            </a:r>
            <a:r>
              <a:rPr lang="en-GB" sz="1200" b="0" i="0" u="none" strike="noStrike" cap="none" dirty="0" err="1">
                <a:solidFill>
                  <a:schemeClr val="dk1"/>
                </a:solidFill>
                <a:effectLst/>
                <a:latin typeface="Calibri"/>
                <a:ea typeface="Calibri"/>
                <a:cs typeface="Calibri"/>
                <a:sym typeface="Calibri"/>
              </a:rPr>
              <a:t>labeling</a:t>
            </a:r>
            <a:r>
              <a:rPr lang="en-GB" sz="1200" b="0" i="0" u="none" strike="noStrike" cap="none" dirty="0">
                <a:solidFill>
                  <a:schemeClr val="dk1"/>
                </a:solidFill>
                <a:effectLst/>
                <a:latin typeface="Calibri"/>
                <a:ea typeface="Calibri"/>
                <a:cs typeface="Calibri"/>
                <a:sym typeface="Calibri"/>
              </a:rPr>
              <a:t>) and "certain selling arrangements" (relating to how or when a product is sold, such as Sunday trading laws or advertising restrictions). While product requirements remain subject to the broad </a:t>
            </a:r>
            <a:r>
              <a:rPr lang="en-GB" sz="1200" b="0" i="1" u="none" strike="noStrike" cap="none" dirty="0" err="1">
                <a:solidFill>
                  <a:schemeClr val="dk1"/>
                </a:solidFill>
                <a:effectLst/>
                <a:latin typeface="Calibri"/>
                <a:ea typeface="Calibri"/>
                <a:cs typeface="Calibri"/>
                <a:sym typeface="Calibri"/>
              </a:rPr>
              <a:t>Dassonville</a:t>
            </a:r>
            <a:r>
              <a:rPr lang="en-GB" sz="1200" b="0" i="0" u="none" strike="noStrike" cap="none" dirty="0">
                <a:solidFill>
                  <a:schemeClr val="dk1"/>
                </a:solidFill>
                <a:effectLst/>
                <a:latin typeface="Calibri"/>
                <a:ea typeface="Calibri"/>
                <a:cs typeface="Calibri"/>
                <a:sym typeface="Calibri"/>
              </a:rPr>
              <a:t> test, non-discriminatory selling arrangements fall outside the scope of Article 34 TFEU altogether.</a:t>
            </a:r>
          </a:p>
          <a:p>
            <a:r>
              <a:rPr lang="cs-CZ" dirty="0"/>
              <a:t>----------------</a:t>
            </a:r>
          </a:p>
          <a:p>
            <a:endParaRPr lang="cs-CZ" dirty="0"/>
          </a:p>
          <a:p>
            <a:pPr>
              <a:buFont typeface="Arial" panose="020B0604020202020204" pitchFamily="34" charset="0"/>
              <a:buChar char="•"/>
            </a:pPr>
            <a:r>
              <a:rPr lang="en-GB" sz="1800" b="1" dirty="0"/>
              <a:t>Key Case Law:</a:t>
            </a:r>
            <a:endParaRPr lang="en-GB" sz="1800" dirty="0"/>
          </a:p>
          <a:p>
            <a:pPr marL="742950" lvl="1" indent="-285750">
              <a:buFont typeface="Arial" panose="020B0604020202020204" pitchFamily="34" charset="0"/>
              <a:buChar char="•"/>
            </a:pPr>
            <a:r>
              <a:rPr lang="en-GB" sz="1800" b="1" dirty="0" err="1"/>
              <a:t>Dassonville</a:t>
            </a:r>
            <a:r>
              <a:rPr lang="en-GB" sz="1800" b="1" dirty="0"/>
              <a:t>:</a:t>
            </a:r>
            <a:r>
              <a:rPr lang="en-GB" sz="1800" dirty="0"/>
              <a:t> Defined MEQRs as any trade barriers.</a:t>
            </a:r>
          </a:p>
          <a:p>
            <a:pPr marL="742950" lvl="1" indent="-285750">
              <a:buFont typeface="Arial" panose="020B0604020202020204" pitchFamily="34" charset="0"/>
              <a:buChar char="•"/>
            </a:pPr>
            <a:r>
              <a:rPr lang="en-GB" sz="1800" b="1" dirty="0"/>
              <a:t>Cassis de Dijon:</a:t>
            </a:r>
            <a:r>
              <a:rPr lang="en-GB" sz="1800" dirty="0"/>
              <a:t> Established the principle of </a:t>
            </a:r>
            <a:r>
              <a:rPr lang="en-GB" sz="1800" b="1" dirty="0"/>
              <a:t>mutual recognition</a:t>
            </a:r>
            <a:r>
              <a:rPr lang="en-GB" sz="1800" dirty="0"/>
              <a:t>.</a:t>
            </a:r>
          </a:p>
          <a:p>
            <a:pPr marL="742950" lvl="1" indent="-285750">
              <a:buFont typeface="Arial" panose="020B0604020202020204" pitchFamily="34" charset="0"/>
              <a:buChar char="•"/>
            </a:pPr>
            <a:r>
              <a:rPr lang="en-GB" sz="1800" b="1" dirty="0"/>
              <a:t>Keck:</a:t>
            </a:r>
            <a:r>
              <a:rPr lang="en-GB" sz="1800" dirty="0"/>
              <a:t> Distinguished "product requirements" from "selling arrangements."</a:t>
            </a:r>
          </a:p>
          <a:p>
            <a:r>
              <a:rPr lang="cs-CZ" dirty="0"/>
              <a:t>-----------</a:t>
            </a:r>
          </a:p>
          <a:p>
            <a:endParaRPr lang="cs-CZ" dirty="0"/>
          </a:p>
          <a:p>
            <a:endParaRPr lang="cs-CZ" dirty="0"/>
          </a:p>
          <a:p>
            <a:pPr algn="ctr"/>
            <a:r>
              <a:rPr lang="en-GB" b="1" dirty="0"/>
              <a:t>Article 34</a:t>
            </a:r>
          </a:p>
          <a:p>
            <a:pPr algn="ctr"/>
            <a:r>
              <a:rPr lang="en-GB" b="1" dirty="0"/>
              <a:t>(ex Article 28 TEC)</a:t>
            </a:r>
          </a:p>
          <a:p>
            <a:r>
              <a:rPr lang="en-GB" dirty="0"/>
              <a:t>Quantitative restrictions on imports and all measures having equivalent effect shall be prohibited</a:t>
            </a:r>
            <a:r>
              <a:rPr lang="cs-CZ" dirty="0"/>
              <a:t> </a:t>
            </a:r>
            <a:r>
              <a:rPr lang="en-GB" dirty="0"/>
              <a:t>between Member States.</a:t>
            </a:r>
          </a:p>
          <a:p>
            <a:pPr algn="ctr"/>
            <a:r>
              <a:rPr lang="en-GB" b="1" dirty="0"/>
              <a:t>Article 35</a:t>
            </a:r>
          </a:p>
          <a:p>
            <a:pPr algn="ctr"/>
            <a:r>
              <a:rPr lang="en-GB" b="1" dirty="0"/>
              <a:t>(ex Article 29 TEC)</a:t>
            </a:r>
          </a:p>
          <a:p>
            <a:r>
              <a:rPr lang="en-GB" dirty="0"/>
              <a:t>Quantitative restrictions on exports, and all measures having equivalent effect, shall be prohibited</a:t>
            </a:r>
            <a:r>
              <a:rPr lang="cs-CZ" dirty="0"/>
              <a:t> </a:t>
            </a:r>
            <a:r>
              <a:rPr lang="en-GB" dirty="0"/>
              <a:t>between Member States.</a:t>
            </a:r>
          </a:p>
          <a:p>
            <a:pPr>
              <a:buFont typeface="Arial" panose="020B0604020202020204" pitchFamily="34" charset="0"/>
              <a:buChar char="•"/>
            </a:pPr>
            <a:endParaRPr lang="cs-CZ" sz="1800" b="1" dirty="0"/>
          </a:p>
          <a:p>
            <a:pPr marL="228600" indent="0">
              <a:buFont typeface="Arial" panose="020B0604020202020204" pitchFamily="34" charset="0"/>
              <a:buNone/>
            </a:pPr>
            <a:r>
              <a:rPr lang="cs-CZ" sz="1800" b="1" dirty="0"/>
              <a:t>------------</a:t>
            </a:r>
          </a:p>
          <a:p>
            <a:endParaRPr lang="en-GB" dirty="0"/>
          </a:p>
        </p:txBody>
      </p:sp>
      <p:sp>
        <p:nvSpPr>
          <p:cNvPr id="4" name="Slide Number Placeholder 3">
            <a:extLst>
              <a:ext uri="{FF2B5EF4-FFF2-40B4-BE49-F238E27FC236}">
                <a16:creationId xmlns:a16="http://schemas.microsoft.com/office/drawing/2014/main" id="{7A964573-95AD-F083-43E8-3831F0E3E7E4}"/>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a:ea typeface="Calibri"/>
                <a:cs typeface="Calibri"/>
                <a:sym typeface="Calibri"/>
              </a:rPr>
              <a:t>7</a:t>
            </a:fld>
            <a:endParaRPr lang="cs-C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86046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8968C0-1533-8810-746E-7633BDC6CC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BD2468-08AD-BD44-9E16-004848E6A2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26EC5C-37E8-6740-8CE2-2C36B04C90BE}"/>
              </a:ext>
            </a:extLst>
          </p:cNvPr>
          <p:cNvSpPr>
            <a:spLocks noGrp="1"/>
          </p:cNvSpPr>
          <p:nvPr>
            <p:ph type="body" idx="1"/>
          </p:nvPr>
        </p:nvSpPr>
        <p:spPr/>
        <p:txBody>
          <a:bodyPr/>
          <a:lstStyle/>
          <a:p>
            <a:pPr>
              <a:buFont typeface="Arial" panose="020B0604020202020204" pitchFamily="34" charset="0"/>
              <a:buChar char="•"/>
            </a:pPr>
            <a:r>
              <a:rPr lang="en-GB" sz="1800" b="1" dirty="0"/>
              <a:t>Key Case Law:</a:t>
            </a:r>
            <a:endParaRPr lang="en-GB" sz="1800" dirty="0"/>
          </a:p>
          <a:p>
            <a:pPr marL="742950" lvl="1" indent="-285750">
              <a:buFont typeface="Arial" panose="020B0604020202020204" pitchFamily="34" charset="0"/>
              <a:buChar char="•"/>
            </a:pPr>
            <a:r>
              <a:rPr lang="en-GB" sz="1800" b="1" dirty="0" err="1"/>
              <a:t>Dassonville</a:t>
            </a:r>
            <a:r>
              <a:rPr lang="en-GB" sz="1800" b="1" dirty="0"/>
              <a:t>:</a:t>
            </a:r>
            <a:r>
              <a:rPr lang="en-GB" sz="1800" dirty="0"/>
              <a:t> Defined MEQRs as any trade barriers.</a:t>
            </a:r>
          </a:p>
          <a:p>
            <a:pPr marL="742950" lvl="1" indent="-285750">
              <a:buFont typeface="Arial" panose="020B0604020202020204" pitchFamily="34" charset="0"/>
              <a:buChar char="•"/>
            </a:pPr>
            <a:r>
              <a:rPr lang="en-GB" sz="1800" b="1" dirty="0"/>
              <a:t>Cassis de Dijon:</a:t>
            </a:r>
            <a:r>
              <a:rPr lang="en-GB" sz="1800" dirty="0"/>
              <a:t> Established the principle of </a:t>
            </a:r>
            <a:r>
              <a:rPr lang="en-GB" sz="1800" b="1" dirty="0"/>
              <a:t>mutual recognition</a:t>
            </a:r>
            <a:r>
              <a:rPr lang="en-GB" sz="1800" dirty="0"/>
              <a:t>.</a:t>
            </a:r>
          </a:p>
          <a:p>
            <a:pPr marL="742950" lvl="1" indent="-285750">
              <a:buFont typeface="Arial" panose="020B0604020202020204" pitchFamily="34" charset="0"/>
              <a:buChar char="•"/>
            </a:pPr>
            <a:r>
              <a:rPr lang="en-GB" sz="1800" b="1" dirty="0"/>
              <a:t>Keck:</a:t>
            </a:r>
            <a:r>
              <a:rPr lang="en-GB" sz="1800" dirty="0"/>
              <a:t> Distinguished "product requirements" from "selling arrangements."</a:t>
            </a:r>
          </a:p>
          <a:p>
            <a:r>
              <a:rPr lang="cs-CZ" dirty="0"/>
              <a:t>-----------</a:t>
            </a:r>
          </a:p>
          <a:p>
            <a:endParaRPr lang="cs-CZ" dirty="0"/>
          </a:p>
          <a:p>
            <a:endParaRPr lang="cs-CZ" dirty="0"/>
          </a:p>
          <a:p>
            <a:pPr algn="ctr"/>
            <a:r>
              <a:rPr lang="en-GB" b="1" dirty="0"/>
              <a:t>Article 34</a:t>
            </a:r>
          </a:p>
          <a:p>
            <a:pPr algn="ctr"/>
            <a:r>
              <a:rPr lang="en-GB" b="1" dirty="0"/>
              <a:t>(ex Article 28 TEC)</a:t>
            </a:r>
          </a:p>
          <a:p>
            <a:r>
              <a:rPr lang="en-GB" dirty="0"/>
              <a:t>Quantitative restrictions on imports and all measures having equivalent effect shall be prohibited</a:t>
            </a:r>
            <a:r>
              <a:rPr lang="cs-CZ" dirty="0"/>
              <a:t> </a:t>
            </a:r>
            <a:r>
              <a:rPr lang="en-GB" dirty="0"/>
              <a:t>between Member States.</a:t>
            </a:r>
          </a:p>
          <a:p>
            <a:pPr algn="ctr"/>
            <a:r>
              <a:rPr lang="en-GB" b="1" dirty="0"/>
              <a:t>Article 35</a:t>
            </a:r>
          </a:p>
          <a:p>
            <a:pPr algn="ctr"/>
            <a:r>
              <a:rPr lang="en-GB" b="1" dirty="0"/>
              <a:t>(ex Article 29 TEC)</a:t>
            </a:r>
          </a:p>
          <a:p>
            <a:r>
              <a:rPr lang="en-GB" dirty="0"/>
              <a:t>Quantitative restrictions on exports, and all measures having equivalent effect, shall be prohibited</a:t>
            </a:r>
            <a:r>
              <a:rPr lang="cs-CZ" dirty="0"/>
              <a:t> </a:t>
            </a:r>
            <a:r>
              <a:rPr lang="en-GB" dirty="0"/>
              <a:t>between Member States.</a:t>
            </a:r>
            <a:endParaRPr lang="cs-CZ" dirty="0"/>
          </a:p>
          <a:p>
            <a:endParaRPr lang="cs-CZ" dirty="0"/>
          </a:p>
          <a:p>
            <a:pPr algn="ctr"/>
            <a:r>
              <a:rPr lang="en-GB" b="1" dirty="0"/>
              <a:t>Article 36</a:t>
            </a:r>
          </a:p>
          <a:p>
            <a:pPr algn="ctr"/>
            <a:r>
              <a:rPr lang="en-GB" b="1" dirty="0"/>
              <a:t>(ex Article 30 TEC)</a:t>
            </a:r>
          </a:p>
          <a:p>
            <a:r>
              <a:rPr lang="en-GB" dirty="0"/>
              <a:t>The provisions of Articles 34 and 35 shall not preclude prohibitions or restrictions on imports,</a:t>
            </a:r>
            <a:r>
              <a:rPr lang="cs-CZ" dirty="0"/>
              <a:t> </a:t>
            </a:r>
            <a:r>
              <a:rPr lang="en-GB" dirty="0"/>
              <a:t>exports or goods in transit justified on grounds of public morality, public policy or public security;</a:t>
            </a:r>
            <a:r>
              <a:rPr lang="cs-CZ" dirty="0"/>
              <a:t> </a:t>
            </a:r>
            <a:r>
              <a:rPr lang="en-GB" dirty="0"/>
              <a:t>the protection of health and life of humans, animals or plants; the protection of national treasures</a:t>
            </a:r>
            <a:r>
              <a:rPr lang="cs-CZ" dirty="0"/>
              <a:t> </a:t>
            </a:r>
            <a:r>
              <a:rPr lang="en-GB" dirty="0"/>
              <a:t>possessing artistic, historic or archaeological value; or the protection of industrial and commercial</a:t>
            </a:r>
            <a:r>
              <a:rPr lang="cs-CZ" dirty="0"/>
              <a:t> </a:t>
            </a:r>
            <a:r>
              <a:rPr lang="en-GB" dirty="0"/>
              <a:t>property. Such prohibitions or restrictions shall not, however, constitute a means of arbitrary</a:t>
            </a:r>
            <a:r>
              <a:rPr lang="cs-CZ" dirty="0"/>
              <a:t> </a:t>
            </a:r>
            <a:r>
              <a:rPr lang="en-GB" dirty="0"/>
              <a:t>discrimination or a disguised restriction on trade between Member States.</a:t>
            </a:r>
          </a:p>
          <a:p>
            <a:pPr>
              <a:buFont typeface="Arial" panose="020B0604020202020204" pitchFamily="34" charset="0"/>
              <a:buChar char="•"/>
            </a:pPr>
            <a:endParaRPr lang="cs-CZ" sz="1800" b="1" dirty="0"/>
          </a:p>
          <a:p>
            <a:pPr marL="228600" indent="0">
              <a:buFont typeface="Arial" panose="020B0604020202020204" pitchFamily="34" charset="0"/>
              <a:buNone/>
            </a:pPr>
            <a:r>
              <a:rPr lang="cs-CZ" sz="1800" b="1" dirty="0"/>
              <a:t>------------</a:t>
            </a:r>
          </a:p>
          <a:p>
            <a:pPr marL="228600" indent="0">
              <a:buFont typeface="Arial" panose="020B0604020202020204" pitchFamily="34" charset="0"/>
              <a:buNone/>
            </a:pPr>
            <a:endParaRPr lang="cs-CZ" sz="1800" b="1" dirty="0"/>
          </a:p>
          <a:p>
            <a:pPr marL="228600" indent="0">
              <a:buFont typeface="Arial" panose="020B0604020202020204" pitchFamily="34" charset="0"/>
              <a:buNone/>
            </a:pPr>
            <a:r>
              <a:rPr lang="cs-CZ" sz="1800" b="1" dirty="0"/>
              <a:t>https://eur-lex.europa.eu/legal-content/EN/TXT/?uri=celex:61980CJ0036</a:t>
            </a:r>
          </a:p>
          <a:p>
            <a:pPr marL="228600" indent="0">
              <a:buFont typeface="Arial" panose="020B0604020202020204" pitchFamily="34" charset="0"/>
              <a:buNone/>
            </a:pPr>
            <a:r>
              <a:rPr lang="en-GB" sz="1800" dirty="0"/>
              <a:t>Judgment of the Court of 10 March 1981.</a:t>
            </a:r>
            <a:br>
              <a:rPr lang="en-GB" sz="1800" dirty="0"/>
            </a:br>
            <a:r>
              <a:rPr lang="en-GB" sz="1800" dirty="0"/>
              <a:t>Irish Creamery Milk Suppliers Association and others v Government of Ireland and others; Martin Doyle and others v An Taoiseach and others.</a:t>
            </a:r>
            <a:br>
              <a:rPr lang="en-GB" sz="1800" dirty="0"/>
            </a:br>
            <a:r>
              <a:rPr lang="en-GB" sz="1800" dirty="0"/>
              <a:t>References for a preliminary ruling: High Court - Ireland.</a:t>
            </a:r>
            <a:br>
              <a:rPr lang="en-GB" sz="1800" dirty="0"/>
            </a:br>
            <a:r>
              <a:rPr lang="en-GB" sz="1800" dirty="0"/>
              <a:t>National charge on agricultural products of national origin.</a:t>
            </a:r>
            <a:br>
              <a:rPr lang="en-GB" sz="1800" dirty="0"/>
            </a:br>
            <a:r>
              <a:rPr lang="en-GB" sz="1800" dirty="0"/>
              <a:t>Joined cases 36 and 71/80.</a:t>
            </a:r>
            <a:endParaRPr lang="cs-CZ" sz="1800" b="1" dirty="0"/>
          </a:p>
          <a:p>
            <a:endParaRPr lang="en-GB" dirty="0"/>
          </a:p>
        </p:txBody>
      </p:sp>
      <p:sp>
        <p:nvSpPr>
          <p:cNvPr id="4" name="Slide Number Placeholder 3">
            <a:extLst>
              <a:ext uri="{FF2B5EF4-FFF2-40B4-BE49-F238E27FC236}">
                <a16:creationId xmlns:a16="http://schemas.microsoft.com/office/drawing/2014/main" id="{62704972-1C62-6556-946C-70BB1692F35A}"/>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a:ea typeface="Calibri"/>
                <a:cs typeface="Calibri"/>
                <a:sym typeface="Calibri"/>
              </a:rPr>
              <a:t>8</a:t>
            </a:fld>
            <a:endParaRPr lang="cs-C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302753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B82285-11DA-CDCA-DA34-19FAE915B6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CBC27C-53BE-A1F3-6779-F72F27B78D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AF9E2C-416F-768D-F3CC-A632BE1270DB}"/>
              </a:ext>
            </a:extLst>
          </p:cNvPr>
          <p:cNvSpPr>
            <a:spLocks noGrp="1"/>
          </p:cNvSpPr>
          <p:nvPr>
            <p:ph type="body" idx="1"/>
          </p:nvPr>
        </p:nvSpPr>
        <p:spPr/>
        <p:txBody>
          <a:bodyPr/>
          <a:lstStyle/>
          <a:p>
            <a:pPr marL="228600" indent="0">
              <a:buFont typeface="Arial" panose="020B0604020202020204" pitchFamily="34" charset="0"/>
              <a:buNone/>
            </a:pPr>
            <a:r>
              <a:rPr lang="cs-CZ" sz="1800" b="1" dirty="0"/>
              <a:t>https://eur-lex.europa.eu/legal-content/EN/TXT/?uri=celex:61980CJ0036</a:t>
            </a:r>
          </a:p>
          <a:p>
            <a:pPr marL="228600" indent="0">
              <a:buFont typeface="Arial" panose="020B0604020202020204" pitchFamily="34" charset="0"/>
              <a:buNone/>
            </a:pPr>
            <a:r>
              <a:rPr lang="en-GB" sz="1800" dirty="0"/>
              <a:t>Judgment of the Court of 10 March 1981.</a:t>
            </a:r>
            <a:br>
              <a:rPr lang="en-GB" sz="1800" dirty="0"/>
            </a:br>
            <a:r>
              <a:rPr lang="en-GB" sz="1800" dirty="0"/>
              <a:t>Irish Creamery Milk Suppliers Association and others v Government of Ireland and others; Martin Doyle and others v An Taoiseach and others.</a:t>
            </a:r>
            <a:br>
              <a:rPr lang="en-GB" sz="1800" dirty="0"/>
            </a:br>
            <a:r>
              <a:rPr lang="en-GB" sz="1800" dirty="0"/>
              <a:t>References for a preliminary ruling: High Court - Ireland.</a:t>
            </a:r>
            <a:br>
              <a:rPr lang="en-GB" sz="1800" dirty="0"/>
            </a:br>
            <a:r>
              <a:rPr lang="en-GB" sz="1800" dirty="0"/>
              <a:t>National charge on agricultural products of national origin.</a:t>
            </a:r>
            <a:br>
              <a:rPr lang="en-GB" sz="1800" dirty="0"/>
            </a:br>
            <a:r>
              <a:rPr lang="en-GB" sz="1800" dirty="0"/>
              <a:t>Joined cases 36 and 71/80.</a:t>
            </a:r>
            <a:endParaRPr lang="cs-CZ" sz="1800" b="1" dirty="0"/>
          </a:p>
          <a:p>
            <a:endParaRPr lang="cs-CZ" b="1" dirty="0"/>
          </a:p>
          <a:p>
            <a:r>
              <a:rPr lang="en-GB" b="1" dirty="0"/>
              <a:t>⚖️ Case Overview</a:t>
            </a:r>
          </a:p>
          <a:p>
            <a:r>
              <a:rPr lang="en-GB" dirty="0"/>
              <a:t>In 1979, the Irish government introduced a temporary </a:t>
            </a:r>
            <a:r>
              <a:rPr lang="en-GB" b="1" dirty="0"/>
              <a:t>1% levy</a:t>
            </a:r>
            <a:r>
              <a:rPr lang="en-GB" dirty="0"/>
              <a:t> on the value of certain agricultural products (such as cattle, milk, and cereals). The </a:t>
            </a:r>
            <a:r>
              <a:rPr lang="en-GB" b="1" dirty="0"/>
              <a:t>Irish Creamery Milk Suppliers Association</a:t>
            </a:r>
            <a:r>
              <a:rPr lang="en-GB" dirty="0"/>
              <a:t> challenged this, arguing that the tax interfered with the pricing mechanisms of the CAP and restricted trade.</a:t>
            </a:r>
          </a:p>
          <a:p>
            <a:r>
              <a:rPr lang="en-GB" b="1" dirty="0"/>
              <a:t>The Core Conflict</a:t>
            </a:r>
          </a:p>
          <a:p>
            <a:r>
              <a:rPr lang="en-GB" dirty="0"/>
              <a:t>The plaintiffs argued that since the CAP established a common organization of markets with "target prices," a national tax effectively lowered the price received by farmers, thus undermining the EU’s uniform pricing system.</a:t>
            </a:r>
          </a:p>
          <a:p>
            <a:br>
              <a:rPr lang="en-GB" dirty="0"/>
            </a:br>
            <a:endParaRPr lang="en-GB" dirty="0"/>
          </a:p>
          <a:p>
            <a:r>
              <a:rPr lang="en-GB" b="1" dirty="0"/>
              <a:t>🏛️ Key Legal Issues</a:t>
            </a:r>
          </a:p>
          <a:p>
            <a:r>
              <a:rPr lang="en-GB" dirty="0"/>
              <a:t>The High Court of Ireland referred several questions to the Court of Justice, primarily focusing on:</a:t>
            </a:r>
          </a:p>
          <a:p>
            <a:r>
              <a:rPr lang="en-GB" b="1" dirty="0"/>
              <a:t>Articles 38–46 (now 38–44 TFEU):</a:t>
            </a:r>
            <a:r>
              <a:rPr lang="en-GB" dirty="0"/>
              <a:t> Did the tax interfere with the common organization of agricultural markets?</a:t>
            </a:r>
          </a:p>
          <a:p>
            <a:r>
              <a:rPr lang="en-GB" b="1" dirty="0"/>
              <a:t>Articles 9 and 12 (now 28 and 30 TFEU):</a:t>
            </a:r>
            <a:r>
              <a:rPr lang="en-GB" dirty="0"/>
              <a:t> Did the levy constitute a "charge having equivalent effect to a customs duty"?</a:t>
            </a:r>
          </a:p>
          <a:p>
            <a:r>
              <a:rPr lang="en-GB" b="1" dirty="0"/>
              <a:t>The Timing of Preliminary Rulings:</a:t>
            </a:r>
            <a:r>
              <a:rPr lang="en-GB" dirty="0"/>
              <a:t> Whether a national court should refer questions to the CJEU before or after the facts of the case have been fully established.</a:t>
            </a:r>
          </a:p>
          <a:p>
            <a:br>
              <a:rPr lang="en-GB" dirty="0"/>
            </a:br>
            <a:endParaRPr lang="en-GB" dirty="0"/>
          </a:p>
          <a:p>
            <a:r>
              <a:rPr lang="en-GB" b="1" dirty="0"/>
              <a:t>📜 The Court's Ruling</a:t>
            </a:r>
          </a:p>
          <a:p>
            <a:r>
              <a:rPr lang="en-GB" b="1" dirty="0"/>
              <a:t>1. Compatibility with the CAP</a:t>
            </a:r>
          </a:p>
          <a:p>
            <a:r>
              <a:rPr lang="en-GB" dirty="0"/>
              <a:t>The Court ruled that a national tax on agricultural products is </a:t>
            </a:r>
            <a:r>
              <a:rPr lang="en-GB" b="1" dirty="0"/>
              <a:t>not automatically prohibited</a:t>
            </a:r>
            <a:r>
              <a:rPr lang="en-GB" dirty="0"/>
              <a:t> by the CAP. However, it becomes illegal if:</a:t>
            </a:r>
          </a:p>
          <a:p>
            <a:r>
              <a:rPr lang="en-GB" dirty="0"/>
              <a:t>It interferes with the "common price formation" (i.e., if it influences the market price rather than just taxing the farmer's income).</a:t>
            </a:r>
          </a:p>
          <a:p>
            <a:r>
              <a:rPr lang="en-GB" dirty="0"/>
              <a:t>It creates a barrier to the smooth functioning of the market.</a:t>
            </a:r>
          </a:p>
          <a:p>
            <a:r>
              <a:rPr lang="en-GB" dirty="0"/>
              <a:t>In this specific case, the Court found that a short-term, low-percentage tax on the value of the product at the time of sale did not necessarily disrupt the CAP's pricing objectives.</a:t>
            </a:r>
          </a:p>
          <a:p>
            <a:r>
              <a:rPr lang="en-GB" b="1" dirty="0"/>
              <a:t>2. Free Movement of Goods</a:t>
            </a:r>
          </a:p>
          <a:p>
            <a:r>
              <a:rPr lang="en-GB" dirty="0"/>
              <a:t>The Court held that the levy did </a:t>
            </a:r>
            <a:r>
              <a:rPr lang="en-GB" b="1" dirty="0"/>
              <a:t>not</a:t>
            </a:r>
            <a:r>
              <a:rPr lang="en-GB" dirty="0"/>
              <a:t> constitute a charge equivalent to a customs duty because it was applied to domestic products sold on the internal market, not specifically because they were being exported.</a:t>
            </a:r>
          </a:p>
          <a:p>
            <a:r>
              <a:rPr lang="en-GB" b="1" dirty="0"/>
              <a:t>3. Judicial Procedure (Preliminary Rulings)</a:t>
            </a:r>
          </a:p>
          <a:p>
            <a:r>
              <a:rPr lang="en-GB" dirty="0"/>
              <a:t>On a procedural note, the Court clarified that while it is often helpful for a national court to establish the facts before making a reference, it is </a:t>
            </a:r>
            <a:r>
              <a:rPr lang="en-GB" b="1" dirty="0"/>
              <a:t>entirely within the discretion of the national court</a:t>
            </a:r>
            <a:r>
              <a:rPr lang="en-GB" dirty="0"/>
              <a:t> to decide at what stage of the proceedings a preliminary ruling is needed.</a:t>
            </a:r>
          </a:p>
          <a:p>
            <a:br>
              <a:rPr lang="en-GB" dirty="0"/>
            </a:br>
            <a:endParaRPr lang="en-GB" dirty="0"/>
          </a:p>
          <a:p>
            <a:r>
              <a:rPr lang="en-GB" b="1" dirty="0"/>
              <a:t>💡 </a:t>
            </a:r>
            <a:r>
              <a:rPr lang="en-GB" b="1" dirty="0" err="1"/>
              <a:t>Signficance</a:t>
            </a:r>
            <a:endParaRPr lang="en-GB" b="1" dirty="0"/>
          </a:p>
          <a:p>
            <a:r>
              <a:rPr lang="en-GB" dirty="0"/>
              <a:t>This case established that Member States retain some sovereignty to tax agricultural activities, provided those taxes are </a:t>
            </a:r>
            <a:r>
              <a:rPr lang="en-GB" b="1" dirty="0"/>
              <a:t>neutral</a:t>
            </a:r>
            <a:r>
              <a:rPr lang="en-GB" dirty="0"/>
              <a:t> and do not act as a "hidden" regulation that contradicts the uniform price levels set by the European Union.</a:t>
            </a:r>
          </a:p>
          <a:p>
            <a:endParaRPr lang="en-GB" dirty="0"/>
          </a:p>
        </p:txBody>
      </p:sp>
      <p:sp>
        <p:nvSpPr>
          <p:cNvPr id="4" name="Slide Number Placeholder 3">
            <a:extLst>
              <a:ext uri="{FF2B5EF4-FFF2-40B4-BE49-F238E27FC236}">
                <a16:creationId xmlns:a16="http://schemas.microsoft.com/office/drawing/2014/main" id="{3BDF5F2B-EC0E-867A-89FB-6496AB006B4F}"/>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a:ea typeface="Calibri"/>
                <a:cs typeface="Calibri"/>
                <a:sym typeface="Calibri"/>
              </a:rPr>
              <a:t>9</a:t>
            </a:fld>
            <a:endParaRPr lang="cs-C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87153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5"/>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6"/>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1792288" y="612775"/>
            <a:ext cx="5486400" cy="4114800"/>
          </a:xfrm>
          <a:prstGeom prst="rect">
            <a:avLst/>
          </a:prstGeom>
          <a:noFill/>
          <a:ln>
            <a:noFill/>
          </a:ln>
        </p:spPr>
      </p:sp>
      <p:sp>
        <p:nvSpPr>
          <p:cNvPr id="68" name="Google Shape;68;p1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2">
            <a:alphaModFix/>
          </a:blip>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s-CZ"/>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88"/>
        <p:cNvGrpSpPr/>
        <p:nvPr/>
      </p:nvGrpSpPr>
      <p:grpSpPr>
        <a:xfrm>
          <a:off x="0" y="0"/>
          <a:ext cx="0" cy="0"/>
          <a:chOff x="0" y="0"/>
          <a:chExt cx="0" cy="0"/>
        </a:xfrm>
      </p:grpSpPr>
      <p:sp>
        <p:nvSpPr>
          <p:cNvPr id="89" name="Google Shape;89;p13"/>
          <p:cNvSpPr txBox="1">
            <a:spLocks noGrp="1"/>
          </p:cNvSpPr>
          <p:nvPr>
            <p:ph type="ctrTitle"/>
          </p:nvPr>
        </p:nvSpPr>
        <p:spPr>
          <a:xfrm>
            <a:off x="289825" y="2029522"/>
            <a:ext cx="8704800" cy="3575477"/>
          </a:xfrm>
          <a:prstGeom prst="rect">
            <a:avLst/>
          </a:prstGeom>
          <a:noFill/>
          <a:ln>
            <a:noFill/>
          </a:ln>
        </p:spPr>
        <p:txBody>
          <a:bodyPr spcFirstLastPara="1" wrap="square" lIns="0" tIns="0" rIns="0" bIns="0" anchor="t" anchorCtr="0">
            <a:noAutofit/>
          </a:bodyPr>
          <a:lstStyle/>
          <a:p>
            <a:pPr marL="0" lvl="0" indent="0" algn="ctr" rtl="0">
              <a:lnSpc>
                <a:spcPct val="150000"/>
              </a:lnSpc>
              <a:spcBef>
                <a:spcPts val="0"/>
              </a:spcBef>
              <a:spcAft>
                <a:spcPts val="0"/>
              </a:spcAft>
              <a:buClr>
                <a:srgbClr val="D10202"/>
              </a:buClr>
              <a:buSzPts val="4400"/>
              <a:buFont typeface="Calibri"/>
              <a:buNone/>
            </a:pPr>
            <a:r>
              <a:rPr lang="en-GB" sz="3600" b="1" dirty="0">
                <a:solidFill>
                  <a:srgbClr val="D10202"/>
                </a:solidFill>
              </a:rPr>
              <a:t>Jurisprudential Evolution and Structural Framework of the EU Four Freedoms</a:t>
            </a:r>
            <a:br>
              <a:rPr lang="en-GB" sz="3600" b="1" dirty="0">
                <a:solidFill>
                  <a:srgbClr val="D10202"/>
                </a:solidFill>
              </a:rPr>
            </a:br>
            <a:r>
              <a:rPr lang="en-GB" sz="3600" b="1" dirty="0">
                <a:solidFill>
                  <a:srgbClr val="D10202"/>
                </a:solidFill>
              </a:rPr>
              <a:t>From the Treaty of Rome to the Modern Digital Internal Market</a:t>
            </a:r>
            <a:r>
              <a:rPr lang="cs-CZ" sz="3600" b="1" dirty="0">
                <a:solidFill>
                  <a:srgbClr val="D10202"/>
                </a:solidFill>
              </a:rPr>
              <a:t> (Part 1)</a:t>
            </a:r>
            <a:endParaRPr sz="3600" b="1" dirty="0"/>
          </a:p>
        </p:txBody>
      </p:sp>
      <p:sp>
        <p:nvSpPr>
          <p:cNvPr id="90" name="Google Shape;90;p13"/>
          <p:cNvSpPr txBox="1"/>
          <p:nvPr/>
        </p:nvSpPr>
        <p:spPr>
          <a:xfrm>
            <a:off x="464234" y="5884219"/>
            <a:ext cx="4894206" cy="534096"/>
          </a:xfrm>
          <a:prstGeom prst="rect">
            <a:avLst/>
          </a:prstGeom>
          <a:noFill/>
          <a:ln>
            <a:noFill/>
          </a:ln>
        </p:spPr>
        <p:txBody>
          <a:bodyPr spcFirstLastPara="1" wrap="square" lIns="0" tIns="0" rIns="0" bIns="0" anchor="t" anchorCtr="0">
            <a:normAutofit/>
          </a:bodyPr>
          <a:lstStyle/>
          <a:p>
            <a:pPr marL="0" marR="0" lvl="0" indent="0" algn="l" rtl="0">
              <a:spcBef>
                <a:spcPts val="0"/>
              </a:spcBef>
              <a:spcAft>
                <a:spcPts val="0"/>
              </a:spcAft>
              <a:buClr>
                <a:schemeClr val="dk1"/>
              </a:buClr>
              <a:buSzPts val="1800"/>
              <a:buFont typeface="Calibri"/>
              <a:buNone/>
            </a:pPr>
            <a:r>
              <a:rPr lang="cs-CZ" sz="1800" b="1" i="0" u="none" strike="noStrike" cap="none" dirty="0">
                <a:solidFill>
                  <a:schemeClr val="dk1"/>
                </a:solidFill>
                <a:latin typeface="Calibri"/>
                <a:ea typeface="Calibri"/>
                <a:cs typeface="Calibri"/>
                <a:sym typeface="Calibri"/>
              </a:rPr>
              <a:t>Autor: doc. Ing. Magdaléna Drastichová, Ph.D.</a:t>
            </a:r>
            <a:endParaRPr lang="cs-CZ" sz="1800" dirty="0"/>
          </a:p>
          <a:p>
            <a:pPr marL="0" marR="0" lvl="0" indent="0" algn="l" rtl="0">
              <a:spcBef>
                <a:spcPts val="0"/>
              </a:spcBef>
              <a:spcAft>
                <a:spcPts val="0"/>
              </a:spcAft>
              <a:buClr>
                <a:schemeClr val="dk1"/>
              </a:buClr>
              <a:buSzPts val="1600"/>
              <a:buFont typeface="Calibri"/>
              <a:buNone/>
            </a:pPr>
            <a:endParaRPr sz="1600" b="0" i="0" u="none" strike="noStrike" cap="none" dirty="0">
              <a:solidFill>
                <a:schemeClr val="dk1"/>
              </a:solidFill>
              <a:latin typeface="Calibri"/>
              <a:ea typeface="Calibri"/>
              <a:cs typeface="Calibri"/>
              <a:sym typeface="Calibri"/>
            </a:endParaRPr>
          </a:p>
        </p:txBody>
      </p:sp>
      <p:sp>
        <p:nvSpPr>
          <p:cNvPr id="91" name="Google Shape;91;p13" descr="Výsledek obrázku pro ikea logo"/>
          <p:cNvSpPr/>
          <p:nvPr/>
        </p:nvSpPr>
        <p:spPr>
          <a:xfrm>
            <a:off x="4419599" y="1703717"/>
            <a:ext cx="1877683" cy="187768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2" name="Google Shape;92;p13"/>
          <p:cNvSpPr txBox="1"/>
          <p:nvPr/>
        </p:nvSpPr>
        <p:spPr>
          <a:xfrm>
            <a:off x="4800942" y="5604868"/>
            <a:ext cx="3878824" cy="725593"/>
          </a:xfrm>
          <a:prstGeom prst="rect">
            <a:avLst/>
          </a:prstGeom>
          <a:noFill/>
          <a:ln>
            <a:noFill/>
          </a:ln>
        </p:spPr>
        <p:txBody>
          <a:bodyPr spcFirstLastPara="1" wrap="square" lIns="0" tIns="0" rIns="0" bIns="0" anchor="t" anchorCtr="0">
            <a:normAutofit/>
          </a:bodyPr>
          <a:lstStyle/>
          <a:p>
            <a:pPr marL="0" marR="0" lvl="0" indent="0" algn="r" rtl="0">
              <a:spcBef>
                <a:spcPts val="0"/>
              </a:spcBef>
              <a:spcAft>
                <a:spcPts val="0"/>
              </a:spcAft>
              <a:buClr>
                <a:schemeClr val="dk1"/>
              </a:buClr>
              <a:buSzPts val="1800"/>
              <a:buFont typeface="Calibri"/>
              <a:buNone/>
            </a:pPr>
            <a:r>
              <a:rPr lang="cs-CZ" sz="1800" b="1" u="none" dirty="0">
                <a:solidFill>
                  <a:schemeClr val="dk1"/>
                </a:solidFill>
                <a:latin typeface="Calibri"/>
                <a:ea typeface="Calibri"/>
                <a:cs typeface="Calibri"/>
                <a:sym typeface="Calibri"/>
              </a:rPr>
              <a:t>Olomouc</a:t>
            </a:r>
            <a:endParaRPr dirty="0"/>
          </a:p>
          <a:p>
            <a:pPr marL="0" marR="0" lvl="0" indent="0" algn="l" rtl="0">
              <a:spcBef>
                <a:spcPts val="0"/>
              </a:spcBef>
              <a:spcAft>
                <a:spcPts val="0"/>
              </a:spcAft>
              <a:buClr>
                <a:schemeClr val="dk1"/>
              </a:buClr>
              <a:buSzPts val="1600"/>
              <a:buFont typeface="Calibri"/>
              <a:buNone/>
            </a:pPr>
            <a:endParaRPr sz="1600" b="0" u="none" dirty="0">
              <a:solidFill>
                <a:schemeClr val="dk1"/>
              </a:solidFill>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B6D093-D7C0-64FB-7AED-42E92AA80A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51BBF4-7A60-D0B6-6945-9687E3C18C33}"/>
              </a:ext>
            </a:extLst>
          </p:cNvPr>
          <p:cNvSpPr>
            <a:spLocks noGrp="1"/>
          </p:cNvSpPr>
          <p:nvPr>
            <p:ph type="title"/>
          </p:nvPr>
        </p:nvSpPr>
        <p:spPr>
          <a:xfrm>
            <a:off x="1793631" y="436141"/>
            <a:ext cx="7081428" cy="1143000"/>
          </a:xfrm>
        </p:spPr>
        <p:txBody>
          <a:bodyPr>
            <a:noAutofit/>
          </a:bodyPr>
          <a:lstStyle/>
          <a:p>
            <a:r>
              <a:rPr lang="en-GB" sz="1800" b="1" dirty="0"/>
              <a:t>Free Movement of Goods</a:t>
            </a:r>
            <a:br>
              <a:rPr lang="cs-CZ" sz="1800" b="1" dirty="0"/>
            </a:br>
            <a:r>
              <a:rPr lang="en-GB" sz="1800" b="1" i="1" dirty="0"/>
              <a:t>Irish Creamery Milk Suppliers Association and others v Government of Ireland and others; Martin Doyle and others v An Taoiseach and others.</a:t>
            </a:r>
            <a:br>
              <a:rPr lang="cs-CZ" sz="1800" b="1" dirty="0"/>
            </a:br>
            <a:br>
              <a:rPr lang="cs-CZ" sz="1800" b="1" dirty="0"/>
            </a:br>
            <a:endParaRPr lang="en-GB" sz="1800" b="1" dirty="0"/>
          </a:p>
        </p:txBody>
      </p:sp>
      <p:sp>
        <p:nvSpPr>
          <p:cNvPr id="6" name="Text Placeholder 5">
            <a:extLst>
              <a:ext uri="{FF2B5EF4-FFF2-40B4-BE49-F238E27FC236}">
                <a16:creationId xmlns:a16="http://schemas.microsoft.com/office/drawing/2014/main" id="{DCDA2523-A186-842F-2487-CE62E83DAD96}"/>
              </a:ext>
            </a:extLst>
          </p:cNvPr>
          <p:cNvSpPr>
            <a:spLocks noGrp="1"/>
          </p:cNvSpPr>
          <p:nvPr>
            <p:ph type="body" idx="1"/>
          </p:nvPr>
        </p:nvSpPr>
        <p:spPr>
          <a:xfrm>
            <a:off x="268941" y="1417638"/>
            <a:ext cx="8511643" cy="4778767"/>
          </a:xfrm>
        </p:spPr>
        <p:txBody>
          <a:bodyPr>
            <a:normAutofit fontScale="62500" lnSpcReduction="20000"/>
          </a:bodyPr>
          <a:lstStyle/>
          <a:p>
            <a:pPr>
              <a:buFont typeface="Wingdings" panose="05000000000000000000" pitchFamily="2" charset="2"/>
              <a:buChar char="v"/>
            </a:pPr>
            <a:r>
              <a:rPr lang="en-GB" b="1" dirty="0"/>
              <a:t>The CJEU Ruling &amp; Implications</a:t>
            </a:r>
            <a:endParaRPr lang="en-GB" dirty="0">
              <a:solidFill>
                <a:srgbClr val="FF0000"/>
              </a:solidFill>
            </a:endParaRPr>
          </a:p>
          <a:p>
            <a:pPr marL="114300" indent="0">
              <a:buNone/>
            </a:pPr>
            <a:endParaRPr lang="cs-CZ" b="1" dirty="0"/>
          </a:p>
          <a:p>
            <a:pPr marL="114300" indent="0">
              <a:buNone/>
            </a:pPr>
            <a:r>
              <a:rPr lang="en-GB" b="1" dirty="0"/>
              <a:t>Legal Findings and Procedural Significance</a:t>
            </a:r>
            <a:endParaRPr lang="en-GB" dirty="0"/>
          </a:p>
          <a:p>
            <a:r>
              <a:rPr lang="en-GB" b="1" dirty="0"/>
              <a:t>National Sovereignty vs. EU Law:</a:t>
            </a:r>
            <a:r>
              <a:rPr lang="en-GB" dirty="0"/>
              <a:t> The Court ruled that national taxes are </a:t>
            </a:r>
            <a:r>
              <a:rPr lang="en-GB" b="1" dirty="0"/>
              <a:t>permissible</a:t>
            </a:r>
            <a:r>
              <a:rPr lang="en-GB" dirty="0"/>
              <a:t> as long as they do not interfere with the CAP’s price-forming mechanisms.</a:t>
            </a:r>
          </a:p>
          <a:p>
            <a:r>
              <a:rPr lang="en-GB" b="1" dirty="0"/>
              <a:t>Key Findings:</a:t>
            </a:r>
            <a:endParaRPr lang="en-GB" dirty="0"/>
          </a:p>
          <a:p>
            <a:pPr lvl="1"/>
            <a:r>
              <a:rPr lang="en-GB" b="1" dirty="0"/>
              <a:t>Not a Customs Duty:</a:t>
            </a:r>
            <a:r>
              <a:rPr lang="en-GB" dirty="0"/>
              <a:t> Since the tax applied to </a:t>
            </a:r>
            <a:r>
              <a:rPr lang="en-GB" b="1" dirty="0"/>
              <a:t>domestic sales (not just exports), </a:t>
            </a:r>
            <a:r>
              <a:rPr lang="en-GB" dirty="0"/>
              <a:t>it was not a prohibited </a:t>
            </a:r>
            <a:r>
              <a:rPr lang="en-GB" b="1" dirty="0">
                <a:solidFill>
                  <a:srgbClr val="FF0000"/>
                </a:solidFill>
              </a:rPr>
              <a:t>"charge having equivalent effect" to a customs duty.</a:t>
            </a:r>
          </a:p>
          <a:p>
            <a:pPr lvl="1" algn="just"/>
            <a:r>
              <a:rPr lang="en-GB" b="1" dirty="0"/>
              <a:t>Market Neutrality:</a:t>
            </a:r>
            <a:r>
              <a:rPr lang="en-GB" dirty="0"/>
              <a:t> A low, temporary tax on income/value is generally legal unless it specifically prevents the common market from reaching its price objectives.</a:t>
            </a:r>
          </a:p>
          <a:p>
            <a:r>
              <a:rPr lang="en-GB" b="1" dirty="0"/>
              <a:t>Procedural Precedent:</a:t>
            </a:r>
            <a:r>
              <a:rPr lang="en-GB" dirty="0"/>
              <a:t> The Court affirmed that national judges have the </a:t>
            </a:r>
            <a:r>
              <a:rPr lang="en-GB" b="1" dirty="0"/>
              <a:t>sole discretion</a:t>
            </a:r>
            <a:r>
              <a:rPr lang="en-GB" dirty="0"/>
              <a:t> to decide </a:t>
            </a:r>
            <a:r>
              <a:rPr lang="en-GB" i="1" dirty="0"/>
              <a:t>when</a:t>
            </a:r>
            <a:r>
              <a:rPr lang="en-GB" dirty="0"/>
              <a:t> in a trial to refer a question to the CJEU—they do not have to wait for all facts to be proven first.</a:t>
            </a:r>
          </a:p>
          <a:p>
            <a:pPr algn="just"/>
            <a:r>
              <a:rPr lang="en-GB" b="1" dirty="0"/>
              <a:t>Impact:</a:t>
            </a:r>
            <a:r>
              <a:rPr lang="en-GB" dirty="0"/>
              <a:t> Confirmed that EU Member States retain </a:t>
            </a:r>
            <a:r>
              <a:rPr lang="en-GB" b="1" dirty="0"/>
              <a:t>"fiscal residual power" </a:t>
            </a:r>
            <a:r>
              <a:rPr lang="en-GB" dirty="0"/>
              <a:t>even in highly regulated sectors like agriculture.</a:t>
            </a:r>
          </a:p>
          <a:p>
            <a:endParaRPr lang="en-GB" sz="1800" b="1" dirty="0"/>
          </a:p>
        </p:txBody>
      </p:sp>
    </p:spTree>
    <p:extLst>
      <p:ext uri="{BB962C8B-B14F-4D97-AF65-F5344CB8AC3E}">
        <p14:creationId xmlns:p14="http://schemas.microsoft.com/office/powerpoint/2010/main" val="2380284060"/>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068C6-FDCA-3625-2385-8A09AF91A3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C95128-0F3A-7563-3CA7-1EB5036AC9C0}"/>
              </a:ext>
            </a:extLst>
          </p:cNvPr>
          <p:cNvSpPr>
            <a:spLocks noGrp="1"/>
          </p:cNvSpPr>
          <p:nvPr>
            <p:ph type="title"/>
          </p:nvPr>
        </p:nvSpPr>
        <p:spPr>
          <a:xfrm>
            <a:off x="1817078" y="412694"/>
            <a:ext cx="7326922" cy="1143000"/>
          </a:xfrm>
        </p:spPr>
        <p:txBody>
          <a:bodyPr>
            <a:noAutofit/>
          </a:bodyPr>
          <a:lstStyle/>
          <a:p>
            <a:r>
              <a:rPr lang="en-GB" sz="2400" b="1" dirty="0"/>
              <a:t>Free Movement of Goods</a:t>
            </a:r>
            <a:br>
              <a:rPr lang="cs-CZ" sz="2400" b="1" dirty="0"/>
            </a:br>
            <a:r>
              <a:rPr lang="en-GB" sz="2400" b="1" i="1" dirty="0"/>
              <a:t>Joined Cases C-267/91 &amp; C-268/91 Keck and </a:t>
            </a:r>
            <a:r>
              <a:rPr lang="en-GB" sz="2400" b="1" i="1" dirty="0" err="1"/>
              <a:t>Mithouard</a:t>
            </a:r>
            <a:endParaRPr lang="en-GB" sz="2400" b="1" dirty="0"/>
          </a:p>
        </p:txBody>
      </p:sp>
      <p:sp>
        <p:nvSpPr>
          <p:cNvPr id="6" name="Text Placeholder 5">
            <a:extLst>
              <a:ext uri="{FF2B5EF4-FFF2-40B4-BE49-F238E27FC236}">
                <a16:creationId xmlns:a16="http://schemas.microsoft.com/office/drawing/2014/main" id="{D45271F7-7174-F7C5-321E-3A90EEE86915}"/>
              </a:ext>
            </a:extLst>
          </p:cNvPr>
          <p:cNvSpPr>
            <a:spLocks noGrp="1"/>
          </p:cNvSpPr>
          <p:nvPr>
            <p:ph type="body" idx="1"/>
          </p:nvPr>
        </p:nvSpPr>
        <p:spPr>
          <a:xfrm>
            <a:off x="268941" y="1417638"/>
            <a:ext cx="8511643" cy="4778767"/>
          </a:xfrm>
        </p:spPr>
        <p:txBody>
          <a:bodyPr>
            <a:normAutofit fontScale="70000" lnSpcReduction="20000"/>
          </a:bodyPr>
          <a:lstStyle/>
          <a:p>
            <a:pPr>
              <a:buFont typeface="Wingdings" panose="05000000000000000000" pitchFamily="2" charset="2"/>
              <a:buChar char="v"/>
            </a:pPr>
            <a:r>
              <a:rPr lang="en-GB" b="1" dirty="0"/>
              <a:t>Case Background &amp; The Legal Shift</a:t>
            </a:r>
          </a:p>
          <a:p>
            <a:pPr marL="114300" indent="0">
              <a:buNone/>
            </a:pPr>
            <a:r>
              <a:rPr lang="en-GB" b="1" dirty="0">
                <a:solidFill>
                  <a:srgbClr val="FF0000"/>
                </a:solidFill>
              </a:rPr>
              <a:t>Keck and </a:t>
            </a:r>
            <a:r>
              <a:rPr lang="en-GB" b="1" dirty="0" err="1">
                <a:solidFill>
                  <a:srgbClr val="FF0000"/>
                </a:solidFill>
              </a:rPr>
              <a:t>Mithouard</a:t>
            </a:r>
            <a:r>
              <a:rPr lang="en-GB" b="1" dirty="0">
                <a:solidFill>
                  <a:srgbClr val="FF0000"/>
                </a:solidFill>
              </a:rPr>
              <a:t> (1993)</a:t>
            </a:r>
            <a:endParaRPr lang="en-GB" dirty="0">
              <a:solidFill>
                <a:srgbClr val="FF0000"/>
              </a:solidFill>
            </a:endParaRPr>
          </a:p>
          <a:p>
            <a:pPr algn="just"/>
            <a:r>
              <a:rPr lang="en-GB" b="1" dirty="0"/>
              <a:t>The Facts: </a:t>
            </a:r>
            <a:r>
              <a:rPr lang="en-GB" dirty="0"/>
              <a:t>Two supermarket managers in France were prosecuted for "resale at a loss" (selling goods below purchase price).</a:t>
            </a:r>
          </a:p>
          <a:p>
            <a:pPr algn="just"/>
            <a:r>
              <a:rPr lang="en-GB" b="1" dirty="0"/>
              <a:t>The </a:t>
            </a:r>
            <a:r>
              <a:rPr lang="en-GB" b="1" dirty="0" err="1"/>
              <a:t>Defense</a:t>
            </a:r>
            <a:r>
              <a:rPr lang="en-GB" b="1" dirty="0"/>
              <a:t>: </a:t>
            </a:r>
            <a:r>
              <a:rPr lang="en-GB" dirty="0"/>
              <a:t>They argued the law hindered the volume of imports, constituting a "Measure Having Equivalent Effect" (MEEQR) under Article 34 TFEU.</a:t>
            </a:r>
          </a:p>
          <a:p>
            <a:pPr algn="just"/>
            <a:endParaRPr lang="en-GB" dirty="0"/>
          </a:p>
          <a:p>
            <a:pPr algn="just"/>
            <a:r>
              <a:rPr lang="en-GB" b="1" dirty="0"/>
              <a:t>The Problem: </a:t>
            </a:r>
            <a:r>
              <a:rPr lang="en-GB" dirty="0"/>
              <a:t>Following </a:t>
            </a:r>
            <a:r>
              <a:rPr lang="en-GB" i="1" dirty="0" err="1">
                <a:highlight>
                  <a:srgbClr val="FFFF00"/>
                </a:highlight>
              </a:rPr>
              <a:t>Dassonville</a:t>
            </a:r>
            <a:r>
              <a:rPr lang="en-GB" dirty="0"/>
              <a:t> and </a:t>
            </a:r>
            <a:r>
              <a:rPr lang="en-GB" b="1" i="1" dirty="0">
                <a:highlight>
                  <a:srgbClr val="FFFF00"/>
                </a:highlight>
              </a:rPr>
              <a:t>Cassis de Dijon</a:t>
            </a:r>
            <a:r>
              <a:rPr lang="en-GB" dirty="0"/>
              <a:t>, the Court was flooded with cases where traders challenged any national law that limited their business (e.g., "Sunday Trading" cases).</a:t>
            </a:r>
          </a:p>
          <a:p>
            <a:pPr algn="just"/>
            <a:endParaRPr lang="en-GB" dirty="0"/>
          </a:p>
          <a:p>
            <a:pPr algn="just"/>
            <a:r>
              <a:rPr lang="en-GB" b="1" dirty="0"/>
              <a:t>The Court’s Objective: </a:t>
            </a:r>
            <a:r>
              <a:rPr lang="en-GB" dirty="0"/>
              <a:t>To curb the "increasing tendency of traders" to use EU law to challenge general commercial regulations that have no specific impact on trade between Member States.</a:t>
            </a:r>
          </a:p>
          <a:p>
            <a:endParaRPr lang="en-GB" sz="1800" b="1" dirty="0"/>
          </a:p>
        </p:txBody>
      </p:sp>
    </p:spTree>
    <p:extLst>
      <p:ext uri="{BB962C8B-B14F-4D97-AF65-F5344CB8AC3E}">
        <p14:creationId xmlns:p14="http://schemas.microsoft.com/office/powerpoint/2010/main" val="2827958187"/>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B4420-7A76-5C20-58F5-6A1B96B9C2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31FA65-0D6E-5F93-5B1F-E0CE844684C7}"/>
              </a:ext>
            </a:extLst>
          </p:cNvPr>
          <p:cNvSpPr>
            <a:spLocks noGrp="1"/>
          </p:cNvSpPr>
          <p:nvPr>
            <p:ph type="title"/>
          </p:nvPr>
        </p:nvSpPr>
        <p:spPr>
          <a:xfrm>
            <a:off x="2569028" y="115495"/>
            <a:ext cx="6574971" cy="1143000"/>
          </a:xfrm>
        </p:spPr>
        <p:txBody>
          <a:bodyPr>
            <a:noAutofit/>
          </a:bodyPr>
          <a:lstStyle/>
          <a:p>
            <a:r>
              <a:rPr lang="en-GB" sz="1800" b="1" dirty="0"/>
              <a:t>Free Movement of Goods</a:t>
            </a:r>
            <a:br>
              <a:rPr lang="cs-CZ" sz="1800" b="1" dirty="0"/>
            </a:br>
            <a:r>
              <a:rPr lang="en-GB" sz="1800" b="1" i="1" dirty="0"/>
              <a:t>Joined Cases C-267/91 &amp; C-268/91 Keck and </a:t>
            </a:r>
            <a:r>
              <a:rPr lang="en-GB" sz="1800" b="1" i="1" dirty="0" err="1"/>
              <a:t>Mithouard</a:t>
            </a:r>
            <a:br>
              <a:rPr lang="cs-CZ" sz="1800" b="1" dirty="0"/>
            </a:br>
            <a:endParaRPr lang="en-GB" sz="1800" b="1" dirty="0"/>
          </a:p>
        </p:txBody>
      </p:sp>
      <p:sp>
        <p:nvSpPr>
          <p:cNvPr id="6" name="Text Placeholder 5">
            <a:extLst>
              <a:ext uri="{FF2B5EF4-FFF2-40B4-BE49-F238E27FC236}">
                <a16:creationId xmlns:a16="http://schemas.microsoft.com/office/drawing/2014/main" id="{4ADD0B4B-DCB6-3C85-30AF-91E82288DE1D}"/>
              </a:ext>
            </a:extLst>
          </p:cNvPr>
          <p:cNvSpPr>
            <a:spLocks noGrp="1"/>
          </p:cNvSpPr>
          <p:nvPr>
            <p:ph type="body" idx="1"/>
          </p:nvPr>
        </p:nvSpPr>
        <p:spPr>
          <a:xfrm>
            <a:off x="204320" y="978497"/>
            <a:ext cx="8735359" cy="5248132"/>
          </a:xfrm>
        </p:spPr>
        <p:txBody>
          <a:bodyPr>
            <a:noAutofit/>
          </a:bodyPr>
          <a:lstStyle/>
          <a:p>
            <a:pPr>
              <a:buFont typeface="Wingdings" panose="05000000000000000000" pitchFamily="2" charset="2"/>
              <a:buChar char="v"/>
            </a:pPr>
            <a:r>
              <a:rPr lang="en-GB" sz="1800" b="1" dirty="0">
                <a:solidFill>
                  <a:srgbClr val="FF0000"/>
                </a:solidFill>
              </a:rPr>
              <a:t>The "Keck Test" &amp; Its Legacy</a:t>
            </a:r>
            <a:endParaRPr lang="cs-CZ" sz="1800" b="1" dirty="0">
              <a:solidFill>
                <a:srgbClr val="FF0000"/>
              </a:solidFill>
            </a:endParaRPr>
          </a:p>
          <a:p>
            <a:pPr marL="114300" indent="0">
              <a:buNone/>
            </a:pPr>
            <a:r>
              <a:rPr lang="en-GB" sz="1800" b="1" dirty="0">
                <a:solidFill>
                  <a:schemeClr val="tx1"/>
                </a:solidFill>
                <a:highlight>
                  <a:srgbClr val="FFFF00"/>
                </a:highlight>
              </a:rPr>
              <a:t>Selling Arrangements vs. Product Requirements</a:t>
            </a:r>
          </a:p>
          <a:p>
            <a:r>
              <a:rPr lang="en-GB" sz="1800" b="1" dirty="0">
                <a:solidFill>
                  <a:schemeClr val="tx1"/>
                </a:solidFill>
              </a:rPr>
              <a:t>The Landmark Distinction: The CJEU created a two-tier system for national rules:</a:t>
            </a:r>
          </a:p>
          <a:p>
            <a:pPr marL="685800" indent="-571500" algn="just">
              <a:buFont typeface="+mj-lt"/>
              <a:buAutoNum type="romanUcPeriod"/>
            </a:pPr>
            <a:r>
              <a:rPr lang="en-GB" sz="1800" b="1" dirty="0">
                <a:solidFill>
                  <a:schemeClr val="tx1"/>
                </a:solidFill>
                <a:highlight>
                  <a:srgbClr val="FFFF00"/>
                </a:highlight>
              </a:rPr>
              <a:t>Product Requirements: </a:t>
            </a:r>
            <a:r>
              <a:rPr lang="en-GB" sz="1800" b="1" dirty="0">
                <a:solidFill>
                  <a:schemeClr val="tx1"/>
                </a:solidFill>
              </a:rPr>
              <a:t>Labels, designation, size, weight, composition, packaging, ingredients → </a:t>
            </a:r>
            <a:r>
              <a:rPr lang="en-GB" sz="1800" b="1" dirty="0">
                <a:solidFill>
                  <a:srgbClr val="7030A0"/>
                </a:solidFill>
              </a:rPr>
              <a:t>Still strictly monitored. If they hinder trade, they are prohibited unless justified.</a:t>
            </a:r>
          </a:p>
          <a:p>
            <a:pPr marL="685800" indent="-571500" algn="just">
              <a:buFont typeface="+mj-lt"/>
              <a:buAutoNum type="romanUcPeriod"/>
            </a:pPr>
            <a:r>
              <a:rPr lang="en-GB" sz="1800" b="1" dirty="0">
                <a:solidFill>
                  <a:srgbClr val="7030A0"/>
                </a:solidFill>
                <a:highlight>
                  <a:srgbClr val="FFFF00"/>
                </a:highlight>
              </a:rPr>
              <a:t>Certain Selling A</a:t>
            </a:r>
            <a:r>
              <a:rPr lang="en-GB" sz="1800" b="1" dirty="0">
                <a:solidFill>
                  <a:schemeClr val="tx1"/>
                </a:solidFill>
                <a:highlight>
                  <a:srgbClr val="FFFF00"/>
                </a:highlight>
              </a:rPr>
              <a:t>rrangements: </a:t>
            </a:r>
            <a:r>
              <a:rPr lang="en-GB" sz="1800" b="1" dirty="0">
                <a:solidFill>
                  <a:schemeClr val="tx1"/>
                </a:solidFill>
              </a:rPr>
              <a:t>How/where/when products are sold</a:t>
            </a:r>
            <a:r>
              <a:rPr lang="cs-CZ" sz="1800" b="1" dirty="0">
                <a:solidFill>
                  <a:schemeClr val="tx1"/>
                </a:solidFill>
              </a:rPr>
              <a:t>, </a:t>
            </a:r>
            <a:r>
              <a:rPr lang="en-GB" sz="1800" b="1" dirty="0">
                <a:solidFill>
                  <a:schemeClr val="tx1"/>
                </a:solidFill>
              </a:rPr>
              <a:t>e.g., advertising restrictions, Sunday trading, or resale at a loss</a:t>
            </a:r>
            <a:r>
              <a:rPr lang="cs-CZ" sz="1800" b="1" dirty="0">
                <a:solidFill>
                  <a:schemeClr val="tx1"/>
                </a:solidFill>
              </a:rPr>
              <a:t> </a:t>
            </a:r>
            <a:r>
              <a:rPr lang="en-GB" sz="1800" b="1" dirty="0">
                <a:solidFill>
                  <a:schemeClr val="tx1"/>
                </a:solidFill>
              </a:rPr>
              <a:t>→ </a:t>
            </a:r>
            <a:r>
              <a:rPr lang="en-GB" sz="1800" b="1" dirty="0">
                <a:solidFill>
                  <a:srgbClr val="7030A0"/>
                </a:solidFill>
              </a:rPr>
              <a:t>Presumed legal and fall outside Article 34 TFEU.</a:t>
            </a:r>
          </a:p>
          <a:p>
            <a:endParaRPr lang="en-GB" sz="1800" b="1" dirty="0">
              <a:solidFill>
                <a:schemeClr val="tx1"/>
              </a:solidFill>
            </a:endParaRPr>
          </a:p>
          <a:p>
            <a:r>
              <a:rPr lang="en-GB" sz="1800" b="1" dirty="0">
                <a:solidFill>
                  <a:schemeClr val="tx1"/>
                </a:solidFill>
              </a:rPr>
              <a:t>The New Test</a:t>
            </a:r>
            <a:r>
              <a:rPr lang="cs-CZ" sz="1800" b="1" dirty="0">
                <a:solidFill>
                  <a:schemeClr val="tx1"/>
                </a:solidFill>
              </a:rPr>
              <a:t> –</a:t>
            </a:r>
            <a:r>
              <a:rPr lang="en-GB" sz="1800" b="1" dirty="0">
                <a:solidFill>
                  <a:schemeClr val="tx1"/>
                </a:solidFill>
              </a:rPr>
              <a:t> Conditions for Legality: Selling arrangements are valid only if they:</a:t>
            </a:r>
          </a:p>
          <a:p>
            <a:pPr marL="628650" indent="-514350">
              <a:buFont typeface="+mj-lt"/>
              <a:buAutoNum type="arabicPeriod"/>
            </a:pPr>
            <a:r>
              <a:rPr lang="en-GB" sz="1800" b="1" dirty="0">
                <a:solidFill>
                  <a:schemeClr val="tx1"/>
                </a:solidFill>
              </a:rPr>
              <a:t>Apply to </a:t>
            </a:r>
            <a:r>
              <a:rPr lang="en-GB" sz="1800" b="1" dirty="0">
                <a:solidFill>
                  <a:srgbClr val="FF0000"/>
                </a:solidFill>
              </a:rPr>
              <a:t>all traders in the national territory </a:t>
            </a:r>
            <a:r>
              <a:rPr lang="en-GB" sz="1800" b="1" dirty="0">
                <a:solidFill>
                  <a:schemeClr val="tx1"/>
                </a:solidFill>
              </a:rPr>
              <a:t>(Universal).</a:t>
            </a:r>
          </a:p>
          <a:p>
            <a:pPr marL="628650" indent="-514350" algn="just">
              <a:buFont typeface="+mj-lt"/>
              <a:buAutoNum type="arabicPeriod"/>
            </a:pPr>
            <a:r>
              <a:rPr lang="en-GB" sz="1800" b="1" dirty="0">
                <a:solidFill>
                  <a:schemeClr val="tx1"/>
                </a:solidFill>
              </a:rPr>
              <a:t>Affect </a:t>
            </a:r>
            <a:r>
              <a:rPr lang="en-GB" sz="1800" b="1" dirty="0">
                <a:solidFill>
                  <a:srgbClr val="FF0000"/>
                </a:solidFill>
              </a:rPr>
              <a:t>domestic and imported goods the same way </a:t>
            </a:r>
            <a:r>
              <a:rPr lang="en-GB" sz="1800" b="1" dirty="0">
                <a:solidFill>
                  <a:schemeClr val="tx1"/>
                </a:solidFill>
              </a:rPr>
              <a:t>"</a:t>
            </a:r>
            <a:r>
              <a:rPr lang="en-GB" sz="1800" b="1" dirty="0">
                <a:solidFill>
                  <a:srgbClr val="FF0000"/>
                </a:solidFill>
              </a:rPr>
              <a:t>in law and in fact" (Non-discriminatory)</a:t>
            </a:r>
            <a:r>
              <a:rPr lang="en-GB" sz="1800" b="1" dirty="0">
                <a:solidFill>
                  <a:schemeClr val="tx1"/>
                </a:solidFill>
              </a:rPr>
              <a:t>.</a:t>
            </a:r>
          </a:p>
          <a:p>
            <a:pPr algn="just"/>
            <a:r>
              <a:rPr lang="en-GB" sz="1800" b="1" dirty="0">
                <a:solidFill>
                  <a:schemeClr val="tx1"/>
                </a:solidFill>
              </a:rPr>
              <a:t>Impact: This narrowed the scope of the internal market rules, returning power to Member States to </a:t>
            </a:r>
            <a:r>
              <a:rPr lang="en-GB" sz="1800" b="1" dirty="0">
                <a:solidFill>
                  <a:srgbClr val="FF0000"/>
                </a:solidFill>
              </a:rPr>
              <a:t>regulate their own domestic markets </a:t>
            </a:r>
            <a:r>
              <a:rPr lang="en-GB" sz="1800" b="1" dirty="0">
                <a:solidFill>
                  <a:schemeClr val="tx1"/>
                </a:solidFill>
              </a:rPr>
              <a:t>without every minor rule being treated as a barrier to trade.</a:t>
            </a:r>
            <a:endParaRPr lang="cs-CZ" sz="1800" b="1" dirty="0">
              <a:solidFill>
                <a:schemeClr val="tx1"/>
              </a:solidFill>
            </a:endParaRPr>
          </a:p>
          <a:p>
            <a:endParaRPr lang="en-GB" sz="1800" dirty="0">
              <a:solidFill>
                <a:schemeClr val="tx1"/>
              </a:solidFill>
            </a:endParaRPr>
          </a:p>
          <a:p>
            <a:pPr marL="114300" indent="0">
              <a:buNone/>
            </a:pPr>
            <a:endParaRPr lang="cs-CZ" sz="1800" b="1" dirty="0">
              <a:solidFill>
                <a:schemeClr val="tx1"/>
              </a:solidFill>
            </a:endParaRPr>
          </a:p>
          <a:p>
            <a:pPr marL="114300" indent="0">
              <a:buNone/>
            </a:pPr>
            <a:endParaRPr lang="en-GB" sz="1800" dirty="0">
              <a:solidFill>
                <a:schemeClr val="tx1"/>
              </a:solidFill>
            </a:endParaRPr>
          </a:p>
          <a:p>
            <a:endParaRPr lang="en-GB" sz="1800" b="1" dirty="0">
              <a:solidFill>
                <a:schemeClr val="tx1"/>
              </a:solidFill>
            </a:endParaRPr>
          </a:p>
        </p:txBody>
      </p:sp>
    </p:spTree>
    <p:extLst>
      <p:ext uri="{BB962C8B-B14F-4D97-AF65-F5344CB8AC3E}">
        <p14:creationId xmlns:p14="http://schemas.microsoft.com/office/powerpoint/2010/main" val="2864913313"/>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03A28F-E940-9822-1BC4-15F7BAF04F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9C6D76-DD7F-9DCE-7FC2-C406FFEBD46B}"/>
              </a:ext>
            </a:extLst>
          </p:cNvPr>
          <p:cNvSpPr>
            <a:spLocks noGrp="1"/>
          </p:cNvSpPr>
          <p:nvPr>
            <p:ph type="title"/>
          </p:nvPr>
        </p:nvSpPr>
        <p:spPr>
          <a:xfrm>
            <a:off x="1793631" y="296441"/>
            <a:ext cx="7081428" cy="1143000"/>
          </a:xfrm>
        </p:spPr>
        <p:txBody>
          <a:bodyPr>
            <a:noAutofit/>
          </a:bodyPr>
          <a:lstStyle/>
          <a:p>
            <a:r>
              <a:rPr lang="en-GB" sz="2000" b="1" dirty="0"/>
              <a:t>Free Movement of Goods</a:t>
            </a:r>
            <a:br>
              <a:rPr lang="cs-CZ" sz="2000" b="1" dirty="0"/>
            </a:br>
            <a:r>
              <a:rPr lang="en-GB" sz="2000" b="1" i="1" dirty="0"/>
              <a:t>Joined Cases C-267/91 &amp; C-268/91 Keck and </a:t>
            </a:r>
            <a:r>
              <a:rPr lang="en-GB" sz="2000" b="1" i="1" dirty="0" err="1"/>
              <a:t>Mithouard</a:t>
            </a:r>
            <a:endParaRPr lang="en-GB" sz="2000" b="1" dirty="0"/>
          </a:p>
        </p:txBody>
      </p:sp>
      <p:sp>
        <p:nvSpPr>
          <p:cNvPr id="6" name="Text Placeholder 5">
            <a:extLst>
              <a:ext uri="{FF2B5EF4-FFF2-40B4-BE49-F238E27FC236}">
                <a16:creationId xmlns:a16="http://schemas.microsoft.com/office/drawing/2014/main" id="{A5017D04-054E-6DA9-5638-3EA5D42B3A10}"/>
              </a:ext>
            </a:extLst>
          </p:cNvPr>
          <p:cNvSpPr>
            <a:spLocks noGrp="1"/>
          </p:cNvSpPr>
          <p:nvPr>
            <p:ph type="body" idx="1"/>
          </p:nvPr>
        </p:nvSpPr>
        <p:spPr>
          <a:xfrm>
            <a:off x="139700" y="1295400"/>
            <a:ext cx="8735359" cy="4901005"/>
          </a:xfrm>
        </p:spPr>
        <p:txBody>
          <a:bodyPr>
            <a:normAutofit fontScale="77500" lnSpcReduction="20000"/>
          </a:bodyPr>
          <a:lstStyle/>
          <a:p>
            <a:pPr>
              <a:buFont typeface="Wingdings" panose="05000000000000000000" pitchFamily="2" charset="2"/>
              <a:buChar char="v"/>
            </a:pPr>
            <a:r>
              <a:rPr lang="en-GB" b="1" dirty="0"/>
              <a:t>Final Outcome for Keck &amp; </a:t>
            </a:r>
            <a:r>
              <a:rPr lang="en-GB" b="1" dirty="0" err="1"/>
              <a:t>Mithouard</a:t>
            </a:r>
            <a:endParaRPr lang="en-GB" dirty="0"/>
          </a:p>
          <a:p>
            <a:pPr algn="just"/>
            <a:r>
              <a:rPr lang="en-GB" b="1" dirty="0"/>
              <a:t>The Verdict:</a:t>
            </a:r>
            <a:r>
              <a:rPr lang="en-GB" dirty="0"/>
              <a:t> </a:t>
            </a:r>
            <a:r>
              <a:rPr lang="en-GB" b="1" dirty="0"/>
              <a:t>The CJEU </a:t>
            </a:r>
            <a:r>
              <a:rPr lang="en-GB" dirty="0"/>
              <a:t>ruled that the French prohibition on resale at a loss </a:t>
            </a:r>
            <a:r>
              <a:rPr lang="en-GB" b="1" dirty="0"/>
              <a:t>did not violate</a:t>
            </a:r>
            <a:r>
              <a:rPr lang="en-GB" dirty="0"/>
              <a:t> Article 30 (now Art. 34 TFEU).</a:t>
            </a:r>
          </a:p>
          <a:p>
            <a:r>
              <a:rPr lang="en-GB" b="1" dirty="0"/>
              <a:t>The Result for the Defendants:</a:t>
            </a:r>
            <a:endParaRPr lang="en-GB" dirty="0"/>
          </a:p>
          <a:p>
            <a:pPr lvl="1"/>
            <a:r>
              <a:rPr lang="en-GB" b="1" dirty="0">
                <a:solidFill>
                  <a:srgbClr val="7030A0"/>
                </a:solidFill>
              </a:rPr>
              <a:t>Their "EU Law" </a:t>
            </a:r>
            <a:r>
              <a:rPr lang="en-GB" b="1" dirty="0" err="1">
                <a:solidFill>
                  <a:srgbClr val="7030A0"/>
                </a:solidFill>
              </a:rPr>
              <a:t>defense</a:t>
            </a:r>
            <a:r>
              <a:rPr lang="en-GB" b="1" dirty="0">
                <a:solidFill>
                  <a:srgbClr val="7030A0"/>
                </a:solidFill>
              </a:rPr>
              <a:t> was rejected.</a:t>
            </a:r>
          </a:p>
          <a:p>
            <a:pPr lvl="1"/>
            <a:r>
              <a:rPr lang="en-GB" dirty="0"/>
              <a:t>The case was referred back to the </a:t>
            </a:r>
            <a:r>
              <a:rPr lang="en-GB" b="1" dirty="0"/>
              <a:t>Tribunal de Grande Instance, Strasbourg</a:t>
            </a:r>
            <a:r>
              <a:rPr lang="en-GB" dirty="0"/>
              <a:t>.</a:t>
            </a:r>
          </a:p>
          <a:p>
            <a:pPr lvl="1"/>
            <a:r>
              <a:rPr lang="en-GB" dirty="0"/>
              <a:t>They remained liable for </a:t>
            </a:r>
            <a:r>
              <a:rPr lang="en-GB" b="1" dirty="0"/>
              <a:t>criminal penalties</a:t>
            </a:r>
            <a:r>
              <a:rPr lang="en-GB" dirty="0"/>
              <a:t> under French law.</a:t>
            </a:r>
          </a:p>
          <a:p>
            <a:endParaRPr lang="cs-CZ" b="1" dirty="0"/>
          </a:p>
          <a:p>
            <a:r>
              <a:rPr lang="en-GB" b="1" dirty="0"/>
              <a:t>The "Bottom Line":</a:t>
            </a:r>
            <a:r>
              <a:rPr lang="en-GB" dirty="0"/>
              <a:t> Traders cannot use EU free-trade rules to bypass general national commercial laws that apply equally to everyone. </a:t>
            </a:r>
            <a:endParaRPr lang="cs-CZ" dirty="0"/>
          </a:p>
          <a:p>
            <a:pPr algn="just">
              <a:buFont typeface="Wingdings" panose="05000000000000000000" pitchFamily="2" charset="2"/>
              <a:buChar char="ü"/>
            </a:pPr>
            <a:r>
              <a:rPr lang="en-GB" dirty="0"/>
              <a:t>This stopped </a:t>
            </a:r>
            <a:r>
              <a:rPr lang="en-GB" b="1" dirty="0"/>
              <a:t>the "misuse" of the Court </a:t>
            </a:r>
            <a:r>
              <a:rPr lang="en-GB" dirty="0"/>
              <a:t>to strike down sensible local business regulations.</a:t>
            </a:r>
          </a:p>
          <a:p>
            <a:endParaRPr lang="en-GB" sz="2000" dirty="0">
              <a:solidFill>
                <a:schemeClr val="tx1"/>
              </a:solidFill>
            </a:endParaRPr>
          </a:p>
          <a:p>
            <a:pPr marL="114300" indent="0">
              <a:buNone/>
            </a:pPr>
            <a:endParaRPr lang="cs-CZ" sz="2000" b="1" dirty="0">
              <a:solidFill>
                <a:schemeClr val="tx1"/>
              </a:solidFill>
            </a:endParaRPr>
          </a:p>
          <a:p>
            <a:pPr marL="114300" indent="0">
              <a:buNone/>
            </a:pPr>
            <a:endParaRPr lang="en-GB" sz="2000" dirty="0">
              <a:solidFill>
                <a:schemeClr val="tx1"/>
              </a:solidFill>
            </a:endParaRPr>
          </a:p>
          <a:p>
            <a:endParaRPr lang="en-GB" sz="1100" b="1" dirty="0">
              <a:solidFill>
                <a:schemeClr val="tx1"/>
              </a:solidFill>
            </a:endParaRPr>
          </a:p>
        </p:txBody>
      </p:sp>
    </p:spTree>
    <p:extLst>
      <p:ext uri="{BB962C8B-B14F-4D97-AF65-F5344CB8AC3E}">
        <p14:creationId xmlns:p14="http://schemas.microsoft.com/office/powerpoint/2010/main" val="4167559914"/>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40868D-3462-CAAE-D521-56BB22EE67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CC3A45-1F91-8766-106F-E51B4A791CD7}"/>
              </a:ext>
            </a:extLst>
          </p:cNvPr>
          <p:cNvSpPr>
            <a:spLocks noGrp="1"/>
          </p:cNvSpPr>
          <p:nvPr>
            <p:ph type="title"/>
          </p:nvPr>
        </p:nvSpPr>
        <p:spPr>
          <a:xfrm>
            <a:off x="3652520" y="330212"/>
            <a:ext cx="5603240" cy="636111"/>
          </a:xfrm>
        </p:spPr>
        <p:txBody>
          <a:bodyPr>
            <a:noAutofit/>
          </a:bodyPr>
          <a:lstStyle/>
          <a:p>
            <a:r>
              <a:rPr lang="en-GB" sz="2000" b="1" dirty="0"/>
              <a:t>Free Movement of Workers (Art. 45 TFEU)</a:t>
            </a:r>
            <a:br>
              <a:rPr lang="cs-CZ" sz="2000" b="1" dirty="0"/>
            </a:br>
            <a:r>
              <a:rPr lang="en-GB" sz="2000" b="1" dirty="0"/>
              <a:t>Evolution of Free Movement of Persons</a:t>
            </a:r>
            <a:br>
              <a:rPr lang="en-GB" sz="2000" b="1" dirty="0"/>
            </a:br>
            <a:endParaRPr lang="en-GB" sz="2000" b="1" dirty="0"/>
          </a:p>
        </p:txBody>
      </p:sp>
      <p:sp>
        <p:nvSpPr>
          <p:cNvPr id="5" name="Rectangle 2">
            <a:extLst>
              <a:ext uri="{FF2B5EF4-FFF2-40B4-BE49-F238E27FC236}">
                <a16:creationId xmlns:a16="http://schemas.microsoft.com/office/drawing/2014/main" id="{A30B6BAC-6978-B50F-6F8A-89709870A37F}"/>
              </a:ext>
            </a:extLst>
          </p:cNvPr>
          <p:cNvSpPr>
            <a:spLocks noChangeArrowheads="1"/>
          </p:cNvSpPr>
          <p:nvPr/>
        </p:nvSpPr>
        <p:spPr bwMode="auto">
          <a:xfrm>
            <a:off x="127000" y="839503"/>
            <a:ext cx="9128760" cy="61709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2"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sz="2100" b="0" i="0" u="none" strike="noStrike" cap="none" normalizeH="0" baseline="0" noProof="0" dirty="0">
                <a:ln>
                  <a:noFill/>
                </a:ln>
                <a:solidFill>
                  <a:schemeClr val="tx1"/>
                </a:solidFill>
                <a:effectLst/>
                <a:latin typeface="Arial" panose="020B0604020202020204" pitchFamily="34" charset="0"/>
              </a:rPr>
              <a:t>Originally </a:t>
            </a:r>
            <a:r>
              <a:rPr kumimoji="0" lang="en-US" sz="2100" b="1" i="0" u="none" strike="noStrike" cap="none" normalizeH="0" baseline="0" noProof="0" dirty="0">
                <a:ln>
                  <a:noFill/>
                </a:ln>
                <a:solidFill>
                  <a:schemeClr val="tx1"/>
                </a:solidFill>
                <a:effectLst/>
                <a:latin typeface="Arial" panose="020B0604020202020204" pitchFamily="34" charset="0"/>
              </a:rPr>
              <a:t>economically driven freedom: </a:t>
            </a:r>
            <a:r>
              <a:rPr kumimoji="0" lang="en-US" sz="2100" b="1" i="0" u="none" strike="noStrike" cap="none" normalizeH="0" baseline="0" noProof="0" dirty="0">
                <a:ln>
                  <a:noFill/>
                </a:ln>
                <a:solidFill>
                  <a:srgbClr val="FF0000"/>
                </a:solidFill>
                <a:effectLst/>
                <a:latin typeface="Arial" panose="020B0604020202020204" pitchFamily="34" charset="0"/>
              </a:rPr>
              <a:t>Treaty of Rome (1957):</a:t>
            </a:r>
            <a:br>
              <a:rPr kumimoji="0" lang="en-US" sz="2100" b="1" i="0" u="none" strike="noStrike" cap="none" normalizeH="0" baseline="0" noProof="0" dirty="0">
                <a:ln>
                  <a:noFill/>
                </a:ln>
                <a:solidFill>
                  <a:srgbClr val="FF0000"/>
                </a:solidFill>
                <a:effectLst/>
                <a:latin typeface="Arial" panose="020B0604020202020204" pitchFamily="34" charset="0"/>
              </a:rPr>
            </a:br>
            <a:r>
              <a:rPr kumimoji="0" lang="en-US" sz="2100" b="0" i="0" u="none" strike="noStrike" cap="none" normalizeH="0" baseline="0" noProof="0" dirty="0">
                <a:ln>
                  <a:noFill/>
                </a:ln>
                <a:solidFill>
                  <a:schemeClr val="tx1"/>
                </a:solidFill>
                <a:effectLst/>
                <a:latin typeface="Arial" panose="020B0604020202020204" pitchFamily="34" charset="0"/>
              </a:rPr>
              <a:t>→ protection of </a:t>
            </a:r>
            <a:r>
              <a:rPr kumimoji="0" lang="en-US" sz="2100" b="1" i="0" u="none" strike="noStrike" cap="none" normalizeH="0" baseline="0" noProof="0" dirty="0">
                <a:ln>
                  <a:noFill/>
                </a:ln>
                <a:solidFill>
                  <a:schemeClr val="tx1"/>
                </a:solidFill>
                <a:effectLst/>
                <a:latin typeface="Arial" panose="020B0604020202020204" pitchFamily="34" charset="0"/>
              </a:rPr>
              <a:t>workers</a:t>
            </a:r>
            <a:r>
              <a:rPr kumimoji="0" lang="en-US" sz="2100" b="0" i="0" u="none" strike="noStrike" cap="none" normalizeH="0" baseline="0" noProof="0" dirty="0">
                <a:ln>
                  <a:noFill/>
                </a:ln>
                <a:solidFill>
                  <a:schemeClr val="tx1"/>
                </a:solidFill>
                <a:effectLst/>
                <a:latin typeface="Arial" panose="020B0604020202020204" pitchFamily="34" charset="0"/>
              </a:rPr>
              <a:t> (Art. 45 TFEU) and </a:t>
            </a:r>
            <a:r>
              <a:rPr kumimoji="0" lang="en-US" sz="2100" b="1" i="0" u="none" strike="noStrike" cap="none" normalizeH="0" baseline="0" noProof="0" dirty="0">
                <a:ln>
                  <a:noFill/>
                </a:ln>
                <a:solidFill>
                  <a:schemeClr val="tx1"/>
                </a:solidFill>
                <a:effectLst/>
                <a:latin typeface="Arial" panose="020B0604020202020204" pitchFamily="34" charset="0"/>
              </a:rPr>
              <a:t>self-employed</a:t>
            </a:r>
            <a:r>
              <a:rPr kumimoji="0" lang="en-US" sz="2100" b="0" i="0" u="none" strike="noStrike" cap="none" normalizeH="0" baseline="0" noProof="0" dirty="0">
                <a:ln>
                  <a:noFill/>
                </a:ln>
                <a:solidFill>
                  <a:schemeClr val="tx1"/>
                </a:solidFill>
                <a:effectLst/>
                <a:latin typeface="Arial" panose="020B0604020202020204" pitchFamily="34" charset="0"/>
              </a:rPr>
              <a:t> (Art. 49 TFEU) </a:t>
            </a: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pPr>
            <a:r>
              <a:rPr kumimoji="0" lang="en-US" sz="2100" b="1" i="0" u="none" strike="noStrike" cap="none" normalizeH="0" baseline="0" noProof="0" dirty="0">
                <a:ln>
                  <a:noFill/>
                </a:ln>
                <a:solidFill>
                  <a:srgbClr val="FF0000"/>
                </a:solidFill>
                <a:effectLst/>
                <a:latin typeface="Arial" panose="020B0604020202020204" pitchFamily="34" charset="0"/>
              </a:rPr>
              <a:t>Maastricht Treaty (1992)</a:t>
            </a:r>
            <a:br>
              <a:rPr kumimoji="0" lang="en-US" sz="2100" b="0" i="0" u="none" strike="noStrike" cap="none" normalizeH="0" baseline="0" noProof="0" dirty="0">
                <a:ln>
                  <a:noFill/>
                </a:ln>
                <a:solidFill>
                  <a:schemeClr val="tx1"/>
                </a:solidFill>
                <a:effectLst/>
                <a:latin typeface="Arial" panose="020B0604020202020204" pitchFamily="34" charset="0"/>
              </a:rPr>
            </a:br>
            <a:r>
              <a:rPr kumimoji="0" lang="en-US" sz="2100" b="0" i="0" u="none" strike="noStrike" cap="none" normalizeH="0" baseline="0" noProof="0" dirty="0">
                <a:ln>
                  <a:noFill/>
                </a:ln>
                <a:solidFill>
                  <a:schemeClr val="tx1"/>
                </a:solidFill>
                <a:effectLst/>
                <a:latin typeface="Arial" panose="020B0604020202020204" pitchFamily="34" charset="0"/>
              </a:rPr>
              <a:t>→ introduction of </a:t>
            </a:r>
            <a:r>
              <a:rPr kumimoji="0" lang="en-US" sz="2100" b="1" i="0" u="none" strike="noStrike" cap="none" normalizeH="0" baseline="0" noProof="0" dirty="0">
                <a:ln>
                  <a:noFill/>
                </a:ln>
                <a:solidFill>
                  <a:schemeClr val="tx1"/>
                </a:solidFill>
                <a:effectLst/>
                <a:latin typeface="Arial" panose="020B0604020202020204" pitchFamily="34" charset="0"/>
              </a:rPr>
              <a:t>the concept of EU citizenship</a:t>
            </a: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pPr>
            <a:r>
              <a:rPr kumimoji="0" lang="en-US" sz="2100" b="0" i="0" u="none" strike="noStrike" cap="none" normalizeH="0" baseline="0" noProof="0" dirty="0">
                <a:ln>
                  <a:noFill/>
                </a:ln>
                <a:solidFill>
                  <a:schemeClr val="tx1"/>
                </a:solidFill>
                <a:effectLst/>
                <a:latin typeface="Arial" panose="020B0604020202020204" pitchFamily="34" charset="0"/>
              </a:rPr>
              <a:t>right of all nationals to move and reside freely throughout the Union. </a:t>
            </a: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en-US" sz="2100" b="1" i="1" u="none" strike="noStrike" cap="none" normalizeH="0" baseline="0" noProof="0" dirty="0">
                <a:ln>
                  <a:noFill/>
                </a:ln>
                <a:solidFill>
                  <a:schemeClr val="tx1"/>
                </a:solidFill>
                <a:effectLst/>
                <a:highlight>
                  <a:srgbClr val="FFFF00"/>
                </a:highlight>
                <a:latin typeface="Arial" panose="020B0604020202020204" pitchFamily="34" charset="0"/>
              </a:rPr>
              <a:t>Evolution</a:t>
            </a:r>
            <a:br>
              <a:rPr kumimoji="0" lang="en-US" sz="2100" b="0" i="0" u="none" strike="noStrike" cap="none" normalizeH="0" baseline="0" noProof="0" dirty="0">
                <a:ln>
                  <a:noFill/>
                </a:ln>
                <a:solidFill>
                  <a:schemeClr val="tx1"/>
                </a:solidFill>
                <a:effectLst/>
                <a:latin typeface="Arial" panose="020B0604020202020204" pitchFamily="34" charset="0"/>
              </a:rPr>
            </a:br>
            <a:r>
              <a:rPr kumimoji="0" lang="en-US" sz="2100" b="1" i="0" u="none" strike="noStrike" cap="none" normalizeH="0" baseline="0" noProof="0" dirty="0">
                <a:ln>
                  <a:noFill/>
                </a:ln>
                <a:solidFill>
                  <a:schemeClr val="tx1"/>
                </a:solidFill>
                <a:effectLst/>
                <a:latin typeface="Arial" panose="020B0604020202020204" pitchFamily="34" charset="0"/>
              </a:rPr>
              <a:t>→ from economically active persons: the factors of production</a:t>
            </a:r>
            <a:br>
              <a:rPr kumimoji="0" lang="en-US" sz="2100" b="1" i="0" u="none" strike="noStrike" cap="none" normalizeH="0" baseline="0" noProof="0" dirty="0">
                <a:ln>
                  <a:noFill/>
                </a:ln>
                <a:solidFill>
                  <a:schemeClr val="tx1"/>
                </a:solidFill>
                <a:effectLst/>
                <a:latin typeface="Arial" panose="020B0604020202020204" pitchFamily="34" charset="0"/>
              </a:rPr>
            </a:br>
            <a:r>
              <a:rPr kumimoji="0" lang="en-US" sz="2100" b="1" i="0" u="none" strike="noStrike" cap="none" normalizeH="0" baseline="0" noProof="0" dirty="0">
                <a:ln>
                  <a:noFill/>
                </a:ln>
                <a:solidFill>
                  <a:schemeClr val="tx1"/>
                </a:solidFill>
                <a:effectLst/>
                <a:latin typeface="Arial" panose="020B0604020202020204" pitchFamily="34" charset="0"/>
              </a:rPr>
              <a:t>→ into a fundamental right of Union citizenship.</a:t>
            </a: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kumimoji="0" lang="en-US" sz="2100" b="0" i="0" u="none" strike="noStrike" cap="none" normalizeH="0" baseline="0" noProof="0" dirty="0">
              <a:ln>
                <a:noFill/>
              </a:ln>
              <a:solidFill>
                <a:schemeClr val="tx1"/>
              </a:solidFill>
              <a:effectLst/>
              <a:latin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lang="en-US" sz="1900" dirty="0">
              <a:solidFill>
                <a:schemeClr val="tx1"/>
              </a:solidFill>
              <a:latin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kumimoji="0" lang="en-US" sz="1900" b="0" i="0" u="none" strike="noStrike" cap="none" normalizeH="0" baseline="0" noProof="0" dirty="0">
              <a:ln>
                <a:noFill/>
              </a:ln>
              <a:solidFill>
                <a:schemeClr val="tx1"/>
              </a:solidFill>
              <a:effectLst/>
              <a:latin typeface="Arial" panose="020B0604020202020204" pitchFamily="34" charset="0"/>
            </a:endParaRPr>
          </a:p>
          <a:p>
            <a:r>
              <a:rPr lang="en-US" sz="2000" b="1" noProof="0" dirty="0"/>
              <a:t>Worker Status (Article 45 TFEU)</a:t>
            </a:r>
          </a:p>
          <a:p>
            <a:pPr marL="447675" indent="-265113">
              <a:buFont typeface="Wingdings" panose="05000000000000000000" pitchFamily="2" charset="2"/>
              <a:buChar char="ü"/>
            </a:pPr>
            <a:r>
              <a:rPr lang="en-US" sz="1900" noProof="0" dirty="0"/>
              <a:t>a privileged category in EU law:</a:t>
            </a:r>
          </a:p>
          <a:p>
            <a:pPr marL="447675" indent="-265113">
              <a:buFont typeface="Wingdings" panose="05000000000000000000" pitchFamily="2" charset="2"/>
              <a:buChar char="Ø"/>
            </a:pPr>
            <a:r>
              <a:rPr lang="en-US" sz="1900" noProof="0" dirty="0"/>
              <a:t>providing </a:t>
            </a:r>
            <a:r>
              <a:rPr lang="en-US" sz="1900" b="1" noProof="0" dirty="0"/>
              <a:t>more robust protections and access to social benefits </a:t>
            </a:r>
          </a:p>
          <a:p>
            <a:pPr marL="447675" indent="-265113">
              <a:buFont typeface="Wingdings" panose="05000000000000000000" pitchFamily="2" charset="2"/>
              <a:buChar char="Ø"/>
            </a:pPr>
            <a:r>
              <a:rPr lang="en-US" sz="1900" noProof="0" dirty="0"/>
              <a:t>than </a:t>
            </a:r>
            <a:r>
              <a:rPr lang="en-US" sz="1900" b="1" noProof="0" dirty="0"/>
              <a:t>the status of an economically inactive citizen</a:t>
            </a:r>
            <a:r>
              <a:rPr lang="en-US" sz="1900" noProof="0" dirty="0"/>
              <a:t>.</a:t>
            </a:r>
            <a:br>
              <a:rPr lang="en-US" sz="1900" noProof="0" dirty="0"/>
            </a:br>
            <a:r>
              <a:rPr lang="en-US" sz="1900" noProof="0" dirty="0"/>
              <a:t>→ cannot be defined by the varying national laws:  </a:t>
            </a:r>
          </a:p>
          <a:p>
            <a:pPr marL="342900" indent="-342900">
              <a:buFont typeface="Wingdings" panose="05000000000000000000" pitchFamily="2" charset="2"/>
              <a:buChar char="ü"/>
            </a:pPr>
            <a:r>
              <a:rPr lang="en-US" sz="1900" b="1" i="1" noProof="0" dirty="0">
                <a:highlight>
                  <a:srgbClr val="FFFF00"/>
                </a:highlight>
              </a:rPr>
              <a:t>Lawrie-Blum test:</a:t>
            </a:r>
          </a:p>
          <a:p>
            <a:pPr marL="342900" indent="-342900">
              <a:buFont typeface="Wingdings" panose="05000000000000000000" pitchFamily="2" charset="2"/>
              <a:buChar char="Ø"/>
            </a:pPr>
            <a:r>
              <a:rPr lang="en-US" sz="1900" b="1" i="1" noProof="0" dirty="0"/>
              <a:t>The Lawrie-Blum judgment delivered in 1986.</a:t>
            </a:r>
          </a:p>
          <a:p>
            <a:pPr marL="457200" indent="-274638">
              <a:buFont typeface="+mj-lt"/>
              <a:buAutoNum type="arabicPeriod"/>
            </a:pPr>
            <a:r>
              <a:rPr lang="en-US" sz="2200" b="1" noProof="0" dirty="0"/>
              <a:t>→ services performed for a period of time;</a:t>
            </a:r>
          </a:p>
          <a:p>
            <a:pPr marL="457200" indent="-274638">
              <a:buFont typeface="+mj-lt"/>
              <a:buAutoNum type="arabicPeriod"/>
            </a:pPr>
            <a:r>
              <a:rPr lang="en-US" sz="2200" b="1" noProof="0" dirty="0"/>
              <a:t>→ under direction of another person;</a:t>
            </a:r>
          </a:p>
          <a:p>
            <a:pPr marL="457200" indent="-274638">
              <a:buFont typeface="+mj-lt"/>
              <a:buAutoNum type="arabicPeriod"/>
            </a:pPr>
            <a:r>
              <a:rPr lang="en-US" sz="2200" b="1" noProof="0" dirty="0"/>
              <a:t>→ in return for remuneration.</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sz="1900" b="0" i="0" u="none" strike="noStrike" cap="none" normalizeH="0" baseline="0" noProof="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sz="2000" b="0" i="0" u="none" strike="noStrike" cap="none" normalizeH="0" baseline="0" noProof="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8451845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91BF3-A6DC-4948-2953-01EB3B8483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55CCC4-AF1D-76AC-7EE7-152ADC3A70A8}"/>
              </a:ext>
            </a:extLst>
          </p:cNvPr>
          <p:cNvSpPr>
            <a:spLocks noGrp="1"/>
          </p:cNvSpPr>
          <p:nvPr>
            <p:ph type="title"/>
          </p:nvPr>
        </p:nvSpPr>
        <p:spPr>
          <a:xfrm>
            <a:off x="345440" y="752157"/>
            <a:ext cx="8229600" cy="712003"/>
          </a:xfrm>
        </p:spPr>
        <p:txBody>
          <a:bodyPr>
            <a:noAutofit/>
          </a:bodyPr>
          <a:lstStyle/>
          <a:p>
            <a:r>
              <a:rPr lang="en-GB" sz="2800" b="1" dirty="0"/>
              <a:t>Free Movement of Workers (Art. 45 TFEU)</a:t>
            </a:r>
            <a:br>
              <a:rPr lang="cs-CZ" sz="2800" b="1" dirty="0"/>
            </a:br>
            <a:r>
              <a:rPr lang="en-GB" sz="2400" b="1" dirty="0"/>
              <a:t>Definition of a Worker: </a:t>
            </a:r>
            <a:r>
              <a:rPr lang="en-GB" sz="2400" b="1" dirty="0">
                <a:solidFill>
                  <a:srgbClr val="FF0000"/>
                </a:solidFill>
              </a:rPr>
              <a:t>The Lawrie-Blum Test</a:t>
            </a:r>
            <a:endParaRPr lang="en-GB" sz="2800" b="1" dirty="0">
              <a:solidFill>
                <a:srgbClr val="FF0000"/>
              </a:solidFill>
            </a:endParaRPr>
          </a:p>
        </p:txBody>
      </p:sp>
      <p:sp>
        <p:nvSpPr>
          <p:cNvPr id="9" name="Rectangle 3">
            <a:extLst>
              <a:ext uri="{FF2B5EF4-FFF2-40B4-BE49-F238E27FC236}">
                <a16:creationId xmlns:a16="http://schemas.microsoft.com/office/drawing/2014/main" id="{1E94DD40-8018-F2FC-EC98-B09CB82BC2C4}"/>
              </a:ext>
            </a:extLst>
          </p:cNvPr>
          <p:cNvSpPr>
            <a:spLocks noGrp="1" noChangeArrowheads="1"/>
          </p:cNvSpPr>
          <p:nvPr>
            <p:ph type="body" idx="1"/>
          </p:nvPr>
        </p:nvSpPr>
        <p:spPr bwMode="auto">
          <a:xfrm>
            <a:off x="172720" y="1443029"/>
            <a:ext cx="8859520"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indent="-285750" eaLnBrk="0" fontAlgn="base" hangingPunct="0">
              <a:spcBef>
                <a:spcPct val="0"/>
              </a:spcBef>
              <a:spcAft>
                <a:spcPct val="0"/>
              </a:spcAft>
              <a:buClrTx/>
              <a:buSzTx/>
              <a:buFont typeface="Wingdings" panose="05000000000000000000" pitchFamily="2" charset="2"/>
              <a:buChar char="v"/>
            </a:pPr>
            <a:r>
              <a:rPr kumimoji="0" lang="en-GB" sz="1800" b="1" i="0" u="none" strike="noStrike" cap="none" normalizeH="0" baseline="0" noProof="0" dirty="0">
                <a:ln>
                  <a:noFill/>
                </a:ln>
                <a:solidFill>
                  <a:schemeClr val="tx1"/>
                </a:solidFill>
                <a:effectLst/>
                <a:latin typeface="Arial" panose="020B0604020202020204" pitchFamily="34" charset="0"/>
              </a:rPr>
              <a:t>The case (Case 66/85 Deborah Lawrie-Blum v Land Baden-Württemberg) is the origin of </a:t>
            </a:r>
            <a:r>
              <a:rPr kumimoji="0" lang="en-GB" sz="1800" b="1" i="0" u="none" strike="noStrike" cap="none" normalizeH="0" baseline="0" noProof="0" dirty="0">
                <a:ln>
                  <a:noFill/>
                </a:ln>
                <a:solidFill>
                  <a:srgbClr val="7030A0"/>
                </a:solidFill>
                <a:effectLst/>
                <a:latin typeface="Arial" panose="020B0604020202020204" pitchFamily="34" charset="0"/>
              </a:rPr>
              <a:t>the three-pillar test </a:t>
            </a:r>
            <a:r>
              <a:rPr kumimoji="0" lang="en-GB" sz="1800" b="1" i="0" u="none" strike="noStrike" cap="none" normalizeH="0" baseline="0" noProof="0" dirty="0">
                <a:ln>
                  <a:noFill/>
                </a:ln>
                <a:solidFill>
                  <a:schemeClr val="tx1"/>
                </a:solidFill>
                <a:effectLst/>
                <a:latin typeface="Arial" panose="020B0604020202020204" pitchFamily="34" charset="0"/>
              </a:rPr>
              <a:t>used to determine worker status under EU law.</a:t>
            </a:r>
          </a:p>
          <a:p>
            <a:pPr marL="285750" indent="-285750" eaLnBrk="0" fontAlgn="base" hangingPunct="0">
              <a:spcBef>
                <a:spcPct val="0"/>
              </a:spcBef>
              <a:spcAft>
                <a:spcPct val="0"/>
              </a:spcAft>
              <a:buClrTx/>
              <a:buSzTx/>
              <a:buFont typeface="Wingdings" panose="05000000000000000000" pitchFamily="2" charset="2"/>
              <a:buChar char="ü"/>
            </a:pPr>
            <a:r>
              <a:rPr kumimoji="0" lang="en-GB" sz="1800" b="1" i="0" u="none" strike="noStrike" cap="none" normalizeH="0" baseline="0" noProof="0" dirty="0">
                <a:ln>
                  <a:noFill/>
                </a:ln>
                <a:solidFill>
                  <a:srgbClr val="FF0000"/>
                </a:solidFill>
                <a:effectLst/>
                <a:latin typeface="Arial" panose="020B0604020202020204" pitchFamily="34" charset="0"/>
              </a:rPr>
              <a:t>The Lawrie-Blum Test Criteria (1986)</a:t>
            </a:r>
          </a:p>
          <a:p>
            <a:pPr marL="342900" eaLnBrk="0" fontAlgn="base" hangingPunct="0">
              <a:spcBef>
                <a:spcPct val="0"/>
              </a:spcBef>
              <a:spcAft>
                <a:spcPct val="0"/>
              </a:spcAft>
              <a:buClrTx/>
              <a:buSzTx/>
              <a:buFont typeface="+mj-lt"/>
              <a:buAutoNum type="arabicPeriod"/>
            </a:pPr>
            <a:r>
              <a:rPr kumimoji="0" lang="en-GB" sz="1800" b="1" i="1" u="none" strike="noStrike" cap="none" normalizeH="0" baseline="0" noProof="0" dirty="0">
                <a:ln>
                  <a:noFill/>
                </a:ln>
                <a:solidFill>
                  <a:srgbClr val="7030A0"/>
                </a:solidFill>
                <a:effectLst/>
                <a:latin typeface="Arial" panose="020B0604020202020204" pitchFamily="34" charset="0"/>
              </a:rPr>
              <a:t>Period of Time: </a:t>
            </a:r>
            <a:r>
              <a:rPr kumimoji="0" lang="en-GB" sz="1800" b="1" i="1" u="none" strike="noStrike" cap="none" normalizeH="0" baseline="0" noProof="0" dirty="0">
                <a:ln>
                  <a:noFill/>
                </a:ln>
                <a:solidFill>
                  <a:schemeClr val="tx1"/>
                </a:solidFill>
                <a:effectLst/>
                <a:latin typeface="Arial" panose="020B0604020202020204" pitchFamily="34" charset="0"/>
              </a:rPr>
              <a:t>The person performs services for another person for a certain duration.</a:t>
            </a:r>
          </a:p>
          <a:p>
            <a:pPr marL="342900" eaLnBrk="0" fontAlgn="base" hangingPunct="0">
              <a:spcBef>
                <a:spcPct val="0"/>
              </a:spcBef>
              <a:spcAft>
                <a:spcPct val="0"/>
              </a:spcAft>
              <a:buClrTx/>
              <a:buSzTx/>
              <a:buFont typeface="+mj-lt"/>
              <a:buAutoNum type="arabicPeriod"/>
            </a:pPr>
            <a:r>
              <a:rPr kumimoji="0" lang="en-GB" sz="1800" b="1" i="1" u="none" strike="noStrike" cap="none" normalizeH="0" baseline="0" noProof="0" dirty="0">
                <a:ln>
                  <a:noFill/>
                </a:ln>
                <a:solidFill>
                  <a:srgbClr val="7030A0"/>
                </a:solidFill>
                <a:effectLst/>
                <a:latin typeface="Arial" panose="020B0604020202020204" pitchFamily="34" charset="0"/>
              </a:rPr>
              <a:t>Direction: </a:t>
            </a:r>
            <a:r>
              <a:rPr kumimoji="0" lang="en-GB" sz="1800" b="1" i="1" u="none" strike="noStrike" cap="none" normalizeH="0" baseline="0" noProof="0" dirty="0">
                <a:ln>
                  <a:noFill/>
                </a:ln>
                <a:solidFill>
                  <a:schemeClr val="tx1"/>
                </a:solidFill>
                <a:effectLst/>
                <a:latin typeface="Arial" panose="020B0604020202020204" pitchFamily="34" charset="0"/>
              </a:rPr>
              <a:t>The person acts under the direction and control of another person.</a:t>
            </a:r>
          </a:p>
          <a:p>
            <a:pPr marL="342900" eaLnBrk="0" fontAlgn="base" hangingPunct="0">
              <a:spcBef>
                <a:spcPct val="0"/>
              </a:spcBef>
              <a:spcAft>
                <a:spcPct val="0"/>
              </a:spcAft>
              <a:buClrTx/>
              <a:buSzTx/>
              <a:buFont typeface="+mj-lt"/>
              <a:buAutoNum type="arabicPeriod"/>
            </a:pPr>
            <a:r>
              <a:rPr kumimoji="0" lang="en-GB" sz="1800" b="1" i="1" u="none" strike="noStrike" cap="none" normalizeH="0" baseline="0" noProof="0" dirty="0">
                <a:ln>
                  <a:noFill/>
                </a:ln>
                <a:solidFill>
                  <a:srgbClr val="7030A0"/>
                </a:solidFill>
                <a:effectLst/>
                <a:latin typeface="Arial" panose="020B0604020202020204" pitchFamily="34" charset="0"/>
              </a:rPr>
              <a:t>Remuneration:</a:t>
            </a:r>
            <a:r>
              <a:rPr kumimoji="0" lang="en-GB" sz="1800" b="1" i="1" u="none" strike="noStrike" cap="none" normalizeH="0" baseline="0" noProof="0" dirty="0">
                <a:ln>
                  <a:noFill/>
                </a:ln>
                <a:solidFill>
                  <a:schemeClr val="tx1"/>
                </a:solidFill>
                <a:effectLst/>
                <a:latin typeface="Arial" panose="020B0604020202020204" pitchFamily="34" charset="0"/>
              </a:rPr>
              <a:t> The person receives payment in return for those services.</a:t>
            </a:r>
          </a:p>
          <a:p>
            <a:pPr marL="285750" indent="-285750" eaLnBrk="0" fontAlgn="base" hangingPunct="0">
              <a:spcBef>
                <a:spcPct val="0"/>
              </a:spcBef>
              <a:spcAft>
                <a:spcPct val="0"/>
              </a:spcAft>
              <a:buClrTx/>
              <a:buSzTx/>
            </a:pPr>
            <a:endParaRPr kumimoji="0" lang="en-GB" sz="1800" b="1" i="1" u="none" strike="noStrike" cap="none" normalizeH="0" baseline="0" noProof="0" dirty="0">
              <a:ln>
                <a:noFill/>
              </a:ln>
              <a:solidFill>
                <a:schemeClr val="tx1"/>
              </a:solidFill>
              <a:effectLst/>
              <a:latin typeface="Arial" panose="020B0604020202020204" pitchFamily="34" charset="0"/>
            </a:endParaRPr>
          </a:p>
          <a:p>
            <a:pPr marL="400050" indent="-400050" algn="just" eaLnBrk="0" fontAlgn="base" hangingPunct="0">
              <a:spcBef>
                <a:spcPct val="0"/>
              </a:spcBef>
              <a:spcAft>
                <a:spcPct val="0"/>
              </a:spcAft>
              <a:buClrTx/>
              <a:buSzTx/>
              <a:buFont typeface="+mj-lt"/>
              <a:buAutoNum type="romanLcPeriod"/>
            </a:pPr>
            <a:r>
              <a:rPr kumimoji="0" lang="en-GB" sz="1800" b="1" i="0" u="none" strike="noStrike" cap="none" normalizeH="0" baseline="0" noProof="0" dirty="0">
                <a:ln>
                  <a:noFill/>
                </a:ln>
                <a:solidFill>
                  <a:schemeClr val="tx1"/>
                </a:solidFill>
                <a:effectLst/>
                <a:latin typeface="Arial" panose="020B0604020202020204" pitchFamily="34" charset="0"/>
              </a:rPr>
              <a:t>Before this </a:t>
            </a:r>
            <a:r>
              <a:rPr kumimoji="0" lang="en-GB" sz="1800" b="1" i="0" u="none" strike="noStrike" cap="none" normalizeH="0" baseline="0" noProof="0" dirty="0">
                <a:ln>
                  <a:noFill/>
                </a:ln>
                <a:solidFill>
                  <a:srgbClr val="7030A0"/>
                </a:solidFill>
                <a:effectLst/>
                <a:latin typeface="Arial" panose="020B0604020202020204" pitchFamily="34" charset="0"/>
              </a:rPr>
              <a:t>1986 ruling, </a:t>
            </a:r>
            <a:r>
              <a:rPr kumimoji="0" lang="en-GB" sz="1800" b="1" i="0" u="none" strike="noStrike" cap="none" normalizeH="0" baseline="0" noProof="0" dirty="0">
                <a:ln>
                  <a:noFill/>
                </a:ln>
                <a:solidFill>
                  <a:schemeClr val="tx1"/>
                </a:solidFill>
                <a:effectLst/>
                <a:latin typeface="Arial" panose="020B0604020202020204" pitchFamily="34" charset="0"/>
              </a:rPr>
              <a:t>Member States often tried to use </a:t>
            </a:r>
            <a:r>
              <a:rPr kumimoji="0" lang="en-GB" sz="1800" b="1" i="0" u="none" strike="noStrike" cap="none" normalizeH="0" baseline="0" noProof="0" dirty="0">
                <a:ln>
                  <a:noFill/>
                </a:ln>
                <a:solidFill>
                  <a:srgbClr val="7030A0"/>
                </a:solidFill>
                <a:effectLst/>
                <a:latin typeface="Arial" panose="020B0604020202020204" pitchFamily="34" charset="0"/>
              </a:rPr>
              <a:t>their own national definitions </a:t>
            </a:r>
            <a:r>
              <a:rPr kumimoji="0" lang="en-GB" sz="1800" b="1" i="0" u="none" strike="noStrike" cap="none" normalizeH="0" baseline="0" noProof="0" dirty="0">
                <a:ln>
                  <a:noFill/>
                </a:ln>
                <a:solidFill>
                  <a:schemeClr val="tx1"/>
                </a:solidFill>
                <a:effectLst/>
                <a:latin typeface="Arial" panose="020B0604020202020204" pitchFamily="34" charset="0"/>
              </a:rPr>
              <a:t>to limit who could be considered a </a:t>
            </a:r>
            <a:r>
              <a:rPr kumimoji="0" lang="en-GB" sz="1800" b="1" i="0" u="none" strike="noStrike" cap="none" normalizeH="0" baseline="0" noProof="0" dirty="0">
                <a:ln>
                  <a:noFill/>
                </a:ln>
                <a:solidFill>
                  <a:srgbClr val="7030A0"/>
                </a:solidFill>
                <a:effectLst/>
                <a:latin typeface="Arial" panose="020B0604020202020204" pitchFamily="34" charset="0"/>
              </a:rPr>
              <a:t>"worker." </a:t>
            </a:r>
            <a:endParaRPr kumimoji="0" lang="cs-CZ" sz="1800" b="1" i="0" u="none" strike="noStrike" cap="none" normalizeH="0" baseline="0" noProof="0" dirty="0">
              <a:ln>
                <a:noFill/>
              </a:ln>
              <a:solidFill>
                <a:srgbClr val="7030A0"/>
              </a:solidFill>
              <a:effectLst/>
              <a:latin typeface="Arial" panose="020B0604020202020204" pitchFamily="34" charset="0"/>
            </a:endParaRPr>
          </a:p>
          <a:p>
            <a:pPr marL="400050" indent="-400050" algn="just" eaLnBrk="0" fontAlgn="base" hangingPunct="0">
              <a:spcBef>
                <a:spcPct val="0"/>
              </a:spcBef>
              <a:spcAft>
                <a:spcPct val="0"/>
              </a:spcAft>
              <a:buClrTx/>
              <a:buSzTx/>
              <a:buFont typeface="+mj-lt"/>
              <a:buAutoNum type="romanLcPeriod"/>
            </a:pPr>
            <a:endParaRPr kumimoji="0" lang="cs-CZ" sz="1800" b="1" i="0" u="none" strike="noStrike" cap="none" normalizeH="0" baseline="0" noProof="0" dirty="0">
              <a:ln>
                <a:noFill/>
              </a:ln>
              <a:solidFill>
                <a:schemeClr val="tx1"/>
              </a:solidFill>
              <a:effectLst/>
              <a:latin typeface="Arial" panose="020B0604020202020204" pitchFamily="34" charset="0"/>
            </a:endParaRPr>
          </a:p>
          <a:p>
            <a:pPr marL="400050" indent="-400050" algn="just" eaLnBrk="0" fontAlgn="base" hangingPunct="0">
              <a:spcBef>
                <a:spcPct val="0"/>
              </a:spcBef>
              <a:spcAft>
                <a:spcPct val="0"/>
              </a:spcAft>
              <a:buClrTx/>
              <a:buSzTx/>
              <a:buFont typeface="+mj-lt"/>
              <a:buAutoNum type="romanLcPeriod"/>
            </a:pPr>
            <a:r>
              <a:rPr kumimoji="0" lang="en-GB" sz="1800" b="1" i="0" u="none" strike="noStrike" cap="none" normalizeH="0" baseline="0" noProof="0" dirty="0">
                <a:ln>
                  <a:noFill/>
                </a:ln>
                <a:solidFill>
                  <a:schemeClr val="tx1"/>
                </a:solidFill>
                <a:effectLst/>
                <a:latin typeface="Arial" panose="020B0604020202020204" pitchFamily="34" charset="0"/>
              </a:rPr>
              <a:t>By establishing this autonomous EU concept in </a:t>
            </a:r>
            <a:r>
              <a:rPr kumimoji="0" lang="en-GB" sz="1800" b="1" i="0" u="none" strike="noStrike" cap="none" normalizeH="0" baseline="0" noProof="0" dirty="0">
                <a:ln>
                  <a:noFill/>
                </a:ln>
                <a:solidFill>
                  <a:srgbClr val="7030A0"/>
                </a:solidFill>
                <a:effectLst/>
                <a:latin typeface="Arial" panose="020B0604020202020204" pitchFamily="34" charset="0"/>
              </a:rPr>
              <a:t>1986</a:t>
            </a:r>
            <a:r>
              <a:rPr kumimoji="0" lang="en-GB" sz="1800" b="1" i="0" u="none" strike="noStrike" cap="none" normalizeH="0" baseline="0" noProof="0" dirty="0">
                <a:ln>
                  <a:noFill/>
                </a:ln>
                <a:solidFill>
                  <a:schemeClr val="tx1"/>
                </a:solidFill>
                <a:effectLst/>
                <a:latin typeface="Arial" panose="020B0604020202020204" pitchFamily="34" charset="0"/>
              </a:rPr>
              <a:t>, the Court ensured that rights like the free movement of persons remained </a:t>
            </a:r>
            <a:r>
              <a:rPr kumimoji="0" lang="en-GB" sz="1800" b="1" i="0" u="none" strike="noStrike" cap="none" normalizeH="0" baseline="0" noProof="0" dirty="0">
                <a:ln>
                  <a:noFill/>
                </a:ln>
                <a:solidFill>
                  <a:srgbClr val="7030A0"/>
                </a:solidFill>
                <a:effectLst/>
                <a:latin typeface="Arial" panose="020B0604020202020204" pitchFamily="34" charset="0"/>
              </a:rPr>
              <a:t>broad </a:t>
            </a:r>
            <a:r>
              <a:rPr kumimoji="0" lang="en-GB" sz="1800" b="1" i="0" u="none" strike="noStrike" cap="none" normalizeH="0" baseline="0" noProof="0" dirty="0">
                <a:ln>
                  <a:noFill/>
                </a:ln>
                <a:solidFill>
                  <a:schemeClr val="tx1"/>
                </a:solidFill>
                <a:effectLst/>
                <a:latin typeface="Arial" panose="020B0604020202020204" pitchFamily="34" charset="0"/>
              </a:rPr>
              <a:t>and </a:t>
            </a:r>
            <a:r>
              <a:rPr kumimoji="0" lang="en-GB" sz="1800" b="1" i="0" u="none" strike="noStrike" cap="none" normalizeH="0" baseline="0" noProof="0" dirty="0">
                <a:ln>
                  <a:noFill/>
                </a:ln>
                <a:solidFill>
                  <a:srgbClr val="7030A0"/>
                </a:solidFill>
                <a:effectLst/>
                <a:latin typeface="Arial" panose="020B0604020202020204" pitchFamily="34" charset="0"/>
              </a:rPr>
              <a:t>protected against restrictive national interpretations</a:t>
            </a:r>
            <a:r>
              <a:rPr kumimoji="0" lang="en-GB" sz="1800" b="1" i="0" u="none" strike="noStrike" cap="none" normalizeH="0" baseline="0" noProof="0" dirty="0">
                <a:ln>
                  <a:noFill/>
                </a:ln>
                <a:solidFill>
                  <a:schemeClr val="tx1"/>
                </a:solidFill>
                <a:effectLst/>
                <a:latin typeface="Arial" panose="020B0604020202020204" pitchFamily="34" charset="0"/>
              </a:rPr>
              <a:t>.</a:t>
            </a:r>
            <a:endParaRPr kumimoji="0" lang="en-US" sz="1800" b="0" i="0" u="none" strike="noStrike" cap="none" normalizeH="0" baseline="0" noProof="0" dirty="0">
              <a:ln>
                <a:noFill/>
              </a:ln>
              <a:solidFill>
                <a:srgbClr val="7030A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noProof="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8193753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23113E-B65C-FBC7-85CD-EED884FFD1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C29BB6-2107-BFEE-FEB6-82F70F2D1825}"/>
              </a:ext>
            </a:extLst>
          </p:cNvPr>
          <p:cNvSpPr>
            <a:spLocks noGrp="1"/>
          </p:cNvSpPr>
          <p:nvPr>
            <p:ph type="title"/>
          </p:nvPr>
        </p:nvSpPr>
        <p:spPr>
          <a:xfrm>
            <a:off x="457200" y="731837"/>
            <a:ext cx="8229600" cy="712003"/>
          </a:xfrm>
        </p:spPr>
        <p:txBody>
          <a:bodyPr>
            <a:noAutofit/>
          </a:bodyPr>
          <a:lstStyle/>
          <a:p>
            <a:r>
              <a:rPr lang="en-GB" sz="2800" b="1" dirty="0"/>
              <a:t>Free Movement of Workers (Art. 45 TFEU)</a:t>
            </a:r>
            <a:br>
              <a:rPr lang="cs-CZ" sz="2800" b="1" dirty="0"/>
            </a:br>
            <a:r>
              <a:rPr lang="en-GB" sz="2400" b="1" dirty="0"/>
              <a:t>Definition of a Worker: The Lawrie-Blum Test</a:t>
            </a:r>
            <a:r>
              <a:rPr lang="cs-CZ" sz="2400" b="1" dirty="0"/>
              <a:t> (in detail)</a:t>
            </a:r>
            <a:endParaRPr lang="en-GB" sz="2800" b="1" dirty="0"/>
          </a:p>
        </p:txBody>
      </p:sp>
      <p:sp>
        <p:nvSpPr>
          <p:cNvPr id="9" name="Rectangle 3">
            <a:extLst>
              <a:ext uri="{FF2B5EF4-FFF2-40B4-BE49-F238E27FC236}">
                <a16:creationId xmlns:a16="http://schemas.microsoft.com/office/drawing/2014/main" id="{87F4781F-308A-8BBF-54F7-AF7F0CE6B7A4}"/>
              </a:ext>
            </a:extLst>
          </p:cNvPr>
          <p:cNvSpPr>
            <a:spLocks noGrp="1" noChangeArrowheads="1"/>
          </p:cNvSpPr>
          <p:nvPr>
            <p:ph type="body" idx="1"/>
          </p:nvPr>
        </p:nvSpPr>
        <p:spPr bwMode="auto">
          <a:xfrm>
            <a:off x="228600" y="1740347"/>
            <a:ext cx="8686800"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indent="-285750" eaLnBrk="0" fontAlgn="base" hangingPunct="0">
              <a:spcBef>
                <a:spcPct val="0"/>
              </a:spcBef>
              <a:spcAft>
                <a:spcPct val="0"/>
              </a:spcAft>
              <a:buClrTx/>
              <a:buSzTx/>
            </a:pPr>
            <a:r>
              <a:rPr kumimoji="0" lang="en-US" sz="1800" b="1" i="0" u="none" strike="noStrike" cap="none" normalizeH="0" baseline="0" noProof="0" dirty="0">
                <a:ln>
                  <a:noFill/>
                </a:ln>
                <a:solidFill>
                  <a:schemeClr val="tx1"/>
                </a:solidFill>
                <a:effectLst/>
                <a:latin typeface="Arial" panose="020B0604020202020204" pitchFamily="34" charset="0"/>
              </a:rPr>
              <a:t>Autonomous EU Concept: Status of a "worker" </a:t>
            </a:r>
            <a:r>
              <a:rPr kumimoji="0" lang="en-US" sz="1800" i="0" u="none" strike="noStrike" cap="none" normalizeH="0" baseline="0" noProof="0" dirty="0">
                <a:ln>
                  <a:noFill/>
                </a:ln>
                <a:solidFill>
                  <a:schemeClr val="tx1"/>
                </a:solidFill>
                <a:effectLst/>
                <a:latin typeface="Arial" panose="020B0604020202020204" pitchFamily="34" charset="0"/>
              </a:rPr>
              <a:t>cannot be defined by national laws; it is strictly defined by EU law to </a:t>
            </a:r>
            <a:r>
              <a:rPr kumimoji="0" lang="en-US" sz="1800" b="1" i="0" u="none" strike="noStrike" cap="none" normalizeH="0" baseline="0" noProof="0" dirty="0">
                <a:ln>
                  <a:noFill/>
                </a:ln>
                <a:solidFill>
                  <a:schemeClr val="tx1"/>
                </a:solidFill>
                <a:effectLst/>
                <a:latin typeface="Arial" panose="020B0604020202020204" pitchFamily="34" charset="0"/>
              </a:rPr>
              <a:t>ensure uniform protection.</a:t>
            </a:r>
          </a:p>
          <a:p>
            <a:pPr marL="285750" indent="-285750" eaLnBrk="0" fontAlgn="base" hangingPunct="0">
              <a:spcBef>
                <a:spcPct val="0"/>
              </a:spcBef>
              <a:spcAft>
                <a:spcPct val="0"/>
              </a:spcAft>
              <a:buClrTx/>
              <a:buSzTx/>
            </a:pPr>
            <a:endParaRPr kumimoji="0" lang="en-US" sz="1800" b="1" i="0" u="none" strike="noStrike" cap="none" normalizeH="0" baseline="0" noProof="0" dirty="0">
              <a:ln>
                <a:noFill/>
              </a:ln>
              <a:solidFill>
                <a:schemeClr val="tx1"/>
              </a:solidFill>
              <a:effectLst/>
              <a:latin typeface="Arial" panose="020B0604020202020204" pitchFamily="34" charset="0"/>
            </a:endParaRPr>
          </a:p>
          <a:p>
            <a:pPr marL="285750" indent="-285750" eaLnBrk="0" fontAlgn="base" hangingPunct="0">
              <a:spcBef>
                <a:spcPct val="0"/>
              </a:spcBef>
              <a:spcAft>
                <a:spcPct val="0"/>
              </a:spcAft>
              <a:buClrTx/>
              <a:buSzTx/>
              <a:buFont typeface="Wingdings" panose="05000000000000000000" pitchFamily="2" charset="2"/>
              <a:buChar char="ü"/>
            </a:pPr>
            <a:r>
              <a:rPr kumimoji="0" lang="en-US" sz="1800" b="1" i="0" u="none" strike="noStrike" cap="none" normalizeH="0" baseline="0" noProof="0" dirty="0">
                <a:ln>
                  <a:noFill/>
                </a:ln>
                <a:solidFill>
                  <a:schemeClr val="tx1"/>
                </a:solidFill>
                <a:effectLst/>
                <a:latin typeface="Arial" panose="020B0604020202020204" pitchFamily="34" charset="0"/>
              </a:rPr>
              <a:t>The Three Pillars – The Three Essential Criteria:</a:t>
            </a:r>
            <a:endParaRPr kumimoji="0" lang="en-US" sz="1800" b="0" i="0" u="none" strike="noStrike" cap="none" normalizeH="0" baseline="0" noProof="0" dirty="0">
              <a:ln>
                <a:noFill/>
              </a:ln>
              <a:solidFill>
                <a:schemeClr val="tx1"/>
              </a:solidFill>
              <a:effectLst/>
              <a:latin typeface="Arial" panose="020B0604020202020204" pitchFamily="34" charset="0"/>
            </a:endParaRPr>
          </a:p>
          <a:p>
            <a:pPr marL="342900" eaLnBrk="0" fontAlgn="base" hangingPunct="0">
              <a:spcBef>
                <a:spcPct val="0"/>
              </a:spcBef>
              <a:spcAft>
                <a:spcPct val="0"/>
              </a:spcAft>
              <a:buClrTx/>
              <a:buSzTx/>
              <a:buFont typeface="+mj-lt"/>
              <a:buAutoNum type="arabicPeriod"/>
            </a:pPr>
            <a:r>
              <a:rPr kumimoji="0" lang="en-US" sz="1800" b="1" i="0" u="none" strike="noStrike" cap="none" normalizeH="0" baseline="0" noProof="0" dirty="0">
                <a:ln>
                  <a:noFill/>
                </a:ln>
                <a:solidFill>
                  <a:schemeClr val="tx1"/>
                </a:solidFill>
                <a:effectLst/>
                <a:highlight>
                  <a:srgbClr val="FFFF00"/>
                </a:highlight>
                <a:latin typeface="Arial" panose="020B0604020202020204" pitchFamily="34" charset="0"/>
              </a:rPr>
              <a:t>Activity:</a:t>
            </a:r>
            <a:r>
              <a:rPr kumimoji="0" lang="en-US" sz="1800" b="0" i="0" u="none" strike="noStrike" cap="none" normalizeH="0" baseline="0" noProof="0" dirty="0">
                <a:ln>
                  <a:noFill/>
                </a:ln>
                <a:solidFill>
                  <a:schemeClr val="tx1"/>
                </a:solidFill>
                <a:effectLst/>
                <a:highlight>
                  <a:srgbClr val="FFFF00"/>
                </a:highlight>
                <a:latin typeface="Arial" panose="020B0604020202020204" pitchFamily="34" charset="0"/>
              </a:rPr>
              <a:t> </a:t>
            </a:r>
            <a:r>
              <a:rPr kumimoji="0" lang="en-US" sz="1800" b="0" i="0" u="none" strike="noStrike" cap="none" normalizeH="0" baseline="0" noProof="0" dirty="0">
                <a:ln>
                  <a:noFill/>
                </a:ln>
                <a:solidFill>
                  <a:schemeClr val="tx1"/>
                </a:solidFill>
                <a:effectLst/>
                <a:latin typeface="Arial" panose="020B0604020202020204" pitchFamily="34" charset="0"/>
              </a:rPr>
              <a:t>Performance of services over a duration of time.</a:t>
            </a:r>
          </a:p>
          <a:p>
            <a:pPr marL="342900" eaLnBrk="0" fontAlgn="base" hangingPunct="0">
              <a:spcBef>
                <a:spcPct val="0"/>
              </a:spcBef>
              <a:spcAft>
                <a:spcPct val="0"/>
              </a:spcAft>
              <a:buClrTx/>
              <a:buSzTx/>
              <a:buFont typeface="+mj-lt"/>
              <a:buAutoNum type="arabicPeriod"/>
            </a:pPr>
            <a:r>
              <a:rPr kumimoji="0" lang="en-US" sz="1800" b="1" i="0" u="none" strike="noStrike" cap="none" normalizeH="0" baseline="0" noProof="0" dirty="0">
                <a:ln>
                  <a:noFill/>
                </a:ln>
                <a:solidFill>
                  <a:schemeClr val="tx1"/>
                </a:solidFill>
                <a:effectLst/>
                <a:highlight>
                  <a:srgbClr val="FFFF00"/>
                </a:highlight>
                <a:latin typeface="Arial" panose="020B0604020202020204" pitchFamily="34" charset="0"/>
              </a:rPr>
              <a:t>Subordination:</a:t>
            </a:r>
            <a:r>
              <a:rPr kumimoji="0" lang="en-US" sz="1800" b="0" i="0" u="none" strike="noStrike" cap="none" normalizeH="0" baseline="0" noProof="0" dirty="0">
                <a:ln>
                  <a:noFill/>
                </a:ln>
                <a:solidFill>
                  <a:schemeClr val="tx1"/>
                </a:solidFill>
                <a:effectLst/>
                <a:highlight>
                  <a:srgbClr val="FFFF00"/>
                </a:highlight>
                <a:latin typeface="Arial" panose="020B0604020202020204" pitchFamily="34" charset="0"/>
              </a:rPr>
              <a:t> </a:t>
            </a:r>
            <a:r>
              <a:rPr kumimoji="0" lang="en-US" sz="1800" b="0" i="0" u="none" strike="noStrike" cap="none" normalizeH="0" baseline="0" noProof="0" dirty="0">
                <a:ln>
                  <a:noFill/>
                </a:ln>
                <a:solidFill>
                  <a:schemeClr val="tx1"/>
                </a:solidFill>
                <a:effectLst/>
                <a:latin typeface="Arial" panose="020B0604020202020204" pitchFamily="34" charset="0"/>
              </a:rPr>
              <a:t>Working under the direction and control of another.</a:t>
            </a:r>
          </a:p>
          <a:p>
            <a:pPr marL="342900" eaLnBrk="0" fontAlgn="base" hangingPunct="0">
              <a:spcBef>
                <a:spcPct val="0"/>
              </a:spcBef>
              <a:spcAft>
                <a:spcPct val="0"/>
              </a:spcAft>
              <a:buClrTx/>
              <a:buSzTx/>
              <a:buFont typeface="+mj-lt"/>
              <a:buAutoNum type="arabicPeriod"/>
            </a:pPr>
            <a:r>
              <a:rPr kumimoji="0" lang="en-US" sz="1800" b="1" i="0" u="none" strike="noStrike" cap="none" normalizeH="0" baseline="0" noProof="0" dirty="0">
                <a:ln>
                  <a:noFill/>
                </a:ln>
                <a:solidFill>
                  <a:schemeClr val="tx1"/>
                </a:solidFill>
                <a:effectLst/>
                <a:highlight>
                  <a:srgbClr val="FFFF00"/>
                </a:highlight>
                <a:latin typeface="Arial" panose="020B0604020202020204" pitchFamily="34" charset="0"/>
              </a:rPr>
              <a:t>Consideration:</a:t>
            </a:r>
            <a:r>
              <a:rPr kumimoji="0" lang="en-US" sz="1800" b="0" i="0" u="none" strike="noStrike" cap="none" normalizeH="0" baseline="0" noProof="0" dirty="0">
                <a:ln>
                  <a:noFill/>
                </a:ln>
                <a:solidFill>
                  <a:schemeClr val="tx1"/>
                </a:solidFill>
                <a:effectLst/>
                <a:latin typeface="Arial" panose="020B0604020202020204" pitchFamily="34" charset="0"/>
              </a:rPr>
              <a:t> Receiving payment in return for the services.</a:t>
            </a:r>
          </a:p>
          <a:p>
            <a:pPr marL="285750" indent="-285750" algn="just" eaLnBrk="0" fontAlgn="base" hangingPunct="0">
              <a:spcBef>
                <a:spcPct val="0"/>
              </a:spcBef>
              <a:spcAft>
                <a:spcPct val="0"/>
              </a:spcAft>
              <a:buClrTx/>
              <a:buSzTx/>
              <a:buFont typeface="Wingdings" panose="05000000000000000000" pitchFamily="2" charset="2"/>
              <a:buChar char="Ø"/>
            </a:pPr>
            <a:r>
              <a:rPr lang="en-US" sz="1800" b="1" noProof="0" dirty="0">
                <a:latin typeface="+mj-lt"/>
              </a:rPr>
              <a:t>Key Legal Rule</a:t>
            </a:r>
            <a:r>
              <a:rPr lang="en-US" sz="1800" noProof="0" dirty="0">
                <a:latin typeface="+mj-lt"/>
              </a:rPr>
              <a:t>: If these three conditions are met, the person is a worker, regardless of whether they work part-time, as long as the activity is not </a:t>
            </a:r>
            <a:r>
              <a:rPr lang="en-US" sz="1800" i="1" noProof="0" dirty="0">
                <a:latin typeface="+mj-lt"/>
              </a:rPr>
              <a:t>"purely marginal and ancillary".</a:t>
            </a:r>
            <a:endParaRPr kumimoji="0" lang="en-US" sz="1800" b="1" i="1" u="none" strike="noStrike" cap="none" normalizeH="0" baseline="0" noProof="0" dirty="0">
              <a:ln>
                <a:noFill/>
              </a:ln>
              <a:solidFill>
                <a:schemeClr val="tx1"/>
              </a:solidFill>
              <a:effectLst/>
              <a:latin typeface="+mj-lt"/>
            </a:endParaRPr>
          </a:p>
          <a:p>
            <a:pPr marL="285750" indent="-285750" eaLnBrk="0" fontAlgn="base" hangingPunct="0">
              <a:spcBef>
                <a:spcPct val="0"/>
              </a:spcBef>
              <a:spcAft>
                <a:spcPct val="0"/>
              </a:spcAft>
              <a:buClrTx/>
              <a:buSzTx/>
            </a:pPr>
            <a:endParaRPr kumimoji="0" lang="en-US" sz="1800" b="0" i="0" u="none" strike="noStrike" cap="none" normalizeH="0" baseline="0" noProof="0" dirty="0">
              <a:ln>
                <a:noFill/>
              </a:ln>
              <a:solidFill>
                <a:schemeClr val="tx1"/>
              </a:solidFill>
              <a:effectLst/>
              <a:latin typeface="Arial" panose="020B0604020202020204" pitchFamily="34" charset="0"/>
            </a:endParaRPr>
          </a:p>
          <a:p>
            <a:pPr marL="285750" indent="-285750" eaLnBrk="0" fontAlgn="base" hangingPunct="0">
              <a:spcBef>
                <a:spcPct val="0"/>
              </a:spcBef>
              <a:spcAft>
                <a:spcPct val="0"/>
              </a:spcAft>
              <a:buClrTx/>
              <a:buSzTx/>
            </a:pPr>
            <a:r>
              <a:rPr kumimoji="0" lang="en-US" sz="1800" b="0" i="0" u="none" strike="noStrike" cap="none" normalizeH="0" baseline="0" noProof="0" dirty="0">
                <a:ln>
                  <a:noFill/>
                </a:ln>
                <a:solidFill>
                  <a:schemeClr val="tx1"/>
                </a:solidFill>
                <a:effectLst/>
                <a:latin typeface="Arial" panose="020B0604020202020204" pitchFamily="34" charset="0"/>
              </a:rPr>
              <a:t>Distinguishes </a:t>
            </a:r>
            <a:r>
              <a:rPr kumimoji="0" lang="en-US" sz="1800" b="1" i="0" u="none" strike="noStrike" cap="none" normalizeH="0" baseline="0" noProof="0" dirty="0">
                <a:ln>
                  <a:noFill/>
                </a:ln>
                <a:solidFill>
                  <a:schemeClr val="tx1"/>
                </a:solidFill>
                <a:effectLst/>
                <a:latin typeface="Arial" panose="020B0604020202020204" pitchFamily="34" charset="0"/>
              </a:rPr>
              <a:t>"Workers" (Art. 45) </a:t>
            </a:r>
            <a:r>
              <a:rPr kumimoji="0" lang="en-US" sz="1800" b="0" i="0" u="none" strike="noStrike" cap="none" normalizeH="0" baseline="0" noProof="0" dirty="0">
                <a:ln>
                  <a:noFill/>
                </a:ln>
                <a:solidFill>
                  <a:schemeClr val="tx1"/>
                </a:solidFill>
                <a:effectLst/>
                <a:latin typeface="Arial" panose="020B0604020202020204" pitchFamily="34" charset="0"/>
              </a:rPr>
              <a:t>from the </a:t>
            </a:r>
            <a:r>
              <a:rPr kumimoji="0" lang="en-US" sz="1800" b="1" i="0" u="none" strike="noStrike" cap="none" normalizeH="0" baseline="0" noProof="0" dirty="0">
                <a:ln>
                  <a:noFill/>
                </a:ln>
                <a:solidFill>
                  <a:schemeClr val="tx1"/>
                </a:solidFill>
                <a:effectLst/>
                <a:latin typeface="Arial" panose="020B0604020202020204" pitchFamily="34" charset="0"/>
              </a:rPr>
              <a:t>"Self-employed" (Art. 49).</a:t>
            </a:r>
          </a:p>
          <a:p>
            <a:pPr marL="285750" indent="-285750" algn="just" eaLnBrk="0" fontAlgn="base" hangingPunct="0">
              <a:spcBef>
                <a:spcPct val="0"/>
              </a:spcBef>
              <a:spcAft>
                <a:spcPct val="0"/>
              </a:spcAft>
              <a:buClrTx/>
              <a:buSzTx/>
            </a:pPr>
            <a:r>
              <a:rPr kumimoji="0" lang="en-US" sz="1800" b="0" i="0" u="none" strike="noStrike" cap="none" normalizeH="0" baseline="0" noProof="0" dirty="0">
                <a:ln>
                  <a:noFill/>
                </a:ln>
                <a:solidFill>
                  <a:schemeClr val="tx1"/>
                </a:solidFill>
                <a:effectLst/>
                <a:latin typeface="Arial" panose="020B0604020202020204" pitchFamily="34" charset="0"/>
              </a:rPr>
              <a:t>Restricts Member States' ability to deny social and residence rights by using narrow national definitions.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noProof="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68774205"/>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1C034-4153-F46F-DEE6-D750B8FB5F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02471-9533-7CE2-271F-AF36BFF1BD67}"/>
              </a:ext>
            </a:extLst>
          </p:cNvPr>
          <p:cNvSpPr>
            <a:spLocks noGrp="1"/>
          </p:cNvSpPr>
          <p:nvPr>
            <p:ph type="title"/>
          </p:nvPr>
        </p:nvSpPr>
        <p:spPr>
          <a:xfrm>
            <a:off x="340824" y="530730"/>
            <a:ext cx="8229600" cy="636111"/>
          </a:xfrm>
        </p:spPr>
        <p:txBody>
          <a:bodyPr>
            <a:noAutofit/>
          </a:bodyPr>
          <a:lstStyle/>
          <a:p>
            <a:r>
              <a:rPr lang="en-GB" sz="3200" b="1" dirty="0"/>
              <a:t>Free Movement of Workers (Art. 45 TFEU)</a:t>
            </a:r>
          </a:p>
        </p:txBody>
      </p:sp>
      <p:sp>
        <p:nvSpPr>
          <p:cNvPr id="6" name="Rectangle 2">
            <a:extLst>
              <a:ext uri="{FF2B5EF4-FFF2-40B4-BE49-F238E27FC236}">
                <a16:creationId xmlns:a16="http://schemas.microsoft.com/office/drawing/2014/main" id="{AC0A28C9-AAB8-893D-4562-6DDCE3FBA00E}"/>
              </a:ext>
            </a:extLst>
          </p:cNvPr>
          <p:cNvSpPr>
            <a:spLocks noChangeArrowheads="1"/>
          </p:cNvSpPr>
          <p:nvPr/>
        </p:nvSpPr>
        <p:spPr bwMode="auto">
          <a:xfrm rot="10800000" flipV="1">
            <a:off x="272011" y="1414107"/>
            <a:ext cx="8755874"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pPr>
            <a:r>
              <a:rPr kumimoji="0" lang="en-US" sz="2000" b="0" i="0" u="none" strike="noStrike" cap="none" normalizeH="0" baseline="0" dirty="0">
                <a:ln>
                  <a:noFill/>
                </a:ln>
                <a:solidFill>
                  <a:schemeClr val="tx1"/>
                </a:solidFill>
                <a:effectLst/>
                <a:latin typeface="Arial" panose="020B0604020202020204" pitchFamily="34" charset="0"/>
              </a:rPr>
              <a:t>CJEU case law – resisted restrictive interpretations of this status:</a:t>
            </a:r>
            <a:br>
              <a:rPr kumimoji="0" lang="en-US" sz="2000" b="0" i="0" u="none" strike="noStrike" cap="none" normalizeH="0" baseline="0" dirty="0">
                <a:ln>
                  <a:noFill/>
                </a:ln>
                <a:solidFill>
                  <a:schemeClr val="tx1"/>
                </a:solidFill>
                <a:effectLst/>
                <a:latin typeface="Arial" panose="020B0604020202020204" pitchFamily="34" charset="0"/>
              </a:rPr>
            </a:br>
            <a:r>
              <a:rPr kumimoji="0" lang="en-US" sz="2000" b="0" i="0" u="none" strike="noStrike" cap="none" normalizeH="0" baseline="0" dirty="0">
                <a:ln>
                  <a:noFill/>
                </a:ln>
                <a:solidFill>
                  <a:schemeClr val="tx1"/>
                </a:solidFill>
                <a:effectLst/>
                <a:latin typeface="Arial" panose="020B0604020202020204" pitchFamily="34" charset="0"/>
              </a:rPr>
              <a:t>→ </a:t>
            </a:r>
            <a:r>
              <a:rPr kumimoji="0" lang="en-US" sz="2000" b="1" i="1" u="none" strike="noStrike" cap="none" normalizeH="0" baseline="0" dirty="0">
                <a:ln>
                  <a:noFill/>
                </a:ln>
                <a:solidFill>
                  <a:schemeClr val="tx1"/>
                </a:solidFill>
                <a:effectLst/>
                <a:highlight>
                  <a:srgbClr val="FFFF00"/>
                </a:highlight>
                <a:latin typeface="Arial" panose="020B0604020202020204" pitchFamily="34" charset="0"/>
              </a:rPr>
              <a:t>Levin: </a:t>
            </a:r>
            <a:r>
              <a:rPr kumimoji="0" lang="en-US" sz="2000" b="1" i="0" u="none" strike="noStrike" cap="none" normalizeH="0" baseline="0" dirty="0">
                <a:ln>
                  <a:noFill/>
                </a:ln>
                <a:solidFill>
                  <a:schemeClr val="tx1"/>
                </a:solidFill>
                <a:effectLst/>
                <a:latin typeface="Arial" panose="020B0604020202020204" pitchFamily="34" charset="0"/>
              </a:rPr>
              <a:t>part-time work </a:t>
            </a:r>
            <a:r>
              <a:rPr kumimoji="0" lang="en-US" sz="2000" b="0" i="0" u="none" strike="noStrike" cap="none" normalizeH="0" baseline="0" dirty="0">
                <a:ln>
                  <a:noFill/>
                </a:ln>
                <a:solidFill>
                  <a:schemeClr val="tx1"/>
                </a:solidFill>
                <a:effectLst/>
                <a:latin typeface="Arial" panose="020B0604020202020204" pitchFamily="34" charset="0"/>
              </a:rPr>
              <a:t>– "effective and genuine" activity even below subsistence level;</a:t>
            </a:r>
            <a:br>
              <a:rPr kumimoji="0" lang="en-US" sz="2000" b="0" i="0" u="none" strike="noStrike" cap="none" normalizeH="0" baseline="0" dirty="0">
                <a:ln>
                  <a:noFill/>
                </a:ln>
                <a:solidFill>
                  <a:schemeClr val="tx1"/>
                </a:solidFill>
                <a:effectLst/>
                <a:latin typeface="Arial" panose="020B0604020202020204" pitchFamily="34" charset="0"/>
              </a:rPr>
            </a:br>
            <a:r>
              <a:rPr kumimoji="0" lang="en-US" sz="2000" b="0" i="0" u="none" strike="noStrike" cap="none" normalizeH="0" baseline="0" dirty="0">
                <a:ln>
                  <a:noFill/>
                </a:ln>
                <a:solidFill>
                  <a:schemeClr val="tx1"/>
                </a:solidFill>
                <a:effectLst/>
                <a:latin typeface="Arial" panose="020B0604020202020204" pitchFamily="34" charset="0"/>
              </a:rPr>
              <a:t>→ </a:t>
            </a:r>
            <a:r>
              <a:rPr kumimoji="0" lang="en-US" sz="2000" b="1" i="1" u="none" strike="noStrike" cap="none" normalizeH="0" baseline="0" dirty="0">
                <a:ln>
                  <a:noFill/>
                </a:ln>
                <a:solidFill>
                  <a:schemeClr val="tx1"/>
                </a:solidFill>
                <a:effectLst/>
                <a:highlight>
                  <a:srgbClr val="FFFF00"/>
                </a:highlight>
                <a:latin typeface="Arial" panose="020B0604020202020204" pitchFamily="34" charset="0"/>
              </a:rPr>
              <a:t>Kempf: </a:t>
            </a:r>
            <a:r>
              <a:rPr kumimoji="0" lang="en-US" sz="2000" b="0" i="0" u="none" strike="noStrike" kern="0" cap="none" spc="0" normalizeH="0" baseline="0" noProof="0" dirty="0">
                <a:ln>
                  <a:noFill/>
                </a:ln>
                <a:solidFill>
                  <a:srgbClr val="000000"/>
                </a:solidFill>
                <a:effectLst/>
                <a:uLnTx/>
                <a:uFillTx/>
                <a:latin typeface="Arial" panose="020B0604020202020204" pitchFamily="34" charset="0"/>
                <a:sym typeface="Arial"/>
              </a:rPr>
              <a:t>extended</a:t>
            </a:r>
            <a:r>
              <a:rPr lang="en-US" sz="2000" dirty="0">
                <a:latin typeface="Arial" panose="020B0604020202020204" pitchFamily="34" charset="0"/>
              </a:rPr>
              <a:t> –</a:t>
            </a:r>
            <a:r>
              <a:rPr kumimoji="0" lang="en-US" sz="2000" b="0" i="0" u="none" strike="noStrike" kern="0" cap="none" spc="0" normalizeH="0" baseline="0" noProof="0" dirty="0">
                <a:ln>
                  <a:noFill/>
                </a:ln>
                <a:solidFill>
                  <a:srgbClr val="000000"/>
                </a:solidFill>
                <a:effectLst/>
                <a:uLnTx/>
                <a:uFillTx/>
                <a:latin typeface="Arial" panose="020B0604020202020204" pitchFamily="34" charset="0"/>
                <a:sym typeface="Arial"/>
              </a:rPr>
              <a:t> </a:t>
            </a:r>
            <a:r>
              <a:rPr kumimoji="0" lang="en-US" sz="2000" b="0" i="0" u="none" strike="noStrike" cap="none" normalizeH="0" baseline="0" dirty="0">
                <a:ln>
                  <a:noFill/>
                </a:ln>
                <a:solidFill>
                  <a:schemeClr val="tx1"/>
                </a:solidFill>
                <a:effectLst/>
                <a:latin typeface="Arial" panose="020B0604020202020204" pitchFamily="34" charset="0"/>
              </a:rPr>
              <a:t>workers may rely on </a:t>
            </a:r>
            <a:r>
              <a:rPr kumimoji="0" lang="en-US" sz="2000" b="1" i="0" u="none" strike="noStrike" cap="none" normalizeH="0" baseline="0" dirty="0">
                <a:ln>
                  <a:noFill/>
                </a:ln>
                <a:solidFill>
                  <a:schemeClr val="tx1"/>
                </a:solidFill>
                <a:effectLst/>
                <a:latin typeface="Arial" panose="020B0604020202020204" pitchFamily="34" charset="0"/>
              </a:rPr>
              <a:t>public funds; </a:t>
            </a:r>
            <a:r>
              <a:rPr kumimoji="0" lang="en-US" sz="2000" b="0" i="0" u="none" strike="noStrike" cap="none" normalizeH="0" baseline="0" dirty="0">
                <a:ln>
                  <a:noFill/>
                </a:ln>
                <a:solidFill>
                  <a:schemeClr val="tx1"/>
                </a:solidFill>
                <a:effectLst/>
                <a:latin typeface="Arial" panose="020B0604020202020204" pitchFamily="34" charset="0"/>
              </a:rPr>
              <a:t>exclusion only for purely </a:t>
            </a:r>
            <a:r>
              <a:rPr kumimoji="0" lang="en-US" sz="2000" b="1" i="0" u="none" strike="noStrike" cap="none" normalizeH="0" baseline="0" dirty="0">
                <a:ln>
                  <a:noFill/>
                </a:ln>
                <a:solidFill>
                  <a:schemeClr val="tx1"/>
                </a:solidFill>
                <a:effectLst/>
                <a:latin typeface="Arial" panose="020B0604020202020204" pitchFamily="34" charset="0"/>
              </a:rPr>
              <a:t>marginal and ancillary activities;</a:t>
            </a:r>
          </a:p>
          <a:p>
            <a:pPr marR="0" lvl="0" algn="l" defTabSz="914400" rtl="0" eaLnBrk="0" fontAlgn="base" latinLnBrk="0" hangingPunct="0">
              <a:lnSpc>
                <a:spcPct val="100000"/>
              </a:lnSpc>
              <a:spcBef>
                <a:spcPct val="0"/>
              </a:spcBef>
              <a:spcAft>
                <a:spcPct val="0"/>
              </a:spcAft>
              <a:buClrTx/>
              <a:buSzTx/>
              <a:tabLst/>
            </a:pPr>
            <a:r>
              <a:rPr kumimoji="0" lang="en-US" sz="2000" b="1" i="0" u="none" strike="noStrike" cap="none" normalizeH="0" baseline="0" dirty="0">
                <a:ln>
                  <a:noFill/>
                </a:ln>
                <a:solidFill>
                  <a:schemeClr val="tx1"/>
                </a:solidFill>
                <a:effectLst/>
                <a:latin typeface="Arial" panose="020B0604020202020204" pitchFamily="34" charset="0"/>
              </a:rPr>
              <a:t> </a:t>
            </a: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pPr>
            <a:r>
              <a:rPr kumimoji="0" lang="en-US" sz="2000" b="0" i="0" u="none" strike="noStrike" cap="none" normalizeH="0" baseline="0" dirty="0">
                <a:ln>
                  <a:noFill/>
                </a:ln>
                <a:solidFill>
                  <a:schemeClr val="tx1"/>
                </a:solidFill>
                <a:effectLst/>
                <a:latin typeface="Arial" panose="020B0604020202020204" pitchFamily="34" charset="0"/>
              </a:rPr>
              <a:t>Right to seek employment</a:t>
            </a:r>
            <a:br>
              <a:rPr kumimoji="0" lang="en-US" sz="2000" b="0" i="0" u="none" strike="noStrike" cap="none" normalizeH="0" baseline="0" dirty="0">
                <a:ln>
                  <a:noFill/>
                </a:ln>
                <a:solidFill>
                  <a:schemeClr val="tx1"/>
                </a:solidFill>
                <a:effectLst/>
                <a:latin typeface="Arial" panose="020B0604020202020204" pitchFamily="34" charset="0"/>
              </a:rPr>
            </a:br>
            <a:r>
              <a:rPr kumimoji="0" lang="en-US" sz="2000" b="0" i="0" u="none" strike="noStrike" cap="none" normalizeH="0" baseline="0" dirty="0">
                <a:ln>
                  <a:noFill/>
                </a:ln>
                <a:solidFill>
                  <a:schemeClr val="tx1"/>
                </a:solidFill>
                <a:effectLst/>
                <a:latin typeface="Arial" panose="020B0604020202020204" pitchFamily="34" charset="0"/>
              </a:rPr>
              <a:t>→ </a:t>
            </a:r>
            <a:r>
              <a:rPr kumimoji="0" lang="en-US" sz="2000" b="1" i="1" u="none" strike="noStrike" cap="none" normalizeH="0" baseline="0" dirty="0" err="1">
                <a:ln>
                  <a:noFill/>
                </a:ln>
                <a:solidFill>
                  <a:schemeClr val="tx1"/>
                </a:solidFill>
                <a:effectLst/>
                <a:highlight>
                  <a:srgbClr val="FFFF00"/>
                </a:highlight>
                <a:latin typeface="Arial" panose="020B0604020202020204" pitchFamily="34" charset="0"/>
              </a:rPr>
              <a:t>Antonissen</a:t>
            </a:r>
            <a:r>
              <a:rPr kumimoji="0" lang="en-US" sz="2000" b="1" i="1" u="none" strike="noStrike" cap="none" normalizeH="0" baseline="0" dirty="0">
                <a:ln>
                  <a:noFill/>
                </a:ln>
                <a:solidFill>
                  <a:schemeClr val="tx1"/>
                </a:solidFill>
                <a:effectLst/>
                <a:highlight>
                  <a:srgbClr val="FFFF00"/>
                </a:highlight>
                <a:latin typeface="Arial" panose="020B0604020202020204" pitchFamily="34" charset="0"/>
              </a:rPr>
              <a:t>: </a:t>
            </a:r>
            <a:r>
              <a:rPr kumimoji="0" lang="en-US" sz="2000" u="none" strike="noStrike" cap="none" normalizeH="0" baseline="0" dirty="0">
                <a:ln>
                  <a:noFill/>
                </a:ln>
                <a:solidFill>
                  <a:schemeClr val="tx1"/>
                </a:solidFill>
                <a:effectLst/>
                <a:latin typeface="Arial" panose="020B0604020202020204" pitchFamily="34" charset="0"/>
              </a:rPr>
              <a:t>a job-seeker has a </a:t>
            </a:r>
            <a:r>
              <a:rPr kumimoji="0" lang="en-US" sz="2000" b="0" i="0" u="none" strike="noStrike" cap="none" normalizeH="0" baseline="0" dirty="0">
                <a:ln>
                  <a:noFill/>
                </a:ln>
                <a:solidFill>
                  <a:schemeClr val="tx1"/>
                </a:solidFill>
                <a:effectLst/>
                <a:latin typeface="Arial" panose="020B0604020202020204" pitchFamily="34" charset="0"/>
              </a:rPr>
              <a:t>right to </a:t>
            </a:r>
            <a:r>
              <a:rPr kumimoji="0" lang="en-US" sz="2000" b="1" i="0" u="none" strike="noStrike" cap="none" normalizeH="0" baseline="0" dirty="0">
                <a:ln>
                  <a:noFill/>
                </a:ln>
                <a:solidFill>
                  <a:schemeClr val="tx1"/>
                </a:solidFill>
                <a:effectLst/>
                <a:latin typeface="Arial" panose="020B0604020202020204" pitchFamily="34" charset="0"/>
              </a:rPr>
              <a:t>reside for a reasonable period </a:t>
            </a:r>
            <a:r>
              <a:rPr kumimoji="0" lang="en-US" sz="2000" b="0" i="0" u="none" strike="noStrike" cap="none" normalizeH="0" baseline="0" dirty="0">
                <a:ln>
                  <a:noFill/>
                </a:ln>
                <a:solidFill>
                  <a:schemeClr val="tx1"/>
                </a:solidFill>
                <a:effectLst/>
                <a:latin typeface="Arial" panose="020B0604020202020204" pitchFamily="34" charset="0"/>
              </a:rPr>
              <a:t>(typically </a:t>
            </a:r>
            <a:r>
              <a:rPr kumimoji="0" lang="en-US" sz="2000" b="1" i="0" u="none" strike="noStrike" cap="none" normalizeH="0" baseline="0" dirty="0">
                <a:ln>
                  <a:noFill/>
                </a:ln>
                <a:solidFill>
                  <a:schemeClr val="tx1"/>
                </a:solidFill>
                <a:effectLst/>
                <a:latin typeface="Arial" panose="020B0604020202020204" pitchFamily="34" charset="0"/>
              </a:rPr>
              <a:t>six months</a:t>
            </a:r>
            <a:r>
              <a:rPr kumimoji="0" lang="en-US" sz="2000" b="0" i="0" u="none" strike="noStrike" cap="none" normalizeH="0" baseline="0" dirty="0">
                <a:ln>
                  <a:noFill/>
                </a:ln>
                <a:solidFill>
                  <a:schemeClr val="tx1"/>
                </a:solidFill>
                <a:effectLst/>
                <a:latin typeface="Arial" panose="020B0604020202020204" pitchFamily="34" charset="0"/>
              </a:rPr>
              <a:t>) to find work.</a:t>
            </a: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pPr>
            <a:endParaRPr lang="en-US" sz="2000" dirty="0">
              <a:solidFill>
                <a:schemeClr val="tx1"/>
              </a:solidFill>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pPr>
            <a:r>
              <a:rPr kumimoji="0" lang="en-US" sz="2000" b="1" i="0" u="none" strike="noStrike" cap="none" normalizeH="0" baseline="0" dirty="0">
                <a:ln>
                  <a:noFill/>
                </a:ln>
                <a:solidFill>
                  <a:schemeClr val="tx1"/>
                </a:solidFill>
                <a:effectLst/>
                <a:latin typeface="Arial" panose="020B0604020202020204" pitchFamily="34" charset="0"/>
              </a:rPr>
              <a:t>Public service exception (Art. 45(4))</a:t>
            </a:r>
            <a:br>
              <a:rPr kumimoji="0" lang="en-US" sz="2000" b="0" i="0" u="none" strike="noStrike" cap="none" normalizeH="0" baseline="0" dirty="0">
                <a:ln>
                  <a:noFill/>
                </a:ln>
                <a:solidFill>
                  <a:schemeClr val="tx1"/>
                </a:solidFill>
                <a:effectLst/>
                <a:latin typeface="Arial" panose="020B0604020202020204" pitchFamily="34" charset="0"/>
              </a:rPr>
            </a:br>
            <a:r>
              <a:rPr kumimoji="0" lang="en-US" sz="2000" b="0" i="0" u="none" strike="noStrike" cap="none" normalizeH="0" baseline="0" dirty="0">
                <a:ln>
                  <a:noFill/>
                </a:ln>
                <a:solidFill>
                  <a:schemeClr val="tx1"/>
                </a:solidFill>
                <a:effectLst/>
                <a:latin typeface="Arial" panose="020B0604020202020204" pitchFamily="34" charset="0"/>
              </a:rPr>
              <a:t>→ narrowly interpreted</a:t>
            </a:r>
            <a:br>
              <a:rPr kumimoji="0" lang="en-US" sz="2000" b="0" i="0" u="none" strike="noStrike" cap="none" normalizeH="0" baseline="0" dirty="0">
                <a:ln>
                  <a:noFill/>
                </a:ln>
                <a:solidFill>
                  <a:schemeClr val="tx1"/>
                </a:solidFill>
                <a:effectLst/>
                <a:latin typeface="Arial" panose="020B0604020202020204" pitchFamily="34" charset="0"/>
              </a:rPr>
            </a:br>
            <a:r>
              <a:rPr kumimoji="0" lang="en-US" sz="2000" b="0" i="0" u="none" strike="noStrike" cap="none" normalizeH="0" baseline="0" dirty="0">
                <a:ln>
                  <a:noFill/>
                </a:ln>
                <a:solidFill>
                  <a:schemeClr val="tx1"/>
                </a:solidFill>
                <a:effectLst/>
                <a:latin typeface="Arial" panose="020B0604020202020204" pitchFamily="34" charset="0"/>
              </a:rPr>
              <a:t>→ only posts involving the direct or indirect exercise of public authority. </a:t>
            </a: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ü"/>
              <a:tabLst/>
            </a:pPr>
            <a:r>
              <a:rPr lang="en-US" sz="2000" dirty="0">
                <a:solidFill>
                  <a:schemeClr val="tx1"/>
                </a:solidFill>
                <a:latin typeface="Arial" panose="020B0604020202020204" pitchFamily="34" charset="0"/>
              </a:rPr>
              <a:t>Typically excluded: roles in </a:t>
            </a:r>
            <a:r>
              <a:rPr lang="en-US" sz="2000" b="1" dirty="0">
                <a:solidFill>
                  <a:srgbClr val="7030A0"/>
                </a:solidFill>
                <a:latin typeface="Arial" panose="020B0604020202020204" pitchFamily="34" charset="0"/>
              </a:rPr>
              <a:t>education, public transport, or healthcare, even when state-funded</a:t>
            </a:r>
            <a:r>
              <a:rPr lang="cs-CZ" sz="2000" b="1" dirty="0">
                <a:solidFill>
                  <a:srgbClr val="7030A0"/>
                </a:solidFill>
                <a:latin typeface="Arial" panose="020B0604020202020204" pitchFamily="34" charset="0"/>
              </a:rPr>
              <a:t>.</a:t>
            </a:r>
            <a:endParaRPr lang="en-US" sz="2000" b="1" dirty="0">
              <a:solidFill>
                <a:srgbClr val="7030A0"/>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sz="20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4323277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7E9596-2572-33F1-01CF-C08BEB35C7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53103-1F3F-D9F4-2A30-D2ABBBBD728C}"/>
              </a:ext>
            </a:extLst>
          </p:cNvPr>
          <p:cNvSpPr>
            <a:spLocks noGrp="1"/>
          </p:cNvSpPr>
          <p:nvPr>
            <p:ph type="title"/>
          </p:nvPr>
        </p:nvSpPr>
        <p:spPr/>
        <p:txBody>
          <a:bodyPr>
            <a:noAutofit/>
          </a:bodyPr>
          <a:lstStyle/>
          <a:p>
            <a:r>
              <a:rPr lang="en-GB" sz="2800" b="1" dirty="0"/>
              <a:t>Free Movement of Workers</a:t>
            </a:r>
            <a:r>
              <a:rPr lang="cs-CZ" sz="2800" b="1" dirty="0"/>
              <a:t>: 3</a:t>
            </a:r>
            <a:r>
              <a:rPr lang="en-GB" sz="2800" b="1" dirty="0"/>
              <a:t> key jurisdictions (cases) </a:t>
            </a:r>
          </a:p>
        </p:txBody>
      </p:sp>
      <p:sp>
        <p:nvSpPr>
          <p:cNvPr id="10" name="TextBox 9">
            <a:extLst>
              <a:ext uri="{FF2B5EF4-FFF2-40B4-BE49-F238E27FC236}">
                <a16:creationId xmlns:a16="http://schemas.microsoft.com/office/drawing/2014/main" id="{ECADE388-7A5D-0B43-8583-C613351B9709}"/>
              </a:ext>
            </a:extLst>
          </p:cNvPr>
          <p:cNvSpPr txBox="1"/>
          <p:nvPr/>
        </p:nvSpPr>
        <p:spPr>
          <a:xfrm>
            <a:off x="1" y="1417638"/>
            <a:ext cx="9032240" cy="5509200"/>
          </a:xfrm>
          <a:prstGeom prst="rect">
            <a:avLst/>
          </a:prstGeom>
          <a:noFill/>
        </p:spPr>
        <p:txBody>
          <a:bodyPr wrap="square" numCol="2">
            <a:spAutoFit/>
          </a:bodyPr>
          <a:lstStyle/>
          <a:p>
            <a:r>
              <a:rPr lang="en-GB" sz="2000" b="1" dirty="0">
                <a:highlight>
                  <a:srgbClr val="FFFF00"/>
                </a:highlight>
              </a:rPr>
              <a:t>Levin (Case 53/81)</a:t>
            </a:r>
          </a:p>
          <a:p>
            <a:pPr marL="285750" indent="-285750">
              <a:buFont typeface="Arial" panose="020B0604020202020204" pitchFamily="34" charset="0"/>
              <a:buChar char="•"/>
            </a:pPr>
            <a:r>
              <a:rPr lang="en-GB" sz="2000" b="1" dirty="0"/>
              <a:t>Core Principle: </a:t>
            </a:r>
            <a:r>
              <a:rPr lang="en-GB" sz="2000" dirty="0"/>
              <a:t>Established that </a:t>
            </a:r>
            <a:r>
              <a:rPr lang="en-GB" sz="2000" b="1" dirty="0">
                <a:solidFill>
                  <a:srgbClr val="7030A0"/>
                </a:solidFill>
              </a:rPr>
              <a:t>part-time work</a:t>
            </a:r>
            <a:r>
              <a:rPr lang="en-GB" sz="2000" b="1" dirty="0"/>
              <a:t> qualifies for "worker" status.</a:t>
            </a:r>
          </a:p>
          <a:p>
            <a:pPr marL="285750" indent="-285750">
              <a:buFont typeface="Arial" panose="020B0604020202020204" pitchFamily="34" charset="0"/>
              <a:buChar char="•"/>
            </a:pPr>
            <a:endParaRPr lang="cs-CZ" sz="2000" b="1" dirty="0"/>
          </a:p>
          <a:p>
            <a:pPr marL="285750" indent="-285750">
              <a:buFont typeface="Arial" panose="020B0604020202020204" pitchFamily="34" charset="0"/>
              <a:buChar char="•"/>
            </a:pPr>
            <a:r>
              <a:rPr lang="en-GB" sz="2000" b="1" dirty="0"/>
              <a:t>Key Detail:</a:t>
            </a:r>
            <a:r>
              <a:rPr lang="en-GB" sz="2000" dirty="0"/>
              <a:t> The Court ruled that activity is considered </a:t>
            </a:r>
            <a:r>
              <a:rPr lang="en-GB" sz="2000" b="1" dirty="0"/>
              <a:t>"effective and genuine" </a:t>
            </a:r>
            <a:r>
              <a:rPr lang="en-GB" sz="2000" dirty="0"/>
              <a:t>even if the income earned is below the minimum subsistence level of the host Member State.</a:t>
            </a:r>
          </a:p>
          <a:p>
            <a:pPr marL="342900" indent="-342900" algn="just">
              <a:buFont typeface="Wingdings" panose="05000000000000000000" pitchFamily="2" charset="2"/>
              <a:buChar char="ü"/>
            </a:pPr>
            <a:r>
              <a:rPr lang="en-GB" sz="2000" b="1" dirty="0"/>
              <a:t>Impact: </a:t>
            </a:r>
            <a:r>
              <a:rPr lang="en-GB" sz="2000" i="1" dirty="0"/>
              <a:t>This prevented Member States from </a:t>
            </a:r>
            <a:r>
              <a:rPr lang="en-GB" sz="2000" b="1" i="1" dirty="0"/>
              <a:t>excluding low-wage or part-time employees from the protections of the free movement of persons.</a:t>
            </a:r>
            <a:endParaRPr lang="cs-CZ" sz="2000" b="1" i="1" dirty="0"/>
          </a:p>
          <a:p>
            <a:pPr marL="285750" indent="-285750">
              <a:buFont typeface="Arial" panose="020B0604020202020204" pitchFamily="34" charset="0"/>
              <a:buChar char="•"/>
            </a:pPr>
            <a:endParaRPr lang="cs-CZ" sz="1800" dirty="0"/>
          </a:p>
          <a:p>
            <a:endParaRPr lang="cs-CZ" sz="1800" b="1" dirty="0">
              <a:highlight>
                <a:srgbClr val="FFFF00"/>
              </a:highlight>
            </a:endParaRPr>
          </a:p>
          <a:p>
            <a:endParaRPr lang="cs-CZ" sz="1800" b="1" dirty="0">
              <a:highlight>
                <a:srgbClr val="FFFF00"/>
              </a:highlight>
            </a:endParaRPr>
          </a:p>
          <a:p>
            <a:r>
              <a:rPr lang="en-GB" sz="2000" b="1" dirty="0">
                <a:highlight>
                  <a:srgbClr val="FFFF00"/>
                </a:highlight>
              </a:rPr>
              <a:t>Kempf (Case 139/85)</a:t>
            </a:r>
          </a:p>
          <a:p>
            <a:pPr marL="355600" indent="-263525" algn="just">
              <a:buFont typeface="Arial" panose="020B0604020202020204" pitchFamily="34" charset="0"/>
              <a:buChar char="•"/>
            </a:pPr>
            <a:r>
              <a:rPr lang="en-GB" sz="1800" b="1" dirty="0"/>
              <a:t>Core Principle: </a:t>
            </a:r>
            <a:r>
              <a:rPr lang="en-GB" sz="1800" dirty="0"/>
              <a:t>Extended the definition of a worker to those </a:t>
            </a:r>
            <a:r>
              <a:rPr lang="en-GB" sz="1800" b="1" dirty="0">
                <a:solidFill>
                  <a:srgbClr val="7030A0"/>
                </a:solidFill>
              </a:rPr>
              <a:t>requiring social assistance.</a:t>
            </a:r>
          </a:p>
          <a:p>
            <a:pPr marL="355600" indent="-263525" algn="just">
              <a:buFont typeface="Arial" panose="020B0604020202020204" pitchFamily="34" charset="0"/>
              <a:buChar char="•"/>
            </a:pPr>
            <a:r>
              <a:rPr lang="en-GB" sz="1800" b="1" dirty="0"/>
              <a:t>Key Detail: </a:t>
            </a:r>
            <a:r>
              <a:rPr lang="en-GB" sz="1800" dirty="0"/>
              <a:t>The status of a "worker" applies even if the individual supplements their low income from work with public funds (social security or assistance).</a:t>
            </a:r>
          </a:p>
          <a:p>
            <a:pPr marL="355600" indent="-263525" algn="just">
              <a:buFont typeface="Wingdings" panose="05000000000000000000" pitchFamily="2" charset="2"/>
              <a:buChar char="ü"/>
            </a:pPr>
            <a:r>
              <a:rPr lang="en-GB" sz="1800" b="1" dirty="0"/>
              <a:t>Impact:</a:t>
            </a:r>
            <a:r>
              <a:rPr lang="en-GB" sz="1800" dirty="0"/>
              <a:t> </a:t>
            </a:r>
            <a:r>
              <a:rPr lang="en-GB" sz="1800" i="1" dirty="0"/>
              <a:t>It reinforced that as long as the </a:t>
            </a:r>
            <a:r>
              <a:rPr lang="en-GB" sz="1800" b="1" i="1" dirty="0"/>
              <a:t>work itself is "effective and genuine</a:t>
            </a:r>
            <a:r>
              <a:rPr lang="en-GB" sz="1800" i="1" dirty="0"/>
              <a:t>," the fact that the person cannot support themselves solely on that income </a:t>
            </a:r>
            <a:r>
              <a:rPr lang="en-GB" sz="1800" b="1" i="1" dirty="0"/>
              <a:t>does not disqualify them from their rights under EU law</a:t>
            </a:r>
            <a:r>
              <a:rPr lang="cs-CZ" sz="1800" b="1" i="1" dirty="0"/>
              <a:t>.</a:t>
            </a:r>
          </a:p>
          <a:p>
            <a:pPr marL="285750" indent="-285750">
              <a:buFont typeface="Arial" panose="020B0604020202020204" pitchFamily="34" charset="0"/>
              <a:buChar char="•"/>
            </a:pPr>
            <a:endParaRPr lang="en-GB" sz="1800" dirty="0"/>
          </a:p>
        </p:txBody>
      </p:sp>
    </p:spTree>
    <p:extLst>
      <p:ext uri="{BB962C8B-B14F-4D97-AF65-F5344CB8AC3E}">
        <p14:creationId xmlns:p14="http://schemas.microsoft.com/office/powerpoint/2010/main" val="356821710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711CF-9CDF-EDCE-0B82-BCEFBF2A75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D743B7-905B-C845-1649-235B71F436B7}"/>
              </a:ext>
            </a:extLst>
          </p:cNvPr>
          <p:cNvSpPr>
            <a:spLocks noGrp="1"/>
          </p:cNvSpPr>
          <p:nvPr>
            <p:ph type="title"/>
          </p:nvPr>
        </p:nvSpPr>
        <p:spPr/>
        <p:txBody>
          <a:bodyPr>
            <a:noAutofit/>
          </a:bodyPr>
          <a:lstStyle/>
          <a:p>
            <a:r>
              <a:rPr lang="en-GB" sz="2800" b="1" dirty="0"/>
              <a:t>Free Movement of Workers</a:t>
            </a:r>
            <a:r>
              <a:rPr lang="cs-CZ" sz="2800" b="1" dirty="0"/>
              <a:t>: 3</a:t>
            </a:r>
            <a:r>
              <a:rPr lang="en-GB" sz="2800" b="1" dirty="0"/>
              <a:t> key jurisdictions (cases) </a:t>
            </a:r>
          </a:p>
        </p:txBody>
      </p:sp>
      <p:sp>
        <p:nvSpPr>
          <p:cNvPr id="10" name="TextBox 9">
            <a:extLst>
              <a:ext uri="{FF2B5EF4-FFF2-40B4-BE49-F238E27FC236}">
                <a16:creationId xmlns:a16="http://schemas.microsoft.com/office/drawing/2014/main" id="{43F13BF1-5A0C-11C8-99F9-35DB94CCDB52}"/>
              </a:ext>
            </a:extLst>
          </p:cNvPr>
          <p:cNvSpPr txBox="1"/>
          <p:nvPr/>
        </p:nvSpPr>
        <p:spPr>
          <a:xfrm>
            <a:off x="1" y="1170896"/>
            <a:ext cx="9143999" cy="8433078"/>
          </a:xfrm>
          <a:prstGeom prst="rect">
            <a:avLst/>
          </a:prstGeom>
          <a:noFill/>
        </p:spPr>
        <p:txBody>
          <a:bodyPr wrap="square" numCol="2">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000" b="1" i="0" u="none" strike="noStrike" kern="0" cap="none" spc="0" normalizeH="0" baseline="0" noProof="0" dirty="0" err="1">
                <a:ln>
                  <a:noFill/>
                </a:ln>
                <a:solidFill>
                  <a:srgbClr val="000000"/>
                </a:solidFill>
                <a:effectLst/>
                <a:highlight>
                  <a:srgbClr val="FFFF00"/>
                </a:highlight>
                <a:uLnTx/>
                <a:uFillTx/>
                <a:latin typeface="Arial"/>
                <a:cs typeface="Arial"/>
                <a:sym typeface="Arial"/>
              </a:rPr>
              <a:t>Antonissen</a:t>
            </a:r>
            <a:r>
              <a:rPr kumimoji="0" lang="en-GB" sz="2000" b="1" i="0" u="none" strike="noStrike" kern="0" cap="none" spc="0" normalizeH="0" baseline="0" noProof="0" dirty="0">
                <a:ln>
                  <a:noFill/>
                </a:ln>
                <a:solidFill>
                  <a:srgbClr val="000000"/>
                </a:solidFill>
                <a:effectLst/>
                <a:highlight>
                  <a:srgbClr val="FFFF00"/>
                </a:highlight>
                <a:uLnTx/>
                <a:uFillTx/>
                <a:latin typeface="Arial"/>
                <a:cs typeface="Arial"/>
                <a:sym typeface="Arial"/>
              </a:rPr>
              <a:t> (Case C-292/89)</a:t>
            </a:r>
            <a:endParaRPr kumimoji="0" lang="cs-CZ" sz="2000" b="1" i="0" u="none" strike="noStrike" kern="0" cap="none" spc="0" normalizeH="0" baseline="0" noProof="0" dirty="0">
              <a:ln>
                <a:noFill/>
              </a:ln>
              <a:solidFill>
                <a:srgbClr val="000000"/>
              </a:solidFill>
              <a:effectLst/>
              <a:highlight>
                <a:srgbClr val="FFFF00"/>
              </a:highlight>
              <a:uLnTx/>
              <a:uFillTx/>
              <a:latin typeface="Arial"/>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tab pos="4216400" algn="l"/>
              </a:tabLst>
              <a:defRPr/>
            </a:pPr>
            <a:r>
              <a:rPr kumimoji="0" lang="en-GB" sz="1800" b="1" i="0" u="none" strike="noStrike" kern="0" cap="none" spc="0" normalizeH="0" baseline="0" noProof="0" dirty="0">
                <a:ln>
                  <a:noFill/>
                </a:ln>
                <a:solidFill>
                  <a:srgbClr val="000000"/>
                </a:solidFill>
                <a:effectLst/>
                <a:uLnTx/>
                <a:uFillTx/>
                <a:latin typeface="Arial"/>
                <a:cs typeface="Arial"/>
                <a:sym typeface="Arial"/>
              </a:rPr>
              <a:t>Core Principle: </a:t>
            </a:r>
            <a:r>
              <a:rPr kumimoji="0" lang="en-GB" sz="1800" b="0" i="0" u="none" strike="noStrike" kern="0" cap="none" spc="0" normalizeH="0" baseline="0" noProof="0" dirty="0">
                <a:ln>
                  <a:noFill/>
                </a:ln>
                <a:solidFill>
                  <a:srgbClr val="000000"/>
                </a:solidFill>
                <a:effectLst/>
                <a:uLnTx/>
                <a:uFillTx/>
                <a:latin typeface="Arial"/>
                <a:cs typeface="Arial"/>
                <a:sym typeface="Arial"/>
              </a:rPr>
              <a:t>Affirmed </a:t>
            </a:r>
            <a:r>
              <a:rPr kumimoji="0" lang="en-GB" sz="1800" b="1" i="0" u="none" strike="noStrike" kern="0" cap="none" spc="0" normalizeH="0" baseline="0" noProof="0" dirty="0">
                <a:ln>
                  <a:noFill/>
                </a:ln>
                <a:solidFill>
                  <a:srgbClr val="000000"/>
                </a:solidFill>
                <a:effectLst/>
                <a:uLnTx/>
                <a:uFillTx/>
                <a:latin typeface="Arial"/>
                <a:cs typeface="Arial"/>
                <a:sym typeface="Arial"/>
              </a:rPr>
              <a:t>the right of job-seekers to reside in a host state.</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kumimoji="0" lang="en-GB" sz="1800" b="1" i="0" u="none" strike="noStrike" kern="0" cap="none" spc="0" normalizeH="0" baseline="0" noProof="0" dirty="0">
              <a:ln>
                <a:noFill/>
              </a:ln>
              <a:solidFill>
                <a:srgbClr val="000000"/>
              </a:solidFill>
              <a:effectLst/>
              <a:uLnTx/>
              <a:uFillTx/>
              <a:latin typeface="Arial"/>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kumimoji="0" lang="en-GB" sz="1800" b="1" i="0" u="none" strike="noStrike" kern="0" cap="none" spc="0" normalizeH="0" baseline="0" noProof="0" dirty="0">
                <a:ln>
                  <a:noFill/>
                </a:ln>
                <a:solidFill>
                  <a:srgbClr val="000000"/>
                </a:solidFill>
                <a:effectLst/>
                <a:uLnTx/>
                <a:uFillTx/>
                <a:latin typeface="Arial"/>
                <a:cs typeface="Arial"/>
                <a:sym typeface="Arial"/>
              </a:rPr>
              <a:t>Key Detail: </a:t>
            </a:r>
            <a:r>
              <a:rPr kumimoji="0" lang="en-GB" sz="1800" b="0" i="0" u="none" strike="noStrike" kern="0" cap="none" spc="0" normalizeH="0" baseline="0" noProof="0" dirty="0">
                <a:ln>
                  <a:noFill/>
                </a:ln>
                <a:solidFill>
                  <a:srgbClr val="000000"/>
                </a:solidFill>
                <a:effectLst/>
                <a:uLnTx/>
                <a:uFillTx/>
                <a:latin typeface="Arial"/>
                <a:cs typeface="Arial"/>
                <a:sym typeface="Arial"/>
              </a:rPr>
              <a:t>The Court stated that the right to move freely includes the right to seek employment. A job-seeker has a right to reside in another Member State for a </a:t>
            </a:r>
            <a:r>
              <a:rPr kumimoji="0" lang="en-GB" sz="1800" b="1" i="0" u="none" strike="noStrike" kern="0" cap="none" spc="0" normalizeH="0" baseline="0" noProof="0" dirty="0">
                <a:ln>
                  <a:noFill/>
                </a:ln>
                <a:solidFill>
                  <a:srgbClr val="000000"/>
                </a:solidFill>
                <a:effectLst/>
                <a:uLnTx/>
                <a:uFillTx/>
                <a:latin typeface="Arial"/>
                <a:cs typeface="Arial"/>
                <a:sym typeface="Arial"/>
              </a:rPr>
              <a:t>"reasonable period" </a:t>
            </a:r>
            <a:r>
              <a:rPr kumimoji="0" lang="en-GB" sz="1800" b="0" i="0" u="none" strike="noStrike" kern="0" cap="none" spc="0" normalizeH="0" baseline="0" noProof="0" dirty="0">
                <a:ln>
                  <a:noFill/>
                </a:ln>
                <a:solidFill>
                  <a:srgbClr val="000000"/>
                </a:solidFill>
                <a:effectLst/>
                <a:uLnTx/>
                <a:uFillTx/>
                <a:latin typeface="Arial"/>
                <a:cs typeface="Arial"/>
                <a:sym typeface="Arial"/>
              </a:rPr>
              <a:t>to find work</a:t>
            </a:r>
            <a:r>
              <a:rPr kumimoji="0" lang="cs-CZ" sz="1800" b="0" i="0" u="none" strike="noStrike" kern="0" cap="none" spc="0" normalizeH="0" baseline="0" noProof="0" dirty="0">
                <a:ln>
                  <a:noFill/>
                </a:ln>
                <a:solidFill>
                  <a:srgbClr val="000000"/>
                </a:solidFill>
                <a:effectLst/>
                <a:uLnTx/>
                <a:uFillTx/>
                <a:latin typeface="Arial"/>
                <a:cs typeface="Arial"/>
                <a:sym typeface="Arial"/>
              </a:rPr>
              <a:t>:</a:t>
            </a:r>
            <a:endParaRPr kumimoji="0" lang="en-GB" sz="1800" b="0" i="0" u="none" strike="noStrike" kern="0" cap="none" spc="0" normalizeH="0" baseline="0" noProof="0" dirty="0">
              <a:ln>
                <a:noFill/>
              </a:ln>
              <a:solidFill>
                <a:srgbClr val="000000"/>
              </a:solidFill>
              <a:effectLst/>
              <a:uLnTx/>
              <a:uFillTx/>
              <a:latin typeface="Arial"/>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Ø"/>
              <a:tabLst/>
              <a:defRPr/>
            </a:pPr>
            <a:r>
              <a:rPr kumimoji="0" lang="en-GB" sz="1800" b="1" i="0" u="none" strike="noStrike" kern="0" cap="none" spc="0" normalizeH="0" baseline="0" noProof="0" dirty="0">
                <a:ln>
                  <a:noFill/>
                </a:ln>
                <a:solidFill>
                  <a:srgbClr val="000000"/>
                </a:solidFill>
                <a:effectLst/>
                <a:uLnTx/>
                <a:uFillTx/>
                <a:latin typeface="Arial"/>
                <a:cs typeface="Arial"/>
                <a:sym typeface="Arial"/>
              </a:rPr>
              <a:t>Duration: </a:t>
            </a:r>
            <a:r>
              <a:rPr kumimoji="0" lang="en-GB" sz="1800" b="0" i="0" u="none" strike="noStrike" kern="0" cap="none" spc="0" normalizeH="0" baseline="0" noProof="0" dirty="0">
                <a:ln>
                  <a:noFill/>
                </a:ln>
                <a:solidFill>
                  <a:srgbClr val="000000"/>
                </a:solidFill>
                <a:effectLst/>
                <a:uLnTx/>
                <a:uFillTx/>
                <a:latin typeface="Arial"/>
                <a:cs typeface="Arial"/>
                <a:sym typeface="Arial"/>
              </a:rPr>
              <a:t>typically interpreted as </a:t>
            </a:r>
            <a:r>
              <a:rPr kumimoji="0" lang="en-GB" sz="1800" b="1" i="0" u="none" strike="noStrike" kern="0" cap="none" spc="0" normalizeH="0" baseline="0" noProof="0" dirty="0">
                <a:ln>
                  <a:noFill/>
                </a:ln>
                <a:solidFill>
                  <a:srgbClr val="000000"/>
                </a:solidFill>
                <a:effectLst/>
                <a:uLnTx/>
                <a:uFillTx/>
                <a:latin typeface="Arial"/>
                <a:cs typeface="Arial"/>
                <a:sym typeface="Arial"/>
              </a:rPr>
              <a:t>six months.</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kumimoji="0" lang="en-GB" sz="1800" b="0" i="0" u="none" strike="noStrike" kern="0" cap="none" spc="0" normalizeH="0" baseline="0" noProof="0" dirty="0">
              <a:ln>
                <a:noFill/>
              </a:ln>
              <a:solidFill>
                <a:srgbClr val="000000"/>
              </a:solidFill>
              <a:effectLst/>
              <a:uLnTx/>
              <a:uFillTx/>
              <a:latin typeface="Arial"/>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r>
              <a:rPr kumimoji="0" lang="en-GB" sz="1800" b="1" i="0" u="none" strike="noStrike" kern="0" cap="none" spc="0" normalizeH="0" baseline="0" noProof="0" dirty="0">
                <a:ln>
                  <a:noFill/>
                </a:ln>
                <a:solidFill>
                  <a:srgbClr val="000000"/>
                </a:solidFill>
                <a:effectLst/>
                <a:uLnTx/>
                <a:uFillTx/>
                <a:latin typeface="Arial"/>
                <a:cs typeface="Arial"/>
                <a:sym typeface="Arial"/>
              </a:rPr>
              <a:t>Impact:</a:t>
            </a:r>
            <a:r>
              <a:rPr kumimoji="0" lang="en-GB" sz="1800" b="0" i="0" u="none" strike="noStrike" kern="0" cap="none" spc="0" normalizeH="0" baseline="0" noProof="0" dirty="0">
                <a:ln>
                  <a:noFill/>
                </a:ln>
                <a:solidFill>
                  <a:srgbClr val="000000"/>
                </a:solidFill>
                <a:effectLst/>
                <a:uLnTx/>
                <a:uFillTx/>
                <a:latin typeface="Arial"/>
                <a:cs typeface="Arial"/>
                <a:sym typeface="Arial"/>
              </a:rPr>
              <a:t> </a:t>
            </a:r>
            <a:r>
              <a:rPr kumimoji="0" lang="en-GB" sz="1800" b="0" i="1" u="none" strike="noStrike" kern="0" cap="none" spc="0" normalizeH="0" baseline="0" noProof="0" dirty="0">
                <a:ln>
                  <a:noFill/>
                </a:ln>
                <a:solidFill>
                  <a:srgbClr val="000000"/>
                </a:solidFill>
                <a:effectLst/>
                <a:uLnTx/>
                <a:uFillTx/>
                <a:latin typeface="Arial"/>
                <a:cs typeface="Arial"/>
                <a:sym typeface="Arial"/>
              </a:rPr>
              <a:t>It ensures that individuals are </a:t>
            </a:r>
            <a:r>
              <a:rPr kumimoji="0" lang="en-GB" sz="1800" b="1" i="1" u="none" strike="noStrike" kern="0" cap="none" spc="0" normalizeH="0" baseline="0" noProof="0" dirty="0">
                <a:ln>
                  <a:noFill/>
                </a:ln>
                <a:solidFill>
                  <a:srgbClr val="000000"/>
                </a:solidFill>
                <a:effectLst/>
                <a:uLnTx/>
                <a:uFillTx/>
                <a:latin typeface="Arial"/>
                <a:cs typeface="Arial"/>
                <a:sym typeface="Arial"/>
              </a:rPr>
              <a:t>not immediately expelled </a:t>
            </a:r>
            <a:r>
              <a:rPr kumimoji="0" lang="en-GB" sz="1800" b="0" i="1" u="none" strike="noStrike" kern="0" cap="none" spc="0" normalizeH="0" baseline="0" noProof="0" dirty="0">
                <a:ln>
                  <a:noFill/>
                </a:ln>
                <a:solidFill>
                  <a:srgbClr val="000000"/>
                </a:solidFill>
                <a:effectLst/>
                <a:uLnTx/>
                <a:uFillTx/>
                <a:latin typeface="Arial"/>
                <a:cs typeface="Arial"/>
                <a:sym typeface="Arial"/>
              </a:rPr>
              <a:t>if they have not yet secured a contract, provided they are </a:t>
            </a:r>
            <a:r>
              <a:rPr kumimoji="0" lang="en-GB" sz="1800" b="1" i="1" u="none" strike="noStrike" kern="0" cap="none" spc="0" normalizeH="0" baseline="0" noProof="0" dirty="0">
                <a:ln>
                  <a:noFill/>
                </a:ln>
                <a:solidFill>
                  <a:srgbClr val="000000"/>
                </a:solidFill>
                <a:effectLst/>
                <a:uLnTx/>
                <a:uFillTx/>
                <a:latin typeface="Arial"/>
                <a:cs typeface="Arial"/>
                <a:sym typeface="Arial"/>
              </a:rPr>
              <a:t>actively seeking work </a:t>
            </a:r>
            <a:r>
              <a:rPr kumimoji="0" lang="en-GB" sz="1800" b="0" i="1" u="none" strike="noStrike" kern="0" cap="none" spc="0" normalizeH="0" baseline="0" noProof="0" dirty="0">
                <a:ln>
                  <a:noFill/>
                </a:ln>
                <a:solidFill>
                  <a:srgbClr val="000000"/>
                </a:solidFill>
                <a:effectLst/>
                <a:uLnTx/>
                <a:uFillTx/>
                <a:latin typeface="Arial"/>
                <a:cs typeface="Arial"/>
                <a:sym typeface="Arial"/>
              </a:rPr>
              <a:t>and have a genuine chance of being engaged</a:t>
            </a:r>
            <a:r>
              <a:rPr kumimoji="0" lang="en-GB" sz="1800" b="0" i="0" u="none" strike="noStrike" kern="0" cap="none" spc="0" normalizeH="0" baseline="0" noProof="0" dirty="0">
                <a:ln>
                  <a:noFill/>
                </a:ln>
                <a:solidFill>
                  <a:srgbClr val="000000"/>
                </a:solidFill>
                <a:effectLst/>
                <a:uLnTx/>
                <a:uFillTx/>
                <a:latin typeface="Arial"/>
                <a:cs typeface="Arial"/>
                <a:sym typeface="Arial"/>
              </a:rPr>
              <a:t>.</a:t>
            </a:r>
            <a:endParaRPr kumimoji="0" lang="cs-CZ" sz="1800" b="0" i="0" u="none" strike="noStrike" kern="0" cap="none" spc="0" normalizeH="0" baseline="0" noProof="0" dirty="0">
              <a:ln>
                <a:noFill/>
              </a:ln>
              <a:solidFill>
                <a:srgbClr val="000000"/>
              </a:solidFill>
              <a:effectLst/>
              <a:uLnTx/>
              <a:uFillTx/>
              <a:latin typeface="Arial"/>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endParaRPr lang="cs-CZ" sz="1800" dirty="0"/>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endParaRPr kumimoji="0" lang="cs-CZ" sz="1800" b="0" i="0" u="none" strike="noStrike" kern="0" cap="none" spc="0" normalizeH="0" baseline="0" noProof="0" dirty="0">
              <a:ln>
                <a:noFill/>
              </a:ln>
              <a:solidFill>
                <a:srgbClr val="000000"/>
              </a:solidFill>
              <a:effectLst/>
              <a:uLnTx/>
              <a:uFillTx/>
              <a:latin typeface="Arial"/>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endParaRPr lang="cs-CZ" sz="1800" dirty="0"/>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endParaRPr kumimoji="0" lang="cs-CZ" sz="1800" b="0" i="0" u="none" strike="noStrike" kern="0" cap="none" spc="0" normalizeH="0" baseline="0" noProof="0" dirty="0">
              <a:ln>
                <a:noFill/>
              </a:ln>
              <a:solidFill>
                <a:srgbClr val="000000"/>
              </a:solidFill>
              <a:effectLst/>
              <a:uLnTx/>
              <a:uFillTx/>
              <a:latin typeface="Arial"/>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endParaRPr lang="cs-CZ" sz="1800" dirty="0"/>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endParaRPr kumimoji="0" lang="cs-CZ" sz="1800" b="0" i="0" u="none" strike="noStrike" kern="0" cap="none" spc="0" normalizeH="0" baseline="0" noProof="0" dirty="0">
              <a:ln>
                <a:noFill/>
              </a:ln>
              <a:solidFill>
                <a:srgbClr val="000000"/>
              </a:solidFill>
              <a:effectLst/>
              <a:uLnTx/>
              <a:uFillTx/>
              <a:latin typeface="Arial"/>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endParaRPr lang="cs-CZ" sz="1800" dirty="0"/>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endParaRPr kumimoji="0" lang="cs-CZ" sz="1800" b="0" i="0" u="none" strike="noStrike" kern="0" cap="none" spc="0" normalizeH="0" baseline="0" noProof="0" dirty="0">
              <a:ln>
                <a:noFill/>
              </a:ln>
              <a:solidFill>
                <a:srgbClr val="000000"/>
              </a:solidFill>
              <a:effectLst/>
              <a:uLnTx/>
              <a:uFillTx/>
              <a:latin typeface="Arial"/>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endParaRPr lang="cs-CZ" sz="1800" dirty="0"/>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endParaRPr kumimoji="0" lang="cs-CZ" sz="1800" b="0" i="0" u="none" strike="noStrike" kern="0" cap="none" spc="0" normalizeH="0" baseline="0" noProof="0" dirty="0">
              <a:ln>
                <a:noFill/>
              </a:ln>
              <a:solidFill>
                <a:srgbClr val="000000"/>
              </a:solidFill>
              <a:effectLst/>
              <a:uLnTx/>
              <a:uFillTx/>
              <a:latin typeface="Arial"/>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endParaRPr lang="cs-CZ" sz="1800" dirty="0"/>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endParaRPr kumimoji="0" lang="cs-CZ" sz="1800" b="0" i="0" u="none" strike="noStrike" kern="0" cap="none" spc="0" normalizeH="0" baseline="0" noProof="0" dirty="0">
              <a:ln>
                <a:noFill/>
              </a:ln>
              <a:solidFill>
                <a:srgbClr val="000000"/>
              </a:solidFill>
              <a:effectLst/>
              <a:uLnTx/>
              <a:uFillTx/>
              <a:latin typeface="Arial"/>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endParaRPr kumimoji="0" lang="cs-CZ" sz="1800" b="0" i="0" u="none" strike="noStrike" kern="0" cap="none" spc="0" normalizeH="0" baseline="0" noProof="0" dirty="0">
              <a:ln>
                <a:noFill/>
              </a:ln>
              <a:solidFill>
                <a:srgbClr val="000000"/>
              </a:solidFill>
              <a:effectLst/>
              <a:uLnTx/>
              <a:uFillTx/>
              <a:latin typeface="Arial"/>
              <a:cs typeface="Arial"/>
              <a:sym typeface="Arial"/>
            </a:endParaRPr>
          </a:p>
          <a:p>
            <a:pPr lvl="0"/>
            <a:r>
              <a:rPr lang="en-GB" sz="1800" b="1" dirty="0">
                <a:highlight>
                  <a:srgbClr val="FFFF00"/>
                </a:highlight>
              </a:rPr>
              <a:t>Summary: Key Worker Jurisprudence</a:t>
            </a:r>
            <a:endParaRPr lang="cs-CZ" sz="1800" b="1" dirty="0">
              <a:highlight>
                <a:srgbClr val="FFFF00"/>
              </a:highlight>
            </a:endParaRPr>
          </a:p>
          <a:p>
            <a:pPr marL="447675" marR="0" lvl="0" indent="-265113" algn="l" defTabSz="914400" rtl="0" eaLnBrk="1" fontAlgn="auto" latinLnBrk="0" hangingPunct="1">
              <a:lnSpc>
                <a:spcPct val="100000"/>
              </a:lnSpc>
              <a:spcBef>
                <a:spcPts val="0"/>
              </a:spcBef>
              <a:spcAft>
                <a:spcPts val="0"/>
              </a:spcAft>
              <a:buClr>
                <a:srgbClr val="000000"/>
              </a:buClr>
              <a:buSzTx/>
              <a:buFont typeface="+mj-lt"/>
              <a:buAutoNum type="arabicPeriod"/>
              <a:tabLst/>
              <a:defRPr/>
            </a:pPr>
            <a:r>
              <a:rPr lang="en-GB" sz="1800" b="1" dirty="0">
                <a:highlight>
                  <a:srgbClr val="FFFF00"/>
                </a:highlight>
              </a:rPr>
              <a:t>Levin Case: </a:t>
            </a:r>
            <a:r>
              <a:rPr lang="en-GB" sz="1800" dirty="0"/>
              <a:t>Establishes that </a:t>
            </a:r>
            <a:r>
              <a:rPr lang="en-GB" sz="1800" b="1" dirty="0"/>
              <a:t>part-time work is "effective and genuine" </a:t>
            </a:r>
            <a:r>
              <a:rPr lang="en-GB" sz="1800" dirty="0"/>
              <a:t>even if earnings are </a:t>
            </a:r>
            <a:r>
              <a:rPr lang="en-GB" sz="1800" b="1" dirty="0"/>
              <a:t>below the subsistence level.</a:t>
            </a:r>
          </a:p>
          <a:p>
            <a:pPr marL="447675" marR="0" lvl="0" indent="-265113" algn="l" defTabSz="914400" rtl="0" eaLnBrk="1" fontAlgn="auto" latinLnBrk="0" hangingPunct="1">
              <a:lnSpc>
                <a:spcPct val="100000"/>
              </a:lnSpc>
              <a:spcBef>
                <a:spcPts val="0"/>
              </a:spcBef>
              <a:spcAft>
                <a:spcPts val="0"/>
              </a:spcAft>
              <a:buClr>
                <a:srgbClr val="000000"/>
              </a:buClr>
              <a:buSzTx/>
              <a:buFont typeface="+mj-lt"/>
              <a:buAutoNum type="arabicPeriod"/>
              <a:tabLst/>
              <a:defRPr/>
            </a:pPr>
            <a:r>
              <a:rPr lang="en-GB" sz="1800" b="1" dirty="0">
                <a:highlight>
                  <a:srgbClr val="FFFF00"/>
                </a:highlight>
              </a:rPr>
              <a:t>Kempf Case: </a:t>
            </a:r>
            <a:r>
              <a:rPr lang="en-GB" sz="1800" dirty="0"/>
              <a:t>Confirms worker status for those who supplement </a:t>
            </a:r>
            <a:r>
              <a:rPr lang="en-GB" sz="1800" b="1" dirty="0"/>
              <a:t>low wages with public social assistance.</a:t>
            </a:r>
          </a:p>
          <a:p>
            <a:pPr marL="447675" marR="0" lvl="0" indent="-265113" algn="l" defTabSz="914400" rtl="0" eaLnBrk="1" fontAlgn="auto" latinLnBrk="0" hangingPunct="1">
              <a:lnSpc>
                <a:spcPct val="100000"/>
              </a:lnSpc>
              <a:spcBef>
                <a:spcPts val="0"/>
              </a:spcBef>
              <a:spcAft>
                <a:spcPts val="0"/>
              </a:spcAft>
              <a:buClr>
                <a:srgbClr val="000000"/>
              </a:buClr>
              <a:buSzTx/>
              <a:buFont typeface="+mj-lt"/>
              <a:buAutoNum type="arabicPeriod"/>
              <a:tabLst/>
              <a:defRPr/>
            </a:pPr>
            <a:r>
              <a:rPr lang="en-GB" sz="1800" b="1" dirty="0" err="1">
                <a:highlight>
                  <a:srgbClr val="FFFF00"/>
                </a:highlight>
              </a:rPr>
              <a:t>Antonissen</a:t>
            </a:r>
            <a:r>
              <a:rPr lang="en-GB" sz="1800" b="1" dirty="0">
                <a:highlight>
                  <a:srgbClr val="FFFF00"/>
                </a:highlight>
              </a:rPr>
              <a:t> Case: </a:t>
            </a:r>
            <a:r>
              <a:rPr lang="en-GB" sz="1800" dirty="0"/>
              <a:t>Grants job-seekers </a:t>
            </a:r>
            <a:r>
              <a:rPr lang="en-GB" sz="1800" b="1" dirty="0"/>
              <a:t>the right to reside in a host state for a reasonable period </a:t>
            </a:r>
            <a:r>
              <a:rPr lang="en-GB" sz="1800" dirty="0"/>
              <a:t>(approx. 6 months) to find employment.</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lang="en-GB" sz="1800" dirty="0"/>
          </a:p>
          <a:p>
            <a:pPr marL="447675" marR="0" lvl="0" indent="-193675" algn="just"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defRPr/>
            </a:pPr>
            <a:r>
              <a:rPr lang="en-GB" sz="1800" b="1" dirty="0">
                <a:solidFill>
                  <a:srgbClr val="FF0000"/>
                </a:solidFill>
              </a:rPr>
              <a:t>The "Rule of Exclusion": Status is only denied if the activity is deemed "purely marginal and ancillary</a:t>
            </a:r>
            <a:r>
              <a:rPr lang="cs-CZ" sz="1800" b="1" dirty="0">
                <a:solidFill>
                  <a:srgbClr val="FF0000"/>
                </a:solidFill>
              </a:rPr>
              <a:t>.</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lang="cs-CZ" sz="1800" dirty="0"/>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kumimoji="0" lang="cs-CZ" sz="1800" b="0" i="0" u="none" strike="noStrike" kern="0" cap="none" spc="0" normalizeH="0" baseline="0" noProof="0" dirty="0">
              <a:ln>
                <a:noFill/>
              </a:ln>
              <a:solidFill>
                <a:srgbClr val="000000"/>
              </a:solidFill>
              <a:effectLst/>
              <a:uLnTx/>
              <a:uFillTx/>
              <a:latin typeface="Arial"/>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lang="cs-CZ" sz="1800" dirty="0"/>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kumimoji="0" lang="cs-CZ" sz="1800" b="0" i="0" u="none" strike="noStrike" kern="0" cap="none" spc="0" normalizeH="0" baseline="0" noProof="0" dirty="0">
              <a:ln>
                <a:noFill/>
              </a:ln>
              <a:solidFill>
                <a:srgbClr val="000000"/>
              </a:solidFill>
              <a:effectLst/>
              <a:uLnTx/>
              <a:uFillTx/>
              <a:latin typeface="Arial"/>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lang="cs-CZ" sz="1800" dirty="0"/>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kumimoji="0" lang="cs-CZ" sz="1800" b="0" i="0" u="none" strike="noStrike" kern="0" cap="none" spc="0" normalizeH="0" baseline="0" noProof="0" dirty="0">
              <a:ln>
                <a:noFill/>
              </a:ln>
              <a:solidFill>
                <a:srgbClr val="000000"/>
              </a:solidFill>
              <a:effectLst/>
              <a:uLnTx/>
              <a:uFillTx/>
              <a:latin typeface="Arial"/>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lang="cs-CZ" sz="1800" dirty="0"/>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kumimoji="0" lang="cs-CZ" sz="1800" b="0" i="0" u="none" strike="noStrike" kern="0" cap="none" spc="0" normalizeH="0" baseline="0" noProof="0" dirty="0">
              <a:ln>
                <a:noFill/>
              </a:ln>
              <a:solidFill>
                <a:srgbClr val="000000"/>
              </a:solidFill>
              <a:effectLst/>
              <a:uLnTx/>
              <a:uFillTx/>
              <a:latin typeface="Arial"/>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lang="cs-CZ" sz="1800" dirty="0"/>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kumimoji="0" lang="cs-CZ" sz="1800" b="0" i="0" u="none" strike="noStrike" kern="0" cap="none" spc="0" normalizeH="0" baseline="0" noProof="0" dirty="0">
              <a:ln>
                <a:noFill/>
              </a:ln>
              <a:solidFill>
                <a:srgbClr val="000000"/>
              </a:solidFill>
              <a:effectLst/>
              <a:uLnTx/>
              <a:uFillTx/>
              <a:latin typeface="Arial"/>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lang="cs-CZ" sz="1800" dirty="0"/>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kumimoji="0" lang="cs-CZ" sz="1800" b="0" i="0" u="none" strike="noStrike" kern="0" cap="none" spc="0" normalizeH="0" baseline="0" noProof="0" dirty="0">
              <a:ln>
                <a:noFill/>
              </a:ln>
              <a:solidFill>
                <a:srgbClr val="000000"/>
              </a:solidFill>
              <a:effectLst/>
              <a:uLnTx/>
              <a:uFillTx/>
              <a:latin typeface="Arial"/>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lang="cs-CZ" sz="1800" dirty="0"/>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kumimoji="0" lang="en-GB" sz="1800" b="0" i="0" u="none" strike="noStrike" kern="0" cap="none" spc="0" normalizeH="0" baseline="0" noProof="0" dirty="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568258804"/>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92EB49-BD9A-AFD6-FC13-12577CF612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74B853-AB45-F5A3-7CF7-BCD24CA6FB1D}"/>
              </a:ext>
            </a:extLst>
          </p:cNvPr>
          <p:cNvSpPr>
            <a:spLocks noGrp="1"/>
          </p:cNvSpPr>
          <p:nvPr>
            <p:ph type="title"/>
          </p:nvPr>
        </p:nvSpPr>
        <p:spPr>
          <a:xfrm>
            <a:off x="539262" y="768554"/>
            <a:ext cx="7666892" cy="828021"/>
          </a:xfrm>
        </p:spPr>
        <p:txBody>
          <a:bodyPr>
            <a:noAutofit/>
          </a:bodyPr>
          <a:lstStyle/>
          <a:p>
            <a:br>
              <a:rPr lang="cs-CZ" sz="1400" b="1" i="0" u="none" strike="noStrike" dirty="0">
                <a:solidFill>
                  <a:srgbClr val="000000"/>
                </a:solidFill>
                <a:effectLst/>
                <a:latin typeface="Aptos Narrow" panose="020B0004020202020204" pitchFamily="34" charset="0"/>
              </a:rPr>
            </a:br>
            <a:r>
              <a:rPr lang="en-GB" sz="2800" b="1" dirty="0"/>
              <a:t>The Historical and Theoretical Foundations of the Internal Market</a:t>
            </a:r>
            <a:br>
              <a:rPr lang="en-GB" sz="2800" dirty="0"/>
            </a:br>
            <a:br>
              <a:rPr lang="cs-CZ" sz="1800" b="1" i="0" u="none" strike="noStrike" dirty="0">
                <a:solidFill>
                  <a:srgbClr val="000000"/>
                </a:solidFill>
                <a:effectLst/>
                <a:latin typeface="Aptos Narrow" panose="020B0004020202020204" pitchFamily="34" charset="0"/>
              </a:rPr>
            </a:br>
            <a:endParaRPr lang="cs-CZ" sz="1800" dirty="0"/>
          </a:p>
        </p:txBody>
      </p:sp>
      <p:sp>
        <p:nvSpPr>
          <p:cNvPr id="4" name="TextBox 3">
            <a:extLst>
              <a:ext uri="{FF2B5EF4-FFF2-40B4-BE49-F238E27FC236}">
                <a16:creationId xmlns:a16="http://schemas.microsoft.com/office/drawing/2014/main" id="{4772FF33-BBC0-F496-D003-25BD0FF824DF}"/>
              </a:ext>
            </a:extLst>
          </p:cNvPr>
          <p:cNvSpPr txBox="1"/>
          <p:nvPr/>
        </p:nvSpPr>
        <p:spPr>
          <a:xfrm>
            <a:off x="539262" y="1688241"/>
            <a:ext cx="8358554" cy="4401205"/>
          </a:xfrm>
          <a:prstGeom prst="rect">
            <a:avLst/>
          </a:prstGeom>
          <a:noFill/>
        </p:spPr>
        <p:txBody>
          <a:bodyPr wrap="square" numCol="2">
            <a:spAutoFit/>
          </a:bodyPr>
          <a:lstStyle/>
          <a:p>
            <a:r>
              <a:rPr lang="en-GB" sz="2000" b="1" dirty="0"/>
              <a:t>EU Internal Market – Core Concept</a:t>
            </a:r>
          </a:p>
          <a:p>
            <a:pPr marL="342900" indent="-342900">
              <a:buFont typeface="Arial" panose="020B0604020202020204" pitchFamily="34" charset="0"/>
              <a:buChar char="•"/>
            </a:pPr>
            <a:r>
              <a:rPr lang="en-GB" sz="2000" dirty="0"/>
              <a:t>The EU is built around a </a:t>
            </a:r>
            <a:r>
              <a:rPr lang="en-GB" sz="2000" b="1" dirty="0"/>
              <a:t>single internal market</a:t>
            </a:r>
            <a:r>
              <a:rPr lang="en-GB" sz="2000" dirty="0"/>
              <a:t> </a:t>
            </a:r>
          </a:p>
          <a:p>
            <a:pPr marL="342900" indent="-342900">
              <a:buFont typeface="Wingdings" panose="05000000000000000000" pitchFamily="2" charset="2"/>
              <a:buChar char="Ø"/>
            </a:pPr>
            <a:r>
              <a:rPr lang="en-GB" sz="2000" dirty="0"/>
              <a:t>Defined in </a:t>
            </a:r>
            <a:r>
              <a:rPr lang="en-GB" sz="2000" b="1" dirty="0"/>
              <a:t>Article 26(2) TFEU</a:t>
            </a:r>
            <a:r>
              <a:rPr lang="en-GB" sz="2000" dirty="0"/>
              <a:t>:</a:t>
            </a:r>
            <a:br>
              <a:rPr lang="en-GB" sz="2000" dirty="0"/>
            </a:br>
            <a:r>
              <a:rPr lang="en-GB" sz="2000" dirty="0"/>
              <a:t>→ an area </a:t>
            </a:r>
            <a:r>
              <a:rPr lang="en-GB" sz="2000" b="1" dirty="0"/>
              <a:t>without INTERNAL BORDERS</a:t>
            </a:r>
            <a:r>
              <a:rPr lang="en-GB" sz="2000" dirty="0"/>
              <a:t> </a:t>
            </a:r>
          </a:p>
          <a:p>
            <a:br>
              <a:rPr lang="en-GB" sz="2000" dirty="0"/>
            </a:br>
            <a:r>
              <a:rPr lang="en-GB" sz="2000" b="1" dirty="0"/>
              <a:t>The Four Freedoms</a:t>
            </a:r>
          </a:p>
          <a:p>
            <a:r>
              <a:rPr lang="en-GB" sz="2000" dirty="0"/>
              <a:t>Free movement of: </a:t>
            </a:r>
          </a:p>
          <a:p>
            <a:pPr marL="457200" lvl="1" indent="-457200">
              <a:buFont typeface="+mj-lt"/>
              <a:buAutoNum type="arabicPeriod"/>
            </a:pPr>
            <a:r>
              <a:rPr lang="en-GB" sz="2000" b="1" dirty="0">
                <a:solidFill>
                  <a:srgbClr val="7030A0"/>
                </a:solidFill>
              </a:rPr>
              <a:t>GOODS</a:t>
            </a:r>
            <a:r>
              <a:rPr lang="en-GB" sz="2000" dirty="0">
                <a:solidFill>
                  <a:srgbClr val="7030A0"/>
                </a:solidFill>
              </a:rPr>
              <a:t> </a:t>
            </a:r>
          </a:p>
          <a:p>
            <a:pPr marL="457200" lvl="1" indent="-457200">
              <a:buFont typeface="+mj-lt"/>
              <a:buAutoNum type="arabicPeriod"/>
            </a:pPr>
            <a:r>
              <a:rPr lang="en-GB" sz="2000" b="1" dirty="0">
                <a:solidFill>
                  <a:srgbClr val="7030A0"/>
                </a:solidFill>
              </a:rPr>
              <a:t>PERSONS</a:t>
            </a:r>
            <a:r>
              <a:rPr lang="en-GB" sz="2000" dirty="0">
                <a:solidFill>
                  <a:srgbClr val="7030A0"/>
                </a:solidFill>
              </a:rPr>
              <a:t> </a:t>
            </a:r>
          </a:p>
          <a:p>
            <a:pPr marL="457200" lvl="1" indent="-457200">
              <a:buFont typeface="+mj-lt"/>
              <a:buAutoNum type="arabicPeriod"/>
            </a:pPr>
            <a:r>
              <a:rPr lang="en-GB" sz="2000" b="1" dirty="0">
                <a:solidFill>
                  <a:srgbClr val="7030A0"/>
                </a:solidFill>
              </a:rPr>
              <a:t>SERVICES</a:t>
            </a:r>
            <a:r>
              <a:rPr lang="en-GB" sz="2000" dirty="0">
                <a:solidFill>
                  <a:srgbClr val="7030A0"/>
                </a:solidFill>
              </a:rPr>
              <a:t> </a:t>
            </a:r>
          </a:p>
          <a:p>
            <a:pPr marL="457200" lvl="1" indent="-457200">
              <a:buFont typeface="+mj-lt"/>
              <a:buAutoNum type="arabicPeriod"/>
            </a:pPr>
            <a:r>
              <a:rPr lang="en-GB" sz="2000" b="1" dirty="0">
                <a:solidFill>
                  <a:srgbClr val="7030A0"/>
                </a:solidFill>
              </a:rPr>
              <a:t>CAPITAL</a:t>
            </a:r>
            <a:r>
              <a:rPr lang="en-GB" sz="2000" dirty="0">
                <a:solidFill>
                  <a:srgbClr val="7030A0"/>
                </a:solidFill>
              </a:rPr>
              <a:t> </a:t>
            </a:r>
          </a:p>
          <a:p>
            <a:r>
              <a:rPr lang="en-GB" sz="2000" dirty="0"/>
              <a:t>➡️ Not one single system – each has </a:t>
            </a:r>
            <a:r>
              <a:rPr lang="en-GB" sz="2000" b="1" dirty="0"/>
              <a:t>its own rules, laws, and case law</a:t>
            </a:r>
            <a:endParaRPr lang="en-GB" sz="2000" dirty="0"/>
          </a:p>
          <a:p>
            <a:br>
              <a:rPr lang="en-GB" sz="2000" dirty="0"/>
            </a:br>
            <a:r>
              <a:rPr lang="en-GB" sz="2000" b="1" dirty="0"/>
              <a:t>Evolution of the EU</a:t>
            </a:r>
          </a:p>
          <a:p>
            <a:pPr marL="514350" indent="-514350">
              <a:buFont typeface="+mj-lt"/>
              <a:buAutoNum type="romanLcPeriod"/>
            </a:pPr>
            <a:r>
              <a:rPr lang="en-GB" sz="2000" dirty="0"/>
              <a:t>Originally focused on </a:t>
            </a:r>
            <a:r>
              <a:rPr lang="en-GB" sz="2000" b="1" dirty="0"/>
              <a:t>economic actors—workers and traders</a:t>
            </a:r>
            <a:r>
              <a:rPr lang="cs-CZ" sz="2000" b="1" dirty="0"/>
              <a:t>.</a:t>
            </a:r>
            <a:r>
              <a:rPr lang="en-GB" sz="2000" dirty="0"/>
              <a:t> </a:t>
            </a:r>
          </a:p>
          <a:p>
            <a:pPr marL="514350" indent="-514350">
              <a:buFont typeface="+mj-lt"/>
              <a:buAutoNum type="romanLcPeriod"/>
            </a:pPr>
            <a:r>
              <a:rPr lang="en-GB" sz="2000" dirty="0"/>
              <a:t>Now includes </a:t>
            </a:r>
            <a:r>
              <a:rPr lang="en-GB" sz="2000" b="1" dirty="0"/>
              <a:t>EU citizens more broadly</a:t>
            </a:r>
            <a:r>
              <a:rPr lang="en-GB" sz="2000" dirty="0"/>
              <a:t> </a:t>
            </a:r>
          </a:p>
          <a:p>
            <a:r>
              <a:rPr lang="en-GB" sz="2000" dirty="0"/>
              <a:t>➡️ Shift to a </a:t>
            </a:r>
            <a:r>
              <a:rPr lang="en-GB" sz="2000" b="1" dirty="0"/>
              <a:t>broader inclusion of the European citizen</a:t>
            </a:r>
            <a:r>
              <a:rPr lang="cs-CZ" sz="2000" b="1" dirty="0"/>
              <a:t> </a:t>
            </a:r>
            <a:r>
              <a:rPr lang="en-GB" sz="2000" b="1" dirty="0"/>
              <a:t>→ value-based union</a:t>
            </a:r>
            <a:r>
              <a:rPr lang="cs-CZ" sz="2000" b="1" dirty="0"/>
              <a:t>: </a:t>
            </a:r>
            <a:r>
              <a:rPr lang="en-GB" sz="2000" b="1" dirty="0"/>
              <a:t>dignity, freedom, rule of law</a:t>
            </a:r>
            <a:r>
              <a:rPr lang="cs-CZ" sz="2000" dirty="0"/>
              <a:t>.</a:t>
            </a:r>
            <a:endParaRPr lang="en-GB" sz="2000" dirty="0"/>
          </a:p>
        </p:txBody>
      </p:sp>
    </p:spTree>
    <p:extLst>
      <p:ext uri="{BB962C8B-B14F-4D97-AF65-F5344CB8AC3E}">
        <p14:creationId xmlns:p14="http://schemas.microsoft.com/office/powerpoint/2010/main" val="13107942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E34A04-D3E5-A19D-0A20-90BB967A33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DFBD57-C970-5524-134F-F46FD31C30A0}"/>
              </a:ext>
            </a:extLst>
          </p:cNvPr>
          <p:cNvSpPr>
            <a:spLocks noGrp="1"/>
          </p:cNvSpPr>
          <p:nvPr>
            <p:ph type="title"/>
          </p:nvPr>
        </p:nvSpPr>
        <p:spPr>
          <a:xfrm>
            <a:off x="0" y="677302"/>
            <a:ext cx="9104349" cy="636111"/>
          </a:xfrm>
        </p:spPr>
        <p:txBody>
          <a:bodyPr>
            <a:noAutofit/>
          </a:bodyPr>
          <a:lstStyle/>
          <a:p>
            <a:r>
              <a:rPr lang="en-GB" sz="2400" b="1" dirty="0"/>
              <a:t>EU Citizenship &amp; Directive 2004/38</a:t>
            </a:r>
            <a:r>
              <a:rPr lang="cs-CZ" sz="2400" b="1" dirty="0"/>
              <a:t> ("</a:t>
            </a:r>
            <a:r>
              <a:rPr lang="cs-CZ" sz="2400" b="1" dirty="0" err="1"/>
              <a:t>Citizens</a:t>
            </a:r>
            <a:r>
              <a:rPr lang="cs-CZ" sz="2400" b="1" dirty="0"/>
              <a:t>' </a:t>
            </a:r>
            <a:r>
              <a:rPr lang="cs-CZ" sz="2400" b="1" dirty="0" err="1"/>
              <a:t>Rights</a:t>
            </a:r>
            <a:r>
              <a:rPr lang="cs-CZ" sz="2400" b="1" dirty="0"/>
              <a:t> </a:t>
            </a:r>
            <a:r>
              <a:rPr lang="cs-CZ" sz="2400" b="1" dirty="0" err="1"/>
              <a:t>Directive</a:t>
            </a:r>
            <a:r>
              <a:rPr lang="cs-CZ" sz="2400" b="1" dirty="0"/>
              <a:t>“) </a:t>
            </a:r>
            <a:br>
              <a:rPr lang="en-GB" sz="2400" b="1" dirty="0"/>
            </a:br>
            <a:endParaRPr lang="en-GB" sz="2400" b="1" dirty="0"/>
          </a:p>
        </p:txBody>
      </p:sp>
      <p:sp>
        <p:nvSpPr>
          <p:cNvPr id="4" name="TextBox 3">
            <a:extLst>
              <a:ext uri="{FF2B5EF4-FFF2-40B4-BE49-F238E27FC236}">
                <a16:creationId xmlns:a16="http://schemas.microsoft.com/office/drawing/2014/main" id="{6B0179E4-D9D2-6EDD-519A-8E67BB625D9A}"/>
              </a:ext>
            </a:extLst>
          </p:cNvPr>
          <p:cNvSpPr txBox="1"/>
          <p:nvPr/>
        </p:nvSpPr>
        <p:spPr>
          <a:xfrm>
            <a:off x="230415" y="995357"/>
            <a:ext cx="8683169" cy="5324535"/>
          </a:xfrm>
          <a:prstGeom prst="rect">
            <a:avLst/>
          </a:prstGeom>
          <a:solidFill>
            <a:schemeClr val="bg1"/>
          </a:solidFill>
        </p:spPr>
        <p:txBody>
          <a:bodyPr wrap="square" numCol="2">
            <a:spAutoFit/>
          </a:bodyPr>
          <a:lstStyle/>
          <a:p>
            <a:r>
              <a:rPr lang="en-GB" sz="2000" dirty="0"/>
              <a:t>→ </a:t>
            </a:r>
            <a:r>
              <a:rPr lang="en-GB" sz="2000" dirty="0">
                <a:highlight>
                  <a:srgbClr val="FFFF00"/>
                </a:highlight>
              </a:rPr>
              <a:t>Simplifies exercise of movement and residence</a:t>
            </a:r>
            <a:r>
              <a:rPr lang="cs-CZ" sz="2000" dirty="0">
                <a:highlight>
                  <a:srgbClr val="FFFF00"/>
                </a:highlight>
              </a:rPr>
              <a:t>.</a:t>
            </a:r>
            <a:r>
              <a:rPr lang="en-GB" sz="2000" dirty="0">
                <a:highlight>
                  <a:srgbClr val="FFFF00"/>
                </a:highlight>
              </a:rPr>
              <a:t> </a:t>
            </a:r>
          </a:p>
          <a:p>
            <a:pPr marL="285750" indent="-285750">
              <a:buFont typeface="Wingdings" panose="05000000000000000000" pitchFamily="2" charset="2"/>
              <a:buChar char="ü"/>
            </a:pPr>
            <a:r>
              <a:rPr lang="en-GB" sz="2000" dirty="0"/>
              <a:t>It establishes </a:t>
            </a:r>
            <a:r>
              <a:rPr lang="en-GB" sz="2000" b="1" dirty="0"/>
              <a:t>a tiered system of residence rights</a:t>
            </a:r>
            <a:r>
              <a:rPr lang="en-GB" sz="2000" dirty="0"/>
              <a:t> </a:t>
            </a:r>
            <a:endParaRPr lang="cs-CZ" sz="2000" dirty="0"/>
          </a:p>
          <a:p>
            <a:pPr marL="285750" indent="-285750">
              <a:buFont typeface="Wingdings" panose="05000000000000000000" pitchFamily="2" charset="2"/>
              <a:buChar char="Ø"/>
            </a:pPr>
            <a:r>
              <a:rPr lang="en-GB" sz="2000" dirty="0"/>
              <a:t>based on </a:t>
            </a:r>
            <a:r>
              <a:rPr lang="en-GB" sz="2000" b="1" dirty="0"/>
              <a:t>the length of stay and the individual’s economic status:</a:t>
            </a:r>
          </a:p>
          <a:p>
            <a:pPr marL="342900" indent="-342900">
              <a:buFont typeface="+mj-lt"/>
              <a:buAutoNum type="arabicPeriod"/>
            </a:pPr>
            <a:r>
              <a:rPr lang="en-GB" sz="2000" b="1" dirty="0"/>
              <a:t>→ </a:t>
            </a:r>
            <a:r>
              <a:rPr lang="en-GB" sz="2000" b="1" dirty="0">
                <a:solidFill>
                  <a:srgbClr val="7030A0"/>
                </a:solidFill>
              </a:rPr>
              <a:t>Up to 3 months</a:t>
            </a:r>
            <a:r>
              <a:rPr lang="en-GB" sz="2000" b="1" dirty="0"/>
              <a:t>: no conditions (ID/passport)</a:t>
            </a:r>
            <a:r>
              <a:rPr lang="cs-CZ" sz="2000" b="1" dirty="0"/>
              <a:t>;</a:t>
            </a:r>
          </a:p>
          <a:p>
            <a:pPr marL="342900" indent="-342900">
              <a:buFont typeface="+mj-lt"/>
              <a:buAutoNum type="arabicPeriod"/>
            </a:pPr>
            <a:r>
              <a:rPr lang="en-GB" sz="2000" b="1" dirty="0"/>
              <a:t>→ </a:t>
            </a:r>
            <a:r>
              <a:rPr lang="en-GB" sz="2000" b="1" dirty="0">
                <a:solidFill>
                  <a:srgbClr val="7030A0"/>
                </a:solidFill>
              </a:rPr>
              <a:t>Over 3 months: </a:t>
            </a:r>
            <a:r>
              <a:rPr lang="en-GB" sz="2000" b="1" dirty="0">
                <a:solidFill>
                  <a:schemeClr val="tx1"/>
                </a:solidFill>
              </a:rPr>
              <a:t>worker /</a:t>
            </a:r>
            <a:r>
              <a:rPr lang="en-GB" sz="2000" b="1" dirty="0"/>
              <a:t> self-employed / or economically inactive</a:t>
            </a:r>
            <a:r>
              <a:rPr lang="cs-CZ" sz="2000" b="1" dirty="0"/>
              <a:t> – </a:t>
            </a:r>
            <a:r>
              <a:rPr lang="en-GB" sz="2000" b="1" dirty="0">
                <a:solidFill>
                  <a:schemeClr val="accent2">
                    <a:lumMod val="75000"/>
                  </a:schemeClr>
                </a:solidFill>
              </a:rPr>
              <a:t>sufficient resources + comprehensive sickness</a:t>
            </a:r>
            <a:r>
              <a:rPr lang="cs-CZ" sz="2000" b="1" dirty="0">
                <a:solidFill>
                  <a:schemeClr val="accent2">
                    <a:lumMod val="75000"/>
                  </a:schemeClr>
                </a:solidFill>
              </a:rPr>
              <a:t> </a:t>
            </a:r>
            <a:r>
              <a:rPr lang="en-GB" sz="2000" b="1" dirty="0">
                <a:solidFill>
                  <a:schemeClr val="accent2">
                    <a:lumMod val="75000"/>
                  </a:schemeClr>
                </a:solidFill>
              </a:rPr>
              <a:t>insurance</a:t>
            </a:r>
            <a:r>
              <a:rPr lang="cs-CZ" sz="2000" b="1" dirty="0">
                <a:solidFill>
                  <a:schemeClr val="accent2">
                    <a:lumMod val="75000"/>
                  </a:schemeClr>
                </a:solidFill>
              </a:rPr>
              <a:t> (</a:t>
            </a:r>
            <a:r>
              <a:rPr lang="en-GB" sz="2000" b="1" dirty="0">
                <a:solidFill>
                  <a:schemeClr val="accent2">
                    <a:lumMod val="75000"/>
                  </a:schemeClr>
                </a:solidFill>
              </a:rPr>
              <a:t>not become an "unreasonable burden"</a:t>
            </a:r>
            <a:r>
              <a:rPr lang="cs-CZ" sz="2000" b="1" dirty="0">
                <a:solidFill>
                  <a:schemeClr val="accent2">
                    <a:lumMod val="75000"/>
                  </a:schemeClr>
                </a:solidFill>
              </a:rPr>
              <a:t>);</a:t>
            </a:r>
          </a:p>
          <a:p>
            <a:pPr marL="342900" indent="-342900">
              <a:buFont typeface="+mj-lt"/>
              <a:buAutoNum type="arabicPeriod"/>
            </a:pPr>
            <a:r>
              <a:rPr lang="en-GB" sz="2000" b="1" dirty="0"/>
              <a:t>→ </a:t>
            </a:r>
            <a:r>
              <a:rPr lang="en-GB" sz="2000" b="1" dirty="0">
                <a:solidFill>
                  <a:srgbClr val="7030A0"/>
                </a:solidFill>
              </a:rPr>
              <a:t>After 5 years: </a:t>
            </a:r>
            <a:r>
              <a:rPr lang="en-GB" sz="2000" b="1" dirty="0"/>
              <a:t>permanent residence (no conditions)</a:t>
            </a:r>
            <a:r>
              <a:rPr lang="cs-CZ" sz="2000" b="1" dirty="0"/>
              <a:t>.</a:t>
            </a:r>
          </a:p>
          <a:p>
            <a:r>
              <a:rPr lang="en-GB" sz="2000" b="1" dirty="0"/>
              <a:t> </a:t>
            </a:r>
            <a:r>
              <a:rPr lang="en-GB" sz="2100" b="1" dirty="0"/>
              <a:t>Family members (derivative rights)</a:t>
            </a:r>
            <a:br>
              <a:rPr lang="en-GB" sz="2100" dirty="0"/>
            </a:br>
            <a:r>
              <a:rPr lang="en-GB" sz="2100" dirty="0"/>
              <a:t>→ </a:t>
            </a:r>
            <a:r>
              <a:rPr lang="en-GB" sz="2100" b="1" dirty="0"/>
              <a:t>spouse</a:t>
            </a:r>
            <a:r>
              <a:rPr lang="en-GB" sz="2100" dirty="0"/>
              <a:t> (incl. same-sex – </a:t>
            </a:r>
            <a:r>
              <a:rPr lang="en-GB" sz="2100" b="1" i="1" dirty="0">
                <a:solidFill>
                  <a:srgbClr val="FF0000"/>
                </a:solidFill>
              </a:rPr>
              <a:t>Coman</a:t>
            </a:r>
            <a:r>
              <a:rPr lang="en-GB" sz="2100" dirty="0"/>
              <a:t>)</a:t>
            </a:r>
            <a:br>
              <a:rPr lang="en-GB" sz="2100" dirty="0"/>
            </a:br>
            <a:r>
              <a:rPr lang="en-GB" sz="2100" dirty="0"/>
              <a:t>→ </a:t>
            </a:r>
            <a:r>
              <a:rPr lang="en-GB" sz="2100" b="1" dirty="0"/>
              <a:t>registered partner </a:t>
            </a:r>
            <a:r>
              <a:rPr lang="en-GB" sz="2100" dirty="0"/>
              <a:t>(if recognised)</a:t>
            </a:r>
            <a:br>
              <a:rPr lang="en-GB" sz="2100" dirty="0"/>
            </a:br>
            <a:r>
              <a:rPr lang="en-GB" sz="2100" dirty="0"/>
              <a:t>→ </a:t>
            </a:r>
            <a:r>
              <a:rPr lang="en-GB" sz="2100" b="1" dirty="0"/>
              <a:t>dependent children </a:t>
            </a:r>
            <a:r>
              <a:rPr lang="en-GB" sz="2100" dirty="0"/>
              <a:t>(&lt;21) and </a:t>
            </a:r>
            <a:r>
              <a:rPr lang="en-GB" sz="2100" b="1" dirty="0"/>
              <a:t>dependent parents</a:t>
            </a:r>
            <a:r>
              <a:rPr lang="cs-CZ" sz="2100" b="1" dirty="0"/>
              <a:t>;</a:t>
            </a:r>
            <a:r>
              <a:rPr lang="en-GB" sz="2100" b="1" dirty="0"/>
              <a:t> </a:t>
            </a:r>
          </a:p>
          <a:p>
            <a:pPr marL="285750" indent="-285750">
              <a:buFont typeface="Arial" panose="020B0604020202020204" pitchFamily="34" charset="0"/>
              <a:buChar char="•"/>
            </a:pPr>
            <a:endParaRPr lang="cs-CZ" sz="2100" b="1" dirty="0"/>
          </a:p>
          <a:p>
            <a:pPr marL="285750" indent="-285750">
              <a:buFont typeface="Arial" panose="020B0604020202020204" pitchFamily="34" charset="0"/>
              <a:buChar char="•"/>
            </a:pPr>
            <a:r>
              <a:rPr lang="en-GB" sz="2100" b="1" dirty="0"/>
              <a:t>Limitations</a:t>
            </a:r>
            <a:br>
              <a:rPr lang="en-GB" sz="2100" dirty="0"/>
            </a:br>
            <a:r>
              <a:rPr lang="en-GB" sz="2100" b="1" dirty="0"/>
              <a:t>→ </a:t>
            </a:r>
            <a:r>
              <a:rPr lang="en-GB" sz="2100" b="1" dirty="0">
                <a:solidFill>
                  <a:srgbClr val="7030A0"/>
                </a:solidFill>
              </a:rPr>
              <a:t>public policy, security, health</a:t>
            </a:r>
            <a:r>
              <a:rPr lang="cs-CZ" sz="2100" b="1" dirty="0">
                <a:solidFill>
                  <a:srgbClr val="7030A0"/>
                </a:solidFill>
              </a:rPr>
              <a:t>;</a:t>
            </a:r>
            <a:br>
              <a:rPr lang="en-GB" sz="2100" b="1" dirty="0"/>
            </a:br>
            <a:r>
              <a:rPr lang="en-GB" sz="2100" b="1" dirty="0"/>
              <a:t>→ must respect the </a:t>
            </a:r>
            <a:r>
              <a:rPr lang="en-GB" sz="2100" b="1" dirty="0">
                <a:solidFill>
                  <a:srgbClr val="7030A0"/>
                </a:solidFill>
              </a:rPr>
              <a:t>principle</a:t>
            </a:r>
            <a:r>
              <a:rPr lang="cs-CZ" sz="2100" b="1" dirty="0">
                <a:solidFill>
                  <a:srgbClr val="7030A0"/>
                </a:solidFill>
              </a:rPr>
              <a:t> </a:t>
            </a:r>
            <a:r>
              <a:rPr lang="cs-CZ" sz="2100" b="1" dirty="0" err="1">
                <a:solidFill>
                  <a:srgbClr val="7030A0"/>
                </a:solidFill>
              </a:rPr>
              <a:t>of</a:t>
            </a:r>
            <a:r>
              <a:rPr lang="en-GB" sz="2100" b="1" dirty="0">
                <a:solidFill>
                  <a:srgbClr val="7030A0"/>
                </a:solidFill>
              </a:rPr>
              <a:t> proportionality</a:t>
            </a:r>
            <a:r>
              <a:rPr lang="cs-CZ" sz="2100" b="1" dirty="0">
                <a:solidFill>
                  <a:srgbClr val="7030A0"/>
                </a:solidFill>
              </a:rPr>
              <a:t>;</a:t>
            </a:r>
            <a:br>
              <a:rPr lang="en-GB" sz="2100" b="1" dirty="0"/>
            </a:br>
            <a:r>
              <a:rPr lang="en-GB" sz="2100" b="1" dirty="0"/>
              <a:t>→ cannot be based on </a:t>
            </a:r>
            <a:r>
              <a:rPr lang="en-GB" sz="2100" b="1" dirty="0">
                <a:solidFill>
                  <a:srgbClr val="7030A0"/>
                </a:solidFill>
              </a:rPr>
              <a:t>economic grounds</a:t>
            </a:r>
            <a:r>
              <a:rPr lang="cs-CZ" sz="2100" b="1" dirty="0">
                <a:solidFill>
                  <a:srgbClr val="7030A0"/>
                </a:solidFill>
              </a:rPr>
              <a:t>.</a:t>
            </a:r>
            <a:endParaRPr lang="en-GB" sz="2100" b="1" dirty="0">
              <a:solidFill>
                <a:srgbClr val="7030A0"/>
              </a:solidFill>
            </a:endParaRPr>
          </a:p>
        </p:txBody>
      </p:sp>
    </p:spTree>
    <p:extLst>
      <p:ext uri="{BB962C8B-B14F-4D97-AF65-F5344CB8AC3E}">
        <p14:creationId xmlns:p14="http://schemas.microsoft.com/office/powerpoint/2010/main" val="216704583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2B8748-3E6D-6DD8-DF6B-7D366EFFBF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3670CE-04F7-88B0-3D4D-068376CC3DAE}"/>
              </a:ext>
            </a:extLst>
          </p:cNvPr>
          <p:cNvSpPr>
            <a:spLocks noGrp="1"/>
          </p:cNvSpPr>
          <p:nvPr>
            <p:ph type="title"/>
          </p:nvPr>
        </p:nvSpPr>
        <p:spPr>
          <a:xfrm>
            <a:off x="39651" y="921142"/>
            <a:ext cx="9104349" cy="636111"/>
          </a:xfrm>
        </p:spPr>
        <p:txBody>
          <a:bodyPr>
            <a:noAutofit/>
          </a:bodyPr>
          <a:lstStyle/>
          <a:p>
            <a:r>
              <a:rPr lang="en-GB" sz="2400" b="1" dirty="0"/>
              <a:t>EU Citizenship &amp; Directive 2004/38</a:t>
            </a:r>
            <a:br>
              <a:rPr lang="cs-CZ" sz="2400" b="1" dirty="0"/>
            </a:br>
            <a:r>
              <a:rPr lang="en-GB" sz="2400" b="1" dirty="0"/>
              <a:t>Coman judgment (Case C-673/16) </a:t>
            </a:r>
            <a:br>
              <a:rPr lang="en-GB" sz="2400" b="1" dirty="0"/>
            </a:br>
            <a:endParaRPr lang="en-GB" sz="2400" b="1" dirty="0"/>
          </a:p>
        </p:txBody>
      </p:sp>
      <p:sp>
        <p:nvSpPr>
          <p:cNvPr id="4" name="TextBox 3">
            <a:extLst>
              <a:ext uri="{FF2B5EF4-FFF2-40B4-BE49-F238E27FC236}">
                <a16:creationId xmlns:a16="http://schemas.microsoft.com/office/drawing/2014/main" id="{BEC56D66-D633-F479-6CE8-850E6145D89C}"/>
              </a:ext>
            </a:extLst>
          </p:cNvPr>
          <p:cNvSpPr txBox="1"/>
          <p:nvPr/>
        </p:nvSpPr>
        <p:spPr>
          <a:xfrm>
            <a:off x="250240" y="1426625"/>
            <a:ext cx="8683169" cy="5016758"/>
          </a:xfrm>
          <a:prstGeom prst="rect">
            <a:avLst/>
          </a:prstGeom>
          <a:solidFill>
            <a:schemeClr val="bg1"/>
          </a:solidFill>
        </p:spPr>
        <p:txBody>
          <a:bodyPr wrap="square" numCol="2">
            <a:spAutoFit/>
          </a:bodyPr>
          <a:lstStyle/>
          <a:p>
            <a:r>
              <a:rPr lang="en-GB" sz="2000" dirty="0"/>
              <a:t>→ </a:t>
            </a:r>
            <a:r>
              <a:rPr lang="en-GB" sz="2000" b="1" dirty="0"/>
              <a:t>A landmark ruling </a:t>
            </a:r>
            <a:r>
              <a:rPr lang="en-GB" sz="2000" dirty="0"/>
              <a:t>concerning the definition of </a:t>
            </a:r>
            <a:r>
              <a:rPr lang="en-GB" sz="2000" b="1" dirty="0"/>
              <a:t>"family members"</a:t>
            </a:r>
            <a:r>
              <a:rPr lang="en-GB" sz="2000" dirty="0"/>
              <a:t> under </a:t>
            </a:r>
            <a:r>
              <a:rPr lang="en-GB" sz="2000" b="1" i="1" dirty="0">
                <a:solidFill>
                  <a:srgbClr val="FF0000"/>
                </a:solidFill>
              </a:rPr>
              <a:t>the Citizens' Rights Directive (2004/38/EC).</a:t>
            </a:r>
            <a:endParaRPr lang="cs-CZ" sz="2000" b="1" i="1" dirty="0">
              <a:solidFill>
                <a:srgbClr val="FF0000"/>
              </a:solidFill>
            </a:endParaRPr>
          </a:p>
          <a:p>
            <a:endParaRPr lang="cs-CZ" sz="2000" b="1" dirty="0"/>
          </a:p>
          <a:p>
            <a:r>
              <a:rPr lang="en-GB" sz="2000" b="1" dirty="0"/>
              <a:t>Key Significance of the Coman Case</a:t>
            </a:r>
          </a:p>
          <a:p>
            <a:pPr marL="342900" indent="-342900">
              <a:buFont typeface="Arial" panose="020B0604020202020204" pitchFamily="34" charset="0"/>
              <a:buChar char="•"/>
            </a:pPr>
            <a:r>
              <a:rPr lang="en-GB" sz="2000" b="1" dirty="0"/>
              <a:t>Definition of "Spouse": The CJEU ruled that the term "spouse" within the meaning of the Directive includes </a:t>
            </a:r>
            <a:r>
              <a:rPr lang="en-GB" sz="2000" b="1" dirty="0">
                <a:highlight>
                  <a:srgbClr val="FFFF00"/>
                </a:highlight>
              </a:rPr>
              <a:t>same-sex spouses.</a:t>
            </a:r>
          </a:p>
          <a:p>
            <a:endParaRPr lang="en-GB" sz="2000" b="1" dirty="0"/>
          </a:p>
          <a:p>
            <a:pPr marL="342900" indent="-342900">
              <a:buFont typeface="Arial" panose="020B0604020202020204" pitchFamily="34" charset="0"/>
              <a:buChar char="•"/>
            </a:pPr>
            <a:r>
              <a:rPr lang="en-GB" sz="2000" b="1" dirty="0"/>
              <a:t>Derivative Rights: </a:t>
            </a:r>
            <a:r>
              <a:rPr lang="en-GB" sz="2000" dirty="0"/>
              <a:t>It established that</a:t>
            </a:r>
            <a:r>
              <a:rPr lang="en-GB" sz="2000" b="1" dirty="0"/>
              <a:t> even if a Member State </a:t>
            </a:r>
            <a:r>
              <a:rPr lang="en-GB" sz="2000" b="1" dirty="0">
                <a:solidFill>
                  <a:srgbClr val="C00000"/>
                </a:solidFill>
              </a:rPr>
              <a:t>does not recognize </a:t>
            </a:r>
            <a:r>
              <a:rPr lang="en-GB" sz="2000" b="1" dirty="0"/>
              <a:t>same-sex marriage in its own national law, </a:t>
            </a:r>
            <a:r>
              <a:rPr lang="en-GB" sz="2000" b="1" dirty="0">
                <a:solidFill>
                  <a:srgbClr val="C00000"/>
                </a:solidFill>
              </a:rPr>
              <a:t>it must recognize a same-sex marriage lawfully contracted in another Member State </a:t>
            </a:r>
            <a:r>
              <a:rPr lang="en-GB" sz="2000" b="1" dirty="0"/>
              <a:t>for the sole purpose of </a:t>
            </a:r>
            <a:r>
              <a:rPr lang="en-GB" sz="2000" b="1" i="1" dirty="0">
                <a:solidFill>
                  <a:srgbClr val="C00000"/>
                </a:solidFill>
              </a:rPr>
              <a:t>granting a derivative right of residence to the spouse.</a:t>
            </a:r>
          </a:p>
          <a:p>
            <a:pPr marL="342900" indent="-342900">
              <a:buFont typeface="Arial" panose="020B0604020202020204" pitchFamily="34" charset="0"/>
              <a:buChar char="•"/>
            </a:pPr>
            <a:endParaRPr lang="cs-CZ" sz="2000" b="1" dirty="0"/>
          </a:p>
          <a:p>
            <a:pPr marL="342900" indent="-342900" algn="just">
              <a:buFont typeface="Wingdings" panose="05000000000000000000" pitchFamily="2" charset="2"/>
              <a:buChar char="ü"/>
            </a:pPr>
            <a:r>
              <a:rPr lang="en-GB" sz="2000" b="1" dirty="0"/>
              <a:t>Purpose: </a:t>
            </a:r>
            <a:r>
              <a:rPr lang="en-GB" sz="2000" dirty="0"/>
              <a:t>This ensures that </a:t>
            </a:r>
            <a:r>
              <a:rPr lang="en-GB" sz="2000" b="1" dirty="0"/>
              <a:t>an EU citizen's right to move and reside freely throughout the Union </a:t>
            </a:r>
            <a:endParaRPr lang="cs-CZ" sz="2000" b="1" dirty="0"/>
          </a:p>
          <a:p>
            <a:pPr marL="538163" indent="-355600" algn="just">
              <a:buFont typeface="Wingdings" panose="05000000000000000000" pitchFamily="2" charset="2"/>
              <a:buChar char="Ø"/>
            </a:pPr>
            <a:r>
              <a:rPr lang="en-GB" sz="2000" b="1" dirty="0"/>
              <a:t>is not hindered by the refusal of a host state to recognize their marital status.</a:t>
            </a:r>
          </a:p>
        </p:txBody>
      </p:sp>
    </p:spTree>
    <p:extLst>
      <p:ext uri="{BB962C8B-B14F-4D97-AF65-F5344CB8AC3E}">
        <p14:creationId xmlns:p14="http://schemas.microsoft.com/office/powerpoint/2010/main" val="3494299867"/>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56098F-33F9-533F-644A-96645CDD72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ED61F8-C4CC-A41F-B876-ABCEDBE89CDD}"/>
              </a:ext>
            </a:extLst>
          </p:cNvPr>
          <p:cNvSpPr>
            <a:spLocks noGrp="1"/>
          </p:cNvSpPr>
          <p:nvPr>
            <p:ph type="title"/>
          </p:nvPr>
        </p:nvSpPr>
        <p:spPr>
          <a:xfrm>
            <a:off x="-210589" y="790513"/>
            <a:ext cx="9104349" cy="636111"/>
          </a:xfrm>
        </p:spPr>
        <p:txBody>
          <a:bodyPr>
            <a:noAutofit/>
          </a:bodyPr>
          <a:lstStyle/>
          <a:p>
            <a:r>
              <a:rPr lang="en-GB" sz="2400" b="1" dirty="0"/>
              <a:t>EU Citizenship &amp; Directive 2004/38</a:t>
            </a:r>
            <a:br>
              <a:rPr lang="cs-CZ" sz="2400" b="1" dirty="0"/>
            </a:br>
            <a:r>
              <a:rPr lang="en-GB" sz="2400" b="1" dirty="0"/>
              <a:t>Coman judgment (Case C-673/16) </a:t>
            </a:r>
            <a:br>
              <a:rPr lang="en-GB" sz="2400" b="1" dirty="0"/>
            </a:br>
            <a:endParaRPr lang="en-GB" sz="2400" b="1" dirty="0"/>
          </a:p>
        </p:txBody>
      </p:sp>
      <p:sp>
        <p:nvSpPr>
          <p:cNvPr id="4" name="TextBox 3">
            <a:extLst>
              <a:ext uri="{FF2B5EF4-FFF2-40B4-BE49-F238E27FC236}">
                <a16:creationId xmlns:a16="http://schemas.microsoft.com/office/drawing/2014/main" id="{7FB20252-E3EE-586B-769F-68325DE8B6C2}"/>
              </a:ext>
            </a:extLst>
          </p:cNvPr>
          <p:cNvSpPr txBox="1"/>
          <p:nvPr/>
        </p:nvSpPr>
        <p:spPr>
          <a:xfrm>
            <a:off x="250240" y="1426624"/>
            <a:ext cx="8683169" cy="5324535"/>
          </a:xfrm>
          <a:prstGeom prst="rect">
            <a:avLst/>
          </a:prstGeom>
          <a:solidFill>
            <a:schemeClr val="bg1"/>
          </a:solidFill>
        </p:spPr>
        <p:txBody>
          <a:bodyPr wrap="square" numCol="2">
            <a:spAutoFit/>
          </a:bodyPr>
          <a:lstStyle/>
          <a:p>
            <a:pPr marL="342900" indent="-342900">
              <a:buFont typeface="Arial" panose="020B0604020202020204" pitchFamily="34" charset="0"/>
              <a:buChar char="•"/>
            </a:pPr>
            <a:r>
              <a:rPr lang="en-GB" sz="2200" b="1" dirty="0"/>
              <a:t>Context within Family Rights</a:t>
            </a:r>
          </a:p>
          <a:p>
            <a:endParaRPr lang="en-GB" sz="2200" dirty="0"/>
          </a:p>
          <a:p>
            <a:r>
              <a:rPr lang="en-GB" sz="2200" dirty="0"/>
              <a:t>The judgment </a:t>
            </a:r>
            <a:r>
              <a:rPr lang="en-GB" sz="2200" b="1" dirty="0"/>
              <a:t>places same-sex spouses</a:t>
            </a:r>
            <a:r>
              <a:rPr lang="en-GB" sz="2200" dirty="0"/>
              <a:t> within the broader category of family members who enjoy </a:t>
            </a:r>
            <a:r>
              <a:rPr lang="en-GB" sz="2200" b="1" dirty="0">
                <a:highlight>
                  <a:srgbClr val="FFFF00"/>
                </a:highlight>
              </a:rPr>
              <a:t>derivative rights </a:t>
            </a:r>
            <a:r>
              <a:rPr lang="en-GB" sz="2200" dirty="0"/>
              <a:t>to accompany or join an EU citizen. </a:t>
            </a:r>
            <a:endParaRPr lang="cs-CZ" sz="2200" dirty="0"/>
          </a:p>
          <a:p>
            <a:endParaRPr lang="cs-CZ" sz="2200" dirty="0"/>
          </a:p>
          <a:p>
            <a:r>
              <a:rPr lang="en-GB" sz="2200" dirty="0"/>
              <a:t>This group also includes:</a:t>
            </a:r>
            <a:endParaRPr lang="cs-CZ" sz="2200" dirty="0"/>
          </a:p>
          <a:p>
            <a:pPr marL="514350" indent="-514350">
              <a:buFont typeface="+mj-lt"/>
              <a:buAutoNum type="romanLcPeriod"/>
            </a:pPr>
            <a:r>
              <a:rPr lang="en-GB" sz="2200" b="1" dirty="0"/>
              <a:t>Registered partners </a:t>
            </a:r>
            <a:r>
              <a:rPr lang="en-GB" sz="2200" dirty="0"/>
              <a:t>(where recognized by the host state).</a:t>
            </a:r>
          </a:p>
          <a:p>
            <a:pPr marL="514350" indent="-514350">
              <a:buFont typeface="+mj-lt"/>
              <a:buAutoNum type="romanLcPeriod"/>
            </a:pPr>
            <a:r>
              <a:rPr lang="en-GB" sz="2200" b="1" dirty="0"/>
              <a:t>Dependent children under the age of 21.</a:t>
            </a:r>
          </a:p>
          <a:p>
            <a:pPr marL="514350" indent="-514350">
              <a:buFont typeface="+mj-lt"/>
              <a:buAutoNum type="romanLcPeriod"/>
            </a:pPr>
            <a:r>
              <a:rPr lang="en-GB" sz="2200" b="1" dirty="0"/>
              <a:t>Dependent parents.</a:t>
            </a:r>
            <a:endParaRPr lang="cs-CZ" sz="2200" b="1" dirty="0"/>
          </a:p>
          <a:p>
            <a:pPr marL="514350" indent="-514350">
              <a:buFont typeface="+mj-lt"/>
              <a:buAutoNum type="romanLcPeriod"/>
            </a:pPr>
            <a:endParaRPr lang="cs-CZ" sz="2000" b="1" dirty="0"/>
          </a:p>
          <a:p>
            <a:pPr marL="342900" indent="-342900">
              <a:buFont typeface="Wingdings" panose="05000000000000000000" pitchFamily="2" charset="2"/>
              <a:buChar char="ü"/>
            </a:pPr>
            <a:r>
              <a:rPr lang="en-GB" sz="2000" b="1" dirty="0"/>
              <a:t>Limitations</a:t>
            </a:r>
          </a:p>
          <a:p>
            <a:pPr marL="342900" indent="-342900">
              <a:buFont typeface="Arial" panose="020B0604020202020204" pitchFamily="34" charset="0"/>
              <a:buChar char="•"/>
            </a:pPr>
            <a:r>
              <a:rPr lang="en-GB" sz="2000" b="1" dirty="0"/>
              <a:t>the recognition of spouses expanded, </a:t>
            </a:r>
            <a:r>
              <a:rPr lang="cs-CZ" sz="2000" b="1" dirty="0"/>
              <a:t>but </a:t>
            </a:r>
            <a:r>
              <a:rPr lang="en-GB" sz="2000" b="1" dirty="0"/>
              <a:t>these residency rights </a:t>
            </a:r>
            <a:r>
              <a:rPr lang="cs-CZ" sz="2000" b="1" dirty="0"/>
              <a:t>=</a:t>
            </a:r>
            <a:r>
              <a:rPr lang="en-GB" sz="2000" b="1" dirty="0"/>
              <a:t> subject to specific limitations:</a:t>
            </a:r>
          </a:p>
          <a:p>
            <a:pPr marL="457200" indent="-457200" algn="just">
              <a:buFont typeface="+mj-lt"/>
              <a:buAutoNum type="arabicPeriod"/>
            </a:pPr>
            <a:r>
              <a:rPr lang="en-GB" sz="2000" b="1" dirty="0">
                <a:highlight>
                  <a:srgbClr val="FFFF00"/>
                </a:highlight>
              </a:rPr>
              <a:t>Grounds for Restriction: </a:t>
            </a:r>
            <a:r>
              <a:rPr lang="en-GB" sz="2000" b="1" dirty="0"/>
              <a:t>Rights can be limited based on </a:t>
            </a:r>
            <a:r>
              <a:rPr lang="en-GB" sz="2000" b="1" dirty="0">
                <a:solidFill>
                  <a:srgbClr val="C00000"/>
                </a:solidFill>
              </a:rPr>
              <a:t>public policy, public security, or public health.</a:t>
            </a:r>
          </a:p>
          <a:p>
            <a:pPr marL="457200" indent="-457200" algn="just">
              <a:buFont typeface="+mj-lt"/>
              <a:buAutoNum type="arabicPeriod"/>
            </a:pPr>
            <a:r>
              <a:rPr lang="en-GB" sz="2000" b="1" dirty="0">
                <a:highlight>
                  <a:srgbClr val="FFFF00"/>
                </a:highlight>
              </a:rPr>
              <a:t>Prohibitions:</a:t>
            </a:r>
            <a:r>
              <a:rPr lang="en-GB" sz="2000" b="1" dirty="0"/>
              <a:t> Restrictions cannot be based on </a:t>
            </a:r>
            <a:r>
              <a:rPr lang="en-GB" sz="2000" b="1" dirty="0">
                <a:solidFill>
                  <a:srgbClr val="C00000"/>
                </a:solidFill>
              </a:rPr>
              <a:t>economic grounds.</a:t>
            </a:r>
          </a:p>
          <a:p>
            <a:pPr marL="457200" indent="-457200" algn="just">
              <a:buFont typeface="+mj-lt"/>
              <a:buAutoNum type="arabicPeriod"/>
            </a:pPr>
            <a:r>
              <a:rPr lang="en-GB" sz="2000" b="1" dirty="0">
                <a:highlight>
                  <a:srgbClr val="FFFF00"/>
                </a:highlight>
              </a:rPr>
              <a:t>Proportionality: </a:t>
            </a:r>
            <a:r>
              <a:rPr lang="en-GB" sz="2000" b="1" dirty="0"/>
              <a:t>Any restrictive measure taken by a Member State must comply with the </a:t>
            </a:r>
            <a:r>
              <a:rPr lang="en-GB" sz="2000" b="1" dirty="0">
                <a:solidFill>
                  <a:srgbClr val="C00000"/>
                </a:solidFill>
              </a:rPr>
              <a:t>principle of proportionality</a:t>
            </a:r>
            <a:r>
              <a:rPr lang="en-GB" sz="2000" b="1" dirty="0"/>
              <a:t>.</a:t>
            </a:r>
          </a:p>
        </p:txBody>
      </p:sp>
    </p:spTree>
    <p:extLst>
      <p:ext uri="{BB962C8B-B14F-4D97-AF65-F5344CB8AC3E}">
        <p14:creationId xmlns:p14="http://schemas.microsoft.com/office/powerpoint/2010/main" val="409816279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98FA2B-5BC4-8EB1-4E72-61E4EC0B17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E4CA05-551F-04A2-34A4-FE23535B9530}"/>
              </a:ext>
            </a:extLst>
          </p:cNvPr>
          <p:cNvSpPr>
            <a:spLocks noGrp="1"/>
          </p:cNvSpPr>
          <p:nvPr>
            <p:ph type="title"/>
          </p:nvPr>
        </p:nvSpPr>
        <p:spPr>
          <a:xfrm>
            <a:off x="528320" y="790513"/>
            <a:ext cx="8365440" cy="636111"/>
          </a:xfrm>
        </p:spPr>
        <p:txBody>
          <a:bodyPr>
            <a:noAutofit/>
          </a:bodyPr>
          <a:lstStyle/>
          <a:p>
            <a:r>
              <a:rPr lang="en-GB" sz="2400" b="1" i="1" noProof="0" dirty="0"/>
              <a:t>DIRECTIVE 2004/38/EC OF THE EUROPEAN PARLIAMENT AND OF THE COUNCIL (summary)</a:t>
            </a:r>
          </a:p>
        </p:txBody>
      </p:sp>
      <p:sp>
        <p:nvSpPr>
          <p:cNvPr id="4" name="TextBox 3">
            <a:extLst>
              <a:ext uri="{FF2B5EF4-FFF2-40B4-BE49-F238E27FC236}">
                <a16:creationId xmlns:a16="http://schemas.microsoft.com/office/drawing/2014/main" id="{55C90639-343A-4548-3503-76F15CC26FF2}"/>
              </a:ext>
            </a:extLst>
          </p:cNvPr>
          <p:cNvSpPr txBox="1"/>
          <p:nvPr/>
        </p:nvSpPr>
        <p:spPr>
          <a:xfrm>
            <a:off x="125120" y="1741584"/>
            <a:ext cx="8893760" cy="4708981"/>
          </a:xfrm>
          <a:prstGeom prst="rect">
            <a:avLst/>
          </a:prstGeom>
          <a:solidFill>
            <a:schemeClr val="bg1"/>
          </a:solidFill>
        </p:spPr>
        <p:txBody>
          <a:bodyPr wrap="square" numCol="1">
            <a:spAutoFit/>
          </a:bodyPr>
          <a:lstStyle/>
          <a:p>
            <a:pPr marL="342900" indent="-342900">
              <a:buFont typeface="Arial" panose="020B0604020202020204" pitchFamily="34" charset="0"/>
              <a:buChar char="•"/>
            </a:pPr>
            <a:r>
              <a:rPr lang="en-GB" sz="2000" b="1" noProof="0" dirty="0">
                <a:solidFill>
                  <a:srgbClr val="FF0000"/>
                </a:solidFill>
              </a:rPr>
              <a:t>Citizenship of the Union </a:t>
            </a:r>
            <a:r>
              <a:rPr lang="en-GB" sz="2000" b="1" noProof="0" dirty="0"/>
              <a:t>confers on every citizen of the Union a primary and individual right to move and reside freely within the territory of the Member States, </a:t>
            </a:r>
          </a:p>
          <a:p>
            <a:pPr marL="342900" indent="-342900">
              <a:buFont typeface="Wingdings" panose="05000000000000000000" pitchFamily="2" charset="2"/>
              <a:buChar char="Ø"/>
            </a:pPr>
            <a:r>
              <a:rPr lang="en-GB" sz="2000" b="1" noProof="0" dirty="0"/>
              <a:t>subject to the limitations and conditions laid down in the Treaty and to the measures adopted to give it effect.</a:t>
            </a:r>
            <a:endParaRPr lang="cs-CZ" sz="2000" b="1" noProof="0" dirty="0"/>
          </a:p>
          <a:p>
            <a:pPr algn="ctr"/>
            <a:r>
              <a:rPr lang="en-GB" sz="2000" b="1" noProof="0" dirty="0"/>
              <a:t> </a:t>
            </a:r>
            <a:endParaRPr lang="cs-CZ" sz="2000" b="1" noProof="0" dirty="0"/>
          </a:p>
          <a:p>
            <a:pPr algn="ctr"/>
            <a:r>
              <a:rPr lang="en-GB" sz="2000" b="1" noProof="0" dirty="0"/>
              <a:t>Article 1</a:t>
            </a:r>
            <a:r>
              <a:rPr lang="cs-CZ" sz="2000" b="1" noProof="0" dirty="0"/>
              <a:t> – </a:t>
            </a:r>
            <a:r>
              <a:rPr lang="en-GB" sz="2000" b="1" noProof="0" dirty="0"/>
              <a:t>Subject</a:t>
            </a:r>
          </a:p>
          <a:p>
            <a:pPr marL="342900" indent="-342900">
              <a:buFont typeface="Wingdings" panose="05000000000000000000" pitchFamily="2" charset="2"/>
              <a:buChar char="Ø"/>
            </a:pPr>
            <a:r>
              <a:rPr lang="en-GB" sz="2000" b="1" noProof="0" dirty="0"/>
              <a:t>This Directive lays down:</a:t>
            </a:r>
          </a:p>
          <a:p>
            <a:pPr marL="457200" indent="-457200" algn="just">
              <a:buFont typeface="+mj-lt"/>
              <a:buAutoNum type="alphaLcParenR"/>
            </a:pPr>
            <a:r>
              <a:rPr lang="en-GB" sz="2000" b="1" i="1" noProof="0" dirty="0"/>
              <a:t>the conditions governing the exercise of the right of free movement and residence within the territory of the Member States by Union citizens and their family members;</a:t>
            </a:r>
          </a:p>
          <a:p>
            <a:pPr marL="457200" indent="-457200" algn="just">
              <a:buFont typeface="+mj-lt"/>
              <a:buAutoNum type="alphaLcParenR"/>
            </a:pPr>
            <a:r>
              <a:rPr lang="en-GB" sz="2000" b="1" i="1" noProof="0" dirty="0"/>
              <a:t>the right of permanent residence in the territory of the Member States for Union citizens and their family members;</a:t>
            </a:r>
          </a:p>
          <a:p>
            <a:pPr marL="457200" indent="-457200" algn="just">
              <a:buFont typeface="+mj-lt"/>
              <a:buAutoNum type="alphaLcParenR"/>
            </a:pPr>
            <a:r>
              <a:rPr lang="en-GB" sz="2000" b="1" i="1" noProof="0" dirty="0"/>
              <a:t>the limits placed on the rights set out in (a) and (b) on grounds of </a:t>
            </a:r>
            <a:r>
              <a:rPr lang="en-GB" sz="2000" b="1" i="1" noProof="0" dirty="0">
                <a:solidFill>
                  <a:srgbClr val="FF0000"/>
                </a:solidFill>
              </a:rPr>
              <a:t>public policy, public security or public health.</a:t>
            </a:r>
          </a:p>
        </p:txBody>
      </p:sp>
    </p:spTree>
    <p:extLst>
      <p:ext uri="{BB962C8B-B14F-4D97-AF65-F5344CB8AC3E}">
        <p14:creationId xmlns:p14="http://schemas.microsoft.com/office/powerpoint/2010/main" val="3595452387"/>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B7B5F82-5842-D6DA-4E75-C24370406F8F}"/>
              </a:ext>
            </a:extLst>
          </p:cNvPr>
          <p:cNvSpPr>
            <a:spLocks noGrp="1"/>
          </p:cNvSpPr>
          <p:nvPr>
            <p:ph type="title"/>
          </p:nvPr>
        </p:nvSpPr>
        <p:spPr>
          <a:xfrm>
            <a:off x="457200" y="1072923"/>
            <a:ext cx="8229600" cy="1143000"/>
          </a:xfrm>
        </p:spPr>
        <p:txBody>
          <a:bodyPr>
            <a:normAutofit fontScale="90000"/>
          </a:bodyPr>
          <a:lstStyle/>
          <a:p>
            <a:r>
              <a:rPr lang="cs-CZ" dirty="0" err="1"/>
              <a:t>Summary</a:t>
            </a:r>
            <a:r>
              <a:rPr lang="cs-CZ" dirty="0"/>
              <a:t>: </a:t>
            </a:r>
            <a:r>
              <a:rPr lang="en-GB" dirty="0"/>
              <a:t>a tiered system of RESIDENCE RIGHTS based on the length of stay and the individual’s economic status:</a:t>
            </a:r>
          </a:p>
        </p:txBody>
      </p:sp>
      <p:graphicFrame>
        <p:nvGraphicFramePr>
          <p:cNvPr id="5" name="Table 4">
            <a:extLst>
              <a:ext uri="{FF2B5EF4-FFF2-40B4-BE49-F238E27FC236}">
                <a16:creationId xmlns:a16="http://schemas.microsoft.com/office/drawing/2014/main" id="{773F5DBC-2067-76C5-CE6B-1A943DA0E035}"/>
              </a:ext>
            </a:extLst>
          </p:cNvPr>
          <p:cNvGraphicFramePr>
            <a:graphicFrameLocks noGrp="1"/>
          </p:cNvGraphicFramePr>
          <p:nvPr>
            <p:extLst>
              <p:ext uri="{D42A27DB-BD31-4B8C-83A1-F6EECF244321}">
                <p14:modId xmlns:p14="http://schemas.microsoft.com/office/powerpoint/2010/main" val="156175572"/>
              </p:ext>
            </p:extLst>
          </p:nvPr>
        </p:nvGraphicFramePr>
        <p:xfrm>
          <a:off x="114300" y="2830286"/>
          <a:ext cx="8915400" cy="3365020"/>
        </p:xfrm>
        <a:graphic>
          <a:graphicData uri="http://schemas.openxmlformats.org/drawingml/2006/table">
            <a:tbl>
              <a:tblPr firstRow="1" firstCol="1" bandRow="1">
                <a:tableStyleId>{5C22544A-7EE6-4342-B048-85BDC9FD1C3A}</a:tableStyleId>
              </a:tblPr>
              <a:tblGrid>
                <a:gridCol w="1879600">
                  <a:extLst>
                    <a:ext uri="{9D8B030D-6E8A-4147-A177-3AD203B41FA5}">
                      <a16:colId xmlns:a16="http://schemas.microsoft.com/office/drawing/2014/main" val="2071663779"/>
                    </a:ext>
                  </a:extLst>
                </a:gridCol>
                <a:gridCol w="4064000">
                  <a:extLst>
                    <a:ext uri="{9D8B030D-6E8A-4147-A177-3AD203B41FA5}">
                      <a16:colId xmlns:a16="http://schemas.microsoft.com/office/drawing/2014/main" val="223784827"/>
                    </a:ext>
                  </a:extLst>
                </a:gridCol>
                <a:gridCol w="2971800">
                  <a:extLst>
                    <a:ext uri="{9D8B030D-6E8A-4147-A177-3AD203B41FA5}">
                      <a16:colId xmlns:a16="http://schemas.microsoft.com/office/drawing/2014/main" val="2554247735"/>
                    </a:ext>
                  </a:extLst>
                </a:gridCol>
              </a:tblGrid>
              <a:tr h="841255">
                <a:tc>
                  <a:txBody>
                    <a:bodyPr/>
                    <a:lstStyle/>
                    <a:p>
                      <a:pPr>
                        <a:lnSpc>
                          <a:spcPct val="115000"/>
                        </a:lnSpc>
                        <a:spcAft>
                          <a:spcPts val="800"/>
                        </a:spcAft>
                        <a:buNone/>
                      </a:pPr>
                      <a:r>
                        <a:rPr lang="en-GB" sz="2000" kern="0">
                          <a:effectLst/>
                        </a:rPr>
                        <a:t>Residence Duration</a:t>
                      </a:r>
                      <a:endParaRPr lang="en-GB"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2000" kern="0" dirty="0">
                          <a:effectLst/>
                        </a:rPr>
                        <a:t>Requirements for EU Citizens</a:t>
                      </a: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2000" kern="0">
                          <a:effectLst/>
                        </a:rPr>
                        <a:t>Documentation Required</a:t>
                      </a:r>
                      <a:endParaRPr lang="en-GB"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256699732"/>
                  </a:ext>
                </a:extLst>
              </a:tr>
              <a:tr h="420017">
                <a:tc>
                  <a:txBody>
                    <a:bodyPr/>
                    <a:lstStyle/>
                    <a:p>
                      <a:pPr>
                        <a:lnSpc>
                          <a:spcPct val="115000"/>
                        </a:lnSpc>
                        <a:spcAft>
                          <a:spcPts val="800"/>
                        </a:spcAft>
                        <a:buNone/>
                      </a:pPr>
                      <a:r>
                        <a:rPr lang="en-GB" sz="2000" kern="0">
                          <a:solidFill>
                            <a:schemeClr val="accent6">
                              <a:lumMod val="60000"/>
                              <a:lumOff val="40000"/>
                            </a:schemeClr>
                          </a:solidFill>
                          <a:effectLst/>
                        </a:rPr>
                        <a:t>&lt; 3 Months</a:t>
                      </a:r>
                      <a:endParaRPr lang="en-GB" sz="2000" kern="100">
                        <a:solidFill>
                          <a:schemeClr val="accent6">
                            <a:lumMod val="60000"/>
                            <a:lumOff val="40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2000" b="1" kern="0" dirty="0">
                          <a:effectLst/>
                        </a:rPr>
                        <a:t>None (other than non-expulsion).</a:t>
                      </a:r>
                      <a:endParaRPr lang="en-GB" sz="20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2000" b="1" kern="0">
                          <a:effectLst/>
                        </a:rPr>
                        <a:t>Valid ID or Passport.</a:t>
                      </a:r>
                      <a:endParaRPr lang="en-GB" sz="2000" b="1"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946198202"/>
                  </a:ext>
                </a:extLst>
              </a:tr>
              <a:tr h="1262493">
                <a:tc>
                  <a:txBody>
                    <a:bodyPr/>
                    <a:lstStyle/>
                    <a:p>
                      <a:pPr>
                        <a:lnSpc>
                          <a:spcPct val="115000"/>
                        </a:lnSpc>
                        <a:spcAft>
                          <a:spcPts val="800"/>
                        </a:spcAft>
                        <a:buNone/>
                      </a:pPr>
                      <a:r>
                        <a:rPr lang="en-GB" sz="2000" kern="0">
                          <a:solidFill>
                            <a:schemeClr val="accent6">
                              <a:lumMod val="60000"/>
                              <a:lumOff val="40000"/>
                            </a:schemeClr>
                          </a:solidFill>
                          <a:effectLst/>
                        </a:rPr>
                        <a:t>&gt; 3 Months</a:t>
                      </a:r>
                      <a:endParaRPr lang="en-GB" sz="2000" kern="100">
                        <a:solidFill>
                          <a:schemeClr val="accent6">
                            <a:lumMod val="60000"/>
                            <a:lumOff val="40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2000" b="1" kern="0" dirty="0">
                          <a:effectLst/>
                        </a:rPr>
                        <a:t>Worker/Self-employed OR Sufficient Resources + Health Insurance.</a:t>
                      </a:r>
                      <a:endParaRPr lang="en-GB" sz="20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2000" b="1" kern="0" dirty="0">
                          <a:effectLst/>
                        </a:rPr>
                        <a:t>Registration Certificate (optional for Member State).</a:t>
                      </a:r>
                      <a:endParaRPr lang="en-GB" sz="20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740543047"/>
                  </a:ext>
                </a:extLst>
              </a:tr>
              <a:tr h="841255">
                <a:tc>
                  <a:txBody>
                    <a:bodyPr/>
                    <a:lstStyle/>
                    <a:p>
                      <a:pPr>
                        <a:lnSpc>
                          <a:spcPct val="115000"/>
                        </a:lnSpc>
                        <a:spcAft>
                          <a:spcPts val="800"/>
                        </a:spcAft>
                        <a:buNone/>
                      </a:pPr>
                      <a:r>
                        <a:rPr lang="en-GB" sz="2000" kern="0" dirty="0">
                          <a:solidFill>
                            <a:schemeClr val="accent6">
                              <a:lumMod val="60000"/>
                              <a:lumOff val="40000"/>
                            </a:schemeClr>
                          </a:solidFill>
                          <a:effectLst/>
                        </a:rPr>
                        <a:t>&gt; 5 Years</a:t>
                      </a:r>
                      <a:endParaRPr lang="en-GB" sz="2000" kern="100" dirty="0">
                        <a:solidFill>
                          <a:schemeClr val="accent6">
                            <a:lumMod val="60000"/>
                            <a:lumOff val="40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2000" b="1" kern="0" dirty="0">
                          <a:effectLst/>
                        </a:rPr>
                        <a:t>None (Right of Permanent Residence acquired).</a:t>
                      </a:r>
                      <a:endParaRPr lang="en-GB" sz="20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2000" b="1" kern="0" dirty="0">
                          <a:effectLst/>
                        </a:rPr>
                        <a:t>Permanent Residence Document.</a:t>
                      </a:r>
                      <a:endParaRPr lang="en-GB" sz="20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770766640"/>
                  </a:ext>
                </a:extLst>
              </a:tr>
            </a:tbl>
          </a:graphicData>
        </a:graphic>
      </p:graphicFrame>
    </p:spTree>
    <p:extLst>
      <p:ext uri="{BB962C8B-B14F-4D97-AF65-F5344CB8AC3E}">
        <p14:creationId xmlns:p14="http://schemas.microsoft.com/office/powerpoint/2010/main" val="3159528393"/>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85221-4F4E-01B1-E057-24A2E0BA6DEF}"/>
              </a:ext>
            </a:extLst>
          </p:cNvPr>
          <p:cNvSpPr>
            <a:spLocks noGrp="1"/>
          </p:cNvSpPr>
          <p:nvPr>
            <p:ph type="title"/>
          </p:nvPr>
        </p:nvSpPr>
        <p:spPr>
          <a:xfrm>
            <a:off x="392723" y="381692"/>
            <a:ext cx="8358554" cy="828021"/>
          </a:xfrm>
        </p:spPr>
        <p:txBody>
          <a:bodyPr>
            <a:noAutofit/>
          </a:bodyPr>
          <a:lstStyle/>
          <a:p>
            <a:br>
              <a:rPr lang="cs-CZ" sz="2200" b="1" i="0" u="none" strike="noStrike" dirty="0">
                <a:solidFill>
                  <a:srgbClr val="000000"/>
                </a:solidFill>
                <a:effectLst/>
                <a:latin typeface="Aptos Narrow" panose="020B0004020202020204" pitchFamily="34" charset="0"/>
              </a:rPr>
            </a:br>
            <a:r>
              <a:rPr lang="en-US" sz="2400" b="1" dirty="0"/>
              <a:t>Development of the EU Single Market</a:t>
            </a:r>
            <a:br>
              <a:rPr lang="en-US" sz="2400" b="1" dirty="0"/>
            </a:br>
            <a:endParaRPr lang="cs-CZ" sz="1400" dirty="0"/>
          </a:p>
        </p:txBody>
      </p:sp>
      <p:sp>
        <p:nvSpPr>
          <p:cNvPr id="4" name="TextBox 3">
            <a:extLst>
              <a:ext uri="{FF2B5EF4-FFF2-40B4-BE49-F238E27FC236}">
                <a16:creationId xmlns:a16="http://schemas.microsoft.com/office/drawing/2014/main" id="{5B3AA90C-E5FD-EC0E-BE4C-32252A767716}"/>
              </a:ext>
            </a:extLst>
          </p:cNvPr>
          <p:cNvSpPr txBox="1"/>
          <p:nvPr/>
        </p:nvSpPr>
        <p:spPr>
          <a:xfrm>
            <a:off x="232609" y="1081376"/>
            <a:ext cx="8734927" cy="5760000"/>
          </a:xfrm>
          <a:prstGeom prst="rect">
            <a:avLst/>
          </a:prstGeom>
          <a:solidFill>
            <a:schemeClr val="bg1"/>
          </a:solidFill>
        </p:spPr>
        <p:txBody>
          <a:bodyPr wrap="square" numCol="2">
            <a:spAutoFit/>
          </a:bodyPr>
          <a:lstStyle/>
          <a:p>
            <a:pPr marL="285750" indent="-285750">
              <a:buFont typeface="Arial" panose="020B0604020202020204" pitchFamily="34" charset="0"/>
              <a:buChar char="•"/>
            </a:pPr>
            <a:r>
              <a:rPr lang="en-US" sz="2000" b="1" noProof="0" dirty="0">
                <a:solidFill>
                  <a:srgbClr val="FF0000"/>
                </a:solidFill>
              </a:rPr>
              <a:t>1957 Treaty of Rome</a:t>
            </a:r>
            <a:br>
              <a:rPr lang="en-US" sz="2000" noProof="0" dirty="0">
                <a:solidFill>
                  <a:srgbClr val="FF0000"/>
                </a:solidFill>
              </a:rPr>
            </a:br>
            <a:r>
              <a:rPr lang="en-US" sz="2000" noProof="0" dirty="0"/>
              <a:t>→ goal: overcome protectionism and post-war trade barriers; </a:t>
            </a:r>
          </a:p>
          <a:p>
            <a:r>
              <a:rPr lang="en-US" sz="2000" b="1" noProof="0" dirty="0"/>
              <a:t>Early EEC problems</a:t>
            </a:r>
            <a:r>
              <a:rPr lang="en-US" sz="2000" noProof="0" dirty="0"/>
              <a:t> </a:t>
            </a:r>
          </a:p>
          <a:p>
            <a:pPr marL="285750" lvl="1" indent="-285750">
              <a:buFont typeface="Arial" panose="020B0604020202020204" pitchFamily="34" charset="0"/>
              <a:buChar char="•"/>
            </a:pPr>
            <a:r>
              <a:rPr lang="en-US" sz="2000" noProof="0" dirty="0"/>
              <a:t>weak decision-making structures; </a:t>
            </a:r>
          </a:p>
          <a:p>
            <a:pPr marL="285750" lvl="1" indent="-285750">
              <a:buFont typeface="Arial" panose="020B0604020202020204" pitchFamily="34" charset="0"/>
              <a:buChar char="•"/>
            </a:pPr>
            <a:r>
              <a:rPr lang="en-US" sz="2000" noProof="0" dirty="0"/>
              <a:t>national technical standards = hidden trade barriers. </a:t>
            </a:r>
          </a:p>
          <a:p>
            <a:pPr marL="285750" indent="-285750">
              <a:buFont typeface="Wingdings" panose="05000000000000000000" pitchFamily="2" charset="2"/>
              <a:buChar char="ü"/>
            </a:pPr>
            <a:r>
              <a:rPr lang="en-US" sz="2000" b="1" noProof="0" dirty="0"/>
              <a:t>Turning Point – 1980s</a:t>
            </a:r>
          </a:p>
          <a:p>
            <a:pPr marL="285750" indent="-285750">
              <a:buFont typeface="Arial" panose="020B0604020202020204" pitchFamily="34" charset="0"/>
              <a:buChar char="•"/>
            </a:pPr>
            <a:r>
              <a:rPr lang="en-US" sz="2000" b="1" noProof="0" dirty="0"/>
              <a:t>Delors Commission</a:t>
            </a:r>
            <a:r>
              <a:rPr lang="en-US" sz="2000" noProof="0" dirty="0"/>
              <a:t> relaunched the project </a:t>
            </a:r>
          </a:p>
          <a:p>
            <a:pPr marL="285750" indent="-285750">
              <a:buFont typeface="Wingdings" panose="05000000000000000000" pitchFamily="2" charset="2"/>
              <a:buChar char="Ø"/>
            </a:pPr>
            <a:r>
              <a:rPr lang="en-US" sz="2000" b="1" noProof="0" dirty="0"/>
              <a:t>1985 White Paper (Lord Cockfield)</a:t>
            </a:r>
            <a:br>
              <a:rPr lang="en-US" sz="2000" noProof="0" dirty="0"/>
            </a:br>
            <a:r>
              <a:rPr lang="en-US" sz="2000" noProof="0" dirty="0"/>
              <a:t>→ ~300 measures to remove: </a:t>
            </a:r>
          </a:p>
          <a:p>
            <a:pPr marL="342900" lvl="1" indent="-342900">
              <a:buFont typeface="+mj-lt"/>
              <a:buAutoNum type="arabicPeriod"/>
            </a:pPr>
            <a:r>
              <a:rPr lang="en-US" sz="2000" b="1" noProof="0" dirty="0"/>
              <a:t>PHYSICAL BARRIERS </a:t>
            </a:r>
          </a:p>
          <a:p>
            <a:pPr marL="342900" lvl="1" indent="-342900">
              <a:buFont typeface="+mj-lt"/>
              <a:buAutoNum type="arabicPeriod"/>
            </a:pPr>
            <a:r>
              <a:rPr lang="en-US" sz="2000" b="1" noProof="0" dirty="0"/>
              <a:t>TECHNICAL BARRIERS </a:t>
            </a:r>
          </a:p>
          <a:p>
            <a:pPr marL="342900" lvl="1" indent="-342900">
              <a:buFont typeface="+mj-lt"/>
              <a:buAutoNum type="arabicPeriod"/>
            </a:pPr>
            <a:r>
              <a:rPr lang="en-US" sz="2000" b="1" noProof="0" dirty="0"/>
              <a:t>FISCAL BARRIERS </a:t>
            </a:r>
          </a:p>
          <a:p>
            <a:r>
              <a:rPr lang="en-US" sz="2000" b="1" noProof="0" dirty="0">
                <a:solidFill>
                  <a:srgbClr val="FF0000"/>
                </a:solidFill>
              </a:rPr>
              <a:t>Deadline:</a:t>
            </a:r>
            <a:r>
              <a:rPr lang="en-US" sz="2000" noProof="0" dirty="0">
                <a:solidFill>
                  <a:srgbClr val="FF0000"/>
                </a:solidFill>
              </a:rPr>
              <a:t> 31 December 1992</a:t>
            </a:r>
            <a:r>
              <a:rPr lang="cs-CZ" sz="2000" noProof="0" dirty="0">
                <a:solidFill>
                  <a:srgbClr val="FF0000"/>
                </a:solidFill>
              </a:rPr>
              <a:t>.</a:t>
            </a:r>
            <a:r>
              <a:rPr lang="en-US" sz="2000" noProof="0" dirty="0">
                <a:solidFill>
                  <a:srgbClr val="FF0000"/>
                </a:solidFill>
              </a:rPr>
              <a:t> </a:t>
            </a:r>
          </a:p>
          <a:p>
            <a:endParaRPr lang="cs-CZ" sz="2000" noProof="0" dirty="0"/>
          </a:p>
          <a:p>
            <a:pPr marL="625475" indent="-352425"/>
            <a:r>
              <a:rPr lang="en-US" sz="2400" b="1" noProof="0" dirty="0"/>
              <a:t>New Integration Strategy – </a:t>
            </a:r>
            <a:r>
              <a:rPr lang="en-US" sz="2000" b="1" noProof="0" dirty="0"/>
              <a:t>Integration Strategies:</a:t>
            </a:r>
          </a:p>
          <a:p>
            <a:pPr marL="625475" lvl="1" indent="-352425">
              <a:buFont typeface="+mj-lt"/>
              <a:buAutoNum type="arabicPeriod"/>
            </a:pPr>
            <a:endParaRPr lang="cs-CZ" sz="2000" b="1" noProof="0" dirty="0"/>
          </a:p>
          <a:p>
            <a:pPr marL="625475" lvl="1" indent="-352425">
              <a:buFont typeface="+mj-lt"/>
              <a:buAutoNum type="arabicPeriod"/>
            </a:pPr>
            <a:r>
              <a:rPr lang="en-US" sz="2000" b="1" noProof="0" dirty="0">
                <a:highlight>
                  <a:srgbClr val="FFFF00"/>
                </a:highlight>
              </a:rPr>
              <a:t>Negative Integration:</a:t>
            </a:r>
            <a:r>
              <a:rPr lang="en-US" sz="2000" noProof="0" dirty="0">
                <a:highlight>
                  <a:srgbClr val="FFFF00"/>
                </a:highlight>
              </a:rPr>
              <a:t> </a:t>
            </a:r>
            <a:r>
              <a:rPr lang="en-US" sz="2000" noProof="0" dirty="0"/>
              <a:t>Prohibitions on Member States → banning discriminatory taxes, quantitative restrictions.</a:t>
            </a:r>
          </a:p>
          <a:p>
            <a:pPr marL="625475" lvl="1" indent="-352425">
              <a:buFont typeface="+mj-lt"/>
              <a:buAutoNum type="arabicPeriod"/>
            </a:pPr>
            <a:r>
              <a:rPr lang="en-US" sz="2000" b="1" noProof="0" dirty="0">
                <a:highlight>
                  <a:srgbClr val="FFFF00"/>
                </a:highlight>
              </a:rPr>
              <a:t>Positive Integration:</a:t>
            </a:r>
            <a:r>
              <a:rPr lang="en-US" sz="2000" noProof="0" dirty="0">
                <a:highlight>
                  <a:srgbClr val="FFFF00"/>
                </a:highlight>
              </a:rPr>
              <a:t> </a:t>
            </a:r>
            <a:r>
              <a:rPr lang="en-US" sz="2000" noProof="0" dirty="0"/>
              <a:t>Harmonizing laws through EU legislation (</a:t>
            </a:r>
            <a:r>
              <a:rPr lang="en-US" sz="2000" b="1" noProof="0" dirty="0"/>
              <a:t>Art. 114 </a:t>
            </a:r>
            <a:r>
              <a:rPr lang="en-US" sz="2000" noProof="0" dirty="0"/>
              <a:t>TFEU).</a:t>
            </a:r>
          </a:p>
          <a:p>
            <a:pPr marL="625475" indent="-352425">
              <a:buFont typeface="Wingdings" panose="05000000000000000000" pitchFamily="2" charset="2"/>
              <a:buChar char="Ø"/>
            </a:pPr>
            <a:r>
              <a:rPr lang="en-US" sz="2000" b="1" noProof="0" dirty="0"/>
              <a:t>“New Approach” to technical harmonization:</a:t>
            </a:r>
          </a:p>
          <a:p>
            <a:pPr marL="625475" indent="-352425">
              <a:buFont typeface="+mj-lt"/>
              <a:buAutoNum type="romanLcPeriod"/>
            </a:pPr>
            <a:r>
              <a:rPr lang="en-US" sz="2000" noProof="0" dirty="0"/>
              <a:t>EU sets </a:t>
            </a:r>
            <a:r>
              <a:rPr lang="en-US" sz="2000" b="1" noProof="0" dirty="0"/>
              <a:t>basic health &amp; safety rules;</a:t>
            </a:r>
          </a:p>
          <a:p>
            <a:pPr marL="625475" indent="-352425">
              <a:buFont typeface="+mj-lt"/>
              <a:buAutoNum type="romanLcPeriod"/>
            </a:pPr>
            <a:r>
              <a:rPr lang="en-US" sz="2000" noProof="0" dirty="0"/>
              <a:t>technical details → </a:t>
            </a:r>
            <a:r>
              <a:rPr lang="en-US" sz="2000" b="1" noProof="0" dirty="0" err="1"/>
              <a:t>standardisation</a:t>
            </a:r>
            <a:r>
              <a:rPr lang="en-US" sz="2000" b="1" noProof="0" dirty="0"/>
              <a:t> bodies.</a:t>
            </a:r>
            <a:r>
              <a:rPr lang="en-US" sz="2000" noProof="0" dirty="0"/>
              <a:t> </a:t>
            </a:r>
            <a:br>
              <a:rPr lang="en-US" sz="2000" noProof="0" dirty="0"/>
            </a:br>
            <a:endParaRPr lang="en-US" sz="2000" b="1" noProof="0" dirty="0"/>
          </a:p>
        </p:txBody>
      </p:sp>
    </p:spTree>
    <p:extLst>
      <p:ext uri="{BB962C8B-B14F-4D97-AF65-F5344CB8AC3E}">
        <p14:creationId xmlns:p14="http://schemas.microsoft.com/office/powerpoint/2010/main" val="4246036533"/>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ED29A-87AC-96F8-CD77-D710B2EF4A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01B4D0-FDD4-8083-F319-D5B92B74DCB9}"/>
              </a:ext>
            </a:extLst>
          </p:cNvPr>
          <p:cNvSpPr>
            <a:spLocks noGrp="1"/>
          </p:cNvSpPr>
          <p:nvPr>
            <p:ph type="title"/>
          </p:nvPr>
        </p:nvSpPr>
        <p:spPr>
          <a:xfrm>
            <a:off x="457200" y="536575"/>
            <a:ext cx="8686800" cy="828021"/>
          </a:xfrm>
        </p:spPr>
        <p:txBody>
          <a:bodyPr>
            <a:noAutofit/>
          </a:bodyPr>
          <a:lstStyle/>
          <a:p>
            <a:br>
              <a:rPr lang="cs-CZ" sz="1200" b="1" i="0" u="none" strike="noStrike" dirty="0">
                <a:solidFill>
                  <a:srgbClr val="000000"/>
                </a:solidFill>
                <a:effectLst/>
                <a:latin typeface="Aptos Narrow" panose="020B0004020202020204" pitchFamily="34" charset="0"/>
              </a:rPr>
            </a:br>
            <a:r>
              <a:rPr lang="en-GB" sz="2400" b="1" dirty="0"/>
              <a:t>The Historical and Theoretical Foundations of the Internal Market</a:t>
            </a:r>
            <a:br>
              <a:rPr lang="en-GB" sz="2400" dirty="0"/>
            </a:br>
            <a:br>
              <a:rPr lang="cs-CZ" sz="1600" b="1" i="0" u="none" strike="noStrike" dirty="0">
                <a:solidFill>
                  <a:srgbClr val="000000"/>
                </a:solidFill>
                <a:effectLst/>
                <a:latin typeface="Aptos Narrow" panose="020B0004020202020204" pitchFamily="34" charset="0"/>
              </a:rPr>
            </a:br>
            <a:endParaRPr lang="cs-CZ" sz="1600" dirty="0"/>
          </a:p>
        </p:txBody>
      </p:sp>
      <p:graphicFrame>
        <p:nvGraphicFramePr>
          <p:cNvPr id="3" name="Table 2">
            <a:extLst>
              <a:ext uri="{FF2B5EF4-FFF2-40B4-BE49-F238E27FC236}">
                <a16:creationId xmlns:a16="http://schemas.microsoft.com/office/drawing/2014/main" id="{53831E35-897A-CF98-9610-96FBC2728980}"/>
              </a:ext>
            </a:extLst>
          </p:cNvPr>
          <p:cNvGraphicFramePr>
            <a:graphicFrameLocks noGrp="1"/>
          </p:cNvGraphicFramePr>
          <p:nvPr>
            <p:extLst>
              <p:ext uri="{D42A27DB-BD31-4B8C-83A1-F6EECF244321}">
                <p14:modId xmlns:p14="http://schemas.microsoft.com/office/powerpoint/2010/main" val="423691314"/>
              </p:ext>
            </p:extLst>
          </p:nvPr>
        </p:nvGraphicFramePr>
        <p:xfrm>
          <a:off x="199292" y="1044468"/>
          <a:ext cx="8745416" cy="4769063"/>
        </p:xfrm>
        <a:graphic>
          <a:graphicData uri="http://schemas.openxmlformats.org/drawingml/2006/table">
            <a:tbl>
              <a:tblPr firstRow="1" firstCol="1" bandRow="1">
                <a:tableStyleId>{5C22544A-7EE6-4342-B048-85BDC9FD1C3A}</a:tableStyleId>
              </a:tblPr>
              <a:tblGrid>
                <a:gridCol w="2186354">
                  <a:extLst>
                    <a:ext uri="{9D8B030D-6E8A-4147-A177-3AD203B41FA5}">
                      <a16:colId xmlns:a16="http://schemas.microsoft.com/office/drawing/2014/main" val="1867493379"/>
                    </a:ext>
                  </a:extLst>
                </a:gridCol>
                <a:gridCol w="2186354">
                  <a:extLst>
                    <a:ext uri="{9D8B030D-6E8A-4147-A177-3AD203B41FA5}">
                      <a16:colId xmlns:a16="http://schemas.microsoft.com/office/drawing/2014/main" val="927496189"/>
                    </a:ext>
                  </a:extLst>
                </a:gridCol>
                <a:gridCol w="2186354">
                  <a:extLst>
                    <a:ext uri="{9D8B030D-6E8A-4147-A177-3AD203B41FA5}">
                      <a16:colId xmlns:a16="http://schemas.microsoft.com/office/drawing/2014/main" val="2038457319"/>
                    </a:ext>
                  </a:extLst>
                </a:gridCol>
                <a:gridCol w="2186354">
                  <a:extLst>
                    <a:ext uri="{9D8B030D-6E8A-4147-A177-3AD203B41FA5}">
                      <a16:colId xmlns:a16="http://schemas.microsoft.com/office/drawing/2014/main" val="364481573"/>
                    </a:ext>
                  </a:extLst>
                </a:gridCol>
              </a:tblGrid>
              <a:tr h="676537">
                <a:tc>
                  <a:txBody>
                    <a:bodyPr/>
                    <a:lstStyle/>
                    <a:p>
                      <a:pPr>
                        <a:lnSpc>
                          <a:spcPct val="115000"/>
                        </a:lnSpc>
                        <a:spcAft>
                          <a:spcPts val="800"/>
                        </a:spcAft>
                        <a:buNone/>
                      </a:pPr>
                      <a:r>
                        <a:rPr lang="en-GB" sz="1800" kern="0">
                          <a:effectLst/>
                        </a:rPr>
                        <a:t>Integration Phase</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kern="0">
                          <a:effectLst/>
                        </a:rPr>
                        <a:t>Key Mechanism</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kern="0">
                          <a:effectLst/>
                        </a:rPr>
                        <a:t>Legal Basis/Instrument</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kern="0">
                          <a:effectLst/>
                        </a:rPr>
                        <a:t>Objective</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575508437"/>
                  </a:ext>
                </a:extLst>
              </a:tr>
              <a:tr h="1014261">
                <a:tc>
                  <a:txBody>
                    <a:bodyPr/>
                    <a:lstStyle/>
                    <a:p>
                      <a:pPr>
                        <a:lnSpc>
                          <a:spcPct val="115000"/>
                        </a:lnSpc>
                        <a:spcAft>
                          <a:spcPts val="800"/>
                        </a:spcAft>
                        <a:buNone/>
                      </a:pPr>
                      <a:r>
                        <a:rPr lang="en-GB" sz="1800" kern="0">
                          <a:effectLst/>
                        </a:rPr>
                        <a:t>Early EEC (1957-1985)</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b="1" kern="0" dirty="0">
                          <a:effectLst/>
                        </a:rPr>
                        <a:t>Exhaustive Harmonization</a:t>
                      </a:r>
                      <a:endParaRPr lang="en-GB"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b="1" kern="0">
                          <a:effectLst/>
                        </a:rPr>
                        <a:t>Article 100 EEC (now 115 TFEU)</a:t>
                      </a:r>
                      <a:endParaRPr lang="en-GB" sz="1800" b="1"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b="1" kern="0">
                          <a:effectLst/>
                        </a:rPr>
                        <a:t>Replacing national rules with identical EU rules.</a:t>
                      </a:r>
                      <a:endParaRPr lang="en-GB" sz="1800" b="1"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892038641"/>
                  </a:ext>
                </a:extLst>
              </a:tr>
              <a:tr h="1014261">
                <a:tc>
                  <a:txBody>
                    <a:bodyPr/>
                    <a:lstStyle/>
                    <a:p>
                      <a:pPr>
                        <a:lnSpc>
                          <a:spcPct val="115000"/>
                        </a:lnSpc>
                        <a:spcAft>
                          <a:spcPts val="800"/>
                        </a:spcAft>
                        <a:buNone/>
                      </a:pPr>
                      <a:r>
                        <a:rPr lang="en-GB" sz="1800" kern="0">
                          <a:effectLst/>
                        </a:rPr>
                        <a:t>Single Market Relaunch (1985-1992)</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b="1" kern="0" dirty="0">
                          <a:effectLst/>
                        </a:rPr>
                        <a:t>New Approach / Mutual Recognition</a:t>
                      </a:r>
                      <a:endParaRPr lang="en-GB"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b="1" kern="0">
                          <a:effectLst/>
                        </a:rPr>
                        <a:t>1985 White Paper / Single European Act</a:t>
                      </a:r>
                      <a:endParaRPr lang="en-GB" sz="1800" b="1"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b="1" kern="0">
                          <a:effectLst/>
                        </a:rPr>
                        <a:t>Removing technical and physical barriers by 1992.</a:t>
                      </a:r>
                      <a:endParaRPr lang="en-GB" sz="1800" b="1"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795479314"/>
                  </a:ext>
                </a:extLst>
              </a:tr>
              <a:tr h="1014261">
                <a:tc>
                  <a:txBody>
                    <a:bodyPr/>
                    <a:lstStyle/>
                    <a:p>
                      <a:pPr>
                        <a:lnSpc>
                          <a:spcPct val="115000"/>
                        </a:lnSpc>
                        <a:spcAft>
                          <a:spcPts val="800"/>
                        </a:spcAft>
                        <a:buNone/>
                      </a:pPr>
                      <a:r>
                        <a:rPr lang="en-GB" sz="1800" kern="0">
                          <a:effectLst/>
                        </a:rPr>
                        <a:t>Post-Maastricht (1992-Present)</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b="1" kern="0">
                          <a:effectLst/>
                        </a:rPr>
                        <a:t>EU Citizenship / Social Policy</a:t>
                      </a:r>
                      <a:endParaRPr lang="en-GB" sz="1800" b="1"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b="1" kern="0" dirty="0">
                          <a:effectLst/>
                        </a:rPr>
                        <a:t>Article 21 TFEU / Directive 2004/38</a:t>
                      </a:r>
                      <a:endParaRPr lang="en-GB"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b="1" kern="0">
                          <a:effectLst/>
                        </a:rPr>
                        <a:t>Transition from "market actor" to "Union citizen".</a:t>
                      </a:r>
                      <a:endParaRPr lang="en-GB" sz="1800" b="1"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88097047"/>
                  </a:ext>
                </a:extLst>
              </a:tr>
              <a:tr h="1049743">
                <a:tc>
                  <a:txBody>
                    <a:bodyPr/>
                    <a:lstStyle/>
                    <a:p>
                      <a:pPr>
                        <a:lnSpc>
                          <a:spcPct val="115000"/>
                        </a:lnSpc>
                        <a:spcAft>
                          <a:spcPts val="800"/>
                        </a:spcAft>
                        <a:buNone/>
                      </a:pPr>
                      <a:r>
                        <a:rPr lang="en-GB" sz="1800" kern="0" dirty="0">
                          <a:effectLst/>
                        </a:rPr>
                        <a:t>Modernization (2020-Future)</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b="1" kern="0" dirty="0">
                          <a:effectLst/>
                        </a:rPr>
                        <a:t>Digitalization / Enforcement</a:t>
                      </a:r>
                      <a:endParaRPr lang="en-GB"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b="1" kern="0" dirty="0">
                          <a:effectLst/>
                        </a:rPr>
                        <a:t>2023 Customs Reform / Digital Identity</a:t>
                      </a:r>
                      <a:endParaRPr lang="en-GB"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b="1" kern="0" dirty="0">
                          <a:effectLst/>
                        </a:rPr>
                        <a:t>Streamlining borderless trade in a digital economy.</a:t>
                      </a:r>
                      <a:endParaRPr lang="en-GB"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341094846"/>
                  </a:ext>
                </a:extLst>
              </a:tr>
            </a:tbl>
          </a:graphicData>
        </a:graphic>
      </p:graphicFrame>
      <p:sp>
        <p:nvSpPr>
          <p:cNvPr id="5" name="TextBox 4">
            <a:extLst>
              <a:ext uri="{FF2B5EF4-FFF2-40B4-BE49-F238E27FC236}">
                <a16:creationId xmlns:a16="http://schemas.microsoft.com/office/drawing/2014/main" id="{C98440E9-B5D0-779B-A866-B3F9ECA0DFEC}"/>
              </a:ext>
            </a:extLst>
          </p:cNvPr>
          <p:cNvSpPr txBox="1"/>
          <p:nvPr/>
        </p:nvSpPr>
        <p:spPr>
          <a:xfrm>
            <a:off x="322729" y="5942623"/>
            <a:ext cx="8498542" cy="646331"/>
          </a:xfrm>
          <a:prstGeom prst="rect">
            <a:avLst/>
          </a:prstGeom>
          <a:solidFill>
            <a:schemeClr val="bg1"/>
          </a:solidFill>
        </p:spPr>
        <p:txBody>
          <a:bodyPr wrap="square">
            <a:spAutoFit/>
          </a:bodyPr>
          <a:lstStyle/>
          <a:p>
            <a:r>
              <a:rPr lang="en-GB" sz="1800" b="1" dirty="0"/>
              <a:t>Established in 1993, it guarantees that goods, services, people and capital can move freely throughout the territory of the EU: the 'four freedoms'.</a:t>
            </a:r>
          </a:p>
        </p:txBody>
      </p:sp>
    </p:spTree>
    <p:extLst>
      <p:ext uri="{BB962C8B-B14F-4D97-AF65-F5344CB8AC3E}">
        <p14:creationId xmlns:p14="http://schemas.microsoft.com/office/powerpoint/2010/main" val="371436533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D6EC86-E57C-14E6-11BA-6D8A53F758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3EBBD3-9618-120F-9FA6-55CFDEF3DE11}"/>
              </a:ext>
            </a:extLst>
          </p:cNvPr>
          <p:cNvSpPr>
            <a:spLocks noGrp="1"/>
          </p:cNvSpPr>
          <p:nvPr>
            <p:ph type="title"/>
          </p:nvPr>
        </p:nvSpPr>
        <p:spPr>
          <a:xfrm>
            <a:off x="457200" y="684594"/>
            <a:ext cx="8229600" cy="636111"/>
          </a:xfrm>
        </p:spPr>
        <p:txBody>
          <a:bodyPr>
            <a:noAutofit/>
          </a:bodyPr>
          <a:lstStyle/>
          <a:p>
            <a:r>
              <a:rPr lang="en-GB" sz="2400" b="1" dirty="0"/>
              <a:t>The Historical and Theoretical Foundations of the Internal Market</a:t>
            </a:r>
          </a:p>
        </p:txBody>
      </p:sp>
      <p:sp>
        <p:nvSpPr>
          <p:cNvPr id="5" name="TextBox 4">
            <a:extLst>
              <a:ext uri="{FF2B5EF4-FFF2-40B4-BE49-F238E27FC236}">
                <a16:creationId xmlns:a16="http://schemas.microsoft.com/office/drawing/2014/main" id="{CC04B486-2E2E-B686-F6C1-B59D412AD54C}"/>
              </a:ext>
            </a:extLst>
          </p:cNvPr>
          <p:cNvSpPr txBox="1"/>
          <p:nvPr/>
        </p:nvSpPr>
        <p:spPr>
          <a:xfrm>
            <a:off x="235974" y="1601845"/>
            <a:ext cx="8829368" cy="5016758"/>
          </a:xfrm>
          <a:prstGeom prst="rect">
            <a:avLst/>
          </a:prstGeom>
          <a:noFill/>
        </p:spPr>
        <p:txBody>
          <a:bodyPr wrap="square" numCol="2">
            <a:spAutoFit/>
          </a:bodyPr>
          <a:lstStyle/>
          <a:p>
            <a:pPr>
              <a:buNone/>
            </a:pPr>
            <a:r>
              <a:rPr lang="en-GB" sz="1600" b="1" dirty="0"/>
              <a:t>Mutual Recognition &amp; the Internal Market</a:t>
            </a:r>
          </a:p>
          <a:p>
            <a:pPr marL="285750" indent="-285750">
              <a:buFont typeface="Arial" panose="020B0604020202020204" pitchFamily="34" charset="0"/>
              <a:buChar char="•"/>
            </a:pPr>
            <a:r>
              <a:rPr lang="en-GB" sz="1600" dirty="0"/>
              <a:t>The EU internal market is not just a space</a:t>
            </a:r>
            <a:br>
              <a:rPr lang="en-GB" sz="1600" dirty="0"/>
            </a:br>
            <a:r>
              <a:rPr lang="en-GB" sz="1600" dirty="0"/>
              <a:t>→ it is a </a:t>
            </a:r>
            <a:r>
              <a:rPr lang="en-GB" sz="1600" b="1" dirty="0"/>
              <a:t>legal system based on trust between Member States</a:t>
            </a:r>
            <a:r>
              <a:rPr lang="en-GB" sz="1600" dirty="0"/>
              <a:t> </a:t>
            </a:r>
          </a:p>
          <a:p>
            <a:pPr>
              <a:buNone/>
            </a:pPr>
            <a:br>
              <a:rPr lang="en-GB" sz="1600" dirty="0"/>
            </a:br>
            <a:r>
              <a:rPr lang="en-GB" sz="1600" b="1" dirty="0"/>
              <a:t>Key Principle: Mutual Recognition</a:t>
            </a:r>
          </a:p>
          <a:p>
            <a:pPr marL="285750" indent="-285750">
              <a:buFont typeface="Arial" panose="020B0604020202020204" pitchFamily="34" charset="0"/>
              <a:buChar char="•"/>
            </a:pPr>
            <a:r>
              <a:rPr lang="en-GB" sz="1600" dirty="0"/>
              <a:t>A product </a:t>
            </a:r>
            <a:r>
              <a:rPr lang="en-GB" sz="1600" b="1" dirty="0"/>
              <a:t>lawfully sold in one Member State</a:t>
            </a:r>
            <a:r>
              <a:rPr lang="cs-CZ" sz="1600" b="1" dirty="0"/>
              <a:t> </a:t>
            </a:r>
            <a:br>
              <a:rPr lang="en-GB" sz="1600" dirty="0"/>
            </a:br>
            <a:r>
              <a:rPr lang="en-GB" sz="1600" dirty="0"/>
              <a:t>→ must be </a:t>
            </a:r>
            <a:r>
              <a:rPr lang="en-GB" sz="1600" b="1" dirty="0"/>
              <a:t>accepted in others</a:t>
            </a:r>
            <a:r>
              <a:rPr lang="en-GB" sz="1600" dirty="0"/>
              <a:t> </a:t>
            </a:r>
          </a:p>
          <a:p>
            <a:pPr>
              <a:buNone/>
            </a:pPr>
            <a:br>
              <a:rPr lang="en-GB" sz="1600" dirty="0"/>
            </a:br>
            <a:r>
              <a:rPr lang="en-GB" sz="1600" b="1" dirty="0"/>
              <a:t>⚖️ Cassis de Dijon (1979)</a:t>
            </a:r>
          </a:p>
          <a:p>
            <a:pPr marL="285750" indent="-285750">
              <a:buFont typeface="Arial" panose="020B0604020202020204" pitchFamily="34" charset="0"/>
              <a:buChar char="•"/>
            </a:pPr>
            <a:r>
              <a:rPr lang="en-GB" sz="1600" dirty="0"/>
              <a:t>Germany refused to import a French liqueur</a:t>
            </a:r>
            <a:br>
              <a:rPr lang="en-GB" sz="1600" dirty="0"/>
            </a:br>
            <a:r>
              <a:rPr lang="en-GB" sz="1600" dirty="0"/>
              <a:t>(different alcohol content rules) </a:t>
            </a:r>
          </a:p>
          <a:p>
            <a:pPr marL="285750" indent="-285750">
              <a:buFont typeface="Wingdings" panose="05000000000000000000" pitchFamily="2" charset="2"/>
              <a:buChar char="ü"/>
            </a:pPr>
            <a:r>
              <a:rPr lang="en-GB" sz="1600" dirty="0">
                <a:highlight>
                  <a:srgbClr val="FFFF00"/>
                </a:highlight>
              </a:rPr>
              <a:t>Court ruled:</a:t>
            </a:r>
            <a:br>
              <a:rPr lang="en-GB" sz="1600" dirty="0">
                <a:highlight>
                  <a:srgbClr val="FFFF00"/>
                </a:highlight>
              </a:rPr>
            </a:br>
            <a:r>
              <a:rPr lang="en-GB" sz="1600" dirty="0">
                <a:highlight>
                  <a:srgbClr val="FFFF00"/>
                </a:highlight>
              </a:rPr>
              <a:t>→ product must be allowed if legally sold elsewhere </a:t>
            </a:r>
          </a:p>
          <a:p>
            <a:pPr>
              <a:buNone/>
            </a:pPr>
            <a:r>
              <a:rPr lang="en-GB" sz="1600" dirty="0"/>
              <a:t>➡️ Created the principle of </a:t>
            </a:r>
            <a:r>
              <a:rPr lang="en-GB" sz="1600" b="1" dirty="0"/>
              <a:t>mutual recognition</a:t>
            </a:r>
            <a:r>
              <a:rPr lang="cs-CZ" sz="1600" b="1" dirty="0"/>
              <a:t>.</a:t>
            </a:r>
            <a:endParaRPr lang="en-GB" sz="1600" dirty="0"/>
          </a:p>
          <a:p>
            <a:pPr>
              <a:buNone/>
            </a:pPr>
            <a:br>
              <a:rPr lang="en-GB" sz="1600" dirty="0"/>
            </a:br>
            <a:endParaRPr lang="cs-CZ" sz="1600" dirty="0"/>
          </a:p>
          <a:p>
            <a:pPr>
              <a:buNone/>
            </a:pPr>
            <a:r>
              <a:rPr lang="en-GB" sz="2300" b="1" dirty="0"/>
              <a:t>🧠 Impact</a:t>
            </a:r>
          </a:p>
          <a:p>
            <a:pPr marL="342900" indent="-342900">
              <a:buFont typeface="Arial" panose="020B0604020202020204" pitchFamily="34" charset="0"/>
              <a:buChar char="•"/>
            </a:pPr>
            <a:r>
              <a:rPr lang="en-GB" sz="2300" dirty="0"/>
              <a:t>Enables a </a:t>
            </a:r>
            <a:r>
              <a:rPr lang="en-GB" sz="2300" b="1" dirty="0"/>
              <a:t>decentralised market</a:t>
            </a:r>
            <a:r>
              <a:rPr lang="en-GB" sz="2300" dirty="0"/>
              <a:t> </a:t>
            </a:r>
          </a:p>
          <a:p>
            <a:pPr marL="342900" indent="-342900">
              <a:buFont typeface="Arial" panose="020B0604020202020204" pitchFamily="34" charset="0"/>
              <a:buChar char="•"/>
            </a:pPr>
            <a:r>
              <a:rPr lang="en-GB" sz="2300" dirty="0"/>
              <a:t>Reduces need for full harmonisation </a:t>
            </a:r>
          </a:p>
          <a:p>
            <a:pPr marL="342900" indent="-342900">
              <a:buFont typeface="Arial" panose="020B0604020202020204" pitchFamily="34" charset="0"/>
              <a:buChar char="•"/>
            </a:pPr>
            <a:r>
              <a:rPr lang="en-GB" sz="2300" dirty="0"/>
              <a:t>Allows </a:t>
            </a:r>
            <a:r>
              <a:rPr lang="en-GB" sz="2300" b="1" dirty="0"/>
              <a:t>competition between national systems</a:t>
            </a:r>
            <a:r>
              <a:rPr lang="en-GB" sz="2300" dirty="0"/>
              <a:t> </a:t>
            </a:r>
          </a:p>
          <a:p>
            <a:pPr>
              <a:buNone/>
            </a:pPr>
            <a:endParaRPr lang="cs-CZ" sz="2300" b="1" dirty="0"/>
          </a:p>
          <a:p>
            <a:pPr>
              <a:buNone/>
            </a:pPr>
            <a:r>
              <a:rPr lang="en-GB" sz="2300" b="1" dirty="0"/>
              <a:t>⚠️ Limits</a:t>
            </a:r>
          </a:p>
          <a:p>
            <a:pPr marL="342900" indent="-342900">
              <a:buFont typeface="Wingdings" panose="05000000000000000000" pitchFamily="2" charset="2"/>
              <a:buChar char="ü"/>
            </a:pPr>
            <a:r>
              <a:rPr lang="en-GB" sz="2300" dirty="0"/>
              <a:t>States can restrict only for </a:t>
            </a:r>
            <a:r>
              <a:rPr lang="en-GB" sz="2300" b="1" dirty="0"/>
              <a:t>public interest reasons</a:t>
            </a:r>
            <a:r>
              <a:rPr lang="cs-CZ" sz="2300" b="1" dirty="0"/>
              <a:t>, </a:t>
            </a:r>
            <a:r>
              <a:rPr lang="en-GB" sz="2300" dirty="0"/>
              <a:t>e.g. </a:t>
            </a:r>
            <a:r>
              <a:rPr lang="en-GB" sz="2300" dirty="0">
                <a:solidFill>
                  <a:srgbClr val="FF0000"/>
                </a:solidFill>
              </a:rPr>
              <a:t>health, consumer protection</a:t>
            </a:r>
            <a:r>
              <a:rPr lang="cs-CZ" sz="2300" dirty="0">
                <a:solidFill>
                  <a:srgbClr val="FF0000"/>
                </a:solidFill>
              </a:rPr>
              <a:t>.</a:t>
            </a:r>
            <a:endParaRPr lang="en-GB" sz="2300" dirty="0">
              <a:solidFill>
                <a:srgbClr val="FF0000"/>
              </a:solidFill>
            </a:endParaRPr>
          </a:p>
        </p:txBody>
      </p:sp>
    </p:spTree>
    <p:extLst>
      <p:ext uri="{BB962C8B-B14F-4D97-AF65-F5344CB8AC3E}">
        <p14:creationId xmlns:p14="http://schemas.microsoft.com/office/powerpoint/2010/main" val="2428343443"/>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695D-5D8B-9C02-9908-E5632CD64594}"/>
              </a:ext>
            </a:extLst>
          </p:cNvPr>
          <p:cNvSpPr>
            <a:spLocks noGrp="1"/>
          </p:cNvSpPr>
          <p:nvPr>
            <p:ph type="title"/>
          </p:nvPr>
        </p:nvSpPr>
        <p:spPr>
          <a:xfrm>
            <a:off x="690283" y="448619"/>
            <a:ext cx="8229600" cy="636111"/>
          </a:xfrm>
        </p:spPr>
        <p:txBody>
          <a:bodyPr>
            <a:noAutofit/>
          </a:bodyPr>
          <a:lstStyle/>
          <a:p>
            <a:r>
              <a:rPr lang="en-GB" sz="3200" b="1" dirty="0"/>
              <a:t>Free Movement of Goods (Arts. 28–37 TFEU)</a:t>
            </a:r>
          </a:p>
        </p:txBody>
      </p:sp>
      <p:sp>
        <p:nvSpPr>
          <p:cNvPr id="6" name="TextBox 5">
            <a:extLst>
              <a:ext uri="{FF2B5EF4-FFF2-40B4-BE49-F238E27FC236}">
                <a16:creationId xmlns:a16="http://schemas.microsoft.com/office/drawing/2014/main" id="{D6C2AC75-70C2-3C43-3C7A-A93FCCB6DB2B}"/>
              </a:ext>
            </a:extLst>
          </p:cNvPr>
          <p:cNvSpPr txBox="1"/>
          <p:nvPr/>
        </p:nvSpPr>
        <p:spPr>
          <a:xfrm>
            <a:off x="224116" y="1080889"/>
            <a:ext cx="8919883" cy="5755422"/>
          </a:xfrm>
          <a:prstGeom prst="rect">
            <a:avLst/>
          </a:prstGeom>
          <a:noFill/>
        </p:spPr>
        <p:txBody>
          <a:bodyPr wrap="square" numCol="2">
            <a:spAutoFit/>
          </a:bodyPr>
          <a:lstStyle/>
          <a:p>
            <a:r>
              <a:rPr lang="en-GB" sz="1600" b="1" dirty="0"/>
              <a:t>Most developed of the four freedoms </a:t>
            </a:r>
          </a:p>
          <a:p>
            <a:pPr marL="285750" indent="-285750">
              <a:buFont typeface="Wingdings" panose="05000000000000000000" pitchFamily="2" charset="2"/>
              <a:buChar char="ü"/>
            </a:pPr>
            <a:r>
              <a:rPr lang="en-GB" sz="1600" dirty="0"/>
              <a:t>Applies to: </a:t>
            </a:r>
          </a:p>
          <a:p>
            <a:pPr marL="354013" lvl="1" indent="-265113">
              <a:buFont typeface="+mj-lt"/>
              <a:buAutoNum type="arabicPeriod"/>
            </a:pPr>
            <a:r>
              <a:rPr lang="cs-CZ" sz="1600" b="1" dirty="0"/>
              <a:t>G</a:t>
            </a:r>
            <a:r>
              <a:rPr lang="en-GB" sz="1600" b="1" dirty="0" err="1"/>
              <a:t>oods</a:t>
            </a:r>
            <a:r>
              <a:rPr lang="en-GB" sz="1600" dirty="0"/>
              <a:t> from </a:t>
            </a:r>
            <a:r>
              <a:rPr lang="en-GB" sz="1600" b="1" dirty="0"/>
              <a:t>Member States</a:t>
            </a:r>
            <a:r>
              <a:rPr lang="cs-CZ" sz="1600" b="1" dirty="0"/>
              <a:t>;</a:t>
            </a:r>
            <a:r>
              <a:rPr lang="en-GB" sz="1600" dirty="0"/>
              <a:t> </a:t>
            </a:r>
          </a:p>
          <a:p>
            <a:pPr marL="354013" lvl="1" indent="-265113">
              <a:buFont typeface="+mj-lt"/>
              <a:buAutoNum type="arabicPeriod"/>
            </a:pPr>
            <a:r>
              <a:rPr lang="cs-CZ" sz="1600" b="1" dirty="0"/>
              <a:t>G</a:t>
            </a:r>
            <a:r>
              <a:rPr lang="en-GB" sz="1600" b="1" dirty="0" err="1"/>
              <a:t>oods</a:t>
            </a:r>
            <a:r>
              <a:rPr lang="en-GB" sz="1600" b="1" dirty="0"/>
              <a:t> </a:t>
            </a:r>
            <a:r>
              <a:rPr lang="en-GB" sz="1600" dirty="0"/>
              <a:t>from </a:t>
            </a:r>
            <a:r>
              <a:rPr lang="en-GB" sz="1600" b="1" dirty="0"/>
              <a:t>third countries in free circulation</a:t>
            </a:r>
            <a:r>
              <a:rPr lang="cs-CZ" sz="1600" b="1" dirty="0"/>
              <a:t>.</a:t>
            </a:r>
            <a:r>
              <a:rPr lang="en-GB" sz="1600" dirty="0"/>
              <a:t> </a:t>
            </a:r>
          </a:p>
          <a:p>
            <a:pPr>
              <a:buNone/>
            </a:pPr>
            <a:r>
              <a:rPr lang="en-GB" sz="1600" b="1" dirty="0"/>
              <a:t>🎯 Goal:</a:t>
            </a:r>
          </a:p>
          <a:p>
            <a:pPr>
              <a:buNone/>
            </a:pPr>
            <a:r>
              <a:rPr lang="en-GB" sz="1600" dirty="0"/>
              <a:t>➡️ Eliminate </a:t>
            </a:r>
            <a:r>
              <a:rPr lang="en-GB" sz="1600" b="1" dirty="0"/>
              <a:t>barriers to trade</a:t>
            </a:r>
            <a:endParaRPr lang="en-GB" sz="1600" dirty="0"/>
          </a:p>
          <a:p>
            <a:pPr marL="342900" indent="-342900">
              <a:buFont typeface="+mj-lt"/>
              <a:buAutoNum type="arabicPeriod"/>
            </a:pPr>
            <a:r>
              <a:rPr lang="en-GB" sz="1600" b="1" dirty="0">
                <a:solidFill>
                  <a:srgbClr val="FF0000"/>
                </a:solidFill>
              </a:rPr>
              <a:t>Fiscal barriers</a:t>
            </a:r>
            <a:r>
              <a:rPr lang="en-GB" sz="1600" dirty="0">
                <a:solidFill>
                  <a:srgbClr val="FF0000"/>
                </a:solidFill>
              </a:rPr>
              <a:t> </a:t>
            </a:r>
            <a:r>
              <a:rPr lang="en-GB" sz="1600" dirty="0"/>
              <a:t>→ duties, taxes</a:t>
            </a:r>
            <a:r>
              <a:rPr lang="cs-CZ" sz="1600" dirty="0"/>
              <a:t>;</a:t>
            </a:r>
            <a:r>
              <a:rPr lang="en-GB" sz="1600" dirty="0"/>
              <a:t> </a:t>
            </a:r>
          </a:p>
          <a:p>
            <a:pPr marL="342900" indent="-342900">
              <a:buFont typeface="+mj-lt"/>
              <a:buAutoNum type="arabicPeriod"/>
            </a:pPr>
            <a:r>
              <a:rPr lang="en-GB" sz="1600" b="1" dirty="0">
                <a:solidFill>
                  <a:srgbClr val="FF0000"/>
                </a:solidFill>
              </a:rPr>
              <a:t>Non-fiscal barriers</a:t>
            </a:r>
            <a:r>
              <a:rPr lang="en-GB" sz="1600" dirty="0">
                <a:solidFill>
                  <a:srgbClr val="FF0000"/>
                </a:solidFill>
              </a:rPr>
              <a:t> </a:t>
            </a:r>
            <a:r>
              <a:rPr lang="en-GB" sz="1600" dirty="0"/>
              <a:t>→ quotas, regulations</a:t>
            </a:r>
            <a:r>
              <a:rPr lang="cs-CZ" sz="1600" dirty="0"/>
              <a:t>.</a:t>
            </a:r>
          </a:p>
          <a:p>
            <a:pPr marL="342900" indent="-342900">
              <a:buFont typeface="+mj-lt"/>
              <a:buAutoNum type="arabicPeriod"/>
            </a:pPr>
            <a:endParaRPr lang="cs-CZ" sz="1600" dirty="0"/>
          </a:p>
          <a:p>
            <a:r>
              <a:rPr lang="en-GB" sz="1600" b="1" dirty="0"/>
              <a:t>The Abolition of Fiscal Barriers: Articles 28, 30, 110 TFEU</a:t>
            </a:r>
          </a:p>
          <a:p>
            <a:pPr marL="342900" indent="-342900">
              <a:buFont typeface="+mj-lt"/>
              <a:buAutoNum type="arabicPeriod"/>
            </a:pPr>
            <a:r>
              <a:rPr lang="en-GB" sz="1600" b="1" dirty="0"/>
              <a:t>Article 28 TFEU – </a:t>
            </a:r>
            <a:r>
              <a:rPr lang="en-GB" sz="1600" b="1" dirty="0">
                <a:solidFill>
                  <a:srgbClr val="FF0000"/>
                </a:solidFill>
              </a:rPr>
              <a:t>Customs Union</a:t>
            </a:r>
            <a:r>
              <a:rPr lang="cs-CZ" sz="1600" b="1" dirty="0">
                <a:solidFill>
                  <a:srgbClr val="FF0000"/>
                </a:solidFill>
              </a:rPr>
              <a:t>:</a:t>
            </a:r>
            <a:endParaRPr lang="en-GB" sz="1600" b="1" dirty="0">
              <a:solidFill>
                <a:srgbClr val="FF0000"/>
              </a:solidFill>
            </a:endParaRPr>
          </a:p>
          <a:p>
            <a:pPr algn="just"/>
            <a:r>
              <a:rPr lang="en-GB" sz="1600" dirty="0"/>
              <a:t>No </a:t>
            </a:r>
            <a:r>
              <a:rPr lang="en-GB" sz="1600" b="1" dirty="0"/>
              <a:t>customs duties</a:t>
            </a:r>
            <a:r>
              <a:rPr lang="en-GB" sz="1600" dirty="0"/>
              <a:t> and charges having equivalent effect (CHEE)</a:t>
            </a:r>
            <a:r>
              <a:rPr lang="cs-CZ" sz="1600" dirty="0"/>
              <a:t> </a:t>
            </a:r>
            <a:r>
              <a:rPr lang="en-GB" sz="1600" dirty="0"/>
              <a:t>between Member States </a:t>
            </a:r>
            <a:r>
              <a:rPr lang="cs-CZ" sz="1600" dirty="0"/>
              <a:t> </a:t>
            </a:r>
            <a:r>
              <a:rPr lang="en-GB" sz="1600" dirty="0"/>
              <a:t>Common External Tariff (CET) for third countries</a:t>
            </a:r>
            <a:endParaRPr lang="cs-CZ" sz="1600" dirty="0"/>
          </a:p>
          <a:p>
            <a:pPr marL="342900" indent="-342900">
              <a:buFont typeface="+mj-lt"/>
              <a:buAutoNum type="arabicPeriod" startAt="2"/>
            </a:pPr>
            <a:r>
              <a:rPr lang="en-GB" sz="1600" b="1" dirty="0"/>
              <a:t>Article 30 TFEU </a:t>
            </a:r>
            <a:endParaRPr lang="cs-CZ" sz="1600" b="1" dirty="0"/>
          </a:p>
          <a:p>
            <a:pPr marL="285750" indent="-285750">
              <a:buFont typeface="Wingdings" panose="05000000000000000000" pitchFamily="2" charset="2"/>
              <a:buChar char="Ø"/>
            </a:pPr>
            <a:r>
              <a:rPr lang="en-GB" sz="1600" dirty="0"/>
              <a:t>prohibits: </a:t>
            </a:r>
          </a:p>
          <a:p>
            <a:pPr marL="342900" lvl="1" indent="-342900">
              <a:buFont typeface="+mj-lt"/>
              <a:buAutoNum type="arabicPeriod"/>
            </a:pPr>
            <a:r>
              <a:rPr lang="en-GB" sz="1600" dirty="0"/>
              <a:t>customs duties </a:t>
            </a:r>
          </a:p>
          <a:p>
            <a:pPr marL="342900" lvl="1" indent="-342900">
              <a:buFont typeface="+mj-lt"/>
              <a:buAutoNum type="arabicPeriod"/>
            </a:pPr>
            <a:r>
              <a:rPr lang="en-GB" sz="1600" b="1" dirty="0"/>
              <a:t>charges having equivalent effect (CHEEs)</a:t>
            </a:r>
            <a:r>
              <a:rPr lang="en-GB" sz="1600" dirty="0"/>
              <a:t> </a:t>
            </a:r>
          </a:p>
          <a:p>
            <a:endParaRPr lang="cs-CZ" sz="1600" dirty="0"/>
          </a:p>
          <a:p>
            <a:endParaRPr lang="cs-CZ" sz="1600" dirty="0"/>
          </a:p>
          <a:p>
            <a:pPr marL="285750" indent="-285750">
              <a:buFont typeface="Wingdings" panose="05000000000000000000" pitchFamily="2" charset="2"/>
              <a:buChar char="ü"/>
            </a:pPr>
            <a:r>
              <a:rPr lang="en-GB" sz="1600" b="1" dirty="0"/>
              <a:t>CHEE (CJEU): </a:t>
            </a:r>
          </a:p>
          <a:p>
            <a:pPr marL="536575" lvl="1" indent="-274638">
              <a:buFont typeface="Wingdings" panose="05000000000000000000" pitchFamily="2" charset="2"/>
              <a:buChar char="Ø"/>
            </a:pPr>
            <a:r>
              <a:rPr lang="en-GB" sz="1600" dirty="0"/>
              <a:t>any pecuniary charge </a:t>
            </a:r>
          </a:p>
          <a:p>
            <a:pPr marL="536575" lvl="1" indent="-274638">
              <a:buFont typeface="Arial" panose="020B0604020202020204" pitchFamily="34" charset="0"/>
              <a:buChar char="•"/>
            </a:pPr>
            <a:r>
              <a:rPr lang="en-GB" sz="1600" dirty="0"/>
              <a:t>imposed unilaterally </a:t>
            </a:r>
          </a:p>
          <a:p>
            <a:pPr marL="536575" lvl="1" indent="-274638">
              <a:buFont typeface="Arial" panose="020B0604020202020204" pitchFamily="34" charset="0"/>
              <a:buChar char="•"/>
            </a:pPr>
            <a:r>
              <a:rPr lang="en-GB" sz="1600" dirty="0"/>
              <a:t>on goods because they cross a frontier </a:t>
            </a:r>
          </a:p>
          <a:p>
            <a:pPr marL="536575" lvl="1" indent="-274638">
              <a:buFont typeface="Arial" panose="020B0604020202020204" pitchFamily="34" charset="0"/>
              <a:buChar char="•"/>
            </a:pPr>
            <a:r>
              <a:rPr lang="en-GB" sz="1600" dirty="0"/>
              <a:t>regardless of amount or purpose </a:t>
            </a:r>
          </a:p>
          <a:p>
            <a:pPr marL="536575" indent="-274638"/>
            <a:r>
              <a:rPr lang="en-GB" sz="1600" dirty="0"/>
              <a:t>➡️ </a:t>
            </a:r>
            <a:r>
              <a:rPr lang="en-GB" sz="1600" b="1" dirty="0"/>
              <a:t>ABSOLUTE PROHIBITION</a:t>
            </a:r>
            <a:endParaRPr lang="en-GB" sz="1600" dirty="0"/>
          </a:p>
          <a:p>
            <a:pPr marL="342900" indent="-342900">
              <a:buFont typeface="+mj-lt"/>
              <a:buAutoNum type="arabicPeriod"/>
            </a:pPr>
            <a:endParaRPr lang="cs-CZ" sz="1600" b="1" dirty="0"/>
          </a:p>
          <a:p>
            <a:pPr marL="342900" indent="-342900">
              <a:buFont typeface="+mj-lt"/>
              <a:buAutoNum type="arabicPeriod" startAt="3"/>
            </a:pPr>
            <a:r>
              <a:rPr lang="en-GB" sz="1600" b="1" dirty="0"/>
              <a:t>Article 110 TFEU</a:t>
            </a:r>
          </a:p>
          <a:p>
            <a:pPr marL="285750" indent="-285750">
              <a:buFont typeface="Wingdings" panose="05000000000000000000" pitchFamily="2" charset="2"/>
              <a:buChar char="ü"/>
            </a:pPr>
            <a:r>
              <a:rPr lang="cs-CZ" sz="1600" dirty="0"/>
              <a:t>R</a:t>
            </a:r>
            <a:r>
              <a:rPr lang="en-GB" sz="1600" dirty="0" err="1"/>
              <a:t>egulates</a:t>
            </a:r>
            <a:r>
              <a:rPr lang="en-GB" sz="1600" dirty="0"/>
              <a:t> </a:t>
            </a:r>
            <a:r>
              <a:rPr lang="en-GB" sz="1600" b="1" dirty="0"/>
              <a:t>internal taxation</a:t>
            </a:r>
            <a:r>
              <a:rPr lang="cs-CZ" sz="1600" b="1" dirty="0"/>
              <a:t>:</a:t>
            </a:r>
          </a:p>
          <a:p>
            <a:pPr marL="285750" indent="-285750">
              <a:buFont typeface="Wingdings" panose="05000000000000000000" pitchFamily="2" charset="2"/>
              <a:buChar char="ü"/>
            </a:pPr>
            <a:r>
              <a:rPr lang="en-GB" sz="1600" dirty="0"/>
              <a:t>Member States may tax products, but: </a:t>
            </a:r>
          </a:p>
          <a:p>
            <a:pPr marL="400050" lvl="1" indent="-400050">
              <a:buFont typeface="+mj-lt"/>
              <a:buAutoNum type="romanUcPeriod"/>
            </a:pPr>
            <a:r>
              <a:rPr lang="en-GB" sz="1600" dirty="0"/>
              <a:t>no higher tax on </a:t>
            </a:r>
            <a:r>
              <a:rPr lang="en-GB" sz="1600" b="1" dirty="0"/>
              <a:t>similar imported goods</a:t>
            </a:r>
            <a:r>
              <a:rPr lang="en-GB" sz="1600" dirty="0"/>
              <a:t> (110(1)) </a:t>
            </a:r>
          </a:p>
          <a:p>
            <a:pPr marL="400050" lvl="1" indent="-400050">
              <a:buFont typeface="+mj-lt"/>
              <a:buAutoNum type="romanUcPeriod"/>
            </a:pPr>
            <a:r>
              <a:rPr lang="en-GB" sz="1600" dirty="0"/>
              <a:t>no </a:t>
            </a:r>
            <a:r>
              <a:rPr lang="en-GB" sz="1600" b="1" dirty="0"/>
              <a:t>indirect protection</a:t>
            </a:r>
            <a:r>
              <a:rPr lang="en-GB" sz="1600" dirty="0"/>
              <a:t> of competing domestic goods (110(2))</a:t>
            </a:r>
            <a:r>
              <a:rPr lang="cs-CZ" sz="1600" dirty="0"/>
              <a:t>.</a:t>
            </a:r>
          </a:p>
          <a:p>
            <a:pPr marL="400050" lvl="1" indent="-400050">
              <a:buFont typeface="+mj-lt"/>
              <a:buAutoNum type="romanUcPeriod"/>
            </a:pPr>
            <a:endParaRPr lang="cs-CZ" sz="1500" dirty="0"/>
          </a:p>
          <a:p>
            <a:pPr marL="541338" indent="-365125"/>
            <a:r>
              <a:rPr lang="en-GB" sz="1600" b="1" dirty="0"/>
              <a:t>Distinction between a CHEE and a discriminatory tax:</a:t>
            </a:r>
          </a:p>
          <a:p>
            <a:pPr marL="541338" indent="-365125">
              <a:buFont typeface="+mj-lt"/>
              <a:buAutoNum type="arabicPeriod"/>
            </a:pPr>
            <a:r>
              <a:rPr lang="en-GB" sz="1600" b="1" dirty="0"/>
              <a:t>CHEE → prohibited entirely</a:t>
            </a:r>
            <a:r>
              <a:rPr lang="cs-CZ" sz="1600" b="1" dirty="0"/>
              <a:t>;</a:t>
            </a:r>
            <a:r>
              <a:rPr lang="en-GB" sz="1600" dirty="0"/>
              <a:t> </a:t>
            </a:r>
          </a:p>
          <a:p>
            <a:pPr marL="541338" indent="-365125">
              <a:buFont typeface="+mj-lt"/>
              <a:buAutoNum type="arabicPeriod"/>
            </a:pPr>
            <a:r>
              <a:rPr lang="en-GB" sz="1600" b="1" dirty="0"/>
              <a:t>TAX → must be equalised</a:t>
            </a:r>
            <a:r>
              <a:rPr lang="cs-CZ" sz="1600" b="1" dirty="0"/>
              <a:t> </a:t>
            </a:r>
            <a:r>
              <a:rPr lang="en-GB" sz="1600" b="1" dirty="0"/>
              <a:t>with the domestic rate</a:t>
            </a:r>
            <a:r>
              <a:rPr lang="cs-CZ" sz="1600" b="1" dirty="0"/>
              <a:t>.</a:t>
            </a:r>
            <a:endParaRPr lang="en-GB" sz="1600" dirty="0"/>
          </a:p>
          <a:p>
            <a:pPr marL="400050" lvl="1" indent="-400050">
              <a:buFont typeface="Arial" panose="020B0604020202020204" pitchFamily="34" charset="0"/>
              <a:buChar char="•"/>
            </a:pPr>
            <a:endParaRPr lang="en-GB" sz="1500" dirty="0"/>
          </a:p>
          <a:p>
            <a:pPr algn="just"/>
            <a:endParaRPr lang="en-GB" sz="1500" dirty="0"/>
          </a:p>
          <a:p>
            <a:endParaRPr lang="en-GB" sz="1500" dirty="0"/>
          </a:p>
        </p:txBody>
      </p:sp>
    </p:spTree>
    <p:extLst>
      <p:ext uri="{BB962C8B-B14F-4D97-AF65-F5344CB8AC3E}">
        <p14:creationId xmlns:p14="http://schemas.microsoft.com/office/powerpoint/2010/main" val="3555628001"/>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D3AA5F-A759-A398-F39D-9A77E5A9D3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6BD50B-05E5-2963-86C4-62DC36F2E873}"/>
              </a:ext>
            </a:extLst>
          </p:cNvPr>
          <p:cNvSpPr>
            <a:spLocks noGrp="1"/>
          </p:cNvSpPr>
          <p:nvPr>
            <p:ph type="title"/>
          </p:nvPr>
        </p:nvSpPr>
        <p:spPr>
          <a:xfrm>
            <a:off x="690283" y="448619"/>
            <a:ext cx="8229600" cy="636111"/>
          </a:xfrm>
        </p:spPr>
        <p:txBody>
          <a:bodyPr>
            <a:noAutofit/>
          </a:bodyPr>
          <a:lstStyle/>
          <a:p>
            <a:r>
              <a:rPr lang="en-GB" sz="3200" b="1" dirty="0"/>
              <a:t>Free Movement of Goods (Arts. 28–37 TFEU)</a:t>
            </a:r>
          </a:p>
        </p:txBody>
      </p:sp>
      <p:sp>
        <p:nvSpPr>
          <p:cNvPr id="6" name="TextBox 5">
            <a:extLst>
              <a:ext uri="{FF2B5EF4-FFF2-40B4-BE49-F238E27FC236}">
                <a16:creationId xmlns:a16="http://schemas.microsoft.com/office/drawing/2014/main" id="{E27AFC9F-8B29-8718-14F5-14275D540CDD}"/>
              </a:ext>
            </a:extLst>
          </p:cNvPr>
          <p:cNvSpPr txBox="1"/>
          <p:nvPr/>
        </p:nvSpPr>
        <p:spPr>
          <a:xfrm>
            <a:off x="212851" y="1084730"/>
            <a:ext cx="8931149" cy="5755422"/>
          </a:xfrm>
          <a:prstGeom prst="rect">
            <a:avLst/>
          </a:prstGeom>
          <a:solidFill>
            <a:schemeClr val="bg1"/>
          </a:solidFill>
        </p:spPr>
        <p:txBody>
          <a:bodyPr wrap="square" numCol="2">
            <a:spAutoFit/>
          </a:bodyPr>
          <a:lstStyle/>
          <a:p>
            <a:r>
              <a:rPr lang="en-GB" sz="1600" b="1" dirty="0"/>
              <a:t>Non-Fiscal Barriers: Quantitative Restrictions and MEQRs</a:t>
            </a:r>
          </a:p>
          <a:p>
            <a:pPr marL="285750" indent="-285750">
              <a:buFont typeface="Arial" panose="020B0604020202020204" pitchFamily="34" charset="0"/>
              <a:buChar char="•"/>
            </a:pPr>
            <a:r>
              <a:rPr lang="en-GB" sz="1600" b="1" dirty="0"/>
              <a:t>Articles 34–35 TFEU</a:t>
            </a:r>
            <a:r>
              <a:rPr lang="en-GB" sz="1600" dirty="0"/>
              <a:t> prohibit: </a:t>
            </a:r>
          </a:p>
          <a:p>
            <a:pPr marL="400050" lvl="2" indent="-400050">
              <a:buFont typeface="+mj-lt"/>
              <a:buAutoNum type="romanUcPeriod"/>
            </a:pPr>
            <a:r>
              <a:rPr lang="en-GB" sz="1600" b="1" dirty="0"/>
              <a:t>quantitative restrictions (quotas) </a:t>
            </a:r>
          </a:p>
          <a:p>
            <a:pPr marL="400050" lvl="2" indent="-400050">
              <a:buFont typeface="+mj-lt"/>
              <a:buAutoNum type="romanUcPeriod"/>
            </a:pPr>
            <a:r>
              <a:rPr lang="en-GB" sz="1600" b="1" dirty="0"/>
              <a:t>measures having equivalent effect to quantitative restrictions</a:t>
            </a:r>
            <a:r>
              <a:rPr lang="cs-CZ" sz="1600" b="1" dirty="0"/>
              <a:t> (</a:t>
            </a:r>
            <a:r>
              <a:rPr lang="en-GB" sz="1600" b="1" dirty="0"/>
              <a:t>MEQRs</a:t>
            </a:r>
            <a:r>
              <a:rPr lang="cs-CZ" sz="1600" b="1" dirty="0"/>
              <a:t>) </a:t>
            </a:r>
            <a:r>
              <a:rPr lang="en-GB" sz="1600" dirty="0"/>
              <a:t> on imports and exports </a:t>
            </a:r>
            <a:endParaRPr lang="cs-CZ" sz="1600" dirty="0"/>
          </a:p>
          <a:p>
            <a:pPr marL="182563" lvl="2" indent="-182563">
              <a:buFont typeface="Wingdings" panose="05000000000000000000" pitchFamily="2" charset="2"/>
              <a:buChar char="§"/>
            </a:pPr>
            <a:r>
              <a:rPr lang="en-GB" sz="1600" dirty="0"/>
              <a:t>The scope of these provisions dramatically expanded by the </a:t>
            </a:r>
            <a:r>
              <a:rPr lang="en-GB" sz="1600" b="1" i="1" dirty="0" err="1">
                <a:highlight>
                  <a:srgbClr val="FFFF00"/>
                </a:highlight>
              </a:rPr>
              <a:t>Dassonville</a:t>
            </a:r>
            <a:r>
              <a:rPr lang="en-GB" sz="1600" b="1" i="1" dirty="0">
                <a:highlight>
                  <a:srgbClr val="FFFF00"/>
                </a:highlight>
              </a:rPr>
              <a:t> judgment</a:t>
            </a:r>
            <a:r>
              <a:rPr lang="cs-CZ" sz="1600" b="1" i="1" dirty="0">
                <a:highlight>
                  <a:srgbClr val="FFFF00"/>
                </a:highlight>
              </a:rPr>
              <a:t>:</a:t>
            </a:r>
          </a:p>
          <a:p>
            <a:pPr marL="285750" indent="-285750">
              <a:buFont typeface="Wingdings" panose="05000000000000000000" pitchFamily="2" charset="2"/>
              <a:buChar char="ü"/>
            </a:pPr>
            <a:r>
              <a:rPr lang="en-GB" sz="1600" dirty="0"/>
              <a:t>Defined </a:t>
            </a:r>
            <a:r>
              <a:rPr lang="en-GB" sz="1600" b="1" dirty="0"/>
              <a:t>MEQR</a:t>
            </a:r>
            <a:r>
              <a:rPr lang="en-GB" sz="1600" dirty="0"/>
              <a:t> = any </a:t>
            </a:r>
            <a:r>
              <a:rPr lang="en-GB" sz="1600" b="1" dirty="0"/>
              <a:t>trading rule </a:t>
            </a:r>
            <a:r>
              <a:rPr lang="en-GB" sz="1600" dirty="0"/>
              <a:t>by a Member State capable of </a:t>
            </a:r>
            <a:r>
              <a:rPr lang="en-GB" sz="1600" b="1" dirty="0"/>
              <a:t>hindering intra-EU trade </a:t>
            </a:r>
          </a:p>
          <a:p>
            <a:pPr marL="285750" lvl="1" indent="-285750">
              <a:buFont typeface="Wingdings" panose="05000000000000000000" pitchFamily="2" charset="2"/>
              <a:buChar char="Ø"/>
            </a:pPr>
            <a:r>
              <a:rPr lang="en-GB" sz="1600" b="1" dirty="0"/>
              <a:t>directly or indirectly </a:t>
            </a:r>
          </a:p>
          <a:p>
            <a:pPr marL="285750" lvl="1" indent="-285750">
              <a:buFont typeface="Wingdings" panose="05000000000000000000" pitchFamily="2" charset="2"/>
              <a:buChar char="Ø"/>
            </a:pPr>
            <a:r>
              <a:rPr lang="en-GB" sz="1600" b="1" dirty="0"/>
              <a:t>actually or potentially </a:t>
            </a:r>
          </a:p>
          <a:p>
            <a:r>
              <a:rPr lang="en-GB" sz="1600" dirty="0"/>
              <a:t>➡️ very broad → covers most national regulations affecting trade</a:t>
            </a:r>
          </a:p>
          <a:p>
            <a:br>
              <a:rPr lang="en-GB" sz="1600" dirty="0"/>
            </a:br>
            <a:r>
              <a:rPr lang="en-GB" sz="1600" b="1" i="1" dirty="0">
                <a:highlight>
                  <a:srgbClr val="FFFF00"/>
                </a:highlight>
              </a:rPr>
              <a:t>Cassis de Dijon judgment</a:t>
            </a:r>
            <a:r>
              <a:rPr lang="cs-CZ" sz="1600" b="1" i="1" dirty="0">
                <a:highlight>
                  <a:srgbClr val="FFFF00"/>
                </a:highlight>
              </a:rPr>
              <a:t> </a:t>
            </a:r>
            <a:r>
              <a:rPr lang="en-GB" sz="1600" b="1" dirty="0"/>
              <a:t>– Rule of Reason</a:t>
            </a:r>
          </a:p>
          <a:p>
            <a:r>
              <a:rPr lang="en-GB" sz="1600" dirty="0"/>
              <a:t>in absence of EU harmonisation:</a:t>
            </a:r>
            <a:br>
              <a:rPr lang="en-GB" sz="1600" dirty="0"/>
            </a:br>
            <a:r>
              <a:rPr lang="en-GB" sz="1600" dirty="0"/>
              <a:t>→ </a:t>
            </a:r>
            <a:r>
              <a:rPr lang="en-GB" sz="1600" b="1" dirty="0"/>
              <a:t>national rules </a:t>
            </a:r>
            <a:r>
              <a:rPr lang="en-GB" sz="1600" dirty="0"/>
              <a:t>allowed if necessary for </a:t>
            </a:r>
            <a:r>
              <a:rPr lang="en-GB" sz="1600" b="1" dirty="0"/>
              <a:t>mandatory requirements</a:t>
            </a:r>
            <a:r>
              <a:rPr lang="en-GB" sz="1600" dirty="0"/>
              <a:t>: </a:t>
            </a:r>
          </a:p>
          <a:p>
            <a:pPr marL="355600" lvl="1" indent="-355600">
              <a:buFont typeface="+mj-lt"/>
              <a:buAutoNum type="romanLcPeriod"/>
            </a:pPr>
            <a:r>
              <a:rPr lang="en-GB" sz="1600" b="1" dirty="0"/>
              <a:t>fiscal supervision</a:t>
            </a:r>
            <a:r>
              <a:rPr lang="cs-CZ" sz="1600" b="1" dirty="0"/>
              <a:t>;</a:t>
            </a:r>
            <a:r>
              <a:rPr lang="en-GB" sz="1600" b="1" dirty="0"/>
              <a:t> </a:t>
            </a:r>
          </a:p>
          <a:p>
            <a:pPr marL="355600" lvl="1" indent="-355600">
              <a:buFont typeface="+mj-lt"/>
              <a:buAutoNum type="romanLcPeriod"/>
            </a:pPr>
            <a:r>
              <a:rPr lang="en-GB" sz="1600" b="1" dirty="0"/>
              <a:t>public health</a:t>
            </a:r>
            <a:r>
              <a:rPr lang="cs-CZ" sz="1600" b="1" dirty="0"/>
              <a:t>;</a:t>
            </a:r>
            <a:r>
              <a:rPr lang="en-GB" sz="1600" b="1" dirty="0"/>
              <a:t> </a:t>
            </a:r>
          </a:p>
          <a:p>
            <a:pPr marL="355600" lvl="1" indent="-355600">
              <a:buFont typeface="+mj-lt"/>
              <a:buAutoNum type="romanLcPeriod"/>
            </a:pPr>
            <a:r>
              <a:rPr lang="en-GB" sz="1600" b="1" dirty="0"/>
              <a:t>commercial fairness</a:t>
            </a:r>
            <a:r>
              <a:rPr lang="cs-CZ" sz="1600" b="1" dirty="0"/>
              <a:t>;</a:t>
            </a:r>
            <a:r>
              <a:rPr lang="en-GB" sz="1600" b="1" dirty="0"/>
              <a:t> </a:t>
            </a:r>
          </a:p>
          <a:p>
            <a:pPr marL="355600" lvl="1" indent="-355600">
              <a:buFont typeface="+mj-lt"/>
              <a:buAutoNum type="romanLcPeriod"/>
            </a:pPr>
            <a:r>
              <a:rPr lang="en-GB" sz="1600" b="1" dirty="0"/>
              <a:t>consumer protection</a:t>
            </a:r>
            <a:r>
              <a:rPr lang="cs-CZ" sz="1600" b="1" dirty="0"/>
              <a:t>;</a:t>
            </a:r>
          </a:p>
          <a:p>
            <a:pPr marL="355600" lvl="1" indent="-355600">
              <a:buFont typeface="+mj-lt"/>
              <a:buAutoNum type="romanLcPeriod"/>
            </a:pPr>
            <a:r>
              <a:rPr lang="en-GB" sz="1600" b="1" dirty="0"/>
              <a:t>+ later: environmental protection and cultural preservation.</a:t>
            </a:r>
          </a:p>
          <a:p>
            <a:pPr marL="355600" lvl="1" indent="-355600">
              <a:buFont typeface="+mj-lt"/>
              <a:buAutoNum type="romanLcPeriod"/>
            </a:pPr>
            <a:endParaRPr lang="en-GB" sz="1600" b="1" dirty="0"/>
          </a:p>
          <a:p>
            <a:pPr marL="452438" indent="-269875"/>
            <a:r>
              <a:rPr lang="en-GB" sz="1600" b="1" i="1" dirty="0">
                <a:highlight>
                  <a:srgbClr val="FFFF00"/>
                </a:highlight>
              </a:rPr>
              <a:t>Keck judgment</a:t>
            </a:r>
            <a:r>
              <a:rPr lang="cs-CZ" sz="1600" b="1" i="1" dirty="0">
                <a:highlight>
                  <a:srgbClr val="FFFF00"/>
                </a:highlight>
              </a:rPr>
              <a:t>:</a:t>
            </a:r>
            <a:endParaRPr lang="en-GB" sz="1600" b="1" i="1" dirty="0"/>
          </a:p>
          <a:p>
            <a:pPr marL="468313" indent="-285750">
              <a:buFont typeface="Wingdings" panose="05000000000000000000" pitchFamily="2" charset="2"/>
              <a:buChar char="ü"/>
            </a:pPr>
            <a:r>
              <a:rPr lang="en-GB" sz="1600" dirty="0"/>
              <a:t>The Court distinguished between : </a:t>
            </a:r>
          </a:p>
          <a:p>
            <a:pPr marL="582613" lvl="1" indent="-400050">
              <a:buFont typeface="+mj-lt"/>
              <a:buAutoNum type="romanUcPeriod"/>
            </a:pPr>
            <a:r>
              <a:rPr lang="cs-CZ" sz="1600" b="1" dirty="0"/>
              <a:t>P</a:t>
            </a:r>
            <a:r>
              <a:rPr lang="en-GB" sz="1600" b="1" dirty="0" err="1"/>
              <a:t>roduct</a:t>
            </a:r>
            <a:r>
              <a:rPr lang="en-GB" sz="1600" b="1" dirty="0"/>
              <a:t> requirements</a:t>
            </a:r>
            <a:r>
              <a:rPr lang="en-GB" sz="1600" dirty="0"/>
              <a:t> → the physical characteristics of the good</a:t>
            </a:r>
            <a:r>
              <a:rPr lang="cs-CZ" sz="1600" dirty="0"/>
              <a:t>: </a:t>
            </a:r>
            <a:r>
              <a:rPr lang="en-GB" sz="1600" dirty="0"/>
              <a:t>weight</a:t>
            </a:r>
            <a:r>
              <a:rPr lang="cs-CZ" sz="1600" dirty="0"/>
              <a:t>,</a:t>
            </a:r>
            <a:r>
              <a:rPr lang="en-GB" sz="1600" dirty="0"/>
              <a:t> </a:t>
            </a:r>
            <a:r>
              <a:rPr lang="en-GB" sz="1600" dirty="0" err="1"/>
              <a:t>labeling</a:t>
            </a:r>
            <a:r>
              <a:rPr lang="cs-CZ" sz="1600" dirty="0"/>
              <a:t>;</a:t>
            </a:r>
            <a:r>
              <a:rPr lang="en-GB" sz="1600" dirty="0"/>
              <a:t> </a:t>
            </a:r>
          </a:p>
          <a:p>
            <a:pPr marL="582613" lvl="1" indent="-400050">
              <a:buFont typeface="+mj-lt"/>
              <a:buAutoNum type="romanUcPeriod"/>
            </a:pPr>
            <a:r>
              <a:rPr lang="cs-CZ" sz="1600" b="1" dirty="0"/>
              <a:t>S</a:t>
            </a:r>
            <a:r>
              <a:rPr lang="en-GB" sz="1600" b="1" dirty="0" err="1"/>
              <a:t>elling</a:t>
            </a:r>
            <a:r>
              <a:rPr lang="en-GB" sz="1600" b="1" dirty="0"/>
              <a:t> arrangements</a:t>
            </a:r>
            <a:r>
              <a:rPr lang="en-GB" sz="1600" dirty="0"/>
              <a:t> → how or when a product is sold</a:t>
            </a:r>
            <a:r>
              <a:rPr lang="cs-CZ" sz="1600" dirty="0"/>
              <a:t>:</a:t>
            </a:r>
            <a:r>
              <a:rPr lang="en-GB" sz="1600" dirty="0"/>
              <a:t> Sunday trading laws</a:t>
            </a:r>
            <a:r>
              <a:rPr lang="cs-CZ" sz="1600" dirty="0"/>
              <a:t>,</a:t>
            </a:r>
            <a:r>
              <a:rPr lang="en-GB" sz="1600" dirty="0"/>
              <a:t> advertising restrictions</a:t>
            </a:r>
            <a:r>
              <a:rPr lang="cs-CZ" sz="1600" dirty="0"/>
              <a:t>.</a:t>
            </a:r>
          </a:p>
          <a:p>
            <a:pPr marL="582613" lvl="1" indent="-400050">
              <a:buFont typeface="+mj-lt"/>
              <a:buAutoNum type="romanUcPeriod"/>
            </a:pPr>
            <a:endParaRPr lang="cs-CZ" sz="1600" dirty="0"/>
          </a:p>
          <a:p>
            <a:pPr marL="182563" lvl="1"/>
            <a:r>
              <a:rPr lang="cs-CZ" sz="1600" dirty="0"/>
              <a:t>Ad)</a:t>
            </a:r>
            <a:endParaRPr lang="en-GB" sz="1600" dirty="0"/>
          </a:p>
          <a:p>
            <a:pPr marL="400050" indent="-400050">
              <a:buFont typeface="+mj-lt"/>
              <a:buAutoNum type="romanUcPeriod"/>
            </a:pPr>
            <a:r>
              <a:rPr lang="cs-CZ" sz="1700" b="1" dirty="0"/>
              <a:t>P</a:t>
            </a:r>
            <a:r>
              <a:rPr lang="en-GB" sz="1700" b="1" dirty="0" err="1"/>
              <a:t>roduct</a:t>
            </a:r>
            <a:r>
              <a:rPr lang="en-GB" sz="1700" b="1" dirty="0"/>
              <a:t> requirements </a:t>
            </a:r>
            <a:r>
              <a:rPr lang="cs-CZ" sz="1700" dirty="0"/>
              <a:t>– </a:t>
            </a:r>
            <a:r>
              <a:rPr lang="en-GB" sz="1700" dirty="0"/>
              <a:t>subject to the broad </a:t>
            </a:r>
            <a:r>
              <a:rPr lang="en-GB" sz="1700" dirty="0" err="1"/>
              <a:t>Dassonville</a:t>
            </a:r>
            <a:r>
              <a:rPr lang="en-GB" sz="1700" dirty="0"/>
              <a:t> test</a:t>
            </a:r>
            <a:r>
              <a:rPr lang="cs-CZ" sz="1700" dirty="0"/>
              <a:t> (</a:t>
            </a:r>
            <a:r>
              <a:rPr lang="en-GB" sz="1700" dirty="0"/>
              <a:t>subject to Art. 34</a:t>
            </a:r>
            <a:r>
              <a:rPr lang="cs-CZ" sz="1700" dirty="0"/>
              <a:t>);</a:t>
            </a:r>
            <a:r>
              <a:rPr lang="en-GB" sz="1700" dirty="0"/>
              <a:t> </a:t>
            </a:r>
            <a:endParaRPr lang="cs-CZ" sz="1700" dirty="0"/>
          </a:p>
          <a:p>
            <a:pPr marL="400050" indent="-400050">
              <a:buFont typeface="+mj-lt"/>
              <a:buAutoNum type="romanUcPeriod"/>
            </a:pPr>
            <a:r>
              <a:rPr lang="cs-CZ" sz="1700" b="1" dirty="0"/>
              <a:t>S</a:t>
            </a:r>
            <a:r>
              <a:rPr lang="en-GB" sz="1700" b="1" dirty="0" err="1"/>
              <a:t>elling</a:t>
            </a:r>
            <a:r>
              <a:rPr lang="en-GB" sz="1700" b="1" dirty="0"/>
              <a:t> arrangements </a:t>
            </a:r>
            <a:r>
              <a:rPr lang="cs-CZ" sz="1700" dirty="0"/>
              <a:t>– </a:t>
            </a:r>
            <a:r>
              <a:rPr lang="en-GB" sz="1700" dirty="0"/>
              <a:t>outside the scope of Art</a:t>
            </a:r>
            <a:r>
              <a:rPr lang="cs-CZ" sz="1700" dirty="0"/>
              <a:t>. </a:t>
            </a:r>
            <a:r>
              <a:rPr lang="en-GB" sz="1700" dirty="0"/>
              <a:t>34 TFEU altogether</a:t>
            </a:r>
            <a:r>
              <a:rPr lang="cs-CZ" sz="1700" dirty="0"/>
              <a:t> </a:t>
            </a:r>
            <a:r>
              <a:rPr lang="en-GB" sz="1700" dirty="0"/>
              <a:t>(if non-discriminatory)</a:t>
            </a:r>
            <a:r>
              <a:rPr lang="cs-CZ" sz="1700" dirty="0"/>
              <a:t>.</a:t>
            </a:r>
            <a:endParaRPr lang="en-GB" sz="1700" dirty="0"/>
          </a:p>
          <a:p>
            <a:endParaRPr lang="en-GB" dirty="0"/>
          </a:p>
        </p:txBody>
      </p:sp>
    </p:spTree>
    <p:extLst>
      <p:ext uri="{BB962C8B-B14F-4D97-AF65-F5344CB8AC3E}">
        <p14:creationId xmlns:p14="http://schemas.microsoft.com/office/powerpoint/2010/main" val="2715445907"/>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02927-BAF0-5555-B6F4-3F9311E3A1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ADC5CA-2F71-FB24-F2C8-4691BEE7AA92}"/>
              </a:ext>
            </a:extLst>
          </p:cNvPr>
          <p:cNvSpPr>
            <a:spLocks noGrp="1"/>
          </p:cNvSpPr>
          <p:nvPr>
            <p:ph type="title"/>
          </p:nvPr>
        </p:nvSpPr>
        <p:spPr>
          <a:xfrm>
            <a:off x="690283" y="448619"/>
            <a:ext cx="8229600" cy="636111"/>
          </a:xfrm>
        </p:spPr>
        <p:txBody>
          <a:bodyPr>
            <a:noAutofit/>
          </a:bodyPr>
          <a:lstStyle/>
          <a:p>
            <a:r>
              <a:rPr lang="en-GB" sz="3200" b="1" dirty="0"/>
              <a:t>Free Movement of Goods (Arts. 28–37 TFEU)</a:t>
            </a:r>
          </a:p>
        </p:txBody>
      </p:sp>
      <p:graphicFrame>
        <p:nvGraphicFramePr>
          <p:cNvPr id="3" name="Table 2">
            <a:extLst>
              <a:ext uri="{FF2B5EF4-FFF2-40B4-BE49-F238E27FC236}">
                <a16:creationId xmlns:a16="http://schemas.microsoft.com/office/drawing/2014/main" id="{415F6D31-1303-0DB9-F273-79A6787CE3C0}"/>
              </a:ext>
            </a:extLst>
          </p:cNvPr>
          <p:cNvGraphicFramePr>
            <a:graphicFrameLocks noGrp="1"/>
          </p:cNvGraphicFramePr>
          <p:nvPr>
            <p:extLst>
              <p:ext uri="{D42A27DB-BD31-4B8C-83A1-F6EECF244321}">
                <p14:modId xmlns:p14="http://schemas.microsoft.com/office/powerpoint/2010/main" val="4131069413"/>
              </p:ext>
            </p:extLst>
          </p:nvPr>
        </p:nvGraphicFramePr>
        <p:xfrm>
          <a:off x="193638" y="968188"/>
          <a:ext cx="8950363" cy="5529431"/>
        </p:xfrm>
        <a:graphic>
          <a:graphicData uri="http://schemas.openxmlformats.org/drawingml/2006/table">
            <a:tbl>
              <a:tblPr firstRow="1" firstCol="1" bandRow="1">
                <a:tableStyleId>{5C22544A-7EE6-4342-B048-85BDC9FD1C3A}</a:tableStyleId>
              </a:tblPr>
              <a:tblGrid>
                <a:gridCol w="2250924">
                  <a:extLst>
                    <a:ext uri="{9D8B030D-6E8A-4147-A177-3AD203B41FA5}">
                      <a16:colId xmlns:a16="http://schemas.microsoft.com/office/drawing/2014/main" val="2846851669"/>
                    </a:ext>
                  </a:extLst>
                </a:gridCol>
                <a:gridCol w="3023297">
                  <a:extLst>
                    <a:ext uri="{9D8B030D-6E8A-4147-A177-3AD203B41FA5}">
                      <a16:colId xmlns:a16="http://schemas.microsoft.com/office/drawing/2014/main" val="3528111586"/>
                    </a:ext>
                  </a:extLst>
                </a:gridCol>
                <a:gridCol w="3676142">
                  <a:extLst>
                    <a:ext uri="{9D8B030D-6E8A-4147-A177-3AD203B41FA5}">
                      <a16:colId xmlns:a16="http://schemas.microsoft.com/office/drawing/2014/main" val="2462545372"/>
                    </a:ext>
                  </a:extLst>
                </a:gridCol>
              </a:tblGrid>
              <a:tr h="395777">
                <a:tc>
                  <a:txBody>
                    <a:bodyPr/>
                    <a:lstStyle/>
                    <a:p>
                      <a:pPr>
                        <a:lnSpc>
                          <a:spcPct val="115000"/>
                        </a:lnSpc>
                        <a:spcAft>
                          <a:spcPts val="800"/>
                        </a:spcAft>
                        <a:buNone/>
                      </a:pPr>
                      <a:r>
                        <a:rPr lang="en-GB" sz="1800" kern="0">
                          <a:effectLst/>
                        </a:rPr>
                        <a:t>Case Law</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kern="0">
                          <a:effectLst/>
                        </a:rPr>
                        <a:t>Legal Principle</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kern="0">
                          <a:effectLst/>
                        </a:rPr>
                        <a:t>Application</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705962316"/>
                  </a:ext>
                </a:extLst>
              </a:tr>
              <a:tr h="1184787">
                <a:tc>
                  <a:txBody>
                    <a:bodyPr/>
                    <a:lstStyle/>
                    <a:p>
                      <a:pPr>
                        <a:lnSpc>
                          <a:spcPct val="115000"/>
                        </a:lnSpc>
                        <a:spcAft>
                          <a:spcPts val="800"/>
                        </a:spcAft>
                        <a:buNone/>
                      </a:pPr>
                      <a:r>
                        <a:rPr lang="en-GB" sz="1800" kern="0">
                          <a:effectLst/>
                        </a:rPr>
                        <a:t>Dassonville (1974)</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b="1" kern="0" dirty="0">
                          <a:effectLst/>
                        </a:rPr>
                        <a:t>Broad MEQR Definition</a:t>
                      </a:r>
                      <a:endParaRPr lang="en-GB"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kern="0" dirty="0">
                          <a:effectLst/>
                        </a:rPr>
                        <a:t>All rules capable of hindering trade, even potentially.</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636343207"/>
                  </a:ext>
                </a:extLst>
              </a:tr>
              <a:tr h="1973798">
                <a:tc>
                  <a:txBody>
                    <a:bodyPr/>
                    <a:lstStyle/>
                    <a:p>
                      <a:pPr>
                        <a:lnSpc>
                          <a:spcPct val="115000"/>
                        </a:lnSpc>
                        <a:spcAft>
                          <a:spcPts val="800"/>
                        </a:spcAft>
                        <a:buNone/>
                      </a:pPr>
                      <a:r>
                        <a:rPr lang="en-GB" sz="1800" kern="0">
                          <a:effectLst/>
                        </a:rPr>
                        <a:t>Cassis de Dijon (1979)</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b="1" kern="0" dirty="0">
                          <a:effectLst/>
                        </a:rPr>
                        <a:t>Mutual Recognition / Mandatory Requirements</a:t>
                      </a:r>
                      <a:endParaRPr lang="en-GB"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kern="0" dirty="0">
                          <a:effectLst/>
                        </a:rPr>
                        <a:t>Goods lawfully marketed in State A must be accepted in State B unless a mandatory requirement applies.</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189629418"/>
                  </a:ext>
                </a:extLst>
              </a:tr>
              <a:tr h="1184787">
                <a:tc>
                  <a:txBody>
                    <a:bodyPr/>
                    <a:lstStyle/>
                    <a:p>
                      <a:pPr>
                        <a:lnSpc>
                          <a:spcPct val="115000"/>
                        </a:lnSpc>
                        <a:spcAft>
                          <a:spcPts val="800"/>
                        </a:spcAft>
                        <a:buNone/>
                      </a:pPr>
                      <a:r>
                        <a:rPr lang="en-GB" sz="1800" kern="0" dirty="0">
                          <a:effectLst/>
                        </a:rPr>
                        <a:t>Keck (1993)</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b="1" kern="0" dirty="0">
                          <a:effectLst/>
                        </a:rPr>
                        <a:t>Selling Arrangements Exception</a:t>
                      </a:r>
                      <a:endParaRPr lang="en-GB"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kern="0" dirty="0">
                          <a:effectLst/>
                        </a:rPr>
                        <a:t>Non-discriminatory rules on "how" goods are sold are not MEQRs.</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731042268"/>
                  </a:ext>
                </a:extLst>
              </a:tr>
              <a:tr h="790282">
                <a:tc>
                  <a:txBody>
                    <a:bodyPr/>
                    <a:lstStyle/>
                    <a:p>
                      <a:pPr>
                        <a:lnSpc>
                          <a:spcPct val="115000"/>
                        </a:lnSpc>
                        <a:spcAft>
                          <a:spcPts val="800"/>
                        </a:spcAft>
                        <a:buNone/>
                      </a:pPr>
                      <a:r>
                        <a:rPr lang="en-GB" sz="1800" kern="0" dirty="0">
                          <a:effectLst/>
                        </a:rPr>
                        <a:t>Commission v Ireland (1981)</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b="1" kern="0" dirty="0">
                          <a:effectLst/>
                        </a:rPr>
                        <a:t>Restrictive Interpretation of Derogations</a:t>
                      </a:r>
                      <a:endParaRPr lang="en-GB"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n-GB" sz="1800" kern="0" dirty="0">
                          <a:effectLst/>
                        </a:rPr>
                        <a:t>Article 36 exceptions must be interpreted narrowly.</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267290481"/>
                  </a:ext>
                </a:extLst>
              </a:tr>
            </a:tbl>
          </a:graphicData>
        </a:graphic>
      </p:graphicFrame>
    </p:spTree>
    <p:extLst>
      <p:ext uri="{BB962C8B-B14F-4D97-AF65-F5344CB8AC3E}">
        <p14:creationId xmlns:p14="http://schemas.microsoft.com/office/powerpoint/2010/main" val="1864047884"/>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6C3EE-8445-DE03-AC4E-A73DCEC72E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CD6275-5A4A-5FF4-A5F6-9596F52CCE1C}"/>
              </a:ext>
            </a:extLst>
          </p:cNvPr>
          <p:cNvSpPr>
            <a:spLocks noGrp="1"/>
          </p:cNvSpPr>
          <p:nvPr>
            <p:ph type="title"/>
          </p:nvPr>
        </p:nvSpPr>
        <p:spPr>
          <a:xfrm>
            <a:off x="1494971" y="553371"/>
            <a:ext cx="7380088" cy="1143000"/>
          </a:xfrm>
          <a:solidFill>
            <a:schemeClr val="bg1"/>
          </a:solidFill>
        </p:spPr>
        <p:txBody>
          <a:bodyPr>
            <a:noAutofit/>
          </a:bodyPr>
          <a:lstStyle/>
          <a:p>
            <a:r>
              <a:rPr lang="en-GB" sz="1800" b="1" dirty="0"/>
              <a:t>Free Movement of Goods</a:t>
            </a:r>
            <a:br>
              <a:rPr lang="cs-CZ" sz="1800" b="1" dirty="0"/>
            </a:br>
            <a:r>
              <a:rPr lang="en-GB" sz="1800" b="1" dirty="0"/>
              <a:t>Joined cases 36 and 71/80</a:t>
            </a:r>
            <a:r>
              <a:rPr lang="cs-CZ" sz="1800" b="1" dirty="0"/>
              <a:t>. </a:t>
            </a:r>
            <a:r>
              <a:rPr lang="en-GB" sz="1800" b="1" i="1" dirty="0"/>
              <a:t>Irish Creamery Milk Suppliers Association and others v Government of Ireland and others; Martin Doyle and others v An Taoiseach and others.</a:t>
            </a:r>
            <a:r>
              <a:rPr lang="cs-CZ" sz="1800" b="1" i="1" dirty="0"/>
              <a:t> </a:t>
            </a:r>
            <a:br>
              <a:rPr lang="cs-CZ" sz="1800" b="1" dirty="0"/>
            </a:br>
            <a:br>
              <a:rPr lang="cs-CZ" sz="1800" b="1" dirty="0"/>
            </a:br>
            <a:endParaRPr lang="en-GB" sz="1800" b="1" dirty="0"/>
          </a:p>
        </p:txBody>
      </p:sp>
      <p:sp>
        <p:nvSpPr>
          <p:cNvPr id="6" name="Text Placeholder 5">
            <a:extLst>
              <a:ext uri="{FF2B5EF4-FFF2-40B4-BE49-F238E27FC236}">
                <a16:creationId xmlns:a16="http://schemas.microsoft.com/office/drawing/2014/main" id="{23BD05A5-A37E-9674-8901-50D8AEC71E40}"/>
              </a:ext>
            </a:extLst>
          </p:cNvPr>
          <p:cNvSpPr>
            <a:spLocks noGrp="1"/>
          </p:cNvSpPr>
          <p:nvPr>
            <p:ph type="body" idx="1"/>
          </p:nvPr>
        </p:nvSpPr>
        <p:spPr>
          <a:xfrm>
            <a:off x="268941" y="1417638"/>
            <a:ext cx="8511643" cy="4778767"/>
          </a:xfrm>
        </p:spPr>
        <p:txBody>
          <a:bodyPr>
            <a:normAutofit fontScale="70000" lnSpcReduction="20000"/>
          </a:bodyPr>
          <a:lstStyle/>
          <a:p>
            <a:pPr>
              <a:buFont typeface="Wingdings" panose="05000000000000000000" pitchFamily="2" charset="2"/>
              <a:buChar char="v"/>
            </a:pPr>
            <a:r>
              <a:rPr lang="en-GB" b="1" dirty="0"/>
              <a:t>Case Background &amp; The Conflict</a:t>
            </a:r>
          </a:p>
          <a:p>
            <a:pPr marL="114300" indent="0">
              <a:buNone/>
            </a:pPr>
            <a:r>
              <a:rPr lang="en-GB" b="1" dirty="0">
                <a:solidFill>
                  <a:srgbClr val="FF0000"/>
                </a:solidFill>
              </a:rPr>
              <a:t>Irish Creamery Milk Suppliers v. Government of Ireland (1981)</a:t>
            </a:r>
            <a:endParaRPr lang="en-GB" dirty="0">
              <a:solidFill>
                <a:srgbClr val="FF0000"/>
              </a:solidFill>
            </a:endParaRPr>
          </a:p>
          <a:p>
            <a:pPr algn="just"/>
            <a:r>
              <a:rPr lang="en-GB" b="1" dirty="0"/>
              <a:t>The Dispute:</a:t>
            </a:r>
            <a:r>
              <a:rPr lang="en-GB" dirty="0"/>
              <a:t> In 1979, Ireland introduced a </a:t>
            </a:r>
            <a:r>
              <a:rPr lang="en-GB" b="1" dirty="0"/>
              <a:t>1% levy</a:t>
            </a:r>
            <a:r>
              <a:rPr lang="en-GB" dirty="0"/>
              <a:t> on the sale of cattle, milk, and cereals. Farmers argued this tax violated the </a:t>
            </a:r>
            <a:r>
              <a:rPr lang="en-GB" b="1" dirty="0">
                <a:solidFill>
                  <a:srgbClr val="7030A0"/>
                </a:solidFill>
              </a:rPr>
              <a:t>European Common Agricultural Policy (CAP).</a:t>
            </a:r>
          </a:p>
          <a:p>
            <a:pPr algn="just"/>
            <a:r>
              <a:rPr lang="en-GB" b="1" dirty="0"/>
              <a:t>Key Question:</a:t>
            </a:r>
            <a:r>
              <a:rPr lang="en-GB" dirty="0"/>
              <a:t> </a:t>
            </a:r>
            <a:r>
              <a:rPr lang="en-GB" i="1" dirty="0"/>
              <a:t>Can a Member State impose a domestic tax on agricultural products that are already regulated by EU-wide pricing systems?</a:t>
            </a:r>
          </a:p>
          <a:p>
            <a:pPr algn="just"/>
            <a:endParaRPr lang="cs-CZ" b="1" dirty="0"/>
          </a:p>
          <a:p>
            <a:pPr algn="just"/>
            <a:r>
              <a:rPr lang="en-GB" b="1" dirty="0"/>
              <a:t>The Conflict:</a:t>
            </a:r>
            <a:r>
              <a:rPr lang="en-GB" dirty="0"/>
              <a:t> * </a:t>
            </a:r>
            <a:r>
              <a:rPr lang="en-GB" b="1" dirty="0"/>
              <a:t>Farmers:</a:t>
            </a:r>
            <a:r>
              <a:rPr lang="en-GB" dirty="0"/>
              <a:t> Claimed the tax lowered their profit margins below the </a:t>
            </a:r>
            <a:r>
              <a:rPr lang="en-GB" dirty="0">
                <a:solidFill>
                  <a:srgbClr val="FF0000"/>
                </a:solidFill>
              </a:rPr>
              <a:t>"Target Price" </a:t>
            </a:r>
            <a:r>
              <a:rPr lang="en-GB" dirty="0"/>
              <a:t>set by the EU, effectively distorting the common market.</a:t>
            </a:r>
          </a:p>
          <a:p>
            <a:pPr lvl="1" algn="just"/>
            <a:r>
              <a:rPr lang="en-GB" b="1" dirty="0"/>
              <a:t>The State:</a:t>
            </a:r>
            <a:r>
              <a:rPr lang="en-GB" dirty="0"/>
              <a:t> Claimed the tax was </a:t>
            </a:r>
            <a:r>
              <a:rPr lang="en-GB" b="1" dirty="0">
                <a:solidFill>
                  <a:srgbClr val="FF0000"/>
                </a:solidFill>
              </a:rPr>
              <a:t>a neutral fiscal measure </a:t>
            </a:r>
            <a:r>
              <a:rPr lang="en-GB" dirty="0"/>
              <a:t>for national revenue, not a trade barrier.</a:t>
            </a:r>
          </a:p>
          <a:p>
            <a:r>
              <a:rPr lang="en-GB" b="1" dirty="0"/>
              <a:t>Legal Basis:</a:t>
            </a:r>
            <a:r>
              <a:rPr lang="en-GB" dirty="0"/>
              <a:t> Challenged under </a:t>
            </a:r>
            <a:r>
              <a:rPr lang="en-GB" b="1" dirty="0"/>
              <a:t>Articles 9, 12, and 38-46</a:t>
            </a:r>
            <a:r>
              <a:rPr lang="en-GB" dirty="0"/>
              <a:t> of </a:t>
            </a:r>
            <a:r>
              <a:rPr lang="en-GB" b="1" dirty="0"/>
              <a:t>the Treaty of Rome </a:t>
            </a:r>
            <a:r>
              <a:rPr lang="en-GB" dirty="0"/>
              <a:t>(Free movement of goods and CAP regulations).</a:t>
            </a:r>
          </a:p>
          <a:p>
            <a:endParaRPr lang="en-GB" sz="1800" b="1" dirty="0"/>
          </a:p>
        </p:txBody>
      </p:sp>
    </p:spTree>
    <p:extLst>
      <p:ext uri="{BB962C8B-B14F-4D97-AF65-F5344CB8AC3E}">
        <p14:creationId xmlns:p14="http://schemas.microsoft.com/office/powerpoint/2010/main" val="827705159"/>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bf7e5f55-07d1-4868-9b85-42c16e5f375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8C6E2AD65BA15249A7B05B7D5E97129C" ma:contentTypeVersion="15" ma:contentTypeDescription="Vytvoří nový dokument" ma:contentTypeScope="" ma:versionID="4b424006f4a097d50b9d2b24c8b1283d">
  <xsd:schema xmlns:xsd="http://www.w3.org/2001/XMLSchema" xmlns:xs="http://www.w3.org/2001/XMLSchema" xmlns:p="http://schemas.microsoft.com/office/2006/metadata/properties" xmlns:ns3="bf7e5f55-07d1-4868-9b85-42c16e5f375e" xmlns:ns4="6f60b1d1-a4e8-4e81-b0d2-f5a86210fe53" targetNamespace="http://schemas.microsoft.com/office/2006/metadata/properties" ma:root="true" ma:fieldsID="0f6cf52edfa76a65320447689d5352be" ns3:_="" ns4:_="">
    <xsd:import namespace="bf7e5f55-07d1-4868-9b85-42c16e5f375e"/>
    <xsd:import namespace="6f60b1d1-a4e8-4e81-b0d2-f5a86210fe53"/>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System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MediaServiceSearchProperties" minOccurs="0"/>
                <xsd:element ref="ns3:_activity"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7e5f55-07d1-4868-9b85-42c16e5f37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ystemTags" ma:index="11" nillable="true" ma:displayName="MediaServiceSystemTags" ma:hidden="true" ma:internalName="MediaServiceSystemTags" ma:readOnly="true">
      <xsd:simpleType>
        <xsd:restriction base="dms:Note"/>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_activity" ma:index="19"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f60b1d1-a4e8-4e81-b0d2-f5a86210fe53" elementFormDefault="qualified">
    <xsd:import namespace="http://schemas.microsoft.com/office/2006/documentManagement/types"/>
    <xsd:import namespace="http://schemas.microsoft.com/office/infopath/2007/PartnerControls"/>
    <xsd:element name="SharedWithUsers" ma:index="20"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dílené s podrobnostmi" ma:internalName="SharedWithDetails" ma:readOnly="true">
      <xsd:simpleType>
        <xsd:restriction base="dms:Note">
          <xsd:maxLength value="255"/>
        </xsd:restriction>
      </xsd:simpleType>
    </xsd:element>
    <xsd:element name="SharingHintHash" ma:index="22" nillable="true" ma:displayName="Hodnota hash upozornění na sdílení"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0511CC2-2983-4CE1-BD37-C0049EA0E9EF}">
  <ds:schemaRefs>
    <ds:schemaRef ds:uri="http://schemas.openxmlformats.org/package/2006/metadata/core-properties"/>
    <ds:schemaRef ds:uri="6f60b1d1-a4e8-4e81-b0d2-f5a86210fe53"/>
    <ds:schemaRef ds:uri="http://purl.org/dc/terms/"/>
    <ds:schemaRef ds:uri="http://schemas.microsoft.com/office/infopath/2007/PartnerControls"/>
    <ds:schemaRef ds:uri="http://schemas.microsoft.com/office/2006/documentManagement/types"/>
    <ds:schemaRef ds:uri="bf7e5f55-07d1-4868-9b85-42c16e5f375e"/>
    <ds:schemaRef ds:uri="http://schemas.microsoft.com/office/2006/metadata/properties"/>
    <ds:schemaRef ds:uri="http://www.w3.org/XML/1998/namespace"/>
    <ds:schemaRef ds:uri="http://purl.org/dc/dcmitype/"/>
    <ds:schemaRef ds:uri="http://purl.org/dc/elements/1.1/"/>
  </ds:schemaRefs>
</ds:datastoreItem>
</file>

<file path=customXml/itemProps2.xml><?xml version="1.0" encoding="utf-8"?>
<ds:datastoreItem xmlns:ds="http://schemas.openxmlformats.org/officeDocument/2006/customXml" ds:itemID="{755251E3-0266-46AE-8D2C-98D1E82565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7e5f55-07d1-4868-9b85-42c16e5f375e"/>
    <ds:schemaRef ds:uri="6f60b1d1-a4e8-4e81-b0d2-f5a86210fe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2C3A746-148B-46FC-BF8D-F3C30AA3AC9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49307</TotalTime>
  <Words>12097</Words>
  <Application>Microsoft Office PowerPoint</Application>
  <PresentationFormat>On-screen Show (4:3)</PresentationFormat>
  <Paragraphs>751</Paragraphs>
  <Slides>24</Slides>
  <Notes>23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Aptos</vt:lpstr>
      <vt:lpstr>Aptos Narrow</vt:lpstr>
      <vt:lpstr>Arial</vt:lpstr>
      <vt:lpstr>Calibri</vt:lpstr>
      <vt:lpstr>Wingdings</vt:lpstr>
      <vt:lpstr>Office Theme</vt:lpstr>
      <vt:lpstr>Jurisprudential Evolution and Structural Framework of the EU Four Freedoms From the Treaty of Rome to the Modern Digital Internal Market (Part 1)</vt:lpstr>
      <vt:lpstr> The Historical and Theoretical Foundations of the Internal Market  </vt:lpstr>
      <vt:lpstr> Development of the EU Single Market </vt:lpstr>
      <vt:lpstr> The Historical and Theoretical Foundations of the Internal Market  </vt:lpstr>
      <vt:lpstr>The Historical and Theoretical Foundations of the Internal Market</vt:lpstr>
      <vt:lpstr>Free Movement of Goods (Arts. 28–37 TFEU)</vt:lpstr>
      <vt:lpstr>Free Movement of Goods (Arts. 28–37 TFEU)</vt:lpstr>
      <vt:lpstr>Free Movement of Goods (Arts. 28–37 TFEU)</vt:lpstr>
      <vt:lpstr>Free Movement of Goods Joined cases 36 and 71/80. Irish Creamery Milk Suppliers Association and others v Government of Ireland and others; Martin Doyle and others v An Taoiseach and others.   </vt:lpstr>
      <vt:lpstr>Free Movement of Goods Irish Creamery Milk Suppliers Association and others v Government of Ireland and others; Martin Doyle and others v An Taoiseach and others.  </vt:lpstr>
      <vt:lpstr>Free Movement of Goods Joined Cases C-267/91 &amp; C-268/91 Keck and Mithouard</vt:lpstr>
      <vt:lpstr>Free Movement of Goods Joined Cases C-267/91 &amp; C-268/91 Keck and Mithouard </vt:lpstr>
      <vt:lpstr>Free Movement of Goods Joined Cases C-267/91 &amp; C-268/91 Keck and Mithouard</vt:lpstr>
      <vt:lpstr>Free Movement of Workers (Art. 45 TFEU) Evolution of Free Movement of Persons </vt:lpstr>
      <vt:lpstr>Free Movement of Workers (Art. 45 TFEU) Definition of a Worker: The Lawrie-Blum Test</vt:lpstr>
      <vt:lpstr>Free Movement of Workers (Art. 45 TFEU) Definition of a Worker: The Lawrie-Blum Test (in detail)</vt:lpstr>
      <vt:lpstr>Free Movement of Workers (Art. 45 TFEU)</vt:lpstr>
      <vt:lpstr>Free Movement of Workers: 3 key jurisdictions (cases) </vt:lpstr>
      <vt:lpstr>Free Movement of Workers: 3 key jurisdictions (cases) </vt:lpstr>
      <vt:lpstr>EU Citizenship &amp; Directive 2004/38 ("Citizens' Rights Directive“)  </vt:lpstr>
      <vt:lpstr>EU Citizenship &amp; Directive 2004/38 Coman judgment (Case C-673/16)  </vt:lpstr>
      <vt:lpstr>EU Citizenship &amp; Directive 2004/38 Coman judgment (Case C-673/16)  </vt:lpstr>
      <vt:lpstr>DIRECTIVE 2004/38/EC OF THE EUROPEAN PARLIAMENT AND OF THE COUNCIL (summary)</vt:lpstr>
      <vt:lpstr>Summary: a tiered system of RESIDENCE RIGHTS based on the length of stay and the individual’s economic status: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Strategická analýza XSAN</dc:title>
  <dc:creator>Škrabal Jaroslav</dc:creator>
  <cp:lastModifiedBy>Drastichová Magdaléna</cp:lastModifiedBy>
  <cp:revision>87</cp:revision>
  <dcterms:modified xsi:type="dcterms:W3CDTF">2026-04-12T18:10:25Z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0x0101008C6E2AD65BA15249A7B05B7D5E97129C</vt:lpwstr>
  </property>
</Properties>
</file>