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65" r:id="rId5"/>
    <p:sldId id="266" r:id="rId6"/>
    <p:sldId id="259" r:id="rId7"/>
    <p:sldId id="260" r:id="rId8"/>
    <p:sldId id="261" r:id="rId9"/>
    <p:sldId id="269" r:id="rId10"/>
    <p:sldId id="270" r:id="rId11"/>
    <p:sldId id="271" r:id="rId12"/>
    <p:sldId id="273" r:id="rId13"/>
    <p:sldId id="268" r:id="rId14"/>
    <p:sldId id="267" r:id="rId15"/>
    <p:sldId id="274" r:id="rId16"/>
    <p:sldId id="272" r:id="rId17"/>
    <p:sldId id="275" r:id="rId18"/>
    <p:sldId id="262" r:id="rId19"/>
    <p:sldId id="276" r:id="rId20"/>
    <p:sldId id="263" r:id="rId21"/>
  </p:sldIdLst>
  <p:sldSz cx="14630400" cy="8229600"/>
  <p:notesSz cx="8229600" cy="14630400"/>
  <p:embeddedFontLst>
    <p:embeddedFont>
      <p:font typeface="DM Sans Light" panose="020B0604020202020204" charset="-18"/>
      <p:regular r:id="rId23"/>
    </p:embeddedFont>
    <p:embeddedFont>
      <p:font typeface="Manrope"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588" autoAdjust="0"/>
  </p:normalViewPr>
  <p:slideViewPr>
    <p:cSldViewPr snapToGrid="0" snapToObjects="1">
      <p:cViewPr varScale="1">
        <p:scale>
          <a:sx n="52" d="100"/>
          <a:sy n="52" d="100"/>
        </p:scale>
        <p:origin x="137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31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algn="just"/>
            <a:r>
              <a:rPr lang="en-GB" sz="1200" dirty="0"/>
              <a:t>The Single Market utilizes two primary legislative strategies to overcome technical barriers. The first is </a:t>
            </a:r>
            <a:r>
              <a:rPr lang="en-GB" sz="1200" b="1" dirty="0"/>
              <a:t>Harmonization</a:t>
            </a:r>
            <a:r>
              <a:rPr lang="en-GB" sz="1200" dirty="0"/>
              <a:t>, the process of creating a single set of regional rules that replace divergent national standards. This </a:t>
            </a:r>
            <a:r>
              <a:rPr lang="en-GB" sz="1200" b="1" dirty="0"/>
              <a:t>"positive integration" </a:t>
            </a:r>
            <a:r>
              <a:rPr lang="en-GB" sz="1200" dirty="0"/>
              <a:t>is essential in sectors where health, safety, or environmental standards are paramount, such as pharmaceuticals or chemical regulation.</a:t>
            </a:r>
          </a:p>
          <a:p>
            <a:pPr algn="just"/>
            <a:endParaRPr lang="cs-CZ" sz="1200" dirty="0"/>
          </a:p>
          <a:p>
            <a:pPr algn="just"/>
            <a:r>
              <a:rPr lang="en-GB" sz="1200" dirty="0"/>
              <a:t>The second strategy is the </a:t>
            </a:r>
            <a:r>
              <a:rPr lang="en-GB" sz="1200" b="1" dirty="0"/>
              <a:t>Principle of Mutual Recognition</a:t>
            </a:r>
            <a:r>
              <a:rPr lang="en-GB" sz="1200" dirty="0"/>
              <a:t>, established by the European Court of Justice (ECJ) in the landmark 1979 </a:t>
            </a:r>
            <a:r>
              <a:rPr lang="en-GB" sz="1200" i="1" dirty="0"/>
              <a:t>Cassis de Dijon</a:t>
            </a:r>
            <a:r>
              <a:rPr lang="en-GB" sz="1200" dirty="0"/>
              <a:t> case. The court ruled that if a product is legally produced and marketed in one member state, it must be accepted in all others unless the importing state can justify a restriction based on "mandatory requirements" such as public health or consumer protection. Mutual recognition allows for market integration without the need for exhaustive, time-consuming legislation for every single product, fostering both uniformity in market access and diversity in consumer choice.</a:t>
            </a:r>
            <a:endParaRPr lang="cs-CZ" sz="1200" dirty="0"/>
          </a:p>
          <a:p>
            <a:pPr algn="just"/>
            <a:endParaRPr lang="cs-CZ" sz="1200" dirty="0"/>
          </a:p>
          <a:p>
            <a:pPr algn="just"/>
            <a:r>
              <a:rPr lang="cs-CZ" sz="1200" dirty="0"/>
              <a:t>----------</a:t>
            </a:r>
          </a:p>
          <a:p>
            <a:pPr algn="just"/>
            <a:r>
              <a:rPr lang="en-GB" sz="1200" b="1" dirty="0"/>
              <a:t>Governance Models: Supranationalism versus Intergovernmentalism</a:t>
            </a:r>
            <a:endParaRPr lang="en-GB" sz="1200" dirty="0"/>
          </a:p>
          <a:p>
            <a:pPr algn="just"/>
            <a:r>
              <a:rPr lang="en-GB" sz="1200" dirty="0"/>
              <a:t>The depth and success of economic integration are inextricably linked to the institutional framework governing the trade bloc. National governments must decide whether to cooperate through intergovernmental arrangements or to delegate authority to supranational institutions.</a:t>
            </a:r>
          </a:p>
          <a:p>
            <a:endParaRPr lang="en-GB" dirty="0"/>
          </a:p>
        </p:txBody>
      </p:sp>
    </p:spTree>
    <p:extLst>
      <p:ext uri="{BB962C8B-B14F-4D97-AF65-F5344CB8AC3E}">
        <p14:creationId xmlns:p14="http://schemas.microsoft.com/office/powerpoint/2010/main" val="28113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sz="1200" b="1" dirty="0"/>
              <a:t>Intergovernmentalism: Sovereignty and Consensus</a:t>
            </a:r>
            <a:endParaRPr lang="en-GB" sz="1200" dirty="0"/>
          </a:p>
          <a:p>
            <a:r>
              <a:rPr lang="en-GB" sz="1200" dirty="0"/>
              <a:t>In an intergovernmental model, such as that employed by MERCOSUR or ASEAN, decision-making power remains entirely with the member states. Decisions are typically made by </a:t>
            </a:r>
            <a:r>
              <a:rPr lang="en-GB" sz="1200" b="1" dirty="0"/>
              <a:t>consensus </a:t>
            </a:r>
            <a:r>
              <a:rPr lang="en-GB" sz="1200" dirty="0"/>
              <a:t>during </a:t>
            </a:r>
            <a:r>
              <a:rPr lang="en-GB" sz="1200" b="1" dirty="0"/>
              <a:t>summits of national leaders,</a:t>
            </a:r>
            <a:r>
              <a:rPr lang="en-GB" sz="1200" dirty="0"/>
              <a:t> and any state can exercise a veto to block proposals. While this model allows nations to retain their sovereignty, it frequently leads to institutional paralysis, as regional goals are often sacrificed to domestic political interests. In MERCOSUR, the lack of a supranational court or commission means that disputes are often resolved through "presidential diplomacy" rather than binding arbitration, leading to inconsistent application of trade rules.</a:t>
            </a:r>
          </a:p>
          <a:p>
            <a:endParaRPr lang="cs-CZ" sz="1200" b="1" dirty="0"/>
          </a:p>
          <a:p>
            <a:r>
              <a:rPr lang="en-GB" sz="1200" b="1" dirty="0"/>
              <a:t>Supranationalism: Pooling Sovereignty</a:t>
            </a:r>
            <a:endParaRPr lang="en-GB" sz="1200" dirty="0"/>
          </a:p>
          <a:p>
            <a:r>
              <a:rPr lang="en-GB" sz="1200" dirty="0"/>
              <a:t>The European Union represents the world's most advanced supranational model. Member states have agreed to "pool" their sovereignty by delegating decision-making powers to independent bodies like the European Commission and the European Court of Justice. Supranational law has "direct effect," meaning it creates rights for individuals that national courts must uphold, even against their own governments. This institutional structure allows the EU to make decisions through "Qualified Majority Voting" (QMV) in many areas, preventing a single country from blocking progress on the single market. The autonomy of this legal order is the "Archimedean point" of European integration, providing the stability and predictability necessary for a unified market of 450 million consumers.</a:t>
            </a:r>
          </a:p>
          <a:p>
            <a:endParaRPr lang="en-GB" dirty="0"/>
          </a:p>
        </p:txBody>
      </p:sp>
    </p:spTree>
    <p:extLst>
      <p:ext uri="{BB962C8B-B14F-4D97-AF65-F5344CB8AC3E}">
        <p14:creationId xmlns:p14="http://schemas.microsoft.com/office/powerpoint/2010/main" val="11262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50B7-DC81-2150-6424-92B455FFC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CAEB1-BFDD-5500-B55B-835EE85D3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F9343-6737-2B39-C674-EBA7ECBB4AD2}"/>
              </a:ext>
            </a:extLst>
          </p:cNvPr>
          <p:cNvSpPr>
            <a:spLocks noGrp="1"/>
          </p:cNvSpPr>
          <p:nvPr>
            <p:ph type="body" idx="1"/>
          </p:nvPr>
        </p:nvSpPr>
        <p:spPr/>
        <p:txBody>
          <a:bodyPr/>
          <a:lstStyle/>
          <a:p>
            <a:endParaRPr lang="cs-CZ" sz="1200" kern="1200" dirty="0">
              <a:solidFill>
                <a:schemeClr val="tx1"/>
              </a:solidFill>
              <a:effectLst/>
              <a:latin typeface="+mn-lt"/>
              <a:ea typeface="+mn-ea"/>
              <a:cs typeface="+mn-cs"/>
            </a:endParaRPr>
          </a:p>
          <a:p>
            <a:pPr algn="just">
              <a:lnSpc>
                <a:spcPct val="115000"/>
              </a:lnSpc>
              <a:spcAft>
                <a:spcPts val="800"/>
              </a:spcAft>
              <a:buNone/>
            </a:pPr>
            <a:r>
              <a:rPr lang="en-GB" sz="1200" b="1" kern="100" dirty="0">
                <a:effectLst/>
                <a:latin typeface="Times New Roman" panose="02020603050405020304" pitchFamily="18" charset="0"/>
                <a:ea typeface="Aptos" panose="020B0004020202020204" pitchFamily="34" charset="0"/>
                <a:cs typeface="Times New Roman" panose="02020603050405020304" pitchFamily="18" charset="0"/>
              </a:rPr>
              <a:t>Regional Integration in Practice: The MERCOSUR Experience</a:t>
            </a: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Founded in 1991 with the goal of creating a common market in South America, MERCOSUR (Southern Common Market) illustrates the challenges of integration among developing economies with significant structural asymmetries. While its founding documents envisioned an EU-style union, the bloc has struggled to move beyond a "fractious" and incomplete customs union.</a:t>
            </a:r>
          </a:p>
          <a:p>
            <a:pPr algn="just">
              <a:lnSpc>
                <a:spcPct val="115000"/>
              </a:lnSpc>
              <a:spcAft>
                <a:spcPts val="800"/>
              </a:spcAft>
              <a:buNone/>
            </a:pPr>
            <a:r>
              <a:rPr lang="en-GB" sz="1200" b="1" kern="100" dirty="0">
                <a:effectLst/>
                <a:latin typeface="Times New Roman" panose="02020603050405020304" pitchFamily="18" charset="0"/>
                <a:ea typeface="Aptos" panose="020B0004020202020204" pitchFamily="34" charset="0"/>
                <a:cs typeface="Times New Roman" panose="02020603050405020304" pitchFamily="18" charset="0"/>
              </a:rPr>
              <a:t>Institutional Limitations and External Pressures</a:t>
            </a: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MERCOSUR’s progress has been hampered by a lack of supranational capacity and the persistence of national exceptions to its Common External Tariff. Major sectors like the automotive and sugar industries remain excluded from the union's trade rules, shielded by national interests. Furthermore, the bloc's reliance on intergovernmental consensus makes it highly susceptible to domestic political shifts in Brazil and Argentina. The recent alternation between integrationist and protectionist governments in these larger states has often resulted in regional paralysis.</a:t>
            </a:r>
            <a:endParaRPr lang="cs-CZ"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buNone/>
            </a:pPr>
            <a:endParaRPr lang="cs-CZ"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GB" sz="1200" kern="1200" dirty="0">
                <a:solidFill>
                  <a:schemeClr val="tx1"/>
                </a:solidFill>
                <a:effectLst/>
                <a:latin typeface="+mn-lt"/>
                <a:ea typeface="+mn-ea"/>
                <a:cs typeface="+mn-cs"/>
              </a:rPr>
              <a:t>Entering 2025, MERCOSUR faces additional pressure from the shifting landscape of global trade. China has become the bloc's largest export and import partner, with trade flows </a:t>
            </a:r>
            <a:r>
              <a:rPr lang="en-GB" sz="1200" kern="1200" dirty="0" err="1">
                <a:solidFill>
                  <a:schemeClr val="tx1"/>
                </a:solidFill>
                <a:effectLst/>
                <a:latin typeface="+mn-lt"/>
                <a:ea typeface="+mn-ea"/>
                <a:cs typeface="+mn-cs"/>
              </a:rPr>
              <a:t>totaling</a:t>
            </a:r>
            <a:r>
              <a:rPr lang="en-GB" sz="1200" kern="1200" dirty="0">
                <a:solidFill>
                  <a:schemeClr val="tx1"/>
                </a:solidFill>
                <a:effectLst/>
                <a:latin typeface="+mn-lt"/>
                <a:ea typeface="+mn-ea"/>
                <a:cs typeface="+mn-cs"/>
              </a:rPr>
              <a:t> $180.9 billion in 2025—four times the level of intra-bloc trade. This has led to internal tensions, such as Uruguay’s attempts to negotiate a bilateral free trade deal with Beijing, which would violate MERCOSUR’s requirement for a unified external trade policy. The ongoing attempt to finalize a trade agreement with the European Union is seen as a vital opportunity to revitalize the bloc's internal convergence, though it faces "headwinds" due to European concerns over environmental standards and MERCOSUR's demands for greater industrial policy space.</a:t>
            </a:r>
          </a:p>
          <a:p>
            <a:pPr algn="just">
              <a:lnSpc>
                <a:spcPct val="115000"/>
              </a:lnSpc>
              <a:spcAft>
                <a:spcPts val="800"/>
              </a:spcAft>
              <a:buNone/>
            </a:pP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16014A8-AA70-D7F7-0E59-2CFA5C0F0CC0}"/>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73153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8D15-4980-571C-8D5B-CEAB24D41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7D7E3-C491-11DF-86FF-5541715B6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CB147-5B1A-01B2-46AF-72143A1850A2}"/>
              </a:ext>
            </a:extLst>
          </p:cNvPr>
          <p:cNvSpPr>
            <a:spLocks noGrp="1"/>
          </p:cNvSpPr>
          <p:nvPr>
            <p:ph type="body" idx="1"/>
          </p:nvPr>
        </p:nvSpPr>
        <p:spPr/>
        <p:txBody>
          <a:bodyPr/>
          <a:lstStyle/>
          <a:p>
            <a:r>
              <a:rPr lang="en-GB" dirty="0"/>
              <a:t>The core members of </a:t>
            </a:r>
            <a:r>
              <a:rPr lang="en-GB" b="1" dirty="0"/>
              <a:t>MERCOSUR</a:t>
            </a:r>
            <a:r>
              <a:rPr lang="en-GB" dirty="0"/>
              <a:t> (Southern Common Market) are:</a:t>
            </a:r>
            <a:endParaRPr lang="cs-CZ" b="1" dirty="0"/>
          </a:p>
          <a:p>
            <a:r>
              <a:rPr lang="en-GB" b="1" dirty="0"/>
              <a:t>4 full members</a:t>
            </a:r>
            <a:r>
              <a:rPr lang="cs-CZ" b="1" dirty="0"/>
              <a:t>:</a:t>
            </a:r>
            <a:r>
              <a:rPr lang="en-GB" dirty="0"/>
              <a:t> </a:t>
            </a:r>
            <a:r>
              <a:rPr lang="en-GB" b="1" dirty="0"/>
              <a:t>Argentina, Brazil, Paraguay, Uruguay </a:t>
            </a:r>
            <a:endParaRPr lang="cs-CZ" b="1" dirty="0"/>
          </a:p>
          <a:p>
            <a:endParaRPr lang="cs-CZ" b="1" dirty="0"/>
          </a:p>
          <a:p>
            <a:r>
              <a:rPr lang="en-GB" b="1" dirty="0"/>
              <a:t>1 suspended</a:t>
            </a:r>
            <a:r>
              <a:rPr lang="en-GB" dirty="0"/>
              <a:t> (Venezuela) </a:t>
            </a:r>
            <a:endParaRPr lang="cs-CZ" dirty="0"/>
          </a:p>
          <a:p>
            <a:endParaRPr lang="cs-CZ" b="1" dirty="0"/>
          </a:p>
          <a:p>
            <a:r>
              <a:rPr lang="en-GB" b="1" dirty="0"/>
              <a:t>Several associates</a:t>
            </a:r>
            <a:r>
              <a:rPr lang="en-GB" dirty="0"/>
              <a:t> across South America</a:t>
            </a:r>
            <a:r>
              <a:rPr lang="cs-CZ" dirty="0"/>
              <a:t>:</a:t>
            </a:r>
          </a:p>
          <a:p>
            <a:r>
              <a:rPr lang="en-GB" b="1" dirty="0"/>
              <a:t>Chile</a:t>
            </a:r>
            <a:r>
              <a:rPr lang="en-GB" dirty="0"/>
              <a:t> </a:t>
            </a:r>
            <a:endParaRPr lang="cs-CZ" dirty="0"/>
          </a:p>
          <a:p>
            <a:r>
              <a:rPr lang="en-GB" b="1" dirty="0"/>
              <a:t>Bolivia</a:t>
            </a:r>
            <a:r>
              <a:rPr lang="en-GB" dirty="0"/>
              <a:t> </a:t>
            </a:r>
            <a:r>
              <a:rPr lang="en-GB" i="1" dirty="0"/>
              <a:t>(in process of becoming a full member)</a:t>
            </a:r>
            <a:r>
              <a:rPr lang="en-GB" dirty="0"/>
              <a:t> </a:t>
            </a:r>
            <a:endParaRPr lang="cs-CZ" dirty="0"/>
          </a:p>
          <a:p>
            <a:r>
              <a:rPr lang="en-GB" b="1" dirty="0"/>
              <a:t>Peru</a:t>
            </a:r>
            <a:r>
              <a:rPr lang="en-GB" dirty="0"/>
              <a:t> </a:t>
            </a:r>
            <a:endParaRPr lang="cs-CZ" dirty="0"/>
          </a:p>
          <a:p>
            <a:r>
              <a:rPr lang="en-GB" b="1" dirty="0"/>
              <a:t>Colombia</a:t>
            </a:r>
            <a:r>
              <a:rPr lang="en-GB" dirty="0"/>
              <a:t> </a:t>
            </a:r>
            <a:endParaRPr lang="cs-CZ" dirty="0"/>
          </a:p>
          <a:p>
            <a:r>
              <a:rPr lang="en-GB" b="1" dirty="0"/>
              <a:t>Ecuador</a:t>
            </a:r>
            <a:r>
              <a:rPr lang="en-GB" dirty="0"/>
              <a:t> </a:t>
            </a:r>
            <a:endParaRPr lang="cs-CZ" dirty="0"/>
          </a:p>
          <a:p>
            <a:r>
              <a:rPr lang="en-GB" b="1" dirty="0"/>
              <a:t>Guyana</a:t>
            </a:r>
            <a:endParaRPr lang="cs-CZ" b="1" dirty="0"/>
          </a:p>
          <a:p>
            <a:r>
              <a:rPr lang="en-GB" dirty="0"/>
              <a:t> </a:t>
            </a:r>
            <a:r>
              <a:rPr lang="en-GB" b="1" dirty="0"/>
              <a:t>Suriname</a:t>
            </a:r>
            <a:endParaRPr lang="en-GB" dirty="0"/>
          </a:p>
        </p:txBody>
      </p:sp>
      <p:sp>
        <p:nvSpPr>
          <p:cNvPr id="4" name="Slide Number Placeholder 3">
            <a:extLst>
              <a:ext uri="{FF2B5EF4-FFF2-40B4-BE49-F238E27FC236}">
                <a16:creationId xmlns:a16="http://schemas.microsoft.com/office/drawing/2014/main" id="{6931666A-BFB0-B6FE-CF6C-28F6B03A592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42548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6B8F-175D-CCC1-DD19-7A1AB1435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40EF3-35CB-CC30-F338-1A5D3C88A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66C0D-5E63-AFBD-7962-2F3480D139B2}"/>
              </a:ext>
            </a:extLst>
          </p:cNvPr>
          <p:cNvSpPr>
            <a:spLocks noGrp="1"/>
          </p:cNvSpPr>
          <p:nvPr>
            <p:ph type="body" idx="1"/>
          </p:nvPr>
        </p:nvSpPr>
        <p:spPr/>
        <p:txBody>
          <a:bodyPr/>
          <a:lstStyle/>
          <a:p>
            <a:endParaRPr lang="cs-CZ" sz="1200" kern="1200" dirty="0">
              <a:solidFill>
                <a:schemeClr val="tx1"/>
              </a:solidFill>
              <a:effectLst/>
              <a:latin typeface="+mn-lt"/>
              <a:ea typeface="+mn-ea"/>
              <a:cs typeface="+mn-cs"/>
            </a:endParaRPr>
          </a:p>
          <a:p>
            <a:pPr algn="just">
              <a:lnSpc>
                <a:spcPct val="115000"/>
              </a:lnSpc>
              <a:spcAft>
                <a:spcPts val="800"/>
              </a:spcAft>
              <a:buNone/>
            </a:pP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79365CD-B5EA-B8E1-8640-3E7801EDC8F4}"/>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12755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21EB8-5C8F-4BED-80E9-594892355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86B01-9908-89D8-FE71-4F486C704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91AD0-0DE8-5588-E92D-06EEC724382F}"/>
              </a:ext>
            </a:extLst>
          </p:cNvPr>
          <p:cNvSpPr>
            <a:spLocks noGrp="1"/>
          </p:cNvSpPr>
          <p:nvPr>
            <p:ph type="body" idx="1"/>
          </p:nvPr>
        </p:nvSpPr>
        <p:spPr/>
        <p:txBody>
          <a:bodyPr/>
          <a:lstStyle/>
          <a:p>
            <a:endParaRPr lang="cs-CZ"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FD649D7-8DEA-5C4B-A7C7-347E15BC04E0}"/>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66352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1462E-C273-EB43-BBFA-4052906CA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23EC9-2544-D2A1-5890-02EC0C99D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F9EBF-5365-9275-714D-AF7DCCC5C96C}"/>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Gulf Cooperation Council offers a different model of integration, characterized by six high-income, oil-dependent economies—Bahrain, Kuwait, Oman, Qatar, Saudi Arabia, and the United Arab Emirates—seeking diversification through digital transformation and infrastructure connectivity.</a:t>
            </a:r>
          </a:p>
          <a:p>
            <a:r>
              <a:rPr lang="en-GB" sz="1200" b="1" kern="1200" dirty="0">
                <a:solidFill>
                  <a:schemeClr val="tx1"/>
                </a:solidFill>
                <a:effectLst/>
                <a:latin typeface="+mn-lt"/>
                <a:ea typeface="+mn-ea"/>
                <a:cs typeface="+mn-cs"/>
              </a:rPr>
              <a:t>Resilience and Strategic Diversification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of late 2025, the GCC has demonstrated significant economic resilience, with growth projected to reach 4.8% in the UAE and 3.8% in Saudi Arabia. The bloc has achieved a high degree of factor mobility, granting citizens national treatment across member states in employment and investment. The current focus of the region is on "Vision" strategies that prioritize non-oil sectors, such as logistics, tourism, and financial services, supported by a rapid adoption of Artificial Intelligence (AI).</a:t>
            </a:r>
          </a:p>
          <a:p>
            <a:r>
              <a:rPr lang="en-GB" sz="1200" kern="1200" dirty="0">
                <a:solidFill>
                  <a:schemeClr val="tx1"/>
                </a:solidFill>
                <a:effectLst/>
                <a:latin typeface="+mn-lt"/>
                <a:ea typeface="+mn-ea"/>
                <a:cs typeface="+mn-cs"/>
              </a:rPr>
              <a:t>Trade dynamics in the GCC are evolving toward a "commercially-focused" diplomacy, with a rapid expansion of bilateral </a:t>
            </a:r>
            <a:r>
              <a:rPr lang="en-GB" sz="1200" b="1" kern="1200" dirty="0">
                <a:solidFill>
                  <a:schemeClr val="tx1"/>
                </a:solidFill>
                <a:effectLst/>
                <a:latin typeface="+mn-lt"/>
                <a:ea typeface="+mn-ea"/>
                <a:cs typeface="+mn-cs"/>
              </a:rPr>
              <a:t>Comprehensive Economic Partnership Agreements </a:t>
            </a:r>
            <a:r>
              <a:rPr lang="en-GB" sz="1200" kern="1200" dirty="0">
                <a:solidFill>
                  <a:schemeClr val="tx1"/>
                </a:solidFill>
                <a:effectLst/>
                <a:latin typeface="+mn-lt"/>
                <a:ea typeface="+mn-ea"/>
                <a:cs typeface="+mn-cs"/>
              </a:rPr>
              <a:t>(CEPAs) with partners in Asia, Africa, and Europe. These agreements allow members to align trade policy with domestic economic priorities while supporting deeper cooperation in fields like digital trade and green standards.</a:t>
            </a:r>
          </a:p>
        </p:txBody>
      </p:sp>
      <p:sp>
        <p:nvSpPr>
          <p:cNvPr id="4" name="Slide Number Placeholder 3">
            <a:extLst>
              <a:ext uri="{FF2B5EF4-FFF2-40B4-BE49-F238E27FC236}">
                <a16:creationId xmlns:a16="http://schemas.microsoft.com/office/drawing/2014/main" id="{6EE800AB-7149-E774-D1C9-7CA0E7068E29}"/>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31602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6469-B0AB-0904-5CA9-BD1B25FBC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49991-EC92-E3F1-D2B4-336C7936A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46470-ABD2-78C9-EEE8-526DEC23653A}"/>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The Monetary Union and Currency Pegs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ambition for a full GCC Monetary Union has faced substantial hurdles. While the institutional architecture is in place, progress toward a single currency has stalled following the withdrawal of the UAE and Oman from the process. The primary challenge remains the structural similarity of the economies; because they are all major oil exporters, their business cycles are highly synchronized with global oil prices rather than internal trade.</a:t>
            </a:r>
          </a:p>
          <a:p>
            <a:r>
              <a:rPr lang="en-GB" sz="1200" kern="1200" dirty="0">
                <a:solidFill>
                  <a:schemeClr val="tx1"/>
                </a:solidFill>
                <a:effectLst/>
                <a:latin typeface="+mn-lt"/>
                <a:ea typeface="+mn-ea"/>
                <a:cs typeface="+mn-cs"/>
              </a:rPr>
              <a:t>Furthermore, all GCC states maintain a hard peg to the U.S. Dollar (with Kuwait using a basket peg), which has provided long-term macroeconomic stability but limits their ability to conduct independent monetary policy. The differing levels of financial buffers and the ability to tighten fiscal policy across the region have created "peso problems" and increased the risks of a currency crisis in countries with lower reserves. </a:t>
            </a:r>
            <a:endParaRPr lang="cs-CZ"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2026, the focus of GCC integration has shifted toward physical connectivity, such as the GCC Railway project, and regulatory alignment, such as the proposed unified tourist visa, which offer tangible economic gains without the sovereignty costs of a monetary union.</a:t>
            </a:r>
          </a:p>
          <a:p>
            <a:endParaRPr lang="cs-CZ" sz="1200" kern="1200" dirty="0">
              <a:solidFill>
                <a:schemeClr val="tx1"/>
              </a:solidFill>
              <a:effectLst/>
              <a:latin typeface="+mn-lt"/>
              <a:ea typeface="+mn-ea"/>
              <a:cs typeface="+mn-cs"/>
            </a:endParaRPr>
          </a:p>
          <a:p>
            <a:r>
              <a:rPr lang="en-GB" dirty="0"/>
              <a:t>The </a:t>
            </a:r>
            <a:r>
              <a:rPr lang="en-GB" b="1" dirty="0"/>
              <a:t>“peso problem”</a:t>
            </a:r>
            <a:r>
              <a:rPr lang="en-GB" dirty="0"/>
              <a:t> is a concept from economics/finance describing a situation where:</a:t>
            </a:r>
          </a:p>
          <a:p>
            <a:r>
              <a:rPr lang="en-GB" dirty="0"/>
              <a:t>➡️ </a:t>
            </a:r>
            <a:r>
              <a:rPr lang="en-GB" b="1" dirty="0"/>
              <a:t>Market prices reflect a risk that hasn’t actually happened yet—but could happen.</a:t>
            </a:r>
            <a:endParaRPr lang="en-GB" dirty="0"/>
          </a:p>
          <a:p>
            <a:br>
              <a:rPr lang="en-GB" dirty="0"/>
            </a:br>
            <a:r>
              <a:rPr lang="en-GB" b="1" dirty="0"/>
              <a:t>🔹 Origin</a:t>
            </a:r>
          </a:p>
          <a:p>
            <a:r>
              <a:rPr lang="en-GB" dirty="0"/>
              <a:t>Comes from the </a:t>
            </a:r>
            <a:r>
              <a:rPr lang="en-GB" b="1" dirty="0"/>
              <a:t>Mexican peso in the 1970s</a:t>
            </a:r>
            <a:r>
              <a:rPr lang="en-GB" dirty="0"/>
              <a:t> </a:t>
            </a:r>
          </a:p>
          <a:p>
            <a:r>
              <a:rPr lang="en-GB" dirty="0"/>
              <a:t>Investors expected a </a:t>
            </a:r>
            <a:r>
              <a:rPr lang="en-GB" b="1" dirty="0"/>
              <a:t>possible devaluation</a:t>
            </a:r>
            <a:r>
              <a:rPr lang="en-GB" dirty="0"/>
              <a:t> of the peso </a:t>
            </a:r>
          </a:p>
          <a:p>
            <a:r>
              <a:rPr lang="en-GB" dirty="0"/>
              <a:t>Even though it didn’t happen for a long time,</a:t>
            </a:r>
            <a:br>
              <a:rPr lang="en-GB" dirty="0"/>
            </a:br>
            <a:r>
              <a:rPr lang="en-GB" dirty="0"/>
              <a:t>➡️ </a:t>
            </a:r>
            <a:r>
              <a:rPr lang="en-GB" b="1" dirty="0"/>
              <a:t>interest rates and exchange rates already reflected that risk</a:t>
            </a:r>
            <a:r>
              <a:rPr lang="en-GB" dirty="0"/>
              <a:t> </a:t>
            </a:r>
          </a:p>
          <a:p>
            <a:br>
              <a:rPr lang="en-GB" dirty="0"/>
            </a:br>
            <a:r>
              <a:rPr lang="en-GB" b="1" dirty="0"/>
              <a:t>🔹 Core idea</a:t>
            </a:r>
          </a:p>
          <a:p>
            <a:r>
              <a:rPr lang="en-GB" dirty="0"/>
              <a:t>➡️ People price in </a:t>
            </a:r>
            <a:r>
              <a:rPr lang="en-GB" b="1" dirty="0"/>
              <a:t>rare but possible events</a:t>
            </a:r>
            <a:endParaRPr lang="en-GB" dirty="0"/>
          </a:p>
          <a:p>
            <a:r>
              <a:rPr lang="en-GB" dirty="0"/>
              <a:t>So:</a:t>
            </a:r>
          </a:p>
          <a:p>
            <a:pPr marL="171450" indent="-171450">
              <a:buFont typeface="Arial" panose="020B0604020202020204" pitchFamily="34" charset="0"/>
              <a:buChar char="•"/>
            </a:pPr>
            <a:r>
              <a:rPr lang="en-GB" dirty="0"/>
              <a:t>outcomes we observe ≠ all outcomes people expect </a:t>
            </a:r>
          </a:p>
          <a:p>
            <a:pPr marL="171450" indent="-171450">
              <a:buFont typeface="Arial" panose="020B0604020202020204" pitchFamily="34" charset="0"/>
              <a:buChar char="•"/>
            </a:pPr>
            <a:r>
              <a:rPr lang="en-GB" dirty="0"/>
              <a:t>expectations include </a:t>
            </a:r>
            <a:r>
              <a:rPr lang="en-GB" b="1" dirty="0"/>
              <a:t>low-probability, high-impact events</a:t>
            </a:r>
            <a:r>
              <a:rPr lang="en-GB" dirty="0"/>
              <a:t> </a:t>
            </a:r>
          </a:p>
          <a:p>
            <a:pPr marL="171450" indent="-171450">
              <a:buFont typeface="Arial" panose="020B0604020202020204" pitchFamily="34" charset="0"/>
              <a:buChar char="•"/>
            </a:pPr>
            <a:endParaRPr lang="en-GB" dirty="0"/>
          </a:p>
          <a:p>
            <a:r>
              <a:rPr lang="en-GB" b="1" dirty="0"/>
              <a:t>🔹 Simple example</a:t>
            </a:r>
          </a:p>
          <a:p>
            <a:r>
              <a:rPr lang="en-GB" dirty="0"/>
              <a:t>Country has stable currency today BUT markets fear possible crisis/devaluation</a:t>
            </a:r>
            <a:br>
              <a:rPr lang="en-GB" dirty="0"/>
            </a:br>
            <a:r>
              <a:rPr lang="en-GB" dirty="0"/>
              <a:t>➡️ interest rates are </a:t>
            </a:r>
            <a:r>
              <a:rPr lang="en-GB" b="1" dirty="0"/>
              <a:t>higher </a:t>
            </a:r>
            <a:r>
              <a:rPr lang="en-GB" dirty="0"/>
              <a:t>than “normal” </a:t>
            </a:r>
          </a:p>
          <a:p>
            <a:r>
              <a:rPr lang="en-GB" dirty="0"/>
              <a:t>Even if:</a:t>
            </a:r>
          </a:p>
          <a:p>
            <a:r>
              <a:rPr lang="en-GB" dirty="0"/>
              <a:t>crisis never happens during observed period </a:t>
            </a:r>
          </a:p>
          <a:p>
            <a:endParaRPr lang="en-GB" dirty="0"/>
          </a:p>
          <a:p>
            <a:r>
              <a:rPr lang="en-GB" b="1" dirty="0"/>
              <a:t>🔹 In </a:t>
            </a:r>
            <a:r>
              <a:rPr lang="cs-CZ" b="1" dirty="0" err="1"/>
              <a:t>the</a:t>
            </a:r>
            <a:r>
              <a:rPr lang="en-GB" b="1" dirty="0"/>
              <a:t> GCC context</a:t>
            </a:r>
          </a:p>
          <a:p>
            <a:r>
              <a:rPr lang="en-GB" dirty="0"/>
              <a:t>➡️ “peso problems” =</a:t>
            </a:r>
            <a:r>
              <a:rPr lang="cs-CZ" dirty="0"/>
              <a:t> </a:t>
            </a:r>
            <a:r>
              <a:rPr lang="en-GB" dirty="0"/>
              <a:t>markets fear </a:t>
            </a:r>
            <a:r>
              <a:rPr lang="en-GB" b="1" dirty="0"/>
              <a:t>currency instability</a:t>
            </a:r>
            <a:r>
              <a:rPr lang="en-GB" dirty="0"/>
              <a:t> in weaker GCC states </a:t>
            </a:r>
          </a:p>
          <a:p>
            <a:r>
              <a:rPr lang="en-GB" dirty="0"/>
              <a:t>due to: </a:t>
            </a:r>
          </a:p>
          <a:p>
            <a:pPr marL="628650" lvl="1" indent="-171450">
              <a:buFont typeface="Arial" panose="020B0604020202020204" pitchFamily="34" charset="0"/>
              <a:buChar char="•"/>
            </a:pPr>
            <a:r>
              <a:rPr lang="en-GB" dirty="0"/>
              <a:t>lower reserves </a:t>
            </a:r>
          </a:p>
          <a:p>
            <a:pPr marL="628650" lvl="1" indent="-171450">
              <a:buFont typeface="Arial" panose="020B0604020202020204" pitchFamily="34" charset="0"/>
              <a:buChar char="•"/>
            </a:pPr>
            <a:r>
              <a:rPr lang="en-GB" dirty="0"/>
              <a:t>fiscal differences </a:t>
            </a:r>
          </a:p>
          <a:p>
            <a:pPr marL="628650" lvl="1" indent="-171450">
              <a:buFont typeface="Arial" panose="020B0604020202020204" pitchFamily="34" charset="0"/>
              <a:buChar char="•"/>
            </a:pPr>
            <a:r>
              <a:rPr lang="en-GB" dirty="0"/>
              <a:t>fixed exchange rate (USD peg) </a:t>
            </a:r>
          </a:p>
          <a:p>
            <a:r>
              <a:rPr lang="en-GB" dirty="0"/>
              <a:t>➡️ </a:t>
            </a:r>
            <a:r>
              <a:rPr lang="cs-CZ" dirty="0"/>
              <a:t>R</a:t>
            </a:r>
            <a:r>
              <a:rPr lang="en-GB" dirty="0" err="1"/>
              <a:t>esult</a:t>
            </a:r>
            <a:r>
              <a:rPr lang="en-GB" dirty="0"/>
              <a:t>:</a:t>
            </a:r>
          </a:p>
          <a:p>
            <a:r>
              <a:rPr lang="en-GB" dirty="0"/>
              <a:t>risk is </a:t>
            </a:r>
            <a:r>
              <a:rPr lang="en-GB" b="1" dirty="0"/>
              <a:t>priced in advance</a:t>
            </a:r>
            <a:r>
              <a:rPr lang="en-GB" dirty="0"/>
              <a:t> </a:t>
            </a:r>
          </a:p>
          <a:p>
            <a:r>
              <a:rPr lang="en-GB" dirty="0"/>
              <a:t>even without an actual crisis </a:t>
            </a:r>
          </a:p>
          <a:p>
            <a:endParaRPr lang="en-GB" dirty="0"/>
          </a:p>
          <a:p>
            <a:r>
              <a:rPr lang="en-GB" b="1" dirty="0"/>
              <a:t>🔹 Key takeaway</a:t>
            </a:r>
          </a:p>
          <a:p>
            <a:r>
              <a:rPr lang="en-GB" dirty="0"/>
              <a:t>➡️ </a:t>
            </a:r>
            <a:r>
              <a:rPr lang="en-GB" b="1" dirty="0"/>
              <a:t>Expectations include risks we may never actually observe</a:t>
            </a:r>
            <a:br>
              <a:rPr lang="en-GB" dirty="0"/>
            </a:br>
            <a:r>
              <a:rPr lang="en-GB" dirty="0"/>
              <a:t>→ but they still influence prices and decisions</a:t>
            </a:r>
            <a:endParaRPr lang="cs-CZ" dirty="0"/>
          </a:p>
          <a:p>
            <a:endParaRPr lang="cs-CZ" dirty="0"/>
          </a:p>
          <a:p>
            <a:r>
              <a:rPr lang="en-GB" b="1" dirty="0"/>
              <a:t>🔹 Relation: Peso Problem × Lucas (Rational Expectations)</a:t>
            </a:r>
          </a:p>
          <a:p>
            <a:r>
              <a:rPr lang="en-GB" dirty="0"/>
              <a:t>The connection is through </a:t>
            </a:r>
            <a:r>
              <a:rPr lang="en-GB" b="1" dirty="0"/>
              <a:t>Robert Lucas</a:t>
            </a:r>
            <a:r>
              <a:rPr lang="en-GB" dirty="0"/>
              <a:t> and his theory of </a:t>
            </a:r>
            <a:r>
              <a:rPr lang="en-GB" b="1" dirty="0"/>
              <a:t>Rational Expectations</a:t>
            </a:r>
            <a:r>
              <a:rPr lang="en-GB" dirty="0"/>
              <a:t>.</a:t>
            </a:r>
          </a:p>
          <a:p>
            <a:endParaRPr lang="en-GB" dirty="0"/>
          </a:p>
          <a:p>
            <a:r>
              <a:rPr lang="en-GB" b="1" dirty="0"/>
              <a:t>🔹 1. Lucas: Rational Expectations</a:t>
            </a:r>
          </a:p>
          <a:p>
            <a:r>
              <a:rPr lang="en-GB" dirty="0"/>
              <a:t>Lucas argues:</a:t>
            </a:r>
          </a:p>
          <a:p>
            <a:r>
              <a:rPr lang="en-GB" dirty="0"/>
              <a:t>➡️ Economic agents use </a:t>
            </a:r>
            <a:r>
              <a:rPr lang="en-GB" b="1" dirty="0"/>
              <a:t>all available information</a:t>
            </a:r>
            <a:br>
              <a:rPr lang="en-GB" dirty="0"/>
            </a:br>
            <a:r>
              <a:rPr lang="en-GB" dirty="0"/>
              <a:t>➡️ They form expectations about the future </a:t>
            </a:r>
            <a:r>
              <a:rPr lang="en-GB" b="1" dirty="0"/>
              <a:t>correctly on average</a:t>
            </a:r>
            <a:endParaRPr lang="en-GB" dirty="0"/>
          </a:p>
          <a:p>
            <a:r>
              <a:rPr lang="en-GB" dirty="0"/>
              <a:t>So:</a:t>
            </a:r>
          </a:p>
          <a:p>
            <a:pPr marL="171450" indent="-171450">
              <a:buFont typeface="Arial" panose="020B0604020202020204" pitchFamily="34" charset="0"/>
              <a:buChar char="•"/>
            </a:pPr>
            <a:r>
              <a:rPr lang="en-GB" dirty="0"/>
              <a:t>people </a:t>
            </a:r>
            <a:r>
              <a:rPr lang="en-GB" b="1" dirty="0"/>
              <a:t>anticipate policy changes, risks, crises</a:t>
            </a:r>
            <a:r>
              <a:rPr lang="en-GB" dirty="0"/>
              <a:t> </a:t>
            </a:r>
          </a:p>
          <a:p>
            <a:pPr marL="171450" indent="-171450">
              <a:buFont typeface="Arial" panose="020B0604020202020204" pitchFamily="34" charset="0"/>
              <a:buChar char="•"/>
            </a:pPr>
            <a:r>
              <a:rPr lang="en-GB" dirty="0"/>
              <a:t>markets are </a:t>
            </a:r>
            <a:r>
              <a:rPr lang="en-GB" b="1" dirty="0"/>
              <a:t>forward-looking</a:t>
            </a:r>
            <a:r>
              <a:rPr lang="en-GB" dirty="0"/>
              <a:t>, not naive </a:t>
            </a:r>
          </a:p>
          <a:p>
            <a:br>
              <a:rPr lang="en-GB" dirty="0"/>
            </a:br>
            <a:endParaRPr lang="en-GB" dirty="0"/>
          </a:p>
          <a:p>
            <a:r>
              <a:rPr lang="en-GB" b="1" dirty="0"/>
              <a:t>🔹 2. Peso Problem = empirical implication</a:t>
            </a:r>
          </a:p>
          <a:p>
            <a:r>
              <a:rPr lang="en-GB" dirty="0"/>
              <a:t>The peso problem shows:</a:t>
            </a:r>
          </a:p>
          <a:p>
            <a:r>
              <a:rPr lang="en-GB" dirty="0"/>
              <a:t>➡️ Markets include </a:t>
            </a:r>
            <a:r>
              <a:rPr lang="en-GB" b="1" dirty="0"/>
              <a:t>low-probability future events</a:t>
            </a:r>
            <a:r>
              <a:rPr lang="cs-CZ" b="1" dirty="0"/>
              <a:t> </a:t>
            </a:r>
            <a:r>
              <a:rPr lang="en-GB" dirty="0"/>
              <a:t>(e.g. devaluation, crisis)</a:t>
            </a:r>
          </a:p>
          <a:p>
            <a:r>
              <a:rPr lang="en-GB" dirty="0"/>
              <a:t>Even if:</a:t>
            </a:r>
          </a:p>
          <a:p>
            <a:pPr marL="171450" indent="-171450">
              <a:buFont typeface="Arial" panose="020B0604020202020204" pitchFamily="34" charset="0"/>
              <a:buChar char="•"/>
            </a:pPr>
            <a:r>
              <a:rPr lang="en-GB" dirty="0"/>
              <a:t>these events </a:t>
            </a:r>
            <a:r>
              <a:rPr lang="en-GB" b="1" dirty="0"/>
              <a:t>don’t happen in observed data</a:t>
            </a:r>
            <a:r>
              <a:rPr lang="en-GB" dirty="0"/>
              <a:t> </a:t>
            </a:r>
          </a:p>
          <a:p>
            <a:br>
              <a:rPr lang="en-GB" dirty="0"/>
            </a:br>
            <a:endParaRPr lang="en-GB" dirty="0"/>
          </a:p>
          <a:p>
            <a:r>
              <a:rPr lang="en-GB" b="1" dirty="0"/>
              <a:t>🔹 3. The link</a:t>
            </a:r>
          </a:p>
          <a:p>
            <a:r>
              <a:rPr lang="en-GB" dirty="0"/>
              <a:t>👉 Peso problem actually </a:t>
            </a:r>
            <a:r>
              <a:rPr lang="en-GB" b="1" dirty="0"/>
              <a:t>supports Lucas</a:t>
            </a:r>
            <a:endParaRPr lang="en-GB" dirty="0"/>
          </a:p>
          <a:p>
            <a:r>
              <a:rPr lang="en-GB" dirty="0"/>
              <a:t>Because:</a:t>
            </a:r>
          </a:p>
          <a:p>
            <a:r>
              <a:rPr lang="en-GB" dirty="0"/>
              <a:t>data may show “strange” outcomes (e.g. high interest rates) BUT under rational expectations: </a:t>
            </a:r>
          </a:p>
          <a:p>
            <a:r>
              <a:rPr lang="en-GB" dirty="0"/>
              <a:t>➡️ agents are reacting to </a:t>
            </a:r>
            <a:r>
              <a:rPr lang="en-GB" b="1" dirty="0"/>
              <a:t>real perceived risks</a:t>
            </a:r>
            <a:br>
              <a:rPr lang="en-GB" dirty="0"/>
            </a:br>
            <a:r>
              <a:rPr lang="en-GB" dirty="0"/>
              <a:t>➡️ not making systematic errors</a:t>
            </a:r>
          </a:p>
          <a:p>
            <a:br>
              <a:rPr lang="en-GB" dirty="0"/>
            </a:br>
            <a:endParaRPr lang="en-GB" dirty="0"/>
          </a:p>
          <a:p>
            <a:r>
              <a:rPr lang="en-GB" b="1" dirty="0"/>
              <a:t>🔹 Example connection</a:t>
            </a:r>
          </a:p>
          <a:p>
            <a:r>
              <a:rPr lang="en-GB" dirty="0"/>
              <a:t>Econometrician sees: “Why are rates so high? No crisis happened.” </a:t>
            </a:r>
          </a:p>
          <a:p>
            <a:r>
              <a:rPr lang="en-GB" dirty="0"/>
              <a:t>Lucas-style answer: </a:t>
            </a:r>
          </a:p>
          <a:p>
            <a:r>
              <a:rPr lang="en-GB" dirty="0"/>
              <a:t>➡️ “Because agents expected a possible crisis.”</a:t>
            </a:r>
            <a:br>
              <a:rPr lang="en-GB" dirty="0"/>
            </a:br>
            <a:r>
              <a:rPr lang="en-GB" dirty="0"/>
              <a:t>➡️ “You just didn’t observe it in your sample.”</a:t>
            </a:r>
          </a:p>
          <a:p>
            <a:br>
              <a:rPr lang="en-GB" dirty="0"/>
            </a:br>
            <a:endParaRPr lang="en-GB" dirty="0"/>
          </a:p>
          <a:p>
            <a:r>
              <a:rPr lang="en-GB" b="1" dirty="0"/>
              <a:t>🔹 Key insight</a:t>
            </a:r>
          </a:p>
          <a:p>
            <a:r>
              <a:rPr lang="en-GB" dirty="0"/>
              <a:t>➡️ </a:t>
            </a:r>
            <a:r>
              <a:rPr lang="en-GB" b="1" dirty="0"/>
              <a:t>Observed data ≠ full expectation set</a:t>
            </a:r>
            <a:endParaRPr lang="en-GB" dirty="0"/>
          </a:p>
          <a:p>
            <a:r>
              <a:rPr lang="cs-CZ" dirty="0"/>
              <a:t>R</a:t>
            </a:r>
            <a:r>
              <a:rPr lang="en-GB" dirty="0" err="1"/>
              <a:t>ational</a:t>
            </a:r>
            <a:r>
              <a:rPr lang="en-GB" dirty="0"/>
              <a:t> expectations include: </a:t>
            </a:r>
          </a:p>
          <a:p>
            <a:pPr lvl="1"/>
            <a:r>
              <a:rPr lang="en-GB" dirty="0"/>
              <a:t>rare events </a:t>
            </a:r>
          </a:p>
          <a:p>
            <a:pPr lvl="1"/>
            <a:r>
              <a:rPr lang="en-GB" dirty="0"/>
              <a:t>unobserved risks </a:t>
            </a:r>
          </a:p>
          <a:p>
            <a:r>
              <a:rPr lang="en-GB" dirty="0"/>
              <a:t>👉 Peso problem explains why data may look inconsistent</a:t>
            </a:r>
            <a:br>
              <a:rPr lang="en-GB" dirty="0"/>
            </a:br>
            <a:r>
              <a:rPr lang="en-GB" dirty="0"/>
              <a:t>👉 Lucas explains why it is actually </a:t>
            </a:r>
            <a:r>
              <a:rPr lang="en-GB" b="1" dirty="0"/>
              <a:t>consistent with rational </a:t>
            </a:r>
            <a:r>
              <a:rPr lang="en-GB" b="1" dirty="0" err="1"/>
              <a:t>behavior</a:t>
            </a:r>
            <a:endParaRPr lang="en-GB" dirty="0"/>
          </a:p>
          <a:p>
            <a:br>
              <a:rPr lang="en-GB" dirty="0"/>
            </a:br>
            <a:r>
              <a:rPr lang="en-GB" b="1" dirty="0"/>
              <a:t>🔹 In one sentence </a:t>
            </a:r>
          </a:p>
          <a:p>
            <a:r>
              <a:rPr lang="en-GB" dirty="0"/>
              <a:t>👉 </a:t>
            </a:r>
            <a:r>
              <a:rPr lang="en-GB" i="1" dirty="0"/>
              <a:t>The peso problem is an empirical manifestation of rational expectations, where agents price in low-probability events that may not be observed in the sample, consistent with Lucas’s framework.</a:t>
            </a:r>
            <a:endParaRPr lang="en-GB" dirty="0"/>
          </a:p>
          <a:p>
            <a:endParaRPr lang="en-GB" dirty="0"/>
          </a:p>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C5A9C3A-34BD-355A-4147-695844F98579}"/>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79579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Gulf Cooperation Council </a:t>
            </a:r>
            <a:r>
              <a:rPr lang="cs-CZ" sz="1200" kern="1200" dirty="0">
                <a:solidFill>
                  <a:schemeClr val="tx1"/>
                </a:solidFill>
                <a:effectLst/>
                <a:latin typeface="+mn-lt"/>
                <a:ea typeface="+mn-ea"/>
                <a:cs typeface="+mn-cs"/>
              </a:rPr>
              <a:t>= GCC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4F23-23F7-E5C0-CD14-D41ADBA23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0449E-937E-A034-65CC-9F2A0159A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47655-FC65-D786-DC6C-E83D5BF89D3E}"/>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Future Frontiers: The Digital Single Market and Sustainability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 global economy faces increasing geo-economic fragmentation, the nature of economic integration is evolving beyond the traditional focus on physical goods and tariffs. The next generation of trade agreements is increasingly </a:t>
            </a:r>
            <a:r>
              <a:rPr lang="en-GB" sz="1200" kern="1200" dirty="0" err="1">
                <a:solidFill>
                  <a:schemeClr val="tx1"/>
                </a:solidFill>
                <a:effectLst/>
                <a:latin typeface="+mn-lt"/>
                <a:ea typeface="+mn-ea"/>
                <a:cs typeface="+mn-cs"/>
              </a:rPr>
              <a:t>centered</a:t>
            </a:r>
            <a:r>
              <a:rPr lang="en-GB" sz="1200" kern="1200" dirty="0">
                <a:solidFill>
                  <a:schemeClr val="tx1"/>
                </a:solidFill>
                <a:effectLst/>
                <a:latin typeface="+mn-lt"/>
                <a:ea typeface="+mn-ea"/>
                <a:cs typeface="+mn-cs"/>
              </a:rPr>
              <a:t> on </a:t>
            </a:r>
            <a:r>
              <a:rPr lang="en-GB" sz="1200" b="1" kern="1200" dirty="0">
                <a:solidFill>
                  <a:schemeClr val="tx1"/>
                </a:solidFill>
                <a:effectLst/>
                <a:latin typeface="+mn-lt"/>
                <a:ea typeface="+mn-ea"/>
                <a:cs typeface="+mn-cs"/>
              </a:rPr>
              <a:t>digital integration and environmental sustainability.</a:t>
            </a:r>
          </a:p>
          <a:p>
            <a:r>
              <a:rPr lang="en-GB" sz="1200" b="1" kern="1200" dirty="0">
                <a:solidFill>
                  <a:schemeClr val="tx1"/>
                </a:solidFill>
                <a:effectLst/>
                <a:latin typeface="+mn-lt"/>
                <a:ea typeface="+mn-ea"/>
                <a:cs typeface="+mn-cs"/>
              </a:rPr>
              <a:t>The Digital Single Market Initiative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European Union has pioneered the "Digital Single Market," which aims to ensure that the four freedoms apply as effectively online as they do offline. This involves harmonizing rules for </a:t>
            </a:r>
            <a:r>
              <a:rPr lang="en-GB" sz="1200" b="1" kern="1200" dirty="0">
                <a:solidFill>
                  <a:schemeClr val="tx1"/>
                </a:solidFill>
                <a:effectLst/>
                <a:latin typeface="+mn-lt"/>
                <a:ea typeface="+mn-ea"/>
                <a:cs typeface="+mn-cs"/>
              </a:rPr>
              <a:t>e-commerce, digital services, and data protection</a:t>
            </a:r>
            <a:r>
              <a:rPr lang="en-GB" sz="1200" kern="1200" dirty="0">
                <a:solidFill>
                  <a:schemeClr val="tx1"/>
                </a:solidFill>
                <a:effectLst/>
                <a:latin typeface="+mn-lt"/>
                <a:ea typeface="+mn-ea"/>
                <a:cs typeface="+mn-cs"/>
              </a:rPr>
              <a:t> to allow businesses to scale across the union without navigating 27 different regulatory frameworks. Recent high-level reports, such as the 2024 Letta Report, have called for a "fifth freedom" focused on the free movement of knowledge and innovation to support the digital transition. Similarly, the GCC is aggressively pursuing digital transformation, integrating generative AI applications into government services and startup ecosystems.</a:t>
            </a:r>
          </a:p>
          <a:p>
            <a:r>
              <a:rPr lang="en-GB" sz="1200" b="1" kern="1200" dirty="0">
                <a:solidFill>
                  <a:schemeClr val="tx1"/>
                </a:solidFill>
                <a:effectLst/>
                <a:latin typeface="+mn-lt"/>
                <a:ea typeface="+mn-ea"/>
                <a:cs typeface="+mn-cs"/>
              </a:rPr>
              <a:t>The "Green" Trade Pillar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Environmental sustainability has become a "cornerstone" of modern trade negotiations. The controversy surrounding the EU-MERCOSUR agreement highlights how trade liberalization is now conditioned on commitments to the Paris Agreement and deforestation-free supply chains. While these provisions are intended to prevent a "race to the bottom" in environmental standards, they also introduce new complexities into the integration process, as members must align their domestic environmental and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laws to maintain market access.</a:t>
            </a:r>
          </a:p>
          <a:p>
            <a:r>
              <a:rPr lang="en-GB" sz="1200" b="1" kern="1200" dirty="0">
                <a:solidFill>
                  <a:schemeClr val="tx1"/>
                </a:solidFill>
                <a:effectLst/>
                <a:latin typeface="+mn-lt"/>
                <a:ea typeface="+mn-ea"/>
                <a:cs typeface="+mn-cs"/>
              </a:rPr>
              <a:t>The Socio-Political Economy of Sovereignty and Integration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defining characteristic of the journey from a free trade area to a single market is the progressive surrendering of national sovereignty. In a simple FTA, a nation retains the power to set its own taxes,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laws, and external tariffs. By the time it reaches a single market, it has delegated the power to set product standards to a regional body, allowed foreign citizens to work in its public services, and accepted the jurisdiction of a supranational court.</a:t>
            </a:r>
          </a:p>
          <a:p>
            <a:r>
              <a:rPr lang="en-GB" sz="1200" kern="1200" dirty="0">
                <a:solidFill>
                  <a:schemeClr val="tx1"/>
                </a:solidFill>
                <a:effectLst/>
                <a:latin typeface="+mn-lt"/>
                <a:ea typeface="+mn-ea"/>
                <a:cs typeface="+mn-cs"/>
              </a:rPr>
              <a:t>This loss of "de jure" sovereignty—the legal right to be the ultimate authority in a territory—is often traded for "de facto" sovereignty—the actual ability to control economic outcomes in a globalized world. By pooling their resources, smaller nations can exert greater influence in international trade negotiations and create a larger, more attractive market for foreign investment. However, the tension between these two forms of sovereignty remains the primary source of political resistance to integration, as seen in the debates over Brexit or the "ever closer union" in Europe.</a:t>
            </a:r>
          </a:p>
        </p:txBody>
      </p:sp>
      <p:sp>
        <p:nvSpPr>
          <p:cNvPr id="4" name="Slide Number Placeholder 3">
            <a:extLst>
              <a:ext uri="{FF2B5EF4-FFF2-40B4-BE49-F238E27FC236}">
                <a16:creationId xmlns:a16="http://schemas.microsoft.com/office/drawing/2014/main" id="{9DB09AF2-C01B-E971-20D6-79A551F53418}"/>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76245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buNone/>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The contemporary global economy is defined by a sophisticated architecture of regional trade agreements that represent varying degrees of institutional and economic convergence. </a:t>
            </a:r>
            <a:r>
              <a:rPr lang="en-GB" sz="1200" b="1" kern="100" dirty="0">
                <a:effectLst/>
                <a:latin typeface="Times New Roman" panose="02020603050405020304" pitchFamily="18" charset="0"/>
                <a:ea typeface="Aptos" panose="020B0004020202020204" pitchFamily="34" charset="0"/>
                <a:cs typeface="Times New Roman" panose="02020603050405020304" pitchFamily="18" charset="0"/>
              </a:rPr>
              <a:t>Economic integration refers to the systematic joining of commercial and financial activities among nations through the abolition of nation-based economic institutions and the reduction of barriers to trade</a:t>
            </a: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 This phenomenon is not merely an exercise in lowering tariffs; it is a profound transformative process wherein nation-states progressively surrender elements of their sovereign autonomy in exchange for the promise of heightened economic efficiency, increased market scale, and enhanced geopolitical leverage. </a:t>
            </a:r>
          </a:p>
          <a:p>
            <a:pPr algn="just">
              <a:lnSpc>
                <a:spcPct val="115000"/>
              </a:lnSpc>
              <a:spcAft>
                <a:spcPts val="800"/>
              </a:spcAft>
              <a:buNone/>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The hierarchy of economic integration is typically classified into additive levels, each building upon the previous stage and requiring increasingly complex shared institutions and higher levels of political will.</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the foundation of this hierarchy resides the Preferential Trade Agreement (PTA), characterized by selective tariff reductions on specific goods, often serving as a diplomatic entry point for nations to test the feasibility of broader liberalization. </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commitments deepen, nations advance to Free Trade Areas (FTAs), where internal tariffs and quotas are removed for nearly all goods while member states maintain independent external trade policies toward non-members. This independence necessitates the implementation of "rules of origin" to prevent trade deflection, wherein goods enter the bloc through the country with the lowest tariff. </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transition to a Customs Union (CU) signifies a qualitative shift, as members adopt a Common External Tariff (CET), necessitating a unified trade stance and the surrendering of individual trade-negotiating powers.</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Deeper integration manifests in the Common Market, which adds the free movement of factors of production—</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and capital—to the features of a customs union. The Single Market, often synonymous with the internal market, represents the pinnacle of this journey, seeking the total removal of technical, legal, and fiscal barriers to ensure that the movement of resources across borders is as seamless as movement within a single nation. Beyond this lies the Economic Union, involving the harmonization of monetary and fiscal policies, often culminating in a shared currency and a central bank.</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sz="1200" kern="1200" dirty="0">
                <a:solidFill>
                  <a:schemeClr val="tx1"/>
                </a:solidFill>
                <a:effectLst/>
                <a:latin typeface="+mn-lt"/>
                <a:ea typeface="+mn-ea"/>
                <a:cs typeface="+mn-cs"/>
              </a:rPr>
              <a:t>At the foundation of this hierarchy resides the Preferential Trade Agreement (PTA), characterized by selective tariff reductions on specific goods, often serving as a diplomatic entry point for nations to test the feasibility of broader liberalization. As commitments deepen, nations advance to Free Trade Areas (FTAs), where internal tariffs and quotas are removed for nearly all goods while member states maintain independent external trade policies toward non-members. This independence necessitates the implementation of "rules of origin" to prevent trade deflection, wherein goods enter the bloc through the country with the lowest tariff. The transition to a Customs Union (CU) signifies a qualitative shift, as members adopt a Common External Tariff (CET), necessitating a unified trade stance and the surrendering of individual trade-negotiating powers.</a:t>
            </a:r>
          </a:p>
          <a:p>
            <a:r>
              <a:rPr lang="en-GB" sz="1200" kern="1200" dirty="0">
                <a:solidFill>
                  <a:schemeClr val="tx1"/>
                </a:solidFill>
                <a:effectLst/>
                <a:latin typeface="+mn-lt"/>
                <a:ea typeface="+mn-ea"/>
                <a:cs typeface="+mn-cs"/>
              </a:rPr>
              <a:t>Deeper integration manifests in the Common Market, which adds the free movement of factors of production—</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and capital—to the features of a customs union. The Single Market, often synonymous with the internal market, represents the pinnacle of this journey, seeking the total removal of technical, legal, and fiscal barriers to ensure that the movement of resources across borders is as seamless as movement within a single nation. Beyond this lies the Economic Union, involving the harmonization of monetary and fiscal policies, often culminating in a shared currency and a central bank.</a:t>
            </a:r>
          </a:p>
          <a:p>
            <a:endParaRPr lang="en-GB" dirty="0"/>
          </a:p>
        </p:txBody>
      </p:sp>
    </p:spTree>
    <p:extLst>
      <p:ext uri="{BB962C8B-B14F-4D97-AF65-F5344CB8AC3E}">
        <p14:creationId xmlns:p14="http://schemas.microsoft.com/office/powerpoint/2010/main" val="185999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sz="1200" b="1" kern="1200" dirty="0">
                <a:solidFill>
                  <a:schemeClr val="tx1"/>
                </a:solidFill>
                <a:effectLst/>
                <a:latin typeface="+mn-lt"/>
                <a:ea typeface="+mn-ea"/>
                <a:cs typeface="+mn-cs"/>
              </a:rPr>
              <a:t>The Theoretical Underpinnings of Trade Integration: The </a:t>
            </a:r>
            <a:r>
              <a:rPr lang="en-GB" sz="1200" b="1" kern="1200" dirty="0" err="1">
                <a:solidFill>
                  <a:schemeClr val="tx1"/>
                </a:solidFill>
                <a:effectLst/>
                <a:latin typeface="+mn-lt"/>
                <a:ea typeface="+mn-ea"/>
                <a:cs typeface="+mn-cs"/>
              </a:rPr>
              <a:t>Vinerian</a:t>
            </a:r>
            <a:r>
              <a:rPr lang="en-GB" sz="1200" b="1" kern="1200" dirty="0">
                <a:solidFill>
                  <a:schemeClr val="tx1"/>
                </a:solidFill>
                <a:effectLst/>
                <a:latin typeface="+mn-lt"/>
                <a:ea typeface="+mn-ea"/>
                <a:cs typeface="+mn-cs"/>
              </a:rPr>
              <a:t> Paradigm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economic rationale for regional integration is fundamentally rooted in the concepts of comparative advantage and economies of scale. However, the welfare effects of forming a trade bloc are not universally positive, a nuance first articulated by Jacob Viner in his seminal 1950 work, "The Customs Union Issue". Viner’s analysis moved beyond the simplified view that any move toward free trade is beneficial, introducing a microeconomic model to illustrate the potential distortions inflicted on global trade dynamics by bilateral rather than unilateral tariff reductions.</a:t>
            </a:r>
          </a:p>
          <a:p>
            <a:r>
              <a:rPr lang="en-GB" sz="1200" b="1" kern="1200" dirty="0">
                <a:solidFill>
                  <a:schemeClr val="tx1"/>
                </a:solidFill>
                <a:effectLst/>
                <a:latin typeface="+mn-lt"/>
                <a:ea typeface="+mn-ea"/>
                <a:cs typeface="+mn-cs"/>
              </a:rPr>
              <a:t>Trade Creation and Economic Efficiency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Trade creation occurs when the removal of trade barriers within a regional bloc leads a member country to replace its higher-cost domestic production with lower-cost imports from a more efficient partner within the union. This shift represents a genuine improvement in global resource allocation, as production gravitates toward firms with a legitimate comparative advantage. The resulting increase in bilateral trade generally produces a net economic gain characterized by lower consumer prices, increased product diversity, and higher overall welfare for the participating nations.</a:t>
            </a:r>
          </a:p>
          <a:p>
            <a:r>
              <a:rPr lang="en-GB" sz="1200" kern="1200" dirty="0">
                <a:solidFill>
                  <a:schemeClr val="tx1"/>
                </a:solidFill>
                <a:effectLst/>
                <a:latin typeface="+mn-lt"/>
                <a:ea typeface="+mn-ea"/>
                <a:cs typeface="+mn-cs"/>
              </a:rPr>
              <a:t>In the context of the European Union, a textbook example of trade creation involves the German automotive sector. If Germany, as an efficient producer, can export car components to France at a lower price than France could produce them domestically, the elimination of tariffs allows France to shift its resources to other sectors while consumers benefit from more affordable vehicles. This efficiency gain is characterized by a shift in consumption of an importable good from a high-cost domestic producer to a lower-cost external producer within the bloc.</a:t>
            </a:r>
          </a:p>
          <a:p>
            <a:r>
              <a:rPr lang="en-GB" sz="1200" b="1" kern="1200" dirty="0">
                <a:solidFill>
                  <a:schemeClr val="tx1"/>
                </a:solidFill>
                <a:effectLst/>
                <a:latin typeface="+mn-lt"/>
                <a:ea typeface="+mn-ea"/>
                <a:cs typeface="+mn-cs"/>
              </a:rPr>
              <a:t>Trade Diversion and Market Distortions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Conversely, trade diversion occurs when a member country shifts its source of imports from a lower-cost, more efficient producer outside the trade bloc to a higher-cost, less efficient producer within the bloc, simply because the latter now enjoys preferential tariff treatment. This phenomenon can lead to a net economic loss for the importing country and the global economy, as it distorts trade patterns away from globally efficient producers toward regional partners solely on the basis of price discrimination.</a:t>
            </a:r>
          </a:p>
          <a:p>
            <a:r>
              <a:rPr lang="en-GB" sz="1200" kern="1200" dirty="0">
                <a:solidFill>
                  <a:schemeClr val="tx1"/>
                </a:solidFill>
                <a:effectLst/>
                <a:latin typeface="+mn-lt"/>
                <a:ea typeface="+mn-ea"/>
                <a:cs typeface="+mn-cs"/>
              </a:rPr>
              <a:t>A prominent example of trade diversion is the historical case of the United Kingdom’s lamb imports. Before joining the European Economic Community (EEC), the UK imported lower-cost lamb from New Zealand. Following its entry into the EEC, the implementation of common tariffs on non-members made New Zealand lamb more expensive than higher-cost lamb produced within Europe, causing the UK to shift its source of supply and creating an efficiency loss. Viner’s theory posits that the desirability of a customs union decreases as the degree of complementarity between members increases, as complementarity often encourages the replacement of imports from third countries rather than the replacement of high-cost domestic production.</a:t>
            </a:r>
          </a:p>
          <a:p>
            <a:endParaRPr lang="en-GB" dirty="0"/>
          </a:p>
        </p:txBody>
      </p:sp>
    </p:spTree>
    <p:extLst>
      <p:ext uri="{BB962C8B-B14F-4D97-AF65-F5344CB8AC3E}">
        <p14:creationId xmlns:p14="http://schemas.microsoft.com/office/powerpoint/2010/main" val="213223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Theoretical Underpinnings of Trade Integration: The </a:t>
            </a:r>
            <a:r>
              <a:rPr lang="en-GB" sz="1200" b="1" kern="1200" dirty="0" err="1">
                <a:solidFill>
                  <a:schemeClr val="tx1"/>
                </a:solidFill>
                <a:effectLst/>
                <a:latin typeface="+mn-lt"/>
                <a:ea typeface="+mn-ea"/>
                <a:cs typeface="+mn-cs"/>
              </a:rPr>
              <a:t>Vinerian</a:t>
            </a:r>
            <a:r>
              <a:rPr lang="en-GB" sz="1200" b="1" kern="1200" dirty="0">
                <a:solidFill>
                  <a:schemeClr val="tx1"/>
                </a:solidFill>
                <a:effectLst/>
                <a:latin typeface="+mn-lt"/>
                <a:ea typeface="+mn-ea"/>
                <a:cs typeface="+mn-cs"/>
              </a:rPr>
              <a:t> Paradigm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economic rationale for regional integration is fundamentally rooted in the concepts of comparative advantage and economies of scale. However, the welfare effects of forming a trade bloc are not universally positive, a nuance first articulated by Jacob Viner in his seminal 1950 work, "The Customs Union Issue". Viner’s analysis moved beyond the simplified view that any move toward free trade is beneficial, introducing a microeconomic model to illustrate the potential distortions inflicted on global trade dynamics by bilateral rather than unilateral tariff reductions.</a:t>
            </a:r>
          </a:p>
          <a:p>
            <a:r>
              <a:rPr lang="en-GB" sz="1200" b="1" kern="1200" dirty="0">
                <a:solidFill>
                  <a:schemeClr val="tx1"/>
                </a:solidFill>
                <a:effectLst/>
                <a:latin typeface="+mn-lt"/>
                <a:ea typeface="+mn-ea"/>
                <a:cs typeface="+mn-cs"/>
              </a:rPr>
              <a:t>Trade Creation and Economic Efficiency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Trade creation occurs when the removal of trade barriers within a regional bloc leads a member country to replace its higher-cost domestic production with lower-cost imports from a more efficient partner within the union. This shift represents a genuine improvement in global resource allocation, as production gravitates toward firms with a legitimate comparative advantage. The resulting increase in bilateral trade generally produces a net economic gain characterized by lower consumer prices, increased product diversity, and higher overall welfare for the participating nations.</a:t>
            </a:r>
          </a:p>
          <a:p>
            <a:r>
              <a:rPr lang="en-GB" sz="1200" kern="1200" dirty="0">
                <a:solidFill>
                  <a:schemeClr val="tx1"/>
                </a:solidFill>
                <a:effectLst/>
                <a:latin typeface="+mn-lt"/>
                <a:ea typeface="+mn-ea"/>
                <a:cs typeface="+mn-cs"/>
              </a:rPr>
              <a:t>In the context of the European Union, a textbook example of trade creation involves the German automotive sector. If Germany, as an efficient producer, can export car components to France at a lower price than France could produce them domestically, the elimination of tariffs allows France to shift its resources to other sectors while consumers benefit from more affordable vehicles. This efficiency gain is characterized by a shift in consumption of an importable good from a high-cost domestic producer to a lower-cost external producer within the bloc.</a:t>
            </a:r>
          </a:p>
          <a:p>
            <a:r>
              <a:rPr lang="en-GB" sz="1200" b="1" kern="1200" dirty="0">
                <a:solidFill>
                  <a:schemeClr val="tx1"/>
                </a:solidFill>
                <a:effectLst/>
                <a:latin typeface="+mn-lt"/>
                <a:ea typeface="+mn-ea"/>
                <a:cs typeface="+mn-cs"/>
              </a:rPr>
              <a:t>Trade Diversion and Market Distortions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Conversely, trade diversion occurs when a member country shifts its source of imports from a lower-cost, more efficient producer outside the trade bloc to a higher-cost, less efficient producer within the bloc, simply because the latter now enjoys preferential tariff treatment. This phenomenon can lead to a net economic loss for the importing country and the global economy, as it distorts trade patterns away from globally efficient producers toward regional partners solely on the basis of price discrimination.</a:t>
            </a:r>
          </a:p>
          <a:p>
            <a:r>
              <a:rPr lang="en-GB" sz="1200" kern="1200" dirty="0">
                <a:solidFill>
                  <a:schemeClr val="tx1"/>
                </a:solidFill>
                <a:effectLst/>
                <a:latin typeface="+mn-lt"/>
                <a:ea typeface="+mn-ea"/>
                <a:cs typeface="+mn-cs"/>
              </a:rPr>
              <a:t>A prominent example of trade diversion is the historical case of the United Kingdom’s lamb imports. Before joining the European Economic Community (EEC), the UK imported lower-cost lamb from New Zealand. Following its entry into the EEC, the implementation of common tariffs on non-members made New Zealand lamb more expensive than higher-cost lamb produced within Europe, causing the UK to shift its source of supply and creating an efficiency loss. Viner’s theory posits that the desirability of a customs union decreases as the degree of complementarity between members increases, as complementarity often encourages the replacement of imports from third countries rather than the replacement of high-cost domestic production.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Mechanics and Challenges of the Customs Union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transition from a Free Trade Area to a Customs Union</a:t>
            </a:r>
            <a:r>
              <a:rPr lang="en-GB" sz="1200" kern="1200" dirty="0">
                <a:solidFill>
                  <a:schemeClr val="tx1"/>
                </a:solidFill>
                <a:effectLst/>
                <a:latin typeface="+mn-lt"/>
                <a:ea typeface="+mn-ea"/>
                <a:cs typeface="+mn-cs"/>
              </a:rPr>
              <a:t> represents a critical milestone in economic integration, moving from a system based on national autonomy to one requiring collective regional action. While an FTA eliminates internal tariffs, it allows each member to maintain its own external trade policy toward the rest of the world. This independence creates the risk of "trade deflection," where third-party exporters seek to enter the bloc through the country with the lowest external tariff to avoid higher duties elsewhere. To counter this, FTAs must implement complex "rules of origin," which require exporters to provide extensive documentation proving that a product was sufficiently manufactured within the bloc.</a:t>
            </a:r>
          </a:p>
          <a:p>
            <a:r>
              <a:rPr lang="en-GB" sz="1200" b="1" kern="1200" dirty="0">
                <a:solidFill>
                  <a:schemeClr val="tx1"/>
                </a:solidFill>
                <a:effectLst/>
                <a:latin typeface="+mn-lt"/>
                <a:ea typeface="+mn-ea"/>
                <a:cs typeface="+mn-cs"/>
              </a:rPr>
              <a:t>The Common External Tariff and Free Circulation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Customs Union resolves the problem of trade deflection by implementing a Common External Tariff (CET), ensuring that goods imported from outside the union attract the same duty regardless of their point of entry. Once this common duty is paid at the external border, the goods enter into "free circulation" and can move throughout the member states without further customs checks, internal tariffs, or rules-of-origin documentation. This simplification significantly reduces the administrative burden on businesses and facilitates the fluidity of regional trade.</a:t>
            </a:r>
          </a:p>
          <a:p>
            <a:r>
              <a:rPr lang="en-GB" sz="1200" kern="1200" dirty="0">
                <a:solidFill>
                  <a:schemeClr val="tx1"/>
                </a:solidFill>
                <a:effectLst/>
                <a:latin typeface="+mn-lt"/>
                <a:ea typeface="+mn-ea"/>
                <a:cs typeface="+mn-cs"/>
              </a:rPr>
              <a:t>However, agreeing on a CET is a politically and economically complex </a:t>
            </a:r>
            <a:r>
              <a:rPr lang="en-GB" sz="1200" kern="1200" dirty="0" err="1">
                <a:solidFill>
                  <a:schemeClr val="tx1"/>
                </a:solidFill>
                <a:effectLst/>
                <a:latin typeface="+mn-lt"/>
                <a:ea typeface="+mn-ea"/>
                <a:cs typeface="+mn-cs"/>
              </a:rPr>
              <a:t>endeavor</a:t>
            </a:r>
            <a:r>
              <a:rPr lang="en-GB" sz="1200" kern="1200" dirty="0">
                <a:solidFill>
                  <a:schemeClr val="tx1"/>
                </a:solidFill>
                <a:effectLst/>
                <a:latin typeface="+mn-lt"/>
                <a:ea typeface="+mn-ea"/>
                <a:cs typeface="+mn-cs"/>
              </a:rPr>
              <a:t>. Member countries must harmonize their trade policies across thousands of import industries, a process that requires significant compromise and often forces a nation to abandon strategic trade relationships with third countries. The surrendering of trade policy autonomy means that members must negotiate as a unified bloc in global forums such as the World Trade Organization (WTO). Members of the WTO are permitted to establish customs unions under Article XXIV of the General Agreement on Tariffs and Trade (GATT), provided that the union covers "substantially all trade" and does not result in higher average tariffs for non-members than existed previously.</a:t>
            </a:r>
          </a:p>
          <a:p>
            <a:r>
              <a:rPr lang="en-GB" sz="1200" b="1" kern="1200" dirty="0">
                <a:solidFill>
                  <a:schemeClr val="tx1"/>
                </a:solidFill>
                <a:effectLst/>
                <a:latin typeface="+mn-lt"/>
                <a:ea typeface="+mn-ea"/>
                <a:cs typeface="+mn-cs"/>
              </a:rPr>
              <a:t>Revenue Distribution and Customs Cooperation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Beyond the tariff itself, a functioning customs union requires deep cooperation in customs administration and the apportionment of collected revenues. In the European Union, customs duties collected at external ports like Rotterdam or Antwerp are treated as "own resources" for the EU budget, rather than belonging to the specific country where the goods first landed. In other unions, such as the Southern African Customs Union (SACU)—the world’s oldest, founded in 1910—complex revenue-sharing formulas are used to distribute funds among members like Botswana, Lesotho, Namibia, and South Africa. The failure to implement a common customs code or a centralized revenue-sharing mechanism remains a significant barrier to the maturation of other blocs, such as MERCOSUR, where members still maintain individual customs borders and have struggled to ratify a unified code.</a:t>
            </a:r>
          </a:p>
          <a:p>
            <a:endParaRPr lang="cs-CZ" b="1" dirty="0"/>
          </a:p>
          <a:p>
            <a:endParaRPr lang="cs-CZ" b="1" dirty="0"/>
          </a:p>
          <a:p>
            <a:endParaRPr lang="cs-CZ" b="1" dirty="0"/>
          </a:p>
          <a:p>
            <a:endParaRPr lang="cs-CZ" b="1" dirty="0"/>
          </a:p>
          <a:p>
            <a:endParaRPr lang="cs-CZ" b="1" dirty="0"/>
          </a:p>
          <a:p>
            <a:r>
              <a:rPr lang="en-GB" b="1" dirty="0"/>
              <a:t>SACU (Southern African Customs Union)</a:t>
            </a:r>
          </a:p>
          <a:p>
            <a:r>
              <a:rPr lang="en-GB" b="1" dirty="0"/>
              <a:t>Founded:</a:t>
            </a:r>
            <a:r>
              <a:rPr lang="en-GB" dirty="0"/>
              <a:t> 1910 (The world's oldest existing customs union).</a:t>
            </a:r>
          </a:p>
          <a:p>
            <a:r>
              <a:rPr lang="en-GB" b="1" dirty="0"/>
              <a:t>Member States:</a:t>
            </a:r>
            <a:r>
              <a:rPr lang="en-GB" dirty="0"/>
              <a:t> South Africa, Botswana, Lesotho, Namibia, and Eswatini.</a:t>
            </a:r>
          </a:p>
          <a:p>
            <a:r>
              <a:rPr lang="en-GB" b="1" dirty="0"/>
              <a:t>Key Features:</a:t>
            </a:r>
            <a:endParaRPr lang="en-GB" dirty="0"/>
          </a:p>
          <a:p>
            <a:pPr lvl="1"/>
            <a:r>
              <a:rPr lang="en-GB" b="1" dirty="0"/>
              <a:t>Free Trade:</a:t>
            </a:r>
            <a:r>
              <a:rPr lang="en-GB" dirty="0"/>
              <a:t> No customs duties on goods moving between member countries.</a:t>
            </a:r>
          </a:p>
          <a:p>
            <a:pPr lvl="1"/>
            <a:r>
              <a:rPr lang="en-GB" b="1" dirty="0"/>
              <a:t>Common External Tariff:</a:t>
            </a:r>
            <a:r>
              <a:rPr lang="en-GB" dirty="0"/>
              <a:t> All members apply the same duties on imports from outside the union.</a:t>
            </a:r>
          </a:p>
          <a:p>
            <a:pPr lvl="1"/>
            <a:r>
              <a:rPr lang="en-GB" b="1" dirty="0"/>
              <a:t>Revenue Sharing:</a:t>
            </a:r>
            <a:r>
              <a:rPr lang="en-GB" dirty="0"/>
              <a:t> All customs and excise duties are collected into a Common Revenue Pool and shared among members.</a:t>
            </a:r>
          </a:p>
          <a:p>
            <a:r>
              <a:rPr lang="en-GB" b="1" dirty="0"/>
              <a:t>Economic Context:</a:t>
            </a:r>
            <a:r>
              <a:rPr lang="en-GB" dirty="0"/>
              <a:t> For smaller members (like Lesotho and Eswatini), SACU revenue often makes up a massive portion of their national budget.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Common Market and the Four Freedoms of Movement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Common Market represents a deeper tier of integration that encompasses all features of a customs union while extending the principle of free movement to the factors of production: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and capital. The objective is to create a regional economic space where firms and individuals can operate with the same ease as they would within a single national territory. This is traditionally achieved through the guarantee of the "four fundamental freedoms": the free movement of goods, services, capital, and persons.</a:t>
            </a:r>
          </a:p>
          <a:p>
            <a:r>
              <a:rPr lang="en-GB" sz="1200" b="1" kern="1200" dirty="0">
                <a:solidFill>
                  <a:schemeClr val="tx1"/>
                </a:solidFill>
                <a:effectLst/>
                <a:latin typeface="+mn-lt"/>
                <a:ea typeface="+mn-ea"/>
                <a:cs typeface="+mn-cs"/>
              </a:rPr>
              <a:t>Free Movement of Persons and Labor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Perhaps the most socially and politically significant aspect of a common market is the free movement of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This freedom grants citizens of member states the right to move and reside freely within the union for the purpose of employment. This entails the abolition of discrimination based on nationality regarding employment, remuneration, and other conditions of work. It also includes the recognition of professional qualifications across the union, allowing a Danish architect to practice in Portugal or a French engineer to work in Italy without facing undue bureaucratic obstacles.</a:t>
            </a:r>
          </a:p>
          <a:p>
            <a:r>
              <a:rPr lang="en-GB" sz="1200" kern="1200" dirty="0">
                <a:solidFill>
                  <a:schemeClr val="tx1"/>
                </a:solidFill>
                <a:effectLst/>
                <a:latin typeface="+mn-lt"/>
                <a:ea typeface="+mn-ea"/>
                <a:cs typeface="+mn-cs"/>
              </a:rPr>
              <a:t>The implications of factor mobility are profound. From an economic perspective, allowing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to move from regions of high unemployment to regions of high demand optimizes resource allocation and increases overall productivity. However, this freedom is often the most contentious to maintain, as it can lead to concerns about "social dumping"—where differences in wages and social security standards between member states are exploited to gain a competitive advantage—and can spark domestic political resistance to migration.</a:t>
            </a:r>
          </a:p>
          <a:p>
            <a:r>
              <a:rPr lang="en-GB" sz="1200" b="1" kern="1200" dirty="0">
                <a:solidFill>
                  <a:schemeClr val="tx1"/>
                </a:solidFill>
                <a:effectLst/>
                <a:latin typeface="+mn-lt"/>
                <a:ea typeface="+mn-ea"/>
                <a:cs typeface="+mn-cs"/>
              </a:rPr>
              <a:t>Free Movement of Services and Capital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free movement of services allows professionals and firms to provide services across borders either through temporary cross-border activity or by establishing a permanent presence in another member state (freedom of establishment). This is often the most difficult freedom to implement due to the intangible nature of services and the deep-seated national regulations governing sectors like finance, legal services, and energy.</a:t>
            </a:r>
          </a:p>
          <a:p>
            <a:r>
              <a:rPr lang="en-GB" sz="1200" kern="1200" dirty="0">
                <a:solidFill>
                  <a:schemeClr val="tx1"/>
                </a:solidFill>
                <a:effectLst/>
                <a:latin typeface="+mn-lt"/>
                <a:ea typeface="+mn-ea"/>
                <a:cs typeface="+mn-cs"/>
              </a:rPr>
              <a:t>Complementing this is the free movement of capital, which prohibits restrictions on capital movements and payments between member states and between members and third countries. This liberalization reduces transaction costs for cross-border investments and allows investors to deploy capital where it can be most efficiently utilized. In the European context, the free movement of capital was a vital prerequisite for the development of the Economic and Monetary Union (EMU) and the eventual introduction of the Euro.</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GB" sz="1200" b="1" kern="1200" dirty="0">
                <a:solidFill>
                  <a:schemeClr val="tx1"/>
                </a:solidFill>
                <a:effectLst/>
                <a:latin typeface="+mn-lt"/>
                <a:ea typeface="+mn-ea"/>
                <a:cs typeface="+mn-cs"/>
              </a:rPr>
              <a:t>The Evolution of the Single Market: Overcoming Invisible Barriers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the terms "Common Market" and "Single Market" are often used interchangeably, the Single Market (or Internal Market) represents a more advanced and refined stage of integration. A common market may eliminate tariffs and allow </a:t>
            </a:r>
            <a:r>
              <a:rPr lang="en-GB" sz="1200" kern="1200" dirty="0" err="1">
                <a:solidFill>
                  <a:schemeClr val="tx1"/>
                </a:solidFill>
                <a:effectLst/>
                <a:latin typeface="+mn-lt"/>
                <a:ea typeface="+mn-ea"/>
                <a:cs typeface="+mn-cs"/>
              </a:rPr>
              <a:t>labor</a:t>
            </a:r>
            <a:r>
              <a:rPr lang="en-GB" sz="1200" kern="1200" dirty="0">
                <a:solidFill>
                  <a:schemeClr val="tx1"/>
                </a:solidFill>
                <a:effectLst/>
                <a:latin typeface="+mn-lt"/>
                <a:ea typeface="+mn-ea"/>
                <a:cs typeface="+mn-cs"/>
              </a:rPr>
              <a:t> mobility, but it can still be plagued by technical, legal, and fiscal barriers that prevent a truly integrated economy. A Single Market aims to eliminate these technical obstacles through a comprehensive set of regulations, enforcement mechanisms, and arbitration processes.</a:t>
            </a:r>
          </a:p>
          <a:p>
            <a:endParaRPr lang="cs-CZ" sz="1200" b="1" dirty="0"/>
          </a:p>
          <a:p>
            <a:endParaRPr lang="cs-CZ" sz="1200" b="1" dirty="0"/>
          </a:p>
          <a:p>
            <a:r>
              <a:rPr lang="en-GB" sz="1200" b="1" dirty="0"/>
              <a:t>Technical, Legal, and Fiscal Barrier Removal</a:t>
            </a:r>
            <a:endParaRPr lang="en-GB" sz="1200" dirty="0"/>
          </a:p>
          <a:p>
            <a:r>
              <a:rPr lang="en-GB" sz="1200" dirty="0"/>
              <a:t>The creation of a single market requires the removal of three primary types of barriers:</a:t>
            </a:r>
          </a:p>
          <a:p>
            <a:pPr marL="342900" lvl="0" indent="-342900">
              <a:buFont typeface="+mj-lt"/>
              <a:buAutoNum type="arabicPeriod"/>
            </a:pPr>
            <a:r>
              <a:rPr lang="en-GB" sz="1200" b="1" dirty="0"/>
              <a:t>Technical Barriers:</a:t>
            </a:r>
            <a:r>
              <a:rPr lang="en-GB" sz="1200" dirty="0"/>
              <a:t> These involve differences in national product regulations, safety standards, and packaging requirements. Without harmonization, a manufacturer might have to produce twenty-seven different versions of a lawnmower to meet the specific noise or safety rules of each member state.</a:t>
            </a:r>
          </a:p>
          <a:p>
            <a:pPr marL="342900" lvl="0" indent="-342900">
              <a:buFont typeface="+mj-lt"/>
              <a:buAutoNum type="arabicPeriod"/>
            </a:pPr>
            <a:r>
              <a:rPr lang="en-GB" sz="1200" b="1" dirty="0"/>
              <a:t>Fiscal Barriers:</a:t>
            </a:r>
            <a:r>
              <a:rPr lang="en-GB" sz="1200" dirty="0"/>
              <a:t> These concern differences in national tax systems, particularly indirect taxes like VAT and excise duties. While total tax harmonization is rare, the single market seeks to align these systems sufficiently to prevent competitive distortions and the need for border tax adjustments.</a:t>
            </a:r>
          </a:p>
          <a:p>
            <a:pPr marL="342900" lvl="0" indent="-342900">
              <a:buFont typeface="+mj-lt"/>
              <a:buAutoNum type="arabicPeriod"/>
            </a:pPr>
            <a:r>
              <a:rPr lang="en-GB" sz="1200" b="1" dirty="0"/>
              <a:t>Physical/Legal Barriers:</a:t>
            </a:r>
            <a:r>
              <a:rPr lang="en-GB" sz="1200" dirty="0"/>
              <a:t> Physical barriers refer to border controls, which were largely abolished in the EU through the Schengen Agreement. Legal barriers include national laws that obstruct enterprise, such as discriminatory procurement policies or the lack of mutual recognition for professional licenses.</a:t>
            </a:r>
          </a:p>
          <a:p>
            <a:endParaRPr lang="en-GB" dirty="0"/>
          </a:p>
        </p:txBody>
      </p:sp>
    </p:spTree>
    <p:extLst>
      <p:ext uri="{BB962C8B-B14F-4D97-AF65-F5344CB8AC3E}">
        <p14:creationId xmlns:p14="http://schemas.microsoft.com/office/powerpoint/2010/main" val="166650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n-GB"/>
          </a:p>
        </p:txBody>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2385298"/>
            <a:ext cx="7556421" cy="2495074"/>
          </a:xfrm>
          <a:prstGeom prst="rect">
            <a:avLst/>
          </a:prstGeom>
          <a:noFill/>
          <a:ln/>
        </p:spPr>
        <p:txBody>
          <a:bodyPr wrap="square" lIns="0" tIns="0" rIns="0" bIns="0" rtlCol="0" anchor="t"/>
          <a:lstStyle/>
          <a:p>
            <a:pPr marL="0" indent="0" algn="l">
              <a:lnSpc>
                <a:spcPts val="9800"/>
              </a:lnSpc>
              <a:buNone/>
            </a:pPr>
            <a:r>
              <a:rPr lang="en-US" sz="8900" dirty="0">
                <a:solidFill>
                  <a:srgbClr val="2F4F4F"/>
                </a:solidFill>
                <a:latin typeface="DM Sans Light" pitchFamily="34" charset="0"/>
                <a:ea typeface="DM Sans Light" pitchFamily="34" charset="-122"/>
                <a:cs typeface="DM Sans Light" pitchFamily="34" charset="-120"/>
              </a:rPr>
              <a:t>Economic Integration</a:t>
            </a:r>
            <a:endParaRPr lang="en-US" sz="8900" dirty="0"/>
          </a:p>
        </p:txBody>
      </p:sp>
      <p:pic>
        <p:nvPicPr>
          <p:cNvPr id="4" name="Image 1" descr="preencoded.png"/>
          <p:cNvPicPr>
            <a:picLocks noChangeAspect="1"/>
          </p:cNvPicPr>
          <p:nvPr/>
        </p:nvPicPr>
        <p:blipFill>
          <a:blip r:embed="rId4"/>
          <a:stretch>
            <a:fillRect/>
          </a:stretch>
        </p:blipFill>
        <p:spPr>
          <a:xfrm>
            <a:off x="6280190" y="5220533"/>
            <a:ext cx="1719858" cy="623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6AC2-833C-C575-D7B5-67C36E7E86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BE9B6E-5F2A-B753-0EA4-159F2F21FF1E}"/>
              </a:ext>
            </a:extLst>
          </p:cNvPr>
          <p:cNvSpPr txBox="1"/>
          <p:nvPr/>
        </p:nvSpPr>
        <p:spPr>
          <a:xfrm>
            <a:off x="436735" y="938772"/>
            <a:ext cx="14049633" cy="10187404"/>
          </a:xfrm>
          <a:prstGeom prst="rect">
            <a:avLst/>
          </a:prstGeom>
          <a:noFill/>
        </p:spPr>
        <p:txBody>
          <a:bodyPr wrap="square" numCol="2">
            <a:spAutoFit/>
          </a:bodyPr>
          <a:lstStyle/>
          <a:p>
            <a:r>
              <a:rPr lang="en-US" sz="2800" b="1" noProof="0" dirty="0"/>
              <a:t>🔹 </a:t>
            </a:r>
            <a:r>
              <a:rPr lang="en-US" sz="3200" b="1" noProof="0" dirty="0"/>
              <a:t>Two main strategies</a:t>
            </a:r>
            <a:endParaRPr lang="en-US" sz="2800" b="1" noProof="0" dirty="0"/>
          </a:p>
          <a:p>
            <a:r>
              <a:rPr lang="en-US" sz="2800" b="1" noProof="0" dirty="0"/>
              <a:t>1. </a:t>
            </a:r>
            <a:r>
              <a:rPr lang="en-US" sz="2800" b="1" noProof="0" dirty="0">
                <a:solidFill>
                  <a:srgbClr val="C00000"/>
                </a:solidFill>
              </a:rPr>
              <a:t>Harmonization (positive integration)</a:t>
            </a:r>
            <a:endParaRPr lang="en-US" sz="2800" noProof="0" dirty="0">
              <a:solidFill>
                <a:srgbClr val="C00000"/>
              </a:solidFill>
            </a:endParaRPr>
          </a:p>
          <a:p>
            <a:pPr marL="457200" indent="-457200">
              <a:buFont typeface="Wingdings" panose="05000000000000000000" pitchFamily="2" charset="2"/>
              <a:buChar char="Ø"/>
            </a:pPr>
            <a:r>
              <a:rPr lang="en-US" sz="2800" noProof="0" dirty="0"/>
              <a:t>Creation of </a:t>
            </a:r>
            <a:r>
              <a:rPr lang="en-US" sz="2800" b="1" noProof="0" dirty="0"/>
              <a:t>common EU rules</a:t>
            </a:r>
            <a:r>
              <a:rPr lang="en-US" sz="2800" noProof="0" dirty="0"/>
              <a:t> replacing national standards;</a:t>
            </a:r>
          </a:p>
          <a:p>
            <a:pPr marL="457200" indent="-457200">
              <a:buFont typeface="Wingdings" panose="05000000000000000000" pitchFamily="2" charset="2"/>
              <a:buChar char="Ø"/>
            </a:pPr>
            <a:r>
              <a:rPr lang="en-US" sz="2800" noProof="0" dirty="0"/>
              <a:t>Important in sensitive sectors (health, safety, environment):</a:t>
            </a:r>
            <a:br>
              <a:rPr lang="en-US" sz="2800" noProof="0" dirty="0"/>
            </a:br>
            <a:r>
              <a:rPr lang="en-US" sz="2800" noProof="0" dirty="0"/>
              <a:t>→ e.g. pharmaceuticals, chemicals.</a:t>
            </a:r>
          </a:p>
          <a:p>
            <a:br>
              <a:rPr lang="en-US" sz="2800" noProof="0" dirty="0"/>
            </a:br>
            <a:r>
              <a:rPr lang="en-US" sz="2800" b="1" noProof="0" dirty="0"/>
              <a:t>2. </a:t>
            </a:r>
            <a:r>
              <a:rPr lang="en-US" sz="2800" b="1" noProof="0" dirty="0">
                <a:solidFill>
                  <a:srgbClr val="C00000"/>
                </a:solidFill>
              </a:rPr>
              <a:t>Mutual Recognition</a:t>
            </a:r>
            <a:r>
              <a:rPr lang="en-US" sz="2800" noProof="0" dirty="0">
                <a:solidFill>
                  <a:srgbClr val="C00000"/>
                </a:solidFill>
              </a:rPr>
              <a:t> </a:t>
            </a:r>
            <a:r>
              <a:rPr lang="en-US" sz="2800" i="1" noProof="0" dirty="0"/>
              <a:t>(</a:t>
            </a:r>
            <a:r>
              <a:rPr lang="en-US" sz="2800" i="1" noProof="0" dirty="0">
                <a:highlight>
                  <a:srgbClr val="FFFF00"/>
                </a:highlight>
              </a:rPr>
              <a:t>Cassis de Dijon, 1979</a:t>
            </a:r>
            <a:r>
              <a:rPr lang="en-US" sz="2800" i="1" noProof="0" dirty="0"/>
              <a:t>)</a:t>
            </a:r>
            <a:endParaRPr lang="en-US" sz="2800" noProof="0" dirty="0"/>
          </a:p>
          <a:p>
            <a:pPr marL="271463" indent="-271463">
              <a:buFont typeface="Wingdings" panose="05000000000000000000" pitchFamily="2" charset="2"/>
              <a:buChar char="ü"/>
            </a:pPr>
            <a:r>
              <a:rPr lang="en-US" sz="2800" noProof="0" dirty="0"/>
              <a:t>Product legal in one Member State → must be </a:t>
            </a:r>
            <a:r>
              <a:rPr lang="en-US" sz="2800" b="1" noProof="0" dirty="0"/>
              <a:t>accepted</a:t>
            </a:r>
            <a:r>
              <a:rPr lang="en-US" sz="2800" noProof="0" dirty="0"/>
              <a:t> </a:t>
            </a:r>
            <a:r>
              <a:rPr lang="en-US" sz="2800" b="1" noProof="0" dirty="0"/>
              <a:t>in others:</a:t>
            </a:r>
          </a:p>
          <a:p>
            <a:pPr marL="457200" indent="-457200">
              <a:buFont typeface="Wingdings" panose="05000000000000000000" pitchFamily="2" charset="2"/>
              <a:buChar char="Ø"/>
            </a:pPr>
            <a:r>
              <a:rPr lang="en-US" sz="2800" noProof="0" dirty="0"/>
              <a:t>Exception: </a:t>
            </a:r>
            <a:r>
              <a:rPr lang="en-US" sz="2800" b="1" noProof="0" dirty="0"/>
              <a:t>mandatory requirements</a:t>
            </a:r>
            <a:r>
              <a:rPr lang="en-US" sz="2800" noProof="0" dirty="0"/>
              <a:t> (e.g. public health, consumer protection)</a:t>
            </a:r>
          </a:p>
          <a:p>
            <a:r>
              <a:rPr lang="en-US" sz="2800" noProof="0" dirty="0"/>
              <a:t>➡️ allows integration </a:t>
            </a:r>
            <a:r>
              <a:rPr lang="en-US" sz="2800" b="1" noProof="0" dirty="0"/>
              <a:t>without full harmonization</a:t>
            </a:r>
            <a:br>
              <a:rPr lang="en-US" sz="2800" noProof="0" dirty="0"/>
            </a:br>
            <a:r>
              <a:rPr lang="en-US" sz="2800" noProof="0" dirty="0"/>
              <a:t>→ faster, more flexible.</a:t>
            </a:r>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r>
              <a:rPr lang="en-US" sz="3200" b="1" noProof="0" dirty="0"/>
              <a:t>🔹 Result of Mutual Recognition: </a:t>
            </a:r>
          </a:p>
          <a:p>
            <a:pPr marL="457200" indent="-457200">
              <a:buFont typeface="Wingdings" panose="05000000000000000000" pitchFamily="2" charset="2"/>
              <a:buChar char="ü"/>
            </a:pPr>
            <a:r>
              <a:rPr lang="en-GB" sz="3200" b="1" noProof="0" dirty="0"/>
              <a:t>Market integration without the need for exhaustive, time-consuming</a:t>
            </a:r>
            <a:r>
              <a:rPr lang="cs-CZ" sz="3200" b="1" noProof="0" dirty="0"/>
              <a:t>:</a:t>
            </a:r>
            <a:r>
              <a:rPr lang="en-GB" sz="3200" b="1" noProof="0" dirty="0"/>
              <a:t> legislation for every single product</a:t>
            </a:r>
            <a:endParaRPr lang="cs-CZ" sz="3200" b="1" noProof="0" dirty="0"/>
          </a:p>
          <a:p>
            <a:pPr marL="342900" indent="-342900">
              <a:buFont typeface="Wingdings" panose="05000000000000000000" pitchFamily="2" charset="2"/>
              <a:buChar char="Ø"/>
            </a:pPr>
            <a:r>
              <a:rPr lang="en-US" sz="3200" b="1" noProof="0" dirty="0"/>
              <a:t>uniform market access</a:t>
            </a:r>
            <a:r>
              <a:rPr lang="cs-CZ" sz="3200" b="1" noProof="0" dirty="0"/>
              <a:t>;</a:t>
            </a:r>
            <a:endParaRPr lang="en-US" sz="3200" noProof="0" dirty="0"/>
          </a:p>
          <a:p>
            <a:pPr marL="342900" indent="-342900">
              <a:buFont typeface="Wingdings" panose="05000000000000000000" pitchFamily="2" charset="2"/>
              <a:buChar char="Ø"/>
            </a:pPr>
            <a:r>
              <a:rPr lang="en-US" sz="3200" b="1" noProof="0" dirty="0"/>
              <a:t>diversity of products</a:t>
            </a:r>
            <a:r>
              <a:rPr lang="cs-CZ" sz="3200" b="1" noProof="0" dirty="0"/>
              <a:t>.</a:t>
            </a:r>
            <a:endParaRPr lang="en-US" sz="3200" noProof="0" dirty="0"/>
          </a:p>
          <a:p>
            <a:br>
              <a:rPr lang="en-US" sz="3200" noProof="0" dirty="0"/>
            </a:br>
            <a:r>
              <a:rPr lang="en-US" sz="3200" b="1" noProof="0" dirty="0">
                <a:solidFill>
                  <a:srgbClr val="7030A0"/>
                </a:solidFill>
              </a:rPr>
              <a:t>Governance Models</a:t>
            </a:r>
          </a:p>
          <a:p>
            <a:pPr marL="514350" indent="-514350">
              <a:buFont typeface="+mj-lt"/>
              <a:buAutoNum type="arabicPeriod"/>
            </a:pPr>
            <a:r>
              <a:rPr lang="en-US" sz="3200" b="1" noProof="0" dirty="0"/>
              <a:t>Intergovernmentalism</a:t>
            </a:r>
            <a:r>
              <a:rPr lang="en-US" sz="3200" noProof="0" dirty="0"/>
              <a:t> → cooperation between states</a:t>
            </a:r>
            <a:r>
              <a:rPr lang="cs-CZ" sz="3200" noProof="0" dirty="0"/>
              <a:t>;</a:t>
            </a:r>
            <a:endParaRPr lang="en-US" sz="3200" noProof="0" dirty="0"/>
          </a:p>
          <a:p>
            <a:pPr marL="514350" indent="-514350">
              <a:buFont typeface="+mj-lt"/>
              <a:buAutoNum type="arabicPeriod"/>
            </a:pPr>
            <a:r>
              <a:rPr lang="en-US" sz="3200" b="1" noProof="0" dirty="0"/>
              <a:t>Supranationalism</a:t>
            </a:r>
            <a:r>
              <a:rPr lang="en-US" sz="3200" noProof="0" dirty="0"/>
              <a:t> → powers transferred to EU institutions</a:t>
            </a:r>
            <a:r>
              <a:rPr lang="cs-CZ" sz="3200" noProof="0" dirty="0"/>
              <a:t>;</a:t>
            </a:r>
            <a:endParaRPr lang="en-US" sz="3200" noProof="0" dirty="0"/>
          </a:p>
          <a:p>
            <a:r>
              <a:rPr lang="en-US" sz="3200" noProof="0" dirty="0"/>
              <a:t>➡️ </a:t>
            </a:r>
            <a:r>
              <a:rPr lang="en-US" sz="3200" i="1" noProof="0" dirty="0"/>
              <a:t>Level of integration depends on this choice</a:t>
            </a:r>
            <a:r>
              <a:rPr lang="cs-CZ" sz="3200" i="1" noProof="0" dirty="0"/>
              <a:t>.</a:t>
            </a:r>
            <a:endParaRPr lang="en-US" sz="3200" i="1" noProof="0" dirty="0"/>
          </a:p>
          <a:p>
            <a:pPr algn="just"/>
            <a:endParaRPr lang="en-US" sz="3200" noProof="0" dirty="0"/>
          </a:p>
          <a:p>
            <a:pPr algn="just"/>
            <a:endParaRPr lang="en-US" sz="3200" kern="1200" noProof="0" dirty="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B910F20D-8E46-7C98-702E-A93D906A12BF}"/>
              </a:ext>
            </a:extLst>
          </p:cNvPr>
          <p:cNvSpPr txBox="1"/>
          <p:nvPr/>
        </p:nvSpPr>
        <p:spPr>
          <a:xfrm>
            <a:off x="757238" y="168260"/>
            <a:ext cx="13073062" cy="584775"/>
          </a:xfrm>
          <a:prstGeom prst="rect">
            <a:avLst/>
          </a:prstGeom>
          <a:noFill/>
        </p:spPr>
        <p:txBody>
          <a:bodyPr wrap="square">
            <a:spAutoFit/>
          </a:bodyPr>
          <a:lstStyle/>
          <a:p>
            <a:pPr>
              <a:defRPr/>
            </a:pPr>
            <a:r>
              <a:rPr lang="en-US" sz="3200" b="1" dirty="0"/>
              <a:t>Single Market: Removing Barriers</a:t>
            </a:r>
            <a:r>
              <a:rPr lang="cs-CZ" sz="3200" b="1" dirty="0"/>
              <a:t> – </a:t>
            </a:r>
            <a:r>
              <a:rPr kumimoji="0" lang="en-GB" sz="3200" b="1" i="0" u="none" strike="noStrike" kern="1200" cap="none" spc="0" normalizeH="0" baseline="0" noProof="0" dirty="0">
                <a:ln>
                  <a:noFill/>
                </a:ln>
                <a:solidFill>
                  <a:srgbClr val="C00000"/>
                </a:solidFill>
                <a:effectLst/>
                <a:uLnTx/>
                <a:uFillTx/>
                <a:latin typeface="Calibri" panose="020F0502020204030204"/>
                <a:ea typeface="+mn-ea"/>
                <a:cs typeface="+mn-cs"/>
              </a:rPr>
              <a:t>Harmonization vs. Mutual Recognition</a:t>
            </a:r>
            <a:endParaRPr kumimoji="0" lang="en-GB"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Image 0" descr="preencoded.png">
            <a:extLst>
              <a:ext uri="{FF2B5EF4-FFF2-40B4-BE49-F238E27FC236}">
                <a16:creationId xmlns:a16="http://schemas.microsoft.com/office/drawing/2014/main" id="{C2F27C16-DBD1-5978-8EDF-18139A630732}"/>
              </a:ext>
            </a:extLst>
          </p:cNvPr>
          <p:cNvPicPr>
            <a:picLocks noChangeAspect="1"/>
          </p:cNvPicPr>
          <p:nvPr/>
        </p:nvPicPr>
        <p:blipFill>
          <a:blip r:embed="rId3"/>
          <a:stretch>
            <a:fillRect/>
          </a:stretch>
        </p:blipFill>
        <p:spPr>
          <a:xfrm>
            <a:off x="13366376" y="0"/>
            <a:ext cx="1264023" cy="1506071"/>
          </a:xfrm>
          <a:prstGeom prst="rect">
            <a:avLst/>
          </a:prstGeom>
        </p:spPr>
      </p:pic>
    </p:spTree>
    <p:extLst>
      <p:ext uri="{BB962C8B-B14F-4D97-AF65-F5344CB8AC3E}">
        <p14:creationId xmlns:p14="http://schemas.microsoft.com/office/powerpoint/2010/main" val="403860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CB6D-6773-FBE4-FD23-17B011C0CB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05A375-E5D6-15F9-4511-1BE35E18C4E7}"/>
              </a:ext>
            </a:extLst>
          </p:cNvPr>
          <p:cNvSpPr txBox="1"/>
          <p:nvPr/>
        </p:nvSpPr>
        <p:spPr>
          <a:xfrm>
            <a:off x="1344707" y="135830"/>
            <a:ext cx="11410010" cy="584775"/>
          </a:xfrm>
          <a:prstGeom prst="rect">
            <a:avLst/>
          </a:prstGeom>
          <a:noFill/>
        </p:spPr>
        <p:txBody>
          <a:bodyPr wrap="square">
            <a:spAutoFit/>
          </a:bodyPr>
          <a:lstStyle/>
          <a:p>
            <a:r>
              <a:rPr lang="en-GB" sz="3200" b="1" dirty="0"/>
              <a:t>Governance Models: Supranationalism v</a:t>
            </a:r>
            <a:r>
              <a:rPr lang="cs-CZ" sz="3200" b="1" dirty="0"/>
              <a:t>s. </a:t>
            </a:r>
            <a:r>
              <a:rPr lang="en-GB" sz="3200" b="1" dirty="0"/>
              <a:t>Intergovernmentalism</a:t>
            </a:r>
            <a:endParaRPr lang="en-GB" sz="3200" dirty="0"/>
          </a:p>
        </p:txBody>
      </p:sp>
      <p:pic>
        <p:nvPicPr>
          <p:cNvPr id="6" name="Image 0" descr="preencoded.png">
            <a:extLst>
              <a:ext uri="{FF2B5EF4-FFF2-40B4-BE49-F238E27FC236}">
                <a16:creationId xmlns:a16="http://schemas.microsoft.com/office/drawing/2014/main" id="{2F6E0F05-608D-503F-60B0-0C7A10C43693}"/>
              </a:ext>
            </a:extLst>
          </p:cNvPr>
          <p:cNvPicPr>
            <a:picLocks noChangeAspect="1"/>
          </p:cNvPicPr>
          <p:nvPr/>
        </p:nvPicPr>
        <p:blipFill>
          <a:blip r:embed="rId3"/>
          <a:stretch>
            <a:fillRect/>
          </a:stretch>
        </p:blipFill>
        <p:spPr>
          <a:xfrm>
            <a:off x="13366376" y="1"/>
            <a:ext cx="1264023" cy="860612"/>
          </a:xfrm>
          <a:prstGeom prst="rect">
            <a:avLst/>
          </a:prstGeom>
        </p:spPr>
      </p:pic>
      <p:sp>
        <p:nvSpPr>
          <p:cNvPr id="4" name="TextBox 3">
            <a:extLst>
              <a:ext uri="{FF2B5EF4-FFF2-40B4-BE49-F238E27FC236}">
                <a16:creationId xmlns:a16="http://schemas.microsoft.com/office/drawing/2014/main" id="{42768AF6-4160-C71D-1EF6-118AD570E7B3}"/>
              </a:ext>
            </a:extLst>
          </p:cNvPr>
          <p:cNvSpPr txBox="1"/>
          <p:nvPr/>
        </p:nvSpPr>
        <p:spPr>
          <a:xfrm>
            <a:off x="415463" y="720605"/>
            <a:ext cx="13953679" cy="8586966"/>
          </a:xfrm>
          <a:prstGeom prst="rect">
            <a:avLst/>
          </a:prstGeom>
          <a:noFill/>
        </p:spPr>
        <p:txBody>
          <a:bodyPr wrap="square" numCol="2">
            <a:spAutoFit/>
          </a:bodyPr>
          <a:lstStyle/>
          <a:p>
            <a:pPr>
              <a:buNone/>
            </a:pPr>
            <a:r>
              <a:rPr lang="en-GB" sz="2800" b="1" dirty="0"/>
              <a:t>Governance Models of Integration</a:t>
            </a:r>
          </a:p>
          <a:p>
            <a:pPr marL="514350" indent="-514350">
              <a:buFont typeface="+mj-lt"/>
              <a:buAutoNum type="arabicPeriod"/>
            </a:pPr>
            <a:r>
              <a:rPr lang="en-GB" sz="3100" b="1" dirty="0">
                <a:solidFill>
                  <a:srgbClr val="0070C0"/>
                </a:solidFill>
              </a:rPr>
              <a:t>Intergovernmentalism (sovereignty)</a:t>
            </a:r>
          </a:p>
          <a:p>
            <a:pPr marL="457200" indent="-457200">
              <a:buFont typeface="Wingdings" panose="05000000000000000000" pitchFamily="2" charset="2"/>
              <a:buChar char="Ø"/>
            </a:pPr>
            <a:r>
              <a:rPr lang="en-GB" sz="2800" dirty="0"/>
              <a:t>Decisions made by </a:t>
            </a:r>
            <a:r>
              <a:rPr lang="en-GB" sz="2800" b="1" dirty="0"/>
              <a:t>member states</a:t>
            </a:r>
            <a:r>
              <a:rPr lang="cs-CZ" sz="2800" b="1" dirty="0"/>
              <a:t>;</a:t>
            </a:r>
            <a:endParaRPr lang="en-GB" sz="2800" dirty="0"/>
          </a:p>
          <a:p>
            <a:pPr marL="457200" indent="-457200">
              <a:buFont typeface="Wingdings" panose="05000000000000000000" pitchFamily="2" charset="2"/>
              <a:buChar char="Ø"/>
            </a:pPr>
            <a:r>
              <a:rPr lang="en-GB" sz="2800" dirty="0"/>
              <a:t>Usually </a:t>
            </a:r>
            <a:r>
              <a:rPr lang="en-GB" sz="2800" b="1" dirty="0"/>
              <a:t>CONSENSUS → veto possible</a:t>
            </a:r>
            <a:r>
              <a:rPr lang="cs-CZ" sz="2800" b="1" dirty="0"/>
              <a:t>.</a:t>
            </a:r>
            <a:endParaRPr lang="en-GB" sz="2800" dirty="0"/>
          </a:p>
          <a:p>
            <a:pPr>
              <a:buNone/>
            </a:pPr>
            <a:endParaRPr lang="cs-CZ" sz="2800" dirty="0"/>
          </a:p>
          <a:p>
            <a:pPr>
              <a:buNone/>
            </a:pPr>
            <a:r>
              <a:rPr lang="en-GB" sz="2800" dirty="0"/>
              <a:t>➡️ </a:t>
            </a:r>
            <a:r>
              <a:rPr lang="en-GB" sz="2800" b="1" dirty="0">
                <a:solidFill>
                  <a:srgbClr val="C00000"/>
                </a:solidFill>
              </a:rPr>
              <a:t>Advantages:</a:t>
            </a:r>
          </a:p>
          <a:p>
            <a:pPr marL="457200" indent="-457200">
              <a:buFont typeface="Wingdings" panose="05000000000000000000" pitchFamily="2" charset="2"/>
              <a:buChar char="ü"/>
            </a:pPr>
            <a:r>
              <a:rPr lang="en-GB" sz="2800" b="1" dirty="0"/>
              <a:t>States keep full control</a:t>
            </a:r>
            <a:r>
              <a:rPr lang="cs-CZ" sz="2800" b="1" dirty="0"/>
              <a:t>;</a:t>
            </a:r>
            <a:endParaRPr lang="en-GB" sz="2800" b="1" dirty="0"/>
          </a:p>
          <a:p>
            <a:pPr>
              <a:buNone/>
            </a:pPr>
            <a:r>
              <a:rPr lang="en-GB" sz="2800" dirty="0"/>
              <a:t>➡️ </a:t>
            </a:r>
            <a:r>
              <a:rPr lang="en-GB" sz="2800" b="1" dirty="0">
                <a:solidFill>
                  <a:srgbClr val="C00000"/>
                </a:solidFill>
              </a:rPr>
              <a:t>Disadvantages:</a:t>
            </a:r>
          </a:p>
          <a:p>
            <a:pPr marL="457200" indent="-457200">
              <a:buFont typeface="Wingdings" panose="05000000000000000000" pitchFamily="2" charset="2"/>
              <a:buChar char="ü"/>
            </a:pPr>
            <a:r>
              <a:rPr lang="en-GB" sz="2800" b="1" dirty="0"/>
              <a:t>Slow decision-making / paralysis</a:t>
            </a:r>
            <a:r>
              <a:rPr lang="cs-CZ" sz="2800" b="1" dirty="0"/>
              <a:t>;</a:t>
            </a:r>
            <a:endParaRPr lang="en-GB" sz="2800" dirty="0"/>
          </a:p>
          <a:p>
            <a:pPr marL="457200" indent="-457200">
              <a:buFont typeface="Wingdings" panose="05000000000000000000" pitchFamily="2" charset="2"/>
              <a:buChar char="ü"/>
            </a:pPr>
            <a:r>
              <a:rPr lang="en-GB" sz="2800" dirty="0"/>
              <a:t>National interests dominate</a:t>
            </a:r>
            <a:r>
              <a:rPr lang="cs-CZ" sz="2800" dirty="0"/>
              <a:t>;</a:t>
            </a:r>
            <a:endParaRPr lang="en-GB" sz="2800" dirty="0"/>
          </a:p>
          <a:p>
            <a:pPr marL="457200" indent="-457200">
              <a:buFont typeface="Wingdings" panose="05000000000000000000" pitchFamily="2" charset="2"/>
              <a:buChar char="ü"/>
            </a:pPr>
            <a:r>
              <a:rPr lang="cs-CZ" sz="2800" dirty="0"/>
              <a:t>N</a:t>
            </a:r>
            <a:r>
              <a:rPr lang="en-GB" sz="2800" dirty="0"/>
              <a:t>o strong supranational institutions</a:t>
            </a:r>
            <a:r>
              <a:rPr lang="cs-CZ" sz="2800" dirty="0"/>
              <a:t>:</a:t>
            </a:r>
            <a:endParaRPr lang="en-GB" sz="2800" dirty="0"/>
          </a:p>
          <a:p>
            <a:pPr marL="457200" indent="-457200">
              <a:buFont typeface="Wingdings" panose="05000000000000000000" pitchFamily="2" charset="2"/>
              <a:buChar char="ü"/>
            </a:pPr>
            <a:r>
              <a:rPr lang="en-GB" sz="2800" dirty="0"/>
              <a:t>disputes solved politically</a:t>
            </a:r>
            <a:r>
              <a:rPr lang="cs-CZ" sz="2800" dirty="0"/>
              <a:t>: </a:t>
            </a:r>
            <a:r>
              <a:rPr lang="en-GB" sz="2800" b="1" dirty="0"/>
              <a:t>“presidential diplomacy”</a:t>
            </a:r>
            <a:r>
              <a:rPr lang="cs-CZ" sz="2800" b="1" dirty="0"/>
              <a:t> </a:t>
            </a:r>
            <a:r>
              <a:rPr lang="cs-CZ" sz="2800" dirty="0"/>
              <a:t>(not </a:t>
            </a:r>
            <a:r>
              <a:rPr lang="en-GB" sz="2800" dirty="0"/>
              <a:t>binding arbitration</a:t>
            </a:r>
            <a:r>
              <a:rPr lang="cs-CZ" sz="2800" dirty="0"/>
              <a:t>):</a:t>
            </a:r>
            <a:br>
              <a:rPr lang="en-GB" sz="2800" dirty="0"/>
            </a:br>
            <a:r>
              <a:rPr lang="en-GB" sz="2800" dirty="0"/>
              <a:t>→ inconsistent application of rules</a:t>
            </a:r>
            <a:r>
              <a:rPr lang="cs-CZ" sz="2800" dirty="0"/>
              <a:t>.</a:t>
            </a:r>
            <a:endParaRPr lang="en-GB" sz="2800" dirty="0"/>
          </a:p>
          <a:p>
            <a:endParaRPr lang="cs-CZ" sz="2400" b="1" dirty="0"/>
          </a:p>
          <a:p>
            <a:r>
              <a:rPr lang="en-GB" sz="2800" b="1" dirty="0"/>
              <a:t>Example:</a:t>
            </a:r>
            <a:r>
              <a:rPr lang="en-GB" sz="2800" dirty="0"/>
              <a:t> MERCOSUR, ASEAN</a:t>
            </a:r>
          </a:p>
          <a:p>
            <a:pPr>
              <a:buNone/>
            </a:pPr>
            <a:br>
              <a:rPr lang="en-GB" sz="2400" dirty="0"/>
            </a:br>
            <a:endParaRPr lang="en-GB" sz="2400" dirty="0"/>
          </a:p>
          <a:p>
            <a:pPr>
              <a:buNone/>
            </a:pPr>
            <a:endParaRPr lang="cs-CZ" sz="2400" b="1" dirty="0"/>
          </a:p>
          <a:p>
            <a:pPr>
              <a:buNone/>
            </a:pPr>
            <a:endParaRPr lang="cs-CZ" sz="2400" b="1" dirty="0"/>
          </a:p>
          <a:p>
            <a:pPr marL="444500" indent="-444500">
              <a:buFont typeface="+mj-lt"/>
              <a:buAutoNum type="arabicPeriod" startAt="2"/>
            </a:pPr>
            <a:r>
              <a:rPr lang="en-GB" sz="3100" b="1" dirty="0">
                <a:solidFill>
                  <a:srgbClr val="0070C0"/>
                </a:solidFill>
              </a:rPr>
              <a:t>Supranationalism (pooling sovereignty)</a:t>
            </a:r>
          </a:p>
          <a:p>
            <a:pPr marL="268288" indent="-268288">
              <a:buFont typeface="Arial" panose="020B0604020202020204" pitchFamily="34" charset="0"/>
              <a:buChar char="•"/>
            </a:pPr>
            <a:r>
              <a:rPr lang="en-GB" sz="2800" dirty="0"/>
              <a:t>States </a:t>
            </a:r>
            <a:r>
              <a:rPr lang="en-GB" sz="2800" b="1" dirty="0"/>
              <a:t>delegate powers to common institutions</a:t>
            </a:r>
            <a:r>
              <a:rPr lang="cs-CZ" sz="2800" b="1" dirty="0"/>
              <a:t>:</a:t>
            </a:r>
            <a:br>
              <a:rPr lang="en-GB" sz="2800" dirty="0"/>
            </a:br>
            <a:r>
              <a:rPr lang="en-GB" sz="2800" dirty="0"/>
              <a:t>→ European Commission, Court of Justice</a:t>
            </a:r>
            <a:r>
              <a:rPr lang="cs-CZ" sz="2800" dirty="0"/>
              <a:t>;</a:t>
            </a:r>
            <a:endParaRPr lang="en-GB" sz="2800" dirty="0"/>
          </a:p>
          <a:p>
            <a:pPr>
              <a:buNone/>
            </a:pPr>
            <a:r>
              <a:rPr lang="en-GB" sz="2800" dirty="0"/>
              <a:t>➡️ </a:t>
            </a:r>
            <a:r>
              <a:rPr lang="en-GB" sz="2800" b="1" dirty="0"/>
              <a:t>Key features:</a:t>
            </a:r>
          </a:p>
          <a:p>
            <a:pPr marL="174625" indent="-174625" algn="just">
              <a:buFont typeface="Arial" panose="020B0604020202020204" pitchFamily="34" charset="0"/>
              <a:buChar char="•"/>
            </a:pPr>
            <a:r>
              <a:rPr lang="en-GB" sz="2800" b="1" dirty="0"/>
              <a:t>Direct effect</a:t>
            </a:r>
            <a:r>
              <a:rPr lang="en-GB" sz="2800" dirty="0"/>
              <a:t> → EU law creates rights for individuals</a:t>
            </a:r>
            <a:r>
              <a:rPr lang="cs-CZ" sz="2800" dirty="0"/>
              <a:t>;</a:t>
            </a:r>
            <a:endParaRPr lang="en-GB" sz="2800" dirty="0"/>
          </a:p>
          <a:p>
            <a:pPr marL="174625" indent="-174625" algn="just">
              <a:buFont typeface="Arial" panose="020B0604020202020204" pitchFamily="34" charset="0"/>
              <a:buChar char="•"/>
            </a:pPr>
            <a:r>
              <a:rPr lang="en-GB" sz="2800" b="1" dirty="0"/>
              <a:t>Qualified Majority Voting (QMV)</a:t>
            </a:r>
            <a:r>
              <a:rPr lang="en-GB" sz="2800" dirty="0"/>
              <a:t> → no single-state veto</a:t>
            </a:r>
            <a:r>
              <a:rPr lang="cs-CZ" sz="2800" dirty="0"/>
              <a:t>.</a:t>
            </a:r>
            <a:endParaRPr lang="en-GB" sz="2800" dirty="0"/>
          </a:p>
          <a:p>
            <a:pPr>
              <a:buNone/>
            </a:pPr>
            <a:r>
              <a:rPr lang="en-GB" sz="2800" dirty="0"/>
              <a:t>➡️ </a:t>
            </a:r>
            <a:r>
              <a:rPr lang="en-GB" sz="2800" b="1" dirty="0"/>
              <a:t>Result:</a:t>
            </a:r>
          </a:p>
          <a:p>
            <a:pPr marL="342900" indent="-342900">
              <a:buFont typeface="Wingdings" panose="05000000000000000000" pitchFamily="2" charset="2"/>
              <a:buChar char="ü"/>
            </a:pPr>
            <a:r>
              <a:rPr lang="en-GB" sz="2800" b="1" dirty="0"/>
              <a:t>More efficient decision-making</a:t>
            </a:r>
            <a:r>
              <a:rPr lang="cs-CZ" sz="2800" b="1" dirty="0"/>
              <a:t>;</a:t>
            </a:r>
            <a:endParaRPr lang="en-GB" sz="2800" b="1" dirty="0"/>
          </a:p>
          <a:p>
            <a:pPr marL="342900" indent="-342900">
              <a:buFont typeface="Wingdings" panose="05000000000000000000" pitchFamily="2" charset="2"/>
              <a:buChar char="ü"/>
            </a:pPr>
            <a:r>
              <a:rPr lang="en-GB" sz="2800" b="1" dirty="0"/>
              <a:t>Stable and predictable system</a:t>
            </a:r>
            <a:r>
              <a:rPr lang="cs-CZ" sz="2800" b="1" dirty="0"/>
              <a:t>.</a:t>
            </a:r>
            <a:endParaRPr lang="en-GB" sz="2800" b="1" dirty="0"/>
          </a:p>
          <a:p>
            <a:pPr>
              <a:buNone/>
            </a:pPr>
            <a:endParaRPr lang="cs-CZ" sz="2800" dirty="0"/>
          </a:p>
          <a:p>
            <a:pPr>
              <a:buNone/>
            </a:pPr>
            <a:r>
              <a:rPr lang="en-GB" sz="2800" b="1" dirty="0"/>
              <a:t>🔹 Key difference</a:t>
            </a:r>
          </a:p>
          <a:p>
            <a:pPr marL="514350" indent="-514350">
              <a:buFont typeface="+mj-lt"/>
              <a:buAutoNum type="arabicPeriod"/>
            </a:pPr>
            <a:r>
              <a:rPr lang="en-GB" sz="2800" b="1" dirty="0">
                <a:solidFill>
                  <a:srgbClr val="0070C0"/>
                </a:solidFill>
              </a:rPr>
              <a:t>Intergovernmentalism</a:t>
            </a:r>
            <a:r>
              <a:rPr lang="en-GB" sz="2800" dirty="0"/>
              <a:t> = control by states</a:t>
            </a:r>
            <a:r>
              <a:rPr lang="cs-CZ" sz="2800" dirty="0"/>
              <a:t>;</a:t>
            </a:r>
            <a:endParaRPr lang="en-GB" sz="2800" dirty="0"/>
          </a:p>
          <a:p>
            <a:pPr marL="514350" indent="-514350">
              <a:buFont typeface="+mj-lt"/>
              <a:buAutoNum type="arabicPeriod"/>
            </a:pPr>
            <a:r>
              <a:rPr lang="en-GB" sz="2800" b="1" dirty="0">
                <a:solidFill>
                  <a:srgbClr val="0070C0"/>
                </a:solidFill>
              </a:rPr>
              <a:t>Supranationalism</a:t>
            </a:r>
            <a:r>
              <a:rPr lang="en-GB" sz="2800" dirty="0"/>
              <a:t> = shared authority → deeper integration</a:t>
            </a:r>
            <a:r>
              <a:rPr lang="cs-CZ" sz="2800" dirty="0"/>
              <a:t>.</a:t>
            </a:r>
            <a:endParaRPr lang="en-GB" sz="2800" dirty="0"/>
          </a:p>
        </p:txBody>
      </p:sp>
    </p:spTree>
    <p:extLst>
      <p:ext uri="{BB962C8B-B14F-4D97-AF65-F5344CB8AC3E}">
        <p14:creationId xmlns:p14="http://schemas.microsoft.com/office/powerpoint/2010/main" val="3806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7AE81-2D96-B9E0-27B3-BA1F281D1CAD}"/>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D026EFC-A2D4-436A-29F3-CD1CD33DBC6B}"/>
              </a:ext>
            </a:extLst>
          </p:cNvPr>
          <p:cNvPicPr>
            <a:picLocks noChangeAspect="1"/>
          </p:cNvPicPr>
          <p:nvPr/>
        </p:nvPicPr>
        <p:blipFill>
          <a:blip r:embed="rId3"/>
          <a:stretch>
            <a:fillRect/>
          </a:stretch>
        </p:blipFill>
        <p:spPr>
          <a:xfrm>
            <a:off x="1" y="0"/>
            <a:ext cx="588124" cy="8229600"/>
          </a:xfrm>
          <a:prstGeom prst="rect">
            <a:avLst/>
          </a:prstGeom>
        </p:spPr>
      </p:pic>
      <p:sp>
        <p:nvSpPr>
          <p:cNvPr id="3" name="Shape 0">
            <a:extLst>
              <a:ext uri="{FF2B5EF4-FFF2-40B4-BE49-F238E27FC236}">
                <a16:creationId xmlns:a16="http://schemas.microsoft.com/office/drawing/2014/main" id="{693A3F79-AAE9-3158-EE1D-B3AF3EEC4AAB}"/>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7CBD78FD-AEBC-DA9D-D24F-C42D2172E865}"/>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24" name="TextBox 23">
            <a:extLst>
              <a:ext uri="{FF2B5EF4-FFF2-40B4-BE49-F238E27FC236}">
                <a16:creationId xmlns:a16="http://schemas.microsoft.com/office/drawing/2014/main" id="{D08B3864-3347-7A68-700B-9D3D92F222F2}"/>
              </a:ext>
            </a:extLst>
          </p:cNvPr>
          <p:cNvSpPr txBox="1"/>
          <p:nvPr/>
        </p:nvSpPr>
        <p:spPr>
          <a:xfrm>
            <a:off x="588123" y="800426"/>
            <a:ext cx="13882255" cy="10341293"/>
          </a:xfrm>
          <a:prstGeom prst="rect">
            <a:avLst/>
          </a:prstGeom>
          <a:noFill/>
        </p:spPr>
        <p:txBody>
          <a:bodyPr wrap="square" numCol="2">
            <a:spAutoFit/>
          </a:bodyPr>
          <a:lstStyle/>
          <a:p>
            <a:r>
              <a:rPr lang="en-US" sz="2400" b="1" noProof="0" dirty="0">
                <a:solidFill>
                  <a:srgbClr val="7030A0"/>
                </a:solidFill>
              </a:rPr>
              <a:t>🔹 </a:t>
            </a:r>
            <a:r>
              <a:rPr lang="en-US" sz="2800" b="1" noProof="0" dirty="0">
                <a:solidFill>
                  <a:srgbClr val="7030A0"/>
                </a:solidFill>
              </a:rPr>
              <a:t>Goal</a:t>
            </a:r>
          </a:p>
          <a:p>
            <a:pPr marL="342900" indent="-342900">
              <a:buFont typeface="Wingdings" panose="05000000000000000000" pitchFamily="2" charset="2"/>
              <a:buChar char="ü"/>
            </a:pPr>
            <a:r>
              <a:rPr lang="en-US" sz="2800" noProof="0" dirty="0"/>
              <a:t>Founded in 1991; </a:t>
            </a:r>
          </a:p>
          <a:p>
            <a:pPr marL="342900" indent="-342900">
              <a:buFont typeface="Wingdings" panose="05000000000000000000" pitchFamily="2" charset="2"/>
              <a:buChar char="ü"/>
            </a:pPr>
            <a:r>
              <a:rPr lang="en-US" sz="2800" noProof="0" dirty="0"/>
              <a:t>Aim: </a:t>
            </a:r>
            <a:r>
              <a:rPr lang="en-US" sz="2800" b="1" noProof="0" dirty="0"/>
              <a:t>common market</a:t>
            </a:r>
            <a:r>
              <a:rPr lang="en-US" sz="2800" noProof="0" dirty="0"/>
              <a:t> </a:t>
            </a:r>
            <a:r>
              <a:rPr lang="en-US" sz="2800" b="1" noProof="0" dirty="0"/>
              <a:t>in South America</a:t>
            </a:r>
            <a:r>
              <a:rPr lang="en-US" sz="2800" noProof="0" dirty="0"/>
              <a:t>;</a:t>
            </a:r>
          </a:p>
          <a:p>
            <a:r>
              <a:rPr lang="en-US" sz="2800" noProof="0" dirty="0"/>
              <a:t>➡️ In reality: </a:t>
            </a:r>
            <a:r>
              <a:rPr lang="en-US" sz="2800" b="1" noProof="0" dirty="0"/>
              <a:t>incomplete customs union.</a:t>
            </a:r>
            <a:endParaRPr lang="en-US" sz="2800" noProof="0" dirty="0"/>
          </a:p>
          <a:p>
            <a:br>
              <a:rPr lang="en-US" sz="2800" noProof="0" dirty="0"/>
            </a:br>
            <a:r>
              <a:rPr lang="en-US" sz="2800" b="1" noProof="0" dirty="0"/>
              <a:t>🔹 Internal challenges</a:t>
            </a:r>
          </a:p>
          <a:p>
            <a:pPr marL="342900" indent="-342900">
              <a:buFont typeface="Arial" panose="020B0604020202020204" pitchFamily="34" charset="0"/>
              <a:buChar char="•"/>
            </a:pPr>
            <a:r>
              <a:rPr lang="en-US" sz="2800" b="1" noProof="0" dirty="0"/>
              <a:t>Economic asymmetries;</a:t>
            </a:r>
            <a:r>
              <a:rPr lang="en-US" sz="2800" noProof="0" dirty="0"/>
              <a:t> </a:t>
            </a:r>
          </a:p>
          <a:p>
            <a:pPr marL="342900" indent="-342900">
              <a:buFont typeface="Arial" panose="020B0604020202020204" pitchFamily="34" charset="0"/>
              <a:buChar char="•"/>
            </a:pPr>
            <a:r>
              <a:rPr lang="en-US" sz="2800" noProof="0" dirty="0"/>
              <a:t>Weak supranational institutions; </a:t>
            </a:r>
          </a:p>
          <a:p>
            <a:pPr marL="342900" indent="-342900">
              <a:buFont typeface="Arial" panose="020B0604020202020204" pitchFamily="34" charset="0"/>
              <a:buChar char="•"/>
            </a:pPr>
            <a:r>
              <a:rPr lang="en-US" sz="2800" noProof="0" dirty="0"/>
              <a:t>Reliance on </a:t>
            </a:r>
            <a:r>
              <a:rPr lang="en-US" sz="2800" b="1" noProof="0" dirty="0"/>
              <a:t>consensus (veto risk);</a:t>
            </a:r>
            <a:r>
              <a:rPr lang="en-US" sz="2800" noProof="0" dirty="0"/>
              <a:t> </a:t>
            </a:r>
          </a:p>
          <a:p>
            <a:r>
              <a:rPr lang="en-US" sz="2800" noProof="0" dirty="0"/>
              <a:t>➡️ Slow progress / paralysis.</a:t>
            </a:r>
          </a:p>
          <a:p>
            <a:br>
              <a:rPr lang="en-US" sz="2800" noProof="0" dirty="0"/>
            </a:br>
            <a:r>
              <a:rPr lang="en-US" sz="2800" b="1" noProof="0" dirty="0"/>
              <a:t>🔹 Trade limitations</a:t>
            </a:r>
          </a:p>
          <a:p>
            <a:pPr marL="342900" indent="-342900">
              <a:buFont typeface="Wingdings" panose="05000000000000000000" pitchFamily="2" charset="2"/>
              <a:buChar char="Ø"/>
            </a:pPr>
            <a:r>
              <a:rPr lang="en-US" sz="2800" noProof="0" dirty="0"/>
              <a:t>Exceptions to </a:t>
            </a:r>
            <a:r>
              <a:rPr lang="en-US" sz="2800" b="1" noProof="0" dirty="0"/>
              <a:t>Common External Tariff</a:t>
            </a:r>
            <a:r>
              <a:rPr lang="en-US" sz="2800" noProof="0" dirty="0"/>
              <a:t> </a:t>
            </a:r>
          </a:p>
          <a:p>
            <a:pPr marL="342900" indent="-342900">
              <a:buFont typeface="Wingdings" panose="05000000000000000000" pitchFamily="2" charset="2"/>
              <a:buChar char="Ø"/>
            </a:pPr>
            <a:r>
              <a:rPr lang="en-US" sz="2800" noProof="0" dirty="0"/>
              <a:t>Key sectors excluded (automotive, sugar)</a:t>
            </a:r>
            <a:br>
              <a:rPr lang="en-US" sz="2800" noProof="0" dirty="0"/>
            </a:br>
            <a:r>
              <a:rPr lang="en-US" sz="2800" noProof="0" dirty="0"/>
              <a:t>→ strong national interests. </a:t>
            </a:r>
          </a:p>
          <a:p>
            <a:br>
              <a:rPr lang="en-US" sz="2400" noProof="0" dirty="0"/>
            </a:br>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endParaRPr lang="en-US" sz="2400" noProof="0" dirty="0"/>
          </a:p>
          <a:p>
            <a:r>
              <a:rPr lang="en-US" sz="2500" b="1" noProof="0" dirty="0"/>
              <a:t>🔹 </a:t>
            </a:r>
            <a:r>
              <a:rPr lang="en-US" sz="2800" b="1" noProof="0" dirty="0"/>
              <a:t>Political instability</a:t>
            </a:r>
          </a:p>
          <a:p>
            <a:pPr>
              <a:buFont typeface="Wingdings" panose="05000000000000000000" pitchFamily="2" charset="2"/>
              <a:buChar char="Ø"/>
            </a:pPr>
            <a:r>
              <a:rPr lang="en-US" sz="2500" noProof="0" dirty="0"/>
              <a:t>Dependent on Brazil &amp; Argentina </a:t>
            </a:r>
          </a:p>
          <a:p>
            <a:pPr>
              <a:buFont typeface="Wingdings" panose="05000000000000000000" pitchFamily="2" charset="2"/>
              <a:buChar char="Ø"/>
            </a:pPr>
            <a:r>
              <a:rPr lang="en-US" sz="2500" noProof="0" dirty="0"/>
              <a:t>Shifts: </a:t>
            </a:r>
            <a:r>
              <a:rPr lang="en-US" sz="2500" b="1" noProof="0" dirty="0"/>
              <a:t>integrationist vs protectionist governments</a:t>
            </a:r>
            <a:r>
              <a:rPr lang="en-US" sz="2500" noProof="0" dirty="0"/>
              <a:t> </a:t>
            </a:r>
          </a:p>
          <a:p>
            <a:br>
              <a:rPr lang="en-US" sz="2500" noProof="0" dirty="0"/>
            </a:br>
            <a:r>
              <a:rPr lang="en-US" sz="2500" b="1" noProof="0" dirty="0"/>
              <a:t>🔹 </a:t>
            </a:r>
            <a:r>
              <a:rPr lang="en-US" sz="2800" b="1" noProof="0" dirty="0"/>
              <a:t>External pressures (2025)</a:t>
            </a:r>
          </a:p>
          <a:p>
            <a:pPr marL="514350" indent="-514350">
              <a:buFont typeface="+mj-lt"/>
              <a:buAutoNum type="romanLcPeriod"/>
            </a:pPr>
            <a:r>
              <a:rPr lang="en-US" sz="2500" b="1" noProof="0" dirty="0"/>
              <a:t>China = main trade partner</a:t>
            </a:r>
          </a:p>
          <a:p>
            <a:pPr algn="just"/>
            <a:r>
              <a:rPr lang="en-US" sz="2500" noProof="0" dirty="0"/>
              <a:t>→ trade: $180.9 bn (4× intra-MERCOSUR trade) </a:t>
            </a:r>
          </a:p>
          <a:p>
            <a:r>
              <a:rPr lang="en-US" sz="2500" noProof="0" dirty="0"/>
              <a:t>tensions inside bloc</a:t>
            </a:r>
            <a:br>
              <a:rPr lang="en-US" sz="2500" noProof="0" dirty="0"/>
            </a:br>
            <a:r>
              <a:rPr lang="en-US" sz="2500" noProof="0" dirty="0"/>
              <a:t>→ e.g. </a:t>
            </a:r>
            <a:r>
              <a:rPr lang="en-US" sz="2500" b="1" noProof="0" dirty="0"/>
              <a:t>Uruguay–China FTA attempt</a:t>
            </a:r>
            <a:r>
              <a:rPr lang="en-US" sz="2500" noProof="0" dirty="0"/>
              <a:t> (breaks common policy) </a:t>
            </a:r>
          </a:p>
          <a:p>
            <a:pPr marL="514350" indent="-514350">
              <a:buFont typeface="+mj-lt"/>
              <a:buAutoNum type="romanLcPeriod" startAt="2"/>
            </a:pPr>
            <a:r>
              <a:rPr lang="en-US" sz="2500" b="1" noProof="0" dirty="0"/>
              <a:t>EU–MERCOSUR agreement</a:t>
            </a:r>
          </a:p>
          <a:p>
            <a:r>
              <a:rPr lang="en-US" sz="2500" noProof="0" dirty="0"/>
              <a:t>→ opportunity for deeper integration</a:t>
            </a:r>
            <a:br>
              <a:rPr lang="en-US" sz="2500" noProof="0" dirty="0"/>
            </a:br>
            <a:r>
              <a:rPr lang="en-US" sz="2500" noProof="0" dirty="0"/>
              <a:t>→ but faces </a:t>
            </a:r>
            <a:r>
              <a:rPr lang="en-US" sz="2500" b="1" noProof="0" dirty="0"/>
              <a:t>environmental + industrial policy conflicts</a:t>
            </a:r>
            <a:r>
              <a:rPr lang="en-US" sz="2500" noProof="0" dirty="0"/>
              <a:t> </a:t>
            </a:r>
          </a:p>
          <a:p>
            <a:br>
              <a:rPr lang="en-US" sz="2500" noProof="0" dirty="0"/>
            </a:br>
            <a:r>
              <a:rPr lang="en-US" sz="2500" b="1" noProof="0" dirty="0"/>
              <a:t>🔹 </a:t>
            </a:r>
            <a:r>
              <a:rPr lang="en-US" sz="2500" b="1" noProof="0" dirty="0">
                <a:solidFill>
                  <a:srgbClr val="7030A0"/>
                </a:solidFill>
              </a:rPr>
              <a:t>Overall</a:t>
            </a:r>
          </a:p>
          <a:p>
            <a:r>
              <a:rPr lang="en-US" sz="2500" noProof="0" dirty="0"/>
              <a:t>➡️ </a:t>
            </a:r>
            <a:r>
              <a:rPr lang="en-US" sz="2500" b="1" noProof="0" dirty="0"/>
              <a:t>Lack of supranational power + external pressures → limits deeper integration</a:t>
            </a:r>
            <a:r>
              <a:rPr lang="en-US" sz="2500" noProof="0" dirty="0"/>
              <a:t>.</a:t>
            </a:r>
          </a:p>
        </p:txBody>
      </p:sp>
      <p:sp>
        <p:nvSpPr>
          <p:cNvPr id="6" name="Text 2">
            <a:extLst>
              <a:ext uri="{FF2B5EF4-FFF2-40B4-BE49-F238E27FC236}">
                <a16:creationId xmlns:a16="http://schemas.microsoft.com/office/drawing/2014/main" id="{255C85A1-35C1-F7B2-FCD7-B7C58F43BB6C}"/>
              </a:ext>
            </a:extLst>
          </p:cNvPr>
          <p:cNvSpPr/>
          <p:nvPr/>
        </p:nvSpPr>
        <p:spPr>
          <a:xfrm>
            <a:off x="4438020" y="135554"/>
            <a:ext cx="9228103" cy="530065"/>
          </a:xfrm>
          <a:prstGeom prst="rect">
            <a:avLst/>
          </a:prstGeom>
          <a:noFill/>
          <a:ln/>
        </p:spPr>
        <p:txBody>
          <a:bodyPr wrap="none" lIns="0" tIns="0" rIns="0" bIns="0" rtlCol="0" anchor="t"/>
          <a:lstStyle/>
          <a:p>
            <a:pPr>
              <a:lnSpc>
                <a:spcPts val="4150"/>
              </a:lnSpc>
            </a:pPr>
            <a:r>
              <a:rPr lang="en-US" sz="3750" dirty="0">
                <a:solidFill>
                  <a:srgbClr val="2F4F4F"/>
                </a:solidFill>
                <a:latin typeface="DM Sans Light" pitchFamily="34" charset="0"/>
                <a:ea typeface="DM Sans Light" pitchFamily="34" charset="-122"/>
                <a:cs typeface="DM Sans Light" pitchFamily="34" charset="-120"/>
              </a:rPr>
              <a:t>Regional Integration in Practice</a:t>
            </a:r>
            <a:r>
              <a:rPr lang="cs-CZ" sz="3750" dirty="0">
                <a:solidFill>
                  <a:srgbClr val="2F4F4F"/>
                </a:solidFill>
                <a:latin typeface="DM Sans Light" pitchFamily="34" charset="0"/>
                <a:ea typeface="DM Sans Light" pitchFamily="34" charset="-122"/>
                <a:cs typeface="DM Sans Light" pitchFamily="34" charset="-120"/>
              </a:rPr>
              <a:t>: </a:t>
            </a:r>
            <a:r>
              <a:rPr lang="en-GB" sz="4000" dirty="0"/>
              <a:t>MERCOSUR</a:t>
            </a:r>
            <a:endParaRPr lang="en-US" sz="3750" dirty="0"/>
          </a:p>
        </p:txBody>
      </p:sp>
    </p:spTree>
    <p:extLst>
      <p:ext uri="{BB962C8B-B14F-4D97-AF65-F5344CB8AC3E}">
        <p14:creationId xmlns:p14="http://schemas.microsoft.com/office/powerpoint/2010/main" val="109534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EA632-B411-54BE-42DA-648B25F0FAF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1B30A86-9EE8-C7CD-F2C0-E231ED872D33}"/>
              </a:ext>
            </a:extLst>
          </p:cNvPr>
          <p:cNvPicPr>
            <a:picLocks noChangeAspect="1"/>
          </p:cNvPicPr>
          <p:nvPr/>
        </p:nvPicPr>
        <p:blipFill>
          <a:blip r:embed="rId3"/>
          <a:stretch>
            <a:fillRect/>
          </a:stretch>
        </p:blipFill>
        <p:spPr>
          <a:xfrm>
            <a:off x="0" y="0"/>
            <a:ext cx="1180407" cy="8229600"/>
          </a:xfrm>
          <a:prstGeom prst="rect">
            <a:avLst/>
          </a:prstGeom>
        </p:spPr>
      </p:pic>
      <p:sp>
        <p:nvSpPr>
          <p:cNvPr id="3" name="Shape 0">
            <a:extLst>
              <a:ext uri="{FF2B5EF4-FFF2-40B4-BE49-F238E27FC236}">
                <a16:creationId xmlns:a16="http://schemas.microsoft.com/office/drawing/2014/main" id="{FC83E09E-89AB-640C-2EA6-DF7F93556840}"/>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7F4F7EA2-7F1D-84D7-DC8D-276E91AE3E84}"/>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66944063-B676-B910-BD8D-72C1D497B1FF}"/>
              </a:ext>
            </a:extLst>
          </p:cNvPr>
          <p:cNvSpPr/>
          <p:nvPr/>
        </p:nvSpPr>
        <p:spPr>
          <a:xfrm>
            <a:off x="4438020" y="135554"/>
            <a:ext cx="9228103" cy="530065"/>
          </a:xfrm>
          <a:prstGeom prst="rect">
            <a:avLst/>
          </a:prstGeom>
          <a:noFill/>
          <a:ln/>
        </p:spPr>
        <p:txBody>
          <a:bodyPr wrap="none" lIns="0" tIns="0" rIns="0" bIns="0" rtlCol="0" anchor="t"/>
          <a:lstStyle/>
          <a:p>
            <a:pPr>
              <a:lnSpc>
                <a:spcPts val="4150"/>
              </a:lnSpc>
            </a:pPr>
            <a:r>
              <a:rPr lang="en-US" sz="3750" dirty="0">
                <a:solidFill>
                  <a:srgbClr val="2F4F4F"/>
                </a:solidFill>
                <a:latin typeface="DM Sans Light" pitchFamily="34" charset="0"/>
                <a:ea typeface="DM Sans Light" pitchFamily="34" charset="-122"/>
                <a:cs typeface="DM Sans Light" pitchFamily="34" charset="-120"/>
              </a:rPr>
              <a:t>Regional Integration in Practice</a:t>
            </a:r>
            <a:r>
              <a:rPr lang="cs-CZ" sz="3750" dirty="0">
                <a:solidFill>
                  <a:srgbClr val="2F4F4F"/>
                </a:solidFill>
                <a:latin typeface="DM Sans Light" pitchFamily="34" charset="0"/>
                <a:ea typeface="DM Sans Light" pitchFamily="34" charset="-122"/>
                <a:cs typeface="DM Sans Light" pitchFamily="34" charset="-120"/>
              </a:rPr>
              <a:t>: </a:t>
            </a:r>
            <a:r>
              <a:rPr lang="en-GB" sz="4000" dirty="0"/>
              <a:t>MERCOSUR</a:t>
            </a:r>
            <a:endParaRPr lang="en-US" sz="3750" dirty="0"/>
          </a:p>
        </p:txBody>
      </p:sp>
      <p:graphicFrame>
        <p:nvGraphicFramePr>
          <p:cNvPr id="6" name="Table 5">
            <a:extLst>
              <a:ext uri="{FF2B5EF4-FFF2-40B4-BE49-F238E27FC236}">
                <a16:creationId xmlns:a16="http://schemas.microsoft.com/office/drawing/2014/main" id="{15677DEB-9957-0766-0D5C-44D2ED77A79B}"/>
              </a:ext>
            </a:extLst>
          </p:cNvPr>
          <p:cNvGraphicFramePr>
            <a:graphicFrameLocks noGrp="1"/>
          </p:cNvGraphicFramePr>
          <p:nvPr>
            <p:extLst>
              <p:ext uri="{D42A27DB-BD31-4B8C-83A1-F6EECF244321}">
                <p14:modId xmlns:p14="http://schemas.microsoft.com/office/powerpoint/2010/main" val="2245553400"/>
              </p:ext>
            </p:extLst>
          </p:nvPr>
        </p:nvGraphicFramePr>
        <p:xfrm>
          <a:off x="232757" y="934583"/>
          <a:ext cx="14248013" cy="7091430"/>
        </p:xfrm>
        <a:graphic>
          <a:graphicData uri="http://schemas.openxmlformats.org/drawingml/2006/table">
            <a:tbl>
              <a:tblPr firstRow="1" firstCol="1" bandRow="1">
                <a:tableStyleId>{5C22544A-7EE6-4342-B048-85BDC9FD1C3A}</a:tableStyleId>
              </a:tblPr>
              <a:tblGrid>
                <a:gridCol w="3555472">
                  <a:extLst>
                    <a:ext uri="{9D8B030D-6E8A-4147-A177-3AD203B41FA5}">
                      <a16:colId xmlns:a16="http://schemas.microsoft.com/office/drawing/2014/main" val="3992905251"/>
                    </a:ext>
                  </a:extLst>
                </a:gridCol>
                <a:gridCol w="4926563">
                  <a:extLst>
                    <a:ext uri="{9D8B030D-6E8A-4147-A177-3AD203B41FA5}">
                      <a16:colId xmlns:a16="http://schemas.microsoft.com/office/drawing/2014/main" val="2534856264"/>
                    </a:ext>
                  </a:extLst>
                </a:gridCol>
                <a:gridCol w="5765978">
                  <a:extLst>
                    <a:ext uri="{9D8B030D-6E8A-4147-A177-3AD203B41FA5}">
                      <a16:colId xmlns:a16="http://schemas.microsoft.com/office/drawing/2014/main" val="1782315466"/>
                    </a:ext>
                  </a:extLst>
                </a:gridCol>
              </a:tblGrid>
              <a:tr h="1181905">
                <a:tc>
                  <a:txBody>
                    <a:bodyPr/>
                    <a:lstStyle/>
                    <a:p>
                      <a:pPr algn="just">
                        <a:lnSpc>
                          <a:spcPct val="115000"/>
                        </a:lnSpc>
                        <a:spcAft>
                          <a:spcPts val="800"/>
                        </a:spcAft>
                        <a:buNone/>
                      </a:pPr>
                      <a:r>
                        <a:rPr lang="en-GB" sz="2400" kern="100">
                          <a:effectLst/>
                        </a:rPr>
                        <a:t>Challenge for MERCOSUR</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800"/>
                        </a:spcAft>
                        <a:buNone/>
                      </a:pPr>
                      <a:r>
                        <a:rPr lang="en-GB" sz="2400" kern="100">
                          <a:effectLst/>
                        </a:rPr>
                        <a:t>Economic/Political Impact</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800"/>
                        </a:spcAft>
                        <a:buNone/>
                      </a:pPr>
                      <a:r>
                        <a:rPr lang="en-GB" sz="2400" kern="100" dirty="0">
                          <a:effectLst/>
                        </a:rPr>
                        <a:t>Future Outlook (2025-2026)</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74993840"/>
                  </a:ext>
                </a:extLst>
              </a:tr>
              <a:tr h="1181905">
                <a:tc>
                  <a:txBody>
                    <a:bodyPr/>
                    <a:lstStyle/>
                    <a:p>
                      <a:pPr algn="just">
                        <a:lnSpc>
                          <a:spcPct val="115000"/>
                        </a:lnSpc>
                        <a:spcAft>
                          <a:spcPts val="800"/>
                        </a:spcAft>
                        <a:buNone/>
                      </a:pPr>
                      <a:r>
                        <a:rPr lang="en-GB" sz="2800" kern="100" dirty="0">
                          <a:effectLst/>
                        </a:rPr>
                        <a:t>Institutional Rigidity</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Decisions require consensus; frequent paralysis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Ongoing pressure for governance reform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44687629"/>
                  </a:ext>
                </a:extLst>
              </a:tr>
              <a:tr h="1181905">
                <a:tc>
                  <a:txBody>
                    <a:bodyPr/>
                    <a:lstStyle/>
                    <a:p>
                      <a:pPr algn="just">
                        <a:lnSpc>
                          <a:spcPct val="115000"/>
                        </a:lnSpc>
                        <a:spcAft>
                          <a:spcPts val="800"/>
                        </a:spcAft>
                        <a:buNone/>
                      </a:pPr>
                      <a:r>
                        <a:rPr lang="en-GB" sz="2800" kern="100" dirty="0">
                          <a:effectLst/>
                        </a:rPr>
                        <a:t>CET Exceptions</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Cars and sugar sectors are not integrated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Efforts to reduce tariff barriers are slow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43133344"/>
                  </a:ext>
                </a:extLst>
              </a:tr>
              <a:tr h="1181905">
                <a:tc>
                  <a:txBody>
                    <a:bodyPr/>
                    <a:lstStyle/>
                    <a:p>
                      <a:pPr algn="just">
                        <a:lnSpc>
                          <a:spcPct val="115000"/>
                        </a:lnSpc>
                        <a:spcAft>
                          <a:spcPts val="800"/>
                        </a:spcAft>
                        <a:buNone/>
                      </a:pPr>
                      <a:r>
                        <a:rPr lang="en-GB" sz="2800" kern="100" dirty="0">
                          <a:effectLst/>
                        </a:rPr>
                        <a:t>Trade Asymmetry</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a:effectLst/>
                        </a:rPr>
                        <a:t>Intra-bloc trade is only 11.7% of total exports </a:t>
                      </a:r>
                      <a:endParaRPr lang="en-GB" sz="28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Increasing dependence on Chinese markets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50345538"/>
                  </a:ext>
                </a:extLst>
              </a:tr>
              <a:tr h="1181905">
                <a:tc>
                  <a:txBody>
                    <a:bodyPr/>
                    <a:lstStyle/>
                    <a:p>
                      <a:pPr algn="just">
                        <a:lnSpc>
                          <a:spcPct val="115000"/>
                        </a:lnSpc>
                        <a:spcAft>
                          <a:spcPts val="800"/>
                        </a:spcAft>
                        <a:buNone/>
                      </a:pPr>
                      <a:r>
                        <a:rPr lang="en-GB" sz="2800" kern="100" dirty="0">
                          <a:effectLst/>
                        </a:rPr>
                        <a:t>Legal Implementation</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a:effectLst/>
                        </a:rPr>
                        <a:t>Directives must be ratified by national parliaments </a:t>
                      </a:r>
                      <a:endParaRPr lang="en-GB" sz="28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Massive backlog of non-ratified legislation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50896617"/>
                  </a:ext>
                </a:extLst>
              </a:tr>
              <a:tr h="1181905">
                <a:tc>
                  <a:txBody>
                    <a:bodyPr/>
                    <a:lstStyle/>
                    <a:p>
                      <a:pPr algn="just">
                        <a:lnSpc>
                          <a:spcPct val="115000"/>
                        </a:lnSpc>
                        <a:spcAft>
                          <a:spcPts val="800"/>
                        </a:spcAft>
                        <a:buNone/>
                      </a:pPr>
                      <a:r>
                        <a:rPr lang="en-GB" sz="2800" kern="100" dirty="0">
                          <a:effectLst/>
                        </a:rPr>
                        <a:t>Environmental Issues</a:t>
                      </a:r>
                      <a:endParaRPr lang="en-GB" sz="2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a:effectLst/>
                        </a:rPr>
                        <a:t>Friction with EU over Amazon deforestation </a:t>
                      </a:r>
                      <a:endParaRPr lang="en-GB" sz="28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800" b="1" kern="100" dirty="0">
                          <a:effectLst/>
                        </a:rPr>
                        <a:t>Brazil pushing animal traceability for COP30 </a:t>
                      </a:r>
                      <a:endParaRPr lang="en-GB" sz="28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623844"/>
                  </a:ext>
                </a:extLst>
              </a:tr>
            </a:tbl>
          </a:graphicData>
        </a:graphic>
      </p:graphicFrame>
    </p:spTree>
    <p:extLst>
      <p:ext uri="{BB962C8B-B14F-4D97-AF65-F5344CB8AC3E}">
        <p14:creationId xmlns:p14="http://schemas.microsoft.com/office/powerpoint/2010/main" val="403977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370D0-76B4-DF61-5A6E-9F943F0E926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148B668-6AD6-5720-AB87-1D16656BD2E1}"/>
              </a:ext>
            </a:extLst>
          </p:cNvPr>
          <p:cNvPicPr>
            <a:picLocks noChangeAspect="1"/>
          </p:cNvPicPr>
          <p:nvPr/>
        </p:nvPicPr>
        <p:blipFill>
          <a:blip r:embed="rId3"/>
          <a:stretch>
            <a:fillRect/>
          </a:stretch>
        </p:blipFill>
        <p:spPr>
          <a:xfrm>
            <a:off x="1" y="0"/>
            <a:ext cx="588124" cy="8229600"/>
          </a:xfrm>
          <a:prstGeom prst="rect">
            <a:avLst/>
          </a:prstGeom>
        </p:spPr>
      </p:pic>
      <p:sp>
        <p:nvSpPr>
          <p:cNvPr id="3" name="Shape 0">
            <a:extLst>
              <a:ext uri="{FF2B5EF4-FFF2-40B4-BE49-F238E27FC236}">
                <a16:creationId xmlns:a16="http://schemas.microsoft.com/office/drawing/2014/main" id="{06BC50A0-5253-82D3-C8C3-574A32B9797F}"/>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B69BCF2C-D844-0CBC-971B-97E93711B792}"/>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93B6399D-976A-9C2A-7545-94F5FDCC83CB}"/>
              </a:ext>
            </a:extLst>
          </p:cNvPr>
          <p:cNvSpPr/>
          <p:nvPr/>
        </p:nvSpPr>
        <p:spPr>
          <a:xfrm>
            <a:off x="3296394" y="338069"/>
            <a:ext cx="6785134" cy="530066"/>
          </a:xfrm>
          <a:prstGeom prst="rect">
            <a:avLst/>
          </a:prstGeom>
          <a:noFill/>
          <a:ln/>
        </p:spPr>
        <p:txBody>
          <a:bodyPr wrap="none" lIns="0" tIns="0" rIns="0" bIns="0" rtlCol="0" anchor="t"/>
          <a:lstStyle/>
          <a:p>
            <a:pPr marL="0" indent="0" algn="l">
              <a:lnSpc>
                <a:spcPts val="4150"/>
              </a:lnSpc>
              <a:buNone/>
            </a:pPr>
            <a:r>
              <a:rPr lang="en-GB" sz="2800" b="1" dirty="0">
                <a:solidFill>
                  <a:srgbClr val="2F4F4F"/>
                </a:solidFill>
                <a:highlight>
                  <a:srgbClr val="FFFF00"/>
                </a:highlight>
                <a:latin typeface="DM Sans Light" pitchFamily="34" charset="0"/>
                <a:ea typeface="DM Sans Light" pitchFamily="34" charset="-122"/>
                <a:cs typeface="DM Sans Light" pitchFamily="34" charset="-120"/>
              </a:rPr>
              <a:t>EU vs MERCOSUR: </a:t>
            </a:r>
            <a:r>
              <a:rPr lang="en-GB" sz="2800" b="1" dirty="0">
                <a:solidFill>
                  <a:srgbClr val="2F4F4F"/>
                </a:solidFill>
                <a:latin typeface="DM Sans Light" pitchFamily="34" charset="0"/>
                <a:ea typeface="DM Sans Light" pitchFamily="34" charset="-122"/>
                <a:cs typeface="DM Sans Light" pitchFamily="34" charset="-120"/>
              </a:rPr>
              <a:t>Comparative Framework of Economic Integration</a:t>
            </a:r>
            <a:endParaRPr lang="en-US" sz="2800" b="1" dirty="0"/>
          </a:p>
        </p:txBody>
      </p:sp>
      <p:sp>
        <p:nvSpPr>
          <p:cNvPr id="24" name="TextBox 23">
            <a:extLst>
              <a:ext uri="{FF2B5EF4-FFF2-40B4-BE49-F238E27FC236}">
                <a16:creationId xmlns:a16="http://schemas.microsoft.com/office/drawing/2014/main" id="{ABD4878F-BB70-B4A0-7DE6-6AD3CBC2760B}"/>
              </a:ext>
            </a:extLst>
          </p:cNvPr>
          <p:cNvSpPr txBox="1"/>
          <p:nvPr/>
        </p:nvSpPr>
        <p:spPr>
          <a:xfrm>
            <a:off x="588125" y="1002617"/>
            <a:ext cx="14042276" cy="12157174"/>
          </a:xfrm>
          <a:prstGeom prst="rect">
            <a:avLst/>
          </a:prstGeom>
          <a:noFill/>
        </p:spPr>
        <p:txBody>
          <a:bodyPr wrap="square" numCol="2">
            <a:spAutoFit/>
          </a:bodyPr>
          <a:lstStyle/>
          <a:p>
            <a:r>
              <a:rPr lang="en-GB" sz="3000" b="1" dirty="0"/>
              <a:t>🔹 </a:t>
            </a:r>
            <a:r>
              <a:rPr lang="en-GB" sz="3000" b="1" dirty="0">
                <a:highlight>
                  <a:srgbClr val="FFFF00"/>
                </a:highlight>
              </a:rPr>
              <a:t>Depth of Integration</a:t>
            </a:r>
          </a:p>
          <a:p>
            <a:pPr marL="447675" indent="-447675">
              <a:buFont typeface="+mj-lt"/>
              <a:buAutoNum type="arabicPeriod"/>
            </a:pPr>
            <a:r>
              <a:rPr lang="en-GB" sz="3000" b="1" dirty="0"/>
              <a:t>EU:</a:t>
            </a:r>
            <a:r>
              <a:rPr lang="en-GB" sz="3000" dirty="0"/>
              <a:t> Advanced </a:t>
            </a:r>
            <a:r>
              <a:rPr lang="en-GB" sz="3000" b="1" dirty="0"/>
              <a:t>Single Market</a:t>
            </a:r>
            <a:r>
              <a:rPr lang="en-GB" sz="3000" dirty="0"/>
              <a:t> → removal of tariff and non-tariff barriers</a:t>
            </a:r>
            <a:r>
              <a:rPr lang="cs-CZ" sz="3000" dirty="0"/>
              <a:t>;</a:t>
            </a:r>
            <a:r>
              <a:rPr lang="en-GB" sz="3000" dirty="0"/>
              <a:t> </a:t>
            </a:r>
          </a:p>
          <a:p>
            <a:pPr marL="447675" indent="-447675">
              <a:buFont typeface="+mj-lt"/>
              <a:buAutoNum type="arabicPeriod"/>
            </a:pPr>
            <a:r>
              <a:rPr lang="en-GB" sz="3000" b="1" dirty="0"/>
              <a:t>MERCOSUR:</a:t>
            </a:r>
            <a:r>
              <a:rPr lang="en-GB" sz="3000" dirty="0"/>
              <a:t> </a:t>
            </a:r>
            <a:r>
              <a:rPr lang="en-GB" sz="3000" b="1" dirty="0"/>
              <a:t>Fragmented Customs Union</a:t>
            </a:r>
            <a:r>
              <a:rPr lang="en-GB" sz="3000" dirty="0"/>
              <a:t> → persistent exemptions and asymmetries</a:t>
            </a:r>
            <a:r>
              <a:rPr lang="cs-CZ" sz="3000" dirty="0"/>
              <a:t>.</a:t>
            </a:r>
            <a:r>
              <a:rPr lang="en-GB" sz="3000" dirty="0"/>
              <a:t> </a:t>
            </a:r>
          </a:p>
          <a:p>
            <a:endParaRPr lang="en-GB" sz="3000" dirty="0"/>
          </a:p>
          <a:p>
            <a:r>
              <a:rPr lang="en-GB" sz="3000" b="1" dirty="0"/>
              <a:t>🔹 </a:t>
            </a:r>
            <a:r>
              <a:rPr lang="en-GB" sz="3000" b="1" dirty="0">
                <a:highlight>
                  <a:srgbClr val="FFFF00"/>
                </a:highlight>
              </a:rPr>
              <a:t>Institutional Structure</a:t>
            </a:r>
          </a:p>
          <a:p>
            <a:pPr marL="514350" indent="-514350">
              <a:buFont typeface="+mj-lt"/>
              <a:buAutoNum type="arabicPeriod"/>
            </a:pPr>
            <a:r>
              <a:rPr lang="en-GB" sz="3000" b="1" dirty="0"/>
              <a:t>EU:</a:t>
            </a:r>
            <a:r>
              <a:rPr lang="en-GB" sz="3000" dirty="0"/>
              <a:t> </a:t>
            </a:r>
            <a:r>
              <a:rPr lang="en-GB" sz="3000" b="1" dirty="0"/>
              <a:t>Supranational governance</a:t>
            </a:r>
            <a:br>
              <a:rPr lang="en-GB" sz="3000" dirty="0"/>
            </a:br>
            <a:r>
              <a:rPr lang="en-GB" sz="3000" dirty="0"/>
              <a:t>→ European Commission, Court of Justice, Qualified Majority Voting</a:t>
            </a:r>
            <a:r>
              <a:rPr lang="cs-CZ" sz="3000" dirty="0"/>
              <a:t>;</a:t>
            </a:r>
            <a:r>
              <a:rPr lang="en-GB" sz="3000" dirty="0"/>
              <a:t> </a:t>
            </a:r>
          </a:p>
          <a:p>
            <a:pPr marL="514350" indent="-514350">
              <a:buFont typeface="+mj-lt"/>
              <a:buAutoNum type="arabicPeriod"/>
            </a:pPr>
            <a:r>
              <a:rPr lang="en-GB" sz="3000" b="1" dirty="0"/>
              <a:t>MERCOSUR:</a:t>
            </a:r>
            <a:r>
              <a:rPr lang="en-GB" sz="3000" dirty="0"/>
              <a:t> </a:t>
            </a:r>
            <a:r>
              <a:rPr lang="en-GB" sz="3000" b="1" dirty="0"/>
              <a:t>Intergovernmental model</a:t>
            </a:r>
            <a:br>
              <a:rPr lang="en-GB" sz="3000" dirty="0"/>
            </a:br>
            <a:r>
              <a:rPr lang="en-GB" sz="3000" dirty="0"/>
              <a:t>→ consensus-based decision-making, absence of binding supranational authority</a:t>
            </a:r>
            <a:r>
              <a:rPr lang="cs-CZ" sz="3000" dirty="0"/>
              <a:t>.</a:t>
            </a:r>
            <a:r>
              <a:rPr lang="en-GB" sz="3000" dirty="0"/>
              <a:t> </a:t>
            </a:r>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pPr marL="354013" indent="-166688"/>
            <a:r>
              <a:rPr lang="en-GB" sz="2800" b="1" dirty="0"/>
              <a:t>🔹 </a:t>
            </a:r>
            <a:r>
              <a:rPr lang="en-GB" sz="2800" b="1" dirty="0">
                <a:highlight>
                  <a:srgbClr val="FFFF00"/>
                </a:highlight>
              </a:rPr>
              <a:t>Legal Order</a:t>
            </a:r>
          </a:p>
          <a:p>
            <a:pPr marL="701675" indent="-514350">
              <a:buFont typeface="+mj-lt"/>
              <a:buAutoNum type="arabicPeriod"/>
            </a:pPr>
            <a:r>
              <a:rPr lang="en-GB" sz="2800" b="1" dirty="0"/>
              <a:t>EU:</a:t>
            </a:r>
            <a:r>
              <a:rPr lang="en-GB" sz="2800" dirty="0"/>
              <a:t> Autonomous legal system</a:t>
            </a:r>
            <a:br>
              <a:rPr lang="en-GB" sz="2800" dirty="0"/>
            </a:br>
            <a:r>
              <a:rPr lang="en-GB" sz="2800" dirty="0"/>
              <a:t>→ </a:t>
            </a:r>
            <a:r>
              <a:rPr lang="en-GB" sz="2800" b="1" dirty="0"/>
              <a:t>direct effect, supremacy, uniform enforcement</a:t>
            </a:r>
            <a:r>
              <a:rPr lang="cs-CZ" sz="2800" b="1" dirty="0"/>
              <a:t>;</a:t>
            </a:r>
            <a:r>
              <a:rPr lang="en-GB" sz="2800" dirty="0"/>
              <a:t> </a:t>
            </a:r>
          </a:p>
          <a:p>
            <a:pPr marL="701675" indent="-514350">
              <a:buFont typeface="+mj-lt"/>
              <a:buAutoNum type="arabicPeriod"/>
            </a:pPr>
            <a:r>
              <a:rPr lang="en-GB" sz="2800" b="1" dirty="0"/>
              <a:t>MERCOSUR:</a:t>
            </a:r>
            <a:r>
              <a:rPr lang="en-GB" sz="2800" dirty="0"/>
              <a:t> Weak legal integration</a:t>
            </a:r>
            <a:br>
              <a:rPr lang="en-GB" sz="2800" dirty="0"/>
            </a:br>
            <a:r>
              <a:rPr lang="en-GB" sz="2800" dirty="0"/>
              <a:t>→ limited enforcement, reliance on diplomatic dispute resolution</a:t>
            </a:r>
            <a:r>
              <a:rPr lang="cs-CZ" sz="2800" dirty="0"/>
              <a:t>.</a:t>
            </a:r>
            <a:r>
              <a:rPr lang="en-GB" sz="2800" dirty="0"/>
              <a:t> </a:t>
            </a:r>
          </a:p>
          <a:p>
            <a:pPr marL="354013" indent="-166688"/>
            <a:endParaRPr lang="cs-CZ" sz="2800" dirty="0"/>
          </a:p>
          <a:p>
            <a:pPr marL="354013" indent="-166688"/>
            <a:r>
              <a:rPr lang="en-GB" sz="2800" b="1" dirty="0"/>
              <a:t>🔹 </a:t>
            </a:r>
            <a:r>
              <a:rPr lang="en-GB" sz="2800" b="1" dirty="0">
                <a:highlight>
                  <a:srgbClr val="FFFF00"/>
                </a:highlight>
              </a:rPr>
              <a:t>Market Functioning</a:t>
            </a:r>
          </a:p>
          <a:p>
            <a:pPr marL="701675" indent="-514350">
              <a:buFont typeface="+mj-lt"/>
              <a:buAutoNum type="arabicPeriod"/>
            </a:pPr>
            <a:r>
              <a:rPr lang="en-GB" sz="2800" b="1" dirty="0"/>
              <a:t>EU:</a:t>
            </a:r>
            <a:br>
              <a:rPr lang="en-GB" sz="2800" dirty="0"/>
            </a:br>
            <a:r>
              <a:rPr lang="en-GB" sz="2800" dirty="0"/>
              <a:t>→ </a:t>
            </a:r>
            <a:r>
              <a:rPr lang="en-GB" sz="2800" b="1" dirty="0"/>
              <a:t>harmonization + mutual recognition </a:t>
            </a:r>
            <a:r>
              <a:rPr lang="en-GB" sz="2800" dirty="0"/>
              <a:t>(Cassis framework)</a:t>
            </a:r>
            <a:r>
              <a:rPr lang="cs-CZ" sz="2800" dirty="0"/>
              <a:t>;</a:t>
            </a:r>
            <a:br>
              <a:rPr lang="en-GB" sz="2800" dirty="0"/>
            </a:br>
            <a:r>
              <a:rPr lang="en-GB" sz="2800" dirty="0"/>
              <a:t>→ high level of regulatory convergence</a:t>
            </a:r>
            <a:r>
              <a:rPr lang="cs-CZ" sz="2800" dirty="0"/>
              <a:t>.</a:t>
            </a:r>
            <a:r>
              <a:rPr lang="en-GB" sz="2800" dirty="0"/>
              <a:t> </a:t>
            </a:r>
          </a:p>
          <a:p>
            <a:pPr marL="701675" indent="-514350">
              <a:buFont typeface="+mj-lt"/>
              <a:buAutoNum type="arabicPeriod"/>
            </a:pPr>
            <a:r>
              <a:rPr lang="en-GB" sz="2800" b="1" dirty="0"/>
              <a:t>MERCOSUR:</a:t>
            </a:r>
            <a:br>
              <a:rPr lang="en-GB" sz="2800" dirty="0"/>
            </a:br>
            <a:r>
              <a:rPr lang="en-GB" sz="2800" dirty="0"/>
              <a:t>→ incomplete CET, sectoral exclusions</a:t>
            </a:r>
            <a:br>
              <a:rPr lang="en-GB" sz="2800" dirty="0"/>
            </a:br>
            <a:r>
              <a:rPr lang="en-GB" sz="2800" dirty="0"/>
              <a:t>→ low regulatory coordination</a:t>
            </a:r>
            <a:r>
              <a:rPr lang="cs-CZ" sz="2800" dirty="0"/>
              <a:t>.</a:t>
            </a:r>
            <a:r>
              <a:rPr lang="en-GB" sz="2800" dirty="0"/>
              <a:t> </a:t>
            </a:r>
          </a:p>
          <a:p>
            <a:br>
              <a:rPr lang="en-GB" sz="2800" dirty="0"/>
            </a:br>
            <a:br>
              <a:rPr lang="en-GB" sz="2800" dirty="0"/>
            </a:br>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endParaRPr lang="en-GB" sz="2800" dirty="0"/>
          </a:p>
        </p:txBody>
      </p:sp>
    </p:spTree>
    <p:extLst>
      <p:ext uri="{BB962C8B-B14F-4D97-AF65-F5344CB8AC3E}">
        <p14:creationId xmlns:p14="http://schemas.microsoft.com/office/powerpoint/2010/main" val="343563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F8441-2971-691F-4723-E2F9F5A9DB2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37E414D-4C22-8B55-59D5-FCAA5F26763D}"/>
              </a:ext>
            </a:extLst>
          </p:cNvPr>
          <p:cNvPicPr>
            <a:picLocks noChangeAspect="1"/>
          </p:cNvPicPr>
          <p:nvPr/>
        </p:nvPicPr>
        <p:blipFill>
          <a:blip r:embed="rId3"/>
          <a:stretch>
            <a:fillRect/>
          </a:stretch>
        </p:blipFill>
        <p:spPr>
          <a:xfrm>
            <a:off x="1" y="0"/>
            <a:ext cx="588124" cy="8229600"/>
          </a:xfrm>
          <a:prstGeom prst="rect">
            <a:avLst/>
          </a:prstGeom>
        </p:spPr>
      </p:pic>
      <p:sp>
        <p:nvSpPr>
          <p:cNvPr id="3" name="Shape 0">
            <a:extLst>
              <a:ext uri="{FF2B5EF4-FFF2-40B4-BE49-F238E27FC236}">
                <a16:creationId xmlns:a16="http://schemas.microsoft.com/office/drawing/2014/main" id="{47107574-AE30-F31B-D18D-7CC8DB0FEEAA}"/>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E4E3186B-8C38-2443-21D7-67E4CEB19047}"/>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E13CC282-5EB1-237E-50B6-5173DEF8B661}"/>
              </a:ext>
            </a:extLst>
          </p:cNvPr>
          <p:cNvSpPr/>
          <p:nvPr/>
        </p:nvSpPr>
        <p:spPr>
          <a:xfrm>
            <a:off x="3296394" y="338069"/>
            <a:ext cx="6785134" cy="530066"/>
          </a:xfrm>
          <a:prstGeom prst="rect">
            <a:avLst/>
          </a:prstGeom>
          <a:noFill/>
          <a:ln/>
        </p:spPr>
        <p:txBody>
          <a:bodyPr wrap="none" lIns="0" tIns="0" rIns="0" bIns="0" rtlCol="0" anchor="t"/>
          <a:lstStyle/>
          <a:p>
            <a:pPr marL="0" indent="0" algn="l">
              <a:lnSpc>
                <a:spcPts val="4150"/>
              </a:lnSpc>
              <a:buNone/>
            </a:pPr>
            <a:r>
              <a:rPr lang="en-GB" sz="2800" b="1" dirty="0">
                <a:solidFill>
                  <a:srgbClr val="2F4F4F"/>
                </a:solidFill>
                <a:highlight>
                  <a:srgbClr val="FFFF00"/>
                </a:highlight>
                <a:latin typeface="DM Sans Light" pitchFamily="34" charset="0"/>
                <a:ea typeface="DM Sans Light" pitchFamily="34" charset="-122"/>
                <a:cs typeface="DM Sans Light" pitchFamily="34" charset="-120"/>
              </a:rPr>
              <a:t>EU vs MERCOSUR: </a:t>
            </a:r>
            <a:r>
              <a:rPr lang="en-GB" sz="2800" b="1" dirty="0">
                <a:solidFill>
                  <a:srgbClr val="2F4F4F"/>
                </a:solidFill>
                <a:latin typeface="DM Sans Light" pitchFamily="34" charset="0"/>
                <a:ea typeface="DM Sans Light" pitchFamily="34" charset="-122"/>
                <a:cs typeface="DM Sans Light" pitchFamily="34" charset="-120"/>
              </a:rPr>
              <a:t>Comparative Framework of Economic Integration</a:t>
            </a:r>
            <a:endParaRPr lang="en-US" sz="2800" b="1" dirty="0"/>
          </a:p>
        </p:txBody>
      </p:sp>
      <p:sp>
        <p:nvSpPr>
          <p:cNvPr id="24" name="TextBox 23">
            <a:extLst>
              <a:ext uri="{FF2B5EF4-FFF2-40B4-BE49-F238E27FC236}">
                <a16:creationId xmlns:a16="http://schemas.microsoft.com/office/drawing/2014/main" id="{8D761459-D430-EA40-EACC-535EA874E77F}"/>
              </a:ext>
            </a:extLst>
          </p:cNvPr>
          <p:cNvSpPr txBox="1"/>
          <p:nvPr/>
        </p:nvSpPr>
        <p:spPr>
          <a:xfrm>
            <a:off x="472514" y="1196440"/>
            <a:ext cx="14157886" cy="6740307"/>
          </a:xfrm>
          <a:prstGeom prst="rect">
            <a:avLst/>
          </a:prstGeom>
          <a:noFill/>
        </p:spPr>
        <p:txBody>
          <a:bodyPr wrap="square" numCol="2">
            <a:spAutoFit/>
          </a:bodyPr>
          <a:lstStyle/>
          <a:p>
            <a:r>
              <a:rPr lang="en-GB" sz="3600" b="1" dirty="0"/>
              <a:t>🔹 </a:t>
            </a:r>
            <a:r>
              <a:rPr lang="en-GB" sz="3600" b="1" dirty="0">
                <a:highlight>
                  <a:srgbClr val="FFFF00"/>
                </a:highlight>
              </a:rPr>
              <a:t>Political Economy Dimension</a:t>
            </a:r>
          </a:p>
          <a:p>
            <a:pPr marL="354013" indent="-354013">
              <a:buFont typeface="+mj-lt"/>
              <a:buAutoNum type="arabicPeriod"/>
            </a:pPr>
            <a:r>
              <a:rPr lang="en-GB" sz="3600" b="1" dirty="0"/>
              <a:t>EU:</a:t>
            </a:r>
            <a:r>
              <a:rPr lang="en-GB" sz="3600" dirty="0"/>
              <a:t> Institutional </a:t>
            </a:r>
            <a:r>
              <a:rPr lang="en-GB" sz="3600" b="1" dirty="0"/>
              <a:t>insulation from short-term domestic politics</a:t>
            </a:r>
            <a:r>
              <a:rPr lang="cs-CZ" sz="3600" b="1" dirty="0"/>
              <a:t>;</a:t>
            </a:r>
            <a:r>
              <a:rPr lang="en-GB" sz="3600" b="1" dirty="0"/>
              <a:t> </a:t>
            </a:r>
          </a:p>
          <a:p>
            <a:pPr marL="354013" indent="-354013">
              <a:buFont typeface="+mj-lt"/>
              <a:buAutoNum type="arabicPeriod"/>
            </a:pPr>
            <a:r>
              <a:rPr lang="en-GB" sz="3600" b="1" dirty="0"/>
              <a:t>MERCOSUR:</a:t>
            </a:r>
            <a:r>
              <a:rPr lang="en-GB" sz="3600" dirty="0"/>
              <a:t> High sensitivity to </a:t>
            </a:r>
            <a:r>
              <a:rPr lang="en-GB" sz="3600" b="1" dirty="0"/>
              <a:t>domestic political cycles</a:t>
            </a:r>
            <a:r>
              <a:rPr lang="en-GB" sz="3600" dirty="0"/>
              <a:t> (Brazil, Argentina)</a:t>
            </a:r>
            <a:r>
              <a:rPr lang="cs-CZ" sz="3600" dirty="0"/>
              <a:t>.</a:t>
            </a:r>
            <a:r>
              <a:rPr lang="en-GB" sz="3600" dirty="0"/>
              <a:t> </a:t>
            </a:r>
          </a:p>
          <a:p>
            <a:br>
              <a:rPr lang="en-GB" sz="3600" dirty="0"/>
            </a:br>
            <a:r>
              <a:rPr lang="en-GB" sz="3600" b="1" dirty="0"/>
              <a:t>🔹 </a:t>
            </a:r>
            <a:r>
              <a:rPr lang="en-GB" sz="3600" b="1" dirty="0">
                <a:highlight>
                  <a:srgbClr val="FFFF00"/>
                </a:highlight>
              </a:rPr>
              <a:t>External Pressures</a:t>
            </a:r>
          </a:p>
          <a:p>
            <a:pPr marL="742950" indent="-742950">
              <a:buFont typeface="+mj-lt"/>
              <a:buAutoNum type="arabicPeriod"/>
            </a:pPr>
            <a:r>
              <a:rPr lang="en-GB" sz="3600" b="1" dirty="0"/>
              <a:t>EU:</a:t>
            </a:r>
            <a:r>
              <a:rPr lang="en-GB" sz="3600" dirty="0"/>
              <a:t> Coherent external trade policy</a:t>
            </a:r>
            <a:r>
              <a:rPr lang="cs-CZ" sz="3600" dirty="0"/>
              <a:t>;</a:t>
            </a:r>
            <a:r>
              <a:rPr lang="en-GB" sz="3600" dirty="0"/>
              <a:t> </a:t>
            </a:r>
          </a:p>
          <a:p>
            <a:pPr marL="354013" indent="-354013">
              <a:buFont typeface="+mj-lt"/>
              <a:buAutoNum type="arabicPeriod"/>
            </a:pPr>
            <a:r>
              <a:rPr lang="en-GB" sz="3600" b="1" dirty="0"/>
              <a:t>MERCOSUR:</a:t>
            </a:r>
            <a:br>
              <a:rPr lang="en-GB" sz="3600" dirty="0"/>
            </a:br>
            <a:r>
              <a:rPr lang="en-GB" sz="3600" dirty="0"/>
              <a:t>→ growing dependence on </a:t>
            </a:r>
            <a:r>
              <a:rPr lang="en-GB" sz="3600" b="1" dirty="0"/>
              <a:t>China</a:t>
            </a:r>
            <a:r>
              <a:rPr lang="cs-CZ" sz="3600" b="1" dirty="0"/>
              <a:t>:</a:t>
            </a:r>
            <a:br>
              <a:rPr lang="en-GB" sz="3600" dirty="0"/>
            </a:br>
            <a:r>
              <a:rPr lang="en-GB" sz="3600" dirty="0"/>
              <a:t>→ internal tensions (e.g. bilateral FTA initiatives)</a:t>
            </a:r>
            <a:r>
              <a:rPr lang="cs-CZ" sz="3600" dirty="0"/>
              <a:t>;</a:t>
            </a:r>
            <a:br>
              <a:rPr lang="en-GB" sz="3600" dirty="0"/>
            </a:br>
            <a:r>
              <a:rPr lang="en-GB" sz="3600" dirty="0"/>
              <a:t>→ stalled EU agreement (environmental vs industrial policy conflicts)</a:t>
            </a:r>
            <a:r>
              <a:rPr lang="cs-CZ" sz="3600" dirty="0"/>
              <a:t>.</a:t>
            </a:r>
            <a:r>
              <a:rPr lang="en-GB" sz="3600" dirty="0"/>
              <a:t> </a:t>
            </a:r>
          </a:p>
          <a:p>
            <a:endParaRPr lang="cs-CZ" sz="3600" b="1" dirty="0"/>
          </a:p>
          <a:p>
            <a:pPr marL="541338" indent="-187325"/>
            <a:r>
              <a:rPr lang="en-GB" sz="3600" b="1" dirty="0"/>
              <a:t>🔹 </a:t>
            </a:r>
            <a:r>
              <a:rPr lang="en-GB" sz="3600" b="1" dirty="0">
                <a:highlight>
                  <a:srgbClr val="FFFF00"/>
                </a:highlight>
              </a:rPr>
              <a:t>Analytical Conclusion</a:t>
            </a:r>
          </a:p>
          <a:p>
            <a:pPr marL="541338" indent="-187325"/>
            <a:r>
              <a:rPr lang="en-GB" sz="3600" dirty="0"/>
              <a:t>➡️ </a:t>
            </a:r>
            <a:r>
              <a:rPr lang="en-GB" sz="3600" b="1" dirty="0"/>
              <a:t>EU = rule-based, supranational integration model</a:t>
            </a:r>
            <a:r>
              <a:rPr lang="cs-CZ" sz="3600" b="1" dirty="0"/>
              <a:t>;</a:t>
            </a:r>
            <a:br>
              <a:rPr lang="en-GB" sz="3600" dirty="0"/>
            </a:br>
            <a:r>
              <a:rPr lang="en-GB" sz="3600" dirty="0"/>
              <a:t>➡️ </a:t>
            </a:r>
            <a:r>
              <a:rPr lang="en-GB" sz="3600" b="1" dirty="0"/>
              <a:t>MERCOSUR = state-driven, politically constrained integration with limited depth</a:t>
            </a:r>
            <a:r>
              <a:rPr lang="cs-CZ" sz="3600" b="1" dirty="0"/>
              <a:t>.</a:t>
            </a:r>
            <a:endParaRPr lang="en-GB" sz="3600" dirty="0"/>
          </a:p>
        </p:txBody>
      </p:sp>
    </p:spTree>
    <p:extLst>
      <p:ext uri="{BB962C8B-B14F-4D97-AF65-F5344CB8AC3E}">
        <p14:creationId xmlns:p14="http://schemas.microsoft.com/office/powerpoint/2010/main" val="106850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2CF05-8DD3-5D1E-00BB-57ED5A1C8104}"/>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B4790AF-1466-BFE4-A01A-5BF8B8542533}"/>
              </a:ext>
            </a:extLst>
          </p:cNvPr>
          <p:cNvPicPr>
            <a:picLocks noChangeAspect="1"/>
          </p:cNvPicPr>
          <p:nvPr/>
        </p:nvPicPr>
        <p:blipFill>
          <a:blip r:embed="rId3"/>
          <a:stretch>
            <a:fillRect/>
          </a:stretch>
        </p:blipFill>
        <p:spPr>
          <a:xfrm>
            <a:off x="1" y="0"/>
            <a:ext cx="472513" cy="8229600"/>
          </a:xfrm>
          <a:prstGeom prst="rect">
            <a:avLst/>
          </a:prstGeom>
        </p:spPr>
      </p:pic>
      <p:sp>
        <p:nvSpPr>
          <p:cNvPr id="3" name="Shape 0">
            <a:extLst>
              <a:ext uri="{FF2B5EF4-FFF2-40B4-BE49-F238E27FC236}">
                <a16:creationId xmlns:a16="http://schemas.microsoft.com/office/drawing/2014/main" id="{85E51440-45B3-1986-61EE-F375387F5C84}"/>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FFB46D8E-4CB1-34F7-3B5A-B1F980887DCA}"/>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88690281-11F9-92A9-F4B5-75B81CEAC5A9}"/>
              </a:ext>
            </a:extLst>
          </p:cNvPr>
          <p:cNvSpPr/>
          <p:nvPr/>
        </p:nvSpPr>
        <p:spPr>
          <a:xfrm>
            <a:off x="3052482" y="135553"/>
            <a:ext cx="11242016" cy="711611"/>
          </a:xfrm>
          <a:prstGeom prst="rect">
            <a:avLst/>
          </a:prstGeom>
          <a:noFill/>
          <a:ln/>
        </p:spPr>
        <p:txBody>
          <a:bodyPr wrap="none" lIns="0" tIns="0" rIns="0" bIns="0" rtlCol="0" anchor="t"/>
          <a:lstStyle/>
          <a:p>
            <a:pPr marL="0" indent="0" algn="l">
              <a:lnSpc>
                <a:spcPts val="4150"/>
              </a:lnSpc>
              <a:buNone/>
            </a:pPr>
            <a:r>
              <a:rPr lang="en-US" sz="2800" b="1" dirty="0">
                <a:solidFill>
                  <a:srgbClr val="2F4F4F"/>
                </a:solidFill>
                <a:latin typeface="DM Sans Light" pitchFamily="34" charset="0"/>
                <a:ea typeface="DM Sans Light" pitchFamily="34" charset="-122"/>
                <a:cs typeface="DM Sans Light" pitchFamily="34" charset="-120"/>
              </a:rPr>
              <a:t>Regional Integration in Practice</a:t>
            </a:r>
            <a:r>
              <a:rPr lang="cs-CZ" sz="2800" b="1" dirty="0">
                <a:solidFill>
                  <a:srgbClr val="2F4F4F"/>
                </a:solidFill>
                <a:latin typeface="DM Sans Light" pitchFamily="34" charset="0"/>
                <a:ea typeface="DM Sans Light" pitchFamily="34" charset="-122"/>
                <a:cs typeface="DM Sans Light" pitchFamily="34" charset="-120"/>
              </a:rPr>
              <a:t>: </a:t>
            </a:r>
            <a:r>
              <a:rPr lang="en-GB" sz="2800" b="1" dirty="0">
                <a:solidFill>
                  <a:srgbClr val="2F4F4F"/>
                </a:solidFill>
                <a:latin typeface="DM Sans Light" pitchFamily="34" charset="0"/>
                <a:ea typeface="DM Sans Light" pitchFamily="34" charset="-122"/>
                <a:cs typeface="DM Sans Light" pitchFamily="34" charset="-120"/>
              </a:rPr>
              <a:t>GCC Model of Integration: </a:t>
            </a:r>
            <a:endParaRPr lang="cs-CZ" sz="2800" b="1" dirty="0">
              <a:solidFill>
                <a:srgbClr val="2F4F4F"/>
              </a:solidFill>
              <a:latin typeface="DM Sans Light" pitchFamily="34" charset="0"/>
              <a:ea typeface="DM Sans Light" pitchFamily="34" charset="-122"/>
              <a:cs typeface="DM Sans Light" pitchFamily="34" charset="-120"/>
            </a:endParaRPr>
          </a:p>
          <a:p>
            <a:pPr marL="0" indent="0" algn="l">
              <a:lnSpc>
                <a:spcPts val="4150"/>
              </a:lnSpc>
              <a:buNone/>
            </a:pPr>
            <a:r>
              <a:rPr lang="en-GB" sz="2800" dirty="0">
                <a:solidFill>
                  <a:srgbClr val="2F4F4F"/>
                </a:solidFill>
                <a:latin typeface="DM Sans Light" pitchFamily="34" charset="0"/>
                <a:ea typeface="DM Sans Light" pitchFamily="34" charset="-122"/>
                <a:cs typeface="DM Sans Light" pitchFamily="34" charset="-120"/>
              </a:rPr>
              <a:t>Structure and Challenges</a:t>
            </a:r>
            <a:endParaRPr lang="en-US" sz="2800" dirty="0"/>
          </a:p>
        </p:txBody>
      </p:sp>
      <p:sp>
        <p:nvSpPr>
          <p:cNvPr id="8" name="TextBox 7">
            <a:extLst>
              <a:ext uri="{FF2B5EF4-FFF2-40B4-BE49-F238E27FC236}">
                <a16:creationId xmlns:a16="http://schemas.microsoft.com/office/drawing/2014/main" id="{9B3F0E62-33E1-2C28-575B-5C652367D073}"/>
              </a:ext>
            </a:extLst>
          </p:cNvPr>
          <p:cNvSpPr txBox="1"/>
          <p:nvPr/>
        </p:nvSpPr>
        <p:spPr>
          <a:xfrm>
            <a:off x="588124" y="1133826"/>
            <a:ext cx="13821984" cy="6986528"/>
          </a:xfrm>
          <a:prstGeom prst="rect">
            <a:avLst/>
          </a:prstGeom>
          <a:noFill/>
        </p:spPr>
        <p:txBody>
          <a:bodyPr wrap="square" numCol="2">
            <a:spAutoFit/>
          </a:bodyPr>
          <a:lstStyle/>
          <a:p>
            <a:pPr>
              <a:buNone/>
            </a:pPr>
            <a:r>
              <a:rPr lang="en-US" sz="3200" b="1" noProof="0" dirty="0"/>
              <a:t>🔹 Specific model</a:t>
            </a:r>
          </a:p>
          <a:p>
            <a:pPr marL="457200" indent="-457200">
              <a:buFont typeface="Wingdings" panose="05000000000000000000" pitchFamily="2" charset="2"/>
              <a:buChar char="ü"/>
            </a:pPr>
            <a:r>
              <a:rPr lang="en-US" sz="3200" b="1" noProof="0" dirty="0"/>
              <a:t>6 high-income, oil-dependent economies:</a:t>
            </a:r>
            <a:r>
              <a:rPr lang="en-US" sz="3200" noProof="0" dirty="0"/>
              <a:t> Bahrain, Kuwait, Oman, Qatar, Saudi Arabia, UAE; </a:t>
            </a:r>
          </a:p>
          <a:p>
            <a:pPr marL="457200" indent="-457200">
              <a:buFont typeface="Wingdings" panose="05000000000000000000" pitchFamily="2" charset="2"/>
              <a:buChar char="ü"/>
            </a:pPr>
            <a:r>
              <a:rPr lang="en-US" sz="3200" noProof="0" dirty="0"/>
              <a:t>Focus: </a:t>
            </a:r>
            <a:r>
              <a:rPr lang="en-US" sz="3200" b="1" noProof="0" dirty="0">
                <a:solidFill>
                  <a:srgbClr val="7030A0"/>
                </a:solidFill>
              </a:rPr>
              <a:t>diversification + digital transformation + infrastructure connectivity.</a:t>
            </a:r>
            <a:r>
              <a:rPr lang="en-US" sz="3200" noProof="0" dirty="0">
                <a:solidFill>
                  <a:srgbClr val="7030A0"/>
                </a:solidFill>
              </a:rPr>
              <a:t> </a:t>
            </a:r>
          </a:p>
          <a:p>
            <a:pPr>
              <a:buNone/>
            </a:pPr>
            <a:br>
              <a:rPr lang="en-US" sz="3200" noProof="0" dirty="0"/>
            </a:br>
            <a:r>
              <a:rPr lang="en-US" sz="3200" b="1" noProof="0" dirty="0"/>
              <a:t>🔹 </a:t>
            </a:r>
            <a:r>
              <a:rPr lang="en-US" sz="3600" b="1" noProof="0" dirty="0">
                <a:solidFill>
                  <a:srgbClr val="C00000"/>
                </a:solidFill>
              </a:rPr>
              <a:t>Resilience &amp; diversification</a:t>
            </a:r>
            <a:endParaRPr lang="en-US" sz="3200" b="1" noProof="0" dirty="0">
              <a:solidFill>
                <a:srgbClr val="C00000"/>
              </a:solidFill>
            </a:endParaRPr>
          </a:p>
          <a:p>
            <a:pPr marL="457200" indent="-457200">
              <a:buFont typeface="Wingdings" panose="05000000000000000000" pitchFamily="2" charset="2"/>
              <a:buChar char="ü"/>
            </a:pPr>
            <a:r>
              <a:rPr lang="en-US" sz="3200" noProof="0" dirty="0"/>
              <a:t>Strong growth (2025): UAE ~4.8%, Saudi Arabia ~3.8%; </a:t>
            </a:r>
          </a:p>
          <a:p>
            <a:pPr marL="457200" indent="-457200">
              <a:buFont typeface="Wingdings" panose="05000000000000000000" pitchFamily="2" charset="2"/>
              <a:buChar char="ü"/>
            </a:pPr>
            <a:r>
              <a:rPr lang="en-US" sz="3200" noProof="0" dirty="0"/>
              <a:t>High </a:t>
            </a:r>
            <a:r>
              <a:rPr lang="en-US" sz="3200" b="1" noProof="0" dirty="0"/>
              <a:t>factor mobility</a:t>
            </a:r>
            <a:r>
              <a:rPr lang="en-US" sz="3200" noProof="0" dirty="0"/>
              <a:t> (national treatment across states). </a:t>
            </a:r>
          </a:p>
          <a:p>
            <a:pPr marL="457200" indent="-457200">
              <a:buFont typeface="Wingdings" panose="05000000000000000000" pitchFamily="2" charset="2"/>
              <a:buChar char="ü"/>
            </a:pPr>
            <a:endParaRPr lang="en-US" sz="3200" noProof="0" dirty="0"/>
          </a:p>
          <a:p>
            <a:pPr marL="635000" indent="-187325">
              <a:buNone/>
              <a:tabLst>
                <a:tab pos="635000" algn="l"/>
              </a:tabLst>
            </a:pPr>
            <a:r>
              <a:rPr lang="en-US" sz="3200" b="1" noProof="0" dirty="0"/>
              <a:t>➡️ “Vision” strategies:</a:t>
            </a:r>
          </a:p>
          <a:p>
            <a:pPr marL="904875" indent="-457200">
              <a:buFont typeface="Arial" panose="020B0604020202020204" pitchFamily="34" charset="0"/>
              <a:buChar char="•"/>
              <a:tabLst>
                <a:tab pos="635000" algn="l"/>
              </a:tabLst>
            </a:pPr>
            <a:r>
              <a:rPr lang="en-US" sz="3200" noProof="0" dirty="0"/>
              <a:t>Shift to </a:t>
            </a:r>
            <a:r>
              <a:rPr lang="en-US" sz="3200" b="1" noProof="0" dirty="0"/>
              <a:t>non-oil sectors</a:t>
            </a:r>
            <a:r>
              <a:rPr lang="en-US" sz="3200" noProof="0" dirty="0"/>
              <a:t> (logistics, tourism, finance)</a:t>
            </a:r>
            <a:r>
              <a:rPr lang="cs-CZ" sz="3200" noProof="0" dirty="0"/>
              <a:t>;</a:t>
            </a:r>
            <a:r>
              <a:rPr lang="en-US" sz="3200" noProof="0" dirty="0"/>
              <a:t> </a:t>
            </a:r>
          </a:p>
          <a:p>
            <a:pPr marL="904875" indent="-457200">
              <a:buFont typeface="Arial" panose="020B0604020202020204" pitchFamily="34" charset="0"/>
              <a:buChar char="•"/>
              <a:tabLst>
                <a:tab pos="635000" algn="l"/>
              </a:tabLst>
            </a:pPr>
            <a:r>
              <a:rPr lang="en-US" sz="3200" noProof="0" dirty="0"/>
              <a:t>Strong adoption of </a:t>
            </a:r>
            <a:r>
              <a:rPr lang="en-US" sz="3200" b="1" noProof="0" dirty="0"/>
              <a:t>AI</a:t>
            </a:r>
            <a:r>
              <a:rPr lang="cs-CZ" sz="3200" b="1" noProof="0" dirty="0"/>
              <a:t>.</a:t>
            </a:r>
            <a:r>
              <a:rPr lang="en-US" sz="3200" noProof="0" dirty="0"/>
              <a:t> </a:t>
            </a:r>
          </a:p>
          <a:p>
            <a:pPr marL="635000" indent="-187325">
              <a:buNone/>
              <a:tabLst>
                <a:tab pos="635000" algn="l"/>
              </a:tabLst>
            </a:pPr>
            <a:endParaRPr lang="en-US" sz="3200" b="1" noProof="0" dirty="0"/>
          </a:p>
          <a:p>
            <a:pPr marL="635000" indent="-187325">
              <a:buNone/>
              <a:tabLst>
                <a:tab pos="635000" algn="l"/>
              </a:tabLst>
            </a:pPr>
            <a:r>
              <a:rPr lang="en-US" sz="3200" b="1" noProof="0" dirty="0"/>
              <a:t>🔹 Trade strategy</a:t>
            </a:r>
          </a:p>
          <a:p>
            <a:pPr marL="635000" indent="-187325">
              <a:buFont typeface="Arial" panose="020B0604020202020204" pitchFamily="34" charset="0"/>
              <a:buChar char="•"/>
              <a:tabLst>
                <a:tab pos="635000" algn="l"/>
              </a:tabLst>
            </a:pPr>
            <a:r>
              <a:rPr lang="en-US" sz="3200" noProof="0" dirty="0"/>
              <a:t>Shift to </a:t>
            </a:r>
            <a:r>
              <a:rPr lang="en-US" sz="3200" b="1" noProof="0" dirty="0"/>
              <a:t>"commercially-focused"  diplomacy</a:t>
            </a:r>
            <a:r>
              <a:rPr lang="cs-CZ" sz="3200" b="1" noProof="0" dirty="0"/>
              <a:t>:</a:t>
            </a:r>
            <a:br>
              <a:rPr lang="en-US" sz="3200" noProof="0" dirty="0"/>
            </a:br>
            <a:r>
              <a:rPr lang="en-US" sz="3200" noProof="0" dirty="0"/>
              <a:t>→ bilateral </a:t>
            </a:r>
            <a:r>
              <a:rPr lang="en-US" sz="3200" b="1" noProof="0" dirty="0"/>
              <a:t>CEPAs</a:t>
            </a:r>
            <a:r>
              <a:rPr lang="en-US" sz="3200" noProof="0" dirty="0"/>
              <a:t> (Asia, Africa, Europe): </a:t>
            </a:r>
          </a:p>
          <a:p>
            <a:pPr marL="904875" indent="-457200">
              <a:buFont typeface="Wingdings" panose="05000000000000000000" pitchFamily="2" charset="2"/>
              <a:buChar char="ü"/>
              <a:tabLst>
                <a:tab pos="635000" algn="l"/>
              </a:tabLst>
            </a:pPr>
            <a:r>
              <a:rPr lang="en-US" sz="3200" b="1" noProof="0" dirty="0"/>
              <a:t>flexible alignment with domestic priorities</a:t>
            </a:r>
          </a:p>
          <a:p>
            <a:pPr marL="447675">
              <a:tabLst>
                <a:tab pos="635000" algn="l"/>
              </a:tabLst>
            </a:pPr>
            <a:r>
              <a:rPr lang="en-US" sz="3200" noProof="0" dirty="0"/>
              <a:t>→ support </a:t>
            </a:r>
            <a:r>
              <a:rPr lang="en-US" sz="3200" b="1" noProof="0" dirty="0"/>
              <a:t>digital trade &amp; green standards</a:t>
            </a:r>
            <a:r>
              <a:rPr lang="cs-CZ" sz="3200" b="1" noProof="0" dirty="0"/>
              <a:t>.</a:t>
            </a:r>
            <a:endParaRPr lang="en-US" sz="3200" b="1" noProof="0" dirty="0"/>
          </a:p>
        </p:txBody>
      </p:sp>
    </p:spTree>
    <p:extLst>
      <p:ext uri="{BB962C8B-B14F-4D97-AF65-F5344CB8AC3E}">
        <p14:creationId xmlns:p14="http://schemas.microsoft.com/office/powerpoint/2010/main" val="183535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46AFD-CE7E-FB33-3AF3-AE9A1A1D89E7}"/>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D2ADA5B-777B-F30A-D996-4599F1F62EA9}"/>
              </a:ext>
            </a:extLst>
          </p:cNvPr>
          <p:cNvPicPr>
            <a:picLocks noChangeAspect="1"/>
          </p:cNvPicPr>
          <p:nvPr/>
        </p:nvPicPr>
        <p:blipFill>
          <a:blip r:embed="rId3"/>
          <a:stretch>
            <a:fillRect/>
          </a:stretch>
        </p:blipFill>
        <p:spPr>
          <a:xfrm>
            <a:off x="1" y="0"/>
            <a:ext cx="608088" cy="8229600"/>
          </a:xfrm>
          <a:prstGeom prst="rect">
            <a:avLst/>
          </a:prstGeom>
        </p:spPr>
      </p:pic>
      <p:sp>
        <p:nvSpPr>
          <p:cNvPr id="3" name="Shape 0">
            <a:extLst>
              <a:ext uri="{FF2B5EF4-FFF2-40B4-BE49-F238E27FC236}">
                <a16:creationId xmlns:a16="http://schemas.microsoft.com/office/drawing/2014/main" id="{EDC1B063-67B9-FC58-990D-38BA0D543171}"/>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17A63343-3153-7520-2815-DCDBC225909B}"/>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9F2EADE7-8720-9654-4F9F-2A6F9B40768A}"/>
              </a:ext>
            </a:extLst>
          </p:cNvPr>
          <p:cNvSpPr/>
          <p:nvPr/>
        </p:nvSpPr>
        <p:spPr>
          <a:xfrm>
            <a:off x="5212044" y="248408"/>
            <a:ext cx="6785134" cy="530066"/>
          </a:xfrm>
          <a:prstGeom prst="rect">
            <a:avLst/>
          </a:prstGeom>
          <a:noFill/>
          <a:ln/>
        </p:spPr>
        <p:txBody>
          <a:bodyPr wrap="none" lIns="0" tIns="0" rIns="0" bIns="0" rtlCol="0" anchor="t"/>
          <a:lstStyle/>
          <a:p>
            <a:pPr marL="0" indent="0" algn="l">
              <a:lnSpc>
                <a:spcPts val="4150"/>
              </a:lnSpc>
              <a:buNone/>
            </a:pPr>
            <a:r>
              <a:rPr lang="en-US" sz="3200" b="1" dirty="0">
                <a:solidFill>
                  <a:srgbClr val="2F4F4F"/>
                </a:solidFill>
                <a:latin typeface="DM Sans Light" pitchFamily="34" charset="0"/>
                <a:ea typeface="DM Sans Light" pitchFamily="34" charset="-122"/>
                <a:cs typeface="DM Sans Light" pitchFamily="34" charset="-120"/>
              </a:rPr>
              <a:t>Regional Integration in Practice</a:t>
            </a:r>
            <a:r>
              <a:rPr lang="cs-CZ" sz="3200" b="1" dirty="0">
                <a:solidFill>
                  <a:srgbClr val="2F4F4F"/>
                </a:solidFill>
                <a:latin typeface="DM Sans Light" pitchFamily="34" charset="0"/>
                <a:ea typeface="DM Sans Light" pitchFamily="34" charset="-122"/>
                <a:cs typeface="DM Sans Light" pitchFamily="34" charset="-120"/>
              </a:rPr>
              <a:t>: </a:t>
            </a:r>
            <a:r>
              <a:rPr lang="en-GB" sz="3200" b="1" dirty="0">
                <a:solidFill>
                  <a:srgbClr val="2F4F4F"/>
                </a:solidFill>
                <a:latin typeface="DM Sans Light" pitchFamily="34" charset="0"/>
                <a:ea typeface="DM Sans Light" pitchFamily="34" charset="-122"/>
                <a:cs typeface="DM Sans Light" pitchFamily="34" charset="-120"/>
              </a:rPr>
              <a:t>GCC</a:t>
            </a:r>
            <a:endParaRPr lang="en-US" sz="3200" b="1" dirty="0"/>
          </a:p>
        </p:txBody>
      </p:sp>
      <p:sp>
        <p:nvSpPr>
          <p:cNvPr id="8" name="TextBox 7">
            <a:extLst>
              <a:ext uri="{FF2B5EF4-FFF2-40B4-BE49-F238E27FC236}">
                <a16:creationId xmlns:a16="http://schemas.microsoft.com/office/drawing/2014/main" id="{107D455C-2A31-BCA8-3377-60C0513A2758}"/>
              </a:ext>
            </a:extLst>
          </p:cNvPr>
          <p:cNvSpPr txBox="1"/>
          <p:nvPr/>
        </p:nvSpPr>
        <p:spPr>
          <a:xfrm>
            <a:off x="821094" y="1226322"/>
            <a:ext cx="13529388" cy="9017853"/>
          </a:xfrm>
          <a:prstGeom prst="rect">
            <a:avLst/>
          </a:prstGeom>
          <a:noFill/>
        </p:spPr>
        <p:txBody>
          <a:bodyPr wrap="square" numCol="2">
            <a:spAutoFit/>
          </a:bodyPr>
          <a:lstStyle/>
          <a:p>
            <a:pPr>
              <a:buNone/>
            </a:pPr>
            <a:r>
              <a:rPr lang="en-US" sz="2800" b="1" noProof="0" dirty="0"/>
              <a:t>🔹 </a:t>
            </a:r>
            <a:r>
              <a:rPr lang="en-US" sz="3200" b="1" noProof="0" dirty="0"/>
              <a:t>Monetary union limits</a:t>
            </a:r>
          </a:p>
          <a:p>
            <a:pPr marL="571500" indent="-571500">
              <a:buFont typeface="Arial" panose="020B0604020202020204" pitchFamily="34" charset="0"/>
              <a:buChar char="•"/>
            </a:pPr>
            <a:r>
              <a:rPr lang="en-US" sz="2800" noProof="0" dirty="0"/>
              <a:t>Project (single currency ) stalled (UAE, Oman withdrawal) </a:t>
            </a:r>
          </a:p>
          <a:p>
            <a:pPr marL="571500" indent="-571500">
              <a:buFont typeface="Wingdings" panose="05000000000000000000" pitchFamily="2" charset="2"/>
              <a:buChar char="ü"/>
            </a:pPr>
            <a:r>
              <a:rPr lang="en-US" sz="2800" b="1" noProof="0" dirty="0"/>
              <a:t>Structural issue: similar oil-based economies </a:t>
            </a:r>
            <a:r>
              <a:rPr lang="en-US" sz="2800" noProof="0" dirty="0"/>
              <a:t>→ </a:t>
            </a:r>
            <a:endParaRPr lang="en-US" sz="2800" b="1" noProof="0" dirty="0"/>
          </a:p>
          <a:p>
            <a:r>
              <a:rPr lang="en-US" sz="2800" noProof="0" dirty="0"/>
              <a:t>→ </a:t>
            </a:r>
            <a:r>
              <a:rPr lang="en-US" sz="2800" b="1" noProof="0" dirty="0"/>
              <a:t>Synchronized cycles – with oil prices,</a:t>
            </a:r>
            <a:r>
              <a:rPr lang="en-US" sz="2800" noProof="0" dirty="0"/>
              <a:t> not internal trade;</a:t>
            </a:r>
          </a:p>
          <a:p>
            <a:pPr marL="571500" indent="-571500">
              <a:buFont typeface="Wingdings" panose="05000000000000000000" pitchFamily="2" charset="2"/>
              <a:buChar char="ü"/>
            </a:pPr>
            <a:r>
              <a:rPr lang="en-US" sz="2800" b="1" noProof="0" dirty="0"/>
              <a:t>All GCC states: USD peg/ Kuwait: basket</a:t>
            </a:r>
            <a:br>
              <a:rPr lang="en-US" sz="2800" noProof="0" dirty="0"/>
            </a:br>
            <a:r>
              <a:rPr lang="en-US" sz="2800" noProof="0" dirty="0"/>
              <a:t>→ stability BUT </a:t>
            </a:r>
            <a:r>
              <a:rPr lang="en-US" sz="2800" b="1" noProof="0" dirty="0"/>
              <a:t>limited MONETARY AUTONOMY </a:t>
            </a:r>
            <a:endParaRPr lang="cs-CZ" sz="2800" b="1" noProof="0" dirty="0"/>
          </a:p>
          <a:p>
            <a:pPr marL="571500" indent="-571500">
              <a:buFont typeface="Wingdings" panose="05000000000000000000" pitchFamily="2" charset="2"/>
              <a:buChar char="ü"/>
            </a:pPr>
            <a:endParaRPr lang="cs-CZ" sz="2800" b="1" dirty="0"/>
          </a:p>
          <a:p>
            <a:pPr marL="541338" indent="-354013"/>
            <a:r>
              <a:rPr lang="en-US" sz="2800" b="1" noProof="0" dirty="0"/>
              <a:t>➡️ </a:t>
            </a:r>
            <a:r>
              <a:rPr lang="en-US" sz="3200" b="1" noProof="0" dirty="0"/>
              <a:t>Uneven fiscal capacity </a:t>
            </a:r>
            <a:r>
              <a:rPr lang="en-US" sz="2800" noProof="0" dirty="0"/>
              <a:t>→ potential </a:t>
            </a:r>
            <a:r>
              <a:rPr lang="en-US" sz="2800" b="1" noProof="0" dirty="0"/>
              <a:t>currency risks (“peso problems”)</a:t>
            </a:r>
            <a:r>
              <a:rPr lang="en-US" sz="2800" dirty="0"/>
              <a:t> →</a:t>
            </a:r>
            <a:r>
              <a:rPr lang="en-GB" sz="2800" dirty="0"/>
              <a:t>the risks of a currency crisis in countries with lower reserves. </a:t>
            </a:r>
            <a:endParaRPr lang="cs-CZ" sz="2800" dirty="0"/>
          </a:p>
          <a:p>
            <a:pPr marL="541338" indent="-354013"/>
            <a:endParaRPr lang="cs-CZ" sz="2800" noProof="0" dirty="0"/>
          </a:p>
          <a:p>
            <a:pPr marL="541338" indent="-354013"/>
            <a:endParaRPr lang="cs-CZ" sz="2800" dirty="0"/>
          </a:p>
          <a:p>
            <a:pPr marL="541338" indent="-354013"/>
            <a:endParaRPr lang="cs-CZ" sz="2800" noProof="0" dirty="0"/>
          </a:p>
          <a:p>
            <a:pPr marL="541338" indent="-354013"/>
            <a:endParaRPr lang="cs-CZ" sz="2800" noProof="0" dirty="0"/>
          </a:p>
          <a:p>
            <a:pPr marL="541338" indent="-354013"/>
            <a:endParaRPr lang="en-US" sz="2800" noProof="0" dirty="0"/>
          </a:p>
          <a:p>
            <a:pPr marL="541338" indent="-354013"/>
            <a:r>
              <a:rPr lang="en-US" sz="3600" b="1" noProof="0" dirty="0"/>
              <a:t>🔹 </a:t>
            </a:r>
            <a:r>
              <a:rPr lang="en-US" sz="4000" b="1" noProof="0" dirty="0"/>
              <a:t>Current direction</a:t>
            </a:r>
          </a:p>
          <a:p>
            <a:pPr marL="758825" indent="-571500">
              <a:buFont typeface="Wingdings" panose="05000000000000000000" pitchFamily="2" charset="2"/>
              <a:buChar char="ü"/>
            </a:pPr>
            <a:r>
              <a:rPr lang="en-US" sz="4000" noProof="0" dirty="0"/>
              <a:t>Shift from monetary union → </a:t>
            </a:r>
            <a:r>
              <a:rPr lang="en-US" sz="4000" b="1" noProof="0" dirty="0"/>
              <a:t>pragmatic integration</a:t>
            </a:r>
            <a:r>
              <a:rPr lang="cs-CZ" sz="4000" b="1" noProof="0" dirty="0"/>
              <a:t>:</a:t>
            </a:r>
            <a:br>
              <a:rPr lang="en-US" sz="4000" noProof="0" dirty="0"/>
            </a:br>
            <a:r>
              <a:rPr lang="en-US" sz="4000" b="1" noProof="0" dirty="0"/>
              <a:t>→ physical connectivity</a:t>
            </a:r>
            <a:r>
              <a:rPr lang="cs-CZ" sz="4000" b="1" noProof="0" dirty="0"/>
              <a:t>: </a:t>
            </a:r>
            <a:r>
              <a:rPr lang="en-US" sz="4000" noProof="0" dirty="0"/>
              <a:t>GCC Railway</a:t>
            </a:r>
            <a:r>
              <a:rPr lang="cs-CZ" sz="4000" noProof="0" dirty="0"/>
              <a:t>;</a:t>
            </a:r>
            <a:br>
              <a:rPr lang="en-US" sz="4000" noProof="0" dirty="0"/>
            </a:br>
            <a:r>
              <a:rPr lang="en-US" sz="4000" b="1" noProof="0" dirty="0"/>
              <a:t>→ regulatory alignment</a:t>
            </a:r>
            <a:r>
              <a:rPr lang="cs-CZ" sz="4000" b="1" noProof="0" dirty="0"/>
              <a:t>:</a:t>
            </a:r>
            <a:r>
              <a:rPr lang="cs-CZ" sz="4000" noProof="0" dirty="0"/>
              <a:t> </a:t>
            </a:r>
            <a:r>
              <a:rPr lang="en-US" sz="4000" dirty="0"/>
              <a:t>unified tourist visa</a:t>
            </a:r>
            <a:r>
              <a:rPr lang="cs-CZ" sz="4000" dirty="0"/>
              <a:t>; </a:t>
            </a:r>
            <a:r>
              <a:rPr lang="en-US" sz="4000" b="1" dirty="0"/>
              <a:t>→ → →</a:t>
            </a:r>
            <a:endParaRPr lang="cs-CZ" sz="4000" dirty="0"/>
          </a:p>
          <a:p>
            <a:pPr marL="758825" indent="-571500">
              <a:buFont typeface="Wingdings" panose="05000000000000000000" pitchFamily="2" charset="2"/>
              <a:buChar char="ü"/>
            </a:pPr>
            <a:r>
              <a:rPr lang="en-GB" sz="4000" i="1" noProof="0" dirty="0"/>
              <a:t>Tangible economic gains without the sovereignty costs of a monetary union</a:t>
            </a:r>
            <a:r>
              <a:rPr lang="en-US" sz="4000" i="1" noProof="0" dirty="0"/>
              <a:t>.</a:t>
            </a:r>
          </a:p>
          <a:p>
            <a:pPr>
              <a:buFont typeface="Arial" panose="020B0604020202020204" pitchFamily="34" charset="0"/>
              <a:buChar char="•"/>
            </a:pPr>
            <a:endParaRPr lang="en-US" sz="2800" noProof="0" dirty="0"/>
          </a:p>
        </p:txBody>
      </p:sp>
    </p:spTree>
    <p:extLst>
      <p:ext uri="{BB962C8B-B14F-4D97-AF65-F5344CB8AC3E}">
        <p14:creationId xmlns:p14="http://schemas.microsoft.com/office/powerpoint/2010/main" val="311414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559093" cy="8229600"/>
          </a:xfrm>
          <a:prstGeom prst="rect">
            <a:avLst/>
          </a:prstGeom>
        </p:spPr>
      </p:pic>
      <p:sp>
        <p:nvSpPr>
          <p:cNvPr id="3" name="Shape 0"/>
          <p:cNvSpPr/>
          <p:nvPr/>
        </p:nvSpPr>
        <p:spPr>
          <a:xfrm>
            <a:off x="472514" y="203587"/>
            <a:ext cx="4126314" cy="485596"/>
          </a:xfrm>
          <a:prstGeom prst="roundRect">
            <a:avLst>
              <a:gd name="adj" fmla="val 44047"/>
            </a:avLst>
          </a:prstGeom>
          <a:solidFill>
            <a:srgbClr val="D4F7F5"/>
          </a:solidFill>
          <a:ln/>
        </p:spPr>
        <p:txBody>
          <a:bodyPr/>
          <a:lstStyle/>
          <a:p>
            <a:endParaRPr lang="en-GB" sz="2800"/>
          </a:p>
        </p:txBody>
      </p:sp>
      <p:sp>
        <p:nvSpPr>
          <p:cNvPr id="4" name="Text 1"/>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r>
              <a:rPr lang="cs-CZ" sz="2400" dirty="0">
                <a:solidFill>
                  <a:srgbClr val="272525"/>
                </a:solidFill>
                <a:latin typeface="Manrope" pitchFamily="34" charset="0"/>
                <a:ea typeface="Manrope" pitchFamily="34" charset="-122"/>
                <a:cs typeface="Manrope" pitchFamily="34" charset="-120"/>
              </a:rPr>
              <a:t> SUMMARY</a:t>
            </a:r>
            <a:endParaRPr lang="en-US" dirty="0"/>
          </a:p>
        </p:txBody>
      </p:sp>
      <p:sp>
        <p:nvSpPr>
          <p:cNvPr id="5" name="Text 2"/>
          <p:cNvSpPr/>
          <p:nvPr/>
        </p:nvSpPr>
        <p:spPr>
          <a:xfrm>
            <a:off x="7485680" y="135554"/>
            <a:ext cx="6785134" cy="530066"/>
          </a:xfrm>
          <a:prstGeom prst="rect">
            <a:avLst/>
          </a:prstGeom>
          <a:noFill/>
          <a:ln/>
        </p:spPr>
        <p:txBody>
          <a:bodyPr wrap="none" lIns="0" tIns="0" rIns="0" bIns="0" rtlCol="0" anchor="t"/>
          <a:lstStyle/>
          <a:p>
            <a:pPr marL="0" indent="0" algn="l">
              <a:lnSpc>
                <a:spcPts val="4150"/>
              </a:lnSpc>
              <a:buNone/>
            </a:pPr>
            <a:r>
              <a:rPr lang="en-US" sz="3750" dirty="0">
                <a:solidFill>
                  <a:srgbClr val="2F4F4F"/>
                </a:solidFill>
                <a:latin typeface="DM Sans Light" pitchFamily="34" charset="0"/>
                <a:ea typeface="DM Sans Light" pitchFamily="34" charset="-122"/>
                <a:cs typeface="DM Sans Light" pitchFamily="34" charset="-120"/>
              </a:rPr>
              <a:t>Regional Integration in Practice</a:t>
            </a:r>
            <a:endParaRPr lang="en-US" sz="3750" dirty="0"/>
          </a:p>
        </p:txBody>
      </p:sp>
      <p:sp>
        <p:nvSpPr>
          <p:cNvPr id="6" name="Shape 3"/>
          <p:cNvSpPr/>
          <p:nvPr/>
        </p:nvSpPr>
        <p:spPr>
          <a:xfrm>
            <a:off x="1952368" y="733653"/>
            <a:ext cx="4126314" cy="7149958"/>
          </a:xfrm>
          <a:prstGeom prst="roundRect">
            <a:avLst>
              <a:gd name="adj" fmla="val 7201"/>
            </a:avLst>
          </a:prstGeom>
          <a:solidFill>
            <a:srgbClr val="D4F7F5"/>
          </a:solidFill>
          <a:ln/>
        </p:spPr>
        <p:txBody>
          <a:bodyPr/>
          <a:lstStyle/>
          <a:p>
            <a:pPr>
              <a:lnSpc>
                <a:spcPct val="150000"/>
              </a:lnSpc>
            </a:pPr>
            <a:endParaRPr lang="en-GB" dirty="0"/>
          </a:p>
        </p:txBody>
      </p:sp>
      <p:sp>
        <p:nvSpPr>
          <p:cNvPr id="7" name="Shape 4"/>
          <p:cNvSpPr/>
          <p:nvPr/>
        </p:nvSpPr>
        <p:spPr>
          <a:xfrm>
            <a:off x="3482921" y="886539"/>
            <a:ext cx="578406" cy="578406"/>
          </a:xfrm>
          <a:prstGeom prst="roundRect">
            <a:avLst>
              <a:gd name="adj" fmla="val 43591"/>
            </a:avLst>
          </a:prstGeom>
          <a:solidFill>
            <a:srgbClr val="FFFFFF"/>
          </a:solidFill>
          <a:ln/>
        </p:spPr>
        <p:txBody>
          <a:bodyPr/>
          <a:lstStyle/>
          <a:p>
            <a:endParaRPr lang="en-GB"/>
          </a:p>
        </p:txBody>
      </p:sp>
      <p:pic>
        <p:nvPicPr>
          <p:cNvPr id="8"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82921" y="931009"/>
            <a:ext cx="668950" cy="489466"/>
          </a:xfrm>
          <a:prstGeom prst="rect">
            <a:avLst/>
          </a:prstGeom>
        </p:spPr>
      </p:pic>
      <p:sp>
        <p:nvSpPr>
          <p:cNvPr id="9" name="Text 5"/>
          <p:cNvSpPr/>
          <p:nvPr/>
        </p:nvSpPr>
        <p:spPr>
          <a:xfrm>
            <a:off x="2708984" y="1641639"/>
            <a:ext cx="3101766" cy="530066"/>
          </a:xfrm>
          <a:prstGeom prst="rect">
            <a:avLst/>
          </a:prstGeom>
          <a:noFill/>
          <a:ln/>
        </p:spPr>
        <p:txBody>
          <a:bodyPr wrap="square" lIns="0" tIns="0" rIns="0" bIns="0" rtlCol="0" anchor="t"/>
          <a:lstStyle/>
          <a:p>
            <a:pPr marL="0" indent="0" algn="l">
              <a:lnSpc>
                <a:spcPts val="2050"/>
              </a:lnSpc>
              <a:buNone/>
            </a:pPr>
            <a:r>
              <a:rPr lang="en-US" sz="2400" b="1" dirty="0">
                <a:solidFill>
                  <a:schemeClr val="tx2"/>
                </a:solidFill>
                <a:latin typeface="DM Sans Light" pitchFamily="34" charset="0"/>
                <a:ea typeface="DM Sans Light" pitchFamily="34" charset="-122"/>
                <a:cs typeface="DM Sans Light" pitchFamily="34" charset="-120"/>
              </a:rPr>
              <a:t>MERCOSUR: An Incomplete Union</a:t>
            </a:r>
            <a:endParaRPr lang="en-US" sz="2400" b="1" dirty="0">
              <a:solidFill>
                <a:schemeClr val="tx2"/>
              </a:solidFill>
            </a:endParaRPr>
          </a:p>
        </p:txBody>
      </p:sp>
      <p:sp>
        <p:nvSpPr>
          <p:cNvPr id="10" name="Text 6"/>
          <p:cNvSpPr/>
          <p:nvPr/>
        </p:nvSpPr>
        <p:spPr>
          <a:xfrm>
            <a:off x="2119767" y="2304573"/>
            <a:ext cx="3838357" cy="5317936"/>
          </a:xfrm>
          <a:prstGeom prst="rect">
            <a:avLst/>
          </a:prstGeom>
          <a:noFill/>
          <a:ln/>
        </p:spPr>
        <p:txBody>
          <a:bodyPr wrap="square" lIns="0" tIns="0" rIns="0" bIns="0" rtlCol="0" anchor="t"/>
          <a:lstStyle/>
          <a:p>
            <a:pPr marL="285750" indent="-285750" algn="l">
              <a:buFont typeface="Wingdings" panose="05000000000000000000" pitchFamily="2" charset="2"/>
              <a:buChar char="Ø"/>
            </a:pPr>
            <a:r>
              <a:rPr lang="en-US" sz="2200" b="1" dirty="0">
                <a:solidFill>
                  <a:srgbClr val="272525"/>
                </a:solidFill>
                <a:ea typeface="Manrope" pitchFamily="34" charset="-122"/>
                <a:cs typeface="Manrope" pitchFamily="34" charset="-120"/>
              </a:rPr>
              <a:t>Founded in 1991, </a:t>
            </a:r>
            <a:endParaRPr lang="cs-CZ" sz="2200" b="1" dirty="0">
              <a:solidFill>
                <a:srgbClr val="272525"/>
              </a:solidFill>
              <a:ea typeface="Manrope" pitchFamily="34" charset="-122"/>
              <a:cs typeface="Manrope" pitchFamily="34" charset="-120"/>
            </a:endParaRPr>
          </a:p>
          <a:p>
            <a:pPr marL="285750" indent="-285750" algn="l">
              <a:buFont typeface="Wingdings" panose="05000000000000000000" pitchFamily="2" charset="2"/>
              <a:buChar char="Ø"/>
            </a:pPr>
            <a:r>
              <a:rPr lang="en-US" sz="2200" b="1" dirty="0">
                <a:solidFill>
                  <a:srgbClr val="272525"/>
                </a:solidFill>
                <a:ea typeface="Manrope" pitchFamily="34" charset="-122"/>
                <a:cs typeface="Manrope" pitchFamily="34" charset="-120"/>
              </a:rPr>
              <a:t>MERCOSUR illustrates the challenges of integration among developing economies. </a:t>
            </a:r>
            <a:endParaRPr lang="cs-CZ" sz="2200" b="1" dirty="0">
              <a:solidFill>
                <a:srgbClr val="272525"/>
              </a:solidFill>
              <a:ea typeface="Manrope" pitchFamily="34" charset="-122"/>
              <a:cs typeface="Manrope" pitchFamily="34" charset="-120"/>
            </a:endParaRPr>
          </a:p>
          <a:p>
            <a:pPr marL="285750" indent="-285750" algn="l">
              <a:buFont typeface="Wingdings" panose="05000000000000000000" pitchFamily="2" charset="2"/>
              <a:buChar char="Ø"/>
            </a:pPr>
            <a:r>
              <a:rPr lang="en-US" sz="2200" b="1" dirty="0">
                <a:solidFill>
                  <a:srgbClr val="272525"/>
                </a:solidFill>
                <a:ea typeface="Manrope" pitchFamily="34" charset="-122"/>
                <a:cs typeface="Manrope" pitchFamily="34" charset="-120"/>
              </a:rPr>
              <a:t>Key sectors like </a:t>
            </a:r>
            <a:r>
              <a:rPr lang="en-US" sz="2200" b="1" dirty="0">
                <a:solidFill>
                  <a:srgbClr val="7030A0"/>
                </a:solidFill>
                <a:ea typeface="Manrope" pitchFamily="34" charset="-122"/>
                <a:cs typeface="Manrope" pitchFamily="34" charset="-120"/>
              </a:rPr>
              <a:t>automotive </a:t>
            </a:r>
            <a:r>
              <a:rPr lang="en-US" sz="2200" b="1" dirty="0">
                <a:solidFill>
                  <a:srgbClr val="272525"/>
                </a:solidFill>
                <a:ea typeface="Manrope" pitchFamily="34" charset="-122"/>
                <a:cs typeface="Manrope" pitchFamily="34" charset="-120"/>
              </a:rPr>
              <a:t>and </a:t>
            </a:r>
            <a:r>
              <a:rPr lang="en-US" sz="2200" b="1" dirty="0">
                <a:solidFill>
                  <a:srgbClr val="7030A0"/>
                </a:solidFill>
                <a:ea typeface="Manrope" pitchFamily="34" charset="-122"/>
                <a:cs typeface="Manrope" pitchFamily="34" charset="-120"/>
              </a:rPr>
              <a:t>sugar</a:t>
            </a:r>
            <a:r>
              <a:rPr lang="en-US" sz="2200" b="1" dirty="0">
                <a:solidFill>
                  <a:srgbClr val="272525"/>
                </a:solidFill>
                <a:ea typeface="Manrope" pitchFamily="34" charset="-122"/>
                <a:cs typeface="Manrope" pitchFamily="34" charset="-120"/>
              </a:rPr>
              <a:t> remain excluded from the CET. </a:t>
            </a:r>
            <a:endParaRPr lang="cs-CZ" sz="2200" b="1" dirty="0">
              <a:solidFill>
                <a:srgbClr val="272525"/>
              </a:solidFill>
              <a:ea typeface="Manrope" pitchFamily="34" charset="-122"/>
              <a:cs typeface="Manrope" pitchFamily="34" charset="-120"/>
            </a:endParaRPr>
          </a:p>
          <a:p>
            <a:pPr marL="285750" indent="-285750" algn="l">
              <a:buFont typeface="Wingdings" panose="05000000000000000000" pitchFamily="2" charset="2"/>
              <a:buChar char="Ø"/>
            </a:pPr>
            <a:r>
              <a:rPr lang="en-US" sz="2200" b="1" dirty="0">
                <a:solidFill>
                  <a:srgbClr val="272525"/>
                </a:solidFill>
                <a:ea typeface="Manrope" pitchFamily="34" charset="-122"/>
                <a:cs typeface="Manrope" pitchFamily="34" charset="-120"/>
              </a:rPr>
              <a:t>China has become the bloc's largest partner at $180.9 billion in trade — four times the level of intra-bloc trade.</a:t>
            </a:r>
            <a:endParaRPr lang="cs-CZ" sz="2200" b="1" dirty="0">
              <a:solidFill>
                <a:srgbClr val="272525"/>
              </a:solidFill>
              <a:ea typeface="Manrope" pitchFamily="34" charset="-122"/>
              <a:cs typeface="Manrope" pitchFamily="34" charset="-120"/>
            </a:endParaRPr>
          </a:p>
          <a:p>
            <a:pPr marL="285750" indent="-285750" algn="l">
              <a:buFont typeface="Wingdings" panose="05000000000000000000" pitchFamily="2" charset="2"/>
              <a:buChar char="Ø"/>
            </a:pPr>
            <a:r>
              <a:rPr lang="en-US" sz="2200" b="1" dirty="0">
                <a:solidFill>
                  <a:srgbClr val="FF0000"/>
                </a:solidFill>
                <a:ea typeface="Manrope" pitchFamily="34" charset="-122"/>
                <a:cs typeface="Manrope" pitchFamily="34" charset="-120"/>
              </a:rPr>
              <a:t>Intergovernmental consensus </a:t>
            </a:r>
            <a:r>
              <a:rPr lang="en-US" sz="2200" b="1" dirty="0">
                <a:solidFill>
                  <a:srgbClr val="272525"/>
                </a:solidFill>
                <a:ea typeface="Manrope" pitchFamily="34" charset="-122"/>
                <a:cs typeface="Manrope" pitchFamily="34" charset="-120"/>
              </a:rPr>
              <a:t>leads to frequent paralysis, and a massive backlog of non-ratified legislation persists.</a:t>
            </a:r>
            <a:endParaRPr lang="en-US" sz="2200" b="1" dirty="0"/>
          </a:p>
        </p:txBody>
      </p:sp>
      <p:sp>
        <p:nvSpPr>
          <p:cNvPr id="11" name="Shape 7"/>
          <p:cNvSpPr/>
          <p:nvPr/>
        </p:nvSpPr>
        <p:spPr>
          <a:xfrm>
            <a:off x="6138370" y="733653"/>
            <a:ext cx="3294937" cy="7318284"/>
          </a:xfrm>
          <a:prstGeom prst="roundRect">
            <a:avLst>
              <a:gd name="adj" fmla="val 7201"/>
            </a:avLst>
          </a:prstGeom>
          <a:solidFill>
            <a:srgbClr val="D4F7F5"/>
          </a:solidFill>
          <a:ln/>
        </p:spPr>
        <p:txBody>
          <a:bodyPr/>
          <a:lstStyle/>
          <a:p>
            <a:endParaRPr lang="en-GB" sz="2000" dirty="0"/>
          </a:p>
        </p:txBody>
      </p:sp>
      <p:sp>
        <p:nvSpPr>
          <p:cNvPr id="12" name="Shape 8"/>
          <p:cNvSpPr/>
          <p:nvPr/>
        </p:nvSpPr>
        <p:spPr>
          <a:xfrm>
            <a:off x="7083414" y="931009"/>
            <a:ext cx="578406" cy="578406"/>
          </a:xfrm>
          <a:prstGeom prst="roundRect">
            <a:avLst>
              <a:gd name="adj" fmla="val 15807384"/>
            </a:avLst>
          </a:prstGeom>
          <a:solidFill>
            <a:srgbClr val="FFFFFF"/>
          </a:solidFill>
          <a:ln/>
        </p:spPr>
        <p:txBody>
          <a:bodyPr/>
          <a:lstStyle/>
          <a:p>
            <a:endParaRPr lang="en-GB"/>
          </a:p>
        </p:txBody>
      </p:sp>
      <p:pic>
        <p:nvPicPr>
          <p:cNvPr id="13"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63292" y="1132598"/>
            <a:ext cx="260271" cy="260271"/>
          </a:xfrm>
          <a:prstGeom prst="rect">
            <a:avLst/>
          </a:prstGeom>
        </p:spPr>
      </p:pic>
      <p:sp>
        <p:nvSpPr>
          <p:cNvPr id="14" name="Text 9"/>
          <p:cNvSpPr/>
          <p:nvPr/>
        </p:nvSpPr>
        <p:spPr>
          <a:xfrm>
            <a:off x="6323824" y="1549628"/>
            <a:ext cx="2999947" cy="795099"/>
          </a:xfrm>
          <a:prstGeom prst="rect">
            <a:avLst/>
          </a:prstGeom>
          <a:noFill/>
          <a:ln/>
        </p:spPr>
        <p:txBody>
          <a:bodyPr wrap="square" lIns="0" tIns="0" rIns="0" bIns="0" rtlCol="0" anchor="t"/>
          <a:lstStyle/>
          <a:p>
            <a:pPr marL="0" indent="0" algn="l">
              <a:lnSpc>
                <a:spcPts val="2050"/>
              </a:lnSpc>
              <a:buNone/>
            </a:pPr>
            <a:r>
              <a:rPr lang="en-US" sz="2400" b="1" dirty="0">
                <a:solidFill>
                  <a:schemeClr val="tx2"/>
                </a:solidFill>
                <a:latin typeface="DM Sans Light" pitchFamily="34" charset="0"/>
                <a:ea typeface="DM Sans Light" pitchFamily="34" charset="-122"/>
                <a:cs typeface="DM Sans Light" pitchFamily="34" charset="-120"/>
              </a:rPr>
              <a:t>GCC: High-Income Diversification</a:t>
            </a:r>
            <a:endParaRPr lang="en-US" sz="2400" b="1" dirty="0">
              <a:solidFill>
                <a:schemeClr val="tx2"/>
              </a:solidFill>
            </a:endParaRPr>
          </a:p>
        </p:txBody>
      </p:sp>
      <p:sp>
        <p:nvSpPr>
          <p:cNvPr id="15" name="Text 10"/>
          <p:cNvSpPr/>
          <p:nvPr/>
        </p:nvSpPr>
        <p:spPr>
          <a:xfrm>
            <a:off x="6262006" y="2283281"/>
            <a:ext cx="3171301" cy="4659623"/>
          </a:xfrm>
          <a:prstGeom prst="rect">
            <a:avLst/>
          </a:prstGeom>
          <a:noFill/>
          <a:ln/>
        </p:spPr>
        <p:txBody>
          <a:bodyPr wrap="square" lIns="0" tIns="0" rIns="0" bIns="0" rtlCol="0" anchor="t"/>
          <a:lstStyle/>
          <a:p>
            <a:pPr marL="0" indent="0" algn="l">
              <a:buNone/>
            </a:pPr>
            <a:r>
              <a:rPr lang="en-US" sz="1900" b="1" dirty="0">
                <a:solidFill>
                  <a:srgbClr val="272525"/>
                </a:solidFill>
                <a:latin typeface="Calibri (Body)"/>
                <a:ea typeface="Manrope" pitchFamily="34" charset="-122"/>
                <a:cs typeface="Manrope" pitchFamily="34" charset="-120"/>
              </a:rPr>
              <a:t>The six GCC states — Bahrain, Kuwait, Oman, Qatar, Saudi Arabia, and the UAE — pursue </a:t>
            </a:r>
            <a:r>
              <a:rPr lang="en-US" sz="1900" b="1" dirty="0">
                <a:solidFill>
                  <a:srgbClr val="FF0000"/>
                </a:solidFill>
                <a:latin typeface="Calibri (Body)"/>
                <a:ea typeface="Manrope" pitchFamily="34" charset="-122"/>
                <a:cs typeface="Manrope" pitchFamily="34" charset="-120"/>
              </a:rPr>
              <a:t>integration through "Vision" strategies, targeting logistics, tourism, and AI-driven financial services. </a:t>
            </a:r>
            <a:endParaRPr lang="cs-CZ" sz="1900" b="1" dirty="0">
              <a:solidFill>
                <a:srgbClr val="FF0000"/>
              </a:solidFill>
              <a:latin typeface="Calibri (Body)"/>
              <a:ea typeface="Manrope" pitchFamily="34" charset="-122"/>
              <a:cs typeface="Manrope" pitchFamily="34" charset="-120"/>
            </a:endParaRPr>
          </a:p>
          <a:p>
            <a:pPr marL="285750" indent="-285750" algn="l">
              <a:buFont typeface="Arial" panose="020B0604020202020204" pitchFamily="34" charset="0"/>
              <a:buChar char="•"/>
            </a:pPr>
            <a:r>
              <a:rPr lang="en-US" sz="1900" b="1" dirty="0">
                <a:solidFill>
                  <a:srgbClr val="272525"/>
                </a:solidFill>
                <a:latin typeface="Calibri (Body)"/>
                <a:ea typeface="Manrope" pitchFamily="34" charset="-122"/>
                <a:cs typeface="Manrope" pitchFamily="34" charset="-120"/>
              </a:rPr>
              <a:t>Growth is projected at 4.8% in the UAE and 3.8% in Saudi Arabia. </a:t>
            </a:r>
            <a:endParaRPr lang="cs-CZ" sz="1900" b="1" dirty="0">
              <a:solidFill>
                <a:srgbClr val="272525"/>
              </a:solidFill>
              <a:latin typeface="Calibri (Body)"/>
              <a:ea typeface="Manrope" pitchFamily="34" charset="-122"/>
              <a:cs typeface="Manrope" pitchFamily="34" charset="-120"/>
            </a:endParaRPr>
          </a:p>
          <a:p>
            <a:pPr marL="285750" indent="-285750" algn="l">
              <a:buFont typeface="Wingdings" panose="05000000000000000000" pitchFamily="2" charset="2"/>
              <a:buChar char="Ø"/>
            </a:pPr>
            <a:endParaRPr lang="cs-CZ" sz="1900" b="1" dirty="0">
              <a:solidFill>
                <a:srgbClr val="272525"/>
              </a:solidFill>
              <a:latin typeface="Calibri (Body)"/>
              <a:ea typeface="Manrope" pitchFamily="34" charset="-122"/>
              <a:cs typeface="Manrope" pitchFamily="34" charset="-120"/>
            </a:endParaRPr>
          </a:p>
          <a:p>
            <a:pPr marL="285750" indent="-285750" algn="l">
              <a:buFont typeface="Wingdings" panose="05000000000000000000" pitchFamily="2" charset="2"/>
              <a:buChar char="Ø"/>
            </a:pPr>
            <a:r>
              <a:rPr lang="en-US" sz="1900" b="1" dirty="0">
                <a:solidFill>
                  <a:srgbClr val="272525"/>
                </a:solidFill>
                <a:latin typeface="Calibri (Body)"/>
                <a:ea typeface="Manrope" pitchFamily="34" charset="-122"/>
                <a:cs typeface="Manrope" pitchFamily="34" charset="-120"/>
              </a:rPr>
              <a:t>A full monetary union has stalled after UAE and Oman withdrawal; all states maintain </a:t>
            </a:r>
            <a:r>
              <a:rPr lang="en-US" sz="1900" b="1" dirty="0">
                <a:solidFill>
                  <a:srgbClr val="FF0000"/>
                </a:solidFill>
                <a:latin typeface="Calibri (Body)"/>
                <a:ea typeface="Manrope" pitchFamily="34" charset="-122"/>
                <a:cs typeface="Manrope" pitchFamily="34" charset="-120"/>
              </a:rPr>
              <a:t>a hard peg </a:t>
            </a:r>
            <a:r>
              <a:rPr lang="en-US" sz="1900" b="1" dirty="0">
                <a:solidFill>
                  <a:srgbClr val="272525"/>
                </a:solidFill>
                <a:latin typeface="Calibri (Body)"/>
                <a:ea typeface="Manrope" pitchFamily="34" charset="-122"/>
                <a:cs typeface="Manrope" pitchFamily="34" charset="-120"/>
              </a:rPr>
              <a:t>to the U.S. Dollar.</a:t>
            </a:r>
            <a:endParaRPr lang="cs-CZ" sz="1900" b="1" dirty="0">
              <a:solidFill>
                <a:srgbClr val="272525"/>
              </a:solidFill>
              <a:latin typeface="Calibri (Body)"/>
              <a:ea typeface="Manrope" pitchFamily="34" charset="-122"/>
              <a:cs typeface="Manrope" pitchFamily="34" charset="-120"/>
            </a:endParaRPr>
          </a:p>
          <a:p>
            <a:pPr marL="285750" indent="-285750" algn="l">
              <a:buFont typeface="Wingdings" panose="05000000000000000000" pitchFamily="2" charset="2"/>
              <a:buChar char="Ø"/>
            </a:pPr>
            <a:r>
              <a:rPr lang="en-US" sz="1900" b="1" dirty="0">
                <a:solidFill>
                  <a:srgbClr val="272525"/>
                </a:solidFill>
                <a:latin typeface="Calibri (Body)"/>
                <a:ea typeface="Manrope" pitchFamily="34" charset="-122"/>
                <a:cs typeface="Manrope" pitchFamily="34" charset="-120"/>
              </a:rPr>
              <a:t>Focus has shifted to the GCC Railway and a unified tourist visa.</a:t>
            </a:r>
            <a:endParaRPr lang="en-US" sz="1900" b="1" dirty="0">
              <a:latin typeface="Calibri (Body)"/>
            </a:endParaRPr>
          </a:p>
        </p:txBody>
      </p:sp>
      <p:sp>
        <p:nvSpPr>
          <p:cNvPr id="16" name="Shape 11"/>
          <p:cNvSpPr/>
          <p:nvPr/>
        </p:nvSpPr>
        <p:spPr>
          <a:xfrm>
            <a:off x="9566785" y="886539"/>
            <a:ext cx="4977118" cy="7149323"/>
          </a:xfrm>
          <a:prstGeom prst="roundRect">
            <a:avLst>
              <a:gd name="adj" fmla="val 7201"/>
            </a:avLst>
          </a:prstGeom>
          <a:solidFill>
            <a:srgbClr val="D4F7F5"/>
          </a:solidFill>
          <a:ln/>
        </p:spPr>
        <p:txBody>
          <a:bodyPr/>
          <a:lstStyle/>
          <a:p>
            <a:endParaRPr lang="en-GB"/>
          </a:p>
        </p:txBody>
      </p:sp>
      <p:sp>
        <p:nvSpPr>
          <p:cNvPr id="17" name="Shape 12"/>
          <p:cNvSpPr/>
          <p:nvPr/>
        </p:nvSpPr>
        <p:spPr>
          <a:xfrm>
            <a:off x="10064015" y="1197371"/>
            <a:ext cx="578406" cy="578406"/>
          </a:xfrm>
          <a:prstGeom prst="roundRect">
            <a:avLst>
              <a:gd name="adj" fmla="val 15807384"/>
            </a:avLst>
          </a:prstGeom>
          <a:solidFill>
            <a:srgbClr val="FFFFFF"/>
          </a:solidFill>
          <a:ln/>
        </p:spPr>
        <p:txBody>
          <a:bodyPr/>
          <a:lstStyle/>
          <a:p>
            <a:endParaRPr lang="en-GB"/>
          </a:p>
        </p:txBody>
      </p:sp>
      <p:pic>
        <p:nvPicPr>
          <p:cNvPr id="18"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112791" y="1308663"/>
            <a:ext cx="395064" cy="395064"/>
          </a:xfrm>
          <a:prstGeom prst="rect">
            <a:avLst/>
          </a:prstGeom>
        </p:spPr>
      </p:pic>
      <p:sp>
        <p:nvSpPr>
          <p:cNvPr id="19" name="Text 13"/>
          <p:cNvSpPr/>
          <p:nvPr/>
        </p:nvSpPr>
        <p:spPr>
          <a:xfrm>
            <a:off x="9712232" y="1991351"/>
            <a:ext cx="4558582" cy="795099"/>
          </a:xfrm>
          <a:prstGeom prst="rect">
            <a:avLst/>
          </a:prstGeom>
          <a:noFill/>
          <a:ln/>
        </p:spPr>
        <p:txBody>
          <a:bodyPr wrap="square" lIns="0" tIns="0" rIns="0" bIns="0" rtlCol="0" anchor="t"/>
          <a:lstStyle/>
          <a:p>
            <a:pPr marL="0" indent="0" algn="l">
              <a:lnSpc>
                <a:spcPts val="2050"/>
              </a:lnSpc>
              <a:buNone/>
            </a:pPr>
            <a:r>
              <a:rPr lang="en-US" sz="2400" b="1" dirty="0">
                <a:solidFill>
                  <a:schemeClr val="tx2"/>
                </a:solidFill>
                <a:latin typeface="DM Sans Light" pitchFamily="34" charset="0"/>
                <a:ea typeface="DM Sans Light" pitchFamily="34" charset="-122"/>
                <a:cs typeface="DM Sans Light" pitchFamily="34" charset="-120"/>
              </a:rPr>
              <a:t>EU: The Supranational Benchmark</a:t>
            </a:r>
            <a:endParaRPr lang="en-US" sz="2400" b="1" dirty="0">
              <a:solidFill>
                <a:schemeClr val="tx2"/>
              </a:solidFill>
            </a:endParaRPr>
          </a:p>
        </p:txBody>
      </p:sp>
      <p:sp>
        <p:nvSpPr>
          <p:cNvPr id="20" name="Text 14"/>
          <p:cNvSpPr/>
          <p:nvPr/>
        </p:nvSpPr>
        <p:spPr>
          <a:xfrm>
            <a:off x="9773180" y="2773425"/>
            <a:ext cx="4775687" cy="4493922"/>
          </a:xfrm>
          <a:prstGeom prst="rect">
            <a:avLst/>
          </a:prstGeom>
          <a:noFill/>
          <a:ln/>
        </p:spPr>
        <p:txBody>
          <a:bodyPr wrap="square" lIns="0" tIns="0" rIns="0" bIns="0" rtlCol="0" anchor="t"/>
          <a:lstStyle/>
          <a:p>
            <a:pPr marL="0" indent="0" algn="l">
              <a:buNone/>
            </a:pPr>
            <a:r>
              <a:rPr lang="en-US" sz="2600" b="1" dirty="0">
                <a:solidFill>
                  <a:srgbClr val="272525"/>
                </a:solidFill>
                <a:latin typeface="Calibri (Body)"/>
                <a:ea typeface="Manrope" pitchFamily="34" charset="-122"/>
                <a:cs typeface="Manrope" pitchFamily="34" charset="-120"/>
              </a:rPr>
              <a:t>The EU's 450-million-consumer single market demonstrates the power of </a:t>
            </a:r>
            <a:r>
              <a:rPr lang="en-US" sz="2600" b="1" dirty="0">
                <a:solidFill>
                  <a:srgbClr val="FF0000"/>
                </a:solidFill>
                <a:latin typeface="Calibri (Body)"/>
                <a:ea typeface="Manrope" pitchFamily="34" charset="-122"/>
                <a:cs typeface="Manrope" pitchFamily="34" charset="-120"/>
              </a:rPr>
              <a:t>supranational institutions</a:t>
            </a:r>
            <a:r>
              <a:rPr lang="en-US" sz="2600" b="1" dirty="0">
                <a:solidFill>
                  <a:srgbClr val="272525"/>
                </a:solidFill>
                <a:latin typeface="Calibri (Body)"/>
                <a:ea typeface="Manrope" pitchFamily="34" charset="-122"/>
                <a:cs typeface="Manrope" pitchFamily="34" charset="-120"/>
              </a:rPr>
              <a:t>. </a:t>
            </a:r>
            <a:endParaRPr lang="cs-CZ" sz="2600" b="1" dirty="0">
              <a:solidFill>
                <a:srgbClr val="272525"/>
              </a:solidFill>
              <a:latin typeface="Calibri (Body)"/>
              <a:ea typeface="Manrope" pitchFamily="34" charset="-122"/>
              <a:cs typeface="Manrope" pitchFamily="34" charset="-120"/>
            </a:endParaRPr>
          </a:p>
          <a:p>
            <a:pPr marL="285750" indent="-285750" algn="l">
              <a:buFont typeface="Arial" panose="020B0604020202020204" pitchFamily="34" charset="0"/>
              <a:buChar char="•"/>
            </a:pPr>
            <a:r>
              <a:rPr lang="en-US" sz="2600" b="1" dirty="0">
                <a:solidFill>
                  <a:srgbClr val="272525"/>
                </a:solidFill>
                <a:latin typeface="Calibri (Body)"/>
                <a:ea typeface="Manrope" pitchFamily="34" charset="-122"/>
                <a:cs typeface="Manrope" pitchFamily="34" charset="-120"/>
              </a:rPr>
              <a:t>Through the European Commission, the ECJ, and </a:t>
            </a:r>
            <a:r>
              <a:rPr lang="en-US" sz="2600" b="1" dirty="0">
                <a:solidFill>
                  <a:srgbClr val="FF0000"/>
                </a:solidFill>
                <a:latin typeface="Calibri (Body)"/>
                <a:ea typeface="Manrope" pitchFamily="34" charset="-122"/>
                <a:cs typeface="Manrope" pitchFamily="34" charset="-120"/>
              </a:rPr>
              <a:t>Qualified Majority Voting, </a:t>
            </a:r>
            <a:r>
              <a:rPr lang="en-US" sz="2600" b="1" dirty="0">
                <a:solidFill>
                  <a:srgbClr val="272525"/>
                </a:solidFill>
                <a:latin typeface="Calibri (Body)"/>
                <a:ea typeface="Manrope" pitchFamily="34" charset="-122"/>
                <a:cs typeface="Manrope" pitchFamily="34" charset="-120"/>
              </a:rPr>
              <a:t>EU law has "direct effect</a:t>
            </a:r>
            <a:r>
              <a:rPr lang="cs-CZ" sz="2600" b="1" dirty="0">
                <a:solidFill>
                  <a:srgbClr val="272525"/>
                </a:solidFill>
                <a:latin typeface="Calibri (Body)"/>
                <a:ea typeface="Manrope" pitchFamily="34" charset="-122"/>
                <a:cs typeface="Manrope" pitchFamily="34" charset="-120"/>
              </a:rPr>
              <a:t>“</a:t>
            </a:r>
            <a:r>
              <a:rPr lang="en-US" sz="2600" b="1" dirty="0">
                <a:solidFill>
                  <a:srgbClr val="272525"/>
                </a:solidFill>
                <a:latin typeface="Calibri (Body)"/>
                <a:ea typeface="Manrope" pitchFamily="34" charset="-122"/>
                <a:cs typeface="Manrope" pitchFamily="34" charset="-120"/>
              </a:rPr>
              <a:t>,</a:t>
            </a:r>
            <a:endParaRPr lang="cs-CZ" sz="2600" b="1" dirty="0">
              <a:solidFill>
                <a:srgbClr val="272525"/>
              </a:solidFill>
              <a:latin typeface="Calibri (Body)"/>
              <a:ea typeface="Manrope" pitchFamily="34" charset="-122"/>
              <a:cs typeface="Manrope" pitchFamily="34" charset="-120"/>
            </a:endParaRPr>
          </a:p>
          <a:p>
            <a:pPr marL="342900" indent="-342900" algn="l">
              <a:buFont typeface="Wingdings" panose="05000000000000000000" pitchFamily="2" charset="2"/>
              <a:buChar char="Ø"/>
            </a:pPr>
            <a:r>
              <a:rPr lang="en-US" sz="2600" b="1" dirty="0">
                <a:solidFill>
                  <a:srgbClr val="272525"/>
                </a:solidFill>
                <a:latin typeface="Calibri (Body)"/>
                <a:ea typeface="Manrope" pitchFamily="34" charset="-122"/>
                <a:cs typeface="Manrope" pitchFamily="34" charset="-120"/>
              </a:rPr>
              <a:t>it creates rights for individuals that national courts must uphold — the "Archimedean point" of European integration.</a:t>
            </a:r>
            <a:endParaRPr lang="en-US" sz="2600" b="1" dirty="0">
              <a:latin typeface="Calibri (Bod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BAC4B-2003-35E8-C79E-E3A74F8E7BF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1C9B854E-33A2-D844-4ED4-0FD3527641CD}"/>
              </a:ext>
            </a:extLst>
          </p:cNvPr>
          <p:cNvPicPr>
            <a:picLocks noChangeAspect="1"/>
          </p:cNvPicPr>
          <p:nvPr/>
        </p:nvPicPr>
        <p:blipFill>
          <a:blip r:embed="rId3"/>
          <a:stretch>
            <a:fillRect/>
          </a:stretch>
        </p:blipFill>
        <p:spPr>
          <a:xfrm>
            <a:off x="1" y="0"/>
            <a:ext cx="608088" cy="8229600"/>
          </a:xfrm>
          <a:prstGeom prst="rect">
            <a:avLst/>
          </a:prstGeom>
        </p:spPr>
      </p:pic>
      <p:sp>
        <p:nvSpPr>
          <p:cNvPr id="3" name="Shape 0">
            <a:extLst>
              <a:ext uri="{FF2B5EF4-FFF2-40B4-BE49-F238E27FC236}">
                <a16:creationId xmlns:a16="http://schemas.microsoft.com/office/drawing/2014/main" id="{647E8C74-2818-5C96-3375-BE3BBBE97700}"/>
              </a:ext>
            </a:extLst>
          </p:cNvPr>
          <p:cNvSpPr/>
          <p:nvPr/>
        </p:nvSpPr>
        <p:spPr>
          <a:xfrm>
            <a:off x="472514" y="203587"/>
            <a:ext cx="2351367" cy="530066"/>
          </a:xfrm>
          <a:prstGeom prst="roundRect">
            <a:avLst>
              <a:gd name="adj" fmla="val 44047"/>
            </a:avLst>
          </a:prstGeom>
          <a:solidFill>
            <a:srgbClr val="D4F7F5"/>
          </a:solidFill>
          <a:ln/>
        </p:spPr>
        <p:txBody>
          <a:bodyPr/>
          <a:lstStyle/>
          <a:p>
            <a:endParaRPr lang="en-GB" sz="2800"/>
          </a:p>
        </p:txBody>
      </p:sp>
      <p:sp>
        <p:nvSpPr>
          <p:cNvPr id="4" name="Text 1">
            <a:extLst>
              <a:ext uri="{FF2B5EF4-FFF2-40B4-BE49-F238E27FC236}">
                <a16:creationId xmlns:a16="http://schemas.microsoft.com/office/drawing/2014/main" id="{DAFCAB29-11A3-92E6-70DC-92C2E7A21199}"/>
              </a:ext>
            </a:extLst>
          </p:cNvPr>
          <p:cNvSpPr/>
          <p:nvPr/>
        </p:nvSpPr>
        <p:spPr>
          <a:xfrm>
            <a:off x="588124" y="472551"/>
            <a:ext cx="1970969" cy="193068"/>
          </a:xfrm>
          <a:prstGeom prst="rect">
            <a:avLst/>
          </a:prstGeom>
          <a:noFill/>
          <a:ln/>
        </p:spPr>
        <p:txBody>
          <a:bodyPr wrap="none" lIns="0" tIns="0" rIns="0" bIns="0" rtlCol="0" anchor="t"/>
          <a:lstStyle/>
          <a:p>
            <a:pPr marL="0" indent="0" algn="l">
              <a:lnSpc>
                <a:spcPts val="1550"/>
              </a:lnSpc>
              <a:buNone/>
            </a:pPr>
            <a:r>
              <a:rPr lang="en-US" sz="2400" dirty="0">
                <a:solidFill>
                  <a:srgbClr val="272525"/>
                </a:solidFill>
                <a:latin typeface="Manrope" pitchFamily="34" charset="0"/>
                <a:ea typeface="Manrope" pitchFamily="34" charset="-122"/>
                <a:cs typeface="Manrope" pitchFamily="34" charset="-120"/>
              </a:rPr>
              <a:t>CASE</a:t>
            </a:r>
            <a:r>
              <a:rPr lang="en-US" dirty="0">
                <a:solidFill>
                  <a:srgbClr val="272525"/>
                </a:solidFill>
                <a:latin typeface="Manrope" pitchFamily="34" charset="0"/>
                <a:ea typeface="Manrope" pitchFamily="34" charset="-122"/>
                <a:cs typeface="Manrope" pitchFamily="34" charset="-120"/>
              </a:rPr>
              <a:t> </a:t>
            </a:r>
            <a:r>
              <a:rPr lang="en-US" sz="2400" dirty="0">
                <a:solidFill>
                  <a:srgbClr val="272525"/>
                </a:solidFill>
                <a:latin typeface="Manrope" pitchFamily="34" charset="0"/>
                <a:ea typeface="Manrope" pitchFamily="34" charset="-122"/>
                <a:cs typeface="Manrope" pitchFamily="34" charset="-120"/>
              </a:rPr>
              <a:t>STUDIES</a:t>
            </a:r>
            <a:endParaRPr lang="en-US" dirty="0"/>
          </a:p>
        </p:txBody>
      </p:sp>
      <p:sp>
        <p:nvSpPr>
          <p:cNvPr id="5" name="Text 2">
            <a:extLst>
              <a:ext uri="{FF2B5EF4-FFF2-40B4-BE49-F238E27FC236}">
                <a16:creationId xmlns:a16="http://schemas.microsoft.com/office/drawing/2014/main" id="{B699D4D6-9434-EC13-DC3F-EF9D2B9AA799}"/>
              </a:ext>
            </a:extLst>
          </p:cNvPr>
          <p:cNvSpPr/>
          <p:nvPr/>
        </p:nvSpPr>
        <p:spPr>
          <a:xfrm>
            <a:off x="3809646" y="39019"/>
            <a:ext cx="6785134" cy="530066"/>
          </a:xfrm>
          <a:prstGeom prst="rect">
            <a:avLst/>
          </a:prstGeom>
          <a:noFill/>
          <a:ln/>
        </p:spPr>
        <p:txBody>
          <a:bodyPr wrap="none" lIns="0" tIns="0" rIns="0" bIns="0" rtlCol="0" anchor="t"/>
          <a:lstStyle/>
          <a:p>
            <a:pPr>
              <a:lnSpc>
                <a:spcPts val="4150"/>
              </a:lnSpc>
            </a:pPr>
            <a:r>
              <a:rPr lang="en-GB" sz="2800" b="1" dirty="0"/>
              <a:t>Future Frontiers: The Digital Single Market and Sustainability</a:t>
            </a:r>
            <a:endParaRPr lang="en-GB" sz="2800" dirty="0"/>
          </a:p>
          <a:p>
            <a:pPr marL="0" indent="0" algn="l">
              <a:lnSpc>
                <a:spcPts val="4150"/>
              </a:lnSpc>
              <a:buNone/>
            </a:pPr>
            <a:r>
              <a:rPr lang="en-GB" sz="2800" dirty="0">
                <a:solidFill>
                  <a:srgbClr val="2F4F4F"/>
                </a:solidFill>
                <a:latin typeface="DM Sans Light" pitchFamily="34" charset="0"/>
                <a:ea typeface="DM Sans Light" pitchFamily="34" charset="-122"/>
                <a:cs typeface="DM Sans Light" pitchFamily="34" charset="-120"/>
              </a:rPr>
              <a:t>:</a:t>
            </a:r>
            <a:endParaRPr lang="en-US" sz="2800" dirty="0"/>
          </a:p>
        </p:txBody>
      </p:sp>
      <p:sp>
        <p:nvSpPr>
          <p:cNvPr id="8" name="TextBox 7">
            <a:extLst>
              <a:ext uri="{FF2B5EF4-FFF2-40B4-BE49-F238E27FC236}">
                <a16:creationId xmlns:a16="http://schemas.microsoft.com/office/drawing/2014/main" id="{39F8A371-0E55-3612-353B-CDB2C8BC3700}"/>
              </a:ext>
            </a:extLst>
          </p:cNvPr>
          <p:cNvSpPr txBox="1"/>
          <p:nvPr/>
        </p:nvSpPr>
        <p:spPr>
          <a:xfrm>
            <a:off x="608089" y="739518"/>
            <a:ext cx="14022310" cy="7725192"/>
          </a:xfrm>
          <a:prstGeom prst="rect">
            <a:avLst/>
          </a:prstGeom>
          <a:noFill/>
        </p:spPr>
        <p:txBody>
          <a:bodyPr wrap="square" numCol="2">
            <a:spAutoFit/>
          </a:bodyPr>
          <a:lstStyle/>
          <a:p>
            <a:r>
              <a:rPr lang="en-GB" sz="2800" b="1" dirty="0"/>
              <a:t>New Frontiers of Integration</a:t>
            </a:r>
          </a:p>
          <a:p>
            <a:r>
              <a:rPr lang="en-GB" sz="2400" b="1" dirty="0"/>
              <a:t>🔹 </a:t>
            </a:r>
            <a:r>
              <a:rPr lang="en-GB" sz="2700" b="1" dirty="0">
                <a:solidFill>
                  <a:srgbClr val="7030A0"/>
                </a:solidFill>
              </a:rPr>
              <a:t>Digital integration</a:t>
            </a:r>
            <a:r>
              <a:rPr lang="cs-CZ" sz="2700" b="1" dirty="0">
                <a:solidFill>
                  <a:srgbClr val="7030A0"/>
                </a:solidFill>
              </a:rPr>
              <a:t> </a:t>
            </a:r>
            <a:r>
              <a:rPr lang="cs-CZ" sz="2700" b="1" dirty="0"/>
              <a:t>– </a:t>
            </a:r>
            <a:r>
              <a:rPr lang="en-GB" sz="2700" b="1" dirty="0">
                <a:highlight>
                  <a:srgbClr val="FFFF00"/>
                </a:highlight>
              </a:rPr>
              <a:t>EU</a:t>
            </a:r>
            <a:r>
              <a:rPr lang="cs-CZ" sz="2700" b="1" dirty="0">
                <a:highlight>
                  <a:srgbClr val="FFFF00"/>
                </a:highlight>
              </a:rPr>
              <a:t>:</a:t>
            </a:r>
            <a:r>
              <a:rPr lang="cs-CZ" sz="2700" b="1" dirty="0"/>
              <a:t> </a:t>
            </a:r>
            <a:endParaRPr lang="en-GB" sz="2700" b="1" dirty="0"/>
          </a:p>
          <a:p>
            <a:pPr marL="342900" indent="-342900">
              <a:buFont typeface="Wingdings" panose="05000000000000000000" pitchFamily="2" charset="2"/>
              <a:buChar char="§"/>
            </a:pPr>
            <a:r>
              <a:rPr lang="cs-CZ" sz="2600" dirty="0"/>
              <a:t>S</a:t>
            </a:r>
            <a:r>
              <a:rPr lang="en-GB" sz="2600" dirty="0" err="1"/>
              <a:t>hift</a:t>
            </a:r>
            <a:r>
              <a:rPr lang="en-GB" sz="2600" dirty="0"/>
              <a:t> </a:t>
            </a:r>
            <a:r>
              <a:rPr lang="en-GB" sz="2600" b="1" dirty="0"/>
              <a:t>beyond goods </a:t>
            </a:r>
            <a:r>
              <a:rPr lang="en-GB" sz="2600" dirty="0"/>
              <a:t>→ </a:t>
            </a:r>
            <a:r>
              <a:rPr lang="en-GB" sz="2600" b="1" dirty="0"/>
              <a:t>data, services, knowledge:</a:t>
            </a:r>
            <a:r>
              <a:rPr lang="en-GB" sz="2600" dirty="0"/>
              <a:t> </a:t>
            </a:r>
            <a:r>
              <a:rPr lang="en-GB" sz="2600" b="1" dirty="0">
                <a:solidFill>
                  <a:srgbClr val="C00000"/>
                </a:solidFill>
              </a:rPr>
              <a:t>Digital Single Market</a:t>
            </a:r>
            <a:r>
              <a:rPr lang="cs-CZ" sz="2600" b="1" dirty="0">
                <a:solidFill>
                  <a:srgbClr val="C00000"/>
                </a:solidFill>
              </a:rPr>
              <a:t>:</a:t>
            </a:r>
          </a:p>
          <a:p>
            <a:r>
              <a:rPr lang="en-GB" sz="2600" dirty="0"/>
              <a:t>→ harmonized rules</a:t>
            </a:r>
            <a:r>
              <a:rPr lang="cs-CZ" sz="2600" dirty="0"/>
              <a:t>: </a:t>
            </a:r>
            <a:r>
              <a:rPr lang="en-GB" sz="2600" b="1" dirty="0"/>
              <a:t>e-commerce, data, services</a:t>
            </a:r>
            <a:r>
              <a:rPr lang="cs-CZ" sz="2600" b="1" dirty="0"/>
              <a:t>:</a:t>
            </a:r>
            <a:br>
              <a:rPr lang="en-GB" sz="2600" b="1" dirty="0"/>
            </a:br>
            <a:r>
              <a:rPr lang="en-GB" sz="2600" dirty="0"/>
              <a:t>→ “</a:t>
            </a:r>
            <a:r>
              <a:rPr lang="en-GB" sz="2600" b="1" dirty="0"/>
              <a:t>Fifth freedom”</a:t>
            </a:r>
            <a:r>
              <a:rPr lang="cs-CZ" sz="2600" b="1" dirty="0"/>
              <a:t>: </a:t>
            </a:r>
            <a:r>
              <a:rPr lang="en-GB" sz="2600" dirty="0"/>
              <a:t>knowledge, innovation – Letta Report 2024</a:t>
            </a:r>
            <a:r>
              <a:rPr lang="cs-CZ" sz="2600" dirty="0"/>
              <a:t>;</a:t>
            </a:r>
            <a:endParaRPr lang="en-GB" sz="2600" dirty="0"/>
          </a:p>
          <a:p>
            <a:r>
              <a:rPr lang="en-GB" sz="2600" b="1" dirty="0">
                <a:highlight>
                  <a:srgbClr val="FFFF00"/>
                </a:highlight>
              </a:rPr>
              <a:t>GCC:</a:t>
            </a:r>
            <a:br>
              <a:rPr lang="en-GB" sz="2600" dirty="0"/>
            </a:br>
            <a:r>
              <a:rPr lang="en-GB" sz="2600" dirty="0"/>
              <a:t>→ rapid </a:t>
            </a:r>
            <a:r>
              <a:rPr lang="en-GB" sz="2600" b="1" dirty="0"/>
              <a:t>AI integration</a:t>
            </a:r>
            <a:r>
              <a:rPr lang="en-GB" sz="2600" dirty="0"/>
              <a:t>, digital state + startups</a:t>
            </a:r>
            <a:r>
              <a:rPr lang="cs-CZ" sz="2600" dirty="0"/>
              <a:t>.</a:t>
            </a:r>
            <a:endParaRPr lang="en-GB" sz="2600" dirty="0"/>
          </a:p>
          <a:p>
            <a:br>
              <a:rPr lang="en-GB" sz="2600" dirty="0"/>
            </a:br>
            <a:r>
              <a:rPr lang="en-GB" sz="2600" b="1" dirty="0"/>
              <a:t>🔹 </a:t>
            </a:r>
            <a:r>
              <a:rPr lang="en-GB" sz="2700" b="1" dirty="0">
                <a:solidFill>
                  <a:srgbClr val="7030A0"/>
                </a:solidFill>
              </a:rPr>
              <a:t>Green trade dimension</a:t>
            </a:r>
          </a:p>
          <a:p>
            <a:pPr marL="342900" indent="-342900">
              <a:buFont typeface="Wingdings" panose="05000000000000000000" pitchFamily="2" charset="2"/>
              <a:buChar char="§"/>
            </a:pPr>
            <a:r>
              <a:rPr lang="cs-CZ" sz="2600" b="1" dirty="0"/>
              <a:t>S</a:t>
            </a:r>
            <a:r>
              <a:rPr lang="en-GB" sz="2600" b="1" dirty="0" err="1"/>
              <a:t>ustainability</a:t>
            </a:r>
            <a:r>
              <a:rPr lang="en-GB" sz="2600" b="1" dirty="0"/>
              <a:t> </a:t>
            </a:r>
            <a:r>
              <a:rPr lang="en-GB" sz="2600" dirty="0"/>
              <a:t>= </a:t>
            </a:r>
            <a:r>
              <a:rPr lang="en-GB" sz="2600" b="1" dirty="0"/>
              <a:t>core condition of trade agreements</a:t>
            </a:r>
            <a:br>
              <a:rPr lang="en-GB" sz="2600" dirty="0"/>
            </a:br>
            <a:r>
              <a:rPr lang="en-GB" sz="2600" dirty="0"/>
              <a:t>→ e.g. EU–MERCOSUR tensions → → → </a:t>
            </a:r>
          </a:p>
          <a:p>
            <a:r>
              <a:rPr lang="en-GB" sz="2600" dirty="0"/>
              <a:t>➡️ Requirements:</a:t>
            </a:r>
          </a:p>
          <a:p>
            <a:pPr marL="342900" indent="-342900">
              <a:buFont typeface="Wingdings" panose="05000000000000000000" pitchFamily="2" charset="2"/>
              <a:buChar char="ü"/>
            </a:pPr>
            <a:r>
              <a:rPr lang="en-GB" sz="2600" b="1" dirty="0"/>
              <a:t>Paris Agreement compliance</a:t>
            </a:r>
            <a:r>
              <a:rPr lang="cs-CZ" sz="2600" b="1" dirty="0"/>
              <a:t>;</a:t>
            </a:r>
            <a:r>
              <a:rPr lang="en-GB" sz="2600" b="1" dirty="0"/>
              <a:t> </a:t>
            </a:r>
          </a:p>
          <a:p>
            <a:pPr marL="342900" indent="-342900">
              <a:buFont typeface="Wingdings" panose="05000000000000000000" pitchFamily="2" charset="2"/>
              <a:buChar char="ü"/>
            </a:pPr>
            <a:r>
              <a:rPr lang="en-GB" sz="2600" b="1" dirty="0"/>
              <a:t>deforestation-free supply chains</a:t>
            </a:r>
            <a:r>
              <a:rPr lang="cs-CZ" sz="2600" b="1" dirty="0"/>
              <a:t>.</a:t>
            </a:r>
            <a:r>
              <a:rPr lang="en-GB" sz="2600" b="1" dirty="0"/>
              <a:t> </a:t>
            </a:r>
          </a:p>
          <a:p>
            <a:endParaRPr lang="cs-CZ" sz="2600" dirty="0"/>
          </a:p>
          <a:p>
            <a:endParaRPr lang="cs-CZ" sz="2600" dirty="0"/>
          </a:p>
          <a:p>
            <a:r>
              <a:rPr lang="en-GB" sz="2600" dirty="0"/>
              <a:t>→ risk: </a:t>
            </a:r>
            <a:r>
              <a:rPr lang="en-GB" sz="2600" b="1" dirty="0"/>
              <a:t>added complexity + regulatory alignment pressure</a:t>
            </a:r>
            <a:r>
              <a:rPr lang="cs-CZ" sz="2600" b="1" dirty="0"/>
              <a:t>.</a:t>
            </a:r>
            <a:endParaRPr lang="en-GB" sz="2600" dirty="0"/>
          </a:p>
          <a:p>
            <a:endParaRPr lang="cs-CZ" sz="2600" b="1" dirty="0"/>
          </a:p>
          <a:p>
            <a:r>
              <a:rPr lang="en-GB" sz="2600" b="1" dirty="0">
                <a:solidFill>
                  <a:srgbClr val="7030A0"/>
                </a:solidFill>
              </a:rPr>
              <a:t>🔹 </a:t>
            </a:r>
            <a:r>
              <a:rPr lang="en-GB" sz="2700" b="1" dirty="0">
                <a:solidFill>
                  <a:srgbClr val="7030A0"/>
                </a:solidFill>
              </a:rPr>
              <a:t>Sovereignty vs integration</a:t>
            </a:r>
          </a:p>
          <a:p>
            <a:pPr marL="342900" indent="-342900">
              <a:buFont typeface="Wingdings" panose="05000000000000000000" pitchFamily="2" charset="2"/>
              <a:buChar char="§"/>
            </a:pPr>
            <a:r>
              <a:rPr lang="cs-CZ" sz="2600" b="1" dirty="0"/>
              <a:t>I</a:t>
            </a:r>
            <a:r>
              <a:rPr lang="en-GB" sz="2600" b="1" dirty="0" err="1"/>
              <a:t>ntegration</a:t>
            </a:r>
            <a:r>
              <a:rPr lang="en-GB" sz="2600" b="1" dirty="0"/>
              <a:t> </a:t>
            </a:r>
            <a:r>
              <a:rPr lang="en-GB" sz="2600" dirty="0"/>
              <a:t>= </a:t>
            </a:r>
            <a:r>
              <a:rPr lang="en-GB" sz="2600" b="1" dirty="0"/>
              <a:t>progressive delegation of sovereignty</a:t>
            </a:r>
            <a:r>
              <a:rPr lang="en-GB" sz="2600" dirty="0"/>
              <a:t> </a:t>
            </a:r>
          </a:p>
          <a:p>
            <a:pPr marL="342900" indent="-342900">
              <a:buFont typeface="Wingdings" panose="05000000000000000000" pitchFamily="2" charset="2"/>
              <a:buChar char="ü"/>
            </a:pPr>
            <a:r>
              <a:rPr lang="en-GB" sz="2600" b="1" dirty="0"/>
              <a:t>FTA → Single Market:</a:t>
            </a:r>
            <a:r>
              <a:rPr lang="cs-CZ" sz="2600" b="1" dirty="0"/>
              <a:t> </a:t>
            </a:r>
            <a:endParaRPr lang="en-GB" sz="2600" dirty="0"/>
          </a:p>
          <a:p>
            <a:pPr marL="342900" indent="-342900">
              <a:buFont typeface="Wingdings" panose="05000000000000000000" pitchFamily="2" charset="2"/>
              <a:buChar char="Ø"/>
            </a:pPr>
            <a:r>
              <a:rPr lang="en-GB" sz="2600" dirty="0"/>
              <a:t>from national control → supranational rules </a:t>
            </a:r>
          </a:p>
          <a:p>
            <a:r>
              <a:rPr lang="en-GB" sz="2600" b="1" dirty="0">
                <a:highlight>
                  <a:srgbClr val="00FF00"/>
                </a:highlight>
              </a:rPr>
              <a:t>➡️ Trade-off:</a:t>
            </a:r>
          </a:p>
          <a:p>
            <a:pPr marL="514350" indent="-514350">
              <a:buFont typeface="+mj-lt"/>
              <a:buAutoNum type="romanUcPeriod"/>
            </a:pPr>
            <a:r>
              <a:rPr lang="en-GB" sz="2600" b="1" dirty="0"/>
              <a:t>De jure sovereignty ↓</a:t>
            </a:r>
            <a:r>
              <a:rPr lang="en-GB" sz="2600" dirty="0"/>
              <a:t> </a:t>
            </a:r>
          </a:p>
          <a:p>
            <a:pPr marL="514350" indent="-514350">
              <a:buFont typeface="+mj-lt"/>
              <a:buAutoNum type="romanUcPeriod"/>
            </a:pPr>
            <a:r>
              <a:rPr lang="en-GB" sz="2600" b="1" dirty="0"/>
              <a:t>De facto influence ↑</a:t>
            </a:r>
            <a:r>
              <a:rPr lang="en-GB" sz="2600" dirty="0"/>
              <a:t> (larger market power) </a:t>
            </a:r>
            <a:r>
              <a:rPr lang="cs-CZ" sz="2600" dirty="0"/>
              <a:t>in </a:t>
            </a:r>
            <a:r>
              <a:rPr lang="en-GB" sz="2600" dirty="0"/>
              <a:t>globalized world</a:t>
            </a:r>
          </a:p>
          <a:p>
            <a:br>
              <a:rPr lang="en-GB" sz="2600" dirty="0"/>
            </a:br>
            <a:r>
              <a:rPr lang="en-GB" sz="2700" b="1" dirty="0"/>
              <a:t>🔹 Core tension</a:t>
            </a:r>
          </a:p>
          <a:p>
            <a:pPr marL="709613" indent="-355600">
              <a:buFont typeface="Wingdings" panose="05000000000000000000" pitchFamily="2" charset="2"/>
              <a:buChar char="ü"/>
            </a:pPr>
            <a:r>
              <a:rPr lang="en-GB" sz="2700" b="1" dirty="0"/>
              <a:t>EFFICIENCY vs SOVEREIGNTY</a:t>
            </a:r>
            <a:r>
              <a:rPr lang="cs-CZ" sz="2700" b="1"/>
              <a:t>:</a:t>
            </a:r>
            <a:br>
              <a:rPr lang="en-GB" sz="2700" dirty="0"/>
            </a:br>
            <a:r>
              <a:rPr lang="en-GB" sz="2700" dirty="0"/>
              <a:t>→ key political constraint (e.g. Brexit, EU debates)</a:t>
            </a:r>
            <a:r>
              <a:rPr lang="cs-CZ" sz="2700" dirty="0"/>
              <a:t>.</a:t>
            </a:r>
            <a:endParaRPr lang="en-GB" sz="2700" dirty="0"/>
          </a:p>
          <a:p>
            <a:pPr>
              <a:buFont typeface="Arial" panose="020B0604020202020204" pitchFamily="34" charset="0"/>
              <a:buChar char="•"/>
            </a:pPr>
            <a:endParaRPr lang="cs-CZ" sz="2400" dirty="0"/>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25801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Shape 0"/>
          <p:cNvSpPr/>
          <p:nvPr/>
        </p:nvSpPr>
        <p:spPr>
          <a:xfrm>
            <a:off x="793790" y="757833"/>
            <a:ext cx="1092279" cy="364331"/>
          </a:xfrm>
          <a:prstGeom prst="roundRect">
            <a:avLst>
              <a:gd name="adj" fmla="val 42585"/>
            </a:avLst>
          </a:prstGeom>
          <a:solidFill>
            <a:srgbClr val="D4F7F5"/>
          </a:solidFill>
          <a:ln/>
        </p:spPr>
        <p:txBody>
          <a:bodyPr/>
          <a:lstStyle/>
          <a:p>
            <a:endParaRPr lang="en-GB"/>
          </a:p>
        </p:txBody>
      </p:sp>
      <p:sp>
        <p:nvSpPr>
          <p:cNvPr id="4" name="Text 1"/>
          <p:cNvSpPr/>
          <p:nvPr/>
        </p:nvSpPr>
        <p:spPr>
          <a:xfrm>
            <a:off x="922972" y="822365"/>
            <a:ext cx="833914" cy="235268"/>
          </a:xfrm>
          <a:prstGeom prst="rect">
            <a:avLst/>
          </a:prstGeom>
          <a:noFill/>
          <a:ln/>
        </p:spPr>
        <p:txBody>
          <a:bodyPr wrap="none" lIns="0" tIns="0" rIns="0" bIns="0" rtlCol="0" anchor="t"/>
          <a:lstStyle/>
          <a:p>
            <a:pPr marL="0" indent="0" algn="l">
              <a:lnSpc>
                <a:spcPts val="1850"/>
              </a:lnSpc>
              <a:buNone/>
            </a:pPr>
            <a:r>
              <a:rPr lang="en-US" sz="1350" dirty="0">
                <a:solidFill>
                  <a:srgbClr val="272525"/>
                </a:solidFill>
                <a:latin typeface="Manrope" pitchFamily="34" charset="0"/>
                <a:ea typeface="Manrope" pitchFamily="34" charset="-122"/>
                <a:cs typeface="Manrope" pitchFamily="34" charset="-120"/>
              </a:rPr>
              <a:t>OVERVIEW</a:t>
            </a:r>
            <a:endParaRPr lang="en-US" sz="1350" dirty="0"/>
          </a:p>
        </p:txBody>
      </p:sp>
      <p:sp>
        <p:nvSpPr>
          <p:cNvPr id="5" name="Text 2"/>
          <p:cNvSpPr/>
          <p:nvPr/>
        </p:nvSpPr>
        <p:spPr>
          <a:xfrm>
            <a:off x="793790" y="1203960"/>
            <a:ext cx="7556421" cy="1185148"/>
          </a:xfrm>
          <a:prstGeom prst="rect">
            <a:avLst/>
          </a:prstGeom>
          <a:noFill/>
          <a:ln/>
        </p:spPr>
        <p:txBody>
          <a:bodyPr wrap="square" lIns="0" tIns="0" rIns="0" bIns="0" rtlCol="0" anchor="t"/>
          <a:lstStyle/>
          <a:p>
            <a:pPr marL="0" indent="0" algn="l">
              <a:lnSpc>
                <a:spcPts val="4650"/>
              </a:lnSpc>
              <a:buNone/>
            </a:pPr>
            <a:r>
              <a:rPr lang="en-US" sz="4200" dirty="0">
                <a:solidFill>
                  <a:srgbClr val="2F4F4F"/>
                </a:solidFill>
                <a:latin typeface="DM Sans Light" pitchFamily="34" charset="0"/>
                <a:ea typeface="DM Sans Light" pitchFamily="34" charset="-122"/>
                <a:cs typeface="DM Sans Light" pitchFamily="34" charset="-120"/>
              </a:rPr>
              <a:t>The Hierarchy of Economic Integration</a:t>
            </a:r>
            <a:endParaRPr lang="en-US" sz="4200" dirty="0"/>
          </a:p>
        </p:txBody>
      </p:sp>
      <p:sp>
        <p:nvSpPr>
          <p:cNvPr id="6" name="Shape 3"/>
          <p:cNvSpPr/>
          <p:nvPr/>
        </p:nvSpPr>
        <p:spPr>
          <a:xfrm>
            <a:off x="571565" y="2413230"/>
            <a:ext cx="8392152" cy="3151585"/>
          </a:xfrm>
          <a:prstGeom prst="roundRect">
            <a:avLst>
              <a:gd name="adj" fmla="val 7418"/>
            </a:avLst>
          </a:prstGeom>
          <a:solidFill>
            <a:srgbClr val="D4F7F5"/>
          </a:solidFill>
          <a:ln/>
        </p:spPr>
        <p:txBody>
          <a:bodyPr/>
          <a:lstStyle/>
          <a:p>
            <a:endParaRPr lang="en-GB"/>
          </a:p>
        </p:txBody>
      </p:sp>
      <p:sp>
        <p:nvSpPr>
          <p:cNvPr id="7" name="Text 4"/>
          <p:cNvSpPr/>
          <p:nvPr/>
        </p:nvSpPr>
        <p:spPr>
          <a:xfrm>
            <a:off x="1009174" y="2573688"/>
            <a:ext cx="3253383" cy="296228"/>
          </a:xfrm>
          <a:prstGeom prst="rect">
            <a:avLst/>
          </a:prstGeom>
          <a:noFill/>
          <a:ln/>
        </p:spPr>
        <p:txBody>
          <a:bodyPr wrap="none" lIns="0" tIns="0" rIns="0" bIns="0" rtlCol="0" anchor="t"/>
          <a:lstStyle/>
          <a:p>
            <a:pPr marL="0" indent="0" algn="l">
              <a:lnSpc>
                <a:spcPts val="2300"/>
              </a:lnSpc>
              <a:buNone/>
            </a:pPr>
            <a:r>
              <a:rPr lang="en-US" sz="2400" b="1" dirty="0">
                <a:solidFill>
                  <a:srgbClr val="7030A0"/>
                </a:solidFill>
                <a:latin typeface="DM Sans Light" pitchFamily="34" charset="0"/>
                <a:ea typeface="DM Sans Light" pitchFamily="34" charset="-122"/>
                <a:cs typeface="DM Sans Light" pitchFamily="34" charset="-120"/>
              </a:rPr>
              <a:t>A Progressive Architecture</a:t>
            </a:r>
            <a:endParaRPr lang="en-US" sz="2400" b="1" dirty="0">
              <a:solidFill>
                <a:srgbClr val="7030A0"/>
              </a:solidFill>
            </a:endParaRPr>
          </a:p>
        </p:txBody>
      </p:sp>
      <p:sp>
        <p:nvSpPr>
          <p:cNvPr id="8" name="Text 5"/>
          <p:cNvSpPr/>
          <p:nvPr/>
        </p:nvSpPr>
        <p:spPr>
          <a:xfrm>
            <a:off x="824270" y="3099661"/>
            <a:ext cx="7909183" cy="1764506"/>
          </a:xfrm>
          <a:prstGeom prst="rect">
            <a:avLst/>
          </a:prstGeom>
          <a:noFill/>
          <a:ln/>
        </p:spPr>
        <p:txBody>
          <a:bodyPr wrap="square" lIns="0" tIns="0" rIns="0" bIns="0" rtlCol="0" anchor="t"/>
          <a:lstStyle/>
          <a:p>
            <a:pPr marL="0" indent="0" algn="l">
              <a:lnSpc>
                <a:spcPts val="2300"/>
              </a:lnSpc>
              <a:buNone/>
            </a:pPr>
            <a:r>
              <a:rPr lang="en-US" sz="2000" b="1" dirty="0">
                <a:solidFill>
                  <a:srgbClr val="FF0000"/>
                </a:solidFill>
                <a:latin typeface="Manrope" pitchFamily="34" charset="0"/>
                <a:ea typeface="Manrope" pitchFamily="34" charset="-122"/>
                <a:cs typeface="Manrope" pitchFamily="34" charset="-120"/>
              </a:rPr>
              <a:t>Economic integration </a:t>
            </a:r>
            <a:r>
              <a:rPr lang="en-US" sz="2000" dirty="0">
                <a:solidFill>
                  <a:srgbClr val="272525"/>
                </a:solidFill>
                <a:latin typeface="Manrope" pitchFamily="34" charset="0"/>
                <a:ea typeface="Manrope" pitchFamily="34" charset="-122"/>
                <a:cs typeface="Manrope" pitchFamily="34" charset="-120"/>
              </a:rPr>
              <a:t>is the systematic joining of commercial and financial activities among nations through the abolition of nation-based economic institutions and the reduction of barriers to trade. </a:t>
            </a:r>
            <a:endParaRPr lang="cs-CZ" sz="2000" dirty="0">
              <a:solidFill>
                <a:srgbClr val="272525"/>
              </a:solidFill>
              <a:latin typeface="Manrope" pitchFamily="34" charset="0"/>
              <a:ea typeface="Manrope" pitchFamily="34" charset="-122"/>
              <a:cs typeface="Manrope" pitchFamily="34" charset="-120"/>
            </a:endParaRPr>
          </a:p>
          <a:p>
            <a:pPr marL="0" indent="0" algn="l">
              <a:lnSpc>
                <a:spcPts val="2300"/>
              </a:lnSpc>
              <a:buNone/>
            </a:pPr>
            <a:endParaRPr lang="cs-CZ" sz="2000" dirty="0">
              <a:solidFill>
                <a:srgbClr val="272525"/>
              </a:solidFill>
              <a:latin typeface="Manrope" pitchFamily="34" charset="0"/>
              <a:ea typeface="Manrope" pitchFamily="34" charset="-122"/>
              <a:cs typeface="Manrope" pitchFamily="34" charset="-120"/>
            </a:endParaRPr>
          </a:p>
          <a:p>
            <a:pPr marL="0" indent="0" algn="l">
              <a:lnSpc>
                <a:spcPts val="2300"/>
              </a:lnSpc>
              <a:buNone/>
            </a:pPr>
            <a:r>
              <a:rPr lang="en-US" sz="2000" dirty="0">
                <a:solidFill>
                  <a:srgbClr val="272525"/>
                </a:solidFill>
                <a:latin typeface="Manrope" pitchFamily="34" charset="0"/>
                <a:ea typeface="Manrope" pitchFamily="34" charset="-122"/>
                <a:cs typeface="Manrope" pitchFamily="34" charset="-120"/>
              </a:rPr>
              <a:t>Nations progressively surrender elements of </a:t>
            </a:r>
            <a:r>
              <a:rPr lang="en-US" sz="2000" b="1" dirty="0">
                <a:solidFill>
                  <a:srgbClr val="7030A0"/>
                </a:solidFill>
                <a:latin typeface="Manrope" pitchFamily="34" charset="0"/>
                <a:ea typeface="Manrope" pitchFamily="34" charset="-122"/>
                <a:cs typeface="Manrope" pitchFamily="34" charset="-120"/>
              </a:rPr>
              <a:t>SOVEREIGN AUTONOMY </a:t>
            </a:r>
            <a:r>
              <a:rPr lang="en-US" sz="2000" dirty="0">
                <a:solidFill>
                  <a:srgbClr val="272525"/>
                </a:solidFill>
                <a:latin typeface="Manrope" pitchFamily="34" charset="0"/>
                <a:ea typeface="Manrope" pitchFamily="34" charset="-122"/>
                <a:cs typeface="Manrope" pitchFamily="34" charset="-120"/>
              </a:rPr>
              <a:t>in exchange for heightened </a:t>
            </a:r>
            <a:r>
              <a:rPr lang="en-US" sz="2000" b="1" dirty="0">
                <a:solidFill>
                  <a:srgbClr val="7030A0"/>
                </a:solidFill>
                <a:latin typeface="Manrope" pitchFamily="34" charset="0"/>
                <a:ea typeface="Manrope" pitchFamily="34" charset="-122"/>
                <a:cs typeface="Manrope" pitchFamily="34" charset="-120"/>
              </a:rPr>
              <a:t>ECONOMIC EFFICIENCY</a:t>
            </a:r>
            <a:r>
              <a:rPr lang="en-US" sz="2000" b="1" dirty="0">
                <a:solidFill>
                  <a:srgbClr val="272525"/>
                </a:solidFill>
                <a:latin typeface="Manrope" pitchFamily="34" charset="0"/>
                <a:ea typeface="Manrope" pitchFamily="34" charset="-122"/>
                <a:cs typeface="Manrope" pitchFamily="34" charset="-120"/>
              </a:rPr>
              <a:t>, i</a:t>
            </a:r>
            <a:r>
              <a:rPr lang="en-US" sz="2000" dirty="0">
                <a:solidFill>
                  <a:srgbClr val="272525"/>
                </a:solidFill>
                <a:latin typeface="Manrope" pitchFamily="34" charset="0"/>
                <a:ea typeface="Manrope" pitchFamily="34" charset="-122"/>
                <a:cs typeface="Manrope" pitchFamily="34" charset="-120"/>
              </a:rPr>
              <a:t>ncreased market scale, and enhanced geopolitical leverage.</a:t>
            </a:r>
            <a:endParaRPr lang="en-US" sz="2000" dirty="0"/>
          </a:p>
        </p:txBody>
      </p:sp>
      <p:sp>
        <p:nvSpPr>
          <p:cNvPr id="9" name="Text 6"/>
          <p:cNvSpPr/>
          <p:nvPr/>
        </p:nvSpPr>
        <p:spPr>
          <a:xfrm>
            <a:off x="587050" y="5770960"/>
            <a:ext cx="8563782" cy="1470422"/>
          </a:xfrm>
          <a:prstGeom prst="rect">
            <a:avLst/>
          </a:prstGeom>
          <a:noFill/>
          <a:ln/>
        </p:spPr>
        <p:txBody>
          <a:bodyPr wrap="square" lIns="0" tIns="0" rIns="0" bIns="0" rtlCol="0" anchor="t"/>
          <a:lstStyle/>
          <a:p>
            <a:pPr marL="0" indent="0" algn="just">
              <a:buNone/>
            </a:pPr>
            <a:r>
              <a:rPr lang="en-US" sz="2000" dirty="0">
                <a:solidFill>
                  <a:srgbClr val="272525"/>
                </a:solidFill>
                <a:latin typeface="Manrope" pitchFamily="34" charset="0"/>
                <a:ea typeface="Manrope" pitchFamily="34" charset="-122"/>
                <a:cs typeface="Manrope" pitchFamily="34" charset="-120"/>
              </a:rPr>
              <a:t>The hierarchy of integration is classified into additive levels, each building upon the previous stage and requiring increasingly complex shared institutions and higher levels of political will — from </a:t>
            </a:r>
            <a:endParaRPr lang="cs-CZ" sz="2000" dirty="0">
              <a:solidFill>
                <a:srgbClr val="272525"/>
              </a:solidFill>
              <a:latin typeface="Manrope" pitchFamily="34" charset="0"/>
              <a:ea typeface="Manrope" pitchFamily="34" charset="-122"/>
              <a:cs typeface="Manrope" pitchFamily="34" charset="-120"/>
            </a:endParaRPr>
          </a:p>
          <a:p>
            <a:pPr marL="457200" indent="-457200" algn="just">
              <a:buFont typeface="+mj-lt"/>
              <a:buAutoNum type="arabicPeriod"/>
            </a:pPr>
            <a:r>
              <a:rPr lang="en-US" sz="2000" dirty="0">
                <a:solidFill>
                  <a:srgbClr val="FF0000"/>
                </a:solidFill>
                <a:latin typeface="Manrope" pitchFamily="34" charset="0"/>
                <a:ea typeface="Manrope" pitchFamily="34" charset="-122"/>
                <a:cs typeface="Manrope" pitchFamily="34" charset="-120"/>
              </a:rPr>
              <a:t>Preferential Trade Agreements </a:t>
            </a:r>
            <a:r>
              <a:rPr lang="en-US" sz="2000" dirty="0">
                <a:solidFill>
                  <a:srgbClr val="272525"/>
                </a:solidFill>
                <a:latin typeface="Manrope" pitchFamily="34" charset="0"/>
                <a:ea typeface="Manrope" pitchFamily="34" charset="-122"/>
                <a:cs typeface="Manrope" pitchFamily="34" charset="-120"/>
              </a:rPr>
              <a:t>at the foundation </a:t>
            </a:r>
            <a:endParaRPr lang="cs-CZ" sz="2000" dirty="0">
              <a:solidFill>
                <a:srgbClr val="272525"/>
              </a:solidFill>
              <a:latin typeface="Manrope" pitchFamily="34" charset="0"/>
              <a:ea typeface="Manrope" pitchFamily="34" charset="-122"/>
              <a:cs typeface="Manrope" pitchFamily="34" charset="-120"/>
            </a:endParaRPr>
          </a:p>
          <a:p>
            <a:pPr marL="457200" indent="-457200" algn="just">
              <a:buFont typeface="+mj-lt"/>
              <a:buAutoNum type="arabicPeriod"/>
            </a:pPr>
            <a:r>
              <a:rPr lang="en-US" sz="2000" dirty="0">
                <a:solidFill>
                  <a:srgbClr val="272525"/>
                </a:solidFill>
                <a:latin typeface="Manrope" pitchFamily="34" charset="0"/>
                <a:ea typeface="Manrope" pitchFamily="34" charset="-122"/>
                <a:cs typeface="Manrope" pitchFamily="34" charset="-120"/>
              </a:rPr>
              <a:t>to </a:t>
            </a:r>
            <a:r>
              <a:rPr lang="en-US" sz="2000" dirty="0">
                <a:solidFill>
                  <a:srgbClr val="FF0000"/>
                </a:solidFill>
                <a:latin typeface="Manrope" pitchFamily="34" charset="0"/>
                <a:ea typeface="Manrope" pitchFamily="34" charset="-122"/>
                <a:cs typeface="Manrope" pitchFamily="34" charset="-120"/>
              </a:rPr>
              <a:t>Economic &amp; Monetary Union </a:t>
            </a:r>
            <a:r>
              <a:rPr lang="en-US" sz="2000" dirty="0">
                <a:solidFill>
                  <a:srgbClr val="272525"/>
                </a:solidFill>
                <a:latin typeface="Manrope" pitchFamily="34" charset="0"/>
                <a:ea typeface="Manrope" pitchFamily="34" charset="-122"/>
                <a:cs typeface="Manrope" pitchFamily="34" charset="-120"/>
              </a:rPr>
              <a:t>at the apex.</a:t>
            </a:r>
            <a:endParaRPr lang="en-US" sz="2000" dirty="0"/>
          </a:p>
        </p:txBody>
      </p:sp>
      <p:sp>
        <p:nvSpPr>
          <p:cNvPr id="10" name="Shape 7"/>
          <p:cNvSpPr/>
          <p:nvPr/>
        </p:nvSpPr>
        <p:spPr>
          <a:xfrm>
            <a:off x="266111" y="5540693"/>
            <a:ext cx="30480" cy="1930956"/>
          </a:xfrm>
          <a:prstGeom prst="rect">
            <a:avLst/>
          </a:prstGeom>
          <a:solidFill>
            <a:srgbClr val="28D3C9"/>
          </a:solidFill>
          <a:ln/>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
            <a:ext cx="14630400" cy="1830000"/>
          </a:xfrm>
          <a:prstGeom prst="rect">
            <a:avLst/>
          </a:prstGeom>
        </p:spPr>
      </p:pic>
      <p:sp>
        <p:nvSpPr>
          <p:cNvPr id="3" name="Shape 0"/>
          <p:cNvSpPr/>
          <p:nvPr/>
        </p:nvSpPr>
        <p:spPr>
          <a:xfrm>
            <a:off x="916186" y="2294345"/>
            <a:ext cx="1729264" cy="339566"/>
          </a:xfrm>
          <a:prstGeom prst="roundRect">
            <a:avLst>
              <a:gd name="adj" fmla="val 43286"/>
            </a:avLst>
          </a:prstGeom>
          <a:solidFill>
            <a:srgbClr val="D4F7F5"/>
          </a:solidFill>
          <a:ln/>
        </p:spPr>
        <p:txBody>
          <a:bodyPr/>
          <a:lstStyle/>
          <a:p>
            <a:endParaRPr lang="en-GB"/>
          </a:p>
        </p:txBody>
      </p:sp>
      <p:sp>
        <p:nvSpPr>
          <p:cNvPr id="4" name="Text 1"/>
          <p:cNvSpPr/>
          <p:nvPr/>
        </p:nvSpPr>
        <p:spPr>
          <a:xfrm>
            <a:off x="916186" y="2404478"/>
            <a:ext cx="1484471" cy="339566"/>
          </a:xfrm>
          <a:prstGeom prst="rect">
            <a:avLst/>
          </a:prstGeom>
          <a:noFill/>
          <a:ln/>
        </p:spPr>
        <p:txBody>
          <a:bodyPr wrap="none" lIns="0" tIns="0" rIns="0" bIns="0" rtlCol="0" anchor="t"/>
          <a:lstStyle/>
          <a:p>
            <a:pPr marL="0" indent="0" algn="l">
              <a:lnSpc>
                <a:spcPts val="1700"/>
              </a:lnSpc>
              <a:buNone/>
            </a:pPr>
            <a:r>
              <a:rPr lang="en-US" sz="1250" dirty="0">
                <a:solidFill>
                  <a:srgbClr val="272525"/>
                </a:solidFill>
                <a:latin typeface="Manrope" pitchFamily="34" charset="0"/>
                <a:ea typeface="Manrope" pitchFamily="34" charset="-122"/>
                <a:cs typeface="Manrope" pitchFamily="34" charset="-120"/>
              </a:rPr>
              <a:t>FUTURE FRONTIERS</a:t>
            </a:r>
            <a:endParaRPr lang="en-US" sz="1250" dirty="0"/>
          </a:p>
        </p:txBody>
      </p:sp>
      <p:sp>
        <p:nvSpPr>
          <p:cNvPr id="5" name="Text 2"/>
          <p:cNvSpPr/>
          <p:nvPr/>
        </p:nvSpPr>
        <p:spPr>
          <a:xfrm>
            <a:off x="916186" y="3027164"/>
            <a:ext cx="9675376" cy="561380"/>
          </a:xfrm>
          <a:prstGeom prst="rect">
            <a:avLst/>
          </a:prstGeom>
          <a:noFill/>
          <a:ln/>
        </p:spPr>
        <p:txBody>
          <a:bodyPr wrap="none" lIns="0" tIns="0" rIns="0" bIns="0" rtlCol="0" anchor="t"/>
          <a:lstStyle/>
          <a:p>
            <a:pPr marL="0" indent="0" algn="l">
              <a:lnSpc>
                <a:spcPts val="4400"/>
              </a:lnSpc>
              <a:buNone/>
            </a:pPr>
            <a:r>
              <a:rPr lang="en-US" sz="4000" dirty="0">
                <a:solidFill>
                  <a:srgbClr val="2F4F4F"/>
                </a:solidFill>
                <a:latin typeface="DM Sans Light" pitchFamily="34" charset="0"/>
                <a:ea typeface="DM Sans Light" pitchFamily="34" charset="-122"/>
                <a:cs typeface="DM Sans Light" pitchFamily="34" charset="-120"/>
              </a:rPr>
              <a:t>The Digital, Green &amp; Sovereignty Frontiers</a:t>
            </a:r>
            <a:r>
              <a:rPr lang="cs-CZ" sz="4000" dirty="0">
                <a:solidFill>
                  <a:srgbClr val="2F4F4F"/>
                </a:solidFill>
                <a:latin typeface="DM Sans Light" pitchFamily="34" charset="0"/>
                <a:ea typeface="DM Sans Light" pitchFamily="34" charset="-122"/>
                <a:cs typeface="DM Sans Light" pitchFamily="34" charset="-120"/>
              </a:rPr>
              <a:t> </a:t>
            </a:r>
            <a:r>
              <a:rPr lang="cs-CZ" sz="4000" dirty="0" err="1">
                <a:solidFill>
                  <a:srgbClr val="2F4F4F"/>
                </a:solidFill>
                <a:latin typeface="DM Sans Light" pitchFamily="34" charset="0"/>
                <a:ea typeface="DM Sans Light" pitchFamily="34" charset="-122"/>
                <a:cs typeface="DM Sans Light" pitchFamily="34" charset="-120"/>
              </a:rPr>
              <a:t>Summary</a:t>
            </a:r>
            <a:endParaRPr lang="en-US" sz="4000" dirty="0"/>
          </a:p>
        </p:txBody>
      </p:sp>
      <p:sp>
        <p:nvSpPr>
          <p:cNvPr id="6" name="Shape 3"/>
          <p:cNvSpPr/>
          <p:nvPr/>
        </p:nvSpPr>
        <p:spPr>
          <a:xfrm>
            <a:off x="589716" y="3796210"/>
            <a:ext cx="4225052" cy="204073"/>
          </a:xfrm>
          <a:prstGeom prst="roundRect">
            <a:avLst>
              <a:gd name="adj" fmla="val 90032"/>
            </a:avLst>
          </a:prstGeom>
          <a:solidFill>
            <a:srgbClr val="D4F7F5"/>
          </a:solidFill>
          <a:ln/>
        </p:spPr>
        <p:txBody>
          <a:bodyPr/>
          <a:lstStyle/>
          <a:p>
            <a:endParaRPr lang="en-GB"/>
          </a:p>
        </p:txBody>
      </p:sp>
      <p:sp>
        <p:nvSpPr>
          <p:cNvPr id="7" name="Text 4"/>
          <p:cNvSpPr/>
          <p:nvPr/>
        </p:nvSpPr>
        <p:spPr>
          <a:xfrm>
            <a:off x="906941" y="4309635"/>
            <a:ext cx="2551748" cy="280630"/>
          </a:xfrm>
          <a:prstGeom prst="rect">
            <a:avLst/>
          </a:prstGeom>
          <a:noFill/>
          <a:ln/>
        </p:spPr>
        <p:txBody>
          <a:bodyPr wrap="none" lIns="0" tIns="0" rIns="0" bIns="0" rtlCol="0" anchor="t"/>
          <a:lstStyle/>
          <a:p>
            <a:pPr marL="0" indent="0" algn="l">
              <a:lnSpc>
                <a:spcPts val="2200"/>
              </a:lnSpc>
              <a:buNone/>
            </a:pPr>
            <a:r>
              <a:rPr lang="en-US" sz="2400" b="1" dirty="0">
                <a:solidFill>
                  <a:srgbClr val="272525"/>
                </a:solidFill>
                <a:highlight>
                  <a:srgbClr val="00FF00"/>
                </a:highlight>
                <a:latin typeface="DM Sans Light" pitchFamily="34" charset="0"/>
                <a:ea typeface="DM Sans Light" pitchFamily="34" charset="-122"/>
                <a:cs typeface="DM Sans Light" pitchFamily="34" charset="-120"/>
              </a:rPr>
              <a:t>Digital Single Market</a:t>
            </a:r>
            <a:endParaRPr lang="en-US" sz="2400" b="1" dirty="0">
              <a:highlight>
                <a:srgbClr val="00FF00"/>
              </a:highlight>
            </a:endParaRPr>
          </a:p>
        </p:txBody>
      </p:sp>
      <p:sp>
        <p:nvSpPr>
          <p:cNvPr id="8" name="Text 5"/>
          <p:cNvSpPr/>
          <p:nvPr/>
        </p:nvSpPr>
        <p:spPr>
          <a:xfrm>
            <a:off x="452669" y="4933045"/>
            <a:ext cx="4385561" cy="2066893"/>
          </a:xfrm>
          <a:prstGeom prst="rect">
            <a:avLst/>
          </a:prstGeom>
          <a:noFill/>
          <a:ln/>
        </p:spPr>
        <p:txBody>
          <a:bodyPr wrap="square" lIns="0" tIns="0" rIns="0" bIns="0" rtlCol="0" anchor="t"/>
          <a:lstStyle/>
          <a:p>
            <a:pPr marL="0" indent="0" algn="l">
              <a:buNone/>
            </a:pPr>
            <a:r>
              <a:rPr lang="en-US" sz="2000" dirty="0">
                <a:solidFill>
                  <a:srgbClr val="272525"/>
                </a:solidFill>
                <a:latin typeface="Manrope" pitchFamily="34" charset="0"/>
                <a:ea typeface="Manrope" pitchFamily="34" charset="-122"/>
                <a:cs typeface="Manrope" pitchFamily="34" charset="-120"/>
              </a:rPr>
              <a:t>The EU's Digital Single Market harmonizes e-commerce, digital services, and data protection rules. </a:t>
            </a:r>
            <a:r>
              <a:rPr lang="en-US" sz="2000" b="1" dirty="0">
                <a:solidFill>
                  <a:srgbClr val="7030A0"/>
                </a:solidFill>
                <a:latin typeface="Manrope" pitchFamily="34" charset="0"/>
                <a:ea typeface="Manrope" pitchFamily="34" charset="-122"/>
                <a:cs typeface="Manrope" pitchFamily="34" charset="-120"/>
              </a:rPr>
              <a:t>The 2024 Letta Report called for a "fifth freedom" — the free movement of knowledge and innovation.</a:t>
            </a:r>
            <a:r>
              <a:rPr lang="en-US" sz="2000" dirty="0">
                <a:solidFill>
                  <a:srgbClr val="7030A0"/>
                </a:solidFill>
                <a:latin typeface="Manrope" pitchFamily="34" charset="0"/>
                <a:ea typeface="Manrope" pitchFamily="34" charset="-122"/>
                <a:cs typeface="Manrope" pitchFamily="34" charset="-120"/>
              </a:rPr>
              <a:t> </a:t>
            </a:r>
            <a:r>
              <a:rPr lang="en-US" sz="2000" dirty="0">
                <a:solidFill>
                  <a:srgbClr val="272525"/>
                </a:solidFill>
                <a:latin typeface="Manrope" pitchFamily="34" charset="0"/>
                <a:ea typeface="Manrope" pitchFamily="34" charset="-122"/>
                <a:cs typeface="Manrope" pitchFamily="34" charset="-120"/>
              </a:rPr>
              <a:t>The GCC is integrating generative AI into government services and startup ecosystems.</a:t>
            </a:r>
            <a:endParaRPr lang="en-US" sz="2000" dirty="0"/>
          </a:p>
        </p:txBody>
      </p:sp>
      <p:sp>
        <p:nvSpPr>
          <p:cNvPr id="9" name="Shape 6"/>
          <p:cNvSpPr/>
          <p:nvPr/>
        </p:nvSpPr>
        <p:spPr>
          <a:xfrm>
            <a:off x="5202555" y="3777724"/>
            <a:ext cx="4225171" cy="204073"/>
          </a:xfrm>
          <a:prstGeom prst="roundRect">
            <a:avLst>
              <a:gd name="adj" fmla="val 90032"/>
            </a:avLst>
          </a:prstGeom>
          <a:solidFill>
            <a:srgbClr val="D4F7F5"/>
          </a:solidFill>
          <a:ln/>
        </p:spPr>
        <p:txBody>
          <a:bodyPr/>
          <a:lstStyle/>
          <a:p>
            <a:endParaRPr lang="en-GB"/>
          </a:p>
        </p:txBody>
      </p:sp>
      <p:sp>
        <p:nvSpPr>
          <p:cNvPr id="10" name="Text 7"/>
          <p:cNvSpPr/>
          <p:nvPr/>
        </p:nvSpPr>
        <p:spPr>
          <a:xfrm>
            <a:off x="5406628" y="4309635"/>
            <a:ext cx="2551748" cy="1090325"/>
          </a:xfrm>
          <a:prstGeom prst="rect">
            <a:avLst/>
          </a:prstGeom>
          <a:noFill/>
          <a:ln/>
        </p:spPr>
        <p:txBody>
          <a:bodyPr wrap="none" lIns="0" tIns="0" rIns="0" bIns="0" rtlCol="0" anchor="t"/>
          <a:lstStyle/>
          <a:p>
            <a:pPr marL="0" indent="0" algn="l">
              <a:lnSpc>
                <a:spcPts val="2200"/>
              </a:lnSpc>
              <a:buNone/>
            </a:pPr>
            <a:r>
              <a:rPr lang="en-US" sz="2400" b="1" dirty="0">
                <a:solidFill>
                  <a:srgbClr val="272525"/>
                </a:solidFill>
                <a:highlight>
                  <a:srgbClr val="00FF00"/>
                </a:highlight>
                <a:latin typeface="DM Sans Light" pitchFamily="34" charset="0"/>
                <a:ea typeface="DM Sans Light" pitchFamily="34" charset="-122"/>
                <a:cs typeface="DM Sans Light" pitchFamily="34" charset="-120"/>
              </a:rPr>
              <a:t>The Green Trade Pillar</a:t>
            </a:r>
            <a:endParaRPr lang="en-US" sz="2400" b="1" dirty="0">
              <a:highlight>
                <a:srgbClr val="00FF00"/>
              </a:highlight>
            </a:endParaRPr>
          </a:p>
        </p:txBody>
      </p:sp>
      <p:sp>
        <p:nvSpPr>
          <p:cNvPr id="11" name="Text 8"/>
          <p:cNvSpPr/>
          <p:nvPr/>
        </p:nvSpPr>
        <p:spPr>
          <a:xfrm>
            <a:off x="5202555" y="4785706"/>
            <a:ext cx="4021099" cy="3045687"/>
          </a:xfrm>
          <a:prstGeom prst="rect">
            <a:avLst/>
          </a:prstGeom>
          <a:noFill/>
          <a:ln/>
        </p:spPr>
        <p:txBody>
          <a:bodyPr wrap="square" lIns="0" tIns="0" rIns="0" bIns="0" rtlCol="0" anchor="t"/>
          <a:lstStyle/>
          <a:p>
            <a:pPr marL="0" indent="0" algn="l">
              <a:buNone/>
            </a:pPr>
            <a:r>
              <a:rPr lang="en-US" dirty="0">
                <a:solidFill>
                  <a:srgbClr val="272525"/>
                </a:solidFill>
                <a:latin typeface="Manrope" pitchFamily="34" charset="0"/>
                <a:ea typeface="Manrope" pitchFamily="34" charset="-122"/>
                <a:cs typeface="Manrope" pitchFamily="34" charset="-120"/>
              </a:rPr>
              <a:t>Environmental sustainability has become a cornerstone of modern trade negotiations. The EU-MERCOSUR agreement is conditioned on commitments to </a:t>
            </a:r>
            <a:r>
              <a:rPr lang="en-US" dirty="0">
                <a:solidFill>
                  <a:srgbClr val="7030A0"/>
                </a:solidFill>
                <a:latin typeface="Manrope" pitchFamily="34" charset="0"/>
                <a:ea typeface="Manrope" pitchFamily="34" charset="-122"/>
                <a:cs typeface="Manrope" pitchFamily="34" charset="-120"/>
              </a:rPr>
              <a:t>the Paris Agreement</a:t>
            </a:r>
            <a:r>
              <a:rPr lang="en-US" dirty="0">
                <a:solidFill>
                  <a:srgbClr val="272525"/>
                </a:solidFill>
                <a:latin typeface="Manrope" pitchFamily="34" charset="0"/>
                <a:ea typeface="Manrope" pitchFamily="34" charset="-122"/>
                <a:cs typeface="Manrope" pitchFamily="34" charset="-120"/>
              </a:rPr>
              <a:t> and </a:t>
            </a:r>
            <a:r>
              <a:rPr lang="en-US" dirty="0">
                <a:solidFill>
                  <a:srgbClr val="7030A0"/>
                </a:solidFill>
                <a:latin typeface="Manrope" pitchFamily="34" charset="0"/>
                <a:ea typeface="Manrope" pitchFamily="34" charset="-122"/>
                <a:cs typeface="Manrope" pitchFamily="34" charset="-120"/>
              </a:rPr>
              <a:t>deforestation-free supply chains, i</a:t>
            </a:r>
            <a:r>
              <a:rPr lang="en-US" dirty="0">
                <a:solidFill>
                  <a:srgbClr val="272525"/>
                </a:solidFill>
                <a:latin typeface="Manrope" pitchFamily="34" charset="0"/>
                <a:ea typeface="Manrope" pitchFamily="34" charset="-122"/>
                <a:cs typeface="Manrope" pitchFamily="34" charset="-120"/>
              </a:rPr>
              <a:t>ntroducing new complexities as members must align domestic environmental and labor laws to maintain market access.</a:t>
            </a:r>
            <a:endParaRPr lang="en-US" dirty="0"/>
          </a:p>
        </p:txBody>
      </p:sp>
      <p:sp>
        <p:nvSpPr>
          <p:cNvPr id="12" name="Shape 9"/>
          <p:cNvSpPr/>
          <p:nvPr/>
        </p:nvSpPr>
        <p:spPr>
          <a:xfrm>
            <a:off x="9815513" y="3721125"/>
            <a:ext cx="4225171" cy="204073"/>
          </a:xfrm>
          <a:prstGeom prst="roundRect">
            <a:avLst>
              <a:gd name="adj" fmla="val 90032"/>
            </a:avLst>
          </a:prstGeom>
          <a:solidFill>
            <a:srgbClr val="D4F7F5"/>
          </a:solidFill>
          <a:ln/>
        </p:spPr>
        <p:txBody>
          <a:bodyPr/>
          <a:lstStyle/>
          <a:p>
            <a:endParaRPr lang="en-GB"/>
          </a:p>
        </p:txBody>
      </p:sp>
      <p:sp>
        <p:nvSpPr>
          <p:cNvPr id="13" name="Text 10"/>
          <p:cNvSpPr/>
          <p:nvPr/>
        </p:nvSpPr>
        <p:spPr>
          <a:xfrm>
            <a:off x="9647561" y="4292425"/>
            <a:ext cx="3005376" cy="280630"/>
          </a:xfrm>
          <a:prstGeom prst="rect">
            <a:avLst/>
          </a:prstGeom>
          <a:noFill/>
          <a:ln/>
        </p:spPr>
        <p:txBody>
          <a:bodyPr wrap="none" lIns="0" tIns="0" rIns="0" bIns="0" rtlCol="0" anchor="t"/>
          <a:lstStyle/>
          <a:p>
            <a:pPr marL="0" indent="0" algn="l">
              <a:lnSpc>
                <a:spcPts val="2200"/>
              </a:lnSpc>
              <a:buNone/>
            </a:pPr>
            <a:r>
              <a:rPr lang="en-US" sz="2400" b="1" dirty="0">
                <a:solidFill>
                  <a:srgbClr val="272525"/>
                </a:solidFill>
                <a:highlight>
                  <a:srgbClr val="00FF00"/>
                </a:highlight>
                <a:latin typeface="DM Sans Light" pitchFamily="34" charset="0"/>
                <a:ea typeface="DM Sans Light" pitchFamily="34" charset="-122"/>
                <a:cs typeface="DM Sans Light" pitchFamily="34" charset="-120"/>
              </a:rPr>
              <a:t>Sovereignty vs. Prosperity</a:t>
            </a:r>
            <a:endParaRPr lang="en-US" sz="2400" b="1" dirty="0">
              <a:highlight>
                <a:srgbClr val="00FF00"/>
              </a:highlight>
            </a:endParaRPr>
          </a:p>
        </p:txBody>
      </p:sp>
      <p:sp>
        <p:nvSpPr>
          <p:cNvPr id="14" name="Text 11"/>
          <p:cNvSpPr/>
          <p:nvPr/>
        </p:nvSpPr>
        <p:spPr>
          <a:xfrm>
            <a:off x="9713389" y="4629079"/>
            <a:ext cx="4225171" cy="1701178"/>
          </a:xfrm>
          <a:prstGeom prst="rect">
            <a:avLst/>
          </a:prstGeom>
          <a:noFill/>
          <a:ln/>
        </p:spPr>
        <p:txBody>
          <a:bodyPr wrap="square" lIns="0" tIns="0" rIns="0" bIns="0" rtlCol="0" anchor="t"/>
          <a:lstStyle/>
          <a:p>
            <a:pPr marL="0" indent="0" algn="l">
              <a:buNone/>
            </a:pPr>
            <a:r>
              <a:rPr lang="en-US" sz="2000" dirty="0">
                <a:solidFill>
                  <a:srgbClr val="272525"/>
                </a:solidFill>
                <a:latin typeface="Manrope" pitchFamily="34" charset="0"/>
                <a:ea typeface="Manrope" pitchFamily="34" charset="-122"/>
                <a:cs typeface="Manrope" pitchFamily="34" charset="-120"/>
              </a:rPr>
              <a:t>The journey from FTA to single market involves trading </a:t>
            </a:r>
            <a:r>
              <a:rPr lang="en-US" sz="2000" dirty="0">
                <a:solidFill>
                  <a:srgbClr val="7030A0"/>
                </a:solidFill>
                <a:latin typeface="Manrope" pitchFamily="34" charset="0"/>
                <a:ea typeface="Manrope" pitchFamily="34" charset="-122"/>
                <a:cs typeface="Manrope" pitchFamily="34" charset="-120"/>
              </a:rPr>
              <a:t>"de jure" sovereignty</a:t>
            </a:r>
            <a:r>
              <a:rPr lang="en-US" sz="2000" dirty="0">
                <a:solidFill>
                  <a:srgbClr val="272525"/>
                </a:solidFill>
                <a:latin typeface="Manrope" pitchFamily="34" charset="0"/>
                <a:ea typeface="Manrope" pitchFamily="34" charset="-122"/>
                <a:cs typeface="Manrope" pitchFamily="34" charset="-120"/>
              </a:rPr>
              <a:t> — the legal right to be the ultimate authority — for "</a:t>
            </a:r>
            <a:r>
              <a:rPr lang="en-US" sz="2000" dirty="0">
                <a:solidFill>
                  <a:srgbClr val="7030A0"/>
                </a:solidFill>
                <a:latin typeface="Manrope" pitchFamily="34" charset="0"/>
                <a:ea typeface="Manrope" pitchFamily="34" charset="-122"/>
                <a:cs typeface="Manrope" pitchFamily="34" charset="-120"/>
              </a:rPr>
              <a:t>de facto" sovereignty — the actual ability to control economic outcomes</a:t>
            </a:r>
            <a:r>
              <a:rPr lang="en-US" sz="2000" dirty="0">
                <a:solidFill>
                  <a:srgbClr val="272525"/>
                </a:solidFill>
                <a:latin typeface="Manrope" pitchFamily="34" charset="0"/>
                <a:ea typeface="Manrope" pitchFamily="34" charset="-122"/>
                <a:cs typeface="Manrope" pitchFamily="34" charset="-120"/>
              </a:rPr>
              <a:t> in a globalized world.</a:t>
            </a:r>
            <a:endParaRPr lang="cs-CZ" sz="2000" dirty="0">
              <a:solidFill>
                <a:srgbClr val="272525"/>
              </a:solidFill>
              <a:latin typeface="Manrope" pitchFamily="34" charset="0"/>
              <a:ea typeface="Manrope" pitchFamily="34" charset="-122"/>
              <a:cs typeface="Manrope" pitchFamily="34" charset="-120"/>
            </a:endParaRPr>
          </a:p>
          <a:p>
            <a:pPr marL="342900" indent="-342900" algn="l">
              <a:buFont typeface="Arial" panose="020B0604020202020204" pitchFamily="34" charset="0"/>
              <a:buChar char="•"/>
            </a:pPr>
            <a:r>
              <a:rPr lang="en-US" sz="2000" dirty="0">
                <a:solidFill>
                  <a:srgbClr val="272525"/>
                </a:solidFill>
                <a:latin typeface="Manrope" pitchFamily="34" charset="0"/>
                <a:ea typeface="Manrope" pitchFamily="34" charset="-122"/>
                <a:cs typeface="Manrope" pitchFamily="34" charset="-120"/>
              </a:rPr>
              <a:t>Brexit and EU debates over "ever closer union" embody this defining tension.</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550454" y="931664"/>
            <a:ext cx="1560734" cy="478632"/>
          </a:xfrm>
          <a:prstGeom prst="roundRect">
            <a:avLst>
              <a:gd name="adj" fmla="val 41884"/>
            </a:avLst>
          </a:prstGeom>
          <a:solidFill>
            <a:srgbClr val="D4F7F5"/>
          </a:solidFill>
          <a:ln/>
        </p:spPr>
        <p:txBody>
          <a:bodyPr/>
          <a:lstStyle/>
          <a:p>
            <a:endParaRPr lang="en-GB"/>
          </a:p>
        </p:txBody>
      </p:sp>
      <p:sp>
        <p:nvSpPr>
          <p:cNvPr id="3" name="Text 1"/>
          <p:cNvSpPr/>
          <p:nvPr/>
        </p:nvSpPr>
        <p:spPr>
          <a:xfrm>
            <a:off x="929878" y="999649"/>
            <a:ext cx="1181310" cy="392668"/>
          </a:xfrm>
          <a:prstGeom prst="rect">
            <a:avLst/>
          </a:prstGeom>
          <a:noFill/>
          <a:ln/>
        </p:spPr>
        <p:txBody>
          <a:bodyPr wrap="none" lIns="0" tIns="0" rIns="0" bIns="0" rtlCol="0" anchor="t"/>
          <a:lstStyle/>
          <a:p>
            <a:pPr marL="0" indent="0" algn="l">
              <a:lnSpc>
                <a:spcPts val="2000"/>
              </a:lnSpc>
              <a:buNone/>
            </a:pPr>
            <a:r>
              <a:rPr lang="en-US" dirty="0">
                <a:solidFill>
                  <a:srgbClr val="272525"/>
                </a:solidFill>
                <a:latin typeface="Manrope" pitchFamily="34" charset="0"/>
                <a:ea typeface="Manrope" pitchFamily="34" charset="-122"/>
                <a:cs typeface="Manrope" pitchFamily="34" charset="-120"/>
              </a:rPr>
              <a:t>STAGES</a:t>
            </a:r>
            <a:endParaRPr lang="en-US" dirty="0"/>
          </a:p>
        </p:txBody>
      </p:sp>
      <p:sp>
        <p:nvSpPr>
          <p:cNvPr id="4" name="Text 2"/>
          <p:cNvSpPr/>
          <p:nvPr/>
        </p:nvSpPr>
        <p:spPr>
          <a:xfrm>
            <a:off x="3841313" y="768549"/>
            <a:ext cx="8290917" cy="623768"/>
          </a:xfrm>
          <a:prstGeom prst="rect">
            <a:avLst/>
          </a:prstGeom>
          <a:noFill/>
          <a:ln/>
        </p:spPr>
        <p:txBody>
          <a:bodyPr wrap="none" lIns="0" tIns="0" rIns="0" bIns="0" rtlCol="0" anchor="t"/>
          <a:lstStyle/>
          <a:p>
            <a:pPr marL="0" indent="0" algn="l">
              <a:lnSpc>
                <a:spcPts val="4900"/>
              </a:lnSpc>
              <a:buNone/>
            </a:pPr>
            <a:r>
              <a:rPr lang="en-US" sz="4450" dirty="0">
                <a:solidFill>
                  <a:srgbClr val="2F4F4F"/>
                </a:solidFill>
                <a:latin typeface="DM Sans Light" pitchFamily="34" charset="0"/>
                <a:ea typeface="DM Sans Light" pitchFamily="34" charset="-122"/>
                <a:cs typeface="DM Sans Light" pitchFamily="34" charset="-120"/>
              </a:rPr>
              <a:t>Levels of Integration at a Glance</a:t>
            </a:r>
            <a:endParaRPr lang="en-US" sz="4450" dirty="0"/>
          </a:p>
        </p:txBody>
      </p:sp>
      <p:sp>
        <p:nvSpPr>
          <p:cNvPr id="5" name="Text 3"/>
          <p:cNvSpPr/>
          <p:nvPr/>
        </p:nvSpPr>
        <p:spPr>
          <a:xfrm>
            <a:off x="793790" y="2376249"/>
            <a:ext cx="13042821" cy="317540"/>
          </a:xfrm>
          <a:prstGeom prst="rect">
            <a:avLst/>
          </a:prstGeom>
          <a:noFill/>
          <a:ln/>
        </p:spPr>
        <p:txBody>
          <a:bodyPr wrap="none" lIns="0" tIns="0" rIns="0" bIns="0" rtlCol="0" anchor="t"/>
          <a:lstStyle/>
          <a:p>
            <a:pPr marL="0" indent="0" algn="l">
              <a:lnSpc>
                <a:spcPts val="2500"/>
              </a:lnSpc>
              <a:buNone/>
            </a:pPr>
            <a:endParaRPr lang="en-US" sz="1750" dirty="0"/>
          </a:p>
        </p:txBody>
      </p:sp>
      <p:sp>
        <p:nvSpPr>
          <p:cNvPr id="6" name="Text 4"/>
          <p:cNvSpPr/>
          <p:nvPr/>
        </p:nvSpPr>
        <p:spPr>
          <a:xfrm>
            <a:off x="2354223" y="2482296"/>
            <a:ext cx="3777020" cy="311825"/>
          </a:xfrm>
          <a:prstGeom prst="rect">
            <a:avLst/>
          </a:prstGeom>
          <a:noFill/>
          <a:ln/>
        </p:spPr>
        <p:txBody>
          <a:bodyPr wrap="none" lIns="0" tIns="0" rIns="0" bIns="0" rtlCol="0" anchor="t"/>
          <a:lstStyle/>
          <a:p>
            <a:pPr marL="0" indent="0" algn="r">
              <a:lnSpc>
                <a:spcPts val="2450"/>
              </a:lnSpc>
              <a:buNone/>
            </a:pPr>
            <a:r>
              <a:rPr lang="en-US" sz="3200" b="1" dirty="0">
                <a:solidFill>
                  <a:srgbClr val="7030A0"/>
                </a:solidFill>
                <a:latin typeface="DM Sans Light" pitchFamily="34" charset="0"/>
                <a:ea typeface="DM Sans Light" pitchFamily="34" charset="-122"/>
                <a:cs typeface="DM Sans Light" pitchFamily="34" charset="-120"/>
              </a:rPr>
              <a:t>Preferential Trade Agreement</a:t>
            </a:r>
            <a:endParaRPr lang="en-US" sz="3200" b="1" dirty="0">
              <a:solidFill>
                <a:srgbClr val="7030A0"/>
              </a:solidFill>
            </a:endParaRPr>
          </a:p>
        </p:txBody>
      </p:sp>
      <p:sp>
        <p:nvSpPr>
          <p:cNvPr id="7" name="Text 5"/>
          <p:cNvSpPr/>
          <p:nvPr/>
        </p:nvSpPr>
        <p:spPr>
          <a:xfrm>
            <a:off x="450910" y="3083058"/>
            <a:ext cx="4738549" cy="1270159"/>
          </a:xfrm>
          <a:prstGeom prst="rect">
            <a:avLst/>
          </a:prstGeom>
          <a:noFill/>
          <a:ln/>
        </p:spPr>
        <p:txBody>
          <a:bodyPr wrap="square" lIns="0" tIns="0" rIns="0" bIns="0" rtlCol="0" anchor="t"/>
          <a:lstStyle/>
          <a:p>
            <a:pPr marL="0" indent="0" algn="r">
              <a:lnSpc>
                <a:spcPts val="2500"/>
              </a:lnSpc>
              <a:buNone/>
            </a:pPr>
            <a:r>
              <a:rPr lang="en-US" sz="2400" dirty="0">
                <a:solidFill>
                  <a:srgbClr val="FF0000"/>
                </a:solidFill>
                <a:latin typeface="Manrope" pitchFamily="34" charset="0"/>
                <a:ea typeface="Manrope" pitchFamily="34" charset="-122"/>
                <a:cs typeface="Manrope" pitchFamily="34" charset="-120"/>
              </a:rPr>
              <a:t>Selective tariff reductions on specific goods. </a:t>
            </a:r>
            <a:r>
              <a:rPr lang="en-US" sz="2400" dirty="0">
                <a:solidFill>
                  <a:srgbClr val="272525"/>
                </a:solidFill>
                <a:latin typeface="Manrope" pitchFamily="34" charset="0"/>
                <a:ea typeface="Manrope" pitchFamily="34" charset="-122"/>
                <a:cs typeface="Manrope" pitchFamily="34" charset="-120"/>
              </a:rPr>
              <a:t>A diplomatic entry point to test broader liberalization. Minimal policy harmonization.</a:t>
            </a:r>
            <a:endParaRPr lang="en-US" sz="2400" dirty="0"/>
          </a:p>
        </p:txBody>
      </p:sp>
      <p:pic>
        <p:nvPicPr>
          <p:cNvPr id="8" name="Image 0" descr="preencoded.png"/>
          <p:cNvPicPr>
            <a:picLocks noChangeAspect="1"/>
          </p:cNvPicPr>
          <p:nvPr/>
        </p:nvPicPr>
        <p:blipFill>
          <a:blip r:embed="rId3"/>
          <a:stretch>
            <a:fillRect/>
          </a:stretch>
        </p:blipFill>
        <p:spPr>
          <a:xfrm>
            <a:off x="5489258" y="3011091"/>
            <a:ext cx="3651885" cy="3651885"/>
          </a:xfrm>
          <a:prstGeom prst="rect">
            <a:avLst/>
          </a:prstGeom>
        </p:spPr>
      </p:pic>
      <p:sp>
        <p:nvSpPr>
          <p:cNvPr id="9" name="Shape 6"/>
          <p:cNvSpPr/>
          <p:nvPr/>
        </p:nvSpPr>
        <p:spPr>
          <a:xfrm>
            <a:off x="5788938" y="3310771"/>
            <a:ext cx="566976" cy="566976"/>
          </a:xfrm>
          <a:prstGeom prst="roundRect">
            <a:avLst>
              <a:gd name="adj" fmla="val 1611154"/>
            </a:avLst>
          </a:prstGeom>
          <a:solidFill>
            <a:srgbClr val="7FFFD4"/>
          </a:solidFill>
          <a:ln/>
        </p:spPr>
        <p:txBody>
          <a:bodyPr/>
          <a:lstStyle/>
          <a:p>
            <a:endParaRPr lang="en-GB"/>
          </a:p>
        </p:txBody>
      </p:sp>
      <p:pic>
        <p:nvPicPr>
          <p:cNvPr id="10"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44791" y="3466624"/>
            <a:ext cx="255151" cy="255151"/>
          </a:xfrm>
          <a:prstGeom prst="rect">
            <a:avLst/>
          </a:prstGeom>
        </p:spPr>
      </p:pic>
      <p:sp>
        <p:nvSpPr>
          <p:cNvPr id="11" name="Text 7"/>
          <p:cNvSpPr/>
          <p:nvPr/>
        </p:nvSpPr>
        <p:spPr>
          <a:xfrm>
            <a:off x="9440942" y="2733495"/>
            <a:ext cx="2835235" cy="311825"/>
          </a:xfrm>
          <a:prstGeom prst="rect">
            <a:avLst/>
          </a:prstGeom>
          <a:noFill/>
          <a:ln/>
        </p:spPr>
        <p:txBody>
          <a:bodyPr wrap="none" lIns="0" tIns="0" rIns="0" bIns="0" rtlCol="0" anchor="t"/>
          <a:lstStyle/>
          <a:p>
            <a:pPr marL="0" indent="0" algn="l">
              <a:lnSpc>
                <a:spcPts val="2450"/>
              </a:lnSpc>
              <a:buNone/>
            </a:pPr>
            <a:r>
              <a:rPr lang="en-US" sz="3200" b="1" dirty="0">
                <a:solidFill>
                  <a:srgbClr val="7030A0"/>
                </a:solidFill>
                <a:latin typeface="DM Sans Light" pitchFamily="34" charset="0"/>
                <a:ea typeface="DM Sans Light" pitchFamily="34" charset="-122"/>
                <a:cs typeface="DM Sans Light" pitchFamily="34" charset="-120"/>
              </a:rPr>
              <a:t>Free Trade Area</a:t>
            </a:r>
            <a:endParaRPr lang="en-US" sz="3200" b="1" dirty="0">
              <a:solidFill>
                <a:srgbClr val="7030A0"/>
              </a:solidFill>
            </a:endParaRPr>
          </a:p>
        </p:txBody>
      </p:sp>
      <p:sp>
        <p:nvSpPr>
          <p:cNvPr id="12" name="Text 8"/>
          <p:cNvSpPr/>
          <p:nvPr/>
        </p:nvSpPr>
        <p:spPr>
          <a:xfrm>
            <a:off x="9440942" y="3236624"/>
            <a:ext cx="4879777" cy="1531025"/>
          </a:xfrm>
          <a:prstGeom prst="rect">
            <a:avLst/>
          </a:prstGeom>
          <a:noFill/>
          <a:ln/>
        </p:spPr>
        <p:txBody>
          <a:bodyPr wrap="square" lIns="0" tIns="0" rIns="0" bIns="0" rtlCol="0" anchor="t"/>
          <a:lstStyle/>
          <a:p>
            <a:pPr marL="0" indent="0" algn="l">
              <a:lnSpc>
                <a:spcPts val="2500"/>
              </a:lnSpc>
              <a:buNone/>
            </a:pPr>
            <a:r>
              <a:rPr lang="en-US" sz="2400" dirty="0">
                <a:solidFill>
                  <a:srgbClr val="272525"/>
                </a:solidFill>
                <a:latin typeface="Manrope" pitchFamily="34" charset="0"/>
                <a:ea typeface="Manrope" pitchFamily="34" charset="-122"/>
                <a:cs typeface="Manrope" pitchFamily="34" charset="-120"/>
              </a:rPr>
              <a:t>Internal tariffs and quotas removed for </a:t>
            </a:r>
            <a:r>
              <a:rPr lang="en-US" sz="2400" dirty="0">
                <a:solidFill>
                  <a:srgbClr val="FF0000"/>
                </a:solidFill>
                <a:latin typeface="Manrope" pitchFamily="34" charset="0"/>
                <a:ea typeface="Manrope" pitchFamily="34" charset="-122"/>
                <a:cs typeface="Manrope" pitchFamily="34" charset="-120"/>
              </a:rPr>
              <a:t>nearly all goods. </a:t>
            </a:r>
            <a:r>
              <a:rPr lang="en-US" sz="2400" dirty="0">
                <a:solidFill>
                  <a:srgbClr val="272525"/>
                </a:solidFill>
                <a:latin typeface="Manrope" pitchFamily="34" charset="0"/>
                <a:ea typeface="Manrope" pitchFamily="34" charset="-122"/>
                <a:cs typeface="Manrope" pitchFamily="34" charset="-120"/>
              </a:rPr>
              <a:t>Members maintain independent external trade policies. Requires </a:t>
            </a:r>
            <a:r>
              <a:rPr lang="en-US" sz="2400" dirty="0">
                <a:solidFill>
                  <a:srgbClr val="FF0000"/>
                </a:solidFill>
                <a:latin typeface="Manrope" pitchFamily="34" charset="0"/>
                <a:ea typeface="Manrope" pitchFamily="34" charset="-122"/>
                <a:cs typeface="Manrope" pitchFamily="34" charset="-120"/>
              </a:rPr>
              <a:t>"rules of origin."</a:t>
            </a:r>
            <a:endParaRPr lang="en-US" sz="2400" dirty="0">
              <a:solidFill>
                <a:srgbClr val="FF0000"/>
              </a:solidFill>
            </a:endParaRPr>
          </a:p>
        </p:txBody>
      </p:sp>
      <p:pic>
        <p:nvPicPr>
          <p:cNvPr id="13" name="Image 2" descr="preencoded.png"/>
          <p:cNvPicPr>
            <a:picLocks noChangeAspect="1"/>
          </p:cNvPicPr>
          <p:nvPr/>
        </p:nvPicPr>
        <p:blipFill>
          <a:blip r:embed="rId5"/>
          <a:stretch>
            <a:fillRect/>
          </a:stretch>
        </p:blipFill>
        <p:spPr>
          <a:xfrm>
            <a:off x="5489258" y="3011091"/>
            <a:ext cx="3651885" cy="3651885"/>
          </a:xfrm>
          <a:prstGeom prst="rect">
            <a:avLst/>
          </a:prstGeom>
        </p:spPr>
      </p:pic>
      <p:sp>
        <p:nvSpPr>
          <p:cNvPr id="14" name="Shape 9"/>
          <p:cNvSpPr/>
          <p:nvPr/>
        </p:nvSpPr>
        <p:spPr>
          <a:xfrm>
            <a:off x="8274368" y="3310771"/>
            <a:ext cx="566976" cy="566976"/>
          </a:xfrm>
          <a:prstGeom prst="roundRect">
            <a:avLst>
              <a:gd name="adj" fmla="val 1611154"/>
            </a:avLst>
          </a:prstGeom>
          <a:solidFill>
            <a:srgbClr val="28D3C9"/>
          </a:solidFill>
          <a:ln/>
        </p:spPr>
        <p:txBody>
          <a:bodyPr/>
          <a:lstStyle/>
          <a:p>
            <a:endParaRPr lang="en-GB"/>
          </a:p>
        </p:txBody>
      </p:sp>
      <p:pic>
        <p:nvPicPr>
          <p:cNvPr id="15"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30220" y="3466624"/>
            <a:ext cx="255151" cy="255151"/>
          </a:xfrm>
          <a:prstGeom prst="rect">
            <a:avLst/>
          </a:prstGeom>
        </p:spPr>
      </p:pic>
      <p:sp>
        <p:nvSpPr>
          <p:cNvPr id="16" name="Text 10"/>
          <p:cNvSpPr/>
          <p:nvPr/>
        </p:nvSpPr>
        <p:spPr>
          <a:xfrm>
            <a:off x="9296995" y="5484376"/>
            <a:ext cx="2835235" cy="311825"/>
          </a:xfrm>
          <a:prstGeom prst="rect">
            <a:avLst/>
          </a:prstGeom>
          <a:noFill/>
          <a:ln/>
        </p:spPr>
        <p:txBody>
          <a:bodyPr wrap="none" lIns="0" tIns="0" rIns="0" bIns="0" rtlCol="0" anchor="t"/>
          <a:lstStyle/>
          <a:p>
            <a:pPr marL="0" indent="0" algn="l">
              <a:lnSpc>
                <a:spcPts val="2450"/>
              </a:lnSpc>
              <a:buNone/>
            </a:pPr>
            <a:r>
              <a:rPr lang="en-US" sz="3200" b="1" dirty="0">
                <a:solidFill>
                  <a:srgbClr val="7030A0"/>
                </a:solidFill>
                <a:latin typeface="DM Sans Light" pitchFamily="34" charset="0"/>
                <a:ea typeface="DM Sans Light" pitchFamily="34" charset="-122"/>
                <a:cs typeface="DM Sans Light" pitchFamily="34" charset="-120"/>
              </a:rPr>
              <a:t>Customs Union</a:t>
            </a:r>
            <a:endParaRPr lang="en-US" sz="3200" b="1" dirty="0">
              <a:solidFill>
                <a:srgbClr val="7030A0"/>
              </a:solidFill>
            </a:endParaRPr>
          </a:p>
        </p:txBody>
      </p:sp>
      <p:sp>
        <p:nvSpPr>
          <p:cNvPr id="17" name="Text 11"/>
          <p:cNvSpPr/>
          <p:nvPr/>
        </p:nvSpPr>
        <p:spPr>
          <a:xfrm>
            <a:off x="9296995" y="5878781"/>
            <a:ext cx="4879778" cy="1270159"/>
          </a:xfrm>
          <a:prstGeom prst="rect">
            <a:avLst/>
          </a:prstGeom>
          <a:noFill/>
          <a:ln/>
        </p:spPr>
        <p:txBody>
          <a:bodyPr wrap="square" lIns="0" tIns="0" rIns="0" bIns="0" rtlCol="0" anchor="t"/>
          <a:lstStyle/>
          <a:p>
            <a:pPr marL="0" indent="0" algn="l">
              <a:lnSpc>
                <a:spcPts val="2500"/>
              </a:lnSpc>
              <a:buNone/>
            </a:pPr>
            <a:r>
              <a:rPr lang="en-US" sz="2400" dirty="0">
                <a:solidFill>
                  <a:srgbClr val="272525"/>
                </a:solidFill>
                <a:latin typeface="Manrope" pitchFamily="34" charset="0"/>
                <a:ea typeface="Manrope" pitchFamily="34" charset="-122"/>
                <a:cs typeface="Manrope" pitchFamily="34" charset="-120"/>
              </a:rPr>
              <a:t>Adds </a:t>
            </a:r>
            <a:r>
              <a:rPr lang="en-US" sz="2400" dirty="0">
                <a:solidFill>
                  <a:srgbClr val="FF0000"/>
                </a:solidFill>
                <a:latin typeface="Manrope" pitchFamily="34" charset="0"/>
                <a:ea typeface="Manrope" pitchFamily="34" charset="-122"/>
                <a:cs typeface="Manrope" pitchFamily="34" charset="-120"/>
              </a:rPr>
              <a:t>a Common External Tariff </a:t>
            </a:r>
            <a:r>
              <a:rPr lang="en-US" sz="2400" dirty="0">
                <a:solidFill>
                  <a:srgbClr val="272525"/>
                </a:solidFill>
                <a:latin typeface="Manrope" pitchFamily="34" charset="0"/>
                <a:ea typeface="Manrope" pitchFamily="34" charset="-122"/>
                <a:cs typeface="Manrope" pitchFamily="34" charset="-120"/>
              </a:rPr>
              <a:t>(CET). Members surrender individual trade-negotiating powers and adopt </a:t>
            </a:r>
            <a:r>
              <a:rPr lang="en-US" sz="2400" dirty="0">
                <a:solidFill>
                  <a:srgbClr val="FF0000"/>
                </a:solidFill>
                <a:latin typeface="Manrope" pitchFamily="34" charset="0"/>
                <a:ea typeface="Manrope" pitchFamily="34" charset="-122"/>
                <a:cs typeface="Manrope" pitchFamily="34" charset="-120"/>
              </a:rPr>
              <a:t>a unified stance toward non-members.</a:t>
            </a:r>
            <a:endParaRPr lang="en-US" sz="2400" dirty="0">
              <a:solidFill>
                <a:srgbClr val="FF0000"/>
              </a:solidFill>
            </a:endParaRPr>
          </a:p>
        </p:txBody>
      </p:sp>
      <p:pic>
        <p:nvPicPr>
          <p:cNvPr id="18" name="Image 4" descr="preencoded.png"/>
          <p:cNvPicPr>
            <a:picLocks noChangeAspect="1"/>
          </p:cNvPicPr>
          <p:nvPr/>
        </p:nvPicPr>
        <p:blipFill>
          <a:blip r:embed="rId7"/>
          <a:stretch>
            <a:fillRect/>
          </a:stretch>
        </p:blipFill>
        <p:spPr>
          <a:xfrm>
            <a:off x="5489258" y="3011091"/>
            <a:ext cx="3651885" cy="3651885"/>
          </a:xfrm>
          <a:prstGeom prst="rect">
            <a:avLst/>
          </a:prstGeom>
        </p:spPr>
      </p:pic>
      <p:sp>
        <p:nvSpPr>
          <p:cNvPr id="19" name="Shape 12"/>
          <p:cNvSpPr/>
          <p:nvPr/>
        </p:nvSpPr>
        <p:spPr>
          <a:xfrm>
            <a:off x="8274368" y="5796201"/>
            <a:ext cx="566976" cy="566976"/>
          </a:xfrm>
          <a:prstGeom prst="roundRect">
            <a:avLst>
              <a:gd name="adj" fmla="val 1611154"/>
            </a:avLst>
          </a:prstGeom>
          <a:solidFill>
            <a:srgbClr val="6F8F99"/>
          </a:solidFill>
          <a:ln/>
        </p:spPr>
        <p:txBody>
          <a:bodyPr/>
          <a:lstStyle/>
          <a:p>
            <a:endParaRPr lang="en-GB"/>
          </a:p>
        </p:txBody>
      </p:sp>
      <p:pic>
        <p:nvPicPr>
          <p:cNvPr id="20" name="Image 5" descr="preencoded.png"/>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30220" y="5952053"/>
            <a:ext cx="255151" cy="255151"/>
          </a:xfrm>
          <a:prstGeom prst="rect">
            <a:avLst/>
          </a:prstGeom>
        </p:spPr>
      </p:pic>
      <p:sp>
        <p:nvSpPr>
          <p:cNvPr id="21" name="Text 13"/>
          <p:cNvSpPr/>
          <p:nvPr/>
        </p:nvSpPr>
        <p:spPr>
          <a:xfrm>
            <a:off x="2011681" y="5310484"/>
            <a:ext cx="3177778" cy="311825"/>
          </a:xfrm>
          <a:prstGeom prst="rect">
            <a:avLst/>
          </a:prstGeom>
          <a:noFill/>
          <a:ln/>
        </p:spPr>
        <p:txBody>
          <a:bodyPr wrap="none" lIns="0" tIns="0" rIns="0" bIns="0" rtlCol="0" anchor="t"/>
          <a:lstStyle/>
          <a:p>
            <a:pPr marL="0" indent="0" algn="r">
              <a:lnSpc>
                <a:spcPts val="2450"/>
              </a:lnSpc>
              <a:buNone/>
            </a:pPr>
            <a:r>
              <a:rPr lang="en-US" sz="3200" b="1" dirty="0">
                <a:solidFill>
                  <a:srgbClr val="7030A0"/>
                </a:solidFill>
                <a:latin typeface="DM Sans Light" pitchFamily="34" charset="0"/>
                <a:ea typeface="DM Sans Light" pitchFamily="34" charset="-122"/>
                <a:cs typeface="DM Sans Light" pitchFamily="34" charset="-120"/>
              </a:rPr>
              <a:t>Common / Single Market</a:t>
            </a:r>
            <a:endParaRPr lang="en-US" sz="3200" b="1" dirty="0">
              <a:solidFill>
                <a:srgbClr val="7030A0"/>
              </a:solidFill>
            </a:endParaRPr>
          </a:p>
        </p:txBody>
      </p:sp>
      <p:sp>
        <p:nvSpPr>
          <p:cNvPr id="22" name="Text 14"/>
          <p:cNvSpPr/>
          <p:nvPr/>
        </p:nvSpPr>
        <p:spPr>
          <a:xfrm>
            <a:off x="963871" y="5640288"/>
            <a:ext cx="4355306" cy="1874618"/>
          </a:xfrm>
          <a:prstGeom prst="rect">
            <a:avLst/>
          </a:prstGeom>
          <a:noFill/>
          <a:ln/>
        </p:spPr>
        <p:txBody>
          <a:bodyPr wrap="square" lIns="0" tIns="0" rIns="0" bIns="0" rtlCol="0" anchor="t"/>
          <a:lstStyle/>
          <a:p>
            <a:pPr marL="0" indent="0" algn="r">
              <a:lnSpc>
                <a:spcPts val="2500"/>
              </a:lnSpc>
              <a:buNone/>
            </a:pPr>
            <a:r>
              <a:rPr lang="en-US" sz="2400" dirty="0">
                <a:solidFill>
                  <a:srgbClr val="272525"/>
                </a:solidFill>
                <a:latin typeface="Manrope" pitchFamily="34" charset="0"/>
                <a:ea typeface="Manrope" pitchFamily="34" charset="-122"/>
                <a:cs typeface="Manrope" pitchFamily="34" charset="-120"/>
              </a:rPr>
              <a:t>Free movement of goods, services, capital, and labor. Technical, legal, and fiscal barriers are dismantled through harmonization and mutual recognition.</a:t>
            </a:r>
            <a:endParaRPr lang="en-US" sz="2400" dirty="0"/>
          </a:p>
        </p:txBody>
      </p:sp>
      <p:pic>
        <p:nvPicPr>
          <p:cNvPr id="23" name="Image 6" descr="preencoded.png"/>
          <p:cNvPicPr>
            <a:picLocks noChangeAspect="1"/>
          </p:cNvPicPr>
          <p:nvPr/>
        </p:nvPicPr>
        <p:blipFill>
          <a:blip r:embed="rId9"/>
          <a:stretch>
            <a:fillRect/>
          </a:stretch>
        </p:blipFill>
        <p:spPr>
          <a:xfrm>
            <a:off x="5489258" y="3011091"/>
            <a:ext cx="3651885" cy="3651885"/>
          </a:xfrm>
          <a:prstGeom prst="rect">
            <a:avLst/>
          </a:prstGeom>
        </p:spPr>
      </p:pic>
      <p:sp>
        <p:nvSpPr>
          <p:cNvPr id="24" name="Shape 15"/>
          <p:cNvSpPr/>
          <p:nvPr/>
        </p:nvSpPr>
        <p:spPr>
          <a:xfrm>
            <a:off x="5788938" y="5796201"/>
            <a:ext cx="566976" cy="566976"/>
          </a:xfrm>
          <a:prstGeom prst="roundRect">
            <a:avLst>
              <a:gd name="adj" fmla="val 1611154"/>
            </a:avLst>
          </a:prstGeom>
          <a:solidFill>
            <a:srgbClr val="2F4F4F"/>
          </a:solidFill>
          <a:ln/>
        </p:spPr>
        <p:txBody>
          <a:bodyPr/>
          <a:lstStyle/>
          <a:p>
            <a:endParaRPr lang="en-GB"/>
          </a:p>
        </p:txBody>
      </p:sp>
      <p:pic>
        <p:nvPicPr>
          <p:cNvPr id="25" name="Image 7" descr="preencoded.png"/>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944791" y="5952053"/>
            <a:ext cx="255151" cy="255151"/>
          </a:xfrm>
          <a:prstGeom prst="rect">
            <a:avLst/>
          </a:prstGeom>
        </p:spPr>
      </p:pic>
      <p:sp>
        <p:nvSpPr>
          <p:cNvPr id="26" name="Text 16"/>
          <p:cNvSpPr/>
          <p:nvPr/>
        </p:nvSpPr>
        <p:spPr>
          <a:xfrm>
            <a:off x="793790" y="6980396"/>
            <a:ext cx="13042821" cy="317540"/>
          </a:xfrm>
          <a:prstGeom prst="rect">
            <a:avLst/>
          </a:prstGeom>
          <a:noFill/>
          <a:ln/>
        </p:spPr>
        <p:txBody>
          <a:bodyPr wrap="none" lIns="0" tIns="0" rIns="0" bIns="0" rtlCol="0" anchor="t"/>
          <a:lstStyle/>
          <a:p>
            <a:pPr marL="0" indent="0" algn="l">
              <a:lnSpc>
                <a:spcPts val="2500"/>
              </a:lnSpc>
              <a:buNone/>
            </a:pP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94E82-2E62-5A7F-ADC4-A3A4F43E1A2D}"/>
              </a:ext>
            </a:extLst>
          </p:cNvPr>
          <p:cNvPicPr>
            <a:picLocks noChangeAspect="1"/>
          </p:cNvPicPr>
          <p:nvPr/>
        </p:nvPicPr>
        <p:blipFill>
          <a:blip r:embed="rId3"/>
          <a:stretch>
            <a:fillRect/>
          </a:stretch>
        </p:blipFill>
        <p:spPr>
          <a:xfrm>
            <a:off x="43249" y="1804085"/>
            <a:ext cx="14543902" cy="6425515"/>
          </a:xfrm>
          <a:prstGeom prst="rect">
            <a:avLst/>
          </a:prstGeom>
        </p:spPr>
      </p:pic>
      <p:sp>
        <p:nvSpPr>
          <p:cNvPr id="5" name="TextBox 4">
            <a:extLst>
              <a:ext uri="{FF2B5EF4-FFF2-40B4-BE49-F238E27FC236}">
                <a16:creationId xmlns:a16="http://schemas.microsoft.com/office/drawing/2014/main" id="{258AA05C-8648-23D9-094F-EE1218A4609F}"/>
              </a:ext>
            </a:extLst>
          </p:cNvPr>
          <p:cNvSpPr txBox="1"/>
          <p:nvPr/>
        </p:nvSpPr>
        <p:spPr>
          <a:xfrm>
            <a:off x="-1" y="751872"/>
            <a:ext cx="11681927" cy="461665"/>
          </a:xfrm>
          <a:prstGeom prst="rect">
            <a:avLst/>
          </a:prstGeom>
          <a:noFill/>
        </p:spPr>
        <p:txBody>
          <a:bodyPr wrap="square">
            <a:spAutoFit/>
          </a:bodyPr>
          <a:lstStyle/>
          <a:p>
            <a:pPr>
              <a:buNone/>
            </a:pPr>
            <a:r>
              <a:rPr lang="en-US" sz="2400" b="1" noProof="0"/>
              <a:t>The Comprehensive Framework of Economic Integration: Levels of Integration Comparison </a:t>
            </a:r>
          </a:p>
        </p:txBody>
      </p:sp>
      <p:pic>
        <p:nvPicPr>
          <p:cNvPr id="6" name="Picture 5">
            <a:extLst>
              <a:ext uri="{FF2B5EF4-FFF2-40B4-BE49-F238E27FC236}">
                <a16:creationId xmlns:a16="http://schemas.microsoft.com/office/drawing/2014/main" id="{5643D518-D019-6519-146D-CA00DDB5B030}"/>
              </a:ext>
            </a:extLst>
          </p:cNvPr>
          <p:cNvPicPr>
            <a:picLocks noChangeAspect="1"/>
          </p:cNvPicPr>
          <p:nvPr/>
        </p:nvPicPr>
        <p:blipFill>
          <a:blip r:embed="rId4"/>
          <a:stretch>
            <a:fillRect/>
          </a:stretch>
        </p:blipFill>
        <p:spPr>
          <a:xfrm>
            <a:off x="12744759" y="0"/>
            <a:ext cx="1842392" cy="1804085"/>
          </a:xfrm>
          <a:prstGeom prst="rect">
            <a:avLst/>
          </a:prstGeom>
        </p:spPr>
      </p:pic>
    </p:spTree>
    <p:extLst>
      <p:ext uri="{BB962C8B-B14F-4D97-AF65-F5344CB8AC3E}">
        <p14:creationId xmlns:p14="http://schemas.microsoft.com/office/powerpoint/2010/main" val="421740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62DDEBCE-FFBD-48C9-FDFB-D30C741E22A8}"/>
              </a:ext>
            </a:extLst>
          </p:cNvPr>
          <p:cNvPicPr>
            <a:picLocks noChangeAspect="1"/>
          </p:cNvPicPr>
          <p:nvPr/>
        </p:nvPicPr>
        <p:blipFill>
          <a:blip r:embed="rId3"/>
          <a:stretch>
            <a:fillRect/>
          </a:stretch>
        </p:blipFill>
        <p:spPr>
          <a:xfrm>
            <a:off x="13366376" y="0"/>
            <a:ext cx="1264023" cy="1506071"/>
          </a:xfrm>
          <a:prstGeom prst="rect">
            <a:avLst/>
          </a:prstGeom>
        </p:spPr>
      </p:pic>
      <p:sp>
        <p:nvSpPr>
          <p:cNvPr id="6" name="TextBox 5">
            <a:extLst>
              <a:ext uri="{FF2B5EF4-FFF2-40B4-BE49-F238E27FC236}">
                <a16:creationId xmlns:a16="http://schemas.microsoft.com/office/drawing/2014/main" id="{2EAE6B7F-0FE5-9547-9119-498E0050B0CA}"/>
              </a:ext>
            </a:extLst>
          </p:cNvPr>
          <p:cNvSpPr txBox="1"/>
          <p:nvPr/>
        </p:nvSpPr>
        <p:spPr>
          <a:xfrm>
            <a:off x="632759" y="739286"/>
            <a:ext cx="12383994" cy="548099"/>
          </a:xfrm>
          <a:prstGeom prst="rect">
            <a:avLst/>
          </a:prstGeom>
          <a:noFill/>
        </p:spPr>
        <p:txBody>
          <a:bodyPr wrap="square">
            <a:spAutoFit/>
          </a:bodyPr>
          <a:lstStyle/>
          <a:p>
            <a:pPr algn="just">
              <a:lnSpc>
                <a:spcPct val="115000"/>
              </a:lnSpc>
              <a:spcAft>
                <a:spcPts val="800"/>
              </a:spcAft>
              <a:buNone/>
            </a:pPr>
            <a:r>
              <a:rPr lang="en-GB" sz="2800" b="1" kern="100" dirty="0">
                <a:effectLst/>
                <a:latin typeface="Times New Roman" panose="02020603050405020304" pitchFamily="18" charset="0"/>
                <a:ea typeface="Aptos" panose="020B0004020202020204" pitchFamily="34" charset="0"/>
                <a:cs typeface="Times New Roman" panose="02020603050405020304" pitchFamily="18" charset="0"/>
              </a:rPr>
              <a:t>The Theoretical Underpinnings of Trade Integration: </a:t>
            </a:r>
            <a:r>
              <a:rPr lang="en-GB"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The </a:t>
            </a:r>
            <a:r>
              <a:rPr lang="en-GB"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Vinerian</a:t>
            </a:r>
            <a:r>
              <a:rPr lang="en-GB"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Paradigm</a:t>
            </a:r>
            <a:endParaRPr lang="en-GB" sz="2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0126A4D-6036-3205-AC8C-0DEC39038010}"/>
              </a:ext>
            </a:extLst>
          </p:cNvPr>
          <p:cNvSpPr txBox="1"/>
          <p:nvPr/>
        </p:nvSpPr>
        <p:spPr>
          <a:xfrm>
            <a:off x="215526" y="1484917"/>
            <a:ext cx="14199347" cy="1672253"/>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sz="2400" kern="100" dirty="0">
                <a:effectLst/>
                <a:latin typeface="Manrope" panose="020B0604020202020204" charset="0"/>
                <a:ea typeface="Aptos" panose="020B0004020202020204" pitchFamily="34" charset="0"/>
                <a:cs typeface="Times New Roman" panose="02020603050405020304" pitchFamily="18" charset="0"/>
              </a:rPr>
              <a:t>The economic rationale for </a:t>
            </a:r>
            <a:r>
              <a:rPr lang="en-GB" sz="2400" b="1" kern="100" dirty="0">
                <a:effectLst/>
                <a:latin typeface="Manrope" panose="020B0604020202020204" charset="0"/>
                <a:ea typeface="Aptos" panose="020B0004020202020204" pitchFamily="34" charset="0"/>
                <a:cs typeface="Times New Roman" panose="02020603050405020304" pitchFamily="18" charset="0"/>
              </a:rPr>
              <a:t>regional integration</a:t>
            </a:r>
            <a:r>
              <a:rPr lang="cs-CZ" sz="2400" b="1" kern="100" dirty="0">
                <a:latin typeface="Manrope" panose="020B0604020202020204" charset="0"/>
                <a:ea typeface="Aptos" panose="020B0004020202020204" pitchFamily="34" charset="0"/>
                <a:cs typeface="Times New Roman" panose="02020603050405020304" pitchFamily="18" charset="0"/>
              </a:rPr>
              <a:t> </a:t>
            </a:r>
            <a:r>
              <a:rPr lang="cs-CZ" sz="2400" kern="100" dirty="0">
                <a:latin typeface="Manrope" panose="020B0604020202020204" charset="0"/>
                <a:ea typeface="Aptos" panose="020B0004020202020204" pitchFamily="34" charset="0"/>
                <a:cs typeface="Times New Roman" panose="02020603050405020304" pitchFamily="18" charset="0"/>
              </a:rPr>
              <a:t>–</a:t>
            </a:r>
            <a:r>
              <a:rPr lang="cs-CZ" sz="2400" kern="100" dirty="0">
                <a:effectLst/>
                <a:latin typeface="Manrope" panose="020B0604020202020204" charset="0"/>
                <a:ea typeface="Aptos" panose="020B0004020202020204" pitchFamily="34" charset="0"/>
                <a:cs typeface="Times New Roman" panose="02020603050405020304" pitchFamily="18" charset="0"/>
              </a:rPr>
              <a:t> </a:t>
            </a:r>
            <a:r>
              <a:rPr lang="en-GB" sz="2400" kern="100" dirty="0">
                <a:effectLst/>
                <a:latin typeface="Manrope" panose="020B0604020202020204" charset="0"/>
                <a:ea typeface="Aptos" panose="020B0004020202020204" pitchFamily="34" charset="0"/>
                <a:cs typeface="Times New Roman" panose="02020603050405020304" pitchFamily="18" charset="0"/>
              </a:rPr>
              <a:t> fundamentally rooted in the </a:t>
            </a:r>
            <a:r>
              <a:rPr lang="en-GB" sz="2400" kern="100" dirty="0">
                <a:solidFill>
                  <a:srgbClr val="FF0000"/>
                </a:solidFill>
                <a:effectLst/>
                <a:latin typeface="Manrope" panose="020B0604020202020204" charset="0"/>
                <a:ea typeface="Aptos" panose="020B0004020202020204" pitchFamily="34" charset="0"/>
                <a:cs typeface="Times New Roman" panose="02020603050405020304" pitchFamily="18" charset="0"/>
              </a:rPr>
              <a:t>concepts of comparative advantage and economies of scale</a:t>
            </a:r>
            <a:r>
              <a:rPr lang="en-GB" sz="2400" kern="100" dirty="0">
                <a:effectLst/>
                <a:latin typeface="Manrope" panose="020B0604020202020204" charset="0"/>
                <a:ea typeface="Aptos" panose="020B0004020202020204" pitchFamily="34" charset="0"/>
                <a:cs typeface="Times New Roman" panose="02020603050405020304" pitchFamily="18" charset="0"/>
              </a:rPr>
              <a:t>. </a:t>
            </a:r>
            <a:endParaRPr lang="cs-CZ" sz="2400" kern="100" dirty="0">
              <a:effectLst/>
              <a:latin typeface="Manrope" panose="020B0604020202020204"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Ø"/>
            </a:pPr>
            <a:r>
              <a:rPr lang="cs-CZ" sz="2400" kern="100" dirty="0">
                <a:effectLst/>
                <a:latin typeface="Manrope" panose="020B0604020202020204" charset="0"/>
                <a:ea typeface="Aptos" panose="020B0004020202020204" pitchFamily="34" charset="0"/>
                <a:cs typeface="Times New Roman" panose="02020603050405020304" pitchFamily="18" charset="0"/>
              </a:rPr>
              <a:t>But: </a:t>
            </a:r>
            <a:r>
              <a:rPr lang="en-GB" sz="2400" kern="100" dirty="0">
                <a:effectLst/>
                <a:latin typeface="Manrope" panose="020B0604020202020204" charset="0"/>
                <a:ea typeface="Aptos" panose="020B0004020202020204" pitchFamily="34" charset="0"/>
                <a:cs typeface="Times New Roman" panose="02020603050405020304" pitchFamily="18" charset="0"/>
              </a:rPr>
              <a:t>the welfare effects of forming a trade bloc </a:t>
            </a:r>
            <a:r>
              <a:rPr lang="cs-CZ" sz="2400" kern="100" dirty="0">
                <a:latin typeface="Manrope" panose="020B0604020202020204" charset="0"/>
                <a:ea typeface="Aptos" panose="020B0004020202020204" pitchFamily="34" charset="0"/>
                <a:cs typeface="Times New Roman" panose="02020603050405020304" pitchFamily="18" charset="0"/>
              </a:rPr>
              <a:t>– </a:t>
            </a:r>
            <a:r>
              <a:rPr lang="en-GB" sz="2400" kern="100" dirty="0">
                <a:effectLst/>
                <a:latin typeface="Manrope" panose="020B0604020202020204" charset="0"/>
                <a:ea typeface="Aptos" panose="020B0004020202020204" pitchFamily="34" charset="0"/>
                <a:cs typeface="Times New Roman" panose="02020603050405020304" pitchFamily="18" charset="0"/>
              </a:rPr>
              <a:t>not universally positive, a nuance first articulated by </a:t>
            </a:r>
            <a:r>
              <a:rPr lang="en-GB" sz="2400" i="1"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Jacob Viner </a:t>
            </a:r>
            <a:r>
              <a:rPr lang="cs-CZ" sz="2400"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a:t>
            </a:r>
            <a:r>
              <a:rPr lang="en-GB" sz="2400"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1950</a:t>
            </a:r>
            <a:r>
              <a:rPr lang="cs-CZ" sz="2400"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 </a:t>
            </a:r>
            <a:r>
              <a:rPr lang="en-GB" sz="2400" i="1"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"The Customs Union Issue". </a:t>
            </a:r>
            <a:endParaRPr lang="en-GB" sz="2000" kern="100" dirty="0">
              <a:solidFill>
                <a:srgbClr val="7030A0"/>
              </a:solidFill>
              <a:effectLst/>
              <a:latin typeface="Manrope" panose="020B060402020202020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B38BA7D-2352-3BA4-E3AD-CE70D9325B5C}"/>
              </a:ext>
            </a:extLst>
          </p:cNvPr>
          <p:cNvSpPr txBox="1"/>
          <p:nvPr/>
        </p:nvSpPr>
        <p:spPr>
          <a:xfrm>
            <a:off x="10220513" y="3157170"/>
            <a:ext cx="4409887" cy="4524315"/>
          </a:xfrm>
          <a:prstGeom prst="rect">
            <a:avLst/>
          </a:prstGeom>
          <a:noFill/>
        </p:spPr>
        <p:txBody>
          <a:bodyPr wrap="square">
            <a:spAutoFit/>
          </a:bodyPr>
          <a:lstStyle/>
          <a:p>
            <a:r>
              <a:rPr lang="en-GB" sz="2400" b="1" kern="100" dirty="0">
                <a:solidFill>
                  <a:srgbClr val="7030A0"/>
                </a:solidFill>
                <a:effectLst/>
                <a:latin typeface="Manrope" panose="020B0604020202020204" charset="0"/>
                <a:ea typeface="Aptos" panose="020B0004020202020204" pitchFamily="34" charset="0"/>
                <a:cs typeface="Times New Roman" panose="02020603050405020304" pitchFamily="18" charset="0"/>
              </a:rPr>
              <a:t>Viner’s analysis </a:t>
            </a:r>
            <a:r>
              <a:rPr lang="en-GB" sz="2400" kern="100" dirty="0">
                <a:effectLst/>
                <a:latin typeface="Manrope" panose="020B0604020202020204" charset="0"/>
                <a:ea typeface="Aptos" panose="020B0004020202020204" pitchFamily="34" charset="0"/>
                <a:cs typeface="Times New Roman" panose="02020603050405020304" pitchFamily="18" charset="0"/>
              </a:rPr>
              <a:t>moved beyond the simplified view that </a:t>
            </a:r>
            <a:r>
              <a:rPr lang="en-GB" sz="2400" kern="100" dirty="0">
                <a:solidFill>
                  <a:srgbClr val="FF0000"/>
                </a:solidFill>
                <a:effectLst/>
                <a:latin typeface="Manrope" panose="020B0604020202020204" charset="0"/>
                <a:ea typeface="Aptos" panose="020B0004020202020204" pitchFamily="34" charset="0"/>
                <a:cs typeface="Times New Roman" panose="02020603050405020304" pitchFamily="18" charset="0"/>
              </a:rPr>
              <a:t>any move toward free trade is beneficial, </a:t>
            </a:r>
            <a:endParaRPr lang="cs-CZ" sz="2400" kern="100" dirty="0">
              <a:solidFill>
                <a:srgbClr val="FF0000"/>
              </a:solidFill>
              <a:effectLst/>
              <a:latin typeface="Manrope" panose="020B060402020202020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r>
              <a:rPr lang="en-GB" sz="2400" kern="100" dirty="0">
                <a:effectLst/>
                <a:latin typeface="Manrope" panose="020B0604020202020204" charset="0"/>
                <a:ea typeface="Aptos" panose="020B0004020202020204" pitchFamily="34" charset="0"/>
                <a:cs typeface="Times New Roman" panose="02020603050405020304" pitchFamily="18" charset="0"/>
              </a:rPr>
              <a:t>introducing a microeconomic model to </a:t>
            </a:r>
            <a:r>
              <a:rPr lang="en-GB" sz="2400" b="1" kern="100" dirty="0">
                <a:effectLst/>
                <a:latin typeface="Manrope" panose="020B0604020202020204" charset="0"/>
                <a:ea typeface="Aptos" panose="020B0004020202020204" pitchFamily="34" charset="0"/>
                <a:cs typeface="Times New Roman" panose="02020603050405020304" pitchFamily="18" charset="0"/>
              </a:rPr>
              <a:t>illustrate </a:t>
            </a:r>
            <a:r>
              <a:rPr lang="en-GB" sz="2400" b="1" i="1" kern="100" dirty="0">
                <a:solidFill>
                  <a:srgbClr val="FF0000"/>
                </a:solidFill>
                <a:effectLst/>
                <a:latin typeface="Manrope" panose="020B0604020202020204" charset="0"/>
                <a:ea typeface="Aptos" panose="020B0004020202020204" pitchFamily="34" charset="0"/>
                <a:cs typeface="Times New Roman" panose="02020603050405020304" pitchFamily="18" charset="0"/>
              </a:rPr>
              <a:t>the potential distortions inflicted on global trade dynamics by bilateral rather than unilateral tariff reductions</a:t>
            </a:r>
            <a:r>
              <a:rPr lang="cs-CZ" sz="2400" b="1" i="1" kern="100" dirty="0">
                <a:solidFill>
                  <a:srgbClr val="FF0000"/>
                </a:solidFill>
                <a:effectLst/>
                <a:latin typeface="Manrope" panose="020B0604020202020204" charset="0"/>
                <a:ea typeface="Aptos" panose="020B0004020202020204" pitchFamily="34" charset="0"/>
                <a:cs typeface="Times New Roman" panose="02020603050405020304" pitchFamily="18" charset="0"/>
              </a:rPr>
              <a:t>.</a:t>
            </a:r>
            <a:endParaRPr lang="en-GB" sz="2400" b="1" i="1" dirty="0">
              <a:solidFill>
                <a:srgbClr val="FF0000"/>
              </a:solidFill>
              <a:latin typeface="Manrope" panose="020B0604020202020204" charset="0"/>
            </a:endParaRPr>
          </a:p>
        </p:txBody>
      </p:sp>
      <p:sp>
        <p:nvSpPr>
          <p:cNvPr id="11" name="Shape 0">
            <a:extLst>
              <a:ext uri="{FF2B5EF4-FFF2-40B4-BE49-F238E27FC236}">
                <a16:creationId xmlns:a16="http://schemas.microsoft.com/office/drawing/2014/main" id="{8AB762DF-CA25-5F74-9028-053C49042F2E}"/>
              </a:ext>
            </a:extLst>
          </p:cNvPr>
          <p:cNvSpPr/>
          <p:nvPr/>
        </p:nvSpPr>
        <p:spPr>
          <a:xfrm>
            <a:off x="283137" y="372815"/>
            <a:ext cx="1599452" cy="168939"/>
          </a:xfrm>
          <a:prstGeom prst="roundRect">
            <a:avLst>
              <a:gd name="adj" fmla="val 3100"/>
            </a:avLst>
          </a:prstGeom>
          <a:solidFill>
            <a:srgbClr val="D4F7F5"/>
          </a:solidFill>
          <a:ln/>
        </p:spPr>
        <p:txBody>
          <a:bodyPr/>
          <a:lstStyle/>
          <a:p>
            <a:pPr>
              <a:lnSpc>
                <a:spcPts val="1400"/>
              </a:lnSpc>
            </a:pPr>
            <a:r>
              <a:rPr lang="en-US" sz="3200" b="1" dirty="0"/>
              <a:t>THEORY</a:t>
            </a:r>
          </a:p>
        </p:txBody>
      </p:sp>
      <p:graphicFrame>
        <p:nvGraphicFramePr>
          <p:cNvPr id="2" name="Table 1">
            <a:extLst>
              <a:ext uri="{FF2B5EF4-FFF2-40B4-BE49-F238E27FC236}">
                <a16:creationId xmlns:a16="http://schemas.microsoft.com/office/drawing/2014/main" id="{BCEB8ECB-A785-39E7-3343-D0D230D0EAF9}"/>
              </a:ext>
            </a:extLst>
          </p:cNvPr>
          <p:cNvGraphicFramePr>
            <a:graphicFrameLocks noGrp="1"/>
          </p:cNvGraphicFramePr>
          <p:nvPr>
            <p:extLst>
              <p:ext uri="{D42A27DB-BD31-4B8C-83A1-F6EECF244321}">
                <p14:modId xmlns:p14="http://schemas.microsoft.com/office/powerpoint/2010/main" val="450723311"/>
              </p:ext>
            </p:extLst>
          </p:nvPr>
        </p:nvGraphicFramePr>
        <p:xfrm>
          <a:off x="215525" y="3178359"/>
          <a:ext cx="9930653" cy="4581528"/>
        </p:xfrm>
        <a:graphic>
          <a:graphicData uri="http://schemas.openxmlformats.org/drawingml/2006/table">
            <a:tbl>
              <a:tblPr firstRow="1" firstCol="1" bandRow="1">
                <a:tableStyleId>{5C22544A-7EE6-4342-B048-85BDC9FD1C3A}</a:tableStyleId>
              </a:tblPr>
              <a:tblGrid>
                <a:gridCol w="2058636">
                  <a:extLst>
                    <a:ext uri="{9D8B030D-6E8A-4147-A177-3AD203B41FA5}">
                      <a16:colId xmlns:a16="http://schemas.microsoft.com/office/drawing/2014/main" val="3129038506"/>
                    </a:ext>
                  </a:extLst>
                </a:gridCol>
                <a:gridCol w="3324206">
                  <a:extLst>
                    <a:ext uri="{9D8B030D-6E8A-4147-A177-3AD203B41FA5}">
                      <a16:colId xmlns:a16="http://schemas.microsoft.com/office/drawing/2014/main" val="515365257"/>
                    </a:ext>
                  </a:extLst>
                </a:gridCol>
                <a:gridCol w="4547811">
                  <a:extLst>
                    <a:ext uri="{9D8B030D-6E8A-4147-A177-3AD203B41FA5}">
                      <a16:colId xmlns:a16="http://schemas.microsoft.com/office/drawing/2014/main" val="1964571868"/>
                    </a:ext>
                  </a:extLst>
                </a:gridCol>
              </a:tblGrid>
              <a:tr h="212471">
                <a:tc>
                  <a:txBody>
                    <a:bodyPr/>
                    <a:lstStyle/>
                    <a:p>
                      <a:pPr algn="just">
                        <a:lnSpc>
                          <a:spcPct val="115000"/>
                        </a:lnSpc>
                        <a:spcAft>
                          <a:spcPts val="800"/>
                        </a:spcAft>
                        <a:buNone/>
                      </a:pPr>
                      <a:r>
                        <a:rPr lang="en-GB" sz="2400" kern="100">
                          <a:effectLst/>
                        </a:rPr>
                        <a:t>Feature</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800"/>
                        </a:spcAft>
                        <a:buNone/>
                      </a:pPr>
                      <a:r>
                        <a:rPr lang="en-GB" sz="2400" kern="100">
                          <a:effectLst/>
                        </a:rPr>
                        <a:t>Trade Creation</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just">
                        <a:lnSpc>
                          <a:spcPct val="115000"/>
                        </a:lnSpc>
                        <a:spcAft>
                          <a:spcPts val="800"/>
                        </a:spcAft>
                        <a:buNone/>
                      </a:pPr>
                      <a:r>
                        <a:rPr lang="en-GB" sz="2400" kern="100">
                          <a:effectLst/>
                        </a:rPr>
                        <a:t>Trade Diversion</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26777110"/>
                  </a:ext>
                </a:extLst>
              </a:tr>
              <a:tr h="212471">
                <a:tc>
                  <a:txBody>
                    <a:bodyPr/>
                    <a:lstStyle/>
                    <a:p>
                      <a:pPr algn="l">
                        <a:lnSpc>
                          <a:spcPct val="115000"/>
                        </a:lnSpc>
                        <a:spcAft>
                          <a:spcPts val="800"/>
                        </a:spcAft>
                        <a:buNone/>
                      </a:pPr>
                      <a:r>
                        <a:rPr lang="en-GB" sz="2400" kern="100" dirty="0">
                          <a:effectLst/>
                        </a:rPr>
                        <a:t>Shift in Production</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From high-cost domestic to low-cost partner</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a:effectLst/>
                        </a:rPr>
                        <a:t>From low-cost non-member to high-cost partner </a:t>
                      </a:r>
                      <a:endParaRPr lang="en-GB" sz="2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9579620"/>
                  </a:ext>
                </a:extLst>
              </a:tr>
              <a:tr h="212471">
                <a:tc>
                  <a:txBody>
                    <a:bodyPr/>
                    <a:lstStyle/>
                    <a:p>
                      <a:pPr algn="l">
                        <a:lnSpc>
                          <a:spcPct val="115000"/>
                        </a:lnSpc>
                        <a:spcAft>
                          <a:spcPts val="800"/>
                        </a:spcAft>
                        <a:buNone/>
                      </a:pPr>
                      <a:r>
                        <a:rPr lang="en-GB" sz="2400" kern="100">
                          <a:effectLst/>
                        </a:rPr>
                        <a:t>Efficiency Impact</a:t>
                      </a:r>
                      <a:endParaRPr lang="en-GB" sz="2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Improves global resource allocation</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Distorts global trade patterns </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50113707"/>
                  </a:ext>
                </a:extLst>
              </a:tr>
              <a:tr h="212471">
                <a:tc>
                  <a:txBody>
                    <a:bodyPr/>
                    <a:lstStyle/>
                    <a:p>
                      <a:pPr algn="l">
                        <a:lnSpc>
                          <a:spcPct val="115000"/>
                        </a:lnSpc>
                        <a:spcAft>
                          <a:spcPts val="800"/>
                        </a:spcAft>
                        <a:buNone/>
                      </a:pPr>
                      <a:r>
                        <a:rPr lang="en-GB" sz="2400" kern="100" dirty="0">
                          <a:effectLst/>
                        </a:rPr>
                        <a:t>Welfare Outcome</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a:effectLst/>
                        </a:rPr>
                        <a:t>Generally positive for consumers and nation</a:t>
                      </a:r>
                      <a:endParaRPr lang="en-GB" sz="2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Potentially negative; dampens overall welfare </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2430497"/>
                  </a:ext>
                </a:extLst>
              </a:tr>
              <a:tr h="212471">
                <a:tc>
                  <a:txBody>
                    <a:bodyPr/>
                    <a:lstStyle/>
                    <a:p>
                      <a:pPr algn="l">
                        <a:lnSpc>
                          <a:spcPct val="115000"/>
                        </a:lnSpc>
                        <a:spcAft>
                          <a:spcPts val="800"/>
                        </a:spcAft>
                        <a:buNone/>
                      </a:pPr>
                      <a:r>
                        <a:rPr lang="en-GB" sz="2400" kern="100" dirty="0">
                          <a:effectLst/>
                        </a:rPr>
                        <a:t>Price Effect</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a:effectLst/>
                        </a:rPr>
                        <a:t>Decreases prices through efficiency</a:t>
                      </a:r>
                      <a:endParaRPr lang="en-GB" sz="2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Prices may rise compared to world-market levels </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09838994"/>
                  </a:ext>
                </a:extLst>
              </a:tr>
              <a:tr h="212471">
                <a:tc>
                  <a:txBody>
                    <a:bodyPr/>
                    <a:lstStyle/>
                    <a:p>
                      <a:pPr algn="l">
                        <a:lnSpc>
                          <a:spcPct val="115000"/>
                        </a:lnSpc>
                        <a:spcAft>
                          <a:spcPts val="800"/>
                        </a:spcAft>
                        <a:buNone/>
                      </a:pPr>
                      <a:r>
                        <a:rPr lang="en-GB" sz="2400" kern="100" dirty="0">
                          <a:effectLst/>
                        </a:rPr>
                        <a:t>Example</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a:effectLst/>
                        </a:rPr>
                        <a:t>Germany car parts to France (EU)</a:t>
                      </a:r>
                      <a:endParaRPr lang="en-GB" sz="2400" b="1"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algn="l">
                        <a:lnSpc>
                          <a:spcPct val="115000"/>
                        </a:lnSpc>
                        <a:spcAft>
                          <a:spcPts val="800"/>
                        </a:spcAft>
                        <a:buNone/>
                      </a:pPr>
                      <a:r>
                        <a:rPr lang="en-GB" sz="2400" b="1" kern="100" dirty="0">
                          <a:effectLst/>
                        </a:rPr>
                        <a:t>Brazil shifting wheat from Canada to Argentina (MERCOSUR) </a:t>
                      </a: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70539516"/>
                  </a:ext>
                </a:extLst>
              </a:tr>
            </a:tbl>
          </a:graphicData>
        </a:graphic>
      </p:graphicFrame>
    </p:spTree>
    <p:extLst>
      <p:ext uri="{BB962C8B-B14F-4D97-AF65-F5344CB8AC3E}">
        <p14:creationId xmlns:p14="http://schemas.microsoft.com/office/powerpoint/2010/main" val="27178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587395" y="0"/>
            <a:ext cx="2327003" cy="772265"/>
          </a:xfrm>
          <a:prstGeom prst="roundRect">
            <a:avLst>
              <a:gd name="adj" fmla="val 44808"/>
            </a:avLst>
          </a:prstGeom>
          <a:solidFill>
            <a:srgbClr val="D4F7F5"/>
          </a:solidFill>
          <a:ln/>
        </p:spPr>
        <p:txBody>
          <a:bodyPr/>
          <a:lstStyle/>
          <a:p>
            <a:endParaRPr lang="en-GB" sz="3200"/>
          </a:p>
        </p:txBody>
      </p:sp>
      <p:sp>
        <p:nvSpPr>
          <p:cNvPr id="3" name="Text 1"/>
          <p:cNvSpPr/>
          <p:nvPr/>
        </p:nvSpPr>
        <p:spPr>
          <a:xfrm rot="10800000" flipV="1">
            <a:off x="793790" y="384385"/>
            <a:ext cx="1670398" cy="498991"/>
          </a:xfrm>
          <a:prstGeom prst="rect">
            <a:avLst/>
          </a:prstGeom>
          <a:noFill/>
          <a:ln/>
        </p:spPr>
        <p:txBody>
          <a:bodyPr wrap="none" lIns="0" tIns="0" rIns="0" bIns="0" rtlCol="0" anchor="t"/>
          <a:lstStyle/>
          <a:p>
            <a:pPr marL="0" indent="0" algn="l">
              <a:lnSpc>
                <a:spcPts val="1400"/>
              </a:lnSpc>
              <a:buNone/>
            </a:pPr>
            <a:r>
              <a:rPr lang="en-US" sz="3600" dirty="0">
                <a:solidFill>
                  <a:srgbClr val="272525"/>
                </a:solidFill>
                <a:latin typeface="Manrope" pitchFamily="34" charset="0"/>
                <a:ea typeface="Manrope" pitchFamily="34" charset="-122"/>
                <a:cs typeface="Manrope" pitchFamily="34" charset="-120"/>
              </a:rPr>
              <a:t>THEORY</a:t>
            </a:r>
            <a:endParaRPr lang="en-US" sz="3600" dirty="0"/>
          </a:p>
        </p:txBody>
      </p:sp>
      <p:sp>
        <p:nvSpPr>
          <p:cNvPr id="4" name="Text 2"/>
          <p:cNvSpPr/>
          <p:nvPr/>
        </p:nvSpPr>
        <p:spPr>
          <a:xfrm>
            <a:off x="793790" y="973336"/>
            <a:ext cx="11861125" cy="498991"/>
          </a:xfrm>
          <a:prstGeom prst="rect">
            <a:avLst/>
          </a:prstGeom>
          <a:noFill/>
          <a:ln/>
        </p:spPr>
        <p:txBody>
          <a:bodyPr wrap="none" lIns="0" tIns="0" rIns="0" bIns="0" rtlCol="0" anchor="t"/>
          <a:lstStyle/>
          <a:p>
            <a:pPr marL="0" indent="0" algn="l">
              <a:lnSpc>
                <a:spcPts val="3900"/>
              </a:lnSpc>
              <a:buNone/>
            </a:pPr>
            <a:r>
              <a:rPr lang="en-US" sz="3550" dirty="0">
                <a:solidFill>
                  <a:srgbClr val="2F4F4F"/>
                </a:solidFill>
                <a:latin typeface="DM Sans Light" pitchFamily="34" charset="0"/>
                <a:ea typeface="DM Sans Light" pitchFamily="34" charset="-122"/>
                <a:cs typeface="DM Sans Light" pitchFamily="34" charset="-120"/>
              </a:rPr>
              <a:t>The Vinerian Paradigm: Trade Creation vs. Trade Diversion</a:t>
            </a:r>
            <a:endParaRPr lang="en-US" sz="3550" dirty="0"/>
          </a:p>
        </p:txBody>
      </p:sp>
      <p:pic>
        <p:nvPicPr>
          <p:cNvPr id="5" name="Image 0" descr="preencoded.png"/>
          <p:cNvPicPr>
            <a:picLocks noChangeAspect="1"/>
          </p:cNvPicPr>
          <p:nvPr/>
        </p:nvPicPr>
        <p:blipFill>
          <a:blip r:embed="rId3"/>
          <a:stretch>
            <a:fillRect/>
          </a:stretch>
        </p:blipFill>
        <p:spPr>
          <a:xfrm>
            <a:off x="2761774" y="1853208"/>
            <a:ext cx="6409730" cy="4005977"/>
          </a:xfrm>
          <a:prstGeom prst="rect">
            <a:avLst/>
          </a:prstGeom>
        </p:spPr>
      </p:pic>
      <p:sp>
        <p:nvSpPr>
          <p:cNvPr id="6" name="Text 3"/>
          <p:cNvSpPr/>
          <p:nvPr/>
        </p:nvSpPr>
        <p:spPr>
          <a:xfrm>
            <a:off x="3120793" y="3750439"/>
            <a:ext cx="1845955" cy="211515"/>
          </a:xfrm>
          <a:prstGeom prst="rect">
            <a:avLst/>
          </a:prstGeom>
          <a:noFill/>
          <a:ln/>
        </p:spPr>
        <p:txBody>
          <a:bodyPr wrap="none" lIns="0" tIns="0" rIns="0" bIns="0" rtlCol="0" anchor="t"/>
          <a:lstStyle/>
          <a:p>
            <a:pPr marL="0" indent="0" algn="ctr">
              <a:lnSpc>
                <a:spcPts val="1650"/>
              </a:lnSpc>
              <a:buNone/>
            </a:pPr>
            <a:r>
              <a:rPr lang="en-US" sz="2400" dirty="0">
                <a:solidFill>
                  <a:srgbClr val="000000"/>
                </a:solidFill>
                <a:latin typeface="DM Sans Light" pitchFamily="34" charset="0"/>
                <a:ea typeface="DM Sans Light" pitchFamily="34" charset="-122"/>
                <a:cs typeface="DM Sans Light" pitchFamily="34" charset="-120"/>
              </a:rPr>
              <a:t>Trade Creation</a:t>
            </a:r>
            <a:endParaRPr lang="en-US" sz="2400" dirty="0"/>
          </a:p>
        </p:txBody>
      </p:sp>
      <p:sp>
        <p:nvSpPr>
          <p:cNvPr id="7" name="Text 4"/>
          <p:cNvSpPr/>
          <p:nvPr/>
        </p:nvSpPr>
        <p:spPr>
          <a:xfrm>
            <a:off x="7126770" y="3750439"/>
            <a:ext cx="1845953" cy="211515"/>
          </a:xfrm>
          <a:prstGeom prst="rect">
            <a:avLst/>
          </a:prstGeom>
          <a:noFill/>
          <a:ln/>
        </p:spPr>
        <p:txBody>
          <a:bodyPr wrap="none" lIns="0" tIns="0" rIns="0" bIns="0" rtlCol="0" anchor="t"/>
          <a:lstStyle/>
          <a:p>
            <a:pPr marL="0" indent="0" algn="ctr">
              <a:lnSpc>
                <a:spcPts val="1650"/>
              </a:lnSpc>
              <a:buNone/>
            </a:pPr>
            <a:r>
              <a:rPr lang="en-US" sz="2400" dirty="0">
                <a:solidFill>
                  <a:srgbClr val="000000"/>
                </a:solidFill>
                <a:latin typeface="DM Sans Light" pitchFamily="34" charset="0"/>
                <a:ea typeface="DM Sans Light" pitchFamily="34" charset="-122"/>
                <a:cs typeface="DM Sans Light" pitchFamily="34" charset="-120"/>
              </a:rPr>
              <a:t>Trade Diversion</a:t>
            </a:r>
            <a:endParaRPr lang="en-US" sz="2400" dirty="0"/>
          </a:p>
        </p:txBody>
      </p:sp>
      <p:sp>
        <p:nvSpPr>
          <p:cNvPr id="8" name="Text 5"/>
          <p:cNvSpPr/>
          <p:nvPr/>
        </p:nvSpPr>
        <p:spPr>
          <a:xfrm>
            <a:off x="5364140" y="3538923"/>
            <a:ext cx="1204998" cy="634547"/>
          </a:xfrm>
          <a:prstGeom prst="rect">
            <a:avLst/>
          </a:prstGeom>
          <a:noFill/>
          <a:ln/>
        </p:spPr>
        <p:txBody>
          <a:bodyPr wrap="square" lIns="0" tIns="0" rIns="0" bIns="0" rtlCol="0" anchor="t"/>
          <a:lstStyle/>
          <a:p>
            <a:pPr marL="0" indent="0" algn="ctr">
              <a:lnSpc>
                <a:spcPts val="1650"/>
              </a:lnSpc>
              <a:buNone/>
            </a:pPr>
            <a:r>
              <a:rPr lang="en-US" sz="1500" b="1" dirty="0">
                <a:solidFill>
                  <a:srgbClr val="000000"/>
                </a:solidFill>
                <a:latin typeface="DM Sans Light" pitchFamily="34" charset="0"/>
                <a:ea typeface="DM Sans Light" pitchFamily="34" charset="-122"/>
                <a:cs typeface="DM Sans Light" pitchFamily="34" charset="-120"/>
              </a:rPr>
              <a:t>Customs Union Formation</a:t>
            </a:r>
            <a:endParaRPr lang="en-US" sz="1500" b="1" dirty="0"/>
          </a:p>
        </p:txBody>
      </p:sp>
      <p:sp>
        <p:nvSpPr>
          <p:cNvPr id="9" name="Shape 6"/>
          <p:cNvSpPr/>
          <p:nvPr/>
        </p:nvSpPr>
        <p:spPr>
          <a:xfrm>
            <a:off x="10018157" y="1635681"/>
            <a:ext cx="3825955" cy="4223504"/>
          </a:xfrm>
          <a:prstGeom prst="roundRect">
            <a:avLst>
              <a:gd name="adj" fmla="val 8715"/>
            </a:avLst>
          </a:prstGeom>
          <a:solidFill>
            <a:schemeClr val="accent5">
              <a:lumMod val="40000"/>
              <a:lumOff val="60000"/>
            </a:schemeClr>
          </a:solidFill>
          <a:ln/>
        </p:spPr>
        <p:txBody>
          <a:bodyPr/>
          <a:lstStyle/>
          <a:p>
            <a:endParaRPr lang="en-GB"/>
          </a:p>
        </p:txBody>
      </p:sp>
      <p:sp>
        <p:nvSpPr>
          <p:cNvPr id="10" name="Text 7"/>
          <p:cNvSpPr/>
          <p:nvPr/>
        </p:nvSpPr>
        <p:spPr>
          <a:xfrm>
            <a:off x="10507567" y="1995976"/>
            <a:ext cx="3196757" cy="1977886"/>
          </a:xfrm>
          <a:prstGeom prst="rect">
            <a:avLst/>
          </a:prstGeom>
          <a:noFill/>
          <a:ln/>
        </p:spPr>
        <p:txBody>
          <a:bodyPr wrap="square" lIns="0" tIns="0" rIns="0" bIns="0" rtlCol="0" anchor="t"/>
          <a:lstStyle/>
          <a:p>
            <a:pPr marL="0" indent="0" algn="l">
              <a:buNone/>
            </a:pPr>
            <a:r>
              <a:rPr lang="en-US" sz="2400" b="1" dirty="0">
                <a:solidFill>
                  <a:srgbClr val="000000"/>
                </a:solidFill>
                <a:latin typeface="+mj-lt"/>
                <a:ea typeface="Manrope" pitchFamily="34" charset="-122"/>
                <a:cs typeface="Manrope" pitchFamily="34" charset="-120"/>
              </a:rPr>
              <a:t>Jacob Viner's seminal 1950 work</a:t>
            </a:r>
            <a:r>
              <a:rPr lang="en-US" sz="2400" dirty="0">
                <a:solidFill>
                  <a:srgbClr val="000000"/>
                </a:solidFill>
                <a:latin typeface="+mj-lt"/>
                <a:ea typeface="Manrope" pitchFamily="34" charset="-122"/>
                <a:cs typeface="Manrope" pitchFamily="34" charset="-120"/>
              </a:rPr>
              <a:t>, </a:t>
            </a:r>
            <a:r>
              <a:rPr lang="en-US" sz="2400" i="1" dirty="0">
                <a:solidFill>
                  <a:srgbClr val="FF0000"/>
                </a:solidFill>
                <a:latin typeface="+mj-lt"/>
                <a:ea typeface="Manrope" pitchFamily="34" charset="-122"/>
                <a:cs typeface="Manrope" pitchFamily="34" charset="-120"/>
              </a:rPr>
              <a:t>The Customs Union Issue</a:t>
            </a:r>
            <a:r>
              <a:rPr lang="en-US" sz="2400" dirty="0">
                <a:solidFill>
                  <a:srgbClr val="FF0000"/>
                </a:solidFill>
                <a:latin typeface="+mj-lt"/>
                <a:ea typeface="Manrope" pitchFamily="34" charset="-122"/>
                <a:cs typeface="Manrope" pitchFamily="34" charset="-120"/>
              </a:rPr>
              <a:t>, </a:t>
            </a:r>
            <a:r>
              <a:rPr lang="en-US" sz="2400" dirty="0">
                <a:solidFill>
                  <a:srgbClr val="000000"/>
                </a:solidFill>
                <a:latin typeface="+mj-lt"/>
                <a:ea typeface="Manrope" pitchFamily="34" charset="-122"/>
                <a:cs typeface="Manrope" pitchFamily="34" charset="-120"/>
              </a:rPr>
              <a:t>established that </a:t>
            </a:r>
            <a:r>
              <a:rPr lang="en-US" sz="2400" b="1" dirty="0">
                <a:solidFill>
                  <a:srgbClr val="000000"/>
                </a:solidFill>
                <a:latin typeface="+mj-lt"/>
                <a:ea typeface="Manrope" pitchFamily="34" charset="-122"/>
                <a:cs typeface="Manrope" pitchFamily="34" charset="-120"/>
              </a:rPr>
              <a:t>regional trade blocs do not universally improve welfare </a:t>
            </a:r>
            <a:r>
              <a:rPr lang="en-US" sz="2400" dirty="0">
                <a:solidFill>
                  <a:srgbClr val="000000"/>
                </a:solidFill>
                <a:latin typeface="+mj-lt"/>
                <a:ea typeface="Manrope" pitchFamily="34" charset="-122"/>
                <a:cs typeface="Manrope" pitchFamily="34" charset="-120"/>
              </a:rPr>
              <a:t>— the </a:t>
            </a:r>
            <a:r>
              <a:rPr lang="en-US" sz="2400" b="1" dirty="0">
                <a:solidFill>
                  <a:srgbClr val="000000"/>
                </a:solidFill>
                <a:latin typeface="+mj-lt"/>
                <a:ea typeface="Manrope" pitchFamily="34" charset="-122"/>
                <a:cs typeface="Manrope" pitchFamily="34" charset="-120"/>
              </a:rPr>
              <a:t>net effect depends</a:t>
            </a:r>
            <a:r>
              <a:rPr lang="en-US" sz="2400" dirty="0">
                <a:solidFill>
                  <a:srgbClr val="000000"/>
                </a:solidFill>
                <a:latin typeface="+mj-lt"/>
                <a:ea typeface="Manrope" pitchFamily="34" charset="-122"/>
                <a:cs typeface="Manrope" pitchFamily="34" charset="-120"/>
              </a:rPr>
              <a:t> on </a:t>
            </a:r>
            <a:r>
              <a:rPr lang="en-US" sz="2400" b="1" dirty="0">
                <a:solidFill>
                  <a:srgbClr val="000000"/>
                </a:solidFill>
                <a:latin typeface="+mj-lt"/>
                <a:ea typeface="Manrope" pitchFamily="34" charset="-122"/>
                <a:cs typeface="Manrope" pitchFamily="34" charset="-120"/>
              </a:rPr>
              <a:t>the balance of CREATION and DIVERSION</a:t>
            </a:r>
            <a:r>
              <a:rPr lang="en-US" sz="2400" dirty="0">
                <a:solidFill>
                  <a:srgbClr val="000000"/>
                </a:solidFill>
                <a:latin typeface="+mj-lt"/>
                <a:ea typeface="Manrope" pitchFamily="34" charset="-122"/>
                <a:cs typeface="Manrope" pitchFamily="34" charset="-120"/>
              </a:rPr>
              <a:t>.</a:t>
            </a:r>
            <a:endParaRPr lang="en-US" sz="2400" dirty="0">
              <a:latin typeface="+mj-lt"/>
            </a:endParaRPr>
          </a:p>
        </p:txBody>
      </p:sp>
      <p:sp>
        <p:nvSpPr>
          <p:cNvPr id="11" name="Shape 8"/>
          <p:cNvSpPr/>
          <p:nvPr/>
        </p:nvSpPr>
        <p:spPr>
          <a:xfrm>
            <a:off x="247173" y="2780788"/>
            <a:ext cx="408265" cy="408265"/>
          </a:xfrm>
          <a:prstGeom prst="roundRect">
            <a:avLst>
              <a:gd name="adj" fmla="val 40003"/>
            </a:avLst>
          </a:prstGeom>
          <a:solidFill>
            <a:srgbClr val="D4F7F5"/>
          </a:solidFill>
          <a:ln/>
        </p:spPr>
        <p:txBody>
          <a:bodyPr/>
          <a:lstStyle/>
          <a:p>
            <a:endParaRPr lang="en-GB"/>
          </a:p>
        </p:txBody>
      </p:sp>
      <p:pic>
        <p:nvPicPr>
          <p:cNvPr id="12"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5218" y="2848831"/>
            <a:ext cx="272177" cy="272177"/>
          </a:xfrm>
          <a:prstGeom prst="rect">
            <a:avLst/>
          </a:prstGeom>
        </p:spPr>
      </p:pic>
      <p:sp>
        <p:nvSpPr>
          <p:cNvPr id="13" name="Text 9"/>
          <p:cNvSpPr/>
          <p:nvPr/>
        </p:nvSpPr>
        <p:spPr>
          <a:xfrm>
            <a:off x="290215" y="3454836"/>
            <a:ext cx="2268260" cy="249436"/>
          </a:xfrm>
          <a:prstGeom prst="rect">
            <a:avLst/>
          </a:prstGeom>
          <a:solidFill>
            <a:schemeClr val="accent5">
              <a:lumMod val="40000"/>
              <a:lumOff val="60000"/>
            </a:schemeClr>
          </a:solidFill>
          <a:ln/>
        </p:spPr>
        <p:txBody>
          <a:bodyPr wrap="none" lIns="0" tIns="0" rIns="0" bIns="0" rtlCol="0" anchor="t"/>
          <a:lstStyle/>
          <a:p>
            <a:pPr marL="0" indent="0" algn="l">
              <a:lnSpc>
                <a:spcPts val="1950"/>
              </a:lnSpc>
              <a:buNone/>
            </a:pPr>
            <a:r>
              <a:rPr lang="en-US" b="1" dirty="0">
                <a:solidFill>
                  <a:srgbClr val="272525"/>
                </a:solidFill>
                <a:latin typeface="DM Sans Light" pitchFamily="34" charset="0"/>
                <a:ea typeface="DM Sans Light" pitchFamily="34" charset="-122"/>
                <a:cs typeface="DM Sans Light" pitchFamily="34" charset="-120"/>
              </a:rPr>
              <a:t>Trade Creation</a:t>
            </a:r>
            <a:endParaRPr lang="en-US" b="1" dirty="0"/>
          </a:p>
        </p:txBody>
      </p:sp>
      <p:sp>
        <p:nvSpPr>
          <p:cNvPr id="14" name="Text 10"/>
          <p:cNvSpPr/>
          <p:nvPr/>
        </p:nvSpPr>
        <p:spPr>
          <a:xfrm>
            <a:off x="315218" y="3926495"/>
            <a:ext cx="1979192" cy="1267969"/>
          </a:xfrm>
          <a:prstGeom prst="rect">
            <a:avLst/>
          </a:prstGeom>
          <a:noFill/>
          <a:ln/>
        </p:spPr>
        <p:txBody>
          <a:bodyPr wrap="square" lIns="0" tIns="0" rIns="0" bIns="0" rtlCol="0" anchor="t"/>
          <a:lstStyle/>
          <a:p>
            <a:pPr marL="0" indent="0" algn="l">
              <a:buNone/>
            </a:pPr>
            <a:r>
              <a:rPr lang="en-US" sz="1600" dirty="0">
                <a:solidFill>
                  <a:srgbClr val="272525"/>
                </a:solidFill>
                <a:latin typeface="Manrope" pitchFamily="34" charset="0"/>
                <a:ea typeface="Manrope" pitchFamily="34" charset="-122"/>
                <a:cs typeface="Manrope" pitchFamily="34" charset="-120"/>
              </a:rPr>
              <a:t>A member replaces </a:t>
            </a:r>
            <a:r>
              <a:rPr lang="en-US" sz="1600" dirty="0">
                <a:solidFill>
                  <a:srgbClr val="FF0000"/>
                </a:solidFill>
                <a:latin typeface="Manrope" pitchFamily="34" charset="0"/>
                <a:ea typeface="Manrope" pitchFamily="34" charset="-122"/>
                <a:cs typeface="Manrope" pitchFamily="34" charset="-120"/>
              </a:rPr>
              <a:t>high-cost domestic production</a:t>
            </a:r>
            <a:r>
              <a:rPr lang="en-US" sz="1600" dirty="0">
                <a:solidFill>
                  <a:srgbClr val="272525"/>
                </a:solidFill>
                <a:latin typeface="Manrope" pitchFamily="34" charset="0"/>
                <a:ea typeface="Manrope" pitchFamily="34" charset="-122"/>
                <a:cs typeface="Manrope" pitchFamily="34" charset="-120"/>
              </a:rPr>
              <a:t> with </a:t>
            </a:r>
            <a:r>
              <a:rPr lang="en-US" sz="1600" dirty="0">
                <a:solidFill>
                  <a:srgbClr val="FF0000"/>
                </a:solidFill>
                <a:latin typeface="Manrope" pitchFamily="34" charset="0"/>
                <a:ea typeface="Manrope" pitchFamily="34" charset="-122"/>
                <a:cs typeface="Manrope" pitchFamily="34" charset="-120"/>
              </a:rPr>
              <a:t>lower-cost</a:t>
            </a:r>
            <a:r>
              <a:rPr lang="en-US" sz="1600" dirty="0">
                <a:solidFill>
                  <a:srgbClr val="272525"/>
                </a:solidFill>
                <a:latin typeface="Manrope" pitchFamily="34" charset="0"/>
                <a:ea typeface="Manrope" pitchFamily="34" charset="-122"/>
                <a:cs typeface="Manrope" pitchFamily="34" charset="-120"/>
              </a:rPr>
              <a:t> </a:t>
            </a:r>
            <a:r>
              <a:rPr lang="en-US" sz="1600" dirty="0">
                <a:solidFill>
                  <a:srgbClr val="FF0000"/>
                </a:solidFill>
                <a:latin typeface="Manrope" pitchFamily="34" charset="0"/>
                <a:ea typeface="Manrope" pitchFamily="34" charset="-122"/>
                <a:cs typeface="Manrope" pitchFamily="34" charset="-120"/>
              </a:rPr>
              <a:t>imports</a:t>
            </a:r>
            <a:r>
              <a:rPr lang="en-US" sz="1600" dirty="0">
                <a:solidFill>
                  <a:srgbClr val="272525"/>
                </a:solidFill>
                <a:latin typeface="Manrope" pitchFamily="34" charset="0"/>
                <a:ea typeface="Manrope" pitchFamily="34" charset="-122"/>
                <a:cs typeface="Manrope" pitchFamily="34" charset="-120"/>
              </a:rPr>
              <a:t> from an efficient partner. Example: </a:t>
            </a:r>
            <a:r>
              <a:rPr lang="en-US" sz="1600" i="1" dirty="0">
                <a:solidFill>
                  <a:srgbClr val="272525"/>
                </a:solidFill>
                <a:latin typeface="Manrope" pitchFamily="34" charset="0"/>
                <a:ea typeface="Manrope" pitchFamily="34" charset="-122"/>
                <a:cs typeface="Manrope" pitchFamily="34" charset="-120"/>
              </a:rPr>
              <a:t>France importing German car components after EU tariff removal — lower prices, better resource allocation.</a:t>
            </a:r>
            <a:endParaRPr lang="en-US" sz="1600" i="1" dirty="0"/>
          </a:p>
        </p:txBody>
      </p:sp>
      <p:sp>
        <p:nvSpPr>
          <p:cNvPr id="15" name="Shape 11"/>
          <p:cNvSpPr/>
          <p:nvPr/>
        </p:nvSpPr>
        <p:spPr>
          <a:xfrm>
            <a:off x="4353327" y="6049506"/>
            <a:ext cx="408265" cy="408265"/>
          </a:xfrm>
          <a:prstGeom prst="roundRect">
            <a:avLst>
              <a:gd name="adj" fmla="val 40003"/>
            </a:avLst>
          </a:prstGeom>
          <a:solidFill>
            <a:srgbClr val="D4F7F5"/>
          </a:solidFill>
          <a:ln/>
        </p:spPr>
        <p:txBody>
          <a:bodyPr/>
          <a:lstStyle/>
          <a:p>
            <a:endParaRPr lang="en-GB"/>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87379" y="6117550"/>
            <a:ext cx="272177" cy="272177"/>
          </a:xfrm>
          <a:prstGeom prst="rect">
            <a:avLst/>
          </a:prstGeom>
        </p:spPr>
      </p:pic>
      <p:sp>
        <p:nvSpPr>
          <p:cNvPr id="17" name="Text 12"/>
          <p:cNvSpPr/>
          <p:nvPr/>
        </p:nvSpPr>
        <p:spPr>
          <a:xfrm>
            <a:off x="4966748" y="6105584"/>
            <a:ext cx="2268260" cy="249436"/>
          </a:xfrm>
          <a:prstGeom prst="rect">
            <a:avLst/>
          </a:prstGeom>
          <a:solidFill>
            <a:schemeClr val="accent5">
              <a:lumMod val="40000"/>
              <a:lumOff val="60000"/>
            </a:schemeClr>
          </a:solidFill>
          <a:ln/>
        </p:spPr>
        <p:txBody>
          <a:bodyPr wrap="none" lIns="0" tIns="0" rIns="0" bIns="0" rtlCol="0" anchor="t"/>
          <a:lstStyle/>
          <a:p>
            <a:pPr marL="0" indent="0" algn="l">
              <a:lnSpc>
                <a:spcPts val="1950"/>
              </a:lnSpc>
              <a:buNone/>
            </a:pPr>
            <a:r>
              <a:rPr lang="en-US" sz="1750" b="1" dirty="0">
                <a:solidFill>
                  <a:srgbClr val="272525"/>
                </a:solidFill>
                <a:latin typeface="DM Sans Light" pitchFamily="34" charset="0"/>
                <a:ea typeface="DM Sans Light" pitchFamily="34" charset="-122"/>
                <a:cs typeface="DM Sans Light" pitchFamily="34" charset="-120"/>
              </a:rPr>
              <a:t>Trade Diversion</a:t>
            </a:r>
            <a:endParaRPr lang="en-US" sz="1750" b="1" dirty="0"/>
          </a:p>
        </p:txBody>
      </p:sp>
      <p:sp>
        <p:nvSpPr>
          <p:cNvPr id="18" name="Text 13"/>
          <p:cNvSpPr/>
          <p:nvPr/>
        </p:nvSpPr>
        <p:spPr>
          <a:xfrm>
            <a:off x="2617140" y="6517979"/>
            <a:ext cx="5494000" cy="1305853"/>
          </a:xfrm>
          <a:prstGeom prst="rect">
            <a:avLst/>
          </a:prstGeom>
          <a:noFill/>
          <a:ln/>
        </p:spPr>
        <p:txBody>
          <a:bodyPr wrap="square" lIns="0" tIns="0" rIns="0" bIns="0" rtlCol="0" anchor="t"/>
          <a:lstStyle/>
          <a:p>
            <a:pPr marL="0" indent="0" algn="l">
              <a:buNone/>
            </a:pPr>
            <a:r>
              <a:rPr lang="en-US" dirty="0">
                <a:solidFill>
                  <a:srgbClr val="272525"/>
                </a:solidFill>
                <a:latin typeface="Manrope" pitchFamily="34" charset="0"/>
                <a:ea typeface="Manrope" pitchFamily="34" charset="-122"/>
                <a:cs typeface="Manrope" pitchFamily="34" charset="-120"/>
              </a:rPr>
              <a:t>A member shifts from </a:t>
            </a:r>
            <a:r>
              <a:rPr lang="en-US" dirty="0">
                <a:solidFill>
                  <a:srgbClr val="FF0000"/>
                </a:solidFill>
                <a:latin typeface="Manrope" pitchFamily="34" charset="0"/>
                <a:ea typeface="Manrope" pitchFamily="34" charset="-122"/>
                <a:cs typeface="Manrope" pitchFamily="34" charset="-120"/>
              </a:rPr>
              <a:t>a low-cost non-member supplier </a:t>
            </a:r>
            <a:r>
              <a:rPr lang="en-US" dirty="0">
                <a:solidFill>
                  <a:srgbClr val="272525"/>
                </a:solidFill>
                <a:latin typeface="Manrope" pitchFamily="34" charset="0"/>
                <a:ea typeface="Manrope" pitchFamily="34" charset="-122"/>
                <a:cs typeface="Manrope" pitchFamily="34" charset="-120"/>
              </a:rPr>
              <a:t>to a </a:t>
            </a:r>
            <a:r>
              <a:rPr lang="en-US" dirty="0">
                <a:solidFill>
                  <a:srgbClr val="FF0000"/>
                </a:solidFill>
                <a:latin typeface="Manrope" pitchFamily="34" charset="0"/>
                <a:ea typeface="Manrope" pitchFamily="34" charset="-122"/>
                <a:cs typeface="Manrope" pitchFamily="34" charset="-120"/>
              </a:rPr>
              <a:t>higher-cost bloc partner </a:t>
            </a:r>
            <a:r>
              <a:rPr lang="en-US" dirty="0">
                <a:solidFill>
                  <a:srgbClr val="272525"/>
                </a:solidFill>
                <a:latin typeface="Manrope" pitchFamily="34" charset="0"/>
                <a:ea typeface="Manrope" pitchFamily="34" charset="-122"/>
                <a:cs typeface="Manrope" pitchFamily="34" charset="-120"/>
              </a:rPr>
              <a:t>due to preferential tariffs. Example: </a:t>
            </a:r>
            <a:r>
              <a:rPr lang="en-US" i="1" dirty="0">
                <a:solidFill>
                  <a:srgbClr val="272525"/>
                </a:solidFill>
                <a:latin typeface="Manrope" pitchFamily="34" charset="0"/>
                <a:ea typeface="Manrope" pitchFamily="34" charset="-122"/>
                <a:cs typeface="Manrope" pitchFamily="34" charset="-120"/>
              </a:rPr>
              <a:t>UK shifting lamb imports from New Zealand to Europe after joining the EEC — a net efficiency loss.</a:t>
            </a:r>
            <a:endParaRPr lang="en-US" i="1" dirty="0"/>
          </a:p>
        </p:txBody>
      </p:sp>
      <p:sp>
        <p:nvSpPr>
          <p:cNvPr id="19" name="Shape 14"/>
          <p:cNvSpPr/>
          <p:nvPr/>
        </p:nvSpPr>
        <p:spPr>
          <a:xfrm>
            <a:off x="9609892" y="6185654"/>
            <a:ext cx="408265" cy="408265"/>
          </a:xfrm>
          <a:prstGeom prst="roundRect">
            <a:avLst>
              <a:gd name="adj" fmla="val 40003"/>
            </a:avLst>
          </a:prstGeom>
          <a:solidFill>
            <a:srgbClr val="D4F7F5"/>
          </a:solidFill>
          <a:ln/>
        </p:spPr>
        <p:txBody>
          <a:bodyPr/>
          <a:lstStyle/>
          <a:p>
            <a:endParaRPr lang="en-GB"/>
          </a:p>
        </p:txBody>
      </p:sp>
      <p:pic>
        <p:nvPicPr>
          <p:cNvPr id="20"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77876" y="6253639"/>
            <a:ext cx="272177" cy="272177"/>
          </a:xfrm>
          <a:prstGeom prst="rect">
            <a:avLst/>
          </a:prstGeom>
        </p:spPr>
      </p:pic>
      <p:sp>
        <p:nvSpPr>
          <p:cNvPr id="21" name="Text 15"/>
          <p:cNvSpPr/>
          <p:nvPr/>
        </p:nvSpPr>
        <p:spPr>
          <a:xfrm>
            <a:off x="10163294" y="6188952"/>
            <a:ext cx="2268260" cy="249436"/>
          </a:xfrm>
          <a:prstGeom prst="rect">
            <a:avLst/>
          </a:prstGeom>
          <a:solidFill>
            <a:schemeClr val="accent5">
              <a:lumMod val="40000"/>
              <a:lumOff val="60000"/>
            </a:schemeClr>
          </a:solidFill>
          <a:ln/>
        </p:spPr>
        <p:txBody>
          <a:bodyPr wrap="none" lIns="0" tIns="0" rIns="0" bIns="0" rtlCol="0" anchor="t"/>
          <a:lstStyle/>
          <a:p>
            <a:pPr marL="0" indent="0" algn="l">
              <a:lnSpc>
                <a:spcPts val="1950"/>
              </a:lnSpc>
              <a:buNone/>
            </a:pPr>
            <a:r>
              <a:rPr lang="en-US" sz="1750" b="1" dirty="0">
                <a:solidFill>
                  <a:srgbClr val="272525"/>
                </a:solidFill>
                <a:latin typeface="DM Sans Light" pitchFamily="34" charset="0"/>
                <a:ea typeface="DM Sans Light" pitchFamily="34" charset="-122"/>
                <a:cs typeface="DM Sans Light" pitchFamily="34" charset="-120"/>
              </a:rPr>
              <a:t>Policy Implication</a:t>
            </a:r>
            <a:endParaRPr lang="en-US" sz="1750" b="1" dirty="0"/>
          </a:p>
        </p:txBody>
      </p:sp>
      <p:sp>
        <p:nvSpPr>
          <p:cNvPr id="22" name="Text 16"/>
          <p:cNvSpPr/>
          <p:nvPr/>
        </p:nvSpPr>
        <p:spPr>
          <a:xfrm>
            <a:off x="8380566" y="6661904"/>
            <a:ext cx="5709153" cy="833102"/>
          </a:xfrm>
          <a:prstGeom prst="rect">
            <a:avLst/>
          </a:prstGeom>
          <a:noFill/>
          <a:ln/>
        </p:spPr>
        <p:txBody>
          <a:bodyPr wrap="square" lIns="0" tIns="0" rIns="0" bIns="0" rtlCol="0" anchor="t"/>
          <a:lstStyle/>
          <a:p>
            <a:pPr marL="0" indent="0" algn="l">
              <a:buNone/>
            </a:pPr>
            <a:r>
              <a:rPr lang="en-US" dirty="0">
                <a:solidFill>
                  <a:srgbClr val="272525"/>
                </a:solidFill>
                <a:latin typeface="Manrope" pitchFamily="34" charset="0"/>
                <a:ea typeface="Manrope" pitchFamily="34" charset="-122"/>
                <a:cs typeface="Manrope" pitchFamily="34" charset="-120"/>
              </a:rPr>
              <a:t>A customs union is </a:t>
            </a:r>
            <a:r>
              <a:rPr lang="en-US" dirty="0">
                <a:solidFill>
                  <a:srgbClr val="FF0000"/>
                </a:solidFill>
                <a:latin typeface="Manrope" pitchFamily="34" charset="0"/>
                <a:ea typeface="Manrope" pitchFamily="34" charset="-122"/>
                <a:cs typeface="Manrope" pitchFamily="34" charset="-120"/>
              </a:rPr>
              <a:t>more desirable </a:t>
            </a:r>
            <a:r>
              <a:rPr lang="en-US" dirty="0">
                <a:solidFill>
                  <a:srgbClr val="272525"/>
                </a:solidFill>
                <a:latin typeface="Manrope" pitchFamily="34" charset="0"/>
                <a:ea typeface="Manrope" pitchFamily="34" charset="-122"/>
                <a:cs typeface="Manrope" pitchFamily="34" charset="-120"/>
              </a:rPr>
              <a:t>when members are </a:t>
            </a:r>
            <a:r>
              <a:rPr lang="en-US" dirty="0">
                <a:solidFill>
                  <a:srgbClr val="FF0000"/>
                </a:solidFill>
                <a:latin typeface="Manrope" pitchFamily="34" charset="0"/>
                <a:ea typeface="Manrope" pitchFamily="34" charset="-122"/>
                <a:cs typeface="Manrope" pitchFamily="34" charset="-120"/>
              </a:rPr>
              <a:t>competitive rather than complementary</a:t>
            </a:r>
            <a:r>
              <a:rPr lang="en-US" dirty="0">
                <a:solidFill>
                  <a:srgbClr val="272525"/>
                </a:solidFill>
                <a:latin typeface="Manrope" pitchFamily="34" charset="0"/>
                <a:ea typeface="Manrope" pitchFamily="34" charset="-122"/>
                <a:cs typeface="Manrope" pitchFamily="34" charset="-120"/>
              </a:rPr>
              <a:t>, and when the CET is not raised so high as to divert large volumes of trade from efficient non-members.</a:t>
            </a:r>
            <a:endParaRPr lang="en-US" dirty="0"/>
          </a:p>
        </p:txBody>
      </p:sp>
      <p:sp>
        <p:nvSpPr>
          <p:cNvPr id="23" name="Arrow: Right 22">
            <a:extLst>
              <a:ext uri="{FF2B5EF4-FFF2-40B4-BE49-F238E27FC236}">
                <a16:creationId xmlns:a16="http://schemas.microsoft.com/office/drawing/2014/main" id="{31FF36B2-AF9C-339B-97FA-67E05575A91E}"/>
              </a:ext>
            </a:extLst>
          </p:cNvPr>
          <p:cNvSpPr/>
          <p:nvPr/>
        </p:nvSpPr>
        <p:spPr>
          <a:xfrm>
            <a:off x="8380566" y="6080764"/>
            <a:ext cx="637169" cy="2990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785813" y="241815"/>
            <a:ext cx="3745846" cy="736165"/>
          </a:xfrm>
          <a:prstGeom prst="roundRect">
            <a:avLst>
              <a:gd name="adj" fmla="val 42713"/>
            </a:avLst>
          </a:prstGeom>
          <a:solidFill>
            <a:srgbClr val="D4F7F5"/>
          </a:solidFill>
          <a:ln/>
        </p:spPr>
        <p:txBody>
          <a:bodyPr/>
          <a:lstStyle/>
          <a:p>
            <a:endParaRPr lang="en-GB"/>
          </a:p>
        </p:txBody>
      </p:sp>
      <p:sp>
        <p:nvSpPr>
          <p:cNvPr id="3" name="Text 1"/>
          <p:cNvSpPr/>
          <p:nvPr/>
        </p:nvSpPr>
        <p:spPr>
          <a:xfrm>
            <a:off x="913686" y="538042"/>
            <a:ext cx="3080090" cy="520066"/>
          </a:xfrm>
          <a:prstGeom prst="rect">
            <a:avLst/>
          </a:prstGeom>
          <a:noFill/>
          <a:ln/>
        </p:spPr>
        <p:txBody>
          <a:bodyPr wrap="none" lIns="0" tIns="0" rIns="0" bIns="0" rtlCol="0" anchor="t"/>
          <a:lstStyle/>
          <a:p>
            <a:pPr marL="0" indent="0" algn="l">
              <a:lnSpc>
                <a:spcPts val="1800"/>
              </a:lnSpc>
              <a:buNone/>
            </a:pPr>
            <a:r>
              <a:rPr lang="en-US" sz="2400" dirty="0">
                <a:solidFill>
                  <a:srgbClr val="272525"/>
                </a:solidFill>
                <a:latin typeface="Manrope" pitchFamily="34" charset="0"/>
                <a:ea typeface="Manrope" pitchFamily="34" charset="-122"/>
                <a:cs typeface="Manrope" pitchFamily="34" charset="-120"/>
              </a:rPr>
              <a:t>CUSTOMS UNION</a:t>
            </a:r>
            <a:endParaRPr lang="en-US" sz="2400" dirty="0"/>
          </a:p>
        </p:txBody>
      </p:sp>
      <p:sp>
        <p:nvSpPr>
          <p:cNvPr id="4" name="Text 2"/>
          <p:cNvSpPr/>
          <p:nvPr/>
        </p:nvSpPr>
        <p:spPr>
          <a:xfrm>
            <a:off x="785812" y="1058108"/>
            <a:ext cx="10256561" cy="586502"/>
          </a:xfrm>
          <a:prstGeom prst="rect">
            <a:avLst/>
          </a:prstGeom>
          <a:noFill/>
          <a:ln/>
        </p:spPr>
        <p:txBody>
          <a:bodyPr wrap="none" lIns="0" tIns="0" rIns="0" bIns="0" rtlCol="0" anchor="t"/>
          <a:lstStyle/>
          <a:p>
            <a:pPr marL="0" indent="0" algn="l">
              <a:lnSpc>
                <a:spcPts val="4600"/>
              </a:lnSpc>
              <a:buNone/>
            </a:pPr>
            <a:r>
              <a:rPr lang="en-US" sz="4150" b="1" dirty="0">
                <a:solidFill>
                  <a:srgbClr val="2F4F4F"/>
                </a:solidFill>
                <a:latin typeface="DM Sans Light" pitchFamily="34" charset="0"/>
                <a:ea typeface="DM Sans Light" pitchFamily="34" charset="-122"/>
                <a:cs typeface="DM Sans Light" pitchFamily="34" charset="-120"/>
              </a:rPr>
              <a:t>Mechanics of the Customs Union</a:t>
            </a:r>
            <a:endParaRPr lang="en-US" sz="4150" b="1" dirty="0"/>
          </a:p>
        </p:txBody>
      </p:sp>
      <p:sp>
        <p:nvSpPr>
          <p:cNvPr id="5" name="Text 3"/>
          <p:cNvSpPr/>
          <p:nvPr/>
        </p:nvSpPr>
        <p:spPr>
          <a:xfrm>
            <a:off x="785813" y="1945481"/>
            <a:ext cx="13058775" cy="289798"/>
          </a:xfrm>
          <a:prstGeom prst="rect">
            <a:avLst/>
          </a:prstGeom>
          <a:noFill/>
          <a:ln/>
        </p:spPr>
        <p:txBody>
          <a:bodyPr wrap="none" lIns="0" tIns="0" rIns="0" bIns="0" rtlCol="0" anchor="t"/>
          <a:lstStyle/>
          <a:p>
            <a:pPr marL="0" indent="0" algn="l">
              <a:lnSpc>
                <a:spcPts val="2250"/>
              </a:lnSpc>
              <a:buNone/>
            </a:pPr>
            <a:endParaRPr lang="en-US" sz="1650" dirty="0"/>
          </a:p>
        </p:txBody>
      </p:sp>
      <p:pic>
        <p:nvPicPr>
          <p:cNvPr id="6" name="Image 0" descr="preencoded.png"/>
          <p:cNvPicPr>
            <a:picLocks noChangeAspect="1"/>
          </p:cNvPicPr>
          <p:nvPr/>
        </p:nvPicPr>
        <p:blipFill>
          <a:blip r:embed="rId3"/>
          <a:stretch>
            <a:fillRect/>
          </a:stretch>
        </p:blipFill>
        <p:spPr>
          <a:xfrm>
            <a:off x="785813" y="2460903"/>
            <a:ext cx="3976449" cy="2457569"/>
          </a:xfrm>
          <a:prstGeom prst="rect">
            <a:avLst/>
          </a:prstGeom>
        </p:spPr>
      </p:pic>
      <p:sp>
        <p:nvSpPr>
          <p:cNvPr id="7" name="Text 4"/>
          <p:cNvSpPr/>
          <p:nvPr/>
        </p:nvSpPr>
        <p:spPr>
          <a:xfrm>
            <a:off x="785813" y="5169218"/>
            <a:ext cx="2844522" cy="293132"/>
          </a:xfrm>
          <a:prstGeom prst="rect">
            <a:avLst/>
          </a:prstGeom>
          <a:noFill/>
          <a:ln/>
        </p:spPr>
        <p:txBody>
          <a:bodyPr wrap="none" lIns="0" tIns="0" rIns="0" bIns="0" rtlCol="0" anchor="t"/>
          <a:lstStyle/>
          <a:p>
            <a:pPr marL="0" indent="0" algn="l">
              <a:lnSpc>
                <a:spcPts val="2300"/>
              </a:lnSpc>
              <a:buNone/>
            </a:pPr>
            <a:r>
              <a:rPr lang="en-US" sz="2050" b="1" dirty="0">
                <a:solidFill>
                  <a:srgbClr val="272525"/>
                </a:solidFill>
                <a:latin typeface="DM Sans Light" pitchFamily="34" charset="0"/>
                <a:ea typeface="DM Sans Light" pitchFamily="34" charset="-122"/>
                <a:cs typeface="DM Sans Light" pitchFamily="34" charset="-120"/>
              </a:rPr>
              <a:t>Common External Tariff</a:t>
            </a:r>
            <a:endParaRPr lang="en-US" sz="2050" b="1" dirty="0"/>
          </a:p>
        </p:txBody>
      </p:sp>
      <p:sp>
        <p:nvSpPr>
          <p:cNvPr id="8" name="Text 5"/>
          <p:cNvSpPr/>
          <p:nvPr/>
        </p:nvSpPr>
        <p:spPr>
          <a:xfrm>
            <a:off x="546653" y="5582603"/>
            <a:ext cx="4343399" cy="1738789"/>
          </a:xfrm>
          <a:prstGeom prst="rect">
            <a:avLst/>
          </a:prstGeom>
          <a:noFill/>
          <a:ln/>
        </p:spPr>
        <p:txBody>
          <a:bodyPr wrap="square" lIns="0" tIns="0" rIns="0" bIns="0" rtlCol="0" anchor="t"/>
          <a:lstStyle/>
          <a:p>
            <a:pPr marL="0" indent="0" algn="l">
              <a:lnSpc>
                <a:spcPts val="2250"/>
              </a:lnSpc>
              <a:buNone/>
            </a:pPr>
            <a:r>
              <a:rPr lang="en-US" dirty="0">
                <a:solidFill>
                  <a:srgbClr val="272525"/>
                </a:solidFill>
                <a:latin typeface="Manrope" pitchFamily="34" charset="0"/>
                <a:ea typeface="Manrope" pitchFamily="34" charset="-122"/>
                <a:cs typeface="Manrope" pitchFamily="34" charset="-120"/>
              </a:rPr>
              <a:t>The CET ensures goods from outside the union attract the same duty at any point of entry. Once paid, goods enter </a:t>
            </a:r>
            <a:r>
              <a:rPr lang="en-US" dirty="0">
                <a:solidFill>
                  <a:srgbClr val="FF0000"/>
                </a:solidFill>
                <a:latin typeface="Manrope" pitchFamily="34" charset="0"/>
                <a:ea typeface="Manrope" pitchFamily="34" charset="-122"/>
                <a:cs typeface="Manrope" pitchFamily="34" charset="-120"/>
              </a:rPr>
              <a:t>"free circulation" </a:t>
            </a:r>
            <a:r>
              <a:rPr lang="en-US" dirty="0">
                <a:solidFill>
                  <a:srgbClr val="272525"/>
                </a:solidFill>
                <a:latin typeface="Manrope" pitchFamily="34" charset="0"/>
                <a:ea typeface="Manrope" pitchFamily="34" charset="-122"/>
                <a:cs typeface="Manrope" pitchFamily="34" charset="-120"/>
              </a:rPr>
              <a:t>and move throughout member states without further </a:t>
            </a:r>
            <a:r>
              <a:rPr lang="en-US" dirty="0">
                <a:solidFill>
                  <a:srgbClr val="FF0000"/>
                </a:solidFill>
                <a:latin typeface="Manrope" pitchFamily="34" charset="0"/>
                <a:ea typeface="Manrope" pitchFamily="34" charset="-122"/>
                <a:cs typeface="Manrope" pitchFamily="34" charset="-120"/>
              </a:rPr>
              <a:t>customs checks or rules-of-origin documentation.</a:t>
            </a:r>
            <a:endParaRPr lang="en-US" dirty="0">
              <a:solidFill>
                <a:srgbClr val="FF0000"/>
              </a:solidFill>
            </a:endParaRPr>
          </a:p>
        </p:txBody>
      </p:sp>
      <p:pic>
        <p:nvPicPr>
          <p:cNvPr id="9" name="Image 1" descr="preencoded.png"/>
          <p:cNvPicPr>
            <a:picLocks noChangeAspect="1"/>
          </p:cNvPicPr>
          <p:nvPr/>
        </p:nvPicPr>
        <p:blipFill>
          <a:blip r:embed="rId4"/>
          <a:stretch>
            <a:fillRect/>
          </a:stretch>
        </p:blipFill>
        <p:spPr>
          <a:xfrm>
            <a:off x="5222319" y="2460903"/>
            <a:ext cx="3976449" cy="2457569"/>
          </a:xfrm>
          <a:prstGeom prst="rect">
            <a:avLst/>
          </a:prstGeom>
        </p:spPr>
      </p:pic>
      <p:sp>
        <p:nvSpPr>
          <p:cNvPr id="10" name="Text 6"/>
          <p:cNvSpPr/>
          <p:nvPr/>
        </p:nvSpPr>
        <p:spPr>
          <a:xfrm>
            <a:off x="5222319" y="5169218"/>
            <a:ext cx="2666286" cy="293132"/>
          </a:xfrm>
          <a:prstGeom prst="rect">
            <a:avLst/>
          </a:prstGeom>
          <a:noFill/>
          <a:ln/>
        </p:spPr>
        <p:txBody>
          <a:bodyPr wrap="none" lIns="0" tIns="0" rIns="0" bIns="0" rtlCol="0" anchor="t"/>
          <a:lstStyle/>
          <a:p>
            <a:pPr marL="0" indent="0" algn="l">
              <a:lnSpc>
                <a:spcPts val="2300"/>
              </a:lnSpc>
              <a:buNone/>
            </a:pPr>
            <a:r>
              <a:rPr lang="en-US" sz="2050" b="1" dirty="0">
                <a:solidFill>
                  <a:srgbClr val="272525"/>
                </a:solidFill>
                <a:latin typeface="DM Sans Light" pitchFamily="34" charset="0"/>
                <a:ea typeface="DM Sans Light" pitchFamily="34" charset="-122"/>
                <a:cs typeface="DM Sans Light" pitchFamily="34" charset="-120"/>
              </a:rPr>
              <a:t>WTO &amp; Sovereignty</a:t>
            </a:r>
            <a:endParaRPr lang="en-US" sz="2050" b="1" dirty="0"/>
          </a:p>
        </p:txBody>
      </p:sp>
      <p:sp>
        <p:nvSpPr>
          <p:cNvPr id="11" name="Text 7"/>
          <p:cNvSpPr/>
          <p:nvPr/>
        </p:nvSpPr>
        <p:spPr>
          <a:xfrm>
            <a:off x="5064681" y="5582603"/>
            <a:ext cx="4343399" cy="2028587"/>
          </a:xfrm>
          <a:prstGeom prst="rect">
            <a:avLst/>
          </a:prstGeom>
          <a:noFill/>
          <a:ln/>
        </p:spPr>
        <p:txBody>
          <a:bodyPr wrap="square" lIns="0" tIns="0" rIns="0" bIns="0" rtlCol="0" anchor="t"/>
          <a:lstStyle/>
          <a:p>
            <a:pPr marL="0" indent="0">
              <a:lnSpc>
                <a:spcPts val="2250"/>
              </a:lnSpc>
              <a:buNone/>
            </a:pPr>
            <a:r>
              <a:rPr lang="en-US" sz="1650" dirty="0">
                <a:solidFill>
                  <a:srgbClr val="272525"/>
                </a:solidFill>
                <a:latin typeface="Manrope" pitchFamily="34" charset="0"/>
                <a:ea typeface="Manrope" pitchFamily="34" charset="-122"/>
                <a:cs typeface="Manrope" pitchFamily="34" charset="-120"/>
              </a:rPr>
              <a:t>Under GATT Article XXIV, customs unions are permitted if they </a:t>
            </a:r>
            <a:r>
              <a:rPr lang="en-US" sz="1650" dirty="0">
                <a:solidFill>
                  <a:srgbClr val="FF0000"/>
                </a:solidFill>
                <a:latin typeface="Manrope" pitchFamily="34" charset="0"/>
                <a:ea typeface="Manrope" pitchFamily="34" charset="-122"/>
                <a:cs typeface="Manrope" pitchFamily="34" charset="-120"/>
              </a:rPr>
              <a:t>cover "substantially all trade" </a:t>
            </a:r>
            <a:r>
              <a:rPr lang="en-US" sz="1650" dirty="0">
                <a:solidFill>
                  <a:srgbClr val="272525"/>
                </a:solidFill>
                <a:latin typeface="Manrope" pitchFamily="34" charset="0"/>
                <a:ea typeface="Manrope" pitchFamily="34" charset="-122"/>
                <a:cs typeface="Manrope" pitchFamily="34" charset="-120"/>
              </a:rPr>
              <a:t>and do not raise average tariffs for non-members. Members must negotiate as a unified bloc in global forums, surrendering individual trade-negotiating power.</a:t>
            </a:r>
            <a:endParaRPr lang="en-US" sz="1650" dirty="0"/>
          </a:p>
        </p:txBody>
      </p:sp>
      <p:pic>
        <p:nvPicPr>
          <p:cNvPr id="12" name="Image 2" descr="preencoded.png"/>
          <p:cNvPicPr>
            <a:picLocks noChangeAspect="1"/>
          </p:cNvPicPr>
          <p:nvPr/>
        </p:nvPicPr>
        <p:blipFill>
          <a:blip r:embed="rId5"/>
          <a:stretch>
            <a:fillRect/>
          </a:stretch>
        </p:blipFill>
        <p:spPr>
          <a:xfrm>
            <a:off x="9658826" y="2460903"/>
            <a:ext cx="3976449" cy="2457569"/>
          </a:xfrm>
          <a:prstGeom prst="rect">
            <a:avLst/>
          </a:prstGeom>
        </p:spPr>
      </p:pic>
      <p:sp>
        <p:nvSpPr>
          <p:cNvPr id="13" name="Text 8"/>
          <p:cNvSpPr/>
          <p:nvPr/>
        </p:nvSpPr>
        <p:spPr>
          <a:xfrm>
            <a:off x="9658826" y="5169218"/>
            <a:ext cx="2666286" cy="293132"/>
          </a:xfrm>
          <a:prstGeom prst="rect">
            <a:avLst/>
          </a:prstGeom>
          <a:noFill/>
          <a:ln/>
        </p:spPr>
        <p:txBody>
          <a:bodyPr wrap="none" lIns="0" tIns="0" rIns="0" bIns="0" rtlCol="0" anchor="t"/>
          <a:lstStyle/>
          <a:p>
            <a:pPr marL="0" indent="0" algn="l">
              <a:lnSpc>
                <a:spcPts val="2300"/>
              </a:lnSpc>
              <a:buNone/>
            </a:pPr>
            <a:r>
              <a:rPr lang="en-US" sz="2050" b="1" dirty="0">
                <a:solidFill>
                  <a:srgbClr val="272525"/>
                </a:solidFill>
                <a:latin typeface="DM Sans Light" pitchFamily="34" charset="0"/>
                <a:ea typeface="DM Sans Light" pitchFamily="34" charset="-122"/>
                <a:cs typeface="DM Sans Light" pitchFamily="34" charset="-120"/>
              </a:rPr>
              <a:t>Revenue Distribution</a:t>
            </a:r>
            <a:endParaRPr lang="en-US" sz="2050" b="1" dirty="0"/>
          </a:p>
        </p:txBody>
      </p:sp>
      <p:sp>
        <p:nvSpPr>
          <p:cNvPr id="14" name="Text 9"/>
          <p:cNvSpPr/>
          <p:nvPr/>
        </p:nvSpPr>
        <p:spPr>
          <a:xfrm>
            <a:off x="9658826" y="5582603"/>
            <a:ext cx="4595056" cy="2028587"/>
          </a:xfrm>
          <a:prstGeom prst="rect">
            <a:avLst/>
          </a:prstGeom>
          <a:noFill/>
          <a:ln/>
        </p:spPr>
        <p:txBody>
          <a:bodyPr wrap="square" lIns="0" tIns="0" rIns="0" bIns="0" rtlCol="0" anchor="t"/>
          <a:lstStyle/>
          <a:p>
            <a:pPr marL="0" indent="0" algn="l">
              <a:lnSpc>
                <a:spcPts val="2250"/>
              </a:lnSpc>
              <a:buNone/>
            </a:pPr>
            <a:r>
              <a:rPr lang="en-US" sz="1650" dirty="0">
                <a:solidFill>
                  <a:srgbClr val="272525"/>
                </a:solidFill>
                <a:latin typeface="Manrope" pitchFamily="34" charset="0"/>
                <a:ea typeface="Manrope" pitchFamily="34" charset="-122"/>
                <a:cs typeface="Manrope" pitchFamily="34" charset="-120"/>
              </a:rPr>
              <a:t>In </a:t>
            </a:r>
            <a:r>
              <a:rPr lang="en-US" sz="1650" dirty="0">
                <a:solidFill>
                  <a:srgbClr val="7030A0"/>
                </a:solidFill>
                <a:latin typeface="Manrope" pitchFamily="34" charset="0"/>
                <a:ea typeface="Manrope" pitchFamily="34" charset="-122"/>
                <a:cs typeface="Manrope" pitchFamily="34" charset="-120"/>
              </a:rPr>
              <a:t>the EU</a:t>
            </a:r>
            <a:r>
              <a:rPr lang="en-US" sz="1650" dirty="0">
                <a:solidFill>
                  <a:srgbClr val="272525"/>
                </a:solidFill>
                <a:latin typeface="Manrope" pitchFamily="34" charset="0"/>
                <a:ea typeface="Manrope" pitchFamily="34" charset="-122"/>
                <a:cs typeface="Manrope" pitchFamily="34" charset="-120"/>
              </a:rPr>
              <a:t>, customs duties are treated as </a:t>
            </a:r>
            <a:r>
              <a:rPr lang="en-US" sz="1650" dirty="0">
                <a:solidFill>
                  <a:srgbClr val="FF0000"/>
                </a:solidFill>
                <a:latin typeface="Manrope" pitchFamily="34" charset="0"/>
                <a:ea typeface="Manrope" pitchFamily="34" charset="-122"/>
                <a:cs typeface="Manrope" pitchFamily="34" charset="-120"/>
              </a:rPr>
              <a:t>"own resources" </a:t>
            </a:r>
            <a:r>
              <a:rPr lang="en-US" sz="1650" dirty="0">
                <a:solidFill>
                  <a:srgbClr val="272525"/>
                </a:solidFill>
                <a:latin typeface="Manrope" pitchFamily="34" charset="0"/>
                <a:ea typeface="Manrope" pitchFamily="34" charset="-122"/>
                <a:cs typeface="Manrope" pitchFamily="34" charset="-120"/>
              </a:rPr>
              <a:t>for </a:t>
            </a:r>
            <a:r>
              <a:rPr lang="en-US" sz="1650" dirty="0">
                <a:solidFill>
                  <a:srgbClr val="C00000"/>
                </a:solidFill>
                <a:latin typeface="Manrope" pitchFamily="34" charset="0"/>
                <a:ea typeface="Manrope" pitchFamily="34" charset="-122"/>
                <a:cs typeface="Manrope" pitchFamily="34" charset="-120"/>
              </a:rPr>
              <a:t>the EU budget</a:t>
            </a:r>
            <a:r>
              <a:rPr lang="en-US" sz="1650" dirty="0">
                <a:solidFill>
                  <a:srgbClr val="272525"/>
                </a:solidFill>
                <a:latin typeface="Manrope" pitchFamily="34" charset="0"/>
                <a:ea typeface="Manrope" pitchFamily="34" charset="-122"/>
                <a:cs typeface="Manrope" pitchFamily="34" charset="-120"/>
              </a:rPr>
              <a:t>. In </a:t>
            </a:r>
            <a:r>
              <a:rPr lang="en-US" sz="1650" dirty="0">
                <a:solidFill>
                  <a:srgbClr val="7030A0"/>
                </a:solidFill>
                <a:latin typeface="Manrope" pitchFamily="34" charset="0"/>
                <a:ea typeface="Manrope" pitchFamily="34" charset="-122"/>
                <a:cs typeface="Manrope" pitchFamily="34" charset="-120"/>
              </a:rPr>
              <a:t>SACU</a:t>
            </a:r>
            <a:r>
              <a:rPr lang="en-US" sz="1650" dirty="0">
                <a:solidFill>
                  <a:srgbClr val="272525"/>
                </a:solidFill>
                <a:latin typeface="Manrope" pitchFamily="34" charset="0"/>
                <a:ea typeface="Manrope" pitchFamily="34" charset="-122"/>
                <a:cs typeface="Manrope" pitchFamily="34" charset="-120"/>
              </a:rPr>
              <a:t> — the world's oldest customs union, founded in 1910 — complex </a:t>
            </a:r>
            <a:r>
              <a:rPr lang="en-US" sz="1650" dirty="0">
                <a:solidFill>
                  <a:srgbClr val="C00000"/>
                </a:solidFill>
                <a:latin typeface="Manrope" pitchFamily="34" charset="0"/>
                <a:ea typeface="Manrope" pitchFamily="34" charset="-122"/>
                <a:cs typeface="Manrope" pitchFamily="34" charset="-120"/>
              </a:rPr>
              <a:t>revenue-sharing formulas </a:t>
            </a:r>
            <a:r>
              <a:rPr lang="en-US" sz="1650" dirty="0">
                <a:solidFill>
                  <a:srgbClr val="272525"/>
                </a:solidFill>
                <a:latin typeface="Manrope" pitchFamily="34" charset="0"/>
                <a:ea typeface="Manrope" pitchFamily="34" charset="-122"/>
                <a:cs typeface="Manrope" pitchFamily="34" charset="-120"/>
              </a:rPr>
              <a:t>distribute funds among Botswana, Lesotho, Namibia, and South Africa.</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210908" y="261375"/>
            <a:ext cx="3128724" cy="437911"/>
          </a:xfrm>
          <a:prstGeom prst="roundRect">
            <a:avLst>
              <a:gd name="adj" fmla="val 42585"/>
            </a:avLst>
          </a:prstGeom>
          <a:solidFill>
            <a:srgbClr val="D4F7F5"/>
          </a:solidFill>
          <a:ln/>
        </p:spPr>
        <p:txBody>
          <a:bodyPr/>
          <a:lstStyle/>
          <a:p>
            <a:endParaRPr lang="en-GB" sz="2400"/>
          </a:p>
        </p:txBody>
      </p:sp>
      <p:sp>
        <p:nvSpPr>
          <p:cNvPr id="3" name="Text 1"/>
          <p:cNvSpPr/>
          <p:nvPr/>
        </p:nvSpPr>
        <p:spPr>
          <a:xfrm>
            <a:off x="410657" y="390324"/>
            <a:ext cx="1666791" cy="455175"/>
          </a:xfrm>
          <a:prstGeom prst="rect">
            <a:avLst/>
          </a:prstGeom>
          <a:noFill/>
          <a:ln/>
        </p:spPr>
        <p:txBody>
          <a:bodyPr wrap="none" lIns="0" tIns="0" rIns="0" bIns="0" rtlCol="0" anchor="t"/>
          <a:lstStyle/>
          <a:p>
            <a:pPr marL="0" indent="0" algn="l">
              <a:lnSpc>
                <a:spcPts val="1850"/>
              </a:lnSpc>
              <a:buNone/>
            </a:pPr>
            <a:r>
              <a:rPr lang="en-US" sz="2400" dirty="0">
                <a:solidFill>
                  <a:srgbClr val="272525"/>
                </a:solidFill>
                <a:latin typeface="Manrope" pitchFamily="34" charset="0"/>
                <a:ea typeface="Manrope" pitchFamily="34" charset="-122"/>
                <a:cs typeface="Manrope" pitchFamily="34" charset="-120"/>
              </a:rPr>
              <a:t>COMMON MARKET</a:t>
            </a:r>
            <a:endParaRPr lang="en-US" sz="2400" dirty="0"/>
          </a:p>
        </p:txBody>
      </p:sp>
      <p:sp>
        <p:nvSpPr>
          <p:cNvPr id="4" name="Text 2"/>
          <p:cNvSpPr/>
          <p:nvPr/>
        </p:nvSpPr>
        <p:spPr>
          <a:xfrm>
            <a:off x="4003298" y="669834"/>
            <a:ext cx="9218127" cy="592574"/>
          </a:xfrm>
          <a:prstGeom prst="rect">
            <a:avLst/>
          </a:prstGeom>
          <a:noFill/>
          <a:ln/>
        </p:spPr>
        <p:txBody>
          <a:bodyPr wrap="none" lIns="0" tIns="0" rIns="0" bIns="0" rtlCol="0" anchor="t"/>
          <a:lstStyle/>
          <a:p>
            <a:pPr marL="0" indent="0" algn="l">
              <a:lnSpc>
                <a:spcPts val="4650"/>
              </a:lnSpc>
              <a:buNone/>
            </a:pPr>
            <a:r>
              <a:rPr lang="en-US" sz="4000" b="1" dirty="0">
                <a:solidFill>
                  <a:srgbClr val="2F4F4F"/>
                </a:solidFill>
                <a:latin typeface="DM Sans Light" pitchFamily="34" charset="0"/>
                <a:ea typeface="DM Sans Light" pitchFamily="34" charset="-122"/>
                <a:cs typeface="DM Sans Light" pitchFamily="34" charset="-120"/>
              </a:rPr>
              <a:t>The Four Freedoms of the Common Market</a:t>
            </a:r>
            <a:endParaRPr lang="en-US" sz="4000" b="1" dirty="0"/>
          </a:p>
        </p:txBody>
      </p:sp>
      <p:sp>
        <p:nvSpPr>
          <p:cNvPr id="5" name="Shape 3"/>
          <p:cNvSpPr/>
          <p:nvPr/>
        </p:nvSpPr>
        <p:spPr>
          <a:xfrm>
            <a:off x="564776" y="1447002"/>
            <a:ext cx="13271835" cy="1898297"/>
          </a:xfrm>
          <a:prstGeom prst="roundRect">
            <a:avLst>
              <a:gd name="adj" fmla="val 13487"/>
            </a:avLst>
          </a:prstGeom>
          <a:solidFill>
            <a:srgbClr val="D4F7F5"/>
          </a:solidFill>
          <a:ln/>
        </p:spPr>
        <p:txBody>
          <a:bodyPr/>
          <a:lstStyle/>
          <a:p>
            <a:endParaRPr lang="en-GB"/>
          </a:p>
        </p:txBody>
      </p:sp>
      <p:sp>
        <p:nvSpPr>
          <p:cNvPr id="6" name="Text 4"/>
          <p:cNvSpPr/>
          <p:nvPr/>
        </p:nvSpPr>
        <p:spPr>
          <a:xfrm>
            <a:off x="793789" y="1643289"/>
            <a:ext cx="3590990" cy="388202"/>
          </a:xfrm>
          <a:prstGeom prst="rect">
            <a:avLst/>
          </a:prstGeom>
          <a:noFill/>
          <a:ln/>
        </p:spPr>
        <p:txBody>
          <a:bodyPr wrap="none" lIns="0" tIns="0" rIns="0" bIns="0" rtlCol="0" anchor="t"/>
          <a:lstStyle/>
          <a:p>
            <a:pPr marL="0" indent="0" algn="l">
              <a:lnSpc>
                <a:spcPts val="2300"/>
              </a:lnSpc>
              <a:buNone/>
            </a:pPr>
            <a:r>
              <a:rPr lang="en-US" sz="2400" b="1" dirty="0">
                <a:solidFill>
                  <a:srgbClr val="FF0000"/>
                </a:solidFill>
                <a:latin typeface="DM Sans Light" pitchFamily="34" charset="0"/>
                <a:ea typeface="DM Sans Light" pitchFamily="34" charset="-122"/>
                <a:cs typeface="DM Sans Light" pitchFamily="34" charset="-120"/>
              </a:rPr>
              <a:t>Beyond the </a:t>
            </a:r>
            <a:r>
              <a:rPr lang="en-US" sz="2800" b="1" dirty="0">
                <a:solidFill>
                  <a:srgbClr val="FF0000"/>
                </a:solidFill>
                <a:latin typeface="DM Sans Light" pitchFamily="34" charset="0"/>
                <a:ea typeface="DM Sans Light" pitchFamily="34" charset="-122"/>
                <a:cs typeface="DM Sans Light" pitchFamily="34" charset="-120"/>
              </a:rPr>
              <a:t>Customs</a:t>
            </a:r>
            <a:r>
              <a:rPr lang="en-US" sz="2400" b="1" dirty="0">
                <a:solidFill>
                  <a:srgbClr val="FF0000"/>
                </a:solidFill>
                <a:latin typeface="DM Sans Light" pitchFamily="34" charset="0"/>
                <a:ea typeface="DM Sans Light" pitchFamily="34" charset="-122"/>
                <a:cs typeface="DM Sans Light" pitchFamily="34" charset="-120"/>
              </a:rPr>
              <a:t> Union</a:t>
            </a:r>
            <a:endParaRPr lang="en-US" sz="2400" b="1" dirty="0">
              <a:solidFill>
                <a:srgbClr val="FF0000"/>
              </a:solidFill>
            </a:endParaRPr>
          </a:p>
        </p:txBody>
      </p:sp>
      <p:sp>
        <p:nvSpPr>
          <p:cNvPr id="7" name="Text 5"/>
          <p:cNvSpPr/>
          <p:nvPr/>
        </p:nvSpPr>
        <p:spPr>
          <a:xfrm>
            <a:off x="894667" y="2147741"/>
            <a:ext cx="12612052" cy="588169"/>
          </a:xfrm>
          <a:prstGeom prst="rect">
            <a:avLst/>
          </a:prstGeom>
          <a:noFill/>
          <a:ln/>
        </p:spPr>
        <p:txBody>
          <a:bodyPr wrap="square" lIns="0" tIns="0" rIns="0" bIns="0" rtlCol="0" anchor="t"/>
          <a:lstStyle/>
          <a:p>
            <a:pPr marL="0" indent="0" algn="just">
              <a:buNone/>
            </a:pPr>
            <a:r>
              <a:rPr lang="en-US" sz="2400" dirty="0">
                <a:solidFill>
                  <a:srgbClr val="FF0000"/>
                </a:solidFill>
                <a:latin typeface="Manrope" pitchFamily="34" charset="0"/>
                <a:ea typeface="Manrope" pitchFamily="34" charset="-122"/>
                <a:cs typeface="Manrope" pitchFamily="34" charset="-120"/>
              </a:rPr>
              <a:t>A Common Market </a:t>
            </a:r>
            <a:r>
              <a:rPr lang="en-US" sz="2400" dirty="0">
                <a:solidFill>
                  <a:srgbClr val="272525"/>
                </a:solidFill>
                <a:latin typeface="Manrope" pitchFamily="34" charset="0"/>
                <a:ea typeface="Manrope" pitchFamily="34" charset="-122"/>
                <a:cs typeface="Manrope" pitchFamily="34" charset="-120"/>
              </a:rPr>
              <a:t>extends integration to the free movement of factors of production — labor and capital — creating a regional economic space where firms and individuals operate with the same ease as within a single national territory.</a:t>
            </a:r>
            <a:endParaRPr lang="en-US" sz="2400" dirty="0"/>
          </a:p>
        </p:txBody>
      </p:sp>
      <p:sp>
        <p:nvSpPr>
          <p:cNvPr id="8" name="Text 6"/>
          <p:cNvSpPr/>
          <p:nvPr/>
        </p:nvSpPr>
        <p:spPr>
          <a:xfrm>
            <a:off x="793790" y="3643551"/>
            <a:ext cx="215384" cy="236934"/>
          </a:xfrm>
          <a:prstGeom prst="rect">
            <a:avLst/>
          </a:prstGeom>
          <a:noFill/>
          <a:ln/>
        </p:spPr>
        <p:txBody>
          <a:bodyPr wrap="none" lIns="0" tIns="0" rIns="0" bIns="0" rtlCol="0" anchor="t"/>
          <a:lstStyle/>
          <a:p>
            <a:pPr marL="0" indent="0" algn="l">
              <a:lnSpc>
                <a:spcPts val="2300"/>
              </a:lnSpc>
              <a:buNone/>
            </a:pPr>
            <a:r>
              <a:rPr lang="en-US" sz="1650" dirty="0">
                <a:solidFill>
                  <a:srgbClr val="272525"/>
                </a:solidFill>
                <a:latin typeface="DM Sans Light" pitchFamily="34" charset="0"/>
                <a:ea typeface="DM Sans Light" pitchFamily="34" charset="-122"/>
                <a:cs typeface="DM Sans Light" pitchFamily="34" charset="-120"/>
              </a:rPr>
              <a:t>01</a:t>
            </a:r>
            <a:endParaRPr lang="en-US" sz="1650" dirty="0"/>
          </a:p>
        </p:txBody>
      </p:sp>
      <p:sp>
        <p:nvSpPr>
          <p:cNvPr id="9" name="Shape 7"/>
          <p:cNvSpPr/>
          <p:nvPr/>
        </p:nvSpPr>
        <p:spPr>
          <a:xfrm>
            <a:off x="793790" y="3946803"/>
            <a:ext cx="6419017" cy="30480"/>
          </a:xfrm>
          <a:prstGeom prst="rect">
            <a:avLst/>
          </a:prstGeom>
          <a:solidFill>
            <a:srgbClr val="28D3C9"/>
          </a:solidFill>
          <a:ln/>
        </p:spPr>
        <p:txBody>
          <a:bodyPr/>
          <a:lstStyle/>
          <a:p>
            <a:endParaRPr lang="en-GB"/>
          </a:p>
        </p:txBody>
      </p:sp>
      <p:sp>
        <p:nvSpPr>
          <p:cNvPr id="10" name="Text 8"/>
          <p:cNvSpPr/>
          <p:nvPr/>
        </p:nvSpPr>
        <p:spPr>
          <a:xfrm>
            <a:off x="793790" y="4115395"/>
            <a:ext cx="3128724" cy="296228"/>
          </a:xfrm>
          <a:prstGeom prst="rect">
            <a:avLst/>
          </a:prstGeom>
          <a:noFill/>
          <a:ln/>
        </p:spPr>
        <p:txBody>
          <a:bodyPr wrap="none" lIns="0" tIns="0" rIns="0" bIns="0" rtlCol="0" anchor="t"/>
          <a:lstStyle/>
          <a:p>
            <a:pPr marL="0" indent="0" algn="l">
              <a:lnSpc>
                <a:spcPts val="2300"/>
              </a:lnSpc>
              <a:buNone/>
            </a:pPr>
            <a:r>
              <a:rPr lang="en-US" sz="2100" b="1" dirty="0">
                <a:solidFill>
                  <a:srgbClr val="FF0000"/>
                </a:solidFill>
                <a:latin typeface="DM Sans Light" pitchFamily="34" charset="0"/>
                <a:ea typeface="DM Sans Light" pitchFamily="34" charset="-122"/>
                <a:cs typeface="DM Sans Light" pitchFamily="34" charset="-120"/>
              </a:rPr>
              <a:t>Free Movement of Goods</a:t>
            </a:r>
            <a:endParaRPr lang="en-US" sz="2100" b="1" dirty="0">
              <a:solidFill>
                <a:srgbClr val="FF0000"/>
              </a:solidFill>
            </a:endParaRPr>
          </a:p>
        </p:txBody>
      </p:sp>
      <p:sp>
        <p:nvSpPr>
          <p:cNvPr id="11" name="Text 9"/>
          <p:cNvSpPr/>
          <p:nvPr/>
        </p:nvSpPr>
        <p:spPr>
          <a:xfrm>
            <a:off x="806762" y="4534376"/>
            <a:ext cx="6419017" cy="705803"/>
          </a:xfrm>
          <a:prstGeom prst="rect">
            <a:avLst/>
          </a:prstGeom>
          <a:noFill/>
          <a:ln/>
        </p:spPr>
        <p:txBody>
          <a:bodyPr wrap="square" lIns="0" tIns="0" rIns="0" bIns="0" rtlCol="0" anchor="t"/>
          <a:lstStyle/>
          <a:p>
            <a:pPr marL="0" indent="0" algn="l">
              <a:lnSpc>
                <a:spcPts val="1850"/>
              </a:lnSpc>
              <a:buNone/>
            </a:pPr>
            <a:r>
              <a:rPr lang="en-US" dirty="0">
                <a:solidFill>
                  <a:srgbClr val="272525"/>
                </a:solidFill>
                <a:latin typeface="Manrope" pitchFamily="34" charset="0"/>
                <a:ea typeface="Manrope" pitchFamily="34" charset="-122"/>
                <a:cs typeface="Manrope" pitchFamily="34" charset="-120"/>
              </a:rPr>
              <a:t>Elimination of internal tariffs, quotas, and border controls through harmonization and the mutual recognition principle established in the landmark 1979 </a:t>
            </a:r>
            <a:r>
              <a:rPr lang="en-US" i="1" dirty="0">
                <a:solidFill>
                  <a:srgbClr val="272525"/>
                </a:solidFill>
                <a:latin typeface="Manrope" pitchFamily="34" charset="0"/>
                <a:ea typeface="Manrope" pitchFamily="34" charset="-122"/>
                <a:cs typeface="Manrope" pitchFamily="34" charset="-120"/>
              </a:rPr>
              <a:t>Cassis de Dijon</a:t>
            </a:r>
            <a:r>
              <a:rPr lang="en-US" dirty="0">
                <a:solidFill>
                  <a:srgbClr val="272525"/>
                </a:solidFill>
                <a:latin typeface="Manrope" pitchFamily="34" charset="0"/>
                <a:ea typeface="Manrope" pitchFamily="34" charset="-122"/>
                <a:cs typeface="Manrope" pitchFamily="34" charset="-120"/>
              </a:rPr>
              <a:t> ECJ ruling.</a:t>
            </a:r>
            <a:endParaRPr lang="en-US" dirty="0"/>
          </a:p>
        </p:txBody>
      </p:sp>
      <p:sp>
        <p:nvSpPr>
          <p:cNvPr id="12" name="Text 10"/>
          <p:cNvSpPr/>
          <p:nvPr/>
        </p:nvSpPr>
        <p:spPr>
          <a:xfrm>
            <a:off x="7417475" y="3643551"/>
            <a:ext cx="215384" cy="236934"/>
          </a:xfrm>
          <a:prstGeom prst="rect">
            <a:avLst/>
          </a:prstGeom>
          <a:noFill/>
          <a:ln/>
        </p:spPr>
        <p:txBody>
          <a:bodyPr wrap="none" lIns="0" tIns="0" rIns="0" bIns="0" rtlCol="0" anchor="t"/>
          <a:lstStyle/>
          <a:p>
            <a:pPr marL="0" indent="0" algn="l">
              <a:lnSpc>
                <a:spcPts val="2300"/>
              </a:lnSpc>
              <a:buNone/>
            </a:pPr>
            <a:r>
              <a:rPr lang="en-US" sz="1650" dirty="0">
                <a:solidFill>
                  <a:srgbClr val="272525"/>
                </a:solidFill>
                <a:latin typeface="DM Sans Light" pitchFamily="34" charset="0"/>
                <a:ea typeface="DM Sans Light" pitchFamily="34" charset="-122"/>
                <a:cs typeface="DM Sans Light" pitchFamily="34" charset="-120"/>
              </a:rPr>
              <a:t>02</a:t>
            </a:r>
            <a:endParaRPr lang="en-US" sz="1650" dirty="0"/>
          </a:p>
        </p:txBody>
      </p:sp>
      <p:sp>
        <p:nvSpPr>
          <p:cNvPr id="13" name="Shape 11"/>
          <p:cNvSpPr/>
          <p:nvPr/>
        </p:nvSpPr>
        <p:spPr>
          <a:xfrm>
            <a:off x="7417475" y="3946803"/>
            <a:ext cx="6419136" cy="30480"/>
          </a:xfrm>
          <a:prstGeom prst="rect">
            <a:avLst/>
          </a:prstGeom>
          <a:solidFill>
            <a:srgbClr val="28D3C9"/>
          </a:solidFill>
          <a:ln/>
        </p:spPr>
        <p:txBody>
          <a:bodyPr/>
          <a:lstStyle/>
          <a:p>
            <a:endParaRPr lang="en-GB"/>
          </a:p>
        </p:txBody>
      </p:sp>
      <p:sp>
        <p:nvSpPr>
          <p:cNvPr id="14" name="Text 12"/>
          <p:cNvSpPr/>
          <p:nvPr/>
        </p:nvSpPr>
        <p:spPr>
          <a:xfrm>
            <a:off x="7417475" y="4115395"/>
            <a:ext cx="3347799" cy="296228"/>
          </a:xfrm>
          <a:prstGeom prst="rect">
            <a:avLst/>
          </a:prstGeom>
          <a:noFill/>
          <a:ln/>
        </p:spPr>
        <p:txBody>
          <a:bodyPr wrap="none" lIns="0" tIns="0" rIns="0" bIns="0" rtlCol="0" anchor="t"/>
          <a:lstStyle/>
          <a:p>
            <a:pPr marL="0" indent="0" algn="l">
              <a:lnSpc>
                <a:spcPts val="2300"/>
              </a:lnSpc>
              <a:buNone/>
            </a:pPr>
            <a:r>
              <a:rPr lang="en-US" sz="2100" b="1" dirty="0">
                <a:solidFill>
                  <a:srgbClr val="FF0000"/>
                </a:solidFill>
                <a:latin typeface="DM Sans Light" pitchFamily="34" charset="0"/>
                <a:ea typeface="DM Sans Light" pitchFamily="34" charset="-122"/>
                <a:cs typeface="DM Sans Light" pitchFamily="34" charset="-120"/>
              </a:rPr>
              <a:t>Free Movement of Services</a:t>
            </a:r>
            <a:endParaRPr lang="en-US" sz="2100" b="1" dirty="0">
              <a:solidFill>
                <a:srgbClr val="FF0000"/>
              </a:solidFill>
            </a:endParaRPr>
          </a:p>
        </p:txBody>
      </p:sp>
      <p:sp>
        <p:nvSpPr>
          <p:cNvPr id="15" name="Text 13"/>
          <p:cNvSpPr/>
          <p:nvPr/>
        </p:nvSpPr>
        <p:spPr>
          <a:xfrm>
            <a:off x="7417475" y="4534376"/>
            <a:ext cx="6419136" cy="941070"/>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Manrope" pitchFamily="34" charset="0"/>
                <a:ea typeface="Manrope" pitchFamily="34" charset="-122"/>
                <a:cs typeface="Manrope" pitchFamily="34" charset="-120"/>
              </a:rPr>
              <a:t>Professionals and firms may provide services across borders or establish a permanent presence in another member state. Often the hardest freedom to implement due to deep-seated national regulations in finance, legal services, and energy.</a:t>
            </a:r>
            <a:endParaRPr lang="en-US" sz="1600" dirty="0"/>
          </a:p>
        </p:txBody>
      </p:sp>
      <p:sp>
        <p:nvSpPr>
          <p:cNvPr id="16" name="Text 14"/>
          <p:cNvSpPr/>
          <p:nvPr/>
        </p:nvSpPr>
        <p:spPr>
          <a:xfrm>
            <a:off x="793790" y="5841682"/>
            <a:ext cx="215384" cy="236934"/>
          </a:xfrm>
          <a:prstGeom prst="rect">
            <a:avLst/>
          </a:prstGeom>
          <a:noFill/>
          <a:ln/>
        </p:spPr>
        <p:txBody>
          <a:bodyPr wrap="none" lIns="0" tIns="0" rIns="0" bIns="0" rtlCol="0" anchor="t"/>
          <a:lstStyle/>
          <a:p>
            <a:pPr marL="0" indent="0" algn="l">
              <a:lnSpc>
                <a:spcPts val="2300"/>
              </a:lnSpc>
              <a:buNone/>
            </a:pPr>
            <a:r>
              <a:rPr lang="en-US" sz="1650" dirty="0">
                <a:solidFill>
                  <a:srgbClr val="272525"/>
                </a:solidFill>
                <a:latin typeface="DM Sans Light" pitchFamily="34" charset="0"/>
                <a:ea typeface="DM Sans Light" pitchFamily="34" charset="-122"/>
                <a:cs typeface="DM Sans Light" pitchFamily="34" charset="-120"/>
              </a:rPr>
              <a:t>03</a:t>
            </a:r>
            <a:endParaRPr lang="en-US" sz="1650" dirty="0"/>
          </a:p>
        </p:txBody>
      </p:sp>
      <p:sp>
        <p:nvSpPr>
          <p:cNvPr id="17" name="Shape 15"/>
          <p:cNvSpPr/>
          <p:nvPr/>
        </p:nvSpPr>
        <p:spPr>
          <a:xfrm>
            <a:off x="793790" y="6144935"/>
            <a:ext cx="6419017" cy="30480"/>
          </a:xfrm>
          <a:prstGeom prst="rect">
            <a:avLst/>
          </a:prstGeom>
          <a:solidFill>
            <a:srgbClr val="28D3C9"/>
          </a:solidFill>
          <a:ln/>
        </p:spPr>
        <p:txBody>
          <a:bodyPr/>
          <a:lstStyle/>
          <a:p>
            <a:endParaRPr lang="en-GB"/>
          </a:p>
        </p:txBody>
      </p:sp>
      <p:sp>
        <p:nvSpPr>
          <p:cNvPr id="18" name="Text 16"/>
          <p:cNvSpPr/>
          <p:nvPr/>
        </p:nvSpPr>
        <p:spPr>
          <a:xfrm>
            <a:off x="793790" y="6313527"/>
            <a:ext cx="3174683" cy="296228"/>
          </a:xfrm>
          <a:prstGeom prst="rect">
            <a:avLst/>
          </a:prstGeom>
          <a:noFill/>
          <a:ln/>
        </p:spPr>
        <p:txBody>
          <a:bodyPr wrap="none" lIns="0" tIns="0" rIns="0" bIns="0" rtlCol="0" anchor="t"/>
          <a:lstStyle/>
          <a:p>
            <a:pPr marL="0" indent="0" algn="l">
              <a:lnSpc>
                <a:spcPts val="2300"/>
              </a:lnSpc>
              <a:buNone/>
            </a:pPr>
            <a:r>
              <a:rPr lang="en-US" sz="2100" b="1" dirty="0">
                <a:solidFill>
                  <a:srgbClr val="FF0000"/>
                </a:solidFill>
                <a:latin typeface="DM Sans Light" pitchFamily="34" charset="0"/>
                <a:ea typeface="DM Sans Light" pitchFamily="34" charset="-122"/>
                <a:cs typeface="DM Sans Light" pitchFamily="34" charset="-120"/>
              </a:rPr>
              <a:t>Free Movement of Capital</a:t>
            </a:r>
            <a:endParaRPr lang="en-US" sz="2100" b="1" dirty="0">
              <a:solidFill>
                <a:srgbClr val="FF0000"/>
              </a:solidFill>
            </a:endParaRPr>
          </a:p>
        </p:txBody>
      </p:sp>
      <p:sp>
        <p:nvSpPr>
          <p:cNvPr id="19" name="Text 17"/>
          <p:cNvSpPr/>
          <p:nvPr/>
        </p:nvSpPr>
        <p:spPr>
          <a:xfrm>
            <a:off x="793790" y="6732508"/>
            <a:ext cx="6419017"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Manrope" pitchFamily="34" charset="0"/>
                <a:ea typeface="Manrope" pitchFamily="34" charset="-122"/>
                <a:cs typeface="Manrope" pitchFamily="34" charset="-120"/>
              </a:rPr>
              <a:t>Prohibits restrictions on capital movements between member states and with third countries. A vital prerequisite for the Economic and Monetary Union (EMU) and the introduction of the Euro.</a:t>
            </a:r>
            <a:endParaRPr lang="en-US" sz="1600" dirty="0"/>
          </a:p>
        </p:txBody>
      </p:sp>
      <p:sp>
        <p:nvSpPr>
          <p:cNvPr id="20" name="Text 18"/>
          <p:cNvSpPr/>
          <p:nvPr/>
        </p:nvSpPr>
        <p:spPr>
          <a:xfrm>
            <a:off x="7417475" y="5841682"/>
            <a:ext cx="215384" cy="236934"/>
          </a:xfrm>
          <a:prstGeom prst="rect">
            <a:avLst/>
          </a:prstGeom>
          <a:noFill/>
          <a:ln/>
        </p:spPr>
        <p:txBody>
          <a:bodyPr wrap="none" lIns="0" tIns="0" rIns="0" bIns="0" rtlCol="0" anchor="t"/>
          <a:lstStyle/>
          <a:p>
            <a:pPr marL="0" indent="0" algn="l">
              <a:lnSpc>
                <a:spcPts val="2300"/>
              </a:lnSpc>
              <a:buNone/>
            </a:pPr>
            <a:r>
              <a:rPr lang="en-US" sz="1650" dirty="0">
                <a:solidFill>
                  <a:srgbClr val="272525"/>
                </a:solidFill>
                <a:latin typeface="DM Sans Light" pitchFamily="34" charset="0"/>
                <a:ea typeface="DM Sans Light" pitchFamily="34" charset="-122"/>
                <a:cs typeface="DM Sans Light" pitchFamily="34" charset="-120"/>
              </a:rPr>
              <a:t>04</a:t>
            </a:r>
            <a:endParaRPr lang="en-US" sz="1650" dirty="0"/>
          </a:p>
        </p:txBody>
      </p:sp>
      <p:sp>
        <p:nvSpPr>
          <p:cNvPr id="21" name="Shape 19"/>
          <p:cNvSpPr/>
          <p:nvPr/>
        </p:nvSpPr>
        <p:spPr>
          <a:xfrm>
            <a:off x="7417475" y="6144935"/>
            <a:ext cx="6419136" cy="30480"/>
          </a:xfrm>
          <a:prstGeom prst="rect">
            <a:avLst/>
          </a:prstGeom>
          <a:solidFill>
            <a:srgbClr val="28D3C9"/>
          </a:solidFill>
          <a:ln/>
        </p:spPr>
        <p:txBody>
          <a:bodyPr/>
          <a:lstStyle/>
          <a:p>
            <a:endParaRPr lang="en-GB"/>
          </a:p>
        </p:txBody>
      </p:sp>
      <p:sp>
        <p:nvSpPr>
          <p:cNvPr id="22" name="Text 20"/>
          <p:cNvSpPr/>
          <p:nvPr/>
        </p:nvSpPr>
        <p:spPr>
          <a:xfrm>
            <a:off x="7417475" y="6313527"/>
            <a:ext cx="3278862" cy="296228"/>
          </a:xfrm>
          <a:prstGeom prst="rect">
            <a:avLst/>
          </a:prstGeom>
          <a:noFill/>
          <a:ln/>
        </p:spPr>
        <p:txBody>
          <a:bodyPr wrap="none" lIns="0" tIns="0" rIns="0" bIns="0" rtlCol="0" anchor="t"/>
          <a:lstStyle/>
          <a:p>
            <a:pPr marL="0" indent="0" algn="l">
              <a:lnSpc>
                <a:spcPts val="2300"/>
              </a:lnSpc>
              <a:buNone/>
            </a:pPr>
            <a:r>
              <a:rPr lang="en-US" sz="2100" b="1" dirty="0">
                <a:solidFill>
                  <a:srgbClr val="FF0000"/>
                </a:solidFill>
                <a:latin typeface="DM Sans Light" pitchFamily="34" charset="0"/>
                <a:ea typeface="DM Sans Light" pitchFamily="34" charset="-122"/>
                <a:cs typeface="DM Sans Light" pitchFamily="34" charset="-120"/>
              </a:rPr>
              <a:t>Free Movement of Persons</a:t>
            </a:r>
            <a:endParaRPr lang="en-US" sz="2100" b="1" dirty="0">
              <a:solidFill>
                <a:srgbClr val="FF0000"/>
              </a:solidFill>
            </a:endParaRPr>
          </a:p>
        </p:txBody>
      </p:sp>
      <p:sp>
        <p:nvSpPr>
          <p:cNvPr id="23" name="Text 21"/>
          <p:cNvSpPr/>
          <p:nvPr/>
        </p:nvSpPr>
        <p:spPr>
          <a:xfrm>
            <a:off x="7417475" y="6732508"/>
            <a:ext cx="6419136"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Manrope" pitchFamily="34" charset="0"/>
                <a:ea typeface="Manrope" pitchFamily="34" charset="-122"/>
                <a:cs typeface="Manrope" pitchFamily="34" charset="-120"/>
              </a:rPr>
              <a:t>Citizens may move and reside freely for employment. Includes mutual recognition of professional qualifications — though the most politically contentious freedom, raising concerns over "social dumping" and migration.</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CE45C-2BC2-321D-5E0E-F2D8AB8FCEDC}"/>
              </a:ext>
            </a:extLst>
          </p:cNvPr>
          <p:cNvSpPr txBox="1"/>
          <p:nvPr/>
        </p:nvSpPr>
        <p:spPr>
          <a:xfrm>
            <a:off x="197709" y="1182522"/>
            <a:ext cx="14432691" cy="7725192"/>
          </a:xfrm>
          <a:prstGeom prst="rect">
            <a:avLst/>
          </a:prstGeom>
          <a:noFill/>
        </p:spPr>
        <p:txBody>
          <a:bodyPr wrap="square" numCol="2">
            <a:spAutoFit/>
          </a:bodyPr>
          <a:lstStyle/>
          <a:p>
            <a:pPr defTabSz="920750">
              <a:tabLst>
                <a:tab pos="6280150" algn="l"/>
              </a:tabLst>
            </a:pPr>
            <a:r>
              <a:rPr lang="en-GB" sz="2800" b="1" dirty="0">
                <a:solidFill>
                  <a:srgbClr val="FF0000"/>
                </a:solidFill>
              </a:rPr>
              <a:t>COMMON MARKET </a:t>
            </a:r>
            <a:r>
              <a:rPr lang="en-GB" sz="2800" b="1" dirty="0"/>
              <a:t>vs. </a:t>
            </a:r>
            <a:r>
              <a:rPr lang="en-GB" sz="2800" b="1" dirty="0">
                <a:solidFill>
                  <a:srgbClr val="FF0000"/>
                </a:solidFill>
              </a:rPr>
              <a:t>SINGLE MARKET</a:t>
            </a:r>
          </a:p>
          <a:p>
            <a:pPr defTabSz="920750">
              <a:tabLst>
                <a:tab pos="6280150" algn="l"/>
              </a:tabLst>
            </a:pPr>
            <a:r>
              <a:rPr lang="en-GB" sz="2800" b="1" dirty="0"/>
              <a:t>🔹 </a:t>
            </a:r>
            <a:r>
              <a:rPr lang="en-GB" sz="2800" b="1" dirty="0">
                <a:solidFill>
                  <a:srgbClr val="C00000"/>
                </a:solidFill>
              </a:rPr>
              <a:t>Key distinction</a:t>
            </a:r>
          </a:p>
          <a:p>
            <a:pPr defTabSz="920750">
              <a:tabLst>
                <a:tab pos="6280150" algn="l"/>
              </a:tabLst>
            </a:pPr>
            <a:r>
              <a:rPr lang="en-GB" sz="2800" b="1" dirty="0"/>
              <a:t>The terms </a:t>
            </a:r>
            <a:r>
              <a:rPr lang="en-GB" sz="2800" dirty="0"/>
              <a:t>often used interchangeably, BUT:</a:t>
            </a:r>
            <a:br>
              <a:rPr lang="en-GB" sz="2800" dirty="0"/>
            </a:br>
            <a:r>
              <a:rPr lang="en-GB" sz="2800" dirty="0"/>
              <a:t>➡️ </a:t>
            </a:r>
            <a:r>
              <a:rPr lang="en-GB" sz="2800" b="1" dirty="0"/>
              <a:t>Single Market (Internal Market)</a:t>
            </a:r>
            <a:r>
              <a:rPr lang="en-GB" sz="2800" dirty="0"/>
              <a:t> = </a:t>
            </a:r>
            <a:r>
              <a:rPr lang="en-GB" sz="2800" b="1" dirty="0"/>
              <a:t>more advanced stage of integration</a:t>
            </a:r>
            <a:r>
              <a:rPr lang="cs-CZ" sz="2800" b="1" dirty="0"/>
              <a:t>;</a:t>
            </a:r>
            <a:endParaRPr lang="en-GB" sz="2800" b="1" dirty="0"/>
          </a:p>
          <a:p>
            <a:pPr defTabSz="920750">
              <a:tabLst>
                <a:tab pos="6280150" algn="l"/>
              </a:tabLst>
            </a:pPr>
            <a:endParaRPr lang="cs-CZ" sz="2800" b="1" dirty="0"/>
          </a:p>
          <a:p>
            <a:pPr marL="457200" indent="-457200" defTabSz="920750">
              <a:buFont typeface="+mj-lt"/>
              <a:buAutoNum type="arabicPeriod"/>
              <a:tabLst>
                <a:tab pos="6280150" algn="l"/>
              </a:tabLst>
            </a:pPr>
            <a:r>
              <a:rPr lang="en-GB" sz="2800" b="1" dirty="0"/>
              <a:t>Common Market:</a:t>
            </a:r>
            <a:r>
              <a:rPr lang="en-GB" sz="2800" dirty="0"/>
              <a:t> </a:t>
            </a:r>
            <a:r>
              <a:rPr lang="en-GB" sz="2800" b="1" dirty="0">
                <a:highlight>
                  <a:srgbClr val="FFFF00"/>
                </a:highlight>
              </a:rPr>
              <a:t>removes tariffs + allows labour mobility</a:t>
            </a:r>
            <a:br>
              <a:rPr lang="en-GB" sz="2800" dirty="0"/>
            </a:br>
            <a:r>
              <a:rPr lang="en-GB" sz="2800" dirty="0"/>
              <a:t>→ </a:t>
            </a:r>
            <a:r>
              <a:rPr lang="en-GB" sz="2800" b="1" dirty="0"/>
              <a:t>technical, legal, and fiscal barriers </a:t>
            </a:r>
            <a:r>
              <a:rPr lang="en-GB" sz="2800" dirty="0"/>
              <a:t>may still exist</a:t>
            </a:r>
            <a:r>
              <a:rPr lang="cs-CZ" sz="2800" dirty="0"/>
              <a:t>;</a:t>
            </a:r>
            <a:endParaRPr lang="en-GB" sz="2800" dirty="0"/>
          </a:p>
          <a:p>
            <a:pPr marL="457200" indent="-457200" defTabSz="920750">
              <a:buFont typeface="+mj-lt"/>
              <a:buAutoNum type="arabicPeriod"/>
              <a:tabLst>
                <a:tab pos="6280150" algn="l"/>
              </a:tabLst>
            </a:pPr>
            <a:r>
              <a:rPr lang="en-GB" sz="2800" b="1" dirty="0"/>
              <a:t>Single Market:</a:t>
            </a:r>
            <a:r>
              <a:rPr lang="en-GB" sz="2800" dirty="0"/>
              <a:t> </a:t>
            </a:r>
            <a:r>
              <a:rPr lang="en-GB" sz="2800" b="1" dirty="0">
                <a:highlight>
                  <a:srgbClr val="FFFF00"/>
                </a:highlight>
              </a:rPr>
              <a:t>aims to eliminate these barriers</a:t>
            </a:r>
            <a:br>
              <a:rPr lang="en-GB" sz="2800" dirty="0"/>
            </a:br>
            <a:r>
              <a:rPr lang="en-GB" sz="2800" dirty="0"/>
              <a:t>→ through </a:t>
            </a:r>
            <a:r>
              <a:rPr lang="en-GB" sz="2800" b="1" dirty="0"/>
              <a:t>regulation, harmonization, and enforcement</a:t>
            </a:r>
            <a:r>
              <a:rPr lang="cs-CZ" sz="2800" b="1" dirty="0"/>
              <a:t>.</a:t>
            </a:r>
          </a:p>
          <a:p>
            <a:endParaRPr lang="cs-CZ" sz="2800" dirty="0"/>
          </a:p>
          <a:p>
            <a:endParaRPr lang="cs-CZ" sz="2400" dirty="0"/>
          </a:p>
          <a:p>
            <a:endParaRPr lang="cs-CZ" sz="2400" dirty="0"/>
          </a:p>
          <a:p>
            <a:endParaRPr lang="cs-CZ" sz="2400" dirty="0"/>
          </a:p>
          <a:p>
            <a:r>
              <a:rPr lang="en-GB" sz="2500" b="1" dirty="0"/>
              <a:t>🔹 </a:t>
            </a:r>
            <a:r>
              <a:rPr lang="en-GB" sz="2700" b="1" dirty="0">
                <a:solidFill>
                  <a:srgbClr val="C00000"/>
                </a:solidFill>
              </a:rPr>
              <a:t>Types of barriers</a:t>
            </a:r>
          </a:p>
          <a:p>
            <a:pPr marL="514350" indent="-514350">
              <a:buFont typeface="+mj-lt"/>
              <a:buAutoNum type="romanUcPeriod"/>
            </a:pPr>
            <a:r>
              <a:rPr lang="en-GB" sz="2600" b="1" dirty="0">
                <a:solidFill>
                  <a:srgbClr val="7030A0"/>
                </a:solidFill>
              </a:rPr>
              <a:t>Technical barriers</a:t>
            </a:r>
            <a:endParaRPr lang="en-GB" sz="2600" dirty="0">
              <a:solidFill>
                <a:srgbClr val="7030A0"/>
              </a:solidFill>
            </a:endParaRPr>
          </a:p>
          <a:p>
            <a:pPr marL="342900" indent="-342900">
              <a:buFont typeface="Wingdings" panose="05000000000000000000" pitchFamily="2" charset="2"/>
              <a:buChar char="Ø"/>
            </a:pPr>
            <a:r>
              <a:rPr lang="en-GB" sz="2600" dirty="0"/>
              <a:t>Different product standards, safety rules, packaging</a:t>
            </a:r>
            <a:r>
              <a:rPr lang="cs-CZ" sz="2600" dirty="0"/>
              <a:t>:</a:t>
            </a:r>
            <a:br>
              <a:rPr lang="en-GB" sz="2600" dirty="0"/>
            </a:br>
            <a:r>
              <a:rPr lang="en-GB" sz="2600" dirty="0"/>
              <a:t>→ firms must adapt products (multiple versions)</a:t>
            </a:r>
          </a:p>
          <a:p>
            <a:pPr marL="514350" indent="-514350">
              <a:buFont typeface="+mj-lt"/>
              <a:buAutoNum type="romanUcPeriod" startAt="2"/>
            </a:pPr>
            <a:r>
              <a:rPr lang="en-GB" sz="2600" b="1" dirty="0">
                <a:solidFill>
                  <a:srgbClr val="7030A0"/>
                </a:solidFill>
              </a:rPr>
              <a:t>Fiscal barriers</a:t>
            </a:r>
            <a:endParaRPr lang="en-GB" sz="2600" dirty="0">
              <a:solidFill>
                <a:srgbClr val="7030A0"/>
              </a:solidFill>
            </a:endParaRPr>
          </a:p>
          <a:p>
            <a:pPr marL="342900" indent="-342900" algn="just">
              <a:buFont typeface="Wingdings" panose="05000000000000000000" pitchFamily="2" charset="2"/>
              <a:buChar char="Ø"/>
            </a:pPr>
            <a:r>
              <a:rPr lang="en-GB" sz="2600" dirty="0"/>
              <a:t>Differences in taxes (VAT, excise duties)</a:t>
            </a:r>
            <a:br>
              <a:rPr lang="en-GB" sz="2600" dirty="0"/>
            </a:br>
            <a:r>
              <a:rPr lang="en-GB" sz="2600" dirty="0"/>
              <a:t>→ need for alignment to avoid distortions</a:t>
            </a:r>
          </a:p>
          <a:p>
            <a:pPr marL="514350" indent="-514350">
              <a:buFont typeface="+mj-lt"/>
              <a:buAutoNum type="romanUcPeriod" startAt="3"/>
            </a:pPr>
            <a:r>
              <a:rPr lang="en-GB" sz="2600" b="1" dirty="0">
                <a:solidFill>
                  <a:srgbClr val="7030A0"/>
                </a:solidFill>
              </a:rPr>
              <a:t>Legal / Physical barriers</a:t>
            </a:r>
            <a:endParaRPr lang="en-GB" sz="2600" dirty="0">
              <a:solidFill>
                <a:srgbClr val="7030A0"/>
              </a:solidFill>
            </a:endParaRPr>
          </a:p>
          <a:p>
            <a:pPr marL="342900" indent="-342900">
              <a:buFont typeface="Wingdings" panose="05000000000000000000" pitchFamily="2" charset="2"/>
              <a:buChar char="Ø"/>
            </a:pPr>
            <a:r>
              <a:rPr lang="cs-CZ" sz="2600" dirty="0"/>
              <a:t>B</a:t>
            </a:r>
            <a:r>
              <a:rPr lang="en-GB" sz="2600" dirty="0"/>
              <a:t>order controls (Schengen)</a:t>
            </a:r>
          </a:p>
          <a:p>
            <a:pPr marL="342900" indent="-342900">
              <a:buFont typeface="Wingdings" panose="05000000000000000000" pitchFamily="2" charset="2"/>
              <a:buChar char="Ø"/>
            </a:pPr>
            <a:r>
              <a:rPr lang="cs-CZ" sz="2600" dirty="0"/>
              <a:t>N</a:t>
            </a:r>
            <a:r>
              <a:rPr lang="en-GB" sz="2600" dirty="0" err="1"/>
              <a:t>ational</a:t>
            </a:r>
            <a:r>
              <a:rPr lang="en-GB" sz="2600" dirty="0"/>
              <a:t> laws (e.g. recognition of qualifications, procurement rules)</a:t>
            </a:r>
          </a:p>
          <a:p>
            <a:br>
              <a:rPr lang="en-GB" sz="2400" dirty="0"/>
            </a:br>
            <a:r>
              <a:rPr lang="en-GB" sz="2400" dirty="0"/>
              <a:t>➡️ </a:t>
            </a:r>
            <a:r>
              <a:rPr lang="en-GB" sz="2800" b="1" dirty="0"/>
              <a:t>Goal of the Single Market:</a:t>
            </a:r>
            <a:br>
              <a:rPr lang="en-GB" sz="2800" dirty="0"/>
            </a:br>
            <a:r>
              <a:rPr lang="cs-CZ" sz="2800" dirty="0"/>
              <a:t>A </a:t>
            </a:r>
            <a:r>
              <a:rPr lang="en-GB" sz="2800" dirty="0"/>
              <a:t>fully integrated economy without </a:t>
            </a:r>
            <a:r>
              <a:rPr lang="en-GB" sz="2800" b="1" dirty="0"/>
              <a:t>hidden barriers</a:t>
            </a:r>
            <a:endParaRPr lang="en-GB" sz="2400" b="1" dirty="0"/>
          </a:p>
          <a:p>
            <a:endParaRPr lang="en-GB" sz="2400" dirty="0"/>
          </a:p>
          <a:p>
            <a:endParaRPr lang="en-GB" sz="2400" kern="1200" dirty="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FA44DA2D-9F73-0DC0-475D-BDA6885E9AC2}"/>
              </a:ext>
            </a:extLst>
          </p:cNvPr>
          <p:cNvSpPr txBox="1"/>
          <p:nvPr/>
        </p:nvSpPr>
        <p:spPr>
          <a:xfrm>
            <a:off x="1344707" y="366663"/>
            <a:ext cx="11698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The Evolution of the Single Market: Overcoming </a:t>
            </a:r>
            <a:r>
              <a:rPr kumimoji="0" lang="en-GB" sz="3200" b="1" i="0" u="none" strike="noStrike" kern="1200" cap="none" spc="0" normalizeH="0" baseline="0" noProof="0" dirty="0">
                <a:ln>
                  <a:noFill/>
                </a:ln>
                <a:solidFill>
                  <a:srgbClr val="FF0000"/>
                </a:solidFill>
                <a:effectLst/>
                <a:uLnTx/>
                <a:uFillTx/>
                <a:latin typeface="Calibri" panose="020F0502020204030204"/>
                <a:ea typeface="+mn-ea"/>
                <a:cs typeface="+mn-cs"/>
              </a:rPr>
              <a:t>Invisible Barriers</a:t>
            </a:r>
            <a:endPar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6" name="Image 0" descr="preencoded.png">
            <a:extLst>
              <a:ext uri="{FF2B5EF4-FFF2-40B4-BE49-F238E27FC236}">
                <a16:creationId xmlns:a16="http://schemas.microsoft.com/office/drawing/2014/main" id="{C2303B60-4BA4-344D-2AA7-E1DC7810B454}"/>
              </a:ext>
            </a:extLst>
          </p:cNvPr>
          <p:cNvPicPr>
            <a:picLocks noChangeAspect="1"/>
          </p:cNvPicPr>
          <p:nvPr/>
        </p:nvPicPr>
        <p:blipFill>
          <a:blip r:embed="rId3"/>
          <a:stretch>
            <a:fillRect/>
          </a:stretch>
        </p:blipFill>
        <p:spPr>
          <a:xfrm>
            <a:off x="13366376" y="0"/>
            <a:ext cx="1264023" cy="1506071"/>
          </a:xfrm>
          <a:prstGeom prst="rect">
            <a:avLst/>
          </a:prstGeom>
        </p:spPr>
      </p:pic>
    </p:spTree>
    <p:extLst>
      <p:ext uri="{BB962C8B-B14F-4D97-AF65-F5344CB8AC3E}">
        <p14:creationId xmlns:p14="http://schemas.microsoft.com/office/powerpoint/2010/main" val="3371252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13371</TotalTime>
  <Words>7855</Words>
  <Application>Microsoft Office PowerPoint</Application>
  <PresentationFormat>Custom</PresentationFormat>
  <Paragraphs>541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DM Sans Light</vt:lpstr>
      <vt:lpstr>Calibri</vt:lpstr>
      <vt:lpstr>Wingdings</vt:lpstr>
      <vt:lpstr>Manrope</vt:lpstr>
      <vt:lpstr>Arial</vt:lpstr>
      <vt:lpstr>Times New Roman</vt:lpstr>
      <vt:lpstr>Calibri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Magdaléna Drastichová</dc:creator>
  <cp:lastModifiedBy>Drastichová Magdaléna</cp:lastModifiedBy>
  <cp:revision>21</cp:revision>
  <dcterms:created xsi:type="dcterms:W3CDTF">2026-03-20T12:58:49Z</dcterms:created>
  <dcterms:modified xsi:type="dcterms:W3CDTF">2026-03-29T20:10:29Z</dcterms:modified>
</cp:coreProperties>
</file>