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72" r:id="rId6"/>
    <p:sldId id="261" r:id="rId7"/>
    <p:sldId id="262" r:id="rId8"/>
    <p:sldId id="263" r:id="rId9"/>
    <p:sldId id="273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03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209" y="2211790"/>
            <a:ext cx="7886700" cy="1092672"/>
          </a:xfrm>
        </p:spPr>
        <p:txBody>
          <a:bodyPr/>
          <a:lstStyle/>
          <a:p>
            <a:pPr algn="ctr"/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Název DP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67644" y="5495827"/>
            <a:ext cx="8521831" cy="625210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Jméno a příjmení studenta (včetně titulů)		                  Jméno a příjmení vedoucího (včetně titulů)</a:t>
            </a:r>
          </a:p>
          <a:p>
            <a: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Datum konání obhajoby		                                                  Jméno a příjmení oponenta (včetně titulů)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685209" y="4015819"/>
            <a:ext cx="7886700" cy="56634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78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kern="1200" cap="all" baseline="0">
                <a:solidFill>
                  <a:srgbClr val="CF1F28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cs-CZ" sz="3000" i="1" cap="none" dirty="0">
                <a:latin typeface="Arial" panose="020B0604020202020204" pitchFamily="34" charset="0"/>
                <a:cs typeface="Arial" panose="020B0604020202020204" pitchFamily="34" charset="0"/>
              </a:rPr>
              <a:t>Obhajoba diplomové práce</a:t>
            </a:r>
            <a:endParaRPr lang="cs-CZ" sz="3000" b="1" i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Závěr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Zhodnocení dané problematiky včetně zhodnocení stanoveného cíle DP.</a:t>
            </a:r>
          </a:p>
          <a:p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10/12</a:t>
            </a:r>
          </a:p>
        </p:txBody>
      </p:sp>
    </p:spTree>
    <p:extLst>
      <p:ext uri="{BB962C8B-B14F-4D97-AF65-F5344CB8AC3E}">
        <p14:creationId xmlns:p14="http://schemas.microsoft.com/office/powerpoint/2010/main" val="404706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Přínosy diplomové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Uvedení co </a:t>
            </a:r>
            <a:r>
              <a:rPr lang="cs-CZ" sz="2800">
                <a:latin typeface="Arial" panose="020B0604020202020204" pitchFamily="34" charset="0"/>
                <a:cs typeface="Arial" panose="020B0604020202020204" pitchFamily="34" charset="0"/>
              </a:rPr>
              <a:t>je přínosem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diplomové práce (řešené problematiky – vědecké, praktické).</a:t>
            </a:r>
          </a:p>
          <a:p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11/12</a:t>
            </a:r>
          </a:p>
        </p:txBody>
      </p:sp>
    </p:spTree>
    <p:extLst>
      <p:ext uri="{BB962C8B-B14F-4D97-AF65-F5344CB8AC3E}">
        <p14:creationId xmlns:p14="http://schemas.microsoft.com/office/powerpoint/2010/main" val="2161637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4393" y="2724346"/>
            <a:ext cx="8776355" cy="1092672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503703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209" y="2658359"/>
            <a:ext cx="7886700" cy="1092672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Otázky vedoucího práce </a:t>
            </a:r>
            <a:b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a oponenta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67644" y="5495827"/>
            <a:ext cx="8521831" cy="625210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Jméno a příjmení studenta (včetně titulů)		</a:t>
            </a:r>
          </a:p>
          <a:p>
            <a: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Datum konání obhajoby		</a:t>
            </a:r>
          </a:p>
        </p:txBody>
      </p:sp>
    </p:spTree>
    <p:extLst>
      <p:ext uri="{BB962C8B-B14F-4D97-AF65-F5344CB8AC3E}">
        <p14:creationId xmlns:p14="http://schemas.microsoft.com/office/powerpoint/2010/main" val="435186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Otázky vedoucího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název otázky (tučně)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Uvést odpověď na danou otázku.</a:t>
            </a:r>
          </a:p>
          <a:p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název otázky (tučně)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Uvést odpověď na danou otázku.</a:t>
            </a:r>
          </a:p>
          <a:p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název otázky (tučně)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Uvést odpověď na danou otázku.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2/4</a:t>
            </a:r>
          </a:p>
        </p:txBody>
      </p:sp>
    </p:spTree>
    <p:extLst>
      <p:ext uri="{BB962C8B-B14F-4D97-AF65-F5344CB8AC3E}">
        <p14:creationId xmlns:p14="http://schemas.microsoft.com/office/powerpoint/2010/main" val="997793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Otázky oponenta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název otázky (tučně)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Uvést odpověď na danou otázku.</a:t>
            </a:r>
          </a:p>
          <a:p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název otázky (tučně)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Uvést odpověď na danou otázku.</a:t>
            </a:r>
          </a:p>
          <a:p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název otázky (tučně)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Uvést odpověď na danou otázku.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3/4</a:t>
            </a:r>
            <a:endParaRPr kumimoji="0" lang="cs-CZ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293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4965" y="2714921"/>
            <a:ext cx="8776355" cy="1092672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701917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Obsah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Úvod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2800" i="1" dirty="0">
                <a:latin typeface="Arial" panose="020B0604020202020204" pitchFamily="34" charset="0"/>
                <a:cs typeface="Arial" panose="020B0604020202020204" pitchFamily="34" charset="0"/>
              </a:rPr>
              <a:t>včetně motivace, vybrání tématu</a:t>
            </a: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Cíl práce</a:t>
            </a: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Výzkumné otázky/hypotézy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(volitelné)</a:t>
            </a: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Metodika diplomové práce</a:t>
            </a: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Empirické výsledky</a:t>
            </a: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Návrhy a doporučení </a:t>
            </a:r>
            <a:r>
              <a:rPr lang="cs-CZ" sz="2800" i="1" dirty="0">
                <a:latin typeface="Arial" panose="020B0604020202020204" pitchFamily="34" charset="0"/>
                <a:cs typeface="Arial" panose="020B0604020202020204" pitchFamily="34" charset="0"/>
              </a:rPr>
              <a:t>(volitelné)</a:t>
            </a: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Vyhodnocení výzkumných otázek/hypotéz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(volitelné)</a:t>
            </a: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Závěr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– včetně zhodnocení stanoveného cíle</a:t>
            </a: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Přínosy diplomové práce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2/12</a:t>
            </a:r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Úvod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Úvodní informace o dané problematice: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rešerše tuzemské/zahraniční literatury.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důvody vybrání tématu diplomové práce.</a:t>
            </a:r>
          </a:p>
          <a:p>
            <a:pPr lvl="1"/>
            <a:r>
              <a:rPr lang="cs-CZ" sz="2500" i="1" dirty="0">
                <a:latin typeface="Arial" panose="020B0604020202020204" pitchFamily="34" charset="0"/>
                <a:cs typeface="Arial" panose="020B0604020202020204" pitchFamily="34" charset="0"/>
              </a:rPr>
              <a:t>Proč si student vybral dané téma.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motivací pro výběr tématu.</a:t>
            </a:r>
          </a:p>
          <a:p>
            <a:pPr lvl="1"/>
            <a:r>
              <a:rPr lang="cs-CZ" sz="2500" i="1" dirty="0">
                <a:latin typeface="Arial" panose="020B0604020202020204" pitchFamily="34" charset="0"/>
                <a:cs typeface="Arial" panose="020B0604020202020204" pitchFamily="34" charset="0"/>
              </a:rPr>
              <a:t>Motivací pro sepsání diplomové práce bylo …</a:t>
            </a:r>
          </a:p>
          <a:p>
            <a:pPr lvl="1"/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3/12</a:t>
            </a:r>
          </a:p>
        </p:txBody>
      </p:sp>
    </p:spTree>
    <p:extLst>
      <p:ext uri="{BB962C8B-B14F-4D97-AF65-F5344CB8AC3E}">
        <p14:creationId xmlns:p14="http://schemas.microsoft.com/office/powerpoint/2010/main" val="1266489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Cíl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cíl práce.</a:t>
            </a:r>
          </a:p>
          <a:p>
            <a:pPr marL="0" indent="0" algn="ctr">
              <a:buNone/>
            </a:pPr>
            <a:endParaRPr lang="cs-CZ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33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Cílem diplomové práce je ….</a:t>
            </a:r>
          </a:p>
          <a:p>
            <a:pPr marL="0" indent="0" algn="ctr">
              <a:buNone/>
            </a:pPr>
            <a:endParaRPr lang="cs-CZ" sz="25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Cíl práce dát do středu slajdu.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Cíl práce musí být shodný s cílem, který je uveden:</a:t>
            </a:r>
          </a:p>
          <a:p>
            <a:pPr lvl="2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 zadání DP,</a:t>
            </a:r>
          </a:p>
          <a:p>
            <a:pPr lvl="2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abstraktu,</a:t>
            </a:r>
          </a:p>
          <a:p>
            <a:pPr lvl="2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úvodu,</a:t>
            </a:r>
          </a:p>
          <a:p>
            <a:pPr lvl="2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metodice,</a:t>
            </a:r>
          </a:p>
          <a:p>
            <a:pPr lvl="2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závěru DP.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4/12</a:t>
            </a:r>
          </a:p>
        </p:txBody>
      </p:sp>
    </p:spTree>
    <p:extLst>
      <p:ext uri="{BB962C8B-B14F-4D97-AF65-F5344CB8AC3E}">
        <p14:creationId xmlns:p14="http://schemas.microsoft.com/office/powerpoint/2010/main" val="1454425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Výzkumné otázky/hypotézy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výzkumné otázky (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VO1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VO3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) popř. hypotézy (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H1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H3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cs-CZ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Počet </a:t>
            </a:r>
            <a:r>
              <a:rPr lang="cs-CZ" sz="2500" b="1" dirty="0">
                <a:latin typeface="Arial" panose="020B0604020202020204" pitchFamily="34" charset="0"/>
                <a:cs typeface="Arial" panose="020B0604020202020204" pitchFamily="34" charset="0"/>
              </a:rPr>
              <a:t>VO</a:t>
            </a:r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cs-CZ" sz="25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 je volitelný na dané téma.</a:t>
            </a:r>
          </a:p>
          <a:p>
            <a:pPr marL="342891" lvl="1" indent="0">
              <a:buNone/>
            </a:pPr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5/12</a:t>
            </a:r>
          </a:p>
        </p:txBody>
      </p:sp>
    </p:spTree>
    <p:extLst>
      <p:ext uri="{BB962C8B-B14F-4D97-AF65-F5344CB8AC3E}">
        <p14:creationId xmlns:p14="http://schemas.microsoft.com/office/powerpoint/2010/main" val="2109952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Metodika diplomové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data a metody.</a:t>
            </a:r>
          </a:p>
          <a:p>
            <a:pPr lvl="1"/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Sekundární data</a:t>
            </a:r>
          </a:p>
          <a:p>
            <a:pPr lvl="1"/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Primární data </a:t>
            </a:r>
            <a:r>
              <a:rPr lang="cs-CZ" sz="1900" i="1" dirty="0">
                <a:latin typeface="Arial" panose="020B0604020202020204" pitchFamily="34" charset="0"/>
                <a:cs typeface="Arial" panose="020B0604020202020204" pitchFamily="34" charset="0"/>
              </a:rPr>
              <a:t>(pokud existují)</a:t>
            </a:r>
          </a:p>
          <a:p>
            <a:pPr lvl="1"/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Metody </a:t>
            </a:r>
            <a:r>
              <a:rPr lang="cs-CZ" sz="1900" i="1" dirty="0">
                <a:latin typeface="Arial" panose="020B0604020202020204" pitchFamily="34" charset="0"/>
                <a:cs typeface="Arial" panose="020B0604020202020204" pitchFamily="34" charset="0"/>
              </a:rPr>
              <a:t>(deskripce, dedukce, analýza, komparace, korelační/regresní analýza aj.)</a:t>
            </a:r>
          </a:p>
          <a:p>
            <a:pPr lvl="2"/>
            <a:r>
              <a:rPr lang="cs-CZ" sz="1900" i="1" dirty="0">
                <a:latin typeface="Arial" panose="020B0604020202020204" pitchFamily="34" charset="0"/>
                <a:cs typeface="Arial" panose="020B0604020202020204" pitchFamily="34" charset="0"/>
              </a:rPr>
              <a:t>Statistické metody jsou volitelné v závislosti na dané téma.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6/12</a:t>
            </a:r>
          </a:p>
        </p:txBody>
      </p:sp>
    </p:spTree>
    <p:extLst>
      <p:ext uri="{BB962C8B-B14F-4D97-AF65-F5344CB8AC3E}">
        <p14:creationId xmlns:p14="http://schemas.microsoft.com/office/powerpoint/2010/main" val="4120598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Empirické výsledky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informace o praktických výsledcích řešené v diplomové práci.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Tato část by měla obsahovat – podstatné informace, které byly řešeny v práci.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Nedávat moc textu, ale zaměřit se na interpretaci dat, analýz aj.</a:t>
            </a:r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Grafy, tabulky, schémata aj.</a:t>
            </a:r>
          </a:p>
          <a:p>
            <a:pPr lvl="2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Sekundární, primární data.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Počet slajdů je v této části volitelný v závislosti na zvolené téma DP.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7/12</a:t>
            </a:r>
          </a:p>
        </p:txBody>
      </p:sp>
    </p:spTree>
    <p:extLst>
      <p:ext uri="{BB962C8B-B14F-4D97-AF65-F5344CB8AC3E}">
        <p14:creationId xmlns:p14="http://schemas.microsoft.com/office/powerpoint/2010/main" val="1460582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Návrhy a doporučení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Student uvede vlastní návrhy a doporučení.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Volitelné v závislosti na DP.</a:t>
            </a:r>
          </a:p>
          <a:p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8/12</a:t>
            </a:r>
          </a:p>
        </p:txBody>
      </p:sp>
    </p:spTree>
    <p:extLst>
      <p:ext uri="{BB962C8B-B14F-4D97-AF65-F5344CB8AC3E}">
        <p14:creationId xmlns:p14="http://schemas.microsoft.com/office/powerpoint/2010/main" val="1858082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Vyhodnocení výzkumných otázek/hypotéz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Student uvede zadání VO popř. H a jeho vyhodnocení.</a:t>
            </a:r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9/12</a:t>
            </a:r>
          </a:p>
        </p:txBody>
      </p:sp>
    </p:spTree>
    <p:extLst>
      <p:ext uri="{BB962C8B-B14F-4D97-AF65-F5344CB8AC3E}">
        <p14:creationId xmlns:p14="http://schemas.microsoft.com/office/powerpoint/2010/main" val="2115672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DP" id="{044901DF-9CA1-4A52-857E-311C7B8E9116}" vid="{3F611A5F-045E-4BA5-A2E5-E7CA17F68EA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479</Words>
  <Application>Microsoft Office PowerPoint</Application>
  <PresentationFormat>Předvádění na obrazovce (4:3)</PresentationFormat>
  <Paragraphs>93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Motiv Office</vt:lpstr>
      <vt:lpstr>Název DP</vt:lpstr>
      <vt:lpstr>Obsah</vt:lpstr>
      <vt:lpstr>Úvod</vt:lpstr>
      <vt:lpstr>Cíl práce</vt:lpstr>
      <vt:lpstr>Výzkumné otázky/hypotézy</vt:lpstr>
      <vt:lpstr>Metodika diplomové práce</vt:lpstr>
      <vt:lpstr>Empirické výsledky</vt:lpstr>
      <vt:lpstr>Návrhy a doporučení</vt:lpstr>
      <vt:lpstr>Vyhodnocení výzkumných otázek/hypotéz</vt:lpstr>
      <vt:lpstr>Závěr</vt:lpstr>
      <vt:lpstr>Přínosy diplomové práce</vt:lpstr>
      <vt:lpstr>Děkuji za pozornost</vt:lpstr>
      <vt:lpstr>Otázky vedoucího práce  a oponenta</vt:lpstr>
      <vt:lpstr>Otázky vedoucího</vt:lpstr>
      <vt:lpstr>Otázky oponenta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skr0004</dc:creator>
  <cp:lastModifiedBy>Škrabal Jaroslav</cp:lastModifiedBy>
  <cp:revision>11</cp:revision>
  <dcterms:created xsi:type="dcterms:W3CDTF">2024-03-17T16:29:16Z</dcterms:created>
  <dcterms:modified xsi:type="dcterms:W3CDTF">2026-03-03T10:36:18Z</dcterms:modified>
</cp:coreProperties>
</file>