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89"/>
  </p:notesMasterIdLst>
  <p:sldIdLst>
    <p:sldId id="256" r:id="rId2"/>
    <p:sldId id="257" r:id="rId3"/>
    <p:sldId id="362" r:id="rId4"/>
    <p:sldId id="413" r:id="rId5"/>
    <p:sldId id="414" r:id="rId6"/>
    <p:sldId id="416" r:id="rId7"/>
    <p:sldId id="415" r:id="rId8"/>
    <p:sldId id="417" r:id="rId9"/>
    <p:sldId id="418" r:id="rId10"/>
    <p:sldId id="425" r:id="rId11"/>
    <p:sldId id="375" r:id="rId12"/>
    <p:sldId id="376" r:id="rId13"/>
    <p:sldId id="419" r:id="rId14"/>
    <p:sldId id="420" r:id="rId15"/>
    <p:sldId id="421" r:id="rId16"/>
    <p:sldId id="422" r:id="rId17"/>
    <p:sldId id="423" r:id="rId18"/>
    <p:sldId id="379" r:id="rId19"/>
    <p:sldId id="377" r:id="rId20"/>
    <p:sldId id="426" r:id="rId21"/>
    <p:sldId id="427" r:id="rId22"/>
    <p:sldId id="378" r:id="rId23"/>
    <p:sldId id="428" r:id="rId24"/>
    <p:sldId id="429" r:id="rId25"/>
    <p:sldId id="430" r:id="rId26"/>
    <p:sldId id="431" r:id="rId27"/>
    <p:sldId id="432" r:id="rId28"/>
    <p:sldId id="433" r:id="rId29"/>
    <p:sldId id="434" r:id="rId30"/>
    <p:sldId id="435" r:id="rId31"/>
    <p:sldId id="409" r:id="rId32"/>
    <p:sldId id="410" r:id="rId33"/>
    <p:sldId id="436" r:id="rId34"/>
    <p:sldId id="455" r:id="rId35"/>
    <p:sldId id="456" r:id="rId36"/>
    <p:sldId id="369" r:id="rId37"/>
    <p:sldId id="370" r:id="rId38"/>
    <p:sldId id="364" r:id="rId39"/>
    <p:sldId id="458" r:id="rId40"/>
    <p:sldId id="373" r:id="rId41"/>
    <p:sldId id="457" r:id="rId42"/>
    <p:sldId id="459" r:id="rId43"/>
    <p:sldId id="371" r:id="rId44"/>
    <p:sldId id="363" r:id="rId45"/>
    <p:sldId id="380" r:id="rId46"/>
    <p:sldId id="381" r:id="rId47"/>
    <p:sldId id="437" r:id="rId48"/>
    <p:sldId id="438" r:id="rId49"/>
    <p:sldId id="462" r:id="rId50"/>
    <p:sldId id="439" r:id="rId51"/>
    <p:sldId id="440" r:id="rId52"/>
    <p:sldId id="441" r:id="rId53"/>
    <p:sldId id="424" r:id="rId54"/>
    <p:sldId id="382" r:id="rId55"/>
    <p:sldId id="442" r:id="rId56"/>
    <p:sldId id="463" r:id="rId57"/>
    <p:sldId id="443" r:id="rId58"/>
    <p:sldId id="444" r:id="rId59"/>
    <p:sldId id="445" r:id="rId60"/>
    <p:sldId id="446" r:id="rId61"/>
    <p:sldId id="447" r:id="rId62"/>
    <p:sldId id="448" r:id="rId63"/>
    <p:sldId id="449" r:id="rId64"/>
    <p:sldId id="451" r:id="rId65"/>
    <p:sldId id="452" r:id="rId66"/>
    <p:sldId id="464" r:id="rId67"/>
    <p:sldId id="453" r:id="rId68"/>
    <p:sldId id="465" r:id="rId69"/>
    <p:sldId id="454" r:id="rId70"/>
    <p:sldId id="383" r:id="rId71"/>
    <p:sldId id="384" r:id="rId72"/>
    <p:sldId id="386" r:id="rId73"/>
    <p:sldId id="387" r:id="rId74"/>
    <p:sldId id="388" r:id="rId75"/>
    <p:sldId id="389" r:id="rId76"/>
    <p:sldId id="390" r:id="rId77"/>
    <p:sldId id="392" r:id="rId78"/>
    <p:sldId id="408" r:id="rId79"/>
    <p:sldId id="393" r:id="rId80"/>
    <p:sldId id="460" r:id="rId81"/>
    <p:sldId id="461" r:id="rId82"/>
    <p:sldId id="394" r:id="rId83"/>
    <p:sldId id="395" r:id="rId84"/>
    <p:sldId id="396" r:id="rId85"/>
    <p:sldId id="397" r:id="rId86"/>
    <p:sldId id="398" r:id="rId87"/>
    <p:sldId id="361" r:id="rId8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983" autoAdjust="0"/>
  </p:normalViewPr>
  <p:slideViewPr>
    <p:cSldViewPr snapToGrid="0" showGuides="1">
      <p:cViewPr varScale="1">
        <p:scale>
          <a:sx n="72" d="100"/>
          <a:sy n="72" d="100"/>
        </p:scale>
        <p:origin x="1690"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 </a:t>
            </a:r>
            <a:r>
              <a:rPr lang="en-GB" dirty="0" err="1"/>
              <a:t>jaké</a:t>
            </a:r>
            <a:r>
              <a:rPr lang="en-GB" dirty="0"/>
              <a:t> </a:t>
            </a:r>
            <a:r>
              <a:rPr lang="en-GB" dirty="0" err="1"/>
              <a:t>míry</a:t>
            </a:r>
            <a:r>
              <a:rPr lang="en-GB" dirty="0"/>
              <a:t> se </a:t>
            </a:r>
            <a:r>
              <a:rPr lang="en-GB" dirty="0" err="1"/>
              <a:t>zvýšení</a:t>
            </a:r>
            <a:r>
              <a:rPr lang="en-GB" dirty="0"/>
              <a:t> </a:t>
            </a:r>
            <a:r>
              <a:rPr lang="en-GB" dirty="0" err="1"/>
              <a:t>celkové</a:t>
            </a:r>
            <a:r>
              <a:rPr lang="en-GB" dirty="0"/>
              <a:t> </a:t>
            </a:r>
            <a:r>
              <a:rPr lang="en-GB" dirty="0" err="1"/>
              <a:t>poptávky</a:t>
            </a:r>
            <a:r>
              <a:rPr lang="en-GB" dirty="0"/>
              <a:t> </a:t>
            </a:r>
            <a:r>
              <a:rPr lang="en-GB" dirty="0" err="1"/>
              <a:t>projeví</a:t>
            </a:r>
            <a:r>
              <a:rPr lang="en-GB" dirty="0"/>
              <a:t> </a:t>
            </a:r>
            <a:r>
              <a:rPr lang="en-GB" dirty="0" err="1"/>
              <a:t>pouze</a:t>
            </a:r>
            <a:r>
              <a:rPr lang="en-GB" dirty="0"/>
              <a:t> </a:t>
            </a:r>
            <a:r>
              <a:rPr lang="en-GB" dirty="0" err="1"/>
              <a:t>inflačně</a:t>
            </a:r>
            <a:r>
              <a:rPr lang="en-GB" dirty="0"/>
              <a:t> a do </a:t>
            </a:r>
            <a:r>
              <a:rPr lang="en-GB" dirty="0" err="1"/>
              <a:t>jaké</a:t>
            </a:r>
            <a:r>
              <a:rPr lang="en-GB" dirty="0"/>
              <a:t> </a:t>
            </a:r>
            <a:r>
              <a:rPr lang="en-GB" dirty="0" err="1"/>
              <a:t>míry</a:t>
            </a:r>
            <a:r>
              <a:rPr lang="en-GB" dirty="0"/>
              <a:t> </a:t>
            </a:r>
            <a:r>
              <a:rPr lang="en-GB" dirty="0" err="1"/>
              <a:t>i</a:t>
            </a:r>
            <a:r>
              <a:rPr lang="en-GB" dirty="0"/>
              <a:t> </a:t>
            </a:r>
            <a:r>
              <a:rPr lang="en-GB" dirty="0" err="1"/>
              <a:t>přírůstkem</a:t>
            </a:r>
            <a:r>
              <a:rPr lang="en-GB" dirty="0"/>
              <a:t> </a:t>
            </a:r>
            <a:r>
              <a:rPr lang="en-GB" dirty="0" err="1"/>
              <a:t>produktu</a:t>
            </a:r>
            <a:r>
              <a:rPr lang="en-GB" dirty="0"/>
              <a:t> (Q), to </a:t>
            </a:r>
            <a:r>
              <a:rPr lang="en-GB" dirty="0" err="1"/>
              <a:t>závisí</a:t>
            </a:r>
            <a:r>
              <a:rPr lang="en-GB" dirty="0"/>
              <a:t> </a:t>
            </a:r>
            <a:r>
              <a:rPr lang="en-GB" dirty="0" err="1"/>
              <a:t>na</a:t>
            </a:r>
            <a:r>
              <a:rPr lang="en-GB" dirty="0"/>
              <a:t> </a:t>
            </a:r>
            <a:r>
              <a:rPr lang="en-GB" dirty="0" err="1"/>
              <a:t>tvaru</a:t>
            </a:r>
            <a:r>
              <a:rPr lang="en-GB" dirty="0"/>
              <a:t> </a:t>
            </a:r>
            <a:r>
              <a:rPr lang="en-GB" dirty="0" err="1"/>
              <a:t>křivky</a:t>
            </a:r>
            <a:r>
              <a:rPr lang="en-GB" dirty="0"/>
              <a:t> </a:t>
            </a:r>
            <a:r>
              <a:rPr lang="en-GB" dirty="0" err="1"/>
              <a:t>agregátní</a:t>
            </a:r>
            <a:r>
              <a:rPr lang="en-GB" dirty="0"/>
              <a:t> </a:t>
            </a:r>
            <a:r>
              <a:rPr lang="en-GB" dirty="0" err="1"/>
              <a:t>nabídky</a:t>
            </a:r>
            <a:r>
              <a:rPr lang="en-GB" dirty="0"/>
              <a:t> a </a:t>
            </a:r>
            <a:r>
              <a:rPr lang="en-GB" dirty="0" err="1"/>
              <a:t>na</a:t>
            </a:r>
            <a:r>
              <a:rPr lang="en-GB" dirty="0"/>
              <a:t> tom, jak </a:t>
            </a:r>
            <a:r>
              <a:rPr lang="en-GB" dirty="0" err="1"/>
              <a:t>dalece</a:t>
            </a:r>
            <a:r>
              <a:rPr lang="en-GB" dirty="0"/>
              <a:t> </a:t>
            </a:r>
            <a:r>
              <a:rPr lang="en-GB" dirty="0" err="1"/>
              <a:t>jsou</a:t>
            </a:r>
            <a:r>
              <a:rPr lang="en-GB" dirty="0"/>
              <a:t> v </a:t>
            </a:r>
            <a:r>
              <a:rPr lang="en-GB" dirty="0" err="1"/>
              <a:t>dané</a:t>
            </a:r>
            <a:r>
              <a:rPr lang="en-GB" dirty="0"/>
              <a:t> </a:t>
            </a:r>
            <a:r>
              <a:rPr lang="en-GB" dirty="0" err="1"/>
              <a:t>ekonomice</a:t>
            </a:r>
            <a:r>
              <a:rPr lang="en-GB" dirty="0"/>
              <a:t> </a:t>
            </a:r>
            <a:r>
              <a:rPr lang="en-GB" dirty="0" err="1"/>
              <a:t>využity</a:t>
            </a:r>
            <a:r>
              <a:rPr lang="en-GB" dirty="0"/>
              <a:t> </a:t>
            </a:r>
            <a:r>
              <a:rPr lang="en-GB" dirty="0" err="1"/>
              <a:t>zdroje</a:t>
            </a:r>
            <a:r>
              <a:rPr lang="en-GB" dirty="0"/>
              <a:t>. </a:t>
            </a:r>
            <a:r>
              <a:rPr lang="en-GB" dirty="0" err="1"/>
              <a:t>Pokud</a:t>
            </a:r>
            <a:r>
              <a:rPr lang="en-GB" dirty="0"/>
              <a:t> je </a:t>
            </a:r>
            <a:r>
              <a:rPr lang="en-GB" dirty="0" err="1"/>
              <a:t>ekonomika</a:t>
            </a:r>
            <a:r>
              <a:rPr lang="en-GB" dirty="0"/>
              <a:t> </a:t>
            </a:r>
            <a:r>
              <a:rPr lang="en-GB" dirty="0" err="1"/>
              <a:t>blízko</a:t>
            </a:r>
            <a:r>
              <a:rPr lang="en-GB" dirty="0"/>
              <a:t> </a:t>
            </a:r>
            <a:r>
              <a:rPr lang="en-GB" dirty="0" err="1"/>
              <a:t>své</a:t>
            </a:r>
            <a:r>
              <a:rPr lang="en-GB" dirty="0"/>
              <a:t> </a:t>
            </a:r>
            <a:r>
              <a:rPr lang="en-GB" dirty="0" err="1"/>
              <a:t>hranici</a:t>
            </a:r>
            <a:r>
              <a:rPr lang="en-GB" dirty="0"/>
              <a:t> </a:t>
            </a:r>
            <a:r>
              <a:rPr lang="en-GB" dirty="0" err="1"/>
              <a:t>produkčních</a:t>
            </a:r>
            <a:r>
              <a:rPr lang="en-GB" dirty="0"/>
              <a:t> </a:t>
            </a:r>
            <a:r>
              <a:rPr lang="en-GB" dirty="0" err="1"/>
              <a:t>možností</a:t>
            </a:r>
            <a:r>
              <a:rPr lang="en-GB" dirty="0"/>
              <a:t>, </a:t>
            </a:r>
            <a:r>
              <a:rPr lang="en-GB" dirty="0" err="1"/>
              <a:t>tzn</a:t>
            </a:r>
            <a:r>
              <a:rPr lang="en-GB" dirty="0"/>
              <a:t>. </a:t>
            </a:r>
            <a:r>
              <a:rPr lang="en-GB" dirty="0" err="1"/>
              <a:t>pokud</a:t>
            </a:r>
            <a:r>
              <a:rPr lang="en-GB" dirty="0"/>
              <a:t> se </a:t>
            </a:r>
            <a:r>
              <a:rPr lang="en-GB" dirty="0" err="1"/>
              <a:t>úroveň</a:t>
            </a:r>
            <a:r>
              <a:rPr lang="en-GB" dirty="0"/>
              <a:t> </a:t>
            </a:r>
            <a:r>
              <a:rPr lang="en-GB" dirty="0" err="1"/>
              <a:t>jejího</a:t>
            </a:r>
            <a:r>
              <a:rPr lang="en-GB" dirty="0"/>
              <a:t> </a:t>
            </a:r>
            <a:r>
              <a:rPr lang="en-GB" dirty="0" err="1"/>
              <a:t>skutečného</a:t>
            </a:r>
            <a:r>
              <a:rPr lang="en-GB" dirty="0"/>
              <a:t> </a:t>
            </a:r>
            <a:r>
              <a:rPr lang="en-GB" dirty="0" err="1"/>
              <a:t>produktu</a:t>
            </a:r>
            <a:r>
              <a:rPr lang="en-GB" dirty="0"/>
              <a:t> </a:t>
            </a:r>
            <a:r>
              <a:rPr lang="en-GB" dirty="0" err="1"/>
              <a:t>blíží</a:t>
            </a:r>
            <a:r>
              <a:rPr lang="en-GB" dirty="0"/>
              <a:t> </a:t>
            </a:r>
            <a:r>
              <a:rPr lang="en-GB" dirty="0" err="1"/>
              <a:t>úrovni</a:t>
            </a:r>
            <a:r>
              <a:rPr lang="en-GB" dirty="0"/>
              <a:t> </a:t>
            </a:r>
            <a:r>
              <a:rPr lang="en-GB" dirty="0" err="1"/>
              <a:t>jejího</a:t>
            </a:r>
            <a:r>
              <a:rPr lang="en-GB" dirty="0"/>
              <a:t> </a:t>
            </a:r>
            <a:r>
              <a:rPr lang="en-GB" dirty="0" err="1"/>
              <a:t>produktu</a:t>
            </a:r>
            <a:r>
              <a:rPr lang="en-GB" dirty="0"/>
              <a:t> </a:t>
            </a:r>
            <a:r>
              <a:rPr lang="en-GB" dirty="0" err="1"/>
              <a:t>potenciálního</a:t>
            </a:r>
            <a:r>
              <a:rPr lang="en-GB" dirty="0"/>
              <a:t>, </a:t>
            </a:r>
            <a:r>
              <a:rPr lang="en-GB" dirty="0" err="1"/>
              <a:t>má</a:t>
            </a:r>
            <a:r>
              <a:rPr lang="en-GB" dirty="0"/>
              <a:t> </a:t>
            </a:r>
            <a:r>
              <a:rPr lang="en-GB" dirty="0" err="1"/>
              <a:t>přírůstek</a:t>
            </a:r>
            <a:r>
              <a:rPr lang="en-GB" dirty="0"/>
              <a:t> AD </a:t>
            </a:r>
            <a:r>
              <a:rPr lang="en-GB" dirty="0" err="1"/>
              <a:t>převážně</a:t>
            </a:r>
            <a:r>
              <a:rPr lang="en-GB" dirty="0"/>
              <a:t> </a:t>
            </a:r>
            <a:r>
              <a:rPr lang="en-GB" dirty="0" err="1"/>
              <a:t>inflační</a:t>
            </a:r>
            <a:r>
              <a:rPr lang="en-GB" dirty="0"/>
              <a:t> </a:t>
            </a:r>
            <a:r>
              <a:rPr lang="en-GB" dirty="0" err="1"/>
              <a:t>dopad</a:t>
            </a:r>
            <a:r>
              <a:rPr lang="en-GB" dirty="0"/>
              <a:t> a </a:t>
            </a:r>
            <a:r>
              <a:rPr lang="en-GB" dirty="0" err="1"/>
              <a:t>ve</a:t>
            </a:r>
            <a:r>
              <a:rPr lang="en-GB" dirty="0"/>
              <a:t> </a:t>
            </a:r>
            <a:r>
              <a:rPr lang="en-GB" dirty="0" err="1"/>
              <a:t>zvýšení</a:t>
            </a:r>
            <a:r>
              <a:rPr lang="en-GB" dirty="0"/>
              <a:t> </a:t>
            </a:r>
            <a:r>
              <a:rPr lang="en-GB" dirty="0" err="1"/>
              <a:t>produktu</a:t>
            </a:r>
            <a:r>
              <a:rPr lang="en-GB" dirty="0"/>
              <a:t> se </a:t>
            </a:r>
            <a:r>
              <a:rPr lang="en-GB" dirty="0" err="1"/>
              <a:t>projevuje</a:t>
            </a:r>
            <a:r>
              <a:rPr lang="en-GB" dirty="0"/>
              <a:t> </a:t>
            </a:r>
            <a:r>
              <a:rPr lang="en-GB" dirty="0" err="1"/>
              <a:t>jen</a:t>
            </a:r>
            <a:r>
              <a:rPr lang="en-GB" dirty="0"/>
              <a:t> </a:t>
            </a:r>
            <a:r>
              <a:rPr lang="en-GB" dirty="0" err="1"/>
              <a:t>minimálně</a:t>
            </a:r>
            <a:r>
              <a:rPr lang="en-GB" dirty="0"/>
              <a:t> </a:t>
            </a:r>
            <a:r>
              <a:rPr lang="en-GB" dirty="0" err="1"/>
              <a:t>anebo</a:t>
            </a:r>
            <a:r>
              <a:rPr lang="en-GB" dirty="0"/>
              <a:t> </a:t>
            </a:r>
            <a:r>
              <a:rPr lang="en-GB" dirty="0" err="1"/>
              <a:t>vůbec</a:t>
            </a:r>
            <a:r>
              <a:rPr lang="en-GB" dirty="0"/>
              <a:t> ne. Je to </a:t>
            </a:r>
            <a:r>
              <a:rPr lang="en-GB" dirty="0" err="1"/>
              <a:t>logické</a:t>
            </a:r>
            <a:r>
              <a:rPr lang="en-GB" dirty="0"/>
              <a:t>, </a:t>
            </a:r>
            <a:r>
              <a:rPr lang="en-GB" dirty="0" err="1"/>
              <a:t>neboť</a:t>
            </a:r>
            <a:r>
              <a:rPr lang="en-GB" dirty="0"/>
              <a:t> </a:t>
            </a:r>
            <a:r>
              <a:rPr lang="en-GB" dirty="0" err="1"/>
              <a:t>ekonomika</a:t>
            </a:r>
            <a:r>
              <a:rPr lang="en-GB" dirty="0"/>
              <a:t>, </a:t>
            </a:r>
            <a:r>
              <a:rPr lang="en-GB" dirty="0" err="1"/>
              <a:t>jejíž</a:t>
            </a:r>
            <a:r>
              <a:rPr lang="en-GB" dirty="0"/>
              <a:t> </a:t>
            </a:r>
            <a:r>
              <a:rPr lang="en-GB" dirty="0" err="1"/>
              <a:t>zdroje</a:t>
            </a:r>
            <a:r>
              <a:rPr lang="en-GB" dirty="0"/>
              <a:t> </a:t>
            </a:r>
            <a:r>
              <a:rPr lang="en-GB" dirty="0" err="1"/>
              <a:t>jsou</a:t>
            </a:r>
            <a:r>
              <a:rPr lang="en-GB" dirty="0"/>
              <a:t> </a:t>
            </a:r>
            <a:r>
              <a:rPr lang="en-GB" dirty="0" err="1"/>
              <a:t>již</a:t>
            </a:r>
            <a:r>
              <a:rPr lang="en-GB" dirty="0"/>
              <a:t> </a:t>
            </a:r>
            <a:r>
              <a:rPr lang="en-GB" dirty="0" err="1"/>
              <a:t>plně</a:t>
            </a:r>
            <a:r>
              <a:rPr lang="en-GB" dirty="0"/>
              <a:t> </a:t>
            </a:r>
            <a:r>
              <a:rPr lang="en-GB" dirty="0" err="1"/>
              <a:t>využity</a:t>
            </a:r>
            <a:r>
              <a:rPr lang="en-GB" dirty="0"/>
              <a:t>, </a:t>
            </a:r>
            <a:r>
              <a:rPr lang="en-GB" dirty="0" err="1"/>
              <a:t>nemůže</a:t>
            </a:r>
            <a:r>
              <a:rPr lang="en-GB" dirty="0"/>
              <a:t> </a:t>
            </a:r>
            <a:r>
              <a:rPr lang="en-GB" dirty="0" err="1"/>
              <a:t>na</a:t>
            </a:r>
            <a:r>
              <a:rPr lang="en-GB" dirty="0"/>
              <a:t> </a:t>
            </a:r>
            <a:r>
              <a:rPr lang="en-GB" dirty="0" err="1"/>
              <a:t>zvýšenou</a:t>
            </a:r>
            <a:r>
              <a:rPr lang="en-GB" dirty="0"/>
              <a:t> </a:t>
            </a:r>
            <a:r>
              <a:rPr lang="en-GB" dirty="0" err="1"/>
              <a:t>poptávku</a:t>
            </a:r>
            <a:r>
              <a:rPr lang="en-GB" dirty="0"/>
              <a:t> po </a:t>
            </a:r>
            <a:r>
              <a:rPr lang="en-GB" dirty="0" err="1"/>
              <a:t>výrobcích</a:t>
            </a:r>
            <a:r>
              <a:rPr lang="en-GB" dirty="0"/>
              <a:t> a </a:t>
            </a:r>
            <a:r>
              <a:rPr lang="en-GB" dirty="0" err="1"/>
              <a:t>službách</a:t>
            </a:r>
            <a:r>
              <a:rPr lang="en-GB" dirty="0"/>
              <a:t>, a </a:t>
            </a:r>
            <a:r>
              <a:rPr lang="en-GB" dirty="0" err="1"/>
              <a:t>sekundárně</a:t>
            </a:r>
            <a:r>
              <a:rPr lang="en-GB" dirty="0"/>
              <a:t> po </a:t>
            </a:r>
            <a:r>
              <a:rPr lang="en-GB" dirty="0" err="1"/>
              <a:t>výrobních</a:t>
            </a:r>
            <a:r>
              <a:rPr lang="en-GB" dirty="0"/>
              <a:t> </a:t>
            </a:r>
            <a:r>
              <a:rPr lang="en-GB" dirty="0" err="1"/>
              <a:t>faktorech</a:t>
            </a:r>
            <a:r>
              <a:rPr lang="en-GB" dirty="0"/>
              <a:t>, </a:t>
            </a:r>
            <a:r>
              <a:rPr lang="en-GB" dirty="0" err="1"/>
              <a:t>reagovat</a:t>
            </a:r>
            <a:r>
              <a:rPr lang="en-GB" dirty="0"/>
              <a:t> </a:t>
            </a:r>
            <a:r>
              <a:rPr lang="en-GB" dirty="0" err="1"/>
              <a:t>dalším</a:t>
            </a:r>
            <a:r>
              <a:rPr lang="en-GB" dirty="0"/>
              <a:t> </a:t>
            </a:r>
            <a:r>
              <a:rPr lang="en-GB" dirty="0" err="1"/>
              <a:t>zvýšením</a:t>
            </a:r>
            <a:r>
              <a:rPr lang="en-GB" dirty="0"/>
              <a:t> </a:t>
            </a:r>
            <a:r>
              <a:rPr lang="en-GB" dirty="0" err="1"/>
              <a:t>nabídky</a:t>
            </a:r>
            <a:r>
              <a:rPr lang="en-GB" dirty="0"/>
              <a:t>. </a:t>
            </a:r>
            <a:r>
              <a:rPr lang="en-GB" dirty="0" err="1"/>
              <a:t>Zvýšení</a:t>
            </a:r>
            <a:r>
              <a:rPr lang="en-GB" dirty="0"/>
              <a:t> AD se </a:t>
            </a:r>
            <a:r>
              <a:rPr lang="en-GB" dirty="0" err="1"/>
              <a:t>tak</a:t>
            </a:r>
            <a:r>
              <a:rPr lang="en-GB" dirty="0"/>
              <a:t> </a:t>
            </a:r>
            <a:r>
              <a:rPr lang="en-GB" dirty="0" err="1"/>
              <a:t>převážně</a:t>
            </a:r>
            <a:r>
              <a:rPr lang="en-GB" dirty="0"/>
              <a:t> </a:t>
            </a:r>
            <a:r>
              <a:rPr lang="en-GB" dirty="0" err="1"/>
              <a:t>anebo</a:t>
            </a:r>
            <a:r>
              <a:rPr lang="en-GB" dirty="0"/>
              <a:t> </a:t>
            </a:r>
            <a:r>
              <a:rPr lang="en-GB" dirty="0" err="1"/>
              <a:t>zcela</a:t>
            </a:r>
            <a:r>
              <a:rPr lang="en-GB" dirty="0"/>
              <a:t> „</a:t>
            </a:r>
            <a:r>
              <a:rPr lang="en-GB" dirty="0" err="1"/>
              <a:t>vybije</a:t>
            </a:r>
            <a:r>
              <a:rPr lang="en-GB" dirty="0"/>
              <a:t>“ v </a:t>
            </a:r>
            <a:r>
              <a:rPr lang="en-GB" dirty="0" err="1"/>
              <a:t>růstu</a:t>
            </a:r>
            <a:r>
              <a:rPr lang="en-GB" dirty="0"/>
              <a:t> cen. Je-li </a:t>
            </a:r>
            <a:r>
              <a:rPr lang="en-GB" dirty="0" err="1"/>
              <a:t>naopak</a:t>
            </a:r>
            <a:r>
              <a:rPr lang="en-GB" dirty="0"/>
              <a:t> </a:t>
            </a:r>
            <a:r>
              <a:rPr lang="en-GB" dirty="0" err="1"/>
              <a:t>stupeň</a:t>
            </a:r>
            <a:r>
              <a:rPr lang="en-GB" dirty="0"/>
              <a:t> </a:t>
            </a:r>
            <a:r>
              <a:rPr lang="en-GB" dirty="0" err="1"/>
              <a:t>využití</a:t>
            </a:r>
            <a:r>
              <a:rPr lang="en-GB" dirty="0"/>
              <a:t> </a:t>
            </a:r>
            <a:r>
              <a:rPr lang="en-GB" dirty="0" err="1"/>
              <a:t>zdrojů</a:t>
            </a:r>
            <a:r>
              <a:rPr lang="en-GB" dirty="0"/>
              <a:t> </a:t>
            </a:r>
            <a:r>
              <a:rPr lang="en-GB" dirty="0" err="1"/>
              <a:t>ekonomiky</a:t>
            </a:r>
            <a:r>
              <a:rPr lang="en-GB" dirty="0"/>
              <a:t> </a:t>
            </a:r>
            <a:r>
              <a:rPr lang="en-GB" dirty="0" err="1"/>
              <a:t>nízký</a:t>
            </a:r>
            <a:r>
              <a:rPr lang="en-GB" dirty="0"/>
              <a:t>, </a:t>
            </a:r>
            <a:r>
              <a:rPr lang="en-GB" dirty="0" err="1"/>
              <a:t>což</a:t>
            </a:r>
            <a:r>
              <a:rPr lang="en-GB" dirty="0"/>
              <a:t> v </a:t>
            </a:r>
            <a:r>
              <a:rPr lang="en-GB" dirty="0" err="1"/>
              <a:t>grafické</a:t>
            </a:r>
            <a:r>
              <a:rPr lang="en-GB" dirty="0"/>
              <a:t> </a:t>
            </a:r>
            <a:r>
              <a:rPr lang="en-GB" dirty="0" err="1"/>
              <a:t>podobě</a:t>
            </a:r>
            <a:r>
              <a:rPr lang="en-GB" dirty="0"/>
              <a:t> </a:t>
            </a:r>
            <a:r>
              <a:rPr lang="en-GB" dirty="0" err="1"/>
              <a:t>znamená</a:t>
            </a:r>
            <a:r>
              <a:rPr lang="en-GB" dirty="0"/>
              <a:t>, </a:t>
            </a:r>
            <a:r>
              <a:rPr lang="en-GB" dirty="0" err="1"/>
              <a:t>že</a:t>
            </a:r>
            <a:r>
              <a:rPr lang="en-GB" dirty="0"/>
              <a:t> se </a:t>
            </a:r>
            <a:r>
              <a:rPr lang="en-GB" dirty="0" err="1"/>
              <a:t>ekonomika</a:t>
            </a:r>
            <a:r>
              <a:rPr lang="en-GB" dirty="0"/>
              <a:t> </a:t>
            </a:r>
            <a:r>
              <a:rPr lang="en-GB" dirty="0" err="1"/>
              <a:t>nachází</a:t>
            </a:r>
            <a:r>
              <a:rPr lang="en-GB" dirty="0"/>
              <a:t> v </a:t>
            </a:r>
            <a:r>
              <a:rPr lang="en-GB" dirty="0" err="1"/>
              <a:t>mírně</a:t>
            </a:r>
            <a:r>
              <a:rPr lang="en-GB" dirty="0"/>
              <a:t> </a:t>
            </a:r>
            <a:r>
              <a:rPr lang="en-GB" dirty="0" err="1"/>
              <a:t>vzestupném</a:t>
            </a:r>
            <a:r>
              <a:rPr lang="en-GB" dirty="0"/>
              <a:t> </a:t>
            </a:r>
            <a:r>
              <a:rPr lang="en-GB" dirty="0" err="1"/>
              <a:t>segmentu</a:t>
            </a:r>
            <a:r>
              <a:rPr lang="en-GB" dirty="0"/>
              <a:t> SRAS </a:t>
            </a:r>
            <a:r>
              <a:rPr lang="en-GB" dirty="0" err="1"/>
              <a:t>křivky</a:t>
            </a:r>
            <a:r>
              <a:rPr lang="en-GB" dirty="0"/>
              <a:t>, </a:t>
            </a:r>
            <a:r>
              <a:rPr lang="en-GB" dirty="0" err="1"/>
              <a:t>dojde</a:t>
            </a:r>
            <a:r>
              <a:rPr lang="en-GB" dirty="0"/>
              <a:t> v </a:t>
            </a:r>
            <a:r>
              <a:rPr lang="en-GB" dirty="0" err="1"/>
              <a:t>případě</a:t>
            </a:r>
            <a:r>
              <a:rPr lang="en-GB" dirty="0"/>
              <a:t> </a:t>
            </a:r>
            <a:r>
              <a:rPr lang="en-GB" dirty="0" err="1"/>
              <a:t>růstu</a:t>
            </a:r>
            <a:r>
              <a:rPr lang="en-GB" dirty="0"/>
              <a:t> AD k </a:t>
            </a:r>
            <a:r>
              <a:rPr lang="en-GB" dirty="0" err="1"/>
              <a:t>výraznějšímu</a:t>
            </a:r>
            <a:r>
              <a:rPr lang="en-GB" dirty="0"/>
              <a:t> </a:t>
            </a:r>
            <a:r>
              <a:rPr lang="en-GB" dirty="0" err="1"/>
              <a:t>růstu</a:t>
            </a:r>
            <a:r>
              <a:rPr lang="en-GB" dirty="0"/>
              <a:t> </a:t>
            </a:r>
            <a:r>
              <a:rPr lang="en-GB" dirty="0" err="1"/>
              <a:t>produktu</a:t>
            </a:r>
            <a:r>
              <a:rPr lang="en-GB" dirty="0"/>
              <a:t>, </a:t>
            </a:r>
            <a:r>
              <a:rPr lang="en-GB" dirty="0" err="1"/>
              <a:t>avšak</a:t>
            </a:r>
            <a:r>
              <a:rPr lang="en-GB" dirty="0"/>
              <a:t> </a:t>
            </a:r>
            <a:r>
              <a:rPr lang="en-GB" dirty="0" err="1"/>
              <a:t>i</a:t>
            </a:r>
            <a:r>
              <a:rPr lang="en-GB" dirty="0"/>
              <a:t> ten </a:t>
            </a:r>
            <a:r>
              <a:rPr lang="en-GB" dirty="0" err="1"/>
              <a:t>bude</a:t>
            </a:r>
            <a:r>
              <a:rPr lang="en-GB" dirty="0"/>
              <a:t> </a:t>
            </a:r>
            <a:r>
              <a:rPr lang="en-GB" dirty="0" err="1"/>
              <a:t>vykoupen</a:t>
            </a:r>
            <a:r>
              <a:rPr lang="en-GB" dirty="0"/>
              <a:t> </a:t>
            </a:r>
            <a:r>
              <a:rPr lang="en-GB" dirty="0" err="1"/>
              <a:t>zvýšením</a:t>
            </a:r>
            <a:r>
              <a:rPr lang="en-GB" dirty="0"/>
              <a:t> </a:t>
            </a:r>
            <a:r>
              <a:rPr lang="en-GB" dirty="0" err="1"/>
              <a:t>cenové</a:t>
            </a:r>
            <a:r>
              <a:rPr lang="en-GB" dirty="0"/>
              <a:t> </a:t>
            </a:r>
            <a:r>
              <a:rPr lang="en-GB" dirty="0" err="1"/>
              <a:t>hladiny</a:t>
            </a:r>
            <a:r>
              <a:rPr lang="en-GB" dirty="0"/>
              <a:t>. </a:t>
            </a:r>
            <a:r>
              <a:rPr lang="en-GB" dirty="0" err="1"/>
              <a:t>Poptávková</a:t>
            </a:r>
            <a:r>
              <a:rPr lang="en-GB" dirty="0"/>
              <a:t> </a:t>
            </a:r>
            <a:r>
              <a:rPr lang="en-GB" dirty="0" err="1"/>
              <a:t>inflace</a:t>
            </a:r>
            <a:r>
              <a:rPr lang="en-GB" dirty="0"/>
              <a:t> </a:t>
            </a:r>
            <a:r>
              <a:rPr lang="en-GB" dirty="0" err="1"/>
              <a:t>bývá</a:t>
            </a:r>
            <a:r>
              <a:rPr lang="en-GB" dirty="0"/>
              <a:t> </a:t>
            </a:r>
            <a:r>
              <a:rPr lang="en-GB" dirty="0" err="1"/>
              <a:t>někdy</a:t>
            </a:r>
            <a:r>
              <a:rPr lang="en-GB" dirty="0"/>
              <a:t> </a:t>
            </a:r>
            <a:r>
              <a:rPr lang="en-GB" dirty="0" err="1"/>
              <a:t>označována</a:t>
            </a:r>
            <a:r>
              <a:rPr lang="en-GB" dirty="0"/>
              <a:t> </a:t>
            </a:r>
            <a:r>
              <a:rPr lang="en-GB" dirty="0" err="1"/>
              <a:t>termínem</a:t>
            </a:r>
            <a:r>
              <a:rPr lang="en-GB" dirty="0"/>
              <a:t> „</a:t>
            </a:r>
            <a:r>
              <a:rPr lang="en-GB" dirty="0" err="1"/>
              <a:t>inflace</a:t>
            </a:r>
            <a:r>
              <a:rPr lang="en-GB" dirty="0"/>
              <a:t> </a:t>
            </a:r>
            <a:r>
              <a:rPr lang="en-GB" dirty="0" err="1"/>
              <a:t>tažená</a:t>
            </a:r>
            <a:r>
              <a:rPr lang="en-GB" dirty="0"/>
              <a:t> </a:t>
            </a:r>
            <a:r>
              <a:rPr lang="en-GB" dirty="0" err="1"/>
              <a:t>poptávkou</a:t>
            </a:r>
            <a:r>
              <a:rPr lang="en-GB" dirty="0"/>
              <a:t>“. </a:t>
            </a:r>
            <a:r>
              <a:rPr lang="en-GB" dirty="0" err="1"/>
              <a:t>Jde</a:t>
            </a:r>
            <a:r>
              <a:rPr lang="en-GB" dirty="0"/>
              <a:t> o </a:t>
            </a:r>
            <a:r>
              <a:rPr lang="en-GB" dirty="0" err="1"/>
              <a:t>snahu</a:t>
            </a:r>
            <a:r>
              <a:rPr lang="en-GB" dirty="0"/>
              <a:t> </a:t>
            </a:r>
            <a:r>
              <a:rPr lang="en-GB" dirty="0" err="1"/>
              <a:t>zvýraznit</a:t>
            </a:r>
            <a:r>
              <a:rPr lang="en-GB" dirty="0"/>
              <a:t> </a:t>
            </a:r>
            <a:r>
              <a:rPr lang="en-GB" dirty="0" err="1"/>
              <a:t>skutečnost</a:t>
            </a:r>
            <a:r>
              <a:rPr lang="en-GB" dirty="0"/>
              <a:t>, </a:t>
            </a:r>
            <a:r>
              <a:rPr lang="en-GB" dirty="0" err="1"/>
              <a:t>že</a:t>
            </a:r>
            <a:r>
              <a:rPr lang="en-GB" dirty="0"/>
              <a:t> </a:t>
            </a:r>
            <a:r>
              <a:rPr lang="en-GB" dirty="0" err="1"/>
              <a:t>ceny</a:t>
            </a:r>
            <a:r>
              <a:rPr lang="en-GB" dirty="0"/>
              <a:t> </a:t>
            </a:r>
            <a:r>
              <a:rPr lang="en-GB" dirty="0" err="1"/>
              <a:t>jsou</a:t>
            </a:r>
            <a:r>
              <a:rPr lang="en-GB" dirty="0"/>
              <a:t> „</a:t>
            </a:r>
            <a:r>
              <a:rPr lang="en-GB" dirty="0" err="1"/>
              <a:t>nahoru</a:t>
            </a:r>
            <a:r>
              <a:rPr lang="en-GB" dirty="0"/>
              <a:t>“ </a:t>
            </a:r>
            <a:r>
              <a:rPr lang="en-GB" dirty="0" err="1"/>
              <a:t>taženy</a:t>
            </a:r>
            <a:r>
              <a:rPr lang="en-GB" dirty="0"/>
              <a:t> </a:t>
            </a:r>
            <a:r>
              <a:rPr lang="en-GB" dirty="0" err="1"/>
              <a:t>vysokou</a:t>
            </a:r>
            <a:r>
              <a:rPr lang="en-GB" dirty="0"/>
              <a:t> </a:t>
            </a:r>
            <a:r>
              <a:rPr lang="en-GB" dirty="0" err="1"/>
              <a:t>poptávkou</a:t>
            </a:r>
            <a:r>
              <a:rPr lang="en-GB" dirty="0"/>
              <a:t>.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12</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b="0" noProof="0" dirty="0"/>
              <a:t>K příčinám poptávkové inflace •Poměrně častým zdrojem inflace poptávkového typu bývá přílišné zvyšování agregátní poptávky deficitním financováním ze státního rozpočtu. Koupí-li si totiž domácnosti a další subjekty vládní dluhopisy, dochází k přesunu jejich úspor do rukou vlády a zde se mění ve výdaje na nákup výrobků a služeb, případně na transferové platby, které se stávají součástí výdajů na spotřebu. Je třeba počítat i s následným multiplikačním efektem. Inflační účinky má deficitní financování zejména tehdy, probíhá-li v podmínkách, kdy se ekonomika nachází na úrovni svých potenciálních možností, tzn. na úrovni potenciálního </a:t>
            </a:r>
            <a:r>
              <a:rPr lang="cs-CZ" altLang="cs-CZ" sz="1200" b="0" kern="1200" noProof="0" dirty="0">
                <a:solidFill>
                  <a:schemeClr val="tx1"/>
                </a:solidFill>
                <a:latin typeface="Calibri" panose="020F0502020204030204" pitchFamily="34" charset="0"/>
                <a:ea typeface="Consolas" panose="020B0609020204030204" pitchFamily="49" charset="0"/>
                <a:cs typeface="Calibri" panose="020F0502020204030204" pitchFamily="34" charset="0"/>
              </a:rPr>
              <a:t>produktu</a:t>
            </a:r>
            <a:r>
              <a:rPr lang="cs-CZ" b="0" noProof="0" dirty="0"/>
              <a:t> </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en-GB" dirty="0" err="1"/>
              <a:t>Například</a:t>
            </a:r>
            <a:r>
              <a:rPr lang="en-GB" dirty="0"/>
              <a:t> </a:t>
            </a:r>
            <a:r>
              <a:rPr lang="en-GB" dirty="0" err="1"/>
              <a:t>zvýšené</a:t>
            </a:r>
            <a:r>
              <a:rPr lang="en-GB" dirty="0"/>
              <a:t> </a:t>
            </a:r>
            <a:r>
              <a:rPr lang="en-GB" dirty="0" err="1"/>
              <a:t>ceny</a:t>
            </a:r>
            <a:r>
              <a:rPr lang="en-GB" dirty="0"/>
              <a:t> </a:t>
            </a:r>
            <a:r>
              <a:rPr lang="en-GB" dirty="0" err="1"/>
              <a:t>obilí</a:t>
            </a:r>
            <a:r>
              <a:rPr lang="en-GB" dirty="0"/>
              <a:t> </a:t>
            </a:r>
            <a:r>
              <a:rPr lang="en-GB" dirty="0" err="1"/>
              <a:t>vedou</a:t>
            </a:r>
            <a:r>
              <a:rPr lang="en-GB" dirty="0"/>
              <a:t> k </a:t>
            </a:r>
            <a:r>
              <a:rPr lang="en-GB" dirty="0" err="1"/>
              <a:t>růstu</a:t>
            </a:r>
            <a:r>
              <a:rPr lang="en-GB" dirty="0"/>
              <a:t> </a:t>
            </a:r>
            <a:r>
              <a:rPr lang="en-GB" dirty="0" err="1"/>
              <a:t>cen</a:t>
            </a:r>
            <a:r>
              <a:rPr lang="en-GB" dirty="0"/>
              <a:t> </a:t>
            </a:r>
            <a:r>
              <a:rPr lang="en-GB" dirty="0" err="1"/>
              <a:t>mouky</a:t>
            </a:r>
            <a:r>
              <a:rPr lang="en-GB" dirty="0"/>
              <a:t>, </a:t>
            </a:r>
            <a:r>
              <a:rPr lang="en-GB" dirty="0" err="1"/>
              <a:t>chleba</a:t>
            </a:r>
            <a:r>
              <a:rPr lang="en-GB" dirty="0"/>
              <a:t> a </a:t>
            </a:r>
            <a:r>
              <a:rPr lang="en-GB" dirty="0" err="1"/>
              <a:t>pečiva</a:t>
            </a:r>
            <a:r>
              <a:rPr lang="en-GB" dirty="0"/>
              <a:t> a </a:t>
            </a:r>
            <a:r>
              <a:rPr lang="en-GB" dirty="0" err="1"/>
              <a:t>řady</a:t>
            </a:r>
            <a:r>
              <a:rPr lang="en-GB" dirty="0"/>
              <a:t> </a:t>
            </a:r>
            <a:r>
              <a:rPr lang="en-GB" dirty="0" err="1"/>
              <a:t>dalších</a:t>
            </a:r>
            <a:r>
              <a:rPr lang="en-GB" dirty="0"/>
              <a:t> </a:t>
            </a:r>
            <a:r>
              <a:rPr lang="en-GB" dirty="0" err="1"/>
              <a:t>výrobků</a:t>
            </a:r>
            <a:r>
              <a:rPr lang="en-GB" dirty="0"/>
              <a:t>. </a:t>
            </a:r>
            <a:r>
              <a:rPr lang="en-GB" dirty="0" err="1"/>
              <a:t>Vzrostou</a:t>
            </a:r>
            <a:r>
              <a:rPr lang="en-GB" dirty="0"/>
              <a:t>-li </a:t>
            </a:r>
            <a:r>
              <a:rPr lang="en-GB" dirty="0" err="1"/>
              <a:t>životní</a:t>
            </a:r>
            <a:r>
              <a:rPr lang="en-GB" dirty="0"/>
              <a:t> </a:t>
            </a:r>
            <a:r>
              <a:rPr lang="en-GB" dirty="0" err="1"/>
              <a:t>náklady</a:t>
            </a:r>
            <a:r>
              <a:rPr lang="en-GB" dirty="0"/>
              <a:t>, </a:t>
            </a:r>
            <a:r>
              <a:rPr lang="en-GB" dirty="0" err="1"/>
              <a:t>usilují</a:t>
            </a:r>
            <a:r>
              <a:rPr lang="en-GB" dirty="0"/>
              <a:t> </a:t>
            </a:r>
            <a:r>
              <a:rPr lang="en-GB" dirty="0" err="1"/>
              <a:t>odbory</a:t>
            </a:r>
            <a:r>
              <a:rPr lang="en-GB" dirty="0"/>
              <a:t> o </a:t>
            </a:r>
            <a:r>
              <a:rPr lang="en-GB" dirty="0" err="1"/>
              <a:t>zvýšení</a:t>
            </a:r>
            <a:r>
              <a:rPr lang="en-GB" dirty="0"/>
              <a:t> </a:t>
            </a:r>
            <a:r>
              <a:rPr lang="en-GB" dirty="0" err="1"/>
              <a:t>mezd</a:t>
            </a:r>
            <a:r>
              <a:rPr lang="en-GB" dirty="0"/>
              <a:t>, </a:t>
            </a:r>
            <a:r>
              <a:rPr lang="en-GB" dirty="0" err="1"/>
              <a:t>které</a:t>
            </a:r>
            <a:r>
              <a:rPr lang="en-GB" dirty="0"/>
              <a:t> </a:t>
            </a:r>
            <a:r>
              <a:rPr lang="en-GB" dirty="0" err="1"/>
              <a:t>jsou</a:t>
            </a:r>
            <a:r>
              <a:rPr lang="en-GB" dirty="0"/>
              <a:t> </a:t>
            </a:r>
            <a:r>
              <a:rPr lang="en-GB" dirty="0" err="1"/>
              <a:t>nákladovou</a:t>
            </a:r>
            <a:r>
              <a:rPr lang="en-GB" dirty="0"/>
              <a:t> </a:t>
            </a:r>
            <a:r>
              <a:rPr lang="en-GB" dirty="0" err="1"/>
              <a:t>položkou</a:t>
            </a:r>
            <a:r>
              <a:rPr lang="en-GB" dirty="0"/>
              <a:t>. </a:t>
            </a:r>
            <a:r>
              <a:rPr lang="en-GB" dirty="0" err="1"/>
              <a:t>Jsou</a:t>
            </a:r>
            <a:r>
              <a:rPr lang="en-GB" dirty="0"/>
              <a:t>-li </a:t>
            </a:r>
            <a:r>
              <a:rPr lang="en-GB" dirty="0" err="1"/>
              <a:t>úspěšné</a:t>
            </a:r>
            <a:r>
              <a:rPr lang="en-GB" dirty="0"/>
              <a:t>, </a:t>
            </a:r>
            <a:r>
              <a:rPr lang="en-GB" dirty="0" err="1"/>
              <a:t>rostou</a:t>
            </a:r>
            <a:r>
              <a:rPr lang="en-GB" dirty="0"/>
              <a:t> </a:t>
            </a:r>
            <a:r>
              <a:rPr lang="en-GB" dirty="0" err="1"/>
              <a:t>náklady</a:t>
            </a:r>
            <a:r>
              <a:rPr lang="en-GB" dirty="0"/>
              <a:t> a v </a:t>
            </a:r>
            <a:r>
              <a:rPr lang="en-GB" dirty="0" err="1"/>
              <a:t>návaznosti</a:t>
            </a:r>
            <a:r>
              <a:rPr lang="en-GB" dirty="0"/>
              <a:t> </a:t>
            </a:r>
            <a:r>
              <a:rPr lang="en-GB" dirty="0" err="1"/>
              <a:t>na</a:t>
            </a:r>
            <a:r>
              <a:rPr lang="en-GB" dirty="0"/>
              <a:t> to </a:t>
            </a:r>
            <a:r>
              <a:rPr lang="en-GB" dirty="0" err="1"/>
              <a:t>i</a:t>
            </a:r>
            <a:r>
              <a:rPr lang="en-GB" dirty="0"/>
              <a:t> </a:t>
            </a:r>
            <a:r>
              <a:rPr lang="en-GB" dirty="0" err="1"/>
              <a:t>ceny</a:t>
            </a:r>
            <a:r>
              <a:rPr lang="en-GB" dirty="0"/>
              <a:t> </a:t>
            </a:r>
            <a:r>
              <a:rPr lang="en-GB" dirty="0" err="1"/>
              <a:t>dotčené</a:t>
            </a:r>
            <a:r>
              <a:rPr lang="en-GB" dirty="0"/>
              <a:t> </a:t>
            </a:r>
            <a:r>
              <a:rPr lang="en-GB" dirty="0" err="1"/>
              <a:t>produkce</a:t>
            </a:r>
            <a:r>
              <a:rPr lang="en-GB" dirty="0"/>
              <a:t> … </a:t>
            </a:r>
            <a:r>
              <a:rPr lang="en-GB" dirty="0" err="1"/>
              <a:t>Zvýšení</a:t>
            </a:r>
            <a:r>
              <a:rPr lang="en-GB" dirty="0"/>
              <a:t> </a:t>
            </a:r>
            <a:r>
              <a:rPr lang="en-GB" dirty="0" err="1"/>
              <a:t>ceny</a:t>
            </a:r>
            <a:r>
              <a:rPr lang="en-GB" dirty="0"/>
              <a:t> ropy </a:t>
            </a:r>
            <a:r>
              <a:rPr lang="en-GB" dirty="0" err="1"/>
              <a:t>vede</a:t>
            </a:r>
            <a:r>
              <a:rPr lang="en-GB" dirty="0"/>
              <a:t> </a:t>
            </a:r>
            <a:r>
              <a:rPr lang="en-GB" dirty="0" err="1"/>
              <a:t>ke</a:t>
            </a:r>
            <a:r>
              <a:rPr lang="en-GB" dirty="0"/>
              <a:t> </a:t>
            </a:r>
            <a:r>
              <a:rPr lang="en-GB" dirty="0" err="1"/>
              <a:t>zvýšení</a:t>
            </a:r>
            <a:r>
              <a:rPr lang="en-GB" dirty="0"/>
              <a:t> </a:t>
            </a:r>
            <a:r>
              <a:rPr lang="en-GB" dirty="0" err="1"/>
              <a:t>výrobních</a:t>
            </a:r>
            <a:r>
              <a:rPr lang="en-GB" dirty="0"/>
              <a:t> </a:t>
            </a:r>
            <a:r>
              <a:rPr lang="en-GB" dirty="0" err="1"/>
              <a:t>nákladů</a:t>
            </a:r>
            <a:r>
              <a:rPr lang="en-GB" dirty="0"/>
              <a:t> </a:t>
            </a:r>
            <a:r>
              <a:rPr lang="en-GB" dirty="0" err="1"/>
              <a:t>ve</a:t>
            </a:r>
            <a:r>
              <a:rPr lang="en-GB" dirty="0"/>
              <a:t> </a:t>
            </a:r>
            <a:r>
              <a:rPr lang="en-GB" dirty="0" err="1"/>
              <a:t>sklárnách</a:t>
            </a:r>
            <a:r>
              <a:rPr lang="en-GB" dirty="0"/>
              <a:t>, </a:t>
            </a:r>
            <a:r>
              <a:rPr lang="en-GB" dirty="0" err="1"/>
              <a:t>které</a:t>
            </a:r>
            <a:r>
              <a:rPr lang="en-GB" dirty="0"/>
              <a:t> </a:t>
            </a:r>
            <a:r>
              <a:rPr lang="en-GB" dirty="0" err="1"/>
              <a:t>používají</a:t>
            </a:r>
            <a:r>
              <a:rPr lang="en-GB" dirty="0"/>
              <a:t> </a:t>
            </a:r>
            <a:r>
              <a:rPr lang="en-GB" dirty="0" err="1"/>
              <a:t>naftu</a:t>
            </a:r>
            <a:r>
              <a:rPr lang="en-GB" dirty="0"/>
              <a:t> </a:t>
            </a:r>
            <a:r>
              <a:rPr lang="en-GB" dirty="0" err="1"/>
              <a:t>jako</a:t>
            </a:r>
            <a:r>
              <a:rPr lang="en-GB" dirty="0"/>
              <a:t> </a:t>
            </a:r>
            <a:r>
              <a:rPr lang="en-GB" dirty="0" err="1"/>
              <a:t>energetický</a:t>
            </a:r>
            <a:r>
              <a:rPr lang="en-GB" dirty="0"/>
              <a:t> „</a:t>
            </a:r>
            <a:r>
              <a:rPr lang="en-GB" dirty="0" err="1"/>
              <a:t>vstup</a:t>
            </a:r>
            <a:r>
              <a:rPr lang="en-GB" dirty="0"/>
              <a:t>“. </a:t>
            </a:r>
            <a:r>
              <a:rPr lang="en-GB" dirty="0" err="1"/>
              <a:t>Následuje</a:t>
            </a:r>
            <a:r>
              <a:rPr lang="en-GB" dirty="0"/>
              <a:t> </a:t>
            </a:r>
            <a:r>
              <a:rPr lang="en-GB" dirty="0" err="1"/>
              <a:t>zvýšení</a:t>
            </a:r>
            <a:r>
              <a:rPr lang="en-GB" dirty="0"/>
              <a:t> </a:t>
            </a:r>
            <a:r>
              <a:rPr lang="en-GB" dirty="0" err="1"/>
              <a:t>ceny</a:t>
            </a:r>
            <a:r>
              <a:rPr lang="en-GB" dirty="0"/>
              <a:t> </a:t>
            </a:r>
            <a:r>
              <a:rPr lang="en-GB" dirty="0" err="1"/>
              <a:t>skla</a:t>
            </a:r>
            <a:r>
              <a:rPr lang="en-GB" dirty="0"/>
              <a:t>, a </a:t>
            </a:r>
            <a:r>
              <a:rPr lang="en-GB" dirty="0" err="1"/>
              <a:t>pokud</a:t>
            </a:r>
            <a:r>
              <a:rPr lang="en-GB" dirty="0"/>
              <a:t> </a:t>
            </a:r>
            <a:r>
              <a:rPr lang="en-GB" dirty="0" err="1"/>
              <a:t>používají</a:t>
            </a:r>
            <a:r>
              <a:rPr lang="en-GB" dirty="0"/>
              <a:t> toto </a:t>
            </a:r>
            <a:r>
              <a:rPr lang="en-GB" dirty="0" err="1"/>
              <a:t>sklo</a:t>
            </a:r>
            <a:r>
              <a:rPr lang="en-GB" dirty="0"/>
              <a:t> </a:t>
            </a:r>
            <a:r>
              <a:rPr lang="en-GB" dirty="0" err="1"/>
              <a:t>stavební</a:t>
            </a:r>
            <a:r>
              <a:rPr lang="en-GB" dirty="0"/>
              <a:t> </a:t>
            </a:r>
            <a:r>
              <a:rPr lang="en-GB" dirty="0" err="1"/>
              <a:t>firmy</a:t>
            </a:r>
            <a:r>
              <a:rPr lang="en-GB" dirty="0"/>
              <a:t> k </a:t>
            </a:r>
            <a:r>
              <a:rPr lang="en-GB" dirty="0" err="1"/>
              <a:t>zasklívání</a:t>
            </a:r>
            <a:r>
              <a:rPr lang="en-GB" dirty="0"/>
              <a:t> </a:t>
            </a:r>
            <a:r>
              <a:rPr lang="en-GB" dirty="0" err="1"/>
              <a:t>oken</a:t>
            </a:r>
            <a:r>
              <a:rPr lang="en-GB" dirty="0"/>
              <a:t>, </a:t>
            </a:r>
            <a:r>
              <a:rPr lang="en-GB" dirty="0" err="1"/>
              <a:t>vzrostou</a:t>
            </a:r>
            <a:r>
              <a:rPr lang="en-GB" dirty="0"/>
              <a:t> </a:t>
            </a:r>
            <a:r>
              <a:rPr lang="en-GB" dirty="0" err="1"/>
              <a:t>ceny</a:t>
            </a:r>
            <a:r>
              <a:rPr lang="en-GB" dirty="0"/>
              <a:t> </a:t>
            </a:r>
            <a:r>
              <a:rPr lang="en-GB" dirty="0" err="1"/>
              <a:t>bytů</a:t>
            </a:r>
            <a:r>
              <a:rPr lang="en-GB" dirty="0"/>
              <a:t>. Tato </a:t>
            </a:r>
            <a:r>
              <a:rPr lang="en-GB" dirty="0" err="1"/>
              <a:t>kauzalita</a:t>
            </a:r>
            <a:r>
              <a:rPr lang="en-GB" dirty="0"/>
              <a:t> </a:t>
            </a:r>
            <a:r>
              <a:rPr lang="en-GB" dirty="0" err="1"/>
              <a:t>ovšem</a:t>
            </a:r>
            <a:r>
              <a:rPr lang="en-GB" dirty="0"/>
              <a:t> </a:t>
            </a:r>
            <a:r>
              <a:rPr lang="en-GB" dirty="0" err="1"/>
              <a:t>platí</a:t>
            </a:r>
            <a:r>
              <a:rPr lang="en-GB" dirty="0"/>
              <a:t> za </a:t>
            </a:r>
            <a:r>
              <a:rPr lang="en-GB" dirty="0" err="1"/>
              <a:t>nezměněných</a:t>
            </a:r>
            <a:r>
              <a:rPr lang="en-GB" dirty="0"/>
              <a:t> </a:t>
            </a:r>
            <a:r>
              <a:rPr lang="en-GB" dirty="0" err="1"/>
              <a:t>podmínek</a:t>
            </a:r>
            <a:r>
              <a:rPr lang="en-GB" dirty="0"/>
              <a:t>, </a:t>
            </a:r>
            <a:r>
              <a:rPr lang="en-GB" dirty="0" err="1"/>
              <a:t>tzn</a:t>
            </a:r>
            <a:r>
              <a:rPr lang="en-GB" dirty="0"/>
              <a:t>. </a:t>
            </a:r>
            <a:r>
              <a:rPr lang="en-GB" dirty="0" err="1"/>
              <a:t>že</a:t>
            </a:r>
            <a:r>
              <a:rPr lang="en-GB" dirty="0"/>
              <a:t> </a:t>
            </a:r>
            <a:r>
              <a:rPr lang="en-GB" dirty="0" err="1"/>
              <a:t>například</a:t>
            </a:r>
            <a:r>
              <a:rPr lang="en-GB" dirty="0"/>
              <a:t> </a:t>
            </a:r>
            <a:r>
              <a:rPr lang="en-GB" dirty="0" err="1"/>
              <a:t>nárůst</a:t>
            </a:r>
            <a:r>
              <a:rPr lang="en-GB" dirty="0"/>
              <a:t> </a:t>
            </a:r>
            <a:r>
              <a:rPr lang="en-GB" dirty="0" err="1"/>
              <a:t>nákladů</a:t>
            </a:r>
            <a:r>
              <a:rPr lang="en-GB" dirty="0"/>
              <a:t> </a:t>
            </a:r>
            <a:r>
              <a:rPr lang="en-GB" dirty="0" err="1"/>
              <a:t>na</a:t>
            </a:r>
            <a:r>
              <a:rPr lang="en-GB" dirty="0"/>
              <a:t> </a:t>
            </a:r>
            <a:r>
              <a:rPr lang="en-GB" dirty="0" err="1"/>
              <a:t>jeden</a:t>
            </a:r>
            <a:r>
              <a:rPr lang="en-GB" dirty="0"/>
              <a:t> </a:t>
            </a:r>
            <a:r>
              <a:rPr lang="en-GB" dirty="0" err="1"/>
              <a:t>výrobní</a:t>
            </a:r>
            <a:r>
              <a:rPr lang="en-GB" dirty="0"/>
              <a:t> „</a:t>
            </a:r>
            <a:r>
              <a:rPr lang="en-GB" dirty="0" err="1"/>
              <a:t>vstup</a:t>
            </a:r>
            <a:r>
              <a:rPr lang="en-GB" dirty="0"/>
              <a:t>“ </a:t>
            </a:r>
            <a:r>
              <a:rPr lang="en-GB" dirty="0" err="1"/>
              <a:t>není</a:t>
            </a:r>
            <a:r>
              <a:rPr lang="en-GB" dirty="0"/>
              <a:t> </a:t>
            </a:r>
            <a:r>
              <a:rPr lang="en-GB" dirty="0" err="1"/>
              <a:t>kompenzován</a:t>
            </a:r>
            <a:r>
              <a:rPr lang="en-GB" dirty="0"/>
              <a:t> </a:t>
            </a:r>
            <a:r>
              <a:rPr lang="en-GB" dirty="0" err="1"/>
              <a:t>racionalizací</a:t>
            </a:r>
            <a:r>
              <a:rPr lang="en-GB" dirty="0"/>
              <a:t> </a:t>
            </a:r>
            <a:r>
              <a:rPr lang="en-GB" dirty="0" err="1"/>
              <a:t>jeho</a:t>
            </a:r>
            <a:r>
              <a:rPr lang="en-GB" dirty="0"/>
              <a:t> </a:t>
            </a:r>
            <a:r>
              <a:rPr lang="en-GB" dirty="0" err="1"/>
              <a:t>spotřeby</a:t>
            </a:r>
            <a:r>
              <a:rPr lang="en-GB" dirty="0"/>
              <a:t> </a:t>
            </a:r>
            <a:r>
              <a:rPr lang="en-GB" dirty="0" err="1"/>
              <a:t>nebo</a:t>
            </a:r>
            <a:r>
              <a:rPr lang="en-GB" dirty="0"/>
              <a:t> </a:t>
            </a:r>
            <a:r>
              <a:rPr lang="en-GB" dirty="0" err="1"/>
              <a:t>zlevněním</a:t>
            </a:r>
            <a:r>
              <a:rPr lang="en-GB" dirty="0"/>
              <a:t> </a:t>
            </a:r>
            <a:r>
              <a:rPr lang="en-GB" dirty="0" err="1"/>
              <a:t>jiného</a:t>
            </a:r>
            <a:r>
              <a:rPr lang="en-GB" dirty="0"/>
              <a:t> </a:t>
            </a:r>
            <a:r>
              <a:rPr lang="en-GB" dirty="0" err="1"/>
              <a:t>používaného</a:t>
            </a:r>
            <a:r>
              <a:rPr lang="en-GB" dirty="0"/>
              <a:t> „</a:t>
            </a:r>
            <a:r>
              <a:rPr lang="en-GB" dirty="0" err="1"/>
              <a:t>vstupu</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Deflace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dochází</a:t>
            </a:r>
            <a:r>
              <a:rPr lang="en-GB" dirty="0"/>
              <a:t> k </a:t>
            </a:r>
            <a:r>
              <a:rPr lang="en-GB" dirty="0" err="1"/>
              <a:t>poklesu</a:t>
            </a:r>
            <a:r>
              <a:rPr lang="en-GB" dirty="0"/>
              <a:t> </a:t>
            </a:r>
            <a:r>
              <a:rPr lang="en-GB" dirty="0" err="1"/>
              <a:t>cenové</a:t>
            </a:r>
            <a:r>
              <a:rPr lang="en-GB" dirty="0"/>
              <a:t> </a:t>
            </a:r>
            <a:r>
              <a:rPr lang="en-GB" dirty="0" err="1"/>
              <a:t>hladiny</a:t>
            </a:r>
            <a:r>
              <a:rPr lang="en-GB" dirty="0"/>
              <a:t>, </a:t>
            </a:r>
            <a:r>
              <a:rPr lang="en-GB" dirty="0" err="1"/>
              <a:t>který</a:t>
            </a:r>
            <a:r>
              <a:rPr lang="en-GB" dirty="0"/>
              <a:t> </a:t>
            </a:r>
            <a:r>
              <a:rPr lang="en-GB" dirty="0" err="1"/>
              <a:t>má</a:t>
            </a:r>
            <a:r>
              <a:rPr lang="en-GB" dirty="0"/>
              <a:t> za </a:t>
            </a:r>
            <a:r>
              <a:rPr lang="en-GB" dirty="0" err="1"/>
              <a:t>následek</a:t>
            </a:r>
            <a:r>
              <a:rPr lang="en-GB" dirty="0"/>
              <a:t> </a:t>
            </a:r>
            <a:r>
              <a:rPr lang="en-GB" dirty="0" err="1"/>
              <a:t>zvyšování</a:t>
            </a:r>
            <a:r>
              <a:rPr lang="en-GB" dirty="0"/>
              <a:t> </a:t>
            </a:r>
            <a:r>
              <a:rPr lang="en-GB" dirty="0" err="1"/>
              <a:t>kupní</a:t>
            </a:r>
            <a:r>
              <a:rPr lang="en-GB" dirty="0"/>
              <a:t> </a:t>
            </a:r>
            <a:r>
              <a:rPr lang="en-GB" dirty="0" err="1"/>
              <a:t>síly</a:t>
            </a:r>
            <a:r>
              <a:rPr lang="en-GB" dirty="0"/>
              <a:t> </a:t>
            </a:r>
            <a:r>
              <a:rPr lang="en-GB" dirty="0" err="1"/>
              <a:t>peněz</a:t>
            </a:r>
            <a:r>
              <a:rPr lang="en-GB" dirty="0"/>
              <a:t>. •</a:t>
            </a:r>
            <a:r>
              <a:rPr lang="en-GB" dirty="0" err="1"/>
              <a:t>Akcelerující</a:t>
            </a:r>
            <a:r>
              <a:rPr lang="en-GB" dirty="0"/>
              <a:t> </a:t>
            </a:r>
            <a:r>
              <a:rPr lang="en-GB" dirty="0" err="1"/>
              <a:t>inflace</a:t>
            </a:r>
            <a:r>
              <a:rPr lang="en-GB" dirty="0"/>
              <a:t> je </a:t>
            </a:r>
            <a:r>
              <a:rPr lang="en-GB" dirty="0" err="1"/>
              <a:t>zvyšování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zrychlování.73 •</a:t>
            </a:r>
            <a:r>
              <a:rPr lang="en-GB" dirty="0" err="1"/>
              <a:t>Dezinflace</a:t>
            </a:r>
            <a:r>
              <a:rPr lang="en-GB" dirty="0"/>
              <a:t> </a:t>
            </a:r>
            <a:r>
              <a:rPr lang="en-GB" dirty="0" err="1"/>
              <a:t>znamená</a:t>
            </a:r>
            <a:r>
              <a:rPr lang="en-GB" dirty="0"/>
              <a:t> </a:t>
            </a:r>
            <a:r>
              <a:rPr lang="en-GB" dirty="0" err="1"/>
              <a:t>snižování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a:t>
            </a:r>
            <a:r>
              <a:rPr lang="en-GB" dirty="0" err="1"/>
              <a:t>zpomalování</a:t>
            </a:r>
            <a:r>
              <a:rPr lang="en-GB" dirty="0"/>
              <a:t>. •</a:t>
            </a:r>
            <a:r>
              <a:rPr lang="en-GB" dirty="0" err="1"/>
              <a:t>Stagflace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ekonomika</a:t>
            </a:r>
            <a:r>
              <a:rPr lang="en-GB" dirty="0"/>
              <a:t> </a:t>
            </a:r>
            <a:r>
              <a:rPr lang="en-GB" dirty="0" err="1"/>
              <a:t>stagnuje</a:t>
            </a:r>
            <a:r>
              <a:rPr lang="en-GB" dirty="0"/>
              <a:t>, </a:t>
            </a:r>
            <a:r>
              <a:rPr lang="en-GB" dirty="0" err="1"/>
              <a:t>tzn</a:t>
            </a:r>
            <a:r>
              <a:rPr lang="en-GB" dirty="0"/>
              <a:t>. </a:t>
            </a:r>
            <a:r>
              <a:rPr lang="en-GB" dirty="0" err="1"/>
              <a:t>její</a:t>
            </a:r>
            <a:r>
              <a:rPr lang="en-GB" dirty="0"/>
              <a:t> </a:t>
            </a:r>
            <a:r>
              <a:rPr lang="en-GB" dirty="0" err="1"/>
              <a:t>reálný</a:t>
            </a:r>
            <a:r>
              <a:rPr lang="en-GB" dirty="0"/>
              <a:t> </a:t>
            </a:r>
            <a:r>
              <a:rPr lang="en-GB" dirty="0" err="1"/>
              <a:t>produkt</a:t>
            </a:r>
            <a:r>
              <a:rPr lang="en-GB" dirty="0"/>
              <a:t> se </a:t>
            </a:r>
            <a:r>
              <a:rPr lang="en-GB" dirty="0" err="1"/>
              <a:t>nemění</a:t>
            </a:r>
            <a:r>
              <a:rPr lang="en-GB" dirty="0"/>
              <a:t>, </a:t>
            </a:r>
            <a:r>
              <a:rPr lang="en-GB" dirty="0" err="1"/>
              <a:t>avšak</a:t>
            </a:r>
            <a:r>
              <a:rPr lang="en-GB" dirty="0"/>
              <a:t> </a:t>
            </a:r>
            <a:r>
              <a:rPr lang="en-GB" dirty="0" err="1"/>
              <a:t>cenová</a:t>
            </a:r>
            <a:r>
              <a:rPr lang="en-GB" dirty="0"/>
              <a:t> </a:t>
            </a:r>
            <a:r>
              <a:rPr lang="en-GB" dirty="0" err="1"/>
              <a:t>hladina</a:t>
            </a:r>
            <a:r>
              <a:rPr lang="en-GB" dirty="0"/>
              <a:t> </a:t>
            </a:r>
            <a:r>
              <a:rPr lang="en-GB" dirty="0" err="1"/>
              <a:t>roste</a:t>
            </a:r>
            <a:r>
              <a:rPr lang="en-GB" dirty="0"/>
              <a:t>. •</a:t>
            </a:r>
            <a:r>
              <a:rPr lang="en-GB" dirty="0" err="1"/>
              <a:t>Slumpflace</a:t>
            </a:r>
            <a:r>
              <a:rPr lang="en-GB" dirty="0"/>
              <a:t> je </a:t>
            </a:r>
            <a:r>
              <a:rPr lang="en-GB" dirty="0" err="1"/>
              <a:t>kombinací</a:t>
            </a:r>
            <a:r>
              <a:rPr lang="en-GB" dirty="0"/>
              <a:t> </a:t>
            </a:r>
            <a:r>
              <a:rPr lang="en-GB" dirty="0" err="1"/>
              <a:t>poklesu</a:t>
            </a:r>
            <a:r>
              <a:rPr lang="en-GB" dirty="0"/>
              <a:t> </a:t>
            </a:r>
            <a:r>
              <a:rPr lang="en-GB" dirty="0" err="1"/>
              <a:t>ekonomiky</a:t>
            </a:r>
            <a:r>
              <a:rPr lang="en-GB" dirty="0"/>
              <a:t>, resp. </a:t>
            </a:r>
            <a:r>
              <a:rPr lang="en-GB" dirty="0" err="1"/>
              <a:t>jejího</a:t>
            </a:r>
            <a:r>
              <a:rPr lang="en-GB" dirty="0"/>
              <a:t> </a:t>
            </a:r>
            <a:r>
              <a:rPr lang="en-GB" dirty="0" err="1"/>
              <a:t>reálného</a:t>
            </a:r>
            <a:r>
              <a:rPr lang="en-GB" dirty="0"/>
              <a:t> </a:t>
            </a:r>
            <a:r>
              <a:rPr lang="en-GB" dirty="0" err="1"/>
              <a:t>produktu</a:t>
            </a:r>
            <a:r>
              <a:rPr lang="en-GB" dirty="0"/>
              <a:t>, a </a:t>
            </a:r>
            <a:r>
              <a:rPr lang="en-GB" dirty="0" err="1"/>
              <a:t>růstu</a:t>
            </a:r>
            <a:r>
              <a:rPr lang="en-GB" dirty="0"/>
              <a:t> </a:t>
            </a:r>
            <a:r>
              <a:rPr lang="en-GB" dirty="0" err="1"/>
              <a:t>cenové</a:t>
            </a:r>
            <a:r>
              <a:rPr lang="en-GB" dirty="0"/>
              <a:t> </a:t>
            </a:r>
            <a:r>
              <a:rPr lang="en-GB" dirty="0" err="1"/>
              <a:t>hladiny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Nabídkové šoky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její prosazení do mezd) jsou doprovázeny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poptávkovými šoky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politikou) a výsledkem je rostoucí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(trvalá inflace) při relativně stabilním  reálném produktu na úrovni potenciálního produktu</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cenové hladiny je založen na inflačních očekáváních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(prosazovaném do mezd) a inflace se udržuje setrvačností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setrvačná 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Jde o 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mzdově cenovou spirálu</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bude ovlivněno  nejen danou mírou inflace, ale i očekáváním účinků poptávkových a nabídkových šoků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Není</a:t>
            </a:r>
            <a:r>
              <a:rPr lang="en-GB" dirty="0"/>
              <a:t> </a:t>
            </a:r>
            <a:r>
              <a:rPr lang="en-GB" dirty="0" err="1"/>
              <a:t>inflace</a:t>
            </a:r>
            <a:r>
              <a:rPr lang="en-GB" dirty="0"/>
              <a:t> </a:t>
            </a:r>
            <a:r>
              <a:rPr lang="en-GB" dirty="0" err="1"/>
              <a:t>jako</a:t>
            </a:r>
            <a:r>
              <a:rPr lang="en-GB" dirty="0"/>
              <a:t> </a:t>
            </a:r>
            <a:r>
              <a:rPr lang="en-GB" dirty="0" err="1"/>
              <a:t>inflace</a:t>
            </a:r>
            <a:r>
              <a:rPr lang="en-GB" dirty="0"/>
              <a:t>. Z </a:t>
            </a:r>
            <a:r>
              <a:rPr lang="en-GB" dirty="0" err="1"/>
              <a:t>hlediska</a:t>
            </a:r>
            <a:r>
              <a:rPr lang="en-GB" dirty="0"/>
              <a:t> </a:t>
            </a:r>
            <a:r>
              <a:rPr lang="en-GB" dirty="0" err="1"/>
              <a:t>ekonomie</a:t>
            </a:r>
            <a:r>
              <a:rPr lang="en-GB" dirty="0"/>
              <a:t> </a:t>
            </a:r>
            <a:r>
              <a:rPr lang="en-GB" dirty="0" err="1"/>
              <a:t>jistě</a:t>
            </a:r>
            <a:r>
              <a:rPr lang="en-GB" dirty="0"/>
              <a:t> </a:t>
            </a:r>
            <a:r>
              <a:rPr lang="en-GB" dirty="0" err="1"/>
              <a:t>cítíme</a:t>
            </a:r>
            <a:r>
              <a:rPr lang="en-GB" dirty="0"/>
              <a:t>, </a:t>
            </a:r>
            <a:r>
              <a:rPr lang="en-GB" dirty="0" err="1"/>
              <a:t>že</a:t>
            </a:r>
            <a:r>
              <a:rPr lang="en-GB" dirty="0"/>
              <a:t> je </a:t>
            </a:r>
            <a:r>
              <a:rPr lang="en-GB" dirty="0" err="1"/>
              <a:t>rozdíl</a:t>
            </a:r>
            <a:r>
              <a:rPr lang="en-GB" dirty="0"/>
              <a:t> </a:t>
            </a:r>
            <a:r>
              <a:rPr lang="en-GB" dirty="0" err="1"/>
              <a:t>mezi</a:t>
            </a:r>
            <a:r>
              <a:rPr lang="en-GB" dirty="0"/>
              <a:t> </a:t>
            </a:r>
            <a:r>
              <a:rPr lang="en-GB" dirty="0" err="1"/>
              <a:t>ekonomickou</a:t>
            </a:r>
            <a:r>
              <a:rPr lang="en-GB" dirty="0"/>
              <a:t> </a:t>
            </a:r>
            <a:r>
              <a:rPr lang="en-GB" dirty="0" err="1"/>
              <a:t>povahou</a:t>
            </a:r>
            <a:r>
              <a:rPr lang="en-GB" dirty="0"/>
              <a:t> </a:t>
            </a:r>
            <a:r>
              <a:rPr lang="en-GB" dirty="0" err="1"/>
              <a:t>cenového</a:t>
            </a:r>
            <a:r>
              <a:rPr lang="en-GB" dirty="0"/>
              <a:t> </a:t>
            </a:r>
            <a:r>
              <a:rPr lang="en-GB" dirty="0" err="1"/>
              <a:t>růstu</a:t>
            </a:r>
            <a:r>
              <a:rPr lang="en-GB" dirty="0"/>
              <a:t> </a:t>
            </a:r>
            <a:r>
              <a:rPr lang="en-GB" dirty="0" err="1"/>
              <a:t>vyvolaného</a:t>
            </a:r>
            <a:r>
              <a:rPr lang="en-GB" dirty="0"/>
              <a:t> </a:t>
            </a:r>
            <a:r>
              <a:rPr lang="en-GB" dirty="0" err="1"/>
              <a:t>takovými</a:t>
            </a:r>
            <a:r>
              <a:rPr lang="en-GB" dirty="0"/>
              <a:t> </a:t>
            </a:r>
            <a:r>
              <a:rPr lang="en-GB" dirty="0" err="1"/>
              <a:t>faktory</a:t>
            </a:r>
            <a:r>
              <a:rPr lang="en-GB" dirty="0"/>
              <a:t>, </a:t>
            </a:r>
            <a:r>
              <a:rPr lang="en-GB" dirty="0" err="1"/>
              <a:t>jako</a:t>
            </a:r>
            <a:r>
              <a:rPr lang="en-GB" dirty="0"/>
              <a:t> je </a:t>
            </a:r>
            <a:r>
              <a:rPr lang="en-GB" dirty="0" err="1"/>
              <a:t>například</a:t>
            </a:r>
            <a:r>
              <a:rPr lang="en-GB" dirty="0"/>
              <a:t> </a:t>
            </a:r>
            <a:r>
              <a:rPr lang="en-GB" dirty="0" err="1"/>
              <a:t>růst</a:t>
            </a:r>
            <a:r>
              <a:rPr lang="en-GB" dirty="0"/>
              <a:t> </a:t>
            </a:r>
            <a:r>
              <a:rPr lang="en-GB" dirty="0" err="1"/>
              <a:t>výrobních</a:t>
            </a:r>
            <a:r>
              <a:rPr lang="en-GB" dirty="0"/>
              <a:t> </a:t>
            </a:r>
            <a:r>
              <a:rPr lang="en-GB" dirty="0" err="1"/>
              <a:t>nákladů</a:t>
            </a:r>
            <a:r>
              <a:rPr lang="en-GB" dirty="0"/>
              <a:t> </a:t>
            </a:r>
            <a:r>
              <a:rPr lang="en-GB" dirty="0" err="1"/>
              <a:t>nebo</a:t>
            </a:r>
            <a:r>
              <a:rPr lang="en-GB" dirty="0"/>
              <a:t> </a:t>
            </a:r>
            <a:r>
              <a:rPr lang="en-GB" dirty="0" err="1"/>
              <a:t>převaha</a:t>
            </a:r>
            <a:r>
              <a:rPr lang="en-GB" dirty="0"/>
              <a:t> </a:t>
            </a:r>
            <a:r>
              <a:rPr lang="en-GB" dirty="0" err="1"/>
              <a:t>agregátní</a:t>
            </a:r>
            <a:r>
              <a:rPr lang="en-GB" dirty="0"/>
              <a:t> </a:t>
            </a:r>
            <a:r>
              <a:rPr lang="en-GB" dirty="0" err="1"/>
              <a:t>poptávky</a:t>
            </a:r>
            <a:r>
              <a:rPr lang="en-GB" dirty="0"/>
              <a:t> </a:t>
            </a:r>
            <a:r>
              <a:rPr lang="en-GB" dirty="0" err="1"/>
              <a:t>nad</a:t>
            </a:r>
            <a:r>
              <a:rPr lang="en-GB" dirty="0"/>
              <a:t> </a:t>
            </a:r>
            <a:r>
              <a:rPr lang="en-GB" dirty="0" err="1"/>
              <a:t>nabídkou</a:t>
            </a:r>
            <a:r>
              <a:rPr lang="en-GB" dirty="0"/>
              <a:t> a </a:t>
            </a:r>
            <a:r>
              <a:rPr lang="en-GB" dirty="0" err="1"/>
              <a:t>cenového</a:t>
            </a:r>
            <a:r>
              <a:rPr lang="en-GB" dirty="0"/>
              <a:t> </a:t>
            </a:r>
            <a:r>
              <a:rPr lang="en-GB" dirty="0" err="1"/>
              <a:t>růstu</a:t>
            </a:r>
            <a:r>
              <a:rPr lang="en-GB" dirty="0"/>
              <a:t> </a:t>
            </a:r>
            <a:r>
              <a:rPr lang="en-GB" dirty="0" err="1"/>
              <a:t>způsobeného</a:t>
            </a:r>
            <a:r>
              <a:rPr lang="en-GB" dirty="0"/>
              <a:t> </a:t>
            </a:r>
            <a:r>
              <a:rPr lang="en-GB" dirty="0" err="1"/>
              <a:t>například</a:t>
            </a:r>
            <a:r>
              <a:rPr lang="en-GB" dirty="0"/>
              <a:t> </a:t>
            </a:r>
            <a:r>
              <a:rPr lang="en-GB" dirty="0" err="1"/>
              <a:t>rozhodnutím</a:t>
            </a:r>
            <a:r>
              <a:rPr lang="en-GB" dirty="0"/>
              <a:t> </a:t>
            </a:r>
            <a:r>
              <a:rPr lang="en-GB" dirty="0" err="1"/>
              <a:t>vlády</a:t>
            </a:r>
            <a:r>
              <a:rPr lang="en-GB" dirty="0"/>
              <a:t> o </a:t>
            </a:r>
            <a:r>
              <a:rPr lang="en-GB" dirty="0" err="1"/>
              <a:t>zvýšení</a:t>
            </a:r>
            <a:r>
              <a:rPr lang="en-GB" dirty="0"/>
              <a:t> </a:t>
            </a:r>
            <a:r>
              <a:rPr lang="en-GB" dirty="0" err="1"/>
              <a:t>nepřímých</a:t>
            </a:r>
            <a:r>
              <a:rPr lang="en-GB" dirty="0"/>
              <a:t> </a:t>
            </a:r>
            <a:r>
              <a:rPr lang="en-GB" dirty="0" err="1"/>
              <a:t>daní</a:t>
            </a:r>
            <a:r>
              <a:rPr lang="en-GB" dirty="0"/>
              <a:t> (</a:t>
            </a:r>
            <a:r>
              <a:rPr lang="en-GB" dirty="0" err="1"/>
              <a:t>které</a:t>
            </a:r>
            <a:r>
              <a:rPr lang="en-GB" dirty="0"/>
              <a:t>, jak </a:t>
            </a:r>
            <a:r>
              <a:rPr lang="en-GB" dirty="0" err="1"/>
              <a:t>víme</a:t>
            </a:r>
            <a:r>
              <a:rPr lang="en-GB" dirty="0"/>
              <a:t>, </a:t>
            </a:r>
            <a:r>
              <a:rPr lang="en-GB" dirty="0" err="1"/>
              <a:t>jsou</a:t>
            </a:r>
            <a:r>
              <a:rPr lang="en-GB" dirty="0"/>
              <a:t> </a:t>
            </a:r>
            <a:r>
              <a:rPr lang="en-GB" dirty="0" err="1"/>
              <a:t>součástí</a:t>
            </a:r>
            <a:r>
              <a:rPr lang="en-GB" dirty="0"/>
              <a:t> </a:t>
            </a:r>
            <a:r>
              <a:rPr lang="en-GB" dirty="0" err="1"/>
              <a:t>ceny</a:t>
            </a:r>
            <a:r>
              <a:rPr lang="en-GB" dirty="0"/>
              <a:t>) </a:t>
            </a:r>
            <a:r>
              <a:rPr lang="en-GB" dirty="0" err="1"/>
              <a:t>anebo</a:t>
            </a:r>
            <a:r>
              <a:rPr lang="en-GB" dirty="0"/>
              <a:t> </a:t>
            </a:r>
            <a:r>
              <a:rPr lang="en-GB" dirty="0" err="1"/>
              <a:t>rozhodnutím</a:t>
            </a:r>
            <a:r>
              <a:rPr lang="en-GB" dirty="0"/>
              <a:t> o </a:t>
            </a:r>
            <a:r>
              <a:rPr lang="en-GB" dirty="0" err="1"/>
              <a:t>zrušení</a:t>
            </a:r>
            <a:r>
              <a:rPr lang="en-GB" dirty="0"/>
              <a:t> </a:t>
            </a:r>
            <a:r>
              <a:rPr lang="en-GB" dirty="0" err="1"/>
              <a:t>cenové</a:t>
            </a:r>
            <a:r>
              <a:rPr lang="en-GB" dirty="0"/>
              <a:t> </a:t>
            </a:r>
            <a:r>
              <a:rPr lang="en-GB" dirty="0" err="1"/>
              <a:t>regulace</a:t>
            </a:r>
            <a:r>
              <a:rPr lang="en-GB" dirty="0"/>
              <a:t> u </a:t>
            </a:r>
            <a:r>
              <a:rPr lang="en-GB" dirty="0" err="1"/>
              <a:t>některých</a:t>
            </a:r>
            <a:r>
              <a:rPr lang="en-GB" dirty="0"/>
              <a:t> </a:t>
            </a:r>
            <a:r>
              <a:rPr lang="en-GB" dirty="0" err="1"/>
              <a:t>komodit</a:t>
            </a:r>
            <a:r>
              <a:rPr lang="en-GB" dirty="0"/>
              <a:t>. Aby </a:t>
            </a:r>
            <a:r>
              <a:rPr lang="en-GB" dirty="0" err="1"/>
              <a:t>hospodářskopolitické</a:t>
            </a:r>
            <a:r>
              <a:rPr lang="en-GB" dirty="0"/>
              <a:t> </a:t>
            </a:r>
            <a:r>
              <a:rPr lang="en-GB" dirty="0" err="1"/>
              <a:t>autority</a:t>
            </a:r>
            <a:r>
              <a:rPr lang="en-GB" dirty="0"/>
              <a:t> </a:t>
            </a:r>
            <a:r>
              <a:rPr lang="en-GB" dirty="0" err="1"/>
              <a:t>získaly</a:t>
            </a:r>
            <a:r>
              <a:rPr lang="en-GB" dirty="0"/>
              <a:t> </a:t>
            </a:r>
            <a:r>
              <a:rPr lang="en-GB" dirty="0" err="1"/>
              <a:t>takový</a:t>
            </a:r>
            <a:r>
              <a:rPr lang="en-GB" dirty="0"/>
              <a:t> </a:t>
            </a:r>
            <a:r>
              <a:rPr lang="en-GB" dirty="0" err="1"/>
              <a:t>indikátor</a:t>
            </a:r>
            <a:r>
              <a:rPr lang="en-GB" dirty="0"/>
              <a:t> </a:t>
            </a:r>
            <a:r>
              <a:rPr lang="en-GB" dirty="0" err="1"/>
              <a:t>inflace</a:t>
            </a:r>
            <a:r>
              <a:rPr lang="en-GB" dirty="0"/>
              <a:t>, </a:t>
            </a:r>
            <a:r>
              <a:rPr lang="en-GB" dirty="0" err="1"/>
              <a:t>který</a:t>
            </a:r>
            <a:r>
              <a:rPr lang="en-GB" dirty="0"/>
              <a:t> by </a:t>
            </a:r>
            <a:r>
              <a:rPr lang="en-GB" dirty="0" err="1"/>
              <a:t>vypovídal</a:t>
            </a:r>
            <a:r>
              <a:rPr lang="en-GB" dirty="0"/>
              <a:t> o </a:t>
            </a:r>
            <a:r>
              <a:rPr lang="en-GB" dirty="0" err="1"/>
              <a:t>pohybu</a:t>
            </a:r>
            <a:r>
              <a:rPr lang="en-GB" dirty="0"/>
              <a:t> </a:t>
            </a:r>
            <a:r>
              <a:rPr lang="en-GB" dirty="0" err="1"/>
              <a:t>cen</a:t>
            </a:r>
            <a:r>
              <a:rPr lang="en-GB" dirty="0"/>
              <a:t>, </a:t>
            </a:r>
            <a:r>
              <a:rPr lang="en-GB" dirty="0" err="1"/>
              <a:t>jenž</a:t>
            </a:r>
            <a:r>
              <a:rPr lang="en-GB" dirty="0"/>
              <a:t> </a:t>
            </a:r>
            <a:r>
              <a:rPr lang="en-GB" dirty="0" err="1"/>
              <a:t>plyne</a:t>
            </a:r>
            <a:r>
              <a:rPr lang="en-GB" dirty="0"/>
              <a:t> z </a:t>
            </a:r>
            <a:r>
              <a:rPr lang="en-GB" dirty="0" err="1"/>
              <a:t>fungování</a:t>
            </a:r>
            <a:r>
              <a:rPr lang="en-GB" dirty="0"/>
              <a:t> </a:t>
            </a:r>
            <a:r>
              <a:rPr lang="en-GB" dirty="0" err="1"/>
              <a:t>ekonomiky</a:t>
            </a:r>
            <a:r>
              <a:rPr lang="en-GB" dirty="0"/>
              <a:t> </a:t>
            </a:r>
            <a:r>
              <a:rPr lang="en-GB" dirty="0" err="1"/>
              <a:t>samotné</a:t>
            </a:r>
            <a:r>
              <a:rPr lang="en-GB" dirty="0"/>
              <a:t> a </a:t>
            </a:r>
            <a:r>
              <a:rPr lang="en-GB" dirty="0" err="1"/>
              <a:t>který</a:t>
            </a:r>
            <a:r>
              <a:rPr lang="en-GB" dirty="0"/>
              <a:t> by </a:t>
            </a:r>
            <a:r>
              <a:rPr lang="en-GB" dirty="0" err="1"/>
              <a:t>byl</a:t>
            </a:r>
            <a:r>
              <a:rPr lang="en-GB" dirty="0"/>
              <a:t> </a:t>
            </a:r>
            <a:r>
              <a:rPr lang="en-GB" dirty="0" err="1"/>
              <a:t>očištěn</a:t>
            </a:r>
            <a:r>
              <a:rPr lang="en-GB" dirty="0"/>
              <a:t> od </a:t>
            </a:r>
            <a:r>
              <a:rPr lang="en-GB" dirty="0" err="1"/>
              <a:t>jednorázových</a:t>
            </a:r>
            <a:r>
              <a:rPr lang="en-GB" dirty="0"/>
              <a:t> (</a:t>
            </a:r>
            <a:r>
              <a:rPr lang="en-GB" dirty="0" err="1"/>
              <a:t>mimořádných</a:t>
            </a:r>
            <a:r>
              <a:rPr lang="en-GB" dirty="0"/>
              <a:t>) </a:t>
            </a:r>
            <a:r>
              <a:rPr lang="en-GB" dirty="0" err="1"/>
              <a:t>inflačních</a:t>
            </a:r>
            <a:r>
              <a:rPr lang="en-GB" dirty="0"/>
              <a:t> </a:t>
            </a:r>
            <a:r>
              <a:rPr lang="en-GB" dirty="0" err="1"/>
              <a:t>šoků</a:t>
            </a:r>
            <a:r>
              <a:rPr lang="en-GB" dirty="0"/>
              <a:t> </a:t>
            </a:r>
            <a:r>
              <a:rPr lang="en-GB" dirty="0" err="1"/>
              <a:t>iniciovaných</a:t>
            </a:r>
            <a:r>
              <a:rPr lang="en-GB" dirty="0"/>
              <a:t> </a:t>
            </a:r>
            <a:r>
              <a:rPr lang="en-GB" dirty="0" err="1"/>
              <a:t>silami</a:t>
            </a:r>
            <a:r>
              <a:rPr lang="en-GB" dirty="0"/>
              <a:t>, </a:t>
            </a:r>
            <a:r>
              <a:rPr lang="en-GB" dirty="0" err="1"/>
              <a:t>jež</a:t>
            </a:r>
            <a:r>
              <a:rPr lang="en-GB" dirty="0"/>
              <a:t> </a:t>
            </a:r>
            <a:r>
              <a:rPr lang="en-GB" dirty="0" err="1"/>
              <a:t>jsou</a:t>
            </a:r>
            <a:r>
              <a:rPr lang="en-GB" dirty="0"/>
              <a:t> </a:t>
            </a:r>
            <a:r>
              <a:rPr lang="en-GB" dirty="0" err="1"/>
              <a:t>vůči</a:t>
            </a:r>
            <a:r>
              <a:rPr lang="en-GB" dirty="0"/>
              <a:t> </a:t>
            </a:r>
            <a:r>
              <a:rPr lang="en-GB" dirty="0" err="1"/>
              <a:t>vlastnímu</a:t>
            </a:r>
            <a:r>
              <a:rPr lang="en-GB" dirty="0"/>
              <a:t> </a:t>
            </a:r>
            <a:r>
              <a:rPr lang="en-GB" dirty="0" err="1"/>
              <a:t>tržnímu</a:t>
            </a:r>
            <a:r>
              <a:rPr lang="en-GB" dirty="0"/>
              <a:t> </a:t>
            </a:r>
            <a:r>
              <a:rPr lang="en-GB" dirty="0" err="1"/>
              <a:t>mechanismu</a:t>
            </a:r>
            <a:r>
              <a:rPr lang="en-GB" dirty="0"/>
              <a:t> </a:t>
            </a:r>
            <a:r>
              <a:rPr lang="en-GB" dirty="0" err="1"/>
              <a:t>ekonomiky</a:t>
            </a:r>
            <a:r>
              <a:rPr lang="en-GB" dirty="0"/>
              <a:t> </a:t>
            </a:r>
            <a:r>
              <a:rPr lang="en-GB" dirty="0" err="1"/>
              <a:t>vnějšími</a:t>
            </a:r>
            <a:r>
              <a:rPr lang="en-GB" dirty="0"/>
              <a:t>, </a:t>
            </a:r>
            <a:r>
              <a:rPr lang="en-GB" dirty="0" err="1"/>
              <a:t>jsou</a:t>
            </a:r>
            <a:r>
              <a:rPr lang="en-GB" dirty="0"/>
              <a:t> </a:t>
            </a:r>
            <a:r>
              <a:rPr lang="en-GB" dirty="0" err="1"/>
              <a:t>konstruovány</a:t>
            </a:r>
            <a:r>
              <a:rPr lang="en-GB" dirty="0"/>
              <a:t> </a:t>
            </a:r>
            <a:r>
              <a:rPr lang="en-GB" dirty="0" err="1"/>
              <a:t>ukazatele</a:t>
            </a:r>
            <a:r>
              <a:rPr lang="en-GB" dirty="0"/>
              <a:t> </a:t>
            </a:r>
            <a:r>
              <a:rPr lang="en-GB" dirty="0" err="1"/>
              <a:t>typu</a:t>
            </a:r>
            <a:r>
              <a:rPr lang="en-GB" dirty="0"/>
              <a:t> „</a:t>
            </a:r>
            <a:r>
              <a:rPr lang="en-GB" dirty="0" err="1"/>
              <a:t>jádrové</a:t>
            </a:r>
            <a:r>
              <a:rPr lang="en-GB" dirty="0"/>
              <a:t> </a:t>
            </a:r>
            <a:r>
              <a:rPr lang="en-GB" dirty="0" err="1"/>
              <a:t>inflace</a:t>
            </a:r>
            <a:r>
              <a:rPr lang="en-GB" dirty="0"/>
              <a:t>“.</a:t>
            </a:r>
            <a:endParaRPr lang="cs-CZ" dirty="0"/>
          </a:p>
          <a:p>
            <a:pPr marL="0" lvl="0" indent="0" algn="l" rtl="0">
              <a:spcBef>
                <a:spcPts val="0"/>
              </a:spcBef>
              <a:spcAft>
                <a:spcPts val="0"/>
              </a:spcAft>
              <a:buNone/>
            </a:pPr>
            <a:endParaRPr lang="cs-CZ"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Vylučuje z výpočtu inflace cenový pohyb, který je důsledkem zásahů vstupujících do ekonomiky zvnějšku, z prostředí mimo vlastní mechanismus ekonomiky.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se zjišťuje prostřednictvím spotřebního koše vybraného zboží a služeb na základě reprezentativního šetření mezi domácnostmi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zahrnuje 729 položek agregovaných do 12 skupin (např. potraviny, odívání, bydlení, zdravotnictví, vzdělávání aj.)</a:t>
            </a: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https://www.czso.cz/csu/czso/inflace_spotrebitelske_ceny</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https://www.czso.cz/csu/czso/kdyz_se_rekne_inflace_resp_mira_inflace</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https://www.czso.cz/documents/10180/26822363/manual_isc_2024.pdf/88f044b5-462c-478b-8565-265802f7d81d?version=1.0</a:t>
            </a:r>
          </a:p>
          <a:p>
            <a:pPr marL="0" lvl="0" indent="0" algn="l" rtl="0">
              <a:spcBef>
                <a:spcPts val="0"/>
              </a:spcBef>
              <a:spcAft>
                <a:spcPts val="0"/>
              </a:spcAft>
              <a:buNone/>
            </a:pP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cs-CZ" dirty="0"/>
              <a:t>V </a:t>
            </a:r>
            <a:r>
              <a:rPr lang="en-GB" dirty="0"/>
              <a:t> </a:t>
            </a:r>
            <a:r>
              <a:rPr lang="en-GB" dirty="0" err="1"/>
              <a:t>České</a:t>
            </a:r>
            <a:r>
              <a:rPr lang="en-GB" dirty="0"/>
              <a:t> </a:t>
            </a:r>
            <a:r>
              <a:rPr lang="en-GB" dirty="0" err="1"/>
              <a:t>republice</a:t>
            </a:r>
            <a:r>
              <a:rPr lang="en-GB" dirty="0"/>
              <a:t> v </a:t>
            </a:r>
            <a:r>
              <a:rPr lang="en-GB" dirty="0" err="1"/>
              <a:t>současné</a:t>
            </a:r>
            <a:r>
              <a:rPr lang="en-GB" dirty="0"/>
              <a:t> </a:t>
            </a:r>
            <a:r>
              <a:rPr lang="en-GB" dirty="0" err="1"/>
              <a:t>době</a:t>
            </a:r>
            <a:r>
              <a:rPr lang="en-GB" dirty="0"/>
              <a:t> </a:t>
            </a:r>
            <a:r>
              <a:rPr lang="en-GB" dirty="0" err="1"/>
              <a:t>používaný</a:t>
            </a:r>
            <a:r>
              <a:rPr lang="en-GB" dirty="0"/>
              <a:t> </a:t>
            </a:r>
            <a:r>
              <a:rPr lang="en-GB" dirty="0" err="1"/>
              <a:t>spotřební</a:t>
            </a:r>
            <a:r>
              <a:rPr lang="en-GB" dirty="0"/>
              <a:t> </a:t>
            </a:r>
            <a:r>
              <a:rPr lang="en-GB" dirty="0" err="1"/>
              <a:t>koš</a:t>
            </a:r>
            <a:r>
              <a:rPr lang="en-GB" dirty="0"/>
              <a:t> </a:t>
            </a:r>
            <a:r>
              <a:rPr lang="en-GB" dirty="0" err="1"/>
              <a:t>obsahuje</a:t>
            </a:r>
            <a:r>
              <a:rPr lang="en-GB" dirty="0"/>
              <a:t> </a:t>
            </a:r>
            <a:r>
              <a:rPr lang="en-GB" dirty="0" err="1"/>
              <a:t>zhruba</a:t>
            </a:r>
            <a:r>
              <a:rPr lang="en-GB" dirty="0"/>
              <a:t> 800 </a:t>
            </a:r>
            <a:r>
              <a:rPr lang="en-GB" dirty="0" err="1"/>
              <a:t>položek</a:t>
            </a:r>
            <a:r>
              <a:rPr lang="en-GB" dirty="0"/>
              <a:t>. </a:t>
            </a:r>
            <a:r>
              <a:rPr lang="en-GB" dirty="0" err="1"/>
              <a:t>Ceny</a:t>
            </a:r>
            <a:r>
              <a:rPr lang="en-GB" dirty="0"/>
              <a:t> </a:t>
            </a:r>
            <a:r>
              <a:rPr lang="en-GB" dirty="0" err="1"/>
              <a:t>zjišťuje</a:t>
            </a:r>
            <a:r>
              <a:rPr lang="en-GB" dirty="0"/>
              <a:t> </a:t>
            </a:r>
            <a:r>
              <a:rPr lang="en-GB" dirty="0" err="1"/>
              <a:t>Český</a:t>
            </a:r>
            <a:r>
              <a:rPr lang="en-GB" dirty="0"/>
              <a:t> </a:t>
            </a:r>
            <a:r>
              <a:rPr lang="en-GB" dirty="0" err="1"/>
              <a:t>statistický</a:t>
            </a:r>
            <a:r>
              <a:rPr lang="en-GB" dirty="0"/>
              <a:t> </a:t>
            </a:r>
            <a:r>
              <a:rPr lang="en-GB" dirty="0" err="1"/>
              <a:t>úřad</a:t>
            </a:r>
            <a:r>
              <a:rPr lang="en-GB" dirty="0"/>
              <a:t> </a:t>
            </a:r>
            <a:r>
              <a:rPr lang="en-GB" dirty="0" err="1"/>
              <a:t>každý</a:t>
            </a:r>
            <a:r>
              <a:rPr lang="en-GB" dirty="0"/>
              <a:t> </a:t>
            </a:r>
            <a:r>
              <a:rPr lang="en-GB" dirty="0" err="1"/>
              <a:t>měsíc</a:t>
            </a:r>
            <a:r>
              <a:rPr lang="en-GB" dirty="0"/>
              <a:t> v </a:t>
            </a:r>
            <a:r>
              <a:rPr lang="en-GB" dirty="0" err="1"/>
              <a:t>přibližně</a:t>
            </a:r>
            <a:r>
              <a:rPr lang="en-GB" dirty="0"/>
              <a:t> 10 </a:t>
            </a:r>
            <a:r>
              <a:rPr lang="en-GB" dirty="0" err="1"/>
              <a:t>tisících</a:t>
            </a:r>
            <a:r>
              <a:rPr lang="en-GB" dirty="0"/>
              <a:t> </a:t>
            </a:r>
            <a:r>
              <a:rPr lang="en-GB" dirty="0" err="1"/>
              <a:t>prodejnách</a:t>
            </a:r>
            <a:r>
              <a:rPr lang="en-GB" dirty="0"/>
              <a:t> a </a:t>
            </a:r>
            <a:r>
              <a:rPr lang="en-GB" dirty="0" err="1"/>
              <a:t>provozovnách</a:t>
            </a:r>
            <a:r>
              <a:rPr lang="en-GB" dirty="0"/>
              <a:t> </a:t>
            </a:r>
            <a:r>
              <a:rPr lang="en-GB" dirty="0" err="1"/>
              <a:t>ve</a:t>
            </a:r>
            <a:r>
              <a:rPr lang="en-GB" dirty="0"/>
              <a:t> 40 </a:t>
            </a:r>
            <a:r>
              <a:rPr lang="en-GB" dirty="0" err="1"/>
              <a:t>regionech</a:t>
            </a:r>
            <a:r>
              <a:rPr lang="en-GB" dirty="0"/>
              <a:t> </a:t>
            </a:r>
            <a:r>
              <a:rPr lang="en-GB" dirty="0" err="1"/>
              <a:t>republiky</a:t>
            </a:r>
            <a:r>
              <a:rPr lang="en-GB" dirty="0"/>
              <a:t>. </a:t>
            </a:r>
            <a:r>
              <a:rPr lang="en-GB" dirty="0" err="1"/>
              <a:t>Váhy</a:t>
            </a:r>
            <a:r>
              <a:rPr lang="en-GB" dirty="0"/>
              <a:t> </a:t>
            </a:r>
            <a:r>
              <a:rPr lang="en-GB" dirty="0" err="1"/>
              <a:t>jednotlivých</a:t>
            </a:r>
            <a:r>
              <a:rPr lang="en-GB" dirty="0"/>
              <a:t> </a:t>
            </a:r>
            <a:r>
              <a:rPr lang="en-GB" dirty="0" err="1"/>
              <a:t>statků</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jsou</a:t>
            </a:r>
            <a:r>
              <a:rPr lang="en-GB" dirty="0"/>
              <a:t> </a:t>
            </a:r>
            <a:r>
              <a:rPr lang="en-GB" dirty="0" err="1"/>
              <a:t>stanovovány</a:t>
            </a:r>
            <a:r>
              <a:rPr lang="en-GB" dirty="0"/>
              <a:t> </a:t>
            </a:r>
            <a:r>
              <a:rPr lang="en-GB" dirty="0" err="1"/>
              <a:t>na</a:t>
            </a:r>
            <a:r>
              <a:rPr lang="en-GB" dirty="0"/>
              <a:t> </a:t>
            </a:r>
            <a:r>
              <a:rPr lang="en-GB" dirty="0" err="1"/>
              <a:t>základě</a:t>
            </a:r>
            <a:r>
              <a:rPr lang="en-GB" dirty="0"/>
              <a:t> </a:t>
            </a:r>
            <a:r>
              <a:rPr lang="en-GB" dirty="0" err="1"/>
              <a:t>struktury</a:t>
            </a:r>
            <a:r>
              <a:rPr lang="en-GB" dirty="0"/>
              <a:t> </a:t>
            </a:r>
            <a:r>
              <a:rPr lang="en-GB" dirty="0" err="1"/>
              <a:t>výdajů</a:t>
            </a:r>
            <a:r>
              <a:rPr lang="en-GB" dirty="0"/>
              <a:t> </a:t>
            </a:r>
            <a:r>
              <a:rPr lang="en-GB" dirty="0" err="1"/>
              <a:t>domácností</a:t>
            </a:r>
            <a:r>
              <a:rPr lang="en-GB" dirty="0"/>
              <a:t> </a:t>
            </a:r>
            <a:r>
              <a:rPr lang="en-GB" dirty="0" err="1"/>
              <a:t>podle</a:t>
            </a:r>
            <a:r>
              <a:rPr lang="en-GB" dirty="0"/>
              <a:t> </a:t>
            </a:r>
            <a:r>
              <a:rPr lang="en-GB" dirty="0" err="1"/>
              <a:t>výsledků</a:t>
            </a:r>
            <a:r>
              <a:rPr lang="en-GB" dirty="0"/>
              <a:t> </a:t>
            </a:r>
            <a:r>
              <a:rPr lang="en-GB" dirty="0" err="1"/>
              <a:t>statistiky</a:t>
            </a:r>
            <a:r>
              <a:rPr lang="en-GB" dirty="0"/>
              <a:t> </a:t>
            </a:r>
            <a:r>
              <a:rPr lang="en-GB" dirty="0" err="1"/>
              <a:t>rodinných</a:t>
            </a:r>
            <a:r>
              <a:rPr lang="en-GB" dirty="0"/>
              <a:t> </a:t>
            </a:r>
            <a:r>
              <a:rPr lang="en-GB" dirty="0" err="1"/>
              <a:t>účtů</a:t>
            </a:r>
            <a:r>
              <a:rPr lang="en-GB" dirty="0"/>
              <a:t> a </a:t>
            </a:r>
            <a:r>
              <a:rPr lang="en-GB" dirty="0" err="1"/>
              <a:t>mění</a:t>
            </a:r>
            <a:r>
              <a:rPr lang="en-GB" dirty="0"/>
              <a:t> se </a:t>
            </a:r>
            <a:r>
              <a:rPr lang="en-GB" dirty="0" err="1"/>
              <a:t>jednou</a:t>
            </a:r>
            <a:r>
              <a:rPr lang="en-GB" dirty="0"/>
              <a:t> za </a:t>
            </a:r>
            <a:r>
              <a:rPr lang="en-GB" dirty="0" err="1"/>
              <a:t>dva</a:t>
            </a:r>
            <a:r>
              <a:rPr lang="en-GB" dirty="0"/>
              <a:t> </a:t>
            </a:r>
            <a:r>
              <a:rPr lang="en-GB" dirty="0" err="1"/>
              <a:t>roky</a:t>
            </a:r>
            <a:r>
              <a:rPr lang="en-GB" dirty="0"/>
              <a:t>.</a:t>
            </a:r>
            <a:endParaRPr lang="cs-CZ" dirty="0"/>
          </a:p>
          <a:p>
            <a:pPr marL="0" lvl="0" indent="0" algn="l" rtl="0">
              <a:spcBef>
                <a:spcPts val="0"/>
              </a:spcBef>
              <a:spcAft>
                <a:spcPts val="0"/>
              </a:spcAft>
              <a:buNone/>
            </a:pPr>
            <a:r>
              <a:rPr lang="en-GB" dirty="0"/>
              <a:t>Z </a:t>
            </a:r>
            <a:r>
              <a:rPr lang="en-GB" dirty="0" err="1"/>
              <a:t>hlediska</a:t>
            </a:r>
            <a:r>
              <a:rPr lang="en-GB" dirty="0"/>
              <a:t> </a:t>
            </a:r>
            <a:r>
              <a:rPr lang="en-GB" dirty="0" err="1"/>
              <a:t>srovnatelnosti</a:t>
            </a:r>
            <a:r>
              <a:rPr lang="en-GB" dirty="0"/>
              <a:t> </a:t>
            </a:r>
            <a:r>
              <a:rPr lang="en-GB" dirty="0" err="1"/>
              <a:t>údajů</a:t>
            </a:r>
            <a:r>
              <a:rPr lang="en-GB" dirty="0"/>
              <a:t> by </a:t>
            </a:r>
            <a:r>
              <a:rPr lang="en-GB" dirty="0" err="1"/>
              <a:t>bylo</a:t>
            </a:r>
            <a:r>
              <a:rPr lang="en-GB" dirty="0"/>
              <a:t> </a:t>
            </a:r>
            <a:r>
              <a:rPr lang="en-GB" dirty="0" err="1"/>
              <a:t>žádoucí</a:t>
            </a:r>
            <a:r>
              <a:rPr lang="en-GB" dirty="0"/>
              <a:t>, aby </a:t>
            </a:r>
            <a:r>
              <a:rPr lang="en-GB" dirty="0" err="1"/>
              <a:t>struktura</a:t>
            </a:r>
            <a:r>
              <a:rPr lang="en-GB" dirty="0"/>
              <a:t> </a:t>
            </a:r>
            <a:r>
              <a:rPr lang="en-GB" dirty="0" err="1"/>
              <a:t>spotřebního</a:t>
            </a:r>
            <a:r>
              <a:rPr lang="en-GB" dirty="0"/>
              <a:t> </a:t>
            </a:r>
            <a:r>
              <a:rPr lang="en-GB" dirty="0" err="1"/>
              <a:t>koše</a:t>
            </a:r>
            <a:r>
              <a:rPr lang="en-GB" dirty="0"/>
              <a:t> </a:t>
            </a:r>
            <a:r>
              <a:rPr lang="en-GB" dirty="0" err="1"/>
              <a:t>nebyla</a:t>
            </a:r>
            <a:r>
              <a:rPr lang="en-GB" dirty="0"/>
              <a:t> po co </a:t>
            </a:r>
            <a:r>
              <a:rPr lang="en-GB" dirty="0" err="1"/>
              <a:t>nejdelší</a:t>
            </a:r>
            <a:r>
              <a:rPr lang="en-GB" dirty="0"/>
              <a:t> </a:t>
            </a:r>
            <a:r>
              <a:rPr lang="en-GB" dirty="0" err="1"/>
              <a:t>dobu</a:t>
            </a:r>
            <a:r>
              <a:rPr lang="en-GB" dirty="0"/>
              <a:t> </a:t>
            </a:r>
            <a:r>
              <a:rPr lang="en-GB" dirty="0" err="1"/>
              <a:t>měněna</a:t>
            </a:r>
            <a:r>
              <a:rPr lang="en-GB" dirty="0"/>
              <a:t>. Z </a:t>
            </a:r>
            <a:r>
              <a:rPr lang="en-GB" dirty="0" err="1"/>
              <a:t>hlediska</a:t>
            </a:r>
            <a:r>
              <a:rPr lang="en-GB" dirty="0"/>
              <a:t> </a:t>
            </a:r>
            <a:r>
              <a:rPr lang="en-GB" dirty="0" err="1"/>
              <a:t>souladu</a:t>
            </a:r>
            <a:r>
              <a:rPr lang="en-GB" dirty="0"/>
              <a:t> </a:t>
            </a:r>
            <a:r>
              <a:rPr lang="en-GB" dirty="0" err="1"/>
              <a:t>statistického</a:t>
            </a:r>
            <a:r>
              <a:rPr lang="en-GB" dirty="0"/>
              <a:t> </a:t>
            </a:r>
            <a:r>
              <a:rPr lang="en-GB" dirty="0" err="1"/>
              <a:t>koše</a:t>
            </a:r>
            <a:r>
              <a:rPr lang="en-GB" dirty="0"/>
              <a:t> se </a:t>
            </a:r>
            <a:r>
              <a:rPr lang="en-GB" dirty="0" err="1"/>
              <a:t>skutečnou</a:t>
            </a:r>
            <a:r>
              <a:rPr lang="en-GB" dirty="0"/>
              <a:t> </a:t>
            </a:r>
            <a:r>
              <a:rPr lang="en-GB" dirty="0" err="1"/>
              <a:t>strukturou</a:t>
            </a:r>
            <a:r>
              <a:rPr lang="en-GB" dirty="0"/>
              <a:t> </a:t>
            </a:r>
            <a:r>
              <a:rPr lang="en-GB" dirty="0" err="1"/>
              <a:t>spotřeby</a:t>
            </a:r>
            <a:r>
              <a:rPr lang="en-GB" dirty="0"/>
              <a:t> je </a:t>
            </a:r>
            <a:r>
              <a:rPr lang="en-GB" dirty="0" err="1"/>
              <a:t>žádoucí</a:t>
            </a:r>
            <a:r>
              <a:rPr lang="en-GB" dirty="0"/>
              <a:t> </a:t>
            </a:r>
            <a:r>
              <a:rPr lang="en-GB" dirty="0" err="1"/>
              <a:t>občasná</a:t>
            </a:r>
            <a:r>
              <a:rPr lang="en-GB" dirty="0"/>
              <a:t> </a:t>
            </a:r>
            <a:r>
              <a:rPr lang="en-GB" dirty="0" err="1"/>
              <a:t>rekonstrukce</a:t>
            </a:r>
            <a:r>
              <a:rPr lang="en-GB" dirty="0"/>
              <a:t> </a:t>
            </a:r>
            <a:r>
              <a:rPr lang="en-GB" dirty="0" err="1"/>
              <a:t>koše</a:t>
            </a:r>
            <a:r>
              <a:rPr lang="en-GB" dirty="0"/>
              <a:t>. </a:t>
            </a:r>
            <a:r>
              <a:rPr lang="en-GB" dirty="0" err="1"/>
              <a:t>Rozpor</a:t>
            </a:r>
            <a:r>
              <a:rPr lang="en-GB" dirty="0"/>
              <a:t> </a:t>
            </a:r>
            <a:r>
              <a:rPr lang="en-GB" dirty="0" err="1"/>
              <a:t>mezi</a:t>
            </a:r>
            <a:r>
              <a:rPr lang="en-GB" dirty="0"/>
              <a:t> </a:t>
            </a:r>
            <a:r>
              <a:rPr lang="en-GB" dirty="0" err="1"/>
              <a:t>oběma</a:t>
            </a:r>
            <a:r>
              <a:rPr lang="en-GB" dirty="0"/>
              <a:t> </a:t>
            </a:r>
            <a:r>
              <a:rPr lang="en-GB" dirty="0" err="1"/>
              <a:t>zájmy</a:t>
            </a:r>
            <a:r>
              <a:rPr lang="en-GB" dirty="0"/>
              <a:t> se </a:t>
            </a:r>
            <a:r>
              <a:rPr lang="en-GB" dirty="0" err="1"/>
              <a:t>řeší</a:t>
            </a:r>
            <a:r>
              <a:rPr lang="en-GB" dirty="0"/>
              <a:t> </a:t>
            </a:r>
            <a:r>
              <a:rPr lang="en-GB" dirty="0" err="1"/>
              <a:t>kompromisně</a:t>
            </a:r>
            <a:r>
              <a:rPr lang="en-GB" dirty="0"/>
              <a:t>. V </a:t>
            </a:r>
            <a:r>
              <a:rPr lang="en-GB" dirty="0" err="1"/>
              <a:t>Česku</a:t>
            </a:r>
            <a:r>
              <a:rPr lang="en-GB" dirty="0"/>
              <a:t> je </a:t>
            </a:r>
            <a:r>
              <a:rPr lang="en-GB" dirty="0" err="1"/>
              <a:t>struktura</a:t>
            </a:r>
            <a:r>
              <a:rPr lang="en-GB" dirty="0"/>
              <a:t> </a:t>
            </a:r>
            <a:r>
              <a:rPr lang="en-GB" dirty="0" err="1"/>
              <a:t>koše</a:t>
            </a:r>
            <a:r>
              <a:rPr lang="en-GB" dirty="0"/>
              <a:t> </a:t>
            </a:r>
            <a:r>
              <a:rPr lang="en-GB" dirty="0" err="1"/>
              <a:t>aktualizována</a:t>
            </a:r>
            <a:r>
              <a:rPr lang="en-GB" dirty="0"/>
              <a:t> </a:t>
            </a:r>
            <a:r>
              <a:rPr lang="en-GB" dirty="0" err="1"/>
              <a:t>každoročně</a:t>
            </a:r>
            <a:r>
              <a:rPr lang="en-GB" dirty="0"/>
              <a:t>. </a:t>
            </a:r>
            <a:r>
              <a:rPr lang="en-GB" dirty="0" err="1"/>
              <a:t>Při</a:t>
            </a:r>
            <a:r>
              <a:rPr lang="en-GB" dirty="0"/>
              <a:t> </a:t>
            </a:r>
            <a:r>
              <a:rPr lang="en-GB" dirty="0" err="1"/>
              <a:t>aktualizaci</a:t>
            </a:r>
            <a:r>
              <a:rPr lang="en-GB" dirty="0"/>
              <a:t> </a:t>
            </a:r>
            <a:r>
              <a:rPr lang="en-GB" dirty="0" err="1"/>
              <a:t>jsou</a:t>
            </a:r>
            <a:r>
              <a:rPr lang="en-GB" dirty="0"/>
              <a:t> z </a:t>
            </a:r>
            <a:r>
              <a:rPr lang="en-GB" dirty="0" err="1"/>
              <a:t>koše</a:t>
            </a:r>
            <a:r>
              <a:rPr lang="en-GB" dirty="0"/>
              <a:t> </a:t>
            </a:r>
            <a:r>
              <a:rPr lang="en-GB" dirty="0" err="1"/>
              <a:t>vyřazovány</a:t>
            </a:r>
            <a:r>
              <a:rPr lang="en-GB" dirty="0"/>
              <a:t> </a:t>
            </a:r>
            <a:r>
              <a:rPr lang="en-GB" dirty="0" err="1"/>
              <a:t>produkty</a:t>
            </a:r>
            <a:r>
              <a:rPr lang="en-GB" dirty="0"/>
              <a:t>, </a:t>
            </a:r>
            <a:r>
              <a:rPr lang="en-GB" dirty="0" err="1"/>
              <a:t>jejichž</a:t>
            </a:r>
            <a:r>
              <a:rPr lang="en-GB" dirty="0"/>
              <a:t> </a:t>
            </a:r>
            <a:r>
              <a:rPr lang="en-GB" dirty="0" err="1"/>
              <a:t>podíl</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poklesl</a:t>
            </a:r>
            <a:r>
              <a:rPr lang="en-GB" dirty="0"/>
              <a:t>, a </a:t>
            </a:r>
            <a:r>
              <a:rPr lang="en-GB" dirty="0" err="1"/>
              <a:t>naopak</a:t>
            </a:r>
            <a:r>
              <a:rPr lang="en-GB" dirty="0"/>
              <a:t> </a:t>
            </a:r>
            <a:r>
              <a:rPr lang="en-GB" dirty="0" err="1"/>
              <a:t>jsou</a:t>
            </a:r>
            <a:r>
              <a:rPr lang="en-GB" dirty="0"/>
              <a:t> </a:t>
            </a:r>
            <a:r>
              <a:rPr lang="en-GB" dirty="0" err="1"/>
              <a:t>zařazovány</a:t>
            </a:r>
            <a:r>
              <a:rPr lang="en-GB" dirty="0"/>
              <a:t> </a:t>
            </a:r>
            <a:r>
              <a:rPr lang="en-GB" dirty="0" err="1"/>
              <a:t>produkty</a:t>
            </a:r>
            <a:r>
              <a:rPr lang="en-GB" dirty="0"/>
              <a:t>, </a:t>
            </a:r>
            <a:r>
              <a:rPr lang="en-GB" dirty="0" err="1"/>
              <a:t>jejichž</a:t>
            </a:r>
            <a:r>
              <a:rPr lang="en-GB" dirty="0"/>
              <a:t> </a:t>
            </a:r>
            <a:r>
              <a:rPr lang="en-GB" dirty="0" err="1"/>
              <a:t>zastoupení</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vzrostlo</a:t>
            </a:r>
            <a:r>
              <a:rPr lang="en-GB" dirty="0"/>
              <a:t>.</a:t>
            </a:r>
            <a:endParaRPr lang="cs-CZ" dirty="0"/>
          </a:p>
          <a:p>
            <a:pPr marL="0" lvl="0" indent="0" algn="l" rtl="0">
              <a:spcBef>
                <a:spcPts val="0"/>
              </a:spcBef>
              <a:spcAft>
                <a:spcPts val="0"/>
              </a:spcAft>
              <a:buNone/>
            </a:pPr>
            <a:r>
              <a:rPr lang="en-GB" dirty="0" err="1"/>
              <a:t>Ve</a:t>
            </a:r>
            <a:r>
              <a:rPr lang="en-GB" dirty="0"/>
              <a:t> </a:t>
            </a:r>
            <a:r>
              <a:rPr lang="en-GB" dirty="0" err="1"/>
              <a:t>struktuře</a:t>
            </a:r>
            <a:r>
              <a:rPr lang="en-GB" dirty="0"/>
              <a:t> „</a:t>
            </a:r>
            <a:r>
              <a:rPr lang="en-GB" dirty="0" err="1"/>
              <a:t>českého</a:t>
            </a:r>
            <a:r>
              <a:rPr lang="en-GB" dirty="0"/>
              <a:t>“ </a:t>
            </a:r>
            <a:r>
              <a:rPr lang="en-GB" dirty="0" err="1"/>
              <a:t>spotřebního</a:t>
            </a:r>
            <a:r>
              <a:rPr lang="en-GB" dirty="0"/>
              <a:t> </a:t>
            </a:r>
            <a:r>
              <a:rPr lang="en-GB" dirty="0" err="1"/>
              <a:t>koše</a:t>
            </a:r>
            <a:r>
              <a:rPr lang="en-GB" dirty="0"/>
              <a:t> </a:t>
            </a:r>
            <a:r>
              <a:rPr lang="en-GB" dirty="0" err="1"/>
              <a:t>byly</a:t>
            </a:r>
            <a:r>
              <a:rPr lang="en-GB" dirty="0"/>
              <a:t> v </a:t>
            </a:r>
            <a:r>
              <a:rPr lang="en-GB" dirty="0" err="1"/>
              <a:t>posledních</a:t>
            </a:r>
            <a:r>
              <a:rPr lang="en-GB" dirty="0"/>
              <a:t> </a:t>
            </a:r>
            <a:r>
              <a:rPr lang="en-GB" dirty="0" err="1"/>
              <a:t>letech</a:t>
            </a:r>
            <a:r>
              <a:rPr lang="en-GB" dirty="0"/>
              <a:t> </a:t>
            </a:r>
            <a:r>
              <a:rPr lang="en-GB" dirty="0" err="1"/>
              <a:t>provedeny</a:t>
            </a:r>
            <a:r>
              <a:rPr lang="en-GB" dirty="0"/>
              <a:t> </a:t>
            </a:r>
            <a:r>
              <a:rPr lang="en-GB" dirty="0" err="1"/>
              <a:t>změny</a:t>
            </a:r>
            <a:r>
              <a:rPr lang="en-GB" dirty="0"/>
              <a:t>, </a:t>
            </a:r>
            <a:r>
              <a:rPr lang="en-GB" dirty="0" err="1"/>
              <a:t>které</a:t>
            </a:r>
            <a:r>
              <a:rPr lang="en-GB" dirty="0"/>
              <a:t> </a:t>
            </a:r>
            <a:r>
              <a:rPr lang="en-GB" dirty="0" err="1"/>
              <a:t>souvisejí</a:t>
            </a:r>
            <a:r>
              <a:rPr lang="en-GB" dirty="0"/>
              <a:t> se </a:t>
            </a:r>
            <a:r>
              <a:rPr lang="en-GB" dirty="0" err="1"/>
              <a:t>změnou</a:t>
            </a:r>
            <a:r>
              <a:rPr lang="en-GB" dirty="0"/>
              <a:t> </a:t>
            </a:r>
            <a:r>
              <a:rPr lang="en-GB" dirty="0" err="1"/>
              <a:t>životního</a:t>
            </a:r>
            <a:r>
              <a:rPr lang="en-GB" dirty="0"/>
              <a:t> </a:t>
            </a:r>
            <a:r>
              <a:rPr lang="en-GB" dirty="0" err="1"/>
              <a:t>stylu</a:t>
            </a:r>
            <a:r>
              <a:rPr lang="en-GB" dirty="0"/>
              <a:t> v </a:t>
            </a:r>
            <a:r>
              <a:rPr lang="en-GB" dirty="0" err="1"/>
              <a:t>České</a:t>
            </a:r>
            <a:r>
              <a:rPr lang="en-GB" dirty="0"/>
              <a:t> </a:t>
            </a:r>
            <a:r>
              <a:rPr lang="en-GB" dirty="0" err="1"/>
              <a:t>republice</a:t>
            </a:r>
            <a:r>
              <a:rPr lang="en-GB" dirty="0"/>
              <a:t>. </a:t>
            </a:r>
            <a:r>
              <a:rPr lang="en-GB" dirty="0" err="1"/>
              <a:t>Nově</a:t>
            </a:r>
            <a:r>
              <a:rPr lang="en-GB" dirty="0"/>
              <a:t> </a:t>
            </a:r>
            <a:r>
              <a:rPr lang="en-GB" dirty="0" err="1"/>
              <a:t>byly</a:t>
            </a:r>
            <a:r>
              <a:rPr lang="en-GB" dirty="0"/>
              <a:t> </a:t>
            </a:r>
            <a:r>
              <a:rPr lang="en-GB" dirty="0" err="1"/>
              <a:t>zařazeny</a:t>
            </a:r>
            <a:r>
              <a:rPr lang="en-GB" dirty="0"/>
              <a:t> </a:t>
            </a:r>
            <a:r>
              <a:rPr lang="en-GB" dirty="0" err="1"/>
              <a:t>například</a:t>
            </a:r>
            <a:r>
              <a:rPr lang="en-GB" dirty="0"/>
              <a:t> </a:t>
            </a:r>
            <a:r>
              <a:rPr lang="en-GB" dirty="0" err="1"/>
              <a:t>takové</a:t>
            </a:r>
            <a:r>
              <a:rPr lang="en-GB" dirty="0"/>
              <a:t> </a:t>
            </a:r>
            <a:r>
              <a:rPr lang="en-GB" dirty="0" err="1"/>
              <a:t>statky</a:t>
            </a:r>
            <a:r>
              <a:rPr lang="en-GB" dirty="0"/>
              <a:t>, </a:t>
            </a:r>
            <a:r>
              <a:rPr lang="en-GB" dirty="0" err="1"/>
              <a:t>jako</a:t>
            </a:r>
            <a:r>
              <a:rPr lang="en-GB" dirty="0"/>
              <a:t> </a:t>
            </a:r>
            <a:r>
              <a:rPr lang="en-GB" dirty="0" err="1"/>
              <a:t>jsou</a:t>
            </a:r>
            <a:r>
              <a:rPr lang="en-GB" dirty="0"/>
              <a:t> </a:t>
            </a:r>
            <a:r>
              <a:rPr lang="en-GB" dirty="0" err="1"/>
              <a:t>kontaktní</a:t>
            </a:r>
            <a:r>
              <a:rPr lang="en-GB" dirty="0"/>
              <a:t> </a:t>
            </a:r>
            <a:r>
              <a:rPr lang="en-GB" dirty="0" err="1"/>
              <a:t>čočky</a:t>
            </a:r>
            <a:r>
              <a:rPr lang="en-GB" dirty="0"/>
              <a:t>, </a:t>
            </a:r>
            <a:r>
              <a:rPr lang="en-GB" dirty="0" err="1"/>
              <a:t>laserové</a:t>
            </a:r>
            <a:r>
              <a:rPr lang="en-GB" dirty="0"/>
              <a:t> </a:t>
            </a:r>
            <a:r>
              <a:rPr lang="en-GB" dirty="0" err="1"/>
              <a:t>operace</a:t>
            </a:r>
            <a:r>
              <a:rPr lang="en-GB" dirty="0"/>
              <a:t> </a:t>
            </a:r>
            <a:r>
              <a:rPr lang="en-GB" dirty="0" err="1"/>
              <a:t>oka</a:t>
            </a:r>
            <a:r>
              <a:rPr lang="en-GB" dirty="0"/>
              <a:t>, </a:t>
            </a:r>
            <a:r>
              <a:rPr lang="en-GB" dirty="0" err="1"/>
              <a:t>rotopedy</a:t>
            </a:r>
            <a:r>
              <a:rPr lang="en-GB" dirty="0"/>
              <a:t>, </a:t>
            </a:r>
            <a:r>
              <a:rPr lang="en-GB" dirty="0" err="1"/>
              <a:t>dětské</a:t>
            </a:r>
            <a:r>
              <a:rPr lang="en-GB" dirty="0"/>
              <a:t> </a:t>
            </a:r>
            <a:r>
              <a:rPr lang="en-GB" dirty="0" err="1"/>
              <a:t>autosedačky</a:t>
            </a:r>
            <a:r>
              <a:rPr lang="en-GB" dirty="0"/>
              <a:t>, </a:t>
            </a:r>
            <a:r>
              <a:rPr lang="en-GB" dirty="0" err="1"/>
              <a:t>hlídání</a:t>
            </a:r>
            <a:r>
              <a:rPr lang="en-GB" dirty="0"/>
              <a:t> </a:t>
            </a:r>
            <a:r>
              <a:rPr lang="en-GB" dirty="0" err="1"/>
              <a:t>dětí</a:t>
            </a:r>
            <a:r>
              <a:rPr lang="en-GB" dirty="0"/>
              <a:t>, </a:t>
            </a:r>
            <a:r>
              <a:rPr lang="en-GB" dirty="0" err="1"/>
              <a:t>měřiče</a:t>
            </a:r>
            <a:r>
              <a:rPr lang="en-GB" dirty="0"/>
              <a:t> </a:t>
            </a:r>
            <a:r>
              <a:rPr lang="en-GB" dirty="0" err="1"/>
              <a:t>krevního</a:t>
            </a:r>
            <a:r>
              <a:rPr lang="en-GB" dirty="0"/>
              <a:t> </a:t>
            </a:r>
            <a:r>
              <a:rPr lang="en-GB" dirty="0" err="1"/>
              <a:t>tlaku</a:t>
            </a:r>
            <a:r>
              <a:rPr lang="en-GB" dirty="0"/>
              <a:t>, </a:t>
            </a:r>
            <a:r>
              <a:rPr lang="en-GB" dirty="0" err="1"/>
              <a:t>digitální</a:t>
            </a:r>
            <a:r>
              <a:rPr lang="en-GB" dirty="0"/>
              <a:t> </a:t>
            </a:r>
            <a:r>
              <a:rPr lang="en-GB" dirty="0" err="1"/>
              <a:t>fotoaparáty</a:t>
            </a:r>
            <a:r>
              <a:rPr lang="en-GB" dirty="0"/>
              <a:t>, </a:t>
            </a:r>
            <a:r>
              <a:rPr lang="en-GB" dirty="0" err="1"/>
              <a:t>multifunkční</a:t>
            </a:r>
            <a:r>
              <a:rPr lang="en-GB" dirty="0"/>
              <a:t> </a:t>
            </a:r>
            <a:r>
              <a:rPr lang="en-GB" dirty="0" err="1"/>
              <a:t>tiskárny</a:t>
            </a:r>
            <a:r>
              <a:rPr lang="en-GB" dirty="0"/>
              <a:t> – ale </a:t>
            </a:r>
            <a:r>
              <a:rPr lang="en-GB" dirty="0" err="1"/>
              <a:t>také</a:t>
            </a:r>
            <a:r>
              <a:rPr lang="en-GB" dirty="0"/>
              <a:t> </a:t>
            </a:r>
            <a:r>
              <a:rPr lang="en-GB" dirty="0" err="1"/>
              <a:t>cyklistické</a:t>
            </a:r>
            <a:r>
              <a:rPr lang="en-GB" dirty="0"/>
              <a:t> </a:t>
            </a:r>
            <a:r>
              <a:rPr lang="en-GB" dirty="0" err="1"/>
              <a:t>přílby</a:t>
            </a:r>
            <a:r>
              <a:rPr lang="en-GB" dirty="0"/>
              <a:t> a </a:t>
            </a:r>
            <a:r>
              <a:rPr lang="en-GB" dirty="0" err="1"/>
              <a:t>zapůjčení</a:t>
            </a:r>
            <a:r>
              <a:rPr lang="en-GB" dirty="0"/>
              <a:t> </a:t>
            </a:r>
            <a:r>
              <a:rPr lang="en-GB" dirty="0" err="1"/>
              <a:t>svatebních</a:t>
            </a:r>
            <a:r>
              <a:rPr lang="en-GB" dirty="0"/>
              <a:t> </a:t>
            </a:r>
            <a:r>
              <a:rPr lang="en-GB" dirty="0" err="1"/>
              <a:t>šatů</a:t>
            </a:r>
            <a:r>
              <a:rPr lang="en-GB" dirty="0"/>
              <a:t> (3 </a:t>
            </a:r>
            <a:r>
              <a:rPr lang="en-GB" dirty="0" err="1"/>
              <a:t>dny</a:t>
            </a:r>
            <a:r>
              <a:rPr lang="en-GB" dirty="0"/>
              <a:t>). U </a:t>
            </a:r>
            <a:r>
              <a:rPr lang="en-GB" dirty="0" err="1"/>
              <a:t>některých</a:t>
            </a:r>
            <a:r>
              <a:rPr lang="en-GB" dirty="0"/>
              <a:t> </a:t>
            </a:r>
            <a:r>
              <a:rPr lang="en-GB" dirty="0" err="1"/>
              <a:t>již</a:t>
            </a:r>
            <a:r>
              <a:rPr lang="en-GB" dirty="0"/>
              <a:t> </a:t>
            </a:r>
            <a:r>
              <a:rPr lang="en-GB" dirty="0" err="1"/>
              <a:t>dříve</a:t>
            </a:r>
            <a:r>
              <a:rPr lang="en-GB" dirty="0"/>
              <a:t> </a:t>
            </a:r>
            <a:r>
              <a:rPr lang="en-GB" dirty="0" err="1"/>
              <a:t>sledovaných</a:t>
            </a:r>
            <a:r>
              <a:rPr lang="en-GB" dirty="0"/>
              <a:t> </a:t>
            </a:r>
            <a:r>
              <a:rPr lang="en-GB" dirty="0" err="1"/>
              <a:t>položek</a:t>
            </a:r>
            <a:r>
              <a:rPr lang="en-GB" dirty="0"/>
              <a:t> </a:t>
            </a:r>
            <a:r>
              <a:rPr lang="en-GB" dirty="0" err="1"/>
              <a:t>byla</a:t>
            </a:r>
            <a:r>
              <a:rPr lang="en-GB" dirty="0"/>
              <a:t> </a:t>
            </a:r>
            <a:r>
              <a:rPr lang="en-GB" dirty="0" err="1"/>
              <a:t>zvýšena</a:t>
            </a:r>
            <a:r>
              <a:rPr lang="en-GB" dirty="0"/>
              <a:t> </a:t>
            </a:r>
            <a:r>
              <a:rPr lang="en-GB" dirty="0" err="1"/>
              <a:t>jejich</a:t>
            </a:r>
            <a:r>
              <a:rPr lang="en-GB" dirty="0"/>
              <a:t> </a:t>
            </a:r>
            <a:r>
              <a:rPr lang="en-GB" dirty="0" err="1"/>
              <a:t>váha</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Stalo</a:t>
            </a:r>
            <a:r>
              <a:rPr lang="en-GB" dirty="0"/>
              <a:t> se to </a:t>
            </a:r>
            <a:r>
              <a:rPr lang="en-GB" dirty="0" err="1"/>
              <a:t>například</a:t>
            </a:r>
            <a:r>
              <a:rPr lang="en-GB" dirty="0"/>
              <a:t> u </a:t>
            </a:r>
            <a:r>
              <a:rPr lang="en-GB" dirty="0" err="1"/>
              <a:t>bankovních</a:t>
            </a:r>
            <a:r>
              <a:rPr lang="en-GB" dirty="0"/>
              <a:t> </a:t>
            </a:r>
            <a:r>
              <a:rPr lang="en-GB" dirty="0" err="1"/>
              <a:t>služeb</a:t>
            </a:r>
            <a:r>
              <a:rPr lang="en-GB" dirty="0"/>
              <a:t>, </a:t>
            </a:r>
            <a:r>
              <a:rPr lang="en-GB" dirty="0" err="1"/>
              <a:t>pohonných</a:t>
            </a:r>
            <a:r>
              <a:rPr lang="en-GB" dirty="0"/>
              <a:t> </a:t>
            </a:r>
            <a:r>
              <a:rPr lang="en-GB" dirty="0" err="1"/>
              <a:t>hmot</a:t>
            </a:r>
            <a:r>
              <a:rPr lang="en-GB" dirty="0"/>
              <a:t>, </a:t>
            </a:r>
            <a:r>
              <a:rPr lang="en-GB" dirty="0" err="1"/>
              <a:t>letenek</a:t>
            </a:r>
            <a:r>
              <a:rPr lang="en-GB" dirty="0"/>
              <a:t>, </a:t>
            </a:r>
            <a:r>
              <a:rPr lang="en-GB" dirty="0" err="1"/>
              <a:t>pojištění</a:t>
            </a:r>
            <a:r>
              <a:rPr lang="en-GB" dirty="0"/>
              <a:t>, </a:t>
            </a:r>
            <a:r>
              <a:rPr lang="en-GB" dirty="0" err="1"/>
              <a:t>telefonických</a:t>
            </a:r>
            <a:r>
              <a:rPr lang="en-GB" dirty="0"/>
              <a:t> </a:t>
            </a:r>
            <a:r>
              <a:rPr lang="en-GB" dirty="0" err="1"/>
              <a:t>hovorů</a:t>
            </a:r>
            <a:r>
              <a:rPr lang="en-GB" dirty="0"/>
              <a:t>, </a:t>
            </a:r>
            <a:r>
              <a:rPr lang="en-GB" dirty="0" err="1"/>
              <a:t>výuky</a:t>
            </a:r>
            <a:r>
              <a:rPr lang="en-GB" dirty="0"/>
              <a:t> </a:t>
            </a:r>
            <a:r>
              <a:rPr lang="en-GB" dirty="0" err="1"/>
              <a:t>cizích</a:t>
            </a:r>
            <a:r>
              <a:rPr lang="en-GB" dirty="0"/>
              <a:t> </a:t>
            </a:r>
            <a:r>
              <a:rPr lang="en-GB" dirty="0" err="1"/>
              <a:t>jazyků</a:t>
            </a:r>
            <a:r>
              <a:rPr lang="en-GB" dirty="0"/>
              <a:t>, </a:t>
            </a:r>
            <a:r>
              <a:rPr lang="en-GB" dirty="0" err="1"/>
              <a:t>bydlení</a:t>
            </a:r>
            <a:r>
              <a:rPr lang="en-GB" dirty="0"/>
              <a:t>, </a:t>
            </a:r>
            <a:r>
              <a:rPr lang="en-GB" dirty="0" err="1"/>
              <a:t>vody</a:t>
            </a:r>
            <a:r>
              <a:rPr lang="en-GB" dirty="0"/>
              <a:t>, </a:t>
            </a:r>
            <a:r>
              <a:rPr lang="en-GB" dirty="0" err="1"/>
              <a:t>energie</a:t>
            </a:r>
            <a:r>
              <a:rPr lang="en-GB" dirty="0"/>
              <a:t>, </a:t>
            </a:r>
            <a:r>
              <a:rPr lang="en-GB" dirty="0" err="1"/>
              <a:t>poštovních</a:t>
            </a:r>
            <a:r>
              <a:rPr lang="en-GB" dirty="0"/>
              <a:t> </a:t>
            </a:r>
            <a:r>
              <a:rPr lang="en-GB" dirty="0" err="1"/>
              <a:t>služeb</a:t>
            </a:r>
            <a:r>
              <a:rPr lang="en-GB" dirty="0"/>
              <a:t>. </a:t>
            </a:r>
            <a:r>
              <a:rPr lang="en-GB" dirty="0" err="1"/>
              <a:t>Některé</a:t>
            </a:r>
            <a:r>
              <a:rPr lang="en-GB" dirty="0"/>
              <a:t> </a:t>
            </a:r>
            <a:r>
              <a:rPr lang="en-GB" dirty="0" err="1"/>
              <a:t>statky</a:t>
            </a:r>
            <a:r>
              <a:rPr lang="en-GB" dirty="0"/>
              <a:t> </a:t>
            </a:r>
            <a:r>
              <a:rPr lang="en-GB" dirty="0" err="1"/>
              <a:t>byly</a:t>
            </a:r>
            <a:r>
              <a:rPr lang="en-GB" dirty="0"/>
              <a:t> </a:t>
            </a:r>
            <a:r>
              <a:rPr lang="en-GB" dirty="0" err="1"/>
              <a:t>naopak</a:t>
            </a:r>
            <a:r>
              <a:rPr lang="en-GB" dirty="0"/>
              <a:t> z </a:t>
            </a:r>
            <a:r>
              <a:rPr lang="en-GB" dirty="0" err="1"/>
              <a:t>koše</a:t>
            </a:r>
            <a:r>
              <a:rPr lang="en-GB" dirty="0"/>
              <a:t> </a:t>
            </a:r>
            <a:r>
              <a:rPr lang="en-GB" dirty="0" err="1"/>
              <a:t>vyřazeny</a:t>
            </a:r>
            <a:r>
              <a:rPr lang="en-GB" dirty="0"/>
              <a:t>, </a:t>
            </a:r>
            <a:r>
              <a:rPr lang="en-GB" dirty="0" err="1"/>
              <a:t>například</a:t>
            </a:r>
            <a:r>
              <a:rPr lang="en-GB" dirty="0"/>
              <a:t> </a:t>
            </a:r>
            <a:r>
              <a:rPr lang="en-GB" dirty="0" err="1"/>
              <a:t>pletací</a:t>
            </a:r>
            <a:r>
              <a:rPr lang="en-GB" dirty="0"/>
              <a:t> </a:t>
            </a:r>
            <a:r>
              <a:rPr lang="en-GB" dirty="0" err="1"/>
              <a:t>příze</a:t>
            </a:r>
            <a:r>
              <a:rPr lang="en-GB" dirty="0"/>
              <a:t>, </a:t>
            </a:r>
            <a:r>
              <a:rPr lang="en-GB" dirty="0" err="1"/>
              <a:t>koberec</a:t>
            </a:r>
            <a:r>
              <a:rPr lang="en-GB" dirty="0"/>
              <a:t> </a:t>
            </a:r>
            <a:r>
              <a:rPr lang="en-GB" dirty="0" err="1"/>
              <a:t>typu</a:t>
            </a:r>
            <a:r>
              <a:rPr lang="en-GB" dirty="0"/>
              <a:t> </a:t>
            </a:r>
            <a:r>
              <a:rPr lang="en-GB" dirty="0" err="1"/>
              <a:t>kovral</a:t>
            </a:r>
            <a:r>
              <a:rPr lang="en-GB" dirty="0"/>
              <a:t>, </a:t>
            </a:r>
            <a:r>
              <a:rPr lang="en-GB" dirty="0" err="1"/>
              <a:t>obývací</a:t>
            </a:r>
            <a:r>
              <a:rPr lang="en-GB" dirty="0"/>
              <a:t> </a:t>
            </a:r>
            <a:r>
              <a:rPr lang="en-GB" dirty="0" err="1"/>
              <a:t>stěny</a:t>
            </a:r>
            <a:r>
              <a:rPr lang="en-GB" dirty="0"/>
              <a:t>, ale </a:t>
            </a:r>
            <a:r>
              <a:rPr lang="en-GB" dirty="0" err="1"/>
              <a:t>také</a:t>
            </a:r>
            <a:r>
              <a:rPr lang="en-GB" dirty="0"/>
              <a:t> </a:t>
            </a:r>
            <a:r>
              <a:rPr lang="en-GB" dirty="0" err="1"/>
              <a:t>dámský</a:t>
            </a:r>
            <a:r>
              <a:rPr lang="en-GB" dirty="0"/>
              <a:t> a </a:t>
            </a:r>
            <a:r>
              <a:rPr lang="en-GB" dirty="0" err="1"/>
              <a:t>pánský</a:t>
            </a:r>
            <a:r>
              <a:rPr lang="en-GB" dirty="0"/>
              <a:t> </a:t>
            </a:r>
            <a:r>
              <a:rPr lang="en-GB" dirty="0" err="1"/>
              <a:t>kapesník</a:t>
            </a:r>
            <a:r>
              <a:rPr lang="en-GB" dirty="0"/>
              <a:t>, </a:t>
            </a:r>
            <a:r>
              <a:rPr lang="en-GB" dirty="0" err="1"/>
              <a:t>vlněná</a:t>
            </a:r>
            <a:r>
              <a:rPr lang="en-GB" dirty="0"/>
              <a:t> </a:t>
            </a:r>
            <a:r>
              <a:rPr lang="en-GB" dirty="0" err="1"/>
              <a:t>tkanina</a:t>
            </a:r>
            <a:r>
              <a:rPr lang="en-GB" dirty="0"/>
              <a:t> </a:t>
            </a:r>
            <a:r>
              <a:rPr lang="en-GB" dirty="0" err="1"/>
              <a:t>na</a:t>
            </a:r>
            <a:r>
              <a:rPr lang="en-GB" dirty="0"/>
              <a:t> </a:t>
            </a:r>
            <a:r>
              <a:rPr lang="en-GB" dirty="0" err="1"/>
              <a:t>oblek</a:t>
            </a:r>
            <a:r>
              <a:rPr lang="en-GB" dirty="0"/>
              <a:t> </a:t>
            </a:r>
            <a:r>
              <a:rPr lang="en-GB" dirty="0" err="1"/>
              <a:t>atd</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měří částku (mezi 2 obdobími), kterou je nutno nezbytné vynaložit na nákup určitého koše statků a služeb v běžném období ve srovnání s částkou, kterou bylo nutno vynaložit v období základním</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Právě</a:t>
            </a:r>
            <a:r>
              <a:rPr lang="en-GB" dirty="0"/>
              <a:t> </a:t>
            </a:r>
            <a:r>
              <a:rPr lang="en-GB" dirty="0" err="1"/>
              <a:t>skutečnost</a:t>
            </a:r>
            <a:r>
              <a:rPr lang="en-GB" dirty="0"/>
              <a:t>, </a:t>
            </a:r>
            <a:r>
              <a:rPr lang="en-GB" dirty="0" err="1"/>
              <a:t>že</a:t>
            </a:r>
            <a:r>
              <a:rPr lang="en-GB" dirty="0"/>
              <a:t> </a:t>
            </a:r>
            <a:r>
              <a:rPr lang="en-GB" dirty="0" err="1"/>
              <a:t>ve</a:t>
            </a:r>
            <a:r>
              <a:rPr lang="en-GB" dirty="0"/>
              <a:t> </a:t>
            </a:r>
            <a:r>
              <a:rPr lang="en-GB" dirty="0" err="1"/>
              <a:t>zlomku</a:t>
            </a:r>
            <a:r>
              <a:rPr lang="en-GB" dirty="0"/>
              <a:t> se </a:t>
            </a:r>
            <a:r>
              <a:rPr lang="en-GB" dirty="0" err="1"/>
              <a:t>pracuje</a:t>
            </a:r>
            <a:r>
              <a:rPr lang="en-GB" dirty="0"/>
              <a:t> s </a:t>
            </a:r>
            <a:r>
              <a:rPr lang="en-GB" dirty="0" err="1"/>
              <a:t>celým</a:t>
            </a:r>
            <a:r>
              <a:rPr lang="en-GB" dirty="0"/>
              <a:t> </a:t>
            </a:r>
            <a:r>
              <a:rPr lang="en-GB" dirty="0" err="1"/>
              <a:t>produktem</a:t>
            </a:r>
            <a:r>
              <a:rPr lang="en-GB" dirty="0"/>
              <a:t>, </a:t>
            </a:r>
            <a:r>
              <a:rPr lang="en-GB" dirty="0" err="1"/>
              <a:t>že</a:t>
            </a:r>
            <a:r>
              <a:rPr lang="en-GB" dirty="0"/>
              <a:t> </a:t>
            </a:r>
            <a:r>
              <a:rPr lang="en-GB" dirty="0" err="1"/>
              <a:t>jsou</a:t>
            </a:r>
            <a:r>
              <a:rPr lang="en-GB" dirty="0"/>
              <a:t> </a:t>
            </a:r>
            <a:r>
              <a:rPr lang="en-GB" dirty="0" err="1"/>
              <a:t>zde</a:t>
            </a:r>
            <a:r>
              <a:rPr lang="en-GB" dirty="0"/>
              <a:t> </a:t>
            </a:r>
            <a:r>
              <a:rPr lang="en-GB" dirty="0" err="1"/>
              <a:t>zahrnuty</a:t>
            </a:r>
            <a:r>
              <a:rPr lang="en-GB" dirty="0"/>
              <a:t> jak </a:t>
            </a:r>
            <a:r>
              <a:rPr lang="en-GB" dirty="0" err="1"/>
              <a:t>potraviny</a:t>
            </a:r>
            <a:r>
              <a:rPr lang="en-GB" dirty="0"/>
              <a:t>, </a:t>
            </a:r>
            <a:r>
              <a:rPr lang="en-GB" dirty="0" err="1"/>
              <a:t>tak</a:t>
            </a:r>
            <a:r>
              <a:rPr lang="en-GB" dirty="0"/>
              <a:t> </a:t>
            </a:r>
            <a:r>
              <a:rPr lang="en-GB" dirty="0" err="1"/>
              <a:t>i</a:t>
            </a:r>
            <a:r>
              <a:rPr lang="en-GB" dirty="0"/>
              <a:t> </a:t>
            </a:r>
            <a:r>
              <a:rPr lang="en-GB" dirty="0" err="1"/>
              <a:t>obráběcí</a:t>
            </a:r>
            <a:r>
              <a:rPr lang="en-GB" dirty="0"/>
              <a:t> </a:t>
            </a:r>
            <a:r>
              <a:rPr lang="en-GB" dirty="0" err="1"/>
              <a:t>stroje</a:t>
            </a:r>
            <a:r>
              <a:rPr lang="en-GB" dirty="0"/>
              <a:t>, </a:t>
            </a:r>
            <a:r>
              <a:rPr lang="en-GB" dirty="0" err="1"/>
              <a:t>traktory</a:t>
            </a:r>
            <a:r>
              <a:rPr lang="en-GB" dirty="0"/>
              <a:t> a </a:t>
            </a:r>
            <a:r>
              <a:rPr lang="en-GB" dirty="0" err="1"/>
              <a:t>letadla</a:t>
            </a:r>
            <a:r>
              <a:rPr lang="en-GB" dirty="0"/>
              <a:t>, </a:t>
            </a:r>
            <a:r>
              <a:rPr lang="en-GB" dirty="0" err="1"/>
              <a:t>činí</a:t>
            </a:r>
            <a:r>
              <a:rPr lang="en-GB" dirty="0"/>
              <a:t> z IPD </a:t>
            </a:r>
            <a:r>
              <a:rPr lang="en-GB" dirty="0" err="1"/>
              <a:t>přesnější</a:t>
            </a:r>
            <a:r>
              <a:rPr lang="en-GB" dirty="0"/>
              <a:t> </a:t>
            </a:r>
            <a:r>
              <a:rPr lang="en-GB" dirty="0" err="1"/>
              <a:t>indikátor</a:t>
            </a:r>
            <a:r>
              <a:rPr lang="en-GB" dirty="0"/>
              <a:t> </a:t>
            </a:r>
            <a:r>
              <a:rPr lang="en-GB" dirty="0" err="1"/>
              <a:t>cenového</a:t>
            </a:r>
            <a:r>
              <a:rPr lang="en-GB" dirty="0"/>
              <a:t> </a:t>
            </a:r>
            <a:r>
              <a:rPr lang="en-GB" dirty="0" err="1"/>
              <a:t>vývoje</a:t>
            </a:r>
            <a:r>
              <a:rPr lang="en-GB" dirty="0"/>
              <a:t>, </a:t>
            </a:r>
            <a:r>
              <a:rPr lang="en-GB" dirty="0" err="1"/>
              <a:t>než</a:t>
            </a:r>
            <a:r>
              <a:rPr lang="en-GB" dirty="0"/>
              <a:t> je CPI. </a:t>
            </a:r>
            <a:r>
              <a:rPr lang="en-GB" dirty="0" err="1"/>
              <a:t>Implicitní</a:t>
            </a:r>
            <a:r>
              <a:rPr lang="en-GB" dirty="0"/>
              <a:t> </a:t>
            </a:r>
            <a:r>
              <a:rPr lang="en-GB" dirty="0" err="1"/>
              <a:t>cenový</a:t>
            </a:r>
            <a:r>
              <a:rPr lang="en-GB" dirty="0"/>
              <a:t> </a:t>
            </a:r>
            <a:r>
              <a:rPr lang="en-GB" dirty="0" err="1"/>
              <a:t>deflátor</a:t>
            </a:r>
            <a:r>
              <a:rPr lang="en-GB" dirty="0"/>
              <a:t> </a:t>
            </a:r>
            <a:r>
              <a:rPr lang="en-GB" dirty="0" err="1"/>
              <a:t>neslouží</a:t>
            </a:r>
            <a:r>
              <a:rPr lang="en-GB" dirty="0"/>
              <a:t> k </a:t>
            </a:r>
            <a:r>
              <a:rPr lang="en-GB" dirty="0" err="1"/>
              <a:t>výpočtu</a:t>
            </a:r>
            <a:r>
              <a:rPr lang="en-GB" dirty="0"/>
              <a:t> </a:t>
            </a:r>
            <a:r>
              <a:rPr lang="en-GB" dirty="0" err="1"/>
              <a:t>reálného</a:t>
            </a:r>
            <a:r>
              <a:rPr lang="en-GB" dirty="0"/>
              <a:t> </a:t>
            </a:r>
            <a:r>
              <a:rPr lang="en-GB" dirty="0" err="1"/>
              <a:t>produktu</a:t>
            </a:r>
            <a:r>
              <a:rPr lang="en-GB" dirty="0"/>
              <a:t> z </a:t>
            </a:r>
            <a:r>
              <a:rPr lang="en-GB" dirty="0" err="1"/>
              <a:t>nominálního</a:t>
            </a:r>
            <a:r>
              <a:rPr lang="en-GB" dirty="0"/>
              <a:t> </a:t>
            </a:r>
            <a:r>
              <a:rPr lang="en-GB" dirty="0" err="1"/>
              <a:t>produktu</a:t>
            </a:r>
            <a:r>
              <a:rPr lang="en-GB" dirty="0"/>
              <a:t>, </a:t>
            </a:r>
            <a:r>
              <a:rPr lang="en-GB" dirty="0" err="1"/>
              <a:t>neboť</a:t>
            </a:r>
            <a:r>
              <a:rPr lang="en-GB" dirty="0"/>
              <a:t> </a:t>
            </a:r>
            <a:r>
              <a:rPr lang="en-GB" dirty="0" err="1"/>
              <a:t>reálný</a:t>
            </a:r>
            <a:r>
              <a:rPr lang="en-GB" dirty="0"/>
              <a:t> HDP je </a:t>
            </a:r>
            <a:r>
              <a:rPr lang="en-GB" dirty="0" err="1"/>
              <a:t>již</a:t>
            </a:r>
            <a:r>
              <a:rPr lang="en-GB" dirty="0"/>
              <a:t> </a:t>
            </a:r>
            <a:r>
              <a:rPr lang="en-GB" dirty="0" err="1"/>
              <a:t>ve</a:t>
            </a:r>
            <a:r>
              <a:rPr lang="en-GB" dirty="0"/>
              <a:t> </a:t>
            </a:r>
            <a:r>
              <a:rPr lang="en-GB" dirty="0" err="1"/>
              <a:t>výpočtu</a:t>
            </a:r>
            <a:r>
              <a:rPr lang="en-GB" dirty="0"/>
              <a:t> </a:t>
            </a:r>
            <a:r>
              <a:rPr lang="en-GB" dirty="0" err="1"/>
              <a:t>používán</a:t>
            </a:r>
            <a:r>
              <a:rPr lang="en-GB" dirty="0"/>
              <a:t>. To </a:t>
            </a:r>
            <a:r>
              <a:rPr lang="en-GB" dirty="0" err="1"/>
              <a:t>znamená</a:t>
            </a:r>
            <a:r>
              <a:rPr lang="en-GB" dirty="0"/>
              <a:t>, </a:t>
            </a:r>
            <a:r>
              <a:rPr lang="en-GB" dirty="0" err="1"/>
              <a:t>že</a:t>
            </a:r>
            <a:r>
              <a:rPr lang="en-GB" dirty="0"/>
              <a:t> </a:t>
            </a:r>
            <a:r>
              <a:rPr lang="en-GB" dirty="0" err="1"/>
              <a:t>hodláme</a:t>
            </a:r>
            <a:r>
              <a:rPr lang="en-GB" dirty="0"/>
              <a:t>-li </a:t>
            </a:r>
            <a:r>
              <a:rPr lang="en-GB" dirty="0" err="1"/>
              <a:t>měřit</a:t>
            </a:r>
            <a:r>
              <a:rPr lang="en-GB" dirty="0"/>
              <a:t> </a:t>
            </a:r>
            <a:r>
              <a:rPr lang="en-GB" dirty="0" err="1"/>
              <a:t>vývoj</a:t>
            </a:r>
            <a:r>
              <a:rPr lang="en-GB" dirty="0"/>
              <a:t> </a:t>
            </a:r>
            <a:r>
              <a:rPr lang="en-GB" dirty="0" err="1"/>
              <a:t>cenové</a:t>
            </a:r>
            <a:r>
              <a:rPr lang="en-GB" dirty="0"/>
              <a:t> </a:t>
            </a:r>
            <a:r>
              <a:rPr lang="en-GB" dirty="0" err="1"/>
              <a:t>hladiny</a:t>
            </a:r>
            <a:r>
              <a:rPr lang="en-GB" dirty="0"/>
              <a:t> </a:t>
            </a:r>
            <a:r>
              <a:rPr lang="en-GB" dirty="0" err="1"/>
              <a:t>pomocí</a:t>
            </a:r>
            <a:r>
              <a:rPr lang="en-GB" dirty="0"/>
              <a:t> IPD, </a:t>
            </a:r>
            <a:r>
              <a:rPr lang="en-GB" dirty="0" err="1"/>
              <a:t>musíme</a:t>
            </a:r>
            <a:r>
              <a:rPr lang="en-GB" dirty="0"/>
              <a:t> HDP </a:t>
            </a:r>
            <a:r>
              <a:rPr lang="en-GB" dirty="0" err="1"/>
              <a:t>běžného</a:t>
            </a:r>
            <a:r>
              <a:rPr lang="en-GB" dirty="0"/>
              <a:t> </a:t>
            </a:r>
            <a:r>
              <a:rPr lang="en-GB" dirty="0" err="1"/>
              <a:t>období</a:t>
            </a:r>
            <a:r>
              <a:rPr lang="en-GB" dirty="0"/>
              <a:t> </a:t>
            </a:r>
            <a:r>
              <a:rPr lang="en-GB" dirty="0" err="1"/>
              <a:t>ocenit</a:t>
            </a:r>
            <a:r>
              <a:rPr lang="en-GB" dirty="0"/>
              <a:t> </a:t>
            </a:r>
            <a:r>
              <a:rPr lang="en-GB" dirty="0" err="1"/>
              <a:t>cenami</a:t>
            </a:r>
            <a:r>
              <a:rPr lang="en-GB" dirty="0"/>
              <a:t> </a:t>
            </a:r>
            <a:r>
              <a:rPr lang="en-GB" dirty="0" err="1"/>
              <a:t>základního</a:t>
            </a:r>
            <a:r>
              <a:rPr lang="en-GB" dirty="0"/>
              <a:t> </a:t>
            </a:r>
            <a:r>
              <a:rPr lang="en-GB" dirty="0" err="1"/>
              <a:t>období</a:t>
            </a:r>
            <a:r>
              <a:rPr lang="en-GB" dirty="0"/>
              <a:t>, </a:t>
            </a:r>
            <a:r>
              <a:rPr lang="en-GB" dirty="0" err="1"/>
              <a:t>abychom</a:t>
            </a:r>
            <a:r>
              <a:rPr lang="en-GB" dirty="0"/>
              <a:t> </a:t>
            </a:r>
            <a:r>
              <a:rPr lang="en-GB" dirty="0" err="1"/>
              <a:t>tak</a:t>
            </a:r>
            <a:r>
              <a:rPr lang="en-GB" dirty="0"/>
              <a:t> </a:t>
            </a:r>
            <a:r>
              <a:rPr lang="en-GB" dirty="0" err="1"/>
              <a:t>získali</a:t>
            </a:r>
            <a:r>
              <a:rPr lang="en-GB" dirty="0"/>
              <a:t> </a:t>
            </a:r>
            <a:r>
              <a:rPr lang="en-GB" dirty="0" err="1"/>
              <a:t>veličinu</a:t>
            </a:r>
            <a:r>
              <a:rPr lang="en-GB" dirty="0"/>
              <a:t> </a:t>
            </a:r>
            <a:r>
              <a:rPr lang="en-GB" dirty="0" err="1"/>
              <a:t>reálného</a:t>
            </a:r>
            <a:r>
              <a:rPr lang="en-GB" dirty="0"/>
              <a:t> HDP a </a:t>
            </a:r>
            <a:r>
              <a:rPr lang="en-GB" dirty="0" err="1"/>
              <a:t>mohli</a:t>
            </a:r>
            <a:r>
              <a:rPr lang="en-GB" dirty="0"/>
              <a:t> s </a:t>
            </a:r>
            <a:r>
              <a:rPr lang="en-GB" dirty="0" err="1"/>
              <a:t>ní</a:t>
            </a:r>
            <a:r>
              <a:rPr lang="en-GB" dirty="0"/>
              <a:t> </a:t>
            </a:r>
            <a:r>
              <a:rPr lang="en-GB" dirty="0" err="1"/>
              <a:t>pak</a:t>
            </a:r>
            <a:r>
              <a:rPr lang="en-GB" dirty="0"/>
              <a:t> </a:t>
            </a:r>
            <a:r>
              <a:rPr lang="en-GB" dirty="0" err="1"/>
              <a:t>srovnat</a:t>
            </a:r>
            <a:r>
              <a:rPr lang="en-GB" dirty="0"/>
              <a:t> </a:t>
            </a:r>
            <a:r>
              <a:rPr lang="en-GB" dirty="0" err="1"/>
              <a:t>její</a:t>
            </a:r>
            <a:r>
              <a:rPr lang="en-GB" dirty="0"/>
              <a:t> </a:t>
            </a:r>
            <a:r>
              <a:rPr lang="en-GB" dirty="0" err="1"/>
              <a:t>nominální</a:t>
            </a:r>
            <a:r>
              <a:rPr lang="en-GB" dirty="0"/>
              <a:t> </a:t>
            </a:r>
            <a:r>
              <a:rPr lang="en-GB" dirty="0" err="1"/>
              <a:t>protějšek</a:t>
            </a:r>
            <a:r>
              <a:rPr lang="en-GB" dirty="0"/>
              <a:t>.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Otevřená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(plně se projevuje v růstu cenové hladiny)</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Skrytá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(zvyšování cen se nepromítá do cenových indexů, např. z důvodu chybně sestaveného koše)</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Potlačená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je administrativně </a:t>
            </a:r>
            <a:r>
              <a:rPr lang="cs-CZ" altLang="cs-CZ"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bržděn</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např. formou zmrazení cen, klesá kvalita výrobků, vzniká černý trh, vytvářejí se fronty, je zaveden přídělový systém) </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a:t>
            </a: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i jmenovateli se sice pracuje s aktualizovaným zastoupením produktů, ale strukturální změna vyvolaná vývojem cen není reflektována. </a:t>
            </a: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 dvou výše uvedených důvodů se většinou používá index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dirty="0"/>
              <a:t>PPI -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sleduje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různá odvětví a obory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index cen zemědělských výrobců, index cen průmyslových výrobců, index cen stavebních prací atd.);</a:t>
            </a:r>
          </a:p>
          <a:p>
            <a:pPr marL="0" lvl="0" indent="0" algn="l" rtl="0">
              <a:spcBef>
                <a:spcPts val="0"/>
              </a:spcBef>
              <a:spcAft>
                <a:spcPts val="0"/>
              </a:spcAft>
              <a:buNone/>
            </a:pPr>
            <a:endParaRPr lang="cs-CZ" dirty="0"/>
          </a:p>
          <a:p>
            <a:pPr marL="0" lvl="0" indent="0" algn="l" rtl="0">
              <a:spcBef>
                <a:spcPts val="0"/>
              </a:spcBef>
              <a:spcAft>
                <a:spcPts val="0"/>
              </a:spcAft>
              <a:buNone/>
            </a:pPr>
            <a:r>
              <a:rPr lang="en-GB" dirty="0"/>
              <a:t>Index </a:t>
            </a:r>
            <a:r>
              <a:rPr lang="en-GB" dirty="0" err="1"/>
              <a:t>cen</a:t>
            </a:r>
            <a:r>
              <a:rPr lang="en-GB" dirty="0"/>
              <a:t> </a:t>
            </a:r>
            <a:r>
              <a:rPr lang="en-GB" dirty="0" err="1"/>
              <a:t>průmyslových</a:t>
            </a:r>
            <a:r>
              <a:rPr lang="en-GB" dirty="0"/>
              <a:t> </a:t>
            </a:r>
            <a:r>
              <a:rPr lang="en-GB" dirty="0" err="1"/>
              <a:t>výrobců</a:t>
            </a:r>
            <a:endParaRPr lang="cs-CZ"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jsou zjišťovány měsíčně na základě údajů z vybraných organizací (cca 1 100) za vybrané reprezentanty (cca 4 600).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Vykazované ceny jsou ceny sjednané mezi dodavatelem a odběratelem v tuzemsku bez DPH a spotřební daně (bez nákladů na dopravu k zákazníkovi a nákladů s ní spojených) fakturované za významnější obchodní případy.</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(pokles) cen průmyslových výrobců udává o kolik % se v daném měsíci zvýšila (snížila) průměrná cenová hladina těchto cen v porovnání s průměrnou cenovou hladinou ve stejném období předchozího roku.</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 vztahující se k období t, ve srovnání s cenovou hladinou, vztahující se k období t-1;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míra inflace je většinou vyšší než očekávaná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přichází se zpožděním</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mzdy rostou jen u některých pracovníků, tj. v průměru;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taxflace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znamená, že s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nominálních důchodů se pracovníci dostávají do vyšší důchodové skupiny s vyšší mírou zdanění;</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zatěžuje ekonomické subjekty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dodatečnými náklady (náklady spojené s řízením portfolia, náklady na „menu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costs</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náklady spojené se změnou ceníků apod.).</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reálná hodnota aktiv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(hotovosti, vkladů na požádání).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Důsledkem je snaha o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diverzifikaci</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aktiv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 nemovitostí (pozemky, budovy apod.), jejichž cena inflací roste;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na ekonomickou aktivitu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negativní</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vytváří nejisté prostředí, ztěžuje kalkulaci, přináší nejistotu pro investování, roste  riziko, narůstá spekulace;</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Věřitelé inflací ztrácejí, dlužníci získávají.</a:t>
            </a: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tzv. nevyrovnaná inflace, při níž se tempo růstu cen u jednotlivých druhů výrobků a služeb výrazně liší, bývá zdrojem obecně rozšířeného pocitu nejistoty, napětí a skepse. Někdy se v této souvislosti píše o „inflačním stresu“. Dokonce i lidé, jejichž nominální důchod „drží krok“ s inflací, se cítí inflací poškozeni. Přírůstky svých příjmů totiž téměř vždy vnímají jako opodstatněné a zasloužené. Po zjištění, že jejich zvýšený nominální příjem neznamená žádnou dodatečnou kupní sílu, cítí se oklamáni a poškozeni, a to i v případě, kdy žádnou ztrátu reálného důchodu neutrpěli. Tento jev je označován jako peněžní iluze.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0D4DB640-6124-D6A3-494A-A3A928885776}"/>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id="{A06F4427-7DBE-D8C5-6DB6-EBD11662530A}"/>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tzv. nevyrovnaná inflace, při níž se tempo růstu cen u jednotlivých druhů výrobků a služeb výrazně liší, bývá zdrojem obecně rozšířeného pocitu nejistoty, napětí a skepse. Někdy se v této souvislosti píše o „inflačním stresu“. Dokonce i lidé, jejichž nominální důchod „drží krok“ s inflací, se cítí inflací poškozeni. Přírůstky svých příjmů totiž téměř vždy vnímají jako opodstatněné a zasloužené. Po zjištění, že jejich zvýšený nominální příjem neznamená žádnou dodatečnou kupní sílu, cítí se oklamáni a poškozeni, a to i v případě, kdy žádnou ztrátu reálného důchodu neutrpěli. Tento jev je označován jako peněžní iluze. </a:t>
            </a:r>
            <a:endParaRPr dirty="0"/>
          </a:p>
        </p:txBody>
      </p:sp>
      <p:sp>
        <p:nvSpPr>
          <p:cNvPr id="95" name="Google Shape;95;p2:notes">
            <a:extLst>
              <a:ext uri="{FF2B5EF4-FFF2-40B4-BE49-F238E27FC236}">
                <a16:creationId xmlns:a16="http://schemas.microsoft.com/office/drawing/2014/main" id="{A656471C-EEA4-60A3-CD50-C618DB98380A}"/>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70644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 uvedené rozpočtové vlivy je inflace svými celkovými ničivými důsledky postrachem zejména střadatelů a hospodářských politiků.</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takové situaci vyvstává otázka, zda ve velmi proměnlivých podmínkách světového hospodářství a silného vlivu vnějších faktorů na vnitřní vývoj národních ekonomik není účelné spíše flexibilní než striktní cílování inflace. Příliš úzkostlivá snaha striktně se držet cílového bodu vyžaduje razantní zásahy proti vnějším šokům, a to zejména do úrokových sazeb se všemi z toho plynoucími důsledky pro produkci a zaměstnanost. Proto se jako sledovaný cíl doporučuje celé toleranční pásmo a nikoli bod (střed).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54C7C861-F428-C841-F50D-A7D03C93330A}"/>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id="{0CC9FF53-E968-EECC-9B72-5E4C242B10A8}"/>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takové situaci vyvstává otázka, zda ve velmi proměnlivých podmínkách světového hospodářství a silného vlivu vnějších faktorů na vnitřní vývoj národních ekonomik není účelné spíše flexibilní než striktní cílování inflace. Příliš úzkostlivá snaha striktně se držet cílového bodu vyžaduje razantní zásahy proti vnějším šokům, a to zejména do úrokových sazeb se všemi z toho plynoucími důsledky pro produkci a zaměstnanost. Proto se jako sledovaný cíl doporučuje celé toleranční pásmo a nikoli bod (střed).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a:extLst>
              <a:ext uri="{FF2B5EF4-FFF2-40B4-BE49-F238E27FC236}">
                <a16:creationId xmlns:a16="http://schemas.microsoft.com/office/drawing/2014/main" id="{094D4C5A-58A8-40F3-C2ED-783A842E0A44}"/>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72261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například v důsledku snížení míry inflace o 1 % reálný roční produkt ekonomiky nižší o 2 %, činí koeficient obětování 2. </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err="1"/>
              <a:t>Náklady</a:t>
            </a:r>
            <a:r>
              <a:rPr lang="en-GB" dirty="0"/>
              <a:t> </a:t>
            </a:r>
            <a:r>
              <a:rPr lang="en-GB" dirty="0" err="1"/>
              <a:t>dezinflace</a:t>
            </a:r>
            <a:r>
              <a:rPr lang="en-GB" dirty="0"/>
              <a:t> </a:t>
            </a:r>
            <a:r>
              <a:rPr lang="en-GB" dirty="0" err="1"/>
              <a:t>lze</a:t>
            </a:r>
            <a:r>
              <a:rPr lang="en-GB" dirty="0"/>
              <a:t> v </a:t>
            </a:r>
            <a:r>
              <a:rPr lang="en-GB" dirty="0" err="1"/>
              <a:t>českém</a:t>
            </a:r>
            <a:r>
              <a:rPr lang="en-GB" dirty="0"/>
              <a:t>, </a:t>
            </a:r>
            <a:r>
              <a:rPr lang="en-GB" dirty="0" err="1"/>
              <a:t>respektive</a:t>
            </a:r>
            <a:r>
              <a:rPr lang="en-GB" dirty="0"/>
              <a:t> </a:t>
            </a:r>
            <a:r>
              <a:rPr lang="en-GB" dirty="0" err="1"/>
              <a:t>československém</a:t>
            </a:r>
            <a:r>
              <a:rPr lang="en-GB" dirty="0"/>
              <a:t> </a:t>
            </a:r>
            <a:r>
              <a:rPr lang="en-GB" dirty="0" err="1"/>
              <a:t>historickém</a:t>
            </a:r>
            <a:r>
              <a:rPr lang="en-GB" dirty="0"/>
              <a:t> </a:t>
            </a:r>
            <a:r>
              <a:rPr lang="en-GB" dirty="0" err="1"/>
              <a:t>kontextu</a:t>
            </a:r>
            <a:r>
              <a:rPr lang="en-GB" dirty="0"/>
              <a:t> </a:t>
            </a:r>
            <a:r>
              <a:rPr lang="en-GB" dirty="0" err="1"/>
              <a:t>nejnázorněji</a:t>
            </a:r>
            <a:r>
              <a:rPr lang="en-GB" dirty="0"/>
              <a:t> </a:t>
            </a:r>
            <a:r>
              <a:rPr lang="en-GB" dirty="0" err="1"/>
              <a:t>ukázat</a:t>
            </a:r>
            <a:r>
              <a:rPr lang="en-GB" dirty="0"/>
              <a:t> v </a:t>
            </a:r>
            <a:r>
              <a:rPr lang="en-GB" dirty="0" err="1"/>
              <a:t>souvislosti</a:t>
            </a:r>
            <a:r>
              <a:rPr lang="en-GB" dirty="0"/>
              <a:t> s </a:t>
            </a:r>
            <a:r>
              <a:rPr lang="en-GB" dirty="0" err="1"/>
              <a:t>deflační</a:t>
            </a:r>
            <a:r>
              <a:rPr lang="en-GB" dirty="0"/>
              <a:t> </a:t>
            </a:r>
            <a:r>
              <a:rPr lang="en-GB" dirty="0" err="1"/>
              <a:t>politikou</a:t>
            </a:r>
            <a:r>
              <a:rPr lang="en-GB" dirty="0"/>
              <a:t> </a:t>
            </a:r>
            <a:r>
              <a:rPr lang="en-GB" dirty="0" err="1"/>
              <a:t>prvního</a:t>
            </a:r>
            <a:r>
              <a:rPr lang="en-GB" dirty="0"/>
              <a:t> </a:t>
            </a:r>
            <a:r>
              <a:rPr lang="en-GB" dirty="0" err="1"/>
              <a:t>čs</a:t>
            </a:r>
            <a:r>
              <a:rPr lang="en-GB" dirty="0"/>
              <a:t>. </a:t>
            </a:r>
            <a:r>
              <a:rPr lang="en-GB" dirty="0" err="1"/>
              <a:t>ministra</a:t>
            </a:r>
            <a:r>
              <a:rPr lang="en-GB" dirty="0"/>
              <a:t> </a:t>
            </a:r>
            <a:r>
              <a:rPr lang="en-GB" dirty="0" err="1"/>
              <a:t>financí</a:t>
            </a:r>
            <a:r>
              <a:rPr lang="en-GB" dirty="0"/>
              <a:t> </a:t>
            </a:r>
            <a:r>
              <a:rPr lang="en-GB" dirty="0" err="1"/>
              <a:t>Aloise</a:t>
            </a:r>
            <a:r>
              <a:rPr lang="en-GB" dirty="0"/>
              <a:t> </a:t>
            </a:r>
            <a:r>
              <a:rPr lang="en-GB" dirty="0" err="1"/>
              <a:t>Rašína</a:t>
            </a:r>
            <a:r>
              <a:rPr lang="en-GB" dirty="0"/>
              <a:t> (1867–1923), </a:t>
            </a:r>
            <a:r>
              <a:rPr lang="en-GB" dirty="0" err="1"/>
              <a:t>kterou</a:t>
            </a:r>
            <a:r>
              <a:rPr lang="en-GB" dirty="0"/>
              <a:t> </a:t>
            </a:r>
            <a:r>
              <a:rPr lang="en-GB" dirty="0" err="1"/>
              <a:t>prosadil</a:t>
            </a:r>
            <a:r>
              <a:rPr lang="en-GB" dirty="0"/>
              <a:t> </a:t>
            </a:r>
            <a:r>
              <a:rPr lang="en-GB" dirty="0" err="1"/>
              <a:t>na</a:t>
            </a:r>
            <a:r>
              <a:rPr lang="en-GB" dirty="0"/>
              <a:t> </a:t>
            </a:r>
            <a:r>
              <a:rPr lang="en-GB" dirty="0" err="1"/>
              <a:t>počátku</a:t>
            </a:r>
            <a:r>
              <a:rPr lang="en-GB" dirty="0"/>
              <a:t> 20. let 20. </a:t>
            </a:r>
            <a:r>
              <a:rPr lang="en-GB" dirty="0" err="1"/>
              <a:t>století</a:t>
            </a:r>
            <a:r>
              <a:rPr lang="en-GB" dirty="0"/>
              <a:t>. Po </a:t>
            </a:r>
            <a:r>
              <a:rPr lang="en-GB" dirty="0" err="1"/>
              <a:t>vytvoření</a:t>
            </a:r>
            <a:r>
              <a:rPr lang="en-GB" dirty="0"/>
              <a:t> </a:t>
            </a:r>
            <a:r>
              <a:rPr lang="en-GB" dirty="0" err="1"/>
              <a:t>československé</a:t>
            </a:r>
            <a:r>
              <a:rPr lang="en-GB" dirty="0"/>
              <a:t> </a:t>
            </a:r>
            <a:r>
              <a:rPr lang="en-GB" dirty="0" err="1"/>
              <a:t>měny</a:t>
            </a:r>
            <a:r>
              <a:rPr lang="en-GB" dirty="0"/>
              <a:t> </a:t>
            </a:r>
            <a:r>
              <a:rPr lang="en-GB" dirty="0" err="1"/>
              <a:t>usiloval</a:t>
            </a:r>
            <a:r>
              <a:rPr lang="en-GB" dirty="0"/>
              <a:t> A. </a:t>
            </a:r>
            <a:r>
              <a:rPr lang="en-GB" dirty="0" err="1"/>
              <a:t>Rašín</a:t>
            </a:r>
            <a:r>
              <a:rPr lang="en-GB" dirty="0"/>
              <a:t> o </a:t>
            </a:r>
            <a:r>
              <a:rPr lang="en-GB" dirty="0" err="1"/>
              <a:t>posílení</a:t>
            </a:r>
            <a:r>
              <a:rPr lang="en-GB" dirty="0"/>
              <a:t> </a:t>
            </a:r>
            <a:r>
              <a:rPr lang="en-GB" dirty="0" err="1"/>
              <a:t>její</a:t>
            </a:r>
            <a:r>
              <a:rPr lang="en-GB" dirty="0"/>
              <a:t> </a:t>
            </a:r>
            <a:r>
              <a:rPr lang="en-GB" dirty="0" err="1"/>
              <a:t>reálné</a:t>
            </a:r>
            <a:r>
              <a:rPr lang="en-GB" dirty="0"/>
              <a:t> </a:t>
            </a:r>
            <a:r>
              <a:rPr lang="en-GB" dirty="0" err="1"/>
              <a:t>hodnoty</a:t>
            </a:r>
            <a:r>
              <a:rPr lang="en-GB" dirty="0"/>
              <a:t> a </a:t>
            </a:r>
            <a:r>
              <a:rPr lang="en-GB" dirty="0" err="1"/>
              <a:t>jejího</a:t>
            </a:r>
            <a:r>
              <a:rPr lang="en-GB" dirty="0"/>
              <a:t> </a:t>
            </a:r>
            <a:r>
              <a:rPr lang="en-GB" dirty="0" err="1"/>
              <a:t>kurzu</a:t>
            </a:r>
            <a:r>
              <a:rPr lang="en-GB" dirty="0"/>
              <a:t>. K </a:t>
            </a:r>
            <a:r>
              <a:rPr lang="en-GB" dirty="0" err="1"/>
              <a:t>dosažení</a:t>
            </a:r>
            <a:r>
              <a:rPr lang="en-GB" dirty="0"/>
              <a:t> </a:t>
            </a:r>
            <a:r>
              <a:rPr lang="en-GB" dirty="0" err="1"/>
              <a:t>těchto</a:t>
            </a:r>
            <a:r>
              <a:rPr lang="en-GB" dirty="0"/>
              <a:t> </a:t>
            </a:r>
            <a:r>
              <a:rPr lang="en-GB" dirty="0" err="1"/>
              <a:t>cílů</a:t>
            </a:r>
            <a:r>
              <a:rPr lang="en-GB" dirty="0"/>
              <a:t> </a:t>
            </a:r>
            <a:r>
              <a:rPr lang="en-GB" dirty="0" err="1"/>
              <a:t>zvolil</a:t>
            </a:r>
            <a:r>
              <a:rPr lang="en-GB" dirty="0"/>
              <a:t> </a:t>
            </a:r>
            <a:r>
              <a:rPr lang="en-GB" dirty="0" err="1"/>
              <a:t>radikální</a:t>
            </a:r>
            <a:r>
              <a:rPr lang="en-GB" dirty="0"/>
              <a:t> </a:t>
            </a:r>
            <a:r>
              <a:rPr lang="en-GB" dirty="0" err="1"/>
              <a:t>deflační</a:t>
            </a:r>
            <a:r>
              <a:rPr lang="en-GB" dirty="0"/>
              <a:t> </a:t>
            </a:r>
            <a:r>
              <a:rPr lang="en-GB" dirty="0" err="1"/>
              <a:t>politiku</a:t>
            </a:r>
            <a:r>
              <a:rPr lang="en-GB" dirty="0"/>
              <a:t>. V </a:t>
            </a:r>
            <a:r>
              <a:rPr lang="en-GB" dirty="0" err="1"/>
              <a:t>oblasti</a:t>
            </a:r>
            <a:r>
              <a:rPr lang="en-GB" dirty="0"/>
              <a:t> </a:t>
            </a:r>
            <a:r>
              <a:rPr lang="en-GB" dirty="0" err="1"/>
              <a:t>měnového</a:t>
            </a:r>
            <a:r>
              <a:rPr lang="en-GB" dirty="0"/>
              <a:t> </a:t>
            </a:r>
            <a:r>
              <a:rPr lang="en-GB" dirty="0" err="1"/>
              <a:t>kurzu</a:t>
            </a:r>
            <a:r>
              <a:rPr lang="en-GB" dirty="0"/>
              <a:t> a </a:t>
            </a:r>
            <a:r>
              <a:rPr lang="en-GB" dirty="0" err="1"/>
              <a:t>vnitřní</a:t>
            </a:r>
            <a:r>
              <a:rPr lang="en-GB" dirty="0"/>
              <a:t> </a:t>
            </a:r>
            <a:r>
              <a:rPr lang="en-GB" dirty="0" err="1"/>
              <a:t>cenové</a:t>
            </a:r>
            <a:r>
              <a:rPr lang="en-GB" dirty="0"/>
              <a:t> </a:t>
            </a:r>
            <a:r>
              <a:rPr lang="en-GB" dirty="0" err="1"/>
              <a:t>hladiny</a:t>
            </a:r>
            <a:r>
              <a:rPr lang="en-GB" dirty="0"/>
              <a:t> se </a:t>
            </a:r>
            <a:r>
              <a:rPr lang="en-GB" dirty="0" err="1"/>
              <a:t>podařilo</a:t>
            </a:r>
            <a:r>
              <a:rPr lang="en-GB" dirty="0"/>
              <a:t> </a:t>
            </a:r>
            <a:r>
              <a:rPr lang="en-GB" dirty="0" err="1"/>
              <a:t>cílů</a:t>
            </a:r>
            <a:r>
              <a:rPr lang="en-GB" dirty="0"/>
              <a:t> </a:t>
            </a:r>
            <a:r>
              <a:rPr lang="en-GB" dirty="0" err="1"/>
              <a:t>dosáhnout</a:t>
            </a:r>
            <a:r>
              <a:rPr lang="en-GB" dirty="0"/>
              <a:t>. </a:t>
            </a:r>
            <a:r>
              <a:rPr lang="en-GB" dirty="0" err="1"/>
              <a:t>Cenová</a:t>
            </a:r>
            <a:r>
              <a:rPr lang="en-GB" dirty="0"/>
              <a:t> </a:t>
            </a:r>
            <a:r>
              <a:rPr lang="en-GB" dirty="0" err="1"/>
              <a:t>hladina</a:t>
            </a:r>
            <a:r>
              <a:rPr lang="en-GB" dirty="0"/>
              <a:t> se </a:t>
            </a:r>
            <a:r>
              <a:rPr lang="en-GB" dirty="0" err="1"/>
              <a:t>snižovala</a:t>
            </a:r>
            <a:r>
              <a:rPr lang="en-GB" dirty="0"/>
              <a:t> – z </a:t>
            </a:r>
            <a:r>
              <a:rPr lang="en-GB" dirty="0" err="1"/>
              <a:t>indexu</a:t>
            </a:r>
            <a:r>
              <a:rPr lang="en-GB" dirty="0"/>
              <a:t> 1674 v </a:t>
            </a:r>
            <a:r>
              <a:rPr lang="en-GB" dirty="0" err="1"/>
              <a:t>roce</a:t>
            </a:r>
            <a:r>
              <a:rPr lang="en-GB" dirty="0"/>
              <a:t> 1921 </a:t>
            </a:r>
            <a:r>
              <a:rPr lang="en-GB" dirty="0" err="1"/>
              <a:t>na</a:t>
            </a:r>
            <a:r>
              <a:rPr lang="en-GB" dirty="0"/>
              <a:t> index 1014 v </a:t>
            </a:r>
            <a:r>
              <a:rPr lang="en-GB" dirty="0" err="1"/>
              <a:t>roce</a:t>
            </a:r>
            <a:r>
              <a:rPr lang="en-GB" dirty="0"/>
              <a:t> 1924 (</a:t>
            </a:r>
            <a:r>
              <a:rPr lang="en-GB" dirty="0" err="1"/>
              <a:t>proti</a:t>
            </a:r>
            <a:r>
              <a:rPr lang="en-GB" dirty="0"/>
              <a:t> </a:t>
            </a:r>
            <a:r>
              <a:rPr lang="en-GB" dirty="0" err="1"/>
              <a:t>základu</a:t>
            </a:r>
            <a:r>
              <a:rPr lang="en-GB" dirty="0"/>
              <a:t> 100 z </a:t>
            </a:r>
            <a:r>
              <a:rPr lang="en-GB" dirty="0" err="1"/>
              <a:t>června</a:t>
            </a:r>
            <a:r>
              <a:rPr lang="en-GB" dirty="0"/>
              <a:t> 1914).92 </a:t>
            </a:r>
            <a:r>
              <a:rPr lang="en-GB" dirty="0" err="1"/>
              <a:t>Byl</a:t>
            </a:r>
            <a:r>
              <a:rPr lang="en-GB" dirty="0"/>
              <a:t> to </a:t>
            </a:r>
            <a:r>
              <a:rPr lang="en-GB" dirty="0" err="1"/>
              <a:t>ojedinělý</a:t>
            </a:r>
            <a:r>
              <a:rPr lang="en-GB" dirty="0"/>
              <a:t> </a:t>
            </a:r>
            <a:r>
              <a:rPr lang="en-GB" dirty="0" err="1"/>
              <a:t>vývoj</a:t>
            </a:r>
            <a:r>
              <a:rPr lang="en-GB" dirty="0"/>
              <a:t> v </a:t>
            </a:r>
            <a:r>
              <a:rPr lang="en-GB" dirty="0" err="1"/>
              <a:t>tehdejší</a:t>
            </a:r>
            <a:r>
              <a:rPr lang="en-GB" dirty="0"/>
              <a:t> </a:t>
            </a:r>
            <a:r>
              <a:rPr lang="en-GB" dirty="0" err="1"/>
              <a:t>inflačně</a:t>
            </a:r>
            <a:r>
              <a:rPr lang="en-GB" dirty="0"/>
              <a:t> </a:t>
            </a:r>
            <a:r>
              <a:rPr lang="en-GB" dirty="0" err="1"/>
              <a:t>rozvrácené</a:t>
            </a:r>
            <a:r>
              <a:rPr lang="en-GB" dirty="0"/>
              <a:t> </a:t>
            </a:r>
            <a:r>
              <a:rPr lang="en-GB" dirty="0" err="1"/>
              <a:t>Evropě</a:t>
            </a:r>
            <a:r>
              <a:rPr lang="en-GB" dirty="0"/>
              <a:t>. </a:t>
            </a:r>
            <a:r>
              <a:rPr lang="en-GB" dirty="0" err="1"/>
              <a:t>Deflace</a:t>
            </a:r>
            <a:r>
              <a:rPr lang="en-GB" dirty="0"/>
              <a:t> </a:t>
            </a:r>
            <a:r>
              <a:rPr lang="en-GB" dirty="0" err="1"/>
              <a:t>však</a:t>
            </a:r>
            <a:r>
              <a:rPr lang="en-GB" dirty="0"/>
              <a:t> </a:t>
            </a:r>
            <a:r>
              <a:rPr lang="en-GB" dirty="0" err="1"/>
              <a:t>měla</a:t>
            </a:r>
            <a:r>
              <a:rPr lang="en-GB" dirty="0"/>
              <a:t> </a:t>
            </a:r>
            <a:r>
              <a:rPr lang="en-GB" dirty="0" err="1"/>
              <a:t>řadu</a:t>
            </a:r>
            <a:r>
              <a:rPr lang="en-GB" dirty="0"/>
              <a:t> </a:t>
            </a:r>
            <a:r>
              <a:rPr lang="en-GB" dirty="0" err="1"/>
              <a:t>nepříznivých</a:t>
            </a:r>
            <a:r>
              <a:rPr lang="en-GB" dirty="0"/>
              <a:t> </a:t>
            </a:r>
            <a:r>
              <a:rPr lang="en-GB" dirty="0" err="1"/>
              <a:t>důsledků</a:t>
            </a:r>
            <a:r>
              <a:rPr lang="en-GB" dirty="0"/>
              <a:t>, </a:t>
            </a:r>
            <a:r>
              <a:rPr lang="en-GB" dirty="0" err="1"/>
              <a:t>neboť</a:t>
            </a:r>
            <a:r>
              <a:rPr lang="en-GB" dirty="0"/>
              <a:t> </a:t>
            </a:r>
            <a:r>
              <a:rPr lang="en-GB" dirty="0" err="1"/>
              <a:t>předpokládala</a:t>
            </a:r>
            <a:r>
              <a:rPr lang="en-GB" dirty="0"/>
              <a:t> </a:t>
            </a:r>
            <a:r>
              <a:rPr lang="en-GB" dirty="0" err="1"/>
              <a:t>omezení</a:t>
            </a:r>
            <a:r>
              <a:rPr lang="en-GB" dirty="0"/>
              <a:t> </a:t>
            </a:r>
            <a:r>
              <a:rPr lang="en-GB" dirty="0" err="1"/>
              <a:t>agregátní</a:t>
            </a:r>
            <a:r>
              <a:rPr lang="en-GB" dirty="0"/>
              <a:t> </a:t>
            </a:r>
            <a:r>
              <a:rPr lang="en-GB" dirty="0" err="1"/>
              <a:t>poptávky</a:t>
            </a:r>
            <a:r>
              <a:rPr lang="en-GB" dirty="0"/>
              <a:t>, v </a:t>
            </a:r>
            <a:r>
              <a:rPr lang="en-GB" dirty="0" err="1"/>
              <a:t>důsledku</a:t>
            </a:r>
            <a:r>
              <a:rPr lang="en-GB" dirty="0"/>
              <a:t> </a:t>
            </a:r>
            <a:r>
              <a:rPr lang="en-GB" dirty="0" err="1"/>
              <a:t>čehož</a:t>
            </a:r>
            <a:r>
              <a:rPr lang="en-GB" dirty="0"/>
              <a:t> </a:t>
            </a:r>
            <a:r>
              <a:rPr lang="en-GB" dirty="0" err="1"/>
              <a:t>došlo</a:t>
            </a:r>
            <a:r>
              <a:rPr lang="en-GB" dirty="0"/>
              <a:t> k </a:t>
            </a:r>
            <a:r>
              <a:rPr lang="en-GB" dirty="0" err="1"/>
              <a:t>výraznému</a:t>
            </a:r>
            <a:r>
              <a:rPr lang="en-GB" dirty="0"/>
              <a:t> </a:t>
            </a:r>
            <a:r>
              <a:rPr lang="en-GB" dirty="0" err="1"/>
              <a:t>poklesu</a:t>
            </a:r>
            <a:r>
              <a:rPr lang="en-GB" dirty="0"/>
              <a:t> </a:t>
            </a:r>
            <a:r>
              <a:rPr lang="en-GB" dirty="0" err="1"/>
              <a:t>výroby</a:t>
            </a:r>
            <a:r>
              <a:rPr lang="en-GB" dirty="0"/>
              <a:t> a k </a:t>
            </a:r>
            <a:r>
              <a:rPr lang="en-GB" dirty="0" err="1"/>
              <a:t>růstu</a:t>
            </a:r>
            <a:r>
              <a:rPr lang="en-GB" dirty="0"/>
              <a:t> </a:t>
            </a:r>
            <a:r>
              <a:rPr lang="en-GB" dirty="0" err="1"/>
              <a:t>nezaměstnanosti</a:t>
            </a:r>
            <a:r>
              <a:rPr lang="en-GB" dirty="0"/>
              <a:t>. </a:t>
            </a:r>
            <a:r>
              <a:rPr lang="en-GB" dirty="0" err="1"/>
              <a:t>Navíc</a:t>
            </a:r>
            <a:r>
              <a:rPr lang="en-GB" dirty="0"/>
              <a:t> s </a:t>
            </a:r>
            <a:r>
              <a:rPr lang="en-GB" dirty="0" err="1"/>
              <a:t>poklesem</a:t>
            </a:r>
            <a:r>
              <a:rPr lang="en-GB" dirty="0"/>
              <a:t> </a:t>
            </a:r>
            <a:r>
              <a:rPr lang="en-GB" dirty="0" err="1"/>
              <a:t>cen</a:t>
            </a:r>
            <a:r>
              <a:rPr lang="en-GB" dirty="0"/>
              <a:t> </a:t>
            </a:r>
            <a:r>
              <a:rPr lang="en-GB" dirty="0" err="1"/>
              <a:t>klesaly</a:t>
            </a:r>
            <a:r>
              <a:rPr lang="en-GB" dirty="0"/>
              <a:t> </a:t>
            </a:r>
            <a:r>
              <a:rPr lang="en-GB" dirty="0" err="1"/>
              <a:t>i</a:t>
            </a:r>
            <a:r>
              <a:rPr lang="en-GB" dirty="0"/>
              <a:t> </a:t>
            </a:r>
            <a:r>
              <a:rPr lang="en-GB" dirty="0" err="1"/>
              <a:t>mzdy</a:t>
            </a:r>
            <a:r>
              <a:rPr lang="en-GB" dirty="0"/>
              <a:t>; </a:t>
            </a:r>
            <a:r>
              <a:rPr lang="en-GB" dirty="0" err="1"/>
              <a:t>mnohdy</a:t>
            </a:r>
            <a:r>
              <a:rPr lang="en-GB" dirty="0"/>
              <a:t> </a:t>
            </a:r>
            <a:r>
              <a:rPr lang="en-GB" dirty="0" err="1"/>
              <a:t>pokles</a:t>
            </a:r>
            <a:r>
              <a:rPr lang="en-GB" dirty="0"/>
              <a:t> </a:t>
            </a:r>
            <a:r>
              <a:rPr lang="en-GB" dirty="0" err="1"/>
              <a:t>mezd</a:t>
            </a:r>
            <a:r>
              <a:rPr lang="en-GB" dirty="0"/>
              <a:t> </a:t>
            </a:r>
            <a:r>
              <a:rPr lang="en-GB" dirty="0" err="1"/>
              <a:t>předcházel</a:t>
            </a:r>
            <a:r>
              <a:rPr lang="en-GB" dirty="0"/>
              <a:t> </a:t>
            </a:r>
            <a:r>
              <a:rPr lang="en-GB" dirty="0" err="1"/>
              <a:t>poklesu</a:t>
            </a:r>
            <a:r>
              <a:rPr lang="en-GB" dirty="0"/>
              <a:t> cen. </a:t>
            </a:r>
            <a:r>
              <a:rPr lang="en-GB" dirty="0" err="1"/>
              <a:t>Posílení</a:t>
            </a:r>
            <a:r>
              <a:rPr lang="en-GB" dirty="0"/>
              <a:t> </a:t>
            </a:r>
            <a:r>
              <a:rPr lang="en-GB" dirty="0" err="1"/>
              <a:t>koruny</a:t>
            </a:r>
            <a:r>
              <a:rPr lang="en-GB" dirty="0"/>
              <a:t> (</a:t>
            </a:r>
            <a:r>
              <a:rPr lang="en-GB" dirty="0" err="1"/>
              <a:t>vlastně</a:t>
            </a:r>
            <a:r>
              <a:rPr lang="en-GB" dirty="0"/>
              <a:t> </a:t>
            </a:r>
            <a:r>
              <a:rPr lang="en-GB" dirty="0" err="1"/>
              <a:t>její</a:t>
            </a:r>
            <a:r>
              <a:rPr lang="en-GB" dirty="0"/>
              <a:t> „</a:t>
            </a:r>
            <a:r>
              <a:rPr lang="en-GB" dirty="0" err="1"/>
              <a:t>zdražení</a:t>
            </a:r>
            <a:r>
              <a:rPr lang="en-GB" dirty="0"/>
              <a:t>“ pro </a:t>
            </a:r>
            <a:r>
              <a:rPr lang="en-GB" dirty="0" err="1"/>
              <a:t>zahraničí</a:t>
            </a:r>
            <a:r>
              <a:rPr lang="en-GB" dirty="0"/>
              <a:t>) </a:t>
            </a:r>
            <a:r>
              <a:rPr lang="en-GB" dirty="0" err="1"/>
              <a:t>vedlo</a:t>
            </a:r>
            <a:r>
              <a:rPr lang="en-GB" dirty="0"/>
              <a:t> k </a:t>
            </a:r>
            <a:r>
              <a:rPr lang="en-GB" dirty="0" err="1"/>
              <a:t>omezení</a:t>
            </a:r>
            <a:r>
              <a:rPr lang="en-GB" dirty="0"/>
              <a:t> </a:t>
            </a:r>
            <a:r>
              <a:rPr lang="en-GB" dirty="0" err="1"/>
              <a:t>exportu</a:t>
            </a:r>
            <a:r>
              <a:rPr lang="en-GB" dirty="0"/>
              <a:t> a </a:t>
            </a:r>
            <a:r>
              <a:rPr lang="en-GB" dirty="0" err="1"/>
              <a:t>tím</a:t>
            </a:r>
            <a:r>
              <a:rPr lang="en-GB" dirty="0"/>
              <a:t> k </a:t>
            </a:r>
            <a:r>
              <a:rPr lang="en-GB" dirty="0" err="1"/>
              <a:t>dalšímu</a:t>
            </a:r>
            <a:r>
              <a:rPr lang="en-GB" dirty="0"/>
              <a:t> </a:t>
            </a:r>
            <a:r>
              <a:rPr lang="en-GB" dirty="0" err="1"/>
              <a:t>propadu</a:t>
            </a:r>
            <a:r>
              <a:rPr lang="en-GB" dirty="0"/>
              <a:t> </a:t>
            </a:r>
            <a:r>
              <a:rPr lang="en-GB" dirty="0" err="1"/>
              <a:t>agregátní</a:t>
            </a:r>
            <a:r>
              <a:rPr lang="en-GB" dirty="0"/>
              <a:t> </a:t>
            </a:r>
            <a:r>
              <a:rPr lang="en-GB" dirty="0" err="1"/>
              <a:t>poptávky</a:t>
            </a:r>
            <a:r>
              <a:rPr lang="en-GB" dirty="0"/>
              <a:t>, </a:t>
            </a:r>
            <a:r>
              <a:rPr lang="en-GB" dirty="0" err="1"/>
              <a:t>výroby</a:t>
            </a:r>
            <a:r>
              <a:rPr lang="en-GB" dirty="0"/>
              <a:t> a </a:t>
            </a:r>
            <a:r>
              <a:rPr lang="en-GB" dirty="0" err="1"/>
              <a:t>zaměstnanosti</a:t>
            </a:r>
            <a:r>
              <a:rPr lang="en-GB" dirty="0"/>
              <a:t>. </a:t>
            </a:r>
            <a:r>
              <a:rPr lang="en-GB" dirty="0" err="1"/>
              <a:t>Sociální</a:t>
            </a:r>
            <a:r>
              <a:rPr lang="en-GB" dirty="0"/>
              <a:t> </a:t>
            </a:r>
            <a:r>
              <a:rPr lang="en-GB" dirty="0" err="1"/>
              <a:t>nespokojenost</a:t>
            </a:r>
            <a:r>
              <a:rPr lang="en-GB" dirty="0"/>
              <a:t>, </a:t>
            </a:r>
            <a:r>
              <a:rPr lang="en-GB" dirty="0" err="1"/>
              <a:t>včetně</a:t>
            </a:r>
            <a:r>
              <a:rPr lang="en-GB" dirty="0"/>
              <a:t> </a:t>
            </a:r>
            <a:r>
              <a:rPr lang="en-GB" dirty="0" err="1"/>
              <a:t>nespokojenosti</a:t>
            </a:r>
            <a:r>
              <a:rPr lang="en-GB" dirty="0"/>
              <a:t> </a:t>
            </a:r>
            <a:r>
              <a:rPr lang="en-GB" dirty="0" err="1"/>
              <a:t>těch</a:t>
            </a:r>
            <a:r>
              <a:rPr lang="en-GB" dirty="0"/>
              <a:t> </a:t>
            </a:r>
            <a:r>
              <a:rPr lang="en-GB" dirty="0" err="1"/>
              <a:t>podnikatelských</a:t>
            </a:r>
            <a:r>
              <a:rPr lang="en-GB" dirty="0"/>
              <a:t> </a:t>
            </a:r>
            <a:r>
              <a:rPr lang="en-GB" dirty="0" err="1"/>
              <a:t>skupin</a:t>
            </a:r>
            <a:r>
              <a:rPr lang="en-GB" dirty="0"/>
              <a:t>, </a:t>
            </a:r>
            <a:r>
              <a:rPr lang="en-GB" dirty="0" err="1"/>
              <a:t>které</a:t>
            </a:r>
            <a:r>
              <a:rPr lang="en-GB" dirty="0"/>
              <a:t> </a:t>
            </a:r>
            <a:r>
              <a:rPr lang="en-GB" dirty="0" err="1"/>
              <a:t>byly</a:t>
            </a:r>
            <a:r>
              <a:rPr lang="en-GB" dirty="0"/>
              <a:t> </a:t>
            </a:r>
            <a:r>
              <a:rPr lang="en-GB" dirty="0" err="1"/>
              <a:t>závislé</a:t>
            </a:r>
            <a:r>
              <a:rPr lang="en-GB" dirty="0"/>
              <a:t> </a:t>
            </a:r>
            <a:r>
              <a:rPr lang="en-GB" dirty="0" err="1"/>
              <a:t>na</a:t>
            </a:r>
            <a:r>
              <a:rPr lang="en-GB" dirty="0"/>
              <a:t> </a:t>
            </a:r>
            <a:r>
              <a:rPr lang="en-GB" dirty="0" err="1"/>
              <a:t>exportu</a:t>
            </a:r>
            <a:r>
              <a:rPr lang="en-GB" dirty="0"/>
              <a:t>, </a:t>
            </a:r>
            <a:r>
              <a:rPr lang="en-GB" dirty="0" err="1"/>
              <a:t>vedla</a:t>
            </a:r>
            <a:r>
              <a:rPr lang="en-GB" dirty="0"/>
              <a:t> k </a:t>
            </a:r>
            <a:r>
              <a:rPr lang="en-GB" dirty="0" err="1"/>
              <a:t>vytvoření</a:t>
            </a:r>
            <a:r>
              <a:rPr lang="en-GB" dirty="0"/>
              <a:t> </a:t>
            </a:r>
            <a:r>
              <a:rPr lang="en-GB" dirty="0" err="1"/>
              <a:t>společenské</a:t>
            </a:r>
            <a:r>
              <a:rPr lang="en-GB" dirty="0"/>
              <a:t> </a:t>
            </a:r>
            <a:r>
              <a:rPr lang="en-GB" dirty="0" err="1"/>
              <a:t>atmosféry</a:t>
            </a:r>
            <a:r>
              <a:rPr lang="en-GB" dirty="0"/>
              <a:t>, v </a:t>
            </a:r>
            <a:r>
              <a:rPr lang="en-GB" dirty="0" err="1"/>
              <a:t>níž</a:t>
            </a:r>
            <a:r>
              <a:rPr lang="en-GB" dirty="0"/>
              <a:t> </a:t>
            </a:r>
            <a:r>
              <a:rPr lang="en-GB" dirty="0" err="1"/>
              <a:t>došlo</a:t>
            </a:r>
            <a:r>
              <a:rPr lang="en-GB" dirty="0"/>
              <a:t> k </a:t>
            </a:r>
            <a:r>
              <a:rPr lang="en-GB" dirty="0" err="1"/>
              <a:t>vražednému</a:t>
            </a:r>
            <a:r>
              <a:rPr lang="en-GB" dirty="0"/>
              <a:t> </a:t>
            </a:r>
            <a:r>
              <a:rPr lang="en-GB" dirty="0" err="1"/>
              <a:t>atentátu</a:t>
            </a:r>
            <a:r>
              <a:rPr lang="en-GB" dirty="0"/>
              <a:t> </a:t>
            </a:r>
            <a:r>
              <a:rPr lang="en-GB" dirty="0" err="1"/>
              <a:t>na</a:t>
            </a:r>
            <a:r>
              <a:rPr lang="en-GB" dirty="0"/>
              <a:t> </a:t>
            </a:r>
            <a:r>
              <a:rPr lang="en-GB" dirty="0" err="1"/>
              <a:t>tvůrce</a:t>
            </a:r>
            <a:r>
              <a:rPr lang="en-GB" dirty="0"/>
              <a:t> </a:t>
            </a:r>
            <a:r>
              <a:rPr lang="en-GB" dirty="0" err="1"/>
              <a:t>československé</a:t>
            </a:r>
            <a:r>
              <a:rPr lang="en-GB" dirty="0"/>
              <a:t> </a:t>
            </a:r>
            <a:r>
              <a:rPr lang="en-GB" dirty="0" err="1"/>
              <a:t>měny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endParaRPr lang="cs-CZ" dirty="0"/>
          </a:p>
          <a:p>
            <a:pPr marL="0" lvl="0" indent="0" algn="l" rtl="0">
              <a:spcBef>
                <a:spcPts val="0"/>
              </a:spcBef>
              <a:spcAft>
                <a:spcPts val="0"/>
              </a:spcAft>
              <a:buNone/>
            </a:pPr>
            <a:endParaRPr lang="cs-CZ" dirty="0"/>
          </a:p>
          <a:p>
            <a:r>
              <a:rPr lang="cs-CZ" dirty="0"/>
              <a:t>P</a:t>
            </a:r>
            <a:r>
              <a:rPr lang="en-GB" dirty="0" err="1"/>
              <a:t>okud</a:t>
            </a:r>
            <a:r>
              <a:rPr lang="en-GB" dirty="0"/>
              <a:t> </a:t>
            </a:r>
            <a:r>
              <a:rPr lang="en-GB" dirty="0" err="1"/>
              <a:t>vycházíme</a:t>
            </a:r>
            <a:r>
              <a:rPr lang="en-GB" dirty="0"/>
              <a:t> z </a:t>
            </a:r>
            <a:r>
              <a:rPr lang="en-GB" dirty="0" err="1"/>
              <a:t>klasického</a:t>
            </a:r>
            <a:r>
              <a:rPr lang="en-GB" dirty="0"/>
              <a:t> (</a:t>
            </a:r>
            <a:r>
              <a:rPr lang="en-GB" dirty="0" err="1"/>
              <a:t>i</a:t>
            </a:r>
            <a:r>
              <a:rPr lang="en-GB" dirty="0"/>
              <a:t> </a:t>
            </a:r>
            <a:r>
              <a:rPr lang="en-GB" dirty="0" err="1"/>
              <a:t>moderního</a:t>
            </a:r>
            <a:r>
              <a:rPr lang="en-GB" dirty="0"/>
              <a:t>) </a:t>
            </a:r>
            <a:r>
              <a:rPr lang="en-GB" dirty="0" err="1"/>
              <a:t>makroekonomického</a:t>
            </a:r>
            <a:r>
              <a:rPr lang="en-GB" dirty="0"/>
              <a:t> </a:t>
            </a:r>
            <a:r>
              <a:rPr lang="en-GB" dirty="0" err="1"/>
              <a:t>rámce</a:t>
            </a:r>
            <a:r>
              <a:rPr lang="en-GB" dirty="0"/>
              <a:t> </a:t>
            </a:r>
            <a:r>
              <a:rPr lang="en-GB" dirty="0" err="1"/>
              <a:t>popisujícího</a:t>
            </a:r>
            <a:r>
              <a:rPr lang="en-GB" dirty="0"/>
              <a:t> </a:t>
            </a:r>
            <a:r>
              <a:rPr lang="en-GB" dirty="0" err="1"/>
              <a:t>recesi</a:t>
            </a:r>
            <a:r>
              <a:rPr lang="en-GB" dirty="0"/>
              <a:t> </a:t>
            </a:r>
            <a:r>
              <a:rPr lang="en-GB" dirty="0" err="1"/>
              <a:t>způsobenou</a:t>
            </a:r>
            <a:r>
              <a:rPr lang="en-GB" dirty="0"/>
              <a:t> </a:t>
            </a:r>
            <a:r>
              <a:rPr lang="en-GB" b="1" dirty="0" err="1"/>
              <a:t>poklesem</a:t>
            </a:r>
            <a:r>
              <a:rPr lang="en-GB" b="1" dirty="0"/>
              <a:t> </a:t>
            </a:r>
            <a:r>
              <a:rPr lang="en-GB" b="1" dirty="0" err="1"/>
              <a:t>agregátní</a:t>
            </a:r>
            <a:r>
              <a:rPr lang="en-GB" b="1" dirty="0"/>
              <a:t> </a:t>
            </a:r>
            <a:r>
              <a:rPr lang="en-GB" b="1" dirty="0" err="1"/>
              <a:t>poptávky</a:t>
            </a:r>
            <a:r>
              <a:rPr lang="en-GB" b="1" dirty="0"/>
              <a:t> (AD)</a:t>
            </a:r>
            <a:r>
              <a:rPr lang="en-GB" dirty="0"/>
              <a:t>.</a:t>
            </a:r>
          </a:p>
          <a:p>
            <a:r>
              <a:rPr lang="en-GB" b="1" dirty="0"/>
              <a:t>✔</a:t>
            </a:r>
            <a:r>
              <a:rPr lang="cs-CZ" b="1" dirty="0"/>
              <a:t> </a:t>
            </a:r>
            <a:r>
              <a:rPr lang="en-GB" dirty="0"/>
              <a:t>V </a:t>
            </a:r>
            <a:r>
              <a:rPr lang="en-GB" b="1" dirty="0" err="1"/>
              <a:t>počáteční</a:t>
            </a:r>
            <a:r>
              <a:rPr lang="en-GB" b="1" dirty="0"/>
              <a:t> </a:t>
            </a:r>
            <a:r>
              <a:rPr lang="en-GB" b="1" dirty="0" err="1"/>
              <a:t>fázi</a:t>
            </a:r>
            <a:r>
              <a:rPr lang="en-GB" b="1" dirty="0"/>
              <a:t> </a:t>
            </a:r>
            <a:r>
              <a:rPr lang="en-GB" b="1" dirty="0" err="1"/>
              <a:t>ekonomického</a:t>
            </a:r>
            <a:r>
              <a:rPr lang="en-GB" b="1" dirty="0"/>
              <a:t> </a:t>
            </a:r>
            <a:r>
              <a:rPr lang="en-GB" b="1" dirty="0" err="1"/>
              <a:t>zpomalení</a:t>
            </a:r>
            <a:r>
              <a:rPr lang="en-GB" dirty="0"/>
              <a:t> </a:t>
            </a:r>
            <a:r>
              <a:rPr lang="en-GB" dirty="0" err="1"/>
              <a:t>dochází</a:t>
            </a:r>
            <a:r>
              <a:rPr lang="en-GB" dirty="0"/>
              <a:t> k:</a:t>
            </a:r>
          </a:p>
          <a:p>
            <a:pPr>
              <a:buFont typeface="Arial" panose="020B0604020202020204" pitchFamily="34" charset="0"/>
              <a:buChar char="•"/>
            </a:pPr>
            <a:r>
              <a:rPr lang="en-GB" dirty="0" err="1"/>
              <a:t>poklesu</a:t>
            </a:r>
            <a:r>
              <a:rPr lang="en-GB" dirty="0"/>
              <a:t> </a:t>
            </a:r>
            <a:r>
              <a:rPr lang="en-GB" dirty="0" err="1"/>
              <a:t>spotřebitelské</a:t>
            </a:r>
            <a:r>
              <a:rPr lang="en-GB" dirty="0"/>
              <a:t> a </a:t>
            </a:r>
            <a:r>
              <a:rPr lang="en-GB" dirty="0" err="1"/>
              <a:t>investiční</a:t>
            </a:r>
            <a:r>
              <a:rPr lang="en-GB" dirty="0"/>
              <a:t> </a:t>
            </a:r>
            <a:r>
              <a:rPr lang="en-GB" dirty="0" err="1"/>
              <a:t>poptávky</a:t>
            </a:r>
            <a:r>
              <a:rPr lang="en-GB" dirty="0"/>
              <a:t>,</a:t>
            </a:r>
          </a:p>
          <a:p>
            <a:pPr>
              <a:buFont typeface="Arial" panose="020B0604020202020204" pitchFamily="34" charset="0"/>
              <a:buChar char="•"/>
            </a:pPr>
            <a:r>
              <a:rPr lang="en-GB" dirty="0" err="1"/>
              <a:t>opatrnosti</a:t>
            </a:r>
            <a:r>
              <a:rPr lang="en-GB" dirty="0"/>
              <a:t> </a:t>
            </a:r>
            <a:r>
              <a:rPr lang="en-GB" dirty="0" err="1"/>
              <a:t>firem</a:t>
            </a:r>
            <a:r>
              <a:rPr lang="en-GB" dirty="0"/>
              <a:t>,</a:t>
            </a:r>
          </a:p>
          <a:p>
            <a:pPr>
              <a:buFont typeface="Arial" panose="020B0604020202020204" pitchFamily="34" charset="0"/>
              <a:buChar char="•"/>
            </a:pPr>
            <a:r>
              <a:rPr lang="en-GB" dirty="0" err="1"/>
              <a:t>omezení</a:t>
            </a:r>
            <a:r>
              <a:rPr lang="en-GB" dirty="0"/>
              <a:t> </a:t>
            </a:r>
            <a:r>
              <a:rPr lang="en-GB" dirty="0" err="1"/>
              <a:t>úvěrové</a:t>
            </a:r>
            <a:r>
              <a:rPr lang="en-GB" dirty="0"/>
              <a:t> </a:t>
            </a:r>
            <a:r>
              <a:rPr lang="en-GB" dirty="0" err="1"/>
              <a:t>aktivity</a:t>
            </a:r>
            <a:r>
              <a:rPr lang="en-GB" dirty="0"/>
              <a:t>,</a:t>
            </a:r>
          </a:p>
          <a:p>
            <a:pPr>
              <a:buFont typeface="Arial" panose="020B0604020202020204" pitchFamily="34" charset="0"/>
              <a:buChar char="•"/>
            </a:pPr>
            <a:r>
              <a:rPr lang="en-GB" dirty="0" err="1"/>
              <a:t>poklesu</a:t>
            </a:r>
            <a:r>
              <a:rPr lang="en-GB" dirty="0"/>
              <a:t> </a:t>
            </a:r>
            <a:r>
              <a:rPr lang="en-GB" dirty="0" err="1"/>
              <a:t>exportů</a:t>
            </a:r>
            <a:r>
              <a:rPr lang="en-GB" dirty="0"/>
              <a:t> (</a:t>
            </a:r>
            <a:r>
              <a:rPr lang="en-GB" dirty="0" err="1"/>
              <a:t>např</a:t>
            </a:r>
            <a:r>
              <a:rPr lang="en-GB" dirty="0"/>
              <a:t>. </a:t>
            </a:r>
            <a:r>
              <a:rPr lang="en-GB" dirty="0" err="1"/>
              <a:t>vlivem</a:t>
            </a:r>
            <a:r>
              <a:rPr lang="en-GB" dirty="0"/>
              <a:t> </a:t>
            </a:r>
            <a:r>
              <a:rPr lang="en-GB" dirty="0" err="1"/>
              <a:t>vnější</a:t>
            </a:r>
            <a:r>
              <a:rPr lang="en-GB" dirty="0"/>
              <a:t> </a:t>
            </a:r>
            <a:r>
              <a:rPr lang="en-GB" dirty="0" err="1"/>
              <a:t>poptávky</a:t>
            </a:r>
            <a:r>
              <a:rPr lang="en-GB" dirty="0"/>
              <a:t>).</a:t>
            </a:r>
          </a:p>
          <a:p>
            <a:r>
              <a:rPr lang="en-GB" dirty="0"/>
              <a:t>To </a:t>
            </a:r>
            <a:r>
              <a:rPr lang="en-GB" b="1" dirty="0" err="1"/>
              <a:t>posouvá</a:t>
            </a:r>
            <a:r>
              <a:rPr lang="en-GB" b="1" dirty="0"/>
              <a:t> </a:t>
            </a:r>
            <a:r>
              <a:rPr lang="en-GB" b="1" dirty="0" err="1"/>
              <a:t>křivku</a:t>
            </a:r>
            <a:r>
              <a:rPr lang="en-GB" b="1" dirty="0"/>
              <a:t> AD </a:t>
            </a:r>
            <a:r>
              <a:rPr lang="en-GB" b="1" dirty="0" err="1"/>
              <a:t>doleva</a:t>
            </a:r>
            <a:r>
              <a:rPr lang="en-GB" dirty="0"/>
              <a:t>. </a:t>
            </a:r>
            <a:r>
              <a:rPr lang="en-GB" dirty="0" err="1"/>
              <a:t>Výsledkem</a:t>
            </a:r>
            <a:r>
              <a:rPr lang="en-GB" dirty="0"/>
              <a:t> je:</a:t>
            </a:r>
          </a:p>
          <a:p>
            <a:pPr>
              <a:buFont typeface="Arial" panose="020B0604020202020204" pitchFamily="34" charset="0"/>
              <a:buChar char="•"/>
            </a:pPr>
            <a:r>
              <a:rPr lang="en-GB" b="1" dirty="0" err="1"/>
              <a:t>pokles</a:t>
            </a:r>
            <a:r>
              <a:rPr lang="en-GB" b="1" dirty="0"/>
              <a:t> </a:t>
            </a:r>
            <a:r>
              <a:rPr lang="en-GB" b="1" dirty="0" err="1"/>
              <a:t>produkce</a:t>
            </a:r>
            <a:r>
              <a:rPr lang="en-GB" b="1" dirty="0"/>
              <a:t> (Y)</a:t>
            </a:r>
            <a:endParaRPr lang="en-GB" dirty="0"/>
          </a:p>
          <a:p>
            <a:pPr>
              <a:buFont typeface="Arial" panose="020B0604020202020204" pitchFamily="34" charset="0"/>
              <a:buChar char="•"/>
            </a:pPr>
            <a:r>
              <a:rPr lang="en-GB" dirty="0"/>
              <a:t>a </a:t>
            </a:r>
            <a:r>
              <a:rPr lang="en-GB" dirty="0" err="1"/>
              <a:t>následně</a:t>
            </a:r>
            <a:r>
              <a:rPr lang="en-GB" dirty="0"/>
              <a:t> </a:t>
            </a:r>
            <a:r>
              <a:rPr lang="en-GB" b="1" dirty="0" err="1"/>
              <a:t>pokles</a:t>
            </a:r>
            <a:r>
              <a:rPr lang="en-GB" b="1" dirty="0"/>
              <a:t> </a:t>
            </a:r>
            <a:r>
              <a:rPr lang="en-GB" b="1" dirty="0" err="1"/>
              <a:t>cenové</a:t>
            </a:r>
            <a:r>
              <a:rPr lang="en-GB" b="1" dirty="0"/>
              <a:t> </a:t>
            </a:r>
            <a:r>
              <a:rPr lang="en-GB" b="1" dirty="0" err="1"/>
              <a:t>hladiny</a:t>
            </a:r>
            <a:r>
              <a:rPr lang="en-GB" b="1" dirty="0"/>
              <a:t> (P)</a:t>
            </a:r>
            <a:r>
              <a:rPr lang="en-GB" dirty="0"/>
              <a:t>.</a:t>
            </a:r>
          </a:p>
          <a:p>
            <a:r>
              <a:rPr lang="en-GB" dirty="0"/>
              <a:t>➡ </a:t>
            </a:r>
            <a:r>
              <a:rPr lang="en-GB" b="1" dirty="0" err="1"/>
              <a:t>Cenový</a:t>
            </a:r>
            <a:r>
              <a:rPr lang="en-GB" b="1" dirty="0"/>
              <a:t> </a:t>
            </a:r>
            <a:r>
              <a:rPr lang="en-GB" b="1" dirty="0" err="1"/>
              <a:t>pokles</a:t>
            </a:r>
            <a:r>
              <a:rPr lang="en-GB" b="1" dirty="0"/>
              <a:t> je </a:t>
            </a:r>
            <a:r>
              <a:rPr lang="en-GB" b="1" dirty="0" err="1"/>
              <a:t>tedy</a:t>
            </a:r>
            <a:r>
              <a:rPr lang="en-GB" b="1" dirty="0"/>
              <a:t> </a:t>
            </a:r>
            <a:r>
              <a:rPr lang="en-GB" b="1" dirty="0" err="1"/>
              <a:t>důsledkem</a:t>
            </a:r>
            <a:r>
              <a:rPr lang="en-GB" dirty="0"/>
              <a:t> </a:t>
            </a:r>
            <a:r>
              <a:rPr lang="en-GB" dirty="0" err="1"/>
              <a:t>posunu</a:t>
            </a:r>
            <a:r>
              <a:rPr lang="en-GB" dirty="0"/>
              <a:t> AD </a:t>
            </a:r>
            <a:r>
              <a:rPr lang="en-GB" dirty="0" err="1"/>
              <a:t>vůči</a:t>
            </a:r>
            <a:r>
              <a:rPr lang="en-GB" dirty="0"/>
              <a:t> </a:t>
            </a:r>
            <a:r>
              <a:rPr lang="en-GB" dirty="0" err="1"/>
              <a:t>neměnné</a:t>
            </a:r>
            <a:r>
              <a:rPr lang="en-GB" dirty="0"/>
              <a:t> AS, </a:t>
            </a:r>
            <a:r>
              <a:rPr lang="en-GB" b="1" dirty="0"/>
              <a:t>ne </a:t>
            </a:r>
            <a:r>
              <a:rPr lang="en-GB" b="1" dirty="0" err="1"/>
              <a:t>příčinou</a:t>
            </a:r>
            <a:r>
              <a:rPr lang="en-GB" dirty="0"/>
              <a:t> </a:t>
            </a:r>
            <a:r>
              <a:rPr lang="en-GB" dirty="0" err="1"/>
              <a:t>vzniku</a:t>
            </a:r>
            <a:r>
              <a:rPr lang="en-GB" dirty="0"/>
              <a:t> </a:t>
            </a:r>
            <a:r>
              <a:rPr lang="en-GB" dirty="0" err="1"/>
              <a:t>recese</a:t>
            </a:r>
            <a:r>
              <a:rPr lang="en-GB" dirty="0"/>
              <a:t>.</a:t>
            </a:r>
          </a:p>
          <a:p>
            <a:r>
              <a:rPr lang="en-GB" b="1" dirty="0"/>
              <a:t>✔ </a:t>
            </a:r>
            <a:r>
              <a:rPr lang="en-GB" b="1" dirty="0" err="1"/>
              <a:t>Kdy</a:t>
            </a:r>
            <a:r>
              <a:rPr lang="en-GB" b="1" dirty="0"/>
              <a:t> by to </a:t>
            </a:r>
            <a:r>
              <a:rPr lang="en-GB" b="1" dirty="0" err="1"/>
              <a:t>neplatilo</a:t>
            </a:r>
            <a:r>
              <a:rPr lang="en-GB" b="1" dirty="0"/>
              <a:t>?</a:t>
            </a:r>
          </a:p>
          <a:p>
            <a:r>
              <a:rPr lang="en-GB" dirty="0" err="1"/>
              <a:t>Existují</a:t>
            </a:r>
            <a:r>
              <a:rPr lang="en-GB" dirty="0"/>
              <a:t> </a:t>
            </a:r>
            <a:r>
              <a:rPr lang="en-GB" dirty="0" err="1"/>
              <a:t>také</a:t>
            </a:r>
            <a:r>
              <a:rPr lang="en-GB" dirty="0"/>
              <a:t> </a:t>
            </a:r>
            <a:r>
              <a:rPr lang="en-GB" dirty="0" err="1"/>
              <a:t>situace</a:t>
            </a:r>
            <a:r>
              <a:rPr lang="en-GB" dirty="0"/>
              <a:t>, </a:t>
            </a:r>
            <a:r>
              <a:rPr lang="en-GB" dirty="0" err="1"/>
              <a:t>kde</a:t>
            </a:r>
            <a:r>
              <a:rPr lang="en-GB" dirty="0"/>
              <a:t> </a:t>
            </a:r>
            <a:r>
              <a:rPr lang="en-GB" dirty="0" err="1"/>
              <a:t>cenový</a:t>
            </a:r>
            <a:r>
              <a:rPr lang="en-GB" dirty="0"/>
              <a:t> </a:t>
            </a:r>
            <a:r>
              <a:rPr lang="en-GB" dirty="0" err="1"/>
              <a:t>pokles</a:t>
            </a:r>
            <a:r>
              <a:rPr lang="en-GB" dirty="0"/>
              <a:t> </a:t>
            </a:r>
            <a:r>
              <a:rPr lang="en-GB" dirty="0" err="1"/>
              <a:t>může</a:t>
            </a:r>
            <a:r>
              <a:rPr lang="en-GB" dirty="0"/>
              <a:t> </a:t>
            </a:r>
            <a:r>
              <a:rPr lang="en-GB" dirty="0" err="1"/>
              <a:t>být</a:t>
            </a:r>
            <a:r>
              <a:rPr lang="en-GB" dirty="0"/>
              <a:t> </a:t>
            </a:r>
            <a:r>
              <a:rPr lang="en-GB" i="1" dirty="0" err="1"/>
              <a:t>příčinou</a:t>
            </a:r>
            <a:r>
              <a:rPr lang="en-GB" dirty="0"/>
              <a:t> </a:t>
            </a:r>
            <a:r>
              <a:rPr lang="en-GB" dirty="0" err="1"/>
              <a:t>problémů</a:t>
            </a:r>
            <a:r>
              <a:rPr lang="en-GB" dirty="0"/>
              <a:t> – </a:t>
            </a:r>
            <a:r>
              <a:rPr lang="en-GB" dirty="0" err="1"/>
              <a:t>např</a:t>
            </a:r>
            <a:r>
              <a:rPr lang="en-GB" dirty="0"/>
              <a:t>. </a:t>
            </a:r>
            <a:r>
              <a:rPr lang="en-GB" b="1" dirty="0" err="1"/>
              <a:t>deflační</a:t>
            </a:r>
            <a:r>
              <a:rPr lang="en-GB" b="1" dirty="0"/>
              <a:t> </a:t>
            </a:r>
            <a:r>
              <a:rPr lang="en-GB" b="1" dirty="0" err="1"/>
              <a:t>spirála</a:t>
            </a:r>
            <a:r>
              <a:rPr lang="en-GB" dirty="0"/>
              <a:t> v </a:t>
            </a:r>
            <a:r>
              <a:rPr lang="en-GB" dirty="0" err="1"/>
              <a:t>hlubší</a:t>
            </a:r>
            <a:r>
              <a:rPr lang="en-GB" dirty="0"/>
              <a:t> </a:t>
            </a:r>
            <a:r>
              <a:rPr lang="en-GB" dirty="0" err="1"/>
              <a:t>fázi</a:t>
            </a:r>
            <a:r>
              <a:rPr lang="en-GB" dirty="0"/>
              <a:t> </a:t>
            </a:r>
            <a:r>
              <a:rPr lang="en-GB" dirty="0" err="1"/>
              <a:t>recese</a:t>
            </a:r>
            <a:r>
              <a:rPr lang="en-GB" dirty="0"/>
              <a:t>.</a:t>
            </a:r>
            <a:r>
              <a:rPr lang="cs-CZ" dirty="0"/>
              <a:t> </a:t>
            </a:r>
            <a:r>
              <a:rPr lang="en-GB" dirty="0"/>
              <a:t>Ale </a:t>
            </a:r>
            <a:r>
              <a:rPr lang="en-GB" b="1" dirty="0"/>
              <a:t>v </a:t>
            </a:r>
            <a:r>
              <a:rPr lang="en-GB" b="1" dirty="0" err="1"/>
              <a:t>počáteční</a:t>
            </a:r>
            <a:r>
              <a:rPr lang="en-GB" b="1" dirty="0"/>
              <a:t> </a:t>
            </a:r>
            <a:r>
              <a:rPr lang="en-GB" b="1" dirty="0" err="1"/>
              <a:t>fázi</a:t>
            </a:r>
            <a:r>
              <a:rPr lang="en-GB" dirty="0"/>
              <a:t> </a:t>
            </a:r>
            <a:r>
              <a:rPr lang="en-GB" dirty="0" err="1"/>
              <a:t>bývá</a:t>
            </a:r>
            <a:r>
              <a:rPr lang="en-GB" dirty="0"/>
              <a:t> </a:t>
            </a:r>
            <a:r>
              <a:rPr lang="en-GB" dirty="0" err="1"/>
              <a:t>deflace</a:t>
            </a:r>
            <a:r>
              <a:rPr lang="en-GB" dirty="0"/>
              <a:t> (</a:t>
            </a:r>
            <a:r>
              <a:rPr lang="en-GB" dirty="0" err="1"/>
              <a:t>nebo</a:t>
            </a:r>
            <a:r>
              <a:rPr lang="en-GB" dirty="0"/>
              <a:t> </a:t>
            </a:r>
            <a:r>
              <a:rPr lang="en-GB" dirty="0" err="1"/>
              <a:t>zpomalení</a:t>
            </a:r>
            <a:r>
              <a:rPr lang="en-GB" dirty="0"/>
              <a:t> </a:t>
            </a:r>
            <a:r>
              <a:rPr lang="en-GB" dirty="0" err="1"/>
              <a:t>inflace</a:t>
            </a:r>
            <a:r>
              <a:rPr lang="en-GB" dirty="0"/>
              <a:t>) </a:t>
            </a:r>
            <a:r>
              <a:rPr lang="en-GB" dirty="0" err="1"/>
              <a:t>reakcí</a:t>
            </a:r>
            <a:r>
              <a:rPr lang="en-GB" dirty="0"/>
              <a:t> </a:t>
            </a:r>
            <a:r>
              <a:rPr lang="en-GB" dirty="0" err="1"/>
              <a:t>na</a:t>
            </a:r>
            <a:r>
              <a:rPr lang="en-GB" dirty="0"/>
              <a:t> </a:t>
            </a:r>
            <a:r>
              <a:rPr lang="en-GB" dirty="0" err="1"/>
              <a:t>propad</a:t>
            </a:r>
            <a:r>
              <a:rPr lang="en-GB" dirty="0"/>
              <a:t> </a:t>
            </a:r>
            <a:r>
              <a:rPr lang="en-GB" dirty="0" err="1"/>
              <a:t>poptávky</a:t>
            </a:r>
            <a:r>
              <a:rPr lang="en-GB" dirty="0"/>
              <a:t>, </a:t>
            </a:r>
            <a:r>
              <a:rPr lang="en-GB" dirty="0" err="1"/>
              <a:t>nikoli</a:t>
            </a:r>
            <a:r>
              <a:rPr lang="en-GB" dirty="0"/>
              <a:t> </a:t>
            </a:r>
            <a:r>
              <a:rPr lang="en-GB" dirty="0" err="1"/>
              <a:t>jeho</a:t>
            </a:r>
            <a:r>
              <a:rPr lang="en-GB" dirty="0"/>
              <a:t> </a:t>
            </a:r>
            <a:r>
              <a:rPr lang="en-GB" dirty="0" err="1"/>
              <a:t>zdrojem</a:t>
            </a:r>
            <a:r>
              <a:rPr lang="en-GB" dirty="0"/>
              <a:t>.</a:t>
            </a:r>
          </a:p>
          <a:p>
            <a:endParaRPr lang="cs-CZ" b="1" dirty="0"/>
          </a:p>
          <a:p>
            <a:r>
              <a:rPr lang="en-GB" b="1" dirty="0" err="1"/>
              <a:t>Shrnutí</a:t>
            </a:r>
            <a:endParaRPr lang="en-GB" b="1" dirty="0"/>
          </a:p>
          <a:p>
            <a:r>
              <a:rPr lang="cs-CZ" b="1" dirty="0"/>
              <a:t>V</a:t>
            </a:r>
            <a:r>
              <a:rPr lang="en-GB" b="1" dirty="0"/>
              <a:t> </a:t>
            </a:r>
            <a:r>
              <a:rPr lang="en-GB" b="1" dirty="0" err="1"/>
              <a:t>běžném</a:t>
            </a:r>
            <a:r>
              <a:rPr lang="en-GB" b="1" dirty="0"/>
              <a:t> </a:t>
            </a:r>
            <a:r>
              <a:rPr lang="en-GB" b="1" dirty="0" err="1"/>
              <a:t>teoretickém</a:t>
            </a:r>
            <a:r>
              <a:rPr lang="en-GB" b="1" dirty="0"/>
              <a:t> </a:t>
            </a:r>
            <a:r>
              <a:rPr lang="en-GB" b="1" dirty="0" err="1"/>
              <a:t>i</a:t>
            </a:r>
            <a:r>
              <a:rPr lang="en-GB" b="1" dirty="0"/>
              <a:t> </a:t>
            </a:r>
            <a:r>
              <a:rPr lang="en-GB" b="1" dirty="0" err="1"/>
              <a:t>praktickém</a:t>
            </a:r>
            <a:r>
              <a:rPr lang="en-GB" b="1" dirty="0"/>
              <a:t> </a:t>
            </a:r>
            <a:r>
              <a:rPr lang="en-GB" b="1" dirty="0" err="1"/>
              <a:t>kontextu</a:t>
            </a:r>
            <a:r>
              <a:rPr lang="en-GB" b="1" dirty="0"/>
              <a:t> </a:t>
            </a:r>
            <a:r>
              <a:rPr lang="cs-CZ" b="1" dirty="0"/>
              <a:t>c</a:t>
            </a:r>
            <a:r>
              <a:rPr lang="en-GB" b="1" dirty="0" err="1"/>
              <a:t>enová</a:t>
            </a:r>
            <a:r>
              <a:rPr lang="en-GB" b="1" dirty="0"/>
              <a:t> </a:t>
            </a:r>
            <a:r>
              <a:rPr lang="en-GB" b="1" dirty="0" err="1"/>
              <a:t>hladina</a:t>
            </a:r>
            <a:r>
              <a:rPr lang="en-GB" b="1" dirty="0"/>
              <a:t> </a:t>
            </a:r>
            <a:r>
              <a:rPr lang="en-GB" b="1" dirty="0" err="1"/>
              <a:t>klesá</a:t>
            </a:r>
            <a:r>
              <a:rPr lang="en-GB" b="1" dirty="0"/>
              <a:t> </a:t>
            </a:r>
            <a:r>
              <a:rPr lang="en-GB" b="1" dirty="0" err="1"/>
              <a:t>jako</a:t>
            </a:r>
            <a:r>
              <a:rPr lang="en-GB" b="1" dirty="0"/>
              <a:t> </a:t>
            </a:r>
            <a:r>
              <a:rPr lang="en-GB" b="1" i="1" dirty="0" err="1"/>
              <a:t>následek</a:t>
            </a:r>
            <a:r>
              <a:rPr lang="en-GB" b="1" dirty="0"/>
              <a:t> </a:t>
            </a:r>
            <a:r>
              <a:rPr lang="en-GB" b="1" dirty="0" err="1"/>
              <a:t>poklesu</a:t>
            </a:r>
            <a:r>
              <a:rPr lang="en-GB" b="1" dirty="0"/>
              <a:t> </a:t>
            </a:r>
            <a:r>
              <a:rPr lang="en-GB" b="1" dirty="0" err="1"/>
              <a:t>agregátní</a:t>
            </a:r>
            <a:r>
              <a:rPr lang="en-GB" b="1" dirty="0"/>
              <a:t> </a:t>
            </a:r>
            <a:r>
              <a:rPr lang="en-GB" b="1" dirty="0" err="1"/>
              <a:t>poptávky</a:t>
            </a:r>
            <a:r>
              <a:rPr lang="en-GB" b="1" dirty="0"/>
              <a:t> </a:t>
            </a:r>
            <a:r>
              <a:rPr lang="en-GB" b="1" dirty="0" err="1"/>
              <a:t>při</a:t>
            </a:r>
            <a:r>
              <a:rPr lang="en-GB" b="1" dirty="0"/>
              <a:t> </a:t>
            </a:r>
            <a:r>
              <a:rPr lang="en-GB" b="1" dirty="0" err="1"/>
              <a:t>nástupu</a:t>
            </a:r>
            <a:r>
              <a:rPr lang="en-GB" b="1" dirty="0"/>
              <a:t> </a:t>
            </a:r>
            <a:r>
              <a:rPr lang="en-GB" b="1" dirty="0" err="1"/>
              <a:t>recese</a:t>
            </a:r>
            <a:r>
              <a:rPr lang="en-GB" b="1" dirty="0"/>
              <a:t>.</a:t>
            </a:r>
          </a:p>
          <a:p>
            <a:pPr marL="0" lvl="0" indent="0" algn="l" rtl="0">
              <a:spcBef>
                <a:spcPts val="0"/>
              </a:spcBef>
              <a:spcAft>
                <a:spcPts val="0"/>
              </a:spcAft>
              <a:buNone/>
            </a:pPr>
            <a:endParaRPr lang="en-GB"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souvislosti s inflací jsme se zmínili o jejím „blahodárném“ účinku na dlužníky, neboť dluh je splácen v méně hodnotných penězích. Také jsme se zmínili o jejím nepříznivém dopadu na věřitele, jelikož se jim vracejí peníze s nižší kupní silou. Naopak klasickou součástí každého pojednání o deflaci je zdůraznění její nevýhodnosti pro dlužníky a výhodnosti pro věřitele. Nevýhodnost či spíše škodlivost deflace pro dlužníka plyne z toho, že nominální hodnota dluhu a tím i umořovacích částek zůstává beze změny, zatímco ceny klesají, což znamená, že reálná hodnota dluhu se zvyšuje.94 Peněžní částky, kterými dlužník splácí svůj dluh, mají reálně větší hodnotu (kupní sílu), než by měly v případě cenové stability. Naopak věřitel si za poklesem cen zhodnocené peníze, které mu dlužník vrací, může nakoupit více zboží. Nezůstávejme myšlenkově jen ve sféře spotřeby. Představme si třeba situaci, kdy firmě poklesne v důsledku deflace cena zásob nakoupených na úvěr, zatímco výše dluhu a úroku zůstává stejná.</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6FA74B4C-A483-68FC-7574-505405B0E2BE}"/>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id="{1263A307-632F-240E-5F9A-9E8D84840B89}"/>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a:extLst>
              <a:ext uri="{FF2B5EF4-FFF2-40B4-BE49-F238E27FC236}">
                <a16:creationId xmlns:a16="http://schemas.microsoft.com/office/drawing/2014/main" id="{17516405-B8A7-E40C-E6DE-AA234B16FDEF}"/>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754669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V </a:t>
            </a:r>
            <a:r>
              <a:rPr lang="en-GB" dirty="0" err="1"/>
              <a:t>Česku</a:t>
            </a:r>
            <a:r>
              <a:rPr lang="en-GB" dirty="0"/>
              <a:t> se </a:t>
            </a:r>
            <a:r>
              <a:rPr lang="en-GB" dirty="0" err="1"/>
              <a:t>dle</a:t>
            </a:r>
            <a:r>
              <a:rPr lang="en-GB" dirty="0"/>
              <a:t> </a:t>
            </a:r>
            <a:r>
              <a:rPr lang="en-GB" dirty="0" err="1"/>
              <a:t>odhadů</a:t>
            </a:r>
            <a:r>
              <a:rPr lang="en-GB" dirty="0"/>
              <a:t> </a:t>
            </a:r>
            <a:r>
              <a:rPr lang="en-GB" dirty="0" err="1"/>
              <a:t>podílí</a:t>
            </a:r>
            <a:r>
              <a:rPr lang="en-GB" dirty="0"/>
              <a:t> </a:t>
            </a:r>
            <a:r>
              <a:rPr lang="en-GB" dirty="0" err="1"/>
              <a:t>na</a:t>
            </a:r>
            <a:r>
              <a:rPr lang="en-GB" dirty="0"/>
              <a:t> </a:t>
            </a:r>
            <a:r>
              <a:rPr lang="en-GB" dirty="0" err="1"/>
              <a:t>celkové</a:t>
            </a:r>
            <a:r>
              <a:rPr lang="en-GB" dirty="0"/>
              <a:t> </a:t>
            </a:r>
            <a:r>
              <a:rPr lang="en-GB" dirty="0" err="1"/>
              <a:t>inflaci</a:t>
            </a:r>
            <a:r>
              <a:rPr lang="en-GB" dirty="0"/>
              <a:t> </a:t>
            </a:r>
            <a:r>
              <a:rPr lang="en-GB" dirty="0" err="1"/>
              <a:t>dvěma</a:t>
            </a:r>
            <a:r>
              <a:rPr lang="en-GB" dirty="0"/>
              <a:t> </a:t>
            </a:r>
            <a:r>
              <a:rPr lang="en-GB" dirty="0" err="1"/>
              <a:t>třetinami</a:t>
            </a:r>
            <a:r>
              <a:rPr lang="en-GB" dirty="0"/>
              <a:t> </a:t>
            </a:r>
            <a:r>
              <a:rPr lang="en-GB" dirty="0" err="1"/>
              <a:t>inflace</a:t>
            </a:r>
            <a:r>
              <a:rPr lang="en-GB" dirty="0"/>
              <a:t> </a:t>
            </a:r>
            <a:r>
              <a:rPr lang="en-GB" dirty="0" err="1"/>
              <a:t>importovaná</a:t>
            </a:r>
            <a:r>
              <a:rPr lang="en-GB" dirty="0"/>
              <a:t>, </a:t>
            </a:r>
            <a:r>
              <a:rPr lang="en-GB" dirty="0" err="1"/>
              <a:t>což</a:t>
            </a:r>
            <a:r>
              <a:rPr lang="en-GB" dirty="0"/>
              <a:t> </a:t>
            </a:r>
            <a:r>
              <a:rPr lang="en-GB" dirty="0" err="1"/>
              <a:t>souvisí</a:t>
            </a:r>
            <a:r>
              <a:rPr lang="en-GB" dirty="0"/>
              <a:t> s </a:t>
            </a:r>
            <a:r>
              <a:rPr lang="en-GB" dirty="0" err="1"/>
              <a:t>vysokou</a:t>
            </a:r>
            <a:r>
              <a:rPr lang="en-GB" dirty="0"/>
              <a:t> </a:t>
            </a:r>
            <a:r>
              <a:rPr lang="en-GB" dirty="0" err="1"/>
              <a:t>dovozní</a:t>
            </a:r>
            <a:r>
              <a:rPr lang="en-GB" dirty="0"/>
              <a:t> </a:t>
            </a:r>
            <a:r>
              <a:rPr lang="en-GB" dirty="0" err="1"/>
              <a:t>náročností</a:t>
            </a:r>
            <a:r>
              <a:rPr lang="en-GB" dirty="0"/>
              <a:t> </a:t>
            </a:r>
            <a:r>
              <a:rPr lang="en-GB" dirty="0" err="1"/>
              <a:t>ekonomiky</a:t>
            </a:r>
            <a:r>
              <a:rPr lang="en-GB" dirty="0"/>
              <a:t>. </a:t>
            </a:r>
            <a:r>
              <a:rPr lang="en-GB" dirty="0" err="1"/>
              <a:t>Prostřednictvím</a:t>
            </a:r>
            <a:r>
              <a:rPr lang="en-GB" dirty="0"/>
              <a:t> </a:t>
            </a:r>
            <a:r>
              <a:rPr lang="en-GB" dirty="0" err="1"/>
              <a:t>rostoucích</a:t>
            </a:r>
            <a:r>
              <a:rPr lang="en-GB" dirty="0"/>
              <a:t> </a:t>
            </a:r>
            <a:r>
              <a:rPr lang="en-GB" dirty="0" err="1"/>
              <a:t>dovozních</a:t>
            </a:r>
            <a:r>
              <a:rPr lang="en-GB" dirty="0"/>
              <a:t> </a:t>
            </a:r>
            <a:r>
              <a:rPr lang="en-GB" dirty="0" err="1"/>
              <a:t>cen</a:t>
            </a:r>
            <a:r>
              <a:rPr lang="en-GB" dirty="0"/>
              <a:t> </a:t>
            </a:r>
            <a:r>
              <a:rPr lang="en-GB" dirty="0" err="1"/>
              <a:t>výrobních</a:t>
            </a:r>
            <a:r>
              <a:rPr lang="en-GB" dirty="0"/>
              <a:t> </a:t>
            </a:r>
            <a:r>
              <a:rPr lang="en-GB" dirty="0" err="1"/>
              <a:t>vstupů</a:t>
            </a:r>
            <a:r>
              <a:rPr lang="en-GB" dirty="0"/>
              <a:t> a </a:t>
            </a:r>
            <a:r>
              <a:rPr lang="en-GB" dirty="0" err="1"/>
              <a:t>spotřebních</a:t>
            </a:r>
            <a:r>
              <a:rPr lang="en-GB" dirty="0"/>
              <a:t> </a:t>
            </a:r>
            <a:r>
              <a:rPr lang="en-GB" dirty="0" err="1"/>
              <a:t>statků</a:t>
            </a:r>
            <a:r>
              <a:rPr lang="en-GB" dirty="0"/>
              <a:t> </a:t>
            </a:r>
            <a:r>
              <a:rPr lang="en-GB" dirty="0" err="1"/>
              <a:t>pronikají</a:t>
            </a:r>
            <a:r>
              <a:rPr lang="en-GB" dirty="0"/>
              <a:t> </a:t>
            </a:r>
            <a:r>
              <a:rPr lang="en-GB" dirty="0" err="1"/>
              <a:t>externí</a:t>
            </a:r>
            <a:r>
              <a:rPr lang="en-GB" dirty="0"/>
              <a:t> </a:t>
            </a:r>
            <a:r>
              <a:rPr lang="en-GB" dirty="0" err="1"/>
              <a:t>inflační</a:t>
            </a:r>
            <a:r>
              <a:rPr lang="en-GB" dirty="0"/>
              <a:t> </a:t>
            </a:r>
            <a:r>
              <a:rPr lang="en-GB" dirty="0" err="1"/>
              <a:t>vlivy</a:t>
            </a:r>
            <a:r>
              <a:rPr lang="en-GB" dirty="0"/>
              <a:t> do </a:t>
            </a:r>
            <a:r>
              <a:rPr lang="en-GB" dirty="0" err="1"/>
              <a:t>vnitřní</a:t>
            </a:r>
            <a:r>
              <a:rPr lang="en-GB" dirty="0"/>
              <a:t> </a:t>
            </a:r>
            <a:r>
              <a:rPr lang="en-GB" dirty="0" err="1"/>
              <a:t>ekonomiky</a:t>
            </a:r>
            <a:r>
              <a:rPr lang="en-GB" dirty="0"/>
              <a:t>. V </a:t>
            </a:r>
            <a:r>
              <a:rPr lang="en-GB" dirty="0" err="1"/>
              <a:t>souvislosti</a:t>
            </a:r>
            <a:r>
              <a:rPr lang="en-GB" dirty="0"/>
              <a:t> s </a:t>
            </a:r>
            <a:r>
              <a:rPr lang="en-GB" dirty="0" err="1"/>
              <a:t>růstem</a:t>
            </a:r>
            <a:r>
              <a:rPr lang="en-GB" dirty="0"/>
              <a:t> </a:t>
            </a:r>
            <a:r>
              <a:rPr lang="en-GB" dirty="0" err="1"/>
              <a:t>nákladů</a:t>
            </a:r>
            <a:r>
              <a:rPr lang="en-GB" dirty="0"/>
              <a:t> </a:t>
            </a:r>
            <a:r>
              <a:rPr lang="en-GB" dirty="0" err="1"/>
              <a:t>bývá</a:t>
            </a:r>
            <a:r>
              <a:rPr lang="en-GB" dirty="0"/>
              <a:t> </a:t>
            </a:r>
            <a:r>
              <a:rPr lang="en-GB" dirty="0" err="1"/>
              <a:t>také</a:t>
            </a:r>
            <a:r>
              <a:rPr lang="en-GB" dirty="0"/>
              <a:t> </a:t>
            </a:r>
            <a:r>
              <a:rPr lang="en-GB" dirty="0" err="1"/>
              <a:t>uváděna</a:t>
            </a:r>
            <a:r>
              <a:rPr lang="en-GB" dirty="0"/>
              <a:t> </a:t>
            </a:r>
            <a:r>
              <a:rPr lang="en-GB" dirty="0" err="1"/>
              <a:t>převaha</a:t>
            </a:r>
            <a:r>
              <a:rPr lang="en-GB" dirty="0"/>
              <a:t> </a:t>
            </a:r>
            <a:r>
              <a:rPr lang="en-GB" dirty="0" err="1"/>
              <a:t>poptávky</a:t>
            </a:r>
            <a:r>
              <a:rPr lang="en-GB" dirty="0"/>
              <a:t> po </a:t>
            </a:r>
            <a:r>
              <a:rPr lang="en-GB" dirty="0" err="1"/>
              <a:t>práci</a:t>
            </a:r>
            <a:r>
              <a:rPr lang="en-GB" dirty="0"/>
              <a:t> </a:t>
            </a:r>
            <a:r>
              <a:rPr lang="en-GB" dirty="0" err="1"/>
              <a:t>nad</a:t>
            </a:r>
            <a:r>
              <a:rPr lang="en-GB" dirty="0"/>
              <a:t> </a:t>
            </a:r>
            <a:r>
              <a:rPr lang="en-GB" dirty="0" err="1"/>
              <a:t>nabídkou</a:t>
            </a:r>
            <a:r>
              <a:rPr lang="en-GB" dirty="0"/>
              <a:t> v </a:t>
            </a:r>
            <a:r>
              <a:rPr lang="en-GB" dirty="0" err="1"/>
              <a:t>některých</a:t>
            </a:r>
            <a:r>
              <a:rPr lang="en-GB" dirty="0"/>
              <a:t> </a:t>
            </a:r>
            <a:r>
              <a:rPr lang="en-GB" dirty="0" err="1"/>
              <a:t>segmentech</a:t>
            </a:r>
            <a:r>
              <a:rPr lang="en-GB" dirty="0"/>
              <a:t> </a:t>
            </a:r>
            <a:r>
              <a:rPr lang="en-GB" dirty="0" err="1"/>
              <a:t>trhu</a:t>
            </a:r>
            <a:r>
              <a:rPr lang="en-GB" dirty="0"/>
              <a:t> </a:t>
            </a:r>
            <a:r>
              <a:rPr lang="en-GB" dirty="0" err="1"/>
              <a:t>práce</a:t>
            </a:r>
            <a:r>
              <a:rPr lang="en-GB" dirty="0"/>
              <a:t>, </a:t>
            </a:r>
            <a:r>
              <a:rPr lang="en-GB" dirty="0" err="1"/>
              <a:t>která</a:t>
            </a:r>
            <a:r>
              <a:rPr lang="en-GB" dirty="0"/>
              <a:t> </a:t>
            </a:r>
            <a:r>
              <a:rPr lang="en-GB" dirty="0" err="1"/>
              <a:t>stimuluje</a:t>
            </a:r>
            <a:r>
              <a:rPr lang="en-GB" dirty="0"/>
              <a:t> </a:t>
            </a:r>
            <a:r>
              <a:rPr lang="en-GB" dirty="0" err="1"/>
              <a:t>růst</a:t>
            </a:r>
            <a:r>
              <a:rPr lang="en-GB" dirty="0"/>
              <a:t> </a:t>
            </a:r>
            <a:r>
              <a:rPr lang="en-GB" dirty="0" err="1"/>
              <a:t>mezd</a:t>
            </a:r>
            <a:r>
              <a:rPr lang="en-GB" dirty="0"/>
              <a:t> </a:t>
            </a:r>
            <a:r>
              <a:rPr lang="en-GB" dirty="0" err="1"/>
              <a:t>i</a:t>
            </a:r>
            <a:r>
              <a:rPr lang="en-GB" dirty="0"/>
              <a:t> </a:t>
            </a:r>
            <a:r>
              <a:rPr lang="en-GB" dirty="0" err="1"/>
              <a:t>nákladů</a:t>
            </a:r>
            <a:r>
              <a:rPr lang="en-GB" dirty="0"/>
              <a:t>. Za </a:t>
            </a:r>
            <a:r>
              <a:rPr lang="en-GB" dirty="0" err="1"/>
              <a:t>inflační</a:t>
            </a:r>
            <a:r>
              <a:rPr lang="en-GB" dirty="0"/>
              <a:t> </a:t>
            </a:r>
            <a:r>
              <a:rPr lang="en-GB" dirty="0" err="1"/>
              <a:t>faktor</a:t>
            </a:r>
            <a:r>
              <a:rPr lang="en-GB" dirty="0"/>
              <a:t> je </a:t>
            </a:r>
            <a:r>
              <a:rPr lang="en-GB" dirty="0" err="1"/>
              <a:t>považován</a:t>
            </a:r>
            <a:r>
              <a:rPr lang="en-GB" dirty="0"/>
              <a:t> </a:t>
            </a:r>
            <a:r>
              <a:rPr lang="en-GB" dirty="0" err="1"/>
              <a:t>také</a:t>
            </a:r>
            <a:r>
              <a:rPr lang="en-GB" dirty="0"/>
              <a:t> </a:t>
            </a:r>
            <a:r>
              <a:rPr lang="en-GB" dirty="0" err="1"/>
              <a:t>předstih</a:t>
            </a:r>
            <a:r>
              <a:rPr lang="en-GB" dirty="0"/>
              <a:t> </a:t>
            </a:r>
            <a:r>
              <a:rPr lang="en-GB" dirty="0" err="1"/>
              <a:t>růstu</a:t>
            </a:r>
            <a:r>
              <a:rPr lang="en-GB" dirty="0"/>
              <a:t> </a:t>
            </a:r>
            <a:r>
              <a:rPr lang="en-GB" dirty="0" err="1"/>
              <a:t>mezd</a:t>
            </a:r>
            <a:r>
              <a:rPr lang="en-GB" dirty="0"/>
              <a:t> </a:t>
            </a:r>
            <a:r>
              <a:rPr lang="en-GB" dirty="0" err="1"/>
              <a:t>před</a:t>
            </a:r>
            <a:r>
              <a:rPr lang="en-GB" dirty="0"/>
              <a:t> </a:t>
            </a:r>
            <a:r>
              <a:rPr lang="en-GB" dirty="0" err="1"/>
              <a:t>růstem</a:t>
            </a:r>
            <a:r>
              <a:rPr lang="en-GB" dirty="0"/>
              <a:t> </a:t>
            </a:r>
            <a:r>
              <a:rPr lang="en-GB" dirty="0" err="1"/>
              <a:t>produktivity</a:t>
            </a:r>
            <a:r>
              <a:rPr lang="en-GB" dirty="0"/>
              <a:t>. </a:t>
            </a:r>
            <a:r>
              <a:rPr lang="en-GB" dirty="0" err="1"/>
              <a:t>Při</a:t>
            </a:r>
            <a:r>
              <a:rPr lang="en-GB" dirty="0"/>
              <a:t> </a:t>
            </a:r>
            <a:r>
              <a:rPr lang="en-GB" dirty="0" err="1"/>
              <a:t>hodnocení</a:t>
            </a:r>
            <a:r>
              <a:rPr lang="en-GB" dirty="0"/>
              <a:t> </a:t>
            </a:r>
            <a:r>
              <a:rPr lang="en-GB" dirty="0" err="1"/>
              <a:t>vlivu</a:t>
            </a:r>
            <a:r>
              <a:rPr lang="en-GB" dirty="0"/>
              <a:t> </a:t>
            </a:r>
            <a:r>
              <a:rPr lang="en-GB" dirty="0" err="1"/>
              <a:t>tohoto</a:t>
            </a:r>
            <a:r>
              <a:rPr lang="en-GB" dirty="0"/>
              <a:t> </a:t>
            </a:r>
            <a:r>
              <a:rPr lang="en-GB" dirty="0" err="1"/>
              <a:t>faktoru</a:t>
            </a:r>
            <a:r>
              <a:rPr lang="en-GB" dirty="0"/>
              <a:t> je </a:t>
            </a:r>
            <a:r>
              <a:rPr lang="en-GB" dirty="0" err="1"/>
              <a:t>třeba</a:t>
            </a:r>
            <a:r>
              <a:rPr lang="en-GB" dirty="0"/>
              <a:t> </a:t>
            </a:r>
            <a:r>
              <a:rPr lang="en-GB" dirty="0" err="1"/>
              <a:t>vzít</a:t>
            </a:r>
            <a:r>
              <a:rPr lang="en-GB" dirty="0"/>
              <a:t> v </a:t>
            </a:r>
            <a:r>
              <a:rPr lang="en-GB" dirty="0" err="1"/>
              <a:t>úvahu</a:t>
            </a:r>
            <a:r>
              <a:rPr lang="en-GB" dirty="0"/>
              <a:t>, </a:t>
            </a:r>
            <a:r>
              <a:rPr lang="en-GB" dirty="0" err="1"/>
              <a:t>že</a:t>
            </a:r>
            <a:r>
              <a:rPr lang="en-GB" dirty="0"/>
              <a:t> </a:t>
            </a:r>
            <a:r>
              <a:rPr lang="en-GB" dirty="0" err="1"/>
              <a:t>mzdy</a:t>
            </a:r>
            <a:r>
              <a:rPr lang="en-GB" dirty="0"/>
              <a:t> a </a:t>
            </a:r>
            <a:r>
              <a:rPr lang="en-GB" dirty="0" err="1"/>
              <a:t>ceny</a:t>
            </a:r>
            <a:r>
              <a:rPr lang="en-GB" dirty="0"/>
              <a:t> se </a:t>
            </a:r>
            <a:r>
              <a:rPr lang="en-GB" dirty="0" err="1"/>
              <a:t>navzájem</a:t>
            </a:r>
            <a:r>
              <a:rPr lang="en-GB" dirty="0"/>
              <a:t> </a:t>
            </a:r>
            <a:r>
              <a:rPr lang="en-GB" dirty="0" err="1"/>
              <a:t>ovlivňují</a:t>
            </a:r>
            <a:r>
              <a:rPr lang="en-GB" dirty="0"/>
              <a:t> a </a:t>
            </a:r>
            <a:r>
              <a:rPr lang="en-GB" dirty="0" err="1"/>
              <a:t>že</a:t>
            </a:r>
            <a:r>
              <a:rPr lang="en-GB" dirty="0"/>
              <a:t> je proto </a:t>
            </a:r>
            <a:r>
              <a:rPr lang="en-GB" dirty="0" err="1"/>
              <a:t>důležitá</a:t>
            </a:r>
            <a:r>
              <a:rPr lang="en-GB" dirty="0"/>
              <a:t> </a:t>
            </a:r>
            <a:r>
              <a:rPr lang="en-GB" dirty="0" err="1"/>
              <a:t>identifikace</a:t>
            </a:r>
            <a:r>
              <a:rPr lang="en-GB" dirty="0"/>
              <a:t> </a:t>
            </a:r>
            <a:r>
              <a:rPr lang="en-GB" dirty="0" err="1"/>
              <a:t>defenzivních</a:t>
            </a:r>
            <a:r>
              <a:rPr lang="en-GB" dirty="0"/>
              <a:t> a </a:t>
            </a:r>
            <a:r>
              <a:rPr lang="en-GB" dirty="0" err="1"/>
              <a:t>ofenzivních</a:t>
            </a:r>
            <a:r>
              <a:rPr lang="en-GB" dirty="0"/>
              <a:t> </a:t>
            </a:r>
            <a:r>
              <a:rPr lang="en-GB" dirty="0" err="1"/>
              <a:t>kroků</a:t>
            </a:r>
            <a:r>
              <a:rPr lang="en-GB" dirty="0"/>
              <a:t> </a:t>
            </a:r>
            <a:r>
              <a:rPr lang="en-GB" dirty="0" err="1"/>
              <a:t>tržních</a:t>
            </a:r>
            <a:r>
              <a:rPr lang="en-GB" dirty="0"/>
              <a:t> </a:t>
            </a:r>
            <a:r>
              <a:rPr lang="en-GB" dirty="0" err="1"/>
              <a:t>stran</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B059C454-3082-534E-DC59-7828B749F92B}"/>
            </a:ext>
          </a:extLst>
        </p:cNvPr>
        <p:cNvGrpSpPr/>
        <p:nvPr/>
      </p:nvGrpSpPr>
      <p:grpSpPr>
        <a:xfrm>
          <a:off x="0" y="0"/>
          <a:ext cx="0" cy="0"/>
          <a:chOff x="0" y="0"/>
          <a:chExt cx="0" cy="0"/>
        </a:xfrm>
      </p:grpSpPr>
      <p:sp>
        <p:nvSpPr>
          <p:cNvPr id="94" name="Google Shape;94;p2:notes">
            <a:extLst>
              <a:ext uri="{FF2B5EF4-FFF2-40B4-BE49-F238E27FC236}">
                <a16:creationId xmlns:a16="http://schemas.microsoft.com/office/drawing/2014/main" id="{2DEEC9BD-E9A2-F9B6-9950-7F46CDF1D1DD}"/>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V </a:t>
            </a:r>
            <a:r>
              <a:rPr lang="en-GB" dirty="0" err="1"/>
              <a:t>Česku</a:t>
            </a:r>
            <a:r>
              <a:rPr lang="en-GB" dirty="0"/>
              <a:t> se </a:t>
            </a:r>
            <a:r>
              <a:rPr lang="en-GB" dirty="0" err="1"/>
              <a:t>dle</a:t>
            </a:r>
            <a:r>
              <a:rPr lang="en-GB" dirty="0"/>
              <a:t> </a:t>
            </a:r>
            <a:r>
              <a:rPr lang="en-GB" dirty="0" err="1"/>
              <a:t>odhadů</a:t>
            </a:r>
            <a:r>
              <a:rPr lang="en-GB" dirty="0"/>
              <a:t> </a:t>
            </a:r>
            <a:r>
              <a:rPr lang="en-GB" dirty="0" err="1"/>
              <a:t>podílí</a:t>
            </a:r>
            <a:r>
              <a:rPr lang="en-GB" dirty="0"/>
              <a:t> </a:t>
            </a:r>
            <a:r>
              <a:rPr lang="en-GB" dirty="0" err="1"/>
              <a:t>na</a:t>
            </a:r>
            <a:r>
              <a:rPr lang="en-GB" dirty="0"/>
              <a:t> </a:t>
            </a:r>
            <a:r>
              <a:rPr lang="en-GB" dirty="0" err="1"/>
              <a:t>celkové</a:t>
            </a:r>
            <a:r>
              <a:rPr lang="en-GB" dirty="0"/>
              <a:t> </a:t>
            </a:r>
            <a:r>
              <a:rPr lang="en-GB" dirty="0" err="1"/>
              <a:t>inflaci</a:t>
            </a:r>
            <a:r>
              <a:rPr lang="en-GB" dirty="0"/>
              <a:t> </a:t>
            </a:r>
            <a:r>
              <a:rPr lang="en-GB" dirty="0" err="1"/>
              <a:t>dvěma</a:t>
            </a:r>
            <a:r>
              <a:rPr lang="en-GB" dirty="0"/>
              <a:t> </a:t>
            </a:r>
            <a:r>
              <a:rPr lang="en-GB" dirty="0" err="1"/>
              <a:t>třetinami</a:t>
            </a:r>
            <a:r>
              <a:rPr lang="en-GB" dirty="0"/>
              <a:t> </a:t>
            </a:r>
            <a:r>
              <a:rPr lang="en-GB" dirty="0" err="1"/>
              <a:t>inflace</a:t>
            </a:r>
            <a:r>
              <a:rPr lang="en-GB" dirty="0"/>
              <a:t> </a:t>
            </a:r>
            <a:r>
              <a:rPr lang="en-GB" dirty="0" err="1"/>
              <a:t>importovaná</a:t>
            </a:r>
            <a:r>
              <a:rPr lang="en-GB" dirty="0"/>
              <a:t>, </a:t>
            </a:r>
            <a:r>
              <a:rPr lang="en-GB" dirty="0" err="1"/>
              <a:t>což</a:t>
            </a:r>
            <a:r>
              <a:rPr lang="en-GB" dirty="0"/>
              <a:t> </a:t>
            </a:r>
            <a:r>
              <a:rPr lang="en-GB" dirty="0" err="1"/>
              <a:t>souvisí</a:t>
            </a:r>
            <a:r>
              <a:rPr lang="en-GB" dirty="0"/>
              <a:t> s </a:t>
            </a:r>
            <a:r>
              <a:rPr lang="en-GB" dirty="0" err="1"/>
              <a:t>vysokou</a:t>
            </a:r>
            <a:r>
              <a:rPr lang="en-GB" dirty="0"/>
              <a:t> </a:t>
            </a:r>
            <a:r>
              <a:rPr lang="en-GB" dirty="0" err="1"/>
              <a:t>dovozní</a:t>
            </a:r>
            <a:r>
              <a:rPr lang="en-GB" dirty="0"/>
              <a:t> </a:t>
            </a:r>
            <a:r>
              <a:rPr lang="en-GB" dirty="0" err="1"/>
              <a:t>náročností</a:t>
            </a:r>
            <a:r>
              <a:rPr lang="en-GB" dirty="0"/>
              <a:t> </a:t>
            </a:r>
            <a:r>
              <a:rPr lang="en-GB" dirty="0" err="1"/>
              <a:t>ekonomiky</a:t>
            </a:r>
            <a:r>
              <a:rPr lang="en-GB" dirty="0"/>
              <a:t>. </a:t>
            </a:r>
            <a:r>
              <a:rPr lang="en-GB" dirty="0" err="1"/>
              <a:t>Prostřednictvím</a:t>
            </a:r>
            <a:r>
              <a:rPr lang="en-GB" dirty="0"/>
              <a:t> </a:t>
            </a:r>
            <a:r>
              <a:rPr lang="en-GB" dirty="0" err="1"/>
              <a:t>rostoucích</a:t>
            </a:r>
            <a:r>
              <a:rPr lang="en-GB" dirty="0"/>
              <a:t> </a:t>
            </a:r>
            <a:r>
              <a:rPr lang="en-GB" dirty="0" err="1"/>
              <a:t>dovozních</a:t>
            </a:r>
            <a:r>
              <a:rPr lang="en-GB" dirty="0"/>
              <a:t> </a:t>
            </a:r>
            <a:r>
              <a:rPr lang="en-GB" dirty="0" err="1"/>
              <a:t>cen</a:t>
            </a:r>
            <a:r>
              <a:rPr lang="en-GB" dirty="0"/>
              <a:t> </a:t>
            </a:r>
            <a:r>
              <a:rPr lang="en-GB" dirty="0" err="1"/>
              <a:t>výrobních</a:t>
            </a:r>
            <a:r>
              <a:rPr lang="en-GB" dirty="0"/>
              <a:t> </a:t>
            </a:r>
            <a:r>
              <a:rPr lang="en-GB" dirty="0" err="1"/>
              <a:t>vstupů</a:t>
            </a:r>
            <a:r>
              <a:rPr lang="en-GB" dirty="0"/>
              <a:t> a </a:t>
            </a:r>
            <a:r>
              <a:rPr lang="en-GB" dirty="0" err="1"/>
              <a:t>spotřebních</a:t>
            </a:r>
            <a:r>
              <a:rPr lang="en-GB" dirty="0"/>
              <a:t> </a:t>
            </a:r>
            <a:r>
              <a:rPr lang="en-GB" dirty="0" err="1"/>
              <a:t>statků</a:t>
            </a:r>
            <a:r>
              <a:rPr lang="en-GB" dirty="0"/>
              <a:t> </a:t>
            </a:r>
            <a:r>
              <a:rPr lang="en-GB" dirty="0" err="1"/>
              <a:t>pronikají</a:t>
            </a:r>
            <a:r>
              <a:rPr lang="en-GB" dirty="0"/>
              <a:t> </a:t>
            </a:r>
            <a:r>
              <a:rPr lang="en-GB" dirty="0" err="1"/>
              <a:t>externí</a:t>
            </a:r>
            <a:r>
              <a:rPr lang="en-GB" dirty="0"/>
              <a:t> </a:t>
            </a:r>
            <a:r>
              <a:rPr lang="en-GB" dirty="0" err="1"/>
              <a:t>inflační</a:t>
            </a:r>
            <a:r>
              <a:rPr lang="en-GB" dirty="0"/>
              <a:t> </a:t>
            </a:r>
            <a:r>
              <a:rPr lang="en-GB" dirty="0" err="1"/>
              <a:t>vlivy</a:t>
            </a:r>
            <a:r>
              <a:rPr lang="en-GB" dirty="0"/>
              <a:t> do </a:t>
            </a:r>
            <a:r>
              <a:rPr lang="en-GB" dirty="0" err="1"/>
              <a:t>vnitřní</a:t>
            </a:r>
            <a:r>
              <a:rPr lang="en-GB" dirty="0"/>
              <a:t> </a:t>
            </a:r>
            <a:r>
              <a:rPr lang="en-GB" dirty="0" err="1"/>
              <a:t>ekonomiky</a:t>
            </a:r>
            <a:r>
              <a:rPr lang="en-GB" dirty="0"/>
              <a:t>. V </a:t>
            </a:r>
            <a:r>
              <a:rPr lang="en-GB" dirty="0" err="1"/>
              <a:t>souvislosti</a:t>
            </a:r>
            <a:r>
              <a:rPr lang="en-GB" dirty="0"/>
              <a:t> s </a:t>
            </a:r>
            <a:r>
              <a:rPr lang="en-GB" dirty="0" err="1"/>
              <a:t>růstem</a:t>
            </a:r>
            <a:r>
              <a:rPr lang="en-GB" dirty="0"/>
              <a:t> </a:t>
            </a:r>
            <a:r>
              <a:rPr lang="en-GB" dirty="0" err="1"/>
              <a:t>nákladů</a:t>
            </a:r>
            <a:r>
              <a:rPr lang="en-GB" dirty="0"/>
              <a:t> </a:t>
            </a:r>
            <a:r>
              <a:rPr lang="en-GB" dirty="0" err="1"/>
              <a:t>bývá</a:t>
            </a:r>
            <a:r>
              <a:rPr lang="en-GB" dirty="0"/>
              <a:t> </a:t>
            </a:r>
            <a:r>
              <a:rPr lang="en-GB" dirty="0" err="1"/>
              <a:t>také</a:t>
            </a:r>
            <a:r>
              <a:rPr lang="en-GB" dirty="0"/>
              <a:t> </a:t>
            </a:r>
            <a:r>
              <a:rPr lang="en-GB" dirty="0" err="1"/>
              <a:t>uváděna</a:t>
            </a:r>
            <a:r>
              <a:rPr lang="en-GB" dirty="0"/>
              <a:t> </a:t>
            </a:r>
            <a:r>
              <a:rPr lang="en-GB" dirty="0" err="1"/>
              <a:t>převaha</a:t>
            </a:r>
            <a:r>
              <a:rPr lang="en-GB" dirty="0"/>
              <a:t> </a:t>
            </a:r>
            <a:r>
              <a:rPr lang="en-GB" dirty="0" err="1"/>
              <a:t>poptávky</a:t>
            </a:r>
            <a:r>
              <a:rPr lang="en-GB" dirty="0"/>
              <a:t> po </a:t>
            </a:r>
            <a:r>
              <a:rPr lang="en-GB" dirty="0" err="1"/>
              <a:t>práci</a:t>
            </a:r>
            <a:r>
              <a:rPr lang="en-GB" dirty="0"/>
              <a:t> </a:t>
            </a:r>
            <a:r>
              <a:rPr lang="en-GB" dirty="0" err="1"/>
              <a:t>nad</a:t>
            </a:r>
            <a:r>
              <a:rPr lang="en-GB" dirty="0"/>
              <a:t> </a:t>
            </a:r>
            <a:r>
              <a:rPr lang="en-GB" dirty="0" err="1"/>
              <a:t>nabídkou</a:t>
            </a:r>
            <a:r>
              <a:rPr lang="en-GB" dirty="0"/>
              <a:t> v </a:t>
            </a:r>
            <a:r>
              <a:rPr lang="en-GB" dirty="0" err="1"/>
              <a:t>některých</a:t>
            </a:r>
            <a:r>
              <a:rPr lang="en-GB" dirty="0"/>
              <a:t> </a:t>
            </a:r>
            <a:r>
              <a:rPr lang="en-GB" dirty="0" err="1"/>
              <a:t>segmentech</a:t>
            </a:r>
            <a:r>
              <a:rPr lang="en-GB" dirty="0"/>
              <a:t> </a:t>
            </a:r>
            <a:r>
              <a:rPr lang="en-GB" dirty="0" err="1"/>
              <a:t>trhu</a:t>
            </a:r>
            <a:r>
              <a:rPr lang="en-GB" dirty="0"/>
              <a:t> </a:t>
            </a:r>
            <a:r>
              <a:rPr lang="en-GB" dirty="0" err="1"/>
              <a:t>práce</a:t>
            </a:r>
            <a:r>
              <a:rPr lang="en-GB" dirty="0"/>
              <a:t>, </a:t>
            </a:r>
            <a:r>
              <a:rPr lang="en-GB" dirty="0" err="1"/>
              <a:t>která</a:t>
            </a:r>
            <a:r>
              <a:rPr lang="en-GB" dirty="0"/>
              <a:t> </a:t>
            </a:r>
            <a:r>
              <a:rPr lang="en-GB" dirty="0" err="1"/>
              <a:t>stimuluje</a:t>
            </a:r>
            <a:r>
              <a:rPr lang="en-GB" dirty="0"/>
              <a:t> </a:t>
            </a:r>
            <a:r>
              <a:rPr lang="en-GB" dirty="0" err="1"/>
              <a:t>růst</a:t>
            </a:r>
            <a:r>
              <a:rPr lang="en-GB" dirty="0"/>
              <a:t> </a:t>
            </a:r>
            <a:r>
              <a:rPr lang="en-GB" dirty="0" err="1"/>
              <a:t>mezd</a:t>
            </a:r>
            <a:r>
              <a:rPr lang="en-GB" dirty="0"/>
              <a:t> </a:t>
            </a:r>
            <a:r>
              <a:rPr lang="en-GB" dirty="0" err="1"/>
              <a:t>i</a:t>
            </a:r>
            <a:r>
              <a:rPr lang="en-GB" dirty="0"/>
              <a:t> </a:t>
            </a:r>
            <a:r>
              <a:rPr lang="en-GB" dirty="0" err="1"/>
              <a:t>nákladů</a:t>
            </a:r>
            <a:r>
              <a:rPr lang="en-GB" dirty="0"/>
              <a:t>. Za </a:t>
            </a:r>
            <a:r>
              <a:rPr lang="en-GB" dirty="0" err="1"/>
              <a:t>inflační</a:t>
            </a:r>
            <a:r>
              <a:rPr lang="en-GB" dirty="0"/>
              <a:t> </a:t>
            </a:r>
            <a:r>
              <a:rPr lang="en-GB" dirty="0" err="1"/>
              <a:t>faktor</a:t>
            </a:r>
            <a:r>
              <a:rPr lang="en-GB" dirty="0"/>
              <a:t> je </a:t>
            </a:r>
            <a:r>
              <a:rPr lang="en-GB" dirty="0" err="1"/>
              <a:t>považován</a:t>
            </a:r>
            <a:r>
              <a:rPr lang="en-GB" dirty="0"/>
              <a:t> </a:t>
            </a:r>
            <a:r>
              <a:rPr lang="en-GB" dirty="0" err="1"/>
              <a:t>také</a:t>
            </a:r>
            <a:r>
              <a:rPr lang="en-GB" dirty="0"/>
              <a:t> </a:t>
            </a:r>
            <a:r>
              <a:rPr lang="en-GB" dirty="0" err="1"/>
              <a:t>předstih</a:t>
            </a:r>
            <a:r>
              <a:rPr lang="en-GB" dirty="0"/>
              <a:t> </a:t>
            </a:r>
            <a:r>
              <a:rPr lang="en-GB" dirty="0" err="1"/>
              <a:t>růstu</a:t>
            </a:r>
            <a:r>
              <a:rPr lang="en-GB" dirty="0"/>
              <a:t> </a:t>
            </a:r>
            <a:r>
              <a:rPr lang="en-GB" dirty="0" err="1"/>
              <a:t>mezd</a:t>
            </a:r>
            <a:r>
              <a:rPr lang="en-GB" dirty="0"/>
              <a:t> </a:t>
            </a:r>
            <a:r>
              <a:rPr lang="en-GB" dirty="0" err="1"/>
              <a:t>před</a:t>
            </a:r>
            <a:r>
              <a:rPr lang="en-GB" dirty="0"/>
              <a:t> </a:t>
            </a:r>
            <a:r>
              <a:rPr lang="en-GB" dirty="0" err="1"/>
              <a:t>růstem</a:t>
            </a:r>
            <a:r>
              <a:rPr lang="en-GB" dirty="0"/>
              <a:t> </a:t>
            </a:r>
            <a:r>
              <a:rPr lang="en-GB" dirty="0" err="1"/>
              <a:t>produktivity</a:t>
            </a:r>
            <a:r>
              <a:rPr lang="en-GB" dirty="0"/>
              <a:t>. </a:t>
            </a:r>
            <a:r>
              <a:rPr lang="en-GB" dirty="0" err="1"/>
              <a:t>Při</a:t>
            </a:r>
            <a:r>
              <a:rPr lang="en-GB" dirty="0"/>
              <a:t> </a:t>
            </a:r>
            <a:r>
              <a:rPr lang="en-GB" dirty="0" err="1"/>
              <a:t>hodnocení</a:t>
            </a:r>
            <a:r>
              <a:rPr lang="en-GB" dirty="0"/>
              <a:t> </a:t>
            </a:r>
            <a:r>
              <a:rPr lang="en-GB" dirty="0" err="1"/>
              <a:t>vlivu</a:t>
            </a:r>
            <a:r>
              <a:rPr lang="en-GB" dirty="0"/>
              <a:t> </a:t>
            </a:r>
            <a:r>
              <a:rPr lang="en-GB" dirty="0" err="1"/>
              <a:t>tohoto</a:t>
            </a:r>
            <a:r>
              <a:rPr lang="en-GB" dirty="0"/>
              <a:t> </a:t>
            </a:r>
            <a:r>
              <a:rPr lang="en-GB" dirty="0" err="1"/>
              <a:t>faktoru</a:t>
            </a:r>
            <a:r>
              <a:rPr lang="en-GB" dirty="0"/>
              <a:t> je </a:t>
            </a:r>
            <a:r>
              <a:rPr lang="en-GB" dirty="0" err="1"/>
              <a:t>třeba</a:t>
            </a:r>
            <a:r>
              <a:rPr lang="en-GB" dirty="0"/>
              <a:t> </a:t>
            </a:r>
            <a:r>
              <a:rPr lang="en-GB" dirty="0" err="1"/>
              <a:t>vzít</a:t>
            </a:r>
            <a:r>
              <a:rPr lang="en-GB" dirty="0"/>
              <a:t> v </a:t>
            </a:r>
            <a:r>
              <a:rPr lang="en-GB" dirty="0" err="1"/>
              <a:t>úvahu</a:t>
            </a:r>
            <a:r>
              <a:rPr lang="en-GB" dirty="0"/>
              <a:t>, </a:t>
            </a:r>
            <a:r>
              <a:rPr lang="en-GB" dirty="0" err="1"/>
              <a:t>že</a:t>
            </a:r>
            <a:r>
              <a:rPr lang="en-GB" dirty="0"/>
              <a:t> </a:t>
            </a:r>
            <a:r>
              <a:rPr lang="en-GB" dirty="0" err="1"/>
              <a:t>mzdy</a:t>
            </a:r>
            <a:r>
              <a:rPr lang="en-GB" dirty="0"/>
              <a:t> a </a:t>
            </a:r>
            <a:r>
              <a:rPr lang="en-GB" dirty="0" err="1"/>
              <a:t>ceny</a:t>
            </a:r>
            <a:r>
              <a:rPr lang="en-GB" dirty="0"/>
              <a:t> se </a:t>
            </a:r>
            <a:r>
              <a:rPr lang="en-GB" dirty="0" err="1"/>
              <a:t>navzájem</a:t>
            </a:r>
            <a:r>
              <a:rPr lang="en-GB" dirty="0"/>
              <a:t> </a:t>
            </a:r>
            <a:r>
              <a:rPr lang="en-GB" dirty="0" err="1"/>
              <a:t>ovlivňují</a:t>
            </a:r>
            <a:r>
              <a:rPr lang="en-GB" dirty="0"/>
              <a:t> a </a:t>
            </a:r>
            <a:r>
              <a:rPr lang="en-GB" dirty="0" err="1"/>
              <a:t>že</a:t>
            </a:r>
            <a:r>
              <a:rPr lang="en-GB" dirty="0"/>
              <a:t> je proto </a:t>
            </a:r>
            <a:r>
              <a:rPr lang="en-GB" dirty="0" err="1"/>
              <a:t>důležitá</a:t>
            </a:r>
            <a:r>
              <a:rPr lang="en-GB" dirty="0"/>
              <a:t> </a:t>
            </a:r>
            <a:r>
              <a:rPr lang="en-GB" dirty="0" err="1"/>
              <a:t>identifikace</a:t>
            </a:r>
            <a:r>
              <a:rPr lang="en-GB" dirty="0"/>
              <a:t> </a:t>
            </a:r>
            <a:r>
              <a:rPr lang="en-GB" dirty="0" err="1"/>
              <a:t>defenzivních</a:t>
            </a:r>
            <a:r>
              <a:rPr lang="en-GB" dirty="0"/>
              <a:t> a </a:t>
            </a:r>
            <a:r>
              <a:rPr lang="en-GB" dirty="0" err="1"/>
              <a:t>ofenzivních</a:t>
            </a:r>
            <a:r>
              <a:rPr lang="en-GB" dirty="0"/>
              <a:t> </a:t>
            </a:r>
            <a:r>
              <a:rPr lang="en-GB" dirty="0" err="1"/>
              <a:t>kroků</a:t>
            </a:r>
            <a:r>
              <a:rPr lang="en-GB" dirty="0"/>
              <a:t> </a:t>
            </a:r>
            <a:r>
              <a:rPr lang="en-GB" dirty="0" err="1"/>
              <a:t>tržních</a:t>
            </a:r>
            <a:r>
              <a:rPr lang="en-GB" dirty="0"/>
              <a:t> </a:t>
            </a:r>
            <a:r>
              <a:rPr lang="en-GB" dirty="0" err="1"/>
              <a:t>stran</a:t>
            </a:r>
            <a:r>
              <a:rPr lang="en-GB" dirty="0"/>
              <a:t>.</a:t>
            </a:r>
            <a:endParaRPr dirty="0"/>
          </a:p>
        </p:txBody>
      </p:sp>
      <p:sp>
        <p:nvSpPr>
          <p:cNvPr id="95" name="Google Shape;95;p2:notes">
            <a:extLst>
              <a:ext uri="{FF2B5EF4-FFF2-40B4-BE49-F238E27FC236}">
                <a16:creationId xmlns:a16="http://schemas.microsoft.com/office/drawing/2014/main" id="{AF4A569D-2011-96BD-0BF2-56CCD25CB71E}"/>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2359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86</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(plíživá) jednotky % ročně;</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Rychlá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(pádivá) pohybující se v desítkách % ročně;</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dosahuje stovky a tisíce procent ročně (peníze přestávají fungovat, rozšiřuje se naturální směna, používá se zahraniční měna, je nutná měnová reforma). Jedna z největších inflací postihla Německo, kde během let 1922-1923 vzrost cenový index ze 100 na 10 000 000 000.</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Hyperinflace: </a:t>
            </a:r>
            <a:r>
              <a:rPr lang="en-GB" dirty="0" err="1"/>
              <a:t>Peníze</a:t>
            </a:r>
            <a:r>
              <a:rPr lang="en-GB" dirty="0"/>
              <a:t> </a:t>
            </a:r>
            <a:r>
              <a:rPr lang="en-GB" dirty="0" err="1"/>
              <a:t>ztrácejí</a:t>
            </a:r>
            <a:r>
              <a:rPr lang="en-GB" dirty="0"/>
              <a:t> </a:t>
            </a:r>
            <a:r>
              <a:rPr lang="en-GB" dirty="0" err="1"/>
              <a:t>schopnost</a:t>
            </a:r>
            <a:r>
              <a:rPr lang="en-GB" dirty="0"/>
              <a:t> </a:t>
            </a:r>
            <a:r>
              <a:rPr lang="en-GB" dirty="0" err="1"/>
              <a:t>plnit</a:t>
            </a:r>
            <a:r>
              <a:rPr lang="en-GB" dirty="0"/>
              <a:t> </a:t>
            </a:r>
            <a:r>
              <a:rPr lang="en-GB" dirty="0" err="1"/>
              <a:t>své</a:t>
            </a:r>
            <a:r>
              <a:rPr lang="en-GB" dirty="0"/>
              <a:t> </a:t>
            </a:r>
            <a:r>
              <a:rPr lang="en-GB" dirty="0" err="1"/>
              <a:t>funkce</a:t>
            </a:r>
            <a:r>
              <a:rPr lang="en-GB" dirty="0"/>
              <a:t> a </a:t>
            </a:r>
            <a:r>
              <a:rPr lang="en-GB" dirty="0" err="1"/>
              <a:t>ekonomika</a:t>
            </a:r>
            <a:r>
              <a:rPr lang="en-GB" dirty="0"/>
              <a:t> se </a:t>
            </a:r>
            <a:r>
              <a:rPr lang="en-GB" dirty="0" err="1"/>
              <a:t>postupně</a:t>
            </a:r>
            <a:r>
              <a:rPr lang="en-GB" dirty="0"/>
              <a:t> </a:t>
            </a:r>
            <a:r>
              <a:rPr lang="en-GB" dirty="0" err="1"/>
              <a:t>naturalizuje</a:t>
            </a:r>
            <a:r>
              <a:rPr lang="en-GB" dirty="0"/>
              <a:t>, </a:t>
            </a:r>
            <a:r>
              <a:rPr lang="en-GB" dirty="0" err="1"/>
              <a:t>tzn</a:t>
            </a:r>
            <a:r>
              <a:rPr lang="en-GB" dirty="0"/>
              <a:t>. </a:t>
            </a:r>
            <a:r>
              <a:rPr lang="en-GB" dirty="0" err="1"/>
              <a:t>že</a:t>
            </a:r>
            <a:r>
              <a:rPr lang="en-GB" dirty="0"/>
              <a:t> se od </a:t>
            </a:r>
            <a:r>
              <a:rPr lang="en-GB" dirty="0" err="1"/>
              <a:t>peněžní</a:t>
            </a:r>
            <a:r>
              <a:rPr lang="en-GB" dirty="0"/>
              <a:t> </a:t>
            </a:r>
            <a:r>
              <a:rPr lang="en-GB" dirty="0" err="1"/>
              <a:t>směny</a:t>
            </a:r>
            <a:r>
              <a:rPr lang="en-GB" dirty="0"/>
              <a:t> </a:t>
            </a:r>
            <a:r>
              <a:rPr lang="en-GB" dirty="0" err="1"/>
              <a:t>stále</a:t>
            </a:r>
            <a:r>
              <a:rPr lang="en-GB" dirty="0"/>
              <a:t> </a:t>
            </a:r>
            <a:r>
              <a:rPr lang="en-GB" dirty="0" err="1"/>
              <a:t>více</a:t>
            </a:r>
            <a:r>
              <a:rPr lang="en-GB" dirty="0"/>
              <a:t> </a:t>
            </a:r>
            <a:r>
              <a:rPr lang="en-GB" dirty="0" err="1"/>
              <a:t>přechází</a:t>
            </a:r>
            <a:r>
              <a:rPr lang="en-GB" dirty="0"/>
              <a:t> </a:t>
            </a:r>
            <a:r>
              <a:rPr lang="en-GB" dirty="0" err="1"/>
              <a:t>ke</a:t>
            </a:r>
            <a:r>
              <a:rPr lang="en-GB" dirty="0"/>
              <a:t> </a:t>
            </a:r>
            <a:r>
              <a:rPr lang="en-GB" dirty="0" err="1"/>
              <a:t>směně</a:t>
            </a:r>
            <a:r>
              <a:rPr lang="en-GB" dirty="0"/>
              <a:t> </a:t>
            </a:r>
            <a:r>
              <a:rPr lang="en-GB" dirty="0" err="1"/>
              <a:t>naturální</a:t>
            </a:r>
            <a:r>
              <a:rPr lang="en-GB" dirty="0"/>
              <a:t>. </a:t>
            </a:r>
            <a:r>
              <a:rPr lang="en-GB" dirty="0" err="1"/>
              <a:t>Náklady</a:t>
            </a:r>
            <a:r>
              <a:rPr lang="en-GB" dirty="0"/>
              <a:t> </a:t>
            </a:r>
            <a:r>
              <a:rPr lang="en-GB" dirty="0" err="1"/>
              <a:t>na</a:t>
            </a:r>
            <a:r>
              <a:rPr lang="en-GB" dirty="0"/>
              <a:t> </a:t>
            </a:r>
            <a:r>
              <a:rPr lang="en-GB" dirty="0" err="1"/>
              <a:t>výrobu</a:t>
            </a:r>
            <a:r>
              <a:rPr lang="en-GB" dirty="0"/>
              <a:t> </a:t>
            </a:r>
            <a:r>
              <a:rPr lang="en-GB" dirty="0" err="1"/>
              <a:t>platidel</a:t>
            </a:r>
            <a:r>
              <a:rPr lang="en-GB" dirty="0"/>
              <a:t>, </a:t>
            </a:r>
            <a:r>
              <a:rPr lang="en-GB" dirty="0" err="1"/>
              <a:t>tzn</a:t>
            </a:r>
            <a:r>
              <a:rPr lang="en-GB" dirty="0"/>
              <a:t>. </a:t>
            </a:r>
            <a:r>
              <a:rPr lang="en-GB" dirty="0" err="1"/>
              <a:t>na</a:t>
            </a:r>
            <a:r>
              <a:rPr lang="en-GB" dirty="0"/>
              <a:t> </a:t>
            </a:r>
            <a:r>
              <a:rPr lang="en-GB" dirty="0" err="1"/>
              <a:t>buničinu</a:t>
            </a:r>
            <a:r>
              <a:rPr lang="en-GB" dirty="0"/>
              <a:t>, </a:t>
            </a:r>
            <a:r>
              <a:rPr lang="en-GB" dirty="0" err="1"/>
              <a:t>tiskárenská</a:t>
            </a:r>
            <a:r>
              <a:rPr lang="en-GB" dirty="0"/>
              <a:t> </a:t>
            </a:r>
            <a:r>
              <a:rPr lang="en-GB" dirty="0" err="1"/>
              <a:t>barviva</a:t>
            </a:r>
            <a:r>
              <a:rPr lang="en-GB" dirty="0"/>
              <a:t>, </a:t>
            </a:r>
            <a:r>
              <a:rPr lang="en-GB" dirty="0" err="1"/>
              <a:t>ochranné</a:t>
            </a:r>
            <a:r>
              <a:rPr lang="en-GB" dirty="0"/>
              <a:t> </a:t>
            </a:r>
            <a:r>
              <a:rPr lang="en-GB" dirty="0" err="1"/>
              <a:t>prvky</a:t>
            </a:r>
            <a:r>
              <a:rPr lang="en-GB" dirty="0"/>
              <a:t> </a:t>
            </a:r>
            <a:r>
              <a:rPr lang="en-GB" dirty="0" err="1"/>
              <a:t>atd</a:t>
            </a:r>
            <a:r>
              <a:rPr lang="en-GB" dirty="0"/>
              <a:t>. </a:t>
            </a:r>
            <a:r>
              <a:rPr lang="en-GB" dirty="0" err="1"/>
              <a:t>bývají</a:t>
            </a:r>
            <a:r>
              <a:rPr lang="en-GB" dirty="0"/>
              <a:t> </a:t>
            </a:r>
            <a:r>
              <a:rPr lang="en-GB" dirty="0" err="1"/>
              <a:t>vyšší</a:t>
            </a:r>
            <a:r>
              <a:rPr lang="en-GB" dirty="0"/>
              <a:t> </a:t>
            </a:r>
            <a:r>
              <a:rPr lang="en-GB" dirty="0" err="1"/>
              <a:t>než</a:t>
            </a:r>
            <a:r>
              <a:rPr lang="en-GB" dirty="0"/>
              <a:t> </a:t>
            </a:r>
            <a:r>
              <a:rPr lang="en-GB" dirty="0" err="1"/>
              <a:t>hodnota</a:t>
            </a:r>
            <a:r>
              <a:rPr lang="en-GB" dirty="0"/>
              <a:t>, </a:t>
            </a:r>
            <a:r>
              <a:rPr lang="en-GB" dirty="0" err="1"/>
              <a:t>kterou</a:t>
            </a:r>
            <a:r>
              <a:rPr lang="en-GB" dirty="0"/>
              <a:t> </a:t>
            </a:r>
            <a:r>
              <a:rPr lang="en-GB" dirty="0" err="1"/>
              <a:t>tato</a:t>
            </a:r>
            <a:r>
              <a:rPr lang="en-GB" dirty="0"/>
              <a:t> </a:t>
            </a:r>
            <a:r>
              <a:rPr lang="en-GB" dirty="0" err="1"/>
              <a:t>platidla</a:t>
            </a:r>
            <a:r>
              <a:rPr lang="en-GB" dirty="0"/>
              <a:t> </a:t>
            </a:r>
            <a:r>
              <a:rPr lang="en-GB" dirty="0" err="1"/>
              <a:t>vyjadřují</a:t>
            </a:r>
            <a:r>
              <a:rPr lang="en-GB" dirty="0"/>
              <a:t>.</a:t>
            </a:r>
            <a:endParaRPr lang="cs-CZ" dirty="0"/>
          </a:p>
          <a:p>
            <a:pPr marL="342900" fontAlgn="base">
              <a:spcBef>
                <a:spcPct val="20000"/>
              </a:spcBef>
              <a:spcAft>
                <a:spcPct val="0"/>
              </a:spcAft>
              <a:buClrTx/>
              <a:buSzPct val="80000"/>
              <a:buFont typeface="Arial" panose="020B0604020202020204" pitchFamily="34" charset="0"/>
              <a:buChar char="•"/>
              <a:defRPr/>
            </a:pPr>
            <a:r>
              <a:rPr lang="cs-CZ" altLang="cs-CZ" sz="1200" b="1" dirty="0">
                <a:latin typeface="Consolas" panose="020B0609020204030204" pitchFamily="49" charset="0"/>
                <a:ea typeface="Consolas" panose="020B0609020204030204" pitchFamily="49" charset="0"/>
                <a:cs typeface="Consolas" panose="020B0609020204030204" pitchFamily="49" charset="0"/>
              </a:rPr>
              <a:t>Zimbabwe</a:t>
            </a:r>
            <a:r>
              <a:rPr lang="cs-CZ" altLang="cs-CZ" sz="1200" dirty="0">
                <a:latin typeface="Consolas" panose="020B0609020204030204" pitchFamily="49" charset="0"/>
                <a:ea typeface="Consolas" panose="020B0609020204030204" pitchFamily="49" charset="0"/>
                <a:cs typeface="Consolas" panose="020B0609020204030204" pitchFamily="49" charset="0"/>
              </a:rPr>
              <a:t> - </a:t>
            </a:r>
            <a:r>
              <a:rPr lang="cs-CZ" altLang="cs-CZ" sz="1200" dirty="0"/>
              <a:t>během června roku 2007 pak inflace dosáhla týdenní úrovně až </a:t>
            </a:r>
            <a:r>
              <a:rPr lang="cs-CZ" altLang="cs-CZ" sz="1200" b="1" dirty="0"/>
              <a:t>300 procent</a:t>
            </a:r>
            <a:r>
              <a:rPr lang="cs-CZ" altLang="cs-CZ" sz="1200" dirty="0"/>
              <a:t>;</a:t>
            </a:r>
            <a:endParaRPr lang="cs-CZ" altLang="cs-CZ" sz="1200" b="1"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roce 2007 varoval MMF, že inflace ke konci tohoto roku může dosáhnout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100 tisíc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Ještě v polovině července 2008 se držela inflace na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2,2 milionech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polovině srpna 2008 ale již pokořila i největší rekordy a dosáhla nevídaných</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11,3 milionu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Vláda tehdy přistoupila k reformě měny, kdy z deseti miliard zimbabwských dolarů udělá jeden.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Reforma vyvolala chaos a následně </a:t>
            </a: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ekonomická krize ještě prohloubila.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počátku listopadu 2008 inflace</a:t>
            </a: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oficiálně dosáhla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230 miliónů procent</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3" name="Zástupný symbol pro zápatí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Zástupný symbol pro číslo snímku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83B2D37-276F-49AF-85AF-E3C3E74BE6EC}" type="slidenum">
              <a:rPr kumimoji="0" lang="cs-CZ" altLang="cs-CZ" sz="1200" b="0" i="0" u="none" strike="noStrike" kern="1200" cap="none" spc="0" normalizeH="0" baseline="0" noProof="0" smtClean="0">
                <a:ln>
                  <a:noFill/>
                </a:ln>
                <a:solidFill>
                  <a:srgbClr val="898989"/>
                </a:solidFill>
                <a:effectLst/>
                <a:uLnTx/>
                <a:uFillTx/>
                <a:latin typeface="Times New Roman" panose="02020603050405020304" pitchFamily="18" charset="0"/>
                <a:ea typeface="+mn-ea"/>
                <a:cs typeface="+mn-cs"/>
              </a:rPr>
              <a:t>‹#›</a:t>
            </a:fld>
            <a:endParaRPr kumimoji="0" lang="cs-CZ" altLang="cs-CZ" sz="1200" b="0" i="0" u="none" strike="noStrike" kern="1200" cap="none" spc="0" normalizeH="0" baseline="0" noProof="0">
              <a:ln>
                <a:noFill/>
              </a:ln>
              <a:solidFill>
                <a:srgbClr val="898989"/>
              </a:soli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1"/>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t>‹#›</a:t>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lvl="0">
              <a:lnSpc>
                <a:spcPct val="150000"/>
              </a:lnSpc>
              <a:buClr>
                <a:srgbClr val="D10202"/>
              </a:buClr>
              <a:buSzPts val="4400"/>
            </a:pPr>
            <a:r>
              <a:rPr lang="cs-CZ" b="1" dirty="0">
                <a:solidFill>
                  <a:srgbClr val="D10202"/>
                </a:solidFill>
              </a:rPr>
              <a:t>Makroekonomie</a:t>
            </a:r>
            <a:br>
              <a:rPr lang="cs-CZ" b="1" dirty="0">
                <a:solidFill>
                  <a:srgbClr val="D10202"/>
                </a:solidFill>
              </a:rPr>
            </a:br>
            <a:r>
              <a:rPr lang="cs-CZ" b="1" dirty="0">
                <a:solidFill>
                  <a:srgbClr val="D10202"/>
                </a:solidFill>
              </a:rPr>
              <a:t>Poruchy makroekonomické rovnováhy - inflace</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17. 04. 2024</a:t>
            </a: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7" name="Google Shape;90;p13"/>
          <p:cNvSpPr txBox="1"/>
          <p:nvPr/>
        </p:nvSpPr>
        <p:spPr>
          <a:xfrm>
            <a:off x="464234" y="5796365"/>
            <a:ext cx="4894206" cy="534096"/>
          </a:xfrm>
          <a:prstGeom prst="rect">
            <a:avLst/>
          </a:prstGeom>
          <a:noFill/>
          <a:ln>
            <a:noFill/>
          </a:ln>
        </p:spPr>
        <p:txBody>
          <a:bodyPr spcFirstLastPara="1" wrap="square" lIns="0" tIns="0" rIns="0" bIns="0" anchor="t"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marR="0" lvl="0" indent="0" algn="l" rtl="0">
              <a:spcBef>
                <a:spcPts val="0"/>
              </a:spcBef>
              <a:spcAft>
                <a:spcPts val="0"/>
              </a:spcAft>
              <a:buClr>
                <a:schemeClr val="dk1"/>
              </a:buClr>
              <a:buSzPts val="1800"/>
              <a:buFont typeface="Calibri" panose="020F0502020204030204"/>
              <a:buNone/>
            </a:pP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Autor: doc. Ing. Magdaléna Drastichová, Ph.D.</a:t>
            </a:r>
            <a:endParaRPr dirty="0"/>
          </a:p>
          <a:p>
            <a:pPr marL="0" marR="0" lvl="0" indent="0" algn="l" rtl="0">
              <a:spcBef>
                <a:spcPts val="0"/>
              </a:spcBef>
              <a:spcAft>
                <a:spcPts val="0"/>
              </a:spcAft>
              <a:buClr>
                <a:schemeClr val="dk1"/>
              </a:buClr>
              <a:buSzPts val="1600"/>
              <a:buFont typeface="Calibri" panose="020F0502020204030204"/>
              <a:buNone/>
            </a:pPr>
            <a:endParaRPr sz="16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2800" b="1" dirty="0"/>
              <a:t>Příčiny inflace – POPTÁVKOVÁ / NÁKLADOVÁ INFLACE</a:t>
            </a:r>
            <a:endParaRPr lang="cs-CZ" sz="2800" b="1" dirty="0"/>
          </a:p>
        </p:txBody>
      </p:sp>
      <p:sp>
        <p:nvSpPr>
          <p:cNvPr id="98" name="Google Shape;98;p14"/>
          <p:cNvSpPr txBox="1">
            <a:spLocks noGrp="1"/>
          </p:cNvSpPr>
          <p:nvPr>
            <p:ph type="body" idx="1"/>
          </p:nvPr>
        </p:nvSpPr>
        <p:spPr>
          <a:xfrm>
            <a:off x="212651" y="1446835"/>
            <a:ext cx="8773087" cy="4778119"/>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Identifikovat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impulz nákladové / poptávkové inflace: obtížné: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Reálné hospodářství – komplexní jev: „všechno se vším souvisí“: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 současně náklad i důchod =&gt; vzájemné prolínání příčin inflace: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poptávka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 výrobních faktorů =&gt;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typ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přechází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 nákladový.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Obtížné rozpoznat, zda zvýšení ceny tím či oním subjektem je</a:t>
            </a: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„obranného“ charakteru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zachování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subjektu v podmínkách cenového růstu,</a:t>
            </a: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anebo 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„ofenzivního“ typu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cílem je zvýšení podílu na společenském produktu / důchodu. </a:t>
            </a:r>
          </a:p>
          <a:p>
            <a:pPr marL="514350" lvl="0" indent="-514350"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Poptávková i nákladová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koneckonců vyvolány stejným faktorem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expanzí.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Příčina inflace jako růst mezd / platů, jiných nákladových položek: možné jen tehdy, jsou-li peníze na financování tohoto růstu.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inflace – poptávková inflace</a:t>
            </a:r>
            <a:endParaRPr lang="cs-CZ" sz="3600" b="1" dirty="0"/>
          </a:p>
        </p:txBody>
      </p:sp>
      <p:sp>
        <p:nvSpPr>
          <p:cNvPr id="98" name="Google Shape;98;p14"/>
          <p:cNvSpPr txBox="1">
            <a:spLocks noGrp="1"/>
          </p:cNvSpPr>
          <p:nvPr>
            <p:ph type="body" idx="1"/>
          </p:nvPr>
        </p:nvSpPr>
        <p:spPr>
          <a:xfrm>
            <a:off x="212651" y="1616045"/>
            <a:ext cx="8773087" cy="4724370"/>
          </a:xfrm>
          <a:prstGeom prst="rect">
            <a:avLst/>
          </a:prstGeom>
          <a:noFill/>
          <a:ln>
            <a:noFill/>
          </a:ln>
        </p:spPr>
        <p:txBody>
          <a:bodyPr spcFirstLastPara="1" wrap="square" lIns="91425" tIns="45700" rIns="91425" bIns="45700" anchor="t" anchorCtr="0">
            <a:normAutofit fontScale="850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Stav, kdy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domácnosti, firmy, vláda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zahraniční subjekty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chtějí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spotřebovávat větší produkt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než jaký při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stálých cenách ekonomika vytváří.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Vyvoláván převahou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Vzniklá mezera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může být uzavřena:</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nabídky: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krátkodobého hlediska obtížné,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praxi častější: ceny reagují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převahu poptávky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mnohem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pružněji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ceny snižují kupní sílu kupujících subjektů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domácností, firem, a tím uvádějí reálnou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souladu 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přirozený nástroj obnovy rovnováhy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1507" name="Group 22"/>
          <p:cNvGrpSpPr/>
          <p:nvPr/>
        </p:nvGrpSpPr>
        <p:grpSpPr bwMode="auto">
          <a:xfrm>
            <a:off x="685800" y="2362200"/>
            <a:ext cx="5562600" cy="4329113"/>
            <a:chOff x="432" y="1488"/>
            <a:chExt cx="3504" cy="2727"/>
          </a:xfrm>
        </p:grpSpPr>
        <p:sp>
          <p:nvSpPr>
            <p:cNvPr id="21532"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21533"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21534" name="Group 7"/>
            <p:cNvGrpSpPr/>
            <p:nvPr/>
          </p:nvGrpSpPr>
          <p:grpSpPr bwMode="auto">
            <a:xfrm>
              <a:off x="711" y="1584"/>
              <a:ext cx="3033" cy="2305"/>
              <a:chOff x="711" y="1584"/>
              <a:chExt cx="3033" cy="2305"/>
            </a:xfrm>
          </p:grpSpPr>
          <p:sp>
            <p:nvSpPr>
              <p:cNvPr id="21535"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6"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153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933950" cy="2741613"/>
            <a:chOff x="1200" y="1632"/>
            <a:chExt cx="2357" cy="1920"/>
          </a:xfrm>
        </p:grpSpPr>
        <p:sp>
          <p:nvSpPr>
            <p:cNvPr id="21528"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21529"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21526"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7"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1515" name="Text Box 2"/>
          <p:cNvSpPr txBox="1">
            <a:spLocks noChangeArrowheads="1"/>
          </p:cNvSpPr>
          <p:nvPr/>
        </p:nvSpPr>
        <p:spPr bwMode="auto">
          <a:xfrm>
            <a:off x="0" y="583406"/>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solidFill>
                <a:srgbClr val="000066"/>
              </a:solidFill>
              <a:effectLst/>
              <a:uLnTx/>
              <a:uFillTx/>
              <a:latin typeface="Consolas" panose="020B0609020204030204" pitchFamily="49" charset="0"/>
              <a:ea typeface="Consolas" panose="020B0609020204030204" pitchFamily="49" charset="0"/>
              <a:cs typeface="Consolas" panose="020B0609020204030204" pitchFamily="49"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a:off x="2725738" y="2057400"/>
            <a:ext cx="4419600" cy="2652713"/>
            <a:chOff x="1200" y="1680"/>
            <a:chExt cx="2784" cy="1671"/>
          </a:xfrm>
        </p:grpSpPr>
        <p:sp>
          <p:nvSpPr>
            <p:cNvPr id="21524"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5"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Přílišné zvyšování AD deficitním financováním ze státního rozpočtu.</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Zvyšování AD deficitním financováním ze státního rozpočtu.</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70000" lnSpcReduction="20000"/>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Vlna velkorozměrných a zdlouhavých investičních akcí.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Důchodotvorný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investic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okamžitě a vyvolává poptávku,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Kapacitotvorný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zvýšení nabídky – se zpožděním, až několikaletým.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Během časové mezery „dozrávají“ jiné investice – jejich produkty zaplňují potenciální inflační mezeru; avšak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horečka“– mimořádně vysoká investiční aktivita však může nesoulad AD a AS vyvolat.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Porušení předpokladů makroekonomické rovnováhy: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dle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Keynesových</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 – předpoklad makroekonomické rovnováhy = rovnost investic a úspor.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v ekonomice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více investováno než uspořeno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povede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přebytek poptávky k růstu cen.</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4"/>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Přílišná úvěrová emise,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která předstihuje růst potenciálního produktu.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92500"/>
          </a:bodyPr>
          <a:lstStyle/>
          <a:p>
            <a:pPr marL="514350" lvl="0" indent="-514350" algn="just" fontAlgn="base">
              <a:spcBef>
                <a:spcPct val="20000"/>
              </a:spcBef>
              <a:spcAft>
                <a:spcPct val="0"/>
              </a:spcAft>
              <a:buClrTx/>
              <a:buSzPct val="80000"/>
              <a:buFont typeface="+mj-lt"/>
              <a:buAutoNum type="arabicPeriod" startAt="5"/>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Nárazové použití vytvořených úspor domácností, firem.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„Skokově“ zvýšení poptávky: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krátkém období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nabídka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není schopna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přizpůsobit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vyrovnání nerovnováhy.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poptávky z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psychologických příčin: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subjektů ohledně budoucnosti ekonomiky, např. začnou se obávat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znehodnocení úspor.</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Silný příliv zahraničního kapitálu,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krátkodobého spekulativního.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Příčiny inflace – nákladová/nabídková inflace</a:t>
            </a:r>
            <a:endParaRPr lang="cs-CZ" sz="3200" b="1" dirty="0"/>
          </a:p>
        </p:txBody>
      </p:sp>
      <p:sp>
        <p:nvSpPr>
          <p:cNvPr id="98" name="Google Shape;98;p14"/>
          <p:cNvSpPr txBox="1">
            <a:spLocks noGrp="1"/>
          </p:cNvSpPr>
          <p:nvPr>
            <p:ph type="body" idx="1"/>
          </p:nvPr>
        </p:nvSpPr>
        <p:spPr>
          <a:xfrm>
            <a:off x="212651" y="1504709"/>
            <a:ext cx="8644269" cy="4880246"/>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Původ na straně nabídky: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způsobována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zvyšováním cen „vstupů“ do výroby,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nákladů na práci, kapitál a přírodní zdroje.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náklady tlačí ceny „nahoru“ =&gt;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označována 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„inflaci tlačenou náklady“.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nákladů produkce v rámci rozpočtových omezení firem =&gt; omezení jejich produkce a při stávající poptávce = růst cen.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spojována 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INFLAČNÍ SPIRÁLOU,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níž se cenový růst přenáší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 nižšího stupně zpracování na vyšší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atd.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„Roztočení“ inflační spirály – iniciováno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růstem cen výrobních „vstupů“.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zvyšuje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vedou ke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Zvýší-li se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spotřebních statků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požadují odbory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mezd.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Zvýšené mzdy dále zvyšují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Důsledek: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3555" name="Group 22"/>
          <p:cNvGrpSpPr/>
          <p:nvPr/>
        </p:nvGrpSpPr>
        <p:grpSpPr bwMode="auto">
          <a:xfrm>
            <a:off x="685800" y="2362200"/>
            <a:ext cx="5562600" cy="4329113"/>
            <a:chOff x="432" y="1488"/>
            <a:chExt cx="3504" cy="2727"/>
          </a:xfrm>
        </p:grpSpPr>
        <p:sp>
          <p:nvSpPr>
            <p:cNvPr id="23580"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23581"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23582" name="Group 7"/>
            <p:cNvGrpSpPr/>
            <p:nvPr/>
          </p:nvGrpSpPr>
          <p:grpSpPr bwMode="auto">
            <a:xfrm>
              <a:off x="711" y="1584"/>
              <a:ext cx="3033" cy="2305"/>
              <a:chOff x="711" y="1584"/>
              <a:chExt cx="3033" cy="2305"/>
            </a:xfrm>
          </p:grpSpPr>
          <p:sp>
            <p:nvSpPr>
              <p:cNvPr id="23583"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84"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3578"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9"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867275" cy="2741613"/>
            <a:chOff x="1200" y="1632"/>
            <a:chExt cx="2325" cy="1920"/>
          </a:xfrm>
        </p:grpSpPr>
        <p:sp>
          <p:nvSpPr>
            <p:cNvPr id="23576" name="Text Box 6"/>
            <p:cNvSpPr txBox="1">
              <a:spLocks noChangeArrowheads="1"/>
            </p:cNvSpPr>
            <p:nvPr/>
          </p:nvSpPr>
          <p:spPr bwMode="auto">
            <a:xfrm>
              <a:off x="2661" y="1825"/>
              <a:ext cx="86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sp>
          <p:nvSpPr>
            <p:cNvPr id="23577"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511425" y="2286000"/>
            <a:ext cx="1371600" cy="3886200"/>
            <a:chOff x="1569" y="1440"/>
            <a:chExt cx="864" cy="2448"/>
          </a:xfrm>
        </p:grpSpPr>
        <p:sp>
          <p:nvSpPr>
            <p:cNvPr id="23574"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5" name="Text Box 19"/>
            <p:cNvSpPr txBox="1">
              <a:spLocks noChangeArrowheads="1"/>
            </p:cNvSpPr>
            <p:nvPr/>
          </p:nvSpPr>
          <p:spPr bwMode="auto">
            <a:xfrm>
              <a:off x="1569" y="1440"/>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3563" name="Text Box 2"/>
          <p:cNvSpPr txBox="1">
            <a:spLocks noChangeArrowheads="1"/>
          </p:cNvSpPr>
          <p:nvPr/>
        </p:nvSpPr>
        <p:spPr bwMode="auto">
          <a:xfrm>
            <a:off x="0" y="581585"/>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nabídkou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2322513" y="6219825"/>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rot="-4921681">
            <a:off x="1248569" y="1289844"/>
            <a:ext cx="3819525" cy="3227387"/>
            <a:chOff x="1200" y="1680"/>
            <a:chExt cx="2390" cy="2200"/>
          </a:xfrm>
        </p:grpSpPr>
        <p:sp>
          <p:nvSpPr>
            <p:cNvPr id="23572"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3" name="Text Box 11"/>
            <p:cNvSpPr txBox="1">
              <a:spLocks noChangeArrowheads="1"/>
            </p:cNvSpPr>
            <p:nvPr/>
          </p:nvSpPr>
          <p:spPr bwMode="auto">
            <a:xfrm rot="4921681">
              <a:off x="2944" y="3234"/>
              <a:ext cx="962"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076325" y="4341813"/>
            <a:ext cx="15509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2509838" y="4357688"/>
            <a:ext cx="1587" cy="18161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H="1">
            <a:off x="2386013" y="6705600"/>
            <a:ext cx="1339850" cy="222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2322513" y="36766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základních surovin a energií na světových trzích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Současný růst cen plynu, ropy a vůbec energií, jiných základních surovin. </a:t>
            </a:r>
          </a:p>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Politické události: války, politické zvraty…, vedou k cenovým šokům. </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Válečné události na Ukrajině.</a:t>
            </a: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práce: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plyne z nepřiměřených mzdových požadavků; mzdová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875581" y="172233"/>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131628" y="1135976"/>
            <a:ext cx="8644269" cy="5204439"/>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porucha rovnováhy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nejzřetelněji se projevuje růstem cen; vnější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projev nerovnovážné situace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 cenové hladiny, které má za následek snižování kupní síly peněz;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 růst cen jednotlivých druhů statků, ale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obecné – průměrné – cenové hladiny v dané ekonomice:</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Souběžně se zvyšováním obecné cenové úrovně mohou ceny některých druhů zboží klesat</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Kupní síla peněz se mění nepřímo úměrně k vývoji cenové hladiny.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Cenová stabilita: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rozmezí mezi inflací a deflací: </a:t>
            </a:r>
            <a:r>
              <a:rPr lang="it-IT"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neroste ani neklesá.</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65131" cy="4525963"/>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Monopolní (oligopolní) cenotvorná praxe: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nedokonalé konkurence –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využívají své dominantní postavení na trhu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zvyšují ceny své produkce v zájmu maximalizace zisku:</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vyvolaná nepřiměřenými požadavky na zisk – zisková (profit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tržní struktura umožňuje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monopolně-administrativní cenové praktiky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zvyšování cen se podílejí rentiérské,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pseudofinanční</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mezičlánky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spotřebitelé financují v cenách výrobků a služeb. </a:t>
            </a:r>
          </a:p>
          <a:p>
            <a:pPr marL="514350" lvl="0" indent="-514350" fontAlgn="base">
              <a:spcBef>
                <a:spcPct val="20000"/>
              </a:spcBef>
              <a:spcAft>
                <a:spcPct val="0"/>
              </a:spcAft>
              <a:buClrTx/>
              <a:buSzPct val="80000"/>
              <a:buFont typeface="+mj-lt"/>
              <a:buAutoNum type="arabicPeriod" startAt="5"/>
              <a:defRPr/>
            </a:pPr>
            <a:endPar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Importovaná inflace:</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„nákaza“ přenesena ze zahraničí přes export / import.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Finanční situace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exportních firem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příznivější než situace ostatních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exportují-li do zemí s vyšší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cenovou hladinou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měnovém kurzu):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vyplácejí vyšší mzdy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cíl odborů i v jiných firmách, odvětvích – postupné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mzdové vzlínání (</a:t>
            </a:r>
            <a:r>
              <a:rPr lang="cs-CZ" altLang="cs-CZ" sz="20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drift)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mzdová hladina – a náklady – růst v celé  ekonomice.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Importují-li firmy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zdražené výrobní „vstupy“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používané k produkci, dochází k růstu výrobních nákladů a cen.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40586"/>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296365"/>
            <a:ext cx="8644269" cy="5044050"/>
          </a:xfrm>
          <a:prstGeom prst="rect">
            <a:avLst/>
          </a:prstGeom>
          <a:noFill/>
          <a:ln>
            <a:noFill/>
          </a:ln>
        </p:spPr>
        <p:txBody>
          <a:bodyPr spcFirstLastPara="1" wrap="square" lIns="91425" tIns="45700" rIns="91425" bIns="45700" anchor="t" anchorCtr="0">
            <a:normAutofit fontScale="77500" lnSpcReduction="20000"/>
          </a:bodyPr>
          <a:lstStyle/>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Devalvace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dané měny se snižuje,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importující firmy za tytéž komodity musí platit (v dané měně) vyšší ceny.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Tuzemské ceny importovaného zboží se zvyšují,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případě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surovin, polotovarů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cenový růst se přenáší do navazujících odvětví. </a:t>
            </a:r>
          </a:p>
          <a:p>
            <a:pPr marL="514350" lvl="0" indent="-514350" algn="just" fontAlgn="base">
              <a:spcBef>
                <a:spcPct val="20000"/>
              </a:spcBef>
              <a:spcAft>
                <a:spcPct val="0"/>
              </a:spcAft>
              <a:buClrTx/>
              <a:buSzPct val="80000"/>
              <a:buFont typeface="+mj-lt"/>
              <a:buAutoNum type="arabicPeriod" startAt="7"/>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7"/>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nepřímých daní: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zvýšením nepřímých daní – součást cen, podporují růst cenové hladiny: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„tlačená daněmi“ (tax-</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a:p>
            <a:pPr marL="514350" lvl="0" indent="-514350" algn="just" fontAlgn="base">
              <a:spcBef>
                <a:spcPct val="20000"/>
              </a:spcBef>
              <a:spcAft>
                <a:spcPct val="0"/>
              </a:spcAft>
              <a:buClrTx/>
              <a:buSzPct val="80000"/>
              <a:buFont typeface="+mj-lt"/>
              <a:buAutoNum type="arabicPeriod" startAt="8"/>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Opatření ekologické povahy: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povinné zahrnutí nákladů na recyklaci do ceny prodávaných produktů, umělé zvýšení cen pohonných hmot (benzinu) v zájmu podpory produkce a využívání alternativních energií, snižování emisí instalací nákladných čisticích zařízení apod.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Ekoinflace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Nabídková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algn="just"/>
            <a:r>
              <a:rPr lang="cs-CZ" sz="2200" b="1" dirty="0"/>
              <a:t>Nabídková inflace</a:t>
            </a:r>
            <a:r>
              <a:rPr lang="cs-CZ" sz="2200" dirty="0"/>
              <a:t> (inflace tažená náklady) = inflace, jež je </a:t>
            </a:r>
            <a:r>
              <a:rPr lang="cs-CZ" sz="2200" b="1" dirty="0"/>
              <a:t>zapříčiněna poklesem agregátní nabídky </a:t>
            </a:r>
            <a:r>
              <a:rPr lang="cs-CZ" sz="2200" dirty="0"/>
              <a:t>vlivem velkého vzestupu nákladů. </a:t>
            </a:r>
          </a:p>
          <a:p>
            <a:pPr algn="just"/>
            <a:r>
              <a:rPr lang="cs-CZ" sz="2200" dirty="0"/>
              <a:t>Podniky vzhledem k objemu prostředků, které mají k dispozici na dané období, reagují na vzestup nákladů snížením produkce. </a:t>
            </a:r>
          </a:p>
          <a:p>
            <a:pPr algn="just"/>
            <a:r>
              <a:rPr lang="cs-CZ" sz="2200" dirty="0"/>
              <a:t>Skutečný produkt poklesne pod úroveň potenciálního produktu a současně stoupne cenová hladina. </a:t>
            </a:r>
          </a:p>
          <a:p>
            <a:pPr algn="just"/>
            <a:r>
              <a:rPr lang="cs-CZ" sz="2200" dirty="0"/>
              <a:t>Tím se otevře</a:t>
            </a:r>
            <a:r>
              <a:rPr lang="cs-CZ" sz="2200" b="1" i="1" dirty="0"/>
              <a:t> recesní produkční mezera, neboli deflační mezera</a:t>
            </a:r>
            <a:r>
              <a:rPr lang="cs-CZ" sz="2200" dirty="0"/>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63"/>
          <p:cNvGrpSpPr/>
          <p:nvPr/>
        </p:nvGrpSpPr>
        <p:grpSpPr>
          <a:xfrm>
            <a:off x="616868" y="3787054"/>
            <a:ext cx="3955132" cy="2553361"/>
            <a:chOff x="0" y="0"/>
            <a:chExt cx="3314700" cy="2286000"/>
          </a:xfrm>
        </p:grpSpPr>
        <p:sp>
          <p:nvSpPr>
            <p:cNvPr id="6" name="Obdélník 5"/>
            <p:cNvSpPr/>
            <p:nvPr/>
          </p:nvSpPr>
          <p:spPr>
            <a:xfrm>
              <a:off x="0" y="0"/>
              <a:ext cx="3314700" cy="2286000"/>
            </a:xfrm>
            <a:prstGeom prst="rect">
              <a:avLst/>
            </a:prstGeom>
            <a:noFill/>
            <a:ln>
              <a:noFill/>
            </a:ln>
          </p:spPr>
          <p:txBody>
            <a:bodyPr/>
            <a:lstStyle/>
            <a:p>
              <a:endParaRPr lang="en-GB"/>
            </a:p>
          </p:txBody>
        </p:sp>
        <p:cxnSp>
          <p:nvCxnSpPr>
            <p:cNvPr id="7" name="Line 50"/>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51"/>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52"/>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sp>
          <p:nvSpPr>
            <p:cNvPr id="10" name="Arc 53"/>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1" name="Line 54"/>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55"/>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3" name="Line 56"/>
            <p:cNvCxnSpPr>
              <a:cxnSpLocks noChangeShapeType="1"/>
            </p:cNvCxnSpPr>
            <p:nvPr/>
          </p:nvCxnSpPr>
          <p:spPr bwMode="auto">
            <a:xfrm>
              <a:off x="1143000" y="1371600"/>
              <a:ext cx="228600" cy="794"/>
            </a:xfrm>
            <a:prstGeom prst="line">
              <a:avLst/>
            </a:prstGeom>
            <a:noFill/>
            <a:ln w="25400">
              <a:solidFill>
                <a:srgbClr val="0000FF"/>
              </a:solidFill>
              <a:round/>
              <a:headEnd type="arrow" w="sm" len="sm"/>
              <a:tailEnd type="arrow" w="sm" len="sm"/>
            </a:ln>
            <a:extLst>
              <a:ext uri="{909E8E84-426E-40DD-AFC4-6F175D3DCCD1}">
                <a14:hiddenFill xmlns:a14="http://schemas.microsoft.com/office/drawing/2010/main">
                  <a:noFill/>
                </a14:hiddenFill>
              </a:ext>
            </a:extLst>
          </p:spPr>
        </p:cxnSp>
        <p:sp>
          <p:nvSpPr>
            <p:cNvPr id="14" name="Text Box 57"/>
            <p:cNvSpPr txBox="1">
              <a:spLocks noChangeArrowheads="1"/>
            </p:cNvSpPr>
            <p:nvPr/>
          </p:nvSpPr>
          <p:spPr bwMode="auto">
            <a:xfrm>
              <a:off x="800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LRAS</a:t>
              </a:r>
              <a:endParaRPr lang="cs-CZ" sz="2000">
                <a:effectLst/>
                <a:latin typeface="Times New Roman" panose="02020603050405020304" pitchFamily="18" charset="0"/>
                <a:ea typeface="Times New Roman" panose="02020603050405020304" pitchFamily="18" charset="0"/>
              </a:endParaRPr>
            </a:p>
          </p:txBody>
        </p:sp>
        <p:sp>
          <p:nvSpPr>
            <p:cNvPr id="15" name="Text Box 58"/>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6" name="Text Box 59"/>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AD</a:t>
              </a:r>
              <a:endParaRPr lang="cs-CZ" sz="2000">
                <a:effectLst/>
                <a:latin typeface="Times New Roman" panose="02020603050405020304" pitchFamily="18" charset="0"/>
                <a:ea typeface="Times New Roman" panose="02020603050405020304" pitchFamily="18" charset="0"/>
              </a:endParaRPr>
            </a:p>
          </p:txBody>
        </p:sp>
        <p:sp>
          <p:nvSpPr>
            <p:cNvPr id="17" name="Text Box 60"/>
            <p:cNvSpPr txBox="1">
              <a:spLocks noChangeArrowheads="1"/>
            </p:cNvSpPr>
            <p:nvPr/>
          </p:nvSpPr>
          <p:spPr bwMode="auto">
            <a:xfrm>
              <a:off x="11430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8" name="Text Box 61"/>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19" name="Text Box 62"/>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20" name="Text Box 63"/>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21" name="Text Box 64"/>
            <p:cNvSpPr txBox="1">
              <a:spLocks noChangeArrowheads="1"/>
            </p:cNvSpPr>
            <p:nvPr/>
          </p:nvSpPr>
          <p:spPr bwMode="auto">
            <a:xfrm>
              <a:off x="12573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solidFill>
                    <a:srgbClr val="FF0000"/>
                  </a:solidFill>
                  <a:effectLst/>
                  <a:latin typeface="Times New Roman" panose="02020603050405020304" pitchFamily="18" charset="0"/>
                  <a:ea typeface="Times New Roman" panose="02020603050405020304" pitchFamily="18" charset="0"/>
                </a:rPr>
                <a:t>   </a:t>
              </a:r>
              <a:r>
                <a:rPr lang="cs-CZ" sz="1400" b="1">
                  <a:solidFill>
                    <a:srgbClr val="0000FF"/>
                  </a:solidFill>
                  <a:effectLst/>
                  <a:latin typeface="Times New Roman" panose="02020603050405020304" pitchFamily="18" charset="0"/>
                  <a:ea typeface="Times New Roman" panose="02020603050405020304" pitchFamily="18" charset="0"/>
                </a:rPr>
                <a:t>deflační mezera</a:t>
              </a:r>
              <a:endParaRPr lang="cs-CZ" sz="2000">
                <a:effectLst/>
                <a:latin typeface="Times New Roman" panose="02020603050405020304" pitchFamily="18" charset="0"/>
                <a:ea typeface="Times New Roman" panose="02020603050405020304" pitchFamily="18" charset="0"/>
              </a:endParaRPr>
            </a:p>
          </p:txBody>
        </p:sp>
        <p:sp>
          <p:nvSpPr>
            <p:cNvPr id="22" name="Arc 6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23" name="Line 6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4" name="Line 6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5" name="Text Box 6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cxnSp>
          <p:nvCxnSpPr>
            <p:cNvPr id="26" name="Line 69"/>
            <p:cNvCxnSpPr>
              <a:cxnSpLocks noChangeShapeType="1"/>
            </p:cNvCxnSpPr>
            <p:nvPr/>
          </p:nvCxnSpPr>
          <p:spPr bwMode="auto">
            <a:xfrm flipH="1">
              <a:off x="1049304" y="21717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27" name="Line 70"/>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8" name="Text Box 71"/>
            <p:cNvSpPr txBox="1">
              <a:spLocks noChangeArrowheads="1"/>
            </p:cNvSpPr>
            <p:nvPr/>
          </p:nvSpPr>
          <p:spPr bwMode="auto">
            <a:xfrm>
              <a:off x="19431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endParaRPr lang="cs-CZ" sz="2000">
                <a:effectLst/>
                <a:latin typeface="Times New Roman" panose="02020603050405020304" pitchFamily="18" charset="0"/>
                <a:ea typeface="Times New Roman" panose="02020603050405020304" pitchFamily="18" charset="0"/>
              </a:endParaRPr>
            </a:p>
          </p:txBody>
        </p:sp>
        <p:sp>
          <p:nvSpPr>
            <p:cNvPr id="29" name="Text Box 72"/>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dirty="0">
                  <a:effectLst/>
                  <a:latin typeface="Times New Roman" panose="02020603050405020304" pitchFamily="18" charset="0"/>
                  <a:ea typeface="Times New Roman" panose="02020603050405020304" pitchFamily="18" charset="0"/>
                </a:rPr>
                <a:t>      P</a:t>
              </a:r>
              <a:endParaRPr lang="cs-CZ" sz="2000" dirty="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3200" b="1" dirty="0"/>
              <a:t>Očekávaná, anticipovaná a neanticipovaná inflace </a:t>
            </a:r>
            <a:endParaRPr lang="cs-CZ" sz="3200" b="1" dirty="0"/>
          </a:p>
        </p:txBody>
      </p:sp>
      <p:sp>
        <p:nvSpPr>
          <p:cNvPr id="98" name="Google Shape;98;p14"/>
          <p:cNvSpPr txBox="1">
            <a:spLocks noGrp="1"/>
          </p:cNvSpPr>
          <p:nvPr>
            <p:ph type="body" idx="1"/>
          </p:nvPr>
        </p:nvSpPr>
        <p:spPr>
          <a:xfrm>
            <a:off x="212651" y="1701478"/>
            <a:ext cx="8792453" cy="444053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 správná / b) chybná:</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(předvídaná).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97306"/>
            <a:ext cx="8792453" cy="4544702"/>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jen ex post):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správná / b) chybná:</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(předvídaná).</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B)</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část inflační míry, která ekonomické subjekty překvapila: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rozsah, v jakém je očekávaná inflace předvídána chybně.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překvapení=rozdíl mezi očekávanou a skutečnou inflací. </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inflace: vyšší, nebo nižší než inflace očekávaná.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 OČEKÁVANÁ MÍRA INFLACE – SKUTEČNÁ MÍRA INFLACE.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Jejich rozlišení– důležité: jejich vliv na ekonomiku je rozdílný.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tzn. Inflace předvídaná = menší zátěží ekonomiky než inflace neanticipovaná, kterou nelze předvídat. </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je předvídatelnější, když probíhá dlouhodobě víceméně stejnou měrou, tzn. je stabilní.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435261"/>
            <a:ext cx="8792453" cy="4745619"/>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nemusí mít pro ekonomiku destabilizační a demotivační účinky:</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souladu s očekáváními ekonomických subjektů: přizpůsobí se jí a zahrnou ji do svých plánů, kalkulací; Počítají s ní.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Praxe: ne všechny subjekty schopny upravovat své chování na trhu v souladu s inflací a uhájit svou tržní / důchodovou pozici. </a:t>
            </a:r>
          </a:p>
          <a:p>
            <a:pPr marL="514350" lvl="0" indent="-514350" algn="just" fontAlgn="base">
              <a:spcBef>
                <a:spcPct val="20000"/>
              </a:spcBef>
              <a:spcAft>
                <a:spcPct val="0"/>
              </a:spcAft>
              <a:buClrTx/>
              <a:buSzPct val="80000"/>
              <a:buFont typeface="Wingdings" panose="05000000000000000000" pitchFamily="2" charset="2"/>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škodlivější průběh: budoucí hodnotu peněz nelze předvídat.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překvapení v důsledku neočekávaných cenových šoků: zvětšuje se rozdíl mezi předpokládaným a skutečným vývojem.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Firmy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přehled o cenách výrobních vstupů a produkce, reálné hodnotě zásob a fixního kapitálu,.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Domácnosti</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jistotu, pokud jde o zachování hodnoty úspor, budoucí životní náklady, efektivnost vkladů v bankách.</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peněžním trhu se utváří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ÚROKOVÁ MÍRA.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praktické ekonomické uvažování = důležitá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REÁLNÁ ÚROKOVÁ MÍRA: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odráží kupní sílu úrokové částky.</a:t>
            </a: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REÁLNÁ ÚROKOVÁ MÍRA = NOMINÁLNÍ ÚROKOVÁ MÍRA – MÍRA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Nevýhoda: výpočet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ex post:</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skutečná míra inflace v daném období je již známá. </a:t>
            </a: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Budoucnost: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reálná úroková míra, kterou očekáváme: nutné kalkulovat s očekávanou mírou inflace: </a:t>
            </a: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očekávané reálné úrokové míry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Fisherová rovnice: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OČEKÁVANÁ REÁLNÁ ÚROKOVÁ MÍRA = NOMINÁLNÍ ÚROKOVÁ MÍRA – OČEKÁVANÁ MÍRA INFLACE</a:t>
            </a:r>
            <a:endParaRPr lang="cs-CZ" altLang="cs-CZ" sz="2800"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382233"/>
            <a:ext cx="8792453" cy="4798647"/>
          </a:xfrm>
          <a:prstGeom prst="rect">
            <a:avLst/>
          </a:prstGeom>
          <a:noFill/>
          <a:ln>
            <a:noFill/>
          </a:ln>
        </p:spPr>
        <p:txBody>
          <a:bodyPr spcFirstLastPara="1" wrap="square" lIns="91425" tIns="45700" rIns="91425" bIns="45700" anchor="t" anchorCtr="0">
            <a:normAutofit fontScale="92500" lnSpcReduction="20000"/>
          </a:bodyPr>
          <a:lstStyle/>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jsou ve svých očekáváních přesné: </a:t>
            </a:r>
          </a:p>
          <a:p>
            <a:pPr marL="51435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MÍRA INFLACE MÍŘE = SKUTEČNÉ MÍŘE INFLACE </a:t>
            </a:r>
          </a:p>
          <a:p>
            <a:pPr marL="51435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REÁLNÁ ÚROKOVÁ MÍRA = SKUTEČNÉ REÁLNÉ ÚROKOVÉ MÍŘE. </a:t>
            </a:r>
          </a:p>
          <a:p>
            <a:pPr marL="514350" indent="-514350" algn="just" fontAlgn="base">
              <a:spcBef>
                <a:spcPct val="20000"/>
              </a:spcBef>
              <a:spcAft>
                <a:spcPct val="0"/>
              </a:spcAft>
              <a:buClrTx/>
              <a:buSzPct val="80000"/>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oblasti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úvěrových vztahů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zdrojem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ztrát / zisků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dlužníka / věřitele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v závislosti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směru mylného očekávání. </a:t>
            </a: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podhodnocena: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negativní, ztrácí věřitel, získává dlužník. </a:t>
            </a: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nadhodnocena: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pozitivní, ztrácí dlužník a získává věřitel.</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62218"/>
            <a:ext cx="82296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644269" cy="5196871"/>
          </a:xfrm>
          <a:prstGeom prst="rect">
            <a:avLst/>
          </a:prstGeom>
          <a:noFill/>
          <a:ln>
            <a:noFill/>
          </a:ln>
        </p:spPr>
        <p:txBody>
          <a:bodyPr spcFirstLastPara="1" wrap="square" lIns="91425" tIns="45700" rIns="91425" bIns="45700" anchor="t" anchorCtr="0">
            <a:normAutofit fontScale="6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Souvisí s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očekávanou inflací / inflačními očekáváními;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má tendenci setrvávat na původní úrovni bez objektivních příčin.</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Její vznik plyne z rysu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tendence pokračovat nezměněným tempem i v situaci, kdy již původní příčiny inflace pominuly.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setrvačné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psychologické: vliv na 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nflaci – jak ji lidé vnímají.</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si zvykají na přetrvávající inflaci, přizpůsobují se jí: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Svá inflační očekávání automaticky zahrnují do svých kalkulací: podnikatelé do cenotvorby, odbory do mzdových požadavků, věřitelé do požadované úrokové míry…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Anticipace budoucího cenového růstu = přirozená obranná reakce.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se snaží hájit své ekonomické postavení před přerozdělovacími procesy: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ztráta části důchodů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kdyby cena jejich statků (i výrobní faktory) zaostala ve vývoji za obecným cenovým trendem.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Často však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HYSTEREZI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k nepřiměřené reakci:</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preventivnímu „sebeobrannému“ zvýšení cen dochází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bez důvodů,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je zvýšení cen nepřiměřené reálné situaci.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cenové hladiny (např. -0,8 %); následek: zvyšování kupní síly peněz;</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Desinflace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snižování míry inflace, tj. zpomalování (např. 8 % pak 6 % a 3,5 %);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Akcelerující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 míry inflace, tzn. její zrychlování.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Stagflace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stagnace ekonomiky spojená s růstem cenové hladiny: Y stagnuje a růst P;</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Slumpflace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reálného produktu spojený s růstem cenové hladiny: pokles Y a růst P.</a:t>
            </a:r>
          </a:p>
          <a:p>
            <a:pPr lvl="0" indent="-457200"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podle způsobu prosazování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Zjevná (otevřená)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běžně pozorovatelná a odráží se v cenových indexech.</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neprojevuje se růstem cenové hladiny.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cxnSp>
        <p:nvCxnSpPr>
          <p:cNvPr id="4" name="Connector: Elbow 3"/>
          <p:cNvCxnSpPr/>
          <p:nvPr/>
        </p:nvCxnSpPr>
        <p:spPr>
          <a:xfrm rot="10800000">
            <a:off x="2493850" y="2458233"/>
            <a:ext cx="539496" cy="201168"/>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Arrow: Right 2"/>
          <p:cNvSpPr/>
          <p:nvPr/>
        </p:nvSpPr>
        <p:spPr>
          <a:xfrm>
            <a:off x="7913077" y="5512777"/>
            <a:ext cx="773723" cy="4132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734579" cy="5076855"/>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Převládá-li ve společnosti očekávání,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mzdy a ceny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každý rok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 5 %,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tímto tempem i průměrné náklady: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AS křivka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každý rok posunuje o 5 % vzhůru.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Neexistují-li poptávkové šoky: ve stejné míře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posun AD.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Průsečík obou křivek – každý rok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5 % výše.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Setrvačná inflace a inflační očekávání</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závažné důsledky pro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účinnost protiinflační politiky vlády, centrální banky: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opatření – účinná jen tehdy, podaří-li se přerušit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řetěz inflačních očekávání ekonomických subjektů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automatického promítání těchto očekávání do všech nákladových a důchodových položek.</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očekávání setrvačná inflace </a:t>
            </a:r>
            <a:endParaRPr lang="cs-CZ" sz="3600" b="1" dirty="0"/>
          </a:p>
        </p:txBody>
      </p:sp>
      <p:sp>
        <p:nvSpPr>
          <p:cNvPr id="98" name="Google Shape;98;p14"/>
          <p:cNvSpPr txBox="1">
            <a:spLocks noGrp="1"/>
          </p:cNvSpPr>
          <p:nvPr>
            <p:ph type="body" idx="1"/>
          </p:nvPr>
        </p:nvSpPr>
        <p:spPr>
          <a:xfrm>
            <a:off x="42531" y="1312058"/>
            <a:ext cx="8644269" cy="3020831"/>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setrvačné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dochází, když se AS a AD křivky posunují stálým tempem vzhůru.</a:t>
            </a:r>
          </a:p>
          <a:p>
            <a:pPr marL="3429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 předpoklad: nedochází ke změnám potenciálního produktu ani k šokům: náhlým změnám na straně celkové nabídky a poptávky.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p:cNvPicPr>
            <a:picLocks noChangeAspect="1"/>
          </p:cNvPicPr>
          <p:nvPr/>
        </p:nvPicPr>
        <p:blipFill>
          <a:blip r:embed="rId3"/>
          <a:srcRect l="10507" b="16493"/>
          <a:stretch>
            <a:fillRect/>
          </a:stretch>
        </p:blipFill>
        <p:spPr>
          <a:xfrm>
            <a:off x="3212433" y="3098084"/>
            <a:ext cx="5618746" cy="3149303"/>
          </a:xfrm>
          <a:prstGeom prst="rect">
            <a:avLst/>
          </a:prstGeom>
        </p:spPr>
      </p:pic>
      <p:sp>
        <p:nvSpPr>
          <p:cNvPr id="8" name="TextBox 7"/>
          <p:cNvSpPr txBox="1"/>
          <p:nvPr/>
        </p:nvSpPr>
        <p:spPr>
          <a:xfrm>
            <a:off x="409561" y="3241575"/>
            <a:ext cx="2634582" cy="2862322"/>
          </a:xfrm>
          <a:prstGeom prst="rect">
            <a:avLst/>
          </a:prstGeom>
          <a:noFill/>
        </p:spPr>
        <p:txBody>
          <a:bodyPr wrap="square">
            <a:spAutoFit/>
          </a:bodyPr>
          <a:lstStyle/>
          <a:p>
            <a:r>
              <a:rPr lang="cs-CZ" sz="2000" dirty="0"/>
              <a:t>Jde o tzv. </a:t>
            </a:r>
            <a:r>
              <a:rPr lang="cs-CZ" sz="2000" b="1" dirty="0">
                <a:highlight>
                  <a:srgbClr val="FFFF00"/>
                </a:highlight>
              </a:rPr>
              <a:t>mzdově cenovou spirálu. </a:t>
            </a:r>
          </a:p>
          <a:p>
            <a:r>
              <a:rPr lang="cs-CZ" sz="2000" b="1" dirty="0"/>
              <a:t>Inflační očekávání </a:t>
            </a:r>
            <a:r>
              <a:rPr lang="cs-CZ" sz="2000" dirty="0"/>
              <a:t>ovlivněno  nejen danou </a:t>
            </a:r>
            <a:r>
              <a:rPr lang="cs-CZ" sz="2000" b="1" i="1" dirty="0"/>
              <a:t>mírou inflace, </a:t>
            </a:r>
            <a:r>
              <a:rPr lang="cs-CZ" sz="2000" i="1" dirty="0"/>
              <a:t>ale i </a:t>
            </a:r>
            <a:r>
              <a:rPr lang="cs-CZ" sz="2000" b="1" i="1" dirty="0"/>
              <a:t>očekáváním účinků poptávkových a nabídkových šoků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spirála</a:t>
            </a:r>
            <a:endParaRPr lang="cs-CZ" sz="3600" b="1" dirty="0"/>
          </a:p>
        </p:txBody>
      </p:sp>
      <p:sp>
        <p:nvSpPr>
          <p:cNvPr id="98" name="Google Shape;98;p14"/>
          <p:cNvSpPr txBox="1">
            <a:spLocks noGrp="1"/>
          </p:cNvSpPr>
          <p:nvPr>
            <p:ph type="body" idx="1"/>
          </p:nvPr>
        </p:nvSpPr>
        <p:spPr>
          <a:xfrm>
            <a:off x="242898" y="1345523"/>
            <a:ext cx="8750631" cy="4833908"/>
          </a:xfrm>
          <a:prstGeom prst="rect">
            <a:avLst/>
          </a:prstGeom>
          <a:noFill/>
          <a:ln>
            <a:noFill/>
          </a:ln>
        </p:spPr>
        <p:txBody>
          <a:bodyPr spcFirstLastPara="1" wrap="square" lIns="91425" tIns="45700" rIns="91425" bIns="45700" anchor="t" anchorCtr="0">
            <a:normAutofit/>
          </a:bodyPr>
          <a:lstStyle/>
          <a:p>
            <a:pPr marL="360363" indent="-360363">
              <a:buFont typeface="Wingdings" panose="05000000000000000000" pitchFamily="2" charset="2"/>
              <a:buChar char="ü"/>
              <a:tabLst>
                <a:tab pos="541338" algn="l"/>
              </a:tabLst>
            </a:pPr>
            <a:r>
              <a:rPr lang="cs-CZ" sz="2000" b="1" dirty="0">
                <a:solidFill>
                  <a:srgbClr val="FF0000"/>
                </a:solidFill>
              </a:rPr>
              <a:t>Nákladová inflace </a:t>
            </a:r>
            <a:r>
              <a:rPr lang="cs-CZ" sz="2000" dirty="0"/>
              <a:t>– spojována s </a:t>
            </a:r>
            <a:r>
              <a:rPr lang="cs-CZ" sz="2000" b="1" dirty="0"/>
              <a:t>inflační spirálou</a:t>
            </a:r>
            <a:r>
              <a:rPr lang="cs-CZ" sz="2000" dirty="0"/>
              <a:t>, v níž se </a:t>
            </a:r>
            <a:r>
              <a:rPr lang="cs-CZ" sz="2000" b="1" dirty="0">
                <a:highlight>
                  <a:srgbClr val="FFFF00"/>
                </a:highlight>
              </a:rPr>
              <a:t>cenový růst přenáší z nižšího stupně zpracování na vyšší. </a:t>
            </a:r>
          </a:p>
          <a:p>
            <a:pPr algn="just"/>
            <a:endParaRPr lang="cs-CZ" sz="2000" b="1" dirty="0">
              <a:solidFill>
                <a:srgbClr val="C00000"/>
              </a:solidFill>
            </a:endParaRPr>
          </a:p>
          <a:p>
            <a:pPr algn="just"/>
            <a:r>
              <a:rPr lang="cs-CZ" sz="2000" b="1" dirty="0">
                <a:solidFill>
                  <a:srgbClr val="C00000"/>
                </a:solidFill>
              </a:rPr>
              <a:t>Roztočení inflační spirály: </a:t>
            </a:r>
            <a:r>
              <a:rPr lang="cs-CZ" sz="2000" b="1" dirty="0"/>
              <a:t>zpravidla iniciováno růstem cen výrobních vstupů: </a:t>
            </a:r>
          </a:p>
          <a:p>
            <a:pPr>
              <a:buFont typeface="Wingdings" panose="05000000000000000000" pitchFamily="2" charset="2"/>
              <a:buChar char="Ø"/>
            </a:pPr>
            <a:r>
              <a:rPr lang="cs-CZ" sz="2000" dirty="0"/>
              <a:t>zvyšuje </a:t>
            </a:r>
            <a:r>
              <a:rPr lang="cs-CZ" sz="2000" b="1" dirty="0"/>
              <a:t>výrobní náklady –&gt; zvýšení cen. </a:t>
            </a:r>
          </a:p>
          <a:p>
            <a:r>
              <a:rPr lang="cs-CZ" sz="2000" dirty="0"/>
              <a:t>Zvýší-li se </a:t>
            </a:r>
            <a:r>
              <a:rPr lang="cs-CZ" sz="2000" b="1" dirty="0"/>
              <a:t>ceny spotřebních statků</a:t>
            </a:r>
            <a:r>
              <a:rPr lang="cs-CZ" sz="2000" dirty="0"/>
              <a:t>, požadují odbory </a:t>
            </a:r>
            <a:r>
              <a:rPr lang="cs-CZ" sz="2000" b="1" dirty="0"/>
              <a:t>zvýšení mezd. </a:t>
            </a:r>
          </a:p>
          <a:p>
            <a:pPr>
              <a:buFont typeface="Wingdings" panose="05000000000000000000" pitchFamily="2" charset="2"/>
              <a:buChar char="Ø"/>
            </a:pPr>
            <a:r>
              <a:rPr lang="cs-CZ" sz="2000" b="1" dirty="0"/>
              <a:t>Zvýšené mzdy </a:t>
            </a:r>
            <a:r>
              <a:rPr lang="cs-CZ" sz="2000" dirty="0"/>
              <a:t>dále zvyšují </a:t>
            </a:r>
            <a:r>
              <a:rPr lang="cs-CZ" sz="2000" b="1" dirty="0"/>
              <a:t>výrobní náklady. </a:t>
            </a:r>
          </a:p>
          <a:p>
            <a:pPr>
              <a:buFont typeface="Wingdings" panose="05000000000000000000" pitchFamily="2" charset="2"/>
              <a:buChar char="Ø"/>
            </a:pPr>
            <a:r>
              <a:rPr lang="cs-CZ" sz="2000" dirty="0"/>
              <a:t>Důsledkem je </a:t>
            </a:r>
            <a:r>
              <a:rPr lang="cs-CZ" sz="2000" b="1" dirty="0"/>
              <a:t>zvýšení cen</a:t>
            </a:r>
            <a:r>
              <a:rPr lang="cs-CZ" sz="2000" dirty="0"/>
              <a:t>, atd. </a:t>
            </a:r>
            <a:endParaRPr lang="cs-CZ" sz="20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39"/>
          <p:cNvGrpSpPr/>
          <p:nvPr/>
        </p:nvGrpSpPr>
        <p:grpSpPr>
          <a:xfrm>
            <a:off x="3838353" y="3859619"/>
            <a:ext cx="5155176" cy="2757795"/>
            <a:chOff x="0" y="0"/>
            <a:chExt cx="3314700" cy="2400300"/>
          </a:xfrm>
        </p:grpSpPr>
        <p:sp>
          <p:nvSpPr>
            <p:cNvPr id="6" name="Obdélník 5"/>
            <p:cNvSpPr/>
            <p:nvPr/>
          </p:nvSpPr>
          <p:spPr>
            <a:xfrm>
              <a:off x="0" y="0"/>
              <a:ext cx="3314700" cy="2400300"/>
            </a:xfrm>
            <a:prstGeom prst="rect">
              <a:avLst/>
            </a:prstGeom>
            <a:noFill/>
            <a:ln>
              <a:noFill/>
            </a:ln>
          </p:spPr>
          <p:txBody>
            <a:bodyPr/>
            <a:lstStyle/>
            <a:p>
              <a:endParaRPr lang="en-GB"/>
            </a:p>
          </p:txBody>
        </p:sp>
        <p:cxnSp>
          <p:nvCxnSpPr>
            <p:cNvPr id="7" name="Line 22"/>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23"/>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24"/>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0" name="Arc 25"/>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11" name="Line 26"/>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27"/>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3" name="Text Box 28"/>
            <p:cNvSpPr txBox="1">
              <a:spLocks noChangeArrowheads="1"/>
            </p:cNvSpPr>
            <p:nvPr/>
          </p:nvSpPr>
          <p:spPr bwMode="auto">
            <a:xfrm>
              <a:off x="10287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dirty="0">
                  <a:solidFill>
                    <a:schemeClr val="tx1"/>
                  </a:solidFill>
                  <a:effectLst/>
                  <a:latin typeface="Times New Roman" panose="02020603050405020304" pitchFamily="18" charset="0"/>
                  <a:ea typeface="Times New Roman" panose="02020603050405020304" pitchFamily="18" charset="0"/>
                </a:rPr>
                <a:t>  LRAS</a:t>
              </a:r>
              <a:endParaRPr lang="cs-CZ" dirty="0">
                <a:solidFill>
                  <a:schemeClr val="tx1"/>
                </a:solidFill>
                <a:effectLst/>
                <a:latin typeface="Times New Roman" panose="02020603050405020304" pitchFamily="18" charset="0"/>
                <a:ea typeface="Times New Roman" panose="02020603050405020304" pitchFamily="18" charset="0"/>
              </a:endParaRPr>
            </a:p>
          </p:txBody>
        </p:sp>
        <p:sp>
          <p:nvSpPr>
            <p:cNvPr id="14" name="Text Box 29"/>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5" name="Text Box 30"/>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6" name="Text Box 31"/>
            <p:cNvSpPr txBox="1">
              <a:spLocks noChangeArrowheads="1"/>
            </p:cNvSpPr>
            <p:nvPr/>
          </p:nvSpPr>
          <p:spPr bwMode="auto">
            <a:xfrm>
              <a:off x="1143000" y="1828800"/>
              <a:ext cx="8001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0</a:t>
              </a:r>
              <a:r>
                <a:rPr lang="cs-CZ" sz="1200" b="1">
                  <a:solidFill>
                    <a:schemeClr val="tx1"/>
                  </a:solidFill>
                  <a:effectLst/>
                  <a:latin typeface="Times New Roman" panose="02020603050405020304" pitchFamily="18" charset="0"/>
                  <a:ea typeface="Times New Roman" panose="02020603050405020304" pitchFamily="18" charset="0"/>
                </a:rPr>
                <a:t>=Q</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7" name="Text Box 32"/>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8" name="Text Box 33"/>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9" name="Text Box 34"/>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0" name="Arc 3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21" name="Line 3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2" name="Line 3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3" name="Text Box 3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4" name="Arc 39"/>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25" name="Text Box 40"/>
            <p:cNvSpPr txBox="1">
              <a:spLocks noChangeArrowheads="1"/>
            </p:cNvSpPr>
            <p:nvPr/>
          </p:nvSpPr>
          <p:spPr bwMode="auto">
            <a:xfrm>
              <a:off x="18288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6" name="Line 41"/>
            <p:cNvCxnSpPr>
              <a:cxnSpLocks noChangeShapeType="1"/>
            </p:cNvCxnSpPr>
            <p:nvPr/>
          </p:nvCxnSpPr>
          <p:spPr bwMode="auto">
            <a:xfrm flipH="1">
              <a:off x="457200" y="1257300"/>
              <a:ext cx="9144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7" name="Text Box 42"/>
            <p:cNvSpPr txBox="1">
              <a:spLocks noChangeArrowheads="1"/>
            </p:cNvSpPr>
            <p:nvPr/>
          </p:nvSpPr>
          <p:spPr bwMode="auto">
            <a:xfrm>
              <a:off x="114300" y="11430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8" name="Line 43"/>
            <p:cNvCxnSpPr>
              <a:cxnSpLocks noChangeShapeType="1"/>
            </p:cNvCxnSpPr>
            <p:nvPr/>
          </p:nvCxnSpPr>
          <p:spPr bwMode="auto">
            <a:xfrm flipV="1">
              <a:off x="114300" y="1143000"/>
              <a:ext cx="794" cy="571500"/>
            </a:xfrm>
            <a:prstGeom prst="line">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29" name="Line 44"/>
            <p:cNvCxnSpPr>
              <a:cxnSpLocks noChangeShapeType="1"/>
            </p:cNvCxnSpPr>
            <p:nvPr/>
          </p:nvCxnSpPr>
          <p:spPr bwMode="auto">
            <a:xfrm flipH="1">
              <a:off x="1028700" y="20574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30" name="Line 45"/>
            <p:cNvCxnSpPr>
              <a:cxnSpLocks noChangeShapeType="1"/>
            </p:cNvCxnSpPr>
            <p:nvPr/>
          </p:nvCxnSpPr>
          <p:spPr bwMode="auto">
            <a:xfrm>
              <a:off x="1028700" y="2171700"/>
              <a:ext cx="457200" cy="0"/>
            </a:xfrm>
            <a:prstGeom prst="line">
              <a:avLst/>
            </a:prstGeom>
            <a:noFill/>
            <a:ln w="15875">
              <a:solidFill>
                <a:schemeClr val="tx1"/>
              </a:solidFill>
              <a:prstDash val="dash"/>
              <a:round/>
              <a:tailEnd type="triangle" w="med" len="med"/>
            </a:ln>
            <a:extLst>
              <a:ext uri="{909E8E84-426E-40DD-AFC4-6F175D3DCCD1}">
                <a14:hiddenFill xmlns:a14="http://schemas.microsoft.com/office/drawing/2010/main">
                  <a:noFill/>
                </a14:hiddenFill>
              </a:ext>
            </a:extLst>
          </p:spPr>
        </p:cxnSp>
        <p:sp>
          <p:nvSpPr>
            <p:cNvPr id="31" name="Text Box 46"/>
            <p:cNvSpPr txBox="1">
              <a:spLocks noChangeArrowheads="1"/>
            </p:cNvSpPr>
            <p:nvPr/>
          </p:nvSpPr>
          <p:spPr bwMode="auto">
            <a:xfrm>
              <a:off x="1943100" y="1828800"/>
              <a:ext cx="5143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32" name="Text Box 47"/>
            <p:cNvSpPr txBox="1">
              <a:spLocks noChangeArrowheads="1"/>
            </p:cNvSpPr>
            <p:nvPr/>
          </p:nvSpPr>
          <p:spPr bwMode="auto">
            <a:xfrm>
              <a:off x="11430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endParaRPr lang="cs-CZ">
                <a:solidFill>
                  <a:schemeClr val="tx1"/>
                </a:solidFill>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Jádrová inflace</a:t>
            </a:r>
            <a:endParaRPr lang="cs-CZ" sz="3600" b="1" dirty="0"/>
          </a:p>
        </p:txBody>
      </p:sp>
      <p:sp>
        <p:nvSpPr>
          <p:cNvPr id="98" name="Google Shape;98;p14"/>
          <p:cNvSpPr txBox="1">
            <a:spLocks noGrp="1"/>
          </p:cNvSpPr>
          <p:nvPr>
            <p:ph type="body" idx="1"/>
          </p:nvPr>
        </p:nvSpPr>
        <p:spPr>
          <a:xfrm>
            <a:off x="196771" y="1308100"/>
            <a:ext cx="8750460" cy="5076855"/>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výrobních nákladů, převaha AD nad AS… </a:t>
            </a:r>
            <a:r>
              <a:rPr lang="cs-CZ" altLang="cs-CZ" sz="2800" b="1" kern="1200" dirty="0">
                <a:solidFill>
                  <a:schemeClr val="tx1"/>
                </a:solidFill>
                <a:highlight>
                  <a:srgbClr val="00FF00"/>
                </a:highlight>
                <a:latin typeface="Calibri" panose="020F0502020204030204" pitchFamily="34" charset="0"/>
                <a:ea typeface="Consolas" panose="020B0609020204030204" pitchFamily="49" charset="0"/>
                <a:cs typeface="Calibri" panose="020F0502020204030204" pitchFamily="34" charset="0"/>
              </a:rPr>
              <a:t>vs.</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způsobený rozhodnutím vlády o zvýšení nepřímých daní, o zrušení cenové regulace u některých komodit…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„JÁDROVÉ INFLACE“: </a:t>
            </a: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indikátor inflace, který vypovídá o pohybu cen, jenž plyne z fungování ekonomiky samotné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očištěn od jednorázových (mimořádných) inflačních šoků iniciovaných silami, jež jsou vůči vlastnímu tržnímu mechanismu ekonomiky vnějšími.</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Běžná změna cenové hladiny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vyvolána ENDOGENNÍMI FAKTORY:</a:t>
            </a:r>
          </a:p>
          <a:p>
            <a:pPr marL="361950" lvl="0" indent="-3619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 rozsah produkce, úroveň mezd, měnový kurz apod. </a:t>
            </a:r>
          </a:p>
          <a:p>
            <a:pPr marL="361950" lvl="0" indent="-3619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Skutečné ekonomické „jádro“ inflace.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a:extLst>
              <a:ext uri="{FF2B5EF4-FFF2-40B4-BE49-F238E27FC236}">
                <a16:creationId xmlns:a16="http://schemas.microsoft.com/office/drawing/2014/main" id="{3FBCF670-EA0F-8809-90B4-27E5413E1E0E}"/>
              </a:ext>
            </a:extLst>
          </p:cNvPr>
          <p:cNvSpPr/>
          <p:nvPr/>
        </p:nvSpPr>
        <p:spPr>
          <a:xfrm>
            <a:off x="1456660" y="2541181"/>
            <a:ext cx="818707" cy="2339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xfrm>
            <a:off x="212651" y="1516285"/>
            <a:ext cx="8644269" cy="462572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Souhrnné měření vývoje cen velkého počtu statků,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 se navíc ceny jednotlivých statků vyvíjejí nestejným tempem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kdy ceny některých statků klesají, zatímco jiných rostou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Složité!!!!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cenové hladiny – náročný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každé statistické služby;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citlivý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informace o pohybu cenové hladiny –nejsledovanější: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Odvozuje se od nich řada hospodářsky a sociálně významných propočtů: výpočet reálných mezd, životních nákladů, důchodů apod.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cenové hladiny a cenové indexy</a:t>
            </a:r>
            <a:endParaRPr lang="cs-CZ" sz="3600" b="1" dirty="0"/>
          </a:p>
        </p:txBody>
      </p:sp>
      <p:sp>
        <p:nvSpPr>
          <p:cNvPr id="98" name="Google Shape;98;p14"/>
          <p:cNvSpPr txBox="1">
            <a:spLocks noGrp="1"/>
          </p:cNvSpPr>
          <p:nvPr>
            <p:ph type="body" idx="1"/>
          </p:nvPr>
        </p:nvSpPr>
        <p:spPr>
          <a:xfrm>
            <a:off x="212651" y="1388963"/>
            <a:ext cx="8644269" cy="4027990"/>
          </a:xfrm>
          <a:prstGeom prst="rect">
            <a:avLst/>
          </a:prstGeom>
          <a:noFill/>
          <a:ln>
            <a:noFill/>
          </a:ln>
        </p:spPr>
        <p:txBody>
          <a:bodyPr spcFirstLastPara="1" wrap="square" lIns="91425" tIns="45700" rIns="91425" bIns="45700" anchor="t" anchorCtr="0">
            <a:normAutofit fontScale="85000" lnSpcReduction="20000"/>
          </a:bodyPr>
          <a:lstStyle/>
          <a:p>
            <a:pPr lvl="0" indent="-457200" algn="just"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Consumer</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Odráží změnu cen výrobků a služeb, které kupují domácnosti.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vývoje cenové hladiny pomocí CPI: založeno na srovnání nákladů na nákup typického spotřebního koše výrobků a služeb ve dvou srovnávaných obdobích.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Spotřební koš = soubor výrobků a služeb spotřebovávaných typickou domácností.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na nákup spotřebního koše v daném (běžném) roce – srovnávány s náklady na nákup téhož koše v roce základním = Výchozím roku.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Postupuje se podle tohoto vzorce: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Obrázek 2"/>
          <p:cNvPicPr>
            <a:picLocks noChangeAspect="1"/>
          </p:cNvPicPr>
          <p:nvPr/>
        </p:nvPicPr>
        <p:blipFill>
          <a:blip r:embed="rId3"/>
          <a:stretch>
            <a:fillRect/>
          </a:stretch>
        </p:blipFill>
        <p:spPr>
          <a:xfrm>
            <a:off x="334925" y="5292284"/>
            <a:ext cx="8474149" cy="729009"/>
          </a:xfrm>
          <a:prstGeom prst="rect">
            <a:avLst/>
          </a:prstGeom>
          <a:solidFill>
            <a:schemeClr val="bg1">
              <a:lumMod val="95000"/>
            </a:schemeClr>
          </a:solidFill>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Index spotřebitelských cen </a:t>
            </a:r>
            <a:br>
              <a:rPr lang="cs-CZ" altLang="cs-CZ" sz="3600" b="1" dirty="0"/>
            </a:br>
            <a:r>
              <a:rPr lang="cs-CZ" altLang="cs-CZ" sz="3600" b="1" dirty="0"/>
              <a:t>(CPI - </a:t>
            </a:r>
            <a:r>
              <a:rPr lang="cs-CZ" altLang="cs-CZ" sz="3600" b="1" dirty="0" err="1"/>
              <a:t>Consumer</a:t>
            </a:r>
            <a:r>
              <a:rPr lang="cs-CZ" altLang="cs-CZ" sz="3600" b="1" dirty="0"/>
              <a:t> </a:t>
            </a:r>
            <a:r>
              <a:rPr lang="cs-CZ" altLang="cs-CZ" sz="3600" b="1" dirty="0" err="1"/>
              <a:t>Price</a:t>
            </a:r>
            <a:r>
              <a:rPr lang="cs-CZ" altLang="cs-CZ" sz="3600" b="1" dirty="0"/>
              <a:t> Index)</a:t>
            </a:r>
            <a:endParaRPr lang="cs-CZ" sz="3600" b="1" dirty="0"/>
          </a:p>
        </p:txBody>
      </p:sp>
      <p:sp>
        <p:nvSpPr>
          <p:cNvPr id="98" name="Google Shape;98;p14"/>
          <p:cNvSpPr txBox="1">
            <a:spLocks noGrp="1"/>
          </p:cNvSpPr>
          <p:nvPr>
            <p:ph type="body" idx="1"/>
          </p:nvPr>
        </p:nvSpPr>
        <p:spPr>
          <a:xfrm>
            <a:off x="212651" y="1770927"/>
            <a:ext cx="8644269" cy="4371081"/>
          </a:xfrm>
          <a:prstGeom prst="rect">
            <a:avLst/>
          </a:prstGeom>
          <a:noFill/>
          <a:ln>
            <a:noFill/>
          </a:ln>
        </p:spPr>
        <p:txBody>
          <a:bodyPr spcFirstLastPara="1" wrap="square" lIns="91425" tIns="45700" rIns="91425" bIns="45700" anchor="t" anchorCtr="0">
            <a:normAutofit lnSpcReduction="10000"/>
          </a:bodyPr>
          <a:lstStyle/>
          <a:p>
            <a:pPr marL="358775" lvl="0" indent="-358775" algn="just" fontAlgn="base">
              <a:spcBef>
                <a:spcPct val="20000"/>
              </a:spcBef>
              <a:spcAft>
                <a:spcPct val="0"/>
              </a:spcAft>
              <a:buClrTx/>
              <a:buSzPct val="80000"/>
              <a:buFont typeface="Wingdings" panose="05000000000000000000" pitchFamily="2" charset="2"/>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hodnoty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 množství každého výrobku nebo služby násobeno jeho cenou příslušného období.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indexu vyšší než 100</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došlo k vzestupu cenové hladiny, probíhá inflace. CPI – také vzorec: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3200" b="1" dirty="0"/>
          </a:p>
          <a:p>
            <a:pPr marL="342900" lvl="0" fontAlgn="base">
              <a:spcBef>
                <a:spcPct val="20000"/>
              </a:spcBef>
              <a:spcAft>
                <a:spcPct val="0"/>
              </a:spcAft>
              <a:buClrTx/>
              <a:buSzPct val="80000"/>
              <a:buFont typeface="Arial" panose="020B0604020202020204" pitchFamily="34" charset="0"/>
              <a:buChar char="•"/>
              <a:defRPr/>
            </a:pPr>
            <a:r>
              <a:rPr lang="cs-CZ" altLang="cs-CZ" sz="3200" b="1" dirty="0"/>
              <a:t>= </a:t>
            </a:r>
            <a:r>
              <a:rPr lang="cs-CZ" altLang="cs-CZ" sz="3200" b="1" dirty="0" err="1">
                <a:solidFill>
                  <a:srgbClr val="FF0000"/>
                </a:solidFill>
              </a:rPr>
              <a:t>Laspeyresův</a:t>
            </a:r>
            <a:r>
              <a:rPr lang="cs-CZ" altLang="cs-CZ" sz="3200" b="1" dirty="0">
                <a:solidFill>
                  <a:srgbClr val="FF0000"/>
                </a:solidFill>
              </a:rPr>
              <a:t> index</a:t>
            </a:r>
            <a:endParaRPr lang="cs-CZ" altLang="cs-CZ"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32547" y="4193412"/>
            <a:ext cx="4944979" cy="122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CPI a tzv. </a:t>
            </a:r>
            <a:r>
              <a:rPr lang="cs-CZ" altLang="cs-CZ" sz="3600" b="1" dirty="0" err="1"/>
              <a:t>Laspeyresův</a:t>
            </a:r>
            <a:r>
              <a:rPr lang="cs-CZ" altLang="cs-CZ" sz="3600" b="1" dirty="0"/>
              <a:t> index</a:t>
            </a:r>
            <a:endParaRPr lang="cs-CZ" sz="3600" b="1" dirty="0"/>
          </a:p>
        </p:txBody>
      </p:sp>
      <p:sp>
        <p:nvSpPr>
          <p:cNvPr id="98" name="Google Shape;98;p14"/>
          <p:cNvSpPr txBox="1">
            <a:spLocks noGrp="1"/>
          </p:cNvSpPr>
          <p:nvPr>
            <p:ph type="body" idx="1"/>
          </p:nvPr>
        </p:nvSpPr>
        <p:spPr>
          <a:xfrm>
            <a:off x="282099" y="1616045"/>
            <a:ext cx="8746154" cy="4903397"/>
          </a:xfrm>
          <a:prstGeom prst="rect">
            <a:avLst/>
          </a:prstGeom>
          <a:noFill/>
          <a:ln>
            <a:noFill/>
          </a:ln>
        </p:spPr>
        <p:txBody>
          <a:bodyPr spcFirstLastPara="1" wrap="square" lIns="91425" tIns="45700" rIns="91425" bIns="45700" anchor="t" anchorCtr="0">
            <a:normAutofit fontScale="77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spotřební koš v základním období; </a:t>
            </a: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základním období, tzn. ve výchozím roce; </a:t>
            </a:r>
          </a:p>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P1</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běžném roce, v němž vývoj cenové hladiny měříme.</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Samostatný problém –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struktury spotřebního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Výběr statků = „cenových reprezentantů“ pro výpočet CPI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stanovení jejich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váhy v koši: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na základě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 výdajů domácností podle výsledků statistiky rodinných účtů;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cca 800 položek, váhy – </a:t>
            </a:r>
            <a:r>
              <a:rPr lang="pl-PL"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jednou za dva roky; </a:t>
            </a:r>
            <a:r>
              <a:rPr lang="pl-PL"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struktura koše aktualizována každoročně.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životního stylu v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zařazeny kontaktní čočky, laserové operace oka, rotopedy, dětské autosedačky, hlídání dětí, měřiče krevního tlaku…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extLst>
              <p:ext uri="{D42A27DB-BD31-4B8C-83A1-F6EECF244321}">
                <p14:modId xmlns:p14="http://schemas.microsoft.com/office/powerpoint/2010/main" val="835510775"/>
              </p:ext>
            </p:extLst>
          </p:nvPr>
        </p:nvGraphicFramePr>
        <p:xfrm>
          <a:off x="315570" y="2047596"/>
          <a:ext cx="8371230" cy="946150"/>
        </p:xfrm>
        <a:graphic>
          <a:graphicData uri="http://schemas.openxmlformats.org/presentationml/2006/ole">
            <mc:AlternateContent xmlns:mc="http://schemas.openxmlformats.org/markup-compatibility/2006">
              <mc:Choice xmlns:v="urn:schemas-microsoft-com:vml" Requires="v">
                <p:oleObj name="Rastrový obrázek" r:id="rId3" imgW="4619625" imgH="419100" progId="Paint.Picture">
                  <p:embed/>
                </p:oleObj>
              </mc:Choice>
              <mc:Fallback>
                <p:oleObj name="Rastrový obrázek" r:id="rId3" imgW="4619625" imgH="419100" progId="Paint.Picture">
                  <p:embed/>
                  <p:pic>
                    <p:nvPicPr>
                      <p:cNvPr id="0" name="Objekt 5"/>
                      <p:cNvPicPr>
                        <a:picLocks noChangeAspect="1" noChangeArrowheads="1"/>
                      </p:cNvPicPr>
                      <p:nvPr/>
                    </p:nvPicPr>
                    <p:blipFill>
                      <a:blip r:embed="rId4"/>
                      <a:srcRect/>
                      <a:stretch>
                        <a:fillRect/>
                      </a:stretch>
                    </p:blipFill>
                    <p:spPr bwMode="auto">
                      <a:xfrm>
                        <a:off x="315570" y="2047596"/>
                        <a:ext cx="8371230" cy="946150"/>
                      </a:xfrm>
                      <a:prstGeom prst="rect">
                        <a:avLst/>
                      </a:prstGeom>
                      <a:noFill/>
                      <a:ln>
                        <a:noFill/>
                      </a:ln>
                    </p:spPr>
                  </p:pic>
                </p:oleObj>
              </mc:Fallback>
            </mc:AlternateContent>
          </a:graphicData>
        </a:graphic>
      </p:graphicFrame>
      <mc:AlternateContent xmlns:mc="http://schemas.openxmlformats.org/markup-compatibility/2006" xmlns:a14="http://schemas.microsoft.com/office/drawing/2010/main">
        <mc:Choice Requires="a14">
          <p:sp>
            <p:nvSpPr>
              <p:cNvPr id="3" name="Obdélník 2"/>
              <p:cNvSpPr/>
              <p:nvPr/>
            </p:nvSpPr>
            <p:spPr>
              <a:xfrm>
                <a:off x="1915715" y="4594345"/>
                <a:ext cx="4784580" cy="1100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𝜋</m:t>
                      </m:r>
                      <m:r>
                        <a:rPr lang="cs-CZ" sz="3200">
                          <a:latin typeface="Cambria Math" panose="02040503050406030204" pitchFamily="18" charset="0"/>
                        </a:rPr>
                        <m:t>= </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sub>
                          </m:sSub>
                          <m:r>
                            <a:rPr lang="cs-CZ" sz="3200">
                              <a:latin typeface="Cambria Math" panose="02040503050406030204" pitchFamily="18" charset="0"/>
                            </a:rPr>
                            <m:t>− </m:t>
                          </m:r>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−1</m:t>
                              </m:r>
                            </m:sub>
                          </m:sSub>
                        </m:num>
                        <m:den>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−1</m:t>
                              </m:r>
                            </m:sub>
                          </m:sSub>
                        </m:den>
                      </m:f>
                      <m:r>
                        <a:rPr lang="cs-CZ" sz="3200">
                          <a:latin typeface="Cambria Math" panose="02040503050406030204" pitchFamily="18" charset="0"/>
                        </a:rPr>
                        <m:t>∗100</m:t>
                      </m:r>
                    </m:oMath>
                  </m:oMathPara>
                </a14:m>
                <a:endParaRPr lang="cs-CZ" sz="3200" dirty="0"/>
              </a:p>
            </p:txBody>
          </p:sp>
        </mc:Choice>
        <mc:Fallback xmlns="">
          <p:sp>
            <p:nvSpPr>
              <p:cNvPr id="3" name="Obdélník 2"/>
              <p:cNvSpPr>
                <a:spLocks noRot="1" noChangeAspect="1" noMove="1" noResize="1" noEditPoints="1" noAdjustHandles="1" noChangeArrowheads="1" noChangeShapeType="1" noTextEdit="1"/>
              </p:cNvSpPr>
              <p:nvPr/>
            </p:nvSpPr>
            <p:spPr>
              <a:xfrm>
                <a:off x="1915715" y="4594345"/>
                <a:ext cx="4784580" cy="1100686"/>
              </a:xfrm>
              <a:prstGeom prst="rect">
                <a:avLst/>
              </a:prstGeom>
              <a:blipFill rotWithShape="1">
                <a:blip r:embed="rId5"/>
                <a:stretch>
                  <a:fillRect l="-12" t="-11" r="9" b="32"/>
                </a:stretch>
              </a:blipFill>
            </p:spPr>
            <p:txBody>
              <a:bodyPr/>
              <a:lstStyle/>
              <a:p>
                <a:r>
                  <a:rPr lang="en-US" altLang="en-US">
                    <a:noFill/>
                  </a:rPr>
                  <a:t> </a:t>
                </a:r>
              </a:p>
            </p:txBody>
          </p:sp>
        </mc:Fallback>
      </mc:AlternateContent>
      <p:sp>
        <p:nvSpPr>
          <p:cNvPr id="8" name="TextBox 7"/>
          <p:cNvSpPr txBox="1"/>
          <p:nvPr/>
        </p:nvSpPr>
        <p:spPr>
          <a:xfrm>
            <a:off x="875581" y="3709292"/>
            <a:ext cx="4572000" cy="400110"/>
          </a:xfrm>
          <a:prstGeom prst="rect">
            <a:avLst/>
          </a:prstGeom>
          <a:noFill/>
        </p:spPr>
        <p:txBody>
          <a:bodyPr wrap="square">
            <a:spAutoFit/>
          </a:bodyPr>
          <a:lstStyle/>
          <a:p>
            <a:pPr marL="342900" indent="-342900">
              <a:buFont typeface="Arial" panose="020B0604020202020204" pitchFamily="34" charset="0"/>
              <a:buChar char="•"/>
            </a:pPr>
            <a:r>
              <a:rPr lang="en-GB" sz="2000" b="1" dirty="0" err="1"/>
              <a:t>Pomocí</a:t>
            </a:r>
            <a:r>
              <a:rPr lang="en-GB" sz="2000" b="1" dirty="0"/>
              <a:t> CPI</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Deflátor HDP: </a:t>
            </a:r>
            <a:r>
              <a:rPr lang="cs-CZ" altLang="cs-CZ" sz="3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IMPLICITNÍ CENOVÝ DEFLÁTOR</a:t>
            </a:r>
            <a:r>
              <a:rPr lang="cs-CZ" altLang="cs-CZ" sz="3200" b="1" dirty="0"/>
              <a:t> (IPD)</a:t>
            </a:r>
            <a:endParaRPr lang="cs-CZ" sz="32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 představován zlomkem: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ČITATEL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hodnota HDP daného (běžného) roku vyjádřena v běžných cenách tohoto roku, tzn.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HDP.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JMENOVATEL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tentýž HDP, tzn. HDP běžného roku, vyjádřený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 stálých cenách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tzn. v cenách období výchozího, základního.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rozdíl od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nejsou v </a:t>
            </a:r>
            <a:r>
              <a:rPr lang="cs-CZ" altLang="cs-CZ" sz="2800" b="1" dirty="0"/>
              <a:t>IPD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zahrnuty pouze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vybrané spotřební stat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ky, nýbrž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všechny statky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jež jsou v HDP zastoupeny.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cenové hladiny pomocí IPD: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HDP běžného období oceníme cenami základního období: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získáme reálný HDP a srovnáme s nominálním.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Údaj o vývoji cenové hladiny nám vyplyne implicitně z tohoto srovnání – &gt; </a:t>
            </a:r>
            <a:r>
              <a:rPr lang="cs-CZ" altLang="cs-CZ" sz="2800" b="1" dirty="0"/>
              <a:t>IPD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852854"/>
            <a:ext cx="8693957" cy="5487561"/>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nepromítá se do cenových indexů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různých důvodů, např: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chybné sestavení spotřebního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struktury produkce směrem k cenově výhodnějším produktům;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zhoršení kvality výrobků bez změny ceny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prodej zmenšeného množství zboží ve stejném obalu za původní cenu.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zvětšené množství zboží, přičemž zvýšení ceny je vyšší než proporcionální.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cena zboží zvýšena po pouhém přejmenování produktu.</a:t>
            </a:r>
          </a:p>
          <a:p>
            <a:pPr indent="-457200" algn="just" fontAlgn="base">
              <a:spcBef>
                <a:spcPct val="20000"/>
              </a:spcBef>
              <a:spcAft>
                <a:spcPct val="0"/>
              </a:spcAft>
              <a:buClrTx/>
              <a:buSzPct val="80000"/>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Potlačená inflace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cenový růst uměle zablokován zákazem zvyšování cen.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Administrativní zastavení růstu cen = „zmrazení cen“ / „cenové moratorium“.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Mírnější regulační zásahy: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cenového stropu, umělé zpomalení cenového růstu snížením daně na určité klíčové komodity (např. potraviny), kontroly marží obchodů.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Škodlivý zásah = znemožňuje přirozené přizpůsobení cen reálným tržním relacím.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Zkušenosti s cenovými zásahy do cenotvorby: po uvolnění cen – rychlý růst,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který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vyrovnal předcházející cenovou stagnaci.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„Zmrazení cen“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podporuje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na šedém či černém trhu.</a:t>
            </a: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Deflátor HDP</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deflátoru jsou zahrnuty všechny statky a služby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vyprodukované v dané ekonomice za 1 rok, tzn. celý HDP</a:t>
            </a:r>
          </a:p>
          <a:p>
            <a:pPr lvl="0" indent="-457200" fontAlgn="base">
              <a:spcBef>
                <a:spcPct val="20000"/>
              </a:spcBef>
              <a:spcAft>
                <a:spcPct val="0"/>
              </a:spcAft>
              <a:buClrTx/>
              <a:buSzPct val="80000"/>
              <a:buFont typeface="Wingdings" panose="05000000000000000000" pitchFamily="2" charset="2"/>
              <a:buChar char="ü"/>
              <a:defRPr/>
            </a:pPr>
            <a:endParaRPr lang="cs-CZ" altLang="cs-CZ" sz="2800" b="1" dirty="0"/>
          </a:p>
          <a:p>
            <a:pPr lvl="0" indent="-457200" fontAlgn="base">
              <a:spcBef>
                <a:spcPct val="20000"/>
              </a:spcBef>
              <a:spcAft>
                <a:spcPct val="0"/>
              </a:spcAft>
              <a:buClrTx/>
              <a:buSzPct val="80000"/>
              <a:buFont typeface="Wingdings" panose="05000000000000000000" pitchFamily="2" charset="2"/>
              <a:buChar char="ü"/>
              <a:defRPr/>
            </a:pPr>
            <a:r>
              <a:rPr lang="cs-CZ" altLang="cs-CZ" sz="2800" b="1" dirty="0"/>
              <a:t>Rozdíl mezi CPI a deflátorem HDP</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 zahrnuje jen vybraný  spotřební koš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ale včetně dovážených výrobků,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zahrnuje všechny vyráběné statky v zemi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Koš statků v CPI je stejný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jen občas), v deflátoru HDP se každý rok mění.</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2"/>
          <p:cNvPicPr>
            <a:picLocks noChangeAspect="1"/>
          </p:cNvPicPr>
          <p:nvPr/>
        </p:nvPicPr>
        <p:blipFill>
          <a:blip r:embed="rId3"/>
          <a:stretch>
            <a:fillRect/>
          </a:stretch>
        </p:blipFill>
        <p:spPr>
          <a:xfrm>
            <a:off x="875581" y="1814452"/>
            <a:ext cx="7281830" cy="10835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
        <p:nvSpPr>
          <p:cNvPr id="98" name="Google Shape;98;p14"/>
          <p:cNvSpPr txBox="1">
            <a:spLocks noGrp="1"/>
          </p:cNvSpPr>
          <p:nvPr>
            <p:ph type="body" idx="1"/>
          </p:nvPr>
        </p:nvSpPr>
        <p:spPr>
          <a:xfrm>
            <a:off x="212651" y="1616045"/>
            <a:ext cx="8644269" cy="4888927"/>
          </a:xfrm>
          <a:prstGeom prst="rect">
            <a:avLst/>
          </a:prstGeom>
          <a:noFill/>
          <a:ln>
            <a:noFill/>
          </a:ln>
        </p:spPr>
        <p:txBody>
          <a:bodyPr spcFirstLastPara="1" wrap="square" lIns="91425" tIns="45700" rIns="91425" bIns="45700" anchor="t" anchorCtr="0">
            <a:normAutofit fontScale="92500" lnSpcReduction="1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index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měření vývoje cenové hladiny používán nejčastěji.</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Předmět kritiky: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nepředpokládá substituci spotřebních statků, jejichž cena v průběhu sledovaného období roste, statky levnějšími: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slabé místo indexu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racionálně chovající se domácnost nespotřebovává stejné množství daného statku při jakékoli ceně.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  stejný spotřební koš (Q</a:t>
            </a:r>
            <a:r>
              <a:rPr lang="cs-CZ" altLang="cs-CZ" sz="2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0</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fixován ve výchozím (základním) období – i se stejnými váhami v něm zastoupených produktů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nadhodnocuje 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opomíjí proces substituce zdražených statků statky levnějšími.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527859"/>
            <a:ext cx="8644269" cy="4857096"/>
          </a:xfrm>
          <a:prstGeom prst="rect">
            <a:avLst/>
          </a:prstGeom>
          <a:noFill/>
          <a:ln>
            <a:noFill/>
          </a:ln>
        </p:spPr>
        <p:txBody>
          <a:bodyPr spcFirstLastPara="1" wrap="square" lIns="91425" tIns="45700" rIns="91425" bIns="45700" anchor="t" anchorCtr="0">
            <a:normAutofit fontScale="77500" lnSpcReduction="2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31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Paascheho</a:t>
            </a:r>
            <a:r>
              <a:rPr lang="cs-CZ" altLang="cs-CZ" sz="31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index</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Částečně odstraňuje nevýhodu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Pracuje s aktualizovanými váhami spotřebních statků, s aktualizovaným spotřebním košem (Q</a:t>
            </a:r>
            <a:r>
              <a:rPr lang="cs-CZ" altLang="cs-CZ" sz="2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1</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Vždy, když měříme změnu cenové hladiny, musíme znát aktuální strukturu spotřeby: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velmi náročné a ve statistické praxi nákladné.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zcela neřeší slabé místo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ani v něm není proces substituce podchycen. </a:t>
            </a: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Fisherův</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statistický kompromis: průměr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Ve statistické praxi používán minimálně.</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4"/>
          <p:cNvPicPr>
            <a:picLocks noChangeAspect="1"/>
          </p:cNvPicPr>
          <p:nvPr/>
        </p:nvPicPr>
        <p:blipFill>
          <a:blip r:embed="rId3"/>
          <a:srcRect l="5943" b="9164"/>
          <a:stretch>
            <a:fillRect/>
          </a:stretch>
        </p:blipFill>
        <p:spPr>
          <a:xfrm>
            <a:off x="4716379" y="2751882"/>
            <a:ext cx="3194244" cy="893686"/>
          </a:xfrm>
          <a:prstGeom prst="rect">
            <a:avLst/>
          </a:prstGeom>
        </p:spPr>
      </p:pic>
      <p:sp>
        <p:nvSpPr>
          <p:cNvPr id="8"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 y="473045"/>
            <a:ext cx="8931348" cy="1143000"/>
          </a:xfrm>
        </p:spPr>
        <p:txBody>
          <a:bodyPr>
            <a:noAutofit/>
          </a:bodyPr>
          <a:lstStyle/>
          <a:p>
            <a:r>
              <a:rPr lang="cs-CZ" altLang="cs-CZ" sz="3200" b="1" dirty="0"/>
              <a:t>Další cenový index:</a:t>
            </a:r>
            <a:br>
              <a:rPr lang="cs-CZ" altLang="cs-CZ" sz="3200" b="1" dirty="0"/>
            </a:br>
            <a:r>
              <a:rPr lang="cs-CZ" altLang="cs-CZ" sz="3200" b="1" dirty="0"/>
              <a:t>Index cen výrobců (PPI – </a:t>
            </a:r>
            <a:r>
              <a:rPr lang="cs-CZ" altLang="cs-CZ" sz="3200" b="1" dirty="0" err="1"/>
              <a:t>Producer</a:t>
            </a:r>
            <a:r>
              <a:rPr lang="cs-CZ" altLang="cs-CZ" sz="3200" b="1" dirty="0"/>
              <a:t> </a:t>
            </a:r>
            <a:r>
              <a:rPr lang="cs-CZ" altLang="cs-CZ" sz="3200" b="1" dirty="0" err="1"/>
              <a:t>Price</a:t>
            </a:r>
            <a:r>
              <a:rPr lang="cs-CZ" altLang="cs-CZ" sz="3200" b="1" dirty="0"/>
              <a:t> Index)</a:t>
            </a:r>
            <a:endParaRPr lang="cs-CZ" sz="32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výrobců (PPI –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Producer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označovaný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vstupů“. </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vývoj cen vstupů do výroby a slouží především k prognózování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Změny PPI – s určitým časovým zpožděním promítaný do CPI, naznačují budoucí vývoj CPI.</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Předpoklad: s určitým zpožděním (půlročním?), se vývoj cen výrobních vstupů promítne do vývoje cen finálních statků.</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Způsob výpočtu PPI – stejný jako u výpočtu CPI, </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rovnávané koše reprezentantů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neobsahují spotřební statky, nýbrž statky produktivní: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suroviny, energie, práci, polotovary…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 - shrnutí</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28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procentní změna cenového indexu za určité období: rozdíl cenového indexu běžného a základního období, dělený cenovým indexem základního období.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se pomocí cenových indexů:</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Index cen výrobců (PPI) – promítá se do CPI; Deflátor HDP….</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extLst>
              <p:ext uri="{D42A27DB-BD31-4B8C-83A1-F6EECF244321}">
                <p14:modId xmlns:p14="http://schemas.microsoft.com/office/powerpoint/2010/main" val="4169678828"/>
              </p:ext>
            </p:extLst>
          </p:nvPr>
        </p:nvGraphicFramePr>
        <p:xfrm>
          <a:off x="457200" y="1588485"/>
          <a:ext cx="8399720" cy="946150"/>
        </p:xfrm>
        <a:graphic>
          <a:graphicData uri="http://schemas.openxmlformats.org/presentationml/2006/ole">
            <mc:AlternateContent xmlns:mc="http://schemas.openxmlformats.org/markup-compatibility/2006">
              <mc:Choice xmlns:v="urn:schemas-microsoft-com:vml" Requires="v">
                <p:oleObj name="Rastrový obrázek" r:id="rId3" imgW="4619625" imgH="419100" progId="Paint.Picture">
                  <p:embed/>
                </p:oleObj>
              </mc:Choice>
              <mc:Fallback>
                <p:oleObj name="Rastrový obrázek" r:id="rId3" imgW="4619625" imgH="419100" progId="Paint.Picture">
                  <p:embed/>
                  <p:pic>
                    <p:nvPicPr>
                      <p:cNvPr id="0" name="Objekt 5"/>
                      <p:cNvPicPr>
                        <a:picLocks noChangeAspect="1" noChangeArrowheads="1"/>
                      </p:cNvPicPr>
                      <p:nvPr/>
                    </p:nvPicPr>
                    <p:blipFill>
                      <a:blip r:embed="rId4"/>
                      <a:srcRect/>
                      <a:stretch>
                        <a:fillRect/>
                      </a:stretch>
                    </p:blipFill>
                    <p:spPr bwMode="auto">
                      <a:xfrm>
                        <a:off x="457200" y="1588485"/>
                        <a:ext cx="8399720" cy="946150"/>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Příznivý vliv na ekonomiku: mírná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ceny pozvolna rostou a tím vytvářejí motivy pro rozšíření produkce a nabídky práce.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Působí 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„vestavěný“ stimulační prvek: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chce-li si při cenovém růstu ekonomický subjekt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zachovat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reálný důchod, musí zvýšit kvantitu / kvalitu své ekonomické činnosti.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Jinak mu i při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nezměněném nominálním důchodu reálný důchod klesne.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tomto smyslu: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 inflace = stimulační ekonomický faktor.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746154" cy="5076854"/>
          </a:xfrm>
          <a:prstGeom prst="rect">
            <a:avLst/>
          </a:prstGeom>
          <a:noFill/>
          <a:ln>
            <a:noFill/>
          </a:ln>
        </p:spPr>
        <p:txBody>
          <a:bodyPr spcFirstLastPara="1" wrap="square" lIns="91425" tIns="45700" rIns="91425" bIns="45700" anchor="t" anchorCtr="0">
            <a:normAutofit fontScale="6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Pádivá a hyperinflace – ekonomické a sociální zlo; </a:t>
            </a:r>
            <a:r>
              <a:rPr lang="cs-CZ" altLang="cs-CZ" sz="2800" b="1" dirty="0"/>
              <a:t>Důsledky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zdroj ekonomické i sociální nestability: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vnáší nejistotu do ekonomického rozhodování, zejména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investicích: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ztěžují odhad očekávané mezní efektivnosti investic; orientace na krátkodobé finanční investice.</a:t>
            </a: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Zkracování časového horizontu, v němž se subjekty rozhodují: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nepředvídatelnost cenových změn jim znemožňuje výhled do vzdálenější ekonomické budoucnosti: Inflace brzdí uzavírání dlouhodobých obchodních a kooperačních smluv. </a:t>
            </a: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snižuje kvalitu informací zprostředkovaných v tržních ekonomikách cenovým systémem.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Signální funkce ceny – informování o vztahu poptávky a nabídky na trzích jednotlivých výrobních faktorů a produktů: narušována inflací: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zaměňují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cenové změny plynoucí ze změn v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obecné úrovni cen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změny v relativních cenách,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které jsou důsledkem změn v poptávce a nabídce jednotlivého statku: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výrobci mylně vnímají růst ceny statku, na jehož nabídce se podílejí,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růst vyvolaný zvýšeným zájmem o tento statek a zvyšují výrobu.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40586"/>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2"/>
            <a:ext cx="8644269" cy="4828004"/>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Přerozdělení reálného národního důchodu.</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zpravidla nerostou u všech statků stejnoměrně – jejich relativní ceny se mění:</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diferencují se REÁLNÉ PŘÍJMY VÝROBCŮ těchto statků i REÁLNÉ PŘÍNOSY jejich SPOTŘEBITELŮ.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Důvod redistribuce: domácnosti / firmy kupují rozdílné kombinace statků, vlastní rozdílná aktiva, prodávají rozdílné výrobní faktory (jejich služby), a rozdílné produkty. </a:t>
            </a:r>
          </a:p>
          <a:p>
            <a:pPr marL="514350" lvl="0" indent="-51435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Dopad inflace na jednotlivé ekonomické subjekty: závislý na rychlosti změn cen statků subjekty kupovaných a prodávaných. </a:t>
            </a:r>
          </a:p>
          <a:p>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Výsledek: kdo získává / ztrácí: závisí na konkrétním typu inflace jejím průběhu.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 – analýza b. 4</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v"/>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Obecně: inflace méně poškozuje / prospívá subjektům s nejlepšími informacemi a největší schopností přizpůsobovat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své nominální příjmy vývoji cenové hladiny: </a:t>
            </a:r>
          </a:p>
          <a:p>
            <a:pPr marL="514350" lvl="0" indent="-514350" algn="just" fontAlgn="base">
              <a:spcBef>
                <a:spcPct val="20000"/>
              </a:spcBef>
              <a:spcAft>
                <a:spcPct val="0"/>
              </a:spcAft>
              <a:buClrTx/>
              <a:buSzPct val="80000"/>
              <a:buFont typeface="Wingdings" panose="05000000000000000000" pitchFamily="2" charset="2"/>
              <a:buChar char="ü"/>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výhodná pro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příjemce pohyblivých příjmů</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ceny statků utvářeny tržně, bez prodlení se přizpůsobují obecnému cenovému vývoji.</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inflaci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ztrácejí příjemci pevných (fixních) platů, důchodů</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veřejný sektor, učitelé, policisti, vojáci, úředníci.</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Důchody v sociálním smyslu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důchody (penze) starobní, vdovské, sirotčí, invalidní atd.: Inflace probíhá průběžně, fixní platy, důchody – upravovány jednorázově se zpožděním.</a:t>
            </a:r>
          </a:p>
          <a:p>
            <a:pPr marL="514350" lvl="0" indent="-514350" fontAlgn="base">
              <a:spcBef>
                <a:spcPct val="20000"/>
              </a:spcBef>
              <a:spcAft>
                <a:spcPct val="0"/>
              </a:spcAft>
              <a:buClrTx/>
              <a:buSzPct val="80000"/>
              <a:buFont typeface="+mj-lt"/>
              <a:buAutoNum type="arabicPeriod" startAt="4"/>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4"/>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FF601BAD-D242-E4A7-D181-B2D12D696E6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29F4277-E3E3-428D-3C4E-9DB2535D80C0}"/>
              </a:ext>
            </a:extLst>
          </p:cNvPr>
          <p:cNvSpPr>
            <a:spLocks noGrp="1"/>
          </p:cNvSpPr>
          <p:nvPr>
            <p:ph type="title"/>
          </p:nvPr>
        </p:nvSpPr>
        <p:spPr>
          <a:xfrm>
            <a:off x="457200" y="285368"/>
            <a:ext cx="8229600" cy="1143000"/>
          </a:xfrm>
        </p:spPr>
        <p:txBody>
          <a:bodyPr>
            <a:noAutofit/>
          </a:bodyPr>
          <a:lstStyle/>
          <a:p>
            <a:r>
              <a:rPr lang="cs-CZ" altLang="cs-CZ" sz="3600" b="1" dirty="0"/>
              <a:t>Důsledky inflace – analýza b. 4</a:t>
            </a:r>
            <a:endParaRPr lang="cs-CZ" sz="3600" b="1" dirty="0"/>
          </a:p>
        </p:txBody>
      </p:sp>
      <p:sp>
        <p:nvSpPr>
          <p:cNvPr id="98" name="Google Shape;98;p14">
            <a:extLst>
              <a:ext uri="{FF2B5EF4-FFF2-40B4-BE49-F238E27FC236}">
                <a16:creationId xmlns:a16="http://schemas.microsoft.com/office/drawing/2014/main" id="{1CD61D0D-2465-73CF-EDE3-510D21FD44C8}"/>
              </a:ext>
            </a:extLst>
          </p:cNvPr>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Výrazné přerozdělovací procesy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závažné nepříznivé sociálně-psychologické důsledky ve společnosti, narušují vztahy mezi i společenskými skupinami, jež usilují o zvýšení cen a nominálních příjmů v zájmu zachování reálné hodnoty svých důchodů. </a:t>
            </a:r>
          </a:p>
          <a:p>
            <a:pPr marL="514350" lvl="0" indent="-514350" fontAlgn="base">
              <a:spcBef>
                <a:spcPct val="20000"/>
              </a:spcBef>
              <a:spcAft>
                <a:spcPct val="0"/>
              </a:spcAft>
              <a:buClrTx/>
              <a:buSzPct val="80000"/>
              <a:buFont typeface="Wingdings" panose="05000000000000000000" pitchFamily="2" charset="2"/>
              <a:buChar char="ü"/>
              <a:defRPr/>
            </a:pP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Nevyrovnaná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tempo růstu cen u jednotlivých druhů výrobků a služeb se výrazně liší – zdroj obecně rozšířeného pocitu nejistoty,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zjištění, že zvýšený nominální příjem neznamená žádnou dodatečnou kupní sílu – </a:t>
            </a:r>
            <a:r>
              <a:rPr lang="cs-CZ" altLang="cs-CZ" sz="24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PENĚŽNÍ ILUZE. </a:t>
            </a:r>
          </a:p>
          <a:p>
            <a:pPr marL="514350" lvl="0" indent="-514350" fontAlgn="base">
              <a:spcBef>
                <a:spcPct val="20000"/>
              </a:spcBef>
              <a:spcAft>
                <a:spcPct val="0"/>
              </a:spcAft>
              <a:buClrTx/>
              <a:buSzPct val="80000"/>
              <a:buFont typeface="+mj-lt"/>
              <a:buAutoNum type="arabicPeriod" startAt="4"/>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4"/>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a:extLst>
              <a:ext uri="{FF2B5EF4-FFF2-40B4-BE49-F238E27FC236}">
                <a16:creationId xmlns:a16="http://schemas.microsoft.com/office/drawing/2014/main" id="{617EFB5E-9C12-02D8-3267-F3779C05A269}"/>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a:extLst>
              <a:ext uri="{FF2B5EF4-FFF2-40B4-BE49-F238E27FC236}">
                <a16:creationId xmlns:a16="http://schemas.microsoft.com/office/drawing/2014/main" id="{F4E0B3BB-5450-FCA7-7946-2B0FBEE22C06}"/>
              </a:ext>
            </a:extLst>
          </p:cNvPr>
          <p:cNvSpPr/>
          <p:nvPr/>
        </p:nvSpPr>
        <p:spPr>
          <a:xfrm>
            <a:off x="7243011" y="5642811"/>
            <a:ext cx="770021" cy="31282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6059434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701749" y="240586"/>
            <a:ext cx="822960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944890"/>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zásadě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 peněžní jev,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vyvolaným tím,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množství peněz v ekonomice roste rychleji než reálný produkt ekonomiky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Bezprostřední příčiny inflace = v různé době a na různých místech rozdílné, a proto rozlišujeme různé typy inflace:</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Primární impulzy – často nepeněžní povahy.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Koneckonců však v pozadí každé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především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neboť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ať již jsou bezprostřední inflační impulzy jakékoli, 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růstu obecné cenové úrovně nemůže dojít.</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5"/>
              <a:defRPr/>
            </a:pP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iluze:</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ztotožnění nominální veličiny s veličinami reálnými – chybné; Mohou podléhat </a:t>
            </a:r>
            <a:r>
              <a:rPr lang="pl-PL"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podnikatelé, manažeři, odboráři,spotřebitelé...(PC).</a:t>
            </a:r>
          </a:p>
          <a:p>
            <a:pPr marL="514350" lvl="0" indent="-514350" algn="just" fontAlgn="base">
              <a:spcBef>
                <a:spcPct val="20000"/>
              </a:spcBef>
              <a:spcAft>
                <a:spcPct val="0"/>
              </a:spcAft>
              <a:buClrTx/>
              <a:buSzPct val="80000"/>
              <a:buFont typeface="+mj-lt"/>
              <a:buAutoNum type="arabicPeriod" startAt="5"/>
              <a:defRPr/>
            </a:pPr>
            <a:endPar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5"/>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zeslabuje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schopnost peněz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plnit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úlohu uchovatele hodnoty, snižování míry úspor =&gt;pokles investic. </a:t>
            </a:r>
          </a:p>
          <a:p>
            <a:pPr marL="514350" lvl="0" indent="-514350" fontAlgn="base">
              <a:spcBef>
                <a:spcPct val="20000"/>
              </a:spcBef>
              <a:spcAft>
                <a:spcPct val="0"/>
              </a:spcAft>
              <a:buClrTx/>
              <a:buSzPct val="80000"/>
              <a:buFont typeface="+mj-lt"/>
              <a:buAutoNum type="arabicPeriod" startAt="5"/>
              <a:defRPr/>
            </a:pPr>
            <a:endPar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t>
            </a:r>
            <a:r>
              <a:rPr lang="cs-CZ" altLang="cs-CZ"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labilizuje</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měnové kurzy: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rozkmitaných měnových kurzů na dlouhodobé obchodním hospodářské smlouvy.</a:t>
            </a:r>
          </a:p>
          <a:p>
            <a:pPr marL="0" lvl="0" indent="0" algn="just" fontAlgn="base">
              <a:spcBef>
                <a:spcPct val="20000"/>
              </a:spcBef>
              <a:spcAft>
                <a:spcPct val="0"/>
              </a:spcAft>
              <a:buClrTx/>
              <a:buSzPct val="80000"/>
              <a:buNone/>
              <a:defRPr/>
            </a:pPr>
            <a:endPar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lnSpcReduction="10000"/>
          </a:bodyPr>
          <a:lstStyle/>
          <a:p>
            <a:pPr marL="514350" indent="-514350" algn="just" fontAlgn="base">
              <a:spcBef>
                <a:spcPct val="20000"/>
              </a:spcBef>
              <a:spcAft>
                <a:spcPct val="0"/>
              </a:spcAft>
              <a:buClrTx/>
              <a:buSzPct val="80000"/>
              <a:buFont typeface="+mj-lt"/>
              <a:buAutoNum type="arabicPeriod" startAt="8"/>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„ošoupaných podrážek“ – snaha domácností minimalizovat v době inflace hotovost.</a:t>
            </a:r>
          </a:p>
          <a:p>
            <a:pPr marL="514350" lvl="0" indent="-514350" algn="just" fontAlgn="base">
              <a:spcBef>
                <a:spcPct val="20000"/>
              </a:spcBef>
              <a:spcAft>
                <a:spcPct val="0"/>
              </a:spcAft>
              <a:buClrTx/>
              <a:buSzPct val="80000"/>
              <a:buFont typeface="+mj-lt"/>
              <a:buAutoNum type="arabicPeriod" startAt="8"/>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„změny jídelníčku“</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vyvolávány nutností vynakládat reálné zdroje na oznámení vyšších cen. </a:t>
            </a:r>
          </a:p>
          <a:p>
            <a:pPr marL="514350" lvl="0" indent="-514350" algn="just" fontAlgn="base">
              <a:spcBef>
                <a:spcPct val="20000"/>
              </a:spcBef>
              <a:spcAft>
                <a:spcPct val="0"/>
              </a:spcAft>
              <a:buClrTx/>
              <a:buSzPct val="80000"/>
              <a:buFont typeface="+mj-lt"/>
              <a:buAutoNum type="arabicPeriod" startAt="8"/>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Osobní protiinflační strategie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únik zdrojů ze sféry produktivního užití: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nakup výrobků z cenných kovů, uměleckých děl, a nemovitosti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neztrácejí vlivem inflace hodnotu;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nemovitostí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tendence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rychleji než míra inflace.</a:t>
            </a:r>
          </a:p>
          <a:p>
            <a:pPr marL="0" lvl="0" indent="0" algn="just" fontAlgn="base">
              <a:spcBef>
                <a:spcPct val="20000"/>
              </a:spcBef>
              <a:spcAft>
                <a:spcPct val="0"/>
              </a:spcAft>
              <a:buClrTx/>
              <a:buSzPct val="80000"/>
              <a:buNone/>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2069431" y="240586"/>
            <a:ext cx="7035749" cy="835054"/>
          </a:xfrm>
        </p:spPr>
        <p:txBody>
          <a:bodyPr>
            <a:noAutofit/>
          </a:bodyPr>
          <a:lstStyle/>
          <a:p>
            <a:r>
              <a:rPr lang="cs-CZ" altLang="cs-CZ" sz="3600" b="1" dirty="0"/>
              <a:t>11. Inflační zdanění</a:t>
            </a:r>
            <a:endParaRPr lang="cs-CZ" sz="3600" b="1" dirty="0"/>
          </a:p>
        </p:txBody>
      </p:sp>
      <p:sp>
        <p:nvSpPr>
          <p:cNvPr id="98" name="Google Shape;98;p14"/>
          <p:cNvSpPr txBox="1">
            <a:spLocks noGrp="1"/>
          </p:cNvSpPr>
          <p:nvPr>
            <p:ph type="body" idx="1"/>
          </p:nvPr>
        </p:nvSpPr>
        <p:spPr>
          <a:xfrm>
            <a:off x="148969" y="1031101"/>
            <a:ext cx="8956211" cy="5309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Příjem státních rozpočtů plynoucí z inflačního růstu cen: </a:t>
            </a:r>
          </a:p>
          <a:p>
            <a:pPr lvl="0" indent="-457200"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promítá se do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vyššího výběru nepřímých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zprostředkovaně i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přímých daní. </a:t>
            </a: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mohou dosahovat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lepších rozpočtových výsledků bez explicitního zvýšení daní: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dodatečné zdroje pro financování svých záměrů.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rostou i ceny statků nakupovaných vládou.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Další problematicky příznivý vliv inflace pro vládu –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snižování reálné hodnoty vládních dluhů: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usnadňuje jejich splácení.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p>
          <a:p>
            <a:pPr marL="342900" lvl="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stabilita – příznak hospodářského úspěchu. </a:t>
            </a:r>
          </a:p>
          <a:p>
            <a:pPr indent="-457200" fontAlgn="base">
              <a:spcBef>
                <a:spcPct val="20000"/>
              </a:spcBef>
              <a:spcAft>
                <a:spcPct val="0"/>
              </a:spcAft>
              <a:buClrTx/>
              <a:buSzPct val="80000"/>
              <a:buFont typeface="Wingdings" panose="05000000000000000000" pitchFamily="2" charset="2"/>
              <a:buChar char="Ø"/>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fontAlgn="base">
              <a:spcBef>
                <a:spcPct val="20000"/>
              </a:spcBef>
              <a:spcAft>
                <a:spcPct val="0"/>
              </a:spcAft>
              <a:buClrTx/>
              <a:buSzPct val="80000"/>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Případy inflace jako chtěného procesu, jímž se vlády snažily vyhnout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přímému zvýšení daní</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proto uvolnily cestu </a:t>
            </a: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inflacionistickým</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procesům.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jakožto podporovaný jev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REFLACE.</a:t>
            </a:r>
            <a:endParaRPr lang="cs-CZ" altLang="cs-CZ" sz="24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ZÁPADKY</a:t>
            </a:r>
            <a:endParaRPr lang="cs-CZ" sz="3600" b="1" dirty="0"/>
          </a:p>
        </p:txBody>
      </p:sp>
      <p:sp>
        <p:nvSpPr>
          <p:cNvPr id="98" name="Google Shape;98;p14"/>
          <p:cNvSpPr txBox="1">
            <a:spLocks noGrp="1"/>
          </p:cNvSpPr>
          <p:nvPr>
            <p:ph type="body" idx="1"/>
          </p:nvPr>
        </p:nvSpPr>
        <p:spPr>
          <a:xfrm>
            <a:off x="212651" y="1308101"/>
            <a:ext cx="8746154" cy="5032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cen řady komodit na trhu:</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elektronické zboží…;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Rys ekonomického vývoje po 2. světové válce: trvalý růst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Tento trend – řada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 </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SAMOTNÝ MECHANISMUS SOUDOBÝCH TRŽNÍCH EKONOMIK: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Oligopolní, monopolní, pozice firem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do určité míry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administrativně stanovovat ceny.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Dominantní pozice oligopolů, síla odborů</a:t>
            </a:r>
            <a:r>
              <a:rPr lang="cs-CZ" altLang="cs-CZ" sz="2800"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vytvoření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silové tržní konstelace: obtížně prosadit pohyb ceny dolů. </a:t>
            </a: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růst nákladů reagují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pružně svým růstem, </a:t>
            </a: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opačném směru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strnulejší,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snížení nákladů klesají s neochotou. </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této souvislosti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„teorie západky“: ceny se „zasekly“, zapadly.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Protiinflační politika</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a fiskální restrikce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která nestimuluje růst AD popř. snižuje AD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inflačních očekávání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(důvěryhodná politika vlády a centrální banky)</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a mzdová regulace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(důchodová politika zaměřená na 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mrazení růstu cen a mezd, stanovení limitů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růstu mezd v procentech ve vztahu k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dobrovolné omezení růstu mezd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kolektivním vyjednávání aj.)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40586"/>
            <a:ext cx="8229600" cy="1143000"/>
          </a:xfrm>
        </p:spPr>
        <p:txBody>
          <a:bodyPr>
            <a:noAutofit/>
          </a:bodyPr>
          <a:lstStyle/>
          <a:p>
            <a:r>
              <a:rPr lang="cs-CZ" altLang="cs-CZ" sz="3600" b="1" dirty="0"/>
              <a:t>Cílování inflace</a:t>
            </a:r>
            <a:endParaRPr lang="cs-CZ" sz="3600" b="1" dirty="0"/>
          </a:p>
        </p:txBody>
      </p:sp>
      <p:sp>
        <p:nvSpPr>
          <p:cNvPr id="98" name="Google Shape;98;p14"/>
          <p:cNvSpPr txBox="1">
            <a:spLocks noGrp="1"/>
          </p:cNvSpPr>
          <p:nvPr>
            <p:ph type="body" idx="1"/>
          </p:nvPr>
        </p:nvSpPr>
        <p:spPr>
          <a:xfrm>
            <a:off x="212651" y="1180618"/>
            <a:ext cx="8644269" cy="5159797"/>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Hospodářsko-politická koncepce rozvinuta v souvislosti s protiinflační politikou CB:</a:t>
            </a:r>
          </a:p>
          <a:p>
            <a:pPr lvl="0" indent="-457200" algn="just" fontAlgn="base">
              <a:spcBef>
                <a:spcPct val="20000"/>
              </a:spcBef>
              <a:spcAft>
                <a:spcPct val="0"/>
              </a:spcAft>
              <a:buClrTx/>
              <a:buSzPct val="80000"/>
              <a:buFont typeface="Wingdings" panose="05000000000000000000" pitchFamily="2" charset="2"/>
              <a:buChar char="ü"/>
              <a:defRPr/>
            </a:pP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Typ monetární politiky, kdy CB stanoví pro ekonomiku jako inflační cíl určitý interval, v němž by se měla míra inflace v daném období pohybovat,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následně svými monetárními nástroji usměrňuje ekonomiku k </a:t>
            </a:r>
            <a:r>
              <a:rPr lang="cs-CZ" altLang="cs-CZ" b="1" kern="1200" dirty="0">
                <a:solidFill>
                  <a:srgbClr val="C00000"/>
                </a:solidFill>
                <a:highlight>
                  <a:srgbClr val="FFFF00"/>
                </a:highlight>
                <a:latin typeface="Calibri" panose="020F0502020204030204" pitchFamily="34" charset="0"/>
                <a:ea typeface="Consolas" panose="020B0609020204030204" pitchFamily="49" charset="0"/>
                <a:cs typeface="Calibri" panose="020F0502020204030204" pitchFamily="34" charset="0"/>
              </a:rPr>
              <a:t>dosažení stanoveného cíle.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47E17B83-1990-BAF8-7B48-8F13BC8EEAC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D1FB2ED-9701-F6E3-39BB-220414B0A8AB}"/>
              </a:ext>
            </a:extLst>
          </p:cNvPr>
          <p:cNvSpPr>
            <a:spLocks noGrp="1"/>
          </p:cNvSpPr>
          <p:nvPr>
            <p:ph type="title"/>
          </p:nvPr>
        </p:nvSpPr>
        <p:spPr>
          <a:xfrm>
            <a:off x="627320" y="240586"/>
            <a:ext cx="8229600" cy="1143000"/>
          </a:xfrm>
        </p:spPr>
        <p:txBody>
          <a:bodyPr>
            <a:noAutofit/>
          </a:bodyPr>
          <a:lstStyle/>
          <a:p>
            <a:r>
              <a:rPr lang="cs-CZ" altLang="cs-CZ" sz="3600" b="1" dirty="0"/>
              <a:t>Cílování inflace</a:t>
            </a:r>
            <a:endParaRPr lang="cs-CZ" sz="3600" b="1" dirty="0"/>
          </a:p>
        </p:txBody>
      </p:sp>
      <p:sp>
        <p:nvSpPr>
          <p:cNvPr id="98" name="Google Shape;98;p14">
            <a:extLst>
              <a:ext uri="{FF2B5EF4-FFF2-40B4-BE49-F238E27FC236}">
                <a16:creationId xmlns:a16="http://schemas.microsoft.com/office/drawing/2014/main" id="{34E6A87B-DBB4-8546-821F-8F27B0EBEA1B}"/>
              </a:ext>
            </a:extLst>
          </p:cNvPr>
          <p:cNvSpPr txBox="1">
            <a:spLocks noGrp="1"/>
          </p:cNvSpPr>
          <p:nvPr>
            <p:ph type="body" idx="1"/>
          </p:nvPr>
        </p:nvSpPr>
        <p:spPr>
          <a:xfrm>
            <a:off x="212651" y="1180618"/>
            <a:ext cx="8644269" cy="5159797"/>
          </a:xfrm>
          <a:prstGeom prst="rect">
            <a:avLst/>
          </a:prstGeom>
          <a:noFill/>
          <a:ln>
            <a:noFill/>
          </a:ln>
        </p:spPr>
        <p:txBody>
          <a:bodyPr spcFirstLastPara="1" wrap="square" lIns="91425" tIns="45700" rIns="91425" bIns="45700" anchor="t" anchorCtr="0">
            <a:normAutofit/>
          </a:bodyPr>
          <a:lstStyle/>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Současnost – mnoho zemí mimo inflační cíl i jeho toleranční pásmo.</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Překračování cíle – ztráta důvěryhodnosti protiinflační politiky CB</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důležitý zdroj makroekonomické stability.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Proměnlivé podmínky světového hospodářství: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 flexibilní než striktní cílování inflace?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…razantní zásahy proti vnějším šokům, zejména do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úrokových sazeb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důsledky pro produkci a zaměstnanost…. sledovaný cíl: celé toleranční pásmo?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a:extLst>
              <a:ext uri="{FF2B5EF4-FFF2-40B4-BE49-F238E27FC236}">
                <a16:creationId xmlns:a16="http://schemas.microsoft.com/office/drawing/2014/main" id="{9AC751EE-1DF0-EA8A-0E5E-B6F812C9428D}"/>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363817688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Snahy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dezinflaci, tzn. o snížení míry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Zpravidla spojena s dočasným oslabením ekonomické dynamiky (PC):</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vyžaduje záměrné snížení tlaků vyvolávajících růst cen = snížení AD, –&gt; oslabuje podněty k růstu produktu: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účelnosti protiinflačních opatření: srovnání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nákladů dezinflace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přínosy ze zpomalení inflace pro růst produktu ekonomiky.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Picture 5"/>
          <p:cNvPicPr>
            <a:picLocks noChangeAspect="1"/>
          </p:cNvPicPr>
          <p:nvPr/>
        </p:nvPicPr>
        <p:blipFill>
          <a:blip r:embed="rId3"/>
          <a:stretch>
            <a:fillRect/>
          </a:stretch>
        </p:blipFill>
        <p:spPr>
          <a:xfrm>
            <a:off x="343039" y="1519472"/>
            <a:ext cx="4712204" cy="4917516"/>
          </a:xfrm>
          <a:prstGeom prst="rect">
            <a:avLst/>
          </a:prstGeom>
        </p:spPr>
      </p:pic>
      <p:sp>
        <p:nvSpPr>
          <p:cNvPr id="12" name="TextBox 11"/>
          <p:cNvSpPr txBox="1"/>
          <p:nvPr/>
        </p:nvSpPr>
        <p:spPr>
          <a:xfrm>
            <a:off x="4942390" y="1339046"/>
            <a:ext cx="3990373" cy="4598182"/>
          </a:xfrm>
          <a:prstGeom prst="rect">
            <a:avLst/>
          </a:prstGeom>
          <a:noFill/>
        </p:spPr>
        <p:txBody>
          <a:bodyPr wrap="square">
            <a:spAutoFit/>
          </a:bodyPr>
          <a:lstStyle/>
          <a:p>
            <a:pPr marL="342900" lvl="0" algn="just" fontAlgn="base">
              <a:spcBef>
                <a:spcPct val="20000"/>
              </a:spcBef>
              <a:spcAft>
                <a:spcPct val="0"/>
              </a:spcAft>
              <a:buClrTx/>
              <a:buSzPct val="80000"/>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o snížení míry inflace z úrovně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úroveň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P1</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vede ke snížení tempa růstu HDP z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Q1;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až následně = postupný návrat k původní růstové linii. </a:t>
            </a:r>
          </a:p>
          <a:p>
            <a:pPr marL="685800" lvl="0" indent="-34290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Vyšrafovaná plocha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podobě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„OBĚTOVANÉHO“ PRODUKTU. </a:t>
            </a:r>
            <a:endParaRPr lang="cs-CZ" altLang="cs-CZ" sz="2400"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Koeficient obětování (</a:t>
            </a: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sacrifice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ratio)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měření nákladů, které zpomalení inflace vyvolá:</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počet procent ročního produktu ekonomiky – ztracena / obětována záměrným snižováním míry inflace o 1 %.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Praktická zkušenost se záměrnou dezinflací:</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Stlačování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míry inflace nižší než 10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neefektivní: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dezinflace v podobě obětovaného produktu – relativně vysoké.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rychlejší než 10 %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příznivý </a:t>
            </a: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vliv dezinflace na růst produktu. </a:t>
            </a:r>
          </a:p>
          <a:p>
            <a:pPr lvl="0" indent="-457200" algn="just" fontAlgn="base">
              <a:spcBef>
                <a:spcPct val="20000"/>
              </a:spcBef>
              <a:spcAft>
                <a:spcPct val="0"/>
              </a:spcAft>
              <a:buClrTx/>
              <a:buSzPct val="80000"/>
              <a:buFont typeface="Wingdings" panose="05000000000000000000" pitchFamily="2" charset="2"/>
              <a:buChar char="v"/>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 rychlé stlačení míry inflace zpomaluje přirozené přizpůsobovací procesy v ekonomice.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760252"/>
          </a:xfrm>
          <a:prstGeom prst="rect">
            <a:avLst/>
          </a:prstGeom>
          <a:noFill/>
          <a:ln>
            <a:noFill/>
          </a:ln>
        </p:spPr>
        <p:txBody>
          <a:bodyPr spcFirstLastPara="1" wrap="square" lIns="91425" tIns="45700" rIns="91425" bIns="45700" anchor="t" anchorCtr="0">
            <a:normAutofit lnSpcReduction="1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Závislost výše cenové hladiny na množství peněz v ekonomice = viz. ROVNICE SMĚNY: </a:t>
            </a: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Jestliže se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jednom segmentu ekonomiky vynakládá více peněz, </a:t>
            </a: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musí se jich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reálném produktu, při neměnné nabídce peněz a bez výraznější změny rychlosti jejich obratu vynakládat méně na jiném místě.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 průměrná cenová úroveň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pohybuje se v rámci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peněžního prostoru,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daného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cíle CB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kladná hodnota:</a:t>
            </a:r>
          </a:p>
          <a:p>
            <a:pPr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 cíle ekonomické politiky nepatří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Mírný cenový růst – vhodné tolerovat:</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vytváří prostor pro přizpůsobování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relativních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včetně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mezd, aktuálním tržním preferencím:</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relativních cen – spíše růstem cen nově nebo silněji preferovaných statků než poklesem cen statků, jejichž pozice ve struktuře poptávky zeslábla.</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Down 2"/>
          <p:cNvSpPr/>
          <p:nvPr/>
        </p:nvSpPr>
        <p:spPr>
          <a:xfrm>
            <a:off x="7662441" y="2164466"/>
            <a:ext cx="810227" cy="7986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poklesu cenové hladiny,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čehož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zvyšuje kupní síla peněz.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poklesu cenové hladiny:</a:t>
            </a: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zlevnění produkce statků snížením výrobních nákladů:</a:t>
            </a: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zvýšením produktivity výrobních činitelů; </a:t>
            </a: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poklesem cen výrobních vstupů: hlavně energetických, např. ropy a plynu. </a:t>
            </a: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Ad 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snížení cenové hladiny vlivem zvýšené produktivity ke, aniž klesá hladina důchodová – nebývá považována za hospodářsky nebezpečnou.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931063"/>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198923" y="1404108"/>
            <a:ext cx="8746154" cy="4980847"/>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Průvodní jev nejvážnějších hospodářských krizí,</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 v počáteční fázi ekonomického zpomalení / propadu – důsledek poklesu AD ve vztahu k AS;  nikoli příčina této poruchy (viz. Pozn.).</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Nedostatečná AD způsobena </a:t>
            </a: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restrikcí (snížením peněžní zásoby), příliš úspornou mzdovou politikou, snížením vládních výdajů, vysokou daňovou zátěží</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vede při dané AS k poklesu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hladiny, k deflaci.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Krátkodobé hledisko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cenový pokles vyvolaný přesahem AS nad AD: může se jevit pozitivní.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Postupně</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produkce a investic, následně zaměstnanosti, mezd, platů, důchodů.</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způsobený přesahem AS nad AD zvyšuje opatrnost výrobců – obava, že klesající cena produkce neuhradí výrobní náklady.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nízké rentability a ztrátovosti =&gt; oslabení výrobní, obchodní činnosti.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Mzdy většinou nepružné směrem dolů – fixovány smlouvami (kolektivními, individuálními).</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Vyplácení původní mzdy – urychlení procesu.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Omezování, ukončování ztrátové produkce:</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Popouštění zaměstnanců – snížení soukromé spotřeby (C):</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poptávka po výrobních vstupech, klesá zájem o investování: obava investorů, že investice budou při poklesu cenové hladiny ztrátové. </a:t>
            </a:r>
          </a:p>
          <a:p>
            <a:pPr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Veřejné instituce při útlumu soukromé ekonomiky – pokles daňových příjmů, snižují své výdajové záměry:</a:t>
            </a: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počtu zaměstnanců veřejného sektoru a omezování veřejných investic – infrastrukturálních…</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749699"/>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222744"/>
            <a:ext cx="8644269" cy="5273749"/>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další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zeslabení 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případně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„roztočení“ deflační spirály. </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65113" lvl="0" indent="-265113"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Deflace po delší dobu – vstupují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psychické faktory: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deflační očekávání – spojený pesimismus ohledně dalšího vývoje: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a:t>
            </a: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obecné cenové úrovně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demotivující pro investory ani pro výrobce – to jsou zaměstnavatelé pracovních sil.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a:t>
            </a: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mezd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(mzda = cena) – demotivující pro pracovníky; obavy ze ztráty zaměstnání: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posílení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opatrnostního motivu poptávky po penězích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spotřebitelé méně utrácejí ….„deflační past“.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Nevýhodnost pro dlužníky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výhodnost pro věřitele.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 časem hrozila DEFLACE, současnost – zvyšování MÍRY INFLACE.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Příliš uvolněná monetární a fiskální politika:</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cíl – obrana před deflací, vedla ke zvýšení peněžní zásoby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Fisherovy</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rovnice směny,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vazby na růst reálného produktu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Nutně vzbudí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tlaky. </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7F86C03E-2F87-295B-D88E-DA11E2A5BC2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3B18626-D99E-2DDF-DB1A-ED898E214004}"/>
              </a:ext>
            </a:extLst>
          </p:cNvPr>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a:extLst>
              <a:ext uri="{FF2B5EF4-FFF2-40B4-BE49-F238E27FC236}">
                <a16:creationId xmlns:a16="http://schemas.microsoft.com/office/drawing/2014/main" id="{60F8F9BB-07AC-59DA-3B14-39EAAFF42DF6}"/>
              </a:ext>
            </a:extLst>
          </p:cNvPr>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77500" lnSpcReduction="2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Proinflační účinky protideflační politiky – značné zpoždění – působením dezinflačních faktorů: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časová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zpoždění účinků intervenčních zásahů do ekonomiky.</a:t>
            </a:r>
          </a:p>
          <a:p>
            <a:pPr marL="571500" lvl="0" indent="-571500" algn="just" fontAlgn="base">
              <a:spcBef>
                <a:spcPct val="20000"/>
              </a:spcBef>
              <a:spcAft>
                <a:spcPct val="0"/>
              </a:spcAft>
              <a:buClrTx/>
              <a:buSzPct val="80000"/>
              <a:buFont typeface="+mj-lt"/>
              <a:buAutoNum type="romanU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Zpomalení obratu peněz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rostoucích peněžních zůstatků obyvatelstva, firem;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Nízká / záporná úroková</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míra minimalizovala náklady držby. </a:t>
            </a:r>
          </a:p>
          <a:p>
            <a:pPr marL="571500" lvl="0" indent="-571500" algn="just" fontAlgn="base">
              <a:spcBef>
                <a:spcPct val="20000"/>
              </a:spcBef>
              <a:spcAft>
                <a:spcPct val="0"/>
              </a:spcAft>
              <a:buClrTx/>
              <a:buSzPct val="80000"/>
              <a:buFont typeface="+mj-lt"/>
              <a:buAutoNum type="romanU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Dezinflační vliv importu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relativně levného zboží vyráběného s nízkými mzdovými náklady ve východoasijských zemích, zejména v Číně; Oslabování tohoto vlivu zpomalujícího inflaci vlivem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výrazného růstu mezd v exportních zemích.</a:t>
            </a:r>
          </a:p>
          <a:p>
            <a:pPr marL="571500" lvl="0" indent="-571500" algn="just" fontAlgn="base">
              <a:spcBef>
                <a:spcPct val="20000"/>
              </a:spcBef>
              <a:spcAft>
                <a:spcPct val="0"/>
              </a:spcAft>
              <a:buClrTx/>
              <a:buSzPct val="80000"/>
              <a:buFont typeface="+mj-lt"/>
              <a:buAutoNum type="romanU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Imigrace pracovníků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rozvojových, východoevropských zemí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 ceny práce – i výrobních nákladů.</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a:extLst>
              <a:ext uri="{FF2B5EF4-FFF2-40B4-BE49-F238E27FC236}">
                <a16:creationId xmlns:a16="http://schemas.microsoft.com/office/drawing/2014/main" id="{F839074E-29DF-E97A-B6E8-BBFABE70C75F}"/>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9771552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 cen výrobních vstupů na světovém trhu (energie, pohonné hmoty, suroviny); Zvýšení cen přepravních služeb.</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vysoký podíl importované inflace – souvisí s vysokou dovozní náročností ekonomiky;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Převaha poptávky po práci nad nabídkou v některých segmentech trhu práce – stimuluje růst mezd i nákladů.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faktor – také předstih růstu mezd před růstem produktivity.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3FCAD5D2-1616-6FA2-E9F8-62AE48625D6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B4C557F-F924-3440-4C96-4275B74CF259}"/>
              </a:ext>
            </a:extLst>
          </p:cNvPr>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a:extLst>
              <a:ext uri="{FF2B5EF4-FFF2-40B4-BE49-F238E27FC236}">
                <a16:creationId xmlns:a16="http://schemas.microsoft.com/office/drawing/2014/main" id="{95F72F9A-2D0F-9405-417E-8760DBB48151}"/>
              </a:ext>
            </a:extLst>
          </p:cNvPr>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spotřebitelů: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vynakládat peníze co nejdříve, dokud statky ještě více nezdraží. „Protiinflační“ nákupy inflaci dále posilují. </a:t>
            </a:r>
          </a:p>
          <a:p>
            <a:pPr marL="514350" lvl="0" indent="-514350" algn="just" fontAlgn="base">
              <a:spcBef>
                <a:spcPct val="20000"/>
              </a:spcBef>
              <a:spcAft>
                <a:spcPct val="0"/>
              </a:spcAft>
              <a:buClrTx/>
              <a:buSzPct val="80000"/>
              <a:buFont typeface="+mj-lt"/>
              <a:buAutoNum type="arabicPeriod" startAt="3"/>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Expanzivní monetární politika Evropské centrální banky: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programy nákupů dluhopisů vlád i soukromých korporací; Důsledek: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nepřiměřený nárůst peněžní zásoby; Dlouhodobé udržování úrokové míry na mimořádně nízké úrovni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Účinky i na další ekonomiky. </a:t>
            </a:r>
          </a:p>
          <a:p>
            <a:pPr marL="514350" lvl="0" indent="-514350" algn="just" fontAlgn="base">
              <a:spcBef>
                <a:spcPct val="20000"/>
              </a:spcBef>
              <a:spcAft>
                <a:spcPct val="0"/>
              </a:spcAft>
              <a:buClrTx/>
              <a:buSzPct val="80000"/>
              <a:buFont typeface="+mj-lt"/>
              <a:buAutoNum type="arabicPeriod" startAt="3"/>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vývoj cen podporován průmětem důsledků koronavirové pandemie do ekonomiky. </a:t>
            </a:r>
          </a:p>
          <a:p>
            <a:pPr marL="514350" lvl="0" indent="-514350" algn="just" fontAlgn="base">
              <a:spcBef>
                <a:spcPct val="20000"/>
              </a:spcBef>
              <a:spcAft>
                <a:spcPct val="0"/>
              </a:spcAft>
              <a:buClrTx/>
              <a:buSzPct val="80000"/>
              <a:buFont typeface="+mj-lt"/>
              <a:buAutoNum type="arabicPeriod" startAt="3"/>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a:extLst>
              <a:ext uri="{FF2B5EF4-FFF2-40B4-BE49-F238E27FC236}">
                <a16:creationId xmlns:a16="http://schemas.microsoft.com/office/drawing/2014/main" id="{B5CE6B3C-8C46-0C12-B396-FF975F89DF4C}"/>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361834745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298785" y="240587"/>
            <a:ext cx="5081286" cy="57812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894144"/>
            <a:ext cx="8543597" cy="5315270"/>
          </a:xfrm>
          <a:prstGeom prst="rect">
            <a:avLst/>
          </a:prstGeom>
          <a:noFill/>
          <a:ln>
            <a:noFill/>
          </a:ln>
        </p:spPr>
        <p:txBody>
          <a:bodyPr spcFirstLastPara="1" wrap="square" lIns="91425" tIns="45700" rIns="91425" bIns="45700" anchor="t" anchorCtr="0">
            <a:noAutofit/>
          </a:bodyPr>
          <a:lstStyle/>
          <a:p>
            <a:pPr marL="361950" lvl="0" indent="-361950" algn="just" fontAlgn="base">
              <a:spcBef>
                <a:spcPct val="20000"/>
              </a:spcBef>
              <a:spcAft>
                <a:spcPct val="0"/>
              </a:spcAft>
              <a:buClrTx/>
              <a:buSzPct val="80000"/>
              <a:buFont typeface="Wingdings" panose="05000000000000000000" pitchFamily="2" charset="2"/>
              <a:buChar char="q"/>
              <a:defRPr/>
            </a:pPr>
            <a:r>
              <a:rPr lang="cs-CZ" altLang="cs-CZ" sz="17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Deficitní (dluhové) financování dotačních programů na podporu domácnosti, firem. </a:t>
            </a:r>
          </a:p>
          <a:p>
            <a:pPr marL="265113" lvl="0" indent="-265113" algn="just" fontAlgn="base">
              <a:spcBef>
                <a:spcPct val="20000"/>
              </a:spcBef>
              <a:spcAft>
                <a:spcPct val="0"/>
              </a:spcAft>
              <a:buClrTx/>
              <a:buSzPct val="80000"/>
              <a:buFont typeface="Wingdings" panose="05000000000000000000" pitchFamily="2" charset="2"/>
              <a:buChar char="Ø"/>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udržení kupní síly spotřebitelů a podpora dopadem pandemie oslabených firem. Předpoklad: po odeznění krize budou firmy generovat výnosy i pro </a:t>
            </a:r>
            <a:r>
              <a:rPr lang="cs-CZ" altLang="cs-CZ" sz="17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financování v krizi vzniklého veřejného dluhu. </a:t>
            </a:r>
          </a:p>
          <a:p>
            <a:pPr marL="265113" lvl="0" indent="-265113" algn="just" fontAlgn="base">
              <a:spcBef>
                <a:spcPct val="20000"/>
              </a:spcBef>
              <a:spcAft>
                <a:spcPct val="0"/>
              </a:spcAft>
              <a:buClrTx/>
              <a:buSzPct val="80000"/>
              <a:buFont typeface="Wingdings" panose="05000000000000000000" pitchFamily="2" charset="2"/>
              <a:buChar char="q"/>
              <a:defRPr/>
            </a:pPr>
            <a:endPar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65113" lvl="0" indent="-265113" algn="just" fontAlgn="base">
              <a:spcBef>
                <a:spcPct val="20000"/>
              </a:spcBef>
              <a:spcAft>
                <a:spcPct val="0"/>
              </a:spcAft>
              <a:buClrTx/>
              <a:buSzPct val="80000"/>
              <a:buFont typeface="Wingdings" panose="05000000000000000000" pitchFamily="2" charset="2"/>
              <a:buChar char="q"/>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Efekt odložené spotřeby: restrikce ve sféře maloobchodu a služeb – omezení spotřebních výdajů domácnosti, a tím nahromadění nucených úspor. </a:t>
            </a:r>
          </a:p>
          <a:p>
            <a:pPr marL="265113" lvl="0" indent="-265113" algn="just" fontAlgn="base">
              <a:spcBef>
                <a:spcPct val="20000"/>
              </a:spcBef>
              <a:spcAft>
                <a:spcPct val="0"/>
              </a:spcAft>
              <a:buClrTx/>
              <a:buSzPct val="80000"/>
              <a:buFont typeface="Wingdings" panose="05000000000000000000" pitchFamily="2" charset="2"/>
              <a:buChar char="Ø"/>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zrušení restrikcí – nahromaděné úspory uplatněny na trhu v situaci, kdy nabídková strana byla oslabena narušením odběratelsko-dodavatelských vazeb a přepravních služeb.  </a:t>
            </a:r>
          </a:p>
          <a:p>
            <a:pPr marL="265113" lvl="0" indent="-265113" algn="just" fontAlgn="base">
              <a:spcBef>
                <a:spcPct val="20000"/>
              </a:spcBef>
              <a:spcAft>
                <a:spcPct val="0"/>
              </a:spcAft>
              <a:buClrTx/>
              <a:buSzPct val="80000"/>
              <a:buFont typeface="Wingdings" panose="05000000000000000000" pitchFamily="2" charset="2"/>
              <a:buChar char="q"/>
              <a:defRPr/>
            </a:pPr>
            <a:endPar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65113" lvl="0" indent="-265113" algn="just" fontAlgn="base">
              <a:spcBef>
                <a:spcPct val="20000"/>
              </a:spcBef>
              <a:spcAft>
                <a:spcPct val="0"/>
              </a:spcAft>
              <a:buClrTx/>
              <a:buSzPct val="80000"/>
              <a:buFont typeface="Wingdings" panose="05000000000000000000" pitchFamily="2" charset="2"/>
              <a:buChar char="q"/>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podporován snahou firem kompenzovat ztráty z pandemického období jejich zahrnutím do současných cen. </a:t>
            </a:r>
          </a:p>
          <a:p>
            <a:pPr marL="265113" lvl="0" indent="-265113" algn="just" fontAlgn="base">
              <a:spcBef>
                <a:spcPct val="20000"/>
              </a:spcBef>
              <a:spcAft>
                <a:spcPct val="0"/>
              </a:spcAft>
              <a:buClrTx/>
              <a:buSzPct val="80000"/>
              <a:buFont typeface="Wingdings" panose="05000000000000000000" pitchFamily="2" charset="2"/>
              <a:buChar char="Ø"/>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Silná poptávka umožňuje firmám zvyšovat ceny rychleji, než rostou náklady jejich vstupů. </a:t>
            </a:r>
          </a:p>
          <a:p>
            <a:pPr marL="265113" lvl="0" indent="-265113" algn="just" fontAlgn="base">
              <a:spcBef>
                <a:spcPct val="20000"/>
              </a:spcBef>
              <a:spcAft>
                <a:spcPct val="0"/>
              </a:spcAft>
              <a:buClrTx/>
              <a:buSzPct val="80000"/>
              <a:buFont typeface="Wingdings" panose="05000000000000000000" pitchFamily="2" charset="2"/>
              <a:buChar char="q"/>
              <a:defRPr/>
            </a:pPr>
            <a:endPar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65113" lvl="0" indent="-265113" algn="just" fontAlgn="base">
              <a:spcBef>
                <a:spcPct val="20000"/>
              </a:spcBef>
              <a:spcAft>
                <a:spcPct val="0"/>
              </a:spcAft>
              <a:buClrTx/>
              <a:buSzPct val="80000"/>
              <a:buFont typeface="Wingdings" panose="05000000000000000000" pitchFamily="2" charset="2"/>
              <a:buChar char="q"/>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akcelerační vliv na inflaci – </a:t>
            </a:r>
            <a:r>
              <a:rPr lang="cs-CZ" altLang="cs-CZ" sz="17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konflikt na Ukrajině, </a:t>
            </a:r>
          </a:p>
          <a:p>
            <a:pPr marL="265113" lvl="0" indent="-265113" algn="just" fontAlgn="base">
              <a:spcBef>
                <a:spcPct val="20000"/>
              </a:spcBef>
              <a:spcAft>
                <a:spcPct val="0"/>
              </a:spcAft>
              <a:buClrTx/>
              <a:buSzPct val="80000"/>
              <a:buFont typeface="Wingdings" panose="05000000000000000000" pitchFamily="2" charset="2"/>
              <a:buChar char="Ø"/>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včetně embargačních opatření.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7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a:t>
            </a:r>
            <a:r>
              <a:rPr lang="cs-CZ" altLang="cs-CZ" sz="17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nejdůležitější úkol hospodářské politiky = přerušení inflační spirály.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Příčiny inflace</a:t>
            </a:r>
            <a:endParaRPr lang="cs-CZ" sz="3600" b="1" dirty="0"/>
          </a:p>
        </p:txBody>
      </p:sp>
      <p:sp>
        <p:nvSpPr>
          <p:cNvPr id="98" name="Google Shape;98;p14"/>
          <p:cNvSpPr txBox="1">
            <a:spLocks noGrp="1"/>
          </p:cNvSpPr>
          <p:nvPr>
            <p:ph type="body" idx="1"/>
          </p:nvPr>
        </p:nvSpPr>
        <p:spPr>
          <a:xfrm>
            <a:off x="212651" y="1315233"/>
            <a:ext cx="8729126" cy="5173490"/>
          </a:xfrm>
          <a:prstGeom prst="rect">
            <a:avLst/>
          </a:prstGeom>
          <a:noFill/>
          <a:ln>
            <a:noFill/>
          </a:ln>
        </p:spPr>
        <p:txBody>
          <a:bodyPr spcFirstLastPara="1" wrap="square" lIns="91425" tIns="45700" rIns="91425" bIns="45700" anchor="t" anchorCtr="0">
            <a:normAutofit fontScale="70000" lnSpcReduction="2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Obecné</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MONETÁRNÍ POZADÍ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iniciována řadou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faktorů (izolovaně/ve vzájemné kombinaci). </a:t>
            </a:r>
          </a:p>
          <a:p>
            <a:pPr lvl="0" indent="-457200" algn="just" fontAlgn="base">
              <a:spcBef>
                <a:spcPct val="20000"/>
              </a:spcBef>
              <a:spcAft>
                <a:spcPct val="0"/>
              </a:spcAft>
              <a:buClrTx/>
              <a:buSzPct val="80000"/>
              <a:buFont typeface="Wingdings" panose="05000000000000000000" pitchFamily="2" charset="2"/>
              <a:buChar char="q"/>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v úloze inflačních impulzů: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 financování ze státního rozpočtu,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nepřiměřená emise úvěrů,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převaha investic nad úsporami,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zdražení výrobních vstupů,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monopolní / oligopolní struktura ekonomiky,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ekonomických subjektů,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devalvace,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příliv spekulativního kapitálu, tzv. horkých peněz, atd.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nevyvolávají inflaci automaticky: ekonomický kontext a monetární prostor v ekonomice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5"/>
            <a:ext cx="8229600" cy="1143000"/>
          </a:xfrm>
        </p:spPr>
        <p:txBody>
          <a:bodyPr>
            <a:noAutofit/>
          </a:bodyPr>
          <a:lstStyle/>
          <a:p>
            <a:r>
              <a:rPr lang="cs-CZ" altLang="cs-CZ" sz="3600" b="1" dirty="0" err="1"/>
              <a:t>Phillipsova</a:t>
            </a:r>
            <a:r>
              <a:rPr lang="cs-CZ" altLang="cs-CZ" sz="3600" b="1" dirty="0"/>
              <a:t> křivka </a:t>
            </a:r>
            <a:endParaRPr lang="cs-CZ" sz="3600" b="1" dirty="0"/>
          </a:p>
        </p:txBody>
      </p:sp>
      <p:sp>
        <p:nvSpPr>
          <p:cNvPr id="98" name="Google Shape;98;p14"/>
          <p:cNvSpPr txBox="1">
            <a:spLocks noGrp="1"/>
          </p:cNvSpPr>
          <p:nvPr>
            <p:ph type="body" idx="1"/>
          </p:nvPr>
        </p:nvSpPr>
        <p:spPr>
          <a:xfrm>
            <a:off x="249865" y="1171515"/>
            <a:ext cx="8644269" cy="5168900"/>
          </a:xfrm>
          <a:prstGeom prst="rect">
            <a:avLst/>
          </a:prstGeom>
          <a:noFill/>
          <a:ln>
            <a:noFill/>
          </a:ln>
        </p:spPr>
        <p:txBody>
          <a:bodyPr spcFirstLastPara="1" wrap="square" lIns="91425" tIns="45700" rIns="91425" bIns="45700" anchor="t" anchorCtr="0">
            <a:normAutofit fontScale="925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vztah 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nezaměstnaností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zkoumat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inflačních očekávání na inflaci a nezaměstnanost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interpretace:</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nízkých mírách nezaměstnanosti vzniká na trhu práce </a:t>
            </a: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přetlak poptávky po práci: </a:t>
            </a:r>
            <a:r>
              <a:rPr lang="cs-CZ" altLang="cs-CZ" sz="28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 větší růst nominálních mezd a tím pádem </a:t>
            </a: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míry inflace;</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Tento vztah byl vnímán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dlouhodobý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domněnka, že existuje volba mezi těmito zly, tj. nezaměstnaností a inflací;</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 nominálních mezd by měl odpovídat růstu produktivity práce.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200" b="1" dirty="0"/>
              <a:t>Původní (mzdová) </a:t>
            </a:r>
            <a:r>
              <a:rPr lang="cs-CZ" altLang="cs-CZ" sz="3200" b="1" dirty="0" err="1"/>
              <a:t>Phillipsova</a:t>
            </a:r>
            <a:r>
              <a:rPr lang="cs-CZ" altLang="cs-CZ" sz="3200" b="1" dirty="0"/>
              <a:t> křivka</a:t>
            </a:r>
            <a:endParaRPr lang="cs-CZ" sz="3200" b="1" dirty="0"/>
          </a:p>
        </p:txBody>
      </p:sp>
      <p:sp>
        <p:nvSpPr>
          <p:cNvPr id="98" name="Google Shape;98;p14"/>
          <p:cNvSpPr txBox="1">
            <a:spLocks noGrp="1"/>
          </p:cNvSpPr>
          <p:nvPr>
            <p:ph type="body" idx="1"/>
          </p:nvPr>
        </p:nvSpPr>
        <p:spPr>
          <a:xfrm>
            <a:off x="249865" y="1562099"/>
            <a:ext cx="8644269" cy="4778315"/>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(mzdová) </a:t>
            </a:r>
            <a:r>
              <a:rPr lang="cs-CZ" altLang="cs-CZ" sz="36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Phillipsova</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křivka </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negativní </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vztah mezi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nezaměstnanosti (osa x)</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mzdové inflace (osa y);</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i="1" kern="1200" dirty="0">
                <a:solidFill>
                  <a:srgbClr val="7030A0"/>
                </a:solidFill>
                <a:latin typeface="Calibri" panose="020F0502020204030204" pitchFamily="34" charset="0"/>
                <a:ea typeface="Consolas" panose="020B0609020204030204" pitchFamily="49" charset="0"/>
                <a:cs typeface="Calibri" panose="020F0502020204030204" pitchFamily="34" charset="0"/>
              </a:rPr>
              <a:t>Čím nižší je míra nezaměstnanosti, tím vyšší je míra mzdové inflace a opačně;</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Nulová míra mzdové inflace = spojena s tzv. </a:t>
            </a:r>
            <a:r>
              <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přirozenou mírou nezaměstnanosti.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617538"/>
            <a:ext cx="9144000" cy="647700"/>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a:ln>
                  <a:noFill/>
                </a:ln>
                <a:effectLst/>
                <a:uLnTx/>
                <a:uFillTx/>
                <a:ea typeface="Consolas" panose="020B0609020204030204" pitchFamily="49" charset="0"/>
                <a:cs typeface="Calibri" panose="020F0502020204030204" pitchFamily="34" charset="0"/>
              </a:rPr>
              <a:t>Původní Phillipsova křivka</a:t>
            </a:r>
          </a:p>
        </p:txBody>
      </p:sp>
      <p:sp>
        <p:nvSpPr>
          <p:cNvPr id="30723"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5" name="Freeform 7"/>
          <p:cNvSpPr/>
          <p:nvPr/>
        </p:nvSpPr>
        <p:spPr bwMode="auto">
          <a:xfrm>
            <a:off x="3422650" y="2779713"/>
            <a:ext cx="2438400" cy="2743200"/>
          </a:xfrm>
          <a:custGeom>
            <a:avLst/>
            <a:gdLst>
              <a:gd name="T0" fmla="*/ 0 w 1632"/>
              <a:gd name="T1" fmla="*/ 0 h 1776"/>
              <a:gd name="T2" fmla="*/ 2147483646 w 1632"/>
              <a:gd name="T3" fmla="*/ 2147483646 h 1776"/>
              <a:gd name="T4" fmla="*/ 2147483646 w 1632"/>
              <a:gd name="T5" fmla="*/ 2147483646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6" name="Text Box 8"/>
          <p:cNvSpPr txBox="1">
            <a:spLocks noChangeArrowheads="1"/>
          </p:cNvSpPr>
          <p:nvPr/>
        </p:nvSpPr>
        <p:spPr bwMode="auto">
          <a:xfrm>
            <a:off x="5676900" y="5522913"/>
            <a:ext cx="10668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PC</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nvGrpSpPr>
          <p:cNvPr id="12305" name="Group 17"/>
          <p:cNvGrpSpPr/>
          <p:nvPr/>
        </p:nvGrpSpPr>
        <p:grpSpPr bwMode="auto">
          <a:xfrm>
            <a:off x="323850" y="1341438"/>
            <a:ext cx="8496300" cy="4456112"/>
            <a:chOff x="-492" y="1488"/>
            <a:chExt cx="5352" cy="2807"/>
          </a:xfrm>
        </p:grpSpPr>
        <p:sp>
          <p:nvSpPr>
            <p:cNvPr id="30727" name="Text Box 5"/>
            <p:cNvSpPr txBox="1">
              <a:spLocks noChangeArrowheads="1"/>
            </p:cNvSpPr>
            <p:nvPr/>
          </p:nvSpPr>
          <p:spPr bwMode="auto">
            <a:xfrm>
              <a:off x="-492" y="14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Změna nominální mzdy</a:t>
              </a:r>
            </a:p>
          </p:txBody>
        </p:sp>
        <p:sp>
          <p:nvSpPr>
            <p:cNvPr id="30728" name="Text Box 6"/>
            <p:cNvSpPr txBox="1">
              <a:spLocks noChangeArrowheads="1"/>
            </p:cNvSpPr>
            <p:nvPr/>
          </p:nvSpPr>
          <p:spPr bwMode="auto">
            <a:xfrm>
              <a:off x="3552" y="38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Míra nezaměstnanosti</a:t>
              </a:r>
            </a:p>
          </p:txBody>
        </p:sp>
        <p:grpSp>
          <p:nvGrpSpPr>
            <p:cNvPr id="30729" name="Group 10"/>
            <p:cNvGrpSpPr/>
            <p:nvPr/>
          </p:nvGrpSpPr>
          <p:grpSpPr bwMode="auto">
            <a:xfrm>
              <a:off x="711" y="1584"/>
              <a:ext cx="3033" cy="2305"/>
              <a:chOff x="711" y="1584"/>
              <a:chExt cx="3033" cy="2305"/>
            </a:xfrm>
          </p:grpSpPr>
          <p:sp>
            <p:nvSpPr>
              <p:cNvPr id="30730" name="Line 11"/>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0731" name="Freeform 12"/>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sp>
        <p:nvSpPr>
          <p:cNvPr id="1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305"/>
                                        </p:tgtEl>
                                        <p:attrNameLst>
                                          <p:attrName>style.visibility</p:attrName>
                                        </p:attrNameLst>
                                      </p:cBhvr>
                                      <p:to>
                                        <p:strVal val="visible"/>
                                      </p:to>
                                    </p:set>
                                    <p:animEffect transition="in" filter="wipe(down)">
                                      <p:cBhvr>
                                        <p:cTn id="7" dur="500"/>
                                        <p:tgtEl>
                                          <p:spTgt spid="123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wipe(up)">
                                      <p:cBhvr>
                                        <p:cTn id="12" dur="500"/>
                                        <p:tgtEl>
                                          <p:spTgt spid="12295"/>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2296"/>
                                        </p:tgtEl>
                                        <p:attrNameLst>
                                          <p:attrName>style.visibility</p:attrName>
                                        </p:attrNameLst>
                                      </p:cBhvr>
                                      <p:to>
                                        <p:strVal val="visible"/>
                                      </p:to>
                                    </p:set>
                                    <p:animEffect transition="in" filter="wipe(up)">
                                      <p:cBhvr>
                                        <p:cTn id="15"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Modifikovaná (cenová) </a:t>
            </a:r>
            <a:r>
              <a:rPr lang="cs-CZ" altLang="cs-CZ" sz="3600" b="1" dirty="0" err="1"/>
              <a:t>Phillipsova</a:t>
            </a:r>
            <a:r>
              <a:rPr lang="cs-CZ" altLang="cs-CZ" sz="3600" b="1" dirty="0"/>
              <a:t> křivka</a:t>
            </a:r>
            <a:endParaRPr lang="cs-CZ" sz="3600" b="1" dirty="0"/>
          </a:p>
        </p:txBody>
      </p:sp>
      <p:sp>
        <p:nvSpPr>
          <p:cNvPr id="98" name="Google Shape;98;p14"/>
          <p:cNvSpPr txBox="1">
            <a:spLocks noGrp="1"/>
          </p:cNvSpPr>
          <p:nvPr>
            <p:ph type="body" idx="1"/>
          </p:nvPr>
        </p:nvSpPr>
        <p:spPr>
          <a:xfrm>
            <a:off x="249865" y="1422401"/>
            <a:ext cx="8644269" cy="49180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Přirozená míra nezaměstnanosti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spojena se stabilní cenovou hladinou, s nulovou mírou inflace;</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b="1" kern="1200" dirty="0">
              <a:solidFill>
                <a:srgbClr val="7030A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b="1" kern="1200" dirty="0">
                <a:solidFill>
                  <a:srgbClr val="7030A0"/>
                </a:solidFill>
                <a:latin typeface="Calibri" panose="020F0502020204030204" pitchFamily="34" charset="0"/>
                <a:ea typeface="Consolas" panose="020B0609020204030204" pitchFamily="49" charset="0"/>
                <a:cs typeface="Calibri" panose="020F0502020204030204" pitchFamily="34" charset="0"/>
              </a:rPr>
              <a:t>Při růstu AD </a:t>
            </a:r>
            <a:r>
              <a:rPr lang="cs-CZ" altLang="cs-CZ" kern="1200" dirty="0">
                <a:solidFill>
                  <a:srgbClr val="7030A0"/>
                </a:solidFill>
                <a:latin typeface="Calibri" panose="020F0502020204030204" pitchFamily="34" charset="0"/>
                <a:ea typeface="Consolas" panose="020B0609020204030204" pitchFamily="49" charset="0"/>
                <a:cs typeface="Calibri" panose="020F0502020204030204" pitchFamily="34" charset="0"/>
              </a:rPr>
              <a:t>(graf AD-AS) vzroste zaměstnanost, </a:t>
            </a:r>
            <a:r>
              <a:rPr lang="cs-CZ" altLang="cs-CZ" b="1" kern="1200" dirty="0">
                <a:solidFill>
                  <a:srgbClr val="7030A0"/>
                </a:solidFill>
                <a:latin typeface="Calibri" panose="020F0502020204030204" pitchFamily="34" charset="0"/>
                <a:ea typeface="Consolas" panose="020B0609020204030204" pitchFamily="49" charset="0"/>
                <a:cs typeface="Calibri" panose="020F0502020204030204" pitchFamily="34" charset="0"/>
              </a:rPr>
              <a:t>klesne „u“ a roste míra inflace </a:t>
            </a:r>
            <a:r>
              <a:rPr lang="cs-CZ" altLang="cs-CZ" kern="1200" dirty="0">
                <a:solidFill>
                  <a:srgbClr val="7030A0"/>
                </a:solidFill>
                <a:latin typeface="Calibri" panose="020F0502020204030204" pitchFamily="34" charset="0"/>
                <a:ea typeface="Consolas" panose="020B0609020204030204" pitchFamily="49" charset="0"/>
                <a:cs typeface="Calibri" panose="020F0502020204030204" pitchFamily="34" charset="0"/>
              </a:rPr>
              <a:t>(cenová hladina); </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Rovnováha je pouze krátkodobá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působí automatický mechanizmus, který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navrací „u“ na úroveň přirozené míry nezaměstnanosti (Y na úroveň Y*)</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míra inflace klesne na nulu.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64534" y="84660"/>
            <a:ext cx="8229600" cy="1419255"/>
          </a:xfrm>
        </p:spPr>
        <p:txBody>
          <a:bodyPr>
            <a:noAutofit/>
          </a:bodyPr>
          <a:lstStyle/>
          <a:p>
            <a:r>
              <a:rPr lang="cs-CZ" altLang="cs-CZ" sz="3600" b="1" dirty="0"/>
              <a:t>Adaptivní očekávání</a:t>
            </a:r>
            <a:endParaRPr lang="cs-CZ" sz="3600" b="1" dirty="0"/>
          </a:p>
        </p:txBody>
      </p:sp>
      <p:sp>
        <p:nvSpPr>
          <p:cNvPr id="98" name="Google Shape;98;p14"/>
          <p:cNvSpPr txBox="1">
            <a:spLocks noGrp="1"/>
          </p:cNvSpPr>
          <p:nvPr>
            <p:ph type="body" idx="1"/>
          </p:nvPr>
        </p:nvSpPr>
        <p:spPr>
          <a:xfrm>
            <a:off x="249865" y="1158949"/>
            <a:ext cx="8644269" cy="5458465"/>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b="1" kern="1200" dirty="0" err="1">
                <a:solidFill>
                  <a:srgbClr val="C00000"/>
                </a:solidFill>
                <a:latin typeface="Calibri" panose="020F0502020204030204" pitchFamily="34" charset="0"/>
                <a:ea typeface="Consolas" panose="020B0609020204030204" pitchFamily="49" charset="0"/>
                <a:cs typeface="Calibri" panose="020F0502020204030204" pitchFamily="34" charset="0"/>
              </a:rPr>
              <a:t>Friedmanova</a:t>
            </a:r>
            <a:r>
              <a:rPr lang="cs-CZ" altLang="cs-CZ"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 koncepce adaptivních očekávání</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jakmile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inflace určitou dobu trvá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ji začnou očekávat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 do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budoucna a začnou jí přizpůsobovat své chování</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542925" lvl="1" indent="-180975"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se zabudovávají i do dlouhodobých kontraktů, což způsobí, že se očekávaná inflace přeměňuje v inflaci skutečnou.</a:t>
            </a:r>
          </a:p>
          <a:p>
            <a:pPr lvl="0" indent="-457200" fontAlgn="base">
              <a:spcBef>
                <a:spcPct val="20000"/>
              </a:spcBef>
              <a:spcAft>
                <a:spcPct val="0"/>
              </a:spcAft>
              <a:buClrTx/>
              <a:buSzPct val="80000"/>
              <a:buFont typeface="Wingdings" panose="05000000000000000000" pitchFamily="2" charset="2"/>
              <a:buChar char="ü"/>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Adaptivní očekávání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vycházejí pouze z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minulé zkušenosti.</a:t>
            </a:r>
          </a:p>
          <a:p>
            <a:pPr marL="722313" lvl="1" indent="-457200" algn="just" fontAlgn="base">
              <a:spcBef>
                <a:spcPct val="20000"/>
              </a:spcBef>
              <a:spcAft>
                <a:spcPct val="0"/>
              </a:spcAft>
              <a:buClrTx/>
              <a:buSzPct val="80000"/>
              <a:buFont typeface="Wingdings" panose="05000000000000000000" pitchFamily="2" charset="2"/>
              <a:buChar char="Ø"/>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se poučují z minulých chyb, na jejich základě opravují své odhady budoucnosti. </a:t>
            </a:r>
          </a:p>
          <a:p>
            <a:pPr marL="722313" lvl="1" indent="-457200" algn="just" fontAlgn="base">
              <a:spcBef>
                <a:spcPct val="20000"/>
              </a:spcBef>
              <a:spcAft>
                <a:spcPct val="0"/>
              </a:spcAft>
              <a:buClrTx/>
              <a:buSzPct val="80000"/>
              <a:buFont typeface="Wingdings" panose="05000000000000000000" pitchFamily="2" charset="2"/>
              <a:buChar char="Ø"/>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Slabina koncepce: předpoklad, že lidé nejsou schopni utvářet přesná očekávání. </a:t>
            </a:r>
          </a:p>
          <a:p>
            <a:pPr marL="722313" lvl="1" indent="-457200" algn="just" fontAlgn="base">
              <a:spcBef>
                <a:spcPct val="20000"/>
              </a:spcBef>
              <a:spcAft>
                <a:spcPct val="0"/>
              </a:spcAft>
              <a:buClrTx/>
              <a:buSzPct val="80000"/>
              <a:buFont typeface="Wingdings" panose="05000000000000000000" pitchFamily="2" charset="2"/>
              <a:buChar char="Ø"/>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Koncepce adaptivních očekávání nevylučuje existenci </a:t>
            </a:r>
            <a:r>
              <a:rPr lang="cs-CZ" altLang="cs-CZ"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SYSTEMATICKÉ CHYBY.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a:extLst>
              <a:ext uri="{FF2B5EF4-FFF2-40B4-BE49-F238E27FC236}">
                <a16:creationId xmlns:a16="http://schemas.microsoft.com/office/drawing/2014/main" id="{BCFBDF77-83A8-33CD-67E8-98CDD2DE6A07}"/>
              </a:ext>
            </a:extLst>
          </p:cNvPr>
          <p:cNvSpPr/>
          <p:nvPr/>
        </p:nvSpPr>
        <p:spPr>
          <a:xfrm>
            <a:off x="4901609" y="6049926"/>
            <a:ext cx="606056" cy="14885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Racionální očekávání</a:t>
            </a:r>
            <a:endParaRPr lang="cs-CZ" sz="3600" b="1" dirty="0"/>
          </a:p>
        </p:txBody>
      </p:sp>
      <p:sp>
        <p:nvSpPr>
          <p:cNvPr id="98" name="Google Shape;98;p14"/>
          <p:cNvSpPr txBox="1">
            <a:spLocks noGrp="1"/>
          </p:cNvSpPr>
          <p:nvPr>
            <p:ph type="body" idx="1"/>
          </p:nvPr>
        </p:nvSpPr>
        <p:spPr>
          <a:xfrm>
            <a:off x="249865" y="1245800"/>
            <a:ext cx="8644269" cy="5233114"/>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Nedostatky překonává </a:t>
            </a:r>
            <a:r>
              <a:rPr lang="cs-CZ" altLang="cs-CZ" sz="34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koncepce racionálních očekávání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Hypotéza racionálních očekávání: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berou při rozhodování v úvahu všechny dostupné relevantní informace. </a:t>
            </a:r>
          </a:p>
          <a:p>
            <a:pPr marL="342900" lvl="0" algn="just" fontAlgn="base">
              <a:spcBef>
                <a:spcPct val="20000"/>
              </a:spcBef>
              <a:spcAft>
                <a:spcPct val="0"/>
              </a:spcAft>
              <a:buClrTx/>
              <a:buSzPct val="80000"/>
              <a:buFont typeface="Arial" panose="020B0604020202020204" pitchFamily="34" charset="0"/>
              <a:buChar char="•"/>
              <a:defRPr/>
            </a:pPr>
            <a:endPar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netvoří svá očekávání pouze na základě minulých zkušeností,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3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sledují i odhady předpokládaného hospodářského vývoje, vývoj na finančních i komoditních trzích </a:t>
            </a:r>
            <a:r>
              <a:rPr lang="cs-CZ" altLang="cs-CZ" sz="3400"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(např. ropa), výroky politiků bankéřů, ekonomů atd.</a:t>
            </a:r>
          </a:p>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Předpoklad hypotézy:</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lidé se chovají cílevědomě nejen při maximalizaci užitku, ale i při shromažďování a zpracování informací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jsou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racionální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snaží jednat vždy nejlepším možným způsobem</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algn="just"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err="1"/>
              <a:t>Friedman-Phelpsova</a:t>
            </a:r>
            <a:r>
              <a:rPr lang="cs-CZ" altLang="cs-CZ" sz="3600" b="1" dirty="0"/>
              <a:t> verze PC</a:t>
            </a:r>
            <a:endParaRPr lang="cs-CZ" sz="3600" b="1" dirty="0"/>
          </a:p>
        </p:txBody>
      </p:sp>
      <p:sp>
        <p:nvSpPr>
          <p:cNvPr id="98" name="Google Shape;98;p14"/>
          <p:cNvSpPr txBox="1">
            <a:spLocks noGrp="1"/>
          </p:cNvSpPr>
          <p:nvPr>
            <p:ph type="body" idx="1"/>
          </p:nvPr>
        </p:nvSpPr>
        <p:spPr>
          <a:xfrm>
            <a:off x="170121" y="1498600"/>
            <a:ext cx="8724013" cy="4980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Friedman</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zavedl pojem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PŘIROZENÉ MÍRY NEZAMĚSTNANOSTI</a:t>
            </a:r>
          </a:p>
          <a:p>
            <a:pPr marL="342900" lvl="0"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Rozšířili </a:t>
            </a:r>
            <a:r>
              <a:rPr lang="cs-CZ" altLang="cs-CZ" sz="3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Phillipsovu</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křivku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 další předpoklady:</a:t>
            </a:r>
          </a:p>
          <a:p>
            <a:pPr marL="819150" lvl="1" indent="-457200" algn="just" fontAlgn="base">
              <a:spcBef>
                <a:spcPct val="20000"/>
              </a:spcBef>
              <a:spcAft>
                <a:spcPct val="0"/>
              </a:spcAft>
              <a:buClrTx/>
              <a:buSzPct val="80000"/>
              <a:buFont typeface="Wingdings" panose="05000000000000000000" pitchFamily="2" charset="2"/>
              <a:buChar char="Ø"/>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PC zahrnul </a:t>
            </a:r>
            <a:r>
              <a:rPr lang="cs-CZ" altLang="cs-CZ" sz="30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adaptivní inflační očekávání</a:t>
            </a:r>
          </a:p>
          <a:p>
            <a:pPr marL="819150" lvl="1" indent="-457200" algn="just" fontAlgn="base">
              <a:spcBef>
                <a:spcPct val="20000"/>
              </a:spcBef>
              <a:spcAft>
                <a:spcPct val="0"/>
              </a:spcAft>
              <a:buClrTx/>
              <a:buSzPct val="80000"/>
              <a:buFont typeface="Wingdings" panose="05000000000000000000" pitchFamily="2" charset="2"/>
              <a:buChar char="Ø"/>
              <a:defRPr/>
            </a:pPr>
            <a:r>
              <a:rPr lang="cs-CZ" altLang="cs-CZ" sz="30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Vychází z toho z toho, že vláda nebo </a:t>
            </a:r>
            <a:r>
              <a:rPr lang="cs-CZ" altLang="cs-CZ" sz="30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CB</a:t>
            </a:r>
            <a:r>
              <a:rPr lang="cs-CZ" altLang="cs-CZ" sz="30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realizují expanzivní HP, protože chtějí pomocí zvýšení </a:t>
            </a:r>
            <a:r>
              <a:rPr lang="cs-CZ" altLang="cs-CZ" sz="30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3000"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30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snížit míru nezaměstnanosti.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5843" name="Group 22"/>
          <p:cNvGrpSpPr/>
          <p:nvPr/>
        </p:nvGrpSpPr>
        <p:grpSpPr bwMode="auto">
          <a:xfrm>
            <a:off x="685800" y="2362200"/>
            <a:ext cx="6116638" cy="3870325"/>
            <a:chOff x="432" y="1488"/>
            <a:chExt cx="3853" cy="2438"/>
          </a:xfrm>
          <a:solidFill>
            <a:schemeClr val="bg1"/>
          </a:solidFill>
        </p:grpSpPr>
        <p:sp>
          <p:nvSpPr>
            <p:cNvPr id="35868" name="Text Box 4"/>
            <p:cNvSpPr txBox="1">
              <a:spLocks noChangeArrowheads="1"/>
            </p:cNvSpPr>
            <p:nvPr/>
          </p:nvSpPr>
          <p:spPr bwMode="auto">
            <a:xfrm>
              <a:off x="432" y="1488"/>
              <a:ext cx="384" cy="327"/>
            </a:xfrm>
            <a:prstGeom prst="rect">
              <a:avLst/>
            </a:prstGeom>
            <a:gr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35869" name="Text Box 5"/>
            <p:cNvSpPr txBox="1">
              <a:spLocks noChangeArrowheads="1"/>
            </p:cNvSpPr>
            <p:nvPr/>
          </p:nvSpPr>
          <p:spPr bwMode="auto">
            <a:xfrm>
              <a:off x="3901" y="3599"/>
              <a:ext cx="384" cy="327"/>
            </a:xfrm>
            <a:prstGeom prst="rect">
              <a:avLst/>
            </a:prstGeom>
            <a:grp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Y</a:t>
              </a:r>
            </a:p>
          </p:txBody>
        </p:sp>
        <p:grpSp>
          <p:nvGrpSpPr>
            <p:cNvPr id="35870" name="Group 7"/>
            <p:cNvGrpSpPr/>
            <p:nvPr/>
          </p:nvGrpSpPr>
          <p:grpSpPr bwMode="auto">
            <a:xfrm>
              <a:off x="711" y="1584"/>
              <a:ext cx="3033" cy="2305"/>
              <a:chOff x="711" y="1584"/>
              <a:chExt cx="3033" cy="2305"/>
            </a:xfrm>
            <a:grpFill/>
          </p:grpSpPr>
          <p:sp>
            <p:nvSpPr>
              <p:cNvPr id="35871" name="Line 8"/>
              <p:cNvSpPr>
                <a:spLocks noChangeShapeType="1"/>
              </p:cNvSpPr>
              <p:nvPr/>
            </p:nvSpPr>
            <p:spPr bwMode="auto">
              <a:xfrm>
                <a:off x="720" y="1584"/>
                <a:ext cx="0" cy="2303"/>
              </a:xfrm>
              <a:prstGeom prst="line">
                <a:avLst/>
              </a:prstGeom>
              <a:grp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72"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grp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35866"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7"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933950" cy="2741613"/>
            <a:chOff x="1200" y="1632"/>
            <a:chExt cx="2357" cy="1920"/>
          </a:xfrm>
        </p:grpSpPr>
        <p:sp>
          <p:nvSpPr>
            <p:cNvPr id="35864"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5865"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35862"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3"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35851" name="Text Box 2"/>
          <p:cNvSpPr txBox="1">
            <a:spLocks noChangeArrowheads="1"/>
          </p:cNvSpPr>
          <p:nvPr/>
        </p:nvSpPr>
        <p:spPr bwMode="auto">
          <a:xfrm>
            <a:off x="0" y="569119"/>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a:off x="2725738" y="2057400"/>
            <a:ext cx="4419600" cy="2652713"/>
            <a:chOff x="1200" y="1680"/>
            <a:chExt cx="2784" cy="1671"/>
          </a:xfrm>
        </p:grpSpPr>
        <p:sp>
          <p:nvSpPr>
            <p:cNvPr id="3586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dirty="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dirty="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Poptávková inflace</a:t>
            </a:r>
            <a:endParaRPr lang="cs-CZ" sz="3600" b="1" dirty="0"/>
          </a:p>
        </p:txBody>
      </p:sp>
      <p:sp>
        <p:nvSpPr>
          <p:cNvPr id="98" name="Google Shape;98;p14"/>
          <p:cNvSpPr txBox="1">
            <a:spLocks noGrp="1"/>
          </p:cNvSpPr>
          <p:nvPr>
            <p:ph type="body" idx="1"/>
          </p:nvPr>
        </p:nvSpPr>
        <p:spPr>
          <a:xfrm>
            <a:off x="249865" y="1231900"/>
            <a:ext cx="8644269" cy="5247014"/>
          </a:xfrm>
          <a:prstGeom prst="rect">
            <a:avLst/>
          </a:prstGeom>
          <a:noFill/>
          <a:ln>
            <a:noFill/>
          </a:ln>
        </p:spPr>
        <p:txBody>
          <a:bodyPr spcFirstLastPara="1" wrap="square" lIns="91425" tIns="45700" rIns="91425" bIns="45700" anchor="t" anchorCtr="0">
            <a:normAutofit/>
          </a:bodyPr>
          <a:lstStyle/>
          <a:p>
            <a:pPr algn="just"/>
            <a:r>
              <a:rPr lang="cs-CZ" sz="2400" b="1" dirty="0"/>
              <a:t>Poptávková inflace</a:t>
            </a:r>
            <a:r>
              <a:rPr lang="cs-CZ" sz="2400" dirty="0"/>
              <a:t> (inflace tažená poptávkou) = tento typ inflace je </a:t>
            </a:r>
            <a:r>
              <a:rPr lang="cs-CZ" sz="2400" b="1" dirty="0"/>
              <a:t>vyvoláván převahou agregátní poptávky nad agregátní nabídkou</a:t>
            </a:r>
            <a:r>
              <a:rPr lang="cs-CZ" sz="2400" dirty="0"/>
              <a:t>. </a:t>
            </a:r>
          </a:p>
          <a:p>
            <a:pPr algn="just">
              <a:buFont typeface="Wingdings" panose="05000000000000000000" pitchFamily="2" charset="2"/>
              <a:buChar char="ü"/>
            </a:pPr>
            <a:r>
              <a:rPr lang="cs-CZ" sz="2400" dirty="0"/>
              <a:t>Stav, kdy </a:t>
            </a:r>
            <a:r>
              <a:rPr lang="cs-CZ" sz="2400" b="1" dirty="0"/>
              <a:t>domácnosti, firmy, vláda a zahraniční subjekty chtějí spotřebovávat větší produkt, než jaký při stálých cenách ekonomika vytváří.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86"/>
          <p:cNvGrpSpPr/>
          <p:nvPr/>
        </p:nvGrpSpPr>
        <p:grpSpPr>
          <a:xfrm>
            <a:off x="1099964" y="3569900"/>
            <a:ext cx="4551536" cy="2632015"/>
            <a:chOff x="0" y="0"/>
            <a:chExt cx="3314700" cy="2057400"/>
          </a:xfrm>
        </p:grpSpPr>
        <p:sp>
          <p:nvSpPr>
            <p:cNvPr id="6" name="Obdélník 5"/>
            <p:cNvSpPr/>
            <p:nvPr/>
          </p:nvSpPr>
          <p:spPr>
            <a:xfrm>
              <a:off x="0" y="0"/>
              <a:ext cx="3314700" cy="2057400"/>
            </a:xfrm>
            <a:prstGeom prst="rect">
              <a:avLst/>
            </a:prstGeom>
            <a:noFill/>
            <a:ln>
              <a:noFill/>
            </a:ln>
          </p:spPr>
          <p:txBody>
            <a:bodyPr/>
            <a:lstStyle/>
            <a:p>
              <a:endParaRPr lang="en-GB"/>
            </a:p>
          </p:txBody>
        </p:sp>
        <p:cxnSp>
          <p:nvCxnSpPr>
            <p:cNvPr id="7" name="Line 75"/>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76"/>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77"/>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0" name="Arc 78"/>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1" name="Arc 79"/>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2" name="Line 80"/>
            <p:cNvCxnSpPr>
              <a:cxnSpLocks noChangeShapeType="1"/>
            </p:cNvCxnSpPr>
            <p:nvPr/>
          </p:nvCxnSpPr>
          <p:spPr bwMode="auto">
            <a:xfrm flipV="1">
              <a:off x="1371600" y="342900"/>
              <a:ext cx="0"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3" name="Freeform 81"/>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4" name="Freeform 82"/>
            <p:cNvSpPr/>
            <p:nvPr/>
          </p:nvSpPr>
          <p:spPr bwMode="auto">
            <a:xfrm>
              <a:off x="442913" y="1385888"/>
              <a:ext cx="1133475" cy="15875"/>
            </a:xfrm>
            <a:custGeom>
              <a:avLst/>
              <a:gdLst>
                <a:gd name="T0" fmla="*/ 1785 w 1785"/>
                <a:gd name="T1" fmla="*/ 0 h 25"/>
                <a:gd name="T2" fmla="*/ 0 w 1785"/>
                <a:gd name="T3" fmla="*/ 15 h 25"/>
              </a:gdLst>
              <a:ahLst/>
              <a:cxnLst>
                <a:cxn ang="0">
                  <a:pos x="T0" y="T1"/>
                </a:cxn>
                <a:cxn ang="0">
                  <a:pos x="T2" y="T3"/>
                </a:cxn>
              </a:cxnLst>
              <a:rect l="0" t="0" r="r" b="b"/>
              <a:pathLst>
                <a:path w="1785" h="25">
                  <a:moveTo>
                    <a:pt x="1785" y="0"/>
                  </a:moveTo>
                  <a:cubicBezTo>
                    <a:pt x="800" y="25"/>
                    <a:pt x="1395" y="15"/>
                    <a:pt x="0" y="15"/>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5" name="Line 83"/>
            <p:cNvCxnSpPr>
              <a:cxnSpLocks noChangeShapeType="1"/>
            </p:cNvCxnSpPr>
            <p:nvPr/>
          </p:nvCxnSpPr>
          <p:spPr bwMode="auto">
            <a:xfrm>
              <a:off x="1371600" y="1371600"/>
              <a:ext cx="228600" cy="0"/>
            </a:xfrm>
            <a:prstGeom prst="line">
              <a:avLst/>
            </a:prstGeom>
            <a:noFill/>
            <a:ln w="25400">
              <a:solidFill>
                <a:srgbClr val="FF0000"/>
              </a:solidFill>
              <a:round/>
              <a:headEnd type="arrow" w="sm" len="sm"/>
              <a:tailEnd type="arrow" w="sm" len="sm"/>
            </a:ln>
            <a:extLst>
              <a:ext uri="{909E8E84-426E-40DD-AFC4-6F175D3DCCD1}">
                <a14:hiddenFill xmlns:a14="http://schemas.microsoft.com/office/drawing/2010/main">
                  <a:noFill/>
                </a14:hiddenFill>
              </a:ext>
            </a:extLst>
          </p:spPr>
        </p:cxnSp>
        <p:cxnSp>
          <p:nvCxnSpPr>
            <p:cNvPr id="16" name="Line 84"/>
            <p:cNvCxnSpPr>
              <a:cxnSpLocks noChangeShapeType="1"/>
            </p:cNvCxnSpPr>
            <p:nvPr/>
          </p:nvCxnSpPr>
          <p:spPr bwMode="auto">
            <a:xfrm>
              <a:off x="16002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17" name="Text Box 85"/>
            <p:cNvSpPr txBox="1">
              <a:spLocks noChangeArrowheads="1"/>
            </p:cNvSpPr>
            <p:nvPr/>
          </p:nvSpPr>
          <p:spPr bwMode="auto">
            <a:xfrm>
              <a:off x="12573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LRAS</a:t>
              </a:r>
              <a:endParaRPr lang="cs-CZ" sz="2400">
                <a:effectLst/>
                <a:latin typeface="Times New Roman" panose="02020603050405020304" pitchFamily="18" charset="0"/>
                <a:ea typeface="Times New Roman" panose="02020603050405020304" pitchFamily="18" charset="0"/>
              </a:endParaRPr>
            </a:p>
          </p:txBody>
        </p:sp>
        <p:sp>
          <p:nvSpPr>
            <p:cNvPr id="18" name="Text Box 86"/>
            <p:cNvSpPr txBox="1">
              <a:spLocks noChangeArrowheads="1"/>
            </p:cNvSpPr>
            <p:nvPr/>
          </p:nvSpPr>
          <p:spPr bwMode="auto">
            <a:xfrm>
              <a:off x="1943100" y="3429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SRAS</a:t>
              </a:r>
              <a:endParaRPr lang="cs-CZ" sz="2400">
                <a:effectLst/>
                <a:latin typeface="Times New Roman" panose="02020603050405020304" pitchFamily="18" charset="0"/>
                <a:ea typeface="Times New Roman" panose="02020603050405020304" pitchFamily="18" charset="0"/>
              </a:endParaRPr>
            </a:p>
          </p:txBody>
        </p:sp>
        <p:sp>
          <p:nvSpPr>
            <p:cNvPr id="19" name="Text Box 87"/>
            <p:cNvSpPr txBox="1">
              <a:spLocks noChangeArrowheads="1"/>
            </p:cNvSpPr>
            <p:nvPr/>
          </p:nvSpPr>
          <p:spPr bwMode="auto">
            <a:xfrm>
              <a:off x="19431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0" name="Text Box 88"/>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1" name="Text Box 89"/>
            <p:cNvSpPr txBox="1">
              <a:spLocks noChangeArrowheads="1"/>
            </p:cNvSpPr>
            <p:nvPr/>
          </p:nvSpPr>
          <p:spPr bwMode="auto">
            <a:xfrm>
              <a:off x="11430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2" name="Text Box 90"/>
            <p:cNvSpPr txBox="1">
              <a:spLocks noChangeArrowheads="1"/>
            </p:cNvSpPr>
            <p:nvPr/>
          </p:nvSpPr>
          <p:spPr bwMode="auto">
            <a:xfrm>
              <a:off x="13716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3" name="Text Box 91"/>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4" name="Text Box 92"/>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5" name="Text Box 93"/>
            <p:cNvSpPr txBox="1">
              <a:spLocks noChangeArrowheads="1"/>
            </p:cNvSpPr>
            <p:nvPr/>
          </p:nvSpPr>
          <p:spPr bwMode="auto">
            <a:xfrm>
              <a:off x="16002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solidFill>
                    <a:srgbClr val="FF0000"/>
                  </a:solidFill>
                  <a:effectLst/>
                  <a:latin typeface="Times New Roman" panose="02020603050405020304" pitchFamily="18" charset="0"/>
                  <a:ea typeface="Times New Roman" panose="02020603050405020304" pitchFamily="18" charset="0"/>
                </a:rPr>
                <a:t> inflační mezera</a:t>
              </a:r>
              <a:endParaRPr lang="cs-CZ" sz="2400">
                <a:effectLst/>
                <a:latin typeface="Times New Roman" panose="02020603050405020304" pitchFamily="18" charset="0"/>
                <a:ea typeface="Times New Roman" panose="02020603050405020304" pitchFamily="18" charset="0"/>
              </a:endParaRPr>
            </a:p>
          </p:txBody>
        </p:sp>
        <p:cxnSp>
          <p:nvCxnSpPr>
            <p:cNvPr id="26" name="Line 94"/>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7" name="Text Box 95"/>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dirty="0">
                  <a:effectLst/>
                  <a:latin typeface="Times New Roman" panose="02020603050405020304" pitchFamily="18" charset="0"/>
                  <a:ea typeface="Times New Roman" panose="02020603050405020304" pitchFamily="18" charset="0"/>
                </a:rPr>
                <a:t>      P</a:t>
              </a:r>
              <a:endParaRPr lang="cs-CZ" sz="2400" dirty="0">
                <a:effectLst/>
                <a:latin typeface="Times New Roman" panose="02020603050405020304" pitchFamily="18" charset="0"/>
                <a:ea typeface="Times New Roman" panose="02020603050405020304" pitchFamily="18" charset="0"/>
              </a:endParaRPr>
            </a:p>
          </p:txBody>
        </p:sp>
        <p:sp>
          <p:nvSpPr>
            <p:cNvPr id="28" name="Text Box 96"/>
            <p:cNvSpPr txBox="1">
              <a:spLocks noChangeArrowheads="1"/>
            </p:cNvSpPr>
            <p:nvPr/>
          </p:nvSpPr>
          <p:spPr bwMode="auto">
            <a:xfrm>
              <a:off x="20574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endParaRPr lang="cs-CZ" sz="240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a:latin typeface="Calibri" panose="020F0502020204030204" pitchFamily="34" charset="0"/>
                <a:ea typeface="Consolas" panose="020B0609020204030204" pitchFamily="49" charset="0"/>
                <a:cs typeface="Calibri" panose="020F0502020204030204" pitchFamily="34" charset="0"/>
              </a:rPr>
              <a:t>Friedman-Phelpsova verze PC</a:t>
            </a:r>
          </a:p>
        </p:txBody>
      </p:sp>
      <p:sp>
        <p:nvSpPr>
          <p:cNvPr id="197635" name="Rectangle 3"/>
          <p:cNvSpPr>
            <a:spLocks noGrp="1"/>
          </p:cNvSpPr>
          <p:nvPr>
            <p:ph type="body" idx="1"/>
          </p:nvPr>
        </p:nvSpPr>
        <p:spPr>
          <a:xfrm>
            <a:off x="0" y="1289050"/>
            <a:ext cx="4722339" cy="5016056"/>
          </a:xfrm>
        </p:spPr>
        <p:txBody>
          <a:bodyPr>
            <a:normAutofit/>
          </a:bodyPr>
          <a:lstStyle/>
          <a:p>
            <a:pPr eaLnBrk="1" hangingPunct="1">
              <a:lnSpc>
                <a:spcPct val="80000"/>
              </a:lnSpc>
            </a:pPr>
            <a:r>
              <a:rPr lang="cs-CZ" altLang="cs-CZ" sz="1800" dirty="0"/>
              <a:t>Snížení nezaměstnanosti vyvolá vzestup inflace (na 2%) – výchozí bod </a:t>
            </a:r>
            <a:r>
              <a:rPr lang="cs-CZ" altLang="cs-CZ" sz="1800" b="1" dirty="0"/>
              <a:t>A</a:t>
            </a:r>
            <a:r>
              <a:rPr lang="cs-CZ" altLang="cs-CZ" sz="1800" dirty="0"/>
              <a:t> –  dostáváme se do bodu </a:t>
            </a:r>
            <a:r>
              <a:rPr lang="cs-CZ" altLang="cs-CZ" sz="1800" b="1" dirty="0"/>
              <a:t>B</a:t>
            </a:r>
            <a:endParaRPr lang="cs-CZ" altLang="cs-CZ" sz="1800" dirty="0"/>
          </a:p>
          <a:p>
            <a:pPr eaLnBrk="1" hangingPunct="1">
              <a:lnSpc>
                <a:spcPct val="80000"/>
              </a:lnSpc>
            </a:pPr>
            <a:r>
              <a:rPr lang="cs-CZ" altLang="cs-CZ" sz="1800" dirty="0"/>
              <a:t>Podle modelu zaměstnavatelé mají </a:t>
            </a:r>
            <a:r>
              <a:rPr lang="cs-CZ" altLang="cs-CZ" sz="1800" dirty="0" err="1"/>
              <a:t>info</a:t>
            </a:r>
            <a:r>
              <a:rPr lang="cs-CZ" altLang="cs-CZ" sz="1800" dirty="0"/>
              <a:t> o vývoji cenové hladiny, ale zaměstnanci ne </a:t>
            </a:r>
          </a:p>
          <a:p>
            <a:pPr eaLnBrk="1" hangingPunct="1">
              <a:lnSpc>
                <a:spcPct val="80000"/>
              </a:lnSpc>
            </a:pPr>
            <a:r>
              <a:rPr lang="cs-CZ" altLang="cs-CZ" sz="1800" dirty="0">
                <a:sym typeface="Symbol" panose="05050102010706020507" pitchFamily="18" charset="2"/>
              </a:rPr>
              <a:t></a:t>
            </a:r>
            <a:r>
              <a:rPr lang="cs-CZ" altLang="cs-CZ" sz="1800" dirty="0"/>
              <a:t> Vláda zvýší </a:t>
            </a:r>
            <a:r>
              <a:rPr lang="cs-CZ" altLang="cs-CZ" sz="1800" b="1" dirty="0"/>
              <a:t>AD</a:t>
            </a:r>
            <a:r>
              <a:rPr lang="cs-CZ" altLang="cs-CZ" sz="1800" dirty="0"/>
              <a:t> </a:t>
            </a:r>
            <a:r>
              <a:rPr lang="cs-CZ" altLang="cs-CZ" sz="1800" dirty="0">
                <a:sym typeface="Symbol" panose="05050102010706020507" pitchFamily="18" charset="2"/>
              </a:rPr>
              <a:t> </a:t>
            </a:r>
            <a:r>
              <a:rPr lang="cs-CZ" altLang="cs-CZ" sz="1800" dirty="0"/>
              <a:t>tlak to na růst </a:t>
            </a:r>
            <a:r>
              <a:rPr lang="cs-CZ" altLang="cs-CZ" sz="1800" b="1" dirty="0"/>
              <a:t>P </a:t>
            </a:r>
            <a:r>
              <a:rPr lang="cs-CZ" altLang="cs-CZ" sz="1800" dirty="0">
                <a:sym typeface="Symbol" panose="05050102010706020507" pitchFamily="18" charset="2"/>
              </a:rPr>
              <a:t></a:t>
            </a:r>
            <a:r>
              <a:rPr lang="cs-CZ" altLang="cs-CZ" sz="1800" dirty="0"/>
              <a:t> rostou také </a:t>
            </a:r>
            <a:r>
              <a:rPr lang="cs-CZ" altLang="cs-CZ" sz="1800" b="1" dirty="0"/>
              <a:t>nominální mzdy</a:t>
            </a:r>
            <a:r>
              <a:rPr lang="cs-CZ" altLang="cs-CZ" sz="1800" dirty="0"/>
              <a:t>, ale pomaleji než </a:t>
            </a:r>
            <a:r>
              <a:rPr lang="cs-CZ" altLang="cs-CZ" sz="1800" b="1" dirty="0"/>
              <a:t>P </a:t>
            </a:r>
            <a:r>
              <a:rPr lang="cs-CZ" altLang="cs-CZ" sz="1800" dirty="0">
                <a:sym typeface="Symbol" panose="05050102010706020507" pitchFamily="18" charset="2"/>
              </a:rPr>
              <a:t></a:t>
            </a:r>
            <a:r>
              <a:rPr lang="cs-CZ" altLang="cs-CZ" sz="1800" dirty="0"/>
              <a:t> zaměstnanci, kteří o růstu </a:t>
            </a:r>
            <a:r>
              <a:rPr lang="cs-CZ" altLang="cs-CZ" sz="1800" b="1" dirty="0"/>
              <a:t>P</a:t>
            </a:r>
            <a:r>
              <a:rPr lang="cs-CZ" altLang="cs-CZ" sz="1800" dirty="0"/>
              <a:t> nevědí a vidí jen své rostoucí mzdy podléhají </a:t>
            </a:r>
            <a:r>
              <a:rPr lang="cs-CZ" altLang="cs-CZ" sz="1800" b="1" dirty="0">
                <a:highlight>
                  <a:srgbClr val="FFFF00"/>
                </a:highlight>
              </a:rPr>
              <a:t>peněžní iluzi </a:t>
            </a:r>
            <a:r>
              <a:rPr lang="cs-CZ" altLang="cs-CZ" sz="1800" dirty="0">
                <a:sym typeface="Symbol" panose="05050102010706020507" pitchFamily="18" charset="2"/>
              </a:rPr>
              <a:t> </a:t>
            </a:r>
            <a:r>
              <a:rPr lang="cs-CZ" altLang="cs-CZ" sz="1800" dirty="0"/>
              <a:t>zvyšují nabídku práce </a:t>
            </a:r>
            <a:r>
              <a:rPr lang="cs-CZ" altLang="cs-CZ" sz="1800" dirty="0">
                <a:sym typeface="Symbol" panose="05050102010706020507" pitchFamily="18" charset="2"/>
              </a:rPr>
              <a:t></a:t>
            </a:r>
            <a:r>
              <a:rPr lang="cs-CZ" altLang="cs-CZ" sz="1800" dirty="0"/>
              <a:t> snižuje se </a:t>
            </a:r>
            <a:r>
              <a:rPr lang="cs-CZ" altLang="cs-CZ" sz="1800" b="1" dirty="0"/>
              <a:t>u</a:t>
            </a:r>
            <a:r>
              <a:rPr lang="cs-CZ" altLang="cs-CZ" sz="1800" dirty="0"/>
              <a:t> (posun z bodu </a:t>
            </a:r>
            <a:r>
              <a:rPr lang="cs-CZ" altLang="cs-CZ" sz="1800" b="1" dirty="0"/>
              <a:t>A</a:t>
            </a:r>
            <a:r>
              <a:rPr lang="cs-CZ" altLang="cs-CZ" sz="1800" dirty="0"/>
              <a:t> do </a:t>
            </a:r>
            <a:r>
              <a:rPr lang="cs-CZ" altLang="cs-CZ" sz="1800" b="1" dirty="0"/>
              <a:t>B</a:t>
            </a:r>
            <a:r>
              <a:rPr lang="cs-CZ" altLang="cs-CZ" sz="1800" dirty="0"/>
              <a:t>) </a:t>
            </a:r>
          </a:p>
          <a:p>
            <a:pPr eaLnBrk="1" hangingPunct="1">
              <a:lnSpc>
                <a:spcPct val="80000"/>
              </a:lnSpc>
            </a:pPr>
            <a:r>
              <a:rPr lang="cs-CZ" altLang="cs-CZ" sz="1800" dirty="0">
                <a:sym typeface="Symbol" panose="05050102010706020507" pitchFamily="18" charset="2"/>
              </a:rPr>
              <a:t></a:t>
            </a:r>
            <a:r>
              <a:rPr lang="cs-CZ" altLang="cs-CZ" sz="1800" dirty="0"/>
              <a:t> Delší časový horizont: zaměstnanci si to uvědomí, prohlédnou iluzi – chtějí vykompenzovat </a:t>
            </a:r>
            <a:r>
              <a:rPr lang="cs-CZ" altLang="cs-CZ" sz="1800" b="1" dirty="0"/>
              <a:t>růst P</a:t>
            </a:r>
            <a:r>
              <a:rPr lang="cs-CZ" altLang="cs-CZ" sz="1800" dirty="0"/>
              <a:t> </a:t>
            </a:r>
            <a:r>
              <a:rPr lang="cs-CZ" altLang="cs-CZ" sz="1800" b="1" dirty="0"/>
              <a:t>růstem mezd </a:t>
            </a:r>
            <a:r>
              <a:rPr lang="cs-CZ" altLang="cs-CZ" sz="1800" dirty="0">
                <a:sym typeface="Symbol" panose="05050102010706020507" pitchFamily="18" charset="2"/>
              </a:rPr>
              <a:t></a:t>
            </a:r>
            <a:r>
              <a:rPr lang="cs-CZ" altLang="cs-CZ" sz="1800" dirty="0"/>
              <a:t> </a:t>
            </a:r>
            <a:r>
              <a:rPr lang="cs-CZ" altLang="cs-CZ" sz="1800" b="1" dirty="0"/>
              <a:t>Reálná mzdová úroveň </a:t>
            </a:r>
            <a:r>
              <a:rPr lang="cs-CZ" altLang="cs-CZ" sz="1800" dirty="0"/>
              <a:t>se vrací na svou výchozí hodnotu </a:t>
            </a: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532311" y="1393825"/>
            <a:ext cx="4611689"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p>
          </p:txBody>
        </p:sp>
        <p:sp>
          <p:nvSpPr>
            <p:cNvPr id="36898" name="Text Box 11"/>
            <p:cNvSpPr txBox="1">
              <a:spLocks noChangeArrowheads="1"/>
            </p:cNvSpPr>
            <p:nvPr/>
          </p:nvSpPr>
          <p:spPr bwMode="auto">
            <a:xfrm>
              <a:off x="5333" y="3188"/>
              <a:ext cx="427"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u </a:t>
              </a:r>
              <a:r>
                <a:rPr lang="cs-CZ" altLang="cs-CZ" sz="1600" kern="1200" dirty="0">
                  <a:solidFill>
                    <a:prstClr val="black"/>
                  </a:solidFill>
                  <a:latin typeface="Arial" panose="020B0604020202020204" pitchFamily="34" charset="0"/>
                  <a:ea typeface="+mn-ea"/>
                  <a:cs typeface="+mn-cs"/>
                </a:rPr>
                <a:t>(</a:t>
              </a:r>
              <a:r>
                <a:rPr kumimoji="0" lang="cs-CZ" altLang="cs-CZ"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4842140" y="3820374"/>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4812936" y="2409336"/>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692213" y="1843881"/>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692175" y="4706938"/>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 name="TextBox 2">
            <a:extLst>
              <a:ext uri="{FF2B5EF4-FFF2-40B4-BE49-F238E27FC236}">
                <a16:creationId xmlns:a16="http://schemas.microsoft.com/office/drawing/2014/main" id="{1ADDD2F9-48C6-5506-5294-386DB83CD0F4}"/>
              </a:ext>
            </a:extLst>
          </p:cNvPr>
          <p:cNvSpPr txBox="1"/>
          <p:nvPr/>
        </p:nvSpPr>
        <p:spPr>
          <a:xfrm>
            <a:off x="171503" y="5382723"/>
            <a:ext cx="8859563" cy="589970"/>
          </a:xfrm>
          <a:prstGeom prst="rect">
            <a:avLst/>
          </a:prstGeom>
          <a:solidFill>
            <a:schemeClr val="bg1"/>
          </a:solidFill>
        </p:spPr>
        <p:txBody>
          <a:bodyPr wrap="square">
            <a:spAutoFit/>
          </a:bodyPr>
          <a:lstStyle/>
          <a:p>
            <a:pPr marL="114300" marR="0" lvl="0" algn="l" defTabSz="914400" rtl="0" eaLnBrk="1" fontAlgn="auto" latinLnBrk="0" hangingPunct="1">
              <a:lnSpc>
                <a:spcPct val="80000"/>
              </a:lnSpc>
              <a:spcBef>
                <a:spcPts val="360"/>
              </a:spcBef>
              <a:spcAft>
                <a:spcPts val="0"/>
              </a:spcAft>
              <a:buClr>
                <a:srgbClr val="000000"/>
              </a:buClr>
              <a:buSzPts val="1800"/>
              <a:tabLst/>
              <a:defRPr/>
            </a:pP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Symbol" panose="05050102010706020507" pitchFamily="18" charset="2"/>
              </a:rPr>
              <a:t></a:t>
            </a: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 Zaměstnavatelé snižují poptávku po práci na původní úroveň (posun z bodu </a:t>
            </a:r>
            <a:r>
              <a:rPr kumimoji="0" lang="cs-CZ" alt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B</a:t>
            </a: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 do </a:t>
            </a:r>
            <a:r>
              <a:rPr kumimoji="0" lang="cs-CZ" alt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C</a:t>
            </a: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a:t>
            </a:r>
          </a:p>
          <a:p>
            <a:pPr marL="114300" marR="0" lvl="0" algn="l" defTabSz="914400" rtl="0" eaLnBrk="1" fontAlgn="auto" latinLnBrk="0" hangingPunct="1">
              <a:lnSpc>
                <a:spcPct val="80000"/>
              </a:lnSpc>
              <a:spcBef>
                <a:spcPts val="360"/>
              </a:spcBef>
              <a:spcAft>
                <a:spcPts val="0"/>
              </a:spcAft>
              <a:buClr>
                <a:srgbClr val="000000"/>
              </a:buClr>
              <a:buSzPts val="1800"/>
              <a:tabLst/>
              <a:defRPr/>
            </a:pP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Symbol" panose="05050102010706020507" pitchFamily="18" charset="2"/>
              </a:rPr>
              <a:t> </a:t>
            </a:r>
            <a:r>
              <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Nezaměstnanost se bude vracet zpět, ale už </a:t>
            </a:r>
            <a:r>
              <a:rPr kumimoji="0" lang="cs-CZ" alt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při zvýšené cenové hladině!!!</a:t>
            </a:r>
            <a:endParaRPr kumimoji="0" lang="cs-CZ" altLang="cs-CZ" sz="18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par>
                          <p:cTn id="59" fill="hold">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197635">
                                            <p:txEl>
                                              <p:pRg st="0" end="0"/>
                                            </p:txEl>
                                          </p:spTgt>
                                        </p:tgtEl>
                                        <p:attrNameLst>
                                          <p:attrName>style.visibility</p:attrName>
                                        </p:attrNameLst>
                                      </p:cBhvr>
                                      <p:to>
                                        <p:strVal val="visible"/>
                                      </p:to>
                                    </p:set>
                                    <p:animEffect transition="in" filter="dissolve">
                                      <p:cBhvr>
                                        <p:cTn id="62" dur="500"/>
                                        <p:tgtEl>
                                          <p:spTgt spid="197635">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97635">
                                            <p:txEl>
                                              <p:pRg st="1" end="1"/>
                                            </p:txEl>
                                          </p:spTgt>
                                        </p:tgtEl>
                                        <p:attrNameLst>
                                          <p:attrName>style.visibility</p:attrName>
                                        </p:attrNameLst>
                                      </p:cBhvr>
                                      <p:to>
                                        <p:strVal val="visible"/>
                                      </p:to>
                                    </p:set>
                                    <p:animEffect transition="in" filter="dissolve">
                                      <p:cBhvr>
                                        <p:cTn id="67" dur="500"/>
                                        <p:tgtEl>
                                          <p:spTgt spid="197635">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97635">
                                            <p:txEl>
                                              <p:pRg st="2" end="2"/>
                                            </p:txEl>
                                          </p:spTgt>
                                        </p:tgtEl>
                                        <p:attrNameLst>
                                          <p:attrName>style.visibility</p:attrName>
                                        </p:attrNameLst>
                                      </p:cBhvr>
                                      <p:to>
                                        <p:strVal val="visible"/>
                                      </p:to>
                                    </p:set>
                                    <p:animEffect transition="in" filter="dissolve">
                                      <p:cBhvr>
                                        <p:cTn id="72" dur="500"/>
                                        <p:tgtEl>
                                          <p:spTgt spid="197635">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197635">
                                            <p:txEl>
                                              <p:pRg st="3" end="3"/>
                                            </p:txEl>
                                          </p:spTgt>
                                        </p:tgtEl>
                                        <p:attrNameLst>
                                          <p:attrName>style.visibility</p:attrName>
                                        </p:attrNameLst>
                                      </p:cBhvr>
                                      <p:to>
                                        <p:strVal val="visible"/>
                                      </p:to>
                                    </p:set>
                                    <p:animEffect transition="in" filter="dissolve">
                                      <p:cBhvr>
                                        <p:cTn id="77" dur="500"/>
                                        <p:tgtEl>
                                          <p:spTgt spid="197635">
                                            <p:txEl>
                                              <p:pRg st="3" end="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97671"/>
                                        </p:tgtEl>
                                        <p:attrNameLst>
                                          <p:attrName>style.visibility</p:attrName>
                                        </p:attrNameLst>
                                      </p:cBhvr>
                                      <p:to>
                                        <p:strVal val="visible"/>
                                      </p:to>
                                    </p:set>
                                    <p:animEffect transition="in" filter="wipe(left)">
                                      <p:cBhvr>
                                        <p:cTn id="82" dur="1000"/>
                                        <p:tgtEl>
                                          <p:spTgt spid="197671"/>
                                        </p:tgtEl>
                                      </p:cBhvr>
                                    </p:animEffect>
                                  </p:childTnLst>
                                </p:cTn>
                              </p:par>
                            </p:childTnLst>
                          </p:cTn>
                        </p:par>
                        <p:par>
                          <p:cTn id="83" fill="hold">
                            <p:stCondLst>
                              <p:cond delay="1000"/>
                            </p:stCondLst>
                            <p:childTnLst>
                              <p:par>
                                <p:cTn id="84" presetID="0" presetClass="path" presetSubtype="0" accel="50000" decel="50000" fill="hold" grpId="2" nodeType="afterEffect">
                                  <p:stCondLst>
                                    <p:cond delay="0"/>
                                  </p:stCondLst>
                                  <p:childTnLst>
                                    <p:animMotion origin="layout" path="M -0.18403 -0.13611 L -0.0007 -0.13472 " pathEditMode="relative" rAng="0" ptsTypes="AA">
                                      <p:cBhvr>
                                        <p:cTn id="85" dur="2000" fill="hold"/>
                                        <p:tgtEl>
                                          <p:spTgt spid="197674"/>
                                        </p:tgtEl>
                                        <p:attrNameLst>
                                          <p:attrName>ppt_x</p:attrName>
                                          <p:attrName>ppt_y</p:attrName>
                                        </p:attrNameLst>
                                      </p:cBhvr>
                                      <p:rCtr x="9167" y="69"/>
                                    </p:animMotion>
                                  </p:childTnLst>
                                </p:cTn>
                              </p:par>
                            </p:childTnLst>
                          </p:cTn>
                        </p:par>
                        <p:par>
                          <p:cTn id="86" fill="hold">
                            <p:stCondLst>
                              <p:cond delay="3000"/>
                            </p:stCondLst>
                            <p:childTnLst>
                              <p:par>
                                <p:cTn id="87" presetID="9" presetClass="entr" presetSubtype="0" fill="hold" grpId="0" nodeType="afterEffect">
                                  <p:stCondLst>
                                    <p:cond delay="0"/>
                                  </p:stCondLst>
                                  <p:childTnLst>
                                    <p:set>
                                      <p:cBhvr>
                                        <p:cTn id="88" dur="1" fill="hold">
                                          <p:stCondLst>
                                            <p:cond delay="0"/>
                                          </p:stCondLst>
                                        </p:cTn>
                                        <p:tgtEl>
                                          <p:spTgt spid="197659"/>
                                        </p:tgtEl>
                                        <p:attrNameLst>
                                          <p:attrName>style.visibility</p:attrName>
                                        </p:attrNameLst>
                                      </p:cBhvr>
                                      <p:to>
                                        <p:strVal val="visible"/>
                                      </p:to>
                                    </p:set>
                                    <p:animEffect transition="in" filter="dissolve">
                                      <p:cBhvr>
                                        <p:cTn id="89" dur="500"/>
                                        <p:tgtEl>
                                          <p:spTgt spid="197659"/>
                                        </p:tgtEl>
                                      </p:cBhvr>
                                    </p:animEffect>
                                  </p:childTnLst>
                                </p:cTn>
                              </p:par>
                            </p:childTnLst>
                          </p:cTn>
                        </p:par>
                      </p:childTnLst>
                    </p:cTn>
                  </p:par>
                  <p:par>
                    <p:cTn id="90" fill="hold">
                      <p:stCondLst>
                        <p:cond delay="indefinite"/>
                      </p:stCondLst>
                      <p:childTnLst>
                        <p:par>
                          <p:cTn id="91" fill="hold">
                            <p:stCondLst>
                              <p:cond delay="0"/>
                            </p:stCondLst>
                            <p:childTnLst>
                              <p:par>
                                <p:cTn id="92" presetID="9" presetClass="entr" presetSubtype="0" fill="hold" grpId="0" nodeType="clickEffect">
                                  <p:stCondLst>
                                    <p:cond delay="0"/>
                                  </p:stCondLst>
                                  <p:childTnLst>
                                    <p:set>
                                      <p:cBhvr>
                                        <p:cTn id="93" dur="1" fill="hold">
                                          <p:stCondLst>
                                            <p:cond delay="0"/>
                                          </p:stCondLst>
                                        </p:cTn>
                                        <p:tgtEl>
                                          <p:spTgt spid="197650"/>
                                        </p:tgtEl>
                                        <p:attrNameLst>
                                          <p:attrName>style.visibility</p:attrName>
                                        </p:attrNameLst>
                                      </p:cBhvr>
                                      <p:to>
                                        <p:strVal val="visible"/>
                                      </p:to>
                                    </p:set>
                                    <p:animEffect transition="in" filter="dissolve">
                                      <p:cBhvr>
                                        <p:cTn id="94" dur="500"/>
                                        <p:tgtEl>
                                          <p:spTgt spid="197650"/>
                                        </p:tgtEl>
                                      </p:cBhvr>
                                    </p:animEffect>
                                  </p:childTnLst>
                                </p:cTn>
                              </p:par>
                            </p:childTnLst>
                          </p:cTn>
                        </p:par>
                      </p:childTnLst>
                    </p:cTn>
                  </p:par>
                  <p:par>
                    <p:cTn id="95" fill="hold">
                      <p:stCondLst>
                        <p:cond delay="indefinite"/>
                      </p:stCondLst>
                      <p:childTnLst>
                        <p:par>
                          <p:cTn id="96" fill="hold">
                            <p:stCondLst>
                              <p:cond delay="0"/>
                            </p:stCondLst>
                            <p:childTnLst>
                              <p:par>
                                <p:cTn id="97" presetID="9" presetClass="exit" presetSubtype="0" fill="hold" grpId="1" nodeType="clickEffect">
                                  <p:stCondLst>
                                    <p:cond delay="0"/>
                                  </p:stCondLst>
                                  <p:childTnLst>
                                    <p:animEffect transition="out" filter="dissolve">
                                      <p:cBhvr>
                                        <p:cTn id="98" dur="500"/>
                                        <p:tgtEl>
                                          <p:spTgt spid="197635">
                                            <p:txEl>
                                              <p:pRg st="0" end="0"/>
                                            </p:txEl>
                                          </p:spTgt>
                                        </p:tgtEl>
                                      </p:cBhvr>
                                    </p:animEffect>
                                    <p:set>
                                      <p:cBhvr>
                                        <p:cTn id="99" dur="1" fill="hold">
                                          <p:stCondLst>
                                            <p:cond delay="499"/>
                                          </p:stCondLst>
                                        </p:cTn>
                                        <p:tgtEl>
                                          <p:spTgt spid="197635">
                                            <p:txEl>
                                              <p:pRg st="0" end="0"/>
                                            </p:txEl>
                                          </p:spTgt>
                                        </p:tgtEl>
                                        <p:attrNameLst>
                                          <p:attrName>style.visibility</p:attrName>
                                        </p:attrNameLst>
                                      </p:cBhvr>
                                      <p:to>
                                        <p:strVal val="hidden"/>
                                      </p:to>
                                    </p:set>
                                  </p:childTnLst>
                                </p:cTn>
                              </p:par>
                            </p:childTnLst>
                          </p:cTn>
                        </p:par>
                        <p:par>
                          <p:cTn id="100" fill="hold">
                            <p:stCondLst>
                              <p:cond delay="500"/>
                            </p:stCondLst>
                            <p:childTnLst>
                              <p:par>
                                <p:cTn id="101" presetID="9" presetClass="exit" presetSubtype="0" fill="hold" grpId="1" nodeType="afterEffect">
                                  <p:stCondLst>
                                    <p:cond delay="0"/>
                                  </p:stCondLst>
                                  <p:childTnLst>
                                    <p:animEffect transition="out" filter="dissolve">
                                      <p:cBhvr>
                                        <p:cTn id="102" dur="500"/>
                                        <p:tgtEl>
                                          <p:spTgt spid="197635">
                                            <p:txEl>
                                              <p:pRg st="1" end="1"/>
                                            </p:txEl>
                                          </p:spTgt>
                                        </p:tgtEl>
                                      </p:cBhvr>
                                    </p:animEffect>
                                    <p:set>
                                      <p:cBhvr>
                                        <p:cTn id="103" dur="1" fill="hold">
                                          <p:stCondLst>
                                            <p:cond delay="499"/>
                                          </p:stCondLst>
                                        </p:cTn>
                                        <p:tgtEl>
                                          <p:spTgt spid="197635">
                                            <p:txEl>
                                              <p:pRg st="1" end="1"/>
                                            </p:txEl>
                                          </p:spTgt>
                                        </p:tgtEl>
                                        <p:attrNameLst>
                                          <p:attrName>style.visibility</p:attrName>
                                        </p:attrNameLst>
                                      </p:cBhvr>
                                      <p:to>
                                        <p:strVal val="hidden"/>
                                      </p:to>
                                    </p:set>
                                  </p:childTnLst>
                                </p:cTn>
                              </p:par>
                            </p:childTnLst>
                          </p:cTn>
                        </p:par>
                        <p:par>
                          <p:cTn id="104" fill="hold">
                            <p:stCondLst>
                              <p:cond delay="1000"/>
                            </p:stCondLst>
                            <p:childTnLst>
                              <p:par>
                                <p:cTn id="105" presetID="9" presetClass="exit" presetSubtype="0" fill="hold" grpId="1" nodeType="afterEffect">
                                  <p:stCondLst>
                                    <p:cond delay="0"/>
                                  </p:stCondLst>
                                  <p:childTnLst>
                                    <p:animEffect transition="out" filter="dissolve">
                                      <p:cBhvr>
                                        <p:cTn id="106" dur="500"/>
                                        <p:tgtEl>
                                          <p:spTgt spid="197635">
                                            <p:txEl>
                                              <p:pRg st="2" end="2"/>
                                            </p:txEl>
                                          </p:spTgt>
                                        </p:tgtEl>
                                      </p:cBhvr>
                                    </p:animEffect>
                                    <p:set>
                                      <p:cBhvr>
                                        <p:cTn id="107" dur="1" fill="hold">
                                          <p:stCondLst>
                                            <p:cond delay="499"/>
                                          </p:stCondLst>
                                        </p:cTn>
                                        <p:tgtEl>
                                          <p:spTgt spid="197635">
                                            <p:txEl>
                                              <p:pRg st="2" end="2"/>
                                            </p:txEl>
                                          </p:spTgt>
                                        </p:tgtEl>
                                        <p:attrNameLst>
                                          <p:attrName>style.visibility</p:attrName>
                                        </p:attrNameLst>
                                      </p:cBhvr>
                                      <p:to>
                                        <p:strVal val="hidden"/>
                                      </p:to>
                                    </p:set>
                                  </p:childTnLst>
                                </p:cTn>
                              </p:par>
                            </p:childTnLst>
                          </p:cTn>
                        </p:par>
                        <p:par>
                          <p:cTn id="108" fill="hold">
                            <p:stCondLst>
                              <p:cond delay="1500"/>
                            </p:stCondLst>
                            <p:childTnLst>
                              <p:par>
                                <p:cTn id="109" presetID="9" presetClass="exit" presetSubtype="0" fill="hold" grpId="1" nodeType="afterEffect">
                                  <p:stCondLst>
                                    <p:cond delay="0"/>
                                  </p:stCondLst>
                                  <p:childTnLst>
                                    <p:animEffect transition="out" filter="dissolve">
                                      <p:cBhvr>
                                        <p:cTn id="110" dur="500"/>
                                        <p:tgtEl>
                                          <p:spTgt spid="197635">
                                            <p:txEl>
                                              <p:pRg st="3" end="3"/>
                                            </p:txEl>
                                          </p:spTgt>
                                        </p:tgtEl>
                                      </p:cBhvr>
                                    </p:animEffect>
                                    <p:set>
                                      <p:cBhvr>
                                        <p:cTn id="111" dur="1" fill="hold">
                                          <p:stCondLst>
                                            <p:cond delay="499"/>
                                          </p:stCondLst>
                                        </p:cTn>
                                        <p:tgtEl>
                                          <p:spTgt spid="197635">
                                            <p:txEl>
                                              <p:pRg st="3" end="3"/>
                                            </p:txEl>
                                          </p:spTgt>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23" presetClass="emph" presetSubtype="0" fill="hold" grpId="1" nodeType="clickEffect">
                                  <p:stCondLst>
                                    <p:cond delay="0"/>
                                  </p:stCondLst>
                                  <p:childTnLst>
                                    <p:animClr clrSpc="hsl" dir="cw">
                                      <p:cBhvr override="childStyle">
                                        <p:cTn id="115" dur="500" fill="hold"/>
                                        <p:tgtEl>
                                          <p:spTgt spid="197647"/>
                                        </p:tgtEl>
                                        <p:attrNameLst>
                                          <p:attrName>style.color</p:attrName>
                                        </p:attrNameLst>
                                      </p:cBhvr>
                                      <p:by>
                                        <p:hsl h="10842353" s="0" l="0"/>
                                      </p:by>
                                    </p:animClr>
                                    <p:animClr clrSpc="hsl" dir="cw">
                                      <p:cBhvr>
                                        <p:cTn id="116" dur="500" fill="hold"/>
                                        <p:tgtEl>
                                          <p:spTgt spid="197647"/>
                                        </p:tgtEl>
                                        <p:attrNameLst>
                                          <p:attrName>fillcolor</p:attrName>
                                        </p:attrNameLst>
                                      </p:cBhvr>
                                      <p:by>
                                        <p:hsl h="10842353" s="0" l="0"/>
                                      </p:by>
                                    </p:animClr>
                                    <p:animClr clrSpc="hsl" dir="cw">
                                      <p:cBhvr>
                                        <p:cTn id="117" dur="500" fill="hold"/>
                                        <p:tgtEl>
                                          <p:spTgt spid="197647"/>
                                        </p:tgtEl>
                                        <p:attrNameLst>
                                          <p:attrName>stroke.color</p:attrName>
                                        </p:attrNameLst>
                                      </p:cBhvr>
                                      <p:by>
                                        <p:hsl h="10842353" s="0" l="0"/>
                                      </p:by>
                                    </p:animClr>
                                    <p:set>
                                      <p:cBhvr>
                                        <p:cTn id="118" dur="500" fill="hold"/>
                                        <p:tgtEl>
                                          <p:spTgt spid="197647"/>
                                        </p:tgtEl>
                                        <p:attrNameLst>
                                          <p:attrName>fill.type</p:attrName>
                                        </p:attrNameLst>
                                      </p:cBhvr>
                                      <p:to>
                                        <p:strVal val="solid"/>
                                      </p:to>
                                    </p:set>
                                  </p:childTnLst>
                                </p:cTn>
                              </p:par>
                            </p:childTnLst>
                          </p:cTn>
                        </p:par>
                        <p:par>
                          <p:cTn id="119" fill="hold">
                            <p:stCondLst>
                              <p:cond delay="500"/>
                            </p:stCondLst>
                            <p:childTnLst>
                              <p:par>
                                <p:cTn id="120" presetID="22" presetClass="entr" presetSubtype="4" fill="hold" grpId="0" nodeType="afterEffect">
                                  <p:stCondLst>
                                    <p:cond delay="0"/>
                                  </p:stCondLst>
                                  <p:childTnLst>
                                    <p:set>
                                      <p:cBhvr>
                                        <p:cTn id="121" dur="1" fill="hold">
                                          <p:stCondLst>
                                            <p:cond delay="0"/>
                                          </p:stCondLst>
                                        </p:cTn>
                                        <p:tgtEl>
                                          <p:spTgt spid="197676"/>
                                        </p:tgtEl>
                                        <p:attrNameLst>
                                          <p:attrName>style.visibility</p:attrName>
                                        </p:attrNameLst>
                                      </p:cBhvr>
                                      <p:to>
                                        <p:strVal val="visible"/>
                                      </p:to>
                                    </p:set>
                                    <p:animEffect transition="in" filter="wipe(down)">
                                      <p:cBhvr>
                                        <p:cTn id="122" dur="1000"/>
                                        <p:tgtEl>
                                          <p:spTgt spid="197676"/>
                                        </p:tgtEl>
                                      </p:cBhvr>
                                    </p:animEffect>
                                  </p:childTnLst>
                                </p:cTn>
                              </p:par>
                            </p:childTnLst>
                          </p:cTn>
                        </p:par>
                      </p:childTnLst>
                    </p:cTn>
                  </p:par>
                  <p:par>
                    <p:cTn id="123" fill="hold">
                      <p:stCondLst>
                        <p:cond delay="indefinite"/>
                      </p:stCondLst>
                      <p:childTnLst>
                        <p:par>
                          <p:cTn id="124" fill="hold">
                            <p:stCondLst>
                              <p:cond delay="0"/>
                            </p:stCondLst>
                            <p:childTnLst>
                              <p:par>
                                <p:cTn id="125"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126" dur="3000" fill="hold"/>
                                        <p:tgtEl>
                                          <p:spTgt spid="197674"/>
                                        </p:tgtEl>
                                        <p:attrNameLst>
                                          <p:attrName>ppt_x</p:attrName>
                                          <p:attrName>ppt_y</p:attrName>
                                        </p:attrNameLst>
                                      </p:cBhvr>
                                    </p:animMotion>
                                  </p:childTnLst>
                                </p:cTn>
                              </p:par>
                              <p:par>
                                <p:cTn id="127" presetID="22" presetClass="entr" presetSubtype="4" fill="hold" grpId="0" nodeType="withEffect">
                                  <p:stCondLst>
                                    <p:cond delay="0"/>
                                  </p:stCondLst>
                                  <p:childTnLst>
                                    <p:set>
                                      <p:cBhvr>
                                        <p:cTn id="128" dur="1" fill="hold">
                                          <p:stCondLst>
                                            <p:cond delay="0"/>
                                          </p:stCondLst>
                                        </p:cTn>
                                        <p:tgtEl>
                                          <p:spTgt spid="197669"/>
                                        </p:tgtEl>
                                        <p:attrNameLst>
                                          <p:attrName>style.visibility</p:attrName>
                                        </p:attrNameLst>
                                      </p:cBhvr>
                                      <p:to>
                                        <p:strVal val="visible"/>
                                      </p:to>
                                    </p:set>
                                    <p:animEffect transition="in" filter="wipe(down)">
                                      <p:cBhvr>
                                        <p:cTn id="129" dur="3000"/>
                                        <p:tgtEl>
                                          <p:spTgt spid="197669"/>
                                        </p:tgtEl>
                                      </p:cBhvr>
                                    </p:animEffect>
                                  </p:childTnLst>
                                </p:cTn>
                              </p:par>
                            </p:childTnLst>
                          </p:cTn>
                        </p:par>
                        <p:par>
                          <p:cTn id="130" fill="hold">
                            <p:stCondLst>
                              <p:cond delay="3000"/>
                            </p:stCondLst>
                            <p:childTnLst>
                              <p:par>
                                <p:cTn id="131" presetID="9" presetClass="entr" presetSubtype="0" fill="hold" grpId="0" nodeType="afterEffect">
                                  <p:stCondLst>
                                    <p:cond delay="0"/>
                                  </p:stCondLst>
                                  <p:childTnLst>
                                    <p:set>
                                      <p:cBhvr>
                                        <p:cTn id="132" dur="1" fill="hold">
                                          <p:stCondLst>
                                            <p:cond delay="0"/>
                                          </p:stCondLst>
                                        </p:cTn>
                                        <p:tgtEl>
                                          <p:spTgt spid="197662"/>
                                        </p:tgtEl>
                                        <p:attrNameLst>
                                          <p:attrName>style.visibility</p:attrName>
                                        </p:attrNameLst>
                                      </p:cBhvr>
                                      <p:to>
                                        <p:strVal val="visible"/>
                                      </p:to>
                                    </p:set>
                                    <p:animEffect transition="in" filter="dissolve">
                                      <p:cBhvr>
                                        <p:cTn id="133" dur="500"/>
                                        <p:tgtEl>
                                          <p:spTgt spid="197662"/>
                                        </p:tgtEl>
                                      </p:cBhvr>
                                    </p:animEffect>
                                  </p:childTnLst>
                                </p:cTn>
                              </p:par>
                              <p:par>
                                <p:cTn id="134" presetID="9" presetClass="entr" presetSubtype="0" fill="hold" grpId="0" nodeType="withEffect">
                                  <p:stCondLst>
                                    <p:cond delay="0"/>
                                  </p:stCondLst>
                                  <p:childTnLst>
                                    <p:set>
                                      <p:cBhvr>
                                        <p:cTn id="135" dur="1" fill="hold">
                                          <p:stCondLst>
                                            <p:cond delay="0"/>
                                          </p:stCondLst>
                                        </p:cTn>
                                        <p:tgtEl>
                                          <p:spTgt spid="197668"/>
                                        </p:tgtEl>
                                        <p:attrNameLst>
                                          <p:attrName>style.visibility</p:attrName>
                                        </p:attrNameLst>
                                      </p:cBhvr>
                                      <p:to>
                                        <p:strVal val="visible"/>
                                      </p:to>
                                    </p:set>
                                    <p:animEffect transition="in" filter="dissolve">
                                      <p:cBhvr>
                                        <p:cTn id="136" dur="500"/>
                                        <p:tgtEl>
                                          <p:spTgt spid="197668"/>
                                        </p:tgtEl>
                                      </p:cBhvr>
                                    </p:animEffect>
                                  </p:childTnLst>
                                </p:cTn>
                              </p:par>
                            </p:childTnLst>
                          </p:cTn>
                        </p:par>
                        <p:par>
                          <p:cTn id="137" fill="hold">
                            <p:stCondLst>
                              <p:cond delay="3500"/>
                            </p:stCondLst>
                            <p:childTnLst>
                              <p:par>
                                <p:cTn id="138" presetID="22" presetClass="entr" presetSubtype="8" fill="hold" grpId="0" nodeType="afterEffect">
                                  <p:stCondLst>
                                    <p:cond delay="0"/>
                                  </p:stCondLst>
                                  <p:childTnLst>
                                    <p:set>
                                      <p:cBhvr>
                                        <p:cTn id="139" dur="1" fill="hold">
                                          <p:stCondLst>
                                            <p:cond delay="0"/>
                                          </p:stCondLst>
                                        </p:cTn>
                                        <p:tgtEl>
                                          <p:spTgt spid="197673"/>
                                        </p:tgtEl>
                                        <p:attrNameLst>
                                          <p:attrName>style.visibility</p:attrName>
                                        </p:attrNameLst>
                                      </p:cBhvr>
                                      <p:to>
                                        <p:strVal val="visible"/>
                                      </p:to>
                                    </p:set>
                                    <p:animEffect transition="in" filter="wipe(left)">
                                      <p:cBhvr>
                                        <p:cTn id="140" dur="1000"/>
                                        <p:tgtEl>
                                          <p:spTgt spid="197673"/>
                                        </p:tgtEl>
                                      </p:cBhvr>
                                    </p:animEffec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grpId="0" nodeType="clickEffect">
                                  <p:stCondLst>
                                    <p:cond delay="0"/>
                                  </p:stCondLst>
                                  <p:childTnLst>
                                    <p:set>
                                      <p:cBhvr>
                                        <p:cTn id="144" dur="1" fill="hold">
                                          <p:stCondLst>
                                            <p:cond delay="0"/>
                                          </p:stCondLst>
                                        </p:cTn>
                                        <p:tgtEl>
                                          <p:spTgt spid="197670"/>
                                        </p:tgtEl>
                                        <p:attrNameLst>
                                          <p:attrName>style.visibility</p:attrName>
                                        </p:attrNameLst>
                                      </p:cBhvr>
                                      <p:to>
                                        <p:strVal val="visible"/>
                                      </p:to>
                                    </p:set>
                                    <p:animEffect transition="in" filter="wipe(left)">
                                      <p:cBhvr>
                                        <p:cTn id="145" dur="1000"/>
                                        <p:tgtEl>
                                          <p:spTgt spid="197670"/>
                                        </p:tgtEl>
                                      </p:cBhvr>
                                    </p:animEffect>
                                  </p:childTnLst>
                                </p:cTn>
                              </p:par>
                            </p:childTnLst>
                          </p:cTn>
                        </p:par>
                        <p:par>
                          <p:cTn id="146" fill="hold">
                            <p:stCondLst>
                              <p:cond delay="1000"/>
                            </p:stCondLst>
                            <p:childTnLst>
                              <p:par>
                                <p:cTn id="147" presetID="0" presetClass="path" presetSubtype="0" accel="50000" decel="50000" fill="hold" grpId="4" nodeType="afterEffect">
                                  <p:stCondLst>
                                    <p:cond delay="0"/>
                                  </p:stCondLst>
                                  <p:childTnLst>
                                    <p:animMotion origin="layout" path="M -0.18299 -0.33727 L -0.00174 -0.33703 " pathEditMode="relative" ptsTypes="AA">
                                      <p:cBhvr>
                                        <p:cTn id="148" dur="2000" fill="hold"/>
                                        <p:tgtEl>
                                          <p:spTgt spid="197674"/>
                                        </p:tgtEl>
                                        <p:attrNameLst>
                                          <p:attrName>ppt_x</p:attrName>
                                          <p:attrName>ppt_y</p:attrName>
                                        </p:attrNameLst>
                                      </p:cBhvr>
                                    </p:animMotion>
                                  </p:childTnLst>
                                </p:cTn>
                              </p:par>
                            </p:childTnLst>
                          </p:cTn>
                        </p:par>
                        <p:par>
                          <p:cTn id="149" fill="hold">
                            <p:stCondLst>
                              <p:cond delay="3000"/>
                            </p:stCondLst>
                            <p:childTnLst>
                              <p:par>
                                <p:cTn id="150" presetID="9" presetClass="entr" presetSubtype="0" fill="hold" grpId="0" nodeType="afterEffect">
                                  <p:stCondLst>
                                    <p:cond delay="0"/>
                                  </p:stCondLst>
                                  <p:childTnLst>
                                    <p:set>
                                      <p:cBhvr>
                                        <p:cTn id="151" dur="1" fill="hold">
                                          <p:stCondLst>
                                            <p:cond delay="0"/>
                                          </p:stCondLst>
                                        </p:cTn>
                                        <p:tgtEl>
                                          <p:spTgt spid="197664"/>
                                        </p:tgtEl>
                                        <p:attrNameLst>
                                          <p:attrName>style.visibility</p:attrName>
                                        </p:attrNameLst>
                                      </p:cBhvr>
                                      <p:to>
                                        <p:strVal val="visible"/>
                                      </p:to>
                                    </p:set>
                                    <p:animEffect transition="in" filter="dissolve">
                                      <p:cBhvr>
                                        <p:cTn id="152" dur="500"/>
                                        <p:tgtEl>
                                          <p:spTgt spid="197664"/>
                                        </p:tgtEl>
                                      </p:cBhvr>
                                    </p:animEffect>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grpId="0" nodeType="clickEffect">
                                  <p:stCondLst>
                                    <p:cond delay="0"/>
                                  </p:stCondLst>
                                  <p:childTnLst>
                                    <p:set>
                                      <p:cBhvr>
                                        <p:cTn id="156" dur="1" fill="hold">
                                          <p:stCondLst>
                                            <p:cond delay="0"/>
                                          </p:stCondLst>
                                        </p:cTn>
                                        <p:tgtEl>
                                          <p:spTgt spid="197651"/>
                                        </p:tgtEl>
                                        <p:attrNameLst>
                                          <p:attrName>style.visibility</p:attrName>
                                        </p:attrNameLst>
                                      </p:cBhvr>
                                      <p:to>
                                        <p:strVal val="visible"/>
                                      </p:to>
                                    </p:set>
                                    <p:animEffect transition="in" filter="dissolve">
                                      <p:cBhvr>
                                        <p:cTn id="157" dur="500"/>
                                        <p:tgtEl>
                                          <p:spTgt spid="197651"/>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4" fill="hold" grpId="0" nodeType="clickEffect">
                                  <p:stCondLst>
                                    <p:cond delay="0"/>
                                  </p:stCondLst>
                                  <p:childTnLst>
                                    <p:set>
                                      <p:cBhvr>
                                        <p:cTn id="161" dur="1" fill="hold">
                                          <p:stCondLst>
                                            <p:cond delay="0"/>
                                          </p:stCondLst>
                                        </p:cTn>
                                        <p:tgtEl>
                                          <p:spTgt spid="197649"/>
                                        </p:tgtEl>
                                        <p:attrNameLst>
                                          <p:attrName>style.visibility</p:attrName>
                                        </p:attrNameLst>
                                      </p:cBhvr>
                                      <p:to>
                                        <p:strVal val="visible"/>
                                      </p:to>
                                    </p:set>
                                    <p:animEffect transition="in" filter="wipe(down)">
                                      <p:cBhvr>
                                        <p:cTn id="162" dur="1000"/>
                                        <p:tgtEl>
                                          <p:spTgt spid="197649"/>
                                        </p:tgtEl>
                                      </p:cBhvr>
                                    </p:animEffect>
                                  </p:childTnLst>
                                </p:cTn>
                              </p:par>
                            </p:childTnLst>
                          </p:cTn>
                        </p:par>
                        <p:par>
                          <p:cTn id="163" fill="hold">
                            <p:stCondLst>
                              <p:cond delay="1000"/>
                            </p:stCondLst>
                            <p:childTnLst>
                              <p:par>
                                <p:cTn id="164" presetID="9" presetClass="entr" presetSubtype="0" fill="hold" grpId="0" nodeType="afterEffect">
                                  <p:stCondLst>
                                    <p:cond delay="0"/>
                                  </p:stCondLst>
                                  <p:childTnLst>
                                    <p:set>
                                      <p:cBhvr>
                                        <p:cTn id="165" dur="1" fill="hold">
                                          <p:stCondLst>
                                            <p:cond delay="0"/>
                                          </p:stCondLst>
                                        </p:cTn>
                                        <p:tgtEl>
                                          <p:spTgt spid="197666"/>
                                        </p:tgtEl>
                                        <p:attrNameLst>
                                          <p:attrName>style.visibility</p:attrName>
                                        </p:attrNameLst>
                                      </p:cBhvr>
                                      <p:to>
                                        <p:strVal val="visible"/>
                                      </p:to>
                                    </p:set>
                                    <p:animEffect transition="in" filter="dissolve">
                                      <p:cBhvr>
                                        <p:cTn id="166"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5" grpId="0" build="p"/>
      <p:bldP spid="197635" grpId="1" build="p"/>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TYPY INFLACE</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Zda podněty k inflaci vycházejí ze strany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POPTÁVKY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NABÍDKY;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RYCHLOSTI INFLACE; </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povahy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SAMOTNÝCH INFLAČNÍCH PODNĚTŮ</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Potřebné pro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volbu optimálních nástrojů: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institucionálních, psychologických, příp. administrativních, protiinflační politiky.</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Čisté typy inflace se nevyskytují v reálném hospodářství – identifikace dominantního rysu dané inflace. </a:t>
            </a:r>
          </a:p>
          <a:p>
            <a:pPr marL="342900" lvl="0" fontAlgn="base">
              <a:spcBef>
                <a:spcPct val="20000"/>
              </a:spcBef>
              <a:spcAft>
                <a:spcPct val="0"/>
              </a:spcAft>
              <a:buClrTx/>
              <a:buSzPct val="80000"/>
              <a:buFont typeface="Wingdings" panose="05000000000000000000" pitchFamily="2" charset="2"/>
              <a:buChar char="q"/>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PLÍŽIVÁ / PÁDIVÁ INFLACE / HYPERINFLACE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hlediska rychlosti. </a:t>
            </a:r>
          </a:p>
          <a:p>
            <a:pPr lvl="0" indent="-457200" algn="just" fontAlgn="base">
              <a:spcBef>
                <a:spcPct val="20000"/>
              </a:spcBef>
              <a:spcAft>
                <a:spcPct val="0"/>
              </a:spcAft>
              <a:buClrTx/>
              <a:buSzPct val="80000"/>
              <a:buFont typeface="+mj-lt"/>
              <a:buAutoNum type="arabicPeriod"/>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PLÍŽIVÁ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delší dobu relativně mírným a víceméně stabilním tempem; jednociferná, tzn. nižší než 10 %; nemá pro ekonomiku výrazné negativní důsledky, považována za slučitelnou s jejím zdravým vývojem.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p:cNvSpPr/>
          <p:nvPr/>
        </p:nvSpPr>
        <p:spPr>
          <a:xfrm>
            <a:off x="7306408" y="1955087"/>
            <a:ext cx="633046" cy="4364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p>
        </p:txBody>
      </p:sp>
      <p:sp>
        <p:nvSpPr>
          <p:cNvPr id="197636" name="Rectangle 4"/>
          <p:cNvSpPr/>
          <p:nvPr/>
        </p:nvSpPr>
        <p:spPr bwMode="auto">
          <a:xfrm>
            <a:off x="269876" y="1393825"/>
            <a:ext cx="4359274"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R="0" lvl="0" algn="l" defTabSz="914400" rtl="0" eaLnBrk="0" fontAlgn="base" latinLnBrk="0" hangingPunct="0">
              <a:lnSpc>
                <a:spcPct val="80000"/>
              </a:lnSpc>
              <a:spcBef>
                <a:spcPct val="20000"/>
              </a:spcBef>
              <a:spcAft>
                <a:spcPct val="0"/>
              </a:spcAft>
              <a:buClr>
                <a:srgbClr val="0000FF"/>
              </a:buClr>
              <a:buSzTx/>
              <a:buFont typeface="Courier New" panose="02070309020205020404" pitchFamily="49" charset="0"/>
              <a:buChar char="o"/>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Pokud chce CB stlačit znova nezaměstnanost: musí opět vyvolat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PENĚŽNÍ ILUZI </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a celé se to zopakuje: </a:t>
            </a:r>
          </a:p>
          <a:p>
            <a:pPr marR="0" lvl="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Char char="Ø"/>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body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D</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 a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E</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 – vykoupeno ještě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výraznějším </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(už 7%)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růstem inflace –</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 </a:t>
            </a:r>
            <a:r>
              <a:rPr kumimoji="0" lang="cs-CZ" altLang="cs-CZ" sz="2400" b="1"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AKCELERACÍ</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Předpoklady tohoto modelu –  </a:t>
            </a:r>
            <a:r>
              <a:rPr kumimoji="0" lang="cs-CZ" altLang="cs-CZ" sz="2400" b="1" i="0" u="none" strike="noStrike" kern="1200" cap="none" spc="0" normalizeH="0" baseline="0" noProof="0" dirty="0">
                <a:ln>
                  <a:noFill/>
                </a:ln>
                <a:solidFill>
                  <a:prstClr val="black"/>
                </a:solidFill>
                <a:effectLst/>
                <a:highlight>
                  <a:srgbClr val="FFFF00"/>
                </a:highlight>
                <a:uLnTx/>
                <a:uFillTx/>
                <a:ea typeface="Calibri" panose="020F0502020204030204" pitchFamily="34" charset="0"/>
                <a:cs typeface="Calibri" panose="020F0502020204030204" pitchFamily="34" charset="0"/>
              </a:rPr>
              <a:t>adaptivní očekávání a asymetrické informace.</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Původní míře nezaměstnanosti u* odpovídá jakékoliv vysoká míra inflace.</a:t>
            </a:r>
            <a:endPar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endParaRP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367214" y="1393825"/>
            <a:ext cx="4776786"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u </a:t>
              </a:r>
              <a:r>
                <a:rPr lang="cs-CZ" altLang="cs-CZ" sz="1600" kern="1200" dirty="0">
                  <a:solidFill>
                    <a:prstClr val="black"/>
                  </a:solidFill>
                  <a:latin typeface="Arial" panose="020B0604020202020204" pitchFamily="34" charset="0"/>
                  <a:ea typeface="+mn-ea"/>
                  <a:cs typeface="+mn-cs"/>
                </a:rPr>
                <a:t>(</a:t>
              </a:r>
              <a:r>
                <a:rPr kumimoji="0" lang="cs-CZ" altLang="cs-CZ"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par>
                          <p:cTn id="76" fill="hold">
                            <p:stCondLst>
                              <p:cond delay="500"/>
                            </p:stCondLst>
                            <p:childTnLst>
                              <p:par>
                                <p:cTn id="77" presetID="9" presetClass="entr" presetSubtype="0" fill="hold" grpId="0" nodeType="afterEffect">
                                  <p:stCondLst>
                                    <p:cond delay="0"/>
                                  </p:stCondLst>
                                  <p:childTnLst>
                                    <p:set>
                                      <p:cBhvr>
                                        <p:cTn id="78" dur="1" fill="hold">
                                          <p:stCondLst>
                                            <p:cond delay="0"/>
                                          </p:stCondLst>
                                        </p:cTn>
                                        <p:tgtEl>
                                          <p:spTgt spid="197636"/>
                                        </p:tgtEl>
                                        <p:attrNameLst>
                                          <p:attrName>style.visibility</p:attrName>
                                        </p:attrNameLst>
                                      </p:cBhvr>
                                      <p:to>
                                        <p:strVal val="visible"/>
                                      </p:to>
                                    </p:set>
                                    <p:animEffect transition="in" filter="dissolve">
                                      <p:cBhvr>
                                        <p:cTn id="79" dur="500"/>
                                        <p:tgtEl>
                                          <p:spTgt spid="197636"/>
                                        </p:tgtEl>
                                      </p:cBhvr>
                                    </p:animEffect>
                                  </p:childTnLst>
                                </p:cTn>
                              </p:par>
                            </p:childTnLst>
                          </p:cTn>
                        </p:par>
                      </p:childTnLst>
                    </p:cTn>
                  </p:par>
                  <p:par>
                    <p:cTn id="80" fill="hold">
                      <p:stCondLst>
                        <p:cond delay="indefinite"/>
                      </p:stCondLst>
                      <p:childTnLst>
                        <p:par>
                          <p:cTn id="81" fill="hold">
                            <p:stCondLst>
                              <p:cond delay="0"/>
                            </p:stCondLst>
                            <p:childTnLst>
                              <p:par>
                                <p:cTn id="82" presetID="23" presetClass="emph" presetSubtype="0" fill="hold" grpId="1" nodeType="clickEffect">
                                  <p:stCondLst>
                                    <p:cond delay="0"/>
                                  </p:stCondLst>
                                  <p:childTnLst>
                                    <p:animClr clrSpc="hsl" dir="cw">
                                      <p:cBhvr override="childStyle">
                                        <p:cTn id="83" dur="500" fill="hold"/>
                                        <p:tgtEl>
                                          <p:spTgt spid="197647"/>
                                        </p:tgtEl>
                                        <p:attrNameLst>
                                          <p:attrName>style.color</p:attrName>
                                        </p:attrNameLst>
                                      </p:cBhvr>
                                      <p:by>
                                        <p:hsl h="10842353" s="0" l="0"/>
                                      </p:by>
                                    </p:animClr>
                                    <p:animClr clrSpc="hsl" dir="cw">
                                      <p:cBhvr>
                                        <p:cTn id="84" dur="500" fill="hold"/>
                                        <p:tgtEl>
                                          <p:spTgt spid="197647"/>
                                        </p:tgtEl>
                                        <p:attrNameLst>
                                          <p:attrName>fillcolor</p:attrName>
                                        </p:attrNameLst>
                                      </p:cBhvr>
                                      <p:by>
                                        <p:hsl h="10842353" s="0" l="0"/>
                                      </p:by>
                                    </p:animClr>
                                    <p:animClr clrSpc="hsl" dir="cw">
                                      <p:cBhvr>
                                        <p:cTn id="85" dur="500" fill="hold"/>
                                        <p:tgtEl>
                                          <p:spTgt spid="197647"/>
                                        </p:tgtEl>
                                        <p:attrNameLst>
                                          <p:attrName>stroke.color</p:attrName>
                                        </p:attrNameLst>
                                      </p:cBhvr>
                                      <p:by>
                                        <p:hsl h="10842353" s="0" l="0"/>
                                      </p:by>
                                    </p:animClr>
                                    <p:set>
                                      <p:cBhvr>
                                        <p:cTn id="86" dur="500" fill="hold"/>
                                        <p:tgtEl>
                                          <p:spTgt spid="197647"/>
                                        </p:tgtEl>
                                        <p:attrNameLst>
                                          <p:attrName>fill.type</p:attrName>
                                        </p:attrNameLst>
                                      </p:cBhvr>
                                      <p:to>
                                        <p:strVal val="solid"/>
                                      </p:to>
                                    </p:set>
                                  </p:childTnLst>
                                </p:cTn>
                              </p:par>
                            </p:childTnLst>
                          </p:cTn>
                        </p:par>
                        <p:par>
                          <p:cTn id="87" fill="hold">
                            <p:stCondLst>
                              <p:cond delay="500"/>
                            </p:stCondLst>
                            <p:childTnLst>
                              <p:par>
                                <p:cTn id="88" presetID="22" presetClass="entr" presetSubtype="4" fill="hold" grpId="0" nodeType="afterEffect">
                                  <p:stCondLst>
                                    <p:cond delay="0"/>
                                  </p:stCondLst>
                                  <p:childTnLst>
                                    <p:set>
                                      <p:cBhvr>
                                        <p:cTn id="89" dur="1" fill="hold">
                                          <p:stCondLst>
                                            <p:cond delay="0"/>
                                          </p:stCondLst>
                                        </p:cTn>
                                        <p:tgtEl>
                                          <p:spTgt spid="197676"/>
                                        </p:tgtEl>
                                        <p:attrNameLst>
                                          <p:attrName>style.visibility</p:attrName>
                                        </p:attrNameLst>
                                      </p:cBhvr>
                                      <p:to>
                                        <p:strVal val="visible"/>
                                      </p:to>
                                    </p:set>
                                    <p:animEffect transition="in" filter="wipe(down)">
                                      <p:cBhvr>
                                        <p:cTn id="90" dur="1000"/>
                                        <p:tgtEl>
                                          <p:spTgt spid="197676"/>
                                        </p:tgtEl>
                                      </p:cBhvr>
                                    </p:animEffect>
                                  </p:childTnLst>
                                </p:cTn>
                              </p:par>
                            </p:childTnLst>
                          </p:cTn>
                        </p:par>
                      </p:childTnLst>
                    </p:cTn>
                  </p:par>
                  <p:par>
                    <p:cTn id="91" fill="hold">
                      <p:stCondLst>
                        <p:cond delay="indefinite"/>
                      </p:stCondLst>
                      <p:childTnLst>
                        <p:par>
                          <p:cTn id="92" fill="hold">
                            <p:stCondLst>
                              <p:cond delay="0"/>
                            </p:stCondLst>
                            <p:childTnLst>
                              <p:par>
                                <p:cTn id="93"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4" dur="3000" fill="hold"/>
                                        <p:tgtEl>
                                          <p:spTgt spid="197674"/>
                                        </p:tgtEl>
                                        <p:attrNameLst>
                                          <p:attrName>ppt_x</p:attrName>
                                          <p:attrName>ppt_y</p:attrName>
                                        </p:attrNameLst>
                                      </p:cBhvr>
                                    </p:animMotion>
                                  </p:childTnLst>
                                </p:cTn>
                              </p:par>
                              <p:par>
                                <p:cTn id="95" presetID="22" presetClass="entr" presetSubtype="4" fill="hold" grpId="0" nodeType="withEffect">
                                  <p:stCondLst>
                                    <p:cond delay="0"/>
                                  </p:stCondLst>
                                  <p:childTnLst>
                                    <p:set>
                                      <p:cBhvr>
                                        <p:cTn id="96" dur="1" fill="hold">
                                          <p:stCondLst>
                                            <p:cond delay="0"/>
                                          </p:stCondLst>
                                        </p:cTn>
                                        <p:tgtEl>
                                          <p:spTgt spid="197669"/>
                                        </p:tgtEl>
                                        <p:attrNameLst>
                                          <p:attrName>style.visibility</p:attrName>
                                        </p:attrNameLst>
                                      </p:cBhvr>
                                      <p:to>
                                        <p:strVal val="visible"/>
                                      </p:to>
                                    </p:set>
                                    <p:animEffect transition="in" filter="wipe(down)">
                                      <p:cBhvr>
                                        <p:cTn id="97" dur="3000"/>
                                        <p:tgtEl>
                                          <p:spTgt spid="197669"/>
                                        </p:tgtEl>
                                      </p:cBhvr>
                                    </p:animEffect>
                                  </p:childTnLst>
                                </p:cTn>
                              </p:par>
                            </p:childTnLst>
                          </p:cTn>
                        </p:par>
                        <p:par>
                          <p:cTn id="98" fill="hold">
                            <p:stCondLst>
                              <p:cond delay="3000"/>
                            </p:stCondLst>
                            <p:childTnLst>
                              <p:par>
                                <p:cTn id="99" presetID="9" presetClass="entr" presetSubtype="0" fill="hold" grpId="0" nodeType="afterEffect">
                                  <p:stCondLst>
                                    <p:cond delay="0"/>
                                  </p:stCondLst>
                                  <p:childTnLst>
                                    <p:set>
                                      <p:cBhvr>
                                        <p:cTn id="100" dur="1" fill="hold">
                                          <p:stCondLst>
                                            <p:cond delay="0"/>
                                          </p:stCondLst>
                                        </p:cTn>
                                        <p:tgtEl>
                                          <p:spTgt spid="197662"/>
                                        </p:tgtEl>
                                        <p:attrNameLst>
                                          <p:attrName>style.visibility</p:attrName>
                                        </p:attrNameLst>
                                      </p:cBhvr>
                                      <p:to>
                                        <p:strVal val="visible"/>
                                      </p:to>
                                    </p:set>
                                    <p:animEffect transition="in" filter="dissolve">
                                      <p:cBhvr>
                                        <p:cTn id="101" dur="500"/>
                                        <p:tgtEl>
                                          <p:spTgt spid="197662"/>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197668"/>
                                        </p:tgtEl>
                                        <p:attrNameLst>
                                          <p:attrName>style.visibility</p:attrName>
                                        </p:attrNameLst>
                                      </p:cBhvr>
                                      <p:to>
                                        <p:strVal val="visible"/>
                                      </p:to>
                                    </p:set>
                                    <p:animEffect transition="in" filter="dissolve">
                                      <p:cBhvr>
                                        <p:cTn id="104" dur="500"/>
                                        <p:tgtEl>
                                          <p:spTgt spid="197668"/>
                                        </p:tgtEl>
                                      </p:cBhvr>
                                    </p:animEffect>
                                  </p:childTnLst>
                                </p:cTn>
                              </p:par>
                            </p:childTnLst>
                          </p:cTn>
                        </p:par>
                        <p:par>
                          <p:cTn id="105" fill="hold">
                            <p:stCondLst>
                              <p:cond delay="3500"/>
                            </p:stCondLst>
                            <p:childTnLst>
                              <p:par>
                                <p:cTn id="106" presetID="22" presetClass="entr" presetSubtype="8" fill="hold" grpId="0" nodeType="afterEffect">
                                  <p:stCondLst>
                                    <p:cond delay="0"/>
                                  </p:stCondLst>
                                  <p:childTnLst>
                                    <p:set>
                                      <p:cBhvr>
                                        <p:cTn id="107" dur="1" fill="hold">
                                          <p:stCondLst>
                                            <p:cond delay="0"/>
                                          </p:stCondLst>
                                        </p:cTn>
                                        <p:tgtEl>
                                          <p:spTgt spid="197673"/>
                                        </p:tgtEl>
                                        <p:attrNameLst>
                                          <p:attrName>style.visibility</p:attrName>
                                        </p:attrNameLst>
                                      </p:cBhvr>
                                      <p:to>
                                        <p:strVal val="visible"/>
                                      </p:to>
                                    </p:set>
                                    <p:animEffect transition="in" filter="wipe(left)">
                                      <p:cBhvr>
                                        <p:cTn id="108" dur="1000"/>
                                        <p:tgtEl>
                                          <p:spTgt spid="197673"/>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97670"/>
                                        </p:tgtEl>
                                        <p:attrNameLst>
                                          <p:attrName>style.visibility</p:attrName>
                                        </p:attrNameLst>
                                      </p:cBhvr>
                                      <p:to>
                                        <p:strVal val="visible"/>
                                      </p:to>
                                    </p:set>
                                    <p:animEffect transition="in" filter="wipe(left)">
                                      <p:cBhvr>
                                        <p:cTn id="113" dur="1000"/>
                                        <p:tgtEl>
                                          <p:spTgt spid="197670"/>
                                        </p:tgtEl>
                                      </p:cBhvr>
                                    </p:animEffect>
                                  </p:childTnLst>
                                </p:cTn>
                              </p:par>
                            </p:childTnLst>
                          </p:cTn>
                        </p:par>
                        <p:par>
                          <p:cTn id="114" fill="hold">
                            <p:stCondLst>
                              <p:cond delay="1000"/>
                            </p:stCondLst>
                            <p:childTnLst>
                              <p:par>
                                <p:cTn id="115" presetID="0" presetClass="path" presetSubtype="0" accel="50000" decel="50000" fill="hold" grpId="4" nodeType="afterEffect">
                                  <p:stCondLst>
                                    <p:cond delay="0"/>
                                  </p:stCondLst>
                                  <p:childTnLst>
                                    <p:animMotion origin="layout" path="M -0.18299 -0.33727 L -0.00174 -0.33703 " pathEditMode="relative" ptsTypes="AA">
                                      <p:cBhvr>
                                        <p:cTn id="116" dur="2000" fill="hold"/>
                                        <p:tgtEl>
                                          <p:spTgt spid="197674"/>
                                        </p:tgtEl>
                                        <p:attrNameLst>
                                          <p:attrName>ppt_x</p:attrName>
                                          <p:attrName>ppt_y</p:attrName>
                                        </p:attrNameLst>
                                      </p:cBhvr>
                                    </p:animMotion>
                                  </p:childTnLst>
                                </p:cTn>
                              </p:par>
                            </p:childTnLst>
                          </p:cTn>
                        </p:par>
                        <p:par>
                          <p:cTn id="117" fill="hold">
                            <p:stCondLst>
                              <p:cond delay="3000"/>
                            </p:stCondLst>
                            <p:childTnLst>
                              <p:par>
                                <p:cTn id="118" presetID="9" presetClass="entr" presetSubtype="0" fill="hold" grpId="0" nodeType="afterEffect">
                                  <p:stCondLst>
                                    <p:cond delay="0"/>
                                  </p:stCondLst>
                                  <p:childTnLst>
                                    <p:set>
                                      <p:cBhvr>
                                        <p:cTn id="119" dur="1" fill="hold">
                                          <p:stCondLst>
                                            <p:cond delay="0"/>
                                          </p:stCondLst>
                                        </p:cTn>
                                        <p:tgtEl>
                                          <p:spTgt spid="197664"/>
                                        </p:tgtEl>
                                        <p:attrNameLst>
                                          <p:attrName>style.visibility</p:attrName>
                                        </p:attrNameLst>
                                      </p:cBhvr>
                                      <p:to>
                                        <p:strVal val="visible"/>
                                      </p:to>
                                    </p:set>
                                    <p:animEffect transition="in" filter="dissolve">
                                      <p:cBhvr>
                                        <p:cTn id="120" dur="500"/>
                                        <p:tgtEl>
                                          <p:spTgt spid="197664"/>
                                        </p:tgtEl>
                                      </p:cBhvr>
                                    </p:animEffect>
                                  </p:childTnLst>
                                </p:cTn>
                              </p:par>
                            </p:childTnLst>
                          </p:cTn>
                        </p:par>
                      </p:childTnLst>
                    </p:cTn>
                  </p:par>
                  <p:par>
                    <p:cTn id="121" fill="hold">
                      <p:stCondLst>
                        <p:cond delay="indefinite"/>
                      </p:stCondLst>
                      <p:childTnLst>
                        <p:par>
                          <p:cTn id="122" fill="hold">
                            <p:stCondLst>
                              <p:cond delay="0"/>
                            </p:stCondLst>
                            <p:childTnLst>
                              <p:par>
                                <p:cTn id="123" presetID="9" presetClass="entr" presetSubtype="0" fill="hold" grpId="0" nodeType="clickEffect">
                                  <p:stCondLst>
                                    <p:cond delay="0"/>
                                  </p:stCondLst>
                                  <p:childTnLst>
                                    <p:set>
                                      <p:cBhvr>
                                        <p:cTn id="124" dur="1" fill="hold">
                                          <p:stCondLst>
                                            <p:cond delay="0"/>
                                          </p:stCondLst>
                                        </p:cTn>
                                        <p:tgtEl>
                                          <p:spTgt spid="197651"/>
                                        </p:tgtEl>
                                        <p:attrNameLst>
                                          <p:attrName>style.visibility</p:attrName>
                                        </p:attrNameLst>
                                      </p:cBhvr>
                                      <p:to>
                                        <p:strVal val="visible"/>
                                      </p:to>
                                    </p:set>
                                    <p:animEffect transition="in" filter="dissolve">
                                      <p:cBhvr>
                                        <p:cTn id="125" dur="500"/>
                                        <p:tgtEl>
                                          <p:spTgt spid="197651"/>
                                        </p:tgtEl>
                                      </p:cBhvr>
                                    </p:animEffect>
                                  </p:childTnLst>
                                </p:cTn>
                              </p:par>
                            </p:childTnLst>
                          </p:cTn>
                        </p:par>
                      </p:childTnLst>
                    </p:cTn>
                  </p:par>
                  <p:par>
                    <p:cTn id="126" fill="hold">
                      <p:stCondLst>
                        <p:cond delay="indefinite"/>
                      </p:stCondLst>
                      <p:childTnLst>
                        <p:par>
                          <p:cTn id="127" fill="hold">
                            <p:stCondLst>
                              <p:cond delay="0"/>
                            </p:stCondLst>
                            <p:childTnLst>
                              <p:par>
                                <p:cTn id="128" presetID="9" presetClass="exit" presetSubtype="0" fill="hold" grpId="1" nodeType="clickEffect">
                                  <p:stCondLst>
                                    <p:cond delay="0"/>
                                  </p:stCondLst>
                                  <p:childTnLst>
                                    <p:animEffect transition="out" filter="dissolve">
                                      <p:cBhvr>
                                        <p:cTn id="129" dur="500"/>
                                        <p:tgtEl>
                                          <p:spTgt spid="197636"/>
                                        </p:tgtEl>
                                      </p:cBhvr>
                                    </p:animEffect>
                                    <p:set>
                                      <p:cBhvr>
                                        <p:cTn id="130" dur="1" fill="hold">
                                          <p:stCondLst>
                                            <p:cond delay="499"/>
                                          </p:stCondLst>
                                        </p:cTn>
                                        <p:tgtEl>
                                          <p:spTgt spid="197636"/>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22" presetClass="entr" presetSubtype="4" fill="hold" grpId="0" nodeType="clickEffect">
                                  <p:stCondLst>
                                    <p:cond delay="0"/>
                                  </p:stCondLst>
                                  <p:childTnLst>
                                    <p:set>
                                      <p:cBhvr>
                                        <p:cTn id="134" dur="1" fill="hold">
                                          <p:stCondLst>
                                            <p:cond delay="0"/>
                                          </p:stCondLst>
                                        </p:cTn>
                                        <p:tgtEl>
                                          <p:spTgt spid="197649"/>
                                        </p:tgtEl>
                                        <p:attrNameLst>
                                          <p:attrName>style.visibility</p:attrName>
                                        </p:attrNameLst>
                                      </p:cBhvr>
                                      <p:to>
                                        <p:strVal val="visible"/>
                                      </p:to>
                                    </p:set>
                                    <p:animEffect transition="in" filter="wipe(down)">
                                      <p:cBhvr>
                                        <p:cTn id="135" dur="1000"/>
                                        <p:tgtEl>
                                          <p:spTgt spid="197649"/>
                                        </p:tgtEl>
                                      </p:cBhvr>
                                    </p:animEffect>
                                  </p:childTnLst>
                                </p:cTn>
                              </p:par>
                            </p:childTnLst>
                          </p:cTn>
                        </p:par>
                        <p:par>
                          <p:cTn id="136" fill="hold">
                            <p:stCondLst>
                              <p:cond delay="1000"/>
                            </p:stCondLst>
                            <p:childTnLst>
                              <p:par>
                                <p:cTn id="137" presetID="9" presetClass="entr" presetSubtype="0" fill="hold" grpId="0" nodeType="afterEffect">
                                  <p:stCondLst>
                                    <p:cond delay="0"/>
                                  </p:stCondLst>
                                  <p:childTnLst>
                                    <p:set>
                                      <p:cBhvr>
                                        <p:cTn id="138" dur="1" fill="hold">
                                          <p:stCondLst>
                                            <p:cond delay="0"/>
                                          </p:stCondLst>
                                        </p:cTn>
                                        <p:tgtEl>
                                          <p:spTgt spid="197666"/>
                                        </p:tgtEl>
                                        <p:attrNameLst>
                                          <p:attrName>style.visibility</p:attrName>
                                        </p:attrNameLst>
                                      </p:cBhvr>
                                      <p:to>
                                        <p:strVal val="visible"/>
                                      </p:to>
                                    </p:set>
                                    <p:animEffect transition="in" filter="dissolve">
                                      <p:cBhvr>
                                        <p:cTn id="139"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6" grpId="0"/>
      <p:bldP spid="197636" grpId="1"/>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p>
        </p:txBody>
      </p:sp>
      <p:sp>
        <p:nvSpPr>
          <p:cNvPr id="197637" name="Rectangle 5"/>
          <p:cNvSpPr/>
          <p:nvPr/>
        </p:nvSpPr>
        <p:spPr bwMode="auto">
          <a:xfrm>
            <a:off x="198434" y="1435100"/>
            <a:ext cx="4724404" cy="4848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Spojíme všechny body: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A</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C</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E</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 </a:t>
            </a:r>
          </a:p>
          <a:p>
            <a:pPr marR="0" lvl="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Char char="Ø"/>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do nich ekonomika vždy směřuje v delším období:</a:t>
            </a:r>
          </a:p>
          <a:p>
            <a:pPr marR="0" lvl="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Char char="ü"/>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získáme </a:t>
            </a:r>
            <a:r>
              <a:rPr kumimoji="0" lang="cs-CZ" altLang="cs-CZ" sz="2400" b="1"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vertikální (červenou) dlouhodobou </a:t>
            </a:r>
            <a:r>
              <a:rPr kumimoji="0" lang="cs-CZ" altLang="cs-CZ" sz="2400" b="1" i="0" u="none" strike="noStrike" kern="1200" cap="none" spc="0" normalizeH="0" baseline="0" noProof="0" dirty="0" err="1">
                <a:ln>
                  <a:noFill/>
                </a:ln>
                <a:solidFill>
                  <a:srgbClr val="C00000"/>
                </a:solidFill>
                <a:effectLst/>
                <a:uLnTx/>
                <a:uFillTx/>
                <a:ea typeface="Calibri" panose="020F0502020204030204" pitchFamily="34" charset="0"/>
                <a:cs typeface="Calibri" panose="020F0502020204030204" pitchFamily="34" charset="0"/>
              </a:rPr>
              <a:t>Phillipsovu</a:t>
            </a:r>
            <a:r>
              <a:rPr kumimoji="0" lang="cs-CZ" altLang="cs-CZ" sz="2400" b="1"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 křivku </a:t>
            </a:r>
            <a:r>
              <a:rPr kumimoji="0" lang="cs-CZ" altLang="cs-CZ" sz="2400" b="0"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a:t>
            </a:r>
            <a:r>
              <a:rPr kumimoji="0" lang="cs-CZ" altLang="cs-CZ" sz="2400" b="1"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LPC</a:t>
            </a:r>
            <a:r>
              <a:rPr kumimoji="0" lang="cs-CZ" altLang="cs-CZ" sz="2400" b="0" i="0" u="none" strike="noStrike" kern="1200" cap="none" spc="0" normalizeH="0" baseline="0" noProof="0" dirty="0">
                <a:ln>
                  <a:noFill/>
                </a:ln>
                <a:solidFill>
                  <a:srgbClr val="C00000"/>
                </a:solidFill>
                <a:effectLst/>
                <a:uLnTx/>
                <a:uFillTx/>
                <a:ea typeface="Calibri" panose="020F0502020204030204" pitchFamily="34" charset="0"/>
                <a:cs typeface="Calibri" panose="020F0502020204030204" pitchFamily="34" charset="0"/>
              </a:rPr>
              <a:t>):</a:t>
            </a:r>
          </a:p>
          <a:p>
            <a:pPr marR="0" lvl="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Char char="Ø"/>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vyznačuje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přirozenou míru nezaměstnanosti </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odpovídající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jakékoliv míře inflace</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Taková míra nezaměstnanosti: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NAIRU</a:t>
            </a: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 = míra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nezaměstnanosti nezrychlující inflaci:</a:t>
            </a:r>
          </a:p>
          <a:p>
            <a:pPr marR="0" lvl="0" algn="just"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Char char="Ø"/>
              <a:defRPr/>
            </a:pPr>
            <a:r>
              <a:rPr kumimoji="0" lang="cs-CZ" altLang="cs-CZ" sz="2400" b="0"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na této úrovni </a:t>
            </a:r>
            <a:r>
              <a:rPr kumimoji="0" lang="cs-CZ" altLang="cs-CZ" sz="24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nevznikají tlaky ani na vzestup míry inflace ani na pokles míry inflace.</a:t>
            </a: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childTnLst>
                    </p:cTn>
                  </p:par>
                  <p:par>
                    <p:cTn id="76" fill="hold">
                      <p:stCondLst>
                        <p:cond delay="indefinite"/>
                      </p:stCondLst>
                      <p:childTnLst>
                        <p:par>
                          <p:cTn id="77" fill="hold">
                            <p:stCondLst>
                              <p:cond delay="0"/>
                            </p:stCondLst>
                            <p:childTnLst>
                              <p:par>
                                <p:cTn id="78" presetID="23" presetClass="emph" presetSubtype="0" fill="hold" grpId="1" nodeType="clickEffect">
                                  <p:stCondLst>
                                    <p:cond delay="0"/>
                                  </p:stCondLst>
                                  <p:childTnLst>
                                    <p:animClr clrSpc="hsl" dir="cw">
                                      <p:cBhvr override="childStyle">
                                        <p:cTn id="79" dur="500" fill="hold"/>
                                        <p:tgtEl>
                                          <p:spTgt spid="197647"/>
                                        </p:tgtEl>
                                        <p:attrNameLst>
                                          <p:attrName>style.color</p:attrName>
                                        </p:attrNameLst>
                                      </p:cBhvr>
                                      <p:by>
                                        <p:hsl h="10842353" s="0" l="0"/>
                                      </p:by>
                                    </p:animClr>
                                    <p:animClr clrSpc="hsl" dir="cw">
                                      <p:cBhvr>
                                        <p:cTn id="80" dur="500" fill="hold"/>
                                        <p:tgtEl>
                                          <p:spTgt spid="197647"/>
                                        </p:tgtEl>
                                        <p:attrNameLst>
                                          <p:attrName>fillcolor</p:attrName>
                                        </p:attrNameLst>
                                      </p:cBhvr>
                                      <p:by>
                                        <p:hsl h="10842353" s="0" l="0"/>
                                      </p:by>
                                    </p:animClr>
                                    <p:animClr clrSpc="hsl" dir="cw">
                                      <p:cBhvr>
                                        <p:cTn id="81" dur="500" fill="hold"/>
                                        <p:tgtEl>
                                          <p:spTgt spid="197647"/>
                                        </p:tgtEl>
                                        <p:attrNameLst>
                                          <p:attrName>stroke.color</p:attrName>
                                        </p:attrNameLst>
                                      </p:cBhvr>
                                      <p:by>
                                        <p:hsl h="10842353" s="0" l="0"/>
                                      </p:by>
                                    </p:animClr>
                                    <p:set>
                                      <p:cBhvr>
                                        <p:cTn id="82" dur="500" fill="hold"/>
                                        <p:tgtEl>
                                          <p:spTgt spid="197647"/>
                                        </p:tgtEl>
                                        <p:attrNameLst>
                                          <p:attrName>fill.type</p:attrName>
                                        </p:attrNameLst>
                                      </p:cBhvr>
                                      <p:to>
                                        <p:strVal val="solid"/>
                                      </p:to>
                                    </p:set>
                                  </p:childTnLst>
                                </p:cTn>
                              </p:par>
                            </p:childTnLst>
                          </p:cTn>
                        </p:par>
                        <p:par>
                          <p:cTn id="83" fill="hold">
                            <p:stCondLst>
                              <p:cond delay="500"/>
                            </p:stCondLst>
                            <p:childTnLst>
                              <p:par>
                                <p:cTn id="84" presetID="22" presetClass="entr" presetSubtype="4" fill="hold" grpId="0" nodeType="afterEffect">
                                  <p:stCondLst>
                                    <p:cond delay="0"/>
                                  </p:stCondLst>
                                  <p:childTnLst>
                                    <p:set>
                                      <p:cBhvr>
                                        <p:cTn id="85" dur="1" fill="hold">
                                          <p:stCondLst>
                                            <p:cond delay="0"/>
                                          </p:stCondLst>
                                        </p:cTn>
                                        <p:tgtEl>
                                          <p:spTgt spid="197676"/>
                                        </p:tgtEl>
                                        <p:attrNameLst>
                                          <p:attrName>style.visibility</p:attrName>
                                        </p:attrNameLst>
                                      </p:cBhvr>
                                      <p:to>
                                        <p:strVal val="visible"/>
                                      </p:to>
                                    </p:set>
                                    <p:animEffect transition="in" filter="wipe(down)">
                                      <p:cBhvr>
                                        <p:cTn id="86" dur="1000"/>
                                        <p:tgtEl>
                                          <p:spTgt spid="197676"/>
                                        </p:tgtEl>
                                      </p:cBhvr>
                                    </p:animEffect>
                                  </p:childTnLst>
                                </p:cTn>
                              </p:par>
                            </p:childTnLst>
                          </p:cTn>
                        </p:par>
                      </p:childTnLst>
                    </p:cTn>
                  </p:par>
                  <p:par>
                    <p:cTn id="87" fill="hold">
                      <p:stCondLst>
                        <p:cond delay="indefinite"/>
                      </p:stCondLst>
                      <p:childTnLst>
                        <p:par>
                          <p:cTn id="88" fill="hold">
                            <p:stCondLst>
                              <p:cond delay="0"/>
                            </p:stCondLst>
                            <p:childTnLst>
                              <p:par>
                                <p:cTn id="89"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0" dur="3000" fill="hold"/>
                                        <p:tgtEl>
                                          <p:spTgt spid="197674"/>
                                        </p:tgtEl>
                                        <p:attrNameLst>
                                          <p:attrName>ppt_x</p:attrName>
                                          <p:attrName>ppt_y</p:attrName>
                                        </p:attrNameLst>
                                      </p:cBhvr>
                                    </p:animMotion>
                                  </p:childTnLst>
                                </p:cTn>
                              </p:par>
                              <p:par>
                                <p:cTn id="91" presetID="22" presetClass="entr" presetSubtype="4" fill="hold" grpId="0" nodeType="withEffect">
                                  <p:stCondLst>
                                    <p:cond delay="0"/>
                                  </p:stCondLst>
                                  <p:childTnLst>
                                    <p:set>
                                      <p:cBhvr>
                                        <p:cTn id="92" dur="1" fill="hold">
                                          <p:stCondLst>
                                            <p:cond delay="0"/>
                                          </p:stCondLst>
                                        </p:cTn>
                                        <p:tgtEl>
                                          <p:spTgt spid="197669"/>
                                        </p:tgtEl>
                                        <p:attrNameLst>
                                          <p:attrName>style.visibility</p:attrName>
                                        </p:attrNameLst>
                                      </p:cBhvr>
                                      <p:to>
                                        <p:strVal val="visible"/>
                                      </p:to>
                                    </p:set>
                                    <p:animEffect transition="in" filter="wipe(down)">
                                      <p:cBhvr>
                                        <p:cTn id="93" dur="3000"/>
                                        <p:tgtEl>
                                          <p:spTgt spid="197669"/>
                                        </p:tgtEl>
                                      </p:cBhvr>
                                    </p:animEffect>
                                  </p:childTnLst>
                                </p:cTn>
                              </p:par>
                            </p:childTnLst>
                          </p:cTn>
                        </p:par>
                        <p:par>
                          <p:cTn id="94" fill="hold">
                            <p:stCondLst>
                              <p:cond delay="3000"/>
                            </p:stCondLst>
                            <p:childTnLst>
                              <p:par>
                                <p:cTn id="95" presetID="9" presetClass="entr" presetSubtype="0" fill="hold" grpId="0" nodeType="afterEffect">
                                  <p:stCondLst>
                                    <p:cond delay="0"/>
                                  </p:stCondLst>
                                  <p:childTnLst>
                                    <p:set>
                                      <p:cBhvr>
                                        <p:cTn id="96" dur="1" fill="hold">
                                          <p:stCondLst>
                                            <p:cond delay="0"/>
                                          </p:stCondLst>
                                        </p:cTn>
                                        <p:tgtEl>
                                          <p:spTgt spid="197662"/>
                                        </p:tgtEl>
                                        <p:attrNameLst>
                                          <p:attrName>style.visibility</p:attrName>
                                        </p:attrNameLst>
                                      </p:cBhvr>
                                      <p:to>
                                        <p:strVal val="visible"/>
                                      </p:to>
                                    </p:set>
                                    <p:animEffect transition="in" filter="dissolve">
                                      <p:cBhvr>
                                        <p:cTn id="97" dur="500"/>
                                        <p:tgtEl>
                                          <p:spTgt spid="197662"/>
                                        </p:tgtEl>
                                      </p:cBhvr>
                                    </p:animEffect>
                                  </p:childTnLst>
                                </p:cTn>
                              </p:par>
                              <p:par>
                                <p:cTn id="98" presetID="9" presetClass="entr" presetSubtype="0" fill="hold" grpId="0" nodeType="withEffect">
                                  <p:stCondLst>
                                    <p:cond delay="0"/>
                                  </p:stCondLst>
                                  <p:childTnLst>
                                    <p:set>
                                      <p:cBhvr>
                                        <p:cTn id="99" dur="1" fill="hold">
                                          <p:stCondLst>
                                            <p:cond delay="0"/>
                                          </p:stCondLst>
                                        </p:cTn>
                                        <p:tgtEl>
                                          <p:spTgt spid="197668"/>
                                        </p:tgtEl>
                                        <p:attrNameLst>
                                          <p:attrName>style.visibility</p:attrName>
                                        </p:attrNameLst>
                                      </p:cBhvr>
                                      <p:to>
                                        <p:strVal val="visible"/>
                                      </p:to>
                                    </p:set>
                                    <p:animEffect transition="in" filter="dissolve">
                                      <p:cBhvr>
                                        <p:cTn id="100" dur="500"/>
                                        <p:tgtEl>
                                          <p:spTgt spid="197668"/>
                                        </p:tgtEl>
                                      </p:cBhvr>
                                    </p:animEffect>
                                  </p:childTnLst>
                                </p:cTn>
                              </p:par>
                            </p:childTnLst>
                          </p:cTn>
                        </p:par>
                        <p:par>
                          <p:cTn id="101" fill="hold">
                            <p:stCondLst>
                              <p:cond delay="3500"/>
                            </p:stCondLst>
                            <p:childTnLst>
                              <p:par>
                                <p:cTn id="102" presetID="22" presetClass="entr" presetSubtype="8" fill="hold" grpId="0" nodeType="afterEffect">
                                  <p:stCondLst>
                                    <p:cond delay="0"/>
                                  </p:stCondLst>
                                  <p:childTnLst>
                                    <p:set>
                                      <p:cBhvr>
                                        <p:cTn id="103" dur="1" fill="hold">
                                          <p:stCondLst>
                                            <p:cond delay="0"/>
                                          </p:stCondLst>
                                        </p:cTn>
                                        <p:tgtEl>
                                          <p:spTgt spid="197673"/>
                                        </p:tgtEl>
                                        <p:attrNameLst>
                                          <p:attrName>style.visibility</p:attrName>
                                        </p:attrNameLst>
                                      </p:cBhvr>
                                      <p:to>
                                        <p:strVal val="visible"/>
                                      </p:to>
                                    </p:set>
                                    <p:animEffect transition="in" filter="wipe(left)">
                                      <p:cBhvr>
                                        <p:cTn id="104" dur="1000"/>
                                        <p:tgtEl>
                                          <p:spTgt spid="197673"/>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197670"/>
                                        </p:tgtEl>
                                        <p:attrNameLst>
                                          <p:attrName>style.visibility</p:attrName>
                                        </p:attrNameLst>
                                      </p:cBhvr>
                                      <p:to>
                                        <p:strVal val="visible"/>
                                      </p:to>
                                    </p:set>
                                    <p:animEffect transition="in" filter="wipe(left)">
                                      <p:cBhvr>
                                        <p:cTn id="109" dur="1000"/>
                                        <p:tgtEl>
                                          <p:spTgt spid="197670"/>
                                        </p:tgtEl>
                                      </p:cBhvr>
                                    </p:animEffect>
                                  </p:childTnLst>
                                </p:cTn>
                              </p:par>
                            </p:childTnLst>
                          </p:cTn>
                        </p:par>
                        <p:par>
                          <p:cTn id="110" fill="hold">
                            <p:stCondLst>
                              <p:cond delay="1000"/>
                            </p:stCondLst>
                            <p:childTnLst>
                              <p:par>
                                <p:cTn id="111" presetID="0" presetClass="path" presetSubtype="0" accel="50000" decel="50000" fill="hold" grpId="4" nodeType="afterEffect">
                                  <p:stCondLst>
                                    <p:cond delay="0"/>
                                  </p:stCondLst>
                                  <p:childTnLst>
                                    <p:animMotion origin="layout" path="M -0.18299 -0.33727 L -0.00174 -0.33703 " pathEditMode="relative" ptsTypes="AA">
                                      <p:cBhvr>
                                        <p:cTn id="112" dur="2000" fill="hold"/>
                                        <p:tgtEl>
                                          <p:spTgt spid="197674"/>
                                        </p:tgtEl>
                                        <p:attrNameLst>
                                          <p:attrName>ppt_x</p:attrName>
                                          <p:attrName>ppt_y</p:attrName>
                                        </p:attrNameLst>
                                      </p:cBhvr>
                                    </p:animMotion>
                                  </p:childTnLst>
                                </p:cTn>
                              </p:par>
                            </p:childTnLst>
                          </p:cTn>
                        </p:par>
                        <p:par>
                          <p:cTn id="113" fill="hold">
                            <p:stCondLst>
                              <p:cond delay="3000"/>
                            </p:stCondLst>
                            <p:childTnLst>
                              <p:par>
                                <p:cTn id="114" presetID="9" presetClass="entr" presetSubtype="0" fill="hold" grpId="0" nodeType="afterEffect">
                                  <p:stCondLst>
                                    <p:cond delay="0"/>
                                  </p:stCondLst>
                                  <p:childTnLst>
                                    <p:set>
                                      <p:cBhvr>
                                        <p:cTn id="115" dur="1" fill="hold">
                                          <p:stCondLst>
                                            <p:cond delay="0"/>
                                          </p:stCondLst>
                                        </p:cTn>
                                        <p:tgtEl>
                                          <p:spTgt spid="197664"/>
                                        </p:tgtEl>
                                        <p:attrNameLst>
                                          <p:attrName>style.visibility</p:attrName>
                                        </p:attrNameLst>
                                      </p:cBhvr>
                                      <p:to>
                                        <p:strVal val="visible"/>
                                      </p:to>
                                    </p:set>
                                    <p:animEffect transition="in" filter="dissolve">
                                      <p:cBhvr>
                                        <p:cTn id="116" dur="500"/>
                                        <p:tgtEl>
                                          <p:spTgt spid="197664"/>
                                        </p:tgtEl>
                                      </p:cBhvr>
                                    </p:animEffect>
                                  </p:childTnLst>
                                </p:cTn>
                              </p:par>
                            </p:childTnLst>
                          </p:cTn>
                        </p:par>
                      </p:childTnLst>
                    </p:cTn>
                  </p:par>
                  <p:par>
                    <p:cTn id="117" fill="hold">
                      <p:stCondLst>
                        <p:cond delay="indefinite"/>
                      </p:stCondLst>
                      <p:childTnLst>
                        <p:par>
                          <p:cTn id="118" fill="hold">
                            <p:stCondLst>
                              <p:cond delay="0"/>
                            </p:stCondLst>
                            <p:childTnLst>
                              <p:par>
                                <p:cTn id="119" presetID="9" presetClass="entr" presetSubtype="0" fill="hold" grpId="0" nodeType="clickEffect">
                                  <p:stCondLst>
                                    <p:cond delay="0"/>
                                  </p:stCondLst>
                                  <p:childTnLst>
                                    <p:set>
                                      <p:cBhvr>
                                        <p:cTn id="120" dur="1" fill="hold">
                                          <p:stCondLst>
                                            <p:cond delay="0"/>
                                          </p:stCondLst>
                                        </p:cTn>
                                        <p:tgtEl>
                                          <p:spTgt spid="197651"/>
                                        </p:tgtEl>
                                        <p:attrNameLst>
                                          <p:attrName>style.visibility</p:attrName>
                                        </p:attrNameLst>
                                      </p:cBhvr>
                                      <p:to>
                                        <p:strVal val="visible"/>
                                      </p:to>
                                    </p:set>
                                    <p:animEffect transition="in" filter="dissolve">
                                      <p:cBhvr>
                                        <p:cTn id="121" dur="500"/>
                                        <p:tgtEl>
                                          <p:spTgt spid="197651"/>
                                        </p:tgtEl>
                                      </p:cBhvr>
                                    </p:animEffect>
                                  </p:childTnLst>
                                </p:cTn>
                              </p:par>
                            </p:childTnLst>
                          </p:cTn>
                        </p:par>
                        <p:par>
                          <p:cTn id="122" fill="hold">
                            <p:stCondLst>
                              <p:cond delay="500"/>
                            </p:stCondLst>
                            <p:childTnLst>
                              <p:par>
                                <p:cTn id="123" presetID="9" presetClass="entr" presetSubtype="0" fill="hold" grpId="0" nodeType="afterEffect">
                                  <p:stCondLst>
                                    <p:cond delay="0"/>
                                  </p:stCondLst>
                                  <p:childTnLst>
                                    <p:set>
                                      <p:cBhvr>
                                        <p:cTn id="124" dur="1" fill="hold">
                                          <p:stCondLst>
                                            <p:cond delay="0"/>
                                          </p:stCondLst>
                                        </p:cTn>
                                        <p:tgtEl>
                                          <p:spTgt spid="197637"/>
                                        </p:tgtEl>
                                        <p:attrNameLst>
                                          <p:attrName>style.visibility</p:attrName>
                                        </p:attrNameLst>
                                      </p:cBhvr>
                                      <p:to>
                                        <p:strVal val="visible"/>
                                      </p:to>
                                    </p:set>
                                    <p:animEffect transition="in" filter="dissolve">
                                      <p:cBhvr>
                                        <p:cTn id="125" dur="500"/>
                                        <p:tgtEl>
                                          <p:spTgt spid="197637"/>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97649"/>
                                        </p:tgtEl>
                                        <p:attrNameLst>
                                          <p:attrName>style.visibility</p:attrName>
                                        </p:attrNameLst>
                                      </p:cBhvr>
                                      <p:to>
                                        <p:strVal val="visible"/>
                                      </p:to>
                                    </p:set>
                                    <p:animEffect transition="in" filter="wipe(down)">
                                      <p:cBhvr>
                                        <p:cTn id="130" dur="1000"/>
                                        <p:tgtEl>
                                          <p:spTgt spid="197649"/>
                                        </p:tgtEl>
                                      </p:cBhvr>
                                    </p:animEffect>
                                  </p:childTnLst>
                                </p:cTn>
                              </p:par>
                            </p:childTnLst>
                          </p:cTn>
                        </p:par>
                        <p:par>
                          <p:cTn id="131" fill="hold">
                            <p:stCondLst>
                              <p:cond delay="1000"/>
                            </p:stCondLst>
                            <p:childTnLst>
                              <p:par>
                                <p:cTn id="132" presetID="9" presetClass="entr" presetSubtype="0" fill="hold" grpId="0" nodeType="afterEffect">
                                  <p:stCondLst>
                                    <p:cond delay="0"/>
                                  </p:stCondLst>
                                  <p:childTnLst>
                                    <p:set>
                                      <p:cBhvr>
                                        <p:cTn id="133" dur="1" fill="hold">
                                          <p:stCondLst>
                                            <p:cond delay="0"/>
                                          </p:stCondLst>
                                        </p:cTn>
                                        <p:tgtEl>
                                          <p:spTgt spid="197666"/>
                                        </p:tgtEl>
                                        <p:attrNameLst>
                                          <p:attrName>style.visibility</p:attrName>
                                        </p:attrNameLst>
                                      </p:cBhvr>
                                      <p:to>
                                        <p:strVal val="visible"/>
                                      </p:to>
                                    </p:set>
                                    <p:animEffect transition="in" filter="dissolve">
                                      <p:cBhvr>
                                        <p:cTn id="134"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7" grpId="0"/>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0" y="452438"/>
            <a:ext cx="9144000" cy="80645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Modifikovaná PC</a:t>
            </a:r>
          </a:p>
        </p:txBody>
      </p:sp>
      <p:grpSp>
        <p:nvGrpSpPr>
          <p:cNvPr id="2" name="Group 8"/>
          <p:cNvGrpSpPr/>
          <p:nvPr/>
        </p:nvGrpSpPr>
        <p:grpSpPr bwMode="auto">
          <a:xfrm>
            <a:off x="885825" y="1773238"/>
            <a:ext cx="6443663" cy="4338637"/>
            <a:chOff x="558" y="1117"/>
            <a:chExt cx="4059" cy="2733"/>
          </a:xfrm>
        </p:grpSpPr>
        <p:sp>
          <p:nvSpPr>
            <p:cNvPr id="37918"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9"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048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p>
        </p:txBody>
      </p:sp>
      <p:sp>
        <p:nvSpPr>
          <p:cNvPr id="20487" name="Text Box 7"/>
          <p:cNvSpPr txBox="1">
            <a:spLocks noChangeArrowheads="1"/>
          </p:cNvSpPr>
          <p:nvPr/>
        </p:nvSpPr>
        <p:spPr bwMode="auto">
          <a:xfrm>
            <a:off x="6139185" y="5246688"/>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p>
        </p:txBody>
      </p:sp>
      <p:sp>
        <p:nvSpPr>
          <p:cNvPr id="20490" name="Freeform 10"/>
          <p:cNvSpPr/>
          <p:nvPr/>
        </p:nvSpPr>
        <p:spPr bwMode="auto">
          <a:xfrm>
            <a:off x="1979613" y="2060575"/>
            <a:ext cx="3240087" cy="3384550"/>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1" name="Freeform 11"/>
          <p:cNvSpPr/>
          <p:nvPr/>
        </p:nvSpPr>
        <p:spPr bwMode="auto">
          <a:xfrm>
            <a:off x="2547938" y="1757363"/>
            <a:ext cx="3311525" cy="3095625"/>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cap="rnd">
            <a:solidFill>
              <a:schemeClr val="tx1"/>
            </a:solidFill>
            <a:prstDash val="sysDot"/>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2"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5"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p>
        </p:txBody>
      </p:sp>
      <p:sp>
        <p:nvSpPr>
          <p:cNvPr id="20496" name="Text Box 16"/>
          <p:cNvSpPr txBox="1">
            <a:spLocks noChangeArrowheads="1"/>
          </p:cNvSpPr>
          <p:nvPr/>
        </p:nvSpPr>
        <p:spPr bwMode="auto">
          <a:xfrm>
            <a:off x="5867400" y="46529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p>
        </p:txBody>
      </p:sp>
      <p:sp>
        <p:nvSpPr>
          <p:cNvPr id="20497" name="Text Box 17"/>
          <p:cNvSpPr txBox="1">
            <a:spLocks noChangeArrowheads="1"/>
          </p:cNvSpPr>
          <p:nvPr/>
        </p:nvSpPr>
        <p:spPr bwMode="auto">
          <a:xfrm>
            <a:off x="5076825" y="53006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20498" name="Line 18"/>
          <p:cNvSpPr>
            <a:spLocks noChangeShapeType="1"/>
          </p:cNvSpPr>
          <p:nvPr/>
        </p:nvSpPr>
        <p:spPr bwMode="auto">
          <a:xfrm flipV="1">
            <a:off x="2547938" y="3106738"/>
            <a:ext cx="0" cy="1096962"/>
          </a:xfrm>
          <a:prstGeom prst="line">
            <a:avLst/>
          </a:prstGeom>
          <a:noFill/>
          <a:ln w="762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0" name="Line 20"/>
          <p:cNvSpPr>
            <a:spLocks noChangeShapeType="1"/>
          </p:cNvSpPr>
          <p:nvPr/>
        </p:nvSpPr>
        <p:spPr bwMode="auto">
          <a:xfrm flipH="1">
            <a:off x="900113" y="4941888"/>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1" name="Line 21"/>
          <p:cNvSpPr>
            <a:spLocks noChangeShapeType="1"/>
          </p:cNvSpPr>
          <p:nvPr/>
        </p:nvSpPr>
        <p:spPr bwMode="auto">
          <a:xfrm flipH="1">
            <a:off x="900113" y="4508500"/>
            <a:ext cx="1866900"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4"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505" name="Text Box 25"/>
          <p:cNvSpPr txBox="1">
            <a:spLocks noChangeArrowheads="1"/>
          </p:cNvSpPr>
          <p:nvPr/>
        </p:nvSpPr>
        <p:spPr bwMode="auto">
          <a:xfrm>
            <a:off x="2443163" y="6111875"/>
            <a:ext cx="647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20506" name="Line 26"/>
          <p:cNvSpPr>
            <a:spLocks noChangeShapeType="1"/>
          </p:cNvSpPr>
          <p:nvPr/>
        </p:nvSpPr>
        <p:spPr bwMode="auto">
          <a:xfrm flipH="1">
            <a:off x="2503488" y="6684963"/>
            <a:ext cx="844550"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14" name="Text Box 34"/>
          <p:cNvSpPr txBox="1">
            <a:spLocks noChangeArrowheads="1"/>
          </p:cNvSpPr>
          <p:nvPr/>
        </p:nvSpPr>
        <p:spPr bwMode="auto">
          <a:xfrm>
            <a:off x="166688" y="4652963"/>
            <a:ext cx="7191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0</a:t>
            </a:r>
          </a:p>
        </p:txBody>
      </p:sp>
      <p:sp>
        <p:nvSpPr>
          <p:cNvPr id="20516" name="Text Box 36"/>
          <p:cNvSpPr txBox="1">
            <a:spLocks noChangeArrowheads="1"/>
          </p:cNvSpPr>
          <p:nvPr/>
        </p:nvSpPr>
        <p:spPr bwMode="auto">
          <a:xfrm>
            <a:off x="3348038" y="4635500"/>
            <a:ext cx="3730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5" name="Text Box 36"/>
          <p:cNvSpPr txBox="1">
            <a:spLocks noChangeArrowheads="1"/>
          </p:cNvSpPr>
          <p:nvPr/>
        </p:nvSpPr>
        <p:spPr bwMode="auto">
          <a:xfrm>
            <a:off x="2703513" y="4176713"/>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6" name="Line 20"/>
          <p:cNvSpPr>
            <a:spLocks noChangeShapeType="1"/>
          </p:cNvSpPr>
          <p:nvPr/>
        </p:nvSpPr>
        <p:spPr bwMode="auto">
          <a:xfrm>
            <a:off x="2700338" y="2997200"/>
            <a:ext cx="3175" cy="316865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 name="Line 20"/>
          <p:cNvSpPr>
            <a:spLocks noChangeShapeType="1"/>
          </p:cNvSpPr>
          <p:nvPr/>
        </p:nvSpPr>
        <p:spPr bwMode="auto">
          <a:xfrm flipH="1">
            <a:off x="971550" y="2973388"/>
            <a:ext cx="1795463"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 name="Text Box 36"/>
          <p:cNvSpPr txBox="1">
            <a:spLocks noChangeArrowheads="1"/>
          </p:cNvSpPr>
          <p:nvPr/>
        </p:nvSpPr>
        <p:spPr bwMode="auto">
          <a:xfrm>
            <a:off x="2716213" y="2600325"/>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0" name="Text Box 36"/>
          <p:cNvSpPr txBox="1">
            <a:spLocks noChangeArrowheads="1"/>
          </p:cNvSpPr>
          <p:nvPr/>
        </p:nvSpPr>
        <p:spPr bwMode="auto">
          <a:xfrm>
            <a:off x="3397250" y="3732213"/>
            <a:ext cx="3714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1" name="Line 26"/>
          <p:cNvSpPr>
            <a:spLocks noChangeShapeType="1"/>
          </p:cNvSpPr>
          <p:nvPr/>
        </p:nvSpPr>
        <p:spPr bwMode="auto">
          <a:xfrm>
            <a:off x="2530475" y="6613525"/>
            <a:ext cx="855663"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 name="Line 20"/>
          <p:cNvSpPr>
            <a:spLocks noChangeShapeType="1"/>
          </p:cNvSpPr>
          <p:nvPr/>
        </p:nvSpPr>
        <p:spPr bwMode="auto">
          <a:xfrm flipH="1">
            <a:off x="900113" y="4030663"/>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3" name="Text Box 34"/>
          <p:cNvSpPr txBox="1">
            <a:spLocks noChangeArrowheads="1"/>
          </p:cNvSpPr>
          <p:nvPr/>
        </p:nvSpPr>
        <p:spPr bwMode="auto">
          <a:xfrm>
            <a:off x="180975" y="4156075"/>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44" name="Text Box 34"/>
          <p:cNvSpPr txBox="1">
            <a:spLocks noChangeArrowheads="1"/>
          </p:cNvSpPr>
          <p:nvPr/>
        </p:nvSpPr>
        <p:spPr bwMode="auto">
          <a:xfrm>
            <a:off x="165100" y="271145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3</a:t>
            </a:r>
          </a:p>
        </p:txBody>
      </p:sp>
      <p:sp>
        <p:nvSpPr>
          <p:cNvPr id="46" name="Text Box 34"/>
          <p:cNvSpPr txBox="1">
            <a:spLocks noChangeArrowheads="1"/>
          </p:cNvSpPr>
          <p:nvPr/>
        </p:nvSpPr>
        <p:spPr bwMode="auto">
          <a:xfrm>
            <a:off x="165100" y="363220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4</a:t>
            </a:r>
          </a:p>
        </p:txBody>
      </p:sp>
      <p:sp>
        <p:nvSpPr>
          <p:cNvPr id="3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20486"/>
                                        </p:tgtEl>
                                        <p:attrNameLst>
                                          <p:attrName>style.visibility</p:attrName>
                                        </p:attrNameLst>
                                      </p:cBhvr>
                                      <p:to>
                                        <p:strVal val="visible"/>
                                      </p:to>
                                    </p:set>
                                    <p:set>
                                      <p:cBhvr>
                                        <p:cTn id="15" dur="455" fill="hold">
                                          <p:stCondLst>
                                            <p:cond delay="0"/>
                                          </p:stCondLst>
                                        </p:cTn>
                                        <p:tgtEl>
                                          <p:spTgt spid="20486"/>
                                        </p:tgtEl>
                                        <p:attrNameLst>
                                          <p:attrName>style.rotation</p:attrName>
                                        </p:attrNameLst>
                                      </p:cBhvr>
                                      <p:to>
                                        <p:strVal val="-45.0"/>
                                      </p:to>
                                    </p:set>
                                    <p:anim calcmode="lin" valueType="num">
                                      <p:cBhvr>
                                        <p:cTn id="16" dur="455" fill="hold">
                                          <p:stCondLst>
                                            <p:cond delay="455"/>
                                          </p:stCondLst>
                                        </p:cTn>
                                        <p:tgtEl>
                                          <p:spTgt spid="20486"/>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20486"/>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20486"/>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20486"/>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grpId="0" nodeType="clickEffect">
                                  <p:stCondLst>
                                    <p:cond delay="0"/>
                                  </p:stCondLst>
                                  <p:iterate type="lt">
                                    <p:tmPct val="50000"/>
                                  </p:iterate>
                                  <p:childTnLst>
                                    <p:set>
                                      <p:cBhvr>
                                        <p:cTn id="23" dur="1" fill="hold">
                                          <p:stCondLst>
                                            <p:cond delay="0"/>
                                          </p:stCondLst>
                                        </p:cTn>
                                        <p:tgtEl>
                                          <p:spTgt spid="20487"/>
                                        </p:tgtEl>
                                        <p:attrNameLst>
                                          <p:attrName>style.visibility</p:attrName>
                                        </p:attrNameLst>
                                      </p:cBhvr>
                                      <p:to>
                                        <p:strVal val="visible"/>
                                      </p:to>
                                    </p:set>
                                    <p:set>
                                      <p:cBhvr>
                                        <p:cTn id="24" dur="455" fill="hold">
                                          <p:stCondLst>
                                            <p:cond delay="0"/>
                                          </p:stCondLst>
                                        </p:cTn>
                                        <p:tgtEl>
                                          <p:spTgt spid="20487"/>
                                        </p:tgtEl>
                                        <p:attrNameLst>
                                          <p:attrName>style.rotation</p:attrName>
                                        </p:attrNameLst>
                                      </p:cBhvr>
                                      <p:to>
                                        <p:strVal val="-45.0"/>
                                      </p:to>
                                    </p:set>
                                    <p:anim calcmode="lin" valueType="num">
                                      <p:cBhvr>
                                        <p:cTn id="25" dur="455" fill="hold">
                                          <p:stCondLst>
                                            <p:cond delay="455"/>
                                          </p:stCondLst>
                                        </p:cTn>
                                        <p:tgtEl>
                                          <p:spTgt spid="20487"/>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20487"/>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20487"/>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20487"/>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20490"/>
                                        </p:tgtEl>
                                        <p:attrNameLst>
                                          <p:attrName>style.visibility</p:attrName>
                                        </p:attrNameLst>
                                      </p:cBhvr>
                                      <p:to>
                                        <p:strVal val="visible"/>
                                      </p:to>
                                    </p:set>
                                    <p:animEffect transition="in" filter="wipe(down)">
                                      <p:cBhvr>
                                        <p:cTn id="33" dur="500"/>
                                        <p:tgtEl>
                                          <p:spTgt spid="20490"/>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20497"/>
                                        </p:tgtEl>
                                        <p:attrNameLst>
                                          <p:attrName>style.visibility</p:attrName>
                                        </p:attrNameLst>
                                      </p:cBhvr>
                                      <p:to>
                                        <p:strVal val="visible"/>
                                      </p:to>
                                    </p:set>
                                    <p:animEffect transition="in" filter="wipe(down)">
                                      <p:cBhvr>
                                        <p:cTn id="36" dur="500"/>
                                        <p:tgtEl>
                                          <p:spTgt spid="2049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20492"/>
                                        </p:tgtEl>
                                        <p:attrNameLst>
                                          <p:attrName>style.visibility</p:attrName>
                                        </p:attrNameLst>
                                      </p:cBhvr>
                                      <p:to>
                                        <p:strVal val="visible"/>
                                      </p:to>
                                    </p:set>
                                    <p:animEffect transition="in" filter="wipe(down)">
                                      <p:cBhvr>
                                        <p:cTn id="41" dur="500"/>
                                        <p:tgtEl>
                                          <p:spTgt spid="20492"/>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0495"/>
                                        </p:tgtEl>
                                        <p:attrNameLst>
                                          <p:attrName>style.visibility</p:attrName>
                                        </p:attrNameLst>
                                      </p:cBhvr>
                                      <p:to>
                                        <p:strVal val="visible"/>
                                      </p:to>
                                    </p:set>
                                    <p:animEffect transition="in" filter="wipe(down)">
                                      <p:cBhvr>
                                        <p:cTn id="44" dur="500"/>
                                        <p:tgtEl>
                                          <p:spTgt spid="20495"/>
                                        </p:tgtEl>
                                      </p:cBhvr>
                                    </p:animEffect>
                                  </p:childTnLst>
                                </p:cTn>
                              </p:par>
                            </p:childTnLst>
                          </p:cTn>
                        </p:par>
                      </p:childTnLst>
                    </p:cTn>
                  </p:par>
                  <p:par>
                    <p:cTn id="45" fill="hold">
                      <p:stCondLst>
                        <p:cond delay="indefinite"/>
                      </p:stCondLst>
                      <p:childTnLst>
                        <p:par>
                          <p:cTn id="46" fill="hold">
                            <p:stCondLst>
                              <p:cond delay="0"/>
                            </p:stCondLst>
                            <p:childTnLst>
                              <p:par>
                                <p:cTn id="47" presetID="38" presetClass="entr" presetSubtype="0" accel="50000" fill="hold" grpId="0" nodeType="clickEffect">
                                  <p:stCondLst>
                                    <p:cond delay="0"/>
                                  </p:stCondLst>
                                  <p:iterate type="lt">
                                    <p:tmPct val="50000"/>
                                  </p:iterate>
                                  <p:childTnLst>
                                    <p:set>
                                      <p:cBhvr>
                                        <p:cTn id="48" dur="1" fill="hold">
                                          <p:stCondLst>
                                            <p:cond delay="0"/>
                                          </p:stCondLst>
                                        </p:cTn>
                                        <p:tgtEl>
                                          <p:spTgt spid="20504"/>
                                        </p:tgtEl>
                                        <p:attrNameLst>
                                          <p:attrName>style.visibility</p:attrName>
                                        </p:attrNameLst>
                                      </p:cBhvr>
                                      <p:to>
                                        <p:strVal val="visible"/>
                                      </p:to>
                                    </p:set>
                                    <p:set>
                                      <p:cBhvr>
                                        <p:cTn id="49" dur="455" fill="hold">
                                          <p:stCondLst>
                                            <p:cond delay="0"/>
                                          </p:stCondLst>
                                        </p:cTn>
                                        <p:tgtEl>
                                          <p:spTgt spid="20504"/>
                                        </p:tgtEl>
                                        <p:attrNameLst>
                                          <p:attrName>style.rotation</p:attrName>
                                        </p:attrNameLst>
                                      </p:cBhvr>
                                      <p:to>
                                        <p:strVal val="-45.0"/>
                                      </p:to>
                                    </p:set>
                                    <p:anim calcmode="lin" valueType="num">
                                      <p:cBhvr>
                                        <p:cTn id="50" dur="455" fill="hold">
                                          <p:stCondLst>
                                            <p:cond delay="455"/>
                                          </p:stCondLst>
                                        </p:cTn>
                                        <p:tgtEl>
                                          <p:spTgt spid="20504"/>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20504"/>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20504"/>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20504"/>
                                        </p:tgtEl>
                                        <p:attrNameLst>
                                          <p:attrName>ppt_y</p:attrName>
                                        </p:attrNameLst>
                                      </p:cBhvr>
                                      <p:tavLst>
                                        <p:tav tm="0">
                                          <p:val>
                                            <p:strVal val="#ppt_y-(0.354*#ppt_w-0.172*#ppt_h)"/>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20500"/>
                                        </p:tgtEl>
                                        <p:attrNameLst>
                                          <p:attrName>style.visibility</p:attrName>
                                        </p:attrNameLst>
                                      </p:cBhvr>
                                      <p:to>
                                        <p:strVal val="visible"/>
                                      </p:to>
                                    </p:set>
                                    <p:animEffect transition="in" filter="wipe(down)">
                                      <p:cBhvr>
                                        <p:cTn id="58" dur="500"/>
                                        <p:tgtEl>
                                          <p:spTgt spid="2050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0516"/>
                                        </p:tgtEl>
                                        <p:attrNameLst>
                                          <p:attrName>style.visibility</p:attrName>
                                        </p:attrNameLst>
                                      </p:cBhvr>
                                      <p:to>
                                        <p:strVal val="visible"/>
                                      </p:to>
                                    </p:set>
                                    <p:animEffect transition="in" filter="wipe(down)">
                                      <p:cBhvr>
                                        <p:cTn id="63" dur="500"/>
                                        <p:tgtEl>
                                          <p:spTgt spid="2051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0514"/>
                                        </p:tgtEl>
                                        <p:attrNameLst>
                                          <p:attrName>style.visibility</p:attrName>
                                        </p:attrNameLst>
                                      </p:cBhvr>
                                      <p:to>
                                        <p:strVal val="visible"/>
                                      </p:to>
                                    </p:set>
                                    <p:animEffect transition="in" filter="wipe(down)">
                                      <p:cBhvr>
                                        <p:cTn id="68" dur="500"/>
                                        <p:tgtEl>
                                          <p:spTgt spid="2051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20506"/>
                                        </p:tgtEl>
                                        <p:attrNameLst>
                                          <p:attrName>style.visibility</p:attrName>
                                        </p:attrNameLst>
                                      </p:cBhvr>
                                      <p:to>
                                        <p:strVal val="visible"/>
                                      </p:to>
                                    </p:set>
                                    <p:animEffect transition="in" filter="wipe(down)">
                                      <p:cBhvr>
                                        <p:cTn id="73" dur="500"/>
                                        <p:tgtEl>
                                          <p:spTgt spid="20506"/>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20505"/>
                                        </p:tgtEl>
                                        <p:attrNameLst>
                                          <p:attrName>style.visibility</p:attrName>
                                        </p:attrNameLst>
                                      </p:cBhvr>
                                      <p:to>
                                        <p:strVal val="visible"/>
                                      </p:to>
                                    </p:set>
                                    <p:animEffect transition="in" filter="wipe(down)">
                                      <p:cBhvr>
                                        <p:cTn id="78" dur="500"/>
                                        <p:tgtEl>
                                          <p:spTgt spid="20505"/>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nodeType="clickEffect">
                                  <p:stCondLst>
                                    <p:cond delay="0"/>
                                  </p:stCondLst>
                                  <p:childTnLst>
                                    <p:animEffect transition="out" filter="fade">
                                      <p:cBhvr>
                                        <p:cTn id="82" dur="500"/>
                                        <p:tgtEl>
                                          <p:spTgt spid="20506"/>
                                        </p:tgtEl>
                                      </p:cBhvr>
                                    </p:animEffect>
                                    <p:set>
                                      <p:cBhvr>
                                        <p:cTn id="83" dur="1" fill="hold">
                                          <p:stCondLst>
                                            <p:cond delay="499"/>
                                          </p:stCondLst>
                                        </p:cTn>
                                        <p:tgtEl>
                                          <p:spTgt spid="20506"/>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ipe(down)">
                                      <p:cBhvr>
                                        <p:cTn id="88" dur="500"/>
                                        <p:tgtEl>
                                          <p:spTgt spid="35"/>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2" fill="hold" nodeType="clickEffect">
                                  <p:stCondLst>
                                    <p:cond delay="0"/>
                                  </p:stCondLst>
                                  <p:childTnLst>
                                    <p:set>
                                      <p:cBhvr>
                                        <p:cTn id="92" dur="1" fill="hold">
                                          <p:stCondLst>
                                            <p:cond delay="0"/>
                                          </p:stCondLst>
                                        </p:cTn>
                                        <p:tgtEl>
                                          <p:spTgt spid="20501"/>
                                        </p:tgtEl>
                                        <p:attrNameLst>
                                          <p:attrName>style.visibility</p:attrName>
                                        </p:attrNameLst>
                                      </p:cBhvr>
                                      <p:to>
                                        <p:strVal val="visible"/>
                                      </p:to>
                                    </p:set>
                                    <p:animEffect transition="in" filter="wipe(right)">
                                      <p:cBhvr>
                                        <p:cTn id="93" dur="500"/>
                                        <p:tgtEl>
                                          <p:spTgt spid="20501"/>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wipe(down)">
                                      <p:cBhvr>
                                        <p:cTn id="98" dur="500"/>
                                        <p:tgtEl>
                                          <p:spTgt spid="43"/>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nodeType="clickEffect">
                                  <p:stCondLst>
                                    <p:cond delay="0"/>
                                  </p:stCondLst>
                                  <p:childTnLst>
                                    <p:set>
                                      <p:cBhvr>
                                        <p:cTn id="102" dur="1" fill="hold">
                                          <p:stCondLst>
                                            <p:cond delay="0"/>
                                          </p:stCondLst>
                                        </p:cTn>
                                        <p:tgtEl>
                                          <p:spTgt spid="20498"/>
                                        </p:tgtEl>
                                        <p:attrNameLst>
                                          <p:attrName>style.visibility</p:attrName>
                                        </p:attrNameLst>
                                      </p:cBhvr>
                                      <p:to>
                                        <p:strVal val="visible"/>
                                      </p:to>
                                    </p:set>
                                    <p:animEffect transition="in" filter="wipe(down)">
                                      <p:cBhvr>
                                        <p:cTn id="103" dur="500"/>
                                        <p:tgtEl>
                                          <p:spTgt spid="2049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nodeType="clickEffect">
                                  <p:stCondLst>
                                    <p:cond delay="0"/>
                                  </p:stCondLst>
                                  <p:childTnLst>
                                    <p:set>
                                      <p:cBhvr>
                                        <p:cTn id="107" dur="1" fill="hold">
                                          <p:stCondLst>
                                            <p:cond delay="0"/>
                                          </p:stCondLst>
                                        </p:cTn>
                                        <p:tgtEl>
                                          <p:spTgt spid="36"/>
                                        </p:tgtEl>
                                        <p:attrNameLst>
                                          <p:attrName>style.visibility</p:attrName>
                                        </p:attrNameLst>
                                      </p:cBhvr>
                                      <p:to>
                                        <p:strVal val="visible"/>
                                      </p:to>
                                    </p:set>
                                    <p:animEffect transition="in" filter="wipe(down)">
                                      <p:cBhvr>
                                        <p:cTn id="108" dur="500"/>
                                        <p:tgtEl>
                                          <p:spTgt spid="36"/>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20496"/>
                                        </p:tgtEl>
                                        <p:attrNameLst>
                                          <p:attrName>style.visibility</p:attrName>
                                        </p:attrNameLst>
                                      </p:cBhvr>
                                      <p:to>
                                        <p:strVal val="visible"/>
                                      </p:to>
                                    </p:set>
                                    <p:animEffect transition="in" filter="wipe(down)">
                                      <p:cBhvr>
                                        <p:cTn id="113" dur="500"/>
                                        <p:tgtEl>
                                          <p:spTgt spid="20496"/>
                                        </p:tgtEl>
                                      </p:cBhvr>
                                    </p:animEffect>
                                  </p:childTnLst>
                                </p:cTn>
                              </p:par>
                              <p:par>
                                <p:cTn id="114" presetID="22" presetClass="entr" presetSubtype="4" fill="hold" nodeType="withEffect">
                                  <p:stCondLst>
                                    <p:cond delay="0"/>
                                  </p:stCondLst>
                                  <p:childTnLst>
                                    <p:set>
                                      <p:cBhvr>
                                        <p:cTn id="115" dur="1" fill="hold">
                                          <p:stCondLst>
                                            <p:cond delay="0"/>
                                          </p:stCondLst>
                                        </p:cTn>
                                        <p:tgtEl>
                                          <p:spTgt spid="20491"/>
                                        </p:tgtEl>
                                        <p:attrNameLst>
                                          <p:attrName>style.visibility</p:attrName>
                                        </p:attrNameLst>
                                      </p:cBhvr>
                                      <p:to>
                                        <p:strVal val="visible"/>
                                      </p:to>
                                    </p:set>
                                    <p:animEffect transition="in" filter="wipe(down)">
                                      <p:cBhvr>
                                        <p:cTn id="116" dur="500"/>
                                        <p:tgtEl>
                                          <p:spTgt spid="20491"/>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grpId="0" nodeType="click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wipe(down)">
                                      <p:cBhvr>
                                        <p:cTn id="121" dur="500"/>
                                        <p:tgtEl>
                                          <p:spTgt spid="38"/>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2" fill="hold" nodeType="clickEffect">
                                  <p:stCondLst>
                                    <p:cond delay="0"/>
                                  </p:stCondLst>
                                  <p:childTnLst>
                                    <p:set>
                                      <p:cBhvr>
                                        <p:cTn id="125" dur="1" fill="hold">
                                          <p:stCondLst>
                                            <p:cond delay="0"/>
                                          </p:stCondLst>
                                        </p:cTn>
                                        <p:tgtEl>
                                          <p:spTgt spid="37"/>
                                        </p:tgtEl>
                                        <p:attrNameLst>
                                          <p:attrName>style.visibility</p:attrName>
                                        </p:attrNameLst>
                                      </p:cBhvr>
                                      <p:to>
                                        <p:strVal val="visible"/>
                                      </p:to>
                                    </p:set>
                                    <p:animEffect transition="in" filter="wipe(right)">
                                      <p:cBhvr>
                                        <p:cTn id="126" dur="500"/>
                                        <p:tgtEl>
                                          <p:spTgt spid="37"/>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44"/>
                                        </p:tgtEl>
                                        <p:attrNameLst>
                                          <p:attrName>style.visibility</p:attrName>
                                        </p:attrNameLst>
                                      </p:cBhvr>
                                      <p:to>
                                        <p:strVal val="visible"/>
                                      </p:to>
                                    </p:set>
                                    <p:animEffect transition="in" filter="wipe(down)">
                                      <p:cBhvr>
                                        <p:cTn id="131" dur="500"/>
                                        <p:tgtEl>
                                          <p:spTgt spid="44"/>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nodeType="clickEffect">
                                  <p:stCondLst>
                                    <p:cond delay="0"/>
                                  </p:stCondLst>
                                  <p:childTnLst>
                                    <p:set>
                                      <p:cBhvr>
                                        <p:cTn id="135" dur="1" fill="hold">
                                          <p:stCondLst>
                                            <p:cond delay="0"/>
                                          </p:stCondLst>
                                        </p:cTn>
                                        <p:tgtEl>
                                          <p:spTgt spid="41"/>
                                        </p:tgtEl>
                                        <p:attrNameLst>
                                          <p:attrName>style.visibility</p:attrName>
                                        </p:attrNameLst>
                                      </p:cBhvr>
                                      <p:to>
                                        <p:strVal val="visible"/>
                                      </p:to>
                                    </p:set>
                                    <p:animEffect transition="in" filter="wipe(left)">
                                      <p:cBhvr>
                                        <p:cTn id="136" dur="500"/>
                                        <p:tgtEl>
                                          <p:spTgt spid="41"/>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grpId="0" nodeType="clickEffect">
                                  <p:stCondLst>
                                    <p:cond delay="0"/>
                                  </p:stCondLst>
                                  <p:childTnLst>
                                    <p:set>
                                      <p:cBhvr>
                                        <p:cTn id="140" dur="1" fill="hold">
                                          <p:stCondLst>
                                            <p:cond delay="0"/>
                                          </p:stCondLst>
                                        </p:cTn>
                                        <p:tgtEl>
                                          <p:spTgt spid="40"/>
                                        </p:tgtEl>
                                        <p:attrNameLst>
                                          <p:attrName>style.visibility</p:attrName>
                                        </p:attrNameLst>
                                      </p:cBhvr>
                                      <p:to>
                                        <p:strVal val="visible"/>
                                      </p:to>
                                    </p:set>
                                    <p:animEffect transition="in" filter="wipe(down)">
                                      <p:cBhvr>
                                        <p:cTn id="141" dur="500"/>
                                        <p:tgtEl>
                                          <p:spTgt spid="40"/>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2" fill="hold" nodeType="clickEffect">
                                  <p:stCondLst>
                                    <p:cond delay="0"/>
                                  </p:stCondLst>
                                  <p:childTnLst>
                                    <p:set>
                                      <p:cBhvr>
                                        <p:cTn id="145" dur="1" fill="hold">
                                          <p:stCondLst>
                                            <p:cond delay="0"/>
                                          </p:stCondLst>
                                        </p:cTn>
                                        <p:tgtEl>
                                          <p:spTgt spid="42"/>
                                        </p:tgtEl>
                                        <p:attrNameLst>
                                          <p:attrName>style.visibility</p:attrName>
                                        </p:attrNameLst>
                                      </p:cBhvr>
                                      <p:to>
                                        <p:strVal val="visible"/>
                                      </p:to>
                                    </p:set>
                                    <p:animEffect transition="in" filter="wipe(right)">
                                      <p:cBhvr>
                                        <p:cTn id="146" dur="500"/>
                                        <p:tgtEl>
                                          <p:spTgt spid="42"/>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4" fill="hold" grpId="0" nodeType="clickEffect">
                                  <p:stCondLst>
                                    <p:cond delay="0"/>
                                  </p:stCondLst>
                                  <p:childTnLst>
                                    <p:set>
                                      <p:cBhvr>
                                        <p:cTn id="150" dur="1" fill="hold">
                                          <p:stCondLst>
                                            <p:cond delay="0"/>
                                          </p:stCondLst>
                                        </p:cTn>
                                        <p:tgtEl>
                                          <p:spTgt spid="46"/>
                                        </p:tgtEl>
                                        <p:attrNameLst>
                                          <p:attrName>style.visibility</p:attrName>
                                        </p:attrNameLst>
                                      </p:cBhvr>
                                      <p:to>
                                        <p:strVal val="visible"/>
                                      </p:to>
                                    </p:set>
                                    <p:animEffect transition="in" filter="wipe(down)">
                                      <p:cBhvr>
                                        <p:cTn id="151"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7" grpId="0"/>
      <p:bldP spid="20495" grpId="0"/>
      <p:bldP spid="20496" grpId="0"/>
      <p:bldP spid="20497" grpId="0"/>
      <p:bldP spid="20504" grpId="0"/>
      <p:bldP spid="20505" grpId="0"/>
      <p:bldP spid="20514" grpId="0"/>
      <p:bldP spid="20516" grpId="0"/>
      <p:bldP spid="35" grpId="0"/>
      <p:bldP spid="38" grpId="0"/>
      <p:bldP spid="40" grpId="0"/>
      <p:bldP spid="43" grpId="0"/>
      <p:bldP spid="44" grpId="0"/>
      <p:bldP spid="46"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0" y="492920"/>
            <a:ext cx="9144000" cy="114300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Dlouhodobá PC</a:t>
            </a:r>
          </a:p>
        </p:txBody>
      </p:sp>
      <p:grpSp>
        <p:nvGrpSpPr>
          <p:cNvPr id="38915" name="Group 8"/>
          <p:cNvGrpSpPr/>
          <p:nvPr/>
        </p:nvGrpSpPr>
        <p:grpSpPr bwMode="auto">
          <a:xfrm>
            <a:off x="885825" y="1773238"/>
            <a:ext cx="6443663" cy="4338637"/>
            <a:chOff x="558" y="1117"/>
            <a:chExt cx="4059" cy="2733"/>
          </a:xfrm>
        </p:grpSpPr>
        <p:sp>
          <p:nvSpPr>
            <p:cNvPr id="38921"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22"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3891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p>
        </p:txBody>
      </p:sp>
      <p:sp>
        <p:nvSpPr>
          <p:cNvPr id="38917" name="Text Box 7"/>
          <p:cNvSpPr txBox="1">
            <a:spLocks noChangeArrowheads="1"/>
          </p:cNvSpPr>
          <p:nvPr/>
        </p:nvSpPr>
        <p:spPr bwMode="auto">
          <a:xfrm>
            <a:off x="6011863" y="5304963"/>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p>
        </p:txBody>
      </p:sp>
      <p:sp>
        <p:nvSpPr>
          <p:cNvPr id="38918"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9"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p>
        </p:txBody>
      </p:sp>
      <p:sp>
        <p:nvSpPr>
          <p:cNvPr id="38920"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11"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FAB29-5E37-7371-C198-26F9225FBCD4}"/>
              </a:ext>
            </a:extLst>
          </p:cNvPr>
          <p:cNvSpPr>
            <a:spLocks noGrp="1"/>
          </p:cNvSpPr>
          <p:nvPr>
            <p:ph type="title"/>
          </p:nvPr>
        </p:nvSpPr>
        <p:spPr>
          <a:xfrm>
            <a:off x="244549" y="457200"/>
            <a:ext cx="8229600" cy="1143000"/>
          </a:xfrm>
        </p:spPr>
        <p:txBody>
          <a:bodyPr>
            <a:normAutofit/>
          </a:bodyPr>
          <a:lstStyle/>
          <a:p>
            <a:r>
              <a:rPr lang="cs-CZ" altLang="cs-CZ" b="1" dirty="0">
                <a:latin typeface="Calibri" panose="020F0502020204030204" pitchFamily="34" charset="0"/>
                <a:ea typeface="Consolas" panose="020B0609020204030204" pitchFamily="49" charset="0"/>
                <a:cs typeface="Calibri" panose="020F0502020204030204" pitchFamily="34" charset="0"/>
              </a:rPr>
              <a:t>Závěry pro stabilizační politiku</a:t>
            </a:r>
            <a:endParaRPr lang="en-GB" dirty="0"/>
          </a:p>
        </p:txBody>
      </p:sp>
      <p:sp>
        <p:nvSpPr>
          <p:cNvPr id="21507" name="Rectangle 3"/>
          <p:cNvSpPr>
            <a:spLocks noGrp="1"/>
          </p:cNvSpPr>
          <p:nvPr>
            <p:ph type="body" idx="1"/>
          </p:nvPr>
        </p:nvSpPr>
        <p:spPr>
          <a:xfrm>
            <a:off x="233917" y="1600200"/>
            <a:ext cx="8665534" cy="4525963"/>
          </a:xfrm>
        </p:spPr>
        <p:txBody>
          <a:bodyPr>
            <a:noAutofit/>
          </a:bodyPr>
          <a:lstStyle/>
          <a:p>
            <a:pPr eaLnBrk="1" hangingPunct="1">
              <a:spcBef>
                <a:spcPct val="0"/>
              </a:spcBef>
            </a:pP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Trvale nižší nezaměstnanost by mohla udržet jen trvalá stimulace AD.</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eaLnBrk="1" hangingPunct="1">
              <a:spcBef>
                <a:spcPct val="0"/>
              </a:spcBef>
            </a:pPr>
            <a:endPar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eaLnBrk="1" hangingPunct="1">
              <a:spcBef>
                <a:spcPct val="0"/>
              </a:spcBef>
            </a:pP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Na růst P totiž reagují nabídkové šoky </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(graf AD-AS)</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 v podobě stejného tempa růstu W</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algn="just" eaLnBrk="1" hangingPunct="1">
              <a:spcBef>
                <a:spcPct val="0"/>
              </a:spcBef>
              <a:buFont typeface="Wingdings" panose="05000000000000000000" pitchFamily="2" charset="2"/>
              <a:buChar char="Ø"/>
            </a:pP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aby byl vyrovnán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pokles reálných mzdových sazeb, </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a proto je k nižšímu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„u“</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než je přirozená míra nezaměstnanosti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nutný další růst AD.</a:t>
            </a: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2" end="2"/>
                                            </p:txEl>
                                          </p:spTgt>
                                        </p:tgtEl>
                                        <p:attrNameLst>
                                          <p:attrName>style.visibility</p:attrName>
                                        </p:attrNameLst>
                                      </p:cBhvr>
                                      <p:to>
                                        <p:strVal val="visible"/>
                                      </p:to>
                                    </p:set>
                                    <p:anim calcmode="lin" valueType="num">
                                      <p:cBhvr additive="base">
                                        <p:cTn id="13"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anim calcmode="lin" valueType="num">
                                      <p:cBhvr additive="base">
                                        <p:cTn id="19"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xfrm>
            <a:off x="0" y="572350"/>
            <a:ext cx="9144000" cy="1143000"/>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Závěry pro stabilizační politiku</a:t>
            </a:r>
          </a:p>
        </p:txBody>
      </p:sp>
      <p:sp>
        <p:nvSpPr>
          <p:cNvPr id="191491" name="Rectangle 3"/>
          <p:cNvSpPr>
            <a:spLocks noGrp="1" noChangeArrowheads="1"/>
          </p:cNvSpPr>
          <p:nvPr>
            <p:ph type="body" idx="1"/>
          </p:nvPr>
        </p:nvSpPr>
        <p:spPr>
          <a:xfrm>
            <a:off x="180752" y="1600200"/>
            <a:ext cx="8676169" cy="5257800"/>
          </a:xfrm>
        </p:spPr>
        <p:txBody>
          <a:bodyPr/>
          <a:lstStyle/>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Snaha vlády udržet </a:t>
            </a:r>
            <a:r>
              <a:rPr lang="cs-CZ" altLang="cs-CZ" sz="2400" b="1" dirty="0">
                <a:solidFill>
                  <a:srgbClr val="C00000"/>
                </a:solidFill>
                <a:latin typeface="Calibri" panose="020F0502020204030204" pitchFamily="34" charset="0"/>
                <a:cs typeface="Calibri" panose="020F0502020204030204" pitchFamily="34" charset="0"/>
              </a:rPr>
              <a:t>nezaměstnanost</a:t>
            </a:r>
            <a:r>
              <a:rPr lang="cs-CZ" altLang="cs-CZ" sz="2400" dirty="0">
                <a:solidFill>
                  <a:schemeClr val="tx1"/>
                </a:solidFill>
                <a:latin typeface="Calibri" panose="020F0502020204030204" pitchFamily="34" charset="0"/>
                <a:cs typeface="Calibri" panose="020F0502020204030204" pitchFamily="34" charset="0"/>
              </a:rPr>
              <a:t> pod její </a:t>
            </a:r>
            <a:r>
              <a:rPr lang="cs-CZ" altLang="cs-CZ" sz="2400" b="1" dirty="0">
                <a:solidFill>
                  <a:srgbClr val="C00000"/>
                </a:solidFill>
                <a:latin typeface="Calibri" panose="020F0502020204030204" pitchFamily="34" charset="0"/>
                <a:cs typeface="Calibri" panose="020F0502020204030204" pitchFamily="34" charset="0"/>
              </a:rPr>
              <a:t>přirozenou mírou </a:t>
            </a:r>
            <a:r>
              <a:rPr lang="cs-CZ" altLang="cs-CZ" sz="2400" dirty="0">
                <a:solidFill>
                  <a:schemeClr val="tx1"/>
                </a:solidFill>
                <a:latin typeface="Calibri" panose="020F0502020204030204" pitchFamily="34" charset="0"/>
                <a:cs typeface="Calibri" panose="020F0502020204030204" pitchFamily="34" charset="0"/>
              </a:rPr>
              <a:t>vyvolá </a:t>
            </a:r>
            <a:r>
              <a:rPr lang="cs-CZ" altLang="cs-CZ" sz="2400" b="1" dirty="0">
                <a:solidFill>
                  <a:schemeClr val="tx1"/>
                </a:solidFill>
                <a:latin typeface="Calibri" panose="020F0502020204030204" pitchFamily="34" charset="0"/>
                <a:cs typeface="Calibri" panose="020F0502020204030204" pitchFamily="34" charset="0"/>
              </a:rPr>
              <a:t>zrychlující se inflaci,</a:t>
            </a:r>
          </a:p>
          <a:p>
            <a:pPr algn="just" eaLnBrk="1" hangingPunct="1">
              <a:buClrTx/>
              <a:buFont typeface="Wingdings" panose="05000000000000000000" pitchFamily="2" charset="2"/>
              <a:buChar char="Ø"/>
              <a:defRPr/>
            </a:pPr>
            <a:r>
              <a:rPr lang="cs-CZ" altLang="cs-CZ" sz="2400" dirty="0">
                <a:solidFill>
                  <a:schemeClr val="tx1"/>
                </a:solidFill>
                <a:latin typeface="Calibri" panose="020F0502020204030204" pitchFamily="34" charset="0"/>
                <a:cs typeface="Calibri" panose="020F0502020204030204" pitchFamily="34" charset="0"/>
              </a:rPr>
              <a:t>zrychlující se inflace nakonec donutí CB/vládu rezignovat na tento cíl a </a:t>
            </a:r>
            <a:r>
              <a:rPr lang="cs-CZ" altLang="cs-CZ" sz="2400" b="1" dirty="0">
                <a:solidFill>
                  <a:schemeClr val="tx1"/>
                </a:solidFill>
                <a:latin typeface="Calibri" panose="020F0502020204030204" pitchFamily="34" charset="0"/>
                <a:cs typeface="Calibri" panose="020F0502020204030204" pitchFamily="34" charset="0"/>
              </a:rPr>
              <a:t>nezaměstnanost vrátí na přirozenou míru, avšak při vyšší míře inflace,</a:t>
            </a:r>
          </a:p>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snížit očekávanou inflaci možno </a:t>
            </a:r>
            <a:r>
              <a:rPr lang="cs-CZ" altLang="cs-CZ" sz="2400" b="1" dirty="0">
                <a:solidFill>
                  <a:schemeClr val="tx1"/>
                </a:solidFill>
                <a:latin typeface="Calibri" panose="020F0502020204030204" pitchFamily="34" charset="0"/>
                <a:cs typeface="Calibri" panose="020F0502020204030204" pitchFamily="34" charset="0"/>
              </a:rPr>
              <a:t>zvýšením nezaměstnanosti nad její přirozenou míru.</a:t>
            </a:r>
          </a:p>
          <a:p>
            <a:pPr marL="0" indent="0" algn="just" eaLnBrk="1" hangingPunct="1">
              <a:buFont typeface="Arial" panose="020B0604020202020204" pitchFamily="34" charset="0"/>
              <a:buNone/>
              <a:defRPr/>
            </a:pPr>
            <a:endParaRPr lang="cs-CZ" altLang="cs-CZ" sz="2400" dirty="0">
              <a:solidFill>
                <a:schemeClr val="tx1"/>
              </a:solidFill>
              <a:latin typeface="Calibri" panose="020F0502020204030204" pitchFamily="34" charset="0"/>
              <a:cs typeface="Calibri" panose="020F0502020204030204" pitchFamily="34" charset="0"/>
            </a:endParaRPr>
          </a:p>
          <a:p>
            <a:pPr marL="0" indent="0" algn="just" eaLnBrk="1" hangingPunct="1">
              <a:buFont typeface="Arial" panose="020B0604020202020204" pitchFamily="34" charset="0"/>
              <a:buNone/>
              <a:defRPr/>
            </a:pPr>
            <a:r>
              <a:rPr lang="cs-CZ" altLang="cs-CZ" sz="2800" b="1" dirty="0">
                <a:solidFill>
                  <a:schemeClr val="tx1"/>
                </a:solidFill>
                <a:latin typeface="Calibri" panose="020F0502020204030204" pitchFamily="34" charset="0"/>
                <a:cs typeface="Calibri" panose="020F0502020204030204" pitchFamily="34" charset="0"/>
              </a:rPr>
              <a:t>Nejlepší stabilizační politikou CB/vlády:</a:t>
            </a:r>
            <a:r>
              <a:rPr lang="cs-CZ" altLang="cs-CZ" sz="2800" dirty="0">
                <a:solidFill>
                  <a:schemeClr val="tx1"/>
                </a:solidFill>
                <a:latin typeface="Calibri" panose="020F0502020204030204" pitchFamily="34" charset="0"/>
                <a:cs typeface="Calibri" panose="020F0502020204030204" pitchFamily="34" charset="0"/>
              </a:rPr>
              <a:t> </a:t>
            </a:r>
            <a:r>
              <a:rPr lang="cs-CZ" altLang="cs-CZ" sz="2800" b="1" dirty="0">
                <a:solidFill>
                  <a:srgbClr val="C00000"/>
                </a:solidFill>
                <a:latin typeface="Calibri" panose="020F0502020204030204" pitchFamily="34" charset="0"/>
                <a:cs typeface="Calibri" panose="020F0502020204030204" pitchFamily="34" charset="0"/>
              </a:rPr>
              <a:t>udržování míry nezaměstnanosti na její přirozené míře při nízké úrovni očekávané inflace.</a:t>
            </a: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dissolve">
                                      <p:cBhvr>
                                        <p:cTn id="7" dur="500"/>
                                        <p:tgtEl>
                                          <p:spTgt spid="1914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91491">
                                            <p:txEl>
                                              <p:pRg st="1" end="1"/>
                                            </p:txEl>
                                          </p:spTgt>
                                        </p:tgtEl>
                                        <p:attrNameLst>
                                          <p:attrName>style.visibility</p:attrName>
                                        </p:attrNameLst>
                                      </p:cBhvr>
                                      <p:to>
                                        <p:strVal val="visible"/>
                                      </p:to>
                                    </p:set>
                                    <p:animEffect transition="in" filter="dissolve">
                                      <p:cBhvr>
                                        <p:cTn id="12" dur="500"/>
                                        <p:tgtEl>
                                          <p:spTgt spid="1914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91491">
                                            <p:txEl>
                                              <p:pRg st="2" end="2"/>
                                            </p:txEl>
                                          </p:spTgt>
                                        </p:tgtEl>
                                        <p:attrNameLst>
                                          <p:attrName>style.visibility</p:attrName>
                                        </p:attrNameLst>
                                      </p:cBhvr>
                                      <p:to>
                                        <p:strVal val="visible"/>
                                      </p:to>
                                    </p:set>
                                    <p:animEffect transition="in" filter="dissolve">
                                      <p:cBhvr>
                                        <p:cTn id="17" dur="500"/>
                                        <p:tgtEl>
                                          <p:spTgt spid="1914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191491">
                                            <p:txEl>
                                              <p:pRg st="4" end="4"/>
                                            </p:txEl>
                                          </p:spTgt>
                                        </p:tgtEl>
                                        <p:attrNameLst>
                                          <p:attrName>style.visibility</p:attrName>
                                        </p:attrNameLst>
                                      </p:cBhvr>
                                      <p:to>
                                        <p:strVal val="visible"/>
                                      </p:to>
                                    </p:set>
                                    <p:anim calcmode="lin" valueType="num">
                                      <p:cBhvr>
                                        <p:cTn id="22" dur="500" fill="hold"/>
                                        <p:tgtEl>
                                          <p:spTgt spid="191491">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191491">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lstStyle/>
          <a:p>
            <a:pPr eaLnBrk="1" hangingPunct="1"/>
            <a:r>
              <a:rPr lang="cs-CZ" altLang="cs-CZ" sz="5000" b="1" dirty="0">
                <a:latin typeface="Calibri" panose="020F0502020204030204" pitchFamily="34" charset="0"/>
                <a:ea typeface="Consolas" panose="020B0609020204030204" pitchFamily="49" charset="0"/>
                <a:cs typeface="Calibri" panose="020F0502020204030204" pitchFamily="34" charset="0"/>
              </a:rPr>
              <a:t>NAIRU</a:t>
            </a:r>
            <a:endParaRPr lang="en-GB" altLang="cs-CZ" sz="5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54430"/>
            <a:ext cx="8785225" cy="5185985"/>
          </a:xfrm>
        </p:spPr>
        <p:txBody>
          <a:bodyPr>
            <a:normAutofit fontScale="92500" lnSpcReduction="20000"/>
          </a:bodyPr>
          <a:lstStyle/>
          <a:p>
            <a:pPr eaLnBrk="1" hangingPunct="1"/>
            <a:r>
              <a:rPr lang="en-GB" altLang="cs-CZ" sz="4000" b="1" i="1" dirty="0">
                <a:latin typeface="Calibri" panose="020F0502020204030204" pitchFamily="34" charset="0"/>
                <a:ea typeface="Consolas" panose="020B0609020204030204" pitchFamily="49" charset="0"/>
                <a:cs typeface="Calibri" panose="020F0502020204030204" pitchFamily="34" charset="0"/>
              </a:rPr>
              <a:t>Non-accelerating Inflation Rate of Unemployment</a:t>
            </a:r>
            <a:r>
              <a:rPr lang="cs-CZ" altLang="cs-CZ" sz="4000" b="1" i="1" dirty="0">
                <a:latin typeface="Calibri" panose="020F0502020204030204" pitchFamily="34" charset="0"/>
                <a:ea typeface="Consolas" panose="020B0609020204030204" pitchFamily="49" charset="0"/>
                <a:cs typeface="Calibri" panose="020F0502020204030204" pitchFamily="34" charset="0"/>
              </a:rPr>
              <a:t>: </a:t>
            </a:r>
          </a:p>
          <a:p>
            <a:pPr eaLnBrk="1" hangingPunct="1">
              <a:buFont typeface="Wingdings" panose="05000000000000000000" pitchFamily="2" charset="2"/>
              <a:buChar char="Ø"/>
            </a:pPr>
            <a:r>
              <a:rPr lang="cs-CZ" altLang="cs-CZ" sz="4000" b="1" dirty="0">
                <a:solidFill>
                  <a:srgbClr val="C00000"/>
                </a:solidFill>
                <a:latin typeface="Calibri" panose="020F0502020204030204" pitchFamily="34" charset="0"/>
                <a:ea typeface="Consolas" panose="020B0609020204030204" pitchFamily="49" charset="0"/>
                <a:cs typeface="Calibri" panose="020F0502020204030204" pitchFamily="34" charset="0"/>
              </a:rPr>
              <a:t>míra nezaměstnanosti, která neakceleruje inflaci neboli tzv. přirozená míra nezaměstnanosti u*;</a:t>
            </a:r>
          </a:p>
          <a:p>
            <a:pPr marL="114300" indent="0" eaLnBrk="1" hangingPunct="1">
              <a:buNone/>
            </a:pPr>
            <a:endParaRPr lang="cs-CZ" altLang="cs-CZ" sz="4000" dirty="0">
              <a:latin typeface="Calibri" panose="020F0502020204030204" pitchFamily="34" charset="0"/>
              <a:ea typeface="Consolas" panose="020B0609020204030204" pitchFamily="49" charset="0"/>
              <a:cs typeface="Calibri" panose="020F0502020204030204" pitchFamily="34" charset="0"/>
            </a:endParaRPr>
          </a:p>
          <a:p>
            <a:pPr algn="just" eaLnBrk="1" hangingPunct="1"/>
            <a:r>
              <a:rPr lang="cs-CZ" altLang="cs-CZ" sz="4300" b="1" dirty="0">
                <a:solidFill>
                  <a:srgbClr val="7030A0"/>
                </a:solidFill>
                <a:latin typeface="Calibri" panose="020F0502020204030204" pitchFamily="34" charset="0"/>
                <a:ea typeface="Consolas" panose="020B0609020204030204" pitchFamily="49" charset="0"/>
                <a:cs typeface="Calibri" panose="020F0502020204030204" pitchFamily="34" charset="0"/>
              </a:rPr>
              <a:t>Vyznačuje se stabilitou nominálních mzdových sazeb</a:t>
            </a:r>
            <a:r>
              <a:rPr lang="cs-CZ" altLang="cs-CZ" sz="4300" b="1">
                <a:solidFill>
                  <a:srgbClr val="7030A0"/>
                </a:solidFill>
                <a:latin typeface="Calibri" panose="020F0502020204030204" pitchFamily="34" charset="0"/>
                <a:ea typeface="Consolas" panose="020B0609020204030204" pitchFamily="49" charset="0"/>
                <a:cs typeface="Calibri" panose="020F0502020204030204" pitchFamily="34" charset="0"/>
              </a:rPr>
              <a:t>, </a:t>
            </a:r>
          </a:p>
          <a:p>
            <a:pPr algn="just" eaLnBrk="1" hangingPunct="1">
              <a:buFont typeface="Wingdings" panose="05000000000000000000" pitchFamily="2" charset="2"/>
              <a:buChar char="Ø"/>
            </a:pPr>
            <a:r>
              <a:rPr lang="cs-CZ" altLang="cs-CZ" sz="4300" b="1">
                <a:solidFill>
                  <a:srgbClr val="7030A0"/>
                </a:solidFill>
                <a:latin typeface="Calibri" panose="020F0502020204030204" pitchFamily="34" charset="0"/>
                <a:ea typeface="Consolas" panose="020B0609020204030204" pitchFamily="49" charset="0"/>
                <a:cs typeface="Calibri" panose="020F0502020204030204" pitchFamily="34" charset="0"/>
              </a:rPr>
              <a:t>kdy </a:t>
            </a:r>
            <a:r>
              <a:rPr lang="cs-CZ" altLang="cs-CZ" sz="4300" b="1" dirty="0">
                <a:solidFill>
                  <a:srgbClr val="7030A0"/>
                </a:solidFill>
                <a:latin typeface="Calibri" panose="020F0502020204030204" pitchFamily="34" charset="0"/>
                <a:ea typeface="Consolas" panose="020B0609020204030204" pitchFamily="49" charset="0"/>
                <a:cs typeface="Calibri" panose="020F0502020204030204" pitchFamily="34" charset="0"/>
              </a:rPr>
              <a:t>se ekonomika nachází na úrovni potenciálního produktu Y*.</a:t>
            </a:r>
            <a:endParaRPr lang="en-GB" altLang="cs-CZ" sz="4300" b="1" dirty="0">
              <a:solidFill>
                <a:srgbClr val="7030A0"/>
              </a:solidFill>
              <a:latin typeface="Calibri" panose="020F0502020204030204" pitchFamily="34" charset="0"/>
              <a:ea typeface="Consolas" panose="020B0609020204030204" pitchFamily="49" charset="0"/>
              <a:cs typeface="Calibri" panose="020F0502020204030204" pitchFamily="34" charset="0"/>
            </a:endParaRPr>
          </a:p>
          <a:p>
            <a:pPr eaLnBrk="1" hangingPunct="1"/>
            <a:endParaRPr lang="en-GB" altLang="cs-CZ" sz="4400" dirty="0">
              <a:latin typeface="Calibri" panose="020F0502020204030204" pitchFamily="34" charset="0"/>
              <a:ea typeface="Consolas" panose="020B0609020204030204" pitchFamily="49" charset="0"/>
              <a:cs typeface="Calibri" panose="020F0502020204030204" pitchFamily="34" charset="0"/>
            </a:endParaRP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mj-lt"/>
              <a:buAutoNum type="arabicPeriod" startAt="2"/>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PÁDIVÁ (GALLOPING INFLATION)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rychlá, roční cenový růst ve výši dvou- /tříciferných čísel; spojena se značnými ekonomickými a sociálními náklady.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Snižuje výkonnost ekonomického a kvalitu systému sociálního, symptom nezdravého ekonomického vývoje. </a:t>
            </a:r>
          </a:p>
          <a:p>
            <a:pPr lvl="0" indent="-457200" algn="just" fontAlgn="base">
              <a:spcBef>
                <a:spcPct val="20000"/>
              </a:spcBef>
              <a:spcAft>
                <a:spcPct val="0"/>
              </a:spcAft>
              <a:buClrTx/>
              <a:buSzPct val="80000"/>
              <a:buFont typeface="Wingdings" panose="05000000000000000000" pitchFamily="2" charset="2"/>
              <a:buChar char="v"/>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POZOR: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míra inflace není pro ekonomickou škodlivost rozhodující: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 ustálená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může ekonomiku poškozovat méně než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nižší, proměnlivá</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tudíž nepředvídatelná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Čím vyšší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PROMĚNLIVOST (VOLATILITA)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tím více v ekonomice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NEJISTOTY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tím více jsou tlumeny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ÚSPORY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INVESTICE. </a:t>
            </a:r>
          </a:p>
          <a:p>
            <a:pPr lvl="0" indent="-457200" algn="just" fontAlgn="base">
              <a:spcBef>
                <a:spcPct val="20000"/>
              </a:spcBef>
              <a:spcAft>
                <a:spcPct val="0"/>
              </a:spcAft>
              <a:buClrTx/>
              <a:buSzPct val="80000"/>
              <a:buFont typeface="+mj-lt"/>
              <a:buAutoNum type="arabicPeriod" startAt="3"/>
              <a:defRPr/>
            </a:pP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mj-lt"/>
              <a:buAutoNum type="arabicPeriod" startAt="3"/>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extrémní forma inflace, ceny rostou o tisíce, desetitisíce, statisíce a miliony procent ročně: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Def</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cenové hladiny přesahuje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50 % měsíčně.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Zhroucení peněžního systému země; Peníze ztrácejí schopnost plnit své funkce, ekonomika se naturalizuje.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4256</TotalTime>
  <Words>13199</Words>
  <Application>Microsoft Office PowerPoint</Application>
  <PresentationFormat>On-screen Show (4:3)</PresentationFormat>
  <Paragraphs>958</Paragraphs>
  <Slides>87</Slides>
  <Notes>77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87</vt:i4>
      </vt:variant>
    </vt:vector>
  </HeadingPairs>
  <TitlesOfParts>
    <vt:vector size="97" baseType="lpstr">
      <vt:lpstr>Arial</vt:lpstr>
      <vt:lpstr>Calibri</vt:lpstr>
      <vt:lpstr>Cambria Math</vt:lpstr>
      <vt:lpstr>Consolas</vt:lpstr>
      <vt:lpstr>Courier New</vt:lpstr>
      <vt:lpstr>Symbol</vt:lpstr>
      <vt:lpstr>Times New Roman</vt:lpstr>
      <vt:lpstr>Wingdings</vt:lpstr>
      <vt:lpstr>Office Theme</vt:lpstr>
      <vt:lpstr>Rastrový obrázek</vt:lpstr>
      <vt:lpstr>Makroekonomie Poruchy makroekonomické rovnováhy - inflace XMAK</vt:lpstr>
      <vt:lpstr>Inflace</vt:lpstr>
      <vt:lpstr>Inflace</vt:lpstr>
      <vt:lpstr>PowerPoint Presentation</vt:lpstr>
      <vt:lpstr>Obecná příčina inflace</vt:lpstr>
      <vt:lpstr>Obecná příčina inflace</vt:lpstr>
      <vt:lpstr>Příčiny inflace</vt:lpstr>
      <vt:lpstr>Typologie inflace</vt:lpstr>
      <vt:lpstr>Typologie inflace</vt:lpstr>
      <vt:lpstr>Příčiny inflace – POPTÁVKOVÁ / NÁKLADOVÁ INFLACE</vt:lpstr>
      <vt:lpstr>Příčiny inflace – poptávková inflace</vt:lpstr>
      <vt:lpstr>PowerPoint Presentation</vt:lpstr>
      <vt:lpstr>Příčiny poptávkové inflace</vt:lpstr>
      <vt:lpstr>Příčiny poptávkové inflace</vt:lpstr>
      <vt:lpstr>Příčiny poptávkové inflace</vt:lpstr>
      <vt:lpstr>Příčiny poptávkové inflace</vt:lpstr>
      <vt:lpstr>Příčiny inflace – nákladová/nabídková inflace</vt:lpstr>
      <vt:lpstr>PowerPoint Presentation</vt:lpstr>
      <vt:lpstr>Příčiny nákladové inflace</vt:lpstr>
      <vt:lpstr>Příčiny nákladové inflace</vt:lpstr>
      <vt:lpstr>Příčiny nákladové inflace</vt:lpstr>
      <vt:lpstr>Nabídková inflace</vt:lpstr>
      <vt:lpstr>Očekávaná, anticipovaná a neanticipovaná inflace </vt:lpstr>
      <vt:lpstr>Očekávaná, anticipovaná a neanticipovaná inflace </vt:lpstr>
      <vt:lpstr>Očekávaná, anticipovaná a neanticipovaná inflace </vt:lpstr>
      <vt:lpstr>Očekávaná, anticipovaná a neanticipovaná inflace </vt:lpstr>
      <vt:lpstr>Inflace a úroková míra</vt:lpstr>
      <vt:lpstr>Inflace a úroková míra</vt:lpstr>
      <vt:lpstr>Setrvačná inflace </vt:lpstr>
      <vt:lpstr>Setrvačná inflace </vt:lpstr>
      <vt:lpstr>Inflační očekávání setrvačná inflace </vt:lpstr>
      <vt:lpstr>Inflační spirála</vt:lpstr>
      <vt:lpstr>Jádrová inflace</vt:lpstr>
      <vt:lpstr>Měření inflace</vt:lpstr>
      <vt:lpstr>Měření cenové hladiny a cenové indexy</vt:lpstr>
      <vt:lpstr>Index spotřebitelských cen  (CPI - Consumer Price Index)</vt:lpstr>
      <vt:lpstr>CPI a tzv. Laspeyresův index</vt:lpstr>
      <vt:lpstr>Měření inflace</vt:lpstr>
      <vt:lpstr>Deflátor HDP: IMPLICITNÍ CENOVÝ DEFLÁTOR (IPD)</vt:lpstr>
      <vt:lpstr>Deflátor HDP</vt:lpstr>
      <vt:lpstr>Laspeyresův, Paascheho, Fisherův index  </vt:lpstr>
      <vt:lpstr>Laspeyresův, Paascheho, Fisherův index  </vt:lpstr>
      <vt:lpstr>Další cenový index: Index cen výrobců (PPI – Producer Price Index)</vt:lpstr>
      <vt:lpstr>Měření inflace - shrnutí</vt:lpstr>
      <vt:lpstr>Důsledky inflace</vt:lpstr>
      <vt:lpstr>Důsledky inflace</vt:lpstr>
      <vt:lpstr>Důsledky inflace</vt:lpstr>
      <vt:lpstr>Důsledky inflace – analýza b. 4</vt:lpstr>
      <vt:lpstr>Důsledky inflace – analýza b. 4</vt:lpstr>
      <vt:lpstr>Důsledky inflace</vt:lpstr>
      <vt:lpstr>Důsledky inflace</vt:lpstr>
      <vt:lpstr>11. Inflační zdanění</vt:lpstr>
      <vt:lpstr>TEORIE ZÁPADKY</vt:lpstr>
      <vt:lpstr>Protiinflační politika</vt:lpstr>
      <vt:lpstr>Cílování inflace</vt:lpstr>
      <vt:lpstr>Cílování inflace</vt:lpstr>
      <vt:lpstr>Náklady dezinflace </vt:lpstr>
      <vt:lpstr>Náklady dezinflace </vt:lpstr>
      <vt:lpstr>Náklady dezinflace </vt:lpstr>
      <vt:lpstr>Náklady dezinflace </vt:lpstr>
      <vt:lpstr>Deflace</vt:lpstr>
      <vt:lpstr>Deflace jako problém</vt:lpstr>
      <vt:lpstr>Deflace jako problém</vt:lpstr>
      <vt:lpstr>Deflace jako problém</vt:lpstr>
      <vt:lpstr>Od deflace k inflaci </vt:lpstr>
      <vt:lpstr>Od deflace k inflaci </vt:lpstr>
      <vt:lpstr>Od deflace k inflaci </vt:lpstr>
      <vt:lpstr>Od deflace k inflaci </vt:lpstr>
      <vt:lpstr>Od deflace k inflaci </vt:lpstr>
      <vt:lpstr>Phillipsova křivka </vt:lpstr>
      <vt:lpstr>Původní (mzdová) Phillipsova křivka</vt:lpstr>
      <vt:lpstr>PowerPoint Presentation</vt:lpstr>
      <vt:lpstr>Modifikovaná (cenová) Phillipsova křivka</vt:lpstr>
      <vt:lpstr>Adaptivní očekávání</vt:lpstr>
      <vt:lpstr>Racionální očekávání</vt:lpstr>
      <vt:lpstr>Friedman-Phelpsova verze PC</vt:lpstr>
      <vt:lpstr>PowerPoint Presentation</vt:lpstr>
      <vt:lpstr>Poptávková inflace</vt:lpstr>
      <vt:lpstr>Friedman-Phelpsova verze PC</vt:lpstr>
      <vt:lpstr>Friedman-Phelpsova verze PC</vt:lpstr>
      <vt:lpstr>Friedman-Phelpsova verze PC</vt:lpstr>
      <vt:lpstr>Modifikovaná PC</vt:lpstr>
      <vt:lpstr>Dlouhodobá PC</vt:lpstr>
      <vt:lpstr>Závěry pro stabilizační politiku</vt:lpstr>
      <vt:lpstr>Závěry pro stabilizační politiku</vt:lpstr>
      <vt:lpstr>NAIRU</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Drastichová Magdaléna</cp:lastModifiedBy>
  <cp:revision>174</cp:revision>
  <dcterms:created xsi:type="dcterms:W3CDTF">2024-04-12T20:30:00Z</dcterms:created>
  <dcterms:modified xsi:type="dcterms:W3CDTF">2026-03-17T22:21:34Z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15A69BB201DA494AA3A81830C048DE16_13</vt:lpwstr>
  </property>
  <property fmtid="{D5CDD505-2E9C-101B-9397-08002B2CF9AE}" pid="3" name="KSOProductBuildVer">
    <vt:lpwstr>1033-12.2.0.18283</vt:lpwstr>
  </property>
</Properties>
</file>