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4"/>
  </p:sldMasterIdLst>
  <p:notesMasterIdLst>
    <p:notesMasterId r:id="rId54"/>
  </p:notesMasterIdLst>
  <p:sldIdLst>
    <p:sldId id="256" r:id="rId5"/>
    <p:sldId id="362" r:id="rId6"/>
    <p:sldId id="363" r:id="rId7"/>
    <p:sldId id="364" r:id="rId8"/>
    <p:sldId id="365" r:id="rId9"/>
    <p:sldId id="366" r:id="rId10"/>
    <p:sldId id="367" r:id="rId11"/>
    <p:sldId id="372" r:id="rId12"/>
    <p:sldId id="257" r:id="rId13"/>
    <p:sldId id="370" r:id="rId14"/>
    <p:sldId id="368" r:id="rId15"/>
    <p:sldId id="379" r:id="rId16"/>
    <p:sldId id="380" r:id="rId17"/>
    <p:sldId id="399" r:id="rId18"/>
    <p:sldId id="400" r:id="rId19"/>
    <p:sldId id="381" r:id="rId20"/>
    <p:sldId id="401" r:id="rId21"/>
    <p:sldId id="402" r:id="rId22"/>
    <p:sldId id="403" r:id="rId23"/>
    <p:sldId id="404" r:id="rId24"/>
    <p:sldId id="388" r:id="rId25"/>
    <p:sldId id="405" r:id="rId26"/>
    <p:sldId id="390" r:id="rId27"/>
    <p:sldId id="406" r:id="rId28"/>
    <p:sldId id="389" r:id="rId29"/>
    <p:sldId id="392" r:id="rId30"/>
    <p:sldId id="407" r:id="rId31"/>
    <p:sldId id="408" r:id="rId32"/>
    <p:sldId id="409" r:id="rId33"/>
    <p:sldId id="419" r:id="rId34"/>
    <p:sldId id="411" r:id="rId35"/>
    <p:sldId id="410" r:id="rId36"/>
    <p:sldId id="412" r:id="rId37"/>
    <p:sldId id="413" r:id="rId38"/>
    <p:sldId id="393" r:id="rId39"/>
    <p:sldId id="394" r:id="rId40"/>
    <p:sldId id="414" r:id="rId41"/>
    <p:sldId id="387" r:id="rId42"/>
    <p:sldId id="415" r:id="rId43"/>
    <p:sldId id="395" r:id="rId44"/>
    <p:sldId id="397" r:id="rId45"/>
    <p:sldId id="416" r:id="rId46"/>
    <p:sldId id="420" r:id="rId47"/>
    <p:sldId id="417" r:id="rId48"/>
    <p:sldId id="418" r:id="rId49"/>
    <p:sldId id="398" r:id="rId50"/>
    <p:sldId id="386" r:id="rId51"/>
    <p:sldId id="369" r:id="rId52"/>
    <p:sldId id="361" r:id="rId5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6F539A-1D3F-4FDE-9C24-15D700263A10}" v="3" dt="2025-11-02T16:36:44.5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00" autoAdjust="0"/>
  </p:normalViewPr>
  <p:slideViewPr>
    <p:cSldViewPr snapToGrid="0" showGuides="1">
      <p:cViewPr varScale="1">
        <p:scale>
          <a:sx n="81" d="100"/>
          <a:sy n="81" d="100"/>
        </p:scale>
        <p:origin x="142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i="1" dirty="0"/>
              <a:t>Tento ukazatel slouží nejen pro vytváření obrázku o situaci na národním trhu práce, ale také jako podklad pro mezinárodní srovnávání. Úroveň nezaměstnanosti s využitím národních databází zjišťují i mezinárodní instituce, například EUROSTAT (Evropský statistický úřad fungující v rámci EU) nebo OECD (Organizace pro hospodářskou spolupráci a rozvoj).</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dirty="0">
                <a:solidFill>
                  <a:schemeClr val="tx1"/>
                </a:solidFill>
              </a:rPr>
              <a:t>Pozornost je třeba věnovat i prostorovému rozložení nezaměstnanosti, které bývá velmi nerovnoměrné. Analýza nezaměstnanosti z tohoto hlediska by měla postihnout i mikroregiony, neboť rozdíly v míře a charakteristikách nezaměstnanosti existují nejen mezi jednotlivými regiony, ale i v rámci mikroregionů. Nezaměstnanost postihuje v nestejné míře různé věkové a etnické skupiny. Míra nezaměstnanosti bývá obvykle vyšší u mládeže (která, ač má odbornou průpravu, postrádá praktické zkušenosti) a také u osob v „předdůchodovém“ věku. Samostatným problémem je nezaměstnanost u některých etnických skupin. Odlišné typy nezaměstnanosti vyžadují rozdílnou terapii, a proto zde s pouhým makroekonomickým přístupem (i když ten je v národohospodářském kontextu velmi důležitý) nevystačíme. Podstatný je i pohled mikroekonomický.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dirty="0">
                <a:solidFill>
                  <a:schemeClr val="tx1"/>
                </a:solidFill>
              </a:rPr>
              <a:t>Při popisu situace na trhu práce je účelné vedle sledování míry nezaměstnanosti posoudit i šance nezaměstnaných na nalezení volného pracovního místa. K tomu používáme porovnání počtu uchazečů o zaměstnání s počtem volných míst.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sz="1200" b="1" dirty="0">
                <a:solidFill>
                  <a:schemeClr val="tx1"/>
                </a:solidFill>
              </a:rPr>
              <a:t>Při popisu situace na trhu práce je účelné vedle sledování míry nezaměstnanosti posoudit i šance nezaměstnaných na nalezení volného pracovního místa. K tomu používáme porovnání počtu uchazečů o zaměstnání s počtem volných míst.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Frikční</a:t>
            </a:r>
            <a:r>
              <a:rPr lang="en-GB" dirty="0"/>
              <a:t> </a:t>
            </a:r>
            <a:r>
              <a:rPr lang="en-GB" dirty="0" err="1"/>
              <a:t>nezaměstnanost</a:t>
            </a:r>
            <a:endParaRPr lang="en-GB" dirty="0"/>
          </a:p>
          <a:p>
            <a:pPr marL="0" lvl="0" indent="0" algn="l" rtl="0">
              <a:spcBef>
                <a:spcPts val="0"/>
              </a:spcBef>
              <a:spcAft>
                <a:spcPts val="0"/>
              </a:spcAft>
              <a:buNone/>
            </a:pPr>
            <a:r>
              <a:rPr lang="en-GB" dirty="0" err="1"/>
              <a:t>označována</a:t>
            </a:r>
            <a:r>
              <a:rPr lang="en-GB" dirty="0"/>
              <a:t> za „</a:t>
            </a:r>
            <a:r>
              <a:rPr lang="en-GB" dirty="0" err="1"/>
              <a:t>normální</a:t>
            </a:r>
            <a:r>
              <a:rPr lang="en-GB" dirty="0"/>
              <a:t>“, v </a:t>
            </a:r>
            <a:r>
              <a:rPr lang="en-GB" dirty="0" err="1"/>
              <a:t>podstatě</a:t>
            </a:r>
            <a:r>
              <a:rPr lang="en-GB" dirty="0"/>
              <a:t> </a:t>
            </a:r>
            <a:r>
              <a:rPr lang="en-GB" dirty="0" err="1"/>
              <a:t>zdravou</a:t>
            </a:r>
            <a:r>
              <a:rPr lang="en-GB" dirty="0"/>
              <a:t> </a:t>
            </a:r>
            <a:r>
              <a:rPr lang="en-GB" dirty="0" err="1"/>
              <a:t>formou</a:t>
            </a:r>
            <a:r>
              <a:rPr lang="en-GB" dirty="0"/>
              <a:t> </a:t>
            </a:r>
            <a:r>
              <a:rPr lang="en-GB" dirty="0" err="1"/>
              <a:t>nezaměstnanosti</a:t>
            </a:r>
            <a:r>
              <a:rPr lang="en-GB" dirty="0"/>
              <a:t>;</a:t>
            </a:r>
          </a:p>
          <a:p>
            <a:pPr marL="0" lvl="0" indent="0" algn="l" rtl="0">
              <a:spcBef>
                <a:spcPts val="0"/>
              </a:spcBef>
              <a:spcAft>
                <a:spcPts val="0"/>
              </a:spcAft>
              <a:buNone/>
            </a:pPr>
            <a:r>
              <a:rPr lang="en-GB" dirty="0" err="1"/>
              <a:t>dobrovolný</a:t>
            </a:r>
            <a:r>
              <a:rPr lang="en-GB" dirty="0"/>
              <a:t> </a:t>
            </a:r>
            <a:r>
              <a:rPr lang="en-GB" dirty="0" err="1"/>
              <a:t>odchod</a:t>
            </a:r>
            <a:r>
              <a:rPr lang="en-GB" dirty="0"/>
              <a:t> </a:t>
            </a:r>
            <a:r>
              <a:rPr lang="en-GB" dirty="0" err="1"/>
              <a:t>ze</a:t>
            </a:r>
            <a:r>
              <a:rPr lang="en-GB" dirty="0"/>
              <a:t> </a:t>
            </a:r>
            <a:r>
              <a:rPr lang="en-GB" dirty="0" err="1"/>
              <a:t>zaměstnání</a:t>
            </a:r>
            <a:r>
              <a:rPr lang="en-GB" dirty="0"/>
              <a:t> za </a:t>
            </a:r>
            <a:r>
              <a:rPr lang="en-GB" dirty="0" err="1"/>
              <a:t>účelem</a:t>
            </a:r>
            <a:r>
              <a:rPr lang="en-GB" dirty="0"/>
              <a:t> </a:t>
            </a:r>
            <a:r>
              <a:rPr lang="en-GB" dirty="0" err="1"/>
              <a:t>nové</a:t>
            </a:r>
            <a:r>
              <a:rPr lang="en-GB" dirty="0"/>
              <a:t> </a:t>
            </a:r>
            <a:r>
              <a:rPr lang="en-GB" dirty="0" err="1"/>
              <a:t>práce</a:t>
            </a:r>
            <a:r>
              <a:rPr lang="en-GB" dirty="0"/>
              <a:t>;</a:t>
            </a:r>
          </a:p>
          <a:p>
            <a:pPr marL="0" lvl="0" indent="0" algn="l" rtl="0">
              <a:spcBef>
                <a:spcPts val="0"/>
              </a:spcBef>
              <a:spcAft>
                <a:spcPts val="0"/>
              </a:spcAft>
              <a:buNone/>
            </a:pPr>
            <a:r>
              <a:rPr lang="en-GB" dirty="0" err="1"/>
              <a:t>časové</a:t>
            </a:r>
            <a:r>
              <a:rPr lang="en-GB" dirty="0"/>
              <a:t> </a:t>
            </a:r>
            <a:r>
              <a:rPr lang="en-GB" dirty="0" err="1"/>
              <a:t>hledisko</a:t>
            </a:r>
            <a:r>
              <a:rPr lang="en-GB" dirty="0"/>
              <a:t> – </a:t>
            </a:r>
            <a:r>
              <a:rPr lang="en-GB" dirty="0" err="1"/>
              <a:t>doba</a:t>
            </a:r>
            <a:r>
              <a:rPr lang="en-GB" dirty="0"/>
              <a:t> </a:t>
            </a:r>
            <a:r>
              <a:rPr lang="en-GB" dirty="0" err="1"/>
              <a:t>potřebná</a:t>
            </a:r>
            <a:r>
              <a:rPr lang="en-GB" dirty="0"/>
              <a:t> k </a:t>
            </a:r>
            <a:r>
              <a:rPr lang="en-GB" dirty="0" err="1"/>
              <a:t>nalezení</a:t>
            </a:r>
            <a:r>
              <a:rPr lang="en-GB" dirty="0"/>
              <a:t> </a:t>
            </a:r>
            <a:r>
              <a:rPr lang="en-GB" dirty="0" err="1"/>
              <a:t>nového</a:t>
            </a:r>
            <a:r>
              <a:rPr lang="en-GB" dirty="0"/>
              <a:t> </a:t>
            </a:r>
            <a:r>
              <a:rPr lang="en-GB" dirty="0" err="1"/>
              <a:t>pracovního</a:t>
            </a:r>
            <a:r>
              <a:rPr lang="en-GB" dirty="0"/>
              <a:t> </a:t>
            </a:r>
            <a:r>
              <a:rPr lang="en-GB" dirty="0" err="1"/>
              <a:t>místa</a:t>
            </a:r>
            <a:r>
              <a:rPr lang="en-GB" dirty="0"/>
              <a:t> (</a:t>
            </a:r>
            <a:r>
              <a:rPr lang="en-GB" dirty="0" err="1"/>
              <a:t>inzeráty</a:t>
            </a:r>
            <a:r>
              <a:rPr lang="en-GB" dirty="0"/>
              <a:t>, </a:t>
            </a:r>
            <a:r>
              <a:rPr lang="en-GB" dirty="0" err="1"/>
              <a:t>pohovory</a:t>
            </a:r>
            <a:r>
              <a:rPr lang="en-GB" dirty="0"/>
              <a:t>, </a:t>
            </a:r>
            <a:r>
              <a:rPr lang="en-GB" dirty="0" err="1"/>
              <a:t>vyhledávání</a:t>
            </a:r>
            <a:r>
              <a:rPr lang="en-GB" dirty="0"/>
              <a:t>) a </a:t>
            </a:r>
            <a:r>
              <a:rPr lang="en-GB" dirty="0" err="1"/>
              <a:t>taktéž</a:t>
            </a:r>
            <a:r>
              <a:rPr lang="en-GB" dirty="0"/>
              <a:t> </a:t>
            </a:r>
            <a:r>
              <a:rPr lang="en-GB" dirty="0" err="1"/>
              <a:t>následná</a:t>
            </a:r>
            <a:r>
              <a:rPr lang="en-GB" dirty="0"/>
              <a:t> </a:t>
            </a:r>
            <a:r>
              <a:rPr lang="en-GB" dirty="0" err="1"/>
              <a:t>změna</a:t>
            </a:r>
            <a:r>
              <a:rPr lang="en-GB" dirty="0"/>
              <a:t> </a:t>
            </a:r>
            <a:r>
              <a:rPr lang="en-GB" dirty="0" err="1"/>
              <a:t>pracovního</a:t>
            </a:r>
            <a:r>
              <a:rPr lang="en-GB" dirty="0"/>
              <a:t> </a:t>
            </a:r>
            <a:r>
              <a:rPr lang="en-GB" dirty="0" err="1"/>
              <a:t>místa</a:t>
            </a:r>
            <a:r>
              <a:rPr lang="en-GB" dirty="0"/>
              <a:t> (</a:t>
            </a:r>
            <a:r>
              <a:rPr lang="en-GB" dirty="0" err="1"/>
              <a:t>příprava</a:t>
            </a:r>
            <a:r>
              <a:rPr lang="en-GB" dirty="0"/>
              <a:t>, </a:t>
            </a:r>
            <a:r>
              <a:rPr lang="en-GB" dirty="0" err="1"/>
              <a:t>výměna</a:t>
            </a:r>
            <a:r>
              <a:rPr lang="en-GB" dirty="0"/>
              <a:t> </a:t>
            </a:r>
            <a:r>
              <a:rPr lang="en-GB" dirty="0" err="1"/>
              <a:t>např</a:t>
            </a:r>
            <a:r>
              <a:rPr lang="en-GB" dirty="0"/>
              <a:t>. </a:t>
            </a:r>
            <a:r>
              <a:rPr lang="en-GB" dirty="0" err="1"/>
              <a:t>bydliště</a:t>
            </a:r>
            <a:r>
              <a:rPr lang="en-GB" dirty="0"/>
              <a:t> </a:t>
            </a:r>
            <a:r>
              <a:rPr lang="en-GB" dirty="0" err="1"/>
              <a:t>apod</a:t>
            </a:r>
            <a:r>
              <a:rPr lang="en-GB" dirty="0"/>
              <a:t>.);</a:t>
            </a:r>
          </a:p>
          <a:p>
            <a:pPr marL="0" lvl="0" indent="0" algn="l" rtl="0">
              <a:spcBef>
                <a:spcPts val="0"/>
              </a:spcBef>
              <a:spcAft>
                <a:spcPts val="0"/>
              </a:spcAft>
              <a:buNone/>
            </a:pPr>
            <a:r>
              <a:rPr lang="en-GB" dirty="0" err="1"/>
              <a:t>zpravidla</a:t>
            </a:r>
            <a:r>
              <a:rPr lang="en-GB" dirty="0"/>
              <a:t> v </a:t>
            </a:r>
            <a:r>
              <a:rPr lang="en-GB" dirty="0" err="1"/>
              <a:t>rozmezí</a:t>
            </a:r>
            <a:r>
              <a:rPr lang="en-GB" dirty="0"/>
              <a:t> 6-12 </a:t>
            </a:r>
            <a:r>
              <a:rPr lang="en-GB" dirty="0" err="1"/>
              <a:t>týdnů</a:t>
            </a:r>
            <a:r>
              <a:rPr lang="en-GB" dirty="0"/>
              <a:t>.</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nabídka práce určitého druhu (pohlaví, povolání, kvalifikace, regionu) je vyšší než poptávka, tj. existuje nesoulad mezi nabídkou a poptávkou;</a:t>
            </a:r>
          </a:p>
          <a:p>
            <a:pPr eaLnBrk="1" hangingPunct="1"/>
            <a:r>
              <a:rPr lang="cs-CZ" altLang="cs-CZ" sz="1200" dirty="0"/>
              <a:t>důvodem je i nízká územní mobilita, mobilita v rámci změny kvalifikace (rekvalifikace).</a:t>
            </a:r>
            <a:endParaRPr lang="en-US" altLang="cs-CZ" sz="1200"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altLang="cs-CZ" sz="1200" dirty="0"/>
              <a:t>*pohlížíme na dopady pracovního zákonodárství pouze z ekonomického hlediska.</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ltLang="cs-CZ" sz="1200" dirty="0"/>
              <a:t>je </a:t>
            </a:r>
            <a:r>
              <a:rPr lang="en-US" altLang="cs-CZ" sz="1200" dirty="0" err="1"/>
              <a:t>spojovaná</a:t>
            </a:r>
            <a:r>
              <a:rPr lang="en-US" altLang="cs-CZ" sz="1200" dirty="0"/>
              <a:t> s </a:t>
            </a:r>
            <a:r>
              <a:rPr lang="en-US" altLang="cs-CZ" sz="1200" dirty="0" err="1"/>
              <a:t>cyklickými</a:t>
            </a:r>
            <a:r>
              <a:rPr lang="en-US" altLang="cs-CZ" sz="1200" dirty="0"/>
              <a:t> </a:t>
            </a:r>
            <a:r>
              <a:rPr lang="en-US" altLang="cs-CZ" sz="1200" dirty="0" err="1"/>
              <a:t>výkyvy</a:t>
            </a:r>
            <a:r>
              <a:rPr lang="en-US" altLang="cs-CZ" sz="1200" dirty="0"/>
              <a:t> </a:t>
            </a:r>
            <a:r>
              <a:rPr lang="en-US" altLang="cs-CZ" sz="1200" dirty="0" err="1"/>
              <a:t>ekonomiky</a:t>
            </a:r>
            <a:r>
              <a:rPr lang="en-US" altLang="cs-CZ" sz="1200" dirty="0"/>
              <a:t>, je </a:t>
            </a:r>
            <a:r>
              <a:rPr lang="en-US" altLang="cs-CZ" sz="1200" dirty="0" err="1"/>
              <a:t>rozdílem</a:t>
            </a:r>
            <a:r>
              <a:rPr lang="en-US" altLang="cs-CZ" sz="1200" dirty="0"/>
              <a:t> </a:t>
            </a:r>
            <a:r>
              <a:rPr lang="en-US" altLang="cs-CZ" sz="1200" dirty="0" err="1"/>
              <a:t>mezi</a:t>
            </a:r>
            <a:r>
              <a:rPr lang="en-US" altLang="cs-CZ" sz="1200" dirty="0"/>
              <a:t> </a:t>
            </a:r>
            <a:r>
              <a:rPr lang="en-US" altLang="cs-CZ" sz="1200" dirty="0" err="1"/>
              <a:t>skutečnou</a:t>
            </a:r>
            <a:r>
              <a:rPr lang="en-US" altLang="cs-CZ" sz="1200" dirty="0"/>
              <a:t> </a:t>
            </a:r>
            <a:r>
              <a:rPr lang="en-US" altLang="cs-CZ" sz="1200" dirty="0" err="1"/>
              <a:t>mírou</a:t>
            </a:r>
            <a:r>
              <a:rPr lang="en-US" altLang="cs-CZ" sz="1200" dirty="0"/>
              <a:t> </a:t>
            </a:r>
            <a:r>
              <a:rPr lang="en-US" altLang="cs-CZ" sz="1200" dirty="0" err="1"/>
              <a:t>nezaměstnanosti</a:t>
            </a:r>
            <a:r>
              <a:rPr lang="en-US" altLang="cs-CZ" sz="1200" dirty="0"/>
              <a:t> a </a:t>
            </a:r>
            <a:r>
              <a:rPr lang="en-US" altLang="cs-CZ" sz="1200" dirty="0" err="1"/>
              <a:t>přirozenou</a:t>
            </a:r>
            <a:r>
              <a:rPr lang="en-US" altLang="cs-CZ" sz="1200" dirty="0"/>
              <a:t> </a:t>
            </a:r>
            <a:r>
              <a:rPr lang="en-US" altLang="cs-CZ" sz="1200" dirty="0" err="1"/>
              <a:t>mírou</a:t>
            </a:r>
            <a:r>
              <a:rPr lang="en-US" altLang="cs-CZ" sz="1200" dirty="0"/>
              <a:t> </a:t>
            </a:r>
            <a:r>
              <a:rPr lang="en-US" altLang="cs-CZ" sz="1200" dirty="0" err="1"/>
              <a:t>nezaměstnanosti</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stát v těchto případech např. kompenzuje určité % mzdy po dobu těchto výkyvů, přičemž se tak udržuje pracovní síla a podnikateli nevznikají náklady během nečinnosti;</a:t>
            </a:r>
          </a:p>
          <a:p>
            <a:pPr eaLnBrk="1" hangingPunct="1"/>
            <a:r>
              <a:rPr lang="cs-CZ" altLang="cs-CZ" sz="1200" dirty="0"/>
              <a:t>nebo stát přispívá zaměstnavatelům na pracovní pomůcky, pronájem strojů, tak aby mohl fungovat i během výkyvů.</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en-US" altLang="cs-CZ" sz="1200" i="1" dirty="0" err="1"/>
              <a:t>míra</a:t>
            </a:r>
            <a:r>
              <a:rPr lang="en-US" altLang="cs-CZ" sz="1200" i="1" dirty="0"/>
              <a:t> </a:t>
            </a:r>
            <a:r>
              <a:rPr lang="en-US" altLang="cs-CZ" sz="1200" i="1" dirty="0" err="1"/>
              <a:t>nezaměstnanosti</a:t>
            </a:r>
            <a:r>
              <a:rPr lang="en-US" altLang="cs-CZ" sz="1200" i="1" dirty="0"/>
              <a:t>, </a:t>
            </a:r>
            <a:r>
              <a:rPr lang="en-US" altLang="cs-CZ" sz="1200" i="1" dirty="0" err="1"/>
              <a:t>která</a:t>
            </a:r>
            <a:r>
              <a:rPr lang="en-US" altLang="cs-CZ" sz="1200" i="1" dirty="0"/>
              <a:t> je </a:t>
            </a:r>
            <a:r>
              <a:rPr lang="en-US" altLang="cs-CZ" sz="1200" i="1" dirty="0" err="1"/>
              <a:t>slučitelná</a:t>
            </a:r>
            <a:r>
              <a:rPr lang="en-US" altLang="cs-CZ" sz="1200" i="1" dirty="0"/>
              <a:t> s </a:t>
            </a:r>
            <a:r>
              <a:rPr lang="en-US" altLang="cs-CZ" sz="1200" i="1" dirty="0" err="1"/>
              <a:t>dlouhodobou</a:t>
            </a:r>
            <a:r>
              <a:rPr lang="en-US" altLang="cs-CZ" sz="1200" i="1" dirty="0"/>
              <a:t> </a:t>
            </a:r>
            <a:r>
              <a:rPr lang="en-US" altLang="cs-CZ" sz="1200" i="1" dirty="0" err="1"/>
              <a:t>rovnováhou</a:t>
            </a:r>
            <a:r>
              <a:rPr lang="en-US" altLang="cs-CZ" sz="1200" i="1" dirty="0"/>
              <a:t> </a:t>
            </a:r>
            <a:r>
              <a:rPr lang="en-US" altLang="cs-CZ" sz="1200" i="1" dirty="0" err="1"/>
              <a:t>ekonomiky</a:t>
            </a:r>
            <a:r>
              <a:rPr lang="en-US" altLang="cs-CZ" sz="1200" i="1" dirty="0"/>
              <a:t>, </a:t>
            </a:r>
            <a:r>
              <a:rPr lang="en-US" altLang="cs-CZ" sz="1200" i="1" dirty="0" err="1"/>
              <a:t>lze</a:t>
            </a:r>
            <a:r>
              <a:rPr lang="en-US" altLang="cs-CZ" sz="1200" i="1" dirty="0"/>
              <a:t> ji </a:t>
            </a:r>
            <a:r>
              <a:rPr lang="en-US" altLang="cs-CZ" sz="1200" i="1" dirty="0" err="1"/>
              <a:t>však</a:t>
            </a:r>
            <a:r>
              <a:rPr lang="en-US" altLang="cs-CZ" sz="1200" i="1" dirty="0"/>
              <a:t> </a:t>
            </a:r>
            <a:r>
              <a:rPr lang="en-US" altLang="cs-CZ" sz="1200" i="1" dirty="0" err="1"/>
              <a:t>charakterizovat</a:t>
            </a:r>
            <a:r>
              <a:rPr lang="en-US" altLang="cs-CZ" sz="1200" i="1" dirty="0"/>
              <a:t> </a:t>
            </a:r>
            <a:r>
              <a:rPr lang="en-US" altLang="cs-CZ" sz="1200" i="1" dirty="0" err="1"/>
              <a:t>také</a:t>
            </a:r>
            <a:r>
              <a:rPr lang="en-US" altLang="cs-CZ" sz="1200" i="1" dirty="0"/>
              <a:t> </a:t>
            </a:r>
            <a:r>
              <a:rPr lang="en-US" altLang="cs-CZ" sz="1200" i="1" dirty="0" err="1"/>
              <a:t>jako</a:t>
            </a:r>
            <a:r>
              <a:rPr lang="en-US" altLang="cs-CZ" sz="1200" i="1" dirty="0"/>
              <a:t> </a:t>
            </a:r>
            <a:r>
              <a:rPr lang="en-US" altLang="cs-CZ" sz="1200" i="1" dirty="0" err="1"/>
              <a:t>míru</a:t>
            </a:r>
            <a:r>
              <a:rPr lang="en-US" altLang="cs-CZ" sz="1200" i="1" dirty="0"/>
              <a:t> </a:t>
            </a:r>
            <a:r>
              <a:rPr lang="en-US" altLang="cs-CZ" sz="1200" i="1" dirty="0" err="1"/>
              <a:t>nezaměstnanosti</a:t>
            </a:r>
            <a:r>
              <a:rPr lang="en-US" altLang="cs-CZ" sz="1200" i="1" dirty="0"/>
              <a:t>, </a:t>
            </a:r>
            <a:r>
              <a:rPr lang="en-US" altLang="cs-CZ" sz="1200" i="1" dirty="0" err="1"/>
              <a:t>při</a:t>
            </a:r>
            <a:r>
              <a:rPr lang="en-US" altLang="cs-CZ" sz="1200" i="1" dirty="0"/>
              <a:t> </a:t>
            </a:r>
            <a:r>
              <a:rPr lang="en-US" altLang="cs-CZ" sz="1200" i="1" dirty="0" err="1"/>
              <a:t>které</a:t>
            </a:r>
            <a:r>
              <a:rPr lang="en-US" altLang="cs-CZ" sz="1200" i="1" dirty="0"/>
              <a:t> je </a:t>
            </a:r>
            <a:r>
              <a:rPr lang="en-US" altLang="cs-CZ" sz="1200" i="1" dirty="0" err="1"/>
              <a:t>skutečná</a:t>
            </a:r>
            <a:r>
              <a:rPr lang="en-US" altLang="cs-CZ" sz="1200" i="1" dirty="0"/>
              <a:t> a </a:t>
            </a:r>
            <a:r>
              <a:rPr lang="en-US" altLang="cs-CZ" sz="1200" i="1" dirty="0" err="1"/>
              <a:t>očekávaná</a:t>
            </a:r>
            <a:r>
              <a:rPr lang="en-US" altLang="cs-CZ" sz="1200" i="1" dirty="0"/>
              <a:t> </a:t>
            </a:r>
            <a:r>
              <a:rPr lang="en-US" altLang="cs-CZ" sz="1200" i="1" dirty="0" err="1"/>
              <a:t>inflace</a:t>
            </a:r>
            <a:r>
              <a:rPr lang="en-US" altLang="cs-CZ" sz="1200" i="1" dirty="0"/>
              <a:t> </a:t>
            </a:r>
            <a:r>
              <a:rPr lang="en-US" altLang="cs-CZ" sz="1200" i="1" dirty="0" err="1"/>
              <a:t>stejná</a:t>
            </a:r>
            <a:endParaRPr lang="cs-CZ" altLang="cs-CZ" sz="1200" i="1" dirty="0"/>
          </a:p>
          <a:p>
            <a:pPr eaLnBrk="1" hangingPunct="1"/>
            <a:r>
              <a:rPr lang="cs-CZ" altLang="cs-CZ" sz="1200" dirty="0"/>
              <a:t>Někdy je definována jako tzv. </a:t>
            </a:r>
            <a:r>
              <a:rPr lang="cs-CZ" altLang="cs-CZ" sz="1200" b="1" dirty="0"/>
              <a:t>plná zaměstnanost</a:t>
            </a:r>
          </a:p>
          <a:p>
            <a:pPr eaLnBrk="1" hangingPunct="1"/>
            <a:r>
              <a:rPr lang="cs-CZ" altLang="cs-CZ" sz="1200" dirty="0"/>
              <a:t>Podmínku je rovnost počtu lidí opouštějících práci a počtu lidí nalézajících práci</a:t>
            </a:r>
            <a:endParaRPr lang="en-US" altLang="cs-CZ" sz="1200" dirty="0"/>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dirty="0"/>
              <a:t>*Firmy pak budou inzerovat v novinách či přes úřady práce nebo pracovní agentury své nabídky na volná pracovní místa, případně zaměstnají zahraniční pracovníky, kteří jsou ochotni spokojit se s nízkou úrovní mzdy. Jak je vidět, mzdové rigidity (strnulosti) způsobují řadu nepříznivých dopadů na trhu práce jak pro pracovníky, tak i pro firmy.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cs-CZ" altLang="cs-CZ" sz="1200" b="1" dirty="0"/>
              <a:t>V řadě zemí </a:t>
            </a: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b="1" dirty="0"/>
              <a:t>Pokud by v tomto případě byly mzdové požadavky přemrštěné, firma by neobstála v konkurenci a pracovníci by přišli o zaměstnání. Naopak největší mzdové požadavky mívají odbory organizované oborově či odvětvově. Nemusejí se totiž obávat konkurence, všechny firmy daného oboru budou případným zvýšením mezd zasaženy stejně.</a:t>
            </a:r>
            <a:endParaRPr lang="en-US"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en-US" altLang="cs-CZ" sz="1200" b="1" dirty="0" err="1"/>
              <a:t>Nezaměstnanost</a:t>
            </a:r>
            <a:r>
              <a:rPr lang="en-US" altLang="cs-CZ" sz="1200" b="1" dirty="0"/>
              <a:t>, </a:t>
            </a:r>
            <a:r>
              <a:rPr lang="en-US" altLang="cs-CZ" sz="1200" b="1" dirty="0" err="1"/>
              <a:t>kterou</a:t>
            </a:r>
            <a:r>
              <a:rPr lang="en-US" altLang="cs-CZ" sz="1200" b="1" dirty="0"/>
              <a:t> </a:t>
            </a:r>
            <a:r>
              <a:rPr lang="en-US" altLang="cs-CZ" sz="1200" b="1" dirty="0" err="1"/>
              <a:t>mnozí</a:t>
            </a:r>
            <a:r>
              <a:rPr lang="en-US" altLang="cs-CZ" sz="1200" b="1" dirty="0"/>
              <a:t> </a:t>
            </a:r>
            <a:r>
              <a:rPr lang="en-US" altLang="cs-CZ" sz="1200" b="1" dirty="0" err="1"/>
              <a:t>ekonomové</a:t>
            </a:r>
            <a:r>
              <a:rPr lang="en-US" altLang="cs-CZ" sz="1200" b="1" dirty="0"/>
              <a:t> </a:t>
            </a:r>
            <a:r>
              <a:rPr lang="en-US" altLang="cs-CZ" sz="1200" b="1" dirty="0" err="1"/>
              <a:t>považují</a:t>
            </a:r>
            <a:r>
              <a:rPr lang="en-US" altLang="cs-CZ" sz="1200" b="1" dirty="0"/>
              <a:t> </a:t>
            </a:r>
            <a:r>
              <a:rPr lang="en-US" altLang="cs-CZ" sz="1200" b="1" dirty="0" err="1"/>
              <a:t>vedle</a:t>
            </a:r>
            <a:r>
              <a:rPr lang="en-US" altLang="cs-CZ" sz="1200" b="1" dirty="0"/>
              <a:t> </a:t>
            </a:r>
            <a:r>
              <a:rPr lang="en-US" altLang="cs-CZ" sz="1200" b="1" dirty="0" err="1"/>
              <a:t>inflace</a:t>
            </a:r>
            <a:r>
              <a:rPr lang="en-US" altLang="cs-CZ" sz="1200" b="1" dirty="0"/>
              <a:t> za </a:t>
            </a:r>
            <a:r>
              <a:rPr lang="en-US" altLang="cs-CZ" sz="1200" b="1" dirty="0" err="1"/>
              <a:t>druhé</a:t>
            </a:r>
            <a:r>
              <a:rPr lang="en-US" altLang="cs-CZ" sz="1200" b="1" dirty="0"/>
              <a:t> </a:t>
            </a:r>
            <a:r>
              <a:rPr lang="en-US" altLang="cs-CZ" sz="1200" b="1" dirty="0" err="1"/>
              <a:t>makroekonomické</a:t>
            </a:r>
            <a:r>
              <a:rPr lang="en-US" altLang="cs-CZ" sz="1200" b="1" dirty="0"/>
              <a:t> </a:t>
            </a:r>
            <a:r>
              <a:rPr lang="en-US" altLang="cs-CZ" sz="1200" b="1" dirty="0" err="1"/>
              <a:t>zlo</a:t>
            </a:r>
            <a:r>
              <a:rPr lang="cs-CZ" altLang="cs-CZ" sz="1200" b="1" dirty="0"/>
              <a:t>…Hlavní rozdíl mezi dopady inflace a nezaměstnanosti: nezaměstnanost postihuje některé rodiny, náklady inflace rozprostřeny (byť v různé míře) po celé populaci. </a:t>
            </a: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b="1" dirty="0"/>
              <a:t>Lidé postižení zejména dlouhotrvající nezaměstnaností jsou vystaveni nebezpečí, že podlehnou smutku a depresím, často své potíže začnou „řešit“ konzumací alkoholu a dalších drog. Častěji než u ostatní populace u nich dochází k sebevraždám, které pro okolí mají signalizovat psychické potíže postiženého. Byla prokázána závislost mezi délkou trvání nezaměstnanosti a zhoršením zdravotního stavu, a to jak fyzického, tak psychického. Závažným průvodním jevem nezaměstnanosti je také ztráta sebeúcty a podlomené sebevědomí.</a:t>
            </a:r>
          </a:p>
          <a:p>
            <a:pPr eaLnBrk="1" hangingPunct="1"/>
            <a:endParaRPr lang="cs-CZ" altLang="cs-CZ" sz="1200" b="1" dirty="0"/>
          </a:p>
          <a:p>
            <a:pPr eaLnBrk="1" hangingPunct="1"/>
            <a:endParaRPr lang="cs-CZ" altLang="cs-CZ" sz="1200" b="1" dirty="0"/>
          </a:p>
          <a:p>
            <a:pPr eaLnBrk="1" hangingPunct="1"/>
            <a:r>
              <a:rPr lang="cs-CZ" altLang="cs-CZ" sz="1200" b="1" dirty="0"/>
              <a:t>Statistiky ukazují, že lidé s nižšími příjmy jsou pětkrát častěji obézní než lidé, kteří vydělávají více. V oblastech s vyšší nezaměstnaností lékaři vydávají více předpisů než jinde. Nezaměstnaní lidé potřebují léky proti nespavosti či úzkosti a také se jim zvyšuje krevní tlak. Ani o zaměstnání nemusejí přijít, jen se mohou dlouhodobě nezaměstnanosti bát.</a:t>
            </a:r>
            <a:endParaRPr lang="en-US"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r>
              <a:rPr lang="cs-CZ" altLang="cs-CZ" sz="1200" b="1" dirty="0"/>
              <a:t>S rostoucím podílem dlouhodobé nezaměstnanosti klesá i možnost nezaměstnaných spoléhat se na rodinné zdroje, protože jejich příbuzní a přátelé žijí ve stejně postiženém prostředí. Jedním z velkých problémů je vícegenerační nezaměstnanost. Tak jako se v některých rodinách dědí řemeslo z děda na otce a z otce na syna, tak se u některých rodin „dědí“ nezaměstnanost. </a:t>
            </a:r>
          </a:p>
          <a:p>
            <a:pPr eaLnBrk="1" hangingPunct="1"/>
            <a:endParaRPr lang="cs-CZ" altLang="cs-CZ" sz="1200" b="1" dirty="0"/>
          </a:p>
          <a:p>
            <a:pPr eaLnBrk="1" hangingPunct="1"/>
            <a:endParaRPr lang="cs-CZ" altLang="cs-CZ" sz="1200" b="1" dirty="0"/>
          </a:p>
          <a:p>
            <a:pPr eaLnBrk="1" hangingPunct="1"/>
            <a:r>
              <a:rPr lang="cs-CZ" altLang="cs-CZ" sz="1200" b="1" dirty="0"/>
              <a:t>Ačkoli je nezaměstnanost makroekonomickým a sociálním zlem, jež se snaží odpovědné vlády minimalizovat, objektivně sehrává (pokud nepřekročí sociálně, politicky a ekonomicky únosnou míru) určitou pozitivní úlohu. V jakém smyslu? Není-li zaměstnání úplnou samozřejmostí, pracovníci si ho váží a snaží se prokazovat svou přínosnost (efektivnost) pro zaměstnavatele. S tím souvisí i péče o kvalifikaci, kvalita práce, pracovní disciplína apod.</a:t>
            </a:r>
          </a:p>
          <a:p>
            <a:pPr eaLnBrk="1" hangingPunct="1"/>
            <a:endParaRPr lang="cs-CZ" altLang="cs-CZ" sz="1200" b="1" dirty="0"/>
          </a:p>
          <a:p>
            <a:pPr eaLnBrk="1" hangingPunct="1"/>
            <a:r>
              <a:rPr lang="cs-CZ" altLang="cs-CZ" sz="1200" b="1" dirty="0"/>
              <a:t>*Pokud není takové místo k dispozici, nemusí dotyčné osoby okamžitě přijmout první příležitost, ale raději určitou dobu zůstávají ve stavu nezaměstnaných, neboť tak mají dostatek volného času na hledání dobrého zaměstnání. </a:t>
            </a:r>
          </a:p>
          <a:p>
            <a:pPr eaLnBrk="1" hangingPunct="1"/>
            <a:endParaRPr lang="cs-CZ" altLang="cs-CZ" sz="1200" b="1" dirty="0"/>
          </a:p>
          <a:p>
            <a:pPr eaLnBrk="1" hangingPunct="1"/>
            <a:r>
              <a:rPr lang="cs-CZ" altLang="cs-CZ" sz="1200" b="1" dirty="0"/>
              <a:t>Setkáte-li se s jednostranným propagátorem nezaměstnanosti jakožto nástroje na zvyšování efektivnosti, zajímejte se o to, v jakém regionu (z hlediska míry nezaměstnanosti) žije a působí. Ekonomické názory totiž bývají velmi často podmíněny místem jejich vzniku. </a:t>
            </a: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E8CA168A-4E37-7894-992C-2F768B203FCE}"/>
            </a:ext>
          </a:extLst>
        </p:cNvPr>
        <p:cNvGrpSpPr/>
        <p:nvPr/>
      </p:nvGrpSpPr>
      <p:grpSpPr>
        <a:xfrm>
          <a:off x="0" y="0"/>
          <a:ext cx="0" cy="0"/>
          <a:chOff x="0" y="0"/>
          <a:chExt cx="0" cy="0"/>
        </a:xfrm>
      </p:grpSpPr>
      <p:sp>
        <p:nvSpPr>
          <p:cNvPr id="94" name="Google Shape;94;p2:notes">
            <a:extLst>
              <a:ext uri="{FF2B5EF4-FFF2-40B4-BE49-F238E27FC236}">
                <a16:creationId xmlns:a16="http://schemas.microsoft.com/office/drawing/2014/main" id="{B39426BB-D99F-5527-EFC1-319DD9C36B8F}"/>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endParaRPr lang="cs-CZ" altLang="cs-CZ" sz="1200" b="1" dirty="0"/>
          </a:p>
        </p:txBody>
      </p:sp>
      <p:sp>
        <p:nvSpPr>
          <p:cNvPr id="95" name="Google Shape;95;p2:notes">
            <a:extLst>
              <a:ext uri="{FF2B5EF4-FFF2-40B4-BE49-F238E27FC236}">
                <a16:creationId xmlns:a16="http://schemas.microsoft.com/office/drawing/2014/main" id="{82DC375D-5874-7A39-B09A-997722387D40}"/>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3554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a:buNone/>
              <a:defRPr/>
            </a:pPr>
            <a:r>
              <a:rPr lang="cs-CZ" altLang="cs-CZ" sz="1200" b="1" dirty="0"/>
              <a:t>Protože vyplácení podpory v nezaměstnanosti končí nalezením nového pracovního místa, lidé mohou odmítat málo lukrativní nabídky zaměstnání, aby si podporu co nejdéle udrželi. Studie prokázaly, že v případě, že již uchazeč o zaměstnání nemá nárok na podporu, pravděpodobnost nalezení nového místa stoupá. Vyplácení podpor tak může snižovat úsilí při vyhledávání zaměstnání. Z toho ovšem nemusíme vyvozovat, že je toto opatření špatné. Lidé odmítají některé nabídky, protože se snaží najít zaměstnání, které bude co nejlépe odpovídat jejich kvalifikaci a představám. Tímto způsobem naopak pojištění v nezaměstnanosti přispívá k nalezení optimálního zaměstnání. Určitou cestou ke snížení nezaměstnanosti je také podpora malého a středního podnikání, protože tyto firmy dokážou absorbovat část nevyužité pracovní síly. Přispět ke snížení nezaměstnanosti může i lepší geografická mobilita pracovních sil, které je možné dosáhnout mimo jiné pomocí zlepšení dostupnosti bytů, poskytováním podpor při stěhování do místa nového zaměstnání, rozvojem dopravní infrastruktury zejména ve venkovských oblastech apod. </a:t>
            </a:r>
          </a:p>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eaLnBrk="1" hangingPunct="1"/>
            <a:endParaRPr lang="cs-CZ" altLang="cs-CZ" sz="1200" b="1"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Práce</a:t>
            </a: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každý druh manuální nebo duševní činnosti, který je v tržní ekonomice nutný k produkci výrobků a služeb a je zaměřen na získání důchodu. Práce = nejdůležitější VF</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Trh práce</a:t>
            </a: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místo, kde se zaměstnavatel a zaměstnanec navzájem najdou a dohodnou se na smlouvě o mzdě, pracovní době apod. ALE jisté odlišnosti (zejména člověk jako nositel práce a zásahy 3 subjektu (kromě D a S) = státu. SEGMENTACE</a:t>
            </a:r>
          </a:p>
          <a:p>
            <a:pPr marL="800100" lvl="1" fontAlgn="base">
              <a:spcBef>
                <a:spcPct val="20000"/>
              </a:spcBef>
              <a:spcAft>
                <a:spcPct val="0"/>
              </a:spcAft>
              <a:buClrTx/>
              <a:buSzPct val="80000"/>
              <a:buFont typeface="Arial" panose="020B0604020202020204" pitchFamily="34" charset="0"/>
              <a:buChar char="•"/>
              <a:defRPr/>
            </a:pP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114300" indent="0">
              <a:buNone/>
            </a:pPr>
            <a:r>
              <a:rPr lang="cs-CZ" altLang="cs-CZ" sz="2800" b="1" u="sng" dirty="0"/>
              <a:t>Ekonomicky aktivní obyvatelstvo</a:t>
            </a:r>
            <a:r>
              <a:rPr lang="cs-CZ" altLang="cs-CZ" sz="2800" b="1" dirty="0"/>
              <a:t> </a:t>
            </a:r>
            <a:r>
              <a:rPr lang="cs-CZ" altLang="cs-CZ" sz="2800" dirty="0"/>
              <a:t>= </a:t>
            </a: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Pracovní síla</a:t>
            </a:r>
          </a:p>
          <a:p>
            <a:pPr marL="114300" indent="0" eaLnBrk="1" hangingPunct="1">
              <a:buNone/>
            </a:pPr>
            <a:r>
              <a:rPr lang="cs-CZ" altLang="cs-CZ" sz="2800" dirty="0"/>
              <a:t>jsou to lidé starší 15 let, kteří buď pracují (jsou zaměstnaní) a nebo lidé kteří jsou sice nezaměstnaní, ale práci si hledají a nebo čekají, až se budou moci po dočasném vysazení z práce do zaměstnání vrátit (do 14 dnů).</a:t>
            </a:r>
          </a:p>
          <a:p>
            <a:pPr marL="800100" lvl="1" fontAlgn="base">
              <a:spcBef>
                <a:spcPct val="20000"/>
              </a:spcBef>
              <a:spcAft>
                <a:spcPct val="0"/>
              </a:spcAft>
              <a:buClrTx/>
              <a:buSzPct val="80000"/>
              <a:buFont typeface="Arial" panose="020B0604020202020204" pitchFamily="34" charset="0"/>
              <a:buChar char="•"/>
              <a:defRPr/>
            </a:pPr>
            <a:r>
              <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tvořena ekonomicky aktivním obyvatelstvem, což jsou osoby, buď pracují, nebo které chtějí pracovat. Součástí pracovní síly nejsou obvykle nepracující studenti, nepracující důchodci, ženy v domácnosti a některé skupiny osob, které nejsou počítány mezi nezaměstnané, neboť aktivně nehledají práci (např. lidé bez přístřeší).</a:t>
            </a:r>
          </a:p>
          <a:p>
            <a:pPr marL="800100" lvl="1" fontAlgn="base">
              <a:spcBef>
                <a:spcPct val="20000"/>
              </a:spcBef>
              <a:spcAft>
                <a:spcPct val="0"/>
              </a:spcAft>
              <a:buClrTx/>
              <a:buSzPct val="80000"/>
              <a:buFont typeface="Arial" panose="020B0604020202020204" pitchFamily="34" charset="0"/>
              <a:buChar char="•"/>
              <a:defRPr/>
            </a:pPr>
            <a:endParaRPr kumimoji="0" lang="cs-CZ" altLang="cs-CZ" sz="2000" b="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ulní strana">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hasCustomPrompt="1"/>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fld id="{560808B9-4D1F-4069-9EB9-CD8802008F4E}" type="slidenum">
              <a:rPr lang="cs-CZ" smtClean="0"/>
              <a:t>‹#›</a:t>
            </a:fld>
            <a:endParaRPr lang="cs-CZ" dirty="0"/>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rázdný lis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lang="cs-CZ"/>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cs-CZ"/>
              <a:t>‹#›</a:t>
            </a:fld>
            <a:endParaRPr lang="cs-CZ"/>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1703718"/>
            <a:ext cx="8704800" cy="3901282"/>
          </a:xfrm>
          <a:prstGeom prst="rect">
            <a:avLst/>
          </a:prstGeom>
          <a:noFill/>
          <a:ln>
            <a:noFill/>
          </a:ln>
        </p:spPr>
        <p:txBody>
          <a:bodyPr spcFirstLastPara="1" wrap="square" lIns="0" tIns="0" rIns="0" bIns="0" anchor="t" anchorCtr="0">
            <a:noAutofit/>
          </a:bodyPr>
          <a:lstStyle/>
          <a:p>
            <a:pPr marL="0" lvl="0" indent="0" algn="ctr" rtl="0">
              <a:lnSpc>
                <a:spcPct val="150000"/>
              </a:lnSpc>
              <a:spcBef>
                <a:spcPts val="0"/>
              </a:spcBef>
              <a:spcAft>
                <a:spcPts val="0"/>
              </a:spcAft>
              <a:buClr>
                <a:srgbClr val="D10202"/>
              </a:buClr>
              <a:buSzPts val="4400"/>
              <a:buFont typeface="Calibri" panose="020F0502020204030204"/>
              <a:buNone/>
            </a:pPr>
            <a:r>
              <a:rPr lang="cs-CZ" b="1" dirty="0">
                <a:solidFill>
                  <a:srgbClr val="D10202"/>
                </a:solidFill>
              </a:rPr>
              <a:t>Makroekonomie</a:t>
            </a:r>
            <a:br>
              <a:rPr lang="cs-CZ" b="1" dirty="0">
                <a:solidFill>
                  <a:srgbClr val="D10202"/>
                </a:solidFill>
              </a:rPr>
            </a:br>
            <a:r>
              <a:rPr lang="cs-CZ" b="1" dirty="0">
                <a:solidFill>
                  <a:srgbClr val="D10202"/>
                </a:solidFill>
              </a:rPr>
              <a:t>Poruchy makroekonomické rovnováhy - nezaměstnanost</a:t>
            </a:r>
            <a:br>
              <a:rPr lang="cs-CZ" b="1" i="1" dirty="0">
                <a:solidFill>
                  <a:srgbClr val="D10202"/>
                </a:solidFill>
              </a:rPr>
            </a:br>
            <a:r>
              <a:rPr lang="cs-CZ" b="1" dirty="0">
                <a:solidFill>
                  <a:srgbClr val="D10202"/>
                </a:solidFill>
              </a:rPr>
              <a:t>XMAK</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panose="020F0502020204030204"/>
              <a:buNone/>
            </a:pPr>
            <a:r>
              <a:rPr lang="cs-CZ" sz="1800" b="1" i="0" u="none" strike="noStrike" cap="none">
                <a:solidFill>
                  <a:schemeClr val="dk1"/>
                </a:solidFill>
                <a:latin typeface="Calibri" panose="020F0502020204030204"/>
                <a:ea typeface="Calibri" panose="020F0502020204030204"/>
                <a:cs typeface="Calibri" panose="020F0502020204030204"/>
                <a:sym typeface="Calibri" panose="020F0502020204030204"/>
              </a:rPr>
              <a:t>A</a:t>
            </a:r>
            <a:r>
              <a:rPr lang="cs-CZ" sz="1800" b="1" dirty="0">
                <a:solidFill>
                  <a:schemeClr val="dk1"/>
                </a:solidFill>
                <a:latin typeface="Calibri" panose="020F0502020204030204"/>
                <a:ea typeface="Calibri" panose="020F0502020204030204"/>
                <a:cs typeface="Calibri" panose="020F0502020204030204"/>
                <a:sym typeface="Calibri" panose="020F0502020204030204"/>
              </a:rPr>
              <a:t>utor: doc. Ing. Magdaléna Drastichová, Ph.D.</a:t>
            </a:r>
            <a:endParaRPr sz="1800" dirty="0"/>
          </a:p>
          <a:p>
            <a:pPr marL="0" marR="0" lvl="0" indent="0" algn="l" rtl="0">
              <a:spcBef>
                <a:spcPts val="0"/>
              </a:spcBef>
              <a:spcAft>
                <a:spcPts val="0"/>
              </a:spcAft>
              <a:buClr>
                <a:schemeClr val="dk1"/>
              </a:buClr>
              <a:buSzPts val="1600"/>
              <a:buFont typeface="Calibri" panose="020F0502020204030204"/>
              <a:buNone/>
            </a:pPr>
            <a:endParaRPr sz="18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spcBef>
                <a:spcPts val="0"/>
              </a:spcBef>
              <a:spcAft>
                <a:spcPts val="0"/>
              </a:spcAft>
              <a:buClr>
                <a:schemeClr val="dk1"/>
              </a:buClr>
              <a:buSzPts val="1800"/>
              <a:buFont typeface="Calibri" panose="020F0502020204030204"/>
              <a:buNone/>
            </a:pPr>
            <a:endParaRPr sz="16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03. 04. 2023</a:t>
            </a:r>
          </a:p>
          <a:p>
            <a:pPr marL="0" marR="0" lvl="0" indent="0" algn="r" rtl="0">
              <a:spcBef>
                <a:spcPts val="0"/>
              </a:spcBef>
              <a:spcAft>
                <a:spcPts val="0"/>
              </a:spcAft>
              <a:buClr>
                <a:schemeClr val="dk1"/>
              </a:buClr>
              <a:buSzPts val="1800"/>
              <a:buFont typeface="Calibri" panose="020F0502020204030204"/>
              <a:buNone/>
            </a:pPr>
            <a:r>
              <a:rPr lang="cs-CZ" sz="1800" b="1" u="none" dirty="0">
                <a:solidFill>
                  <a:schemeClr val="dk1"/>
                </a:solidFill>
                <a:latin typeface="Calibri" panose="020F0502020204030204"/>
                <a:ea typeface="Calibri" panose="020F0502020204030204"/>
                <a:cs typeface="Calibri" panose="020F0502020204030204"/>
                <a:sym typeface="Calibri" panose="020F0502020204030204"/>
              </a:rPr>
              <a:t>Olomouc</a:t>
            </a:r>
            <a:endParaRPr dirty="0"/>
          </a:p>
          <a:p>
            <a:pPr marL="0" marR="0" lvl="0" indent="0" algn="l" rtl="0">
              <a:spcBef>
                <a:spcPts val="0"/>
              </a:spcBef>
              <a:spcAft>
                <a:spcPts val="0"/>
              </a:spcAft>
              <a:buClr>
                <a:schemeClr val="dk1"/>
              </a:buClr>
              <a:buSzPts val="1600"/>
              <a:buFont typeface="Calibri" panose="020F0502020204030204"/>
              <a:buNone/>
            </a:pPr>
            <a:endParaRPr sz="1600" b="0" u="none" dirty="0">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solidFill>
                  <a:srgbClr val="FF0000"/>
                </a:solidFill>
              </a:rPr>
              <a:t>Ekonomicky neaktivní obyvatelstvo</a:t>
            </a:r>
            <a:endParaRPr lang="cs-CZ" sz="3600" b="1" dirty="0">
              <a:solidFill>
                <a:srgbClr val="FF0000"/>
              </a:solidFill>
            </a:endParaRPr>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85000" lnSpcReduction="20000"/>
          </a:bodyPr>
          <a:lstStyle/>
          <a:p>
            <a:pPr eaLnBrk="1" hangingPunct="1">
              <a:buFont typeface="Wingdings" panose="05000000000000000000" pitchFamily="2" charset="2"/>
              <a:buChar char="v"/>
            </a:pPr>
            <a:r>
              <a:rPr lang="cs-CZ" altLang="cs-CZ" sz="2800" dirty="0"/>
              <a:t>Ostatní </a:t>
            </a:r>
            <a:r>
              <a:rPr lang="cs-CZ" altLang="cs-CZ" sz="2800" b="1" dirty="0">
                <a:highlight>
                  <a:srgbClr val="00FFFF"/>
                </a:highlight>
              </a:rPr>
              <a:t>lidé v produktivním věku, </a:t>
            </a:r>
            <a:r>
              <a:rPr lang="cs-CZ" altLang="cs-CZ" sz="2800" dirty="0"/>
              <a:t>kteří </a:t>
            </a:r>
            <a:r>
              <a:rPr lang="cs-CZ" altLang="cs-CZ" sz="2800" b="1" dirty="0">
                <a:highlight>
                  <a:srgbClr val="00FFFF"/>
                </a:highlight>
              </a:rPr>
              <a:t>nemají zaměstnání</a:t>
            </a:r>
            <a:r>
              <a:rPr lang="cs-CZ" altLang="cs-CZ" sz="2800" dirty="0"/>
              <a:t>, ani ho z různých důvodů </a:t>
            </a:r>
            <a:r>
              <a:rPr lang="cs-CZ" altLang="cs-CZ" sz="2800" b="1" dirty="0">
                <a:highlight>
                  <a:srgbClr val="00FFFF"/>
                </a:highlight>
              </a:rPr>
              <a:t>nehledají: </a:t>
            </a:r>
          </a:p>
          <a:p>
            <a:pPr eaLnBrk="1" hangingPunct="1">
              <a:buFont typeface="Wingdings" panose="05000000000000000000" pitchFamily="2" charset="2"/>
              <a:buChar char="Ø"/>
            </a:pPr>
            <a:r>
              <a:rPr lang="cs-CZ" altLang="cs-CZ" sz="2800" b="1" dirty="0"/>
              <a:t>studenti, </a:t>
            </a:r>
            <a:r>
              <a:rPr lang="cs-CZ" altLang="cs-CZ" sz="2800" dirty="0"/>
              <a:t>kteří se v denním studiu připravují na budoucí povolání, </a:t>
            </a:r>
          </a:p>
          <a:p>
            <a:pPr algn="just" eaLnBrk="1" hangingPunct="1">
              <a:buFont typeface="Wingdings" panose="05000000000000000000" pitchFamily="2" charset="2"/>
              <a:buChar char="Ø"/>
            </a:pPr>
            <a:r>
              <a:rPr lang="cs-CZ" altLang="cs-CZ" sz="2800" b="1" dirty="0"/>
              <a:t>lidé v domácnosti</a:t>
            </a:r>
            <a:r>
              <a:rPr lang="cs-CZ" altLang="cs-CZ" sz="2800" dirty="0"/>
              <a:t>, kteří pečují buď o malé děti, handicapované členy rodiny…, </a:t>
            </a:r>
          </a:p>
          <a:p>
            <a:pPr algn="just" eaLnBrk="1" hangingPunct="1">
              <a:buFont typeface="Wingdings" panose="05000000000000000000" pitchFamily="2" charset="2"/>
              <a:buChar char="Ø"/>
            </a:pPr>
            <a:r>
              <a:rPr lang="cs-CZ" altLang="cs-CZ" sz="2800" b="1" dirty="0"/>
              <a:t>zdravotně postižení,</a:t>
            </a:r>
            <a:r>
              <a:rPr lang="cs-CZ" altLang="cs-CZ" sz="2800" dirty="0"/>
              <a:t> jimž jejich zdravotní stav znemožňuje pracovat, </a:t>
            </a:r>
          </a:p>
          <a:p>
            <a:pPr algn="just" eaLnBrk="1" hangingPunct="1">
              <a:buFont typeface="Wingdings" panose="05000000000000000000" pitchFamily="2" charset="2"/>
              <a:buChar char="Ø"/>
            </a:pPr>
            <a:r>
              <a:rPr lang="cs-CZ" altLang="cs-CZ" sz="2800" b="1" dirty="0"/>
              <a:t>lidé,</a:t>
            </a:r>
            <a:r>
              <a:rPr lang="cs-CZ" altLang="cs-CZ" sz="2800" dirty="0"/>
              <a:t> kteří </a:t>
            </a:r>
            <a:r>
              <a:rPr lang="cs-CZ" altLang="cs-CZ" sz="2800" b="1" dirty="0"/>
              <a:t>ztratili </a:t>
            </a:r>
            <a:r>
              <a:rPr lang="cs-CZ" altLang="cs-CZ" sz="2800" dirty="0"/>
              <a:t>po dlouhodobé snaze o získání zaměstnání </a:t>
            </a:r>
            <a:r>
              <a:rPr lang="cs-CZ" altLang="cs-CZ" sz="2800" b="1" dirty="0"/>
              <a:t>naději na nalezení pracovního místa </a:t>
            </a:r>
          </a:p>
          <a:p>
            <a:pPr algn="just" eaLnBrk="1" hangingPunct="1">
              <a:buFont typeface="Wingdings" panose="05000000000000000000" pitchFamily="2" charset="2"/>
              <a:buChar char="Ø"/>
            </a:pPr>
            <a:r>
              <a:rPr lang="cs-CZ" altLang="cs-CZ" sz="2800" dirty="0"/>
              <a:t>osoby, které si zvolily </a:t>
            </a:r>
            <a:r>
              <a:rPr lang="cs-CZ" altLang="cs-CZ" sz="2800" b="1" dirty="0"/>
              <a:t>alternativní způsob života </a:t>
            </a:r>
            <a:r>
              <a:rPr lang="cs-CZ" altLang="cs-CZ" sz="2800" dirty="0"/>
              <a:t>– bez práce.</a:t>
            </a:r>
          </a:p>
          <a:p>
            <a:pPr algn="just">
              <a:buFont typeface="Wingdings" panose="05000000000000000000" pitchFamily="2" charset="2"/>
              <a:buChar char="ü"/>
            </a:pPr>
            <a:endParaRPr lang="cs-CZ" altLang="cs-CZ" sz="2800" b="1" dirty="0">
              <a:highlight>
                <a:srgbClr val="00FFFF"/>
              </a:highlight>
            </a:endParaRPr>
          </a:p>
          <a:p>
            <a:pPr algn="just">
              <a:buFont typeface="Wingdings" panose="05000000000000000000" pitchFamily="2" charset="2"/>
              <a:buChar char="ü"/>
            </a:pPr>
            <a:r>
              <a:rPr lang="cs-CZ" altLang="cs-CZ" sz="2800" b="1" dirty="0">
                <a:highlight>
                  <a:srgbClr val="00FFFF"/>
                </a:highlight>
              </a:rPr>
              <a:t>NEJSOU ZAMĚSTNANÍ </a:t>
            </a:r>
            <a:r>
              <a:rPr lang="cs-CZ" altLang="cs-CZ" sz="2800" dirty="0"/>
              <a:t>a současně </a:t>
            </a:r>
            <a:r>
              <a:rPr lang="cs-CZ" altLang="cs-CZ" sz="2800" b="1" dirty="0">
                <a:highlight>
                  <a:srgbClr val="00FFFF"/>
                </a:highlight>
              </a:rPr>
              <a:t>NESPLŇUJÍ KRITÉRIA </a:t>
            </a:r>
            <a:r>
              <a:rPr lang="cs-CZ" altLang="cs-CZ" sz="2800" dirty="0"/>
              <a:t>pro zařazení do </a:t>
            </a:r>
            <a:r>
              <a:rPr lang="cs-CZ" altLang="cs-CZ" sz="2800" b="1" dirty="0">
                <a:highlight>
                  <a:srgbClr val="00FFFF"/>
                </a:highlight>
              </a:rPr>
              <a:t>SKUPINY NEZAMĚSTNANÝCH.</a:t>
            </a:r>
          </a:p>
          <a:p>
            <a:pPr marL="114300" indent="0" eaLnBrk="1" hangingPunct="1">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Základní východiska</a:t>
            </a:r>
            <a:endParaRPr lang="cs-CZ" sz="3600" b="1" dirty="0"/>
          </a:p>
        </p:txBody>
      </p:sp>
      <p:sp>
        <p:nvSpPr>
          <p:cNvPr id="98" name="Google Shape;98;p14"/>
          <p:cNvSpPr txBox="1">
            <a:spLocks noGrp="1"/>
          </p:cNvSpPr>
          <p:nvPr>
            <p:ph type="body" idx="1"/>
          </p:nvPr>
        </p:nvSpPr>
        <p:spPr>
          <a:xfrm>
            <a:off x="212651" y="1415562"/>
            <a:ext cx="8644269" cy="4726446"/>
          </a:xfrm>
          <a:prstGeom prst="rect">
            <a:avLst/>
          </a:prstGeom>
          <a:noFill/>
          <a:ln>
            <a:noFill/>
          </a:ln>
        </p:spPr>
        <p:txBody>
          <a:bodyPr spcFirstLastPara="1" wrap="square" lIns="91425" tIns="45700" rIns="91425" bIns="45700" anchor="t" anchorCtr="0">
            <a:normAutofit/>
          </a:bodyPr>
          <a:lstStyle/>
          <a:p>
            <a:pPr marL="728980" indent="-609600" eaLnBrk="1" hangingPunct="1">
              <a:buFont typeface="Wingdings 2" panose="05020102010507070707" pitchFamily="18" charset="2"/>
              <a:buNone/>
            </a:pPr>
            <a:r>
              <a:rPr lang="cs-CZ" altLang="cs-CZ" b="1" dirty="0">
                <a:highlight>
                  <a:srgbClr val="00FFFF"/>
                </a:highlight>
              </a:rPr>
              <a:t>Definice nezaměstnaného</a:t>
            </a:r>
            <a:endParaRPr lang="cs-CZ" altLang="cs-CZ" dirty="0">
              <a:highlight>
                <a:srgbClr val="00FFFF"/>
              </a:highlight>
            </a:endParaRPr>
          </a:p>
          <a:p>
            <a:pPr marL="728980" indent="-609600" eaLnBrk="1" hangingPunct="1">
              <a:buFont typeface="Wingdings 2" panose="05020102010507070707" pitchFamily="18" charset="2"/>
              <a:buNone/>
            </a:pPr>
            <a:r>
              <a:rPr lang="cs-CZ" altLang="cs-CZ" sz="2800" dirty="0"/>
              <a:t>- více přístupů</a:t>
            </a:r>
          </a:p>
          <a:p>
            <a:pPr marL="728980" indent="-609600" eaLnBrk="1" hangingPunct="1">
              <a:buFontTx/>
              <a:buNone/>
            </a:pPr>
            <a:r>
              <a:rPr lang="cs-CZ" altLang="cs-CZ" sz="2800" dirty="0"/>
              <a:t>- dle doporučení ILO (International </a:t>
            </a:r>
            <a:r>
              <a:rPr lang="cs-CZ" altLang="cs-CZ" sz="2800" dirty="0" err="1"/>
              <a:t>Labour</a:t>
            </a:r>
            <a:r>
              <a:rPr lang="cs-CZ" altLang="cs-CZ" sz="2800" dirty="0"/>
              <a:t> </a:t>
            </a:r>
            <a:r>
              <a:rPr lang="cs-CZ" altLang="cs-CZ" sz="2800" dirty="0" err="1"/>
              <a:t>Organization</a:t>
            </a:r>
            <a:r>
              <a:rPr lang="cs-CZ" altLang="cs-CZ" sz="2800" dirty="0"/>
              <a:t> (Mezinárodní organizace práce)) – </a:t>
            </a:r>
            <a:r>
              <a:rPr lang="cs-CZ" altLang="cs-CZ" sz="2800" b="1" dirty="0">
                <a:highlight>
                  <a:srgbClr val="FFFF00"/>
                </a:highlight>
              </a:rPr>
              <a:t>osoby starší 15let, které splňují tyto podmínky:</a:t>
            </a:r>
          </a:p>
          <a:p>
            <a:pPr marL="728980" indent="-609600" eaLnBrk="1" hangingPunct="1">
              <a:buSzTx/>
              <a:buFont typeface="Wingdings 2" panose="05020102010507070707" pitchFamily="18" charset="2"/>
              <a:buAutoNum type="arabicPeriod"/>
            </a:pPr>
            <a:r>
              <a:rPr lang="cs-CZ" altLang="cs-CZ" sz="2800" b="1" dirty="0">
                <a:highlight>
                  <a:srgbClr val="FFFF00"/>
                </a:highlight>
              </a:rPr>
              <a:t>jsou bez práce;</a:t>
            </a:r>
          </a:p>
          <a:p>
            <a:pPr marL="728980" indent="-609600" eaLnBrk="1" hangingPunct="1">
              <a:buSzTx/>
              <a:buFont typeface="Wingdings 2" panose="05020102010507070707" pitchFamily="18" charset="2"/>
              <a:buAutoNum type="arabicPeriod"/>
            </a:pPr>
            <a:r>
              <a:rPr lang="cs-CZ" altLang="cs-CZ" sz="2800" b="1" dirty="0">
                <a:highlight>
                  <a:srgbClr val="FFFF00"/>
                </a:highlight>
              </a:rPr>
              <a:t>hledají „aktivně“ práci – tj. registrace na UP nebo jiné soukromé zprostředkovatelské agentury;</a:t>
            </a:r>
          </a:p>
          <a:p>
            <a:pPr marL="728980" indent="-609600" eaLnBrk="1" hangingPunct="1">
              <a:buSzTx/>
              <a:buFont typeface="Wingdings 2" panose="05020102010507070707" pitchFamily="18" charset="2"/>
              <a:buAutoNum type="arabicPeriod"/>
            </a:pPr>
            <a:r>
              <a:rPr lang="cs-CZ" altLang="cs-CZ" sz="2800" b="1" dirty="0">
                <a:highlight>
                  <a:srgbClr val="FFFF00"/>
                </a:highlight>
              </a:rPr>
              <a:t>připravenost nastoupit do práce nejpozději do 14 dnů.</a:t>
            </a:r>
          </a:p>
          <a:p>
            <a:pPr marL="728980" indent="-609600" eaLnBrk="1" hangingPunct="1">
              <a:buSzTx/>
              <a:buFont typeface="Wingdings" panose="05000000000000000000" pitchFamily="2" charset="2"/>
              <a:buChar char="ü"/>
            </a:pPr>
            <a:endParaRPr lang="cs-CZ" altLang="cs-CZ" sz="2800" b="1" dirty="0"/>
          </a:p>
          <a:p>
            <a:pPr marL="119380" indent="0" eaLnBrk="1" hangingPunct="1">
              <a:buSzTx/>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784255"/>
          </a:xfrm>
        </p:spPr>
        <p:txBody>
          <a:bodyPr>
            <a:noAutofit/>
          </a:bodyPr>
          <a:lstStyle/>
          <a:p>
            <a:r>
              <a:rPr lang="cs-CZ" sz="2800" b="1" dirty="0"/>
              <a:t>Několik ukazatelů vývoje na trhu práce</a:t>
            </a:r>
          </a:p>
        </p:txBody>
      </p:sp>
      <p:sp>
        <p:nvSpPr>
          <p:cNvPr id="98" name="Google Shape;98;p14"/>
          <p:cNvSpPr txBox="1">
            <a:spLocks noGrp="1"/>
          </p:cNvSpPr>
          <p:nvPr>
            <p:ph type="body" idx="1"/>
          </p:nvPr>
        </p:nvSpPr>
        <p:spPr>
          <a:xfrm>
            <a:off x="212651" y="1257300"/>
            <a:ext cx="8729126" cy="5196254"/>
          </a:xfrm>
          <a:prstGeom prst="rect">
            <a:avLst/>
          </a:prstGeom>
          <a:noFill/>
          <a:ln>
            <a:noFill/>
          </a:ln>
        </p:spPr>
        <p:txBody>
          <a:bodyPr spcFirstLastPara="1" wrap="square" lIns="91425" tIns="45700" rIns="91425" bIns="45700" anchor="t" anchorCtr="0">
            <a:normAutofit fontScale="92500" lnSpcReduction="10000"/>
          </a:bodyPr>
          <a:lstStyle/>
          <a:p>
            <a:pPr marL="628650" indent="-514350" algn="just">
              <a:buFont typeface="+mj-lt"/>
              <a:buAutoNum type="arabicPeriod"/>
            </a:pPr>
            <a:r>
              <a:rPr lang="cs-CZ" altLang="cs-CZ" sz="2800" b="1" dirty="0">
                <a:highlight>
                  <a:srgbClr val="00FFFF"/>
                </a:highlight>
              </a:rPr>
              <a:t>MÍRA NEZAMĚSTNANOSTI (RATE OF UNEMPLOYMENT)</a:t>
            </a:r>
          </a:p>
          <a:p>
            <a:pPr algn="just">
              <a:buFont typeface="Wingdings" panose="05000000000000000000" pitchFamily="2" charset="2"/>
              <a:buChar char="Ø"/>
            </a:pPr>
            <a:r>
              <a:rPr lang="cs-CZ" altLang="cs-CZ" sz="2800" dirty="0"/>
              <a:t>Podíl </a:t>
            </a:r>
            <a:r>
              <a:rPr lang="cs-CZ" altLang="cs-CZ" sz="2800" b="1" dirty="0"/>
              <a:t>počtu nezaměstnaných lidí </a:t>
            </a:r>
            <a:r>
              <a:rPr lang="cs-CZ" altLang="cs-CZ" sz="2800" dirty="0"/>
              <a:t>k </a:t>
            </a:r>
            <a:r>
              <a:rPr lang="cs-CZ" altLang="cs-CZ" sz="2800" b="1" dirty="0"/>
              <a:t>ekonomicky aktivním osobám, v procentech. </a:t>
            </a:r>
          </a:p>
          <a:p>
            <a:pPr algn="just">
              <a:buFont typeface="Wingdings" panose="05000000000000000000" pitchFamily="2" charset="2"/>
              <a:buChar char="Ø"/>
            </a:pPr>
            <a:r>
              <a:rPr lang="cs-CZ" altLang="cs-CZ" sz="2800" b="1" dirty="0">
                <a:solidFill>
                  <a:srgbClr val="FF0000"/>
                </a:solidFill>
              </a:rPr>
              <a:t>Počet ekonomicky aktivních obyvatel = součet zaměstnaných a nezaměstnaných lidí. </a:t>
            </a:r>
          </a:p>
          <a:p>
            <a:pPr algn="just">
              <a:buFont typeface="Wingdings" panose="05000000000000000000" pitchFamily="2" charset="2"/>
              <a:buChar char="Ø"/>
            </a:pPr>
            <a:endParaRPr lang="cs-CZ" altLang="cs-CZ" sz="2800" b="1" dirty="0"/>
          </a:p>
          <a:p>
            <a:pPr algn="just">
              <a:buFont typeface="Wingdings" panose="05000000000000000000" pitchFamily="2" charset="2"/>
              <a:buChar char="ü"/>
            </a:pPr>
            <a:endParaRPr lang="cs-CZ" altLang="cs-CZ" sz="2800" b="1" dirty="0"/>
          </a:p>
          <a:p>
            <a:pPr algn="just">
              <a:buFont typeface="Wingdings" panose="05000000000000000000" pitchFamily="2" charset="2"/>
              <a:buChar char="ü"/>
            </a:pPr>
            <a:r>
              <a:rPr lang="cs-CZ" altLang="cs-CZ" sz="2800" b="1" dirty="0"/>
              <a:t>Míra nezaměstnanosti </a:t>
            </a:r>
            <a:r>
              <a:rPr lang="cs-CZ" altLang="cs-CZ" sz="2800" dirty="0"/>
              <a:t>– průměrný údaj pro celou zemi, za jednotlivé regiony; </a:t>
            </a:r>
          </a:p>
          <a:p>
            <a:pPr algn="just">
              <a:buFont typeface="Wingdings" panose="05000000000000000000" pitchFamily="2" charset="2"/>
              <a:buChar char="Ø"/>
            </a:pPr>
            <a:r>
              <a:rPr lang="cs-CZ" altLang="cs-CZ" sz="2800" dirty="0"/>
              <a:t>Pro </a:t>
            </a:r>
            <a:r>
              <a:rPr lang="cs-CZ" altLang="cs-CZ" sz="2800" b="1" dirty="0"/>
              <a:t>podrobnější zkoumání trhu práce </a:t>
            </a:r>
            <a:r>
              <a:rPr lang="cs-CZ" altLang="cs-CZ" sz="2800" dirty="0"/>
              <a:t>– míra nezaměstnanosti u dílčích skupin obyvatelstva: mužů, žen, podle věkových skupin, podle úrovně dosaženého vzdělání…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650630" y="3323492"/>
            <a:ext cx="4314357" cy="764931"/>
          </a:xfrm>
          <a:prstGeom prst="rect">
            <a:avLst/>
          </a:prstGeom>
        </p:spPr>
      </p:pic>
      <p:pic>
        <p:nvPicPr>
          <p:cNvPr id="7" name="Obrázek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3781" y="2980592"/>
            <a:ext cx="1937996" cy="109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ázek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11172" y="3323492"/>
            <a:ext cx="1691345" cy="764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algn="just" eaLnBrk="1" fontAlgn="auto" hangingPunct="1">
              <a:spcAft>
                <a:spcPts val="0"/>
              </a:spcAft>
              <a:buFont typeface="Arial" panose="020B0604020202020204" pitchFamily="34" charset="0"/>
              <a:buChar char="•"/>
              <a:defRPr/>
            </a:pPr>
            <a:r>
              <a:rPr lang="cs-CZ" sz="2400" b="1" dirty="0">
                <a:solidFill>
                  <a:srgbClr val="FF0000"/>
                </a:solidFill>
              </a:rPr>
              <a:t>Český statistický úřad (ČSÚ): </a:t>
            </a:r>
            <a:r>
              <a:rPr lang="cs-CZ" sz="2400" dirty="0"/>
              <a:t>pomocí speciálního průzkumu na vybraném vzorku asi 25 000 domácností: </a:t>
            </a:r>
            <a:r>
              <a:rPr lang="cs-CZ" sz="2400" b="1" i="1" dirty="0">
                <a:highlight>
                  <a:srgbClr val="00FFFF"/>
                </a:highlight>
              </a:rPr>
              <a:t>VÝBĚROVÉ ŠETŘENÍ PRACOVNÍCH SIL (VŠPS): </a:t>
            </a:r>
            <a:r>
              <a:rPr lang="cs-CZ" sz="2400" b="1" dirty="0"/>
              <a:t>na jeho základě ČSÚ </a:t>
            </a:r>
            <a:r>
              <a:rPr lang="cs-CZ" sz="2400" b="1" i="1" dirty="0"/>
              <a:t>stanovuje hodnotu </a:t>
            </a:r>
            <a:r>
              <a:rPr lang="cs-CZ" sz="2400" b="1" i="1" dirty="0">
                <a:solidFill>
                  <a:srgbClr val="FF0000"/>
                </a:solidFill>
              </a:rPr>
              <a:t>OBECNÉ MÍRY NEZAMĚSTNANOSTI:</a:t>
            </a:r>
          </a:p>
          <a:p>
            <a:pPr algn="just" eaLnBrk="1" fontAlgn="auto" hangingPunct="1">
              <a:spcAft>
                <a:spcPts val="0"/>
              </a:spcAft>
              <a:buFont typeface="Wingdings" panose="05000000000000000000" pitchFamily="2" charset="2"/>
              <a:buChar char="Ø"/>
              <a:defRPr/>
            </a:pPr>
            <a:r>
              <a:rPr lang="cs-CZ" sz="2400" b="1" i="1" dirty="0"/>
              <a:t>podklad pro mezinárodní srovnávání. </a:t>
            </a:r>
          </a:p>
          <a:p>
            <a:pPr algn="just" eaLnBrk="1" fontAlgn="auto" hangingPunct="1">
              <a:spcAft>
                <a:spcPts val="0"/>
              </a:spcAft>
              <a:buFont typeface="Arial" panose="020B0604020202020204" pitchFamily="34" charset="0"/>
              <a:buChar char="•"/>
              <a:defRPr/>
            </a:pPr>
            <a:endParaRPr lang="cs-CZ" sz="2400" b="1" i="1" dirty="0"/>
          </a:p>
          <a:p>
            <a:pPr algn="just" eaLnBrk="1" fontAlgn="auto" hangingPunct="1">
              <a:spcAft>
                <a:spcPts val="0"/>
              </a:spcAft>
              <a:buFont typeface="Arial" panose="020B0604020202020204" pitchFamily="34" charset="0"/>
              <a:buChar char="•"/>
              <a:defRPr/>
            </a:pPr>
            <a:r>
              <a:rPr lang="cs-CZ" sz="2400" b="1" i="1" dirty="0"/>
              <a:t>Úroveň nezaměstnanosti s využitím národních databází zjišťují i mezinárodní instituce: </a:t>
            </a:r>
          </a:p>
          <a:p>
            <a:pPr marL="628650" indent="-514350" algn="just" eaLnBrk="1" fontAlgn="auto" hangingPunct="1">
              <a:spcAft>
                <a:spcPts val="0"/>
              </a:spcAft>
              <a:buFont typeface="+mj-lt"/>
              <a:buAutoNum type="romanLcPeriod"/>
              <a:defRPr/>
            </a:pPr>
            <a:r>
              <a:rPr lang="cs-CZ" sz="2400" b="1" i="1" dirty="0">
                <a:solidFill>
                  <a:srgbClr val="FF0000"/>
                </a:solidFill>
              </a:rPr>
              <a:t>EUROSTAT</a:t>
            </a:r>
            <a:r>
              <a:rPr lang="cs-CZ" sz="2400" b="1" i="1" dirty="0"/>
              <a:t> (Evropský statistický úřad fungující v rámci EU);</a:t>
            </a:r>
          </a:p>
          <a:p>
            <a:pPr marL="628650" indent="-514350" algn="just" eaLnBrk="1" fontAlgn="auto" hangingPunct="1">
              <a:spcAft>
                <a:spcPts val="0"/>
              </a:spcAft>
              <a:buFont typeface="+mj-lt"/>
              <a:buAutoNum type="romanLcPeriod"/>
              <a:defRPr/>
            </a:pPr>
            <a:r>
              <a:rPr lang="cs-CZ" sz="2400" b="1" i="1" dirty="0">
                <a:solidFill>
                  <a:srgbClr val="FF0000"/>
                </a:solidFill>
              </a:rPr>
              <a:t>OECD </a:t>
            </a:r>
            <a:r>
              <a:rPr lang="cs-CZ" sz="2400" b="1" i="1" dirty="0"/>
              <a:t>(Organizace pro hospodářskou spolupráci a rozvoj).</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marL="628650" marR="0" lvl="0" indent="-514350" algn="just" defTabSz="914400" rtl="0" eaLnBrk="1" fontAlgn="auto" latinLnBrk="0" hangingPunct="1">
              <a:lnSpc>
                <a:spcPct val="100000"/>
              </a:lnSpc>
              <a:spcBef>
                <a:spcPts val="360"/>
              </a:spcBef>
              <a:spcAft>
                <a:spcPts val="0"/>
              </a:spcAft>
              <a:buClr>
                <a:srgbClr val="000000"/>
              </a:buClr>
              <a:buSzPts val="1800"/>
              <a:buFont typeface="+mj-lt"/>
              <a:buAutoNum type="arabicPeriod" startAt="2"/>
              <a:defRPr/>
            </a:pPr>
            <a:r>
              <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rPr>
              <a:t>PODÍL NEZAMĚSTNANÝCH OSOB</a:t>
            </a:r>
          </a:p>
          <a:p>
            <a:pPr algn="just" eaLnBrk="1" fontAlgn="auto" hangingPunct="1">
              <a:spcAft>
                <a:spcPts val="0"/>
              </a:spcAft>
              <a:buFont typeface="Wingdings" panose="05000000000000000000" pitchFamily="2" charset="2"/>
              <a:buChar char="ü"/>
              <a:defRPr/>
            </a:pPr>
            <a:r>
              <a:rPr lang="cs-CZ" sz="2400" b="1" dirty="0"/>
              <a:t>vypočítáván </a:t>
            </a:r>
            <a:r>
              <a:rPr lang="cs-CZ" sz="2400" b="1" dirty="0">
                <a:solidFill>
                  <a:srgbClr val="FF0000"/>
                </a:solidFill>
              </a:rPr>
              <a:t>Ministerstvem práce a sociálních věcí ČR: </a:t>
            </a:r>
            <a:r>
              <a:rPr lang="cs-CZ" sz="2400" b="1" dirty="0"/>
              <a:t>poměr mezi </a:t>
            </a:r>
          </a:p>
          <a:p>
            <a:pPr marL="571500" indent="-457200" algn="just" eaLnBrk="1" fontAlgn="auto" hangingPunct="1">
              <a:spcAft>
                <a:spcPts val="0"/>
              </a:spcAft>
              <a:buFont typeface="+mj-lt"/>
              <a:buAutoNum type="arabicPeriod"/>
              <a:defRPr/>
            </a:pPr>
            <a:r>
              <a:rPr lang="cs-CZ" sz="2400" b="1" dirty="0"/>
              <a:t>počtem dosažitelných uchazečů o zaměstnání ve věku 15–64 let = obyvatel v produktivním věku, </a:t>
            </a:r>
            <a:r>
              <a:rPr lang="cs-CZ" sz="2400" b="1" dirty="0">
                <a:solidFill>
                  <a:srgbClr val="FF0000"/>
                </a:solidFill>
              </a:rPr>
              <a:t>evidovaných</a:t>
            </a:r>
            <a:r>
              <a:rPr lang="cs-CZ" sz="2400" b="1" dirty="0"/>
              <a:t> na úřadech práce </a:t>
            </a:r>
          </a:p>
          <a:p>
            <a:pPr marL="571500" indent="-457200" algn="just" eaLnBrk="1" fontAlgn="auto" hangingPunct="1">
              <a:spcAft>
                <a:spcPts val="0"/>
              </a:spcAft>
              <a:buFont typeface="+mj-lt"/>
              <a:buAutoNum type="arabicPeriod"/>
              <a:defRPr/>
            </a:pPr>
            <a:r>
              <a:rPr lang="cs-CZ" sz="2400" b="1" dirty="0"/>
              <a:t>a </a:t>
            </a:r>
            <a:r>
              <a:rPr lang="cs-CZ" sz="2400" b="1" dirty="0">
                <a:solidFill>
                  <a:srgbClr val="FF0000"/>
                </a:solidFill>
              </a:rPr>
              <a:t>počtem všech obyvatel v produktivním věku.</a:t>
            </a:r>
          </a:p>
          <a:p>
            <a:pPr marL="571500" indent="-457200" algn="just" eaLnBrk="1" fontAlgn="auto" hangingPunct="1">
              <a:spcAft>
                <a:spcPts val="0"/>
              </a:spcAft>
              <a:buFont typeface="+mj-lt"/>
              <a:buAutoNum type="arabicPeriod"/>
              <a:defRPr/>
            </a:pPr>
            <a:endParaRPr lang="cs-CZ" sz="2400" b="1" dirty="0">
              <a:solidFill>
                <a:srgbClr val="FF0000"/>
              </a:solidFill>
            </a:endParaRPr>
          </a:p>
          <a:p>
            <a:pPr algn="just" eaLnBrk="1" fontAlgn="auto" hangingPunct="1">
              <a:spcAft>
                <a:spcPts val="0"/>
              </a:spcAft>
              <a:buFont typeface="Wingdings" panose="05000000000000000000" pitchFamily="2" charset="2"/>
              <a:buChar char="q"/>
              <a:defRPr/>
            </a:pPr>
            <a:r>
              <a:rPr lang="cs-CZ" sz="2400" b="1" dirty="0">
                <a:solidFill>
                  <a:srgbClr val="FF0000"/>
                </a:solidFill>
              </a:rPr>
              <a:t>DVA RŮZNÉ UKAZATELE?</a:t>
            </a:r>
          </a:p>
          <a:p>
            <a:pPr algn="just" eaLnBrk="1" fontAlgn="auto" hangingPunct="1">
              <a:spcAft>
                <a:spcPts val="0"/>
              </a:spcAft>
              <a:buFont typeface="Wingdings" panose="05000000000000000000" pitchFamily="2" charset="2"/>
              <a:buChar char="Ø"/>
              <a:defRPr/>
            </a:pPr>
            <a:r>
              <a:rPr lang="cs-CZ" sz="2400" b="1" dirty="0">
                <a:solidFill>
                  <a:schemeClr val="tx1"/>
                </a:solidFill>
              </a:rPr>
              <a:t>Potřeba pro </a:t>
            </a:r>
            <a:r>
              <a:rPr lang="cs-CZ" sz="2400" b="1" dirty="0">
                <a:solidFill>
                  <a:srgbClr val="FF0000"/>
                </a:solidFill>
              </a:rPr>
              <a:t>různé účely použití:</a:t>
            </a:r>
          </a:p>
          <a:p>
            <a:pPr marL="571500" indent="-457200" algn="just" eaLnBrk="1" fontAlgn="auto" hangingPunct="1">
              <a:spcAft>
                <a:spcPts val="0"/>
              </a:spcAft>
              <a:buFont typeface="+mj-lt"/>
              <a:buAutoNum type="arabicPeriod"/>
              <a:defRPr/>
            </a:pPr>
            <a:r>
              <a:rPr lang="cs-CZ" sz="2400" b="1" dirty="0">
                <a:solidFill>
                  <a:srgbClr val="FF0000"/>
                </a:solidFill>
              </a:rPr>
              <a:t>MÍRA NEZAMĚSTNANOSTI </a:t>
            </a:r>
            <a:r>
              <a:rPr lang="cs-CZ" sz="2400" b="1" dirty="0">
                <a:solidFill>
                  <a:schemeClr val="tx1"/>
                </a:solidFill>
              </a:rPr>
              <a:t>= slouží pro </a:t>
            </a:r>
            <a:r>
              <a:rPr lang="cs-CZ" sz="2400" b="1" dirty="0">
                <a:solidFill>
                  <a:srgbClr val="7030A0"/>
                </a:solidFill>
              </a:rPr>
              <a:t>mezinárodní srovnávání, </a:t>
            </a:r>
          </a:p>
          <a:p>
            <a:pPr marL="571500" indent="-457200" algn="just" eaLnBrk="1" fontAlgn="auto" hangingPunct="1">
              <a:spcAft>
                <a:spcPts val="0"/>
              </a:spcAft>
              <a:buFont typeface="+mj-lt"/>
              <a:buAutoNum type="arabicPeriod"/>
              <a:defRPr/>
            </a:pPr>
            <a:r>
              <a:rPr lang="cs-CZ" sz="2400" b="1" dirty="0">
                <a:solidFill>
                  <a:srgbClr val="FF0000"/>
                </a:solidFill>
              </a:rPr>
              <a:t>PODÍL NEZAMĚSTNANÝCH OSOB </a:t>
            </a:r>
            <a:r>
              <a:rPr lang="cs-CZ" sz="2400" b="1" dirty="0">
                <a:solidFill>
                  <a:schemeClr val="tx1"/>
                </a:solidFill>
              </a:rPr>
              <a:t>= využíván pro </a:t>
            </a:r>
            <a:r>
              <a:rPr lang="cs-CZ" sz="2400" b="1" dirty="0">
                <a:solidFill>
                  <a:srgbClr val="7030A0"/>
                </a:solidFill>
              </a:rPr>
              <a:t>podrobnější analýzy</a:t>
            </a:r>
            <a:r>
              <a:rPr lang="cs-CZ" sz="2400" b="1" dirty="0">
                <a:solidFill>
                  <a:schemeClr val="tx1"/>
                </a:solidFill>
              </a:rPr>
              <a:t> např. na úrovni regionální komparace v rámci ČR: např. sledujeme údaje ve velmi podrobném členění geografickém (kraje, okresy a obce) nebo demografickém (nejen podle pohlaví, ale i věku či vzdělání).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kumimoji="0" lang="cs-CZ" sz="2800" b="1" i="0" u="none" strike="noStrike" kern="0" cap="none" spc="0" normalizeH="0" baseline="0" noProof="0" dirty="0">
                <a:ln>
                  <a:noFill/>
                </a:ln>
                <a:solidFill>
                  <a:srgbClr val="000000"/>
                </a:solidFill>
                <a:effectLst/>
                <a:uLnTx/>
                <a:uFillTx/>
                <a:latin typeface="Calibri" panose="020F0502020204030204"/>
                <a:ea typeface="Calibri" panose="020F0502020204030204"/>
                <a:cs typeface="Calibri" panose="020F0502020204030204"/>
                <a:sym typeface="Calibri" panose="020F0502020204030204"/>
              </a:rPr>
              <a:t>Několik ukazatelů vývoje na trhu práce</a:t>
            </a:r>
            <a:endParaRPr lang="cs-CZ" sz="4000" b="1" dirty="0"/>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marL="628650" marR="0" lvl="0" indent="-514350" algn="just" defTabSz="914400" rtl="0" eaLnBrk="1" fontAlgn="auto" latinLnBrk="0" hangingPunct="1">
              <a:lnSpc>
                <a:spcPct val="100000"/>
              </a:lnSpc>
              <a:spcBef>
                <a:spcPts val="360"/>
              </a:spcBef>
              <a:spcAft>
                <a:spcPts val="0"/>
              </a:spcAft>
              <a:buClr>
                <a:srgbClr val="000000"/>
              </a:buClr>
              <a:buSzPts val="1800"/>
              <a:buFont typeface="+mj-lt"/>
              <a:buAutoNum type="arabicPeriod" startAt="3"/>
              <a:defRPr/>
            </a:pPr>
            <a:r>
              <a:rPr kumimoji="0" lang="cs-CZ" altLang="cs-CZ" sz="2600" b="1" i="0" u="none" strike="noStrike" kern="0" cap="none" spc="0" normalizeH="0" baseline="0" noProof="0" dirty="0">
                <a:ln>
                  <a:noFill/>
                </a:ln>
                <a:solidFill>
                  <a:srgbClr val="000000"/>
                </a:solidFill>
                <a:effectLst/>
                <a:highlight>
                  <a:srgbClr val="00FFFF"/>
                </a:highlight>
                <a:uLnTx/>
                <a:uFillTx/>
                <a:latin typeface="Calibri" panose="020F0502020204030204"/>
                <a:ea typeface="Calibri" panose="020F0502020204030204"/>
                <a:cs typeface="Calibri" panose="020F0502020204030204"/>
                <a:sym typeface="Calibri" panose="020F0502020204030204"/>
              </a:rPr>
              <a:t>MÍRA EKONOMICKÉ AKTIVITY</a:t>
            </a:r>
          </a:p>
          <a:p>
            <a:pPr algn="just" eaLnBrk="1" fontAlgn="auto" hangingPunct="1">
              <a:spcAft>
                <a:spcPts val="0"/>
              </a:spcAft>
              <a:buFont typeface="Wingdings" panose="05000000000000000000" pitchFamily="2" charset="2"/>
              <a:buChar char="ü"/>
              <a:defRPr/>
            </a:pPr>
            <a:r>
              <a:rPr lang="cs-CZ" sz="2400" b="1" dirty="0"/>
              <a:t>poměr počtu </a:t>
            </a:r>
            <a:r>
              <a:rPr lang="cs-CZ" sz="2400" b="1" dirty="0">
                <a:solidFill>
                  <a:srgbClr val="FF0000"/>
                </a:solidFill>
              </a:rPr>
              <a:t>ekonomicky aktivních obyvatel </a:t>
            </a:r>
            <a:r>
              <a:rPr lang="cs-CZ" sz="2400" b="1" dirty="0"/>
              <a:t>k </a:t>
            </a:r>
            <a:r>
              <a:rPr lang="cs-CZ" sz="2400" b="1" dirty="0">
                <a:solidFill>
                  <a:srgbClr val="FF0000"/>
                </a:solidFill>
              </a:rPr>
              <a:t>obyvatelstvu v produktivním věku (v procentech):</a:t>
            </a: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rgbClr val="FF0000"/>
              </a:solidFill>
            </a:endParaRPr>
          </a:p>
          <a:p>
            <a:pPr marL="114300" indent="0" algn="just" eaLnBrk="1" fontAlgn="auto" hangingPunct="1">
              <a:spcAft>
                <a:spcPts val="0"/>
              </a:spcAft>
              <a:buNone/>
              <a:defRPr/>
            </a:pPr>
            <a:endParaRPr lang="cs-CZ" sz="2400" b="1" dirty="0">
              <a:solidFill>
                <a:schemeClr val="tx1"/>
              </a:solidFill>
            </a:endParaRPr>
          </a:p>
          <a:p>
            <a:pPr marL="114300" indent="0" algn="just" eaLnBrk="1" fontAlgn="auto" hangingPunct="1">
              <a:spcAft>
                <a:spcPts val="0"/>
              </a:spcAft>
              <a:buNone/>
              <a:defRPr/>
            </a:pPr>
            <a:r>
              <a:rPr lang="cs-CZ" sz="2400" b="1" dirty="0">
                <a:solidFill>
                  <a:srgbClr val="FF0000"/>
                </a:solidFill>
              </a:rPr>
              <a:t>STRUKTURA NEZAMĚSTNANOSTI </a:t>
            </a:r>
          </a:p>
          <a:p>
            <a:pPr marL="114300" indent="0" algn="just" eaLnBrk="1" fontAlgn="auto" hangingPunct="1">
              <a:spcAft>
                <a:spcPts val="0"/>
              </a:spcAft>
              <a:buNone/>
              <a:defRPr/>
            </a:pPr>
            <a:r>
              <a:rPr lang="cs-CZ" sz="2400" b="1" dirty="0">
                <a:solidFill>
                  <a:schemeClr val="tx1"/>
                </a:solidFill>
              </a:rPr>
              <a:t>Při hodnocení údajů o nezaměstnanosti v dané ekonomice není důležitá samotná její míra, nýbrž i její struktura, zejména z hlediska délky trvání nezaměstnanosti, jejího regionálního rozložení nebo dopadu na jednotlivé skupiny obyvatelstva. Relativně méně závažným problémem je krátkodobá nezaměstnanost, zejména ta, jejíž trvání se pohybuje v rozmezí několika týdnů. Byť i tento typ nezaměstnanosti znamená pro dotčené subjekty ekonomickou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a:blip r:embed="rId3"/>
          <a:stretch>
            <a:fillRect/>
          </a:stretch>
        </p:blipFill>
        <p:spPr>
          <a:xfrm>
            <a:off x="687292" y="2678877"/>
            <a:ext cx="7208200" cy="8001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650631"/>
            <a:ext cx="8229600" cy="965414"/>
          </a:xfrm>
        </p:spPr>
        <p:txBody>
          <a:bodyPr>
            <a:noAutofit/>
          </a:bodyPr>
          <a:lstStyle/>
          <a:p>
            <a:r>
              <a:rPr lang="cs-CZ" altLang="cs-CZ" sz="3600" b="1" dirty="0"/>
              <a:t>Kde se dají tyto údaje zjistit - SHRNUTÍ</a:t>
            </a:r>
            <a:endParaRPr lang="cs-CZ" sz="36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lnSpcReduction="10000"/>
          </a:bodyPr>
          <a:lstStyle/>
          <a:p>
            <a:pPr eaLnBrk="1" hangingPunct="1">
              <a:spcAft>
                <a:spcPts val="1200"/>
              </a:spcAft>
            </a:pPr>
            <a:r>
              <a:rPr lang="cs-CZ" altLang="cs-CZ" sz="2400" b="1" dirty="0"/>
              <a:t>ÚPLNÝ CENSUS</a:t>
            </a:r>
            <a:r>
              <a:rPr lang="cs-CZ" altLang="cs-CZ" sz="2400" dirty="0"/>
              <a:t>, tj. sčítání lidu (jen občas)</a:t>
            </a:r>
          </a:p>
          <a:p>
            <a:pPr algn="just" eaLnBrk="1" hangingPunct="1">
              <a:spcAft>
                <a:spcPts val="1200"/>
              </a:spcAft>
            </a:pPr>
            <a:r>
              <a:rPr lang="cs-CZ" altLang="cs-CZ" sz="2400" b="1" dirty="0"/>
              <a:t>VÝBĚROVÁ ŠETŘENÍ PRACOVNÍCH SIL </a:t>
            </a:r>
            <a:r>
              <a:rPr lang="cs-CZ" altLang="cs-CZ" sz="2400" dirty="0"/>
              <a:t>(vybraný vzorek domácností a jejich monitoring) – využívá ČSÚ pro výpočet obecné míry nezaměstnanosti</a:t>
            </a:r>
          </a:p>
          <a:p>
            <a:pPr algn="just" eaLnBrk="1" hangingPunct="1">
              <a:spcAft>
                <a:spcPts val="1200"/>
              </a:spcAft>
            </a:pPr>
            <a:r>
              <a:rPr lang="cs-CZ" altLang="cs-CZ" sz="2400" b="1" dirty="0"/>
              <a:t>SEKUNDÁRNÍ PRAMENY </a:t>
            </a:r>
            <a:r>
              <a:rPr lang="cs-CZ" altLang="cs-CZ" sz="2400" dirty="0"/>
              <a:t>(např. statistiky Úřadu práce) – dříve se tak zjišťovala tzv. </a:t>
            </a:r>
            <a:r>
              <a:rPr lang="cs-CZ" altLang="cs-CZ" sz="2400" b="1" dirty="0">
                <a:solidFill>
                  <a:srgbClr val="C00000"/>
                </a:solidFill>
              </a:rPr>
              <a:t>registrovaná míra nezaměstnanosti</a:t>
            </a:r>
            <a:r>
              <a:rPr lang="cs-CZ" altLang="cs-CZ" sz="2400" dirty="0"/>
              <a:t>, ta ale byla nahrazena od roku 2013 ukazatelem – </a:t>
            </a:r>
            <a:r>
              <a:rPr lang="cs-CZ" altLang="cs-CZ" sz="2400" b="1" dirty="0">
                <a:solidFill>
                  <a:srgbClr val="C00000"/>
                </a:solidFill>
              </a:rPr>
              <a:t>podíl nezaměstnaných osob:</a:t>
            </a:r>
            <a:r>
              <a:rPr lang="cs-CZ" altLang="cs-CZ" sz="2400" dirty="0"/>
              <a:t> </a:t>
            </a:r>
          </a:p>
          <a:p>
            <a:pPr algn="just" eaLnBrk="1" hangingPunct="1">
              <a:spcAft>
                <a:spcPts val="1200"/>
              </a:spcAft>
              <a:buFont typeface="Wingdings" panose="05000000000000000000" pitchFamily="2" charset="2"/>
              <a:buChar char="Ø"/>
            </a:pPr>
            <a:r>
              <a:rPr lang="cs-CZ" altLang="cs-CZ" sz="2400" dirty="0"/>
              <a:t>podíl </a:t>
            </a:r>
            <a:r>
              <a:rPr lang="cs-CZ" altLang="cs-CZ" sz="2400" b="1" dirty="0"/>
              <a:t>dosažitelných</a:t>
            </a:r>
            <a:r>
              <a:rPr lang="cs-CZ" altLang="cs-CZ" sz="2400" dirty="0"/>
              <a:t> uchazečů o zaměstnání ve věku 15-64 let ze všech obyvatel ve stejném věku.</a:t>
            </a:r>
            <a:endParaRPr lang="en-US" altLang="cs-CZ" sz="2400" dirty="0"/>
          </a:p>
        </p:txBody>
      </p:sp>
      <p:sp>
        <p:nvSpPr>
          <p:cNvPr id="99" name="Google Shape;99;p14"/>
          <p:cNvSpPr txBox="1"/>
          <p:nvPr/>
        </p:nvSpPr>
        <p:spPr>
          <a:xfrm>
            <a:off x="457200" y="638495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22/44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800" b="1" dirty="0">
                <a:solidFill>
                  <a:srgbClr val="FF0000"/>
                </a:solidFill>
              </a:rPr>
              <a:t>STRUKTURA NEZAMĚSTNANOSTI </a:t>
            </a:r>
          </a:p>
        </p:txBody>
      </p:sp>
      <p:sp>
        <p:nvSpPr>
          <p:cNvPr id="98" name="Google Shape;98;p14"/>
          <p:cNvSpPr txBox="1">
            <a:spLocks noGrp="1"/>
          </p:cNvSpPr>
          <p:nvPr>
            <p:ph type="body" idx="1"/>
          </p:nvPr>
        </p:nvSpPr>
        <p:spPr>
          <a:xfrm>
            <a:off x="212651" y="1485901"/>
            <a:ext cx="8644269" cy="4656108"/>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q"/>
              <a:defRPr/>
            </a:pPr>
            <a:r>
              <a:rPr lang="cs-CZ" sz="2400" b="1" dirty="0">
                <a:solidFill>
                  <a:schemeClr val="tx1"/>
                </a:solidFill>
              </a:rPr>
              <a:t>Není důležitá samotná její míra, nýbrž i její </a:t>
            </a:r>
            <a:r>
              <a:rPr lang="cs-CZ" sz="2400" b="1" dirty="0">
                <a:solidFill>
                  <a:srgbClr val="FF0000"/>
                </a:solidFill>
              </a:rPr>
              <a:t>struktura: </a:t>
            </a:r>
          </a:p>
          <a:p>
            <a:pPr algn="just" eaLnBrk="1" fontAlgn="auto" hangingPunct="1">
              <a:spcAft>
                <a:spcPts val="0"/>
              </a:spcAft>
              <a:buFont typeface="Wingdings" panose="05000000000000000000" pitchFamily="2" charset="2"/>
              <a:buChar char="Ø"/>
              <a:defRPr/>
            </a:pPr>
            <a:r>
              <a:rPr lang="cs-CZ" sz="2400" b="1" dirty="0">
                <a:solidFill>
                  <a:schemeClr val="tx1"/>
                </a:solidFill>
                <a:highlight>
                  <a:srgbClr val="FFFF00"/>
                </a:highlight>
              </a:rPr>
              <a:t>z hlediska délky trvání nezaměstnanosti, jejího regionálního rozložení, dopadu na jednotlivé skupiny obyvatelstva...</a:t>
            </a:r>
          </a:p>
          <a:p>
            <a:pPr algn="just" eaLnBrk="1" fontAlgn="auto" hangingPunct="1">
              <a:spcAft>
                <a:spcPts val="0"/>
              </a:spcAft>
              <a:buFont typeface="Wingdings" panose="05000000000000000000" pitchFamily="2" charset="2"/>
              <a:buChar char="ü"/>
              <a:defRPr/>
            </a:pPr>
            <a:r>
              <a:rPr lang="cs-CZ" sz="2400" b="1" dirty="0">
                <a:solidFill>
                  <a:schemeClr val="tx1"/>
                </a:solidFill>
              </a:rPr>
              <a:t>Méně závažný problém – </a:t>
            </a:r>
            <a:r>
              <a:rPr lang="cs-CZ" sz="2400" b="1" dirty="0">
                <a:solidFill>
                  <a:srgbClr val="FF0000"/>
                </a:solidFill>
              </a:rPr>
              <a:t>KRÁTKODOBÁ NEZAMĚSTNANOST </a:t>
            </a:r>
            <a:r>
              <a:rPr lang="cs-CZ" sz="2400" b="1" dirty="0">
                <a:solidFill>
                  <a:schemeClr val="tx1"/>
                </a:solidFill>
              </a:rPr>
              <a:t>(několik týdnů):</a:t>
            </a:r>
          </a:p>
          <a:p>
            <a:pPr marL="624205" indent="-351155" algn="just" eaLnBrk="1" fontAlgn="auto" hangingPunct="1">
              <a:spcAft>
                <a:spcPts val="0"/>
              </a:spcAft>
              <a:buFont typeface="Wingdings" panose="05000000000000000000" pitchFamily="2" charset="2"/>
              <a:buChar char="Ø"/>
              <a:defRPr/>
            </a:pPr>
            <a:r>
              <a:rPr lang="cs-CZ" sz="2400" b="1" dirty="0">
                <a:solidFill>
                  <a:schemeClr val="tx1"/>
                </a:solidFill>
              </a:rPr>
              <a:t>i tento typ nezaměstnanosti – ekonomická, psychologickou zátěž: sice nepříznivý, přesto nevyhnutelný jev doprovázející vývoj každé dynamické strukturálně proměnlivé ekonomiky. </a:t>
            </a:r>
          </a:p>
          <a:p>
            <a:pPr algn="just" eaLnBrk="1" fontAlgn="auto" hangingPunct="1">
              <a:spcAft>
                <a:spcPts val="0"/>
              </a:spcAft>
              <a:buFont typeface="Wingdings" panose="05000000000000000000" pitchFamily="2" charset="2"/>
              <a:buChar char="ü"/>
              <a:defRPr/>
            </a:pPr>
            <a:endParaRPr lang="cs-CZ" sz="2400" b="1" dirty="0">
              <a:solidFill>
                <a:schemeClr val="tx1"/>
              </a:solidFill>
            </a:endParaRPr>
          </a:p>
          <a:p>
            <a:pPr algn="just" eaLnBrk="1" fontAlgn="auto" hangingPunct="1">
              <a:spcAft>
                <a:spcPts val="0"/>
              </a:spcAft>
              <a:buFont typeface="Wingdings" panose="05000000000000000000" pitchFamily="2" charset="2"/>
              <a:buChar char="ü"/>
              <a:defRPr/>
            </a:pPr>
            <a:r>
              <a:rPr lang="cs-CZ" sz="2400" b="1" dirty="0">
                <a:solidFill>
                  <a:schemeClr val="tx1"/>
                </a:solidFill>
              </a:rPr>
              <a:t>Velmi závažný problém – </a:t>
            </a:r>
            <a:r>
              <a:rPr lang="cs-CZ" sz="2400" b="1" dirty="0">
                <a:solidFill>
                  <a:srgbClr val="FF0000"/>
                </a:solidFill>
              </a:rPr>
              <a:t>DLOUHODOBÁ NEZAMĚSTNANOST: </a:t>
            </a:r>
            <a:r>
              <a:rPr lang="cs-CZ" sz="2400" b="1" dirty="0">
                <a:solidFill>
                  <a:schemeClr val="tx1"/>
                </a:solidFill>
              </a:rPr>
              <a:t>déle než rok:</a:t>
            </a:r>
          </a:p>
          <a:p>
            <a:pPr marL="624205" indent="-351155" algn="just" eaLnBrk="1" fontAlgn="auto" hangingPunct="1">
              <a:spcAft>
                <a:spcPts val="0"/>
              </a:spcAft>
              <a:buFont typeface="Wingdings" panose="05000000000000000000" pitchFamily="2" charset="2"/>
              <a:buChar char="Ø"/>
              <a:defRPr/>
            </a:pPr>
            <a:r>
              <a:rPr lang="cs-CZ" sz="2400" b="1" dirty="0">
                <a:solidFill>
                  <a:schemeClr val="tx1"/>
                </a:solidFill>
              </a:rPr>
              <a:t>působí faktory nepříznivě ovlivňující kvalifikaci nezaměstnaných, jejich sociální pozici, psychiku... ovlivněny i rodiny dlouhodobě nezaměstnaných; vliv na potenciální zaměstnavatele.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800" b="1" dirty="0">
                <a:solidFill>
                  <a:srgbClr val="FF0000"/>
                </a:solidFill>
              </a:rPr>
              <a:t>STRUKTURA NEZAMĚSTNANOSTI </a:t>
            </a:r>
          </a:p>
        </p:txBody>
      </p:sp>
      <p:sp>
        <p:nvSpPr>
          <p:cNvPr id="98" name="Google Shape;98;p14"/>
          <p:cNvSpPr txBox="1">
            <a:spLocks noGrp="1"/>
          </p:cNvSpPr>
          <p:nvPr>
            <p:ph type="body" idx="1"/>
          </p:nvPr>
        </p:nvSpPr>
        <p:spPr>
          <a:xfrm>
            <a:off x="228600" y="1450731"/>
            <a:ext cx="8678008" cy="4855553"/>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ü"/>
              <a:defRPr/>
            </a:pPr>
            <a:r>
              <a:rPr lang="cs-CZ" sz="2400" b="1" dirty="0">
                <a:solidFill>
                  <a:srgbClr val="FF0000"/>
                </a:solidFill>
              </a:rPr>
              <a:t>PROSTOROVÉ ROZLOŽENÍ NEZAMĚSTNANOSTI </a:t>
            </a:r>
            <a:r>
              <a:rPr lang="cs-CZ" sz="2400" b="1" dirty="0">
                <a:solidFill>
                  <a:schemeClr val="tx1"/>
                </a:solidFill>
              </a:rPr>
              <a:t>– velmi nerovnoměrné. </a:t>
            </a:r>
          </a:p>
          <a:p>
            <a:pPr algn="just" eaLnBrk="1" fontAlgn="auto" hangingPunct="1">
              <a:spcAft>
                <a:spcPts val="0"/>
              </a:spcAft>
              <a:buFont typeface="Wingdings" panose="05000000000000000000" pitchFamily="2" charset="2"/>
              <a:buChar char="ü"/>
              <a:defRPr/>
            </a:pPr>
            <a:r>
              <a:rPr lang="cs-CZ" sz="2400" b="1" dirty="0">
                <a:solidFill>
                  <a:schemeClr val="tx1"/>
                </a:solidFill>
              </a:rPr>
              <a:t>Nezaměstnanost postihuje v nestejné míře </a:t>
            </a:r>
            <a:r>
              <a:rPr lang="cs-CZ" sz="2400" b="1" dirty="0">
                <a:solidFill>
                  <a:srgbClr val="FF0000"/>
                </a:solidFill>
              </a:rPr>
              <a:t>různé věkové a etnické skupiny</a:t>
            </a:r>
            <a:r>
              <a:rPr lang="cs-CZ" sz="2400" b="1" dirty="0">
                <a:solidFill>
                  <a:schemeClr val="tx1"/>
                </a:solidFill>
              </a:rPr>
              <a:t>:</a:t>
            </a:r>
          </a:p>
          <a:p>
            <a:pPr algn="just" eaLnBrk="1" fontAlgn="auto" hangingPunct="1">
              <a:spcAft>
                <a:spcPts val="0"/>
              </a:spcAft>
              <a:buFont typeface="Wingdings" panose="05000000000000000000" pitchFamily="2" charset="2"/>
              <a:buChar char="Ø"/>
              <a:defRPr/>
            </a:pPr>
            <a:r>
              <a:rPr lang="cs-CZ" sz="2400" b="1" dirty="0">
                <a:solidFill>
                  <a:schemeClr val="tx1"/>
                </a:solidFill>
              </a:rPr>
              <a:t>Míra nezaměstnanosti – </a:t>
            </a:r>
            <a:r>
              <a:rPr lang="cs-CZ" sz="2400" b="1" dirty="0">
                <a:solidFill>
                  <a:srgbClr val="FF0000"/>
                </a:solidFill>
              </a:rPr>
              <a:t>vyšší u mládeže</a:t>
            </a:r>
            <a:r>
              <a:rPr lang="cs-CZ" sz="2400" b="1" dirty="0">
                <a:solidFill>
                  <a:schemeClr val="tx1"/>
                </a:solidFill>
              </a:rPr>
              <a:t>: odborná průprava, avšak postrádá praktické zkušenosti; u </a:t>
            </a:r>
            <a:r>
              <a:rPr lang="cs-CZ" sz="2400" b="1" dirty="0">
                <a:solidFill>
                  <a:srgbClr val="FF0000"/>
                </a:solidFill>
              </a:rPr>
              <a:t>osob v „předdůchodovém“ věku. </a:t>
            </a:r>
          </a:p>
          <a:p>
            <a:pPr algn="just" eaLnBrk="1" fontAlgn="auto" hangingPunct="1">
              <a:spcAft>
                <a:spcPts val="0"/>
              </a:spcAft>
              <a:buFont typeface="Wingdings" panose="05000000000000000000" pitchFamily="2" charset="2"/>
              <a:buChar char="Ø"/>
              <a:defRPr/>
            </a:pPr>
            <a:r>
              <a:rPr lang="cs-CZ" sz="2400" b="1" dirty="0">
                <a:solidFill>
                  <a:schemeClr val="tx1"/>
                </a:solidFill>
              </a:rPr>
              <a:t>Nezaměstnanost u některých </a:t>
            </a:r>
            <a:r>
              <a:rPr lang="cs-CZ" sz="2400" b="1" dirty="0">
                <a:solidFill>
                  <a:srgbClr val="FF0000"/>
                </a:solidFill>
              </a:rPr>
              <a:t>etnických skupin. </a:t>
            </a:r>
          </a:p>
          <a:p>
            <a:pPr marL="728980" indent="-609600" eaLnBrk="1" hangingPunct="1">
              <a:buSzTx/>
              <a:buFont typeface="Wingdings" panose="05000000000000000000" pitchFamily="2" charset="2"/>
              <a:buChar char="ü"/>
            </a:pPr>
            <a:endParaRPr lang="cs-CZ" altLang="cs-CZ" sz="2400" b="1" dirty="0"/>
          </a:p>
          <a:p>
            <a:pPr marL="462280" eaLnBrk="1" hangingPunct="1">
              <a:buSzTx/>
              <a:buFont typeface="Wingdings" panose="05000000000000000000" pitchFamily="2" charset="2"/>
              <a:buChar char="v"/>
            </a:pPr>
            <a:r>
              <a:rPr lang="cs-CZ" altLang="cs-CZ" sz="2400" b="1" dirty="0">
                <a:highlight>
                  <a:srgbClr val="FFFF00"/>
                </a:highlight>
              </a:rPr>
              <a:t>Rizikové skupiny nezaměstnaných na trhu práce</a:t>
            </a:r>
            <a:endParaRPr lang="cs-CZ" altLang="cs-CZ" sz="2400" dirty="0">
              <a:highlight>
                <a:srgbClr val="FFFF00"/>
              </a:highlight>
            </a:endParaRPr>
          </a:p>
          <a:p>
            <a:pPr eaLnBrk="1" hangingPunct="1"/>
            <a:r>
              <a:rPr lang="cs-CZ" altLang="cs-CZ" sz="2400" b="1" dirty="0"/>
              <a:t>Mladí lidé (absolventi)</a:t>
            </a:r>
          </a:p>
          <a:p>
            <a:pPr eaLnBrk="1" hangingPunct="1"/>
            <a:r>
              <a:rPr lang="cs-CZ" altLang="cs-CZ" sz="2400" b="1" dirty="0"/>
              <a:t>Starší lidé (+55)</a:t>
            </a:r>
          </a:p>
          <a:p>
            <a:pPr eaLnBrk="1" hangingPunct="1"/>
            <a:r>
              <a:rPr lang="cs-CZ" altLang="cs-CZ" sz="2400" b="1" dirty="0"/>
              <a:t>Ženy samoživitelky</a:t>
            </a:r>
          </a:p>
          <a:p>
            <a:pPr eaLnBrk="1" hangingPunct="1"/>
            <a:r>
              <a:rPr lang="cs-CZ" altLang="cs-CZ" sz="2400" b="1" dirty="0"/>
              <a:t>Lidé bez kvalifikace (základní vzdělání)</a:t>
            </a:r>
          </a:p>
          <a:p>
            <a:pPr eaLnBrk="1" hangingPunct="1"/>
            <a:r>
              <a:rPr lang="cs-CZ" altLang="cs-CZ" sz="2400" b="1" dirty="0"/>
              <a:t>Některá etnika</a:t>
            </a:r>
          </a:p>
          <a:p>
            <a:pPr eaLnBrk="1" hangingPunct="1"/>
            <a:r>
              <a:rPr lang="cs-CZ" altLang="cs-CZ" sz="2400" b="1" dirty="0"/>
              <a:t>Osoby se zdravotním postižením (hendikepovaní)</a:t>
            </a:r>
          </a:p>
          <a:p>
            <a:pPr algn="just" eaLnBrk="1" fontAlgn="auto" hangingPunct="1">
              <a:spcAft>
                <a:spcPts val="0"/>
              </a:spcAft>
              <a:buFont typeface="Wingdings" panose="05000000000000000000" pitchFamily="2" charset="2"/>
              <a:buChar char="ü"/>
              <a:defRPr/>
            </a:pPr>
            <a:endParaRPr lang="cs-CZ" sz="24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114300" indent="0" algn="just" eaLnBrk="1" fontAlgn="auto" hangingPunct="1">
              <a:spcAft>
                <a:spcPts val="0"/>
              </a:spcAft>
              <a:buNone/>
              <a:defRPr/>
            </a:pPr>
            <a:r>
              <a:rPr lang="cs-CZ" sz="2400" b="1" dirty="0">
                <a:solidFill>
                  <a:srgbClr val="FF0000"/>
                </a:solidFill>
              </a:rPr>
              <a:t>Počet uchazečů na jedno volné místo – </a:t>
            </a:r>
            <a:r>
              <a:rPr lang="cs-CZ" sz="2400" b="1" dirty="0" err="1">
                <a:solidFill>
                  <a:srgbClr val="FF0000"/>
                </a:solidFill>
              </a:rPr>
              <a:t>Beveridgeova</a:t>
            </a:r>
            <a:r>
              <a:rPr lang="cs-CZ" sz="2400" b="1" dirty="0">
                <a:solidFill>
                  <a:srgbClr val="FF0000"/>
                </a:solidFill>
              </a:rPr>
              <a:t> křivka</a:t>
            </a:r>
          </a:p>
        </p:txBody>
      </p:sp>
      <p:sp>
        <p:nvSpPr>
          <p:cNvPr id="98" name="Google Shape;98;p14"/>
          <p:cNvSpPr txBox="1">
            <a:spLocks noGrp="1"/>
          </p:cNvSpPr>
          <p:nvPr>
            <p:ph type="body" idx="1"/>
          </p:nvPr>
        </p:nvSpPr>
        <p:spPr>
          <a:xfrm>
            <a:off x="228600" y="1450731"/>
            <a:ext cx="8678008" cy="4855553"/>
          </a:xfrm>
          <a:prstGeom prst="rect">
            <a:avLst/>
          </a:prstGeom>
          <a:noFill/>
          <a:ln>
            <a:noFill/>
          </a:ln>
        </p:spPr>
        <p:txBody>
          <a:bodyPr spcFirstLastPara="1" wrap="square" lIns="91425" tIns="45700" rIns="91425" bIns="45700" anchor="t" anchorCtr="0">
            <a:normAutofit fontScale="92500" lnSpcReduction="20000"/>
          </a:bodyPr>
          <a:lstStyle/>
          <a:p>
            <a:pPr algn="just" eaLnBrk="1" fontAlgn="auto" hangingPunct="1">
              <a:spcAft>
                <a:spcPts val="0"/>
              </a:spcAft>
              <a:buFont typeface="Wingdings" panose="05000000000000000000" pitchFamily="2" charset="2"/>
              <a:buChar char="q"/>
              <a:defRPr/>
            </a:pPr>
            <a:r>
              <a:rPr lang="cs-CZ" sz="2400" b="1" dirty="0">
                <a:solidFill>
                  <a:schemeClr val="tx1"/>
                </a:solidFill>
              </a:rPr>
              <a:t>Při popisu </a:t>
            </a:r>
            <a:r>
              <a:rPr lang="cs-CZ" sz="2400" b="1" dirty="0">
                <a:solidFill>
                  <a:srgbClr val="FF0000"/>
                </a:solidFill>
              </a:rPr>
              <a:t>situace na trhu práce – </a:t>
            </a:r>
            <a:r>
              <a:rPr lang="cs-CZ" sz="2400" b="1" dirty="0">
                <a:solidFill>
                  <a:schemeClr val="tx1"/>
                </a:solidFill>
              </a:rPr>
              <a:t>vedle</a:t>
            </a:r>
            <a:r>
              <a:rPr lang="cs-CZ" sz="2400" b="1" dirty="0">
                <a:solidFill>
                  <a:srgbClr val="FF0000"/>
                </a:solidFill>
              </a:rPr>
              <a:t> sledování míry nezaměstnanosti účelné </a:t>
            </a:r>
            <a:r>
              <a:rPr lang="cs-CZ" sz="2400" b="1" dirty="0">
                <a:solidFill>
                  <a:schemeClr val="tx1"/>
                </a:solidFill>
              </a:rPr>
              <a:t>posoudit </a:t>
            </a:r>
            <a:r>
              <a:rPr lang="cs-CZ" sz="2400" b="1" dirty="0">
                <a:solidFill>
                  <a:srgbClr val="FF0000"/>
                </a:solidFill>
              </a:rPr>
              <a:t>šance</a:t>
            </a:r>
            <a:r>
              <a:rPr lang="cs-CZ" sz="2400" b="1" dirty="0">
                <a:solidFill>
                  <a:schemeClr val="tx1"/>
                </a:solidFill>
              </a:rPr>
              <a:t> </a:t>
            </a:r>
            <a:r>
              <a:rPr lang="cs-CZ" sz="2400" b="1" dirty="0">
                <a:solidFill>
                  <a:srgbClr val="FF0000"/>
                </a:solidFill>
              </a:rPr>
              <a:t>nezaměstnaných na nalezení volného pracovního místa:</a:t>
            </a:r>
          </a:p>
          <a:p>
            <a:pPr algn="just" eaLnBrk="1" fontAlgn="auto" hangingPunct="1">
              <a:spcAft>
                <a:spcPts val="0"/>
              </a:spcAft>
              <a:buFont typeface="Wingdings" panose="05000000000000000000" pitchFamily="2" charset="2"/>
              <a:buChar char="Ø"/>
              <a:defRPr/>
            </a:pPr>
            <a:r>
              <a:rPr lang="cs-CZ" sz="2400" b="1" dirty="0">
                <a:solidFill>
                  <a:srgbClr val="FF0000"/>
                </a:solidFill>
              </a:rPr>
              <a:t>porovnání počtu uchazečů o zaměstnání s počtem volných míst:</a:t>
            </a:r>
          </a:p>
          <a:p>
            <a:pPr algn="just" eaLnBrk="1" fontAlgn="auto" hangingPunct="1">
              <a:spcAft>
                <a:spcPts val="0"/>
              </a:spcAft>
              <a:buFont typeface="Wingdings" panose="05000000000000000000" pitchFamily="2" charset="2"/>
              <a:buChar char="ü"/>
              <a:defRPr/>
            </a:pPr>
            <a:r>
              <a:rPr lang="cs-CZ" sz="2400" b="1" dirty="0" err="1">
                <a:solidFill>
                  <a:schemeClr val="tx1"/>
                </a:solidFill>
                <a:highlight>
                  <a:srgbClr val="FFFF00"/>
                </a:highlight>
              </a:rPr>
              <a:t>Beveridgeova</a:t>
            </a:r>
            <a:r>
              <a:rPr lang="cs-CZ" sz="2400" b="1" dirty="0">
                <a:solidFill>
                  <a:schemeClr val="tx1"/>
                </a:solidFill>
                <a:highlight>
                  <a:srgbClr val="FFFF00"/>
                </a:highlight>
              </a:rPr>
              <a:t> křivka: vztah mezi mírou volných míst a mírou nezaměstnanosti:</a:t>
            </a:r>
          </a:p>
          <a:p>
            <a:pPr algn="just" eaLnBrk="1" fontAlgn="auto" hangingPunct="1">
              <a:spcAft>
                <a:spcPts val="0"/>
              </a:spcAft>
              <a:buFont typeface="Wingdings" panose="05000000000000000000" pitchFamily="2" charset="2"/>
              <a:buChar char="Ø"/>
              <a:defRPr/>
            </a:pPr>
            <a:r>
              <a:rPr lang="cs-CZ" sz="2400" b="1" dirty="0">
                <a:solidFill>
                  <a:schemeClr val="tx1"/>
                </a:solidFill>
              </a:rPr>
              <a:t>Míra volných pracovních míst = podíl volných pracovních míst na celkovém počtu pracovních míst potřebných k zaměstnání všech pracovních sil.</a:t>
            </a:r>
          </a:p>
          <a:p>
            <a:pPr algn="just" eaLnBrk="1" fontAlgn="auto" hangingPunct="1">
              <a:spcAft>
                <a:spcPts val="0"/>
              </a:spcAft>
              <a:buFont typeface="Wingdings" panose="05000000000000000000" pitchFamily="2" charset="2"/>
              <a:buChar char="Ø"/>
              <a:defRPr/>
            </a:pPr>
            <a:endParaRPr lang="cs-CZ" sz="2400" b="1" dirty="0">
              <a:solidFill>
                <a:schemeClr val="tx1"/>
              </a:solidFill>
              <a:highlight>
                <a:srgbClr val="FFFF00"/>
              </a:highlight>
            </a:endParaRPr>
          </a:p>
          <a:p>
            <a:pPr algn="just" eaLnBrk="1" fontAlgn="auto" hangingPunct="1">
              <a:spcAft>
                <a:spcPts val="0"/>
              </a:spcAft>
              <a:buFont typeface="Wingdings" panose="05000000000000000000" pitchFamily="2" charset="2"/>
              <a:buChar char="ü"/>
              <a:defRPr/>
            </a:pPr>
            <a:r>
              <a:rPr lang="cs-CZ" sz="2400" b="1" dirty="0" err="1">
                <a:solidFill>
                  <a:schemeClr val="tx1"/>
                </a:solidFill>
                <a:highlight>
                  <a:srgbClr val="FFFF00"/>
                </a:highlight>
              </a:rPr>
              <a:t>Beveridgeova</a:t>
            </a:r>
            <a:r>
              <a:rPr lang="cs-CZ" sz="2400" b="1" dirty="0">
                <a:solidFill>
                  <a:schemeClr val="tx1"/>
                </a:solidFill>
                <a:highlight>
                  <a:srgbClr val="FFFF00"/>
                </a:highlight>
              </a:rPr>
              <a:t> křivka:</a:t>
            </a:r>
            <a:r>
              <a:rPr lang="cs-CZ" sz="2400" b="1" dirty="0">
                <a:solidFill>
                  <a:schemeClr val="tx1"/>
                </a:solidFill>
              </a:rPr>
              <a:t> </a:t>
            </a:r>
            <a:r>
              <a:rPr lang="cs-CZ" sz="2400" b="1" dirty="0">
                <a:solidFill>
                  <a:srgbClr val="FF0000"/>
                </a:solidFill>
              </a:rPr>
              <a:t>klesající tvar: </a:t>
            </a:r>
            <a:r>
              <a:rPr lang="cs-CZ" sz="2400" b="1" dirty="0">
                <a:solidFill>
                  <a:schemeClr val="tx1"/>
                </a:solidFill>
              </a:rPr>
              <a:t>vysoká míra volných míst = obvykle v ekonomice nízká míra nezaměstnanosti, vyšší míra nezaměstnanosti = při nižší míře volných pracovních míst. </a:t>
            </a:r>
          </a:p>
          <a:p>
            <a:pPr algn="just" eaLnBrk="1" fontAlgn="auto" hangingPunct="1">
              <a:spcAft>
                <a:spcPts val="0"/>
              </a:spcAft>
              <a:buFont typeface="Wingdings" panose="05000000000000000000" pitchFamily="2" charset="2"/>
              <a:buChar char="Ø"/>
              <a:defRPr/>
            </a:pPr>
            <a:r>
              <a:rPr lang="cs-CZ" sz="2400" b="1" dirty="0">
                <a:solidFill>
                  <a:schemeClr val="tx1"/>
                </a:solidFill>
              </a:rPr>
              <a:t>V obrázku = pod úhlem 45° </a:t>
            </a:r>
            <a:r>
              <a:rPr lang="cs-CZ" sz="2400" b="1" dirty="0">
                <a:solidFill>
                  <a:srgbClr val="FF0000"/>
                </a:solidFill>
              </a:rPr>
              <a:t>–</a:t>
            </a:r>
            <a:r>
              <a:rPr lang="cs-CZ" sz="2400" b="1" dirty="0">
                <a:solidFill>
                  <a:schemeClr val="tx1"/>
                </a:solidFill>
              </a:rPr>
              <a:t> přerušovaná čára: situace, kdy je </a:t>
            </a:r>
            <a:r>
              <a:rPr lang="cs-CZ" sz="2400" b="1" dirty="0">
                <a:solidFill>
                  <a:srgbClr val="FF0000"/>
                </a:solidFill>
              </a:rPr>
              <a:t>míra volných míst a míra nezaměstnanosti v rovnováze.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POPTÁVKA PO PRÁCI</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Poptávané množství práce </a:t>
            </a: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tedy závislé na mzdové sazbě a poptávka po práci je určena příjmem z mezního produktu práce.</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Cena produktu je v podmínkách dokonalé konkurence dána, to znamená, že poptávka po práci je ovlivněna výši fyzického mezního produktu práce.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Jeho velikost je dána:</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kvalifikací samotné práce, která souvisí s úrovní dosaženého vzdělání,</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dovedností pracovníků, jejich praxí.</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mezní produktivitou ostatních výrobních faktorů.</a:t>
            </a:r>
          </a:p>
          <a:p>
            <a:pPr marL="800100" lvl="1" fontAlgn="base">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řídící a technologické možnosti firmy.</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2804" y="540917"/>
            <a:ext cx="8229600" cy="666097"/>
          </a:xfrm>
        </p:spPr>
        <p:txBody>
          <a:bodyPr>
            <a:noAutofit/>
          </a:bodyPr>
          <a:lstStyle/>
          <a:p>
            <a:pPr marL="114300" indent="0" algn="just" eaLnBrk="1" fontAlgn="auto" hangingPunct="1">
              <a:spcAft>
                <a:spcPts val="0"/>
              </a:spcAft>
              <a:buNone/>
              <a:defRPr/>
            </a:pPr>
            <a:r>
              <a:rPr lang="cs-CZ" sz="2400" b="1" dirty="0">
                <a:solidFill>
                  <a:srgbClr val="FF0000"/>
                </a:solidFill>
              </a:rPr>
              <a:t>Počet uchazečů na jedno volné místo – </a:t>
            </a:r>
            <a:r>
              <a:rPr lang="cs-CZ" sz="2400" b="1" dirty="0" err="1">
                <a:solidFill>
                  <a:srgbClr val="FF0000"/>
                </a:solidFill>
              </a:rPr>
              <a:t>Beveridgeova</a:t>
            </a:r>
            <a:r>
              <a:rPr lang="cs-CZ" sz="2400" b="1" dirty="0">
                <a:solidFill>
                  <a:srgbClr val="FF0000"/>
                </a:solidFill>
              </a:rPr>
              <a:t> křivka</a:t>
            </a:r>
          </a:p>
        </p:txBody>
      </p:sp>
      <p:sp>
        <p:nvSpPr>
          <p:cNvPr id="98" name="Google Shape;98;p14"/>
          <p:cNvSpPr txBox="1">
            <a:spLocks noGrp="1"/>
          </p:cNvSpPr>
          <p:nvPr>
            <p:ph type="body" idx="1"/>
          </p:nvPr>
        </p:nvSpPr>
        <p:spPr>
          <a:xfrm>
            <a:off x="228600" y="1274886"/>
            <a:ext cx="8678008" cy="2250829"/>
          </a:xfrm>
          <a:prstGeom prst="rect">
            <a:avLst/>
          </a:prstGeom>
          <a:noFill/>
          <a:ln>
            <a:noFill/>
          </a:ln>
        </p:spPr>
        <p:txBody>
          <a:bodyPr spcFirstLastPara="1" wrap="square" lIns="91425" tIns="45700" rIns="91425" bIns="45700" anchor="t" anchorCtr="0">
            <a:normAutofit fontScale="92500" lnSpcReduction="20000"/>
          </a:bodyPr>
          <a:lstStyle/>
          <a:p>
            <a:pPr marL="628650" indent="-514350" algn="just" eaLnBrk="1" fontAlgn="auto" hangingPunct="1">
              <a:spcAft>
                <a:spcPts val="0"/>
              </a:spcAft>
              <a:buFont typeface="+mj-lt"/>
              <a:buAutoNum type="romanUcPeriod"/>
              <a:defRPr/>
            </a:pPr>
            <a:r>
              <a:rPr lang="cs-CZ" sz="2000" b="1" dirty="0">
                <a:solidFill>
                  <a:schemeClr val="tx1"/>
                </a:solidFill>
              </a:rPr>
              <a:t>Na </a:t>
            </a:r>
            <a:r>
              <a:rPr lang="cs-CZ" sz="2000" b="1" dirty="0">
                <a:solidFill>
                  <a:schemeClr val="tx1"/>
                </a:solidFill>
                <a:highlight>
                  <a:srgbClr val="FFFF00"/>
                </a:highlight>
              </a:rPr>
              <a:t>vertikální ose </a:t>
            </a:r>
            <a:r>
              <a:rPr lang="cs-CZ" sz="2000" b="1" dirty="0">
                <a:solidFill>
                  <a:schemeClr val="tx1"/>
                </a:solidFill>
              </a:rPr>
              <a:t>znázorněna </a:t>
            </a:r>
            <a:r>
              <a:rPr lang="cs-CZ" sz="2000" b="1" dirty="0">
                <a:solidFill>
                  <a:srgbClr val="FF0000"/>
                </a:solidFill>
              </a:rPr>
              <a:t>MÍRA VOLNÝCH MÍST</a:t>
            </a:r>
            <a:r>
              <a:rPr lang="cs-CZ" sz="2000" b="1" dirty="0">
                <a:solidFill>
                  <a:schemeClr val="tx1"/>
                </a:solidFill>
              </a:rPr>
              <a:t>, </a:t>
            </a:r>
          </a:p>
          <a:p>
            <a:pPr marL="628650" indent="-514350" algn="just" eaLnBrk="1" fontAlgn="auto" hangingPunct="1">
              <a:spcAft>
                <a:spcPts val="0"/>
              </a:spcAft>
              <a:buFont typeface="+mj-lt"/>
              <a:buAutoNum type="romanUcPeriod"/>
              <a:defRPr/>
            </a:pPr>
            <a:r>
              <a:rPr lang="cs-CZ" sz="2000" b="1" dirty="0">
                <a:solidFill>
                  <a:schemeClr val="tx1"/>
                </a:solidFill>
              </a:rPr>
              <a:t>na </a:t>
            </a:r>
            <a:r>
              <a:rPr lang="cs-CZ" sz="2000" b="1" dirty="0">
                <a:solidFill>
                  <a:schemeClr val="tx1"/>
                </a:solidFill>
                <a:highlight>
                  <a:srgbClr val="FFFF00"/>
                </a:highlight>
              </a:rPr>
              <a:t>horizontální ose </a:t>
            </a:r>
            <a:r>
              <a:rPr lang="cs-CZ" sz="2000" b="1" dirty="0">
                <a:solidFill>
                  <a:srgbClr val="FF0000"/>
                </a:solidFill>
              </a:rPr>
              <a:t>MÍRA NEZAMĚSTNANOSTI</a:t>
            </a:r>
            <a:r>
              <a:rPr lang="cs-CZ" sz="2000" b="1" dirty="0">
                <a:solidFill>
                  <a:schemeClr val="tx1"/>
                </a:solidFill>
              </a:rPr>
              <a:t>:</a:t>
            </a:r>
          </a:p>
          <a:p>
            <a:pPr algn="just" eaLnBrk="1" fontAlgn="auto" hangingPunct="1">
              <a:spcAft>
                <a:spcPts val="0"/>
              </a:spcAft>
              <a:buFont typeface="Wingdings" panose="05000000000000000000" pitchFamily="2" charset="2"/>
              <a:buChar char="ü"/>
              <a:defRPr/>
            </a:pPr>
            <a:r>
              <a:rPr lang="cs-CZ" sz="2000" b="1" dirty="0">
                <a:solidFill>
                  <a:schemeClr val="tx1"/>
                </a:solidFill>
              </a:rPr>
              <a:t>Situace na trhu práce vyjádřená určitým bodem na </a:t>
            </a:r>
            <a:r>
              <a:rPr lang="cs-CZ" sz="2000" b="1" dirty="0" err="1">
                <a:solidFill>
                  <a:schemeClr val="tx1"/>
                </a:solidFill>
                <a:highlight>
                  <a:srgbClr val="FFFF00"/>
                </a:highlight>
              </a:rPr>
              <a:t>Beveridgeově</a:t>
            </a:r>
            <a:r>
              <a:rPr lang="cs-CZ" sz="2000" b="1" dirty="0">
                <a:solidFill>
                  <a:schemeClr val="tx1"/>
                </a:solidFill>
                <a:highlight>
                  <a:srgbClr val="FFFF00"/>
                </a:highlight>
              </a:rPr>
              <a:t> křivce </a:t>
            </a:r>
            <a:r>
              <a:rPr lang="cs-CZ" sz="2000" b="1" dirty="0">
                <a:solidFill>
                  <a:schemeClr val="tx1"/>
                </a:solidFill>
              </a:rPr>
              <a:t>může popsat pozici ekonomiky v rámci </a:t>
            </a:r>
            <a:r>
              <a:rPr lang="cs-CZ" sz="2000" b="1" dirty="0">
                <a:solidFill>
                  <a:srgbClr val="FF0000"/>
                </a:solidFill>
              </a:rPr>
              <a:t>ekonomického cyklu:</a:t>
            </a:r>
          </a:p>
          <a:p>
            <a:pPr marL="628650" indent="-514350" algn="just" eaLnBrk="1" fontAlgn="auto" hangingPunct="1">
              <a:spcAft>
                <a:spcPts val="0"/>
              </a:spcAft>
              <a:buFont typeface="+mj-lt"/>
              <a:buAutoNum type="romanLcPeriod"/>
              <a:defRPr/>
            </a:pPr>
            <a:r>
              <a:rPr lang="cs-CZ" sz="2000" b="1" dirty="0">
                <a:solidFill>
                  <a:srgbClr val="FF0000"/>
                </a:solidFill>
              </a:rPr>
              <a:t>OBDOBÍ RECESE </a:t>
            </a:r>
            <a:r>
              <a:rPr lang="cs-CZ" sz="2000" b="1" dirty="0">
                <a:solidFill>
                  <a:schemeClr val="tx1"/>
                </a:solidFill>
              </a:rPr>
              <a:t>– vyšší nezaměstnanost a nižší míra volných míst: </a:t>
            </a:r>
            <a:r>
              <a:rPr lang="cs-CZ" sz="2000" b="1" dirty="0">
                <a:solidFill>
                  <a:srgbClr val="FF0000"/>
                </a:solidFill>
              </a:rPr>
              <a:t>body pod osou 45°. </a:t>
            </a:r>
          </a:p>
          <a:p>
            <a:pPr marL="628650" indent="-514350" algn="just" eaLnBrk="1" fontAlgn="auto" hangingPunct="1">
              <a:spcAft>
                <a:spcPts val="0"/>
              </a:spcAft>
              <a:buFont typeface="+mj-lt"/>
              <a:buAutoNum type="romanLcPeriod"/>
              <a:defRPr/>
            </a:pPr>
            <a:r>
              <a:rPr lang="cs-CZ" sz="2000" b="1" dirty="0">
                <a:solidFill>
                  <a:srgbClr val="FF0000"/>
                </a:solidFill>
              </a:rPr>
              <a:t>OBDOBÍ EXPANZE: </a:t>
            </a:r>
            <a:r>
              <a:rPr lang="cs-CZ" sz="2000" b="1" dirty="0">
                <a:solidFill>
                  <a:schemeClr val="tx1"/>
                </a:solidFill>
              </a:rPr>
              <a:t>vysoký počet volných míst a nízká nezaměstnanost: </a:t>
            </a:r>
            <a:r>
              <a:rPr lang="cs-CZ" sz="2000" b="1" dirty="0">
                <a:solidFill>
                  <a:srgbClr val="FF0000"/>
                </a:solidFill>
              </a:rPr>
              <a:t>pozice nad osou 45°.</a:t>
            </a:r>
            <a:endParaRPr lang="cs-CZ" sz="2000" b="1" dirty="0">
              <a:solidFill>
                <a:schemeClr val="tx1"/>
              </a:solidFill>
            </a:endParaRPr>
          </a:p>
          <a:p>
            <a:pPr algn="just" eaLnBrk="1" fontAlgn="auto" hangingPunct="1">
              <a:spcAft>
                <a:spcPts val="0"/>
              </a:spcAft>
              <a:buFont typeface="Wingdings" panose="05000000000000000000" pitchFamily="2" charset="2"/>
              <a:buChar char="§"/>
              <a:defRPr/>
            </a:pPr>
            <a:endParaRPr lang="cs-CZ" sz="2000" b="1" dirty="0">
              <a:solidFill>
                <a:schemeClr val="tx1"/>
              </a:solidFill>
            </a:endParaRPr>
          </a:p>
          <a:p>
            <a:pPr algn="just" eaLnBrk="1" fontAlgn="auto" hangingPunct="1">
              <a:spcAft>
                <a:spcPts val="0"/>
              </a:spcAft>
              <a:buFont typeface="Wingdings" panose="05000000000000000000" pitchFamily="2" charset="2"/>
              <a:buChar char="Ø"/>
              <a:defRPr/>
            </a:pPr>
            <a:endParaRPr lang="cs-CZ" sz="2000" b="1" dirty="0">
              <a:solidFill>
                <a:schemeClr val="tx1"/>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Picture 3"/>
          <p:cNvPicPr>
            <a:picLocks noChangeAspect="1"/>
          </p:cNvPicPr>
          <p:nvPr/>
        </p:nvPicPr>
        <p:blipFill rotWithShape="1">
          <a:blip r:embed="rId3"/>
          <a:srcRect t="6383"/>
          <a:stretch>
            <a:fillRect/>
          </a:stretch>
        </p:blipFill>
        <p:spPr>
          <a:xfrm>
            <a:off x="729761" y="3661459"/>
            <a:ext cx="7060224" cy="295595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69955"/>
          </a:xfrm>
        </p:spPr>
        <p:txBody>
          <a:bodyPr>
            <a:noAutofit/>
          </a:bodyPr>
          <a:lstStyle/>
          <a:p>
            <a:r>
              <a:rPr lang="cs-CZ" altLang="cs-CZ" sz="4000" b="1" dirty="0"/>
              <a:t>Typy nezaměstnanosti</a:t>
            </a:r>
            <a:endParaRPr lang="cs-CZ" sz="4000" b="1" dirty="0"/>
          </a:p>
        </p:txBody>
      </p:sp>
      <p:sp>
        <p:nvSpPr>
          <p:cNvPr id="98" name="Google Shape;98;p14"/>
          <p:cNvSpPr txBox="1">
            <a:spLocks noGrp="1"/>
          </p:cNvSpPr>
          <p:nvPr>
            <p:ph type="body" idx="1"/>
          </p:nvPr>
        </p:nvSpPr>
        <p:spPr>
          <a:xfrm>
            <a:off x="212651" y="1257301"/>
            <a:ext cx="8861011" cy="5127654"/>
          </a:xfrm>
          <a:prstGeom prst="rect">
            <a:avLst/>
          </a:prstGeom>
          <a:noFill/>
          <a:ln>
            <a:noFill/>
          </a:ln>
        </p:spPr>
        <p:txBody>
          <a:bodyPr spcFirstLastPara="1" wrap="square" lIns="91425" tIns="45700" rIns="91425" bIns="45700" anchor="t" anchorCtr="0">
            <a:normAutofit fontScale="70000" lnSpcReduction="20000"/>
          </a:bodyPr>
          <a:lstStyle/>
          <a:p>
            <a:pPr eaLnBrk="1" hangingPunct="1">
              <a:lnSpc>
                <a:spcPct val="90000"/>
              </a:lnSpc>
            </a:pPr>
            <a:r>
              <a:rPr lang="cs-CZ" altLang="cs-CZ" sz="2800" dirty="0"/>
              <a:t>Podle </a:t>
            </a:r>
            <a:r>
              <a:rPr lang="cs-CZ" altLang="cs-CZ" sz="2800" b="1" dirty="0">
                <a:highlight>
                  <a:srgbClr val="FFFF00"/>
                </a:highlight>
              </a:rPr>
              <a:t>příčin, </a:t>
            </a:r>
            <a:r>
              <a:rPr lang="cs-CZ" altLang="cs-CZ" sz="2800" dirty="0"/>
              <a:t>které vedou ke </a:t>
            </a:r>
            <a:r>
              <a:rPr lang="cs-CZ" altLang="cs-CZ" sz="2800" b="1" dirty="0">
                <a:highlight>
                  <a:srgbClr val="FFFF00"/>
                </a:highlight>
              </a:rPr>
              <a:t>vzniku nezaměstnanosti, </a:t>
            </a:r>
            <a:r>
              <a:rPr lang="cs-CZ" altLang="cs-CZ" sz="2800" dirty="0"/>
              <a:t>a také podle jejích projevů v ekonomice, rozlišujeme základní </a:t>
            </a:r>
            <a:r>
              <a:rPr lang="cs-CZ" altLang="cs-CZ" sz="2800" b="1" dirty="0"/>
              <a:t>typy nezaměstnanosti.</a:t>
            </a:r>
          </a:p>
          <a:p>
            <a:pPr marL="628650" indent="-514350" eaLnBrk="1" hangingPunct="1">
              <a:lnSpc>
                <a:spcPct val="90000"/>
              </a:lnSpc>
              <a:buFont typeface="+mj-lt"/>
              <a:buAutoNum type="arabicPeriod"/>
            </a:pPr>
            <a:r>
              <a:rPr lang="cs-CZ" altLang="cs-CZ" sz="2800" b="1" dirty="0">
                <a:solidFill>
                  <a:srgbClr val="FF0000"/>
                </a:solidFill>
              </a:rPr>
              <a:t>FRIKČNÍ NEZAMĚSTNANOST</a:t>
            </a:r>
          </a:p>
          <a:p>
            <a:pPr eaLnBrk="1" hangingPunct="1">
              <a:lnSpc>
                <a:spcPct val="90000"/>
              </a:lnSpc>
              <a:buFont typeface="Wingdings" panose="05000000000000000000" pitchFamily="2" charset="2"/>
              <a:buChar char="§"/>
            </a:pPr>
            <a:r>
              <a:rPr lang="cs-CZ" altLang="cs-CZ" sz="2800" dirty="0"/>
              <a:t>spojena </a:t>
            </a:r>
          </a:p>
          <a:p>
            <a:pPr eaLnBrk="1" hangingPunct="1">
              <a:lnSpc>
                <a:spcPct val="90000"/>
              </a:lnSpc>
              <a:buFont typeface="Wingdings" panose="05000000000000000000" pitchFamily="2" charset="2"/>
              <a:buChar char="Ø"/>
            </a:pPr>
            <a:r>
              <a:rPr lang="cs-CZ" altLang="cs-CZ" sz="2800" dirty="0"/>
              <a:t>s pohybem lidí z jednoho regionu do jiného, </a:t>
            </a:r>
          </a:p>
          <a:p>
            <a:pPr eaLnBrk="1" hangingPunct="1">
              <a:lnSpc>
                <a:spcPct val="90000"/>
              </a:lnSpc>
              <a:buFont typeface="Wingdings" panose="05000000000000000000" pitchFamily="2" charset="2"/>
              <a:buChar char="Ø"/>
            </a:pPr>
            <a:r>
              <a:rPr lang="cs-CZ" altLang="cs-CZ" sz="2800" dirty="0"/>
              <a:t>s hledáním prvního zaměstnaní po absolvování školy, </a:t>
            </a:r>
          </a:p>
          <a:p>
            <a:pPr eaLnBrk="1" hangingPunct="1">
              <a:lnSpc>
                <a:spcPct val="90000"/>
              </a:lnSpc>
              <a:buFont typeface="Wingdings" panose="05000000000000000000" pitchFamily="2" charset="2"/>
              <a:buChar char="Ø"/>
            </a:pPr>
            <a:r>
              <a:rPr lang="cs-CZ" altLang="cs-CZ" sz="2800" dirty="0"/>
              <a:t>s hledáním nového lépe vyhovujícího pracovního uplatnění, </a:t>
            </a:r>
          </a:p>
          <a:p>
            <a:pPr eaLnBrk="1" hangingPunct="1">
              <a:lnSpc>
                <a:spcPct val="90000"/>
              </a:lnSpc>
              <a:buFont typeface="Wingdings" panose="05000000000000000000" pitchFamily="2" charset="2"/>
              <a:buChar char="Ø"/>
            </a:pPr>
            <a:r>
              <a:rPr lang="cs-CZ" altLang="cs-CZ" sz="2800" dirty="0"/>
              <a:t>s následováním životního partnera do jeho místa bydliště apod. </a:t>
            </a:r>
          </a:p>
          <a:p>
            <a:pPr eaLnBrk="1" hangingPunct="1">
              <a:lnSpc>
                <a:spcPct val="90000"/>
              </a:lnSpc>
            </a:pPr>
            <a:r>
              <a:rPr lang="cs-CZ" altLang="cs-CZ" sz="2800" dirty="0"/>
              <a:t>Většinou </a:t>
            </a:r>
            <a:r>
              <a:rPr lang="cs-CZ" altLang="cs-CZ" sz="2800" b="1" dirty="0"/>
              <a:t>krátkodobý charakter </a:t>
            </a:r>
            <a:r>
              <a:rPr lang="cs-CZ" altLang="cs-CZ" sz="2800" dirty="0"/>
              <a:t>a ekonomice je spíše </a:t>
            </a:r>
            <a:r>
              <a:rPr lang="cs-CZ" altLang="cs-CZ" sz="2800" b="1" dirty="0"/>
              <a:t>prospěšná, nemá </a:t>
            </a:r>
            <a:r>
              <a:rPr lang="cs-CZ" altLang="cs-CZ" sz="2800" dirty="0"/>
              <a:t>výrazné </a:t>
            </a:r>
            <a:r>
              <a:rPr lang="cs-CZ" altLang="cs-CZ" sz="2800" b="1" dirty="0"/>
              <a:t>negativní důsledky, </a:t>
            </a:r>
            <a:r>
              <a:rPr lang="cs-CZ" altLang="cs-CZ" sz="2800" dirty="0"/>
              <a:t>je </a:t>
            </a:r>
            <a:r>
              <a:rPr lang="cs-CZ" altLang="cs-CZ" sz="2800" b="1" dirty="0"/>
              <a:t>výrazem pružnosti trhu práce. </a:t>
            </a:r>
          </a:p>
          <a:p>
            <a:pPr eaLnBrk="1" hangingPunct="1">
              <a:lnSpc>
                <a:spcPct val="90000"/>
              </a:lnSpc>
              <a:buFont typeface="Wingdings" panose="05000000000000000000" pitchFamily="2" charset="2"/>
              <a:buChar char="Ø"/>
            </a:pPr>
            <a:r>
              <a:rPr lang="cs-CZ" altLang="cs-CZ" sz="2800" b="1" dirty="0">
                <a:highlight>
                  <a:srgbClr val="FFFF00"/>
                </a:highlight>
              </a:rPr>
              <a:t>snaha o optimální alokaci své pracovní síly </a:t>
            </a:r>
            <a:r>
              <a:rPr lang="cs-CZ" altLang="cs-CZ" sz="2800" dirty="0"/>
              <a:t>– je-li úspěšná, pomáhá </a:t>
            </a:r>
            <a:r>
              <a:rPr lang="cs-CZ" altLang="cs-CZ" sz="2800" b="1" dirty="0"/>
              <a:t>zvyšovat společenskou efektivnost.</a:t>
            </a:r>
          </a:p>
          <a:p>
            <a:pPr eaLnBrk="1" hangingPunct="1">
              <a:lnSpc>
                <a:spcPct val="90000"/>
              </a:lnSpc>
              <a:buFont typeface="Wingdings" panose="05000000000000000000" pitchFamily="2" charset="2"/>
              <a:buChar char="Ø"/>
            </a:pPr>
            <a:endParaRPr lang="cs-CZ" altLang="cs-CZ" sz="2800" dirty="0"/>
          </a:p>
          <a:p>
            <a:pPr marL="628650" indent="-514350" eaLnBrk="1" hangingPunct="1">
              <a:lnSpc>
                <a:spcPct val="90000"/>
              </a:lnSpc>
              <a:buFont typeface="+mj-lt"/>
              <a:buAutoNum type="arabicPeriod" startAt="2"/>
            </a:pPr>
            <a:r>
              <a:rPr lang="cs-CZ" altLang="cs-CZ" sz="2800" b="1" dirty="0">
                <a:solidFill>
                  <a:srgbClr val="FF0000"/>
                </a:solidFill>
              </a:rPr>
              <a:t>STRUKTURÁLNÍ NEZAMĚSTNANOST </a:t>
            </a:r>
          </a:p>
          <a:p>
            <a:pPr eaLnBrk="1" hangingPunct="1">
              <a:lnSpc>
                <a:spcPct val="90000"/>
              </a:lnSpc>
            </a:pPr>
            <a:r>
              <a:rPr lang="cs-CZ" altLang="cs-CZ" sz="2800" b="1" dirty="0">
                <a:highlight>
                  <a:srgbClr val="FFFF00"/>
                </a:highlight>
              </a:rPr>
              <a:t>nesoulad kvalifikační a profesní struktury nabízené a poptávané práce:</a:t>
            </a:r>
          </a:p>
          <a:p>
            <a:pPr eaLnBrk="1" hangingPunct="1">
              <a:lnSpc>
                <a:spcPct val="90000"/>
              </a:lnSpc>
              <a:buFont typeface="Wingdings" panose="05000000000000000000" pitchFamily="2" charset="2"/>
              <a:buChar char="Ø"/>
            </a:pPr>
            <a:r>
              <a:rPr lang="cs-CZ" altLang="cs-CZ" sz="2800" b="1" dirty="0"/>
              <a:t>Odvětví ubytovacích a stravovacích služeb </a:t>
            </a:r>
            <a:r>
              <a:rPr lang="cs-CZ" altLang="cs-CZ" sz="2800" dirty="0"/>
              <a:t>– zasaženo restrikcemi v období pandemie covid-19: řada zaměstnanců propuštěna;</a:t>
            </a:r>
          </a:p>
          <a:p>
            <a:pPr algn="just" eaLnBrk="1" hangingPunct="1">
              <a:lnSpc>
                <a:spcPct val="90000"/>
              </a:lnSpc>
              <a:buFont typeface="Wingdings" panose="05000000000000000000" pitchFamily="2" charset="2"/>
              <a:buChar char="Ø"/>
            </a:pPr>
            <a:r>
              <a:rPr lang="cs-CZ" altLang="cs-CZ" sz="2800" dirty="0"/>
              <a:t>Nedostatek </a:t>
            </a:r>
            <a:r>
              <a:rPr lang="cs-CZ" altLang="cs-CZ" sz="2800" b="1" dirty="0"/>
              <a:t>kvalifikovaných řemeslníků (instalatérů, obkladač</a:t>
            </a:r>
            <a:r>
              <a:rPr lang="cs-CZ" altLang="cs-CZ" sz="2800" dirty="0"/>
              <a:t>ů ap.) nebo </a:t>
            </a:r>
            <a:r>
              <a:rPr lang="cs-CZ" altLang="cs-CZ" sz="2800" b="1" dirty="0"/>
              <a:t>řidičů nákladní kamionové přepravy;</a:t>
            </a:r>
          </a:p>
          <a:p>
            <a:pPr eaLnBrk="1" hangingPunct="1">
              <a:lnSpc>
                <a:spcPct val="90000"/>
              </a:lnSpc>
              <a:buFont typeface="Wingdings" panose="05000000000000000000" pitchFamily="2" charset="2"/>
              <a:buChar char="Ø"/>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69955"/>
          </a:xfrm>
        </p:spPr>
        <p:txBody>
          <a:bodyPr>
            <a:noAutofit/>
          </a:bodyPr>
          <a:lstStyle/>
          <a:p>
            <a:pPr marL="628650" indent="-514350" eaLnBrk="1" hangingPunct="1">
              <a:lnSpc>
                <a:spcPct val="90000"/>
              </a:lnSpc>
              <a:buFont typeface="+mj-lt"/>
              <a:buAutoNum type="arabicPeriod" startAt="2"/>
            </a:pPr>
            <a:r>
              <a:rPr lang="cs-CZ" altLang="cs-CZ" sz="3200" b="1" dirty="0">
                <a:solidFill>
                  <a:srgbClr val="FF0000"/>
                </a:solidFill>
              </a:rPr>
              <a:t>STRUKTURÁLNÍ NEZAMĚSTNANOST </a:t>
            </a:r>
          </a:p>
        </p:txBody>
      </p:sp>
      <p:sp>
        <p:nvSpPr>
          <p:cNvPr id="98" name="Google Shape;98;p14"/>
          <p:cNvSpPr txBox="1">
            <a:spLocks noGrp="1"/>
          </p:cNvSpPr>
          <p:nvPr>
            <p:ph type="body" idx="1"/>
          </p:nvPr>
        </p:nvSpPr>
        <p:spPr>
          <a:xfrm>
            <a:off x="212651" y="1257300"/>
            <a:ext cx="8718698" cy="5196253"/>
          </a:xfrm>
          <a:prstGeom prst="rect">
            <a:avLst/>
          </a:prstGeom>
          <a:noFill/>
          <a:ln>
            <a:noFill/>
          </a:ln>
        </p:spPr>
        <p:txBody>
          <a:bodyPr spcFirstLastPara="1" wrap="square" lIns="91425" tIns="45700" rIns="91425" bIns="45700" anchor="t" anchorCtr="0">
            <a:normAutofit fontScale="85000" lnSpcReduction="20000"/>
          </a:bodyPr>
          <a:lstStyle/>
          <a:p>
            <a:pPr algn="just" eaLnBrk="1" hangingPunct="1">
              <a:lnSpc>
                <a:spcPct val="90000"/>
              </a:lnSpc>
              <a:buFont typeface="Wingdings" panose="05000000000000000000" pitchFamily="2" charset="2"/>
              <a:buChar char="ü"/>
            </a:pPr>
            <a:r>
              <a:rPr lang="cs-CZ" altLang="cs-CZ" sz="2800" dirty="0"/>
              <a:t>Příčiny také </a:t>
            </a:r>
          </a:p>
          <a:p>
            <a:pPr algn="just" eaLnBrk="1" hangingPunct="1">
              <a:lnSpc>
                <a:spcPct val="90000"/>
              </a:lnSpc>
              <a:buFont typeface="Wingdings" panose="05000000000000000000" pitchFamily="2" charset="2"/>
              <a:buChar char="Ø"/>
            </a:pPr>
            <a:r>
              <a:rPr lang="cs-CZ" altLang="cs-CZ" sz="2800" b="1" dirty="0"/>
              <a:t>změny struktury ekonomiky </a:t>
            </a:r>
            <a:r>
              <a:rPr lang="cs-CZ" altLang="cs-CZ" sz="2800" dirty="0"/>
              <a:t>v celkovém měřítku</a:t>
            </a:r>
            <a:r>
              <a:rPr lang="cs-CZ" altLang="cs-CZ" sz="2600" dirty="0"/>
              <a:t>/</a:t>
            </a:r>
            <a:r>
              <a:rPr lang="cs-CZ" altLang="cs-CZ" sz="2800" dirty="0"/>
              <a:t> v regionech: ekonomika prochází </a:t>
            </a:r>
            <a:r>
              <a:rPr lang="cs-CZ" altLang="cs-CZ" sz="2800" b="1" dirty="0"/>
              <a:t>závažnými strukturálními změnami;</a:t>
            </a:r>
          </a:p>
          <a:p>
            <a:pPr algn="just" eaLnBrk="1" hangingPunct="1">
              <a:lnSpc>
                <a:spcPct val="90000"/>
              </a:lnSpc>
              <a:buFont typeface="Wingdings" panose="05000000000000000000" pitchFamily="2" charset="2"/>
              <a:buChar char="Ø"/>
            </a:pPr>
            <a:r>
              <a:rPr lang="cs-CZ" altLang="cs-CZ" sz="2800" b="1" dirty="0"/>
              <a:t>nízká územní mobilita, mobilita </a:t>
            </a:r>
            <a:r>
              <a:rPr lang="cs-CZ" altLang="cs-CZ" sz="2800" dirty="0"/>
              <a:t>v rámci </a:t>
            </a:r>
            <a:r>
              <a:rPr lang="cs-CZ" altLang="cs-CZ" sz="2800" b="1" dirty="0"/>
              <a:t>změny kvalifikace: rekvalifikace.</a:t>
            </a:r>
          </a:p>
          <a:p>
            <a:pPr eaLnBrk="1" hangingPunct="1">
              <a:lnSpc>
                <a:spcPct val="90000"/>
              </a:lnSpc>
              <a:buFont typeface="Wingdings" panose="05000000000000000000" pitchFamily="2" charset="2"/>
              <a:buChar char="Ø"/>
            </a:pPr>
            <a:r>
              <a:rPr lang="cs-CZ" altLang="cs-CZ" sz="2800" b="1" dirty="0"/>
              <a:t>technický pokrok: </a:t>
            </a:r>
            <a:r>
              <a:rPr lang="cs-CZ" altLang="cs-CZ" sz="2800" dirty="0"/>
              <a:t>rozvoj automatizovaných /robotizovaných pracovišť – </a:t>
            </a:r>
            <a:r>
              <a:rPr lang="cs-CZ" altLang="cs-CZ" sz="2800" b="1" dirty="0"/>
              <a:t>živá pracovní síla </a:t>
            </a:r>
            <a:r>
              <a:rPr lang="cs-CZ" altLang="cs-CZ" sz="2800" dirty="0"/>
              <a:t>nahrazována </a:t>
            </a:r>
            <a:r>
              <a:rPr lang="cs-CZ" altLang="cs-CZ" sz="2800" b="1" dirty="0"/>
              <a:t>„prací“ strojů. </a:t>
            </a:r>
          </a:p>
          <a:p>
            <a:pPr marL="720725" indent="-360680" eaLnBrk="1" hangingPunct="1">
              <a:lnSpc>
                <a:spcPct val="90000"/>
              </a:lnSpc>
              <a:buFont typeface="Wingdings" panose="05000000000000000000" pitchFamily="2" charset="2"/>
              <a:buChar char="Ø"/>
            </a:pPr>
            <a:r>
              <a:rPr lang="cs-CZ" altLang="cs-CZ" sz="2800" dirty="0"/>
              <a:t>= termín </a:t>
            </a:r>
            <a:r>
              <a:rPr lang="cs-CZ" altLang="cs-CZ" sz="2800" b="1" dirty="0">
                <a:highlight>
                  <a:srgbClr val="FFFF00"/>
                </a:highlight>
              </a:rPr>
              <a:t>„technologická nezaměstnanost“. </a:t>
            </a:r>
          </a:p>
          <a:p>
            <a:pPr eaLnBrk="1" hangingPunct="1">
              <a:lnSpc>
                <a:spcPct val="90000"/>
              </a:lnSpc>
              <a:buFont typeface="Wingdings" panose="05000000000000000000" pitchFamily="2" charset="2"/>
              <a:buChar char="Ø"/>
            </a:pPr>
            <a:endParaRPr lang="cs-CZ" altLang="cs-CZ" sz="2800" dirty="0"/>
          </a:p>
          <a:p>
            <a:pPr algn="just" eaLnBrk="1" hangingPunct="1">
              <a:lnSpc>
                <a:spcPct val="90000"/>
              </a:lnSpc>
              <a:buFont typeface="Wingdings" panose="05000000000000000000" pitchFamily="2" charset="2"/>
              <a:buChar char="v"/>
            </a:pPr>
            <a:r>
              <a:rPr lang="cs-CZ" altLang="cs-CZ" sz="2800" b="1" dirty="0">
                <a:highlight>
                  <a:srgbClr val="FFFF00"/>
                </a:highlight>
              </a:rPr>
              <a:t>Strukturální nezaměstnanost </a:t>
            </a:r>
            <a:r>
              <a:rPr lang="cs-CZ" altLang="cs-CZ" sz="2800" dirty="0"/>
              <a:t>– </a:t>
            </a:r>
            <a:r>
              <a:rPr lang="cs-CZ" altLang="cs-CZ" sz="2800" b="1" dirty="0"/>
              <a:t>regionálně velmi odlišná, </a:t>
            </a:r>
            <a:r>
              <a:rPr lang="cs-CZ" altLang="cs-CZ" sz="2800" dirty="0"/>
              <a:t>tendence v ekonomice přetrvávat </a:t>
            </a:r>
            <a:r>
              <a:rPr lang="cs-CZ" altLang="cs-CZ" sz="2800" b="1" dirty="0">
                <a:solidFill>
                  <a:srgbClr val="FF0000"/>
                </a:solidFill>
              </a:rPr>
              <a:t>dlouhou dobu: </a:t>
            </a:r>
            <a:r>
              <a:rPr lang="cs-CZ" altLang="cs-CZ" sz="2800" dirty="0"/>
              <a:t>velmi </a:t>
            </a:r>
            <a:r>
              <a:rPr lang="cs-CZ" altLang="cs-CZ" sz="2800" b="1" dirty="0"/>
              <a:t>obtížné sladit dostupná pracovní místa s kvalifikačními předpoklady uchazečů o zaměstnání:</a:t>
            </a:r>
          </a:p>
          <a:p>
            <a:pPr eaLnBrk="1" hangingPunct="1">
              <a:lnSpc>
                <a:spcPct val="90000"/>
              </a:lnSpc>
              <a:buFont typeface="Wingdings" panose="05000000000000000000" pitchFamily="2" charset="2"/>
              <a:buChar char="ü"/>
            </a:pPr>
            <a:endParaRPr lang="cs-CZ" altLang="cs-CZ" sz="2800" dirty="0"/>
          </a:p>
          <a:p>
            <a:pPr algn="just" eaLnBrk="1" hangingPunct="1">
              <a:lnSpc>
                <a:spcPct val="90000"/>
              </a:lnSpc>
              <a:buFont typeface="Wingdings" panose="05000000000000000000" pitchFamily="2" charset="2"/>
              <a:buChar char="ü"/>
            </a:pPr>
            <a:r>
              <a:rPr lang="cs-CZ" altLang="cs-CZ" sz="2800" b="1" dirty="0">
                <a:solidFill>
                  <a:schemeClr val="tx1"/>
                </a:solidFill>
              </a:rPr>
              <a:t>Tento druh </a:t>
            </a:r>
            <a:r>
              <a:rPr lang="cs-CZ" altLang="cs-CZ" sz="2800" b="1" dirty="0">
                <a:solidFill>
                  <a:srgbClr val="FF0000"/>
                </a:solidFill>
              </a:rPr>
              <a:t>nezaměstnanosti = nejzávažnější z hlediska dopadu na ekonomiku a sociální sféru.</a:t>
            </a:r>
            <a:endParaRPr lang="en-US" altLang="cs-CZ" sz="2800" b="1" dirty="0">
              <a:solidFill>
                <a:srgbClr val="FF0000"/>
              </a:solidFill>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29/44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
        <p:nvSpPr>
          <p:cNvPr id="3" name="Arrow: Right 2"/>
          <p:cNvSpPr/>
          <p:nvPr/>
        </p:nvSpPr>
        <p:spPr>
          <a:xfrm>
            <a:off x="6664569" y="4721469"/>
            <a:ext cx="1063869" cy="3692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3"/>
            </a:pPr>
            <a:r>
              <a:rPr lang="cs-CZ" altLang="cs-CZ" sz="3600" b="1" dirty="0">
                <a:solidFill>
                  <a:srgbClr val="FF0000"/>
                </a:solidFill>
              </a:rPr>
              <a:t>INSTITUCIONÁLNÍ NEZAMĚSTNANOST </a:t>
            </a:r>
            <a:endParaRPr lang="cs-CZ" sz="3600" b="1" dirty="0"/>
          </a:p>
        </p:txBody>
      </p:sp>
      <p:sp>
        <p:nvSpPr>
          <p:cNvPr id="98" name="Google Shape;98;p14"/>
          <p:cNvSpPr txBox="1">
            <a:spLocks noGrp="1"/>
          </p:cNvSpPr>
          <p:nvPr>
            <p:ph type="body" idx="1"/>
          </p:nvPr>
        </p:nvSpPr>
        <p:spPr>
          <a:xfrm>
            <a:off x="212651" y="1459523"/>
            <a:ext cx="8644269" cy="5073162"/>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b="1" dirty="0">
                <a:highlight>
                  <a:srgbClr val="FFFF00"/>
                </a:highlight>
              </a:rPr>
              <a:t>Způsobená zásahy do podmínek svobodného trhu spíše než dobrovolnými rozhodnutími nezaměstnaných – institucionální faktory: </a:t>
            </a:r>
          </a:p>
          <a:p>
            <a:pPr algn="just" eaLnBrk="1" hangingPunct="1">
              <a:buFont typeface="Wingdings" panose="05000000000000000000" pitchFamily="2" charset="2"/>
              <a:buChar char="Ø"/>
            </a:pPr>
            <a:r>
              <a:rPr lang="cs-CZ" altLang="cs-CZ" sz="2800" dirty="0"/>
              <a:t>Veškeré snahy o </a:t>
            </a:r>
            <a:r>
              <a:rPr lang="cs-CZ" altLang="cs-CZ" sz="2800" b="1" dirty="0">
                <a:solidFill>
                  <a:srgbClr val="FF0000"/>
                </a:solidFill>
              </a:rPr>
              <a:t>zvýšení mzdových sazeb nad rovnovážnou úroveň</a:t>
            </a:r>
            <a:r>
              <a:rPr lang="cs-CZ" altLang="cs-CZ" sz="2800" b="1" dirty="0"/>
              <a:t>:</a:t>
            </a:r>
            <a:r>
              <a:rPr lang="cs-CZ" altLang="cs-CZ" sz="2800" dirty="0"/>
              <a:t> např. právní normy umožňující prosazování </a:t>
            </a:r>
            <a:r>
              <a:rPr lang="cs-CZ" altLang="cs-CZ" sz="2800" b="1" dirty="0"/>
              <a:t>mzdových sazeb neodpovídající růstu produktivity práce. </a:t>
            </a:r>
          </a:p>
          <a:p>
            <a:pPr algn="just" eaLnBrk="1" hangingPunct="1">
              <a:buFont typeface="Wingdings" panose="05000000000000000000" pitchFamily="2" charset="2"/>
              <a:buChar char="Ø"/>
            </a:pPr>
            <a:r>
              <a:rPr lang="cs-CZ" altLang="cs-CZ" sz="2800" dirty="0"/>
              <a:t>Existence </a:t>
            </a:r>
            <a:r>
              <a:rPr lang="cs-CZ" altLang="cs-CZ" sz="2800" b="1" dirty="0">
                <a:solidFill>
                  <a:srgbClr val="FF0000"/>
                </a:solidFill>
              </a:rPr>
              <a:t>systému zabezpečení v nezaměstnanosti </a:t>
            </a:r>
            <a:r>
              <a:rPr lang="cs-CZ" altLang="cs-CZ" sz="2800" dirty="0"/>
              <a:t>a </a:t>
            </a:r>
            <a:r>
              <a:rPr lang="cs-CZ" altLang="cs-CZ" sz="2800" b="1" dirty="0">
                <a:solidFill>
                  <a:srgbClr val="FF0000"/>
                </a:solidFill>
              </a:rPr>
              <a:t>možnost pobírání podpory v nezaměstnanosti: </a:t>
            </a:r>
          </a:p>
          <a:p>
            <a:pPr marL="809625" indent="-449580" algn="just" eaLnBrk="1" hangingPunct="1">
              <a:buFont typeface="Wingdings" panose="05000000000000000000" pitchFamily="2" charset="2"/>
              <a:buChar char="ü"/>
            </a:pPr>
            <a:r>
              <a:rPr lang="cs-CZ" altLang="cs-CZ" sz="2800" b="1" dirty="0"/>
              <a:t>Podpora v nezaměstnanosti – mění relativní cenu práce a nezaměstnanosti </a:t>
            </a:r>
            <a:r>
              <a:rPr lang="cs-CZ" altLang="cs-CZ" sz="2800" dirty="0"/>
              <a:t>a ovlivňuje volbu mezi těmito dvěma možnostmi: </a:t>
            </a:r>
          </a:p>
          <a:p>
            <a:pPr algn="just" eaLnBrk="1" hangingPunct="1">
              <a:buFont typeface="Wingdings" panose="05000000000000000000" pitchFamily="2" charset="2"/>
              <a:buChar char="Ø"/>
            </a:pPr>
            <a:r>
              <a:rPr lang="cs-CZ" altLang="cs-CZ" sz="2800" b="1" dirty="0"/>
              <a:t>Čím vyšší podpora v nezaměstnanosti, tím vyšší míra nezaměstnanosti:</a:t>
            </a:r>
            <a:r>
              <a:rPr lang="cs-CZ" altLang="cs-CZ" sz="2800" dirty="0"/>
              <a:t> rozhodnutí </a:t>
            </a:r>
            <a:r>
              <a:rPr lang="cs-CZ" altLang="cs-CZ" sz="2800" b="1" dirty="0"/>
              <a:t>nepracovat, protože pobírat podporu v nezaměstnanosti </a:t>
            </a:r>
            <a:r>
              <a:rPr lang="cs-CZ" altLang="cs-CZ" sz="2800" dirty="0"/>
              <a:t>je </a:t>
            </a:r>
            <a:r>
              <a:rPr lang="cs-CZ" altLang="cs-CZ" sz="2800" b="1" dirty="0"/>
              <a:t>ekonomicky výhodnější než pracovat</a:t>
            </a:r>
            <a:r>
              <a:rPr lang="cs-CZ" altLang="cs-CZ" sz="2800" dirty="0"/>
              <a:t>. *</a:t>
            </a:r>
          </a:p>
          <a:p>
            <a:pPr algn="just">
              <a:buFont typeface="Wingdings" panose="05000000000000000000" pitchFamily="2" charset="2"/>
              <a:buChar char="Ø"/>
            </a:pPr>
            <a:endParaRPr lang="cs-CZ" altLang="cs-CZ" sz="2800" dirty="0"/>
          </a:p>
          <a:p>
            <a:pPr algn="just">
              <a:buFont typeface="Wingdings" panose="05000000000000000000" pitchFamily="2" charset="2"/>
              <a:buChar char="Ø"/>
            </a:pPr>
            <a:r>
              <a:rPr lang="cs-CZ" altLang="cs-CZ" sz="2800" dirty="0"/>
              <a:t>Část institucionální nezaměstnanosti: způsobena </a:t>
            </a:r>
            <a:r>
              <a:rPr lang="cs-CZ" altLang="cs-CZ" sz="2800" b="1" dirty="0"/>
              <a:t>nedostatkem informací </a:t>
            </a:r>
            <a:r>
              <a:rPr lang="cs-CZ" altLang="cs-CZ" sz="2800" dirty="0"/>
              <a:t>o volných místech, pracovnících vhodných pro dané zaměstnání; </a:t>
            </a:r>
            <a:r>
              <a:rPr lang="cs-CZ" altLang="cs-CZ" sz="2800" b="1" dirty="0"/>
              <a:t>strukturami na trhu, s politickými a institucionálními strukturami, charakteristikami pracovních smluv </a:t>
            </a:r>
            <a:r>
              <a:rPr lang="cs-CZ" altLang="cs-CZ" sz="2800" dirty="0"/>
              <a:t>(např. doba platnosti, způsob zrušení smlouvy). </a:t>
            </a:r>
          </a:p>
          <a:p>
            <a:pPr algn="just" eaLnBrk="1" hangingPunct="1">
              <a:buFont typeface="Wingdings" panose="05000000000000000000" pitchFamily="2" charset="2"/>
              <a:buChar char="Ø"/>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4"/>
            </a:pPr>
            <a:r>
              <a:rPr lang="cs-CZ" altLang="cs-CZ" sz="3600" b="1" dirty="0">
                <a:solidFill>
                  <a:srgbClr val="FF0000"/>
                </a:solidFill>
              </a:rPr>
              <a:t>CYKLICKÁ NEZAMĚSTNANOST </a:t>
            </a:r>
            <a:endParaRPr lang="cs-CZ" sz="3600" b="1" dirty="0"/>
          </a:p>
        </p:txBody>
      </p:sp>
      <p:sp>
        <p:nvSpPr>
          <p:cNvPr id="98" name="Google Shape;98;p14"/>
          <p:cNvSpPr txBox="1">
            <a:spLocks noGrp="1"/>
          </p:cNvSpPr>
          <p:nvPr>
            <p:ph type="body" idx="1"/>
          </p:nvPr>
        </p:nvSpPr>
        <p:spPr>
          <a:xfrm>
            <a:off x="212651" y="1616045"/>
            <a:ext cx="8720334" cy="4525963"/>
          </a:xfrm>
          <a:prstGeom prst="rect">
            <a:avLst/>
          </a:prstGeom>
          <a:noFill/>
          <a:ln>
            <a:noFill/>
          </a:ln>
        </p:spPr>
        <p:txBody>
          <a:bodyPr spcFirstLastPara="1" wrap="square" lIns="91425" tIns="45700" rIns="91425" bIns="45700" anchor="t" anchorCtr="0">
            <a:normAutofit fontScale="92500" lnSpcReduction="10000"/>
          </a:bodyPr>
          <a:lstStyle/>
          <a:p>
            <a:pPr eaLnBrk="1" hangingPunct="1"/>
            <a:r>
              <a:rPr lang="cs-CZ" altLang="cs-CZ" sz="2800" b="1" dirty="0"/>
              <a:t>Příčina: </a:t>
            </a:r>
            <a:r>
              <a:rPr lang="cs-CZ" altLang="cs-CZ" sz="2800" b="1" dirty="0">
                <a:highlight>
                  <a:srgbClr val="FFFF00"/>
                </a:highlight>
              </a:rPr>
              <a:t>cyklický pohyb ekonomiky. </a:t>
            </a:r>
          </a:p>
          <a:p>
            <a:pPr algn="just" eaLnBrk="1" hangingPunct="1">
              <a:buFont typeface="Wingdings" panose="05000000000000000000" pitchFamily="2" charset="2"/>
              <a:buChar char="Ø"/>
            </a:pPr>
            <a:r>
              <a:rPr lang="cs-CZ" altLang="cs-CZ" sz="2800" b="1" dirty="0">
                <a:highlight>
                  <a:srgbClr val="FFFF00"/>
                </a:highlight>
              </a:rPr>
              <a:t>Recese</a:t>
            </a:r>
            <a:r>
              <a:rPr lang="cs-CZ" altLang="cs-CZ" sz="2800" dirty="0"/>
              <a:t> – zvýšení cyklické nezaměstnanosti zvyšuje, pokles ve fázi expanze (</a:t>
            </a:r>
            <a:r>
              <a:rPr lang="cs-CZ" altLang="cs-CZ" sz="2800" dirty="0">
                <a:solidFill>
                  <a:srgbClr val="FF0000"/>
                </a:solidFill>
              </a:rPr>
              <a:t>pozor: </a:t>
            </a:r>
            <a:r>
              <a:rPr lang="cs-CZ" altLang="cs-CZ" sz="2800" b="1" dirty="0"/>
              <a:t>expanze vs. boom</a:t>
            </a:r>
            <a:r>
              <a:rPr lang="cs-CZ" altLang="cs-CZ" sz="2800" dirty="0"/>
              <a:t>). </a:t>
            </a:r>
          </a:p>
          <a:p>
            <a:pPr eaLnBrk="1" hangingPunct="1">
              <a:buFont typeface="Wingdings" panose="05000000000000000000" pitchFamily="2" charset="2"/>
              <a:buChar char="Ø"/>
            </a:pPr>
            <a:r>
              <a:rPr lang="cs-CZ" altLang="cs-CZ" sz="2800" dirty="0"/>
              <a:t>Délka trvání: proměnlivá, ovlivňována </a:t>
            </a:r>
            <a:r>
              <a:rPr lang="cs-CZ" altLang="cs-CZ" sz="2800" b="1" dirty="0"/>
              <a:t>délkou</a:t>
            </a:r>
            <a:r>
              <a:rPr lang="cs-CZ" altLang="cs-CZ" sz="2800" dirty="0"/>
              <a:t> aktuálního </a:t>
            </a:r>
            <a:r>
              <a:rPr lang="cs-CZ" altLang="cs-CZ" sz="2800" b="1" dirty="0"/>
              <a:t>ekonomického cyklu. </a:t>
            </a:r>
          </a:p>
          <a:p>
            <a:pPr algn="just" eaLnBrk="1" hangingPunct="1"/>
            <a:r>
              <a:rPr lang="cs-CZ" altLang="cs-CZ" sz="2800" dirty="0"/>
              <a:t>Cyklická nezaměstnanost – </a:t>
            </a:r>
            <a:r>
              <a:rPr lang="cs-CZ" altLang="cs-CZ" sz="2800" b="1" dirty="0"/>
              <a:t>měření: odchylka skutečné nezaměstnanosti od přirozené míry nezaměstnanosti</a:t>
            </a:r>
          </a:p>
          <a:p>
            <a:pPr eaLnBrk="1" hangingPunct="1"/>
            <a:endParaRPr lang="cs-CZ" altLang="cs-CZ" sz="2800" dirty="0"/>
          </a:p>
          <a:p>
            <a:pPr algn="just" eaLnBrk="1" hangingPunct="1">
              <a:buFont typeface="Wingdings" panose="05000000000000000000" pitchFamily="2" charset="2"/>
              <a:buChar char="q"/>
            </a:pPr>
            <a:r>
              <a:rPr lang="cs-CZ" altLang="cs-CZ" sz="2800" b="1" dirty="0"/>
              <a:t>Negativní důsledky cyklické nezaměstnanosti</a:t>
            </a:r>
            <a:r>
              <a:rPr lang="cs-CZ" altLang="cs-CZ" sz="2800" dirty="0"/>
              <a:t>: umocněny tím, že postihuje celou ekonomiku </a:t>
            </a:r>
            <a:r>
              <a:rPr lang="cs-CZ" altLang="cs-CZ" sz="2800" b="1" dirty="0"/>
              <a:t>plošně,</a:t>
            </a:r>
            <a:r>
              <a:rPr lang="cs-CZ" altLang="cs-CZ" sz="2800" dirty="0"/>
              <a:t> </a:t>
            </a:r>
            <a:r>
              <a:rPr lang="cs-CZ" altLang="cs-CZ" sz="2800" b="1" dirty="0"/>
              <a:t>napříč všemi sektory národního hospodářství.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pPr marL="742950" indent="-742950">
              <a:buFont typeface="+mj-lt"/>
              <a:buAutoNum type="arabicPeriod" startAt="5"/>
            </a:pPr>
            <a:r>
              <a:rPr lang="cs-CZ" altLang="cs-CZ" sz="4000" b="1" dirty="0">
                <a:solidFill>
                  <a:srgbClr val="FF0000"/>
                </a:solidFill>
              </a:rPr>
              <a:t>SEZÓNNÍ NEZAMĚSTNANOST</a:t>
            </a:r>
            <a:endParaRPr lang="cs-CZ" sz="4000" b="1" dirty="0">
              <a:solidFill>
                <a:srgbClr val="FF0000"/>
              </a:solidFill>
            </a:endParaRPr>
          </a:p>
        </p:txBody>
      </p:sp>
      <p:sp>
        <p:nvSpPr>
          <p:cNvPr id="98" name="Google Shape;98;p14"/>
          <p:cNvSpPr txBox="1">
            <a:spLocks noGrp="1"/>
          </p:cNvSpPr>
          <p:nvPr>
            <p:ph type="body" idx="1"/>
          </p:nvPr>
        </p:nvSpPr>
        <p:spPr>
          <a:xfrm>
            <a:off x="212651" y="1616045"/>
            <a:ext cx="8790672" cy="4525963"/>
          </a:xfrm>
          <a:prstGeom prst="rect">
            <a:avLst/>
          </a:prstGeom>
          <a:noFill/>
          <a:ln>
            <a:noFill/>
          </a:ln>
        </p:spPr>
        <p:txBody>
          <a:bodyPr spcFirstLastPara="1" wrap="square" lIns="91425" tIns="45700" rIns="91425" bIns="45700" anchor="t" anchorCtr="0">
            <a:normAutofit fontScale="92500" lnSpcReduction="20000"/>
          </a:bodyPr>
          <a:lstStyle/>
          <a:p>
            <a:pPr eaLnBrk="1" hangingPunct="1"/>
            <a:r>
              <a:rPr lang="cs-CZ" altLang="cs-CZ" sz="2800" b="1" dirty="0"/>
              <a:t>Krátkodobá; pravidelné výkyvy v průběhu roku;</a:t>
            </a:r>
          </a:p>
          <a:p>
            <a:pPr eaLnBrk="1" hangingPunct="1">
              <a:buFont typeface="Wingdings" panose="05000000000000000000" pitchFamily="2" charset="2"/>
              <a:buChar char="ü"/>
            </a:pPr>
            <a:r>
              <a:rPr lang="cs-CZ" altLang="cs-CZ" sz="2800" dirty="0"/>
              <a:t>V odvětvích ekonomiky, </a:t>
            </a:r>
            <a:r>
              <a:rPr lang="cs-CZ" altLang="cs-CZ" sz="2800" b="1" dirty="0">
                <a:highlight>
                  <a:srgbClr val="FFFF00"/>
                </a:highlight>
              </a:rPr>
              <a:t>ovlivňovaných ročním obdobím (klimatickými podmínkami, počasím):</a:t>
            </a:r>
          </a:p>
          <a:p>
            <a:pPr eaLnBrk="1" hangingPunct="1">
              <a:buFont typeface="Wingdings" panose="05000000000000000000" pitchFamily="2" charset="2"/>
              <a:buChar char="Ø"/>
            </a:pPr>
            <a:r>
              <a:rPr lang="cs-CZ" altLang="cs-CZ" sz="2800" dirty="0"/>
              <a:t>zemědělství, stavebnictví, turismus, cukrovarnictví; </a:t>
            </a:r>
          </a:p>
          <a:p>
            <a:pPr eaLnBrk="1" hangingPunct="1">
              <a:buFont typeface="Wingdings" panose="05000000000000000000" pitchFamily="2" charset="2"/>
              <a:buChar char="ü"/>
            </a:pPr>
            <a:r>
              <a:rPr lang="cs-CZ" altLang="cs-CZ" sz="2800" dirty="0"/>
              <a:t>Významná role v zemích, v jejichž ekonomické struktuře zaujímá vysoký podíl odvětví – </a:t>
            </a:r>
            <a:r>
              <a:rPr lang="cs-CZ" altLang="cs-CZ" sz="2800" b="1" dirty="0">
                <a:highlight>
                  <a:srgbClr val="FFFF00"/>
                </a:highlight>
              </a:rPr>
              <a:t>turistický průmysl (cestovní ruch)</a:t>
            </a:r>
          </a:p>
          <a:p>
            <a:pPr eaLnBrk="1" hangingPunct="1"/>
            <a:endParaRPr lang="cs-CZ" altLang="cs-CZ" sz="2800" dirty="0"/>
          </a:p>
          <a:p>
            <a:pPr eaLnBrk="1" hangingPunct="1"/>
            <a:r>
              <a:rPr lang="cs-CZ" altLang="cs-CZ" sz="2800" dirty="0"/>
              <a:t>Shrnutí příčin: </a:t>
            </a:r>
          </a:p>
          <a:p>
            <a:pPr lvl="1" algn="just"/>
            <a:r>
              <a:rPr lang="cs-CZ" altLang="cs-CZ" sz="2600" b="1" dirty="0"/>
              <a:t>nepravidelnost produkce specifických odvětví: </a:t>
            </a:r>
            <a:r>
              <a:rPr lang="cs-CZ" altLang="cs-CZ" sz="2600" dirty="0"/>
              <a:t>stavebnictví, těžba, zemědělství, cestovní ruch,</a:t>
            </a:r>
          </a:p>
          <a:p>
            <a:pPr lvl="1" algn="just"/>
            <a:r>
              <a:rPr lang="cs-CZ" altLang="cs-CZ" sz="2600" dirty="0"/>
              <a:t>či ve </a:t>
            </a:r>
            <a:r>
              <a:rPr lang="cs-CZ" altLang="cs-CZ" sz="2600" b="1" dirty="0"/>
              <a:t>spotřebě existující sezónní výkyvy: </a:t>
            </a:r>
            <a:r>
              <a:rPr lang="cs-CZ" altLang="cs-CZ" sz="2600" dirty="0"/>
              <a:t>vánoce, velikonoce…cestovní ruch, textil, zemědělství, cukrovarnictví.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Přirozená míra nezaměstnanosti</a:t>
            </a:r>
            <a:endParaRPr lang="cs-CZ" sz="4000" b="1" dirty="0"/>
          </a:p>
        </p:txBody>
      </p:sp>
      <p:sp>
        <p:nvSpPr>
          <p:cNvPr id="98" name="Google Shape;98;p14"/>
          <p:cNvSpPr txBox="1">
            <a:spLocks noGrp="1"/>
          </p:cNvSpPr>
          <p:nvPr>
            <p:ph type="body" idx="1"/>
          </p:nvPr>
        </p:nvSpPr>
        <p:spPr>
          <a:xfrm>
            <a:off x="212651" y="1616045"/>
            <a:ext cx="8800720" cy="4525963"/>
          </a:xfrm>
          <a:prstGeom prst="rect">
            <a:avLst/>
          </a:prstGeom>
          <a:noFill/>
          <a:ln>
            <a:noFill/>
          </a:ln>
        </p:spPr>
        <p:txBody>
          <a:bodyPr spcFirstLastPara="1" wrap="square" lIns="91425" tIns="45700" rIns="91425" bIns="45700" anchor="t" anchorCtr="0">
            <a:normAutofit fontScale="92500"/>
          </a:bodyPr>
          <a:lstStyle/>
          <a:p>
            <a:pPr algn="just" eaLnBrk="1" hangingPunct="1"/>
            <a:r>
              <a:rPr lang="cs-CZ" altLang="cs-CZ" sz="2800" dirty="0"/>
              <a:t>Z hlediska ekonomické teorie = </a:t>
            </a:r>
            <a:r>
              <a:rPr lang="cs-CZ" altLang="cs-CZ" sz="2800" b="1" dirty="0"/>
              <a:t>jeden z nejdůležitějších ukazatelů popisujících trh práce </a:t>
            </a:r>
          </a:p>
          <a:p>
            <a:pPr algn="just" eaLnBrk="1" hangingPunct="1">
              <a:buFont typeface="Wingdings" panose="05000000000000000000" pitchFamily="2" charset="2"/>
              <a:buChar char="Ø"/>
            </a:pPr>
            <a:r>
              <a:rPr lang="cs-CZ" altLang="cs-CZ" sz="2800" b="1" dirty="0">
                <a:highlight>
                  <a:srgbClr val="FFFF00"/>
                </a:highlight>
              </a:rPr>
              <a:t>Úroveň, při níž jsou různé trhy práce v zemi v průměru v rovnováze: tlaky na mzdy a ceny jsou také přibližně v rovnovážném stavu. </a:t>
            </a:r>
          </a:p>
          <a:p>
            <a:pPr algn="just" eaLnBrk="1" hangingPunct="1">
              <a:buFont typeface="Wingdings" panose="05000000000000000000" pitchFamily="2" charset="2"/>
              <a:buChar char="ü"/>
            </a:pPr>
            <a:r>
              <a:rPr lang="cs-CZ" altLang="cs-CZ" sz="2800" dirty="0"/>
              <a:t>Označení </a:t>
            </a:r>
            <a:r>
              <a:rPr lang="cs-CZ" altLang="cs-CZ" sz="2800" b="1" dirty="0"/>
              <a:t>„přirozená“ </a:t>
            </a:r>
            <a:r>
              <a:rPr lang="cs-CZ" altLang="cs-CZ" sz="2800" dirty="0"/>
              <a:t>– ne nevyhnutelná nebo vhodná výše nezaměstnanosti. </a:t>
            </a:r>
          </a:p>
          <a:p>
            <a:pPr algn="just" eaLnBrk="1" hangingPunct="1">
              <a:buFont typeface="Wingdings" panose="05000000000000000000" pitchFamily="2" charset="2"/>
              <a:buChar char="ü"/>
            </a:pPr>
            <a:r>
              <a:rPr lang="cs-CZ" altLang="cs-CZ" sz="2800" dirty="0"/>
              <a:t>Význam pojmu: </a:t>
            </a:r>
            <a:r>
              <a:rPr lang="cs-CZ" altLang="cs-CZ" sz="2800" b="1" dirty="0"/>
              <a:t>skutečná nezaměstnanost se od této míry v dlouhém období neodchyluje. </a:t>
            </a:r>
          </a:p>
          <a:p>
            <a:pPr algn="just" eaLnBrk="1" hangingPunct="1">
              <a:buFont typeface="Wingdings" panose="05000000000000000000" pitchFamily="2" charset="2"/>
              <a:buChar char="Ø"/>
            </a:pPr>
            <a:r>
              <a:rPr lang="cs-CZ" altLang="cs-CZ" sz="2800" b="1" dirty="0"/>
              <a:t>Obvykle, z dlouhodobého pohledu, v ekonomice převažuje.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Přirozená míra nezaměstnanosti</a:t>
            </a:r>
            <a:endParaRPr lang="cs-CZ" sz="4000" b="1" dirty="0"/>
          </a:p>
        </p:txBody>
      </p:sp>
      <p:sp>
        <p:nvSpPr>
          <p:cNvPr id="98" name="Google Shape;98;p14"/>
          <p:cNvSpPr txBox="1">
            <a:spLocks noGrp="1"/>
          </p:cNvSpPr>
          <p:nvPr>
            <p:ph type="body" idx="1"/>
          </p:nvPr>
        </p:nvSpPr>
        <p:spPr>
          <a:xfrm>
            <a:off x="212651" y="1480457"/>
            <a:ext cx="8644269" cy="4859958"/>
          </a:xfrm>
          <a:prstGeom prst="rect">
            <a:avLst/>
          </a:prstGeom>
          <a:noFill/>
          <a:ln>
            <a:noFill/>
          </a:ln>
        </p:spPr>
        <p:txBody>
          <a:bodyPr spcFirstLastPara="1" wrap="square" lIns="91425" tIns="45700" rIns="91425" bIns="45700" anchor="t" anchorCtr="0">
            <a:normAutofit fontScale="77500" lnSpcReduction="20000"/>
          </a:bodyPr>
          <a:lstStyle/>
          <a:p>
            <a:pPr eaLnBrk="1" hangingPunct="1"/>
            <a:r>
              <a:rPr lang="cs-CZ" altLang="cs-CZ" sz="2800" dirty="0"/>
              <a:t>Dosažena na úrovni </a:t>
            </a:r>
            <a:r>
              <a:rPr lang="cs-CZ" altLang="cs-CZ" sz="2800" b="1" dirty="0">
                <a:solidFill>
                  <a:srgbClr val="FF0000"/>
                </a:solidFill>
              </a:rPr>
              <a:t>POTENCIÁLNÍHO PRODUKTU </a:t>
            </a:r>
            <a:r>
              <a:rPr lang="cs-CZ" altLang="cs-CZ" sz="2800" dirty="0"/>
              <a:t>= ve stavu dlouhodobé rovnováhy: </a:t>
            </a:r>
          </a:p>
          <a:p>
            <a:pPr algn="just" eaLnBrk="1" hangingPunct="1">
              <a:buFont typeface="Wingdings" panose="05000000000000000000" pitchFamily="2" charset="2"/>
              <a:buChar char="Ø"/>
            </a:pPr>
            <a:r>
              <a:rPr lang="cs-CZ" altLang="cs-CZ" sz="2800" b="1" dirty="0"/>
              <a:t>optimálně využívání zdrojů, nezaměstnanost jen DOBROVOLNÁ = </a:t>
            </a:r>
            <a:r>
              <a:rPr lang="cs-CZ" altLang="cs-CZ" sz="2800" dirty="0"/>
              <a:t>výsledek působení </a:t>
            </a:r>
            <a:r>
              <a:rPr lang="cs-CZ" altLang="cs-CZ" sz="2800" b="1" dirty="0"/>
              <a:t>tržních sil:</a:t>
            </a:r>
            <a:r>
              <a:rPr lang="cs-CZ" altLang="cs-CZ" sz="2800" dirty="0"/>
              <a:t> nejlépe jí odpovídá </a:t>
            </a:r>
            <a:r>
              <a:rPr lang="cs-CZ" altLang="cs-CZ" sz="2800" b="1" dirty="0"/>
              <a:t>FRIKČNÍ</a:t>
            </a:r>
            <a:r>
              <a:rPr lang="cs-CZ" altLang="cs-CZ" sz="2800" dirty="0"/>
              <a:t> a </a:t>
            </a:r>
            <a:r>
              <a:rPr lang="cs-CZ" altLang="cs-CZ" sz="2800" b="1" dirty="0"/>
              <a:t>INSTITUCIONÁLNÍ NEZAMĚSTNANOST. </a:t>
            </a:r>
          </a:p>
          <a:p>
            <a:pPr eaLnBrk="1" hangingPunct="1"/>
            <a:r>
              <a:rPr lang="cs-CZ" altLang="cs-CZ" sz="2800" b="1" dirty="0"/>
              <a:t>Koncept přirozené míry nezaměstnanosti se během času vyvíjel. </a:t>
            </a:r>
          </a:p>
          <a:p>
            <a:pPr eaLnBrk="1" hangingPunct="1">
              <a:buFont typeface="Wingdings" panose="05000000000000000000" pitchFamily="2" charset="2"/>
              <a:buChar char="ü"/>
            </a:pPr>
            <a:r>
              <a:rPr lang="cs-CZ" altLang="cs-CZ" sz="2800" dirty="0"/>
              <a:t>V současné době: </a:t>
            </a:r>
            <a:r>
              <a:rPr lang="cs-CZ" altLang="cs-CZ" sz="2800" b="1" dirty="0">
                <a:highlight>
                  <a:srgbClr val="FFFF00"/>
                </a:highlight>
              </a:rPr>
              <a:t>přirozená míra nezaměstnanosti </a:t>
            </a:r>
            <a:r>
              <a:rPr lang="cs-CZ" altLang="cs-CZ" sz="2800" dirty="0"/>
              <a:t>– dávána do souvislosti s </a:t>
            </a:r>
            <a:r>
              <a:rPr lang="cs-CZ" altLang="cs-CZ" sz="2800" b="1" dirty="0">
                <a:highlight>
                  <a:srgbClr val="FFFF00"/>
                </a:highlight>
              </a:rPr>
              <a:t>inflačním vývojem </a:t>
            </a:r>
            <a:r>
              <a:rPr lang="cs-CZ" altLang="cs-CZ" sz="2800" dirty="0"/>
              <a:t>v ekonomice: </a:t>
            </a:r>
          </a:p>
          <a:p>
            <a:pPr eaLnBrk="1" hangingPunct="1">
              <a:buFont typeface="Wingdings" panose="05000000000000000000" pitchFamily="2" charset="2"/>
              <a:buChar char="Ø"/>
            </a:pPr>
            <a:r>
              <a:rPr lang="cs-CZ" altLang="cs-CZ" sz="2800" b="1" i="1" dirty="0">
                <a:highlight>
                  <a:srgbClr val="FFFF00"/>
                </a:highlight>
              </a:rPr>
              <a:t>Taková míra nezaměstnanosti, při níž je inflace stabilní a v ekonomice nesílí inflační tlaky:</a:t>
            </a:r>
          </a:p>
          <a:p>
            <a:pPr eaLnBrk="1" hangingPunct="1">
              <a:buFont typeface="Wingdings" panose="05000000000000000000" pitchFamily="2" charset="2"/>
              <a:buChar char="Ø"/>
            </a:pPr>
            <a:r>
              <a:rPr lang="cs-CZ" altLang="cs-CZ" sz="2800" b="1" dirty="0">
                <a:highlight>
                  <a:srgbClr val="FFFF00"/>
                </a:highlight>
              </a:rPr>
              <a:t>NAIRU </a:t>
            </a:r>
            <a:r>
              <a:rPr lang="cs-CZ" altLang="cs-CZ" sz="2800" dirty="0"/>
              <a:t>= </a:t>
            </a:r>
            <a:r>
              <a:rPr lang="cs-CZ" altLang="cs-CZ" sz="2800" b="1" dirty="0"/>
              <a:t>non-</a:t>
            </a:r>
            <a:r>
              <a:rPr lang="cs-CZ" altLang="cs-CZ" sz="2800" b="1" dirty="0" err="1"/>
              <a:t>accelerating</a:t>
            </a:r>
            <a:r>
              <a:rPr lang="cs-CZ" altLang="cs-CZ" sz="2800" b="1" dirty="0"/>
              <a:t> </a:t>
            </a:r>
            <a:r>
              <a:rPr lang="cs-CZ" altLang="cs-CZ" sz="2800" b="1" dirty="0" err="1"/>
              <a:t>inflation</a:t>
            </a:r>
            <a:r>
              <a:rPr lang="cs-CZ" altLang="cs-CZ" sz="2800" b="1" dirty="0"/>
              <a:t> </a:t>
            </a:r>
            <a:r>
              <a:rPr lang="cs-CZ" altLang="cs-CZ" sz="2800" b="1" dirty="0" err="1"/>
              <a:t>rate</a:t>
            </a:r>
            <a:r>
              <a:rPr lang="cs-CZ" altLang="cs-CZ" sz="2800" b="1" dirty="0"/>
              <a:t> </a:t>
            </a:r>
            <a:r>
              <a:rPr lang="cs-CZ" altLang="cs-CZ" sz="2800" b="1" dirty="0" err="1"/>
              <a:t>of</a:t>
            </a:r>
            <a:r>
              <a:rPr lang="cs-CZ" altLang="cs-CZ" sz="2800" b="1" dirty="0"/>
              <a:t> </a:t>
            </a:r>
            <a:r>
              <a:rPr lang="cs-CZ" altLang="cs-CZ" sz="2800" b="1" dirty="0" err="1"/>
              <a:t>unemployment</a:t>
            </a:r>
            <a:r>
              <a:rPr lang="cs-CZ" altLang="cs-CZ" sz="2800" dirty="0"/>
              <a:t>: </a:t>
            </a:r>
            <a:r>
              <a:rPr lang="cs-CZ" altLang="cs-CZ" sz="2800" b="1" i="1" dirty="0"/>
              <a:t>míra nezaměstnanosti neurychlující inflaci. =&gt;&gt;&gt;</a:t>
            </a:r>
          </a:p>
          <a:p>
            <a:pPr algn="just" eaLnBrk="1" hangingPunct="1">
              <a:buFont typeface="Wingdings" panose="05000000000000000000" pitchFamily="2" charset="2"/>
              <a:buChar char="Ø"/>
            </a:pPr>
            <a:r>
              <a:rPr lang="cs-CZ" altLang="cs-CZ" sz="2800" b="1" dirty="0"/>
              <a:t>Přirozená míra nezaměstnanosti </a:t>
            </a:r>
            <a:r>
              <a:rPr lang="cs-CZ" altLang="cs-CZ" sz="2800" dirty="0"/>
              <a:t>popisuje situaci, kdy </a:t>
            </a:r>
            <a:r>
              <a:rPr lang="cs-CZ" altLang="cs-CZ" sz="2800" b="1" i="1" dirty="0"/>
              <a:t>pracovní zdroje jsou optimálně využity a při daných (rovnovážných) mzdových sazbách jsou zaměstnáni všichni lidé, kterým tato úroveň mzdové sazby vyhovuje.</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t>Faktory ovlivňující přirozenou míru nezaměstnanosti</a:t>
            </a:r>
            <a:endParaRPr lang="cs-CZ" sz="2800" b="1" dirty="0"/>
          </a:p>
        </p:txBody>
      </p:sp>
      <p:sp>
        <p:nvSpPr>
          <p:cNvPr id="98" name="Google Shape;98;p14"/>
          <p:cNvSpPr txBox="1">
            <a:spLocks noGrp="1"/>
          </p:cNvSpPr>
          <p:nvPr>
            <p:ph type="body" idx="1"/>
          </p:nvPr>
        </p:nvSpPr>
        <p:spPr>
          <a:xfrm>
            <a:off x="212651" y="1616045"/>
            <a:ext cx="8644269" cy="4724370"/>
          </a:xfrm>
          <a:prstGeom prst="rect">
            <a:avLst/>
          </a:prstGeom>
          <a:noFill/>
          <a:ln>
            <a:noFill/>
          </a:ln>
        </p:spPr>
        <p:txBody>
          <a:bodyPr spcFirstLastPara="1" wrap="square" lIns="91425" tIns="45700" rIns="91425" bIns="45700" anchor="t" anchorCtr="0">
            <a:normAutofit fontScale="77500" lnSpcReduction="20000"/>
          </a:bodyPr>
          <a:lstStyle/>
          <a:p>
            <a:pPr eaLnBrk="1" hangingPunct="1"/>
            <a:r>
              <a:rPr lang="cs-CZ" altLang="cs-CZ" sz="2800" b="1" dirty="0"/>
              <a:t>Není neměnná: </a:t>
            </a:r>
            <a:r>
              <a:rPr lang="cs-CZ" altLang="cs-CZ" sz="2800" dirty="0"/>
              <a:t>rozdílná v mezinárodním měřítku, v dané zemi se v čase mění; vliv řady </a:t>
            </a:r>
            <a:r>
              <a:rPr lang="cs-CZ" altLang="cs-CZ" sz="2800" b="1" dirty="0"/>
              <a:t>FAKTORŮ. </a:t>
            </a:r>
          </a:p>
          <a:p>
            <a:pPr algn="just" eaLnBrk="1" hangingPunct="1"/>
            <a:r>
              <a:rPr lang="cs-CZ" altLang="cs-CZ" sz="2800" b="1" dirty="0">
                <a:highlight>
                  <a:srgbClr val="FFFF00"/>
                </a:highlight>
              </a:rPr>
              <a:t>Motivace lidí hledat si nové zaměstnání</a:t>
            </a:r>
            <a:r>
              <a:rPr lang="cs-CZ" altLang="cs-CZ" sz="2800" b="1" dirty="0"/>
              <a:t>: vysoká míra motivace – nízká přirozená míra nezaměstnanosti;</a:t>
            </a:r>
            <a:r>
              <a:rPr lang="cs-CZ" altLang="cs-CZ" sz="2800" dirty="0"/>
              <a:t> vliv faktorů: finanční otázky, snaha uplatnit nabyté vzdělání, dosažení kariérního postupu apod. </a:t>
            </a:r>
          </a:p>
          <a:p>
            <a:pPr eaLnBrk="1" hangingPunct="1"/>
            <a:r>
              <a:rPr lang="cs-CZ" altLang="cs-CZ" sz="2800" b="1" dirty="0">
                <a:highlight>
                  <a:srgbClr val="FFFF00"/>
                </a:highlight>
              </a:rPr>
              <a:t>Schopnost úřadů práce vyhledávat nezaměstnaným volná pracovní místa a firmám příhodné uchazeče: </a:t>
            </a:r>
            <a:r>
              <a:rPr lang="cs-CZ" altLang="cs-CZ" sz="2800" dirty="0"/>
              <a:t>vyšší –lepší informovanost subjektů o situaci na trhu práce = </a:t>
            </a:r>
            <a:r>
              <a:rPr lang="cs-CZ" altLang="cs-CZ" sz="2800" b="1" dirty="0"/>
              <a:t>přirozená míra nezaměstnanosti se snižuje</a:t>
            </a:r>
            <a:r>
              <a:rPr lang="cs-CZ" altLang="cs-CZ" sz="2800" dirty="0"/>
              <a:t>. </a:t>
            </a:r>
          </a:p>
          <a:p>
            <a:pPr algn="just" eaLnBrk="1" hangingPunct="1"/>
            <a:r>
              <a:rPr lang="cs-CZ" altLang="cs-CZ" sz="2800" b="1" dirty="0">
                <a:highlight>
                  <a:srgbClr val="FFFF00"/>
                </a:highlight>
              </a:rPr>
              <a:t>Velikost a délka poskytování podpory v nezaměstnanosti</a:t>
            </a:r>
            <a:r>
              <a:rPr lang="cs-CZ" altLang="cs-CZ" sz="2800" b="1" dirty="0"/>
              <a:t>: </a:t>
            </a:r>
            <a:r>
              <a:rPr lang="cs-CZ" altLang="cs-CZ" sz="2800" dirty="0"/>
              <a:t>čím déle a čím vyšší, tím menší snahu o hledání nového pracovního místa – </a:t>
            </a:r>
            <a:r>
              <a:rPr lang="cs-CZ" altLang="cs-CZ" sz="2800" b="1" dirty="0"/>
              <a:t>přirozená míra nezaměstnanosti vyšší. </a:t>
            </a:r>
          </a:p>
          <a:p>
            <a:pPr eaLnBrk="1" hangingPunct="1"/>
            <a:r>
              <a:rPr lang="cs-CZ" altLang="cs-CZ" sz="2800" b="1" dirty="0">
                <a:highlight>
                  <a:srgbClr val="FFFF00"/>
                </a:highlight>
              </a:rPr>
              <a:t>Demografická skladba pracovní síly </a:t>
            </a:r>
            <a:r>
              <a:rPr lang="cs-CZ" altLang="cs-CZ" sz="2800" dirty="0">
                <a:highlight>
                  <a:srgbClr val="FFFF00"/>
                </a:highlight>
              </a:rPr>
              <a:t>–</a:t>
            </a:r>
            <a:r>
              <a:rPr lang="cs-CZ" altLang="cs-CZ" sz="2800" dirty="0"/>
              <a:t> struktura obyvatelstva podle pohlaví, věku, vzdělání apod. </a:t>
            </a:r>
          </a:p>
          <a:p>
            <a:pPr eaLnBrk="1" hangingPunct="1">
              <a:buFont typeface="Wingdings" panose="05000000000000000000" pitchFamily="2" charset="2"/>
              <a:buChar char="Ø"/>
            </a:pPr>
            <a:r>
              <a:rPr lang="cs-CZ" altLang="cs-CZ" sz="2800" dirty="0"/>
              <a:t>mladší a vzdělanější lidé – menší problémy, starší a velmi mladé lidi bez pracovních návyků s nízkým stupněm vzdělání – vetší.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722343" cy="5060254"/>
          </a:xfrm>
          <a:prstGeom prst="rect">
            <a:avLst/>
          </a:prstGeom>
          <a:noFill/>
          <a:ln>
            <a:noFill/>
          </a:ln>
        </p:spPr>
        <p:txBody>
          <a:bodyPr spcFirstLastPara="1" wrap="square" lIns="91425" tIns="45700" rIns="91425" bIns="45700" anchor="t" anchorCtr="0">
            <a:normAutofit fontScale="85000" lnSpcReduction="20000"/>
          </a:bodyPr>
          <a:lstStyle/>
          <a:p>
            <a:pPr eaLnBrk="1" hangingPunct="1">
              <a:buFont typeface="Wingdings" panose="05000000000000000000" pitchFamily="2" charset="2"/>
              <a:buChar char="q"/>
            </a:pPr>
            <a:r>
              <a:rPr lang="cs-CZ" altLang="cs-CZ" sz="2800" b="1" dirty="0">
                <a:solidFill>
                  <a:srgbClr val="FF0000"/>
                </a:solidFill>
              </a:rPr>
              <a:t>Předpoklady neoklasického proudu ekonomické teorie</a:t>
            </a:r>
          </a:p>
          <a:p>
            <a:pPr eaLnBrk="1" hangingPunct="1"/>
            <a:endParaRPr lang="cs-CZ" altLang="cs-CZ" sz="2800" dirty="0"/>
          </a:p>
          <a:p>
            <a:pPr algn="just" eaLnBrk="1" hangingPunct="1"/>
            <a:r>
              <a:rPr lang="cs-CZ" altLang="cs-CZ" sz="2800" b="1" dirty="0">
                <a:highlight>
                  <a:srgbClr val="FFFF00"/>
                </a:highlight>
              </a:rPr>
              <a:t>Ideální trh práce = pružně reagující systém, </a:t>
            </a:r>
            <a:r>
              <a:rPr lang="cs-CZ" altLang="cs-CZ" sz="2800" dirty="0"/>
              <a:t>přizpůsobuje se </a:t>
            </a:r>
            <a:r>
              <a:rPr lang="cs-CZ" altLang="cs-CZ" sz="2800" b="1" dirty="0"/>
              <a:t>vnějším i vnitřním změnám </a:t>
            </a:r>
            <a:r>
              <a:rPr lang="cs-CZ" altLang="cs-CZ" sz="2800" dirty="0"/>
              <a:t>pomocí </a:t>
            </a:r>
            <a:r>
              <a:rPr lang="cs-CZ" altLang="cs-CZ" sz="2800" b="1" dirty="0">
                <a:solidFill>
                  <a:srgbClr val="FF0000"/>
                </a:solidFill>
              </a:rPr>
              <a:t>změn mzdové sazby: </a:t>
            </a:r>
          </a:p>
          <a:p>
            <a:pPr algn="just" eaLnBrk="1" hangingPunct="1">
              <a:buFont typeface="Wingdings" panose="05000000000000000000" pitchFamily="2" charset="2"/>
              <a:buChar char="Ø"/>
            </a:pPr>
            <a:r>
              <a:rPr lang="cs-CZ" altLang="cs-CZ" sz="2800" b="1" dirty="0"/>
              <a:t>vždy </a:t>
            </a:r>
            <a:r>
              <a:rPr lang="cs-CZ" altLang="cs-CZ" sz="2800" b="1" dirty="0">
                <a:highlight>
                  <a:srgbClr val="FFFF00"/>
                </a:highlight>
              </a:rPr>
              <a:t>dokonale „vyčištěn“, </a:t>
            </a:r>
            <a:r>
              <a:rPr lang="cs-CZ" altLang="cs-CZ" sz="2800" b="1" dirty="0"/>
              <a:t>nevznikají ani přebytky práce (nezaměstnanost), ani nedostatky práce. </a:t>
            </a:r>
          </a:p>
          <a:p>
            <a:pPr eaLnBrk="1" hangingPunct="1">
              <a:buFont typeface="Wingdings" panose="05000000000000000000" pitchFamily="2" charset="2"/>
              <a:buChar char="ü"/>
            </a:pPr>
            <a:r>
              <a:rPr lang="cs-CZ" altLang="cs-CZ" sz="2800" b="1" dirty="0">
                <a:highlight>
                  <a:srgbClr val="FFFF00"/>
                </a:highlight>
              </a:rPr>
              <a:t>Předpoklad dokonale se vyčišťujících trhů práce = pružné mzdy. </a:t>
            </a:r>
          </a:p>
          <a:p>
            <a:pPr algn="just" eaLnBrk="1" hangingPunct="1">
              <a:buFont typeface="Wingdings" panose="05000000000000000000" pitchFamily="2" charset="2"/>
              <a:buChar char="Ø"/>
            </a:pPr>
            <a:r>
              <a:rPr lang="cs-CZ" altLang="cs-CZ" sz="2800" b="1" dirty="0"/>
              <a:t>Stav,</a:t>
            </a:r>
            <a:r>
              <a:rPr lang="cs-CZ" altLang="cs-CZ" sz="2800" dirty="0"/>
              <a:t> kdy při </a:t>
            </a:r>
            <a:r>
              <a:rPr lang="cs-CZ" altLang="cs-CZ" sz="2800" b="1" dirty="0"/>
              <a:t>změně nabídky nebo poptávky po práci se ustálí trh vždy v rovnovážné situaci,</a:t>
            </a:r>
            <a:r>
              <a:rPr lang="cs-CZ" altLang="cs-CZ" sz="2800" dirty="0"/>
              <a:t> odpovídá </a:t>
            </a:r>
            <a:r>
              <a:rPr lang="cs-CZ" altLang="cs-CZ" sz="2800" b="1" dirty="0"/>
              <a:t>rovnovážná mzdová sazba</a:t>
            </a:r>
            <a:r>
              <a:rPr lang="cs-CZ" altLang="cs-CZ" sz="2800" dirty="0"/>
              <a:t> (obr. 8.3). </a:t>
            </a:r>
          </a:p>
          <a:p>
            <a:pPr eaLnBrk="1" hangingPunct="1">
              <a:buFont typeface="Wingdings" panose="05000000000000000000" pitchFamily="2" charset="2"/>
              <a:buChar char="ü"/>
            </a:pPr>
            <a:r>
              <a:rPr lang="cs-CZ" altLang="cs-CZ" sz="2800" b="1" dirty="0"/>
              <a:t>Na trhu práce i při rovnováze – určitý počet lidí bez zaměstnání:</a:t>
            </a:r>
          </a:p>
          <a:p>
            <a:pPr eaLnBrk="1" hangingPunct="1">
              <a:buFont typeface="Wingdings" panose="05000000000000000000" pitchFamily="2" charset="2"/>
              <a:buChar char="Ø"/>
            </a:pPr>
            <a:r>
              <a:rPr lang="cs-CZ" altLang="cs-CZ" sz="2800" dirty="0"/>
              <a:t>pouze ti, kteří při </a:t>
            </a:r>
            <a:r>
              <a:rPr lang="cs-CZ" altLang="cs-CZ" sz="2800" b="1" dirty="0">
                <a:solidFill>
                  <a:srgbClr val="FF0000"/>
                </a:solidFill>
              </a:rPr>
              <a:t>rovnovážné mzdové sazbě </a:t>
            </a:r>
            <a:r>
              <a:rPr lang="cs-CZ" altLang="cs-CZ" sz="2800" b="1" dirty="0"/>
              <a:t>místo nehledají </a:t>
            </a:r>
            <a:r>
              <a:rPr lang="cs-CZ" altLang="cs-CZ" sz="2800" dirty="0"/>
              <a:t>– </a:t>
            </a:r>
            <a:r>
              <a:rPr lang="cs-CZ" altLang="cs-CZ" sz="2800" b="1" dirty="0">
                <a:highlight>
                  <a:srgbClr val="FFFF00"/>
                </a:highlight>
              </a:rPr>
              <a:t>příliš nízká. </a:t>
            </a:r>
          </a:p>
          <a:p>
            <a:pPr eaLnBrk="1" hangingPunct="1">
              <a:buFont typeface="Wingdings" panose="05000000000000000000" pitchFamily="2" charset="2"/>
              <a:buChar char="Ø"/>
            </a:pPr>
            <a:r>
              <a:rPr lang="cs-CZ" altLang="cs-CZ" sz="2800" b="1" dirty="0"/>
              <a:t>Svobodně (dobrovolně) se rozhodli nenabízet při stávající mzdové sazbě svou práci = </a:t>
            </a:r>
            <a:r>
              <a:rPr lang="cs-CZ" altLang="cs-CZ" sz="2800" b="1" dirty="0">
                <a:solidFill>
                  <a:srgbClr val="FF0000"/>
                </a:solidFill>
              </a:rPr>
              <a:t>dobrovolně nezaměstnaní.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Tržní poptávka po práci</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Tržní poptávka po práci je horizontální součet individuálních křivek poptávky po práci všech firem na trhu práce.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Je zahrnuta stejná práce ve všech odvětvích.</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4/44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Obrázek 3"/>
          <p:cNvPicPr>
            <a:picLocks noChangeAspect="1"/>
          </p:cNvPicPr>
          <p:nvPr/>
        </p:nvPicPr>
        <p:blipFill rotWithShape="1">
          <a:blip r:embed="rId3"/>
          <a:srcRect l="16607" t="48571" r="59733" b="24857"/>
          <a:stretch>
            <a:fillRect/>
          </a:stretch>
        </p:blipFill>
        <p:spPr>
          <a:xfrm>
            <a:off x="2718232" y="3429000"/>
            <a:ext cx="3633106" cy="25500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b="8213"/>
          <a:stretch>
            <a:fillRect/>
          </a:stretch>
        </p:blipFill>
        <p:spPr>
          <a:xfrm>
            <a:off x="90720" y="95795"/>
            <a:ext cx="8931360" cy="3333205"/>
          </a:xfrm>
          <a:prstGeom prst="rect">
            <a:avLst/>
          </a:prstGeom>
        </p:spPr>
      </p:pic>
      <p:pic>
        <p:nvPicPr>
          <p:cNvPr id="7" name="Picture 6"/>
          <p:cNvPicPr>
            <a:picLocks noChangeAspect="1"/>
          </p:cNvPicPr>
          <p:nvPr/>
        </p:nvPicPr>
        <p:blipFill>
          <a:blip r:embed="rId3"/>
          <a:srcRect b="11908"/>
          <a:stretch>
            <a:fillRect/>
          </a:stretch>
        </p:blipFill>
        <p:spPr>
          <a:xfrm>
            <a:off x="362126" y="3727269"/>
            <a:ext cx="8781874" cy="26735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pPr marL="457200" indent="-457200">
              <a:buFont typeface="Wingdings" panose="05000000000000000000" pitchFamily="2" charset="2"/>
              <a:buChar char="Ø"/>
            </a:pPr>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644269" cy="5060254"/>
          </a:xfrm>
          <a:prstGeom prst="rect">
            <a:avLst/>
          </a:prstGeom>
          <a:noFill/>
          <a:ln>
            <a:noFill/>
          </a:ln>
        </p:spPr>
        <p:txBody>
          <a:bodyPr spcFirstLastPara="1" wrap="square" lIns="91425" tIns="45700" rIns="91425" bIns="45700" anchor="t" anchorCtr="0">
            <a:normAutofit fontScale="70000" lnSpcReduction="20000"/>
          </a:bodyPr>
          <a:lstStyle/>
          <a:p>
            <a:pPr>
              <a:buFont typeface="Wingdings" panose="05000000000000000000" pitchFamily="2" charset="2"/>
              <a:buChar char="q"/>
            </a:pPr>
            <a:r>
              <a:rPr lang="cs-CZ" altLang="cs-CZ" sz="2800" b="1" dirty="0">
                <a:solidFill>
                  <a:srgbClr val="FF0000"/>
                </a:solidFill>
              </a:rPr>
              <a:t>Předpoklady keynesovské ekonomické teorie</a:t>
            </a:r>
          </a:p>
          <a:p>
            <a:pPr algn="just" eaLnBrk="1" hangingPunct="1"/>
            <a:endParaRPr lang="cs-CZ" altLang="cs-CZ" sz="2800" b="1" dirty="0"/>
          </a:p>
          <a:p>
            <a:pPr algn="just" eaLnBrk="1" hangingPunct="1"/>
            <a:r>
              <a:rPr lang="cs-CZ" altLang="cs-CZ" sz="2800" b="1" dirty="0"/>
              <a:t>Skutečné trhy práce –</a:t>
            </a:r>
            <a:r>
              <a:rPr lang="cs-CZ" altLang="cs-CZ" sz="2800" dirty="0"/>
              <a:t> </a:t>
            </a:r>
            <a:r>
              <a:rPr lang="cs-CZ" altLang="cs-CZ" sz="2800" b="1" dirty="0"/>
              <a:t>nereagují na vnější podněty tak rychle, jak předpokládá neoklasická teorie. </a:t>
            </a:r>
          </a:p>
          <a:p>
            <a:pPr eaLnBrk="1" hangingPunct="1">
              <a:buFont typeface="Wingdings" panose="05000000000000000000" pitchFamily="2" charset="2"/>
              <a:buChar char="Ø"/>
            </a:pPr>
            <a:r>
              <a:rPr lang="cs-CZ" altLang="cs-CZ" sz="2800" b="1" dirty="0"/>
              <a:t>Nedochází okamžitě k nastolení rovnovážných mzdových sazeb</a:t>
            </a:r>
            <a:r>
              <a:rPr lang="cs-CZ" altLang="cs-CZ" sz="2800" dirty="0"/>
              <a:t>, které </a:t>
            </a:r>
            <a:r>
              <a:rPr lang="cs-CZ" altLang="cs-CZ" sz="2800" b="1" dirty="0"/>
              <a:t>trhy práce </a:t>
            </a:r>
            <a:r>
              <a:rPr lang="cs-CZ" altLang="cs-CZ" sz="2800" b="1" dirty="0">
                <a:solidFill>
                  <a:srgbClr val="FF0000"/>
                </a:solidFill>
              </a:rPr>
              <a:t>vyčistí. </a:t>
            </a:r>
          </a:p>
          <a:p>
            <a:pPr algn="just" eaLnBrk="1" hangingPunct="1"/>
            <a:r>
              <a:rPr lang="cs-CZ" altLang="cs-CZ" sz="2800" b="1" dirty="0"/>
              <a:t>Mzdové sazby v reálném světě – tendence přizpůsobovat se ekonomickým „šokům“ zpomaleně. </a:t>
            </a:r>
          </a:p>
          <a:p>
            <a:pPr eaLnBrk="1" hangingPunct="1">
              <a:buFont typeface="Wingdings" panose="05000000000000000000" pitchFamily="2" charset="2"/>
              <a:buChar char="ü"/>
            </a:pPr>
            <a:r>
              <a:rPr lang="cs-CZ" altLang="cs-CZ" sz="2800" b="1" dirty="0"/>
              <a:t>Nepružnost / rigidita mzdových sazeb: </a:t>
            </a:r>
          </a:p>
          <a:p>
            <a:pPr algn="just" eaLnBrk="1" hangingPunct="1">
              <a:buFont typeface="Wingdings" panose="05000000000000000000" pitchFamily="2" charset="2"/>
              <a:buChar char="Ø"/>
            </a:pPr>
            <a:r>
              <a:rPr lang="cs-CZ" altLang="cs-CZ" sz="2800" b="1" dirty="0"/>
              <a:t>dočasně strnulé mzdy = po určitou dobu na trhu práce – nesoulad mezi nabízeným a poptávaným množstvím práce. </a:t>
            </a:r>
          </a:p>
          <a:p>
            <a:pPr eaLnBrk="1" hangingPunct="1">
              <a:buFont typeface="Wingdings" panose="05000000000000000000" pitchFamily="2" charset="2"/>
              <a:buChar char="§"/>
            </a:pPr>
            <a:endParaRPr lang="cs-CZ" altLang="cs-CZ" sz="2800" b="1" dirty="0"/>
          </a:p>
          <a:p>
            <a:pPr eaLnBrk="1" hangingPunct="1">
              <a:buFont typeface="Wingdings" panose="05000000000000000000" pitchFamily="2" charset="2"/>
              <a:buChar char="§"/>
            </a:pPr>
            <a:r>
              <a:rPr lang="cs-CZ" altLang="cs-CZ" sz="2800" b="1" dirty="0"/>
              <a:t>Dvě možnosti, </a:t>
            </a:r>
            <a:r>
              <a:rPr lang="cs-CZ" altLang="cs-CZ" sz="2800" dirty="0"/>
              <a:t>jak bude </a:t>
            </a:r>
            <a:r>
              <a:rPr lang="cs-CZ" altLang="cs-CZ" sz="2800" b="1" dirty="0"/>
              <a:t>trh práce při strnulých mzdových sazbách </a:t>
            </a:r>
            <a:r>
              <a:rPr lang="cs-CZ" altLang="cs-CZ" sz="2800" dirty="0"/>
              <a:t>vypadat. </a:t>
            </a:r>
          </a:p>
          <a:p>
            <a:pPr marL="628650" indent="-514350" algn="just" eaLnBrk="1" hangingPunct="1">
              <a:buFont typeface="+mj-lt"/>
              <a:buAutoNum type="arabicPeriod"/>
            </a:pPr>
            <a:r>
              <a:rPr lang="cs-CZ" altLang="cs-CZ" sz="2800" dirty="0"/>
              <a:t>Běžnější situace v evropských zemí – způsobena příliš </a:t>
            </a:r>
            <a:r>
              <a:rPr lang="cs-CZ" altLang="cs-CZ" sz="2800" b="1" dirty="0"/>
              <a:t>vysokou mzdovou sazbou: </a:t>
            </a:r>
          </a:p>
          <a:p>
            <a:pPr algn="just" eaLnBrk="1" hangingPunct="1">
              <a:buFont typeface="Wingdings" panose="05000000000000000000" pitchFamily="2" charset="2"/>
              <a:buChar char="Ø"/>
            </a:pPr>
            <a:r>
              <a:rPr lang="cs-CZ" altLang="cs-CZ" sz="2800" dirty="0"/>
              <a:t>Řada kvalifikovaných pracovníků nabízí svou práci, ale </a:t>
            </a:r>
            <a:r>
              <a:rPr lang="cs-CZ" altLang="cs-CZ" sz="2800" b="1" dirty="0"/>
              <a:t>nemůže najít zaměstnání, </a:t>
            </a:r>
            <a:r>
              <a:rPr lang="cs-CZ" altLang="cs-CZ" sz="2800" dirty="0"/>
              <a:t>firmy ochotny najmout jich </a:t>
            </a:r>
            <a:r>
              <a:rPr lang="cs-CZ" altLang="cs-CZ" sz="2800" b="1" dirty="0"/>
              <a:t>menší počet </a:t>
            </a:r>
            <a:r>
              <a:rPr lang="cs-CZ" altLang="cs-CZ" sz="2800" dirty="0"/>
              <a:t>kvůli nízkému rozpočtu.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659069"/>
          </a:xfrm>
        </p:spPr>
        <p:txBody>
          <a:bodyPr>
            <a:noAutofit/>
          </a:bodyPr>
          <a:lstStyle/>
          <a:p>
            <a:r>
              <a:rPr lang="cs-CZ" altLang="cs-CZ" sz="2800" b="1" dirty="0"/>
              <a:t>Mikroekonomické souvislosti nezaměstnanosti </a:t>
            </a:r>
            <a:endParaRPr lang="cs-CZ" sz="2800" b="1" dirty="0"/>
          </a:p>
        </p:txBody>
      </p:sp>
      <p:sp>
        <p:nvSpPr>
          <p:cNvPr id="98" name="Google Shape;98;p14"/>
          <p:cNvSpPr txBox="1">
            <a:spLocks noGrp="1"/>
          </p:cNvSpPr>
          <p:nvPr>
            <p:ph type="body" idx="1"/>
          </p:nvPr>
        </p:nvSpPr>
        <p:spPr>
          <a:xfrm>
            <a:off x="212651" y="1280161"/>
            <a:ext cx="8644269" cy="4861848"/>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dirty="0"/>
              <a:t>Obr. </a:t>
            </a:r>
            <a:r>
              <a:rPr lang="cs-CZ" altLang="cs-CZ" sz="2800" dirty="0" err="1"/>
              <a:t>předch</a:t>
            </a:r>
            <a:r>
              <a:rPr lang="cs-CZ" altLang="cs-CZ" sz="2800" dirty="0"/>
              <a:t> </a:t>
            </a:r>
            <a:r>
              <a:rPr lang="cs-CZ" altLang="cs-CZ" sz="2800" dirty="0" err="1"/>
              <a:t>sn</a:t>
            </a:r>
            <a:r>
              <a:rPr lang="cs-CZ" altLang="cs-CZ" sz="2800" dirty="0"/>
              <a:t>: při </a:t>
            </a:r>
            <a:r>
              <a:rPr lang="cs-CZ" altLang="cs-CZ" sz="2800" b="1" dirty="0"/>
              <a:t>mzdové sazbě </a:t>
            </a:r>
            <a:r>
              <a:rPr lang="cs-CZ" altLang="cs-CZ" sz="2800" b="1" dirty="0">
                <a:solidFill>
                  <a:srgbClr val="FF0000"/>
                </a:solidFill>
              </a:rPr>
              <a:t>W1</a:t>
            </a:r>
            <a:r>
              <a:rPr lang="cs-CZ" altLang="cs-CZ" sz="2800" b="1" dirty="0"/>
              <a:t> </a:t>
            </a:r>
            <a:r>
              <a:rPr lang="cs-CZ" altLang="cs-CZ" sz="2800" dirty="0"/>
              <a:t>fixované na </a:t>
            </a:r>
            <a:r>
              <a:rPr lang="cs-CZ" altLang="cs-CZ" sz="2800" b="1" dirty="0"/>
              <a:t>vyšší než rovnovážné </a:t>
            </a:r>
            <a:r>
              <a:rPr lang="cs-CZ" altLang="cs-CZ" sz="2800" b="1" dirty="0">
                <a:solidFill>
                  <a:srgbClr val="FF0000"/>
                </a:solidFill>
              </a:rPr>
              <a:t>úrovni W*</a:t>
            </a:r>
            <a:r>
              <a:rPr lang="cs-CZ" altLang="cs-CZ" sz="2800" dirty="0">
                <a:solidFill>
                  <a:srgbClr val="FF0000"/>
                </a:solidFill>
              </a:rPr>
              <a:t> </a:t>
            </a:r>
            <a:r>
              <a:rPr lang="cs-CZ" altLang="cs-CZ" sz="2800" b="1" dirty="0"/>
              <a:t>převyšuje nabízené množství práce (bod C) počet pracovních příležitostí (bod B).</a:t>
            </a:r>
          </a:p>
          <a:p>
            <a:pPr algn="just" eaLnBrk="1" hangingPunct="1">
              <a:buFont typeface="Wingdings" panose="05000000000000000000" pitchFamily="2" charset="2"/>
              <a:buChar char="ü"/>
            </a:pPr>
            <a:r>
              <a:rPr lang="cs-CZ" altLang="cs-CZ" sz="2800" b="1" dirty="0"/>
              <a:t>Rozdíl mezi nabízeným a poptávaným množstvím práce </a:t>
            </a:r>
            <a:r>
              <a:rPr lang="cs-CZ" altLang="cs-CZ" sz="2800" dirty="0"/>
              <a:t>= </a:t>
            </a:r>
            <a:r>
              <a:rPr lang="cs-CZ" altLang="cs-CZ" sz="2800" b="1" dirty="0">
                <a:solidFill>
                  <a:srgbClr val="FF0000"/>
                </a:solidFill>
              </a:rPr>
              <a:t>úsečka BC = nedobrovolná nezaměstnanost. </a:t>
            </a:r>
          </a:p>
          <a:p>
            <a:pPr algn="just" eaLnBrk="1" hangingPunct="1">
              <a:buFont typeface="Wingdings" panose="05000000000000000000" pitchFamily="2" charset="2"/>
              <a:buChar char="Ø"/>
            </a:pPr>
            <a:r>
              <a:rPr lang="cs-CZ" altLang="cs-CZ" sz="2800" dirty="0"/>
              <a:t>Pracovníci ochotní pracovat při </a:t>
            </a:r>
            <a:r>
              <a:rPr lang="cs-CZ" altLang="cs-CZ" sz="2800" b="1" dirty="0"/>
              <a:t>mzdové sazbě </a:t>
            </a:r>
            <a:r>
              <a:rPr lang="cs-CZ" altLang="cs-CZ" sz="2800" b="1" dirty="0">
                <a:solidFill>
                  <a:srgbClr val="FF0000"/>
                </a:solidFill>
              </a:rPr>
              <a:t>W1 </a:t>
            </a:r>
            <a:r>
              <a:rPr lang="cs-CZ" altLang="cs-CZ" sz="2800" b="1" dirty="0"/>
              <a:t>nemohou najít zaměstnání. </a:t>
            </a:r>
          </a:p>
          <a:p>
            <a:pPr algn="just" eaLnBrk="1" hangingPunct="1">
              <a:buFont typeface="Wingdings" panose="05000000000000000000" pitchFamily="2" charset="2"/>
              <a:buChar char="Ø"/>
            </a:pPr>
            <a:r>
              <a:rPr lang="cs-CZ" altLang="cs-CZ" sz="2800" b="1" dirty="0"/>
              <a:t>Přebytek pracovníků na trhu práce </a:t>
            </a:r>
            <a:r>
              <a:rPr lang="cs-CZ" altLang="cs-CZ" sz="2800" dirty="0"/>
              <a:t>– firmy stanoví přísnější požadavky na kvalifikaci, najmou pouze nejkvalifikovanější uchazeče (zkušenosti). </a:t>
            </a:r>
          </a:p>
          <a:p>
            <a:pPr algn="just" eaLnBrk="1" hangingPunct="1">
              <a:buFont typeface="Wingdings" panose="05000000000000000000" pitchFamily="2" charset="2"/>
              <a:buChar char="Ø"/>
            </a:pPr>
            <a:r>
              <a:rPr lang="cs-CZ" altLang="cs-CZ" sz="2800" dirty="0"/>
              <a:t>Počet zaměstnaných = </a:t>
            </a:r>
            <a:r>
              <a:rPr lang="cs-CZ" altLang="cs-CZ" sz="2800" b="1" dirty="0">
                <a:solidFill>
                  <a:srgbClr val="FF0000"/>
                </a:solidFill>
              </a:rPr>
              <a:t>úsečka AB. </a:t>
            </a:r>
          </a:p>
          <a:p>
            <a:pPr eaLnBrk="1" hangingPunct="1"/>
            <a:endParaRPr lang="cs-CZ" altLang="cs-CZ" sz="2800" dirty="0"/>
          </a:p>
          <a:p>
            <a:pPr marL="628650" indent="-514350" algn="just" eaLnBrk="1" hangingPunct="1">
              <a:buFont typeface="+mj-lt"/>
              <a:buAutoNum type="arabicPeriod" startAt="2"/>
            </a:pPr>
            <a:r>
              <a:rPr lang="cs-CZ" altLang="cs-CZ" sz="2800" dirty="0"/>
              <a:t>Méně obvyklá situace – </a:t>
            </a:r>
            <a:r>
              <a:rPr lang="cs-CZ" altLang="cs-CZ" sz="2800" b="1" dirty="0"/>
              <a:t>mzdová sazba ustrne na nízké úrovni = nižší než rovnovážná mzdová sazba: nabízené množství práce nižší než poptávané – na trhu práce bude nedostatek pracovníků.* </a:t>
            </a:r>
          </a:p>
          <a:p>
            <a:pPr eaLnBrk="1" hangingPunct="1">
              <a:buFont typeface="Wingdings" panose="05000000000000000000" pitchFamily="2" charset="2"/>
              <a:buChar char="ü"/>
            </a:pPr>
            <a:endParaRPr lang="cs-CZ" altLang="cs-CZ" sz="2800" dirty="0"/>
          </a:p>
          <a:p>
            <a:pPr algn="just" eaLnBrk="1" hangingPunct="1">
              <a:buFont typeface="Wingdings" panose="05000000000000000000" pitchFamily="2" charset="2"/>
              <a:buChar char="ü"/>
            </a:pPr>
            <a:r>
              <a:rPr lang="cs-CZ" altLang="cs-CZ" sz="2800" b="1" dirty="0"/>
              <a:t>Nepružné mzdové sazby – mnoho faktorů: </a:t>
            </a:r>
            <a:r>
              <a:rPr lang="cs-CZ" altLang="cs-CZ" sz="2800" b="1" dirty="0">
                <a:solidFill>
                  <a:srgbClr val="FF0000"/>
                </a:solidFill>
              </a:rPr>
              <a:t>zákon o minimální mzdě, mzdové požadavky odborů,</a:t>
            </a:r>
            <a:r>
              <a:rPr lang="cs-CZ" altLang="cs-CZ" sz="2800" dirty="0">
                <a:solidFill>
                  <a:srgbClr val="FF0000"/>
                </a:solidFill>
              </a:rPr>
              <a:t> </a:t>
            </a:r>
            <a:r>
              <a:rPr lang="cs-CZ" altLang="cs-CZ" sz="2800" dirty="0"/>
              <a:t>atd.</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Minimální mzda </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fontScale="85000" lnSpcReduction="20000"/>
          </a:bodyPr>
          <a:lstStyle/>
          <a:p>
            <a:pPr algn="just" eaLnBrk="1" hangingPunct="1"/>
            <a:r>
              <a:rPr lang="cs-CZ" altLang="cs-CZ" sz="2800" b="1" dirty="0"/>
              <a:t>Zavedena, aby bylo zabráněno firmám zneužívat jejich ekonomické převahy a stanovovat </a:t>
            </a:r>
            <a:r>
              <a:rPr lang="cs-CZ" altLang="cs-CZ" sz="2800" b="1" dirty="0">
                <a:solidFill>
                  <a:srgbClr val="FF0000"/>
                </a:solidFill>
              </a:rPr>
              <a:t>velmi nízké mzdové sazby. </a:t>
            </a:r>
          </a:p>
          <a:p>
            <a:pPr eaLnBrk="1" hangingPunct="1"/>
            <a:r>
              <a:rPr lang="cs-CZ" altLang="cs-CZ" sz="2800" b="1" dirty="0"/>
              <a:t>Může však výšit nezaměstnanost, pokud je </a:t>
            </a:r>
            <a:r>
              <a:rPr lang="cs-CZ" altLang="cs-CZ" sz="2800" b="1" dirty="0">
                <a:highlight>
                  <a:srgbClr val="FFFF00"/>
                </a:highlight>
              </a:rPr>
              <a:t>administrativně stanovena na vyšší než rovnovážné úrovni</a:t>
            </a:r>
            <a:r>
              <a:rPr lang="cs-CZ" altLang="cs-CZ" sz="2800" b="1" dirty="0"/>
              <a:t> (obr. </a:t>
            </a:r>
            <a:r>
              <a:rPr lang="cs-CZ" altLang="cs-CZ" sz="2800" b="1" dirty="0" err="1"/>
              <a:t>Sn</a:t>
            </a:r>
            <a:r>
              <a:rPr lang="cs-CZ" altLang="cs-CZ" sz="2800" b="1" dirty="0"/>
              <a:t>. ). </a:t>
            </a:r>
          </a:p>
          <a:p>
            <a:pPr algn="just" eaLnBrk="1" hangingPunct="1">
              <a:buFont typeface="Wingdings" panose="05000000000000000000" pitchFamily="2" charset="2"/>
              <a:buChar char="Ø"/>
            </a:pPr>
            <a:r>
              <a:rPr lang="cs-CZ" altLang="cs-CZ" sz="2800" b="1" dirty="0"/>
              <a:t>Firmy – musí všem pracovníkům vyplácet alespoň minimální mzdu,</a:t>
            </a:r>
          </a:p>
          <a:p>
            <a:pPr algn="just" eaLnBrk="1" hangingPunct="1">
              <a:buFont typeface="Wingdings" panose="05000000000000000000" pitchFamily="2" charset="2"/>
              <a:buChar char="Ø"/>
            </a:pPr>
            <a:r>
              <a:rPr lang="cs-CZ" altLang="cs-CZ" sz="2800" b="1" dirty="0"/>
              <a:t>jež </a:t>
            </a:r>
            <a:r>
              <a:rPr lang="cs-CZ" altLang="cs-CZ" sz="2800" b="1" dirty="0">
                <a:solidFill>
                  <a:srgbClr val="FF0000"/>
                </a:solidFill>
              </a:rPr>
              <a:t>často převyšuje mezní produktivitu méně kvalifikovaných zaměstnanců, </a:t>
            </a:r>
          </a:p>
          <a:p>
            <a:pPr algn="just" eaLnBrk="1" hangingPunct="1">
              <a:buFont typeface="Wingdings" panose="05000000000000000000" pitchFamily="2" charset="2"/>
              <a:buChar char="Ø"/>
            </a:pPr>
            <a:r>
              <a:rPr lang="cs-CZ" altLang="cs-CZ" sz="2800" b="1" dirty="0"/>
              <a:t>si začnou mezi svými pracovníky vybírat a </a:t>
            </a:r>
            <a:r>
              <a:rPr lang="cs-CZ" altLang="cs-CZ" sz="2800" b="1" dirty="0">
                <a:solidFill>
                  <a:srgbClr val="FF0000"/>
                </a:solidFill>
              </a:rPr>
              <a:t>ty s nižší kvalifikací propouštějí. </a:t>
            </a:r>
          </a:p>
          <a:p>
            <a:pPr eaLnBrk="1" hangingPunct="1"/>
            <a:endParaRPr lang="cs-CZ" altLang="cs-CZ" sz="2800" b="1" dirty="0"/>
          </a:p>
          <a:p>
            <a:pPr eaLnBrk="1" hangingPunct="1">
              <a:buFont typeface="Wingdings" panose="05000000000000000000" pitchFamily="2" charset="2"/>
              <a:buChar char="ü"/>
            </a:pPr>
            <a:r>
              <a:rPr lang="cs-CZ" altLang="cs-CZ" sz="2800" b="1" dirty="0"/>
              <a:t>Lidé s nízkou kvalifikací nejsou schopni najít nové zaměstnání – &gt; do skupiny, často </a:t>
            </a:r>
            <a:r>
              <a:rPr lang="cs-CZ" altLang="cs-CZ" sz="2800" b="1" dirty="0">
                <a:solidFill>
                  <a:srgbClr val="FF0000"/>
                </a:solidFill>
              </a:rPr>
              <a:t>dlouhodobě, nezaměstnaných osob. </a:t>
            </a:r>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Odbory a kolektivní vyjednávání </a:t>
            </a:r>
            <a:endParaRPr lang="cs-CZ" sz="4000" b="1" dirty="0"/>
          </a:p>
        </p:txBody>
      </p:sp>
      <p:sp>
        <p:nvSpPr>
          <p:cNvPr id="98" name="Google Shape;98;p14"/>
          <p:cNvSpPr txBox="1">
            <a:spLocks noGrp="1"/>
          </p:cNvSpPr>
          <p:nvPr>
            <p:ph type="body" idx="1"/>
          </p:nvPr>
        </p:nvSpPr>
        <p:spPr>
          <a:xfrm>
            <a:off x="212651" y="1506583"/>
            <a:ext cx="8757178" cy="5216434"/>
          </a:xfrm>
          <a:prstGeom prst="rect">
            <a:avLst/>
          </a:prstGeom>
          <a:noFill/>
          <a:ln>
            <a:noFill/>
          </a:ln>
        </p:spPr>
        <p:txBody>
          <a:bodyPr spcFirstLastPara="1" wrap="square" lIns="91425" tIns="45700" rIns="91425" bIns="45700" anchor="t" anchorCtr="0">
            <a:normAutofit fontScale="62500" lnSpcReduction="20000"/>
          </a:bodyPr>
          <a:lstStyle/>
          <a:p>
            <a:pPr eaLnBrk="1" hangingPunct="1"/>
            <a:r>
              <a:rPr lang="cs-CZ" altLang="cs-CZ" sz="2800" b="1" dirty="0">
                <a:solidFill>
                  <a:srgbClr val="FF0000"/>
                </a:solidFill>
              </a:rPr>
              <a:t>Skupina prodávajících na trhu práce</a:t>
            </a:r>
            <a:r>
              <a:rPr lang="cs-CZ" altLang="cs-CZ" sz="2800" b="1" dirty="0"/>
              <a:t>, usilují sjednocením svých postojů, o </a:t>
            </a:r>
            <a:r>
              <a:rPr lang="cs-CZ" altLang="cs-CZ" sz="2800" b="1" dirty="0">
                <a:solidFill>
                  <a:srgbClr val="FF0000"/>
                </a:solidFill>
              </a:rPr>
              <a:t>zvýšení tržní síly</a:t>
            </a:r>
            <a:r>
              <a:rPr lang="cs-CZ" altLang="cs-CZ" sz="2800" b="1" dirty="0"/>
              <a:t>. </a:t>
            </a:r>
          </a:p>
          <a:p>
            <a:pPr eaLnBrk="1" hangingPunct="1"/>
            <a:r>
              <a:rPr lang="cs-CZ" altLang="cs-CZ" sz="2800" b="1" dirty="0"/>
              <a:t>Odboráři se zaměstnavatelem vyjednávají – o lepších pracovních podmínkách, o zvýšení platů …</a:t>
            </a:r>
          </a:p>
          <a:p>
            <a:pPr eaLnBrk="1" hangingPunct="1">
              <a:buFont typeface="Wingdings" panose="05000000000000000000" pitchFamily="2" charset="2"/>
              <a:buChar char="Ø"/>
            </a:pPr>
            <a:r>
              <a:rPr lang="cs-CZ" altLang="cs-CZ" sz="2800" b="1" dirty="0"/>
              <a:t>skupinově – v procesu </a:t>
            </a:r>
            <a:r>
              <a:rPr lang="cs-CZ" altLang="cs-CZ" sz="2800" b="1" dirty="0">
                <a:solidFill>
                  <a:srgbClr val="FF0000"/>
                </a:solidFill>
              </a:rPr>
              <a:t>„KOLEKTIVNÍ VYJEDNÁVÁNÍ“, </a:t>
            </a:r>
            <a:r>
              <a:rPr lang="cs-CZ" altLang="cs-CZ" sz="2800" b="1" dirty="0"/>
              <a:t>mají </a:t>
            </a:r>
            <a:r>
              <a:rPr lang="cs-CZ" altLang="cs-CZ" sz="2800" b="1" dirty="0">
                <a:highlight>
                  <a:srgbClr val="FFFF00"/>
                </a:highlight>
              </a:rPr>
              <a:t>větší ekonomickou sílu </a:t>
            </a:r>
            <a:r>
              <a:rPr lang="cs-CZ" altLang="cs-CZ" sz="2800" b="1" dirty="0"/>
              <a:t>než jednotliví pracovníci. </a:t>
            </a:r>
          </a:p>
          <a:p>
            <a:pPr eaLnBrk="1" hangingPunct="1"/>
            <a:r>
              <a:rPr lang="cs-CZ" altLang="cs-CZ" sz="2800" b="1" dirty="0"/>
              <a:t>Jestliže není dosaženo dohody, odboráři mohou zorganizovat </a:t>
            </a:r>
            <a:r>
              <a:rPr lang="cs-CZ" altLang="cs-CZ" sz="2800" b="1" dirty="0">
                <a:solidFill>
                  <a:srgbClr val="FF0000"/>
                </a:solidFill>
              </a:rPr>
              <a:t>STÁVKU</a:t>
            </a:r>
            <a:r>
              <a:rPr lang="cs-CZ" altLang="cs-CZ" sz="2800" b="1" dirty="0"/>
              <a:t> – následek: </a:t>
            </a:r>
            <a:r>
              <a:rPr lang="cs-CZ" altLang="cs-CZ" sz="2800" b="1" dirty="0">
                <a:highlight>
                  <a:srgbClr val="FFFF00"/>
                </a:highlight>
              </a:rPr>
              <a:t>ztráta produkce, tržeb a zisků </a:t>
            </a:r>
            <a:r>
              <a:rPr lang="cs-CZ" altLang="cs-CZ" sz="2800" b="1" dirty="0"/>
              <a:t>=&gt; zaměstnavatel přistoupí na </a:t>
            </a:r>
            <a:r>
              <a:rPr lang="cs-CZ" altLang="cs-CZ" sz="2800" b="1" dirty="0">
                <a:solidFill>
                  <a:srgbClr val="FF0000"/>
                </a:solidFill>
              </a:rPr>
              <a:t>zvýšení mzdových sazeb.</a:t>
            </a:r>
          </a:p>
          <a:p>
            <a:pPr eaLnBrk="1" hangingPunct="1">
              <a:buFont typeface="Wingdings" panose="05000000000000000000" pitchFamily="2" charset="2"/>
              <a:buChar char="ü"/>
            </a:pPr>
            <a:r>
              <a:rPr lang="cs-CZ" altLang="cs-CZ" sz="2800" b="1" dirty="0"/>
              <a:t>Zvýšení mzdy nad rovnovážnou úroveň: zvýší se množství nabízené práce a sníží se množství poptávané práce: vznik nedobrovolné nezaměstnanosti (viz obr. 8.4). </a:t>
            </a:r>
          </a:p>
          <a:p>
            <a:pPr eaLnBrk="1" hangingPunct="1">
              <a:buFont typeface="Wingdings" panose="05000000000000000000" pitchFamily="2" charset="2"/>
              <a:buChar char="Ø"/>
            </a:pPr>
            <a:r>
              <a:rPr lang="cs-CZ" altLang="cs-CZ" sz="2800" b="1" dirty="0"/>
              <a:t>Pracovníci, kteří si udrželi svá místa, jsou na tom nyní lépe; propuštění – si pohorší.</a:t>
            </a:r>
          </a:p>
          <a:p>
            <a:pPr eaLnBrk="1" hangingPunct="1"/>
            <a:endParaRPr lang="cs-CZ" altLang="cs-CZ" sz="2800" b="1" dirty="0"/>
          </a:p>
          <a:p>
            <a:pPr eaLnBrk="1" hangingPunct="1"/>
            <a:r>
              <a:rPr lang="cs-CZ" altLang="cs-CZ" sz="2800" b="1" dirty="0"/>
              <a:t>Souvislost mezi </a:t>
            </a:r>
            <a:r>
              <a:rPr lang="cs-CZ" altLang="cs-CZ" sz="2800" b="1" dirty="0">
                <a:solidFill>
                  <a:srgbClr val="FF0000"/>
                </a:solidFill>
              </a:rPr>
              <a:t>preferencemi odborů </a:t>
            </a:r>
            <a:r>
              <a:rPr lang="cs-CZ" altLang="cs-CZ" sz="2800" b="1" dirty="0"/>
              <a:t>a </a:t>
            </a:r>
            <a:r>
              <a:rPr lang="cs-CZ" altLang="cs-CZ" sz="2800" b="1" dirty="0">
                <a:solidFill>
                  <a:srgbClr val="FF0000"/>
                </a:solidFill>
              </a:rPr>
              <a:t>stupněm jejich centralizace:</a:t>
            </a:r>
          </a:p>
          <a:p>
            <a:pPr eaLnBrk="1" hangingPunct="1">
              <a:buFont typeface="Wingdings" panose="05000000000000000000" pitchFamily="2" charset="2"/>
              <a:buChar char="Ø"/>
            </a:pPr>
            <a:r>
              <a:rPr lang="cs-CZ" altLang="cs-CZ" sz="2800" b="1" dirty="0">
                <a:solidFill>
                  <a:srgbClr val="FF0000"/>
                </a:solidFill>
              </a:rPr>
              <a:t>SILNĚ CENTRALIZOVANÉ ODBORY i DECENTRALIZOVANÉ ODBORY</a:t>
            </a:r>
            <a:r>
              <a:rPr lang="cs-CZ" altLang="cs-CZ" sz="2800" b="1" dirty="0"/>
              <a:t>– odboráři uvědomují, že vyšší reálná mzda znamená v národohospodářském měřítku </a:t>
            </a:r>
            <a:r>
              <a:rPr lang="cs-CZ" altLang="cs-CZ" sz="2800" b="1" dirty="0">
                <a:solidFill>
                  <a:srgbClr val="FF0000"/>
                </a:solidFill>
              </a:rPr>
              <a:t>nižší poptávku po práci a vyšší nezaměstnanost</a:t>
            </a:r>
            <a:r>
              <a:rPr lang="cs-CZ" altLang="cs-CZ" sz="2800" b="1" dirty="0"/>
              <a:t> =&gt; umírněné mzdové požadavky. </a:t>
            </a:r>
          </a:p>
          <a:p>
            <a:pPr eaLnBrk="1" hangingPunct="1">
              <a:buFont typeface="Wingdings" panose="05000000000000000000" pitchFamily="2" charset="2"/>
              <a:buChar char="Ø"/>
            </a:pPr>
            <a:r>
              <a:rPr lang="cs-CZ" altLang="cs-CZ" sz="2800" b="1" dirty="0"/>
              <a:t>Největší mzdové požadavky – odbory organizované </a:t>
            </a:r>
            <a:r>
              <a:rPr lang="cs-CZ" altLang="cs-CZ" sz="2800" b="1" dirty="0">
                <a:solidFill>
                  <a:srgbClr val="FF0000"/>
                </a:solidFill>
              </a:rPr>
              <a:t>OBOROVĚ /ODVĚTVOVĚ.</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Neoklasické pojetí trhu práce</a:t>
            </a:r>
            <a:endParaRPr lang="cs-CZ" sz="4000" b="1" dirty="0"/>
          </a:p>
        </p:txBody>
      </p:sp>
      <p:sp>
        <p:nvSpPr>
          <p:cNvPr id="98" name="Google Shape;98;p14"/>
          <p:cNvSpPr txBox="1">
            <a:spLocks noGrp="1"/>
          </p:cNvSpPr>
          <p:nvPr>
            <p:ph type="body" idx="1"/>
          </p:nvPr>
        </p:nvSpPr>
        <p:spPr>
          <a:xfrm>
            <a:off x="212651" y="1616045"/>
            <a:ext cx="8739760"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000" b="1" dirty="0"/>
              <a:t>Poptávka = nabídka práce =&gt; dosažena plná zaměstnanost </a:t>
            </a:r>
            <a:r>
              <a:rPr lang="cs-CZ" altLang="cs-CZ" sz="2000" dirty="0"/>
              <a:t>tj. přirozená míra nezaměstnanosti a rovnovážná reálná mzda. </a:t>
            </a:r>
          </a:p>
          <a:p>
            <a:pPr eaLnBrk="1" hangingPunct="1"/>
            <a:r>
              <a:rPr lang="cs-CZ" altLang="cs-CZ" sz="2000" dirty="0"/>
              <a:t>Předpoklad: </a:t>
            </a:r>
            <a:r>
              <a:rPr lang="cs-CZ" altLang="cs-CZ" sz="2000" b="1" dirty="0"/>
              <a:t>dokonale pružné mzdy</a:t>
            </a:r>
            <a:r>
              <a:rPr lang="cs-CZ" altLang="cs-CZ" sz="2000" dirty="0"/>
              <a:t>, pouze </a:t>
            </a:r>
            <a:r>
              <a:rPr lang="cs-CZ" altLang="cs-CZ" sz="2000" b="1" dirty="0"/>
              <a:t>dobrovolná nezaměstnanost;</a:t>
            </a:r>
          </a:p>
          <a:p>
            <a:pPr algn="just" eaLnBrk="1" hangingPunct="1"/>
            <a:r>
              <a:rPr lang="cs-CZ" altLang="cs-CZ" sz="2000" b="1" dirty="0">
                <a:highlight>
                  <a:srgbClr val="FFFF00"/>
                </a:highlight>
              </a:rPr>
              <a:t>Ekonomicky aktivní obyvatelstvo </a:t>
            </a:r>
            <a:r>
              <a:rPr lang="cs-CZ" altLang="cs-CZ" sz="2000" dirty="0">
                <a:highlight>
                  <a:srgbClr val="FFFF00"/>
                </a:highlight>
              </a:rPr>
              <a:t>se člení na </a:t>
            </a:r>
            <a:r>
              <a:rPr lang="cs-CZ" altLang="cs-CZ" sz="2000" b="1" dirty="0">
                <a:highlight>
                  <a:srgbClr val="FFFF00"/>
                </a:highlight>
              </a:rPr>
              <a:t>zaměstnané a dobrovolně nezaměstnané.</a:t>
            </a:r>
            <a:endParaRPr lang="en-US" altLang="cs-CZ" sz="2000" b="1" dirty="0">
              <a:highlight>
                <a:srgbClr val="FFFF00"/>
              </a:highlight>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34/44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ct 4"/>
          <p:cNvGraphicFramePr>
            <a:graphicFrameLocks noChangeAspect="1"/>
          </p:cNvGraphicFramePr>
          <p:nvPr/>
        </p:nvGraphicFramePr>
        <p:xfrm>
          <a:off x="4328160" y="3359330"/>
          <a:ext cx="3860685" cy="2583493"/>
        </p:xfrm>
        <a:graphic>
          <a:graphicData uri="http://schemas.openxmlformats.org/presentationml/2006/ole">
            <mc:AlternateContent xmlns:mc="http://schemas.openxmlformats.org/markup-compatibility/2006">
              <mc:Choice xmlns:v="urn:schemas-microsoft-com:vml" Requires="v">
                <p:oleObj name="Obrázek" r:id="rId3" imgW="3195320" imgH="2519680" progId="Word.Picture.8">
                  <p:embed/>
                </p:oleObj>
              </mc:Choice>
              <mc:Fallback>
                <p:oleObj name="Obrázek" r:id="rId3" imgW="3195320" imgH="251968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8160" y="3359330"/>
                        <a:ext cx="3860685" cy="2583493"/>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Keynesovské pojetí trhu práce</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000" b="1" dirty="0"/>
              <a:t>Předpoklad: strnulost mzdových sazeb, tj. nepružné nominální mzdové sazby. </a:t>
            </a:r>
          </a:p>
          <a:p>
            <a:pPr eaLnBrk="1" hangingPunct="1"/>
            <a:r>
              <a:rPr lang="cs-CZ" altLang="cs-CZ" sz="2000" dirty="0"/>
              <a:t>Existující nominální mzdová sazba je vyšší než její rovnovážná úroveň, a při této sazbě existuje určitá </a:t>
            </a:r>
            <a:r>
              <a:rPr lang="cs-CZ" altLang="cs-CZ" sz="2000" b="1" dirty="0"/>
              <a:t>míra nedobrovolné nezaměstnanosti</a:t>
            </a:r>
            <a:r>
              <a:rPr lang="cs-CZ" altLang="cs-CZ" sz="2000" dirty="0"/>
              <a:t>. </a:t>
            </a:r>
          </a:p>
          <a:p>
            <a:pPr algn="just" eaLnBrk="1" hangingPunct="1"/>
            <a:r>
              <a:rPr lang="cs-CZ" altLang="cs-CZ" sz="2000" b="1" dirty="0">
                <a:highlight>
                  <a:srgbClr val="FFFF00"/>
                </a:highlight>
              </a:rPr>
              <a:t>Ekonomicky aktivní obyvatelstvo</a:t>
            </a:r>
            <a:r>
              <a:rPr lang="cs-CZ" altLang="cs-CZ" sz="2000" dirty="0">
                <a:highlight>
                  <a:srgbClr val="FFFF00"/>
                </a:highlight>
              </a:rPr>
              <a:t>: </a:t>
            </a:r>
            <a:r>
              <a:rPr lang="cs-CZ" altLang="cs-CZ" sz="2000" b="1" dirty="0">
                <a:highlight>
                  <a:srgbClr val="FFFF00"/>
                </a:highlight>
              </a:rPr>
              <a:t>zaměstnaní a nezaměstnaní: dobrovolně nezaměstnaní, nedobrovolně nezaměstnaní</a:t>
            </a:r>
            <a:r>
              <a:rPr lang="cs-CZ" altLang="cs-CZ" sz="2000" dirty="0">
                <a:highlight>
                  <a:srgbClr val="FFFF00"/>
                </a:highlight>
              </a:rPr>
              <a:t>.	</a:t>
            </a:r>
            <a:endParaRPr lang="en-US" altLang="cs-CZ" sz="2000" dirty="0">
              <a:highlight>
                <a:srgbClr val="FFFF00"/>
              </a:highlight>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35/44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6" name="Object 6"/>
          <p:cNvGraphicFramePr>
            <a:graphicFrameLocks noChangeAspect="1"/>
          </p:cNvGraphicFramePr>
          <p:nvPr/>
        </p:nvGraphicFramePr>
        <p:xfrm>
          <a:off x="2586447" y="3753393"/>
          <a:ext cx="4232364" cy="2587021"/>
        </p:xfrm>
        <a:graphic>
          <a:graphicData uri="http://schemas.openxmlformats.org/presentationml/2006/ole">
            <mc:AlternateContent xmlns:mc="http://schemas.openxmlformats.org/markup-compatibility/2006">
              <mc:Choice xmlns:v="urn:schemas-microsoft-com:vml" Requires="v">
                <p:oleObj name="Obrázek" r:id="rId3" imgW="3195320" imgH="2519680" progId="Word.Picture.8">
                  <p:embed/>
                </p:oleObj>
              </mc:Choice>
              <mc:Fallback>
                <p:oleObj name="Obrázek" r:id="rId3" imgW="3195320" imgH="2519680" progId="Word.Picture.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6447" y="3753393"/>
                        <a:ext cx="4232364" cy="2587021"/>
                      </a:xfrm>
                      <a:prstGeom prst="rect">
                        <a:avLst/>
                      </a:prstGeom>
                      <a:noFill/>
                      <a:ln>
                        <a:noFill/>
                      </a:ln>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12651" y="1463040"/>
            <a:ext cx="8644269" cy="5068389"/>
          </a:xfrm>
          <a:prstGeom prst="rect">
            <a:avLst/>
          </a:prstGeom>
          <a:noFill/>
          <a:ln>
            <a:noFill/>
          </a:ln>
        </p:spPr>
        <p:txBody>
          <a:bodyPr spcFirstLastPara="1" wrap="square" lIns="91425" tIns="45700" rIns="91425" bIns="45700" anchor="t" anchorCtr="0">
            <a:normAutofit/>
          </a:bodyPr>
          <a:lstStyle/>
          <a:p>
            <a:pPr eaLnBrk="1" hangingPunct="1"/>
            <a:r>
              <a:rPr lang="cs-CZ" altLang="cs-CZ" sz="1800" b="1" dirty="0"/>
              <a:t>Řada dopadů: </a:t>
            </a:r>
            <a:r>
              <a:rPr lang="cs-CZ" altLang="cs-CZ" sz="1800" b="1" dirty="0">
                <a:highlight>
                  <a:srgbClr val="FFFF00"/>
                </a:highlight>
              </a:rPr>
              <a:t>ekonomických, sociálních. </a:t>
            </a:r>
          </a:p>
          <a:p>
            <a:pPr eaLnBrk="1" hangingPunct="1">
              <a:buFont typeface="Wingdings" panose="05000000000000000000" pitchFamily="2" charset="2"/>
              <a:buChar char="ü"/>
            </a:pPr>
            <a:endParaRPr lang="cs-CZ" altLang="cs-CZ" sz="1600" b="1" dirty="0"/>
          </a:p>
          <a:p>
            <a:pPr eaLnBrk="1" hangingPunct="1">
              <a:buFont typeface="Wingdings" panose="05000000000000000000" pitchFamily="2" charset="2"/>
              <a:buChar char="ü"/>
            </a:pPr>
            <a:r>
              <a:rPr lang="cs-CZ" altLang="cs-CZ" sz="1600" b="1" dirty="0"/>
              <a:t>Shrnutí: Nezaměstnanost: </a:t>
            </a:r>
          </a:p>
          <a:p>
            <a:pPr eaLnBrk="1" hangingPunct="1">
              <a:buFont typeface="Wingdings" panose="05000000000000000000" pitchFamily="2" charset="2"/>
              <a:buChar char="§"/>
            </a:pPr>
            <a:r>
              <a:rPr lang="cs-CZ" altLang="cs-CZ" sz="1600" b="1" dirty="0"/>
              <a:t>Země nevyrábí na hranici svých produkčních možností, protože část zdrojů (nejen pracovních, ale i kapitálových apod.) není využita = </a:t>
            </a:r>
            <a:r>
              <a:rPr lang="cs-CZ" altLang="cs-CZ" sz="1600" b="1" dirty="0">
                <a:solidFill>
                  <a:srgbClr val="FF0000"/>
                </a:solidFill>
              </a:rPr>
              <a:t>ZTRÁTA PRODUKTU EKONOMIKY: </a:t>
            </a:r>
          </a:p>
          <a:p>
            <a:pPr algn="just" eaLnBrk="1" hangingPunct="1">
              <a:buFont typeface="Wingdings" panose="05000000000000000000" pitchFamily="2" charset="2"/>
              <a:buChar char="Ø"/>
            </a:pPr>
            <a:r>
              <a:rPr lang="cs-CZ" altLang="cs-CZ" sz="1600" b="1" dirty="0"/>
              <a:t>možné kvantifikovat pomocí </a:t>
            </a:r>
            <a:r>
              <a:rPr lang="cs-CZ" altLang="cs-CZ" sz="1600" b="1" dirty="0" err="1">
                <a:solidFill>
                  <a:srgbClr val="FF0000"/>
                </a:solidFill>
              </a:rPr>
              <a:t>Okunova</a:t>
            </a:r>
            <a:r>
              <a:rPr lang="cs-CZ" altLang="cs-CZ" sz="1600" b="1" dirty="0">
                <a:solidFill>
                  <a:srgbClr val="FF0000"/>
                </a:solidFill>
              </a:rPr>
              <a:t> zákona: </a:t>
            </a:r>
            <a:r>
              <a:rPr lang="cs-CZ" altLang="cs-CZ" sz="1600" b="1" i="1" dirty="0">
                <a:solidFill>
                  <a:schemeClr val="tx1"/>
                </a:solidFill>
              </a:rPr>
              <a:t>z</a:t>
            </a:r>
            <a:r>
              <a:rPr lang="cs-CZ" altLang="cs-CZ" sz="1600" b="1" i="1" dirty="0"/>
              <a:t>výší-li se </a:t>
            </a:r>
            <a:r>
              <a:rPr lang="cs-CZ" altLang="cs-CZ" sz="1600" b="1" i="1" dirty="0">
                <a:highlight>
                  <a:srgbClr val="FFFF00"/>
                </a:highlight>
              </a:rPr>
              <a:t>skutečná míra nezaměstnanosti o 1 % oproti přirozené míře nezaměstnanosti</a:t>
            </a:r>
            <a:r>
              <a:rPr lang="cs-CZ" altLang="cs-CZ" sz="1600" b="1" i="1" dirty="0"/>
              <a:t>, </a:t>
            </a:r>
            <a:r>
              <a:rPr lang="cs-CZ" altLang="cs-CZ" sz="1600" b="1" i="1" dirty="0">
                <a:highlight>
                  <a:srgbClr val="FFFF00"/>
                </a:highlight>
              </a:rPr>
              <a:t>poklesne reálný produkt </a:t>
            </a:r>
            <a:r>
              <a:rPr lang="cs-CZ" altLang="cs-CZ" sz="1600" b="1" i="1" dirty="0"/>
              <a:t>o 2–3 % </a:t>
            </a:r>
            <a:r>
              <a:rPr lang="cs-CZ" altLang="cs-CZ" sz="1600" b="1" i="1" dirty="0">
                <a:highlight>
                  <a:srgbClr val="FFFF00"/>
                </a:highlight>
              </a:rPr>
              <a:t>oproti hodnotě potenciálního produktu. </a:t>
            </a:r>
          </a:p>
          <a:p>
            <a:pPr eaLnBrk="1" hangingPunct="1">
              <a:buFont typeface="Wingdings" panose="05000000000000000000" pitchFamily="2" charset="2"/>
              <a:buChar char="§"/>
            </a:pPr>
            <a:r>
              <a:rPr lang="cs-CZ" altLang="cs-CZ" sz="1600" b="1" dirty="0"/>
              <a:t>Vznik, zvyšovaní </a:t>
            </a:r>
            <a:r>
              <a:rPr lang="cs-CZ" altLang="cs-CZ" sz="1600" b="1" dirty="0">
                <a:solidFill>
                  <a:srgbClr val="FF0000"/>
                </a:solidFill>
              </a:rPr>
              <a:t>SCHODKU STÁTNÍHO ROZPOČTU: </a:t>
            </a:r>
          </a:p>
          <a:p>
            <a:pPr eaLnBrk="1" hangingPunct="1">
              <a:buFont typeface="Wingdings" panose="05000000000000000000" pitchFamily="2" charset="2"/>
              <a:buChar char="Ø"/>
            </a:pPr>
            <a:r>
              <a:rPr lang="cs-CZ" altLang="cs-CZ" sz="1600" b="1" dirty="0"/>
              <a:t>nutné vyplácet podpory v nezaměstnanosti, další výdaje – spojeny s financováním chodu úřadů práce a s aktivní politikou zaměstnanosti. </a:t>
            </a:r>
          </a:p>
          <a:p>
            <a:pPr eaLnBrk="1" hangingPunct="1">
              <a:buFont typeface="Wingdings" panose="05000000000000000000" pitchFamily="2" charset="2"/>
              <a:buChar char="Ø"/>
            </a:pPr>
            <a:r>
              <a:rPr lang="cs-CZ" altLang="cs-CZ" sz="1600" b="1" dirty="0"/>
              <a:t>snižují se daňové příjmy státního rozpočtu, protože společnost ztrácí daně z příjmu, které by nezaměstnaní mohli platit, kdyby pracovali. </a:t>
            </a:r>
          </a:p>
          <a:p>
            <a:pPr eaLnBrk="1" hangingPunct="1">
              <a:buFont typeface="Wingdings" panose="05000000000000000000" pitchFamily="2" charset="2"/>
              <a:buChar char="Ø"/>
            </a:pPr>
            <a:r>
              <a:rPr lang="cs-CZ" altLang="cs-CZ" sz="1600" b="1" dirty="0"/>
              <a:t>Další výpadek v daňových příjmech státu – nižší výběry nepřímých daní (DPH a spotřebních daní):  neboť nízký disponibilní důchod rodin neumožňuje nakupovat takové množství zboží, jako kdyby byli zaměstnaní a dostávali mzdu.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49865" y="1480457"/>
            <a:ext cx="8737381" cy="4904498"/>
          </a:xfrm>
          <a:prstGeom prst="rect">
            <a:avLst/>
          </a:prstGeom>
          <a:noFill/>
          <a:ln>
            <a:noFill/>
          </a:ln>
        </p:spPr>
        <p:txBody>
          <a:bodyPr spcFirstLastPara="1" wrap="square" lIns="91425" tIns="45700" rIns="91425" bIns="45700" anchor="t" anchorCtr="0">
            <a:normAutofit fontScale="70000" lnSpcReduction="20000"/>
          </a:bodyPr>
          <a:lstStyle/>
          <a:p>
            <a:pPr algn="just" eaLnBrk="1" hangingPunct="1"/>
            <a:r>
              <a:rPr lang="cs-CZ" altLang="cs-CZ" sz="2800" b="1" dirty="0"/>
              <a:t>U dlouhodobě nezaměstnaných – změny, které jim ztěžují jejich zpětný návrat do zaměstnání: </a:t>
            </a:r>
          </a:p>
          <a:p>
            <a:pPr algn="just" eaLnBrk="1" hangingPunct="1">
              <a:buFont typeface="Wingdings" panose="05000000000000000000" pitchFamily="2" charset="2"/>
              <a:buChar char="Ø"/>
            </a:pPr>
            <a:r>
              <a:rPr lang="cs-CZ" altLang="cs-CZ" sz="2800" b="1" dirty="0">
                <a:solidFill>
                  <a:srgbClr val="FF0000"/>
                </a:solidFill>
              </a:rPr>
              <a:t>úpadek jejich lidského kapitálu; </a:t>
            </a:r>
            <a:r>
              <a:rPr lang="cs-CZ" altLang="cs-CZ" sz="2800" b="1" dirty="0"/>
              <a:t>ztrácejí zkušenosti, schopnosti a praktické i teoretické znalosti, které získávali a udržovali si prací; </a:t>
            </a:r>
          </a:p>
          <a:p>
            <a:pPr algn="just" eaLnBrk="1" hangingPunct="1">
              <a:buFont typeface="Wingdings" panose="05000000000000000000" pitchFamily="2" charset="2"/>
              <a:buChar char="Ø"/>
            </a:pPr>
            <a:r>
              <a:rPr lang="cs-CZ" altLang="cs-CZ" sz="2800" b="1" dirty="0"/>
              <a:t>neschopnost ihned po nástupu do nového zaměstnání podávat takové výkony, které podával před svým propuštěním; </a:t>
            </a:r>
          </a:p>
          <a:p>
            <a:pPr algn="just" eaLnBrk="1" hangingPunct="1">
              <a:buFont typeface="Wingdings" panose="05000000000000000000" pitchFamily="2" charset="2"/>
              <a:buChar char="Ø"/>
            </a:pPr>
            <a:r>
              <a:rPr lang="cs-CZ" altLang="cs-CZ" sz="2800" b="1" dirty="0"/>
              <a:t>klesající zájem pracovat: zvyk pobírat sociální podpory a disponování volným časem – změny ve vnímání času a rozbití struktury dne nezaměstnaného. </a:t>
            </a:r>
          </a:p>
          <a:p>
            <a:pPr eaLnBrk="1" hangingPunct="1"/>
            <a:endParaRPr lang="cs-CZ" altLang="cs-CZ" sz="2800" b="1" dirty="0"/>
          </a:p>
          <a:p>
            <a:pPr algn="just" eaLnBrk="1" hangingPunct="1"/>
            <a:r>
              <a:rPr lang="cs-CZ" altLang="cs-CZ" sz="2800" b="1" dirty="0">
                <a:solidFill>
                  <a:srgbClr val="FF0000"/>
                </a:solidFill>
              </a:rPr>
              <a:t>Pokles životní úrovně </a:t>
            </a:r>
            <a:r>
              <a:rPr lang="cs-CZ" altLang="cs-CZ" sz="2800" b="1" dirty="0"/>
              <a:t>–&gt; zvyšování počtu trestných činů a nárůst kriminality = </a:t>
            </a:r>
            <a:r>
              <a:rPr lang="cs-CZ" altLang="cs-CZ" sz="2800" b="1" dirty="0">
                <a:highlight>
                  <a:srgbClr val="FFFF00"/>
                </a:highlight>
              </a:rPr>
              <a:t>zvýšené výdaje ze státního rozpočtu </a:t>
            </a:r>
            <a:r>
              <a:rPr lang="cs-CZ" altLang="cs-CZ" sz="2800" b="1" dirty="0"/>
              <a:t>na zajištění policejních služeb, soudnictví, případně vězeňské služby.</a:t>
            </a:r>
          </a:p>
          <a:p>
            <a:pPr eaLnBrk="1" hangingPunct="1"/>
            <a:r>
              <a:rPr lang="cs-CZ" altLang="cs-CZ" sz="2800" b="1" dirty="0"/>
              <a:t>Ztráta zaměstnání –&gt; </a:t>
            </a:r>
            <a:r>
              <a:rPr lang="cs-CZ" altLang="cs-CZ" sz="2800" b="1" dirty="0">
                <a:solidFill>
                  <a:srgbClr val="FF0000"/>
                </a:solidFill>
              </a:rPr>
              <a:t>sociální izolace: </a:t>
            </a:r>
            <a:r>
              <a:rPr lang="cs-CZ" altLang="cs-CZ" sz="2800" b="1" dirty="0"/>
              <a:t>ztráta kontaktů, společenské prestiže, případně autority v rodině, rozbití vztahů mezi členy rodiny. </a:t>
            </a:r>
          </a:p>
          <a:p>
            <a:pPr algn="just" eaLnBrk="1" hangingPunct="1">
              <a:buFont typeface="Wingdings" panose="05000000000000000000" pitchFamily="2" charset="2"/>
              <a:buChar char="Ø"/>
            </a:pPr>
            <a:r>
              <a:rPr lang="cs-CZ" altLang="cs-CZ" sz="2800" b="1" dirty="0">
                <a:solidFill>
                  <a:srgbClr val="FF0000"/>
                </a:solidFill>
              </a:rPr>
              <a:t>Vyloučení ze sociálních vztahů a z masové spotřeby </a:t>
            </a:r>
            <a:r>
              <a:rPr lang="cs-CZ" altLang="cs-CZ" sz="2800" b="1" dirty="0"/>
              <a:t>–&gt; psychické strádání, deprese, ztráta sebeúcty a podlomené sebevědomí </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t>Důsledky nezaměstnanosti</a:t>
            </a:r>
            <a:endParaRPr lang="cs-CZ" sz="4000" b="1" dirty="0"/>
          </a:p>
        </p:txBody>
      </p:sp>
      <p:sp>
        <p:nvSpPr>
          <p:cNvPr id="98" name="Google Shape;98;p14"/>
          <p:cNvSpPr txBox="1">
            <a:spLocks noGrp="1"/>
          </p:cNvSpPr>
          <p:nvPr>
            <p:ph type="body" idx="1"/>
          </p:nvPr>
        </p:nvSpPr>
        <p:spPr>
          <a:xfrm>
            <a:off x="212651" y="1503947"/>
            <a:ext cx="8644269" cy="4993106"/>
          </a:xfrm>
          <a:prstGeom prst="rect">
            <a:avLst/>
          </a:prstGeom>
          <a:noFill/>
          <a:ln>
            <a:noFill/>
          </a:ln>
        </p:spPr>
        <p:txBody>
          <a:bodyPr spcFirstLastPara="1" wrap="square" lIns="91425" tIns="45700" rIns="91425" bIns="45700" anchor="t" anchorCtr="0">
            <a:normAutofit fontScale="85000" lnSpcReduction="10000"/>
          </a:bodyPr>
          <a:lstStyle/>
          <a:p>
            <a:pPr algn="just" eaLnBrk="1" hangingPunct="1">
              <a:buFont typeface="Wingdings" panose="05000000000000000000" pitchFamily="2" charset="2"/>
              <a:buChar char="ü"/>
            </a:pPr>
            <a:r>
              <a:rPr lang="cs-CZ" altLang="cs-CZ" sz="2800" b="1" dirty="0"/>
              <a:t>I když je nezaměstnanost pro ekonomiku / jednotlivce i zlem – </a:t>
            </a:r>
            <a:r>
              <a:rPr lang="cs-CZ" altLang="cs-CZ" sz="2800" b="1" dirty="0">
                <a:solidFill>
                  <a:srgbClr val="FF0000"/>
                </a:solidFill>
              </a:rPr>
              <a:t>pozitivní stránka: </a:t>
            </a:r>
          </a:p>
          <a:p>
            <a:pPr eaLnBrk="1" hangingPunct="1"/>
            <a:r>
              <a:rPr lang="cs-CZ" altLang="cs-CZ" sz="2800" b="1" dirty="0">
                <a:solidFill>
                  <a:srgbClr val="FF0000"/>
                </a:solidFill>
              </a:rPr>
              <a:t>Pokud netrvá příliš dlouho a nedosahuje vysokých hodnot: </a:t>
            </a:r>
          </a:p>
          <a:p>
            <a:pPr eaLnBrk="1" hangingPunct="1">
              <a:buFont typeface="Wingdings" panose="05000000000000000000" pitchFamily="2" charset="2"/>
              <a:buChar char="Ø"/>
            </a:pPr>
            <a:r>
              <a:rPr lang="cs-CZ" altLang="cs-CZ" sz="2800" b="1" dirty="0">
                <a:highlight>
                  <a:srgbClr val="FFFF00"/>
                </a:highlight>
              </a:rPr>
              <a:t>OPTIMÁLNÍ ALOKACE ZDROJŮ V EKONOMICE: </a:t>
            </a:r>
          </a:p>
          <a:p>
            <a:pPr eaLnBrk="1" hangingPunct="1"/>
            <a:r>
              <a:rPr lang="cs-CZ" altLang="cs-CZ" sz="2800" dirty="0"/>
              <a:t>snaha najít si </a:t>
            </a:r>
            <a:r>
              <a:rPr lang="cs-CZ" altLang="cs-CZ" sz="2800" b="1" dirty="0"/>
              <a:t>zaměstnání vyhovující po stránce mzdové, kvalifikační, náplně práce.* </a:t>
            </a:r>
          </a:p>
          <a:p>
            <a:pPr algn="just" eaLnBrk="1" hangingPunct="1">
              <a:buFont typeface="Wingdings" panose="05000000000000000000" pitchFamily="2" charset="2"/>
              <a:buChar char="ü"/>
            </a:pPr>
            <a:r>
              <a:rPr lang="cs-CZ" altLang="cs-CZ" sz="2800" b="1" dirty="0"/>
              <a:t>Vysoký počet nezaměstnaných: reálná hrozba ztráty zaměstnání – zaměstnavatel může lehce najít za málo výkonného pracovníka náhradu =&gt; </a:t>
            </a:r>
          </a:p>
          <a:p>
            <a:pPr marL="628650" indent="-514350" algn="just" eaLnBrk="1" hangingPunct="1">
              <a:buFont typeface="+mj-lt"/>
              <a:buAutoNum type="arabicPeriod"/>
            </a:pPr>
            <a:r>
              <a:rPr lang="cs-CZ" altLang="cs-CZ" sz="2800" b="1" dirty="0">
                <a:solidFill>
                  <a:srgbClr val="FF0000"/>
                </a:solidFill>
              </a:rPr>
              <a:t>motivace</a:t>
            </a:r>
            <a:r>
              <a:rPr lang="cs-CZ" altLang="cs-CZ" sz="2800" b="1" dirty="0"/>
              <a:t> zaměstnance ke zvyšování produktivity práce a </a:t>
            </a:r>
            <a:r>
              <a:rPr lang="cs-CZ" altLang="cs-CZ" sz="2800" b="1" dirty="0">
                <a:highlight>
                  <a:srgbClr val="FFFF00"/>
                </a:highlight>
              </a:rPr>
              <a:t>zvýšení efektivnosti ekonomiky jako celku. </a:t>
            </a:r>
          </a:p>
          <a:p>
            <a:pPr marL="628650" indent="-514350" eaLnBrk="1" hangingPunct="1">
              <a:buFont typeface="+mj-lt"/>
              <a:buAutoNum type="arabicPeriod"/>
            </a:pPr>
            <a:r>
              <a:rPr lang="cs-CZ" altLang="cs-CZ" sz="2800" b="1" dirty="0"/>
              <a:t>pracovník žijící v </a:t>
            </a:r>
            <a:r>
              <a:rPr lang="cs-CZ" altLang="cs-CZ" sz="2800" b="1" dirty="0">
                <a:solidFill>
                  <a:srgbClr val="FF0000"/>
                </a:solidFill>
              </a:rPr>
              <a:t>dlouhodobé obavě ze ztráty zaměstnání </a:t>
            </a:r>
            <a:r>
              <a:rPr lang="cs-CZ" altLang="cs-CZ" sz="2800" b="1" dirty="0"/>
              <a:t>a s malou nadějí na získání jiného pracovního místa není ideální. </a:t>
            </a:r>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Individuální nabídka práce</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Nabídka práce vyjadřuje všechny kombinace množství práce a mzdy, tzn. </a:t>
            </a:r>
            <a:r>
              <a:rPr kumimoji="0" lang="cs-CZ" altLang="cs-CZ" sz="20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množství práce</a:t>
            </a: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které bude nabízeno při jednotlivých úrovních mzdové sazby.  </a:t>
            </a:r>
            <a:r>
              <a:rPr kumimoji="0" lang="cs-CZ" altLang="cs-CZ" sz="20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DEN MÁ JEN 24 HODIN</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0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Velikost nabídky práce je závislá na výši mzdové sazby a je  určena ztrátou spojenou s obětováním volného času.</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kumimoji="0" lang="cs-CZ" altLang="cs-CZ" sz="28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5/44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10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76820"/>
            <a:ext cx="3182630" cy="316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037"/>
          <p:cNvSpPr txBox="1">
            <a:spLocks noChangeArrowheads="1"/>
          </p:cNvSpPr>
          <p:nvPr/>
        </p:nvSpPr>
        <p:spPr bwMode="auto">
          <a:xfrm>
            <a:off x="4572000" y="3189663"/>
            <a:ext cx="3714750" cy="1077913"/>
          </a:xfrm>
          <a:prstGeom prst="rect">
            <a:avLst/>
          </a:prstGeom>
          <a:solidFill>
            <a:schemeClr val="bg1">
              <a:alpha val="47842"/>
            </a:schemeClr>
          </a:solidFill>
          <a:ln w="9525">
            <a:solidFill>
              <a:srgbClr val="000000"/>
            </a:solidFill>
            <a:miter lim="800000"/>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ts val="1000"/>
              </a:spcAft>
              <a:buClrTx/>
              <a:buSzTx/>
              <a:buFontTx/>
              <a:buNone/>
              <a:defRPr/>
            </a:pPr>
            <a:r>
              <a:rPr kumimoji="0" lang="cs-CZ" altLang="cs-CZ" sz="1600" b="1" i="0" strike="noStrike" kern="1200" cap="none" spc="0" normalizeH="0" baseline="0" noProof="0" dirty="0">
                <a:ln>
                  <a:noFill/>
                </a:ln>
                <a:solidFill>
                  <a:srgbClr val="FF0000"/>
                </a:solidFill>
                <a:effectLst/>
                <a:uLnTx/>
                <a:uFillTx/>
                <a:latin typeface="Arial" panose="020B0604020202020204" pitchFamily="34" charset="0"/>
                <a:ea typeface="+mn-ea"/>
                <a:cs typeface="+mn-cs"/>
              </a:rPr>
              <a:t>Substituční efekt</a:t>
            </a:r>
            <a:r>
              <a:rPr kumimoji="0" lang="cs-CZ" altLang="cs-CZ" sz="1600" b="0" i="0"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cs-CZ" altLang="cs-CZ" sz="1600" b="0" i="0" strike="noStrike" kern="1200" cap="none" spc="0" normalizeH="0" baseline="0" noProof="0" dirty="0">
                <a:ln>
                  <a:noFill/>
                </a:ln>
                <a:solidFill>
                  <a:prstClr val="black"/>
                </a:solidFill>
                <a:effectLst/>
                <a:uLnTx/>
                <a:uFillTx/>
                <a:latin typeface="Arial" panose="020B0604020202020204" pitchFamily="34" charset="0"/>
                <a:ea typeface="+mn-ea"/>
                <a:cs typeface="+mn-cs"/>
              </a:rPr>
              <a:t>rostoucích mezd podněcuje pracovníky ke zvýšení množství nabízené práce, substituuje volný čas za práci, a ten je dražší.</a:t>
            </a:r>
            <a:endParaRPr kumimoji="0" lang="cs-CZ" altLang="cs-CZ" sz="1600" b="0" i="0"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11" name="Text Box 1038"/>
          <p:cNvSpPr txBox="1">
            <a:spLocks noChangeArrowheads="1"/>
          </p:cNvSpPr>
          <p:nvPr/>
        </p:nvSpPr>
        <p:spPr bwMode="auto">
          <a:xfrm>
            <a:off x="4572000" y="4571971"/>
            <a:ext cx="3714750" cy="1323439"/>
          </a:xfrm>
          <a:prstGeom prst="rect">
            <a:avLst/>
          </a:prstGeom>
          <a:solidFill>
            <a:schemeClr val="bg1">
              <a:alpha val="49019"/>
            </a:schemeClr>
          </a:solidFill>
          <a:ln w="9525">
            <a:solidFill>
              <a:srgbClr val="000000"/>
            </a:solidFill>
            <a:miter lim="800000"/>
          </a:ln>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just" defTabSz="914400" eaLnBrk="0" fontAlgn="base" latinLnBrk="0" hangingPunct="0">
              <a:lnSpc>
                <a:spcPct val="100000"/>
              </a:lnSpc>
              <a:spcBef>
                <a:spcPct val="0"/>
              </a:spcBef>
              <a:spcAft>
                <a:spcPts val="1000"/>
              </a:spcAft>
              <a:buClrTx/>
              <a:buSzTx/>
              <a:buFontTx/>
              <a:buNone/>
              <a:defRPr/>
            </a:pPr>
            <a:r>
              <a:rPr kumimoji="0" lang="cs-CZ" altLang="cs-CZ" sz="1600" b="1" i="0" strike="noStrike" kern="1200" cap="none" spc="0" normalizeH="0" baseline="0" noProof="0" dirty="0">
                <a:ln>
                  <a:noFill/>
                </a:ln>
                <a:solidFill>
                  <a:srgbClr val="FF0000"/>
                </a:solidFill>
                <a:effectLst/>
                <a:uLnTx/>
                <a:uFillTx/>
                <a:latin typeface="Arial" panose="020B0604020202020204" pitchFamily="34" charset="0"/>
                <a:ea typeface="+mn-ea"/>
                <a:cs typeface="+mn-cs"/>
              </a:rPr>
              <a:t>Důchodový efekt</a:t>
            </a:r>
            <a:r>
              <a:rPr kumimoji="0" lang="cs-CZ" altLang="cs-CZ" sz="1600" b="0" i="0"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cs-CZ" altLang="cs-CZ"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rostoucích mezd podněcuje pracovníky ke snížení nabízeného množství práce, neboť vyšší mzda činí spotřebitele bohatším =&gt;</a:t>
            </a:r>
            <a:r>
              <a:rPr kumimoji="0" lang="cs-CZ" altLang="cs-CZ"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r>
              <a:rPr kumimoji="0" lang="cs-CZ" altLang="cs-CZ" sz="1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ohnutí nabídkové křivky práce</a:t>
            </a:r>
            <a:endParaRPr kumimoji="0" lang="cs-CZ" altLang="cs-CZ"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err="1"/>
              <a:t>Okunův</a:t>
            </a:r>
            <a:r>
              <a:rPr lang="cs-CZ" altLang="cs-CZ" sz="4000" b="1" dirty="0"/>
              <a:t> zákon</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eaLnBrk="1" hangingPunct="1"/>
            <a:r>
              <a:rPr lang="cs-CZ" altLang="cs-CZ" sz="2400" dirty="0"/>
              <a:t>Vyjadřuje fakt, že při </a:t>
            </a:r>
            <a:r>
              <a:rPr lang="cs-CZ" altLang="cs-CZ" sz="2400" b="1" i="1" dirty="0"/>
              <a:t>růstu nezaměstnanosti nad její přirozenou úroveň úměrně klesá hrubý domácí produkt (oproti potenciálnímu HDP).</a:t>
            </a:r>
          </a:p>
          <a:p>
            <a:pPr algn="just" eaLnBrk="1" hangingPunct="1"/>
            <a:r>
              <a:rPr lang="cs-CZ" altLang="cs-CZ" sz="2400" b="1" i="1" dirty="0"/>
              <a:t>Hrubý odhad ztráty HDP</a:t>
            </a:r>
            <a:r>
              <a:rPr lang="cs-CZ" altLang="cs-CZ" sz="2400" dirty="0"/>
              <a:t> spojený s </a:t>
            </a:r>
            <a:r>
              <a:rPr lang="cs-CZ" altLang="cs-CZ" sz="2400" b="1" dirty="0"/>
              <a:t>dočasným zvýšením míry nezaměstnanosti </a:t>
            </a:r>
            <a:r>
              <a:rPr lang="cs-CZ" altLang="cs-CZ" sz="2400" dirty="0"/>
              <a:t>o jeden procentní bod by činil dvě až tři procenta reálného výstupu</a:t>
            </a:r>
          </a:p>
          <a:p>
            <a:pPr marL="628650" indent="-514350" algn="just" eaLnBrk="1" hangingPunct="1">
              <a:buFont typeface="+mj-lt"/>
              <a:buAutoNum type="romanUcPeriod"/>
            </a:pPr>
            <a:r>
              <a:rPr lang="cs-CZ" altLang="cs-CZ" sz="2400" b="1" dirty="0">
                <a:highlight>
                  <a:srgbClr val="FFFF00"/>
                </a:highlight>
              </a:rPr>
              <a:t>Je-li skutečná míra nezaměstnanosti na úrovni přirozené míry, pak Y = Y*, nebo také Y/Y* = 1. </a:t>
            </a:r>
          </a:p>
          <a:p>
            <a:pPr marL="628650" indent="-514350" algn="just" eaLnBrk="1" hangingPunct="1">
              <a:buFont typeface="+mj-lt"/>
              <a:buAutoNum type="romanUcPeriod"/>
            </a:pPr>
            <a:endParaRPr lang="cs-CZ" altLang="cs-CZ" sz="2400" b="1" dirty="0">
              <a:highlight>
                <a:srgbClr val="FFFF00"/>
              </a:highlight>
            </a:endParaRPr>
          </a:p>
          <a:p>
            <a:pPr marL="628650" indent="-514350" algn="just" eaLnBrk="1" hangingPunct="1">
              <a:buFont typeface="+mj-lt"/>
              <a:buAutoNum type="romanUcPeriod"/>
            </a:pPr>
            <a:r>
              <a:rPr lang="cs-CZ" altLang="cs-CZ" sz="2400" b="1" dirty="0">
                <a:highlight>
                  <a:srgbClr val="FFFF00"/>
                </a:highlight>
              </a:rPr>
              <a:t>Je-li skutečná nezaměstnanosti vyšší u &gt; u*, ekonomika nevyužívá své potenciální možnosti</a:t>
            </a:r>
          </a:p>
          <a:p>
            <a:pPr eaLnBrk="1" hangingPunct="1"/>
            <a:endParaRPr lang="cs-CZ" altLang="cs-CZ" sz="2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36/44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err="1"/>
              <a:t>Okonův</a:t>
            </a:r>
            <a:r>
              <a:rPr lang="cs-CZ" altLang="cs-CZ" sz="4000" b="1" dirty="0"/>
              <a:t> zákon</a:t>
            </a:r>
            <a:endParaRPr lang="cs-CZ" sz="40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a:bodyPr>
          <a:lstStyle/>
          <a:p>
            <a:pPr algn="just" eaLnBrk="1" hangingPunct="1"/>
            <a:r>
              <a:rPr lang="cs-CZ" sz="2800" b="1" dirty="0" err="1"/>
              <a:t>Okunův</a:t>
            </a:r>
            <a:r>
              <a:rPr lang="cs-CZ" sz="2800" b="1" dirty="0"/>
              <a:t> zákon </a:t>
            </a:r>
            <a:r>
              <a:rPr lang="cs-CZ" sz="2800" dirty="0"/>
              <a:t>říká, že </a:t>
            </a:r>
            <a:r>
              <a:rPr lang="cs-CZ" sz="2800" b="1" dirty="0"/>
              <a:t>pokud se zvýší skutečná míra nezaměstnanosti o 1 % oproti přirozené míře nezaměstnanosti, </a:t>
            </a:r>
          </a:p>
          <a:p>
            <a:pPr marL="536575" indent="-273050" algn="just" eaLnBrk="1" hangingPunct="1">
              <a:buFont typeface="Wingdings" panose="05000000000000000000" pitchFamily="2" charset="2"/>
              <a:buChar char="Ø"/>
            </a:pPr>
            <a:r>
              <a:rPr lang="cs-CZ" sz="2800" b="1" dirty="0"/>
              <a:t>pak reálný produkt poklesne o 2 % oproti potenciálnímu produktu</a:t>
            </a:r>
            <a:r>
              <a:rPr lang="cs-CZ" sz="2800" dirty="0"/>
              <a:t>, respektive </a:t>
            </a:r>
            <a:r>
              <a:rPr lang="cs-CZ" sz="2800" b="1" dirty="0"/>
              <a:t>zvýšení nezaměstnanosti o 1 % znamená 2 % snížení produktu</a:t>
            </a:r>
            <a:r>
              <a:rPr lang="cs-CZ" sz="2800" dirty="0"/>
              <a:t>.</a:t>
            </a:r>
            <a:endParaRPr lang="en-US" altLang="cs-CZ" sz="24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38/44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graphicFrame>
        <p:nvGraphicFramePr>
          <p:cNvPr id="5" name="Object 1"/>
          <p:cNvGraphicFramePr>
            <a:graphicFrameLocks noChangeAspect="1"/>
          </p:cNvGraphicFramePr>
          <p:nvPr/>
        </p:nvGraphicFramePr>
        <p:xfrm>
          <a:off x="3554577" y="4583754"/>
          <a:ext cx="2448272" cy="1104972"/>
        </p:xfrm>
        <a:graphic>
          <a:graphicData uri="http://schemas.openxmlformats.org/presentationml/2006/ole">
            <mc:AlternateContent xmlns:mc="http://schemas.openxmlformats.org/markup-compatibility/2006">
              <mc:Choice xmlns:v="urn:schemas-microsoft-com:vml" Requires="v">
                <p:oleObj name="Rovnice" r:id="rId3" imgW="25908000" imgH="11582400" progId="Equation.3">
                  <p:embed/>
                </p:oleObj>
              </mc:Choice>
              <mc:Fallback>
                <p:oleObj name="Rovnice" r:id="rId3" imgW="25908000" imgH="11582400" progId="Equation.3">
                  <p:embed/>
                  <p:pic>
                    <p:nvPicPr>
                      <p:cNvPr id="0" name="Object 1"/>
                      <p:cNvPicPr>
                        <a:picLocks noChangeAspect="1" noChangeArrowheads="1"/>
                      </p:cNvPicPr>
                      <p:nvPr/>
                    </p:nvPicPr>
                    <p:blipFill>
                      <a:blip r:embed="rId4"/>
                      <a:srcRect/>
                      <a:stretch>
                        <a:fillRect/>
                      </a:stretch>
                    </p:blipFill>
                    <p:spPr bwMode="auto">
                      <a:xfrm>
                        <a:off x="3554577" y="4583754"/>
                        <a:ext cx="2448272" cy="11049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83561"/>
          </a:xfrm>
        </p:spPr>
        <p:txBody>
          <a:bodyPr>
            <a:noAutofit/>
          </a:bodyPr>
          <a:lstStyle/>
          <a:p>
            <a:r>
              <a:rPr lang="cs-CZ" altLang="cs-CZ" sz="3600" b="1" dirty="0"/>
              <a:t>Cesty snižování nezaměstnanosti</a:t>
            </a:r>
            <a:endParaRPr lang="cs-CZ" sz="3600" b="1" dirty="0"/>
          </a:p>
        </p:txBody>
      </p:sp>
      <p:sp>
        <p:nvSpPr>
          <p:cNvPr id="98" name="Google Shape;98;p14"/>
          <p:cNvSpPr txBox="1">
            <a:spLocks noGrp="1"/>
          </p:cNvSpPr>
          <p:nvPr>
            <p:ph type="body" idx="1"/>
          </p:nvPr>
        </p:nvSpPr>
        <p:spPr>
          <a:xfrm>
            <a:off x="212651" y="1356606"/>
            <a:ext cx="8718913" cy="4983809"/>
          </a:xfrm>
          <a:prstGeom prst="rect">
            <a:avLst/>
          </a:prstGeom>
          <a:noFill/>
          <a:ln>
            <a:noFill/>
          </a:ln>
        </p:spPr>
        <p:txBody>
          <a:bodyPr spcFirstLastPara="1" wrap="square" lIns="91425" tIns="45700" rIns="91425" bIns="45700" anchor="t" anchorCtr="0">
            <a:normAutofit fontScale="62500" lnSpcReduction="20000"/>
          </a:bodyPr>
          <a:lstStyle/>
          <a:p>
            <a:pPr eaLnBrk="1" hangingPunct="1"/>
            <a:r>
              <a:rPr lang="cs-CZ" altLang="cs-CZ" sz="2800" b="1" dirty="0"/>
              <a:t>Nejzávažnější –  </a:t>
            </a:r>
            <a:r>
              <a:rPr lang="cs-CZ" altLang="cs-CZ" sz="2800" b="1" dirty="0">
                <a:highlight>
                  <a:srgbClr val="FFFF00"/>
                </a:highlight>
              </a:rPr>
              <a:t>dlouhodobá nezaměstnanost</a:t>
            </a:r>
            <a:r>
              <a:rPr lang="cs-CZ" altLang="cs-CZ" sz="2800" b="1" dirty="0"/>
              <a:t> – v důsledku </a:t>
            </a:r>
            <a:r>
              <a:rPr lang="cs-CZ" altLang="cs-CZ" sz="2800" b="1" dirty="0">
                <a:highlight>
                  <a:srgbClr val="FFFF00"/>
                </a:highlight>
              </a:rPr>
              <a:t>změn struktury ekonomiky</a:t>
            </a:r>
            <a:r>
              <a:rPr lang="cs-CZ" altLang="cs-CZ" sz="2800" b="1" dirty="0"/>
              <a:t>; i plošně rozprostřená nezaměstnanost v důsledku </a:t>
            </a:r>
            <a:r>
              <a:rPr lang="cs-CZ" altLang="cs-CZ" sz="2800" b="1" dirty="0">
                <a:highlight>
                  <a:srgbClr val="FFFF00"/>
                </a:highlight>
              </a:rPr>
              <a:t>cyklického propadu ekonomiky</a:t>
            </a:r>
            <a:r>
              <a:rPr lang="cs-CZ" altLang="cs-CZ" sz="2800" b="1" dirty="0"/>
              <a:t>. </a:t>
            </a:r>
          </a:p>
          <a:p>
            <a:pPr marL="628650" indent="-514350">
              <a:buFont typeface="+mj-lt"/>
              <a:buAutoNum type="arabicPeriod"/>
            </a:pPr>
            <a:r>
              <a:rPr lang="cs-CZ" altLang="cs-CZ" sz="2800" b="1" dirty="0"/>
              <a:t>Vláda pomocí </a:t>
            </a:r>
            <a:r>
              <a:rPr lang="cs-CZ" altLang="cs-CZ" sz="2800" b="1" dirty="0">
                <a:solidFill>
                  <a:srgbClr val="FF0000"/>
                </a:solidFill>
              </a:rPr>
              <a:t>své HOSPODÁŘSKÉ POLITIKY </a:t>
            </a:r>
            <a:r>
              <a:rPr lang="cs-CZ" altLang="cs-CZ" sz="2800" b="1" dirty="0">
                <a:solidFill>
                  <a:schemeClr val="tx1"/>
                </a:solidFill>
              </a:rPr>
              <a:t>může:</a:t>
            </a:r>
          </a:p>
          <a:p>
            <a:pPr marL="685800" indent="-571500">
              <a:buFont typeface="+mj-lt"/>
              <a:buAutoNum type="romanLcPeriod"/>
            </a:pPr>
            <a:r>
              <a:rPr lang="cs-CZ" altLang="cs-CZ" sz="2800" b="1" dirty="0"/>
              <a:t>snížit důsledky nezaměstnanosti, </a:t>
            </a:r>
          </a:p>
          <a:p>
            <a:pPr marL="685800" indent="-571500">
              <a:buFont typeface="+mj-lt"/>
              <a:buAutoNum type="romanLcPeriod"/>
            </a:pPr>
            <a:r>
              <a:rPr lang="cs-CZ" altLang="cs-CZ" sz="2800" b="1" dirty="0"/>
              <a:t>dobu hledání pracovního místa mnoha způsoby. </a:t>
            </a:r>
          </a:p>
          <a:p>
            <a:pPr eaLnBrk="1" hangingPunct="1"/>
            <a:endParaRPr lang="cs-CZ" altLang="cs-CZ" sz="2800" b="1" dirty="0"/>
          </a:p>
          <a:p>
            <a:pPr eaLnBrk="1" hangingPunct="1"/>
            <a:r>
              <a:rPr lang="cs-CZ" altLang="cs-CZ" sz="2800" b="1" dirty="0"/>
              <a:t>K omezení nezaměstnanosti = kombinace </a:t>
            </a:r>
            <a:r>
              <a:rPr lang="cs-CZ" altLang="cs-CZ" sz="2800" b="1" dirty="0">
                <a:highlight>
                  <a:srgbClr val="FFFF00"/>
                </a:highlight>
              </a:rPr>
              <a:t>expanzivní fiskální a monetární politiky </a:t>
            </a:r>
            <a:r>
              <a:rPr lang="cs-CZ" altLang="cs-CZ" sz="2800" b="1" dirty="0"/>
              <a:t>– </a:t>
            </a:r>
            <a:r>
              <a:rPr lang="cs-CZ" altLang="cs-CZ" sz="2800" b="1" dirty="0">
                <a:highlight>
                  <a:srgbClr val="FFFF00"/>
                </a:highlight>
              </a:rPr>
              <a:t>podpora AD  </a:t>
            </a:r>
            <a:r>
              <a:rPr lang="cs-CZ" altLang="cs-CZ" sz="2800" b="1" dirty="0"/>
              <a:t>- docílení ekonomického růstu a </a:t>
            </a:r>
            <a:r>
              <a:rPr lang="cs-CZ" altLang="cs-CZ" sz="2800" b="1" dirty="0">
                <a:highlight>
                  <a:srgbClr val="FFFF00"/>
                </a:highlight>
              </a:rPr>
              <a:t>optimálního využití potenciálu země. </a:t>
            </a:r>
          </a:p>
          <a:p>
            <a:pPr eaLnBrk="1" hangingPunct="1"/>
            <a:endParaRPr lang="cs-CZ" altLang="cs-CZ" sz="2800" b="1" dirty="0">
              <a:highlight>
                <a:srgbClr val="FFFF00"/>
              </a:highlight>
            </a:endParaRPr>
          </a:p>
          <a:p>
            <a:pPr marL="628650" indent="-514350" eaLnBrk="1" hangingPunct="1">
              <a:buFont typeface="+mj-lt"/>
              <a:buAutoNum type="arabicPeriod" startAt="2"/>
            </a:pPr>
            <a:r>
              <a:rPr lang="cs-CZ" altLang="cs-CZ" sz="2800" b="1" dirty="0">
                <a:solidFill>
                  <a:srgbClr val="FF0000"/>
                </a:solidFill>
              </a:rPr>
              <a:t>AKTIVNÍ POLITIKA ZAMĚSTNANOSTI:</a:t>
            </a:r>
          </a:p>
          <a:p>
            <a:pPr>
              <a:buFont typeface="Wingdings" panose="05000000000000000000" pitchFamily="2" charset="2"/>
              <a:buChar char="Ø"/>
            </a:pPr>
            <a:r>
              <a:rPr lang="cs-CZ" altLang="cs-CZ" sz="2800" b="1" dirty="0">
                <a:solidFill>
                  <a:srgbClr val="FF0000"/>
                </a:solidFill>
              </a:rPr>
              <a:t>Ministerstvo práce a sociálních věcí ČR </a:t>
            </a:r>
            <a:r>
              <a:rPr lang="cs-CZ" altLang="cs-CZ" sz="2800" b="1" dirty="0"/>
              <a:t>společně s </a:t>
            </a:r>
            <a:r>
              <a:rPr lang="cs-CZ" altLang="cs-CZ" sz="2800" b="1" dirty="0">
                <a:solidFill>
                  <a:srgbClr val="FF0000"/>
                </a:solidFill>
              </a:rPr>
              <a:t>úřady práce </a:t>
            </a:r>
            <a:r>
              <a:rPr lang="cs-CZ" altLang="cs-CZ" sz="2800" b="1" dirty="0"/>
              <a:t>- nástroje: </a:t>
            </a:r>
          </a:p>
          <a:p>
            <a:r>
              <a:rPr lang="cs-CZ" altLang="cs-CZ" sz="2800" b="1" dirty="0"/>
              <a:t>DOTACE PODNIKATELŮM na společensky účelná pracovní místa – obsazována nezaměstnanými registrovanými na úřadech práce, </a:t>
            </a:r>
          </a:p>
          <a:p>
            <a:r>
              <a:rPr lang="cs-CZ" altLang="cs-CZ" sz="2800" b="1" dirty="0"/>
              <a:t>organizování veřejně prospěšných prací, </a:t>
            </a:r>
          </a:p>
          <a:p>
            <a:r>
              <a:rPr lang="cs-CZ" altLang="cs-CZ" sz="2800" b="1" dirty="0"/>
              <a:t>rekvalifikační programy, </a:t>
            </a:r>
          </a:p>
          <a:p>
            <a:r>
              <a:rPr lang="cs-CZ" altLang="cs-CZ" sz="2800" b="1" dirty="0"/>
              <a:t>vytváření chráněných pracovišť pro občany se zdravotním postižením apod. </a:t>
            </a:r>
          </a:p>
          <a:p>
            <a:endParaRPr lang="cs-CZ" altLang="cs-CZ" sz="2800" b="1" dirty="0"/>
          </a:p>
          <a:p>
            <a:pPr eaLnBrk="1" hangingPunct="1"/>
            <a:endParaRPr lang="cs-CZ" altLang="cs-CZ" sz="28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B8F60EDD-3CC2-CC7C-A9B5-6E2B4EDADC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C6E61CD-703F-94C1-AD25-45855B765850}"/>
              </a:ext>
            </a:extLst>
          </p:cNvPr>
          <p:cNvSpPr>
            <a:spLocks noGrp="1"/>
          </p:cNvSpPr>
          <p:nvPr>
            <p:ph type="title"/>
          </p:nvPr>
        </p:nvSpPr>
        <p:spPr>
          <a:xfrm>
            <a:off x="457200" y="473045"/>
            <a:ext cx="8229600" cy="883561"/>
          </a:xfrm>
        </p:spPr>
        <p:txBody>
          <a:bodyPr>
            <a:noAutofit/>
          </a:bodyPr>
          <a:lstStyle/>
          <a:p>
            <a:r>
              <a:rPr lang="cs-CZ" altLang="cs-CZ" sz="3600" b="1" dirty="0"/>
              <a:t>Cesty snižování nezaměstnanosti</a:t>
            </a:r>
            <a:endParaRPr lang="cs-CZ" sz="3600" b="1" dirty="0"/>
          </a:p>
        </p:txBody>
      </p:sp>
      <p:sp>
        <p:nvSpPr>
          <p:cNvPr id="98" name="Google Shape;98;p14">
            <a:extLst>
              <a:ext uri="{FF2B5EF4-FFF2-40B4-BE49-F238E27FC236}">
                <a16:creationId xmlns:a16="http://schemas.microsoft.com/office/drawing/2014/main" id="{0CC696DD-DBAC-831B-6AE6-52B400049006}"/>
              </a:ext>
            </a:extLst>
          </p:cNvPr>
          <p:cNvSpPr txBox="1">
            <a:spLocks noGrp="1"/>
          </p:cNvSpPr>
          <p:nvPr>
            <p:ph type="body" idx="1"/>
          </p:nvPr>
        </p:nvSpPr>
        <p:spPr>
          <a:xfrm>
            <a:off x="212651" y="1356606"/>
            <a:ext cx="8718913" cy="5176541"/>
          </a:xfrm>
          <a:prstGeom prst="rect">
            <a:avLst/>
          </a:prstGeom>
          <a:noFill/>
          <a:ln>
            <a:noFill/>
          </a:ln>
        </p:spPr>
        <p:txBody>
          <a:bodyPr spcFirstLastPara="1" wrap="square" lIns="91425" tIns="45700" rIns="91425" bIns="45700" anchor="t" anchorCtr="0">
            <a:normAutofit fontScale="85000" lnSpcReduction="20000"/>
          </a:bodyPr>
          <a:lstStyle/>
          <a:p>
            <a:pPr marL="628650" indent="-514350">
              <a:buFont typeface="+mj-lt"/>
              <a:buAutoNum type="arabicPeriod" startAt="3"/>
            </a:pPr>
            <a:r>
              <a:rPr lang="cs-CZ" altLang="cs-CZ" sz="2800" b="1" dirty="0">
                <a:solidFill>
                  <a:srgbClr val="FF0000"/>
                </a:solidFill>
              </a:rPr>
              <a:t>PASIVNÍ POLITIKA ZAMĚSTNANOSTI, </a:t>
            </a:r>
          </a:p>
          <a:p>
            <a:r>
              <a:rPr lang="cs-CZ" altLang="cs-CZ" sz="2800" b="1" dirty="0"/>
              <a:t>Eliminuje negativní dopady nezaměstnanosti z hlediska nezaměstnaných:</a:t>
            </a:r>
          </a:p>
          <a:p>
            <a:pPr algn="just">
              <a:buFont typeface="Wingdings" panose="05000000000000000000" pitchFamily="2" charset="2"/>
              <a:buChar char="Ø"/>
            </a:pPr>
            <a:r>
              <a:rPr lang="cs-CZ" altLang="cs-CZ" sz="2800" b="1" dirty="0"/>
              <a:t>Kvalitní činnost úřadů práce: bezplatné poskytování informací o pracovních místech a dále s vyplácením podpor v nezaměstnanosti.</a:t>
            </a:r>
          </a:p>
          <a:p>
            <a:pPr eaLnBrk="1" hangingPunct="1"/>
            <a:endParaRPr lang="cs-CZ" altLang="cs-CZ" sz="2800" b="1" dirty="0"/>
          </a:p>
          <a:p>
            <a:pPr eaLnBrk="1" hangingPunct="1">
              <a:buFont typeface="Wingdings" panose="05000000000000000000" pitchFamily="2" charset="2"/>
              <a:buChar char="ü"/>
            </a:pPr>
            <a:r>
              <a:rPr lang="cs-CZ" altLang="cs-CZ" sz="2800" b="1" dirty="0">
                <a:solidFill>
                  <a:srgbClr val="FF0000"/>
                </a:solidFill>
              </a:rPr>
              <a:t>Pojištění v nezaměstnanosti </a:t>
            </a:r>
            <a:r>
              <a:rPr lang="cs-CZ" altLang="cs-CZ" sz="2800" b="1" dirty="0"/>
              <a:t>– pozitivní sociální a ekonomické účinky; objektivně – faktor přispívající ke zvýšené nezaměstnanosti. </a:t>
            </a:r>
          </a:p>
          <a:p>
            <a:pPr marL="685800" indent="-571500" eaLnBrk="1" hangingPunct="1">
              <a:buFont typeface="+mj-lt"/>
              <a:buAutoNum type="romanLcPeriod"/>
            </a:pPr>
            <a:r>
              <a:rPr lang="cs-CZ" altLang="cs-CZ" sz="2800" b="1" dirty="0"/>
              <a:t>Vyplácení podpor může snižovat úsilí při vyhledávání zaměstnání – udržení podpory. </a:t>
            </a:r>
          </a:p>
          <a:p>
            <a:pPr marL="685800" indent="-571500" eaLnBrk="1" hangingPunct="1">
              <a:buFont typeface="+mj-lt"/>
              <a:buAutoNum type="romanLcPeriod"/>
            </a:pPr>
            <a:r>
              <a:rPr lang="cs-CZ" altLang="cs-CZ" sz="2800" b="1" dirty="0"/>
              <a:t>Avšak: lidé odmítají některé nabídky, protože se snaží najít zaměstnání, které lépe odpovídá jejich kvalifikaci – pojištění naopak přispívá k nalezení optimálního zaměstnání.</a:t>
            </a:r>
          </a:p>
          <a:p>
            <a:pPr eaLnBrk="1" hangingPunct="1"/>
            <a:endParaRPr lang="cs-CZ" altLang="cs-CZ" sz="2800" b="1" dirty="0"/>
          </a:p>
        </p:txBody>
      </p:sp>
      <p:sp>
        <p:nvSpPr>
          <p:cNvPr id="99" name="Google Shape;99;p14">
            <a:extLst>
              <a:ext uri="{FF2B5EF4-FFF2-40B4-BE49-F238E27FC236}">
                <a16:creationId xmlns:a16="http://schemas.microsoft.com/office/drawing/2014/main" id="{20AA58FB-9525-F300-921F-C8139C365C95}"/>
              </a:ext>
            </a:extLst>
          </p:cNvPr>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7384210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820046"/>
          </a:xfrm>
        </p:spPr>
        <p:txBody>
          <a:bodyPr>
            <a:noAutofit/>
          </a:bodyPr>
          <a:lstStyle/>
          <a:p>
            <a:r>
              <a:rPr lang="cs-CZ" altLang="cs-CZ" sz="3200" b="1" dirty="0"/>
              <a:t>Cesty snižování nezaměstnanosti</a:t>
            </a:r>
            <a:endParaRPr lang="cs-CZ" sz="3200" b="1" dirty="0"/>
          </a:p>
        </p:txBody>
      </p:sp>
      <p:sp>
        <p:nvSpPr>
          <p:cNvPr id="98" name="Google Shape;98;p14"/>
          <p:cNvSpPr txBox="1">
            <a:spLocks noGrp="1"/>
          </p:cNvSpPr>
          <p:nvPr>
            <p:ph type="body" idx="1"/>
          </p:nvPr>
        </p:nvSpPr>
        <p:spPr>
          <a:xfrm>
            <a:off x="212651" y="1293091"/>
            <a:ext cx="8691204" cy="5047324"/>
          </a:xfrm>
          <a:prstGeom prst="rect">
            <a:avLst/>
          </a:prstGeom>
          <a:noFill/>
          <a:ln>
            <a:noFill/>
          </a:ln>
        </p:spPr>
        <p:txBody>
          <a:bodyPr spcFirstLastPara="1" wrap="square" lIns="91425" tIns="45700" rIns="91425" bIns="45700" anchor="t" anchorCtr="0">
            <a:normAutofit/>
          </a:bodyPr>
          <a:lstStyle/>
          <a:p>
            <a:pPr marL="628650" indent="-514350" eaLnBrk="1" hangingPunct="1">
              <a:buFont typeface="+mj-lt"/>
              <a:buAutoNum type="arabicPeriod" startAt="4"/>
            </a:pPr>
            <a:r>
              <a:rPr lang="cs-CZ" altLang="cs-CZ" sz="1800" b="1" dirty="0">
                <a:solidFill>
                  <a:srgbClr val="FF0000"/>
                </a:solidFill>
              </a:rPr>
              <a:t>PODPORA MALÉHO A STŘEDNÍHO PODNIKÁNÍ: </a:t>
            </a:r>
            <a:r>
              <a:rPr lang="cs-CZ" altLang="cs-CZ" sz="1800" b="1" dirty="0"/>
              <a:t>tyto firmy dokážou absorbovat část nevyužité pracovní síly.</a:t>
            </a:r>
          </a:p>
          <a:p>
            <a:pPr marL="628650" indent="-514350" eaLnBrk="1" hangingPunct="1">
              <a:buFont typeface="+mj-lt"/>
              <a:buAutoNum type="arabicPeriod" startAt="4"/>
            </a:pPr>
            <a:r>
              <a:rPr lang="cs-CZ" altLang="cs-CZ" sz="1800" b="1" dirty="0">
                <a:solidFill>
                  <a:srgbClr val="FF0000"/>
                </a:solidFill>
              </a:rPr>
              <a:t>LEPŠÍ GEOGRAFICKÁ MOBILITA PRACOVNÍCH SIL </a:t>
            </a:r>
            <a:r>
              <a:rPr lang="cs-CZ" altLang="cs-CZ" sz="1800" b="1" dirty="0"/>
              <a:t>– pomocí zlepšení dostupnosti bytů, poskytováním podpor při stěhování do místa nového zaměstnání, rozvojem dopravní infrastruktury zejména ve venkovských oblastech apod. </a:t>
            </a:r>
          </a:p>
          <a:p>
            <a:pPr eaLnBrk="1" hangingPunct="1"/>
            <a:endParaRPr lang="cs-CZ" altLang="cs-CZ" sz="1800" b="1" dirty="0"/>
          </a:p>
          <a:p>
            <a:pPr eaLnBrk="1" hangingPunct="1"/>
            <a:r>
              <a:rPr lang="cs-CZ" altLang="cs-CZ" sz="1800" b="1" dirty="0"/>
              <a:t>V souvislosti s potřebou zvyšovat pružnost trhu práce = </a:t>
            </a:r>
            <a:r>
              <a:rPr lang="cs-CZ" altLang="cs-CZ" sz="1800" b="1" dirty="0" err="1">
                <a:highlight>
                  <a:srgbClr val="FFFF00"/>
                </a:highlight>
              </a:rPr>
              <a:t>flexicurity</a:t>
            </a:r>
            <a:r>
              <a:rPr lang="cs-CZ" altLang="cs-CZ" sz="1800" b="1" dirty="0">
                <a:highlight>
                  <a:srgbClr val="FFFF00"/>
                </a:highlight>
              </a:rPr>
              <a:t>:</a:t>
            </a:r>
          </a:p>
          <a:p>
            <a:pPr eaLnBrk="1" hangingPunct="1">
              <a:buFont typeface="Wingdings" panose="05000000000000000000" pitchFamily="2" charset="2"/>
              <a:buChar char="Ø"/>
            </a:pPr>
            <a:r>
              <a:rPr lang="cs-CZ" altLang="cs-CZ" sz="1800" b="1" dirty="0"/>
              <a:t>slovní novotvar – spojením slov </a:t>
            </a:r>
            <a:r>
              <a:rPr lang="cs-CZ" altLang="cs-CZ" sz="1800" b="1" dirty="0">
                <a:highlight>
                  <a:srgbClr val="FFFF00"/>
                </a:highlight>
              </a:rPr>
              <a:t>flexibility a </a:t>
            </a:r>
            <a:r>
              <a:rPr lang="cs-CZ" altLang="cs-CZ" sz="1800" b="1" dirty="0" err="1">
                <a:highlight>
                  <a:srgbClr val="FFFF00"/>
                </a:highlight>
              </a:rPr>
              <a:t>security</a:t>
            </a:r>
            <a:r>
              <a:rPr lang="cs-CZ" altLang="cs-CZ" sz="1800" b="1" dirty="0">
                <a:highlight>
                  <a:srgbClr val="FFFF00"/>
                </a:highlight>
              </a:rPr>
              <a:t>,</a:t>
            </a:r>
            <a:r>
              <a:rPr lang="cs-CZ" altLang="cs-CZ" sz="1800" b="1" dirty="0"/>
              <a:t> tzn. </a:t>
            </a:r>
            <a:r>
              <a:rPr lang="cs-CZ" altLang="cs-CZ" sz="1800" b="1" dirty="0">
                <a:highlight>
                  <a:srgbClr val="FFFF00"/>
                </a:highlight>
              </a:rPr>
              <a:t>pružnost a ochrana či jistota:</a:t>
            </a:r>
          </a:p>
          <a:p>
            <a:pPr eaLnBrk="1" hangingPunct="1">
              <a:buFont typeface="Wingdings" panose="05000000000000000000" pitchFamily="2" charset="2"/>
              <a:buChar char="Ø"/>
            </a:pPr>
            <a:r>
              <a:rPr lang="cs-CZ" altLang="cs-CZ" sz="1800" b="1" dirty="0"/>
              <a:t>vyjadřuje hledání rovnováhy mezi </a:t>
            </a:r>
            <a:r>
              <a:rPr lang="cs-CZ" altLang="cs-CZ" sz="1800" b="1" dirty="0">
                <a:solidFill>
                  <a:srgbClr val="FF0000"/>
                </a:solidFill>
              </a:rPr>
              <a:t>pružností trhu práce</a:t>
            </a:r>
            <a:r>
              <a:rPr lang="cs-CZ" altLang="cs-CZ" sz="1800" b="1" dirty="0"/>
              <a:t>, která snižuje nezaměstnanost, a </a:t>
            </a:r>
            <a:r>
              <a:rPr lang="cs-CZ" altLang="cs-CZ" sz="1800" b="1" dirty="0">
                <a:solidFill>
                  <a:srgbClr val="FF0000"/>
                </a:solidFill>
              </a:rPr>
              <a:t>ochranou pracovníků:</a:t>
            </a:r>
          </a:p>
          <a:p>
            <a:pPr eaLnBrk="1" hangingPunct="1">
              <a:buFont typeface="Wingdings" panose="05000000000000000000" pitchFamily="2" charset="2"/>
              <a:buChar char="Ø"/>
            </a:pPr>
            <a:r>
              <a:rPr lang="cs-CZ" altLang="cs-CZ" sz="1800" b="1" dirty="0"/>
              <a:t>soubor opatření na jedné straně podporujících schopnost účastníků trhu práce přizpůsobovat se jeho vývoji a nástrojů přispívajících k vytváření základních sociálních jistot na straně druhé.</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4000" b="1" dirty="0">
                <a:solidFill>
                  <a:srgbClr val="FF0000"/>
                </a:solidFill>
              </a:rPr>
              <a:t>„ZAMĚSTNATELNOST“</a:t>
            </a:r>
            <a:endParaRPr lang="cs-CZ" sz="4000" b="1" dirty="0">
              <a:solidFill>
                <a:srgbClr val="FF0000"/>
              </a:solidFill>
            </a:endParaRPr>
          </a:p>
        </p:txBody>
      </p:sp>
      <p:sp>
        <p:nvSpPr>
          <p:cNvPr id="98" name="Google Shape;98;p14"/>
          <p:cNvSpPr txBox="1">
            <a:spLocks noGrp="1"/>
          </p:cNvSpPr>
          <p:nvPr>
            <p:ph type="body" idx="1"/>
          </p:nvPr>
        </p:nvSpPr>
        <p:spPr>
          <a:xfrm>
            <a:off x="212652" y="1616045"/>
            <a:ext cx="8643966" cy="4525963"/>
          </a:xfrm>
          <a:prstGeom prst="rect">
            <a:avLst/>
          </a:prstGeom>
          <a:noFill/>
          <a:ln>
            <a:noFill/>
          </a:ln>
        </p:spPr>
        <p:txBody>
          <a:bodyPr spcFirstLastPara="1" wrap="square" lIns="91425" tIns="45700" rIns="91425" bIns="45700" anchor="t" anchorCtr="0">
            <a:normAutofit fontScale="92500" lnSpcReduction="10000"/>
          </a:bodyPr>
          <a:lstStyle/>
          <a:p>
            <a:pPr eaLnBrk="1" hangingPunct="1">
              <a:buFont typeface="Wingdings" panose="05000000000000000000" pitchFamily="2" charset="2"/>
              <a:buChar char="ü"/>
            </a:pPr>
            <a:r>
              <a:rPr lang="cs-CZ" altLang="cs-CZ" sz="2800" b="1" dirty="0"/>
              <a:t>Z anglického pojmu </a:t>
            </a:r>
            <a:r>
              <a:rPr lang="cs-CZ" altLang="cs-CZ" sz="2800" b="1" dirty="0">
                <a:solidFill>
                  <a:srgbClr val="FF0000"/>
                </a:solidFill>
              </a:rPr>
              <a:t>EMPLOYABILITY = způsobilost uplatnit se na trhu práce. </a:t>
            </a:r>
          </a:p>
          <a:p>
            <a:pPr algn="just" eaLnBrk="1" hangingPunct="1">
              <a:buFont typeface="Wingdings" panose="05000000000000000000" pitchFamily="2" charset="2"/>
              <a:buChar char="Ø"/>
            </a:pPr>
            <a:r>
              <a:rPr lang="cs-CZ" altLang="cs-CZ" sz="2800" b="1" i="1" dirty="0"/>
              <a:t>Člověk je </a:t>
            </a:r>
            <a:r>
              <a:rPr lang="cs-CZ" altLang="cs-CZ" sz="2800" b="1" i="1" dirty="0">
                <a:highlight>
                  <a:srgbClr val="FFFF00"/>
                </a:highlight>
              </a:rPr>
              <a:t>zaměstnatelný,</a:t>
            </a:r>
            <a:r>
              <a:rPr lang="cs-CZ" altLang="cs-CZ" sz="2800" b="1" i="1" dirty="0"/>
              <a:t> když je schopen získat zaměstnání, zachovat si je, vyrovnat se se změnami na pracovišti, najít si jiné místo, chce-li změnit zaměstnání apod. </a:t>
            </a:r>
          </a:p>
          <a:p>
            <a:pPr algn="just" eaLnBrk="1" hangingPunct="1">
              <a:buFont typeface="Wingdings" panose="05000000000000000000" pitchFamily="2" charset="2"/>
              <a:buChar char="Ø"/>
            </a:pPr>
            <a:r>
              <a:rPr lang="cs-CZ" altLang="cs-CZ" sz="2800" b="1" i="1" dirty="0">
                <a:highlight>
                  <a:srgbClr val="FFFF00"/>
                </a:highlight>
              </a:rPr>
              <a:t>„Nezaměstnatelný“ </a:t>
            </a:r>
            <a:r>
              <a:rPr lang="cs-CZ" altLang="cs-CZ" sz="2800" b="1" dirty="0"/>
              <a:t>– navenek projevuje snahu registrovat se na úřadech práce, zejména pro získaní různých sociálních dávek , jiných výhod; ve skutečnosti není ochotný / schopný přijmout uvolněné pracovní místo, příp. se v něm udržet déle než několik dnů / týdnů.</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Podílové ukazatele trhu práce - shrnutí</a:t>
            </a:r>
            <a:endParaRPr lang="cs-CZ" sz="3600" b="1" dirty="0"/>
          </a:p>
        </p:txBody>
      </p:sp>
      <p:sp>
        <p:nvSpPr>
          <p:cNvPr id="98" name="Google Shape;98;p14"/>
          <p:cNvSpPr txBox="1">
            <a:spLocks noGrp="1"/>
          </p:cNvSpPr>
          <p:nvPr>
            <p:ph type="body" idx="1"/>
          </p:nvPr>
        </p:nvSpPr>
        <p:spPr>
          <a:xfrm>
            <a:off x="212651" y="1616045"/>
            <a:ext cx="8644269" cy="4525963"/>
          </a:xfrm>
          <a:prstGeom prst="rect">
            <a:avLst/>
          </a:prstGeom>
          <a:noFill/>
          <a:ln>
            <a:noFill/>
          </a:ln>
        </p:spPr>
        <p:txBody>
          <a:bodyPr spcFirstLastPara="1" wrap="square" lIns="91425" tIns="45700" rIns="91425" bIns="45700" anchor="t" anchorCtr="0">
            <a:normAutofit fontScale="92500"/>
          </a:bodyPr>
          <a:lstStyle/>
          <a:p>
            <a:pPr marL="571500" indent="-457200" algn="just" eaLnBrk="1" fontAlgn="auto" hangingPunct="1">
              <a:spcAft>
                <a:spcPts val="0"/>
              </a:spcAft>
              <a:buFont typeface="+mj-lt"/>
              <a:buAutoNum type="arabicPeriod"/>
              <a:defRPr/>
            </a:pPr>
            <a:r>
              <a:rPr lang="cs-CZ" sz="2400" b="1" dirty="0">
                <a:solidFill>
                  <a:srgbClr val="C00000"/>
                </a:solidFill>
              </a:rPr>
              <a:t>Míra ekonomické aktivity</a:t>
            </a:r>
            <a:r>
              <a:rPr lang="cs-CZ" sz="2400" dirty="0">
                <a:solidFill>
                  <a:schemeClr val="tx2"/>
                </a:solidFill>
              </a:rPr>
              <a:t> </a:t>
            </a:r>
            <a:r>
              <a:rPr lang="cs-CZ" sz="2400" dirty="0"/>
              <a:t>(</a:t>
            </a:r>
            <a:r>
              <a:rPr lang="cs-CZ" sz="2400" dirty="0" err="1"/>
              <a:t>participation</a:t>
            </a:r>
            <a:r>
              <a:rPr lang="cs-CZ" sz="2400" dirty="0"/>
              <a:t> </a:t>
            </a:r>
            <a:r>
              <a:rPr lang="cs-CZ" sz="2400" dirty="0" err="1"/>
              <a:t>rate</a:t>
            </a:r>
            <a:r>
              <a:rPr lang="cs-CZ" sz="2400" dirty="0"/>
              <a:t>) – podíl pracovní síly L (zaměstnaných a nezaměstnaných) na počtu všech osob starších 15ti let. </a:t>
            </a:r>
          </a:p>
          <a:p>
            <a:pPr marL="571500" indent="-457200" algn="just" eaLnBrk="1" fontAlgn="auto" hangingPunct="1">
              <a:spcAft>
                <a:spcPts val="0"/>
              </a:spcAft>
              <a:buFont typeface="+mj-lt"/>
              <a:buAutoNum type="arabicPeriod"/>
              <a:defRPr/>
            </a:pPr>
            <a:endParaRPr lang="cs-CZ" sz="2400" b="1" dirty="0">
              <a:solidFill>
                <a:srgbClr val="C00000"/>
              </a:solidFill>
            </a:endParaRPr>
          </a:p>
          <a:p>
            <a:pPr marL="571500" indent="-457200" algn="just" eaLnBrk="1" fontAlgn="auto" hangingPunct="1">
              <a:spcAft>
                <a:spcPts val="0"/>
              </a:spcAft>
              <a:buFont typeface="+mj-lt"/>
              <a:buAutoNum type="arabicPeriod"/>
              <a:defRPr/>
            </a:pPr>
            <a:r>
              <a:rPr lang="cs-CZ" sz="2400" b="1" dirty="0">
                <a:solidFill>
                  <a:srgbClr val="C00000"/>
                </a:solidFill>
              </a:rPr>
              <a:t>Míra zaměstnanosti</a:t>
            </a:r>
            <a:r>
              <a:rPr lang="cs-CZ" sz="2400" dirty="0">
                <a:solidFill>
                  <a:schemeClr val="tx2"/>
                </a:solidFill>
              </a:rPr>
              <a:t> </a:t>
            </a:r>
            <a:r>
              <a:rPr lang="cs-CZ" sz="2400" dirty="0"/>
              <a:t>– podíl počtu zaměstnaných na počtu všech osob starších 15 let</a:t>
            </a:r>
          </a:p>
          <a:p>
            <a:pPr algn="just" eaLnBrk="1" fontAlgn="auto" hangingPunct="1">
              <a:spcAft>
                <a:spcPts val="0"/>
              </a:spcAft>
              <a:buFont typeface="Wingdings" panose="05000000000000000000" pitchFamily="2" charset="2"/>
              <a:buChar char="ü"/>
              <a:defRPr/>
            </a:pPr>
            <a:r>
              <a:rPr lang="cs-CZ" sz="2400" b="1" dirty="0">
                <a:solidFill>
                  <a:srgbClr val="C00000"/>
                </a:solidFill>
              </a:rPr>
              <a:t>Míra nezaměstnanosti</a:t>
            </a:r>
            <a:r>
              <a:rPr lang="cs-CZ" sz="2400" dirty="0">
                <a:solidFill>
                  <a:schemeClr val="tx2"/>
                </a:solidFill>
              </a:rPr>
              <a:t> </a:t>
            </a:r>
            <a:r>
              <a:rPr lang="cs-CZ" sz="2400" dirty="0"/>
              <a:t>– přesněji </a:t>
            </a:r>
            <a:r>
              <a:rPr lang="cs-CZ" sz="2400" b="1" dirty="0"/>
              <a:t>obecná míra nezaměstnanosti</a:t>
            </a:r>
            <a:r>
              <a:rPr lang="cs-CZ" sz="2400" dirty="0">
                <a:solidFill>
                  <a:schemeClr val="tx2"/>
                </a:solidFill>
              </a:rPr>
              <a:t> </a:t>
            </a:r>
            <a:r>
              <a:rPr lang="cs-CZ" sz="2400" dirty="0"/>
              <a:t>– podíl počtu nezaměstnaných (U) na celkové pracovní síle (L) (v procentech). </a:t>
            </a:r>
          </a:p>
          <a:p>
            <a:pPr marL="571500" indent="-457200" algn="just" eaLnBrk="1" fontAlgn="auto" hangingPunct="1">
              <a:spcAft>
                <a:spcPts val="0"/>
              </a:spcAft>
              <a:buFont typeface="+mj-lt"/>
              <a:buAutoNum type="arabicPeriod" startAt="3"/>
              <a:defRPr/>
            </a:pPr>
            <a:endParaRPr lang="cs-CZ" sz="2400" b="1" dirty="0">
              <a:solidFill>
                <a:srgbClr val="C00000"/>
              </a:solidFill>
            </a:endParaRPr>
          </a:p>
          <a:p>
            <a:pPr marL="571500" indent="-457200" algn="just" eaLnBrk="1" fontAlgn="auto" hangingPunct="1">
              <a:spcAft>
                <a:spcPts val="0"/>
              </a:spcAft>
              <a:buFont typeface="+mj-lt"/>
              <a:buAutoNum type="arabicPeriod" startAt="3"/>
              <a:defRPr/>
            </a:pPr>
            <a:r>
              <a:rPr lang="cs-CZ" sz="2400" b="1" dirty="0">
                <a:solidFill>
                  <a:srgbClr val="C00000"/>
                </a:solidFill>
              </a:rPr>
              <a:t>Podíl nezaměstnaných osob </a:t>
            </a:r>
            <a:r>
              <a:rPr lang="cs-CZ" sz="2400" dirty="0"/>
              <a:t>– podíl </a:t>
            </a:r>
            <a:r>
              <a:rPr lang="cs-CZ" sz="2400" b="1" dirty="0">
                <a:solidFill>
                  <a:schemeClr val="tx1"/>
                </a:solidFill>
              </a:rPr>
              <a:t>počtu ekonomicky aktivních obyvatel k obyvatelstvu v produktivním věku (v procentech):</a:t>
            </a:r>
          </a:p>
          <a:p>
            <a:pPr marL="571500" indent="-457200" algn="just" eaLnBrk="1" fontAlgn="auto" hangingPunct="1">
              <a:spcAft>
                <a:spcPts val="0"/>
              </a:spcAft>
              <a:buFont typeface="+mj-lt"/>
              <a:buAutoNum type="arabicPeriod" startAt="3"/>
              <a:defRPr/>
            </a:pPr>
            <a:endParaRPr lang="cs-CZ" sz="2400" b="1" dirty="0">
              <a:solidFill>
                <a:srgbClr val="C00000"/>
              </a:solidFill>
            </a:endParaRPr>
          </a:p>
          <a:p>
            <a:pPr marL="571500" indent="-457200" algn="just" eaLnBrk="1" fontAlgn="auto" hangingPunct="1">
              <a:spcAft>
                <a:spcPts val="0"/>
              </a:spcAft>
              <a:buFont typeface="+mj-lt"/>
              <a:buAutoNum type="arabicPeriod" startAt="3"/>
              <a:defRPr/>
            </a:pPr>
            <a:endParaRPr lang="cs-CZ" sz="24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21/44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549564" y="715992"/>
            <a:ext cx="8229600" cy="1143000"/>
          </a:xfrm>
        </p:spPr>
        <p:txBody>
          <a:bodyPr>
            <a:noAutofit/>
          </a:bodyPr>
          <a:lstStyle/>
          <a:p>
            <a:r>
              <a:rPr lang="cs-CZ" altLang="cs-CZ" sz="3200" b="1" dirty="0"/>
              <a:t>Aspekty ovlivňující nezaměstnanost - shrnutí </a:t>
            </a:r>
            <a:endParaRPr lang="cs-CZ" sz="3200" b="1" dirty="0"/>
          </a:p>
        </p:txBody>
      </p:sp>
      <p:sp>
        <p:nvSpPr>
          <p:cNvPr id="98" name="Google Shape;98;p14"/>
          <p:cNvSpPr txBox="1">
            <a:spLocks noGrp="1"/>
          </p:cNvSpPr>
          <p:nvPr>
            <p:ph type="body" idx="1"/>
          </p:nvPr>
        </p:nvSpPr>
        <p:spPr>
          <a:xfrm>
            <a:off x="212651" y="1921164"/>
            <a:ext cx="8644269" cy="4220844"/>
          </a:xfrm>
          <a:prstGeom prst="rect">
            <a:avLst/>
          </a:prstGeom>
          <a:noFill/>
          <a:ln>
            <a:noFill/>
          </a:ln>
        </p:spPr>
        <p:txBody>
          <a:bodyPr spcFirstLastPara="1" wrap="square" lIns="91425" tIns="45700" rIns="91425" bIns="45700" anchor="t" anchorCtr="0">
            <a:normAutofit/>
          </a:bodyPr>
          <a:lstStyle/>
          <a:p>
            <a:pPr marL="728980" indent="-609600" eaLnBrk="1" hangingPunct="1">
              <a:lnSpc>
                <a:spcPct val="80000"/>
              </a:lnSpc>
              <a:buFont typeface="Wingdings 2" panose="05020102010507070707" pitchFamily="18" charset="2"/>
              <a:buAutoNum type="arabicPeriod"/>
            </a:pPr>
            <a:r>
              <a:rPr lang="cs-CZ" altLang="cs-CZ" sz="2400" b="1" dirty="0"/>
              <a:t>Průběh hospodářského cyklu</a:t>
            </a:r>
          </a:p>
          <a:p>
            <a:pPr marL="728980" indent="-609600" eaLnBrk="1" hangingPunct="1">
              <a:lnSpc>
                <a:spcPct val="80000"/>
              </a:lnSpc>
              <a:buFont typeface="Wingdings 2" panose="05020102010507070707" pitchFamily="18" charset="2"/>
              <a:buAutoNum type="arabicPeriod"/>
            </a:pPr>
            <a:r>
              <a:rPr lang="cs-CZ" altLang="cs-CZ" sz="2400" b="1" dirty="0"/>
              <a:t>Probíhající strukturální změny</a:t>
            </a:r>
          </a:p>
          <a:p>
            <a:pPr marL="728980" indent="-609600" eaLnBrk="1" hangingPunct="1">
              <a:lnSpc>
                <a:spcPct val="80000"/>
              </a:lnSpc>
              <a:buFont typeface="Wingdings 2" panose="05020102010507070707" pitchFamily="18" charset="2"/>
              <a:buAutoNum type="arabicPeriod"/>
            </a:pPr>
            <a:r>
              <a:rPr lang="cs-CZ" altLang="cs-CZ" sz="2400" b="1" dirty="0"/>
              <a:t>Realizovaný vědeckotechnický rozvoj</a:t>
            </a:r>
          </a:p>
          <a:p>
            <a:pPr marL="728980" indent="-609600" eaLnBrk="1" hangingPunct="1">
              <a:lnSpc>
                <a:spcPct val="80000"/>
              </a:lnSpc>
              <a:buFont typeface="Wingdings 2" panose="05020102010507070707" pitchFamily="18" charset="2"/>
              <a:buAutoNum type="arabicPeriod"/>
            </a:pPr>
            <a:r>
              <a:rPr lang="cs-CZ" altLang="cs-CZ" sz="2400" b="1" dirty="0"/>
              <a:t>Rozsahu a formách státních zásahů do ekonomiky</a:t>
            </a:r>
          </a:p>
          <a:p>
            <a:pPr marL="728980" indent="-609600" eaLnBrk="1" hangingPunct="1">
              <a:lnSpc>
                <a:spcPct val="80000"/>
              </a:lnSpc>
              <a:buFont typeface="Wingdings 2" panose="05020102010507070707" pitchFamily="18" charset="2"/>
              <a:buAutoNum type="arabicPeriod"/>
            </a:pPr>
            <a:r>
              <a:rPr lang="cs-CZ" altLang="cs-CZ" sz="2400" b="1" dirty="0"/>
              <a:t>Integrační tendence</a:t>
            </a:r>
          </a:p>
          <a:p>
            <a:pPr marL="728980" indent="-609600" eaLnBrk="1" hangingPunct="1">
              <a:lnSpc>
                <a:spcPct val="80000"/>
              </a:lnSpc>
              <a:buFont typeface="Wingdings 2" panose="05020102010507070707" pitchFamily="18" charset="2"/>
              <a:buAutoNum type="arabicPeriod"/>
            </a:pPr>
            <a:r>
              <a:rPr lang="cs-CZ" altLang="cs-CZ" sz="2400" b="1" dirty="0"/>
              <a:t>Síla a politika odborů na trhu práce</a:t>
            </a:r>
          </a:p>
          <a:p>
            <a:pPr marL="728980" indent="-609600" eaLnBrk="1" hangingPunct="1">
              <a:lnSpc>
                <a:spcPct val="80000"/>
              </a:lnSpc>
              <a:buFont typeface="Wingdings 2" panose="05020102010507070707" pitchFamily="18" charset="2"/>
              <a:buAutoNum type="arabicPeriod"/>
            </a:pPr>
            <a:r>
              <a:rPr lang="cs-CZ" altLang="cs-CZ" sz="2400" b="1" dirty="0"/>
              <a:t>Institucionální nastavení (délka pracovního týdne, věk pro odchod do důchodu, výše sociálních dávek apod.)</a:t>
            </a:r>
          </a:p>
          <a:p>
            <a:pPr marL="728980" indent="-609600" eaLnBrk="1" hangingPunct="1">
              <a:lnSpc>
                <a:spcPct val="80000"/>
              </a:lnSpc>
              <a:buFont typeface="Wingdings 2" panose="05020102010507070707" pitchFamily="18" charset="2"/>
              <a:buAutoNum type="arabicPeriod"/>
            </a:pPr>
            <a:r>
              <a:rPr lang="cs-CZ" altLang="cs-CZ" sz="2400" b="1" dirty="0"/>
              <a:t>Pružnost trhu práce, resp. Mezd</a:t>
            </a:r>
          </a:p>
          <a:p>
            <a:pPr marL="728980" indent="-609600" eaLnBrk="1" hangingPunct="1">
              <a:lnSpc>
                <a:spcPct val="80000"/>
              </a:lnSpc>
              <a:buFont typeface="Wingdings 2" panose="05020102010507070707" pitchFamily="18" charset="2"/>
              <a:buAutoNum type="arabicPeriod"/>
            </a:pPr>
            <a:r>
              <a:rPr lang="cs-CZ" altLang="cs-CZ" sz="2400" b="1" dirty="0"/>
              <a:t>Vývoj inflace</a:t>
            </a:r>
          </a:p>
          <a:p>
            <a:pPr marL="728980" indent="-609600" eaLnBrk="1" hangingPunct="1">
              <a:lnSpc>
                <a:spcPct val="80000"/>
              </a:lnSpc>
              <a:buFont typeface="Wingdings 2" panose="05020102010507070707" pitchFamily="18" charset="2"/>
              <a:buAutoNum type="arabicPeriod"/>
            </a:pPr>
            <a:r>
              <a:rPr lang="cs-CZ" altLang="cs-CZ" sz="2400" b="1" dirty="0"/>
              <a:t>Demografické faktory</a:t>
            </a:r>
            <a:endParaRPr lang="en-US" altLang="cs-CZ" sz="2400" b="1" dirty="0"/>
          </a:p>
          <a:p>
            <a:pPr eaLnBrk="1" hangingPunct="1">
              <a:spcAft>
                <a:spcPts val="1200"/>
              </a:spcAft>
            </a:pPr>
            <a:endParaRPr lang="en-US" altLang="cs-CZ" sz="2400" b="1"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27/44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Shrnutí</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114300" indent="0" algn="just" eaLnBrk="1" hangingPunct="1">
              <a:spcBef>
                <a:spcPts val="600"/>
              </a:spcBef>
              <a:buSzTx/>
              <a:buNone/>
            </a:pPr>
            <a:r>
              <a:rPr lang="cs-CZ" altLang="cs-CZ" sz="2800" b="1" dirty="0">
                <a:solidFill>
                  <a:srgbClr val="C00000"/>
                </a:solidFill>
              </a:rPr>
              <a:t>Nezaměstnanost </a:t>
            </a:r>
            <a:r>
              <a:rPr lang="cs-CZ" altLang="cs-CZ" sz="2800" dirty="0">
                <a:solidFill>
                  <a:srgbClr val="C00000"/>
                </a:solidFill>
              </a:rPr>
              <a:t>= jev, tj. nerealizovaná (neuspokojená) nabídka práce na trhu práce</a:t>
            </a:r>
          </a:p>
          <a:p>
            <a:pPr marL="114300" indent="0" algn="just" eaLnBrk="1" hangingPunct="1">
              <a:spcBef>
                <a:spcPts val="600"/>
              </a:spcBef>
              <a:buSzTx/>
              <a:buNone/>
            </a:pPr>
            <a:r>
              <a:rPr lang="cs-CZ" altLang="cs-CZ" sz="2800" b="1" dirty="0">
                <a:solidFill>
                  <a:srgbClr val="C00000"/>
                </a:solidFill>
              </a:rPr>
              <a:t>Míra nezaměstnanosti </a:t>
            </a:r>
            <a:r>
              <a:rPr lang="cs-CZ" altLang="cs-CZ" sz="2800" dirty="0">
                <a:solidFill>
                  <a:srgbClr val="C00000"/>
                </a:solidFill>
              </a:rPr>
              <a:t>= ukazatel toho, jak vysoký je podíl nezaměstnaných na celkovém počtu ekonomicky aktivního obyvatelstva </a:t>
            </a:r>
          </a:p>
          <a:p>
            <a:pPr eaLnBrk="1" hangingPunct="1">
              <a:buFont typeface="Wingdings 2" panose="05020102010507070707" pitchFamily="18" charset="2"/>
              <a:buNone/>
            </a:pPr>
            <a:endParaRPr lang="cs-CZ" altLang="cs-CZ" sz="2800" b="1" dirty="0"/>
          </a:p>
          <a:p>
            <a:pPr eaLnBrk="1" hangingPunct="1">
              <a:buFont typeface="Wingdings 2" panose="05020102010507070707" pitchFamily="18" charset="2"/>
              <a:buNone/>
            </a:pPr>
            <a:r>
              <a:rPr lang="cs-CZ" altLang="cs-CZ" sz="2800" b="1" dirty="0"/>
              <a:t>Dva klíčové problémy:</a:t>
            </a:r>
            <a:endParaRPr lang="cs-CZ" altLang="cs-CZ" sz="2800" dirty="0"/>
          </a:p>
          <a:p>
            <a:pPr algn="just" eaLnBrk="1" hangingPunct="1">
              <a:buFont typeface="Wingdings 2" panose="05020102010507070707" pitchFamily="18" charset="2"/>
              <a:buNone/>
            </a:pPr>
            <a:r>
              <a:rPr lang="cs-CZ" altLang="cs-CZ" sz="2400" dirty="0"/>
              <a:t>1. základní vztah mezi </a:t>
            </a:r>
            <a:r>
              <a:rPr lang="cs-CZ" altLang="cs-CZ" sz="2400" b="1" dirty="0"/>
              <a:t>nezaměstnaností </a:t>
            </a:r>
            <a:r>
              <a:rPr lang="cs-CZ" altLang="cs-CZ" sz="2400" dirty="0"/>
              <a:t>a </a:t>
            </a:r>
            <a:r>
              <a:rPr lang="cs-CZ" altLang="cs-CZ" sz="2400" b="1" dirty="0"/>
              <a:t>inflací</a:t>
            </a:r>
          </a:p>
          <a:p>
            <a:pPr algn="just" eaLnBrk="1" hangingPunct="1">
              <a:buFont typeface="Wingdings 2" panose="05020102010507070707" pitchFamily="18" charset="2"/>
              <a:buNone/>
            </a:pPr>
            <a:r>
              <a:rPr lang="cs-CZ" altLang="cs-CZ" sz="2400" dirty="0"/>
              <a:t>2. </a:t>
            </a:r>
            <a:r>
              <a:rPr lang="cs-CZ" altLang="cs-CZ" sz="2400" b="1" dirty="0"/>
              <a:t>konfliktnost státních zásahů</a:t>
            </a:r>
            <a:r>
              <a:rPr lang="cs-CZ" altLang="cs-CZ" sz="2400" dirty="0"/>
              <a:t>, které směřují k dosažení co </a:t>
            </a:r>
            <a:r>
              <a:rPr lang="cs-CZ" altLang="cs-CZ" sz="2400" b="1" dirty="0"/>
              <a:t>nejvyšší zaměstnanosti a stability cen</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10/44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panose="020F0502020204030204"/>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800" b="1" dirty="0">
                <a:highlight>
                  <a:srgbClr val="FFFF00"/>
                </a:highlight>
              </a:rPr>
              <a:t>Opakování z mikroekonomie: </a:t>
            </a:r>
            <a:r>
              <a:rPr lang="cs-CZ" altLang="cs-CZ" sz="2800" b="1" dirty="0"/>
              <a:t>Tržní nabídka práce</a:t>
            </a:r>
            <a:endParaRPr lang="cs-CZ" sz="28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kumimoji="0" lang="cs-CZ" altLang="cs-CZ" sz="2400"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Tržní nabídka práce je součtem individuálních nabídek práce v určité profesi, příp. odvětví.</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6/44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4" name="Obrázek 3"/>
          <p:cNvPicPr>
            <a:picLocks noChangeAspect="1"/>
          </p:cNvPicPr>
          <p:nvPr/>
        </p:nvPicPr>
        <p:blipFill rotWithShape="1">
          <a:blip r:embed="rId3"/>
          <a:srcRect l="14151" t="46857" r="62500" b="28572"/>
          <a:stretch>
            <a:fillRect/>
          </a:stretch>
        </p:blipFill>
        <p:spPr>
          <a:xfrm>
            <a:off x="1612368" y="2662341"/>
            <a:ext cx="4894567" cy="32192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Rovnováha na trhu práce</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algn="just">
              <a:spcBef>
                <a:spcPct val="50000"/>
              </a:spcBef>
            </a:pPr>
            <a:r>
              <a:rPr lang="cs-CZ" altLang="cs-CZ" sz="2400" b="1" dirty="0"/>
              <a:t>Rovnováha na trhu práce </a:t>
            </a:r>
            <a:r>
              <a:rPr lang="cs-CZ" altLang="cs-CZ" sz="2400" dirty="0"/>
              <a:t>vzniká při tzv. rovnovážné mzdě, která je dána průsečíkem křivky tržní poptávky po práci a tržní nabídky práce. V tomto bodě se nalézá rovnovážná mzda </a:t>
            </a:r>
            <a:r>
              <a:rPr lang="cs-CZ" altLang="cs-CZ" sz="2400" b="1" dirty="0" err="1"/>
              <a:t>w</a:t>
            </a:r>
            <a:r>
              <a:rPr lang="cs-CZ" altLang="cs-CZ" sz="2400" b="1" baseline="-25000" dirty="0" err="1"/>
              <a:t>E</a:t>
            </a:r>
            <a:r>
              <a:rPr lang="cs-CZ" altLang="cs-CZ" sz="2400" baseline="-25000" dirty="0"/>
              <a:t>.</a:t>
            </a: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7/44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77" y="2742307"/>
            <a:ext cx="5169877" cy="364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2400" b="1" dirty="0">
                <a:highlight>
                  <a:srgbClr val="FFFF00"/>
                </a:highlight>
              </a:rPr>
              <a:t>Opakování z mikroekonomie: </a:t>
            </a:r>
            <a:r>
              <a:rPr lang="cs-CZ" altLang="cs-CZ" sz="2400" b="1" dirty="0"/>
              <a:t>Nedokonale konkurenční trh</a:t>
            </a:r>
            <a:endParaRPr lang="cs-CZ" sz="24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fontScale="92500"/>
          </a:bodyPr>
          <a:lstStyle/>
          <a:p>
            <a:pPr eaLnBrk="1" hangingPunct="1">
              <a:defRPr/>
            </a:pPr>
            <a:r>
              <a:rPr lang="cs-CZ" sz="2400" dirty="0"/>
              <a:t>zasahuje do něj vláda</a:t>
            </a:r>
          </a:p>
          <a:p>
            <a:pPr eaLnBrk="1" hangingPunct="1">
              <a:defRPr/>
            </a:pPr>
            <a:r>
              <a:rPr lang="cs-CZ" sz="2400" dirty="0"/>
              <a:t>neexistuje dokonalá elasticita nabídka</a:t>
            </a:r>
          </a:p>
          <a:p>
            <a:pPr marL="935990" eaLnBrk="1" hangingPunct="1">
              <a:buClrTx/>
              <a:buFont typeface="Corbel" panose="020B0503020204020204" pitchFamily="34" charset="0"/>
              <a:buChar char="–"/>
              <a:defRPr/>
            </a:pPr>
            <a:r>
              <a:rPr lang="cs-CZ" sz="2000" dirty="0"/>
              <a:t>mobilita pracovních sil (nedostatek bytů)</a:t>
            </a:r>
          </a:p>
          <a:p>
            <a:pPr marL="935990" eaLnBrk="1" hangingPunct="1">
              <a:buClrTx/>
              <a:buFont typeface="Corbel" panose="020B0503020204020204" pitchFamily="34" charset="0"/>
              <a:buChar char="–"/>
              <a:defRPr/>
            </a:pPr>
            <a:r>
              <a:rPr lang="cs-CZ" sz="2000" dirty="0"/>
              <a:t>sociální aspekty (vázanost lidí na místo)</a:t>
            </a:r>
          </a:p>
          <a:p>
            <a:pPr marL="935990" eaLnBrk="1" hangingPunct="1">
              <a:buClrTx/>
              <a:buFont typeface="Corbel" panose="020B0503020204020204" pitchFamily="34" charset="0"/>
              <a:buChar char="–"/>
              <a:defRPr/>
            </a:pPr>
            <a:r>
              <a:rPr lang="cs-CZ" sz="2000" dirty="0"/>
              <a:t>kvalifikace a rekvalifikace</a:t>
            </a:r>
          </a:p>
          <a:p>
            <a:pPr eaLnBrk="1" hangingPunct="1">
              <a:defRPr/>
            </a:pPr>
            <a:r>
              <a:rPr lang="cs-CZ" sz="2400" dirty="0"/>
              <a:t>neexistuje dokonalá elasticita poptávky</a:t>
            </a:r>
          </a:p>
          <a:p>
            <a:pPr marL="935990" eaLnBrk="1" hangingPunct="1">
              <a:buClrTx/>
              <a:buFont typeface="Corbel" panose="020B0503020204020204" pitchFamily="34" charset="0"/>
              <a:buChar char="–"/>
              <a:defRPr/>
            </a:pPr>
            <a:r>
              <a:rPr lang="cs-CZ" sz="2000" dirty="0"/>
              <a:t>efektivností mzdy (firma přeplácí z důvodů personálních)</a:t>
            </a:r>
          </a:p>
          <a:p>
            <a:pPr marL="935990" eaLnBrk="1" hangingPunct="1">
              <a:buClrTx/>
              <a:buFont typeface="Corbel" panose="020B0503020204020204" pitchFamily="34" charset="0"/>
              <a:buChar char="–"/>
              <a:defRPr/>
            </a:pPr>
            <a:r>
              <a:rPr lang="cs-CZ" sz="2000" dirty="0"/>
              <a:t>institucionální faktory (pracovně právní předpisy, minimální mzda, kolektivní smlouvy)</a:t>
            </a:r>
          </a:p>
          <a:p>
            <a:pPr eaLnBrk="1" hangingPunct="1">
              <a:defRPr/>
            </a:pPr>
            <a:r>
              <a:rPr lang="cs-CZ" sz="2400" dirty="0"/>
              <a:t>mzdová nepružnost – mzdy reagují velmi pomalu na výrazné změny na trzích práce, než je tomu u cen na trzích výrobků a služeb. </a:t>
            </a:r>
          </a:p>
          <a:p>
            <a:pPr eaLnBrk="1" hangingPunct="1">
              <a:defRPr/>
            </a:pPr>
            <a:r>
              <a:rPr lang="cs-CZ" sz="2400" dirty="0"/>
              <a:t>firmy vytváří vlastní mzdové struktury, kvalifikační systémy (mzdové sazby) a existují tak rozdíly ve výši mezd.</a:t>
            </a:r>
            <a:endParaRPr lang="cs-CZ" altLang="cs-CZ" sz="2400" baseline="-250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8/44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907347"/>
          </a:xfrm>
        </p:spPr>
        <p:txBody>
          <a:bodyPr>
            <a:noAutofit/>
          </a:bodyPr>
          <a:lstStyle/>
          <a:p>
            <a:r>
              <a:rPr lang="cs-CZ" altLang="cs-CZ" sz="3600" b="1" dirty="0"/>
              <a:t>Základní východiska</a:t>
            </a:r>
            <a:endParaRPr lang="cs-CZ" sz="3600" b="1" dirty="0"/>
          </a:p>
        </p:txBody>
      </p:sp>
      <p:sp>
        <p:nvSpPr>
          <p:cNvPr id="98" name="Google Shape;98;p14"/>
          <p:cNvSpPr txBox="1">
            <a:spLocks noGrp="1"/>
          </p:cNvSpPr>
          <p:nvPr>
            <p:ph type="body" idx="1"/>
          </p:nvPr>
        </p:nvSpPr>
        <p:spPr>
          <a:xfrm>
            <a:off x="212651" y="1315233"/>
            <a:ext cx="8644269" cy="4826775"/>
          </a:xfrm>
          <a:prstGeom prst="rect">
            <a:avLst/>
          </a:prstGeom>
          <a:noFill/>
          <a:ln>
            <a:noFill/>
          </a:ln>
        </p:spPr>
        <p:txBody>
          <a:bodyPr spcFirstLastPara="1" wrap="square" lIns="91425" tIns="45700" rIns="91425" bIns="45700" anchor="t" anchorCtr="0">
            <a:normAutofit/>
          </a:bodyPr>
          <a:lstStyle/>
          <a:p>
            <a:pPr marL="114300" indent="0" eaLnBrk="1" hangingPunct="1">
              <a:buNone/>
            </a:pPr>
            <a:endParaRPr lang="cs-CZ" altLang="cs-CZ" sz="2800" dirty="0"/>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13/44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pic>
        <p:nvPicPr>
          <p:cNvPr id="1026" name="Picture 2" descr="Základy makroekonom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1464762"/>
            <a:ext cx="4991100" cy="4229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3045"/>
            <a:ext cx="8229600" cy="1143000"/>
          </a:xfrm>
        </p:spPr>
        <p:txBody>
          <a:bodyPr>
            <a:noAutofit/>
          </a:bodyPr>
          <a:lstStyle/>
          <a:p>
            <a:r>
              <a:rPr lang="cs-CZ" altLang="cs-CZ" sz="3600" b="1" dirty="0"/>
              <a:t>Vymezení pojmů: </a:t>
            </a:r>
            <a:r>
              <a:rPr lang="cs-CZ" altLang="cs-CZ" sz="3600" b="1" dirty="0">
                <a:solidFill>
                  <a:srgbClr val="FF0000"/>
                </a:solidFill>
              </a:rPr>
              <a:t>KATEGORIE OBYVATELSTVA</a:t>
            </a:r>
            <a:endParaRPr lang="cs-CZ" sz="3600" b="1" dirty="0">
              <a:solidFill>
                <a:srgbClr val="FF0000"/>
              </a:solidFill>
            </a:endParaRPr>
          </a:p>
        </p:txBody>
      </p:sp>
      <p:sp>
        <p:nvSpPr>
          <p:cNvPr id="98" name="Google Shape;98;p14"/>
          <p:cNvSpPr txBox="1">
            <a:spLocks noGrp="1"/>
          </p:cNvSpPr>
          <p:nvPr>
            <p:ph type="body" idx="1"/>
          </p:nvPr>
        </p:nvSpPr>
        <p:spPr>
          <a:xfrm>
            <a:off x="212651" y="1679331"/>
            <a:ext cx="8644269" cy="4462677"/>
          </a:xfrm>
          <a:prstGeom prst="rect">
            <a:avLst/>
          </a:prstGeom>
          <a:noFill/>
          <a:ln>
            <a:noFill/>
          </a:ln>
        </p:spPr>
        <p:txBody>
          <a:bodyPr spcFirstLastPara="1" wrap="square" lIns="91425" tIns="45700" rIns="91425" bIns="45700" anchor="t" anchorCtr="0">
            <a:normAutofit fontScale="92500" lnSpcReduction="20000"/>
          </a:bodyPr>
          <a:lstStyle/>
          <a:p>
            <a:pPr marL="342900" marR="0" lvl="0" indent="-342900" algn="just" defTabSz="914400" rtl="0" eaLnBrk="1" fontAlgn="base" latinLnBrk="0" hangingPunct="1">
              <a:lnSpc>
                <a:spcPct val="100000"/>
              </a:lnSpc>
              <a:spcBef>
                <a:spcPct val="20000"/>
              </a:spcBef>
              <a:spcAft>
                <a:spcPct val="0"/>
              </a:spcAft>
              <a:buClrTx/>
              <a:buSzPct val="80000"/>
              <a:buFont typeface="Wingdings" panose="05000000000000000000" pitchFamily="2" charset="2"/>
              <a:buChar char="v"/>
              <a:defRPr/>
            </a:pP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Z </a:t>
            </a:r>
            <a:r>
              <a:rPr kumimoji="0" lang="cs-CZ" altLang="cs-CZ" sz="2400" b="1" i="0" u="none" strike="noStrike" kern="1200" cap="none" spc="0" normalizeH="0" baseline="0" noProof="0" dirty="0">
                <a:ln>
                  <a:noFill/>
                </a:ln>
                <a:solidFill>
                  <a:schemeClr val="tx1"/>
                </a:solidFill>
                <a:effectLst/>
                <a:highlight>
                  <a:srgbClr val="FFFF00"/>
                </a:highlight>
                <a:uLnTx/>
                <a:uFillTx/>
                <a:latin typeface="Calibri" panose="020F0502020204030204" pitchFamily="34" charset="0"/>
                <a:ea typeface="Consolas" panose="020B0609020204030204" pitchFamily="49" charset="0"/>
                <a:cs typeface="Calibri" panose="020F0502020204030204" pitchFamily="34" charset="0"/>
              </a:rPr>
              <a:t>makroekonomického hlediska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NEZAMĚSTNANOST –  </a:t>
            </a:r>
            <a:r>
              <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týká se </a:t>
            </a:r>
            <a:r>
              <a:rPr kumimoji="0" lang="cs-CZ" altLang="cs-CZ" sz="2400" b="1" i="0" u="none" strike="noStrike" kern="1200" cap="none" spc="0" normalizeH="0" baseline="0" noProof="0" dirty="0">
                <a:ln>
                  <a:noFill/>
                </a:ln>
                <a:solidFill>
                  <a:srgbClr val="FF0000"/>
                </a:solidFill>
                <a:effectLst/>
                <a:uLnTx/>
                <a:uFillTx/>
                <a:latin typeface="Calibri" panose="020F0502020204030204" pitchFamily="34" charset="0"/>
                <a:ea typeface="Consolas" panose="020B0609020204030204" pitchFamily="49" charset="0"/>
                <a:cs typeface="Calibri" panose="020F0502020204030204" pitchFamily="34" charset="0"/>
              </a:rPr>
              <a:t>OBYVATELSTVA V PRODUKTIVNÍM VĚKU*</a:t>
            </a:r>
          </a:p>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Ø"/>
              <a:defRPr/>
            </a:pPr>
            <a:r>
              <a:rPr kumimoji="0" lang="pl-PL"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věk od </a:t>
            </a:r>
            <a:r>
              <a:rPr kumimoji="0" lang="pl-PL" altLang="cs-CZ" sz="2400" b="1" i="0" u="none" strike="noStrike" kern="1200" cap="none" spc="0" normalizeH="0" baseline="0" noProof="0" dirty="0">
                <a:ln>
                  <a:noFill/>
                </a:ln>
                <a:solidFill>
                  <a:schemeClr val="tx1"/>
                </a:solidFill>
                <a:effectLst/>
                <a:highlight>
                  <a:srgbClr val="00FFFF"/>
                </a:highlight>
                <a:uLnTx/>
                <a:uFillTx/>
                <a:latin typeface="Calibri" panose="020F0502020204030204" pitchFamily="34" charset="0"/>
                <a:ea typeface="Consolas" panose="020B0609020204030204" pitchFamily="49" charset="0"/>
                <a:cs typeface="Calibri" panose="020F0502020204030204" pitchFamily="34" charset="0"/>
              </a:rPr>
              <a:t>ukončení povinné školní docházky do odchodu do penze</a:t>
            </a:r>
            <a:r>
              <a:rPr kumimoji="0" lang="pl-PL"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rPr>
              <a:t>.</a:t>
            </a:r>
            <a:endParaRPr kumimoji="0" lang="cs-CZ" altLang="cs-CZ" sz="2400" b="1" i="0" u="none" strike="noStrike" kern="1200" cap="none" spc="0" normalizeH="0" baseline="0" noProof="0" dirty="0">
              <a:ln>
                <a:noFill/>
              </a:ln>
              <a:solidFill>
                <a:schemeClr val="tx1"/>
              </a:solidFill>
              <a:effectLst/>
              <a:uLnTx/>
              <a:uFillTx/>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Další podmnožiny v dané skupině</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ZAMĚSTNANÍ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lidé, kteří pracují na </a:t>
            </a:r>
            <a:r>
              <a:rPr lang="cs-CZ" altLang="cs-CZ" sz="24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plný </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nebo </a:t>
            </a:r>
            <a:r>
              <a:rPr lang="cs-CZ" altLang="cs-CZ" sz="2400" b="1" kern="1200" dirty="0">
                <a:solidFill>
                  <a:schemeClr val="tx1"/>
                </a:solidFill>
                <a:highlight>
                  <a:srgbClr val="00FFFF"/>
                </a:highlight>
                <a:latin typeface="Calibri" panose="020F0502020204030204" pitchFamily="34" charset="0"/>
                <a:ea typeface="Consolas" panose="020B0609020204030204" pitchFamily="49" charset="0"/>
                <a:cs typeface="Calibri" panose="020F0502020204030204" pitchFamily="34" charset="0"/>
              </a:rPr>
              <a:t>částečný úvazek</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t>
            </a:r>
          </a:p>
          <a:p>
            <a:pPr marR="0" lvl="0" indent="-457200" algn="l" defTabSz="914400" rtl="0" eaLnBrk="1" fontAlgn="base" latinLnBrk="0" hangingPunct="1">
              <a:lnSpc>
                <a:spcPct val="100000"/>
              </a:lnSpc>
              <a:spcBef>
                <a:spcPct val="20000"/>
              </a:spcBef>
              <a:spcAft>
                <a:spcPct val="0"/>
              </a:spcAft>
              <a:buClrTx/>
              <a:buSzPct val="80000"/>
              <a:buFont typeface="+mj-lt"/>
              <a:buAutoNum type="arabicPeriod"/>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NEZAMĚSTNANÍ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 nemají zaměstnání, ale aktivně je hledají: </a:t>
            </a:r>
          </a:p>
          <a:p>
            <a:pPr marL="342900" marR="0" lvl="0" indent="-342900" algn="l" defTabSz="914400" rtl="0" eaLnBrk="1" fontAlgn="base" latinLnBrk="0" hangingPunct="1">
              <a:lnSpc>
                <a:spcPct val="100000"/>
              </a:lnSpc>
              <a:spcBef>
                <a:spcPct val="20000"/>
              </a:spcBef>
              <a:spcAft>
                <a:spcPct val="0"/>
              </a:spcAft>
              <a:buClrTx/>
              <a:buSzPct val="80000"/>
              <a:buFont typeface="Wingdings" panose="05000000000000000000" pitchFamily="2" charset="2"/>
              <a:buChar char="ü"/>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Aktivně hledat zaměstnání v českých podmínkách znamená</a:t>
            </a: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být evidován jako nezaměstnaný na úřadě práce, </a:t>
            </a: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pravidelně ve stanovených termínech se tam hlásit </a:t>
            </a:r>
          </a:p>
          <a:p>
            <a:pPr marL="514350" marR="0" lvl="0" indent="-514350" algn="l" defTabSz="914400" rtl="0" eaLnBrk="1" fontAlgn="base" latinLnBrk="0" hangingPunct="1">
              <a:lnSpc>
                <a:spcPct val="100000"/>
              </a:lnSpc>
              <a:spcBef>
                <a:spcPct val="20000"/>
              </a:spcBef>
              <a:spcAft>
                <a:spcPct val="0"/>
              </a:spcAft>
              <a:buClrTx/>
              <a:buSzPct val="80000"/>
              <a:buFont typeface="+mj-lt"/>
              <a:buAutoNum type="romanUcPeriod"/>
              <a:defRPr/>
            </a:pP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a být schopen nastoupit na uvolněné místo v co nejkratší lhůtě.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a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NEZAMĚSTNANÍ</a:t>
            </a:r>
            <a:r>
              <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rPr>
              <a:t> tvoří společně </a:t>
            </a:r>
            <a:r>
              <a:rPr lang="cs-CZ" altLang="cs-CZ" sz="2400" b="1" kern="1200" dirty="0">
                <a:solidFill>
                  <a:srgbClr val="FF0000"/>
                </a:solidFill>
                <a:latin typeface="Calibri" panose="020F0502020204030204" pitchFamily="34" charset="0"/>
                <a:ea typeface="Consolas" panose="020B0609020204030204" pitchFamily="49" charset="0"/>
                <a:cs typeface="Calibri" panose="020F0502020204030204" pitchFamily="34" charset="0"/>
              </a:rPr>
              <a:t>EKONOMICKY AKTIVNÍ OBYVATELSTVO = PRACOVNÍ SÍLA. </a:t>
            </a:r>
          </a:p>
          <a:p>
            <a:pPr marL="342900" marR="0" lvl="0" indent="-342900" algn="l" defTabSz="914400" rtl="0" eaLnBrk="1" fontAlgn="base" latinLnBrk="0" hangingPunct="1">
              <a:lnSpc>
                <a:spcPct val="100000"/>
              </a:lnSpc>
              <a:spcBef>
                <a:spcPct val="20000"/>
              </a:spcBef>
              <a:spcAft>
                <a:spcPct val="0"/>
              </a:spcAft>
              <a:buClrTx/>
              <a:buSzPct val="80000"/>
              <a:buFont typeface="Arial" panose="020B0604020202020204" pitchFamily="34" charset="0"/>
              <a:buChar char="•"/>
              <a:defRPr/>
            </a:pPr>
            <a:endParaRPr lang="cs-CZ" altLang="cs-CZ" sz="2400" b="1" kern="1200" dirty="0">
              <a:solidFill>
                <a:schemeClr val="tx1"/>
              </a:solidFill>
              <a:latin typeface="Calibri" panose="020F0502020204030204" pitchFamily="34" charset="0"/>
              <a:ea typeface="Consolas" panose="020B0609020204030204" pitchFamily="49" charset="0"/>
              <a:cs typeface="Calibri" panose="020F0502020204030204" pitchFamily="34" charset="0"/>
            </a:endParaRPr>
          </a:p>
        </p:txBody>
      </p:sp>
      <p:sp>
        <p:nvSpPr>
          <p:cNvPr id="99" name="Google Shape;99;p14"/>
          <p:cNvSpPr txBox="1"/>
          <p:nvPr/>
        </p:nvSpPr>
        <p:spPr>
          <a:xfrm>
            <a:off x="457200" y="6340415"/>
            <a:ext cx="836762"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cs-CZ" sz="1200" b="1" dirty="0">
                <a:solidFill>
                  <a:srgbClr val="FF0000"/>
                </a:solidFill>
                <a:latin typeface="Calibri" panose="020F0502020204030204"/>
                <a:ea typeface="Calibri" panose="020F0502020204030204"/>
                <a:cs typeface="Calibri" panose="020F0502020204030204"/>
                <a:sym typeface="Calibri" panose="020F0502020204030204"/>
              </a:rPr>
              <a:t>2/44</a:t>
            </a:r>
            <a:endParaRPr sz="1200" b="1" dirty="0">
              <a:solidFill>
                <a:srgbClr val="FF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6E2AD65BA15249A7B05B7D5E97129C" ma:contentTypeVersion="15" ma:contentTypeDescription="Vytvoří nový dokument" ma:contentTypeScope="" ma:versionID="4b424006f4a097d50b9d2b24c8b1283d">
  <xsd:schema xmlns:xsd="http://www.w3.org/2001/XMLSchema" xmlns:xs="http://www.w3.org/2001/XMLSchema" xmlns:p="http://schemas.microsoft.com/office/2006/metadata/properties" xmlns:ns3="bf7e5f55-07d1-4868-9b85-42c16e5f375e" xmlns:ns4="6f60b1d1-a4e8-4e81-b0d2-f5a86210fe53" targetNamespace="http://schemas.microsoft.com/office/2006/metadata/properties" ma:root="true" ma:fieldsID="0f6cf52edfa76a65320447689d5352be" ns3:_="" ns4:_="">
    <xsd:import namespace="bf7e5f55-07d1-4868-9b85-42c16e5f375e"/>
    <xsd:import namespace="6f60b1d1-a4e8-4e81-b0d2-f5a86210fe53"/>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System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7e5f55-07d1-4868-9b85-42c16e5f37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ystemTags" ma:index="11" nillable="true" ma:displayName="MediaServiceSystemTags" ma:hidden="true" ma:internalName="MediaServiceSystemTags" ma:readOnly="true">
      <xsd:simpleType>
        <xsd:restriction base="dms:Note"/>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f60b1d1-a4e8-4e81-b0d2-f5a86210fe53" elementFormDefault="qualified">
    <xsd:import namespace="http://schemas.microsoft.com/office/2006/documentManagement/types"/>
    <xsd:import namespace="http://schemas.microsoft.com/office/infopath/2007/PartnerControls"/>
    <xsd:element name="SharedWithUsers" ma:index="20"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dílené s podrobnostmi" ma:internalName="SharedWithDetails" ma:readOnly="true">
      <xsd:simpleType>
        <xsd:restriction base="dms:Note">
          <xsd:maxLength value="255"/>
        </xsd:restriction>
      </xsd:simpleType>
    </xsd:element>
    <xsd:element name="SharingHintHash" ma:index="22"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bf7e5f55-07d1-4868-9b85-42c16e5f375e" xsi:nil="true"/>
  </documentManagement>
</p:properties>
</file>

<file path=customXml/itemProps1.xml><?xml version="1.0" encoding="utf-8"?>
<ds:datastoreItem xmlns:ds="http://schemas.openxmlformats.org/officeDocument/2006/customXml" ds:itemID="{34164D01-2F46-4D0F-B35B-CFE33FFDA94F}">
  <ds:schemaRefs/>
</ds:datastoreItem>
</file>

<file path=customXml/itemProps2.xml><?xml version="1.0" encoding="utf-8"?>
<ds:datastoreItem xmlns:ds="http://schemas.openxmlformats.org/officeDocument/2006/customXml" ds:itemID="{2DC047A5-8E56-4007-B016-6C22564DEA83}">
  <ds:schemaRefs/>
</ds:datastoreItem>
</file>

<file path=customXml/itemProps3.xml><?xml version="1.0" encoding="utf-8"?>
<ds:datastoreItem xmlns:ds="http://schemas.openxmlformats.org/officeDocument/2006/customXml" ds:itemID="{1190F0A4-A6CE-403B-A789-1AB43429A1C2}">
  <ds:schemaRefs/>
</ds:datastoreItem>
</file>

<file path=docProps/app.xml><?xml version="1.0" encoding="utf-8"?>
<Properties xmlns="http://schemas.openxmlformats.org/officeDocument/2006/extended-properties" xmlns:vt="http://schemas.openxmlformats.org/officeDocument/2006/docPropsVTypes">
  <TotalTime>10</TotalTime>
  <Words>5850</Words>
  <Application>Microsoft Office PowerPoint</Application>
  <PresentationFormat>On-screen Show (4:3)</PresentationFormat>
  <Paragraphs>465</Paragraphs>
  <Slides>49</Slides>
  <Notes>48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49</vt:i4>
      </vt:variant>
    </vt:vector>
  </HeadingPairs>
  <TitlesOfParts>
    <vt:vector size="58" baseType="lpstr">
      <vt:lpstr>Arial</vt:lpstr>
      <vt:lpstr>Calibri</vt:lpstr>
      <vt:lpstr>Corbel</vt:lpstr>
      <vt:lpstr>Times New Roman</vt:lpstr>
      <vt:lpstr>Wingdings</vt:lpstr>
      <vt:lpstr>Wingdings 2</vt:lpstr>
      <vt:lpstr>Office Theme</vt:lpstr>
      <vt:lpstr>Obrázek</vt:lpstr>
      <vt:lpstr>Rovnice</vt:lpstr>
      <vt:lpstr>Makroekonomie Poruchy makroekonomické rovnováhy - nezaměstnanost XMAK</vt:lpstr>
      <vt:lpstr>Opakování z mikroekonomie: POPTÁVKA PO PRÁCI</vt:lpstr>
      <vt:lpstr>Opakování z mikroekonomie: Tržní poptávka po práci</vt:lpstr>
      <vt:lpstr>Opakování z mikroekonomie: Individuální nabídka práce</vt:lpstr>
      <vt:lpstr>Opakování z mikroekonomie: Tržní nabídka práce</vt:lpstr>
      <vt:lpstr>Opakování z mikroekonomie: Rovnováha na trhu práce</vt:lpstr>
      <vt:lpstr>Opakování z mikroekonomie: Nedokonale konkurenční trh</vt:lpstr>
      <vt:lpstr>Základní východiska</vt:lpstr>
      <vt:lpstr>Vymezení pojmů: KATEGORIE OBYVATELSTVA</vt:lpstr>
      <vt:lpstr>Ekonomicky neaktivní obyvatelstvo</vt:lpstr>
      <vt:lpstr>Základní východiska</vt:lpstr>
      <vt:lpstr>Několik ukazatelů vývoje na trhu práce</vt:lpstr>
      <vt:lpstr>Několik ukazatelů vývoje na trhu práce</vt:lpstr>
      <vt:lpstr>Několik ukazatelů vývoje na trhu práce</vt:lpstr>
      <vt:lpstr>Několik ukazatelů vývoje na trhu práce</vt:lpstr>
      <vt:lpstr>Kde se dají tyto údaje zjistit - SHRNUTÍ</vt:lpstr>
      <vt:lpstr>STRUKTURA NEZAMĚSTNANOSTI </vt:lpstr>
      <vt:lpstr>STRUKTURA NEZAMĚSTNANOSTI </vt:lpstr>
      <vt:lpstr>Počet uchazečů na jedno volné místo – Beveridgeova křivka</vt:lpstr>
      <vt:lpstr>Počet uchazečů na jedno volné místo – Beveridgeova křivka</vt:lpstr>
      <vt:lpstr>Typy nezaměstnanosti</vt:lpstr>
      <vt:lpstr>STRUKTURÁLNÍ NEZAMĚSTNANOST </vt:lpstr>
      <vt:lpstr>INSTITUCIONÁLNÍ NEZAMĚSTNANOST </vt:lpstr>
      <vt:lpstr>CYKLICKÁ NEZAMĚSTNANOST </vt:lpstr>
      <vt:lpstr>SEZÓNNÍ NEZAMĚSTNANOST</vt:lpstr>
      <vt:lpstr>Přirozená míra nezaměstnanosti</vt:lpstr>
      <vt:lpstr>Přirozená míra nezaměstnanosti</vt:lpstr>
      <vt:lpstr>Faktory ovlivňující přirozenou míru nezaměstnanosti</vt:lpstr>
      <vt:lpstr>Mikroekonomické souvislosti nezaměstnanosti </vt:lpstr>
      <vt:lpstr>PowerPoint Presentation</vt:lpstr>
      <vt:lpstr>Mikroekonomické souvislosti nezaměstnanosti </vt:lpstr>
      <vt:lpstr>Mikroekonomické souvislosti nezaměstnanosti </vt:lpstr>
      <vt:lpstr>Minimální mzda </vt:lpstr>
      <vt:lpstr>Odbory a kolektivní vyjednávání </vt:lpstr>
      <vt:lpstr>Neoklasické pojetí trhu práce</vt:lpstr>
      <vt:lpstr>Keynesovské pojetí trhu práce</vt:lpstr>
      <vt:lpstr>Důsledky nezaměstnanosti</vt:lpstr>
      <vt:lpstr>Důsledky nezaměstnanosti</vt:lpstr>
      <vt:lpstr>Důsledky nezaměstnanosti</vt:lpstr>
      <vt:lpstr>Okunův zákon</vt:lpstr>
      <vt:lpstr>Okonův zákon</vt:lpstr>
      <vt:lpstr>Cesty snižování nezaměstnanosti</vt:lpstr>
      <vt:lpstr>Cesty snižování nezaměstnanosti</vt:lpstr>
      <vt:lpstr>Cesty snižování nezaměstnanosti</vt:lpstr>
      <vt:lpstr>„ZAMĚSTNATELNOST“</vt:lpstr>
      <vt:lpstr>Podílové ukazatele trhu práce - shrnutí</vt:lpstr>
      <vt:lpstr>Aspekty ovlivňující nezaměstnanost - shrnutí </vt:lpstr>
      <vt:lpstr>Shrnutí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Drastichová Magdaléna</cp:lastModifiedBy>
  <cp:revision>124</cp:revision>
  <dcterms:created xsi:type="dcterms:W3CDTF">2024-03-29T21:31:00Z</dcterms:created>
  <dcterms:modified xsi:type="dcterms:W3CDTF">2025-11-02T16:39:29Z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B77DBF525A844FD781D52C733587D1F4_13</vt:lpwstr>
  </property>
  <property fmtid="{D5CDD505-2E9C-101B-9397-08002B2CF9AE}" pid="3" name="KSOProductBuildVer">
    <vt:lpwstr>1033-12.2.0.13489</vt:lpwstr>
  </property>
  <property fmtid="{D5CDD505-2E9C-101B-9397-08002B2CF9AE}" pid="4" name="ContentTypeId">
    <vt:lpwstr>0x0101008C6E2AD65BA15249A7B05B7D5E97129C</vt:lpwstr>
  </property>
</Properties>
</file>