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50"/>
  </p:notesMasterIdLst>
  <p:sldIdLst>
    <p:sldId id="256" r:id="rId2"/>
    <p:sldId id="257" r:id="rId3"/>
    <p:sldId id="312" r:id="rId4"/>
    <p:sldId id="313" r:id="rId5"/>
    <p:sldId id="340" r:id="rId6"/>
    <p:sldId id="315" r:id="rId7"/>
    <p:sldId id="341" r:id="rId8"/>
    <p:sldId id="277" r:id="rId9"/>
    <p:sldId id="316" r:id="rId10"/>
    <p:sldId id="281" r:id="rId11"/>
    <p:sldId id="279" r:id="rId12"/>
    <p:sldId id="283" r:id="rId13"/>
    <p:sldId id="318" r:id="rId14"/>
    <p:sldId id="317" r:id="rId15"/>
    <p:sldId id="319" r:id="rId16"/>
    <p:sldId id="320" r:id="rId17"/>
    <p:sldId id="322" r:id="rId18"/>
    <p:sldId id="321" r:id="rId19"/>
    <p:sldId id="323" r:id="rId20"/>
    <p:sldId id="342" r:id="rId21"/>
    <p:sldId id="324" r:id="rId22"/>
    <p:sldId id="325" r:id="rId23"/>
    <p:sldId id="343" r:id="rId24"/>
    <p:sldId id="326" r:id="rId25"/>
    <p:sldId id="344" r:id="rId26"/>
    <p:sldId id="327" r:id="rId27"/>
    <p:sldId id="345" r:id="rId28"/>
    <p:sldId id="328" r:id="rId29"/>
    <p:sldId id="346" r:id="rId30"/>
    <p:sldId id="331" r:id="rId31"/>
    <p:sldId id="332" r:id="rId32"/>
    <p:sldId id="347" r:id="rId33"/>
    <p:sldId id="333" r:id="rId34"/>
    <p:sldId id="348" r:id="rId35"/>
    <p:sldId id="351" r:id="rId36"/>
    <p:sldId id="352" r:id="rId37"/>
    <p:sldId id="353" r:id="rId38"/>
    <p:sldId id="334" r:id="rId39"/>
    <p:sldId id="335" r:id="rId40"/>
    <p:sldId id="349" r:id="rId41"/>
    <p:sldId id="336" r:id="rId42"/>
    <p:sldId id="350" r:id="rId43"/>
    <p:sldId id="337" r:id="rId44"/>
    <p:sldId id="338" r:id="rId45"/>
    <p:sldId id="339" r:id="rId46"/>
    <p:sldId id="329" r:id="rId47"/>
    <p:sldId id="330" r:id="rId48"/>
    <p:sldId id="276"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stichová Magdalén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98" autoAdjust="0"/>
  </p:normalViewPr>
  <p:slideViewPr>
    <p:cSldViewPr snapToGrid="0" showGuides="1">
      <p:cViewPr varScale="1">
        <p:scale>
          <a:sx n="70" d="100"/>
          <a:sy n="70" d="100"/>
        </p:scale>
        <p:origin x="217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https://www.czso.cz/csu/czso/10n1-05-_2005-narodni_ucty___metodika</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sz="1800" dirty="0">
                <a:effectLst/>
                <a:latin typeface="Calibri" panose="020F0502020204030204" pitchFamily="34" charset="0"/>
              </a:rPr>
              <a:t>Křišťálové sklo, které máte po prarodičích, zvyšuje vaše bohatství, ale nemá žádný vztah k dnešní výkonnosti ekonomiky.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dirty="0">
                <a:effectLst/>
                <a:latin typeface="Calibri" panose="020F0502020204030204" pitchFamily="34" charset="0"/>
              </a:rPr>
              <a:t>Jestliže je statisticky naměřený domácí produkt tak nepřesným ukazatelem, proč jej ekonomové s takovým zájmem sledují? To, co nás zajímá, není ani tak absolutní velikost domácího produktu, jako spíše jeho tempa růstu. Tempo růstu produktu ukazuje, zda se ekonomická výkonnost země zvyšuje nebo snižuje a jak je na tom země v mezinárodním srovnání. </a:t>
            </a:r>
          </a:p>
          <a:p>
            <a:pPr marL="0" lvl="0" indent="0" algn="l" rtl="0">
              <a:spcBef>
                <a:spcPts val="0"/>
              </a:spcBef>
              <a:spcAft>
                <a:spcPts val="0"/>
              </a:spcAft>
              <a:buNone/>
            </a:pPr>
            <a:r>
              <a:rPr lang="cs-CZ" sz="1800" dirty="0">
                <a:effectLst/>
                <a:latin typeface="Calibri" panose="020F0502020204030204" pitchFamily="34" charset="0"/>
              </a:rPr>
              <a:t>Tempo růstu produktu ukazuje, zda se ekonomická výkonnost země zvyšuje nebo snižuje a jak je na tom země v mezinárodním srovnání. Změny v růstu domácího produktu prozrazují, jestli se ekonomika „přehřívá” (zažívá expanzi) nebo „podchlazuje” (zažívá recesi). Dlouhodobý trend růstu domácího produktu zase naznačuje, zda jsou hospodářské instituce zdravé, zda podporují hospodářský růst nebo ne.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sz="1800" dirty="0">
                <a:effectLst/>
                <a:latin typeface="Calibri" panose="020F0502020204030204" pitchFamily="34" charset="0"/>
              </a:rPr>
              <a:t>Křišťálové sklo, které máte po prarodičích, zvyšuje vaše bohatství, ale nemá žádný vztah k dnešní výkonnosti ekonomiky.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sz="1800" dirty="0">
                <a:effectLst/>
                <a:latin typeface="Calibri" panose="020F0502020204030204" pitchFamily="34" charset="0"/>
              </a:rPr>
              <a:t>Křišťálové sklo, které máte po prarodičích, zvyšuje vaše bohatství, ale nemá žádný vztah k dnešní výkonnosti ekonomiky.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en-GB" sz="1800" b="0" i="0" u="none" strike="noStrike" baseline="0" dirty="0" err="1">
                <a:latin typeface="TTFF2BFBB8t00"/>
              </a:rPr>
              <a:t>Pokud</a:t>
            </a:r>
            <a:r>
              <a:rPr lang="en-GB" sz="1800" b="0" i="0" u="none" strike="noStrike" baseline="0" dirty="0">
                <a:latin typeface="TTFF2BFBB8t00"/>
              </a:rPr>
              <a:t> </a:t>
            </a:r>
            <a:r>
              <a:rPr lang="en-GB" sz="1800" b="0" i="0" u="none" strike="noStrike" baseline="0" dirty="0" err="1">
                <a:latin typeface="TTFF2BFBB8t00"/>
              </a:rPr>
              <a:t>byneexistovala</a:t>
            </a:r>
            <a:r>
              <a:rPr lang="en-GB" sz="1800" b="0" i="0" u="none" strike="noStrike" baseline="0" dirty="0">
                <a:latin typeface="TTFF2BFBB8t00"/>
              </a:rPr>
              <a:t> </a:t>
            </a:r>
            <a:r>
              <a:rPr lang="en-GB" sz="1800" b="0" i="0" u="none" strike="noStrike" baseline="0" dirty="0" err="1">
                <a:latin typeface="TTFF2BFBB8t00"/>
              </a:rPr>
              <a:t>vzacnost</a:t>
            </a:r>
            <a:r>
              <a:rPr lang="en-GB" sz="1800" b="0" i="0" u="none" strike="noStrike" baseline="0" dirty="0">
                <a:latin typeface="TTFF2BFBB8t00"/>
              </a:rPr>
              <a:t> a </a:t>
            </a:r>
            <a:r>
              <a:rPr lang="en-GB" sz="1800" b="0" i="0" u="none" strike="noStrike" baseline="0" dirty="0" err="1">
                <a:latin typeface="TTFF2BFBB8t00"/>
              </a:rPr>
              <a:t>alternativni</a:t>
            </a:r>
            <a:r>
              <a:rPr lang="en-GB" sz="1800" b="0" i="0" u="none" strike="noStrike" baseline="0" dirty="0">
                <a:latin typeface="TTFF2BFBB8t00"/>
              </a:rPr>
              <a:t> </a:t>
            </a:r>
            <a:r>
              <a:rPr lang="en-GB" sz="1800" b="0" i="0" u="none" strike="noStrike" baseline="0" dirty="0" err="1">
                <a:latin typeface="TTFF2BFBB8t00"/>
              </a:rPr>
              <a:t>použiti</a:t>
            </a:r>
            <a:r>
              <a:rPr lang="en-GB" sz="1800" b="0" i="0" u="none" strike="noStrike" baseline="0" dirty="0">
                <a:latin typeface="TTFF2BFBB8t00"/>
              </a:rPr>
              <a:t> </a:t>
            </a:r>
            <a:r>
              <a:rPr lang="en-GB" sz="1800" b="0" i="0" u="none" strike="noStrike" baseline="0" dirty="0" err="1">
                <a:latin typeface="TTFF2BFBB8t00"/>
              </a:rPr>
              <a:t>zdrojů</a:t>
            </a:r>
            <a:r>
              <a:rPr lang="en-GB" sz="1800" b="0" i="0" u="none" strike="noStrike" baseline="0" dirty="0">
                <a:latin typeface="TTFF2BFBB8t00"/>
              </a:rPr>
              <a:t>, </a:t>
            </a:r>
            <a:r>
              <a:rPr lang="en-GB" sz="1800" b="0" i="0" u="none" strike="noStrike" baseline="0" dirty="0" err="1">
                <a:latin typeface="TTFF2BFBB8t00"/>
              </a:rPr>
              <a:t>neexistoval</a:t>
            </a:r>
            <a:r>
              <a:rPr lang="en-GB" sz="1800" b="0" i="0" u="none" strike="noStrike" baseline="0" dirty="0">
                <a:latin typeface="TTFF2BFBB8t00"/>
              </a:rPr>
              <a:t> by </a:t>
            </a:r>
            <a:r>
              <a:rPr lang="en-GB" sz="1800" b="0" i="0" u="none" strike="noStrike" baseline="0" dirty="0" err="1">
                <a:latin typeface="TTFF2BFBB8t00"/>
              </a:rPr>
              <a:t>ekonomicky</a:t>
            </a:r>
            <a:r>
              <a:rPr lang="en-GB" sz="1800" b="0" i="0" u="none" strike="noStrike" baseline="0" dirty="0">
                <a:latin typeface="TTFF2BFBB8t00"/>
              </a:rPr>
              <a:t> problem.</a:t>
            </a:r>
            <a:r>
              <a:rPr lang="cs-CZ" sz="1800" b="0" i="0" u="none" strike="noStrike" baseline="0" dirty="0">
                <a:latin typeface="TTFF2BFBB8t00"/>
              </a:rPr>
              <a:t> </a:t>
            </a:r>
            <a:r>
              <a:rPr lang="en-GB" sz="1800" b="0" i="0" u="none" strike="noStrike" baseline="0" dirty="0" err="1">
                <a:latin typeface="TTFF2BFBB8t00"/>
              </a:rPr>
              <a:t>Ekonomie</a:t>
            </a:r>
            <a:r>
              <a:rPr lang="en-GB" sz="1800" b="0" i="0" u="none" strike="noStrike" baseline="0" dirty="0">
                <a:latin typeface="TTFF2BFBB8t00"/>
              </a:rPr>
              <a:t> </a:t>
            </a:r>
            <a:r>
              <a:rPr lang="en-GB" sz="1800" b="0" i="0" u="none" strike="noStrike" baseline="0" dirty="0" err="1">
                <a:latin typeface="TTFF2BFBB8t00"/>
              </a:rPr>
              <a:t>tedy</a:t>
            </a:r>
            <a:r>
              <a:rPr lang="en-GB" sz="1800" b="0" i="0" u="none" strike="noStrike" baseline="0" dirty="0">
                <a:latin typeface="TTFF2BFBB8t00"/>
              </a:rPr>
              <a:t> </a:t>
            </a:r>
            <a:r>
              <a:rPr lang="en-GB" sz="1800" b="0" i="0" u="none" strike="noStrike" baseline="0" dirty="0" err="1">
                <a:latin typeface="TTFF2BFBB8t00"/>
              </a:rPr>
              <a:t>studuje</a:t>
            </a:r>
            <a:r>
              <a:rPr lang="en-GB" sz="1800" b="0" i="0" u="none" strike="noStrike" baseline="0" dirty="0">
                <a:latin typeface="TTFF2BFBB8t00"/>
              </a:rPr>
              <a:t> </a:t>
            </a:r>
            <a:r>
              <a:rPr lang="en-GB" sz="1800" b="0" i="0" u="none" strike="noStrike" baseline="0" dirty="0" err="1">
                <a:latin typeface="TTFF2BFBB8t00"/>
              </a:rPr>
              <a:t>volby</a:t>
            </a:r>
            <a:r>
              <a:rPr lang="en-GB" sz="1800" b="0" i="0" u="none" strike="noStrike" baseline="0" dirty="0">
                <a:latin typeface="TTFF2BFBB8t00"/>
              </a:rPr>
              <a:t>, </a:t>
            </a:r>
            <a:r>
              <a:rPr lang="en-GB" sz="1800" b="0" i="0" u="none" strike="noStrike" baseline="0" dirty="0" err="1">
                <a:latin typeface="TTFF2BFBB8t00"/>
              </a:rPr>
              <a:t>ktere</a:t>
            </a:r>
            <a:r>
              <a:rPr lang="en-GB" sz="1800" b="0" i="0" u="none" strike="noStrike" baseline="0" dirty="0">
                <a:latin typeface="TTFF2BFBB8t00"/>
              </a:rPr>
              <a:t> </a:t>
            </a:r>
            <a:r>
              <a:rPr lang="en-GB" sz="1800" b="0" i="0" u="none" strike="noStrike" baseline="0" dirty="0" err="1">
                <a:latin typeface="TTFF2BFBB8t00"/>
              </a:rPr>
              <a:t>jsou</a:t>
            </a:r>
            <a:r>
              <a:rPr lang="en-GB" sz="1800" b="0" i="0" u="none" strike="noStrike" baseline="0" dirty="0">
                <a:latin typeface="TTFF2BFBB8t00"/>
              </a:rPr>
              <a:t> </a:t>
            </a:r>
            <a:r>
              <a:rPr lang="en-GB" sz="1800" b="0" i="0" u="none" strike="noStrike" baseline="0" dirty="0" err="1">
                <a:latin typeface="TTFF2BFBB8t00"/>
              </a:rPr>
              <a:t>ovlivněny</a:t>
            </a:r>
            <a:r>
              <a:rPr lang="en-GB" sz="1800" b="0" i="0" u="none" strike="noStrike" baseline="0" dirty="0">
                <a:latin typeface="TTFF2BFBB8t00"/>
              </a:rPr>
              <a:t> </a:t>
            </a:r>
            <a:r>
              <a:rPr lang="en-GB" sz="1800" b="0" i="0" u="none" strike="noStrike" baseline="0" dirty="0" err="1">
                <a:latin typeface="TTFF2BFBB8t00"/>
              </a:rPr>
              <a:t>incentivami</a:t>
            </a:r>
            <a:r>
              <a:rPr lang="en-GB" sz="1800" b="0" i="0" u="none" strike="noStrike" baseline="0" dirty="0">
                <a:latin typeface="TTFF2BFBB8t00"/>
              </a:rPr>
              <a:t> a </a:t>
            </a:r>
            <a:r>
              <a:rPr lang="en-GB" sz="1800" b="0" i="0" u="none" strike="noStrike" baseline="0" dirty="0" err="1">
                <a:latin typeface="TTFF2BFBB8t00"/>
              </a:rPr>
              <a:t>zdroji</a:t>
            </a:r>
            <a:r>
              <a:rPr lang="en-GB" sz="1800" b="0" i="0" u="none" strike="noStrike" baseline="0" dirty="0">
                <a:latin typeface="TTFF2BFBB8t00"/>
              </a:rPr>
              <a: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ABA7574-BE8A-CC26-4836-A63322DE513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43CCC63-6089-38E6-A2D6-3D9680486F7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574675" indent="-457200" algn="just">
              <a:spcBef>
                <a:spcPts val="600"/>
              </a:spcBef>
              <a:buFont typeface="Wingdings" panose="05000000000000000000" pitchFamily="2" charset="2"/>
              <a:buChar char="v"/>
            </a:pPr>
            <a:r>
              <a:rPr lang="cs-CZ" sz="1800" b="1" dirty="0">
                <a:solidFill>
                  <a:schemeClr val="tx1"/>
                </a:solidFill>
                <a:latin typeface="Corbel" panose="020B0503020204020204" pitchFamily="34" charset="0"/>
              </a:rPr>
              <a:t>Kromě deflátoru se používají i další cenové indexy jako index spotřebitelských cen (CPI) a index cen výrobců (PPI). </a:t>
            </a:r>
          </a:p>
          <a:p>
            <a:pPr marL="574675" indent="-457200" algn="just">
              <a:spcBef>
                <a:spcPts val="600"/>
              </a:spcBef>
              <a:buFont typeface="Wingdings" panose="05000000000000000000" pitchFamily="2" charset="2"/>
              <a:buChar char="v"/>
            </a:pPr>
            <a:endParaRPr lang="cs-CZ" sz="1800" b="1" dirty="0">
              <a:solidFill>
                <a:schemeClr val="tx1"/>
              </a:solidFill>
              <a:latin typeface="Corbel" panose="020B0503020204020204" pitchFamily="34" charset="0"/>
            </a:endParaRPr>
          </a:p>
          <a:p>
            <a:pPr marL="574675" indent="-457200" algn="just">
              <a:spcBef>
                <a:spcPts val="600"/>
              </a:spcBef>
              <a:buFont typeface="Wingdings" panose="05000000000000000000" pitchFamily="2" charset="2"/>
              <a:buChar char="v"/>
            </a:pPr>
            <a:r>
              <a:rPr lang="cs-CZ" sz="1800" b="1" dirty="0">
                <a:solidFill>
                  <a:schemeClr val="tx1"/>
                </a:solidFill>
                <a:latin typeface="Corbel" panose="020B0503020204020204" pitchFamily="34" charset="0"/>
              </a:rPr>
              <a:t>https://csu.gov.cz/rychle-informace/tvorba-a-uziti-hdp-2-ctvrtleti-2024</a:t>
            </a:r>
          </a:p>
          <a:p>
            <a:pPr marL="574675" indent="-457200" algn="just">
              <a:spcBef>
                <a:spcPts val="600"/>
              </a:spcBef>
              <a:buFont typeface="Wingdings" panose="05000000000000000000" pitchFamily="2" charset="2"/>
              <a:buChar char="v"/>
            </a:pPr>
            <a:r>
              <a:rPr lang="cs-CZ" sz="1800" b="1" dirty="0">
                <a:solidFill>
                  <a:schemeClr val="tx1"/>
                </a:solidFill>
                <a:latin typeface="Corbel" panose="020B0503020204020204" pitchFamily="34" charset="0"/>
              </a:rPr>
              <a:t>https://csu.gov.cz/ceny-inflace</a:t>
            </a:r>
          </a:p>
        </p:txBody>
      </p:sp>
      <p:sp>
        <p:nvSpPr>
          <p:cNvPr id="95" name="Google Shape;95;p2:notes">
            <a:extLst>
              <a:ext uri="{FF2B5EF4-FFF2-40B4-BE49-F238E27FC236}">
                <a16:creationId xmlns:a16="http://schemas.microsoft.com/office/drawing/2014/main" id="{9E321FA8-5F79-1D26-06DE-662DA366D68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908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574675" indent="-457200" algn="just">
              <a:spcBef>
                <a:spcPts val="600"/>
              </a:spcBef>
              <a:buFont typeface="Wingdings" panose="05000000000000000000" pitchFamily="2" charset="2"/>
              <a:buChar char="v"/>
            </a:pPr>
            <a:endParaRPr lang="cs-CZ" sz="1800" b="1" dirty="0">
              <a:solidFill>
                <a:schemeClr val="tx1"/>
              </a:solidFill>
              <a:latin typeface="Corbel" panose="020B050302020402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25801BD-3665-824B-A9EA-E81B0437C26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400C8B4-BD45-ACDB-E224-FE24DBA105E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A6F33A53-316C-3D27-B6CE-22446369B55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532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ABC1A3C-2C3B-7567-0ECD-D408FA2C878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061CBA8-E52B-C2D3-C781-B3BAE39DDA7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B2CDBE88-62CF-B3BC-9C0D-CD2B94AF77D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635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dirty="0">
                <a:effectLst/>
                <a:latin typeface="Calibri" panose="020F0502020204030204" pitchFamily="34" charset="0"/>
              </a:rPr>
              <a:t>Zvláštností kalkulace domácího produktu je zahrnutí imputovaného nájemného. Co to znamená? </a:t>
            </a:r>
          </a:p>
          <a:p>
            <a:pPr marL="0" marR="0">
              <a:spcBef>
                <a:spcPts val="0"/>
              </a:spcBef>
              <a:spcAft>
                <a:spcPts val="0"/>
              </a:spcAft>
            </a:pPr>
            <a:r>
              <a:rPr lang="cs-CZ" sz="1800" b="1" dirty="0">
                <a:effectLst/>
                <a:latin typeface="Calibri" panose="020F0502020204030204" pitchFamily="34" charset="0"/>
              </a:rPr>
              <a:t>Imputované nájemné </a:t>
            </a:r>
          </a:p>
          <a:p>
            <a:pPr marL="0" marR="0">
              <a:spcBef>
                <a:spcPts val="0"/>
              </a:spcBef>
              <a:spcAft>
                <a:spcPts val="0"/>
              </a:spcAft>
            </a:pPr>
            <a:r>
              <a:rPr lang="cs-CZ" sz="1800" dirty="0">
                <a:effectLst/>
                <a:latin typeface="Calibri" panose="020F0502020204030204" pitchFamily="34" charset="0"/>
              </a:rPr>
              <a:t>Pan Novák bydlí v nájemním bytě a zaplatí ročně 50 tisíc korun na nájemném. Vchází tato částka do domácího produktu? Měla by, protože jde o službu, kterou vlastník domu poskytuje panu Novákovi. A skutečně do domácího produktu vchází, protože těchto 50 tisíc je Novákovým výdajem </a:t>
            </a:r>
          </a:p>
          <a:p>
            <a:pPr marL="0" marR="0">
              <a:spcBef>
                <a:spcPts val="0"/>
              </a:spcBef>
              <a:spcAft>
                <a:spcPts val="0"/>
              </a:spcAft>
            </a:pPr>
            <a:r>
              <a:rPr lang="cs-CZ" sz="1800" dirty="0">
                <a:effectLst/>
                <a:latin typeface="Calibri" panose="020F0502020204030204" pitchFamily="34" charset="0"/>
              </a:rPr>
              <a:t>a zároveň důchodem vlastníka domu. Pan Svoboda má podobný byt ve stejné ulici jako pan Novák ale ve vlastním domku. Nikomu nic neplatí, protože bydlí ve svém. Není zde žádný explicitní výdaj ani důchod. Ale situace obou pánů je přece stejná v obou případech jde o bydlení, které poskytuje dům. Je logické, aby Novákovo bydlení do domácího produktu vcházelo a Svobodovo ne? </a:t>
            </a:r>
          </a:p>
          <a:p>
            <a:pPr marL="0" marR="0">
              <a:spcBef>
                <a:spcPts val="0"/>
              </a:spcBef>
              <a:spcAft>
                <a:spcPts val="0"/>
              </a:spcAft>
            </a:pPr>
            <a:endParaRPr lang="cs-CZ" sz="1800" dirty="0">
              <a:effectLst/>
              <a:latin typeface="Calibri" panose="020F050202020403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461B186-221C-2376-0E5B-9E6572CD674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AF1C833-AD3F-4FA6-BFFC-A408B4FCB8D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F531203E-B085-9401-08C4-0857B22EEC8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5573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A2AEF9F-A48D-654E-4BC3-C6CB02F955E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1C2CBB9-04AE-7A7B-C78F-09E0F560106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b="1" dirty="0">
                <a:effectLst/>
                <a:latin typeface="Calibri" panose="020F0502020204030204" pitchFamily="34" charset="0"/>
              </a:rPr>
              <a:t>Imputované nájemné </a:t>
            </a:r>
          </a:p>
          <a:p>
            <a:pPr marL="0" marR="0">
              <a:spcBef>
                <a:spcPts val="0"/>
              </a:spcBef>
              <a:spcAft>
                <a:spcPts val="0"/>
              </a:spcAft>
            </a:pPr>
            <a:r>
              <a:rPr lang="cs-CZ" sz="1800" dirty="0">
                <a:effectLst/>
                <a:latin typeface="Calibri" panose="020F0502020204030204" pitchFamily="34" charset="0"/>
              </a:rPr>
              <a:t>Pan Novák bydlí v nájemním bytě a zaplatí ročně 50 tisíc korun na nájemném. Vchází tato částka do domácího produktu? Měla by, protože jde o službu, kterou vlastník domu poskytuje panu Novákovi. A skutečně do domácího produktu vchází, protože těchto 50 tisíc je Novákovým výdajem </a:t>
            </a:r>
          </a:p>
          <a:p>
            <a:pPr marL="0" marR="0">
              <a:spcBef>
                <a:spcPts val="0"/>
              </a:spcBef>
              <a:spcAft>
                <a:spcPts val="0"/>
              </a:spcAft>
            </a:pPr>
            <a:r>
              <a:rPr lang="cs-CZ" sz="1800" dirty="0">
                <a:effectLst/>
                <a:latin typeface="Calibri" panose="020F0502020204030204" pitchFamily="34" charset="0"/>
              </a:rPr>
              <a:t>a zároveň důchodem vlastníka domu. Pan Svoboda má podobný byt ve stejné ulici jako pan Novák ale ve vlastním domku. Nikomu nic neplatí, protože bydlí ve svém. Není zde žádný explicitní výdaj ani důchod. Ale situace obou pánů je přece stejná v obou případech jde o bydlení, které poskytuje dům. Je logické, aby Novákovo bydlení do domácího produktu vcházelo a Svobodovo ne? </a:t>
            </a:r>
          </a:p>
          <a:p>
            <a:pPr marL="0" marR="0">
              <a:spcBef>
                <a:spcPts val="0"/>
              </a:spcBef>
              <a:spcAft>
                <a:spcPts val="0"/>
              </a:spcAft>
            </a:pPr>
            <a:endParaRPr lang="cs-CZ" sz="1800" dirty="0">
              <a:effectLst/>
              <a:latin typeface="Calibri" panose="020F0502020204030204" pitchFamily="34" charset="0"/>
            </a:endParaRPr>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D135D8D0-57E0-9DFC-3B64-F99352ADC5B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1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sz="1800" dirty="0"/>
              <a:t>Žádný model není „realistický”: zachycuje jen zlomek vztahů reálného světa, od většiny abstrahuje.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sz="1200" b="1" dirty="0"/>
              <a:t>Jak se ale přesvědčíme, že je model „správný”? Jak ověříme „pravdivost” modelů a teorií? Tím, že je používáme. Jestliže model systematicky poskytuje předpovědi, které se vyplňují, můžeme říci, že „funguje”. Takový model pokládáme za správný, ne snad v tom smyslu, že je „realistický” nebo „pravdivý”, ale v tom smyslu, že je použitelný a užitečný. Naopak model, poskytující špatné předpovědi, odmítneme jako nepoužitelný.</a:t>
            </a:r>
          </a:p>
          <a:p>
            <a:pPr algn="l"/>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noProof="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2977B09-4AD7-CEF5-EF74-5556BEA6C5A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B537876-D8A4-1307-D78C-D80E6487F48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Nepřímé daně </a:t>
            </a:r>
          </a:p>
          <a:p>
            <a:pPr marL="0" lvl="0" indent="0" algn="l" rtl="0">
              <a:spcBef>
                <a:spcPts val="0"/>
              </a:spcBef>
              <a:spcAft>
                <a:spcPts val="0"/>
              </a:spcAft>
              <a:buNone/>
            </a:pPr>
            <a:r>
              <a:rPr lang="cs-CZ" noProof="0" dirty="0"/>
              <a:t>Představme si ekonomiku, jejíž domácí produkt je 1 000 miliard a na zboží a služby je uvalena daň z přidané hodnoty 15 %. To znamená, že hned po prodeji zboží odvedou 150 mld. Těchto daní do státního rozpočtu </a:t>
            </a:r>
            <a:r>
              <a:rPr lang="cs-CZ" noProof="0" dirty="0" err="1"/>
              <a:t>ajen</a:t>
            </a:r>
            <a:r>
              <a:rPr lang="cs-CZ" noProof="0" dirty="0"/>
              <a:t> 850 mld. Zůstává k rozdělní na důchody.</a:t>
            </a:r>
          </a:p>
          <a:p>
            <a:pPr marL="0" lvl="0" indent="0" algn="l" rtl="0">
              <a:spcBef>
                <a:spcPts val="0"/>
              </a:spcBef>
              <a:spcAft>
                <a:spcPts val="0"/>
              </a:spcAft>
              <a:buNone/>
            </a:pPr>
            <a:endParaRPr lang="cs-CZ" noProof="0" dirty="0"/>
          </a:p>
          <a:p>
            <a:pPr marL="0" lvl="0" indent="0" algn="l" rtl="0">
              <a:spcBef>
                <a:spcPts val="0"/>
              </a:spcBef>
              <a:spcAft>
                <a:spcPts val="0"/>
              </a:spcAft>
              <a:buNone/>
            </a:pPr>
            <a:r>
              <a:rPr lang="cs-CZ" b="1" noProof="0" dirty="0"/>
              <a:t>Domácí produkt (1000) = nepřímé daně (150) + agregátní důchody (850)</a:t>
            </a:r>
          </a:p>
          <a:p>
            <a:pPr marL="0" lvl="0" indent="0" algn="l" rtl="0">
              <a:spcBef>
                <a:spcPts val="0"/>
              </a:spcBef>
              <a:spcAft>
                <a:spcPts val="0"/>
              </a:spcAft>
              <a:buNone/>
            </a:pPr>
            <a:endParaRPr lang="cs-CZ" noProof="0" dirty="0"/>
          </a:p>
          <a:p>
            <a:pPr marL="0" lvl="0" indent="0" algn="l" rtl="0">
              <a:spcBef>
                <a:spcPts val="0"/>
              </a:spcBef>
              <a:spcAft>
                <a:spcPts val="0"/>
              </a:spcAft>
              <a:buNone/>
            </a:pPr>
            <a:r>
              <a:rPr lang="cs-CZ" noProof="0" dirty="0"/>
              <a:t>Dejme tomu. že stát zatížil osobní důchody i důchody ze zisků firem jednotnou sazbou 20 %. Firmy a domácnosti tedy odvedou přímé daně v celkové výši 850 x 0.2 = 170 miliard a zůstane jim k dispozici 850 — 170 = 680 miliard. Pak platí: </a:t>
            </a:r>
          </a:p>
          <a:p>
            <a:pPr marL="0" lvl="0" indent="0" algn="l" rtl="0">
              <a:spcBef>
                <a:spcPts val="0"/>
              </a:spcBef>
              <a:spcAft>
                <a:spcPts val="0"/>
              </a:spcAft>
              <a:buNone/>
            </a:pPr>
            <a:r>
              <a:rPr lang="cs-CZ" b="1" noProof="0" dirty="0"/>
              <a:t>Domácí produkt (1 000) = Nepřímé daně (150) + Přímé daně ( 170) + + Důchody po zdanění (680) </a:t>
            </a:r>
          </a:p>
          <a:p>
            <a:pPr marL="0" lvl="0" indent="0" algn="l" rtl="0">
              <a:spcBef>
                <a:spcPts val="0"/>
              </a:spcBef>
              <a:spcAft>
                <a:spcPts val="0"/>
              </a:spcAft>
              <a:buNone/>
            </a:pPr>
            <a:endParaRPr lang="cs-CZ" noProof="0" dirty="0"/>
          </a:p>
        </p:txBody>
      </p:sp>
      <p:sp>
        <p:nvSpPr>
          <p:cNvPr id="95" name="Google Shape;95;p2:notes">
            <a:extLst>
              <a:ext uri="{FF2B5EF4-FFF2-40B4-BE49-F238E27FC236}">
                <a16:creationId xmlns:a16="http://schemas.microsoft.com/office/drawing/2014/main" id="{07899311-11C4-60D1-4EBA-C40153C7C05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7536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60375" algn="just">
              <a:spcBef>
                <a:spcPts val="600"/>
              </a:spcBef>
              <a:buFont typeface="Wingdings" panose="05000000000000000000" pitchFamily="2" charset="2"/>
              <a:buChar char="ü"/>
            </a:pPr>
            <a:r>
              <a:rPr lang="cs-CZ" sz="1200" b="1" dirty="0">
                <a:solidFill>
                  <a:srgbClr val="FF0000"/>
                </a:solidFill>
                <a:latin typeface="Corbel" panose="020B0503020204020204" pitchFamily="34" charset="0"/>
              </a:rPr>
              <a:t>Výdaje na obranu měří hodnotu zbraní a služeb vojáků a mzdy státních zaměstnanců měří hodnotu služeb státních zaměstnanců. Proto se tyto výdajové položky objeví na levé straně naší identity – na straně agregátních výdajů. </a:t>
            </a:r>
          </a:p>
          <a:p>
            <a:pPr marL="460375" algn="just">
              <a:spcBef>
                <a:spcPts val="600"/>
              </a:spcBef>
              <a:buFont typeface="Wingdings" panose="05000000000000000000" pitchFamily="2" charset="2"/>
              <a:buChar char="ü"/>
            </a:pPr>
            <a:endParaRPr lang="cs-CZ" sz="1200" b="1" dirty="0">
              <a:solidFill>
                <a:srgbClr val="FF0000"/>
              </a:solidFill>
              <a:latin typeface="Corbel" panose="020B0503020204020204" pitchFamily="34" charset="0"/>
            </a:endParaRPr>
          </a:p>
          <a:p>
            <a:pPr marL="460375" algn="just">
              <a:spcBef>
                <a:spcPts val="600"/>
              </a:spcBef>
              <a:buFont typeface="Wingdings" panose="05000000000000000000" pitchFamily="2" charset="2"/>
              <a:buChar char="ü"/>
            </a:pPr>
            <a:endParaRPr lang="cs-CZ" sz="1200" b="1" dirty="0">
              <a:solidFill>
                <a:srgbClr val="FF0000"/>
              </a:solidFill>
              <a:latin typeface="Corbel" panose="020B0503020204020204" pitchFamily="34" charset="0"/>
            </a:endParaRPr>
          </a:p>
          <a:p>
            <a:pPr marL="0" lvl="0" indent="0" algn="l" rtl="0">
              <a:spcBef>
                <a:spcPts val="0"/>
              </a:spcBef>
              <a:spcAft>
                <a:spcPts val="0"/>
              </a:spcAft>
              <a:buNone/>
            </a:pPr>
            <a:endParaRPr lang="cs-CZ" noProof="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6D8C2C5-41FE-F845-9B80-2D792EEFA67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A59B62A-A5EB-9FC0-F459-EF97DEFC862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60375" algn="just">
              <a:spcBef>
                <a:spcPts val="600"/>
              </a:spcBef>
              <a:buFont typeface="Wingdings" panose="05000000000000000000" pitchFamily="2" charset="2"/>
              <a:buChar char="ü"/>
            </a:pPr>
            <a:endParaRPr lang="cs-CZ" sz="1200" b="1" dirty="0">
              <a:solidFill>
                <a:srgbClr val="FF0000"/>
              </a:solidFill>
              <a:latin typeface="Corbel" panose="020B0503020204020204" pitchFamily="34" charset="0"/>
            </a:endParaRPr>
          </a:p>
          <a:p>
            <a:pPr marL="460375" algn="just">
              <a:spcBef>
                <a:spcPts val="600"/>
              </a:spcBef>
              <a:buFont typeface="Wingdings" panose="05000000000000000000" pitchFamily="2" charset="2"/>
              <a:buChar char="ü"/>
            </a:pPr>
            <a:endParaRPr lang="cs-CZ" sz="1200" b="1" dirty="0">
              <a:solidFill>
                <a:srgbClr val="FF0000"/>
              </a:solidFill>
              <a:latin typeface="Corbel" panose="020B0503020204020204" pitchFamily="34" charset="0"/>
            </a:endParaRPr>
          </a:p>
          <a:p>
            <a:pPr marL="0" lvl="0" indent="0" algn="l" rtl="0">
              <a:spcBef>
                <a:spcPts val="0"/>
              </a:spcBef>
              <a:spcAft>
                <a:spcPts val="0"/>
              </a:spcAft>
              <a:buNone/>
            </a:pPr>
            <a:endParaRPr lang="cs-CZ" noProof="0" dirty="0"/>
          </a:p>
        </p:txBody>
      </p:sp>
      <p:sp>
        <p:nvSpPr>
          <p:cNvPr id="95" name="Google Shape;95;p2:notes">
            <a:extLst>
              <a:ext uri="{FF2B5EF4-FFF2-40B4-BE49-F238E27FC236}">
                <a16:creationId xmlns:a16="http://schemas.microsoft.com/office/drawing/2014/main" id="{8A769798-7C87-9CC8-7B7C-8B7DA6B4357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640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34A93BE-DABA-A515-F81F-069B8C96411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7FA69E9-DE32-5F7F-7F39-480E955A4CD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60375" algn="just">
              <a:spcBef>
                <a:spcPts val="600"/>
              </a:spcBef>
              <a:buFont typeface="Wingdings" panose="05000000000000000000" pitchFamily="2" charset="2"/>
              <a:buChar char="ü"/>
            </a:pPr>
            <a:endParaRPr lang="cs-CZ" sz="1200" b="1" dirty="0">
              <a:solidFill>
                <a:srgbClr val="FF0000"/>
              </a:solidFill>
              <a:latin typeface="Corbel" panose="020B0503020204020204" pitchFamily="34" charset="0"/>
            </a:endParaRPr>
          </a:p>
          <a:p>
            <a:pPr marL="231775" indent="0" algn="just">
              <a:spcBef>
                <a:spcPts val="600"/>
              </a:spcBef>
              <a:buFont typeface="Wingdings" panose="05000000000000000000" pitchFamily="2" charset="2"/>
              <a:buNone/>
            </a:pPr>
            <a:r>
              <a:rPr lang="en-GB" dirty="0"/>
              <a:t>V </a:t>
            </a:r>
            <a:r>
              <a:rPr lang="en-GB" dirty="0" err="1"/>
              <a:t>souvislosti</a:t>
            </a:r>
            <a:r>
              <a:rPr lang="en-GB" dirty="0"/>
              <a:t> s </a:t>
            </a:r>
            <a:r>
              <a:rPr lang="en-GB" dirty="0" err="1"/>
              <a:t>výpočtem</a:t>
            </a:r>
            <a:r>
              <a:rPr lang="en-GB" dirty="0"/>
              <a:t> HDP </a:t>
            </a:r>
            <a:r>
              <a:rPr lang="en-GB" dirty="0" err="1"/>
              <a:t>důchodovou</a:t>
            </a:r>
            <a:r>
              <a:rPr lang="en-GB" dirty="0"/>
              <a:t> </a:t>
            </a:r>
            <a:r>
              <a:rPr lang="en-GB" dirty="0" err="1"/>
              <a:t>metodou</a:t>
            </a:r>
            <a:r>
              <a:rPr lang="cs-CZ" dirty="0"/>
              <a:t>:</a:t>
            </a:r>
            <a:r>
              <a:rPr lang="en-GB" dirty="0"/>
              <a:t> </a:t>
            </a:r>
            <a:r>
              <a:rPr lang="en-GB" dirty="0" err="1"/>
              <a:t>suma</a:t>
            </a:r>
            <a:r>
              <a:rPr lang="en-GB" dirty="0"/>
              <a:t> </a:t>
            </a:r>
            <a:r>
              <a:rPr lang="en-GB" dirty="0" err="1"/>
              <a:t>všech</a:t>
            </a:r>
            <a:r>
              <a:rPr lang="en-GB" dirty="0"/>
              <a:t> </a:t>
            </a:r>
            <a:r>
              <a:rPr lang="en-GB" dirty="0" err="1"/>
              <a:t>důchodů</a:t>
            </a:r>
            <a:r>
              <a:rPr lang="en-GB" dirty="0"/>
              <a:t>, </a:t>
            </a:r>
            <a:r>
              <a:rPr lang="en-GB" dirty="0" err="1"/>
              <a:t>jež</a:t>
            </a:r>
            <a:r>
              <a:rPr lang="en-GB" dirty="0"/>
              <a:t> </a:t>
            </a:r>
            <a:r>
              <a:rPr lang="en-GB" dirty="0" err="1"/>
              <a:t>plynou</a:t>
            </a:r>
            <a:r>
              <a:rPr lang="en-GB" dirty="0"/>
              <a:t> </a:t>
            </a:r>
            <a:r>
              <a:rPr lang="en-GB" dirty="0" err="1"/>
              <a:t>vlastníkům</a:t>
            </a:r>
            <a:r>
              <a:rPr lang="en-GB" dirty="0"/>
              <a:t> </a:t>
            </a:r>
            <a:r>
              <a:rPr lang="en-GB" dirty="0" err="1"/>
              <a:t>výrobních</a:t>
            </a:r>
            <a:r>
              <a:rPr lang="en-GB" dirty="0"/>
              <a:t> </a:t>
            </a:r>
            <a:r>
              <a:rPr lang="en-GB" dirty="0" err="1"/>
              <a:t>faktorů</a:t>
            </a:r>
            <a:r>
              <a:rPr lang="en-GB" dirty="0"/>
              <a:t> </a:t>
            </a:r>
            <a:r>
              <a:rPr lang="en-GB" dirty="0" err="1"/>
              <a:t>podílejících</a:t>
            </a:r>
            <a:r>
              <a:rPr lang="en-GB" dirty="0"/>
              <a:t> se </a:t>
            </a:r>
            <a:r>
              <a:rPr lang="en-GB" dirty="0" err="1"/>
              <a:t>na</a:t>
            </a:r>
            <a:r>
              <a:rPr lang="en-GB" dirty="0"/>
              <a:t> </a:t>
            </a:r>
            <a:r>
              <a:rPr lang="en-GB" dirty="0" err="1"/>
              <a:t>tvorbě</a:t>
            </a:r>
            <a:r>
              <a:rPr lang="en-GB" dirty="0"/>
              <a:t> </a:t>
            </a:r>
            <a:r>
              <a:rPr lang="en-GB" dirty="0" err="1"/>
              <a:t>produktu</a:t>
            </a:r>
            <a:r>
              <a:rPr lang="en-GB" dirty="0"/>
              <a:t> </a:t>
            </a:r>
            <a:r>
              <a:rPr lang="en-GB" dirty="0" err="1"/>
              <a:t>ekonomiky</a:t>
            </a:r>
            <a:r>
              <a:rPr lang="en-GB" dirty="0"/>
              <a:t>, </a:t>
            </a:r>
            <a:r>
              <a:rPr lang="en-GB" dirty="0" err="1"/>
              <a:t>představuje</a:t>
            </a:r>
            <a:r>
              <a:rPr lang="en-GB" dirty="0"/>
              <a:t> </a:t>
            </a:r>
            <a:r>
              <a:rPr lang="en-GB" dirty="0" err="1"/>
              <a:t>čistý</a:t>
            </a:r>
            <a:r>
              <a:rPr lang="en-GB" dirty="0"/>
              <a:t> </a:t>
            </a:r>
            <a:r>
              <a:rPr lang="en-GB" dirty="0" err="1"/>
              <a:t>domácí</a:t>
            </a:r>
            <a:r>
              <a:rPr lang="en-GB" dirty="0"/>
              <a:t> </a:t>
            </a:r>
            <a:r>
              <a:rPr lang="en-GB" dirty="0" err="1"/>
              <a:t>důchod</a:t>
            </a:r>
            <a:r>
              <a:rPr lang="en-GB" dirty="0"/>
              <a:t>. V </a:t>
            </a:r>
            <a:r>
              <a:rPr lang="en-GB" dirty="0" err="1"/>
              <a:t>ekonomické</a:t>
            </a:r>
            <a:r>
              <a:rPr lang="en-GB" dirty="0"/>
              <a:t> </a:t>
            </a:r>
            <a:r>
              <a:rPr lang="en-GB" dirty="0" err="1"/>
              <a:t>praxi</a:t>
            </a:r>
            <a:r>
              <a:rPr lang="en-GB" dirty="0"/>
              <a:t> se </a:t>
            </a:r>
            <a:r>
              <a:rPr lang="en-GB" dirty="0" err="1"/>
              <a:t>však</a:t>
            </a:r>
            <a:r>
              <a:rPr lang="en-GB" dirty="0"/>
              <a:t> ne </a:t>
            </a:r>
            <a:r>
              <a:rPr lang="en-GB" dirty="0" err="1"/>
              <a:t>všechny</a:t>
            </a:r>
            <a:r>
              <a:rPr lang="en-GB" dirty="0"/>
              <a:t> </a:t>
            </a:r>
            <a:r>
              <a:rPr lang="en-GB" dirty="0" err="1"/>
              <a:t>důchody</a:t>
            </a:r>
            <a:r>
              <a:rPr lang="en-GB" dirty="0"/>
              <a:t> </a:t>
            </a:r>
            <a:r>
              <a:rPr lang="en-GB" dirty="0" err="1"/>
              <a:t>dostanou</a:t>
            </a:r>
            <a:r>
              <a:rPr lang="en-GB" dirty="0"/>
              <a:t> do </a:t>
            </a:r>
            <a:r>
              <a:rPr lang="en-GB" dirty="0" err="1"/>
              <a:t>rukou</a:t>
            </a:r>
            <a:r>
              <a:rPr lang="en-GB" dirty="0"/>
              <a:t> </a:t>
            </a:r>
            <a:r>
              <a:rPr lang="en-GB" dirty="0" err="1"/>
              <a:t>příslušných</a:t>
            </a:r>
            <a:r>
              <a:rPr lang="en-GB" dirty="0"/>
              <a:t> </a:t>
            </a:r>
            <a:r>
              <a:rPr lang="en-GB" dirty="0" err="1"/>
              <a:t>ekonomických</a:t>
            </a:r>
            <a:r>
              <a:rPr lang="en-GB" dirty="0"/>
              <a:t> </a:t>
            </a:r>
            <a:r>
              <a:rPr lang="en-GB" dirty="0" err="1"/>
              <a:t>subjektů</a:t>
            </a:r>
            <a:r>
              <a:rPr lang="en-GB" dirty="0"/>
              <a:t>, </a:t>
            </a:r>
            <a:r>
              <a:rPr lang="en-GB" dirty="0" err="1"/>
              <a:t>jež</a:t>
            </a:r>
            <a:r>
              <a:rPr lang="en-GB" dirty="0"/>
              <a:t> </a:t>
            </a:r>
            <a:r>
              <a:rPr lang="en-GB" dirty="0" err="1"/>
              <a:t>služby</a:t>
            </a:r>
            <a:r>
              <a:rPr lang="en-GB" dirty="0"/>
              <a:t> </a:t>
            </a:r>
            <a:r>
              <a:rPr lang="en-GB" dirty="0" err="1"/>
              <a:t>výrobních</a:t>
            </a:r>
            <a:r>
              <a:rPr lang="en-GB" dirty="0"/>
              <a:t> </a:t>
            </a:r>
            <a:r>
              <a:rPr lang="en-GB" dirty="0" err="1"/>
              <a:t>faktorů</a:t>
            </a:r>
            <a:r>
              <a:rPr lang="en-GB" dirty="0"/>
              <a:t> </a:t>
            </a:r>
            <a:r>
              <a:rPr lang="en-GB" dirty="0" err="1"/>
              <a:t>poskytly</a:t>
            </a:r>
            <a:r>
              <a:rPr lang="en-GB" dirty="0"/>
              <a:t>. </a:t>
            </a:r>
            <a:r>
              <a:rPr lang="en-GB" dirty="0" err="1"/>
              <a:t>Jednou</a:t>
            </a:r>
            <a:r>
              <a:rPr lang="en-GB" dirty="0"/>
              <a:t> z </a:t>
            </a:r>
            <a:r>
              <a:rPr lang="en-GB" dirty="0" err="1"/>
              <a:t>hlavních</a:t>
            </a:r>
            <a:r>
              <a:rPr lang="en-GB" dirty="0"/>
              <a:t> </a:t>
            </a:r>
            <a:r>
              <a:rPr lang="en-GB" dirty="0" err="1"/>
              <a:t>příčin</a:t>
            </a:r>
            <a:r>
              <a:rPr lang="en-GB" dirty="0"/>
              <a:t> je </a:t>
            </a:r>
            <a:r>
              <a:rPr lang="en-GB" dirty="0" err="1"/>
              <a:t>skutečnost</a:t>
            </a:r>
            <a:r>
              <a:rPr lang="en-GB" dirty="0"/>
              <a:t>, </a:t>
            </a:r>
            <a:r>
              <a:rPr lang="en-GB" dirty="0" err="1"/>
              <a:t>že</a:t>
            </a:r>
            <a:r>
              <a:rPr lang="en-GB" dirty="0"/>
              <a:t> </a:t>
            </a:r>
            <a:r>
              <a:rPr lang="en-GB" dirty="0" err="1"/>
              <a:t>část</a:t>
            </a:r>
            <a:r>
              <a:rPr lang="en-GB" dirty="0"/>
              <a:t> </a:t>
            </a:r>
            <a:r>
              <a:rPr lang="en-GB" dirty="0" err="1"/>
              <a:t>zisků</a:t>
            </a:r>
            <a:r>
              <a:rPr lang="en-GB" dirty="0"/>
              <a:t> </a:t>
            </a:r>
            <a:r>
              <a:rPr lang="en-GB" dirty="0" err="1"/>
              <a:t>firem</a:t>
            </a:r>
            <a:r>
              <a:rPr lang="en-GB" dirty="0"/>
              <a:t> je </a:t>
            </a:r>
            <a:r>
              <a:rPr lang="en-GB" dirty="0" err="1"/>
              <a:t>odvedena</a:t>
            </a:r>
            <a:r>
              <a:rPr lang="en-GB" dirty="0"/>
              <a:t> v </a:t>
            </a:r>
            <a:r>
              <a:rPr lang="en-GB" dirty="0" err="1"/>
              <a:t>podobě</a:t>
            </a:r>
            <a:r>
              <a:rPr lang="en-GB" dirty="0"/>
              <a:t> </a:t>
            </a:r>
            <a:r>
              <a:rPr lang="en-GB" dirty="0" err="1"/>
              <a:t>daní</a:t>
            </a:r>
            <a:r>
              <a:rPr lang="en-GB" dirty="0"/>
              <a:t> z </a:t>
            </a:r>
            <a:r>
              <a:rPr lang="en-GB" dirty="0" err="1"/>
              <a:t>příjmu</a:t>
            </a:r>
            <a:r>
              <a:rPr lang="en-GB" dirty="0"/>
              <a:t> </a:t>
            </a:r>
            <a:r>
              <a:rPr lang="en-GB" dirty="0" err="1"/>
              <a:t>právnických</a:t>
            </a:r>
            <a:r>
              <a:rPr lang="en-GB" dirty="0"/>
              <a:t> </a:t>
            </a:r>
            <a:r>
              <a:rPr lang="en-GB" dirty="0" err="1"/>
              <a:t>osob</a:t>
            </a:r>
            <a:r>
              <a:rPr lang="en-GB" dirty="0"/>
              <a:t>. </a:t>
            </a:r>
            <a:r>
              <a:rPr lang="en-GB" dirty="0" err="1"/>
              <a:t>Další</a:t>
            </a:r>
            <a:r>
              <a:rPr lang="en-GB" dirty="0"/>
              <a:t> </a:t>
            </a:r>
            <a:r>
              <a:rPr lang="en-GB" dirty="0" err="1"/>
              <a:t>příčinou</a:t>
            </a:r>
            <a:r>
              <a:rPr lang="en-GB" dirty="0"/>
              <a:t> </a:t>
            </a:r>
            <a:r>
              <a:rPr lang="en-GB" dirty="0" err="1"/>
              <a:t>jsou</a:t>
            </a:r>
            <a:r>
              <a:rPr lang="en-GB" dirty="0"/>
              <a:t> </a:t>
            </a:r>
            <a:r>
              <a:rPr lang="en-GB" dirty="0" err="1"/>
              <a:t>nerozdělené</a:t>
            </a:r>
            <a:r>
              <a:rPr lang="en-GB" dirty="0"/>
              <a:t> </a:t>
            </a:r>
            <a:r>
              <a:rPr lang="en-GB" dirty="0" err="1"/>
              <a:t>zisky</a:t>
            </a:r>
            <a:r>
              <a:rPr lang="en-GB" dirty="0"/>
              <a:t>. </a:t>
            </a:r>
            <a:r>
              <a:rPr lang="en-GB" dirty="0" err="1"/>
              <a:t>Část</a:t>
            </a:r>
            <a:r>
              <a:rPr lang="en-GB" dirty="0"/>
              <a:t> </a:t>
            </a:r>
            <a:r>
              <a:rPr lang="en-GB" dirty="0" err="1"/>
              <a:t>zisku</a:t>
            </a:r>
            <a:r>
              <a:rPr lang="en-GB" dirty="0"/>
              <a:t> </a:t>
            </a:r>
            <a:r>
              <a:rPr lang="en-GB" dirty="0" err="1"/>
              <a:t>firem</a:t>
            </a:r>
            <a:r>
              <a:rPr lang="en-GB" dirty="0"/>
              <a:t> je </a:t>
            </a:r>
            <a:r>
              <a:rPr lang="en-GB" dirty="0" err="1"/>
              <a:t>totiž</a:t>
            </a:r>
            <a:r>
              <a:rPr lang="en-GB" dirty="0"/>
              <a:t> „</a:t>
            </a:r>
            <a:r>
              <a:rPr lang="en-GB" dirty="0" err="1"/>
              <a:t>zadržena</a:t>
            </a:r>
            <a:r>
              <a:rPr lang="en-GB" dirty="0"/>
              <a:t>“, </a:t>
            </a:r>
            <a:r>
              <a:rPr lang="en-GB" dirty="0" err="1"/>
              <a:t>tzn</a:t>
            </a:r>
            <a:r>
              <a:rPr lang="en-GB" dirty="0"/>
              <a:t>. </a:t>
            </a:r>
            <a:r>
              <a:rPr lang="en-GB" dirty="0" err="1"/>
              <a:t>že</a:t>
            </a:r>
            <a:r>
              <a:rPr lang="en-GB" dirty="0"/>
              <a:t> </a:t>
            </a:r>
            <a:r>
              <a:rPr lang="en-GB" dirty="0" err="1"/>
              <a:t>není</a:t>
            </a:r>
            <a:r>
              <a:rPr lang="en-GB" dirty="0"/>
              <a:t> </a:t>
            </a:r>
            <a:r>
              <a:rPr lang="en-GB" dirty="0" err="1"/>
              <a:t>rozdělena</a:t>
            </a:r>
            <a:r>
              <a:rPr lang="en-GB" dirty="0"/>
              <a:t> (</a:t>
            </a:r>
            <a:r>
              <a:rPr lang="en-GB" dirty="0" err="1"/>
              <a:t>například</a:t>
            </a:r>
            <a:r>
              <a:rPr lang="en-GB" dirty="0"/>
              <a:t> </a:t>
            </a:r>
            <a:r>
              <a:rPr lang="en-GB" dirty="0" err="1"/>
              <a:t>ve</a:t>
            </a:r>
            <a:r>
              <a:rPr lang="en-GB" dirty="0"/>
              <a:t> </a:t>
            </a:r>
            <a:r>
              <a:rPr lang="en-GB" dirty="0" err="1"/>
              <a:t>formě</a:t>
            </a:r>
            <a:r>
              <a:rPr lang="en-GB" dirty="0"/>
              <a:t> dividend z </a:t>
            </a:r>
            <a:r>
              <a:rPr lang="en-GB" dirty="0" err="1"/>
              <a:t>akcií</a:t>
            </a:r>
            <a:r>
              <a:rPr lang="en-GB" dirty="0"/>
              <a:t>). </a:t>
            </a:r>
            <a:r>
              <a:rPr lang="en-GB" dirty="0" err="1"/>
              <a:t>Nerozdělené</a:t>
            </a:r>
            <a:r>
              <a:rPr lang="en-GB" dirty="0"/>
              <a:t> </a:t>
            </a:r>
            <a:r>
              <a:rPr lang="en-GB" dirty="0" err="1"/>
              <a:t>zisky</a:t>
            </a:r>
            <a:r>
              <a:rPr lang="en-GB" dirty="0"/>
              <a:t> pak </a:t>
            </a:r>
            <a:r>
              <a:rPr lang="en-GB" dirty="0" err="1"/>
              <a:t>slouží</a:t>
            </a:r>
            <a:r>
              <a:rPr lang="en-GB" dirty="0"/>
              <a:t> </a:t>
            </a:r>
            <a:r>
              <a:rPr lang="en-GB" dirty="0" err="1"/>
              <a:t>firmám</a:t>
            </a:r>
            <a:r>
              <a:rPr lang="en-GB" dirty="0"/>
              <a:t> </a:t>
            </a:r>
            <a:r>
              <a:rPr lang="en-GB" dirty="0" err="1"/>
              <a:t>jako</a:t>
            </a:r>
            <a:r>
              <a:rPr lang="en-GB" dirty="0"/>
              <a:t> </a:t>
            </a:r>
            <a:r>
              <a:rPr lang="en-GB" dirty="0" err="1"/>
              <a:t>rezervní</a:t>
            </a:r>
            <a:r>
              <a:rPr lang="en-GB" dirty="0"/>
              <a:t> a </a:t>
            </a:r>
            <a:r>
              <a:rPr lang="en-GB" dirty="0" err="1"/>
              <a:t>rozvojový</a:t>
            </a:r>
            <a:r>
              <a:rPr lang="en-GB" dirty="0"/>
              <a:t> fond. Na </a:t>
            </a:r>
            <a:r>
              <a:rPr lang="en-GB" dirty="0" err="1"/>
              <a:t>druhé</a:t>
            </a:r>
            <a:r>
              <a:rPr lang="en-GB" dirty="0"/>
              <a:t> </a:t>
            </a:r>
            <a:r>
              <a:rPr lang="en-GB" dirty="0" err="1"/>
              <a:t>straně</a:t>
            </a:r>
            <a:r>
              <a:rPr lang="en-GB" dirty="0"/>
              <a:t> </a:t>
            </a:r>
            <a:r>
              <a:rPr lang="en-GB" dirty="0" err="1"/>
              <a:t>jsou</a:t>
            </a:r>
            <a:r>
              <a:rPr lang="en-GB" dirty="0"/>
              <a:t> </a:t>
            </a:r>
            <a:r>
              <a:rPr lang="en-GB" dirty="0" err="1"/>
              <a:t>důchody</a:t>
            </a:r>
            <a:r>
              <a:rPr lang="en-GB" dirty="0"/>
              <a:t> </a:t>
            </a:r>
            <a:r>
              <a:rPr lang="en-GB" dirty="0" err="1"/>
              <a:t>domácností</a:t>
            </a:r>
            <a:r>
              <a:rPr lang="en-GB" dirty="0"/>
              <a:t> </a:t>
            </a:r>
            <a:r>
              <a:rPr lang="en-GB" dirty="0" err="1"/>
              <a:t>zvyšovány</a:t>
            </a:r>
            <a:r>
              <a:rPr lang="en-GB" dirty="0"/>
              <a:t> o </a:t>
            </a:r>
            <a:r>
              <a:rPr lang="en-GB" dirty="0" err="1"/>
              <a:t>úroky</a:t>
            </a:r>
            <a:r>
              <a:rPr lang="en-GB" dirty="0"/>
              <a:t>, </a:t>
            </a:r>
            <a:r>
              <a:rPr lang="en-GB" dirty="0" err="1"/>
              <a:t>které</a:t>
            </a:r>
            <a:r>
              <a:rPr lang="en-GB" dirty="0"/>
              <a:t> </a:t>
            </a:r>
            <a:r>
              <a:rPr lang="en-GB" dirty="0" err="1"/>
              <a:t>jim</a:t>
            </a:r>
            <a:r>
              <a:rPr lang="en-GB" dirty="0"/>
              <a:t> </a:t>
            </a:r>
            <a:r>
              <a:rPr lang="en-GB" dirty="0" err="1"/>
              <a:t>plynou</a:t>
            </a:r>
            <a:r>
              <a:rPr lang="en-GB" dirty="0"/>
              <a:t> z </a:t>
            </a:r>
            <a:r>
              <a:rPr lang="en-GB" dirty="0" err="1"/>
              <a:t>držení</a:t>
            </a:r>
            <a:r>
              <a:rPr lang="en-GB" dirty="0"/>
              <a:t> </a:t>
            </a:r>
            <a:r>
              <a:rPr lang="en-GB" dirty="0" err="1"/>
              <a:t>státních</a:t>
            </a:r>
            <a:r>
              <a:rPr lang="en-GB" dirty="0"/>
              <a:t> </a:t>
            </a:r>
            <a:r>
              <a:rPr lang="en-GB" dirty="0" err="1"/>
              <a:t>dluhopisů</a:t>
            </a:r>
            <a:r>
              <a:rPr lang="en-GB" dirty="0"/>
              <a:t>, </a:t>
            </a:r>
            <a:r>
              <a:rPr lang="en-GB" dirty="0" err="1"/>
              <a:t>tzn</a:t>
            </a:r>
            <a:r>
              <a:rPr lang="en-GB" dirty="0"/>
              <a:t>. z </a:t>
            </a:r>
            <a:r>
              <a:rPr lang="en-GB" dirty="0" err="1"/>
              <a:t>úvěrů</a:t>
            </a:r>
            <a:r>
              <a:rPr lang="en-GB" dirty="0"/>
              <a:t> </a:t>
            </a:r>
            <a:r>
              <a:rPr lang="en-GB" dirty="0" err="1"/>
              <a:t>poskytnutých</a:t>
            </a:r>
            <a:r>
              <a:rPr lang="en-GB" dirty="0"/>
              <a:t> </a:t>
            </a:r>
            <a:r>
              <a:rPr lang="en-GB" dirty="0" err="1"/>
              <a:t>vládě</a:t>
            </a:r>
            <a:r>
              <a:rPr lang="en-GB" dirty="0"/>
              <a:t>. </a:t>
            </a:r>
            <a:r>
              <a:rPr lang="en-GB" dirty="0" err="1"/>
              <a:t>Také</a:t>
            </a:r>
            <a:r>
              <a:rPr lang="en-GB" dirty="0"/>
              <a:t> </a:t>
            </a:r>
            <a:r>
              <a:rPr lang="en-GB" dirty="0" err="1"/>
              <a:t>transferové</a:t>
            </a:r>
            <a:r>
              <a:rPr lang="en-GB" dirty="0"/>
              <a:t> </a:t>
            </a:r>
            <a:r>
              <a:rPr lang="en-GB" dirty="0" err="1"/>
              <a:t>platby</a:t>
            </a:r>
            <a:r>
              <a:rPr lang="en-GB" dirty="0"/>
              <a:t>, </a:t>
            </a:r>
            <a:r>
              <a:rPr lang="en-GB" dirty="0" err="1"/>
              <a:t>tzn</a:t>
            </a:r>
            <a:r>
              <a:rPr lang="en-GB" dirty="0"/>
              <a:t>. </a:t>
            </a:r>
            <a:r>
              <a:rPr lang="en-GB" dirty="0" err="1"/>
              <a:t>příjmy</a:t>
            </a:r>
            <a:r>
              <a:rPr lang="en-GB" dirty="0"/>
              <a:t>, </a:t>
            </a:r>
            <a:r>
              <a:rPr lang="en-GB" dirty="0" err="1"/>
              <a:t>které</a:t>
            </a:r>
            <a:r>
              <a:rPr lang="en-GB" dirty="0"/>
              <a:t> </a:t>
            </a:r>
            <a:r>
              <a:rPr lang="en-GB" dirty="0" err="1"/>
              <a:t>nemají</a:t>
            </a:r>
            <a:r>
              <a:rPr lang="en-GB" dirty="0"/>
              <a:t> </a:t>
            </a:r>
            <a:r>
              <a:rPr lang="en-GB" dirty="0" err="1"/>
              <a:t>souvislost</a:t>
            </a:r>
            <a:r>
              <a:rPr lang="en-GB" dirty="0"/>
              <a:t> s </a:t>
            </a:r>
            <a:r>
              <a:rPr lang="en-GB" dirty="0" err="1"/>
              <a:t>poskytovanými</a:t>
            </a:r>
            <a:r>
              <a:rPr lang="en-GB" dirty="0"/>
              <a:t> </a:t>
            </a:r>
            <a:r>
              <a:rPr lang="en-GB" dirty="0" err="1"/>
              <a:t>službami</a:t>
            </a:r>
            <a:r>
              <a:rPr lang="en-GB" dirty="0"/>
              <a:t> </a:t>
            </a:r>
            <a:r>
              <a:rPr lang="en-GB" dirty="0" err="1"/>
              <a:t>výrobních</a:t>
            </a:r>
            <a:r>
              <a:rPr lang="en-GB" dirty="0"/>
              <a:t> </a:t>
            </a:r>
            <a:r>
              <a:rPr lang="en-GB" dirty="0" err="1"/>
              <a:t>faktorů</a:t>
            </a:r>
            <a:r>
              <a:rPr lang="en-GB" dirty="0"/>
              <a:t>, </a:t>
            </a:r>
            <a:r>
              <a:rPr lang="en-GB" dirty="0" err="1"/>
              <a:t>zvyšují</a:t>
            </a:r>
            <a:r>
              <a:rPr lang="en-GB" dirty="0"/>
              <a:t> </a:t>
            </a:r>
            <a:r>
              <a:rPr lang="en-GB" dirty="0" err="1"/>
              <a:t>důchody</a:t>
            </a:r>
            <a:r>
              <a:rPr lang="en-GB" dirty="0"/>
              <a:t> </a:t>
            </a:r>
            <a:r>
              <a:rPr lang="en-GB" dirty="0" err="1"/>
              <a:t>domácností</a:t>
            </a:r>
            <a:r>
              <a:rPr lang="en-GB" dirty="0"/>
              <a:t>. </a:t>
            </a:r>
            <a:r>
              <a:rPr lang="en-GB" dirty="0" err="1"/>
              <a:t>Veličinu</a:t>
            </a:r>
            <a:r>
              <a:rPr lang="en-GB" dirty="0"/>
              <a:t>, </a:t>
            </a:r>
            <a:r>
              <a:rPr lang="en-GB" dirty="0" err="1"/>
              <a:t>jež</a:t>
            </a:r>
            <a:r>
              <a:rPr lang="en-GB" dirty="0"/>
              <a:t> </a:t>
            </a:r>
            <a:r>
              <a:rPr lang="en-GB" dirty="0" err="1"/>
              <a:t>představuje</a:t>
            </a:r>
            <a:r>
              <a:rPr lang="en-GB" dirty="0"/>
              <a:t> </a:t>
            </a:r>
            <a:r>
              <a:rPr lang="en-GB" dirty="0" err="1"/>
              <a:t>souhrn</a:t>
            </a:r>
            <a:r>
              <a:rPr lang="en-GB" dirty="0"/>
              <a:t> </a:t>
            </a:r>
            <a:r>
              <a:rPr lang="en-GB" dirty="0" err="1"/>
              <a:t>skutečných</a:t>
            </a:r>
            <a:r>
              <a:rPr lang="en-GB" dirty="0"/>
              <a:t> </a:t>
            </a:r>
            <a:r>
              <a:rPr lang="en-GB" dirty="0" err="1"/>
              <a:t>hrubých</a:t>
            </a:r>
            <a:r>
              <a:rPr lang="en-GB" dirty="0"/>
              <a:t> </a:t>
            </a:r>
            <a:r>
              <a:rPr lang="en-GB" dirty="0" err="1"/>
              <a:t>důchodů</a:t>
            </a:r>
            <a:r>
              <a:rPr lang="en-GB" dirty="0"/>
              <a:t> </a:t>
            </a:r>
            <a:r>
              <a:rPr lang="en-GB" dirty="0" err="1"/>
              <a:t>domácností</a:t>
            </a:r>
            <a:r>
              <a:rPr lang="en-GB" dirty="0"/>
              <a:t> (</a:t>
            </a:r>
            <a:r>
              <a:rPr lang="en-GB" dirty="0" err="1"/>
              <a:t>tzn</a:t>
            </a:r>
            <a:r>
              <a:rPr lang="en-GB" dirty="0"/>
              <a:t>. </a:t>
            </a:r>
            <a:r>
              <a:rPr lang="en-GB" dirty="0" err="1"/>
              <a:t>důchodů</a:t>
            </a:r>
            <a:r>
              <a:rPr lang="en-GB" dirty="0"/>
              <a:t> </a:t>
            </a:r>
            <a:r>
              <a:rPr lang="en-GB" dirty="0" err="1"/>
              <a:t>před</a:t>
            </a:r>
            <a:r>
              <a:rPr lang="en-GB" dirty="0"/>
              <a:t> </a:t>
            </a:r>
            <a:r>
              <a:rPr lang="en-GB" dirty="0" err="1"/>
              <a:t>zdaněním</a:t>
            </a:r>
            <a:r>
              <a:rPr lang="en-GB" dirty="0"/>
              <a:t>), </a:t>
            </a:r>
            <a:r>
              <a:rPr lang="en-GB" dirty="0" err="1"/>
              <a:t>nazýváme</a:t>
            </a:r>
            <a:r>
              <a:rPr lang="en-GB" dirty="0"/>
              <a:t> </a:t>
            </a:r>
            <a:r>
              <a:rPr lang="en-GB" dirty="0" err="1"/>
              <a:t>osobním</a:t>
            </a:r>
            <a:r>
              <a:rPr lang="en-GB" dirty="0"/>
              <a:t> </a:t>
            </a:r>
            <a:r>
              <a:rPr lang="en-GB" dirty="0" err="1"/>
              <a:t>důchodem</a:t>
            </a:r>
            <a:r>
              <a:rPr lang="en-GB" dirty="0"/>
              <a:t> (PI – personal income). </a:t>
            </a:r>
            <a:r>
              <a:rPr lang="en-GB" dirty="0" err="1"/>
              <a:t>Osobní</a:t>
            </a:r>
            <a:r>
              <a:rPr lang="en-GB" dirty="0"/>
              <a:t> </a:t>
            </a:r>
            <a:r>
              <a:rPr lang="en-GB" dirty="0" err="1"/>
              <a:t>důchod</a:t>
            </a:r>
            <a:r>
              <a:rPr lang="en-GB" dirty="0"/>
              <a:t> se </a:t>
            </a:r>
            <a:r>
              <a:rPr lang="en-GB" dirty="0" err="1"/>
              <a:t>liší</a:t>
            </a:r>
            <a:r>
              <a:rPr lang="en-GB" dirty="0"/>
              <a:t> od </a:t>
            </a:r>
            <a:r>
              <a:rPr lang="en-GB" dirty="0" err="1"/>
              <a:t>čistého</a:t>
            </a:r>
            <a:r>
              <a:rPr lang="en-GB" dirty="0"/>
              <a:t> </a:t>
            </a:r>
            <a:r>
              <a:rPr lang="en-GB" dirty="0" err="1"/>
              <a:t>domácího</a:t>
            </a:r>
            <a:r>
              <a:rPr lang="en-GB" dirty="0"/>
              <a:t> </a:t>
            </a:r>
            <a:r>
              <a:rPr lang="en-GB" dirty="0" err="1"/>
              <a:t>důchodu</a:t>
            </a:r>
            <a:r>
              <a:rPr lang="en-GB" dirty="0"/>
              <a:t> v </a:t>
            </a:r>
            <a:r>
              <a:rPr lang="en-GB" dirty="0" err="1"/>
              <a:t>důsledku</a:t>
            </a:r>
            <a:r>
              <a:rPr lang="en-GB" dirty="0"/>
              <a:t> </a:t>
            </a:r>
            <a:r>
              <a:rPr lang="en-GB" dirty="0" err="1"/>
              <a:t>některých</a:t>
            </a:r>
            <a:r>
              <a:rPr lang="en-GB" dirty="0"/>
              <a:t> </a:t>
            </a:r>
            <a:r>
              <a:rPr lang="en-GB" dirty="0" err="1"/>
              <a:t>modifikací</a:t>
            </a:r>
            <a:r>
              <a:rPr lang="en-GB" dirty="0"/>
              <a:t>, z </a:t>
            </a:r>
            <a:r>
              <a:rPr lang="en-GB" dirty="0" err="1"/>
              <a:t>nichž</a:t>
            </a:r>
            <a:r>
              <a:rPr lang="en-GB" dirty="0"/>
              <a:t> </a:t>
            </a:r>
            <a:r>
              <a:rPr lang="en-GB" dirty="0" err="1"/>
              <a:t>některé</a:t>
            </a:r>
            <a:r>
              <a:rPr lang="en-GB" dirty="0"/>
              <a:t>, jak </a:t>
            </a:r>
            <a:r>
              <a:rPr lang="en-GB" dirty="0" err="1"/>
              <a:t>jsme</a:t>
            </a:r>
            <a:r>
              <a:rPr lang="en-GB" dirty="0"/>
              <a:t> </a:t>
            </a:r>
            <a:r>
              <a:rPr lang="en-GB" dirty="0" err="1"/>
              <a:t>viděli</a:t>
            </a:r>
            <a:r>
              <a:rPr lang="en-GB" dirty="0"/>
              <a:t>, </a:t>
            </a:r>
            <a:r>
              <a:rPr lang="en-GB" dirty="0" err="1"/>
              <a:t>osobní</a:t>
            </a:r>
            <a:r>
              <a:rPr lang="en-GB" dirty="0"/>
              <a:t> </a:t>
            </a:r>
            <a:r>
              <a:rPr lang="en-GB" dirty="0" err="1"/>
              <a:t>důchod</a:t>
            </a:r>
            <a:r>
              <a:rPr lang="en-GB" dirty="0"/>
              <a:t> </a:t>
            </a:r>
            <a:r>
              <a:rPr lang="en-GB" dirty="0" err="1"/>
              <a:t>oproti</a:t>
            </a:r>
            <a:r>
              <a:rPr lang="en-GB" dirty="0"/>
              <a:t> </a:t>
            </a:r>
            <a:r>
              <a:rPr lang="en-GB" dirty="0" err="1"/>
              <a:t>čistému</a:t>
            </a:r>
            <a:r>
              <a:rPr lang="en-GB" dirty="0"/>
              <a:t> </a:t>
            </a:r>
            <a:r>
              <a:rPr lang="en-GB" dirty="0" err="1"/>
              <a:t>domácímu</a:t>
            </a:r>
            <a:r>
              <a:rPr lang="en-GB" dirty="0"/>
              <a:t> </a:t>
            </a:r>
            <a:r>
              <a:rPr lang="en-GB" dirty="0" err="1"/>
              <a:t>důchodu</a:t>
            </a:r>
            <a:r>
              <a:rPr lang="en-GB" dirty="0"/>
              <a:t> </a:t>
            </a:r>
            <a:r>
              <a:rPr lang="en-GB" dirty="0" err="1"/>
              <a:t>snižují</a:t>
            </a:r>
            <a:r>
              <a:rPr lang="en-GB" dirty="0"/>
              <a:t> a </a:t>
            </a:r>
            <a:r>
              <a:rPr lang="en-GB" dirty="0" err="1"/>
              <a:t>jiné</a:t>
            </a:r>
            <a:r>
              <a:rPr lang="en-GB" dirty="0"/>
              <a:t> zvyšují.37 2.8.2Disponibilní </a:t>
            </a:r>
            <a:r>
              <a:rPr lang="en-GB" dirty="0" err="1"/>
              <a:t>důchod</a:t>
            </a:r>
            <a:r>
              <a:rPr lang="en-GB" dirty="0"/>
              <a:t> </a:t>
            </a:r>
            <a:r>
              <a:rPr lang="en-GB" dirty="0" err="1"/>
              <a:t>Domácnosti</a:t>
            </a:r>
            <a:r>
              <a:rPr lang="en-GB" dirty="0"/>
              <a:t> </a:t>
            </a:r>
            <a:r>
              <a:rPr lang="en-GB" dirty="0" err="1"/>
              <a:t>nemohou</a:t>
            </a:r>
            <a:r>
              <a:rPr lang="en-GB" dirty="0"/>
              <a:t> </a:t>
            </a:r>
            <a:r>
              <a:rPr lang="en-GB" dirty="0" err="1"/>
              <a:t>využít</a:t>
            </a:r>
            <a:r>
              <a:rPr lang="en-GB" dirty="0"/>
              <a:t> </a:t>
            </a:r>
            <a:r>
              <a:rPr lang="en-GB" dirty="0" err="1"/>
              <a:t>celý</a:t>
            </a:r>
            <a:r>
              <a:rPr lang="en-GB" dirty="0"/>
              <a:t> </a:t>
            </a:r>
            <a:r>
              <a:rPr lang="en-GB" dirty="0" err="1"/>
              <a:t>osobní</a:t>
            </a:r>
            <a:r>
              <a:rPr lang="en-GB" dirty="0"/>
              <a:t> </a:t>
            </a:r>
            <a:r>
              <a:rPr lang="en-GB" dirty="0" err="1"/>
              <a:t>důchod</a:t>
            </a:r>
            <a:r>
              <a:rPr lang="en-GB" dirty="0"/>
              <a:t> </a:t>
            </a:r>
            <a:r>
              <a:rPr lang="en-GB" dirty="0" err="1"/>
              <a:t>dle</a:t>
            </a:r>
            <a:r>
              <a:rPr lang="en-GB" dirty="0"/>
              <a:t> </a:t>
            </a:r>
            <a:r>
              <a:rPr lang="en-GB" dirty="0" err="1"/>
              <a:t>svého</a:t>
            </a:r>
            <a:r>
              <a:rPr lang="en-GB" dirty="0"/>
              <a:t> </a:t>
            </a:r>
            <a:r>
              <a:rPr lang="en-GB" dirty="0" err="1"/>
              <a:t>uvážení</a:t>
            </a:r>
            <a:r>
              <a:rPr lang="en-GB" dirty="0"/>
              <a:t>, </a:t>
            </a:r>
            <a:r>
              <a:rPr lang="en-GB" dirty="0" err="1"/>
              <a:t>neboť</a:t>
            </a:r>
            <a:r>
              <a:rPr lang="en-GB" dirty="0"/>
              <a:t> </a:t>
            </a:r>
            <a:r>
              <a:rPr lang="en-GB" dirty="0" err="1"/>
              <a:t>část</a:t>
            </a:r>
            <a:r>
              <a:rPr lang="en-GB" dirty="0"/>
              <a:t> z </a:t>
            </a:r>
            <a:r>
              <a:rPr lang="en-GB" dirty="0" err="1"/>
              <a:t>něj</a:t>
            </a:r>
            <a:r>
              <a:rPr lang="en-GB" dirty="0"/>
              <a:t> je </a:t>
            </a:r>
            <a:r>
              <a:rPr lang="en-GB" dirty="0" err="1"/>
              <a:t>jim</a:t>
            </a:r>
            <a:r>
              <a:rPr lang="en-GB" dirty="0"/>
              <a:t> </a:t>
            </a:r>
            <a:r>
              <a:rPr lang="en-GB" dirty="0" err="1"/>
              <a:t>odnímána</a:t>
            </a:r>
            <a:r>
              <a:rPr lang="en-GB" dirty="0"/>
              <a:t> v </a:t>
            </a:r>
            <a:r>
              <a:rPr lang="en-GB" dirty="0" err="1"/>
              <a:t>podobě</a:t>
            </a:r>
            <a:r>
              <a:rPr lang="en-GB" dirty="0"/>
              <a:t> </a:t>
            </a:r>
            <a:r>
              <a:rPr lang="en-GB" dirty="0" err="1"/>
              <a:t>osobních</a:t>
            </a:r>
            <a:r>
              <a:rPr lang="en-GB" dirty="0"/>
              <a:t> </a:t>
            </a:r>
            <a:r>
              <a:rPr lang="en-GB" dirty="0" err="1"/>
              <a:t>důchodových</a:t>
            </a:r>
            <a:r>
              <a:rPr lang="en-GB" dirty="0"/>
              <a:t> </a:t>
            </a:r>
            <a:r>
              <a:rPr lang="en-GB" dirty="0" err="1"/>
              <a:t>daní</a:t>
            </a:r>
            <a:r>
              <a:rPr lang="en-GB" dirty="0"/>
              <a:t>. Tu </a:t>
            </a:r>
            <a:r>
              <a:rPr lang="en-GB" dirty="0" err="1"/>
              <a:t>část</a:t>
            </a:r>
            <a:r>
              <a:rPr lang="en-GB" dirty="0"/>
              <a:t> </a:t>
            </a:r>
            <a:r>
              <a:rPr lang="en-GB" dirty="0" err="1"/>
              <a:t>osobního</a:t>
            </a:r>
            <a:r>
              <a:rPr lang="en-GB" dirty="0"/>
              <a:t> </a:t>
            </a:r>
            <a:r>
              <a:rPr lang="en-GB" dirty="0" err="1"/>
              <a:t>důchodu</a:t>
            </a:r>
            <a:r>
              <a:rPr lang="en-GB" dirty="0"/>
              <a:t>, </a:t>
            </a:r>
            <a:r>
              <a:rPr lang="en-GB" dirty="0" err="1"/>
              <a:t>která</a:t>
            </a:r>
            <a:r>
              <a:rPr lang="en-GB" dirty="0"/>
              <a:t> </a:t>
            </a:r>
            <a:r>
              <a:rPr lang="en-GB" dirty="0" err="1"/>
              <a:t>jim</a:t>
            </a:r>
            <a:r>
              <a:rPr lang="en-GB" dirty="0"/>
              <a:t> po </a:t>
            </a:r>
            <a:r>
              <a:rPr lang="en-GB" dirty="0" err="1"/>
              <a:t>zdanění</a:t>
            </a:r>
            <a:r>
              <a:rPr lang="en-GB" dirty="0"/>
              <a:t> </a:t>
            </a:r>
            <a:r>
              <a:rPr lang="en-GB" dirty="0" err="1"/>
              <a:t>zůstává</a:t>
            </a:r>
            <a:r>
              <a:rPr lang="en-GB" dirty="0"/>
              <a:t> k </a:t>
            </a:r>
            <a:r>
              <a:rPr lang="en-GB" dirty="0" err="1"/>
              <a:t>dispozici</a:t>
            </a:r>
            <a:r>
              <a:rPr lang="en-GB" dirty="0"/>
              <a:t>, </a:t>
            </a:r>
            <a:r>
              <a:rPr lang="en-GB" dirty="0" err="1"/>
              <a:t>označujeme</a:t>
            </a:r>
            <a:r>
              <a:rPr lang="en-GB" dirty="0"/>
              <a:t> </a:t>
            </a:r>
            <a:r>
              <a:rPr lang="en-GB" dirty="0" err="1"/>
              <a:t>jako</a:t>
            </a:r>
            <a:r>
              <a:rPr lang="en-GB" dirty="0"/>
              <a:t> </a:t>
            </a:r>
            <a:r>
              <a:rPr lang="en-GB" dirty="0" err="1"/>
              <a:t>disponibilní</a:t>
            </a:r>
            <a:r>
              <a:rPr lang="en-GB" dirty="0"/>
              <a:t> </a:t>
            </a:r>
            <a:r>
              <a:rPr lang="en-GB" dirty="0" err="1"/>
              <a:t>důchod</a:t>
            </a:r>
            <a:r>
              <a:rPr lang="en-GB" dirty="0"/>
              <a:t> (DI – disposable income). </a:t>
            </a:r>
            <a:r>
              <a:rPr lang="en-GB" dirty="0" err="1"/>
              <a:t>Disponibilní</a:t>
            </a:r>
            <a:r>
              <a:rPr lang="en-GB" dirty="0"/>
              <a:t> </a:t>
            </a:r>
            <a:r>
              <a:rPr lang="en-GB" dirty="0" err="1"/>
              <a:t>důchod</a:t>
            </a:r>
            <a:r>
              <a:rPr lang="en-GB" dirty="0"/>
              <a:t> </a:t>
            </a:r>
            <a:r>
              <a:rPr lang="en-GB" dirty="0" err="1"/>
              <a:t>rozdělují</a:t>
            </a:r>
            <a:r>
              <a:rPr lang="en-GB" dirty="0"/>
              <a:t> </a:t>
            </a:r>
            <a:r>
              <a:rPr lang="en-GB" dirty="0" err="1"/>
              <a:t>domácnosti</a:t>
            </a:r>
            <a:r>
              <a:rPr lang="en-GB" dirty="0"/>
              <a:t> </a:t>
            </a:r>
            <a:r>
              <a:rPr lang="en-GB" dirty="0" err="1"/>
              <a:t>na</a:t>
            </a:r>
            <a:r>
              <a:rPr lang="en-GB" dirty="0"/>
              <a:t> </a:t>
            </a:r>
            <a:r>
              <a:rPr lang="en-GB" dirty="0" err="1"/>
              <a:t>spotřebu</a:t>
            </a:r>
            <a:r>
              <a:rPr lang="en-GB" dirty="0"/>
              <a:t> a </a:t>
            </a:r>
            <a:r>
              <a:rPr lang="en-GB" dirty="0" err="1"/>
              <a:t>úspory</a:t>
            </a:r>
            <a:r>
              <a:rPr lang="en-GB" dirty="0"/>
              <a:t>. </a:t>
            </a:r>
            <a:endParaRPr lang="cs-CZ" sz="1200" b="1" dirty="0">
              <a:solidFill>
                <a:srgbClr val="FF0000"/>
              </a:solidFill>
              <a:latin typeface="Corbel" panose="020B0503020204020204" pitchFamily="34" charset="0"/>
            </a:endParaRPr>
          </a:p>
          <a:p>
            <a:pPr marL="0" lvl="0" indent="0" algn="l" rtl="0">
              <a:spcBef>
                <a:spcPts val="0"/>
              </a:spcBef>
              <a:spcAft>
                <a:spcPts val="0"/>
              </a:spcAft>
              <a:buNone/>
            </a:pPr>
            <a:endParaRPr lang="cs-CZ" noProof="0" dirty="0"/>
          </a:p>
        </p:txBody>
      </p:sp>
      <p:sp>
        <p:nvSpPr>
          <p:cNvPr id="95" name="Google Shape;95;p2:notes">
            <a:extLst>
              <a:ext uri="{FF2B5EF4-FFF2-40B4-BE49-F238E27FC236}">
                <a16:creationId xmlns:a16="http://schemas.microsoft.com/office/drawing/2014/main" id="{AE4C2E52-EBEA-E603-FFB4-44C38BCD088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81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5483A95-30E4-F96A-F4EF-1BE3B20B913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97E3552-A75A-645F-D03E-D6A51633B19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60375" algn="just">
              <a:spcBef>
                <a:spcPts val="600"/>
              </a:spcBef>
              <a:buFont typeface="Wingdings" panose="05000000000000000000" pitchFamily="2" charset="2"/>
              <a:buChar char="ü"/>
            </a:pPr>
            <a:endParaRPr lang="cs-CZ" sz="1200" b="1" dirty="0">
              <a:solidFill>
                <a:srgbClr val="FF0000"/>
              </a:solidFill>
              <a:latin typeface="Corbel" panose="020B0503020204020204" pitchFamily="34" charset="0"/>
            </a:endParaRPr>
          </a:p>
          <a:p>
            <a:pPr marL="231775" indent="0" algn="just">
              <a:spcBef>
                <a:spcPts val="600"/>
              </a:spcBef>
              <a:buFont typeface="Wingdings" panose="05000000000000000000" pitchFamily="2" charset="2"/>
              <a:buNone/>
            </a:pPr>
            <a:r>
              <a:rPr lang="en-GB" dirty="0"/>
              <a:t>V </a:t>
            </a:r>
            <a:r>
              <a:rPr lang="en-GB" dirty="0" err="1"/>
              <a:t>souvislosti</a:t>
            </a:r>
            <a:r>
              <a:rPr lang="en-GB" dirty="0"/>
              <a:t> s </a:t>
            </a:r>
            <a:r>
              <a:rPr lang="en-GB" dirty="0" err="1"/>
              <a:t>výpočtem</a:t>
            </a:r>
            <a:r>
              <a:rPr lang="en-GB" dirty="0"/>
              <a:t> HDP </a:t>
            </a:r>
            <a:r>
              <a:rPr lang="en-GB" dirty="0" err="1"/>
              <a:t>důchodovou</a:t>
            </a:r>
            <a:r>
              <a:rPr lang="en-GB" dirty="0"/>
              <a:t> </a:t>
            </a:r>
            <a:r>
              <a:rPr lang="en-GB" dirty="0" err="1"/>
              <a:t>metodou</a:t>
            </a:r>
            <a:r>
              <a:rPr lang="cs-CZ" dirty="0"/>
              <a:t>:</a:t>
            </a:r>
            <a:r>
              <a:rPr lang="en-GB" dirty="0"/>
              <a:t> </a:t>
            </a:r>
            <a:r>
              <a:rPr lang="en-GB" dirty="0" err="1"/>
              <a:t>suma</a:t>
            </a:r>
            <a:r>
              <a:rPr lang="en-GB" dirty="0"/>
              <a:t> </a:t>
            </a:r>
            <a:r>
              <a:rPr lang="en-GB" dirty="0" err="1"/>
              <a:t>všech</a:t>
            </a:r>
            <a:r>
              <a:rPr lang="en-GB" dirty="0"/>
              <a:t> </a:t>
            </a:r>
            <a:r>
              <a:rPr lang="en-GB" dirty="0" err="1"/>
              <a:t>důchodů</a:t>
            </a:r>
            <a:r>
              <a:rPr lang="en-GB" dirty="0"/>
              <a:t>, </a:t>
            </a:r>
            <a:r>
              <a:rPr lang="en-GB" dirty="0" err="1"/>
              <a:t>jež</a:t>
            </a:r>
            <a:r>
              <a:rPr lang="en-GB" dirty="0"/>
              <a:t> </a:t>
            </a:r>
            <a:r>
              <a:rPr lang="en-GB" dirty="0" err="1"/>
              <a:t>plynou</a:t>
            </a:r>
            <a:r>
              <a:rPr lang="en-GB" dirty="0"/>
              <a:t> </a:t>
            </a:r>
            <a:r>
              <a:rPr lang="en-GB" dirty="0" err="1"/>
              <a:t>vlastníkům</a:t>
            </a:r>
            <a:r>
              <a:rPr lang="en-GB" dirty="0"/>
              <a:t> </a:t>
            </a:r>
            <a:r>
              <a:rPr lang="en-GB" dirty="0" err="1"/>
              <a:t>výrobních</a:t>
            </a:r>
            <a:r>
              <a:rPr lang="en-GB" dirty="0"/>
              <a:t> </a:t>
            </a:r>
            <a:r>
              <a:rPr lang="en-GB" dirty="0" err="1"/>
              <a:t>faktorů</a:t>
            </a:r>
            <a:r>
              <a:rPr lang="en-GB" dirty="0"/>
              <a:t> </a:t>
            </a:r>
            <a:r>
              <a:rPr lang="en-GB" dirty="0" err="1"/>
              <a:t>podílejících</a:t>
            </a:r>
            <a:r>
              <a:rPr lang="en-GB" dirty="0"/>
              <a:t> se </a:t>
            </a:r>
            <a:r>
              <a:rPr lang="en-GB" dirty="0" err="1"/>
              <a:t>na</a:t>
            </a:r>
            <a:r>
              <a:rPr lang="en-GB" dirty="0"/>
              <a:t> </a:t>
            </a:r>
            <a:r>
              <a:rPr lang="en-GB" dirty="0" err="1"/>
              <a:t>tvorbě</a:t>
            </a:r>
            <a:r>
              <a:rPr lang="en-GB" dirty="0"/>
              <a:t> </a:t>
            </a:r>
            <a:r>
              <a:rPr lang="en-GB" dirty="0" err="1"/>
              <a:t>produktu</a:t>
            </a:r>
            <a:r>
              <a:rPr lang="en-GB" dirty="0"/>
              <a:t> </a:t>
            </a:r>
            <a:r>
              <a:rPr lang="en-GB" dirty="0" err="1"/>
              <a:t>ekonomiky</a:t>
            </a:r>
            <a:r>
              <a:rPr lang="en-GB" dirty="0"/>
              <a:t>, </a:t>
            </a:r>
            <a:r>
              <a:rPr lang="en-GB" dirty="0" err="1"/>
              <a:t>představuje</a:t>
            </a:r>
            <a:r>
              <a:rPr lang="en-GB" dirty="0"/>
              <a:t> </a:t>
            </a:r>
            <a:r>
              <a:rPr lang="en-GB" dirty="0" err="1"/>
              <a:t>čistý</a:t>
            </a:r>
            <a:r>
              <a:rPr lang="en-GB" dirty="0"/>
              <a:t> </a:t>
            </a:r>
            <a:r>
              <a:rPr lang="en-GB" dirty="0" err="1"/>
              <a:t>domácí</a:t>
            </a:r>
            <a:r>
              <a:rPr lang="en-GB" dirty="0"/>
              <a:t> </a:t>
            </a:r>
            <a:r>
              <a:rPr lang="en-GB" dirty="0" err="1"/>
              <a:t>důchod</a:t>
            </a:r>
            <a:r>
              <a:rPr lang="en-GB" dirty="0"/>
              <a:t>. V </a:t>
            </a:r>
            <a:r>
              <a:rPr lang="en-GB" dirty="0" err="1"/>
              <a:t>ekonomické</a:t>
            </a:r>
            <a:r>
              <a:rPr lang="en-GB" dirty="0"/>
              <a:t> </a:t>
            </a:r>
            <a:r>
              <a:rPr lang="en-GB" dirty="0" err="1"/>
              <a:t>praxi</a:t>
            </a:r>
            <a:r>
              <a:rPr lang="en-GB" dirty="0"/>
              <a:t> se </a:t>
            </a:r>
            <a:r>
              <a:rPr lang="en-GB" dirty="0" err="1"/>
              <a:t>však</a:t>
            </a:r>
            <a:r>
              <a:rPr lang="en-GB" dirty="0"/>
              <a:t> ne </a:t>
            </a:r>
            <a:r>
              <a:rPr lang="en-GB" dirty="0" err="1"/>
              <a:t>všechny</a:t>
            </a:r>
            <a:r>
              <a:rPr lang="en-GB" dirty="0"/>
              <a:t> </a:t>
            </a:r>
            <a:r>
              <a:rPr lang="en-GB" dirty="0" err="1"/>
              <a:t>důchody</a:t>
            </a:r>
            <a:r>
              <a:rPr lang="en-GB" dirty="0"/>
              <a:t> </a:t>
            </a:r>
            <a:r>
              <a:rPr lang="en-GB" dirty="0" err="1"/>
              <a:t>dostanou</a:t>
            </a:r>
            <a:r>
              <a:rPr lang="en-GB" dirty="0"/>
              <a:t> do </a:t>
            </a:r>
            <a:r>
              <a:rPr lang="en-GB" dirty="0" err="1"/>
              <a:t>rukou</a:t>
            </a:r>
            <a:r>
              <a:rPr lang="en-GB" dirty="0"/>
              <a:t> </a:t>
            </a:r>
            <a:r>
              <a:rPr lang="en-GB" dirty="0" err="1"/>
              <a:t>příslušných</a:t>
            </a:r>
            <a:r>
              <a:rPr lang="en-GB" dirty="0"/>
              <a:t> </a:t>
            </a:r>
            <a:r>
              <a:rPr lang="en-GB" dirty="0" err="1"/>
              <a:t>ekonomických</a:t>
            </a:r>
            <a:r>
              <a:rPr lang="en-GB" dirty="0"/>
              <a:t> </a:t>
            </a:r>
            <a:r>
              <a:rPr lang="en-GB" dirty="0" err="1"/>
              <a:t>subjektů</a:t>
            </a:r>
            <a:r>
              <a:rPr lang="en-GB" dirty="0"/>
              <a:t>, </a:t>
            </a:r>
            <a:r>
              <a:rPr lang="en-GB" dirty="0" err="1"/>
              <a:t>jež</a:t>
            </a:r>
            <a:r>
              <a:rPr lang="en-GB" dirty="0"/>
              <a:t> </a:t>
            </a:r>
            <a:r>
              <a:rPr lang="en-GB" dirty="0" err="1"/>
              <a:t>služby</a:t>
            </a:r>
            <a:r>
              <a:rPr lang="en-GB" dirty="0"/>
              <a:t> </a:t>
            </a:r>
            <a:r>
              <a:rPr lang="en-GB" dirty="0" err="1"/>
              <a:t>výrobních</a:t>
            </a:r>
            <a:r>
              <a:rPr lang="en-GB" dirty="0"/>
              <a:t> </a:t>
            </a:r>
            <a:r>
              <a:rPr lang="en-GB" dirty="0" err="1"/>
              <a:t>faktorů</a:t>
            </a:r>
            <a:r>
              <a:rPr lang="en-GB" dirty="0"/>
              <a:t> </a:t>
            </a:r>
            <a:r>
              <a:rPr lang="en-GB" dirty="0" err="1"/>
              <a:t>poskytly</a:t>
            </a:r>
            <a:r>
              <a:rPr lang="en-GB" dirty="0"/>
              <a:t>. </a:t>
            </a:r>
            <a:r>
              <a:rPr lang="en-GB" dirty="0" err="1"/>
              <a:t>Jednou</a:t>
            </a:r>
            <a:r>
              <a:rPr lang="en-GB" dirty="0"/>
              <a:t> z </a:t>
            </a:r>
            <a:r>
              <a:rPr lang="en-GB" dirty="0" err="1"/>
              <a:t>hlavních</a:t>
            </a:r>
            <a:r>
              <a:rPr lang="en-GB" dirty="0"/>
              <a:t> </a:t>
            </a:r>
            <a:r>
              <a:rPr lang="en-GB" dirty="0" err="1"/>
              <a:t>příčin</a:t>
            </a:r>
            <a:r>
              <a:rPr lang="en-GB" dirty="0"/>
              <a:t> je </a:t>
            </a:r>
            <a:r>
              <a:rPr lang="en-GB" dirty="0" err="1"/>
              <a:t>skutečnost</a:t>
            </a:r>
            <a:r>
              <a:rPr lang="en-GB" dirty="0"/>
              <a:t>, </a:t>
            </a:r>
            <a:r>
              <a:rPr lang="en-GB" dirty="0" err="1"/>
              <a:t>že</a:t>
            </a:r>
            <a:r>
              <a:rPr lang="en-GB" dirty="0"/>
              <a:t> </a:t>
            </a:r>
            <a:r>
              <a:rPr lang="en-GB" dirty="0" err="1"/>
              <a:t>část</a:t>
            </a:r>
            <a:r>
              <a:rPr lang="en-GB" dirty="0"/>
              <a:t> </a:t>
            </a:r>
            <a:r>
              <a:rPr lang="en-GB" dirty="0" err="1"/>
              <a:t>zisků</a:t>
            </a:r>
            <a:r>
              <a:rPr lang="en-GB" dirty="0"/>
              <a:t> </a:t>
            </a:r>
            <a:r>
              <a:rPr lang="en-GB" dirty="0" err="1"/>
              <a:t>firem</a:t>
            </a:r>
            <a:r>
              <a:rPr lang="en-GB" dirty="0"/>
              <a:t> je </a:t>
            </a:r>
            <a:r>
              <a:rPr lang="en-GB" dirty="0" err="1"/>
              <a:t>odvedena</a:t>
            </a:r>
            <a:r>
              <a:rPr lang="en-GB" dirty="0"/>
              <a:t> v </a:t>
            </a:r>
            <a:r>
              <a:rPr lang="en-GB" dirty="0" err="1"/>
              <a:t>podobě</a:t>
            </a:r>
            <a:r>
              <a:rPr lang="en-GB" dirty="0"/>
              <a:t> </a:t>
            </a:r>
            <a:r>
              <a:rPr lang="en-GB" dirty="0" err="1"/>
              <a:t>daní</a:t>
            </a:r>
            <a:r>
              <a:rPr lang="en-GB" dirty="0"/>
              <a:t> z </a:t>
            </a:r>
            <a:r>
              <a:rPr lang="en-GB" dirty="0" err="1"/>
              <a:t>příjmu</a:t>
            </a:r>
            <a:r>
              <a:rPr lang="en-GB" dirty="0"/>
              <a:t> </a:t>
            </a:r>
            <a:r>
              <a:rPr lang="en-GB" dirty="0" err="1"/>
              <a:t>právnických</a:t>
            </a:r>
            <a:r>
              <a:rPr lang="en-GB" dirty="0"/>
              <a:t> </a:t>
            </a:r>
            <a:r>
              <a:rPr lang="en-GB" dirty="0" err="1"/>
              <a:t>osob</a:t>
            </a:r>
            <a:r>
              <a:rPr lang="en-GB" dirty="0"/>
              <a:t>. </a:t>
            </a:r>
            <a:r>
              <a:rPr lang="en-GB" dirty="0" err="1"/>
              <a:t>Další</a:t>
            </a:r>
            <a:r>
              <a:rPr lang="en-GB" dirty="0"/>
              <a:t> </a:t>
            </a:r>
            <a:r>
              <a:rPr lang="en-GB" dirty="0" err="1"/>
              <a:t>příčinou</a:t>
            </a:r>
            <a:r>
              <a:rPr lang="en-GB" dirty="0"/>
              <a:t> </a:t>
            </a:r>
            <a:r>
              <a:rPr lang="en-GB" dirty="0" err="1"/>
              <a:t>jsou</a:t>
            </a:r>
            <a:r>
              <a:rPr lang="en-GB" dirty="0"/>
              <a:t> </a:t>
            </a:r>
            <a:r>
              <a:rPr lang="en-GB" dirty="0" err="1"/>
              <a:t>nerozdělené</a:t>
            </a:r>
            <a:r>
              <a:rPr lang="en-GB" dirty="0"/>
              <a:t> </a:t>
            </a:r>
            <a:r>
              <a:rPr lang="en-GB" dirty="0" err="1"/>
              <a:t>zisky</a:t>
            </a:r>
            <a:r>
              <a:rPr lang="en-GB" dirty="0"/>
              <a:t>. </a:t>
            </a:r>
            <a:r>
              <a:rPr lang="en-GB" dirty="0" err="1"/>
              <a:t>Část</a:t>
            </a:r>
            <a:r>
              <a:rPr lang="en-GB" dirty="0"/>
              <a:t> </a:t>
            </a:r>
            <a:r>
              <a:rPr lang="en-GB" dirty="0" err="1"/>
              <a:t>zisku</a:t>
            </a:r>
            <a:r>
              <a:rPr lang="en-GB" dirty="0"/>
              <a:t> </a:t>
            </a:r>
            <a:r>
              <a:rPr lang="en-GB" dirty="0" err="1"/>
              <a:t>firem</a:t>
            </a:r>
            <a:r>
              <a:rPr lang="en-GB" dirty="0"/>
              <a:t> je </a:t>
            </a:r>
            <a:r>
              <a:rPr lang="en-GB" dirty="0" err="1"/>
              <a:t>totiž</a:t>
            </a:r>
            <a:r>
              <a:rPr lang="en-GB" dirty="0"/>
              <a:t> „</a:t>
            </a:r>
            <a:r>
              <a:rPr lang="en-GB" dirty="0" err="1"/>
              <a:t>zadržena</a:t>
            </a:r>
            <a:r>
              <a:rPr lang="en-GB" dirty="0"/>
              <a:t>“, </a:t>
            </a:r>
            <a:r>
              <a:rPr lang="en-GB" dirty="0" err="1"/>
              <a:t>tzn</a:t>
            </a:r>
            <a:r>
              <a:rPr lang="en-GB" dirty="0"/>
              <a:t>. </a:t>
            </a:r>
            <a:r>
              <a:rPr lang="en-GB" dirty="0" err="1"/>
              <a:t>že</a:t>
            </a:r>
            <a:r>
              <a:rPr lang="en-GB" dirty="0"/>
              <a:t> </a:t>
            </a:r>
            <a:r>
              <a:rPr lang="en-GB" dirty="0" err="1"/>
              <a:t>není</a:t>
            </a:r>
            <a:r>
              <a:rPr lang="en-GB" dirty="0"/>
              <a:t> </a:t>
            </a:r>
            <a:r>
              <a:rPr lang="en-GB" dirty="0" err="1"/>
              <a:t>rozdělena</a:t>
            </a:r>
            <a:r>
              <a:rPr lang="en-GB" dirty="0"/>
              <a:t> (</a:t>
            </a:r>
            <a:r>
              <a:rPr lang="en-GB" dirty="0" err="1"/>
              <a:t>například</a:t>
            </a:r>
            <a:r>
              <a:rPr lang="en-GB" dirty="0"/>
              <a:t> </a:t>
            </a:r>
            <a:r>
              <a:rPr lang="en-GB" dirty="0" err="1"/>
              <a:t>ve</a:t>
            </a:r>
            <a:r>
              <a:rPr lang="en-GB" dirty="0"/>
              <a:t> </a:t>
            </a:r>
            <a:r>
              <a:rPr lang="en-GB" dirty="0" err="1"/>
              <a:t>formě</a:t>
            </a:r>
            <a:r>
              <a:rPr lang="en-GB" dirty="0"/>
              <a:t> dividend z </a:t>
            </a:r>
            <a:r>
              <a:rPr lang="en-GB" dirty="0" err="1"/>
              <a:t>akcií</a:t>
            </a:r>
            <a:r>
              <a:rPr lang="en-GB" dirty="0"/>
              <a:t>). </a:t>
            </a:r>
            <a:r>
              <a:rPr lang="en-GB" dirty="0" err="1"/>
              <a:t>Nerozdělené</a:t>
            </a:r>
            <a:r>
              <a:rPr lang="en-GB" dirty="0"/>
              <a:t> </a:t>
            </a:r>
            <a:r>
              <a:rPr lang="en-GB" dirty="0" err="1"/>
              <a:t>zisky</a:t>
            </a:r>
            <a:r>
              <a:rPr lang="en-GB" dirty="0"/>
              <a:t> pak </a:t>
            </a:r>
            <a:r>
              <a:rPr lang="en-GB" dirty="0" err="1"/>
              <a:t>slouží</a:t>
            </a:r>
            <a:r>
              <a:rPr lang="en-GB" dirty="0"/>
              <a:t> </a:t>
            </a:r>
            <a:r>
              <a:rPr lang="en-GB" dirty="0" err="1"/>
              <a:t>firmám</a:t>
            </a:r>
            <a:r>
              <a:rPr lang="en-GB" dirty="0"/>
              <a:t> </a:t>
            </a:r>
            <a:r>
              <a:rPr lang="en-GB" dirty="0" err="1"/>
              <a:t>jako</a:t>
            </a:r>
            <a:r>
              <a:rPr lang="en-GB" dirty="0"/>
              <a:t> </a:t>
            </a:r>
            <a:r>
              <a:rPr lang="en-GB" dirty="0" err="1"/>
              <a:t>rezervní</a:t>
            </a:r>
            <a:r>
              <a:rPr lang="en-GB" dirty="0"/>
              <a:t> a </a:t>
            </a:r>
            <a:r>
              <a:rPr lang="en-GB" dirty="0" err="1"/>
              <a:t>rozvojový</a:t>
            </a:r>
            <a:r>
              <a:rPr lang="en-GB" dirty="0"/>
              <a:t> fond. </a:t>
            </a:r>
            <a:endParaRPr lang="cs-CZ" noProof="0" dirty="0"/>
          </a:p>
        </p:txBody>
      </p:sp>
      <p:sp>
        <p:nvSpPr>
          <p:cNvPr id="95" name="Google Shape;95;p2:notes">
            <a:extLst>
              <a:ext uri="{FF2B5EF4-FFF2-40B4-BE49-F238E27FC236}">
                <a16:creationId xmlns:a16="http://schemas.microsoft.com/office/drawing/2014/main" id="{EF6C8C85-2F05-F96B-F3A2-B25A8C5319E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44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D9F7CE0-DF6D-4C93-A8AD-147D9547EAB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9A5B9B9-D916-B6C7-1087-FE429FC5782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60375" algn="just">
              <a:spcBef>
                <a:spcPts val="600"/>
              </a:spcBef>
              <a:buFont typeface="Wingdings" panose="05000000000000000000" pitchFamily="2" charset="2"/>
              <a:buChar char="ü"/>
            </a:pPr>
            <a:endParaRPr lang="cs-CZ" sz="1200" b="1" dirty="0">
              <a:solidFill>
                <a:srgbClr val="FF0000"/>
              </a:solidFill>
              <a:latin typeface="Corbel" panose="020B0503020204020204" pitchFamily="34" charset="0"/>
            </a:endParaRPr>
          </a:p>
          <a:p>
            <a:pPr marL="231775" indent="0" algn="just">
              <a:spcBef>
                <a:spcPts val="600"/>
              </a:spcBef>
              <a:buFont typeface="Wingdings" panose="05000000000000000000" pitchFamily="2" charset="2"/>
              <a:buNone/>
            </a:pPr>
            <a:endParaRPr lang="cs-CZ" dirty="0"/>
          </a:p>
          <a:p>
            <a:pPr marL="231775" indent="0" algn="just">
              <a:spcBef>
                <a:spcPts val="600"/>
              </a:spcBef>
              <a:buFont typeface="Wingdings" panose="05000000000000000000" pitchFamily="2" charset="2"/>
              <a:buNone/>
            </a:pPr>
            <a:r>
              <a:rPr lang="en-GB" dirty="0"/>
              <a:t>Na </a:t>
            </a:r>
            <a:r>
              <a:rPr lang="en-GB" dirty="0" err="1"/>
              <a:t>druhé</a:t>
            </a:r>
            <a:r>
              <a:rPr lang="en-GB" dirty="0"/>
              <a:t> </a:t>
            </a:r>
            <a:r>
              <a:rPr lang="en-GB" dirty="0" err="1"/>
              <a:t>straně</a:t>
            </a:r>
            <a:r>
              <a:rPr lang="en-GB" dirty="0"/>
              <a:t> </a:t>
            </a:r>
            <a:r>
              <a:rPr lang="en-GB" dirty="0" err="1"/>
              <a:t>jsou</a:t>
            </a:r>
            <a:r>
              <a:rPr lang="en-GB" dirty="0"/>
              <a:t> </a:t>
            </a:r>
            <a:r>
              <a:rPr lang="en-GB" dirty="0" err="1"/>
              <a:t>důchody</a:t>
            </a:r>
            <a:r>
              <a:rPr lang="en-GB" dirty="0"/>
              <a:t> </a:t>
            </a:r>
            <a:r>
              <a:rPr lang="en-GB" dirty="0" err="1"/>
              <a:t>domácností</a:t>
            </a:r>
            <a:r>
              <a:rPr lang="en-GB" dirty="0"/>
              <a:t> </a:t>
            </a:r>
            <a:r>
              <a:rPr lang="en-GB" dirty="0" err="1"/>
              <a:t>zvyšovány</a:t>
            </a:r>
            <a:r>
              <a:rPr lang="en-GB" dirty="0"/>
              <a:t> o </a:t>
            </a:r>
            <a:r>
              <a:rPr lang="en-GB" dirty="0" err="1"/>
              <a:t>úroky</a:t>
            </a:r>
            <a:r>
              <a:rPr lang="en-GB" dirty="0"/>
              <a:t>, </a:t>
            </a:r>
            <a:r>
              <a:rPr lang="en-GB" dirty="0" err="1"/>
              <a:t>které</a:t>
            </a:r>
            <a:r>
              <a:rPr lang="en-GB" dirty="0"/>
              <a:t> </a:t>
            </a:r>
            <a:r>
              <a:rPr lang="en-GB" dirty="0" err="1"/>
              <a:t>jim</a:t>
            </a:r>
            <a:r>
              <a:rPr lang="en-GB" dirty="0"/>
              <a:t> </a:t>
            </a:r>
            <a:r>
              <a:rPr lang="en-GB" dirty="0" err="1"/>
              <a:t>plynou</a:t>
            </a:r>
            <a:r>
              <a:rPr lang="en-GB" dirty="0"/>
              <a:t> z </a:t>
            </a:r>
            <a:r>
              <a:rPr lang="en-GB" dirty="0" err="1"/>
              <a:t>držení</a:t>
            </a:r>
            <a:r>
              <a:rPr lang="en-GB" dirty="0"/>
              <a:t> </a:t>
            </a:r>
            <a:r>
              <a:rPr lang="en-GB" dirty="0" err="1"/>
              <a:t>státních</a:t>
            </a:r>
            <a:r>
              <a:rPr lang="en-GB" dirty="0"/>
              <a:t> </a:t>
            </a:r>
            <a:r>
              <a:rPr lang="en-GB" dirty="0" err="1"/>
              <a:t>dluhopisů</a:t>
            </a:r>
            <a:r>
              <a:rPr lang="en-GB" dirty="0"/>
              <a:t>, </a:t>
            </a:r>
            <a:r>
              <a:rPr lang="en-GB" dirty="0" err="1"/>
              <a:t>tzn</a:t>
            </a:r>
            <a:r>
              <a:rPr lang="en-GB" dirty="0"/>
              <a:t>. z </a:t>
            </a:r>
            <a:r>
              <a:rPr lang="en-GB" dirty="0" err="1"/>
              <a:t>úvěrů</a:t>
            </a:r>
            <a:r>
              <a:rPr lang="en-GB" dirty="0"/>
              <a:t> </a:t>
            </a:r>
            <a:r>
              <a:rPr lang="en-GB" dirty="0" err="1"/>
              <a:t>poskytnutých</a:t>
            </a:r>
            <a:r>
              <a:rPr lang="en-GB" dirty="0"/>
              <a:t> </a:t>
            </a:r>
            <a:r>
              <a:rPr lang="en-GB" dirty="0" err="1"/>
              <a:t>vládě</a:t>
            </a:r>
            <a:r>
              <a:rPr lang="en-GB" dirty="0"/>
              <a:t>. </a:t>
            </a:r>
            <a:r>
              <a:rPr lang="en-GB" dirty="0" err="1"/>
              <a:t>Také</a:t>
            </a:r>
            <a:r>
              <a:rPr lang="en-GB" dirty="0"/>
              <a:t> </a:t>
            </a:r>
            <a:r>
              <a:rPr lang="en-GB" dirty="0" err="1"/>
              <a:t>transferové</a:t>
            </a:r>
            <a:r>
              <a:rPr lang="en-GB" dirty="0"/>
              <a:t> </a:t>
            </a:r>
            <a:r>
              <a:rPr lang="en-GB" dirty="0" err="1"/>
              <a:t>platby</a:t>
            </a:r>
            <a:r>
              <a:rPr lang="en-GB" dirty="0"/>
              <a:t>, </a:t>
            </a:r>
            <a:r>
              <a:rPr lang="en-GB" dirty="0" err="1"/>
              <a:t>tzn</a:t>
            </a:r>
            <a:r>
              <a:rPr lang="en-GB" dirty="0"/>
              <a:t>. </a:t>
            </a:r>
            <a:r>
              <a:rPr lang="en-GB" dirty="0" err="1"/>
              <a:t>příjmy</a:t>
            </a:r>
            <a:r>
              <a:rPr lang="en-GB" dirty="0"/>
              <a:t>, </a:t>
            </a:r>
            <a:r>
              <a:rPr lang="en-GB" dirty="0" err="1"/>
              <a:t>které</a:t>
            </a:r>
            <a:r>
              <a:rPr lang="en-GB" dirty="0"/>
              <a:t> </a:t>
            </a:r>
            <a:r>
              <a:rPr lang="en-GB" dirty="0" err="1"/>
              <a:t>nemají</a:t>
            </a:r>
            <a:r>
              <a:rPr lang="en-GB" dirty="0"/>
              <a:t> </a:t>
            </a:r>
            <a:r>
              <a:rPr lang="en-GB" dirty="0" err="1"/>
              <a:t>souvislost</a:t>
            </a:r>
            <a:r>
              <a:rPr lang="en-GB" dirty="0"/>
              <a:t> s </a:t>
            </a:r>
            <a:r>
              <a:rPr lang="en-GB" dirty="0" err="1"/>
              <a:t>poskytovanými</a:t>
            </a:r>
            <a:r>
              <a:rPr lang="en-GB" dirty="0"/>
              <a:t> </a:t>
            </a:r>
            <a:r>
              <a:rPr lang="en-GB" dirty="0" err="1"/>
              <a:t>službami</a:t>
            </a:r>
            <a:r>
              <a:rPr lang="en-GB" dirty="0"/>
              <a:t> </a:t>
            </a:r>
            <a:r>
              <a:rPr lang="en-GB" dirty="0" err="1"/>
              <a:t>výrobních</a:t>
            </a:r>
            <a:r>
              <a:rPr lang="en-GB" dirty="0"/>
              <a:t> </a:t>
            </a:r>
            <a:r>
              <a:rPr lang="en-GB" dirty="0" err="1"/>
              <a:t>faktorů</a:t>
            </a:r>
            <a:r>
              <a:rPr lang="en-GB" dirty="0"/>
              <a:t>, </a:t>
            </a:r>
            <a:r>
              <a:rPr lang="en-GB" dirty="0" err="1"/>
              <a:t>zvyšují</a:t>
            </a:r>
            <a:r>
              <a:rPr lang="en-GB" dirty="0"/>
              <a:t> </a:t>
            </a:r>
            <a:r>
              <a:rPr lang="en-GB" dirty="0" err="1"/>
              <a:t>důchody</a:t>
            </a:r>
            <a:r>
              <a:rPr lang="en-GB" dirty="0"/>
              <a:t> </a:t>
            </a:r>
            <a:r>
              <a:rPr lang="en-GB" dirty="0" err="1"/>
              <a:t>domácností</a:t>
            </a:r>
            <a:r>
              <a:rPr lang="en-GB" dirty="0"/>
              <a:t>. </a:t>
            </a:r>
            <a:r>
              <a:rPr lang="en-GB" dirty="0" err="1"/>
              <a:t>Veličinu</a:t>
            </a:r>
            <a:r>
              <a:rPr lang="en-GB" dirty="0"/>
              <a:t>, </a:t>
            </a:r>
            <a:r>
              <a:rPr lang="en-GB" dirty="0" err="1"/>
              <a:t>jež</a:t>
            </a:r>
            <a:r>
              <a:rPr lang="en-GB" dirty="0"/>
              <a:t> </a:t>
            </a:r>
            <a:r>
              <a:rPr lang="en-GB" dirty="0" err="1"/>
              <a:t>představuje</a:t>
            </a:r>
            <a:r>
              <a:rPr lang="en-GB" dirty="0"/>
              <a:t> </a:t>
            </a:r>
            <a:r>
              <a:rPr lang="en-GB" dirty="0" err="1"/>
              <a:t>souhrn</a:t>
            </a:r>
            <a:r>
              <a:rPr lang="en-GB" dirty="0"/>
              <a:t> </a:t>
            </a:r>
            <a:r>
              <a:rPr lang="en-GB" dirty="0" err="1"/>
              <a:t>skutečných</a:t>
            </a:r>
            <a:r>
              <a:rPr lang="en-GB" dirty="0"/>
              <a:t> </a:t>
            </a:r>
            <a:r>
              <a:rPr lang="en-GB" dirty="0" err="1"/>
              <a:t>hrubých</a:t>
            </a:r>
            <a:r>
              <a:rPr lang="en-GB" dirty="0"/>
              <a:t> </a:t>
            </a:r>
            <a:r>
              <a:rPr lang="en-GB" dirty="0" err="1"/>
              <a:t>důchodů</a:t>
            </a:r>
            <a:r>
              <a:rPr lang="en-GB" dirty="0"/>
              <a:t> </a:t>
            </a:r>
            <a:r>
              <a:rPr lang="en-GB" dirty="0" err="1"/>
              <a:t>domácností</a:t>
            </a:r>
            <a:r>
              <a:rPr lang="en-GB" dirty="0"/>
              <a:t> (</a:t>
            </a:r>
            <a:r>
              <a:rPr lang="en-GB" dirty="0" err="1"/>
              <a:t>tzn</a:t>
            </a:r>
            <a:r>
              <a:rPr lang="en-GB" dirty="0"/>
              <a:t>. </a:t>
            </a:r>
            <a:r>
              <a:rPr lang="en-GB" dirty="0" err="1"/>
              <a:t>důchodů</a:t>
            </a:r>
            <a:r>
              <a:rPr lang="en-GB" dirty="0"/>
              <a:t> </a:t>
            </a:r>
            <a:r>
              <a:rPr lang="en-GB" dirty="0" err="1"/>
              <a:t>před</a:t>
            </a:r>
            <a:r>
              <a:rPr lang="en-GB" dirty="0"/>
              <a:t> </a:t>
            </a:r>
            <a:r>
              <a:rPr lang="en-GB" dirty="0" err="1"/>
              <a:t>zdaněním</a:t>
            </a:r>
            <a:r>
              <a:rPr lang="en-GB" dirty="0"/>
              <a:t>), </a:t>
            </a:r>
            <a:r>
              <a:rPr lang="en-GB" dirty="0" err="1"/>
              <a:t>nazýváme</a:t>
            </a:r>
            <a:r>
              <a:rPr lang="en-GB" dirty="0"/>
              <a:t> </a:t>
            </a:r>
            <a:r>
              <a:rPr lang="en-GB" dirty="0" err="1"/>
              <a:t>osobním</a:t>
            </a:r>
            <a:r>
              <a:rPr lang="en-GB" dirty="0"/>
              <a:t> </a:t>
            </a:r>
            <a:r>
              <a:rPr lang="en-GB" dirty="0" err="1"/>
              <a:t>důchodem</a:t>
            </a:r>
            <a:r>
              <a:rPr lang="en-GB" dirty="0"/>
              <a:t> (PI – personal income). </a:t>
            </a:r>
            <a:r>
              <a:rPr lang="en-GB" dirty="0" err="1"/>
              <a:t>Osobní</a:t>
            </a:r>
            <a:r>
              <a:rPr lang="en-GB" dirty="0"/>
              <a:t> </a:t>
            </a:r>
            <a:r>
              <a:rPr lang="en-GB" dirty="0" err="1"/>
              <a:t>důchod</a:t>
            </a:r>
            <a:r>
              <a:rPr lang="en-GB" dirty="0"/>
              <a:t> se </a:t>
            </a:r>
            <a:r>
              <a:rPr lang="en-GB" dirty="0" err="1"/>
              <a:t>liší</a:t>
            </a:r>
            <a:r>
              <a:rPr lang="en-GB" dirty="0"/>
              <a:t> od </a:t>
            </a:r>
            <a:r>
              <a:rPr lang="en-GB" dirty="0" err="1"/>
              <a:t>čistého</a:t>
            </a:r>
            <a:r>
              <a:rPr lang="en-GB" dirty="0"/>
              <a:t> </a:t>
            </a:r>
            <a:r>
              <a:rPr lang="en-GB" dirty="0" err="1"/>
              <a:t>domácího</a:t>
            </a:r>
            <a:r>
              <a:rPr lang="en-GB" dirty="0"/>
              <a:t> </a:t>
            </a:r>
            <a:r>
              <a:rPr lang="en-GB" dirty="0" err="1"/>
              <a:t>důchodu</a:t>
            </a:r>
            <a:r>
              <a:rPr lang="en-GB" dirty="0"/>
              <a:t> v </a:t>
            </a:r>
            <a:r>
              <a:rPr lang="en-GB" dirty="0" err="1"/>
              <a:t>důsledku</a:t>
            </a:r>
            <a:r>
              <a:rPr lang="en-GB" dirty="0"/>
              <a:t> </a:t>
            </a:r>
            <a:r>
              <a:rPr lang="en-GB" dirty="0" err="1"/>
              <a:t>některých</a:t>
            </a:r>
            <a:r>
              <a:rPr lang="en-GB" dirty="0"/>
              <a:t> </a:t>
            </a:r>
            <a:r>
              <a:rPr lang="en-GB" dirty="0" err="1"/>
              <a:t>modifikací</a:t>
            </a:r>
            <a:r>
              <a:rPr lang="cs-CZ" dirty="0"/>
              <a:t>:</a:t>
            </a:r>
            <a:r>
              <a:rPr lang="en-GB" dirty="0"/>
              <a:t> </a:t>
            </a:r>
            <a:r>
              <a:rPr lang="en-GB" dirty="0" err="1"/>
              <a:t>některé</a:t>
            </a:r>
            <a:r>
              <a:rPr lang="cs-CZ" dirty="0"/>
              <a:t> </a:t>
            </a:r>
            <a:r>
              <a:rPr lang="en-GB" dirty="0" err="1"/>
              <a:t>osobní</a:t>
            </a:r>
            <a:r>
              <a:rPr lang="en-GB" dirty="0"/>
              <a:t> </a:t>
            </a:r>
            <a:r>
              <a:rPr lang="en-GB" dirty="0" err="1"/>
              <a:t>důchod</a:t>
            </a:r>
            <a:r>
              <a:rPr lang="en-GB" dirty="0"/>
              <a:t> </a:t>
            </a:r>
            <a:r>
              <a:rPr lang="en-GB" dirty="0" err="1"/>
              <a:t>oproti</a:t>
            </a:r>
            <a:r>
              <a:rPr lang="en-GB" dirty="0"/>
              <a:t> </a:t>
            </a:r>
            <a:r>
              <a:rPr lang="en-GB" dirty="0" err="1"/>
              <a:t>čistému</a:t>
            </a:r>
            <a:r>
              <a:rPr lang="en-GB" dirty="0"/>
              <a:t> </a:t>
            </a:r>
            <a:r>
              <a:rPr lang="en-GB" dirty="0" err="1"/>
              <a:t>domácímu</a:t>
            </a:r>
            <a:r>
              <a:rPr lang="en-GB" dirty="0"/>
              <a:t> </a:t>
            </a:r>
            <a:r>
              <a:rPr lang="en-GB" dirty="0" err="1"/>
              <a:t>důchodu</a:t>
            </a:r>
            <a:r>
              <a:rPr lang="en-GB" dirty="0"/>
              <a:t> </a:t>
            </a:r>
            <a:r>
              <a:rPr lang="en-GB" dirty="0" err="1"/>
              <a:t>snižují</a:t>
            </a:r>
            <a:r>
              <a:rPr lang="en-GB" dirty="0"/>
              <a:t> a </a:t>
            </a:r>
            <a:r>
              <a:rPr lang="en-GB" dirty="0" err="1"/>
              <a:t>jiné</a:t>
            </a:r>
            <a:r>
              <a:rPr lang="en-GB" dirty="0"/>
              <a:t> </a:t>
            </a:r>
            <a:r>
              <a:rPr lang="en-GB" dirty="0" err="1"/>
              <a:t>zvyšují</a:t>
            </a:r>
            <a:r>
              <a:rPr lang="en-GB" dirty="0"/>
              <a:t>.</a:t>
            </a:r>
            <a:endParaRPr lang="cs-CZ" dirty="0"/>
          </a:p>
          <a:p>
            <a:pPr marL="231775" indent="0" algn="just">
              <a:spcBef>
                <a:spcPts val="600"/>
              </a:spcBef>
              <a:buFont typeface="Wingdings" panose="05000000000000000000" pitchFamily="2" charset="2"/>
              <a:buNone/>
            </a:pPr>
            <a:endParaRPr lang="cs-CZ" dirty="0"/>
          </a:p>
          <a:p>
            <a:pPr marL="231775" indent="0" algn="just">
              <a:spcBef>
                <a:spcPts val="600"/>
              </a:spcBef>
              <a:buFont typeface="Wingdings" panose="05000000000000000000" pitchFamily="2" charset="2"/>
              <a:buNone/>
            </a:pPr>
            <a:endParaRPr lang="cs-CZ" dirty="0"/>
          </a:p>
          <a:p>
            <a:pPr marL="231775" indent="0" algn="just">
              <a:spcBef>
                <a:spcPts val="600"/>
              </a:spcBef>
              <a:buFont typeface="Wingdings" panose="05000000000000000000" pitchFamily="2" charset="2"/>
              <a:buNone/>
            </a:pPr>
            <a:r>
              <a:rPr lang="en-GB" dirty="0" err="1"/>
              <a:t>Disponibilní</a:t>
            </a:r>
            <a:r>
              <a:rPr lang="en-GB" dirty="0"/>
              <a:t> </a:t>
            </a:r>
            <a:r>
              <a:rPr lang="en-GB" dirty="0" err="1"/>
              <a:t>důchod</a:t>
            </a:r>
            <a:r>
              <a:rPr lang="en-GB" dirty="0"/>
              <a:t> </a:t>
            </a:r>
            <a:r>
              <a:rPr lang="en-GB" dirty="0" err="1"/>
              <a:t>Domácnosti</a:t>
            </a:r>
            <a:r>
              <a:rPr lang="en-GB" dirty="0"/>
              <a:t> </a:t>
            </a:r>
            <a:r>
              <a:rPr lang="en-GB" dirty="0" err="1"/>
              <a:t>nemohou</a:t>
            </a:r>
            <a:r>
              <a:rPr lang="en-GB" dirty="0"/>
              <a:t> </a:t>
            </a:r>
            <a:r>
              <a:rPr lang="en-GB" dirty="0" err="1"/>
              <a:t>využít</a:t>
            </a:r>
            <a:r>
              <a:rPr lang="en-GB" dirty="0"/>
              <a:t> </a:t>
            </a:r>
            <a:r>
              <a:rPr lang="en-GB" dirty="0" err="1"/>
              <a:t>celý</a:t>
            </a:r>
            <a:r>
              <a:rPr lang="en-GB" dirty="0"/>
              <a:t> </a:t>
            </a:r>
            <a:r>
              <a:rPr lang="en-GB" dirty="0" err="1"/>
              <a:t>osobní</a:t>
            </a:r>
            <a:r>
              <a:rPr lang="en-GB" dirty="0"/>
              <a:t> </a:t>
            </a:r>
            <a:r>
              <a:rPr lang="en-GB" dirty="0" err="1"/>
              <a:t>důchod</a:t>
            </a:r>
            <a:r>
              <a:rPr lang="en-GB" dirty="0"/>
              <a:t> </a:t>
            </a:r>
            <a:r>
              <a:rPr lang="en-GB" dirty="0" err="1"/>
              <a:t>dle</a:t>
            </a:r>
            <a:r>
              <a:rPr lang="en-GB" dirty="0"/>
              <a:t> </a:t>
            </a:r>
            <a:r>
              <a:rPr lang="en-GB" dirty="0" err="1"/>
              <a:t>svého</a:t>
            </a:r>
            <a:r>
              <a:rPr lang="en-GB" dirty="0"/>
              <a:t> </a:t>
            </a:r>
            <a:r>
              <a:rPr lang="en-GB" dirty="0" err="1"/>
              <a:t>uvážení</a:t>
            </a:r>
            <a:r>
              <a:rPr lang="en-GB" dirty="0"/>
              <a:t>, </a:t>
            </a:r>
            <a:r>
              <a:rPr lang="en-GB" dirty="0" err="1"/>
              <a:t>neboť</a:t>
            </a:r>
            <a:r>
              <a:rPr lang="en-GB" dirty="0"/>
              <a:t> </a:t>
            </a:r>
            <a:r>
              <a:rPr lang="en-GB" dirty="0" err="1"/>
              <a:t>část</a:t>
            </a:r>
            <a:r>
              <a:rPr lang="en-GB" dirty="0"/>
              <a:t> z </a:t>
            </a:r>
            <a:r>
              <a:rPr lang="en-GB" dirty="0" err="1"/>
              <a:t>něj</a:t>
            </a:r>
            <a:r>
              <a:rPr lang="en-GB" dirty="0"/>
              <a:t> je </a:t>
            </a:r>
            <a:r>
              <a:rPr lang="en-GB" dirty="0" err="1"/>
              <a:t>jim</a:t>
            </a:r>
            <a:r>
              <a:rPr lang="en-GB" dirty="0"/>
              <a:t> </a:t>
            </a:r>
            <a:r>
              <a:rPr lang="en-GB" dirty="0" err="1"/>
              <a:t>odnímána</a:t>
            </a:r>
            <a:r>
              <a:rPr lang="en-GB" dirty="0"/>
              <a:t> v </a:t>
            </a:r>
            <a:r>
              <a:rPr lang="en-GB" dirty="0" err="1"/>
              <a:t>podobě</a:t>
            </a:r>
            <a:r>
              <a:rPr lang="en-GB" dirty="0"/>
              <a:t> </a:t>
            </a:r>
            <a:r>
              <a:rPr lang="en-GB" dirty="0" err="1"/>
              <a:t>osobních</a:t>
            </a:r>
            <a:r>
              <a:rPr lang="en-GB" dirty="0"/>
              <a:t> </a:t>
            </a:r>
            <a:r>
              <a:rPr lang="en-GB" dirty="0" err="1"/>
              <a:t>důchodových</a:t>
            </a:r>
            <a:r>
              <a:rPr lang="en-GB" dirty="0"/>
              <a:t> </a:t>
            </a:r>
            <a:r>
              <a:rPr lang="en-GB" dirty="0" err="1"/>
              <a:t>daní</a:t>
            </a:r>
            <a:r>
              <a:rPr lang="en-GB" dirty="0"/>
              <a:t>. Tu </a:t>
            </a:r>
            <a:r>
              <a:rPr lang="en-GB" dirty="0" err="1"/>
              <a:t>část</a:t>
            </a:r>
            <a:r>
              <a:rPr lang="en-GB" dirty="0"/>
              <a:t> </a:t>
            </a:r>
            <a:r>
              <a:rPr lang="en-GB" dirty="0" err="1"/>
              <a:t>osobního</a:t>
            </a:r>
            <a:r>
              <a:rPr lang="en-GB" dirty="0"/>
              <a:t> </a:t>
            </a:r>
            <a:r>
              <a:rPr lang="en-GB" dirty="0" err="1"/>
              <a:t>důchodu</a:t>
            </a:r>
            <a:r>
              <a:rPr lang="en-GB" dirty="0"/>
              <a:t>, </a:t>
            </a:r>
            <a:r>
              <a:rPr lang="en-GB" dirty="0" err="1"/>
              <a:t>která</a:t>
            </a:r>
            <a:r>
              <a:rPr lang="en-GB" dirty="0"/>
              <a:t> </a:t>
            </a:r>
            <a:r>
              <a:rPr lang="en-GB" dirty="0" err="1"/>
              <a:t>jim</a:t>
            </a:r>
            <a:r>
              <a:rPr lang="en-GB" dirty="0"/>
              <a:t> po </a:t>
            </a:r>
            <a:r>
              <a:rPr lang="en-GB" dirty="0" err="1"/>
              <a:t>zdanění</a:t>
            </a:r>
            <a:r>
              <a:rPr lang="en-GB" dirty="0"/>
              <a:t> </a:t>
            </a:r>
            <a:r>
              <a:rPr lang="en-GB" dirty="0" err="1"/>
              <a:t>zůstává</a:t>
            </a:r>
            <a:r>
              <a:rPr lang="en-GB" dirty="0"/>
              <a:t> k </a:t>
            </a:r>
            <a:r>
              <a:rPr lang="en-GB" dirty="0" err="1"/>
              <a:t>dispozici</a:t>
            </a:r>
            <a:r>
              <a:rPr lang="en-GB" dirty="0"/>
              <a:t>, </a:t>
            </a:r>
            <a:r>
              <a:rPr lang="en-GB" dirty="0" err="1"/>
              <a:t>označujeme</a:t>
            </a:r>
            <a:r>
              <a:rPr lang="en-GB" dirty="0"/>
              <a:t> </a:t>
            </a:r>
            <a:r>
              <a:rPr lang="en-GB" dirty="0" err="1"/>
              <a:t>jako</a:t>
            </a:r>
            <a:r>
              <a:rPr lang="en-GB" dirty="0"/>
              <a:t> </a:t>
            </a:r>
            <a:r>
              <a:rPr lang="en-GB" dirty="0" err="1"/>
              <a:t>disponibilní</a:t>
            </a:r>
            <a:r>
              <a:rPr lang="en-GB" dirty="0"/>
              <a:t> </a:t>
            </a:r>
            <a:r>
              <a:rPr lang="en-GB" dirty="0" err="1"/>
              <a:t>důchod</a:t>
            </a:r>
            <a:r>
              <a:rPr lang="en-GB" dirty="0"/>
              <a:t> (DI – disposable income). </a:t>
            </a:r>
            <a:r>
              <a:rPr lang="en-GB" dirty="0" err="1"/>
              <a:t>Disponibilní</a:t>
            </a:r>
            <a:r>
              <a:rPr lang="en-GB" dirty="0"/>
              <a:t> </a:t>
            </a:r>
            <a:r>
              <a:rPr lang="en-GB" dirty="0" err="1"/>
              <a:t>důchod</a:t>
            </a:r>
            <a:r>
              <a:rPr lang="en-GB" dirty="0"/>
              <a:t> </a:t>
            </a:r>
            <a:r>
              <a:rPr lang="en-GB" dirty="0" err="1"/>
              <a:t>rozdělují</a:t>
            </a:r>
            <a:r>
              <a:rPr lang="en-GB" dirty="0"/>
              <a:t> </a:t>
            </a:r>
            <a:r>
              <a:rPr lang="en-GB" dirty="0" err="1"/>
              <a:t>domácnosti</a:t>
            </a:r>
            <a:r>
              <a:rPr lang="en-GB" dirty="0"/>
              <a:t> </a:t>
            </a:r>
            <a:r>
              <a:rPr lang="en-GB" dirty="0" err="1"/>
              <a:t>na</a:t>
            </a:r>
            <a:r>
              <a:rPr lang="en-GB" dirty="0"/>
              <a:t> </a:t>
            </a:r>
            <a:r>
              <a:rPr lang="en-GB" dirty="0" err="1"/>
              <a:t>spotřebu</a:t>
            </a:r>
            <a:r>
              <a:rPr lang="en-GB" dirty="0"/>
              <a:t> a </a:t>
            </a:r>
            <a:r>
              <a:rPr lang="en-GB" dirty="0" err="1"/>
              <a:t>úspory</a:t>
            </a:r>
            <a:r>
              <a:rPr lang="en-GB" dirty="0"/>
              <a:t>. </a:t>
            </a:r>
            <a:endParaRPr lang="cs-CZ" sz="1200" b="1" dirty="0">
              <a:solidFill>
                <a:srgbClr val="FF0000"/>
              </a:solidFill>
              <a:latin typeface="Corbel" panose="020B0503020204020204" pitchFamily="34" charset="0"/>
            </a:endParaRPr>
          </a:p>
          <a:p>
            <a:pPr marL="0" lvl="0" indent="0" algn="l" rtl="0">
              <a:spcBef>
                <a:spcPts val="0"/>
              </a:spcBef>
              <a:spcAft>
                <a:spcPts val="0"/>
              </a:spcAft>
              <a:buNone/>
            </a:pPr>
            <a:endParaRPr lang="cs-CZ" noProof="0" dirty="0"/>
          </a:p>
        </p:txBody>
      </p:sp>
      <p:sp>
        <p:nvSpPr>
          <p:cNvPr id="95" name="Google Shape;95;p2:notes">
            <a:extLst>
              <a:ext uri="{FF2B5EF4-FFF2-40B4-BE49-F238E27FC236}">
                <a16:creationId xmlns:a16="http://schemas.microsoft.com/office/drawing/2014/main" id="{9E6F74D7-1476-572A-F123-113E17B78AD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1862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60375" algn="just">
              <a:spcBef>
                <a:spcPts val="600"/>
              </a:spcBef>
              <a:buFont typeface="Wingdings" panose="05000000000000000000" pitchFamily="2" charset="2"/>
              <a:buChar char="ü"/>
            </a:pPr>
            <a:endParaRPr lang="cs-CZ" sz="1200" b="1" dirty="0">
              <a:solidFill>
                <a:srgbClr val="FF0000"/>
              </a:solidFill>
              <a:latin typeface="Corbel" panose="020B0503020204020204" pitchFamily="34" charset="0"/>
            </a:endParaRPr>
          </a:p>
          <a:p>
            <a:pPr marL="0" lvl="0" indent="0" algn="l" rtl="0">
              <a:spcBef>
                <a:spcPts val="0"/>
              </a:spcBef>
              <a:spcAft>
                <a:spcPts val="0"/>
              </a:spcAft>
              <a:buNone/>
            </a:pPr>
            <a:endParaRPr lang="cs-CZ" noProof="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60375" algn="just">
              <a:spcBef>
                <a:spcPts val="600"/>
              </a:spcBef>
              <a:buFont typeface="Wingdings" panose="05000000000000000000" pitchFamily="2" charset="2"/>
              <a:buChar char="ü"/>
            </a:pPr>
            <a:r>
              <a:rPr lang="cs-CZ" sz="1200" b="1" dirty="0">
                <a:solidFill>
                  <a:srgbClr val="FF0000"/>
                </a:solidFill>
                <a:latin typeface="Corbel" panose="020B0503020204020204" pitchFamily="34" charset="0"/>
              </a:rPr>
              <a:t>Zatím jsme uvažovali uzavřenou ekonomiku bez zahraničního obchodu. Jak se změní agregátní výdaje, když se ekonomika otevře zahraničnímu obchodu? </a:t>
            </a:r>
          </a:p>
          <a:p>
            <a:pPr marL="460375" algn="just">
              <a:spcBef>
                <a:spcPts val="600"/>
              </a:spcBef>
              <a:buFont typeface="Wingdings" panose="05000000000000000000" pitchFamily="2" charset="2"/>
              <a:buChar char="ü"/>
            </a:pPr>
            <a:endParaRPr lang="cs-CZ" sz="1200" b="1" dirty="0">
              <a:solidFill>
                <a:srgbClr val="FF0000"/>
              </a:solidFill>
              <a:latin typeface="Corbel" panose="020B0503020204020204" pitchFamily="34" charset="0"/>
            </a:endParaRPr>
          </a:p>
          <a:p>
            <a:pPr marL="0" lvl="0" indent="0" algn="l" rtl="0">
              <a:spcBef>
                <a:spcPts val="0"/>
              </a:spcBef>
              <a:spcAft>
                <a:spcPts val="0"/>
              </a:spcAft>
              <a:buNone/>
            </a:pPr>
            <a:endParaRPr lang="cs-CZ" noProof="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buFont typeface="Wingdings" panose="05000000000000000000" pitchFamily="2" charset="2"/>
              <a:buChar char="v"/>
            </a:pPr>
            <a:r>
              <a:rPr lang="cs-CZ" sz="1800" dirty="0"/>
              <a:t>Vyčišťování trhu žvýkaček </a:t>
            </a:r>
          </a:p>
          <a:p>
            <a:pPr marL="228600" indent="0" algn="just">
              <a:buFont typeface="Wingdings" panose="05000000000000000000" pitchFamily="2" charset="2"/>
              <a:buNone/>
            </a:pPr>
            <a:r>
              <a:rPr lang="cs-CZ" sz="1800" dirty="0"/>
              <a:t>Na trhu je více žvýkaček než kolik jich lidé (při dané ceně) chtějí kupovat. Výrobcům se žvýkačky hromadí na skladech, a tak přikročí ke snižování ceny. Spotřebitelé při nižší ceně začnou kupovat více žvýkaček, až se trh vyčistí od neprodaných zásob. Cena žvýkaček je nástrojem čištění trhu žvýkaček. </a:t>
            </a:r>
          </a:p>
          <a:p>
            <a:pPr marL="57150" marR="0" indent="-285750">
              <a:spcBef>
                <a:spcPts val="0"/>
              </a:spcBef>
              <a:spcAft>
                <a:spcPts val="0"/>
              </a:spcAft>
              <a:buFont typeface="Wingdings" panose="05000000000000000000" pitchFamily="2" charset="2"/>
              <a:buChar char="v"/>
            </a:pPr>
            <a:endParaRPr lang="cs-CZ" sz="1800" dirty="0">
              <a:effectLst/>
              <a:latin typeface="Calibri" panose="020F0502020204030204" pitchFamily="34" charset="0"/>
            </a:endParaRPr>
          </a:p>
          <a:p>
            <a:pPr marL="57150" marR="0" indent="-285750">
              <a:spcBef>
                <a:spcPts val="0"/>
              </a:spcBef>
              <a:spcAft>
                <a:spcPts val="0"/>
              </a:spcAft>
              <a:buFont typeface="Wingdings" panose="05000000000000000000" pitchFamily="2" charset="2"/>
              <a:buChar char="v"/>
            </a:pPr>
            <a:r>
              <a:rPr lang="cs-CZ" sz="1800" dirty="0">
                <a:effectLst/>
                <a:latin typeface="Calibri" panose="020F0502020204030204" pitchFamily="34" charset="0"/>
              </a:rPr>
              <a:t>Vyčišťování trhu stavebních prací </a:t>
            </a:r>
          </a:p>
          <a:p>
            <a:pPr marL="0" marR="0">
              <a:spcBef>
                <a:spcPts val="0"/>
              </a:spcBef>
              <a:spcAft>
                <a:spcPts val="0"/>
              </a:spcAft>
            </a:pPr>
            <a:r>
              <a:rPr lang="cs-CZ" sz="1800" dirty="0">
                <a:effectLst/>
                <a:latin typeface="Calibri" panose="020F0502020204030204" pitchFamily="34" charset="0"/>
              </a:rPr>
              <a:t>Lidé poptávají více domů, než kolik jich stavební firmy staví. Realitní kanceláře nemohou uspokojit všechny zájemce, a tak zvyšují ceny. Růst cen (kromě toho, že odradí některé poptávající) zvyšuje zisky stavebních firem a motivuje je, aby více stavěly. Stavební firmy zvýší poptávku po stavebních profesích i po úvěru. To zvyšuje mzdy stavebních dělníků i úrokovou míru. Ceny stavebních prací, mzdy stavebních dělníků a úroková míra se pohybují tak dlouho, dokud se trh stavebních prací nevyčistí.</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Jestliže používáme model čištění trhu v mikroekonomii, bylo by nelogické jej opustit v makroekonomii.  Jak ukazují příklady trhu stavebních prací, čím větší a složitější je trh, tím více cen je do jeho čištění zapojeno. </a:t>
            </a:r>
          </a:p>
          <a:p>
            <a:pPr marL="0" marR="0">
              <a:spcBef>
                <a:spcPts val="0"/>
              </a:spcBef>
              <a:spcAft>
                <a:spcPts val="0"/>
              </a:spcAft>
            </a:pPr>
            <a:endParaRPr lang="cs-CZ" sz="1800" dirty="0">
              <a:effectLst/>
              <a:latin typeface="Calibri" panose="020F0502020204030204" pitchFamily="34" charset="0"/>
            </a:endParaRPr>
          </a:p>
          <a:p>
            <a:pPr algn="l"/>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DF628E2-4FAF-6B2C-FE4B-5A41816EAE7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DB3B00D-8258-CC72-B223-58B3A265E2E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60375" algn="just">
              <a:spcBef>
                <a:spcPts val="600"/>
              </a:spcBef>
              <a:buFont typeface="Wingdings" panose="05000000000000000000" pitchFamily="2" charset="2"/>
              <a:buChar char="ü"/>
            </a:pPr>
            <a:r>
              <a:rPr lang="cs-CZ" sz="1200" b="1" dirty="0">
                <a:solidFill>
                  <a:srgbClr val="FF0000"/>
                </a:solidFill>
                <a:latin typeface="Corbel" panose="020B0503020204020204" pitchFamily="34" charset="0"/>
              </a:rPr>
              <a:t>Zatím jsme uvažovali uzavřenou ekonomiku bez zahraničního obchodu. Jak se změní agregátní výdaje, když se ekonomika otevře zahraničnímu obchodu? </a:t>
            </a:r>
          </a:p>
          <a:p>
            <a:pPr marL="460375" algn="just">
              <a:spcBef>
                <a:spcPts val="600"/>
              </a:spcBef>
              <a:buFont typeface="Wingdings" panose="05000000000000000000" pitchFamily="2" charset="2"/>
              <a:buChar char="ü"/>
            </a:pPr>
            <a:endParaRPr lang="cs-CZ" sz="1200" b="1" dirty="0">
              <a:solidFill>
                <a:srgbClr val="FF0000"/>
              </a:solidFill>
              <a:latin typeface="Corbel" panose="020B0503020204020204" pitchFamily="34" charset="0"/>
            </a:endParaRPr>
          </a:p>
          <a:p>
            <a:pPr marL="0" lvl="0" indent="0" algn="l" rtl="0">
              <a:spcBef>
                <a:spcPts val="0"/>
              </a:spcBef>
              <a:spcAft>
                <a:spcPts val="0"/>
              </a:spcAft>
              <a:buNone/>
            </a:pPr>
            <a:endParaRPr lang="cs-CZ" noProof="0" dirty="0"/>
          </a:p>
        </p:txBody>
      </p:sp>
      <p:sp>
        <p:nvSpPr>
          <p:cNvPr id="95" name="Google Shape;95;p2:notes">
            <a:extLst>
              <a:ext uri="{FF2B5EF4-FFF2-40B4-BE49-F238E27FC236}">
                <a16:creationId xmlns:a16="http://schemas.microsoft.com/office/drawing/2014/main" id="{CA2449BD-D0F9-A20B-34E1-534D0407973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566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noProof="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455EA46-8932-5390-6ACA-8F3E860E1FC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1822645-28B2-6C09-59CD-5D3D444F98F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noProof="0" dirty="0"/>
          </a:p>
        </p:txBody>
      </p:sp>
      <p:sp>
        <p:nvSpPr>
          <p:cNvPr id="95" name="Google Shape;95;p2:notes">
            <a:extLst>
              <a:ext uri="{FF2B5EF4-FFF2-40B4-BE49-F238E27FC236}">
                <a16:creationId xmlns:a16="http://schemas.microsoft.com/office/drawing/2014/main" id="{E18D7AE5-696C-4D91-1BF1-56ED798F830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5098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noProof="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noProof="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noProof="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dirty="0">
                <a:effectLst/>
                <a:latin typeface="Calibri" panose="020F0502020204030204" pitchFamily="34" charset="0"/>
              </a:rPr>
              <a:t>Zvláštností kalkulace domácího produktu je zahrnutí imputovaného nájemného. Co </a:t>
            </a:r>
          </a:p>
          <a:p>
            <a:pPr marL="0" marR="0">
              <a:spcBef>
                <a:spcPts val="0"/>
              </a:spcBef>
              <a:spcAft>
                <a:spcPts val="0"/>
              </a:spcAft>
            </a:pPr>
            <a:r>
              <a:rPr lang="cs-CZ" sz="1800" dirty="0">
                <a:effectLst/>
                <a:latin typeface="Calibri" panose="020F0502020204030204" pitchFamily="34" charset="0"/>
              </a:rPr>
              <a:t>to znamená? </a:t>
            </a:r>
          </a:p>
          <a:p>
            <a:pPr marL="0" marR="0">
              <a:spcBef>
                <a:spcPts val="0"/>
              </a:spcBef>
              <a:spcAft>
                <a:spcPts val="0"/>
              </a:spcAft>
            </a:pPr>
            <a:r>
              <a:rPr lang="cs-CZ" sz="1800" dirty="0">
                <a:effectLst/>
                <a:latin typeface="Calibri" panose="020F0502020204030204" pitchFamily="34" charset="0"/>
              </a:rPr>
              <a:t>Imputované nájemné </a:t>
            </a:r>
          </a:p>
          <a:p>
            <a:pPr marL="0" marR="0">
              <a:spcBef>
                <a:spcPts val="0"/>
              </a:spcBef>
              <a:spcAft>
                <a:spcPts val="0"/>
              </a:spcAft>
            </a:pPr>
            <a:r>
              <a:rPr lang="cs-CZ" sz="1800" dirty="0">
                <a:effectLst/>
                <a:latin typeface="Calibri" panose="020F0502020204030204" pitchFamily="34" charset="0"/>
              </a:rPr>
              <a:t>Pan Novák bydlí v nájemním bytě a zaplatí ročně 50 tisíc korun na nájemném. Vchází tato částka do domácího produktu? Měla by, protože jde o službu, kterou vlastník domu poskytuje panu Novákovi. A skutečně do domácího produktu vchází, protože těchto 50 tisíc je Novákovým výdajem </a:t>
            </a:r>
          </a:p>
          <a:p>
            <a:pPr marL="0" marR="0">
              <a:spcBef>
                <a:spcPts val="0"/>
              </a:spcBef>
              <a:spcAft>
                <a:spcPts val="0"/>
              </a:spcAft>
            </a:pPr>
            <a:r>
              <a:rPr lang="cs-CZ" sz="1800" dirty="0">
                <a:effectLst/>
                <a:latin typeface="Calibri" panose="020F0502020204030204" pitchFamily="34" charset="0"/>
              </a:rPr>
              <a:t>a zároveň důchodem vlastníka domu. Pan Svoboda má podobný byt ve stejné ulici jako pan Novák ale ve vlastním domku. Nikomu nic neplatí, protože bydlí ve svém. </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dirty="0">
                <a:effectLst/>
                <a:latin typeface="Calibri" panose="020F0502020204030204" pitchFamily="34" charset="0"/>
              </a:rPr>
              <a:t>Zvláštností kalkulace domácího produktu je zahrnutí imputovaného nájemného. Co </a:t>
            </a:r>
          </a:p>
          <a:p>
            <a:pPr marL="0" marR="0">
              <a:spcBef>
                <a:spcPts val="0"/>
              </a:spcBef>
              <a:spcAft>
                <a:spcPts val="0"/>
              </a:spcAft>
            </a:pPr>
            <a:r>
              <a:rPr lang="cs-CZ" sz="1800" dirty="0">
                <a:effectLst/>
                <a:latin typeface="Calibri" panose="020F0502020204030204" pitchFamily="34" charset="0"/>
              </a:rPr>
              <a:t>to znamená? </a:t>
            </a:r>
          </a:p>
          <a:p>
            <a:pPr marL="0" marR="0">
              <a:spcBef>
                <a:spcPts val="0"/>
              </a:spcBef>
              <a:spcAft>
                <a:spcPts val="0"/>
              </a:spcAft>
            </a:pPr>
            <a:r>
              <a:rPr lang="cs-CZ" sz="1800" dirty="0">
                <a:effectLst/>
                <a:latin typeface="Calibri" panose="020F0502020204030204" pitchFamily="34" charset="0"/>
              </a:rPr>
              <a:t>Imputované nájemné </a:t>
            </a:r>
          </a:p>
          <a:p>
            <a:pPr marL="0" marR="0">
              <a:spcBef>
                <a:spcPts val="0"/>
              </a:spcBef>
              <a:spcAft>
                <a:spcPts val="0"/>
              </a:spcAft>
            </a:pPr>
            <a:r>
              <a:rPr lang="cs-CZ" sz="1800" dirty="0">
                <a:effectLst/>
                <a:latin typeface="Calibri" panose="020F0502020204030204" pitchFamily="34" charset="0"/>
              </a:rPr>
              <a:t>Pan Novák bydlí v nájemním bytě a zaplatí ročně 50 tisíc korun na nájemném. Vchází tato částka do domácího produktu? Měla by, protože jde o službu, kterou vlastník domu poskytuje panu Novákovi. A skutečně do domácího produktu vchází, protože těchto 50 tisíc je Novákovým výdajem </a:t>
            </a:r>
          </a:p>
          <a:p>
            <a:pPr marL="0" marR="0">
              <a:spcBef>
                <a:spcPts val="0"/>
              </a:spcBef>
              <a:spcAft>
                <a:spcPts val="0"/>
              </a:spcAft>
            </a:pPr>
            <a:r>
              <a:rPr lang="cs-CZ" sz="1800" dirty="0">
                <a:effectLst/>
                <a:latin typeface="Calibri" panose="020F0502020204030204" pitchFamily="34" charset="0"/>
              </a:rPr>
              <a:t>a zároveň důchodem vlastníka domu. Pan Svoboda má podobný byt ve stejné ulici jako pan Novák ale ve vlastním domku. Nikomu nic neplatí, protože bydlí ve svém. </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5D0B958-D437-B7A3-D136-A94C0750D5D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3011BAB-63CE-CD15-88F2-98FC4C3FD68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a:p>
            <a:r>
              <a:rPr lang="cs-CZ" sz="1200" b="1" dirty="0">
                <a:solidFill>
                  <a:srgbClr val="FF0000"/>
                </a:solidFill>
              </a:rPr>
              <a:t>Obr. 1-1</a:t>
            </a:r>
            <a:r>
              <a:rPr lang="cs-CZ" sz="1200" dirty="0"/>
              <a:t>: Trh benzínu a spotřební daň: trh benzínu byl původně v rovnováze E při ceně Po a množství Q1. </a:t>
            </a:r>
          </a:p>
          <a:p>
            <a:pPr algn="just"/>
            <a:r>
              <a:rPr lang="cs-CZ" sz="1200" dirty="0"/>
              <a:t>Zvýšení daně na benzín posune nabídkovou křivku S nahoru do polohy S' a trh najde novou rovnováhu F při ceně P1 a množství Q1. </a:t>
            </a:r>
          </a:p>
          <a:p>
            <a:pPr algn="just"/>
            <a:r>
              <a:rPr lang="cs-CZ" sz="1200" b="1" dirty="0"/>
              <a:t>Daň je vůči trhu benzínu exogenní proměnnou. </a:t>
            </a:r>
          </a:p>
          <a:p>
            <a:pPr algn="l"/>
            <a:endParaRPr dirty="0"/>
          </a:p>
        </p:txBody>
      </p:sp>
      <p:sp>
        <p:nvSpPr>
          <p:cNvPr id="95" name="Google Shape;95;p2:notes">
            <a:extLst>
              <a:ext uri="{FF2B5EF4-FFF2-40B4-BE49-F238E27FC236}">
                <a16:creationId xmlns:a16="http://schemas.microsoft.com/office/drawing/2014/main" id="{BDB87129-FEA8-1535-A5F4-565C19C4F33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93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3000" b="1" noProof="0" dirty="0" err="1"/>
              <a:t>Pr</a:t>
            </a:r>
            <a:r>
              <a:rPr lang="cs-CZ" sz="3000" b="1" noProof="0" dirty="0"/>
              <a:t>. Kniha – Pšenice, maso, peníze a dluhopisy </a:t>
            </a:r>
          </a:p>
          <a:p>
            <a:pPr algn="just"/>
            <a:endParaRPr lang="cs-CZ" sz="3000" b="1" noProof="0" dirty="0"/>
          </a:p>
          <a:p>
            <a:r>
              <a:rPr lang="cs-CZ" sz="4400" noProof="0" dirty="0"/>
              <a:t>Alfred </a:t>
            </a:r>
            <a:r>
              <a:rPr lang="cs-CZ" sz="4400" noProof="0" dirty="0" err="1"/>
              <a:t>Marshall</a:t>
            </a:r>
            <a:r>
              <a:rPr lang="cs-CZ" sz="4400" noProof="0" dirty="0"/>
              <a:t> patří k </a:t>
            </a:r>
            <a:r>
              <a:rPr lang="cs-CZ" sz="4400" b="1" noProof="0" dirty="0"/>
              <a:t>neoklasické ekonomické škole</a:t>
            </a:r>
            <a:r>
              <a:rPr lang="cs-CZ" sz="4400" noProof="0" dirty="0"/>
              <a:t>. Je považován za jednoho z hlavních představitelů neoklasické ekonomie, která se objevila na konci 19. století. Jeho příspěvky, zejména v knize </a:t>
            </a:r>
            <a:r>
              <a:rPr lang="cs-CZ" sz="4400" i="1" noProof="0" dirty="0" err="1"/>
              <a:t>Principles</a:t>
            </a:r>
            <a:r>
              <a:rPr lang="cs-CZ" sz="4400" i="1" noProof="0" dirty="0"/>
              <a:t> </a:t>
            </a:r>
            <a:r>
              <a:rPr lang="cs-CZ" sz="4400" i="1" noProof="0" dirty="0" err="1"/>
              <a:t>of</a:t>
            </a:r>
            <a:r>
              <a:rPr lang="cs-CZ" sz="4400" i="1" noProof="0" dirty="0"/>
              <a:t> </a:t>
            </a:r>
            <a:r>
              <a:rPr lang="cs-CZ" sz="4400" i="1" noProof="0" dirty="0" err="1"/>
              <a:t>Economics</a:t>
            </a:r>
            <a:r>
              <a:rPr lang="cs-CZ" sz="4400" noProof="0" dirty="0"/>
              <a:t> (1890), pomohly formovat klíčové koncepty, jako jsou nabídka a poptávka, mezní užitek a myšlenka rovnováhy na trzích.</a:t>
            </a:r>
          </a:p>
          <a:p>
            <a:r>
              <a:rPr lang="cs-CZ" sz="4400" noProof="0" dirty="0" err="1"/>
              <a:t>Marshall</a:t>
            </a:r>
            <a:r>
              <a:rPr lang="cs-CZ" sz="4400" noProof="0" dirty="0"/>
              <a:t> syntetizoval klasické ekonomické myšlenky ekonomů jako Adam Smith a David Ricardo s novějšími přístupy, přičemž kladl důraz na mezní analýzu a matematické zpracování ekonomických konceptů, které se staly charakteristickými rysy neoklasické školy.</a:t>
            </a:r>
          </a:p>
          <a:p>
            <a:pPr algn="just"/>
            <a:endParaRPr lang="cs-CZ" sz="3000" b="1" noProof="0" dirty="0"/>
          </a:p>
          <a:p>
            <a:pPr marL="0" lvl="0" indent="0" algn="l" rtl="0">
              <a:spcBef>
                <a:spcPts val="0"/>
              </a:spcBef>
              <a:spcAft>
                <a:spcPts val="0"/>
              </a:spcAft>
              <a:buNone/>
            </a:pPr>
            <a:endParaRPr lang="cs-CZ" noProof="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5FB8923-2B8B-97A2-FD2E-519FAD0DF35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6E44F74-459D-AB53-4B63-8043F2C5706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3000" b="1" noProof="0" dirty="0" err="1"/>
              <a:t>Pr</a:t>
            </a:r>
            <a:r>
              <a:rPr lang="cs-CZ" sz="3000" b="1" noProof="0" dirty="0"/>
              <a:t>. Kniha – Pšenice, maso, peníze a dluhopisy </a:t>
            </a:r>
          </a:p>
          <a:p>
            <a:pPr algn="just"/>
            <a:endParaRPr lang="cs-CZ" sz="3000" b="1" noProof="0" dirty="0"/>
          </a:p>
          <a:p>
            <a:r>
              <a:rPr lang="cs-CZ" sz="4400" noProof="0" dirty="0"/>
              <a:t>Alfred </a:t>
            </a:r>
            <a:r>
              <a:rPr lang="cs-CZ" sz="4400" noProof="0" dirty="0" err="1"/>
              <a:t>Marshall</a:t>
            </a:r>
            <a:r>
              <a:rPr lang="cs-CZ" sz="4400" noProof="0" dirty="0"/>
              <a:t> patří k </a:t>
            </a:r>
            <a:r>
              <a:rPr lang="cs-CZ" sz="4400" b="1" noProof="0" dirty="0"/>
              <a:t>neoklasické ekonomické škole</a:t>
            </a:r>
            <a:r>
              <a:rPr lang="cs-CZ" sz="4400" noProof="0" dirty="0"/>
              <a:t>. Je považován za jednoho z hlavních představitelů neoklasické ekonomie, která se objevila na konci 19. století. Jeho příspěvky, zejména v knize </a:t>
            </a:r>
            <a:r>
              <a:rPr lang="cs-CZ" sz="4400" i="1" noProof="0" dirty="0" err="1"/>
              <a:t>Principles</a:t>
            </a:r>
            <a:r>
              <a:rPr lang="cs-CZ" sz="4400" i="1" noProof="0" dirty="0"/>
              <a:t> </a:t>
            </a:r>
            <a:r>
              <a:rPr lang="cs-CZ" sz="4400" i="1" noProof="0" dirty="0" err="1"/>
              <a:t>of</a:t>
            </a:r>
            <a:r>
              <a:rPr lang="cs-CZ" sz="4400" i="1" noProof="0" dirty="0"/>
              <a:t> </a:t>
            </a:r>
            <a:r>
              <a:rPr lang="cs-CZ" sz="4400" i="1" noProof="0" dirty="0" err="1"/>
              <a:t>Economics</a:t>
            </a:r>
            <a:r>
              <a:rPr lang="cs-CZ" sz="4400" noProof="0" dirty="0"/>
              <a:t> (1890), pomohly formovat klíčové koncepty, jako jsou nabídka a poptávka, mezní užitek a myšlenka rovnováhy na trzích.</a:t>
            </a:r>
          </a:p>
          <a:p>
            <a:r>
              <a:rPr lang="cs-CZ" sz="4400" noProof="0" dirty="0" err="1"/>
              <a:t>Marshall</a:t>
            </a:r>
            <a:r>
              <a:rPr lang="cs-CZ" sz="4400" noProof="0" dirty="0"/>
              <a:t> syntetizoval klasické ekonomické myšlenky ekonomů jako Adam Smith a David Ricardo s novějšími přístupy, přičemž kladl důraz na mezní analýzu a matematické zpracování ekonomických konceptů, které se staly charakteristickými rysy neoklasické školy.</a:t>
            </a:r>
          </a:p>
          <a:p>
            <a:pPr algn="just"/>
            <a:endParaRPr lang="cs-CZ" sz="3000" b="1" noProof="0" dirty="0"/>
          </a:p>
          <a:p>
            <a:pPr marL="0" lvl="0" indent="0" algn="l" rtl="0">
              <a:spcBef>
                <a:spcPts val="0"/>
              </a:spcBef>
              <a:spcAft>
                <a:spcPts val="0"/>
              </a:spcAft>
              <a:buNone/>
            </a:pPr>
            <a:endParaRPr lang="cs-CZ" noProof="0" dirty="0"/>
          </a:p>
        </p:txBody>
      </p:sp>
      <p:sp>
        <p:nvSpPr>
          <p:cNvPr id="95" name="Google Shape;95;p2:notes">
            <a:extLst>
              <a:ext uri="{FF2B5EF4-FFF2-40B4-BE49-F238E27FC236}">
                <a16:creationId xmlns:a16="http://schemas.microsoft.com/office/drawing/2014/main" id="{EFAD19AC-4CEE-8B9E-20E3-2A2C2122907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34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3000" b="1" dirty="0"/>
              <a:t>Hlavním cílem</a:t>
            </a:r>
            <a:r>
              <a:rPr lang="cs-CZ" sz="3000" dirty="0"/>
              <a:t> </a:t>
            </a:r>
            <a:r>
              <a:rPr lang="cs-CZ" sz="3000" b="1" dirty="0"/>
              <a:t>makroekonomie </a:t>
            </a:r>
            <a:r>
              <a:rPr lang="cs-CZ" sz="3000" dirty="0"/>
              <a:t>je nalézt a následně popsat mechanismus jehož prostřednictvím je v dané společnosti dosaženo stavu vnitřní a vnější rovnováhy. </a:t>
            </a:r>
          </a:p>
          <a:p>
            <a:pPr lvl="1"/>
            <a:r>
              <a:rPr lang="cs-CZ" dirty="0"/>
              <a:t>Jedná se o vzájemné vztahy základních makroekonomických veličin: </a:t>
            </a:r>
            <a:r>
              <a:rPr lang="cs-CZ" b="1" dirty="0"/>
              <a:t>produkt, zaměstnanost, cenová hladina a platební bilance.</a:t>
            </a:r>
          </a:p>
          <a:p>
            <a:pPr algn="just"/>
            <a:r>
              <a:rPr lang="cs-CZ" sz="1200" b="1" dirty="0"/>
              <a:t>Využití makroekonomických modelů: vlády , korporace… jako vodítko při navrhování a hodnocení ekonomické politiky, obchodní strategie…</a:t>
            </a:r>
          </a:p>
          <a:p>
            <a:pPr algn="just"/>
            <a:endParaRPr lang="cs-CZ" sz="1200" b="1" dirty="0"/>
          </a:p>
          <a:p>
            <a:pPr algn="just"/>
            <a:r>
              <a:rPr lang="cs-CZ" sz="1200" b="1" dirty="0"/>
              <a:t>ŠIROKÁ OBLAST ZÁBĚRU, v zásadě se dělí na studium </a:t>
            </a:r>
          </a:p>
          <a:p>
            <a:pPr marL="571500" indent="-457200" algn="just">
              <a:buFont typeface="+mj-lt"/>
              <a:buAutoNum type="arabicPeriod"/>
            </a:pPr>
            <a:r>
              <a:rPr lang="cs-CZ" sz="1200" b="1" dirty="0"/>
              <a:t>KRÁTKODOBÝCH FLUKTUACÍ NÁRODNÍ EKONOMIKY – ekonomické cykly; </a:t>
            </a:r>
          </a:p>
          <a:p>
            <a:pPr marL="571500" indent="-457200" algn="just">
              <a:buFont typeface="+mj-lt"/>
              <a:buAutoNum type="arabicPeriod"/>
            </a:pPr>
            <a:r>
              <a:rPr lang="cs-CZ" sz="1200" b="1" dirty="0"/>
              <a:t>DETERMINANT DLOUHODOBÉHO EKONOMICKÉHO RŮSTU – růst národního důchodu). </a:t>
            </a:r>
          </a:p>
          <a:p>
            <a:pPr algn="just">
              <a:buFont typeface="Wingdings" panose="05000000000000000000" pitchFamily="2" charset="2"/>
              <a:buChar char="v"/>
            </a:pPr>
            <a:endParaRPr lang="cs-CZ" sz="1200" b="1" dirty="0"/>
          </a:p>
          <a:p>
            <a:pPr algn="just">
              <a:buFont typeface="Wingdings" panose="05000000000000000000" pitchFamily="2" charset="2"/>
              <a:buChar char="v"/>
            </a:pPr>
            <a:r>
              <a:rPr lang="cs-CZ" sz="1200" b="1" dirty="0"/>
              <a:t>SHRNUTÍ: </a:t>
            </a:r>
            <a:r>
              <a:rPr lang="cs-CZ" sz="1200" dirty="0"/>
              <a:t>předmět studia – chování ekonomiky jako </a:t>
            </a:r>
            <a:r>
              <a:rPr lang="cs-CZ" sz="1200" b="1" dirty="0"/>
              <a:t>celku: celkovou výrobou, zaměstnaností, mírou inflace …agregovanými veličinami</a:t>
            </a:r>
            <a:r>
              <a:rPr lang="cs-CZ" sz="1200" dirty="0"/>
              <a:t>; </a:t>
            </a:r>
            <a:r>
              <a:rPr lang="pl-PL" sz="1200" dirty="0"/>
              <a:t>zkoumá ekonomiku jako </a:t>
            </a:r>
            <a:r>
              <a:rPr lang="pl-PL" sz="1200" b="1" dirty="0"/>
              <a:t>celek; </a:t>
            </a:r>
            <a:r>
              <a:rPr lang="pl-PL" sz="1200" dirty="0"/>
              <a:t>má</a:t>
            </a:r>
            <a:r>
              <a:rPr lang="pl-PL" sz="1200" b="1" dirty="0"/>
              <a:t> </a:t>
            </a:r>
            <a:r>
              <a:rPr lang="pl-PL" sz="1200" b="1" dirty="0">
                <a:solidFill>
                  <a:srgbClr val="FF0000"/>
                </a:solidFill>
              </a:rPr>
              <a:t>mikroekonomické základy.</a:t>
            </a:r>
          </a:p>
          <a:p>
            <a:pPr algn="just">
              <a:buFont typeface="Wingdings" panose="05000000000000000000" pitchFamily="2" charset="2"/>
              <a:buChar char="v"/>
            </a:pPr>
            <a:endParaRPr lang="cs-CZ" sz="1200" dirty="0"/>
          </a:p>
          <a:p>
            <a:pPr algn="just">
              <a:buFont typeface="Wingdings" panose="05000000000000000000" pitchFamily="2" charset="2"/>
              <a:buChar char="v"/>
            </a:pPr>
            <a:r>
              <a:rPr lang="cs-CZ" sz="1200" b="1" dirty="0"/>
              <a:t>Poznatky makroekonomie </a:t>
            </a:r>
            <a:r>
              <a:rPr lang="cs-CZ" sz="1200" dirty="0"/>
              <a:t>– nezbytné pro tvorbu hospodářské politiky vlády: oblast </a:t>
            </a:r>
            <a:r>
              <a:rPr lang="cs-CZ" sz="1200" b="1" dirty="0">
                <a:solidFill>
                  <a:srgbClr val="FF0000"/>
                </a:solidFill>
              </a:rPr>
              <a:t>APLIKOVANÉ EKONOMIE </a:t>
            </a:r>
            <a:r>
              <a:rPr lang="cs-CZ" sz="1200" dirty="0"/>
              <a:t>,</a:t>
            </a:r>
            <a:endParaRPr lang="pl-PL" sz="1200" b="1" dirty="0">
              <a:solidFill>
                <a:srgbClr val="FF0000"/>
              </a:solidFill>
            </a:endParaRPr>
          </a:p>
          <a:p>
            <a:pPr algn="just"/>
            <a:endParaRPr lang="cs-CZ" sz="1200" b="1"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3000" b="1" dirty="0"/>
              <a:t>Hlavním cílem</a:t>
            </a:r>
            <a:r>
              <a:rPr lang="cs-CZ" sz="3000" dirty="0"/>
              <a:t> </a:t>
            </a:r>
            <a:r>
              <a:rPr lang="cs-CZ" sz="3000" b="1" dirty="0"/>
              <a:t>makroekonomie </a:t>
            </a:r>
            <a:r>
              <a:rPr lang="cs-CZ" sz="3000" dirty="0"/>
              <a:t>je nalézt a následně popsat mechanismus jehož prostřednictvím je v dané společnosti dosaženo stavu vnitřní a vnější rovnováhy. </a:t>
            </a:r>
          </a:p>
          <a:p>
            <a:pPr lvl="1"/>
            <a:r>
              <a:rPr lang="cs-CZ" dirty="0"/>
              <a:t>Jedná se o vzájemné vztahy základních makroekonomických veličin: </a:t>
            </a:r>
            <a:r>
              <a:rPr lang="cs-CZ" b="1" dirty="0"/>
              <a:t>produkt, zaměstnanost, cenová hladina a platební bilance.</a:t>
            </a:r>
          </a:p>
          <a:p>
            <a:pPr algn="just"/>
            <a:r>
              <a:rPr lang="cs-CZ" sz="1200" b="1" dirty="0"/>
              <a:t>Využití makroekonomických modelů: vlády , korporace… jako vodítko při navrhování a hodnocení ekonomické politiky, obchodní strategie…</a:t>
            </a:r>
          </a:p>
          <a:p>
            <a:pPr algn="just"/>
            <a:endParaRPr lang="cs-CZ" sz="1200" b="1" dirty="0"/>
          </a:p>
          <a:p>
            <a:pPr algn="just"/>
            <a:r>
              <a:rPr lang="cs-CZ" sz="1200" b="1" dirty="0"/>
              <a:t>ŠIROKÁ OBLAST ZÁBĚRU, v zásadě se dělí na studium </a:t>
            </a:r>
          </a:p>
          <a:p>
            <a:pPr marL="571500" indent="-457200" algn="just">
              <a:buFont typeface="+mj-lt"/>
              <a:buAutoNum type="arabicPeriod"/>
            </a:pPr>
            <a:r>
              <a:rPr lang="cs-CZ" sz="1200" b="1" dirty="0"/>
              <a:t>KRÁTKODOBÝCH FLUKTUACÍ NÁRODNÍ EKONOMIKY – ekonomické cykly; </a:t>
            </a:r>
          </a:p>
          <a:p>
            <a:pPr marL="571500" indent="-457200" algn="just">
              <a:buFont typeface="+mj-lt"/>
              <a:buAutoNum type="arabicPeriod"/>
            </a:pPr>
            <a:r>
              <a:rPr lang="cs-CZ" sz="1200" b="1" dirty="0"/>
              <a:t>DETERMINANT DLOUHODOBÉHO EKONOMICKÉHO RŮSTU – růst národního důchodu). </a:t>
            </a:r>
          </a:p>
          <a:p>
            <a:pPr algn="just">
              <a:buFont typeface="Wingdings" panose="05000000000000000000" pitchFamily="2" charset="2"/>
              <a:buChar char="v"/>
            </a:pPr>
            <a:endParaRPr lang="cs-CZ" sz="1200" b="1" dirty="0"/>
          </a:p>
          <a:p>
            <a:pPr algn="just">
              <a:buFont typeface="Wingdings" panose="05000000000000000000" pitchFamily="2" charset="2"/>
              <a:buChar char="v"/>
            </a:pPr>
            <a:r>
              <a:rPr lang="cs-CZ" sz="1200" b="1" dirty="0"/>
              <a:t>SHRNUTÍ: </a:t>
            </a:r>
            <a:r>
              <a:rPr lang="cs-CZ" sz="1200" dirty="0"/>
              <a:t>předmět studia – chování ekonomiky jako </a:t>
            </a:r>
            <a:r>
              <a:rPr lang="cs-CZ" sz="1200" b="1" dirty="0"/>
              <a:t>celku: celkovou výrobou, zaměstnaností, mírou inflace …agregovanými veličinami</a:t>
            </a:r>
            <a:r>
              <a:rPr lang="cs-CZ" sz="1200" dirty="0"/>
              <a:t>; </a:t>
            </a:r>
            <a:r>
              <a:rPr lang="pl-PL" sz="1200" dirty="0"/>
              <a:t>zkoumá ekonomiku jako </a:t>
            </a:r>
            <a:r>
              <a:rPr lang="pl-PL" sz="1200" b="1" dirty="0"/>
              <a:t>celek; </a:t>
            </a:r>
            <a:r>
              <a:rPr lang="pl-PL" sz="1200" dirty="0"/>
              <a:t>má</a:t>
            </a:r>
            <a:r>
              <a:rPr lang="pl-PL" sz="1200" b="1" dirty="0"/>
              <a:t> </a:t>
            </a:r>
            <a:r>
              <a:rPr lang="pl-PL" sz="1200" b="1" dirty="0">
                <a:solidFill>
                  <a:srgbClr val="FF0000"/>
                </a:solidFill>
              </a:rPr>
              <a:t>mikroekonomické základy.</a:t>
            </a:r>
          </a:p>
          <a:p>
            <a:pPr algn="just">
              <a:buFont typeface="Wingdings" panose="05000000000000000000" pitchFamily="2" charset="2"/>
              <a:buChar char="v"/>
            </a:pPr>
            <a:endParaRPr lang="cs-CZ" sz="1200" dirty="0"/>
          </a:p>
          <a:p>
            <a:pPr algn="just">
              <a:buFont typeface="Wingdings" panose="05000000000000000000" pitchFamily="2" charset="2"/>
              <a:buChar char="v"/>
            </a:pPr>
            <a:r>
              <a:rPr lang="cs-CZ" sz="1200" b="1" dirty="0"/>
              <a:t>Poznatky makroekonomie </a:t>
            </a:r>
            <a:r>
              <a:rPr lang="cs-CZ" sz="1200" dirty="0"/>
              <a:t>– nezbytné pro tvorbu hospodářské politiky vlády: oblast </a:t>
            </a:r>
            <a:r>
              <a:rPr lang="cs-CZ" sz="1200" b="1" dirty="0">
                <a:solidFill>
                  <a:srgbClr val="FF0000"/>
                </a:solidFill>
              </a:rPr>
              <a:t>APLIKOVANÉ EKONOMIE </a:t>
            </a:r>
            <a:r>
              <a:rPr lang="cs-CZ" sz="1200" dirty="0"/>
              <a:t>,</a:t>
            </a:r>
            <a:endParaRPr lang="pl-PL" sz="1200" b="1" dirty="0">
              <a:solidFill>
                <a:srgbClr val="FF0000"/>
              </a:solidFill>
            </a:endParaRPr>
          </a:p>
          <a:p>
            <a:pPr algn="just"/>
            <a:endParaRPr lang="cs-CZ" sz="1200" b="1"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cs-CZ"/>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029522"/>
            <a:ext cx="8704800" cy="3575477"/>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sz="2400" b="1" dirty="0">
                <a:effectLst/>
                <a:latin typeface="Times New Roman" panose="02020603050405020304" pitchFamily="18" charset="0"/>
                <a:cs typeface="Times New Roman" panose="02020603050405020304" pitchFamily="18" charset="0"/>
              </a:rPr>
              <a:t>Úvod do předmětu</a:t>
            </a:r>
            <a:r>
              <a:rPr lang="cs-CZ" sz="2400" dirty="0">
                <a:effectLst/>
                <a:latin typeface="Times New Roman" panose="02020603050405020304" pitchFamily="18" charset="0"/>
                <a:cs typeface="Times New Roman" panose="02020603050405020304" pitchFamily="18" charset="0"/>
              </a:rPr>
              <a:t>: </a:t>
            </a:r>
            <a:br>
              <a:rPr lang="cs-CZ" sz="2400" dirty="0">
                <a:effectLst/>
                <a:latin typeface="Times New Roman" panose="02020603050405020304" pitchFamily="18" charset="0"/>
                <a:cs typeface="Times New Roman" panose="02020603050405020304" pitchFamily="18" charset="0"/>
              </a:rPr>
            </a:br>
            <a:r>
              <a:rPr lang="cs-CZ" sz="2400" dirty="0">
                <a:effectLst/>
                <a:latin typeface="Times New Roman" panose="02020603050405020304" pitchFamily="18" charset="0"/>
                <a:cs typeface="Times New Roman" panose="02020603050405020304" pitchFamily="18" charset="0"/>
              </a:rPr>
              <a:t>Definice, metody a nástroje makroekonomické analýzy. Měření ekonomické aktivity: hrubý domácí produkt (HDP) a jeho složky. Metody měření HDP. Národní důchod. Blahobyt, bohatství. Deflátor domácího produktu.</a:t>
            </a:r>
            <a:br>
              <a:rPr lang="cs-CZ" sz="2400" dirty="0">
                <a:effectLst/>
                <a:latin typeface="Calibri" panose="020F0502020204030204" pitchFamily="34" charset="0"/>
                <a:cs typeface="Times New Roman" panose="02020603050405020304" pitchFamily="18" charset="0"/>
              </a:rPr>
            </a:br>
            <a:endParaRPr lang="cs-CZ" sz="2400"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panose="020F0502020204030204"/>
              <a:buNone/>
            </a:pPr>
            <a:r>
              <a:rPr lang="cs-CZ" sz="1800" b="1" i="0" u="none" strike="noStrike" cap="none"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marL="0" marR="0" lvl="0" indent="0" algn="l" rtl="0">
              <a:spcBef>
                <a:spcPts val="0"/>
              </a:spcBef>
              <a:spcAft>
                <a:spcPts val="0"/>
              </a:spcAft>
              <a:buClr>
                <a:schemeClr val="dk1"/>
              </a:buClr>
              <a:buSzPts val="1600"/>
              <a:buFont typeface="Calibri" panose="020F0502020204030204"/>
              <a:buNone/>
            </a:pPr>
            <a:endParaRPr sz="16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26. 09. 2024</a:t>
            </a:r>
            <a:endParaRPr dirty="0"/>
          </a:p>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marL="0" marR="0" lvl="0" indent="0" algn="l" rtl="0">
              <a:spcBef>
                <a:spcPts val="0"/>
              </a:spcBef>
              <a:spcAft>
                <a:spcPts val="0"/>
              </a:spcAft>
              <a:buClr>
                <a:schemeClr val="dk1"/>
              </a:buClr>
              <a:buSzPts val="1600"/>
              <a:buFont typeface="Calibri" panose="020F0502020204030204"/>
              <a:buNone/>
            </a:pPr>
            <a:endParaRPr sz="1600" b="0" u="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 name="TextBox 4"/>
          <p:cNvSpPr txBox="1"/>
          <p:nvPr/>
        </p:nvSpPr>
        <p:spPr>
          <a:xfrm>
            <a:off x="5130800" y="842769"/>
            <a:ext cx="2987040" cy="1077218"/>
          </a:xfrm>
          <a:prstGeom prst="rect">
            <a:avLst/>
          </a:prstGeom>
          <a:noFill/>
        </p:spPr>
        <p:txBody>
          <a:bodyPr wrap="square">
            <a:spAutoFit/>
          </a:bodyPr>
          <a:lstStyle/>
          <a:p>
            <a:r>
              <a:rPr kumimoji="0" lang="cs-CZ" sz="3200" b="1" i="0" u="none" strike="noStrike" kern="0" cap="none" spc="0" normalizeH="0" baseline="0" noProof="0" dirty="0">
                <a:ln>
                  <a:noFill/>
                </a:ln>
                <a:solidFill>
                  <a:srgbClr val="D10202"/>
                </a:solidFill>
                <a:effectLst/>
                <a:uLnTx/>
                <a:uFillTx/>
                <a:latin typeface="Calibri" panose="020F0502020204030204"/>
                <a:ea typeface="Calibri" panose="020F0502020204030204"/>
                <a:cs typeface="Calibri" panose="020F0502020204030204"/>
                <a:sym typeface="Calibri" panose="020F0502020204030204"/>
              </a:rPr>
              <a:t>Přednáška 1</a:t>
            </a:r>
            <a:br>
              <a:rPr kumimoji="0" lang="cs-CZ" sz="3200" b="1" i="0" u="none" strike="noStrike" kern="0" cap="none" spc="0" normalizeH="0" baseline="0" noProof="0" dirty="0">
                <a:ln>
                  <a:noFill/>
                </a:ln>
                <a:solidFill>
                  <a:srgbClr val="D10202"/>
                </a:solidFill>
                <a:effectLst/>
                <a:uLnTx/>
                <a:uFillTx/>
                <a:latin typeface="Calibri" panose="020F0502020204030204"/>
                <a:ea typeface="Calibri" panose="020F0502020204030204"/>
                <a:cs typeface="Calibri" panose="020F0502020204030204"/>
                <a:sym typeface="Calibri" panose="020F0502020204030204"/>
              </a:rPr>
            </a:br>
            <a:r>
              <a:rPr kumimoji="0" lang="cs-CZ" sz="3200" b="1" i="0" u="none" strike="noStrike" kern="0" cap="none" spc="0" normalizeH="0" baseline="0" noProof="0" dirty="0">
                <a:ln>
                  <a:noFill/>
                </a:ln>
                <a:solidFill>
                  <a:srgbClr val="D10202"/>
                </a:solidFill>
                <a:effectLst/>
                <a:uLnTx/>
                <a:uFillTx/>
                <a:latin typeface="Calibri" panose="020F0502020204030204"/>
                <a:ea typeface="Calibri" panose="020F0502020204030204"/>
                <a:cs typeface="Calibri" panose="020F0502020204030204"/>
                <a:sym typeface="Calibri" panose="020F0502020204030204"/>
              </a:rPr>
              <a:t>XMAK2</a:t>
            </a:r>
            <a:endParaRPr lang="en-GB" sz="1800"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br>
              <a:rPr lang="cs-CZ" sz="2800" b="1" dirty="0"/>
            </a:br>
            <a:r>
              <a:rPr lang="cs-CZ" sz="2800" b="1" dirty="0"/>
              <a:t>Ekonomický koloběh – makroekonomické pojetí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5/32</a:t>
            </a:r>
            <a:endParaRPr kumimoji="0" sz="12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endParaRPr>
          </a:p>
        </p:txBody>
      </p:sp>
      <p:graphicFrame>
        <p:nvGraphicFramePr>
          <p:cNvPr id="4" name="Objekt 3"/>
          <p:cNvGraphicFramePr>
            <a:graphicFrameLocks noChangeAspect="1"/>
          </p:cNvGraphicFramePr>
          <p:nvPr/>
        </p:nvGraphicFramePr>
        <p:xfrm>
          <a:off x="3088257" y="1417638"/>
          <a:ext cx="5796949" cy="4678648"/>
        </p:xfrm>
        <a:graphic>
          <a:graphicData uri="http://schemas.openxmlformats.org/presentationml/2006/ole">
            <mc:AlternateContent xmlns:mc="http://schemas.openxmlformats.org/markup-compatibility/2006">
              <mc:Choice xmlns:v="urn:schemas-microsoft-com:vml" Requires="v">
                <p:oleObj name="Picture" r:id="rId3" imgW="5579110" imgH="4352290" progId="Word.Picture.8">
                  <p:embed/>
                </p:oleObj>
              </mc:Choice>
              <mc:Fallback>
                <p:oleObj name="Picture" r:id="rId3" imgW="5579110" imgH="4352290" progId="Word.Picture.8">
                  <p:embed/>
                  <p:pic>
                    <p:nvPicPr>
                      <p:cNvPr id="0" name="Objek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257" y="1417638"/>
                        <a:ext cx="5796949" cy="4678648"/>
                      </a:xfrm>
                      <a:prstGeom prst="rect">
                        <a:avLst/>
                      </a:prstGeom>
                      <a:noFill/>
                      <a:ln>
                        <a:solidFill>
                          <a:schemeClr val="bg1"/>
                        </a:solidFill>
                      </a:ln>
                    </p:spPr>
                  </p:pic>
                </p:oleObj>
              </mc:Fallback>
            </mc:AlternateContent>
          </a:graphicData>
        </a:graphic>
      </p:graphicFrame>
      <p:sp>
        <p:nvSpPr>
          <p:cNvPr id="9" name="TextBox 8"/>
          <p:cNvSpPr txBox="1"/>
          <p:nvPr/>
        </p:nvSpPr>
        <p:spPr>
          <a:xfrm>
            <a:off x="155275" y="1908771"/>
            <a:ext cx="3027870" cy="2882840"/>
          </a:xfrm>
          <a:prstGeom prst="rect">
            <a:avLst/>
          </a:prstGeom>
          <a:noFill/>
        </p:spPr>
        <p:txBody>
          <a:bodyPr wrap="square">
            <a:spAutoFit/>
          </a:bodyPr>
          <a:lstStyle/>
          <a:p>
            <a:pPr marL="114300" marR="0" lvl="0" indent="0" algn="l" defTabSz="914400" rtl="0" eaLnBrk="1" fontAlgn="auto" latinLnBrk="0" hangingPunct="1">
              <a:lnSpc>
                <a:spcPct val="100000"/>
              </a:lnSpc>
              <a:spcBef>
                <a:spcPts val="360"/>
              </a:spcBef>
              <a:spcAft>
                <a:spcPts val="0"/>
              </a:spcAft>
              <a:buClr>
                <a:srgbClr val="000000"/>
              </a:buClr>
              <a:buSzPts val="1800"/>
              <a:buFont typeface="Arial" panose="020B0604020202020204"/>
              <a:buNone/>
              <a:defRPr/>
            </a:pPr>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Sektory v makroekonomii</a:t>
            </a:r>
            <a:r>
              <a:rPr kumimoji="0" lang="cs-CZ" sz="28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 </a:t>
            </a:r>
          </a:p>
          <a:p>
            <a:pPr marL="535305" marR="0" lvl="1" indent="-268605" algn="l" defTabSz="914400" rtl="0" eaLnBrk="1" fontAlgn="auto" latinLnBrk="0" hangingPunct="1">
              <a:lnSpc>
                <a:spcPct val="100000"/>
              </a:lnSpc>
              <a:spcBef>
                <a:spcPts val="360"/>
              </a:spcBef>
              <a:spcAft>
                <a:spcPts val="0"/>
              </a:spcAft>
              <a:buClr>
                <a:srgbClr val="000000"/>
              </a:buClr>
              <a:buSzPts val="1800"/>
              <a:buFont typeface="Arial" panose="020B0604020202020204"/>
              <a:buChar char="–"/>
              <a:defRPr/>
            </a:pPr>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DOMÁCNOSTI, </a:t>
            </a:r>
          </a:p>
          <a:p>
            <a:pPr marL="535305" marR="0" lvl="1" indent="-268605" algn="l" defTabSz="914400" rtl="0" eaLnBrk="1" fontAlgn="auto" latinLnBrk="0" hangingPunct="1">
              <a:lnSpc>
                <a:spcPct val="100000"/>
              </a:lnSpc>
              <a:spcBef>
                <a:spcPts val="360"/>
              </a:spcBef>
              <a:spcAft>
                <a:spcPts val="0"/>
              </a:spcAft>
              <a:buClr>
                <a:srgbClr val="000000"/>
              </a:buClr>
              <a:buSzPts val="1800"/>
              <a:buFont typeface="Arial" panose="020B0604020202020204"/>
              <a:buChar char="–"/>
              <a:defRPr/>
            </a:pPr>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FIRMY, </a:t>
            </a:r>
          </a:p>
          <a:p>
            <a:pPr marL="535305" marR="0" lvl="1" indent="-268605" algn="l" defTabSz="914400" rtl="0" eaLnBrk="1" fontAlgn="auto" latinLnBrk="0" hangingPunct="1">
              <a:lnSpc>
                <a:spcPct val="100000"/>
              </a:lnSpc>
              <a:spcBef>
                <a:spcPts val="360"/>
              </a:spcBef>
              <a:spcAft>
                <a:spcPts val="0"/>
              </a:spcAft>
              <a:buClr>
                <a:srgbClr val="000000"/>
              </a:buClr>
              <a:buSzPts val="1800"/>
              <a:buFont typeface="Arial" panose="020B0604020202020204"/>
              <a:buChar char="–"/>
              <a:defRPr/>
            </a:pPr>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STÁT,</a:t>
            </a:r>
          </a:p>
          <a:p>
            <a:pPr marL="535305" marR="0" lvl="1" indent="-268605" algn="l" defTabSz="914400" rtl="0" eaLnBrk="1" fontAlgn="auto" latinLnBrk="0" hangingPunct="1">
              <a:lnSpc>
                <a:spcPct val="100000"/>
              </a:lnSpc>
              <a:spcBef>
                <a:spcPts val="360"/>
              </a:spcBef>
              <a:spcAft>
                <a:spcPts val="0"/>
              </a:spcAft>
              <a:buClr>
                <a:srgbClr val="000000"/>
              </a:buClr>
              <a:buSzPts val="1800"/>
              <a:buFont typeface="Arial" panose="020B0604020202020204"/>
              <a:buChar char="–"/>
              <a:defRPr/>
            </a:pPr>
            <a:r>
              <a:rPr kumimoji="0" lang="cs-CZ" sz="2800" b="1" i="0" u="none" strike="noStrike" kern="0" cap="none" spc="0" normalizeH="0" baseline="0" noProof="0" dirty="0">
                <a:ln>
                  <a:noFill/>
                </a:ln>
                <a:solidFill>
                  <a:srgbClr val="C00000"/>
                </a:solidFill>
                <a:effectLst/>
                <a:uLnTx/>
                <a:uFillTx/>
                <a:latin typeface="Calibri" panose="020F0502020204030204"/>
                <a:ea typeface="Calibri" panose="020F0502020204030204"/>
                <a:cs typeface="Calibri" panose="020F0502020204030204"/>
                <a:sym typeface="Calibri" panose="020F0502020204030204"/>
              </a:rPr>
              <a:t>ZAHRANIČÍ.</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lstStyle/>
          <a:p>
            <a:r>
              <a:rPr lang="cs-CZ" b="1" dirty="0">
                <a:solidFill>
                  <a:srgbClr val="FF0000"/>
                </a:solidFill>
              </a:rPr>
              <a:t>Makroekonomické agregáty</a:t>
            </a:r>
          </a:p>
        </p:txBody>
      </p:sp>
      <p:sp>
        <p:nvSpPr>
          <p:cNvPr id="98" name="Google Shape;98;p14"/>
          <p:cNvSpPr txBox="1">
            <a:spLocks noGrp="1"/>
          </p:cNvSpPr>
          <p:nvPr>
            <p:ph type="body" idx="1"/>
          </p:nvPr>
        </p:nvSpPr>
        <p:spPr>
          <a:xfrm>
            <a:off x="279400" y="1417638"/>
            <a:ext cx="8493664" cy="4922777"/>
          </a:xfrm>
          <a:prstGeom prst="rect">
            <a:avLst/>
          </a:prstGeom>
          <a:noFill/>
          <a:ln>
            <a:noFill/>
          </a:ln>
        </p:spPr>
        <p:txBody>
          <a:bodyPr spcFirstLastPara="1" wrap="square" lIns="91425" tIns="45700" rIns="91425" bIns="45700" anchor="t" anchorCtr="0">
            <a:normAutofit fontScale="70000" lnSpcReduction="20000"/>
          </a:bodyPr>
          <a:lstStyle/>
          <a:p>
            <a:pPr algn="just">
              <a:spcBef>
                <a:spcPts val="600"/>
              </a:spcBef>
            </a:pPr>
            <a:r>
              <a:rPr lang="cs-CZ" sz="4000" dirty="0">
                <a:latin typeface="Corbel" panose="020B0503020204020204" pitchFamily="34" charset="0"/>
              </a:rPr>
              <a:t>Vývoj </a:t>
            </a:r>
            <a:r>
              <a:rPr lang="cs-CZ" sz="4000" b="1" dirty="0">
                <a:solidFill>
                  <a:srgbClr val="FF0000"/>
                </a:solidFill>
                <a:latin typeface="Corbel" panose="020B0503020204020204" pitchFamily="34" charset="0"/>
              </a:rPr>
              <a:t>ekonomiky</a:t>
            </a:r>
            <a:r>
              <a:rPr lang="cs-CZ" sz="4000" dirty="0">
                <a:latin typeface="Corbel" panose="020B0503020204020204" pitchFamily="34" charset="0"/>
              </a:rPr>
              <a:t> a jeho sledování zajímá </a:t>
            </a:r>
            <a:r>
              <a:rPr lang="cs-CZ" sz="4000" b="1" dirty="0">
                <a:latin typeface="Corbel" panose="020B0503020204020204" pitchFamily="34" charset="0"/>
              </a:rPr>
              <a:t>DOMÁCNOSTI, FIRMY, STÁT </a:t>
            </a:r>
            <a:r>
              <a:rPr lang="cs-CZ" sz="4000" dirty="0">
                <a:latin typeface="Corbel" panose="020B0503020204020204" pitchFamily="34" charset="0"/>
              </a:rPr>
              <a:t>i </a:t>
            </a:r>
            <a:r>
              <a:rPr lang="cs-CZ" sz="4000" b="1" dirty="0">
                <a:latin typeface="Corbel" panose="020B0503020204020204" pitchFamily="34" charset="0"/>
              </a:rPr>
              <a:t>ZAHRANIČÍ</a:t>
            </a:r>
          </a:p>
          <a:p>
            <a:pPr algn="just">
              <a:spcBef>
                <a:spcPts val="600"/>
              </a:spcBef>
            </a:pPr>
            <a:endParaRPr lang="cs-CZ" sz="4000" b="1" dirty="0">
              <a:latin typeface="Corbel" panose="020B0503020204020204" pitchFamily="34" charset="0"/>
            </a:endParaRPr>
          </a:p>
          <a:p>
            <a:pPr algn="just">
              <a:spcBef>
                <a:spcPts val="600"/>
              </a:spcBef>
            </a:pPr>
            <a:r>
              <a:rPr lang="cs-CZ" sz="4000" b="1" dirty="0">
                <a:latin typeface="Corbel" panose="020B0503020204020204" pitchFamily="34" charset="0"/>
              </a:rPr>
              <a:t>PROČ?</a:t>
            </a:r>
          </a:p>
          <a:p>
            <a:pPr marL="716280" lvl="1" indent="-266700" algn="just">
              <a:spcBef>
                <a:spcPts val="600"/>
              </a:spcBef>
            </a:pPr>
            <a:r>
              <a:rPr lang="cs-CZ" sz="4100" b="1" dirty="0">
                <a:latin typeface="Corbel" panose="020B0503020204020204" pitchFamily="34" charset="0"/>
              </a:rPr>
              <a:t>Domácnosti</a:t>
            </a:r>
            <a:r>
              <a:rPr lang="cs-CZ" sz="4100" dirty="0">
                <a:latin typeface="Corbel" panose="020B0503020204020204" pitchFamily="34" charset="0"/>
              </a:rPr>
              <a:t> – mzdy, důchody, investice do infrastruktury, jistota zaměstnání;</a:t>
            </a:r>
          </a:p>
          <a:p>
            <a:pPr marL="716280" lvl="1" indent="-266700" algn="just">
              <a:spcBef>
                <a:spcPts val="600"/>
              </a:spcBef>
            </a:pPr>
            <a:r>
              <a:rPr lang="cs-CZ" sz="4100" b="1" dirty="0">
                <a:latin typeface="Corbel" panose="020B0503020204020204" pitchFamily="34" charset="0"/>
              </a:rPr>
              <a:t>Firmy</a:t>
            </a:r>
            <a:r>
              <a:rPr lang="cs-CZ" sz="4100" dirty="0">
                <a:latin typeface="Corbel" panose="020B0503020204020204" pitchFamily="34" charset="0"/>
              </a:rPr>
              <a:t>  - kolik investovat, mzdy, kolik vyrábět;</a:t>
            </a:r>
          </a:p>
          <a:p>
            <a:pPr marL="716280" lvl="1" indent="-266700" algn="just">
              <a:spcBef>
                <a:spcPts val="600"/>
              </a:spcBef>
            </a:pPr>
            <a:r>
              <a:rPr lang="cs-CZ" sz="4100" b="1" dirty="0">
                <a:latin typeface="Corbel" panose="020B0503020204020204" pitchFamily="34" charset="0"/>
              </a:rPr>
              <a:t>Stát</a:t>
            </a:r>
            <a:r>
              <a:rPr lang="cs-CZ" sz="4100" dirty="0">
                <a:latin typeface="Corbel" panose="020B0503020204020204" pitchFamily="34" charset="0"/>
              </a:rPr>
              <a:t> – kurz měny (CB), daně, rozpočet;</a:t>
            </a:r>
          </a:p>
          <a:p>
            <a:pPr marL="716280" lvl="1" indent="-266700" algn="just">
              <a:spcBef>
                <a:spcPts val="600"/>
              </a:spcBef>
            </a:pPr>
            <a:r>
              <a:rPr lang="cs-CZ" sz="4100" b="1" dirty="0">
                <a:latin typeface="Corbel" panose="020B0503020204020204" pitchFamily="34" charset="0"/>
              </a:rPr>
              <a:t>Politici</a:t>
            </a:r>
            <a:r>
              <a:rPr lang="cs-CZ" sz="4100" dirty="0">
                <a:latin typeface="Corbel" panose="020B0503020204020204" pitchFamily="34" charset="0"/>
              </a:rPr>
              <a:t> – chtějí znovuzvolení;</a:t>
            </a:r>
          </a:p>
          <a:p>
            <a:pPr marL="716280" lvl="1" indent="-266700" algn="just">
              <a:spcBef>
                <a:spcPts val="600"/>
              </a:spcBef>
            </a:pPr>
            <a:r>
              <a:rPr lang="cs-CZ" sz="4100" b="1" dirty="0">
                <a:latin typeface="Corbel" panose="020B0503020204020204" pitchFamily="34" charset="0"/>
              </a:rPr>
              <a:t>Zahraničí</a:t>
            </a:r>
            <a:r>
              <a:rPr lang="cs-CZ" sz="4100" dirty="0">
                <a:latin typeface="Corbel" panose="020B0503020204020204" pitchFamily="34" charset="0"/>
              </a:rPr>
              <a:t> – investice, zahraniční obchod, půjčky.</a:t>
            </a:r>
            <a:endParaRPr lang="cs-CZ" sz="3600" dirty="0">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6/32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39738"/>
            <a:ext cx="8229600" cy="1143000"/>
          </a:xfrm>
        </p:spPr>
        <p:txBody>
          <a:bodyPr/>
          <a:lstStyle/>
          <a:p>
            <a:r>
              <a:rPr lang="cs-CZ" sz="4400" b="1" dirty="0">
                <a:solidFill>
                  <a:srgbClr val="FF0000"/>
                </a:solidFill>
                <a:latin typeface="Corbel" panose="020B0503020204020204" pitchFamily="34" charset="0"/>
              </a:rPr>
              <a:t>Systém národních účtů (SNÚ)</a:t>
            </a:r>
            <a:endParaRPr lang="cs-CZ" b="1" dirty="0"/>
          </a:p>
        </p:txBody>
      </p:sp>
      <p:sp>
        <p:nvSpPr>
          <p:cNvPr id="98" name="Google Shape;98;p14"/>
          <p:cNvSpPr txBox="1">
            <a:spLocks noGrp="1"/>
          </p:cNvSpPr>
          <p:nvPr>
            <p:ph type="body" idx="1"/>
          </p:nvPr>
        </p:nvSpPr>
        <p:spPr>
          <a:xfrm>
            <a:off x="198408" y="1417638"/>
            <a:ext cx="8738558" cy="4819260"/>
          </a:xfrm>
          <a:prstGeom prst="rect">
            <a:avLst/>
          </a:prstGeom>
          <a:noFill/>
          <a:ln>
            <a:noFill/>
          </a:ln>
        </p:spPr>
        <p:txBody>
          <a:bodyPr spcFirstLastPara="1" wrap="square" lIns="91425" tIns="45700" rIns="91425" bIns="45700" anchor="t" anchorCtr="0">
            <a:normAutofit fontScale="55000" lnSpcReduction="20000"/>
          </a:bodyPr>
          <a:lstStyle/>
          <a:p>
            <a:pPr marL="444500" indent="-327025">
              <a:spcBef>
                <a:spcPts val="600"/>
              </a:spcBef>
            </a:pPr>
            <a:r>
              <a:rPr lang="cs-CZ" sz="4100" b="1" dirty="0">
                <a:latin typeface="Corbel" panose="020B0503020204020204" pitchFamily="34" charset="0"/>
              </a:rPr>
              <a:t>specializovaná část ekonomie a statistiky, </a:t>
            </a:r>
            <a:r>
              <a:rPr lang="cs-CZ" sz="4100" dirty="0">
                <a:latin typeface="Corbel" panose="020B0503020204020204" pitchFamily="34" charset="0"/>
              </a:rPr>
              <a:t>která se zabývá </a:t>
            </a:r>
            <a:r>
              <a:rPr lang="cs-CZ" sz="4100" b="1" dirty="0">
                <a:solidFill>
                  <a:srgbClr val="FF0000"/>
                </a:solidFill>
                <a:latin typeface="Corbel" panose="020B0503020204020204" pitchFamily="34" charset="0"/>
              </a:rPr>
              <a:t>měřením a vykazováním výsledků ekonomické činnosti;</a:t>
            </a:r>
          </a:p>
          <a:p>
            <a:pPr marL="688975" indent="-571500">
              <a:spcBef>
                <a:spcPts val="600"/>
              </a:spcBef>
              <a:buFont typeface="Wingdings" panose="05000000000000000000" pitchFamily="2" charset="2"/>
              <a:buChar char="Ø"/>
            </a:pPr>
            <a:r>
              <a:rPr lang="cs-CZ" sz="4100" b="1" dirty="0">
                <a:latin typeface="Corbel" panose="020B0503020204020204" pitchFamily="34" charset="0"/>
              </a:rPr>
              <a:t>poskytuje </a:t>
            </a:r>
            <a:r>
              <a:rPr lang="cs-CZ" sz="4100" b="1" dirty="0">
                <a:solidFill>
                  <a:srgbClr val="FF0000"/>
                </a:solidFill>
                <a:latin typeface="Corbel" panose="020B0503020204020204" pitchFamily="34" charset="0"/>
              </a:rPr>
              <a:t>ucelený rámec pro systematický a detailní popis národního hospodářství. </a:t>
            </a:r>
          </a:p>
          <a:p>
            <a:pPr marL="688975" indent="-571500">
              <a:spcBef>
                <a:spcPts val="600"/>
              </a:spcBef>
              <a:buFont typeface="Wingdings" panose="05000000000000000000" pitchFamily="2" charset="2"/>
              <a:buChar char="Ø"/>
            </a:pPr>
            <a:r>
              <a:rPr lang="cs-CZ" sz="4100" b="1" dirty="0">
                <a:solidFill>
                  <a:srgbClr val="C00000"/>
                </a:solidFill>
                <a:latin typeface="Corbel" panose="020B0503020204020204" pitchFamily="34" charset="0"/>
              </a:rPr>
              <a:t>SNÚ</a:t>
            </a:r>
            <a:r>
              <a:rPr lang="cs-CZ" sz="4100" b="1" dirty="0">
                <a:latin typeface="Corbel" panose="020B0503020204020204" pitchFamily="34" charset="0"/>
              </a:rPr>
              <a:t> se snaží odpovědět na otázku: „</a:t>
            </a:r>
            <a:r>
              <a:rPr lang="cs-CZ" sz="4100" b="1" i="1" dirty="0">
                <a:solidFill>
                  <a:srgbClr val="FF0000"/>
                </a:solidFill>
                <a:latin typeface="Corbel" panose="020B0503020204020204" pitchFamily="34" charset="0"/>
              </a:rPr>
              <a:t>Kdo co dělá, jakými prostředky, za jakým účelem, s kým a výměnou za co a s jakými změnami ve stavových veličinách?“ </a:t>
            </a:r>
          </a:p>
          <a:p>
            <a:pPr marL="688975" indent="-571500" algn="just">
              <a:spcBef>
                <a:spcPts val="600"/>
              </a:spcBef>
              <a:buFont typeface="Wingdings" panose="05000000000000000000" pitchFamily="2" charset="2"/>
              <a:buChar char="q"/>
            </a:pPr>
            <a:endParaRPr lang="cs-CZ" sz="4100" b="1" dirty="0">
              <a:latin typeface="Corbel" panose="020B0503020204020204" pitchFamily="34" charset="0"/>
            </a:endParaRPr>
          </a:p>
          <a:p>
            <a:pPr marL="688975" indent="-571500" algn="just">
              <a:spcBef>
                <a:spcPts val="600"/>
              </a:spcBef>
              <a:buFont typeface="Wingdings" panose="05000000000000000000" pitchFamily="2" charset="2"/>
              <a:buChar char="q"/>
            </a:pPr>
            <a:r>
              <a:rPr lang="cs-CZ" sz="4100" b="1" dirty="0">
                <a:solidFill>
                  <a:srgbClr val="C00000"/>
                </a:solidFill>
                <a:latin typeface="Corbel" panose="020B0503020204020204" pitchFamily="34" charset="0"/>
              </a:rPr>
              <a:t>SNÚ</a:t>
            </a:r>
            <a:r>
              <a:rPr lang="cs-CZ" sz="4100" b="1" dirty="0">
                <a:latin typeface="Corbel" panose="020B0503020204020204" pitchFamily="34" charset="0"/>
              </a:rPr>
              <a:t> slouží k:</a:t>
            </a:r>
          </a:p>
          <a:p>
            <a:pPr marL="688975" indent="-571500" algn="just">
              <a:spcBef>
                <a:spcPts val="600"/>
              </a:spcBef>
              <a:buFont typeface="Wingdings" panose="05000000000000000000" pitchFamily="2" charset="2"/>
              <a:buChar char="ü"/>
            </a:pPr>
            <a:r>
              <a:rPr lang="cs-CZ" sz="4100" b="1" dirty="0">
                <a:latin typeface="Corbel" panose="020B0503020204020204" pitchFamily="34" charset="0"/>
              </a:rPr>
              <a:t>MONITOROVÁNÍ EKONOMIKY, </a:t>
            </a:r>
          </a:p>
          <a:p>
            <a:pPr marL="688975" indent="-571500" algn="just">
              <a:spcBef>
                <a:spcPts val="600"/>
              </a:spcBef>
              <a:buFont typeface="Wingdings" panose="05000000000000000000" pitchFamily="2" charset="2"/>
              <a:buChar char="ü"/>
            </a:pPr>
            <a:r>
              <a:rPr lang="cs-CZ" sz="4100" b="1" dirty="0">
                <a:latin typeface="Corbel" panose="020B0503020204020204" pitchFamily="34" charset="0"/>
              </a:rPr>
              <a:t>MAKROEKONOMICKÉ ANALÝZE, </a:t>
            </a:r>
          </a:p>
          <a:p>
            <a:pPr marL="688975" indent="-571500" algn="just">
              <a:spcBef>
                <a:spcPts val="600"/>
              </a:spcBef>
              <a:buFont typeface="Wingdings" panose="05000000000000000000" pitchFamily="2" charset="2"/>
              <a:buChar char="ü"/>
            </a:pPr>
            <a:r>
              <a:rPr lang="cs-CZ" sz="4100" b="1" dirty="0">
                <a:latin typeface="Corbel" panose="020B0503020204020204" pitchFamily="34" charset="0"/>
              </a:rPr>
              <a:t>TVORBĚ HOSPODÁŘSKÉ POLITIKY, </a:t>
            </a:r>
          </a:p>
          <a:p>
            <a:pPr marL="688975" indent="-571500" algn="just">
              <a:spcBef>
                <a:spcPts val="600"/>
              </a:spcBef>
              <a:buFont typeface="Wingdings" panose="05000000000000000000" pitchFamily="2" charset="2"/>
              <a:buChar char="ü"/>
            </a:pPr>
            <a:r>
              <a:rPr lang="cs-CZ" sz="4100" b="1" dirty="0">
                <a:latin typeface="Corbel" panose="020B0503020204020204" pitchFamily="34" charset="0"/>
              </a:rPr>
              <a:t>MEZINÁRODNÍMU SROVNÁVÁNÍ a MAKROEKONOMICKÉMU MODELOVÁNÍ.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39738"/>
            <a:ext cx="8229600" cy="1143000"/>
          </a:xfrm>
        </p:spPr>
        <p:txBody>
          <a:bodyPr>
            <a:noAutofit/>
          </a:bodyPr>
          <a:lstStyle/>
          <a:p>
            <a:r>
              <a:rPr lang="cs-CZ" sz="3600" b="1" dirty="0">
                <a:solidFill>
                  <a:srgbClr val="FF0000"/>
                </a:solidFill>
                <a:latin typeface="Corbel" panose="020B0503020204020204" pitchFamily="34" charset="0"/>
              </a:rPr>
              <a:t>Domácí produkt, blahobyt a bohatství</a:t>
            </a:r>
            <a:endParaRPr lang="cs-CZ" sz="3600" b="1" dirty="0"/>
          </a:p>
        </p:txBody>
      </p:sp>
      <p:sp>
        <p:nvSpPr>
          <p:cNvPr id="98" name="Google Shape;98;p14"/>
          <p:cNvSpPr txBox="1">
            <a:spLocks noGrp="1"/>
          </p:cNvSpPr>
          <p:nvPr>
            <p:ph type="body" idx="1"/>
          </p:nvPr>
        </p:nvSpPr>
        <p:spPr>
          <a:xfrm>
            <a:off x="198408" y="1417638"/>
            <a:ext cx="8738558" cy="4819260"/>
          </a:xfrm>
          <a:prstGeom prst="rect">
            <a:avLst/>
          </a:prstGeom>
          <a:noFill/>
          <a:ln>
            <a:noFill/>
          </a:ln>
        </p:spPr>
        <p:txBody>
          <a:bodyPr spcFirstLastPara="1" wrap="square" lIns="91425" tIns="45700" rIns="91425" bIns="45700" anchor="t" anchorCtr="0">
            <a:normAutofit fontScale="85000" lnSpcReduction="10000"/>
          </a:bodyPr>
          <a:lstStyle/>
          <a:p>
            <a:pPr marL="444500" indent="-327025" algn="just">
              <a:spcBef>
                <a:spcPts val="600"/>
              </a:spcBef>
            </a:pPr>
            <a:r>
              <a:rPr lang="cs-CZ" sz="3600" b="1" dirty="0">
                <a:solidFill>
                  <a:srgbClr val="FF0000"/>
                </a:solidFill>
                <a:latin typeface="Corbel" panose="020B0503020204020204" pitchFamily="34" charset="0"/>
              </a:rPr>
              <a:t>DOMÁCÍ PRODUKT </a:t>
            </a:r>
            <a:r>
              <a:rPr lang="cs-CZ" sz="3600" b="1" dirty="0">
                <a:latin typeface="Corbel" panose="020B0503020204020204" pitchFamily="34" charset="0"/>
              </a:rPr>
              <a:t>= nejpoužívanější ekonomický agregát</a:t>
            </a:r>
          </a:p>
          <a:p>
            <a:pPr marL="444500" indent="-327025" algn="just">
              <a:spcBef>
                <a:spcPts val="600"/>
              </a:spcBef>
            </a:pPr>
            <a:r>
              <a:rPr lang="cs-CZ" sz="3600" b="1" dirty="0">
                <a:latin typeface="Corbel" panose="020B0503020204020204" pitchFamily="34" charset="0"/>
              </a:rPr>
              <a:t>Související – </a:t>
            </a:r>
            <a:r>
              <a:rPr lang="cs-CZ" sz="3600" b="1" dirty="0">
                <a:solidFill>
                  <a:srgbClr val="FF0000"/>
                </a:solidFill>
                <a:latin typeface="Corbel" panose="020B0503020204020204" pitchFamily="34" charset="0"/>
              </a:rPr>
              <a:t>BLAHOBYT, BOHATSTVÍ</a:t>
            </a:r>
            <a:r>
              <a:rPr lang="cs-CZ" sz="3600" b="1" dirty="0">
                <a:latin typeface="Corbel" panose="020B0503020204020204" pitchFamily="34" charset="0"/>
              </a:rPr>
              <a:t>. </a:t>
            </a:r>
          </a:p>
          <a:p>
            <a:pPr marL="444500" indent="-327025" algn="just">
              <a:spcBef>
                <a:spcPts val="600"/>
              </a:spcBef>
            </a:pPr>
            <a:r>
              <a:rPr lang="cs-CZ" sz="3600" b="1" dirty="0">
                <a:latin typeface="Corbel" panose="020B0503020204020204" pitchFamily="34" charset="0"/>
              </a:rPr>
              <a:t>Ale </a:t>
            </a:r>
            <a:r>
              <a:rPr lang="cs-CZ" sz="3600" b="1" dirty="0">
                <a:solidFill>
                  <a:srgbClr val="FF0000"/>
                </a:solidFill>
                <a:latin typeface="Corbel" panose="020B0503020204020204" pitchFamily="34" charset="0"/>
              </a:rPr>
              <a:t>domácí produkt </a:t>
            </a:r>
            <a:r>
              <a:rPr lang="cs-CZ" sz="3600" b="1" dirty="0">
                <a:latin typeface="Corbel" panose="020B0503020204020204" pitchFamily="34" charset="0"/>
              </a:rPr>
              <a:t>není spolehlivým měřítkem </a:t>
            </a:r>
            <a:r>
              <a:rPr lang="cs-CZ" sz="3600" b="1" dirty="0">
                <a:solidFill>
                  <a:srgbClr val="FF0000"/>
                </a:solidFill>
                <a:latin typeface="Corbel" panose="020B0503020204020204" pitchFamily="34" charset="0"/>
              </a:rPr>
              <a:t>blahobytu ani bohatství.</a:t>
            </a:r>
          </a:p>
          <a:p>
            <a:pPr marL="444500" indent="-327025" algn="just">
              <a:spcBef>
                <a:spcPts val="600"/>
              </a:spcBef>
            </a:pPr>
            <a:r>
              <a:rPr lang="cs-CZ" sz="2800" b="1" dirty="0">
                <a:solidFill>
                  <a:srgbClr val="7030A0"/>
                </a:solidFill>
                <a:latin typeface="Corbel" panose="020B0503020204020204" pitchFamily="34" charset="0"/>
              </a:rPr>
              <a:t>Př. </a:t>
            </a:r>
            <a:r>
              <a:rPr lang="pt-BR" sz="2800" b="1" dirty="0">
                <a:solidFill>
                  <a:srgbClr val="7030A0"/>
                </a:solidFill>
                <a:latin typeface="Corbel" panose="020B0503020204020204" pitchFamily="34" charset="0"/>
              </a:rPr>
              <a:t>Elektrárenské emise a investice do odsíření</a:t>
            </a:r>
            <a:r>
              <a:rPr lang="cs-CZ" sz="2800" b="1" dirty="0">
                <a:solidFill>
                  <a:srgbClr val="7030A0"/>
                </a:solidFill>
                <a:latin typeface="Corbel" panose="020B0503020204020204" pitchFamily="34" charset="0"/>
              </a:rPr>
              <a:t> a další, str. 14</a:t>
            </a:r>
          </a:p>
          <a:p>
            <a:pPr marL="444500" indent="-327025" algn="just">
              <a:spcBef>
                <a:spcPts val="600"/>
              </a:spcBef>
            </a:pPr>
            <a:r>
              <a:rPr lang="pt-BR" sz="2800" b="1" dirty="0">
                <a:solidFill>
                  <a:schemeClr val="tx1"/>
                </a:solidFill>
                <a:latin typeface="Corbel" panose="020B0503020204020204" pitchFamily="34" charset="0"/>
              </a:rPr>
              <a:t>Blahobyt </a:t>
            </a:r>
            <a:r>
              <a:rPr lang="cs-CZ" sz="2800" b="1" dirty="0">
                <a:solidFill>
                  <a:schemeClr val="tx1"/>
                </a:solidFill>
                <a:latin typeface="Corbel" panose="020B0503020204020204" pitchFamily="34" charset="0"/>
              </a:rPr>
              <a:t>„</a:t>
            </a:r>
            <a:r>
              <a:rPr lang="pt-BR" sz="2800" b="1" dirty="0">
                <a:solidFill>
                  <a:schemeClr val="tx1"/>
                </a:solidFill>
                <a:latin typeface="Corbel" panose="020B0503020204020204" pitchFamily="34" charset="0"/>
              </a:rPr>
              <a:t>není měřitelná veličina</a:t>
            </a:r>
            <a:r>
              <a:rPr lang="cs-CZ" sz="2800" b="1" dirty="0">
                <a:solidFill>
                  <a:schemeClr val="tx1"/>
                </a:solidFill>
                <a:latin typeface="Corbel" panose="020B0503020204020204" pitchFamily="34" charset="0"/>
              </a:rPr>
              <a:t>“</a:t>
            </a:r>
            <a:r>
              <a:rPr lang="pt-BR" sz="2800" b="1" dirty="0">
                <a:solidFill>
                  <a:schemeClr val="tx1"/>
                </a:solidFill>
                <a:latin typeface="Corbel" panose="020B0503020204020204" pitchFamily="34" charset="0"/>
              </a:rPr>
              <a:t>, zahrnu</a:t>
            </a:r>
            <a:r>
              <a:rPr lang="cs-CZ" sz="2800" b="1" dirty="0">
                <a:solidFill>
                  <a:schemeClr val="tx1"/>
                </a:solidFill>
                <a:latin typeface="Corbel" panose="020B0503020204020204" pitchFamily="34" charset="0"/>
              </a:rPr>
              <a:t>je</a:t>
            </a:r>
            <a:r>
              <a:rPr lang="pt-BR" sz="2800" b="1" dirty="0">
                <a:solidFill>
                  <a:schemeClr val="tx1"/>
                </a:solidFill>
                <a:latin typeface="Corbel" panose="020B0503020204020204" pitchFamily="34" charset="0"/>
              </a:rPr>
              <a:t> neměřitelné </a:t>
            </a:r>
            <a:r>
              <a:rPr lang="cs-CZ" sz="2800" b="1" dirty="0">
                <a:solidFill>
                  <a:schemeClr val="tx1"/>
                </a:solidFill>
                <a:latin typeface="Corbel" panose="020B0503020204020204" pitchFamily="34" charset="0"/>
              </a:rPr>
              <a:t>položky:</a:t>
            </a:r>
            <a:r>
              <a:rPr lang="pt-BR" sz="2800" b="1" dirty="0">
                <a:solidFill>
                  <a:schemeClr val="tx1"/>
                </a:solidFill>
                <a:latin typeface="Corbel" panose="020B0503020204020204" pitchFamily="34" charset="0"/>
              </a:rPr>
              <a:t> užitek z volného času</a:t>
            </a:r>
            <a:r>
              <a:rPr lang="cs-CZ" sz="2800" b="1" dirty="0">
                <a:solidFill>
                  <a:schemeClr val="tx1"/>
                </a:solidFill>
                <a:latin typeface="Corbel" panose="020B0503020204020204" pitchFamily="34" charset="0"/>
              </a:rPr>
              <a:t>,</a:t>
            </a:r>
            <a:r>
              <a:rPr lang="pt-BR" sz="2800" b="1" dirty="0">
                <a:solidFill>
                  <a:schemeClr val="tx1"/>
                </a:solidFill>
                <a:latin typeface="Corbel" panose="020B0503020204020204" pitchFamily="34" charset="0"/>
              </a:rPr>
              <a:t> užitek z</a:t>
            </a:r>
            <a:r>
              <a:rPr lang="cs-CZ" sz="2800" b="1" dirty="0">
                <a:solidFill>
                  <a:schemeClr val="tx1"/>
                </a:solidFill>
                <a:latin typeface="Corbel" panose="020B0503020204020204" pitchFamily="34" charset="0"/>
              </a:rPr>
              <a:t>e</a:t>
            </a:r>
            <a:r>
              <a:rPr lang="pt-BR" sz="2800" b="1" dirty="0">
                <a:solidFill>
                  <a:schemeClr val="tx1"/>
                </a:solidFill>
                <a:latin typeface="Corbel" panose="020B0503020204020204" pitchFamily="34" charset="0"/>
              </a:rPr>
              <a:t> </a:t>
            </a:r>
            <a:r>
              <a:rPr lang="cs-CZ" sz="2800" b="1" dirty="0">
                <a:solidFill>
                  <a:schemeClr val="tx1"/>
                </a:solidFill>
                <a:latin typeface="Corbel" panose="020B0503020204020204" pitchFamily="34" charset="0"/>
              </a:rPr>
              <a:t>ŽP</a:t>
            </a:r>
            <a:r>
              <a:rPr lang="pt-BR" sz="2800" b="1" dirty="0">
                <a:solidFill>
                  <a:schemeClr val="tx1"/>
                </a:solidFill>
                <a:latin typeface="Corbel" panose="020B0503020204020204" pitchFamily="34" charset="0"/>
              </a:rPr>
              <a:t>. </a:t>
            </a:r>
            <a:endParaRPr lang="cs-CZ" sz="2800" b="1" dirty="0">
              <a:solidFill>
                <a:schemeClr val="tx1"/>
              </a:solidFill>
              <a:latin typeface="Corbel" panose="020B0503020204020204" pitchFamily="34" charset="0"/>
            </a:endParaRPr>
          </a:p>
          <a:p>
            <a:pPr marL="444500" indent="-327025" algn="just">
              <a:spcBef>
                <a:spcPts val="600"/>
              </a:spcBef>
            </a:pPr>
            <a:r>
              <a:rPr lang="cs-CZ" sz="2800" b="1" dirty="0">
                <a:solidFill>
                  <a:schemeClr val="tx1"/>
                </a:solidFill>
                <a:latin typeface="Corbel" panose="020B0503020204020204" pitchFamily="34" charset="0"/>
              </a:rPr>
              <a:t>V</a:t>
            </a:r>
            <a:r>
              <a:rPr lang="pt-BR" sz="2800" b="1" dirty="0">
                <a:solidFill>
                  <a:schemeClr val="tx1"/>
                </a:solidFill>
                <a:latin typeface="Corbel" panose="020B0503020204020204" pitchFamily="34" charset="0"/>
              </a:rPr>
              <a:t>ztah mezi blahobytem a produktem</a:t>
            </a:r>
            <a:r>
              <a:rPr lang="cs-CZ" sz="2800" b="1" dirty="0">
                <a:solidFill>
                  <a:schemeClr val="tx1"/>
                </a:solidFill>
                <a:latin typeface="Corbel" panose="020B0503020204020204" pitchFamily="34" charset="0"/>
              </a:rPr>
              <a:t>:</a:t>
            </a:r>
            <a:r>
              <a:rPr lang="pt-BR" sz="2800" b="1" dirty="0">
                <a:solidFill>
                  <a:schemeClr val="tx1"/>
                </a:solidFill>
                <a:latin typeface="Corbel" panose="020B0503020204020204" pitchFamily="34" charset="0"/>
              </a:rPr>
              <a:t>  </a:t>
            </a:r>
          </a:p>
          <a:p>
            <a:pPr marL="444500" indent="-327025" algn="just">
              <a:spcBef>
                <a:spcPts val="600"/>
              </a:spcBef>
            </a:pPr>
            <a:r>
              <a:rPr lang="pt-BR" sz="2800" b="1" dirty="0">
                <a:solidFill>
                  <a:schemeClr val="tx1"/>
                </a:solidFill>
                <a:highlight>
                  <a:srgbClr val="FFFF00"/>
                </a:highlight>
                <a:latin typeface="Corbel" panose="020B0503020204020204" pitchFamily="34" charset="0"/>
              </a:rPr>
              <a:t>Blahobyt = Produkt + Přírůstek volného času + </a:t>
            </a:r>
            <a:r>
              <a:rPr lang="cs-CZ" sz="2800" b="1" dirty="0">
                <a:solidFill>
                  <a:schemeClr val="tx1"/>
                </a:solidFill>
                <a:highlight>
                  <a:srgbClr val="FFFF00"/>
                </a:highlight>
                <a:latin typeface="Corbel" panose="020B0503020204020204" pitchFamily="34" charset="0"/>
              </a:rPr>
              <a:t>ŽP</a:t>
            </a:r>
            <a:endParaRPr lang="pt-BR" sz="2800" b="1" dirty="0">
              <a:solidFill>
                <a:schemeClr val="tx1"/>
              </a:solidFill>
              <a:highlight>
                <a:srgbClr val="FFFF00"/>
              </a:highlight>
              <a:latin typeface="Corbel" panose="020B0503020204020204" pitchFamily="34" charset="0"/>
            </a:endParaRPr>
          </a:p>
          <a:p>
            <a:pPr marL="444500" indent="-327025" algn="just">
              <a:spcBef>
                <a:spcPts val="600"/>
              </a:spcBef>
            </a:pPr>
            <a:r>
              <a:rPr lang="pt-BR" sz="2800" b="1" dirty="0">
                <a:solidFill>
                  <a:schemeClr val="tx1"/>
                </a:solidFill>
                <a:latin typeface="Corbel" panose="020B0503020204020204" pitchFamily="34" charset="0"/>
              </a:rPr>
              <a:t>Vztah mezi blahobytem a produktem </a:t>
            </a:r>
            <a:r>
              <a:rPr lang="cs-CZ" sz="2800" b="1" dirty="0">
                <a:solidFill>
                  <a:schemeClr val="tx1"/>
                </a:solidFill>
                <a:latin typeface="Corbel" panose="020B0503020204020204" pitchFamily="34" charset="0"/>
              </a:rPr>
              <a:t>–</a:t>
            </a:r>
            <a:r>
              <a:rPr lang="pt-BR" sz="2800" b="1" dirty="0">
                <a:solidFill>
                  <a:schemeClr val="tx1"/>
                </a:solidFill>
                <a:latin typeface="Corbel" panose="020B0503020204020204" pitchFamily="34" charset="0"/>
              </a:rPr>
              <a:t> složitější</a:t>
            </a:r>
            <a:r>
              <a:rPr lang="cs-CZ" sz="2800" b="1" dirty="0">
                <a:solidFill>
                  <a:schemeClr val="tx1"/>
                </a:solidFill>
                <a:latin typeface="Corbel" panose="020B0503020204020204" pitchFamily="34" charset="0"/>
              </a:rPr>
              <a:t>:</a:t>
            </a:r>
            <a:r>
              <a:rPr lang="pt-BR" sz="2800" b="1" dirty="0">
                <a:solidFill>
                  <a:schemeClr val="tx1"/>
                </a:solidFill>
                <a:latin typeface="Corbel" panose="020B0503020204020204" pitchFamily="34" charset="0"/>
              </a:rPr>
              <a:t> </a:t>
            </a:r>
            <a:endParaRPr lang="cs-CZ" sz="2800" b="1" dirty="0">
              <a:solidFill>
                <a:schemeClr val="tx1"/>
              </a:solidFill>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Arrow: Right 4"/>
          <p:cNvSpPr/>
          <p:nvPr/>
        </p:nvSpPr>
        <p:spPr>
          <a:xfrm>
            <a:off x="7945120" y="5659120"/>
            <a:ext cx="741680" cy="2336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11760" y="795051"/>
            <a:ext cx="8229600" cy="840422"/>
          </a:xfrm>
        </p:spPr>
        <p:txBody>
          <a:bodyPr>
            <a:noAutofit/>
          </a:bodyPr>
          <a:lstStyle/>
          <a:p>
            <a:r>
              <a:rPr lang="cs-CZ" sz="3200" b="1" dirty="0"/>
              <a:t>Případ nových výrobků: mobilní telefony</a:t>
            </a:r>
            <a:br>
              <a:rPr lang="cs-CZ" sz="3200" b="1" dirty="0"/>
            </a:br>
            <a:endParaRPr lang="cs-CZ" sz="32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6" name="TextBox 5"/>
          <p:cNvSpPr txBox="1"/>
          <p:nvPr/>
        </p:nvSpPr>
        <p:spPr>
          <a:xfrm>
            <a:off x="5180148" y="1483360"/>
            <a:ext cx="3648891" cy="2800767"/>
          </a:xfrm>
          <a:prstGeom prst="rect">
            <a:avLst/>
          </a:prstGeom>
          <a:noFill/>
        </p:spPr>
        <p:txBody>
          <a:bodyPr wrap="square">
            <a:spAutoFit/>
          </a:bodyPr>
          <a:lstStyle/>
          <a:p>
            <a:pPr algn="just"/>
            <a:r>
              <a:rPr lang="cs-CZ" sz="2200" dirty="0"/>
              <a:t>Plocha </a:t>
            </a:r>
            <a:r>
              <a:rPr lang="cs-CZ" sz="2200" b="1" dirty="0"/>
              <a:t>OAEQ </a:t>
            </a:r>
            <a:r>
              <a:rPr lang="cs-CZ" sz="2200" dirty="0"/>
              <a:t>pod křivkou poptávky </a:t>
            </a:r>
            <a:r>
              <a:rPr lang="cs-CZ" sz="2200" b="1" dirty="0"/>
              <a:t>D</a:t>
            </a:r>
            <a:r>
              <a:rPr lang="cs-CZ" sz="2200" dirty="0"/>
              <a:t> = celkový užitek z množství </a:t>
            </a:r>
            <a:r>
              <a:rPr lang="cs-CZ" sz="2200" b="1" dirty="0"/>
              <a:t>Q</a:t>
            </a:r>
            <a:r>
              <a:rPr lang="cs-CZ" sz="2200" dirty="0"/>
              <a:t> mobilních telefonů, ale do HDP je zahrnuta jen částka </a:t>
            </a:r>
            <a:r>
              <a:rPr lang="cs-CZ" sz="2200" b="1" dirty="0"/>
              <a:t>OPEQ,</a:t>
            </a:r>
            <a:r>
              <a:rPr lang="cs-CZ" sz="2200" dirty="0"/>
              <a:t> neboť se prodávají za cenu </a:t>
            </a:r>
            <a:r>
              <a:rPr lang="cs-CZ" sz="2200" b="1" dirty="0"/>
              <a:t>P</a:t>
            </a:r>
            <a:r>
              <a:rPr lang="cs-CZ" sz="2200" dirty="0"/>
              <a:t>. </a:t>
            </a:r>
          </a:p>
          <a:p>
            <a:pPr algn="just"/>
            <a:endParaRPr lang="cs-CZ" sz="2200" dirty="0"/>
          </a:p>
        </p:txBody>
      </p:sp>
      <p:sp>
        <p:nvSpPr>
          <p:cNvPr id="5" name="TextBox 4">
            <a:extLst>
              <a:ext uri="{FF2B5EF4-FFF2-40B4-BE49-F238E27FC236}">
                <a16:creationId xmlns:a16="http://schemas.microsoft.com/office/drawing/2014/main" id="{F68A410E-E293-82D7-5B12-652C3E2B2072}"/>
              </a:ext>
            </a:extLst>
          </p:cNvPr>
          <p:cNvSpPr txBox="1"/>
          <p:nvPr/>
        </p:nvSpPr>
        <p:spPr>
          <a:xfrm>
            <a:off x="314960" y="4972436"/>
            <a:ext cx="8229600" cy="110799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cs-CZ" sz="2200" b="1" i="0" u="none" strike="noStrike" kern="0" cap="none" spc="0" normalizeH="0" baseline="0" noProof="0" dirty="0">
                <a:ln>
                  <a:noFill/>
                </a:ln>
                <a:solidFill>
                  <a:srgbClr val="000000"/>
                </a:solidFill>
                <a:effectLst/>
                <a:highlight>
                  <a:srgbClr val="FFFF00"/>
                </a:highlight>
                <a:uLnTx/>
                <a:uFillTx/>
                <a:latin typeface="Arial" panose="020B0604020202020204"/>
                <a:cs typeface="Arial" panose="020B0604020202020204"/>
                <a:sym typeface="Arial" panose="020B0604020202020204"/>
              </a:rPr>
              <a:t>Spotřebitelův přebytek PAE </a:t>
            </a:r>
            <a:r>
              <a:rPr kumimoji="0" lang="cs-CZ" sz="22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zvyšuje blahobyt, ale nezvyšuje produkt, neboť ten je </a:t>
            </a:r>
            <a:r>
              <a:rPr kumimoji="0" lang="cs-CZ" sz="2200" b="1" i="0" u="none" strike="noStrike" kern="0" cap="none" spc="0" normalizeH="0" baseline="0" noProof="0" dirty="0">
                <a:ln>
                  <a:noFill/>
                </a:ln>
                <a:solidFill>
                  <a:srgbClr val="FF0000"/>
                </a:solidFill>
                <a:effectLst/>
                <a:uLnTx/>
                <a:uFillTx/>
                <a:latin typeface="Arial" panose="020B0604020202020204"/>
                <a:cs typeface="Arial" panose="020B0604020202020204"/>
                <a:sym typeface="Arial" panose="020B0604020202020204"/>
              </a:rPr>
              <a:t>měřen v tržních cenách a ne v subjektivních hodnotách. </a:t>
            </a:r>
          </a:p>
        </p:txBody>
      </p:sp>
      <p:pic>
        <p:nvPicPr>
          <p:cNvPr id="7" name="Picture 6">
            <a:extLst>
              <a:ext uri="{FF2B5EF4-FFF2-40B4-BE49-F238E27FC236}">
                <a16:creationId xmlns:a16="http://schemas.microsoft.com/office/drawing/2014/main" id="{D1EFA2D6-A53E-4D70-A1DE-74C779C950BA}"/>
              </a:ext>
            </a:extLst>
          </p:cNvPr>
          <p:cNvPicPr>
            <a:picLocks noChangeAspect="1"/>
          </p:cNvPicPr>
          <p:nvPr/>
        </p:nvPicPr>
        <p:blipFill>
          <a:blip r:embed="rId3"/>
          <a:srcRect l="2279" r="49692"/>
          <a:stretch>
            <a:fillRect/>
          </a:stretch>
        </p:blipFill>
        <p:spPr>
          <a:xfrm>
            <a:off x="457200" y="1227909"/>
            <a:ext cx="4114800" cy="3773972"/>
          </a:xfrm>
          <a:prstGeom prst="rect">
            <a:avLst/>
          </a:prstGeom>
        </p:spPr>
      </p:pic>
      <p:pic>
        <p:nvPicPr>
          <p:cNvPr id="9" name="Picture 8">
            <a:extLst>
              <a:ext uri="{FF2B5EF4-FFF2-40B4-BE49-F238E27FC236}">
                <a16:creationId xmlns:a16="http://schemas.microsoft.com/office/drawing/2014/main" id="{B1F5F4B6-FCBA-1B96-5A38-28C9F1E89566}"/>
              </a:ext>
            </a:extLst>
          </p:cNvPr>
          <p:cNvPicPr>
            <a:picLocks noChangeAspect="1"/>
          </p:cNvPicPr>
          <p:nvPr/>
        </p:nvPicPr>
        <p:blipFill>
          <a:blip r:embed="rId4"/>
          <a:stretch>
            <a:fillRect/>
          </a:stretch>
        </p:blipFill>
        <p:spPr>
          <a:xfrm>
            <a:off x="4714240" y="4513112"/>
            <a:ext cx="1343025"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39738"/>
            <a:ext cx="8229600" cy="1143000"/>
          </a:xfrm>
        </p:spPr>
        <p:txBody>
          <a:bodyPr>
            <a:noAutofit/>
          </a:bodyPr>
          <a:lstStyle/>
          <a:p>
            <a:r>
              <a:rPr lang="cs-CZ" sz="3600" b="1" dirty="0">
                <a:solidFill>
                  <a:srgbClr val="FF0000"/>
                </a:solidFill>
                <a:latin typeface="Corbel" panose="020B0503020204020204" pitchFamily="34" charset="0"/>
              </a:rPr>
              <a:t>Produkt a bohatství</a:t>
            </a:r>
            <a:endParaRPr lang="cs-CZ" sz="3600" b="1" dirty="0"/>
          </a:p>
        </p:txBody>
      </p:sp>
      <p:sp>
        <p:nvSpPr>
          <p:cNvPr id="98" name="Google Shape;98;p14"/>
          <p:cNvSpPr txBox="1">
            <a:spLocks noGrp="1"/>
          </p:cNvSpPr>
          <p:nvPr>
            <p:ph type="body" idx="1"/>
          </p:nvPr>
        </p:nvSpPr>
        <p:spPr>
          <a:xfrm>
            <a:off x="198408" y="1417638"/>
            <a:ext cx="8738558" cy="4819260"/>
          </a:xfrm>
          <a:prstGeom prst="rect">
            <a:avLst/>
          </a:prstGeom>
          <a:noFill/>
          <a:ln>
            <a:noFill/>
          </a:ln>
        </p:spPr>
        <p:txBody>
          <a:bodyPr spcFirstLastPara="1" wrap="square" lIns="91425" tIns="45700" rIns="91425" bIns="45700" anchor="t" anchorCtr="0">
            <a:normAutofit/>
          </a:bodyPr>
          <a:lstStyle/>
          <a:p>
            <a:pPr marL="444500" indent="-327025" algn="just">
              <a:spcBef>
                <a:spcPts val="600"/>
              </a:spcBef>
            </a:pPr>
            <a:r>
              <a:rPr lang="pt-BR" sz="2800" b="1" dirty="0">
                <a:solidFill>
                  <a:schemeClr val="tx1"/>
                </a:solidFill>
                <a:highlight>
                  <a:srgbClr val="FFFF00"/>
                </a:highlight>
                <a:latin typeface="Corbel" panose="020B0503020204020204" pitchFamily="34" charset="0"/>
              </a:rPr>
              <a:t>Produkt</a:t>
            </a:r>
            <a:r>
              <a:rPr lang="cs-CZ" sz="2800" b="1" dirty="0">
                <a:solidFill>
                  <a:schemeClr val="tx1"/>
                </a:solidFill>
                <a:highlight>
                  <a:srgbClr val="FFFF00"/>
                </a:highlight>
                <a:latin typeface="Corbel" panose="020B0503020204020204" pitchFamily="34" charset="0"/>
              </a:rPr>
              <a:t> = TOK; Bohatství = STAV; Produkt = PŘÍRŮSTEK BOHATSTVÍ.</a:t>
            </a:r>
          </a:p>
          <a:p>
            <a:pPr marL="574675" indent="-457200" algn="just">
              <a:spcBef>
                <a:spcPts val="600"/>
              </a:spcBef>
              <a:buFont typeface="Wingdings" panose="05000000000000000000" pitchFamily="2" charset="2"/>
              <a:buChar char="Ø"/>
            </a:pPr>
            <a:r>
              <a:rPr lang="cs-CZ" sz="2800" b="1" dirty="0">
                <a:solidFill>
                  <a:schemeClr val="tx1"/>
                </a:solidFill>
                <a:latin typeface="Corbel" panose="020B0503020204020204" pitchFamily="34" charset="0"/>
              </a:rPr>
              <a:t>Př. Země se srovnatelným domácím produktem na obyvatele se mohou značně lišit v životní úrovni = v bohatství na obyvatele (viz. Svoboda a Horvát). </a:t>
            </a:r>
          </a:p>
          <a:p>
            <a:pPr marL="574675" indent="-457200" algn="just">
              <a:spcBef>
                <a:spcPts val="600"/>
              </a:spcBef>
              <a:buFont typeface="Wingdings" panose="05000000000000000000" pitchFamily="2" charset="2"/>
              <a:buChar char="Ø"/>
            </a:pPr>
            <a:endParaRPr lang="cs-CZ" sz="2800" b="1" dirty="0">
              <a:solidFill>
                <a:schemeClr val="tx1"/>
              </a:solidFill>
              <a:latin typeface="Corbel" panose="020B0503020204020204" pitchFamily="34" charset="0"/>
            </a:endParaRPr>
          </a:p>
          <a:p>
            <a:pPr marL="574675" indent="-457200" algn="just">
              <a:spcBef>
                <a:spcPts val="600"/>
              </a:spcBef>
              <a:buFont typeface="Wingdings" panose="05000000000000000000" pitchFamily="2" charset="2"/>
              <a:buChar char="Ø"/>
            </a:pPr>
            <a:r>
              <a:rPr lang="cs-CZ" sz="2800" b="1" dirty="0">
                <a:solidFill>
                  <a:schemeClr val="tx1"/>
                </a:solidFill>
                <a:latin typeface="Corbel" panose="020B0503020204020204" pitchFamily="34" charset="0"/>
              </a:rPr>
              <a:t>Domácí produkt: zahrnuje jen výrobky a služby </a:t>
            </a:r>
            <a:r>
              <a:rPr lang="cs-CZ" sz="2800" b="1" dirty="0">
                <a:solidFill>
                  <a:schemeClr val="tx1"/>
                </a:solidFill>
                <a:highlight>
                  <a:srgbClr val="FFFF00"/>
                </a:highlight>
                <a:latin typeface="Corbel" panose="020B0503020204020204" pitchFamily="34" charset="0"/>
              </a:rPr>
              <a:t>vyrobené a poskytnuté v daném roce; </a:t>
            </a:r>
            <a:r>
              <a:rPr lang="cs-CZ" sz="2800" b="1" dirty="0">
                <a:solidFill>
                  <a:schemeClr val="tx1"/>
                </a:solidFill>
                <a:latin typeface="Corbel" panose="020B0503020204020204" pitchFamily="34" charset="0"/>
              </a:rPr>
              <a:t>nezahrnuje starší výrobky dlouhodobé životnosti – domy, silnice, auta nebo počítače: </a:t>
            </a:r>
            <a:r>
              <a:rPr lang="cs-CZ" sz="2800" b="1" dirty="0">
                <a:solidFill>
                  <a:schemeClr val="tx1"/>
                </a:solidFill>
                <a:highlight>
                  <a:srgbClr val="FFFF00"/>
                </a:highlight>
                <a:latin typeface="Corbel" panose="020B0503020204020204" pitchFamily="34" charset="0"/>
              </a:rPr>
              <a:t>součást bohatství</a:t>
            </a:r>
            <a:r>
              <a:rPr lang="cs-CZ" sz="2800" b="1" dirty="0">
                <a:solidFill>
                  <a:schemeClr val="tx1"/>
                </a:solidFill>
                <a:latin typeface="Corbel" panose="020B0503020204020204" pitchFamily="34" charset="0"/>
              </a:rPr>
              <a: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39738"/>
            <a:ext cx="8229600" cy="1143000"/>
          </a:xfrm>
        </p:spPr>
        <p:txBody>
          <a:bodyPr>
            <a:noAutofit/>
          </a:bodyPr>
          <a:lstStyle/>
          <a:p>
            <a:r>
              <a:rPr lang="cs-CZ" sz="3600" b="1" dirty="0">
                <a:solidFill>
                  <a:srgbClr val="FF0000"/>
                </a:solidFill>
                <a:latin typeface="Corbel" panose="020B0503020204020204" pitchFamily="34" charset="0"/>
              </a:rPr>
              <a:t>Produkt – další problémy</a:t>
            </a:r>
            <a:endParaRPr lang="cs-CZ" sz="3600" b="1" dirty="0"/>
          </a:p>
        </p:txBody>
      </p:sp>
      <p:sp>
        <p:nvSpPr>
          <p:cNvPr id="98" name="Google Shape;98;p14"/>
          <p:cNvSpPr txBox="1">
            <a:spLocks noGrp="1"/>
          </p:cNvSpPr>
          <p:nvPr>
            <p:ph type="body" idx="1"/>
          </p:nvPr>
        </p:nvSpPr>
        <p:spPr>
          <a:xfrm>
            <a:off x="198408" y="1417638"/>
            <a:ext cx="8738558" cy="4819260"/>
          </a:xfrm>
          <a:prstGeom prst="rect">
            <a:avLst/>
          </a:prstGeom>
          <a:noFill/>
          <a:ln>
            <a:noFill/>
          </a:ln>
        </p:spPr>
        <p:txBody>
          <a:bodyPr spcFirstLastPara="1" wrap="square" lIns="91425" tIns="45700" rIns="91425" bIns="45700" anchor="t" anchorCtr="0">
            <a:normAutofit fontScale="92500"/>
          </a:bodyPr>
          <a:lstStyle/>
          <a:p>
            <a:pPr marL="444500" indent="-327025" algn="just">
              <a:spcBef>
                <a:spcPts val="600"/>
              </a:spcBef>
            </a:pPr>
            <a:r>
              <a:rPr lang="cs-CZ" sz="2800" b="1" dirty="0">
                <a:solidFill>
                  <a:schemeClr val="tx1"/>
                </a:solidFill>
                <a:latin typeface="Corbel" panose="020B0503020204020204" pitchFamily="34" charset="0"/>
              </a:rPr>
              <a:t>Nejen že domácí produkt věrně neodráží </a:t>
            </a:r>
            <a:r>
              <a:rPr lang="cs-CZ" sz="2800" b="1" dirty="0">
                <a:solidFill>
                  <a:srgbClr val="FF0000"/>
                </a:solidFill>
                <a:latin typeface="Corbel" panose="020B0503020204020204" pitchFamily="34" charset="0"/>
              </a:rPr>
              <a:t>BLAHOBYT</a:t>
            </a:r>
            <a:r>
              <a:rPr lang="cs-CZ" sz="2800" b="1" dirty="0">
                <a:solidFill>
                  <a:schemeClr val="tx1"/>
                </a:solidFill>
                <a:latin typeface="Corbel" panose="020B0503020204020204" pitchFamily="34" charset="0"/>
              </a:rPr>
              <a:t> ani </a:t>
            </a:r>
            <a:r>
              <a:rPr lang="cs-CZ" sz="2800" b="1" dirty="0">
                <a:solidFill>
                  <a:srgbClr val="FF0000"/>
                </a:solidFill>
                <a:latin typeface="Corbel" panose="020B0503020204020204" pitchFamily="34" charset="0"/>
              </a:rPr>
              <a:t>BOHATSTVÍ</a:t>
            </a:r>
            <a:r>
              <a:rPr lang="cs-CZ" sz="2800" b="1" dirty="0">
                <a:solidFill>
                  <a:schemeClr val="tx1"/>
                </a:solidFill>
                <a:latin typeface="Corbel" panose="020B0503020204020204" pitchFamily="34" charset="0"/>
              </a:rPr>
              <a:t>, samotné jeho měření = </a:t>
            </a:r>
            <a:r>
              <a:rPr lang="cs-CZ" sz="2800" b="1" dirty="0">
                <a:solidFill>
                  <a:schemeClr val="tx1"/>
                </a:solidFill>
                <a:highlight>
                  <a:srgbClr val="FFFF00"/>
                </a:highlight>
                <a:latin typeface="Corbel" panose="020B0503020204020204" pitchFamily="34" charset="0"/>
              </a:rPr>
              <a:t>velmi nepřesné.</a:t>
            </a:r>
          </a:p>
          <a:p>
            <a:pPr marL="444500" indent="-327025" algn="just">
              <a:spcBef>
                <a:spcPts val="600"/>
              </a:spcBef>
            </a:pPr>
            <a:r>
              <a:rPr lang="cs-CZ" sz="2800" b="1" dirty="0">
                <a:solidFill>
                  <a:schemeClr val="tx1"/>
                </a:solidFill>
                <a:latin typeface="Corbel" panose="020B0503020204020204" pitchFamily="34" charset="0"/>
              </a:rPr>
              <a:t>Statistika nedokáže podchytit mnoho činností, které se do domácího produktu mají započítávat.</a:t>
            </a:r>
          </a:p>
          <a:p>
            <a:pPr marL="574675" indent="-457200" algn="just">
              <a:spcBef>
                <a:spcPts val="600"/>
              </a:spcBef>
              <a:buFont typeface="Wingdings" panose="05000000000000000000" pitchFamily="2" charset="2"/>
              <a:buChar char="Ø"/>
            </a:pPr>
            <a:r>
              <a:rPr lang="cs-CZ" sz="2800" b="1" dirty="0">
                <a:solidFill>
                  <a:schemeClr val="tx1"/>
                </a:solidFill>
                <a:latin typeface="Corbel" panose="020B0503020204020204" pitchFamily="34" charset="0"/>
              </a:rPr>
              <a:t>Statisticky naměřený domácí produkt zahrnuje jen </a:t>
            </a:r>
            <a:r>
              <a:rPr lang="cs-CZ" sz="2800" b="1" dirty="0">
                <a:solidFill>
                  <a:schemeClr val="tx1"/>
                </a:solidFill>
                <a:highlight>
                  <a:srgbClr val="FFFF00"/>
                </a:highlight>
                <a:latin typeface="Corbel" panose="020B0503020204020204" pitchFamily="34" charset="0"/>
              </a:rPr>
              <a:t>TRŽNÍ ČINNOSTI </a:t>
            </a:r>
            <a:r>
              <a:rPr lang="cs-CZ" sz="2800" b="1" dirty="0">
                <a:solidFill>
                  <a:schemeClr val="tx1"/>
                </a:solidFill>
                <a:latin typeface="Corbel" panose="020B0503020204020204" pitchFamily="34" charset="0"/>
              </a:rPr>
              <a:t>—  výrobky a služby prodávané na trhu.</a:t>
            </a:r>
          </a:p>
          <a:p>
            <a:pPr marL="444500" indent="-327025" algn="just">
              <a:spcBef>
                <a:spcPts val="600"/>
              </a:spcBef>
            </a:pPr>
            <a:r>
              <a:rPr lang="cs-CZ" sz="2800" b="1" dirty="0">
                <a:solidFill>
                  <a:schemeClr val="tx1"/>
                </a:solidFill>
                <a:highlight>
                  <a:srgbClr val="FFFF00"/>
                </a:highlight>
                <a:latin typeface="Corbel" panose="020B0503020204020204" pitchFamily="34" charset="0"/>
              </a:rPr>
              <a:t>Nezahrnuje mnoho NETRŽNÍCH ČINNOSTÍ </a:t>
            </a:r>
            <a:r>
              <a:rPr lang="cs-CZ" sz="2800" b="1" dirty="0">
                <a:solidFill>
                  <a:schemeClr val="tx1"/>
                </a:solidFill>
                <a:latin typeface="Corbel" panose="020B0503020204020204" pitchFamily="34" charset="0"/>
              </a:rPr>
              <a:t>– lidé dělají sami pro sebe: chov zvířat pro vlastní potřebu, stavba domu svépomocí, poskytování naturálních protislužeb.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39738"/>
            <a:ext cx="8229600" cy="778748"/>
          </a:xfrm>
        </p:spPr>
        <p:txBody>
          <a:bodyPr>
            <a:noAutofit/>
          </a:bodyPr>
          <a:lstStyle/>
          <a:p>
            <a:r>
              <a:rPr lang="cs-CZ" sz="2800" b="1" dirty="0">
                <a:solidFill>
                  <a:srgbClr val="FF0000"/>
                </a:solidFill>
                <a:latin typeface="Corbel" panose="020B0503020204020204" pitchFamily="34" charset="0"/>
              </a:rPr>
              <a:t>Produkt – další problémy; Růst produktu</a:t>
            </a:r>
            <a:endParaRPr lang="cs-CZ" sz="2800" b="1" dirty="0"/>
          </a:p>
        </p:txBody>
      </p:sp>
      <p:sp>
        <p:nvSpPr>
          <p:cNvPr id="98" name="Google Shape;98;p14"/>
          <p:cNvSpPr txBox="1">
            <a:spLocks noGrp="1"/>
          </p:cNvSpPr>
          <p:nvPr>
            <p:ph type="body" idx="1"/>
          </p:nvPr>
        </p:nvSpPr>
        <p:spPr>
          <a:xfrm>
            <a:off x="198408" y="1417638"/>
            <a:ext cx="8738558" cy="5000624"/>
          </a:xfrm>
          <a:prstGeom prst="rect">
            <a:avLst/>
          </a:prstGeom>
          <a:noFill/>
          <a:ln>
            <a:noFill/>
          </a:ln>
        </p:spPr>
        <p:txBody>
          <a:bodyPr spcFirstLastPara="1" wrap="square" lIns="91425" tIns="45700" rIns="91425" bIns="45700" anchor="t" anchorCtr="0">
            <a:normAutofit fontScale="77500" lnSpcReduction="20000"/>
          </a:bodyPr>
          <a:lstStyle/>
          <a:p>
            <a:pPr marL="444500" indent="-327025" algn="just">
              <a:spcBef>
                <a:spcPts val="600"/>
              </a:spcBef>
            </a:pPr>
            <a:r>
              <a:rPr lang="cs-CZ" sz="2800" b="1" dirty="0">
                <a:solidFill>
                  <a:schemeClr val="tx1"/>
                </a:solidFill>
                <a:latin typeface="Corbel" panose="020B0503020204020204" pitchFamily="34" charset="0"/>
              </a:rPr>
              <a:t>Ani tržní činnosti statistika nedokáže plně zahrnout do domácího produktu, </a:t>
            </a:r>
            <a:r>
              <a:rPr lang="cs-CZ" sz="2800" b="1" dirty="0">
                <a:solidFill>
                  <a:srgbClr val="7030A0"/>
                </a:solidFill>
                <a:latin typeface="Corbel" panose="020B0503020204020204" pitchFamily="34" charset="0"/>
              </a:rPr>
              <a:t>př. str. 16 – daňové úniky.</a:t>
            </a:r>
          </a:p>
          <a:p>
            <a:pPr marL="117475" indent="0" algn="ctr">
              <a:spcBef>
                <a:spcPts val="600"/>
              </a:spcBef>
              <a:buNone/>
            </a:pPr>
            <a:r>
              <a:rPr lang="cs-CZ" sz="2800" b="1" i="1" dirty="0">
                <a:solidFill>
                  <a:srgbClr val="FF0000"/>
                </a:solidFill>
                <a:latin typeface="Corbel" panose="020B0503020204020204" pitchFamily="34" charset="0"/>
              </a:rPr>
              <a:t>Skutečný domácí produkt = Statisticky naměřený domácí produkt + Netržní činnosti (práce doma, naturální protislužby) + Tržní činnosti statisticky neevidované </a:t>
            </a:r>
            <a:r>
              <a:rPr lang="cs-CZ" sz="2800" b="1" dirty="0">
                <a:solidFill>
                  <a:srgbClr val="FF0000"/>
                </a:solidFill>
                <a:latin typeface="Corbel" panose="020B0503020204020204" pitchFamily="34" charset="0"/>
              </a:rPr>
              <a:t>(práce načerno, nepřiznané zisky, prostituce atd.) </a:t>
            </a:r>
          </a:p>
          <a:p>
            <a:pPr marL="444500" indent="-327025" algn="just">
              <a:spcBef>
                <a:spcPts val="600"/>
              </a:spcBef>
            </a:pPr>
            <a:r>
              <a:rPr lang="cs-CZ" sz="2800" b="1" dirty="0">
                <a:solidFill>
                  <a:srgbClr val="FF0000"/>
                </a:solidFill>
                <a:latin typeface="Corbel" panose="020B0503020204020204" pitchFamily="34" charset="0"/>
              </a:rPr>
              <a:t>Šedá ekonomika </a:t>
            </a:r>
            <a:r>
              <a:rPr lang="cs-CZ" sz="2800" b="1" dirty="0">
                <a:solidFill>
                  <a:schemeClr val="tx1"/>
                </a:solidFill>
                <a:latin typeface="Corbel" panose="020B0503020204020204" pitchFamily="34" charset="0"/>
              </a:rPr>
              <a:t>– odhad v rozmezí 3 % až 33 % HDP;</a:t>
            </a:r>
          </a:p>
          <a:p>
            <a:pPr marL="444500" indent="-327025" algn="just">
              <a:spcBef>
                <a:spcPts val="600"/>
              </a:spcBef>
            </a:pPr>
            <a:r>
              <a:rPr lang="cs-CZ" sz="2800" b="1" dirty="0">
                <a:solidFill>
                  <a:schemeClr val="tx1"/>
                </a:solidFill>
                <a:latin typeface="Corbel" panose="020B0503020204020204" pitchFamily="34" charset="0"/>
              </a:rPr>
              <a:t>Čím vyšší daňové sazby (ale viz </a:t>
            </a:r>
            <a:r>
              <a:rPr lang="cs-CZ" sz="2800" b="1" dirty="0" err="1">
                <a:solidFill>
                  <a:schemeClr val="tx1"/>
                </a:solidFill>
                <a:latin typeface="Corbel" panose="020B0503020204020204" pitchFamily="34" charset="0"/>
              </a:rPr>
              <a:t>Lafferová</a:t>
            </a:r>
            <a:r>
              <a:rPr lang="cs-CZ" sz="2800" b="1" dirty="0">
                <a:solidFill>
                  <a:schemeClr val="tx1"/>
                </a:solidFill>
                <a:latin typeface="Corbel" panose="020B0503020204020204" pitchFamily="34" charset="0"/>
              </a:rPr>
              <a:t> křivka) – více se riskují daňové úniky. </a:t>
            </a:r>
          </a:p>
          <a:p>
            <a:pPr marL="444500" indent="-327025" algn="just">
              <a:spcBef>
                <a:spcPts val="600"/>
              </a:spcBef>
            </a:pPr>
            <a:endParaRPr lang="cs-CZ" sz="2800" b="1" dirty="0">
              <a:solidFill>
                <a:schemeClr val="tx1"/>
              </a:solidFill>
              <a:latin typeface="Corbel" panose="020B0503020204020204" pitchFamily="34" charset="0"/>
            </a:endParaRPr>
          </a:p>
          <a:p>
            <a:pPr marL="444500" indent="-327025" algn="just">
              <a:spcBef>
                <a:spcPts val="600"/>
              </a:spcBef>
            </a:pPr>
            <a:r>
              <a:rPr lang="cs-CZ" sz="2800" b="1" dirty="0">
                <a:solidFill>
                  <a:schemeClr val="tx1"/>
                </a:solidFill>
                <a:latin typeface="Corbel" panose="020B0503020204020204" pitchFamily="34" charset="0"/>
              </a:rPr>
              <a:t>Zájem ne tak o absolutní velikost domácího produktu, ale jeho </a:t>
            </a:r>
            <a:r>
              <a:rPr lang="cs-CZ" sz="2800" b="1" dirty="0">
                <a:solidFill>
                  <a:schemeClr val="tx1"/>
                </a:solidFill>
                <a:highlight>
                  <a:srgbClr val="FFFF00"/>
                </a:highlight>
                <a:latin typeface="Corbel" panose="020B0503020204020204" pitchFamily="34" charset="0"/>
              </a:rPr>
              <a:t>tempa růstu:  </a:t>
            </a:r>
            <a:r>
              <a:rPr lang="cs-CZ" sz="2800" b="1" dirty="0">
                <a:solidFill>
                  <a:srgbClr val="FF0000"/>
                </a:solidFill>
                <a:highlight>
                  <a:srgbClr val="FFFF00"/>
                </a:highlight>
                <a:latin typeface="Corbel" panose="020B0503020204020204" pitchFamily="34" charset="0"/>
              </a:rPr>
              <a:t>změny v růstu: </a:t>
            </a:r>
          </a:p>
          <a:p>
            <a:pPr marL="574675" indent="-457200" algn="just">
              <a:spcBef>
                <a:spcPts val="600"/>
              </a:spcBef>
              <a:buFont typeface="Wingdings" panose="05000000000000000000" pitchFamily="2" charset="2"/>
              <a:buChar char="Ø"/>
            </a:pPr>
            <a:r>
              <a:rPr lang="cs-CZ" sz="2800" b="1" dirty="0">
                <a:solidFill>
                  <a:srgbClr val="FF0000"/>
                </a:solidFill>
                <a:highlight>
                  <a:srgbClr val="FFFF00"/>
                </a:highlight>
                <a:latin typeface="Corbel" panose="020B0503020204020204" pitchFamily="34" charset="0"/>
              </a:rPr>
              <a:t>Cyklický vývoj </a:t>
            </a:r>
            <a:r>
              <a:rPr lang="cs-CZ" sz="2800" b="1" dirty="0">
                <a:solidFill>
                  <a:schemeClr val="tx1"/>
                </a:solidFill>
                <a:highlight>
                  <a:srgbClr val="FFFF00"/>
                </a:highlight>
                <a:latin typeface="Corbel" panose="020B0503020204020204" pitchFamily="34" charset="0"/>
              </a:rPr>
              <a:t>– ekonomika se „přehřívá” (expanze) nebo „podchlazuje” (recese). </a:t>
            </a:r>
          </a:p>
          <a:p>
            <a:pPr marL="574675" indent="-457200" algn="just">
              <a:spcBef>
                <a:spcPts val="600"/>
              </a:spcBef>
              <a:buFont typeface="Wingdings" panose="05000000000000000000" pitchFamily="2" charset="2"/>
              <a:buChar char="Ø"/>
            </a:pPr>
            <a:r>
              <a:rPr lang="cs-CZ" sz="2800" b="1" dirty="0">
                <a:solidFill>
                  <a:srgbClr val="FF0000"/>
                </a:solidFill>
                <a:highlight>
                  <a:srgbClr val="FFFF00"/>
                </a:highlight>
                <a:latin typeface="Corbel" panose="020B0503020204020204" pitchFamily="34" charset="0"/>
              </a:rPr>
              <a:t>Dlouhodobý trend růstu </a:t>
            </a:r>
            <a:r>
              <a:rPr lang="cs-CZ" sz="2800" b="1" dirty="0">
                <a:solidFill>
                  <a:schemeClr val="tx1"/>
                </a:solidFill>
                <a:highlight>
                  <a:srgbClr val="FFFF00"/>
                </a:highlight>
                <a:latin typeface="Corbel" panose="020B0503020204020204" pitchFamily="34" charset="0"/>
              </a:rPr>
              <a:t>– zda jsou hospodářské instituce zdravé, zda podporují ekonomický růst nebo ne.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621102"/>
            <a:ext cx="8229600" cy="1143000"/>
          </a:xfrm>
        </p:spPr>
        <p:txBody>
          <a:bodyPr>
            <a:noAutofit/>
          </a:bodyPr>
          <a:lstStyle/>
          <a:p>
            <a:r>
              <a:rPr lang="cs-CZ" sz="3600" b="1" dirty="0">
                <a:solidFill>
                  <a:srgbClr val="FF0000"/>
                </a:solidFill>
                <a:latin typeface="Corbel" panose="020B0503020204020204" pitchFamily="34" charset="0"/>
              </a:rPr>
              <a:t>Hrubý domácí produkt vs. čistý domácí produkt</a:t>
            </a:r>
            <a:endParaRPr lang="cs-CZ" sz="3600" b="1" dirty="0"/>
          </a:p>
        </p:txBody>
      </p:sp>
      <p:sp>
        <p:nvSpPr>
          <p:cNvPr id="98" name="Google Shape;98;p14"/>
          <p:cNvSpPr txBox="1">
            <a:spLocks noGrp="1"/>
          </p:cNvSpPr>
          <p:nvPr>
            <p:ph type="body" idx="1"/>
          </p:nvPr>
        </p:nvSpPr>
        <p:spPr>
          <a:xfrm>
            <a:off x="198408" y="2032000"/>
            <a:ext cx="8738558" cy="4204898"/>
          </a:xfrm>
          <a:prstGeom prst="rect">
            <a:avLst/>
          </a:prstGeom>
          <a:noFill/>
          <a:ln>
            <a:noFill/>
          </a:ln>
        </p:spPr>
        <p:txBody>
          <a:bodyPr spcFirstLastPara="1" wrap="square" lIns="91425" tIns="45700" rIns="91425" bIns="45700" anchor="t" anchorCtr="0">
            <a:normAutofit lnSpcReduction="10000"/>
          </a:bodyPr>
          <a:lstStyle/>
          <a:p>
            <a:pPr marL="574675" indent="-457200" algn="just">
              <a:spcBef>
                <a:spcPts val="600"/>
              </a:spcBef>
              <a:buFont typeface="Wingdings" panose="05000000000000000000" pitchFamily="2" charset="2"/>
              <a:buChar char="v"/>
            </a:pPr>
            <a:r>
              <a:rPr lang="cs-CZ" sz="2800" b="1" dirty="0">
                <a:solidFill>
                  <a:schemeClr val="tx1"/>
                </a:solidFill>
                <a:latin typeface="Corbel" panose="020B0503020204020204" pitchFamily="34" charset="0"/>
              </a:rPr>
              <a:t>Domácí produkt můžeme chápat jako:</a:t>
            </a:r>
          </a:p>
          <a:p>
            <a:pPr marL="631825" indent="-514350" algn="just">
              <a:spcBef>
                <a:spcPts val="600"/>
              </a:spcBef>
              <a:buFont typeface="+mj-lt"/>
              <a:buAutoNum type="arabicPeriod"/>
            </a:pPr>
            <a:r>
              <a:rPr lang="cs-CZ" sz="2800" b="1" dirty="0">
                <a:solidFill>
                  <a:srgbClr val="FF0000"/>
                </a:solidFill>
                <a:latin typeface="Corbel" panose="020B0503020204020204" pitchFamily="34" charset="0"/>
              </a:rPr>
              <a:t>hrubý domácí produkt (HDP) </a:t>
            </a:r>
          </a:p>
          <a:p>
            <a:pPr marL="631825" indent="-514350" algn="just">
              <a:spcBef>
                <a:spcPts val="600"/>
              </a:spcBef>
              <a:buFont typeface="+mj-lt"/>
              <a:buAutoNum type="arabicPeriod"/>
            </a:pPr>
            <a:r>
              <a:rPr lang="cs-CZ" sz="2800" b="1" dirty="0">
                <a:solidFill>
                  <a:srgbClr val="FF0000"/>
                </a:solidFill>
                <a:latin typeface="Corbel" panose="020B0503020204020204" pitchFamily="34" charset="0"/>
              </a:rPr>
              <a:t>nebo čistý domácí produkt (NDP), </a:t>
            </a:r>
          </a:p>
          <a:p>
            <a:pPr marL="444500" indent="-327025" algn="just">
              <a:spcBef>
                <a:spcPts val="600"/>
              </a:spcBef>
            </a:pPr>
            <a:r>
              <a:rPr lang="cs-CZ" sz="2800" b="1" dirty="0">
                <a:solidFill>
                  <a:schemeClr val="tx1"/>
                </a:solidFill>
                <a:latin typeface="Corbel" panose="020B0503020204020204" pitchFamily="34" charset="0"/>
              </a:rPr>
              <a:t>podle toho, zda zahrnuje opotřebení kapitálu (a, Ir). </a:t>
            </a:r>
          </a:p>
          <a:p>
            <a:pPr marL="117475" indent="0" algn="ctr">
              <a:spcBef>
                <a:spcPts val="600"/>
              </a:spcBef>
              <a:buNone/>
            </a:pPr>
            <a:r>
              <a:rPr lang="cs-CZ" b="1" dirty="0">
                <a:solidFill>
                  <a:schemeClr val="tx1"/>
                </a:solidFill>
                <a:highlight>
                  <a:srgbClr val="FFFF00"/>
                </a:highlight>
                <a:latin typeface="Corbel" panose="020B0503020204020204" pitchFamily="34" charset="0"/>
              </a:rPr>
              <a:t>ČISTÝ DOMÁCÍ PRODUKT = HRUBÝ DOMÁCÍ PRODUKT — OPOTŘEBENÍ KAPITÁLU </a:t>
            </a:r>
          </a:p>
          <a:p>
            <a:pPr marL="444500" indent="-327025" algn="just">
              <a:spcBef>
                <a:spcPts val="600"/>
              </a:spcBef>
            </a:pPr>
            <a:r>
              <a:rPr lang="cs-CZ" sz="2800" b="1" dirty="0">
                <a:solidFill>
                  <a:schemeClr val="tx1"/>
                </a:solidFill>
                <a:latin typeface="Corbel" panose="020B0503020204020204" pitchFamily="34" charset="0"/>
              </a:rPr>
              <a:t>Změřit opotřebení kapitálu = obtížné, ekonomové obvykle pracují s HDP. </a:t>
            </a:r>
          </a:p>
          <a:p>
            <a:pPr marL="444500" indent="-327025" algn="just">
              <a:spcBef>
                <a:spcPts val="600"/>
              </a:spcBef>
            </a:pPr>
            <a:r>
              <a:rPr lang="cs-CZ" sz="2800" b="1" dirty="0">
                <a:solidFill>
                  <a:schemeClr val="tx1"/>
                </a:solidFill>
                <a:latin typeface="Corbel" panose="020B0503020204020204" pitchFamily="34" charset="0"/>
              </a:rPr>
              <a: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621102"/>
            <a:ext cx="8229600" cy="1143000"/>
          </a:xfrm>
        </p:spPr>
        <p:txBody>
          <a:bodyPr>
            <a:noAutofit/>
          </a:bodyPr>
          <a:lstStyle/>
          <a:p>
            <a:r>
              <a:rPr lang="cs-CZ" sz="3600" b="1" dirty="0">
                <a:solidFill>
                  <a:srgbClr val="FF0000"/>
                </a:solidFill>
                <a:latin typeface="Corbel" panose="020B0503020204020204" pitchFamily="34" charset="0"/>
              </a:rPr>
              <a:t>Nominální HDP vs. Reálný HDP</a:t>
            </a:r>
            <a:endParaRPr lang="cs-CZ" sz="3600" b="1" dirty="0"/>
          </a:p>
        </p:txBody>
      </p:sp>
      <p:sp>
        <p:nvSpPr>
          <p:cNvPr id="98" name="Google Shape;98;p14"/>
          <p:cNvSpPr txBox="1">
            <a:spLocks noGrp="1"/>
          </p:cNvSpPr>
          <p:nvPr>
            <p:ph type="body" idx="1"/>
          </p:nvPr>
        </p:nvSpPr>
        <p:spPr>
          <a:xfrm>
            <a:off x="202721" y="1625600"/>
            <a:ext cx="8738558" cy="4611298"/>
          </a:xfrm>
          <a:prstGeom prst="rect">
            <a:avLst/>
          </a:prstGeom>
          <a:noFill/>
          <a:ln>
            <a:noFill/>
          </a:ln>
        </p:spPr>
        <p:txBody>
          <a:bodyPr spcFirstLastPara="1" wrap="square" lIns="91425" tIns="45700" rIns="91425" bIns="45700" anchor="t" anchorCtr="0">
            <a:normAutofit fontScale="92500" lnSpcReduction="10000"/>
          </a:bodyPr>
          <a:lstStyle/>
          <a:p>
            <a:pPr marL="574675" indent="-457200" algn="just">
              <a:spcBef>
                <a:spcPts val="600"/>
              </a:spcBef>
              <a:buFont typeface="Wingdings" panose="05000000000000000000" pitchFamily="2" charset="2"/>
              <a:buChar char="v"/>
            </a:pPr>
            <a:r>
              <a:rPr lang="cs-CZ" sz="1800" b="1" dirty="0">
                <a:solidFill>
                  <a:schemeClr val="tx1"/>
                </a:solidFill>
                <a:latin typeface="Corbel" panose="020B0503020204020204" pitchFamily="34" charset="0"/>
              </a:rPr>
              <a:t>Podle toho, v jakých cenách jej měříme: </a:t>
            </a:r>
          </a:p>
          <a:p>
            <a:pPr marL="631825" indent="-514350" algn="just">
              <a:spcBef>
                <a:spcPts val="600"/>
              </a:spcBef>
              <a:buFont typeface="+mj-lt"/>
              <a:buAutoNum type="arabicPeriod"/>
            </a:pPr>
            <a:r>
              <a:rPr lang="cs-CZ" sz="1800" b="1" dirty="0">
                <a:solidFill>
                  <a:srgbClr val="FF0000"/>
                </a:solidFill>
                <a:latin typeface="Corbel" panose="020B0503020204020204" pitchFamily="34" charset="0"/>
              </a:rPr>
              <a:t>Nominální domácí produkt </a:t>
            </a:r>
            <a:r>
              <a:rPr lang="cs-CZ" sz="1800" b="1" dirty="0">
                <a:solidFill>
                  <a:schemeClr val="tx1"/>
                </a:solidFill>
                <a:latin typeface="Corbel" panose="020B0503020204020204" pitchFamily="34" charset="0"/>
              </a:rPr>
              <a:t>– měřen v běžných cenách (cenách běžného období). </a:t>
            </a:r>
          </a:p>
          <a:p>
            <a:pPr marL="574675" indent="-457200"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Př. Nominální produkt roku 2004 = měřen v cenách roku 2004. </a:t>
            </a:r>
          </a:p>
          <a:p>
            <a:pPr marL="574675" indent="-457200" algn="just">
              <a:spcBef>
                <a:spcPts val="600"/>
              </a:spcBef>
              <a:buFont typeface="Wingdings" panose="05000000000000000000" pitchFamily="2" charset="2"/>
              <a:buChar char="§"/>
            </a:pPr>
            <a:r>
              <a:rPr lang="cs-CZ" sz="1800" b="1" dirty="0">
                <a:solidFill>
                  <a:schemeClr val="tx1"/>
                </a:solidFill>
                <a:latin typeface="Corbel" panose="020B0503020204020204" pitchFamily="34" charset="0"/>
              </a:rPr>
              <a:t>Kde </a:t>
            </a:r>
            <a:r>
              <a:rPr lang="cs-CZ" sz="1800" b="1" dirty="0" err="1">
                <a:solidFill>
                  <a:schemeClr val="tx1"/>
                </a:solidFill>
                <a:latin typeface="Corbel" panose="020B0503020204020204" pitchFamily="34" charset="0"/>
              </a:rPr>
              <a:t>Yn</a:t>
            </a:r>
            <a:r>
              <a:rPr lang="cs-CZ" sz="1800" b="1" dirty="0">
                <a:solidFill>
                  <a:schemeClr val="tx1"/>
                </a:solidFill>
                <a:latin typeface="Corbel" panose="020B0503020204020204" pitchFamily="34" charset="0"/>
              </a:rPr>
              <a:t> = nominální domácí produkt v roce t, složený z m výrobků a služeb, </a:t>
            </a:r>
          </a:p>
          <a:p>
            <a:pPr marL="574675" indent="-457200" algn="just">
              <a:spcBef>
                <a:spcPts val="600"/>
              </a:spcBef>
              <a:buFont typeface="Wingdings" panose="05000000000000000000" pitchFamily="2" charset="2"/>
              <a:buChar char="§"/>
            </a:pPr>
            <a:r>
              <a:rPr lang="cs-CZ" sz="1800" b="1" dirty="0" err="1">
                <a:solidFill>
                  <a:schemeClr val="tx1"/>
                </a:solidFill>
                <a:latin typeface="Corbel" panose="020B0503020204020204" pitchFamily="34" charset="0"/>
              </a:rPr>
              <a:t>qt</a:t>
            </a:r>
            <a:r>
              <a:rPr lang="cs-CZ" sz="1800" b="1" dirty="0">
                <a:solidFill>
                  <a:schemeClr val="tx1"/>
                </a:solidFill>
                <a:latin typeface="Corbel" panose="020B0503020204020204" pitchFamily="34" charset="0"/>
              </a:rPr>
              <a:t> — množství výrobků a služeb v roce t, </a:t>
            </a:r>
          </a:p>
          <a:p>
            <a:pPr marL="574675" indent="-457200" algn="just">
              <a:spcBef>
                <a:spcPts val="600"/>
              </a:spcBef>
              <a:buFont typeface="Wingdings" panose="05000000000000000000" pitchFamily="2" charset="2"/>
              <a:buChar char="§"/>
            </a:pPr>
            <a:r>
              <a:rPr lang="cs-CZ" sz="1800" b="1" dirty="0" err="1">
                <a:solidFill>
                  <a:schemeClr val="tx1"/>
                </a:solidFill>
                <a:latin typeface="Corbel" panose="020B0503020204020204" pitchFamily="34" charset="0"/>
              </a:rPr>
              <a:t>pt</a:t>
            </a:r>
            <a:r>
              <a:rPr lang="cs-CZ" sz="1800" b="1" dirty="0">
                <a:solidFill>
                  <a:schemeClr val="tx1"/>
                </a:solidFill>
                <a:latin typeface="Corbel" panose="020B0503020204020204" pitchFamily="34" charset="0"/>
              </a:rPr>
              <a:t> —jejich ceny v tomtéž roce. </a:t>
            </a:r>
          </a:p>
          <a:p>
            <a:pPr marL="574675" indent="-457200" algn="just">
              <a:spcBef>
                <a:spcPts val="600"/>
              </a:spcBef>
              <a:buFont typeface="Wingdings" panose="05000000000000000000" pitchFamily="2" charset="2"/>
              <a:buChar char="§"/>
            </a:pPr>
            <a:endParaRPr lang="cs-CZ" sz="1800" b="1" dirty="0">
              <a:solidFill>
                <a:schemeClr val="tx1"/>
              </a:solidFill>
              <a:latin typeface="Corbel" panose="020B0503020204020204" pitchFamily="34" charset="0"/>
            </a:endParaRPr>
          </a:p>
          <a:p>
            <a:pPr marL="460375" algn="just">
              <a:spcBef>
                <a:spcPts val="600"/>
              </a:spcBef>
              <a:buFont typeface="+mj-lt"/>
              <a:buAutoNum type="arabicPeriod" startAt="2"/>
            </a:pPr>
            <a:r>
              <a:rPr lang="cs-CZ" sz="1800" b="1" dirty="0">
                <a:solidFill>
                  <a:srgbClr val="FF0000"/>
                </a:solidFill>
                <a:latin typeface="Corbel" panose="020B0503020204020204" pitchFamily="34" charset="0"/>
              </a:rPr>
              <a:t>Reálný domácí produkt </a:t>
            </a:r>
            <a:r>
              <a:rPr lang="cs-CZ" sz="1800" b="1" dirty="0">
                <a:solidFill>
                  <a:schemeClr val="tx1"/>
                </a:solidFill>
                <a:latin typeface="Corbel" panose="020B0503020204020204" pitchFamily="34" charset="0"/>
              </a:rPr>
              <a:t>– měřen ve stálých (cenách určitého dobí). </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Př. Reálný domácí produkt roku 2004 je měřen v cenách roku 1995. </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Pro měření reálného domácího produktu platí: </a:t>
            </a:r>
          </a:p>
          <a:p>
            <a:pPr marL="460375" algn="just">
              <a:spcBef>
                <a:spcPts val="600"/>
              </a:spcBef>
              <a:buFont typeface="Wingdings" panose="05000000000000000000" pitchFamily="2" charset="2"/>
              <a:buChar char="§"/>
            </a:pPr>
            <a:endParaRPr lang="cs-CZ" sz="1800" b="1" dirty="0">
              <a:solidFill>
                <a:schemeClr val="tx1"/>
              </a:solidFill>
              <a:latin typeface="Corbel" panose="020B0503020204020204" pitchFamily="34" charset="0"/>
            </a:endParaRPr>
          </a:p>
          <a:p>
            <a:pPr marL="460375" algn="just">
              <a:spcBef>
                <a:spcPts val="600"/>
              </a:spcBef>
              <a:buFont typeface="Wingdings" panose="05000000000000000000" pitchFamily="2" charset="2"/>
              <a:buChar char="§"/>
            </a:pPr>
            <a:endParaRPr lang="cs-CZ" sz="1800" b="1" dirty="0">
              <a:solidFill>
                <a:schemeClr val="tx1"/>
              </a:solidFill>
              <a:latin typeface="Corbel" panose="020B0503020204020204" pitchFamily="34" charset="0"/>
            </a:endParaRPr>
          </a:p>
          <a:p>
            <a:pPr marL="460375" algn="just">
              <a:spcBef>
                <a:spcPts val="600"/>
              </a:spcBef>
              <a:buFont typeface="Wingdings" panose="05000000000000000000" pitchFamily="2" charset="2"/>
              <a:buChar char="§"/>
            </a:pPr>
            <a:r>
              <a:rPr lang="cs-CZ" sz="1800" b="1" dirty="0">
                <a:solidFill>
                  <a:schemeClr val="tx1"/>
                </a:solidFill>
                <a:latin typeface="Corbel" panose="020B0503020204020204" pitchFamily="34" charset="0"/>
              </a:rPr>
              <a:t>kde Y = reálný domácí produkt v roce t, </a:t>
            </a:r>
            <a:r>
              <a:rPr lang="cs-CZ" sz="1800" b="1" dirty="0" err="1">
                <a:solidFill>
                  <a:schemeClr val="tx1"/>
                </a:solidFill>
                <a:latin typeface="Corbel" panose="020B0503020204020204" pitchFamily="34" charset="0"/>
              </a:rPr>
              <a:t>qt</a:t>
            </a:r>
            <a:r>
              <a:rPr lang="cs-CZ" sz="1800" b="1" dirty="0">
                <a:solidFill>
                  <a:schemeClr val="tx1"/>
                </a:solidFill>
                <a:latin typeface="Corbel" panose="020B0503020204020204" pitchFamily="34" charset="0"/>
              </a:rPr>
              <a:t> — množství výrobků a služeb v roce t, </a:t>
            </a:r>
          </a:p>
          <a:p>
            <a:pPr marL="460375" algn="just">
              <a:spcBef>
                <a:spcPts val="600"/>
              </a:spcBef>
              <a:buFont typeface="Wingdings" panose="05000000000000000000" pitchFamily="2" charset="2"/>
              <a:buChar char="§"/>
            </a:pPr>
            <a:r>
              <a:rPr lang="cs-CZ" sz="1800" b="1" dirty="0" err="1">
                <a:solidFill>
                  <a:schemeClr val="tx1"/>
                </a:solidFill>
                <a:latin typeface="Corbel" panose="020B0503020204020204" pitchFamily="34" charset="0"/>
              </a:rPr>
              <a:t>Pz</a:t>
            </a:r>
            <a:r>
              <a:rPr lang="cs-CZ" sz="1800" b="1" dirty="0">
                <a:solidFill>
                  <a:schemeClr val="tx1"/>
                </a:solidFill>
                <a:latin typeface="Corbel" panose="020B0503020204020204" pitchFamily="34" charset="0"/>
              </a:rPr>
              <a:t> — ceny v roce z, což je některý z minulých roků zvolený za základní období. </a:t>
            </a:r>
          </a:p>
          <a:p>
            <a:pPr marL="460375" algn="just">
              <a:spcBef>
                <a:spcPts val="600"/>
              </a:spcBef>
              <a:buFont typeface="+mj-lt"/>
              <a:buAutoNum type="arabicPeriod" startAt="2"/>
            </a:pPr>
            <a:endParaRPr lang="cs-CZ" sz="1800" b="1" dirty="0">
              <a:solidFill>
                <a:schemeClr val="tx1"/>
              </a:solidFill>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109F5F5A-ED96-A1BA-7463-682AC0DB2BB3}"/>
              </a:ext>
            </a:extLst>
          </p:cNvPr>
          <p:cNvPicPr>
            <a:picLocks noChangeAspect="1"/>
          </p:cNvPicPr>
          <p:nvPr/>
        </p:nvPicPr>
        <p:blipFill>
          <a:blip r:embed="rId3"/>
          <a:stretch>
            <a:fillRect/>
          </a:stretch>
        </p:blipFill>
        <p:spPr>
          <a:xfrm>
            <a:off x="6161586" y="3017520"/>
            <a:ext cx="1950448" cy="783771"/>
          </a:xfrm>
          <a:prstGeom prst="rect">
            <a:avLst/>
          </a:prstGeom>
        </p:spPr>
      </p:pic>
      <p:pic>
        <p:nvPicPr>
          <p:cNvPr id="8" name="Picture 7">
            <a:extLst>
              <a:ext uri="{FF2B5EF4-FFF2-40B4-BE49-F238E27FC236}">
                <a16:creationId xmlns:a16="http://schemas.microsoft.com/office/drawing/2014/main" id="{BD70C567-AD3D-439C-4FB3-C468D44425F6}"/>
              </a:ext>
            </a:extLst>
          </p:cNvPr>
          <p:cNvPicPr>
            <a:picLocks noChangeAspect="1"/>
          </p:cNvPicPr>
          <p:nvPr/>
        </p:nvPicPr>
        <p:blipFill>
          <a:blip r:embed="rId4"/>
          <a:stretch>
            <a:fillRect/>
          </a:stretch>
        </p:blipFill>
        <p:spPr>
          <a:xfrm>
            <a:off x="7167562" y="4297681"/>
            <a:ext cx="1773717" cy="934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457200" y="1492370"/>
            <a:ext cx="8229600" cy="4520241"/>
          </a:xfrm>
          <a:prstGeom prst="rect">
            <a:avLst/>
          </a:prstGeom>
          <a:noFill/>
          <a:ln>
            <a:noFill/>
          </a:ln>
        </p:spPr>
        <p:txBody>
          <a:bodyPr spcFirstLastPara="1" wrap="square" lIns="91425" tIns="45700" rIns="91425" bIns="45700" anchor="t" anchorCtr="0">
            <a:normAutofit fontScale="92500" lnSpcReduction="20000"/>
          </a:bodyPr>
          <a:lstStyle/>
          <a:p>
            <a:pPr algn="just">
              <a:buFont typeface="Wingdings" panose="05000000000000000000" pitchFamily="2" charset="2"/>
              <a:buChar char="v"/>
            </a:pPr>
            <a:r>
              <a:rPr lang="cs-CZ" sz="2400" dirty="0"/>
              <a:t>Společenská věda: o </a:t>
            </a:r>
            <a:r>
              <a:rPr lang="cs-CZ" sz="2400" b="1" dirty="0">
                <a:solidFill>
                  <a:srgbClr val="FF0000"/>
                </a:solidFill>
              </a:rPr>
              <a:t>volbě, rozhodování; studium alokace omezených nebo vzácných zdrojů mezi alternativní, konkurenční využití</a:t>
            </a:r>
          </a:p>
          <a:p>
            <a:pPr algn="just">
              <a:buFont typeface="Wingdings" panose="05000000000000000000" pitchFamily="2" charset="2"/>
              <a:buChar char="v"/>
            </a:pPr>
            <a:r>
              <a:rPr lang="cs-CZ" sz="2400" dirty="0"/>
              <a:t>Společenská disciplína studující organizační formy, jejichž prostřednictvím lidská společnost řeší fundamentální problém </a:t>
            </a:r>
            <a:r>
              <a:rPr lang="cs-CZ" sz="2400" b="1" dirty="0">
                <a:solidFill>
                  <a:srgbClr val="FF0000"/>
                </a:solidFill>
              </a:rPr>
              <a:t>vzácnosti.</a:t>
            </a:r>
          </a:p>
          <a:p>
            <a:pPr algn="just"/>
            <a:endParaRPr lang="cs-CZ" sz="2400" b="1" dirty="0">
              <a:solidFill>
                <a:srgbClr val="FF0000"/>
              </a:solidFill>
            </a:endParaRPr>
          </a:p>
          <a:p>
            <a:pPr algn="just">
              <a:buFont typeface="Wingdings" panose="05000000000000000000" pitchFamily="2" charset="2"/>
              <a:buChar char="ü"/>
            </a:pPr>
            <a:r>
              <a:rPr lang="cs-CZ" sz="2400" i="1" dirty="0">
                <a:highlight>
                  <a:srgbClr val="FFFF00"/>
                </a:highlight>
              </a:rPr>
              <a:t>„Sociální vědy se liší od tvrdých věd, protože subjekty našeho zkoumání myslí."</a:t>
            </a:r>
          </a:p>
          <a:p>
            <a:pPr algn="just"/>
            <a:endParaRPr lang="cs-CZ" sz="2400" b="1" dirty="0"/>
          </a:p>
          <a:p>
            <a:pPr algn="just">
              <a:buFont typeface="Wingdings" panose="05000000000000000000" pitchFamily="2" charset="2"/>
              <a:buChar char="v"/>
            </a:pPr>
            <a:r>
              <a:rPr lang="cs-CZ" sz="2400" b="1" dirty="0"/>
              <a:t>Hlavní cíl ekonomie </a:t>
            </a:r>
            <a:r>
              <a:rPr lang="cs-CZ" sz="2400" dirty="0"/>
              <a:t>– nalézt a popsat mechanismus jehož prostřednictvím jsou v dané společnosti rozdělovány </a:t>
            </a:r>
            <a:r>
              <a:rPr lang="cs-CZ" sz="2400" b="1" dirty="0">
                <a:highlight>
                  <a:srgbClr val="FFFF00"/>
                </a:highlight>
              </a:rPr>
              <a:t>vzácné zdroje </a:t>
            </a:r>
            <a:r>
              <a:rPr lang="cs-CZ" sz="2400" dirty="0"/>
              <a:t>mezi vzájemně si konkurující užití.</a:t>
            </a:r>
          </a:p>
          <a:p>
            <a:pPr algn="just"/>
            <a:r>
              <a:rPr lang="cs-CZ" sz="2400" b="1" dirty="0"/>
              <a:t>Pokud by neexistovala vzácnost a alternativní použití zdrojů – neexistoval by ekonomický problém.</a:t>
            </a:r>
          </a:p>
          <a:p>
            <a:pPr algn="just">
              <a:buFont typeface="Wingdings" panose="05000000000000000000" pitchFamily="2" charset="2"/>
              <a:buChar char="Ø"/>
            </a:pPr>
            <a:endParaRPr 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57200" y="530526"/>
            <a:ext cx="8229600" cy="855422"/>
          </a:xfrm>
        </p:spPr>
        <p:txBody>
          <a:bodyPr/>
          <a:lstStyle/>
          <a:p>
            <a:r>
              <a:rPr lang="cs-CZ" dirty="0"/>
              <a:t>Ekonomie - opakování</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8F06220-0607-A86A-D6BF-26034E4340D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900F3B7-BA3D-57EC-CF29-4FB41FFECD8E}"/>
              </a:ext>
            </a:extLst>
          </p:cNvPr>
          <p:cNvSpPr>
            <a:spLocks noGrp="1"/>
          </p:cNvSpPr>
          <p:nvPr>
            <p:ph type="title"/>
          </p:nvPr>
        </p:nvSpPr>
        <p:spPr>
          <a:xfrm>
            <a:off x="457200" y="647700"/>
            <a:ext cx="8229600" cy="1143000"/>
          </a:xfrm>
        </p:spPr>
        <p:txBody>
          <a:bodyPr>
            <a:noAutofit/>
          </a:bodyPr>
          <a:lstStyle/>
          <a:p>
            <a:r>
              <a:rPr lang="cs-CZ" sz="3600" b="1" dirty="0">
                <a:solidFill>
                  <a:srgbClr val="FF0000"/>
                </a:solidFill>
                <a:latin typeface="Corbel" panose="020B0503020204020204" pitchFamily="34" charset="0"/>
              </a:rPr>
              <a:t>Nominální HDP vs. Reálný HDP</a:t>
            </a:r>
            <a:endParaRPr lang="cs-CZ" sz="3600" b="1" dirty="0"/>
          </a:p>
        </p:txBody>
      </p:sp>
      <p:sp>
        <p:nvSpPr>
          <p:cNvPr id="98" name="Google Shape;98;p14">
            <a:extLst>
              <a:ext uri="{FF2B5EF4-FFF2-40B4-BE49-F238E27FC236}">
                <a16:creationId xmlns:a16="http://schemas.microsoft.com/office/drawing/2014/main" id="{60966385-BD74-2439-2E6D-BCA27E3009A7}"/>
              </a:ext>
            </a:extLst>
          </p:cNvPr>
          <p:cNvSpPr txBox="1">
            <a:spLocks noGrp="1"/>
          </p:cNvSpPr>
          <p:nvPr>
            <p:ph type="body" idx="1"/>
          </p:nvPr>
        </p:nvSpPr>
        <p:spPr>
          <a:xfrm>
            <a:off x="202721" y="1625599"/>
            <a:ext cx="8738558" cy="4879703"/>
          </a:xfrm>
          <a:prstGeom prst="rect">
            <a:avLst/>
          </a:prstGeom>
          <a:noFill/>
          <a:ln>
            <a:noFill/>
          </a:ln>
        </p:spPr>
        <p:txBody>
          <a:bodyPr spcFirstLastPara="1" wrap="square" lIns="91425" tIns="45700" rIns="91425" bIns="45700" anchor="t" anchorCtr="0">
            <a:normAutofit/>
          </a:bodyPr>
          <a:lstStyle/>
          <a:p>
            <a:pPr marL="574675" indent="-457200" algn="just">
              <a:spcBef>
                <a:spcPts val="600"/>
              </a:spcBef>
              <a:buFont typeface="Wingdings" panose="05000000000000000000" pitchFamily="2" charset="2"/>
              <a:buChar char="v"/>
            </a:pPr>
            <a:r>
              <a:rPr lang="cs-CZ" sz="1800" b="1" dirty="0">
                <a:solidFill>
                  <a:schemeClr val="tx1"/>
                </a:solidFill>
                <a:latin typeface="Corbel" panose="020B0503020204020204" pitchFamily="34" charset="0"/>
              </a:rPr>
              <a:t>Změny </a:t>
            </a:r>
          </a:p>
          <a:p>
            <a:pPr marL="574675" indent="-457200" algn="just">
              <a:spcBef>
                <a:spcPts val="600"/>
              </a:spcBef>
              <a:buFont typeface="+mj-lt"/>
              <a:buAutoNum type="romanUcPeriod"/>
            </a:pPr>
            <a:r>
              <a:rPr lang="cs-CZ" sz="1800" b="1" dirty="0">
                <a:solidFill>
                  <a:schemeClr val="tx1"/>
                </a:solidFill>
                <a:highlight>
                  <a:srgbClr val="FFFF00"/>
                </a:highlight>
                <a:latin typeface="Corbel" panose="020B0503020204020204" pitchFamily="34" charset="0"/>
              </a:rPr>
              <a:t>NOMINÁLNÍHO PRODUKTU </a:t>
            </a:r>
            <a:r>
              <a:rPr lang="cs-CZ" sz="1800" b="1" dirty="0">
                <a:solidFill>
                  <a:schemeClr val="tx1"/>
                </a:solidFill>
                <a:latin typeface="Corbel" panose="020B0503020204020204" pitchFamily="34" charset="0"/>
              </a:rPr>
              <a:t>– odrážejí změny v </a:t>
            </a:r>
            <a:r>
              <a:rPr lang="cs-CZ" sz="1800" b="1" dirty="0">
                <a:solidFill>
                  <a:srgbClr val="FF0000"/>
                </a:solidFill>
                <a:latin typeface="Corbel" panose="020B0503020204020204" pitchFamily="34" charset="0"/>
              </a:rPr>
              <a:t>množství produkce</a:t>
            </a:r>
            <a:r>
              <a:rPr lang="cs-CZ" sz="1800" b="1" dirty="0">
                <a:solidFill>
                  <a:schemeClr val="tx1"/>
                </a:solidFill>
                <a:latin typeface="Corbel" panose="020B0503020204020204" pitchFamily="34" charset="0"/>
              </a:rPr>
              <a:t>, tak i </a:t>
            </a:r>
            <a:r>
              <a:rPr lang="cs-CZ" sz="1800" b="1" dirty="0">
                <a:solidFill>
                  <a:srgbClr val="FF0000"/>
                </a:solidFill>
                <a:latin typeface="Corbel" panose="020B0503020204020204" pitchFamily="34" charset="0"/>
              </a:rPr>
              <a:t>změny cen, </a:t>
            </a:r>
          </a:p>
          <a:p>
            <a:pPr marL="574675" indent="-457200" algn="just">
              <a:spcBef>
                <a:spcPts val="600"/>
              </a:spcBef>
              <a:buFont typeface="+mj-lt"/>
              <a:buAutoNum type="romanUcPeriod"/>
            </a:pPr>
            <a:r>
              <a:rPr lang="cs-CZ" sz="1800" b="1" dirty="0">
                <a:solidFill>
                  <a:schemeClr val="tx1"/>
                </a:solidFill>
                <a:highlight>
                  <a:srgbClr val="FFFF00"/>
                </a:highlight>
                <a:latin typeface="Corbel" panose="020B0503020204020204" pitchFamily="34" charset="0"/>
              </a:rPr>
              <a:t>REÁLNÉHO PRODUKTU </a:t>
            </a:r>
            <a:r>
              <a:rPr lang="cs-CZ" sz="1800" b="1" dirty="0">
                <a:solidFill>
                  <a:schemeClr val="tx1"/>
                </a:solidFill>
                <a:latin typeface="Corbel" panose="020B0503020204020204" pitchFamily="34" charset="0"/>
              </a:rPr>
              <a:t>– odráží pouze </a:t>
            </a:r>
            <a:r>
              <a:rPr lang="cs-CZ" sz="1800" b="1" dirty="0">
                <a:solidFill>
                  <a:srgbClr val="FF0000"/>
                </a:solidFill>
                <a:latin typeface="Corbel" panose="020B0503020204020204" pitchFamily="34" charset="0"/>
              </a:rPr>
              <a:t>změny produkce</a:t>
            </a:r>
            <a:r>
              <a:rPr lang="cs-CZ" sz="1800" b="1" dirty="0">
                <a:solidFill>
                  <a:schemeClr val="tx1"/>
                </a:solidFill>
                <a:latin typeface="Corbel" panose="020B0503020204020204" pitchFamily="34" charset="0"/>
              </a:rPr>
              <a:t> = použití pro vyjádření ekonomického růstu. </a:t>
            </a:r>
          </a:p>
          <a:p>
            <a:pPr marL="574675" indent="-457200" algn="just">
              <a:spcBef>
                <a:spcPts val="600"/>
              </a:spcBef>
              <a:buFont typeface="Wingdings" panose="05000000000000000000" pitchFamily="2" charset="2"/>
              <a:buChar char="v"/>
            </a:pPr>
            <a:r>
              <a:rPr lang="cs-CZ" sz="1800" b="1" dirty="0">
                <a:solidFill>
                  <a:schemeClr val="tx1"/>
                </a:solidFill>
                <a:latin typeface="Corbel" panose="020B0503020204020204" pitchFamily="34" charset="0"/>
              </a:rPr>
              <a:t>Známe-li nominální a reálný produkt: jejich podíl – změna cenové hladiny mezi obdobím </a:t>
            </a:r>
            <a:r>
              <a:rPr lang="cs-CZ" sz="1800" b="1" dirty="0">
                <a:solidFill>
                  <a:srgbClr val="FF0000"/>
                </a:solidFill>
                <a:latin typeface="Corbel" panose="020B0503020204020204" pitchFamily="34" charset="0"/>
              </a:rPr>
              <a:t>t</a:t>
            </a:r>
            <a:r>
              <a:rPr lang="cs-CZ" sz="1800" b="1" dirty="0">
                <a:solidFill>
                  <a:schemeClr val="tx1"/>
                </a:solidFill>
                <a:latin typeface="Corbel" panose="020B0503020204020204" pitchFamily="34" charset="0"/>
              </a:rPr>
              <a:t> a </a:t>
            </a:r>
            <a:r>
              <a:rPr lang="cs-CZ" sz="1800" b="1" dirty="0">
                <a:solidFill>
                  <a:srgbClr val="FF0000"/>
                </a:solidFill>
                <a:latin typeface="Corbel" panose="020B0503020204020204" pitchFamily="34" charset="0"/>
              </a:rPr>
              <a:t>z</a:t>
            </a:r>
            <a:r>
              <a:rPr lang="cs-CZ" sz="1800" b="1" dirty="0">
                <a:solidFill>
                  <a:schemeClr val="tx1"/>
                </a:solidFill>
                <a:latin typeface="Corbel" panose="020B0503020204020204" pitchFamily="34" charset="0"/>
              </a:rPr>
              <a:t>. Platí: </a:t>
            </a:r>
          </a:p>
          <a:p>
            <a:pPr marL="574675" indent="-457200" algn="just">
              <a:spcBef>
                <a:spcPts val="600"/>
              </a:spcBef>
              <a:buFont typeface="Wingdings" panose="05000000000000000000" pitchFamily="2" charset="2"/>
              <a:buChar char="v"/>
            </a:pPr>
            <a:endParaRPr lang="cs-CZ" sz="1800" b="1" dirty="0">
              <a:solidFill>
                <a:schemeClr val="tx1"/>
              </a:solidFill>
              <a:latin typeface="Corbel" panose="020B0503020204020204" pitchFamily="34" charset="0"/>
            </a:endParaRPr>
          </a:p>
          <a:p>
            <a:pPr marL="460375" algn="just">
              <a:spcBef>
                <a:spcPts val="600"/>
              </a:spcBef>
              <a:buFont typeface="Wingdings" panose="05000000000000000000" pitchFamily="2" charset="2"/>
              <a:buChar char="ü"/>
            </a:pPr>
            <a:endParaRPr lang="cs-CZ" sz="1800" b="1" dirty="0">
              <a:solidFill>
                <a:schemeClr val="tx1"/>
              </a:solidFill>
              <a:latin typeface="Corbel" panose="020B0503020204020204" pitchFamily="34" charset="0"/>
            </a:endParaRPr>
          </a:p>
          <a:p>
            <a:pPr marL="460375" algn="just">
              <a:spcBef>
                <a:spcPts val="600"/>
              </a:spcBef>
              <a:buFont typeface="Wingdings" panose="05000000000000000000" pitchFamily="2" charset="2"/>
              <a:buChar char="ü"/>
            </a:pPr>
            <a:endParaRPr lang="cs-CZ" sz="1800" b="1" dirty="0">
              <a:solidFill>
                <a:schemeClr val="tx1"/>
              </a:solidFill>
              <a:latin typeface="Corbel" panose="020B0503020204020204" pitchFamily="34" charset="0"/>
            </a:endParaRPr>
          </a:p>
          <a:p>
            <a:pPr marL="460375" algn="just">
              <a:spcBef>
                <a:spcPts val="600"/>
              </a:spcBef>
              <a:buFont typeface="Wingdings" panose="05000000000000000000" pitchFamily="2" charset="2"/>
              <a:buChar char="ü"/>
            </a:pPr>
            <a:endParaRPr lang="cs-CZ" sz="1800" b="1" dirty="0">
              <a:solidFill>
                <a:schemeClr val="tx1"/>
              </a:solidFill>
              <a:latin typeface="Corbel" panose="020B0503020204020204" pitchFamily="34" charset="0"/>
            </a:endParaRPr>
          </a:p>
          <a:p>
            <a:pPr marL="460375" algn="just">
              <a:spcBef>
                <a:spcPts val="600"/>
              </a:spcBef>
              <a:buFont typeface="Wingdings" panose="05000000000000000000" pitchFamily="2" charset="2"/>
              <a:buChar char="ü"/>
            </a:pPr>
            <a:endParaRPr lang="cs-CZ" sz="1800" b="1" dirty="0">
              <a:solidFill>
                <a:schemeClr val="tx1"/>
              </a:solidFill>
              <a:latin typeface="Corbel" panose="020B0503020204020204" pitchFamily="34" charset="0"/>
            </a:endParaRPr>
          </a:p>
        </p:txBody>
      </p:sp>
      <p:sp>
        <p:nvSpPr>
          <p:cNvPr id="99" name="Google Shape;99;p14">
            <a:extLst>
              <a:ext uri="{FF2B5EF4-FFF2-40B4-BE49-F238E27FC236}">
                <a16:creationId xmlns:a16="http://schemas.microsoft.com/office/drawing/2014/main" id="{9DF9CC46-ABA2-AAC9-C63E-1BB18029550A}"/>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31552991-4D41-5C7C-1765-8DD6F1DCDF6B}"/>
              </a:ext>
            </a:extLst>
          </p:cNvPr>
          <p:cNvPicPr>
            <a:picLocks noChangeAspect="1"/>
          </p:cNvPicPr>
          <p:nvPr/>
        </p:nvPicPr>
        <p:blipFill>
          <a:blip r:embed="rId3"/>
          <a:stretch>
            <a:fillRect/>
          </a:stretch>
        </p:blipFill>
        <p:spPr>
          <a:xfrm>
            <a:off x="731889" y="4262200"/>
            <a:ext cx="2233749" cy="1610202"/>
          </a:xfrm>
          <a:prstGeom prst="rect">
            <a:avLst/>
          </a:prstGeom>
        </p:spPr>
      </p:pic>
      <p:pic>
        <p:nvPicPr>
          <p:cNvPr id="6" name="Picture 5">
            <a:extLst>
              <a:ext uri="{FF2B5EF4-FFF2-40B4-BE49-F238E27FC236}">
                <a16:creationId xmlns:a16="http://schemas.microsoft.com/office/drawing/2014/main" id="{65E93858-1F54-6FCC-D58C-C6EC1633907D}"/>
              </a:ext>
            </a:extLst>
          </p:cNvPr>
          <p:cNvPicPr>
            <a:picLocks noChangeAspect="1"/>
          </p:cNvPicPr>
          <p:nvPr/>
        </p:nvPicPr>
        <p:blipFill>
          <a:blip r:embed="rId4"/>
          <a:stretch>
            <a:fillRect/>
          </a:stretch>
        </p:blipFill>
        <p:spPr>
          <a:xfrm>
            <a:off x="3553344" y="4262200"/>
            <a:ext cx="2233749" cy="1437458"/>
          </a:xfrm>
          <a:prstGeom prst="rect">
            <a:avLst/>
          </a:prstGeom>
        </p:spPr>
      </p:pic>
      <p:pic>
        <p:nvPicPr>
          <p:cNvPr id="10" name="Picture 9">
            <a:extLst>
              <a:ext uri="{FF2B5EF4-FFF2-40B4-BE49-F238E27FC236}">
                <a16:creationId xmlns:a16="http://schemas.microsoft.com/office/drawing/2014/main" id="{BCCFCA75-7546-EDC1-E1B0-0A7BC181928C}"/>
              </a:ext>
            </a:extLst>
          </p:cNvPr>
          <p:cNvPicPr>
            <a:picLocks noChangeAspect="1"/>
          </p:cNvPicPr>
          <p:nvPr/>
        </p:nvPicPr>
        <p:blipFill>
          <a:blip r:embed="rId5"/>
          <a:stretch>
            <a:fillRect/>
          </a:stretch>
        </p:blipFill>
        <p:spPr>
          <a:xfrm>
            <a:off x="6602905" y="4398639"/>
            <a:ext cx="1809206" cy="1437458"/>
          </a:xfrm>
          <a:prstGeom prst="rect">
            <a:avLst/>
          </a:prstGeom>
        </p:spPr>
      </p:pic>
      <p:sp>
        <p:nvSpPr>
          <p:cNvPr id="3" name="Arrow: Right 2">
            <a:extLst>
              <a:ext uri="{FF2B5EF4-FFF2-40B4-BE49-F238E27FC236}">
                <a16:creationId xmlns:a16="http://schemas.microsoft.com/office/drawing/2014/main" id="{1332A579-A423-3D00-EF11-5AA7B6F622B9}"/>
              </a:ext>
            </a:extLst>
          </p:cNvPr>
          <p:cNvSpPr/>
          <p:nvPr/>
        </p:nvSpPr>
        <p:spPr>
          <a:xfrm>
            <a:off x="2965638" y="4807131"/>
            <a:ext cx="587706" cy="404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07923C58-66D3-82FC-01B2-4BC056598191}"/>
              </a:ext>
            </a:extLst>
          </p:cNvPr>
          <p:cNvSpPr/>
          <p:nvPr/>
        </p:nvSpPr>
        <p:spPr>
          <a:xfrm>
            <a:off x="5787093" y="4778454"/>
            <a:ext cx="587706" cy="404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07922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647700"/>
            <a:ext cx="8229600" cy="1143000"/>
          </a:xfrm>
        </p:spPr>
        <p:txBody>
          <a:bodyPr>
            <a:noAutofit/>
          </a:bodyPr>
          <a:lstStyle/>
          <a:p>
            <a:r>
              <a:rPr lang="cs-CZ" sz="3600" b="1" dirty="0">
                <a:solidFill>
                  <a:srgbClr val="FF0000"/>
                </a:solidFill>
                <a:latin typeface="Corbel" panose="020B0503020204020204" pitchFamily="34" charset="0"/>
              </a:rPr>
              <a:t>Nominální HDP vs. Reálný HDP</a:t>
            </a:r>
            <a:endParaRPr lang="cs-CZ" sz="3600" b="1" dirty="0"/>
          </a:p>
        </p:txBody>
      </p:sp>
      <p:sp>
        <p:nvSpPr>
          <p:cNvPr id="98" name="Google Shape;98;p14"/>
          <p:cNvSpPr txBox="1">
            <a:spLocks noGrp="1"/>
          </p:cNvSpPr>
          <p:nvPr>
            <p:ph type="body" idx="1"/>
          </p:nvPr>
        </p:nvSpPr>
        <p:spPr>
          <a:xfrm>
            <a:off x="202721" y="4628600"/>
            <a:ext cx="8640833" cy="1329732"/>
          </a:xfrm>
          <a:prstGeom prst="rect">
            <a:avLst/>
          </a:prstGeom>
          <a:noFill/>
          <a:ln>
            <a:noFill/>
          </a:ln>
        </p:spPr>
        <p:txBody>
          <a:bodyPr spcFirstLastPara="1" wrap="square" lIns="91425" tIns="45700" rIns="91425" bIns="45700" anchor="t" anchorCtr="0">
            <a:normAutofit/>
          </a:bodyPr>
          <a:lstStyle/>
          <a:p>
            <a:pPr marL="460375" algn="just">
              <a:spcBef>
                <a:spcPts val="600"/>
              </a:spcBef>
              <a:buFont typeface="Wingdings" panose="05000000000000000000" pitchFamily="2" charset="2"/>
              <a:buChar char="ü"/>
            </a:pPr>
            <a:r>
              <a:rPr lang="cs-CZ" sz="2400" b="1" dirty="0">
                <a:solidFill>
                  <a:schemeClr val="tx1"/>
                </a:solidFill>
                <a:latin typeface="Corbel" panose="020B0503020204020204" pitchFamily="34" charset="0"/>
              </a:rPr>
              <a:t>Deflátor* = cenový index, který nejkomplexněji zachycuje změny cenové hladiny.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12" name="Picture 11">
            <a:extLst>
              <a:ext uri="{FF2B5EF4-FFF2-40B4-BE49-F238E27FC236}">
                <a16:creationId xmlns:a16="http://schemas.microsoft.com/office/drawing/2014/main" id="{2493095E-40E4-C46F-AC90-16ED9E0BA978}"/>
              </a:ext>
            </a:extLst>
          </p:cNvPr>
          <p:cNvPicPr>
            <a:picLocks noChangeAspect="1"/>
          </p:cNvPicPr>
          <p:nvPr/>
        </p:nvPicPr>
        <p:blipFill>
          <a:blip r:embed="rId3"/>
          <a:stretch>
            <a:fillRect/>
          </a:stretch>
        </p:blipFill>
        <p:spPr>
          <a:xfrm>
            <a:off x="0" y="1790700"/>
            <a:ext cx="8987245" cy="24558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647700"/>
            <a:ext cx="8229600" cy="805180"/>
          </a:xfrm>
        </p:spPr>
        <p:txBody>
          <a:bodyPr>
            <a:noAutofit/>
          </a:bodyPr>
          <a:lstStyle/>
          <a:p>
            <a:r>
              <a:rPr lang="cs-CZ" sz="3600" b="1" dirty="0">
                <a:solidFill>
                  <a:srgbClr val="FF0000"/>
                </a:solidFill>
                <a:latin typeface="Corbel" panose="020B0503020204020204" pitchFamily="34" charset="0"/>
              </a:rPr>
              <a:t>Domácí produkt vs. Národní produkt</a:t>
            </a:r>
            <a:endParaRPr lang="cs-CZ" sz="3600" b="1" dirty="0"/>
          </a:p>
        </p:txBody>
      </p:sp>
      <p:sp>
        <p:nvSpPr>
          <p:cNvPr id="98" name="Google Shape;98;p14"/>
          <p:cNvSpPr txBox="1">
            <a:spLocks noGrp="1"/>
          </p:cNvSpPr>
          <p:nvPr>
            <p:ph type="body" idx="1"/>
          </p:nvPr>
        </p:nvSpPr>
        <p:spPr>
          <a:xfrm>
            <a:off x="202721" y="1381760"/>
            <a:ext cx="8738558" cy="4958655"/>
          </a:xfrm>
          <a:prstGeom prst="rect">
            <a:avLst/>
          </a:prstGeom>
          <a:noFill/>
          <a:ln>
            <a:noFill/>
          </a:ln>
        </p:spPr>
        <p:txBody>
          <a:bodyPr spcFirstLastPara="1" wrap="square" lIns="91425" tIns="45700" rIns="91425" bIns="45700" anchor="t" anchorCtr="0">
            <a:normAutofit lnSpcReduction="10000"/>
          </a:bodyPr>
          <a:lstStyle/>
          <a:p>
            <a:pPr marL="574675" indent="-457200" algn="just">
              <a:spcBef>
                <a:spcPts val="600"/>
              </a:spcBef>
              <a:buFont typeface="Wingdings" panose="05000000000000000000" pitchFamily="2" charset="2"/>
              <a:buChar char="v"/>
            </a:pPr>
            <a:r>
              <a:rPr lang="cs-CZ" sz="2000" b="1" dirty="0">
                <a:solidFill>
                  <a:schemeClr val="tx1"/>
                </a:solidFill>
                <a:latin typeface="Corbel" panose="020B0503020204020204" pitchFamily="34" charset="0"/>
              </a:rPr>
              <a:t>Rozdíl: </a:t>
            </a:r>
          </a:p>
          <a:p>
            <a:pPr marL="574675" indent="-457200" algn="just">
              <a:spcBef>
                <a:spcPts val="600"/>
              </a:spcBef>
              <a:buFont typeface="+mj-lt"/>
              <a:buAutoNum type="arabicPeriod"/>
            </a:pPr>
            <a:r>
              <a:rPr lang="cs-CZ" sz="2000" b="1" dirty="0">
                <a:solidFill>
                  <a:srgbClr val="FF0000"/>
                </a:solidFill>
                <a:latin typeface="Corbel" panose="020B0503020204020204" pitchFamily="34" charset="0"/>
              </a:rPr>
              <a:t>DOMÁCÍ PRODUKT </a:t>
            </a:r>
            <a:r>
              <a:rPr lang="cs-CZ" sz="2000" b="1" dirty="0">
                <a:solidFill>
                  <a:schemeClr val="tx1"/>
                </a:solidFill>
                <a:latin typeface="Corbel" panose="020B0503020204020204" pitchFamily="34" charset="0"/>
              </a:rPr>
              <a:t>– produkt vytvořený na daném území; </a:t>
            </a:r>
          </a:p>
          <a:p>
            <a:pPr marL="574675" indent="-457200" algn="just">
              <a:spcBef>
                <a:spcPts val="600"/>
              </a:spcBef>
              <a:buFont typeface="+mj-lt"/>
              <a:buAutoNum type="arabicPeriod"/>
            </a:pPr>
            <a:r>
              <a:rPr lang="cs-CZ" sz="2000" b="1" dirty="0">
                <a:solidFill>
                  <a:srgbClr val="FF0000"/>
                </a:solidFill>
                <a:latin typeface="Corbel" panose="020B0503020204020204" pitchFamily="34" charset="0"/>
              </a:rPr>
              <a:t>NÁRODNÍ PRODUKT </a:t>
            </a:r>
            <a:r>
              <a:rPr lang="cs-CZ" sz="2000" b="1" dirty="0">
                <a:solidFill>
                  <a:schemeClr val="tx1"/>
                </a:solidFill>
                <a:latin typeface="Corbel" panose="020B0503020204020204" pitchFamily="34" charset="0"/>
              </a:rPr>
              <a:t>– produkt vytvořený národními výrobními faktory bez ohledu na území, kde byl vytvořen. </a:t>
            </a:r>
          </a:p>
          <a:p>
            <a:pPr marL="117475" indent="0" algn="just">
              <a:spcBef>
                <a:spcPts val="600"/>
              </a:spcBef>
              <a:buNone/>
            </a:pPr>
            <a:r>
              <a:rPr lang="cs-CZ" sz="2000" b="1" dirty="0">
                <a:solidFill>
                  <a:schemeClr val="tx1"/>
                </a:solidFill>
                <a:highlight>
                  <a:srgbClr val="FFFF00"/>
                </a:highlight>
                <a:latin typeface="Corbel" panose="020B0503020204020204" pitchFamily="34" charset="0"/>
              </a:rPr>
              <a:t>Ad 1)</a:t>
            </a:r>
            <a:r>
              <a:rPr lang="cs-CZ" sz="2000" b="1" dirty="0">
                <a:solidFill>
                  <a:schemeClr val="tx1"/>
                </a:solidFill>
                <a:latin typeface="Corbel" panose="020B0503020204020204" pitchFamily="34" charset="0"/>
              </a:rPr>
              <a:t> Např. český domácí produkt: vytvořený na území ČR jak českými tak i cizími výrobními faktory: německým kapitálem nebo prací ukrajinských dělníků;</a:t>
            </a:r>
          </a:p>
          <a:p>
            <a:pPr marL="117475" indent="0" algn="just">
              <a:spcBef>
                <a:spcPts val="600"/>
              </a:spcBef>
              <a:buNone/>
            </a:pPr>
            <a:r>
              <a:rPr lang="cs-CZ" sz="2000" b="1" dirty="0">
                <a:solidFill>
                  <a:schemeClr val="tx1"/>
                </a:solidFill>
                <a:highlight>
                  <a:srgbClr val="FFFF00"/>
                </a:highlight>
                <a:latin typeface="Corbel" panose="020B0503020204020204" pitchFamily="34" charset="0"/>
              </a:rPr>
              <a:t>Ad 2) </a:t>
            </a:r>
            <a:r>
              <a:rPr lang="cs-CZ" sz="2000" b="1" dirty="0">
                <a:solidFill>
                  <a:schemeClr val="tx1"/>
                </a:solidFill>
                <a:latin typeface="Corbel" panose="020B0503020204020204" pitchFamily="34" charset="0"/>
              </a:rPr>
              <a:t>Český národní produkt: produkt vytvořený českým kapitálem a českou prací jak na území ČR, tak i v zahraničí: českými dělníky v </a:t>
            </a:r>
            <a:r>
              <a:rPr lang="cs-CZ" sz="2000" b="1" dirty="0" err="1">
                <a:solidFill>
                  <a:schemeClr val="tx1"/>
                </a:solidFill>
                <a:latin typeface="Corbel" panose="020B0503020204020204" pitchFamily="34" charset="0"/>
              </a:rPr>
              <a:t>Německu,bčeským</a:t>
            </a:r>
            <a:r>
              <a:rPr lang="cs-CZ" sz="2000" b="1" dirty="0">
                <a:solidFill>
                  <a:schemeClr val="tx1"/>
                </a:solidFill>
                <a:latin typeface="Corbel" panose="020B0503020204020204" pitchFamily="34" charset="0"/>
              </a:rPr>
              <a:t> kapitálem na Ukrajině;</a:t>
            </a:r>
          </a:p>
          <a:p>
            <a:pPr marL="117475" indent="0" algn="just">
              <a:spcBef>
                <a:spcPts val="600"/>
              </a:spcBef>
              <a:buNone/>
            </a:pPr>
            <a:endParaRPr lang="cs-CZ" sz="2000" b="1" dirty="0">
              <a:solidFill>
                <a:schemeClr val="tx1"/>
              </a:solidFill>
              <a:highlight>
                <a:srgbClr val="FFFF00"/>
              </a:highlight>
              <a:latin typeface="Corbel" panose="020B0503020204020204" pitchFamily="34" charset="0"/>
            </a:endParaRPr>
          </a:p>
          <a:p>
            <a:pPr marL="117475" indent="0" algn="just">
              <a:spcBef>
                <a:spcPts val="600"/>
              </a:spcBef>
              <a:buNone/>
            </a:pPr>
            <a:r>
              <a:rPr lang="cs-CZ" sz="2000" b="1" dirty="0">
                <a:solidFill>
                  <a:schemeClr val="tx1"/>
                </a:solidFill>
                <a:highlight>
                  <a:srgbClr val="FFFF00"/>
                </a:highlight>
                <a:latin typeface="Corbel" panose="020B0503020204020204" pitchFamily="34" charset="0"/>
              </a:rPr>
              <a:t>Ad 1) </a:t>
            </a:r>
            <a:r>
              <a:rPr lang="cs-CZ" sz="2000" b="1" dirty="0">
                <a:solidFill>
                  <a:schemeClr val="tx1"/>
                </a:solidFill>
                <a:latin typeface="Corbel" panose="020B0503020204020204" pitchFamily="34" charset="0"/>
              </a:rPr>
              <a:t>Pro měření domácího produktu = hledisko </a:t>
            </a:r>
            <a:r>
              <a:rPr lang="cs-CZ" sz="2000" b="1" dirty="0">
                <a:solidFill>
                  <a:srgbClr val="FF0000"/>
                </a:solidFill>
                <a:latin typeface="Corbel" panose="020B0503020204020204" pitchFamily="34" charset="0"/>
              </a:rPr>
              <a:t>TERITORIÁLNÍ, </a:t>
            </a:r>
          </a:p>
          <a:p>
            <a:pPr marL="117475" indent="0" algn="just">
              <a:spcBef>
                <a:spcPts val="600"/>
              </a:spcBef>
              <a:buNone/>
            </a:pPr>
            <a:r>
              <a:rPr lang="cs-CZ" sz="2000" b="1" dirty="0">
                <a:solidFill>
                  <a:schemeClr val="tx1"/>
                </a:solidFill>
                <a:highlight>
                  <a:srgbClr val="FFFF00"/>
                </a:highlight>
                <a:latin typeface="Corbel" panose="020B0503020204020204" pitchFamily="34" charset="0"/>
              </a:rPr>
              <a:t>Ad 2)</a:t>
            </a:r>
            <a:r>
              <a:rPr lang="cs-CZ" sz="2000" b="1" dirty="0">
                <a:solidFill>
                  <a:schemeClr val="tx1"/>
                </a:solidFill>
                <a:latin typeface="Corbel" panose="020B0503020204020204" pitchFamily="34" charset="0"/>
              </a:rPr>
              <a:t> Pro měření národního produktu = hledisko </a:t>
            </a:r>
            <a:r>
              <a:rPr lang="cs-CZ" sz="2000" b="1" dirty="0">
                <a:solidFill>
                  <a:srgbClr val="FF0000"/>
                </a:solidFill>
                <a:latin typeface="Corbel" panose="020B0503020204020204" pitchFamily="34" charset="0"/>
              </a:rPr>
              <a:t>NÁRODNOSTI VLASTNÍKŮ VÝROBNÍCH FAKTORŮ. </a:t>
            </a:r>
          </a:p>
          <a:p>
            <a:pPr marL="117475" indent="0" algn="just">
              <a:spcBef>
                <a:spcPts val="600"/>
              </a:spcBef>
              <a:buNone/>
            </a:pPr>
            <a:endParaRPr lang="cs-CZ" sz="2000" b="1" dirty="0">
              <a:solidFill>
                <a:schemeClr val="tx1"/>
              </a:solidFill>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B28870C-8E3F-A620-9FBC-49C069E9A20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4FB1284-E812-216D-CE2A-6BF24FC947AD}"/>
              </a:ext>
            </a:extLst>
          </p:cNvPr>
          <p:cNvSpPr>
            <a:spLocks noGrp="1"/>
          </p:cNvSpPr>
          <p:nvPr>
            <p:ph type="title"/>
          </p:nvPr>
        </p:nvSpPr>
        <p:spPr>
          <a:xfrm>
            <a:off x="457200" y="647700"/>
            <a:ext cx="8229600" cy="805180"/>
          </a:xfrm>
        </p:spPr>
        <p:txBody>
          <a:bodyPr>
            <a:noAutofit/>
          </a:bodyPr>
          <a:lstStyle/>
          <a:p>
            <a:r>
              <a:rPr lang="cs-CZ" sz="3600" b="1" dirty="0">
                <a:solidFill>
                  <a:srgbClr val="FF0000"/>
                </a:solidFill>
                <a:latin typeface="Corbel" panose="020B0503020204020204" pitchFamily="34" charset="0"/>
              </a:rPr>
              <a:t>Domácí produkt vs. Národní produkt</a:t>
            </a:r>
            <a:endParaRPr lang="cs-CZ" sz="3600" b="1" dirty="0"/>
          </a:p>
        </p:txBody>
      </p:sp>
      <p:sp>
        <p:nvSpPr>
          <p:cNvPr id="98" name="Google Shape;98;p14">
            <a:extLst>
              <a:ext uri="{FF2B5EF4-FFF2-40B4-BE49-F238E27FC236}">
                <a16:creationId xmlns:a16="http://schemas.microsoft.com/office/drawing/2014/main" id="{1A34868B-FC2F-DA23-3E44-FC8F85DD36C3}"/>
              </a:ext>
            </a:extLst>
          </p:cNvPr>
          <p:cNvSpPr txBox="1">
            <a:spLocks noGrp="1"/>
          </p:cNvSpPr>
          <p:nvPr>
            <p:ph type="body" idx="1"/>
          </p:nvPr>
        </p:nvSpPr>
        <p:spPr>
          <a:xfrm>
            <a:off x="202721" y="1381760"/>
            <a:ext cx="8738558" cy="5130800"/>
          </a:xfrm>
          <a:prstGeom prst="rect">
            <a:avLst/>
          </a:prstGeom>
          <a:noFill/>
          <a:ln>
            <a:noFill/>
          </a:ln>
        </p:spPr>
        <p:txBody>
          <a:bodyPr spcFirstLastPara="1" wrap="square" lIns="91425" tIns="45700" rIns="91425" bIns="45700" anchor="t" anchorCtr="0">
            <a:normAutofit/>
          </a:bodyPr>
          <a:lstStyle/>
          <a:p>
            <a:pPr marL="117475" indent="0" algn="just">
              <a:spcBef>
                <a:spcPts val="600"/>
              </a:spcBef>
              <a:buNone/>
            </a:pPr>
            <a:r>
              <a:rPr lang="cs-CZ" sz="3600" b="1" dirty="0">
                <a:solidFill>
                  <a:schemeClr val="tx1"/>
                </a:solidFill>
                <a:latin typeface="Corbel" panose="020B0503020204020204" pitchFamily="34" charset="0"/>
              </a:rPr>
              <a:t>Vztah mezi oběma agregáty: </a:t>
            </a:r>
          </a:p>
          <a:p>
            <a:pPr marL="117475" indent="0" algn="ctr">
              <a:spcBef>
                <a:spcPts val="600"/>
              </a:spcBef>
              <a:buNone/>
            </a:pPr>
            <a:endParaRPr lang="cs-CZ" sz="3600" b="1" dirty="0">
              <a:solidFill>
                <a:schemeClr val="tx1"/>
              </a:solidFill>
              <a:highlight>
                <a:srgbClr val="FFFF00"/>
              </a:highlight>
              <a:latin typeface="Corbel" panose="020B0503020204020204" pitchFamily="34" charset="0"/>
            </a:endParaRPr>
          </a:p>
          <a:p>
            <a:pPr marL="117475" indent="0" algn="ctr">
              <a:spcBef>
                <a:spcPts val="600"/>
              </a:spcBef>
              <a:buNone/>
            </a:pPr>
            <a:r>
              <a:rPr lang="cs-CZ" sz="4400" b="1" dirty="0">
                <a:solidFill>
                  <a:schemeClr val="tx1"/>
                </a:solidFill>
                <a:highlight>
                  <a:srgbClr val="FFFF00"/>
                </a:highlight>
                <a:latin typeface="Corbel" panose="020B0503020204020204" pitchFamily="34" charset="0"/>
              </a:rPr>
              <a:t>Národní produkt =  Domácí produkt + Produkt domácích občanů v cizině - Produkt cizinců v tuzemsku </a:t>
            </a:r>
          </a:p>
          <a:p>
            <a:pPr marL="117475" indent="0" algn="just">
              <a:spcBef>
                <a:spcPts val="600"/>
              </a:spcBef>
              <a:buNone/>
            </a:pPr>
            <a:r>
              <a:rPr lang="cs-CZ" sz="4400" b="1" dirty="0">
                <a:solidFill>
                  <a:schemeClr val="tx1"/>
                </a:solidFill>
                <a:latin typeface="Corbel" panose="020B0503020204020204" pitchFamily="34" charset="0"/>
              </a:rPr>
              <a:t> </a:t>
            </a:r>
          </a:p>
        </p:txBody>
      </p:sp>
      <p:sp>
        <p:nvSpPr>
          <p:cNvPr id="99" name="Google Shape;99;p14">
            <a:extLst>
              <a:ext uri="{FF2B5EF4-FFF2-40B4-BE49-F238E27FC236}">
                <a16:creationId xmlns:a16="http://schemas.microsoft.com/office/drawing/2014/main" id="{F1FDDCFF-BDB9-B535-F532-F7AE2B47EE2A}"/>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50321063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647700"/>
            <a:ext cx="8229600" cy="805180"/>
          </a:xfrm>
        </p:spPr>
        <p:txBody>
          <a:bodyPr>
            <a:noAutofit/>
          </a:bodyPr>
          <a:lstStyle/>
          <a:p>
            <a:r>
              <a:rPr lang="cs-CZ" sz="3600" b="1" dirty="0">
                <a:solidFill>
                  <a:srgbClr val="FF0000"/>
                </a:solidFill>
                <a:latin typeface="Corbel" panose="020B0503020204020204" pitchFamily="34" charset="0"/>
              </a:rPr>
              <a:t>Metody měření domácího produktu </a:t>
            </a:r>
            <a:endParaRPr lang="cs-CZ" sz="3600" b="1" dirty="0"/>
          </a:p>
        </p:txBody>
      </p:sp>
      <p:sp>
        <p:nvSpPr>
          <p:cNvPr id="98" name="Google Shape;98;p14"/>
          <p:cNvSpPr txBox="1">
            <a:spLocks noGrp="1"/>
          </p:cNvSpPr>
          <p:nvPr>
            <p:ph type="body" idx="1"/>
          </p:nvPr>
        </p:nvSpPr>
        <p:spPr>
          <a:xfrm>
            <a:off x="202721" y="1381760"/>
            <a:ext cx="8738558" cy="5130800"/>
          </a:xfrm>
          <a:prstGeom prst="rect">
            <a:avLst/>
          </a:prstGeom>
          <a:noFill/>
          <a:ln>
            <a:noFill/>
          </a:ln>
        </p:spPr>
        <p:txBody>
          <a:bodyPr spcFirstLastPara="1" wrap="square" lIns="91425" tIns="45700" rIns="91425" bIns="45700" anchor="t" anchorCtr="0">
            <a:normAutofit/>
          </a:bodyPr>
          <a:lstStyle/>
          <a:p>
            <a:pPr marL="574675" indent="-457200" algn="just">
              <a:spcBef>
                <a:spcPts val="600"/>
              </a:spcBef>
              <a:buFont typeface="Wingdings" panose="05000000000000000000" pitchFamily="2" charset="2"/>
              <a:buChar char="v"/>
            </a:pPr>
            <a:r>
              <a:rPr lang="cs-CZ" sz="2400" b="1" dirty="0">
                <a:solidFill>
                  <a:schemeClr val="tx1"/>
                </a:solidFill>
                <a:latin typeface="Corbel" panose="020B0503020204020204" pitchFamily="34" charset="0"/>
              </a:rPr>
              <a:t>K měření domácího produktu –  tři základní metody: </a:t>
            </a:r>
            <a:r>
              <a:rPr lang="cs-CZ" sz="2400" b="1" dirty="0">
                <a:solidFill>
                  <a:srgbClr val="FF0000"/>
                </a:solidFill>
                <a:latin typeface="Corbel" panose="020B0503020204020204" pitchFamily="34" charset="0"/>
              </a:rPr>
              <a:t>VÝROBKOVÁ, VÝDAJOVÁ </a:t>
            </a:r>
            <a:r>
              <a:rPr lang="cs-CZ" sz="2400" b="1" dirty="0">
                <a:solidFill>
                  <a:schemeClr val="tx1"/>
                </a:solidFill>
                <a:latin typeface="Corbel" panose="020B0503020204020204" pitchFamily="34" charset="0"/>
              </a:rPr>
              <a:t>a </a:t>
            </a:r>
            <a:r>
              <a:rPr lang="cs-CZ" sz="2400" b="1" dirty="0">
                <a:solidFill>
                  <a:srgbClr val="FF0000"/>
                </a:solidFill>
                <a:latin typeface="Corbel" panose="020B0503020204020204" pitchFamily="34" charset="0"/>
              </a:rPr>
              <a:t>DŮCHODOVÁ. </a:t>
            </a:r>
          </a:p>
          <a:p>
            <a:pPr marL="574675" indent="-457200" algn="just">
              <a:spcBef>
                <a:spcPts val="600"/>
              </a:spcBef>
              <a:buFont typeface="+mj-lt"/>
              <a:buAutoNum type="arabicPeriod"/>
            </a:pPr>
            <a:endParaRPr lang="cs-CZ" sz="2400" b="1" dirty="0">
              <a:solidFill>
                <a:srgbClr val="FF0000"/>
              </a:solidFill>
              <a:latin typeface="Corbel" panose="020B0503020204020204" pitchFamily="34" charset="0"/>
            </a:endParaRPr>
          </a:p>
          <a:p>
            <a:pPr marL="574675" indent="-457200" algn="just">
              <a:spcBef>
                <a:spcPts val="600"/>
              </a:spcBef>
              <a:buFont typeface="+mj-lt"/>
              <a:buAutoNum type="arabicPeriod"/>
            </a:pPr>
            <a:r>
              <a:rPr lang="cs-CZ" sz="2400" b="1" dirty="0">
                <a:solidFill>
                  <a:srgbClr val="FF0000"/>
                </a:solidFill>
                <a:latin typeface="Corbel" panose="020B0503020204020204" pitchFamily="34" charset="0"/>
              </a:rPr>
              <a:t>VÝROBKOVÁ METODA </a:t>
            </a:r>
            <a:r>
              <a:rPr lang="cs-CZ" sz="2400" b="1" dirty="0">
                <a:solidFill>
                  <a:schemeClr val="tx1"/>
                </a:solidFill>
                <a:latin typeface="Corbel" panose="020B0503020204020204" pitchFamily="34" charset="0"/>
              </a:rPr>
              <a:t>– sečteme hodnotu výrobků a služeb vyrobených v daném roce. Přitom musíme respektovat dvě pravidla: </a:t>
            </a:r>
          </a:p>
          <a:p>
            <a:pPr marL="460375" algn="just">
              <a:spcBef>
                <a:spcPts val="600"/>
              </a:spcBef>
              <a:buFont typeface="+mj-lt"/>
              <a:buAutoNum type="alphaLcParenR"/>
            </a:pPr>
            <a:r>
              <a:rPr lang="cs-CZ" sz="2400" b="1" dirty="0">
                <a:solidFill>
                  <a:schemeClr val="tx1"/>
                </a:solidFill>
                <a:latin typeface="Corbel" panose="020B0503020204020204" pitchFamily="34" charset="0"/>
              </a:rPr>
              <a:t>Započítávají se jen výrobky vyrobené </a:t>
            </a:r>
            <a:r>
              <a:rPr lang="cs-CZ" sz="2400" b="1" dirty="0">
                <a:solidFill>
                  <a:schemeClr val="tx1"/>
                </a:solidFill>
                <a:highlight>
                  <a:srgbClr val="FFFF00"/>
                </a:highlight>
                <a:latin typeface="Corbel" panose="020B0503020204020204" pitchFamily="34" charset="0"/>
              </a:rPr>
              <a:t>v daném roce</a:t>
            </a:r>
            <a:r>
              <a:rPr lang="cs-CZ" sz="2400" b="1" dirty="0">
                <a:solidFill>
                  <a:schemeClr val="tx1"/>
                </a:solidFill>
                <a:latin typeface="Corbel" panose="020B0503020204020204" pitchFamily="34" charset="0"/>
              </a:rPr>
              <a:t>. Do produktu letošního roku nelze započítávat např. dříve postavené domy, dříve vyrobená auta atd. </a:t>
            </a:r>
          </a:p>
          <a:p>
            <a:pPr marL="460375" algn="just">
              <a:spcBef>
                <a:spcPts val="600"/>
              </a:spcBef>
              <a:buFont typeface="+mj-lt"/>
              <a:buAutoNum type="alphaLcParenR"/>
            </a:pPr>
            <a:r>
              <a:rPr lang="cs-CZ" sz="2400" b="1" dirty="0">
                <a:solidFill>
                  <a:schemeClr val="tx1"/>
                </a:solidFill>
                <a:latin typeface="Corbel" panose="020B0503020204020204" pitchFamily="34" charset="0"/>
              </a:rPr>
              <a:t>Každý výrobek se do domácího produktu započte </a:t>
            </a:r>
            <a:r>
              <a:rPr lang="cs-CZ" sz="2400" b="1" dirty="0">
                <a:solidFill>
                  <a:schemeClr val="tx1"/>
                </a:solidFill>
                <a:highlight>
                  <a:srgbClr val="FFFF00"/>
                </a:highlight>
                <a:latin typeface="Corbel" panose="020B0503020204020204" pitchFamily="34" charset="0"/>
              </a:rPr>
              <a:t>jen jednou. </a:t>
            </a:r>
          </a:p>
          <a:p>
            <a:pPr marL="117475" indent="0" algn="ctr">
              <a:spcBef>
                <a:spcPts val="600"/>
              </a:spcBef>
              <a:buNone/>
            </a:pPr>
            <a:r>
              <a:rPr lang="el-GR" sz="2400" b="1" dirty="0">
                <a:solidFill>
                  <a:schemeClr val="tx1"/>
                </a:solidFill>
                <a:highlight>
                  <a:srgbClr val="FFFF00"/>
                </a:highlight>
                <a:latin typeface="Corbel" panose="020B0503020204020204" pitchFamily="34" charset="0"/>
              </a:rPr>
              <a:t>Σ</a:t>
            </a:r>
            <a:r>
              <a:rPr lang="cs-CZ" sz="2400" b="1" dirty="0">
                <a:solidFill>
                  <a:schemeClr val="tx1"/>
                </a:solidFill>
                <a:highlight>
                  <a:srgbClr val="FFFF00"/>
                </a:highlight>
                <a:latin typeface="Corbel" panose="020B0503020204020204" pitchFamily="34" charset="0"/>
              </a:rPr>
              <a:t> Přidaných hodnot = Domácí produkt </a:t>
            </a:r>
          </a:p>
          <a:p>
            <a:pPr marL="460375" algn="just">
              <a:spcBef>
                <a:spcPts val="600"/>
              </a:spcBef>
            </a:pPr>
            <a:endParaRPr lang="cs-CZ" sz="2400" b="1" dirty="0">
              <a:solidFill>
                <a:schemeClr val="tx1"/>
              </a:solidFill>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5D26C5C-713F-B27F-F196-DFC03CA545A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8BCF65F-D5C5-A418-BC09-CF04C3D81265}"/>
              </a:ext>
            </a:extLst>
          </p:cNvPr>
          <p:cNvSpPr>
            <a:spLocks noGrp="1"/>
          </p:cNvSpPr>
          <p:nvPr>
            <p:ph type="title"/>
          </p:nvPr>
        </p:nvSpPr>
        <p:spPr>
          <a:xfrm>
            <a:off x="457200" y="647700"/>
            <a:ext cx="8229600" cy="805180"/>
          </a:xfrm>
        </p:spPr>
        <p:txBody>
          <a:bodyPr>
            <a:noAutofit/>
          </a:bodyPr>
          <a:lstStyle/>
          <a:p>
            <a:r>
              <a:rPr lang="cs-CZ" sz="3600" b="1" dirty="0">
                <a:solidFill>
                  <a:srgbClr val="FF0000"/>
                </a:solidFill>
                <a:latin typeface="Corbel" panose="020B0503020204020204" pitchFamily="34" charset="0"/>
              </a:rPr>
              <a:t>Metody měření domácího produktu </a:t>
            </a:r>
            <a:endParaRPr lang="cs-CZ" sz="3600" b="1" dirty="0"/>
          </a:p>
        </p:txBody>
      </p:sp>
      <p:sp>
        <p:nvSpPr>
          <p:cNvPr id="98" name="Google Shape;98;p14">
            <a:extLst>
              <a:ext uri="{FF2B5EF4-FFF2-40B4-BE49-F238E27FC236}">
                <a16:creationId xmlns:a16="http://schemas.microsoft.com/office/drawing/2014/main" id="{CF54A7FE-A328-CAF1-C191-07D431C0F5D2}"/>
              </a:ext>
            </a:extLst>
          </p:cNvPr>
          <p:cNvSpPr txBox="1">
            <a:spLocks noGrp="1"/>
          </p:cNvSpPr>
          <p:nvPr>
            <p:ph type="body" idx="1"/>
          </p:nvPr>
        </p:nvSpPr>
        <p:spPr>
          <a:xfrm>
            <a:off x="202721" y="1381760"/>
            <a:ext cx="8738558" cy="5130800"/>
          </a:xfrm>
          <a:prstGeom prst="rect">
            <a:avLst/>
          </a:prstGeom>
          <a:noFill/>
          <a:ln>
            <a:noFill/>
          </a:ln>
        </p:spPr>
        <p:txBody>
          <a:bodyPr spcFirstLastPara="1" wrap="square" lIns="91425" tIns="45700" rIns="91425" bIns="45700" anchor="t" anchorCtr="0">
            <a:normAutofit/>
          </a:bodyPr>
          <a:lstStyle/>
          <a:p>
            <a:pPr marL="574675" indent="-457200" algn="just">
              <a:spcBef>
                <a:spcPts val="600"/>
              </a:spcBef>
              <a:buFont typeface="+mj-lt"/>
              <a:buAutoNum type="arabicPeriod" startAt="2"/>
            </a:pPr>
            <a:r>
              <a:rPr lang="cs-CZ" sz="2400" b="1" dirty="0">
                <a:solidFill>
                  <a:srgbClr val="FF0000"/>
                </a:solidFill>
                <a:latin typeface="Corbel" panose="020B0503020204020204" pitchFamily="34" charset="0"/>
              </a:rPr>
              <a:t>VÝDAJOVÁ METODA </a:t>
            </a:r>
            <a:r>
              <a:rPr lang="cs-CZ" sz="2400" b="1" dirty="0">
                <a:solidFill>
                  <a:schemeClr val="tx1"/>
                </a:solidFill>
                <a:latin typeface="Corbel" panose="020B0503020204020204" pitchFamily="34" charset="0"/>
              </a:rPr>
              <a:t>–</a:t>
            </a:r>
            <a:r>
              <a:rPr lang="cs-CZ" sz="2400" b="1" dirty="0">
                <a:solidFill>
                  <a:srgbClr val="FF0000"/>
                </a:solidFill>
                <a:latin typeface="Corbel" panose="020B0503020204020204" pitchFamily="34" charset="0"/>
              </a:rPr>
              <a:t> </a:t>
            </a:r>
            <a:r>
              <a:rPr lang="cs-CZ" sz="2400" b="1" dirty="0">
                <a:solidFill>
                  <a:schemeClr val="tx1"/>
                </a:solidFill>
                <a:latin typeface="Corbel" panose="020B0503020204020204" pitchFamily="34" charset="0"/>
              </a:rPr>
              <a:t>peněžní výdaj na zboží = hodnotě tohoto zboží. </a:t>
            </a:r>
          </a:p>
          <a:p>
            <a:pPr marL="460375" algn="just">
              <a:spcBef>
                <a:spcPts val="600"/>
              </a:spcBef>
              <a:buFont typeface="Wingdings" panose="05000000000000000000" pitchFamily="2" charset="2"/>
              <a:buChar char="Ø"/>
            </a:pPr>
            <a:r>
              <a:rPr lang="cs-CZ" sz="2400" b="1" dirty="0">
                <a:solidFill>
                  <a:schemeClr val="tx1"/>
                </a:solidFill>
                <a:latin typeface="Corbel" panose="020B0503020204020204" pitchFamily="34" charset="0"/>
              </a:rPr>
              <a:t>V agregátním vyjádřeni: </a:t>
            </a:r>
            <a:r>
              <a:rPr lang="cs-CZ" sz="2400" b="1" dirty="0">
                <a:solidFill>
                  <a:schemeClr val="tx1"/>
                </a:solidFill>
                <a:highlight>
                  <a:srgbClr val="FFFF00"/>
                </a:highlight>
                <a:latin typeface="Corbel" panose="020B0503020204020204" pitchFamily="34" charset="0"/>
              </a:rPr>
              <a:t>Domácí produkt = Agregátní výdaje </a:t>
            </a:r>
          </a:p>
          <a:p>
            <a:pPr marL="460375" algn="just">
              <a:spcBef>
                <a:spcPts val="600"/>
              </a:spcBef>
            </a:pPr>
            <a:r>
              <a:rPr lang="cs-CZ" sz="2400" b="1" dirty="0">
                <a:solidFill>
                  <a:schemeClr val="tx1"/>
                </a:solidFill>
                <a:latin typeface="Corbel" panose="020B0503020204020204" pitchFamily="34" charset="0"/>
              </a:rPr>
              <a:t>Agregátní výdaje = součet výdajů všech osob na zboží a služby v daném roce: </a:t>
            </a:r>
          </a:p>
          <a:p>
            <a:pPr marL="460375" algn="just">
              <a:spcBef>
                <a:spcPts val="600"/>
              </a:spcBef>
              <a:buFont typeface="Wingdings" panose="05000000000000000000" pitchFamily="2" charset="2"/>
              <a:buChar char="ü"/>
            </a:pPr>
            <a:r>
              <a:rPr lang="cs-CZ" sz="2400" b="1" dirty="0">
                <a:solidFill>
                  <a:schemeClr val="tx1"/>
                </a:solidFill>
                <a:latin typeface="Corbel" panose="020B0503020204020204" pitchFamily="34" charset="0"/>
              </a:rPr>
              <a:t>Započítáváme jen výdaje na statky </a:t>
            </a:r>
            <a:r>
              <a:rPr lang="cs-CZ" sz="2400" b="1" dirty="0">
                <a:solidFill>
                  <a:srgbClr val="FF0000"/>
                </a:solidFill>
                <a:latin typeface="Corbel" panose="020B0503020204020204" pitchFamily="34" charset="0"/>
              </a:rPr>
              <a:t>vyrobené v daném roce, </a:t>
            </a:r>
          </a:p>
          <a:p>
            <a:pPr marL="460375" algn="just">
              <a:spcBef>
                <a:spcPts val="600"/>
              </a:spcBef>
              <a:buFont typeface="Wingdings" panose="05000000000000000000" pitchFamily="2" charset="2"/>
              <a:buChar char="Ø"/>
            </a:pPr>
            <a:r>
              <a:rPr lang="cs-CZ" sz="2400" b="1" dirty="0">
                <a:solidFill>
                  <a:schemeClr val="tx1"/>
                </a:solidFill>
                <a:latin typeface="Corbel" panose="020B0503020204020204" pitchFamily="34" charset="0"/>
              </a:rPr>
              <a:t>abychom se vyhnuli dvojímu započtení, započítáváme jen výdaje na </a:t>
            </a:r>
            <a:r>
              <a:rPr lang="cs-CZ" sz="2400" b="1" dirty="0">
                <a:solidFill>
                  <a:srgbClr val="FF0000"/>
                </a:solidFill>
                <a:latin typeface="Corbel" panose="020B0503020204020204" pitchFamily="34" charset="0"/>
              </a:rPr>
              <a:t>finální produkty</a:t>
            </a:r>
            <a:r>
              <a:rPr lang="cs-CZ" sz="2400" b="1" dirty="0">
                <a:solidFill>
                  <a:schemeClr val="tx1"/>
                </a:solidFill>
                <a:latin typeface="Corbel" panose="020B0503020204020204" pitchFamily="34" charset="0"/>
              </a:rPr>
              <a:t>, nikoli výdaje na meziprodukty. </a:t>
            </a:r>
          </a:p>
          <a:p>
            <a:pPr marL="460375" algn="just">
              <a:spcBef>
                <a:spcPts val="600"/>
              </a:spcBef>
            </a:pPr>
            <a:endParaRPr lang="cs-CZ" sz="2400" b="1" dirty="0">
              <a:solidFill>
                <a:schemeClr val="tx1"/>
              </a:solidFill>
              <a:latin typeface="Corbel" panose="020B0503020204020204" pitchFamily="34" charset="0"/>
            </a:endParaRPr>
          </a:p>
          <a:p>
            <a:pPr marL="460375" algn="just">
              <a:spcBef>
                <a:spcPts val="600"/>
              </a:spcBef>
            </a:pPr>
            <a:r>
              <a:rPr lang="cs-CZ" sz="2400" b="1" dirty="0">
                <a:solidFill>
                  <a:schemeClr val="tx1"/>
                </a:solidFill>
                <a:latin typeface="Corbel" panose="020B0503020204020204" pitchFamily="34" charset="0"/>
              </a:rPr>
              <a:t>4 druhy výdajů: </a:t>
            </a:r>
            <a:r>
              <a:rPr lang="cs-CZ" sz="2400" b="1" dirty="0">
                <a:solidFill>
                  <a:schemeClr val="tx1"/>
                </a:solidFill>
                <a:highlight>
                  <a:srgbClr val="FFFF00"/>
                </a:highlight>
                <a:latin typeface="Corbel" panose="020B0503020204020204" pitchFamily="34" charset="0"/>
              </a:rPr>
              <a:t>výdaje na spotřebu (C), výdaje na investice (I), veřejné výdaje (G) a čistý vývoz (NX). </a:t>
            </a:r>
          </a:p>
          <a:p>
            <a:pPr marL="460375" algn="just">
              <a:spcBef>
                <a:spcPts val="600"/>
              </a:spcBef>
            </a:pPr>
            <a:endParaRPr lang="cs-CZ" sz="2400" b="1" dirty="0">
              <a:solidFill>
                <a:schemeClr val="tx1"/>
              </a:solidFill>
              <a:latin typeface="Corbel" panose="020B0503020204020204" pitchFamily="34" charset="0"/>
            </a:endParaRPr>
          </a:p>
        </p:txBody>
      </p:sp>
      <p:sp>
        <p:nvSpPr>
          <p:cNvPr id="99" name="Google Shape;99;p14">
            <a:extLst>
              <a:ext uri="{FF2B5EF4-FFF2-40B4-BE49-F238E27FC236}">
                <a16:creationId xmlns:a16="http://schemas.microsoft.com/office/drawing/2014/main" id="{199724C8-8A01-73B7-534E-E4F356659106}"/>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Down 2">
            <a:extLst>
              <a:ext uri="{FF2B5EF4-FFF2-40B4-BE49-F238E27FC236}">
                <a16:creationId xmlns:a16="http://schemas.microsoft.com/office/drawing/2014/main" id="{78DD3F87-0A3E-DF64-4429-DC6ACCA22A7A}"/>
              </a:ext>
            </a:extLst>
          </p:cNvPr>
          <p:cNvSpPr/>
          <p:nvPr/>
        </p:nvSpPr>
        <p:spPr>
          <a:xfrm>
            <a:off x="8569234" y="4506686"/>
            <a:ext cx="352697" cy="5355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06380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647700"/>
            <a:ext cx="8229600" cy="805180"/>
          </a:xfrm>
        </p:spPr>
        <p:txBody>
          <a:bodyPr>
            <a:noAutofit/>
          </a:bodyPr>
          <a:lstStyle/>
          <a:p>
            <a:r>
              <a:rPr lang="cs-CZ" sz="3600" b="1" dirty="0">
                <a:solidFill>
                  <a:srgbClr val="FF0000"/>
                </a:solidFill>
                <a:latin typeface="Corbel" panose="020B0503020204020204" pitchFamily="34" charset="0"/>
              </a:rPr>
              <a:t>Metody měření domácího produktu </a:t>
            </a:r>
            <a:endParaRPr lang="cs-CZ" sz="3600" b="1" dirty="0"/>
          </a:p>
        </p:txBody>
      </p:sp>
      <p:sp>
        <p:nvSpPr>
          <p:cNvPr id="98" name="Google Shape;98;p14"/>
          <p:cNvSpPr txBox="1">
            <a:spLocks noGrp="1"/>
          </p:cNvSpPr>
          <p:nvPr>
            <p:ph type="body" idx="1"/>
          </p:nvPr>
        </p:nvSpPr>
        <p:spPr>
          <a:xfrm>
            <a:off x="202721" y="1381760"/>
            <a:ext cx="8738558" cy="5130800"/>
          </a:xfrm>
          <a:prstGeom prst="rect">
            <a:avLst/>
          </a:prstGeom>
          <a:noFill/>
          <a:ln>
            <a:noFill/>
          </a:ln>
        </p:spPr>
        <p:txBody>
          <a:bodyPr spcFirstLastPara="1" wrap="square" lIns="91425" tIns="45700" rIns="91425" bIns="45700" anchor="t" anchorCtr="0">
            <a:normAutofit fontScale="92500" lnSpcReduction="10000"/>
          </a:bodyPr>
          <a:lstStyle/>
          <a:p>
            <a:pPr marL="460375" algn="just">
              <a:spcBef>
                <a:spcPts val="600"/>
              </a:spcBef>
            </a:pPr>
            <a:r>
              <a:rPr lang="cs-CZ" sz="2400" b="1" dirty="0">
                <a:solidFill>
                  <a:schemeClr val="tx1"/>
                </a:solidFill>
                <a:latin typeface="Corbel" panose="020B0503020204020204" pitchFamily="34" charset="0"/>
              </a:rPr>
              <a:t>Pojem </a:t>
            </a:r>
            <a:r>
              <a:rPr lang="cs-CZ" sz="2400" b="1" dirty="0">
                <a:solidFill>
                  <a:schemeClr val="tx1"/>
                </a:solidFill>
                <a:highlight>
                  <a:srgbClr val="FFFF00"/>
                </a:highlight>
                <a:latin typeface="Corbel" panose="020B0503020204020204" pitchFamily="34" charset="0"/>
              </a:rPr>
              <a:t>„INVESTICE” v širším smyslu </a:t>
            </a:r>
            <a:r>
              <a:rPr lang="cs-CZ" sz="2400" b="1" dirty="0">
                <a:solidFill>
                  <a:schemeClr val="tx1"/>
                </a:solidFill>
                <a:latin typeface="Corbel" panose="020B0503020204020204" pitchFamily="34" charset="0"/>
              </a:rPr>
              <a:t>= </a:t>
            </a:r>
            <a:r>
              <a:rPr lang="cs-CZ" sz="2400" b="1" dirty="0">
                <a:solidFill>
                  <a:srgbClr val="FF0000"/>
                </a:solidFill>
                <a:latin typeface="Corbel" panose="020B0503020204020204" pitchFamily="34" charset="0"/>
              </a:rPr>
              <a:t>investování do aktiv: </a:t>
            </a:r>
          </a:p>
          <a:p>
            <a:pPr marL="460375" algn="just">
              <a:spcBef>
                <a:spcPts val="600"/>
              </a:spcBef>
            </a:pPr>
            <a:r>
              <a:rPr lang="cs-CZ" sz="2400" b="1" dirty="0">
                <a:solidFill>
                  <a:schemeClr val="tx1"/>
                </a:solidFill>
                <a:latin typeface="Corbel" panose="020B0503020204020204" pitchFamily="34" charset="0"/>
              </a:rPr>
              <a:t>V tomto smyslu – investicí je také třeba nákup pozemku, staršího domu nebo staršího stroje. </a:t>
            </a:r>
          </a:p>
          <a:p>
            <a:pPr marL="460375" algn="just">
              <a:spcBef>
                <a:spcPts val="600"/>
              </a:spcBef>
            </a:pPr>
            <a:r>
              <a:rPr lang="cs-CZ" sz="2400" b="1" dirty="0">
                <a:solidFill>
                  <a:schemeClr val="tx1"/>
                </a:solidFill>
                <a:latin typeface="Corbel" panose="020B0503020204020204" pitchFamily="34" charset="0"/>
              </a:rPr>
              <a:t>Ve vztahu k domácímu produktu – pojem </a:t>
            </a:r>
            <a:r>
              <a:rPr lang="cs-CZ" sz="2400" b="1" dirty="0">
                <a:solidFill>
                  <a:schemeClr val="tx1"/>
                </a:solidFill>
                <a:highlight>
                  <a:srgbClr val="FFFF00"/>
                </a:highlight>
                <a:latin typeface="Corbel" panose="020B0503020204020204" pitchFamily="34" charset="0"/>
              </a:rPr>
              <a:t>INVESTICE” v užším smyslu </a:t>
            </a:r>
            <a:r>
              <a:rPr lang="cs-CZ" sz="2400" b="1" dirty="0">
                <a:solidFill>
                  <a:schemeClr val="tx1"/>
                </a:solidFill>
                <a:latin typeface="Corbel" panose="020B0503020204020204" pitchFamily="34" charset="0"/>
              </a:rPr>
              <a:t>—jako </a:t>
            </a:r>
            <a:r>
              <a:rPr lang="cs-CZ" sz="2400" b="1" dirty="0">
                <a:solidFill>
                  <a:srgbClr val="FF0000"/>
                </a:solidFill>
                <a:latin typeface="Corbel" panose="020B0503020204020204" pitchFamily="34" charset="0"/>
              </a:rPr>
              <a:t>výdaje na investiční zboží vyrobené v daném roce: </a:t>
            </a:r>
          </a:p>
          <a:p>
            <a:pPr marL="460375" algn="just">
              <a:spcBef>
                <a:spcPts val="600"/>
              </a:spcBef>
              <a:buFont typeface="Wingdings" panose="05000000000000000000" pitchFamily="2" charset="2"/>
              <a:buChar char="Ø"/>
            </a:pPr>
            <a:endParaRPr lang="cs-CZ" sz="2400" b="1" dirty="0">
              <a:solidFill>
                <a:schemeClr val="tx1"/>
              </a:solidFill>
              <a:latin typeface="Corbel" panose="020B0503020204020204" pitchFamily="34" charset="0"/>
            </a:endParaRPr>
          </a:p>
          <a:p>
            <a:pPr marL="460375" algn="just">
              <a:spcBef>
                <a:spcPts val="600"/>
              </a:spcBef>
              <a:buFont typeface="Wingdings" panose="05000000000000000000" pitchFamily="2" charset="2"/>
              <a:buChar char="Ø"/>
            </a:pPr>
            <a:r>
              <a:rPr lang="cs-CZ" sz="2400" b="1" dirty="0">
                <a:solidFill>
                  <a:schemeClr val="tx1"/>
                </a:solidFill>
                <a:latin typeface="Corbel" panose="020B0503020204020204" pitchFamily="34" charset="0"/>
              </a:rPr>
              <a:t>Tři typy investic: 1) </a:t>
            </a:r>
            <a:r>
              <a:rPr lang="cs-CZ" sz="2400" b="1" dirty="0">
                <a:solidFill>
                  <a:srgbClr val="FF0000"/>
                </a:solidFill>
                <a:latin typeface="Corbel" panose="020B0503020204020204" pitchFamily="34" charset="0"/>
              </a:rPr>
              <a:t>investice firem do fixního kapitálu </a:t>
            </a:r>
            <a:r>
              <a:rPr lang="cs-CZ" sz="2400" b="1" dirty="0">
                <a:solidFill>
                  <a:schemeClr val="tx1"/>
                </a:solidFill>
                <a:latin typeface="Corbel" panose="020B0503020204020204" pitchFamily="34" charset="0"/>
              </a:rPr>
              <a:t>(budovy, stroje...); </a:t>
            </a:r>
            <a:r>
              <a:rPr lang="cs-CZ" sz="2400" b="1" dirty="0">
                <a:solidFill>
                  <a:srgbClr val="FF0000"/>
                </a:solidFill>
                <a:latin typeface="Corbel" panose="020B0503020204020204" pitchFamily="34" charset="0"/>
              </a:rPr>
              <a:t>2) investice firem do zásob a 3) investice domácností do bytové výstavby.</a:t>
            </a:r>
          </a:p>
          <a:p>
            <a:pPr marL="631825" indent="-514350" algn="just">
              <a:spcBef>
                <a:spcPts val="600"/>
              </a:spcBef>
              <a:buFont typeface="+mj-lt"/>
              <a:buAutoNum type="romanUcPeriod"/>
            </a:pPr>
            <a:r>
              <a:rPr lang="cs-CZ" sz="2400" b="1" dirty="0">
                <a:solidFill>
                  <a:schemeClr val="tx1"/>
                </a:solidFill>
                <a:latin typeface="Corbel" panose="020B0503020204020204" pitchFamily="34" charset="0"/>
              </a:rPr>
              <a:t>ZVÝŠENÍ ZÁSOB: zvyšuje domácí produkt, zásoby = investice firem. </a:t>
            </a:r>
          </a:p>
          <a:p>
            <a:pPr marL="631825" indent="-514350" algn="just">
              <a:spcBef>
                <a:spcPts val="600"/>
              </a:spcBef>
              <a:buFont typeface="+mj-lt"/>
              <a:buAutoNum type="romanUcPeriod"/>
            </a:pPr>
            <a:r>
              <a:rPr lang="cs-CZ" sz="2400" b="1" dirty="0">
                <a:solidFill>
                  <a:schemeClr val="tx1"/>
                </a:solidFill>
                <a:latin typeface="Corbel" panose="020B0503020204020204" pitchFamily="34" charset="0"/>
              </a:rPr>
              <a:t>SNÍŽENÍ ZÁSOB: Rozprodání starých zásob neovlivňuje domácí produkt: zvýšení  výdajů kupujících, na druhé straně vyváženo stejným snížením investic do zásob. </a:t>
            </a:r>
          </a:p>
          <a:p>
            <a:pPr marL="631825" indent="-514350" algn="just">
              <a:spcBef>
                <a:spcPts val="600"/>
              </a:spcBef>
              <a:buFont typeface="+mj-lt"/>
              <a:buAutoNum type="romanUcPeriod"/>
            </a:pPr>
            <a:endParaRPr lang="cs-CZ" sz="2400" b="1" dirty="0">
              <a:solidFill>
                <a:schemeClr val="tx1"/>
              </a:solidFill>
              <a:latin typeface="Corbel" panose="020B0503020204020204" pitchFamily="34" charset="0"/>
            </a:endParaRPr>
          </a:p>
          <a:p>
            <a:pPr marL="460375" algn="just">
              <a:spcBef>
                <a:spcPts val="600"/>
              </a:spcBef>
              <a:buFont typeface="+mj-lt"/>
              <a:buAutoNum type="arabicPeriod" startAt="3"/>
            </a:pPr>
            <a:endParaRPr lang="cs-CZ" sz="2400" b="1" dirty="0">
              <a:solidFill>
                <a:schemeClr val="tx1"/>
              </a:solidFill>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F1D6513-D64B-5243-A5F9-FB962CC1CC0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C1334F7-1F2A-7487-ABF7-7842D022C0F0}"/>
              </a:ext>
            </a:extLst>
          </p:cNvPr>
          <p:cNvSpPr>
            <a:spLocks noGrp="1"/>
          </p:cNvSpPr>
          <p:nvPr>
            <p:ph type="title"/>
          </p:nvPr>
        </p:nvSpPr>
        <p:spPr>
          <a:xfrm>
            <a:off x="457200" y="647700"/>
            <a:ext cx="8229600" cy="805180"/>
          </a:xfrm>
        </p:spPr>
        <p:txBody>
          <a:bodyPr>
            <a:noAutofit/>
          </a:bodyPr>
          <a:lstStyle/>
          <a:p>
            <a:r>
              <a:rPr lang="cs-CZ" sz="3600" b="1" dirty="0">
                <a:solidFill>
                  <a:srgbClr val="FF0000"/>
                </a:solidFill>
                <a:latin typeface="Corbel" panose="020B0503020204020204" pitchFamily="34" charset="0"/>
              </a:rPr>
              <a:t>Metody měření domácího produktu </a:t>
            </a:r>
            <a:endParaRPr lang="cs-CZ" sz="3600" b="1" dirty="0"/>
          </a:p>
        </p:txBody>
      </p:sp>
      <p:sp>
        <p:nvSpPr>
          <p:cNvPr id="98" name="Google Shape;98;p14">
            <a:extLst>
              <a:ext uri="{FF2B5EF4-FFF2-40B4-BE49-F238E27FC236}">
                <a16:creationId xmlns:a16="http://schemas.microsoft.com/office/drawing/2014/main" id="{AAF24144-8993-C256-5041-492ABA5041C8}"/>
              </a:ext>
            </a:extLst>
          </p:cNvPr>
          <p:cNvSpPr txBox="1">
            <a:spLocks noGrp="1"/>
          </p:cNvSpPr>
          <p:nvPr>
            <p:ph type="body" idx="1"/>
          </p:nvPr>
        </p:nvSpPr>
        <p:spPr>
          <a:xfrm>
            <a:off x="202721" y="1711234"/>
            <a:ext cx="8738558" cy="4801326"/>
          </a:xfrm>
          <a:prstGeom prst="rect">
            <a:avLst/>
          </a:prstGeom>
          <a:noFill/>
          <a:ln>
            <a:noFill/>
          </a:ln>
        </p:spPr>
        <p:txBody>
          <a:bodyPr spcFirstLastPara="1" wrap="square" lIns="91425" tIns="45700" rIns="91425" bIns="45700" anchor="t" anchorCtr="0">
            <a:normAutofit/>
          </a:bodyPr>
          <a:lstStyle/>
          <a:p>
            <a:pPr marL="460375" algn="just">
              <a:spcBef>
                <a:spcPts val="600"/>
              </a:spcBef>
              <a:buFont typeface="+mj-lt"/>
              <a:buAutoNum type="arabicPeriod" startAt="3"/>
            </a:pPr>
            <a:r>
              <a:rPr lang="cs-CZ" sz="2400" b="1" dirty="0">
                <a:solidFill>
                  <a:srgbClr val="FF0000"/>
                </a:solidFill>
                <a:latin typeface="Corbel" panose="020B0503020204020204" pitchFamily="34" charset="0"/>
              </a:rPr>
              <a:t>Důchodová metoda </a:t>
            </a:r>
          </a:p>
          <a:p>
            <a:pPr marL="460375" algn="just">
              <a:spcBef>
                <a:spcPts val="600"/>
              </a:spcBef>
            </a:pPr>
            <a:r>
              <a:rPr lang="cs-CZ" sz="1800" b="1" dirty="0">
                <a:solidFill>
                  <a:schemeClr val="tx1"/>
                </a:solidFill>
                <a:latin typeface="Corbel" panose="020B0503020204020204" pitchFamily="34" charset="0"/>
              </a:rPr>
              <a:t>Podstata: </a:t>
            </a:r>
            <a:r>
              <a:rPr lang="cs-CZ" sz="1800" b="1" dirty="0">
                <a:solidFill>
                  <a:srgbClr val="FF0000"/>
                </a:solidFill>
                <a:latin typeface="Corbel" panose="020B0503020204020204" pitchFamily="34" charset="0"/>
              </a:rPr>
              <a:t> každý výdaj je něčím důchodem.  </a:t>
            </a:r>
            <a:r>
              <a:rPr lang="cs-CZ" sz="1800" b="1" dirty="0" err="1">
                <a:solidFill>
                  <a:srgbClr val="FF0000"/>
                </a:solidFill>
                <a:latin typeface="Corbel" panose="020B0503020204020204" pitchFamily="34" charset="0"/>
              </a:rPr>
              <a:t>Pr</a:t>
            </a:r>
            <a:r>
              <a:rPr lang="cs-CZ" sz="1800" b="1" dirty="0">
                <a:solidFill>
                  <a:srgbClr val="FF0000"/>
                </a:solidFill>
                <a:latin typeface="Corbel" panose="020B0503020204020204" pitchFamily="34" charset="0"/>
              </a:rPr>
              <a:t>.</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Koupíte od pekaře housku za 5 korun </a:t>
            </a:r>
            <a:r>
              <a:rPr lang="cs-CZ" sz="1800" b="1" dirty="0">
                <a:solidFill>
                  <a:srgbClr val="FF0000"/>
                </a:solidFill>
                <a:latin typeface="Corbel" panose="020B0503020204020204" pitchFamily="34" charset="0"/>
              </a:rPr>
              <a:t>– váš výdaj a současně pekařův důchod. </a:t>
            </a:r>
            <a:r>
              <a:rPr lang="cs-CZ" sz="1800" b="1" dirty="0">
                <a:solidFill>
                  <a:schemeClr val="tx1"/>
                </a:solidFill>
                <a:latin typeface="Corbel" panose="020B0503020204020204" pitchFamily="34" charset="0"/>
              </a:rPr>
              <a:t>Neuvažujeme </a:t>
            </a:r>
            <a:r>
              <a:rPr lang="cs-CZ" sz="1800" b="1" dirty="0">
                <a:solidFill>
                  <a:schemeClr val="tx1"/>
                </a:solidFill>
                <a:highlight>
                  <a:srgbClr val="FFFF00"/>
                </a:highlight>
                <a:latin typeface="Corbel" panose="020B0503020204020204" pitchFamily="34" charset="0"/>
              </a:rPr>
              <a:t>daně,</a:t>
            </a:r>
            <a:r>
              <a:rPr lang="cs-CZ" sz="1800" b="1" dirty="0">
                <a:solidFill>
                  <a:srgbClr val="FF0000"/>
                </a:solidFill>
                <a:highlight>
                  <a:srgbClr val="FFFF00"/>
                </a:highlight>
                <a:latin typeface="Corbel" panose="020B0503020204020204" pitchFamily="34" charset="0"/>
              </a:rPr>
              <a:t> </a:t>
            </a:r>
            <a:r>
              <a:rPr lang="cs-CZ" sz="1800" b="1" dirty="0">
                <a:solidFill>
                  <a:schemeClr val="tx1"/>
                </a:solidFill>
                <a:latin typeface="Corbel" panose="020B0503020204020204" pitchFamily="34" charset="0"/>
              </a:rPr>
              <a:t>platí jednoduchá národohospodářská identita: </a:t>
            </a:r>
          </a:p>
          <a:p>
            <a:pPr marL="117475" indent="0" algn="ctr">
              <a:spcBef>
                <a:spcPts val="600"/>
              </a:spcBef>
              <a:buNone/>
            </a:pPr>
            <a:r>
              <a:rPr lang="cs-CZ" sz="1800" b="1" dirty="0">
                <a:solidFill>
                  <a:schemeClr val="tx1"/>
                </a:solidFill>
                <a:highlight>
                  <a:srgbClr val="FFFF00"/>
                </a:highlight>
                <a:latin typeface="Corbel" panose="020B0503020204020204" pitchFamily="34" charset="0"/>
              </a:rPr>
              <a:t>Agregátní výdaje = Agregátní důchody </a:t>
            </a:r>
          </a:p>
          <a:p>
            <a:pPr marL="460375" algn="just">
              <a:spcBef>
                <a:spcPts val="600"/>
              </a:spcBef>
              <a:buFont typeface="Wingdings" panose="05000000000000000000" pitchFamily="2" charset="2"/>
              <a:buChar char="Ø"/>
            </a:pPr>
            <a:r>
              <a:rPr lang="cs-CZ" sz="1800" b="1" dirty="0">
                <a:solidFill>
                  <a:srgbClr val="FF0000"/>
                </a:solidFill>
                <a:latin typeface="Corbel" panose="020B0503020204020204" pitchFamily="34" charset="0"/>
              </a:rPr>
              <a:t>Důchody </a:t>
            </a:r>
            <a:r>
              <a:rPr lang="cs-CZ" sz="1800" b="1" dirty="0">
                <a:solidFill>
                  <a:schemeClr val="tx1"/>
                </a:solidFill>
                <a:latin typeface="Corbel" panose="020B0503020204020204" pitchFamily="34" charset="0"/>
              </a:rPr>
              <a:t>zahrnují: </a:t>
            </a:r>
            <a:r>
              <a:rPr lang="cs-CZ" sz="1800" b="1" dirty="0">
                <a:solidFill>
                  <a:srgbClr val="FF0000"/>
                </a:solidFill>
                <a:latin typeface="Corbel" panose="020B0503020204020204" pitchFamily="34" charset="0"/>
              </a:rPr>
              <a:t> </a:t>
            </a:r>
          </a:p>
          <a:p>
            <a:pPr marL="517525" indent="-400050" algn="just">
              <a:spcBef>
                <a:spcPts val="600"/>
              </a:spcBef>
              <a:buFont typeface="+mj-lt"/>
              <a:buAutoNum type="romanUcPeriod"/>
            </a:pPr>
            <a:r>
              <a:rPr lang="cs-CZ" sz="1800" b="1" dirty="0">
                <a:solidFill>
                  <a:srgbClr val="FF0000"/>
                </a:solidFill>
                <a:latin typeface="Corbel" panose="020B0503020204020204" pitchFamily="34" charset="0"/>
              </a:rPr>
              <a:t>MZDY, </a:t>
            </a:r>
            <a:r>
              <a:rPr lang="cs-CZ" sz="1800" b="1" dirty="0">
                <a:solidFill>
                  <a:schemeClr val="tx1"/>
                </a:solidFill>
                <a:latin typeface="Corbel" panose="020B0503020204020204" pitchFamily="34" charset="0"/>
              </a:rPr>
              <a:t>i ostatní náhrady zaměstnancům;</a:t>
            </a:r>
          </a:p>
          <a:p>
            <a:pPr marL="517525" indent="-400050" algn="just">
              <a:spcBef>
                <a:spcPts val="600"/>
              </a:spcBef>
              <a:buFont typeface="+mj-lt"/>
              <a:buAutoNum type="romanUcPeriod"/>
            </a:pPr>
            <a:r>
              <a:rPr lang="cs-CZ" sz="1800" b="1" dirty="0">
                <a:solidFill>
                  <a:srgbClr val="FF0000"/>
                </a:solidFill>
                <a:latin typeface="Corbel" panose="020B0503020204020204" pitchFamily="34" charset="0"/>
              </a:rPr>
              <a:t>NÁJEMNÉ: </a:t>
            </a:r>
            <a:r>
              <a:rPr lang="cs-CZ" sz="1800" b="1" dirty="0">
                <a:solidFill>
                  <a:schemeClr val="tx1"/>
                </a:solidFill>
                <a:latin typeface="Corbel" panose="020B0503020204020204" pitchFamily="34" charset="0"/>
              </a:rPr>
              <a:t>důchody domácností z pronájmu pozemků a nemovitostí včetně tzv</a:t>
            </a:r>
            <a:r>
              <a:rPr lang="cs-CZ" sz="1800" b="1" dirty="0">
                <a:solidFill>
                  <a:srgbClr val="FF0000"/>
                </a:solidFill>
                <a:latin typeface="Corbel" panose="020B0503020204020204" pitchFamily="34" charset="0"/>
              </a:rPr>
              <a:t>. </a:t>
            </a:r>
            <a:r>
              <a:rPr lang="cs-CZ" sz="1800" b="1" dirty="0">
                <a:solidFill>
                  <a:srgbClr val="FF0000"/>
                </a:solidFill>
                <a:highlight>
                  <a:srgbClr val="FFFF00"/>
                </a:highlight>
                <a:latin typeface="Corbel" panose="020B0503020204020204" pitchFamily="34" charset="0"/>
              </a:rPr>
              <a:t>imputovaného nájemného; </a:t>
            </a:r>
          </a:p>
          <a:p>
            <a:pPr marL="517525" indent="-400050" algn="just">
              <a:spcBef>
                <a:spcPts val="600"/>
              </a:spcBef>
              <a:buFont typeface="+mj-lt"/>
              <a:buAutoNum type="romanUcPeriod"/>
            </a:pPr>
            <a:r>
              <a:rPr lang="cs-CZ" sz="1800" b="1" dirty="0">
                <a:solidFill>
                  <a:srgbClr val="FF0000"/>
                </a:solidFill>
                <a:latin typeface="Corbel" panose="020B0503020204020204" pitchFamily="34" charset="0"/>
              </a:rPr>
              <a:t>ÚROKY: </a:t>
            </a:r>
            <a:r>
              <a:rPr lang="cs-CZ" sz="1800" b="1" dirty="0">
                <a:solidFill>
                  <a:schemeClr val="tx1"/>
                </a:solidFill>
                <a:latin typeface="Corbel" panose="020B0503020204020204" pitchFamily="34" charset="0"/>
              </a:rPr>
              <a:t>čisté úroky (přijaté minus vyplacené) získané domácnostmi;</a:t>
            </a:r>
            <a:r>
              <a:rPr lang="cs-CZ" sz="1800" b="1" dirty="0">
                <a:solidFill>
                  <a:srgbClr val="FF0000"/>
                </a:solidFill>
                <a:latin typeface="Corbel" panose="020B0503020204020204" pitchFamily="34" charset="0"/>
              </a:rPr>
              <a:t> </a:t>
            </a:r>
          </a:p>
          <a:p>
            <a:pPr marL="517525" indent="-400050" algn="just">
              <a:spcBef>
                <a:spcPts val="600"/>
              </a:spcBef>
              <a:buFont typeface="+mj-lt"/>
              <a:buAutoNum type="romanUcPeriod"/>
            </a:pPr>
            <a:r>
              <a:rPr lang="cs-CZ" sz="1800" b="1" dirty="0">
                <a:solidFill>
                  <a:srgbClr val="FF0000"/>
                </a:solidFill>
                <a:latin typeface="Corbel" panose="020B0503020204020204" pitchFamily="34" charset="0"/>
              </a:rPr>
              <a:t>ZISKY: </a:t>
            </a:r>
            <a:r>
              <a:rPr lang="cs-CZ" sz="1800" b="1" dirty="0">
                <a:solidFill>
                  <a:schemeClr val="tx1"/>
                </a:solidFill>
                <a:latin typeface="Corbel" panose="020B0503020204020204" pitchFamily="34" charset="0"/>
              </a:rPr>
              <a:t>zisky firem a důchody osob samostatně výdělečně činných (živnostníci aj.). </a:t>
            </a:r>
          </a:p>
        </p:txBody>
      </p:sp>
      <p:sp>
        <p:nvSpPr>
          <p:cNvPr id="99" name="Google Shape;99;p14">
            <a:extLst>
              <a:ext uri="{FF2B5EF4-FFF2-40B4-BE49-F238E27FC236}">
                <a16:creationId xmlns:a16="http://schemas.microsoft.com/office/drawing/2014/main" id="{4BBAEC18-7BFC-F3C3-F0CB-9233D05DE4F2}"/>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453406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647700"/>
            <a:ext cx="8229600" cy="805180"/>
          </a:xfrm>
        </p:spPr>
        <p:txBody>
          <a:bodyPr>
            <a:noAutofit/>
          </a:bodyPr>
          <a:lstStyle/>
          <a:p>
            <a:r>
              <a:rPr lang="cs-CZ" sz="3600" b="1" dirty="0">
                <a:solidFill>
                  <a:srgbClr val="FF0000"/>
                </a:solidFill>
                <a:latin typeface="Corbel" panose="020B0503020204020204" pitchFamily="34" charset="0"/>
              </a:rPr>
              <a:t>Metody měření domácího produktu </a:t>
            </a:r>
            <a:endParaRPr lang="cs-CZ" sz="3600" b="1" dirty="0"/>
          </a:p>
        </p:txBody>
      </p:sp>
      <p:sp>
        <p:nvSpPr>
          <p:cNvPr id="98" name="Google Shape;98;p14"/>
          <p:cNvSpPr txBox="1">
            <a:spLocks noGrp="1"/>
          </p:cNvSpPr>
          <p:nvPr>
            <p:ph type="body" idx="1"/>
          </p:nvPr>
        </p:nvSpPr>
        <p:spPr>
          <a:xfrm>
            <a:off x="202721" y="1381760"/>
            <a:ext cx="8738558" cy="5130800"/>
          </a:xfrm>
          <a:prstGeom prst="rect">
            <a:avLst/>
          </a:prstGeom>
          <a:noFill/>
          <a:ln>
            <a:noFill/>
          </a:ln>
        </p:spPr>
        <p:txBody>
          <a:bodyPr spcFirstLastPara="1" wrap="square" lIns="91425" tIns="45700" rIns="91425" bIns="45700" anchor="t" anchorCtr="0">
            <a:normAutofit/>
          </a:bodyPr>
          <a:lstStyle/>
          <a:p>
            <a:pPr marL="460375" algn="just">
              <a:spcBef>
                <a:spcPts val="600"/>
              </a:spcBef>
              <a:buFont typeface="Wingdings" panose="05000000000000000000" pitchFamily="2" charset="2"/>
              <a:buChar char="Ø"/>
            </a:pPr>
            <a:r>
              <a:rPr lang="cs-CZ" sz="2400" b="1" dirty="0">
                <a:solidFill>
                  <a:srgbClr val="FF0000"/>
                </a:solidFill>
                <a:latin typeface="Corbel" panose="020B0503020204020204" pitchFamily="34" charset="0"/>
              </a:rPr>
              <a:t>Ad IV) Firmy část zisků</a:t>
            </a:r>
          </a:p>
          <a:p>
            <a:pPr marL="460375" algn="just">
              <a:spcBef>
                <a:spcPts val="600"/>
              </a:spcBef>
              <a:buFont typeface="+mj-lt"/>
              <a:buAutoNum type="alphaLcParenR"/>
            </a:pPr>
            <a:r>
              <a:rPr lang="cs-CZ" sz="2400" b="1" dirty="0">
                <a:solidFill>
                  <a:schemeClr val="tx1"/>
                </a:solidFill>
                <a:latin typeface="Corbel" panose="020B0503020204020204" pitchFamily="34" charset="0"/>
              </a:rPr>
              <a:t>rozdělí na </a:t>
            </a:r>
            <a:r>
              <a:rPr lang="cs-CZ" sz="2400" b="1" dirty="0">
                <a:solidFill>
                  <a:srgbClr val="FF0000"/>
                </a:solidFill>
                <a:latin typeface="Corbel" panose="020B0503020204020204" pitchFamily="34" charset="0"/>
              </a:rPr>
              <a:t>DŮCHODY PODÍLNÍKŮ (VLASTNÍKŮ) FIRMY – </a:t>
            </a:r>
            <a:r>
              <a:rPr lang="pl-PL" sz="2400" b="1" dirty="0">
                <a:solidFill>
                  <a:schemeClr val="tx1"/>
                </a:solidFill>
                <a:latin typeface="Corbel" panose="020B0503020204020204" pitchFamily="34" charset="0"/>
              </a:rPr>
              <a:t>jako</a:t>
            </a:r>
            <a:r>
              <a:rPr lang="pl-PL" sz="2400" b="1" dirty="0">
                <a:solidFill>
                  <a:srgbClr val="FF0000"/>
                </a:solidFill>
                <a:latin typeface="Corbel" panose="020B0503020204020204" pitchFamily="34" charset="0"/>
              </a:rPr>
              <a:t> PODILY NA ZISKU </a:t>
            </a:r>
            <a:r>
              <a:rPr lang="pl-PL" sz="2400" b="1" dirty="0">
                <a:solidFill>
                  <a:schemeClr val="tx1"/>
                </a:solidFill>
                <a:latin typeface="Corbel" panose="020B0503020204020204" pitchFamily="34" charset="0"/>
              </a:rPr>
              <a:t>nebo</a:t>
            </a:r>
            <a:r>
              <a:rPr lang="pl-PL" sz="2400" b="1" dirty="0">
                <a:solidFill>
                  <a:srgbClr val="FF0000"/>
                </a:solidFill>
                <a:latin typeface="Corbel" panose="020B0503020204020204" pitchFamily="34" charset="0"/>
              </a:rPr>
              <a:t> DIVIDENDY AKCIONÁŘŮ. </a:t>
            </a:r>
            <a:endParaRPr lang="cs-CZ" sz="2400" b="1" dirty="0">
              <a:solidFill>
                <a:srgbClr val="FF0000"/>
              </a:solidFill>
              <a:latin typeface="Corbel" panose="020B0503020204020204" pitchFamily="34" charset="0"/>
            </a:endParaRPr>
          </a:p>
          <a:p>
            <a:pPr marL="460375" algn="just">
              <a:spcBef>
                <a:spcPts val="600"/>
              </a:spcBef>
              <a:buFont typeface="+mj-lt"/>
              <a:buAutoNum type="alphaLcParenR"/>
            </a:pPr>
            <a:r>
              <a:rPr lang="cs-CZ" sz="2400" b="1" dirty="0">
                <a:solidFill>
                  <a:schemeClr val="tx1"/>
                </a:solidFill>
                <a:latin typeface="Corbel" panose="020B0503020204020204" pitchFamily="34" charset="0"/>
              </a:rPr>
              <a:t>ukládají do </a:t>
            </a:r>
            <a:r>
              <a:rPr lang="cs-CZ" sz="2400" b="1" dirty="0">
                <a:solidFill>
                  <a:srgbClr val="FF0000"/>
                </a:solidFill>
                <a:latin typeface="Corbel" panose="020B0503020204020204" pitchFamily="34" charset="0"/>
              </a:rPr>
              <a:t>amortizačního fondu </a:t>
            </a:r>
            <a:r>
              <a:rPr lang="cs-CZ" sz="2400" b="1" dirty="0">
                <a:solidFill>
                  <a:schemeClr val="tx1"/>
                </a:solidFill>
                <a:latin typeface="Corbel" panose="020B0503020204020204" pitchFamily="34" charset="0"/>
              </a:rPr>
              <a:t>jako</a:t>
            </a:r>
            <a:r>
              <a:rPr lang="cs-CZ" sz="2400" b="1" dirty="0">
                <a:solidFill>
                  <a:srgbClr val="FF0000"/>
                </a:solidFill>
                <a:latin typeface="Corbel" panose="020B0503020204020204" pitchFamily="34" charset="0"/>
              </a:rPr>
              <a:t> ODPISY – </a:t>
            </a:r>
            <a:r>
              <a:rPr lang="pl-PL" sz="2400" b="1" dirty="0">
                <a:solidFill>
                  <a:schemeClr val="tx1"/>
                </a:solidFill>
                <a:latin typeface="Corbel" panose="020B0503020204020204" pitchFamily="34" charset="0"/>
              </a:rPr>
              <a:t>z nich financují </a:t>
            </a:r>
            <a:r>
              <a:rPr lang="pl-PL" sz="2400" b="1" dirty="0">
                <a:solidFill>
                  <a:srgbClr val="FF0000"/>
                </a:solidFill>
                <a:latin typeface="Corbel" panose="020B0503020204020204" pitchFamily="34" charset="0"/>
              </a:rPr>
              <a:t>OBNOVU OPOTŘEBENÉHO KAPITÁLU.</a:t>
            </a:r>
            <a:r>
              <a:rPr lang="cs-CZ" sz="2400" b="1" dirty="0">
                <a:solidFill>
                  <a:srgbClr val="FF0000"/>
                </a:solidFill>
                <a:latin typeface="Corbel" panose="020B0503020204020204" pitchFamily="34" charset="0"/>
              </a:rPr>
              <a:t> </a:t>
            </a:r>
          </a:p>
          <a:p>
            <a:pPr marL="460375" algn="just">
              <a:spcBef>
                <a:spcPts val="600"/>
              </a:spcBef>
              <a:buFont typeface="+mj-lt"/>
              <a:buAutoNum type="alphaLcParenR"/>
            </a:pPr>
            <a:r>
              <a:rPr lang="cs-CZ" sz="2400" b="1" dirty="0">
                <a:solidFill>
                  <a:schemeClr val="tx1"/>
                </a:solidFill>
                <a:latin typeface="Corbel" panose="020B0503020204020204" pitchFamily="34" charset="0"/>
              </a:rPr>
              <a:t>Zbytek</a:t>
            </a:r>
            <a:r>
              <a:rPr lang="cs-CZ" sz="2400" b="1" dirty="0">
                <a:solidFill>
                  <a:srgbClr val="FF0000"/>
                </a:solidFill>
                <a:latin typeface="Corbel" panose="020B0503020204020204" pitchFamily="34" charset="0"/>
              </a:rPr>
              <a:t> = nerozdělené zisky – </a:t>
            </a:r>
            <a:r>
              <a:rPr lang="cs-CZ" sz="2400" b="1" dirty="0">
                <a:solidFill>
                  <a:schemeClr val="tx1"/>
                </a:solidFill>
                <a:latin typeface="Corbel" panose="020B0503020204020204" pitchFamily="34" charset="0"/>
              </a:rPr>
              <a:t>používané k</a:t>
            </a:r>
            <a:r>
              <a:rPr lang="cs-CZ" sz="2400" b="1" dirty="0">
                <a:solidFill>
                  <a:srgbClr val="FF0000"/>
                </a:solidFill>
                <a:latin typeface="Corbel" panose="020B0503020204020204" pitchFamily="34" charset="0"/>
              </a:rPr>
              <a:t> FINANCOVÁNÍ INVESTIC. </a:t>
            </a:r>
          </a:p>
          <a:p>
            <a:pPr marL="460375" algn="just">
              <a:spcBef>
                <a:spcPts val="600"/>
              </a:spcBef>
              <a:buFont typeface="+mj-lt"/>
              <a:buAutoNum type="alphaLcParenR"/>
            </a:pPr>
            <a:endParaRPr lang="cs-CZ" sz="2400" b="1" dirty="0">
              <a:solidFill>
                <a:srgbClr val="FF0000"/>
              </a:solidFill>
              <a:latin typeface="Corbel" panose="020B0503020204020204" pitchFamily="34" charset="0"/>
            </a:endParaRPr>
          </a:p>
          <a:p>
            <a:pPr marL="403225" indent="-285750" algn="just">
              <a:spcBef>
                <a:spcPts val="600"/>
              </a:spcBef>
            </a:pPr>
            <a:r>
              <a:rPr lang="cs-CZ" sz="2400" b="1" dirty="0">
                <a:solidFill>
                  <a:srgbClr val="FF0000"/>
                </a:solidFill>
                <a:latin typeface="Corbel" panose="020B0503020204020204" pitchFamily="34" charset="0"/>
              </a:rPr>
              <a:t>ODPISY a NEROZDĚLENÉ ZISKY </a:t>
            </a:r>
            <a:r>
              <a:rPr lang="cs-CZ" sz="2400" b="1" dirty="0">
                <a:solidFill>
                  <a:schemeClr val="tx1"/>
                </a:solidFill>
                <a:latin typeface="Corbel" panose="020B0503020204020204" pitchFamily="34" charset="0"/>
              </a:rPr>
              <a:t>nejsou</a:t>
            </a:r>
            <a:r>
              <a:rPr lang="cs-CZ" sz="2400" b="1" dirty="0">
                <a:solidFill>
                  <a:srgbClr val="FF0000"/>
                </a:solidFill>
                <a:latin typeface="Corbel" panose="020B0503020204020204" pitchFamily="34" charset="0"/>
              </a:rPr>
              <a:t> osobními důchody, </a:t>
            </a:r>
          </a:p>
          <a:p>
            <a:pPr marL="460375" algn="just">
              <a:spcBef>
                <a:spcPts val="600"/>
              </a:spcBef>
              <a:buFont typeface="Wingdings" panose="05000000000000000000" pitchFamily="2" charset="2"/>
              <a:buChar char="Ø"/>
            </a:pPr>
            <a:r>
              <a:rPr lang="cs-CZ" sz="2400" b="1" dirty="0">
                <a:solidFill>
                  <a:schemeClr val="tx1"/>
                </a:solidFill>
                <a:latin typeface="Corbel" panose="020B0503020204020204" pitchFamily="34" charset="0"/>
              </a:rPr>
              <a:t>avšak bereme jako „</a:t>
            </a:r>
            <a:r>
              <a:rPr lang="cs-CZ" sz="2400" b="1" dirty="0">
                <a:solidFill>
                  <a:srgbClr val="FF0000"/>
                </a:solidFill>
                <a:latin typeface="Corbel" panose="020B0503020204020204" pitchFamily="34" charset="0"/>
              </a:rPr>
              <a:t>DŮCHODY” VLASTNÍKŮ FIRMY, </a:t>
            </a:r>
            <a:r>
              <a:rPr lang="cs-CZ" sz="2400" b="1" dirty="0">
                <a:solidFill>
                  <a:schemeClr val="tx1"/>
                </a:solidFill>
                <a:latin typeface="Corbel" panose="020B0503020204020204" pitchFamily="34" charset="0"/>
              </a:rPr>
              <a:t>neboť představují přírůstek jejich majetku i když nebyl mezi ně rozdělen a zůstává v dispozici firmy.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AEA638C-EB4F-0A08-195F-D4540CE193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8268A5A-B9E2-DE54-1D06-8461A3B356CA}"/>
              </a:ext>
            </a:extLst>
          </p:cNvPr>
          <p:cNvSpPr>
            <a:spLocks noGrp="1"/>
          </p:cNvSpPr>
          <p:nvPr>
            <p:ph type="title"/>
          </p:nvPr>
        </p:nvSpPr>
        <p:spPr>
          <a:xfrm>
            <a:off x="457200" y="647700"/>
            <a:ext cx="8229600" cy="805180"/>
          </a:xfrm>
        </p:spPr>
        <p:txBody>
          <a:bodyPr>
            <a:noAutofit/>
          </a:bodyPr>
          <a:lstStyle/>
          <a:p>
            <a:r>
              <a:rPr lang="cs-CZ" sz="3600" b="1" dirty="0">
                <a:solidFill>
                  <a:srgbClr val="FF0000"/>
                </a:solidFill>
                <a:latin typeface="Corbel" panose="020B0503020204020204" pitchFamily="34" charset="0"/>
              </a:rPr>
              <a:t>Metody měření domácího produktu </a:t>
            </a:r>
            <a:endParaRPr lang="cs-CZ" sz="3600" b="1" dirty="0"/>
          </a:p>
        </p:txBody>
      </p:sp>
      <p:sp>
        <p:nvSpPr>
          <p:cNvPr id="98" name="Google Shape;98;p14">
            <a:extLst>
              <a:ext uri="{FF2B5EF4-FFF2-40B4-BE49-F238E27FC236}">
                <a16:creationId xmlns:a16="http://schemas.microsoft.com/office/drawing/2014/main" id="{89A34C2E-4430-9451-B40B-DF818507E8BF}"/>
              </a:ext>
            </a:extLst>
          </p:cNvPr>
          <p:cNvSpPr txBox="1">
            <a:spLocks noGrp="1"/>
          </p:cNvSpPr>
          <p:nvPr>
            <p:ph type="body" idx="1"/>
          </p:nvPr>
        </p:nvSpPr>
        <p:spPr>
          <a:xfrm>
            <a:off x="202721" y="1554480"/>
            <a:ext cx="8738558" cy="4958080"/>
          </a:xfrm>
          <a:prstGeom prst="rect">
            <a:avLst/>
          </a:prstGeom>
          <a:noFill/>
          <a:ln>
            <a:noFill/>
          </a:ln>
        </p:spPr>
        <p:txBody>
          <a:bodyPr spcFirstLastPara="1" wrap="square" lIns="91425" tIns="45700" rIns="91425" bIns="45700" anchor="t" anchorCtr="0">
            <a:normAutofit/>
          </a:bodyPr>
          <a:lstStyle/>
          <a:p>
            <a:pPr marL="460375" algn="just">
              <a:spcBef>
                <a:spcPts val="600"/>
              </a:spcBef>
              <a:buFont typeface="Wingdings" panose="05000000000000000000" pitchFamily="2" charset="2"/>
              <a:buChar char="Ø"/>
            </a:pPr>
            <a:r>
              <a:rPr lang="cs-CZ" sz="2400" b="1" dirty="0">
                <a:solidFill>
                  <a:srgbClr val="FF0000"/>
                </a:solidFill>
                <a:latin typeface="Corbel" panose="020B0503020204020204" pitchFamily="34" charset="0"/>
              </a:rPr>
              <a:t>Zvláštnost kalkulace domácího produktu: zahrnutí </a:t>
            </a:r>
            <a:r>
              <a:rPr lang="cs-CZ" sz="2400" b="1" dirty="0">
                <a:solidFill>
                  <a:srgbClr val="FF0000"/>
                </a:solidFill>
                <a:highlight>
                  <a:srgbClr val="FFFF00"/>
                </a:highlight>
                <a:latin typeface="Corbel" panose="020B0503020204020204" pitchFamily="34" charset="0"/>
              </a:rPr>
              <a:t>IMPUTOVANÉHO NÁJEMNÉHO. </a:t>
            </a:r>
          </a:p>
          <a:p>
            <a:pPr marL="460375" algn="just">
              <a:spcBef>
                <a:spcPts val="600"/>
              </a:spcBef>
              <a:buFont typeface="Wingdings" panose="05000000000000000000" pitchFamily="2" charset="2"/>
              <a:buChar char="ü"/>
            </a:pPr>
            <a:r>
              <a:rPr lang="cs-CZ" sz="2400" b="1" dirty="0">
                <a:solidFill>
                  <a:schemeClr val="tx1"/>
                </a:solidFill>
                <a:latin typeface="Corbel" panose="020B0503020204020204" pitchFamily="34" charset="0"/>
              </a:rPr>
              <a:t>Kdyby se mnoho nájemních bytů změnilo v byty ve vlastnictví, </a:t>
            </a:r>
            <a:r>
              <a:rPr lang="cs-CZ" sz="2400" b="1" dirty="0">
                <a:solidFill>
                  <a:schemeClr val="tx1"/>
                </a:solidFill>
                <a:highlight>
                  <a:srgbClr val="FFFF00"/>
                </a:highlight>
                <a:latin typeface="Corbel" panose="020B0503020204020204" pitchFamily="34" charset="0"/>
              </a:rPr>
              <a:t>„vypadlo” by z domácího produktu mnoho nájemních výdajů i důchodů. </a:t>
            </a:r>
          </a:p>
          <a:p>
            <a:pPr marL="460375" algn="just">
              <a:spcBef>
                <a:spcPts val="600"/>
              </a:spcBef>
              <a:buFont typeface="Wingdings" panose="05000000000000000000" pitchFamily="2" charset="2"/>
              <a:buChar char="Ø"/>
            </a:pPr>
            <a:r>
              <a:rPr lang="cs-CZ" sz="2400" b="1" dirty="0">
                <a:solidFill>
                  <a:schemeClr val="tx1"/>
                </a:solidFill>
                <a:latin typeface="Corbel" panose="020B0503020204020204" pitchFamily="34" charset="0"/>
              </a:rPr>
              <a:t>proto národní účetnictví zahrnuje do domácího produktu imputované nájemné: </a:t>
            </a:r>
            <a:r>
              <a:rPr lang="cs-CZ" sz="2400" b="1" dirty="0">
                <a:solidFill>
                  <a:srgbClr val="FF0000"/>
                </a:solidFill>
                <a:latin typeface="Corbel" panose="020B0503020204020204" pitchFamily="34" charset="0"/>
              </a:rPr>
              <a:t>(implicitní) nájemné, které ti, kdo bydlí ve vlastních bytech, fakticky neplatí – platí jej jakoby sami sobě; </a:t>
            </a:r>
            <a:r>
              <a:rPr lang="cs-CZ" sz="2400" b="1" dirty="0">
                <a:solidFill>
                  <a:schemeClr val="tx1"/>
                </a:solidFill>
                <a:latin typeface="Corbel" panose="020B0503020204020204" pitchFamily="34" charset="0"/>
              </a:rPr>
              <a:t>vyjadřuje tržní hodnotu jejich bydleni; výše se odvozuje od </a:t>
            </a:r>
            <a:r>
              <a:rPr lang="cs-CZ" sz="2400" b="1" dirty="0">
                <a:solidFill>
                  <a:schemeClr val="tx1"/>
                </a:solidFill>
                <a:highlight>
                  <a:srgbClr val="FFFF00"/>
                </a:highlight>
                <a:latin typeface="Corbel" panose="020B0503020204020204" pitchFamily="34" charset="0"/>
              </a:rPr>
              <a:t>tržního nájemného. </a:t>
            </a:r>
          </a:p>
        </p:txBody>
      </p:sp>
      <p:sp>
        <p:nvSpPr>
          <p:cNvPr id="99" name="Google Shape;99;p14">
            <a:extLst>
              <a:ext uri="{FF2B5EF4-FFF2-40B4-BE49-F238E27FC236}">
                <a16:creationId xmlns:a16="http://schemas.microsoft.com/office/drawing/2014/main" id="{641B0829-AD58-AEE4-9A7C-9AECD064CB5D}"/>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3176790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457199" y="1492370"/>
            <a:ext cx="8379069" cy="4520241"/>
          </a:xfrm>
          <a:prstGeom prst="rect">
            <a:avLst/>
          </a:prstGeom>
          <a:noFill/>
          <a:ln>
            <a:noFill/>
          </a:ln>
        </p:spPr>
        <p:txBody>
          <a:bodyPr spcFirstLastPara="1" wrap="square" lIns="91425" tIns="45700" rIns="91425" bIns="45700" anchor="t" anchorCtr="0">
            <a:normAutofit lnSpcReduction="10000"/>
          </a:bodyPr>
          <a:lstStyle/>
          <a:p>
            <a:pPr algn="just">
              <a:buFont typeface="Wingdings" panose="05000000000000000000" pitchFamily="2" charset="2"/>
              <a:buChar char="v"/>
            </a:pPr>
            <a:r>
              <a:rPr lang="cs-CZ" sz="2400" dirty="0"/>
              <a:t>Ekonomie – vědecká disciplína: přetváří realitu do podoby zjednodušených modelů. </a:t>
            </a:r>
          </a:p>
          <a:p>
            <a:pPr algn="just">
              <a:buFont typeface="Wingdings" panose="05000000000000000000" pitchFamily="2" charset="2"/>
              <a:buChar char="v"/>
            </a:pPr>
            <a:r>
              <a:rPr lang="cs-CZ" sz="2400" dirty="0"/>
              <a:t>Žádný model není „realistický”: je zjednodušením reality; </a:t>
            </a:r>
            <a:r>
              <a:rPr lang="cs-CZ" sz="2400" b="1" dirty="0">
                <a:highlight>
                  <a:srgbClr val="FFFF00"/>
                </a:highlight>
              </a:rPr>
              <a:t>metoda poznání; užitečný – umožňuje předvídat. </a:t>
            </a:r>
          </a:p>
          <a:p>
            <a:pPr algn="just">
              <a:buFont typeface="Wingdings" panose="05000000000000000000" pitchFamily="2" charset="2"/>
              <a:buChar char="v"/>
            </a:pPr>
            <a:r>
              <a:rPr lang="cs-CZ" sz="2400" dirty="0"/>
              <a:t>V ekonomii – nejpoužívanější: </a:t>
            </a:r>
            <a:r>
              <a:rPr lang="cs-CZ" sz="2400" b="1" dirty="0">
                <a:highlight>
                  <a:srgbClr val="FFFF00"/>
                </a:highlight>
              </a:rPr>
              <a:t>model trhu.</a:t>
            </a:r>
          </a:p>
          <a:p>
            <a:pPr algn="just"/>
            <a:r>
              <a:rPr lang="cs-CZ" sz="2400" b="1" dirty="0"/>
              <a:t>Smysl modelu: ne věrně kopírovat realitu (tu vidíme), ale pochopit ji: její strukturu, vztahy mezi jejími prvky; Model je užitečný, protože umožňuje předvídat. </a:t>
            </a:r>
          </a:p>
          <a:p>
            <a:pPr algn="just"/>
            <a:r>
              <a:rPr lang="cs-CZ" sz="2400" b="1" dirty="0"/>
              <a:t>Ověření „pravdivosti” modelů – používáme je:</a:t>
            </a:r>
          </a:p>
          <a:p>
            <a:pPr marL="571500" indent="-457200" algn="just">
              <a:buFont typeface="+mj-lt"/>
              <a:buAutoNum type="arabicPeriod"/>
            </a:pPr>
            <a:r>
              <a:rPr lang="cs-CZ" sz="2400" b="1" dirty="0">
                <a:solidFill>
                  <a:srgbClr val="FF0000"/>
                </a:solidFill>
              </a:rPr>
              <a:t>Model</a:t>
            </a:r>
            <a:r>
              <a:rPr lang="cs-CZ" sz="2400" b="1" dirty="0"/>
              <a:t> systematicky poskytující předpovědi, které se vyplňují –„funguje”: použitelný, užitečný. </a:t>
            </a:r>
          </a:p>
          <a:p>
            <a:pPr marL="571500" indent="-457200" algn="just">
              <a:buFont typeface="+mj-lt"/>
              <a:buAutoNum type="arabicPeriod"/>
            </a:pPr>
            <a:r>
              <a:rPr lang="cs-CZ" sz="2400" b="1" dirty="0">
                <a:solidFill>
                  <a:srgbClr val="FF0000"/>
                </a:solidFill>
              </a:rPr>
              <a:t>Model </a:t>
            </a:r>
            <a:r>
              <a:rPr lang="cs-CZ" sz="2400" b="1" dirty="0"/>
              <a:t>poskytující špatné předpovědi: nepoužitelný.</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57200" y="530526"/>
            <a:ext cx="8229600" cy="855422"/>
          </a:xfrm>
        </p:spPr>
        <p:txBody>
          <a:bodyPr>
            <a:noAutofit/>
          </a:bodyPr>
          <a:lstStyle/>
          <a:p>
            <a:r>
              <a:rPr lang="cs-CZ" sz="3600" dirty="0"/>
              <a:t>Ekonomická rovnováha / Model a realita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47519" y="668020"/>
            <a:ext cx="8493760" cy="713740"/>
          </a:xfrm>
        </p:spPr>
        <p:txBody>
          <a:bodyPr>
            <a:noAutofit/>
          </a:bodyPr>
          <a:lstStyle/>
          <a:p>
            <a:r>
              <a:rPr lang="cs-CZ" sz="2800" b="1" dirty="0">
                <a:solidFill>
                  <a:srgbClr val="FF0000"/>
                </a:solidFill>
                <a:latin typeface="Corbel" panose="020B0503020204020204" pitchFamily="34" charset="0"/>
              </a:rPr>
              <a:t>Snaha statistiky přiblížit výpočet HDP realitě</a:t>
            </a:r>
            <a:endParaRPr lang="cs-CZ" sz="2800" b="1" dirty="0"/>
          </a:p>
        </p:txBody>
      </p:sp>
      <p:sp>
        <p:nvSpPr>
          <p:cNvPr id="98" name="Google Shape;98;p14"/>
          <p:cNvSpPr txBox="1">
            <a:spLocks noGrp="1"/>
          </p:cNvSpPr>
          <p:nvPr>
            <p:ph type="body" idx="1"/>
          </p:nvPr>
        </p:nvSpPr>
        <p:spPr>
          <a:xfrm>
            <a:off x="202721" y="1381760"/>
            <a:ext cx="8738558" cy="5130800"/>
          </a:xfrm>
          <a:prstGeom prst="rect">
            <a:avLst/>
          </a:prstGeom>
          <a:noFill/>
          <a:ln>
            <a:noFill/>
          </a:ln>
        </p:spPr>
        <p:txBody>
          <a:bodyPr spcFirstLastPara="1" wrap="square" lIns="91425" tIns="45700" rIns="91425" bIns="45700" anchor="t" anchorCtr="0">
            <a:normAutofit/>
          </a:bodyPr>
          <a:lstStyle/>
          <a:p>
            <a:pPr marL="460375" algn="just">
              <a:spcBef>
                <a:spcPts val="600"/>
              </a:spcBef>
              <a:buFont typeface="Wingdings" panose="05000000000000000000" pitchFamily="2" charset="2"/>
              <a:buChar char="Ø"/>
            </a:pPr>
            <a:r>
              <a:rPr lang="cs-CZ" sz="2000" b="1" dirty="0">
                <a:solidFill>
                  <a:schemeClr val="tx1"/>
                </a:solidFill>
                <a:latin typeface="Corbel" panose="020B0503020204020204" pitchFamily="34" charset="0"/>
              </a:rPr>
              <a:t>Do domácího produktu by se mělo započítávat také </a:t>
            </a:r>
            <a:r>
              <a:rPr lang="cs-CZ" sz="2000" b="1" dirty="0">
                <a:solidFill>
                  <a:schemeClr val="tx1"/>
                </a:solidFill>
                <a:highlight>
                  <a:srgbClr val="FFFF00"/>
                </a:highlight>
                <a:latin typeface="Corbel" panose="020B0503020204020204" pitchFamily="34" charset="0"/>
              </a:rPr>
              <a:t>imputované nájemné ze všech předmětů dlouhodobé spotřeby:</a:t>
            </a:r>
            <a:r>
              <a:rPr lang="cs-CZ" sz="2000" b="1" dirty="0">
                <a:solidFill>
                  <a:schemeClr val="tx1"/>
                </a:solidFill>
                <a:latin typeface="Corbel" panose="020B0503020204020204" pitchFamily="34" charset="0"/>
              </a:rPr>
              <a:t> z vlastních automobilů, televizorů, praček. telefonů atd.  Pro statistiku příliš náročné!  </a:t>
            </a:r>
          </a:p>
          <a:p>
            <a:pPr marL="460375" algn="just">
              <a:spcBef>
                <a:spcPts val="600"/>
              </a:spcBef>
              <a:buFont typeface="Wingdings" panose="05000000000000000000" pitchFamily="2" charset="2"/>
              <a:buChar char="Ø"/>
            </a:pPr>
            <a:r>
              <a:rPr lang="cs-CZ" sz="2000" b="1" dirty="0">
                <a:solidFill>
                  <a:schemeClr val="tx1"/>
                </a:solidFill>
                <a:latin typeface="Corbel" panose="020B0503020204020204" pitchFamily="34" charset="0"/>
              </a:rPr>
              <a:t>Snaha národního účetnictví započítat alespoň </a:t>
            </a:r>
            <a:r>
              <a:rPr lang="cs-CZ" sz="2000" b="1" dirty="0">
                <a:solidFill>
                  <a:srgbClr val="FF0000"/>
                </a:solidFill>
                <a:latin typeface="Corbel" panose="020B0503020204020204" pitchFamily="34" charset="0"/>
              </a:rPr>
              <a:t>imputované nájemné z domů, bytů </a:t>
            </a:r>
            <a:r>
              <a:rPr lang="cs-CZ" sz="2000" b="1" dirty="0">
                <a:solidFill>
                  <a:schemeClr val="tx1"/>
                </a:solidFill>
                <a:latin typeface="Corbel" panose="020B0503020204020204" pitchFamily="34" charset="0"/>
              </a:rPr>
              <a:t>– přiblížit tržní domácí produkt skutečnému domácímu produktu. </a:t>
            </a:r>
          </a:p>
          <a:p>
            <a:pPr marL="460375" algn="just">
              <a:spcBef>
                <a:spcPts val="600"/>
              </a:spcBef>
              <a:buFont typeface="Wingdings" panose="05000000000000000000" pitchFamily="2" charset="2"/>
              <a:buChar char="§"/>
            </a:pPr>
            <a:endParaRPr lang="cs-CZ" sz="2000" b="1" dirty="0">
              <a:solidFill>
                <a:schemeClr val="tx1"/>
              </a:solidFill>
              <a:latin typeface="Corbel" panose="020B0503020204020204" pitchFamily="34" charset="0"/>
            </a:endParaRPr>
          </a:p>
          <a:p>
            <a:pPr marL="460375" algn="just">
              <a:spcBef>
                <a:spcPts val="600"/>
              </a:spcBef>
              <a:buFont typeface="Wingdings" panose="05000000000000000000" pitchFamily="2" charset="2"/>
              <a:buChar char="§"/>
            </a:pPr>
            <a:r>
              <a:rPr lang="cs-CZ" sz="2000" b="1" dirty="0">
                <a:solidFill>
                  <a:schemeClr val="tx1"/>
                </a:solidFill>
                <a:latin typeface="Corbel" panose="020B0503020204020204" pitchFamily="34" charset="0"/>
              </a:rPr>
              <a:t>2003: do HDP nově započítávaný nové položky – zvýšili ho 0 3,8 %: </a:t>
            </a:r>
          </a:p>
          <a:p>
            <a:pPr marL="460375" algn="just">
              <a:spcBef>
                <a:spcPts val="600"/>
              </a:spcBef>
              <a:buFont typeface="Wingdings" panose="05000000000000000000" pitchFamily="2" charset="2"/>
              <a:buChar char="ü"/>
            </a:pPr>
            <a:r>
              <a:rPr lang="cs-CZ" sz="2000" b="1" dirty="0">
                <a:solidFill>
                  <a:schemeClr val="tx1"/>
                </a:solidFill>
                <a:latin typeface="Corbel" panose="020B0503020204020204" pitchFamily="34" charset="0"/>
              </a:rPr>
              <a:t>nájemné u domácností bydlících ve vlastních bytech a domech (1,9 %), </a:t>
            </a:r>
          </a:p>
          <a:p>
            <a:pPr marL="460375" algn="just">
              <a:spcBef>
                <a:spcPts val="600"/>
              </a:spcBef>
              <a:buFont typeface="Wingdings" panose="05000000000000000000" pitchFamily="2" charset="2"/>
              <a:buChar char="ü"/>
            </a:pPr>
            <a:r>
              <a:rPr lang="cs-CZ" sz="2000" b="1" dirty="0">
                <a:solidFill>
                  <a:schemeClr val="tx1"/>
                </a:solidFill>
                <a:latin typeface="Corbel" panose="020B0503020204020204" pitchFamily="34" charset="0"/>
              </a:rPr>
              <a:t>odpisy státních institucí (0,7 %) </a:t>
            </a:r>
          </a:p>
          <a:p>
            <a:pPr marL="460375" algn="just">
              <a:spcBef>
                <a:spcPts val="600"/>
              </a:spcBef>
              <a:buFont typeface="Wingdings" panose="05000000000000000000" pitchFamily="2" charset="2"/>
              <a:buChar char="ü"/>
            </a:pPr>
            <a:r>
              <a:rPr lang="cs-CZ" sz="2000" b="1" dirty="0">
                <a:solidFill>
                  <a:schemeClr val="tx1"/>
                </a:solidFill>
                <a:latin typeface="Corbel" panose="020B0503020204020204" pitchFamily="34" charset="0"/>
              </a:rPr>
              <a:t>a přírůstek hodnoty silnic, dálnic, mostů a tunelů (1,2 %). </a:t>
            </a:r>
          </a:p>
          <a:p>
            <a:pPr marL="460375" algn="just">
              <a:spcBef>
                <a:spcPts val="600"/>
              </a:spcBef>
              <a:buFont typeface="Wingdings" panose="05000000000000000000" pitchFamily="2" charset="2"/>
              <a:buChar char="§"/>
            </a:pPr>
            <a:r>
              <a:rPr lang="cs-CZ" sz="2000" b="1" dirty="0">
                <a:solidFill>
                  <a:schemeClr val="tx1"/>
                </a:solidFill>
                <a:latin typeface="Corbel" panose="020B0503020204020204" pitchFamily="34" charset="0"/>
              </a:rPr>
              <a:t>Od 2005 – také výroba a distribuce drog (odhad: 0,5 % HDP) a dovoz a vývoz pašovaného zboží (?) …</a:t>
            </a:r>
          </a:p>
          <a:p>
            <a:pPr marL="460375" algn="just">
              <a:spcBef>
                <a:spcPts val="600"/>
              </a:spcBef>
              <a:buFont typeface="Wingdings" panose="05000000000000000000" pitchFamily="2" charset="2"/>
              <a:buChar char="§"/>
            </a:pPr>
            <a:endParaRPr lang="cs-CZ" sz="2000" b="1" dirty="0">
              <a:solidFill>
                <a:schemeClr val="tx1"/>
              </a:solidFill>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p:cNvSpPr/>
          <p:nvPr/>
        </p:nvSpPr>
        <p:spPr>
          <a:xfrm>
            <a:off x="7762240" y="2194560"/>
            <a:ext cx="558800" cy="193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202721" y="772874"/>
            <a:ext cx="8493760" cy="608886"/>
          </a:xfrm>
        </p:spPr>
        <p:txBody>
          <a:bodyPr>
            <a:noAutofit/>
          </a:bodyPr>
          <a:lstStyle/>
          <a:p>
            <a:r>
              <a:rPr lang="cs-CZ" sz="2800" b="1" dirty="0">
                <a:solidFill>
                  <a:srgbClr val="FF0000"/>
                </a:solidFill>
                <a:latin typeface="Corbel" panose="020B0503020204020204" pitchFamily="34" charset="0"/>
              </a:rPr>
              <a:t>Veřejné rozpočty a domácí produkt </a:t>
            </a:r>
            <a:br>
              <a:rPr lang="cs-CZ" sz="2800" b="1" dirty="0">
                <a:solidFill>
                  <a:srgbClr val="FF0000"/>
                </a:solidFill>
                <a:latin typeface="Corbel" panose="020B0503020204020204" pitchFamily="34" charset="0"/>
              </a:rPr>
            </a:br>
            <a:endParaRPr lang="cs-CZ" sz="2800" b="1" dirty="0"/>
          </a:p>
        </p:txBody>
      </p:sp>
      <p:sp>
        <p:nvSpPr>
          <p:cNvPr id="98" name="Google Shape;98;p14"/>
          <p:cNvSpPr txBox="1">
            <a:spLocks noGrp="1"/>
          </p:cNvSpPr>
          <p:nvPr>
            <p:ph type="body" idx="1"/>
          </p:nvPr>
        </p:nvSpPr>
        <p:spPr>
          <a:xfrm>
            <a:off x="202721" y="1249680"/>
            <a:ext cx="8738558" cy="5466080"/>
          </a:xfrm>
          <a:prstGeom prst="rect">
            <a:avLst/>
          </a:prstGeom>
          <a:noFill/>
          <a:ln>
            <a:noFill/>
          </a:ln>
        </p:spPr>
        <p:txBody>
          <a:bodyPr spcFirstLastPara="1" wrap="square" lIns="91425" tIns="45700" rIns="91425" bIns="45700" anchor="t" anchorCtr="0">
            <a:normAutofit fontScale="92500" lnSpcReduction="20000"/>
          </a:bodyPr>
          <a:lstStyle/>
          <a:p>
            <a:pPr marL="460375" algn="just">
              <a:spcBef>
                <a:spcPts val="600"/>
              </a:spcBef>
              <a:buFont typeface="Wingdings" panose="05000000000000000000" pitchFamily="2" charset="2"/>
              <a:buChar char="§"/>
            </a:pPr>
            <a:r>
              <a:rPr lang="cs-CZ" sz="2800" b="1" dirty="0">
                <a:solidFill>
                  <a:schemeClr val="tx1"/>
                </a:solidFill>
                <a:latin typeface="Corbel" panose="020B0503020204020204" pitchFamily="34" charset="0"/>
              </a:rPr>
              <a:t>Státní rozpočet a rozpočty regionů a obcí:</a:t>
            </a:r>
          </a:p>
          <a:p>
            <a:pPr marL="460375" algn="just">
              <a:spcBef>
                <a:spcPts val="600"/>
              </a:spcBef>
              <a:buFont typeface="Wingdings" panose="05000000000000000000" pitchFamily="2" charset="2"/>
              <a:buChar char="§"/>
            </a:pPr>
            <a:r>
              <a:rPr lang="cs-CZ" sz="2800" b="1" dirty="0">
                <a:solidFill>
                  <a:schemeClr val="tx1"/>
                </a:solidFill>
                <a:latin typeface="Corbel" panose="020B0503020204020204" pitchFamily="34" charset="0"/>
              </a:rPr>
              <a:t>Vztah mezi agregátními výdaji a agregátními důchody – složitější: </a:t>
            </a:r>
          </a:p>
          <a:p>
            <a:pPr marL="460375" algn="just">
              <a:spcBef>
                <a:spcPts val="600"/>
              </a:spcBef>
              <a:buFont typeface="+mj-lt"/>
              <a:buAutoNum type="arabicPeriod"/>
            </a:pPr>
            <a:r>
              <a:rPr lang="cs-CZ" sz="2800" b="1" dirty="0">
                <a:solidFill>
                  <a:srgbClr val="FF0000"/>
                </a:solidFill>
                <a:latin typeface="Corbel" panose="020B0503020204020204" pitchFamily="34" charset="0"/>
              </a:rPr>
              <a:t>NEPŘÍMÉ DANĚ: </a:t>
            </a:r>
            <a:r>
              <a:rPr lang="cs-CZ" sz="2800" b="1" dirty="0">
                <a:solidFill>
                  <a:schemeClr val="tx1"/>
                </a:solidFill>
                <a:latin typeface="Corbel" panose="020B0503020204020204" pitchFamily="34" charset="0"/>
              </a:rPr>
              <a:t>Spotřební daně a daně z přidané hodnoty.</a:t>
            </a:r>
          </a:p>
          <a:p>
            <a:pPr marL="460375" algn="just">
              <a:spcBef>
                <a:spcPts val="600"/>
              </a:spcBef>
              <a:buFont typeface="Wingdings" panose="05000000000000000000" pitchFamily="2" charset="2"/>
              <a:buChar char="§"/>
            </a:pPr>
            <a:endParaRPr lang="cs-CZ" sz="2800" b="1" dirty="0">
              <a:solidFill>
                <a:schemeClr val="tx1"/>
              </a:solidFill>
              <a:latin typeface="Corbel" panose="020B0503020204020204" pitchFamily="34" charset="0"/>
            </a:endParaRPr>
          </a:p>
          <a:p>
            <a:pPr marL="460375" algn="just">
              <a:spcBef>
                <a:spcPts val="600"/>
              </a:spcBef>
              <a:buFont typeface="Wingdings" panose="05000000000000000000" pitchFamily="2" charset="2"/>
              <a:buChar char="§"/>
            </a:pPr>
            <a:r>
              <a:rPr lang="cs-CZ" sz="2800" b="1" dirty="0">
                <a:solidFill>
                  <a:schemeClr val="tx1"/>
                </a:solidFill>
                <a:latin typeface="Corbel" panose="020B0503020204020204" pitchFamily="34" charset="0"/>
              </a:rPr>
              <a:t>Národní důchod = součet všech důchodů.</a:t>
            </a:r>
          </a:p>
          <a:p>
            <a:pPr marL="117475" indent="0" algn="ctr">
              <a:spcBef>
                <a:spcPts val="600"/>
              </a:spcBef>
              <a:buNone/>
            </a:pPr>
            <a:r>
              <a:rPr lang="cs-CZ" sz="2800" b="1" dirty="0">
                <a:solidFill>
                  <a:schemeClr val="tx1"/>
                </a:solidFill>
                <a:latin typeface="Corbel" panose="020B0503020204020204" pitchFamily="34" charset="0"/>
              </a:rPr>
              <a:t>Domácí produkt (1000) = nepřímé daně (150) + agregátní důchody (850)</a:t>
            </a:r>
          </a:p>
          <a:p>
            <a:pPr marL="117475" indent="0" algn="ctr">
              <a:spcBef>
                <a:spcPts val="600"/>
              </a:spcBef>
              <a:buNone/>
            </a:pPr>
            <a:r>
              <a:rPr lang="cs-CZ" sz="2800" b="1" dirty="0">
                <a:solidFill>
                  <a:schemeClr val="tx1"/>
                </a:solidFill>
                <a:highlight>
                  <a:srgbClr val="FFFF00"/>
                </a:highlight>
                <a:latin typeface="Corbel" panose="020B0503020204020204" pitchFamily="34" charset="0"/>
              </a:rPr>
              <a:t>DOMÁCÍ PRODUKT = NEPŘÍMÉ DANĚ  + NÁRODNÍ DŮCHOD</a:t>
            </a:r>
          </a:p>
          <a:p>
            <a:pPr marL="403225" indent="-285750" algn="just">
              <a:spcBef>
                <a:spcPts val="600"/>
              </a:spcBef>
            </a:pPr>
            <a:r>
              <a:rPr lang="cs-CZ" sz="2800" b="1" dirty="0">
                <a:solidFill>
                  <a:schemeClr val="tx1"/>
                </a:solidFill>
                <a:highlight>
                  <a:srgbClr val="FFFF00"/>
                </a:highlight>
                <a:latin typeface="Corbel" panose="020B0503020204020204" pitchFamily="34" charset="0"/>
              </a:rPr>
              <a:t>Národní důchod – menší než domácí produkt – o nepřímé daně</a:t>
            </a:r>
            <a:r>
              <a:rPr lang="cs-CZ" sz="2800" b="1" dirty="0">
                <a:solidFill>
                  <a:schemeClr val="tx1"/>
                </a:solidFill>
                <a:latin typeface="Corbel" panose="020B0503020204020204" pitchFamily="34" charset="0"/>
              </a:rPr>
              <a:t>. </a:t>
            </a:r>
            <a:endParaRPr lang="cs-CZ" sz="2800" b="1" dirty="0">
              <a:solidFill>
                <a:schemeClr val="tx1"/>
              </a:solidFill>
              <a:highlight>
                <a:srgbClr val="FFFF00"/>
              </a:highlight>
              <a:latin typeface="Corbel" panose="020B0503020204020204" pitchFamily="34" charset="0"/>
            </a:endParaRPr>
          </a:p>
          <a:p>
            <a:pPr marL="117475" indent="0" algn="ctr">
              <a:spcBef>
                <a:spcPts val="600"/>
              </a:spcBef>
              <a:buNone/>
            </a:pPr>
            <a:r>
              <a:rPr lang="cs-CZ" sz="2800" b="1" dirty="0">
                <a:solidFill>
                  <a:schemeClr val="tx1"/>
                </a:solidFill>
                <a:highlight>
                  <a:srgbClr val="FFFF00"/>
                </a:highlight>
                <a:latin typeface="Corbel" panose="020B0503020204020204" pitchFamily="34" charset="0"/>
              </a:rPr>
              <a: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1187F3D-69B4-E787-D879-845D74470C2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3C68EE5-1E7F-02FB-AF52-187C21B0369D}"/>
              </a:ext>
            </a:extLst>
          </p:cNvPr>
          <p:cNvSpPr>
            <a:spLocks noGrp="1"/>
          </p:cNvSpPr>
          <p:nvPr>
            <p:ph type="title"/>
          </p:nvPr>
        </p:nvSpPr>
        <p:spPr>
          <a:xfrm>
            <a:off x="202721" y="772874"/>
            <a:ext cx="8493760" cy="608886"/>
          </a:xfrm>
        </p:spPr>
        <p:txBody>
          <a:bodyPr>
            <a:noAutofit/>
          </a:bodyPr>
          <a:lstStyle/>
          <a:p>
            <a:r>
              <a:rPr lang="cs-CZ" sz="2800" b="1" dirty="0">
                <a:solidFill>
                  <a:srgbClr val="FF0000"/>
                </a:solidFill>
                <a:latin typeface="Corbel" panose="020B0503020204020204" pitchFamily="34" charset="0"/>
              </a:rPr>
              <a:t>Veřejné rozpočty a domácí produkt </a:t>
            </a:r>
            <a:br>
              <a:rPr lang="cs-CZ" sz="2800" b="1" dirty="0">
                <a:solidFill>
                  <a:srgbClr val="FF0000"/>
                </a:solidFill>
                <a:latin typeface="Corbel" panose="020B0503020204020204" pitchFamily="34" charset="0"/>
              </a:rPr>
            </a:br>
            <a:endParaRPr lang="cs-CZ" sz="2800" b="1" dirty="0"/>
          </a:p>
        </p:txBody>
      </p:sp>
      <p:sp>
        <p:nvSpPr>
          <p:cNvPr id="98" name="Google Shape;98;p14">
            <a:extLst>
              <a:ext uri="{FF2B5EF4-FFF2-40B4-BE49-F238E27FC236}">
                <a16:creationId xmlns:a16="http://schemas.microsoft.com/office/drawing/2014/main" id="{65295D59-6FD6-1518-F5A8-1E3CE8BB8ABF}"/>
              </a:ext>
            </a:extLst>
          </p:cNvPr>
          <p:cNvSpPr txBox="1">
            <a:spLocks noGrp="1"/>
          </p:cNvSpPr>
          <p:nvPr>
            <p:ph type="body" idx="1"/>
          </p:nvPr>
        </p:nvSpPr>
        <p:spPr>
          <a:xfrm>
            <a:off x="202721" y="1249680"/>
            <a:ext cx="8738558" cy="5466080"/>
          </a:xfrm>
          <a:prstGeom prst="rect">
            <a:avLst/>
          </a:prstGeom>
          <a:noFill/>
          <a:ln>
            <a:noFill/>
          </a:ln>
        </p:spPr>
        <p:txBody>
          <a:bodyPr spcFirstLastPara="1" wrap="square" lIns="91425" tIns="45700" rIns="91425" bIns="45700" anchor="t" anchorCtr="0">
            <a:normAutofit lnSpcReduction="10000"/>
          </a:bodyPr>
          <a:lstStyle/>
          <a:p>
            <a:pPr marL="403225" indent="-285750" algn="just">
              <a:spcBef>
                <a:spcPts val="600"/>
              </a:spcBef>
              <a:buFont typeface="Wingdings" panose="05000000000000000000" pitchFamily="2" charset="2"/>
              <a:buChar char="ü"/>
            </a:pPr>
            <a:r>
              <a:rPr lang="cs-CZ" sz="2400" b="1" dirty="0">
                <a:solidFill>
                  <a:schemeClr val="tx1"/>
                </a:solidFill>
                <a:highlight>
                  <a:srgbClr val="FFFF00"/>
                </a:highlight>
                <a:latin typeface="Corbel" panose="020B0503020204020204" pitchFamily="34" charset="0"/>
              </a:rPr>
              <a:t>Pro kalkulaci národního důchodu – použity ceny výrobních faktorů = tržní ceny snížené o nepřímé daně; </a:t>
            </a:r>
            <a:r>
              <a:rPr lang="cs-CZ" sz="2400" b="1" dirty="0">
                <a:solidFill>
                  <a:schemeClr val="tx1"/>
                </a:solidFill>
                <a:latin typeface="Corbel" panose="020B0503020204020204" pitchFamily="34" charset="0"/>
              </a:rPr>
              <a:t>Ceny výrobních faktorů –  důchody majitelů výrobních faktorů. </a:t>
            </a:r>
          </a:p>
          <a:p>
            <a:pPr marL="517525" indent="-400050" algn="just">
              <a:spcBef>
                <a:spcPts val="600"/>
              </a:spcBef>
              <a:buFont typeface="+mj-lt"/>
              <a:buAutoNum type="romanUcPeriod"/>
            </a:pPr>
            <a:r>
              <a:rPr lang="cs-CZ" sz="2400" b="1" dirty="0">
                <a:solidFill>
                  <a:schemeClr val="tx1"/>
                </a:solidFill>
                <a:latin typeface="Corbel" panose="020B0503020204020204" pitchFamily="34" charset="0"/>
              </a:rPr>
              <a:t>Sečteme-li </a:t>
            </a:r>
            <a:r>
              <a:rPr lang="cs-CZ" sz="2400" b="1" dirty="0">
                <a:solidFill>
                  <a:srgbClr val="FF0000"/>
                </a:solidFill>
                <a:latin typeface="Corbel" panose="020B0503020204020204" pitchFamily="34" charset="0"/>
              </a:rPr>
              <a:t>PRODUKCI V TRŽNÍCH CENÁCH</a:t>
            </a:r>
            <a:r>
              <a:rPr lang="cs-CZ" sz="2400" b="1" dirty="0">
                <a:solidFill>
                  <a:schemeClr val="tx1"/>
                </a:solidFill>
                <a:latin typeface="Corbel" panose="020B0503020204020204" pitchFamily="34" charset="0"/>
              </a:rPr>
              <a:t>, dostáváme </a:t>
            </a:r>
            <a:r>
              <a:rPr lang="cs-CZ" sz="2400" b="1" dirty="0">
                <a:solidFill>
                  <a:srgbClr val="FF0000"/>
                </a:solidFill>
                <a:latin typeface="Corbel" panose="020B0503020204020204" pitchFamily="34" charset="0"/>
              </a:rPr>
              <a:t>DOMÁCÍ PRODUKT, </a:t>
            </a:r>
          </a:p>
          <a:p>
            <a:pPr marL="517525" indent="-400050" algn="just">
              <a:spcBef>
                <a:spcPts val="600"/>
              </a:spcBef>
              <a:buFont typeface="+mj-lt"/>
              <a:buAutoNum type="romanUcPeriod"/>
            </a:pPr>
            <a:r>
              <a:rPr lang="cs-CZ" sz="2400" b="1" dirty="0">
                <a:solidFill>
                  <a:schemeClr val="tx1"/>
                </a:solidFill>
                <a:latin typeface="Corbel" panose="020B0503020204020204" pitchFamily="34" charset="0"/>
              </a:rPr>
              <a:t>a sečteme-li ji v </a:t>
            </a:r>
            <a:r>
              <a:rPr lang="cs-CZ" sz="2400" b="1" dirty="0">
                <a:solidFill>
                  <a:srgbClr val="FF0000"/>
                </a:solidFill>
                <a:latin typeface="Corbel" panose="020B0503020204020204" pitchFamily="34" charset="0"/>
              </a:rPr>
              <a:t>CENÁCH VÝROBNÍCH FAKTORŮ</a:t>
            </a:r>
            <a:r>
              <a:rPr lang="cs-CZ" sz="2400" b="1" dirty="0">
                <a:solidFill>
                  <a:schemeClr val="tx1"/>
                </a:solidFill>
                <a:latin typeface="Corbel" panose="020B0503020204020204" pitchFamily="34" charset="0"/>
              </a:rPr>
              <a:t>, dostáváme </a:t>
            </a:r>
            <a:r>
              <a:rPr lang="cs-CZ" sz="2400" b="1" dirty="0">
                <a:solidFill>
                  <a:srgbClr val="FF0000"/>
                </a:solidFill>
                <a:latin typeface="Corbel" panose="020B0503020204020204" pitchFamily="34" charset="0"/>
              </a:rPr>
              <a:t>NÁRODNÍ DŮCHOD. </a:t>
            </a:r>
          </a:p>
          <a:p>
            <a:pPr marL="460375" algn="just">
              <a:spcBef>
                <a:spcPts val="600"/>
              </a:spcBef>
              <a:buFont typeface="+mj-lt"/>
              <a:buAutoNum type="arabicPeriod" startAt="2"/>
            </a:pPr>
            <a:endParaRPr lang="cs-CZ" sz="2400" b="1" dirty="0">
              <a:solidFill>
                <a:schemeClr val="tx1"/>
              </a:solidFill>
              <a:latin typeface="Corbel" panose="020B0503020204020204" pitchFamily="34" charset="0"/>
            </a:endParaRPr>
          </a:p>
          <a:p>
            <a:pPr marL="460375" algn="just">
              <a:spcBef>
                <a:spcPts val="600"/>
              </a:spcBef>
              <a:buFont typeface="+mj-lt"/>
              <a:buAutoNum type="arabicPeriod" startAt="2"/>
            </a:pPr>
            <a:r>
              <a:rPr lang="cs-CZ" sz="2400" b="1" dirty="0">
                <a:solidFill>
                  <a:schemeClr val="tx1"/>
                </a:solidFill>
                <a:latin typeface="Corbel" panose="020B0503020204020204" pitchFamily="34" charset="0"/>
              </a:rPr>
              <a:t>Stát také vybírá </a:t>
            </a:r>
            <a:r>
              <a:rPr lang="cs-CZ" sz="2400" b="1" dirty="0">
                <a:solidFill>
                  <a:srgbClr val="FF0000"/>
                </a:solidFill>
                <a:latin typeface="Corbel" panose="020B0503020204020204" pitchFamily="34" charset="0"/>
              </a:rPr>
              <a:t>PŘÍMÉ DANĚ: </a:t>
            </a:r>
            <a:r>
              <a:rPr lang="cs-CZ" sz="2400" b="1" dirty="0">
                <a:solidFill>
                  <a:schemeClr val="tx1"/>
                </a:solidFill>
                <a:latin typeface="Corbel" panose="020B0503020204020204" pitchFamily="34" charset="0"/>
              </a:rPr>
              <a:t>dane z osobních důchodů (daň z přijmu fyzických osob) a dané ze zisků (daň z přijmu právnických osob)</a:t>
            </a:r>
          </a:p>
          <a:p>
            <a:pPr marL="117475" indent="0" algn="ctr">
              <a:spcBef>
                <a:spcPts val="600"/>
              </a:spcBef>
              <a:buNone/>
            </a:pPr>
            <a:r>
              <a:rPr lang="cs-CZ" sz="2000" b="1" dirty="0">
                <a:solidFill>
                  <a:schemeClr val="tx1"/>
                </a:solidFill>
                <a:highlight>
                  <a:srgbClr val="FFFF00"/>
                </a:highlight>
                <a:latin typeface="Corbel" panose="020B0503020204020204" pitchFamily="34" charset="0"/>
              </a:rPr>
              <a:t>Domácí produkt (1 000) = Nepřímé daně (150) + Přímé daně ( 170) + </a:t>
            </a:r>
          </a:p>
          <a:p>
            <a:pPr marL="117475" indent="0" algn="ctr">
              <a:spcBef>
                <a:spcPts val="600"/>
              </a:spcBef>
              <a:buNone/>
            </a:pPr>
            <a:r>
              <a:rPr lang="cs-CZ" sz="2000" b="1" dirty="0">
                <a:solidFill>
                  <a:schemeClr val="tx1"/>
                </a:solidFill>
                <a:highlight>
                  <a:srgbClr val="FFFF00"/>
                </a:highlight>
                <a:latin typeface="Corbel" panose="020B0503020204020204" pitchFamily="34" charset="0"/>
              </a:rPr>
              <a:t>+ Důchody po zdanění (680) </a:t>
            </a:r>
          </a:p>
          <a:p>
            <a:pPr marL="117475" indent="0" algn="ctr">
              <a:spcBef>
                <a:spcPts val="600"/>
              </a:spcBef>
              <a:buNone/>
            </a:pPr>
            <a:r>
              <a:rPr lang="cs-CZ" sz="2400" b="1" dirty="0">
                <a:solidFill>
                  <a:schemeClr val="tx1"/>
                </a:solidFill>
                <a:highlight>
                  <a:srgbClr val="FFFF00"/>
                </a:highlight>
                <a:latin typeface="Corbel" panose="020B0503020204020204" pitchFamily="34" charset="0"/>
              </a:rPr>
              <a:t> </a:t>
            </a:r>
          </a:p>
        </p:txBody>
      </p:sp>
      <p:sp>
        <p:nvSpPr>
          <p:cNvPr id="99" name="Google Shape;99;p14">
            <a:extLst>
              <a:ext uri="{FF2B5EF4-FFF2-40B4-BE49-F238E27FC236}">
                <a16:creationId xmlns:a16="http://schemas.microsoft.com/office/drawing/2014/main" id="{455DEA18-8C70-ED1D-C6FF-7FE9694AE66A}"/>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63025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202721" y="772874"/>
            <a:ext cx="8493760" cy="608886"/>
          </a:xfrm>
        </p:spPr>
        <p:txBody>
          <a:bodyPr>
            <a:noAutofit/>
          </a:bodyPr>
          <a:lstStyle/>
          <a:p>
            <a:r>
              <a:rPr lang="cs-CZ" sz="2800" b="1" dirty="0">
                <a:solidFill>
                  <a:srgbClr val="FF0000"/>
                </a:solidFill>
                <a:latin typeface="Corbel" panose="020B0503020204020204" pitchFamily="34" charset="0"/>
              </a:rPr>
              <a:t>Veřejné rozpočty a domácí produkt </a:t>
            </a:r>
            <a:br>
              <a:rPr lang="cs-CZ" sz="2800" b="1" dirty="0">
                <a:solidFill>
                  <a:srgbClr val="FF0000"/>
                </a:solidFill>
                <a:latin typeface="Corbel" panose="020B0503020204020204" pitchFamily="34" charset="0"/>
              </a:rPr>
            </a:br>
            <a:endParaRPr lang="cs-CZ" sz="2800" b="1" dirty="0"/>
          </a:p>
        </p:txBody>
      </p:sp>
      <p:sp>
        <p:nvSpPr>
          <p:cNvPr id="98" name="Google Shape;98;p14"/>
          <p:cNvSpPr txBox="1">
            <a:spLocks noGrp="1"/>
          </p:cNvSpPr>
          <p:nvPr>
            <p:ph type="body" idx="1"/>
          </p:nvPr>
        </p:nvSpPr>
        <p:spPr>
          <a:xfrm>
            <a:off x="202721" y="1175658"/>
            <a:ext cx="8627770" cy="5164758"/>
          </a:xfrm>
          <a:prstGeom prst="rect">
            <a:avLst/>
          </a:prstGeom>
          <a:noFill/>
          <a:ln>
            <a:noFill/>
          </a:ln>
        </p:spPr>
        <p:txBody>
          <a:bodyPr spcFirstLastPara="1" wrap="square" lIns="91425" tIns="45700" rIns="91425" bIns="45700" anchor="t" anchorCtr="0">
            <a:normAutofit fontScale="92500" lnSpcReduction="10000"/>
          </a:bodyPr>
          <a:lstStyle/>
          <a:p>
            <a:pPr marL="460375" algn="just">
              <a:spcBef>
                <a:spcPts val="600"/>
              </a:spcBef>
              <a:buFont typeface="+mj-lt"/>
              <a:buAutoNum type="arabicPeriod" startAt="3"/>
            </a:pPr>
            <a:r>
              <a:rPr lang="cs-CZ" b="1" dirty="0">
                <a:solidFill>
                  <a:srgbClr val="FF0000"/>
                </a:solidFill>
                <a:latin typeface="Corbel" panose="020B0503020204020204" pitchFamily="34" charset="0"/>
              </a:rPr>
              <a:t>Veřejné výdaje: </a:t>
            </a:r>
          </a:p>
          <a:p>
            <a:pPr marL="403225" indent="-285750" algn="just">
              <a:spcBef>
                <a:spcPts val="600"/>
              </a:spcBef>
            </a:pPr>
            <a:r>
              <a:rPr lang="cs-CZ" sz="2800" b="1" dirty="0">
                <a:solidFill>
                  <a:schemeClr val="tx1"/>
                </a:solidFill>
                <a:latin typeface="Corbel" panose="020B0503020204020204" pitchFamily="34" charset="0"/>
              </a:rPr>
              <a:t>Předpoklad:</a:t>
            </a:r>
            <a:r>
              <a:rPr lang="cs-CZ" sz="2800" b="1" dirty="0">
                <a:solidFill>
                  <a:srgbClr val="FF0000"/>
                </a:solidFill>
                <a:latin typeface="Corbel" panose="020B0503020204020204" pitchFamily="34" charset="0"/>
              </a:rPr>
              <a:t> veřejné výdaje – 4 položky: výdaje na obranu, výdaje na mzdy státních zaměstnanců, výdaje na starobní penze, výdaje na podpory v nezaměstnanosti. </a:t>
            </a:r>
          </a:p>
          <a:p>
            <a:pPr marL="460375" algn="just">
              <a:spcBef>
                <a:spcPts val="600"/>
              </a:spcBef>
              <a:buFont typeface="+mj-lt"/>
              <a:buAutoNum type="alphaUcPeriod"/>
            </a:pPr>
            <a:r>
              <a:rPr lang="cs-CZ" sz="2800" b="1" dirty="0">
                <a:solidFill>
                  <a:srgbClr val="FF0000"/>
                </a:solidFill>
                <a:latin typeface="Corbel" panose="020B0503020204020204" pitchFamily="34" charset="0"/>
              </a:rPr>
              <a:t>První dvě položky – výdaje státu na zboží a služby:  </a:t>
            </a:r>
            <a:r>
              <a:rPr lang="cs-CZ" sz="2800" b="1" dirty="0">
                <a:solidFill>
                  <a:schemeClr val="tx1"/>
                </a:solidFill>
                <a:latin typeface="Corbel" panose="020B0503020204020204" pitchFamily="34" charset="0"/>
              </a:rPr>
              <a:t>na levé straně identity – na </a:t>
            </a:r>
            <a:r>
              <a:rPr lang="cs-CZ" sz="2800" b="1" dirty="0">
                <a:solidFill>
                  <a:schemeClr val="tx1"/>
                </a:solidFill>
                <a:highlight>
                  <a:srgbClr val="FFFF00"/>
                </a:highlight>
                <a:latin typeface="Corbel" panose="020B0503020204020204" pitchFamily="34" charset="0"/>
              </a:rPr>
              <a:t>straně agregátních výdajů. </a:t>
            </a:r>
          </a:p>
          <a:p>
            <a:pPr marL="460375" algn="just">
              <a:spcBef>
                <a:spcPts val="600"/>
              </a:spcBef>
              <a:buFont typeface="+mj-lt"/>
              <a:buAutoNum type="alphaUcPeriod"/>
            </a:pPr>
            <a:r>
              <a:rPr lang="cs-CZ" sz="2800" b="1" dirty="0">
                <a:solidFill>
                  <a:srgbClr val="FF0000"/>
                </a:solidFill>
                <a:latin typeface="Corbel" panose="020B0503020204020204" pitchFamily="34" charset="0"/>
              </a:rPr>
              <a:t>Starobní penze a podpory v nezaměstnanosti – </a:t>
            </a:r>
            <a:r>
              <a:rPr lang="cs-CZ" sz="2800" b="1" dirty="0">
                <a:solidFill>
                  <a:schemeClr val="tx1"/>
                </a:solidFill>
                <a:latin typeface="Corbel" panose="020B0503020204020204" pitchFamily="34" charset="0"/>
              </a:rPr>
              <a:t>nejsou protihodnotou za služby. </a:t>
            </a:r>
          </a:p>
          <a:p>
            <a:pPr marL="574675" indent="-457200" algn="just">
              <a:spcBef>
                <a:spcPts val="600"/>
              </a:spcBef>
              <a:buFont typeface="Wingdings" panose="05000000000000000000" pitchFamily="2" charset="2"/>
              <a:buChar char="Ø"/>
            </a:pPr>
            <a:r>
              <a:rPr lang="cs-CZ" sz="2800" b="1" dirty="0">
                <a:solidFill>
                  <a:schemeClr val="tx1"/>
                </a:solidFill>
                <a:latin typeface="Corbel" panose="020B0503020204020204" pitchFamily="34" charset="0"/>
              </a:rPr>
              <a:t>Stát je vyplácí důchodcům a nezaměstnaným „jen tak za nic” aby jim přilepšil: na pravé straně identity — na </a:t>
            </a:r>
            <a:r>
              <a:rPr lang="cs-CZ" sz="2800" b="1" dirty="0">
                <a:solidFill>
                  <a:schemeClr val="tx1"/>
                </a:solidFill>
                <a:highlight>
                  <a:srgbClr val="FFFF00"/>
                </a:highlight>
                <a:latin typeface="Corbel" panose="020B0503020204020204" pitchFamily="34" charset="0"/>
              </a:rPr>
              <a:t>straně důchodů = zvýšení důchodů. </a:t>
            </a:r>
          </a:p>
          <a:p>
            <a:pPr marL="460375" algn="just">
              <a:spcBef>
                <a:spcPts val="600"/>
              </a:spcBef>
              <a:buFont typeface="Wingdings" panose="05000000000000000000" pitchFamily="2" charset="2"/>
              <a:buChar char="ü"/>
            </a:pPr>
            <a:endParaRPr lang="cs-CZ" sz="2800" b="1" dirty="0">
              <a:solidFill>
                <a:schemeClr val="tx1"/>
              </a:solidFill>
              <a:highlight>
                <a:srgbClr val="FFFF00"/>
              </a:highlight>
              <a:latin typeface="Corbel" panose="020B0503020204020204" pitchFamily="34" charset="0"/>
            </a:endParaRPr>
          </a:p>
          <a:p>
            <a:pPr marL="460375" algn="just">
              <a:spcBef>
                <a:spcPts val="600"/>
              </a:spcBef>
              <a:buFont typeface="+mj-lt"/>
              <a:buAutoNum type="arabicPeriod" startAt="3"/>
            </a:pPr>
            <a:endParaRPr lang="cs-CZ" sz="2800" b="1" dirty="0">
              <a:solidFill>
                <a:schemeClr val="tx1"/>
              </a:solidFill>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B37279A-CF05-DB10-059C-723BC493650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DDEF109-2A1A-C62A-0FFE-F91B3847A396}"/>
              </a:ext>
            </a:extLst>
          </p:cNvPr>
          <p:cNvSpPr>
            <a:spLocks noGrp="1"/>
          </p:cNvSpPr>
          <p:nvPr>
            <p:ph type="title"/>
          </p:nvPr>
        </p:nvSpPr>
        <p:spPr>
          <a:xfrm>
            <a:off x="202721" y="772874"/>
            <a:ext cx="8493760" cy="608886"/>
          </a:xfrm>
        </p:spPr>
        <p:txBody>
          <a:bodyPr>
            <a:noAutofit/>
          </a:bodyPr>
          <a:lstStyle/>
          <a:p>
            <a:r>
              <a:rPr lang="cs-CZ" sz="2800" b="1" dirty="0">
                <a:solidFill>
                  <a:srgbClr val="FF0000"/>
                </a:solidFill>
                <a:latin typeface="Corbel" panose="020B0503020204020204" pitchFamily="34" charset="0"/>
              </a:rPr>
              <a:t>Veřejné rozpočty a domácí produkt </a:t>
            </a:r>
            <a:br>
              <a:rPr lang="cs-CZ" sz="2800" b="1" dirty="0">
                <a:solidFill>
                  <a:srgbClr val="FF0000"/>
                </a:solidFill>
                <a:latin typeface="Corbel" panose="020B0503020204020204" pitchFamily="34" charset="0"/>
              </a:rPr>
            </a:br>
            <a:endParaRPr lang="cs-CZ" sz="2800" b="1" dirty="0"/>
          </a:p>
        </p:txBody>
      </p:sp>
      <p:sp>
        <p:nvSpPr>
          <p:cNvPr id="98" name="Google Shape;98;p14">
            <a:extLst>
              <a:ext uri="{FF2B5EF4-FFF2-40B4-BE49-F238E27FC236}">
                <a16:creationId xmlns:a16="http://schemas.microsoft.com/office/drawing/2014/main" id="{2129E1F4-EC79-8840-5079-C20F65BC74C1}"/>
              </a:ext>
            </a:extLst>
          </p:cNvPr>
          <p:cNvSpPr txBox="1">
            <a:spLocks noGrp="1"/>
          </p:cNvSpPr>
          <p:nvPr>
            <p:ph type="body" idx="1"/>
          </p:nvPr>
        </p:nvSpPr>
        <p:spPr>
          <a:xfrm>
            <a:off x="202721" y="1175657"/>
            <a:ext cx="8738558" cy="5336903"/>
          </a:xfrm>
          <a:prstGeom prst="rect">
            <a:avLst/>
          </a:prstGeom>
          <a:noFill/>
          <a:ln>
            <a:noFill/>
          </a:ln>
        </p:spPr>
        <p:txBody>
          <a:bodyPr spcFirstLastPara="1" wrap="square" lIns="91425" tIns="45700" rIns="91425" bIns="45700" anchor="t" anchorCtr="0">
            <a:normAutofit/>
          </a:bodyPr>
          <a:lstStyle/>
          <a:p>
            <a:pPr marL="403225" indent="-285750" algn="just">
              <a:spcBef>
                <a:spcPts val="600"/>
              </a:spcBef>
            </a:pPr>
            <a:r>
              <a:rPr lang="cs-CZ" sz="3600" b="1" dirty="0">
                <a:solidFill>
                  <a:schemeClr val="tx1"/>
                </a:solidFill>
                <a:latin typeface="Corbel" panose="020B0503020204020204" pitchFamily="34" charset="0"/>
              </a:rPr>
              <a:t>Ad A)</a:t>
            </a:r>
            <a:r>
              <a:rPr lang="cs-CZ" sz="3600" b="1" dirty="0">
                <a:solidFill>
                  <a:schemeClr val="tx1"/>
                </a:solidFill>
                <a:highlight>
                  <a:srgbClr val="FFFF00"/>
                </a:highlight>
                <a:latin typeface="Corbel" panose="020B0503020204020204" pitchFamily="34" charset="0"/>
              </a:rPr>
              <a:t>Veřejné výdaje na zboží = samostatná položka agregátních výdajů. </a:t>
            </a:r>
          </a:p>
          <a:p>
            <a:pPr marL="403225" indent="-285750" algn="just">
              <a:spcBef>
                <a:spcPts val="600"/>
              </a:spcBef>
            </a:pPr>
            <a:endParaRPr lang="cs-CZ" sz="3600" b="1" dirty="0">
              <a:solidFill>
                <a:schemeClr val="tx1"/>
              </a:solidFill>
              <a:latin typeface="Corbel" panose="020B0503020204020204" pitchFamily="34" charset="0"/>
            </a:endParaRPr>
          </a:p>
          <a:p>
            <a:pPr marL="403225" indent="-285750" algn="just">
              <a:spcBef>
                <a:spcPts val="600"/>
              </a:spcBef>
            </a:pPr>
            <a:r>
              <a:rPr lang="cs-CZ" sz="3600" b="1" dirty="0">
                <a:solidFill>
                  <a:schemeClr val="tx1"/>
                </a:solidFill>
                <a:latin typeface="Corbel" panose="020B0503020204020204" pitchFamily="34" charset="0"/>
              </a:rPr>
              <a:t>Ad B) Výdaje, které nejdou na nákupy zboží: starobní důchody, podpory v nezaměstnanosti, subvence zemědělcům apod.) = </a:t>
            </a:r>
            <a:r>
              <a:rPr lang="cs-CZ" sz="3600" b="1" dirty="0">
                <a:solidFill>
                  <a:schemeClr val="tx1"/>
                </a:solidFill>
                <a:highlight>
                  <a:srgbClr val="FFFF00"/>
                </a:highlight>
                <a:latin typeface="Corbel" panose="020B0503020204020204" pitchFamily="34" charset="0"/>
              </a:rPr>
              <a:t>transfery – představují zvýšení důchodů. </a:t>
            </a:r>
            <a:endParaRPr lang="cs-CZ" sz="3600" b="1" dirty="0">
              <a:solidFill>
                <a:schemeClr val="tx1"/>
              </a:solidFill>
              <a:latin typeface="Corbel" panose="020B0503020204020204" pitchFamily="34" charset="0"/>
            </a:endParaRPr>
          </a:p>
          <a:p>
            <a:pPr marL="460375" algn="just">
              <a:spcBef>
                <a:spcPts val="600"/>
              </a:spcBef>
              <a:buFont typeface="+mj-lt"/>
              <a:buAutoNum type="arabicPeriod" startAt="3"/>
            </a:pPr>
            <a:endParaRPr lang="cs-CZ" sz="3600" b="1" dirty="0">
              <a:solidFill>
                <a:schemeClr val="tx1"/>
              </a:solidFill>
              <a:latin typeface="Corbel" panose="020B0503020204020204" pitchFamily="34" charset="0"/>
            </a:endParaRPr>
          </a:p>
        </p:txBody>
      </p:sp>
      <p:sp>
        <p:nvSpPr>
          <p:cNvPr id="99" name="Google Shape;99;p14">
            <a:extLst>
              <a:ext uri="{FF2B5EF4-FFF2-40B4-BE49-F238E27FC236}">
                <a16:creationId xmlns:a16="http://schemas.microsoft.com/office/drawing/2014/main" id="{0AB99545-48AD-CCEF-6A36-38EFC6C910B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9444576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C0BFBD9-C6DA-5149-D82B-19C7550500D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7DA0A23-1A7A-36F3-3E58-4526C48ED2A8}"/>
              </a:ext>
            </a:extLst>
          </p:cNvPr>
          <p:cNvSpPr>
            <a:spLocks noGrp="1"/>
          </p:cNvSpPr>
          <p:nvPr>
            <p:ph type="title"/>
          </p:nvPr>
        </p:nvSpPr>
        <p:spPr>
          <a:xfrm>
            <a:off x="202721" y="772874"/>
            <a:ext cx="8493760" cy="608886"/>
          </a:xfrm>
        </p:spPr>
        <p:txBody>
          <a:bodyPr>
            <a:noAutofit/>
          </a:bodyPr>
          <a:lstStyle/>
          <a:p>
            <a:r>
              <a:rPr lang="cs-CZ" sz="2800" b="1" dirty="0">
                <a:solidFill>
                  <a:srgbClr val="FF0000"/>
                </a:solidFill>
                <a:latin typeface="Corbel" panose="020B0503020204020204" pitchFamily="34" charset="0"/>
              </a:rPr>
              <a:t>Veřejné rozpočty a domácí produkt </a:t>
            </a:r>
            <a:br>
              <a:rPr lang="cs-CZ" sz="2800" b="1" dirty="0">
                <a:solidFill>
                  <a:srgbClr val="FF0000"/>
                </a:solidFill>
                <a:latin typeface="Corbel" panose="020B0503020204020204" pitchFamily="34" charset="0"/>
              </a:rPr>
            </a:br>
            <a:endParaRPr lang="cs-CZ" sz="2800" b="1" dirty="0"/>
          </a:p>
        </p:txBody>
      </p:sp>
      <p:sp>
        <p:nvSpPr>
          <p:cNvPr id="98" name="Google Shape;98;p14">
            <a:extLst>
              <a:ext uri="{FF2B5EF4-FFF2-40B4-BE49-F238E27FC236}">
                <a16:creationId xmlns:a16="http://schemas.microsoft.com/office/drawing/2014/main" id="{DD1A61F5-46B5-42E1-450A-1ED26C481D76}"/>
              </a:ext>
            </a:extLst>
          </p:cNvPr>
          <p:cNvSpPr txBox="1">
            <a:spLocks noGrp="1"/>
          </p:cNvSpPr>
          <p:nvPr>
            <p:ph type="body" idx="1"/>
          </p:nvPr>
        </p:nvSpPr>
        <p:spPr>
          <a:xfrm>
            <a:off x="202721" y="1175657"/>
            <a:ext cx="8738558" cy="5336903"/>
          </a:xfrm>
          <a:prstGeom prst="rect">
            <a:avLst/>
          </a:prstGeom>
          <a:noFill/>
          <a:ln>
            <a:noFill/>
          </a:ln>
        </p:spPr>
        <p:txBody>
          <a:bodyPr spcFirstLastPara="1" wrap="square" lIns="91425" tIns="45700" rIns="91425" bIns="45700" anchor="t" anchorCtr="0">
            <a:normAutofit fontScale="92500" lnSpcReduction="20000"/>
          </a:bodyPr>
          <a:lstStyle/>
          <a:p>
            <a:pPr marL="688975" indent="-571500" algn="just">
              <a:spcBef>
                <a:spcPts val="600"/>
              </a:spcBef>
            </a:pPr>
            <a:r>
              <a:rPr lang="cs-CZ" sz="3600" b="1" dirty="0">
                <a:solidFill>
                  <a:schemeClr val="tx1"/>
                </a:solidFill>
                <a:latin typeface="Corbel" panose="020B0503020204020204" pitchFamily="34" charset="0"/>
              </a:rPr>
              <a:t>Čistý domácí důchod – Součet všech důchodů plynoucích vlastníkům výrobních faktorů</a:t>
            </a:r>
          </a:p>
          <a:p>
            <a:pPr marL="688975" indent="-571500" algn="just">
              <a:spcBef>
                <a:spcPts val="600"/>
              </a:spcBef>
              <a:buFont typeface="Wingdings" panose="05000000000000000000" pitchFamily="2" charset="2"/>
              <a:buChar char="Ø"/>
            </a:pPr>
            <a:r>
              <a:rPr lang="cs-CZ" sz="3600" b="1" dirty="0">
                <a:solidFill>
                  <a:schemeClr val="tx1"/>
                </a:solidFill>
                <a:latin typeface="Corbel" panose="020B0503020204020204" pitchFamily="34" charset="0"/>
              </a:rPr>
              <a:t>důchody vytvořené v ekonomice</a:t>
            </a:r>
          </a:p>
          <a:p>
            <a:endParaRPr lang="cs-CZ" sz="3600" b="1" dirty="0"/>
          </a:p>
          <a:p>
            <a:r>
              <a:rPr lang="en-GB" sz="3600" b="1" dirty="0" err="1"/>
              <a:t>Problém</a:t>
            </a:r>
            <a:r>
              <a:rPr lang="en-GB" sz="3600" b="1" dirty="0"/>
              <a:t>: Ne </a:t>
            </a:r>
            <a:r>
              <a:rPr lang="en-GB" sz="3600" b="1" dirty="0" err="1"/>
              <a:t>všechny</a:t>
            </a:r>
            <a:r>
              <a:rPr lang="en-GB" sz="3600" b="1" dirty="0"/>
              <a:t> </a:t>
            </a:r>
            <a:r>
              <a:rPr lang="en-GB" sz="3600" b="1" dirty="0" err="1"/>
              <a:t>důchody</a:t>
            </a:r>
            <a:r>
              <a:rPr lang="en-GB" sz="3600" b="1" dirty="0"/>
              <a:t> se </a:t>
            </a:r>
            <a:r>
              <a:rPr lang="en-GB" sz="3600" b="1" dirty="0" err="1"/>
              <a:t>dostanou</a:t>
            </a:r>
            <a:r>
              <a:rPr lang="en-GB" sz="3600" b="1" dirty="0"/>
              <a:t> k </a:t>
            </a:r>
            <a:r>
              <a:rPr lang="en-GB" sz="3600" b="1" dirty="0" err="1"/>
              <a:t>domácnostem</a:t>
            </a:r>
            <a:endParaRPr lang="en-GB" sz="3600" b="1" dirty="0"/>
          </a:p>
          <a:p>
            <a:r>
              <a:rPr lang="en-GB" sz="3600" dirty="0"/>
              <a:t>V </a:t>
            </a:r>
            <a:r>
              <a:rPr lang="en-GB" sz="3600" dirty="0" err="1"/>
              <a:t>praxi</a:t>
            </a:r>
            <a:r>
              <a:rPr lang="en-GB" sz="3600" dirty="0"/>
              <a:t> </a:t>
            </a:r>
            <a:r>
              <a:rPr lang="cs-CZ" sz="3600" b="1" dirty="0">
                <a:solidFill>
                  <a:schemeClr val="tx1"/>
                </a:solidFill>
                <a:latin typeface="Corbel" panose="020B0503020204020204" pitchFamily="34" charset="0"/>
              </a:rPr>
              <a:t>–</a:t>
            </a:r>
            <a:r>
              <a:rPr lang="en-GB" sz="3600" dirty="0"/>
              <a:t> </a:t>
            </a:r>
            <a:r>
              <a:rPr lang="en-GB" sz="3600" b="1" dirty="0" err="1"/>
              <a:t>modifikace</a:t>
            </a:r>
            <a:r>
              <a:rPr lang="en-GB" sz="3600" dirty="0"/>
              <a:t>, </a:t>
            </a:r>
            <a:r>
              <a:rPr lang="en-GB" sz="3600" dirty="0" err="1"/>
              <a:t>které</a:t>
            </a:r>
            <a:r>
              <a:rPr lang="en-GB" sz="3600" dirty="0"/>
              <a:t> </a:t>
            </a:r>
            <a:r>
              <a:rPr lang="en-GB" sz="3600" dirty="0" err="1"/>
              <a:t>způsobují</a:t>
            </a:r>
            <a:r>
              <a:rPr lang="en-GB" sz="3600" dirty="0"/>
              <a:t> </a:t>
            </a:r>
            <a:r>
              <a:rPr lang="en-GB" sz="3600" dirty="0" err="1"/>
              <a:t>rozdíl</a:t>
            </a:r>
            <a:r>
              <a:rPr lang="en-GB" sz="3600" dirty="0"/>
              <a:t> </a:t>
            </a:r>
            <a:r>
              <a:rPr lang="en-GB" sz="3600" dirty="0" err="1"/>
              <a:t>mezi</a:t>
            </a:r>
            <a:r>
              <a:rPr lang="en-GB" sz="3600" dirty="0"/>
              <a:t>:</a:t>
            </a:r>
          </a:p>
          <a:p>
            <a:pPr marL="857250" indent="-742950">
              <a:buFont typeface="+mj-lt"/>
              <a:buAutoNum type="arabicPeriod"/>
            </a:pPr>
            <a:r>
              <a:rPr lang="en-GB" sz="3600" b="1" dirty="0" err="1">
                <a:solidFill>
                  <a:srgbClr val="7030A0"/>
                </a:solidFill>
              </a:rPr>
              <a:t>Čistým</a:t>
            </a:r>
            <a:r>
              <a:rPr lang="en-GB" sz="3600" b="1" dirty="0">
                <a:solidFill>
                  <a:srgbClr val="7030A0"/>
                </a:solidFill>
              </a:rPr>
              <a:t> </a:t>
            </a:r>
            <a:r>
              <a:rPr lang="en-GB" sz="3600" b="1" dirty="0" err="1">
                <a:solidFill>
                  <a:srgbClr val="7030A0"/>
                </a:solidFill>
              </a:rPr>
              <a:t>domácím</a:t>
            </a:r>
            <a:r>
              <a:rPr lang="en-GB" sz="3600" b="1" dirty="0">
                <a:solidFill>
                  <a:srgbClr val="7030A0"/>
                </a:solidFill>
              </a:rPr>
              <a:t> </a:t>
            </a:r>
            <a:r>
              <a:rPr lang="en-GB" sz="3600" b="1" dirty="0" err="1">
                <a:solidFill>
                  <a:srgbClr val="7030A0"/>
                </a:solidFill>
              </a:rPr>
              <a:t>důchodem</a:t>
            </a:r>
            <a:r>
              <a:rPr lang="en-GB" sz="3600" b="1" dirty="0">
                <a:solidFill>
                  <a:srgbClr val="7030A0"/>
                </a:solidFill>
              </a:rPr>
              <a:t> </a:t>
            </a:r>
            <a:r>
              <a:rPr lang="en-GB" sz="3600" dirty="0">
                <a:solidFill>
                  <a:srgbClr val="7030A0"/>
                </a:solidFill>
              </a:rPr>
              <a:t>a</a:t>
            </a:r>
            <a:endParaRPr lang="cs-CZ" sz="3600" dirty="0">
              <a:solidFill>
                <a:srgbClr val="7030A0"/>
              </a:solidFill>
            </a:endParaRPr>
          </a:p>
          <a:p>
            <a:pPr marL="857250" indent="-742950">
              <a:buFont typeface="+mj-lt"/>
              <a:buAutoNum type="arabicPeriod"/>
            </a:pPr>
            <a:r>
              <a:rPr lang="en-GB" sz="3600" b="1" dirty="0" err="1">
                <a:solidFill>
                  <a:srgbClr val="7030A0"/>
                </a:solidFill>
              </a:rPr>
              <a:t>Osobním</a:t>
            </a:r>
            <a:r>
              <a:rPr lang="en-GB" sz="3600" b="1" dirty="0">
                <a:solidFill>
                  <a:srgbClr val="7030A0"/>
                </a:solidFill>
              </a:rPr>
              <a:t> </a:t>
            </a:r>
            <a:r>
              <a:rPr lang="en-GB" sz="3600" b="1" dirty="0" err="1">
                <a:solidFill>
                  <a:srgbClr val="7030A0"/>
                </a:solidFill>
              </a:rPr>
              <a:t>důchodem</a:t>
            </a:r>
            <a:r>
              <a:rPr lang="en-GB" sz="3600" b="1" dirty="0">
                <a:solidFill>
                  <a:srgbClr val="7030A0"/>
                </a:solidFill>
              </a:rPr>
              <a:t> (PI)</a:t>
            </a:r>
            <a:endParaRPr lang="en-GB" sz="3600" dirty="0">
              <a:solidFill>
                <a:srgbClr val="7030A0"/>
              </a:solidFill>
            </a:endParaRPr>
          </a:p>
          <a:p>
            <a:pPr marL="688975" indent="-571500" algn="just">
              <a:spcBef>
                <a:spcPts val="600"/>
              </a:spcBef>
            </a:pPr>
            <a:endParaRPr lang="cs-CZ" sz="3600" b="1" dirty="0">
              <a:solidFill>
                <a:schemeClr val="tx1"/>
              </a:solidFill>
              <a:latin typeface="Corbel" panose="020B0503020204020204" pitchFamily="34" charset="0"/>
            </a:endParaRPr>
          </a:p>
        </p:txBody>
      </p:sp>
      <p:sp>
        <p:nvSpPr>
          <p:cNvPr id="99" name="Google Shape;99;p14">
            <a:extLst>
              <a:ext uri="{FF2B5EF4-FFF2-40B4-BE49-F238E27FC236}">
                <a16:creationId xmlns:a16="http://schemas.microsoft.com/office/drawing/2014/main" id="{00D13ED1-8143-3BAD-8312-6089105895A1}"/>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687932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5293ED2-C27E-4981-2E8E-38FC35B619A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B080A77-C325-352F-DF18-9D5D86D17974}"/>
              </a:ext>
            </a:extLst>
          </p:cNvPr>
          <p:cNvSpPr>
            <a:spLocks noGrp="1"/>
          </p:cNvSpPr>
          <p:nvPr>
            <p:ph type="title"/>
          </p:nvPr>
        </p:nvSpPr>
        <p:spPr>
          <a:xfrm>
            <a:off x="202721" y="772874"/>
            <a:ext cx="8493760" cy="608886"/>
          </a:xfrm>
        </p:spPr>
        <p:txBody>
          <a:bodyPr>
            <a:noAutofit/>
          </a:bodyPr>
          <a:lstStyle/>
          <a:p>
            <a:r>
              <a:rPr lang="pl-PL" sz="2400" b="1" dirty="0">
                <a:solidFill>
                  <a:srgbClr val="FF0000"/>
                </a:solidFill>
                <a:latin typeface="Corbel" panose="020B0503020204020204" pitchFamily="34" charset="0"/>
              </a:rPr>
              <a:t>Osobní důchod oproti čistému domácímu důchodu  SNIŽUJE:</a:t>
            </a:r>
            <a:br>
              <a:rPr lang="cs-CZ" sz="2400" b="1" dirty="0">
                <a:solidFill>
                  <a:srgbClr val="FF0000"/>
                </a:solidFill>
                <a:latin typeface="Corbel" panose="020B0503020204020204" pitchFamily="34" charset="0"/>
              </a:rPr>
            </a:br>
            <a:endParaRPr lang="cs-CZ" sz="2400" b="1" dirty="0"/>
          </a:p>
        </p:txBody>
      </p:sp>
      <p:sp>
        <p:nvSpPr>
          <p:cNvPr id="98" name="Google Shape;98;p14">
            <a:extLst>
              <a:ext uri="{FF2B5EF4-FFF2-40B4-BE49-F238E27FC236}">
                <a16:creationId xmlns:a16="http://schemas.microsoft.com/office/drawing/2014/main" id="{5FF9502B-4EB4-00CB-E0D4-8E56EAD52633}"/>
              </a:ext>
            </a:extLst>
          </p:cNvPr>
          <p:cNvSpPr txBox="1">
            <a:spLocks noGrp="1"/>
          </p:cNvSpPr>
          <p:nvPr>
            <p:ph type="body" idx="1"/>
          </p:nvPr>
        </p:nvSpPr>
        <p:spPr>
          <a:xfrm>
            <a:off x="202721" y="1175657"/>
            <a:ext cx="8738558" cy="5336903"/>
          </a:xfrm>
          <a:prstGeom prst="rect">
            <a:avLst/>
          </a:prstGeom>
          <a:noFill/>
          <a:ln>
            <a:noFill/>
          </a:ln>
        </p:spPr>
        <p:txBody>
          <a:bodyPr spcFirstLastPara="1" wrap="square" lIns="91425" tIns="45700" rIns="91425" bIns="45700" anchor="t" anchorCtr="0">
            <a:normAutofit/>
          </a:bodyPr>
          <a:lstStyle/>
          <a:p>
            <a:r>
              <a:rPr lang="cs-CZ" b="1" noProof="0" dirty="0"/>
              <a:t>a) Daň z příjmu právnických osob</a:t>
            </a:r>
          </a:p>
          <a:p>
            <a:r>
              <a:rPr lang="cs-CZ" noProof="0" dirty="0"/>
              <a:t>Část zisku firem je odvedena státu</a:t>
            </a:r>
          </a:p>
          <a:p>
            <a:r>
              <a:rPr lang="cs-CZ" noProof="0" dirty="0"/>
              <a:t>Nedostane se vlastníkům kapitálu</a:t>
            </a:r>
          </a:p>
          <a:p>
            <a:r>
              <a:rPr lang="cs-CZ" b="1" noProof="0" dirty="0"/>
              <a:t>b) Nerozdělené zisky firem</a:t>
            </a:r>
          </a:p>
          <a:p>
            <a:r>
              <a:rPr lang="cs-CZ" noProof="0" dirty="0"/>
              <a:t>Část zisku není vyplacena (např. jako dividendy)</a:t>
            </a:r>
          </a:p>
          <a:p>
            <a:r>
              <a:rPr lang="cs-CZ" noProof="0" dirty="0"/>
              <a:t>Slouží jako:</a:t>
            </a:r>
          </a:p>
          <a:p>
            <a:pPr lvl="1"/>
            <a:r>
              <a:rPr lang="cs-CZ" noProof="0" dirty="0"/>
              <a:t>rezervní fond</a:t>
            </a:r>
          </a:p>
          <a:p>
            <a:pPr lvl="1"/>
            <a:r>
              <a:rPr lang="cs-CZ" noProof="0" dirty="0"/>
              <a:t>zdroj investic</a:t>
            </a:r>
          </a:p>
          <a:p>
            <a:r>
              <a:rPr lang="cs-CZ" noProof="0" dirty="0"/>
              <a:t>Domácnosti je tedy fakticky neobdrží</a:t>
            </a:r>
          </a:p>
          <a:p>
            <a:pPr marL="688975" indent="-571500" algn="just">
              <a:spcBef>
                <a:spcPts val="600"/>
              </a:spcBef>
            </a:pPr>
            <a:endParaRPr lang="cs-CZ" sz="3600" b="1" noProof="0" dirty="0">
              <a:solidFill>
                <a:schemeClr val="tx1"/>
              </a:solidFill>
              <a:latin typeface="Corbel" panose="020B0503020204020204" pitchFamily="34" charset="0"/>
            </a:endParaRPr>
          </a:p>
        </p:txBody>
      </p:sp>
      <p:sp>
        <p:nvSpPr>
          <p:cNvPr id="99" name="Google Shape;99;p14">
            <a:extLst>
              <a:ext uri="{FF2B5EF4-FFF2-40B4-BE49-F238E27FC236}">
                <a16:creationId xmlns:a16="http://schemas.microsoft.com/office/drawing/2014/main" id="{C4B9C502-FE2A-49A3-E5C9-BF0D33AD747E}"/>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23225042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5C490F6-135B-322A-F69A-8F9A6F26411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BAA22BA-267E-906A-31E1-BFE4E5E7F6AD}"/>
              </a:ext>
            </a:extLst>
          </p:cNvPr>
          <p:cNvSpPr>
            <a:spLocks noGrp="1"/>
          </p:cNvSpPr>
          <p:nvPr>
            <p:ph type="title"/>
          </p:nvPr>
        </p:nvSpPr>
        <p:spPr>
          <a:xfrm>
            <a:off x="202721" y="772874"/>
            <a:ext cx="8493760" cy="608886"/>
          </a:xfrm>
        </p:spPr>
        <p:txBody>
          <a:bodyPr>
            <a:noAutofit/>
          </a:bodyPr>
          <a:lstStyle/>
          <a:p>
            <a:r>
              <a:rPr lang="pl-PL" sz="2400" b="1" dirty="0">
                <a:solidFill>
                  <a:srgbClr val="FF0000"/>
                </a:solidFill>
                <a:latin typeface="Corbel" panose="020B0503020204020204" pitchFamily="34" charset="0"/>
              </a:rPr>
              <a:t>Osobní důchod oproti čistému domácímu důchodu  ZVYŠUJE:</a:t>
            </a:r>
            <a:br>
              <a:rPr lang="cs-CZ" sz="2400" b="1" dirty="0">
                <a:solidFill>
                  <a:srgbClr val="FF0000"/>
                </a:solidFill>
                <a:latin typeface="Corbel" panose="020B0503020204020204" pitchFamily="34" charset="0"/>
              </a:rPr>
            </a:br>
            <a:endParaRPr lang="cs-CZ" sz="2400" b="1" dirty="0"/>
          </a:p>
        </p:txBody>
      </p:sp>
      <p:sp>
        <p:nvSpPr>
          <p:cNvPr id="98" name="Google Shape;98;p14">
            <a:extLst>
              <a:ext uri="{FF2B5EF4-FFF2-40B4-BE49-F238E27FC236}">
                <a16:creationId xmlns:a16="http://schemas.microsoft.com/office/drawing/2014/main" id="{2F39075B-547C-C62E-74EA-98CE2BC17DEE}"/>
              </a:ext>
            </a:extLst>
          </p:cNvPr>
          <p:cNvSpPr txBox="1">
            <a:spLocks noGrp="1"/>
          </p:cNvSpPr>
          <p:nvPr>
            <p:ph type="body" idx="1"/>
          </p:nvPr>
        </p:nvSpPr>
        <p:spPr>
          <a:xfrm>
            <a:off x="202721" y="1175657"/>
            <a:ext cx="8738558" cy="5336903"/>
          </a:xfrm>
          <a:prstGeom prst="rect">
            <a:avLst/>
          </a:prstGeom>
          <a:noFill/>
          <a:ln>
            <a:noFill/>
          </a:ln>
        </p:spPr>
        <p:txBody>
          <a:bodyPr spcFirstLastPara="1" wrap="square" lIns="91425" tIns="45700" rIns="91425" bIns="45700" anchor="t" anchorCtr="0">
            <a:normAutofit fontScale="92500" lnSpcReduction="10000"/>
          </a:bodyPr>
          <a:lstStyle/>
          <a:p>
            <a:r>
              <a:rPr lang="cs-CZ" sz="2400" b="1" noProof="0" dirty="0"/>
              <a:t>a) Úroky ze státních dluhopisů</a:t>
            </a:r>
          </a:p>
          <a:p>
            <a:r>
              <a:rPr lang="cs-CZ" sz="2400" noProof="0" dirty="0"/>
              <a:t>Domácnosti půjčují vládě</a:t>
            </a:r>
          </a:p>
          <a:p>
            <a:r>
              <a:rPr lang="cs-CZ" sz="2400" noProof="0" dirty="0"/>
              <a:t>Dostávají úroky</a:t>
            </a:r>
          </a:p>
          <a:p>
            <a:r>
              <a:rPr lang="cs-CZ" sz="2400" noProof="0" dirty="0"/>
              <a:t>Tyto úroky zvyšují jejich příjem</a:t>
            </a:r>
          </a:p>
          <a:p>
            <a:endParaRPr lang="cs-CZ" sz="2400" b="1" noProof="0" dirty="0"/>
          </a:p>
          <a:p>
            <a:r>
              <a:rPr lang="cs-CZ" sz="2400" b="1" noProof="0" dirty="0"/>
              <a:t>b) Transferové platby</a:t>
            </a:r>
          </a:p>
          <a:p>
            <a:r>
              <a:rPr lang="cs-CZ" sz="2400" noProof="0" dirty="0"/>
              <a:t>Důchody bez protislužby výrobního faktoru</a:t>
            </a:r>
          </a:p>
          <a:p>
            <a:r>
              <a:rPr lang="cs-CZ" sz="2400" noProof="0" dirty="0"/>
              <a:t>Např. sociální dávky, podpory v nezaměstnanosti</a:t>
            </a:r>
          </a:p>
          <a:p>
            <a:r>
              <a:rPr lang="cs-CZ" sz="2400" noProof="0" dirty="0"/>
              <a:t>Zvyšují příjem domácností</a:t>
            </a:r>
          </a:p>
          <a:p>
            <a:pPr marL="117475" indent="0" algn="just">
              <a:spcBef>
                <a:spcPts val="600"/>
              </a:spcBef>
              <a:buNone/>
            </a:pPr>
            <a:r>
              <a:rPr lang="cs-CZ" sz="2800" b="1" noProof="0" dirty="0">
                <a:solidFill>
                  <a:schemeClr val="tx1"/>
                </a:solidFill>
                <a:latin typeface="Corbel" panose="020B0503020204020204" pitchFamily="34" charset="0"/>
              </a:rPr>
              <a:t>¨¨¨¨¨¨¨¨¨¨</a:t>
            </a:r>
          </a:p>
          <a:p>
            <a:r>
              <a:rPr lang="en-GB" sz="2800" b="1" dirty="0" err="1"/>
              <a:t>Disponibilní</a:t>
            </a:r>
            <a:r>
              <a:rPr lang="en-GB" sz="2800" b="1" dirty="0"/>
              <a:t> </a:t>
            </a:r>
            <a:r>
              <a:rPr lang="en-GB" sz="2800" b="1" dirty="0" err="1"/>
              <a:t>důchod</a:t>
            </a:r>
            <a:r>
              <a:rPr lang="en-GB" sz="2800" b="1" dirty="0"/>
              <a:t> (DI – Disposable Income)</a:t>
            </a:r>
          </a:p>
          <a:p>
            <a:r>
              <a:rPr lang="en-GB" sz="2800" dirty="0" err="1"/>
              <a:t>Domácnosti</a:t>
            </a:r>
            <a:r>
              <a:rPr lang="en-GB" sz="2800" dirty="0"/>
              <a:t> </a:t>
            </a:r>
            <a:r>
              <a:rPr lang="en-GB" sz="2800" dirty="0" err="1"/>
              <a:t>nemohou</a:t>
            </a:r>
            <a:r>
              <a:rPr lang="en-GB" sz="2800" dirty="0"/>
              <a:t> </a:t>
            </a:r>
            <a:r>
              <a:rPr lang="en-GB" sz="2800" dirty="0" err="1"/>
              <a:t>využít</a:t>
            </a:r>
            <a:r>
              <a:rPr lang="en-GB" sz="2800" dirty="0"/>
              <a:t> </a:t>
            </a:r>
            <a:r>
              <a:rPr lang="en-GB" sz="2800" dirty="0" err="1"/>
              <a:t>celý</a:t>
            </a:r>
            <a:r>
              <a:rPr lang="en-GB" sz="2800" dirty="0"/>
              <a:t> </a:t>
            </a:r>
            <a:r>
              <a:rPr lang="en-GB" sz="2800" dirty="0" err="1"/>
              <a:t>osobní</a:t>
            </a:r>
            <a:r>
              <a:rPr lang="en-GB" sz="2800" dirty="0"/>
              <a:t> </a:t>
            </a:r>
            <a:r>
              <a:rPr lang="en-GB" sz="2800" dirty="0" err="1"/>
              <a:t>důchod</a:t>
            </a:r>
            <a:r>
              <a:rPr lang="en-GB" sz="2800" dirty="0"/>
              <a:t>.</a:t>
            </a:r>
          </a:p>
          <a:p>
            <a:r>
              <a:rPr lang="en-GB" sz="2800" b="1" dirty="0" err="1"/>
              <a:t>Proč</a:t>
            </a:r>
            <a:r>
              <a:rPr lang="en-GB" sz="2800" b="1" dirty="0"/>
              <a:t>?</a:t>
            </a:r>
            <a:r>
              <a:rPr lang="cs-CZ" sz="2800" b="1" dirty="0"/>
              <a:t> </a:t>
            </a:r>
            <a:r>
              <a:rPr lang="en-GB" sz="2800" b="1" dirty="0" err="1">
                <a:solidFill>
                  <a:srgbClr val="7030A0"/>
                </a:solidFill>
              </a:rPr>
              <a:t>Platí</a:t>
            </a:r>
            <a:r>
              <a:rPr lang="en-GB" sz="2800" b="1" dirty="0">
                <a:solidFill>
                  <a:srgbClr val="7030A0"/>
                </a:solidFill>
              </a:rPr>
              <a:t> </a:t>
            </a:r>
            <a:r>
              <a:rPr lang="en-GB" sz="2800" b="1" dirty="0" err="1">
                <a:solidFill>
                  <a:srgbClr val="7030A0"/>
                </a:solidFill>
              </a:rPr>
              <a:t>osobní</a:t>
            </a:r>
            <a:r>
              <a:rPr lang="en-GB" sz="2800" b="1" dirty="0">
                <a:solidFill>
                  <a:srgbClr val="7030A0"/>
                </a:solidFill>
              </a:rPr>
              <a:t> </a:t>
            </a:r>
            <a:r>
              <a:rPr lang="en-GB" sz="2800" b="1" dirty="0" err="1">
                <a:solidFill>
                  <a:srgbClr val="7030A0"/>
                </a:solidFill>
              </a:rPr>
              <a:t>důchodové</a:t>
            </a:r>
            <a:r>
              <a:rPr lang="en-GB" sz="2800" b="1" dirty="0">
                <a:solidFill>
                  <a:srgbClr val="7030A0"/>
                </a:solidFill>
              </a:rPr>
              <a:t> </a:t>
            </a:r>
            <a:r>
              <a:rPr lang="en-GB" sz="2800" b="1" dirty="0" err="1">
                <a:solidFill>
                  <a:srgbClr val="7030A0"/>
                </a:solidFill>
              </a:rPr>
              <a:t>daně</a:t>
            </a:r>
            <a:endParaRPr lang="en-GB" sz="2800" b="1" dirty="0">
              <a:solidFill>
                <a:srgbClr val="7030A0"/>
              </a:solidFill>
            </a:endParaRPr>
          </a:p>
          <a:p>
            <a:pPr marL="117475" indent="0" algn="just">
              <a:spcBef>
                <a:spcPts val="600"/>
              </a:spcBef>
              <a:buNone/>
            </a:pPr>
            <a:endParaRPr lang="cs-CZ" sz="2800" b="1" noProof="0" dirty="0">
              <a:solidFill>
                <a:schemeClr val="tx1"/>
              </a:solidFill>
              <a:latin typeface="Corbel" panose="020B0503020204020204" pitchFamily="34" charset="0"/>
            </a:endParaRPr>
          </a:p>
        </p:txBody>
      </p:sp>
      <p:sp>
        <p:nvSpPr>
          <p:cNvPr id="99" name="Google Shape;99;p14">
            <a:extLst>
              <a:ext uri="{FF2B5EF4-FFF2-40B4-BE49-F238E27FC236}">
                <a16:creationId xmlns:a16="http://schemas.microsoft.com/office/drawing/2014/main" id="{66D3A1DE-5A34-3E74-9313-AB8082461928}"/>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9409194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202721" y="772874"/>
            <a:ext cx="8493760" cy="608886"/>
          </a:xfrm>
        </p:spPr>
        <p:txBody>
          <a:bodyPr>
            <a:noAutofit/>
          </a:bodyPr>
          <a:lstStyle/>
          <a:p>
            <a:r>
              <a:rPr lang="cs-CZ" sz="2800" b="1" dirty="0">
                <a:solidFill>
                  <a:srgbClr val="FF0000"/>
                </a:solidFill>
                <a:latin typeface="Corbel" panose="020B0503020204020204" pitchFamily="34" charset="0"/>
              </a:rPr>
              <a:t>Veřejné rozpočty a domácí produkt </a:t>
            </a:r>
            <a:br>
              <a:rPr lang="cs-CZ" sz="2800" b="1" dirty="0">
                <a:solidFill>
                  <a:srgbClr val="FF0000"/>
                </a:solidFill>
                <a:latin typeface="Corbel" panose="020B0503020204020204" pitchFamily="34" charset="0"/>
              </a:rPr>
            </a:br>
            <a:endParaRPr lang="cs-CZ" sz="2800" b="1" dirty="0"/>
          </a:p>
        </p:txBody>
      </p:sp>
      <p:sp>
        <p:nvSpPr>
          <p:cNvPr id="98" name="Google Shape;98;p14"/>
          <p:cNvSpPr txBox="1">
            <a:spLocks noGrp="1"/>
          </p:cNvSpPr>
          <p:nvPr>
            <p:ph type="body" idx="1"/>
          </p:nvPr>
        </p:nvSpPr>
        <p:spPr>
          <a:xfrm>
            <a:off x="202721" y="1381760"/>
            <a:ext cx="8738558" cy="5130800"/>
          </a:xfrm>
          <a:prstGeom prst="rect">
            <a:avLst/>
          </a:prstGeom>
          <a:noFill/>
          <a:ln>
            <a:noFill/>
          </a:ln>
        </p:spPr>
        <p:txBody>
          <a:bodyPr spcFirstLastPara="1" wrap="square" lIns="91425" tIns="45700" rIns="91425" bIns="45700" anchor="t" anchorCtr="0">
            <a:normAutofit/>
          </a:bodyPr>
          <a:lstStyle/>
          <a:p>
            <a:pPr marL="403225" indent="-285750" algn="just">
              <a:spcBef>
                <a:spcPts val="600"/>
              </a:spcBef>
            </a:pPr>
            <a:r>
              <a:rPr lang="cs-CZ" sz="2000" b="1" dirty="0">
                <a:solidFill>
                  <a:schemeClr val="tx1"/>
                </a:solidFill>
                <a:latin typeface="Corbel" panose="020B0503020204020204" pitchFamily="34" charset="0"/>
              </a:rPr>
              <a:t>Když od </a:t>
            </a:r>
            <a:r>
              <a:rPr lang="cs-CZ" sz="2000" b="1" dirty="0">
                <a:solidFill>
                  <a:schemeClr val="tx1"/>
                </a:solidFill>
                <a:highlight>
                  <a:srgbClr val="FFFF00"/>
                </a:highlight>
                <a:latin typeface="Corbel" panose="020B0503020204020204" pitchFamily="34" charset="0"/>
              </a:rPr>
              <a:t>důchodu </a:t>
            </a:r>
            <a:r>
              <a:rPr lang="cs-CZ" sz="2000" b="1" dirty="0">
                <a:solidFill>
                  <a:schemeClr val="tx1"/>
                </a:solidFill>
                <a:latin typeface="Corbel" panose="020B0503020204020204" pitchFamily="34" charset="0"/>
              </a:rPr>
              <a:t>odečteme </a:t>
            </a:r>
            <a:r>
              <a:rPr lang="cs-CZ" sz="2000" b="1" dirty="0">
                <a:solidFill>
                  <a:schemeClr val="tx1"/>
                </a:solidFill>
                <a:highlight>
                  <a:srgbClr val="FFFF00"/>
                </a:highlight>
                <a:latin typeface="Corbel" panose="020B0503020204020204" pitchFamily="34" charset="0"/>
              </a:rPr>
              <a:t>přímé daně </a:t>
            </a:r>
            <a:r>
              <a:rPr lang="cs-CZ" sz="2000" b="1" dirty="0">
                <a:solidFill>
                  <a:schemeClr val="tx1"/>
                </a:solidFill>
                <a:latin typeface="Corbel" panose="020B0503020204020204" pitchFamily="34" charset="0"/>
              </a:rPr>
              <a:t>a </a:t>
            </a:r>
            <a:r>
              <a:rPr lang="cs-CZ" sz="2000" b="1" dirty="0">
                <a:solidFill>
                  <a:schemeClr val="tx1"/>
                </a:solidFill>
                <a:highlight>
                  <a:srgbClr val="FFFF00"/>
                </a:highlight>
                <a:latin typeface="Corbel" panose="020B0503020204020204" pitchFamily="34" charset="0"/>
              </a:rPr>
              <a:t>přičteme transfery</a:t>
            </a:r>
            <a:r>
              <a:rPr lang="cs-CZ" sz="2000" b="1" dirty="0">
                <a:solidFill>
                  <a:schemeClr val="tx1"/>
                </a:solidFill>
                <a:latin typeface="Corbel" panose="020B0503020204020204" pitchFamily="34" charset="0"/>
              </a:rPr>
              <a:t>: </a:t>
            </a:r>
            <a:r>
              <a:rPr lang="cs-CZ" sz="2000" b="1" dirty="0">
                <a:solidFill>
                  <a:schemeClr val="tx1"/>
                </a:solidFill>
                <a:highlight>
                  <a:srgbClr val="FFFF00"/>
                </a:highlight>
                <a:latin typeface="Corbel" panose="020B0503020204020204" pitchFamily="34" charset="0"/>
              </a:rPr>
              <a:t>DISPONIBILNÍ DŮCHOD</a:t>
            </a:r>
            <a:r>
              <a:rPr lang="cs-CZ" sz="2000" b="1" dirty="0">
                <a:solidFill>
                  <a:schemeClr val="tx1"/>
                </a:solidFill>
                <a:latin typeface="Corbel" panose="020B0503020204020204" pitchFamily="34" charset="0"/>
              </a:rPr>
              <a:t> – v agregátním vyjádření platí: </a:t>
            </a:r>
          </a:p>
          <a:p>
            <a:pPr marL="117475" indent="0" algn="ctr">
              <a:spcBef>
                <a:spcPts val="600"/>
              </a:spcBef>
              <a:buNone/>
            </a:pPr>
            <a:r>
              <a:rPr lang="cs-CZ" sz="2000" b="1" dirty="0">
                <a:solidFill>
                  <a:schemeClr val="tx1"/>
                </a:solidFill>
                <a:highlight>
                  <a:srgbClr val="FFFF00"/>
                </a:highlight>
                <a:latin typeface="Corbel" panose="020B0503020204020204" pitchFamily="34" charset="0"/>
              </a:rPr>
              <a:t>Disponibilní důchod = Národní důchod — Přímé daně + Transfery </a:t>
            </a:r>
          </a:p>
          <a:p>
            <a:pPr marL="403225" indent="-285750" algn="just">
              <a:spcBef>
                <a:spcPts val="600"/>
              </a:spcBef>
            </a:pPr>
            <a:r>
              <a:rPr lang="cs-CZ" sz="2000" b="1" dirty="0">
                <a:solidFill>
                  <a:schemeClr val="tx1"/>
                </a:solidFill>
                <a:latin typeface="Corbel" panose="020B0503020204020204" pitchFamily="34" charset="0"/>
              </a:rPr>
              <a:t>Dosadíme do rovnice </a:t>
            </a:r>
            <a:r>
              <a:rPr lang="cs-CZ" sz="2000" b="1" dirty="0">
                <a:solidFill>
                  <a:schemeClr val="tx1"/>
                </a:solidFill>
                <a:highlight>
                  <a:srgbClr val="FFFF00"/>
                </a:highlight>
                <a:latin typeface="Corbel" panose="020B0503020204020204" pitchFamily="34" charset="0"/>
              </a:rPr>
              <a:t>domácího produktu </a:t>
            </a:r>
            <a:r>
              <a:rPr lang="cs-CZ" sz="2000" b="1" dirty="0">
                <a:solidFill>
                  <a:schemeClr val="tx1"/>
                </a:solidFill>
                <a:latin typeface="Corbel" panose="020B0503020204020204" pitchFamily="34" charset="0"/>
              </a:rPr>
              <a:t>místo </a:t>
            </a:r>
            <a:r>
              <a:rPr lang="cs-CZ" sz="2000" b="1" dirty="0">
                <a:solidFill>
                  <a:schemeClr val="tx1"/>
                </a:solidFill>
                <a:highlight>
                  <a:srgbClr val="FFFF00"/>
                </a:highlight>
                <a:latin typeface="Corbel" panose="020B0503020204020204" pitchFamily="34" charset="0"/>
              </a:rPr>
              <a:t>národního důchodu disponibilní důchod</a:t>
            </a:r>
            <a:r>
              <a:rPr lang="cs-CZ" sz="2000" b="1" dirty="0">
                <a:solidFill>
                  <a:schemeClr val="tx1"/>
                </a:solidFill>
                <a:latin typeface="Corbel" panose="020B0503020204020204" pitchFamily="34" charset="0"/>
              </a:rPr>
              <a:t>, dostaneme: </a:t>
            </a:r>
          </a:p>
          <a:p>
            <a:pPr marL="117475" indent="0" algn="ctr">
              <a:spcBef>
                <a:spcPts val="600"/>
              </a:spcBef>
              <a:buNone/>
            </a:pPr>
            <a:r>
              <a:rPr lang="cs-CZ" sz="2000" b="1" dirty="0">
                <a:solidFill>
                  <a:schemeClr val="tx1"/>
                </a:solidFill>
                <a:highlight>
                  <a:srgbClr val="FFFF00"/>
                </a:highlight>
                <a:latin typeface="Corbel" panose="020B0503020204020204" pitchFamily="34" charset="0"/>
              </a:rPr>
              <a:t>Domácí produkt = Nepřímé daně + Přímé daně — Transfery + Disponibilní důchod</a:t>
            </a:r>
            <a:r>
              <a:rPr lang="cs-CZ" sz="2000" b="1" dirty="0">
                <a:solidFill>
                  <a:schemeClr val="tx1"/>
                </a:solidFill>
                <a:latin typeface="Corbel" panose="020B0503020204020204" pitchFamily="34" charset="0"/>
              </a:rPr>
              <a:t> </a:t>
            </a:r>
          </a:p>
          <a:p>
            <a:pPr marL="403225" indent="-285750" algn="just">
              <a:spcBef>
                <a:spcPts val="600"/>
              </a:spcBef>
            </a:pPr>
            <a:r>
              <a:rPr lang="cs-CZ" sz="2000" b="1" dirty="0">
                <a:solidFill>
                  <a:schemeClr val="tx1"/>
                </a:solidFill>
                <a:latin typeface="Corbel" panose="020B0503020204020204" pitchFamily="34" charset="0"/>
              </a:rPr>
              <a:t>Symbolicky: </a:t>
            </a:r>
          </a:p>
          <a:p>
            <a:pPr marL="117475" indent="0" algn="ctr">
              <a:spcBef>
                <a:spcPts val="600"/>
              </a:spcBef>
              <a:buNone/>
            </a:pPr>
            <a:r>
              <a:rPr lang="cs-CZ" sz="2800" b="1" dirty="0">
                <a:solidFill>
                  <a:schemeClr val="tx1"/>
                </a:solidFill>
                <a:highlight>
                  <a:srgbClr val="FFFF00"/>
                </a:highlight>
                <a:latin typeface="Corbel" panose="020B0503020204020204" pitchFamily="34" charset="0"/>
              </a:rPr>
              <a:t>Y= (</a:t>
            </a:r>
            <a:r>
              <a:rPr lang="cs-CZ" sz="2800" b="1" dirty="0" err="1">
                <a:solidFill>
                  <a:schemeClr val="tx1"/>
                </a:solidFill>
                <a:highlight>
                  <a:srgbClr val="FFFF00"/>
                </a:highlight>
                <a:latin typeface="Corbel" panose="020B0503020204020204" pitchFamily="34" charset="0"/>
              </a:rPr>
              <a:t>T</a:t>
            </a:r>
            <a:r>
              <a:rPr lang="cs-CZ" sz="2000" b="1" dirty="0" err="1">
                <a:solidFill>
                  <a:schemeClr val="tx1"/>
                </a:solidFill>
                <a:highlight>
                  <a:srgbClr val="FFFF00"/>
                </a:highlight>
                <a:latin typeface="Corbel" panose="020B0503020204020204" pitchFamily="34" charset="0"/>
              </a:rPr>
              <a:t>x</a:t>
            </a:r>
            <a:r>
              <a:rPr lang="cs-CZ" sz="2800" b="1" dirty="0">
                <a:solidFill>
                  <a:schemeClr val="tx1"/>
                </a:solidFill>
                <a:highlight>
                  <a:srgbClr val="FFFF00"/>
                </a:highlight>
                <a:latin typeface="Corbel" panose="020B0503020204020204" pitchFamily="34" charset="0"/>
              </a:rPr>
              <a:t> — T</a:t>
            </a:r>
            <a:r>
              <a:rPr lang="cs-CZ" sz="2000" b="1" dirty="0">
                <a:solidFill>
                  <a:schemeClr val="tx1"/>
                </a:solidFill>
                <a:highlight>
                  <a:srgbClr val="FFFF00"/>
                </a:highlight>
                <a:latin typeface="Corbel" panose="020B0503020204020204" pitchFamily="34" charset="0"/>
              </a:rPr>
              <a:t>r</a:t>
            </a:r>
            <a:r>
              <a:rPr lang="cs-CZ" sz="2800" b="1" dirty="0">
                <a:solidFill>
                  <a:schemeClr val="tx1"/>
                </a:solidFill>
                <a:highlight>
                  <a:srgbClr val="FFFF00"/>
                </a:highlight>
                <a:latin typeface="Corbel" panose="020B0503020204020204" pitchFamily="34" charset="0"/>
              </a:rPr>
              <a:t>) + </a:t>
            </a:r>
            <a:r>
              <a:rPr lang="cs-CZ" sz="2800" b="1" dirty="0" err="1">
                <a:solidFill>
                  <a:schemeClr val="tx1"/>
                </a:solidFill>
                <a:highlight>
                  <a:srgbClr val="FFFF00"/>
                </a:highlight>
                <a:latin typeface="Corbel" panose="020B0503020204020204" pitchFamily="34" charset="0"/>
              </a:rPr>
              <a:t>Y</a:t>
            </a:r>
            <a:r>
              <a:rPr lang="cs-CZ" sz="2000" b="1" dirty="0" err="1">
                <a:solidFill>
                  <a:schemeClr val="tx1"/>
                </a:solidFill>
                <a:highlight>
                  <a:srgbClr val="FFFF00"/>
                </a:highlight>
                <a:latin typeface="Corbel" panose="020B0503020204020204" pitchFamily="34" charset="0"/>
              </a:rPr>
              <a:t>d</a:t>
            </a:r>
            <a:r>
              <a:rPr lang="cs-CZ" sz="2000" b="1" dirty="0">
                <a:solidFill>
                  <a:schemeClr val="tx1"/>
                </a:solidFill>
                <a:highlight>
                  <a:srgbClr val="FFFF00"/>
                </a:highlight>
                <a:latin typeface="Corbel" panose="020B0503020204020204" pitchFamily="34" charset="0"/>
              </a:rPr>
              <a:t>,</a:t>
            </a:r>
            <a:endParaRPr lang="cs-CZ" sz="2800" b="1" dirty="0">
              <a:solidFill>
                <a:schemeClr val="tx1"/>
              </a:solidFill>
              <a:latin typeface="Corbel" panose="020B0503020204020204" pitchFamily="34" charset="0"/>
            </a:endParaRPr>
          </a:p>
          <a:p>
            <a:pPr marL="403225" indent="-285750" algn="just">
              <a:spcBef>
                <a:spcPts val="600"/>
              </a:spcBef>
            </a:pPr>
            <a:r>
              <a:rPr lang="cs-CZ" sz="2000" b="1" dirty="0">
                <a:solidFill>
                  <a:schemeClr val="tx1"/>
                </a:solidFill>
                <a:latin typeface="Corbel" panose="020B0503020204020204" pitchFamily="34" charset="0"/>
              </a:rPr>
              <a:t>kde Y je domácí produkt, </a:t>
            </a:r>
          </a:p>
          <a:p>
            <a:pPr marL="403225" indent="-285750" algn="just">
              <a:spcBef>
                <a:spcPts val="600"/>
              </a:spcBef>
            </a:pPr>
            <a:r>
              <a:rPr lang="cs-CZ" sz="2000" b="1" dirty="0" err="1">
                <a:solidFill>
                  <a:schemeClr val="tx1"/>
                </a:solidFill>
                <a:latin typeface="Corbel" panose="020B0503020204020204" pitchFamily="34" charset="0"/>
              </a:rPr>
              <a:t>Tx</a:t>
            </a:r>
            <a:r>
              <a:rPr lang="cs-CZ" sz="2000" b="1" dirty="0">
                <a:solidFill>
                  <a:schemeClr val="tx1"/>
                </a:solidFill>
                <a:latin typeface="Corbel" panose="020B0503020204020204" pitchFamily="34" charset="0"/>
              </a:rPr>
              <a:t> — daně: </a:t>
            </a:r>
            <a:r>
              <a:rPr lang="cs-CZ" sz="2000" b="1" dirty="0">
                <a:solidFill>
                  <a:srgbClr val="FF0000"/>
                </a:solidFill>
                <a:latin typeface="Corbel" panose="020B0503020204020204" pitchFamily="34" charset="0"/>
              </a:rPr>
              <a:t>nepřímé i přímé, </a:t>
            </a:r>
          </a:p>
          <a:p>
            <a:pPr marL="403225" indent="-285750" algn="just">
              <a:spcBef>
                <a:spcPts val="600"/>
              </a:spcBef>
            </a:pPr>
            <a:r>
              <a:rPr lang="cs-CZ" sz="2000" b="1" dirty="0">
                <a:solidFill>
                  <a:schemeClr val="tx1"/>
                </a:solidFill>
                <a:latin typeface="Corbel" panose="020B0503020204020204" pitchFamily="34" charset="0"/>
              </a:rPr>
              <a:t>Tr — transfery, </a:t>
            </a:r>
          </a:p>
          <a:p>
            <a:pPr marL="403225" indent="-285750" algn="just">
              <a:spcBef>
                <a:spcPts val="600"/>
              </a:spcBef>
            </a:pPr>
            <a:r>
              <a:rPr lang="cs-CZ" sz="2000" b="1" dirty="0" err="1">
                <a:solidFill>
                  <a:schemeClr val="tx1"/>
                </a:solidFill>
                <a:latin typeface="Corbel" panose="020B0503020204020204" pitchFamily="34" charset="0"/>
              </a:rPr>
              <a:t>Yd</a:t>
            </a:r>
            <a:r>
              <a:rPr lang="cs-CZ" sz="2000" b="1" dirty="0">
                <a:solidFill>
                  <a:schemeClr val="tx1"/>
                </a:solidFill>
                <a:latin typeface="Corbel" panose="020B0503020204020204" pitchFamily="34" charset="0"/>
              </a:rPr>
              <a:t> — disponibilní důchod. </a:t>
            </a:r>
          </a:p>
          <a:p>
            <a:pPr marL="403225" indent="-285750" algn="just">
              <a:spcBef>
                <a:spcPts val="600"/>
              </a:spcBef>
            </a:pPr>
            <a:endParaRPr lang="cs-CZ" sz="2000" b="1" dirty="0">
              <a:solidFill>
                <a:schemeClr val="tx1"/>
              </a:solidFill>
              <a:latin typeface="Corbel" panose="020B0503020204020204" pitchFamily="34" charset="0"/>
            </a:endParaRPr>
          </a:p>
          <a:p>
            <a:pPr marL="460375" algn="just">
              <a:spcBef>
                <a:spcPts val="600"/>
              </a:spcBef>
              <a:buFont typeface="+mj-lt"/>
              <a:buAutoNum type="arabicPeriod" startAt="3"/>
            </a:pPr>
            <a:endParaRPr lang="cs-CZ" sz="2000" b="1" dirty="0">
              <a:solidFill>
                <a:schemeClr val="tx1"/>
              </a:solidFill>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202721" y="772874"/>
            <a:ext cx="8493760" cy="608886"/>
          </a:xfrm>
        </p:spPr>
        <p:txBody>
          <a:bodyPr>
            <a:noAutofit/>
          </a:bodyPr>
          <a:lstStyle/>
          <a:p>
            <a:r>
              <a:rPr lang="cs-CZ" sz="2800" b="1" dirty="0">
                <a:solidFill>
                  <a:srgbClr val="FF0000"/>
                </a:solidFill>
                <a:latin typeface="Corbel" panose="020B0503020204020204" pitchFamily="34" charset="0"/>
              </a:rPr>
              <a:t>Zahraniční obchod a agregátní výdaje</a:t>
            </a:r>
            <a:br>
              <a:rPr lang="cs-CZ" sz="2800" b="1" dirty="0">
                <a:solidFill>
                  <a:srgbClr val="FF0000"/>
                </a:solidFill>
                <a:latin typeface="Corbel" panose="020B0503020204020204" pitchFamily="34" charset="0"/>
              </a:rPr>
            </a:br>
            <a:endParaRPr lang="cs-CZ" sz="2800" b="1" dirty="0"/>
          </a:p>
        </p:txBody>
      </p:sp>
      <p:sp>
        <p:nvSpPr>
          <p:cNvPr id="98" name="Google Shape;98;p14"/>
          <p:cNvSpPr txBox="1">
            <a:spLocks noGrp="1"/>
          </p:cNvSpPr>
          <p:nvPr>
            <p:ph type="body" idx="1"/>
          </p:nvPr>
        </p:nvSpPr>
        <p:spPr>
          <a:xfrm>
            <a:off x="202721" y="1381760"/>
            <a:ext cx="8738558" cy="5130800"/>
          </a:xfrm>
          <a:prstGeom prst="rect">
            <a:avLst/>
          </a:prstGeom>
          <a:noFill/>
          <a:ln>
            <a:noFill/>
          </a:ln>
        </p:spPr>
        <p:txBody>
          <a:bodyPr spcFirstLastPara="1" wrap="square" lIns="91425" tIns="45700" rIns="91425" bIns="45700" anchor="t" anchorCtr="0">
            <a:normAutofit/>
          </a:bodyPr>
          <a:lstStyle/>
          <a:p>
            <a:pPr marL="403225" indent="-285750" algn="just">
              <a:spcBef>
                <a:spcPts val="600"/>
              </a:spcBef>
            </a:pPr>
            <a:r>
              <a:rPr lang="cs-CZ" sz="2000" b="1" dirty="0">
                <a:solidFill>
                  <a:schemeClr val="tx1"/>
                </a:solidFill>
                <a:latin typeface="Corbel" panose="020B0503020204020204" pitchFamily="34" charset="0"/>
              </a:rPr>
              <a:t>Př. země byla původně uzavřena zahraničnímu obchodu a její agregátní výdaje (AE) = 1 000 mld. Z toho na spotřebu (C) připadalo 600, na investice (I) 300 a na veřejné výdaje (G) 100:</a:t>
            </a:r>
          </a:p>
          <a:p>
            <a:pPr marL="117475" indent="0" algn="ctr">
              <a:spcBef>
                <a:spcPts val="600"/>
              </a:spcBef>
              <a:buNone/>
            </a:pPr>
            <a:r>
              <a:rPr lang="cs-CZ" sz="2000" b="1" dirty="0">
                <a:solidFill>
                  <a:schemeClr val="tx1"/>
                </a:solidFill>
                <a:highlight>
                  <a:srgbClr val="FFFF00"/>
                </a:highlight>
                <a:latin typeface="Corbel" panose="020B0503020204020204" pitchFamily="34" charset="0"/>
              </a:rPr>
              <a:t>600 (C)+ 300 (I) + 100 (G) = 1 000 (AE)</a:t>
            </a:r>
          </a:p>
          <a:p>
            <a:pPr marL="460375" algn="just">
              <a:spcBef>
                <a:spcPts val="600"/>
              </a:spcBef>
              <a:buFont typeface="Wingdings" panose="05000000000000000000" pitchFamily="2" charset="2"/>
              <a:buChar char="ü"/>
            </a:pPr>
            <a:r>
              <a:rPr lang="cs-CZ" sz="2000" b="1" dirty="0">
                <a:solidFill>
                  <a:srgbClr val="FF0000"/>
                </a:solidFill>
                <a:latin typeface="Corbel" panose="020B0503020204020204" pitchFamily="34" charset="0"/>
              </a:rPr>
              <a:t>Země se otevře zahraničnímu obchodu: </a:t>
            </a:r>
          </a:p>
          <a:p>
            <a:pPr marL="574675" indent="-457200" algn="just">
              <a:spcBef>
                <a:spcPts val="600"/>
              </a:spcBef>
              <a:buFont typeface="+mj-lt"/>
              <a:buAutoNum type="alphaUcPeriod"/>
            </a:pPr>
            <a:r>
              <a:rPr lang="cs-CZ" sz="2000" b="1" dirty="0">
                <a:solidFill>
                  <a:schemeClr val="tx1"/>
                </a:solidFill>
                <a:highlight>
                  <a:srgbClr val="FFFF00"/>
                </a:highlight>
                <a:latin typeface="Corbel" panose="020B0503020204020204" pitchFamily="34" charset="0"/>
              </a:rPr>
              <a:t>Domácnosti </a:t>
            </a:r>
            <a:r>
              <a:rPr lang="cs-CZ" sz="2000" b="1" dirty="0">
                <a:solidFill>
                  <a:schemeClr val="tx1"/>
                </a:solidFill>
                <a:latin typeface="Corbel" panose="020B0503020204020204" pitchFamily="34" charset="0"/>
              </a:rPr>
              <a:t>už nekupovaly jen domácí zboží, začaly kupovat i zboží z dovozu, např. </a:t>
            </a:r>
            <a:r>
              <a:rPr lang="cs-CZ" sz="2000" b="1" dirty="0">
                <a:solidFill>
                  <a:schemeClr val="tx1"/>
                </a:solidFill>
                <a:highlight>
                  <a:srgbClr val="FFFF00"/>
                </a:highlight>
                <a:latin typeface="Corbel" panose="020B0503020204020204" pitchFamily="34" charset="0"/>
              </a:rPr>
              <a:t>200</a:t>
            </a:r>
            <a:r>
              <a:rPr lang="cs-CZ" sz="2000" b="1" dirty="0">
                <a:solidFill>
                  <a:schemeClr val="tx1"/>
                </a:solidFill>
                <a:latin typeface="Corbel" panose="020B0503020204020204" pitchFamily="34" charset="0"/>
              </a:rPr>
              <a:t> mld.</a:t>
            </a:r>
          </a:p>
          <a:p>
            <a:pPr marL="574675" indent="-457200" algn="just">
              <a:spcBef>
                <a:spcPts val="600"/>
              </a:spcBef>
              <a:buFont typeface="+mj-lt"/>
              <a:buAutoNum type="alphaUcPeriod"/>
            </a:pPr>
            <a:r>
              <a:rPr lang="cs-CZ" sz="2000" b="1" dirty="0">
                <a:solidFill>
                  <a:schemeClr val="tx1"/>
                </a:solidFill>
                <a:highlight>
                  <a:srgbClr val="FFFF00"/>
                </a:highlight>
                <a:latin typeface="Corbel" panose="020B0503020204020204" pitchFamily="34" charset="0"/>
              </a:rPr>
              <a:t>Firmy</a:t>
            </a:r>
            <a:r>
              <a:rPr lang="cs-CZ" sz="2000" b="1" dirty="0">
                <a:solidFill>
                  <a:schemeClr val="tx1"/>
                </a:solidFill>
                <a:latin typeface="Corbel" panose="020B0503020204020204" pitchFamily="34" charset="0"/>
              </a:rPr>
              <a:t> již nekupují jen domácí investiční zboží, ale i zahraniční, např. </a:t>
            </a:r>
            <a:r>
              <a:rPr lang="cs-CZ" sz="2000" b="1" dirty="0">
                <a:solidFill>
                  <a:schemeClr val="tx1"/>
                </a:solidFill>
                <a:highlight>
                  <a:srgbClr val="FFFF00"/>
                </a:highlight>
                <a:latin typeface="Corbel" panose="020B0503020204020204" pitchFamily="34" charset="0"/>
              </a:rPr>
              <a:t>50</a:t>
            </a:r>
            <a:r>
              <a:rPr lang="cs-CZ" sz="2000" b="1" dirty="0">
                <a:solidFill>
                  <a:schemeClr val="tx1"/>
                </a:solidFill>
                <a:latin typeface="Corbel" panose="020B0503020204020204" pitchFamily="34" charset="0"/>
              </a:rPr>
              <a:t> mld. </a:t>
            </a:r>
          </a:p>
          <a:p>
            <a:pPr marL="574675" indent="-457200" algn="just">
              <a:spcBef>
                <a:spcPts val="600"/>
              </a:spcBef>
              <a:buFont typeface="+mj-lt"/>
              <a:buAutoNum type="alphaUcPeriod"/>
            </a:pPr>
            <a:r>
              <a:rPr lang="cs-CZ" sz="2000" b="1" dirty="0">
                <a:solidFill>
                  <a:schemeClr val="tx1"/>
                </a:solidFill>
                <a:highlight>
                  <a:srgbClr val="FFFF00"/>
                </a:highlight>
                <a:latin typeface="Corbel" panose="020B0503020204020204" pitchFamily="34" charset="0"/>
              </a:rPr>
              <a:t>Vláda </a:t>
            </a:r>
            <a:r>
              <a:rPr lang="cs-CZ" sz="2000" b="1" dirty="0">
                <a:solidFill>
                  <a:schemeClr val="tx1"/>
                </a:solidFill>
                <a:latin typeface="Corbel" panose="020B0503020204020204" pitchFamily="34" charset="0"/>
              </a:rPr>
              <a:t>už nekupuje jen domácí zboží, ale i zahraniční, např. objedná stavbu dálnice u zahraniční firmy za </a:t>
            </a:r>
            <a:r>
              <a:rPr lang="cs-CZ" sz="2000" b="1" dirty="0">
                <a:solidFill>
                  <a:schemeClr val="tx1"/>
                </a:solidFill>
                <a:highlight>
                  <a:srgbClr val="FFFF00"/>
                </a:highlight>
                <a:latin typeface="Corbel" panose="020B0503020204020204" pitchFamily="34" charset="0"/>
              </a:rPr>
              <a:t>20</a:t>
            </a:r>
            <a:r>
              <a:rPr lang="cs-CZ" sz="2000" b="1" dirty="0">
                <a:solidFill>
                  <a:schemeClr val="tx1"/>
                </a:solidFill>
                <a:latin typeface="Corbel" panose="020B0503020204020204" pitchFamily="34" charset="0"/>
              </a:rPr>
              <a:t> miliard. </a:t>
            </a:r>
          </a:p>
          <a:p>
            <a:pPr marL="460375" algn="just">
              <a:spcBef>
                <a:spcPts val="600"/>
              </a:spcBef>
              <a:buFont typeface="Wingdings" panose="05000000000000000000" pitchFamily="2" charset="2"/>
              <a:buChar char="v"/>
            </a:pPr>
            <a:r>
              <a:rPr lang="cs-CZ" sz="2000" b="1" dirty="0">
                <a:solidFill>
                  <a:schemeClr val="tx1"/>
                </a:solidFill>
                <a:latin typeface="Corbel" panose="020B0503020204020204" pitchFamily="34" charset="0"/>
              </a:rPr>
              <a:t>Vznik dovozu za </a:t>
            </a:r>
            <a:r>
              <a:rPr lang="cs-CZ" sz="2000" b="1" dirty="0">
                <a:solidFill>
                  <a:schemeClr val="tx1"/>
                </a:solidFill>
                <a:highlight>
                  <a:srgbClr val="FFFF00"/>
                </a:highlight>
                <a:latin typeface="Corbel" panose="020B0503020204020204" pitchFamily="34" charset="0"/>
              </a:rPr>
              <a:t>270</a:t>
            </a:r>
            <a:r>
              <a:rPr lang="cs-CZ" sz="2000" b="1" dirty="0">
                <a:solidFill>
                  <a:schemeClr val="tx1"/>
                </a:solidFill>
                <a:latin typeface="Corbel" panose="020B0503020204020204" pitchFamily="34" charset="0"/>
              </a:rPr>
              <a:t> miliard: „vypadl” z AE i důchodů země: dovoz země = její výdaje už ne na domácích, nýbrž na zahraničních trzích – vytváří nikoli důchody domácích osob, nýbrž zahraničních osob.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03200" y="1239520"/>
            <a:ext cx="8686801" cy="5283199"/>
          </a:xfrm>
          <a:prstGeom prst="rect">
            <a:avLst/>
          </a:prstGeom>
          <a:noFill/>
          <a:ln>
            <a:noFill/>
          </a:ln>
        </p:spPr>
        <p:txBody>
          <a:bodyPr spcFirstLastPara="1" wrap="square" lIns="91425" tIns="45700" rIns="91425" bIns="45700" anchor="t" anchorCtr="0">
            <a:normAutofit/>
          </a:bodyPr>
          <a:lstStyle/>
          <a:p>
            <a:pPr algn="just"/>
            <a:r>
              <a:rPr lang="cs-CZ" sz="2800" b="1" dirty="0"/>
              <a:t>Čištění trhů: pohyby cen uvádějí trhy do rovnováhy — vyčišťují je od přebytečné poptávky nebo od přebytečné nabídky.* </a:t>
            </a:r>
          </a:p>
          <a:p>
            <a:pPr marL="571500" indent="-457200" algn="just">
              <a:buFont typeface="+mj-lt"/>
              <a:buAutoNum type="arabicPeriod"/>
            </a:pPr>
            <a:r>
              <a:rPr lang="cs-CZ" sz="2800" b="1" dirty="0"/>
              <a:t>„Malý” trh (žvýkaček): </a:t>
            </a:r>
            <a:r>
              <a:rPr lang="cs-CZ" sz="2800" dirty="0"/>
              <a:t>stačí samotná cena žvýkaček k jeho vyčištění. </a:t>
            </a:r>
          </a:p>
          <a:p>
            <a:pPr marL="571500" indent="-457200" algn="just">
              <a:buFont typeface="+mj-lt"/>
              <a:buAutoNum type="arabicPeriod"/>
            </a:pPr>
            <a:r>
              <a:rPr lang="cs-CZ" sz="2800" b="1" dirty="0"/>
              <a:t>Větší trhy: </a:t>
            </a:r>
            <a:r>
              <a:rPr lang="cs-CZ" sz="2800" dirty="0"/>
              <a:t>představují velkou část ekonomiky, do čištění trhu se zapojují další ceny – ceny výrobních faktorů (mzdy, úroková míra) i měnový kurz. </a:t>
            </a:r>
          </a:p>
          <a:p>
            <a:pPr algn="just">
              <a:buFont typeface="Wingdings" panose="05000000000000000000" pitchFamily="2" charset="2"/>
              <a:buChar char="ü"/>
            </a:pPr>
            <a:r>
              <a:rPr lang="cs-CZ" sz="2800" dirty="0"/>
              <a:t>Pochybnosti ekonomů: trhy čistí snadno a rychle. Ceny a mzdy na mnoha trzích nejsou tak pružné, aby čistily trhy okamžitě. </a:t>
            </a:r>
            <a:r>
              <a:rPr lang="cs-CZ" sz="2800" b="1" dirty="0">
                <a:highlight>
                  <a:srgbClr val="FFFF00"/>
                </a:highlight>
              </a:rPr>
              <a:t>Přesto se trhy čistí. </a:t>
            </a:r>
          </a:p>
          <a:p>
            <a:pPr algn="just">
              <a:buFont typeface="Wingdings" panose="05000000000000000000" pitchFamily="2" charset="2"/>
              <a:buChar char="v"/>
            </a:pPr>
            <a:endParaRPr lang="cs-CZ" sz="2800" dirty="0"/>
          </a:p>
          <a:p>
            <a:pPr algn="just">
              <a:buFont typeface="Wingdings" panose="05000000000000000000" pitchFamily="2" charset="2"/>
              <a:buChar char="v"/>
            </a:pPr>
            <a:endParaRPr lang="cs-CZ" sz="2800" b="1" dirty="0">
              <a:solidFill>
                <a:srgbClr val="FF0000"/>
              </a:solidFill>
            </a:endParaRPr>
          </a:p>
          <a:p>
            <a:pPr marL="114300" indent="0" algn="just">
              <a:buNone/>
            </a:pPr>
            <a:endParaRPr lang="cs-CZ" sz="2800" b="1" i="1" dirty="0"/>
          </a:p>
          <a:p>
            <a:pPr marL="571500" indent="-457200" algn="just">
              <a:buFont typeface="+mj-lt"/>
              <a:buAutoNum type="arabicPeriod"/>
            </a:pPr>
            <a:endParaRPr 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706880" y="530526"/>
            <a:ext cx="6979920" cy="515954"/>
          </a:xfrm>
        </p:spPr>
        <p:txBody>
          <a:bodyPr>
            <a:noAutofit/>
          </a:bodyPr>
          <a:lstStyle/>
          <a:p>
            <a:r>
              <a:rPr lang="cs-CZ" sz="3600" dirty="0"/>
              <a:t>Vyčišťování trhu</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82806E2-B5DF-A3C5-83FF-73A4914E48A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5B7725A-870E-6BCA-61B5-0910A39BC8FC}"/>
              </a:ext>
            </a:extLst>
          </p:cNvPr>
          <p:cNvSpPr>
            <a:spLocks noGrp="1"/>
          </p:cNvSpPr>
          <p:nvPr>
            <p:ph type="title"/>
          </p:nvPr>
        </p:nvSpPr>
        <p:spPr>
          <a:xfrm>
            <a:off x="202721" y="772874"/>
            <a:ext cx="8493760" cy="608886"/>
          </a:xfrm>
        </p:spPr>
        <p:txBody>
          <a:bodyPr>
            <a:noAutofit/>
          </a:bodyPr>
          <a:lstStyle/>
          <a:p>
            <a:r>
              <a:rPr lang="cs-CZ" sz="2800" b="1" dirty="0">
                <a:solidFill>
                  <a:srgbClr val="FF0000"/>
                </a:solidFill>
                <a:latin typeface="Corbel" panose="020B0503020204020204" pitchFamily="34" charset="0"/>
              </a:rPr>
              <a:t>Zahraniční obchod a agregátní výdaje</a:t>
            </a:r>
            <a:br>
              <a:rPr lang="cs-CZ" sz="2800" b="1" dirty="0">
                <a:solidFill>
                  <a:srgbClr val="FF0000"/>
                </a:solidFill>
                <a:latin typeface="Corbel" panose="020B0503020204020204" pitchFamily="34" charset="0"/>
              </a:rPr>
            </a:br>
            <a:endParaRPr lang="cs-CZ" sz="2800" b="1" dirty="0"/>
          </a:p>
        </p:txBody>
      </p:sp>
      <p:sp>
        <p:nvSpPr>
          <p:cNvPr id="98" name="Google Shape;98;p14">
            <a:extLst>
              <a:ext uri="{FF2B5EF4-FFF2-40B4-BE49-F238E27FC236}">
                <a16:creationId xmlns:a16="http://schemas.microsoft.com/office/drawing/2014/main" id="{823BDFF1-1597-BB7B-820B-23E352DE14E8}"/>
              </a:ext>
            </a:extLst>
          </p:cNvPr>
          <p:cNvSpPr txBox="1">
            <a:spLocks noGrp="1"/>
          </p:cNvSpPr>
          <p:nvPr>
            <p:ph type="body" idx="1"/>
          </p:nvPr>
        </p:nvSpPr>
        <p:spPr>
          <a:xfrm>
            <a:off x="202721" y="1113603"/>
            <a:ext cx="8738558" cy="5130800"/>
          </a:xfrm>
          <a:prstGeom prst="rect">
            <a:avLst/>
          </a:prstGeom>
          <a:noFill/>
          <a:ln>
            <a:noFill/>
          </a:ln>
        </p:spPr>
        <p:txBody>
          <a:bodyPr spcFirstLastPara="1" wrap="square" lIns="91425" tIns="45700" rIns="91425" bIns="45700" anchor="t" anchorCtr="0">
            <a:normAutofit/>
          </a:bodyPr>
          <a:lstStyle/>
          <a:p>
            <a:pPr marL="460375" algn="just">
              <a:spcBef>
                <a:spcPts val="600"/>
              </a:spcBef>
              <a:buFont typeface="Wingdings" panose="05000000000000000000" pitchFamily="2" charset="2"/>
              <a:buChar char="v"/>
            </a:pPr>
            <a:r>
              <a:rPr lang="cs-CZ" sz="2400" b="1" dirty="0">
                <a:solidFill>
                  <a:schemeClr val="tx1"/>
                </a:solidFill>
                <a:latin typeface="Corbel" panose="020B0503020204020204" pitchFamily="34" charset="0"/>
              </a:rPr>
              <a:t>Pak platí: </a:t>
            </a:r>
          </a:p>
          <a:p>
            <a:pPr marL="117475" indent="0" algn="ctr">
              <a:spcBef>
                <a:spcPts val="600"/>
              </a:spcBef>
              <a:buNone/>
            </a:pPr>
            <a:r>
              <a:rPr lang="cs-CZ" sz="2400" b="1" dirty="0">
                <a:solidFill>
                  <a:schemeClr val="tx1"/>
                </a:solidFill>
                <a:highlight>
                  <a:srgbClr val="FFFF00"/>
                </a:highlight>
                <a:latin typeface="Corbel" panose="020B0503020204020204" pitchFamily="34" charset="0"/>
              </a:rPr>
              <a:t>(600 - 200) + (300 - 50) + (100 - 20) = 730 </a:t>
            </a:r>
          </a:p>
          <a:p>
            <a:pPr marL="460375" algn="just">
              <a:spcBef>
                <a:spcPts val="600"/>
              </a:spcBef>
            </a:pPr>
            <a:r>
              <a:rPr lang="cs-CZ" sz="2400" b="1" dirty="0">
                <a:solidFill>
                  <a:schemeClr val="tx1"/>
                </a:solidFill>
                <a:latin typeface="Corbel" panose="020B0503020204020204" pitchFamily="34" charset="0"/>
              </a:rPr>
              <a:t>Vyčleníme-li dovoz jako samostatnou položku </a:t>
            </a:r>
            <a:r>
              <a:rPr lang="cs-CZ" sz="2400" b="1" dirty="0">
                <a:solidFill>
                  <a:schemeClr val="tx1"/>
                </a:solidFill>
                <a:highlight>
                  <a:srgbClr val="FFFF00"/>
                </a:highlight>
                <a:latin typeface="Corbel" panose="020B0503020204020204" pitchFamily="34" charset="0"/>
              </a:rPr>
              <a:t>200 + 50 + 20 = 730, </a:t>
            </a:r>
            <a:r>
              <a:rPr lang="cs-CZ" sz="2400" b="1" dirty="0">
                <a:solidFill>
                  <a:schemeClr val="tx1"/>
                </a:solidFill>
                <a:latin typeface="Corbel" panose="020B0503020204020204" pitchFamily="34" charset="0"/>
              </a:rPr>
              <a:t>nová rovnice: </a:t>
            </a:r>
          </a:p>
          <a:p>
            <a:pPr marL="117475" indent="0" algn="ctr">
              <a:spcBef>
                <a:spcPts val="600"/>
              </a:spcBef>
              <a:buNone/>
            </a:pPr>
            <a:r>
              <a:rPr lang="cs-CZ" sz="2400" b="1" dirty="0">
                <a:solidFill>
                  <a:schemeClr val="tx1"/>
                </a:solidFill>
                <a:highlight>
                  <a:srgbClr val="FFFF00"/>
                </a:highlight>
                <a:latin typeface="Corbel" panose="020B0503020204020204" pitchFamily="34" charset="0"/>
              </a:rPr>
              <a:t>600 + 300 + 100 - 270 = 730 </a:t>
            </a:r>
          </a:p>
          <a:p>
            <a:pPr marL="460375" algn="just">
              <a:spcBef>
                <a:spcPts val="600"/>
              </a:spcBef>
              <a:buFont typeface="Wingdings" panose="05000000000000000000" pitchFamily="2" charset="2"/>
              <a:buChar char="v"/>
            </a:pPr>
            <a:r>
              <a:rPr lang="cs-CZ" sz="2400" b="1" dirty="0">
                <a:solidFill>
                  <a:schemeClr val="tx1"/>
                </a:solidFill>
                <a:latin typeface="Corbel" panose="020B0503020204020204" pitchFamily="34" charset="0"/>
              </a:rPr>
              <a:t>Zároveň ale některé firmy země začaly svou produkci vyvážet, např. za </a:t>
            </a:r>
            <a:r>
              <a:rPr lang="cs-CZ" sz="2400" b="1" dirty="0">
                <a:solidFill>
                  <a:schemeClr val="tx1"/>
                </a:solidFill>
                <a:highlight>
                  <a:srgbClr val="FFFF00"/>
                </a:highlight>
                <a:latin typeface="Corbel" panose="020B0503020204020204" pitchFamily="34" charset="0"/>
              </a:rPr>
              <a:t>350 </a:t>
            </a:r>
            <a:r>
              <a:rPr lang="cs-CZ" sz="2400" b="1" dirty="0">
                <a:solidFill>
                  <a:schemeClr val="tx1"/>
                </a:solidFill>
                <a:latin typeface="Corbel" panose="020B0503020204020204" pitchFamily="34" charset="0"/>
              </a:rPr>
              <a:t>mld: vývoz = výdaje zahraničních osob na zboží země: zvyšuje AE i důchody v zemi.</a:t>
            </a:r>
          </a:p>
          <a:p>
            <a:pPr marL="460375" algn="just">
              <a:spcBef>
                <a:spcPts val="600"/>
              </a:spcBef>
              <a:buFont typeface="Wingdings" panose="05000000000000000000" pitchFamily="2" charset="2"/>
              <a:buChar char="v"/>
            </a:pPr>
            <a:endParaRPr lang="cs-CZ" sz="2400" b="1" dirty="0">
              <a:solidFill>
                <a:schemeClr val="tx1"/>
              </a:solidFill>
              <a:latin typeface="Corbel" panose="020B0503020204020204" pitchFamily="34" charset="0"/>
            </a:endParaRPr>
          </a:p>
          <a:p>
            <a:pPr marL="460375" algn="just">
              <a:spcBef>
                <a:spcPts val="600"/>
              </a:spcBef>
              <a:buFont typeface="Wingdings" panose="05000000000000000000" pitchFamily="2" charset="2"/>
              <a:buChar char="v"/>
            </a:pPr>
            <a:r>
              <a:rPr lang="cs-CZ" sz="2400" b="1" dirty="0">
                <a:solidFill>
                  <a:schemeClr val="tx1"/>
                </a:solidFill>
                <a:latin typeface="Corbel" panose="020B0503020204020204" pitchFamily="34" charset="0"/>
              </a:rPr>
              <a:t> Platí: </a:t>
            </a:r>
          </a:p>
          <a:p>
            <a:pPr marL="117475" indent="0" algn="ctr">
              <a:spcBef>
                <a:spcPts val="600"/>
              </a:spcBef>
              <a:buNone/>
            </a:pPr>
            <a:r>
              <a:rPr lang="cs-CZ" sz="2400" b="1" dirty="0">
                <a:solidFill>
                  <a:schemeClr val="tx1"/>
                </a:solidFill>
                <a:highlight>
                  <a:srgbClr val="FFFF00"/>
                </a:highlight>
                <a:latin typeface="Corbel" panose="020B0503020204020204" pitchFamily="34" charset="0"/>
              </a:rPr>
              <a:t>600 + 300 + 100 + (350 - 270) = 1 080  </a:t>
            </a:r>
            <a:r>
              <a:rPr lang="cs-CZ" sz="2400" b="1" dirty="0">
                <a:solidFill>
                  <a:schemeClr val="tx1"/>
                </a:solidFill>
                <a:latin typeface="Corbel" panose="020B0503020204020204" pitchFamily="34" charset="0"/>
              </a:rPr>
              <a:t>(Výraz v závorce = čistý vývoz) = </a:t>
            </a:r>
            <a:r>
              <a:rPr lang="cs-CZ" sz="2400" b="1" dirty="0">
                <a:solidFill>
                  <a:schemeClr val="tx1"/>
                </a:solidFill>
                <a:highlight>
                  <a:srgbClr val="FFFF00"/>
                </a:highlight>
                <a:latin typeface="Corbel" panose="020B0503020204020204" pitchFamily="34" charset="0"/>
              </a:rPr>
              <a:t>NX.</a:t>
            </a:r>
            <a:r>
              <a:rPr lang="cs-CZ" sz="2400" b="1" dirty="0">
                <a:solidFill>
                  <a:schemeClr val="tx1"/>
                </a:solidFill>
                <a:latin typeface="Corbel" panose="020B0503020204020204" pitchFamily="34" charset="0"/>
              </a:rPr>
              <a:t> </a:t>
            </a:r>
          </a:p>
          <a:p>
            <a:pPr marL="460375" algn="just">
              <a:spcBef>
                <a:spcPts val="600"/>
              </a:spcBef>
            </a:pPr>
            <a:endParaRPr lang="cs-CZ" sz="2400" b="1" dirty="0">
              <a:solidFill>
                <a:schemeClr val="tx1"/>
              </a:solidFill>
              <a:latin typeface="Corbel" panose="020B0503020204020204" pitchFamily="34" charset="0"/>
            </a:endParaRPr>
          </a:p>
          <a:p>
            <a:pPr marL="460375" algn="just">
              <a:spcBef>
                <a:spcPts val="600"/>
              </a:spcBef>
              <a:buFont typeface="+mj-lt"/>
              <a:buAutoNum type="arabicPeriod" startAt="3"/>
            </a:pPr>
            <a:endParaRPr lang="cs-CZ" sz="2400" b="1" dirty="0">
              <a:solidFill>
                <a:schemeClr val="tx1"/>
              </a:solidFill>
              <a:latin typeface="Corbel" panose="020B0503020204020204" pitchFamily="34" charset="0"/>
            </a:endParaRPr>
          </a:p>
        </p:txBody>
      </p:sp>
      <p:sp>
        <p:nvSpPr>
          <p:cNvPr id="99" name="Google Shape;99;p14">
            <a:extLst>
              <a:ext uri="{FF2B5EF4-FFF2-40B4-BE49-F238E27FC236}">
                <a16:creationId xmlns:a16="http://schemas.microsoft.com/office/drawing/2014/main" id="{010F96F8-5A2C-644E-9C77-A9031C309BE7}"/>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7753123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202721" y="772874"/>
            <a:ext cx="8493760" cy="608886"/>
          </a:xfrm>
        </p:spPr>
        <p:txBody>
          <a:bodyPr>
            <a:noAutofit/>
          </a:bodyPr>
          <a:lstStyle/>
          <a:p>
            <a:r>
              <a:rPr lang="cs-CZ" sz="2800" b="1" dirty="0">
                <a:solidFill>
                  <a:srgbClr val="FF0000"/>
                </a:solidFill>
                <a:latin typeface="Corbel" panose="020B0503020204020204" pitchFamily="34" charset="0"/>
              </a:rPr>
              <a:t>Zahraniční obchod a agregátní výdaje</a:t>
            </a:r>
            <a:br>
              <a:rPr lang="cs-CZ" sz="2800" b="1" dirty="0">
                <a:solidFill>
                  <a:srgbClr val="FF0000"/>
                </a:solidFill>
                <a:latin typeface="Corbel" panose="020B0503020204020204" pitchFamily="34" charset="0"/>
              </a:rPr>
            </a:br>
            <a:endParaRPr lang="cs-CZ" sz="2800" b="1" dirty="0"/>
          </a:p>
        </p:txBody>
      </p:sp>
      <p:sp>
        <p:nvSpPr>
          <p:cNvPr id="98" name="Google Shape;98;p14"/>
          <p:cNvSpPr txBox="1">
            <a:spLocks noGrp="1"/>
          </p:cNvSpPr>
          <p:nvPr>
            <p:ph type="body" idx="1"/>
          </p:nvPr>
        </p:nvSpPr>
        <p:spPr>
          <a:xfrm>
            <a:off x="202721" y="1156951"/>
            <a:ext cx="8738558" cy="5071129"/>
          </a:xfrm>
          <a:prstGeom prst="rect">
            <a:avLst/>
          </a:prstGeom>
          <a:noFill/>
          <a:ln>
            <a:noFill/>
          </a:ln>
        </p:spPr>
        <p:txBody>
          <a:bodyPr spcFirstLastPara="1" wrap="square" lIns="91425" tIns="45700" rIns="91425" bIns="45700" anchor="t" anchorCtr="0">
            <a:normAutofit lnSpcReduction="10000"/>
          </a:bodyPr>
          <a:lstStyle/>
          <a:p>
            <a:pPr marL="460375" algn="just">
              <a:spcBef>
                <a:spcPts val="600"/>
              </a:spcBef>
            </a:pPr>
            <a:r>
              <a:rPr lang="cs-CZ" sz="2800" b="1" dirty="0">
                <a:solidFill>
                  <a:schemeClr val="tx1"/>
                </a:solidFill>
                <a:latin typeface="Corbel" panose="020B0503020204020204" pitchFamily="34" charset="0"/>
              </a:rPr>
              <a:t>Přiklad = účinky vývozu a dovozu na AE v zemi. </a:t>
            </a:r>
            <a:r>
              <a:rPr lang="cs-CZ" sz="2800" b="1" dirty="0">
                <a:solidFill>
                  <a:srgbClr val="FF0000"/>
                </a:solidFill>
                <a:latin typeface="Corbel" panose="020B0503020204020204" pitchFamily="34" charset="0"/>
              </a:rPr>
              <a:t>Vývoz zvyšuje AE a dovoz je snižuje.</a:t>
            </a:r>
            <a:r>
              <a:rPr lang="cs-CZ" sz="2800" b="1" dirty="0">
                <a:solidFill>
                  <a:schemeClr val="tx1"/>
                </a:solidFill>
                <a:latin typeface="Corbel" panose="020B0503020204020204" pitchFamily="34" charset="0"/>
              </a:rPr>
              <a:t> Platí: </a:t>
            </a:r>
          </a:p>
          <a:p>
            <a:pPr marL="117475" indent="0" algn="ctr">
              <a:spcBef>
                <a:spcPts val="600"/>
              </a:spcBef>
              <a:buNone/>
            </a:pPr>
            <a:r>
              <a:rPr lang="cs-CZ" sz="2800" b="1" dirty="0">
                <a:solidFill>
                  <a:schemeClr val="tx1"/>
                </a:solidFill>
                <a:highlight>
                  <a:srgbClr val="FFFF00"/>
                </a:highlight>
                <a:latin typeface="Corbel" panose="020B0503020204020204" pitchFamily="34" charset="0"/>
              </a:rPr>
              <a:t>C + I + G + NX = Y</a:t>
            </a:r>
          </a:p>
          <a:p>
            <a:pPr marL="460375" algn="just">
              <a:spcBef>
                <a:spcPts val="600"/>
              </a:spcBef>
            </a:pPr>
            <a:r>
              <a:rPr lang="cs-CZ" sz="2800" b="1" dirty="0">
                <a:solidFill>
                  <a:schemeClr val="tx1"/>
                </a:solidFill>
                <a:latin typeface="Corbel" panose="020B0503020204020204" pitchFamily="34" charset="0"/>
              </a:rPr>
              <a:t>kde Y je domácí produkt; Levá strana rovnice = AE:</a:t>
            </a:r>
          </a:p>
          <a:p>
            <a:pPr marL="631825" indent="-514350" algn="just">
              <a:spcBef>
                <a:spcPts val="600"/>
              </a:spcBef>
              <a:buFont typeface="+mj-lt"/>
              <a:buAutoNum type="romanLcPeriod"/>
            </a:pPr>
            <a:r>
              <a:rPr lang="cs-CZ" sz="2800" b="1" dirty="0">
                <a:solidFill>
                  <a:schemeClr val="tx1"/>
                </a:solidFill>
                <a:highlight>
                  <a:srgbClr val="FFFF00"/>
                </a:highlight>
                <a:latin typeface="Corbel" panose="020B0503020204020204" pitchFamily="34" charset="0"/>
              </a:rPr>
              <a:t>C</a:t>
            </a:r>
            <a:r>
              <a:rPr lang="cs-CZ" sz="2800" b="1" dirty="0">
                <a:solidFill>
                  <a:schemeClr val="tx1"/>
                </a:solidFill>
                <a:latin typeface="Corbel" panose="020B0503020204020204" pitchFamily="34" charset="0"/>
              </a:rPr>
              <a:t> = spotřeba: výdaje domácích soukromých osob na spotřební zboží, </a:t>
            </a:r>
          </a:p>
          <a:p>
            <a:pPr marL="631825" indent="-514350" algn="just">
              <a:spcBef>
                <a:spcPts val="600"/>
              </a:spcBef>
              <a:buFont typeface="+mj-lt"/>
              <a:buAutoNum type="romanLcPeriod"/>
            </a:pPr>
            <a:r>
              <a:rPr lang="cs-CZ" sz="2800" b="1" dirty="0">
                <a:solidFill>
                  <a:schemeClr val="tx1"/>
                </a:solidFill>
                <a:highlight>
                  <a:srgbClr val="FFFF00"/>
                </a:highlight>
                <a:latin typeface="Corbel" panose="020B0503020204020204" pitchFamily="34" charset="0"/>
              </a:rPr>
              <a:t>I</a:t>
            </a:r>
            <a:r>
              <a:rPr lang="cs-CZ" sz="2800" b="1" dirty="0">
                <a:solidFill>
                  <a:schemeClr val="tx1"/>
                </a:solidFill>
                <a:latin typeface="Corbel" panose="020B0503020204020204" pitchFamily="34" charset="0"/>
              </a:rPr>
              <a:t> = investice (výdaje domácích soukromých osob na investiční zboží, </a:t>
            </a:r>
          </a:p>
          <a:p>
            <a:pPr marL="631825" indent="-514350" algn="just">
              <a:spcBef>
                <a:spcPts val="600"/>
              </a:spcBef>
              <a:buFont typeface="+mj-lt"/>
              <a:buAutoNum type="romanLcPeriod"/>
            </a:pPr>
            <a:r>
              <a:rPr lang="cs-CZ" sz="2800" b="1" dirty="0">
                <a:solidFill>
                  <a:schemeClr val="tx1"/>
                </a:solidFill>
                <a:highlight>
                  <a:srgbClr val="FFFF00"/>
                </a:highlight>
                <a:latin typeface="Corbel" panose="020B0503020204020204" pitchFamily="34" charset="0"/>
              </a:rPr>
              <a:t>G</a:t>
            </a:r>
            <a:r>
              <a:rPr lang="cs-CZ" sz="2800" b="1" dirty="0">
                <a:solidFill>
                  <a:schemeClr val="tx1"/>
                </a:solidFill>
                <a:latin typeface="Corbel" panose="020B0503020204020204" pitchFamily="34" charset="0"/>
              </a:rPr>
              <a:t> = veřejné výdaje na zboží.</a:t>
            </a:r>
          </a:p>
          <a:p>
            <a:pPr marL="631825" indent="-514350" algn="just">
              <a:spcBef>
                <a:spcPts val="600"/>
              </a:spcBef>
              <a:buFont typeface="+mj-lt"/>
              <a:buAutoNum type="romanLcPeriod"/>
            </a:pPr>
            <a:r>
              <a:rPr lang="cs-CZ" sz="2800" b="1" dirty="0">
                <a:solidFill>
                  <a:schemeClr val="tx1"/>
                </a:solidFill>
                <a:latin typeface="Corbel" panose="020B0503020204020204" pitchFamily="34" charset="0"/>
              </a:rPr>
              <a:t>a </a:t>
            </a:r>
            <a:r>
              <a:rPr lang="cs-CZ" sz="2800" b="1" dirty="0">
                <a:solidFill>
                  <a:schemeClr val="tx1"/>
                </a:solidFill>
                <a:highlight>
                  <a:srgbClr val="FFFF00"/>
                </a:highlight>
                <a:latin typeface="Corbel" panose="020B0503020204020204" pitchFamily="34" charset="0"/>
              </a:rPr>
              <a:t>NX</a:t>
            </a:r>
            <a:r>
              <a:rPr lang="cs-CZ" sz="2800" b="1" dirty="0">
                <a:solidFill>
                  <a:schemeClr val="tx1"/>
                </a:solidFill>
                <a:latin typeface="Corbel" panose="020B0503020204020204" pitchFamily="34" charset="0"/>
              </a:rPr>
              <a:t> = čistý vývoz zboží a služeb, což je rozdíl mezi vývozem a dovozem. </a:t>
            </a:r>
          </a:p>
          <a:p>
            <a:pPr marL="460375" algn="just">
              <a:spcBef>
                <a:spcPts val="600"/>
              </a:spcBef>
            </a:pPr>
            <a:endParaRPr lang="cs-CZ" sz="2800" b="1" dirty="0">
              <a:solidFill>
                <a:schemeClr val="tx1"/>
              </a:solidFill>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76EE07C-D758-EA6F-B7C8-B93C58952F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D7C19B6-4E35-B791-F8B6-5E1B1D055A1E}"/>
              </a:ext>
            </a:extLst>
          </p:cNvPr>
          <p:cNvSpPr>
            <a:spLocks noGrp="1"/>
          </p:cNvSpPr>
          <p:nvPr>
            <p:ph type="title"/>
          </p:nvPr>
        </p:nvSpPr>
        <p:spPr>
          <a:xfrm>
            <a:off x="202721" y="772874"/>
            <a:ext cx="8493760" cy="608886"/>
          </a:xfrm>
        </p:spPr>
        <p:txBody>
          <a:bodyPr>
            <a:noAutofit/>
          </a:bodyPr>
          <a:lstStyle/>
          <a:p>
            <a:r>
              <a:rPr lang="cs-CZ" sz="2800" b="1" dirty="0">
                <a:solidFill>
                  <a:srgbClr val="FF0000"/>
                </a:solidFill>
                <a:latin typeface="Corbel" panose="020B0503020204020204" pitchFamily="34" charset="0"/>
              </a:rPr>
              <a:t>Zahraniční obchod a agregátní výdaje</a:t>
            </a:r>
            <a:br>
              <a:rPr lang="cs-CZ" sz="2800" b="1" dirty="0">
                <a:solidFill>
                  <a:srgbClr val="FF0000"/>
                </a:solidFill>
                <a:latin typeface="Corbel" panose="020B0503020204020204" pitchFamily="34" charset="0"/>
              </a:rPr>
            </a:br>
            <a:endParaRPr lang="cs-CZ" sz="2800" b="1" dirty="0"/>
          </a:p>
        </p:txBody>
      </p:sp>
      <p:sp>
        <p:nvSpPr>
          <p:cNvPr id="98" name="Google Shape;98;p14">
            <a:extLst>
              <a:ext uri="{FF2B5EF4-FFF2-40B4-BE49-F238E27FC236}">
                <a16:creationId xmlns:a16="http://schemas.microsoft.com/office/drawing/2014/main" id="{371F5160-0A8C-70C7-6F0F-CF1824AFE90D}"/>
              </a:ext>
            </a:extLst>
          </p:cNvPr>
          <p:cNvSpPr txBox="1">
            <a:spLocks noGrp="1"/>
          </p:cNvSpPr>
          <p:nvPr>
            <p:ph type="body" idx="1"/>
          </p:nvPr>
        </p:nvSpPr>
        <p:spPr>
          <a:xfrm>
            <a:off x="202721" y="1156951"/>
            <a:ext cx="8738558" cy="5071129"/>
          </a:xfrm>
          <a:prstGeom prst="rect">
            <a:avLst/>
          </a:prstGeom>
          <a:noFill/>
          <a:ln>
            <a:noFill/>
          </a:ln>
        </p:spPr>
        <p:txBody>
          <a:bodyPr spcFirstLastPara="1" wrap="square" lIns="91425" tIns="45700" rIns="91425" bIns="45700" anchor="t" anchorCtr="0">
            <a:normAutofit/>
          </a:bodyPr>
          <a:lstStyle/>
          <a:p>
            <a:pPr marL="460375" algn="just">
              <a:spcBef>
                <a:spcPts val="600"/>
              </a:spcBef>
            </a:pPr>
            <a:r>
              <a:rPr lang="cs-CZ" sz="2800" b="1" i="1" dirty="0">
                <a:solidFill>
                  <a:srgbClr val="7030A0"/>
                </a:solidFill>
                <a:latin typeface="Corbel" panose="020B0503020204020204" pitchFamily="34" charset="0"/>
              </a:rPr>
              <a:t>Je zvyšování veřejných výdajů nebo zvyšování čistého vývozu prostředkem ke zvyšování domácího produktu? </a:t>
            </a:r>
          </a:p>
          <a:p>
            <a:pPr marL="460375" algn="just">
              <a:spcBef>
                <a:spcPts val="600"/>
              </a:spcBef>
            </a:pPr>
            <a:r>
              <a:rPr lang="cs-CZ" sz="2800" b="1" dirty="0">
                <a:solidFill>
                  <a:schemeClr val="tx1"/>
                </a:solidFill>
                <a:latin typeface="Corbel" panose="020B0503020204020204" pitchFamily="34" charset="0"/>
              </a:rPr>
              <a:t>Výdajové komponenty </a:t>
            </a:r>
            <a:r>
              <a:rPr lang="cs-CZ" sz="2800" b="1" dirty="0">
                <a:solidFill>
                  <a:schemeClr val="tx1"/>
                </a:solidFill>
                <a:highlight>
                  <a:srgbClr val="FFFF00"/>
                </a:highlight>
                <a:latin typeface="Corbel" panose="020B0503020204020204" pitchFamily="34" charset="0"/>
              </a:rPr>
              <a:t>C, I, G a X </a:t>
            </a:r>
            <a:r>
              <a:rPr lang="cs-CZ" sz="2800" b="1" dirty="0">
                <a:solidFill>
                  <a:schemeClr val="tx1"/>
                </a:solidFill>
                <a:latin typeface="Corbel" panose="020B0503020204020204" pitchFamily="34" charset="0"/>
              </a:rPr>
              <a:t>– na sobě vzájemně závislé: když vláda zvýší výdaje (G) nebo když se zvýší čistý vývoz (NX), </a:t>
            </a:r>
          </a:p>
          <a:p>
            <a:pPr marL="574675" indent="-457200" algn="just">
              <a:spcBef>
                <a:spcPts val="600"/>
              </a:spcBef>
              <a:buFont typeface="Wingdings" panose="05000000000000000000" pitchFamily="2" charset="2"/>
              <a:buChar char="Ø"/>
            </a:pPr>
            <a:r>
              <a:rPr lang="cs-CZ" sz="2800" b="1" dirty="0">
                <a:solidFill>
                  <a:schemeClr val="tx1"/>
                </a:solidFill>
                <a:latin typeface="Corbel" panose="020B0503020204020204" pitchFamily="34" charset="0"/>
              </a:rPr>
              <a:t>růst domácího produktu začne „tlačit” na produkční možnosti země: roste cena práce – mzdy, cena kapitálu – úroková míra =&gt;&gt; </a:t>
            </a:r>
            <a:r>
              <a:rPr lang="cs-CZ" sz="2800" b="1" dirty="0">
                <a:solidFill>
                  <a:schemeClr val="tx1"/>
                </a:solidFill>
                <a:highlight>
                  <a:srgbClr val="FFFF00"/>
                </a:highlight>
                <a:latin typeface="Corbel" panose="020B0503020204020204" pitchFamily="34" charset="0"/>
              </a:rPr>
              <a:t>klesnou I</a:t>
            </a:r>
            <a:r>
              <a:rPr lang="cs-CZ" sz="2800" b="1" dirty="0">
                <a:solidFill>
                  <a:schemeClr val="tx1"/>
                </a:solidFill>
                <a:latin typeface="Corbel" panose="020B0503020204020204" pitchFamily="34" charset="0"/>
              </a:rPr>
              <a:t> (i další mechanismy).</a:t>
            </a:r>
          </a:p>
          <a:p>
            <a:pPr marL="460375" algn="just">
              <a:spcBef>
                <a:spcPts val="600"/>
              </a:spcBef>
            </a:pPr>
            <a:endParaRPr lang="cs-CZ" sz="2800" b="1" dirty="0">
              <a:solidFill>
                <a:schemeClr val="tx1"/>
              </a:solidFill>
              <a:latin typeface="Corbel" panose="020B0503020204020204" pitchFamily="34" charset="0"/>
            </a:endParaRPr>
          </a:p>
        </p:txBody>
      </p:sp>
      <p:sp>
        <p:nvSpPr>
          <p:cNvPr id="99" name="Google Shape;99;p14">
            <a:extLst>
              <a:ext uri="{FF2B5EF4-FFF2-40B4-BE49-F238E27FC236}">
                <a16:creationId xmlns:a16="http://schemas.microsoft.com/office/drawing/2014/main" id="{F1297D7C-9448-7480-A693-F7BC97146D8D}"/>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3298716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202721" y="863600"/>
            <a:ext cx="8493760" cy="456486"/>
          </a:xfrm>
        </p:spPr>
        <p:txBody>
          <a:bodyPr>
            <a:noAutofit/>
          </a:bodyPr>
          <a:lstStyle/>
          <a:p>
            <a:r>
              <a:rPr lang="cs-CZ" sz="3200" b="1" dirty="0">
                <a:solidFill>
                  <a:srgbClr val="FF0000"/>
                </a:solidFill>
                <a:latin typeface="Corbel" panose="020B0503020204020204" pitchFamily="34" charset="0"/>
              </a:rPr>
              <a:t>Rekapitulace metod měření HDP</a:t>
            </a:r>
            <a:br>
              <a:rPr lang="cs-CZ" sz="3200" b="1" dirty="0">
                <a:solidFill>
                  <a:srgbClr val="FF0000"/>
                </a:solidFill>
                <a:latin typeface="Corbel" panose="020B0503020204020204" pitchFamily="34" charset="0"/>
              </a:rPr>
            </a:br>
            <a:endParaRPr lang="cs-CZ" sz="32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D2EC3B31-A39B-70B5-298B-185D8F0FA7F9}"/>
              </a:ext>
            </a:extLst>
          </p:cNvPr>
          <p:cNvPicPr>
            <a:picLocks noChangeAspect="1"/>
          </p:cNvPicPr>
          <p:nvPr/>
        </p:nvPicPr>
        <p:blipFill>
          <a:blip r:embed="rId3"/>
          <a:srcRect t="4233"/>
          <a:stretch>
            <a:fillRect/>
          </a:stretch>
        </p:blipFill>
        <p:spPr>
          <a:xfrm>
            <a:off x="0" y="1305615"/>
            <a:ext cx="9144000" cy="483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820160" y="556222"/>
            <a:ext cx="5323840" cy="751840"/>
          </a:xfrm>
        </p:spPr>
        <p:txBody>
          <a:bodyPr>
            <a:noAutofit/>
          </a:bodyPr>
          <a:lstStyle/>
          <a:p>
            <a:r>
              <a:rPr lang="pt-BR" sz="2800" b="1" dirty="0">
                <a:solidFill>
                  <a:srgbClr val="FF0000"/>
                </a:solidFill>
                <a:latin typeface="Corbel" panose="020B0503020204020204" pitchFamily="34" charset="0"/>
              </a:rPr>
              <a:t>Národní úspory a národní investice</a:t>
            </a:r>
            <a:br>
              <a:rPr lang="cs-CZ" sz="2800" b="1" dirty="0">
                <a:solidFill>
                  <a:srgbClr val="FF0000"/>
                </a:solidFill>
                <a:latin typeface="Corbel" panose="020B0503020204020204" pitchFamily="34" charset="0"/>
              </a:rPr>
            </a:br>
            <a:endParaRPr lang="cs-CZ" sz="2800" b="1" dirty="0"/>
          </a:p>
        </p:txBody>
      </p:sp>
      <p:sp>
        <p:nvSpPr>
          <p:cNvPr id="98" name="Google Shape;98;p14"/>
          <p:cNvSpPr txBox="1">
            <a:spLocks noGrp="1"/>
          </p:cNvSpPr>
          <p:nvPr>
            <p:ph type="body" idx="1"/>
          </p:nvPr>
        </p:nvSpPr>
        <p:spPr>
          <a:xfrm>
            <a:off x="202721" y="1076960"/>
            <a:ext cx="8738558" cy="5110479"/>
          </a:xfrm>
          <a:prstGeom prst="rect">
            <a:avLst/>
          </a:prstGeom>
          <a:noFill/>
          <a:ln>
            <a:noFill/>
          </a:ln>
        </p:spPr>
        <p:txBody>
          <a:bodyPr spcFirstLastPara="1" wrap="square" lIns="91425" tIns="45700" rIns="91425" bIns="45700" anchor="t" anchorCtr="0">
            <a:noAutofit/>
          </a:bodyPr>
          <a:lstStyle/>
          <a:p>
            <a:pPr marL="460375" algn="just">
              <a:spcBef>
                <a:spcPts val="600"/>
              </a:spcBef>
            </a:pPr>
            <a:r>
              <a:rPr lang="cs-CZ" sz="1800" b="1" dirty="0">
                <a:solidFill>
                  <a:schemeClr val="tx1"/>
                </a:solidFill>
                <a:latin typeface="Corbel" panose="020B0503020204020204" pitchFamily="34" charset="0"/>
              </a:rPr>
              <a:t>Národohospodářská identita – rovnice:</a:t>
            </a:r>
          </a:p>
          <a:p>
            <a:pPr marL="117475" indent="0" algn="ctr">
              <a:spcBef>
                <a:spcPts val="600"/>
              </a:spcBef>
              <a:buNone/>
            </a:pPr>
            <a:r>
              <a:rPr lang="cs-CZ" sz="1800" b="1" dirty="0">
                <a:solidFill>
                  <a:schemeClr val="tx1"/>
                </a:solidFill>
                <a:highlight>
                  <a:srgbClr val="FFFF00"/>
                </a:highlight>
                <a:latin typeface="Corbel" panose="020B0503020204020204" pitchFamily="34" charset="0"/>
              </a:rPr>
              <a:t>Agregátní výdaje (AE) = Domácí produkt. </a:t>
            </a:r>
          </a:p>
          <a:p>
            <a:pPr marL="517525" indent="-400050" algn="just">
              <a:spcBef>
                <a:spcPts val="600"/>
              </a:spcBef>
              <a:buFont typeface="+mj-lt"/>
              <a:buAutoNum type="romanLcPeriod"/>
            </a:pPr>
            <a:r>
              <a:rPr lang="cs-CZ" sz="1800" b="1" dirty="0">
                <a:solidFill>
                  <a:schemeClr val="tx1"/>
                </a:solidFill>
                <a:latin typeface="Corbel" panose="020B0503020204020204" pitchFamily="34" charset="0"/>
              </a:rPr>
              <a:t>Rozložíme AE na jednotlivé komponenty (</a:t>
            </a:r>
            <a:r>
              <a:rPr lang="cs-CZ" sz="1800" b="1" dirty="0">
                <a:solidFill>
                  <a:schemeClr val="tx1"/>
                </a:solidFill>
                <a:highlight>
                  <a:srgbClr val="00FF00"/>
                </a:highlight>
                <a:latin typeface="Corbel" panose="020B0503020204020204" pitchFamily="34" charset="0"/>
              </a:rPr>
              <a:t>levá strana rovnice</a:t>
            </a:r>
            <a:r>
              <a:rPr lang="cs-CZ" sz="1800" b="1" dirty="0">
                <a:solidFill>
                  <a:schemeClr val="tx1"/>
                </a:solidFill>
                <a:latin typeface="Corbel" panose="020B0503020204020204" pitchFamily="34" charset="0"/>
              </a:rPr>
              <a:t>), </a:t>
            </a:r>
          </a:p>
          <a:p>
            <a:pPr marL="517525" indent="-400050" algn="just">
              <a:spcBef>
                <a:spcPts val="600"/>
              </a:spcBef>
              <a:buFont typeface="+mj-lt"/>
              <a:buAutoNum type="romanLcPeriod"/>
            </a:pPr>
            <a:r>
              <a:rPr lang="cs-CZ" sz="1800" b="1" dirty="0">
                <a:solidFill>
                  <a:schemeClr val="tx1"/>
                </a:solidFill>
                <a:latin typeface="Corbel" panose="020B0503020204020204" pitchFamily="34" charset="0"/>
              </a:rPr>
              <a:t>Domácí produkt = složený z čistých daní a disponibilního důchodu (</a:t>
            </a:r>
            <a:r>
              <a:rPr lang="cs-CZ" sz="1800" b="1" dirty="0">
                <a:solidFill>
                  <a:schemeClr val="tx1"/>
                </a:solidFill>
                <a:highlight>
                  <a:srgbClr val="00FFFF"/>
                </a:highlight>
                <a:latin typeface="Corbel" panose="020B0503020204020204" pitchFamily="34" charset="0"/>
              </a:rPr>
              <a:t>pravá strana</a:t>
            </a:r>
            <a:r>
              <a:rPr lang="cs-CZ" sz="1800" b="1" dirty="0">
                <a:solidFill>
                  <a:schemeClr val="tx1"/>
                </a:solidFill>
                <a:latin typeface="Corbel" panose="020B0503020204020204" pitchFamily="34" charset="0"/>
              </a:rPr>
              <a:t>):</a:t>
            </a:r>
          </a:p>
          <a:p>
            <a:pPr marL="117475" indent="0" algn="ctr">
              <a:spcBef>
                <a:spcPts val="600"/>
              </a:spcBef>
              <a:buNone/>
            </a:pPr>
            <a:r>
              <a:rPr lang="cs-CZ" sz="1800" b="1" dirty="0">
                <a:solidFill>
                  <a:schemeClr val="tx1"/>
                </a:solidFill>
                <a:highlight>
                  <a:srgbClr val="00FF00"/>
                </a:highlight>
                <a:latin typeface="Corbel" panose="020B0503020204020204" pitchFamily="34" charset="0"/>
              </a:rPr>
              <a:t>C + I + G + NX </a:t>
            </a:r>
            <a:r>
              <a:rPr lang="cs-CZ" sz="1800" b="1" dirty="0">
                <a:solidFill>
                  <a:schemeClr val="tx1"/>
                </a:solidFill>
                <a:latin typeface="Corbel" panose="020B0503020204020204" pitchFamily="34" charset="0"/>
              </a:rPr>
              <a:t>=</a:t>
            </a:r>
            <a:r>
              <a:rPr lang="cs-CZ" sz="1800" b="1" dirty="0">
                <a:solidFill>
                  <a:schemeClr val="tx1"/>
                </a:solidFill>
                <a:highlight>
                  <a:srgbClr val="FFFF00"/>
                </a:highlight>
                <a:latin typeface="Corbel" panose="020B0503020204020204" pitchFamily="34" charset="0"/>
              </a:rPr>
              <a:t> </a:t>
            </a:r>
            <a:r>
              <a:rPr lang="cs-CZ" sz="1800" b="1" dirty="0">
                <a:solidFill>
                  <a:schemeClr val="tx1"/>
                </a:solidFill>
                <a:highlight>
                  <a:srgbClr val="00FFFF"/>
                </a:highlight>
                <a:latin typeface="Corbel" panose="020B0503020204020204" pitchFamily="34" charset="0"/>
              </a:rPr>
              <a:t>T +</a:t>
            </a:r>
            <a:r>
              <a:rPr lang="cs-CZ" sz="1800" b="1" dirty="0" err="1">
                <a:effectLst/>
                <a:highlight>
                  <a:srgbClr val="00FFFF"/>
                </a:highlight>
                <a:latin typeface="Calibri" panose="020F0502020204030204" pitchFamily="34" charset="0"/>
              </a:rPr>
              <a:t>Yd</a:t>
            </a:r>
            <a:r>
              <a:rPr lang="cs-CZ" sz="1800" b="1" dirty="0">
                <a:effectLst/>
                <a:highlight>
                  <a:srgbClr val="00FFFF"/>
                </a:highlight>
                <a:latin typeface="Calibri" panose="020F0502020204030204" pitchFamily="34" charset="0"/>
              </a:rPr>
              <a:t>, </a:t>
            </a:r>
          </a:p>
          <a:p>
            <a:pPr marL="460375" algn="just">
              <a:spcBef>
                <a:spcPts val="600"/>
              </a:spcBef>
            </a:pPr>
            <a:r>
              <a:rPr lang="cs-CZ" sz="1800" b="1" dirty="0">
                <a:solidFill>
                  <a:schemeClr val="tx1"/>
                </a:solidFill>
                <a:highlight>
                  <a:srgbClr val="FFFF00"/>
                </a:highlight>
                <a:latin typeface="Corbel" panose="020B0503020204020204" pitchFamily="34" charset="0"/>
              </a:rPr>
              <a:t>C</a:t>
            </a:r>
            <a:r>
              <a:rPr lang="cs-CZ" sz="1800" b="1" dirty="0">
                <a:solidFill>
                  <a:schemeClr val="tx1"/>
                </a:solidFill>
                <a:latin typeface="Corbel" panose="020B0503020204020204" pitchFamily="34" charset="0"/>
              </a:rPr>
              <a:t> — spotřeba, </a:t>
            </a:r>
            <a:r>
              <a:rPr lang="cs-CZ" sz="1800" b="1" dirty="0">
                <a:solidFill>
                  <a:schemeClr val="tx1"/>
                </a:solidFill>
                <a:highlight>
                  <a:srgbClr val="FFFF00"/>
                </a:highlight>
                <a:latin typeface="Corbel" panose="020B0503020204020204" pitchFamily="34" charset="0"/>
              </a:rPr>
              <a:t>I </a:t>
            </a:r>
            <a:r>
              <a:rPr lang="cs-CZ" sz="1800" b="1" dirty="0">
                <a:solidFill>
                  <a:schemeClr val="tx1"/>
                </a:solidFill>
                <a:latin typeface="Corbel" panose="020B0503020204020204" pitchFamily="34" charset="0"/>
              </a:rPr>
              <a:t>— investice, </a:t>
            </a:r>
            <a:r>
              <a:rPr lang="cs-CZ" sz="1800" b="1" dirty="0">
                <a:solidFill>
                  <a:schemeClr val="tx1"/>
                </a:solidFill>
                <a:highlight>
                  <a:srgbClr val="FFFF00"/>
                </a:highlight>
                <a:latin typeface="Corbel" panose="020B0503020204020204" pitchFamily="34" charset="0"/>
              </a:rPr>
              <a:t>G</a:t>
            </a:r>
            <a:r>
              <a:rPr lang="cs-CZ" sz="1800" b="1" dirty="0">
                <a:solidFill>
                  <a:schemeClr val="tx1"/>
                </a:solidFill>
                <a:latin typeface="Corbel" panose="020B0503020204020204" pitchFamily="34" charset="0"/>
              </a:rPr>
              <a:t> — veřejné výdaje na zboží, </a:t>
            </a:r>
            <a:r>
              <a:rPr lang="cs-CZ" sz="1800" b="1" dirty="0">
                <a:solidFill>
                  <a:schemeClr val="tx1"/>
                </a:solidFill>
                <a:highlight>
                  <a:srgbClr val="FFFF00"/>
                </a:highlight>
                <a:latin typeface="Corbel" panose="020B0503020204020204" pitchFamily="34" charset="0"/>
              </a:rPr>
              <a:t>NX</a:t>
            </a:r>
            <a:r>
              <a:rPr lang="cs-CZ" sz="1800" b="1" dirty="0">
                <a:solidFill>
                  <a:schemeClr val="tx1"/>
                </a:solidFill>
                <a:latin typeface="Corbel" panose="020B0503020204020204" pitchFamily="34" charset="0"/>
              </a:rPr>
              <a:t> — čistý vývoz zboží a služeb, </a:t>
            </a:r>
            <a:r>
              <a:rPr lang="cs-CZ" sz="1800" b="1" dirty="0">
                <a:solidFill>
                  <a:schemeClr val="tx1"/>
                </a:solidFill>
                <a:highlight>
                  <a:srgbClr val="FFFF00"/>
                </a:highlight>
                <a:latin typeface="Corbel" panose="020B0503020204020204" pitchFamily="34" charset="0"/>
              </a:rPr>
              <a:t>T —</a:t>
            </a:r>
            <a:r>
              <a:rPr lang="cs-CZ" sz="1800" b="1" dirty="0">
                <a:solidFill>
                  <a:schemeClr val="tx1"/>
                </a:solidFill>
                <a:latin typeface="Corbel" panose="020B0503020204020204" pitchFamily="34" charset="0"/>
              </a:rPr>
              <a:t> čisté daně, tj. rozdíl daní a transferů (</a:t>
            </a:r>
            <a:r>
              <a:rPr lang="cs-CZ" sz="1800" b="1" dirty="0" err="1">
                <a:solidFill>
                  <a:schemeClr val="tx1"/>
                </a:solidFill>
                <a:highlight>
                  <a:srgbClr val="FFFF00"/>
                </a:highlight>
                <a:latin typeface="Corbel" panose="020B0503020204020204" pitchFamily="34" charset="0"/>
              </a:rPr>
              <a:t>Tx</a:t>
            </a:r>
            <a:r>
              <a:rPr lang="cs-CZ" sz="1800" b="1" dirty="0">
                <a:solidFill>
                  <a:schemeClr val="tx1"/>
                </a:solidFill>
                <a:highlight>
                  <a:srgbClr val="FFFF00"/>
                </a:highlight>
                <a:latin typeface="Corbel" panose="020B0503020204020204" pitchFamily="34" charset="0"/>
              </a:rPr>
              <a:t> - Tr), </a:t>
            </a:r>
            <a:r>
              <a:rPr lang="cs-CZ" sz="1800" b="1" dirty="0" err="1">
                <a:solidFill>
                  <a:schemeClr val="tx1"/>
                </a:solidFill>
                <a:highlight>
                  <a:srgbClr val="FFFF00"/>
                </a:highlight>
                <a:latin typeface="Corbel" panose="020B0503020204020204" pitchFamily="34" charset="0"/>
              </a:rPr>
              <a:t>Yd</a:t>
            </a:r>
            <a:r>
              <a:rPr lang="cs-CZ" sz="1800" b="1" dirty="0">
                <a:solidFill>
                  <a:schemeClr val="tx1"/>
                </a:solidFill>
                <a:highlight>
                  <a:srgbClr val="FFFF00"/>
                </a:highlight>
                <a:latin typeface="Corbel" panose="020B0503020204020204" pitchFamily="34" charset="0"/>
              </a:rPr>
              <a:t> </a:t>
            </a:r>
            <a:r>
              <a:rPr lang="cs-CZ" sz="1800" b="1" dirty="0">
                <a:solidFill>
                  <a:schemeClr val="tx1"/>
                </a:solidFill>
                <a:latin typeface="Corbel" panose="020B0503020204020204" pitchFamily="34" charset="0"/>
              </a:rPr>
              <a:t>— disponibilní důchod. </a:t>
            </a:r>
          </a:p>
          <a:p>
            <a:pPr marL="285750" indent="-285750" algn="just">
              <a:spcBef>
                <a:spcPts val="0"/>
              </a:spcBef>
            </a:pPr>
            <a:r>
              <a:rPr lang="cs-CZ" sz="1800" b="1" dirty="0">
                <a:effectLst/>
                <a:latin typeface="Calibri" panose="020F0502020204030204" pitchFamily="34" charset="0"/>
              </a:rPr>
              <a:t>Disponibilní důchod zahrnuje:</a:t>
            </a:r>
          </a:p>
          <a:p>
            <a:pPr marL="400050" indent="-400050" algn="just">
              <a:spcBef>
                <a:spcPts val="0"/>
              </a:spcBef>
              <a:buFont typeface="+mj-lt"/>
              <a:buAutoNum type="romanUcPeriod"/>
            </a:pPr>
            <a:r>
              <a:rPr lang="cs-CZ" sz="1800" b="1" dirty="0">
                <a:effectLst/>
                <a:highlight>
                  <a:srgbClr val="FFFF00"/>
                </a:highlight>
                <a:latin typeface="Calibri" panose="020F0502020204030204" pitchFamily="34" charset="0"/>
              </a:rPr>
              <a:t>OSOBNÍ DŮCHODY DOMÁCNOSTÍ: </a:t>
            </a:r>
            <a:r>
              <a:rPr lang="cs-CZ" sz="1800" b="1" dirty="0">
                <a:highlight>
                  <a:srgbClr val="FFFF00"/>
                </a:highlight>
                <a:latin typeface="Calibri" panose="020F0502020204030204" pitchFamily="34" charset="0"/>
              </a:rPr>
              <a:t>Domácnosti část důchodů spoří a část vydávají na spotřebu. </a:t>
            </a:r>
          </a:p>
          <a:p>
            <a:pPr marL="400050" indent="-400050" algn="just">
              <a:spcBef>
                <a:spcPts val="0"/>
              </a:spcBef>
              <a:buFont typeface="+mj-lt"/>
              <a:buAutoNum type="romanUcPeriod"/>
            </a:pPr>
            <a:r>
              <a:rPr lang="cs-CZ" sz="1800" b="1" dirty="0">
                <a:effectLst/>
                <a:highlight>
                  <a:srgbClr val="FFFF00"/>
                </a:highlight>
                <a:latin typeface="Calibri" panose="020F0502020204030204" pitchFamily="34" charset="0"/>
              </a:rPr>
              <a:t> ODPISY </a:t>
            </a:r>
            <a:r>
              <a:rPr lang="cs-CZ" sz="1800" b="1" dirty="0">
                <a:effectLst/>
                <a:latin typeface="Calibri" panose="020F0502020204030204" pitchFamily="34" charset="0"/>
              </a:rPr>
              <a:t>a </a:t>
            </a:r>
            <a:r>
              <a:rPr lang="cs-CZ" sz="1800" b="1" dirty="0">
                <a:effectLst/>
                <a:highlight>
                  <a:srgbClr val="FFFF00"/>
                </a:highlight>
                <a:latin typeface="Calibri" panose="020F0502020204030204" pitchFamily="34" charset="0"/>
              </a:rPr>
              <a:t>NEROZDĚLENÉ ZISKY FIREM: </a:t>
            </a:r>
            <a:r>
              <a:rPr lang="cs-CZ" sz="1800" b="1" dirty="0">
                <a:highlight>
                  <a:srgbClr val="FFFF00"/>
                </a:highlight>
                <a:latin typeface="Calibri" panose="020F0502020204030204" pitchFamily="34" charset="0"/>
              </a:rPr>
              <a:t>Odpisy a nerozdělené zisky = úspory firem. </a:t>
            </a:r>
          </a:p>
          <a:p>
            <a:pPr marL="400050" indent="-400050" algn="just">
              <a:spcBef>
                <a:spcPts val="0"/>
              </a:spcBef>
              <a:buFont typeface="Wingdings" panose="05000000000000000000" pitchFamily="2" charset="2"/>
              <a:buChar char="ü"/>
            </a:pPr>
            <a:endParaRPr lang="cs-CZ" sz="1800" b="1" dirty="0">
              <a:highlight>
                <a:srgbClr val="FFFF00"/>
              </a:highlight>
              <a:latin typeface="Calibri" panose="020F0502020204030204" pitchFamily="34" charset="0"/>
            </a:endParaRPr>
          </a:p>
          <a:p>
            <a:pPr marL="400050" indent="-400050" algn="just">
              <a:spcBef>
                <a:spcPts val="0"/>
              </a:spcBef>
              <a:buFont typeface="Wingdings" panose="05000000000000000000" pitchFamily="2" charset="2"/>
              <a:buChar char="ü"/>
            </a:pPr>
            <a:r>
              <a:rPr lang="cs-CZ" sz="1800" b="1" dirty="0">
                <a:latin typeface="Calibri" panose="020F0502020204030204" pitchFamily="34" charset="0"/>
              </a:rPr>
              <a:t>=&gt; Disponibilní důchod se dělí na spotřebu a úspory:  </a:t>
            </a:r>
            <a:r>
              <a:rPr lang="cs-CZ" sz="2400" b="1" dirty="0" err="1">
                <a:effectLst/>
                <a:highlight>
                  <a:srgbClr val="FFFF00"/>
                </a:highlight>
                <a:latin typeface="Calibri" panose="020F0502020204030204" pitchFamily="34" charset="0"/>
              </a:rPr>
              <a:t>Yd</a:t>
            </a:r>
            <a:r>
              <a:rPr lang="cs-CZ" sz="2400" b="1" dirty="0">
                <a:effectLst/>
                <a:highlight>
                  <a:srgbClr val="FFFF00"/>
                </a:highlight>
                <a:latin typeface="Calibri" panose="020F0502020204030204" pitchFamily="34" charset="0"/>
              </a:rPr>
              <a:t>=C+ S, </a:t>
            </a:r>
          </a:p>
          <a:p>
            <a:pPr marL="0" marR="0">
              <a:spcBef>
                <a:spcPts val="0"/>
              </a:spcBef>
              <a:spcAft>
                <a:spcPts val="0"/>
              </a:spcAft>
            </a:pPr>
            <a:r>
              <a:rPr lang="cs-CZ" sz="1800" b="1" dirty="0">
                <a:effectLst/>
                <a:latin typeface="Calibri" panose="020F0502020204030204" pitchFamily="34" charset="0"/>
              </a:rPr>
              <a:t>kde </a:t>
            </a:r>
            <a:r>
              <a:rPr lang="cs-CZ" sz="1800" b="1" dirty="0">
                <a:effectLst/>
                <a:highlight>
                  <a:srgbClr val="FFFF00"/>
                </a:highlight>
                <a:latin typeface="Calibri" panose="020F0502020204030204" pitchFamily="34" charset="0"/>
              </a:rPr>
              <a:t>S </a:t>
            </a:r>
            <a:r>
              <a:rPr lang="cs-CZ" sz="1800" b="1" dirty="0">
                <a:effectLst/>
                <a:latin typeface="Calibri" panose="020F0502020204030204" pitchFamily="34" charset="0"/>
              </a:rPr>
              <a:t>= úspory domácností a firem = soukromé úspory. </a:t>
            </a:r>
          </a:p>
          <a:p>
            <a:pPr marL="460375" algn="just">
              <a:spcBef>
                <a:spcPts val="600"/>
              </a:spcBef>
            </a:pPr>
            <a:endParaRPr lang="cs-CZ" sz="1800" b="1" dirty="0">
              <a:solidFill>
                <a:schemeClr val="tx1"/>
              </a:solidFill>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820160" y="556222"/>
            <a:ext cx="5323840" cy="751840"/>
          </a:xfrm>
        </p:spPr>
        <p:txBody>
          <a:bodyPr>
            <a:noAutofit/>
          </a:bodyPr>
          <a:lstStyle/>
          <a:p>
            <a:r>
              <a:rPr lang="pt-BR" sz="2800" b="1" dirty="0">
                <a:solidFill>
                  <a:srgbClr val="FF0000"/>
                </a:solidFill>
                <a:latin typeface="Corbel" panose="020B0503020204020204" pitchFamily="34" charset="0"/>
              </a:rPr>
              <a:t>Národní úspory a národní investice</a:t>
            </a:r>
            <a:br>
              <a:rPr lang="cs-CZ" sz="2800" b="1" dirty="0">
                <a:solidFill>
                  <a:srgbClr val="FF0000"/>
                </a:solidFill>
                <a:latin typeface="Corbel" panose="020B0503020204020204" pitchFamily="34" charset="0"/>
              </a:rPr>
            </a:br>
            <a:endParaRPr lang="cs-CZ" sz="2800" b="1" dirty="0"/>
          </a:p>
        </p:txBody>
      </p:sp>
      <p:sp>
        <p:nvSpPr>
          <p:cNvPr id="98" name="Google Shape;98;p14"/>
          <p:cNvSpPr txBox="1">
            <a:spLocks noGrp="1"/>
          </p:cNvSpPr>
          <p:nvPr>
            <p:ph type="body" idx="1"/>
          </p:nvPr>
        </p:nvSpPr>
        <p:spPr>
          <a:xfrm>
            <a:off x="202721" y="1076961"/>
            <a:ext cx="8738558" cy="5038646"/>
          </a:xfrm>
          <a:prstGeom prst="rect">
            <a:avLst/>
          </a:prstGeom>
          <a:noFill/>
          <a:ln>
            <a:noFill/>
          </a:ln>
        </p:spPr>
        <p:txBody>
          <a:bodyPr spcFirstLastPara="1" wrap="square" lIns="91425" tIns="45700" rIns="91425" bIns="45700" anchor="t" anchorCtr="0">
            <a:noAutofit/>
          </a:bodyPr>
          <a:lstStyle/>
          <a:p>
            <a:pPr marL="460375" algn="just">
              <a:spcBef>
                <a:spcPts val="600"/>
              </a:spcBef>
            </a:pPr>
            <a:r>
              <a:rPr lang="cs-CZ" sz="1800" b="1" dirty="0">
                <a:solidFill>
                  <a:schemeClr val="tx1"/>
                </a:solidFill>
                <a:latin typeface="Corbel" panose="020B0503020204020204" pitchFamily="34" charset="0"/>
              </a:rPr>
              <a:t>Pak rovnici vyjádříme ve tvaru: </a:t>
            </a:r>
          </a:p>
          <a:p>
            <a:pPr marL="117475" indent="0" algn="ctr">
              <a:spcBef>
                <a:spcPts val="600"/>
              </a:spcBef>
              <a:buNone/>
            </a:pPr>
            <a:r>
              <a:rPr lang="cs-CZ" sz="1800" b="1" dirty="0">
                <a:solidFill>
                  <a:schemeClr val="tx1"/>
                </a:solidFill>
                <a:highlight>
                  <a:srgbClr val="FFFF00"/>
                </a:highlight>
                <a:latin typeface="Corbel" panose="020B0503020204020204" pitchFamily="34" charset="0"/>
              </a:rPr>
              <a:t>C+I+G+NX=T+C+S </a:t>
            </a:r>
          </a:p>
          <a:p>
            <a:pPr marL="460375" algn="just">
              <a:spcBef>
                <a:spcPts val="600"/>
              </a:spcBef>
            </a:pPr>
            <a:r>
              <a:rPr lang="cs-CZ" sz="1800" b="1" dirty="0">
                <a:solidFill>
                  <a:schemeClr val="tx1"/>
                </a:solidFill>
                <a:latin typeface="Corbel" panose="020B0503020204020204" pitchFamily="34" charset="0"/>
              </a:rPr>
              <a:t>Z obou stran rovnice odečteme spotřebu C a na pravou stranu převedeme veřejné výdaje G, dostáváme: </a:t>
            </a:r>
          </a:p>
          <a:p>
            <a:pPr marL="117475" indent="0" algn="ctr">
              <a:spcBef>
                <a:spcPts val="600"/>
              </a:spcBef>
              <a:buNone/>
            </a:pPr>
            <a:r>
              <a:rPr lang="cs-CZ" sz="1800" b="1" dirty="0">
                <a:solidFill>
                  <a:schemeClr val="tx1"/>
                </a:solidFill>
                <a:highlight>
                  <a:srgbClr val="FFFF00"/>
                </a:highlight>
                <a:latin typeface="Corbel" panose="020B0503020204020204" pitchFamily="34" charset="0"/>
              </a:rPr>
              <a:t>I+NX= S + (T-G)</a:t>
            </a:r>
          </a:p>
          <a:p>
            <a:pPr marL="117475" indent="0" algn="just">
              <a:spcBef>
                <a:spcPts val="600"/>
              </a:spcBef>
              <a:buNone/>
            </a:pPr>
            <a:endParaRPr lang="cs-CZ" sz="1800" b="1" dirty="0">
              <a:solidFill>
                <a:schemeClr val="tx1"/>
              </a:solidFill>
              <a:latin typeface="Corbel" panose="020B0503020204020204" pitchFamily="34" charset="0"/>
            </a:endParaRPr>
          </a:p>
          <a:p>
            <a:pPr marL="460375" algn="just">
              <a:spcBef>
                <a:spcPts val="600"/>
              </a:spcBef>
            </a:pPr>
            <a:r>
              <a:rPr lang="cs-CZ" sz="1800" b="1" dirty="0">
                <a:solidFill>
                  <a:schemeClr val="tx1"/>
                </a:solidFill>
                <a:latin typeface="Corbel" panose="020B0503020204020204" pitchFamily="34" charset="0"/>
              </a:rPr>
              <a:t>Výraz </a:t>
            </a:r>
            <a:r>
              <a:rPr lang="cs-CZ" sz="1800" b="1" dirty="0">
                <a:solidFill>
                  <a:schemeClr val="tx1"/>
                </a:solidFill>
                <a:highlight>
                  <a:srgbClr val="FFFF00"/>
                </a:highlight>
                <a:latin typeface="Corbel" panose="020B0503020204020204" pitchFamily="34" charset="0"/>
              </a:rPr>
              <a:t>(T - G): </a:t>
            </a:r>
            <a:r>
              <a:rPr lang="cs-CZ" sz="1800" b="1" dirty="0">
                <a:solidFill>
                  <a:schemeClr val="tx1"/>
                </a:solidFill>
                <a:latin typeface="Corbel" panose="020B0503020204020204" pitchFamily="34" charset="0"/>
              </a:rPr>
              <a:t>přebytek veřejných rozpočtů: veřejné úspory:</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Pravá strana rovnice – </a:t>
            </a:r>
            <a:r>
              <a:rPr lang="cs-CZ" sz="1800" b="1" dirty="0">
                <a:solidFill>
                  <a:srgbClr val="FF0000"/>
                </a:solidFill>
                <a:latin typeface="Corbel" panose="020B0503020204020204" pitchFamily="34" charset="0"/>
              </a:rPr>
              <a:t>NÁRODNÍ ÚSPORY</a:t>
            </a:r>
            <a:r>
              <a:rPr lang="cs-CZ" sz="1800" b="1" dirty="0">
                <a:solidFill>
                  <a:schemeClr val="tx1"/>
                </a:solidFill>
                <a:latin typeface="Corbel" panose="020B0503020204020204" pitchFamily="34" charset="0"/>
              </a:rPr>
              <a:t>: </a:t>
            </a:r>
            <a:r>
              <a:rPr lang="cs-CZ" sz="1800" b="1" dirty="0">
                <a:solidFill>
                  <a:schemeClr val="tx1"/>
                </a:solidFill>
                <a:highlight>
                  <a:srgbClr val="FFFF00"/>
                </a:highlight>
                <a:latin typeface="Corbel" panose="020B0503020204020204" pitchFamily="34" charset="0"/>
              </a:rPr>
              <a:t>soukromé úspory S </a:t>
            </a:r>
            <a:r>
              <a:rPr lang="cs-CZ" sz="1800" b="1" dirty="0">
                <a:solidFill>
                  <a:schemeClr val="tx1"/>
                </a:solidFill>
                <a:latin typeface="Corbel" panose="020B0503020204020204" pitchFamily="34" charset="0"/>
              </a:rPr>
              <a:t>+ </a:t>
            </a:r>
            <a:r>
              <a:rPr lang="cs-CZ" sz="1800" b="1" dirty="0">
                <a:solidFill>
                  <a:schemeClr val="tx1"/>
                </a:solidFill>
                <a:highlight>
                  <a:srgbClr val="FFFF00"/>
                </a:highlight>
                <a:latin typeface="Corbel" panose="020B0503020204020204" pitchFamily="34" charset="0"/>
              </a:rPr>
              <a:t>veřejné úspory (T — G). </a:t>
            </a:r>
          </a:p>
          <a:p>
            <a:pPr marL="460375" algn="just">
              <a:spcBef>
                <a:spcPts val="600"/>
              </a:spcBef>
            </a:pPr>
            <a:r>
              <a:rPr lang="cs-CZ" sz="1800" b="1" dirty="0">
                <a:solidFill>
                  <a:schemeClr val="tx1"/>
                </a:solidFill>
                <a:latin typeface="Corbel" panose="020B0503020204020204" pitchFamily="34" charset="0"/>
              </a:rPr>
              <a:t>Situace vnější rovnováhy: </a:t>
            </a:r>
            <a:r>
              <a:rPr lang="cs-CZ" sz="1800" b="1" dirty="0">
                <a:solidFill>
                  <a:schemeClr val="tx1"/>
                </a:solidFill>
                <a:highlight>
                  <a:srgbClr val="FFFF00"/>
                </a:highlight>
                <a:latin typeface="Corbel" panose="020B0503020204020204" pitchFamily="34" charset="0"/>
              </a:rPr>
              <a:t>čistý vývoz zboží a služeb NX = čistému vývozu kapitálu do zahraničí neboli zahraničním investicím </a:t>
            </a:r>
            <a:r>
              <a:rPr lang="cs-CZ" sz="1800" b="1" dirty="0" err="1">
                <a:solidFill>
                  <a:schemeClr val="tx1"/>
                </a:solidFill>
                <a:highlight>
                  <a:srgbClr val="FFFF00"/>
                </a:highlight>
                <a:latin typeface="Corbel" panose="020B0503020204020204" pitchFamily="34" charset="0"/>
              </a:rPr>
              <a:t>If</a:t>
            </a:r>
            <a:r>
              <a:rPr lang="cs-CZ" sz="1800" b="1" dirty="0">
                <a:solidFill>
                  <a:schemeClr val="tx1"/>
                </a:solidFill>
                <a:highlight>
                  <a:srgbClr val="FFFF00"/>
                </a:highlight>
                <a:latin typeface="Corbel" panose="020B0503020204020204" pitchFamily="34" charset="0"/>
              </a:rPr>
              <a:t>:</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Levá strana rovnice = </a:t>
            </a:r>
            <a:r>
              <a:rPr lang="cs-CZ" sz="1800" b="1" dirty="0">
                <a:solidFill>
                  <a:srgbClr val="FF0000"/>
                </a:solidFill>
                <a:latin typeface="Corbel" panose="020B0503020204020204" pitchFamily="34" charset="0"/>
              </a:rPr>
              <a:t>NÁRODNÍ INVESTICE: </a:t>
            </a:r>
            <a:r>
              <a:rPr lang="cs-CZ" sz="1800" b="1" dirty="0">
                <a:solidFill>
                  <a:schemeClr val="tx1"/>
                </a:solidFill>
                <a:highlight>
                  <a:srgbClr val="FFFF00"/>
                </a:highlight>
                <a:latin typeface="Corbel" panose="020B0503020204020204" pitchFamily="34" charset="0"/>
              </a:rPr>
              <a:t>domácí investice I + zahraniční investice </a:t>
            </a:r>
            <a:r>
              <a:rPr lang="cs-CZ" sz="1800" b="1" dirty="0" err="1">
                <a:solidFill>
                  <a:schemeClr val="tx1"/>
                </a:solidFill>
                <a:highlight>
                  <a:srgbClr val="FFFF00"/>
                </a:highlight>
                <a:latin typeface="Corbel" panose="020B0503020204020204" pitchFamily="34" charset="0"/>
              </a:rPr>
              <a:t>If</a:t>
            </a:r>
            <a:r>
              <a:rPr lang="cs-CZ" sz="1800" b="1" dirty="0">
                <a:solidFill>
                  <a:schemeClr val="tx1"/>
                </a:solidFill>
                <a:highlight>
                  <a:srgbClr val="FFFF00"/>
                </a:highlight>
                <a:latin typeface="Corbel" panose="020B0503020204020204" pitchFamily="34" charset="0"/>
              </a:rPr>
              <a:t> = NX. </a:t>
            </a:r>
          </a:p>
          <a:p>
            <a:pPr marL="460375" algn="just">
              <a:spcBef>
                <a:spcPts val="600"/>
              </a:spcBef>
            </a:pPr>
            <a:r>
              <a:rPr lang="cs-CZ" sz="1800" b="1">
                <a:solidFill>
                  <a:schemeClr val="tx1"/>
                </a:solidFill>
                <a:latin typeface="Corbel" panose="020B0503020204020204" pitchFamily="34" charset="0"/>
              </a:rPr>
              <a:t>Národohospodářská identita: </a:t>
            </a:r>
            <a:r>
              <a:rPr lang="cs-CZ" sz="1800" b="1">
                <a:solidFill>
                  <a:schemeClr val="tx1"/>
                </a:solidFill>
                <a:highlight>
                  <a:srgbClr val="FFFF00"/>
                </a:highlight>
                <a:latin typeface="Corbel" panose="020B0503020204020204" pitchFamily="34" charset="0"/>
              </a:rPr>
              <a:t>NÁRODNÍ </a:t>
            </a:r>
            <a:r>
              <a:rPr lang="cs-CZ" sz="1800" b="1" dirty="0">
                <a:solidFill>
                  <a:schemeClr val="tx1"/>
                </a:solidFill>
                <a:highlight>
                  <a:srgbClr val="FFFF00"/>
                </a:highlight>
                <a:latin typeface="Corbel" panose="020B0503020204020204" pitchFamily="34" charset="0"/>
              </a:rPr>
              <a:t>INVESTICE </a:t>
            </a:r>
            <a:r>
              <a:rPr lang="cs-CZ" sz="1800" b="1" dirty="0">
                <a:solidFill>
                  <a:schemeClr val="tx1"/>
                </a:solidFill>
                <a:latin typeface="Corbel" panose="020B0503020204020204" pitchFamily="34" charset="0"/>
              </a:rPr>
              <a:t>=</a:t>
            </a:r>
            <a:r>
              <a:rPr lang="cs-CZ" sz="1800" b="1" dirty="0">
                <a:solidFill>
                  <a:schemeClr val="tx1"/>
                </a:solidFill>
                <a:highlight>
                  <a:srgbClr val="FFFF00"/>
                </a:highlight>
                <a:latin typeface="Corbel" panose="020B0503020204020204" pitchFamily="34" charset="0"/>
              </a:rPr>
              <a:t>NÁRODNÍM ÚSPORÁM.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647700"/>
            <a:ext cx="8229600" cy="805180"/>
          </a:xfrm>
        </p:spPr>
        <p:txBody>
          <a:bodyPr>
            <a:noAutofit/>
          </a:bodyPr>
          <a:lstStyle/>
          <a:p>
            <a:pPr marL="460375" algn="just">
              <a:spcBef>
                <a:spcPts val="600"/>
              </a:spcBef>
            </a:pPr>
            <a:r>
              <a:rPr lang="cs-CZ" sz="3600" b="1" dirty="0">
                <a:solidFill>
                  <a:srgbClr val="FF0000"/>
                </a:solidFill>
                <a:latin typeface="Corbel" panose="020B0503020204020204" pitchFamily="34" charset="0"/>
              </a:rPr>
              <a:t>Shrnutí </a:t>
            </a:r>
          </a:p>
        </p:txBody>
      </p:sp>
      <p:sp>
        <p:nvSpPr>
          <p:cNvPr id="98" name="Google Shape;98;p14"/>
          <p:cNvSpPr txBox="1">
            <a:spLocks noGrp="1"/>
          </p:cNvSpPr>
          <p:nvPr>
            <p:ph type="body" idx="1"/>
          </p:nvPr>
        </p:nvSpPr>
        <p:spPr>
          <a:xfrm>
            <a:off x="202721" y="1381760"/>
            <a:ext cx="8738558" cy="5130800"/>
          </a:xfrm>
          <a:prstGeom prst="rect">
            <a:avLst/>
          </a:prstGeom>
          <a:noFill/>
          <a:ln>
            <a:noFill/>
          </a:ln>
        </p:spPr>
        <p:txBody>
          <a:bodyPr spcFirstLastPara="1" wrap="square" lIns="91425" tIns="45700" rIns="91425" bIns="45700" anchor="t" anchorCtr="0">
            <a:normAutofit lnSpcReduction="10000"/>
          </a:bodyPr>
          <a:lstStyle/>
          <a:p>
            <a:pPr marL="460375" algn="just">
              <a:spcBef>
                <a:spcPts val="600"/>
              </a:spcBef>
              <a:buFont typeface="Wingdings" panose="05000000000000000000" pitchFamily="2" charset="2"/>
              <a:buChar char="Ø"/>
            </a:pPr>
            <a:r>
              <a:rPr lang="cs-CZ" sz="1800" b="1" dirty="0">
                <a:solidFill>
                  <a:schemeClr val="tx1"/>
                </a:solidFill>
                <a:highlight>
                  <a:srgbClr val="FFFF00"/>
                </a:highlight>
                <a:latin typeface="Corbel" panose="020B0503020204020204" pitchFamily="34" charset="0"/>
              </a:rPr>
              <a:t>Domácí produkt není zcela spolehlivou mírou blahobytu, protože neodráží úsporu volného času, znečištění životního prostředí ani spotřebitelův přebytek z nových produktů</a:t>
            </a:r>
            <a:r>
              <a:rPr lang="cs-CZ" sz="1800" b="1" dirty="0">
                <a:solidFill>
                  <a:schemeClr val="tx1"/>
                </a:solidFill>
                <a:latin typeface="Corbel" panose="020B0503020204020204" pitchFamily="34" charset="0"/>
              </a:rPr>
              <a:t>. </a:t>
            </a:r>
          </a:p>
          <a:p>
            <a:pPr marL="460375" algn="just">
              <a:spcBef>
                <a:spcPts val="600"/>
              </a:spcBef>
              <a:buFont typeface="Wingdings" panose="05000000000000000000" pitchFamily="2" charset="2"/>
              <a:buChar char="Ø"/>
            </a:pPr>
            <a:r>
              <a:rPr lang="cs-CZ" sz="1800" b="1" dirty="0">
                <a:solidFill>
                  <a:schemeClr val="tx1"/>
                </a:solidFill>
                <a:highlight>
                  <a:srgbClr val="FFFF00"/>
                </a:highlight>
                <a:latin typeface="Corbel" panose="020B0503020204020204" pitchFamily="34" charset="0"/>
              </a:rPr>
              <a:t>Domácí produkt je přírůstek bohatství</a:t>
            </a:r>
            <a:r>
              <a:rPr lang="cs-CZ" sz="1800" b="1" dirty="0">
                <a:solidFill>
                  <a:schemeClr val="tx1"/>
                </a:solidFill>
                <a:latin typeface="Corbel" panose="020B0503020204020204" pitchFamily="34" charset="0"/>
              </a:rPr>
              <a:t>. Země, které vyrábějí stejně velký produkt, se přitom mohou lišit ve výši bohatství. </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Statisticky naměřený domácí produkt je oproti skutečnému domácímu produktu nižší o netržní činnosti a o tržní činnosti statisticky neevidované (šedá ekonomika). </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Hrubý domácí produkt minus opotřebení kapitálu je čistý domácí produkt. </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Nominální domácí produkt je domácí produkt oceněný v běžných cenách. </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Reálný domácí produkt je oceněný ve stálých cenách. Podíl nominálního a reálného produktu je deflátor domácího produktu = nejsouhrnnější CI</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Národní produkt je domácí produkt plus produkt českých občanů v cizině minus produkt cizinců v tuzemsku. </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Do domácího produktu se započítávají jen </a:t>
            </a:r>
            <a:r>
              <a:rPr lang="cs-CZ" sz="1800" b="1" dirty="0">
                <a:solidFill>
                  <a:schemeClr val="tx1"/>
                </a:solidFill>
                <a:highlight>
                  <a:srgbClr val="FFFF00"/>
                </a:highlight>
                <a:latin typeface="Corbel" panose="020B0503020204020204" pitchFamily="34" charset="0"/>
              </a:rPr>
              <a:t>výrobky vyrobené v daném roce. </a:t>
            </a:r>
          </a:p>
          <a:p>
            <a:pPr marL="460375" algn="just">
              <a:spcBef>
                <a:spcPts val="600"/>
              </a:spcBef>
              <a:buFont typeface="Wingdings" panose="05000000000000000000" pitchFamily="2" charset="2"/>
              <a:buChar char="Ø"/>
            </a:pPr>
            <a:r>
              <a:rPr lang="cs-CZ" sz="1800" b="1" dirty="0">
                <a:solidFill>
                  <a:schemeClr val="tx1"/>
                </a:solidFill>
                <a:latin typeface="Corbel" panose="020B0503020204020204" pitchFamily="34" charset="0"/>
              </a:rPr>
              <a:t>Domácí produkt se zjišťuje </a:t>
            </a:r>
            <a:r>
              <a:rPr lang="cs-CZ" sz="1800" b="1" dirty="0">
                <a:solidFill>
                  <a:schemeClr val="tx1"/>
                </a:solidFill>
                <a:highlight>
                  <a:srgbClr val="FFFF00"/>
                </a:highlight>
                <a:latin typeface="Corbel" panose="020B0503020204020204" pitchFamily="34" charset="0"/>
              </a:rPr>
              <a:t>metodou výrobkovou, výdajovou a důchodovou.</a:t>
            </a:r>
          </a:p>
          <a:p>
            <a:pPr marL="460375" algn="just">
              <a:spcBef>
                <a:spcPts val="600"/>
              </a:spcBef>
              <a:buFont typeface="Wingdings" panose="05000000000000000000" pitchFamily="2" charset="2"/>
              <a:buChar char="Ø"/>
            </a:pPr>
            <a:endParaRPr lang="cs-CZ" sz="1800" b="1" dirty="0">
              <a:solidFill>
                <a:schemeClr val="tx1"/>
              </a:solidFill>
              <a:latin typeface="Corbel" panose="020B050302020402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0" y="299582"/>
            <a:ext cx="4114800" cy="805180"/>
          </a:xfrm>
        </p:spPr>
        <p:txBody>
          <a:bodyPr>
            <a:noAutofit/>
          </a:bodyPr>
          <a:lstStyle/>
          <a:p>
            <a:pPr marL="460375" algn="just">
              <a:spcBef>
                <a:spcPts val="600"/>
              </a:spcBef>
            </a:pPr>
            <a:r>
              <a:rPr lang="cs-CZ" sz="3600" b="1" dirty="0">
                <a:solidFill>
                  <a:srgbClr val="FF0000"/>
                </a:solidFill>
                <a:latin typeface="Corbel" panose="020B0503020204020204" pitchFamily="34" charset="0"/>
              </a:rPr>
              <a:t>Shrnutí </a:t>
            </a:r>
          </a:p>
        </p:txBody>
      </p:sp>
      <p:sp>
        <p:nvSpPr>
          <p:cNvPr id="98" name="Google Shape;98;p14"/>
          <p:cNvSpPr txBox="1">
            <a:spLocks noGrp="1"/>
          </p:cNvSpPr>
          <p:nvPr>
            <p:ph type="body" idx="1"/>
          </p:nvPr>
        </p:nvSpPr>
        <p:spPr>
          <a:xfrm>
            <a:off x="202721" y="1198880"/>
            <a:ext cx="8738558" cy="5141535"/>
          </a:xfrm>
          <a:prstGeom prst="rect">
            <a:avLst/>
          </a:prstGeom>
          <a:noFill/>
          <a:ln>
            <a:noFill/>
          </a:ln>
        </p:spPr>
        <p:txBody>
          <a:bodyPr spcFirstLastPara="1" wrap="square" lIns="91425" tIns="45700" rIns="91425" bIns="45700" anchor="t" anchorCtr="0">
            <a:normAutofit fontScale="92500"/>
          </a:bodyPr>
          <a:lstStyle/>
          <a:p>
            <a:pPr marL="460375" algn="just">
              <a:spcBef>
                <a:spcPts val="600"/>
              </a:spcBef>
              <a:buFont typeface="+mj-lt"/>
              <a:buAutoNum type="arabicPeriod"/>
            </a:pPr>
            <a:r>
              <a:rPr lang="cs-CZ" sz="2400" b="1" dirty="0">
                <a:solidFill>
                  <a:schemeClr val="tx1"/>
                </a:solidFill>
                <a:latin typeface="Corbel" panose="020B0503020204020204" pitchFamily="34" charset="0"/>
              </a:rPr>
              <a:t>Výrobková metoda spočívá v sečtení přidaných hodnot výrobců. </a:t>
            </a:r>
          </a:p>
          <a:p>
            <a:pPr marL="460375" algn="just">
              <a:spcBef>
                <a:spcPts val="600"/>
              </a:spcBef>
              <a:buFont typeface="+mj-lt"/>
              <a:buAutoNum type="arabicPeriod"/>
            </a:pPr>
            <a:r>
              <a:rPr lang="cs-CZ" sz="2400" b="1" dirty="0">
                <a:solidFill>
                  <a:schemeClr val="tx1"/>
                </a:solidFill>
                <a:latin typeface="Corbel" panose="020B0503020204020204" pitchFamily="34" charset="0"/>
              </a:rPr>
              <a:t>Výdajová metoda spočívá v sečtení výdajů na hotové (finální) výrobky v daném roce. Domácí produkt je roven součtu spotřeby, investic, veřejných výdajů na zboží a služby a čistého vývozu. </a:t>
            </a:r>
          </a:p>
          <a:p>
            <a:pPr marL="460375" algn="just">
              <a:spcBef>
                <a:spcPts val="600"/>
              </a:spcBef>
              <a:buFont typeface="+mj-lt"/>
              <a:buAutoNum type="arabicPeriod"/>
            </a:pPr>
            <a:r>
              <a:rPr lang="cs-CZ" sz="2400" b="1" dirty="0">
                <a:solidFill>
                  <a:schemeClr val="tx1"/>
                </a:solidFill>
                <a:latin typeface="Corbel" panose="020B0503020204020204" pitchFamily="34" charset="0"/>
              </a:rPr>
              <a:t>Důchodová metoda spočívá v sečtení důchodů vzniklých v daném roce. Domácí produkt se rovná součtu nepřímých daní a národního důchodu. Národní důchod je součet mezd, nájemného (včetně imputovaného nájemného), úroků a zisků. </a:t>
            </a:r>
          </a:p>
          <a:p>
            <a:pPr marL="460375" algn="just">
              <a:spcBef>
                <a:spcPts val="600"/>
              </a:spcBef>
              <a:buFont typeface="Wingdings" panose="05000000000000000000" pitchFamily="2" charset="2"/>
              <a:buChar char="Ø"/>
            </a:pPr>
            <a:endParaRPr lang="cs-CZ" sz="2400" b="1" dirty="0">
              <a:solidFill>
                <a:schemeClr val="tx1"/>
              </a:solidFill>
              <a:latin typeface="Corbel" panose="020B0503020204020204" pitchFamily="34" charset="0"/>
            </a:endParaRPr>
          </a:p>
          <a:p>
            <a:pPr marL="460375" algn="just">
              <a:spcBef>
                <a:spcPts val="600"/>
              </a:spcBef>
              <a:buFont typeface="Wingdings" panose="05000000000000000000" pitchFamily="2" charset="2"/>
              <a:buChar char="Ø"/>
            </a:pPr>
            <a:r>
              <a:rPr lang="cs-CZ" sz="2400" b="1" dirty="0">
                <a:solidFill>
                  <a:schemeClr val="tx1"/>
                </a:solidFill>
                <a:latin typeface="Corbel" panose="020B0503020204020204" pitchFamily="34" charset="0"/>
              </a:rPr>
              <a:t>Odečteme-li z národního důchodu přímé daně a přičteme transfery, dostáváme disponibilní důchod. Ten se dělí na spotřebu a úspory. </a:t>
            </a:r>
          </a:p>
          <a:p>
            <a:pPr marL="460375" algn="just">
              <a:spcBef>
                <a:spcPts val="600"/>
              </a:spcBef>
              <a:buFont typeface="Wingdings" panose="05000000000000000000" pitchFamily="2" charset="2"/>
              <a:buChar char="Ø"/>
            </a:pPr>
            <a:r>
              <a:rPr lang="cs-CZ" sz="2400" b="1" dirty="0">
                <a:solidFill>
                  <a:schemeClr val="tx1"/>
                </a:solidFill>
                <a:latin typeface="Corbel" panose="020B0503020204020204" pitchFamily="34" charset="0"/>
              </a:rPr>
              <a:t>Z národohospodářské identity </a:t>
            </a:r>
            <a:r>
              <a:rPr lang="cs-CZ" sz="2400" b="1" dirty="0">
                <a:solidFill>
                  <a:schemeClr val="tx1"/>
                </a:solidFill>
                <a:highlight>
                  <a:srgbClr val="FFFF00"/>
                </a:highlight>
                <a:latin typeface="Corbel" panose="020B0503020204020204" pitchFamily="34" charset="0"/>
              </a:rPr>
              <a:t>C + I + G + X = T + </a:t>
            </a:r>
            <a:r>
              <a:rPr lang="cs-CZ" sz="2400" b="1" dirty="0" err="1">
                <a:solidFill>
                  <a:schemeClr val="tx1"/>
                </a:solidFill>
                <a:highlight>
                  <a:srgbClr val="FFFF00"/>
                </a:highlight>
                <a:latin typeface="Corbel" panose="020B0503020204020204" pitchFamily="34" charset="0"/>
              </a:rPr>
              <a:t>Yd</a:t>
            </a:r>
            <a:r>
              <a:rPr lang="cs-CZ" sz="2400" b="1" dirty="0">
                <a:solidFill>
                  <a:schemeClr val="tx1"/>
                </a:solidFill>
                <a:highlight>
                  <a:srgbClr val="FFFF00"/>
                </a:highlight>
                <a:latin typeface="Corbel" panose="020B0503020204020204" pitchFamily="34" charset="0"/>
              </a:rPr>
              <a:t> </a:t>
            </a:r>
            <a:r>
              <a:rPr lang="cs-CZ" sz="2400" b="1" dirty="0">
                <a:solidFill>
                  <a:schemeClr val="tx1"/>
                </a:solidFill>
                <a:latin typeface="Corbel" panose="020B0503020204020204" pitchFamily="34" charset="0"/>
              </a:rPr>
              <a:t>vyplývá identita národních investic a národních úspor: </a:t>
            </a:r>
            <a:r>
              <a:rPr lang="cs-CZ" sz="2400" b="1" dirty="0">
                <a:solidFill>
                  <a:schemeClr val="tx1"/>
                </a:solidFill>
                <a:highlight>
                  <a:srgbClr val="FFFF00"/>
                </a:highlight>
                <a:latin typeface="Corbel" panose="020B0503020204020204" pitchFamily="34" charset="0"/>
              </a:rPr>
              <a:t>I + X = (T — G) + S.</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panose="020F0502020204030204"/>
              <a:buNone/>
            </a:pPr>
            <a:r>
              <a:rPr lang="cs-CZ" sz="4400">
                <a:solidFill>
                  <a:srgbClr val="FF0000"/>
                </a:solidFill>
              </a:rPr>
              <a:t>DĚKUJI ZA POZORNOST</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7A574E2-4817-FBFD-E805-D0FE38BFA572}"/>
            </a:ext>
          </a:extLst>
        </p:cNvPr>
        <p:cNvGrpSpPr/>
        <p:nvPr/>
      </p:nvGrpSpPr>
      <p:grpSpPr>
        <a:xfrm>
          <a:off x="0" y="0"/>
          <a:ext cx="0" cy="0"/>
          <a:chOff x="0" y="0"/>
          <a:chExt cx="0" cy="0"/>
        </a:xfrm>
      </p:grpSpPr>
      <p:sp>
        <p:nvSpPr>
          <p:cNvPr id="98" name="Google Shape;98;p14">
            <a:extLst>
              <a:ext uri="{FF2B5EF4-FFF2-40B4-BE49-F238E27FC236}">
                <a16:creationId xmlns:a16="http://schemas.microsoft.com/office/drawing/2014/main" id="{F901D699-2D56-9F6B-2A9D-831EAB97092E}"/>
              </a:ext>
            </a:extLst>
          </p:cNvPr>
          <p:cNvSpPr txBox="1">
            <a:spLocks noGrp="1"/>
          </p:cNvSpPr>
          <p:nvPr>
            <p:ph type="body" idx="1"/>
          </p:nvPr>
        </p:nvSpPr>
        <p:spPr>
          <a:xfrm>
            <a:off x="203200" y="1239520"/>
            <a:ext cx="8686801" cy="5283199"/>
          </a:xfrm>
          <a:prstGeom prst="rect">
            <a:avLst/>
          </a:prstGeom>
          <a:noFill/>
          <a:ln>
            <a:noFill/>
          </a:ln>
        </p:spPr>
        <p:txBody>
          <a:bodyPr spcFirstLastPara="1" wrap="square" lIns="91425" tIns="45700" rIns="91425" bIns="45700" anchor="t" anchorCtr="0">
            <a:normAutofit fontScale="92500"/>
          </a:bodyPr>
          <a:lstStyle/>
          <a:p>
            <a:pPr marL="114300" indent="0" algn="just">
              <a:buNone/>
            </a:pPr>
            <a:r>
              <a:rPr lang="cs-CZ" sz="2400" dirty="0"/>
              <a:t>*Metodologický přístup – </a:t>
            </a:r>
            <a:r>
              <a:rPr lang="cs-CZ" sz="2400" b="1" dirty="0"/>
              <a:t>INSTRUMENTALISMUS:</a:t>
            </a:r>
            <a:r>
              <a:rPr lang="cs-CZ" sz="2400" dirty="0"/>
              <a:t> </a:t>
            </a:r>
            <a:r>
              <a:rPr lang="cs-CZ" sz="2400" dirty="0" err="1"/>
              <a:t>Milton</a:t>
            </a:r>
            <a:r>
              <a:rPr lang="cs-CZ" sz="2400" dirty="0"/>
              <a:t> </a:t>
            </a:r>
            <a:r>
              <a:rPr lang="cs-CZ" sz="2400" dirty="0" err="1"/>
              <a:t>Friedman</a:t>
            </a:r>
            <a:r>
              <a:rPr lang="cs-CZ" sz="2400" dirty="0"/>
              <a:t> (</a:t>
            </a:r>
            <a:r>
              <a:rPr lang="cs-CZ" sz="2400" dirty="0" err="1"/>
              <a:t>Friedman</a:t>
            </a:r>
            <a:r>
              <a:rPr lang="cs-CZ" sz="2400" dirty="0"/>
              <a:t>, M. Metodologie pozitivní ekonomie. 1953): </a:t>
            </a:r>
            <a:r>
              <a:rPr lang="cs-CZ" sz="2400" b="1" dirty="0">
                <a:solidFill>
                  <a:srgbClr val="FF0000"/>
                </a:solidFill>
              </a:rPr>
              <a:t>vědecké teorie </a:t>
            </a:r>
            <a:r>
              <a:rPr lang="cs-CZ" sz="2400" dirty="0"/>
              <a:t>– </a:t>
            </a:r>
            <a:r>
              <a:rPr lang="cs-CZ" sz="2400" b="1" i="1" dirty="0"/>
              <a:t>nástroje (instrumenty) pro předvídání a pro praktické aplikace. </a:t>
            </a:r>
          </a:p>
          <a:p>
            <a:pPr algn="just">
              <a:buFont typeface="Wingdings" panose="05000000000000000000" pitchFamily="2" charset="2"/>
              <a:buChar char="v"/>
            </a:pPr>
            <a:endParaRPr lang="cs-CZ" sz="2400" b="1" dirty="0">
              <a:solidFill>
                <a:srgbClr val="FF0000"/>
              </a:solidFill>
            </a:endParaRPr>
          </a:p>
          <a:p>
            <a:pPr algn="just">
              <a:buFont typeface="Wingdings" panose="05000000000000000000" pitchFamily="2" charset="2"/>
              <a:buChar char="v"/>
            </a:pPr>
            <a:r>
              <a:rPr lang="cs-CZ" sz="2400" b="1" dirty="0">
                <a:solidFill>
                  <a:srgbClr val="FF0000"/>
                </a:solidFill>
              </a:rPr>
              <a:t>Endogenní a exogenní proměnné </a:t>
            </a:r>
          </a:p>
          <a:p>
            <a:pPr algn="just"/>
            <a:r>
              <a:rPr lang="cs-CZ" sz="2400" b="1" dirty="0">
                <a:solidFill>
                  <a:schemeClr val="tx1"/>
                </a:solidFill>
              </a:rPr>
              <a:t>V modelu tržní rovnováhy: </a:t>
            </a:r>
            <a:r>
              <a:rPr lang="cs-CZ" sz="2400" b="1" dirty="0">
                <a:solidFill>
                  <a:schemeClr val="tx1"/>
                </a:solidFill>
                <a:highlight>
                  <a:srgbClr val="FFFF00"/>
                </a:highlight>
              </a:rPr>
              <a:t>cena</a:t>
            </a:r>
            <a:r>
              <a:rPr lang="cs-CZ" sz="2400" b="1" dirty="0">
                <a:solidFill>
                  <a:schemeClr val="tx1"/>
                </a:solidFill>
              </a:rPr>
              <a:t> a </a:t>
            </a:r>
            <a:r>
              <a:rPr lang="cs-CZ" sz="2400" b="1" dirty="0">
                <a:solidFill>
                  <a:schemeClr val="tx1"/>
                </a:solidFill>
                <a:highlight>
                  <a:srgbClr val="FFFF00"/>
                </a:highlight>
              </a:rPr>
              <a:t>množství produktu </a:t>
            </a:r>
            <a:r>
              <a:rPr lang="cs-CZ" sz="2400" b="1" dirty="0">
                <a:solidFill>
                  <a:schemeClr val="tx1"/>
                </a:solidFill>
              </a:rPr>
              <a:t>– </a:t>
            </a:r>
            <a:r>
              <a:rPr lang="cs-CZ" sz="2400" b="1" dirty="0">
                <a:solidFill>
                  <a:srgbClr val="FF0000"/>
                </a:solidFill>
              </a:rPr>
              <a:t>ENDOGENNÍ (VNITŘNÍ)  PROMĚNNÉ</a:t>
            </a:r>
            <a:r>
              <a:rPr lang="cs-CZ" sz="2400" b="1" dirty="0">
                <a:solidFill>
                  <a:schemeClr val="tx1"/>
                </a:solidFill>
              </a:rPr>
              <a:t>. Vztahy mezi nimi nejsou příčinné — nemá smysl ptát se, zdaje cena produktu příčinou jeho množství nebo naopak. Cena a množství jsou vzájemně závislé. </a:t>
            </a:r>
          </a:p>
          <a:p>
            <a:pPr algn="just"/>
            <a:r>
              <a:rPr lang="cs-CZ" sz="2400" b="1" dirty="0">
                <a:solidFill>
                  <a:schemeClr val="tx1"/>
                </a:solidFill>
                <a:highlight>
                  <a:srgbClr val="FFFF00"/>
                </a:highlight>
              </a:rPr>
              <a:t>Daň</a:t>
            </a:r>
            <a:r>
              <a:rPr lang="cs-CZ" sz="2400" b="1" dirty="0">
                <a:solidFill>
                  <a:schemeClr val="tx1"/>
                </a:solidFill>
              </a:rPr>
              <a:t> – vůči trhu produktu: </a:t>
            </a:r>
            <a:r>
              <a:rPr lang="cs-CZ" sz="2400" b="1" dirty="0">
                <a:solidFill>
                  <a:srgbClr val="FF0000"/>
                </a:solidFill>
              </a:rPr>
              <a:t>EXOGENNÍ (VNĚJŠÍ) PROMĚNNÁ </a:t>
            </a:r>
            <a:r>
              <a:rPr lang="cs-CZ" sz="2400" b="1" dirty="0">
                <a:solidFill>
                  <a:schemeClr val="tx1"/>
                </a:solidFill>
              </a:rPr>
              <a:t>a jako taková je příčinou změn na trhu produktu.</a:t>
            </a:r>
          </a:p>
          <a:p>
            <a:pPr marL="628650" indent="-514350" algn="just">
              <a:buFont typeface="+mj-lt"/>
              <a:buAutoNum type="romanLcPeriod"/>
            </a:pPr>
            <a:r>
              <a:rPr lang="cs-CZ" sz="2400" b="1" dirty="0">
                <a:solidFill>
                  <a:schemeClr val="tx1"/>
                </a:solidFill>
              </a:rPr>
              <a:t>Mezi </a:t>
            </a:r>
            <a:r>
              <a:rPr lang="cs-CZ" sz="2400" b="1" dirty="0">
                <a:solidFill>
                  <a:srgbClr val="FF0000"/>
                </a:solidFill>
                <a:highlight>
                  <a:srgbClr val="FFFF00"/>
                </a:highlight>
              </a:rPr>
              <a:t>ENDOGENNÍMI PROMĚNNÝMI </a:t>
            </a:r>
            <a:r>
              <a:rPr lang="cs-CZ" sz="2400" b="1" dirty="0">
                <a:solidFill>
                  <a:schemeClr val="tx1"/>
                </a:solidFill>
                <a:highlight>
                  <a:srgbClr val="FFFF00"/>
                </a:highlight>
              </a:rPr>
              <a:t>= vztahy vzájemné závislosti. </a:t>
            </a:r>
          </a:p>
          <a:p>
            <a:pPr marL="628650" indent="-514350" algn="just">
              <a:buFont typeface="+mj-lt"/>
              <a:buAutoNum type="romanLcPeriod"/>
            </a:pPr>
            <a:r>
              <a:rPr lang="cs-CZ" sz="2400" b="1" dirty="0">
                <a:solidFill>
                  <a:schemeClr val="tx1"/>
                </a:solidFill>
                <a:highlight>
                  <a:srgbClr val="FFFF00"/>
                </a:highlight>
              </a:rPr>
              <a:t>Změna </a:t>
            </a:r>
            <a:r>
              <a:rPr lang="cs-CZ" sz="2400" b="1" dirty="0">
                <a:solidFill>
                  <a:srgbClr val="FF0000"/>
                </a:solidFill>
                <a:highlight>
                  <a:srgbClr val="FFFF00"/>
                </a:highlight>
              </a:rPr>
              <a:t>EXOGENNÍCH PROMĚNNÝCH </a:t>
            </a:r>
            <a:r>
              <a:rPr lang="cs-CZ" sz="2400" b="1" dirty="0">
                <a:solidFill>
                  <a:schemeClr val="tx1"/>
                </a:solidFill>
                <a:highlight>
                  <a:srgbClr val="FFFF00"/>
                </a:highlight>
              </a:rPr>
              <a:t>= příčina změn endogenních proměnných. </a:t>
            </a:r>
          </a:p>
          <a:p>
            <a:pPr algn="just"/>
            <a:endParaRPr lang="cs-CZ" sz="2400" b="1" dirty="0">
              <a:solidFill>
                <a:srgbClr val="FF0000"/>
              </a:solidFill>
            </a:endParaRPr>
          </a:p>
          <a:p>
            <a:pPr algn="just">
              <a:buFont typeface="Wingdings" panose="05000000000000000000" pitchFamily="2" charset="2"/>
              <a:buChar char="v"/>
            </a:pPr>
            <a:endParaRPr lang="cs-CZ" sz="2400" b="1" dirty="0">
              <a:solidFill>
                <a:srgbClr val="FF0000"/>
              </a:solidFill>
            </a:endParaRPr>
          </a:p>
          <a:p>
            <a:pPr marL="114300" indent="0" algn="just">
              <a:buNone/>
            </a:pPr>
            <a:endParaRPr lang="cs-CZ" sz="2400" b="1" i="1" dirty="0"/>
          </a:p>
          <a:p>
            <a:pPr marL="571500" indent="-457200" algn="just">
              <a:buFont typeface="+mj-lt"/>
              <a:buAutoNum type="arabicPeriod"/>
            </a:pPr>
            <a:endParaRPr lang="cs-CZ" sz="2400" b="1" dirty="0"/>
          </a:p>
        </p:txBody>
      </p:sp>
      <p:sp>
        <p:nvSpPr>
          <p:cNvPr id="99" name="Google Shape;99;p14">
            <a:extLst>
              <a:ext uri="{FF2B5EF4-FFF2-40B4-BE49-F238E27FC236}">
                <a16:creationId xmlns:a16="http://schemas.microsoft.com/office/drawing/2014/main" id="{82112B37-6A67-0822-385C-9F467F4F6F9B}"/>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a:extLst>
              <a:ext uri="{FF2B5EF4-FFF2-40B4-BE49-F238E27FC236}">
                <a16:creationId xmlns:a16="http://schemas.microsoft.com/office/drawing/2014/main" id="{9255CBE6-E01F-3A17-793B-6E3FC615C3A9}"/>
              </a:ext>
            </a:extLst>
          </p:cNvPr>
          <p:cNvSpPr>
            <a:spLocks noGrp="1"/>
          </p:cNvSpPr>
          <p:nvPr>
            <p:ph type="title"/>
          </p:nvPr>
        </p:nvSpPr>
        <p:spPr>
          <a:xfrm>
            <a:off x="1706880" y="530526"/>
            <a:ext cx="6979920" cy="515954"/>
          </a:xfrm>
        </p:spPr>
        <p:txBody>
          <a:bodyPr>
            <a:noAutofit/>
          </a:bodyPr>
          <a:lstStyle/>
          <a:p>
            <a:r>
              <a:rPr lang="cs-CZ" sz="3600" dirty="0"/>
              <a:t>Vyčišťování trhu</a:t>
            </a:r>
          </a:p>
        </p:txBody>
      </p:sp>
    </p:spTree>
    <p:extLst>
      <p:ext uri="{BB962C8B-B14F-4D97-AF65-F5344CB8AC3E}">
        <p14:creationId xmlns:p14="http://schemas.microsoft.com/office/powerpoint/2010/main" val="9106112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p:cNvSpPr>
            <a:spLocks noGrp="1"/>
          </p:cNvSpPr>
          <p:nvPr>
            <p:ph type="title"/>
          </p:nvPr>
        </p:nvSpPr>
        <p:spPr>
          <a:xfrm>
            <a:off x="457200" y="637652"/>
            <a:ext cx="8453120" cy="656310"/>
          </a:xfrm>
        </p:spPr>
        <p:txBody>
          <a:bodyPr>
            <a:noAutofit/>
          </a:bodyPr>
          <a:lstStyle/>
          <a:p>
            <a:r>
              <a:rPr lang="cs-CZ" sz="3200" dirty="0">
                <a:solidFill>
                  <a:srgbClr val="FF0000"/>
                </a:solidFill>
              </a:rPr>
              <a:t>Všeobecná rovnováha a </a:t>
            </a:r>
            <a:r>
              <a:rPr lang="cs-CZ" sz="3200" b="1" dirty="0" err="1">
                <a:solidFill>
                  <a:srgbClr val="FF0000"/>
                </a:solidFill>
              </a:rPr>
              <a:t>Walrasův</a:t>
            </a:r>
            <a:r>
              <a:rPr lang="cs-CZ" sz="3200" b="1" dirty="0">
                <a:solidFill>
                  <a:srgbClr val="FF0000"/>
                </a:solidFill>
              </a:rPr>
              <a:t> zákon </a:t>
            </a:r>
          </a:p>
        </p:txBody>
      </p:sp>
      <p:sp>
        <p:nvSpPr>
          <p:cNvPr id="98" name="Google Shape;98;p14"/>
          <p:cNvSpPr txBox="1">
            <a:spLocks noGrp="1"/>
          </p:cNvSpPr>
          <p:nvPr>
            <p:ph type="body" idx="1"/>
          </p:nvPr>
        </p:nvSpPr>
        <p:spPr>
          <a:xfrm>
            <a:off x="337197" y="1414732"/>
            <a:ext cx="8453119" cy="4711431"/>
          </a:xfrm>
          <a:prstGeom prst="rect">
            <a:avLst/>
          </a:prstGeom>
          <a:noFill/>
          <a:ln>
            <a:noFill/>
          </a:ln>
        </p:spPr>
        <p:txBody>
          <a:bodyPr spcFirstLastPara="1" wrap="square" lIns="91425" tIns="45700" rIns="91425" bIns="45700" anchor="t" anchorCtr="0">
            <a:normAutofit fontScale="92500"/>
          </a:bodyPr>
          <a:lstStyle/>
          <a:p>
            <a:pPr marL="447675" indent="-447675" algn="just">
              <a:buFont typeface="Wingdings" panose="05000000000000000000" pitchFamily="2" charset="2"/>
              <a:buChar char="ü"/>
            </a:pPr>
            <a:r>
              <a:rPr lang="cs-CZ" sz="2800" b="1" dirty="0"/>
              <a:t>V teorii ekonomické rovnováhy – dva modely: 1) </a:t>
            </a:r>
            <a:r>
              <a:rPr lang="cs-CZ" sz="2800" b="1" dirty="0">
                <a:highlight>
                  <a:srgbClr val="FFFF00"/>
                </a:highlight>
              </a:rPr>
              <a:t>MODEL DÍLČÍ ROVNOVÁHY </a:t>
            </a:r>
            <a:r>
              <a:rPr lang="cs-CZ" sz="2800" b="1" dirty="0"/>
              <a:t>a 2) </a:t>
            </a:r>
            <a:r>
              <a:rPr lang="cs-CZ" sz="2800" b="1" dirty="0">
                <a:highlight>
                  <a:srgbClr val="FFFF00"/>
                </a:highlight>
              </a:rPr>
              <a:t>MODEL VŠEOBECNÉ ROVNOVÁHY. </a:t>
            </a:r>
          </a:p>
          <a:p>
            <a:pPr marL="447675" indent="-447675" algn="just">
              <a:buFont typeface="+mj-lt"/>
              <a:buAutoNum type="arabicParenR"/>
            </a:pPr>
            <a:r>
              <a:rPr lang="cs-CZ" sz="2800" b="1" dirty="0">
                <a:highlight>
                  <a:srgbClr val="FFFF00"/>
                </a:highlight>
              </a:rPr>
              <a:t>Model dílčí rovnováhy: </a:t>
            </a:r>
            <a:r>
              <a:rPr lang="cs-CZ" sz="2800" b="1" dirty="0"/>
              <a:t>předpoklad – zkoumaný trh „odtržen” od jiných trhů, možné zkoumat jej nezávisle na ostatních trzích; obvykle podoba Marshallova grafu dvou protínajících se křivek poptávky a nabídky v mikroekonomii; Výhoda modelu – </a:t>
            </a:r>
            <a:r>
              <a:rPr lang="cs-CZ" sz="2800" b="1" dirty="0">
                <a:solidFill>
                  <a:srgbClr val="FF0000"/>
                </a:solidFill>
              </a:rPr>
              <a:t>jednoduchost;</a:t>
            </a:r>
            <a:r>
              <a:rPr lang="cs-CZ" sz="2800" b="1" dirty="0"/>
              <a:t> </a:t>
            </a:r>
          </a:p>
          <a:p>
            <a:pPr marL="447675" indent="-447675" algn="just">
              <a:buFont typeface="Wingdings" panose="05000000000000000000" pitchFamily="2" charset="2"/>
              <a:buChar char="Ø"/>
            </a:pPr>
            <a:r>
              <a:rPr lang="cs-CZ" sz="2800" b="1" dirty="0"/>
              <a:t>Předpoklad nezávislosti zkoumaného trhu na ostatních trzích – realistický jen u relativně malých trhů (trh žvýkaček).</a:t>
            </a:r>
          </a:p>
          <a:p>
            <a:pPr algn="just"/>
            <a:endParaRPr 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95E4FD7A-F268-3324-E0CF-EBC09EBB9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424A0-63B5-58E0-CE47-B8DA14D12828}"/>
              </a:ext>
            </a:extLst>
          </p:cNvPr>
          <p:cNvSpPr>
            <a:spLocks noGrp="1"/>
          </p:cNvSpPr>
          <p:nvPr>
            <p:ph type="title"/>
          </p:nvPr>
        </p:nvSpPr>
        <p:spPr>
          <a:xfrm>
            <a:off x="457200" y="637652"/>
            <a:ext cx="8453120" cy="656310"/>
          </a:xfrm>
        </p:spPr>
        <p:txBody>
          <a:bodyPr>
            <a:noAutofit/>
          </a:bodyPr>
          <a:lstStyle/>
          <a:p>
            <a:r>
              <a:rPr lang="cs-CZ" sz="3200" dirty="0">
                <a:solidFill>
                  <a:srgbClr val="FF0000"/>
                </a:solidFill>
              </a:rPr>
              <a:t>Všeobecná rovnováha a </a:t>
            </a:r>
            <a:r>
              <a:rPr lang="cs-CZ" sz="3200" b="1" dirty="0" err="1">
                <a:solidFill>
                  <a:srgbClr val="FF0000"/>
                </a:solidFill>
              </a:rPr>
              <a:t>Walrasův</a:t>
            </a:r>
            <a:r>
              <a:rPr lang="cs-CZ" sz="3200" b="1" dirty="0">
                <a:solidFill>
                  <a:srgbClr val="FF0000"/>
                </a:solidFill>
              </a:rPr>
              <a:t> zákon </a:t>
            </a:r>
          </a:p>
        </p:txBody>
      </p:sp>
      <p:sp>
        <p:nvSpPr>
          <p:cNvPr id="98" name="Google Shape;98;p14">
            <a:extLst>
              <a:ext uri="{FF2B5EF4-FFF2-40B4-BE49-F238E27FC236}">
                <a16:creationId xmlns:a16="http://schemas.microsoft.com/office/drawing/2014/main" id="{FC5E9CA9-0548-DAF3-1069-9872C231AD12}"/>
              </a:ext>
            </a:extLst>
          </p:cNvPr>
          <p:cNvSpPr txBox="1">
            <a:spLocks noGrp="1"/>
          </p:cNvSpPr>
          <p:nvPr>
            <p:ph type="body" idx="1"/>
          </p:nvPr>
        </p:nvSpPr>
        <p:spPr>
          <a:xfrm>
            <a:off x="337197" y="1414732"/>
            <a:ext cx="8453119" cy="4711431"/>
          </a:xfrm>
          <a:prstGeom prst="rect">
            <a:avLst/>
          </a:prstGeom>
          <a:noFill/>
          <a:ln>
            <a:noFill/>
          </a:ln>
        </p:spPr>
        <p:txBody>
          <a:bodyPr spcFirstLastPara="1" wrap="square" lIns="91425" tIns="45700" rIns="91425" bIns="45700" anchor="t" anchorCtr="0">
            <a:normAutofit/>
          </a:bodyPr>
          <a:lstStyle/>
          <a:p>
            <a:pPr marL="447675" indent="-447675" algn="just">
              <a:buFont typeface="+mj-lt"/>
              <a:buAutoNum type="arabicParenR" startAt="2"/>
            </a:pPr>
            <a:r>
              <a:rPr lang="cs-CZ" sz="2400" b="1" dirty="0">
                <a:highlight>
                  <a:srgbClr val="FFFF00"/>
                </a:highlight>
              </a:rPr>
              <a:t>Model všeobecné rovnováhy </a:t>
            </a:r>
            <a:r>
              <a:rPr lang="cs-CZ" sz="2400" b="1" dirty="0"/>
              <a:t>– pojímá ekonomiku jako soustavu vzájemně závislých trhů: změna na jednom trhu vždy působí i na ostatní trhy; </a:t>
            </a:r>
          </a:p>
          <a:p>
            <a:pPr marL="447675" indent="-447675" algn="just"/>
            <a:r>
              <a:rPr lang="cs-CZ" sz="2400" b="1" dirty="0"/>
              <a:t>Obecně: čím větší trh relativně vůči ekonomice, tím méně vhodné zkoumat jej modelem dílčí rovnováhy, vhodnější je model všeobecné rovnováhy. Např.</a:t>
            </a:r>
          </a:p>
          <a:p>
            <a:pPr marL="514350" indent="-514350" algn="just">
              <a:buFont typeface="+mj-lt"/>
              <a:buAutoNum type="romanLcPeriod"/>
            </a:pPr>
            <a:r>
              <a:rPr lang="cs-CZ" sz="2400" b="1" dirty="0"/>
              <a:t>TRH ŽVÝKAČEK lze zkoumat </a:t>
            </a:r>
            <a:r>
              <a:rPr lang="cs-CZ" sz="2400" b="1" dirty="0">
                <a:highlight>
                  <a:srgbClr val="FFFF00"/>
                </a:highlight>
              </a:rPr>
              <a:t>modelem dílčí rovnováhy</a:t>
            </a:r>
            <a:r>
              <a:rPr lang="cs-CZ" sz="2400" b="1" dirty="0"/>
              <a:t>: změna ceny žvýkaček –  zanedbatelný vliv na poptávky a nabídky ostatních produktů, </a:t>
            </a:r>
          </a:p>
          <a:p>
            <a:pPr marL="514350" indent="-514350" algn="just">
              <a:buFont typeface="+mj-lt"/>
              <a:buAutoNum type="romanLcPeriod"/>
            </a:pPr>
            <a:r>
              <a:rPr lang="cs-CZ" sz="2400" b="1" dirty="0"/>
              <a:t>TRH STAVEBNÍCH PRACÍ – model všeobecné rovnováhy: postihuje jeho substituční, komplementární, nákladové a důchodové vazby na ostatní trhy. </a:t>
            </a:r>
          </a:p>
          <a:p>
            <a:pPr algn="just"/>
            <a:endParaRPr lang="cs-CZ" sz="2400" b="1" dirty="0"/>
          </a:p>
        </p:txBody>
      </p:sp>
      <p:sp>
        <p:nvSpPr>
          <p:cNvPr id="99" name="Google Shape;99;p14">
            <a:extLst>
              <a:ext uri="{FF2B5EF4-FFF2-40B4-BE49-F238E27FC236}">
                <a16:creationId xmlns:a16="http://schemas.microsoft.com/office/drawing/2014/main" id="{93E7BCEF-EFC9-D9AD-9C37-54B502AC8FCA}"/>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365118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p:cNvSpPr>
            <a:spLocks noGrp="1"/>
          </p:cNvSpPr>
          <p:nvPr>
            <p:ph type="title"/>
          </p:nvPr>
        </p:nvSpPr>
        <p:spPr>
          <a:xfrm>
            <a:off x="457200" y="637652"/>
            <a:ext cx="8229600" cy="656310"/>
          </a:xfrm>
        </p:spPr>
        <p:txBody>
          <a:bodyPr>
            <a:normAutofit fontScale="90000"/>
          </a:bodyPr>
          <a:lstStyle/>
          <a:p>
            <a:r>
              <a:rPr lang="cs-CZ" dirty="0">
                <a:solidFill>
                  <a:srgbClr val="FF0000"/>
                </a:solidFill>
              </a:rPr>
              <a:t>Makroekonomie</a:t>
            </a:r>
          </a:p>
        </p:txBody>
      </p:sp>
      <p:sp>
        <p:nvSpPr>
          <p:cNvPr id="98" name="Google Shape;98;p14"/>
          <p:cNvSpPr txBox="1">
            <a:spLocks noGrp="1"/>
          </p:cNvSpPr>
          <p:nvPr>
            <p:ph type="body" idx="1"/>
          </p:nvPr>
        </p:nvSpPr>
        <p:spPr>
          <a:xfrm>
            <a:off x="261257" y="1414732"/>
            <a:ext cx="8529059" cy="4711431"/>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v"/>
            </a:pPr>
            <a:r>
              <a:rPr lang="cs-CZ" sz="1800" b="1" dirty="0"/>
              <a:t>Odvětví ekonomie: zabývá se studiem výkonu, struktury a chování národní ekonomiky </a:t>
            </a:r>
            <a:r>
              <a:rPr lang="cs-CZ" sz="1800" b="1" dirty="0">
                <a:highlight>
                  <a:srgbClr val="FFFF00"/>
                </a:highlight>
              </a:rPr>
              <a:t>jako celku: </a:t>
            </a:r>
          </a:p>
          <a:p>
            <a:pPr algn="just">
              <a:buFont typeface="Wingdings" panose="05000000000000000000" pitchFamily="2" charset="2"/>
              <a:buChar char="Ø"/>
            </a:pPr>
            <a:r>
              <a:rPr lang="cs-CZ" sz="1800" b="1" dirty="0"/>
              <a:t>studuje agregátní indikátory (ekonomické agregáty): HDP, nezaměstnanost, cenové indexy a inflace -  obraz fungování </a:t>
            </a:r>
            <a:r>
              <a:rPr lang="cs-CZ" sz="1800" b="1" dirty="0">
                <a:solidFill>
                  <a:srgbClr val="FF0000"/>
                </a:solidFill>
              </a:rPr>
              <a:t>EKONOMIKY. </a:t>
            </a:r>
          </a:p>
          <a:p>
            <a:pPr algn="just"/>
            <a:r>
              <a:rPr lang="cs-CZ" sz="1800" b="1" dirty="0"/>
              <a:t>Vyvíjí modely, které by vysvětlily vztahy mezi veličinami: národní důchod, spotřeba, nezaměstnanost, inflace, úspory, investice, mezinárodní obchod, mezinárodní finanční trhy…</a:t>
            </a:r>
          </a:p>
          <a:p>
            <a:pPr algn="just"/>
            <a:endParaRPr lang="cs-CZ" sz="1800" b="1" dirty="0"/>
          </a:p>
          <a:p>
            <a:pPr algn="just"/>
            <a:r>
              <a:rPr lang="cs-CZ" sz="1800" b="1" dirty="0"/>
              <a:t>Makroekonomie zkoumá ekonomiku jako </a:t>
            </a:r>
            <a:r>
              <a:rPr lang="cs-CZ" sz="1800" b="1" dirty="0">
                <a:solidFill>
                  <a:srgbClr val="FF0000"/>
                </a:solidFill>
              </a:rPr>
              <a:t>soustavu agregovaných a tedy velmi velkých trhů: trhu zboží a služeb, trhu peněz, trhu dluhopisů, měnového trhu a trhu práce. </a:t>
            </a:r>
          </a:p>
          <a:p>
            <a:pPr algn="just"/>
            <a:endParaRPr lang="cs-CZ" sz="1800" b="1" dirty="0"/>
          </a:p>
          <a:p>
            <a:pPr algn="just"/>
            <a:r>
              <a:rPr lang="cs-CZ" sz="1800" b="1" dirty="0">
                <a:solidFill>
                  <a:srgbClr val="FF0000"/>
                </a:solidFill>
              </a:rPr>
              <a:t>NE použití </a:t>
            </a:r>
            <a:r>
              <a:rPr lang="cs-CZ" sz="1800" b="1" dirty="0">
                <a:solidFill>
                  <a:srgbClr val="FF0000"/>
                </a:solidFill>
                <a:highlight>
                  <a:srgbClr val="FFFF00"/>
                </a:highlight>
              </a:rPr>
              <a:t>modelu dílčí rovnováhy </a:t>
            </a:r>
            <a:r>
              <a:rPr lang="cs-CZ" sz="1800" b="1" dirty="0">
                <a:solidFill>
                  <a:srgbClr val="FF0000"/>
                </a:solidFill>
              </a:rPr>
              <a:t>– mikroekonomie!!! </a:t>
            </a:r>
          </a:p>
          <a:p>
            <a:pPr algn="just"/>
            <a:r>
              <a:rPr lang="cs-CZ" sz="1800" b="1" dirty="0">
                <a:solidFill>
                  <a:srgbClr val="FF0000"/>
                </a:solidFill>
              </a:rPr>
              <a:t>ANO – </a:t>
            </a:r>
            <a:r>
              <a:rPr lang="cs-CZ" sz="1800" b="1" dirty="0">
                <a:solidFill>
                  <a:srgbClr val="FF0000"/>
                </a:solidFill>
                <a:highlight>
                  <a:srgbClr val="FFFF00"/>
                </a:highlight>
              </a:rPr>
              <a:t>model všeobecné rovnováhy</a:t>
            </a:r>
            <a:r>
              <a:rPr lang="cs-CZ" sz="1800" b="1" dirty="0">
                <a:solidFill>
                  <a:srgbClr val="FF0000"/>
                </a:solidFill>
              </a:rPr>
              <a:t>. </a:t>
            </a:r>
          </a:p>
          <a:p>
            <a:pPr algn="just">
              <a:buFont typeface="Wingdings" panose="05000000000000000000" pitchFamily="2" charset="2"/>
              <a:buChar char="v"/>
            </a:pPr>
            <a:r>
              <a:rPr lang="cs-CZ" sz="1800" b="1" dirty="0" err="1">
                <a:solidFill>
                  <a:srgbClr val="7030A0"/>
                </a:solidFill>
              </a:rPr>
              <a:t>Pr</a:t>
            </a:r>
            <a:r>
              <a:rPr lang="cs-CZ" sz="1800" b="1" dirty="0">
                <a:solidFill>
                  <a:srgbClr val="7030A0"/>
                </a:solidFill>
              </a:rPr>
              <a:t>. rovnice 1.4. kniha: </a:t>
            </a:r>
          </a:p>
          <a:p>
            <a:pPr algn="just">
              <a:buFont typeface="Wingdings" panose="05000000000000000000" pitchFamily="2" charset="2"/>
              <a:buChar char="Ø"/>
            </a:pPr>
            <a:endParaRPr lang="cs-CZ" sz="1800" b="1" dirty="0">
              <a:solidFill>
                <a:schemeClr val="tx1"/>
              </a:solidFill>
            </a:endParaRPr>
          </a:p>
          <a:p>
            <a:pPr algn="just">
              <a:buFont typeface="Wingdings" panose="05000000000000000000" pitchFamily="2" charset="2"/>
              <a:buChar char="§"/>
            </a:pPr>
            <a:endParaRPr lang="cs-CZ" sz="1800" b="1" dirty="0">
              <a:solidFill>
                <a:schemeClr val="tx1"/>
              </a:solidFill>
            </a:endParaRPr>
          </a:p>
          <a:p>
            <a:pPr algn="just"/>
            <a:endParaRPr lang="cs-CZ" sz="1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Down 2"/>
          <p:cNvSpPr/>
          <p:nvPr/>
        </p:nvSpPr>
        <p:spPr>
          <a:xfrm>
            <a:off x="6583680" y="4592320"/>
            <a:ext cx="518160" cy="4775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p:cNvSpPr>
            <a:spLocks noGrp="1"/>
          </p:cNvSpPr>
          <p:nvPr>
            <p:ph type="title"/>
          </p:nvPr>
        </p:nvSpPr>
        <p:spPr>
          <a:xfrm>
            <a:off x="457200" y="637652"/>
            <a:ext cx="8229600" cy="656310"/>
          </a:xfrm>
        </p:spPr>
        <p:txBody>
          <a:bodyPr>
            <a:normAutofit fontScale="90000"/>
          </a:bodyPr>
          <a:lstStyle/>
          <a:p>
            <a:r>
              <a:rPr lang="cs-CZ" dirty="0">
                <a:solidFill>
                  <a:srgbClr val="FF0000"/>
                </a:solidFill>
              </a:rPr>
              <a:t>Makroekonomie</a:t>
            </a:r>
          </a:p>
        </p:txBody>
      </p:sp>
      <p:sp>
        <p:nvSpPr>
          <p:cNvPr id="98" name="Google Shape;98;p14"/>
          <p:cNvSpPr txBox="1">
            <a:spLocks noGrp="1"/>
          </p:cNvSpPr>
          <p:nvPr>
            <p:ph type="body" idx="1"/>
          </p:nvPr>
        </p:nvSpPr>
        <p:spPr>
          <a:xfrm>
            <a:off x="345440" y="1414732"/>
            <a:ext cx="8564879" cy="5016548"/>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
            </a:pPr>
            <a:r>
              <a:rPr lang="cs-CZ" sz="1800" b="1" dirty="0">
                <a:solidFill>
                  <a:schemeClr val="tx1"/>
                </a:solidFill>
              </a:rPr>
              <a:t>V modelu – </a:t>
            </a:r>
            <a:r>
              <a:rPr lang="cs-CZ" sz="1800" b="1" dirty="0">
                <a:solidFill>
                  <a:schemeClr val="accent4">
                    <a:lumMod val="75000"/>
                  </a:schemeClr>
                </a:solidFill>
              </a:rPr>
              <a:t>čtyři trhy: trh pšenice, trh masa, trh peněz a trh dluhopisů.</a:t>
            </a:r>
          </a:p>
          <a:p>
            <a:pPr algn="just">
              <a:buFont typeface="Wingdings" panose="05000000000000000000" pitchFamily="2" charset="2"/>
              <a:buChar char="Ø"/>
            </a:pPr>
            <a:r>
              <a:rPr lang="cs-CZ" sz="1800" b="1" dirty="0">
                <a:solidFill>
                  <a:schemeClr val="tx1"/>
                </a:solidFill>
              </a:rPr>
              <a:t>Pozn. Trh dluhopisů:  v rozpočtových omezeních jednotlivců jsou členy </a:t>
            </a:r>
            <a:r>
              <a:rPr lang="cs-CZ" sz="1800" b="1" dirty="0" err="1">
                <a:solidFill>
                  <a:schemeClr val="tx1"/>
                </a:solidFill>
              </a:rPr>
              <a:t>bo</a:t>
            </a:r>
            <a:r>
              <a:rPr lang="cs-CZ" sz="1800" b="1" dirty="0">
                <a:solidFill>
                  <a:schemeClr val="tx1"/>
                </a:solidFill>
              </a:rPr>
              <a:t>*(1 + r) kladné nebo záporné, v agregátním vyjádření je výraz </a:t>
            </a:r>
            <a:r>
              <a:rPr lang="cs-CZ" sz="1800" b="1" dirty="0" err="1">
                <a:solidFill>
                  <a:schemeClr val="tx1"/>
                </a:solidFill>
              </a:rPr>
              <a:t>Bo</a:t>
            </a:r>
            <a:r>
              <a:rPr lang="cs-CZ" sz="1800" b="1" dirty="0">
                <a:solidFill>
                  <a:schemeClr val="tx1"/>
                </a:solidFill>
              </a:rPr>
              <a:t> * (1 + r) vždy roven nule. </a:t>
            </a:r>
          </a:p>
          <a:p>
            <a:pPr algn="just">
              <a:buFont typeface="Wingdings" panose="05000000000000000000" pitchFamily="2" charset="2"/>
              <a:buChar char="§"/>
            </a:pPr>
            <a:r>
              <a:rPr lang="cs-CZ" sz="1800" b="1" dirty="0">
                <a:solidFill>
                  <a:schemeClr val="tx1"/>
                </a:solidFill>
              </a:rPr>
              <a:t>Tyto trhy jsou vyčišťovány prostřednictvím tří cen: ceny pšenice, ceny masa a úrokové míry. Tyto tři ceny se budou pohybovat tak dlouho, dokud se trhy nevyčistí: dosahování všeobecné rovnováhy. </a:t>
            </a:r>
          </a:p>
          <a:p>
            <a:pPr algn="just">
              <a:buFont typeface="Wingdings" panose="05000000000000000000" pitchFamily="2" charset="2"/>
              <a:buChar char="§"/>
            </a:pPr>
            <a:r>
              <a:rPr lang="cs-CZ" sz="1800" b="1" dirty="0">
                <a:solidFill>
                  <a:schemeClr val="tx1"/>
                </a:solidFill>
                <a:highlight>
                  <a:srgbClr val="FFFF00"/>
                </a:highlight>
              </a:rPr>
              <a:t>Mohou tři ceny vyčistit čtyři trhy?</a:t>
            </a:r>
            <a:r>
              <a:rPr lang="cs-CZ" sz="1800" b="1" dirty="0">
                <a:solidFill>
                  <a:schemeClr val="tx1"/>
                </a:solidFill>
              </a:rPr>
              <a:t> Předpoklad: ceny pšenice a masa a úroková míra vyčistily trh pšenice, masa a trh peněz: jsou-li v rovnováze tři ze čtyř trhů, je nutně v rovnováze i čtvrtý trh. </a:t>
            </a:r>
          </a:p>
          <a:p>
            <a:pPr algn="just">
              <a:buFont typeface="Wingdings" panose="05000000000000000000" pitchFamily="2" charset="2"/>
              <a:buChar char="Ø"/>
            </a:pPr>
            <a:r>
              <a:rPr lang="cs-CZ" sz="1800" b="1" dirty="0">
                <a:solidFill>
                  <a:schemeClr val="tx1"/>
                </a:solidFill>
              </a:rPr>
              <a:t>Platí pro kterýkoli z našich čtyř trhů. </a:t>
            </a:r>
          </a:p>
          <a:p>
            <a:pPr algn="just">
              <a:buFont typeface="Wingdings" panose="05000000000000000000" pitchFamily="2" charset="2"/>
              <a:buChar char="Ø"/>
            </a:pPr>
            <a:endParaRPr lang="cs-CZ" sz="1800" b="1" dirty="0">
              <a:solidFill>
                <a:srgbClr val="FF0000"/>
              </a:solidFill>
            </a:endParaRPr>
          </a:p>
          <a:p>
            <a:pPr algn="just">
              <a:buFont typeface="Wingdings" panose="05000000000000000000" pitchFamily="2" charset="2"/>
              <a:buChar char="q"/>
            </a:pPr>
            <a:r>
              <a:rPr lang="cs-CZ" sz="2400" b="1" dirty="0" err="1">
                <a:solidFill>
                  <a:srgbClr val="FF0000"/>
                </a:solidFill>
              </a:rPr>
              <a:t>Walrasův</a:t>
            </a:r>
            <a:r>
              <a:rPr lang="cs-CZ" sz="2400" b="1" dirty="0">
                <a:solidFill>
                  <a:srgbClr val="FF0000"/>
                </a:solidFill>
              </a:rPr>
              <a:t> zákon:</a:t>
            </a:r>
            <a:r>
              <a:rPr lang="cs-CZ" sz="2400" b="1" dirty="0">
                <a:solidFill>
                  <a:schemeClr val="tx1"/>
                </a:solidFill>
              </a:rPr>
              <a:t> je-li v soustavě n trhů vyčištěno (n — 1) trhů, pak je nutně vyčištěn také n-</a:t>
            </a:r>
            <a:r>
              <a:rPr lang="cs-CZ" sz="2400" b="1" dirty="0" err="1">
                <a:solidFill>
                  <a:schemeClr val="tx1"/>
                </a:solidFill>
              </a:rPr>
              <a:t>tý</a:t>
            </a:r>
            <a:r>
              <a:rPr lang="cs-CZ" sz="2400" b="1" dirty="0">
                <a:solidFill>
                  <a:schemeClr val="tx1"/>
                </a:solidFill>
              </a:rPr>
              <a:t> trh. K vyčištění n trhů tedy stačí (n - 1) cen. </a:t>
            </a:r>
          </a:p>
          <a:p>
            <a:pPr algn="just">
              <a:buFont typeface="Wingdings" panose="05000000000000000000" pitchFamily="2" charset="2"/>
              <a:buChar char="Ø"/>
            </a:pPr>
            <a:endParaRPr lang="cs-CZ" sz="2400" b="1" dirty="0">
              <a:solidFill>
                <a:schemeClr val="tx1"/>
              </a:solidFill>
            </a:endParaRPr>
          </a:p>
          <a:p>
            <a:pPr algn="just">
              <a:buFont typeface="Wingdings" panose="05000000000000000000" pitchFamily="2" charset="2"/>
              <a:buChar char="§"/>
            </a:pPr>
            <a:endParaRPr lang="cs-CZ" sz="1800" b="1" dirty="0">
              <a:solidFill>
                <a:schemeClr val="tx1"/>
              </a:solidFill>
            </a:endParaRPr>
          </a:p>
          <a:p>
            <a:pPr algn="just"/>
            <a:endParaRPr lang="cs-CZ" sz="1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3/32</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Down 3"/>
          <p:cNvSpPr/>
          <p:nvPr/>
        </p:nvSpPr>
        <p:spPr>
          <a:xfrm>
            <a:off x="5842000" y="3942080"/>
            <a:ext cx="609600" cy="7315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6703</Words>
  <Application>Microsoft Office PowerPoint</Application>
  <PresentationFormat>Předvádění na obrazovce (4:3)</PresentationFormat>
  <Paragraphs>509</Paragraphs>
  <Slides>48</Slides>
  <Notes>48</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48</vt:i4>
      </vt:variant>
    </vt:vector>
  </HeadingPairs>
  <TitlesOfParts>
    <vt:vector size="56" baseType="lpstr">
      <vt:lpstr>Arial</vt:lpstr>
      <vt:lpstr>Calibri</vt:lpstr>
      <vt:lpstr>Corbel</vt:lpstr>
      <vt:lpstr>Times New Roman</vt:lpstr>
      <vt:lpstr>TTFF2BFBB8t00</vt:lpstr>
      <vt:lpstr>Wingdings</vt:lpstr>
      <vt:lpstr>Office Theme</vt:lpstr>
      <vt:lpstr>Picture</vt:lpstr>
      <vt:lpstr>Úvod do předmětu:  Definice, metody a nástroje makroekonomické analýzy. Měření ekonomické aktivity: hrubý domácí produkt (HDP) a jeho složky. Metody měření HDP. Národní důchod. Blahobyt, bohatství. Deflátor domácího produktu. </vt:lpstr>
      <vt:lpstr>Ekonomie - opakování</vt:lpstr>
      <vt:lpstr>Ekonomická rovnováha / Model a realita </vt:lpstr>
      <vt:lpstr>Vyčišťování trhu</vt:lpstr>
      <vt:lpstr>Vyčišťování trhu</vt:lpstr>
      <vt:lpstr>Všeobecná rovnováha a Walrasův zákon </vt:lpstr>
      <vt:lpstr>Všeobecná rovnováha a Walrasův zákon </vt:lpstr>
      <vt:lpstr>Makroekonomie</vt:lpstr>
      <vt:lpstr>Makroekonomie</vt:lpstr>
      <vt:lpstr> Ekonomický koloběh – makroekonomické pojetí</vt:lpstr>
      <vt:lpstr>Makroekonomické agregáty</vt:lpstr>
      <vt:lpstr>Systém národních účtů (SNÚ)</vt:lpstr>
      <vt:lpstr>Domácí produkt, blahobyt a bohatství</vt:lpstr>
      <vt:lpstr>Případ nových výrobků: mobilní telefony </vt:lpstr>
      <vt:lpstr>Produkt a bohatství</vt:lpstr>
      <vt:lpstr>Produkt – další problémy</vt:lpstr>
      <vt:lpstr>Produkt – další problémy; Růst produktu</vt:lpstr>
      <vt:lpstr>Hrubý domácí produkt vs. čistý domácí produkt</vt:lpstr>
      <vt:lpstr>Nominální HDP vs. Reálný HDP</vt:lpstr>
      <vt:lpstr>Nominální HDP vs. Reálný HDP</vt:lpstr>
      <vt:lpstr>Nominální HDP vs. Reálný HDP</vt:lpstr>
      <vt:lpstr>Domácí produkt vs. Národní produkt</vt:lpstr>
      <vt:lpstr>Domácí produkt vs. Národní produkt</vt:lpstr>
      <vt:lpstr>Metody měření domácího produktu </vt:lpstr>
      <vt:lpstr>Metody měření domácího produktu </vt:lpstr>
      <vt:lpstr>Metody měření domácího produktu </vt:lpstr>
      <vt:lpstr>Metody měření domácího produktu </vt:lpstr>
      <vt:lpstr>Metody měření domácího produktu </vt:lpstr>
      <vt:lpstr>Metody měření domácího produktu </vt:lpstr>
      <vt:lpstr>Snaha statistiky přiblížit výpočet HDP realitě</vt:lpstr>
      <vt:lpstr>Veřejné rozpočty a domácí produkt  </vt:lpstr>
      <vt:lpstr>Veřejné rozpočty a domácí produkt  </vt:lpstr>
      <vt:lpstr>Veřejné rozpočty a domácí produkt  </vt:lpstr>
      <vt:lpstr>Veřejné rozpočty a domácí produkt  </vt:lpstr>
      <vt:lpstr>Veřejné rozpočty a domácí produkt  </vt:lpstr>
      <vt:lpstr>Osobní důchod oproti čistému domácímu důchodu  SNIŽUJE: </vt:lpstr>
      <vt:lpstr>Osobní důchod oproti čistému domácímu důchodu  ZVYŠUJE: </vt:lpstr>
      <vt:lpstr>Veřejné rozpočty a domácí produkt  </vt:lpstr>
      <vt:lpstr>Zahraniční obchod a agregátní výdaje </vt:lpstr>
      <vt:lpstr>Zahraniční obchod a agregátní výdaje </vt:lpstr>
      <vt:lpstr>Zahraniční obchod a agregátní výdaje </vt:lpstr>
      <vt:lpstr>Zahraniční obchod a agregátní výdaje </vt:lpstr>
      <vt:lpstr>Rekapitulace metod měření HDP </vt:lpstr>
      <vt:lpstr>Národní úspory a národní investice </vt:lpstr>
      <vt:lpstr>Národní úspory a národní investice </vt:lpstr>
      <vt:lpstr>Shrnutí </vt:lpstr>
      <vt:lpstr>Shrnutí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Drastichová Magdaléna</cp:lastModifiedBy>
  <cp:revision>85</cp:revision>
  <dcterms:created xsi:type="dcterms:W3CDTF">2025-09-20T20:10:43Z</dcterms:created>
  <dcterms:modified xsi:type="dcterms:W3CDTF">2026-02-12T10:35:19Z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EE9F4CEAC08C47C0B3C1B8A8DB358333_13</vt:lpwstr>
  </property>
  <property fmtid="{D5CDD505-2E9C-101B-9397-08002B2CF9AE}" pid="3" name="KSOProductBuildVer">
    <vt:lpwstr>1033-12.2.0.22549</vt:lpwstr>
  </property>
</Properties>
</file>