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7" r:id="rId3"/>
    <p:sldId id="278" r:id="rId4"/>
    <p:sldId id="429" r:id="rId5"/>
    <p:sldId id="430" r:id="rId6"/>
    <p:sldId id="431" r:id="rId7"/>
    <p:sldId id="432" r:id="rId8"/>
    <p:sldId id="433" r:id="rId9"/>
    <p:sldId id="434" r:id="rId10"/>
    <p:sldId id="435" r:id="rId11"/>
    <p:sldId id="436" r:id="rId12"/>
    <p:sldId id="437" r:id="rId13"/>
    <p:sldId id="438" r:id="rId14"/>
    <p:sldId id="439" r:id="rId15"/>
    <p:sldId id="440" r:id="rId16"/>
    <p:sldId id="441" r:id="rId17"/>
    <p:sldId id="442" r:id="rId18"/>
    <p:sldId id="443" r:id="rId19"/>
    <p:sldId id="444" r:id="rId20"/>
    <p:sldId id="445" r:id="rId21"/>
    <p:sldId id="446" r:id="rId22"/>
    <p:sldId id="447" r:id="rId23"/>
    <p:sldId id="448" r:id="rId24"/>
    <p:sldId id="449" r:id="rId25"/>
    <p:sldId id="450" r:id="rId26"/>
    <p:sldId id="451" r:id="rId27"/>
    <p:sldId id="452" r:id="rId28"/>
    <p:sldId id="453" r:id="rId29"/>
    <p:sldId id="454" r:id="rId30"/>
    <p:sldId id="456" r:id="rId31"/>
    <p:sldId id="457" r:id="rId32"/>
    <p:sldId id="458" r:id="rId33"/>
    <p:sldId id="279" r:id="rId34"/>
    <p:sldId id="460" r:id="rId35"/>
    <p:sldId id="461" r:id="rId36"/>
    <p:sldId id="462" r:id="rId37"/>
    <p:sldId id="463" r:id="rId38"/>
    <p:sldId id="465" r:id="rId39"/>
    <p:sldId id="466" r:id="rId40"/>
    <p:sldId id="467" r:id="rId41"/>
    <p:sldId id="280" r:id="rId42"/>
    <p:sldId id="468" r:id="rId43"/>
    <p:sldId id="469" r:id="rId44"/>
    <p:sldId id="470" r:id="rId45"/>
    <p:sldId id="471" r:id="rId46"/>
    <p:sldId id="472" r:id="rId47"/>
    <p:sldId id="473" r:id="rId48"/>
    <p:sldId id="475" r:id="rId49"/>
    <p:sldId id="476" r:id="rId50"/>
    <p:sldId id="474" r:id="rId51"/>
    <p:sldId id="281" r:id="rId52"/>
    <p:sldId id="477" r:id="rId53"/>
    <p:sldId id="478" r:id="rId54"/>
    <p:sldId id="480" r:id="rId55"/>
    <p:sldId id="481" r:id="rId56"/>
    <p:sldId id="479" r:id="rId57"/>
    <p:sldId id="485" r:id="rId58"/>
    <p:sldId id="486" r:id="rId59"/>
    <p:sldId id="482" r:id="rId60"/>
    <p:sldId id="483" r:id="rId61"/>
    <p:sldId id="484" r:id="rId62"/>
    <p:sldId id="487" r:id="rId63"/>
    <p:sldId id="488" r:id="rId64"/>
    <p:sldId id="489" r:id="rId65"/>
    <p:sldId id="490" r:id="rId66"/>
    <p:sldId id="491" r:id="rId67"/>
    <p:sldId id="282" r:id="rId68"/>
    <p:sldId id="492" r:id="rId69"/>
    <p:sldId id="493" r:id="rId70"/>
    <p:sldId id="494" r:id="rId71"/>
    <p:sldId id="283" r:id="rId72"/>
    <p:sldId id="495" r:id="rId73"/>
    <p:sldId id="496" r:id="rId74"/>
    <p:sldId id="497" r:id="rId75"/>
    <p:sldId id="498" r:id="rId76"/>
    <p:sldId id="499" r:id="rId77"/>
    <p:sldId id="500" r:id="rId78"/>
    <p:sldId id="284" r:id="rId79"/>
    <p:sldId id="506" r:id="rId80"/>
    <p:sldId id="507" r:id="rId81"/>
    <p:sldId id="508" r:id="rId82"/>
    <p:sldId id="509" r:id="rId83"/>
    <p:sldId id="510" r:id="rId84"/>
    <p:sldId id="285" r:id="rId85"/>
    <p:sldId id="501" r:id="rId86"/>
    <p:sldId id="502" r:id="rId87"/>
    <p:sldId id="505" r:id="rId88"/>
    <p:sldId id="503" r:id="rId89"/>
    <p:sldId id="504" r:id="rId9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1579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2158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viewProps" Target="viewProp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hyperlink" Target="https://managementmania.com/cs/cfo-chief-financial-officer" TargetMode="Externa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5422" y="2715123"/>
            <a:ext cx="8553156" cy="1429495"/>
          </a:xfrm>
        </p:spPr>
        <p:txBody>
          <a:bodyPr lIns="0" tIns="0" rIns="0" bIns="0" anchor="t" anchorCtr="0">
            <a:no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MODERNÍ NÁSTROJE EFEKTIVNÍHO MANAGEMENTU</a:t>
            </a:r>
            <a:br>
              <a:rPr lang="cs-CZ" b="1" dirty="0">
                <a:solidFill>
                  <a:srgbClr val="D10202"/>
                </a:solidFill>
                <a:cs typeface="Arial"/>
              </a:rPr>
            </a:br>
            <a:endParaRPr lang="en-US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212657" y="5000489"/>
            <a:ext cx="6718685" cy="107168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dirty="0">
                <a:cs typeface="Arial"/>
              </a:rPr>
              <a:t>M. Rössler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50D666C5-CF9B-4A22-9D10-A701A66E4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50929"/>
            <a:ext cx="8229600" cy="85195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FINANČNÍ ANALÝZA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7EAD705-79B5-4E60-BF5A-89524BDB3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/>
              <a:t>Je jednou z metod hodnocení organizace.</a:t>
            </a:r>
          </a:p>
          <a:p>
            <a:r>
              <a:rPr lang="cs-CZ" b="1" dirty="0"/>
              <a:t>Jejím základem je hodnocení finančních výkazů</a:t>
            </a:r>
            <a:br>
              <a:rPr lang="cs-CZ" b="1" u="sng" dirty="0"/>
            </a:br>
            <a:r>
              <a:rPr lang="cs-CZ" b="1" dirty="0"/>
              <a:t>a různých finančních ukazatelů, výsledkem jsou poměrové a syntetické ukazatele a další analytické výstupy.</a:t>
            </a:r>
          </a:p>
          <a:p>
            <a:r>
              <a:rPr lang="cs-CZ" b="1" dirty="0"/>
              <a:t>Finanční analýza může využívat různé analytické techniky:</a:t>
            </a:r>
          </a:p>
          <a:p>
            <a:pPr lvl="1"/>
            <a:r>
              <a:rPr lang="cs-CZ" b="1" dirty="0"/>
              <a:t>Analýza zisku</a:t>
            </a:r>
          </a:p>
          <a:p>
            <a:pPr lvl="1"/>
            <a:r>
              <a:rPr lang="cs-CZ" b="1" dirty="0"/>
              <a:t>Analýza Cash </a:t>
            </a:r>
            <a:r>
              <a:rPr lang="cs-CZ" b="1" dirty="0" err="1"/>
              <a:t>Flow</a:t>
            </a:r>
            <a:endParaRPr lang="cs-CZ" b="1" dirty="0"/>
          </a:p>
          <a:p>
            <a:pPr lvl="1"/>
            <a:r>
              <a:rPr lang="cs-CZ" b="1" dirty="0"/>
              <a:t>Analýza likvidity</a:t>
            </a:r>
          </a:p>
          <a:p>
            <a:pPr lvl="1"/>
            <a:r>
              <a:rPr lang="cs-CZ" b="1" dirty="0"/>
              <a:t>Analýza </a:t>
            </a:r>
            <a:r>
              <a:rPr lang="cs-CZ" b="1" dirty="0" err="1"/>
              <a:t>rantability</a:t>
            </a:r>
            <a:r>
              <a:rPr lang="cs-CZ" b="1" dirty="0"/>
              <a:t> a aktivity</a:t>
            </a:r>
          </a:p>
          <a:p>
            <a:pPr lvl="1"/>
            <a:r>
              <a:rPr lang="cs-CZ" b="1" dirty="0"/>
              <a:t>Analýza zadluženosti</a:t>
            </a:r>
          </a:p>
        </p:txBody>
      </p:sp>
    </p:spTree>
    <p:extLst>
      <p:ext uri="{BB962C8B-B14F-4D97-AF65-F5344CB8AC3E}">
        <p14:creationId xmlns:p14="http://schemas.microsoft.com/office/powerpoint/2010/main" val="559927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F847E6-9FEE-44B1-8914-DECFB3076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73436"/>
            <a:ext cx="8229600" cy="844201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NÁKLADOVÉ ANALÝZY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B6CE61F-3C3E-40E2-A5B7-F4681ABF2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74556"/>
            <a:ext cx="8229600" cy="4351607"/>
          </a:xfrm>
        </p:spPr>
        <p:txBody>
          <a:bodyPr>
            <a:normAutofit fontScale="92500"/>
          </a:bodyPr>
          <a:lstStyle/>
          <a:p>
            <a:r>
              <a:rPr lang="cs-CZ" b="1" dirty="0" err="1"/>
              <a:t>Total</a:t>
            </a:r>
            <a:r>
              <a:rPr lang="cs-CZ" b="1" dirty="0"/>
              <a:t> </a:t>
            </a:r>
            <a:r>
              <a:rPr lang="cs-CZ" b="1" dirty="0" err="1"/>
              <a:t>Cost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Ownership</a:t>
            </a:r>
            <a:r>
              <a:rPr lang="cs-CZ" b="1" dirty="0"/>
              <a:t> (TCO) – celkové náklady spojené s vlastnictvím</a:t>
            </a:r>
          </a:p>
          <a:p>
            <a:r>
              <a:rPr lang="cs-CZ" b="1" dirty="0"/>
              <a:t>Analýza bodu zvratu (</a:t>
            </a:r>
            <a:r>
              <a:rPr lang="cs-CZ" b="1" dirty="0" err="1"/>
              <a:t>Break</a:t>
            </a:r>
            <a:r>
              <a:rPr lang="cs-CZ" b="1" dirty="0"/>
              <a:t> </a:t>
            </a:r>
            <a:r>
              <a:rPr lang="cs-CZ" b="1" dirty="0" err="1"/>
              <a:t>Even</a:t>
            </a:r>
            <a:r>
              <a:rPr lang="cs-CZ" b="1" dirty="0"/>
              <a:t> Point </a:t>
            </a:r>
            <a:r>
              <a:rPr lang="cs-CZ" b="1" dirty="0" err="1"/>
              <a:t>Analysis</a:t>
            </a:r>
            <a:r>
              <a:rPr lang="cs-CZ" b="1" dirty="0"/>
              <a:t>)</a:t>
            </a:r>
          </a:p>
          <a:p>
            <a:r>
              <a:rPr lang="cs-CZ" b="1" dirty="0"/>
              <a:t>Fixní náklady</a:t>
            </a:r>
          </a:p>
          <a:p>
            <a:r>
              <a:rPr lang="cs-CZ" b="1" dirty="0"/>
              <a:t>Mezní náklady</a:t>
            </a:r>
          </a:p>
          <a:p>
            <a:r>
              <a:rPr lang="cs-CZ" b="1" dirty="0"/>
              <a:t>Variabilní náklady</a:t>
            </a:r>
          </a:p>
          <a:p>
            <a:r>
              <a:rPr lang="cs-CZ" b="1" dirty="0"/>
              <a:t>Jednicové náklady (Unit </a:t>
            </a:r>
            <a:r>
              <a:rPr lang="cs-CZ" b="1" dirty="0" err="1"/>
              <a:t>Costs</a:t>
            </a:r>
            <a:r>
              <a:rPr lang="cs-CZ" b="1" dirty="0"/>
              <a:t>)</a:t>
            </a:r>
          </a:p>
          <a:p>
            <a:r>
              <a:rPr lang="cs-CZ" b="1" dirty="0"/>
              <a:t>Metoda ABC (</a:t>
            </a:r>
            <a:r>
              <a:rPr lang="cs-CZ" b="1" dirty="0" err="1"/>
              <a:t>Activity</a:t>
            </a:r>
            <a:r>
              <a:rPr lang="cs-CZ" b="1" dirty="0"/>
              <a:t> </a:t>
            </a:r>
            <a:r>
              <a:rPr lang="cs-CZ" b="1" dirty="0" err="1"/>
              <a:t>Based</a:t>
            </a:r>
            <a:r>
              <a:rPr lang="cs-CZ" b="1" dirty="0"/>
              <a:t> </a:t>
            </a:r>
            <a:r>
              <a:rPr lang="cs-CZ" b="1" dirty="0" err="1"/>
              <a:t>Costing</a:t>
            </a:r>
            <a:r>
              <a:rPr lang="cs-CZ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626428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906533-FFD0-4C41-933A-611E4C8EF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57938"/>
            <a:ext cx="8229600" cy="859699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METODY ŘÍZENÍ OBĚŽNÉHO MAJETKU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98B59EA-2BE4-4A09-9976-78D25DBA6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30278"/>
            <a:ext cx="8229600" cy="4095885"/>
          </a:xfrm>
        </p:spPr>
        <p:txBody>
          <a:bodyPr>
            <a:normAutofit/>
          </a:bodyPr>
          <a:lstStyle/>
          <a:p>
            <a:r>
              <a:rPr lang="cs-CZ" b="1" dirty="0"/>
              <a:t>Metody řízení zásob</a:t>
            </a:r>
          </a:p>
          <a:p>
            <a:r>
              <a:rPr lang="cs-CZ" b="1" dirty="0"/>
              <a:t>Metody řízení pohledávek</a:t>
            </a:r>
          </a:p>
          <a:p>
            <a:r>
              <a:rPr lang="cs-CZ" b="1" dirty="0"/>
              <a:t>Metody řízení finančních toků</a:t>
            </a:r>
          </a:p>
          <a:p>
            <a:r>
              <a:rPr lang="cs-CZ" b="1" dirty="0"/>
              <a:t>Metody řízení peněžních prostředků</a:t>
            </a:r>
          </a:p>
          <a:p>
            <a:r>
              <a:rPr lang="cs-CZ" b="1" dirty="0"/>
              <a:t>Metody řízení likvidity (Cash Management, Cash </a:t>
            </a:r>
            <a:r>
              <a:rPr lang="cs-CZ" b="1" dirty="0" err="1"/>
              <a:t>Flow</a:t>
            </a:r>
            <a:r>
              <a:rPr lang="cs-CZ" b="1" dirty="0"/>
              <a:t> Management)</a:t>
            </a:r>
          </a:p>
          <a:p>
            <a:r>
              <a:rPr lang="cs-CZ" b="1" dirty="0"/>
              <a:t>Metody placení</a:t>
            </a:r>
          </a:p>
        </p:txBody>
      </p:sp>
    </p:spTree>
    <p:extLst>
      <p:ext uri="{BB962C8B-B14F-4D97-AF65-F5344CB8AC3E}">
        <p14:creationId xmlns:p14="http://schemas.microsoft.com/office/powerpoint/2010/main" val="15628292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401C20-9D8E-403A-8123-48CC05496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4659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METODY A ZPŮSOBY FINANCOVÁNÍ (ZÍSKÁVÁNÍ FINANČNÍCH ZDROJŮ)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B613215-4B97-411A-BF5B-792917FE7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15798"/>
            <a:ext cx="8229600" cy="2026403"/>
          </a:xfrm>
        </p:spPr>
        <p:txBody>
          <a:bodyPr/>
          <a:lstStyle/>
          <a:p>
            <a:r>
              <a:rPr lang="cs-CZ" b="1" dirty="0"/>
              <a:t>Metody krátkodobého financování</a:t>
            </a:r>
          </a:p>
          <a:p>
            <a:r>
              <a:rPr lang="cs-CZ" b="1" dirty="0"/>
              <a:t>Metody dlouhodobého financování</a:t>
            </a:r>
          </a:p>
          <a:p>
            <a:r>
              <a:rPr lang="cs-CZ" b="1" dirty="0"/>
              <a:t>Metody leasingu</a:t>
            </a:r>
          </a:p>
        </p:txBody>
      </p:sp>
    </p:spTree>
    <p:extLst>
      <p:ext uri="{BB962C8B-B14F-4D97-AF65-F5344CB8AC3E}">
        <p14:creationId xmlns:p14="http://schemas.microsoft.com/office/powerpoint/2010/main" val="18219018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751619-8B06-4E99-BA10-E48455F3D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METODY ŘÍZENÍ INVESTIČNÍHO MAJETKU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FC80B56-6688-4B9C-B28C-C0A7B7B59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99102"/>
            <a:ext cx="8229600" cy="1143001"/>
          </a:xfrm>
        </p:spPr>
        <p:txBody>
          <a:bodyPr/>
          <a:lstStyle/>
          <a:p>
            <a:r>
              <a:rPr lang="cs-CZ" b="1" dirty="0"/>
              <a:t>Metody odpisování</a:t>
            </a:r>
          </a:p>
        </p:txBody>
      </p:sp>
    </p:spTree>
    <p:extLst>
      <p:ext uri="{BB962C8B-B14F-4D97-AF65-F5344CB8AC3E}">
        <p14:creationId xmlns:p14="http://schemas.microsoft.com/office/powerpoint/2010/main" val="4297994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ABE8A3-4777-417D-AF26-4851D9B14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39588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METODY OCEŇOVÁNÍ PODNIKU</a:t>
            </a:r>
          </a:p>
        </p:txBody>
      </p:sp>
    </p:spTree>
    <p:extLst>
      <p:ext uri="{BB962C8B-B14F-4D97-AF65-F5344CB8AC3E}">
        <p14:creationId xmlns:p14="http://schemas.microsoft.com/office/powerpoint/2010/main" val="37963040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CA5E13A9-9299-41EA-9F38-F1ACDCBF7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92353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METODY FINANČNÍHO ŘÍZENÍ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2470D09-B71F-49C6-864F-11B151DCC9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03715"/>
            <a:ext cx="8229600" cy="1460715"/>
          </a:xfrm>
        </p:spPr>
        <p:txBody>
          <a:bodyPr/>
          <a:lstStyle/>
          <a:p>
            <a:r>
              <a:rPr lang="cs-CZ" b="1" dirty="0"/>
              <a:t>Metody finančního řízení jsou postaveny na různých finančních ukazatelích a výkazech.</a:t>
            </a:r>
          </a:p>
        </p:txBody>
      </p:sp>
    </p:spTree>
    <p:extLst>
      <p:ext uri="{BB962C8B-B14F-4D97-AF65-F5344CB8AC3E}">
        <p14:creationId xmlns:p14="http://schemas.microsoft.com/office/powerpoint/2010/main" val="27301987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3F4284-F25D-4D6E-82BE-1F0158C09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6426"/>
            <a:ext cx="8229600" cy="859699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UKAZATELÉ ZISKU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8E1ABF-0596-4B4D-8733-B28FB5F02D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45037"/>
            <a:ext cx="8229600" cy="4181126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/>
              <a:t>EAC,</a:t>
            </a:r>
          </a:p>
          <a:p>
            <a:r>
              <a:rPr lang="cs-CZ" b="1" dirty="0"/>
              <a:t>EAT</a:t>
            </a:r>
          </a:p>
          <a:p>
            <a:r>
              <a:rPr lang="cs-CZ" b="1" dirty="0"/>
              <a:t>EBT</a:t>
            </a:r>
          </a:p>
          <a:p>
            <a:r>
              <a:rPr lang="cs-CZ" b="1" dirty="0"/>
              <a:t>EBIT</a:t>
            </a:r>
          </a:p>
          <a:p>
            <a:r>
              <a:rPr lang="cs-CZ" b="1" dirty="0"/>
              <a:t>EBITDA</a:t>
            </a:r>
          </a:p>
          <a:p>
            <a:r>
              <a:rPr lang="cs-CZ" b="1" dirty="0"/>
              <a:t>Hrubé rozpětí</a:t>
            </a:r>
          </a:p>
          <a:p>
            <a:r>
              <a:rPr lang="cs-CZ" b="1" dirty="0"/>
              <a:t>NOPAT</a:t>
            </a:r>
          </a:p>
          <a:p>
            <a:r>
              <a:rPr lang="cs-CZ" b="1" dirty="0"/>
              <a:t>Ekonomický zisk</a:t>
            </a:r>
          </a:p>
          <a:p>
            <a:r>
              <a:rPr lang="cs-CZ" b="1" dirty="0"/>
              <a:t>Čistý zisk plus úroky po zdanění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92651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1397B5-0F9E-46A4-8CA1-63591F16F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1954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HODNOTOVÁ KRITÉRIA MĚŘENÍ VÝKONNOSTI PODNIKU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FE922AA-5E68-4F2E-8645-D1093E5DC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5210"/>
            <a:ext cx="8229600" cy="4150895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/>
              <a:t>CFROI (Cash </a:t>
            </a:r>
            <a:r>
              <a:rPr lang="cs-CZ" b="1" dirty="0" err="1"/>
              <a:t>Flow</a:t>
            </a:r>
            <a:r>
              <a:rPr lang="cs-CZ" b="1" dirty="0"/>
              <a:t> Return on </a:t>
            </a:r>
            <a:r>
              <a:rPr lang="cs-CZ" b="1" dirty="0" err="1"/>
              <a:t>Investment</a:t>
            </a:r>
            <a:r>
              <a:rPr lang="cs-CZ" b="1" dirty="0"/>
              <a:t>) –</a:t>
            </a:r>
            <a:br>
              <a:rPr lang="cs-CZ" b="1" dirty="0"/>
            </a:br>
            <a:r>
              <a:rPr lang="cs-CZ" b="1" dirty="0"/>
              <a:t>CF výnosnost investice</a:t>
            </a:r>
          </a:p>
          <a:p>
            <a:r>
              <a:rPr lang="cs-CZ" b="1" dirty="0"/>
              <a:t>CROGA (Cash Return on Gross </a:t>
            </a:r>
            <a:r>
              <a:rPr lang="cs-CZ" b="1" dirty="0" err="1"/>
              <a:t>Assets</a:t>
            </a:r>
            <a:r>
              <a:rPr lang="cs-CZ" b="1" dirty="0"/>
              <a:t>) –</a:t>
            </a:r>
            <a:br>
              <a:rPr lang="cs-CZ" b="1" dirty="0"/>
            </a:br>
            <a:r>
              <a:rPr lang="cs-CZ" b="1" dirty="0"/>
              <a:t>CF výnosnost hrubých aktiv</a:t>
            </a:r>
          </a:p>
          <a:p>
            <a:r>
              <a:rPr lang="cs-CZ" b="1" dirty="0"/>
              <a:t>EVA (</a:t>
            </a:r>
            <a:r>
              <a:rPr lang="cs-CZ" b="1" dirty="0" err="1"/>
              <a:t>Economic</a:t>
            </a:r>
            <a:r>
              <a:rPr lang="cs-CZ" b="1" dirty="0"/>
              <a:t> </a:t>
            </a:r>
            <a:r>
              <a:rPr lang="cs-CZ" b="1" dirty="0" err="1"/>
              <a:t>Value</a:t>
            </a:r>
            <a:r>
              <a:rPr lang="cs-CZ" b="1" dirty="0"/>
              <a:t> </a:t>
            </a:r>
            <a:r>
              <a:rPr lang="cs-CZ" b="1" dirty="0" err="1"/>
              <a:t>Added</a:t>
            </a:r>
            <a:r>
              <a:rPr lang="cs-CZ" b="1" dirty="0"/>
              <a:t>) - ekonomická přidaná hodnota</a:t>
            </a:r>
          </a:p>
          <a:p>
            <a:r>
              <a:rPr lang="cs-CZ" b="1" dirty="0"/>
              <a:t>MVA (Market </a:t>
            </a:r>
            <a:r>
              <a:rPr lang="cs-CZ" b="1" dirty="0" err="1"/>
              <a:t>Value</a:t>
            </a:r>
            <a:r>
              <a:rPr lang="cs-CZ" b="1" dirty="0"/>
              <a:t> </a:t>
            </a:r>
            <a:r>
              <a:rPr lang="cs-CZ" b="1" dirty="0" err="1"/>
              <a:t>Added</a:t>
            </a:r>
            <a:r>
              <a:rPr lang="cs-CZ" b="1" dirty="0"/>
              <a:t>) - hodnota přidaná trhem</a:t>
            </a:r>
          </a:p>
          <a:p>
            <a:r>
              <a:rPr lang="cs-CZ" b="1" dirty="0"/>
              <a:t>RONA (Return on Net </a:t>
            </a:r>
            <a:r>
              <a:rPr lang="cs-CZ" b="1" dirty="0" err="1"/>
              <a:t>Assets</a:t>
            </a:r>
            <a:r>
              <a:rPr lang="cs-CZ" b="1" dirty="0"/>
              <a:t>) - výnosnost čistých aktiv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073868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792091-6D7E-46AD-927A-183B19365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41683"/>
            <a:ext cx="8229600" cy="904291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UKAZATELÉ NA BÁZI CASH FLOW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2B7F913-401B-4B23-A388-376B8905C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0253"/>
            <a:ext cx="8229600" cy="4505910"/>
          </a:xfrm>
        </p:spPr>
        <p:txBody>
          <a:bodyPr>
            <a:normAutofit fontScale="70000" lnSpcReduction="20000"/>
          </a:bodyPr>
          <a:lstStyle/>
          <a:p>
            <a:r>
              <a:rPr lang="cs-CZ" b="1" dirty="0"/>
              <a:t>Cash </a:t>
            </a:r>
            <a:r>
              <a:rPr lang="cs-CZ" b="1" dirty="0" err="1"/>
              <a:t>Flow</a:t>
            </a:r>
            <a:r>
              <a:rPr lang="cs-CZ" b="1" dirty="0"/>
              <a:t> na akcii</a:t>
            </a:r>
          </a:p>
          <a:p>
            <a:r>
              <a:rPr lang="cs-CZ" b="1" dirty="0"/>
              <a:t>ROA (CF) rentabilita aktiv (ROA (CF) - Cash </a:t>
            </a:r>
            <a:r>
              <a:rPr lang="cs-CZ" b="1" dirty="0" err="1"/>
              <a:t>Flow</a:t>
            </a:r>
            <a:r>
              <a:rPr lang="cs-CZ" b="1" dirty="0"/>
              <a:t> Return On </a:t>
            </a:r>
            <a:r>
              <a:rPr lang="cs-CZ" b="1" dirty="0" err="1"/>
              <a:t>Assets</a:t>
            </a:r>
            <a:r>
              <a:rPr lang="cs-CZ" b="1" dirty="0"/>
              <a:t>)</a:t>
            </a:r>
          </a:p>
          <a:p>
            <a:r>
              <a:rPr lang="cs-CZ" b="1" dirty="0"/>
              <a:t>CF rentabilita celkového kapitálu (CF Return on </a:t>
            </a:r>
            <a:r>
              <a:rPr lang="cs-CZ" b="1" dirty="0" err="1"/>
              <a:t>Total</a:t>
            </a:r>
            <a:r>
              <a:rPr lang="cs-CZ" b="1" dirty="0"/>
              <a:t> </a:t>
            </a:r>
            <a:r>
              <a:rPr lang="cs-CZ" b="1" dirty="0" err="1"/>
              <a:t>Capital</a:t>
            </a:r>
            <a:r>
              <a:rPr lang="cs-CZ" b="1" dirty="0"/>
              <a:t>)</a:t>
            </a:r>
          </a:p>
          <a:p>
            <a:r>
              <a:rPr lang="cs-CZ" b="1" dirty="0"/>
              <a:t>ROS (CF) - CF rentabilita tržeb</a:t>
            </a:r>
          </a:p>
          <a:p>
            <a:r>
              <a:rPr lang="cs-CZ" b="1" dirty="0"/>
              <a:t>CF solventnosti</a:t>
            </a:r>
          </a:p>
          <a:p>
            <a:r>
              <a:rPr lang="cs-CZ" b="1" dirty="0"/>
              <a:t>CF úrokové krytí nákladů</a:t>
            </a:r>
          </a:p>
          <a:p>
            <a:r>
              <a:rPr lang="cs-CZ" b="1" dirty="0"/>
              <a:t>Doba splácení dluhů (DSD)</a:t>
            </a:r>
          </a:p>
          <a:p>
            <a:r>
              <a:rPr lang="cs-CZ" b="1" dirty="0"/>
              <a:t>Krytí fixních plateb</a:t>
            </a:r>
          </a:p>
          <a:p>
            <a:r>
              <a:rPr lang="cs-CZ" b="1" dirty="0"/>
              <a:t>Likvidita z cash </a:t>
            </a:r>
            <a:r>
              <a:rPr lang="cs-CZ" b="1" dirty="0" err="1"/>
              <a:t>flow</a:t>
            </a:r>
            <a:endParaRPr lang="cs-CZ" b="1" dirty="0"/>
          </a:p>
          <a:p>
            <a:r>
              <a:rPr lang="cs-CZ" b="1" dirty="0"/>
              <a:t>Míra samofinancování investic</a:t>
            </a:r>
          </a:p>
          <a:p>
            <a:r>
              <a:rPr lang="cs-CZ" b="1" dirty="0"/>
              <a:t>Poměr tržní ceny akcie ke cash </a:t>
            </a:r>
            <a:r>
              <a:rPr lang="cs-CZ" b="1" dirty="0" err="1"/>
              <a:t>flow</a:t>
            </a:r>
            <a:r>
              <a:rPr lang="cs-CZ" b="1" dirty="0"/>
              <a:t> na akcii</a:t>
            </a:r>
          </a:p>
          <a:p>
            <a:r>
              <a:rPr lang="cs-CZ" b="1" dirty="0"/>
              <a:t>Rentabilita vlastního kapitálu z CF</a:t>
            </a:r>
          </a:p>
          <a:p>
            <a:r>
              <a:rPr lang="cs-CZ" b="1" dirty="0"/>
              <a:t>Stupeň oddlužení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5825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6F17DE-5AE7-4028-A852-204B323A1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3621"/>
            <a:ext cx="8229600" cy="3090758"/>
          </a:xfrm>
        </p:spPr>
        <p:txBody>
          <a:bodyPr>
            <a:noAutofit/>
          </a:bodyPr>
          <a:lstStyle/>
          <a:p>
            <a:r>
              <a:rPr lang="cs-CZ" sz="6000" b="1" dirty="0">
                <a:solidFill>
                  <a:srgbClr val="FF0000"/>
                </a:solidFill>
              </a:rPr>
              <a:t>6. VYBRANÉ NÁSTROJE EKONOMIKY A ŘÍZENÍ FINANCÍ</a:t>
            </a:r>
          </a:p>
        </p:txBody>
      </p:sp>
    </p:spTree>
    <p:extLst>
      <p:ext uri="{BB962C8B-B14F-4D97-AF65-F5344CB8AC3E}">
        <p14:creationId xmlns:p14="http://schemas.microsoft.com/office/powerpoint/2010/main" val="17454995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805A8C-70D9-4AE6-B14A-AC9CC4C50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7852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UKAZATELE LIKVIDITY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349CA20-6BB9-4F49-B51C-F30BE0790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23547"/>
            <a:ext cx="8229600" cy="2010905"/>
          </a:xfrm>
        </p:spPr>
        <p:txBody>
          <a:bodyPr/>
          <a:lstStyle/>
          <a:p>
            <a:r>
              <a:rPr lang="cs-CZ" b="1" dirty="0"/>
              <a:t>CR (</a:t>
            </a:r>
            <a:r>
              <a:rPr lang="cs-CZ" b="1" dirty="0" err="1"/>
              <a:t>Current</a:t>
            </a:r>
            <a:r>
              <a:rPr lang="cs-CZ" b="1" dirty="0"/>
              <a:t> Ratio) - Běžná likvidita</a:t>
            </a:r>
          </a:p>
          <a:p>
            <a:r>
              <a:rPr lang="cs-CZ" b="1" dirty="0"/>
              <a:t>CPR (Cash </a:t>
            </a:r>
            <a:r>
              <a:rPr lang="cs-CZ" b="1" dirty="0" err="1"/>
              <a:t>Position</a:t>
            </a:r>
            <a:r>
              <a:rPr lang="cs-CZ" b="1" dirty="0"/>
              <a:t> Ratio) - Okamžitá likvidita</a:t>
            </a:r>
          </a:p>
          <a:p>
            <a:r>
              <a:rPr lang="cs-CZ" b="1" dirty="0"/>
              <a:t>QAR (</a:t>
            </a:r>
            <a:r>
              <a:rPr lang="cs-CZ" b="1" dirty="0" err="1"/>
              <a:t>Quick</a:t>
            </a:r>
            <a:r>
              <a:rPr lang="cs-CZ" b="1" dirty="0"/>
              <a:t> </a:t>
            </a:r>
            <a:r>
              <a:rPr lang="cs-CZ" b="1" dirty="0" err="1"/>
              <a:t>Asset</a:t>
            </a:r>
            <a:r>
              <a:rPr lang="cs-CZ" b="1" dirty="0"/>
              <a:t> Ratio) - Pohotová likvidita</a:t>
            </a:r>
          </a:p>
        </p:txBody>
      </p:sp>
    </p:spTree>
    <p:extLst>
      <p:ext uri="{BB962C8B-B14F-4D97-AF65-F5344CB8AC3E}">
        <p14:creationId xmlns:p14="http://schemas.microsoft.com/office/powerpoint/2010/main" val="8183882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9BC77D-69C1-49DE-BDF0-0ED0CD50D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4434"/>
            <a:ext cx="8229600" cy="813204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UKAZATELE RENTABILITY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5446EE-BCDC-4956-9619-F2EC80BC33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dirty="0"/>
              <a:t>ROA (Return on </a:t>
            </a:r>
            <a:r>
              <a:rPr lang="cs-CZ" b="1" dirty="0" err="1"/>
              <a:t>Assets</a:t>
            </a:r>
            <a:r>
              <a:rPr lang="cs-CZ" b="1" dirty="0"/>
              <a:t>) - Rentabilita aktiv</a:t>
            </a:r>
          </a:p>
          <a:p>
            <a:r>
              <a:rPr lang="cs-CZ" b="1" dirty="0"/>
              <a:t>ROC (Return on </a:t>
            </a:r>
            <a:r>
              <a:rPr lang="cs-CZ" b="1" dirty="0" err="1"/>
              <a:t>Capital</a:t>
            </a:r>
            <a:r>
              <a:rPr lang="cs-CZ" b="1" dirty="0"/>
              <a:t>)  - Rentabilita nákladů</a:t>
            </a:r>
          </a:p>
          <a:p>
            <a:r>
              <a:rPr lang="cs-CZ" b="1" dirty="0"/>
              <a:t>ROCE (Return on </a:t>
            </a:r>
            <a:r>
              <a:rPr lang="cs-CZ" b="1" dirty="0" err="1"/>
              <a:t>Capital</a:t>
            </a:r>
            <a:r>
              <a:rPr lang="cs-CZ" b="1" dirty="0"/>
              <a:t> </a:t>
            </a:r>
            <a:r>
              <a:rPr lang="cs-CZ" b="1" dirty="0" err="1"/>
              <a:t>Employed</a:t>
            </a:r>
            <a:r>
              <a:rPr lang="cs-CZ" b="1" dirty="0"/>
              <a:t>)  - Rentabilita dlouhodobě investovaného kapitálu</a:t>
            </a:r>
          </a:p>
          <a:p>
            <a:r>
              <a:rPr lang="cs-CZ" b="1" dirty="0"/>
              <a:t>ROGIC (Return on Gross </a:t>
            </a:r>
            <a:r>
              <a:rPr lang="cs-CZ" b="1" dirty="0" err="1"/>
              <a:t>Invested</a:t>
            </a:r>
            <a:r>
              <a:rPr lang="cs-CZ" b="1" dirty="0"/>
              <a:t> </a:t>
            </a:r>
            <a:r>
              <a:rPr lang="cs-CZ" b="1" dirty="0" err="1"/>
              <a:t>Capital</a:t>
            </a:r>
            <a:r>
              <a:rPr lang="cs-CZ" b="1" dirty="0"/>
              <a:t>) - Rentabilita brutto investovaného kapitálu </a:t>
            </a:r>
          </a:p>
          <a:p>
            <a:r>
              <a:rPr lang="cs-CZ" b="1" dirty="0"/>
              <a:t>ROI (Return on </a:t>
            </a:r>
            <a:r>
              <a:rPr lang="cs-CZ" b="1" dirty="0" err="1"/>
              <a:t>Investments</a:t>
            </a:r>
            <a:r>
              <a:rPr lang="cs-CZ" b="1" dirty="0"/>
              <a:t>) - Rentabilita investic</a:t>
            </a:r>
          </a:p>
          <a:p>
            <a:r>
              <a:rPr lang="cs-CZ" b="1" dirty="0"/>
              <a:t>ROIC (Return on </a:t>
            </a:r>
            <a:r>
              <a:rPr lang="cs-CZ" b="1" dirty="0" err="1"/>
              <a:t>Invested</a:t>
            </a:r>
            <a:r>
              <a:rPr lang="cs-CZ" b="1" dirty="0"/>
              <a:t> </a:t>
            </a:r>
            <a:r>
              <a:rPr lang="cs-CZ" b="1" dirty="0" err="1"/>
              <a:t>Capital</a:t>
            </a:r>
            <a:r>
              <a:rPr lang="cs-CZ" b="1" dirty="0"/>
              <a:t>) - Rentabilita celkového investovaného kapitálu</a:t>
            </a:r>
          </a:p>
          <a:p>
            <a:r>
              <a:rPr lang="cs-CZ" b="1" dirty="0"/>
              <a:t>ROE (Return on </a:t>
            </a:r>
            <a:r>
              <a:rPr lang="cs-CZ" b="1" dirty="0" err="1"/>
              <a:t>Equity</a:t>
            </a:r>
            <a:r>
              <a:rPr lang="cs-CZ" b="1" dirty="0"/>
              <a:t>) - Rentabilita vlastního kapitálu</a:t>
            </a:r>
          </a:p>
          <a:p>
            <a:r>
              <a:rPr lang="cs-CZ" b="1" dirty="0"/>
              <a:t>ROO (Return on </a:t>
            </a:r>
            <a:r>
              <a:rPr lang="cs-CZ" b="1" dirty="0" err="1"/>
              <a:t>Organization</a:t>
            </a:r>
            <a:r>
              <a:rPr lang="cs-CZ" b="1" dirty="0"/>
              <a:t>) - Rentabilita podniku (organizace)</a:t>
            </a:r>
          </a:p>
          <a:p>
            <a:r>
              <a:rPr lang="cs-CZ" b="1" dirty="0"/>
              <a:t>ROS (Return on Sales) - Rentabilita tržeb</a:t>
            </a:r>
          </a:p>
          <a:p>
            <a:r>
              <a:rPr lang="cs-CZ" b="1" dirty="0"/>
              <a:t>ROR (Return on </a:t>
            </a:r>
            <a:r>
              <a:rPr lang="cs-CZ" b="1" dirty="0" err="1"/>
              <a:t>Revenue</a:t>
            </a:r>
            <a:r>
              <a:rPr lang="cs-CZ" b="1" dirty="0"/>
              <a:t>) - Rentabilita výnosů</a:t>
            </a:r>
          </a:p>
          <a:p>
            <a:r>
              <a:rPr lang="cs-CZ" b="1" dirty="0"/>
              <a:t>Ukazatel </a:t>
            </a:r>
            <a:r>
              <a:rPr lang="cs-CZ" b="1" dirty="0" err="1"/>
              <a:t>Du</a:t>
            </a:r>
            <a:r>
              <a:rPr lang="cs-CZ" b="1" dirty="0"/>
              <a:t> Pont - rozklad ukazatele rentability vlastního kapitálu</a:t>
            </a:r>
          </a:p>
        </p:txBody>
      </p:sp>
    </p:spTree>
    <p:extLst>
      <p:ext uri="{BB962C8B-B14F-4D97-AF65-F5344CB8AC3E}">
        <p14:creationId xmlns:p14="http://schemas.microsoft.com/office/powerpoint/2010/main" val="7363152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6BA3EF-EA9F-40E0-9EFF-984EB72DF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74176"/>
            <a:ext cx="8229600" cy="851950"/>
          </a:xfrm>
        </p:spPr>
        <p:txBody>
          <a:bodyPr>
            <a:normAutofit fontScale="90000"/>
          </a:bodyPr>
          <a:lstStyle/>
          <a:p>
            <a:r>
              <a:rPr lang="cs-CZ" sz="3200" b="1" dirty="0">
                <a:solidFill>
                  <a:srgbClr val="FF0000"/>
                </a:solidFill>
              </a:rPr>
              <a:t>TECHNIKY HODNOCENÍ INVESTIC</a:t>
            </a:r>
            <a:br>
              <a:rPr lang="cs-CZ" sz="3200" b="1" dirty="0">
                <a:solidFill>
                  <a:srgbClr val="FF0000"/>
                </a:solidFill>
              </a:rPr>
            </a:br>
            <a:r>
              <a:rPr lang="cs-CZ" sz="3200" b="1" dirty="0">
                <a:solidFill>
                  <a:srgbClr val="FF0000"/>
                </a:solidFill>
              </a:rPr>
              <a:t>(INVESTIČNÍCH VARIANT)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1637122-272B-413D-A9E1-4B33E9BBDA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1308"/>
            <a:ext cx="8229600" cy="4374855"/>
          </a:xfrm>
        </p:spPr>
        <p:txBody>
          <a:bodyPr>
            <a:normAutofit fontScale="85000" lnSpcReduction="10000"/>
          </a:bodyPr>
          <a:lstStyle/>
          <a:p>
            <a:r>
              <a:rPr lang="cs-CZ" b="1" dirty="0"/>
              <a:t>NPV (Net </a:t>
            </a:r>
            <a:r>
              <a:rPr lang="cs-CZ" b="1" dirty="0" err="1"/>
              <a:t>Present</a:t>
            </a:r>
            <a:r>
              <a:rPr lang="cs-CZ" b="1" dirty="0"/>
              <a:t> </a:t>
            </a:r>
            <a:r>
              <a:rPr lang="cs-CZ" b="1" dirty="0" err="1"/>
              <a:t>Value</a:t>
            </a:r>
            <a:r>
              <a:rPr lang="cs-CZ" b="1" dirty="0"/>
              <a:t>) - Čistá současná hodnota</a:t>
            </a:r>
          </a:p>
          <a:p>
            <a:r>
              <a:rPr lang="cs-CZ" b="1" dirty="0"/>
              <a:t>IRR (</a:t>
            </a:r>
            <a:r>
              <a:rPr lang="cs-CZ" b="1" dirty="0" err="1"/>
              <a:t>Internal</a:t>
            </a:r>
            <a:r>
              <a:rPr lang="cs-CZ" b="1" dirty="0"/>
              <a:t> </a:t>
            </a:r>
            <a:r>
              <a:rPr lang="cs-CZ" b="1" dirty="0" err="1"/>
              <a:t>Rate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Return) - Vnitřní výnosové procento</a:t>
            </a:r>
          </a:p>
          <a:p>
            <a:r>
              <a:rPr lang="cs-CZ" b="1" dirty="0"/>
              <a:t>PI (Profitability Index) - Index ziskovosti</a:t>
            </a:r>
          </a:p>
          <a:p>
            <a:r>
              <a:rPr lang="cs-CZ" b="1" dirty="0"/>
              <a:t>PP (</a:t>
            </a:r>
            <a:r>
              <a:rPr lang="cs-CZ" b="1" dirty="0" err="1"/>
              <a:t>Payback</a:t>
            </a:r>
            <a:r>
              <a:rPr lang="cs-CZ" b="1" dirty="0"/>
              <a:t> Period) - Doba návratnosti </a:t>
            </a:r>
          </a:p>
          <a:p>
            <a:r>
              <a:rPr lang="cs-CZ" b="1" dirty="0"/>
              <a:t>ABPM (</a:t>
            </a:r>
            <a:r>
              <a:rPr lang="cs-CZ" b="1" dirty="0" err="1"/>
              <a:t>Accounting-Based</a:t>
            </a:r>
            <a:r>
              <a:rPr lang="cs-CZ" b="1" dirty="0"/>
              <a:t> Profitability </a:t>
            </a:r>
            <a:r>
              <a:rPr lang="cs-CZ" b="1" dirty="0" err="1"/>
              <a:t>Measures</a:t>
            </a:r>
            <a:r>
              <a:rPr lang="cs-CZ" b="1" dirty="0"/>
              <a:t>) - Průměrný výnos z účetní hodnoty</a:t>
            </a:r>
          </a:p>
          <a:p>
            <a:r>
              <a:rPr lang="cs-CZ" b="1" dirty="0"/>
              <a:t>Průměrný roční výnos</a:t>
            </a:r>
          </a:p>
          <a:p>
            <a:r>
              <a:rPr lang="cs-CZ" b="1" dirty="0"/>
              <a:t>Průměrná doba návratnosti</a:t>
            </a:r>
          </a:p>
          <a:p>
            <a:r>
              <a:rPr lang="cs-CZ" b="1" dirty="0"/>
              <a:t>Průměrná procentní výnosnost</a:t>
            </a:r>
          </a:p>
        </p:txBody>
      </p:sp>
    </p:spTree>
    <p:extLst>
      <p:ext uri="{BB962C8B-B14F-4D97-AF65-F5344CB8AC3E}">
        <p14:creationId xmlns:p14="http://schemas.microsoft.com/office/powerpoint/2010/main" val="16618620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47036F-DF3B-4E18-99EC-2EECC8BFF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84605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UKAZATELE ZADLUŽENOSTI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D96B206-40B9-4D02-AC29-369DC7AA8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97803"/>
            <a:ext cx="8229600" cy="4328360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/>
              <a:t>Ukazatel věřitelského rizika (</a:t>
            </a:r>
            <a:r>
              <a:rPr lang="cs-CZ" b="1" dirty="0" err="1"/>
              <a:t>Total</a:t>
            </a:r>
            <a:r>
              <a:rPr lang="cs-CZ" b="1" dirty="0"/>
              <a:t> </a:t>
            </a:r>
            <a:r>
              <a:rPr lang="cs-CZ" b="1" dirty="0" err="1"/>
              <a:t>Debt</a:t>
            </a:r>
            <a:r>
              <a:rPr lang="cs-CZ" b="1" dirty="0"/>
              <a:t> to </a:t>
            </a:r>
            <a:r>
              <a:rPr lang="cs-CZ" b="1" dirty="0" err="1"/>
              <a:t>Total</a:t>
            </a:r>
            <a:r>
              <a:rPr lang="cs-CZ" b="1" dirty="0"/>
              <a:t> </a:t>
            </a:r>
            <a:r>
              <a:rPr lang="cs-CZ" b="1" dirty="0" err="1"/>
              <a:t>Assets</a:t>
            </a:r>
            <a:r>
              <a:rPr lang="cs-CZ" b="1" dirty="0"/>
              <a:t>)</a:t>
            </a:r>
          </a:p>
          <a:p>
            <a:r>
              <a:rPr lang="cs-CZ" b="1" dirty="0"/>
              <a:t>Poměr vlastního kapitálu a celkových aktiv</a:t>
            </a:r>
          </a:p>
          <a:p>
            <a:r>
              <a:rPr lang="cs-CZ" b="1" dirty="0"/>
              <a:t>Finanční páka</a:t>
            </a:r>
          </a:p>
          <a:p>
            <a:r>
              <a:rPr lang="cs-CZ" b="1" dirty="0"/>
              <a:t>Poměr kapitálu věřitelů a kapitálu akcionářů (</a:t>
            </a:r>
            <a:r>
              <a:rPr lang="cs-CZ" b="1" dirty="0" err="1"/>
              <a:t>Debt</a:t>
            </a:r>
            <a:r>
              <a:rPr lang="cs-CZ" b="1" dirty="0"/>
              <a:t> to </a:t>
            </a:r>
            <a:r>
              <a:rPr lang="cs-CZ" b="1" dirty="0" err="1"/>
              <a:t>Equity</a:t>
            </a:r>
            <a:r>
              <a:rPr lang="cs-CZ" b="1" dirty="0"/>
              <a:t> Ratio)</a:t>
            </a:r>
          </a:p>
          <a:p>
            <a:r>
              <a:rPr lang="cs-CZ" b="1" dirty="0"/>
              <a:t>Ukazatel úrokového krytí (TIE - Times </a:t>
            </a:r>
            <a:r>
              <a:rPr lang="cs-CZ" b="1" dirty="0" err="1"/>
              <a:t>Interest</a:t>
            </a:r>
            <a:r>
              <a:rPr lang="cs-CZ" b="1" dirty="0"/>
              <a:t> </a:t>
            </a:r>
            <a:r>
              <a:rPr lang="cs-CZ" b="1" dirty="0" err="1"/>
              <a:t>Earned</a:t>
            </a:r>
            <a:r>
              <a:rPr lang="cs-CZ" b="1" dirty="0"/>
              <a:t> Ratio)</a:t>
            </a:r>
          </a:p>
          <a:p>
            <a:r>
              <a:rPr lang="cs-CZ" b="1" dirty="0"/>
              <a:t>Míra krytí dluhového břemene</a:t>
            </a:r>
          </a:p>
          <a:p>
            <a:r>
              <a:rPr lang="cs-CZ" b="1" dirty="0"/>
              <a:t>Míra zadluženosti vlastního kapitálu</a:t>
            </a:r>
          </a:p>
        </p:txBody>
      </p:sp>
    </p:spTree>
    <p:extLst>
      <p:ext uri="{BB962C8B-B14F-4D97-AF65-F5344CB8AC3E}">
        <p14:creationId xmlns:p14="http://schemas.microsoft.com/office/powerpoint/2010/main" val="13447154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9F3418-BB5E-4898-ACFC-C47652307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31837"/>
            <a:ext cx="8229600" cy="85195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UKAZATELE 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13AE33-2EEE-42E6-B2CA-1342F993F5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82305"/>
            <a:ext cx="8229600" cy="4343858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 err="1"/>
              <a:t>Total</a:t>
            </a:r>
            <a:r>
              <a:rPr lang="cs-CZ" b="1" dirty="0"/>
              <a:t> </a:t>
            </a:r>
            <a:r>
              <a:rPr lang="cs-CZ" b="1" dirty="0" err="1"/>
              <a:t>Assets</a:t>
            </a:r>
            <a:r>
              <a:rPr lang="cs-CZ" b="1" dirty="0"/>
              <a:t> </a:t>
            </a:r>
            <a:r>
              <a:rPr lang="cs-CZ" b="1" dirty="0" err="1"/>
              <a:t>Turnover</a:t>
            </a:r>
            <a:r>
              <a:rPr lang="cs-CZ" b="1" dirty="0"/>
              <a:t> Ratio - Obrat aktiv</a:t>
            </a:r>
          </a:p>
          <a:p>
            <a:r>
              <a:rPr lang="cs-CZ" b="1" dirty="0"/>
              <a:t>ACP (</a:t>
            </a:r>
            <a:r>
              <a:rPr lang="cs-CZ" b="1" dirty="0" err="1"/>
              <a:t>Average</a:t>
            </a:r>
            <a:r>
              <a:rPr lang="cs-CZ" b="1" dirty="0"/>
              <a:t> </a:t>
            </a:r>
            <a:r>
              <a:rPr lang="cs-CZ" b="1" dirty="0" err="1"/>
              <a:t>Collection</a:t>
            </a:r>
            <a:r>
              <a:rPr lang="cs-CZ" b="1" dirty="0"/>
              <a:t> Period) - Doba splatnosti pohledávek</a:t>
            </a:r>
          </a:p>
          <a:p>
            <a:r>
              <a:rPr lang="cs-CZ" b="1" dirty="0" err="1"/>
              <a:t>Creditiors</a:t>
            </a:r>
            <a:r>
              <a:rPr lang="cs-CZ" b="1" dirty="0"/>
              <a:t> </a:t>
            </a:r>
            <a:r>
              <a:rPr lang="cs-CZ" b="1" dirty="0" err="1"/>
              <a:t>Payment</a:t>
            </a:r>
            <a:r>
              <a:rPr lang="cs-CZ" b="1" dirty="0"/>
              <a:t> Period - Doba splatnosti krátkodobých závazků</a:t>
            </a:r>
          </a:p>
          <a:p>
            <a:r>
              <a:rPr lang="cs-CZ" b="1" dirty="0" err="1"/>
              <a:t>Fixed</a:t>
            </a:r>
            <a:r>
              <a:rPr lang="cs-CZ" b="1" dirty="0"/>
              <a:t> </a:t>
            </a:r>
            <a:r>
              <a:rPr lang="cs-CZ" b="1" dirty="0" err="1"/>
              <a:t>Assets</a:t>
            </a:r>
            <a:r>
              <a:rPr lang="cs-CZ" b="1" dirty="0"/>
              <a:t> </a:t>
            </a:r>
            <a:r>
              <a:rPr lang="cs-CZ" b="1" dirty="0" err="1"/>
              <a:t>Turnover</a:t>
            </a:r>
            <a:r>
              <a:rPr lang="cs-CZ" b="1" dirty="0"/>
              <a:t> - Obrat dlouhodobého majetku</a:t>
            </a:r>
          </a:p>
          <a:p>
            <a:r>
              <a:rPr lang="cs-CZ" b="1" dirty="0"/>
              <a:t>Inventory </a:t>
            </a:r>
            <a:r>
              <a:rPr lang="cs-CZ" b="1" dirty="0" err="1"/>
              <a:t>Turnover</a:t>
            </a:r>
            <a:r>
              <a:rPr lang="cs-CZ" b="1" dirty="0"/>
              <a:t> - Doba obratu zásob</a:t>
            </a:r>
          </a:p>
          <a:p>
            <a:r>
              <a:rPr lang="cs-CZ" b="1" dirty="0"/>
              <a:t>Inventory </a:t>
            </a:r>
            <a:r>
              <a:rPr lang="cs-CZ" b="1" dirty="0" err="1"/>
              <a:t>Turnover</a:t>
            </a:r>
            <a:r>
              <a:rPr lang="cs-CZ" b="1" dirty="0"/>
              <a:t> Ratio - Obrat zásob</a:t>
            </a:r>
          </a:p>
          <a:p>
            <a:r>
              <a:rPr lang="cs-CZ" b="1" dirty="0"/>
              <a:t>Obchodní deficit</a:t>
            </a:r>
          </a:p>
        </p:txBody>
      </p:sp>
    </p:spTree>
    <p:extLst>
      <p:ext uri="{BB962C8B-B14F-4D97-AF65-F5344CB8AC3E}">
        <p14:creationId xmlns:p14="http://schemas.microsoft.com/office/powerpoint/2010/main" val="20030645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9677BE-26C6-4133-B717-678F63BC6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9235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UKAZATELE TRŽNÍ HODNOTY (KAPITÁLOVÉHO TRHU)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05800A6-12A0-4891-891E-42376529E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1017"/>
            <a:ext cx="8229600" cy="3995146"/>
          </a:xfrm>
        </p:spPr>
        <p:txBody>
          <a:bodyPr>
            <a:normAutofit fontScale="70000" lnSpcReduction="20000"/>
          </a:bodyPr>
          <a:lstStyle/>
          <a:p>
            <a:r>
              <a:rPr lang="cs-CZ" b="1" dirty="0"/>
              <a:t>Aktivační poměr (</a:t>
            </a:r>
            <a:r>
              <a:rPr lang="cs-CZ" b="1" dirty="0" err="1"/>
              <a:t>Plowback</a:t>
            </a:r>
            <a:r>
              <a:rPr lang="cs-CZ" b="1" dirty="0"/>
              <a:t> </a:t>
            </a:r>
            <a:r>
              <a:rPr lang="cs-CZ" b="1" dirty="0" err="1"/>
              <a:t>Ration</a:t>
            </a:r>
            <a:r>
              <a:rPr lang="cs-CZ" b="1" dirty="0"/>
              <a:t>)</a:t>
            </a:r>
          </a:p>
          <a:p>
            <a:r>
              <a:rPr lang="cs-CZ" b="1" dirty="0"/>
              <a:t>Čistý zisk na akcii (EPS - </a:t>
            </a:r>
            <a:r>
              <a:rPr lang="cs-CZ" b="1" dirty="0" err="1"/>
              <a:t>Earnings</a:t>
            </a:r>
            <a:r>
              <a:rPr lang="cs-CZ" b="1" dirty="0"/>
              <a:t> Per </a:t>
            </a:r>
            <a:r>
              <a:rPr lang="cs-CZ" b="1" dirty="0" err="1"/>
              <a:t>Share</a:t>
            </a:r>
            <a:r>
              <a:rPr lang="cs-CZ" b="1" dirty="0"/>
              <a:t>)</a:t>
            </a:r>
          </a:p>
          <a:p>
            <a:r>
              <a:rPr lang="cs-CZ" b="1" dirty="0"/>
              <a:t>Dividendové krytí (Dividend </a:t>
            </a:r>
            <a:r>
              <a:rPr lang="cs-CZ" b="1" dirty="0" err="1"/>
              <a:t>Cover</a:t>
            </a:r>
            <a:r>
              <a:rPr lang="cs-CZ" b="1" dirty="0"/>
              <a:t>)</a:t>
            </a:r>
          </a:p>
          <a:p>
            <a:r>
              <a:rPr lang="cs-CZ" b="1" dirty="0"/>
              <a:t>Dividendový výnos (Dividend </a:t>
            </a:r>
            <a:r>
              <a:rPr lang="cs-CZ" b="1" dirty="0" err="1"/>
              <a:t>Yield</a:t>
            </a:r>
            <a:r>
              <a:rPr lang="cs-CZ" b="1" dirty="0"/>
              <a:t>)</a:t>
            </a:r>
          </a:p>
          <a:p>
            <a:r>
              <a:rPr lang="cs-CZ" b="1" dirty="0"/>
              <a:t>PEG poměr (</a:t>
            </a:r>
            <a:r>
              <a:rPr lang="cs-CZ" b="1" dirty="0" err="1"/>
              <a:t>Price</a:t>
            </a:r>
            <a:r>
              <a:rPr lang="cs-CZ" b="1" dirty="0"/>
              <a:t> to </a:t>
            </a:r>
            <a:r>
              <a:rPr lang="cs-CZ" b="1" dirty="0" err="1"/>
              <a:t>Earnings</a:t>
            </a:r>
            <a:r>
              <a:rPr lang="cs-CZ" b="1" dirty="0"/>
              <a:t> to </a:t>
            </a:r>
            <a:r>
              <a:rPr lang="cs-CZ" b="1" dirty="0" err="1"/>
              <a:t>Growth</a:t>
            </a:r>
            <a:r>
              <a:rPr lang="cs-CZ" b="1" dirty="0"/>
              <a:t> Ratio)</a:t>
            </a:r>
          </a:p>
          <a:p>
            <a:r>
              <a:rPr lang="cs-CZ" b="1" dirty="0"/>
              <a:t>Poměr ceny a tržeb na akcii (P/S - </a:t>
            </a:r>
            <a:r>
              <a:rPr lang="cs-CZ" b="1" dirty="0" err="1"/>
              <a:t>Price</a:t>
            </a:r>
            <a:r>
              <a:rPr lang="cs-CZ" b="1" dirty="0"/>
              <a:t> to Sales Ratio)</a:t>
            </a:r>
          </a:p>
          <a:p>
            <a:r>
              <a:rPr lang="cs-CZ" b="1" dirty="0"/>
              <a:t>Poměr tržní ceny akcie a její účetní hodnoty (P/B - </a:t>
            </a:r>
            <a:r>
              <a:rPr lang="cs-CZ" b="1" dirty="0" err="1"/>
              <a:t>Price</a:t>
            </a:r>
            <a:r>
              <a:rPr lang="cs-CZ" b="1" dirty="0"/>
              <a:t> </a:t>
            </a:r>
            <a:r>
              <a:rPr lang="cs-CZ" b="1" dirty="0" err="1"/>
              <a:t>Book</a:t>
            </a:r>
            <a:r>
              <a:rPr lang="cs-CZ" b="1" dirty="0"/>
              <a:t> </a:t>
            </a:r>
            <a:r>
              <a:rPr lang="cs-CZ" b="1" dirty="0" err="1"/>
              <a:t>Value</a:t>
            </a:r>
            <a:r>
              <a:rPr lang="cs-CZ" b="1" dirty="0"/>
              <a:t>, M/B - Market to </a:t>
            </a:r>
            <a:r>
              <a:rPr lang="cs-CZ" b="1" dirty="0" err="1"/>
              <a:t>Book</a:t>
            </a:r>
            <a:r>
              <a:rPr lang="cs-CZ" b="1" dirty="0"/>
              <a:t> Ratio)</a:t>
            </a:r>
          </a:p>
          <a:p>
            <a:r>
              <a:rPr lang="cs-CZ" b="1" dirty="0"/>
              <a:t>Poměr tržní ceny akcie k zisku na akcii (P/E - </a:t>
            </a:r>
            <a:r>
              <a:rPr lang="cs-CZ" b="1" dirty="0" err="1"/>
              <a:t>Price</a:t>
            </a:r>
            <a:r>
              <a:rPr lang="cs-CZ" b="1" dirty="0"/>
              <a:t> </a:t>
            </a:r>
            <a:r>
              <a:rPr lang="cs-CZ" b="1" dirty="0" err="1"/>
              <a:t>Earnings</a:t>
            </a:r>
            <a:r>
              <a:rPr lang="cs-CZ" b="1" dirty="0"/>
              <a:t> Ratio)</a:t>
            </a:r>
          </a:p>
          <a:p>
            <a:r>
              <a:rPr lang="cs-CZ" b="1" dirty="0"/>
              <a:t>Trvale udržitelné tempo růstu (</a:t>
            </a:r>
            <a:r>
              <a:rPr lang="cs-CZ" b="1" dirty="0" err="1"/>
              <a:t>Sustainable</a:t>
            </a:r>
            <a:r>
              <a:rPr lang="cs-CZ" b="1" dirty="0"/>
              <a:t> </a:t>
            </a:r>
            <a:r>
              <a:rPr lang="cs-CZ" b="1" dirty="0" err="1"/>
              <a:t>Growth</a:t>
            </a:r>
            <a:r>
              <a:rPr lang="cs-CZ" b="1" dirty="0"/>
              <a:t> </a:t>
            </a:r>
            <a:r>
              <a:rPr lang="cs-CZ" b="1" dirty="0" err="1"/>
              <a:t>Rate</a:t>
            </a:r>
            <a:r>
              <a:rPr lang="cs-CZ" b="1" dirty="0"/>
              <a:t>)</a:t>
            </a:r>
          </a:p>
          <a:p>
            <a:r>
              <a:rPr lang="cs-CZ" b="1" dirty="0"/>
              <a:t>Účetní hodnota akcie (BV - </a:t>
            </a:r>
            <a:r>
              <a:rPr lang="cs-CZ" b="1" dirty="0" err="1"/>
              <a:t>Book</a:t>
            </a:r>
            <a:r>
              <a:rPr lang="cs-CZ" b="1" dirty="0"/>
              <a:t> </a:t>
            </a:r>
            <a:r>
              <a:rPr lang="cs-CZ" b="1" dirty="0" err="1"/>
              <a:t>Value</a:t>
            </a:r>
            <a:r>
              <a:rPr lang="cs-CZ" b="1" dirty="0"/>
              <a:t>)</a:t>
            </a:r>
          </a:p>
          <a:p>
            <a:r>
              <a:rPr lang="cs-CZ" b="1" dirty="0"/>
              <a:t>Výplatní poměr (</a:t>
            </a:r>
            <a:r>
              <a:rPr lang="cs-CZ" b="1" dirty="0" err="1"/>
              <a:t>Payout</a:t>
            </a:r>
            <a:r>
              <a:rPr lang="cs-CZ" b="1" dirty="0"/>
              <a:t> Ratio)</a:t>
            </a:r>
          </a:p>
        </p:txBody>
      </p:sp>
    </p:spTree>
    <p:extLst>
      <p:ext uri="{BB962C8B-B14F-4D97-AF65-F5344CB8AC3E}">
        <p14:creationId xmlns:p14="http://schemas.microsoft.com/office/powerpoint/2010/main" val="199229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70CDDA-D25F-4BF9-B4FB-2DEFDFB88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0103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UKAZATELE PRODUKTIVITY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F98CAB-EB39-4433-8413-D1F95E0BA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71241"/>
            <a:ext cx="8229600" cy="2293749"/>
          </a:xfrm>
        </p:spPr>
        <p:txBody>
          <a:bodyPr/>
          <a:lstStyle/>
          <a:p>
            <a:r>
              <a:rPr lang="cs-CZ" b="1" dirty="0"/>
              <a:t>Celková produktivita (TFP - </a:t>
            </a:r>
            <a:r>
              <a:rPr lang="cs-CZ" b="1" dirty="0" err="1"/>
              <a:t>Total</a:t>
            </a:r>
            <a:r>
              <a:rPr lang="cs-CZ" b="1" dirty="0"/>
              <a:t> </a:t>
            </a:r>
            <a:r>
              <a:rPr lang="cs-CZ" b="1" dirty="0" err="1"/>
              <a:t>Factor</a:t>
            </a:r>
            <a:r>
              <a:rPr lang="cs-CZ" b="1" dirty="0"/>
              <a:t> </a:t>
            </a:r>
            <a:r>
              <a:rPr lang="cs-CZ" b="1" dirty="0" err="1"/>
              <a:t>Productivity</a:t>
            </a:r>
            <a:r>
              <a:rPr lang="cs-CZ" b="1" dirty="0"/>
              <a:t>)</a:t>
            </a:r>
          </a:p>
          <a:p>
            <a:r>
              <a:rPr lang="cs-CZ" b="1" dirty="0"/>
              <a:t>EVA (</a:t>
            </a:r>
            <a:r>
              <a:rPr lang="cs-CZ" b="1" dirty="0" err="1"/>
              <a:t>Economic</a:t>
            </a:r>
            <a:r>
              <a:rPr lang="cs-CZ" b="1" dirty="0"/>
              <a:t> </a:t>
            </a:r>
            <a:r>
              <a:rPr lang="cs-CZ" b="1" dirty="0" err="1"/>
              <a:t>Value</a:t>
            </a:r>
            <a:r>
              <a:rPr lang="cs-CZ" b="1" dirty="0"/>
              <a:t> </a:t>
            </a:r>
            <a:r>
              <a:rPr lang="cs-CZ" b="1" dirty="0" err="1"/>
              <a:t>Added</a:t>
            </a:r>
            <a:r>
              <a:rPr lang="cs-CZ" b="1" dirty="0"/>
              <a:t>) - Ekonomická přidaná hodnota</a:t>
            </a:r>
          </a:p>
        </p:txBody>
      </p:sp>
    </p:spTree>
    <p:extLst>
      <p:ext uri="{BB962C8B-B14F-4D97-AF65-F5344CB8AC3E}">
        <p14:creationId xmlns:p14="http://schemas.microsoft.com/office/powerpoint/2010/main" val="9761494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180167-9C3C-4045-AFE4-927FBF4CA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69106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DALŠÍ FINANČNÍ UKAZATELE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36A7F6-6AF1-4A8B-ADCF-C53DA9FE46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52047"/>
            <a:ext cx="8229600" cy="4274116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/>
              <a:t>Altmanova analýza (Altman Z-</a:t>
            </a:r>
            <a:r>
              <a:rPr lang="cs-CZ" b="1" dirty="0" err="1"/>
              <a:t>score</a:t>
            </a:r>
            <a:r>
              <a:rPr lang="cs-CZ" b="1" dirty="0"/>
              <a:t>) - Altmanův index, Altmanova analýza</a:t>
            </a:r>
          </a:p>
          <a:p>
            <a:r>
              <a:rPr lang="cs-CZ" b="1" dirty="0"/>
              <a:t>CAGR (</a:t>
            </a:r>
            <a:r>
              <a:rPr lang="cs-CZ" b="1" dirty="0" err="1"/>
              <a:t>Compound</a:t>
            </a:r>
            <a:r>
              <a:rPr lang="cs-CZ" b="1" dirty="0"/>
              <a:t> </a:t>
            </a:r>
            <a:r>
              <a:rPr lang="cs-CZ" b="1" dirty="0" err="1"/>
              <a:t>Annual</a:t>
            </a:r>
            <a:r>
              <a:rPr lang="cs-CZ" b="1" dirty="0"/>
              <a:t> </a:t>
            </a:r>
            <a:r>
              <a:rPr lang="cs-CZ" b="1" dirty="0" err="1"/>
              <a:t>Growth</a:t>
            </a:r>
            <a:r>
              <a:rPr lang="cs-CZ" b="1" dirty="0"/>
              <a:t> </a:t>
            </a:r>
            <a:r>
              <a:rPr lang="cs-CZ" b="1" dirty="0" err="1"/>
              <a:t>Rate</a:t>
            </a:r>
            <a:r>
              <a:rPr lang="cs-CZ" b="1" dirty="0"/>
              <a:t>)</a:t>
            </a:r>
          </a:p>
          <a:p>
            <a:r>
              <a:rPr lang="cs-CZ" b="1" dirty="0"/>
              <a:t>DAR (</a:t>
            </a:r>
            <a:r>
              <a:rPr lang="cs-CZ" b="1" dirty="0" err="1"/>
              <a:t>Debt</a:t>
            </a:r>
            <a:r>
              <a:rPr lang="cs-CZ" b="1" dirty="0"/>
              <a:t>/</a:t>
            </a:r>
            <a:r>
              <a:rPr lang="cs-CZ" b="1" dirty="0" err="1"/>
              <a:t>Asset</a:t>
            </a:r>
            <a:r>
              <a:rPr lang="cs-CZ" b="1" dirty="0"/>
              <a:t> ratio) - proporce majetku společnosti, která je financována skrze dluh</a:t>
            </a:r>
          </a:p>
          <a:p>
            <a:r>
              <a:rPr lang="cs-CZ" b="1" dirty="0"/>
              <a:t>NWC (Net </a:t>
            </a:r>
            <a:r>
              <a:rPr lang="cs-CZ" b="1" dirty="0" err="1"/>
              <a:t>Working</a:t>
            </a:r>
            <a:r>
              <a:rPr lang="cs-CZ" b="1" dirty="0"/>
              <a:t> </a:t>
            </a:r>
            <a:r>
              <a:rPr lang="cs-CZ" b="1" dirty="0" err="1"/>
              <a:t>Capital</a:t>
            </a:r>
            <a:r>
              <a:rPr lang="cs-CZ" b="1" dirty="0"/>
              <a:t>)  - Čistý pracovní kapitál</a:t>
            </a:r>
          </a:p>
          <a:p>
            <a:r>
              <a:rPr lang="cs-CZ" b="1" dirty="0"/>
              <a:t>WC (</a:t>
            </a:r>
            <a:r>
              <a:rPr lang="cs-CZ" b="1" dirty="0" err="1"/>
              <a:t>Working</a:t>
            </a:r>
            <a:r>
              <a:rPr lang="cs-CZ" b="1" dirty="0"/>
              <a:t> </a:t>
            </a:r>
            <a:r>
              <a:rPr lang="cs-CZ" b="1" dirty="0" err="1"/>
              <a:t>Capital</a:t>
            </a:r>
            <a:r>
              <a:rPr lang="cs-CZ" b="1" dirty="0"/>
              <a:t>)  - Pracovní kapitál</a:t>
            </a:r>
          </a:p>
          <a:p>
            <a:r>
              <a:rPr lang="cs-CZ" b="1" dirty="0"/>
              <a:t>WACC (</a:t>
            </a:r>
            <a:r>
              <a:rPr lang="cs-CZ" b="1" dirty="0" err="1"/>
              <a:t>Weighted</a:t>
            </a:r>
            <a:r>
              <a:rPr lang="cs-CZ" b="1" dirty="0"/>
              <a:t> </a:t>
            </a:r>
            <a:r>
              <a:rPr lang="cs-CZ" b="1" dirty="0" err="1"/>
              <a:t>Average</a:t>
            </a:r>
            <a:r>
              <a:rPr lang="cs-CZ" b="1" dirty="0"/>
              <a:t> </a:t>
            </a:r>
            <a:r>
              <a:rPr lang="cs-CZ" b="1" dirty="0" err="1"/>
              <a:t>Cost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Capital</a:t>
            </a:r>
            <a:r>
              <a:rPr lang="cs-CZ" b="1" dirty="0"/>
              <a:t>) - průměrné náklady kapitálu</a:t>
            </a:r>
          </a:p>
        </p:txBody>
      </p:sp>
    </p:spTree>
    <p:extLst>
      <p:ext uri="{BB962C8B-B14F-4D97-AF65-F5344CB8AC3E}">
        <p14:creationId xmlns:p14="http://schemas.microsoft.com/office/powerpoint/2010/main" val="31028164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C3FC4F-06F8-4B29-BCCE-235CB45F2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010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ABSOLUTNÍ UKAZATELE</a:t>
            </a:r>
            <a:br>
              <a:rPr lang="cs-CZ" b="1" dirty="0">
                <a:solidFill>
                  <a:srgbClr val="FF0000"/>
                </a:solidFill>
              </a:rPr>
            </a:br>
            <a:r>
              <a:rPr lang="cs-CZ" b="1" dirty="0">
                <a:solidFill>
                  <a:srgbClr val="FF0000"/>
                </a:solidFill>
              </a:rPr>
              <a:t>(ABSOLUTE RATIOS)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956E69A-3B79-4B5E-984C-F03981AA1A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905933"/>
            <a:ext cx="8229600" cy="1332854"/>
          </a:xfrm>
        </p:spPr>
        <p:txBody>
          <a:bodyPr/>
          <a:lstStyle/>
          <a:p>
            <a:r>
              <a:rPr lang="cs-CZ" b="1" dirty="0"/>
              <a:t>Horizontální analýza</a:t>
            </a:r>
          </a:p>
          <a:p>
            <a:r>
              <a:rPr lang="cs-CZ" b="1" dirty="0"/>
              <a:t>Vertikální analýza</a:t>
            </a:r>
          </a:p>
        </p:txBody>
      </p:sp>
    </p:spTree>
    <p:extLst>
      <p:ext uri="{BB962C8B-B14F-4D97-AF65-F5344CB8AC3E}">
        <p14:creationId xmlns:p14="http://schemas.microsoft.com/office/powerpoint/2010/main" val="31698988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744C5C21-DE48-4478-BDF2-032423F9A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86082"/>
            <a:ext cx="8229600" cy="1143000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ROZDÍLOVÉ UKAZATELE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143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D86807-E542-41EF-9FB2-B2F3D9BCE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00B0F0"/>
                </a:solidFill>
              </a:rPr>
              <a:t>EKONOMIKA A ŘÍZENÍ FINANCÍ</a:t>
            </a:r>
          </a:p>
        </p:txBody>
      </p:sp>
    </p:spTree>
    <p:extLst>
      <p:ext uri="{BB962C8B-B14F-4D97-AF65-F5344CB8AC3E}">
        <p14:creationId xmlns:p14="http://schemas.microsoft.com/office/powerpoint/2010/main" val="12335407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282A63-357E-4335-A1DA-543A064B8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3183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PODÍLOVÉ (RELATIVNÍ) UKAZATELE (POMĚROVÉ, SYNTETICKÉ UKAZATELE)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B1011D0-6AE3-48A6-8EBD-0FC47BB4F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87478"/>
            <a:ext cx="8229600" cy="3099661"/>
          </a:xfrm>
        </p:spPr>
        <p:txBody>
          <a:bodyPr/>
          <a:lstStyle/>
          <a:p>
            <a:r>
              <a:rPr lang="cs-CZ" b="1" dirty="0"/>
              <a:t>Ukazatele aktivity</a:t>
            </a:r>
          </a:p>
          <a:p>
            <a:r>
              <a:rPr lang="cs-CZ" b="1" dirty="0"/>
              <a:t>Ukazatele likvidity</a:t>
            </a:r>
          </a:p>
          <a:p>
            <a:r>
              <a:rPr lang="cs-CZ" b="1" dirty="0"/>
              <a:t>Ukazatele tržní hodnoty (kapitálového trhu)</a:t>
            </a:r>
          </a:p>
          <a:p>
            <a:r>
              <a:rPr lang="cs-CZ" b="1" dirty="0"/>
              <a:t>Ukazatele rentability</a:t>
            </a:r>
          </a:p>
          <a:p>
            <a:r>
              <a:rPr lang="cs-CZ" b="1" dirty="0"/>
              <a:t>Ukazatele zadluženosti</a:t>
            </a:r>
          </a:p>
        </p:txBody>
      </p:sp>
    </p:spTree>
    <p:extLst>
      <p:ext uri="{BB962C8B-B14F-4D97-AF65-F5344CB8AC3E}">
        <p14:creationId xmlns:p14="http://schemas.microsoft.com/office/powerpoint/2010/main" val="11757764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D2BF5B-D77D-4EEB-8FA9-1B609A196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473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SOUSTAVA PROVÁZANÝCH UKAZATELŮ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1FEEC24-15C3-4876-AD70-98271BAB2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107410"/>
            <a:ext cx="8229600" cy="922149"/>
          </a:xfrm>
        </p:spPr>
        <p:txBody>
          <a:bodyPr/>
          <a:lstStyle/>
          <a:p>
            <a:r>
              <a:rPr lang="cs-CZ" b="1" dirty="0"/>
              <a:t>viz např. BSC</a:t>
            </a:r>
          </a:p>
        </p:txBody>
      </p:sp>
    </p:spTree>
    <p:extLst>
      <p:ext uri="{BB962C8B-B14F-4D97-AF65-F5344CB8AC3E}">
        <p14:creationId xmlns:p14="http://schemas.microsoft.com/office/powerpoint/2010/main" val="1698553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921BCD-E05B-4EE7-A115-9962B9162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2096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ZÁKLADNÍ FINANČNÍ VÝKAZY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4000DBF-6DE0-4874-92C7-3ED73E0E2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8767"/>
            <a:ext cx="8229600" cy="2014780"/>
          </a:xfrm>
        </p:spPr>
        <p:txBody>
          <a:bodyPr/>
          <a:lstStyle/>
          <a:p>
            <a:r>
              <a:rPr lang="cs-CZ" b="1" dirty="0"/>
              <a:t>Rozvaha</a:t>
            </a:r>
          </a:p>
          <a:p>
            <a:r>
              <a:rPr lang="cs-CZ" b="1" dirty="0"/>
              <a:t>Výkaz zisku a ztráty („výsledovka“)</a:t>
            </a:r>
          </a:p>
          <a:p>
            <a:r>
              <a:rPr lang="cs-CZ" b="1" dirty="0"/>
              <a:t>Přehled o peněžních tocích (Cash </a:t>
            </a:r>
            <a:r>
              <a:rPr lang="cs-CZ" b="1" dirty="0" err="1"/>
              <a:t>Flow</a:t>
            </a:r>
            <a:r>
              <a:rPr lang="cs-CZ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0746181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A09BF2-46CF-4B41-AFAB-1F0000EF9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00B0F0"/>
                </a:solidFill>
              </a:rPr>
              <a:t>BEP – BOD ZVRATU</a:t>
            </a:r>
          </a:p>
        </p:txBody>
      </p:sp>
    </p:spTree>
    <p:extLst>
      <p:ext uri="{BB962C8B-B14F-4D97-AF65-F5344CB8AC3E}">
        <p14:creationId xmlns:p14="http://schemas.microsoft.com/office/powerpoint/2010/main" val="35788935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EC60C33D-EFB5-4946-8F90-A8AC74B53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846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BOD ZVRATU</a:t>
            </a:r>
            <a:br>
              <a:rPr lang="cs-CZ" b="1" dirty="0">
                <a:solidFill>
                  <a:srgbClr val="FF0000"/>
                </a:solidFill>
              </a:rPr>
            </a:br>
            <a:r>
              <a:rPr lang="cs-CZ" b="1" dirty="0">
                <a:solidFill>
                  <a:srgbClr val="FF0000"/>
                </a:solidFill>
              </a:rPr>
              <a:t>(BEP – BREAK EVEN POINT)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7316B65-03B3-4B30-B43F-55B254D8F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62753"/>
            <a:ext cx="8229600" cy="3863410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/>
              <a:t>Je takový objem výroby a prodeje, při kterém se tržby právě rovnají nákladům, tj. zisk je rovný nule.</a:t>
            </a:r>
          </a:p>
          <a:p>
            <a:r>
              <a:rPr lang="cs-CZ" b="1" dirty="0"/>
              <a:t>Bod zvratu bývá někdy označen také jako mrtvý bod, kritický bod rentability, nulový bod, bod krytí nákladů.</a:t>
            </a:r>
          </a:p>
          <a:p>
            <a:r>
              <a:rPr lang="cs-CZ" b="1" dirty="0"/>
              <a:t>Někdy se používá zkratka BZ nebo BEP.</a:t>
            </a:r>
          </a:p>
          <a:p>
            <a:r>
              <a:rPr lang="cs-CZ" b="1" dirty="0"/>
              <a:t>Zjišťováním bodu zvratu se zabývá analýza bodu zvratu (</a:t>
            </a:r>
            <a:r>
              <a:rPr lang="cs-CZ" b="1" dirty="0" err="1"/>
              <a:t>Break</a:t>
            </a:r>
            <a:r>
              <a:rPr lang="cs-CZ" b="1" dirty="0"/>
              <a:t> </a:t>
            </a:r>
            <a:r>
              <a:rPr lang="cs-CZ" b="1" dirty="0" err="1"/>
              <a:t>Even</a:t>
            </a:r>
            <a:r>
              <a:rPr lang="cs-CZ" b="1" dirty="0"/>
              <a:t> Point </a:t>
            </a:r>
            <a:r>
              <a:rPr lang="cs-CZ" b="1" dirty="0" err="1"/>
              <a:t>Analysis</a:t>
            </a:r>
            <a:r>
              <a:rPr lang="cs-CZ" b="1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13750709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3897B0-E88C-43C9-BCFB-B0CDAD1E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2095"/>
            <a:ext cx="8229600" cy="1143000"/>
          </a:xfrm>
        </p:spPr>
        <p:txBody>
          <a:bodyPr>
            <a:normAutofit/>
          </a:bodyPr>
          <a:lstStyle/>
          <a:p>
            <a:r>
              <a:rPr lang="pl-PL" b="1" dirty="0">
                <a:solidFill>
                  <a:srgbClr val="FF0000"/>
                </a:solidFill>
              </a:rPr>
              <a:t>K ČEMU JE BOD ZVRATU V PRAXI?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C315A0-EE45-44AE-B121-916A0D962D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53805"/>
            <a:ext cx="8229600" cy="2150390"/>
          </a:xfrm>
        </p:spPr>
        <p:txBody>
          <a:bodyPr/>
          <a:lstStyle/>
          <a:p>
            <a:r>
              <a:rPr lang="cs-CZ" b="1" dirty="0"/>
              <a:t>Bod zvratu je důležité znát, abychom byli schopni vyčíslit, od kdy se vyplatí určitá investice, od kdy je projekt, produkt, startup nebo celá firma rentabilní.</a:t>
            </a:r>
          </a:p>
        </p:txBody>
      </p:sp>
    </p:spTree>
    <p:extLst>
      <p:ext uri="{BB962C8B-B14F-4D97-AF65-F5344CB8AC3E}">
        <p14:creationId xmlns:p14="http://schemas.microsoft.com/office/powerpoint/2010/main" val="293208451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D5B039-7D0A-4BB0-B7FB-EDFCE74BE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76855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ANALÝZA BODU ZVRATU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6634F0-506C-4FDC-89BE-12BFC5C5A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24007"/>
            <a:ext cx="8229600" cy="3378630"/>
          </a:xfrm>
        </p:spPr>
        <p:txBody>
          <a:bodyPr/>
          <a:lstStyle/>
          <a:p>
            <a:r>
              <a:rPr lang="cs-CZ" b="1" dirty="0">
                <a:solidFill>
                  <a:srgbClr val="00B0F0"/>
                </a:solidFill>
              </a:rPr>
              <a:t>Analýza bodu zvratu </a:t>
            </a:r>
            <a:r>
              <a:rPr lang="cs-CZ" b="1" dirty="0"/>
              <a:t>(</a:t>
            </a:r>
            <a:r>
              <a:rPr lang="cs-CZ" b="1" dirty="0" err="1">
                <a:solidFill>
                  <a:srgbClr val="00B0F0"/>
                </a:solidFill>
              </a:rPr>
              <a:t>Break</a:t>
            </a:r>
            <a:r>
              <a:rPr lang="cs-CZ" b="1" dirty="0">
                <a:solidFill>
                  <a:srgbClr val="00B0F0"/>
                </a:solidFill>
              </a:rPr>
              <a:t> </a:t>
            </a:r>
            <a:r>
              <a:rPr lang="cs-CZ" b="1" dirty="0" err="1">
                <a:solidFill>
                  <a:srgbClr val="00B0F0"/>
                </a:solidFill>
              </a:rPr>
              <a:t>Even</a:t>
            </a:r>
            <a:r>
              <a:rPr lang="cs-CZ" b="1" dirty="0">
                <a:solidFill>
                  <a:srgbClr val="00B0F0"/>
                </a:solidFill>
              </a:rPr>
              <a:t> Point </a:t>
            </a:r>
            <a:r>
              <a:rPr lang="cs-CZ" b="1" dirty="0" err="1">
                <a:solidFill>
                  <a:srgbClr val="00B0F0"/>
                </a:solidFill>
              </a:rPr>
              <a:t>Analysis</a:t>
            </a:r>
            <a:r>
              <a:rPr lang="cs-CZ" b="1" dirty="0"/>
              <a:t>, </a:t>
            </a:r>
            <a:r>
              <a:rPr lang="cs-CZ" b="1" dirty="0" err="1">
                <a:solidFill>
                  <a:srgbClr val="00B0F0"/>
                </a:solidFill>
              </a:rPr>
              <a:t>Cost</a:t>
            </a:r>
            <a:r>
              <a:rPr lang="cs-CZ" b="1" dirty="0">
                <a:solidFill>
                  <a:srgbClr val="00B0F0"/>
                </a:solidFill>
              </a:rPr>
              <a:t>-</a:t>
            </a:r>
            <a:r>
              <a:rPr lang="cs-CZ" b="1" dirty="0" err="1">
                <a:solidFill>
                  <a:srgbClr val="00B0F0"/>
                </a:solidFill>
              </a:rPr>
              <a:t>Volume</a:t>
            </a:r>
            <a:r>
              <a:rPr lang="cs-CZ" b="1" dirty="0">
                <a:solidFill>
                  <a:srgbClr val="00B0F0"/>
                </a:solidFill>
              </a:rPr>
              <a:t>-Profit </a:t>
            </a:r>
            <a:r>
              <a:rPr lang="cs-CZ" b="1" dirty="0" err="1">
                <a:solidFill>
                  <a:srgbClr val="00B0F0"/>
                </a:solidFill>
              </a:rPr>
              <a:t>Analysis</a:t>
            </a:r>
            <a:r>
              <a:rPr lang="cs-CZ" b="1" dirty="0"/>
              <a:t>)</a:t>
            </a:r>
            <a:r>
              <a:rPr lang="cs-CZ" b="1" dirty="0">
                <a:solidFill>
                  <a:srgbClr val="00B0F0"/>
                </a:solidFill>
              </a:rPr>
              <a:t> </a:t>
            </a:r>
            <a:r>
              <a:rPr lang="cs-CZ" b="1" dirty="0"/>
              <a:t>je analytická technika, která pomáhá zjistit kritický objem prodeje, při kterém se tržby právě rovnají nákladům.</a:t>
            </a:r>
          </a:p>
          <a:p>
            <a:r>
              <a:rPr lang="cs-CZ" b="1" dirty="0"/>
              <a:t>Tento objem je označovaný jako bod zvratu.</a:t>
            </a:r>
          </a:p>
        </p:txBody>
      </p:sp>
    </p:spTree>
    <p:extLst>
      <p:ext uri="{BB962C8B-B14F-4D97-AF65-F5344CB8AC3E}">
        <p14:creationId xmlns:p14="http://schemas.microsoft.com/office/powerpoint/2010/main" val="322821299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90AA62-D82E-445C-B9DD-DFECEBDC2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92354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VÝPOČET BODU ZVRATU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97DAF26-4E29-494D-AE24-DE10CB31FC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68285"/>
            <a:ext cx="8229600" cy="4157878"/>
          </a:xfrm>
        </p:spPr>
        <p:txBody>
          <a:bodyPr/>
          <a:lstStyle/>
          <a:p>
            <a:r>
              <a:rPr lang="cs-CZ" b="1" dirty="0"/>
              <a:t>Objem výroby a prodeje odpovídající bodu zvratu </a:t>
            </a:r>
            <a:r>
              <a:rPr lang="cs-CZ" b="1" i="1" dirty="0" err="1"/>
              <a:t>qBZ</a:t>
            </a:r>
            <a:r>
              <a:rPr lang="cs-CZ" b="1" dirty="0"/>
              <a:t> se spočítá pro lineární náklady</a:t>
            </a:r>
            <a:br>
              <a:rPr lang="cs-CZ" b="1" dirty="0"/>
            </a:br>
            <a:r>
              <a:rPr lang="cs-CZ" b="1" dirty="0"/>
              <a:t>a tržby jako </a:t>
            </a:r>
            <a:r>
              <a:rPr lang="cs-CZ" b="1" i="1" dirty="0"/>
              <a:t>q</a:t>
            </a:r>
            <a:r>
              <a:rPr lang="cs-CZ" b="1" dirty="0"/>
              <a:t> s tohoto vztahu:</a:t>
            </a:r>
          </a:p>
          <a:p>
            <a:pPr lvl="2"/>
            <a:r>
              <a:rPr lang="cs-CZ" b="1" i="1" dirty="0"/>
              <a:t>T = N</a:t>
            </a:r>
            <a:endParaRPr lang="cs-CZ" b="1" dirty="0"/>
          </a:p>
          <a:p>
            <a:pPr lvl="2"/>
            <a:r>
              <a:rPr lang="cs-CZ" b="1" i="1" dirty="0"/>
              <a:t>p ∙ q = a + b ∙ q</a:t>
            </a:r>
            <a:endParaRPr lang="cs-CZ" b="1" dirty="0"/>
          </a:p>
          <a:p>
            <a:pPr lvl="1"/>
            <a:r>
              <a:rPr lang="cs-CZ" b="1" dirty="0"/>
              <a:t>Po úpravě:</a:t>
            </a:r>
          </a:p>
          <a:p>
            <a:pPr lvl="2"/>
            <a:r>
              <a:rPr lang="cs-CZ" b="1" i="1" dirty="0"/>
              <a:t>p ∙ q - b ∙ q = a</a:t>
            </a:r>
            <a:endParaRPr lang="cs-CZ" b="1" dirty="0"/>
          </a:p>
          <a:p>
            <a:pPr lvl="2"/>
            <a:r>
              <a:rPr lang="cs-CZ" b="1" i="1" dirty="0" err="1"/>
              <a:t>q</a:t>
            </a:r>
            <a:r>
              <a:rPr lang="cs-CZ" b="1" i="1" baseline="-25000" dirty="0" err="1"/>
              <a:t>BZ</a:t>
            </a:r>
            <a:r>
              <a:rPr lang="cs-CZ" b="1" i="1" dirty="0"/>
              <a:t> = a / (p-b)</a:t>
            </a:r>
            <a:endParaRPr lang="cs-CZ" b="1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3B0EA815-7C04-4CD2-8D7C-CB7FABA31E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3769962"/>
            <a:ext cx="3122367" cy="2251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2665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092404-0DD7-42F6-8FFF-149DF9BFA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2650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>
                <a:solidFill>
                  <a:srgbClr val="FF0000"/>
                </a:solidFill>
              </a:rPr>
              <a:t>PODMÍNKY, KTERÉ ZNEMOŽŇUJÍ DOSAŽENÍ BODU ZVRATU (A ZISKU)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37E3F4F-3FF0-445F-A6E6-D2B4F2AFD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0116" y="1761929"/>
            <a:ext cx="4148676" cy="1983002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Může nastat situace, za které není možné bodu zvratu (a tedy ani zisku) dosáhnout.</a:t>
            </a:r>
          </a:p>
          <a:p>
            <a:r>
              <a:rPr lang="cs-CZ" dirty="0"/>
              <a:t>Děje se tak za podmínky, že cena výrobku (p) je menší než variabilní náklady (b).</a:t>
            </a:r>
          </a:p>
        </p:txBody>
      </p:sp>
      <p:pic>
        <p:nvPicPr>
          <p:cNvPr id="8" name="Zástupný obsah 7">
            <a:extLst>
              <a:ext uri="{FF2B5EF4-FFF2-40B4-BE49-F238E27FC236}">
                <a16:creationId xmlns:a16="http://schemas.microsoft.com/office/drawing/2014/main" id="{7BF317D8-9EB8-456B-81FC-39EB002A1ED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286669" y="4150519"/>
            <a:ext cx="2381250" cy="1762125"/>
          </a:xfrm>
          <a:prstGeom prst="rect">
            <a:avLst/>
          </a:prstGeom>
        </p:spPr>
      </p:pic>
      <p:sp>
        <p:nvSpPr>
          <p:cNvPr id="6" name="Zástupný text 5">
            <a:extLst>
              <a:ext uri="{FF2B5EF4-FFF2-40B4-BE49-F238E27FC236}">
                <a16:creationId xmlns:a16="http://schemas.microsoft.com/office/drawing/2014/main" id="{AFAF999D-95CA-4E42-A5A4-9562844B18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1676399"/>
            <a:ext cx="4041775" cy="1752600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Druhým případem je, že není bodu zvratu dosaženo z důvodu omezené kapacity výroby či malého objemu koupěschopné poptávky.</a:t>
            </a:r>
          </a:p>
        </p:txBody>
      </p:sp>
      <p:pic>
        <p:nvPicPr>
          <p:cNvPr id="9" name="Zástupný obsah 8">
            <a:extLst>
              <a:ext uri="{FF2B5EF4-FFF2-40B4-BE49-F238E27FC236}">
                <a16:creationId xmlns:a16="http://schemas.microsoft.com/office/drawing/2014/main" id="{3429064B-5216-4237-969C-976AF831F892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5499100" y="4150519"/>
            <a:ext cx="2333625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26969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>
            <a:extLst>
              <a:ext uri="{FF2B5EF4-FFF2-40B4-BE49-F238E27FC236}">
                <a16:creationId xmlns:a16="http://schemas.microsoft.com/office/drawing/2014/main" id="{529D596A-0272-4A45-BCB0-F436AEF23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38848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ALTERNATIVA</a:t>
            </a:r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69861A8F-2ADA-43AD-8CC8-2EC0C514C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78071"/>
            <a:ext cx="8229600" cy="1301858"/>
          </a:xfrm>
        </p:spPr>
        <p:txBody>
          <a:bodyPr/>
          <a:lstStyle/>
          <a:p>
            <a:r>
              <a:rPr lang="cs-CZ" b="1" dirty="0"/>
              <a:t>Bod zvratu lze vypočítat i pro peněžní toky (cash </a:t>
            </a:r>
            <a:r>
              <a:rPr lang="cs-CZ" b="1" dirty="0" err="1"/>
              <a:t>flow</a:t>
            </a:r>
            <a:r>
              <a:rPr lang="cs-CZ" b="1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362438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4375E9-9162-45AE-837B-C9B5AB796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94" y="1400431"/>
            <a:ext cx="8229600" cy="4057138"/>
          </a:xfrm>
        </p:spPr>
        <p:txBody>
          <a:bodyPr>
            <a:normAutofit fontScale="90000"/>
          </a:bodyPr>
          <a:lstStyle/>
          <a:p>
            <a:r>
              <a:rPr lang="cs-CZ" b="1" i="1" dirty="0"/>
              <a:t>„Ve skutečnosti může podnik ke společenskému blahu přispívat pouze v případě, že je vysoce ziskový.“</a:t>
            </a:r>
            <a:br>
              <a:rPr lang="cs-CZ" b="1" i="1" dirty="0"/>
            </a:br>
            <a:br>
              <a:rPr lang="cs-CZ" b="1" i="1" dirty="0"/>
            </a:br>
            <a:br>
              <a:rPr lang="cs-CZ" b="1" dirty="0"/>
            </a:br>
            <a:r>
              <a:rPr lang="cs-CZ" b="1" dirty="0"/>
              <a:t>(Peter Ferdinand DRUCKER)</a:t>
            </a:r>
          </a:p>
        </p:txBody>
      </p:sp>
    </p:spTree>
    <p:extLst>
      <p:ext uri="{BB962C8B-B14F-4D97-AF65-F5344CB8AC3E}">
        <p14:creationId xmlns:p14="http://schemas.microsoft.com/office/powerpoint/2010/main" val="48319865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D695BA-3901-4C60-97E9-C0B346DA8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23350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ANALÝZA BODU ZVRATU V PRAXI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61FCE47-7F18-4BA5-AB9B-CC2F861903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37569"/>
            <a:ext cx="8229600" cy="3560736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Analýza bodu zvratu pomáhá organizaci najít místo v čase, kdy bude produkt (výrobek či služba či nová technologie) rentabilní.</a:t>
            </a:r>
          </a:p>
          <a:p>
            <a:r>
              <a:rPr lang="cs-CZ" b="1" dirty="0"/>
              <a:t>Pomáhá například při volbě vhodného řešení či technologie v závislosti na výnosech</a:t>
            </a:r>
            <a:br>
              <a:rPr lang="cs-CZ" b="1" dirty="0"/>
            </a:br>
            <a:r>
              <a:rPr lang="cs-CZ" b="1" dirty="0"/>
              <a:t>a struktuře nákladů v čase.</a:t>
            </a:r>
          </a:p>
        </p:txBody>
      </p:sp>
    </p:spTree>
    <p:extLst>
      <p:ext uri="{BB962C8B-B14F-4D97-AF65-F5344CB8AC3E}">
        <p14:creationId xmlns:p14="http://schemas.microsoft.com/office/powerpoint/2010/main" val="344579520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7259C8-6CB1-4892-9F66-430FD459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00B0F0"/>
                </a:solidFill>
              </a:rPr>
              <a:t>TCO</a:t>
            </a:r>
          </a:p>
        </p:txBody>
      </p:sp>
    </p:spTree>
    <p:extLst>
      <p:ext uri="{BB962C8B-B14F-4D97-AF65-F5344CB8AC3E}">
        <p14:creationId xmlns:p14="http://schemas.microsoft.com/office/powerpoint/2010/main" val="63269179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0B89FA-4654-474F-919A-C17E97AE9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87228"/>
            <a:ext cx="8229600" cy="830409"/>
          </a:xfrm>
        </p:spPr>
        <p:txBody>
          <a:bodyPr>
            <a:normAutofit fontScale="90000"/>
          </a:bodyPr>
          <a:lstStyle/>
          <a:p>
            <a:r>
              <a:rPr lang="cs-CZ" sz="3200" b="1" dirty="0">
                <a:solidFill>
                  <a:srgbClr val="FF0000"/>
                </a:solidFill>
              </a:rPr>
              <a:t>TOTAL COST OF OWNERSHIP (TCO) –</a:t>
            </a:r>
            <a:br>
              <a:rPr lang="cs-CZ" sz="3200" b="1" dirty="0">
                <a:solidFill>
                  <a:srgbClr val="FF0000"/>
                </a:solidFill>
              </a:rPr>
            </a:br>
            <a:r>
              <a:rPr lang="cs-CZ" sz="3200" b="1" dirty="0">
                <a:solidFill>
                  <a:srgbClr val="FF0000"/>
                </a:solidFill>
              </a:rPr>
              <a:t>CELKOVÉ NÁKLADY NA VLASTNICTVÍ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98F12428-8E50-458F-9C0C-B178E71981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087" y="1530247"/>
            <a:ext cx="6981825" cy="461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85622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E447F2EF-D042-4563-B38D-1F70E85AE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1560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CELKOVÉ NÁKLADY NA VLASTNICTVÍ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DE16AC8-B8E4-479A-99D4-95A5E2B09C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0805"/>
            <a:ext cx="8229600" cy="3674378"/>
          </a:xfrm>
        </p:spPr>
        <p:txBody>
          <a:bodyPr/>
          <a:lstStyle/>
          <a:p>
            <a:r>
              <a:rPr lang="cs-CZ" b="1" dirty="0"/>
              <a:t>Jsou finanční odhady, jejichž cílem je pomoci kupujícím a majitelům určit přímé a nepřímé náklady na produkt nebo systém.</a:t>
            </a:r>
          </a:p>
          <a:p>
            <a:r>
              <a:rPr lang="cs-CZ" b="1" dirty="0"/>
              <a:t>Je to koncept účetnictví managementu, který lze použít v úplném nákladovém účetnictví nebo dokonce v ekologické ekonomice, kde zahrnuje sociální náklady. </a:t>
            </a:r>
          </a:p>
        </p:txBody>
      </p:sp>
    </p:spTree>
    <p:extLst>
      <p:ext uri="{BB962C8B-B14F-4D97-AF65-F5344CB8AC3E}">
        <p14:creationId xmlns:p14="http://schemas.microsoft.com/office/powerpoint/2010/main" val="150525045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54141E-8E91-4504-AFB0-1907E0B82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426" y="160337"/>
            <a:ext cx="3797085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UŽITÍ TCO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D894C92-9D74-412C-8A1E-CA8CCD1F1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Prostřednictvím TCO se vyjadřují </a:t>
            </a:r>
            <a:r>
              <a:rPr lang="cs-CZ" b="1" dirty="0">
                <a:solidFill>
                  <a:srgbClr val="00B0F0"/>
                </a:solidFill>
              </a:rPr>
              <a:t>kompletní náklady na investici a její provoz</a:t>
            </a:r>
            <a:r>
              <a:rPr lang="cs-CZ" b="1" dirty="0"/>
              <a:t>, zahrnující nejen pořizovací cenu, ale také výdaje vznikající vlastnictvím hodnocených statků.</a:t>
            </a:r>
          </a:p>
          <a:p>
            <a:r>
              <a:rPr lang="cs-CZ" b="1" dirty="0"/>
              <a:t>Abychom mohli spočítat náklady na projekt, musíme získat všechny nákladové vstupy, ne jenom okamžitě ovlivňující projekt, ale i ty, které vstupují do nákladů později. </a:t>
            </a:r>
          </a:p>
        </p:txBody>
      </p:sp>
    </p:spTree>
    <p:extLst>
      <p:ext uri="{BB962C8B-B14F-4D97-AF65-F5344CB8AC3E}">
        <p14:creationId xmlns:p14="http://schemas.microsoft.com/office/powerpoint/2010/main" val="228233809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99F443-CADD-44EC-94DE-8C0C16886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31099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TCO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56C02E-D9BA-4CB2-B54E-25C4C76B4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31757"/>
            <a:ext cx="8229600" cy="3332136"/>
          </a:xfrm>
        </p:spPr>
        <p:txBody>
          <a:bodyPr/>
          <a:lstStyle/>
          <a:p>
            <a:r>
              <a:rPr lang="cs-CZ" b="1" dirty="0"/>
              <a:t>Metoda výpočtu celkových nákladů na nějakou službu nebo výrobek po celou dobu jeho životnosti nebo využívání.</a:t>
            </a:r>
          </a:p>
          <a:p>
            <a:r>
              <a:rPr lang="cs-CZ" b="1" dirty="0"/>
              <a:t>Tato metoda je běžná např. v oblasti investic do informačních technologií, Facility Managementu a mnoha dalších oblastech.</a:t>
            </a:r>
          </a:p>
        </p:txBody>
      </p:sp>
    </p:spTree>
    <p:extLst>
      <p:ext uri="{BB962C8B-B14F-4D97-AF65-F5344CB8AC3E}">
        <p14:creationId xmlns:p14="http://schemas.microsoft.com/office/powerpoint/2010/main" val="187575052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C1E4C2-061C-4AE8-99DA-E78763514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010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PŘÍKLADY NÁKLADŮ,</a:t>
            </a:r>
            <a:br>
              <a:rPr lang="cs-CZ" b="1" dirty="0">
                <a:solidFill>
                  <a:srgbClr val="FF0000"/>
                </a:solidFill>
              </a:rPr>
            </a:br>
            <a:r>
              <a:rPr lang="cs-CZ" b="1" dirty="0">
                <a:solidFill>
                  <a:srgbClr val="FF0000"/>
                </a:solidFill>
              </a:rPr>
              <a:t>VSTUPUJÍCÍCH DO VÝPOČTU TCO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88C9C9-9BA7-44C7-9A34-97511FE173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76034"/>
            <a:ext cx="8229600" cy="4150129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Přímé náklady na pořízení investice (cena)</a:t>
            </a:r>
          </a:p>
          <a:p>
            <a:r>
              <a:rPr lang="cs-CZ" b="1" dirty="0"/>
              <a:t>Poplatky spojené s provozem/údržbou </a:t>
            </a:r>
          </a:p>
          <a:p>
            <a:r>
              <a:rPr lang="cs-CZ" b="1" dirty="0"/>
              <a:t>Náklady spojené s vyškolením uživatelů investice</a:t>
            </a:r>
          </a:p>
          <a:p>
            <a:r>
              <a:rPr lang="cs-CZ" b="1" dirty="0"/>
              <a:t>Náklady spojené s údržbou a opravami</a:t>
            </a:r>
          </a:p>
          <a:p>
            <a:r>
              <a:rPr lang="cs-CZ" b="1" dirty="0"/>
              <a:t>Náklady spojené s nečinností investičního celku z příčiny opravy, odstávky v důsledku poruchy, inovace atp.</a:t>
            </a:r>
          </a:p>
        </p:txBody>
      </p:sp>
    </p:spTree>
    <p:extLst>
      <p:ext uri="{BB962C8B-B14F-4D97-AF65-F5344CB8AC3E}">
        <p14:creationId xmlns:p14="http://schemas.microsoft.com/office/powerpoint/2010/main" val="32835876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CAB2CD-A973-49C1-9B4F-583996C9F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311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NEVÝHODA METODY VÝPOČTU TCO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D54255-79F7-4119-ABBC-86CEEF3D1F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14601"/>
            <a:ext cx="8229600" cy="1828800"/>
          </a:xfrm>
        </p:spPr>
        <p:txBody>
          <a:bodyPr/>
          <a:lstStyle/>
          <a:p>
            <a:r>
              <a:rPr lang="cs-CZ" b="1" dirty="0"/>
              <a:t>Nebere v úvahu hodnotu peněz a hodnotí investici pouze z pohledu nákladů, nikoliv výnosů.</a:t>
            </a:r>
          </a:p>
        </p:txBody>
      </p:sp>
    </p:spTree>
    <p:extLst>
      <p:ext uri="{BB962C8B-B14F-4D97-AF65-F5344CB8AC3E}">
        <p14:creationId xmlns:p14="http://schemas.microsoft.com/office/powerpoint/2010/main" val="273548977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1F8961-D488-4D8A-8267-037AD9E24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96684"/>
            <a:ext cx="8229600" cy="820953"/>
          </a:xfrm>
        </p:spPr>
        <p:txBody>
          <a:bodyPr>
            <a:normAutofit/>
          </a:bodyPr>
          <a:lstStyle/>
          <a:p>
            <a:r>
              <a:rPr lang="pl-PL" b="1" dirty="0">
                <a:solidFill>
                  <a:srgbClr val="FF0000"/>
                </a:solidFill>
              </a:rPr>
              <a:t>K ČEMU JE TCO V PRAXI? (1)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4B106C9-9D49-44BB-A5FC-DEED01121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Díky TCO dokážeme vyjádřit opravdu celkové náklady po celou dobu životnosti. Nemůže tak dojít ke zkreslení skutečnosti - obvykle když pořizovací cena je nízká, ale provozní náklady jsou vysoké nebo má výrobek malou životnost a musí se obměňovat často - a tak celkové náklady vyjádřené pomocí TCO odhalí, že levnější pořízení nemusí vždy vyjít po celou dobu životnosti ve skutečnosti levněji.</a:t>
            </a:r>
          </a:p>
        </p:txBody>
      </p:sp>
    </p:spTree>
    <p:extLst>
      <p:ext uri="{BB962C8B-B14F-4D97-AF65-F5344CB8AC3E}">
        <p14:creationId xmlns:p14="http://schemas.microsoft.com/office/powerpoint/2010/main" val="264600293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701A74-BCD7-4A34-8352-8E97A13CB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35430"/>
            <a:ext cx="8229600" cy="964769"/>
          </a:xfrm>
        </p:spPr>
        <p:txBody>
          <a:bodyPr/>
          <a:lstStyle/>
          <a:p>
            <a:r>
              <a:rPr lang="pl-PL" b="1" dirty="0">
                <a:solidFill>
                  <a:srgbClr val="FF0000"/>
                </a:solidFill>
              </a:rPr>
              <a:t>K ČEMU JE TCO V PRAXI? (2)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A03C757-902A-4F75-9B79-C9C871FA2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/>
              <a:t>Typické období, na které se počítá TCO různých zařízení, vybavení nebo technologií je 3-5 let (typicky 5 let), protože to zhruba odpovídá záruce nebo nutné technologické obměně.</a:t>
            </a:r>
          </a:p>
          <a:p>
            <a:r>
              <a:rPr lang="cs-CZ" b="1" dirty="0"/>
              <a:t>Dá se říci, že se TCO počítá buď k morální nebo fyzické životnosti.</a:t>
            </a:r>
          </a:p>
          <a:p>
            <a:r>
              <a:rPr lang="cs-CZ" b="1" dirty="0"/>
              <a:t>U infrastruktury a staveb je pochopitelně celková doba životnosti delší je i výpočet TCO na delší období.</a:t>
            </a:r>
          </a:p>
        </p:txBody>
      </p:sp>
    </p:spTree>
    <p:extLst>
      <p:ext uri="{BB962C8B-B14F-4D97-AF65-F5344CB8AC3E}">
        <p14:creationId xmlns:p14="http://schemas.microsoft.com/office/powerpoint/2010/main" val="1656909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383A6EF9-BC30-49C2-829B-0EA8E6E13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20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FINANČNÍ ŘÍZENÍ A EKONOMIKA ORGANIZACE 1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F0D828C-9F6F-473A-BA0A-E585924F15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234" y="2154264"/>
            <a:ext cx="8888278" cy="3971900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/>
              <a:t>Finanční řízení a ekonomika organizace používá celou řadu pojmů, metod řízení, různé analytické techniky, finanční ukazatele a standardy, jejichž předmětem je řízení financí - finančních zdrojů v podniku (v organizaci).</a:t>
            </a:r>
          </a:p>
          <a:p>
            <a:r>
              <a:rPr lang="cs-CZ" b="1" dirty="0"/>
              <a:t>V praxi se používají různé pojmenování a pojmy, jako je ekonomika a finance podniku, finanční management,  řízení financí nebo finanční řízení podniku.</a:t>
            </a:r>
          </a:p>
        </p:txBody>
      </p:sp>
    </p:spTree>
    <p:extLst>
      <p:ext uri="{BB962C8B-B14F-4D97-AF65-F5344CB8AC3E}">
        <p14:creationId xmlns:p14="http://schemas.microsoft.com/office/powerpoint/2010/main" val="104659407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57C71A-18B6-482E-9C37-A8394F92A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38849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VYUŽITÍ TCO V PODNIKOVÉ PRAXI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7F056E-1213-4763-8EEC-41C8E882B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66167"/>
            <a:ext cx="8229600" cy="2700580"/>
          </a:xfrm>
        </p:spPr>
        <p:txBody>
          <a:bodyPr/>
          <a:lstStyle/>
          <a:p>
            <a:r>
              <a:rPr lang="cs-CZ" b="1" dirty="0" err="1"/>
              <a:t>Total</a:t>
            </a:r>
            <a:r>
              <a:rPr lang="cs-CZ" b="1" dirty="0"/>
              <a:t> </a:t>
            </a:r>
            <a:r>
              <a:rPr lang="cs-CZ" b="1" dirty="0" err="1"/>
              <a:t>Cost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Ownership</a:t>
            </a:r>
            <a:r>
              <a:rPr lang="cs-CZ" b="1" dirty="0"/>
              <a:t> využívají podniky také při hodnocení nákladů investičních variant, kde porovnávají celkové náklady (pořizovací + provozní) po celou dobu předpokládané životnosti.</a:t>
            </a:r>
          </a:p>
        </p:txBody>
      </p:sp>
    </p:spTree>
    <p:extLst>
      <p:ext uri="{BB962C8B-B14F-4D97-AF65-F5344CB8AC3E}">
        <p14:creationId xmlns:p14="http://schemas.microsoft.com/office/powerpoint/2010/main" val="381801139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3D352B-974C-4AA4-BC16-266821266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00B0F0"/>
                </a:solidFill>
              </a:rPr>
              <a:t>EBIT – HRUBÝ ZISK</a:t>
            </a:r>
          </a:p>
        </p:txBody>
      </p:sp>
    </p:spTree>
    <p:extLst>
      <p:ext uri="{BB962C8B-B14F-4D97-AF65-F5344CB8AC3E}">
        <p14:creationId xmlns:p14="http://schemas.microsoft.com/office/powerpoint/2010/main" val="126491728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C5732CB7-7F85-4F16-9E89-1A96FE488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EBIT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5DD5EE5-2031-47C1-8B04-533C24F82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715719"/>
          </a:xfrm>
        </p:spPr>
        <p:txBody>
          <a:bodyPr/>
          <a:lstStyle/>
          <a:p>
            <a:r>
              <a:rPr lang="cs-CZ" b="1" dirty="0">
                <a:solidFill>
                  <a:srgbClr val="00B0F0"/>
                </a:solidFill>
              </a:rPr>
              <a:t>Zisk před zdaněním a úroky </a:t>
            </a:r>
            <a:r>
              <a:rPr lang="cs-CZ" b="1" dirty="0"/>
              <a:t>(anglicky </a:t>
            </a:r>
            <a:r>
              <a:rPr lang="cs-CZ" b="1" dirty="0" err="1">
                <a:solidFill>
                  <a:srgbClr val="FF0000"/>
                </a:solidFill>
              </a:rPr>
              <a:t>E</a:t>
            </a:r>
            <a:r>
              <a:rPr lang="cs-CZ" b="1" dirty="0" err="1">
                <a:solidFill>
                  <a:srgbClr val="00B0F0"/>
                </a:solidFill>
              </a:rPr>
              <a:t>arnings</a:t>
            </a:r>
            <a:r>
              <a:rPr lang="cs-CZ" b="1" dirty="0">
                <a:solidFill>
                  <a:srgbClr val="00B0F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B</a:t>
            </a:r>
            <a:r>
              <a:rPr lang="cs-CZ" b="1" dirty="0" err="1">
                <a:solidFill>
                  <a:srgbClr val="00B0F0"/>
                </a:solidFill>
              </a:rPr>
              <a:t>efore</a:t>
            </a:r>
            <a:r>
              <a:rPr lang="cs-CZ" b="1" dirty="0">
                <a:solidFill>
                  <a:srgbClr val="00B0F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I</a:t>
            </a:r>
            <a:r>
              <a:rPr lang="cs-CZ" b="1" dirty="0" err="1">
                <a:solidFill>
                  <a:srgbClr val="00B0F0"/>
                </a:solidFill>
              </a:rPr>
              <a:t>nterest</a:t>
            </a:r>
            <a:r>
              <a:rPr lang="cs-CZ" b="1" dirty="0">
                <a:solidFill>
                  <a:srgbClr val="00B0F0"/>
                </a:solidFill>
              </a:rPr>
              <a:t> and </a:t>
            </a:r>
            <a:r>
              <a:rPr lang="cs-CZ" b="1" dirty="0" err="1">
                <a:solidFill>
                  <a:srgbClr val="FF0000"/>
                </a:solidFill>
              </a:rPr>
              <a:t>T</a:t>
            </a:r>
            <a:r>
              <a:rPr lang="cs-CZ" b="1" dirty="0" err="1">
                <a:solidFill>
                  <a:srgbClr val="00B0F0"/>
                </a:solidFill>
              </a:rPr>
              <a:t>axes</a:t>
            </a:r>
            <a:r>
              <a:rPr lang="cs-CZ" b="1" dirty="0"/>
              <a:t>), obvykle se používá zkratka </a:t>
            </a:r>
            <a:r>
              <a:rPr lang="cs-CZ" b="1" dirty="0">
                <a:solidFill>
                  <a:srgbClr val="00B0F0"/>
                </a:solidFill>
              </a:rPr>
              <a:t>EBIT</a:t>
            </a:r>
            <a:r>
              <a:rPr lang="cs-CZ" b="1" dirty="0"/>
              <a:t>, je pojem, který označuje výsledek hospodaření před zdaněním a úroky.</a:t>
            </a:r>
          </a:p>
          <a:p>
            <a:r>
              <a:rPr lang="cs-CZ" b="1" dirty="0"/>
              <a:t>Posuzuje výkonnost podniku bez ohledu na zvolený způsob financování (úrok) a zdanění.</a:t>
            </a:r>
          </a:p>
        </p:txBody>
      </p:sp>
    </p:spTree>
    <p:extLst>
      <p:ext uri="{BB962C8B-B14F-4D97-AF65-F5344CB8AC3E}">
        <p14:creationId xmlns:p14="http://schemas.microsoft.com/office/powerpoint/2010/main" val="361598608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80095F-EDCA-4DA9-97BF-33821C0D1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2096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VÝPOČET EBIT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57CD50-F491-4599-8943-0462B00D3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cs-CZ" b="1" dirty="0"/>
              <a:t>EBIT = </a:t>
            </a:r>
            <a:r>
              <a:rPr lang="cs-CZ" b="1" dirty="0">
                <a:solidFill>
                  <a:srgbClr val="00B0F0"/>
                </a:solidFill>
              </a:rPr>
              <a:t>EBT</a:t>
            </a:r>
            <a:r>
              <a:rPr lang="cs-CZ" b="1" dirty="0"/>
              <a:t> + nákladové úroky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42853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363C8F-DF02-442C-80CD-971DB23B0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237" y="565688"/>
            <a:ext cx="8927023" cy="851950"/>
          </a:xfrm>
        </p:spPr>
        <p:txBody>
          <a:bodyPr>
            <a:normAutofit fontScale="90000"/>
          </a:bodyPr>
          <a:lstStyle/>
          <a:p>
            <a:r>
              <a:rPr lang="pl-PL" b="1" dirty="0">
                <a:solidFill>
                  <a:srgbClr val="FF0000"/>
                </a:solidFill>
              </a:rPr>
              <a:t>K ČEMU JE UKAZATEL EBIT V PRAXI? (1)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693B5B7-02B3-4028-9AFE-A49DEC140D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/>
              <a:t>Ukazatel EBIT je užitečný pokud chceme znát hospodářský výsledek firmy bez vlivu zdanění právnických osob, které se v různých státech</a:t>
            </a:r>
            <a:br>
              <a:rPr lang="cs-CZ" b="1" dirty="0"/>
            </a:br>
            <a:r>
              <a:rPr lang="cs-CZ" b="1" dirty="0"/>
              <a:t>a zemích liší a bez vlivu způsobu financování  (protože způsob financování firem může být různý a to ovlivňuje úroky).</a:t>
            </a:r>
          </a:p>
          <a:p>
            <a:r>
              <a:rPr lang="cs-CZ" b="1" dirty="0"/>
              <a:t>Umožňuje se soustředit na tržby a řízení nákladů na provozní úrovni.</a:t>
            </a:r>
          </a:p>
          <a:p>
            <a:r>
              <a:rPr lang="cs-CZ" b="1" dirty="0"/>
              <a:t>V ukazateli naopak není vidět efektivní využití kapitálu a majetku.</a:t>
            </a:r>
          </a:p>
          <a:p>
            <a:r>
              <a:rPr lang="cs-CZ" b="1" dirty="0"/>
              <a:t>K tomu slouží jiné ukazatele.</a:t>
            </a:r>
          </a:p>
        </p:txBody>
      </p:sp>
    </p:spTree>
    <p:extLst>
      <p:ext uri="{BB962C8B-B14F-4D97-AF65-F5344CB8AC3E}">
        <p14:creationId xmlns:p14="http://schemas.microsoft.com/office/powerpoint/2010/main" val="233199096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50D951-D9DC-4277-8B20-D029442A2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93" y="619932"/>
            <a:ext cx="8965768" cy="797706"/>
          </a:xfrm>
        </p:spPr>
        <p:txBody>
          <a:bodyPr>
            <a:normAutofit fontScale="90000"/>
          </a:bodyPr>
          <a:lstStyle/>
          <a:p>
            <a:r>
              <a:rPr lang="pl-PL" b="1" dirty="0">
                <a:solidFill>
                  <a:srgbClr val="FF0000"/>
                </a:solidFill>
              </a:rPr>
              <a:t>K ČEMU JE UKAZATEL EBIT V PRAXI? (2)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0DCDE54-A836-487E-B284-357E5848D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82305"/>
            <a:ext cx="8229600" cy="4343858"/>
          </a:xfrm>
        </p:spPr>
        <p:txBody>
          <a:bodyPr>
            <a:normAutofit/>
          </a:bodyPr>
          <a:lstStyle/>
          <a:p>
            <a:r>
              <a:rPr lang="cs-CZ" b="1" dirty="0"/>
              <a:t>Majitel či investor tak pomocí EBIT dostane očištěný ukazatel, který může srovnávat.</a:t>
            </a:r>
          </a:p>
          <a:p>
            <a:r>
              <a:rPr lang="cs-CZ" b="1" dirty="0"/>
              <a:t>V podniku ho může využívat finanční ředitel ve finanční analýze při analýze poměrových ukazatelů a to typicky pro srovnání provozní výkonnosti na úrovni strategických organizačních jednotek (SBU, např. divizí).</a:t>
            </a:r>
          </a:p>
          <a:p>
            <a:r>
              <a:rPr lang="cs-CZ" b="1" dirty="0"/>
              <a:t>Mnohem více se ale využívá ukazatel </a:t>
            </a:r>
            <a:r>
              <a:rPr lang="cs-CZ" b="1" dirty="0">
                <a:solidFill>
                  <a:srgbClr val="00B0F0"/>
                </a:solidFill>
              </a:rPr>
              <a:t>EBITDA</a:t>
            </a:r>
            <a:r>
              <a:rPr lang="cs-CZ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253957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BB6AE8-4F77-4761-8EC3-640117A2B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EBT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04F4B2-B330-41DE-89BA-B60BC6916F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>
                <a:solidFill>
                  <a:srgbClr val="00B0F0"/>
                </a:solidFill>
              </a:rPr>
              <a:t>Zisk před zdaněním </a:t>
            </a:r>
            <a:r>
              <a:rPr lang="cs-CZ" b="1" dirty="0"/>
              <a:t>(anglicky </a:t>
            </a:r>
            <a:r>
              <a:rPr lang="cs-CZ" b="1" dirty="0" err="1">
                <a:solidFill>
                  <a:srgbClr val="FF0000"/>
                </a:solidFill>
              </a:rPr>
              <a:t>E</a:t>
            </a:r>
            <a:r>
              <a:rPr lang="cs-CZ" b="1" dirty="0" err="1">
                <a:solidFill>
                  <a:srgbClr val="00B0F0"/>
                </a:solidFill>
              </a:rPr>
              <a:t>arnings</a:t>
            </a:r>
            <a:r>
              <a:rPr lang="cs-CZ" b="1" dirty="0">
                <a:solidFill>
                  <a:srgbClr val="00B0F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B</a:t>
            </a:r>
            <a:r>
              <a:rPr lang="cs-CZ" b="1" dirty="0" err="1">
                <a:solidFill>
                  <a:srgbClr val="00B0F0"/>
                </a:solidFill>
              </a:rPr>
              <a:t>efore</a:t>
            </a:r>
            <a:r>
              <a:rPr lang="cs-CZ" b="1" dirty="0">
                <a:solidFill>
                  <a:srgbClr val="00B0F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T</a:t>
            </a:r>
            <a:r>
              <a:rPr lang="cs-CZ" b="1" dirty="0" err="1">
                <a:solidFill>
                  <a:srgbClr val="00B0F0"/>
                </a:solidFill>
              </a:rPr>
              <a:t>axes</a:t>
            </a:r>
            <a:r>
              <a:rPr lang="cs-CZ" b="1" dirty="0"/>
              <a:t>), obvykle se používá zkratka </a:t>
            </a:r>
            <a:r>
              <a:rPr lang="cs-CZ" b="1" dirty="0">
                <a:solidFill>
                  <a:srgbClr val="00B0F0"/>
                </a:solidFill>
              </a:rPr>
              <a:t>EBT</a:t>
            </a:r>
            <a:r>
              <a:rPr lang="cs-CZ" b="1" dirty="0"/>
              <a:t>, je finanční ukazatel hospodářského výsledku firmy před odečtením daně z příjmů.</a:t>
            </a:r>
          </a:p>
          <a:p>
            <a:r>
              <a:rPr lang="cs-CZ" b="1" dirty="0"/>
              <a:t>Někdy se označuje jako hrubý zisk.</a:t>
            </a:r>
          </a:p>
          <a:p>
            <a:r>
              <a:rPr lang="cs-CZ" b="1" dirty="0"/>
              <a:t>Ukazatel EBT není nijak globálně jednotný.</a:t>
            </a:r>
          </a:p>
          <a:p>
            <a:r>
              <a:rPr lang="cs-CZ" b="1" dirty="0"/>
              <a:t>Nemusí být vždy jednoznačně vymezen,</a:t>
            </a:r>
            <a:br>
              <a:rPr lang="cs-CZ" b="1" dirty="0"/>
            </a:br>
            <a:r>
              <a:rPr lang="cs-CZ" b="1" dirty="0"/>
              <a:t>v anglosaských zemích je jeho výpočet jiný než</a:t>
            </a:r>
            <a:br>
              <a:rPr lang="cs-CZ" b="1" dirty="0"/>
            </a:br>
            <a:r>
              <a:rPr lang="cs-CZ" b="1" dirty="0"/>
              <a:t>v zemích, které používají jiné účetní soustavy.</a:t>
            </a:r>
          </a:p>
        </p:txBody>
      </p:sp>
    </p:spTree>
    <p:extLst>
      <p:ext uri="{BB962C8B-B14F-4D97-AF65-F5344CB8AC3E}">
        <p14:creationId xmlns:p14="http://schemas.microsoft.com/office/powerpoint/2010/main" val="280109497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4E1107-923D-4637-85A1-49F7F8BDF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46597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VÝPOČET EBT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63F305D-DA14-4127-A131-6D38BCEF4F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76134"/>
            <a:ext cx="8229600" cy="1305732"/>
          </a:xfrm>
        </p:spPr>
        <p:txBody>
          <a:bodyPr/>
          <a:lstStyle/>
          <a:p>
            <a:r>
              <a:rPr lang="cs-CZ" b="1" dirty="0"/>
              <a:t>EBT = </a:t>
            </a:r>
            <a:r>
              <a:rPr lang="cs-CZ" b="1" dirty="0">
                <a:solidFill>
                  <a:srgbClr val="00B0F0"/>
                </a:solidFill>
              </a:rPr>
              <a:t>EAT</a:t>
            </a:r>
            <a:r>
              <a:rPr lang="cs-CZ" b="1" dirty="0"/>
              <a:t> + daň z příjmů za mimořádnou činnost + daň z příjmů za běžnou činnost.</a:t>
            </a:r>
          </a:p>
        </p:txBody>
      </p:sp>
    </p:spTree>
    <p:extLst>
      <p:ext uri="{BB962C8B-B14F-4D97-AF65-F5344CB8AC3E}">
        <p14:creationId xmlns:p14="http://schemas.microsoft.com/office/powerpoint/2010/main" val="276118638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5EBEE2-39A4-41FB-9AFD-F5CF86370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K čemu a kdy se využívá EBT v praxi?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5EFE60-199E-4BE5-A8BB-311CDFD9E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Společně s EAT, EBIT, EBITA či EBITDA je to jeden s ukazatelů zisku. Není tak často využívaný jako například EBIT. Používá se také k výpočtu různých ukazatelů, např., ROS (Rentabilita tržeb) nebo při posouzení výkonnosti podniku (případně podniků mezi sebou), nemá na něj vliv různé zdanění zisku. V podniku s ním pracuje zejména finanční ředitel např. </a:t>
            </a:r>
            <a:r>
              <a:rPr lang="cs-CZ" u="sng" dirty="0">
                <a:hlinkClick r:id="rId2" tooltip="CFO (Chief Financial Officer)"/>
              </a:rPr>
              <a:t>CFO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198367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C8C118-3C19-48DE-AFE0-1DA552632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EBITDA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BDF3ED7-2A40-4641-BB21-D7A60F8FE4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b="1" dirty="0">
                <a:solidFill>
                  <a:srgbClr val="00B0F0"/>
                </a:solidFill>
              </a:rPr>
              <a:t>EBITDA</a:t>
            </a:r>
            <a:r>
              <a:rPr lang="cs-CZ" b="1" dirty="0"/>
              <a:t> je </a:t>
            </a:r>
            <a:r>
              <a:rPr lang="cs-CZ" b="1" dirty="0">
                <a:solidFill>
                  <a:srgbClr val="00B0F0"/>
                </a:solidFill>
              </a:rPr>
              <a:t>Zisk před zdaněním, úroky a odpisy </a:t>
            </a:r>
            <a:r>
              <a:rPr lang="cs-CZ" b="1" dirty="0"/>
              <a:t>(</a:t>
            </a:r>
            <a:r>
              <a:rPr lang="cs-CZ" b="1" dirty="0" err="1">
                <a:solidFill>
                  <a:srgbClr val="FF0000"/>
                </a:solidFill>
              </a:rPr>
              <a:t>E</a:t>
            </a:r>
            <a:r>
              <a:rPr lang="cs-CZ" b="1" dirty="0" err="1">
                <a:solidFill>
                  <a:srgbClr val="00B0F0"/>
                </a:solidFill>
              </a:rPr>
              <a:t>arnings</a:t>
            </a:r>
            <a:r>
              <a:rPr lang="cs-CZ" b="1" dirty="0">
                <a:solidFill>
                  <a:srgbClr val="00B0F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B</a:t>
            </a:r>
            <a:r>
              <a:rPr lang="cs-CZ" b="1" dirty="0" err="1">
                <a:solidFill>
                  <a:srgbClr val="00B0F0"/>
                </a:solidFill>
              </a:rPr>
              <a:t>efore</a:t>
            </a:r>
            <a:r>
              <a:rPr lang="cs-CZ" b="1" dirty="0">
                <a:solidFill>
                  <a:srgbClr val="00B0F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I</a:t>
            </a:r>
            <a:r>
              <a:rPr lang="cs-CZ" b="1" dirty="0" err="1">
                <a:solidFill>
                  <a:srgbClr val="00B0F0"/>
                </a:solidFill>
              </a:rPr>
              <a:t>nterest</a:t>
            </a:r>
            <a:r>
              <a:rPr lang="cs-CZ" b="1" dirty="0">
                <a:solidFill>
                  <a:srgbClr val="00B0F0"/>
                </a:solidFill>
              </a:rPr>
              <a:t>, </a:t>
            </a:r>
            <a:r>
              <a:rPr lang="cs-CZ" b="1" dirty="0" err="1">
                <a:solidFill>
                  <a:srgbClr val="FF0000"/>
                </a:solidFill>
              </a:rPr>
              <a:t>T</a:t>
            </a:r>
            <a:r>
              <a:rPr lang="cs-CZ" b="1" dirty="0" err="1">
                <a:solidFill>
                  <a:srgbClr val="00B0F0"/>
                </a:solidFill>
              </a:rPr>
              <a:t>axes</a:t>
            </a:r>
            <a:r>
              <a:rPr lang="cs-CZ" b="1" dirty="0">
                <a:solidFill>
                  <a:srgbClr val="00B0F0"/>
                </a:solidFill>
              </a:rPr>
              <a:t>, </a:t>
            </a:r>
            <a:r>
              <a:rPr lang="cs-CZ" b="1" dirty="0" err="1">
                <a:solidFill>
                  <a:srgbClr val="FF0000"/>
                </a:solidFill>
              </a:rPr>
              <a:t>D</a:t>
            </a:r>
            <a:r>
              <a:rPr lang="cs-CZ" b="1" dirty="0" err="1">
                <a:solidFill>
                  <a:srgbClr val="00B0F0"/>
                </a:solidFill>
              </a:rPr>
              <a:t>epreciations</a:t>
            </a:r>
            <a:r>
              <a:rPr lang="cs-CZ" b="1" dirty="0">
                <a:solidFill>
                  <a:srgbClr val="00B0F0"/>
                </a:solidFill>
              </a:rPr>
              <a:t> and </a:t>
            </a:r>
            <a:r>
              <a:rPr lang="cs-CZ" b="1" dirty="0" err="1">
                <a:solidFill>
                  <a:srgbClr val="FF0000"/>
                </a:solidFill>
              </a:rPr>
              <a:t>A</a:t>
            </a:r>
            <a:r>
              <a:rPr lang="cs-CZ" b="1" dirty="0" err="1">
                <a:solidFill>
                  <a:srgbClr val="00B0F0"/>
                </a:solidFill>
              </a:rPr>
              <a:t>mortization</a:t>
            </a:r>
            <a:r>
              <a:rPr lang="cs-CZ" b="1" dirty="0">
                <a:solidFill>
                  <a:srgbClr val="00B0F0"/>
                </a:solidFill>
              </a:rPr>
              <a:t> </a:t>
            </a:r>
            <a:r>
              <a:rPr lang="cs-CZ" b="1" dirty="0" err="1">
                <a:solidFill>
                  <a:srgbClr val="00B0F0"/>
                </a:solidFill>
              </a:rPr>
              <a:t>Charges</a:t>
            </a:r>
            <a:r>
              <a:rPr lang="cs-CZ" b="1" dirty="0"/>
              <a:t>), je to </a:t>
            </a:r>
            <a:r>
              <a:rPr lang="cs-CZ" b="1" dirty="0">
                <a:solidFill>
                  <a:srgbClr val="00B0F0"/>
                </a:solidFill>
              </a:rPr>
              <a:t>EBIT</a:t>
            </a:r>
            <a:r>
              <a:rPr lang="cs-CZ" b="1" dirty="0"/>
              <a:t> zvýšený o odpisy.</a:t>
            </a:r>
          </a:p>
          <a:p>
            <a:r>
              <a:rPr lang="cs-CZ" b="1" dirty="0"/>
              <a:t>Odpisy jsou ve vzorci reprezentovány termíny “</a:t>
            </a:r>
            <a:r>
              <a:rPr lang="cs-CZ" b="1" dirty="0" err="1"/>
              <a:t>Depreciations</a:t>
            </a:r>
            <a:r>
              <a:rPr lang="cs-CZ" b="1" dirty="0"/>
              <a:t> </a:t>
            </a:r>
            <a:r>
              <a:rPr lang="cs-CZ" b="1" dirty="0" err="1"/>
              <a:t>Charges</a:t>
            </a:r>
            <a:r>
              <a:rPr lang="cs-CZ" b="1" dirty="0"/>
              <a:t>” (odpisy dlouhodobého hmotného majetku) a “</a:t>
            </a:r>
            <a:r>
              <a:rPr lang="cs-CZ" b="1" dirty="0" err="1"/>
              <a:t>Amortization</a:t>
            </a:r>
            <a:r>
              <a:rPr lang="cs-CZ" b="1" dirty="0"/>
              <a:t> </a:t>
            </a:r>
            <a:r>
              <a:rPr lang="cs-CZ" b="1" dirty="0" err="1"/>
              <a:t>Charges</a:t>
            </a:r>
            <a:r>
              <a:rPr lang="cs-CZ" b="1" dirty="0"/>
              <a:t>” (odpisy dlouhodobého nehmotného majetku), protože</a:t>
            </a:r>
            <a:br>
              <a:rPr lang="cs-CZ" b="1" dirty="0"/>
            </a:br>
            <a:r>
              <a:rPr lang="cs-CZ" b="1" dirty="0"/>
              <a:t>v americkém účetnictví se rozlišují jednotlivé druhy odpisů:</a:t>
            </a:r>
          </a:p>
          <a:p>
            <a:pPr lvl="1"/>
            <a:r>
              <a:rPr lang="cs-CZ" b="1" dirty="0"/>
              <a:t>nebere v úvahu daně a úroky,</a:t>
            </a:r>
          </a:p>
          <a:p>
            <a:pPr lvl="1"/>
            <a:r>
              <a:rPr lang="cs-CZ" b="1" dirty="0"/>
              <a:t>nezohledňuje nesplacené úvěry, škody a podobně.</a:t>
            </a:r>
          </a:p>
        </p:txBody>
      </p:sp>
    </p:spTree>
    <p:extLst>
      <p:ext uri="{BB962C8B-B14F-4D97-AF65-F5344CB8AC3E}">
        <p14:creationId xmlns:p14="http://schemas.microsoft.com/office/powerpoint/2010/main" val="43131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63D158-299E-4AFF-94D4-0CF7EF6BB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1605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FINANČNÍ ŘÍZENÍ A EKONOMIKA ORGANIZACE 2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4377036-5A71-4891-B75E-BB84432362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487" y="1759058"/>
            <a:ext cx="8950271" cy="4367105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/>
              <a:t>Zahrnuje komplexní řízení finančních zdrojů organizace, tedy nakládání s finančními zdroji</a:t>
            </a:r>
            <a:br>
              <a:rPr lang="cs-CZ" b="1" dirty="0"/>
            </a:br>
            <a:r>
              <a:rPr lang="cs-CZ" b="1" dirty="0"/>
              <a:t>v celém jejich životním cyklu - od získávání finančních zdrojů a kapitálu (financování a získávání finančních zdrojů na finančním trhu), rozpočtování, rozdělování a distribuci finančních zdrojů, řízení a efektivní nakládání s finančními zdroji, hospodaření</a:t>
            </a:r>
            <a:br>
              <a:rPr lang="cs-CZ" b="1" dirty="0"/>
            </a:br>
            <a:r>
              <a:rPr lang="cs-CZ" b="1" dirty="0"/>
              <a:t>s finančními zdroji, řízení finančních rizik, rozdělování zisku a další finanční operace v organizaci.</a:t>
            </a:r>
          </a:p>
        </p:txBody>
      </p:sp>
    </p:spTree>
    <p:extLst>
      <p:ext uri="{BB962C8B-B14F-4D97-AF65-F5344CB8AC3E}">
        <p14:creationId xmlns:p14="http://schemas.microsoft.com/office/powerpoint/2010/main" val="152110913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0BF765-30C9-4C94-8048-49B17CCA4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9845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VÝPOČET EBITDA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B629316-5CA4-4999-9153-FB9E9A83D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900120"/>
            <a:ext cx="8229600" cy="1057759"/>
          </a:xfrm>
        </p:spPr>
        <p:txBody>
          <a:bodyPr/>
          <a:lstStyle/>
          <a:p>
            <a:r>
              <a:rPr lang="cs-CZ" b="1" dirty="0"/>
              <a:t>EBITDA = </a:t>
            </a:r>
            <a:r>
              <a:rPr lang="cs-CZ" b="1" dirty="0">
                <a:solidFill>
                  <a:srgbClr val="00B0F0"/>
                </a:solidFill>
              </a:rPr>
              <a:t>EBIT</a:t>
            </a:r>
            <a:r>
              <a:rPr lang="cs-CZ" b="1" dirty="0"/>
              <a:t> + odpisy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254102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1DB112-5BF7-4E6D-91A4-3F1C0D803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3183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KDE SE VYUŽÍVÁ UKAZATEL EBITDA</a:t>
            </a:r>
            <a:br>
              <a:rPr lang="cs-CZ" b="1" dirty="0">
                <a:solidFill>
                  <a:srgbClr val="FF0000"/>
                </a:solidFill>
              </a:rPr>
            </a:br>
            <a:r>
              <a:rPr lang="cs-CZ" b="1" dirty="0">
                <a:solidFill>
                  <a:srgbClr val="FF0000"/>
                </a:solidFill>
              </a:rPr>
              <a:t>V PRAXI A JAKÉ JSOU JEHO VÝHODY?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A674716-8CB7-48D0-8A2B-629FBBDC6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62753"/>
            <a:ext cx="8229600" cy="3863410"/>
          </a:xfrm>
        </p:spPr>
        <p:txBody>
          <a:bodyPr>
            <a:normAutofit fontScale="77500" lnSpcReduction="20000"/>
          </a:bodyPr>
          <a:lstStyle/>
          <a:p>
            <a:r>
              <a:rPr lang="cs-CZ" b="1" dirty="0"/>
              <a:t>V podniku ho využívá např. CFO (finanční ředitel) ve finanční analýze při analýze poměrových ukazatelů.</a:t>
            </a:r>
          </a:p>
          <a:p>
            <a:r>
              <a:rPr lang="cs-CZ" b="1" dirty="0"/>
              <a:t>Při standardní finanční analýze firmy se ale příliš nepoužívá.</a:t>
            </a:r>
          </a:p>
          <a:p>
            <a:r>
              <a:rPr lang="cs-CZ" b="1" dirty="0"/>
              <a:t>Vzhledem k tomu, že vylučuje daňové a úrokové zatížení, tak se používá pro mezinárodní srovnání ziskovosti firem.</a:t>
            </a:r>
          </a:p>
          <a:p>
            <a:r>
              <a:rPr lang="cs-CZ" b="1" dirty="0"/>
              <a:t>Je to tedy celkem přesný a mezinárodně srovnatelný výsledek hospodaření firmy.</a:t>
            </a:r>
          </a:p>
          <a:p>
            <a:r>
              <a:rPr lang="cs-CZ" b="1" dirty="0"/>
              <a:t>Na druhou stranu vhledem k tomu, že nebere v úvahu daně a úroky, tak poskytuje zkreslený pohled na skutečné Cash </a:t>
            </a:r>
            <a:r>
              <a:rPr lang="cs-CZ" b="1" dirty="0" err="1"/>
              <a:t>Flow</a:t>
            </a:r>
            <a:r>
              <a:rPr lang="cs-CZ" b="1" dirty="0"/>
              <a:t> firmy.</a:t>
            </a:r>
          </a:p>
        </p:txBody>
      </p:sp>
    </p:spTree>
    <p:extLst>
      <p:ext uri="{BB962C8B-B14F-4D97-AF65-F5344CB8AC3E}">
        <p14:creationId xmlns:p14="http://schemas.microsoft.com/office/powerpoint/2010/main" val="254474309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27D2BA-EEA1-4B60-BCF4-9FD4F98CE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EAT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3E24B3-EBCA-451C-B97F-E9DFEBF34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28061"/>
            <a:ext cx="8229600" cy="4398102"/>
          </a:xfrm>
        </p:spPr>
        <p:txBody>
          <a:bodyPr/>
          <a:lstStyle/>
          <a:p>
            <a:r>
              <a:rPr lang="cs-CZ" b="1" dirty="0">
                <a:solidFill>
                  <a:srgbClr val="00B0F0"/>
                </a:solidFill>
              </a:rPr>
              <a:t>Čistý zisk </a:t>
            </a:r>
            <a:r>
              <a:rPr lang="cs-CZ" b="1" dirty="0"/>
              <a:t>(anglicky </a:t>
            </a:r>
            <a:r>
              <a:rPr lang="cs-CZ" b="1" dirty="0" err="1">
                <a:solidFill>
                  <a:srgbClr val="FF0000"/>
                </a:solidFill>
              </a:rPr>
              <a:t>E</a:t>
            </a:r>
            <a:r>
              <a:rPr lang="cs-CZ" b="1" dirty="0" err="1">
                <a:solidFill>
                  <a:srgbClr val="00B0F0"/>
                </a:solidFill>
              </a:rPr>
              <a:t>arnings</a:t>
            </a:r>
            <a:r>
              <a:rPr lang="cs-CZ" b="1" dirty="0">
                <a:solidFill>
                  <a:srgbClr val="00B0F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A</a:t>
            </a:r>
            <a:r>
              <a:rPr lang="cs-CZ" b="1" dirty="0" err="1">
                <a:solidFill>
                  <a:srgbClr val="00B0F0"/>
                </a:solidFill>
              </a:rPr>
              <a:t>fter</a:t>
            </a:r>
            <a:r>
              <a:rPr lang="cs-CZ" b="1" dirty="0">
                <a:solidFill>
                  <a:srgbClr val="00B0F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T</a:t>
            </a:r>
            <a:r>
              <a:rPr lang="cs-CZ" b="1" dirty="0" err="1">
                <a:solidFill>
                  <a:srgbClr val="00B0F0"/>
                </a:solidFill>
              </a:rPr>
              <a:t>axes</a:t>
            </a:r>
            <a:r>
              <a:rPr lang="cs-CZ" b="1" dirty="0"/>
              <a:t>), používá se zkratka </a:t>
            </a:r>
            <a:r>
              <a:rPr lang="cs-CZ" b="1" dirty="0">
                <a:solidFill>
                  <a:srgbClr val="00B0F0"/>
                </a:solidFill>
              </a:rPr>
              <a:t>EAT</a:t>
            </a:r>
            <a:r>
              <a:rPr lang="cs-CZ" b="1" dirty="0"/>
              <a:t> je ukazatel výsledku hospodaření za účetní období, je již po zdanění a určen k rozdělení mezi vlastníky a podnik.</a:t>
            </a:r>
          </a:p>
          <a:p>
            <a:r>
              <a:rPr lang="cs-CZ" b="1" dirty="0"/>
              <a:t>Jiným označením je </a:t>
            </a:r>
            <a:r>
              <a:rPr lang="cs-CZ" b="1" dirty="0">
                <a:solidFill>
                  <a:srgbClr val="00B0F0"/>
                </a:solidFill>
              </a:rPr>
              <a:t>NI</a:t>
            </a:r>
            <a:r>
              <a:rPr lang="cs-CZ" b="1" dirty="0"/>
              <a:t> (</a:t>
            </a:r>
            <a:r>
              <a:rPr lang="cs-CZ" b="1" dirty="0">
                <a:solidFill>
                  <a:srgbClr val="FF0000"/>
                </a:solidFill>
              </a:rPr>
              <a:t>N</a:t>
            </a:r>
            <a:r>
              <a:rPr lang="cs-CZ" b="1" dirty="0">
                <a:solidFill>
                  <a:srgbClr val="00B0F0"/>
                </a:solidFill>
              </a:rPr>
              <a:t>et </a:t>
            </a:r>
            <a:r>
              <a:rPr lang="cs-CZ" b="1" dirty="0" err="1">
                <a:solidFill>
                  <a:srgbClr val="FF0000"/>
                </a:solidFill>
              </a:rPr>
              <a:t>I</a:t>
            </a:r>
            <a:r>
              <a:rPr lang="cs-CZ" b="1" dirty="0" err="1">
                <a:solidFill>
                  <a:srgbClr val="00B0F0"/>
                </a:solidFill>
              </a:rPr>
              <a:t>ncome</a:t>
            </a:r>
            <a:r>
              <a:rPr lang="cs-CZ" b="1" dirty="0"/>
              <a:t>), což je celkový výsledek hospodaření snížený</a:t>
            </a:r>
            <a:br>
              <a:rPr lang="cs-CZ" b="1" dirty="0"/>
            </a:br>
            <a:r>
              <a:rPr lang="cs-CZ" b="1" dirty="0"/>
              <a:t>o zaplacenou daň.</a:t>
            </a:r>
          </a:p>
        </p:txBody>
      </p:sp>
    </p:spTree>
    <p:extLst>
      <p:ext uri="{BB962C8B-B14F-4D97-AF65-F5344CB8AC3E}">
        <p14:creationId xmlns:p14="http://schemas.microsoft.com/office/powerpoint/2010/main" val="244825589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8E1C1D-E157-446E-BE9C-7D6617C09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54347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VÝPOČET EAT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DE10040-AE5F-482D-9D6F-0875DA772C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896246"/>
            <a:ext cx="8229600" cy="1065508"/>
          </a:xfrm>
        </p:spPr>
        <p:txBody>
          <a:bodyPr/>
          <a:lstStyle/>
          <a:p>
            <a:r>
              <a:rPr lang="cs-CZ" b="1" dirty="0"/>
              <a:t>EAT = výsledek hospodaření za účetní období</a:t>
            </a:r>
          </a:p>
        </p:txBody>
      </p:sp>
    </p:spTree>
    <p:extLst>
      <p:ext uri="{BB962C8B-B14F-4D97-AF65-F5344CB8AC3E}">
        <p14:creationId xmlns:p14="http://schemas.microsoft.com/office/powerpoint/2010/main" val="114876293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22F680-2ACF-464E-80D8-8DA9EE8CD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237" y="573436"/>
            <a:ext cx="8934773" cy="844201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K ČEMU JE ČISTÝ ZISK EAT V PRAXI? (1)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5ADA07-6469-4B89-9217-9D8DD1D3B7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/>
              <a:t>Hodnotí jej třeba investoři, banky nebo dodavatelé jako první rychlý náhled na finanční kondici firmy, protože hospodářský výsledek spolu s výší tržeb a podílem vlastního kapitálu vytvoří první dojem jak na tom firma je.</a:t>
            </a:r>
          </a:p>
          <a:p>
            <a:r>
              <a:rPr lang="cs-CZ" b="1" dirty="0"/>
              <a:t>Naopak není vhodný pro hodnocení provozní činnosti, protože není očištěný od nepeněžních operací (např. odpisy) a mimořádných účetních operací (např. prodej majetku).</a:t>
            </a:r>
          </a:p>
        </p:txBody>
      </p:sp>
    </p:spTree>
    <p:extLst>
      <p:ext uri="{BB962C8B-B14F-4D97-AF65-F5344CB8AC3E}">
        <p14:creationId xmlns:p14="http://schemas.microsoft.com/office/powerpoint/2010/main" val="415572248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2F70BA-664D-4C80-806B-D33D6F6D0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737" y="627680"/>
            <a:ext cx="8896026" cy="789957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K ČEMU JE ČISTÝ ZISK EAT V PRAXI? (2)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A52BC4-239B-4802-914E-B97F860B24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b="1" dirty="0"/>
              <a:t>Pro výpočet čistého zisku se využívá účetní zisk. Jde tedy o účetní číslo, které je zaneseno ve finančních</a:t>
            </a:r>
            <a:br>
              <a:rPr lang="cs-CZ" b="1" dirty="0"/>
            </a:br>
            <a:r>
              <a:rPr lang="cs-CZ" b="1" dirty="0"/>
              <a:t>a daňových výkazech.</a:t>
            </a:r>
          </a:p>
          <a:p>
            <a:r>
              <a:rPr lang="cs-CZ" b="1" dirty="0"/>
              <a:t>Lze říci, že propojuje výsledovku s rozvahou.</a:t>
            </a:r>
          </a:p>
          <a:p>
            <a:r>
              <a:rPr lang="cs-CZ" b="1" dirty="0"/>
              <a:t>Čistý zisk se tedy typicky a v souladu s platnou legislativou rozděluje mezi rezervní fond, další fondy, mezi zaměstnance nebo společníky firmy (jako dividenda).</a:t>
            </a:r>
          </a:p>
          <a:p>
            <a:r>
              <a:rPr lang="cs-CZ" b="1" dirty="0"/>
              <a:t>Může také zůstat jako nerozdělený.</a:t>
            </a:r>
          </a:p>
          <a:p>
            <a:r>
              <a:rPr lang="cs-CZ" b="1" dirty="0"/>
              <a:t>Způsob a forma rozdělování čistého zisku je rozdílné</a:t>
            </a:r>
            <a:br>
              <a:rPr lang="cs-CZ" b="1" dirty="0"/>
            </a:br>
            <a:r>
              <a:rPr lang="cs-CZ" b="1" dirty="0"/>
              <a:t>v různých státech a různých typech společností.</a:t>
            </a:r>
          </a:p>
        </p:txBody>
      </p:sp>
    </p:spTree>
    <p:extLst>
      <p:ext uri="{BB962C8B-B14F-4D97-AF65-F5344CB8AC3E}">
        <p14:creationId xmlns:p14="http://schemas.microsoft.com/office/powerpoint/2010/main" val="213920784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01691A-B4D7-4A15-9236-3F7DAC0E9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15601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UŽITÍ PARAMETRU EAT V PRAXI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C6A6814-6D3D-43A7-B671-71F1FABF6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35630"/>
            <a:ext cx="8229600" cy="2386739"/>
          </a:xfrm>
        </p:spPr>
        <p:txBody>
          <a:bodyPr/>
          <a:lstStyle/>
          <a:p>
            <a:r>
              <a:rPr lang="cs-CZ" b="1" dirty="0"/>
              <a:t>Čistý zisk se také jako ukazatel ho využívá při finanční analýze při analýze poměrových ukazatelů, je například součástí výpočtu EBIT, EBITDA, EBT.</a:t>
            </a:r>
          </a:p>
        </p:txBody>
      </p:sp>
    </p:spTree>
    <p:extLst>
      <p:ext uri="{BB962C8B-B14F-4D97-AF65-F5344CB8AC3E}">
        <p14:creationId xmlns:p14="http://schemas.microsoft.com/office/powerpoint/2010/main" val="236406668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9535C8-70E4-4F0F-9DF4-056065CF8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00B0F0"/>
                </a:solidFill>
              </a:rPr>
              <a:t>NOPAT – ČISTÝ PROVOZNÍ ZISK</a:t>
            </a:r>
          </a:p>
        </p:txBody>
      </p:sp>
    </p:spTree>
    <p:extLst>
      <p:ext uri="{BB962C8B-B14F-4D97-AF65-F5344CB8AC3E}">
        <p14:creationId xmlns:p14="http://schemas.microsoft.com/office/powerpoint/2010/main" val="140773693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FFBA517D-05C5-433E-90F8-98A2FCEA9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38848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NOPAT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DD42EE6-E000-4D43-BB5E-2BF44D09A1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86738"/>
            <a:ext cx="8229600" cy="2820692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00B0F0"/>
                </a:solidFill>
              </a:rPr>
              <a:t>Čistý provozní zisk po zdanění </a:t>
            </a:r>
            <a:r>
              <a:rPr lang="cs-CZ" b="1" dirty="0"/>
              <a:t>(anglicky </a:t>
            </a:r>
            <a:r>
              <a:rPr lang="cs-CZ" b="1" dirty="0">
                <a:solidFill>
                  <a:srgbClr val="FF0000"/>
                </a:solidFill>
              </a:rPr>
              <a:t>N</a:t>
            </a:r>
            <a:r>
              <a:rPr lang="cs-CZ" b="1" dirty="0">
                <a:solidFill>
                  <a:srgbClr val="00B0F0"/>
                </a:solidFill>
              </a:rPr>
              <a:t>et </a:t>
            </a:r>
            <a:r>
              <a:rPr lang="cs-CZ" b="1" dirty="0" err="1">
                <a:solidFill>
                  <a:srgbClr val="FF0000"/>
                </a:solidFill>
              </a:rPr>
              <a:t>O</a:t>
            </a:r>
            <a:r>
              <a:rPr lang="cs-CZ" b="1" dirty="0" err="1">
                <a:solidFill>
                  <a:srgbClr val="00B0F0"/>
                </a:solidFill>
              </a:rPr>
              <a:t>perating</a:t>
            </a:r>
            <a:r>
              <a:rPr lang="cs-CZ" b="1" dirty="0">
                <a:solidFill>
                  <a:srgbClr val="00B0F0"/>
                </a:solidFill>
              </a:rPr>
              <a:t> </a:t>
            </a:r>
            <a:r>
              <a:rPr lang="cs-CZ" b="1" dirty="0">
                <a:solidFill>
                  <a:srgbClr val="FF0000"/>
                </a:solidFill>
              </a:rPr>
              <a:t>P</a:t>
            </a:r>
            <a:r>
              <a:rPr lang="cs-CZ" b="1" dirty="0">
                <a:solidFill>
                  <a:srgbClr val="00B0F0"/>
                </a:solidFill>
              </a:rPr>
              <a:t>rofit </a:t>
            </a:r>
            <a:r>
              <a:rPr lang="cs-CZ" b="1" dirty="0" err="1">
                <a:solidFill>
                  <a:srgbClr val="FF0000"/>
                </a:solidFill>
              </a:rPr>
              <a:t>A</a:t>
            </a:r>
            <a:r>
              <a:rPr lang="cs-CZ" b="1" dirty="0" err="1">
                <a:solidFill>
                  <a:srgbClr val="00B0F0"/>
                </a:solidFill>
              </a:rPr>
              <a:t>fter</a:t>
            </a:r>
            <a:r>
              <a:rPr lang="cs-CZ" b="1" dirty="0">
                <a:solidFill>
                  <a:srgbClr val="00B0F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T</a:t>
            </a:r>
            <a:r>
              <a:rPr lang="cs-CZ" b="1" dirty="0" err="1">
                <a:solidFill>
                  <a:srgbClr val="00B0F0"/>
                </a:solidFill>
              </a:rPr>
              <a:t>axes</a:t>
            </a:r>
            <a:r>
              <a:rPr lang="cs-CZ" b="1" dirty="0"/>
              <a:t>), obvykle se používá zkratka </a:t>
            </a:r>
            <a:r>
              <a:rPr lang="cs-CZ" b="1" dirty="0">
                <a:solidFill>
                  <a:srgbClr val="00B0F0"/>
                </a:solidFill>
              </a:rPr>
              <a:t>NOPAT</a:t>
            </a:r>
            <a:r>
              <a:rPr lang="cs-CZ" b="1" dirty="0"/>
              <a:t> je finanční ukazatel, který označuje provozní zisk vytvořený hlavní (provozní) činností podniku po zdanění.</a:t>
            </a:r>
          </a:p>
        </p:txBody>
      </p:sp>
    </p:spTree>
    <p:extLst>
      <p:ext uri="{BB962C8B-B14F-4D97-AF65-F5344CB8AC3E}">
        <p14:creationId xmlns:p14="http://schemas.microsoft.com/office/powerpoint/2010/main" val="239388016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AC9286-108A-4DEB-BAC2-905A4AE21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7852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VÝPOČET NOPAT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A96299E-B4A5-4117-B443-3DE27264D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90575"/>
            <a:ext cx="8229600" cy="2476850"/>
          </a:xfrm>
        </p:spPr>
        <p:txBody>
          <a:bodyPr/>
          <a:lstStyle/>
          <a:p>
            <a:r>
              <a:rPr lang="cs-CZ" b="1" dirty="0"/>
              <a:t>Čistý provozní zisk po zdanění = provozní zisk × (1-t),</a:t>
            </a:r>
          </a:p>
          <a:p>
            <a:pPr marL="0" indent="0">
              <a:buNone/>
            </a:pPr>
            <a:endParaRPr lang="cs-CZ" b="1" dirty="0"/>
          </a:p>
          <a:p>
            <a:pPr lvl="1"/>
            <a:r>
              <a:rPr lang="cs-CZ" b="1" i="1" dirty="0"/>
              <a:t>t</a:t>
            </a:r>
            <a:r>
              <a:rPr lang="cs-CZ" b="1" dirty="0"/>
              <a:t> … sazba daně z příjmů (</a:t>
            </a:r>
            <a:r>
              <a:rPr lang="cs-CZ" b="1" dirty="0" err="1"/>
              <a:t>Income</a:t>
            </a:r>
            <a:r>
              <a:rPr lang="cs-CZ" b="1" dirty="0"/>
              <a:t> Tax </a:t>
            </a:r>
            <a:r>
              <a:rPr lang="cs-CZ" b="1" dirty="0" err="1"/>
              <a:t>Rate</a:t>
            </a:r>
            <a:r>
              <a:rPr lang="cs-CZ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72762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9C9FF6-1490-4267-B969-875013CE2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31837"/>
            <a:ext cx="8229600" cy="859699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CÍLE ŘÍZENÍ FINANCÍ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7223DF-EA2A-4C99-8B24-2F7D6E47C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42" y="1813302"/>
            <a:ext cx="8981268" cy="4312861"/>
          </a:xfrm>
        </p:spPr>
        <p:txBody>
          <a:bodyPr>
            <a:normAutofit fontScale="77500" lnSpcReduction="20000"/>
          </a:bodyPr>
          <a:lstStyle/>
          <a:p>
            <a:r>
              <a:rPr lang="cs-CZ" b="1" dirty="0"/>
              <a:t>Cílem řízení financí v tržním hospodářství je maximalizace tržní hodnoty podniku, tedy tržní hodnoty vlastního kapitálu, za které jsou svým dílem odpovědní manažeři podniku a to vůči majitelům podniku či dalším zájmovým skupinám (Stakeholderům).</a:t>
            </a:r>
          </a:p>
          <a:p>
            <a:r>
              <a:rPr lang="cs-CZ" b="1" dirty="0"/>
              <a:t>Manažer odpovědný za řízení financí v celé organizaci se nazývá finanční ředitel (CFO).</a:t>
            </a:r>
          </a:p>
          <a:p>
            <a:r>
              <a:rPr lang="cs-CZ" b="1" dirty="0"/>
              <a:t>Další cíle finančního řízení jsou zajištění platební schopnosti podniku, zajištění likvidity aktiv a zajištění rentability (ziskovosti) podniku.</a:t>
            </a:r>
          </a:p>
          <a:p>
            <a:r>
              <a:rPr lang="cs-CZ" b="1" dirty="0"/>
              <a:t>Cíle řízení financí ve veřejném sektoru a hospodaření</a:t>
            </a:r>
            <a:br>
              <a:rPr lang="cs-CZ" b="1" dirty="0"/>
            </a:br>
            <a:r>
              <a:rPr lang="cs-CZ" b="1" dirty="0"/>
              <a:t>s veřejnými financemi jsou popsány ve zvláštní oblasti Veřejné finance.</a:t>
            </a:r>
          </a:p>
        </p:txBody>
      </p:sp>
    </p:spTree>
    <p:extLst>
      <p:ext uri="{BB962C8B-B14F-4D97-AF65-F5344CB8AC3E}">
        <p14:creationId xmlns:p14="http://schemas.microsoft.com/office/powerpoint/2010/main" val="401489947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460538-8D34-49E6-A08A-787AFE5C6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010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K ČEMU SE POUŽÍVÁ UKAZATEL NOPAT V PRAXI?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F7F8D8-F9B4-45CC-B8C2-FEB1B9CF5D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39505"/>
            <a:ext cx="8229600" cy="3886658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/>
              <a:t>NOPAT se používá například při mezinárodním srovnávání finanční výkonnosti firem.</a:t>
            </a:r>
          </a:p>
          <a:p>
            <a:r>
              <a:rPr lang="cs-CZ" b="1" dirty="0"/>
              <a:t>Tedy k porovnávání výsledků jednotlivých firem v různých zemích.</a:t>
            </a:r>
          </a:p>
          <a:p>
            <a:r>
              <a:rPr lang="cs-CZ" b="1" dirty="0"/>
              <a:t>Ze své podstaty je totiž porovnatelný, protože</a:t>
            </a:r>
            <a:br>
              <a:rPr lang="cs-CZ" b="1" dirty="0"/>
            </a:br>
            <a:r>
              <a:rPr lang="cs-CZ" b="1" dirty="0"/>
              <a:t>v některých zemích se daň se počítá pouze</a:t>
            </a:r>
            <a:br>
              <a:rPr lang="cs-CZ" b="1" dirty="0"/>
            </a:br>
            <a:r>
              <a:rPr lang="cs-CZ" b="1" dirty="0"/>
              <a:t>z provozního výsledku hospodaření a tak další ukazatele.</a:t>
            </a:r>
          </a:p>
        </p:txBody>
      </p:sp>
    </p:spTree>
    <p:extLst>
      <p:ext uri="{BB962C8B-B14F-4D97-AF65-F5344CB8AC3E}">
        <p14:creationId xmlns:p14="http://schemas.microsoft.com/office/powerpoint/2010/main" val="343651780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452412-6EB5-40E9-9A80-71DC6B008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36325"/>
            <a:ext cx="8229600" cy="138535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00B0F0"/>
                </a:solidFill>
              </a:rPr>
              <a:t>EVA – EKONOMICKÁ PŘIDANÁ HODNOTA</a:t>
            </a:r>
          </a:p>
        </p:txBody>
      </p:sp>
    </p:spTree>
    <p:extLst>
      <p:ext uri="{BB962C8B-B14F-4D97-AF65-F5344CB8AC3E}">
        <p14:creationId xmlns:p14="http://schemas.microsoft.com/office/powerpoint/2010/main" val="325048695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ADAF8B6D-99C9-41DB-A64F-8AFE81185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EVA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AAC184D-4AAE-4A58-8CDF-C5364413D3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98542"/>
            <a:ext cx="8229600" cy="4227621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00B0F0"/>
                </a:solidFill>
              </a:rPr>
              <a:t>Ekonomická přidaná hodnota </a:t>
            </a:r>
            <a:r>
              <a:rPr lang="cs-CZ" b="1" dirty="0"/>
              <a:t>(</a:t>
            </a:r>
            <a:r>
              <a:rPr lang="cs-CZ" b="1" dirty="0" err="1">
                <a:solidFill>
                  <a:srgbClr val="00B0F0"/>
                </a:solidFill>
              </a:rPr>
              <a:t>Economic</a:t>
            </a:r>
            <a:r>
              <a:rPr lang="cs-CZ" b="1" dirty="0">
                <a:solidFill>
                  <a:srgbClr val="00B0F0"/>
                </a:solidFill>
              </a:rPr>
              <a:t> </a:t>
            </a:r>
            <a:r>
              <a:rPr lang="cs-CZ" b="1" dirty="0" err="1">
                <a:solidFill>
                  <a:srgbClr val="00B0F0"/>
                </a:solidFill>
              </a:rPr>
              <a:t>Value</a:t>
            </a:r>
            <a:r>
              <a:rPr lang="cs-CZ" b="1" dirty="0">
                <a:solidFill>
                  <a:srgbClr val="00B0F0"/>
                </a:solidFill>
              </a:rPr>
              <a:t> </a:t>
            </a:r>
            <a:r>
              <a:rPr lang="cs-CZ" b="1" dirty="0" err="1">
                <a:solidFill>
                  <a:srgbClr val="00B0F0"/>
                </a:solidFill>
              </a:rPr>
              <a:t>Added</a:t>
            </a:r>
            <a:r>
              <a:rPr lang="cs-CZ" b="1" dirty="0"/>
              <a:t>), obvykle se používá zkratka EVA, je pojem, který označuje v současnosti velmi významné hodnotové měřítko výkonnosti podniku.</a:t>
            </a:r>
          </a:p>
          <a:p>
            <a:r>
              <a:rPr lang="cs-CZ" b="1" dirty="0"/>
              <a:t>Základní myšlenkou ukazatele je, že investovaný kapitál musí mít větší přínos, než náklady na tento kapitál.</a:t>
            </a:r>
          </a:p>
        </p:txBody>
      </p:sp>
    </p:spTree>
    <p:extLst>
      <p:ext uri="{BB962C8B-B14F-4D97-AF65-F5344CB8AC3E}">
        <p14:creationId xmlns:p14="http://schemas.microsoft.com/office/powerpoint/2010/main" val="408355575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B69A8B-9F46-4921-AE61-9043E04C3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15601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HISTORIE UKAZATELE EVA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D2C033-4DB3-4C26-9355-FAD57549C2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54264"/>
            <a:ext cx="8229600" cy="3363132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Ukazatel EVA vychází z mikroekonomického pojetí cíle firmy – maximalizace zisku, kdy zisk zde rozumíme ekonomický.</a:t>
            </a:r>
          </a:p>
          <a:p>
            <a:r>
              <a:rPr lang="cs-CZ" b="1" dirty="0"/>
              <a:t>Vyjadřuje zájem vlastníků a investorů.</a:t>
            </a:r>
          </a:p>
          <a:p>
            <a:r>
              <a:rPr lang="cs-CZ" b="1" dirty="0"/>
              <a:t>Pojem byl vytvořený v roce 1993 americkou konzultační firmou Stern Stewart Management </a:t>
            </a:r>
            <a:r>
              <a:rPr lang="cs-CZ" b="1" dirty="0" err="1"/>
              <a:t>Services</a:t>
            </a:r>
            <a:r>
              <a:rPr lang="cs-CZ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3451015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6C0015-530A-47DA-BD46-3AB87B357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73436"/>
            <a:ext cx="8229600" cy="844201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VÝPOČET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92CAA94-FCE5-42CE-B105-21CE319DA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>
                <a:solidFill>
                  <a:srgbClr val="00B0F0"/>
                </a:solidFill>
              </a:rPr>
              <a:t>EVA = NOPAT – WACC × C</a:t>
            </a:r>
          </a:p>
          <a:p>
            <a:pPr lvl="1"/>
            <a:r>
              <a:rPr lang="cs-CZ" b="1" i="1" dirty="0"/>
              <a:t>EVA</a:t>
            </a:r>
            <a:r>
              <a:rPr lang="cs-CZ" b="1" dirty="0"/>
              <a:t> … Ekonomická přidaná hodnota,</a:t>
            </a:r>
          </a:p>
          <a:p>
            <a:pPr lvl="1"/>
            <a:r>
              <a:rPr lang="cs-CZ" b="1" i="1" dirty="0"/>
              <a:t>NOPAT</a:t>
            </a:r>
            <a:r>
              <a:rPr lang="cs-CZ" b="1" dirty="0"/>
              <a:t> … provozní výsledek hospodaření</a:t>
            </a:r>
            <a:br>
              <a:rPr lang="cs-CZ" b="1" dirty="0"/>
            </a:br>
            <a:r>
              <a:rPr lang="cs-CZ" b="1" dirty="0"/>
              <a:t>(NOPAT = EBIT × (1-t)),</a:t>
            </a:r>
          </a:p>
          <a:p>
            <a:pPr lvl="1"/>
            <a:r>
              <a:rPr lang="cs-CZ" b="1" i="1" dirty="0"/>
              <a:t>WACC </a:t>
            </a:r>
            <a:r>
              <a:rPr lang="cs-CZ" b="1" dirty="0"/>
              <a:t>… průměrné náklady na celkový dlouhodobě investovaný kapitál,</a:t>
            </a:r>
          </a:p>
          <a:p>
            <a:pPr lvl="1"/>
            <a:r>
              <a:rPr lang="cs-CZ" b="1" i="1" dirty="0"/>
              <a:t>C</a:t>
            </a:r>
            <a:r>
              <a:rPr lang="cs-CZ" b="1" dirty="0"/>
              <a:t> … celkový dlouhodobě investovaný kapitál</a:t>
            </a:r>
            <a:br>
              <a:rPr lang="cs-CZ" b="1" dirty="0"/>
            </a:br>
            <a:r>
              <a:rPr lang="cs-CZ" b="1" dirty="0"/>
              <a:t>(</a:t>
            </a:r>
            <a:r>
              <a:rPr lang="cs-CZ" b="1" i="1" dirty="0"/>
              <a:t>C = Pasiva – Krátkodobé závazky z obchodního styku)</a:t>
            </a:r>
            <a:r>
              <a:rPr lang="cs-CZ" b="1" dirty="0"/>
              <a:t>,</a:t>
            </a:r>
          </a:p>
          <a:p>
            <a:pPr lvl="1"/>
            <a:r>
              <a:rPr lang="cs-CZ" b="1" i="1" dirty="0"/>
              <a:t>t</a:t>
            </a:r>
            <a:r>
              <a:rPr lang="cs-CZ" b="1" dirty="0"/>
              <a:t> … sazba daně z příjmů.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372607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026C7F-80B3-4CD2-8CB2-24A7D1619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54347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INTERPRETACE VÝSLEDKŮ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D365679-947D-49F1-BA4F-21A7291F27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93010"/>
            <a:ext cx="8229600" cy="2991173"/>
          </a:xfrm>
        </p:spPr>
        <p:txBody>
          <a:bodyPr/>
          <a:lstStyle/>
          <a:p>
            <a:r>
              <a:rPr lang="cs-CZ" b="1" dirty="0"/>
              <a:t>EVA &gt; 0 – hodnota projektu se zvyšuje, podnik vytváří hodnotu pro vlastníky,</a:t>
            </a:r>
          </a:p>
          <a:p>
            <a:r>
              <a:rPr lang="cs-CZ" b="1" dirty="0"/>
              <a:t>EVA = 0 – investovaná hodnota se vrací bez zhodnocení,</a:t>
            </a:r>
          </a:p>
          <a:p>
            <a:r>
              <a:rPr lang="cs-CZ" b="1" dirty="0"/>
              <a:t>EVA &lt; 0 – dochází k poklesu hodnoty firmy.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565755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9DD234D-6716-4068-AB04-DDAB7139B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4805"/>
            <a:ext cx="7886700" cy="1505883"/>
          </a:xfrm>
        </p:spPr>
        <p:txBody>
          <a:bodyPr anchor="ctr">
            <a:normAutofit/>
          </a:bodyPr>
          <a:lstStyle/>
          <a:p>
            <a:r>
              <a:rPr lang="cs-CZ" sz="4500" b="1" dirty="0">
                <a:solidFill>
                  <a:srgbClr val="FF0000"/>
                </a:solidFill>
              </a:rPr>
              <a:t>DEKOMPOZICE VRCHOLOVÉHO UKAZATELE EVA</a:t>
            </a:r>
            <a:endParaRPr lang="cs-CZ" sz="4500" dirty="0">
              <a:solidFill>
                <a:srgbClr val="FF0000"/>
              </a:solidFill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65BDACED-0273-47E0-BBC2-0F51215BCF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9600" y="1845426"/>
            <a:ext cx="6902510" cy="445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81859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FCC5B4A9-238F-4D46-9F34-991E31A94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54347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VYUŽITÍ EVA V PRAXI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891290C-A75A-4B40-BF4D-F4E560F09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41722"/>
            <a:ext cx="8229600" cy="1774556"/>
          </a:xfrm>
        </p:spPr>
        <p:txBody>
          <a:bodyPr/>
          <a:lstStyle/>
          <a:p>
            <a:r>
              <a:rPr lang="cs-CZ" b="1" dirty="0"/>
              <a:t>EVA se používá pro měření výkonnosti podniku ve směru maximalizace hodnoty pro akcionáře.</a:t>
            </a:r>
          </a:p>
        </p:txBody>
      </p:sp>
    </p:spTree>
    <p:extLst>
      <p:ext uri="{BB962C8B-B14F-4D97-AF65-F5344CB8AC3E}">
        <p14:creationId xmlns:p14="http://schemas.microsoft.com/office/powerpoint/2010/main" val="361642787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A7D676-DEFB-4984-998A-58F5A0E9C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74546"/>
            <a:ext cx="8229600" cy="1708907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00B0F0"/>
                </a:solidFill>
              </a:rPr>
              <a:t>ZPŮSOBY VÝPOČTU EKONOMICKÉ PŘIDANÉ HODNOTY</a:t>
            </a:r>
          </a:p>
        </p:txBody>
      </p:sp>
    </p:spTree>
    <p:extLst>
      <p:ext uri="{BB962C8B-B14F-4D97-AF65-F5344CB8AC3E}">
        <p14:creationId xmlns:p14="http://schemas.microsoft.com/office/powerpoint/2010/main" val="338492284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C664E3D4-349D-4256-B1CB-976ABA8EB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31837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ZPŮSOBY VÝPOČTU EVA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9DAB68C-1C04-4ADF-A33E-3909EEDCBA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943" y="2274376"/>
            <a:ext cx="8229600" cy="2309247"/>
          </a:xfrm>
        </p:spPr>
        <p:txBody>
          <a:bodyPr/>
          <a:lstStyle/>
          <a:p>
            <a:r>
              <a:rPr lang="cs-CZ" b="1" dirty="0"/>
              <a:t>V současné době existuje několik možností výpočtu ukazatele EVA, a to</a:t>
            </a:r>
            <a:br>
              <a:rPr lang="cs-CZ" b="1" dirty="0"/>
            </a:br>
            <a:r>
              <a:rPr lang="cs-CZ" b="1" dirty="0"/>
              <a:t>i v rámci ČR.</a:t>
            </a:r>
          </a:p>
          <a:p>
            <a:r>
              <a:rPr lang="cs-CZ" b="1" dirty="0"/>
              <a:t>Nejčastěji jsou používány dvě metody.</a:t>
            </a:r>
          </a:p>
        </p:txBody>
      </p:sp>
    </p:spTree>
    <p:extLst>
      <p:ext uri="{BB962C8B-B14F-4D97-AF65-F5344CB8AC3E}">
        <p14:creationId xmlns:p14="http://schemas.microsoft.com/office/powerpoint/2010/main" val="2822591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E2D78A-CFDE-4F03-874B-C46EC4F18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9235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PROCESY VE FINANČNÍM ŘÍZENÍ PODNIKU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9DED538-A78F-4E71-B65D-82FB2ED3B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93011"/>
            <a:ext cx="8229600" cy="3215898"/>
          </a:xfrm>
        </p:spPr>
        <p:txBody>
          <a:bodyPr>
            <a:normAutofit/>
          </a:bodyPr>
          <a:lstStyle/>
          <a:p>
            <a:r>
              <a:rPr lang="cs-CZ" b="1" dirty="0"/>
              <a:t>Finanční plánování</a:t>
            </a:r>
          </a:p>
          <a:p>
            <a:r>
              <a:rPr lang="cs-CZ" b="1" dirty="0"/>
              <a:t>Získávání finančních zdrojů (financování)</a:t>
            </a:r>
          </a:p>
          <a:p>
            <a:r>
              <a:rPr lang="cs-CZ" b="1" dirty="0"/>
              <a:t>Rozpočtování</a:t>
            </a:r>
          </a:p>
          <a:p>
            <a:r>
              <a:rPr lang="cs-CZ" b="1" dirty="0"/>
              <a:t>Finanční analýzy</a:t>
            </a:r>
          </a:p>
          <a:p>
            <a:r>
              <a:rPr lang="cs-CZ" b="1" dirty="0"/>
              <a:t>Finanční operace, účetnictví</a:t>
            </a:r>
          </a:p>
        </p:txBody>
      </p:sp>
    </p:spTree>
    <p:extLst>
      <p:ext uri="{BB962C8B-B14F-4D97-AF65-F5344CB8AC3E}">
        <p14:creationId xmlns:p14="http://schemas.microsoft.com/office/powerpoint/2010/main" val="161140738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DA26AE-7529-48B5-A69E-56C2C4AE6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1.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DE286A-ED16-4F2B-9B5B-20C76A7BD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V první, nejvíce známé a nejpoužívanější metodě, je ukazatel označován jako EVA entity a jeho hodnota je určena podle vzorce:</a:t>
            </a:r>
          </a:p>
          <a:p>
            <a:pPr marL="0" indent="0">
              <a:buNone/>
            </a:pPr>
            <a:endParaRPr lang="cs-CZ" dirty="0"/>
          </a:p>
          <a:p>
            <a:pPr lvl="1"/>
            <a:r>
              <a:rPr lang="cs-CZ" b="1" i="1" dirty="0"/>
              <a:t>EVA = NOPAT – C × WACC</a:t>
            </a:r>
          </a:p>
          <a:p>
            <a:pPr marL="457200" lvl="1" indent="0">
              <a:buNone/>
            </a:pPr>
            <a:endParaRPr lang="cs-CZ" dirty="0"/>
          </a:p>
          <a:p>
            <a:r>
              <a:rPr lang="cs-CZ" b="1" dirty="0"/>
              <a:t>nebo také</a:t>
            </a:r>
          </a:p>
          <a:p>
            <a:pPr marL="0" indent="0">
              <a:buNone/>
            </a:pPr>
            <a:endParaRPr lang="cs-CZ" b="1" dirty="0"/>
          </a:p>
          <a:p>
            <a:pPr lvl="1"/>
            <a:r>
              <a:rPr lang="cs-CZ" b="1" i="1" dirty="0"/>
              <a:t>EVA = NOPAT – NOA × WACC</a:t>
            </a:r>
          </a:p>
          <a:p>
            <a:pPr marL="457200" lvl="1" indent="0">
              <a:buNone/>
            </a:pPr>
            <a:endParaRPr lang="cs-CZ" b="1" i="1" dirty="0"/>
          </a:p>
        </p:txBody>
      </p:sp>
    </p:spTree>
    <p:extLst>
      <p:ext uri="{BB962C8B-B14F-4D97-AF65-F5344CB8AC3E}">
        <p14:creationId xmlns:p14="http://schemas.microsoft.com/office/powerpoint/2010/main" val="2514750903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364988-AEE8-4ACE-BA14-CB9416BEC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984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POUŽITÉ PARAMETRY PRO VÝPOČET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F23D33EE-44A1-40D1-B059-C163A191C2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182371"/>
              </p:ext>
            </p:extLst>
          </p:nvPr>
        </p:nvGraphicFramePr>
        <p:xfrm>
          <a:off x="457200" y="2753244"/>
          <a:ext cx="8229600" cy="2529840"/>
        </p:xfrm>
        <a:graphic>
          <a:graphicData uri="http://schemas.openxmlformats.org/drawingml/2006/table">
            <a:tbl>
              <a:tblPr/>
              <a:tblGrid>
                <a:gridCol w="897033">
                  <a:extLst>
                    <a:ext uri="{9D8B030D-6E8A-4147-A177-3AD203B41FA5}">
                      <a16:colId xmlns:a16="http://schemas.microsoft.com/office/drawing/2014/main" val="3132585432"/>
                    </a:ext>
                  </a:extLst>
                </a:gridCol>
                <a:gridCol w="7332567">
                  <a:extLst>
                    <a:ext uri="{9D8B030D-6E8A-4147-A177-3AD203B41FA5}">
                      <a16:colId xmlns:a16="http://schemas.microsoft.com/office/drawing/2014/main" val="139512199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b="1">
                          <a:effectLst/>
                        </a:rPr>
                        <a:t>NOPAT</a:t>
                      </a:r>
                      <a:endParaRPr lang="cs-CZ">
                        <a:effectLst/>
                      </a:endParaRPr>
                    </a:p>
                  </a:txBody>
                  <a:tcPr marL="76200" marR="76200" marT="76200" marB="76200" anchor="ctr">
                    <a:lnL>
                      <a:noFill/>
                    </a:lnL>
                    <a:lnR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effectLst/>
                        </a:rPr>
                        <a:t>je zisk z provozní činnosti po zdanění (Net </a:t>
                      </a:r>
                      <a:r>
                        <a:rPr lang="cs-CZ" b="1" dirty="0" err="1">
                          <a:effectLst/>
                        </a:rPr>
                        <a:t>Operating</a:t>
                      </a:r>
                      <a:r>
                        <a:rPr lang="cs-CZ" b="1" dirty="0">
                          <a:effectLst/>
                        </a:rPr>
                        <a:t> Profit </a:t>
                      </a:r>
                      <a:r>
                        <a:rPr lang="cs-CZ" b="1" dirty="0" err="1">
                          <a:effectLst/>
                        </a:rPr>
                        <a:t>After</a:t>
                      </a:r>
                      <a:r>
                        <a:rPr lang="cs-CZ" b="1" dirty="0">
                          <a:effectLst/>
                        </a:rPr>
                        <a:t> </a:t>
                      </a:r>
                      <a:r>
                        <a:rPr lang="cs-CZ" b="1" dirty="0" err="1">
                          <a:effectLst/>
                        </a:rPr>
                        <a:t>Taxation</a:t>
                      </a:r>
                      <a:r>
                        <a:rPr lang="cs-CZ" b="1" dirty="0">
                          <a:effectLst/>
                        </a:rPr>
                        <a:t>),</a:t>
                      </a: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96368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 b="1">
                          <a:effectLst/>
                        </a:rPr>
                        <a:t>C</a:t>
                      </a:r>
                      <a:endParaRPr lang="cs-CZ">
                        <a:effectLst/>
                      </a:endParaRPr>
                    </a:p>
                  </a:txBody>
                  <a:tcPr marL="76200" marR="76200" marT="76200" marB="76200" anchor="ctr">
                    <a:lnL>
                      <a:noFill/>
                    </a:lnL>
                    <a:lnR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effectLst/>
                        </a:rPr>
                        <a:t>je kapitál, který je vázán v aktivech sloužících k provozní činnosti podniku</a:t>
                      </a: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609213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 b="1">
                          <a:effectLst/>
                        </a:rPr>
                        <a:t>NOA</a:t>
                      </a:r>
                      <a:endParaRPr lang="cs-CZ">
                        <a:effectLst/>
                      </a:endParaRPr>
                    </a:p>
                  </a:txBody>
                  <a:tcPr marL="76200" marR="76200" marT="76200" marB="76200" anchor="ctr">
                    <a:lnL>
                      <a:noFill/>
                    </a:lnL>
                    <a:lnR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effectLst/>
                        </a:rPr>
                        <a:t>jsou ekvivalentem kapitálu, tedy aktiva sloužící k provozní činnosti podniku (Net </a:t>
                      </a:r>
                      <a:r>
                        <a:rPr lang="cs-CZ" b="1" dirty="0" err="1">
                          <a:effectLst/>
                        </a:rPr>
                        <a:t>Operating</a:t>
                      </a:r>
                      <a:r>
                        <a:rPr lang="cs-CZ" b="1" dirty="0">
                          <a:effectLst/>
                        </a:rPr>
                        <a:t> </a:t>
                      </a:r>
                      <a:r>
                        <a:rPr lang="cs-CZ" b="1" dirty="0" err="1">
                          <a:effectLst/>
                        </a:rPr>
                        <a:t>Assets</a:t>
                      </a:r>
                      <a:r>
                        <a:rPr lang="cs-CZ" b="1" dirty="0">
                          <a:effectLst/>
                        </a:rPr>
                        <a:t>)</a:t>
                      </a: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153261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 b="1">
                          <a:effectLst/>
                        </a:rPr>
                        <a:t>WACC</a:t>
                      </a:r>
                      <a:endParaRPr lang="cs-CZ">
                        <a:effectLst/>
                      </a:endParaRPr>
                    </a:p>
                  </a:txBody>
                  <a:tcPr marL="76200" marR="76200" marT="76200" marB="76200" anchor="ctr">
                    <a:lnL>
                      <a:noFill/>
                    </a:lnL>
                    <a:lnR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effectLst/>
                        </a:rPr>
                        <a:t>jsou vážené průměrné náklady kapitálu, zahrnující veškerý kapitál zapojený do podnikání, což je kapitál věřitelů, tak kapitál vlastníků (</a:t>
                      </a:r>
                      <a:r>
                        <a:rPr lang="cs-CZ" b="1" dirty="0" err="1">
                          <a:effectLst/>
                        </a:rPr>
                        <a:t>Weighted</a:t>
                      </a:r>
                      <a:r>
                        <a:rPr lang="cs-CZ" b="1" dirty="0">
                          <a:effectLst/>
                        </a:rPr>
                        <a:t> </a:t>
                      </a:r>
                      <a:r>
                        <a:rPr lang="cs-CZ" b="1" dirty="0" err="1">
                          <a:effectLst/>
                        </a:rPr>
                        <a:t>Avarage</a:t>
                      </a:r>
                      <a:r>
                        <a:rPr lang="cs-CZ" b="1" dirty="0">
                          <a:effectLst/>
                        </a:rPr>
                        <a:t> </a:t>
                      </a:r>
                      <a:r>
                        <a:rPr lang="cs-CZ" b="1" dirty="0" err="1">
                          <a:effectLst/>
                        </a:rPr>
                        <a:t>Cost</a:t>
                      </a:r>
                      <a:r>
                        <a:rPr lang="cs-CZ" b="1" dirty="0">
                          <a:effectLst/>
                        </a:rPr>
                        <a:t> </a:t>
                      </a:r>
                      <a:r>
                        <a:rPr lang="cs-CZ" b="1" dirty="0" err="1">
                          <a:effectLst/>
                        </a:rPr>
                        <a:t>of</a:t>
                      </a:r>
                      <a:r>
                        <a:rPr lang="cs-CZ" b="1" dirty="0">
                          <a:effectLst/>
                        </a:rPr>
                        <a:t> </a:t>
                      </a:r>
                      <a:r>
                        <a:rPr lang="cs-CZ" b="1" dirty="0" err="1">
                          <a:effectLst/>
                        </a:rPr>
                        <a:t>Capital</a:t>
                      </a:r>
                      <a:r>
                        <a:rPr lang="cs-CZ" b="1" dirty="0">
                          <a:effectLst/>
                        </a:rPr>
                        <a:t>)</a:t>
                      </a: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6669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324571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626373-8057-4A5D-AA0E-E60CEAFC2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4434"/>
            <a:ext cx="8229600" cy="813204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2.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246D5C-2C85-47E2-908C-BADBD53040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Druhá varianta je označována jako </a:t>
            </a:r>
            <a:r>
              <a:rPr lang="cs-CZ" b="1" dirty="0">
                <a:solidFill>
                  <a:srgbClr val="00B0F0"/>
                </a:solidFill>
              </a:rPr>
              <a:t>EVA </a:t>
            </a:r>
            <a:r>
              <a:rPr lang="cs-CZ" b="1" dirty="0" err="1">
                <a:solidFill>
                  <a:srgbClr val="00B0F0"/>
                </a:solidFill>
              </a:rPr>
              <a:t>Equity</a:t>
            </a:r>
            <a:r>
              <a:rPr lang="cs-CZ" b="1" dirty="0"/>
              <a:t>, přičemž jde o alternativní výpočet dle metodiky Ministerstva průmyslu a obchodu ČR.</a:t>
            </a:r>
          </a:p>
          <a:p>
            <a:r>
              <a:rPr lang="cs-CZ" b="1" dirty="0"/>
              <a:t>V této variantě je EVA vypočtena jako:</a:t>
            </a:r>
          </a:p>
          <a:p>
            <a:pPr marL="0" indent="0">
              <a:buNone/>
            </a:pPr>
            <a:r>
              <a:rPr lang="cs-CZ" b="1" dirty="0"/>
              <a:t>          </a:t>
            </a:r>
          </a:p>
          <a:p>
            <a:pPr lvl="1"/>
            <a:r>
              <a:rPr lang="cs-CZ" b="1" i="1" dirty="0"/>
              <a:t>EVA </a:t>
            </a:r>
            <a:r>
              <a:rPr lang="cs-CZ" b="1" i="1" dirty="0" err="1"/>
              <a:t>equity</a:t>
            </a:r>
            <a:r>
              <a:rPr lang="cs-CZ" b="1" i="1" dirty="0"/>
              <a:t> = (ROE – r</a:t>
            </a:r>
            <a:r>
              <a:rPr lang="cs-CZ" b="1" i="1" baseline="-25000" dirty="0"/>
              <a:t>e</a:t>
            </a:r>
            <a:r>
              <a:rPr lang="cs-CZ" b="1" i="1" dirty="0"/>
              <a:t>) × VK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96243135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A55490-C422-4B39-A646-0FE15C343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342"/>
            <a:ext cx="8229600" cy="1280159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PARAMETRY POUŽÍVANÉ PRO VÝPOČET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E800D71E-2FEF-4520-9C0C-29D4372D5C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4740785"/>
              </p:ext>
            </p:extLst>
          </p:nvPr>
        </p:nvGraphicFramePr>
        <p:xfrm>
          <a:off x="457200" y="3223101"/>
          <a:ext cx="8229600" cy="1280160"/>
        </p:xfrm>
        <a:graphic>
          <a:graphicData uri="http://schemas.openxmlformats.org/drawingml/2006/table">
            <a:tbl>
              <a:tblPr/>
              <a:tblGrid>
                <a:gridCol w="869850">
                  <a:extLst>
                    <a:ext uri="{9D8B030D-6E8A-4147-A177-3AD203B41FA5}">
                      <a16:colId xmlns:a16="http://schemas.microsoft.com/office/drawing/2014/main" val="204103474"/>
                    </a:ext>
                  </a:extLst>
                </a:gridCol>
                <a:gridCol w="7359750">
                  <a:extLst>
                    <a:ext uri="{9D8B030D-6E8A-4147-A177-3AD203B41FA5}">
                      <a16:colId xmlns:a16="http://schemas.microsoft.com/office/drawing/2014/main" val="39306423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b="1">
                          <a:effectLst/>
                        </a:rPr>
                        <a:t>ROE</a:t>
                      </a:r>
                      <a:endParaRPr lang="cs-CZ">
                        <a:effectLst/>
                      </a:endParaRPr>
                    </a:p>
                  </a:txBody>
                  <a:tcPr marL="76200" marR="76200" marT="76200" marB="76200" anchor="ctr">
                    <a:lnL>
                      <a:noFill/>
                    </a:lnL>
                    <a:lnR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effectLst/>
                        </a:rPr>
                        <a:t>rentabilita vlastního kapitálu (zisk po zdanění/vlastní kapitál)</a:t>
                      </a: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058348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 b="1">
                          <a:effectLst/>
                        </a:rPr>
                        <a:t>r</a:t>
                      </a:r>
                      <a:r>
                        <a:rPr lang="cs-CZ" b="1" baseline="-25000">
                          <a:effectLst/>
                        </a:rPr>
                        <a:t>e</a:t>
                      </a:r>
                      <a:endParaRPr lang="cs-CZ">
                        <a:effectLst/>
                      </a:endParaRPr>
                    </a:p>
                  </a:txBody>
                  <a:tcPr marL="76200" marR="76200" marT="76200" marB="76200" anchor="ctr">
                    <a:lnL>
                      <a:noFill/>
                    </a:lnL>
                    <a:lnR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effectLst/>
                        </a:rPr>
                        <a:t>alternativní náklad vlastního kapitálu</a:t>
                      </a: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00413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 b="1">
                          <a:effectLst/>
                        </a:rPr>
                        <a:t>VK</a:t>
                      </a:r>
                      <a:endParaRPr lang="cs-CZ">
                        <a:effectLst/>
                      </a:endParaRPr>
                    </a:p>
                  </a:txBody>
                  <a:tcPr marL="76200" marR="76200" marT="76200" marB="76200" anchor="ctr">
                    <a:lnL>
                      <a:noFill/>
                    </a:lnL>
                    <a:lnR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effectLst/>
                        </a:rPr>
                        <a:t>vlastní kapitál</a:t>
                      </a: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A6B1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73006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968470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189109-1B74-452E-8985-D94380CB0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00B0F0"/>
                </a:solidFill>
              </a:rPr>
              <a:t>MVA – HODNOTA PŘIDANÁ TRHEM</a:t>
            </a:r>
          </a:p>
        </p:txBody>
      </p:sp>
    </p:spTree>
    <p:extLst>
      <p:ext uri="{BB962C8B-B14F-4D97-AF65-F5344CB8AC3E}">
        <p14:creationId xmlns:p14="http://schemas.microsoft.com/office/powerpoint/2010/main" val="3673249357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94E9BAC4-19CC-4939-8949-1F26314CF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69106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MVA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5119E8C-2DD4-4297-ABDB-EC17CEDDE5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6292"/>
            <a:ext cx="8229600" cy="4219871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>
                <a:solidFill>
                  <a:srgbClr val="00B0F0"/>
                </a:solidFill>
              </a:rPr>
              <a:t>Hodnota přidaná trhem </a:t>
            </a:r>
            <a:r>
              <a:rPr lang="cs-CZ" b="1" dirty="0"/>
              <a:t>(</a:t>
            </a:r>
            <a:r>
              <a:rPr lang="cs-CZ" b="1" dirty="0">
                <a:solidFill>
                  <a:srgbClr val="FF0000"/>
                </a:solidFill>
              </a:rPr>
              <a:t>M</a:t>
            </a:r>
            <a:r>
              <a:rPr lang="cs-CZ" b="1" dirty="0">
                <a:solidFill>
                  <a:srgbClr val="00B0F0"/>
                </a:solidFill>
              </a:rPr>
              <a:t>arket </a:t>
            </a:r>
            <a:r>
              <a:rPr lang="cs-CZ" b="1" dirty="0" err="1">
                <a:solidFill>
                  <a:srgbClr val="FF0000"/>
                </a:solidFill>
              </a:rPr>
              <a:t>V</a:t>
            </a:r>
            <a:r>
              <a:rPr lang="cs-CZ" b="1" dirty="0" err="1">
                <a:solidFill>
                  <a:srgbClr val="00B0F0"/>
                </a:solidFill>
              </a:rPr>
              <a:t>alue</a:t>
            </a:r>
            <a:r>
              <a:rPr lang="cs-CZ" b="1" dirty="0">
                <a:solidFill>
                  <a:srgbClr val="00B0F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A</a:t>
            </a:r>
            <a:r>
              <a:rPr lang="cs-CZ" b="1" dirty="0" err="1">
                <a:solidFill>
                  <a:srgbClr val="00B0F0"/>
                </a:solidFill>
              </a:rPr>
              <a:t>dded</a:t>
            </a:r>
            <a:r>
              <a:rPr lang="cs-CZ" b="1" dirty="0"/>
              <a:t>), někdy se používá také termín  </a:t>
            </a:r>
            <a:r>
              <a:rPr lang="cs-CZ" b="1" dirty="0">
                <a:solidFill>
                  <a:srgbClr val="00B0F0"/>
                </a:solidFill>
              </a:rPr>
              <a:t>tržní přidaná hodnota </a:t>
            </a:r>
            <a:r>
              <a:rPr lang="cs-CZ" b="1" dirty="0"/>
              <a:t>nebo </a:t>
            </a:r>
            <a:r>
              <a:rPr lang="cs-CZ" b="1" dirty="0">
                <a:solidFill>
                  <a:srgbClr val="00B0F0"/>
                </a:solidFill>
              </a:rPr>
              <a:t>trhem přidaná hodnota</a:t>
            </a:r>
            <a:r>
              <a:rPr lang="cs-CZ" b="1" dirty="0"/>
              <a:t>, obvykle se používá zkratka </a:t>
            </a:r>
            <a:r>
              <a:rPr lang="cs-CZ" b="1" dirty="0">
                <a:solidFill>
                  <a:srgbClr val="00B0F0"/>
                </a:solidFill>
              </a:rPr>
              <a:t>MVA</a:t>
            </a:r>
            <a:r>
              <a:rPr lang="cs-CZ" b="1" dirty="0"/>
              <a:t>, je pojem, který označuje v současnosti velmi významné hodnotové měřítko výkonnosti podniku.</a:t>
            </a:r>
          </a:p>
          <a:p>
            <a:r>
              <a:rPr lang="cs-CZ" b="1" dirty="0"/>
              <a:t>MVA měří rozdíl mezi tržní hodnotou podniku</a:t>
            </a:r>
            <a:br>
              <a:rPr lang="cs-CZ" b="1" dirty="0"/>
            </a:br>
            <a:r>
              <a:rPr lang="cs-CZ" b="1" dirty="0"/>
              <a:t>a hodnotou investovaného kapitálu, vyjadřuje  bohatství vlastníků (akcionářů).</a:t>
            </a:r>
          </a:p>
          <a:p>
            <a:r>
              <a:rPr lang="cs-CZ" b="1" dirty="0"/>
              <a:t>Ukazatel byl vytvořený v roce 1993 americkou konzultační firmou Stern Stewart Management </a:t>
            </a:r>
            <a:r>
              <a:rPr lang="cs-CZ" b="1" dirty="0" err="1"/>
              <a:t>Services</a:t>
            </a:r>
            <a:r>
              <a:rPr lang="cs-CZ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2607543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600E26-62AF-4C88-AA9E-8273D5F7C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69106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VÝPOČET MVA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13AA373-43C7-47C0-9432-7C7A49639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78991"/>
            <a:ext cx="8229600" cy="2704454"/>
          </a:xfrm>
        </p:spPr>
        <p:txBody>
          <a:bodyPr/>
          <a:lstStyle/>
          <a:p>
            <a:r>
              <a:rPr lang="cs-CZ" b="1" dirty="0"/>
              <a:t>Výpočet je možný ve dvou variantách: </a:t>
            </a:r>
          </a:p>
          <a:p>
            <a:pPr lvl="1"/>
            <a:r>
              <a:rPr lang="cs-CZ" b="1" dirty="0"/>
              <a:t>ex ante: </a:t>
            </a:r>
            <a:r>
              <a:rPr lang="cs-CZ" b="1" dirty="0">
                <a:solidFill>
                  <a:srgbClr val="00B0F0"/>
                </a:solidFill>
              </a:rPr>
              <a:t>MVA = Současná hodnota budoucích výsledků dle EVA</a:t>
            </a:r>
          </a:p>
          <a:p>
            <a:pPr lvl="1"/>
            <a:r>
              <a:rPr lang="cs-CZ" b="1" dirty="0"/>
              <a:t>ex post: </a:t>
            </a:r>
            <a:r>
              <a:rPr lang="cs-CZ" b="1" dirty="0">
                <a:solidFill>
                  <a:srgbClr val="00B0F0"/>
                </a:solidFill>
              </a:rPr>
              <a:t>MVA = Tržní hodnota firmy - Celkový vložený kapitál</a:t>
            </a:r>
          </a:p>
        </p:txBody>
      </p:sp>
    </p:spTree>
    <p:extLst>
      <p:ext uri="{BB962C8B-B14F-4D97-AF65-F5344CB8AC3E}">
        <p14:creationId xmlns:p14="http://schemas.microsoft.com/office/powerpoint/2010/main" val="1221645104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FF212621-71EB-4770-8DD2-73DF690F3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59916"/>
            <a:ext cx="8229600" cy="875197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VÝSLEDKY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9AC52A7-5014-45B9-8784-8378018018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/>
              <a:t>Znázornění kladné MVA</a:t>
            </a:r>
          </a:p>
        </p:txBody>
      </p:sp>
      <p:pic>
        <p:nvPicPr>
          <p:cNvPr id="9" name="Zástupný obsah 8">
            <a:extLst>
              <a:ext uri="{FF2B5EF4-FFF2-40B4-BE49-F238E27FC236}">
                <a16:creationId xmlns:a16="http://schemas.microsoft.com/office/drawing/2014/main" id="{272C509B-2C5C-42AC-B995-48A43A362FF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200944" y="3245644"/>
            <a:ext cx="2552700" cy="1809750"/>
          </a:xfrm>
          <a:prstGeom prst="rect">
            <a:avLst/>
          </a:prstGeom>
        </p:spPr>
      </p:pic>
      <p:sp>
        <p:nvSpPr>
          <p:cNvPr id="7" name="Zástupný text 6">
            <a:extLst>
              <a:ext uri="{FF2B5EF4-FFF2-40B4-BE49-F238E27FC236}">
                <a16:creationId xmlns:a16="http://schemas.microsoft.com/office/drawing/2014/main" id="{0975280A-0470-4658-B876-85BF931210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/>
              <a:t>Znázornění záporné MVA</a:t>
            </a:r>
          </a:p>
        </p:txBody>
      </p:sp>
      <p:pic>
        <p:nvPicPr>
          <p:cNvPr id="10" name="Zástupný obsah 9">
            <a:extLst>
              <a:ext uri="{FF2B5EF4-FFF2-40B4-BE49-F238E27FC236}">
                <a16:creationId xmlns:a16="http://schemas.microsoft.com/office/drawing/2014/main" id="{DBDD4CB2-03C0-4324-BC27-B1F0460E67A8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5399087" y="3240881"/>
            <a:ext cx="2533650" cy="181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279055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2C01EB-08B8-4BA4-986C-6025DA1F7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76855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INTERPRETACE VÝSLEDKŮ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D3373B4-9E6C-4835-8438-6243ECF48C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45775"/>
            <a:ext cx="8229600" cy="4080387"/>
          </a:xfrm>
        </p:spPr>
        <p:txBody>
          <a:bodyPr/>
          <a:lstStyle/>
          <a:p>
            <a:r>
              <a:rPr lang="cs-CZ" b="1" dirty="0">
                <a:solidFill>
                  <a:srgbClr val="00B0F0"/>
                </a:solidFill>
              </a:rPr>
              <a:t>MVA &gt; 0 </a:t>
            </a:r>
            <a:r>
              <a:rPr lang="cs-CZ" b="1" dirty="0"/>
              <a:t>– podnik vytváří novou hodnotu pro vlastníky,</a:t>
            </a:r>
          </a:p>
          <a:p>
            <a:r>
              <a:rPr lang="cs-CZ" b="1" dirty="0">
                <a:solidFill>
                  <a:srgbClr val="00B0F0"/>
                </a:solidFill>
              </a:rPr>
              <a:t>MVA = 0 </a:t>
            </a:r>
            <a:r>
              <a:rPr lang="cs-CZ" b="1" dirty="0"/>
              <a:t>– investovaná hodnota se vrací bez zhodnocení,</a:t>
            </a:r>
          </a:p>
          <a:p>
            <a:r>
              <a:rPr lang="cs-CZ" b="1" dirty="0">
                <a:solidFill>
                  <a:srgbClr val="00B0F0"/>
                </a:solidFill>
              </a:rPr>
              <a:t>MVA &lt; 0 </a:t>
            </a:r>
            <a:r>
              <a:rPr lang="cs-CZ" b="1" dirty="0"/>
              <a:t>– dochází k poklesu hodnoty firmy.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b="1" dirty="0"/>
              <a:t>Cílem manažerů je </a:t>
            </a:r>
            <a:r>
              <a:rPr lang="cs-CZ" b="1" dirty="0">
                <a:solidFill>
                  <a:srgbClr val="00B0F0"/>
                </a:solidFill>
              </a:rPr>
              <a:t>maximalizace MVA</a:t>
            </a:r>
            <a:r>
              <a:rPr lang="cs-CZ" b="1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06456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7E51CA-D992-4880-8C2D-97AC11229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55260"/>
            <a:ext cx="8229600" cy="94494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VYUŽITÍ MVA V PRAXI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4D3398B-825F-4168-9C2E-8026EFEF07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75295"/>
            <a:ext cx="8229600" cy="4250868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/>
              <a:t>MVA se používá pro </a:t>
            </a:r>
            <a:r>
              <a:rPr lang="cs-CZ" b="1" dirty="0">
                <a:solidFill>
                  <a:srgbClr val="00B0F0"/>
                </a:solidFill>
              </a:rPr>
              <a:t>měření výkonnosti podniku </a:t>
            </a:r>
            <a:r>
              <a:rPr lang="cs-CZ" b="1" dirty="0"/>
              <a:t>ve směru </a:t>
            </a:r>
            <a:r>
              <a:rPr lang="cs-CZ" b="1" dirty="0">
                <a:solidFill>
                  <a:srgbClr val="00B0F0"/>
                </a:solidFill>
              </a:rPr>
              <a:t>maximalizace hodnoty pro akcionáře.</a:t>
            </a:r>
          </a:p>
          <a:p>
            <a:r>
              <a:rPr lang="cs-CZ" b="1" dirty="0"/>
              <a:t>Vlastníkům MVA ukazuje, jak schopný je management podniku.</a:t>
            </a:r>
          </a:p>
          <a:p>
            <a:r>
              <a:rPr lang="cs-CZ" b="1" dirty="0"/>
              <a:t>Pokud je </a:t>
            </a:r>
            <a:r>
              <a:rPr lang="cs-CZ" b="1" dirty="0">
                <a:solidFill>
                  <a:srgbClr val="00B0F0"/>
                </a:solidFill>
              </a:rPr>
              <a:t>MVA  kladná</a:t>
            </a:r>
            <a:r>
              <a:rPr lang="cs-CZ" b="1" dirty="0"/>
              <a:t>, pak management je schopný a vytváří novou hodnotu pro vlastníky.</a:t>
            </a:r>
          </a:p>
          <a:p>
            <a:r>
              <a:rPr lang="cs-CZ" b="1" dirty="0"/>
              <a:t>Naopak pokud je </a:t>
            </a:r>
            <a:r>
              <a:rPr lang="cs-CZ" b="1" dirty="0">
                <a:solidFill>
                  <a:srgbClr val="00B0F0"/>
                </a:solidFill>
              </a:rPr>
              <a:t>MVA záporná</a:t>
            </a:r>
            <a:r>
              <a:rPr lang="cs-CZ" b="1" dirty="0"/>
              <a:t>, snižuje se hodnota kapitálu vloženého do podniku, management si nevede dobře.</a:t>
            </a:r>
          </a:p>
        </p:txBody>
      </p:sp>
    </p:spTree>
    <p:extLst>
      <p:ext uri="{BB962C8B-B14F-4D97-AF65-F5344CB8AC3E}">
        <p14:creationId xmlns:p14="http://schemas.microsoft.com/office/powerpoint/2010/main" val="282426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28625865-A69F-49A9-9860-485F735DA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62065"/>
            <a:ext cx="8229600" cy="1933870"/>
          </a:xfrm>
        </p:spPr>
        <p:txBody>
          <a:bodyPr>
            <a:noAutofit/>
          </a:bodyPr>
          <a:lstStyle/>
          <a:p>
            <a:r>
              <a:rPr lang="cs-CZ" sz="6000" b="1" dirty="0">
                <a:solidFill>
                  <a:srgbClr val="FF0000"/>
                </a:solidFill>
              </a:rPr>
              <a:t>METODY FINANČNÍHO ŘÍZENÍ</a:t>
            </a:r>
          </a:p>
        </p:txBody>
      </p:sp>
    </p:spTree>
    <p:extLst>
      <p:ext uri="{BB962C8B-B14F-4D97-AF65-F5344CB8AC3E}">
        <p14:creationId xmlns:p14="http://schemas.microsoft.com/office/powerpoint/2010/main" val="1432936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3606</Words>
  <Application>Microsoft Office PowerPoint</Application>
  <PresentationFormat>Předvádění na obrazovce (4:3)</PresentationFormat>
  <Paragraphs>360</Paragraphs>
  <Slides>89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89</vt:i4>
      </vt:variant>
    </vt:vector>
  </HeadingPairs>
  <TitlesOfParts>
    <vt:vector size="92" baseType="lpstr">
      <vt:lpstr>Arial</vt:lpstr>
      <vt:lpstr>Calibri</vt:lpstr>
      <vt:lpstr>Office Theme</vt:lpstr>
      <vt:lpstr>MODERNÍ NÁSTROJE EFEKTIVNÍHO MANAGEMENTU </vt:lpstr>
      <vt:lpstr>6. VYBRANÉ NÁSTROJE EKONOMIKY A ŘÍZENÍ FINANCÍ</vt:lpstr>
      <vt:lpstr>EKONOMIKA A ŘÍZENÍ FINANCÍ</vt:lpstr>
      <vt:lpstr>„Ve skutečnosti může podnik ke společenskému blahu přispívat pouze v případě, že je vysoce ziskový.“   (Peter Ferdinand DRUCKER)</vt:lpstr>
      <vt:lpstr>FINANČNÍ ŘÍZENÍ A EKONOMIKA ORGANIZACE 1</vt:lpstr>
      <vt:lpstr>FINANČNÍ ŘÍZENÍ A EKONOMIKA ORGANIZACE 2</vt:lpstr>
      <vt:lpstr>CÍLE ŘÍZENÍ FINANCÍ</vt:lpstr>
      <vt:lpstr>PROCESY VE FINANČNÍM ŘÍZENÍ PODNIKU</vt:lpstr>
      <vt:lpstr>METODY FINANČNÍHO ŘÍZENÍ</vt:lpstr>
      <vt:lpstr>FINANČNÍ ANALÝZA</vt:lpstr>
      <vt:lpstr>NÁKLADOVÉ ANALÝZY</vt:lpstr>
      <vt:lpstr>METODY ŘÍZENÍ OBĚŽNÉHO MAJETKU</vt:lpstr>
      <vt:lpstr>METODY A ZPŮSOBY FINANCOVÁNÍ (ZÍSKÁVÁNÍ FINANČNÍCH ZDROJŮ)</vt:lpstr>
      <vt:lpstr>METODY ŘÍZENÍ INVESTIČNÍHO MAJETKU</vt:lpstr>
      <vt:lpstr>METODY OCEŇOVÁNÍ PODNIKU</vt:lpstr>
      <vt:lpstr>METODY FINANČNÍHO ŘÍZENÍ</vt:lpstr>
      <vt:lpstr>UKAZATELÉ ZISKU</vt:lpstr>
      <vt:lpstr>HODNOTOVÁ KRITÉRIA MĚŘENÍ VÝKONNOSTI PODNIKU</vt:lpstr>
      <vt:lpstr>UKAZATELÉ NA BÁZI CASH FLOW</vt:lpstr>
      <vt:lpstr>UKAZATELE LIKVIDITY</vt:lpstr>
      <vt:lpstr>UKAZATELE RENTABILITY</vt:lpstr>
      <vt:lpstr>TECHNIKY HODNOCENÍ INVESTIC (INVESTIČNÍCH VARIANT)</vt:lpstr>
      <vt:lpstr>UKAZATELE ZADLUŽENOSTI</vt:lpstr>
      <vt:lpstr>UKAZATELE AKTIVITY</vt:lpstr>
      <vt:lpstr>UKAZATELE TRŽNÍ HODNOTY (KAPITÁLOVÉHO TRHU)</vt:lpstr>
      <vt:lpstr>UKAZATELE PRODUKTIVITY</vt:lpstr>
      <vt:lpstr>DALŠÍ FINANČNÍ UKAZATELE</vt:lpstr>
      <vt:lpstr>ABSOLUTNÍ UKAZATELE (ABSOLUTE RATIOS)</vt:lpstr>
      <vt:lpstr>ROZDÍLOVÉ UKAZATELE</vt:lpstr>
      <vt:lpstr>PODÍLOVÉ (RELATIVNÍ) UKAZATELE (POMĚROVÉ, SYNTETICKÉ UKAZATELE)</vt:lpstr>
      <vt:lpstr>SOUSTAVA PROVÁZANÝCH UKAZATELŮ</vt:lpstr>
      <vt:lpstr>ZÁKLADNÍ FINANČNÍ VÝKAZY</vt:lpstr>
      <vt:lpstr>BEP – BOD ZVRATU</vt:lpstr>
      <vt:lpstr>BOD ZVRATU (BEP – BREAK EVEN POINT)</vt:lpstr>
      <vt:lpstr>K ČEMU JE BOD ZVRATU V PRAXI?</vt:lpstr>
      <vt:lpstr>ANALÝZA BODU ZVRATU</vt:lpstr>
      <vt:lpstr>VÝPOČET BODU ZVRATU</vt:lpstr>
      <vt:lpstr>PODMÍNKY, KTERÉ ZNEMOŽŇUJÍ DOSAŽENÍ BODU ZVRATU (A ZISKU)</vt:lpstr>
      <vt:lpstr>ALTERNATIVA</vt:lpstr>
      <vt:lpstr>ANALÝZA BODU ZVRATU V PRAXI</vt:lpstr>
      <vt:lpstr>TCO</vt:lpstr>
      <vt:lpstr>TOTAL COST OF OWNERSHIP (TCO) – CELKOVÉ NÁKLADY NA VLASTNICTVÍ</vt:lpstr>
      <vt:lpstr>CELKOVÉ NÁKLADY NA VLASTNICTVÍ</vt:lpstr>
      <vt:lpstr>UŽITÍ TCO</vt:lpstr>
      <vt:lpstr>TCO</vt:lpstr>
      <vt:lpstr>PŘÍKLADY NÁKLADŮ, VSTUPUJÍCÍCH DO VÝPOČTU TCO</vt:lpstr>
      <vt:lpstr>NEVÝHODA METODY VÝPOČTU TCO</vt:lpstr>
      <vt:lpstr>K ČEMU JE TCO V PRAXI? (1)</vt:lpstr>
      <vt:lpstr>K ČEMU JE TCO V PRAXI? (2)</vt:lpstr>
      <vt:lpstr>VYUŽITÍ TCO V PODNIKOVÉ PRAXI</vt:lpstr>
      <vt:lpstr>EBIT – HRUBÝ ZISK</vt:lpstr>
      <vt:lpstr>EBIT</vt:lpstr>
      <vt:lpstr>VÝPOČET EBIT</vt:lpstr>
      <vt:lpstr>K ČEMU JE UKAZATEL EBIT V PRAXI? (1)</vt:lpstr>
      <vt:lpstr>K ČEMU JE UKAZATEL EBIT V PRAXI? (2)</vt:lpstr>
      <vt:lpstr>EBT</vt:lpstr>
      <vt:lpstr>VÝPOČET EBT</vt:lpstr>
      <vt:lpstr>K čemu a kdy se využívá EBT v praxi?</vt:lpstr>
      <vt:lpstr>EBITDA</vt:lpstr>
      <vt:lpstr>VÝPOČET EBITDA</vt:lpstr>
      <vt:lpstr>KDE SE VYUŽÍVÁ UKAZATEL EBITDA V PRAXI A JAKÉ JSOU JEHO VÝHODY?</vt:lpstr>
      <vt:lpstr>EAT</vt:lpstr>
      <vt:lpstr>VÝPOČET EAT</vt:lpstr>
      <vt:lpstr>K ČEMU JE ČISTÝ ZISK EAT V PRAXI? (1)</vt:lpstr>
      <vt:lpstr>K ČEMU JE ČISTÝ ZISK EAT V PRAXI? (2)</vt:lpstr>
      <vt:lpstr>UŽITÍ PARAMETRU EAT V PRAXI</vt:lpstr>
      <vt:lpstr>NOPAT – ČISTÝ PROVOZNÍ ZISK</vt:lpstr>
      <vt:lpstr>NOPAT</vt:lpstr>
      <vt:lpstr>VÝPOČET NOPAT</vt:lpstr>
      <vt:lpstr>K ČEMU SE POUŽÍVÁ UKAZATEL NOPAT V PRAXI?</vt:lpstr>
      <vt:lpstr>EVA – EKONOMICKÁ PŘIDANÁ HODNOTA</vt:lpstr>
      <vt:lpstr>EVA</vt:lpstr>
      <vt:lpstr>HISTORIE UKAZATELE EVA</vt:lpstr>
      <vt:lpstr>VÝPOČET</vt:lpstr>
      <vt:lpstr>INTERPRETACE VÝSLEDKŮ</vt:lpstr>
      <vt:lpstr>DEKOMPOZICE VRCHOLOVÉHO UKAZATELE EVA</vt:lpstr>
      <vt:lpstr>VYUŽITÍ EVA V PRAXI</vt:lpstr>
      <vt:lpstr>ZPŮSOBY VÝPOČTU EKONOMICKÉ PŘIDANÉ HODNOTY</vt:lpstr>
      <vt:lpstr>ZPŮSOBY VÝPOČTU EVA</vt:lpstr>
      <vt:lpstr>1.</vt:lpstr>
      <vt:lpstr>POUŽITÉ PARAMETRY PRO VÝPOČET</vt:lpstr>
      <vt:lpstr>2.</vt:lpstr>
      <vt:lpstr>PARAMETRY POUŽÍVANÉ PRO VÝPOČET</vt:lpstr>
      <vt:lpstr>MVA – HODNOTA PŘIDANÁ TRHEM</vt:lpstr>
      <vt:lpstr>MVA</vt:lpstr>
      <vt:lpstr>VÝPOČET MVA</vt:lpstr>
      <vt:lpstr>VÝSLEDKY</vt:lpstr>
      <vt:lpstr>INTERPRETACE VÝSLEDKŮ</vt:lpstr>
      <vt:lpstr>VYUŽITÍ MVA V PRAXI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MODERNÍ NÁSTROJE EFEKTIVNÍHO MANAGEMENTU (2. tutoriál)</dc:title>
  <dc:creator>Rössler Miroslav</dc:creator>
  <cp:lastModifiedBy>Rössler Miroslav</cp:lastModifiedBy>
  <cp:revision>7</cp:revision>
  <dcterms:created xsi:type="dcterms:W3CDTF">2020-10-14T09:31:14Z</dcterms:created>
  <dcterms:modified xsi:type="dcterms:W3CDTF">2026-02-09T21:49:27Z</dcterms:modified>
</cp:coreProperties>
</file>