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0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271" r:id="rId16"/>
    <p:sldId id="374" r:id="rId17"/>
    <p:sldId id="377" r:id="rId18"/>
    <p:sldId id="378" r:id="rId19"/>
    <p:sldId id="375" r:id="rId20"/>
    <p:sldId id="376" r:id="rId21"/>
    <p:sldId id="379" r:id="rId22"/>
    <p:sldId id="380" r:id="rId23"/>
    <p:sldId id="381" r:id="rId24"/>
    <p:sldId id="382" r:id="rId25"/>
    <p:sldId id="272" r:id="rId26"/>
    <p:sldId id="384" r:id="rId27"/>
    <p:sldId id="383" r:id="rId28"/>
    <p:sldId id="385" r:id="rId29"/>
    <p:sldId id="386" r:id="rId30"/>
    <p:sldId id="387" r:id="rId31"/>
    <p:sldId id="388" r:id="rId32"/>
    <p:sldId id="273" r:id="rId33"/>
    <p:sldId id="389" r:id="rId34"/>
    <p:sldId id="391" r:id="rId35"/>
    <p:sldId id="390" r:id="rId36"/>
    <p:sldId id="392" r:id="rId37"/>
    <p:sldId id="393" r:id="rId38"/>
    <p:sldId id="394" r:id="rId39"/>
    <p:sldId id="274" r:id="rId40"/>
    <p:sldId id="395" r:id="rId41"/>
    <p:sldId id="399" r:id="rId42"/>
    <p:sldId id="396" r:id="rId43"/>
    <p:sldId id="397" r:id="rId44"/>
    <p:sldId id="398" r:id="rId45"/>
    <p:sldId id="275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25" r:id="rId54"/>
    <p:sldId id="426" r:id="rId55"/>
    <p:sldId id="407" r:id="rId56"/>
    <p:sldId id="408" r:id="rId57"/>
    <p:sldId id="409" r:id="rId58"/>
    <p:sldId id="410" r:id="rId59"/>
    <p:sldId id="411" r:id="rId60"/>
    <p:sldId id="412" r:id="rId61"/>
    <p:sldId id="427" r:id="rId62"/>
    <p:sldId id="428" r:id="rId63"/>
    <p:sldId id="413" r:id="rId64"/>
    <p:sldId id="418" r:id="rId65"/>
    <p:sldId id="414" r:id="rId66"/>
    <p:sldId id="415" r:id="rId67"/>
    <p:sldId id="416" r:id="rId68"/>
    <p:sldId id="417" r:id="rId69"/>
    <p:sldId id="276" r:id="rId70"/>
    <p:sldId id="419" r:id="rId71"/>
    <p:sldId id="420" r:id="rId72"/>
    <p:sldId id="421" r:id="rId73"/>
    <p:sldId id="422" r:id="rId74"/>
    <p:sldId id="423" r:id="rId75"/>
    <p:sldId id="424" r:id="rId76"/>
    <p:sldId id="495" r:id="rId77"/>
    <p:sldId id="496" r:id="rId78"/>
    <p:sldId id="497" r:id="rId79"/>
    <p:sldId id="498" r:id="rId80"/>
    <p:sldId id="499" r:id="rId81"/>
    <p:sldId id="500" r:id="rId82"/>
    <p:sldId id="284" r:id="rId83"/>
    <p:sldId id="506" r:id="rId84"/>
    <p:sldId id="507" r:id="rId85"/>
    <p:sldId id="508" r:id="rId86"/>
    <p:sldId id="509" r:id="rId87"/>
    <p:sldId id="510" r:id="rId88"/>
    <p:sldId id="285" r:id="rId89"/>
    <p:sldId id="501" r:id="rId90"/>
    <p:sldId id="502" r:id="rId91"/>
    <p:sldId id="505" r:id="rId92"/>
    <p:sldId id="503" r:id="rId93"/>
    <p:sldId id="504" r:id="rId9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7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423" y="2669526"/>
            <a:ext cx="8553156" cy="1518947"/>
          </a:xfrm>
        </p:spPr>
        <p:txBody>
          <a:bodyPr lIns="0" tIns="0" rIns="0" bIns="0" anchor="t" anchorCtr="0">
            <a:no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MODERNÍ NÁSTROJE EFEKTIVNÍHO MANAGEMENTU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12657" y="5000489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cs typeface="Arial"/>
              </a:rPr>
              <a:t>M. Rössler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4963F-9009-481A-9BF7-EC190B2B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MARKETING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5D7D3C-C133-4A9E-BF45-9F4CAFB97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22695"/>
            <a:ext cx="8229600" cy="3903468"/>
          </a:xfrm>
        </p:spPr>
        <p:txBody>
          <a:bodyPr>
            <a:normAutofit/>
          </a:bodyPr>
          <a:lstStyle/>
          <a:p>
            <a:r>
              <a:rPr lang="cs-CZ" b="1" dirty="0"/>
              <a:t>Marketing je tedy především o hledání</a:t>
            </a:r>
            <a:br>
              <a:rPr lang="cs-CZ" b="1" dirty="0"/>
            </a:br>
            <a:r>
              <a:rPr lang="cs-CZ" b="1" dirty="0"/>
              <a:t>a oslovování potenciálních zákazníků, lze jej také dobře vysvětlit pomocí marketingového mixu, který tvoří všechny elementy úspěchu firmy a její nabídky na trhu. Je třeba se soustředit na základní elementy, které musí být vzájemně v rovnováze.</a:t>
            </a:r>
          </a:p>
        </p:txBody>
      </p:sp>
    </p:spTree>
    <p:extLst>
      <p:ext uri="{BB962C8B-B14F-4D97-AF65-F5344CB8AC3E}">
        <p14:creationId xmlns:p14="http://schemas.microsoft.com/office/powerpoint/2010/main" val="330428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66A88B-5B8F-49E3-A999-84A6F92F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MARKETINGOVÝ MIX (4P)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C6A3D0-82C3-4F5F-B21B-CFDCB6FF9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6763"/>
            <a:ext cx="8229600" cy="388940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Produkt (</a:t>
            </a:r>
            <a:r>
              <a:rPr lang="cs-CZ" b="1" dirty="0" err="1">
                <a:solidFill>
                  <a:srgbClr val="FF0000"/>
                </a:solidFill>
              </a:rPr>
              <a:t>P</a:t>
            </a:r>
            <a:r>
              <a:rPr lang="cs-CZ" b="1" dirty="0" err="1">
                <a:solidFill>
                  <a:srgbClr val="00B0F0"/>
                </a:solidFill>
              </a:rPr>
              <a:t>roduct</a:t>
            </a:r>
            <a:r>
              <a:rPr lang="cs-CZ" b="1" dirty="0"/>
              <a:t>) tedy to, co nabízíme na trhu, výrobek nebo služba. Produkt by měl reagovat na to, co zákazníci poptávají, co chtějí, měl by být kvalitní a spolehlivý.</a:t>
            </a:r>
          </a:p>
          <a:p>
            <a:r>
              <a:rPr lang="cs-CZ" b="1" dirty="0"/>
              <a:t>Cena (</a:t>
            </a:r>
            <a:r>
              <a:rPr lang="cs-CZ" b="1" dirty="0" err="1">
                <a:solidFill>
                  <a:srgbClr val="FF0000"/>
                </a:solidFill>
              </a:rPr>
              <a:t>P</a:t>
            </a:r>
            <a:r>
              <a:rPr lang="cs-CZ" b="1" dirty="0" err="1">
                <a:solidFill>
                  <a:srgbClr val="00B0F0"/>
                </a:solidFill>
              </a:rPr>
              <a:t>rice</a:t>
            </a:r>
            <a:r>
              <a:rPr lang="cs-CZ" b="1" dirty="0"/>
              <a:t>) by měla být přiměřená a měla by odpovídat ochotě zákazníků jí zaplatit.</a:t>
            </a:r>
          </a:p>
          <a:p>
            <a:r>
              <a:rPr lang="cs-CZ" b="1" dirty="0"/>
              <a:t>Místo prodeje a distribuční cesty (</a:t>
            </a:r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>
                <a:solidFill>
                  <a:srgbClr val="00B0F0"/>
                </a:solidFill>
              </a:rPr>
              <a:t>lace</a:t>
            </a:r>
            <a:r>
              <a:rPr lang="cs-CZ" b="1" dirty="0"/>
              <a:t>) jsou důležité, protože musíme mít (ideální) způsob, jak k zákazníkovi produkt dostat.</a:t>
            </a:r>
          </a:p>
          <a:p>
            <a:r>
              <a:rPr lang="cs-CZ" b="1" dirty="0"/>
              <a:t>Propagace (</a:t>
            </a:r>
            <a:r>
              <a:rPr lang="cs-CZ" b="1" dirty="0" err="1">
                <a:solidFill>
                  <a:srgbClr val="FF0000"/>
                </a:solidFill>
              </a:rPr>
              <a:t>P</a:t>
            </a:r>
            <a:r>
              <a:rPr lang="cs-CZ" b="1" dirty="0" err="1">
                <a:solidFill>
                  <a:srgbClr val="00B0F0"/>
                </a:solidFill>
              </a:rPr>
              <a:t>romotion</a:t>
            </a:r>
            <a:r>
              <a:rPr lang="cs-CZ" b="1" dirty="0"/>
              <a:t>) je jádrem marketingu, protože nestačí mít jen kvalitní produkt za dobrou cenu, když</a:t>
            </a:r>
            <a:br>
              <a:rPr lang="cs-CZ" b="1" dirty="0"/>
            </a:br>
            <a:r>
              <a:rPr lang="cs-CZ" b="1" dirty="0"/>
              <a:t>o něm zákazníci nebudou vědět.</a:t>
            </a:r>
          </a:p>
        </p:txBody>
      </p:sp>
    </p:spTree>
    <p:extLst>
      <p:ext uri="{BB962C8B-B14F-4D97-AF65-F5344CB8AC3E}">
        <p14:creationId xmlns:p14="http://schemas.microsoft.com/office/powerpoint/2010/main" val="152103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12772-2B19-4E9B-87A7-3094D703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529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HLAVNÍ PROCESY A ČINNOSTI MARKETINGU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A PRODEJE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BED28E-F038-4942-83AE-D6058AFCD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529"/>
            <a:ext cx="8229600" cy="4353634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Průzkum a analýza trhu, kam patří hlavně analýza konkurence, marketingový průzkum.</a:t>
            </a:r>
          </a:p>
          <a:p>
            <a:r>
              <a:rPr lang="cs-CZ" b="1" dirty="0"/>
              <a:t>Samotná propagace, která by již měla využívat poznatky marketingového mixu.</a:t>
            </a:r>
          </a:p>
          <a:p>
            <a:r>
              <a:rPr lang="cs-CZ" b="1" dirty="0"/>
              <a:t>Budování a řízení značky (Brand Management)</a:t>
            </a:r>
          </a:p>
          <a:p>
            <a:r>
              <a:rPr lang="cs-CZ" b="1" dirty="0"/>
              <a:t>Cenotvorba</a:t>
            </a:r>
          </a:p>
          <a:p>
            <a:r>
              <a:rPr lang="cs-CZ" b="1" dirty="0"/>
              <a:t>Podíl na inovacích výrobků a služeb</a:t>
            </a:r>
          </a:p>
          <a:p>
            <a:r>
              <a:rPr lang="cs-CZ" b="1" dirty="0"/>
              <a:t>Samotný Prodej výrobků a služeb</a:t>
            </a:r>
          </a:p>
          <a:p>
            <a:r>
              <a:rPr lang="cs-CZ" b="1" dirty="0"/>
              <a:t>Řízení vztahů se zákazníky (CRM) je důležité pro udržení těch stávajících - jeho součástí je tedy péče</a:t>
            </a:r>
            <a:br>
              <a:rPr lang="cs-CZ" b="1" dirty="0"/>
            </a:br>
            <a:r>
              <a:rPr lang="cs-CZ" b="1" dirty="0"/>
              <a:t>o zákazníky (</a:t>
            </a:r>
            <a:r>
              <a:rPr lang="cs-CZ" b="1" dirty="0" err="1"/>
              <a:t>Customer</a:t>
            </a:r>
            <a:r>
              <a:rPr lang="cs-CZ" b="1" dirty="0"/>
              <a:t> Care).</a:t>
            </a:r>
          </a:p>
        </p:txBody>
      </p:sp>
    </p:spTree>
    <p:extLst>
      <p:ext uri="{BB962C8B-B14F-4D97-AF65-F5344CB8AC3E}">
        <p14:creationId xmlns:p14="http://schemas.microsoft.com/office/powerpoint/2010/main" val="134998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FE2017E-5A72-479E-BBE8-F398F05C6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9217"/>
            <a:ext cx="8229600" cy="4339565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„Protože cílem existence podnikové organizace je vytvářet zákazníky, má tato organizace dvě – a pouze tyto dvě – základní funkce: marketing</a:t>
            </a:r>
            <a:br>
              <a:rPr lang="cs-CZ" b="1" i="1" dirty="0"/>
            </a:br>
            <a:r>
              <a:rPr lang="cs-CZ" b="1" i="1" dirty="0"/>
              <a:t>a inovace.“</a:t>
            </a:r>
            <a:br>
              <a:rPr lang="cs-CZ" b="1" i="1" dirty="0"/>
            </a:br>
            <a:br>
              <a:rPr lang="cs-CZ" b="1" i="1" dirty="0"/>
            </a:br>
            <a:r>
              <a:rPr lang="cs-CZ" b="1" i="1" dirty="0"/>
              <a:t>(P. F. </a:t>
            </a:r>
            <a:r>
              <a:rPr lang="cs-CZ" b="1" i="1" dirty="0" err="1"/>
              <a:t>Drucker</a:t>
            </a:r>
            <a:r>
              <a:rPr lang="cs-CZ" b="1" i="1" dirty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17513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090AC1-66E6-4CB9-BF0B-2636CA72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30504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b="1" dirty="0">
                <a:solidFill>
                  <a:srgbClr val="FFFFFF"/>
                </a:solidFill>
              </a:rPr>
              <a:t>Peter F. DRUCKER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19. 11. 1909 –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11. 11. 2005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Guru světového managementu</a:t>
            </a:r>
            <a:endParaRPr lang="en-US" sz="4700" b="1" dirty="0">
              <a:solidFill>
                <a:srgbClr val="FFFFFF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49E9729-FC77-4D42-A469-07A01D74E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1" r="37270" b="-2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8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C11C9-396E-42FF-813F-23C71FA3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5K – TOTAL LOYALTY MARKETING</a:t>
            </a:r>
          </a:p>
        </p:txBody>
      </p:sp>
    </p:spTree>
    <p:extLst>
      <p:ext uri="{BB962C8B-B14F-4D97-AF65-F5344CB8AC3E}">
        <p14:creationId xmlns:p14="http://schemas.microsoft.com/office/powerpoint/2010/main" val="2157398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2248FBD-FF82-418A-9A8B-21FD2D12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5K – TOTAL LOYALTY MARKETING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F68E0A-B1BF-461E-A91A-789DBA4A0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7102"/>
            <a:ext cx="8229600" cy="3819061"/>
          </a:xfrm>
        </p:spPr>
        <p:txBody>
          <a:bodyPr>
            <a:normAutofit/>
          </a:bodyPr>
          <a:lstStyle/>
          <a:p>
            <a:r>
              <a:rPr lang="cs-CZ" b="1" dirty="0"/>
              <a:t>5K je metodou konceptu 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Loyalty</a:t>
            </a:r>
            <a:r>
              <a:rPr lang="cs-CZ" b="1" dirty="0"/>
              <a:t> Marketing.</a:t>
            </a:r>
          </a:p>
          <a:p>
            <a:r>
              <a:rPr lang="cs-CZ" b="1" dirty="0"/>
              <a:t>Autory konceptu jsou němečtí specialisté Anne M. </a:t>
            </a:r>
            <a:r>
              <a:rPr lang="cs-CZ" b="1" dirty="0" err="1"/>
              <a:t>Schüller</a:t>
            </a:r>
            <a:r>
              <a:rPr lang="cs-CZ" b="1" dirty="0"/>
              <a:t> a Gerhard Fuchs.</a:t>
            </a:r>
          </a:p>
          <a:p>
            <a:r>
              <a:rPr lang="cs-CZ" b="1" dirty="0"/>
              <a:t>Ti identifikovali 5K jako základ loajality zákazníků vůči podniku (organizaci)</a:t>
            </a:r>
            <a:br>
              <a:rPr lang="cs-CZ" b="1" dirty="0"/>
            </a:br>
            <a:r>
              <a:rPr lang="cs-CZ" b="1" dirty="0"/>
              <a:t>a jejím produktům.</a:t>
            </a:r>
          </a:p>
        </p:txBody>
      </p:sp>
    </p:spTree>
    <p:extLst>
      <p:ext uri="{BB962C8B-B14F-4D97-AF65-F5344CB8AC3E}">
        <p14:creationId xmlns:p14="http://schemas.microsoft.com/office/powerpoint/2010/main" val="215734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A799BD-3B19-4FFA-B809-19A7E179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475" y="2520377"/>
            <a:ext cx="4684447" cy="26109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b="1" dirty="0">
                <a:solidFill>
                  <a:srgbClr val="FFFFFF"/>
                </a:solidFill>
              </a:rPr>
              <a:t>Anne M. SCHÜLLER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Management </a:t>
            </a:r>
            <a:r>
              <a:rPr lang="cs-CZ" sz="4700" b="1" dirty="0" err="1">
                <a:solidFill>
                  <a:srgbClr val="FFFFFF"/>
                </a:solidFill>
              </a:rPr>
              <a:t>Consulting</a:t>
            </a:r>
            <a:endParaRPr lang="en-US" sz="4700" b="1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FD9B906-8EC2-4395-921E-565F834B7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6" y="1759317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10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076C5C-7C56-4B14-8C45-26BEDACC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24396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b="1" dirty="0">
                <a:solidFill>
                  <a:srgbClr val="FFFFFF"/>
                </a:solidFill>
              </a:rPr>
              <a:t>Gerhard FUCHS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Expert </a:t>
            </a:r>
            <a:r>
              <a:rPr lang="cs-CZ" sz="4700" b="1" dirty="0" err="1">
                <a:solidFill>
                  <a:srgbClr val="FFFFFF"/>
                </a:solidFill>
              </a:rPr>
              <a:t>of</a:t>
            </a:r>
            <a:r>
              <a:rPr lang="cs-CZ" sz="4700" b="1" dirty="0">
                <a:solidFill>
                  <a:srgbClr val="FFFFFF"/>
                </a:solidFill>
              </a:rPr>
              <a:t> </a:t>
            </a:r>
            <a:r>
              <a:rPr lang="cs-CZ" sz="4700" b="1" dirty="0" err="1">
                <a:solidFill>
                  <a:srgbClr val="FFFFFF"/>
                </a:solidFill>
              </a:rPr>
              <a:t>Total</a:t>
            </a:r>
            <a:r>
              <a:rPr lang="cs-CZ" sz="4700" b="1" dirty="0">
                <a:solidFill>
                  <a:srgbClr val="FFFFFF"/>
                </a:solidFill>
              </a:rPr>
              <a:t> </a:t>
            </a:r>
            <a:r>
              <a:rPr lang="cs-CZ" sz="4700" b="1" dirty="0" err="1">
                <a:solidFill>
                  <a:srgbClr val="FFFFFF"/>
                </a:solidFill>
              </a:rPr>
              <a:t>Loyalty</a:t>
            </a:r>
            <a:r>
              <a:rPr lang="cs-CZ" sz="4700" b="1" dirty="0">
                <a:solidFill>
                  <a:srgbClr val="FFFFFF"/>
                </a:solidFill>
              </a:rPr>
              <a:t> Marketing</a:t>
            </a:r>
            <a:endParaRPr lang="en-US" sz="4700" b="1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Gerhard Fuchs">
            <a:extLst>
              <a:ext uri="{FF2B5EF4-FFF2-40B4-BE49-F238E27FC236}">
                <a16:creationId xmlns:a16="http://schemas.microsoft.com/office/drawing/2014/main" id="{FE723A83-B5A3-4CB0-A6E1-886D6CDF8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r="28190" b="3"/>
          <a:stretch/>
        </p:blipFill>
        <p:spPr bwMode="auto">
          <a:xfrm>
            <a:off x="840035" y="1120046"/>
            <a:ext cx="2206561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48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A9819-8662-4999-B92F-E1B2C02A1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024" y="274638"/>
            <a:ext cx="2862775" cy="83671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„5K“?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C435B3-FAAD-46EE-A6E0-FF90A9BBE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645920"/>
            <a:ext cx="8918916" cy="4480243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</a:t>
            </a:r>
            <a:r>
              <a:rPr lang="cs-CZ" b="1" dirty="0">
                <a:solidFill>
                  <a:srgbClr val="00B0F0"/>
                </a:solidFill>
              </a:rPr>
              <a:t>omunikace</a:t>
            </a:r>
            <a:r>
              <a:rPr lang="cs-CZ" b="1" dirty="0"/>
              <a:t> - jde o oboustranný dialog mezi organizací (podnikem)</a:t>
            </a:r>
            <a:br>
              <a:rPr lang="cs-CZ" b="1" dirty="0"/>
            </a:br>
            <a:r>
              <a:rPr lang="cs-CZ" b="1" dirty="0"/>
              <a:t>a jejími zákazníky, podporu prodeje, Public Relations a přizpůsobení komunikace konkrétnímu zákazníkovi.</a:t>
            </a:r>
          </a:p>
          <a:p>
            <a:r>
              <a:rPr lang="cs-CZ" b="1" dirty="0">
                <a:solidFill>
                  <a:srgbClr val="FF0000"/>
                </a:solidFill>
              </a:rPr>
              <a:t>K</a:t>
            </a:r>
            <a:r>
              <a:rPr lang="cs-CZ" b="1" dirty="0">
                <a:solidFill>
                  <a:srgbClr val="00B0F0"/>
                </a:solidFill>
              </a:rPr>
              <a:t>upní náklady </a:t>
            </a:r>
            <a:r>
              <a:rPr lang="cs-CZ" b="1" dirty="0"/>
              <a:t>- zahrnují nejen přímé náklady, tj. prodejní cenu, ale i variabilní náklady potřebné na získávání informací o organizaci</a:t>
            </a:r>
            <a:br>
              <a:rPr lang="cs-CZ" b="1" dirty="0"/>
            </a:br>
            <a:r>
              <a:rPr lang="cs-CZ" b="1" dirty="0"/>
              <a:t>a jejích produktech.</a:t>
            </a:r>
          </a:p>
          <a:p>
            <a:r>
              <a:rPr lang="cs-CZ" b="1" dirty="0">
                <a:solidFill>
                  <a:srgbClr val="FF0000"/>
                </a:solidFill>
              </a:rPr>
              <a:t>K</a:t>
            </a:r>
            <a:r>
              <a:rPr lang="cs-CZ" b="1" dirty="0">
                <a:solidFill>
                  <a:srgbClr val="00B0F0"/>
                </a:solidFill>
              </a:rPr>
              <a:t>upní užitek </a:t>
            </a:r>
            <a:r>
              <a:rPr lang="cs-CZ" b="1" dirty="0"/>
              <a:t>- užitek, který vzniká spotřebiteli užíváním produktů organizace a souvisejícími doplňkovými službami. Klíčovým faktorem je kvalita výrobků a služeb.</a:t>
            </a:r>
          </a:p>
          <a:p>
            <a:r>
              <a:rPr lang="cs-CZ" b="1" dirty="0">
                <a:solidFill>
                  <a:srgbClr val="FF0000"/>
                </a:solidFill>
              </a:rPr>
              <a:t>K</a:t>
            </a:r>
            <a:r>
              <a:rPr lang="cs-CZ" b="1" dirty="0">
                <a:solidFill>
                  <a:srgbClr val="00B0F0"/>
                </a:solidFill>
              </a:rPr>
              <a:t>upní proces </a:t>
            </a:r>
            <a:r>
              <a:rPr lang="cs-CZ" b="1" dirty="0"/>
              <a:t>- základem je přívětivý přístup k zákazníkovi v průběhu nákupu, přizpůsobování se jeho potřebám a požadavkům, navazování osobních vztahů během prodeje a pružná prodejní logistika.</a:t>
            </a:r>
          </a:p>
          <a:p>
            <a:r>
              <a:rPr lang="cs-CZ" b="1" dirty="0">
                <a:solidFill>
                  <a:srgbClr val="FF0000"/>
                </a:solidFill>
              </a:rPr>
              <a:t>K</a:t>
            </a:r>
            <a:r>
              <a:rPr lang="cs-CZ" b="1" dirty="0">
                <a:solidFill>
                  <a:srgbClr val="00B0F0"/>
                </a:solidFill>
              </a:rPr>
              <a:t>ultura</a:t>
            </a:r>
            <a:r>
              <a:rPr lang="cs-CZ" b="1" dirty="0"/>
              <a:t> - organizace se vyznačuje přívětivou a vstřícnou kulturou i klimatem dovnitř i navenek, má dobré jméno, chová se eticky</a:t>
            </a:r>
            <a:br>
              <a:rPr lang="cs-CZ" b="1" dirty="0"/>
            </a:br>
            <a:r>
              <a:rPr lang="cs-CZ" b="1" dirty="0"/>
              <a:t>a sociálně odpovědně a je příznivě hodnocena veřejností.</a:t>
            </a:r>
          </a:p>
        </p:txBody>
      </p:sp>
    </p:spTree>
    <p:extLst>
      <p:ext uri="{BB962C8B-B14F-4D97-AF65-F5344CB8AC3E}">
        <p14:creationId xmlns:p14="http://schemas.microsoft.com/office/powerpoint/2010/main" val="343403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79E86-430E-476D-BD60-AA099299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4693"/>
            <a:ext cx="8229600" cy="2496697"/>
          </a:xfrm>
        </p:spPr>
        <p:txBody>
          <a:bodyPr>
            <a:normAutofit/>
          </a:bodyPr>
          <a:lstStyle/>
          <a:p>
            <a:r>
              <a:rPr lang="cs-CZ" sz="6000" b="1" dirty="0">
                <a:solidFill>
                  <a:srgbClr val="FF0000"/>
                </a:solidFill>
              </a:rPr>
              <a:t>5. VYBRANÉ NÁSTROJE MARKETINGU A PRODEJE</a:t>
            </a:r>
          </a:p>
        </p:txBody>
      </p:sp>
    </p:spTree>
    <p:extLst>
      <p:ext uri="{BB962C8B-B14F-4D97-AF65-F5344CB8AC3E}">
        <p14:creationId xmlns:p14="http://schemas.microsoft.com/office/powerpoint/2010/main" val="3034050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496D0-F25B-431C-8B39-723832BE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METODA 5K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5C96DA-1126-45C0-BF78-8AF0EA8B4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8920"/>
            <a:ext cx="8229600" cy="1280160"/>
          </a:xfrm>
        </p:spPr>
        <p:txBody>
          <a:bodyPr>
            <a:normAutofit/>
          </a:bodyPr>
          <a:lstStyle/>
          <a:p>
            <a:r>
              <a:rPr lang="cs-CZ" b="1" dirty="0"/>
              <a:t>Metodu lze využít jako doplněk k tradičním marketingovým mixům 4C/4P nebo mixu 3V.</a:t>
            </a:r>
          </a:p>
        </p:txBody>
      </p:sp>
    </p:spTree>
    <p:extLst>
      <p:ext uri="{BB962C8B-B14F-4D97-AF65-F5344CB8AC3E}">
        <p14:creationId xmlns:p14="http://schemas.microsoft.com/office/powerpoint/2010/main" val="2749955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25CE5-33EA-4809-A597-2A8C09D28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33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MARKETINGOVÝ MIX 4C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519C7B-6F7B-4D8C-B4B1-1AB60E57C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0492"/>
            <a:ext cx="8229600" cy="3151163"/>
          </a:xfrm>
        </p:spPr>
        <p:txBody>
          <a:bodyPr/>
          <a:lstStyle/>
          <a:p>
            <a:r>
              <a:rPr lang="cs-CZ" b="1" dirty="0"/>
              <a:t>Marketingový mix 4C (anglicky Marketing Mix 4C) je alternativou k marketingovému mixu 4P.</a:t>
            </a:r>
          </a:p>
          <a:p>
            <a:r>
              <a:rPr lang="cs-CZ" b="1" dirty="0"/>
              <a:t>Zatímco 4P je marketingovým mixem</a:t>
            </a:r>
            <a:br>
              <a:rPr lang="cs-CZ" b="1" dirty="0"/>
            </a:br>
            <a:r>
              <a:rPr lang="cs-CZ" b="1" dirty="0"/>
              <a:t>z pohledu podniku, 4C je mixem z pohledu zákazníka.</a:t>
            </a:r>
          </a:p>
        </p:txBody>
      </p:sp>
    </p:spTree>
    <p:extLst>
      <p:ext uri="{BB962C8B-B14F-4D97-AF65-F5344CB8AC3E}">
        <p14:creationId xmlns:p14="http://schemas.microsoft.com/office/powerpoint/2010/main" val="1297231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4A6F4-557F-489E-91A6-94E55F64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8" y="274638"/>
            <a:ext cx="2215662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„4C“?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EBA1A8-489A-4382-8CF0-E83F6BE23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8123"/>
            <a:ext cx="8229600" cy="4438040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C</a:t>
            </a:r>
            <a:r>
              <a:rPr lang="cs-CZ" b="1" dirty="0" err="1">
                <a:solidFill>
                  <a:srgbClr val="00B0F0"/>
                </a:solidFill>
              </a:rPr>
              <a:t>ustomer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solution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- řešení potřeb zákazníka (odpovídá </a:t>
            </a:r>
            <a:r>
              <a:rPr lang="cs-CZ" b="1" dirty="0" err="1"/>
              <a:t>Product</a:t>
            </a:r>
            <a:r>
              <a:rPr lang="cs-CZ" b="1" dirty="0"/>
              <a:t> ze 4P).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C</a:t>
            </a:r>
            <a:r>
              <a:rPr lang="cs-CZ" b="1" dirty="0" err="1">
                <a:solidFill>
                  <a:srgbClr val="00B0F0"/>
                </a:solidFill>
              </a:rPr>
              <a:t>ost</a:t>
            </a:r>
            <a:r>
              <a:rPr lang="cs-CZ" b="1" dirty="0"/>
              <a:t> - náklady vzniklé zákazníkovi (odpovídá </a:t>
            </a:r>
            <a:r>
              <a:rPr lang="cs-CZ" b="1" dirty="0" err="1"/>
              <a:t>Price</a:t>
            </a:r>
            <a:r>
              <a:rPr lang="cs-CZ" b="1" dirty="0"/>
              <a:t> ze 4P).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C</a:t>
            </a:r>
            <a:r>
              <a:rPr lang="cs-CZ" b="1" dirty="0" err="1">
                <a:solidFill>
                  <a:srgbClr val="00B0F0"/>
                </a:solidFill>
              </a:rPr>
              <a:t>onvenience</a:t>
            </a:r>
            <a:r>
              <a:rPr lang="cs-CZ" b="1" dirty="0">
                <a:solidFill>
                  <a:srgbClr val="00B0F0"/>
                </a:solidFill>
              </a:rPr>
              <a:t> (</a:t>
            </a:r>
            <a:r>
              <a:rPr lang="cs-CZ" b="1" dirty="0" err="1">
                <a:solidFill>
                  <a:srgbClr val="00B0F0"/>
                </a:solidFill>
              </a:rPr>
              <a:t>Channel</a:t>
            </a:r>
            <a:r>
              <a:rPr lang="cs-CZ" b="1" dirty="0">
                <a:solidFill>
                  <a:srgbClr val="00B0F0"/>
                </a:solidFill>
              </a:rPr>
              <a:t>) </a:t>
            </a:r>
            <a:r>
              <a:rPr lang="cs-CZ" b="1" dirty="0"/>
              <a:t>- dostupnost řešení (odpovídá Place ze 4P).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C</a:t>
            </a:r>
            <a:r>
              <a:rPr lang="cs-CZ" b="1" dirty="0" err="1">
                <a:solidFill>
                  <a:srgbClr val="00B0F0"/>
                </a:solidFill>
              </a:rPr>
              <a:t>ommunication</a:t>
            </a:r>
            <a:r>
              <a:rPr lang="cs-CZ" b="1" dirty="0"/>
              <a:t> - komunikace (odpovídá </a:t>
            </a:r>
            <a:r>
              <a:rPr lang="cs-CZ" b="1" dirty="0" err="1"/>
              <a:t>Promotion</a:t>
            </a:r>
            <a:r>
              <a:rPr lang="cs-CZ" b="1" dirty="0"/>
              <a:t> ze 4P).</a:t>
            </a:r>
          </a:p>
        </p:txBody>
      </p:sp>
    </p:spTree>
    <p:extLst>
      <p:ext uri="{BB962C8B-B14F-4D97-AF65-F5344CB8AC3E}">
        <p14:creationId xmlns:p14="http://schemas.microsoft.com/office/powerpoint/2010/main" val="1738305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DEB12-6E9E-4F29-956C-9D0CE3B3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53854"/>
            <a:ext cx="4424289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FILOSOFIE 4C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E5E725-8A6C-4C32-959D-1A7D899A9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Hlavní myšlenkou mixu 4C je začít při tvorbě marketingové strategie nejprve přemýšlet</a:t>
            </a:r>
            <a:br>
              <a:rPr lang="cs-CZ" b="1" dirty="0"/>
            </a:br>
            <a:r>
              <a:rPr lang="cs-CZ" b="1" dirty="0"/>
              <a:t>o „C“ z pohledu zákazníka a pak teprve</a:t>
            </a:r>
            <a:br>
              <a:rPr lang="cs-CZ" b="1" dirty="0"/>
            </a:br>
            <a:r>
              <a:rPr lang="cs-CZ" b="1" dirty="0"/>
              <a:t>o „P“ z pohledu firmy.</a:t>
            </a:r>
          </a:p>
          <a:p>
            <a:r>
              <a:rPr lang="cs-CZ" b="1" dirty="0"/>
              <a:t>Marketingový mix 4C má blízko k pojetí služeb (které vyzdvihují pohled zákazníka)</a:t>
            </a:r>
            <a:br>
              <a:rPr lang="cs-CZ" b="1" dirty="0"/>
            </a:br>
            <a:r>
              <a:rPr lang="cs-CZ" b="1" dirty="0"/>
              <a:t>a k principům CRM.</a:t>
            </a:r>
          </a:p>
          <a:p>
            <a:r>
              <a:rPr lang="cs-CZ" b="1" i="1" dirty="0"/>
              <a:t>Klíčová je zejména komunikace - zákazník chce</a:t>
            </a:r>
            <a:br>
              <a:rPr lang="cs-CZ" b="1" i="1" dirty="0"/>
            </a:br>
            <a:r>
              <a:rPr lang="cs-CZ" b="1" i="1" dirty="0"/>
              <a:t>s firmou komunikovat, nechce „reklamní masáž“.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44045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FE72E-87AE-4E08-AEF3-F1006918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MARKETINGOVÝ MIX 4C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A2A65-DF0C-4CCE-AE64-9050384C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1887"/>
            <a:ext cx="8229600" cy="1143001"/>
          </a:xfrm>
        </p:spPr>
        <p:txBody>
          <a:bodyPr/>
          <a:lstStyle/>
          <a:p>
            <a:r>
              <a:rPr lang="cs-CZ" b="1" dirty="0"/>
              <a:t>Používá se jako náhrada nebo lépe jako doplnění marketingového mixu 4P.</a:t>
            </a:r>
          </a:p>
        </p:txBody>
      </p:sp>
    </p:spTree>
    <p:extLst>
      <p:ext uri="{BB962C8B-B14F-4D97-AF65-F5344CB8AC3E}">
        <p14:creationId xmlns:p14="http://schemas.microsoft.com/office/powerpoint/2010/main" val="836012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D6096-5C4B-4924-A396-C033395E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TLM</a:t>
            </a:r>
          </a:p>
        </p:txBody>
      </p:sp>
    </p:spTree>
    <p:extLst>
      <p:ext uri="{BB962C8B-B14F-4D97-AF65-F5344CB8AC3E}">
        <p14:creationId xmlns:p14="http://schemas.microsoft.com/office/powerpoint/2010/main" val="2777270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40DE5EF-9441-49BD-BE7E-39791626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8195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TOTAL LOYALTY MARKETING (TLM)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77D4DC-913F-48D7-A194-86F47356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7274"/>
            <a:ext cx="8229600" cy="419888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Loyalty</a:t>
            </a:r>
            <a:r>
              <a:rPr lang="cs-CZ" b="1" dirty="0"/>
              <a:t> Marketing (TLM) je integrovaný přístup k marketingu.</a:t>
            </a:r>
          </a:p>
          <a:p>
            <a:r>
              <a:rPr lang="cs-CZ" b="1" dirty="0"/>
              <a:t>Jeho autory jsou němečtí specialisté</a:t>
            </a:r>
            <a:br>
              <a:rPr lang="cs-CZ" b="1" dirty="0"/>
            </a:br>
            <a:r>
              <a:rPr lang="cs-CZ" b="1" dirty="0"/>
              <a:t>Anne M. </a:t>
            </a:r>
            <a:r>
              <a:rPr lang="cs-CZ" b="1" dirty="0" err="1"/>
              <a:t>Schüller</a:t>
            </a:r>
            <a:r>
              <a:rPr lang="cs-CZ" b="1" dirty="0"/>
              <a:t>  a Gerhard Fuchs.</a:t>
            </a:r>
          </a:p>
          <a:p>
            <a:r>
              <a:rPr lang="cs-CZ" b="1" dirty="0"/>
              <a:t>Ústředním bodem konceptu je </a:t>
            </a:r>
            <a:r>
              <a:rPr lang="cs-CZ" b="1" i="1" dirty="0"/>
              <a:t>loajální zákazník</a:t>
            </a:r>
            <a:r>
              <a:rPr lang="cs-CZ" b="1" dirty="0"/>
              <a:t>.</a:t>
            </a:r>
          </a:p>
          <a:p>
            <a:r>
              <a:rPr lang="cs-CZ" b="1" dirty="0"/>
              <a:t>Koncept (metoda) rozpracovává přístupy jeho získávání, vytváření a upevňování vztahů s ním.</a:t>
            </a:r>
          </a:p>
          <a:p>
            <a:r>
              <a:rPr lang="cs-CZ" b="1" dirty="0"/>
              <a:t>Klíčovým prvkem konceptu TLM je metoda/koncept 5K.</a:t>
            </a:r>
          </a:p>
        </p:txBody>
      </p:sp>
    </p:spTree>
    <p:extLst>
      <p:ext uri="{BB962C8B-B14F-4D97-AF65-F5344CB8AC3E}">
        <p14:creationId xmlns:p14="http://schemas.microsoft.com/office/powerpoint/2010/main" val="2808110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CD825E-B194-46C4-A08A-000E4CDE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5" y="742951"/>
            <a:ext cx="3026839" cy="4962524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FFFFFF"/>
                </a:solidFill>
              </a:rPr>
              <a:t>TOTAL LOYALTY MARKETING (TLM)</a:t>
            </a:r>
          </a:p>
        </p:txBody>
      </p:sp>
      <p:pic>
        <p:nvPicPr>
          <p:cNvPr id="3074" name="Picture 2" descr="management_mania_total_loyalty_marketing">
            <a:extLst>
              <a:ext uri="{FF2B5EF4-FFF2-40B4-BE49-F238E27FC236}">
                <a16:creationId xmlns:a16="http://schemas.microsoft.com/office/drawing/2014/main" id="{D96708ED-C5BF-4ADE-B138-AE366A0E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264156"/>
            <a:ext cx="4915159" cy="433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04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D55F20D-CD77-49C0-B502-BAE7857C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68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ZÁKLADNÍ PRVKY KONCEPTU TLM NA STRANĚ PODNIKU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EFED99-487E-4FF2-960D-01A673DA0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0665"/>
            <a:ext cx="8229600" cy="4325498"/>
          </a:xfrm>
        </p:spPr>
        <p:txBody>
          <a:bodyPr>
            <a:normAutofit/>
          </a:bodyPr>
          <a:lstStyle/>
          <a:p>
            <a:r>
              <a:rPr lang="cs-CZ" b="1" dirty="0"/>
              <a:t>Podnikový management definující marketingovou strategii podloženou solidní marketingovou analýzou.</a:t>
            </a:r>
          </a:p>
          <a:p>
            <a:r>
              <a:rPr lang="cs-CZ" b="1" dirty="0"/>
              <a:t>Tým spolupracovníků poskytující perfektní produkty.</a:t>
            </a:r>
          </a:p>
          <a:p>
            <a:r>
              <a:rPr lang="cs-CZ" b="1" dirty="0"/>
              <a:t>Podniková a marketingová analýza včetně positioningu, zacílené na slibné cílové skupiny loajálních zákazníků.</a:t>
            </a:r>
          </a:p>
        </p:txBody>
      </p:sp>
    </p:spTree>
    <p:extLst>
      <p:ext uri="{BB962C8B-B14F-4D97-AF65-F5344CB8AC3E}">
        <p14:creationId xmlns:p14="http://schemas.microsoft.com/office/powerpoint/2010/main" val="2765148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3B401E-5838-40FC-A21D-1A252583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KLÍČOVÝ FAKTOR NA ROZHRANÍ MEZI PODNIKEM A ZÁKAZNÍKY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0216D8-5A68-42DD-8FF9-8F00EE7A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38158"/>
            <a:ext cx="8229600" cy="1874520"/>
          </a:xfrm>
        </p:spPr>
        <p:txBody>
          <a:bodyPr/>
          <a:lstStyle/>
          <a:p>
            <a:r>
              <a:rPr lang="cs-CZ" b="1" dirty="0"/>
              <a:t>Na rozhraní mezi podnikem a zákazníky je klíčovým faktorem perfektně zvládnutý koncept 5K.</a:t>
            </a:r>
          </a:p>
        </p:txBody>
      </p:sp>
    </p:spTree>
    <p:extLst>
      <p:ext uri="{BB962C8B-B14F-4D97-AF65-F5344CB8AC3E}">
        <p14:creationId xmlns:p14="http://schemas.microsoft.com/office/powerpoint/2010/main" val="310077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5C665-EB8E-43D9-AEB2-C24FA778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MARKETING A PRODEJ</a:t>
            </a:r>
          </a:p>
        </p:txBody>
      </p:sp>
    </p:spTree>
    <p:extLst>
      <p:ext uri="{BB962C8B-B14F-4D97-AF65-F5344CB8AC3E}">
        <p14:creationId xmlns:p14="http://schemas.microsoft.com/office/powerpoint/2010/main" val="751186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396D8-7B61-42CD-93FA-6BAA2AAB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978"/>
            <a:ext cx="8229600" cy="79866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PĚT STUPŇŮ LOYALITY NA STRANĚ ZÁKAZNÍKA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22A233-1D80-48C6-B608-F0F16646B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9" y="1600200"/>
            <a:ext cx="8820442" cy="4525963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Zájemce</a:t>
            </a:r>
            <a:r>
              <a:rPr lang="cs-CZ" b="1" dirty="0"/>
              <a:t> - </a:t>
            </a:r>
            <a:r>
              <a:rPr lang="cs-CZ" b="1" i="1" dirty="0"/>
              <a:t>přichází</a:t>
            </a:r>
            <a:r>
              <a:rPr lang="cs-CZ" b="1" dirty="0"/>
              <a:t> a zajímá se o produkty podniku (organizace).</a:t>
            </a:r>
          </a:p>
          <a:p>
            <a:r>
              <a:rPr lang="cs-CZ" b="1" dirty="0">
                <a:solidFill>
                  <a:srgbClr val="00B0F0"/>
                </a:solidFill>
              </a:rPr>
              <a:t>Prvně kupující </a:t>
            </a:r>
            <a:r>
              <a:rPr lang="cs-CZ" b="1" dirty="0"/>
              <a:t>- zákazník, který </a:t>
            </a:r>
            <a:r>
              <a:rPr lang="cs-CZ" b="1" i="1" dirty="0"/>
              <a:t>ví</a:t>
            </a:r>
            <a:r>
              <a:rPr lang="cs-CZ" b="1" dirty="0"/>
              <a:t> o produktech podniku</a:t>
            </a:r>
            <a:br>
              <a:rPr lang="cs-CZ" b="1" dirty="0"/>
            </a:br>
            <a:r>
              <a:rPr lang="cs-CZ" b="1" dirty="0"/>
              <a:t>a poprvé je kupuje.</a:t>
            </a:r>
          </a:p>
          <a:p>
            <a:r>
              <a:rPr lang="cs-CZ" b="1" dirty="0">
                <a:solidFill>
                  <a:srgbClr val="00B0F0"/>
                </a:solidFill>
              </a:rPr>
              <a:t>Opakovaně kupující </a:t>
            </a:r>
            <a:r>
              <a:rPr lang="cs-CZ" b="1" dirty="0"/>
              <a:t>- zákazník, který </a:t>
            </a:r>
            <a:r>
              <a:rPr lang="cs-CZ" b="1" i="1" dirty="0"/>
              <a:t>může</a:t>
            </a:r>
            <a:r>
              <a:rPr lang="cs-CZ" b="1" dirty="0"/>
              <a:t> být spokojen</a:t>
            </a:r>
            <a:br>
              <a:rPr lang="cs-CZ" b="1" dirty="0"/>
            </a:br>
            <a:r>
              <a:rPr lang="cs-CZ" b="1" dirty="0"/>
              <a:t>s produkty a opakovaně je kupuje.</a:t>
            </a:r>
          </a:p>
          <a:p>
            <a:r>
              <a:rPr lang="cs-CZ" b="1" dirty="0">
                <a:solidFill>
                  <a:srgbClr val="00B0F0"/>
                </a:solidFill>
              </a:rPr>
              <a:t>Propagátor</a:t>
            </a:r>
            <a:r>
              <a:rPr lang="cs-CZ" b="1" dirty="0"/>
              <a:t> - je spokojen a je loajální a </a:t>
            </a:r>
            <a:r>
              <a:rPr lang="cs-CZ" b="1" i="1" dirty="0"/>
              <a:t>chce</a:t>
            </a:r>
            <a:r>
              <a:rPr lang="cs-CZ" b="1" dirty="0"/>
              <a:t> se podělit</a:t>
            </a:r>
            <a:br>
              <a:rPr lang="cs-CZ" b="1" dirty="0"/>
            </a:br>
            <a:r>
              <a:rPr lang="cs-CZ" b="1" dirty="0"/>
              <a:t>s ostatními o své dobré zkušenosti s produkty podniku.</a:t>
            </a:r>
          </a:p>
          <a:p>
            <a:r>
              <a:rPr lang="cs-CZ" b="1" dirty="0">
                <a:solidFill>
                  <a:srgbClr val="00B0F0"/>
                </a:solidFill>
              </a:rPr>
              <a:t>Loajální zákazník </a:t>
            </a:r>
            <a:r>
              <a:rPr lang="cs-CZ" b="1" dirty="0"/>
              <a:t>- vysoce loajální zákazník, který trvale </a:t>
            </a:r>
            <a:r>
              <a:rPr lang="cs-CZ" b="1" i="1" dirty="0"/>
              <a:t>udržuje</a:t>
            </a:r>
            <a:r>
              <a:rPr lang="cs-CZ" b="1" dirty="0"/>
              <a:t> své vztahy s podnikem a je trvalým uživatelem produktů podniku.</a:t>
            </a:r>
          </a:p>
        </p:txBody>
      </p:sp>
    </p:spTree>
    <p:extLst>
      <p:ext uri="{BB962C8B-B14F-4D97-AF65-F5344CB8AC3E}">
        <p14:creationId xmlns:p14="http://schemas.microsoft.com/office/powerpoint/2010/main" val="2055951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0B872-5B8B-4DF9-82A5-B0D13EC4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TLM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E7A7B-D002-4DD8-8AF1-FD4B3514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6252"/>
            <a:ext cx="8229600" cy="1969477"/>
          </a:xfrm>
        </p:spPr>
        <p:txBody>
          <a:bodyPr/>
          <a:lstStyle/>
          <a:p>
            <a:r>
              <a:rPr lang="cs-CZ" b="1" dirty="0"/>
              <a:t>Metoda 5K (TLM) poskytuje návod, jak si má podnik získávat a udržovat loajální zákazníky a využívat vztahy s nimi.</a:t>
            </a:r>
          </a:p>
        </p:txBody>
      </p:sp>
    </p:spTree>
    <p:extLst>
      <p:ext uri="{BB962C8B-B14F-4D97-AF65-F5344CB8AC3E}">
        <p14:creationId xmlns:p14="http://schemas.microsoft.com/office/powerpoint/2010/main" val="2201969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91CDD-18BA-4054-99E2-AC9F472CF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ANSOFFOVA MATICE</a:t>
            </a:r>
          </a:p>
        </p:txBody>
      </p:sp>
    </p:spTree>
    <p:extLst>
      <p:ext uri="{BB962C8B-B14F-4D97-AF65-F5344CB8AC3E}">
        <p14:creationId xmlns:p14="http://schemas.microsoft.com/office/powerpoint/2010/main" val="1328766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CDE2294-F524-4082-BC6C-603F0644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ANSOFFOVA MATICE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D49F7E-DC87-4BD1-857B-2BD4AA85C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Ansoffova</a:t>
            </a:r>
            <a:r>
              <a:rPr lang="cs-CZ" b="1" dirty="0"/>
              <a:t> matice je analytická technika používaná v marketingu a strategickém řízení.</a:t>
            </a:r>
          </a:p>
          <a:p>
            <a:r>
              <a:rPr lang="cs-CZ" b="1" dirty="0"/>
              <a:t>Jejím autorem je Igor </a:t>
            </a:r>
            <a:r>
              <a:rPr lang="cs-CZ" b="1" dirty="0" err="1"/>
              <a:t>Ansoff</a:t>
            </a:r>
            <a:r>
              <a:rPr lang="cs-CZ" b="1" dirty="0"/>
              <a:t>.</a:t>
            </a:r>
          </a:p>
          <a:p>
            <a:r>
              <a:rPr lang="cs-CZ" b="1" dirty="0"/>
              <a:t>Matice umožňuje volbu vhodné tržně-produktové strategie podniku a hodnocení souvisejících rizik. </a:t>
            </a:r>
          </a:p>
          <a:p>
            <a:r>
              <a:rPr lang="cs-CZ" b="1" dirty="0" err="1"/>
              <a:t>Ansoffova</a:t>
            </a:r>
            <a:r>
              <a:rPr lang="cs-CZ" b="1" dirty="0"/>
              <a:t> matice dvě dimenze:</a:t>
            </a:r>
          </a:p>
          <a:p>
            <a:pPr lvl="1"/>
            <a:r>
              <a:rPr lang="cs-CZ" b="1" dirty="0"/>
              <a:t>Vertikálně jsou popsány trhy - existující a nové.</a:t>
            </a:r>
          </a:p>
          <a:p>
            <a:pPr lvl="1"/>
            <a:r>
              <a:rPr lang="cs-CZ" b="1" dirty="0"/>
              <a:t>Horizontálně jsou popsány produkty - existující</a:t>
            </a:r>
            <a:br>
              <a:rPr lang="cs-CZ" b="1" dirty="0"/>
            </a:br>
            <a:r>
              <a:rPr lang="cs-CZ" b="1" dirty="0"/>
              <a:t>a nové.</a:t>
            </a:r>
          </a:p>
        </p:txBody>
      </p:sp>
    </p:spTree>
    <p:extLst>
      <p:ext uri="{BB962C8B-B14F-4D97-AF65-F5344CB8AC3E}">
        <p14:creationId xmlns:p14="http://schemas.microsoft.com/office/powerpoint/2010/main" val="1143431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DD5021-4B0D-4191-95C6-F4A92AD1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30082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b="1" dirty="0">
                <a:solidFill>
                  <a:srgbClr val="FFFFFF"/>
                </a:solidFill>
              </a:rPr>
              <a:t>Igor ANSOFF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12. 12. 2018 –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14. 6. 2002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Expert </a:t>
            </a:r>
            <a:r>
              <a:rPr lang="cs-CZ" sz="4700" b="1" dirty="0" err="1">
                <a:solidFill>
                  <a:srgbClr val="FFFFFF"/>
                </a:solidFill>
              </a:rPr>
              <a:t>of</a:t>
            </a:r>
            <a:r>
              <a:rPr lang="cs-CZ" sz="4700" b="1" dirty="0">
                <a:solidFill>
                  <a:srgbClr val="FFFFFF"/>
                </a:solidFill>
              </a:rPr>
              <a:t> </a:t>
            </a:r>
            <a:r>
              <a:rPr lang="cs-CZ" sz="4700" b="1" dirty="0" err="1">
                <a:solidFill>
                  <a:srgbClr val="FFFFFF"/>
                </a:solidFill>
              </a:rPr>
              <a:t>Strategic</a:t>
            </a:r>
            <a:r>
              <a:rPr lang="cs-CZ" sz="4700" b="1" dirty="0">
                <a:solidFill>
                  <a:srgbClr val="FFFFFF"/>
                </a:solidFill>
              </a:rPr>
              <a:t> Management</a:t>
            </a:r>
            <a:endParaRPr lang="en-US" sz="4700" b="1" dirty="0">
              <a:solidFill>
                <a:srgbClr val="FFFFFF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B00CBC-0C18-4F03-B249-B3534163F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7" r="7863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97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7DC4EB-60FA-46B1-AAD2-62BC1B6B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58141"/>
            <a:ext cx="7886700" cy="942664"/>
          </a:xfrm>
        </p:spPr>
        <p:txBody>
          <a:bodyPr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ANSOFFOVA MATICE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AB003D-CD8A-4C1D-98E0-5040B1E0D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40517"/>
            <a:ext cx="8178799" cy="28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99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80831C4-A160-411E-AE5E-E805DD91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998806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ČTYŘI TYPY STRATEGIE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(KOMBINACE TYPU TRHU A TYPU PRODUKTU)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A657BD-26D6-4150-BA7D-B012AAE3D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529"/>
            <a:ext cx="8229600" cy="435363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Tržní penetrace </a:t>
            </a:r>
            <a:r>
              <a:rPr lang="cs-CZ" b="1" dirty="0"/>
              <a:t>- firma se bude snažit více proniknout s existujícím produktem na existujícím trhu (tržním segmentu). Cílem je zvýšit svůj tržní podíl. Jde o nejméně rizikovou strategii, protože firma může využít stávající zdroje, postupy a kapacity.</a:t>
            </a:r>
          </a:p>
          <a:p>
            <a:r>
              <a:rPr lang="cs-CZ" b="1" dirty="0">
                <a:solidFill>
                  <a:srgbClr val="00B0F0"/>
                </a:solidFill>
              </a:rPr>
              <a:t>Rozvoj trhu </a:t>
            </a:r>
            <a:r>
              <a:rPr lang="cs-CZ" b="1" dirty="0"/>
              <a:t>- zahrnuje hledání dodatečných tržních segmentů nebo regionů. Firma využívá existující produkty a pokud je zvládá produkovat kvalitně, může jít o vhodnou strategii. Je rizikovější než předchozí strategie.</a:t>
            </a:r>
          </a:p>
          <a:p>
            <a:r>
              <a:rPr lang="cs-CZ" b="1" dirty="0">
                <a:solidFill>
                  <a:srgbClr val="00B0F0"/>
                </a:solidFill>
              </a:rPr>
              <a:t>Rozvoj produktu </a:t>
            </a:r>
            <a:r>
              <a:rPr lang="cs-CZ" b="1" dirty="0"/>
              <a:t>- firma inovuje produkt a snaží se ho uplatnit na stávajících trzích. Tato strategie je vhodná, pokud je firma silná</a:t>
            </a:r>
            <a:br>
              <a:rPr lang="cs-CZ" b="1" dirty="0"/>
            </a:br>
            <a:r>
              <a:rPr lang="cs-CZ" b="1" dirty="0"/>
              <a:t>v inovacích. Rozvoj nového produktu je rizikovější než předchozí strategie.</a:t>
            </a:r>
          </a:p>
          <a:p>
            <a:r>
              <a:rPr lang="cs-CZ" b="1" dirty="0">
                <a:solidFill>
                  <a:srgbClr val="00B0F0"/>
                </a:solidFill>
              </a:rPr>
              <a:t>Diverzifikace</a:t>
            </a:r>
            <a:r>
              <a:rPr lang="cs-CZ" b="1" dirty="0"/>
              <a:t> - jde o nejrizikovější variantu ze všech čtyř. Podnik musí inovovat stávající výrobek nebo vyvinout nový a uspět s ním na novém trhu.</a:t>
            </a:r>
          </a:p>
        </p:txBody>
      </p:sp>
    </p:spTree>
    <p:extLst>
      <p:ext uri="{BB962C8B-B14F-4D97-AF65-F5344CB8AC3E}">
        <p14:creationId xmlns:p14="http://schemas.microsoft.com/office/powerpoint/2010/main" val="2606123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E92B3-DC80-46BF-9EBD-D08F3B5B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88306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POUŽITÍ ANSOFFOVY MATICE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E5273F-16F3-495F-B423-81D09938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cs-CZ" b="1" dirty="0" err="1"/>
              <a:t>Ansoffovu</a:t>
            </a:r>
            <a:r>
              <a:rPr lang="cs-CZ" b="1" dirty="0"/>
              <a:t> matici můžete použít v zásadě ve dvou situacích:</a:t>
            </a:r>
          </a:p>
          <a:p>
            <a:pPr lvl="1"/>
            <a:r>
              <a:rPr lang="cs-CZ" b="1" dirty="0"/>
              <a:t>Když je určitý produkt na stávajícím trhu na konci svého životního cyklu a celá firma se rozhoduje, jak dál.</a:t>
            </a:r>
          </a:p>
          <a:p>
            <a:pPr lvl="1"/>
            <a:r>
              <a:rPr lang="cs-CZ" b="1" dirty="0"/>
              <a:t>Když firma hledá další možnosti svého růstu –</a:t>
            </a:r>
            <a:br>
              <a:rPr lang="cs-CZ" b="1" dirty="0"/>
            </a:br>
            <a:r>
              <a:rPr lang="cs-CZ" b="1" dirty="0"/>
              <a:t>v takovém případě může hodnocení dle matice pomoci k lepšímu rozhodnutí, jakou strategii růstu zvolit.</a:t>
            </a:r>
          </a:p>
        </p:txBody>
      </p:sp>
    </p:spTree>
    <p:extLst>
      <p:ext uri="{BB962C8B-B14F-4D97-AF65-F5344CB8AC3E}">
        <p14:creationId xmlns:p14="http://schemas.microsoft.com/office/powerpoint/2010/main" val="1159549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36543-5197-4047-8BEF-BFE808BD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 FIRMA MÁ CELKEM 4 MOŽNOSTI, CO</a:t>
            </a:r>
            <a:br>
              <a:rPr lang="pl-PL" sz="3200" b="1" dirty="0">
                <a:solidFill>
                  <a:srgbClr val="FF0000"/>
                </a:solidFill>
              </a:rPr>
            </a:br>
            <a:r>
              <a:rPr lang="pl-PL" sz="3200" b="1" dirty="0">
                <a:solidFill>
                  <a:srgbClr val="FF0000"/>
                </a:solidFill>
              </a:rPr>
              <a:t>S PRODUKTEM UDĚLÁ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4D5882-4B19-4695-A073-9E68FCD6E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856935"/>
            <a:ext cx="8890781" cy="426922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Tržní penetrace </a:t>
            </a:r>
            <a:r>
              <a:rPr lang="cs-CZ" b="1" dirty="0"/>
              <a:t>je první možností, kterou firma typicky použije, pokud současný trh ještě poskytuje prostor. Pro produkty na konci životního cyklu ale často tato možnost nepřipadá v úvahu z důvodu stáří produktu, a tedy nemožnosti růstu.</a:t>
            </a:r>
          </a:p>
          <a:p>
            <a:r>
              <a:rPr lang="cs-CZ" b="1" dirty="0">
                <a:solidFill>
                  <a:srgbClr val="00B0F0"/>
                </a:solidFill>
              </a:rPr>
              <a:t>Rozvoj trhu </a:t>
            </a:r>
            <a:r>
              <a:rPr lang="cs-CZ" b="1" dirty="0"/>
              <a:t>je druhou možností. Používá se, pokud chce firma oslovit nové trhy s existujícím produktem. Může jít například o mezinárodní expanzi nebo</a:t>
            </a:r>
            <a:br>
              <a:rPr lang="cs-CZ" b="1" dirty="0"/>
            </a:br>
            <a:r>
              <a:rPr lang="cs-CZ" b="1" dirty="0"/>
              <a:t>o expanzi s lokálního trhu na zbytek území státu či země.</a:t>
            </a:r>
          </a:p>
          <a:p>
            <a:r>
              <a:rPr lang="cs-CZ" b="1" dirty="0">
                <a:solidFill>
                  <a:srgbClr val="00B0F0"/>
                </a:solidFill>
              </a:rPr>
              <a:t>Inovace a rozvoj produktu </a:t>
            </a:r>
            <a:r>
              <a:rPr lang="cs-CZ" b="1" dirty="0"/>
              <a:t>je častou volbou právě pro produkty na konci svého životního cyklu. Na stávající trh tak uvede nový - inovovaný produkt a oživí tak zájem zákazníků. Příkladem jsou facelifty výrobků, například automobilů.</a:t>
            </a:r>
          </a:p>
          <a:p>
            <a:r>
              <a:rPr lang="cs-CZ" b="1" dirty="0">
                <a:solidFill>
                  <a:srgbClr val="00B0F0"/>
                </a:solidFill>
              </a:rPr>
              <a:t>Diverzifikaci</a:t>
            </a:r>
            <a:r>
              <a:rPr lang="cs-CZ" b="1" dirty="0"/>
              <a:t> firma využije, pokud současný produkt nejde zásadně inovovat nebo firma zjistí prostor na trhu pro nový - další produkt. Pak nechá dožít současný a uvede zcela nový výrobek, službu nebo doplňkovou službu</a:t>
            </a:r>
            <a:br>
              <a:rPr lang="cs-CZ" b="1" dirty="0"/>
            </a:br>
            <a:r>
              <a:rPr lang="cs-CZ" b="1" dirty="0"/>
              <a:t>k současnému výrobku. Tím zvýší možnost svých tržeb z prodeje různých produktů. Je to velmi častá strategie velkých firem, které tak zvyšují svoji celkovou velikost - rozšiřují své portfolio.</a:t>
            </a:r>
          </a:p>
        </p:txBody>
      </p:sp>
    </p:spTree>
    <p:extLst>
      <p:ext uri="{BB962C8B-B14F-4D97-AF65-F5344CB8AC3E}">
        <p14:creationId xmlns:p14="http://schemas.microsoft.com/office/powerpoint/2010/main" val="37382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188A7-D784-40DA-8091-E2492576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KANO MODEL</a:t>
            </a:r>
          </a:p>
        </p:txBody>
      </p:sp>
    </p:spTree>
    <p:extLst>
      <p:ext uri="{BB962C8B-B14F-4D97-AF65-F5344CB8AC3E}">
        <p14:creationId xmlns:p14="http://schemas.microsoft.com/office/powerpoint/2010/main" val="133862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ECAF53D-9B63-42F9-A17C-A322427E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5740"/>
            <a:ext cx="8229600" cy="3706519"/>
          </a:xfrm>
        </p:spPr>
        <p:txBody>
          <a:bodyPr>
            <a:normAutofit/>
          </a:bodyPr>
          <a:lstStyle/>
          <a:p>
            <a:r>
              <a:rPr lang="cs-CZ" b="1" i="1" dirty="0"/>
              <a:t>„Marketing je věda a umění, jak nacházet, udržovat si a pěstovat výnosné zákazníky.“</a:t>
            </a:r>
            <a:br>
              <a:rPr lang="cs-CZ" b="1" i="1" dirty="0"/>
            </a:br>
            <a:br>
              <a:rPr lang="cs-CZ" b="1" i="1" dirty="0"/>
            </a:br>
            <a:r>
              <a:rPr lang="cs-CZ" b="1" i="1" dirty="0"/>
              <a:t>(Philip KOTLER)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84676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7A7B19B-F10D-424C-A1EA-2BE02C1EE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541" y="239787"/>
            <a:ext cx="4213274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KANO MODEL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E83A3C-C7BB-4D91-8CBE-17C5066C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6935"/>
            <a:ext cx="8229600" cy="4269228"/>
          </a:xfrm>
        </p:spPr>
        <p:txBody>
          <a:bodyPr>
            <a:normAutofit/>
          </a:bodyPr>
          <a:lstStyle/>
          <a:p>
            <a:r>
              <a:rPr lang="cs-CZ" b="1" dirty="0"/>
              <a:t>Zlepšování různých ukazatelů produktu (služby nebo výrobku) nevede automaticky k větší spokojenosti zákazníka – japonský expert na kvalitu </a:t>
            </a:r>
            <a:r>
              <a:rPr lang="cs-CZ" b="1" dirty="0" err="1"/>
              <a:t>Noriaki</a:t>
            </a:r>
            <a:r>
              <a:rPr lang="cs-CZ" b="1" dirty="0"/>
              <a:t> Kano na základě výzkumů zjistil, že ne všechny ukazatele kvality služeb jsou si v očích zákazníků rovny.</a:t>
            </a:r>
          </a:p>
          <a:p>
            <a:r>
              <a:rPr lang="cs-CZ" b="1" dirty="0" err="1"/>
              <a:t>Kanoův</a:t>
            </a:r>
            <a:r>
              <a:rPr lang="cs-CZ" b="1" dirty="0"/>
              <a:t> model (Kano model) říká, že parametry služby lze rozdělit do tří skupin.</a:t>
            </a:r>
          </a:p>
        </p:txBody>
      </p:sp>
    </p:spTree>
    <p:extLst>
      <p:ext uri="{BB962C8B-B14F-4D97-AF65-F5344CB8AC3E}">
        <p14:creationId xmlns:p14="http://schemas.microsoft.com/office/powerpoint/2010/main" val="3963320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37B3E6-7831-40E1-A6D9-284BB9DC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24396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b="1" dirty="0" err="1">
                <a:solidFill>
                  <a:srgbClr val="FFFFFF"/>
                </a:solidFill>
              </a:rPr>
              <a:t>Noriaki</a:t>
            </a:r>
            <a:r>
              <a:rPr lang="cs-CZ" sz="4700" b="1" dirty="0">
                <a:solidFill>
                  <a:srgbClr val="FFFFFF"/>
                </a:solidFill>
              </a:rPr>
              <a:t> KANO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nar. 1940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Expert </a:t>
            </a:r>
            <a:r>
              <a:rPr lang="cs-CZ" sz="4700" b="1" dirty="0" err="1">
                <a:solidFill>
                  <a:srgbClr val="FFFFFF"/>
                </a:solidFill>
              </a:rPr>
              <a:t>of</a:t>
            </a:r>
            <a:r>
              <a:rPr lang="cs-CZ" sz="4700" b="1" dirty="0">
                <a:solidFill>
                  <a:srgbClr val="FFFFFF"/>
                </a:solidFill>
              </a:rPr>
              <a:t> </a:t>
            </a:r>
            <a:r>
              <a:rPr lang="cs-CZ" sz="4700" b="1" dirty="0" err="1">
                <a:solidFill>
                  <a:srgbClr val="FFFFFF"/>
                </a:solidFill>
              </a:rPr>
              <a:t>Quality</a:t>
            </a:r>
            <a:r>
              <a:rPr lang="cs-CZ" sz="4700" b="1" dirty="0">
                <a:solidFill>
                  <a:srgbClr val="FFFFFF"/>
                </a:solidFill>
              </a:rPr>
              <a:t> Management</a:t>
            </a:r>
            <a:endParaRPr lang="en-US" sz="4700" b="1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31033CA-A4BE-4D47-9EA4-F33EE0E5F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r="18647" b="1"/>
          <a:stretch/>
        </p:blipFill>
        <p:spPr bwMode="auto">
          <a:xfrm>
            <a:off x="840035" y="1120046"/>
            <a:ext cx="2206561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60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06033-D9F5-4494-96AF-85C78ACA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127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KANO MODEL: PARAMETRY SLUŽBY LZE ROZDĚLIT DO TŘÍ SKUPIN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AA83D6-C510-43BD-81AC-F617DA97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11448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Základní parametry, které musí být za všech okolností splněné - říká se jim také </a:t>
            </a:r>
            <a:r>
              <a:rPr lang="cs-CZ" b="1" dirty="0">
                <a:solidFill>
                  <a:srgbClr val="00B0F0"/>
                </a:solidFill>
              </a:rPr>
              <a:t>pasivní kvalita </a:t>
            </a:r>
            <a:r>
              <a:rPr lang="cs-CZ" b="1" dirty="0"/>
              <a:t>nebo </a:t>
            </a:r>
            <a:r>
              <a:rPr lang="cs-CZ" b="1" dirty="0">
                <a:solidFill>
                  <a:srgbClr val="00B0F0"/>
                </a:solidFill>
              </a:rPr>
              <a:t>očekávaná kvalita</a:t>
            </a:r>
            <a:r>
              <a:rPr lang="cs-CZ" b="1" dirty="0"/>
              <a:t>, protože zákazník většinou jejich splnění očekává automaticky.</a:t>
            </a:r>
          </a:p>
          <a:p>
            <a:r>
              <a:rPr lang="cs-CZ" b="1" dirty="0"/>
              <a:t>Parametry výkonové neboli vyslovené požadavky zákazníka - nazývají se </a:t>
            </a:r>
            <a:r>
              <a:rPr lang="cs-CZ" b="1" dirty="0">
                <a:solidFill>
                  <a:srgbClr val="00B0F0"/>
                </a:solidFill>
              </a:rPr>
              <a:t>hlas zákazníka</a:t>
            </a:r>
            <a:r>
              <a:rPr lang="cs-CZ" b="1" dirty="0"/>
              <a:t>, čím více jich splníme, tím bude zákazník spokojenější.</a:t>
            </a:r>
          </a:p>
          <a:p>
            <a:r>
              <a:rPr lang="cs-CZ" b="1" dirty="0"/>
              <a:t>Parametry, které jsou „něčím navíc“- </a:t>
            </a:r>
            <a:r>
              <a:rPr lang="cs-CZ" b="1" dirty="0">
                <a:solidFill>
                  <a:srgbClr val="00B0F0"/>
                </a:solidFill>
              </a:rPr>
              <a:t>aktivní kvalita</a:t>
            </a:r>
            <a:r>
              <a:rPr lang="cs-CZ" b="1" dirty="0"/>
              <a:t>, která vzbuzuje nadšení, splnění těchto parametrů je pro zákazníka neočekávané; pokud mu je dodáme, je nadšený a překvapený.</a:t>
            </a:r>
          </a:p>
        </p:txBody>
      </p:sp>
    </p:spTree>
    <p:extLst>
      <p:ext uri="{BB962C8B-B14F-4D97-AF65-F5344CB8AC3E}">
        <p14:creationId xmlns:p14="http://schemas.microsoft.com/office/powerpoint/2010/main" val="2721907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3A875E-994A-4ED2-A95C-8AD337C0C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KANO MODEL</a:t>
            </a:r>
          </a:p>
        </p:txBody>
      </p:sp>
      <p:pic>
        <p:nvPicPr>
          <p:cNvPr id="5122" name="Picture 2" descr="management_mania_kano_model">
            <a:extLst>
              <a:ext uri="{FF2B5EF4-FFF2-40B4-BE49-F238E27FC236}">
                <a16:creationId xmlns:a16="http://schemas.microsoft.com/office/drawing/2014/main" id="{720F4065-83BF-4365-B7D8-3D59E6C24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316" y="1845426"/>
            <a:ext cx="7149078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53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98942FD-127D-42D9-A371-47F38BBB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39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KANO MODEL V PRAXI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11B4E9-B31C-4F6C-B3ED-EB7DA7E01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5237"/>
            <a:ext cx="8229600" cy="310896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Kano model můžeme použít jednak jako podklad pro posouzení stávající nabídky podniku (organizace), případně i pro posouzení nabídek konkurenčních.</a:t>
            </a:r>
          </a:p>
          <a:p>
            <a:r>
              <a:rPr lang="cs-CZ" b="1" dirty="0"/>
              <a:t>Jednak jako etalon možných úrovní při nastavování kvality služeb podniku.</a:t>
            </a:r>
          </a:p>
        </p:txBody>
      </p:sp>
    </p:spTree>
    <p:extLst>
      <p:ext uri="{BB962C8B-B14F-4D97-AF65-F5344CB8AC3E}">
        <p14:creationId xmlns:p14="http://schemas.microsoft.com/office/powerpoint/2010/main" val="13298018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F918F-E813-4351-AF3A-A34BC6F9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CRM – ŘÍZENÍ VZTAHŮ SE ZÁKAZNÍKY</a:t>
            </a:r>
          </a:p>
        </p:txBody>
      </p:sp>
    </p:spTree>
    <p:extLst>
      <p:ext uri="{BB962C8B-B14F-4D97-AF65-F5344CB8AC3E}">
        <p14:creationId xmlns:p14="http://schemas.microsoft.com/office/powerpoint/2010/main" val="4285917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A3021B1-D8B3-47A2-916F-284683E2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330"/>
            <a:ext cx="8229600" cy="211687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ŘÍZENÍ VZTAHŮ SE ZÁKAZNÍKY (CRM – CUSTOMER RELATIONSHIP MANAGEMENT)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12B13A-367A-425A-9CEE-B2D83E98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23027"/>
            <a:ext cx="8229600" cy="3003135"/>
          </a:xfrm>
        </p:spPr>
        <p:txBody>
          <a:bodyPr/>
          <a:lstStyle/>
          <a:p>
            <a:r>
              <a:rPr lang="cs-CZ" b="1" dirty="0"/>
              <a:t>Zahrnuje všechny procesy komunikace se zákazníky, jejich vzájemnou koordinaci, slaďování a řízení. Cílem je budovat spokojené zákazníky, dlouhodobý vztah</a:t>
            </a:r>
            <a:br>
              <a:rPr lang="cs-CZ" b="1" dirty="0"/>
            </a:br>
            <a:r>
              <a:rPr lang="cs-CZ" b="1" dirty="0"/>
              <a:t>s nimi a získávat nové</a:t>
            </a:r>
          </a:p>
        </p:txBody>
      </p:sp>
    </p:spTree>
    <p:extLst>
      <p:ext uri="{BB962C8B-B14F-4D97-AF65-F5344CB8AC3E}">
        <p14:creationId xmlns:p14="http://schemas.microsoft.com/office/powerpoint/2010/main" val="42509530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49BA9-DD7D-4B52-8AC2-05161454D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5142"/>
            <a:ext cx="8229600" cy="137128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ŘÍZENÍ A BUDOVÁNÍ VZTAHU SE ZÁKAZNÍKY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EA898E-BF7E-46F0-9BE6-F6FD36C97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54215"/>
            <a:ext cx="8229600" cy="2700997"/>
          </a:xfrm>
        </p:spPr>
        <p:txBody>
          <a:bodyPr/>
          <a:lstStyle/>
          <a:p>
            <a:r>
              <a:rPr lang="cs-CZ" b="1" dirty="0"/>
              <a:t>Je klíčové pro všechny firmy a organizace, které v žebříčku svých hodnot prosazují zákazníka na první místo, přičemž základní principy CRM jsou společné pro všechny sektory.</a:t>
            </a:r>
          </a:p>
        </p:txBody>
      </p:sp>
    </p:spTree>
    <p:extLst>
      <p:ext uri="{BB962C8B-B14F-4D97-AF65-F5344CB8AC3E}">
        <p14:creationId xmlns:p14="http://schemas.microsoft.com/office/powerpoint/2010/main" val="3006509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669EE-3E15-47AA-8003-3E16B7E73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748" y="154746"/>
            <a:ext cx="2089052" cy="78779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CRM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CD7DD-5597-4062-9E2A-502C0091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483"/>
            <a:ext cx="8229600" cy="498668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Vytváření věrných a spokojených zákazníků, budování dlouhodobého a plnohodnotného vztahu s nimi se týká celého jejich životním cyklu:</a:t>
            </a:r>
          </a:p>
          <a:p>
            <a:pPr lvl="1"/>
            <a:r>
              <a:rPr lang="cs-CZ" b="1" dirty="0"/>
              <a:t>Na začátku je volný trh, kdy zákazník a firma o sobě neví</a:t>
            </a:r>
          </a:p>
          <a:p>
            <a:pPr lvl="1"/>
            <a:r>
              <a:rPr lang="cs-CZ" b="1" dirty="0"/>
              <a:t>Vnímání značky zákazníkem je první navázání povědomí, kdy potenciální zákazník (říká se jim </a:t>
            </a:r>
            <a:r>
              <a:rPr lang="cs-CZ" b="1" dirty="0" err="1"/>
              <a:t>Suspekt</a:t>
            </a:r>
            <a:r>
              <a:rPr lang="cs-CZ" b="1" dirty="0"/>
              <a:t> - </a:t>
            </a:r>
            <a:r>
              <a:rPr lang="cs-CZ" b="1" dirty="0">
                <a:solidFill>
                  <a:srgbClr val="00B0F0"/>
                </a:solidFill>
              </a:rPr>
              <a:t>podezřelý</a:t>
            </a:r>
            <a:r>
              <a:rPr lang="cs-CZ" b="1" dirty="0"/>
              <a:t>) o značce slyšel, ale ještě si nic nekoupil.</a:t>
            </a:r>
          </a:p>
          <a:p>
            <a:pPr lvl="1"/>
            <a:r>
              <a:rPr lang="cs-CZ" b="1" dirty="0"/>
              <a:t>Následuje další komunikace a oslovení takového potenciálního zákazníka s nabídkou (říká se jim </a:t>
            </a:r>
            <a:r>
              <a:rPr lang="cs-CZ" b="1" dirty="0" err="1"/>
              <a:t>Prospect</a:t>
            </a:r>
            <a:r>
              <a:rPr lang="cs-CZ" b="1" dirty="0"/>
              <a:t>, </a:t>
            </a:r>
            <a:r>
              <a:rPr lang="cs-CZ" b="1" dirty="0">
                <a:solidFill>
                  <a:srgbClr val="00B0F0"/>
                </a:solidFill>
              </a:rPr>
              <a:t>potenciální zákazník</a:t>
            </a:r>
            <a:r>
              <a:rPr lang="cs-CZ" b="1" dirty="0"/>
              <a:t>).</a:t>
            </a:r>
          </a:p>
          <a:p>
            <a:pPr lvl="1"/>
            <a:r>
              <a:rPr lang="cs-CZ" b="1" dirty="0"/>
              <a:t>Po první koupi se konečně stává </a:t>
            </a:r>
            <a:r>
              <a:rPr lang="cs-CZ" b="1" dirty="0">
                <a:solidFill>
                  <a:srgbClr val="00B0F0"/>
                </a:solidFill>
              </a:rPr>
              <a:t>zákazníkem</a:t>
            </a:r>
            <a:r>
              <a:rPr lang="cs-CZ" b="1" dirty="0"/>
              <a:t>.</a:t>
            </a:r>
          </a:p>
          <a:p>
            <a:pPr lvl="1"/>
            <a:r>
              <a:rPr lang="cs-CZ" b="1" dirty="0"/>
              <a:t>Pokud si zákazník kupuje opakovaně a preferuje značku před ostatními, stává se </a:t>
            </a:r>
            <a:r>
              <a:rPr lang="cs-CZ" b="1" dirty="0">
                <a:solidFill>
                  <a:srgbClr val="00B0F0"/>
                </a:solidFill>
              </a:rPr>
              <a:t>vázaným zákazníkem</a:t>
            </a:r>
            <a:r>
              <a:rPr lang="cs-CZ" b="1" dirty="0"/>
              <a:t>. Takový zákazník je cílem všech CRM snah.</a:t>
            </a:r>
          </a:p>
          <a:p>
            <a:pPr lvl="1"/>
            <a:r>
              <a:rPr lang="cs-CZ" b="1" dirty="0"/>
              <a:t>Pokud se o zákazníka nestaráme, nastává </a:t>
            </a:r>
            <a:r>
              <a:rPr lang="cs-CZ" b="1" dirty="0">
                <a:solidFill>
                  <a:srgbClr val="00B0F0"/>
                </a:solidFill>
              </a:rPr>
              <a:t>úpadek vztahu</a:t>
            </a:r>
            <a:br>
              <a:rPr lang="cs-CZ" b="1" dirty="0"/>
            </a:br>
            <a:r>
              <a:rPr lang="cs-CZ" b="1" dirty="0"/>
              <a:t>a případně jeho </a:t>
            </a:r>
            <a:r>
              <a:rPr lang="cs-CZ" b="1" dirty="0">
                <a:solidFill>
                  <a:srgbClr val="00B0F0"/>
                </a:solidFill>
              </a:rPr>
              <a:t>ukončení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257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6B5B3-0A98-4DFD-A7BB-764F98BE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024" y="274638"/>
            <a:ext cx="2862775" cy="90704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ZÁKAZNÍCI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31BD3-420A-47DF-951A-9FE9D8EC4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Zákazníci jsou pro každou firmu klíčovým zdroj jejich existence, protože jsou zdrojem příjmů za poskytnuté služby nebo prodané zboží</a:t>
            </a:r>
            <a:r>
              <a:rPr lang="cs-CZ" b="1" u="sng" dirty="0"/>
              <a:t>.</a:t>
            </a:r>
          </a:p>
          <a:p>
            <a:r>
              <a:rPr lang="cs-CZ" b="1" dirty="0"/>
              <a:t> Spokojený zákazník neuvažuje o odchodu ke konkurenci, lze mu lépe prodávat další produkty nebo služby.</a:t>
            </a:r>
          </a:p>
          <a:p>
            <a:r>
              <a:rPr lang="cs-CZ" b="1" dirty="0"/>
              <a:t>Spokojený zákazník není pouze ten, který dostane kvalitní službu či produkt, ale spokojenost se buduje rovněž prostřednictvím dalších doplňkových služeb, komunikace se zákazníkem a péče o něj.</a:t>
            </a:r>
          </a:p>
          <a:p>
            <a:r>
              <a:rPr lang="cs-CZ" b="1" dirty="0"/>
              <a:t>Pro firmy je nejtěžší získání nového zákazníka a proto jeho udržení je důležité.</a:t>
            </a:r>
          </a:p>
          <a:p>
            <a:r>
              <a:rPr lang="cs-CZ" b="1" dirty="0"/>
              <a:t>Spokojený zákazník tedy přináší firmě zisk a snižuje prodejní náklady.</a:t>
            </a:r>
          </a:p>
        </p:txBody>
      </p:sp>
    </p:spTree>
    <p:extLst>
      <p:ext uri="{BB962C8B-B14F-4D97-AF65-F5344CB8AC3E}">
        <p14:creationId xmlns:p14="http://schemas.microsoft.com/office/powerpoint/2010/main" val="86523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D8E4663-5F9D-4A2A-B80B-49CAB652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MARKETING A PRODEJ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133F1B-303C-4815-ABB0-DD7FD8642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Marketing a prodej může někdo vnímat jako dvě různé oblasti.</a:t>
            </a:r>
          </a:p>
          <a:p>
            <a:r>
              <a:rPr lang="cs-CZ" b="1" dirty="0"/>
              <a:t>Jsou to ale spojené nádoby, které v praxi není dobře od sebe oddělovat, protože jedna ovlivňuje druhou.</a:t>
            </a:r>
          </a:p>
          <a:p>
            <a:r>
              <a:rPr lang="cs-CZ" b="1" dirty="0"/>
              <a:t>Zatímco marketing se zabývá zkoumáním</a:t>
            </a:r>
            <a:br>
              <a:rPr lang="cs-CZ" b="1" dirty="0"/>
            </a:br>
            <a:r>
              <a:rPr lang="cs-CZ" b="1" dirty="0"/>
              <a:t>a pochopením potřeb zákazníků a vzbuzením jejich pozornosti a zájmu, tak prodej je hlavně o uzavření obchodu.</a:t>
            </a:r>
          </a:p>
          <a:p>
            <a:r>
              <a:rPr lang="cs-CZ" b="1" dirty="0"/>
              <a:t>Snahou firmy by měla být minimalizace času mezi okamžikem, kdy se jí podaří vzbudit pozornost zákazníka a mezi okamžikem, kdy zákazník uskuteční nákup. Souhra marketingu s obchodem je proto nezbytná.</a:t>
            </a:r>
          </a:p>
        </p:txBody>
      </p:sp>
    </p:spTree>
    <p:extLst>
      <p:ext uri="{BB962C8B-B14F-4D97-AF65-F5344CB8AC3E}">
        <p14:creationId xmlns:p14="http://schemas.microsoft.com/office/powerpoint/2010/main" val="11572866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D6A3E-B1BB-4036-9116-7B1DF172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3436"/>
            <a:ext cx="8229600" cy="84420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ZÁKAZNÍK A INFORMACE O NĚM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B7E42-0343-4F3F-96A8-F5CDD8990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Aby bylo možné o zákazníky pečovat, budovat s nimi vztahy, spokojenost a důvěru, je třeba je důkladně znát. Je důležité poznat, pochopit</a:t>
            </a:r>
            <a:br>
              <a:rPr lang="cs-CZ" b="1" dirty="0"/>
            </a:br>
            <a:r>
              <a:rPr lang="cs-CZ" b="1" dirty="0"/>
              <a:t>a předvídat jejich potřeby, přání, osobní postoje, nákupní chování, nákupní preference a nákupní zvyklosti.</a:t>
            </a:r>
          </a:p>
          <a:p>
            <a:r>
              <a:rPr lang="cs-CZ" b="1" dirty="0"/>
              <a:t>Základem všeho jsou správné a aktuální identifikační a fakturační údaje zákazníka, adresa, bankovní spojení, fakturační údaje, kontaktní osoby zákazníka (tedy kmenová data zákazníka).</a:t>
            </a:r>
          </a:p>
          <a:p>
            <a:r>
              <a:rPr lang="cs-CZ" b="1" dirty="0"/>
              <a:t>Důležitá je historie vzájemných obchodů a historie komunikace se zákazníkem tedy přehled komunikace, vzájemných smluv, objednávek, faktur, a přehled veškeré související komunikace se zákazníkem (všechna transakční data spojená se zákazníkem).</a:t>
            </a:r>
          </a:p>
          <a:p>
            <a:r>
              <a:rPr lang="cs-CZ" b="1" dirty="0"/>
              <a:t>Z toho může firma posuzovat spolehlivost zákazníka, počítat jeho bonitu a získávat další důležité informace.</a:t>
            </a:r>
          </a:p>
          <a:p>
            <a:r>
              <a:rPr lang="cs-CZ" b="1" dirty="0"/>
              <a:t>Zákazníci bývají obvykle rozděleni do více skupin (segmentů), aby bylo možné správně cílit, odlišovat procesy a komunikaci s různými typy zákazníků, řídit diferencovaně celkovou komunikaci a to včetně sociálních sítí nebo odpovědných obchodníků.</a:t>
            </a:r>
          </a:p>
        </p:txBody>
      </p:sp>
    </p:spTree>
    <p:extLst>
      <p:ext uri="{BB962C8B-B14F-4D97-AF65-F5344CB8AC3E}">
        <p14:creationId xmlns:p14="http://schemas.microsoft.com/office/powerpoint/2010/main" val="23937115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6B381-FC68-4486-BD7F-66D93D9B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1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K</a:t>
            </a:r>
            <a:r>
              <a:rPr lang="cs-CZ" b="1" dirty="0">
                <a:solidFill>
                  <a:srgbClr val="FF0000"/>
                </a:solidFill>
              </a:rPr>
              <a:t>DE SE BEROU ZÁKAZNÍCI?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TRH A INFORMACE O NĚM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71D805-7B13-4431-BEC2-0B04A97D2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3" y="1921790"/>
            <a:ext cx="8911525" cy="4204373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Trh je součástí okolí firmy, které musíme rovněž znát.</a:t>
            </a:r>
          </a:p>
          <a:p>
            <a:r>
              <a:rPr lang="cs-CZ" b="1" dirty="0"/>
              <a:t>Znalost jeho trendů, velikosti, růstu, množství potenciálních zákazníků, či znalost konkurence patří rovněž do širšího záběru toho, co k řízení vztahů se zákazníky patří.</a:t>
            </a:r>
          </a:p>
          <a:p>
            <a:r>
              <a:rPr lang="cs-CZ" b="1" dirty="0"/>
              <a:t>Trh může být obrovský, a pokud chceme k zákazníkům přistupovat individuálně, měli bychom tak dělat už při jeho poznávání.</a:t>
            </a:r>
          </a:p>
          <a:p>
            <a:r>
              <a:rPr lang="cs-CZ" b="1" dirty="0"/>
              <a:t>To zahrnuje provedení analýzy trhu, poznání jeho struktury</a:t>
            </a:r>
            <a:br>
              <a:rPr lang="cs-CZ" b="1" dirty="0"/>
            </a:br>
            <a:r>
              <a:rPr lang="cs-CZ" b="1" dirty="0"/>
              <a:t>a lepší zacílení pouze na ty segmenty, kde se naši zákazníci skutečně nacházejí.</a:t>
            </a:r>
          </a:p>
          <a:p>
            <a:r>
              <a:rPr lang="cs-CZ" b="1" dirty="0"/>
              <a:t>Díky tomu firma neplýtvá prostředky na ty části trhu, kde naši zákazníci nejsou.</a:t>
            </a:r>
          </a:p>
          <a:p>
            <a:r>
              <a:rPr lang="cs-CZ" b="1" dirty="0"/>
              <a:t>Firmy by měly být schopny sledovat růstový potenciál trhu, odvětví či jednotlivých zákazníků a umět efektivně nastavit správnou marketingovou aktivitu nebo komunikaci.</a:t>
            </a:r>
          </a:p>
        </p:txBody>
      </p:sp>
    </p:spTree>
    <p:extLst>
      <p:ext uri="{BB962C8B-B14F-4D97-AF65-F5344CB8AC3E}">
        <p14:creationId xmlns:p14="http://schemas.microsoft.com/office/powerpoint/2010/main" val="29800407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8B67C-11B0-456E-806C-8B93C83B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KDO JSOU NAŠI ZÁKAZNÍCI A JAK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K NIM PŘISTUPOVAT? (1)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6EDC8-78B5-495C-A311-6E68FF983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9" y="1914041"/>
            <a:ext cx="8927024" cy="421212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Zákazníků může mít firma 5 nebo třeba 20 milionů.</a:t>
            </a:r>
          </a:p>
          <a:p>
            <a:r>
              <a:rPr lang="cs-CZ" b="1" dirty="0"/>
              <a:t>V každém z těchto případů musí přirozeně postupovat jinak.</a:t>
            </a:r>
          </a:p>
          <a:p>
            <a:r>
              <a:rPr lang="cs-CZ" b="1" dirty="0"/>
              <a:t>Bude mít jinou marketingovou strategii, bude se svými zákazníky jednat různým způsobem.</a:t>
            </a:r>
          </a:p>
          <a:p>
            <a:r>
              <a:rPr lang="cs-CZ" b="1" dirty="0"/>
              <a:t>Jinak bude postupovat, pokud půjde o zákazníky firemní (B2B) nebo pokud budou zákazníci lidé, spotřebitelé (B2C).</a:t>
            </a:r>
          </a:p>
          <a:p>
            <a:r>
              <a:rPr lang="cs-CZ" b="1" dirty="0"/>
              <a:t>Rozhodující je rovněž to, jak velký obrat každý zákazník dělá.</a:t>
            </a:r>
          </a:p>
          <a:p>
            <a:r>
              <a:rPr lang="cs-CZ" b="1" dirty="0"/>
              <a:t>Od toho se odvíjí, kolik mu může firma věnovat úsilí</a:t>
            </a:r>
            <a:br>
              <a:rPr lang="cs-CZ" b="1" dirty="0"/>
            </a:br>
            <a:r>
              <a:rPr lang="cs-CZ" b="1" dirty="0"/>
              <a:t>a individuální pozornosti.</a:t>
            </a:r>
          </a:p>
        </p:txBody>
      </p:sp>
    </p:spTree>
    <p:extLst>
      <p:ext uri="{BB962C8B-B14F-4D97-AF65-F5344CB8AC3E}">
        <p14:creationId xmlns:p14="http://schemas.microsoft.com/office/powerpoint/2010/main" val="3768427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A797E-659C-4C4D-994A-CBE0E274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KDO JSOU NAŠI ZÁKAZNÍCI A JAK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K NIM PŘISTUPOVAT? (2)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CF306E-1C9F-421D-BBF1-7F9301DA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" y="1600200"/>
            <a:ext cx="8989016" cy="4525963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Při menším počtu zákazníků, kteří nám dělají velké objemy obratu, musíme je každému z nich přistupovat zcela individuálně, většinou i osobním jednáním.</a:t>
            </a:r>
          </a:p>
          <a:p>
            <a:r>
              <a:rPr lang="cs-CZ" b="1" dirty="0"/>
              <a:t>Oproti tomu pokud máme miliony malých zákazníků, musíme si nimi poradit úplně jiným způsobem.</a:t>
            </a:r>
          </a:p>
          <a:p>
            <a:r>
              <a:rPr lang="cs-CZ" b="1" dirty="0"/>
              <a:t>Musíme je umět roztřídit, segmentovat, zacílit.</a:t>
            </a:r>
          </a:p>
          <a:p>
            <a:r>
              <a:rPr lang="cs-CZ" b="1" dirty="0"/>
              <a:t>Takový masový trh neumožňuje vždy osobní jednání, to ale neznamená, že není možné k zákazníkům přistupovat individuálně a vstřícně.</a:t>
            </a:r>
          </a:p>
          <a:p>
            <a:r>
              <a:rPr lang="cs-CZ" b="1" dirty="0"/>
              <a:t>Na masovém trhu můžeme působit na své zákazníky zcela jinými prostředky a způsoby.</a:t>
            </a:r>
          </a:p>
        </p:txBody>
      </p:sp>
    </p:spTree>
    <p:extLst>
      <p:ext uri="{BB962C8B-B14F-4D97-AF65-F5344CB8AC3E}">
        <p14:creationId xmlns:p14="http://schemas.microsoft.com/office/powerpoint/2010/main" val="42506896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08897-31A4-49B5-9060-9EFFE7E3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56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KDO JSOU NAŠI ZÁKAZNÍCI A JAK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K NIM PŘISTUPOVAT? (3)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C225A5-07F0-4E9D-AAE1-C19A51F8A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90" y="2053525"/>
            <a:ext cx="8981268" cy="407263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Díky silnému rozvoji internetu a sociálních sítí všeho druhu mají firmy k dispozici mnohem více možností, jak vyjít vstříc svým zákazníkům i na masovém trhu a na druhou stranu internet dokáže poskytnout mnoho informací o chování a preferencích zákazníků.</a:t>
            </a:r>
          </a:p>
          <a:p>
            <a:r>
              <a:rPr lang="cs-CZ" b="1" dirty="0"/>
              <a:t>Každopádně je nutné přihlížet k rozdílům v potřebách různých segmentů zákazníků a zvolit vhodnou strategii pro konkrétní segment.</a:t>
            </a:r>
          </a:p>
          <a:p>
            <a:r>
              <a:rPr lang="cs-CZ" b="1" dirty="0"/>
              <a:t>Někde je vhodné hromadné oslovování pomocí telefonických kampaní jinde, je lepší využít klasických médií, jako je televize.</a:t>
            </a:r>
          </a:p>
          <a:p>
            <a:r>
              <a:rPr lang="cs-CZ" b="1" dirty="0"/>
              <a:t>Současným trendem na velmi konkurenčním trhu je dialog</a:t>
            </a:r>
            <a:br>
              <a:rPr lang="cs-CZ" b="1" dirty="0"/>
            </a:br>
            <a:r>
              <a:rPr lang="cs-CZ" b="1" dirty="0"/>
              <a:t>a nejvyšší možná interakce se zákazníkem.</a:t>
            </a:r>
          </a:p>
        </p:txBody>
      </p:sp>
    </p:spTree>
    <p:extLst>
      <p:ext uri="{BB962C8B-B14F-4D97-AF65-F5344CB8AC3E}">
        <p14:creationId xmlns:p14="http://schemas.microsoft.com/office/powerpoint/2010/main" val="4369397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B8940-4EF8-4292-ACD0-E80E08B2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56" y="28008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JAKÉ JSOU ZÁKLADNÍ PROCESY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ŘÍZENÍ VZTAHŮ SE ZÁKAZNÍKY?</a:t>
            </a:r>
          </a:p>
        </p:txBody>
      </p:sp>
    </p:spTree>
    <p:extLst>
      <p:ext uri="{BB962C8B-B14F-4D97-AF65-F5344CB8AC3E}">
        <p14:creationId xmlns:p14="http://schemas.microsoft.com/office/powerpoint/2010/main" val="18301828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86FE6EF-B542-4FFA-9253-CCE791BAA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PROCESY MARKETINGU PROPAGACE A HLEDÁNÍ PŘÍLEŽITOSTÍ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30D7CA-C2C6-4974-BE8F-E2850081A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9" y="2193010"/>
            <a:ext cx="8973519" cy="3933153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Jejich hlavním cílem je pozitivní působení na zákazníka v průběhu jeho celého životního cyklu.</a:t>
            </a:r>
          </a:p>
          <a:p>
            <a:r>
              <a:rPr lang="cs-CZ" b="1" dirty="0"/>
              <a:t>Od prvního navázání povědomí o značce až po udržení dlouhodobého vztahu a loajality.</a:t>
            </a:r>
          </a:p>
          <a:p>
            <a:r>
              <a:rPr lang="cs-CZ" b="1" dirty="0"/>
              <a:t>Marketing používá různé komunikační kanály (např. televize, rozhlas, internetové stránky, e-maily, klasickou poštu…), které kombinujeme tak, aby se nám podařilo dát zákazníkům vědět o naší existenci, o existenci našich značek nebo abychom trvale zlepšovali jejich pozitivní vnímání a byla zajištěná interakce.</a:t>
            </a:r>
          </a:p>
          <a:p>
            <a:r>
              <a:rPr lang="cs-CZ" b="1" dirty="0"/>
              <a:t>Procesy marketingu zahrnují oslovování trhu, potenciálních zákazníků, konkrétních nových zákazníků i působení na ty současné.</a:t>
            </a:r>
          </a:p>
          <a:p>
            <a:r>
              <a:rPr lang="cs-CZ" b="1" dirty="0"/>
              <a:t>Obvykle je taková komunikace rozdělena do marketingových kampaní (plánování, návrh, realizace, hodnocení kampaní).</a:t>
            </a:r>
          </a:p>
        </p:txBody>
      </p:sp>
    </p:spTree>
    <p:extLst>
      <p:ext uri="{BB962C8B-B14F-4D97-AF65-F5344CB8AC3E}">
        <p14:creationId xmlns:p14="http://schemas.microsoft.com/office/powerpoint/2010/main" val="12223165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13CD5-79B4-49D1-9581-80034131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8934"/>
            <a:ext cx="8229600" cy="93719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PRODEJNÍ A OBCHODNÍ PROCESY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94400E-67FA-48F6-BBB2-4CAA04C2E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9" y="1642820"/>
            <a:ext cx="8950271" cy="448334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Obchodní procesy těsně navazují na marketingové. Jejich hlavním cílem je prodej výrobků či služeb potenciálním zákazníkům a zákazníkům.</a:t>
            </a:r>
          </a:p>
          <a:p>
            <a:r>
              <a:rPr lang="cs-CZ" b="1" dirty="0"/>
              <a:t>Zahrnují vše od obchodní nabídky až po uzavření smluvního vztahu, zajištění plnění a poprodejních služeb.</a:t>
            </a:r>
          </a:p>
          <a:p>
            <a:r>
              <a:rPr lang="cs-CZ" b="1" dirty="0"/>
              <a:t>Zahrnují komplexní dialog s konkrétním zákazníkem od jeho získání, potvrzení smluvních dokumentů, přes realizaci plnění až po péči a další prodej.</a:t>
            </a:r>
          </a:p>
          <a:p>
            <a:r>
              <a:rPr lang="cs-CZ" b="1" dirty="0"/>
              <a:t>Právě v obchodních procesech je jedno z těžišť budování dlouhodobého vztahu se zákazníkem.</a:t>
            </a:r>
          </a:p>
          <a:p>
            <a:r>
              <a:rPr lang="cs-CZ" b="1" dirty="0"/>
              <a:t>Další důležitý pilíř spočívá v poprodejních službách</a:t>
            </a:r>
            <a:br>
              <a:rPr lang="cs-CZ" b="1" dirty="0"/>
            </a:br>
            <a:r>
              <a:rPr lang="cs-CZ" b="1" dirty="0"/>
              <a:t>a komunikaci.</a:t>
            </a:r>
          </a:p>
        </p:txBody>
      </p:sp>
    </p:spTree>
    <p:extLst>
      <p:ext uri="{BB962C8B-B14F-4D97-AF65-F5344CB8AC3E}">
        <p14:creationId xmlns:p14="http://schemas.microsoft.com/office/powerpoint/2010/main" val="4151936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5AB7E-37A7-4640-B23C-DD310E79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7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POSKYTNUTÍ PRODUKTU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(VÝROBKU NEBO SLUŽBY)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2892CC-B299-4E96-B204-8D8201ED7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90" y="1704814"/>
            <a:ext cx="8958020" cy="4421349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Při řízení vztahů se zákazníky, obchodních aktivitách</a:t>
            </a:r>
            <a:br>
              <a:rPr lang="cs-CZ" b="1" dirty="0"/>
            </a:br>
            <a:r>
              <a:rPr lang="cs-CZ" b="1" dirty="0"/>
              <a:t>a plánování marketingových kampaní nesmíme zapomenou na jádro věci - pokud je špatný produkt nebo nekvalitní služba, lze mít sebelepší marketingové</a:t>
            </a:r>
            <a:br>
              <a:rPr lang="cs-CZ" b="1" dirty="0"/>
            </a:br>
            <a:r>
              <a:rPr lang="cs-CZ" b="1" dirty="0"/>
              <a:t>a obchodní procesy, ale zákazníky neudržíme.</a:t>
            </a:r>
          </a:p>
          <a:p>
            <a:r>
              <a:rPr lang="cs-CZ" b="1" dirty="0"/>
              <a:t>U výrobků samozřejmě nejde pouze o jejich kvalitu a cenu, zákazník se rozhoduje na základě designu, vkusu, image, či módních trendů.</a:t>
            </a:r>
          </a:p>
          <a:p>
            <a:r>
              <a:rPr lang="cs-CZ" b="1" dirty="0"/>
              <a:t>U služeb je situace komplikovanější, ale u obou platí velká důležitost dalších doplňkových služeb.</a:t>
            </a:r>
          </a:p>
          <a:p>
            <a:r>
              <a:rPr lang="cs-CZ" b="1" dirty="0"/>
              <a:t>(viz Kano Model)</a:t>
            </a:r>
          </a:p>
        </p:txBody>
      </p:sp>
    </p:spTree>
    <p:extLst>
      <p:ext uri="{BB962C8B-B14F-4D97-AF65-F5344CB8AC3E}">
        <p14:creationId xmlns:p14="http://schemas.microsoft.com/office/powerpoint/2010/main" val="25435526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93F7E-02F6-4209-99E6-0B5F48B9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7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POPRODEJNÍ SLUŽBY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A KOMUNIKACE SE ZÁKAZNÍKY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1E7EAB-0819-4053-AC31-5D2FC6A8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" y="1821051"/>
            <a:ext cx="8981268" cy="430511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Je to vlastně začátek začátku.</a:t>
            </a:r>
          </a:p>
          <a:p>
            <a:r>
              <a:rPr lang="cs-CZ" b="1" dirty="0"/>
              <a:t>Péče o zákazníky je možná nejdůležitější částí CRM, protože právě zde vzniká dlouhodobá důvěra a vztah a právě</a:t>
            </a:r>
            <a:br>
              <a:rPr lang="cs-CZ" b="1" dirty="0"/>
            </a:br>
            <a:r>
              <a:rPr lang="cs-CZ" b="1" dirty="0"/>
              <a:t>v poprodejní péči lze “spravit” nespokojenost zákazníka</a:t>
            </a:r>
            <a:br>
              <a:rPr lang="cs-CZ" b="1" dirty="0"/>
            </a:br>
            <a:r>
              <a:rPr lang="cs-CZ" b="1" dirty="0"/>
              <a:t>s produktem či službou.</a:t>
            </a:r>
          </a:p>
          <a:p>
            <a:r>
              <a:rPr lang="cs-CZ" b="1" dirty="0"/>
              <a:t>Nebo zcela naopak - při špatných poprodejních službách</a:t>
            </a:r>
            <a:br>
              <a:rPr lang="cs-CZ" b="1" dirty="0"/>
            </a:br>
            <a:r>
              <a:rPr lang="cs-CZ" b="1" dirty="0"/>
              <a:t>a nesprávné nebo nekvalitní péči lze přijít o zákazníka, který byl s naším produktem nadmíru spokojený.</a:t>
            </a:r>
          </a:p>
          <a:p>
            <a:r>
              <a:rPr lang="cs-CZ" b="1" dirty="0"/>
              <a:t>Poprodejní služby a péče jsou součástí schopnosti nabízet</a:t>
            </a:r>
            <a:br>
              <a:rPr lang="cs-CZ" b="1" dirty="0"/>
            </a:br>
            <a:r>
              <a:rPr lang="cs-CZ" b="1" dirty="0"/>
              <a:t>a řídit doplňující služby k hlavnímu produktu (podpora, financování, doprava a logistika, pohodlné placení, atd.)</a:t>
            </a:r>
            <a:br>
              <a:rPr lang="cs-CZ" b="1" dirty="0"/>
            </a:br>
            <a:r>
              <a:rPr lang="cs-CZ" b="1" dirty="0"/>
              <a:t>a stávají se hlavní konkurenční odlišností.</a:t>
            </a:r>
          </a:p>
        </p:txBody>
      </p:sp>
    </p:spTree>
    <p:extLst>
      <p:ext uri="{BB962C8B-B14F-4D97-AF65-F5344CB8AC3E}">
        <p14:creationId xmlns:p14="http://schemas.microsoft.com/office/powerpoint/2010/main" val="337125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3DCD5-F58D-4383-959C-C64021A6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6835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MARKETING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D6687A-C604-4944-AC5E-F5CBFBEA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37095"/>
            <a:ext cx="8229600" cy="1716259"/>
          </a:xfrm>
        </p:spPr>
        <p:txBody>
          <a:bodyPr/>
          <a:lstStyle/>
          <a:p>
            <a:r>
              <a:rPr lang="cs-CZ" b="1" dirty="0"/>
              <a:t>Marketing se zabývá zkoumáním</a:t>
            </a:r>
            <a:br>
              <a:rPr lang="cs-CZ" b="1" dirty="0"/>
            </a:br>
            <a:r>
              <a:rPr lang="cs-CZ" b="1" dirty="0"/>
              <a:t>a pochopením potřeb zákazníků a vzbuzením jejich pozornosti a zájmu.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6194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42F45-CF56-44CB-97AE-38299165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3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CO JE TEDY VLASTNĚ ŘÍZENÍ VZTAHŮ SE ZÁKAZNÍKY? (1)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556BF-4C7F-4873-8C40-23A5D69E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9" y="1945037"/>
            <a:ext cx="8934773" cy="418112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Jsou to všechny marketingové, prodejní i poprodejní procesy dohromady.</a:t>
            </a:r>
          </a:p>
          <a:p>
            <a:r>
              <a:rPr lang="cs-CZ" b="1" dirty="0"/>
              <a:t>Je to udržování loajálních zákazníků. Je to získávání nových zákazníků.</a:t>
            </a:r>
          </a:p>
          <a:p>
            <a:r>
              <a:rPr lang="cs-CZ" b="1" dirty="0"/>
              <a:t>Je to efektivní komunikace se zákazníkem prostřednictvím více komunikačních kanálů.</a:t>
            </a:r>
          </a:p>
          <a:p>
            <a:r>
              <a:rPr lang="cs-CZ" b="1" dirty="0"/>
              <a:t>Je to rozpoznávání priorit a potřeb zákazníků a je to klíčové pro udržení zisku firmy.</a:t>
            </a:r>
          </a:p>
          <a:p>
            <a:r>
              <a:rPr lang="cs-CZ" b="1" dirty="0"/>
              <a:t>Je to individuální přístup k zákazníkům.</a:t>
            </a:r>
          </a:p>
        </p:txBody>
      </p:sp>
    </p:spTree>
    <p:extLst>
      <p:ext uri="{BB962C8B-B14F-4D97-AF65-F5344CB8AC3E}">
        <p14:creationId xmlns:p14="http://schemas.microsoft.com/office/powerpoint/2010/main" val="21036959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C626A-A396-4205-9537-78D37A27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6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CO JE TEDY VLASTNĚ ŘÍZENÍ VZTAHŮ SE ZÁKAZNÍKY? (2)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CC11CA-0D94-43B9-BC85-C54EB6FFA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90" y="1890793"/>
            <a:ext cx="8981268" cy="4235370"/>
          </a:xfrm>
        </p:spPr>
        <p:txBody>
          <a:bodyPr>
            <a:normAutofit/>
          </a:bodyPr>
          <a:lstStyle/>
          <a:p>
            <a:r>
              <a:rPr lang="cs-CZ" b="1" dirty="0"/>
              <a:t>Je to budování loajality, důvěry a vztahu.</a:t>
            </a:r>
          </a:p>
          <a:p>
            <a:r>
              <a:rPr lang="cs-CZ" b="1" dirty="0"/>
              <a:t>Důvěra je velmi důležitou součástí budování dlouhodobého vztahu mezi firmou a jejím zákazníkem.</a:t>
            </a:r>
          </a:p>
          <a:p>
            <a:r>
              <a:rPr lang="cs-CZ" b="1" dirty="0"/>
              <a:t>V konkurenčním prostředí, kdy je čím dál těžší vyhovět požadavkům zákazníků, jsou často právě doplňující služby, a důvěra které jsou tím rozhodujícím prvkem v konkurenčním boji.</a:t>
            </a:r>
          </a:p>
        </p:txBody>
      </p:sp>
    </p:spTree>
    <p:extLst>
      <p:ext uri="{BB962C8B-B14F-4D97-AF65-F5344CB8AC3E}">
        <p14:creationId xmlns:p14="http://schemas.microsoft.com/office/powerpoint/2010/main" val="21864428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51531-F48F-4FD3-B3D0-06929A8C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13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CO JE TEDY VLASTNĚ ŘÍZENÍ VZTAHŮ SE ZÁKAZNÍKY? (3)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DAAD4-88C6-4882-8D3F-D4C891ADC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" y="1875295"/>
            <a:ext cx="8973518" cy="425086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V praxi se řízení vztahů se zákazníky liší, pokud jsou zákazníky firmy (tzv. B2B) nebo pokud jsou zákazníky spotřebitelé (tzv. B2C).</a:t>
            </a:r>
          </a:p>
          <a:p>
            <a:r>
              <a:rPr lang="cs-CZ" b="1" dirty="0"/>
              <a:t>Rovněž to, zdali je zákazníkovi poskytována služba, její typ nebo jaký je poskytován výrobek, jaké jsou použity distribuční kanály atd.</a:t>
            </a:r>
          </a:p>
          <a:p>
            <a:r>
              <a:rPr lang="cs-CZ" b="1" dirty="0"/>
              <a:t>Zkrátka vlivů je obrovské množství, základní rysy</a:t>
            </a:r>
            <a:br>
              <a:rPr lang="cs-CZ" b="1" dirty="0"/>
            </a:br>
            <a:r>
              <a:rPr lang="cs-CZ" b="1" dirty="0"/>
              <a:t>a cíle řízení vztahů se zákazníky jsou podobné ve všech odvětvích.</a:t>
            </a:r>
          </a:p>
        </p:txBody>
      </p:sp>
    </p:spTree>
    <p:extLst>
      <p:ext uri="{BB962C8B-B14F-4D97-AF65-F5344CB8AC3E}">
        <p14:creationId xmlns:p14="http://schemas.microsoft.com/office/powerpoint/2010/main" val="39665925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573B7-BF4E-4032-94FA-382292BC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SYSTÉMY CRM – SOFTWARE PRO PODPORU VZTAHŮ SE ZÁKAZNÍKY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45F0F-E780-4087-8723-17C76D59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6773"/>
            <a:ext cx="8229600" cy="404939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Informační technologie jsou v dnešní době téměř nezbytnou součástí úspěchu.</a:t>
            </a:r>
          </a:p>
          <a:p>
            <a:r>
              <a:rPr lang="cs-CZ" b="1" dirty="0"/>
              <a:t>Různé CRM systémy jsou ale jen nástroji k dosažení spokojeného zákazníka a musí být vybrány a nasazeny adekvátně k tomu, jak spokojeného a loajálního zákazníka firma vytváří.</a:t>
            </a:r>
          </a:p>
          <a:p>
            <a:r>
              <a:rPr lang="cs-CZ" b="1" dirty="0"/>
              <a:t>Jakýkoliv nástroj podporující řízení vztahů se zákazníky musí v základu umožnit ukládání dat o zákaznících</a:t>
            </a:r>
            <a:br>
              <a:rPr lang="cs-CZ" b="1" dirty="0"/>
            </a:br>
            <a:r>
              <a:rPr lang="cs-CZ" b="1" dirty="0"/>
              <a:t>a o aktivitách firmy vůči nim - tedy historii vzájemných obchodů a historii komunikace se zákazníkem.</a:t>
            </a:r>
          </a:p>
          <a:p>
            <a:r>
              <a:rPr lang="cs-CZ" b="1" dirty="0"/>
              <a:t>Pomáhají nám je sjednotit pohled na zákazníka a sjednotit všechny procesy související se zákazníkem.</a:t>
            </a:r>
          </a:p>
        </p:txBody>
      </p:sp>
    </p:spTree>
    <p:extLst>
      <p:ext uri="{BB962C8B-B14F-4D97-AF65-F5344CB8AC3E}">
        <p14:creationId xmlns:p14="http://schemas.microsoft.com/office/powerpoint/2010/main" val="18211038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1A62D-21B6-49D5-829E-C199426A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JEDNODUCHÝ CRM SOFTWARE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0A4805-EA82-47A5-906B-774B40BDD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708525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Ve formě tabulky s přehledem zákazníků a jejich smluv, kterou si uděláme v kancelářském software, až po složitý systém propojený s ostatními ekonomickými či ERP systémy.</a:t>
            </a:r>
          </a:p>
          <a:p>
            <a:r>
              <a:rPr lang="cs-CZ" b="1" dirty="0"/>
              <a:t>CRM systémy pomáhají také plánovat úkoly a aktivity pro zákazníky, hlídat a upozorňovat (např. termín obnovy smlouvy, termín zaslání nabídky, přání k narozeninám).</a:t>
            </a:r>
          </a:p>
          <a:p>
            <a:r>
              <a:rPr lang="cs-CZ" b="1" dirty="0"/>
              <a:t>Komplexní CRM systémy umí plánovat a řídit kampaně, segmentovat zákazníky, umí řídit časové vytížení lidí ve firmě, efektivnost a úspěšnost obchodníků, jsou propojeny</a:t>
            </a:r>
            <a:br>
              <a:rPr lang="cs-CZ" b="1" dirty="0"/>
            </a:br>
            <a:r>
              <a:rPr lang="cs-CZ" b="1" dirty="0"/>
              <a:t>s ekonomickými systémy a umí vytvářet analytické výstupy</a:t>
            </a:r>
            <a:br>
              <a:rPr lang="cs-CZ" b="1" dirty="0"/>
            </a:br>
            <a:r>
              <a:rPr lang="cs-CZ" b="1" dirty="0"/>
              <a:t>a reportovat potřebná data jak pro zákazníky, tak pro klienty.</a:t>
            </a:r>
          </a:p>
          <a:p>
            <a:r>
              <a:rPr lang="cs-CZ" b="1" dirty="0"/>
              <a:t>Může být propojen s call centrem, </a:t>
            </a:r>
            <a:r>
              <a:rPr lang="cs-CZ" b="1" dirty="0" err="1"/>
              <a:t>billingovým</a:t>
            </a:r>
            <a:r>
              <a:rPr lang="cs-CZ" b="1" dirty="0"/>
              <a:t> systémem, analýzou chování zákazníků a jejich nákupních zvyklostí. CRM systémy pomáhají řídit obchodní a marketingové týmy.</a:t>
            </a:r>
          </a:p>
        </p:txBody>
      </p:sp>
    </p:spTree>
    <p:extLst>
      <p:ext uri="{BB962C8B-B14F-4D97-AF65-F5344CB8AC3E}">
        <p14:creationId xmlns:p14="http://schemas.microsoft.com/office/powerpoint/2010/main" val="36474784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6B8FC-CFDA-49A4-8498-5FF264F6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ZÁKLADNÍ OBLASTI CRM SYSTÉMŮ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1E556-B70F-4A66-A710-E2214F48A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6597"/>
            <a:ext cx="8229600" cy="4339566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Podpora procesů prodeje, marketingu a zákaznických služeb, tzv. „front office” - nazývá se někdy jako </a:t>
            </a:r>
            <a:r>
              <a:rPr lang="cs-CZ" b="1" dirty="0">
                <a:solidFill>
                  <a:srgbClr val="00B0F0"/>
                </a:solidFill>
              </a:rPr>
              <a:t>Operativní CRM</a:t>
            </a:r>
            <a:r>
              <a:rPr lang="cs-CZ" b="1" dirty="0"/>
              <a:t>.</a:t>
            </a:r>
          </a:p>
          <a:p>
            <a:r>
              <a:rPr lang="cs-CZ" b="1" dirty="0"/>
              <a:t>Analýza dat o chování zákazníků, například analýza marketingových kampaní, hledání nových prodejních příležitostí, predikce chování zákazníků - nazývá se někdy jako </a:t>
            </a:r>
            <a:r>
              <a:rPr lang="cs-CZ" b="1" dirty="0">
                <a:solidFill>
                  <a:srgbClr val="00B0F0"/>
                </a:solidFill>
              </a:rPr>
              <a:t>Analytické CRM</a:t>
            </a:r>
            <a:r>
              <a:rPr lang="cs-CZ" b="1" dirty="0"/>
              <a:t>.</a:t>
            </a:r>
          </a:p>
          <a:p>
            <a:r>
              <a:rPr lang="cs-CZ" b="1" dirty="0"/>
              <a:t>Komunikace se zákazníkem prostřednictvím různých komunikačních kanálů, optimalizace této komunikace, sdílení informací o zákazníkovi uvnitř společnosti - nazývá se jako </a:t>
            </a:r>
            <a:r>
              <a:rPr lang="cs-CZ" b="1" dirty="0">
                <a:solidFill>
                  <a:srgbClr val="00B0F0"/>
                </a:solidFill>
              </a:rPr>
              <a:t>Kolaborativní CRM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2741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9F9E03-23F5-46E3-90FD-8DCA3857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22" y="274638"/>
            <a:ext cx="4255477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CRM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2D1E0D-D5F4-4A0B-B4FC-6A5000188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6597"/>
            <a:ext cx="8229600" cy="437825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Obvykle CRM systémy pomáhají především uchovávat informace o zákazníkovi a o:</a:t>
            </a:r>
          </a:p>
          <a:p>
            <a:pPr lvl="1"/>
            <a:r>
              <a:rPr lang="cs-CZ" b="1" dirty="0"/>
              <a:t>jejich obchodech, zakázkách a aktivitách, tedy jejich loajalitě,</a:t>
            </a:r>
          </a:p>
          <a:p>
            <a:pPr lvl="1"/>
            <a:r>
              <a:rPr lang="cs-CZ" b="1" dirty="0"/>
              <a:t>chování zákazníků,</a:t>
            </a:r>
          </a:p>
          <a:p>
            <a:pPr lvl="1"/>
            <a:r>
              <a:rPr lang="cs-CZ" b="1" dirty="0"/>
              <a:t>obchodních interakcích (schůzkách, emailové komunikaci, sociální komunikaci),</a:t>
            </a:r>
          </a:p>
          <a:p>
            <a:pPr lvl="1"/>
            <a:r>
              <a:rPr lang="cs-CZ" b="1" dirty="0"/>
              <a:t>plnění závazků, obchodní historii,</a:t>
            </a:r>
          </a:p>
          <a:p>
            <a:pPr lvl="1"/>
            <a:r>
              <a:rPr lang="cs-CZ" b="1" dirty="0"/>
              <a:t>stavu smluv,</a:t>
            </a:r>
          </a:p>
          <a:p>
            <a:pPr lvl="1"/>
            <a:r>
              <a:rPr lang="cs-CZ" b="1" dirty="0"/>
              <a:t>historii transakcí nebo zakázek,</a:t>
            </a:r>
          </a:p>
          <a:p>
            <a:pPr lvl="1"/>
            <a:r>
              <a:rPr lang="cs-CZ" b="1" dirty="0"/>
              <a:t>efektivnosti prodejních kanálů.</a:t>
            </a:r>
          </a:p>
        </p:txBody>
      </p:sp>
    </p:spTree>
    <p:extLst>
      <p:ext uri="{BB962C8B-B14F-4D97-AF65-F5344CB8AC3E}">
        <p14:creationId xmlns:p14="http://schemas.microsoft.com/office/powerpoint/2010/main" val="7674734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32756-926D-4763-A3A1-078FF6A3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842"/>
            <a:ext cx="8229600" cy="82679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HODNOTA PRO ZÁKAZNÍKA?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5A76B-C3E6-4110-B4B7-2736D86AE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3" y="1744394"/>
            <a:ext cx="8848578" cy="4381769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Z dobrého, oboustranně výhodného dlouhodobého vztahu netěží pouze firmy, ale také zákazníci.</a:t>
            </a:r>
          </a:p>
          <a:p>
            <a:r>
              <a:rPr lang="cs-CZ" b="1" dirty="0"/>
              <a:t>Zákazník není jen kořistí a zdrojem zisku.</a:t>
            </a:r>
          </a:p>
          <a:p>
            <a:r>
              <a:rPr lang="cs-CZ" b="1" dirty="0"/>
              <a:t>I on těží ze zlepšení přístupu, nabídky doplňkových služeb nebo snížení ceny díky své loajalitě.</a:t>
            </a:r>
          </a:p>
          <a:p>
            <a:r>
              <a:rPr lang="cs-CZ" b="1" dirty="0"/>
              <a:t>Hodně firem odměňuje své zákazníky lepší cenovou politikou (tzv. </a:t>
            </a:r>
            <a:r>
              <a:rPr lang="cs-CZ" b="1" dirty="0" err="1"/>
              <a:t>loyalty</a:t>
            </a:r>
            <a:r>
              <a:rPr lang="cs-CZ" b="1" dirty="0"/>
              <a:t> programy), které umožňují zákazníkům čerpat slevy nebo využívat nadstandardní služby.</a:t>
            </a:r>
          </a:p>
          <a:p>
            <a:r>
              <a:rPr lang="cs-CZ" b="1" dirty="0"/>
              <a:t>Zákazníkovi může být rovněž nabídnuta vhodnější služba díky tomu, že firma zná a vytěžuje již jednou získané informace.</a:t>
            </a:r>
          </a:p>
          <a:p>
            <a:r>
              <a:rPr lang="cs-CZ" b="1" dirty="0"/>
              <a:t>Zákazník tak není zbytečně zatěžován jejich vyplňováním či opakováním.</a:t>
            </a:r>
          </a:p>
        </p:txBody>
      </p:sp>
    </p:spTree>
    <p:extLst>
      <p:ext uri="{BB962C8B-B14F-4D97-AF65-F5344CB8AC3E}">
        <p14:creationId xmlns:p14="http://schemas.microsoft.com/office/powerpoint/2010/main" val="315688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21CE4-55CA-42E0-945F-E51A8B86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774"/>
            <a:ext cx="8229600" cy="8408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BUDOVÁNÍ DŮVĚRY A LOYALITY ZÁKAZNÍKA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28A10-1116-44EF-807E-08DF7B743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9988"/>
            <a:ext cx="8229600" cy="446617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V budování důvěry a loajality je důležitá zpětná vazba od zákazníka.</a:t>
            </a:r>
          </a:p>
          <a:p>
            <a:r>
              <a:rPr lang="cs-CZ" b="1" dirty="0"/>
              <a:t>Řada firem klade důraz na “pohled zákazníka” - komplexní zákaznickou zkušenost (CX) a využití analytických výstupů z různých CRM aplikací pro co nejefektivnější interakci se zákazníkem.</a:t>
            </a:r>
          </a:p>
          <a:p>
            <a:r>
              <a:rPr lang="cs-CZ" b="1" dirty="0"/>
              <a:t>Loajalita zákazníků je tedy jednou</a:t>
            </a:r>
            <a:br>
              <a:rPr lang="cs-CZ" b="1" dirty="0"/>
            </a:br>
            <a:r>
              <a:rPr lang="cs-CZ" b="1" dirty="0"/>
              <a:t>z nejdůležitějších věcí. Čím je loajalita vyšší tím je řízení vztahů se zákazníky úspěšnější - a to platí oboustranně.</a:t>
            </a:r>
          </a:p>
        </p:txBody>
      </p:sp>
    </p:spTree>
    <p:extLst>
      <p:ext uri="{BB962C8B-B14F-4D97-AF65-F5344CB8AC3E}">
        <p14:creationId xmlns:p14="http://schemas.microsoft.com/office/powerpoint/2010/main" val="40953912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E88E2-29F9-46DB-98A7-6BCEE784D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VRIO ANALÝZA</a:t>
            </a:r>
          </a:p>
        </p:txBody>
      </p:sp>
    </p:spTree>
    <p:extLst>
      <p:ext uri="{BB962C8B-B14F-4D97-AF65-F5344CB8AC3E}">
        <p14:creationId xmlns:p14="http://schemas.microsoft.com/office/powerpoint/2010/main" val="421334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C82B2-E2D0-4F91-9E4D-26CF0011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802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PRODEJ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91387F-F436-4394-8BD7-8F0B3B33B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53753"/>
            <a:ext cx="8229600" cy="1593166"/>
          </a:xfrm>
        </p:spPr>
        <p:txBody>
          <a:bodyPr/>
          <a:lstStyle/>
          <a:p>
            <a:r>
              <a:rPr lang="cs-CZ" b="1" dirty="0"/>
              <a:t>Prodej je hlavně o uzavření obchodu.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5762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AA5A302-C474-4371-8D3D-0732F8C8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78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VRIO ANALÝZA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5FD72B-A855-4C32-89F2-A8915587F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89982"/>
            <a:ext cx="8229600" cy="2785403"/>
          </a:xfrm>
        </p:spPr>
        <p:txBody>
          <a:bodyPr>
            <a:normAutofit/>
          </a:bodyPr>
          <a:lstStyle/>
          <a:p>
            <a:r>
              <a:rPr lang="cs-CZ" b="1" dirty="0"/>
              <a:t>VRIO analýza (anglicky VRIO </a:t>
            </a:r>
            <a:r>
              <a:rPr lang="cs-CZ" b="1" dirty="0" err="1"/>
              <a:t>Analysis</a:t>
            </a:r>
            <a:r>
              <a:rPr lang="cs-CZ" b="1" dirty="0"/>
              <a:t>) je analytická technika pro hodnocení zdrojů firmy i jejích konkurentů.</a:t>
            </a:r>
          </a:p>
          <a:p>
            <a:r>
              <a:rPr lang="cs-CZ" b="1" dirty="0"/>
              <a:t>VRIO analýzu vyvinul </a:t>
            </a:r>
            <a:r>
              <a:rPr lang="cs-CZ" b="1" dirty="0" err="1"/>
              <a:t>Jay</a:t>
            </a:r>
            <a:r>
              <a:rPr lang="cs-CZ" b="1" dirty="0"/>
              <a:t> B. </a:t>
            </a:r>
            <a:r>
              <a:rPr lang="cs-CZ" b="1" dirty="0" err="1"/>
              <a:t>Barney</a:t>
            </a:r>
            <a:r>
              <a:rPr lang="cs-CZ" b="1" dirty="0"/>
              <a:t> jako metodiku hodnocení zdrojů organizace.</a:t>
            </a:r>
          </a:p>
        </p:txBody>
      </p:sp>
    </p:spTree>
    <p:extLst>
      <p:ext uri="{BB962C8B-B14F-4D97-AF65-F5344CB8AC3E}">
        <p14:creationId xmlns:p14="http://schemas.microsoft.com/office/powerpoint/2010/main" val="5639328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ADB450-6799-4D3C-8639-A7DDA546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30363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b="1" dirty="0" err="1">
                <a:solidFill>
                  <a:srgbClr val="FFFFFF"/>
                </a:solidFill>
              </a:rPr>
              <a:t>Jay</a:t>
            </a:r>
            <a:r>
              <a:rPr lang="cs-CZ" sz="4700" b="1" dirty="0">
                <a:solidFill>
                  <a:srgbClr val="FFFFFF"/>
                </a:solidFill>
              </a:rPr>
              <a:t> B. BARNEY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nar. 8. 10. 1954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 err="1">
                <a:solidFill>
                  <a:srgbClr val="FFFFFF"/>
                </a:solidFill>
              </a:rPr>
              <a:t>Professor</a:t>
            </a:r>
            <a:r>
              <a:rPr lang="cs-CZ" sz="4700" b="1" dirty="0">
                <a:solidFill>
                  <a:srgbClr val="FFFFFF"/>
                </a:solidFill>
              </a:rPr>
              <a:t> </a:t>
            </a:r>
            <a:r>
              <a:rPr lang="cs-CZ" sz="4700" b="1" dirty="0" err="1">
                <a:solidFill>
                  <a:srgbClr val="FFFFFF"/>
                </a:solidFill>
              </a:rPr>
              <a:t>of</a:t>
            </a:r>
            <a:r>
              <a:rPr lang="cs-CZ" sz="4700" b="1" dirty="0">
                <a:solidFill>
                  <a:srgbClr val="FFFFFF"/>
                </a:solidFill>
              </a:rPr>
              <a:t> </a:t>
            </a:r>
            <a:r>
              <a:rPr lang="cs-CZ" sz="4700" b="1" dirty="0" err="1">
                <a:solidFill>
                  <a:srgbClr val="FFFFFF"/>
                </a:solidFill>
              </a:rPr>
              <a:t>Strategic</a:t>
            </a:r>
            <a:r>
              <a:rPr lang="cs-CZ" sz="4700" b="1" dirty="0">
                <a:solidFill>
                  <a:srgbClr val="FFFFFF"/>
                </a:solidFill>
              </a:rPr>
              <a:t> Management</a:t>
            </a:r>
            <a:endParaRPr lang="en-US" sz="4700" b="1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47F76B1-6352-4689-A7A7-8A0E0C437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0" b="3"/>
          <a:stretch/>
        </p:blipFill>
        <p:spPr bwMode="auto">
          <a:xfrm>
            <a:off x="840035" y="1120046"/>
            <a:ext cx="2206561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778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B7A1AAE-BB4C-462E-B07B-732475C6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VRIO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72BD96-609A-4973-8C61-EE4FF67AD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98543"/>
            <a:ext cx="8229600" cy="1944858"/>
          </a:xfrm>
        </p:spPr>
        <p:txBody>
          <a:bodyPr/>
          <a:lstStyle/>
          <a:p>
            <a:r>
              <a:rPr lang="cs-CZ" b="1" dirty="0"/>
              <a:t>VRIO pro každý typ zdroje posuzuje dimenze hodnocení a to jak pro vlastní organizaci i pro konkurenty.</a:t>
            </a:r>
          </a:p>
        </p:txBody>
      </p:sp>
    </p:spTree>
    <p:extLst>
      <p:ext uri="{BB962C8B-B14F-4D97-AF65-F5344CB8AC3E}">
        <p14:creationId xmlns:p14="http://schemas.microsoft.com/office/powerpoint/2010/main" val="10781243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C1673-A5D6-4E23-9E9A-AF90A1FD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1053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DIMENZE HODNOCENÍ (OTÁZKY)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33332-02B3-4FB9-8CCD-55265698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1913206"/>
            <a:ext cx="8876713" cy="4212957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Hodnota (</a:t>
            </a:r>
            <a:r>
              <a:rPr lang="cs-CZ" b="1" dirty="0" err="1">
                <a:solidFill>
                  <a:srgbClr val="FF0000"/>
                </a:solidFill>
              </a:rPr>
              <a:t>V</a:t>
            </a:r>
            <a:r>
              <a:rPr lang="cs-CZ" b="1" dirty="0" err="1">
                <a:solidFill>
                  <a:srgbClr val="00B0F0"/>
                </a:solidFill>
              </a:rPr>
              <a:t>alue</a:t>
            </a:r>
            <a:r>
              <a:rPr lang="cs-CZ" b="1" dirty="0"/>
              <a:t>) – Jak je zdroj nákladný a jak snadné je ho získat na trhu (nákup, nájem, zapůjčení…)?</a:t>
            </a:r>
          </a:p>
          <a:p>
            <a:r>
              <a:rPr lang="cs-CZ" b="1" dirty="0"/>
              <a:t>Vzácnost (</a:t>
            </a:r>
            <a:r>
              <a:rPr lang="cs-CZ" b="1" dirty="0" err="1">
                <a:solidFill>
                  <a:srgbClr val="FF0000"/>
                </a:solidFill>
              </a:rPr>
              <a:t>R</a:t>
            </a:r>
            <a:r>
              <a:rPr lang="cs-CZ" b="1" dirty="0" err="1">
                <a:solidFill>
                  <a:srgbClr val="00B0F0"/>
                </a:solidFill>
              </a:rPr>
              <a:t>areness</a:t>
            </a:r>
            <a:r>
              <a:rPr lang="cs-CZ" b="1" dirty="0"/>
              <a:t>) – Jak je zdroj vzácný, resp. omezený?</a:t>
            </a:r>
          </a:p>
          <a:p>
            <a:r>
              <a:rPr lang="cs-CZ" b="1" dirty="0" err="1"/>
              <a:t>Napodobitelnost</a:t>
            </a:r>
            <a:r>
              <a:rPr lang="cs-CZ" b="1" dirty="0"/>
              <a:t> (</a:t>
            </a:r>
            <a:r>
              <a:rPr lang="cs-CZ" b="1" dirty="0" err="1">
                <a:solidFill>
                  <a:srgbClr val="FF0000"/>
                </a:solidFill>
              </a:rPr>
              <a:t>I</a:t>
            </a:r>
            <a:r>
              <a:rPr lang="cs-CZ" b="1" dirty="0" err="1">
                <a:solidFill>
                  <a:srgbClr val="00B0F0"/>
                </a:solidFill>
              </a:rPr>
              <a:t>mitability</a:t>
            </a:r>
            <a:r>
              <a:rPr lang="cs-CZ" b="1" dirty="0"/>
              <a:t>) – Jak složité je zdroj napodobit?</a:t>
            </a:r>
          </a:p>
          <a:p>
            <a:r>
              <a:rPr lang="cs-CZ" b="1" dirty="0"/>
              <a:t>Organizace (</a:t>
            </a:r>
            <a:r>
              <a:rPr lang="cs-CZ" b="1" dirty="0" err="1">
                <a:solidFill>
                  <a:srgbClr val="FF0000"/>
                </a:solidFill>
              </a:rPr>
              <a:t>O</a:t>
            </a:r>
            <a:r>
              <a:rPr lang="cs-CZ" b="1" dirty="0" err="1">
                <a:solidFill>
                  <a:srgbClr val="00B0F0"/>
                </a:solidFill>
              </a:rPr>
              <a:t>rganization</a:t>
            </a:r>
            <a:r>
              <a:rPr lang="cs-CZ" b="1" dirty="0"/>
              <a:t>), resp. uspořádání – Podporuje stávající uspořádání, využitelnost zdroje?</a:t>
            </a:r>
          </a:p>
        </p:txBody>
      </p:sp>
    </p:spTree>
    <p:extLst>
      <p:ext uri="{BB962C8B-B14F-4D97-AF65-F5344CB8AC3E}">
        <p14:creationId xmlns:p14="http://schemas.microsoft.com/office/powerpoint/2010/main" val="2557614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15326-C2B0-4E54-95DF-40C06C48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604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VRIO ANALÝZA V PRAXI 1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B72EA-109B-4844-B270-AF9E61C60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5071"/>
            <a:ext cx="8229600" cy="424109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Hodnocení zdrojů dle VRIO se používá pro zhodnocení situace organizace (podniku), jejích zdrojů a případného konkurenčního potenciálu nebo potenciálu zlepšení v dané oblasti nebo pro daný zdroj.</a:t>
            </a:r>
          </a:p>
          <a:p>
            <a:r>
              <a:rPr lang="cs-CZ" b="1" dirty="0"/>
              <a:t>Takové hodnocení pak slouží například pro strategické řízení rozvoje v jednotlivých oblastech nebo například pro rozhodování</a:t>
            </a:r>
            <a:br>
              <a:rPr lang="cs-CZ" b="1" dirty="0"/>
            </a:br>
            <a:r>
              <a:rPr lang="cs-CZ" b="1" dirty="0"/>
              <a:t>o výhodnosti  externího či  interního zajištění procesů a služeb (např. rozhodnutí o outsourcingu).</a:t>
            </a:r>
          </a:p>
        </p:txBody>
      </p:sp>
    </p:spTree>
    <p:extLst>
      <p:ext uri="{BB962C8B-B14F-4D97-AF65-F5344CB8AC3E}">
        <p14:creationId xmlns:p14="http://schemas.microsoft.com/office/powerpoint/2010/main" val="7410373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E1444-CE49-4756-B085-CDAADB15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5688"/>
            <a:ext cx="8229600" cy="72854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VRIO ANALÝZA V PRAXI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8C302D-AE22-49A4-ADE7-246874380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4228"/>
            <a:ext cx="8229600" cy="4831935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V praxi se rovněž VRIO analýza používá</a:t>
            </a:r>
            <a:br>
              <a:rPr lang="cs-CZ" b="1" dirty="0"/>
            </a:br>
            <a:r>
              <a:rPr lang="cs-CZ" b="1" dirty="0"/>
              <a:t>v kombinaci s jinými analytickými technikami, které pomáhají managementu organizace ocenit podnikové zdroje v detailnějším pohledu.</a:t>
            </a:r>
          </a:p>
          <a:p>
            <a:r>
              <a:rPr lang="cs-CZ" b="1" dirty="0"/>
              <a:t>Pro finanční zdroje existuje celá řada detailních finančních ukazatelů, které hodnotí finanční situaci nebo výkonnost podniku z různých pohledů.</a:t>
            </a:r>
          </a:p>
          <a:p>
            <a:r>
              <a:rPr lang="cs-CZ" b="1" dirty="0"/>
              <a:t>Stejně tak pro lidské zdroje, majetek či informace existují další podobné ukazatele jejich výkonnosti, efektivnosti či kvality.</a:t>
            </a:r>
          </a:p>
          <a:p>
            <a:r>
              <a:rPr lang="cs-CZ" b="1" dirty="0"/>
              <a:t>Výhodou analýzy VRIO je její jednoduchost</a:t>
            </a:r>
            <a:br>
              <a:rPr lang="cs-CZ" b="1" dirty="0"/>
            </a:br>
            <a:r>
              <a:rPr lang="cs-CZ" b="1" dirty="0"/>
              <a:t>a přehlednost.</a:t>
            </a:r>
          </a:p>
        </p:txBody>
      </p:sp>
    </p:spTree>
    <p:extLst>
      <p:ext uri="{BB962C8B-B14F-4D97-AF65-F5344CB8AC3E}">
        <p14:creationId xmlns:p14="http://schemas.microsoft.com/office/powerpoint/2010/main" val="12921820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DAF8B6D-99C9-41DB-A64F-8AFE81185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EVA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AC184D-4AAE-4A58-8CDF-C5364413D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8542"/>
            <a:ext cx="8229600" cy="422762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Ekonomická přidaná hodnota </a:t>
            </a:r>
            <a:r>
              <a:rPr lang="cs-CZ" b="1" dirty="0"/>
              <a:t>(</a:t>
            </a:r>
            <a:r>
              <a:rPr lang="cs-CZ" b="1" dirty="0" err="1">
                <a:solidFill>
                  <a:srgbClr val="00B0F0"/>
                </a:solidFill>
              </a:rPr>
              <a:t>Economic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Value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Added</a:t>
            </a:r>
            <a:r>
              <a:rPr lang="cs-CZ" b="1" dirty="0"/>
              <a:t>), obvykle se používá zkratka EVA, je pojem, který označuje v současnosti velmi významné hodnotové měřítko výkonnosti podniku.</a:t>
            </a:r>
          </a:p>
          <a:p>
            <a:r>
              <a:rPr lang="cs-CZ" b="1" dirty="0"/>
              <a:t>Základní myšlenkou ukazatele je, že investovaný kapitál musí mít větší přínos, než náklady na tento kapitál.</a:t>
            </a:r>
          </a:p>
        </p:txBody>
      </p:sp>
    </p:spTree>
    <p:extLst>
      <p:ext uri="{BB962C8B-B14F-4D97-AF65-F5344CB8AC3E}">
        <p14:creationId xmlns:p14="http://schemas.microsoft.com/office/powerpoint/2010/main" val="40835557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69A8B-9F46-4921-AE61-9043E04C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5601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HISTORIE UKAZATELE EVA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D2C033-4DB3-4C26-9355-FAD57549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4264"/>
            <a:ext cx="8229600" cy="336313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Ukazatel EVA vychází z mikroekonomického pojetí cíle firmy – maximalizace zisku, kdy zisk zde rozumíme ekonomický.</a:t>
            </a:r>
          </a:p>
          <a:p>
            <a:r>
              <a:rPr lang="cs-CZ" b="1" dirty="0"/>
              <a:t>Vyjadřuje zájem vlastníků a investorů.</a:t>
            </a:r>
          </a:p>
          <a:p>
            <a:r>
              <a:rPr lang="cs-CZ" b="1" dirty="0"/>
              <a:t>Pojem byl vytvořený v roce 1993 americkou konzultační firmou Stern Stewart Management </a:t>
            </a:r>
            <a:r>
              <a:rPr lang="cs-CZ" b="1" dirty="0" err="1"/>
              <a:t>Services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5101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C0015-530A-47DA-BD46-3AB87B35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3436"/>
            <a:ext cx="8229600" cy="844201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2CAA94-FCE5-42CE-B105-21CE319DA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EVA = NOPAT – WACC × C</a:t>
            </a:r>
          </a:p>
          <a:p>
            <a:pPr lvl="1"/>
            <a:r>
              <a:rPr lang="cs-CZ" b="1" i="1" dirty="0"/>
              <a:t>EVA</a:t>
            </a:r>
            <a:r>
              <a:rPr lang="cs-CZ" b="1" dirty="0"/>
              <a:t> … Ekonomická přidaná hodnota,</a:t>
            </a:r>
          </a:p>
          <a:p>
            <a:pPr lvl="1"/>
            <a:r>
              <a:rPr lang="cs-CZ" b="1" i="1" dirty="0"/>
              <a:t>NOPAT</a:t>
            </a:r>
            <a:r>
              <a:rPr lang="cs-CZ" b="1" dirty="0"/>
              <a:t> … provozní výsledek hospodaření</a:t>
            </a:r>
            <a:br>
              <a:rPr lang="cs-CZ" b="1" dirty="0"/>
            </a:br>
            <a:r>
              <a:rPr lang="cs-CZ" b="1" dirty="0"/>
              <a:t>(NOPAT = EBIT × (1-t)),</a:t>
            </a:r>
          </a:p>
          <a:p>
            <a:pPr lvl="1"/>
            <a:r>
              <a:rPr lang="cs-CZ" b="1" i="1" dirty="0"/>
              <a:t>WACC </a:t>
            </a:r>
            <a:r>
              <a:rPr lang="cs-CZ" b="1" dirty="0"/>
              <a:t>… průměrné náklady na celkový dlouhodobě investovaný kapitál,</a:t>
            </a:r>
          </a:p>
          <a:p>
            <a:pPr lvl="1"/>
            <a:r>
              <a:rPr lang="cs-CZ" b="1" i="1" dirty="0"/>
              <a:t>C</a:t>
            </a:r>
            <a:r>
              <a:rPr lang="cs-CZ" b="1" dirty="0"/>
              <a:t> … celkový dlouhodobě investovaný kapitál</a:t>
            </a:r>
            <a:br>
              <a:rPr lang="cs-CZ" b="1" dirty="0"/>
            </a:br>
            <a:r>
              <a:rPr lang="cs-CZ" b="1" dirty="0"/>
              <a:t>(</a:t>
            </a:r>
            <a:r>
              <a:rPr lang="cs-CZ" b="1" i="1" dirty="0"/>
              <a:t>C = Pasiva – Krátkodobé závazky z obchodního styku)</a:t>
            </a:r>
            <a:r>
              <a:rPr lang="cs-CZ" b="1" dirty="0"/>
              <a:t>,</a:t>
            </a:r>
          </a:p>
          <a:p>
            <a:pPr lvl="1"/>
            <a:r>
              <a:rPr lang="cs-CZ" b="1" i="1" dirty="0"/>
              <a:t>t</a:t>
            </a:r>
            <a:r>
              <a:rPr lang="cs-CZ" b="1" dirty="0"/>
              <a:t> … sazba daně z příjmů.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7260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26C7F-80B3-4CD2-8CB2-24A7D161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434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INTERPRETACE VÝSLEDKŮ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365679-947D-49F1-BA4F-21A7291F2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3010"/>
            <a:ext cx="8229600" cy="2991173"/>
          </a:xfrm>
        </p:spPr>
        <p:txBody>
          <a:bodyPr/>
          <a:lstStyle/>
          <a:p>
            <a:r>
              <a:rPr lang="cs-CZ" b="1" dirty="0"/>
              <a:t>EVA &gt; 0 – hodnota projektu se zvyšuje, podnik vytváří hodnotu pro vlastníky,</a:t>
            </a:r>
          </a:p>
          <a:p>
            <a:r>
              <a:rPr lang="cs-CZ" b="1" dirty="0"/>
              <a:t>EVA = 0 – investovaná hodnota se vrací bez zhodnocení,</a:t>
            </a:r>
          </a:p>
          <a:p>
            <a:r>
              <a:rPr lang="cs-CZ" b="1" dirty="0"/>
              <a:t>EVA &lt; 0 – dochází k poklesu hodnoty firmy.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65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4DE60-0D8D-49BB-9A96-2587CB2B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887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F68D6E-1BA2-472B-8B0B-87021DFA2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1171"/>
            <a:ext cx="8229600" cy="3207434"/>
          </a:xfrm>
        </p:spPr>
        <p:txBody>
          <a:bodyPr/>
          <a:lstStyle/>
          <a:p>
            <a:r>
              <a:rPr lang="cs-CZ" b="1" dirty="0"/>
              <a:t>Snahou firmy by měla být minimalizace času mezi okamžikem, kdy se jí podaří vzbudit pozornost zákazníka a mezi okamžikem, kdy zákazník uskuteční nákup.</a:t>
            </a:r>
          </a:p>
          <a:p>
            <a:r>
              <a:rPr lang="cs-CZ" b="1" dirty="0"/>
              <a:t>Souhra marketingu s obchodem je proto nezbytná.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6967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DD234D-6716-4068-AB04-DDAB7139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DEKOMPOZICE VRCHOLOVÉHO UKAZATELE EVA</a:t>
            </a:r>
            <a:endParaRPr lang="cs-CZ" sz="4500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BDACED-0273-47E0-BBC2-0F51215BC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00" y="1845426"/>
            <a:ext cx="6902510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185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CC5B4A9-238F-4D46-9F34-991E31A9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434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VYUŽITÍ EVA V PRAXI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91290C-A75A-4B40-BF4D-F4E560F0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1722"/>
            <a:ext cx="8229600" cy="1774556"/>
          </a:xfrm>
        </p:spPr>
        <p:txBody>
          <a:bodyPr/>
          <a:lstStyle/>
          <a:p>
            <a:r>
              <a:rPr lang="cs-CZ" b="1" dirty="0"/>
              <a:t>EVA se používá pro měření výkonnosti podniku ve směru maximalizace hodnoty pro akcionáře.</a:t>
            </a:r>
          </a:p>
        </p:txBody>
      </p:sp>
    </p:spTree>
    <p:extLst>
      <p:ext uri="{BB962C8B-B14F-4D97-AF65-F5344CB8AC3E}">
        <p14:creationId xmlns:p14="http://schemas.microsoft.com/office/powerpoint/2010/main" val="36164278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A7D676-DEFB-4984-998A-58F5A0E9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4546"/>
            <a:ext cx="8229600" cy="170890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ZPŮSOBY VÝPOČTU EKONOMICKÉ PŘIDANÉ HODNOTY</a:t>
            </a:r>
          </a:p>
        </p:txBody>
      </p:sp>
    </p:spTree>
    <p:extLst>
      <p:ext uri="{BB962C8B-B14F-4D97-AF65-F5344CB8AC3E}">
        <p14:creationId xmlns:p14="http://schemas.microsoft.com/office/powerpoint/2010/main" val="33849228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664E3D4-349D-4256-B1CB-976ABA8E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ZPŮSOBY VÝPOČTU EVA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DAB68C-1C04-4ADF-A33E-3909EEDC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43" y="2274376"/>
            <a:ext cx="8229600" cy="2309247"/>
          </a:xfrm>
        </p:spPr>
        <p:txBody>
          <a:bodyPr/>
          <a:lstStyle/>
          <a:p>
            <a:r>
              <a:rPr lang="cs-CZ" b="1" dirty="0"/>
              <a:t>V současné době existuje několik možností výpočtu ukazatele EVA, a to</a:t>
            </a:r>
            <a:br>
              <a:rPr lang="cs-CZ" b="1" dirty="0"/>
            </a:br>
            <a:r>
              <a:rPr lang="cs-CZ" b="1" dirty="0"/>
              <a:t>i v rámci ČR.</a:t>
            </a:r>
          </a:p>
          <a:p>
            <a:r>
              <a:rPr lang="cs-CZ" b="1" dirty="0"/>
              <a:t>Nejčastěji jsou používány dvě metody.</a:t>
            </a:r>
          </a:p>
        </p:txBody>
      </p:sp>
    </p:spTree>
    <p:extLst>
      <p:ext uri="{BB962C8B-B14F-4D97-AF65-F5344CB8AC3E}">
        <p14:creationId xmlns:p14="http://schemas.microsoft.com/office/powerpoint/2010/main" val="28225910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A26AE-7529-48B5-A69E-56C2C4AE6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E286A-ED16-4F2B-9B5B-20C76A7BD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V první, nejvíce známé a nejpoužívanější metodě, je ukazatel označován jako EVA entity a jeho hodnota je určena podle vzorce: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b="1" i="1" dirty="0"/>
              <a:t>EVA = NOPAT – C × WACC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dirty="0"/>
              <a:t>nebo také</a:t>
            </a:r>
          </a:p>
          <a:p>
            <a:pPr marL="0" indent="0">
              <a:buNone/>
            </a:pPr>
            <a:endParaRPr lang="cs-CZ" b="1" dirty="0"/>
          </a:p>
          <a:p>
            <a:pPr lvl="1"/>
            <a:r>
              <a:rPr lang="cs-CZ" b="1" i="1" dirty="0"/>
              <a:t>EVA = NOPAT – NOA × WACC</a:t>
            </a:r>
          </a:p>
          <a:p>
            <a:pPr marL="457200" lvl="1" indent="0">
              <a:buNone/>
            </a:pP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5147509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364988-AEE8-4ACE-BA14-CB9416BE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98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POUŽITÉ PARAMETRY PRO VÝPOČET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23D33EE-44A1-40D1-B059-C163A191C2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82371"/>
              </p:ext>
            </p:extLst>
          </p:nvPr>
        </p:nvGraphicFramePr>
        <p:xfrm>
          <a:off x="457200" y="2753244"/>
          <a:ext cx="8229600" cy="2529840"/>
        </p:xfrm>
        <a:graphic>
          <a:graphicData uri="http://schemas.openxmlformats.org/drawingml/2006/table">
            <a:tbl>
              <a:tblPr/>
              <a:tblGrid>
                <a:gridCol w="897033">
                  <a:extLst>
                    <a:ext uri="{9D8B030D-6E8A-4147-A177-3AD203B41FA5}">
                      <a16:colId xmlns:a16="http://schemas.microsoft.com/office/drawing/2014/main" val="3132585432"/>
                    </a:ext>
                  </a:extLst>
                </a:gridCol>
                <a:gridCol w="7332567">
                  <a:extLst>
                    <a:ext uri="{9D8B030D-6E8A-4147-A177-3AD203B41FA5}">
                      <a16:colId xmlns:a16="http://schemas.microsoft.com/office/drawing/2014/main" val="13951219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NOPAT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je zisk z provozní činnosti po zdanění (Net </a:t>
                      </a:r>
                      <a:r>
                        <a:rPr lang="cs-CZ" b="1" dirty="0" err="1">
                          <a:effectLst/>
                        </a:rPr>
                        <a:t>Operating</a:t>
                      </a:r>
                      <a:r>
                        <a:rPr lang="cs-CZ" b="1" dirty="0">
                          <a:effectLst/>
                        </a:rPr>
                        <a:t> Profit </a:t>
                      </a:r>
                      <a:r>
                        <a:rPr lang="cs-CZ" b="1" dirty="0" err="1">
                          <a:effectLst/>
                        </a:rPr>
                        <a:t>After</a:t>
                      </a:r>
                      <a:r>
                        <a:rPr lang="cs-CZ" b="1" dirty="0">
                          <a:effectLst/>
                        </a:rPr>
                        <a:t> </a:t>
                      </a:r>
                      <a:r>
                        <a:rPr lang="cs-CZ" b="1" dirty="0" err="1">
                          <a:effectLst/>
                        </a:rPr>
                        <a:t>Taxation</a:t>
                      </a:r>
                      <a:r>
                        <a:rPr lang="cs-CZ" b="1" dirty="0">
                          <a:effectLst/>
                        </a:rPr>
                        <a:t>),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63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je kapitál, který je vázán v aktivech sloužících k provozní činnosti podniku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092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NOA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jsou ekvivalentem kapitálu, tedy aktiva sloužící k provozní činnosti podniku (Net </a:t>
                      </a:r>
                      <a:r>
                        <a:rPr lang="cs-CZ" b="1" dirty="0" err="1">
                          <a:effectLst/>
                        </a:rPr>
                        <a:t>Operating</a:t>
                      </a:r>
                      <a:r>
                        <a:rPr lang="cs-CZ" b="1" dirty="0">
                          <a:effectLst/>
                        </a:rPr>
                        <a:t> </a:t>
                      </a:r>
                      <a:r>
                        <a:rPr lang="cs-CZ" b="1" dirty="0" err="1">
                          <a:effectLst/>
                        </a:rPr>
                        <a:t>Assets</a:t>
                      </a:r>
                      <a:r>
                        <a:rPr lang="cs-CZ" b="1" dirty="0">
                          <a:effectLst/>
                        </a:rPr>
                        <a:t>)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532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WACC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jsou vážené průměrné náklady kapitálu, zahrnující veškerý kapitál zapojený do podnikání, což je kapitál věřitelů, tak kapitál vlastníků (</a:t>
                      </a:r>
                      <a:r>
                        <a:rPr lang="cs-CZ" b="1" dirty="0" err="1">
                          <a:effectLst/>
                        </a:rPr>
                        <a:t>Weighted</a:t>
                      </a:r>
                      <a:r>
                        <a:rPr lang="cs-CZ" b="1" dirty="0">
                          <a:effectLst/>
                        </a:rPr>
                        <a:t> </a:t>
                      </a:r>
                      <a:r>
                        <a:rPr lang="cs-CZ" b="1" dirty="0" err="1">
                          <a:effectLst/>
                        </a:rPr>
                        <a:t>Avarage</a:t>
                      </a:r>
                      <a:r>
                        <a:rPr lang="cs-CZ" b="1" dirty="0">
                          <a:effectLst/>
                        </a:rPr>
                        <a:t> </a:t>
                      </a:r>
                      <a:r>
                        <a:rPr lang="cs-CZ" b="1" dirty="0" err="1">
                          <a:effectLst/>
                        </a:rPr>
                        <a:t>Cost</a:t>
                      </a:r>
                      <a:r>
                        <a:rPr lang="cs-CZ" b="1" dirty="0">
                          <a:effectLst/>
                        </a:rPr>
                        <a:t> </a:t>
                      </a:r>
                      <a:r>
                        <a:rPr lang="cs-CZ" b="1" dirty="0" err="1">
                          <a:effectLst/>
                        </a:rPr>
                        <a:t>of</a:t>
                      </a:r>
                      <a:r>
                        <a:rPr lang="cs-CZ" b="1" dirty="0">
                          <a:effectLst/>
                        </a:rPr>
                        <a:t> </a:t>
                      </a:r>
                      <a:r>
                        <a:rPr lang="cs-CZ" b="1" dirty="0" err="1">
                          <a:effectLst/>
                        </a:rPr>
                        <a:t>Capital</a:t>
                      </a:r>
                      <a:r>
                        <a:rPr lang="cs-CZ" b="1" dirty="0">
                          <a:effectLst/>
                        </a:rPr>
                        <a:t>)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669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2457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26373-8057-4A5D-AA0E-E60CEAFC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4434"/>
            <a:ext cx="8229600" cy="81320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246D5C-2C85-47E2-908C-BADBD5304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Druhá varianta je označována jako </a:t>
            </a:r>
            <a:r>
              <a:rPr lang="cs-CZ" b="1" dirty="0">
                <a:solidFill>
                  <a:srgbClr val="00B0F0"/>
                </a:solidFill>
              </a:rPr>
              <a:t>EVA </a:t>
            </a:r>
            <a:r>
              <a:rPr lang="cs-CZ" b="1" dirty="0" err="1">
                <a:solidFill>
                  <a:srgbClr val="00B0F0"/>
                </a:solidFill>
              </a:rPr>
              <a:t>Equity</a:t>
            </a:r>
            <a:r>
              <a:rPr lang="cs-CZ" b="1" dirty="0"/>
              <a:t>, přičemž jde o alternativní výpočet dle metodiky Ministerstva průmyslu a obchodu ČR.</a:t>
            </a:r>
          </a:p>
          <a:p>
            <a:r>
              <a:rPr lang="cs-CZ" b="1" dirty="0"/>
              <a:t>V této variantě je EVA vypočtena jako:</a:t>
            </a:r>
          </a:p>
          <a:p>
            <a:pPr marL="0" indent="0">
              <a:buNone/>
            </a:pPr>
            <a:r>
              <a:rPr lang="cs-CZ" b="1" dirty="0"/>
              <a:t>          </a:t>
            </a:r>
          </a:p>
          <a:p>
            <a:pPr lvl="1"/>
            <a:r>
              <a:rPr lang="cs-CZ" b="1" i="1" dirty="0"/>
              <a:t>EVA </a:t>
            </a:r>
            <a:r>
              <a:rPr lang="cs-CZ" b="1" i="1" dirty="0" err="1"/>
              <a:t>equity</a:t>
            </a:r>
            <a:r>
              <a:rPr lang="cs-CZ" b="1" i="1" dirty="0"/>
              <a:t> = (ROE – r</a:t>
            </a:r>
            <a:r>
              <a:rPr lang="cs-CZ" b="1" i="1" baseline="-25000" dirty="0"/>
              <a:t>e</a:t>
            </a:r>
            <a:r>
              <a:rPr lang="cs-CZ" b="1" i="1" dirty="0"/>
              <a:t>) × VK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624313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A55490-C422-4B39-A646-0FE15C34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342"/>
            <a:ext cx="8229600" cy="1280159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PARAMETRY POUŽÍVANÉ PRO VÝPOČET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800D71E-2FEF-4520-9C0C-29D4372D5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740785"/>
              </p:ext>
            </p:extLst>
          </p:nvPr>
        </p:nvGraphicFramePr>
        <p:xfrm>
          <a:off x="457200" y="3223101"/>
          <a:ext cx="8229600" cy="1280160"/>
        </p:xfrm>
        <a:graphic>
          <a:graphicData uri="http://schemas.openxmlformats.org/drawingml/2006/table">
            <a:tbl>
              <a:tblPr/>
              <a:tblGrid>
                <a:gridCol w="869850">
                  <a:extLst>
                    <a:ext uri="{9D8B030D-6E8A-4147-A177-3AD203B41FA5}">
                      <a16:colId xmlns:a16="http://schemas.microsoft.com/office/drawing/2014/main" val="204103474"/>
                    </a:ext>
                  </a:extLst>
                </a:gridCol>
                <a:gridCol w="7359750">
                  <a:extLst>
                    <a:ext uri="{9D8B030D-6E8A-4147-A177-3AD203B41FA5}">
                      <a16:colId xmlns:a16="http://schemas.microsoft.com/office/drawing/2014/main" val="3930642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ROE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rentabilita vlastního kapitálu (zisk po zdanění/vlastní kapitál)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583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r</a:t>
                      </a:r>
                      <a:r>
                        <a:rPr lang="cs-CZ" b="1" baseline="-25000">
                          <a:effectLst/>
                        </a:rPr>
                        <a:t>e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alternativní náklad vlastního kapitálu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041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VK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vlastní kapitál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300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6847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89109-1B74-452E-8985-D94380CB0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MVA – HODNOTA PŘIDANÁ TRHEM</a:t>
            </a:r>
          </a:p>
        </p:txBody>
      </p:sp>
    </p:spTree>
    <p:extLst>
      <p:ext uri="{BB962C8B-B14F-4D97-AF65-F5344CB8AC3E}">
        <p14:creationId xmlns:p14="http://schemas.microsoft.com/office/powerpoint/2010/main" val="36732493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4E9BAC4-19CC-4939-8949-1F26314C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10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MVA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119E8C-2DD4-4297-ABDB-EC17CEDDE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6292"/>
            <a:ext cx="8229600" cy="421987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Hodnota přidaná trhem </a:t>
            </a:r>
            <a:r>
              <a:rPr lang="cs-CZ" b="1" dirty="0"/>
              <a:t>(</a:t>
            </a:r>
            <a:r>
              <a:rPr lang="cs-CZ" b="1" dirty="0">
                <a:solidFill>
                  <a:srgbClr val="FF0000"/>
                </a:solidFill>
              </a:rPr>
              <a:t>M</a:t>
            </a:r>
            <a:r>
              <a:rPr lang="cs-CZ" b="1" dirty="0">
                <a:solidFill>
                  <a:srgbClr val="00B0F0"/>
                </a:solidFill>
              </a:rPr>
              <a:t>arket </a:t>
            </a:r>
            <a:r>
              <a:rPr lang="cs-CZ" b="1" dirty="0" err="1">
                <a:solidFill>
                  <a:srgbClr val="FF0000"/>
                </a:solidFill>
              </a:rPr>
              <a:t>V</a:t>
            </a:r>
            <a:r>
              <a:rPr lang="cs-CZ" b="1" dirty="0" err="1">
                <a:solidFill>
                  <a:srgbClr val="00B0F0"/>
                </a:solidFill>
              </a:rPr>
              <a:t>alue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</a:t>
            </a:r>
            <a:r>
              <a:rPr lang="cs-CZ" b="1" dirty="0" err="1">
                <a:solidFill>
                  <a:srgbClr val="00B0F0"/>
                </a:solidFill>
              </a:rPr>
              <a:t>dded</a:t>
            </a:r>
            <a:r>
              <a:rPr lang="cs-CZ" b="1" dirty="0"/>
              <a:t>), někdy se používá také termín  </a:t>
            </a:r>
            <a:r>
              <a:rPr lang="cs-CZ" b="1" dirty="0">
                <a:solidFill>
                  <a:srgbClr val="00B0F0"/>
                </a:solidFill>
              </a:rPr>
              <a:t>tržní přidaná hodnota </a:t>
            </a:r>
            <a:r>
              <a:rPr lang="cs-CZ" b="1" dirty="0"/>
              <a:t>nebo </a:t>
            </a:r>
            <a:r>
              <a:rPr lang="cs-CZ" b="1" dirty="0">
                <a:solidFill>
                  <a:srgbClr val="00B0F0"/>
                </a:solidFill>
              </a:rPr>
              <a:t>trhem přidaná hodnota</a:t>
            </a:r>
            <a:r>
              <a:rPr lang="cs-CZ" b="1" dirty="0"/>
              <a:t>, obvykle se používá zkratka </a:t>
            </a:r>
            <a:r>
              <a:rPr lang="cs-CZ" b="1" dirty="0">
                <a:solidFill>
                  <a:srgbClr val="00B0F0"/>
                </a:solidFill>
              </a:rPr>
              <a:t>MVA</a:t>
            </a:r>
            <a:r>
              <a:rPr lang="cs-CZ" b="1" dirty="0"/>
              <a:t>, je pojem, který označuje v současnosti velmi významné hodnotové měřítko výkonnosti podniku.</a:t>
            </a:r>
          </a:p>
          <a:p>
            <a:r>
              <a:rPr lang="cs-CZ" b="1" dirty="0"/>
              <a:t>MVA měří rozdíl mezi tržní hodnotou podniku</a:t>
            </a:r>
            <a:br>
              <a:rPr lang="cs-CZ" b="1" dirty="0"/>
            </a:br>
            <a:r>
              <a:rPr lang="cs-CZ" b="1" dirty="0"/>
              <a:t>a hodnotou investovaného kapitálu, vyjadřuje  bohatství vlastníků (akcionářů).</a:t>
            </a:r>
          </a:p>
          <a:p>
            <a:r>
              <a:rPr lang="cs-CZ" b="1" dirty="0"/>
              <a:t>Ukazatel byl vytvořený v roce 1993 americkou konzultační firmou Stern Stewart Management </a:t>
            </a:r>
            <a:r>
              <a:rPr lang="cs-CZ" b="1" dirty="0" err="1"/>
              <a:t>Services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260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838F5-DB62-4C1C-B4B7-F522489D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1479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CO SE DĚJE PŘEDTÍM, NEŽ ZÁKAZNÍK NAKOUPÍ NÁŠ PRODUKT (VÝROBEK/SLUŽBU)?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96AA1-F78C-4977-AC77-266D9A11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1341"/>
            <a:ext cx="9144000" cy="4184821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Na začátku je bezbřehý trh, všichni lidé a firmy světa.</a:t>
            </a:r>
          </a:p>
          <a:p>
            <a:r>
              <a:rPr lang="cs-CZ" b="1" dirty="0"/>
              <a:t>Žádný produkt nebo služba ale není určen všem.</a:t>
            </a:r>
          </a:p>
          <a:p>
            <a:r>
              <a:rPr lang="cs-CZ" b="1" dirty="0"/>
              <a:t>My musíme umět identifikovat, kdo z nich by mohl mít potřebu to, co nabízíme, koupit.</a:t>
            </a:r>
          </a:p>
          <a:p>
            <a:r>
              <a:rPr lang="cs-CZ" b="1" dirty="0"/>
              <a:t>Ty nejlepší a nejúspěšnější firmy dobře znají</a:t>
            </a:r>
            <a:br>
              <a:rPr lang="cs-CZ" b="1" dirty="0"/>
            </a:br>
            <a:r>
              <a:rPr lang="cs-CZ" b="1" dirty="0"/>
              <a:t>a ovládají způsob, jak najít a oslovit své potenciální zákazníky a jak je obrátit v zákazníky.</a:t>
            </a:r>
          </a:p>
          <a:p>
            <a:r>
              <a:rPr lang="cs-CZ" b="1" dirty="0"/>
              <a:t>To první je úkolem marketingu, to druhé prodeje.</a:t>
            </a:r>
          </a:p>
        </p:txBody>
      </p:sp>
    </p:spTree>
    <p:extLst>
      <p:ext uri="{BB962C8B-B14F-4D97-AF65-F5344CB8AC3E}">
        <p14:creationId xmlns:p14="http://schemas.microsoft.com/office/powerpoint/2010/main" val="34303850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00E26-62AF-4C88-AA9E-8273D5F7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10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VÝPOČET MVA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AA373-43C7-47C0-9432-7C7A49639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78991"/>
            <a:ext cx="8229600" cy="2704454"/>
          </a:xfrm>
        </p:spPr>
        <p:txBody>
          <a:bodyPr/>
          <a:lstStyle/>
          <a:p>
            <a:r>
              <a:rPr lang="cs-CZ" b="1" dirty="0"/>
              <a:t>Výpočet je možný ve dvou variantách: </a:t>
            </a:r>
          </a:p>
          <a:p>
            <a:pPr lvl="1"/>
            <a:r>
              <a:rPr lang="cs-CZ" b="1" dirty="0"/>
              <a:t>ex ante: </a:t>
            </a:r>
            <a:r>
              <a:rPr lang="cs-CZ" b="1" dirty="0">
                <a:solidFill>
                  <a:srgbClr val="00B0F0"/>
                </a:solidFill>
              </a:rPr>
              <a:t>MVA = Současná hodnota budoucích výsledků dle EVA</a:t>
            </a:r>
          </a:p>
          <a:p>
            <a:pPr lvl="1"/>
            <a:r>
              <a:rPr lang="cs-CZ" b="1" dirty="0"/>
              <a:t>ex post: </a:t>
            </a:r>
            <a:r>
              <a:rPr lang="cs-CZ" b="1" dirty="0">
                <a:solidFill>
                  <a:srgbClr val="00B0F0"/>
                </a:solidFill>
              </a:rPr>
              <a:t>MVA = Tržní hodnota firmy - Celkový vložený kapitál</a:t>
            </a:r>
          </a:p>
        </p:txBody>
      </p:sp>
    </p:spTree>
    <p:extLst>
      <p:ext uri="{BB962C8B-B14F-4D97-AF65-F5344CB8AC3E}">
        <p14:creationId xmlns:p14="http://schemas.microsoft.com/office/powerpoint/2010/main" val="12216451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F212621-71EB-4770-8DD2-73DF690F3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9916"/>
            <a:ext cx="8229600" cy="87519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VÝSLEDKY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9AC52A7-5014-45B9-8784-837801801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Znázornění kladné MVA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272C509B-2C5C-42AC-B995-48A43A362F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0944" y="3245644"/>
            <a:ext cx="2552700" cy="1809750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975280A-0470-4658-B876-85BF93121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Znázornění záporné MVA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DBDD4CB2-03C0-4324-BC27-B1F0460E67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99087" y="3240881"/>
            <a:ext cx="25336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7905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C01EB-08B8-4BA4-986C-6025DA1F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855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INTERPRETACE VÝSLEDKŮ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3373B4-9E6C-4835-8438-6243ECF48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5775"/>
            <a:ext cx="8229600" cy="4080387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MVA &gt; 0 </a:t>
            </a:r>
            <a:r>
              <a:rPr lang="cs-CZ" b="1" dirty="0"/>
              <a:t>– podnik vytváří novou hodnotu pro vlastníky,</a:t>
            </a:r>
          </a:p>
          <a:p>
            <a:r>
              <a:rPr lang="cs-CZ" b="1" dirty="0">
                <a:solidFill>
                  <a:srgbClr val="00B0F0"/>
                </a:solidFill>
              </a:rPr>
              <a:t>MVA = 0 </a:t>
            </a:r>
            <a:r>
              <a:rPr lang="cs-CZ" b="1" dirty="0"/>
              <a:t>– investovaná hodnota se vrací bez zhodnocení,</a:t>
            </a:r>
          </a:p>
          <a:p>
            <a:r>
              <a:rPr lang="cs-CZ" b="1" dirty="0">
                <a:solidFill>
                  <a:srgbClr val="00B0F0"/>
                </a:solidFill>
              </a:rPr>
              <a:t>MVA &lt; 0 </a:t>
            </a:r>
            <a:r>
              <a:rPr lang="cs-CZ" b="1" dirty="0"/>
              <a:t>– dochází k poklesu hodnoty firmy.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Cílem manažerů je </a:t>
            </a:r>
            <a:r>
              <a:rPr lang="cs-CZ" b="1" dirty="0">
                <a:solidFill>
                  <a:srgbClr val="00B0F0"/>
                </a:solidFill>
              </a:rPr>
              <a:t>maximalizace MVA</a:t>
            </a:r>
            <a:r>
              <a:rPr lang="cs-CZ" b="1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64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E51CA-D992-4880-8C2D-97AC1122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5260"/>
            <a:ext cx="8229600" cy="94494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VYUŽITÍ MVA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D3398B-825F-4168-9C2E-8026EFEF0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5295"/>
            <a:ext cx="8229600" cy="425086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MVA se používá pro </a:t>
            </a:r>
            <a:r>
              <a:rPr lang="cs-CZ" b="1" dirty="0">
                <a:solidFill>
                  <a:srgbClr val="00B0F0"/>
                </a:solidFill>
              </a:rPr>
              <a:t>měření výkonnosti podniku </a:t>
            </a:r>
            <a:r>
              <a:rPr lang="cs-CZ" b="1" dirty="0"/>
              <a:t>ve směru </a:t>
            </a:r>
            <a:r>
              <a:rPr lang="cs-CZ" b="1" dirty="0">
                <a:solidFill>
                  <a:srgbClr val="00B0F0"/>
                </a:solidFill>
              </a:rPr>
              <a:t>maximalizace hodnoty pro akcionáře.</a:t>
            </a:r>
          </a:p>
          <a:p>
            <a:r>
              <a:rPr lang="cs-CZ" b="1" dirty="0"/>
              <a:t>Vlastníkům MVA ukazuje, jak schopný je management podniku.</a:t>
            </a:r>
          </a:p>
          <a:p>
            <a:r>
              <a:rPr lang="cs-CZ" b="1" dirty="0"/>
              <a:t>Pokud je </a:t>
            </a:r>
            <a:r>
              <a:rPr lang="cs-CZ" b="1" dirty="0">
                <a:solidFill>
                  <a:srgbClr val="00B0F0"/>
                </a:solidFill>
              </a:rPr>
              <a:t>MVA  kladná</a:t>
            </a:r>
            <a:r>
              <a:rPr lang="cs-CZ" b="1" dirty="0"/>
              <a:t>, pak management je schopný a vytváří novou hodnotu pro vlastníky.</a:t>
            </a:r>
          </a:p>
          <a:p>
            <a:r>
              <a:rPr lang="cs-CZ" b="1" dirty="0"/>
              <a:t>Naopak pokud je </a:t>
            </a:r>
            <a:r>
              <a:rPr lang="cs-CZ" b="1" dirty="0">
                <a:solidFill>
                  <a:srgbClr val="00B0F0"/>
                </a:solidFill>
              </a:rPr>
              <a:t>MVA záporná</a:t>
            </a:r>
            <a:r>
              <a:rPr lang="cs-CZ" b="1" dirty="0"/>
              <a:t>, snižuje se hodnota kapitálu vloženého do podniku, management si nevede dobře.</a:t>
            </a:r>
          </a:p>
        </p:txBody>
      </p:sp>
    </p:spTree>
    <p:extLst>
      <p:ext uri="{BB962C8B-B14F-4D97-AF65-F5344CB8AC3E}">
        <p14:creationId xmlns:p14="http://schemas.microsoft.com/office/powerpoint/2010/main" val="282426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4993</Words>
  <Application>Microsoft Office PowerPoint</Application>
  <PresentationFormat>Předvádění na obrazovce (4:3)</PresentationFormat>
  <Paragraphs>346</Paragraphs>
  <Slides>93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93</vt:i4>
      </vt:variant>
    </vt:vector>
  </HeadingPairs>
  <TitlesOfParts>
    <vt:vector size="96" baseType="lpstr">
      <vt:lpstr>Arial</vt:lpstr>
      <vt:lpstr>Calibri</vt:lpstr>
      <vt:lpstr>Office Theme</vt:lpstr>
      <vt:lpstr>MODERNÍ NÁSTROJE EFEKTIVNÍHO MANAGEMENTU </vt:lpstr>
      <vt:lpstr>5. VYBRANÉ NÁSTROJE MARKETINGU A PRODEJE</vt:lpstr>
      <vt:lpstr>MARKETING A PRODEJ</vt:lpstr>
      <vt:lpstr>„Marketing je věda a umění, jak nacházet, udržovat si a pěstovat výnosné zákazníky.“  (Philip KOTLER)</vt:lpstr>
      <vt:lpstr>MARKETING A PRODEJ</vt:lpstr>
      <vt:lpstr>MARKETING</vt:lpstr>
      <vt:lpstr>PRODEJ</vt:lpstr>
      <vt:lpstr>CÍL</vt:lpstr>
      <vt:lpstr>CO SE DĚJE PŘEDTÍM, NEŽ ZÁKAZNÍK NAKOUPÍ NÁŠ PRODUKT (VÝROBEK/SLUŽBU)?</vt:lpstr>
      <vt:lpstr>MARKETING</vt:lpstr>
      <vt:lpstr>MARKETINGOVÝ MIX (4P)</vt:lpstr>
      <vt:lpstr>HLAVNÍ PROCESY A ČINNOSTI MARKETINGU A PRODEJE</vt:lpstr>
      <vt:lpstr>„Protože cílem existence podnikové organizace je vytvářet zákazníky, má tato organizace dvě – a pouze tyto dvě – základní funkce: marketing a inovace.“  (P. F. Drucker)</vt:lpstr>
      <vt:lpstr>Peter F. DRUCKER 19. 11. 1909 – 11. 11. 2005 Guru světového managementu</vt:lpstr>
      <vt:lpstr>5K – TOTAL LOYALTY MARKETING</vt:lpstr>
      <vt:lpstr>5K – TOTAL LOYALTY MARKETING</vt:lpstr>
      <vt:lpstr>Anne M. SCHÜLLER Management Consulting</vt:lpstr>
      <vt:lpstr>Gerhard FUCHS Expert of Total Loyalty Marketing</vt:lpstr>
      <vt:lpstr>„5K“?</vt:lpstr>
      <vt:lpstr>METODA 5K V PRAXI</vt:lpstr>
      <vt:lpstr>MARKETINGOVÝ MIX 4C</vt:lpstr>
      <vt:lpstr>„4C“?</vt:lpstr>
      <vt:lpstr>FILOSOFIE 4C</vt:lpstr>
      <vt:lpstr>MARKETINGOVÝ MIX 4C V PRAXI</vt:lpstr>
      <vt:lpstr>TLM</vt:lpstr>
      <vt:lpstr>TOTAL LOYALTY MARKETING (TLM)</vt:lpstr>
      <vt:lpstr>TOTAL LOYALTY MARKETING (TLM)</vt:lpstr>
      <vt:lpstr>ZÁKLADNÍ PRVKY KONCEPTU TLM NA STRANĚ PODNIKU </vt:lpstr>
      <vt:lpstr>KLÍČOVÝ FAKTOR NA ROZHRANÍ MEZI PODNIKEM A ZÁKAZNÍKY</vt:lpstr>
      <vt:lpstr>PĚT STUPŇŮ LOYALITY NA STRANĚ ZÁKAZNÍKA</vt:lpstr>
      <vt:lpstr>TLM V PRAXI</vt:lpstr>
      <vt:lpstr>ANSOFFOVA MATICE</vt:lpstr>
      <vt:lpstr>ANSOFFOVA MATICE</vt:lpstr>
      <vt:lpstr>Igor ANSOFF 12. 12. 2018 – 14. 6. 2002 Expert of Strategic Management</vt:lpstr>
      <vt:lpstr>ANSOFFOVA MATICE</vt:lpstr>
      <vt:lpstr>ČTYŘI TYPY STRATEGIE (KOMBINACE TYPU TRHU A TYPU PRODUKTU)</vt:lpstr>
      <vt:lpstr>POUŽITÍ ANSOFFOVY MATICE V PRAXI</vt:lpstr>
      <vt:lpstr> FIRMA MÁ CELKEM 4 MOŽNOSTI, CO S PRODUKTEM UDĚLÁ</vt:lpstr>
      <vt:lpstr>KANO MODEL</vt:lpstr>
      <vt:lpstr>KANO MODEL</vt:lpstr>
      <vt:lpstr>Noriaki KANO nar. 1940 Expert of Quality Management</vt:lpstr>
      <vt:lpstr>KANO MODEL: PARAMETRY SLUŽBY LZE ROZDĚLIT DO TŘÍ SKUPIN</vt:lpstr>
      <vt:lpstr>KANO MODEL</vt:lpstr>
      <vt:lpstr>KANO MODEL V PRAXI</vt:lpstr>
      <vt:lpstr>CRM – ŘÍZENÍ VZTAHŮ SE ZÁKAZNÍKY</vt:lpstr>
      <vt:lpstr>ŘÍZENÍ VZTAHŮ SE ZÁKAZNÍKY (CRM – CUSTOMER RELATIONSHIP MANAGEMENT)</vt:lpstr>
      <vt:lpstr>ŘÍZENÍ A BUDOVÁNÍ VZTAHU SE ZÁKAZNÍKY</vt:lpstr>
      <vt:lpstr>CRM</vt:lpstr>
      <vt:lpstr>ZÁKAZNÍCI</vt:lpstr>
      <vt:lpstr>ZÁKAZNÍK A INFORMACE O NĚM</vt:lpstr>
      <vt:lpstr>KDE SE BEROU ZÁKAZNÍCI? TRH A INFORMACE O NĚM</vt:lpstr>
      <vt:lpstr>KDO JSOU NAŠI ZÁKAZNÍCI A JAK K NIM PŘISTUPOVAT? (1)</vt:lpstr>
      <vt:lpstr>KDO JSOU NAŠI ZÁKAZNÍCI A JAK K NIM PŘISTUPOVAT? (2)</vt:lpstr>
      <vt:lpstr>KDO JSOU NAŠI ZÁKAZNÍCI A JAK K NIM PŘISTUPOVAT? (3)</vt:lpstr>
      <vt:lpstr>JAKÉ JSOU ZÁKLADNÍ PROCESY ŘÍZENÍ VZTAHŮ SE ZÁKAZNÍKY?</vt:lpstr>
      <vt:lpstr>PROCESY MARKETINGU PROPAGACE A HLEDÁNÍ PŘÍLEŽITOSTÍ</vt:lpstr>
      <vt:lpstr>PRODEJNÍ A OBCHODNÍ PROCESY</vt:lpstr>
      <vt:lpstr>POSKYTNUTÍ PRODUKTU (VÝROBKU NEBO SLUŽBY)</vt:lpstr>
      <vt:lpstr>POPRODEJNÍ SLUŽBY A KOMUNIKACE SE ZÁKAZNÍKY</vt:lpstr>
      <vt:lpstr>CO JE TEDY VLASTNĚ ŘÍZENÍ VZTAHŮ SE ZÁKAZNÍKY? (1)</vt:lpstr>
      <vt:lpstr>CO JE TEDY VLASTNĚ ŘÍZENÍ VZTAHŮ SE ZÁKAZNÍKY? (2)</vt:lpstr>
      <vt:lpstr>CO JE TEDY VLASTNĚ ŘÍZENÍ VZTAHŮ SE ZÁKAZNÍKY? (3)</vt:lpstr>
      <vt:lpstr>SYSTÉMY CRM – SOFTWARE PRO PODPORU VZTAHŮ SE ZÁKAZNÍKY</vt:lpstr>
      <vt:lpstr>JEDNODUCHÝ CRM SOFTWARE</vt:lpstr>
      <vt:lpstr>ZÁKLADNÍ OBLASTI CRM SYSTÉMŮ</vt:lpstr>
      <vt:lpstr>CRM SYSTÉMY</vt:lpstr>
      <vt:lpstr>HODNOTA PRO ZÁKAZNÍKA?</vt:lpstr>
      <vt:lpstr>BUDOVÁNÍ DŮVĚRY A LOYALITY ZÁKAZNÍKA</vt:lpstr>
      <vt:lpstr>VRIO ANALÝZA</vt:lpstr>
      <vt:lpstr>VRIO ANALÝZA</vt:lpstr>
      <vt:lpstr>Jay B. BARNEY nar. 8. 10. 1954 Professor of Strategic Management</vt:lpstr>
      <vt:lpstr>VRIO</vt:lpstr>
      <vt:lpstr>DIMENZE HODNOCENÍ (OTÁZKY)</vt:lpstr>
      <vt:lpstr>VRIO ANALÝZA V PRAXI 1</vt:lpstr>
      <vt:lpstr>VRIO ANALÝZA V PRAXI 2</vt:lpstr>
      <vt:lpstr>EVA</vt:lpstr>
      <vt:lpstr>HISTORIE UKAZATELE EVA</vt:lpstr>
      <vt:lpstr>VÝPOČET</vt:lpstr>
      <vt:lpstr>INTERPRETACE VÝSLEDKŮ</vt:lpstr>
      <vt:lpstr>DEKOMPOZICE VRCHOLOVÉHO UKAZATELE EVA</vt:lpstr>
      <vt:lpstr>VYUŽITÍ EVA V PRAXI</vt:lpstr>
      <vt:lpstr>ZPŮSOBY VÝPOČTU EKONOMICKÉ PŘIDANÉ HODNOTY</vt:lpstr>
      <vt:lpstr>ZPŮSOBY VÝPOČTU EVA</vt:lpstr>
      <vt:lpstr>1.</vt:lpstr>
      <vt:lpstr>POUŽITÉ PARAMETRY PRO VÝPOČET</vt:lpstr>
      <vt:lpstr>2.</vt:lpstr>
      <vt:lpstr>PARAMETRY POUŽÍVANÉ PRO VÝPOČET</vt:lpstr>
      <vt:lpstr>MVA – HODNOTA PŘIDANÁ TRHEM</vt:lpstr>
      <vt:lpstr>MVA</vt:lpstr>
      <vt:lpstr>VÝPOČET MVA</vt:lpstr>
      <vt:lpstr>VÝSLEDKY</vt:lpstr>
      <vt:lpstr>INTERPRETACE VÝSLEDKŮ</vt:lpstr>
      <vt:lpstr>VYUŽITÍ MVA V PRAXI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NÁSTROJE EFEKTIVNÍHO MANAGEMENTU (2. tutoriál)</dc:title>
  <dc:creator>Rössler Miroslav</dc:creator>
  <cp:lastModifiedBy>Rössler Miroslav</cp:lastModifiedBy>
  <cp:revision>7</cp:revision>
  <dcterms:created xsi:type="dcterms:W3CDTF">2020-10-14T09:31:14Z</dcterms:created>
  <dcterms:modified xsi:type="dcterms:W3CDTF">2026-02-06T14:36:23Z</dcterms:modified>
</cp:coreProperties>
</file>