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60" r:id="rId21"/>
    <p:sldId id="302" r:id="rId22"/>
    <p:sldId id="303" r:id="rId23"/>
    <p:sldId id="304" r:id="rId24"/>
    <p:sldId id="261" r:id="rId25"/>
    <p:sldId id="311" r:id="rId26"/>
    <p:sldId id="312" r:id="rId27"/>
    <p:sldId id="313" r:id="rId28"/>
    <p:sldId id="314" r:id="rId29"/>
    <p:sldId id="316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262" r:id="rId38"/>
    <p:sldId id="323" r:id="rId39"/>
    <p:sldId id="325" r:id="rId40"/>
    <p:sldId id="324" r:id="rId41"/>
    <p:sldId id="268" r:id="rId42"/>
    <p:sldId id="326" r:id="rId43"/>
    <p:sldId id="327" r:id="rId44"/>
    <p:sldId id="328" r:id="rId45"/>
    <p:sldId id="329" r:id="rId46"/>
    <p:sldId id="330" r:id="rId47"/>
    <p:sldId id="331" r:id="rId48"/>
    <p:sldId id="333" r:id="rId49"/>
    <p:sldId id="332" r:id="rId50"/>
    <p:sldId id="334" r:id="rId51"/>
    <p:sldId id="335" r:id="rId52"/>
    <p:sldId id="336" r:id="rId53"/>
    <p:sldId id="263" r:id="rId54"/>
    <p:sldId id="337" r:id="rId55"/>
    <p:sldId id="338" r:id="rId56"/>
    <p:sldId id="339" r:id="rId57"/>
    <p:sldId id="340" r:id="rId58"/>
    <p:sldId id="264" r:id="rId59"/>
    <p:sldId id="341" r:id="rId60"/>
    <p:sldId id="342" r:id="rId61"/>
    <p:sldId id="343" r:id="rId62"/>
    <p:sldId id="345" r:id="rId63"/>
    <p:sldId id="459" r:id="rId64"/>
    <p:sldId id="344" r:id="rId65"/>
    <p:sldId id="346" r:id="rId66"/>
    <p:sldId id="347" r:id="rId67"/>
    <p:sldId id="348" r:id="rId68"/>
    <p:sldId id="265" r:id="rId69"/>
    <p:sldId id="349" r:id="rId70"/>
    <p:sldId id="351" r:id="rId71"/>
    <p:sldId id="352" r:id="rId72"/>
    <p:sldId id="353" r:id="rId73"/>
    <p:sldId id="350" r:id="rId74"/>
    <p:sldId id="266" r:id="rId75"/>
    <p:sldId id="354" r:id="rId76"/>
    <p:sldId id="355" r:id="rId77"/>
    <p:sldId id="267" r:id="rId78"/>
    <p:sldId id="356" r:id="rId79"/>
    <p:sldId id="359" r:id="rId80"/>
    <p:sldId id="360" r:id="rId81"/>
    <p:sldId id="362" r:id="rId82"/>
    <p:sldId id="361" r:id="rId83"/>
    <p:sldId id="357" r:id="rId84"/>
    <p:sldId id="358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2" y="2694374"/>
            <a:ext cx="8553156" cy="1469251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MODERNÍ NÁSTROJE EFEKTIVNÍHO MANAGEMENTU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2657" y="500048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F6455-FEA6-47A8-B352-6C298B77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9191"/>
            <a:ext cx="8229600" cy="83351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ZMĚN V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31245-D0C5-4D3E-B61B-FB2C4DC6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514"/>
            <a:ext cx="8229600" cy="456464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Řízení změn v organizaci je jednou</a:t>
            </a:r>
            <a:br>
              <a:rPr lang="cs-CZ" b="1" dirty="0"/>
            </a:br>
            <a:r>
              <a:rPr lang="cs-CZ" b="1" dirty="0"/>
              <a:t>z manažerských dovedností, která je nezbytná pro úspěšný pohyb vpřed.</a:t>
            </a:r>
          </a:p>
          <a:p>
            <a:r>
              <a:rPr lang="cs-CZ" b="1" dirty="0"/>
              <a:t>Kromě samotného řízení procesu změny zahrnuje i schopnost změny předvídat, včas se přizpůsobit, připravit a rychle reagovat.</a:t>
            </a:r>
          </a:p>
          <a:p>
            <a:r>
              <a:rPr lang="cs-CZ" b="1" dirty="0"/>
              <a:t>Proto s řízením změn souvisí další oblasti, jako jsou marketingový průzkum, průzkum trhu, analýza konkurence, prognózování, simulace</a:t>
            </a:r>
            <a:br>
              <a:rPr lang="cs-CZ" b="1" dirty="0"/>
            </a:br>
            <a:r>
              <a:rPr lang="cs-CZ" b="1" dirty="0"/>
              <a:t>a další.</a:t>
            </a:r>
          </a:p>
        </p:txBody>
      </p:sp>
    </p:spTree>
    <p:extLst>
      <p:ext uri="{BB962C8B-B14F-4D97-AF65-F5344CB8AC3E}">
        <p14:creationId xmlns:p14="http://schemas.microsoft.com/office/powerpoint/2010/main" val="166808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E337E-D972-4ADC-8040-968051AD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62" y="274638"/>
            <a:ext cx="4867423" cy="11430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ŘÍZENÍ ZMĚN V KONTEXTU OSTATNÍCH VĚD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A528F-08A7-425B-BC14-DF63287E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0326"/>
            <a:ext cx="8229600" cy="439583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Řízení změn se ale především zaměřuje na samotné změny, na jejich zavádění a prosazování do života organizace.</a:t>
            </a:r>
          </a:p>
          <a:p>
            <a:r>
              <a:rPr lang="cs-CZ" b="1" dirty="0"/>
              <a:t>Řízení změn navazuje na obecný management, staví na sociální psychologii a organizačním chování, používá </a:t>
            </a:r>
            <a:r>
              <a:rPr lang="cs-CZ" b="1" dirty="0" err="1"/>
              <a:t>sociotechniku</a:t>
            </a:r>
            <a:r>
              <a:rPr lang="cs-CZ" b="1" dirty="0"/>
              <a:t>, různé metody analýzy dopadů a další.</a:t>
            </a:r>
          </a:p>
          <a:p>
            <a:r>
              <a:rPr lang="cs-CZ" b="1" dirty="0"/>
              <a:t>Dotýká se také kultury organizace, protože většina změn souvisí se změnou myšlení a chování lidí.</a:t>
            </a:r>
          </a:p>
          <a:p>
            <a:r>
              <a:rPr lang="cs-CZ" b="1" dirty="0"/>
              <a:t>Někdy se mluví o transformaci a o transformačním řízení (resp. o transformačním vedení), čímž se těsně navazuje na koncept leadershipu.</a:t>
            </a:r>
          </a:p>
        </p:txBody>
      </p:sp>
    </p:spTree>
    <p:extLst>
      <p:ext uri="{BB962C8B-B14F-4D97-AF65-F5344CB8AC3E}">
        <p14:creationId xmlns:p14="http://schemas.microsoft.com/office/powerpoint/2010/main" val="32676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1C523D1-16FD-4FA6-96A0-191A3DF7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0399"/>
            <a:ext cx="8229600" cy="3017202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r>
              <a:rPr lang="cs-CZ" b="1" i="1" dirty="0"/>
              <a:t>„Mnohem lepších výsledků dosáhneme, nebudeme-li změny řídit, ale vést.“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(P. </a:t>
            </a:r>
            <a:r>
              <a:rPr lang="cs-CZ" b="1" dirty="0" err="1"/>
              <a:t>Kotter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33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C98EACE-397D-4245-938F-B9248509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52"/>
            <a:ext cx="8229600" cy="152602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INOVACÍ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(INNOVATION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C9AF15-69B5-42B1-A14B-9FA9EFAA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5403"/>
            <a:ext cx="8229600" cy="3340760"/>
          </a:xfrm>
        </p:spPr>
        <p:txBody>
          <a:bodyPr/>
          <a:lstStyle/>
          <a:p>
            <a:r>
              <a:rPr lang="cs-CZ" b="1" dirty="0"/>
              <a:t>Řízení inovací se zabývá zaváděním něčeho nového do fungování a chodu organizace/podniku nebo do portfolia jejích/jeho výrobků či služeb. Inovace úzce souvisí s řízením kvality a proto uvedené metody se vzájemně značně překrývají.</a:t>
            </a:r>
          </a:p>
        </p:txBody>
      </p:sp>
    </p:spTree>
    <p:extLst>
      <p:ext uri="{BB962C8B-B14F-4D97-AF65-F5344CB8AC3E}">
        <p14:creationId xmlns:p14="http://schemas.microsoft.com/office/powerpoint/2010/main" val="270318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07F1BBE-8ECA-434A-86B6-4F558CE6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249"/>
            <a:ext cx="8229600" cy="521911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„Řízení inovací se zabývá zaváděním něčeho nového do fungování a chodu organizace/podniku nebo do portfolia jejích/jeho výrobků či služeb. Inovace úzce souvisí s řízením kvality a proto uvedené metody se vzájemně značně překrývají.“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(P. F. </a:t>
            </a:r>
            <a:r>
              <a:rPr lang="cs-CZ" b="1" dirty="0" err="1"/>
              <a:t>Drucker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424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DC790-2558-40B2-944A-95CDA2C0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4725"/>
            <a:ext cx="8229600" cy="4128550"/>
          </a:xfrm>
        </p:spPr>
        <p:txBody>
          <a:bodyPr>
            <a:normAutofit/>
          </a:bodyPr>
          <a:lstStyle/>
          <a:p>
            <a:r>
              <a:rPr lang="cs-CZ" b="1" i="1" dirty="0"/>
              <a:t>„Úspěšní inovátoři jsou konzervativní; to je nutnost. Nejsou orientováni na rizika, jsou orientováni na příležitosti.“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(P.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0299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3FDF882-994A-43C9-8044-B6146036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42" y="225719"/>
            <a:ext cx="4621237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INOVACÍ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99B75-CEB2-4F8D-801C-24A247B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2191"/>
            <a:ext cx="8229600" cy="44239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Tato oblast obsahuje tematicky vše, co se týká inovací v organizacích a podnicích.</a:t>
            </a:r>
          </a:p>
          <a:p>
            <a:r>
              <a:rPr lang="cs-CZ" b="1" dirty="0"/>
              <a:t>Jsou zde shrnuty různé metody řízení a analytické techniky, jejichž předmětem jsou inovace.</a:t>
            </a:r>
          </a:p>
          <a:p>
            <a:r>
              <a:rPr lang="cs-CZ" b="1" dirty="0"/>
              <a:t>Bez inovací se totiž žádný podnik, organizace ani společnost nevyvíjí dopředu.</a:t>
            </a:r>
          </a:p>
          <a:p>
            <a:r>
              <a:rPr lang="cs-CZ" b="1" dirty="0"/>
              <a:t>Schopnost řídit inovace je tedy přirozenou schopností, která pomáhá zavádění nových či vylepšených výrobků, služeb, procesů, postupů a dalších věcí.</a:t>
            </a:r>
          </a:p>
          <a:p>
            <a:r>
              <a:rPr lang="cs-CZ" b="1" dirty="0"/>
              <a:t>Inovace úzce souvisí s řízením kvality, protože zvyšování kvality přináší také inovace a proto uvedené metody se vzájemně značně překrývají.</a:t>
            </a:r>
          </a:p>
        </p:txBody>
      </p:sp>
    </p:spTree>
    <p:extLst>
      <p:ext uri="{BB962C8B-B14F-4D97-AF65-F5344CB8AC3E}">
        <p14:creationId xmlns:p14="http://schemas.microsoft.com/office/powerpoint/2010/main" val="262345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57CF6-65DE-48F9-BBF1-86CD77DE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5903"/>
            <a:ext cx="8229600" cy="8408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9C431-3321-435B-935C-FCBE940D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868"/>
            <a:ext cx="8229600" cy="4283295"/>
          </a:xfrm>
        </p:spPr>
        <p:txBody>
          <a:bodyPr>
            <a:normAutofit/>
          </a:bodyPr>
          <a:lstStyle/>
          <a:p>
            <a:r>
              <a:rPr lang="cs-CZ" b="1" dirty="0"/>
              <a:t>Inovace představují generování a zavádění nových myšlenek, nápadů do praxe.</a:t>
            </a:r>
          </a:p>
          <a:p>
            <a:r>
              <a:rPr lang="cs-CZ" b="1" dirty="0"/>
              <a:t>Proto úzce souvisí s kreativitou - inovace je výsledek kreativního přístupu a vyvolává kvalitativní změnu v řízení, procesech, výrobcích či službách a zákazník tuto změnu ocení jako novou přidanou hodnotu, za kterou je ochoten zaplatit.</a:t>
            </a:r>
          </a:p>
        </p:txBody>
      </p:sp>
    </p:spTree>
    <p:extLst>
      <p:ext uri="{BB962C8B-B14F-4D97-AF65-F5344CB8AC3E}">
        <p14:creationId xmlns:p14="http://schemas.microsoft.com/office/powerpoint/2010/main" val="244257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33B1B-5585-43CF-B39A-9B8E2382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90001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OBLASTI INOVACÍ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51B2B-9390-468E-8456-8693ECF0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Inovace produktů </a:t>
            </a:r>
            <a:r>
              <a:rPr lang="cs-CZ" b="1" dirty="0"/>
              <a:t>- zavádění do výroby a na trh nových nebo výrazně vylepšených výrobků či služeb.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technologií </a:t>
            </a:r>
            <a:r>
              <a:rPr lang="cs-CZ" b="1" dirty="0"/>
              <a:t>- zavádění nových nebo výrazně zlepšených výrobních technologií.</a:t>
            </a:r>
          </a:p>
          <a:p>
            <a:r>
              <a:rPr lang="cs-CZ" b="1" dirty="0">
                <a:solidFill>
                  <a:srgbClr val="00B0F0"/>
                </a:solidFill>
              </a:rPr>
              <a:t>Marketingová inovace </a:t>
            </a:r>
            <a:r>
              <a:rPr lang="cs-CZ" b="1" dirty="0"/>
              <a:t>- zavádění nových prodejních kanálů (např. e-</a:t>
            </a:r>
            <a:r>
              <a:rPr lang="cs-CZ" b="1" dirty="0" err="1"/>
              <a:t>Comerce</a:t>
            </a:r>
            <a:r>
              <a:rPr lang="cs-CZ" b="1" dirty="0"/>
              <a:t>) nebo jiných prodejních či marketingových aktivit.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v procesech </a:t>
            </a:r>
            <a:r>
              <a:rPr lang="cs-CZ" b="1" dirty="0"/>
              <a:t>- zlepšování, optimalizace či </a:t>
            </a:r>
            <a:r>
              <a:rPr lang="cs-CZ" b="1" dirty="0" err="1"/>
              <a:t>reengineering</a:t>
            </a:r>
            <a:r>
              <a:rPr lang="cs-CZ" b="1" dirty="0"/>
              <a:t> procesů 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řízení organizace </a:t>
            </a:r>
            <a:r>
              <a:rPr lang="cs-CZ" b="1" dirty="0"/>
              <a:t>- zavádění nových metod řízení, manažerských postupů, motivačních systémů  procesů (například přístupy </a:t>
            </a:r>
            <a:r>
              <a:rPr lang="cs-CZ" b="1" dirty="0" err="1"/>
              <a:t>Lean</a:t>
            </a:r>
            <a:r>
              <a:rPr lang="cs-CZ" b="1" dirty="0"/>
              <a:t> přístup, </a:t>
            </a:r>
            <a:r>
              <a:rPr lang="cs-CZ" b="1" dirty="0" err="1"/>
              <a:t>Six</a:t>
            </a:r>
            <a:r>
              <a:rPr lang="cs-CZ" b="1" dirty="0"/>
              <a:t> Sigma, apod.)</a:t>
            </a:r>
          </a:p>
        </p:txBody>
      </p:sp>
    </p:spTree>
    <p:extLst>
      <p:ext uri="{BB962C8B-B14F-4D97-AF65-F5344CB8AC3E}">
        <p14:creationId xmlns:p14="http://schemas.microsoft.com/office/powerpoint/2010/main" val="399082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49724-89F5-47C7-BF3D-9BB4DE3D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86899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METODY ŘÍZENÍ INOVACÍ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2F145-3F73-442D-B91C-4C672E79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9311"/>
            <a:ext cx="8229600" cy="460685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Blue </a:t>
            </a:r>
            <a:r>
              <a:rPr lang="cs-CZ" b="1" dirty="0" err="1"/>
              <a:t>Ocean</a:t>
            </a:r>
            <a:r>
              <a:rPr lang="cs-CZ" b="1" dirty="0"/>
              <a:t> </a:t>
            </a:r>
            <a:r>
              <a:rPr lang="cs-CZ" b="1" dirty="0" err="1"/>
              <a:t>Strategy</a:t>
            </a:r>
            <a:endParaRPr lang="cs-CZ" b="1" dirty="0"/>
          </a:p>
          <a:p>
            <a:r>
              <a:rPr lang="cs-CZ" b="1" dirty="0"/>
              <a:t>CAF</a:t>
            </a:r>
          </a:p>
          <a:p>
            <a:r>
              <a:rPr lang="cs-CZ" b="1" dirty="0"/>
              <a:t>DMAIC</a:t>
            </a:r>
          </a:p>
          <a:p>
            <a:r>
              <a:rPr lang="cs-CZ" b="1" dirty="0" err="1"/>
              <a:t>Demingův</a:t>
            </a:r>
            <a:r>
              <a:rPr lang="cs-CZ" b="1" dirty="0"/>
              <a:t> cyklus (PDCA)</a:t>
            </a:r>
          </a:p>
          <a:p>
            <a:r>
              <a:rPr lang="cs-CZ" b="1" dirty="0"/>
              <a:t>EFQM Excellence Model</a:t>
            </a:r>
          </a:p>
          <a:p>
            <a:r>
              <a:rPr lang="cs-CZ" b="1" dirty="0" err="1"/>
              <a:t>Kaizen</a:t>
            </a:r>
            <a:endParaRPr lang="cs-CZ" b="1" dirty="0"/>
          </a:p>
          <a:p>
            <a:r>
              <a:rPr lang="cs-CZ" b="1" dirty="0"/>
              <a:t>Kroužky kvality (</a:t>
            </a:r>
            <a:r>
              <a:rPr lang="cs-CZ" b="1" dirty="0" err="1"/>
              <a:t>Quality</a:t>
            </a:r>
            <a:r>
              <a:rPr lang="cs-CZ" b="1" dirty="0"/>
              <a:t> </a:t>
            </a:r>
            <a:r>
              <a:rPr lang="cs-CZ" b="1" dirty="0" err="1"/>
              <a:t>Circles</a:t>
            </a:r>
            <a:r>
              <a:rPr lang="cs-CZ" b="1" dirty="0"/>
              <a:t>)</a:t>
            </a:r>
          </a:p>
          <a:p>
            <a:r>
              <a:rPr lang="cs-CZ" b="1" dirty="0"/>
              <a:t>Open Innovation</a:t>
            </a:r>
          </a:p>
          <a:p>
            <a:r>
              <a:rPr lang="cs-CZ" b="1" dirty="0" err="1"/>
              <a:t>Six</a:t>
            </a:r>
            <a:r>
              <a:rPr lang="cs-CZ" b="1" dirty="0"/>
              <a:t> Sigma</a:t>
            </a:r>
          </a:p>
          <a:p>
            <a:r>
              <a:rPr lang="cs-CZ" b="1" dirty="0"/>
              <a:t>TRIZ</a:t>
            </a:r>
          </a:p>
          <a:p>
            <a:r>
              <a:rPr lang="cs-CZ" b="1" dirty="0"/>
              <a:t>TQM –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</a:t>
            </a:r>
          </a:p>
          <a:p>
            <a:r>
              <a:rPr lang="cs-CZ" b="1" dirty="0"/>
              <a:t>User </a:t>
            </a:r>
            <a:r>
              <a:rPr lang="cs-CZ" b="1" dirty="0" err="1"/>
              <a:t>Centered</a:t>
            </a:r>
            <a:r>
              <a:rPr lang="cs-CZ" b="1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42082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A1AB26-1689-498E-BECF-8E825859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4972"/>
            <a:ext cx="8229600" cy="2928055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4. VYBRANÉ NÁSTROJE MANAGEMENTU ZMĚN A INOVACÍ</a:t>
            </a:r>
          </a:p>
        </p:txBody>
      </p:sp>
    </p:spTree>
    <p:extLst>
      <p:ext uri="{BB962C8B-B14F-4D97-AF65-F5344CB8AC3E}">
        <p14:creationId xmlns:p14="http://schemas.microsoft.com/office/powerpoint/2010/main" val="311232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31422-8A5C-4C0A-A8E7-742940BB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303381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C6D5EB-7730-497A-8B13-F787BFCE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44" y="253854"/>
            <a:ext cx="4726744" cy="82935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TO SMART?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5569D-F29D-43B0-A5E2-B80494A8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252025"/>
            <a:ext cx="8820442" cy="48741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SMART je analytická technika pro navrhování specifických cílů v řízení a plánování.</a:t>
            </a:r>
          </a:p>
          <a:p>
            <a:r>
              <a:rPr lang="cs-CZ" b="1" dirty="0"/>
              <a:t>SMART je akronym z počátečních písmen anglických názvů vlastností cílů: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Specific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tedy cíl by měl být specifický, konkrétní, jasně definovaný.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Measurable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když je cíl konkrétní, je také měřitelný. Je to důležité pro jasné dokázání, že cíle bylo dosaženo.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Achievable</a:t>
            </a:r>
            <a:r>
              <a:rPr lang="cs-CZ" b="1" dirty="0">
                <a:solidFill>
                  <a:srgbClr val="00B0F0"/>
                </a:solidFill>
              </a:rPr>
              <a:t>/</a:t>
            </a:r>
            <a:r>
              <a:rPr lang="cs-CZ" b="1" dirty="0" err="1">
                <a:solidFill>
                  <a:srgbClr val="00B0F0"/>
                </a:solidFill>
              </a:rPr>
              <a:t>Acceptable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cíl by měl být také dosažitelný (ve stanoveném čase), nebo přijatelný těmi pracovníky, jimž je nastaven.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R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Realistic</a:t>
            </a:r>
            <a:r>
              <a:rPr lang="cs-CZ" b="1" dirty="0">
                <a:solidFill>
                  <a:srgbClr val="00B0F0"/>
                </a:solidFill>
              </a:rPr>
              <a:t>/</a:t>
            </a:r>
            <a:r>
              <a:rPr lang="cs-CZ" b="1" dirty="0" err="1">
                <a:solidFill>
                  <a:srgbClr val="00B0F0"/>
                </a:solidFill>
              </a:rPr>
              <a:t>Relevant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cíl by měl být realistický a relevantní (vzhledem ke zdrojům potřebným k jeho dosažení).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>
                <a:solidFill>
                  <a:srgbClr val="00B0F0"/>
                </a:solidFill>
              </a:rPr>
              <a:t> - Time </a:t>
            </a:r>
            <a:r>
              <a:rPr lang="cs-CZ" b="1" dirty="0" err="1">
                <a:solidFill>
                  <a:srgbClr val="00B0F0"/>
                </a:solidFill>
              </a:rPr>
              <a:t>Specific</a:t>
            </a:r>
            <a:r>
              <a:rPr lang="cs-CZ" b="1" dirty="0">
                <a:solidFill>
                  <a:srgbClr val="00B0F0"/>
                </a:solidFill>
              </a:rPr>
              <a:t>/</a:t>
            </a:r>
            <a:r>
              <a:rPr lang="cs-CZ" b="1" dirty="0" err="1">
                <a:solidFill>
                  <a:srgbClr val="00B0F0"/>
                </a:solidFill>
              </a:rPr>
              <a:t>Trackable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cíl by měl být časově specifický, tedy</a:t>
            </a:r>
            <a:br>
              <a:rPr lang="cs-CZ" b="1" dirty="0"/>
            </a:br>
            <a:r>
              <a:rPr lang="cs-CZ" b="1" dirty="0"/>
              <a:t>s jasným termínem a jeho plnění by mělo být v čase sledovatelné.</a:t>
            </a:r>
          </a:p>
        </p:txBody>
      </p:sp>
    </p:spTree>
    <p:extLst>
      <p:ext uri="{BB962C8B-B14F-4D97-AF65-F5344CB8AC3E}">
        <p14:creationId xmlns:p14="http://schemas.microsoft.com/office/powerpoint/2010/main" val="62323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2F011-7F30-458A-91EB-F277EAF4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SMART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F57F7-7B27-4C3D-9004-22C4B603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4560"/>
            <a:ext cx="8229600" cy="3931603"/>
          </a:xfrm>
        </p:spPr>
        <p:txBody>
          <a:bodyPr/>
          <a:lstStyle/>
          <a:p>
            <a:r>
              <a:rPr lang="cs-CZ" b="1" dirty="0"/>
              <a:t>Tedy každý z cílů by měl splňovat všechny tyto vlastnosti, aby byl dobře splnitelný.</a:t>
            </a:r>
          </a:p>
          <a:p>
            <a:r>
              <a:rPr lang="cs-CZ" b="1" dirty="0"/>
              <a:t>V případě že je nesplňuje je buď špatně definovaný nebo se jedná o široký strategický cíl - pak je ale k němu zapotřebí vytvořit specifické cíle, které budou SMART vlastnosti splňovat.</a:t>
            </a:r>
          </a:p>
        </p:txBody>
      </p:sp>
    </p:spTree>
    <p:extLst>
      <p:ext uri="{BB962C8B-B14F-4D97-AF65-F5344CB8AC3E}">
        <p14:creationId xmlns:p14="http://schemas.microsoft.com/office/powerpoint/2010/main" val="237506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CBC5-17FB-4892-ACF7-984C6094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504"/>
            <a:ext cx="8229600" cy="89713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METODA SMART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629A7-A1B6-4F58-94A6-FC897AA3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Metoda SMART se používá pro návrh cílů (zejména specifických cílů).</a:t>
            </a:r>
          </a:p>
          <a:p>
            <a:r>
              <a:rPr lang="cs-CZ" b="1" dirty="0"/>
              <a:t>Při jejich návrhu musí být dodržena podmínka SMART pro jednotlivé cíle a jejich metriky.</a:t>
            </a:r>
          </a:p>
          <a:p>
            <a:r>
              <a:rPr lang="cs-CZ" b="1" dirty="0"/>
              <a:t>To znamená, že každý cíl musí být specifický, měřitelný, dosažitelný, realistický a časově sledovatelný.</a:t>
            </a:r>
          </a:p>
          <a:p>
            <a:r>
              <a:rPr lang="cs-CZ" b="1" dirty="0"/>
              <a:t>Pokud tyto vlastnosti mít nebude, bude se těžko předávat ke splnění nebo se bude těžko jeho splnění prokazovat.</a:t>
            </a:r>
          </a:p>
        </p:txBody>
      </p:sp>
    </p:spTree>
    <p:extLst>
      <p:ext uri="{BB962C8B-B14F-4D97-AF65-F5344CB8AC3E}">
        <p14:creationId xmlns:p14="http://schemas.microsoft.com/office/powerpoint/2010/main" val="297274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E3C38-43B5-4EBE-A1E9-2670C1E5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278114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6DB052-13DA-4A4A-8545-0A8E7C53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CÍL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F3A208-ADF5-4BCB-88C9-D3902B424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Cíl (anglicky </a:t>
            </a:r>
            <a:r>
              <a:rPr lang="cs-CZ" b="1" dirty="0" err="1"/>
              <a:t>Objective</a:t>
            </a:r>
            <a:r>
              <a:rPr lang="cs-CZ" b="1" dirty="0"/>
              <a:t>) je popis žádoucího cílového stavu, kterého chce jednotlivec, tým, organizační útvar či celá organizace dosáhnout</a:t>
            </a:r>
            <a:br>
              <a:rPr lang="cs-CZ" b="1" dirty="0"/>
            </a:br>
            <a:r>
              <a:rPr lang="cs-CZ" b="1" dirty="0"/>
              <a:t>v určité oblasti svého podnikání či jiných aktivit.</a:t>
            </a:r>
          </a:p>
          <a:p>
            <a:r>
              <a:rPr lang="cs-CZ" b="1" dirty="0"/>
              <a:t>Cíle jsou obecně základem řízení - jsou používány v plánování, zejména ve strategickém řízení, ale také v řízení provozu.</a:t>
            </a:r>
          </a:p>
          <a:p>
            <a:r>
              <a:rPr lang="cs-CZ" b="1" dirty="0"/>
              <a:t>Moderně a systematicky pojaté cíle nastavené</a:t>
            </a:r>
            <a:br>
              <a:rPr lang="cs-CZ" b="1" dirty="0"/>
            </a:br>
            <a:r>
              <a:rPr lang="cs-CZ" b="1" dirty="0"/>
              <a:t>v organizacích vycházejí z principů vzájemné vyváženost (viz např. 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94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97EF6-2218-4E6D-AE6A-4D8FA650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CÍLE V MANAGEMENTU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CABE4-A905-45FC-93AB-DB01F3C6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702"/>
            <a:ext cx="9144000" cy="4733461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Cíle jsou podobně jako vize součástí motivačních faktorů v organizaci.</a:t>
            </a:r>
          </a:p>
          <a:p>
            <a:r>
              <a:rPr lang="cs-CZ" b="1" dirty="0"/>
              <a:t>Lze říci, že každá organizace musí mít stanoveny nějaké cíle, ať se jedná o dosažení obratu, zisku podílu na trhu, úrovně kvality služeb či úplně jiné cíle.</a:t>
            </a:r>
          </a:p>
          <a:p>
            <a:r>
              <a:rPr lang="cs-CZ" b="1" dirty="0"/>
              <a:t>Cíle v organizaci konkretizují vizi, pomáhají manažerům řídit a motivovat pracovníky.</a:t>
            </a:r>
          </a:p>
          <a:p>
            <a:r>
              <a:rPr lang="cs-CZ" b="1" dirty="0"/>
              <a:t>Stejně jako vize i společné cíle pomáhají “táhnout za jeden provaz směrem k jejímu naplnění”.</a:t>
            </a:r>
          </a:p>
        </p:txBody>
      </p:sp>
    </p:spTree>
    <p:extLst>
      <p:ext uri="{BB962C8B-B14F-4D97-AF65-F5344CB8AC3E}">
        <p14:creationId xmlns:p14="http://schemas.microsoft.com/office/powerpoint/2010/main" val="182418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7B8C6-5257-4DA8-951D-1DEC3A02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97035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RŮZNÉ DRUHY CÍLŮ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6D0CC-B8A4-4A67-9F1F-BFA5B5A75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1846"/>
            <a:ext cx="8229600" cy="36643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Cíle v organizaci navazují na její poslání, formulovanou vizi.</a:t>
            </a:r>
          </a:p>
          <a:p>
            <a:r>
              <a:rPr lang="cs-CZ" b="1" dirty="0"/>
              <a:t>Správně definované cíle splňují podmínky</a:t>
            </a:r>
            <a:br>
              <a:rPr lang="cs-CZ" b="1" dirty="0"/>
            </a:br>
            <a:r>
              <a:rPr lang="cs-CZ" b="1" dirty="0"/>
              <a:t>a principy SMART (jsou konkrétní, měřitelné, dosažitelné, realistické a časově dosažitelné).</a:t>
            </a:r>
          </a:p>
          <a:p>
            <a:r>
              <a:rPr lang="cs-CZ" b="1" dirty="0"/>
              <a:t>Dosahování měřitelných cílů je měřeno</a:t>
            </a:r>
            <a:br>
              <a:rPr lang="cs-CZ" b="1" dirty="0"/>
            </a:br>
            <a:r>
              <a:rPr lang="cs-CZ" b="1" dirty="0"/>
              <a:t>a verifikováno pomocí indikátorů či metrik.</a:t>
            </a:r>
          </a:p>
        </p:txBody>
      </p:sp>
    </p:spTree>
    <p:extLst>
      <p:ext uri="{BB962C8B-B14F-4D97-AF65-F5344CB8AC3E}">
        <p14:creationId xmlns:p14="http://schemas.microsoft.com/office/powerpoint/2010/main" val="172835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2D1B4-3EF7-4569-956E-C11BD013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36" y="239787"/>
            <a:ext cx="4705643" cy="79450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STRUKTURA CÍLŮ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D750A-ACB5-4C03-8B58-2D8EB0C8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Hlavně ve větších firmách může být stanoveno více cílů než je </a:t>
            </a:r>
            <a:r>
              <a:rPr lang="cs-CZ" b="1" dirty="0" err="1"/>
              <a:t>uřiditelné</a:t>
            </a:r>
            <a:r>
              <a:rPr lang="cs-CZ" b="1" dirty="0"/>
              <a:t>, (například když každé oddělení nebo divize firmy má své cíle).</a:t>
            </a:r>
          </a:p>
          <a:p>
            <a:r>
              <a:rPr lang="cs-CZ" b="1" dirty="0"/>
              <a:t>Z toho důvodu se zavádí určitá hierarchie cílů, na jejímž vrcholu stojí strategické cíle a ty jsou pak dále rozděleny na další, specifické cíle.</a:t>
            </a:r>
          </a:p>
          <a:p>
            <a:r>
              <a:rPr lang="cs-CZ" b="1" dirty="0"/>
              <a:t>Ty mohou být také dále vrstveny.</a:t>
            </a:r>
          </a:p>
          <a:p>
            <a:r>
              <a:rPr lang="cs-CZ" b="1" dirty="0"/>
              <a:t>Mělo by ovšem platit pravidlo, že nižší cíle vždy musí naplňovat cíle vyšší (zejména strategické).</a:t>
            </a:r>
          </a:p>
        </p:txBody>
      </p:sp>
    </p:spTree>
    <p:extLst>
      <p:ext uri="{BB962C8B-B14F-4D97-AF65-F5344CB8AC3E}">
        <p14:creationId xmlns:p14="http://schemas.microsoft.com/office/powerpoint/2010/main" val="1430256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EBBC98-930E-4985-9CE8-213425E6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585"/>
            <a:ext cx="7886700" cy="1128417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HIERARCHIE CÍLŮ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00B5B2-1C92-4382-896B-35BADC4E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812459"/>
            <a:ext cx="7352663" cy="47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C15493-52CA-4BFE-814D-0346B94B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MANAGEMENT ZMĚN A INOVACÍ</a:t>
            </a:r>
          </a:p>
        </p:txBody>
      </p:sp>
    </p:spTree>
    <p:extLst>
      <p:ext uri="{BB962C8B-B14F-4D97-AF65-F5344CB8AC3E}">
        <p14:creationId xmlns:p14="http://schemas.microsoft.com/office/powerpoint/2010/main" val="87710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DCDE7-894C-488F-8696-CCC1ADAB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26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2DCF2-7BBB-4BB8-9CEF-D5A5E3ED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7951"/>
            <a:ext cx="8229600" cy="4058212"/>
          </a:xfrm>
        </p:spPr>
        <p:txBody>
          <a:bodyPr/>
          <a:lstStyle/>
          <a:p>
            <a:r>
              <a:rPr lang="cs-CZ" b="1" dirty="0"/>
              <a:t>Například výroba bude mít cíle snížení zmetkovitosti, cílem skladů bude snížení skladových zásob, cílem logistiky bude zlepšení rozvozu materiálu nebo výrobků.</a:t>
            </a:r>
          </a:p>
          <a:p>
            <a:r>
              <a:rPr lang="cs-CZ" b="1" dirty="0"/>
              <a:t>Všechny tyto cíle budou naplňovat strategický cíl, kterým je snížení nákladů</a:t>
            </a:r>
            <a:br>
              <a:rPr lang="cs-CZ" b="1" dirty="0"/>
            </a:br>
            <a:r>
              <a:rPr lang="cs-CZ" b="1" dirty="0"/>
              <a:t>o 2%.</a:t>
            </a:r>
          </a:p>
        </p:txBody>
      </p:sp>
    </p:spTree>
    <p:extLst>
      <p:ext uri="{BB962C8B-B14F-4D97-AF65-F5344CB8AC3E}">
        <p14:creationId xmlns:p14="http://schemas.microsoft.com/office/powerpoint/2010/main" val="1527120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8C9EF-693C-48BD-8DE0-C52F9E7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5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(MBO)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F58E1-987D-41FA-BAFB-9F9D3865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1508"/>
            <a:ext cx="8229600" cy="3734655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Řízení podle cílů (anglicky Management by </a:t>
            </a:r>
            <a:r>
              <a:rPr lang="cs-CZ" b="1" dirty="0" err="1"/>
              <a:t>Objectives</a:t>
            </a:r>
            <a:r>
              <a:rPr lang="cs-CZ" b="1" dirty="0"/>
              <a:t>, zkratka MBO) používá se obvykle zkratka MBO i v češtině.</a:t>
            </a:r>
          </a:p>
          <a:p>
            <a:r>
              <a:rPr lang="cs-CZ" b="1" dirty="0"/>
              <a:t>Je to metoda založená na stanovení</a:t>
            </a:r>
            <a:br>
              <a:rPr lang="cs-CZ" b="1" dirty="0"/>
            </a:br>
            <a:r>
              <a:rPr lang="cs-CZ" b="1" dirty="0"/>
              <a:t>a vzájemném odsouhlasení cílů</a:t>
            </a:r>
            <a:br>
              <a:rPr lang="cs-CZ" b="1" dirty="0"/>
            </a:br>
            <a:r>
              <a:rPr lang="cs-CZ" b="1" dirty="0"/>
              <a:t>a vyhodnocování úspěšnosti jejich dosahování.</a:t>
            </a:r>
          </a:p>
          <a:p>
            <a:r>
              <a:rPr lang="cs-CZ" b="1" dirty="0"/>
              <a:t>Navrhl ji Peter F. </a:t>
            </a:r>
            <a:r>
              <a:rPr lang="cs-CZ" b="1" dirty="0" err="1"/>
              <a:t>Drucker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66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0E5AB-3060-4285-834A-F08B4A77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V PRAXI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9DF8E-BD22-45B8-ACB5-E0898DDE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Řízení podle cílů je především velmi přirozená.</a:t>
            </a:r>
            <a:br>
              <a:rPr lang="cs-CZ" b="1" dirty="0"/>
            </a:br>
            <a:r>
              <a:rPr lang="cs-CZ" b="1" dirty="0"/>
              <a:t>Dává důraz na výsledek namísto způsobu jeho dosažení.</a:t>
            </a:r>
          </a:p>
          <a:p>
            <a:r>
              <a:rPr lang="cs-CZ" b="1" dirty="0"/>
              <a:t>Dává větší volnost realizátorům úkolu (manažerům, ale i řadovým pracovníkům), kterým je umožněno rozhodnout se jaký způsob dosažení cíle je nejvhodnější (je tedy v protikladu např. vůči </a:t>
            </a:r>
            <a:r>
              <a:rPr lang="cs-CZ" b="1" dirty="0" err="1"/>
              <a:t>mikromanagementu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158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E637D-DD8D-4E8D-8667-AA81D07E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V PRAXI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CEB4-02CD-4B25-A1B4-2544AD63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Odpovědnost za splnění cíle a za vhodně zvolenou cestu k němu je přenesena na realizátora.</a:t>
            </a:r>
          </a:p>
          <a:p>
            <a:r>
              <a:rPr lang="cs-CZ" b="1" dirty="0"/>
              <a:t>K této odpovědnosti musí mít také odpovídající </a:t>
            </a:r>
            <a:r>
              <a:rPr lang="cs-CZ" b="1" dirty="0" err="1"/>
              <a:t>pravomoce</a:t>
            </a:r>
            <a:r>
              <a:rPr lang="cs-CZ" b="1" dirty="0"/>
              <a:t>.</a:t>
            </a:r>
          </a:p>
          <a:p>
            <a:r>
              <a:rPr lang="cs-CZ" b="1" dirty="0"/>
              <a:t>Metodu řízení podle cílů můžeme použít prakticky použít kdekoliv. Její nevýraznější omezení je v tom, že přirozeně vyžaduje manažery, kteří jsou schopni samostatné práce</a:t>
            </a:r>
            <a:br>
              <a:rPr lang="cs-CZ" b="1" dirty="0"/>
            </a:br>
            <a:r>
              <a:rPr lang="cs-CZ" b="1" dirty="0"/>
              <a:t>a umí stanovit správně postup k dosažení stanovených cílů.</a:t>
            </a:r>
          </a:p>
        </p:txBody>
      </p:sp>
    </p:spTree>
    <p:extLst>
      <p:ext uri="{BB962C8B-B14F-4D97-AF65-F5344CB8AC3E}">
        <p14:creationId xmlns:p14="http://schemas.microsoft.com/office/powerpoint/2010/main" val="3574053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FE36B-E181-4F7D-B890-0C1E9F8C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ODPOVĚDNOST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8952A-A7DF-4325-AE32-0CC63937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Odpovědnost (anglicky </a:t>
            </a:r>
            <a:r>
              <a:rPr lang="cs-CZ" b="1" dirty="0" err="1"/>
              <a:t>Responsibility</a:t>
            </a:r>
            <a:r>
              <a:rPr lang="cs-CZ" b="1" dirty="0"/>
              <a:t>) vyplývá z povinnosti pracovníka plnit činnosti a úkoly dané popisem pracovního místa.</a:t>
            </a:r>
          </a:p>
          <a:p>
            <a:r>
              <a:rPr lang="cs-CZ" b="1" dirty="0"/>
              <a:t>Odpovědnost zahrnuje jednak odpovědnost za samotné provedení dané činnosti či úkolu, jednak odpovědnost za dosažené výsledky</a:t>
            </a:r>
            <a:br>
              <a:rPr lang="cs-CZ" b="1" dirty="0"/>
            </a:br>
            <a:r>
              <a:rPr lang="cs-CZ" b="1" dirty="0"/>
              <a:t>a jejich kvalitu.</a:t>
            </a:r>
          </a:p>
          <a:p>
            <a:r>
              <a:rPr lang="cs-CZ" b="1" dirty="0"/>
              <a:t>Odpovědnost znamená povinnosti - příkazy, které znamenají nutnost či závazek k jednání (konání).</a:t>
            </a:r>
          </a:p>
        </p:txBody>
      </p:sp>
    </p:spTree>
    <p:extLst>
      <p:ext uri="{BB962C8B-B14F-4D97-AF65-F5344CB8AC3E}">
        <p14:creationId xmlns:p14="http://schemas.microsoft.com/office/powerpoint/2010/main" val="3107327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C0632-042C-42CF-8094-BE47AAB2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0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54FED-D72D-4B90-8E0D-7C6FD7B9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0658"/>
            <a:ext cx="8229600" cy="2813539"/>
          </a:xfrm>
        </p:spPr>
        <p:txBody>
          <a:bodyPr>
            <a:normAutofit/>
          </a:bodyPr>
          <a:lstStyle/>
          <a:p>
            <a:r>
              <a:rPr lang="cs-CZ" b="1" dirty="0"/>
              <a:t>Držitel pracovního místa:</a:t>
            </a:r>
          </a:p>
          <a:p>
            <a:pPr lvl="1"/>
            <a:r>
              <a:rPr lang="cs-CZ" b="1" dirty="0"/>
              <a:t>Musí</a:t>
            </a:r>
          </a:p>
          <a:p>
            <a:pPr lvl="1"/>
            <a:r>
              <a:rPr lang="cs-CZ" b="1" dirty="0"/>
              <a:t>Je povinen</a:t>
            </a:r>
          </a:p>
          <a:p>
            <a:pPr lvl="1"/>
            <a:r>
              <a:rPr lang="cs-CZ" b="1" dirty="0"/>
              <a:t>Provádí</a:t>
            </a:r>
          </a:p>
          <a:p>
            <a:pPr lvl="1"/>
            <a:r>
              <a:rPr lang="cs-CZ" b="1" dirty="0"/>
              <a:t>Vykonává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38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749AC-A09F-48FD-8F88-BBE80960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315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PRAVOMOC VS ODPOVĚDNOST (AUTHORITY VS RESPONSIBILITY)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7D3D9-3827-4322-A9AF-44612F8F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868"/>
            <a:ext cx="8229600" cy="428329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Vztah mezi pravomocí a odpovědností zajímal již starověké politické filozofy (např. Platóna).</a:t>
            </a:r>
          </a:p>
          <a:p>
            <a:r>
              <a:rPr lang="cs-CZ" b="1" dirty="0"/>
              <a:t>Z moderních klasiků managementu zejména Peter F. </a:t>
            </a:r>
            <a:r>
              <a:rPr lang="cs-CZ" b="1" dirty="0" err="1"/>
              <a:t>Drucker</a:t>
            </a:r>
            <a:r>
              <a:rPr lang="cs-CZ" b="1" dirty="0"/>
              <a:t> opakovaně zdůrazňuje následující: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Pravomoc bez odpovědnosti vede k tyranii</a:t>
            </a:r>
            <a:r>
              <a:rPr lang="cs-CZ" b="1" dirty="0"/>
              <a:t>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Odpovědnost bez pravomoci vede k bezmoci</a:t>
            </a:r>
            <a:r>
              <a:rPr lang="cs-CZ" b="1" dirty="0"/>
              <a:t>.</a:t>
            </a:r>
          </a:p>
          <a:p>
            <a:pPr lvl="1"/>
            <a:r>
              <a:rPr lang="cs-CZ" b="1" dirty="0"/>
              <a:t>V řízení musí tedy být obě složky vyváženy, jinak nemůže vedoucí pracovník dosahovat vytčených cílů.</a:t>
            </a:r>
          </a:p>
          <a:p>
            <a:pPr lvl="1"/>
            <a:r>
              <a:rPr lang="cs-CZ" b="1" dirty="0"/>
              <a:t> Vyvažování pravomocí a odpovědností je důležitou součástí organizování.</a:t>
            </a:r>
          </a:p>
        </p:txBody>
      </p:sp>
    </p:spTree>
    <p:extLst>
      <p:ext uri="{BB962C8B-B14F-4D97-AF65-F5344CB8AC3E}">
        <p14:creationId xmlns:p14="http://schemas.microsoft.com/office/powerpoint/2010/main" val="2061096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BFB3C-5A46-4EEB-856B-4E827BB2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3066881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6F4E920-BF6D-4274-8481-D29AE312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0732BF-BDD4-4D9F-AB63-2B57E9CD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600200"/>
            <a:ext cx="8778240" cy="4525963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SWOT analýza je univerzální analytická technika používaná pro zhodnocení vnitřních</a:t>
            </a:r>
            <a:br>
              <a:rPr lang="cs-CZ" b="1" dirty="0"/>
            </a:br>
            <a:r>
              <a:rPr lang="cs-CZ" b="1" dirty="0"/>
              <a:t>a vnějších faktorů ovlivňujících úspěšnost organizace nebo nějakého konkrétního záměru (například nového produktu či služby).</a:t>
            </a:r>
          </a:p>
          <a:p>
            <a:r>
              <a:rPr lang="cs-CZ" b="1" dirty="0"/>
              <a:t>Nejčastěji je SWOT analýza používána jako situační analýza v rámci strategického řízení a marketingu.</a:t>
            </a:r>
          </a:p>
          <a:p>
            <a:r>
              <a:rPr lang="cs-CZ" b="1" dirty="0"/>
              <a:t>Autorem SWOT analýzy je Albert </a:t>
            </a:r>
            <a:r>
              <a:rPr lang="cs-CZ" b="1" dirty="0" err="1"/>
              <a:t>Humphrey</a:t>
            </a:r>
            <a:r>
              <a:rPr lang="cs-CZ" b="1" dirty="0"/>
              <a:t>, který ji navrhl v šedesátých letech 20. století.</a:t>
            </a:r>
          </a:p>
        </p:txBody>
      </p:sp>
    </p:spTree>
    <p:extLst>
      <p:ext uri="{BB962C8B-B14F-4D97-AF65-F5344CB8AC3E}">
        <p14:creationId xmlns:p14="http://schemas.microsoft.com/office/powerpoint/2010/main" val="2828290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870D47-E4C2-45A9-8D9B-E8F472BE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 dirty="0">
                <a:solidFill>
                  <a:srgbClr val="FFFFFF"/>
                </a:solidFill>
              </a:rPr>
              <a:t>ALBERT HUMPHREY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2. 6. 1926 –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31. 10. 2005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90DBFC2-01E1-4CCE-A503-2C9AE2446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67" r="3010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2364EED-99C2-4DE4-8554-47666F47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ZMĚN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(CHANGE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0B8EB-1E51-42F1-9A80-9547910F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7102"/>
            <a:ext cx="8229600" cy="381906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Řízení změn je oblast, která se zaměřuje na změny, na jejich zavádění a prosazování do života organizace.</a:t>
            </a:r>
          </a:p>
          <a:p>
            <a:r>
              <a:rPr lang="cs-CZ" b="1" dirty="0"/>
              <a:t>Řízení změn navazuje na obecný management, staví na sociální psychologii</a:t>
            </a:r>
            <a:br>
              <a:rPr lang="cs-CZ" b="1" dirty="0"/>
            </a:br>
            <a:r>
              <a:rPr lang="cs-CZ" b="1" dirty="0"/>
              <a:t>a organizačním chování, používá </a:t>
            </a:r>
            <a:r>
              <a:rPr lang="cs-CZ" b="1" dirty="0" err="1"/>
              <a:t>sociotechniku</a:t>
            </a:r>
            <a:r>
              <a:rPr lang="cs-CZ" b="1" dirty="0"/>
              <a:t> a dotýká se také kultury organizace.</a:t>
            </a:r>
          </a:p>
        </p:txBody>
      </p:sp>
    </p:spTree>
    <p:extLst>
      <p:ext uri="{BB962C8B-B14F-4D97-AF65-F5344CB8AC3E}">
        <p14:creationId xmlns:p14="http://schemas.microsoft.com/office/powerpoint/2010/main" val="1144052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3A84-19DF-4E5D-8728-6C30AA97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00" y="239787"/>
            <a:ext cx="4311748" cy="85077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F24C2-132E-4CE6-B46D-207A4439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99138"/>
            <a:ext cx="8764171" cy="3165231"/>
          </a:xfrm>
        </p:spPr>
        <p:txBody>
          <a:bodyPr/>
          <a:lstStyle/>
          <a:p>
            <a:r>
              <a:rPr lang="cs-CZ" b="1" dirty="0"/>
              <a:t>SWOT je akronym z počátečních písmen anglických názvů jednotlivých faktorů: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>
                <a:solidFill>
                  <a:srgbClr val="00B0F0"/>
                </a:solidFill>
              </a:rPr>
              <a:t>trengths</a:t>
            </a:r>
            <a:r>
              <a:rPr lang="cs-CZ" b="1" dirty="0"/>
              <a:t> - silné stránky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W</a:t>
            </a:r>
            <a:r>
              <a:rPr lang="cs-CZ" b="1" dirty="0" err="1">
                <a:solidFill>
                  <a:srgbClr val="00B0F0"/>
                </a:solidFill>
              </a:rPr>
              <a:t>eaknesses</a:t>
            </a:r>
            <a:r>
              <a:rPr lang="cs-CZ" b="1" dirty="0"/>
              <a:t> - slabé stránky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pportunities</a:t>
            </a:r>
            <a:r>
              <a:rPr lang="cs-CZ" b="1" dirty="0"/>
              <a:t> - příležitosti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hreats</a:t>
            </a:r>
            <a:r>
              <a:rPr lang="cs-CZ" b="1" dirty="0"/>
              <a:t> - hrozby</a:t>
            </a:r>
          </a:p>
        </p:txBody>
      </p:sp>
    </p:spTree>
    <p:extLst>
      <p:ext uri="{BB962C8B-B14F-4D97-AF65-F5344CB8AC3E}">
        <p14:creationId xmlns:p14="http://schemas.microsoft.com/office/powerpoint/2010/main" val="685495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039F13-9E25-4B8E-A10A-FCAEE401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FFFFFF"/>
                </a:solidFill>
              </a:rPr>
              <a:t>SWOT ANALÝZA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F816B-9311-4764-B424-8D577445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566989"/>
            <a:ext cx="4915159" cy="57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77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C0D16DD-1ADB-4EB0-9743-18ED1904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046"/>
            <a:ext cx="8229600" cy="78459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 V PRAXI 1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899B9F-4044-4734-9A9F-26924255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>
            <a:normAutofit/>
          </a:bodyPr>
          <a:lstStyle/>
          <a:p>
            <a:r>
              <a:rPr lang="cs-CZ" b="1" dirty="0"/>
              <a:t>Vzhledem k tomu, že SWOT analýza je velmi univerzální a jednou z nejpoužívanějších analytických technik, je její využití v praxi velmi široké.</a:t>
            </a:r>
          </a:p>
          <a:p>
            <a:r>
              <a:rPr lang="cs-CZ" b="1" dirty="0"/>
              <a:t>Primárně byla vymyšlena pro hodnocení celé organizace (pro strategické řízení</a:t>
            </a:r>
            <a:br>
              <a:rPr lang="cs-CZ" b="1" dirty="0"/>
            </a:br>
            <a:r>
              <a:rPr lang="cs-CZ" b="1" dirty="0"/>
              <a:t>a rozhodování), ale použít ji lze téměř na cokoliv. </a:t>
            </a:r>
          </a:p>
        </p:txBody>
      </p:sp>
    </p:spTree>
    <p:extLst>
      <p:ext uri="{BB962C8B-B14F-4D97-AF65-F5344CB8AC3E}">
        <p14:creationId xmlns:p14="http://schemas.microsoft.com/office/powerpoint/2010/main" val="1762929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2798E-52CD-44D2-B076-B02BF2B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 V PRAXI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E10A4-C245-4AE9-ABED-D8EF0DA5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6506"/>
            <a:ext cx="8229600" cy="440965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Příkladem je třeba osobní hodnocení lidí při pracovním pohovoru.</a:t>
            </a:r>
          </a:p>
          <a:p>
            <a:r>
              <a:rPr lang="cs-CZ" b="1" dirty="0"/>
              <a:t>Je možné ji použít pro organizaci/podnik jako celek nebo pro jednotlivé oblasti, produkty nebo jiné záměry.</a:t>
            </a:r>
          </a:p>
          <a:p>
            <a:r>
              <a:rPr lang="cs-CZ" b="1" dirty="0"/>
              <a:t>Je také širší součástí řízení rizik, neboť postihuje klíčové zdroje rizik (hrozby), pomáhá si je uvědomit a případně nastavit protiopatření.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860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3483E-475F-4722-B096-F74F435C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VNĚJŠÍ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665D4-FC40-4B4D-9B4F-07CC5121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5575"/>
            <a:ext cx="8229600" cy="3720588"/>
          </a:xfrm>
        </p:spPr>
        <p:txBody>
          <a:bodyPr/>
          <a:lstStyle/>
          <a:p>
            <a:r>
              <a:rPr lang="cs-CZ" b="1" dirty="0"/>
              <a:t>Pro vnější faktory platí, že je zapotřebí předem jasně stanovit, co se za ně, s ohledem na analyzovaný problém nebo subjekt, považuje.</a:t>
            </a:r>
          </a:p>
          <a:p>
            <a:r>
              <a:rPr lang="cs-CZ" b="1" dirty="0"/>
              <a:t>Může to být okolí podniku nebo okolí jedné organizační jednotky.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132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736E0-7080-41F6-937A-E1920F32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849" y="299414"/>
            <a:ext cx="4494628" cy="86484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D3C00-583D-45C7-B8C5-5DB58EA0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Její podstatou je identifikovat klíčové silné</a:t>
            </a:r>
            <a:br>
              <a:rPr lang="cs-CZ" b="1" dirty="0"/>
            </a:br>
            <a:r>
              <a:rPr lang="cs-CZ" b="1" dirty="0"/>
              <a:t>a slabé stránky uvnitř, tedy v čem je organizace (nebo její část) dobrá a v čem špatná.</a:t>
            </a:r>
          </a:p>
          <a:p>
            <a:r>
              <a:rPr lang="cs-CZ" b="1" dirty="0"/>
              <a:t>Stejně tak je důležité znát klíčové příležitosti</a:t>
            </a:r>
            <a:br>
              <a:rPr lang="cs-CZ" b="1" dirty="0"/>
            </a:br>
            <a:r>
              <a:rPr lang="cs-CZ" b="1" dirty="0"/>
              <a:t>a hrozby, které se nacházejí v okolí, tedy ve vnějším prostředí.</a:t>
            </a:r>
          </a:p>
          <a:p>
            <a:r>
              <a:rPr lang="cs-CZ" b="1" dirty="0"/>
              <a:t>Cílem SWOT analýzy je identifikovat a následně omezit slabé stránky, podporovat silné stránky, hledat nové příležitosti a znát hrozby</a:t>
            </a:r>
          </a:p>
          <a:p>
            <a:r>
              <a:rPr lang="cs-CZ" b="1" dirty="0"/>
              <a:t>Organizace by měla využívat příležitostí, které se nabízejí a předcházet hrozbám.</a:t>
            </a:r>
          </a:p>
        </p:txBody>
      </p:sp>
    </p:spTree>
    <p:extLst>
      <p:ext uri="{BB962C8B-B14F-4D97-AF65-F5344CB8AC3E}">
        <p14:creationId xmlns:p14="http://schemas.microsoft.com/office/powerpoint/2010/main" val="1632430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0F65-CC55-43A3-92C3-F79FF26E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PRAVIDLA A POSTUP PŘI VYTVÁŘENÍ SWOT ANALÝZY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3D6B6-A195-4931-8044-0A0F4F65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/>
          <a:lstStyle/>
          <a:p>
            <a:r>
              <a:rPr lang="cs-CZ" b="1" dirty="0"/>
              <a:t>Přestože princip SWOT analýzy se zdá být velmi jednoduchý, tak abyste dostali smysluplný výsledek, je třeba dodržovat základní pravidla.</a:t>
            </a:r>
          </a:p>
          <a:p>
            <a:r>
              <a:rPr lang="cs-CZ" b="1" dirty="0"/>
              <a:t>Nestačí jen nějak vyplnit 4 kvadranty prvním seznamem co vás napadne.</a:t>
            </a:r>
          </a:p>
          <a:p>
            <a:r>
              <a:rPr lang="cs-CZ" b="1" dirty="0"/>
              <a:t>Bez správného postupu vám zůstane jen vyplněná tabulka. </a:t>
            </a:r>
          </a:p>
        </p:txBody>
      </p:sp>
    </p:spTree>
    <p:extLst>
      <p:ext uri="{BB962C8B-B14F-4D97-AF65-F5344CB8AC3E}">
        <p14:creationId xmlns:p14="http://schemas.microsoft.com/office/powerpoint/2010/main" val="1601274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F33B0-3347-4AA7-97E9-10090991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67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A SPOLEČNÉ RYSY POSTUPŮ TVORBY SWOT ANALÝZY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46414-B466-4AA2-8E4A-44206DED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3545"/>
            <a:ext cx="8229600" cy="414261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Zaměřte se na klíčové a důležité věci.</a:t>
            </a:r>
          </a:p>
          <a:p>
            <a:r>
              <a:rPr lang="cs-CZ" b="1" dirty="0"/>
              <a:t>Dlouhý seznam s řadou nepodstatných věcí pouze rozptýlí vaši pozornost.</a:t>
            </a:r>
          </a:p>
          <a:p>
            <a:r>
              <a:rPr lang="cs-CZ" b="1" dirty="0"/>
              <a:t>Důležité je slovo klíčové faktory.</a:t>
            </a:r>
          </a:p>
          <a:p>
            <a:r>
              <a:rPr lang="cs-CZ" b="1" dirty="0"/>
              <a:t>Zahrnujte pouze fakta a objektivní faktory, ne domněnky nebo spekulace.</a:t>
            </a:r>
          </a:p>
          <a:p>
            <a:r>
              <a:rPr lang="cs-CZ" b="1" dirty="0"/>
              <a:t>Pouze věci, které jsou nějak měřitelné nebo změřitelné dávají analýze důraz.</a:t>
            </a:r>
          </a:p>
        </p:txBody>
      </p:sp>
    </p:spTree>
    <p:extLst>
      <p:ext uri="{BB962C8B-B14F-4D97-AF65-F5344CB8AC3E}">
        <p14:creationId xmlns:p14="http://schemas.microsoft.com/office/powerpoint/2010/main" val="676753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7573C-57FB-4F38-9599-77B3E1C4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81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A SPOLEČNÉ RYSY POSTUPŮ TVORBY SWOT ANALÝZY 2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6DC3E-B54B-4E08-A812-2DA91173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353634"/>
          </a:xfrm>
        </p:spPr>
        <p:txBody>
          <a:bodyPr/>
          <a:lstStyle/>
          <a:p>
            <a:r>
              <a:rPr lang="cs-CZ" b="1" dirty="0"/>
              <a:t>Využijte týmovou spolupráci a názory ostatních.</a:t>
            </a:r>
          </a:p>
          <a:p>
            <a:r>
              <a:rPr lang="cs-CZ" b="1" dirty="0"/>
              <a:t>Důležitost a objektivnost vám potvrdí kolegové - jen ty věci, na kterých se shodnete ve více lidech mají váhu.</a:t>
            </a:r>
          </a:p>
          <a:p>
            <a:r>
              <a:rPr lang="cs-CZ" b="1" dirty="0"/>
              <a:t>Rozepište faktory do 4 SWOT kvadrantů.</a:t>
            </a:r>
          </a:p>
          <a:p>
            <a:r>
              <a:rPr lang="cs-CZ" b="1" dirty="0"/>
              <a:t>Vyhodnoťte co s tím. Hledejte cesty jak využít vaší situace, případně jak ji zlepšit.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920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4E600-02AF-4FB3-ACF5-11AC8B8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3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A SPOLEČNÉ RYSY POSTUPŮ TVORBY SWOT ANALÝZY 3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742F9-7AA5-4CD0-AF4E-ECB086A3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2018"/>
            <a:ext cx="8229600" cy="404414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K tomu použijte následující hodnocení mezi kvadranty - to je klíčem ke správnému stanovení SWOT analýzy, pomůže totiž stanovit strategii realizace dalších opatření:</a:t>
            </a:r>
          </a:p>
          <a:p>
            <a:pPr lvl="1"/>
            <a:r>
              <a:rPr lang="cs-CZ" b="1" dirty="0"/>
              <a:t>Jak pomocí silných stránek využít příležitosti na trhu?</a:t>
            </a:r>
            <a:br>
              <a:rPr lang="cs-CZ" b="1" dirty="0"/>
            </a:br>
            <a:r>
              <a:rPr lang="cs-CZ" b="1" dirty="0"/>
              <a:t>(S-O hodnocení).</a:t>
            </a:r>
          </a:p>
          <a:p>
            <a:pPr lvl="1"/>
            <a:r>
              <a:rPr lang="cs-CZ" b="1" dirty="0"/>
              <a:t>Jak využít příležitosti k odstranění nebo snížení našich slabých stránek? (W-O hodnocení).</a:t>
            </a:r>
          </a:p>
          <a:p>
            <a:pPr lvl="1"/>
            <a:r>
              <a:rPr lang="cs-CZ" b="1" dirty="0"/>
              <a:t>Jak využít silné stránky odvrácení hrozeb? (S-T hodnocení).</a:t>
            </a:r>
          </a:p>
          <a:p>
            <a:pPr lvl="1"/>
            <a:r>
              <a:rPr lang="cs-CZ" b="1" dirty="0"/>
              <a:t>Jak snížit hrozby ve vztahu k našim slabým stránkám?</a:t>
            </a:r>
            <a:br>
              <a:rPr lang="cs-CZ" b="1" dirty="0"/>
            </a:br>
            <a:r>
              <a:rPr lang="cs-CZ" b="1" dirty="0"/>
              <a:t>(W-T hodnocení).</a:t>
            </a:r>
          </a:p>
          <a:p>
            <a:r>
              <a:rPr lang="cs-CZ" b="1" dirty="0"/>
              <a:t>Případně zrevidujte faktory, pokud jste během hodnocení přišli na něco jiného než před ním.</a:t>
            </a:r>
          </a:p>
        </p:txBody>
      </p:sp>
    </p:spTree>
    <p:extLst>
      <p:ext uri="{BB962C8B-B14F-4D97-AF65-F5344CB8AC3E}">
        <p14:creationId xmlns:p14="http://schemas.microsoft.com/office/powerpoint/2010/main" val="191869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AC6D9-797C-49BB-A5C5-E5FA01F0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905"/>
            <a:ext cx="8229600" cy="2565595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„Nejtěžší ze všeho je měnit myšlení lidí“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(P.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94966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74BFB-8391-4BC2-A6BA-C36E159A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025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DALŠÍ METODY VYUŽITELNÉ PRO VYTVÁŘENÍ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SWOT ANALÝZY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0F978-C118-40B5-BB6A-2BB1F8C9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5158"/>
            <a:ext cx="8229600" cy="416100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Pro vnitřní faktory (v čem je organizace dobrá</a:t>
            </a:r>
            <a:br>
              <a:rPr lang="cs-CZ" b="1" dirty="0"/>
            </a:br>
            <a:r>
              <a:rPr lang="cs-CZ" b="1" dirty="0"/>
              <a:t>a špatná), tedy nalezení silných a slabých stránek můžete použít Finanční analýzy organizace.</a:t>
            </a:r>
          </a:p>
          <a:p>
            <a:r>
              <a:rPr lang="cs-CZ" b="1" dirty="0"/>
              <a:t>Hodnocení pomocí EFQM.</a:t>
            </a:r>
          </a:p>
          <a:p>
            <a:r>
              <a:rPr lang="cs-CZ" b="1" dirty="0"/>
              <a:t>Analýza hodnotového řetězce - </a:t>
            </a:r>
            <a:r>
              <a:rPr lang="cs-CZ" b="1" dirty="0" err="1"/>
              <a:t>Value</a:t>
            </a:r>
            <a:r>
              <a:rPr lang="cs-CZ" b="1" dirty="0"/>
              <a:t> Stream </a:t>
            </a:r>
            <a:r>
              <a:rPr lang="cs-CZ" b="1" dirty="0" err="1"/>
              <a:t>Mapping</a:t>
            </a:r>
            <a:r>
              <a:rPr lang="cs-CZ" b="1" dirty="0"/>
              <a:t> (VSM).</a:t>
            </a:r>
          </a:p>
          <a:p>
            <a:r>
              <a:rPr lang="cs-CZ" b="1" dirty="0"/>
              <a:t>Analýzy zdrojů (například Grantova analýza, VRIO analýza).</a:t>
            </a:r>
          </a:p>
          <a:p>
            <a:r>
              <a:rPr lang="cs-CZ" b="1" dirty="0"/>
              <a:t>Analýzy produktového portfolia (například Bostonská matice).</a:t>
            </a:r>
          </a:p>
        </p:txBody>
      </p:sp>
    </p:spTree>
    <p:extLst>
      <p:ext uri="{BB962C8B-B14F-4D97-AF65-F5344CB8AC3E}">
        <p14:creationId xmlns:p14="http://schemas.microsoft.com/office/powerpoint/2010/main" val="255637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25736-5489-470B-B75C-695DC5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26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DALŠÍ METODY VYUŽITELNÉ PRO VYTVÁŘENÍ SWOT ANALÝZY - 2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D7FC9-678E-4802-84CE-7C819A86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1003"/>
            <a:ext cx="8229600" cy="42551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Pro vnější faktory hledáte v okolí organizace příležitosti. K tomu lze použít například Analýza trendů vzdáleného prostředí (například PESTLE analýza).</a:t>
            </a:r>
          </a:p>
          <a:p>
            <a:r>
              <a:rPr lang="cs-CZ" b="1" dirty="0"/>
              <a:t>Sektorová analýza - například </a:t>
            </a:r>
            <a:r>
              <a:rPr lang="cs-CZ" b="1" dirty="0" err="1"/>
              <a:t>Porterova</a:t>
            </a:r>
            <a:r>
              <a:rPr lang="cs-CZ" b="1" dirty="0"/>
              <a:t> analýza 5F (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r>
              <a:rPr lang="cs-CZ" b="1" dirty="0"/>
              <a:t>).</a:t>
            </a:r>
          </a:p>
          <a:p>
            <a:r>
              <a:rPr lang="cs-CZ" b="1" dirty="0"/>
              <a:t>Analýza konkurenčního postavení (segmentace trhu, analýza potřeb zákazníků, analýza konkurentů)</a:t>
            </a:r>
          </a:p>
        </p:txBody>
      </p:sp>
    </p:spTree>
    <p:extLst>
      <p:ext uri="{BB962C8B-B14F-4D97-AF65-F5344CB8AC3E}">
        <p14:creationId xmlns:p14="http://schemas.microsoft.com/office/powerpoint/2010/main" val="1066585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FC5C51-C889-4102-A1AE-F5CAF274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1828"/>
            <a:ext cx="7886700" cy="134897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NÁSTROJE PRO TVORBU SWOT ANALÝZY – KOMPLEXNÍ PŘEHLED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86F40A-CCFE-4194-A02C-7A946869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2082"/>
            <a:ext cx="8178799" cy="27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2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09023-D04C-4FE0-931B-9CD4B2A9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CSF – KRITICKÉ FAKTORY ÚSPĚCHU</a:t>
            </a:r>
          </a:p>
        </p:txBody>
      </p:sp>
    </p:spTree>
    <p:extLst>
      <p:ext uri="{BB962C8B-B14F-4D97-AF65-F5344CB8AC3E}">
        <p14:creationId xmlns:p14="http://schemas.microsoft.com/office/powerpoint/2010/main" val="1481366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65B3068-B440-4FED-ABCB-BF6D8972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41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KRITICKÉ FAKTORY ÚSPĚCHU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AFD490-91D3-43E8-8EA6-264CF50C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074"/>
            <a:ext cx="8229600" cy="4193089"/>
          </a:xfrm>
        </p:spPr>
        <p:txBody>
          <a:bodyPr>
            <a:normAutofit/>
          </a:bodyPr>
          <a:lstStyle/>
          <a:p>
            <a:r>
              <a:rPr lang="cs-CZ" b="1" dirty="0"/>
              <a:t>CSF (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Success</a:t>
            </a:r>
            <a:r>
              <a:rPr lang="cs-CZ" b="1" dirty="0"/>
              <a:t> </a:t>
            </a:r>
            <a:r>
              <a:rPr lang="cs-CZ" b="1" dirty="0" err="1"/>
              <a:t>Factors</a:t>
            </a:r>
            <a:r>
              <a:rPr lang="cs-CZ" b="1" dirty="0"/>
              <a:t>) - překládá se jako  Kritické faktory úspěchu (KFÚ), používá se běžně anglická zkratka CSF.</a:t>
            </a:r>
          </a:p>
          <a:p>
            <a:r>
              <a:rPr lang="cs-CZ" b="1" dirty="0"/>
              <a:t>Jde o jednoduchou analytickou techniku, přístup, který se používá v modelování organizace a jejího fungování nebo nějaké situace či projektu a je výrazně analogický </a:t>
            </a:r>
            <a:r>
              <a:rPr lang="cs-CZ" b="1" dirty="0" err="1"/>
              <a:t>Paretovu</a:t>
            </a:r>
            <a:r>
              <a:rPr lang="cs-CZ" b="1" dirty="0"/>
              <a:t> pravidlu či pravidlu úzkého hrdla.</a:t>
            </a:r>
          </a:p>
        </p:txBody>
      </p:sp>
    </p:spTree>
    <p:extLst>
      <p:ext uri="{BB962C8B-B14F-4D97-AF65-F5344CB8AC3E}">
        <p14:creationId xmlns:p14="http://schemas.microsoft.com/office/powerpoint/2010/main" val="927508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08999-7D30-411E-B172-C22E727C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39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FAKTORY (FENOMÉNY)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468A1-9386-40E1-B8DC-44C68206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074"/>
            <a:ext cx="8229600" cy="4193089"/>
          </a:xfrm>
        </p:spPr>
        <p:txBody>
          <a:bodyPr>
            <a:normAutofit/>
          </a:bodyPr>
          <a:lstStyle/>
          <a:p>
            <a:r>
              <a:rPr lang="cs-CZ" b="1" dirty="0"/>
              <a:t>V souladu s pojetím CSF je plně postačující vymezit a vybrat pouze ty fenomény (faktory), které jsou nejpodstatnější pro úspěch organizace nebo nějakého konkrétního záměru či plánu.</a:t>
            </a:r>
          </a:p>
          <a:p>
            <a:r>
              <a:rPr lang="cs-CZ" b="1" dirty="0"/>
              <a:t>Díky tomu se množství sledovaných jevů může omezit řádově na jednotky, místo sledování desítek, stovek či tisíců jevů.</a:t>
            </a:r>
          </a:p>
        </p:txBody>
      </p:sp>
    </p:spTree>
    <p:extLst>
      <p:ext uri="{BB962C8B-B14F-4D97-AF65-F5344CB8AC3E}">
        <p14:creationId xmlns:p14="http://schemas.microsoft.com/office/powerpoint/2010/main" val="42316791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2AFA5-BE80-4580-B16F-FA77E393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66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 ČEMU POTŘEBUJEME ZNÁT KRITICKÉ FAKTORY ÚSPĚCHU?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90A3F-6B1B-4586-99B3-5C0F07E6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2358"/>
            <a:ext cx="8229600" cy="3331328"/>
          </a:xfrm>
        </p:spPr>
        <p:txBody>
          <a:bodyPr>
            <a:normAutofit/>
          </a:bodyPr>
          <a:lstStyle/>
          <a:p>
            <a:r>
              <a:rPr lang="cs-CZ" b="1" dirty="0"/>
              <a:t>Analýza kritických faktorů úspěchu se používá ve všech situacích, kde je třeba umět pojmenovat klíčové faktory, které mohou znamenat selhání, či neúspěch nebo naopak.</a:t>
            </a:r>
          </a:p>
          <a:p>
            <a:r>
              <a:rPr lang="cs-CZ" b="1" dirty="0"/>
              <a:t>Jde o univerzální analýzu, která je šíří svého využití podobná například SWOT analýze.</a:t>
            </a:r>
          </a:p>
        </p:txBody>
      </p:sp>
    </p:spTree>
    <p:extLst>
      <p:ext uri="{BB962C8B-B14F-4D97-AF65-F5344CB8AC3E}">
        <p14:creationId xmlns:p14="http://schemas.microsoft.com/office/powerpoint/2010/main" val="1348270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1FFFF-D43C-4069-9197-E6CA4828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TYPICKÉ MODELY KRITICKÝCH FAKTORŮ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3F927-8086-4E63-B4B7-32FDE6C4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6258"/>
            <a:ext cx="8229600" cy="440990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b="1" dirty="0" err="1"/>
              <a:t>Leavittův</a:t>
            </a:r>
            <a:r>
              <a:rPr lang="cs-CZ" b="1" dirty="0"/>
              <a:t> diamant (</a:t>
            </a:r>
            <a:r>
              <a:rPr lang="cs-CZ" b="1" dirty="0" err="1"/>
              <a:t>Leavitt´s</a:t>
            </a:r>
            <a:r>
              <a:rPr lang="cs-CZ" b="1" dirty="0"/>
              <a:t> </a:t>
            </a:r>
            <a:r>
              <a:rPr lang="cs-CZ" b="1" dirty="0" err="1"/>
              <a:t>Diamond</a:t>
            </a:r>
            <a:r>
              <a:rPr lang="cs-CZ" b="1" dirty="0"/>
              <a:t>)</a:t>
            </a:r>
          </a:p>
          <a:p>
            <a:pPr lvl="1"/>
            <a:r>
              <a:rPr lang="cs-CZ" b="1" dirty="0"/>
              <a:t>McKinsey 7S</a:t>
            </a:r>
          </a:p>
          <a:p>
            <a:pPr lvl="1"/>
            <a:r>
              <a:rPr lang="cs-CZ" b="1" dirty="0"/>
              <a:t>MIT 90´s</a:t>
            </a:r>
          </a:p>
          <a:p>
            <a:pPr lvl="1"/>
            <a:r>
              <a:rPr lang="cs-CZ" b="1" dirty="0"/>
              <a:t>Organizační architektura (</a:t>
            </a:r>
            <a:r>
              <a:rPr lang="cs-CZ" b="1" dirty="0" err="1"/>
              <a:t>Organizational</a:t>
            </a:r>
            <a:r>
              <a:rPr lang="cs-CZ" b="1" dirty="0"/>
              <a:t> </a:t>
            </a:r>
            <a:r>
              <a:rPr lang="cs-CZ" b="1" dirty="0" err="1"/>
              <a:t>Architecture</a:t>
            </a:r>
            <a:r>
              <a:rPr lang="cs-CZ" b="1" dirty="0"/>
              <a:t>)</a:t>
            </a:r>
          </a:p>
          <a:p>
            <a:r>
              <a:rPr lang="cs-CZ" b="1" dirty="0"/>
              <a:t>Modely kritických faktorů úspěchu využívá řízení změn pomocí CSF.</a:t>
            </a:r>
          </a:p>
          <a:p>
            <a:r>
              <a:rPr lang="cs-CZ" b="1" dirty="0"/>
              <a:t>CSF je příbuzný technikám dekompozice organizace.</a:t>
            </a:r>
          </a:p>
          <a:p>
            <a:r>
              <a:rPr lang="cs-CZ" b="1" dirty="0"/>
              <a:t>Když nám něco k úspěchu chybí - například k úspěchu u zákazníků nebo k úspěšnému dokončení změny, pak hovoříme o tzv. </a:t>
            </a:r>
            <a:r>
              <a:rPr lang="cs-CZ" b="1" dirty="0" err="1"/>
              <a:t>success</a:t>
            </a:r>
            <a:r>
              <a:rPr lang="cs-CZ" b="1" dirty="0"/>
              <a:t> gap.</a:t>
            </a:r>
          </a:p>
        </p:txBody>
      </p:sp>
    </p:spTree>
    <p:extLst>
      <p:ext uri="{BB962C8B-B14F-4D97-AF65-F5344CB8AC3E}">
        <p14:creationId xmlns:p14="http://schemas.microsoft.com/office/powerpoint/2010/main" val="602574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919A2-ADCF-4BD8-A180-99AE891F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METODA DELPHI</a:t>
            </a:r>
          </a:p>
        </p:txBody>
      </p:sp>
    </p:spTree>
    <p:extLst>
      <p:ext uri="{BB962C8B-B14F-4D97-AF65-F5344CB8AC3E}">
        <p14:creationId xmlns:p14="http://schemas.microsoft.com/office/powerpoint/2010/main" val="4087424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5E1ADD3-8975-407A-A766-2003C672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METODA DELPHI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795C6A-5222-4BEA-980F-DA59B756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Metoda </a:t>
            </a:r>
            <a:r>
              <a:rPr lang="cs-CZ" b="1" dirty="0" err="1">
                <a:solidFill>
                  <a:srgbClr val="00B0F0"/>
                </a:solidFill>
              </a:rPr>
              <a:t>Delphi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je postup pro stanovení odborného odhadu budoucího vývoje nebo stavu pomocí skupiny expertů. Jedná se</a:t>
            </a:r>
            <a:br>
              <a:rPr lang="cs-CZ" b="1" dirty="0"/>
            </a:br>
            <a:r>
              <a:rPr lang="cs-CZ" b="1" dirty="0"/>
              <a:t>o techniku, která využívá subjektivní názory členů expertní skupiny s cílem získání celkového konsensu názorů.</a:t>
            </a:r>
          </a:p>
          <a:p>
            <a:r>
              <a:rPr lang="cs-CZ" b="1" dirty="0"/>
              <a:t>Zjednodušeně je </a:t>
            </a:r>
            <a:r>
              <a:rPr lang="cs-CZ" b="1" dirty="0" err="1"/>
              <a:t>Delphi</a:t>
            </a:r>
            <a:r>
              <a:rPr lang="cs-CZ" b="1" dirty="0"/>
              <a:t> technika druh brainstormingu s jasně danými pravidly.</a:t>
            </a:r>
          </a:p>
        </p:txBody>
      </p:sp>
    </p:spTree>
    <p:extLst>
      <p:ext uri="{BB962C8B-B14F-4D97-AF65-F5344CB8AC3E}">
        <p14:creationId xmlns:p14="http://schemas.microsoft.com/office/powerpoint/2010/main" val="7113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2FE01FC-C1F1-494D-8B46-2B2839CA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ZMĚNY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04240A-6BDA-4E6D-B58B-D04D6860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1411"/>
            <a:ext cx="8229600" cy="4064752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Změny jsou základní charakteristikou života organizací, které se musí umět vypořádat zejména s rychlými změnami okolního prostředí.</a:t>
            </a:r>
          </a:p>
          <a:p>
            <a:r>
              <a:rPr lang="cs-CZ" b="1" dirty="0"/>
              <a:t>Peter F. </a:t>
            </a:r>
            <a:r>
              <a:rPr lang="cs-CZ" b="1" dirty="0" err="1"/>
              <a:t>Drucker</a:t>
            </a:r>
            <a:r>
              <a:rPr lang="cs-CZ" b="1" dirty="0"/>
              <a:t> definoval koncem osmdesátých let pojem turbulence v podnikovém řízení.</a:t>
            </a:r>
          </a:p>
          <a:p>
            <a:r>
              <a:rPr lang="cs-CZ" b="1" dirty="0"/>
              <a:t>Z tohoto všeho vyplývá vyšší důraz na řízení</a:t>
            </a:r>
            <a:br>
              <a:rPr lang="cs-CZ" b="1" dirty="0"/>
            </a:br>
            <a:r>
              <a:rPr lang="cs-CZ" b="1" dirty="0"/>
              <a:t>v proměnlivém prostředí a management se tím stává z velké části řízením změn.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304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3BBFD-B91A-406F-BF27-0F591802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774"/>
            <a:ext cx="8229600" cy="8408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POUŽITÍ METODY DELPHI V PRAXI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036A4-D3C7-485D-8118-3EC293FA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884"/>
            <a:ext cx="8229600" cy="4265279"/>
          </a:xfrm>
        </p:spPr>
        <p:txBody>
          <a:bodyPr>
            <a:normAutofit/>
          </a:bodyPr>
          <a:lstStyle/>
          <a:p>
            <a:r>
              <a:rPr lang="cs-CZ" b="1" dirty="0" err="1"/>
              <a:t>Delphi</a:t>
            </a:r>
            <a:r>
              <a:rPr lang="cs-CZ" b="1" dirty="0"/>
              <a:t> se využívá pro předpovídání budoucího vývoje založené na konsensu mezi experty.</a:t>
            </a:r>
          </a:p>
          <a:p>
            <a:r>
              <a:rPr lang="cs-CZ" b="1" dirty="0"/>
              <a:t>Patří mezi metody expertního odhadování.</a:t>
            </a:r>
          </a:p>
          <a:p>
            <a:r>
              <a:rPr lang="cs-CZ" b="1" dirty="0"/>
              <a:t>Je velmi využívána při kvalitativní analýze rizik, ale také řízení projektů a celé řadě dalších oblastí, kde je třeba skupinou odborníků odhadnout budoucí vývoj či stav.</a:t>
            </a:r>
          </a:p>
        </p:txBody>
      </p:sp>
    </p:spTree>
    <p:extLst>
      <p:ext uri="{BB962C8B-B14F-4D97-AF65-F5344CB8AC3E}">
        <p14:creationId xmlns:p14="http://schemas.microsoft.com/office/powerpoint/2010/main" val="740184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4BF20-713B-40E8-BFD7-36AC6D81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POUŽITÍ METODY DELPHI V PRAXI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5B146-162C-44B0-9DA0-2BC844FC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Podobně jako brainstorming se využívá pro generování nových, neotřelých myšlenek.</a:t>
            </a:r>
          </a:p>
          <a:p>
            <a:r>
              <a:rPr lang="cs-CZ" b="1" dirty="0"/>
              <a:t>V jejím průběhu odborníci vyjadřují své názory jednotlivě a anonymně, přičemž mají v průběhu přístup k názorům ostatních odborníků.</a:t>
            </a:r>
          </a:p>
          <a:p>
            <a:r>
              <a:rPr lang="cs-CZ" b="1" dirty="0"/>
              <a:t>Ti mohou své rozdílné názory konfrontovat</a:t>
            </a:r>
            <a:br>
              <a:rPr lang="cs-CZ" b="1" dirty="0"/>
            </a:br>
            <a:r>
              <a:rPr lang="cs-CZ" b="1" dirty="0"/>
              <a:t>a též je v jednotlivých kolech měnit.</a:t>
            </a:r>
          </a:p>
        </p:txBody>
      </p:sp>
    </p:spTree>
    <p:extLst>
      <p:ext uri="{BB962C8B-B14F-4D97-AF65-F5344CB8AC3E}">
        <p14:creationId xmlns:p14="http://schemas.microsoft.com/office/powerpoint/2010/main" val="17080411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8CD71-3469-4E1B-8DC9-97712F72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POSTUP A HLAVNÍ ZNAKY METODY DELPHI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DB57A-59EC-49C1-89E0-A812165C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935"/>
            <a:ext cx="8229600" cy="426922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účastní se skupina nezávislých expertů (obvykle 8-12)</a:t>
            </a:r>
          </a:p>
          <a:p>
            <a:r>
              <a:rPr lang="cs-CZ" b="1" dirty="0"/>
              <a:t>je zachována anonymita expertů (odstraňuje to psychologickou bariéru vzájemného ovlivňování)</a:t>
            </a:r>
          </a:p>
          <a:p>
            <a:r>
              <a:rPr lang="cs-CZ" b="1" dirty="0"/>
              <a:t>otázky by měly být formulovány tak, aby bylo možno odpovídat kvalitativně</a:t>
            </a:r>
          </a:p>
          <a:p>
            <a:r>
              <a:rPr lang="cs-CZ" b="1" dirty="0"/>
              <a:t>experti mohou své odpovědi v jednotlivých kolech měnit</a:t>
            </a:r>
          </a:p>
          <a:p>
            <a:r>
              <a:rPr lang="cs-CZ" b="1" dirty="0"/>
              <a:t>experti by měli své odpovědi zdůvodnit</a:t>
            </a:r>
          </a:p>
          <a:p>
            <a:r>
              <a:rPr lang="cs-CZ" b="1" dirty="0"/>
              <a:t>odborný odhad se zpřesňuje ve více kolech dotazování, vždy se zpětnou vazbou na předchozí kolo</a:t>
            </a:r>
          </a:p>
          <a:p>
            <a:r>
              <a:rPr lang="cs-CZ" b="1" dirty="0"/>
              <a:t>výsledky jsou statisticky zpracovány</a:t>
            </a:r>
          </a:p>
        </p:txBody>
      </p:sp>
    </p:spTree>
    <p:extLst>
      <p:ext uri="{BB962C8B-B14F-4D97-AF65-F5344CB8AC3E}">
        <p14:creationId xmlns:p14="http://schemas.microsoft.com/office/powerpoint/2010/main" val="1268926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0C1859-BC9E-4499-A339-1A3AA46D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2450218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FC5D5-92BF-42C4-B177-457C0B1A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BRAINSTORMING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52D533-EF41-4D43-AE95-750B8E20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Brainstorming je skupinová kreativní technika.</a:t>
            </a:r>
          </a:p>
          <a:p>
            <a:r>
              <a:rPr lang="cs-CZ" b="1" dirty="0"/>
              <a:t>Cílem je generování co nejvíce nápadů na dané téma.</a:t>
            </a:r>
          </a:p>
          <a:p>
            <a:r>
              <a:rPr lang="cs-CZ" b="1" dirty="0"/>
              <a:t>Poprvé s touto myšlenkou přišel v roce 1939 reklamní pracovník Alex </a:t>
            </a:r>
            <a:r>
              <a:rPr lang="cs-CZ" b="1" dirty="0" err="1"/>
              <a:t>Faickney</a:t>
            </a:r>
            <a:r>
              <a:rPr lang="cs-CZ" b="1" dirty="0"/>
              <a:t> </a:t>
            </a:r>
            <a:r>
              <a:rPr lang="cs-CZ" b="1" dirty="0" err="1"/>
              <a:t>Osborn</a:t>
            </a:r>
            <a:r>
              <a:rPr lang="cs-CZ" b="1" dirty="0"/>
              <a:t>, jako specifickou metodu ji pak rozpracoval</a:t>
            </a:r>
            <a:br>
              <a:rPr lang="cs-CZ" b="1" dirty="0"/>
            </a:br>
            <a:r>
              <a:rPr lang="cs-CZ" b="1" dirty="0"/>
              <a:t>v knize </a:t>
            </a:r>
            <a:r>
              <a:rPr lang="cs-CZ" b="1" dirty="0" err="1"/>
              <a:t>Applied</a:t>
            </a:r>
            <a:r>
              <a:rPr lang="cs-CZ" b="1" dirty="0"/>
              <a:t> </a:t>
            </a:r>
            <a:r>
              <a:rPr lang="cs-CZ" b="1" dirty="0" err="1"/>
              <a:t>Imagination</a:t>
            </a:r>
            <a:r>
              <a:rPr lang="cs-CZ" b="1" dirty="0"/>
              <a:t> (1953).</a:t>
            </a:r>
          </a:p>
        </p:txBody>
      </p:sp>
    </p:spTree>
    <p:extLst>
      <p:ext uri="{BB962C8B-B14F-4D97-AF65-F5344CB8AC3E}">
        <p14:creationId xmlns:p14="http://schemas.microsoft.com/office/powerpoint/2010/main" val="2401723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97A6A-E7E8-4304-9CAD-CEC222A5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819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BRAINSTORMINGU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4AC69-80A4-4B5D-BB93-BBA8B2A3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0492"/>
            <a:ext cx="8229600" cy="3945671"/>
          </a:xfrm>
        </p:spPr>
        <p:txBody>
          <a:bodyPr>
            <a:normAutofit/>
          </a:bodyPr>
          <a:lstStyle/>
          <a:p>
            <a:r>
              <a:rPr lang="cs-CZ" b="1" dirty="0"/>
              <a:t>Přestože se zrodil v obchodě, jeho použití je prakticky neomezené.</a:t>
            </a:r>
          </a:p>
          <a:p>
            <a:r>
              <a:rPr lang="cs-CZ" b="1" dirty="0"/>
              <a:t>Používá se v celé řadě oblastí - od řešení problémů až po generování vysoce kreativních nápadů.</a:t>
            </a:r>
          </a:p>
          <a:p>
            <a:r>
              <a:rPr lang="cs-CZ" b="1" dirty="0"/>
              <a:t>Používá se v managementu, marketingu i při vědecké činnosti.</a:t>
            </a:r>
          </a:p>
        </p:txBody>
      </p:sp>
    </p:spTree>
    <p:extLst>
      <p:ext uri="{BB962C8B-B14F-4D97-AF65-F5344CB8AC3E}">
        <p14:creationId xmlns:p14="http://schemas.microsoft.com/office/powerpoint/2010/main" val="268052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C3D37-9EAE-461C-8CA8-F0BA96E7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731836"/>
            <a:ext cx="8848579" cy="81561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ZÁSADY A PRAVIDLA BRAINSTORMINGU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1D53D-40BF-4C86-B3D5-5EBBCDA5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Všeobecně je známo pět základních zásad. Jejich cílem je eliminovat veškerá omezení a naopak stimulovat tvorbu nových myšlenek: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Příjemná atmosféra </a:t>
            </a:r>
            <a:r>
              <a:rPr lang="cs-CZ" b="1" dirty="0"/>
              <a:t>- je důležité navodit tvůrčí klima a příjemné prostředí, správně naplánovat celou schůzku.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Soustředíme se na kvantitu </a:t>
            </a:r>
            <a:r>
              <a:rPr lang="cs-CZ" b="1" dirty="0"/>
              <a:t>- čím více bude námětů, tím pravděpodobněji budou obsahovat kvalitní návrh řešení.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Žádná kritika </a:t>
            </a:r>
            <a:r>
              <a:rPr lang="cs-CZ" b="1" dirty="0"/>
              <a:t>- žádná omezení neexistují, kritiku odkládáme na později, abychom nebrzdili toky myšlenek a námětů.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Jakékoliv nápady jsou vítány </a:t>
            </a:r>
            <a:r>
              <a:rPr lang="cs-CZ" b="1" dirty="0"/>
              <a:t>- uvolněte fantazii, uvažujte mimo rámec zvyklostí, generujte náměty bez ohledu na jejich reálnost, logiku, rozumnost.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Kombinujeme a zlepšujeme již vzniklé nápady </a:t>
            </a:r>
            <a:r>
              <a:rPr lang="cs-CZ" b="1" dirty="0"/>
              <a:t>- “1+1=3 – synergie”, náměty vznikají vzájemnou spoluprací celého týmu.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Vzájemně se inspirujte </a:t>
            </a:r>
            <a:r>
              <a:rPr lang="cs-CZ" b="1" dirty="0"/>
              <a:t>- vzájemné povzbuzování a stimulaci nových myšlenek a nápadů (asociace) je důležitou součástí </a:t>
            </a:r>
            <a:r>
              <a:rPr lang="cs-CZ" b="1" dirty="0" err="1"/>
              <a:t>brainstoringu</a:t>
            </a:r>
            <a:r>
              <a:rPr lang="cs-CZ" b="1" dirty="0"/>
              <a:t>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Všichni účastníci jsou si rovni </a:t>
            </a:r>
            <a:r>
              <a:rPr lang="cs-CZ" b="1" dirty="0"/>
              <a:t>- šéfovo nápad není lepší než nápad juniora, cílem jsou jakékoliv nápady, které mohou další inspirovat nebo obohatit.</a:t>
            </a:r>
          </a:p>
        </p:txBody>
      </p:sp>
    </p:spTree>
    <p:extLst>
      <p:ext uri="{BB962C8B-B14F-4D97-AF65-F5344CB8AC3E}">
        <p14:creationId xmlns:p14="http://schemas.microsoft.com/office/powerpoint/2010/main" val="25558244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F7529-D61A-401D-8DE2-100E350F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12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MODIFIKACE BRAINSTORMINGU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9907A-283C-4016-A072-E13B00A5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5409"/>
            <a:ext cx="8229600" cy="4170754"/>
          </a:xfrm>
        </p:spPr>
        <p:txBody>
          <a:bodyPr/>
          <a:lstStyle/>
          <a:p>
            <a:r>
              <a:rPr lang="en-US" b="1" dirty="0" err="1"/>
              <a:t>Rolestorming</a:t>
            </a:r>
            <a:endParaRPr lang="en-US" b="1" dirty="0"/>
          </a:p>
          <a:p>
            <a:r>
              <a:rPr lang="en-US" b="1" dirty="0" err="1"/>
              <a:t>Imaginární</a:t>
            </a:r>
            <a:r>
              <a:rPr lang="en-US" b="1" dirty="0"/>
              <a:t> brainstorming</a:t>
            </a:r>
          </a:p>
          <a:p>
            <a:r>
              <a:rPr lang="en-US" b="1" dirty="0" err="1"/>
              <a:t>Negativní</a:t>
            </a:r>
            <a:r>
              <a:rPr lang="en-US" b="1" dirty="0"/>
              <a:t> brainstorming</a:t>
            </a:r>
          </a:p>
          <a:p>
            <a:r>
              <a:rPr lang="en-US" b="1" dirty="0" err="1"/>
              <a:t>Vizuální</a:t>
            </a:r>
            <a:r>
              <a:rPr lang="en-US" b="1" dirty="0"/>
              <a:t> brainstorming</a:t>
            </a:r>
          </a:p>
          <a:p>
            <a:r>
              <a:rPr lang="en-US" b="1" dirty="0"/>
              <a:t>Brainwriting</a:t>
            </a:r>
          </a:p>
          <a:p>
            <a:r>
              <a:rPr lang="en-US" b="1" dirty="0" err="1"/>
              <a:t>Metoda</a:t>
            </a:r>
            <a:r>
              <a:rPr lang="en-US" b="1" dirty="0"/>
              <a:t> 635</a:t>
            </a:r>
          </a:p>
          <a:p>
            <a:r>
              <a:rPr lang="en-US" b="1" dirty="0" err="1"/>
              <a:t>Diskuze</a:t>
            </a:r>
            <a:r>
              <a:rPr lang="en-US" b="1" dirty="0"/>
              <a:t> 66</a:t>
            </a:r>
          </a:p>
        </p:txBody>
      </p:sp>
    </p:spTree>
    <p:extLst>
      <p:ext uri="{BB962C8B-B14F-4D97-AF65-F5344CB8AC3E}">
        <p14:creationId xmlns:p14="http://schemas.microsoft.com/office/powerpoint/2010/main" val="11655996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6F0A-6FB3-4925-AEFA-5D86DB57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PARETOVO PRAVIDLO</a:t>
            </a:r>
          </a:p>
        </p:txBody>
      </p:sp>
    </p:spTree>
    <p:extLst>
      <p:ext uri="{BB962C8B-B14F-4D97-AF65-F5344CB8AC3E}">
        <p14:creationId xmlns:p14="http://schemas.microsoft.com/office/powerpoint/2010/main" val="2908308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A88784-47DB-44B2-8658-1BD77F81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4" y="211015"/>
            <a:ext cx="4564966" cy="113948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PARETOVO PRAVIDLO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DF1331-2D93-48CE-A315-2DF5B09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Paretovo</a:t>
            </a:r>
            <a:r>
              <a:rPr lang="cs-CZ" b="1" dirty="0"/>
              <a:t> pravidlo (někdy též </a:t>
            </a:r>
            <a:r>
              <a:rPr lang="cs-CZ" b="1" dirty="0" err="1"/>
              <a:t>Paretův</a:t>
            </a:r>
            <a:r>
              <a:rPr lang="cs-CZ" b="1" dirty="0"/>
              <a:t> princip nebo Pravidlo 80/20) je pojmenováno podle italského ekonoma a sociologa </a:t>
            </a:r>
            <a:r>
              <a:rPr lang="cs-CZ" b="1" dirty="0" err="1"/>
              <a:t>Vilfreda</a:t>
            </a:r>
            <a:r>
              <a:rPr lang="cs-CZ" b="1" dirty="0"/>
              <a:t> </a:t>
            </a:r>
            <a:r>
              <a:rPr lang="cs-CZ" b="1" dirty="0" err="1"/>
              <a:t>Pareta</a:t>
            </a:r>
            <a:r>
              <a:rPr lang="cs-CZ" b="1" dirty="0"/>
              <a:t>, který koncem 19. století zjistil, že v Itálii je 80 % bohatství v rukou 20 % lidí.</a:t>
            </a:r>
          </a:p>
          <a:p>
            <a:r>
              <a:rPr lang="cs-CZ" b="1" dirty="0"/>
              <a:t>Postupem doby se ukázalo, že uvedené pravidlo platí také v běžném životě lidí i organizací.</a:t>
            </a:r>
          </a:p>
          <a:p>
            <a:r>
              <a:rPr lang="cs-CZ" b="1" dirty="0"/>
              <a:t>V řízení organizací začal aplikovat </a:t>
            </a:r>
            <a:r>
              <a:rPr lang="cs-CZ" b="1" dirty="0" err="1"/>
              <a:t>Paretovo</a:t>
            </a:r>
            <a:r>
              <a:rPr lang="cs-CZ" b="1" dirty="0"/>
              <a:t> pravidlo Joseph M. </a:t>
            </a:r>
            <a:r>
              <a:rPr lang="cs-CZ" b="1" dirty="0" err="1"/>
              <a:t>Juran</a:t>
            </a:r>
            <a:r>
              <a:rPr lang="cs-CZ" b="1" dirty="0"/>
              <a:t>, který jej také navrhl pojmenovat po </a:t>
            </a:r>
            <a:r>
              <a:rPr lang="cs-CZ" b="1" dirty="0" err="1"/>
              <a:t>Vilfredo</a:t>
            </a:r>
            <a:r>
              <a:rPr lang="cs-CZ" b="1" dirty="0"/>
              <a:t> </a:t>
            </a:r>
            <a:r>
              <a:rPr lang="cs-CZ" b="1" dirty="0" err="1"/>
              <a:t>Paretovi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58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66503-90A8-45FE-B636-88CEDDF0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TYPY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90A86-F238-4D39-BDFB-0C0BFE68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6612"/>
            <a:ext cx="8229600" cy="1304778"/>
          </a:xfrm>
        </p:spPr>
        <p:txBody>
          <a:bodyPr/>
          <a:lstStyle/>
          <a:p>
            <a:r>
              <a:rPr lang="cs-CZ" b="1" dirty="0"/>
              <a:t>Rozvojové (strategické)</a:t>
            </a:r>
          </a:p>
          <a:p>
            <a:r>
              <a:rPr lang="cs-CZ" b="1" dirty="0"/>
              <a:t>Provozní</a:t>
            </a:r>
          </a:p>
        </p:txBody>
      </p:sp>
    </p:spTree>
    <p:extLst>
      <p:ext uri="{BB962C8B-B14F-4D97-AF65-F5344CB8AC3E}">
        <p14:creationId xmlns:p14="http://schemas.microsoft.com/office/powerpoint/2010/main" val="2665620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A75BB3-DA1D-4103-A8DA-1DE9C97E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</a:rPr>
              <a:t>VILFREDO PARETO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15. 7. 1848 –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19. 8. 1923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V </a:t>
            </a:r>
            <a:r>
              <a:rPr lang="en-US" sz="2200" b="1" dirty="0" err="1">
                <a:solidFill>
                  <a:srgbClr val="FFFFFF"/>
                </a:solidFill>
              </a:rPr>
              <a:t>ekonomii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rozpracoval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 err="1">
                <a:solidFill>
                  <a:srgbClr val="FFFFFF"/>
                </a:solidFill>
              </a:rPr>
              <a:t>matematickou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teorii</a:t>
            </a:r>
            <a:r>
              <a:rPr lang="cs-CZ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rovnováhy</a:t>
            </a:r>
            <a:r>
              <a:rPr lang="en-US" sz="2200" b="1" dirty="0">
                <a:solidFill>
                  <a:srgbClr val="FFFFFF"/>
                </a:solidFill>
              </a:rPr>
              <a:t> </a:t>
            </a:r>
            <a:r>
              <a:rPr lang="en-US" sz="2200" b="1" dirty="0" err="1">
                <a:solidFill>
                  <a:srgbClr val="FFFFFF"/>
                </a:solidFill>
              </a:rPr>
              <a:t>Leóna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Walrase</a:t>
            </a:r>
            <a:r>
              <a:rPr lang="en-US" sz="2200" b="1" dirty="0">
                <a:solidFill>
                  <a:srgbClr val="FFFFFF"/>
                </a:solidFill>
              </a:rPr>
              <a:t> a </a:t>
            </a:r>
            <a:r>
              <a:rPr lang="en-US" sz="2200" b="1" dirty="0" err="1">
                <a:solidFill>
                  <a:srgbClr val="FFFFFF"/>
                </a:solidFill>
              </a:rPr>
              <a:t>položil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základy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ordinalistické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teorie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užitku</a:t>
            </a:r>
            <a:r>
              <a:rPr lang="en-US" sz="22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9608F4-F0DB-45C4-82D0-3B7A890F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7" r="6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9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B04C76-B651-42A5-B739-42D4EA7C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21" y="2602524"/>
            <a:ext cx="4889379" cy="30629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Joseph </a:t>
            </a:r>
            <a:r>
              <a:rPr lang="cs-CZ" sz="4700" dirty="0" err="1">
                <a:solidFill>
                  <a:srgbClr val="FFFFFF"/>
                </a:solidFill>
              </a:rPr>
              <a:t>Moses</a:t>
            </a:r>
            <a:r>
              <a:rPr lang="cs-CZ" sz="4700" dirty="0">
                <a:solidFill>
                  <a:srgbClr val="FFFFFF"/>
                </a:solidFill>
              </a:rPr>
              <a:t> JURAN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24. 12. 1904 –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28. 2. 2008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„Otec </a:t>
            </a:r>
            <a:r>
              <a:rPr lang="cs-CZ" sz="4700" dirty="0" err="1">
                <a:solidFill>
                  <a:srgbClr val="FFFFFF"/>
                </a:solidFill>
              </a:rPr>
              <a:t>Quality</a:t>
            </a:r>
            <a:r>
              <a:rPr lang="cs-CZ" sz="4700" dirty="0">
                <a:solidFill>
                  <a:srgbClr val="FFFFFF"/>
                </a:solidFill>
              </a:rPr>
              <a:t> Managementu“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8C74AF-378D-4B95-BF24-54CF6525A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6" r="6711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57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6AB86-F224-46E7-ABC3-59279E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1845"/>
            <a:ext cx="8229600" cy="4494310"/>
          </a:xfrm>
        </p:spPr>
        <p:txBody>
          <a:bodyPr>
            <a:normAutofit/>
          </a:bodyPr>
          <a:lstStyle/>
          <a:p>
            <a:r>
              <a:rPr lang="cs-CZ" b="1" i="1" dirty="0"/>
              <a:t>„Bez standardů neexistuje žádná logická základna umožňující rozhodování a jednání.“</a:t>
            </a:r>
            <a:r>
              <a:rPr lang="cs-CZ" b="1" dirty="0"/>
              <a:t> 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(J. M. </a:t>
            </a:r>
            <a:r>
              <a:rPr lang="cs-CZ" b="1" dirty="0" err="1"/>
              <a:t>Juran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7313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D4F7-160B-483B-8A7B-A0CEC536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789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PARETOVO PRAVIDLO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DB19F-A89E-4E29-9466-C99C355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8462"/>
            <a:ext cx="8229600" cy="436770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Jedná se o jednoduchou analytickou techniku, pomůcku, která pomáhá zjednodušit</a:t>
            </a:r>
            <a:br>
              <a:rPr lang="cs-CZ" b="1" dirty="0"/>
            </a:br>
            <a:r>
              <a:rPr lang="cs-CZ" b="1" dirty="0"/>
              <a:t>a zacílit řízení a rozhodování, například následovně:</a:t>
            </a:r>
          </a:p>
          <a:p>
            <a:pPr lvl="1"/>
            <a:r>
              <a:rPr lang="cs-CZ" b="1" dirty="0"/>
              <a:t>80 % příjmů podniku pochází od 20 % zákazníků,</a:t>
            </a:r>
          </a:p>
          <a:p>
            <a:pPr lvl="1"/>
            <a:r>
              <a:rPr lang="cs-CZ" b="1" dirty="0"/>
              <a:t>20 % výrobků generuje 80 % zisku,</a:t>
            </a:r>
          </a:p>
          <a:p>
            <a:pPr lvl="1"/>
            <a:r>
              <a:rPr lang="cs-CZ" b="1" dirty="0"/>
              <a:t>20 % možných příčin generuje 80 % problémových situací např. ve výrobě.</a:t>
            </a:r>
          </a:p>
          <a:p>
            <a:r>
              <a:rPr lang="cs-CZ" b="1" dirty="0"/>
              <a:t>Obecně lze </a:t>
            </a:r>
            <a:r>
              <a:rPr lang="cs-CZ" b="1" dirty="0" err="1"/>
              <a:t>Paretovo</a:t>
            </a:r>
            <a:r>
              <a:rPr lang="cs-CZ" b="1" dirty="0"/>
              <a:t> pravidlo 80/20 vyjádřit následovně: </a:t>
            </a:r>
            <a:r>
              <a:rPr lang="cs-CZ" b="1" i="1" dirty="0"/>
              <a:t>20 % příčin způsobuje 80 % výsledků.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713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3EC6F-4A2E-46E4-9CE3-B93E43E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TŘI FÁZE ZMĚNY</a:t>
            </a:r>
          </a:p>
        </p:txBody>
      </p:sp>
    </p:spTree>
    <p:extLst>
      <p:ext uri="{BB962C8B-B14F-4D97-AF65-F5344CB8AC3E}">
        <p14:creationId xmlns:p14="http://schemas.microsoft.com/office/powerpoint/2010/main" val="2447871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0A0C3E-9008-44E5-AEED-E9645E87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LEWINŮV TŘÍFÁZOVÝ MODEL ZMĚN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F83ACE-EF5D-4541-9D9B-C7A5D66E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417638"/>
            <a:ext cx="8862646" cy="470852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Lewinův</a:t>
            </a:r>
            <a:r>
              <a:rPr lang="cs-CZ" b="1" dirty="0"/>
              <a:t> třífázový model změn (</a:t>
            </a:r>
            <a:r>
              <a:rPr lang="en-US" b="1" dirty="0"/>
              <a:t>Lewin's Three-Stage Model of Change)</a:t>
            </a:r>
            <a:r>
              <a:rPr lang="cs-CZ" b="1" dirty="0"/>
              <a:t> patří mezi nejstarší a nejznámější modely změn v organizaci (případně v jakémkoli sociálním uspořádání, které zahrnuje nějakou sociální skupinu).</a:t>
            </a:r>
          </a:p>
          <a:p>
            <a:r>
              <a:rPr lang="cs-CZ" b="1" dirty="0"/>
              <a:t>Autorem modelu je americký sociální psycholog</a:t>
            </a:r>
            <a:br>
              <a:rPr lang="cs-CZ" b="1" dirty="0"/>
            </a:br>
            <a:r>
              <a:rPr lang="cs-CZ" b="1" dirty="0"/>
              <a:t>Kurt </a:t>
            </a:r>
            <a:r>
              <a:rPr lang="cs-CZ" b="1" dirty="0" err="1"/>
              <a:t>Lewin</a:t>
            </a:r>
            <a:r>
              <a:rPr lang="cs-CZ" b="1" dirty="0"/>
              <a:t>.</a:t>
            </a:r>
          </a:p>
          <a:p>
            <a:r>
              <a:rPr lang="cs-CZ" b="1" dirty="0"/>
              <a:t>Podle něj má změna probíhat ve třech fázích:</a:t>
            </a:r>
          </a:p>
          <a:p>
            <a:pPr lvl="1"/>
            <a:r>
              <a:rPr lang="cs-CZ" b="1" dirty="0"/>
              <a:t>Rozmrazení - stávající pravidla, zvyklosti a způsoby myšlení jsou rozmrazeny (rozvolněny).</a:t>
            </a:r>
          </a:p>
          <a:p>
            <a:pPr lvl="1"/>
            <a:r>
              <a:rPr lang="cs-CZ" b="1" dirty="0"/>
              <a:t>Změna - proběhne zamýšlená změna, její součástí může být zmatenost a nejistota.</a:t>
            </a:r>
          </a:p>
          <a:p>
            <a:pPr lvl="1"/>
            <a:r>
              <a:rPr lang="cs-CZ" b="1" dirty="0"/>
              <a:t>Zamrazení - nová pravidla, zvyklosti a způsoby myšlení jsou zamrazeny (zafixovány).</a:t>
            </a:r>
          </a:p>
        </p:txBody>
      </p:sp>
    </p:spTree>
    <p:extLst>
      <p:ext uri="{BB962C8B-B14F-4D97-AF65-F5344CB8AC3E}">
        <p14:creationId xmlns:p14="http://schemas.microsoft.com/office/powerpoint/2010/main" val="14123106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B09719-10E0-4B56-BE24-A0A1B42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Kurt LEWIN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9. 9. 1890 –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12. 2. 1947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997404-294D-4F8C-A5F1-2DDD64713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8" r="3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13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2D08D-2557-409D-AC41-7297021A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ČTYŘI FÁZE ZMĚNY</a:t>
            </a:r>
          </a:p>
        </p:txBody>
      </p:sp>
    </p:spTree>
    <p:extLst>
      <p:ext uri="{BB962C8B-B14F-4D97-AF65-F5344CB8AC3E}">
        <p14:creationId xmlns:p14="http://schemas.microsoft.com/office/powerpoint/2010/main" val="20078003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4BCA3B-BF39-4B24-AFEF-11156E49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18" y="274638"/>
            <a:ext cx="4775982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ČTYŘI FÁZE ZMĚNY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(FOUR PHASES OF CHANGE)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4AA7DB-ABA1-49EE-B31C-57D981FC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665"/>
            <a:ext cx="8229600" cy="432549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Koncept čtyři fáze změny vypracovali Thomas B. </a:t>
            </a:r>
            <a:r>
              <a:rPr lang="cs-CZ" b="1" dirty="0" err="1"/>
              <a:t>Lawrence</a:t>
            </a:r>
            <a:r>
              <a:rPr lang="cs-CZ" b="1" dirty="0"/>
              <a:t>, Bruno </a:t>
            </a:r>
            <a:r>
              <a:rPr lang="cs-CZ" b="1" dirty="0" err="1"/>
              <a:t>Dyck</a:t>
            </a:r>
            <a:r>
              <a:rPr lang="cs-CZ" b="1" dirty="0"/>
              <a:t>, Sally </a:t>
            </a:r>
            <a:r>
              <a:rPr lang="cs-CZ" b="1" dirty="0" err="1"/>
              <a:t>Maitlis</a:t>
            </a:r>
            <a:r>
              <a:rPr lang="cs-CZ" b="1" dirty="0"/>
              <a:t>, Michael K. </a:t>
            </a:r>
            <a:r>
              <a:rPr lang="cs-CZ" b="1" dirty="0" err="1"/>
              <a:t>Mauws</a:t>
            </a:r>
            <a:r>
              <a:rPr lang="cs-CZ" b="1" dirty="0"/>
              <a:t>.</a:t>
            </a:r>
          </a:p>
          <a:p>
            <a:r>
              <a:rPr lang="cs-CZ" b="1" dirty="0"/>
              <a:t>Tato metoda chápe změnu jako cyklickou záležitost, která má čtyři fáze a každá z nich vyžaduje specifické lidi a zdroje.</a:t>
            </a:r>
          </a:p>
          <a:p>
            <a:r>
              <a:rPr lang="cs-CZ" b="1" dirty="0"/>
              <a:t>Pokud má být změna prosazena, je třeba</a:t>
            </a:r>
            <a:br>
              <a:rPr lang="cs-CZ" b="1" dirty="0"/>
            </a:br>
            <a:r>
              <a:rPr lang="cs-CZ" b="1" dirty="0"/>
              <a:t>v každé její fázi najít klíčovou postavu, která danou fázi změny realizuje. </a:t>
            </a:r>
          </a:p>
        </p:txBody>
      </p:sp>
    </p:spTree>
    <p:extLst>
      <p:ext uri="{BB962C8B-B14F-4D97-AF65-F5344CB8AC3E}">
        <p14:creationId xmlns:p14="http://schemas.microsoft.com/office/powerpoint/2010/main" val="30488544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391CAB-4579-4E5D-8106-49A94737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506204" cy="31911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3600" b="1" dirty="0">
                <a:solidFill>
                  <a:srgbClr val="FFFFFF"/>
                </a:solidFill>
              </a:rPr>
              <a:t>Thomas B. LAWRENCE</a:t>
            </a: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 err="1">
                <a:solidFill>
                  <a:srgbClr val="FFFFFF"/>
                </a:solidFill>
              </a:rPr>
              <a:t>Professor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Strategic</a:t>
            </a:r>
            <a:r>
              <a:rPr lang="cs-CZ" sz="3600" b="1" dirty="0">
                <a:solidFill>
                  <a:srgbClr val="FFFFFF"/>
                </a:solidFill>
              </a:rPr>
              <a:t> Management (</a:t>
            </a:r>
            <a:r>
              <a:rPr lang="cs-CZ" sz="3600" b="1" dirty="0" err="1">
                <a:solidFill>
                  <a:srgbClr val="FFFFFF"/>
                </a:solidFill>
              </a:rPr>
              <a:t>Strategic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Change</a:t>
            </a:r>
            <a:r>
              <a:rPr lang="cs-CZ" sz="3600" b="1" dirty="0">
                <a:solidFill>
                  <a:srgbClr val="FFFFFF"/>
                </a:solidFill>
              </a:rPr>
              <a:t> and Performance </a:t>
            </a:r>
            <a:r>
              <a:rPr lang="cs-CZ" sz="3600" b="1" dirty="0" err="1">
                <a:solidFill>
                  <a:srgbClr val="FFFFFF"/>
                </a:solidFill>
              </a:rPr>
              <a:t>Measurement</a:t>
            </a:r>
            <a:r>
              <a:rPr lang="cs-CZ" sz="3600" b="1" dirty="0">
                <a:solidFill>
                  <a:srgbClr val="FFFFFF"/>
                </a:solidFill>
              </a:rPr>
              <a:t>)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FE457A-F06A-4F1F-B07A-2B3F940E5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9" r="17824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22D08-6115-4355-A0B9-25290753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504"/>
            <a:ext cx="8229600" cy="89713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STRATEGICKÉ (ROZVOJOVÉ)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AF312-DEF7-422D-ABB6-19001921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4394"/>
            <a:ext cx="8229600" cy="438176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Jsou to takové změny, které vyvolávají další změny v procesech a zdrojích organizace, jsou součástí strategického řízení a mají delší životní cyklus. Typickým příkladem takových změn je budování strategie firmy formou strategického řízení. To zajišťuje, že se věci nedějí náhodně, ale podle předem naplánovaných, dlouhodobých záměrů - a takové strategické řízení změn</a:t>
            </a:r>
            <a:br>
              <a:rPr lang="cs-CZ" b="1" dirty="0"/>
            </a:br>
            <a:r>
              <a:rPr lang="cs-CZ" b="1" dirty="0"/>
              <a:t>v organizaci zajišťuje, že je strategických cílů dosaženo.</a:t>
            </a:r>
          </a:p>
          <a:p>
            <a:r>
              <a:rPr lang="cs-CZ" b="1" dirty="0"/>
              <a:t>Jedná se tedy o řízení změn, které zasahují celou organizaci a to zaváděním těchto změn (implementace změn).</a:t>
            </a:r>
          </a:p>
          <a:p>
            <a:r>
              <a:rPr lang="cs-CZ" b="1" dirty="0"/>
              <a:t>Takové změny jsou mnohdy realizovány formou projektů</a:t>
            </a:r>
            <a:br>
              <a:rPr lang="cs-CZ" b="1" u="sng" dirty="0"/>
            </a:br>
            <a:r>
              <a:rPr lang="cs-CZ" b="1" dirty="0"/>
              <a:t>s využitím projektového řízení.</a:t>
            </a:r>
          </a:p>
        </p:txBody>
      </p:sp>
    </p:spTree>
    <p:extLst>
      <p:ext uri="{BB962C8B-B14F-4D97-AF65-F5344CB8AC3E}">
        <p14:creationId xmlns:p14="http://schemas.microsoft.com/office/powerpoint/2010/main" val="38754188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EC3F3-F40C-4D6F-9475-D5171B53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9800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3200" b="1" dirty="0">
                <a:solidFill>
                  <a:srgbClr val="FFFFFF"/>
                </a:solidFill>
              </a:rPr>
              <a:t>Bruno DYCK</a:t>
            </a: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>
                <a:solidFill>
                  <a:srgbClr val="FFFFFF"/>
                </a:solidFill>
              </a:rPr>
              <a:t>nar. 9. 2.1961</a:t>
            </a: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 err="1">
                <a:solidFill>
                  <a:srgbClr val="FFFFFF"/>
                </a:solidFill>
              </a:rPr>
              <a:t>Professor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of</a:t>
            </a:r>
            <a:r>
              <a:rPr lang="cs-CZ" sz="3200" b="1" dirty="0">
                <a:solidFill>
                  <a:srgbClr val="FFFFFF"/>
                </a:solidFill>
              </a:rPr>
              <a:t> Management (</a:t>
            </a:r>
            <a:r>
              <a:rPr lang="cs-CZ" sz="3200" b="1" dirty="0" err="1">
                <a:solidFill>
                  <a:srgbClr val="FFFFFF"/>
                </a:solidFill>
              </a:rPr>
              <a:t>Organisational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Behaviour</a:t>
            </a:r>
            <a:r>
              <a:rPr lang="cs-CZ" sz="32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B66EAB-6620-44C3-B084-AB864D46D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" r="843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321408-6AA8-4F79-A936-A1BF6C54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9238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3200" b="1" dirty="0">
                <a:solidFill>
                  <a:srgbClr val="FFFFFF"/>
                </a:solidFill>
              </a:rPr>
              <a:t>Sally MAITLIS</a:t>
            </a:r>
            <a:br>
              <a:rPr lang="cs-CZ" sz="3200" b="1" dirty="0">
                <a:solidFill>
                  <a:srgbClr val="FFFFFF"/>
                </a:solidFill>
              </a:rPr>
            </a:b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 err="1">
                <a:solidFill>
                  <a:srgbClr val="FFFFFF"/>
                </a:solidFill>
              </a:rPr>
              <a:t>Professor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of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Organisational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Behaviour</a:t>
            </a:r>
            <a:r>
              <a:rPr lang="cs-CZ" sz="3200" b="1" dirty="0">
                <a:solidFill>
                  <a:srgbClr val="FFFFFF"/>
                </a:solidFill>
              </a:rPr>
              <a:t> and Leadership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4934EF-4003-4E52-B692-52F77F66B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4" r="13038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6A31E8-6C4E-405B-9CA7-2E326995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3600" b="1" dirty="0">
                <a:solidFill>
                  <a:srgbClr val="FFFFFF"/>
                </a:solidFill>
              </a:rPr>
              <a:t>Michael K. MAUWS</a:t>
            </a: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 err="1">
                <a:solidFill>
                  <a:srgbClr val="FFFFFF"/>
                </a:solidFill>
              </a:rPr>
              <a:t>Professor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Business </a:t>
            </a:r>
            <a:r>
              <a:rPr lang="cs-CZ" sz="3600" b="1" dirty="0" err="1">
                <a:solidFill>
                  <a:srgbClr val="FFFFFF"/>
                </a:solidFill>
              </a:rPr>
              <a:t>Policy</a:t>
            </a:r>
            <a:r>
              <a:rPr lang="cs-CZ" sz="3600" b="1" dirty="0">
                <a:solidFill>
                  <a:srgbClr val="FFFFFF"/>
                </a:solidFill>
              </a:rPr>
              <a:t> and </a:t>
            </a:r>
            <a:r>
              <a:rPr lang="cs-CZ" sz="3600" b="1" dirty="0" err="1">
                <a:solidFill>
                  <a:srgbClr val="FFFFFF"/>
                </a:solidFill>
              </a:rPr>
              <a:t>Strategy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36EA9-8982-4854-BCD0-1162A6365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1" r="16317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05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6673D-7369-4F79-89ED-02D685B1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JEDNOTLIVÉ FÁZE A JEJICH KLÍČOVÉ POSTAVY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0B424-D0BB-4CFE-A8D4-2B8948912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2191"/>
            <a:ext cx="8229600" cy="442397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Využití vlivu k prosazení nápadu: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misionář</a:t>
            </a:r>
            <a:r>
              <a:rPr lang="cs-CZ" b="1" dirty="0"/>
              <a:t> – má přístup k vedení a přehled</a:t>
            </a:r>
            <a:br>
              <a:rPr lang="cs-CZ" b="1" dirty="0"/>
            </a:br>
            <a:r>
              <a:rPr lang="cs-CZ" b="1" dirty="0"/>
              <a:t>o neformálních sítích vztahů mezi vlivnými lidmi, má schopnost přesvědčit je.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Použití autority ke změně postupů: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autokrat</a:t>
            </a:r>
            <a:r>
              <a:rPr lang="cs-CZ" b="1" dirty="0"/>
              <a:t> – jeho autorita a pravomoci pomáhají prosadit změnu a překonat odpor, autokrat musí mít vliv a postavení.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Zakotvení změny do technologie: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architekt</a:t>
            </a:r>
            <a:r>
              <a:rPr lang="cs-CZ" b="1" dirty="0"/>
              <a:t> – navrhuje změnu systémů (IT, finanční, výrobní apod.), musí znát organizaci a její stávající systémy.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Vytváření kultury příznivé pro stálé změny: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pedagog</a:t>
            </a:r>
            <a:r>
              <a:rPr lang="cs-CZ" b="1" dirty="0"/>
              <a:t> – podílí se na vytváření klimatu příznivého pro inovace a změny a na kultivaci prostředí (firemní kultury).</a:t>
            </a:r>
          </a:p>
        </p:txBody>
      </p:sp>
    </p:spTree>
    <p:extLst>
      <p:ext uri="{BB962C8B-B14F-4D97-AF65-F5344CB8AC3E}">
        <p14:creationId xmlns:p14="http://schemas.microsoft.com/office/powerpoint/2010/main" val="41702132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2382E-CAF2-460E-8848-420D765F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38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KONCEPT ČTYŘ FÁZÍ ZMĚNY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40F73-F43B-49F8-ADA5-F7B4BD1B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57268"/>
            <a:ext cx="8229600" cy="2785403"/>
          </a:xfrm>
        </p:spPr>
        <p:txBody>
          <a:bodyPr/>
          <a:lstStyle/>
          <a:p>
            <a:r>
              <a:rPr lang="cs-CZ" b="1" dirty="0"/>
              <a:t>Koncept lze použít jako rámec pro realizaci změn v organizaci.</a:t>
            </a:r>
          </a:p>
          <a:p>
            <a:r>
              <a:rPr lang="cs-CZ" b="1" dirty="0"/>
              <a:t>Klíčové je realizovat postupně všechny čtyři fáze, včetně zajištění klíčových rolí (postav) pro každou fázi.</a:t>
            </a:r>
          </a:p>
        </p:txBody>
      </p:sp>
    </p:spTree>
    <p:extLst>
      <p:ext uri="{BB962C8B-B14F-4D97-AF65-F5344CB8AC3E}">
        <p14:creationId xmlns:p14="http://schemas.microsoft.com/office/powerpoint/2010/main" val="424678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68618-7872-43D5-A57B-1A2CADF6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PROVOZNÍ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4C1EA-6CE3-41A8-9A41-9DC30CAE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3034"/>
            <a:ext cx="8229600" cy="3833129"/>
          </a:xfrm>
        </p:spPr>
        <p:txBody>
          <a:bodyPr/>
          <a:lstStyle/>
          <a:p>
            <a:r>
              <a:rPr lang="cs-CZ" b="1" dirty="0"/>
              <a:t>Jsou to takové změny, které nemají zásadní vliv na změnu procesů, řízení či fungování organizace.</a:t>
            </a:r>
            <a:br>
              <a:rPr lang="cs-CZ" b="1" dirty="0"/>
            </a:br>
            <a:r>
              <a:rPr lang="cs-CZ" b="1" dirty="0"/>
              <a:t>Mohou se týkat dílčí změny procesů, technologií, nebo změn v průběhu projektů (bez vlivu na výsledek projektu samotného).</a:t>
            </a:r>
          </a:p>
        </p:txBody>
      </p:sp>
    </p:spTree>
    <p:extLst>
      <p:ext uri="{BB962C8B-B14F-4D97-AF65-F5344CB8AC3E}">
        <p14:creationId xmlns:p14="http://schemas.microsoft.com/office/powerpoint/2010/main" val="260863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3942</Words>
  <Application>Microsoft Office PowerPoint</Application>
  <PresentationFormat>Předvádění na obrazovce (4:3)</PresentationFormat>
  <Paragraphs>299</Paragraphs>
  <Slides>84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7" baseType="lpstr">
      <vt:lpstr>Arial</vt:lpstr>
      <vt:lpstr>Calibri</vt:lpstr>
      <vt:lpstr>Office Theme</vt:lpstr>
      <vt:lpstr>MODERNÍ NÁSTROJE EFEKTIVNÍHO MANAGEMENTU </vt:lpstr>
      <vt:lpstr>4. VYBRANÉ NÁSTROJE MANAGEMENTU ZMĚN A INOVACÍ</vt:lpstr>
      <vt:lpstr>MANAGEMENT ZMĚN A INOVACÍ</vt:lpstr>
      <vt:lpstr>ŘÍZENÍ ZMĚN (CHANGE MANAGEMENT)</vt:lpstr>
      <vt:lpstr>„Nejtěžší ze všeho je měnit myšlení lidí“  (P. F. Drucker)</vt:lpstr>
      <vt:lpstr>ZMĚNY</vt:lpstr>
      <vt:lpstr>ZÁKLADNÍ TYPY ZMĚN</vt:lpstr>
      <vt:lpstr>STRATEGICKÉ (ROZVOJOVÉ) ZMĚNY</vt:lpstr>
      <vt:lpstr>PROVOZNÍ ZMĚNY</vt:lpstr>
      <vt:lpstr>ŘÍZENÍ ZMĚN V ORGANIZACI</vt:lpstr>
      <vt:lpstr>ŘÍZENÍ ZMĚN V KONTEXTU OSTATNÍCH VĚD</vt:lpstr>
      <vt:lpstr> „Mnohem lepších výsledků dosáhneme, nebudeme-li změny řídit, ale vést.“  (P. Kotter)</vt:lpstr>
      <vt:lpstr>ŘÍZENÍ INOVACÍ (INNOVATION MANAGEMENT)</vt:lpstr>
      <vt:lpstr>„Řízení inovací se zabývá zaváděním něčeho nového do fungování a chodu organizace/podniku nebo do portfolia jejích/jeho výrobků či služeb. Inovace úzce souvisí s řízením kvality a proto uvedené metody se vzájemně značně překrývají.“  (P. F. Drucker)</vt:lpstr>
      <vt:lpstr>„Úspěšní inovátoři jsou konzervativní; to je nutnost. Nejsou orientováni na rizika, jsou orientováni na příležitosti.“  (P. F. Drucker)</vt:lpstr>
      <vt:lpstr>ŘÍZENÍ INOVACÍ</vt:lpstr>
      <vt:lpstr>INOVACE</vt:lpstr>
      <vt:lpstr>ZÁKLADNÍ OBLASTI INOVACÍ</vt:lpstr>
      <vt:lpstr>METODY ŘÍZENÍ INOVACÍ</vt:lpstr>
      <vt:lpstr>SMART</vt:lpstr>
      <vt:lpstr>CO JE TO SMART?</vt:lpstr>
      <vt:lpstr>SMART CÍLE</vt:lpstr>
      <vt:lpstr>METODA SMART V PRAXI</vt:lpstr>
      <vt:lpstr>CÍLE</vt:lpstr>
      <vt:lpstr>CÍL</vt:lpstr>
      <vt:lpstr>CÍLE V MANAGEMENTU ORGANIZACE</vt:lpstr>
      <vt:lpstr>RŮZNÉ DRUHY CÍLŮ V PRAXI</vt:lpstr>
      <vt:lpstr>STRUKTURA CÍLŮ</vt:lpstr>
      <vt:lpstr>HIERARCHIE CÍLŮ</vt:lpstr>
      <vt:lpstr>PŘÍKLAD</vt:lpstr>
      <vt:lpstr>ŘÍZENÍ PODLE CÍLŮ (MBO)</vt:lpstr>
      <vt:lpstr>ŘÍZENÍ PODLE CÍLŮ V PRAXI 1</vt:lpstr>
      <vt:lpstr>ŘÍZENÍ PODLE CÍLŮ V PRAXI 2</vt:lpstr>
      <vt:lpstr>ODPOVĚDNOST</vt:lpstr>
      <vt:lpstr>PŘÍKLAD</vt:lpstr>
      <vt:lpstr>PRAVOMOC VS ODPOVĚDNOST (AUTHORITY VS RESPONSIBILITY)</vt:lpstr>
      <vt:lpstr>SWOT</vt:lpstr>
      <vt:lpstr>SWOT ANALÝZA</vt:lpstr>
      <vt:lpstr>ALBERT HUMPHREY 2. 6. 1926 – 31. 10. 2005</vt:lpstr>
      <vt:lpstr>SWOT ANALÝZA</vt:lpstr>
      <vt:lpstr>SWOT ANALÝZA</vt:lpstr>
      <vt:lpstr>SWOT ANALÝZA V PRAXI 1</vt:lpstr>
      <vt:lpstr>SWOT ANALÝZA V PRAXI 2</vt:lpstr>
      <vt:lpstr>VNĚJŠÍ FAKTORY</vt:lpstr>
      <vt:lpstr>SWOT ANALÝZA</vt:lpstr>
      <vt:lpstr>PRAVIDLA A POSTUP PŘI VYTVÁŘENÍ SWOT ANALÝZY V PRAXI</vt:lpstr>
      <vt:lpstr>ZÁKLADNÍ A SPOLEČNÉ RYSY POSTUPŮ TVORBY SWOT ANALÝZY 1</vt:lpstr>
      <vt:lpstr>ZÁKLADNÍ A SPOLEČNÉ RYSY POSTUPŮ TVORBY SWOT ANALÝZY 2</vt:lpstr>
      <vt:lpstr>ZÁKLADNÍ A SPOLEČNÉ RYSY POSTUPŮ TVORBY SWOT ANALÝZY 3</vt:lpstr>
      <vt:lpstr>DALŠÍ METODY VYUŽITELNÉ PRO VYTVÁŘENÍ SWOT ANALÝZY - 1</vt:lpstr>
      <vt:lpstr>DALŠÍ METODY VYUŽITELNÉ PRO VYTVÁŘENÍ SWOT ANALÝZY - 2</vt:lpstr>
      <vt:lpstr>NÁSTROJE PRO TVORBU SWOT ANALÝZY – KOMPLEXNÍ PŘEHLED</vt:lpstr>
      <vt:lpstr>CSF – KRITICKÉ FAKTORY ÚSPĚCHU</vt:lpstr>
      <vt:lpstr>KRITICKÉ FAKTORY ÚSPĚCHU</vt:lpstr>
      <vt:lpstr>FAKTORY (FENOMÉNY) ÚSPĚCHU</vt:lpstr>
      <vt:lpstr>K ČEMU POTŘEBUJEME ZNÁT KRITICKÉ FAKTORY ÚSPĚCHU?</vt:lpstr>
      <vt:lpstr>TYPICKÉ MODELY KRITICKÝCH FAKTORŮ ÚSPĚCHU</vt:lpstr>
      <vt:lpstr>METODA DELPHI</vt:lpstr>
      <vt:lpstr>METODA DELPHI</vt:lpstr>
      <vt:lpstr>POUŽITÍ METODY DELPHI V PRAXI 1</vt:lpstr>
      <vt:lpstr>POUŽITÍ METODY DELPHI V PRAXI 2</vt:lpstr>
      <vt:lpstr>POSTUP A HLAVNÍ ZNAKY METODY DELPHI</vt:lpstr>
      <vt:lpstr>BRAINSTORMING</vt:lpstr>
      <vt:lpstr>BRAINSTORMING</vt:lpstr>
      <vt:lpstr>VYUŽITÍ BRAINSTORMINGU</vt:lpstr>
      <vt:lpstr>ZÁKLADNÍ ZÁSADY A PRAVIDLA BRAINSTORMINGU</vt:lpstr>
      <vt:lpstr>MODIFIKACE BRAINSTORMINGU</vt:lpstr>
      <vt:lpstr>PARETOVO PRAVIDLO</vt:lpstr>
      <vt:lpstr>PARETOVO PRAVIDLO</vt:lpstr>
      <vt:lpstr>VILFREDO PARETO 15. 7. 1848 – 19. 8. 1923 V ekonomii rozpracoval matematickou teorii rovnováhy Leóna Walrase a položil základy ordinalistické teorie užitku.</vt:lpstr>
      <vt:lpstr>Joseph Moses JURAN 24. 12. 1904 – 28. 2. 2008 „Otec Quality Managementu“</vt:lpstr>
      <vt:lpstr>„Bez standardů neexistuje žádná logická základna umožňující rozhodování a jednání.“   (J. M. Juran)</vt:lpstr>
      <vt:lpstr>PARETOVO PRAVIDLO</vt:lpstr>
      <vt:lpstr>TŘI FÁZE ZMĚNY</vt:lpstr>
      <vt:lpstr>LEWINŮV TŘÍFÁZOVÝ MODEL ZMĚN</vt:lpstr>
      <vt:lpstr>Kurt LEWIN 9. 9. 1890 – 12. 2. 1947</vt:lpstr>
      <vt:lpstr>ČTYŘI FÁZE ZMĚNY</vt:lpstr>
      <vt:lpstr>ČTYŘI FÁZE ZMĚNY (FOUR PHASES OF CHANGE)</vt:lpstr>
      <vt:lpstr>Thomas B. LAWRENCE  Professor of Strategic Management (Strategic Change and Performance Measurement)</vt:lpstr>
      <vt:lpstr>Bruno DYCK nar. 9. 2.1961 Professor of Management (Organisational Behaviour)</vt:lpstr>
      <vt:lpstr>Sally MAITLIS  Professor of Organisational Behaviour and Leadership</vt:lpstr>
      <vt:lpstr>Michael K. MAUWS  Professor of Business Policy and Strategy</vt:lpstr>
      <vt:lpstr>JEDNOTLIVÉ FÁZE A JEJICH KLÍČOVÉ POSTAVY</vt:lpstr>
      <vt:lpstr>KONCEPT ČTYŘ FÁZÍ ZMĚNY V PRAXI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NÁSTROJE EFEKTIVNÍHO MANAGEMENTU (2. tutoriál)</dc:title>
  <dc:creator>Rössler Miroslav</dc:creator>
  <cp:lastModifiedBy>Rössler Miroslav</cp:lastModifiedBy>
  <cp:revision>7</cp:revision>
  <dcterms:created xsi:type="dcterms:W3CDTF">2020-10-14T09:31:14Z</dcterms:created>
  <dcterms:modified xsi:type="dcterms:W3CDTF">2026-02-09T21:47:23Z</dcterms:modified>
</cp:coreProperties>
</file>