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303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31" r:id="rId13"/>
    <p:sldId id="278" r:id="rId14"/>
    <p:sldId id="446" r:id="rId15"/>
    <p:sldId id="447" r:id="rId16"/>
    <p:sldId id="448" r:id="rId17"/>
    <p:sldId id="449" r:id="rId18"/>
    <p:sldId id="27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2" r:id="rId31"/>
    <p:sldId id="302" r:id="rId32"/>
    <p:sldId id="280" r:id="rId33"/>
    <p:sldId id="321" r:id="rId34"/>
    <p:sldId id="315" r:id="rId35"/>
    <p:sldId id="313" r:id="rId36"/>
    <p:sldId id="281" r:id="rId37"/>
    <p:sldId id="463" r:id="rId38"/>
    <p:sldId id="464" r:id="rId39"/>
    <p:sldId id="465" r:id="rId40"/>
    <p:sldId id="282" r:id="rId41"/>
    <p:sldId id="466" r:id="rId42"/>
    <p:sldId id="314" r:id="rId43"/>
    <p:sldId id="467" r:id="rId44"/>
    <p:sldId id="468" r:id="rId45"/>
    <p:sldId id="445" r:id="rId46"/>
    <p:sldId id="283" r:id="rId47"/>
    <p:sldId id="469" r:id="rId48"/>
    <p:sldId id="470" r:id="rId49"/>
    <p:sldId id="316" r:id="rId50"/>
    <p:sldId id="284" r:id="rId51"/>
    <p:sldId id="471" r:id="rId52"/>
    <p:sldId id="317" r:id="rId53"/>
    <p:sldId id="472" r:id="rId54"/>
    <p:sldId id="285" r:id="rId55"/>
    <p:sldId id="473" r:id="rId56"/>
    <p:sldId id="475" r:id="rId57"/>
    <p:sldId id="474" r:id="rId58"/>
    <p:sldId id="476" r:id="rId59"/>
    <p:sldId id="477" r:id="rId60"/>
    <p:sldId id="479" r:id="rId61"/>
    <p:sldId id="318" r:id="rId62"/>
    <p:sldId id="480" r:id="rId63"/>
    <p:sldId id="319" r:id="rId64"/>
    <p:sldId id="478" r:id="rId65"/>
    <p:sldId id="286" r:id="rId66"/>
    <p:sldId id="481" r:id="rId67"/>
    <p:sldId id="482" r:id="rId68"/>
    <p:sldId id="483" r:id="rId69"/>
    <p:sldId id="484" r:id="rId70"/>
    <p:sldId id="324" r:id="rId71"/>
    <p:sldId id="323" r:id="rId72"/>
    <p:sldId id="322" r:id="rId73"/>
    <p:sldId id="287" r:id="rId74"/>
    <p:sldId id="485" r:id="rId75"/>
    <p:sldId id="327" r:id="rId76"/>
    <p:sldId id="325" r:id="rId77"/>
    <p:sldId id="326" r:id="rId78"/>
    <p:sldId id="486" r:id="rId79"/>
    <p:sldId id="444" r:id="rId80"/>
    <p:sldId id="288" r:id="rId81"/>
    <p:sldId id="487" r:id="rId82"/>
    <p:sldId id="488" r:id="rId83"/>
    <p:sldId id="489" r:id="rId84"/>
    <p:sldId id="328" r:id="rId85"/>
    <p:sldId id="329" r:id="rId86"/>
    <p:sldId id="330" r:id="rId87"/>
    <p:sldId id="289" r:id="rId88"/>
    <p:sldId id="490" r:id="rId89"/>
    <p:sldId id="300" r:id="rId90"/>
    <p:sldId id="320" r:id="rId91"/>
    <p:sldId id="264" r:id="rId9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walter-andrew-shewhart" TargetMode="External"/><Relationship Id="rId2" Type="http://schemas.openxmlformats.org/officeDocument/2006/relationships/hyperlink" Target="https://managementmania.com/cs/william-edwards-demin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83" y="2689462"/>
            <a:ext cx="8834033" cy="1479075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2140" y="5023976"/>
            <a:ext cx="2979720" cy="578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C4AC23-E6B5-4952-B2C7-D828A5AC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Regulační diagram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00BCDC-9DDB-4F2E-BC10-C7587909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17741"/>
            <a:ext cx="7884410" cy="37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898FA-CCB9-4255-A700-98C6158E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30" y="742951"/>
            <a:ext cx="2957052" cy="496252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Nelsonova pravidla pro regulační diagramy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709093-10B2-4271-B1BD-CB13857E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859" y="492573"/>
            <a:ext cx="423417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0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FEEB2-78E1-4B93-8225-3EED2C08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967"/>
            <a:ext cx="8229600" cy="193024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NELSONOVA PRAVIDLA – PŘI VÝSKYTU JSOU NUTNÁ OPATŘENÍ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NÁPRAVĚ!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F816C42-D861-4C10-B895-347C2BB5E3D8}"/>
              </a:ext>
            </a:extLst>
          </p:cNvPr>
          <p:cNvSpPr/>
          <p:nvPr/>
        </p:nvSpPr>
        <p:spPr>
          <a:xfrm>
            <a:off x="1581764" y="3045907"/>
            <a:ext cx="59804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1</a:t>
            </a:r>
            <a:r>
              <a:rPr lang="cs-CZ" sz="2400" b="1" baseline="-25000" dirty="0"/>
              <a:t>3s</a:t>
            </a:r>
            <a:r>
              <a:rPr lang="cs-CZ" sz="2400" b="1" dirty="0"/>
              <a:t> (min. 1 bod mimo 3</a:t>
            </a:r>
            <a:r>
              <a:rPr lang="el-GR" sz="2400" b="1" dirty="0"/>
              <a:t>σ)</a:t>
            </a:r>
            <a:endParaRPr lang="cs-CZ" sz="2400" b="1" dirty="0"/>
          </a:p>
          <a:p>
            <a:r>
              <a:rPr lang="el-GR" sz="2400" b="1" dirty="0"/>
              <a:t>9 </a:t>
            </a:r>
            <a:r>
              <a:rPr lang="cs-CZ" sz="2400" b="1" dirty="0"/>
              <a:t>a více bodů na jedné straně</a:t>
            </a:r>
          </a:p>
          <a:p>
            <a:r>
              <a:rPr lang="cs-CZ" sz="2400" b="1" dirty="0"/>
              <a:t>6 a více lineárně roste nebo klesá</a:t>
            </a:r>
          </a:p>
          <a:p>
            <a:r>
              <a:rPr lang="cs-CZ" sz="2400" b="1" dirty="0"/>
              <a:t>2 body ze 3</a:t>
            </a:r>
            <a:r>
              <a:rPr lang="cs-CZ" sz="2400" b="1" baseline="-25000" dirty="0"/>
              <a:t>2s</a:t>
            </a:r>
          </a:p>
          <a:p>
            <a:r>
              <a:rPr lang="cs-CZ" sz="2400" b="1" dirty="0"/>
              <a:t>4 z 5 více než 1</a:t>
            </a:r>
            <a:r>
              <a:rPr lang="el-GR" sz="2400" b="1" dirty="0"/>
              <a:t>σ </a:t>
            </a:r>
            <a:r>
              <a:rPr lang="cs-CZ" sz="2400" b="1" dirty="0"/>
              <a:t>na jednu stranu</a:t>
            </a:r>
          </a:p>
          <a:p>
            <a:r>
              <a:rPr lang="cs-CZ" sz="2400" b="1" dirty="0"/>
              <a:t>15 bodů do 1</a:t>
            </a:r>
            <a:r>
              <a:rPr lang="el-GR" sz="2400" b="1" dirty="0"/>
              <a:t>σ</a:t>
            </a:r>
            <a:r>
              <a:rPr lang="cs-CZ" sz="2400" b="1" dirty="0"/>
              <a:t>na jednu stranu</a:t>
            </a:r>
          </a:p>
          <a:p>
            <a:r>
              <a:rPr lang="cs-CZ" sz="2400" b="1" dirty="0"/>
              <a:t>14 bodů a více osciluje</a:t>
            </a:r>
          </a:p>
          <a:p>
            <a:r>
              <a:rPr lang="cs-CZ" sz="2400" b="1" dirty="0"/>
              <a:t>8 hodnot mimo 1</a:t>
            </a:r>
            <a:r>
              <a:rPr lang="el-GR" sz="2400" b="1" dirty="0"/>
              <a:t>σ </a:t>
            </a:r>
            <a:r>
              <a:rPr lang="cs-CZ" sz="2400" b="1" dirty="0"/>
              <a:t>na obou stranách průměru</a:t>
            </a:r>
          </a:p>
        </p:txBody>
      </p:sp>
    </p:spTree>
    <p:extLst>
      <p:ext uri="{BB962C8B-B14F-4D97-AF65-F5344CB8AC3E}">
        <p14:creationId xmlns:p14="http://schemas.microsoft.com/office/powerpoint/2010/main" val="37072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2D092-0BB3-48EB-88FA-809D6B3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ŘÍZENÍ PROCESŮ, VÝROBY A KVALITY</a:t>
            </a:r>
          </a:p>
        </p:txBody>
      </p:sp>
    </p:spTree>
    <p:extLst>
      <p:ext uri="{BB962C8B-B14F-4D97-AF65-F5344CB8AC3E}">
        <p14:creationId xmlns:p14="http://schemas.microsoft.com/office/powerpoint/2010/main" val="297385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3E8CD41-F3F2-4621-8FC2-55E07BED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4278"/>
            <a:ext cx="8229600" cy="4149444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„Výroba je každá činnost, která tvoří hodnotu. Výroba zahrnuje všechny hospodářské činnosti spojené se zajištěním výrobků a služeb.“</a:t>
            </a:r>
            <a:br>
              <a:rPr lang="cs-CZ" b="1" i="1" dirty="0"/>
            </a:br>
            <a:br>
              <a:rPr lang="cs-CZ" b="1" dirty="0"/>
            </a:br>
            <a:r>
              <a:rPr lang="cs-CZ" b="1" i="1" dirty="0"/>
              <a:t>Miloslav Synek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7371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7C0D9E-0689-4790-81B5-1E35DB1E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271774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METODY ŘÍZENÍ A ANALYTICKÉ TECHNIKY, JEJICHŽ PŘEDMĚTEM JE VÝROBA, VÝROBKY A ORGANIZOVÁNÍ VÝROBNÍHO PROCESU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CDAB7-52A9-4F01-ACEB-3ADA200A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7024"/>
            <a:ext cx="8229600" cy="371913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 </a:t>
            </a:r>
            <a:r>
              <a:rPr lang="cs-CZ" b="1" dirty="0"/>
              <a:t>Podstatou výroby je postupný proces přeměny vstupů (zdrojů) ve výstupy (produkty, tj. hmotné výrobky nebo nehmotné služby) –produkční proces.</a:t>
            </a:r>
          </a:p>
          <a:p>
            <a:r>
              <a:rPr lang="cs-CZ" b="1" dirty="0"/>
              <a:t>Produkční proces je charakteristický pro sekundární sektor trhu - výroba a průmysl.</a:t>
            </a:r>
          </a:p>
          <a:p>
            <a:r>
              <a:rPr lang="cs-CZ" b="1" dirty="0"/>
              <a:t>Výroba úzce souvisí s plánováním, logistikou</a:t>
            </a:r>
            <a:br>
              <a:rPr lang="cs-CZ" b="1" dirty="0"/>
            </a:br>
            <a:r>
              <a:rPr lang="cs-CZ" b="1" dirty="0"/>
              <a:t>a oblastí řízení kvality. </a:t>
            </a:r>
          </a:p>
        </p:txBody>
      </p:sp>
    </p:spTree>
    <p:extLst>
      <p:ext uri="{BB962C8B-B14F-4D97-AF65-F5344CB8AC3E}">
        <p14:creationId xmlns:p14="http://schemas.microsoft.com/office/powerpoint/2010/main" val="305936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301B8-EB4D-4BAA-8EC2-9A4D407D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42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VÝROBY – OKRUHY ŘEŠENÝCH TÉMAT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727E2-E054-4481-9B01-31808631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3612"/>
            <a:ext cx="8229600" cy="4122551"/>
          </a:xfrm>
        </p:spPr>
        <p:txBody>
          <a:bodyPr>
            <a:normAutofit/>
          </a:bodyPr>
          <a:lstStyle/>
          <a:p>
            <a:r>
              <a:rPr lang="cs-CZ" b="1" dirty="0"/>
              <a:t>Operativní řízení výroby (výrobního procesu)</a:t>
            </a:r>
          </a:p>
          <a:p>
            <a:r>
              <a:rPr lang="cs-CZ" b="1" dirty="0"/>
              <a:t>Plánování výroby</a:t>
            </a:r>
          </a:p>
          <a:p>
            <a:r>
              <a:rPr lang="cs-CZ" b="1" dirty="0"/>
              <a:t>Organizace výroby</a:t>
            </a:r>
          </a:p>
          <a:p>
            <a:r>
              <a:rPr lang="cs-CZ" b="1" dirty="0"/>
              <a:t>Produkční portfolio a jeho struktura (Marketing a prodej)</a:t>
            </a:r>
          </a:p>
          <a:p>
            <a:r>
              <a:rPr lang="cs-CZ" b="1" dirty="0"/>
              <a:t>Produktová strategie (Marketing a prodej)</a:t>
            </a:r>
          </a:p>
          <a:p>
            <a:r>
              <a:rPr lang="cs-CZ" b="1" dirty="0"/>
              <a:t>Zavádění nových produktů do výroby</a:t>
            </a:r>
          </a:p>
        </p:txBody>
      </p:sp>
    </p:spTree>
    <p:extLst>
      <p:ext uri="{BB962C8B-B14F-4D97-AF65-F5344CB8AC3E}">
        <p14:creationId xmlns:p14="http://schemas.microsoft.com/office/powerpoint/2010/main" val="197720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4D00A-58B1-45D3-B25D-EF54324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ŘÍZENÍ A PLÁNOVÁNÍ VÝROBY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D62C6-5C69-46DD-8598-36C5ACE3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694"/>
            <a:ext cx="8229600" cy="4270469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ABC-D</a:t>
            </a:r>
          </a:p>
          <a:p>
            <a:r>
              <a:rPr lang="cs-CZ" b="1" dirty="0"/>
              <a:t>BOA (</a:t>
            </a:r>
            <a:r>
              <a:rPr lang="cs-CZ" b="1" dirty="0" err="1"/>
              <a:t>Belastungorientiere</a:t>
            </a:r>
            <a:r>
              <a:rPr lang="cs-CZ" b="1" dirty="0"/>
              <a:t> </a:t>
            </a:r>
            <a:r>
              <a:rPr lang="cs-CZ" b="1" dirty="0" err="1"/>
              <a:t>Auftragsfreigabe</a:t>
            </a:r>
            <a:r>
              <a:rPr lang="cs-CZ" b="1" dirty="0"/>
              <a:t>)</a:t>
            </a:r>
          </a:p>
          <a:p>
            <a:r>
              <a:rPr lang="cs-CZ" b="1" dirty="0"/>
              <a:t>CIM (</a:t>
            </a:r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Integrated</a:t>
            </a:r>
            <a:r>
              <a:rPr lang="cs-CZ" b="1" dirty="0"/>
              <a:t> Management) počítačem integrovaná výroba</a:t>
            </a:r>
          </a:p>
          <a:p>
            <a:r>
              <a:rPr lang="cs-CZ" b="1" dirty="0"/>
              <a:t>CRP (</a:t>
            </a:r>
            <a:r>
              <a:rPr lang="cs-CZ" b="1" dirty="0" err="1"/>
              <a:t>Capacity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</a:t>
            </a:r>
          </a:p>
          <a:p>
            <a:r>
              <a:rPr lang="cs-CZ" b="1" dirty="0"/>
              <a:t>DBR</a:t>
            </a:r>
          </a:p>
          <a:p>
            <a:r>
              <a:rPr lang="cs-CZ" b="1" dirty="0"/>
              <a:t>JIT (Just-in-</a:t>
            </a:r>
            <a:r>
              <a:rPr lang="cs-CZ" b="1" dirty="0" err="1"/>
              <a:t>time</a:t>
            </a:r>
            <a:r>
              <a:rPr lang="cs-CZ" b="1" dirty="0"/>
              <a:t>)</a:t>
            </a:r>
          </a:p>
          <a:p>
            <a:r>
              <a:rPr lang="cs-CZ" b="1" dirty="0"/>
              <a:t>MRP</a:t>
            </a:r>
          </a:p>
          <a:p>
            <a:r>
              <a:rPr lang="cs-CZ" b="1" dirty="0"/>
              <a:t>MPR II</a:t>
            </a:r>
          </a:p>
          <a:p>
            <a:r>
              <a:rPr lang="cs-CZ" b="1" dirty="0"/>
              <a:t>ERP</a:t>
            </a:r>
          </a:p>
          <a:p>
            <a:r>
              <a:rPr lang="cs-CZ" b="1" dirty="0"/>
              <a:t>KANBAN</a:t>
            </a:r>
          </a:p>
          <a:p>
            <a:r>
              <a:rPr lang="cs-CZ" b="1" dirty="0"/>
              <a:t>FIFO (</a:t>
            </a:r>
            <a:r>
              <a:rPr lang="cs-CZ" b="1" dirty="0" err="1"/>
              <a:t>First</a:t>
            </a:r>
            <a:r>
              <a:rPr lang="cs-CZ" b="1" dirty="0"/>
              <a:t> In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</a:t>
            </a:r>
          </a:p>
          <a:p>
            <a:r>
              <a:rPr lang="cs-CZ" b="1" dirty="0"/>
              <a:t>FEFO</a:t>
            </a:r>
          </a:p>
          <a:p>
            <a:r>
              <a:rPr lang="cs-CZ" b="1" dirty="0"/>
              <a:t>HIFO</a:t>
            </a:r>
          </a:p>
          <a:p>
            <a:r>
              <a:rPr lang="cs-CZ" b="1" dirty="0"/>
              <a:t>LIFO</a:t>
            </a:r>
          </a:p>
          <a:p>
            <a:r>
              <a:rPr lang="cs-CZ" b="1" dirty="0" err="1"/>
              <a:t>Lean</a:t>
            </a:r>
            <a:r>
              <a:rPr lang="cs-CZ" b="1" dirty="0"/>
              <a:t> přístup </a:t>
            </a:r>
            <a:r>
              <a:rPr lang="cs-CZ" b="1" dirty="0" err="1"/>
              <a:t>Production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6370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A0FDF-EC62-43F0-B46A-037A8A77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SYSTÉM ŘÍZENÍ KVALITY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ISO ŘADY (ISO 9001)</a:t>
            </a:r>
          </a:p>
        </p:txBody>
      </p:sp>
    </p:spTree>
    <p:extLst>
      <p:ext uri="{BB962C8B-B14F-4D97-AF65-F5344CB8AC3E}">
        <p14:creationId xmlns:p14="http://schemas.microsoft.com/office/powerpoint/2010/main" val="160233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B19861-6622-4F3B-A1E2-EC1C02A3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047" y="253441"/>
            <a:ext cx="4114800" cy="8683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9001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FA21E4-7ABD-4F1C-A960-04F8B4DB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804"/>
            <a:ext cx="8229600" cy="50043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ISO 9001 je standard pro systém managementu kvality.</a:t>
            </a:r>
          </a:p>
          <a:p>
            <a:r>
              <a:rPr lang="cs-CZ" b="1" dirty="0"/>
              <a:t>Je součástí rodiny mezinárodních standardů vydávaných Mezinárodní organizací pro standardizaci ISO (International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).</a:t>
            </a:r>
          </a:p>
          <a:p>
            <a:r>
              <a:rPr lang="cs-CZ" b="1" dirty="0"/>
              <a:t>ISO 9001 je standard požadavků na zavedení systém managementu kvality (QMS).</a:t>
            </a:r>
          </a:p>
          <a:p>
            <a:r>
              <a:rPr lang="cs-CZ" b="1" dirty="0"/>
              <a:t>Aktuální revidovaná verze z roku 2015 se označuje ISO 9001:2015, předchozí verze byla ISO 9001:2008.</a:t>
            </a:r>
          </a:p>
          <a:p>
            <a:r>
              <a:rPr lang="cs-CZ" b="1" dirty="0"/>
              <a:t>Revize 2015 je připravena.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2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2487-0423-46F6-90D5-45A444B5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0920"/>
            <a:ext cx="8229600" cy="2836159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3. VYBRANÉ NÁSTROJE ŘÍZENÍ PROCESŮ, VÝROBY A KVALITY</a:t>
            </a:r>
          </a:p>
        </p:txBody>
      </p:sp>
    </p:spTree>
    <p:extLst>
      <p:ext uri="{BB962C8B-B14F-4D97-AF65-F5344CB8AC3E}">
        <p14:creationId xmlns:p14="http://schemas.microsoft.com/office/powerpoint/2010/main" val="3004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160B7-F09A-472C-B0F3-6F25DECB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60337"/>
            <a:ext cx="4477871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ISO 9001?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FB994-A526-4254-BB4A-156FB90C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624"/>
            <a:ext cx="8229600" cy="46335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Standard ISO 9001 je standard respektive norma, která slouží jako referenční model pro nastavení základních řídicích procesů v organizaci, které pomáhají neustále zlepšovat kvalitu poskytovaných produktů (výrobků či služeb)</a:t>
            </a:r>
            <a:br>
              <a:rPr lang="cs-CZ" b="1" dirty="0"/>
            </a:br>
            <a:r>
              <a:rPr lang="cs-CZ" b="1" dirty="0"/>
              <a:t>a spokojenost zákazníka (proto systém řízení kvality), strategické řízení a řízení a práci s riziky.</a:t>
            </a:r>
          </a:p>
          <a:p>
            <a:r>
              <a:rPr lang="cs-CZ" b="1" dirty="0"/>
              <a:t>Je to norma procesně orientovaná. Stejně jako ostatní normy ISO vyžaduje následnou certifikaci zavedeného systému řízení (zavedených procesů) v organizaci.</a:t>
            </a:r>
          </a:p>
          <a:p>
            <a:r>
              <a:rPr lang="cs-CZ" b="1" dirty="0"/>
              <a:t>Výsledkem je certifikát, který je mezinárodně uznávaný a je předpokladem určité zralosti</a:t>
            </a:r>
            <a:br>
              <a:rPr lang="cs-CZ" b="1" dirty="0"/>
            </a:br>
            <a:r>
              <a:rPr lang="cs-CZ" b="1" dirty="0"/>
              <a:t>a vyspělosti organizace.</a:t>
            </a:r>
          </a:p>
        </p:txBody>
      </p:sp>
    </p:spTree>
    <p:extLst>
      <p:ext uri="{BB962C8B-B14F-4D97-AF65-F5344CB8AC3E}">
        <p14:creationId xmlns:p14="http://schemas.microsoft.com/office/powerpoint/2010/main" val="211251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8742-10FF-4BEF-A2A0-2212202C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FF0000"/>
                </a:solidFill>
              </a:rPr>
              <a:t>RO JAKÉ TYPY FIREM JE SYSTÉM ISO 9001 VHODNÝ?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7096F-9B80-4DD8-908E-B78D2F5F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8765"/>
            <a:ext cx="8229600" cy="390739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Zavádění QMS podle ISO 9001 lze doporučit všem typům i velikostem firem a organizací.</a:t>
            </a:r>
          </a:p>
          <a:p>
            <a:r>
              <a:rPr lang="cs-CZ" b="1" dirty="0"/>
              <a:t>Je použitelný ve všech sektorech.</a:t>
            </a:r>
          </a:p>
          <a:p>
            <a:r>
              <a:rPr lang="cs-CZ" b="1" dirty="0"/>
              <a:t>Není třeba se obávat, že by standard neodpovídal specifikům a zvláštnostem vaší firmy.</a:t>
            </a:r>
          </a:p>
          <a:p>
            <a:r>
              <a:rPr lang="cs-CZ" b="1" dirty="0"/>
              <a:t>Dřívější revize byly určeny spíše výrobním firmám, to se ale s příchodem verze 2015 změnilo.</a:t>
            </a:r>
          </a:p>
          <a:p>
            <a:r>
              <a:rPr lang="cs-CZ" b="1" dirty="0"/>
              <a:t>Ta je napsána tak, že každá firma může aplikovat systém řízení snadněji než kdy předtím.</a:t>
            </a:r>
          </a:p>
        </p:txBody>
      </p:sp>
    </p:spTree>
    <p:extLst>
      <p:ext uri="{BB962C8B-B14F-4D97-AF65-F5344CB8AC3E}">
        <p14:creationId xmlns:p14="http://schemas.microsoft.com/office/powerpoint/2010/main" val="411207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9827E-7975-4CC1-9A24-82E15DB5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7217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 ČÍM NÁM MŮŽE ISO 9001 POMOCI?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60975-A777-4A9B-9A5A-9BAA45214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3988"/>
            <a:ext cx="8229600" cy="44721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Pomůže firmám celkově dosáhnout většího výkonu, kvalitnějšího řízení, pomáhá snížit rizika a zvýšit pravděpodobnost přežití a úspěchu (tedy udržitelného rozvoje):</a:t>
            </a:r>
          </a:p>
          <a:p>
            <a:pPr lvl="1"/>
            <a:r>
              <a:rPr lang="cs-CZ" b="1" dirty="0"/>
              <a:t>nastavit systém řízení rizik a přiměřená opatření k jejich řešení,</a:t>
            </a:r>
          </a:p>
          <a:p>
            <a:pPr lvl="1"/>
            <a:r>
              <a:rPr lang="cs-CZ" b="1" dirty="0"/>
              <a:t>nastavit prozákaznické procesy (důraz na kvalitu služeb</a:t>
            </a:r>
            <a:br>
              <a:rPr lang="cs-CZ" b="1" dirty="0"/>
            </a:br>
            <a:r>
              <a:rPr lang="cs-CZ" b="1" dirty="0"/>
              <a:t>a produktů které jim poskytujeme),</a:t>
            </a:r>
          </a:p>
          <a:p>
            <a:pPr lvl="1"/>
            <a:r>
              <a:rPr lang="cs-CZ" b="1" dirty="0"/>
              <a:t>provázat strategické řízení a rozhodování firmy</a:t>
            </a:r>
            <a:br>
              <a:rPr lang="cs-CZ" b="1" dirty="0"/>
            </a:br>
            <a:r>
              <a:rPr lang="cs-CZ" b="1" dirty="0"/>
              <a:t>s provozními procesy,</a:t>
            </a:r>
          </a:p>
          <a:p>
            <a:pPr lvl="1"/>
            <a:r>
              <a:rPr lang="cs-CZ" b="1" dirty="0"/>
              <a:t>popsat všechny organizační souvislosti,</a:t>
            </a:r>
          </a:p>
          <a:p>
            <a:pPr lvl="1"/>
            <a:r>
              <a:rPr lang="cs-CZ" b="1" dirty="0"/>
              <a:t>podpořit leadership ve firmě (větší důraz na řízení</a:t>
            </a:r>
            <a:br>
              <a:rPr lang="cs-CZ" b="1" dirty="0"/>
            </a:br>
            <a:r>
              <a:rPr lang="cs-CZ" b="1" dirty="0"/>
              <a:t>a leadership než na formální správnost dokumentace).</a:t>
            </a:r>
          </a:p>
        </p:txBody>
      </p:sp>
    </p:spTree>
    <p:extLst>
      <p:ext uri="{BB962C8B-B14F-4D97-AF65-F5344CB8AC3E}">
        <p14:creationId xmlns:p14="http://schemas.microsoft.com/office/powerpoint/2010/main" val="241532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EC04-0EBA-4EB9-B6A5-9C0F1561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DO JAKÝCH OBLASTÍ ISO 9001 ZASAHUJE?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A7B65-6FEC-42F7-BC46-20D7D886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293"/>
            <a:ext cx="8229600" cy="4041869"/>
          </a:xfrm>
        </p:spPr>
        <p:txBody>
          <a:bodyPr>
            <a:normAutofit/>
          </a:bodyPr>
          <a:lstStyle/>
          <a:p>
            <a:r>
              <a:rPr lang="cs-CZ" b="1" dirty="0"/>
              <a:t>Výroba</a:t>
            </a:r>
            <a:endParaRPr lang="cs-CZ" b="1" u="sng" dirty="0"/>
          </a:p>
          <a:p>
            <a:r>
              <a:rPr lang="cs-CZ" b="1" dirty="0"/>
              <a:t>Poskytování služeb</a:t>
            </a:r>
            <a:endParaRPr lang="cs-CZ" b="1" u="sng" dirty="0"/>
          </a:p>
          <a:p>
            <a:r>
              <a:rPr lang="cs-CZ" b="1" dirty="0"/>
              <a:t>Marketing, prodej a vztahy se zákazníky</a:t>
            </a:r>
            <a:endParaRPr lang="cs-CZ" b="1" u="sng" dirty="0"/>
          </a:p>
          <a:p>
            <a:r>
              <a:rPr lang="cs-CZ" b="1" dirty="0"/>
              <a:t>Řízení kvality</a:t>
            </a:r>
            <a:endParaRPr lang="cs-CZ" b="1" u="sng" dirty="0"/>
          </a:p>
          <a:p>
            <a:r>
              <a:rPr lang="cs-CZ" b="1" dirty="0"/>
              <a:t>Řízení rizik (Risk Management)</a:t>
            </a:r>
            <a:endParaRPr lang="cs-CZ" b="1" u="sng" dirty="0"/>
          </a:p>
          <a:p>
            <a:r>
              <a:rPr lang="cs-CZ" b="1" dirty="0"/>
              <a:t>Řízení vztahů se zákazníky (CRM – </a:t>
            </a:r>
            <a:r>
              <a:rPr lang="cs-CZ" b="1" dirty="0" err="1"/>
              <a:t>Customer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r>
              <a:rPr lang="cs-CZ" b="1" dirty="0"/>
              <a:t> Management)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85993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A270D-2FA1-481F-A3D3-C8560AF3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47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NAVAZUJÍCÍ ISO STANDARDY TÝKAJÍCÍ SE SYSTÉMU ŘÍZENÍ PROCESŮ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2C93D-79C5-415F-8531-A4E72615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8082"/>
            <a:ext cx="8229600" cy="398808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ISO 9000</a:t>
            </a:r>
          </a:p>
          <a:p>
            <a:r>
              <a:rPr lang="cs-CZ" b="1" dirty="0"/>
              <a:t>ISO 10006 Systémy managementu jakosti</a:t>
            </a:r>
          </a:p>
          <a:p>
            <a:r>
              <a:rPr lang="cs-CZ" b="1" dirty="0"/>
              <a:t>ISO 14000 Systémy environmentálního managementu (</a:t>
            </a:r>
            <a:r>
              <a:rPr lang="cs-CZ" b="1" dirty="0" err="1"/>
              <a:t>Environmental</a:t>
            </a:r>
            <a:r>
              <a:rPr lang="cs-CZ" b="1" dirty="0"/>
              <a:t> Management)</a:t>
            </a:r>
          </a:p>
          <a:p>
            <a:r>
              <a:rPr lang="cs-CZ" b="1" dirty="0"/>
              <a:t>ISO 20000 Management služeb pro informační technologie (IT </a:t>
            </a:r>
            <a:r>
              <a:rPr lang="cs-CZ" b="1" dirty="0" err="1"/>
              <a:t>Service</a:t>
            </a:r>
            <a:r>
              <a:rPr lang="cs-CZ" b="1" dirty="0"/>
              <a:t> Management)</a:t>
            </a:r>
          </a:p>
          <a:p>
            <a:r>
              <a:rPr lang="cs-CZ" b="1" dirty="0"/>
              <a:t>ISO 27000</a:t>
            </a:r>
          </a:p>
          <a:p>
            <a:r>
              <a:rPr lang="cs-CZ" b="1" dirty="0"/>
              <a:t>ISO 19439</a:t>
            </a:r>
          </a:p>
          <a:p>
            <a:r>
              <a:rPr lang="cs-CZ" b="1" dirty="0"/>
              <a:t>ISO/IEC 31000:2009</a:t>
            </a:r>
          </a:p>
          <a:p>
            <a:r>
              <a:rPr lang="cs-CZ" b="1" dirty="0"/>
              <a:t>ČSN EN 15 221</a:t>
            </a:r>
          </a:p>
        </p:txBody>
      </p:sp>
    </p:spTree>
    <p:extLst>
      <p:ext uri="{BB962C8B-B14F-4D97-AF65-F5344CB8AC3E}">
        <p14:creationId xmlns:p14="http://schemas.microsoft.com/office/powerpoint/2010/main" val="294271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D7F7-8853-40B3-80C8-7B8DDC40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3" y="280335"/>
            <a:ext cx="3644153" cy="85491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27000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36FEA-A307-43B8-AEA6-FAC828D1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471"/>
            <a:ext cx="8229600" cy="48486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ISO 27000 (ISO/IEC 27000) je rodina mezinárodních standardů zaměřená na řízení informační bezpečnosti v organizacích.</a:t>
            </a:r>
          </a:p>
          <a:p>
            <a:r>
              <a:rPr lang="cs-CZ" b="1" dirty="0"/>
              <a:t>Všechny standardy rodiny ISO 27000 jsou vydávané Mezinárodní organizací pro standardizaci ISO.</a:t>
            </a:r>
          </a:p>
          <a:p>
            <a:r>
              <a:rPr lang="cs-CZ" b="1" dirty="0"/>
              <a:t>Jednotlivé standardy cílí na různé aspekty informační bezpečnosti v organizacích.</a:t>
            </a:r>
          </a:p>
          <a:p>
            <a:r>
              <a:rPr lang="cs-CZ" b="1" dirty="0"/>
              <a:t>Poskytují praktické nástroje pro ty organizace, které chtějí identifikovat a řídit environmentální dopad svého chování a trvale udržovat</a:t>
            </a:r>
            <a:br>
              <a:rPr lang="cs-CZ" b="1" dirty="0"/>
            </a:br>
            <a:r>
              <a:rPr lang="cs-CZ" b="1" dirty="0"/>
              <a:t>a zlepšovat environmentální výkonnost.</a:t>
            </a:r>
          </a:p>
        </p:txBody>
      </p:sp>
    </p:spTree>
    <p:extLst>
      <p:ext uri="{BB962C8B-B14F-4D97-AF65-F5344CB8AC3E}">
        <p14:creationId xmlns:p14="http://schemas.microsoft.com/office/powerpoint/2010/main" val="135906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F4F4A-B362-450E-8648-221731A4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54" y="160337"/>
            <a:ext cx="3307976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19439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3C1AB-D30F-49B9-A26E-E909838C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0165"/>
            <a:ext cx="8229600" cy="4135998"/>
          </a:xfrm>
        </p:spPr>
        <p:txBody>
          <a:bodyPr>
            <a:normAutofit/>
          </a:bodyPr>
          <a:lstStyle/>
          <a:p>
            <a:r>
              <a:rPr lang="cs-CZ" sz="3600" b="1" dirty="0"/>
              <a:t>ISO 19439: 2006 Podniková integrace - Rámec pro podnikové modelování je mezinárodní standard podnikového modelování a podnikové integrace vyvinutý Mezinárodní organizací pro standardizaci založený na CIMOSA</a:t>
            </a:r>
            <a:br>
              <a:rPr lang="cs-CZ" sz="3600" b="1" dirty="0"/>
            </a:br>
            <a:r>
              <a:rPr lang="cs-CZ" sz="3600" b="1" dirty="0"/>
              <a:t>a GERAM.</a:t>
            </a:r>
          </a:p>
        </p:txBody>
      </p:sp>
    </p:spTree>
    <p:extLst>
      <p:ext uri="{BB962C8B-B14F-4D97-AF65-F5344CB8AC3E}">
        <p14:creationId xmlns:p14="http://schemas.microsoft.com/office/powerpoint/2010/main" val="172321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472F5-5108-4367-97D0-8F1FCB31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06" y="239994"/>
            <a:ext cx="3173506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31000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29ED3-373A-453B-8756-ABB4938E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6036"/>
            <a:ext cx="8229600" cy="36576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ISO 31000 je součástí rodiny mezinárodních standardů vydávaných Mezinárodní organizací pro standardizaci ISO (International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).</a:t>
            </a:r>
          </a:p>
          <a:p>
            <a:r>
              <a:rPr lang="cs-CZ" b="1" dirty="0"/>
              <a:t>ISO 31000 </a:t>
            </a:r>
            <a:r>
              <a:rPr lang="cs-CZ" b="1" dirty="0" err="1"/>
              <a:t>jeoznačení</a:t>
            </a:r>
            <a:r>
              <a:rPr lang="cs-CZ" b="1" dirty="0"/>
              <a:t> standardu pro Management rizik (Řízení rizik) a obsahuje Principy a směrnice.</a:t>
            </a:r>
          </a:p>
        </p:txBody>
      </p:sp>
    </p:spTree>
    <p:extLst>
      <p:ext uri="{BB962C8B-B14F-4D97-AF65-F5344CB8AC3E}">
        <p14:creationId xmlns:p14="http://schemas.microsoft.com/office/powerpoint/2010/main" val="409543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6F991-F0E5-4FDA-85D7-26C374DA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9907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VYUŽITÍ NORMY ISO 31000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FE84B-048C-4BEA-AAA9-FF1B9418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71"/>
            <a:ext cx="8229600" cy="439149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ISO 31000 poskytuje návody (obsahuje Principy</a:t>
            </a:r>
            <a:br>
              <a:rPr lang="cs-CZ" b="1" dirty="0"/>
            </a:br>
            <a:r>
              <a:rPr lang="cs-CZ" b="1" dirty="0"/>
              <a:t>a směrnice), jak řídit systematickým, transparentním</a:t>
            </a:r>
            <a:br>
              <a:rPr lang="cs-CZ" b="1" dirty="0"/>
            </a:br>
            <a:r>
              <a:rPr lang="cs-CZ" b="1" dirty="0"/>
              <a:t>a spolehlivým způsobem různé formy rizik a jak harmonizovat systému řízení rizik do organizace</a:t>
            </a:r>
            <a:br>
              <a:rPr lang="cs-CZ" b="1" dirty="0"/>
            </a:br>
            <a:r>
              <a:rPr lang="cs-CZ" b="1" dirty="0"/>
              <a:t>a všech jejích procesů, rozhodování, produktů, služeb a aktiv.</a:t>
            </a:r>
            <a:br>
              <a:rPr lang="cs-CZ" b="1" dirty="0"/>
            </a:br>
            <a:r>
              <a:rPr lang="cs-CZ" b="1" dirty="0"/>
              <a:t>Ačkoliv obsahuje principy a směrnice, není určena</a:t>
            </a:r>
            <a:br>
              <a:rPr lang="cs-CZ" b="1" dirty="0"/>
            </a:br>
            <a:r>
              <a:rPr lang="cs-CZ" b="1" dirty="0"/>
              <a:t>k implementaci řízení rizik napříč celou organizací</a:t>
            </a:r>
            <a:br>
              <a:rPr lang="cs-CZ" b="1" dirty="0"/>
            </a:br>
            <a:r>
              <a:rPr lang="cs-CZ" b="1" dirty="0"/>
              <a:t>a není určena pro účely certifikace.</a:t>
            </a:r>
          </a:p>
          <a:p>
            <a:r>
              <a:rPr lang="cs-CZ" b="1" dirty="0"/>
              <a:t>Je použitelná ve všech sektorech, může jí tedy použít jakýkoliv typ organizace.</a:t>
            </a:r>
          </a:p>
          <a:p>
            <a:r>
              <a:rPr lang="cs-CZ" b="1" dirty="0"/>
              <a:t>Norma ISO 31000 byla vydána v říjnu 2010, aktuální revidovaná verze se označuje ISO 31000:2009.</a:t>
            </a:r>
          </a:p>
        </p:txBody>
      </p:sp>
    </p:spTree>
    <p:extLst>
      <p:ext uri="{BB962C8B-B14F-4D97-AF65-F5344CB8AC3E}">
        <p14:creationId xmlns:p14="http://schemas.microsoft.com/office/powerpoint/2010/main" val="280213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9B80A-D968-40E3-9B39-949808A8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DALŠÍ ISO STANDARDY TÝKAJÍCÍ SE SYSTÉMU ŘÍZENÍ RIZIK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CFADC-67ED-4AD3-88CA-1727657A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2517"/>
            <a:ext cx="8229600" cy="2581835"/>
          </a:xfrm>
        </p:spPr>
        <p:txBody>
          <a:bodyPr/>
          <a:lstStyle/>
          <a:p>
            <a:r>
              <a:rPr lang="cs-CZ" b="1" dirty="0"/>
              <a:t>IEC/ISO 31010 Management rizik – Techniky posuzování rizik</a:t>
            </a:r>
          </a:p>
          <a:p>
            <a:r>
              <a:rPr lang="cs-CZ" b="1" dirty="0"/>
              <a:t>ISO </a:t>
            </a:r>
            <a:r>
              <a:rPr lang="cs-CZ" b="1" dirty="0" err="1"/>
              <a:t>Guide</a:t>
            </a:r>
            <a:r>
              <a:rPr lang="cs-CZ" b="1" dirty="0"/>
              <a:t> 73:2009 Risk management – </a:t>
            </a:r>
            <a:r>
              <a:rPr lang="cs-CZ" b="1" dirty="0" err="1"/>
              <a:t>Vocabulary</a:t>
            </a:r>
            <a:r>
              <a:rPr lang="cs-CZ" b="1" dirty="0"/>
              <a:t> - Slovník</a:t>
            </a:r>
          </a:p>
        </p:txBody>
      </p:sp>
    </p:spTree>
    <p:extLst>
      <p:ext uri="{BB962C8B-B14F-4D97-AF65-F5344CB8AC3E}">
        <p14:creationId xmlns:p14="http://schemas.microsoft.com/office/powerpoint/2010/main" val="178251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258E27-BC5D-445D-A5C2-BF343678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SEDM ZÁKLADNÍCH NÁSTROJŮ ZLEPŠOVÁNÍ KVALITY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932B20-BD7E-4740-81A5-53D5DF54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380892"/>
            <a:ext cx="4915159" cy="41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BA278-2035-43B3-BE13-9C4429B2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0" y="732866"/>
            <a:ext cx="4074457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9E520-20BD-4C13-AB45-FC548278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3" y="833718"/>
            <a:ext cx="4074457" cy="5096435"/>
          </a:xfrm>
        </p:spPr>
        <p:txBody>
          <a:bodyPr>
            <a:noAutofit/>
          </a:bodyPr>
          <a:lstStyle/>
          <a:p>
            <a:r>
              <a:rPr lang="cs-CZ" sz="2400" b="1" dirty="0"/>
              <a:t>Od roku 2007 platí evropská norma ČSN EN 15221.</a:t>
            </a:r>
          </a:p>
          <a:p>
            <a:r>
              <a:rPr lang="cs-CZ" sz="2400" b="1" dirty="0"/>
              <a:t>Její první dva díly se rozrostly na současných 7 dílů.</a:t>
            </a:r>
          </a:p>
          <a:p>
            <a:r>
              <a:rPr lang="cs-CZ" sz="2400" b="1" dirty="0"/>
              <a:t>V roce 2018 byla oficiálně vydána norma ISO 41001 „Facility management – Systémy řízení – Požadavky s návodem k použití“, která završila první fázi kompletace celosvětové normy ISO 41000.</a:t>
            </a:r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833E08-0F63-48C2-9EF4-08E8CA56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0" y="2682568"/>
            <a:ext cx="3942509" cy="22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2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0DD83A-E34D-4E34-9845-D63852AA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Certifikace systému managementu kvality podle normy ISO 9001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E8C421-D060-429E-A856-22E08052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93695"/>
            <a:ext cx="7884410" cy="31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CDE28-8BBC-4BF3-855A-338AA381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VÝZNAM, STRUKTURA A VÝVOJ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QMS ISO ŘADY 9000</a:t>
            </a:r>
          </a:p>
        </p:txBody>
      </p:sp>
    </p:spTree>
    <p:extLst>
      <p:ext uri="{BB962C8B-B14F-4D97-AF65-F5344CB8AC3E}">
        <p14:creationId xmlns:p14="http://schemas.microsoft.com/office/powerpoint/2010/main" val="319216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9C3923-D111-4263-B694-8D66A952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Koncepce rozvoje systémů managementu jakosti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6315F2-A641-4BE6-BD76-4482FDDD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841689"/>
            <a:ext cx="4915159" cy="31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66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213C61-251E-4755-AA61-237538A6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HISTORIE A VÝVOJ PROCESNÍ RACIONALIZACE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718D99-7534-4400-A4B1-87424DD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84" y="1845426"/>
            <a:ext cx="4294541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0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BD56F4-D37F-42B6-9A46-06B615E1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 fontScale="90000"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VÝVOJ SYSTÉMŮ ZABEZPEČOVÁNÍ JAKOSTI 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3B52E4-8D65-4A65-89DB-0A32C553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58" y="1845426"/>
            <a:ext cx="4316793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5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E9910-09DD-4FF5-81AB-07B38C1A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915"/>
            <a:ext cx="8229600" cy="149216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DŮVODY PRO ZAVÁDĚNÍ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QMS ISO ŘADY 9000</a:t>
            </a:r>
          </a:p>
        </p:txBody>
      </p:sp>
    </p:spTree>
    <p:extLst>
      <p:ext uri="{BB962C8B-B14F-4D97-AF65-F5344CB8AC3E}">
        <p14:creationId xmlns:p14="http://schemas.microsoft.com/office/powerpoint/2010/main" val="3165539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C2531E6-4E4B-442A-B641-EC83CB8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DŮVODY PRO ZAVEDENÍ SYSTÉMU JAKOSTI 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2E68FB-D28F-4EC3-93CB-D5E6A56B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71"/>
            <a:ext cx="8229600" cy="4391492"/>
          </a:xfrm>
        </p:spPr>
        <p:txBody>
          <a:bodyPr>
            <a:normAutofit/>
          </a:bodyPr>
          <a:lstStyle/>
          <a:p>
            <a:r>
              <a:rPr lang="cs-CZ" sz="2400" b="1" dirty="0"/>
              <a:t>Založili jste firmu a chcete mít hned od počátku systém řízení, který zajistí kvalitu všech služeb a výrobků.</a:t>
            </a:r>
          </a:p>
          <a:p>
            <a:r>
              <a:rPr lang="cs-CZ" sz="2400" b="1" dirty="0"/>
              <a:t>Váš systém řízení nemá řád.</a:t>
            </a:r>
          </a:p>
          <a:p>
            <a:r>
              <a:rPr lang="cs-CZ" sz="2400" b="1" dirty="0"/>
              <a:t>Chcete prověřit zda váš stávající řídící systém je skutečně kvalitní.</a:t>
            </a:r>
          </a:p>
          <a:p>
            <a:r>
              <a:rPr lang="cs-CZ" sz="2400" b="1" dirty="0"/>
              <a:t>Chcete dosáhnout vyšší úrovně kvality řízení než máte nyní</a:t>
            </a:r>
          </a:p>
          <a:p>
            <a:r>
              <a:rPr lang="cs-CZ" sz="2400" b="1" dirty="0"/>
              <a:t>Chcete získat náskok před konkurencí.</a:t>
            </a:r>
          </a:p>
          <a:p>
            <a:r>
              <a:rPr lang="cs-CZ" sz="2400" b="1" dirty="0"/>
              <a:t>Máte problémy s dodržováním jakosti produktů.</a:t>
            </a:r>
          </a:p>
          <a:p>
            <a:r>
              <a:rPr lang="cs-CZ" sz="2400" b="1" dirty="0"/>
              <a:t>Narůstá počet zmetků a neshod a vy nejste schopni je řídit.</a:t>
            </a:r>
          </a:p>
          <a:p>
            <a:r>
              <a:rPr lang="cs-CZ" sz="2400" b="1" dirty="0"/>
              <a:t>Systém jakosti vyžadují vaši zákazníci, partneři, majitelé.</a:t>
            </a:r>
          </a:p>
        </p:txBody>
      </p:sp>
    </p:spTree>
    <p:extLst>
      <p:ext uri="{BB962C8B-B14F-4D97-AF65-F5344CB8AC3E}">
        <p14:creationId xmlns:p14="http://schemas.microsoft.com/office/powerpoint/2010/main" val="3284858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7F1C3-3C57-47F7-9CC7-4EED6FFD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PRINCIPY ZAVÁDĚNÍ SYSTÉMU 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EF3CA-FEF7-4728-87E0-16442AA5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012"/>
            <a:ext cx="8229600" cy="435115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Systém jakosti řeší současné problémy</a:t>
            </a:r>
            <a:br>
              <a:rPr lang="cs-CZ" b="1" dirty="0"/>
            </a:br>
            <a:r>
              <a:rPr lang="cs-CZ" b="1" dirty="0"/>
              <a:t>a předchází problémům budoucím.</a:t>
            </a:r>
          </a:p>
          <a:p>
            <a:r>
              <a:rPr lang="cs-CZ" b="1" dirty="0"/>
              <a:t>Jste-li přesvědčeni, že potřebujete tento systém, musíte být připraveni na vybudování systému, který zasáhne celou vaší organizaci, který vás donutí projít všechny stávající postupy a přehodnotit je.</a:t>
            </a:r>
          </a:p>
          <a:p>
            <a:r>
              <a:rPr lang="cs-CZ" b="1" dirty="0"/>
              <a:t>Nic nesmí zůstat utajeno, je důležité systém pochopit jako přínos.</a:t>
            </a:r>
          </a:p>
        </p:txBody>
      </p:sp>
    </p:spTree>
    <p:extLst>
      <p:ext uri="{BB962C8B-B14F-4D97-AF65-F5344CB8AC3E}">
        <p14:creationId xmlns:p14="http://schemas.microsoft.com/office/powerpoint/2010/main" val="1989011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63A47-C375-4922-821D-3F593D4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PŘÍNOSY SPRÁVNĚ VYBUDOVANÉHO SYSTÉMU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BA2A-4A19-4351-9C91-10CFD3E1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8" y="1815353"/>
            <a:ext cx="8848164" cy="431081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Výrazné zvýšení konkurenceschopnosti podniku,</a:t>
            </a:r>
          </a:p>
          <a:p>
            <a:r>
              <a:rPr lang="cs-CZ" b="1" dirty="0"/>
              <a:t>zvýšení důvěryhodnosti a spolehlivosti v očích zákazníka,</a:t>
            </a:r>
          </a:p>
          <a:p>
            <a:r>
              <a:rPr lang="cs-CZ" b="1" dirty="0"/>
              <a:t>řízení podniku k jakosti se stává dominantním know-how podniku, které je neustále rozvíjeno,</a:t>
            </a:r>
          </a:p>
          <a:p>
            <a:r>
              <a:rPr lang="cs-CZ" b="1" dirty="0"/>
              <a:t>podnik je orientován na dlouhodobé zisky a jejich maximalizaci, s ohledem na ekologii a bezpečnost procesů,</a:t>
            </a:r>
          </a:p>
          <a:p>
            <a:r>
              <a:rPr lang="cs-CZ" b="1" dirty="0"/>
              <a:t>zvýšení podnikatelské důvěryhodnosti pro investory, peněžní ústavy, pojišťovny, veřejnou správu,</a:t>
            </a:r>
          </a:p>
          <a:p>
            <a:r>
              <a:rPr lang="cs-CZ" b="1" dirty="0"/>
              <a:t>rozšíření možností v exportní oblasti a v oblasti státních zakázek.</a:t>
            </a:r>
          </a:p>
        </p:txBody>
      </p:sp>
    </p:spTree>
    <p:extLst>
      <p:ext uri="{BB962C8B-B14F-4D97-AF65-F5344CB8AC3E}">
        <p14:creationId xmlns:p14="http://schemas.microsoft.com/office/powerpoint/2010/main" val="390847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844A0A-E00E-4848-9667-36124DCC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Išikawův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fishbone</a:t>
            </a:r>
            <a:r>
              <a:rPr lang="cs-CZ" b="1" dirty="0">
                <a:solidFill>
                  <a:srgbClr val="FF0000"/>
                </a:solidFill>
              </a:rPr>
              <a:t>“ diagram příčin a následků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D87B0-693C-41C6-BE5F-30030041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722" y="1845426"/>
            <a:ext cx="7236265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5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E89F-5671-4744-BA3D-E9CB58FF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CYKLUS PDCA</a:t>
            </a:r>
          </a:p>
        </p:txBody>
      </p:sp>
    </p:spTree>
    <p:extLst>
      <p:ext uri="{BB962C8B-B14F-4D97-AF65-F5344CB8AC3E}">
        <p14:creationId xmlns:p14="http://schemas.microsoft.com/office/powerpoint/2010/main" val="40629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A740F3-053F-42A8-8E04-9951A70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DEMINGŮV CYKLUS, PDCA CYKLUS (DEMING CYCLE, PDCA CYCLE)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B74C97-8397-4EFD-9252-1CEA0E68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7059"/>
            <a:ext cx="8229600" cy="41091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Metoda postupného zlepšování například kvality produktů (výrobků, služeb), procesů, aplikací, dat, probíhající formou opakovaného provádění čtyř základních činností: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 err="1">
                <a:solidFill>
                  <a:srgbClr val="00B0F0"/>
                </a:solidFill>
              </a:rPr>
              <a:t>Plan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naplánování zamýšleného zlepšení (záměr)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Do</a:t>
            </a:r>
            <a:r>
              <a:rPr lang="cs-CZ" b="1" dirty="0"/>
              <a:t> – realizace plánu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Check</a:t>
            </a:r>
            <a:r>
              <a:rPr lang="cs-CZ" b="1" dirty="0"/>
              <a:t> – ověření výsledku realizace oproti původnímu záměru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 </a:t>
            </a:r>
            <a:r>
              <a:rPr lang="cs-CZ" b="1" dirty="0"/>
              <a:t>– </a:t>
            </a:r>
            <a:r>
              <a:rPr lang="cs-CZ" b="1" dirty="0" err="1">
                <a:solidFill>
                  <a:srgbClr val="00B0F0"/>
                </a:solidFill>
              </a:rPr>
              <a:t>Act</a:t>
            </a:r>
            <a:r>
              <a:rPr lang="cs-CZ" b="1" dirty="0"/>
              <a:t> – úpravy záměru i vlastního provedení na základě ověření a plošná implementace zlepšení do praxe</a:t>
            </a:r>
          </a:p>
        </p:txBody>
      </p:sp>
    </p:spTree>
    <p:extLst>
      <p:ext uri="{BB962C8B-B14F-4D97-AF65-F5344CB8AC3E}">
        <p14:creationId xmlns:p14="http://schemas.microsoft.com/office/powerpoint/2010/main" val="3308720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B3BB33-89F0-4BA4-89B6-4782032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560881"/>
            <a:ext cx="7346729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b="1" dirty="0">
                <a:solidFill>
                  <a:srgbClr val="FF0000"/>
                </a:solidFill>
              </a:rPr>
              <a:t>PDCA CYKLUS</a:t>
            </a:r>
          </a:p>
        </p:txBody>
      </p:sp>
      <p:pic>
        <p:nvPicPr>
          <p:cNvPr id="8196" name="Picture 4" descr="Print page">
            <a:extLst>
              <a:ext uri="{FF2B5EF4-FFF2-40B4-BE49-F238E27FC236}">
                <a16:creationId xmlns:a16="http://schemas.microsoft.com/office/drawing/2014/main" id="{2DA733BF-48AE-49B0-B875-B45198FB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35" y="2957665"/>
            <a:ext cx="3346376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valita">
            <a:extLst>
              <a:ext uri="{FF2B5EF4-FFF2-40B4-BE49-F238E27FC236}">
                <a16:creationId xmlns:a16="http://schemas.microsoft.com/office/drawing/2014/main" id="{A86F4E6A-6184-4BBF-8BDF-81649BF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878" y="3111862"/>
            <a:ext cx="4371196" cy="30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2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17DDEA-6A4B-4764-8178-5AACC86F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839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POZNÁMKA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0272DC-E62F-4B4F-95CD-1483FCA6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5965"/>
            <a:ext cx="8229600" cy="1801906"/>
          </a:xfrm>
        </p:spPr>
        <p:txBody>
          <a:bodyPr/>
          <a:lstStyle/>
          <a:p>
            <a:r>
              <a:rPr lang="cs-CZ" b="1" dirty="0"/>
              <a:t>Přestože je tato metoda pojmenována po</a:t>
            </a:r>
            <a:br>
              <a:rPr lang="cs-CZ" b="1" dirty="0"/>
            </a:br>
            <a:r>
              <a:rPr lang="cs-CZ" b="1" u="sng" dirty="0">
                <a:hlinkClick r:id="rId2" tooltip="William Edwards Deming"/>
              </a:rPr>
              <a:t>W. E. </a:t>
            </a:r>
            <a:r>
              <a:rPr lang="cs-CZ" b="1" u="sng" dirty="0" err="1">
                <a:hlinkClick r:id="rId2" tooltip="William Edwards Deming"/>
              </a:rPr>
              <a:t>Demingovi</a:t>
            </a:r>
            <a:r>
              <a:rPr lang="cs-CZ" b="1" dirty="0"/>
              <a:t>, jejím autorem je</a:t>
            </a:r>
            <a:br>
              <a:rPr lang="cs-CZ" b="1" dirty="0"/>
            </a:br>
            <a:r>
              <a:rPr lang="cs-CZ" b="1" u="sng" dirty="0">
                <a:hlinkClick r:id="rId3" tooltip="Walter Andrew Shewhart"/>
              </a:rPr>
              <a:t>Walter A. </a:t>
            </a:r>
            <a:r>
              <a:rPr lang="cs-CZ" b="1" u="sng" dirty="0" err="1">
                <a:hlinkClick r:id="rId3" tooltip="Walter Andrew Shewhart"/>
              </a:rPr>
              <a:t>Shewhart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632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8FD8F-C6A9-447C-B608-BA46607D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DOBRÝ DEMINGŮV CYKLUS V PRAXI?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E817C-3E53-45F2-B67F-764FCE05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25132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PDCA cyklus je jeden ze základních a klíčových manažerských principů.</a:t>
            </a:r>
          </a:p>
          <a:p>
            <a:r>
              <a:rPr lang="cs-CZ" b="1" dirty="0"/>
              <a:t>De-facto popisuje síly, které roztáčení inovační kolečko, které je hnacím motorem neustálého zlepšování.</a:t>
            </a:r>
          </a:p>
          <a:p>
            <a:r>
              <a:rPr lang="cs-CZ" b="1" dirty="0"/>
              <a:t>V zásadě je tedy </a:t>
            </a:r>
            <a:r>
              <a:rPr lang="cs-CZ" b="1" dirty="0" err="1"/>
              <a:t>Demingův</a:t>
            </a:r>
            <a:r>
              <a:rPr lang="cs-CZ" b="1" dirty="0"/>
              <a:t> cyklus to samé, co principy TQM, </a:t>
            </a:r>
            <a:r>
              <a:rPr lang="cs-CZ" b="1" dirty="0" err="1"/>
              <a:t>Kaizen</a:t>
            </a:r>
            <a:r>
              <a:rPr lang="cs-CZ" b="1" dirty="0"/>
              <a:t> a podobných metod.</a:t>
            </a:r>
          </a:p>
          <a:p>
            <a:r>
              <a:rPr lang="cs-CZ" b="1" dirty="0"/>
              <a:t>Používá se jako přesně stanovený a cyklicky se opakující sled kroků a činností při zavádění inovací a zvyšování kvality především ve výrobě.</a:t>
            </a:r>
          </a:p>
        </p:txBody>
      </p:sp>
    </p:spTree>
    <p:extLst>
      <p:ext uri="{BB962C8B-B14F-4D97-AF65-F5344CB8AC3E}">
        <p14:creationId xmlns:p14="http://schemas.microsoft.com/office/powerpoint/2010/main" val="1124865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CAA9C-BE99-414A-AD05-4FD179C8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SIX SIGMA</a:t>
            </a:r>
          </a:p>
        </p:txBody>
      </p:sp>
    </p:spTree>
    <p:extLst>
      <p:ext uri="{BB962C8B-B14F-4D97-AF65-F5344CB8AC3E}">
        <p14:creationId xmlns:p14="http://schemas.microsoft.com/office/powerpoint/2010/main" val="3375608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2C5229-8E8A-4BAD-84DF-0FE942C6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SIX SIGMA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A9C83E-2E3C-4356-982F-6F98501C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733" y="1845426"/>
            <a:ext cx="6642244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2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D80EA36-017A-464F-857C-AEBF58D4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965" y="239994"/>
            <a:ext cx="2823882" cy="8683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SIX SIGMA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FE7604-C3DF-40E0-9FF6-CBF63015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9517"/>
            <a:ext cx="8229600" cy="460664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Six</a:t>
            </a:r>
            <a:r>
              <a:rPr lang="cs-CZ" b="1" dirty="0"/>
              <a:t> Sigma je komplexní metoda řízení a podobně jako </a:t>
            </a:r>
            <a:r>
              <a:rPr lang="cs-CZ" b="1" dirty="0" err="1"/>
              <a:t>Lean</a:t>
            </a:r>
            <a:r>
              <a:rPr lang="cs-CZ" b="1" dirty="0"/>
              <a:t> je označována spíše jako filosofie, kterou musí organizace (podnik) přijmout.</a:t>
            </a:r>
          </a:p>
          <a:p>
            <a:r>
              <a:rPr lang="cs-CZ" b="1" dirty="0"/>
              <a:t>Je zaměřená na neustálé průběžné zlepšování (inovace) organizace pomocí porozumění potřeb zákazníků, pomocí analýzy procesů a standardizace metod měření. Jedná se</a:t>
            </a:r>
            <a:br>
              <a:rPr lang="cs-CZ" b="1" dirty="0"/>
            </a:br>
            <a:r>
              <a:rPr lang="cs-CZ" b="1" dirty="0"/>
              <a:t>o komplexní, pružný systém řízení, který je založen na porozumění potřeb a očekávání zákazníků, disciplinovaném používání informací a dat k řízení</a:t>
            </a:r>
            <a:br>
              <a:rPr lang="cs-CZ" b="1" dirty="0"/>
            </a:br>
            <a:r>
              <a:rPr lang="cs-CZ" b="1" dirty="0"/>
              <a:t>a rozhodování.</a:t>
            </a:r>
          </a:p>
          <a:p>
            <a:r>
              <a:rPr lang="cs-CZ" b="1" dirty="0"/>
              <a:t>Inovace jsou v </a:t>
            </a:r>
            <a:r>
              <a:rPr lang="cs-CZ" b="1" dirty="0" err="1"/>
              <a:t>Six</a:t>
            </a:r>
            <a:r>
              <a:rPr lang="cs-CZ" b="1" dirty="0"/>
              <a:t> Sigma založeny na cyklu zlepšování DMAIC, který je zaměřený na vyhledávání slabých míst (</a:t>
            </a:r>
            <a:r>
              <a:rPr lang="cs-CZ" b="1" dirty="0" err="1"/>
              <a:t>Bottleneck</a:t>
            </a:r>
            <a:r>
              <a:rPr lang="cs-CZ" b="1" dirty="0"/>
              <a:t>), jejich odstraňování a je jedním ze stavebních kamenů </a:t>
            </a:r>
            <a:r>
              <a:rPr lang="cs-CZ" b="1" dirty="0" err="1"/>
              <a:t>Six</a:t>
            </a:r>
            <a:r>
              <a:rPr lang="cs-CZ" b="1" dirty="0"/>
              <a:t> Sigma.</a:t>
            </a:r>
          </a:p>
        </p:txBody>
      </p:sp>
    </p:spTree>
    <p:extLst>
      <p:ext uri="{BB962C8B-B14F-4D97-AF65-F5344CB8AC3E}">
        <p14:creationId xmlns:p14="http://schemas.microsoft.com/office/powerpoint/2010/main" val="7286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E2947-2FE6-4F9B-A892-B1D85C60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25967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CÍLE A CHARAKTERISTIKA SIX SIGMA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FDAD6-D9C5-46F2-9748-D47C0AC7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319"/>
            <a:ext cx="8229600" cy="3563470"/>
          </a:xfrm>
        </p:spPr>
        <p:txBody>
          <a:bodyPr/>
          <a:lstStyle/>
          <a:p>
            <a:r>
              <a:rPr lang="cs-CZ" b="1" dirty="0"/>
              <a:t>Maximalizace zisku</a:t>
            </a:r>
          </a:p>
          <a:p>
            <a:r>
              <a:rPr lang="cs-CZ" b="1" dirty="0"/>
              <a:t>Efektivní využívání zdrojů a zvyšování produktivity</a:t>
            </a:r>
          </a:p>
          <a:p>
            <a:r>
              <a:rPr lang="cs-CZ" b="1" dirty="0"/>
              <a:t>Redukce podpůrných procesů</a:t>
            </a:r>
          </a:p>
          <a:p>
            <a:r>
              <a:rPr lang="cs-CZ" b="1" dirty="0"/>
              <a:t>Minimalizace negativních jevů - defektů, neshod, ztrát, reklamací a nákladů</a:t>
            </a:r>
          </a:p>
        </p:txBody>
      </p:sp>
    </p:spTree>
    <p:extLst>
      <p:ext uri="{BB962C8B-B14F-4D97-AF65-F5344CB8AC3E}">
        <p14:creationId xmlns:p14="http://schemas.microsoft.com/office/powerpoint/2010/main" val="2570263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235F0C-D97D-40E3-94FB-42206A39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i="1" dirty="0" err="1">
                <a:solidFill>
                  <a:srgbClr val="FF0000"/>
                </a:solidFill>
              </a:rPr>
              <a:t>Six</a:t>
            </a:r>
            <a:r>
              <a:rPr lang="cs-CZ" b="1" i="1" dirty="0">
                <a:solidFill>
                  <a:srgbClr val="FF0000"/>
                </a:solidFill>
              </a:rPr>
              <a:t> Sigma proces a jeho vymezení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047A4F-1E3F-439C-8BD6-80CBF81C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40084"/>
            <a:ext cx="7884410" cy="26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CD645B-A11D-4EE3-BC75-66897A61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Kontrolní tabulka pro sběr údajů o kvalitě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9A832C-E16A-4DE0-9604-BBA46C92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421" y="1845426"/>
            <a:ext cx="698086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64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FA208-B463-49C5-AE60-8905698B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CYKLUS DMAIC</a:t>
            </a:r>
          </a:p>
        </p:txBody>
      </p:sp>
    </p:spTree>
    <p:extLst>
      <p:ext uri="{BB962C8B-B14F-4D97-AF65-F5344CB8AC3E}">
        <p14:creationId xmlns:p14="http://schemas.microsoft.com/office/powerpoint/2010/main" val="3782676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234ED48-E60C-4331-B2D6-CF9CBAD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097" y="304378"/>
            <a:ext cx="4545106" cy="85491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CYKLUS DMAIC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69B3F5-B1CE-4A89-83F4-C1F8488A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8" y="1519518"/>
            <a:ext cx="8913158" cy="460664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DMAIC - cyklus zlepšování je univerzálně použitelná metoda postupného zlepšování, která je integrální součástí metody </a:t>
            </a:r>
            <a:r>
              <a:rPr lang="cs-CZ" b="1" dirty="0" err="1"/>
              <a:t>Six</a:t>
            </a:r>
            <a:r>
              <a:rPr lang="cs-CZ" b="1" dirty="0"/>
              <a:t> Sigma.</a:t>
            </a:r>
          </a:p>
          <a:p>
            <a:r>
              <a:rPr lang="cs-CZ" b="1" dirty="0"/>
              <a:t>Používá se pro jakékoliv zlepšování - například kvality produktů (výrobků, služeb), procesů, aplikací, dat.</a:t>
            </a:r>
          </a:p>
          <a:p>
            <a:r>
              <a:rPr lang="cs-CZ" b="1" dirty="0"/>
              <a:t>Jednotlivé fáze celého cyklu pomáhají docílit skutečného zlepšení.</a:t>
            </a:r>
          </a:p>
          <a:p>
            <a:r>
              <a:rPr lang="cs-CZ" b="1" dirty="0"/>
              <a:t>Jedná se v podstatě o zdokonalený PDCA cyklus.</a:t>
            </a:r>
          </a:p>
        </p:txBody>
      </p:sp>
    </p:spTree>
    <p:extLst>
      <p:ext uri="{BB962C8B-B14F-4D97-AF65-F5344CB8AC3E}">
        <p14:creationId xmlns:p14="http://schemas.microsoft.com/office/powerpoint/2010/main" val="3877434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7E9570-DAA8-4E6B-A982-0CE21C7D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9" y="1710812"/>
            <a:ext cx="3458496" cy="322989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DMAIC (zdokonalený PDCA cyklus)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1CD89F-3512-409A-BA04-D3B9A765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21733"/>
            <a:ext cx="4915159" cy="50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5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699F77-D609-4DCC-B9F8-FD706996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FÁZE CYKLU ZLEPŠENÍ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22E32-9ED6-4884-9CFB-3E50E393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Define</a:t>
            </a:r>
            <a:r>
              <a:rPr lang="cs-CZ" b="1" dirty="0"/>
              <a:t>) definovat – definují se cíle, popisuje se předmět a cíle zlepšení (výrobek, služba, proces, data, atd.)</a:t>
            </a:r>
          </a:p>
          <a:p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Measure</a:t>
            </a:r>
            <a:r>
              <a:rPr lang="cs-CZ" b="1" dirty="0"/>
              <a:t>) měřit – měření výchozích podmínek ve smyslu principu “co neměřím, neřídím”</a:t>
            </a:r>
          </a:p>
          <a:p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Analyze</a:t>
            </a:r>
            <a:r>
              <a:rPr lang="cs-CZ" b="1" dirty="0"/>
              <a:t>) analyzovat – analýza zjištěných skutečností, příčin nedostatků</a:t>
            </a:r>
          </a:p>
          <a:p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Improve</a:t>
            </a:r>
            <a:r>
              <a:rPr lang="cs-CZ" b="1" dirty="0"/>
              <a:t>) zlepšovat – klíčová fáze celého cyklu, ve které dochází ke zlepšení na základě analyzovaných</a:t>
            </a:r>
            <a:br>
              <a:rPr lang="cs-CZ" b="1" dirty="0"/>
            </a:br>
            <a:r>
              <a:rPr lang="cs-CZ" b="1" dirty="0"/>
              <a:t>a změřených skutečností</a:t>
            </a:r>
          </a:p>
          <a:p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Control</a:t>
            </a:r>
            <a:r>
              <a:rPr lang="cs-CZ" b="1" dirty="0"/>
              <a:t>) řídit – zlepšený nedostatek je třeba zavést - uřídit, udržet zlepšení při životě</a:t>
            </a:r>
          </a:p>
        </p:txBody>
      </p:sp>
    </p:spTree>
    <p:extLst>
      <p:ext uri="{BB962C8B-B14F-4D97-AF65-F5344CB8AC3E}">
        <p14:creationId xmlns:p14="http://schemas.microsoft.com/office/powerpoint/2010/main" val="2535283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E90E-219F-4E3C-B6C6-55DB3A61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rgbClr val="00B0F0"/>
                </a:solidFill>
              </a:rPr>
              <a:t>TQM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3314" name="Picture 2" descr="TQM - Total Quality Management — Stock Vector © dizanna #121042194">
            <a:extLst>
              <a:ext uri="{FF2B5EF4-FFF2-40B4-BE49-F238E27FC236}">
                <a16:creationId xmlns:a16="http://schemas.microsoft.com/office/drawing/2014/main" id="{F0D0B6BB-8861-4518-88AC-6F1A82D3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3" y="465512"/>
            <a:ext cx="2992581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9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9B22357-DF28-4DA5-B72C-93BC7A5E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8224"/>
            <a:ext cx="8367486" cy="83941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TQM (TOTAL QUALITY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AE1985-78C6-498D-849F-6C731781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65"/>
            <a:ext cx="8229600" cy="436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Zpravidla se nepřekládá a používá se zkratka TQM.</a:t>
            </a:r>
          </a:p>
          <a:p>
            <a:pPr marL="0" indent="0">
              <a:buNone/>
            </a:pPr>
            <a:r>
              <a:rPr lang="cs-CZ" b="1" dirty="0"/>
              <a:t>Je to velmi komplexní metoda řízení, která klade důraz na řízení kvality ve všech dimenzích života organizace.</a:t>
            </a:r>
          </a:p>
          <a:p>
            <a:pPr marL="0" indent="0">
              <a:buNone/>
            </a:pPr>
            <a:r>
              <a:rPr lang="cs-CZ" b="1" dirty="0"/>
              <a:t>Překračuje tak rámec řízení kvality a stává se</a:t>
            </a:r>
            <a:br>
              <a:rPr lang="cs-CZ" b="1" dirty="0"/>
            </a:br>
            <a:r>
              <a:rPr lang="cs-CZ" b="1" dirty="0"/>
              <a:t>i metodou strategického řízení a manažerskou filozofií pro veškeré konání organizace.</a:t>
            </a:r>
          </a:p>
        </p:txBody>
      </p:sp>
    </p:spTree>
    <p:extLst>
      <p:ext uri="{BB962C8B-B14F-4D97-AF65-F5344CB8AC3E}">
        <p14:creationId xmlns:p14="http://schemas.microsoft.com/office/powerpoint/2010/main" val="1045953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A38C-B06D-4F3E-A297-CF53297C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9907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FORMY A VÝKLAD POJMU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D5C3C-70BB-4143-88FA-B1330D0A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Existuje celá řada různých forem a výkladů TQM, nicméně společné rysy lze vyčíst</a:t>
            </a:r>
            <a:br>
              <a:rPr lang="cs-CZ" b="1" dirty="0"/>
            </a:br>
            <a:r>
              <a:rPr lang="cs-CZ" b="1" dirty="0"/>
              <a:t>z písmen jeho zkratky: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Total</a:t>
            </a:r>
            <a:r>
              <a:rPr lang="cs-CZ" b="1" dirty="0"/>
              <a:t> – jde o úplné zapojení všech pracovníků organizace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Quality</a:t>
            </a:r>
            <a:r>
              <a:rPr lang="cs-CZ" b="1" dirty="0"/>
              <a:t> – jde o  pojetí principů kvality v celé organizaci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Management</a:t>
            </a:r>
            <a:r>
              <a:rPr lang="cs-CZ" b="1" dirty="0"/>
              <a:t> – principy se prolínají všemi úrovněmi řízení i všemi manažerskými funkcemi</a:t>
            </a:r>
          </a:p>
        </p:txBody>
      </p:sp>
    </p:spTree>
    <p:extLst>
      <p:ext uri="{BB962C8B-B14F-4D97-AF65-F5344CB8AC3E}">
        <p14:creationId xmlns:p14="http://schemas.microsoft.com/office/powerpoint/2010/main" val="2803626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86D0A-F7C5-472B-B496-923AB4F4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PŮVOD MYŠLENKY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DC831-AA2F-4A49-8A17-BEE9450A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247"/>
            <a:ext cx="8229600" cy="3267635"/>
          </a:xfrm>
        </p:spPr>
        <p:txBody>
          <a:bodyPr>
            <a:normAutofit/>
          </a:bodyPr>
          <a:lstStyle/>
          <a:p>
            <a:r>
              <a:rPr lang="cs-CZ" b="1" dirty="0"/>
              <a:t>Základní myšlenky lze nalézt</a:t>
            </a:r>
            <a:br>
              <a:rPr lang="cs-CZ" b="1" dirty="0"/>
            </a:br>
            <a:r>
              <a:rPr lang="cs-CZ" b="1" dirty="0"/>
              <a:t>u Armanda </a:t>
            </a:r>
            <a:r>
              <a:rPr lang="cs-CZ" b="1" dirty="0" err="1"/>
              <a:t>Feigenbauma</a:t>
            </a:r>
            <a:r>
              <a:rPr lang="cs-CZ" b="1" dirty="0"/>
              <a:t> a dále je rozvíjeli</a:t>
            </a:r>
            <a:br>
              <a:rPr lang="cs-CZ" b="1" dirty="0"/>
            </a:br>
            <a:r>
              <a:rPr lang="cs-CZ" b="1" dirty="0"/>
              <a:t>W. Edwards </a:t>
            </a:r>
            <a:r>
              <a:rPr lang="cs-CZ" b="1" dirty="0" err="1"/>
              <a:t>Deming</a:t>
            </a:r>
            <a:r>
              <a:rPr lang="cs-CZ" b="1" dirty="0"/>
              <a:t>, Joseph M. </a:t>
            </a:r>
            <a:r>
              <a:rPr lang="cs-CZ" b="1" dirty="0" err="1"/>
              <a:t>Juran</a:t>
            </a:r>
            <a:r>
              <a:rPr lang="cs-CZ" b="1" dirty="0"/>
              <a:t> a další.</a:t>
            </a:r>
          </a:p>
          <a:p>
            <a:r>
              <a:rPr lang="cs-CZ" b="1" dirty="0"/>
              <a:t>Přestože se myšlenka zrodila v 50. letech</a:t>
            </a:r>
            <a:br>
              <a:rPr lang="cs-CZ" b="1" dirty="0"/>
            </a:br>
            <a:r>
              <a:rPr lang="cs-CZ" b="1" dirty="0"/>
              <a:t>v USA, nejúrodnější půdu našla posléze</a:t>
            </a:r>
            <a:br>
              <a:rPr lang="cs-CZ" b="1" dirty="0"/>
            </a:br>
            <a:r>
              <a:rPr lang="cs-CZ" b="1" dirty="0"/>
              <a:t>v Japonsku.</a:t>
            </a:r>
          </a:p>
        </p:txBody>
      </p:sp>
    </p:spTree>
    <p:extLst>
      <p:ext uri="{BB962C8B-B14F-4D97-AF65-F5344CB8AC3E}">
        <p14:creationId xmlns:p14="http://schemas.microsoft.com/office/powerpoint/2010/main" val="1258905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EA882-0E2A-44BF-88B3-653A8447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118"/>
            <a:ext cx="8229600" cy="81252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PRINCIPY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AA121-E462-4001-9DB2-FB73F956F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Japonské pojetí TQM pracuje se čtyřmi základními principy (ideami):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Kaizen</a:t>
            </a:r>
            <a:r>
              <a:rPr lang="cs-CZ" b="1" dirty="0"/>
              <a:t> – idea, že je nutné kontinuálně zlepšovat procesy, jasně je popsat, změřit a zajistit jejich opakovatelnost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Atarimae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Hinshitsu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idea, že věci budou fungovat tak, jak se předpokládá (nůž bude řezat)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Kansei</a:t>
            </a:r>
            <a:r>
              <a:rPr lang="cs-CZ" b="1" dirty="0"/>
              <a:t> – idea, že zkoumání, jak zákazník používá produkt, vede ke zlepšení produktu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Miryokuteki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Hinshitsu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idea, že věci musí mít estetickou kvalitu (vzhled nástroje musí přinášet jeho uživateli potěšení i ergonomii)</a:t>
            </a:r>
          </a:p>
        </p:txBody>
      </p:sp>
    </p:spTree>
    <p:extLst>
      <p:ext uri="{BB962C8B-B14F-4D97-AF65-F5344CB8AC3E}">
        <p14:creationId xmlns:p14="http://schemas.microsoft.com/office/powerpoint/2010/main" val="3420972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47010-CA48-4DBD-B8FD-A146572D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7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UPLATNĚNÍ SPOLEČNÝCH IDEJÍ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68F46-D67A-4888-9ED5-3AB9083C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1871"/>
            <a:ext cx="9144000" cy="393429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Tyto společné principy TQM se uplatňují v různých organizacích</a:t>
            </a:r>
            <a:br>
              <a:rPr lang="cs-CZ" b="1" dirty="0"/>
            </a:br>
            <a:r>
              <a:rPr lang="cs-CZ" b="1" dirty="0"/>
              <a:t>a různých zemích různě, vždy v závislosti na jejich sociálních, kulturních, personálních, legislativních, technických a dalších podmínkách.</a:t>
            </a:r>
          </a:p>
          <a:p>
            <a:r>
              <a:rPr lang="cs-CZ" b="1" dirty="0"/>
              <a:t>TQM prosazuje všeobecné používání obecných principů managementu, uplatnění moderního procesního či na služby orientovaného řízení, zapojování vrcholových manažerů formou vedení (leadership, prosazuje angažovanost všech pracovníků, silně prosazuje orientaci na zákazníka a kvalitu produktů (výrobků a služeb), efektivní využívání zdrojů organizace, eliminaci zbytečných nákladů a prosazuje úsilí o trvalé zlepšování na základě jasných faktů a ukazatelů.</a:t>
            </a:r>
          </a:p>
        </p:txBody>
      </p:sp>
    </p:spTree>
    <p:extLst>
      <p:ext uri="{BB962C8B-B14F-4D97-AF65-F5344CB8AC3E}">
        <p14:creationId xmlns:p14="http://schemas.microsoft.com/office/powerpoint/2010/main" val="39375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46AB99-141F-4EC0-9540-E2F0464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Běžný a kumulativní histogram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F8F0A9-F9F1-429F-9453-C9AD95546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2" b="2"/>
          <a:stretch/>
        </p:blipFill>
        <p:spPr bwMode="auto">
          <a:xfrm>
            <a:off x="628650" y="1845426"/>
            <a:ext cx="78844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73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128AB-C49D-4704-9A78-042438BA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5" y="2569028"/>
            <a:ext cx="4471371" cy="31205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cs-CZ" i="1" dirty="0"/>
            </a:br>
            <a:r>
              <a:rPr lang="cs-CZ" sz="4000" b="1" i="1" dirty="0"/>
              <a:t>Armand </a:t>
            </a:r>
            <a:r>
              <a:rPr lang="cs-CZ" sz="4000" b="1" i="1" dirty="0" err="1"/>
              <a:t>Vallin</a:t>
            </a:r>
            <a:r>
              <a:rPr lang="cs-CZ" sz="4000" b="1" i="1" dirty="0"/>
              <a:t> FEINGENBAUM</a:t>
            </a:r>
            <a:br>
              <a:rPr lang="cs-CZ" sz="4000" b="1" i="1" dirty="0"/>
            </a:br>
            <a:r>
              <a:rPr lang="cs-CZ" sz="4000" i="1" dirty="0"/>
              <a:t>nar. 1922</a:t>
            </a:r>
            <a:br>
              <a:rPr lang="cs-CZ" sz="4000" i="1" dirty="0"/>
            </a:br>
            <a:r>
              <a:rPr lang="cs-CZ" sz="4000" i="1" dirty="0"/>
              <a:t>„Víra, že kvalita cestuje výhradně pod cizím pasem, je mýtus“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A6F5CE-12AB-401F-BB46-3B56684B4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8420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96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246887"/>
            <a:ext cx="439599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4768667"/>
            <a:ext cx="316195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1CC7E4-2C90-4793-99C7-1D085BFE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93" y="857675"/>
            <a:ext cx="3424672" cy="3847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300" b="1" dirty="0">
                <a:solidFill>
                  <a:srgbClr val="FFFFFF"/>
                </a:solidFill>
              </a:rPr>
              <a:t>William Edwards DEMING</a:t>
            </a:r>
            <a:br>
              <a:rPr lang="en-US" sz="3300" b="1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(</a:t>
            </a:r>
            <a:r>
              <a:rPr lang="cs-CZ" sz="3300" dirty="0">
                <a:solidFill>
                  <a:srgbClr val="FFFFFF"/>
                </a:solidFill>
              </a:rPr>
              <a:t>nar. </a:t>
            </a:r>
            <a:r>
              <a:rPr lang="en-US" sz="3300" dirty="0">
                <a:solidFill>
                  <a:srgbClr val="FFFFFF"/>
                </a:solidFill>
              </a:rPr>
              <a:t>14. 10. 1900 </a:t>
            </a:r>
            <a:br>
              <a:rPr lang="cs-CZ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cs-CZ" sz="3300" dirty="0" err="1">
                <a:solidFill>
                  <a:srgbClr val="FFFFFF"/>
                </a:solidFill>
              </a:rPr>
              <a:t>zemř</a:t>
            </a:r>
            <a:r>
              <a:rPr lang="cs-CZ" sz="3300" dirty="0">
                <a:solidFill>
                  <a:srgbClr val="FFFFFF"/>
                </a:solidFill>
              </a:rPr>
              <a:t>. </a:t>
            </a:r>
            <a:r>
              <a:rPr lang="en-US" sz="3300" dirty="0">
                <a:solidFill>
                  <a:srgbClr val="FFFFFF"/>
                </a:solidFill>
              </a:rPr>
              <a:t>20. 12. 1993)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 err="1">
                <a:solidFill>
                  <a:srgbClr val="FFFFFF"/>
                </a:solidFill>
              </a:rPr>
              <a:t>otec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metody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komplexního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řízení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kvality</a:t>
            </a:r>
            <a:r>
              <a:rPr lang="cs-CZ" sz="3300" dirty="0">
                <a:solidFill>
                  <a:srgbClr val="FFFFFF"/>
                </a:solidFill>
              </a:rPr>
              <a:t> (TQM)</a:t>
            </a:r>
            <a:endParaRPr lang="en-US" sz="3300" dirty="0">
              <a:solidFill>
                <a:srgbClr val="FFFFFF"/>
              </a:solidFill>
            </a:endParaRPr>
          </a:p>
        </p:txBody>
      </p:sp>
      <p:pic>
        <p:nvPicPr>
          <p:cNvPr id="10242" name="Picture 2" descr="Výsledek obrázku pro W. Edwards Deming">
            <a:extLst>
              <a:ext uri="{FF2B5EF4-FFF2-40B4-BE49-F238E27FC236}">
                <a16:creationId xmlns:a16="http://schemas.microsoft.com/office/drawing/2014/main" id="{F219BE60-CE06-45FF-AF6F-C4FA9FBEA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28318"/>
          <a:stretch/>
        </p:blipFill>
        <p:spPr bwMode="auto">
          <a:xfrm>
            <a:off x="654048" y="857675"/>
            <a:ext cx="344528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2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D3BDA7-870B-4E3A-B19C-A19ADBFA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14019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cs-CZ" sz="2800" b="1" i="1" dirty="0"/>
              <a:t>Joseph </a:t>
            </a:r>
            <a:r>
              <a:rPr lang="cs-CZ" sz="2800" b="1" i="1" dirty="0" err="1"/>
              <a:t>Moses</a:t>
            </a:r>
            <a:r>
              <a:rPr lang="cs-CZ" sz="2800" b="1" i="1" dirty="0"/>
              <a:t> JURAN</a:t>
            </a:r>
            <a:br>
              <a:rPr lang="cs-CZ" sz="2800" i="1" dirty="0"/>
            </a:br>
            <a:r>
              <a:rPr lang="cs-CZ" sz="2800" i="1" dirty="0"/>
              <a:t>24.12.1904 – 28.02.2008</a:t>
            </a:r>
            <a:br>
              <a:rPr lang="cs-CZ" sz="2800" i="1" dirty="0"/>
            </a:br>
            <a:br>
              <a:rPr lang="cs-CZ" sz="2800" i="1" dirty="0"/>
            </a:br>
            <a:r>
              <a:rPr lang="cs-CZ" sz="2800" i="1" dirty="0"/>
              <a:t>„Bez standardů neexistuje žádná logická základna umožňující rozhodování a jednání.“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Joseph-moses-juran">
            <a:extLst>
              <a:ext uri="{FF2B5EF4-FFF2-40B4-BE49-F238E27FC236}">
                <a16:creationId xmlns:a16="http://schemas.microsoft.com/office/drawing/2014/main" id="{532B6264-84A0-4D64-A19A-5F2BA983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r="4883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77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B414D9-77DF-4B73-ADDB-CBF25731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ZÁKLADNÍ PRINCIPY TQM</a:t>
            </a:r>
          </a:p>
        </p:txBody>
      </p:sp>
      <p:pic>
        <p:nvPicPr>
          <p:cNvPr id="11266" name="Picture 2" descr="Řízení a kontrola ve veřejné správě - ppt stáhnout">
            <a:extLst>
              <a:ext uri="{FF2B5EF4-FFF2-40B4-BE49-F238E27FC236}">
                <a16:creationId xmlns:a16="http://schemas.microsoft.com/office/drawing/2014/main" id="{C0F63F26-C779-4C68-9D8B-A620F086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86" y="1845426"/>
            <a:ext cx="5933737" cy="46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60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5A8D13F-4CC4-47FE-9F4A-8CC33305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016" y="274638"/>
            <a:ext cx="47468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DEFINICE TQM DLE ISO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F4680-4D8E-4E65-AFF3-1C6ECAF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1417638"/>
            <a:ext cx="8868229" cy="4708525"/>
          </a:xfrm>
        </p:spPr>
        <p:txBody>
          <a:bodyPr>
            <a:normAutofit fontScale="77500" lnSpcReduction="20000"/>
          </a:bodyPr>
          <a:lstStyle/>
          <a:p>
            <a:r>
              <a:rPr lang="cs-CZ" b="1" i="1" dirty="0"/>
              <a:t>„TQM je manažerský přístup určený pro organizaci, soustředěný na kvalitu, založený na zapojení všech jejích členů a zaměřený na dlouhodobý úspěch dosahovaný prostřednictvím uspokojení zákazníka a prospěšnosti pro všechny členy organizace i pro společnost.“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 definice je vidět, že filozofie TQM zahrnuje a vzájemně integruje řadu různých dimenzí marketing, vedení, inovace, strategii i uspokojení zájmových skupin.</a:t>
            </a:r>
          </a:p>
          <a:p>
            <a:r>
              <a:rPr lang="cs-CZ" b="1" dirty="0"/>
              <a:t>Dá se říci, že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 je celostní přístup ke kvalitě podobný přístupu řady  ISO 9000 (který má největší uplatnění v Evropě).</a:t>
            </a:r>
          </a:p>
          <a:p>
            <a:r>
              <a:rPr lang="cs-CZ" b="1" dirty="0"/>
              <a:t>Zavedení TQM však bývá náročnější, protože obsahuje více měkkých faktorů.</a:t>
            </a:r>
          </a:p>
        </p:txBody>
      </p:sp>
    </p:spTree>
    <p:extLst>
      <p:ext uri="{BB962C8B-B14F-4D97-AF65-F5344CB8AC3E}">
        <p14:creationId xmlns:p14="http://schemas.microsoft.com/office/powerpoint/2010/main" val="2000030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7C34-1BD7-437A-B489-EC9835EA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LEAN MANAGEMENT</a:t>
            </a:r>
          </a:p>
        </p:txBody>
      </p:sp>
    </p:spTree>
    <p:extLst>
      <p:ext uri="{BB962C8B-B14F-4D97-AF65-F5344CB8AC3E}">
        <p14:creationId xmlns:p14="http://schemas.microsoft.com/office/powerpoint/2010/main" val="247882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1483A6-7AFF-49D6-8BA8-3EB21D9E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LEAN (MANAGEMENT)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78E812-64C9-44B5-9E73-A1EBACF1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4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, používá se také pojem </a:t>
            </a:r>
            <a:r>
              <a:rPr lang="cs-CZ" b="1" dirty="0" err="1"/>
              <a:t>Lean</a:t>
            </a:r>
            <a:r>
              <a:rPr lang="cs-CZ" b="1" dirty="0"/>
              <a:t> Management, je velmi široká metoda řízení, nejčastěji se</a:t>
            </a:r>
            <a:br>
              <a:rPr lang="cs-CZ" b="1" dirty="0"/>
            </a:br>
            <a:r>
              <a:rPr lang="cs-CZ" b="1" dirty="0"/>
              <a:t>v souvislosti s </a:t>
            </a:r>
            <a:r>
              <a:rPr lang="cs-CZ" b="1" dirty="0" err="1"/>
              <a:t>Lean</a:t>
            </a:r>
            <a:r>
              <a:rPr lang="cs-CZ" b="1" dirty="0"/>
              <a:t> užívá pojem filosofie, kterou musí organizace (podnik) přijmout.</a:t>
            </a:r>
          </a:p>
          <a:p>
            <a:r>
              <a:rPr lang="cs-CZ" b="1" dirty="0" err="1"/>
              <a:t>Lean</a:t>
            </a:r>
            <a:r>
              <a:rPr lang="cs-CZ" b="1" dirty="0"/>
              <a:t> je založena na několika základních principech. Primárně jde o snahu celé organizace se trvale zlepšovat ve všech oblastech a zamezit zbytečnému plýtvání.</a:t>
            </a:r>
          </a:p>
          <a:p>
            <a:r>
              <a:rPr lang="cs-CZ" b="1" dirty="0"/>
              <a:t>Druhý princip je co nejlepší uspokojení potřeb zákazníka bez ohledu na to, jakým způsobem.</a:t>
            </a:r>
          </a:p>
        </p:txBody>
      </p:sp>
    </p:spTree>
    <p:extLst>
      <p:ext uri="{BB962C8B-B14F-4D97-AF65-F5344CB8AC3E}">
        <p14:creationId xmlns:p14="http://schemas.microsoft.com/office/powerpoint/2010/main" val="38156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1AFAB-16E2-492F-B169-CC6CA3BD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ČASTO POUŽÍVANÉ PŘÍVLASTKY POJMU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63748-A617-49AD-97D7-58F72FD1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06"/>
            <a:ext cx="8229600" cy="4095657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Manufacturing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Administration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Leadership</a:t>
            </a:r>
          </a:p>
          <a:p>
            <a:r>
              <a:rPr lang="cs-CZ" b="1" dirty="0" err="1"/>
              <a:t>Lean</a:t>
            </a:r>
            <a:r>
              <a:rPr lang="cs-CZ" b="1" dirty="0"/>
              <a:t> Marketing</a:t>
            </a:r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Integration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Programming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Construction</a:t>
            </a:r>
            <a:r>
              <a:rPr lang="cs-CZ" b="1" dirty="0"/>
              <a:t> management</a:t>
            </a:r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Six</a:t>
            </a:r>
            <a:r>
              <a:rPr lang="cs-CZ" b="1" dirty="0"/>
              <a:t> Sigma</a:t>
            </a:r>
          </a:p>
          <a:p>
            <a:r>
              <a:rPr lang="cs-CZ" b="1" dirty="0" err="1"/>
              <a:t>Lean</a:t>
            </a:r>
            <a:r>
              <a:rPr lang="cs-CZ" b="1" dirty="0"/>
              <a:t> Audit</a:t>
            </a:r>
          </a:p>
          <a:p>
            <a:r>
              <a:rPr lang="cs-CZ" b="1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269455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6C69-9D44-42B5-9E9E-AC48AD05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0815"/>
            <a:ext cx="8229600" cy="1002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KOŘENY POJMU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8CE67-4CA1-4FF4-8B3C-626655B2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3271"/>
            <a:ext cx="8229600" cy="4162892"/>
          </a:xfrm>
        </p:spPr>
        <p:txBody>
          <a:bodyPr/>
          <a:lstStyle/>
          <a:p>
            <a:r>
              <a:rPr lang="cs-CZ" b="1" dirty="0" err="1"/>
              <a:t>Lean</a:t>
            </a:r>
            <a:r>
              <a:rPr lang="cs-CZ" b="1" dirty="0"/>
              <a:t> má kořeny v poválečném Japonsku, zejména ve firmě Toyota, kde vznikla</a:t>
            </a:r>
            <a:br>
              <a:rPr lang="cs-CZ" b="1" dirty="0"/>
            </a:br>
            <a:r>
              <a:rPr lang="cs-CZ" b="1" dirty="0"/>
              <a:t>v 50. letech 20. století jako alternativa</a:t>
            </a:r>
            <a:br>
              <a:rPr lang="cs-CZ" b="1" dirty="0"/>
            </a:br>
            <a:r>
              <a:rPr lang="cs-CZ" b="1" dirty="0"/>
              <a:t>k hromadné výrobě v prostředí, které vyžadovalo vysokou úroveň flexibility</a:t>
            </a:r>
            <a:br>
              <a:rPr lang="cs-CZ" b="1" dirty="0"/>
            </a:br>
            <a:r>
              <a:rPr lang="cs-CZ" b="1" dirty="0"/>
              <a:t>a postrádalo finance na nákladné investice</a:t>
            </a:r>
          </a:p>
          <a:p>
            <a:r>
              <a:rPr lang="cs-CZ" b="1" dirty="0"/>
              <a:t> Kořeny </a:t>
            </a:r>
            <a:r>
              <a:rPr lang="cs-CZ" b="1" dirty="0" err="1"/>
              <a:t>Lean</a:t>
            </a:r>
            <a:r>
              <a:rPr lang="cs-CZ" b="1" dirty="0"/>
              <a:t> (</a:t>
            </a:r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r>
              <a:rPr lang="cs-CZ" b="1" dirty="0"/>
              <a:t>) jsou spojeny se systémem Toyota </a:t>
            </a:r>
            <a:r>
              <a:rPr lang="cs-CZ" b="1" dirty="0" err="1"/>
              <a:t>Production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 (TPS).</a:t>
            </a:r>
          </a:p>
        </p:txBody>
      </p:sp>
    </p:spTree>
    <p:extLst>
      <p:ext uri="{BB962C8B-B14F-4D97-AF65-F5344CB8AC3E}">
        <p14:creationId xmlns:p14="http://schemas.microsoft.com/office/powerpoint/2010/main" val="2252826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67ECF-DBB4-4842-80D8-421BE66D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4776"/>
            <a:ext cx="8229600" cy="8528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POUŽITÍ METODY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02805-423B-4B3B-803F-8740DA0D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 je metoda stavějící na kultuře neustálého zlepšování, podpoře zaměstnanců, soustředění na tok hodnoty (</a:t>
            </a:r>
            <a:r>
              <a:rPr lang="cs-CZ" b="1" dirty="0" err="1"/>
              <a:t>Value</a:t>
            </a:r>
            <a:r>
              <a:rPr lang="cs-CZ" b="1" dirty="0"/>
              <a:t> Stream) a zvyšování této hodnoty. Je synonymem pro rychlost, jednoduchost, přehlednost, vytváření produktů a služeb bez zbytečných činností a zásob, omezení plýtvání, vyvažování procesů a navázání procesů na zákazníka.</a:t>
            </a:r>
          </a:p>
        </p:txBody>
      </p:sp>
    </p:spTree>
    <p:extLst>
      <p:ext uri="{BB962C8B-B14F-4D97-AF65-F5344CB8AC3E}">
        <p14:creationId xmlns:p14="http://schemas.microsoft.com/office/powerpoint/2010/main" val="381310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20A50-61B9-411F-82BC-4EB3A2BD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Paretův</a:t>
            </a:r>
            <a:r>
              <a:rPr lang="cs-CZ" b="1" dirty="0">
                <a:solidFill>
                  <a:srgbClr val="FF0000"/>
                </a:solidFill>
              </a:rPr>
              <a:t> diagram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B88F84-B3CA-4B94-98E4-63BF68E0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074" y="1845426"/>
            <a:ext cx="597356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585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506EB4-CA25-4A18-976E-EE3BCB7E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PRINCIPY LEAN MANAGEMENTU</a:t>
            </a:r>
          </a:p>
        </p:txBody>
      </p:sp>
      <p:pic>
        <p:nvPicPr>
          <p:cNvPr id="16386" name="Picture 2" descr="Lean Management | Talterra.cz">
            <a:extLst>
              <a:ext uri="{FF2B5EF4-FFF2-40B4-BE49-F238E27FC236}">
                <a16:creationId xmlns:a16="http://schemas.microsoft.com/office/drawing/2014/main" id="{83C7F171-A43C-43CE-B9A3-9788AB7E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00" y="1845426"/>
            <a:ext cx="66281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2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297FDE-5CDD-4F09-903B-CF820AA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rgbClr val="FFFFFF"/>
                </a:solidFill>
              </a:rPr>
              <a:t>LEAN MANAGEMENT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BF7B96E-AA36-4EEF-A1AA-15B6D9B5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939992"/>
            <a:ext cx="4915159" cy="29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52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2096CE-DAF2-4B58-8AC2-63DEF81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1350230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MAXIMALIZACE HODNOTY PRO ZÁKAZNÍKA</a:t>
            </a:r>
          </a:p>
        </p:txBody>
      </p:sp>
      <p:pic>
        <p:nvPicPr>
          <p:cNvPr id="14338" name="Picture 2" descr="Lean Management Praha i celá ČR | Skotak Consulting">
            <a:extLst>
              <a:ext uri="{FF2B5EF4-FFF2-40B4-BE49-F238E27FC236}">
                <a16:creationId xmlns:a16="http://schemas.microsoft.com/office/drawing/2014/main" id="{E38EFA44-3AE2-4F54-AADD-4473B258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381" y="557189"/>
            <a:ext cx="4629236" cy="46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420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1FA4D-A728-4379-8330-61F183AD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POKA-YOKE</a:t>
            </a:r>
          </a:p>
        </p:txBody>
      </p:sp>
    </p:spTree>
    <p:extLst>
      <p:ext uri="{BB962C8B-B14F-4D97-AF65-F5344CB8AC3E}">
        <p14:creationId xmlns:p14="http://schemas.microsoft.com/office/powerpoint/2010/main" val="19931178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F1078ED-A90D-4582-92E3-590DF307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07404"/>
            <a:ext cx="467957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POKA YOKE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ja-JP" altLang="en-US" b="1" dirty="0">
                <a:solidFill>
                  <a:srgbClr val="FF0000"/>
                </a:solidFill>
              </a:rPr>
              <a:t>ポカヨケ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83545E-E707-4038-9351-3C6F9E71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4" y="1492624"/>
            <a:ext cx="8901952" cy="4625788"/>
          </a:xfrm>
        </p:spPr>
        <p:txBody>
          <a:bodyPr>
            <a:noAutofit/>
          </a:bodyPr>
          <a:lstStyle/>
          <a:p>
            <a:r>
              <a:rPr lang="cs-CZ" sz="2300" b="1" dirty="0"/>
              <a:t>Japonský termín, který lze přeložit jako “chybo-vzdorný”, anglicky znamená “</a:t>
            </a:r>
            <a:r>
              <a:rPr lang="cs-CZ" sz="2300" b="1" dirty="0" err="1"/>
              <a:t>fail-safing</a:t>
            </a:r>
            <a:r>
              <a:rPr lang="cs-CZ" sz="2300" b="1" dirty="0"/>
              <a:t>” nebo “</a:t>
            </a:r>
            <a:r>
              <a:rPr lang="cs-CZ" sz="2300" b="1" dirty="0" err="1"/>
              <a:t>mistake-proofing</a:t>
            </a:r>
            <a:r>
              <a:rPr lang="cs-CZ" sz="2300" b="1" dirty="0"/>
              <a:t>”, obvykle se nepřekládá.</a:t>
            </a:r>
          </a:p>
          <a:p>
            <a:r>
              <a:rPr lang="cs-CZ" sz="2300" b="1" dirty="0" err="1"/>
              <a:t>Poka-yoke</a:t>
            </a:r>
            <a:r>
              <a:rPr lang="cs-CZ" sz="2300" b="1" dirty="0"/>
              <a:t> se nazývá mechanismus nebo zařízení (výrobní přípravek) ve výrobním procesu (často v </a:t>
            </a:r>
            <a:r>
              <a:rPr lang="cs-CZ" sz="2300" b="1" dirty="0" err="1"/>
              <a:t>lean</a:t>
            </a:r>
            <a:r>
              <a:rPr lang="cs-CZ" sz="2300" b="1" dirty="0"/>
              <a:t> výrobním procesu), které pomáhá dělníkovi zabránit (</a:t>
            </a:r>
            <a:r>
              <a:rPr lang="cs-CZ" sz="2300" b="1" i="1" dirty="0" err="1"/>
              <a:t>yokeru</a:t>
            </a:r>
            <a:r>
              <a:rPr lang="cs-CZ" sz="2300" b="1" dirty="0"/>
              <a:t>) chybám (</a:t>
            </a:r>
            <a:r>
              <a:rPr lang="cs-CZ" sz="2300" b="1" i="1" dirty="0" err="1"/>
              <a:t>poka</a:t>
            </a:r>
            <a:r>
              <a:rPr lang="cs-CZ" sz="2300" b="1" dirty="0"/>
              <a:t>).</a:t>
            </a:r>
          </a:p>
          <a:p>
            <a:r>
              <a:rPr lang="cs-CZ" sz="2300" b="1" dirty="0"/>
              <a:t>Jeho smysl spočívá v eliminaci defektních výrobků pomocí prevence, nápravy a upozornění na lidské chyby, které tyto defekty způsobují.</a:t>
            </a:r>
          </a:p>
          <a:p>
            <a:r>
              <a:rPr lang="cs-CZ" sz="2300" b="1" dirty="0"/>
              <a:t>Celý koncept byl formalizován a jako termín zaveden panem </a:t>
            </a:r>
            <a:r>
              <a:rPr lang="cs-CZ" sz="2300" b="1" dirty="0" err="1"/>
              <a:t>Shigeo</a:t>
            </a:r>
            <a:r>
              <a:rPr lang="cs-CZ" sz="2300" b="1" dirty="0"/>
              <a:t> </a:t>
            </a:r>
            <a:r>
              <a:rPr lang="cs-CZ" sz="2300" b="1" dirty="0" err="1"/>
              <a:t>Shingo</a:t>
            </a:r>
            <a:r>
              <a:rPr lang="cs-CZ" sz="2300" b="1" dirty="0"/>
              <a:t> jako část sytému TPS (Toyota </a:t>
            </a:r>
            <a:r>
              <a:rPr lang="cs-CZ" sz="2300" b="1" dirty="0" err="1"/>
              <a:t>Production</a:t>
            </a:r>
            <a:r>
              <a:rPr lang="cs-CZ" sz="2300" b="1" dirty="0"/>
              <a:t> </a:t>
            </a:r>
            <a:r>
              <a:rPr lang="cs-CZ" sz="2300" b="1" dirty="0" err="1"/>
              <a:t>System</a:t>
            </a:r>
            <a:r>
              <a:rPr lang="cs-CZ" sz="2300" b="1" dirty="0"/>
              <a:t>).</a:t>
            </a:r>
          </a:p>
          <a:p>
            <a:r>
              <a:rPr lang="cs-CZ" sz="2300" b="1" dirty="0"/>
              <a:t>Původně byl nazván jako </a:t>
            </a:r>
            <a:r>
              <a:rPr lang="cs-CZ" sz="2300" b="1" i="1" dirty="0" err="1"/>
              <a:t>baka-yoke</a:t>
            </a:r>
            <a:r>
              <a:rPr lang="cs-CZ" sz="2300" b="1" dirty="0"/>
              <a:t>, což znamenalo “</a:t>
            </a:r>
            <a:r>
              <a:rPr lang="cs-CZ" sz="2300" b="1" dirty="0" err="1"/>
              <a:t>fool-proofing</a:t>
            </a:r>
            <a:r>
              <a:rPr lang="cs-CZ" sz="2300" b="1" dirty="0"/>
              <a:t>” (“</a:t>
            </a:r>
            <a:r>
              <a:rPr lang="cs-CZ" sz="2300" b="1" dirty="0" err="1"/>
              <a:t>blbuvzdorný</a:t>
            </a:r>
            <a:r>
              <a:rPr lang="cs-CZ" sz="2300" b="1" dirty="0"/>
              <a:t>”), takže byl název změněn na mírnější  </a:t>
            </a:r>
            <a:r>
              <a:rPr lang="cs-CZ" sz="2300" b="1" i="1" dirty="0" err="1"/>
              <a:t>poka-yoke</a:t>
            </a:r>
            <a:r>
              <a:rPr lang="cs-CZ" sz="2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751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970474-280F-46A5-875E-478AADB4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PRINCIP POKA-YOKE</a:t>
            </a:r>
          </a:p>
        </p:txBody>
      </p:sp>
      <p:pic>
        <p:nvPicPr>
          <p:cNvPr id="19458" name="Picture 2" descr="Zastosowania urządzeń Poka Yoke - Cel-Procesu.pl">
            <a:extLst>
              <a:ext uri="{FF2B5EF4-FFF2-40B4-BE49-F238E27FC236}">
                <a16:creationId xmlns:a16="http://schemas.microsoft.com/office/drawing/2014/main" id="{A234018D-2A1C-4D42-B873-7A8F4933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434562"/>
            <a:ext cx="7884410" cy="32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474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B4C90-B509-4A32-A9CA-4A96DAB3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CO JE TO POKA-YOKE?</a:t>
            </a:r>
          </a:p>
        </p:txBody>
      </p:sp>
      <p:pic>
        <p:nvPicPr>
          <p:cNvPr id="17410" name="Picture 2" descr="Co je to Poka Yoke? – Blog Systémy jakosti">
            <a:extLst>
              <a:ext uri="{FF2B5EF4-FFF2-40B4-BE49-F238E27FC236}">
                <a16:creationId xmlns:a16="http://schemas.microsoft.com/office/drawing/2014/main" id="{54733347-5B05-49D6-BB2B-05E29897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104" y="1845426"/>
            <a:ext cx="7479502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65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97DD90-DB47-4976-B6FB-C65DA1BD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POKA-YOKE</a:t>
            </a:r>
          </a:p>
        </p:txBody>
      </p:sp>
      <p:pic>
        <p:nvPicPr>
          <p:cNvPr id="18434" name="Picture 2" descr="METODY, TECHNIKY A NÁSTROJE MANAGEMENTU KVALITY - ppt stáhnout">
            <a:extLst>
              <a:ext uri="{FF2B5EF4-FFF2-40B4-BE49-F238E27FC236}">
                <a16:creationId xmlns:a16="http://schemas.microsoft.com/office/drawing/2014/main" id="{22F88DAE-03AD-458C-8AA9-5BF3BE8A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72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3A4F28-C829-4CEA-8AD6-F11B0973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6"/>
            <a:ext cx="8229600" cy="7990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POKA-YOKE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ECB0DA-03E4-45ED-A3FF-FF26E948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Poka</a:t>
            </a:r>
            <a:r>
              <a:rPr lang="cs-CZ" b="1" dirty="0"/>
              <a:t> </a:t>
            </a:r>
            <a:r>
              <a:rPr lang="cs-CZ" b="1" dirty="0" err="1"/>
              <a:t>yoke</a:t>
            </a:r>
            <a:r>
              <a:rPr lang="cs-CZ" b="1" dirty="0"/>
              <a:t> princip pomáhá zabraňovat zbytečným chybám.</a:t>
            </a:r>
          </a:p>
          <a:p>
            <a:r>
              <a:rPr lang="cs-CZ" b="1" dirty="0" err="1"/>
              <a:t>Poka</a:t>
            </a:r>
            <a:r>
              <a:rPr lang="cs-CZ" b="1" dirty="0"/>
              <a:t> </a:t>
            </a:r>
            <a:r>
              <a:rPr lang="cs-CZ" b="1" dirty="0" err="1"/>
              <a:t>yoke</a:t>
            </a:r>
            <a:r>
              <a:rPr lang="cs-CZ" b="1" dirty="0"/>
              <a:t> může být mechanický nebo elektrický výrobní přípravek, mechanismus či zařízení, díky kterému nelze vyrobit špatný výrobek.</a:t>
            </a:r>
          </a:p>
          <a:p>
            <a:r>
              <a:rPr lang="cs-CZ" b="1" dirty="0"/>
              <a:t>Zařízení mechanicky nebo elektronicky zabraňuje například záměně součástek, záměně pořadí jednotlivých operací montáže ve výrobním procesu nebo například chybnou montáž nějakého prvku.</a:t>
            </a:r>
          </a:p>
          <a:p>
            <a:r>
              <a:rPr lang="cs-CZ" b="1" dirty="0"/>
              <a:t>Přípravek tedy zabraňuje mechanikovi pokračovat</a:t>
            </a:r>
            <a:br>
              <a:rPr lang="cs-CZ" b="1" dirty="0"/>
            </a:br>
            <a:r>
              <a:rPr lang="cs-CZ" b="1" dirty="0"/>
              <a:t>v montáži výrobku dál, dokud něco chybí nebo není správně namontováno.</a:t>
            </a:r>
          </a:p>
        </p:txBody>
      </p:sp>
    </p:spTree>
    <p:extLst>
      <p:ext uri="{BB962C8B-B14F-4D97-AF65-F5344CB8AC3E}">
        <p14:creationId xmlns:p14="http://schemas.microsoft.com/office/powerpoint/2010/main" val="19368973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095BF-E2EA-4D3B-9803-C315E43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KAIZEN</a:t>
            </a:r>
          </a:p>
        </p:txBody>
      </p:sp>
    </p:spTree>
    <p:extLst>
      <p:ext uri="{BB962C8B-B14F-4D97-AF65-F5344CB8AC3E}">
        <p14:creationId xmlns:p14="http://schemas.microsoft.com/office/powerpoint/2010/main" val="348434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226C1F-593A-456D-9842-AACB12B5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3" y="5091762"/>
            <a:ext cx="827314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b="1" dirty="0" err="1">
                <a:solidFill>
                  <a:schemeClr val="bg1"/>
                </a:solidFill>
              </a:rPr>
              <a:t>Korelační</a:t>
            </a:r>
            <a:r>
              <a:rPr lang="en-US" sz="4200" b="1" dirty="0">
                <a:solidFill>
                  <a:schemeClr val="bg1"/>
                </a:solidFill>
              </a:rPr>
              <a:t> diagram </a:t>
            </a:r>
            <a:r>
              <a:rPr lang="cs-CZ" sz="4200" b="1" dirty="0">
                <a:solidFill>
                  <a:schemeClr val="bg1"/>
                </a:solidFill>
              </a:rPr>
              <a:t>(</a:t>
            </a:r>
            <a:r>
              <a:rPr lang="en-US" sz="4200" b="1" dirty="0" err="1">
                <a:solidFill>
                  <a:schemeClr val="bg1"/>
                </a:solidFill>
              </a:rPr>
              <a:t>bodový</a:t>
            </a:r>
            <a:r>
              <a:rPr lang="en-US" sz="42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graf</a:t>
            </a:r>
            <a:r>
              <a:rPr lang="cs-CZ" sz="4200" b="1" dirty="0">
                <a:solidFill>
                  <a:schemeClr val="bg1"/>
                </a:solidFill>
              </a:rPr>
              <a:t>)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Obsah obrázku stůl, vsedě, interiér, světlo&#10;&#10;Popis byl vytvořen automaticky">
            <a:extLst>
              <a:ext uri="{FF2B5EF4-FFF2-40B4-BE49-F238E27FC236}">
                <a16:creationId xmlns:a16="http://schemas.microsoft.com/office/drawing/2014/main" id="{D7E8E880-9420-4C51-AB01-21C43B325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 r="-1" b="11873"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148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958E7-CB0F-4E64-BDAB-72600C5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7189"/>
            <a:ext cx="78866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KAIZEN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D4AC9E35-1A85-474C-A07D-2A374240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189" y="2957665"/>
            <a:ext cx="6729620" cy="33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038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5BD6514-A9D6-409A-A356-66DE0325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5" y="274638"/>
            <a:ext cx="3281082" cy="101628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KAIZEN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37CB2B-68BC-4000-AEAD-41129470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1600200"/>
            <a:ext cx="8780929" cy="4525963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Kaizen</a:t>
            </a:r>
            <a:r>
              <a:rPr lang="cs-CZ" b="1" dirty="0"/>
              <a:t> je metoda postupného zlepšování založená na kulturních tradicích Japonska (samo slovo </a:t>
            </a:r>
            <a:r>
              <a:rPr lang="cs-CZ" b="1" dirty="0" err="1"/>
              <a:t>kaizen</a:t>
            </a:r>
            <a:r>
              <a:rPr lang="cs-CZ" b="1" dirty="0"/>
              <a:t> pochází z japonštiny).</a:t>
            </a:r>
          </a:p>
          <a:p>
            <a:r>
              <a:rPr lang="cs-CZ" b="1" dirty="0"/>
              <a:t>Zlepšování se zaměřuje na postupné optimalizování procesů a pracovních postupů, zvyšování kvality a snižování zmetkovitosti, úspory materiálu a času vedoucí ke snižování nákladů nebo na bezpečnost práce a snižování úrazovosti na pracovišti.</a:t>
            </a:r>
          </a:p>
        </p:txBody>
      </p:sp>
    </p:spTree>
    <p:extLst>
      <p:ext uri="{BB962C8B-B14F-4D97-AF65-F5344CB8AC3E}">
        <p14:creationId xmlns:p14="http://schemas.microsoft.com/office/powerpoint/2010/main" val="2686262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19927-68B9-4564-A455-F748F867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906"/>
            <a:ext cx="8229600" cy="116214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PODSTATA METODY KAIZEN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747AF-A3B1-4B22-9F1F-1AE7349C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9107"/>
            <a:ext cx="8229600" cy="3402105"/>
          </a:xfrm>
        </p:spPr>
        <p:txBody>
          <a:bodyPr>
            <a:normAutofit/>
          </a:bodyPr>
          <a:lstStyle/>
          <a:p>
            <a:r>
              <a:rPr lang="cs-CZ" b="1" dirty="0"/>
              <a:t>Podstatou metody je zapojení mnoha pracovníků z daného organizačního útvaru, od řadových po manažery.</a:t>
            </a:r>
          </a:p>
          <a:p>
            <a:r>
              <a:rPr lang="cs-CZ" b="1" dirty="0"/>
              <a:t>Účastnit se může kdokoli, všichni mohou přicházet s nápady na zlepšení, které jsou kolektivně diskutovány.</a:t>
            </a:r>
          </a:p>
        </p:txBody>
      </p:sp>
    </p:spTree>
    <p:extLst>
      <p:ext uri="{BB962C8B-B14F-4D97-AF65-F5344CB8AC3E}">
        <p14:creationId xmlns:p14="http://schemas.microsoft.com/office/powerpoint/2010/main" val="3020615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69037-DFA1-4E15-8306-8E1E641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METODY KAIZEN V PRAXI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971D1-0281-461D-B244-9185B375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9447"/>
            <a:ext cx="8229600" cy="2581835"/>
          </a:xfrm>
        </p:spPr>
        <p:txBody>
          <a:bodyPr/>
          <a:lstStyle/>
          <a:p>
            <a:r>
              <a:rPr lang="cs-CZ" b="1" dirty="0"/>
              <a:t>Kromě vlastních zlepšení stimuluje komunikaci, zlepšuje klima i kulturu organizace a působí motivačně na pracovní výkon.</a:t>
            </a:r>
          </a:p>
        </p:txBody>
      </p:sp>
    </p:spTree>
    <p:extLst>
      <p:ext uri="{BB962C8B-B14F-4D97-AF65-F5344CB8AC3E}">
        <p14:creationId xmlns:p14="http://schemas.microsoft.com/office/powerpoint/2010/main" val="1312360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A075AB-0B2F-4D6E-9DE6-A4B5743D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ConCIP</a:t>
            </a:r>
            <a:r>
              <a:rPr lang="cs-CZ" b="1" dirty="0">
                <a:solidFill>
                  <a:srgbClr val="FF0000"/>
                </a:solidFill>
              </a:rPr>
              <a:t>- </a:t>
            </a:r>
            <a:r>
              <a:rPr lang="cs-CZ" b="1" i="1" dirty="0">
                <a:solidFill>
                  <a:srgbClr val="FF0000"/>
                </a:solidFill>
              </a:rPr>
              <a:t>Continental </a:t>
            </a:r>
            <a:r>
              <a:rPr lang="cs-CZ" b="1" i="1" dirty="0" err="1">
                <a:solidFill>
                  <a:srgbClr val="FF0000"/>
                </a:solidFill>
              </a:rPr>
              <a:t>Continuous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Improvement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Process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12EBBEA-196C-4A46-984B-802B4B1E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066" y="1845426"/>
            <a:ext cx="729557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332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005EC8-1938-47EA-887E-67079633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Průběh </a:t>
            </a:r>
            <a:r>
              <a:rPr lang="cs-CZ" b="1" dirty="0" err="1">
                <a:solidFill>
                  <a:srgbClr val="FF0000"/>
                </a:solidFill>
              </a:rPr>
              <a:t>Kaizen</a:t>
            </a:r>
            <a:r>
              <a:rPr lang="cs-CZ" b="1" dirty="0">
                <a:solidFill>
                  <a:srgbClr val="FF0000"/>
                </a:solidFill>
              </a:rPr>
              <a:t> kroužku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AFD3DCA-AE55-465D-BEAB-BFF05C494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" b="-1"/>
          <a:stretch/>
        </p:blipFill>
        <p:spPr bwMode="auto">
          <a:xfrm>
            <a:off x="628650" y="1845426"/>
            <a:ext cx="78844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037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CC397-231D-4985-9966-0CA9806C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Kaizen</a:t>
            </a:r>
            <a:r>
              <a:rPr lang="cs-CZ" b="1" dirty="0">
                <a:solidFill>
                  <a:srgbClr val="FF0000"/>
                </a:solidFill>
              </a:rPr>
              <a:t> workshop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04EA15D8-80EB-4D3A-BBB3-B277FCFA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395140"/>
            <a:ext cx="7884410" cy="33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008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B9225-89A0-496A-8A8A-77E86801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EFQM</a:t>
            </a:r>
          </a:p>
        </p:txBody>
      </p:sp>
    </p:spTree>
    <p:extLst>
      <p:ext uri="{BB962C8B-B14F-4D97-AF65-F5344CB8AC3E}">
        <p14:creationId xmlns:p14="http://schemas.microsoft.com/office/powerpoint/2010/main" val="6579515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B006CC8-3535-423B-8C6B-6D0E6B15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2596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EFQM EXCELLENCE MODEL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E9046D-EE47-4587-A1AB-14B20671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EFQM Excellence Model (v překladu Model excelence EFQM, používá se též pouze zkráceně model EFQM), je model vyvinutý nadací EFQM jako rámec pro uplatňování metod řízení jakosti v organizaci.</a:t>
            </a:r>
          </a:p>
          <a:p>
            <a:r>
              <a:rPr lang="cs-CZ" b="1" dirty="0"/>
              <a:t>Jde o:</a:t>
            </a:r>
          </a:p>
          <a:p>
            <a:pPr lvl="1"/>
            <a:r>
              <a:rPr lang="cs-CZ" b="1" dirty="0"/>
              <a:t>Praktický nástroj pro sebehodnocení</a:t>
            </a:r>
          </a:p>
          <a:p>
            <a:pPr lvl="1"/>
            <a:r>
              <a:rPr lang="cs-CZ" b="1" dirty="0"/>
              <a:t>Návod pro zlepšování</a:t>
            </a:r>
          </a:p>
          <a:p>
            <a:pPr lvl="1"/>
            <a:r>
              <a:rPr lang="cs-CZ" b="1" dirty="0"/>
              <a:t>Rámec pro manažerský systém organizace</a:t>
            </a:r>
          </a:p>
          <a:p>
            <a:pPr lvl="1"/>
            <a:r>
              <a:rPr lang="cs-CZ" b="1" dirty="0"/>
              <a:t>Způsob sjednocení terminologie</a:t>
            </a:r>
          </a:p>
        </p:txBody>
      </p:sp>
    </p:spTree>
    <p:extLst>
      <p:ext uri="{BB962C8B-B14F-4D97-AF65-F5344CB8AC3E}">
        <p14:creationId xmlns:p14="http://schemas.microsoft.com/office/powerpoint/2010/main" val="23913254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680034-5B66-4773-8D66-F8F52ED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STRUKTURA MODELU EXCELLENCE (EFQM)</a:t>
            </a:r>
          </a:p>
        </p:txBody>
      </p:sp>
      <p:pic>
        <p:nvPicPr>
          <p:cNvPr id="3074" name="Picture 2" descr="management_mania_efqm">
            <a:extLst>
              <a:ext uri="{FF2B5EF4-FFF2-40B4-BE49-F238E27FC236}">
                <a16:creationId xmlns:a16="http://schemas.microsoft.com/office/drawing/2014/main" id="{830ECF02-B1A0-45C8-9DD2-800D90D8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995286"/>
            <a:ext cx="4915159" cy="28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4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813AD1-5C07-4BFC-B4B2-4091B37A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Vývojový diagram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1885F2-10EA-4504-A2DC-C6FA99BB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40635"/>
            <a:ext cx="4915159" cy="37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179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CC3E47-A0C7-40B5-9CDF-FE731299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rgbClr val="FFFFFF"/>
                </a:solidFill>
              </a:rPr>
              <a:t>MODEL EXCELLENCE EFQM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(PARAMETRY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A JEJICH HODNOTY)</a:t>
            </a:r>
          </a:p>
        </p:txBody>
      </p:sp>
      <p:pic>
        <p:nvPicPr>
          <p:cNvPr id="12290" name="Picture 2" descr="Model excelence EFQM – Wikipedie">
            <a:extLst>
              <a:ext uri="{FF2B5EF4-FFF2-40B4-BE49-F238E27FC236}">
                <a16:creationId xmlns:a16="http://schemas.microsoft.com/office/drawing/2014/main" id="{1AFBC3C1-2576-4452-834D-27CFE531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2253333"/>
            <a:ext cx="4915159" cy="2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4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29C618-A8B9-4F4C-9407-9885FE9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3180"/>
            <a:ext cx="8229600" cy="77445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28413F-E370-441F-94C8-B67B44CE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PAWLICZEK, A. </a:t>
            </a:r>
            <a:r>
              <a:rPr lang="cs-CZ" sz="2000" b="1" i="1" dirty="0"/>
              <a:t>Moderní nástroje efektivního managementu. </a:t>
            </a:r>
            <a:r>
              <a:rPr lang="cs-CZ" sz="2000" b="1" dirty="0"/>
              <a:t>1. vyd. Moravská vysoká škola Olomouc, Olomouc: 2017, 148 s.</a:t>
            </a:r>
          </a:p>
        </p:txBody>
      </p:sp>
    </p:spTree>
    <p:extLst>
      <p:ext uri="{BB962C8B-B14F-4D97-AF65-F5344CB8AC3E}">
        <p14:creationId xmlns:p14="http://schemas.microsoft.com/office/powerpoint/2010/main" val="173637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3070</Words>
  <Application>Microsoft Office PowerPoint</Application>
  <PresentationFormat>Předvádění na obrazovce (4:3)</PresentationFormat>
  <Paragraphs>275</Paragraphs>
  <Slides>91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4" baseType="lpstr">
      <vt:lpstr>Arial</vt:lpstr>
      <vt:lpstr>Calibri</vt:lpstr>
      <vt:lpstr>Office Theme</vt:lpstr>
      <vt:lpstr>MODERNÍ NÁSTROJE EFEKTIVNÍHO MANAGEMENTU </vt:lpstr>
      <vt:lpstr>3. VYBRANÉ NÁSTROJE ŘÍZENÍ PROCESŮ, VÝROBY A KVALITY</vt:lpstr>
      <vt:lpstr>SEDM ZÁKLADNÍCH NÁSTROJŮ ZLEPŠOVÁNÍ KVALITY</vt:lpstr>
      <vt:lpstr>Išikawův „fishbone“ diagram příčin a následků</vt:lpstr>
      <vt:lpstr>Kontrolní tabulka pro sběr údajů o kvalitě</vt:lpstr>
      <vt:lpstr>Běžný a kumulativní histogram</vt:lpstr>
      <vt:lpstr>Paretův diagram</vt:lpstr>
      <vt:lpstr>Korelační diagram (bodový graf)</vt:lpstr>
      <vt:lpstr>Vývojový diagram</vt:lpstr>
      <vt:lpstr>Regulační diagram</vt:lpstr>
      <vt:lpstr>Nelsonova pravidla pro regulační diagramy</vt:lpstr>
      <vt:lpstr>NELSONOVA PRAVIDLA – PŘI VÝSKYTU JSOU NUTNÁ OPATŘENÍ K NÁPRAVĚ!</vt:lpstr>
      <vt:lpstr>ŘÍZENÍ PROCESŮ, VÝROBY A KVALITY</vt:lpstr>
      <vt:lpstr>„Výroba je každá činnost, která tvoří hodnotu. Výroba zahrnuje všechny hospodářské činnosti spojené se zajištěním výrobků a služeb.“  Miloslav Synek </vt:lpstr>
      <vt:lpstr>METODY ŘÍZENÍ A ANALYTICKÉ TECHNIKY, JEJICHŽ PŘEDMĚTEM JE VÝROBA, VÝROBKY A ORGANIZOVÁNÍ VÝROBNÍHO PROCESU</vt:lpstr>
      <vt:lpstr>ŘÍZENÍ VÝROBY – OKRUHY ŘEŠENÝCH TÉMAT</vt:lpstr>
      <vt:lpstr>METODY ŘÍZENÍ A PLÁNOVÁNÍ VÝROBY</vt:lpstr>
      <vt:lpstr>SYSTÉM ŘÍZENÍ KVALITY ISO ŘADY (ISO 9001)</vt:lpstr>
      <vt:lpstr>ISO 9001</vt:lpstr>
      <vt:lpstr>K ČEMU JE ISO 9001?</vt:lpstr>
      <vt:lpstr>PRO JAKÉ TYPY FIREM JE SYSTÉM ISO 9001 VHODNÝ?</vt:lpstr>
      <vt:lpstr>S ČÍM NÁM MŮŽE ISO 9001 POMOCI?</vt:lpstr>
      <vt:lpstr>DO JAKÝCH OBLASTÍ ISO 9001 ZASAHUJE?</vt:lpstr>
      <vt:lpstr>DALŠÍ NAVAZUJÍCÍ ISO STANDARDY TÝKAJÍCÍ SE SYSTÉMU ŘÍZENÍ PROCESŮ V ORGANIZACI</vt:lpstr>
      <vt:lpstr>ISO 27000</vt:lpstr>
      <vt:lpstr>ISO 19439</vt:lpstr>
      <vt:lpstr>ISO 31000</vt:lpstr>
      <vt:lpstr>VYUŽITÍ NORMY ISO 31000 V PRAXI</vt:lpstr>
      <vt:lpstr>DALŠÍ ISO STANDARDY TÝKAJÍCÍ SE SYSTÉMU ŘÍZENÍ RIZIK V ORGANIZACI</vt:lpstr>
      <vt:lpstr>FACILITY MANAGEMENT</vt:lpstr>
      <vt:lpstr>Certifikace systému managementu kvality podle normy ISO 9001</vt:lpstr>
      <vt:lpstr>VÝZNAM, STRUKTURA A VÝVOJ QMS ISO ŘADY 9000</vt:lpstr>
      <vt:lpstr>Koncepce rozvoje systémů managementu jakosti</vt:lpstr>
      <vt:lpstr>HISTORIE A VÝVOJ PROCESNÍ RACIONALIZACE</vt:lpstr>
      <vt:lpstr>VÝVOJ SYSTÉMŮ ZABEZPEČOVÁNÍ JAKOSTI </vt:lpstr>
      <vt:lpstr>DŮVODY PRO ZAVÁDĚNÍ QMS ISO ŘADY 9000</vt:lpstr>
      <vt:lpstr>DŮVODY PRO ZAVEDENÍ SYSTÉMU JAKOSTI </vt:lpstr>
      <vt:lpstr>PRINCIPY ZAVÁDĚNÍ SYSTÉMU ŘÍZENÍ JAKOSTI</vt:lpstr>
      <vt:lpstr>PŘÍNOSY SPRÁVNĚ VYBUDOVANÉHO SYSTÉMU JAKOSTI</vt:lpstr>
      <vt:lpstr>CYKLUS PDCA</vt:lpstr>
      <vt:lpstr>DEMINGŮV CYKLUS, PDCA CYKLUS (DEMING CYCLE, PDCA CYCLE)</vt:lpstr>
      <vt:lpstr>PDCA CYKLUS</vt:lpstr>
      <vt:lpstr>POZNÁMKA</vt:lpstr>
      <vt:lpstr>K ČEMU JE DOBRÝ DEMINGŮV CYKLUS V PRAXI?</vt:lpstr>
      <vt:lpstr>SIX SIGMA</vt:lpstr>
      <vt:lpstr>SIX SIGMA</vt:lpstr>
      <vt:lpstr>SIX SIGMA</vt:lpstr>
      <vt:lpstr>CÍLE A CHARAKTERISTIKA SIX SIGMA</vt:lpstr>
      <vt:lpstr>Six Sigma proces a jeho vymezení</vt:lpstr>
      <vt:lpstr>CYKLUS DMAIC</vt:lpstr>
      <vt:lpstr>CYKLUS DMAIC</vt:lpstr>
      <vt:lpstr>Metoda DMAIC (zdokonalený PDCA cyklus)</vt:lpstr>
      <vt:lpstr>FÁZE CYKLU ZLEPŠENÍ</vt:lpstr>
      <vt:lpstr>TQM</vt:lpstr>
      <vt:lpstr>TQM (TOTAL QUALITY MANAGEMENT)</vt:lpstr>
      <vt:lpstr>FORMY A VÝKLAD POJMU TQM</vt:lpstr>
      <vt:lpstr>PŮVOD MYŠLENKY TQM</vt:lpstr>
      <vt:lpstr>ZÁKLADNÍ PRINCIPY TQM</vt:lpstr>
      <vt:lpstr>UPLATNĚNÍ SPOLEČNÝCH IDEJÍ TQM</vt:lpstr>
      <vt:lpstr> Armand Vallin FEINGENBAUM nar. 1922 „Víra, že kvalita cestuje výhradně pod cizím pasem, je mýtus“</vt:lpstr>
      <vt:lpstr>William Edwards DEMING (nar. 14. 10. 1900   zemř. 20. 12. 1993)  otec metody komplexního řízení kvality (TQM)</vt:lpstr>
      <vt:lpstr>Joseph Moses JURAN 24.12.1904 – 28.02.2008  „Bez standardů neexistuje žádná logická základna umožňující rozhodování a jednání.“</vt:lpstr>
      <vt:lpstr>ZÁKLADNÍ PRINCIPY TQM</vt:lpstr>
      <vt:lpstr>DEFINICE TQM DLE ISO</vt:lpstr>
      <vt:lpstr>LEAN MANAGEMENT</vt:lpstr>
      <vt:lpstr>LEAN (MANAGEMENT)</vt:lpstr>
      <vt:lpstr>ČASTO POUŽÍVANÉ PŘÍVLASTKY POJMU LEAN</vt:lpstr>
      <vt:lpstr>KOŘENY POJMU LEAN</vt:lpstr>
      <vt:lpstr>POUŽITÍ METODY LEAN</vt:lpstr>
      <vt:lpstr>PRINCIPY LEAN MANAGEMENTU</vt:lpstr>
      <vt:lpstr>LEAN MANAGEMENT</vt:lpstr>
      <vt:lpstr>MAXIMALIZACE HODNOTY PRO ZÁKAZNÍKA</vt:lpstr>
      <vt:lpstr>POKA-YOKE</vt:lpstr>
      <vt:lpstr>POKA YOKE (ポカヨケ)</vt:lpstr>
      <vt:lpstr>PRINCIP POKA-YOKE</vt:lpstr>
      <vt:lpstr>CO JE TO POKA-YOKE?</vt:lpstr>
      <vt:lpstr>POKA-YOKE</vt:lpstr>
      <vt:lpstr>POKA-YOKE V PRAXI</vt:lpstr>
      <vt:lpstr>KAIZEN</vt:lpstr>
      <vt:lpstr>KAIZEN</vt:lpstr>
      <vt:lpstr>KAIZEN</vt:lpstr>
      <vt:lpstr>PODSTATA METODY KAIZEN</vt:lpstr>
      <vt:lpstr>VYUŽITÍ METODY KAIZEN V PRAXI</vt:lpstr>
      <vt:lpstr>ConCIP- Continental Continuous Improvement Process</vt:lpstr>
      <vt:lpstr>Průběh Kaizen kroužku</vt:lpstr>
      <vt:lpstr>Kaizen workshop</vt:lpstr>
      <vt:lpstr>EFQM</vt:lpstr>
      <vt:lpstr>EFQM EXCELLENCE MODEL</vt:lpstr>
      <vt:lpstr>STRUKTURA MODELU EXCELLENCE (EFQM)</vt:lpstr>
      <vt:lpstr>MODEL EXCELLENCE EFQM (PARAMETRY A JEJICH HODNOTY)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(1. tutoriál)</dc:title>
  <dc:creator>Rössler Miroslav</dc:creator>
  <cp:lastModifiedBy>Rössler Miroslav</cp:lastModifiedBy>
  <cp:revision>5</cp:revision>
  <dcterms:created xsi:type="dcterms:W3CDTF">2020-10-12T11:12:17Z</dcterms:created>
  <dcterms:modified xsi:type="dcterms:W3CDTF">2026-02-06T14:20:41Z</dcterms:modified>
</cp:coreProperties>
</file>