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69" r:id="rId4"/>
    <p:sldId id="301" r:id="rId5"/>
    <p:sldId id="413" r:id="rId6"/>
    <p:sldId id="414" r:id="rId7"/>
    <p:sldId id="415" r:id="rId8"/>
    <p:sldId id="416" r:id="rId9"/>
    <p:sldId id="270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1" r:id="rId29"/>
    <p:sldId id="352" r:id="rId30"/>
    <p:sldId id="350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60" r:id="rId39"/>
    <p:sldId id="361" r:id="rId40"/>
    <p:sldId id="362" r:id="rId41"/>
    <p:sldId id="363" r:id="rId42"/>
    <p:sldId id="364" r:id="rId43"/>
    <p:sldId id="271" r:id="rId44"/>
    <p:sldId id="292" r:id="rId45"/>
    <p:sldId id="291" r:id="rId46"/>
    <p:sldId id="365" r:id="rId47"/>
    <p:sldId id="366" r:id="rId48"/>
    <p:sldId id="367" r:id="rId49"/>
    <p:sldId id="368" r:id="rId50"/>
    <p:sldId id="369" r:id="rId51"/>
    <p:sldId id="371" r:id="rId52"/>
    <p:sldId id="370" r:id="rId53"/>
    <p:sldId id="372" r:id="rId54"/>
    <p:sldId id="373" r:id="rId55"/>
    <p:sldId id="272" r:id="rId56"/>
    <p:sldId id="374" r:id="rId57"/>
    <p:sldId id="375" r:id="rId58"/>
    <p:sldId id="293" r:id="rId59"/>
    <p:sldId id="376" r:id="rId60"/>
    <p:sldId id="377" r:id="rId61"/>
    <p:sldId id="378" r:id="rId62"/>
    <p:sldId id="379" r:id="rId63"/>
    <p:sldId id="294" r:id="rId64"/>
    <p:sldId id="380" r:id="rId65"/>
    <p:sldId id="273" r:id="rId66"/>
    <p:sldId id="423" r:id="rId67"/>
    <p:sldId id="424" r:id="rId68"/>
    <p:sldId id="425" r:id="rId69"/>
    <p:sldId id="426" r:id="rId70"/>
    <p:sldId id="427" r:id="rId71"/>
    <p:sldId id="428" r:id="rId72"/>
    <p:sldId id="296" r:id="rId73"/>
    <p:sldId id="295" r:id="rId74"/>
    <p:sldId id="429" r:id="rId75"/>
    <p:sldId id="430" r:id="rId76"/>
    <p:sldId id="274" r:id="rId77"/>
    <p:sldId id="297" r:id="rId78"/>
    <p:sldId id="431" r:id="rId79"/>
    <p:sldId id="433" r:id="rId80"/>
    <p:sldId id="434" r:id="rId81"/>
    <p:sldId id="432" r:id="rId82"/>
    <p:sldId id="275" r:id="rId83"/>
    <p:sldId id="435" r:id="rId84"/>
    <p:sldId id="436" r:id="rId85"/>
    <p:sldId id="437" r:id="rId86"/>
    <p:sldId id="439" r:id="rId87"/>
    <p:sldId id="438" r:id="rId88"/>
    <p:sldId id="276" r:id="rId89"/>
    <p:sldId id="440" r:id="rId90"/>
    <p:sldId id="441" r:id="rId91"/>
    <p:sldId id="442" r:id="rId92"/>
    <p:sldId id="443" r:id="rId93"/>
    <p:sldId id="320" r:id="rId94"/>
    <p:sldId id="264" r:id="rId9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202"/>
    <a:srgbClr val="D5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6" autoAdjust="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48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983" y="2656469"/>
            <a:ext cx="8834033" cy="1545062"/>
          </a:xfrm>
        </p:spPr>
        <p:txBody>
          <a:bodyPr lIns="0" tIns="0" rIns="0" bIns="0" anchor="t" anchorCtr="0">
            <a:no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MODERNÍ NÁSTROJE EFEKTIVNÍHO MANAGEMENTU</a:t>
            </a:r>
            <a:br>
              <a:rPr lang="cs-CZ" b="1" dirty="0">
                <a:solidFill>
                  <a:srgbClr val="D10202"/>
                </a:solidFill>
                <a:cs typeface="Arial"/>
              </a:rPr>
            </a:br>
            <a:endParaRPr lang="en-US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82140" y="5023976"/>
            <a:ext cx="2979720" cy="5786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>
                <a:cs typeface="Arial"/>
              </a:rPr>
              <a:t>M. Rössler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AE4FD9-9639-4072-9B8A-D14FB756A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2" y="742951"/>
            <a:ext cx="2607469" cy="4962524"/>
          </a:xfrm>
        </p:spPr>
        <p:txBody>
          <a:bodyPr>
            <a:normAutofit/>
          </a:bodyPr>
          <a:lstStyle/>
          <a:p>
            <a:r>
              <a:rPr lang="cs-CZ" sz="2600" b="1" dirty="0">
                <a:solidFill>
                  <a:srgbClr val="FFFFFF"/>
                </a:solidFill>
              </a:rPr>
              <a:t>Struktura Podnikatelského plánu (Business </a:t>
            </a:r>
            <a:r>
              <a:rPr lang="cs-CZ" sz="2600" b="1" dirty="0" err="1">
                <a:solidFill>
                  <a:srgbClr val="FFFFFF"/>
                </a:solidFill>
              </a:rPr>
              <a:t>Plan</a:t>
            </a:r>
            <a:r>
              <a:rPr lang="cs-CZ" sz="2600" b="1" dirty="0">
                <a:solidFill>
                  <a:srgbClr val="FFFFFF"/>
                </a:solidFill>
              </a:rPr>
              <a:t>)</a:t>
            </a:r>
          </a:p>
        </p:txBody>
      </p:sp>
      <p:pic>
        <p:nvPicPr>
          <p:cNvPr id="1026" name="Picture 2" descr="15 kroků, jak sepsat podnikatelský plán – Poradna – Jobs.cz">
            <a:extLst>
              <a:ext uri="{FF2B5EF4-FFF2-40B4-BE49-F238E27FC236}">
                <a16:creationId xmlns:a16="http://schemas.microsoft.com/office/drawing/2014/main" id="{6E8F1F68-5F02-4B69-8786-AAC26D57D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5366" y="1540635"/>
            <a:ext cx="4915159" cy="378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276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BB3BD82-AF58-4492-810D-2F1A20597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21734"/>
            <a:ext cx="8178799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cs-CZ" sz="36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STRUKTURA PODNIKATELSKÉHO PLÁNU</a:t>
            </a:r>
            <a:endParaRPr lang="en-US" sz="3600" b="1" kern="1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092A070-01ED-4710-B536-8B20F692A8D7}"/>
              </a:ext>
            </a:extLst>
          </p:cNvPr>
          <p:cNvSpPr/>
          <p:nvPr/>
        </p:nvSpPr>
        <p:spPr>
          <a:xfrm>
            <a:off x="482600" y="1782981"/>
            <a:ext cx="8178799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 err="1"/>
              <a:t>Obsah</a:t>
            </a:r>
            <a:endParaRPr lang="en-US" sz="1700" b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 err="1"/>
              <a:t>Titulní</a:t>
            </a:r>
            <a:r>
              <a:rPr lang="en-US" sz="1700" b="1" dirty="0"/>
              <a:t> </a:t>
            </a:r>
            <a:r>
              <a:rPr lang="en-US" sz="1700" b="1" dirty="0" err="1"/>
              <a:t>strana</a:t>
            </a:r>
            <a:endParaRPr lang="en-US" sz="1700" b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 err="1"/>
              <a:t>Celkové</a:t>
            </a:r>
            <a:r>
              <a:rPr lang="en-US" sz="1700" b="1" dirty="0"/>
              <a:t> </a:t>
            </a:r>
            <a:r>
              <a:rPr lang="en-US" sz="1700" b="1" dirty="0" err="1"/>
              <a:t>shrnutí</a:t>
            </a:r>
            <a:endParaRPr lang="en-US" sz="1700" b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 err="1"/>
              <a:t>Charakteristika</a:t>
            </a:r>
            <a:r>
              <a:rPr lang="en-US" sz="1700" b="1" dirty="0"/>
              <a:t> </a:t>
            </a:r>
            <a:r>
              <a:rPr lang="en-US" sz="1700" b="1" dirty="0" err="1"/>
              <a:t>firmy</a:t>
            </a:r>
            <a:r>
              <a:rPr lang="en-US" sz="1700" b="1" dirty="0"/>
              <a:t> a </a:t>
            </a:r>
            <a:r>
              <a:rPr lang="en-US" sz="1700" b="1" dirty="0" err="1"/>
              <a:t>jejích</a:t>
            </a:r>
            <a:r>
              <a:rPr lang="en-US" sz="1700" b="1" dirty="0"/>
              <a:t> </a:t>
            </a:r>
            <a:r>
              <a:rPr lang="en-US" sz="1700" b="1" dirty="0" err="1"/>
              <a:t>cílů</a:t>
            </a:r>
            <a:endParaRPr lang="en-US" sz="1700" b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 err="1"/>
              <a:t>Definice</a:t>
            </a:r>
            <a:r>
              <a:rPr lang="en-US" sz="1700" b="1" dirty="0"/>
              <a:t> </a:t>
            </a:r>
            <a:r>
              <a:rPr lang="en-US" sz="1700" b="1" dirty="0" err="1"/>
              <a:t>produktu</a:t>
            </a:r>
            <a:endParaRPr lang="en-US" sz="1700" b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 err="1"/>
              <a:t>Definice</a:t>
            </a:r>
            <a:r>
              <a:rPr lang="en-US" sz="1700" b="1" dirty="0"/>
              <a:t> </a:t>
            </a:r>
            <a:r>
              <a:rPr lang="en-US" sz="1700" b="1" dirty="0" err="1"/>
              <a:t>trhu</a:t>
            </a:r>
            <a:endParaRPr lang="en-US" sz="1700" b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 err="1"/>
              <a:t>Marketingová</a:t>
            </a:r>
            <a:r>
              <a:rPr lang="en-US" sz="1700" b="1" dirty="0"/>
              <a:t> a </a:t>
            </a:r>
            <a:r>
              <a:rPr lang="en-US" sz="1700" b="1" dirty="0" err="1"/>
              <a:t>prodejní</a:t>
            </a:r>
            <a:r>
              <a:rPr lang="en-US" sz="1700" b="1" dirty="0"/>
              <a:t> </a:t>
            </a:r>
            <a:r>
              <a:rPr lang="en-US" sz="1700" b="1" dirty="0" err="1"/>
              <a:t>strategie</a:t>
            </a:r>
            <a:endParaRPr lang="en-US" sz="1700" b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 err="1"/>
              <a:t>Technicko-technologická</a:t>
            </a:r>
            <a:r>
              <a:rPr lang="en-US" sz="1700" b="1" dirty="0"/>
              <a:t> </a:t>
            </a:r>
            <a:r>
              <a:rPr lang="en-US" sz="1700" b="1" dirty="0" err="1"/>
              <a:t>charakteristika</a:t>
            </a:r>
            <a:endParaRPr lang="en-US" sz="1700" b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 err="1"/>
              <a:t>Finanční</a:t>
            </a:r>
            <a:r>
              <a:rPr lang="en-US" sz="1700" b="1" dirty="0"/>
              <a:t> </a:t>
            </a:r>
            <a:r>
              <a:rPr lang="en-US" sz="1700" b="1" dirty="0" err="1"/>
              <a:t>část</a:t>
            </a:r>
            <a:endParaRPr lang="en-US" sz="1700" b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 err="1"/>
              <a:t>Informace</a:t>
            </a:r>
            <a:r>
              <a:rPr lang="en-US" sz="1700" b="1" dirty="0"/>
              <a:t> o </a:t>
            </a:r>
            <a:r>
              <a:rPr lang="en-US" sz="1700" b="1" dirty="0" err="1"/>
              <a:t>řízení</a:t>
            </a:r>
            <a:r>
              <a:rPr lang="en-US" sz="1700" b="1" dirty="0"/>
              <a:t> </a:t>
            </a:r>
            <a:r>
              <a:rPr lang="en-US" sz="1700" b="1" dirty="0" err="1"/>
              <a:t>podniku</a:t>
            </a:r>
            <a:endParaRPr lang="en-US" sz="1700" b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 err="1"/>
              <a:t>Vztah</a:t>
            </a:r>
            <a:r>
              <a:rPr lang="en-US" sz="1700" b="1" dirty="0"/>
              <a:t> k </a:t>
            </a:r>
            <a:r>
              <a:rPr lang="en-US" sz="1700" b="1" dirty="0" err="1"/>
              <a:t>životnímu</a:t>
            </a:r>
            <a:r>
              <a:rPr lang="en-US" sz="1700" b="1" dirty="0"/>
              <a:t> </a:t>
            </a:r>
            <a:r>
              <a:rPr lang="en-US" sz="1700" b="1" dirty="0" err="1"/>
              <a:t>prostředí</a:t>
            </a:r>
            <a:endParaRPr lang="en-US" sz="1700" b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 err="1"/>
              <a:t>Hodnocení</a:t>
            </a:r>
            <a:r>
              <a:rPr lang="en-US" sz="1700" b="1" dirty="0"/>
              <a:t> </a:t>
            </a:r>
            <a:r>
              <a:rPr lang="en-US" sz="1700" b="1" dirty="0" err="1"/>
              <a:t>rizik</a:t>
            </a:r>
            <a:endParaRPr lang="en-US" sz="1700" b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 err="1"/>
              <a:t>Poradenská</a:t>
            </a:r>
            <a:r>
              <a:rPr lang="en-US" sz="1700" b="1" dirty="0"/>
              <a:t> a </a:t>
            </a:r>
            <a:r>
              <a:rPr lang="en-US" sz="1700" b="1" dirty="0" err="1"/>
              <a:t>technická</a:t>
            </a:r>
            <a:r>
              <a:rPr lang="en-US" sz="1700" b="1" dirty="0"/>
              <a:t> </a:t>
            </a:r>
            <a:r>
              <a:rPr lang="en-US" sz="1700" b="1" dirty="0" err="1"/>
              <a:t>pomoc</a:t>
            </a:r>
            <a:endParaRPr lang="en-US" sz="1700" b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 err="1"/>
              <a:t>Přílohy</a:t>
            </a:r>
            <a:endParaRPr lang="en-US" sz="1700" b="1" i="0" dirty="0"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08801" y="2200695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00197" y="1502156"/>
            <a:ext cx="2532832" cy="954774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57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3A39F4-0C9E-41C7-B1A6-12D925D97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41554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TITULNÍ STRANA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A269D82-8BF3-4484-9673-12B0AC79EA89}"/>
              </a:ext>
            </a:extLst>
          </p:cNvPr>
          <p:cNvSpPr/>
          <p:nvPr/>
        </p:nvSpPr>
        <p:spPr>
          <a:xfrm>
            <a:off x="2286000" y="2690336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sz="4000" b="1" dirty="0">
                <a:solidFill>
                  <a:srgbClr val="555B5E"/>
                </a:solidFill>
                <a:latin typeface="Geogrotesque"/>
              </a:rPr>
              <a:t>Název projektu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4000" b="1" dirty="0">
                <a:solidFill>
                  <a:srgbClr val="555B5E"/>
                </a:solidFill>
                <a:latin typeface="Geogrotesque"/>
              </a:rPr>
              <a:t>Logo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4000" b="1" dirty="0">
                <a:solidFill>
                  <a:srgbClr val="555B5E"/>
                </a:solidFill>
                <a:latin typeface="Geogrotesque"/>
              </a:rPr>
              <a:t>Kontaktní údaje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4000" b="1" dirty="0">
                <a:solidFill>
                  <a:srgbClr val="555B5E"/>
                </a:solidFill>
                <a:latin typeface="Geogrotesque"/>
              </a:rPr>
              <a:t>Sídlo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4000" b="1" dirty="0">
                <a:solidFill>
                  <a:srgbClr val="555B5E"/>
                </a:solidFill>
                <a:latin typeface="Geogrotesque"/>
              </a:rPr>
              <a:t>Údaje o podnikateli</a:t>
            </a:r>
            <a:endParaRPr lang="pl-PL" sz="4000" b="1" i="0" dirty="0">
              <a:solidFill>
                <a:srgbClr val="555B5E"/>
              </a:solidFill>
              <a:effectLst/>
              <a:latin typeface="Geogrotesque"/>
            </a:endParaRPr>
          </a:p>
        </p:txBody>
      </p:sp>
    </p:spTree>
    <p:extLst>
      <p:ext uri="{BB962C8B-B14F-4D97-AF65-F5344CB8AC3E}">
        <p14:creationId xmlns:p14="http://schemas.microsoft.com/office/powerpoint/2010/main" val="1992855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F80139-9D83-48F9-8AEC-2987B5A31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6302"/>
            <a:ext cx="8229600" cy="89965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EXECUTIVE SUMMARY - SHRNUTÍ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CD6671B-CD36-42A8-A680-3F7790B44F39}"/>
              </a:ext>
            </a:extLst>
          </p:cNvPr>
          <p:cNvSpPr/>
          <p:nvPr/>
        </p:nvSpPr>
        <p:spPr>
          <a:xfrm>
            <a:off x="2286000" y="1643878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555B5E"/>
                </a:solidFill>
                <a:latin typeface="Geogrotesque"/>
              </a:rPr>
              <a:t>Jméno a místo podnikání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555B5E"/>
                </a:solidFill>
                <a:latin typeface="Geogrotesque"/>
              </a:rPr>
              <a:t>Obchodní koncept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555B5E"/>
                </a:solidFill>
                <a:latin typeface="Geogrotesque"/>
              </a:rPr>
              <a:t>Prodávaný produkt/služba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555B5E"/>
                </a:solidFill>
                <a:latin typeface="Geogrotesque"/>
              </a:rPr>
              <a:t>Plněná potřeba na trhu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555B5E"/>
                </a:solidFill>
                <a:latin typeface="Geogrotesque"/>
              </a:rPr>
              <a:t>Konkurenční výhoda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555B5E"/>
                </a:solidFill>
                <a:latin typeface="Geogrotesque"/>
              </a:rPr>
              <a:t>Klíčové faktory úspěchu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555B5E"/>
                </a:solidFill>
                <a:latin typeface="Geogrotesque"/>
              </a:rPr>
              <a:t>Ziskovost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555B5E"/>
                </a:solidFill>
                <a:latin typeface="Geogrotesque"/>
              </a:rPr>
              <a:t>Momentální situace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555B5E"/>
                </a:solidFill>
                <a:latin typeface="Geogrotesque"/>
              </a:rPr>
              <a:t>Účel podnikatelského plánu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555B5E"/>
                </a:solidFill>
                <a:latin typeface="Geogrotesque"/>
              </a:rPr>
              <a:t>Potřeba investice</a:t>
            </a:r>
            <a:endParaRPr lang="cs-CZ" sz="2800" b="1" i="0" dirty="0">
              <a:solidFill>
                <a:srgbClr val="555B5E"/>
              </a:solidFill>
              <a:effectLst/>
              <a:latin typeface="Geogrotesque"/>
            </a:endParaRPr>
          </a:p>
        </p:txBody>
      </p:sp>
    </p:spTree>
    <p:extLst>
      <p:ext uri="{BB962C8B-B14F-4D97-AF65-F5344CB8AC3E}">
        <p14:creationId xmlns:p14="http://schemas.microsoft.com/office/powerpoint/2010/main" val="3734824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C9171-CE98-47CB-A697-EE11F57F8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83458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POPIS SPOLEČNOSTI – 4 ČÁSTI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8C4675-5FA3-489B-85B1-15741CE95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99852"/>
            <a:ext cx="8229600" cy="2433484"/>
          </a:xfrm>
        </p:spPr>
        <p:txBody>
          <a:bodyPr/>
          <a:lstStyle/>
          <a:p>
            <a:r>
              <a:rPr lang="cs-CZ" b="1" dirty="0"/>
              <a:t>Základní informace o společnosti</a:t>
            </a:r>
          </a:p>
          <a:p>
            <a:r>
              <a:rPr lang="cs-CZ" b="1" dirty="0"/>
              <a:t>Vize</a:t>
            </a:r>
          </a:p>
          <a:p>
            <a:r>
              <a:rPr lang="cs-CZ" b="1" dirty="0"/>
              <a:t>Partneři</a:t>
            </a:r>
          </a:p>
          <a:p>
            <a:r>
              <a:rPr lang="cs-CZ" b="1" dirty="0"/>
              <a:t>Investice</a:t>
            </a:r>
          </a:p>
        </p:txBody>
      </p:sp>
    </p:spTree>
    <p:extLst>
      <p:ext uri="{BB962C8B-B14F-4D97-AF65-F5344CB8AC3E}">
        <p14:creationId xmlns:p14="http://schemas.microsoft.com/office/powerpoint/2010/main" val="4280934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2D1E7D-23B0-4482-A1C4-68534F446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819" y="6728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1. Základní informace o společnosti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FC86E6-AB83-49C6-B19E-F3F39A9E4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37619"/>
            <a:ext cx="8229600" cy="3788544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Druh podnikání a odvětví</a:t>
            </a:r>
          </a:p>
          <a:p>
            <a:r>
              <a:rPr lang="cs-CZ" b="1" dirty="0"/>
              <a:t>Právní subjektivita</a:t>
            </a:r>
          </a:p>
          <a:p>
            <a:r>
              <a:rPr lang="cs-CZ" b="1" dirty="0"/>
              <a:t>Vlastnictví firmy/management</a:t>
            </a:r>
          </a:p>
          <a:p>
            <a:r>
              <a:rPr lang="cs-CZ" b="1" dirty="0"/>
              <a:t>Založení podniku</a:t>
            </a:r>
          </a:p>
          <a:p>
            <a:r>
              <a:rPr lang="cs-CZ" b="1" dirty="0"/>
              <a:t>Lokace</a:t>
            </a:r>
          </a:p>
          <a:p>
            <a:r>
              <a:rPr lang="cs-CZ" b="1" dirty="0"/>
              <a:t>Majetek, zařízení a zázemí</a:t>
            </a:r>
          </a:p>
          <a:p>
            <a:r>
              <a:rPr lang="cs-CZ" b="1" dirty="0"/>
              <a:t>Relevantní historie (významné milníky, úspěchy)</a:t>
            </a:r>
          </a:p>
        </p:txBody>
      </p:sp>
    </p:spTree>
    <p:extLst>
      <p:ext uri="{BB962C8B-B14F-4D97-AF65-F5344CB8AC3E}">
        <p14:creationId xmlns:p14="http://schemas.microsoft.com/office/powerpoint/2010/main" val="1457403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0C16E5-AFF2-4EC6-97D3-797099D3D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86836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2. Vize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46A6D0-2EA7-43AB-BF6E-E6107A131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07226"/>
            <a:ext cx="8229600" cy="2492477"/>
          </a:xfrm>
        </p:spPr>
        <p:txBody>
          <a:bodyPr/>
          <a:lstStyle/>
          <a:p>
            <a:r>
              <a:rPr lang="cs-CZ" b="1" dirty="0"/>
              <a:t>Poslání</a:t>
            </a:r>
          </a:p>
          <a:p>
            <a:r>
              <a:rPr lang="cs-CZ" b="1" dirty="0"/>
              <a:t>Fáze, v níž se společnost nachází</a:t>
            </a:r>
          </a:p>
          <a:p>
            <a:r>
              <a:rPr lang="cs-CZ" b="1" dirty="0"/>
              <a:t>Plán realizace startupové fáze</a:t>
            </a:r>
          </a:p>
          <a:p>
            <a:r>
              <a:rPr lang="cs-CZ" b="1" dirty="0"/>
              <a:t>Budoucí rozvoj společnosti</a:t>
            </a:r>
          </a:p>
        </p:txBody>
      </p:sp>
    </p:spTree>
    <p:extLst>
      <p:ext uri="{BB962C8B-B14F-4D97-AF65-F5344CB8AC3E}">
        <p14:creationId xmlns:p14="http://schemas.microsoft.com/office/powerpoint/2010/main" val="761761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F13180-34CA-460F-A6CA-8FB0A9E94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86836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3. Partneři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B9E594-1E26-4EC6-AD41-F0E578B1D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92478"/>
            <a:ext cx="8229600" cy="1998406"/>
          </a:xfrm>
        </p:spPr>
        <p:txBody>
          <a:bodyPr/>
          <a:lstStyle/>
          <a:p>
            <a:r>
              <a:rPr lang="cs-CZ" b="1" dirty="0"/>
              <a:t>Vyjmenování strategických partnerů</a:t>
            </a:r>
          </a:p>
          <a:p>
            <a:r>
              <a:rPr lang="cs-CZ" b="1" dirty="0"/>
              <a:t>Potenciální partneři</a:t>
            </a:r>
          </a:p>
          <a:p>
            <a:r>
              <a:rPr lang="cs-CZ" b="1" dirty="0"/>
              <a:t>Přínos spolupráce</a:t>
            </a:r>
          </a:p>
        </p:txBody>
      </p:sp>
    </p:spTree>
    <p:extLst>
      <p:ext uri="{BB962C8B-B14F-4D97-AF65-F5344CB8AC3E}">
        <p14:creationId xmlns:p14="http://schemas.microsoft.com/office/powerpoint/2010/main" val="1252436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EE51D9-C056-4F8F-988B-4F301828C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8928"/>
            <a:ext cx="8229600" cy="951272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4. Investice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5256E8-AFB8-4C88-ABB1-79C07E7C0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73594"/>
            <a:ext cx="8229600" cy="2617839"/>
          </a:xfrm>
        </p:spPr>
        <p:txBody>
          <a:bodyPr/>
          <a:lstStyle/>
          <a:p>
            <a:r>
              <a:rPr lang="cs-CZ" b="1" dirty="0"/>
              <a:t>Nároky na investora</a:t>
            </a:r>
          </a:p>
          <a:p>
            <a:r>
              <a:rPr lang="cs-CZ" b="1" dirty="0"/>
              <a:t>Forma spolupráce</a:t>
            </a:r>
          </a:p>
          <a:p>
            <a:r>
              <a:rPr lang="cs-CZ" b="1" dirty="0"/>
              <a:t>Finanční/strategická pomoc</a:t>
            </a:r>
          </a:p>
          <a:p>
            <a:r>
              <a:rPr lang="cs-CZ" b="1" dirty="0"/>
              <a:t>Výše investice versus podíl ve společnosti</a:t>
            </a:r>
          </a:p>
        </p:txBody>
      </p:sp>
    </p:spTree>
    <p:extLst>
      <p:ext uri="{BB962C8B-B14F-4D97-AF65-F5344CB8AC3E}">
        <p14:creationId xmlns:p14="http://schemas.microsoft.com/office/powerpoint/2010/main" val="2907381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8FA4B8-196C-46FB-8AF9-32C5A1E34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580" y="7262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POPIS PRODUKTU (VÝROBKU/SLUŽBY)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B1AF58-76A7-4FE3-A561-64B8C51CF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63877"/>
            <a:ext cx="8229600" cy="3694471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Vyjmenovat a popsat produkty, výrobky/služby (hlavní rysy)</a:t>
            </a:r>
          </a:p>
          <a:p>
            <a:r>
              <a:rPr lang="cs-CZ" b="1" dirty="0"/>
              <a:t>Vylepšení dosavadních služeb nebo zcela nový objev</a:t>
            </a:r>
          </a:p>
          <a:p>
            <a:r>
              <a:rPr lang="cs-CZ" b="1" dirty="0"/>
              <a:t>Potřeba a problémy na trhu</a:t>
            </a:r>
          </a:p>
          <a:p>
            <a:r>
              <a:rPr lang="cs-CZ" b="1" dirty="0"/>
              <a:t>Saturování potřeba a výhody pro zákazníka</a:t>
            </a:r>
          </a:p>
          <a:p>
            <a:r>
              <a:rPr lang="cs-CZ" b="1" dirty="0"/>
              <a:t>Zpětná vazba od zákazníků</a:t>
            </a:r>
          </a:p>
          <a:p>
            <a:r>
              <a:rPr lang="cs-CZ" b="1" dirty="0"/>
              <a:t>Zákazníkovo důvod pro koupi</a:t>
            </a:r>
          </a:p>
          <a:p>
            <a:r>
              <a:rPr lang="cs-CZ" b="1" dirty="0"/>
              <a:t>Budoucí produkty (strategie do budoucna, stádium vývoje a vztah mezi vývojem a potřebou trhů)</a:t>
            </a:r>
          </a:p>
        </p:txBody>
      </p:sp>
    </p:spTree>
    <p:extLst>
      <p:ext uri="{BB962C8B-B14F-4D97-AF65-F5344CB8AC3E}">
        <p14:creationId xmlns:p14="http://schemas.microsoft.com/office/powerpoint/2010/main" val="2146950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EAB7B6-AC20-4066-BFF1-70547D5C5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68054"/>
            <a:ext cx="8229600" cy="1921891"/>
          </a:xfrm>
        </p:spPr>
        <p:txBody>
          <a:bodyPr>
            <a:noAutofit/>
          </a:bodyPr>
          <a:lstStyle/>
          <a:p>
            <a:r>
              <a:rPr lang="cs-CZ" sz="6000" b="1" dirty="0">
                <a:solidFill>
                  <a:srgbClr val="FF0000"/>
                </a:solidFill>
              </a:rPr>
              <a:t>2. VYBRANÉ NÁSTROJE STRATEGICKÉHO ŘÍZENÍ</a:t>
            </a:r>
          </a:p>
        </p:txBody>
      </p:sp>
    </p:spTree>
    <p:extLst>
      <p:ext uri="{BB962C8B-B14F-4D97-AF65-F5344CB8AC3E}">
        <p14:creationId xmlns:p14="http://schemas.microsoft.com/office/powerpoint/2010/main" val="2357842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C2BC45-0443-4EEC-82C2-7EB950C92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9212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KONKURENČNÍ SROVNÁNÍ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97F10D-C272-4FF1-81D8-E5D605B8F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53265"/>
            <a:ext cx="8229600" cy="3001296"/>
          </a:xfrm>
        </p:spPr>
        <p:txBody>
          <a:bodyPr/>
          <a:lstStyle/>
          <a:p>
            <a:r>
              <a:rPr lang="cs-CZ" b="1" dirty="0"/>
              <a:t>Obecné srovnání produktů s konkurencí</a:t>
            </a:r>
          </a:p>
          <a:p>
            <a:r>
              <a:rPr lang="cs-CZ" b="1" dirty="0"/>
              <a:t>Silné a slabé stránky produktů</a:t>
            </a:r>
          </a:p>
          <a:p>
            <a:r>
              <a:rPr lang="cs-CZ" b="1" dirty="0"/>
              <a:t>Specifické rysy (odlišení se od konkurence)</a:t>
            </a:r>
          </a:p>
          <a:p>
            <a:r>
              <a:rPr lang="cs-CZ" b="1" dirty="0"/>
              <a:t>Unikátnost a konkurenční výhoda (cena, kvalita, služby)</a:t>
            </a:r>
          </a:p>
        </p:txBody>
      </p:sp>
    </p:spTree>
    <p:extLst>
      <p:ext uri="{BB962C8B-B14F-4D97-AF65-F5344CB8AC3E}">
        <p14:creationId xmlns:p14="http://schemas.microsoft.com/office/powerpoint/2010/main" val="2545862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688992-5F74-4C37-8B20-C9006E3C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421427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TECHNOLOGIE (pouze u projektů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v kontaktu s technologií)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C29812-2580-4B3C-BF97-C4D57E52E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68561"/>
            <a:ext cx="8229600" cy="3257602"/>
          </a:xfrm>
        </p:spPr>
        <p:txBody>
          <a:bodyPr/>
          <a:lstStyle/>
          <a:p>
            <a:r>
              <a:rPr lang="cs-CZ" b="1" dirty="0"/>
              <a:t>Technologické produkty</a:t>
            </a:r>
          </a:p>
          <a:p>
            <a:r>
              <a:rPr lang="cs-CZ" b="1" dirty="0"/>
              <a:t>Technologie zasahující produkt (výrobní procesy)</a:t>
            </a:r>
          </a:p>
          <a:p>
            <a:r>
              <a:rPr lang="cs-CZ" b="1" dirty="0"/>
              <a:t>Technologie jako zdroj konkurenční výhody</a:t>
            </a:r>
          </a:p>
          <a:p>
            <a:r>
              <a:rPr lang="cs-CZ" b="1" dirty="0"/>
              <a:t>Zabezpečení (patenty, licence, užitné vzory)</a:t>
            </a:r>
          </a:p>
        </p:txBody>
      </p:sp>
    </p:spTree>
    <p:extLst>
      <p:ext uri="{BB962C8B-B14F-4D97-AF65-F5344CB8AC3E}">
        <p14:creationId xmlns:p14="http://schemas.microsoft.com/office/powerpoint/2010/main" val="4247301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7C9129-9C70-4A48-8B2F-B73584472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8978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ANALÝZA TRHU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4FB732-3E03-4CDA-A0FD-023F54E07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61261"/>
            <a:ext cx="8229600" cy="2369820"/>
          </a:xfrm>
        </p:spPr>
        <p:txBody>
          <a:bodyPr/>
          <a:lstStyle/>
          <a:p>
            <a:r>
              <a:rPr lang="cs-CZ" b="1" dirty="0"/>
              <a:t>Sektor</a:t>
            </a:r>
          </a:p>
          <a:p>
            <a:r>
              <a:rPr lang="cs-CZ" b="1" dirty="0"/>
              <a:t>Analýza dodavatelů</a:t>
            </a:r>
          </a:p>
          <a:p>
            <a:r>
              <a:rPr lang="cs-CZ" b="1" dirty="0"/>
              <a:t>Analýza zákazníků</a:t>
            </a:r>
          </a:p>
          <a:p>
            <a:r>
              <a:rPr lang="cs-CZ" b="1" dirty="0"/>
              <a:t>Analýza konkurence</a:t>
            </a:r>
          </a:p>
        </p:txBody>
      </p:sp>
    </p:spTree>
    <p:extLst>
      <p:ext uri="{BB962C8B-B14F-4D97-AF65-F5344CB8AC3E}">
        <p14:creationId xmlns:p14="http://schemas.microsoft.com/office/powerpoint/2010/main" val="2609709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5360BF-B09C-4F97-B86F-47D395A25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3676"/>
            <a:ext cx="8229600" cy="84803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1. Sektor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1D4BA1-692E-47A6-8B96-0F04CE278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9413"/>
            <a:ext cx="8229600" cy="4186750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Charakter sektoru/odvětví (dynamika, trendy)</a:t>
            </a:r>
          </a:p>
          <a:p>
            <a:r>
              <a:rPr lang="cs-CZ" b="1" dirty="0"/>
              <a:t>Analýza makrookolí (PEST analýza)</a:t>
            </a:r>
          </a:p>
          <a:p>
            <a:r>
              <a:rPr lang="cs-CZ" b="1" dirty="0"/>
              <a:t>Velikost trhu (počet uživatelů, objem tržeb, budoucí vývoj)</a:t>
            </a:r>
          </a:p>
          <a:p>
            <a:r>
              <a:rPr lang="cs-CZ" b="1" dirty="0"/>
              <a:t>Příležitosti na trhu (SWOT analýza)</a:t>
            </a:r>
          </a:p>
          <a:p>
            <a:r>
              <a:rPr lang="cs-CZ" b="1" dirty="0"/>
              <a:t>Konkrétní segmenty pro zacílení</a:t>
            </a:r>
          </a:p>
          <a:p>
            <a:r>
              <a:rPr lang="cs-CZ" b="1" dirty="0"/>
              <a:t>Bariéry vstupu na trh</a:t>
            </a:r>
          </a:p>
        </p:txBody>
      </p:sp>
    </p:spTree>
    <p:extLst>
      <p:ext uri="{BB962C8B-B14F-4D97-AF65-F5344CB8AC3E}">
        <p14:creationId xmlns:p14="http://schemas.microsoft.com/office/powerpoint/2010/main" val="2620107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58AA27-ED1F-4C8C-BA66-B60A14F6B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7310"/>
            <a:ext cx="8229600" cy="820328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2. Analýza dodavatelů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55CBD5-2CC0-4E0C-8127-908496D18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93374"/>
            <a:ext cx="8229600" cy="3832789"/>
          </a:xfrm>
        </p:spPr>
        <p:txBody>
          <a:bodyPr/>
          <a:lstStyle/>
          <a:p>
            <a:r>
              <a:rPr lang="cs-CZ" b="1" dirty="0"/>
              <a:t>Infrastruktura</a:t>
            </a:r>
          </a:p>
          <a:p>
            <a:r>
              <a:rPr lang="cs-CZ" b="1" dirty="0"/>
              <a:t>Chování dodavatelů</a:t>
            </a:r>
          </a:p>
          <a:p>
            <a:r>
              <a:rPr lang="cs-CZ" b="1" dirty="0"/>
              <a:t>Dodavatelská síť</a:t>
            </a:r>
          </a:p>
          <a:p>
            <a:r>
              <a:rPr lang="cs-CZ" b="1" dirty="0"/>
              <a:t>Diverzifikace dodavatelské sítě</a:t>
            </a:r>
          </a:p>
          <a:p>
            <a:r>
              <a:rPr lang="cs-CZ" b="1" dirty="0"/>
              <a:t>Strategičtí dodavatelé</a:t>
            </a:r>
          </a:p>
        </p:txBody>
      </p:sp>
    </p:spTree>
    <p:extLst>
      <p:ext uri="{BB962C8B-B14F-4D97-AF65-F5344CB8AC3E}">
        <p14:creationId xmlns:p14="http://schemas.microsoft.com/office/powerpoint/2010/main" val="335014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0F7EEA-142F-4FB6-8379-417434378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6806"/>
            <a:ext cx="8229600" cy="790832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3. Analýza zákazníků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8EAC8E-F245-4148-9E0B-18CAF4CCF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68013"/>
            <a:ext cx="8229600" cy="3958150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Popis potencionálního zákazníka/cílové skupiny (věk, oblast, pohlaví, vzdělání, odvětví, zájem)</a:t>
            </a:r>
          </a:p>
          <a:p>
            <a:r>
              <a:rPr lang="cs-CZ" b="1" dirty="0"/>
              <a:t>Potřeby/problémy potencionálního zákazníka</a:t>
            </a:r>
          </a:p>
          <a:p>
            <a:r>
              <a:rPr lang="cs-CZ" b="1" dirty="0"/>
              <a:t>Vzorce chování potencionálního zákazníka</a:t>
            </a:r>
          </a:p>
          <a:p>
            <a:r>
              <a:rPr lang="cs-CZ" b="1" dirty="0"/>
              <a:t>Reálné touhy zákazníků (produkt, který chce zákazník, ne který je ideální podle výrobce)</a:t>
            </a:r>
          </a:p>
          <a:p>
            <a:r>
              <a:rPr lang="cs-CZ" b="1" dirty="0"/>
              <a:t>Zákaznický důvod upřednostnění společnosti před konkurencí</a:t>
            </a:r>
          </a:p>
          <a:p>
            <a:r>
              <a:rPr lang="cs-CZ" b="1" dirty="0"/>
              <a:t>Uživatel produktu (zákazník nakoupí, uživatel užívá)</a:t>
            </a:r>
          </a:p>
        </p:txBody>
      </p:sp>
    </p:spTree>
    <p:extLst>
      <p:ext uri="{BB962C8B-B14F-4D97-AF65-F5344CB8AC3E}">
        <p14:creationId xmlns:p14="http://schemas.microsoft.com/office/powerpoint/2010/main" val="850007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7077CB-91B5-4AF7-B3B9-B640073FB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4180"/>
            <a:ext cx="8229600" cy="783457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4. Analýza konkurence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D4BADB-B99A-42F5-A0D4-F415B84B8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3046"/>
            <a:ext cx="8229600" cy="4253118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Srovnání s konkurencí (standard v sektoru)</a:t>
            </a:r>
          </a:p>
          <a:p>
            <a:r>
              <a:rPr lang="cs-CZ" b="1" dirty="0"/>
              <a:t>Přímá/nepřímá konkurence</a:t>
            </a:r>
          </a:p>
          <a:p>
            <a:r>
              <a:rPr lang="cs-CZ" b="1" dirty="0"/>
              <a:t>Potencionální konkurence</a:t>
            </a:r>
          </a:p>
          <a:p>
            <a:r>
              <a:rPr lang="cs-CZ" b="1" dirty="0"/>
              <a:t>Hrozby od konkurence</a:t>
            </a:r>
          </a:p>
          <a:p>
            <a:r>
              <a:rPr lang="cs-CZ" b="1" dirty="0"/>
              <a:t>Nejsilnější hráči v odvětví (pozice společnosti proti nim)</a:t>
            </a:r>
          </a:p>
          <a:p>
            <a:r>
              <a:rPr lang="cs-CZ" b="1" dirty="0"/>
              <a:t>Positioning společnosti</a:t>
            </a:r>
          </a:p>
          <a:p>
            <a:r>
              <a:rPr lang="cs-CZ" b="1" dirty="0"/>
              <a:t>Faktory úspěchu</a:t>
            </a:r>
          </a:p>
          <a:p>
            <a:r>
              <a:rPr lang="cs-CZ" b="1" dirty="0"/>
              <a:t>Konkurenční výhoda (udržitelnost, unikátnost, doba opsání výhody konkurencí)</a:t>
            </a:r>
          </a:p>
        </p:txBody>
      </p:sp>
    </p:spTree>
    <p:extLst>
      <p:ext uri="{BB962C8B-B14F-4D97-AF65-F5344CB8AC3E}">
        <p14:creationId xmlns:p14="http://schemas.microsoft.com/office/powerpoint/2010/main" val="110689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D67625-F862-48E2-AD51-C61535683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6806"/>
            <a:ext cx="8229600" cy="790832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STRATEGIE A IMPLEMENTACE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A4ABA5-9F8A-43E0-9471-FA33B9BE4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08123"/>
            <a:ext cx="8229600" cy="1393722"/>
          </a:xfrm>
        </p:spPr>
        <p:txBody>
          <a:bodyPr/>
          <a:lstStyle/>
          <a:p>
            <a:r>
              <a:rPr lang="cs-CZ" b="1" dirty="0"/>
              <a:t>Propagace/marketing</a:t>
            </a:r>
          </a:p>
          <a:p>
            <a:r>
              <a:rPr lang="cs-CZ" b="1" dirty="0"/>
              <a:t>Prodejní strategie</a:t>
            </a:r>
          </a:p>
        </p:txBody>
      </p:sp>
    </p:spTree>
    <p:extLst>
      <p:ext uri="{BB962C8B-B14F-4D97-AF65-F5344CB8AC3E}">
        <p14:creationId xmlns:p14="http://schemas.microsoft.com/office/powerpoint/2010/main" val="37099150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3AE698-7046-48C4-9F4C-6630A145D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4180"/>
            <a:ext cx="8229600" cy="783457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ČÁSTI MARKETINGOVÉ 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A55555-54B6-4CEC-97FC-7B577D473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62532"/>
            <a:ext cx="8229600" cy="1924665"/>
          </a:xfrm>
        </p:spPr>
        <p:txBody>
          <a:bodyPr/>
          <a:lstStyle/>
          <a:p>
            <a:r>
              <a:rPr lang="cs-CZ" b="1" dirty="0"/>
              <a:t>Cenová strategie</a:t>
            </a:r>
          </a:p>
          <a:p>
            <a:r>
              <a:rPr lang="cs-CZ" b="1" dirty="0"/>
              <a:t>Komunikační politika/propagace</a:t>
            </a:r>
          </a:p>
          <a:p>
            <a:r>
              <a:rPr lang="cs-CZ" b="1" dirty="0"/>
              <a:t>Realizace marketingu</a:t>
            </a:r>
          </a:p>
        </p:txBody>
      </p:sp>
    </p:spTree>
    <p:extLst>
      <p:ext uri="{BB962C8B-B14F-4D97-AF65-F5344CB8AC3E}">
        <p14:creationId xmlns:p14="http://schemas.microsoft.com/office/powerpoint/2010/main" val="2681437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886CCC-FB6B-4A94-8C24-2C963928A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5690"/>
            <a:ext cx="8229600" cy="871948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PRODEJNÍ 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B87E45-1D80-4038-981E-9277D6FCE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94271"/>
            <a:ext cx="8229600" cy="3605981"/>
          </a:xfrm>
        </p:spPr>
        <p:txBody>
          <a:bodyPr/>
          <a:lstStyle/>
          <a:p>
            <a:r>
              <a:rPr lang="cs-CZ" b="1" dirty="0"/>
              <a:t>Úskalí prodeje</a:t>
            </a:r>
          </a:p>
          <a:p>
            <a:r>
              <a:rPr lang="cs-CZ" b="1" dirty="0"/>
              <a:t>Distribuční kanály</a:t>
            </a:r>
          </a:p>
          <a:p>
            <a:r>
              <a:rPr lang="cs-CZ" b="1" dirty="0"/>
              <a:t>Přímý vs. nepřímý prodej</a:t>
            </a:r>
          </a:p>
          <a:p>
            <a:r>
              <a:rPr lang="cs-CZ" b="1" dirty="0"/>
              <a:t>Osvědčený (existující) prodej</a:t>
            </a:r>
          </a:p>
          <a:p>
            <a:r>
              <a:rPr lang="cs-CZ" b="1" dirty="0"/>
              <a:t>Historické výsledky</a:t>
            </a:r>
          </a:p>
          <a:p>
            <a:r>
              <a:rPr lang="cs-CZ" b="1" dirty="0"/>
              <a:t>Prémiových služby/slevy</a:t>
            </a:r>
          </a:p>
        </p:txBody>
      </p:sp>
    </p:spTree>
    <p:extLst>
      <p:ext uri="{BB962C8B-B14F-4D97-AF65-F5344CB8AC3E}">
        <p14:creationId xmlns:p14="http://schemas.microsoft.com/office/powerpoint/2010/main" val="2088555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F06373-C6E3-4A0A-A7D9-E4FF3AE63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STRATEGICKÉ ŘÍZENÍ</a:t>
            </a:r>
          </a:p>
        </p:txBody>
      </p:sp>
    </p:spTree>
    <p:extLst>
      <p:ext uri="{BB962C8B-B14F-4D97-AF65-F5344CB8AC3E}">
        <p14:creationId xmlns:p14="http://schemas.microsoft.com/office/powerpoint/2010/main" val="3575566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F67DCA-D347-407C-9A14-8291C1537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6805"/>
            <a:ext cx="8229600" cy="774292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POPIS TÝMU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8C2CE8-DEFE-40F8-9395-BC360BB0F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0090"/>
            <a:ext cx="8229600" cy="4666074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Organizační struktura společnosti (funkce a rozdělení)</a:t>
            </a:r>
          </a:p>
          <a:p>
            <a:r>
              <a:rPr lang="cs-CZ" b="1" dirty="0"/>
              <a:t>Management společnosti/projektu (filosofie, zázemí, zkušenosti, kompetence)</a:t>
            </a:r>
          </a:p>
          <a:p>
            <a:r>
              <a:rPr lang="cs-CZ" b="1" dirty="0"/>
              <a:t>Klíčoví členové (úspěchy, know-how, talent)</a:t>
            </a:r>
          </a:p>
          <a:p>
            <a:r>
              <a:rPr lang="cs-CZ" b="1" dirty="0"/>
              <a:t>Přidaná hodnota týmu</a:t>
            </a:r>
          </a:p>
          <a:p>
            <a:r>
              <a:rPr lang="cs-CZ" b="1" dirty="0"/>
              <a:t>Vyčíslení pracovníků (vymezení pravomocí, kompetence, popis práce)</a:t>
            </a:r>
          </a:p>
          <a:p>
            <a:r>
              <a:rPr lang="cs-CZ" b="1" dirty="0"/>
              <a:t>Náklady na tým</a:t>
            </a:r>
          </a:p>
          <a:p>
            <a:r>
              <a:rPr lang="cs-CZ" b="1" dirty="0"/>
              <a:t>Nedostatky v obsazení pozic</a:t>
            </a:r>
          </a:p>
          <a:p>
            <a:r>
              <a:rPr lang="cs-CZ" b="1" dirty="0"/>
              <a:t>Personální plán</a:t>
            </a:r>
          </a:p>
          <a:p>
            <a:r>
              <a:rPr lang="cs-CZ" b="1" dirty="0"/>
              <a:t>Mentorování, vzdělávání</a:t>
            </a:r>
          </a:p>
          <a:p>
            <a:r>
              <a:rPr lang="cs-CZ" b="1" dirty="0"/>
              <a:t>Pokrytí klíčových oblasti</a:t>
            </a:r>
          </a:p>
          <a:p>
            <a:r>
              <a:rPr lang="cs-CZ" b="1" dirty="0"/>
              <a:t>Transformace týmu na fungující společnost</a:t>
            </a:r>
          </a:p>
          <a:p>
            <a:r>
              <a:rPr lang="cs-CZ" b="1" dirty="0"/>
              <a:t>Vnímání strategie a vize týmem</a:t>
            </a:r>
          </a:p>
        </p:txBody>
      </p:sp>
    </p:spTree>
    <p:extLst>
      <p:ext uri="{BB962C8B-B14F-4D97-AF65-F5344CB8AC3E}">
        <p14:creationId xmlns:p14="http://schemas.microsoft.com/office/powerpoint/2010/main" val="1834391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0AA327-15DB-4CEE-A43C-E472FF75A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5186"/>
            <a:ext cx="8229600" cy="842451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FINANČNÍ ANALÝZA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539561-4CEF-4C4B-97ED-3B1B14B71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6962"/>
            <a:ext cx="8229600" cy="4629202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Vložený kapitál</a:t>
            </a:r>
          </a:p>
          <a:p>
            <a:r>
              <a:rPr lang="cs-CZ" b="1" dirty="0"/>
              <a:t>Startupové náklady</a:t>
            </a:r>
          </a:p>
          <a:p>
            <a:r>
              <a:rPr lang="cs-CZ" b="1" dirty="0"/>
              <a:t>Náklady na produkt/službu</a:t>
            </a:r>
          </a:p>
          <a:p>
            <a:r>
              <a:rPr lang="cs-CZ" b="1" dirty="0"/>
              <a:t>Ostatní náklady</a:t>
            </a:r>
          </a:p>
          <a:p>
            <a:r>
              <a:rPr lang="cs-CZ" b="1" dirty="0"/>
              <a:t>Strategie získávání zdrojů – silné vs. slabé stránky</a:t>
            </a:r>
          </a:p>
          <a:p>
            <a:r>
              <a:rPr lang="cs-CZ" b="1" dirty="0"/>
              <a:t>Příjmy z podnikání – marže, </a:t>
            </a:r>
            <a:r>
              <a:rPr lang="cs-CZ" b="1" dirty="0" err="1"/>
              <a:t>affiliate</a:t>
            </a:r>
            <a:endParaRPr lang="cs-CZ" b="1" dirty="0"/>
          </a:p>
          <a:p>
            <a:r>
              <a:rPr lang="cs-CZ" b="1" dirty="0"/>
              <a:t>Předpoklady pro finanční výkazy a ukazatele</a:t>
            </a:r>
          </a:p>
          <a:p>
            <a:r>
              <a:rPr lang="cs-CZ" b="1" dirty="0"/>
              <a:t>Odhadovaný výkaz zisku a ztrát</a:t>
            </a:r>
          </a:p>
          <a:p>
            <a:r>
              <a:rPr lang="cs-CZ" b="1" dirty="0"/>
              <a:t>Odhadovaný výkaz cashflow</a:t>
            </a:r>
          </a:p>
          <a:p>
            <a:r>
              <a:rPr lang="cs-CZ" b="1" dirty="0"/>
              <a:t>Odhadovaná rozvaha</a:t>
            </a:r>
          </a:p>
          <a:p>
            <a:r>
              <a:rPr lang="cs-CZ" b="1" dirty="0"/>
              <a:t>Finanční ukazatele – analýza bodu zvratu, ukazatele rentability, likvidity, aktivity, zadluženosti a další</a:t>
            </a:r>
          </a:p>
        </p:txBody>
      </p:sp>
    </p:spTree>
    <p:extLst>
      <p:ext uri="{BB962C8B-B14F-4D97-AF65-F5344CB8AC3E}">
        <p14:creationId xmlns:p14="http://schemas.microsoft.com/office/powerpoint/2010/main" val="7527171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ACC955-BDDF-4599-B03F-A1C0380B2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2058"/>
            <a:ext cx="8229600" cy="80558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PODNIKATELSKÝ PLÁN -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7BCB86-71A5-4E4A-800B-749F1684A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59194"/>
            <a:ext cx="8229600" cy="4466969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Produkt – výrobek, služba</a:t>
            </a:r>
          </a:p>
          <a:p>
            <a:r>
              <a:rPr lang="cs-CZ" b="1" dirty="0"/>
              <a:t>Tým</a:t>
            </a:r>
          </a:p>
          <a:p>
            <a:r>
              <a:rPr lang="cs-CZ" b="1" dirty="0"/>
              <a:t>Zákazník</a:t>
            </a:r>
          </a:p>
          <a:p>
            <a:r>
              <a:rPr lang="cs-CZ" b="1" dirty="0"/>
              <a:t>Konkurenční firmy</a:t>
            </a:r>
          </a:p>
          <a:p>
            <a:r>
              <a:rPr lang="cs-CZ" b="1" dirty="0"/>
              <a:t>Konkurenční produkty (výrobky, služby)</a:t>
            </a:r>
          </a:p>
          <a:p>
            <a:r>
              <a:rPr lang="cs-CZ" b="1" dirty="0"/>
              <a:t>Dodavatelé, odběratelé</a:t>
            </a:r>
          </a:p>
          <a:p>
            <a:r>
              <a:rPr lang="cs-CZ" b="1" dirty="0"/>
              <a:t>Prodej</a:t>
            </a:r>
          </a:p>
          <a:p>
            <a:r>
              <a:rPr lang="cs-CZ" b="1" dirty="0"/>
              <a:t>Propagace</a:t>
            </a:r>
          </a:p>
          <a:p>
            <a:r>
              <a:rPr lang="cs-CZ" b="1" dirty="0"/>
              <a:t>Firma</a:t>
            </a:r>
          </a:p>
          <a:p>
            <a:r>
              <a:rPr lang="cs-CZ" b="1" dirty="0"/>
              <a:t>Investor</a:t>
            </a:r>
          </a:p>
        </p:txBody>
      </p:sp>
    </p:spTree>
    <p:extLst>
      <p:ext uri="{BB962C8B-B14F-4D97-AF65-F5344CB8AC3E}">
        <p14:creationId xmlns:p14="http://schemas.microsoft.com/office/powerpoint/2010/main" val="16879895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5E4BB3-C04D-4012-9EF5-17460239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1554"/>
            <a:ext cx="8229600" cy="776083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PRODUKT (výrobek, služba)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BE542E4-3BD0-44F6-B4E1-362C2432E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933" y="2057400"/>
            <a:ext cx="8683229" cy="399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247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01392A-A500-467B-9497-61E1476D9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4684"/>
            <a:ext cx="8229600" cy="812954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TÝM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2F63A04-B057-43D6-B74D-C96007EB12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713" y="2617839"/>
            <a:ext cx="8328081" cy="174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438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C9037E-C03D-4408-B424-A62491B5A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7812"/>
            <a:ext cx="8229600" cy="849825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ZÁKAZNÍK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B6D8867C-F734-4AA9-9068-AB9900482C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526" y="2492477"/>
            <a:ext cx="8117546" cy="185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893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79AAD2-F2B1-4C5B-844A-CF3B8385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7088"/>
            <a:ext cx="8229600" cy="879322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KONKURENČNÍ FIRMY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2A8AB67-F9F5-4E1E-A2F0-81BDCE9BF9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032" y="2660785"/>
            <a:ext cx="8229600" cy="196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195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132034-F929-491D-AE18-EF6ABEFA4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9103"/>
            <a:ext cx="8229600" cy="120757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KONKURENČNÍ PRODUKTY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(VÝROBKY, SLUŽBY)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8FC2C066-3D22-4B2A-AA4E-B1830A6DA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531" y="2818138"/>
            <a:ext cx="8229600" cy="199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475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A1E4A3-0B90-417D-BC66-FE9AE607A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849825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DODAVATELÉ, ODBĚRATELÉ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79A5B62-6BFB-47A8-B8C0-F5AF5AA64A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660499"/>
            <a:ext cx="8228065" cy="204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1181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BE4B2F-A970-458E-BCEE-E67BDE375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798206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PRODEJ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329D75C-7027-4584-AA36-C4A200564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1" y="2499311"/>
            <a:ext cx="8234478" cy="232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30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341024B-03FD-4387-A059-D309798CF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664" y="742951"/>
            <a:ext cx="3249230" cy="4962524"/>
          </a:xfrm>
        </p:spPr>
        <p:txBody>
          <a:bodyPr>
            <a:normAutofit/>
          </a:bodyPr>
          <a:lstStyle/>
          <a:p>
            <a:r>
              <a:rPr lang="cs-CZ" sz="4200" dirty="0">
                <a:solidFill>
                  <a:srgbClr val="FFFFFF"/>
                </a:solidFill>
              </a:rPr>
              <a:t>STRATEGICKÉ ŘÍZENÍ</a:t>
            </a:r>
          </a:p>
        </p:txBody>
      </p:sp>
      <p:pic>
        <p:nvPicPr>
          <p:cNvPr id="4098" name="Picture 2" descr="Hierarchie strategických cílů">
            <a:extLst>
              <a:ext uri="{FF2B5EF4-FFF2-40B4-BE49-F238E27FC236}">
                <a16:creationId xmlns:a16="http://schemas.microsoft.com/office/drawing/2014/main" id="{093914BD-992B-4AC8-9979-DFF90557E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5366" y="1684580"/>
            <a:ext cx="4915159" cy="349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7094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A5CEAD-A21C-4AB3-AFD7-057CE0A47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9713"/>
            <a:ext cx="8229600" cy="842451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PROPAGACE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E60875D-7F84-4A83-BDB7-180D513F8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678" y="3119284"/>
            <a:ext cx="8002767" cy="150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104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901DD6-9BE5-4C20-BCE1-5EB3E1EFA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9211"/>
            <a:ext cx="8229600" cy="812954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FIRMA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9B1FE8F9-A968-48F0-A260-0A43599BC7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212" y="2337620"/>
            <a:ext cx="8190382" cy="295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306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F16A8-1A6C-4210-ACF5-D584FB52F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857199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INVESTOR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8571B13B-1BDE-424D-9A12-FFDF8E054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702" y="2879178"/>
            <a:ext cx="8229600" cy="179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117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8B71C9-6631-410D-A022-3973066E0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93113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PORTEROVA ANALÝZA (P5F)</a:t>
            </a:r>
          </a:p>
        </p:txBody>
      </p:sp>
    </p:spTree>
    <p:extLst>
      <p:ext uri="{BB962C8B-B14F-4D97-AF65-F5344CB8AC3E}">
        <p14:creationId xmlns:p14="http://schemas.microsoft.com/office/powerpoint/2010/main" val="30173516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342F50-7EB2-43E6-AAA2-6596F9AF1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050" y="274638"/>
            <a:ext cx="4850970" cy="1089214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PORTEROVA ANALÝZA PĚTI KONKURENČNÍCH SIL (P5F)</a:t>
            </a:r>
          </a:p>
        </p:txBody>
      </p:sp>
      <p:pic>
        <p:nvPicPr>
          <p:cNvPr id="2050" name="Picture 2" descr="Porterův model">
            <a:extLst>
              <a:ext uri="{FF2B5EF4-FFF2-40B4-BE49-F238E27FC236}">
                <a16:creationId xmlns:a16="http://schemas.microsoft.com/office/drawing/2014/main" id="{C9B65B5A-3C34-466E-9CA2-5B89BC76C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16" y="1573077"/>
            <a:ext cx="4496446" cy="449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6310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9BF1D11-19AC-48B4-B66E-796659801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76" y="742951"/>
            <a:ext cx="3046152" cy="4962524"/>
          </a:xfrm>
        </p:spPr>
        <p:txBody>
          <a:bodyPr>
            <a:normAutofit/>
          </a:bodyPr>
          <a:lstStyle/>
          <a:p>
            <a:r>
              <a:rPr lang="cs-CZ" sz="4200" dirty="0">
                <a:solidFill>
                  <a:srgbClr val="FFFFFF"/>
                </a:solidFill>
              </a:rPr>
              <a:t>PORTEROVA ANALÝZA PĚTI SIL (P5F)</a:t>
            </a:r>
          </a:p>
        </p:txBody>
      </p:sp>
      <p:pic>
        <p:nvPicPr>
          <p:cNvPr id="1026" name="Picture 2" descr="Porterův model pěti hybridních sil - ChciPracovat.info">
            <a:extLst>
              <a:ext uri="{FF2B5EF4-FFF2-40B4-BE49-F238E27FC236}">
                <a16:creationId xmlns:a16="http://schemas.microsoft.com/office/drawing/2014/main" id="{B2F364CE-71D7-4803-AFDC-E29044D9C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5366" y="1589786"/>
            <a:ext cx="4915159" cy="368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049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53E8EA-3893-46BB-AC3A-E61AD8FDD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4684"/>
            <a:ext cx="8229600" cy="812954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STÁVAJÍCÍ KONKURENCE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7C6FA9-E18B-44E2-81FF-A815DDFEE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66220"/>
            <a:ext cx="8229600" cy="2286000"/>
          </a:xfrm>
        </p:spPr>
        <p:txBody>
          <a:bodyPr/>
          <a:lstStyle/>
          <a:p>
            <a:r>
              <a:rPr lang="cs-CZ" b="1" dirty="0"/>
              <a:t>Dva základní typy konkurenční výhody</a:t>
            </a:r>
            <a:br>
              <a:rPr lang="cs-CZ" b="1" dirty="0"/>
            </a:br>
            <a:r>
              <a:rPr lang="cs-CZ" b="1" dirty="0"/>
              <a:t>v reálném ekonomickém prostředí:</a:t>
            </a:r>
          </a:p>
          <a:p>
            <a:pPr lvl="1"/>
            <a:r>
              <a:rPr lang="cs-CZ" b="1" dirty="0"/>
              <a:t>Nákladová</a:t>
            </a:r>
          </a:p>
          <a:p>
            <a:pPr lvl="1"/>
            <a:r>
              <a:rPr lang="cs-CZ" b="1" dirty="0"/>
              <a:t>Diferenciační</a:t>
            </a:r>
          </a:p>
        </p:txBody>
      </p:sp>
    </p:spTree>
    <p:extLst>
      <p:ext uri="{BB962C8B-B14F-4D97-AF65-F5344CB8AC3E}">
        <p14:creationId xmlns:p14="http://schemas.microsoft.com/office/powerpoint/2010/main" val="15219862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91E4DF-1336-4060-A027-C98EF4453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41004"/>
            <a:ext cx="8229600" cy="1301648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NEJČASTĚJI POUŽÍVANÉ NÁSTROJE PRO ZVÝŠENÍ PODÍLU NA TRHU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EBC500-BF10-4F04-876B-2490D4F60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65323"/>
            <a:ext cx="8229600" cy="3360840"/>
          </a:xfrm>
        </p:spPr>
        <p:txBody>
          <a:bodyPr/>
          <a:lstStyle/>
          <a:p>
            <a:r>
              <a:rPr lang="cs-CZ" b="1" dirty="0"/>
              <a:t>Technologické inovace</a:t>
            </a:r>
          </a:p>
          <a:p>
            <a:r>
              <a:rPr lang="cs-CZ" b="1" dirty="0"/>
              <a:t>Cenové závody</a:t>
            </a:r>
          </a:p>
          <a:p>
            <a:r>
              <a:rPr lang="cs-CZ" b="1" dirty="0"/>
              <a:t>Reklamní bitvy</a:t>
            </a:r>
          </a:p>
          <a:p>
            <a:r>
              <a:rPr lang="cs-CZ" b="1" dirty="0"/>
              <a:t>Poskytování lepších zákaznických služeb</a:t>
            </a:r>
          </a:p>
          <a:p>
            <a:r>
              <a:rPr lang="cs-CZ" b="1" dirty="0"/>
              <a:t>Nové výrobky</a:t>
            </a:r>
          </a:p>
        </p:txBody>
      </p:sp>
    </p:spTree>
    <p:extLst>
      <p:ext uri="{BB962C8B-B14F-4D97-AF65-F5344CB8AC3E}">
        <p14:creationId xmlns:p14="http://schemas.microsoft.com/office/powerpoint/2010/main" val="12304910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7E77D0-7EAD-42D6-9A3D-B854FB750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61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FAKTORY INTENZITY KONKURENČNÍ SÍLY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90E9EB-3B90-4828-B1D9-4F5EC3801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08672"/>
            <a:ext cx="8229600" cy="2485103"/>
          </a:xfrm>
        </p:spPr>
        <p:txBody>
          <a:bodyPr/>
          <a:lstStyle/>
          <a:p>
            <a:r>
              <a:rPr lang="cs-CZ" b="1" dirty="0"/>
              <a:t>Množství firem na trhu</a:t>
            </a:r>
          </a:p>
          <a:p>
            <a:r>
              <a:rPr lang="cs-CZ" b="1" dirty="0"/>
              <a:t>Dynamika růstu trhu</a:t>
            </a:r>
          </a:p>
          <a:p>
            <a:r>
              <a:rPr lang="cs-CZ" b="1" dirty="0"/>
              <a:t>Fixní a skladovací náklady</a:t>
            </a:r>
          </a:p>
          <a:p>
            <a:r>
              <a:rPr lang="cs-CZ" b="1" dirty="0"/>
              <a:t>Náklady spojené se vstupem firmy na trh</a:t>
            </a:r>
          </a:p>
        </p:txBody>
      </p:sp>
    </p:spTree>
    <p:extLst>
      <p:ext uri="{BB962C8B-B14F-4D97-AF65-F5344CB8AC3E}">
        <p14:creationId xmlns:p14="http://schemas.microsoft.com/office/powerpoint/2010/main" val="6150053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776794-3035-492C-89F6-660491CD5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6302"/>
            <a:ext cx="8229600" cy="892279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NOVÁ KONKURENCE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56EBB-8C4E-48D2-8176-E4152CAE2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89239"/>
            <a:ext cx="8229600" cy="3736924"/>
          </a:xfrm>
        </p:spPr>
        <p:txBody>
          <a:bodyPr>
            <a:normAutofit/>
          </a:bodyPr>
          <a:lstStyle/>
          <a:p>
            <a:r>
              <a:rPr lang="cs-CZ" b="1" dirty="0"/>
              <a:t>Bariéry vstupu nových hráčů na trh:</a:t>
            </a:r>
          </a:p>
          <a:p>
            <a:pPr lvl="1"/>
            <a:r>
              <a:rPr lang="cs-CZ" b="1" dirty="0"/>
              <a:t>Regulace vlády - sem patří třeba kapitálová přiměřenost u bank</a:t>
            </a:r>
          </a:p>
          <a:p>
            <a:pPr lvl="1"/>
            <a:r>
              <a:rPr lang="cs-CZ" b="1" dirty="0"/>
              <a:t>Patenty a know-how</a:t>
            </a:r>
          </a:p>
          <a:p>
            <a:pPr lvl="1"/>
            <a:r>
              <a:rPr lang="cs-CZ" b="1" dirty="0"/>
              <a:t>Aktiva nutná pro vstup na trh - například distribuční síť</a:t>
            </a:r>
          </a:p>
          <a:p>
            <a:pPr lvl="1"/>
            <a:r>
              <a:rPr lang="cs-CZ" b="1" dirty="0"/>
              <a:t>Vysoká loajalita zákazníků k zavedeným značkám</a:t>
            </a:r>
          </a:p>
        </p:txBody>
      </p:sp>
    </p:spTree>
    <p:extLst>
      <p:ext uri="{BB962C8B-B14F-4D97-AF65-F5344CB8AC3E}">
        <p14:creationId xmlns:p14="http://schemas.microsoft.com/office/powerpoint/2010/main" val="931427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224867-37CF-41AC-953A-B5B462004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3096"/>
            <a:ext cx="8229600" cy="834542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STRATEGICKÝ CYKLUS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8BC123-0A7D-4050-8F76-04846BA52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Formulace strategie </a:t>
            </a:r>
            <a:r>
              <a:rPr lang="cs-CZ" b="1" dirty="0"/>
              <a:t>(mise organizace, její vize</a:t>
            </a:r>
            <a:br>
              <a:rPr lang="cs-CZ" b="1" dirty="0"/>
            </a:br>
            <a:r>
              <a:rPr lang="cs-CZ" b="1" dirty="0"/>
              <a:t>a strategických cíle). Hierarchie strategických cílů</a:t>
            </a:r>
          </a:p>
          <a:p>
            <a:r>
              <a:rPr lang="cs-CZ" b="1" dirty="0">
                <a:solidFill>
                  <a:srgbClr val="00B0F0"/>
                </a:solidFill>
              </a:rPr>
              <a:t>Plánování strategie </a:t>
            </a:r>
            <a:r>
              <a:rPr lang="cs-CZ" b="1" dirty="0"/>
              <a:t>(vytvoření strategického plánu a harmonogramu realizace).</a:t>
            </a:r>
          </a:p>
          <a:p>
            <a:r>
              <a:rPr lang="cs-CZ" b="1" dirty="0">
                <a:solidFill>
                  <a:srgbClr val="00B0F0"/>
                </a:solidFill>
              </a:rPr>
              <a:t>Realizace strategie </a:t>
            </a:r>
            <a:r>
              <a:rPr lang="cs-CZ" b="1" dirty="0"/>
              <a:t>(alokace zdrojů, realizace projektů, aktivit a opatření k naplnění strategických cílů).</a:t>
            </a:r>
          </a:p>
          <a:p>
            <a:r>
              <a:rPr lang="cs-CZ" b="1" dirty="0">
                <a:solidFill>
                  <a:srgbClr val="00B0F0"/>
                </a:solidFill>
              </a:rPr>
              <a:t>Kontrola strategie, monitoring stavu</a:t>
            </a:r>
            <a:br>
              <a:rPr lang="cs-CZ" b="1" dirty="0">
                <a:solidFill>
                  <a:srgbClr val="00B0F0"/>
                </a:solidFill>
              </a:rPr>
            </a:br>
            <a:r>
              <a:rPr lang="cs-CZ" b="1" dirty="0">
                <a:solidFill>
                  <a:srgbClr val="00B0F0"/>
                </a:solidFill>
              </a:rPr>
              <a:t>a vyhodnocování strategie</a:t>
            </a:r>
            <a:r>
              <a:rPr lang="cs-CZ" b="1" dirty="0"/>
              <a:t> (vyhodnocení</a:t>
            </a:r>
            <a:br>
              <a:rPr lang="cs-CZ" b="1" dirty="0"/>
            </a:br>
            <a:r>
              <a:rPr lang="cs-CZ" b="1" dirty="0"/>
              <a:t>a případná aktualizace strategie).</a:t>
            </a:r>
          </a:p>
        </p:txBody>
      </p:sp>
    </p:spTree>
    <p:extLst>
      <p:ext uri="{BB962C8B-B14F-4D97-AF65-F5344CB8AC3E}">
        <p14:creationId xmlns:p14="http://schemas.microsoft.com/office/powerpoint/2010/main" val="35324102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DF56F1-B977-4DF1-93E8-65B71664B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575186"/>
            <a:ext cx="8605684" cy="101026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VLIV ODBĚRATELŮ (ZÁKAZNÍKŮ) - 1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90B98A-2D40-45B4-BB01-4E28DE49A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1426"/>
            <a:ext cx="8229600" cy="4304738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Velká vyjednávací síla odběratelů:</a:t>
            </a:r>
          </a:p>
          <a:p>
            <a:pPr lvl="1"/>
            <a:r>
              <a:rPr lang="cs-CZ" b="1" dirty="0"/>
              <a:t>Velmi malý počet odběratelů – v takovém případě se objevuje velký tlak odběratelů na cenu produktů a na jejich kvalitu. V extrémním případě, kdy existuje pouze jeden odběratel, dostává se tento subjekt do pozice monopsonu a může si prakticky určovat cenu.</a:t>
            </a:r>
          </a:p>
          <a:p>
            <a:pPr lvl="1"/>
            <a:r>
              <a:rPr lang="cs-CZ" b="1" dirty="0"/>
              <a:t>Malé množství odběratelů kupuje většinu výstupu – tato skupina odběratelů se pak dostane do podobné pozice jako v případě celkově malého počtu odběratelů. Navíc výroba se standardizuje a přizpůsobuje požadavkům velkých odběratelů.</a:t>
            </a:r>
          </a:p>
          <a:p>
            <a:pPr lvl="1"/>
            <a:r>
              <a:rPr lang="cs-CZ" b="1" dirty="0"/>
              <a:t>Síla jednoho odběratele je tak velká, že dokáže koupit producenta, případně konkurenční odběratele.</a:t>
            </a:r>
          </a:p>
          <a:p>
            <a:pPr lvl="1"/>
            <a:r>
              <a:rPr lang="cs-CZ" b="1" dirty="0"/>
              <a:t>Odběratelé mají nízký zisk – při zvýšení ceny produktu hrozí odběratelé odchodem.</a:t>
            </a:r>
          </a:p>
          <a:p>
            <a:pPr lvl="1"/>
            <a:r>
              <a:rPr lang="cs-CZ" b="1" dirty="0"/>
              <a:t>Malá spojitost mezi výrobkem (službou) producenta a kvalitou konečného výrobku (služby).</a:t>
            </a:r>
          </a:p>
          <a:p>
            <a:pPr lvl="1"/>
            <a:r>
              <a:rPr lang="cs-CZ" b="1" dirty="0"/>
              <a:t>Výrobek je standardizovaný – není problém přejít k jinému dodavateli.</a:t>
            </a:r>
          </a:p>
        </p:txBody>
      </p:sp>
    </p:spTree>
    <p:extLst>
      <p:ext uri="{BB962C8B-B14F-4D97-AF65-F5344CB8AC3E}">
        <p14:creationId xmlns:p14="http://schemas.microsoft.com/office/powerpoint/2010/main" val="28956364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E5940E-1ACF-4619-A8AF-4B7C49AE5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4462"/>
            <a:ext cx="8229600" cy="849825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MONOPSON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418A8E-5CD1-4103-88C1-5F2102B86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54161"/>
            <a:ext cx="8229600" cy="4172002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Monopson je v ekonomii stav, kdy existuje pouze jeden subjekt na straně poptávky a zpravidla více subjektů na straně nabídky. Je to jedna</a:t>
            </a:r>
            <a:br>
              <a:rPr lang="cs-CZ" b="1" dirty="0"/>
            </a:br>
            <a:r>
              <a:rPr lang="cs-CZ" b="1" dirty="0"/>
              <a:t>z forem nedokonalé konkurence, souměrná s monopolem.</a:t>
            </a:r>
          </a:p>
          <a:p>
            <a:r>
              <a:rPr lang="cs-CZ" b="1" dirty="0"/>
              <a:t>Možné příklady odvětví:</a:t>
            </a:r>
          </a:p>
          <a:p>
            <a:pPr lvl="1"/>
            <a:r>
              <a:rPr lang="cs-CZ" b="1" dirty="0"/>
              <a:t>trh práce (sportovci, učitelé základních škol)</a:t>
            </a:r>
          </a:p>
          <a:p>
            <a:pPr lvl="1"/>
            <a:r>
              <a:rPr lang="cs-CZ" b="1" dirty="0"/>
              <a:t>zpracovatelé v zemědělství (např. zeleniny)</a:t>
            </a:r>
          </a:p>
          <a:p>
            <a:pPr lvl="1"/>
            <a:r>
              <a:rPr lang="cs-CZ" b="1" dirty="0"/>
              <a:t>elektrárny odebírající uhlí</a:t>
            </a:r>
          </a:p>
          <a:p>
            <a:pPr lvl="1"/>
            <a:r>
              <a:rPr lang="cs-CZ" b="1" dirty="0"/>
              <a:t>pokročilé zbraně (např. stíhačky)</a:t>
            </a:r>
          </a:p>
          <a:p>
            <a:pPr lvl="1"/>
            <a:r>
              <a:rPr lang="cs-CZ" b="1" dirty="0"/>
              <a:t>léčiva</a:t>
            </a:r>
          </a:p>
        </p:txBody>
      </p:sp>
    </p:spTree>
    <p:extLst>
      <p:ext uri="{BB962C8B-B14F-4D97-AF65-F5344CB8AC3E}">
        <p14:creationId xmlns:p14="http://schemas.microsoft.com/office/powerpoint/2010/main" val="34429578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6594C1-7A54-4847-835F-DB137AC5D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860989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VLIV ODBĚRATELŮ (ZÁKAZNÍKŮ) - 2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E5A38E-EACB-41E7-9D72-638180C9D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6174"/>
            <a:ext cx="8229600" cy="4289989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Malá vyjednávací síla odběratelů:</a:t>
            </a:r>
          </a:p>
          <a:p>
            <a:pPr lvl="1"/>
            <a:r>
              <a:rPr lang="cs-CZ" b="1" dirty="0"/>
              <a:t>Producenti se sjednocují – taková integrace může dojít až k převzetí některých odběratelů</a:t>
            </a:r>
          </a:p>
          <a:p>
            <a:pPr lvl="1"/>
            <a:r>
              <a:rPr lang="cs-CZ" b="1" dirty="0"/>
              <a:t>Existují velké náklady odběratelů na změnu dodavatele – k takové situaci dochází zvláště vlivem nízké standardizace výrobku</a:t>
            </a:r>
          </a:p>
          <a:p>
            <a:pPr lvl="1"/>
            <a:r>
              <a:rPr lang="cs-CZ" b="1" dirty="0"/>
              <a:t>Odběratelé jsou příliš fragmentováni – jednotliví odběratelé odebírají pouze velmi malou část produkce</a:t>
            </a:r>
          </a:p>
          <a:p>
            <a:pPr lvl="1"/>
            <a:r>
              <a:rPr lang="cs-CZ" b="1" dirty="0"/>
              <a:t>Jeden výrobce má na trhu velmi velký podíl – konkurence výrobce by neuspokojila poptávku v případě hromadného odchodu od tohoto výrobce s kritickým podílem na trhu</a:t>
            </a:r>
          </a:p>
        </p:txBody>
      </p:sp>
    </p:spTree>
    <p:extLst>
      <p:ext uri="{BB962C8B-B14F-4D97-AF65-F5344CB8AC3E}">
        <p14:creationId xmlns:p14="http://schemas.microsoft.com/office/powerpoint/2010/main" val="36991889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2358BB-AAC8-4A02-9D26-9DAA19182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1728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VLIV DODAVATELŮ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38369A-B88B-4C6C-B081-7A089823D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82761"/>
            <a:ext cx="8229600" cy="3943402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Silní dodavatelé:</a:t>
            </a:r>
          </a:p>
          <a:p>
            <a:pPr lvl="1"/>
            <a:r>
              <a:rPr lang="cs-CZ" b="1" dirty="0"/>
              <a:t>Odběratelé jsou pouze podružnými zákazníky dodavatelů</a:t>
            </a:r>
          </a:p>
          <a:p>
            <a:pPr lvl="1"/>
            <a:r>
              <a:rPr lang="cs-CZ" b="1" dirty="0"/>
              <a:t>Na trhu existuje pouze malé množství dodavatelů</a:t>
            </a:r>
          </a:p>
          <a:p>
            <a:pPr lvl="1"/>
            <a:r>
              <a:rPr lang="cs-CZ" b="1" dirty="0"/>
              <a:t>Hrozí jejich integrace ve větší celky</a:t>
            </a:r>
          </a:p>
          <a:p>
            <a:pPr lvl="1"/>
            <a:r>
              <a:rPr lang="cs-CZ" b="1" dirty="0"/>
              <a:t>Odběratelé by museli bez produktů dodavatelů zastavit produkci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88690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E41099-28D8-453F-AB39-5CDC43D34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4180"/>
            <a:ext cx="8229600" cy="783457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SUBSTITUČNÍ PRODUKTY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4B9259-CA4B-4306-8B9F-98F26E7C0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Substitučními produkty jsou v </a:t>
            </a:r>
            <a:r>
              <a:rPr lang="cs-CZ" b="1" dirty="0" err="1"/>
              <a:t>Porterově</a:t>
            </a:r>
            <a:r>
              <a:rPr lang="cs-CZ" b="1" dirty="0"/>
              <a:t> modelu myšleny produkty z jiného průmyslového odvětví, které mohou dané produkty nahradit. Tedy pro jistou skupinu odběratelů mají stejnou funkci, jen jsou postaveny na jiné technologie. Hrozbou pro firmu je i jejich pouhá existence. Tyto výrobky se pak stávají konkurenčními a jejich cena má velký vliv i na analyzovanou firmu.</a:t>
            </a:r>
          </a:p>
        </p:txBody>
      </p:sp>
    </p:spTree>
    <p:extLst>
      <p:ext uri="{BB962C8B-B14F-4D97-AF65-F5344CB8AC3E}">
        <p14:creationId xmlns:p14="http://schemas.microsoft.com/office/powerpoint/2010/main" val="38856974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3BE7F5-C503-4DA4-9014-7163A0A33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BOSTONSKÁ MATICE (BCG)</a:t>
            </a:r>
          </a:p>
        </p:txBody>
      </p:sp>
    </p:spTree>
    <p:extLst>
      <p:ext uri="{BB962C8B-B14F-4D97-AF65-F5344CB8AC3E}">
        <p14:creationId xmlns:p14="http://schemas.microsoft.com/office/powerpoint/2010/main" val="23438410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77B0DCE8-2E2E-431F-9B15-B4FBE3327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4684"/>
            <a:ext cx="8229600" cy="812954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BCG MATICE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CE8E1C4-464F-4D82-B1DA-DCEBB9A3C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84020"/>
            <a:ext cx="8229600" cy="4442143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Pojem marketingu a managementu, označující portfoliový model strategie, který vyvinula americká společnost Boston </a:t>
            </a:r>
            <a:r>
              <a:rPr lang="cs-CZ" b="1" dirty="0" err="1"/>
              <a:t>Consulting</a:t>
            </a:r>
            <a:r>
              <a:rPr lang="cs-CZ" b="1" dirty="0"/>
              <a:t> Group.</a:t>
            </a:r>
          </a:p>
          <a:p>
            <a:r>
              <a:rPr lang="cs-CZ" b="1" dirty="0"/>
              <a:t>Matice ukazuje spojitosti mezi tempem růstu obchodů a konkurenční pozicí společnosti.</a:t>
            </a:r>
          </a:p>
          <a:p>
            <a:r>
              <a:rPr lang="cs-CZ" b="1" dirty="0"/>
              <a:t>Slouží především manažerům společností jako pomoc při řízení a rozhodování se o zdrojích.</a:t>
            </a:r>
          </a:p>
          <a:p>
            <a:r>
              <a:rPr lang="cs-CZ" b="1" dirty="0"/>
              <a:t>V oblasti skladového hospodářství nám ukazuje</a:t>
            </a:r>
            <a:br>
              <a:rPr lang="cs-CZ" b="1" dirty="0"/>
            </a:br>
            <a:r>
              <a:rPr lang="cs-CZ" b="1" dirty="0"/>
              <a:t>v závislosti na financích, zajímavostí, prodej zboží na trhu, možnosti nárůstu či poklesu skladových zásob.</a:t>
            </a:r>
          </a:p>
        </p:txBody>
      </p:sp>
    </p:spTree>
    <p:extLst>
      <p:ext uri="{BB962C8B-B14F-4D97-AF65-F5344CB8AC3E}">
        <p14:creationId xmlns:p14="http://schemas.microsoft.com/office/powerpoint/2010/main" val="15143096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0E96ED-7CB1-4477-9EE1-590B1301A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3677"/>
            <a:ext cx="8229600" cy="871948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ANALÝZA PORTFÓLIA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068FB0-8521-4C48-8BB3-E840306E4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47684"/>
            <a:ext cx="8229600" cy="4378479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Základem analýzy portfolia je tzv. Boston </a:t>
            </a:r>
            <a:r>
              <a:rPr lang="cs-CZ" b="1" dirty="0" err="1"/>
              <a:t>Consulting</a:t>
            </a:r>
            <a:r>
              <a:rPr lang="cs-CZ" b="1" dirty="0"/>
              <a:t> Group Business matice (matrix). Použití matice probíhá ve třech krocích:</a:t>
            </a:r>
          </a:p>
          <a:p>
            <a:pPr lvl="1"/>
            <a:r>
              <a:rPr lang="cs-CZ" b="1" dirty="0"/>
              <a:t>rozdělení podniku na strategické podnikatelské jednotky (SBU, </a:t>
            </a:r>
            <a:r>
              <a:rPr lang="cs-CZ" b="1" dirty="0" err="1"/>
              <a:t>Strategic</a:t>
            </a:r>
            <a:r>
              <a:rPr lang="cs-CZ" b="1" dirty="0"/>
              <a:t> Business </a:t>
            </a:r>
            <a:r>
              <a:rPr lang="cs-CZ" b="1" dirty="0" err="1"/>
              <a:t>Units</a:t>
            </a:r>
            <a:r>
              <a:rPr lang="cs-CZ" b="1" dirty="0"/>
              <a:t>),</a:t>
            </a:r>
          </a:p>
          <a:p>
            <a:pPr lvl="1"/>
            <a:r>
              <a:rPr lang="cs-CZ" b="1" dirty="0"/>
              <a:t>vzájemné porovnání jednotlivých SBU a jejich přínosů,</a:t>
            </a:r>
          </a:p>
          <a:p>
            <a:pPr lvl="1"/>
            <a:r>
              <a:rPr lang="cs-CZ" b="1" dirty="0"/>
              <a:t>vývoj strategických cílů s ohledem na jednotlivé SBU,</a:t>
            </a:r>
          </a:p>
          <a:p>
            <a:pPr lvl="1"/>
            <a:r>
              <a:rPr lang="cs-CZ" b="1" dirty="0"/>
              <a:t>Podle BCG matice jsou strategické podnikatelské jednotky rozděleny do čtyř kvadrantů podle toho, jaký podíl na trhu jednotlivé SBU zaujímají a jaký se předpokládá rozvoj konkurenčního okolí.</a:t>
            </a:r>
          </a:p>
        </p:txBody>
      </p:sp>
    </p:spTree>
    <p:extLst>
      <p:ext uri="{BB962C8B-B14F-4D97-AF65-F5344CB8AC3E}">
        <p14:creationId xmlns:p14="http://schemas.microsoft.com/office/powerpoint/2010/main" val="20049713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A0DB96C-712F-497B-8FB1-64293FCC2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76" y="742951"/>
            <a:ext cx="3015156" cy="4962524"/>
          </a:xfrm>
        </p:spPr>
        <p:txBody>
          <a:bodyPr>
            <a:normAutofit/>
          </a:bodyPr>
          <a:lstStyle/>
          <a:p>
            <a:r>
              <a:rPr lang="cs-CZ" sz="4200" dirty="0">
                <a:solidFill>
                  <a:srgbClr val="FFFFFF"/>
                </a:solidFill>
              </a:rPr>
              <a:t>BOSTONSKÁ MATICE (BCG)</a:t>
            </a:r>
          </a:p>
        </p:txBody>
      </p:sp>
      <p:pic>
        <p:nvPicPr>
          <p:cNvPr id="3074" name="Picture 2" descr="Bostonská matice (BCG matice) – ExcelTown – kurzy přesně pro Vás">
            <a:extLst>
              <a:ext uri="{FF2B5EF4-FFF2-40B4-BE49-F238E27FC236}">
                <a16:creationId xmlns:a16="http://schemas.microsoft.com/office/drawing/2014/main" id="{9194C05A-2DE8-4B94-BB14-BD618D214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5366" y="1559067"/>
            <a:ext cx="4915159" cy="374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1779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3A11C64-FD49-4521-A695-63349D64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9716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OTAZNÍKY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9071FB0-6322-46DA-BBAD-AFED9E0C0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48232"/>
            <a:ext cx="8229600" cy="2676833"/>
          </a:xfrm>
        </p:spPr>
        <p:txBody>
          <a:bodyPr/>
          <a:lstStyle/>
          <a:p>
            <a:r>
              <a:rPr lang="cs-CZ" b="1" dirty="0"/>
              <a:t>Jde o výrobky ve stádiu zavádění na trh, vyžadují značné finanční vstupy, ale jsou šancí do budoucna. Průzkum trhu rozhodne, jestli do nich dále investovat nebo je stáhnout.</a:t>
            </a:r>
          </a:p>
        </p:txBody>
      </p:sp>
    </p:spTree>
    <p:extLst>
      <p:ext uri="{BB962C8B-B14F-4D97-AF65-F5344CB8AC3E}">
        <p14:creationId xmlns:p14="http://schemas.microsoft.com/office/powerpoint/2010/main" val="1501224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DCDD3E-03FB-4B3C-8FED-3AD4F3BFC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6714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RŮZNORODOST 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EBA081-C098-4B2D-B68D-3C12EC7D8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21395"/>
            <a:ext cx="8229600" cy="3528391"/>
          </a:xfrm>
        </p:spPr>
        <p:txBody>
          <a:bodyPr/>
          <a:lstStyle/>
          <a:p>
            <a:r>
              <a:rPr lang="cs-CZ" b="1" dirty="0"/>
              <a:t>Finanční strategie</a:t>
            </a:r>
          </a:p>
          <a:p>
            <a:r>
              <a:rPr lang="cs-CZ" b="1" dirty="0"/>
              <a:t>Obchodní strategie</a:t>
            </a:r>
          </a:p>
          <a:p>
            <a:r>
              <a:rPr lang="cs-CZ" b="1" dirty="0"/>
              <a:t>Personální strategie / Strategie rozvoje lidských zdrojů</a:t>
            </a:r>
          </a:p>
          <a:p>
            <a:r>
              <a:rPr lang="cs-CZ" b="1" dirty="0"/>
              <a:t>Informační strategie (</a:t>
            </a:r>
            <a:r>
              <a:rPr lang="cs-CZ" b="1" dirty="0" err="1"/>
              <a:t>Information</a:t>
            </a:r>
            <a:r>
              <a:rPr lang="cs-CZ" b="1" dirty="0"/>
              <a:t> </a:t>
            </a:r>
            <a:r>
              <a:rPr lang="cs-CZ" b="1" dirty="0" err="1"/>
              <a:t>Strategy</a:t>
            </a:r>
            <a:r>
              <a:rPr lang="cs-CZ" b="1" dirty="0"/>
              <a:t>)</a:t>
            </a:r>
          </a:p>
          <a:p>
            <a:r>
              <a:rPr lang="cs-CZ" b="1" dirty="0"/>
              <a:t>a další</a:t>
            </a:r>
          </a:p>
        </p:txBody>
      </p:sp>
    </p:spTree>
    <p:extLst>
      <p:ext uri="{BB962C8B-B14F-4D97-AF65-F5344CB8AC3E}">
        <p14:creationId xmlns:p14="http://schemas.microsoft.com/office/powerpoint/2010/main" val="20782477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CAEFE9-D39A-4401-A0F4-F7F1C69E8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820" y="968809"/>
            <a:ext cx="8229600" cy="923567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HVĚZDY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6D86B8-FEF8-4D91-B950-A00C10A9B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28453"/>
            <a:ext cx="8229600" cy="2698954"/>
          </a:xfrm>
        </p:spPr>
        <p:txBody>
          <a:bodyPr/>
          <a:lstStyle/>
          <a:p>
            <a:r>
              <a:rPr lang="cs-CZ" b="1" dirty="0"/>
              <a:t>Produkty, které mají nejlepší obchodní výsledky co do růstu tempa obratu, tak do podílu na trhu. Udržení těchto výsledků je také finančně náročné, ale výsledkem je vysoký zisk.</a:t>
            </a:r>
          </a:p>
        </p:txBody>
      </p:sp>
    </p:spTree>
    <p:extLst>
      <p:ext uri="{BB962C8B-B14F-4D97-AF65-F5344CB8AC3E}">
        <p14:creationId xmlns:p14="http://schemas.microsoft.com/office/powerpoint/2010/main" val="21384799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C2ADAD-49F7-4706-B79C-F4B415373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DOJNÉ KRÁVY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D1DFA8-29FF-4903-9492-9BEB44BA4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73594"/>
            <a:ext cx="8229600" cy="2824316"/>
          </a:xfrm>
        </p:spPr>
        <p:txBody>
          <a:bodyPr/>
          <a:lstStyle/>
          <a:p>
            <a:r>
              <a:rPr lang="cs-CZ" b="1" dirty="0"/>
              <a:t>Hlavní finanční opora firmy, přinášejí vysoké zisky, aniž by vyžadovaly větší finanční vklady. Umožňují podporovat rozvoj nových aktivit, případně krýt ztráty z útlumu neziskových výrobků nebo aktivit.</a:t>
            </a:r>
          </a:p>
        </p:txBody>
      </p:sp>
    </p:spTree>
    <p:extLst>
      <p:ext uri="{BB962C8B-B14F-4D97-AF65-F5344CB8AC3E}">
        <p14:creationId xmlns:p14="http://schemas.microsoft.com/office/powerpoint/2010/main" val="32002819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A79D2A-F7F0-4FA7-B9AB-262C455D2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820" y="846138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BÍDNÍ PSI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D34B39-3C63-45C6-A23B-FFCF2A2E5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89239"/>
            <a:ext cx="8229600" cy="2721077"/>
          </a:xfrm>
        </p:spPr>
        <p:txBody>
          <a:bodyPr/>
          <a:lstStyle/>
          <a:p>
            <a:r>
              <a:rPr lang="cs-CZ" b="1" dirty="0"/>
              <a:t>Patří sem produkty, které končí svou komerční dráhu. Je na zvážení podniků, jak dlouho se vyplatí příslušný produkt udržovat na trhu a podporovat jejich prodej zesílenou marketingovou politikou.</a:t>
            </a:r>
          </a:p>
        </p:txBody>
      </p:sp>
    </p:spTree>
    <p:extLst>
      <p:ext uri="{BB962C8B-B14F-4D97-AF65-F5344CB8AC3E}">
        <p14:creationId xmlns:p14="http://schemas.microsoft.com/office/powerpoint/2010/main" val="16996276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8472D0-8633-4181-A4A2-A3FAC7FC0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76" y="3217991"/>
            <a:ext cx="4250531" cy="1908902"/>
          </a:xfrm>
        </p:spPr>
        <p:txBody>
          <a:bodyPr>
            <a:normAutofit/>
          </a:bodyPr>
          <a:lstStyle/>
          <a:p>
            <a:r>
              <a:rPr lang="cs-CZ" b="1" dirty="0"/>
              <a:t>UŽITÍ - STRATEGIE</a:t>
            </a:r>
          </a:p>
        </p:txBody>
      </p:sp>
      <p:sp>
        <p:nvSpPr>
          <p:cNvPr id="71" name="Freeform 7">
            <a:extLst>
              <a:ext uri="{FF2B5EF4-FFF2-40B4-BE49-F238E27FC236}">
                <a16:creationId xmlns:a16="http://schemas.microsoft.com/office/drawing/2014/main" id="{111A83C6-3159-48A2-95E0-D9A872D3E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0463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473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Marketingový plán sportovního centra Pro-6 Squash centrum">
            <a:extLst>
              <a:ext uri="{FF2B5EF4-FFF2-40B4-BE49-F238E27FC236}">
                <a16:creationId xmlns:a16="http://schemas.microsoft.com/office/drawing/2014/main" id="{4C613FA8-7DF5-4337-8766-B2D27E9E8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7992" y="1469859"/>
            <a:ext cx="3495948" cy="252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 5">
            <a:extLst>
              <a:ext uri="{FF2B5EF4-FFF2-40B4-BE49-F238E27FC236}">
                <a16:creationId xmlns:a16="http://schemas.microsoft.com/office/drawing/2014/main" id="{00372701-83B9-478A-9B29-7A50C8310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5053837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B2B2B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 6">
            <a:extLst>
              <a:ext uri="{FF2B5EF4-FFF2-40B4-BE49-F238E27FC236}">
                <a16:creationId xmlns:a16="http://schemas.microsoft.com/office/drawing/2014/main" id="{9EDA5044-3268-4753-AEE8-20199924E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00107" y="5448626"/>
            <a:ext cx="4443893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31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9CDCD69-E9C2-467D-B4F2-A2B865FE2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VYUŽITÍ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CA2E954-8E68-4A81-A053-F6FC7D56E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22871"/>
            <a:ext cx="8229600" cy="3229897"/>
          </a:xfrm>
        </p:spPr>
        <p:txBody>
          <a:bodyPr/>
          <a:lstStyle/>
          <a:p>
            <a:r>
              <a:rPr lang="cs-CZ" b="1" dirty="0"/>
              <a:t>Je zřejmé, že jednotlivé produkty postupně mění svou pozici v portfoliu. Analýzy dosavadního vývoje a pravděpodobnosti budoucího vývoje těchto pozic jsou velmi dobrým základem pro stanovení marketingových cílů.</a:t>
            </a:r>
          </a:p>
        </p:txBody>
      </p:sp>
    </p:spTree>
    <p:extLst>
      <p:ext uri="{BB962C8B-B14F-4D97-AF65-F5344CB8AC3E}">
        <p14:creationId xmlns:p14="http://schemas.microsoft.com/office/powerpoint/2010/main" val="14565416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EE8331-F5D0-45E2-AEB2-63AF5E114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VYVÁŽENÁ TABULKA VÝSLEDKŮ (BSC)</a:t>
            </a:r>
          </a:p>
        </p:txBody>
      </p:sp>
    </p:spTree>
    <p:extLst>
      <p:ext uri="{BB962C8B-B14F-4D97-AF65-F5344CB8AC3E}">
        <p14:creationId xmlns:p14="http://schemas.microsoft.com/office/powerpoint/2010/main" val="27731511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EAE967E7-6161-4365-89BA-3AC7BAB9B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5186"/>
            <a:ext cx="8229600" cy="842451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BALANCED SCORECARD (BSC)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5E3A018-3676-4AEF-BBF6-8AF593AED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13" y="1600200"/>
            <a:ext cx="8952271" cy="4525963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err="1"/>
              <a:t>Balanced</a:t>
            </a:r>
            <a:r>
              <a:rPr lang="cs-CZ" b="1" dirty="0"/>
              <a:t> </a:t>
            </a:r>
            <a:r>
              <a:rPr lang="cs-CZ" b="1" dirty="0" err="1"/>
              <a:t>Scorecard</a:t>
            </a:r>
            <a:r>
              <a:rPr lang="cs-CZ" b="1" dirty="0"/>
              <a:t> (BSC) nepřekládá se, používá se zkratka BSC.</a:t>
            </a:r>
          </a:p>
          <a:p>
            <a:r>
              <a:rPr lang="cs-CZ" b="1" dirty="0"/>
              <a:t>Jedná se o systém řízení a měření výkonnosti organizace, jehož základem je stanovení vyváženého systému  vzájemně provázaných ukazatelů výkonnosti podniku.</a:t>
            </a:r>
          </a:p>
          <a:p>
            <a:r>
              <a:rPr lang="cs-CZ" b="1" dirty="0"/>
              <a:t>Proto “</a:t>
            </a:r>
            <a:r>
              <a:rPr lang="cs-CZ" b="1" dirty="0" err="1"/>
              <a:t>balanced</a:t>
            </a:r>
            <a:r>
              <a:rPr lang="cs-CZ" b="1" dirty="0"/>
              <a:t>”.</a:t>
            </a:r>
          </a:p>
          <a:p>
            <a:r>
              <a:rPr lang="cs-CZ" b="1" dirty="0" err="1"/>
              <a:t>Balanced</a:t>
            </a:r>
            <a:r>
              <a:rPr lang="cs-CZ" b="1" dirty="0"/>
              <a:t> </a:t>
            </a:r>
            <a:r>
              <a:rPr lang="cs-CZ" b="1" dirty="0" err="1"/>
              <a:t>Scorecard</a:t>
            </a:r>
            <a:r>
              <a:rPr lang="cs-CZ" b="1" dirty="0"/>
              <a:t>  byl  vyvinutý americkými konzultanty Robertem S. KAPLANEM</a:t>
            </a:r>
            <a:br>
              <a:rPr lang="cs-CZ" b="1" dirty="0"/>
            </a:br>
            <a:r>
              <a:rPr lang="cs-CZ" b="1" dirty="0"/>
              <a:t>a Davidem P. NORTONEM v 90. letech 20. století.</a:t>
            </a:r>
          </a:p>
        </p:txBody>
      </p:sp>
    </p:spTree>
    <p:extLst>
      <p:ext uri="{BB962C8B-B14F-4D97-AF65-F5344CB8AC3E}">
        <p14:creationId xmlns:p14="http://schemas.microsoft.com/office/powerpoint/2010/main" val="19916821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0E5DD0C-9531-42C3-A457-B3F0894C8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8">
            <a:extLst>
              <a:ext uri="{FF2B5EF4-FFF2-40B4-BE49-F238E27FC236}">
                <a16:creationId xmlns:a16="http://schemas.microsoft.com/office/drawing/2014/main" id="{6F40F0D0-E785-4362-B9C4-83ED2837A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2355786"/>
            <a:ext cx="5506249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B84526A-D65F-4649-92CA-3877BF1C1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516" y="2520377"/>
            <a:ext cx="4366758" cy="309875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 defTabSz="914400">
              <a:lnSpc>
                <a:spcPct val="90000"/>
              </a:lnSpc>
            </a:pPr>
            <a:r>
              <a:rPr lang="cs-CZ" sz="4700" dirty="0">
                <a:solidFill>
                  <a:srgbClr val="FFFFFF"/>
                </a:solidFill>
              </a:rPr>
              <a:t>Robert S. KAPLAN</a:t>
            </a:r>
            <a:br>
              <a:rPr lang="cs-CZ" sz="4700" dirty="0">
                <a:solidFill>
                  <a:srgbClr val="FFFFFF"/>
                </a:solidFill>
              </a:rPr>
            </a:br>
            <a:r>
              <a:rPr lang="cs-CZ" sz="4700" dirty="0">
                <a:solidFill>
                  <a:srgbClr val="FFFFFF"/>
                </a:solidFill>
              </a:rPr>
              <a:t>nar. 1940</a:t>
            </a:r>
            <a:br>
              <a:rPr lang="cs-CZ" sz="4700" dirty="0">
                <a:solidFill>
                  <a:srgbClr val="FFFFFF"/>
                </a:solidFill>
              </a:rPr>
            </a:br>
            <a:r>
              <a:rPr lang="cs-CZ" sz="4700" dirty="0" err="1">
                <a:solidFill>
                  <a:srgbClr val="FFFFFF"/>
                </a:solidFill>
              </a:rPr>
              <a:t>Professor</a:t>
            </a:r>
            <a:r>
              <a:rPr lang="cs-CZ" sz="4700" dirty="0">
                <a:solidFill>
                  <a:srgbClr val="FFFFFF"/>
                </a:solidFill>
              </a:rPr>
              <a:t> </a:t>
            </a:r>
            <a:r>
              <a:rPr lang="cs-CZ" sz="4700" dirty="0" err="1">
                <a:solidFill>
                  <a:srgbClr val="FFFFFF"/>
                </a:solidFill>
              </a:rPr>
              <a:t>of</a:t>
            </a:r>
            <a:r>
              <a:rPr lang="cs-CZ" sz="4700" dirty="0">
                <a:solidFill>
                  <a:srgbClr val="FFFFFF"/>
                </a:solidFill>
              </a:rPr>
              <a:t> </a:t>
            </a:r>
            <a:r>
              <a:rPr lang="cs-CZ" sz="4700" dirty="0" err="1">
                <a:solidFill>
                  <a:srgbClr val="FFFFFF"/>
                </a:solidFill>
              </a:rPr>
              <a:t>Strategic</a:t>
            </a:r>
            <a:r>
              <a:rPr lang="cs-CZ" sz="4700" dirty="0">
                <a:solidFill>
                  <a:srgbClr val="FFFFFF"/>
                </a:solidFill>
              </a:rPr>
              <a:t> Management</a:t>
            </a:r>
            <a:endParaRPr lang="en-US" sz="4700" dirty="0">
              <a:solidFill>
                <a:srgbClr val="FFFFFF"/>
              </a:solidFill>
            </a:endParaRP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297B51BE-333F-42D4-8F2F-4E7CA138F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1654168"/>
            <a:ext cx="616870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344B2ABE-82D9-424A-849D-CCB8FC74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311136"/>
            <a:ext cx="515815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3EF6160F-98B4-49C3-89C6-321A9694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126737"/>
            <a:ext cx="2604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Robert_kaplan">
            <a:extLst>
              <a:ext uri="{FF2B5EF4-FFF2-40B4-BE49-F238E27FC236}">
                <a16:creationId xmlns:a16="http://schemas.microsoft.com/office/drawing/2014/main" id="{FD69560B-5C27-4399-870F-B7CD89C757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2" r="22232" b="3"/>
          <a:stretch/>
        </p:blipFill>
        <p:spPr bwMode="auto">
          <a:xfrm>
            <a:off x="840035" y="1120046"/>
            <a:ext cx="2206561" cy="350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73037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0E5DD0C-9531-42C3-A457-B3F0894C8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8">
            <a:extLst>
              <a:ext uri="{FF2B5EF4-FFF2-40B4-BE49-F238E27FC236}">
                <a16:creationId xmlns:a16="http://schemas.microsoft.com/office/drawing/2014/main" id="{6F40F0D0-E785-4362-B9C4-83ED2837A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2355786"/>
            <a:ext cx="5506249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5690C4C-2135-4C32-A7BD-4AF0847C2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516" y="2520377"/>
            <a:ext cx="4366758" cy="303976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 defTabSz="914400">
              <a:lnSpc>
                <a:spcPct val="90000"/>
              </a:lnSpc>
            </a:pPr>
            <a:r>
              <a:rPr lang="cs-CZ" sz="4700" dirty="0">
                <a:solidFill>
                  <a:srgbClr val="FFFFFF"/>
                </a:solidFill>
              </a:rPr>
              <a:t>David P. NORTON</a:t>
            </a:r>
            <a:br>
              <a:rPr lang="cs-CZ" sz="4700" dirty="0">
                <a:solidFill>
                  <a:srgbClr val="FFFFFF"/>
                </a:solidFill>
              </a:rPr>
            </a:br>
            <a:r>
              <a:rPr lang="cs-CZ" sz="4700" dirty="0">
                <a:solidFill>
                  <a:srgbClr val="FFFFFF"/>
                </a:solidFill>
              </a:rPr>
              <a:t>nar. 1942</a:t>
            </a:r>
            <a:br>
              <a:rPr lang="cs-CZ" sz="4700" dirty="0">
                <a:solidFill>
                  <a:srgbClr val="FFFFFF"/>
                </a:solidFill>
              </a:rPr>
            </a:br>
            <a:r>
              <a:rPr lang="cs-CZ" sz="4700" dirty="0" err="1">
                <a:solidFill>
                  <a:srgbClr val="FFFFFF"/>
                </a:solidFill>
              </a:rPr>
              <a:t>Professor</a:t>
            </a:r>
            <a:r>
              <a:rPr lang="cs-CZ" sz="4700" dirty="0">
                <a:solidFill>
                  <a:srgbClr val="FFFFFF"/>
                </a:solidFill>
              </a:rPr>
              <a:t> </a:t>
            </a:r>
            <a:r>
              <a:rPr lang="cs-CZ" sz="4700" dirty="0" err="1">
                <a:solidFill>
                  <a:srgbClr val="FFFFFF"/>
                </a:solidFill>
              </a:rPr>
              <a:t>of</a:t>
            </a:r>
            <a:r>
              <a:rPr lang="cs-CZ" sz="4700" dirty="0">
                <a:solidFill>
                  <a:srgbClr val="FFFFFF"/>
                </a:solidFill>
              </a:rPr>
              <a:t> </a:t>
            </a:r>
            <a:r>
              <a:rPr lang="cs-CZ" sz="4700" dirty="0" err="1">
                <a:solidFill>
                  <a:srgbClr val="FFFFFF"/>
                </a:solidFill>
              </a:rPr>
              <a:t>Strategic</a:t>
            </a:r>
            <a:r>
              <a:rPr lang="cs-CZ" sz="4700" dirty="0">
                <a:solidFill>
                  <a:srgbClr val="FFFFFF"/>
                </a:solidFill>
              </a:rPr>
              <a:t> Management</a:t>
            </a:r>
            <a:endParaRPr lang="en-US" sz="4700" dirty="0">
              <a:solidFill>
                <a:srgbClr val="FFFFFF"/>
              </a:solidFill>
            </a:endParaRP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297B51BE-333F-42D4-8F2F-4E7CA138F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1654168"/>
            <a:ext cx="616870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344B2ABE-82D9-424A-849D-CCB8FC74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311136"/>
            <a:ext cx="515815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3EF6160F-98B4-49C3-89C6-321A9694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126737"/>
            <a:ext cx="2604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7B67060-E99B-4B9D-B3B2-917EE60F6A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3" r="12821" b="1"/>
          <a:stretch/>
        </p:blipFill>
        <p:spPr bwMode="auto">
          <a:xfrm>
            <a:off x="840035" y="1120046"/>
            <a:ext cx="2206561" cy="350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8727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B67D804F-D173-4727-9A39-C17875835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PŮVODNÍ ZAMĚŘENÍ BSC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3E8BCCC-5C51-479C-A1E5-B9E9F3832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0923"/>
            <a:ext cx="8229600" cy="4275240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Metoda </a:t>
            </a:r>
            <a:r>
              <a:rPr lang="cs-CZ" b="1" dirty="0" err="1"/>
              <a:t>Balanced</a:t>
            </a:r>
            <a:r>
              <a:rPr lang="cs-CZ" b="1" dirty="0"/>
              <a:t> </a:t>
            </a:r>
            <a:r>
              <a:rPr lang="cs-CZ" b="1" dirty="0" err="1"/>
              <a:t>Scorecard</a:t>
            </a:r>
            <a:r>
              <a:rPr lang="cs-CZ" b="1" dirty="0"/>
              <a:t> byla původně zaměřena  na strategické řízení organizace, ale postupně se také rozvinula na úroveň operativního řízení a představuje tak ucelený systém plánování a řízení.</a:t>
            </a:r>
          </a:p>
          <a:p>
            <a:r>
              <a:rPr lang="cs-CZ" b="1" dirty="0"/>
              <a:t>Metoda pomáhá stanovit vyvážení strategických cílů a ty převést do specifických dílčích cílů, včetně ukazatelů a metrik a při jejich realizaci měřit výkonnost organizace.</a:t>
            </a:r>
          </a:p>
        </p:txBody>
      </p:sp>
    </p:spTree>
    <p:extLst>
      <p:ext uri="{BB962C8B-B14F-4D97-AF65-F5344CB8AC3E}">
        <p14:creationId xmlns:p14="http://schemas.microsoft.com/office/powerpoint/2010/main" val="1007690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87E58C-80F9-4C86-B02D-FAADED1A8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HLAVNÍ PŘÍSTUPY STRATEGICKÉHO MANAGEMENTU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8BA737-FB09-4439-AC30-24D95ECFE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37182"/>
            <a:ext cx="8229600" cy="3008244"/>
          </a:xfrm>
        </p:spPr>
        <p:txBody>
          <a:bodyPr/>
          <a:lstStyle/>
          <a:p>
            <a:r>
              <a:rPr lang="cs-CZ" b="1" dirty="0"/>
              <a:t>Procesní přístup,</a:t>
            </a:r>
          </a:p>
          <a:p>
            <a:r>
              <a:rPr lang="cs-CZ" b="1" dirty="0"/>
              <a:t>Psychologicko-sociální přístup,</a:t>
            </a:r>
          </a:p>
          <a:p>
            <a:r>
              <a:rPr lang="cs-CZ" b="1" dirty="0"/>
              <a:t>Systémový přístup,</a:t>
            </a:r>
          </a:p>
          <a:p>
            <a:r>
              <a:rPr lang="cs-CZ" b="1" dirty="0"/>
              <a:t>Kvantitativní přístup,</a:t>
            </a:r>
          </a:p>
          <a:p>
            <a:r>
              <a:rPr lang="cs-CZ" b="1" dirty="0"/>
              <a:t>Empirický přístup.</a:t>
            </a:r>
          </a:p>
        </p:txBody>
      </p:sp>
    </p:spTree>
    <p:extLst>
      <p:ext uri="{BB962C8B-B14F-4D97-AF65-F5344CB8AC3E}">
        <p14:creationId xmlns:p14="http://schemas.microsoft.com/office/powerpoint/2010/main" val="52626354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6CE7CC-26EE-4D5D-90F7-217A71D3C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0438"/>
            <a:ext cx="8229600" cy="857199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STRUKTURA BSC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18F25C-8795-441E-9D6A-FC1EFD4F2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BSC původním návrhu pracuje se čtyřmi perspektivami hodnocení organizace:</a:t>
            </a:r>
          </a:p>
          <a:p>
            <a:pPr lvl="1"/>
            <a:r>
              <a:rPr lang="cs-CZ" b="1" dirty="0"/>
              <a:t>Finanční perspektiva</a:t>
            </a:r>
          </a:p>
          <a:p>
            <a:pPr lvl="1"/>
            <a:r>
              <a:rPr lang="cs-CZ" b="1" dirty="0"/>
              <a:t>Zákaznická perspektiva</a:t>
            </a:r>
          </a:p>
          <a:p>
            <a:pPr lvl="1"/>
            <a:r>
              <a:rPr lang="cs-CZ" b="1" dirty="0"/>
              <a:t>Procesní perspektiva</a:t>
            </a:r>
          </a:p>
          <a:p>
            <a:pPr lvl="1"/>
            <a:r>
              <a:rPr lang="cs-CZ" b="1" dirty="0"/>
              <a:t>Učení se a růst</a:t>
            </a:r>
          </a:p>
          <a:p>
            <a:r>
              <a:rPr lang="cs-CZ" b="1" dirty="0"/>
              <a:t>V každé oblasti jsou nastaveny cíle a metriky jejich dosahování a provádí se měření</a:t>
            </a:r>
            <a:br>
              <a:rPr lang="cs-CZ" b="1" dirty="0"/>
            </a:br>
            <a:r>
              <a:rPr lang="cs-CZ" b="1" dirty="0"/>
              <a:t>a hodnocení.</a:t>
            </a:r>
          </a:p>
          <a:p>
            <a:r>
              <a:rPr lang="cs-CZ" b="1" dirty="0"/>
              <a:t>BSC tak úzce navazuje na MBO.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761571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4334A6-034D-42C5-BCC7-FA5DCFDE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75187"/>
            <a:ext cx="8767916" cy="641556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PERSPEKTIVY A ZÁKLADNÍ PRINCIP BSC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A03F58-EA24-43D0-B090-6B0D1891C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87" y="1585452"/>
            <a:ext cx="8930148" cy="4540712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/>
              <a:t>Perspektivy BSC mohou být ale klidně odlišné, nemusí to být právě tyto čtyři, jak je mnohdy mylně vykládáno.</a:t>
            </a:r>
          </a:p>
          <a:p>
            <a:r>
              <a:rPr lang="cs-CZ" b="1" dirty="0"/>
              <a:t>Návrh právě těchto čtyř perspektiv není tím nejpodstatnějším principem </a:t>
            </a:r>
            <a:r>
              <a:rPr lang="cs-CZ" b="1" dirty="0" err="1"/>
              <a:t>Scorcardu</a:t>
            </a:r>
            <a:r>
              <a:rPr lang="cs-CZ" b="1" dirty="0"/>
              <a:t>.</a:t>
            </a:r>
          </a:p>
          <a:p>
            <a:r>
              <a:rPr lang="cs-CZ" b="1" dirty="0"/>
              <a:t>Tím je princip vyváženosti jednotlivých cílů.</a:t>
            </a:r>
          </a:p>
          <a:p>
            <a:r>
              <a:rPr lang="cs-CZ" b="1" dirty="0"/>
              <a:t>To je totiž na strategickém, ale i operativním řízení to nejtěžší a také nejzrádnější.</a:t>
            </a:r>
          </a:p>
          <a:p>
            <a:r>
              <a:rPr lang="cs-CZ" b="1" dirty="0"/>
              <a:t>Lidé mají přirozenou </a:t>
            </a:r>
            <a:r>
              <a:rPr lang="cs-CZ" b="1" dirty="0" err="1"/>
              <a:t>tentenci</a:t>
            </a:r>
            <a:r>
              <a:rPr lang="cs-CZ" b="1" dirty="0"/>
              <a:t> plnit ty cíle, za které jsou chváleni nebo odměňováni.</a:t>
            </a:r>
          </a:p>
          <a:p>
            <a:r>
              <a:rPr lang="cs-CZ" b="1" dirty="0"/>
              <a:t>Když bude jediným cílem firmy zisk, tak jsou ostatní věci, jako je například spokojenost zákazníků nebo dlouhodobý rozvoj firmy, odsunuty na vedlejší kolej.</a:t>
            </a:r>
          </a:p>
          <a:p>
            <a:r>
              <a:rPr lang="cs-CZ" b="1" dirty="0"/>
              <a:t>Princip vyváženosti zabudovaný v BSC říká, že je dobré, aby se dva nebo více cílů vzájemně “hlídalo”.</a:t>
            </a:r>
          </a:p>
          <a:p>
            <a:r>
              <a:rPr lang="cs-CZ" b="1" dirty="0"/>
              <a:t>Na jednoduchém příkladu: Dav vzájemně se hlídající cíle jsou například zisk a spokojený zákazník.</a:t>
            </a:r>
          </a:p>
        </p:txBody>
      </p:sp>
    </p:spTree>
    <p:extLst>
      <p:ext uri="{BB962C8B-B14F-4D97-AF65-F5344CB8AC3E}">
        <p14:creationId xmlns:p14="http://schemas.microsoft.com/office/powerpoint/2010/main" val="396370984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AA796D9-6C04-4510-8528-FA9201447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anchor="ctr">
            <a:normAutofit/>
          </a:bodyPr>
          <a:lstStyle/>
          <a:p>
            <a:r>
              <a:rPr lang="cs-CZ" sz="4500" b="1" dirty="0">
                <a:solidFill>
                  <a:srgbClr val="FF0000"/>
                </a:solidFill>
              </a:rPr>
              <a:t>BALANCED SCORECARD</a:t>
            </a:r>
          </a:p>
        </p:txBody>
      </p:sp>
      <p:pic>
        <p:nvPicPr>
          <p:cNvPr id="6146" name="Picture 2" descr="Analyzuj a Proveď - Balanced Scorecard">
            <a:extLst>
              <a:ext uri="{FF2B5EF4-FFF2-40B4-BE49-F238E27FC236}">
                <a16:creationId xmlns:a16="http://schemas.microsoft.com/office/drawing/2014/main" id="{BAE9439B-61D4-4135-85DC-FEF3B3553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8996" y="1845426"/>
            <a:ext cx="4863718" cy="445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2479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5BF4E2C-BB30-4307-A188-D3E11E04A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2" y="742951"/>
            <a:ext cx="2607469" cy="4962524"/>
          </a:xfrm>
        </p:spPr>
        <p:txBody>
          <a:bodyPr>
            <a:normAutofit/>
          </a:bodyPr>
          <a:lstStyle/>
          <a:p>
            <a:r>
              <a:rPr lang="cs-CZ" sz="4200" dirty="0">
                <a:solidFill>
                  <a:srgbClr val="FFFFFF"/>
                </a:solidFill>
              </a:rPr>
              <a:t>VYVÁŽENÁ TABULKA VÝSLEDKŮ (BSC)</a:t>
            </a:r>
          </a:p>
        </p:txBody>
      </p:sp>
      <p:pic>
        <p:nvPicPr>
          <p:cNvPr id="5122" name="Picture 2" descr="Balanced Scorecard | Vlastní cesta">
            <a:extLst>
              <a:ext uri="{FF2B5EF4-FFF2-40B4-BE49-F238E27FC236}">
                <a16:creationId xmlns:a16="http://schemas.microsoft.com/office/drawing/2014/main" id="{3C74226D-95E0-4A02-B74C-B72557FFD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5366" y="1583642"/>
            <a:ext cx="4915159" cy="369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04630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3ED6EC-B659-4AAD-B2C7-8966934F7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2671"/>
            <a:ext cx="8229600" cy="5397910"/>
          </a:xfrm>
        </p:spPr>
        <p:txBody>
          <a:bodyPr>
            <a:normAutofit/>
          </a:bodyPr>
          <a:lstStyle/>
          <a:p>
            <a:r>
              <a:rPr lang="cs-CZ" sz="2800" b="1" i="1" dirty="0"/>
              <a:t>„Cílem projektu BSC není vyvinout nový soubor měřítek. Měření – způsob popisu výsledků a záměrů – je jistě mocným motivačním a ověřovacím nástrojem. Ale měřící rámec BSC by měl být využit při vývoji nového manažerského systému. Rozdíl mezi měřícím</a:t>
            </a:r>
            <a:br>
              <a:rPr lang="cs-CZ" sz="2800" b="1" i="1" dirty="0"/>
            </a:br>
            <a:r>
              <a:rPr lang="cs-CZ" sz="2800" b="1" i="1" dirty="0"/>
              <a:t>a manažerským systémem je sice málo patrný, ale rozhodující. Měřící systém by měl být pouze prostředkem k dosažení důležitějšího cíle – strategického manažerského systému, který pomáhá získat zpětnou vazbu o implementované strategii.“</a:t>
            </a:r>
            <a:br>
              <a:rPr lang="cs-CZ" sz="2800" b="1" i="1" dirty="0"/>
            </a:br>
            <a:r>
              <a:rPr lang="cs-CZ" sz="2800" b="1" i="1" dirty="0"/>
              <a:t>(R. S. KAPLAN, D. P. NORTON)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40645840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74EF50ED-44EC-4FF5-917F-7EB4380E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9762"/>
            <a:ext cx="8229600" cy="960438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VYUŽITÍ BSC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3D678D1-A6C8-47EF-892B-81189346E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17839"/>
            <a:ext cx="8229600" cy="2337619"/>
          </a:xfrm>
        </p:spPr>
        <p:txBody>
          <a:bodyPr>
            <a:normAutofit/>
          </a:bodyPr>
          <a:lstStyle/>
          <a:p>
            <a:r>
              <a:rPr lang="cs-CZ" b="1" dirty="0"/>
              <a:t>Metoda </a:t>
            </a:r>
            <a:r>
              <a:rPr lang="cs-CZ" b="1" dirty="0" err="1"/>
              <a:t>Balanced</a:t>
            </a:r>
            <a:r>
              <a:rPr lang="cs-CZ" b="1" dirty="0"/>
              <a:t> </a:t>
            </a:r>
            <a:r>
              <a:rPr lang="cs-CZ" b="1" dirty="0" err="1"/>
              <a:t>Scorecard</a:t>
            </a:r>
            <a:r>
              <a:rPr lang="cs-CZ" b="1" dirty="0"/>
              <a:t> je univerzálně využitelná ve všech odvětvích - v průmyslu, obchodě,  primárním sektoru, v sektoru služeb ale také ve veřejném sektoru.</a:t>
            </a:r>
          </a:p>
        </p:txBody>
      </p:sp>
    </p:spTree>
    <p:extLst>
      <p:ext uri="{BB962C8B-B14F-4D97-AF65-F5344CB8AC3E}">
        <p14:creationId xmlns:p14="http://schemas.microsoft.com/office/powerpoint/2010/main" val="303598490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C0462E-1CB8-4B9E-B996-D2C2C297F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ŘÍZENÍ PODLE CÍLŮ (MBO)</a:t>
            </a:r>
          </a:p>
        </p:txBody>
      </p:sp>
    </p:spTree>
    <p:extLst>
      <p:ext uri="{BB962C8B-B14F-4D97-AF65-F5344CB8AC3E}">
        <p14:creationId xmlns:p14="http://schemas.microsoft.com/office/powerpoint/2010/main" val="370614182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35D61A1-8484-4749-8AD0-A3455E075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D750C7B-E902-419B-ADC2-E9D63B2AD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ŘÍZENÍ PODLE CÍLŮ</a:t>
            </a:r>
          </a:p>
        </p:txBody>
      </p:sp>
      <p:sp>
        <p:nvSpPr>
          <p:cNvPr id="73" name="Rounded Rectangle 5">
            <a:extLst>
              <a:ext uri="{FF2B5EF4-FFF2-40B4-BE49-F238E27FC236}">
                <a16:creationId xmlns:a16="http://schemas.microsoft.com/office/drawing/2014/main" id="{1447903E-2B66-479D-959B-F2EBB2CC9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828801"/>
            <a:ext cx="78867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ýsledek obrázku pro Řízení podle cílů">
            <a:extLst>
              <a:ext uri="{FF2B5EF4-FFF2-40B4-BE49-F238E27FC236}">
                <a16:creationId xmlns:a16="http://schemas.microsoft.com/office/drawing/2014/main" id="{996BE92B-EAC7-413C-98E7-2A1C9F3440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" r="-2" b="-2"/>
          <a:stretch/>
        </p:blipFill>
        <p:spPr bwMode="auto">
          <a:xfrm>
            <a:off x="868680" y="2149222"/>
            <a:ext cx="7406640" cy="372160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61495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DD47124F-A5E0-4143-B3BF-7D1A0849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ŘÍZENÍ PODLE CÍLŮ (MBO)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1851B4E-D4E3-4D7E-93DA-6FA62D258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14948"/>
            <a:ext cx="8229600" cy="4240162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Řízení podle cílů (anglicky Management by </a:t>
            </a:r>
            <a:r>
              <a:rPr lang="cs-CZ" b="1" dirty="0" err="1"/>
              <a:t>Objectives</a:t>
            </a:r>
            <a:r>
              <a:rPr lang="cs-CZ" b="1" dirty="0"/>
              <a:t>, zkratka MBO) používá se obvykle zkratka MBO i v češtině.</a:t>
            </a:r>
          </a:p>
          <a:p>
            <a:r>
              <a:rPr lang="cs-CZ" b="1" dirty="0"/>
              <a:t>Je to metoda založená na stanovení</a:t>
            </a:r>
            <a:br>
              <a:rPr lang="cs-CZ" b="1" dirty="0"/>
            </a:br>
            <a:r>
              <a:rPr lang="cs-CZ" b="1" dirty="0"/>
              <a:t>a vzájemném odsouhlasení cílů</a:t>
            </a:r>
            <a:br>
              <a:rPr lang="cs-CZ" b="1" dirty="0"/>
            </a:br>
            <a:r>
              <a:rPr lang="cs-CZ" b="1" dirty="0"/>
              <a:t>a vyhodnocování úspěšnosti jejich dosahování.</a:t>
            </a:r>
          </a:p>
          <a:p>
            <a:r>
              <a:rPr lang="cs-CZ" b="1" dirty="0"/>
              <a:t>Navrhl ji Peter F. DRUCKER.</a:t>
            </a:r>
          </a:p>
          <a:p>
            <a:r>
              <a:rPr lang="cs-CZ" b="1" dirty="0"/>
              <a:t>Metoda MBO je specifickým způsobem rozvinuta</a:t>
            </a:r>
            <a:br>
              <a:rPr lang="cs-CZ" b="1" dirty="0"/>
            </a:br>
            <a:r>
              <a:rPr lang="cs-CZ" b="1" dirty="0"/>
              <a:t>v metodě BSC (</a:t>
            </a:r>
            <a:r>
              <a:rPr lang="cs-CZ" b="1" dirty="0" err="1"/>
              <a:t>Balanced</a:t>
            </a:r>
            <a:r>
              <a:rPr lang="cs-CZ" b="1" dirty="0"/>
              <a:t> </a:t>
            </a:r>
            <a:r>
              <a:rPr lang="cs-CZ" b="1" dirty="0" err="1"/>
              <a:t>Scorecard</a:t>
            </a:r>
            <a:r>
              <a:rPr lang="cs-CZ" b="1" dirty="0"/>
              <a:t>), která navíc přidává nutnost vzájemné provázanosti jednotlivých cílů.</a:t>
            </a:r>
          </a:p>
        </p:txBody>
      </p:sp>
    </p:spTree>
    <p:extLst>
      <p:ext uri="{BB962C8B-B14F-4D97-AF65-F5344CB8AC3E}">
        <p14:creationId xmlns:p14="http://schemas.microsoft.com/office/powerpoint/2010/main" val="52825361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458C1BCA-247F-4480-B78C-924FEBA5C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CA36B5F-859F-4F8B-AD3E-F4DDE4B8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991" y="560439"/>
            <a:ext cx="3010408" cy="50649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Peter Ferdinand DRUCKER</a:t>
            </a:r>
            <a:br>
              <a:rPr lang="cs-CZ" sz="2800" b="1" dirty="0">
                <a:solidFill>
                  <a:srgbClr val="FF0000"/>
                </a:solidFill>
              </a:rPr>
            </a:b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/>
              <a:t>19. 11. 1909 –</a:t>
            </a:r>
            <a:br>
              <a:rPr lang="en-US" sz="2800" b="1" dirty="0"/>
            </a:br>
            <a:r>
              <a:rPr lang="en-US" sz="2800" b="1" dirty="0"/>
              <a:t>11. 11. 2005</a:t>
            </a:r>
            <a:br>
              <a:rPr lang="cs-CZ" sz="2800" b="1" dirty="0"/>
            </a:br>
            <a:br>
              <a:rPr lang="en-US" sz="2800" b="1" dirty="0"/>
            </a:br>
            <a:r>
              <a:rPr lang="en-US" sz="2800" b="1" dirty="0" err="1"/>
              <a:t>zakladatel</a:t>
            </a:r>
            <a:r>
              <a:rPr lang="en-US" sz="2800" b="1" dirty="0"/>
              <a:t> </a:t>
            </a:r>
            <a:r>
              <a:rPr lang="en-US" sz="2800" b="1" dirty="0" err="1"/>
              <a:t>moderního</a:t>
            </a:r>
            <a:r>
              <a:rPr lang="en-US" sz="2800" b="1" dirty="0"/>
              <a:t> </a:t>
            </a:r>
            <a:r>
              <a:rPr lang="en-US" sz="2800" b="1" dirty="0" err="1"/>
              <a:t>managementu</a:t>
            </a:r>
            <a:r>
              <a:rPr lang="en-US" sz="2800" b="1" dirty="0"/>
              <a:t> </a:t>
            </a:r>
            <a:r>
              <a:rPr lang="en-US" sz="2800" b="1" dirty="0" err="1"/>
              <a:t>jako</a:t>
            </a:r>
            <a:r>
              <a:rPr lang="en-US" sz="2800" b="1" dirty="0"/>
              <a:t> </a:t>
            </a:r>
            <a:r>
              <a:rPr lang="en-US" sz="2800" b="1" dirty="0" err="1"/>
              <a:t>samostatného</a:t>
            </a:r>
            <a:r>
              <a:rPr lang="en-US" sz="2800" b="1" dirty="0"/>
              <a:t> </a:t>
            </a:r>
            <a:r>
              <a:rPr lang="en-US" sz="2800" b="1" dirty="0" err="1"/>
              <a:t>teoretického</a:t>
            </a:r>
            <a:r>
              <a:rPr lang="en-US" sz="2800" b="1" dirty="0"/>
              <a:t> </a:t>
            </a:r>
            <a:r>
              <a:rPr lang="en-US" sz="2800" b="1" dirty="0" err="1"/>
              <a:t>oboru</a:t>
            </a:r>
            <a:r>
              <a:rPr lang="en-US" sz="2800" b="1" dirty="0"/>
              <a:t>.</a:t>
            </a: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B8E37057-BDB6-4452-836A-27973D54F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3329" cy="4631426"/>
          </a:xfrm>
          <a:custGeom>
            <a:avLst/>
            <a:gdLst>
              <a:gd name="connsiteX0" fmla="*/ 0 w 5471106"/>
              <a:gd name="connsiteY0" fmla="*/ 3301451 h 4631426"/>
              <a:gd name="connsiteX1" fmla="*/ 125703 w 5471106"/>
              <a:gd name="connsiteY1" fmla="*/ 3469551 h 4631426"/>
              <a:gd name="connsiteX2" fmla="*/ 584138 w 5471106"/>
              <a:gd name="connsiteY2" fmla="*/ 3917166 h 4631426"/>
              <a:gd name="connsiteX3" fmla="*/ 716463 w 5471106"/>
              <a:gd name="connsiteY3" fmla="*/ 4010064 h 4631426"/>
              <a:gd name="connsiteX4" fmla="*/ 705202 w 5471106"/>
              <a:gd name="connsiteY4" fmla="*/ 4016176 h 4631426"/>
              <a:gd name="connsiteX5" fmla="*/ 671370 w 5471106"/>
              <a:gd name="connsiteY5" fmla="*/ 4044091 h 4631426"/>
              <a:gd name="connsiteX6" fmla="*/ 656526 w 5471106"/>
              <a:gd name="connsiteY6" fmla="*/ 4066106 h 4631426"/>
              <a:gd name="connsiteX7" fmla="*/ 534490 w 5471106"/>
              <a:gd name="connsiteY7" fmla="*/ 3980431 h 4631426"/>
              <a:gd name="connsiteX8" fmla="*/ 63650 w 5471106"/>
              <a:gd name="connsiteY8" fmla="*/ 3520703 h 4631426"/>
              <a:gd name="connsiteX9" fmla="*/ 0 w 5471106"/>
              <a:gd name="connsiteY9" fmla="*/ 3435586 h 4631426"/>
              <a:gd name="connsiteX10" fmla="*/ 4933182 w 5471106"/>
              <a:gd name="connsiteY10" fmla="*/ 0 h 4631426"/>
              <a:gd name="connsiteX11" fmla="*/ 5027180 w 5471106"/>
              <a:gd name="connsiteY11" fmla="*/ 0 h 4631426"/>
              <a:gd name="connsiteX12" fmla="*/ 5102720 w 5471106"/>
              <a:gd name="connsiteY12" fmla="*/ 124342 h 4631426"/>
              <a:gd name="connsiteX13" fmla="*/ 5471106 w 5471106"/>
              <a:gd name="connsiteY13" fmla="*/ 1579210 h 4631426"/>
              <a:gd name="connsiteX14" fmla="*/ 2418889 w 5471106"/>
              <a:gd name="connsiteY14" fmla="*/ 4631426 h 4631426"/>
              <a:gd name="connsiteX15" fmla="*/ 1095627 w 5471106"/>
              <a:gd name="connsiteY15" fmla="*/ 4330445 h 4631426"/>
              <a:gd name="connsiteX16" fmla="*/ 1039194 w 5471106"/>
              <a:gd name="connsiteY16" fmla="*/ 4301325 h 4631426"/>
              <a:gd name="connsiteX17" fmla="*/ 1043650 w 5471106"/>
              <a:gd name="connsiteY17" fmla="*/ 4294717 h 4631426"/>
              <a:gd name="connsiteX18" fmla="*/ 1056970 w 5471106"/>
              <a:gd name="connsiteY18" fmla="*/ 4251806 h 4631426"/>
              <a:gd name="connsiteX19" fmla="*/ 1060016 w 5471106"/>
              <a:gd name="connsiteY19" fmla="*/ 4221593 h 4631426"/>
              <a:gd name="connsiteX20" fmla="*/ 1130491 w 5471106"/>
              <a:gd name="connsiteY20" fmla="*/ 4257958 h 4631426"/>
              <a:gd name="connsiteX21" fmla="*/ 2418889 w 5471106"/>
              <a:gd name="connsiteY21" fmla="*/ 4551009 h 4631426"/>
              <a:gd name="connsiteX22" fmla="*/ 5390689 w 5471106"/>
              <a:gd name="connsiteY22" fmla="*/ 1579210 h 4631426"/>
              <a:gd name="connsiteX23" fmla="*/ 5032009 w 5471106"/>
              <a:gd name="connsiteY23" fmla="*/ 162673 h 463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71106" h="4631426">
                <a:moveTo>
                  <a:pt x="0" y="3301451"/>
                </a:moveTo>
                <a:lnTo>
                  <a:pt x="125703" y="3469551"/>
                </a:lnTo>
                <a:cubicBezTo>
                  <a:pt x="261971" y="3634670"/>
                  <a:pt x="415728" y="3784820"/>
                  <a:pt x="584138" y="3917166"/>
                </a:cubicBezTo>
                <a:lnTo>
                  <a:pt x="716463" y="4010064"/>
                </a:lnTo>
                <a:lnTo>
                  <a:pt x="705202" y="4016176"/>
                </a:lnTo>
                <a:cubicBezTo>
                  <a:pt x="693040" y="4024393"/>
                  <a:pt x="681712" y="4033748"/>
                  <a:pt x="671370" y="4044091"/>
                </a:cubicBezTo>
                <a:lnTo>
                  <a:pt x="656526" y="4066106"/>
                </a:lnTo>
                <a:lnTo>
                  <a:pt x="534490" y="3980431"/>
                </a:lnTo>
                <a:cubicBezTo>
                  <a:pt x="361523" y="3844503"/>
                  <a:pt x="203605" y="3690290"/>
                  <a:pt x="63650" y="3520703"/>
                </a:cubicBezTo>
                <a:lnTo>
                  <a:pt x="0" y="3435586"/>
                </a:lnTo>
                <a:close/>
                <a:moveTo>
                  <a:pt x="4933182" y="0"/>
                </a:moveTo>
                <a:lnTo>
                  <a:pt x="5027180" y="0"/>
                </a:lnTo>
                <a:lnTo>
                  <a:pt x="5102720" y="124342"/>
                </a:lnTo>
                <a:cubicBezTo>
                  <a:pt x="5337656" y="556821"/>
                  <a:pt x="5471106" y="1052431"/>
                  <a:pt x="5471106" y="1579210"/>
                </a:cubicBezTo>
                <a:cubicBezTo>
                  <a:pt x="5471106" y="3264903"/>
                  <a:pt x="4104582" y="4631426"/>
                  <a:pt x="2418889" y="4631426"/>
                </a:cubicBezTo>
                <a:cubicBezTo>
                  <a:pt x="1944788" y="4631426"/>
                  <a:pt x="1495934" y="4523332"/>
                  <a:pt x="1095627" y="4330445"/>
                </a:cubicBezTo>
                <a:lnTo>
                  <a:pt x="1039194" y="4301325"/>
                </a:lnTo>
                <a:lnTo>
                  <a:pt x="1043650" y="4294717"/>
                </a:lnTo>
                <a:cubicBezTo>
                  <a:pt x="1049433" y="4281042"/>
                  <a:pt x="1053925" y="4266687"/>
                  <a:pt x="1056970" y="4251806"/>
                </a:cubicBezTo>
                <a:lnTo>
                  <a:pt x="1060016" y="4221593"/>
                </a:lnTo>
                <a:lnTo>
                  <a:pt x="1130491" y="4257958"/>
                </a:lnTo>
                <a:cubicBezTo>
                  <a:pt x="1520251" y="4445763"/>
                  <a:pt x="1957279" y="4551009"/>
                  <a:pt x="2418889" y="4551009"/>
                </a:cubicBezTo>
                <a:cubicBezTo>
                  <a:pt x="4060169" y="4551009"/>
                  <a:pt x="5390689" y="3220490"/>
                  <a:pt x="5390689" y="1579210"/>
                </a:cubicBezTo>
                <a:cubicBezTo>
                  <a:pt x="5390689" y="1066310"/>
                  <a:pt x="5260755" y="583758"/>
                  <a:pt x="5032009" y="16267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11A3A707-72D6-4BAB-8187-F8204F4ED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66397" y="1774620"/>
            <a:ext cx="2835032" cy="3780042"/>
          </a:xfrm>
          <a:custGeom>
            <a:avLst/>
            <a:gdLst>
              <a:gd name="connsiteX0" fmla="*/ 2054781 w 4109561"/>
              <a:gd name="connsiteY0" fmla="*/ 0 h 4109561"/>
              <a:gd name="connsiteX1" fmla="*/ 4109561 w 4109561"/>
              <a:gd name="connsiteY1" fmla="*/ 2054781 h 4109561"/>
              <a:gd name="connsiteX2" fmla="*/ 2054781 w 4109561"/>
              <a:gd name="connsiteY2" fmla="*/ 4109561 h 4109561"/>
              <a:gd name="connsiteX3" fmla="*/ 0 w 4109561"/>
              <a:gd name="connsiteY3" fmla="*/ 2054781 h 4109561"/>
              <a:gd name="connsiteX4" fmla="*/ 2054781 w 4109561"/>
              <a:gd name="connsiteY4" fmla="*/ 0 h 410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9561" h="4109561">
                <a:moveTo>
                  <a:pt x="2054781" y="0"/>
                </a:moveTo>
                <a:cubicBezTo>
                  <a:pt x="3189605" y="0"/>
                  <a:pt x="4109561" y="919957"/>
                  <a:pt x="4109561" y="2054781"/>
                </a:cubicBezTo>
                <a:cubicBezTo>
                  <a:pt x="4109561" y="3189605"/>
                  <a:pt x="3189605" y="4109561"/>
                  <a:pt x="2054781" y="4109561"/>
                </a:cubicBezTo>
                <a:cubicBezTo>
                  <a:pt x="919957" y="4109561"/>
                  <a:pt x="0" y="3189605"/>
                  <a:pt x="0" y="2054781"/>
                </a:cubicBezTo>
                <a:cubicBezTo>
                  <a:pt x="0" y="919957"/>
                  <a:pt x="919957" y="0"/>
                  <a:pt x="2054781" y="0"/>
                </a:cubicBezTo>
                <a:close/>
              </a:path>
            </a:pathLst>
          </a:custGeom>
          <a:solidFill>
            <a:schemeClr val="bg1">
              <a:alpha val="25000"/>
            </a:schemeClr>
          </a:solidFill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C983411D-901F-4574-9926-33415AA92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60087" y="1713004"/>
            <a:ext cx="274320" cy="365760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Peter-f-drucker">
            <a:extLst>
              <a:ext uri="{FF2B5EF4-FFF2-40B4-BE49-F238E27FC236}">
                <a16:creationId xmlns:a16="http://schemas.microsoft.com/office/drawing/2014/main" id="{298D383B-5BB2-42E2-B66C-2D8B36585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"/>
          <a:stretch/>
        </p:blipFill>
        <p:spPr bwMode="auto">
          <a:xfrm>
            <a:off x="2512313" y="1835841"/>
            <a:ext cx="2743200" cy="3657600"/>
          </a:xfrm>
          <a:custGeom>
            <a:avLst/>
            <a:gdLst/>
            <a:ahLst/>
            <a:cxnLst/>
            <a:rect l="l" t="t" r="r" b="b"/>
            <a:pathLst>
              <a:path w="3657600" h="3657600">
                <a:moveTo>
                  <a:pt x="1828800" y="0"/>
                </a:moveTo>
                <a:cubicBezTo>
                  <a:pt x="2838818" y="0"/>
                  <a:pt x="3657600" y="818782"/>
                  <a:pt x="3657600" y="1828800"/>
                </a:cubicBezTo>
                <a:cubicBezTo>
                  <a:pt x="3657600" y="2838818"/>
                  <a:pt x="2838818" y="3657600"/>
                  <a:pt x="1828800" y="3657600"/>
                </a:cubicBezTo>
                <a:cubicBezTo>
                  <a:pt x="818782" y="3657600"/>
                  <a:pt x="0" y="2838818"/>
                  <a:pt x="0" y="1828800"/>
                </a:cubicBezTo>
                <a:cubicBezTo>
                  <a:pt x="0" y="818782"/>
                  <a:pt x="818782" y="0"/>
                  <a:pt x="18288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505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5D72B-ADDB-4103-B26E-58414C236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4 ZÁKLADNÍ FÁZE STRATEGICKÉHO MANAGEMENTU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E7FB78-A1ED-4D6A-AFA6-94999220B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63687"/>
            <a:ext cx="8229600" cy="2941983"/>
          </a:xfrm>
        </p:spPr>
        <p:txBody>
          <a:bodyPr/>
          <a:lstStyle/>
          <a:p>
            <a:r>
              <a:rPr lang="cs-CZ" b="1" dirty="0"/>
              <a:t>Diagnostiku stavu,</a:t>
            </a:r>
          </a:p>
          <a:p>
            <a:r>
              <a:rPr lang="cs-CZ" b="1" dirty="0"/>
              <a:t>Formulaci strategie (písemný strategický dokument),</a:t>
            </a:r>
          </a:p>
          <a:p>
            <a:r>
              <a:rPr lang="cs-CZ" b="1" dirty="0"/>
              <a:t>Implementaci strategie,</a:t>
            </a:r>
          </a:p>
          <a:p>
            <a:r>
              <a:rPr lang="cs-CZ" b="1" dirty="0"/>
              <a:t>Hodnocení strategie.</a:t>
            </a:r>
          </a:p>
        </p:txBody>
      </p:sp>
    </p:spTree>
    <p:extLst>
      <p:ext uri="{BB962C8B-B14F-4D97-AF65-F5344CB8AC3E}">
        <p14:creationId xmlns:p14="http://schemas.microsoft.com/office/powerpoint/2010/main" val="152950829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E84BE960-D658-4194-94BA-C205D11AB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75735"/>
            <a:ext cx="8229600" cy="3906530"/>
          </a:xfrm>
        </p:spPr>
        <p:txBody>
          <a:bodyPr>
            <a:normAutofit fontScale="90000"/>
          </a:bodyPr>
          <a:lstStyle/>
          <a:p>
            <a:r>
              <a:rPr lang="cs-CZ" b="1" i="1" dirty="0"/>
              <a:t>Řízení zůstane základní</a:t>
            </a:r>
            <a:br>
              <a:rPr lang="cs-CZ" b="1" i="1" dirty="0"/>
            </a:br>
            <a:r>
              <a:rPr lang="cs-CZ" b="1" i="1" dirty="0"/>
              <a:t>a dominantní institucí snad tak dlouho, jak bude trvat západní civilizace.“</a:t>
            </a:r>
            <a:br>
              <a:rPr lang="cs-CZ" b="1" i="1" dirty="0"/>
            </a:br>
            <a:br>
              <a:rPr lang="cs-CZ" b="1" i="1" dirty="0"/>
            </a:br>
            <a:r>
              <a:rPr lang="cs-CZ" b="1" i="1" dirty="0"/>
              <a:t>(Peter F. </a:t>
            </a:r>
            <a:r>
              <a:rPr lang="cs-CZ" b="1" i="1" dirty="0" err="1"/>
              <a:t>Drucker</a:t>
            </a:r>
            <a:r>
              <a:rPr lang="cs-CZ" b="1" i="1" dirty="0"/>
              <a:t>)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21462498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D1A459-0A11-4C5D-94E6-46CE156B0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798"/>
            <a:ext cx="8229600" cy="908819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ŘÍZENÍ PODLE CÍLŮ V PRAXI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2D57BB-6C04-45D5-98CA-771859744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61" y="1991031"/>
            <a:ext cx="8944897" cy="3908324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Řízení podle cílů je především velmi přirozená.</a:t>
            </a:r>
          </a:p>
          <a:p>
            <a:r>
              <a:rPr lang="cs-CZ" b="1" dirty="0"/>
              <a:t>Dává důraz na výsledek namísto způsobu jeho dosažení.</a:t>
            </a:r>
          </a:p>
          <a:p>
            <a:r>
              <a:rPr lang="cs-CZ" b="1" dirty="0"/>
              <a:t>Dává větší volnost realizátorům úkolu (manažerům, ale i řadovým pracovníkům), kterým je umožněno rozhodnout se jaký způsob dosažení cíle je nejvhodnější (je tedy v protikladu např. vůči </a:t>
            </a:r>
            <a:r>
              <a:rPr lang="cs-CZ" b="1" dirty="0" err="1"/>
              <a:t>mikromanagementu</a:t>
            </a:r>
            <a:r>
              <a:rPr lang="cs-CZ" b="1" dirty="0"/>
              <a:t>).</a:t>
            </a:r>
          </a:p>
          <a:p>
            <a:r>
              <a:rPr lang="cs-CZ" b="1" dirty="0"/>
              <a:t>Odpovědnost za splnění cíle a za vhodně zvolenou cestu k němu je přenesena na realizátora.</a:t>
            </a:r>
          </a:p>
          <a:p>
            <a:r>
              <a:rPr lang="cs-CZ" b="1" dirty="0"/>
              <a:t>K této odpovědnosti musí mít také odpovídající </a:t>
            </a:r>
            <a:r>
              <a:rPr lang="cs-CZ" b="1" dirty="0" err="1"/>
              <a:t>pravomoce</a:t>
            </a:r>
            <a:r>
              <a:rPr lang="cs-CZ" b="1" u="sng" dirty="0"/>
              <a:t>.</a:t>
            </a:r>
          </a:p>
          <a:p>
            <a:r>
              <a:rPr lang="cs-CZ" b="1" dirty="0"/>
              <a:t>Metodu řízení podle cílů můžeme použít prakticky použít kdekoliv.</a:t>
            </a:r>
          </a:p>
          <a:p>
            <a:r>
              <a:rPr lang="cs-CZ" b="1" dirty="0"/>
              <a:t>Její nevýraznější omezení je v tom, že přirozeně vyžaduje manažery, kteří jsou schopni samostatné práce a umí stanovit správně postup k dosažení stanovených cílů.</a:t>
            </a:r>
          </a:p>
        </p:txBody>
      </p:sp>
    </p:spTree>
    <p:extLst>
      <p:ext uri="{BB962C8B-B14F-4D97-AF65-F5344CB8AC3E}">
        <p14:creationId xmlns:p14="http://schemas.microsoft.com/office/powerpoint/2010/main" val="235087817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37F175-FE2E-4E0B-B496-EA18C4326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PESTLE ANALÝZA</a:t>
            </a:r>
          </a:p>
        </p:txBody>
      </p:sp>
    </p:spTree>
    <p:extLst>
      <p:ext uri="{BB962C8B-B14F-4D97-AF65-F5344CB8AC3E}">
        <p14:creationId xmlns:p14="http://schemas.microsoft.com/office/powerpoint/2010/main" val="221356871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9EC2AAF6-5CA8-4679-A870-22CE2B215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1605" y="274638"/>
            <a:ext cx="4291781" cy="728252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PESTLE ANALÝZA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7FA3D2F-E28A-4023-BB9F-AFEE04FB7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61" y="1098755"/>
            <a:ext cx="8908025" cy="5027408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PESTLE</a:t>
            </a:r>
            <a:r>
              <a:rPr lang="cs-CZ" b="1" dirty="0"/>
              <a:t> analýza je analytická technika sloužící ke strategické analýze okolního prostředí organizace.</a:t>
            </a:r>
          </a:p>
          <a:p>
            <a:r>
              <a:rPr lang="cs-CZ" b="1" dirty="0"/>
              <a:t>PESTLE (někdy PESTEL) je akronym a jednotlivá písmena znamenají různé typy vnějších faktorů: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P</a:t>
            </a:r>
            <a:r>
              <a:rPr lang="cs-CZ" b="1" dirty="0"/>
              <a:t> – </a:t>
            </a:r>
            <a:r>
              <a:rPr lang="cs-CZ" b="1" dirty="0" err="1">
                <a:solidFill>
                  <a:srgbClr val="00B0F0"/>
                </a:solidFill>
              </a:rPr>
              <a:t>Political</a:t>
            </a:r>
            <a:r>
              <a:rPr lang="cs-CZ" b="1" dirty="0"/>
              <a:t> - politické – existující a potenciální působení politických vlivů,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E </a:t>
            </a:r>
            <a:r>
              <a:rPr lang="cs-CZ" b="1" dirty="0"/>
              <a:t>– </a:t>
            </a:r>
            <a:r>
              <a:rPr lang="cs-CZ" b="1" dirty="0" err="1">
                <a:solidFill>
                  <a:srgbClr val="00B0F0"/>
                </a:solidFill>
              </a:rPr>
              <a:t>Economical</a:t>
            </a:r>
            <a:r>
              <a:rPr lang="cs-CZ" b="1" dirty="0"/>
              <a:t> - ekonomické – působení a vliv místní, národní</a:t>
            </a:r>
            <a:br>
              <a:rPr lang="cs-CZ" b="1" dirty="0"/>
            </a:br>
            <a:r>
              <a:rPr lang="cs-CZ" b="1" dirty="0"/>
              <a:t>a světové ekonomiky,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S</a:t>
            </a:r>
            <a:r>
              <a:rPr lang="cs-CZ" b="1" dirty="0"/>
              <a:t> – </a:t>
            </a:r>
            <a:r>
              <a:rPr lang="cs-CZ" b="1" dirty="0" err="1">
                <a:solidFill>
                  <a:srgbClr val="00B0F0"/>
                </a:solidFill>
              </a:rPr>
              <a:t>Social</a:t>
            </a:r>
            <a:r>
              <a:rPr lang="cs-CZ" b="1" dirty="0"/>
              <a:t> - sociální – průmět sociálních změn dovnitř organizace, součástí jsou i kulturní vlivy (lokální, národní, regionální, světové),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T</a:t>
            </a:r>
            <a:r>
              <a:rPr lang="cs-CZ" b="1" dirty="0"/>
              <a:t> – </a:t>
            </a:r>
            <a:r>
              <a:rPr lang="cs-CZ" b="1" dirty="0" err="1">
                <a:solidFill>
                  <a:srgbClr val="00B0F0"/>
                </a:solidFill>
              </a:rPr>
              <a:t>Technological</a:t>
            </a:r>
            <a:r>
              <a:rPr lang="cs-CZ" b="1" dirty="0"/>
              <a:t> - technologické – dopady stávajících, nových</a:t>
            </a:r>
            <a:br>
              <a:rPr lang="cs-CZ" b="1" dirty="0"/>
            </a:br>
            <a:r>
              <a:rPr lang="cs-CZ" b="1" dirty="0"/>
              <a:t>a vyspělých technologií,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L</a:t>
            </a:r>
            <a:r>
              <a:rPr lang="cs-CZ" b="1" dirty="0"/>
              <a:t> – </a:t>
            </a:r>
            <a:r>
              <a:rPr lang="cs-CZ" b="1" dirty="0" err="1">
                <a:solidFill>
                  <a:srgbClr val="00B0F0"/>
                </a:solidFill>
              </a:rPr>
              <a:t>Legal</a:t>
            </a:r>
            <a:r>
              <a:rPr lang="cs-CZ" b="1" dirty="0"/>
              <a:t> - legislativní – vlivy národní, evropské a mezinárodní</a:t>
            </a:r>
            <a:br>
              <a:rPr lang="cs-CZ" b="1" dirty="0"/>
            </a:br>
            <a:r>
              <a:rPr lang="cs-CZ" b="1" dirty="0"/>
              <a:t>legislativy,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E</a:t>
            </a:r>
            <a:r>
              <a:rPr lang="cs-CZ" b="1" dirty="0"/>
              <a:t> – </a:t>
            </a:r>
            <a:r>
              <a:rPr lang="cs-CZ" b="1" dirty="0" err="1">
                <a:solidFill>
                  <a:srgbClr val="00B0F0"/>
                </a:solidFill>
              </a:rPr>
              <a:t>Ecological</a:t>
            </a:r>
            <a:r>
              <a:rPr lang="cs-CZ" b="1" dirty="0"/>
              <a:t> - ekologické (environmentální) – místní, národní</a:t>
            </a:r>
            <a:br>
              <a:rPr lang="cs-CZ" b="1" dirty="0"/>
            </a:br>
            <a:r>
              <a:rPr lang="cs-CZ" b="1" dirty="0"/>
              <a:t>a světová problematika životního prostředí a otázky jejího řešení.</a:t>
            </a:r>
          </a:p>
        </p:txBody>
      </p:sp>
    </p:spTree>
    <p:extLst>
      <p:ext uri="{BB962C8B-B14F-4D97-AF65-F5344CB8AC3E}">
        <p14:creationId xmlns:p14="http://schemas.microsoft.com/office/powerpoint/2010/main" val="271635310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0B85BC-90F6-4359-87C4-7BBBFF008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5187"/>
            <a:ext cx="8229600" cy="960438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PODSTATA PESTLE ANALÝZY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4B4A3E-9F91-403D-BF9C-B1D4A3784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3439"/>
            <a:ext cx="8229600" cy="4422724"/>
          </a:xfrm>
        </p:spPr>
        <p:txBody>
          <a:bodyPr>
            <a:normAutofit/>
          </a:bodyPr>
          <a:lstStyle/>
          <a:p>
            <a:r>
              <a:rPr lang="cs-CZ" b="1" dirty="0"/>
              <a:t>Podstatou PESTLE analýzy je identifikovat pro každou skupinu faktorů ty nejvýznamnější jevy, události, rizika a vlivy, které ovlivňují nebo budou ovlivňovat organizaci.</a:t>
            </a:r>
          </a:p>
          <a:p>
            <a:r>
              <a:rPr lang="cs-CZ" b="1" dirty="0"/>
              <a:t>Metoda PESTLE je součástí metod používaných v oblasti analýzy dopadů.</a:t>
            </a:r>
          </a:p>
          <a:p>
            <a:r>
              <a:rPr lang="cs-CZ" b="1" dirty="0"/>
              <a:t>Někdy bývá použita jako vstup analýzy vnějšího prostředí do SWOT analýzy.</a:t>
            </a:r>
          </a:p>
        </p:txBody>
      </p:sp>
    </p:spTree>
    <p:extLst>
      <p:ext uri="{BB962C8B-B14F-4D97-AF65-F5344CB8AC3E}">
        <p14:creationId xmlns:p14="http://schemas.microsoft.com/office/powerpoint/2010/main" val="111372375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50B361-2852-4602-8608-70FB5391D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7812"/>
            <a:ext cx="8229600" cy="849825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ZJEDNODUŠENÁ VARIANTA – PEST ANALÝZA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FE03FA-351B-4D36-B6E0-9BDB227EF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Někdy se používá také podobná zjednodušená varianta nazývaná </a:t>
            </a:r>
            <a:r>
              <a:rPr lang="cs-CZ" b="1" dirty="0">
                <a:solidFill>
                  <a:srgbClr val="FF0000"/>
                </a:solidFill>
              </a:rPr>
              <a:t>PEST</a:t>
            </a:r>
            <a:r>
              <a:rPr lang="cs-CZ" b="1" dirty="0"/>
              <a:t> analýza: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P</a:t>
            </a:r>
            <a:r>
              <a:rPr lang="cs-CZ" b="1" dirty="0"/>
              <a:t> – </a:t>
            </a:r>
            <a:r>
              <a:rPr lang="cs-CZ" b="1" dirty="0">
                <a:solidFill>
                  <a:srgbClr val="00B0F0"/>
                </a:solidFill>
              </a:rPr>
              <a:t>politické</a:t>
            </a:r>
            <a:r>
              <a:rPr lang="cs-CZ" b="1" dirty="0"/>
              <a:t> – existující a potenciální působení politických vlivů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E</a:t>
            </a:r>
            <a:r>
              <a:rPr lang="cs-CZ" b="1" dirty="0"/>
              <a:t> – </a:t>
            </a:r>
            <a:r>
              <a:rPr lang="cs-CZ" b="1" dirty="0">
                <a:solidFill>
                  <a:srgbClr val="00B0F0"/>
                </a:solidFill>
              </a:rPr>
              <a:t>ekonomické</a:t>
            </a:r>
            <a:r>
              <a:rPr lang="cs-CZ" b="1" dirty="0"/>
              <a:t> – působení a vliv místní, národní</a:t>
            </a:r>
            <a:br>
              <a:rPr lang="cs-CZ" b="1" dirty="0"/>
            </a:br>
            <a:r>
              <a:rPr lang="cs-CZ" b="1" dirty="0"/>
              <a:t>a světové ekonomiky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S</a:t>
            </a:r>
            <a:r>
              <a:rPr lang="cs-CZ" b="1" dirty="0"/>
              <a:t> – </a:t>
            </a:r>
            <a:r>
              <a:rPr lang="cs-CZ" b="1" dirty="0">
                <a:solidFill>
                  <a:srgbClr val="00B0F0"/>
                </a:solidFill>
              </a:rPr>
              <a:t>sociální</a:t>
            </a:r>
            <a:r>
              <a:rPr lang="cs-CZ" b="1" dirty="0"/>
              <a:t> – průmět sociálních změn dovnitř organizace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T</a:t>
            </a:r>
            <a:r>
              <a:rPr lang="cs-CZ" b="1" dirty="0"/>
              <a:t> – </a:t>
            </a:r>
            <a:r>
              <a:rPr lang="cs-CZ" b="1" dirty="0">
                <a:solidFill>
                  <a:srgbClr val="00B0F0"/>
                </a:solidFill>
              </a:rPr>
              <a:t>technologické </a:t>
            </a:r>
            <a:r>
              <a:rPr lang="cs-CZ" b="1" dirty="0"/>
              <a:t>– dopady nových a vyspělých technologií</a:t>
            </a:r>
          </a:p>
        </p:txBody>
      </p:sp>
    </p:spTree>
    <p:extLst>
      <p:ext uri="{BB962C8B-B14F-4D97-AF65-F5344CB8AC3E}">
        <p14:creationId xmlns:p14="http://schemas.microsoft.com/office/powerpoint/2010/main" val="259111720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34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40FAC63-455C-4794-89C3-8C48765BE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953" y="640081"/>
            <a:ext cx="1956491" cy="525779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PESTEL ANALÝZA</a:t>
            </a:r>
          </a:p>
        </p:txBody>
      </p:sp>
      <p:sp>
        <p:nvSpPr>
          <p:cNvPr id="4101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85050" y="484632"/>
            <a:ext cx="6096762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Univerzita Pardubice. Fakulta ekonomicko-správní Ústav podnikové ekonomiky  a managementu - PDF Free Download">
            <a:extLst>
              <a:ext uri="{FF2B5EF4-FFF2-40B4-BE49-F238E27FC236}">
                <a16:creationId xmlns:a16="http://schemas.microsoft.com/office/drawing/2014/main" id="{DCFC6DDA-918D-4AE4-9981-E535742660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 bwMode="auto">
          <a:xfrm>
            <a:off x="3047223" y="942538"/>
            <a:ext cx="5372416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92375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C84241-86E8-487C-966E-E13F5131C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9432"/>
            <a:ext cx="8229600" cy="857199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ALTERNATIVNÍ ANALÝZY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67B3FD-5C92-4C60-AB9F-8AD4502B2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39" y="1696065"/>
            <a:ext cx="8944895" cy="4430098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Někdy se používá název/zkratka STEEPLED analýza, kdy jsou faktory identické jako u PESTLE, ale jsou přidány etické (</a:t>
            </a:r>
            <a:r>
              <a:rPr lang="cs-CZ" b="1" dirty="0" err="1"/>
              <a:t>Ethics</a:t>
            </a:r>
            <a:r>
              <a:rPr lang="cs-CZ" b="1" dirty="0"/>
              <a:t>) a demografické (</a:t>
            </a:r>
            <a:r>
              <a:rPr lang="cs-CZ" b="1" dirty="0" err="1"/>
              <a:t>Demographic</a:t>
            </a:r>
            <a:r>
              <a:rPr lang="cs-CZ" b="1" dirty="0"/>
              <a:t>) faktory.</a:t>
            </a:r>
          </a:p>
          <a:p>
            <a:r>
              <a:rPr lang="cs-CZ" b="1" dirty="0"/>
              <a:t>Alternativně se používá také název </a:t>
            </a:r>
            <a:r>
              <a:rPr lang="cs-CZ" b="1" dirty="0">
                <a:solidFill>
                  <a:srgbClr val="FF0000"/>
                </a:solidFill>
              </a:rPr>
              <a:t>STEER</a:t>
            </a:r>
            <a:r>
              <a:rPr lang="cs-CZ" b="1" dirty="0"/>
              <a:t> analýza, kdy jsou v podstatě identické faktory uspořádány takto: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S</a:t>
            </a:r>
            <a:r>
              <a:rPr lang="cs-CZ" b="1" dirty="0"/>
              <a:t> - </a:t>
            </a:r>
            <a:r>
              <a:rPr lang="cs-CZ" b="1" dirty="0">
                <a:solidFill>
                  <a:srgbClr val="00B0F0"/>
                </a:solidFill>
              </a:rPr>
              <a:t>socio-</a:t>
            </a:r>
            <a:r>
              <a:rPr lang="cs-CZ" b="1" dirty="0" err="1">
                <a:solidFill>
                  <a:srgbClr val="00B0F0"/>
                </a:solidFill>
              </a:rPr>
              <a:t>cultural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r>
              <a:rPr lang="cs-CZ" b="1" dirty="0"/>
              <a:t>- socio-kulturní faktory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T </a:t>
            </a:r>
            <a:r>
              <a:rPr lang="cs-CZ" b="1" dirty="0"/>
              <a:t>- </a:t>
            </a:r>
            <a:r>
              <a:rPr lang="cs-CZ" b="1" dirty="0" err="1">
                <a:solidFill>
                  <a:srgbClr val="00B0F0"/>
                </a:solidFill>
              </a:rPr>
              <a:t>technological</a:t>
            </a:r>
            <a:r>
              <a:rPr lang="cs-CZ" b="1" dirty="0"/>
              <a:t> - technologické faktory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E</a:t>
            </a:r>
            <a:r>
              <a:rPr lang="cs-CZ" b="1" dirty="0"/>
              <a:t> - </a:t>
            </a:r>
            <a:r>
              <a:rPr lang="cs-CZ" b="1" dirty="0" err="1">
                <a:solidFill>
                  <a:srgbClr val="00B0F0"/>
                </a:solidFill>
              </a:rPr>
              <a:t>economic</a:t>
            </a:r>
            <a:r>
              <a:rPr lang="cs-CZ" b="1" dirty="0"/>
              <a:t> - ekonomické faktory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E</a:t>
            </a:r>
            <a:r>
              <a:rPr lang="cs-CZ" b="1" dirty="0"/>
              <a:t> - </a:t>
            </a:r>
            <a:r>
              <a:rPr lang="cs-CZ" b="1" dirty="0" err="1">
                <a:solidFill>
                  <a:srgbClr val="00B0F0"/>
                </a:solidFill>
              </a:rPr>
              <a:t>ecological</a:t>
            </a:r>
            <a:r>
              <a:rPr lang="cs-CZ" b="1" dirty="0"/>
              <a:t> - ekologické faktory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R</a:t>
            </a:r>
            <a:r>
              <a:rPr lang="cs-CZ" b="1" dirty="0"/>
              <a:t> - </a:t>
            </a:r>
            <a:r>
              <a:rPr lang="cs-CZ" b="1" dirty="0" err="1">
                <a:solidFill>
                  <a:srgbClr val="00B0F0"/>
                </a:solidFill>
              </a:rPr>
              <a:t>regulatory</a:t>
            </a:r>
            <a:r>
              <a:rPr lang="cs-CZ" b="1" dirty="0"/>
              <a:t> - regulující faktory (legislativa jako regulace)</a:t>
            </a:r>
          </a:p>
          <a:p>
            <a:r>
              <a:rPr lang="cs-CZ" b="1" dirty="0"/>
              <a:t>Jsou známy i další varianty jsou známy pod názvy jako SLEPT nebo STEP.</a:t>
            </a:r>
          </a:p>
        </p:txBody>
      </p:sp>
    </p:spTree>
    <p:extLst>
      <p:ext uri="{BB962C8B-B14F-4D97-AF65-F5344CB8AC3E}">
        <p14:creationId xmlns:p14="http://schemas.microsoft.com/office/powerpoint/2010/main" val="88829532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639158-5B43-471D-9FF0-F32442DD6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94539"/>
            <a:ext cx="8229600" cy="1468921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KLÍČOVÉ VÝKONNOSTNÍ UKAZATELE (KPI)</a:t>
            </a:r>
          </a:p>
        </p:txBody>
      </p:sp>
    </p:spTree>
    <p:extLst>
      <p:ext uri="{BB962C8B-B14F-4D97-AF65-F5344CB8AC3E}">
        <p14:creationId xmlns:p14="http://schemas.microsoft.com/office/powerpoint/2010/main" val="363677889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24F9D6-3705-41CC-ACFC-6CCA682BE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5576887"/>
            <a:ext cx="8183880" cy="640081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KLÍČOVÍ UKAZATELÉ VÝKONNOSTI</a:t>
            </a:r>
          </a:p>
        </p:txBody>
      </p:sp>
      <p:pic>
        <p:nvPicPr>
          <p:cNvPr id="5122" name="Picture 2" descr="1 Řízení výkonnosti procesu Management Performance Přednáška k předmětu:  Počítačová podpora řízení Předmět : Počítačová podpora řízení K126 PPR1  Obor : - ppt stáhnout">
            <a:extLst>
              <a:ext uri="{FF2B5EF4-FFF2-40B4-BE49-F238E27FC236}">
                <a16:creationId xmlns:a16="http://schemas.microsoft.com/office/drawing/2014/main" id="{DB528596-0E67-438A-A51F-8EF56D2147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" r="1" b="19313"/>
          <a:stretch/>
        </p:blipFill>
        <p:spPr bwMode="auto">
          <a:xfrm>
            <a:off x="480060" y="640080"/>
            <a:ext cx="8183880" cy="483679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728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4FAB75-06CE-4E57-A4C6-200C1F8F0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7159"/>
            <a:ext cx="8229600" cy="1383681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BUSINESS PLÁN, STRATEGICKÝ DOKUMENT</a:t>
            </a:r>
          </a:p>
        </p:txBody>
      </p:sp>
    </p:spTree>
    <p:extLst>
      <p:ext uri="{BB962C8B-B14F-4D97-AF65-F5344CB8AC3E}">
        <p14:creationId xmlns:p14="http://schemas.microsoft.com/office/powerpoint/2010/main" val="223045635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1DBBE3F-C9F7-4538-9560-61D01C717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3174"/>
            <a:ext cx="8229600" cy="96602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KPI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C337225-B165-41F3-BEEA-CF32E61C4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11362"/>
            <a:ext cx="8229600" cy="2278626"/>
          </a:xfrm>
        </p:spPr>
        <p:txBody>
          <a:bodyPr/>
          <a:lstStyle/>
          <a:p>
            <a:r>
              <a:rPr lang="cs-CZ" b="1" dirty="0" err="1"/>
              <a:t>Key</a:t>
            </a:r>
            <a:r>
              <a:rPr lang="cs-CZ" b="1" dirty="0"/>
              <a:t> Performance </a:t>
            </a:r>
            <a:r>
              <a:rPr lang="cs-CZ" b="1" dirty="0" err="1"/>
              <a:t>Indicators</a:t>
            </a:r>
            <a:r>
              <a:rPr lang="cs-CZ" b="1" dirty="0"/>
              <a:t>, zkratka KPI.</a:t>
            </a:r>
          </a:p>
          <a:p>
            <a:r>
              <a:rPr lang="cs-CZ" b="1" dirty="0"/>
              <a:t>Lze překládat jako klíčové ukazatele výkonnosti, nebo výkonové ukazatele, obvykle se používá  zkratka KPI.</a:t>
            </a:r>
          </a:p>
        </p:txBody>
      </p:sp>
    </p:spTree>
    <p:extLst>
      <p:ext uri="{BB962C8B-B14F-4D97-AF65-F5344CB8AC3E}">
        <p14:creationId xmlns:p14="http://schemas.microsoft.com/office/powerpoint/2010/main" val="342112901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E218A0-76BD-410A-984E-D8779113C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6710" y="250721"/>
            <a:ext cx="1460090" cy="827703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KPI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99D8C6-F64F-4F03-A260-048C076E7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9413"/>
            <a:ext cx="8229600" cy="4186750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KPI označuje indikátory/ukazatele/metriky výkonnosti přiřazené procesu, službě, organizačnímu útvaru, celé organizaci.</a:t>
            </a:r>
          </a:p>
          <a:p>
            <a:r>
              <a:rPr lang="cs-CZ" b="1" dirty="0" err="1"/>
              <a:t>KPIs</a:t>
            </a:r>
            <a:r>
              <a:rPr lang="cs-CZ" b="1" dirty="0"/>
              <a:t> vyjadřují požadovanou výkonnost (kvalitu, efektivnost nebo hospodárnost).</a:t>
            </a:r>
          </a:p>
          <a:p>
            <a:r>
              <a:rPr lang="cs-CZ" b="1" dirty="0"/>
              <a:t>Používají se na všech úrovních řízení organizace, zejména ve strategickém řízení, řízení podle cílů a v řízení služeb (SOM).</a:t>
            </a:r>
          </a:p>
          <a:p>
            <a:pPr marL="0" indent="0">
              <a:buNone/>
            </a:pPr>
            <a:endParaRPr lang="cs-CZ" b="1" dirty="0"/>
          </a:p>
          <a:p>
            <a:pPr lvl="1"/>
            <a:r>
              <a:rPr lang="cs-CZ" b="1" dirty="0"/>
              <a:t>Ekonomické ukazatele</a:t>
            </a:r>
          </a:p>
          <a:p>
            <a:pPr lvl="1"/>
            <a:r>
              <a:rPr lang="cs-CZ" b="1" dirty="0"/>
              <a:t>Ukazatele kvality</a:t>
            </a:r>
          </a:p>
          <a:p>
            <a:pPr lvl="1"/>
            <a:r>
              <a:rPr lang="cs-CZ" b="1" dirty="0"/>
              <a:t>Ukazatele výkonnosti procesů</a:t>
            </a:r>
          </a:p>
          <a:p>
            <a:pPr lvl="1"/>
            <a:r>
              <a:rPr lang="cs-CZ" b="1" dirty="0"/>
              <a:t>Ukazatele IT služeb</a:t>
            </a:r>
          </a:p>
          <a:p>
            <a:pPr lvl="1"/>
            <a:r>
              <a:rPr lang="cs-CZ" b="1" dirty="0"/>
              <a:t>Ukazatele zásob</a:t>
            </a:r>
          </a:p>
          <a:p>
            <a:pPr lvl="1"/>
            <a:r>
              <a:rPr lang="cs-CZ" b="1" dirty="0"/>
              <a:t>Systém provázaných ukazatelů (BSC)</a:t>
            </a:r>
          </a:p>
        </p:txBody>
      </p:sp>
    </p:spTree>
    <p:extLst>
      <p:ext uri="{BB962C8B-B14F-4D97-AF65-F5344CB8AC3E}">
        <p14:creationId xmlns:p14="http://schemas.microsoft.com/office/powerpoint/2010/main" val="385053813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8B2C2A-19B5-4FFC-9685-5D1AC7EEF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9934"/>
            <a:ext cx="8229600" cy="827703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KPI - KGI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A69D8A-00B6-4CCE-BC6F-B48A3CEE6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60639"/>
            <a:ext cx="8229600" cy="3965524"/>
          </a:xfrm>
        </p:spPr>
        <p:txBody>
          <a:bodyPr/>
          <a:lstStyle/>
          <a:p>
            <a:r>
              <a:rPr lang="cs-CZ" b="1" dirty="0" err="1"/>
              <a:t>KPIs</a:t>
            </a:r>
            <a:r>
              <a:rPr lang="cs-CZ" b="1" dirty="0"/>
              <a:t> podobně jako cíle by měly splňovat podmínky SMART.</a:t>
            </a:r>
          </a:p>
          <a:p>
            <a:r>
              <a:rPr lang="cs-CZ" b="1" dirty="0"/>
              <a:t>V užším významu se vztahují jen na procesy</a:t>
            </a:r>
            <a:br>
              <a:rPr lang="cs-CZ" b="1" dirty="0"/>
            </a:br>
            <a:r>
              <a:rPr lang="cs-CZ" b="1" dirty="0"/>
              <a:t>a jsou pojímány jako doplněk ke KGI (</a:t>
            </a:r>
            <a:r>
              <a:rPr lang="cs-CZ" b="1" dirty="0" err="1"/>
              <a:t>Key</a:t>
            </a:r>
            <a:r>
              <a:rPr lang="cs-CZ" b="1" dirty="0"/>
              <a:t> </a:t>
            </a:r>
            <a:r>
              <a:rPr lang="cs-CZ" b="1" dirty="0" err="1"/>
              <a:t>Goal</a:t>
            </a:r>
            <a:r>
              <a:rPr lang="cs-CZ" b="1" dirty="0"/>
              <a:t> </a:t>
            </a:r>
            <a:r>
              <a:rPr lang="cs-CZ" b="1" dirty="0" err="1"/>
              <a:t>Indicators</a:t>
            </a:r>
            <a:r>
              <a:rPr lang="cs-CZ" b="1" dirty="0"/>
              <a:t>).</a:t>
            </a:r>
          </a:p>
          <a:p>
            <a:r>
              <a:rPr lang="cs-CZ" b="1" dirty="0"/>
              <a:t>Zatímco KPI měří výkonnost procesu, KGI měří, jak se daří dosahovat cíle.</a:t>
            </a:r>
          </a:p>
        </p:txBody>
      </p:sp>
    </p:spTree>
    <p:extLst>
      <p:ext uri="{BB962C8B-B14F-4D97-AF65-F5344CB8AC3E}">
        <p14:creationId xmlns:p14="http://schemas.microsoft.com/office/powerpoint/2010/main" val="70104260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CC3E47-A0C7-40B5-9CDF-FE731299D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2" y="742951"/>
            <a:ext cx="2607469" cy="4962524"/>
          </a:xfrm>
        </p:spPr>
        <p:txBody>
          <a:bodyPr>
            <a:normAutofit/>
          </a:bodyPr>
          <a:lstStyle/>
          <a:p>
            <a:r>
              <a:rPr lang="cs-CZ" sz="2900" b="1" dirty="0">
                <a:solidFill>
                  <a:srgbClr val="FFFFFF"/>
                </a:solidFill>
              </a:rPr>
              <a:t>MODEL EXCELLENCE EFQM</a:t>
            </a:r>
            <a:br>
              <a:rPr lang="cs-CZ" sz="2900" b="1" dirty="0">
                <a:solidFill>
                  <a:srgbClr val="FFFFFF"/>
                </a:solidFill>
              </a:rPr>
            </a:br>
            <a:r>
              <a:rPr lang="cs-CZ" sz="2900" b="1" dirty="0">
                <a:solidFill>
                  <a:srgbClr val="FFFFFF"/>
                </a:solidFill>
              </a:rPr>
              <a:t>(PARAMETRY</a:t>
            </a:r>
            <a:br>
              <a:rPr lang="cs-CZ" sz="2900" b="1" dirty="0">
                <a:solidFill>
                  <a:srgbClr val="FFFFFF"/>
                </a:solidFill>
              </a:rPr>
            </a:br>
            <a:r>
              <a:rPr lang="cs-CZ" sz="2900" b="1" dirty="0">
                <a:solidFill>
                  <a:srgbClr val="FFFFFF"/>
                </a:solidFill>
              </a:rPr>
              <a:t>A JEJICH HODNOTY)</a:t>
            </a:r>
          </a:p>
        </p:txBody>
      </p:sp>
      <p:pic>
        <p:nvPicPr>
          <p:cNvPr id="12290" name="Picture 2" descr="Model excelence EFQM – Wikipedie">
            <a:extLst>
              <a:ext uri="{FF2B5EF4-FFF2-40B4-BE49-F238E27FC236}">
                <a16:creationId xmlns:a16="http://schemas.microsoft.com/office/drawing/2014/main" id="{1AFBC3C1-2576-4452-834D-27CFE5314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5366" y="2253333"/>
            <a:ext cx="4915159" cy="235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46476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B29C618-A8B9-4F4C-9407-9885FE91E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3180"/>
            <a:ext cx="8229600" cy="774458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LITERATURA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28413F-E370-441F-94C8-B67B44CE2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/>
              <a:t>PAWLICZEK, A. </a:t>
            </a:r>
            <a:r>
              <a:rPr lang="cs-CZ" sz="2000" b="1" i="1" dirty="0"/>
              <a:t>Moderní nástroje efektivního managementu. </a:t>
            </a:r>
            <a:r>
              <a:rPr lang="cs-CZ" sz="2000" b="1" dirty="0"/>
              <a:t>1. vyd. Moravská vysoká škola Olomouc, Olomouc: 2017, 148 s.</a:t>
            </a:r>
          </a:p>
        </p:txBody>
      </p:sp>
    </p:spTree>
    <p:extLst>
      <p:ext uri="{BB962C8B-B14F-4D97-AF65-F5344CB8AC3E}">
        <p14:creationId xmlns:p14="http://schemas.microsoft.com/office/powerpoint/2010/main" val="1736374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2971</Words>
  <Application>Microsoft Office PowerPoint</Application>
  <PresentationFormat>Předvádění na obrazovce (4:3)</PresentationFormat>
  <Paragraphs>381</Paragraphs>
  <Slides>94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94</vt:i4>
      </vt:variant>
    </vt:vector>
  </HeadingPairs>
  <TitlesOfParts>
    <vt:vector size="98" baseType="lpstr">
      <vt:lpstr>Arial</vt:lpstr>
      <vt:lpstr>Calibri</vt:lpstr>
      <vt:lpstr>Geogrotesque</vt:lpstr>
      <vt:lpstr>Office Theme</vt:lpstr>
      <vt:lpstr>MODERNÍ NÁSTROJE EFEKTIVNÍHO MANAGEMENTU </vt:lpstr>
      <vt:lpstr>2. VYBRANÉ NÁSTROJE STRATEGICKÉHO ŘÍZENÍ</vt:lpstr>
      <vt:lpstr>STRATEGICKÉ ŘÍZENÍ</vt:lpstr>
      <vt:lpstr>STRATEGICKÉ ŘÍZENÍ</vt:lpstr>
      <vt:lpstr>STRATEGICKÝ CYKLUS</vt:lpstr>
      <vt:lpstr>RŮZNORODOST STRATEGIE</vt:lpstr>
      <vt:lpstr>HLAVNÍ PŘÍSTUPY STRATEGICKÉHO MANAGEMENTU</vt:lpstr>
      <vt:lpstr>4 ZÁKLADNÍ FÁZE STRATEGICKÉHO MANAGEMENTU</vt:lpstr>
      <vt:lpstr>BUSINESS PLÁN, STRATEGICKÝ DOKUMENT</vt:lpstr>
      <vt:lpstr>Struktura Podnikatelského plánu (Business Plan)</vt:lpstr>
      <vt:lpstr>STRUKTURA PODNIKATELSKÉHO PLÁNU</vt:lpstr>
      <vt:lpstr>TITULNÍ STRANA</vt:lpstr>
      <vt:lpstr>EXECUTIVE SUMMARY - SHRNUTÍ</vt:lpstr>
      <vt:lpstr>POPIS SPOLEČNOSTI – 4 ČÁSTI</vt:lpstr>
      <vt:lpstr>1. Základní informace o společnosti</vt:lpstr>
      <vt:lpstr>2. Vize</vt:lpstr>
      <vt:lpstr>3. Partneři</vt:lpstr>
      <vt:lpstr>4. Investice</vt:lpstr>
      <vt:lpstr>POPIS PRODUKTU (VÝROBKU/SLUŽBY)</vt:lpstr>
      <vt:lpstr>KONKURENČNÍ SROVNÁNÍ</vt:lpstr>
      <vt:lpstr>TECHNOLOGIE (pouze u projektů v kontaktu s technologií)</vt:lpstr>
      <vt:lpstr>ANALÝZA TRHU</vt:lpstr>
      <vt:lpstr>1. Sektor</vt:lpstr>
      <vt:lpstr>2. Analýza dodavatelů</vt:lpstr>
      <vt:lpstr>3. Analýza zákazníků</vt:lpstr>
      <vt:lpstr>4. Analýza konkurence</vt:lpstr>
      <vt:lpstr>STRATEGIE A IMPLEMENTACE</vt:lpstr>
      <vt:lpstr>ČÁSTI MARKETINGOVÉ STRATEGIE</vt:lpstr>
      <vt:lpstr>PRODEJNÍ STRATEGIE</vt:lpstr>
      <vt:lpstr>POPIS TÝMU</vt:lpstr>
      <vt:lpstr>FINANČNÍ ANALÝZA</vt:lpstr>
      <vt:lpstr>PODNIKATELSKÝ PLÁN - OTÁZKY</vt:lpstr>
      <vt:lpstr>PRODUKT (výrobek, služba)</vt:lpstr>
      <vt:lpstr>TÝM</vt:lpstr>
      <vt:lpstr>ZÁKAZNÍK</vt:lpstr>
      <vt:lpstr>KONKURENČNÍ FIRMY</vt:lpstr>
      <vt:lpstr>KONKURENČNÍ PRODUKTY (VÝROBKY, SLUŽBY)</vt:lpstr>
      <vt:lpstr>DODAVATELÉ, ODBĚRATELÉ</vt:lpstr>
      <vt:lpstr>PRODEJ</vt:lpstr>
      <vt:lpstr>PROPAGACE</vt:lpstr>
      <vt:lpstr>FIRMA</vt:lpstr>
      <vt:lpstr>INVESTOR</vt:lpstr>
      <vt:lpstr>PORTEROVA ANALÝZA (P5F)</vt:lpstr>
      <vt:lpstr>PORTEROVA ANALÝZA PĚTI KONKURENČNÍCH SIL (P5F)</vt:lpstr>
      <vt:lpstr>PORTEROVA ANALÝZA PĚTI SIL (P5F)</vt:lpstr>
      <vt:lpstr>STÁVAJÍCÍ KONKURENCE</vt:lpstr>
      <vt:lpstr>NEJČASTĚJI POUŽÍVANÉ NÁSTROJE PRO ZVÝŠENÍ PODÍLU NA TRHU</vt:lpstr>
      <vt:lpstr>FAKTORY INTENZITY KONKURENČNÍ SÍLY</vt:lpstr>
      <vt:lpstr>NOVÁ KONKURENCE</vt:lpstr>
      <vt:lpstr>VLIV ODBĚRATELŮ (ZÁKAZNÍKŮ) - 1</vt:lpstr>
      <vt:lpstr>MONOPSON</vt:lpstr>
      <vt:lpstr>VLIV ODBĚRATELŮ (ZÁKAZNÍKŮ) - 2</vt:lpstr>
      <vt:lpstr>VLIV DODAVATELŮ</vt:lpstr>
      <vt:lpstr>SUBSTITUČNÍ PRODUKTY</vt:lpstr>
      <vt:lpstr>BOSTONSKÁ MATICE (BCG)</vt:lpstr>
      <vt:lpstr>BCG MATICE</vt:lpstr>
      <vt:lpstr>ANALÝZA PORTFÓLIA</vt:lpstr>
      <vt:lpstr>BOSTONSKÁ MATICE (BCG)</vt:lpstr>
      <vt:lpstr>OTAZNÍKY</vt:lpstr>
      <vt:lpstr>HVĚZDY</vt:lpstr>
      <vt:lpstr>DOJNÉ KRÁVY</vt:lpstr>
      <vt:lpstr>BÍDNÍ PSI</vt:lpstr>
      <vt:lpstr>UŽITÍ - STRATEGIE</vt:lpstr>
      <vt:lpstr>VYUŽITÍ</vt:lpstr>
      <vt:lpstr>VYVÁŽENÁ TABULKA VÝSLEDKŮ (BSC)</vt:lpstr>
      <vt:lpstr>BALANCED SCORECARD (BSC)</vt:lpstr>
      <vt:lpstr>Robert S. KAPLAN nar. 1940 Professor of Strategic Management</vt:lpstr>
      <vt:lpstr>David P. NORTON nar. 1942 Professor of Strategic Management</vt:lpstr>
      <vt:lpstr>PŮVODNÍ ZAMĚŘENÍ BSC</vt:lpstr>
      <vt:lpstr>STRUKTURA BSC</vt:lpstr>
      <vt:lpstr>PERSPEKTIVY A ZÁKLADNÍ PRINCIP BSC</vt:lpstr>
      <vt:lpstr>BALANCED SCORECARD</vt:lpstr>
      <vt:lpstr>VYVÁŽENÁ TABULKA VÝSLEDKŮ (BSC)</vt:lpstr>
      <vt:lpstr>„Cílem projektu BSC není vyvinout nový soubor měřítek. Měření – způsob popisu výsledků a záměrů – je jistě mocným motivačním a ověřovacím nástrojem. Ale měřící rámec BSC by měl být využit při vývoji nového manažerského systému. Rozdíl mezi měřícím a manažerským systémem je sice málo patrný, ale rozhodující. Měřící systém by měl být pouze prostředkem k dosažení důležitějšího cíle – strategického manažerského systému, který pomáhá získat zpětnou vazbu o implementované strategii.“ (R. S. KAPLAN, D. P. NORTON)</vt:lpstr>
      <vt:lpstr>VYUŽITÍ BSC</vt:lpstr>
      <vt:lpstr>ŘÍZENÍ PODLE CÍLŮ (MBO)</vt:lpstr>
      <vt:lpstr>ŘÍZENÍ PODLE CÍLŮ</vt:lpstr>
      <vt:lpstr>ŘÍZENÍ PODLE CÍLŮ (MBO)</vt:lpstr>
      <vt:lpstr>Peter Ferdinand DRUCKER  19. 11. 1909 – 11. 11. 2005  zakladatel moderního managementu jako samostatného teoretického oboru.</vt:lpstr>
      <vt:lpstr>Řízení zůstane základní a dominantní institucí snad tak dlouho, jak bude trvat západní civilizace.“  (Peter F. Drucker)</vt:lpstr>
      <vt:lpstr>ŘÍZENÍ PODLE CÍLŮ V PRAXI</vt:lpstr>
      <vt:lpstr>PESTLE ANALÝZA</vt:lpstr>
      <vt:lpstr>PESTLE ANALÝZA</vt:lpstr>
      <vt:lpstr>PODSTATA PESTLE ANALÝZY</vt:lpstr>
      <vt:lpstr>ZJEDNODUŠENÁ VARIANTA – PEST ANALÝZA</vt:lpstr>
      <vt:lpstr>PESTEL ANALÝZA</vt:lpstr>
      <vt:lpstr>ALTERNATIVNÍ ANALÝZY</vt:lpstr>
      <vt:lpstr>KLÍČOVÉ VÝKONNOSTNÍ UKAZATELE (KPI)</vt:lpstr>
      <vt:lpstr>KLÍČOVÍ UKAZATELÉ VÝKONNOSTI</vt:lpstr>
      <vt:lpstr>KPI</vt:lpstr>
      <vt:lpstr>KPI</vt:lpstr>
      <vt:lpstr>KPI - KGI</vt:lpstr>
      <vt:lpstr>MODEL EXCELLENCE EFQM (PARAMETRY A JEJICH HODNOTY)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NÁSTROJE EFEKTIVNÍHO MANAGEMENTU (1. tutoriál)</dc:title>
  <dc:creator>Rössler Miroslav</dc:creator>
  <cp:lastModifiedBy>Rössler Miroslav</cp:lastModifiedBy>
  <cp:revision>5</cp:revision>
  <dcterms:created xsi:type="dcterms:W3CDTF">2020-10-12T11:12:17Z</dcterms:created>
  <dcterms:modified xsi:type="dcterms:W3CDTF">2026-02-06T14:15:12Z</dcterms:modified>
</cp:coreProperties>
</file>