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398" r:id="rId26"/>
    <p:sldId id="267" r:id="rId27"/>
    <p:sldId id="399" r:id="rId28"/>
    <p:sldId id="400" r:id="rId29"/>
    <p:sldId id="401" r:id="rId30"/>
    <p:sldId id="417" r:id="rId31"/>
    <p:sldId id="418" r:id="rId32"/>
    <p:sldId id="420" r:id="rId33"/>
    <p:sldId id="421" r:id="rId34"/>
    <p:sldId id="422" r:id="rId35"/>
    <p:sldId id="419" r:id="rId36"/>
    <p:sldId id="402" r:id="rId37"/>
    <p:sldId id="403" r:id="rId38"/>
    <p:sldId id="404" r:id="rId39"/>
    <p:sldId id="405" r:id="rId40"/>
    <p:sldId id="406" r:id="rId41"/>
    <p:sldId id="407" r:id="rId42"/>
    <p:sldId id="408" r:id="rId43"/>
    <p:sldId id="409" r:id="rId44"/>
    <p:sldId id="410" r:id="rId45"/>
    <p:sldId id="265" r:id="rId46"/>
    <p:sldId id="411" r:id="rId47"/>
    <p:sldId id="266" r:id="rId48"/>
    <p:sldId id="412" r:id="rId49"/>
    <p:sldId id="264" r:id="rId5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8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983" y="2661182"/>
            <a:ext cx="8834033" cy="1535635"/>
          </a:xfrm>
        </p:spPr>
        <p:txBody>
          <a:bodyPr lIns="0" tIns="0" rIns="0" bIns="0" anchor="t" anchorCtr="0">
            <a:noAutofit/>
          </a:bodyPr>
          <a:lstStyle/>
          <a:p>
            <a:r>
              <a:rPr lang="cs-CZ" b="1" dirty="0">
                <a:solidFill>
                  <a:srgbClr val="D10202"/>
                </a:solidFill>
                <a:cs typeface="Arial"/>
              </a:rPr>
              <a:t>MODERNÍ NÁSTROJE EFEKTIVNÍHO MANAGEMENTU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082140" y="5023976"/>
            <a:ext cx="2979720" cy="5786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cs typeface="Arial"/>
              </a:rPr>
              <a:t>M. Rössler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154981-726E-4560-A68B-A2403FBBC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KVALITY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DD6F6C-85CD-436B-B8FE-8026F65B5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APQP (</a:t>
            </a:r>
            <a:r>
              <a:rPr lang="cs-CZ" b="1" dirty="0" err="1"/>
              <a:t>Advanced</a:t>
            </a:r>
            <a:r>
              <a:rPr lang="cs-CZ" b="1" dirty="0"/>
              <a:t> </a:t>
            </a:r>
            <a:r>
              <a:rPr lang="cs-CZ" b="1" dirty="0" err="1"/>
              <a:t>Product</a:t>
            </a:r>
            <a:r>
              <a:rPr lang="cs-CZ" b="1" dirty="0"/>
              <a:t> </a:t>
            </a:r>
            <a:r>
              <a:rPr lang="cs-CZ" b="1" dirty="0" err="1"/>
              <a:t>Quality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PDCA (</a:t>
            </a:r>
            <a:r>
              <a:rPr lang="cs-CZ" b="1" dirty="0" err="1"/>
              <a:t>Demingův</a:t>
            </a:r>
            <a:r>
              <a:rPr lang="cs-CZ" b="1" dirty="0"/>
              <a:t> cyklus), cyklus zlepšování DMAIC, Excellence Model EFQM, </a:t>
            </a:r>
            <a:r>
              <a:rPr lang="cs-CZ" b="1" dirty="0" err="1"/>
              <a:t>Kaizen</a:t>
            </a:r>
            <a:r>
              <a:rPr lang="cs-CZ" b="1" dirty="0"/>
              <a:t>, kroužky kvality, </a:t>
            </a:r>
            <a:r>
              <a:rPr lang="cs-CZ" b="1" dirty="0" err="1"/>
              <a:t>Lean</a:t>
            </a:r>
            <a:r>
              <a:rPr lang="cs-CZ" b="1" dirty="0"/>
              <a:t>, </a:t>
            </a:r>
            <a:r>
              <a:rPr lang="cs-CZ" b="1" dirty="0" err="1"/>
              <a:t>Poka-Yoke</a:t>
            </a:r>
            <a:r>
              <a:rPr lang="cs-CZ" b="1" dirty="0"/>
              <a:t>, </a:t>
            </a:r>
            <a:r>
              <a:rPr lang="cs-CZ" b="1" dirty="0" err="1"/>
              <a:t>Six</a:t>
            </a:r>
            <a:r>
              <a:rPr lang="cs-CZ" b="1" dirty="0"/>
              <a:t> Sigma, TQM (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Quality</a:t>
            </a:r>
            <a:r>
              <a:rPr lang="cs-CZ" b="1" dirty="0"/>
              <a:t> Management), metoda 5S, DOE (Design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Experiments</a:t>
            </a:r>
            <a:r>
              <a:rPr lang="cs-CZ" b="1" dirty="0"/>
              <a:t>), </a:t>
            </a:r>
            <a:r>
              <a:rPr lang="cs-CZ" b="1" dirty="0" err="1"/>
              <a:t>Ishikawův</a:t>
            </a:r>
            <a:r>
              <a:rPr lang="cs-CZ" b="1" dirty="0"/>
              <a:t> diagram, Kano model, </a:t>
            </a:r>
            <a:r>
              <a:rPr lang="cs-CZ" b="1" dirty="0" err="1"/>
              <a:t>Paretovo</a:t>
            </a:r>
            <a:r>
              <a:rPr lang="cs-CZ" b="1" dirty="0"/>
              <a:t> pravidlo, FMEA (</a:t>
            </a:r>
            <a:r>
              <a:rPr lang="cs-CZ" b="1" dirty="0" err="1"/>
              <a:t>Failure</a:t>
            </a:r>
            <a:r>
              <a:rPr lang="cs-CZ" b="1" dirty="0"/>
              <a:t> Mode and </a:t>
            </a:r>
            <a:r>
              <a:rPr lang="cs-CZ" b="1" dirty="0" err="1"/>
              <a:t>Effect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FTA (</a:t>
            </a:r>
            <a:r>
              <a:rPr lang="cs-CZ" b="1" dirty="0" err="1"/>
              <a:t>Fault</a:t>
            </a:r>
            <a:r>
              <a:rPr lang="cs-CZ" b="1" dirty="0"/>
              <a:t> </a:t>
            </a:r>
            <a:r>
              <a:rPr lang="cs-CZ" b="1" dirty="0" err="1"/>
              <a:t>Tree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QFD (</a:t>
            </a:r>
            <a:r>
              <a:rPr lang="cs-CZ" b="1" dirty="0" err="1"/>
              <a:t>Quality</a:t>
            </a:r>
            <a:r>
              <a:rPr lang="cs-CZ" b="1" dirty="0"/>
              <a:t> </a:t>
            </a:r>
            <a:r>
              <a:rPr lang="cs-CZ" b="1" dirty="0" err="1"/>
              <a:t>Function</a:t>
            </a:r>
            <a:r>
              <a:rPr lang="cs-CZ" b="1" dirty="0"/>
              <a:t> </a:t>
            </a:r>
            <a:r>
              <a:rPr lang="cs-CZ" b="1" dirty="0" err="1"/>
              <a:t>Deployment</a:t>
            </a:r>
            <a:r>
              <a:rPr lang="cs-CZ" b="1" dirty="0"/>
              <a:t>), dům kvality, G8D (</a:t>
            </a:r>
            <a:r>
              <a:rPr lang="cs-CZ" b="1" dirty="0" err="1"/>
              <a:t>Global</a:t>
            </a:r>
            <a:r>
              <a:rPr lang="cs-CZ" b="1" dirty="0"/>
              <a:t> </a:t>
            </a:r>
            <a:r>
              <a:rPr lang="cs-CZ" b="1" dirty="0" err="1"/>
              <a:t>Eight</a:t>
            </a:r>
            <a:r>
              <a:rPr lang="cs-CZ" b="1" dirty="0"/>
              <a:t> </a:t>
            </a:r>
            <a:r>
              <a:rPr lang="cs-CZ" b="1" dirty="0" err="1"/>
              <a:t>Disciplines</a:t>
            </a:r>
            <a:r>
              <a:rPr lang="cs-CZ" b="1" dirty="0"/>
              <a:t>), MSA (</a:t>
            </a:r>
            <a:r>
              <a:rPr lang="cs-CZ" b="1" dirty="0" err="1"/>
              <a:t>Measurement</a:t>
            </a:r>
            <a:r>
              <a:rPr lang="cs-CZ" b="1" dirty="0"/>
              <a:t> </a:t>
            </a:r>
            <a:r>
              <a:rPr lang="cs-CZ" b="1" dirty="0" err="1"/>
              <a:t>System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PPAP (</a:t>
            </a:r>
            <a:r>
              <a:rPr lang="cs-CZ" b="1" dirty="0" err="1"/>
              <a:t>Production</a:t>
            </a:r>
            <a:r>
              <a:rPr lang="cs-CZ" b="1" dirty="0"/>
              <a:t> Part </a:t>
            </a:r>
            <a:r>
              <a:rPr lang="cs-CZ" b="1" dirty="0" err="1"/>
              <a:t>Approval</a:t>
            </a:r>
            <a:r>
              <a:rPr lang="cs-CZ" b="1" dirty="0"/>
              <a:t> </a:t>
            </a:r>
            <a:r>
              <a:rPr lang="cs-CZ" b="1" dirty="0" err="1"/>
              <a:t>Process</a:t>
            </a:r>
            <a:r>
              <a:rPr lang="cs-CZ" b="1" dirty="0"/>
              <a:t>), Systémy managementu kvality ISO 9001, ISO/TS 10004:2010, ISO/TS 16949, VDA.</a:t>
            </a:r>
          </a:p>
        </p:txBody>
      </p:sp>
    </p:spTree>
    <p:extLst>
      <p:ext uri="{BB962C8B-B14F-4D97-AF65-F5344CB8AC3E}">
        <p14:creationId xmlns:p14="http://schemas.microsoft.com/office/powerpoint/2010/main" val="1659719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F0DF20-5658-4CDE-A810-A8F97546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MANAGEMENT INOVACÍ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698ED6-56D0-4697-84B7-F21EA4655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Strategie modrého oceánu, CAF (</a:t>
            </a:r>
            <a:r>
              <a:rPr lang="cs-CZ" b="1" dirty="0" err="1"/>
              <a:t>Common</a:t>
            </a:r>
            <a:r>
              <a:rPr lang="cs-CZ" b="1" dirty="0"/>
              <a:t> </a:t>
            </a:r>
            <a:r>
              <a:rPr lang="cs-CZ" b="1" dirty="0" err="1"/>
              <a:t>Assessment</a:t>
            </a:r>
            <a:r>
              <a:rPr lang="cs-CZ" b="1" dirty="0"/>
              <a:t> Framework), cyklus zlepšování DMAIC, PDCA (</a:t>
            </a:r>
            <a:r>
              <a:rPr lang="cs-CZ" b="1" dirty="0" err="1"/>
              <a:t>Demingův</a:t>
            </a:r>
            <a:r>
              <a:rPr lang="cs-CZ" b="1" dirty="0"/>
              <a:t> cyklus), Excellence Model EFQM, </a:t>
            </a:r>
            <a:r>
              <a:rPr lang="cs-CZ" b="1" dirty="0" err="1"/>
              <a:t>Kaizen</a:t>
            </a:r>
            <a:r>
              <a:rPr lang="cs-CZ" b="1" dirty="0"/>
              <a:t>, kroužky kvality, Open Innovation, </a:t>
            </a:r>
            <a:r>
              <a:rPr lang="cs-CZ" b="1" dirty="0" err="1"/>
              <a:t>Six</a:t>
            </a:r>
            <a:r>
              <a:rPr lang="cs-CZ" b="1" dirty="0"/>
              <a:t> Sigma, TQM (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Quality</a:t>
            </a:r>
            <a:r>
              <a:rPr lang="cs-CZ" b="1" dirty="0"/>
              <a:t> Management), User </a:t>
            </a:r>
            <a:r>
              <a:rPr lang="cs-CZ" b="1" dirty="0" err="1"/>
              <a:t>Centered</a:t>
            </a:r>
            <a:r>
              <a:rPr lang="cs-CZ" b="1" dirty="0"/>
              <a:t> Design, Brainstorming, mentální mapy, </a:t>
            </a:r>
            <a:r>
              <a:rPr lang="cs-CZ" b="1" dirty="0" err="1"/>
              <a:t>Paretovo</a:t>
            </a:r>
            <a:r>
              <a:rPr lang="cs-CZ" b="1" dirty="0"/>
              <a:t> pravidlo, SMART - návrh cílů.</a:t>
            </a:r>
          </a:p>
        </p:txBody>
      </p:sp>
    </p:spTree>
    <p:extLst>
      <p:ext uri="{BB962C8B-B14F-4D97-AF65-F5344CB8AC3E}">
        <p14:creationId xmlns:p14="http://schemas.microsoft.com/office/powerpoint/2010/main" val="2189164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A830F-7222-43C8-BAE0-9A8485755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ZMĚN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B2D3FE-48CE-43F3-8A6E-CC7102F59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1809"/>
            <a:ext cx="8229600" cy="3829878"/>
          </a:xfrm>
        </p:spPr>
        <p:txBody>
          <a:bodyPr/>
          <a:lstStyle/>
          <a:p>
            <a:r>
              <a:rPr lang="cs-CZ" b="1" dirty="0"/>
              <a:t>Tři fáze změny (</a:t>
            </a:r>
            <a:r>
              <a:rPr lang="cs-CZ" b="1" dirty="0" err="1"/>
              <a:t>Lewin</a:t>
            </a:r>
            <a:r>
              <a:rPr lang="cs-CZ" b="1" dirty="0"/>
              <a:t>), čtyři fáze změny, osm kroků změny, organizační rozvoj, řízení změn pomocí CSF (</a:t>
            </a:r>
            <a:r>
              <a:rPr lang="cs-CZ" b="1" dirty="0" err="1"/>
              <a:t>Critical</a:t>
            </a:r>
            <a:r>
              <a:rPr lang="cs-CZ" b="1" dirty="0"/>
              <a:t> </a:t>
            </a:r>
            <a:r>
              <a:rPr lang="cs-CZ" b="1" dirty="0" err="1"/>
              <a:t>Success</a:t>
            </a:r>
            <a:r>
              <a:rPr lang="cs-CZ" b="1" dirty="0"/>
              <a:t> </a:t>
            </a:r>
            <a:r>
              <a:rPr lang="cs-CZ" b="1" dirty="0" err="1"/>
              <a:t>Factors</a:t>
            </a:r>
            <a:r>
              <a:rPr lang="cs-CZ" b="1" dirty="0"/>
              <a:t>), analýza 5F (</a:t>
            </a:r>
            <a:r>
              <a:rPr lang="cs-CZ" b="1" dirty="0" err="1"/>
              <a:t>Five</a:t>
            </a:r>
            <a:r>
              <a:rPr lang="cs-CZ" b="1" dirty="0"/>
              <a:t> </a:t>
            </a:r>
            <a:r>
              <a:rPr lang="cs-CZ" b="1" dirty="0" err="1"/>
              <a:t>Forces</a:t>
            </a:r>
            <a:r>
              <a:rPr lang="cs-CZ" b="1" dirty="0"/>
              <a:t>), Kolbův cyklus učení, metoda </a:t>
            </a:r>
            <a:r>
              <a:rPr lang="cs-CZ" b="1" dirty="0" err="1"/>
              <a:t>Delphi</a:t>
            </a:r>
            <a:r>
              <a:rPr lang="cs-CZ" b="1" dirty="0"/>
              <a:t>, </a:t>
            </a:r>
            <a:r>
              <a:rPr lang="cs-CZ" b="1" dirty="0" err="1"/>
              <a:t>Paretovo</a:t>
            </a:r>
            <a:r>
              <a:rPr lang="cs-CZ" b="1" dirty="0"/>
              <a:t> pravidlo, SMART - návrh cílů, SWOT analýza, technika scénářů, SWOT analýza, PESTLE analýza. </a:t>
            </a:r>
          </a:p>
        </p:txBody>
      </p:sp>
    </p:spTree>
    <p:extLst>
      <p:ext uri="{BB962C8B-B14F-4D97-AF65-F5344CB8AC3E}">
        <p14:creationId xmlns:p14="http://schemas.microsoft.com/office/powerpoint/2010/main" val="2278295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7DB682-54C5-467E-8A09-73BC0ECA3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VÝROBY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6E4CB4-7083-4E28-BC08-AA91B771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ABC-D, BOA (</a:t>
            </a:r>
            <a:r>
              <a:rPr lang="cs-CZ" b="1" dirty="0" err="1"/>
              <a:t>Belastungorientiere</a:t>
            </a:r>
            <a:r>
              <a:rPr lang="cs-CZ" b="1" dirty="0"/>
              <a:t> </a:t>
            </a:r>
            <a:r>
              <a:rPr lang="cs-CZ" b="1" dirty="0" err="1"/>
              <a:t>Auftragsfreigabe</a:t>
            </a:r>
            <a:r>
              <a:rPr lang="cs-CZ" b="1" dirty="0"/>
              <a:t>), CIM (</a:t>
            </a:r>
            <a:r>
              <a:rPr lang="cs-CZ" b="1" dirty="0" err="1"/>
              <a:t>Computer</a:t>
            </a:r>
            <a:r>
              <a:rPr lang="cs-CZ" b="1" dirty="0"/>
              <a:t> </a:t>
            </a:r>
            <a:r>
              <a:rPr lang="cs-CZ" b="1" dirty="0" err="1"/>
              <a:t>Integrated</a:t>
            </a:r>
            <a:r>
              <a:rPr lang="cs-CZ" b="1" dirty="0"/>
              <a:t> Management), CRP (</a:t>
            </a:r>
            <a:r>
              <a:rPr lang="cs-CZ" b="1" dirty="0" err="1"/>
              <a:t>Capacity</a:t>
            </a:r>
            <a:r>
              <a:rPr lang="cs-CZ" b="1" dirty="0"/>
              <a:t> </a:t>
            </a:r>
            <a:r>
              <a:rPr lang="cs-CZ" b="1" dirty="0" err="1"/>
              <a:t>Resource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DBR (</a:t>
            </a:r>
            <a:r>
              <a:rPr lang="cs-CZ" b="1" dirty="0" err="1"/>
              <a:t>Drum</a:t>
            </a:r>
            <a:r>
              <a:rPr lang="cs-CZ" b="1" dirty="0"/>
              <a:t> Buffer Rope), JIT (Just-in-</a:t>
            </a:r>
            <a:r>
              <a:rPr lang="cs-CZ" b="1" dirty="0" err="1"/>
              <a:t>time</a:t>
            </a:r>
            <a:r>
              <a:rPr lang="cs-CZ" b="1" dirty="0"/>
              <a:t>), MRP (</a:t>
            </a:r>
            <a:r>
              <a:rPr lang="cs-CZ" b="1" dirty="0" err="1"/>
              <a:t>Material</a:t>
            </a:r>
            <a:r>
              <a:rPr lang="cs-CZ" b="1" dirty="0"/>
              <a:t> </a:t>
            </a:r>
            <a:r>
              <a:rPr lang="cs-CZ" b="1" dirty="0" err="1"/>
              <a:t>Requirements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MRP II (</a:t>
            </a:r>
            <a:r>
              <a:rPr lang="cs-CZ" b="1" dirty="0" err="1"/>
              <a:t>Manufacturing</a:t>
            </a:r>
            <a:r>
              <a:rPr lang="cs-CZ" b="1" dirty="0"/>
              <a:t> </a:t>
            </a:r>
            <a:r>
              <a:rPr lang="cs-CZ" b="1" dirty="0" err="1"/>
              <a:t>Resource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ERP (</a:t>
            </a:r>
            <a:r>
              <a:rPr lang="cs-CZ" b="1" dirty="0" err="1"/>
              <a:t>Enterprise</a:t>
            </a:r>
            <a:r>
              <a:rPr lang="cs-CZ" b="1" dirty="0"/>
              <a:t> </a:t>
            </a:r>
            <a:r>
              <a:rPr lang="cs-CZ" b="1" dirty="0" err="1"/>
              <a:t>Resource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KANBAN, FIFO (</a:t>
            </a:r>
            <a:r>
              <a:rPr lang="cs-CZ" b="1" dirty="0" err="1"/>
              <a:t>First</a:t>
            </a:r>
            <a:r>
              <a:rPr lang="cs-CZ" b="1" dirty="0"/>
              <a:t> In </a:t>
            </a:r>
            <a:r>
              <a:rPr lang="cs-CZ" b="1" dirty="0" err="1"/>
              <a:t>First</a:t>
            </a:r>
            <a:r>
              <a:rPr lang="cs-CZ" b="1" dirty="0"/>
              <a:t> </a:t>
            </a:r>
            <a:r>
              <a:rPr lang="cs-CZ" b="1" dirty="0" err="1"/>
              <a:t>Out</a:t>
            </a:r>
            <a:r>
              <a:rPr lang="cs-CZ" b="1" dirty="0"/>
              <a:t>), FEFO (</a:t>
            </a:r>
            <a:r>
              <a:rPr lang="cs-CZ" b="1" dirty="0" err="1"/>
              <a:t>First</a:t>
            </a:r>
            <a:r>
              <a:rPr lang="cs-CZ" b="1" dirty="0"/>
              <a:t> </a:t>
            </a:r>
            <a:r>
              <a:rPr lang="cs-CZ" b="1" dirty="0" err="1"/>
              <a:t>Epired</a:t>
            </a:r>
            <a:r>
              <a:rPr lang="cs-CZ" b="1" dirty="0"/>
              <a:t>, </a:t>
            </a:r>
            <a:r>
              <a:rPr lang="cs-CZ" b="1" dirty="0" err="1"/>
              <a:t>First</a:t>
            </a:r>
            <a:r>
              <a:rPr lang="cs-CZ" b="1" dirty="0"/>
              <a:t> </a:t>
            </a:r>
            <a:r>
              <a:rPr lang="cs-CZ" b="1" dirty="0" err="1"/>
              <a:t>Out</a:t>
            </a:r>
            <a:r>
              <a:rPr lang="cs-CZ" b="1" dirty="0"/>
              <a:t>), HIFO (</a:t>
            </a:r>
            <a:r>
              <a:rPr lang="cs-CZ" b="1" dirty="0" err="1"/>
              <a:t>Highest</a:t>
            </a:r>
            <a:r>
              <a:rPr lang="cs-CZ" b="1" dirty="0"/>
              <a:t> In </a:t>
            </a:r>
            <a:r>
              <a:rPr lang="cs-CZ" b="1" dirty="0" err="1"/>
              <a:t>First</a:t>
            </a:r>
            <a:r>
              <a:rPr lang="cs-CZ" b="1" dirty="0"/>
              <a:t> </a:t>
            </a:r>
            <a:r>
              <a:rPr lang="cs-CZ" b="1" dirty="0" err="1"/>
              <a:t>Out</a:t>
            </a:r>
            <a:r>
              <a:rPr lang="cs-CZ" b="1" dirty="0"/>
              <a:t>), LIFO (</a:t>
            </a:r>
            <a:r>
              <a:rPr lang="cs-CZ" b="1" dirty="0" err="1"/>
              <a:t>Lowest</a:t>
            </a:r>
            <a:r>
              <a:rPr lang="cs-CZ" b="1" dirty="0"/>
              <a:t> In </a:t>
            </a:r>
            <a:r>
              <a:rPr lang="cs-CZ" b="1" dirty="0" err="1"/>
              <a:t>First</a:t>
            </a:r>
            <a:r>
              <a:rPr lang="cs-CZ" b="1" dirty="0"/>
              <a:t> </a:t>
            </a:r>
            <a:r>
              <a:rPr lang="cs-CZ" b="1" dirty="0" err="1"/>
              <a:t>Out</a:t>
            </a:r>
            <a:r>
              <a:rPr lang="cs-CZ" b="1" dirty="0"/>
              <a:t>), </a:t>
            </a:r>
            <a:r>
              <a:rPr lang="cs-CZ" b="1" dirty="0" err="1"/>
              <a:t>Lean</a:t>
            </a:r>
            <a:r>
              <a:rPr lang="cs-CZ" b="1" dirty="0"/>
              <a:t> </a:t>
            </a:r>
            <a:r>
              <a:rPr lang="cs-CZ" b="1" dirty="0" err="1"/>
              <a:t>Production</a:t>
            </a:r>
            <a:r>
              <a:rPr lang="cs-CZ" b="1" dirty="0"/>
              <a:t>, BCG matice, </a:t>
            </a:r>
            <a:r>
              <a:rPr lang="cs-CZ" b="1" dirty="0" err="1"/>
              <a:t>Paretovo</a:t>
            </a:r>
            <a:r>
              <a:rPr lang="cs-CZ" b="1" dirty="0"/>
              <a:t> pravidlo, VRIO analýza, ISO 9001, ISO 14000.</a:t>
            </a:r>
          </a:p>
        </p:txBody>
      </p:sp>
    </p:spTree>
    <p:extLst>
      <p:ext uri="{BB962C8B-B14F-4D97-AF65-F5344CB8AC3E}">
        <p14:creationId xmlns:p14="http://schemas.microsoft.com/office/powerpoint/2010/main" val="2164087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C9708-0E26-42E5-9693-490634E10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MARKETING A PRODEJ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915E76-9B11-4F68-9504-18279C7BA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Metoda 5K, TLM (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Loyalty</a:t>
            </a:r>
            <a:r>
              <a:rPr lang="cs-CZ" b="1" dirty="0"/>
              <a:t> Marketing), Branding, Strategie modrého oceánu, holistická marketingová koncepce, marketingová strategie, marketingový mix 3V, 4C, 4P, Positioning, CRM (řízení vztahů se zákazníky), řízení značky (Brand Management), PR (Public Relations), segmentace trhu, </a:t>
            </a:r>
            <a:r>
              <a:rPr lang="cs-CZ" b="1" dirty="0" err="1"/>
              <a:t>Targeting</a:t>
            </a:r>
            <a:r>
              <a:rPr lang="cs-CZ" b="1" dirty="0"/>
              <a:t>, výrobková koncepce, webový marketingový mix 4S, WOMM (Word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Mouth</a:t>
            </a:r>
            <a:r>
              <a:rPr lang="cs-CZ" b="1" dirty="0"/>
              <a:t> Marketing), analýza 5F (</a:t>
            </a:r>
            <a:r>
              <a:rPr lang="cs-CZ" b="1" dirty="0" err="1"/>
              <a:t>Five</a:t>
            </a:r>
            <a:r>
              <a:rPr lang="cs-CZ" b="1" dirty="0"/>
              <a:t> </a:t>
            </a:r>
            <a:r>
              <a:rPr lang="cs-CZ" b="1" dirty="0" err="1"/>
              <a:t>Forces</a:t>
            </a:r>
            <a:r>
              <a:rPr lang="cs-CZ" b="1" dirty="0"/>
              <a:t>), </a:t>
            </a:r>
            <a:r>
              <a:rPr lang="cs-CZ" b="1" dirty="0" err="1"/>
              <a:t>Ansoffova</a:t>
            </a:r>
            <a:r>
              <a:rPr lang="cs-CZ" b="1" dirty="0"/>
              <a:t> matice, matice BCG (Bostonská matice), Kano model, matice zákaznického portfolia, PESTLE analýza, SWOT analýza, VRIO analýza.</a:t>
            </a:r>
          </a:p>
        </p:txBody>
      </p:sp>
    </p:spTree>
    <p:extLst>
      <p:ext uri="{BB962C8B-B14F-4D97-AF65-F5344CB8AC3E}">
        <p14:creationId xmlns:p14="http://schemas.microsoft.com/office/powerpoint/2010/main" val="1150698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E11A3B-EE9C-4757-A1E9-C2E83B955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PROCESŮ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FEB72-3E0C-4E83-9476-78C87D607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71261"/>
            <a:ext cx="8229600" cy="3780183"/>
          </a:xfrm>
        </p:spPr>
        <p:txBody>
          <a:bodyPr/>
          <a:lstStyle/>
          <a:p>
            <a:r>
              <a:rPr lang="cs-CZ" b="1" dirty="0"/>
              <a:t>BCM (Business </a:t>
            </a:r>
            <a:r>
              <a:rPr lang="cs-CZ" b="1" dirty="0" err="1"/>
              <a:t>Continuity</a:t>
            </a:r>
            <a:r>
              <a:rPr lang="cs-CZ" b="1" dirty="0"/>
              <a:t> Management), BPM (Business </a:t>
            </a:r>
            <a:r>
              <a:rPr lang="cs-CZ" b="1" dirty="0" err="1"/>
              <a:t>Process</a:t>
            </a:r>
            <a:r>
              <a:rPr lang="cs-CZ" b="1" dirty="0"/>
              <a:t> Management), ITIL (řízení ICT procesů), </a:t>
            </a:r>
            <a:r>
              <a:rPr lang="cs-CZ" b="1" dirty="0" err="1"/>
              <a:t>Six</a:t>
            </a:r>
            <a:r>
              <a:rPr lang="cs-CZ" b="1" dirty="0"/>
              <a:t> Sigma, PDCA (</a:t>
            </a:r>
            <a:r>
              <a:rPr lang="cs-CZ" b="1" dirty="0" err="1"/>
              <a:t>Demingův</a:t>
            </a:r>
            <a:r>
              <a:rPr lang="cs-CZ" b="1" dirty="0"/>
              <a:t> cyklus), cyklus zlepšování DMAIC, </a:t>
            </a:r>
            <a:r>
              <a:rPr lang="cs-CZ" b="1" dirty="0" err="1"/>
              <a:t>reengineering</a:t>
            </a:r>
            <a:r>
              <a:rPr lang="cs-CZ" b="1" dirty="0"/>
              <a:t>, časové snímky, statistické metody, ISO 9001, TQM (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Quality</a:t>
            </a:r>
            <a:r>
              <a:rPr lang="cs-CZ" b="1" dirty="0"/>
              <a:t> Management).</a:t>
            </a:r>
          </a:p>
        </p:txBody>
      </p:sp>
    </p:spTree>
    <p:extLst>
      <p:ext uri="{BB962C8B-B14F-4D97-AF65-F5344CB8AC3E}">
        <p14:creationId xmlns:p14="http://schemas.microsoft.com/office/powerpoint/2010/main" val="2503680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E51860-7224-4AE4-8FB9-FDBCFA748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EKONOMIKA A ŘÍZENÍ FINANCÍ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930D22-EECA-4C8B-9D1F-8511EFF14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4817"/>
            <a:ext cx="8229600" cy="4191346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err="1"/>
              <a:t>Paretovo</a:t>
            </a:r>
            <a:r>
              <a:rPr lang="cs-CZ" b="1" dirty="0"/>
              <a:t> pravidlo, finanční páka, PESTLE analýza, SWOT analýza, VRIO analýza, analýza bodu zvratu (</a:t>
            </a:r>
            <a:r>
              <a:rPr lang="cs-CZ" b="1" dirty="0" err="1"/>
              <a:t>Break</a:t>
            </a:r>
            <a:r>
              <a:rPr lang="cs-CZ" b="1" dirty="0"/>
              <a:t> </a:t>
            </a:r>
            <a:r>
              <a:rPr lang="cs-CZ" b="1" dirty="0" err="1"/>
              <a:t>Even</a:t>
            </a:r>
            <a:r>
              <a:rPr lang="cs-CZ" b="1" dirty="0"/>
              <a:t> Point </a:t>
            </a:r>
            <a:r>
              <a:rPr lang="cs-CZ" b="1" dirty="0" err="1"/>
              <a:t>Analysis</a:t>
            </a:r>
            <a:r>
              <a:rPr lang="cs-CZ" b="1" dirty="0"/>
              <a:t>), analýzy finančních výkazů, stanovení finančních ukazatelů (likvidity, rentability, investic, zadluženosti, aktivity, tržní hodnoty, produktivity), TCO (</a:t>
            </a:r>
            <a:r>
              <a:rPr lang="cs-CZ" b="1" dirty="0" err="1"/>
              <a:t>Total</a:t>
            </a:r>
            <a:r>
              <a:rPr lang="cs-CZ" b="1" dirty="0"/>
              <a:t> </a:t>
            </a:r>
            <a:r>
              <a:rPr lang="cs-CZ" b="1" dirty="0" err="1"/>
              <a:t>Cost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Ownership</a:t>
            </a:r>
            <a:r>
              <a:rPr lang="cs-CZ" b="1" dirty="0"/>
              <a:t>), EBIT (</a:t>
            </a:r>
            <a:r>
              <a:rPr lang="cs-CZ" b="1" dirty="0" err="1"/>
              <a:t>Earnings</a:t>
            </a:r>
            <a:r>
              <a:rPr lang="cs-CZ" b="1" dirty="0"/>
              <a:t> </a:t>
            </a:r>
            <a:r>
              <a:rPr lang="cs-CZ" b="1" dirty="0" err="1"/>
              <a:t>before</a:t>
            </a:r>
            <a:r>
              <a:rPr lang="cs-CZ" b="1" dirty="0"/>
              <a:t> </a:t>
            </a:r>
            <a:r>
              <a:rPr lang="cs-CZ" b="1" dirty="0" err="1"/>
              <a:t>Interest</a:t>
            </a:r>
            <a:r>
              <a:rPr lang="cs-CZ" b="1" dirty="0"/>
              <a:t> and </a:t>
            </a:r>
            <a:r>
              <a:rPr lang="cs-CZ" b="1" dirty="0" err="1"/>
              <a:t>Taxes</a:t>
            </a:r>
            <a:r>
              <a:rPr lang="cs-CZ" b="1" dirty="0"/>
              <a:t>), hrubé rozpětí, Cash </a:t>
            </a:r>
            <a:r>
              <a:rPr lang="cs-CZ" b="1" dirty="0" err="1"/>
              <a:t>Flow</a:t>
            </a:r>
            <a:r>
              <a:rPr lang="cs-CZ" b="1" dirty="0"/>
              <a:t>, NOPAT (Net </a:t>
            </a:r>
            <a:r>
              <a:rPr lang="cs-CZ" b="1" dirty="0" err="1"/>
              <a:t>Operating</a:t>
            </a:r>
            <a:r>
              <a:rPr lang="cs-CZ" b="1" dirty="0"/>
              <a:t> Profit </a:t>
            </a:r>
            <a:r>
              <a:rPr lang="cs-CZ" b="1" dirty="0" err="1"/>
              <a:t>after</a:t>
            </a:r>
            <a:r>
              <a:rPr lang="cs-CZ" b="1" dirty="0"/>
              <a:t> </a:t>
            </a:r>
            <a:r>
              <a:rPr lang="cs-CZ" b="1" dirty="0" err="1"/>
              <a:t>Taxes</a:t>
            </a:r>
            <a:r>
              <a:rPr lang="cs-CZ" b="1" dirty="0"/>
              <a:t>), EVA (</a:t>
            </a:r>
            <a:r>
              <a:rPr lang="cs-CZ" b="1" dirty="0" err="1"/>
              <a:t>Economic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Added</a:t>
            </a:r>
            <a:r>
              <a:rPr lang="cs-CZ" b="1" dirty="0"/>
              <a:t>), MVA (Mar- ket 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Added</a:t>
            </a:r>
            <a:r>
              <a:rPr lang="cs-CZ" b="1" dirty="0"/>
              <a:t>), WAAC (</a:t>
            </a:r>
            <a:r>
              <a:rPr lang="cs-CZ" b="1" dirty="0" err="1"/>
              <a:t>Weighted</a:t>
            </a:r>
            <a:r>
              <a:rPr lang="cs-CZ" b="1" dirty="0"/>
              <a:t> </a:t>
            </a:r>
            <a:r>
              <a:rPr lang="cs-CZ" b="1" dirty="0" err="1"/>
              <a:t>Average</a:t>
            </a:r>
            <a:r>
              <a:rPr lang="cs-CZ" b="1" dirty="0"/>
              <a:t> </a:t>
            </a:r>
            <a:r>
              <a:rPr lang="cs-CZ" b="1" dirty="0" err="1"/>
              <a:t>Cost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Capital</a:t>
            </a:r>
            <a:r>
              <a:rPr lang="cs-CZ" b="1" dirty="0"/>
              <a:t>), NPV (Net </a:t>
            </a:r>
            <a:r>
              <a:rPr lang="cs-CZ" b="1" dirty="0" err="1"/>
              <a:t>Present</a:t>
            </a:r>
            <a:r>
              <a:rPr lang="cs-CZ" b="1" dirty="0"/>
              <a:t> </a:t>
            </a:r>
            <a:r>
              <a:rPr lang="cs-CZ" b="1" dirty="0" err="1"/>
              <a:t>Value</a:t>
            </a:r>
            <a:r>
              <a:rPr lang="cs-CZ" b="1" dirty="0"/>
              <a:t>), IRR (</a:t>
            </a:r>
            <a:r>
              <a:rPr lang="cs-CZ" b="1" dirty="0" err="1"/>
              <a:t>Internal</a:t>
            </a:r>
            <a:r>
              <a:rPr lang="cs-CZ" b="1" dirty="0"/>
              <a:t> </a:t>
            </a:r>
            <a:r>
              <a:rPr lang="cs-CZ" b="1" dirty="0" err="1"/>
              <a:t>Rate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Return), Altmanova analýza (Altman Z-</a:t>
            </a:r>
            <a:r>
              <a:rPr lang="cs-CZ" b="1" dirty="0" err="1"/>
              <a:t>score</a:t>
            </a:r>
            <a:r>
              <a:rPr lang="cs-CZ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61772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2E6F8C-BBEE-481C-9ACD-7F5B9ABA2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MANAGEMENT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AE0CD8-F0BC-4041-B565-8966815A6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86609"/>
            <a:ext cx="8229600" cy="3939554"/>
          </a:xfrm>
        </p:spPr>
        <p:txBody>
          <a:bodyPr/>
          <a:lstStyle/>
          <a:p>
            <a:r>
              <a:rPr lang="cs-CZ" b="1" dirty="0"/>
              <a:t>BCG matice, </a:t>
            </a:r>
            <a:r>
              <a:rPr lang="cs-CZ" b="1" dirty="0" err="1"/>
              <a:t>Paretovo</a:t>
            </a:r>
            <a:r>
              <a:rPr lang="cs-CZ" b="1" dirty="0"/>
              <a:t> pravidlo, </a:t>
            </a:r>
            <a:r>
              <a:rPr lang="cs-CZ" b="1" dirty="0" err="1"/>
              <a:t>CorSet</a:t>
            </a:r>
            <a:r>
              <a:rPr lang="cs-CZ" b="1" dirty="0"/>
              <a:t> Framework, ITIL, ITSM (IT </a:t>
            </a:r>
            <a:r>
              <a:rPr lang="cs-CZ" b="1" dirty="0" err="1"/>
              <a:t>Service</a:t>
            </a:r>
            <a:r>
              <a:rPr lang="cs-CZ" b="1" dirty="0"/>
              <a:t> Management), SSME (</a:t>
            </a:r>
            <a:r>
              <a:rPr lang="cs-CZ" b="1" dirty="0" err="1"/>
              <a:t>Service</a:t>
            </a:r>
            <a:r>
              <a:rPr lang="cs-CZ" b="1" dirty="0"/>
              <a:t> Science, Management and </a:t>
            </a:r>
            <a:r>
              <a:rPr lang="cs-CZ" b="1" dirty="0" err="1"/>
              <a:t>Engineering</a:t>
            </a:r>
            <a:r>
              <a:rPr lang="cs-CZ" b="1" dirty="0"/>
              <a:t>), SOEM (</a:t>
            </a:r>
            <a:r>
              <a:rPr lang="cs-CZ" b="1" dirty="0" err="1"/>
              <a:t>Service</a:t>
            </a:r>
            <a:r>
              <a:rPr lang="cs-CZ" b="1" dirty="0"/>
              <a:t> </a:t>
            </a:r>
            <a:r>
              <a:rPr lang="cs-CZ" b="1" dirty="0" err="1"/>
              <a:t>Oriented</a:t>
            </a:r>
            <a:r>
              <a:rPr lang="cs-CZ" b="1" dirty="0"/>
              <a:t> </a:t>
            </a:r>
            <a:r>
              <a:rPr lang="cs-CZ" b="1" dirty="0" err="1"/>
              <a:t>Enterprise</a:t>
            </a:r>
            <a:r>
              <a:rPr lang="cs-CZ" b="1" dirty="0"/>
              <a:t> Management), SOM (</a:t>
            </a:r>
            <a:r>
              <a:rPr lang="cs-CZ" b="1" dirty="0" err="1"/>
              <a:t>Service</a:t>
            </a:r>
            <a:r>
              <a:rPr lang="cs-CZ" b="1" dirty="0"/>
              <a:t> </a:t>
            </a:r>
            <a:r>
              <a:rPr lang="cs-CZ" b="1" dirty="0" err="1"/>
              <a:t>Oriented</a:t>
            </a:r>
            <a:r>
              <a:rPr lang="cs-CZ" b="1" dirty="0"/>
              <a:t> Management), systém managementu služeb ICT ISO 20000.</a:t>
            </a:r>
          </a:p>
        </p:txBody>
      </p:sp>
    </p:spTree>
    <p:extLst>
      <p:ext uri="{BB962C8B-B14F-4D97-AF65-F5344CB8AC3E}">
        <p14:creationId xmlns:p14="http://schemas.microsoft.com/office/powerpoint/2010/main" val="1315874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187DE3-B46C-4876-B045-C7E6CCCF2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INFORMATIKA A ŘÍZENÍ 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59282D-F9CB-401B-B840-9F1107515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SOA (</a:t>
            </a:r>
            <a:r>
              <a:rPr lang="cs-CZ" b="1" dirty="0" err="1"/>
              <a:t>Service</a:t>
            </a:r>
            <a:r>
              <a:rPr lang="cs-CZ" b="1" dirty="0"/>
              <a:t> </a:t>
            </a:r>
            <a:r>
              <a:rPr lang="cs-CZ" b="1" dirty="0" err="1"/>
              <a:t>Oriented</a:t>
            </a:r>
            <a:r>
              <a:rPr lang="cs-CZ" b="1" dirty="0"/>
              <a:t> </a:t>
            </a:r>
            <a:r>
              <a:rPr lang="cs-CZ" b="1" dirty="0" err="1"/>
              <a:t>Architecture</a:t>
            </a:r>
            <a:r>
              <a:rPr lang="cs-CZ" b="1" dirty="0"/>
              <a:t>), </a:t>
            </a:r>
            <a:r>
              <a:rPr lang="cs-CZ" b="1" dirty="0" err="1"/>
              <a:t>Code</a:t>
            </a:r>
            <a:r>
              <a:rPr lang="cs-CZ" b="1" dirty="0"/>
              <a:t> and Fix, EUP (</a:t>
            </a:r>
            <a:r>
              <a:rPr lang="cs-CZ" b="1" dirty="0" err="1"/>
              <a:t>Enterprise</a:t>
            </a:r>
            <a:r>
              <a:rPr lang="cs-CZ" b="1" dirty="0"/>
              <a:t> </a:t>
            </a:r>
            <a:r>
              <a:rPr lang="cs-CZ" b="1" dirty="0" err="1"/>
              <a:t>Unified</a:t>
            </a:r>
            <a:r>
              <a:rPr lang="cs-CZ" b="1" dirty="0"/>
              <a:t> </a:t>
            </a:r>
            <a:r>
              <a:rPr lang="cs-CZ" b="1" dirty="0" err="1"/>
              <a:t>Process</a:t>
            </a:r>
            <a:r>
              <a:rPr lang="cs-CZ" b="1" dirty="0"/>
              <a:t>), MSF (Microsoft </a:t>
            </a:r>
            <a:r>
              <a:rPr lang="cs-CZ" b="1" dirty="0" err="1"/>
              <a:t>Solutions</a:t>
            </a:r>
            <a:r>
              <a:rPr lang="cs-CZ" b="1" dirty="0"/>
              <a:t> Framework), MMDIS (</a:t>
            </a:r>
            <a:r>
              <a:rPr lang="cs-CZ" b="1" dirty="0" err="1"/>
              <a:t>Multidimensional</a:t>
            </a:r>
            <a:r>
              <a:rPr lang="cs-CZ" b="1" dirty="0"/>
              <a:t> Management and Development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r>
              <a:rPr lang="cs-CZ" b="1" dirty="0"/>
              <a:t> Systems), DSDM (</a:t>
            </a:r>
            <a:r>
              <a:rPr lang="cs-CZ" b="1" dirty="0" err="1"/>
              <a:t>Dynamic</a:t>
            </a:r>
            <a:r>
              <a:rPr lang="cs-CZ" b="1" dirty="0"/>
              <a:t> </a:t>
            </a:r>
            <a:r>
              <a:rPr lang="cs-CZ" b="1" dirty="0" err="1"/>
              <a:t>System</a:t>
            </a:r>
            <a:r>
              <a:rPr lang="cs-CZ" b="1" dirty="0"/>
              <a:t> Development </a:t>
            </a:r>
            <a:r>
              <a:rPr lang="cs-CZ" b="1" dirty="0" err="1"/>
              <a:t>Method</a:t>
            </a:r>
            <a:r>
              <a:rPr lang="cs-CZ" b="1" dirty="0"/>
              <a:t>), ASD (</a:t>
            </a:r>
            <a:r>
              <a:rPr lang="cs-CZ" b="1" dirty="0" err="1"/>
              <a:t>Adaptive</a:t>
            </a:r>
            <a:r>
              <a:rPr lang="cs-CZ" b="1" dirty="0"/>
              <a:t> Software Development), BPEL (Business </a:t>
            </a:r>
            <a:r>
              <a:rPr lang="cs-CZ" b="1" dirty="0" err="1"/>
              <a:t>Process</a:t>
            </a:r>
            <a:r>
              <a:rPr lang="cs-CZ" b="1" dirty="0"/>
              <a:t> </a:t>
            </a:r>
            <a:r>
              <a:rPr lang="cs-CZ" b="1" dirty="0" err="1"/>
              <a:t>Execution</a:t>
            </a:r>
            <a:r>
              <a:rPr lang="cs-CZ" b="1" dirty="0"/>
              <a:t> </a:t>
            </a:r>
            <a:r>
              <a:rPr lang="cs-CZ" b="1" dirty="0" err="1"/>
              <a:t>Language</a:t>
            </a:r>
            <a:r>
              <a:rPr lang="cs-CZ" b="1" dirty="0"/>
              <a:t>), BPMN (Business </a:t>
            </a:r>
            <a:r>
              <a:rPr lang="cs-CZ" b="1" dirty="0" err="1"/>
              <a:t>Process</a:t>
            </a:r>
            <a:r>
              <a:rPr lang="cs-CZ" b="1" dirty="0"/>
              <a:t> Modelling </a:t>
            </a:r>
            <a:r>
              <a:rPr lang="cs-CZ" b="1" dirty="0" err="1"/>
              <a:t>Notation</a:t>
            </a:r>
            <a:r>
              <a:rPr lang="cs-CZ" b="1" dirty="0"/>
              <a:t>), ISO 8000, ISO 9001, ISO 15504, ISO 20000.</a:t>
            </a:r>
          </a:p>
        </p:txBody>
      </p:sp>
    </p:spTree>
    <p:extLst>
      <p:ext uri="{BB962C8B-B14F-4D97-AF65-F5344CB8AC3E}">
        <p14:creationId xmlns:p14="http://schemas.microsoft.com/office/powerpoint/2010/main" val="627761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20FD95-7DB9-4898-8AD8-DFC07AE2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FACILITY MANAGEMENT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F16DA1-3445-4F07-926B-D98FE9BA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95061"/>
            <a:ext cx="8229600" cy="4231102"/>
          </a:xfrm>
        </p:spPr>
        <p:txBody>
          <a:bodyPr/>
          <a:lstStyle/>
          <a:p>
            <a:r>
              <a:rPr lang="cs-CZ" b="1" dirty="0"/>
              <a:t>Analýza procesů, Benchmarking, </a:t>
            </a:r>
            <a:r>
              <a:rPr lang="cs-CZ" b="1" dirty="0" err="1"/>
              <a:t>Insourcing</a:t>
            </a:r>
            <a:r>
              <a:rPr lang="cs-CZ" b="1" dirty="0"/>
              <a:t>, Optimalizace procesů (Business </a:t>
            </a:r>
            <a:r>
              <a:rPr lang="cs-CZ" b="1" dirty="0" err="1"/>
              <a:t>Process</a:t>
            </a:r>
            <a:r>
              <a:rPr lang="cs-CZ" b="1" dirty="0"/>
              <a:t> </a:t>
            </a:r>
            <a:r>
              <a:rPr lang="cs-CZ" b="1" dirty="0" err="1"/>
              <a:t>Improvement</a:t>
            </a:r>
            <a:r>
              <a:rPr lang="cs-CZ" b="1" dirty="0"/>
              <a:t>), Outsourcing, Prostorová optimalizace, SLA (</a:t>
            </a:r>
            <a:r>
              <a:rPr lang="cs-CZ" b="1" dirty="0" err="1"/>
              <a:t>Service</a:t>
            </a:r>
            <a:r>
              <a:rPr lang="cs-CZ" b="1" dirty="0"/>
              <a:t> Level </a:t>
            </a:r>
            <a:r>
              <a:rPr lang="cs-CZ" b="1" dirty="0" err="1"/>
              <a:t>Agreement</a:t>
            </a:r>
            <a:r>
              <a:rPr lang="cs-CZ" b="1" dirty="0"/>
              <a:t>), SLM (</a:t>
            </a:r>
            <a:r>
              <a:rPr lang="cs-CZ" b="1" dirty="0" err="1"/>
              <a:t>Service</a:t>
            </a:r>
            <a:r>
              <a:rPr lang="cs-CZ" b="1" dirty="0"/>
              <a:t> Level Management), SWOT analýza, údržba (</a:t>
            </a:r>
            <a:r>
              <a:rPr lang="cs-CZ" b="1" dirty="0" err="1"/>
              <a:t>Maintenance</a:t>
            </a:r>
            <a:r>
              <a:rPr lang="cs-CZ" b="1" dirty="0"/>
              <a:t>), FMS (Facility Management Systems), CAFM (</a:t>
            </a:r>
            <a:r>
              <a:rPr lang="cs-CZ" b="1" dirty="0" err="1"/>
              <a:t>Computer</a:t>
            </a:r>
            <a:r>
              <a:rPr lang="cs-CZ" b="1" dirty="0"/>
              <a:t> </a:t>
            </a:r>
            <a:r>
              <a:rPr lang="cs-CZ" b="1" dirty="0" err="1"/>
              <a:t>Aided</a:t>
            </a:r>
            <a:r>
              <a:rPr lang="cs-CZ" b="1" dirty="0"/>
              <a:t> Facility Management).</a:t>
            </a:r>
          </a:p>
        </p:txBody>
      </p:sp>
    </p:spTree>
    <p:extLst>
      <p:ext uri="{BB962C8B-B14F-4D97-AF65-F5344CB8AC3E}">
        <p14:creationId xmlns:p14="http://schemas.microsoft.com/office/powerpoint/2010/main" val="2121453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50F077E-41DB-4195-9549-F2FAC63CF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7010"/>
            <a:ext cx="8229600" cy="5533533"/>
          </a:xfrm>
        </p:spPr>
        <p:txBody>
          <a:bodyPr>
            <a:noAutofit/>
          </a:bodyPr>
          <a:lstStyle/>
          <a:p>
            <a:r>
              <a:rPr lang="cs-CZ" sz="6000" b="1" dirty="0">
                <a:solidFill>
                  <a:srgbClr val="FF0000"/>
                </a:solidFill>
              </a:rPr>
              <a:t>1. OBLASTI MANAGEMENTU, TECHNIKY, NÁSTROJE, METODY A SYSTÉMY MANAGEMENTU</a:t>
            </a:r>
          </a:p>
        </p:txBody>
      </p:sp>
    </p:spTree>
    <p:extLst>
      <p:ext uri="{BB962C8B-B14F-4D97-AF65-F5344CB8AC3E}">
        <p14:creationId xmlns:p14="http://schemas.microsoft.com/office/powerpoint/2010/main" val="4004225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470990-1F55-43C2-8713-D5193AA67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LOGISTIKA A DOPRAVA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BB4442-3D46-4E8B-9888-50174ED9B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APS (</a:t>
            </a:r>
            <a:r>
              <a:rPr lang="cs-CZ" b="1" dirty="0" err="1"/>
              <a:t>Advanced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 &amp; </a:t>
            </a:r>
            <a:r>
              <a:rPr lang="cs-CZ" b="1" dirty="0" err="1"/>
              <a:t>Scheduling</a:t>
            </a:r>
            <a:r>
              <a:rPr lang="cs-CZ" b="1" dirty="0"/>
              <a:t>), Benchmarking, ERP (</a:t>
            </a:r>
            <a:r>
              <a:rPr lang="cs-CZ" b="1" dirty="0" err="1"/>
              <a:t>Enterprise</a:t>
            </a:r>
            <a:r>
              <a:rPr lang="cs-CZ" b="1" dirty="0"/>
              <a:t> </a:t>
            </a:r>
            <a:r>
              <a:rPr lang="cs-CZ" b="1" dirty="0" err="1"/>
              <a:t>Resource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JIT (Just-in-</a:t>
            </a:r>
            <a:r>
              <a:rPr lang="cs-CZ" b="1" dirty="0" err="1"/>
              <a:t>time</a:t>
            </a:r>
            <a:r>
              <a:rPr lang="cs-CZ" b="1" dirty="0"/>
              <a:t>), KANBAN, MRP (</a:t>
            </a:r>
            <a:r>
              <a:rPr lang="cs-CZ" b="1" dirty="0" err="1"/>
              <a:t>Material</a:t>
            </a:r>
            <a:r>
              <a:rPr lang="cs-CZ" b="1" dirty="0"/>
              <a:t> </a:t>
            </a:r>
            <a:r>
              <a:rPr lang="cs-CZ" b="1" dirty="0" err="1"/>
              <a:t>Requirements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MRP II (</a:t>
            </a:r>
            <a:r>
              <a:rPr lang="cs-CZ" b="1" dirty="0" err="1"/>
              <a:t>Manufacturing</a:t>
            </a:r>
            <a:r>
              <a:rPr lang="cs-CZ" b="1" dirty="0"/>
              <a:t> </a:t>
            </a:r>
            <a:r>
              <a:rPr lang="cs-CZ" b="1" dirty="0" err="1"/>
              <a:t>Resource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Outsourcing, SCM (Supply </a:t>
            </a:r>
            <a:r>
              <a:rPr lang="cs-CZ" b="1" dirty="0" err="1"/>
              <a:t>Chain</a:t>
            </a:r>
            <a:r>
              <a:rPr lang="cs-CZ" b="1" dirty="0"/>
              <a:t> Management), CPM (</a:t>
            </a:r>
            <a:r>
              <a:rPr lang="cs-CZ" b="1" dirty="0" err="1"/>
              <a:t>Critical</a:t>
            </a:r>
            <a:r>
              <a:rPr lang="cs-CZ" b="1" dirty="0"/>
              <a:t> </a:t>
            </a:r>
            <a:r>
              <a:rPr lang="cs-CZ" b="1" dirty="0" err="1"/>
              <a:t>Path</a:t>
            </a:r>
            <a:r>
              <a:rPr lang="cs-CZ" b="1" dirty="0"/>
              <a:t> </a:t>
            </a:r>
            <a:r>
              <a:rPr lang="cs-CZ" b="1" dirty="0" err="1"/>
              <a:t>Method</a:t>
            </a:r>
            <a:r>
              <a:rPr lang="cs-CZ" b="1" dirty="0"/>
              <a:t>), TOC (</a:t>
            </a:r>
            <a:r>
              <a:rPr lang="cs-CZ" b="1" dirty="0" err="1"/>
              <a:t>Theory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Constraints</a:t>
            </a:r>
            <a:r>
              <a:rPr lang="cs-CZ" b="1" dirty="0"/>
              <a:t>), síťová analýza, model SCOR (Supply </a:t>
            </a:r>
            <a:r>
              <a:rPr lang="cs-CZ" b="1" dirty="0" err="1"/>
              <a:t>Chain</a:t>
            </a:r>
            <a:r>
              <a:rPr lang="cs-CZ" b="1" dirty="0"/>
              <a:t> </a:t>
            </a:r>
            <a:r>
              <a:rPr lang="cs-CZ" b="1" dirty="0" err="1"/>
              <a:t>Operations</a:t>
            </a:r>
            <a:r>
              <a:rPr lang="cs-CZ" b="1" dirty="0"/>
              <a:t> Reference-model).</a:t>
            </a:r>
          </a:p>
        </p:txBody>
      </p:sp>
    </p:spTree>
    <p:extLst>
      <p:ext uri="{BB962C8B-B14F-4D97-AF65-F5344CB8AC3E}">
        <p14:creationId xmlns:p14="http://schemas.microsoft.com/office/powerpoint/2010/main" val="3220728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A2907A-941D-4DE8-891D-CB5FA1A8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3022FF-467C-411D-88AA-F03BF1371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Ganttův</a:t>
            </a:r>
            <a:r>
              <a:rPr lang="cs-CZ" b="1" dirty="0"/>
              <a:t> diagram, harmonogram projektu, metody síťové analýzy, matice odpovědnosti RACI a RASCI, plán projektu, projektové řízení (Project-</a:t>
            </a:r>
            <a:r>
              <a:rPr lang="cs-CZ" b="1" dirty="0" err="1"/>
              <a:t>Based</a:t>
            </a:r>
            <a:r>
              <a:rPr lang="cs-CZ" b="1" dirty="0"/>
              <a:t> Management), WBS (</a:t>
            </a:r>
            <a:r>
              <a:rPr lang="cs-CZ" b="1" dirty="0" err="1"/>
              <a:t>Work</a:t>
            </a:r>
            <a:r>
              <a:rPr lang="cs-CZ" b="1" dirty="0"/>
              <a:t> </a:t>
            </a:r>
            <a:r>
              <a:rPr lang="cs-CZ" b="1" dirty="0" err="1"/>
              <a:t>Breakdown</a:t>
            </a:r>
            <a:r>
              <a:rPr lang="cs-CZ" b="1" dirty="0"/>
              <a:t> </a:t>
            </a:r>
            <a:r>
              <a:rPr lang="cs-CZ" b="1" dirty="0" err="1"/>
              <a:t>Structure</a:t>
            </a:r>
            <a:r>
              <a:rPr lang="cs-CZ" b="1" dirty="0"/>
              <a:t>), dopadové analýzy (</a:t>
            </a:r>
            <a:r>
              <a:rPr lang="cs-CZ" b="1" dirty="0" err="1"/>
              <a:t>Impact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PMBOK (Project Management Body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Knowledge</a:t>
            </a:r>
            <a:r>
              <a:rPr lang="cs-CZ" b="1" dirty="0"/>
              <a:t>), PRINCE2 (</a:t>
            </a:r>
            <a:r>
              <a:rPr lang="cs-CZ" b="1" dirty="0" err="1"/>
              <a:t>Projects</a:t>
            </a:r>
            <a:r>
              <a:rPr lang="cs-CZ" b="1" dirty="0"/>
              <a:t> in </a:t>
            </a:r>
            <a:r>
              <a:rPr lang="cs-CZ" b="1" dirty="0" err="1"/>
              <a:t>Controlled</a:t>
            </a:r>
            <a:r>
              <a:rPr lang="cs-CZ" b="1" dirty="0"/>
              <a:t> Environment), normy pro řízení projektů ISO 10006, ISO 21500.</a:t>
            </a:r>
          </a:p>
        </p:txBody>
      </p:sp>
    </p:spTree>
    <p:extLst>
      <p:ext uri="{BB962C8B-B14F-4D97-AF65-F5344CB8AC3E}">
        <p14:creationId xmlns:p14="http://schemas.microsoft.com/office/powerpoint/2010/main" val="1300299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CA059B-5819-45CA-86FF-5CA6E4FAC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9234" y="274638"/>
            <a:ext cx="4207565" cy="785536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RIZIK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8E36E9-1FDE-449B-A0C9-184150F50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04730"/>
            <a:ext cx="8229600" cy="4721433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Pravidla kapitálové přiměřenosti provozních rizik bank BASEL I-III, </a:t>
            </a:r>
            <a:r>
              <a:rPr lang="cs-CZ" b="1" dirty="0" err="1"/>
              <a:t>CorIA</a:t>
            </a:r>
            <a:r>
              <a:rPr lang="cs-CZ" b="1" dirty="0"/>
              <a:t> (</a:t>
            </a:r>
            <a:r>
              <a:rPr lang="cs-CZ" b="1" dirty="0" err="1"/>
              <a:t>Core</a:t>
            </a:r>
            <a:r>
              <a:rPr lang="cs-CZ" b="1" dirty="0"/>
              <a:t> </a:t>
            </a:r>
            <a:r>
              <a:rPr lang="cs-CZ" b="1" dirty="0" err="1"/>
              <a:t>Impact</a:t>
            </a:r>
            <a:r>
              <a:rPr lang="cs-CZ" b="1" dirty="0"/>
              <a:t> </a:t>
            </a:r>
            <a:r>
              <a:rPr lang="cs-CZ" b="1" dirty="0" err="1"/>
              <a:t>Assessment</a:t>
            </a:r>
            <a:r>
              <a:rPr lang="cs-CZ" b="1" dirty="0"/>
              <a:t>), CLA (Checklist </a:t>
            </a:r>
            <a:r>
              <a:rPr lang="cs-CZ" b="1" dirty="0" err="1"/>
              <a:t>analysis</a:t>
            </a:r>
            <a:r>
              <a:rPr lang="cs-CZ" b="1" dirty="0"/>
              <a:t>), CCA (Cause-</a:t>
            </a:r>
            <a:r>
              <a:rPr lang="cs-CZ" b="1" dirty="0" err="1"/>
              <a:t>Consequence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CRI (</a:t>
            </a:r>
            <a:r>
              <a:rPr lang="cs-CZ" b="1" dirty="0" err="1"/>
              <a:t>Continuous</a:t>
            </a:r>
            <a:r>
              <a:rPr lang="cs-CZ" b="1" dirty="0"/>
              <a:t> Risk </a:t>
            </a:r>
            <a:r>
              <a:rPr lang="cs-CZ" b="1" dirty="0" err="1"/>
              <a:t>Improvement</a:t>
            </a:r>
            <a:r>
              <a:rPr lang="cs-CZ" b="1" dirty="0"/>
              <a:t>), metoda </a:t>
            </a:r>
            <a:r>
              <a:rPr lang="cs-CZ" b="1" dirty="0" err="1"/>
              <a:t>Delphi</a:t>
            </a:r>
            <a:r>
              <a:rPr lang="cs-CZ" b="1" dirty="0"/>
              <a:t>, metodika CRAMM (CCTA Risk </a:t>
            </a:r>
            <a:r>
              <a:rPr lang="cs-CZ" b="1" dirty="0" err="1"/>
              <a:t>Analysis</a:t>
            </a:r>
            <a:r>
              <a:rPr lang="cs-CZ" b="1" dirty="0"/>
              <a:t> and Management </a:t>
            </a:r>
            <a:r>
              <a:rPr lang="cs-CZ" b="1" dirty="0" err="1"/>
              <a:t>Method</a:t>
            </a:r>
            <a:r>
              <a:rPr lang="cs-CZ" b="1" dirty="0"/>
              <a:t>), CPQRA (</a:t>
            </a:r>
            <a:r>
              <a:rPr lang="cs-CZ" b="1" dirty="0" err="1"/>
              <a:t>Chemical</a:t>
            </a:r>
            <a:r>
              <a:rPr lang="cs-CZ" b="1" dirty="0"/>
              <a:t> </a:t>
            </a:r>
            <a:r>
              <a:rPr lang="cs-CZ" b="1" dirty="0" err="1"/>
              <a:t>Process</a:t>
            </a:r>
            <a:r>
              <a:rPr lang="cs-CZ" b="1" dirty="0"/>
              <a:t> </a:t>
            </a:r>
            <a:r>
              <a:rPr lang="cs-CZ" b="1" dirty="0" err="1"/>
              <a:t>Quantitative</a:t>
            </a:r>
            <a:r>
              <a:rPr lang="cs-CZ" b="1" dirty="0"/>
              <a:t> Risk </a:t>
            </a:r>
            <a:r>
              <a:rPr lang="cs-CZ" b="1" dirty="0" err="1"/>
              <a:t>Analysis</a:t>
            </a:r>
            <a:r>
              <a:rPr lang="cs-CZ" b="1" dirty="0"/>
              <a:t>), EWRM (</a:t>
            </a:r>
            <a:r>
              <a:rPr lang="cs-CZ" b="1" dirty="0" err="1"/>
              <a:t>Enterprise-Wide</a:t>
            </a:r>
            <a:r>
              <a:rPr lang="cs-CZ" b="1" dirty="0"/>
              <a:t> Risk Management), ETA (Event </a:t>
            </a:r>
            <a:r>
              <a:rPr lang="cs-CZ" b="1" dirty="0" err="1"/>
              <a:t>Tree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FMEA (</a:t>
            </a:r>
            <a:r>
              <a:rPr lang="cs-CZ" b="1" dirty="0" err="1"/>
              <a:t>Failure</a:t>
            </a:r>
            <a:r>
              <a:rPr lang="cs-CZ" b="1" dirty="0"/>
              <a:t> </a:t>
            </a:r>
            <a:r>
              <a:rPr lang="cs-CZ" b="1" dirty="0" err="1"/>
              <a:t>Modes</a:t>
            </a:r>
            <a:r>
              <a:rPr lang="cs-CZ" b="1" dirty="0"/>
              <a:t> and </a:t>
            </a:r>
            <a:r>
              <a:rPr lang="cs-CZ" b="1" dirty="0" err="1"/>
              <a:t>Effects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FMECA (</a:t>
            </a:r>
            <a:r>
              <a:rPr lang="cs-CZ" b="1" dirty="0" err="1"/>
              <a:t>Failure</a:t>
            </a:r>
            <a:r>
              <a:rPr lang="cs-CZ" b="1" dirty="0"/>
              <a:t> Mode, </a:t>
            </a:r>
            <a:r>
              <a:rPr lang="cs-CZ" b="1" dirty="0" err="1"/>
              <a:t>Effects</a:t>
            </a:r>
            <a:r>
              <a:rPr lang="cs-CZ" b="1" dirty="0"/>
              <a:t> and </a:t>
            </a:r>
            <a:r>
              <a:rPr lang="cs-CZ" b="1" dirty="0" err="1"/>
              <a:t>Critically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FTA (</a:t>
            </a:r>
            <a:r>
              <a:rPr lang="cs-CZ" b="1" dirty="0" err="1"/>
              <a:t>Fault</a:t>
            </a:r>
            <a:r>
              <a:rPr lang="cs-CZ" b="1" dirty="0"/>
              <a:t> </a:t>
            </a:r>
            <a:r>
              <a:rPr lang="cs-CZ" b="1" dirty="0" err="1"/>
              <a:t>Tree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HAZOP (Hazard and Operability Study), HAZID (Hazard </a:t>
            </a:r>
            <a:r>
              <a:rPr lang="cs-CZ" b="1" dirty="0" err="1"/>
              <a:t>Identification</a:t>
            </a:r>
            <a:r>
              <a:rPr lang="cs-CZ" b="1" dirty="0"/>
              <a:t> Study), HRA (</a:t>
            </a:r>
            <a:r>
              <a:rPr lang="cs-CZ" b="1" dirty="0" err="1"/>
              <a:t>Human</a:t>
            </a:r>
            <a:r>
              <a:rPr lang="cs-CZ" b="1" dirty="0"/>
              <a:t> Reliability </a:t>
            </a:r>
            <a:r>
              <a:rPr lang="cs-CZ" b="1" dirty="0" err="1"/>
              <a:t>Analysis</a:t>
            </a:r>
            <a:r>
              <a:rPr lang="cs-CZ" b="1" dirty="0"/>
              <a:t>), PHA (</a:t>
            </a:r>
            <a:r>
              <a:rPr lang="cs-CZ" b="1" dirty="0" err="1"/>
              <a:t>Preliminary</a:t>
            </a:r>
            <a:r>
              <a:rPr lang="cs-CZ" b="1" dirty="0"/>
              <a:t> Hazard </a:t>
            </a:r>
            <a:r>
              <a:rPr lang="cs-CZ" b="1" dirty="0" err="1"/>
              <a:t>Analysis</a:t>
            </a:r>
            <a:r>
              <a:rPr lang="cs-CZ" b="1" dirty="0"/>
              <a:t>), PPAP (</a:t>
            </a:r>
            <a:r>
              <a:rPr lang="cs-CZ" b="1" dirty="0" err="1"/>
              <a:t>Production</a:t>
            </a:r>
            <a:r>
              <a:rPr lang="cs-CZ" b="1" dirty="0"/>
              <a:t> Part </a:t>
            </a:r>
            <a:r>
              <a:rPr lang="cs-CZ" b="1" dirty="0" err="1"/>
              <a:t>Approval</a:t>
            </a:r>
            <a:r>
              <a:rPr lang="cs-CZ" b="1" dirty="0"/>
              <a:t> </a:t>
            </a:r>
            <a:r>
              <a:rPr lang="cs-CZ" b="1" dirty="0" err="1"/>
              <a:t>Process</a:t>
            </a:r>
            <a:r>
              <a:rPr lang="cs-CZ" b="1" dirty="0"/>
              <a:t>), prognózování, RIPRAN (Risk Project </a:t>
            </a:r>
            <a:r>
              <a:rPr lang="cs-CZ" b="1" dirty="0" err="1"/>
              <a:t>Analysis</a:t>
            </a:r>
            <a:r>
              <a:rPr lang="cs-CZ" b="1" dirty="0"/>
              <a:t>), RR (</a:t>
            </a:r>
            <a:r>
              <a:rPr lang="cs-CZ" b="1" dirty="0" err="1"/>
              <a:t>Relative</a:t>
            </a:r>
            <a:r>
              <a:rPr lang="cs-CZ" b="1" dirty="0"/>
              <a:t> </a:t>
            </a:r>
            <a:r>
              <a:rPr lang="cs-CZ" b="1" dirty="0" err="1"/>
              <a:t>Ranking</a:t>
            </a:r>
            <a:r>
              <a:rPr lang="cs-CZ" b="1" dirty="0"/>
              <a:t>), SA (</a:t>
            </a:r>
            <a:r>
              <a:rPr lang="cs-CZ" b="1" dirty="0" err="1"/>
              <a:t>Safety</a:t>
            </a:r>
            <a:r>
              <a:rPr lang="cs-CZ" b="1" dirty="0"/>
              <a:t> Audit), SR (</a:t>
            </a:r>
            <a:r>
              <a:rPr lang="cs-CZ" b="1" dirty="0" err="1"/>
              <a:t>Safety</a:t>
            </a:r>
            <a:r>
              <a:rPr lang="cs-CZ" b="1" dirty="0"/>
              <a:t> </a:t>
            </a:r>
            <a:r>
              <a:rPr lang="cs-CZ" b="1" dirty="0" err="1"/>
              <a:t>Review</a:t>
            </a:r>
            <a:r>
              <a:rPr lang="cs-CZ" b="1" dirty="0"/>
              <a:t>), </a:t>
            </a:r>
            <a:r>
              <a:rPr lang="cs-CZ" b="1" dirty="0" err="1"/>
              <a:t>VaR</a:t>
            </a:r>
            <a:r>
              <a:rPr lang="cs-CZ" b="1" dirty="0"/>
              <a:t> (</a:t>
            </a:r>
            <a:r>
              <a:rPr lang="cs-CZ" b="1" dirty="0" err="1"/>
              <a:t>Value</a:t>
            </a:r>
            <a:r>
              <a:rPr lang="cs-CZ" b="1" dirty="0"/>
              <a:t> </a:t>
            </a:r>
            <a:r>
              <a:rPr lang="cs-CZ" b="1" dirty="0" err="1"/>
              <a:t>at</a:t>
            </a:r>
            <a:r>
              <a:rPr lang="cs-CZ" b="1" dirty="0"/>
              <a:t> Risk), W-I (</a:t>
            </a:r>
            <a:r>
              <a:rPr lang="cs-CZ" b="1" dirty="0" err="1"/>
              <a:t>What-if</a:t>
            </a:r>
            <a:r>
              <a:rPr lang="cs-CZ" b="1" dirty="0"/>
              <a:t> </a:t>
            </a:r>
            <a:r>
              <a:rPr lang="cs-CZ" b="1" dirty="0" err="1"/>
              <a:t>Analysis</a:t>
            </a:r>
            <a:r>
              <a:rPr lang="cs-CZ" b="1" dirty="0"/>
              <a:t>), </a:t>
            </a:r>
            <a:r>
              <a:rPr lang="cs-CZ" b="1" dirty="0" err="1"/>
              <a:t>Winterlingova</a:t>
            </a:r>
            <a:r>
              <a:rPr lang="cs-CZ" b="1" dirty="0"/>
              <a:t> krizová matice, Risk Management ISO 31000, hodnocení BOZP dle OHSAS 18001.</a:t>
            </a:r>
          </a:p>
        </p:txBody>
      </p:sp>
    </p:spTree>
    <p:extLst>
      <p:ext uri="{BB962C8B-B14F-4D97-AF65-F5344CB8AC3E}">
        <p14:creationId xmlns:p14="http://schemas.microsoft.com/office/powerpoint/2010/main" val="3338204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96B2AC-8CB5-4FF1-A92B-A98C9795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679" y="71196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KRIZOVÉ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0DC271-6F42-4052-9EAD-A2F76C72A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2295939"/>
          </a:xfrm>
        </p:spPr>
        <p:txBody>
          <a:bodyPr/>
          <a:lstStyle/>
          <a:p>
            <a:r>
              <a:rPr lang="cs-CZ" b="1" dirty="0"/>
              <a:t>Krizový plán, </a:t>
            </a:r>
            <a:r>
              <a:rPr lang="cs-CZ" b="1" dirty="0" err="1"/>
              <a:t>Winterlingova</a:t>
            </a:r>
            <a:r>
              <a:rPr lang="cs-CZ" b="1" dirty="0"/>
              <a:t> krizová matice, </a:t>
            </a:r>
            <a:r>
              <a:rPr lang="cs-CZ" b="1" dirty="0" err="1"/>
              <a:t>Paretovo</a:t>
            </a:r>
            <a:r>
              <a:rPr lang="cs-CZ" b="1" dirty="0"/>
              <a:t> pravidlo, Prognózování (</a:t>
            </a:r>
            <a:r>
              <a:rPr lang="cs-CZ" b="1" dirty="0" err="1"/>
              <a:t>Forecasting</a:t>
            </a:r>
            <a:r>
              <a:rPr lang="cs-CZ" b="1" dirty="0"/>
              <a:t>), SMART - návrh cílů, Technika scénářů </a:t>
            </a:r>
          </a:p>
        </p:txBody>
      </p:sp>
    </p:spTree>
    <p:extLst>
      <p:ext uri="{BB962C8B-B14F-4D97-AF65-F5344CB8AC3E}">
        <p14:creationId xmlns:p14="http://schemas.microsoft.com/office/powerpoint/2010/main" val="41662972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367A1-6344-4CD4-B0D4-7D29F184D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870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ZNALOSTÍ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6ED466-BDC3-4475-B24A-45827EBC1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4221"/>
            <a:ext cx="8229600" cy="1408043"/>
          </a:xfrm>
        </p:spPr>
        <p:txBody>
          <a:bodyPr/>
          <a:lstStyle/>
          <a:p>
            <a:r>
              <a:rPr lang="cs-CZ" b="1" dirty="0"/>
              <a:t>Analýza sociální sítě, sociogram, sociometrie, </a:t>
            </a:r>
            <a:r>
              <a:rPr lang="cs-CZ" b="1" dirty="0" err="1"/>
              <a:t>překlenující</a:t>
            </a:r>
            <a:r>
              <a:rPr lang="cs-CZ" b="1" dirty="0"/>
              <a:t> epistemologie, učení (Learning). </a:t>
            </a:r>
          </a:p>
        </p:txBody>
      </p:sp>
    </p:spTree>
    <p:extLst>
      <p:ext uri="{BB962C8B-B14F-4D97-AF65-F5344CB8AC3E}">
        <p14:creationId xmlns:p14="http://schemas.microsoft.com/office/powerpoint/2010/main" val="384272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645265-24E4-4571-AEFD-4383A25B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69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ŘÍZENÍ LIDSKÝCH ZDROJŮ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5D97A1-D792-430B-B9EE-9880B48BF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95061"/>
            <a:ext cx="8229600" cy="4231102"/>
          </a:xfrm>
        </p:spPr>
        <p:txBody>
          <a:bodyPr/>
          <a:lstStyle/>
          <a:p>
            <a:r>
              <a:rPr lang="cs-CZ" b="1" dirty="0"/>
              <a:t>360° zpětná vazba, analýza pracovních míst, analýza sociální sítě, BEI (</a:t>
            </a:r>
            <a:r>
              <a:rPr lang="cs-CZ" b="1" dirty="0" err="1"/>
              <a:t>Behavioral</a:t>
            </a:r>
            <a:r>
              <a:rPr lang="cs-CZ" b="1" dirty="0"/>
              <a:t> Event Interview), Matice Jacka </a:t>
            </a:r>
            <a:r>
              <a:rPr lang="cs-CZ" b="1" dirty="0" err="1"/>
              <a:t>Welche</a:t>
            </a:r>
            <a:r>
              <a:rPr lang="cs-CZ" b="1" dirty="0"/>
              <a:t> (Jack </a:t>
            </a:r>
            <a:r>
              <a:rPr lang="cs-CZ" b="1" dirty="0" err="1"/>
              <a:t>Welch</a:t>
            </a:r>
            <a:r>
              <a:rPr lang="cs-CZ" b="1" dirty="0"/>
              <a:t> Matrix), Popis pracovního místa (Job </a:t>
            </a:r>
            <a:r>
              <a:rPr lang="cs-CZ" b="1" dirty="0" err="1"/>
              <a:t>Description</a:t>
            </a:r>
            <a:r>
              <a:rPr lang="cs-CZ" b="1" dirty="0"/>
              <a:t>), Personální audit, Profily rolí, Sociogram, Sociometrie, Specifikace pracovního místa, Metody průzkumu spokojenosti (</a:t>
            </a:r>
            <a:r>
              <a:rPr lang="cs-CZ" b="1" dirty="0" err="1"/>
              <a:t>Satisfaction</a:t>
            </a:r>
            <a:r>
              <a:rPr lang="cs-CZ" b="1" dirty="0"/>
              <a:t> </a:t>
            </a:r>
            <a:r>
              <a:rPr lang="cs-CZ" b="1" dirty="0" err="1"/>
              <a:t>Survey</a:t>
            </a:r>
            <a:r>
              <a:rPr lang="cs-CZ" b="1" dirty="0"/>
              <a:t> </a:t>
            </a:r>
            <a:r>
              <a:rPr lang="cs-CZ" b="1" dirty="0" err="1"/>
              <a:t>Methods</a:t>
            </a:r>
            <a:r>
              <a:rPr lang="cs-CZ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816743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A48800-7765-47DD-A7EF-4FC1E246B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03946"/>
            <a:ext cx="8229600" cy="2050108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ICT PODPORA MANAŽERSKÝCH SYSTÉMŮ – MIS, COMPETITIVE INTELLIGENCE</a:t>
            </a:r>
          </a:p>
        </p:txBody>
      </p:sp>
    </p:spTree>
    <p:extLst>
      <p:ext uri="{BB962C8B-B14F-4D97-AF65-F5344CB8AC3E}">
        <p14:creationId xmlns:p14="http://schemas.microsoft.com/office/powerpoint/2010/main" val="23151451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CADA655-DAAA-4D8B-A17C-714DC2D2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05"/>
            <a:ext cx="7886700" cy="1505883"/>
          </a:xfrm>
        </p:spPr>
        <p:txBody>
          <a:bodyPr anchor="ctr">
            <a:no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SCHÉMA SIL PŘÍČIN A DŮSLEDKŮ MODERNÍ PODNIKATELSKÉ ČINNOSTI PŮSOBÍCÍ NA PODNIK (MODRÝ KRUH)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29D97A0-6085-4E61-AF0A-88B55535E3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293386"/>
            <a:ext cx="7884410" cy="396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6301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961141-849C-48FB-8C82-1A990B01F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83096"/>
            <a:ext cx="8229600" cy="834542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DŮLEŽITÉ A VELMI POPULÁRNÍ MIS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1894B-9D7B-4D0E-8519-1052BCF7F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9287"/>
            <a:ext cx="8229600" cy="4376876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>
                <a:solidFill>
                  <a:srgbClr val="00B0F0"/>
                </a:solidFill>
              </a:rPr>
              <a:t>Enterprise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Resources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Planning</a:t>
            </a:r>
            <a:r>
              <a:rPr lang="cs-CZ" b="1" dirty="0">
                <a:solidFill>
                  <a:srgbClr val="00B0F0"/>
                </a:solidFill>
              </a:rPr>
              <a:t> (ERP) </a:t>
            </a:r>
            <a:r>
              <a:rPr lang="cs-CZ" b="1" dirty="0"/>
              <a:t>– systémy pro řízení a plánování zdrojů podniku,</a:t>
            </a:r>
          </a:p>
          <a:p>
            <a:r>
              <a:rPr lang="cs-CZ" b="1" dirty="0" err="1">
                <a:solidFill>
                  <a:srgbClr val="00B0F0"/>
                </a:solidFill>
              </a:rPr>
              <a:t>Customer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Relation</a:t>
            </a:r>
            <a:r>
              <a:rPr lang="cs-CZ" b="1" dirty="0">
                <a:solidFill>
                  <a:srgbClr val="00B0F0"/>
                </a:solidFill>
              </a:rPr>
              <a:t> Management (CRM) </a:t>
            </a:r>
            <a:r>
              <a:rPr lang="cs-CZ" b="1" dirty="0"/>
              <a:t>– systémy pro řízení vztahů se zákazníky,</a:t>
            </a:r>
          </a:p>
          <a:p>
            <a:r>
              <a:rPr lang="cs-CZ" b="1" dirty="0" err="1">
                <a:solidFill>
                  <a:srgbClr val="00B0F0"/>
                </a:solidFill>
              </a:rPr>
              <a:t>Human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Resources</a:t>
            </a:r>
            <a:r>
              <a:rPr lang="cs-CZ" b="1" dirty="0">
                <a:solidFill>
                  <a:srgbClr val="00B0F0"/>
                </a:solidFill>
              </a:rPr>
              <a:t> Management (HRM) </a:t>
            </a:r>
            <a:r>
              <a:rPr lang="cs-CZ" b="1" dirty="0"/>
              <a:t>– systémy pro řízení lidských zdrojů,</a:t>
            </a:r>
          </a:p>
          <a:p>
            <a:r>
              <a:rPr lang="cs-CZ" b="1" dirty="0" err="1">
                <a:solidFill>
                  <a:srgbClr val="00B0F0"/>
                </a:solidFill>
              </a:rPr>
              <a:t>Advanced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Production</a:t>
            </a:r>
            <a:r>
              <a:rPr lang="cs-CZ" b="1" dirty="0">
                <a:solidFill>
                  <a:srgbClr val="00B0F0"/>
                </a:solidFill>
              </a:rPr>
              <a:t> Systems (APS) </a:t>
            </a:r>
            <a:r>
              <a:rPr lang="cs-CZ" b="1" dirty="0"/>
              <a:t>– systémy pro pokročilé plánování a řízení výroby,</a:t>
            </a:r>
          </a:p>
          <a:p>
            <a:r>
              <a:rPr lang="cs-CZ" b="1" dirty="0" err="1">
                <a:solidFill>
                  <a:srgbClr val="00B0F0"/>
                </a:solidFill>
              </a:rPr>
              <a:t>Computer</a:t>
            </a:r>
            <a:r>
              <a:rPr lang="cs-CZ" b="1" dirty="0">
                <a:solidFill>
                  <a:srgbClr val="00B0F0"/>
                </a:solidFill>
              </a:rPr>
              <a:t> </a:t>
            </a:r>
            <a:r>
              <a:rPr lang="cs-CZ" b="1" dirty="0" err="1">
                <a:solidFill>
                  <a:srgbClr val="00B0F0"/>
                </a:solidFill>
              </a:rPr>
              <a:t>Aided</a:t>
            </a:r>
            <a:r>
              <a:rPr lang="cs-CZ" b="1" dirty="0">
                <a:solidFill>
                  <a:srgbClr val="00B0F0"/>
                </a:solidFill>
              </a:rPr>
              <a:t> Facility Management (CAFM) </a:t>
            </a:r>
            <a:r>
              <a:rPr lang="cs-CZ" b="1" dirty="0"/>
              <a:t>– systémy pro řízení budov s podporou ICT.</a:t>
            </a:r>
          </a:p>
        </p:txBody>
      </p:sp>
    </p:spTree>
    <p:extLst>
      <p:ext uri="{BB962C8B-B14F-4D97-AF65-F5344CB8AC3E}">
        <p14:creationId xmlns:p14="http://schemas.microsoft.com/office/powerpoint/2010/main" val="39022456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8BB9F2-ED38-4C04-B3B5-DC3305BA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5485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BUSINESS INTELLIGENCE (BI)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3839D9-FBAE-4CC9-8706-236D9D39F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07" y="1777181"/>
            <a:ext cx="8782664" cy="4348982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Business </a:t>
            </a:r>
            <a:r>
              <a:rPr lang="cs-CZ" b="1" dirty="0" err="1"/>
              <a:t>Intelligence</a:t>
            </a:r>
            <a:r>
              <a:rPr lang="cs-CZ" b="1" dirty="0"/>
              <a:t> (používá se též zkratka BI) je označení pro analytické</a:t>
            </a:r>
            <a:br>
              <a:rPr lang="cs-CZ" b="1" dirty="0"/>
            </a:br>
            <a:r>
              <a:rPr lang="cs-CZ" b="1" dirty="0"/>
              <a:t>a vykazovací podnikové aplikace.</a:t>
            </a:r>
          </a:p>
          <a:p>
            <a:r>
              <a:rPr lang="cs-CZ" b="1" dirty="0"/>
              <a:t>Umožňují ucelenou a efektivní práci</a:t>
            </a:r>
            <a:br>
              <a:rPr lang="cs-CZ" b="1" dirty="0"/>
            </a:br>
            <a:r>
              <a:rPr lang="cs-CZ" b="1" dirty="0"/>
              <a:t>s firemními daty, slouží jak pro zpracování dat</a:t>
            </a:r>
            <a:br>
              <a:rPr lang="cs-CZ" b="1" dirty="0"/>
            </a:br>
            <a:r>
              <a:rPr lang="cs-CZ" b="1" dirty="0"/>
              <a:t>z minulosti, tak také pro předpovědi či simulace budoucího vývoje.</a:t>
            </a:r>
          </a:p>
          <a:p>
            <a:r>
              <a:rPr lang="cs-CZ" b="1" dirty="0"/>
              <a:t>Jejich hlavním cílem je poskytnout kvalitní data pro rychlejší a efektivnější rozhodování.</a:t>
            </a:r>
          </a:p>
        </p:txBody>
      </p:sp>
    </p:spTree>
    <p:extLst>
      <p:ext uri="{BB962C8B-B14F-4D97-AF65-F5344CB8AC3E}">
        <p14:creationId xmlns:p14="http://schemas.microsoft.com/office/powerpoint/2010/main" val="280875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DC0BD8-5393-4A30-B093-40A356F9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9418"/>
            <a:ext cx="8229600" cy="213534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OBLASTI MANAGEMENTU, MANAŽERSKÉ METODY, NÁSTROJE A SYSTÉMY V TEORII</a:t>
            </a:r>
          </a:p>
        </p:txBody>
      </p:sp>
    </p:spTree>
    <p:extLst>
      <p:ext uri="{BB962C8B-B14F-4D97-AF65-F5344CB8AC3E}">
        <p14:creationId xmlns:p14="http://schemas.microsoft.com/office/powerpoint/2010/main" val="23358548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DB550-6E77-41D1-8E59-FC964113A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BI SOFTWARE V PRAXI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A72700-C589-4305-BA10-BBF434BBD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9806"/>
            <a:ext cx="8229600" cy="4356357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/>
              <a:t>Nástroje Business </a:t>
            </a:r>
            <a:r>
              <a:rPr lang="cs-CZ" b="1" dirty="0" err="1"/>
              <a:t>Intelligence</a:t>
            </a:r>
            <a:r>
              <a:rPr lang="cs-CZ" b="1" dirty="0"/>
              <a:t> umožňují využít firemní data z různých zdrojů (z různých zdrojových aplikací či přímo databází), ale také s nimi následně pracovat</a:t>
            </a:r>
            <a:br>
              <a:rPr lang="cs-CZ" b="1" dirty="0"/>
            </a:br>
            <a:r>
              <a:rPr lang="cs-CZ" b="1" dirty="0"/>
              <a:t>z různých úhlů pohledu.</a:t>
            </a:r>
          </a:p>
          <a:p>
            <a:r>
              <a:rPr lang="cs-CZ" b="1" dirty="0"/>
              <a:t>Nástroje BI tak pomáhají zpřístupnit data na jednom místě, v odpovídající formě a prostředí manažerům, kteří je mohou analyzovat, porovnávat, třídit a na jejich základě rozhodovat.</a:t>
            </a:r>
          </a:p>
          <a:p>
            <a:r>
              <a:rPr lang="cs-CZ" b="1" dirty="0"/>
              <a:t>BI tak pomáhá efektivně využívat data z celé firmy, poskytovat podklady pro rozhodování, tvorbě informací a znalostí.</a:t>
            </a:r>
          </a:p>
        </p:txBody>
      </p:sp>
    </p:spTree>
    <p:extLst>
      <p:ext uri="{BB962C8B-B14F-4D97-AF65-F5344CB8AC3E}">
        <p14:creationId xmlns:p14="http://schemas.microsoft.com/office/powerpoint/2010/main" val="7699925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34721E-A122-4EE9-BFE7-52EA71C43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385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PODNIKOVÉ APLIKACE BI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3DB597-8A78-4DF4-94C9-7C72CE589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20529"/>
            <a:ext cx="8229600" cy="4105634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Většina organizací a jejich podnikových aplikací je zahlcená daty z různých provozních systémů (např. ERP, CRM, HRM) a jejich využití pro rozhodování</a:t>
            </a:r>
            <a:br>
              <a:rPr lang="cs-CZ" b="1" dirty="0"/>
            </a:br>
            <a:r>
              <a:rPr lang="cs-CZ" b="1" dirty="0"/>
              <a:t>a provoz se tak stává bez analytických nástrojů obtížné. Je ovšem nutné zdůraznit, že klíčem k získání kvalitních výstupů ze systémů BI je kvalitní datová základna zdrojových dat (platí princip “</a:t>
            </a:r>
            <a:r>
              <a:rPr lang="cs-CZ" b="1" dirty="0" err="1"/>
              <a:t>Garbage</a:t>
            </a:r>
            <a:r>
              <a:rPr lang="cs-CZ" b="1" dirty="0"/>
              <a:t> in - </a:t>
            </a:r>
            <a:r>
              <a:rPr lang="cs-CZ" b="1" dirty="0" err="1"/>
              <a:t>Garbage</a:t>
            </a:r>
            <a:r>
              <a:rPr lang="cs-CZ" b="1" dirty="0"/>
              <a:t> </a:t>
            </a:r>
            <a:r>
              <a:rPr lang="cs-CZ" b="1" dirty="0" err="1"/>
              <a:t>out</a:t>
            </a:r>
            <a:r>
              <a:rPr lang="cs-CZ" b="1" dirty="0"/>
              <a:t>”).</a:t>
            </a:r>
          </a:p>
          <a:p>
            <a:r>
              <a:rPr lang="cs-CZ" b="1" dirty="0"/>
              <a:t>Největší chybou je analyzování a shromažďování neužitečných nebo špatných dat (viz Kvalita dat).</a:t>
            </a:r>
          </a:p>
          <a:p>
            <a:r>
              <a:rPr lang="cs-CZ" b="1" dirty="0"/>
              <a:t>Pokud má tedy organizace špatně nastavenou architekturu svého informačního systému nebo podnikové procesy, ani dobré BI řešení ji nezachrání.</a:t>
            </a:r>
          </a:p>
        </p:txBody>
      </p:sp>
    </p:spTree>
    <p:extLst>
      <p:ext uri="{BB962C8B-B14F-4D97-AF65-F5344CB8AC3E}">
        <p14:creationId xmlns:p14="http://schemas.microsoft.com/office/powerpoint/2010/main" val="21544138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C2852-DD4C-4A47-88AA-F75B8BF91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60439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ÚROVNĚ PŮSOBNOSTI BI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EB65D5-DE30-48D1-855D-35088C07C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65" y="1703439"/>
            <a:ext cx="8952269" cy="4422724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Business </a:t>
            </a:r>
            <a:r>
              <a:rPr lang="cs-CZ" b="1" dirty="0" err="1"/>
              <a:t>intelligence</a:t>
            </a:r>
            <a:r>
              <a:rPr lang="cs-CZ" b="1" dirty="0"/>
              <a:t> má vliv na strategické i operativní rozhodování společnosti a v dnešní době je pro střední a velké firmy prakticky nepostradatelnou součástí jejich informačního systému.</a:t>
            </a:r>
          </a:p>
          <a:p>
            <a:r>
              <a:rPr lang="cs-CZ" b="1" dirty="0"/>
              <a:t>Pomáhá vytvářet konkurenční výhody zásadně ovlivňuje úspěch společnosti, protože díky BI dokáže organizace rychleji reagovat.</a:t>
            </a:r>
          </a:p>
          <a:p>
            <a:r>
              <a:rPr lang="cs-CZ" b="1" dirty="0"/>
              <a:t>Patří tak mezi strategické technologie s významným dopadem na podnikání.</a:t>
            </a:r>
          </a:p>
          <a:p>
            <a:r>
              <a:rPr lang="cs-CZ" b="1" dirty="0"/>
              <a:t>V posledních letech s rostoucím objemem dat jejich význam ještě více roste.</a:t>
            </a:r>
          </a:p>
          <a:p>
            <a:r>
              <a:rPr lang="cs-CZ" b="1" dirty="0"/>
              <a:t>V budoucnosti se předpokládá ještě větší důraz na simulační</a:t>
            </a:r>
            <a:br>
              <a:rPr lang="cs-CZ" b="1" dirty="0"/>
            </a:br>
            <a:r>
              <a:rPr lang="cs-CZ" b="1" dirty="0"/>
              <a:t>a prediktivní řešení a vytěžování velkého množství dat (tzv. Big Data).</a:t>
            </a:r>
          </a:p>
        </p:txBody>
      </p:sp>
    </p:spTree>
    <p:extLst>
      <p:ext uri="{BB962C8B-B14F-4D97-AF65-F5344CB8AC3E}">
        <p14:creationId xmlns:p14="http://schemas.microsoft.com/office/powerpoint/2010/main" val="31639336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82AC78-4A1E-4791-95C0-E19CBA70F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ZÁKLADNÍ FUNKCE A VLASTNOSTI BI SOFTWARE?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68508B-AEA7-4A7B-9FD4-287D03BA8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9194"/>
            <a:ext cx="8229600" cy="446696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Analýza a benchmarking dat</a:t>
            </a:r>
          </a:p>
          <a:p>
            <a:r>
              <a:rPr lang="cs-CZ" b="1" dirty="0"/>
              <a:t>Extrakce dat z různých zdrojů</a:t>
            </a:r>
          </a:p>
          <a:p>
            <a:r>
              <a:rPr lang="cs-CZ" b="1" dirty="0"/>
              <a:t>Datové pumpy</a:t>
            </a:r>
          </a:p>
          <a:p>
            <a:r>
              <a:rPr lang="cs-CZ" b="1" dirty="0"/>
              <a:t>Datové kostky</a:t>
            </a:r>
          </a:p>
          <a:p>
            <a:r>
              <a:rPr lang="cs-CZ" b="1" dirty="0"/>
              <a:t>Prediktivní analýza</a:t>
            </a:r>
          </a:p>
          <a:p>
            <a:r>
              <a:rPr lang="cs-CZ" b="1" dirty="0"/>
              <a:t>Reporting</a:t>
            </a:r>
          </a:p>
          <a:p>
            <a:r>
              <a:rPr lang="cs-CZ" b="1" dirty="0"/>
              <a:t>Seskupování výsledků a další filtrování</a:t>
            </a:r>
          </a:p>
          <a:p>
            <a:r>
              <a:rPr lang="cs-CZ" b="1" dirty="0"/>
              <a:t>Klíčové ukazatele výkonnosti, výkonnostní metriky - nastavení a sledování</a:t>
            </a:r>
          </a:p>
          <a:p>
            <a:r>
              <a:rPr lang="cs-CZ" b="1" dirty="0"/>
              <a:t>Vizualizace dat</a:t>
            </a:r>
          </a:p>
          <a:p>
            <a:r>
              <a:rPr lang="cs-CZ" b="1" dirty="0"/>
              <a:t>OLAP</a:t>
            </a:r>
          </a:p>
        </p:txBody>
      </p:sp>
    </p:spTree>
    <p:extLst>
      <p:ext uri="{BB962C8B-B14F-4D97-AF65-F5344CB8AC3E}">
        <p14:creationId xmlns:p14="http://schemas.microsoft.com/office/powerpoint/2010/main" val="20801354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4C4362-6842-4750-9050-63A2BE24D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5690"/>
            <a:ext cx="8229600" cy="871948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TECHNICKÉ HLEDISKO NÁSTROJŮ BI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93C0EA-93B2-4D4E-BE2F-23E48FC11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23768"/>
            <a:ext cx="8229600" cy="2190135"/>
          </a:xfrm>
        </p:spPr>
        <p:txBody>
          <a:bodyPr/>
          <a:lstStyle/>
          <a:p>
            <a:r>
              <a:rPr lang="cs-CZ" b="1" dirty="0"/>
              <a:t>Z technického hlediska jsou nástroje BI založeny na datovém skladu (tj. centrální úložiště vybraných dat z celé společnosti), který využívá většinou technologií OLAP.</a:t>
            </a:r>
          </a:p>
        </p:txBody>
      </p:sp>
    </p:spTree>
    <p:extLst>
      <p:ext uri="{BB962C8B-B14F-4D97-AF65-F5344CB8AC3E}">
        <p14:creationId xmlns:p14="http://schemas.microsoft.com/office/powerpoint/2010/main" val="31087673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976CB6-2611-4E30-9763-880CB8D04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2844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POUŽITÍ NÁSTROJŮ BI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473C6E-1FDE-4777-A184-AD87B821A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46439"/>
            <a:ext cx="8229600" cy="2123767"/>
          </a:xfrm>
        </p:spPr>
        <p:txBody>
          <a:bodyPr/>
          <a:lstStyle/>
          <a:p>
            <a:r>
              <a:rPr lang="cs-CZ" b="1" dirty="0"/>
              <a:t>Nástroje BI používají typicky střední a větší organizace nebo organizace, které zpracovávají velké množství dat nebo data</a:t>
            </a:r>
            <a:br>
              <a:rPr lang="cs-CZ" b="1" dirty="0"/>
            </a:br>
            <a:r>
              <a:rPr lang="cs-CZ" b="1" dirty="0"/>
              <a:t>z různých zdrojových systémů.</a:t>
            </a:r>
          </a:p>
        </p:txBody>
      </p:sp>
    </p:spTree>
    <p:extLst>
      <p:ext uri="{BB962C8B-B14F-4D97-AF65-F5344CB8AC3E}">
        <p14:creationId xmlns:p14="http://schemas.microsoft.com/office/powerpoint/2010/main" val="26327145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A80770A-9172-4AA3-85FC-AD80E80FB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69435"/>
            <a:ext cx="8229600" cy="2319129"/>
          </a:xfrm>
        </p:spPr>
        <p:txBody>
          <a:bodyPr>
            <a:normAutofit/>
          </a:bodyPr>
          <a:lstStyle/>
          <a:p>
            <a:r>
              <a:rPr lang="cs-CZ" sz="5400" b="1" dirty="0">
                <a:solidFill>
                  <a:srgbClr val="FF0000"/>
                </a:solidFill>
              </a:rPr>
              <a:t>PŘÍKLADY SOFTWARE MIS</a:t>
            </a:r>
            <a:br>
              <a:rPr lang="cs-CZ" sz="5400" b="1" dirty="0">
                <a:solidFill>
                  <a:srgbClr val="FF0000"/>
                </a:solidFill>
              </a:rPr>
            </a:br>
            <a:r>
              <a:rPr lang="cs-CZ" sz="5400" b="1" dirty="0">
                <a:solidFill>
                  <a:srgbClr val="FF0000"/>
                </a:solidFill>
              </a:rPr>
              <a:t>A BUSINESS INTELLIGENCE</a:t>
            </a:r>
          </a:p>
        </p:txBody>
      </p:sp>
    </p:spTree>
    <p:extLst>
      <p:ext uri="{BB962C8B-B14F-4D97-AF65-F5344CB8AC3E}">
        <p14:creationId xmlns:p14="http://schemas.microsoft.com/office/powerpoint/2010/main" val="7759240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9F5C48F1-2959-4A4F-8BA4-BDEA5EC93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5699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ASSECO HELIOS SOLUTIONS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2561FC3-54B9-4461-A207-EB1A65087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0530"/>
            <a:ext cx="8229600" cy="2348947"/>
          </a:xfrm>
        </p:spPr>
        <p:txBody>
          <a:bodyPr>
            <a:normAutofit/>
          </a:bodyPr>
          <a:lstStyle/>
          <a:p>
            <a:r>
              <a:rPr lang="cs-CZ" b="1" dirty="0"/>
              <a:t>Poskytuje dokonalý a aktuální přehled</a:t>
            </a:r>
            <a:br>
              <a:rPr lang="cs-CZ" b="1" dirty="0"/>
            </a:br>
            <a:r>
              <a:rPr lang="cs-CZ" b="1" dirty="0"/>
              <a:t>o situaci na trhu, podklady pro strategické rozhodování a automatizaci rutinních operací.</a:t>
            </a:r>
          </a:p>
        </p:txBody>
      </p:sp>
    </p:spTree>
    <p:extLst>
      <p:ext uri="{BB962C8B-B14F-4D97-AF65-F5344CB8AC3E}">
        <p14:creationId xmlns:p14="http://schemas.microsoft.com/office/powerpoint/2010/main" val="6103079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1E422C-8DA0-4C99-9EDD-ABFBA1759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72203"/>
            <a:ext cx="8229600" cy="1143000"/>
          </a:xfrm>
        </p:spPr>
        <p:txBody>
          <a:bodyPr/>
          <a:lstStyle/>
          <a:p>
            <a:r>
              <a:rPr lang="cs-CZ" b="1" dirty="0" err="1">
                <a:solidFill>
                  <a:srgbClr val="FF0000"/>
                </a:solidFill>
              </a:rPr>
              <a:t>FaMa</a:t>
            </a:r>
            <a:r>
              <a:rPr lang="cs-CZ" b="1" dirty="0">
                <a:solidFill>
                  <a:srgbClr val="FF0000"/>
                </a:solidFill>
              </a:rPr>
              <a:t>+ CAFM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E949A6-DCE4-4F88-AB05-8413F2BD6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36306"/>
            <a:ext cx="8229600" cy="2640496"/>
          </a:xfrm>
        </p:spPr>
        <p:txBody>
          <a:bodyPr/>
          <a:lstStyle/>
          <a:p>
            <a:r>
              <a:rPr lang="cs-CZ" b="1" dirty="0"/>
              <a:t>Zajišťuje komplexní správu a údržbu budov</a:t>
            </a:r>
            <a:br>
              <a:rPr lang="cs-CZ" b="1" dirty="0"/>
            </a:br>
            <a:r>
              <a:rPr lang="cs-CZ" b="1" dirty="0"/>
              <a:t>a technologií, řízení nájemních vztahů (smluvní vztahy, předpisy nájmů a služeb, vyúčtování, úhrady, upomínky), oprav, rekonstrukcí a souvisejících služeb. </a:t>
            </a:r>
          </a:p>
        </p:txBody>
      </p:sp>
    </p:spTree>
    <p:extLst>
      <p:ext uri="{BB962C8B-B14F-4D97-AF65-F5344CB8AC3E}">
        <p14:creationId xmlns:p14="http://schemas.microsoft.com/office/powerpoint/2010/main" val="36838280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ECE5E0-6702-4ABC-8D36-C67FBFDD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8951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IS KARAT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6113DE-7EBE-4EE8-841B-BA12E903D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22004"/>
            <a:ext cx="8229600" cy="3329609"/>
          </a:xfrm>
        </p:spPr>
        <p:txBody>
          <a:bodyPr/>
          <a:lstStyle/>
          <a:p>
            <a:r>
              <a:rPr lang="cs-CZ" b="1" dirty="0"/>
              <a:t>Umožňuje úspěšně plánovat a rozhodovat, vede k efektivnímu využívání zdrojů.</a:t>
            </a:r>
          </a:p>
          <a:p>
            <a:r>
              <a:rPr lang="cs-CZ" b="1" dirty="0"/>
              <a:t>Usnadňuje komunikaci a řízení, zjednodušuje a zrychluje klíčové procesy v oblastech výroby, obchodu, financí, marketingu či logistiky.</a:t>
            </a:r>
          </a:p>
        </p:txBody>
      </p:sp>
    </p:spTree>
    <p:extLst>
      <p:ext uri="{BB962C8B-B14F-4D97-AF65-F5344CB8AC3E}">
        <p14:creationId xmlns:p14="http://schemas.microsoft.com/office/powerpoint/2010/main" val="1678338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92519-BC7D-42AC-8A63-73BF44E57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23371"/>
            <a:ext cx="8229600" cy="1143000"/>
          </a:xfrm>
        </p:spPr>
        <p:txBody>
          <a:bodyPr/>
          <a:lstStyle/>
          <a:p>
            <a:r>
              <a:rPr lang="cs-CZ" b="1" dirty="0"/>
              <a:t>MANAŽERSKÉ METODY</a:t>
            </a:r>
          </a:p>
        </p:txBody>
      </p:sp>
    </p:spTree>
    <p:extLst>
      <p:ext uri="{BB962C8B-B14F-4D97-AF65-F5344CB8AC3E}">
        <p14:creationId xmlns:p14="http://schemas.microsoft.com/office/powerpoint/2010/main" val="24520830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DE657F-D5B8-490E-87DD-5ACEEA24F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870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K2 ATMITEC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655220-EACE-4D82-B218-D772717CF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56792"/>
            <a:ext cx="8229600" cy="3687417"/>
          </a:xfrm>
        </p:spPr>
        <p:txBody>
          <a:bodyPr/>
          <a:lstStyle/>
          <a:p>
            <a:r>
              <a:rPr lang="cs-CZ" b="1" dirty="0"/>
              <a:t>Komplexní systém pro management podniků, který ve svých modulech provázaně řídí firemní procesy, zpřehledňuje činnosti firmy</a:t>
            </a:r>
            <a:br>
              <a:rPr lang="cs-CZ" b="1" dirty="0"/>
            </a:br>
            <a:r>
              <a:rPr lang="cs-CZ" b="1" dirty="0"/>
              <a:t>a poskytuje relevantní podklady pro rozhodování. Je rozdělen do několika škálovatelných produktů tak, aby vyhovoval všem segmentům firem.</a:t>
            </a:r>
          </a:p>
        </p:txBody>
      </p:sp>
    </p:spTree>
    <p:extLst>
      <p:ext uri="{BB962C8B-B14F-4D97-AF65-F5344CB8AC3E}">
        <p14:creationId xmlns:p14="http://schemas.microsoft.com/office/powerpoint/2010/main" val="20683680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D94C05-21A8-42A4-B387-11B64324D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8708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PENTAHO BUSINESS ANALYTICS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B0258A-CB8D-446F-9EC6-FD0D63AE0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13383"/>
            <a:ext cx="8229600" cy="2560983"/>
          </a:xfrm>
        </p:spPr>
        <p:txBody>
          <a:bodyPr/>
          <a:lstStyle/>
          <a:p>
            <a:r>
              <a:rPr lang="cs-CZ" b="1" dirty="0"/>
              <a:t>Systém nabízí interaktivní vizuální analýzu, řídící pult dle KPI, volitelný reporting, aktuální informace pro management</a:t>
            </a:r>
            <a:br>
              <a:rPr lang="cs-CZ" b="1" dirty="0"/>
            </a:br>
            <a:r>
              <a:rPr lang="cs-CZ" b="1" dirty="0"/>
              <a:t>a administrativu, kompletní integrace dat</a:t>
            </a:r>
            <a:br>
              <a:rPr lang="cs-CZ" b="1" dirty="0"/>
            </a:br>
            <a:r>
              <a:rPr lang="cs-CZ" b="1" dirty="0"/>
              <a:t>a prediktivní analýzu. </a:t>
            </a:r>
          </a:p>
        </p:txBody>
      </p:sp>
    </p:spTree>
    <p:extLst>
      <p:ext uri="{BB962C8B-B14F-4D97-AF65-F5344CB8AC3E}">
        <p14:creationId xmlns:p14="http://schemas.microsoft.com/office/powerpoint/2010/main" val="22211749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9DBFE-78A7-496C-84D5-4F319E30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846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POHODA BUSINESS INTELLIGENCE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387F6E-1C83-4EE7-9614-9CF5ABDB0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1381539"/>
          </a:xfrm>
        </p:spPr>
        <p:txBody>
          <a:bodyPr/>
          <a:lstStyle/>
          <a:p>
            <a:r>
              <a:rPr lang="cs-CZ" b="1" dirty="0"/>
              <a:t>Účetnictví, sklady, doklady.</a:t>
            </a:r>
          </a:p>
        </p:txBody>
      </p:sp>
    </p:spTree>
    <p:extLst>
      <p:ext uri="{BB962C8B-B14F-4D97-AF65-F5344CB8AC3E}">
        <p14:creationId xmlns:p14="http://schemas.microsoft.com/office/powerpoint/2010/main" val="8043350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65E0E5-5EBF-4243-A68A-976300E16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434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SAP BUSINESS OBJECTS BUSINESS INTELLIGENCE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4857EA-7436-459D-81E9-B37A6943C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22713"/>
            <a:ext cx="8229600" cy="1868557"/>
          </a:xfrm>
        </p:spPr>
        <p:txBody>
          <a:bodyPr/>
          <a:lstStyle/>
          <a:p>
            <a:r>
              <a:rPr lang="cs-CZ" b="1" dirty="0"/>
              <a:t>Využití analýzy obchodních dat za účelem popsání, předpovědi a zvýšené výkonnosti podnikání.</a:t>
            </a:r>
          </a:p>
        </p:txBody>
      </p:sp>
    </p:spTree>
    <p:extLst>
      <p:ext uri="{BB962C8B-B14F-4D97-AF65-F5344CB8AC3E}">
        <p14:creationId xmlns:p14="http://schemas.microsoft.com/office/powerpoint/2010/main" val="30399154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301FF8-CD83-4CDE-A65B-EEA978380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53959"/>
            <a:ext cx="8229600" cy="935857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COMPETITIVE INTELLIGENCE (CI)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849C1-7E21-4AE7-A22A-1ECAAC63E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28897"/>
            <a:ext cx="8229600" cy="3820285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/>
              <a:t>Competitive</a:t>
            </a:r>
            <a:r>
              <a:rPr lang="cs-CZ" b="1" dirty="0"/>
              <a:t> </a:t>
            </a:r>
            <a:r>
              <a:rPr lang="cs-CZ" b="1" dirty="0" err="1"/>
              <a:t>Intelligence</a:t>
            </a:r>
            <a:r>
              <a:rPr lang="cs-CZ" b="1" dirty="0"/>
              <a:t> (CI) je systematický, legální a etický proces sbírání, zjišťování, sledování, analýzy a organizování informací</a:t>
            </a:r>
            <a:br>
              <a:rPr lang="cs-CZ" b="1" dirty="0"/>
            </a:br>
            <a:r>
              <a:rPr lang="cs-CZ" b="1" dirty="0"/>
              <a:t>o konkurenčních firmách, ekonomickém prostředí a vlastní firmě, které jsou následně analyzovány tak, aby pomohly odhalit slabé</a:t>
            </a:r>
            <a:br>
              <a:rPr lang="cs-CZ" b="1" dirty="0"/>
            </a:br>
            <a:r>
              <a:rPr lang="cs-CZ" b="1" dirty="0"/>
              <a:t>a silné stránky konkurence, rozpoznat její strategické záměry a provést správné strategické rozhodnutí, které pomůže zvýhodnit firmu oproti ostatním konkurentům.</a:t>
            </a:r>
          </a:p>
        </p:txBody>
      </p:sp>
    </p:spTree>
    <p:extLst>
      <p:ext uri="{BB962C8B-B14F-4D97-AF65-F5344CB8AC3E}">
        <p14:creationId xmlns:p14="http://schemas.microsoft.com/office/powerpoint/2010/main" val="24793157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55FF30-FAA3-4935-911D-C34E85A42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VYUŽÍVÁNÍ MANAŽERSKÝCH NÁSTROJŮ VE SVĚTĚ</a:t>
            </a:r>
          </a:p>
        </p:txBody>
      </p:sp>
    </p:spTree>
    <p:extLst>
      <p:ext uri="{BB962C8B-B14F-4D97-AF65-F5344CB8AC3E}">
        <p14:creationId xmlns:p14="http://schemas.microsoft.com/office/powerpoint/2010/main" val="21868085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6FA9343D-8DFB-435F-B5A9-A78FCAEB1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255989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10 NEJVÍCE VYUŽÍVANÝCH MANAŽERSKÝCH NÁSTROJŮ VE  SVĚTĚ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95A49A-07FA-4429-A40E-C1DA3AE15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86610"/>
            <a:ext cx="8229600" cy="3939554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Řízení vztahů se zákazníky (CRM),</a:t>
            </a:r>
          </a:p>
          <a:p>
            <a:r>
              <a:rPr lang="cs-CZ" b="1" dirty="0"/>
              <a:t>Srovnávání – Benchmarking,</a:t>
            </a:r>
          </a:p>
          <a:p>
            <a:r>
              <a:rPr lang="cs-CZ" b="1" dirty="0"/>
              <a:t>Průzkum angažovanosti zaměstnanců,</a:t>
            </a:r>
          </a:p>
          <a:p>
            <a:r>
              <a:rPr lang="cs-CZ" b="1" dirty="0"/>
              <a:t>Strategické plánování,</a:t>
            </a:r>
          </a:p>
          <a:p>
            <a:r>
              <a:rPr lang="cs-CZ" b="1" dirty="0"/>
              <a:t>Outsourcing,</a:t>
            </a:r>
          </a:p>
          <a:p>
            <a:r>
              <a:rPr lang="cs-CZ" b="1" dirty="0" err="1"/>
              <a:t>Balanced</a:t>
            </a:r>
            <a:r>
              <a:rPr lang="cs-CZ" b="1" dirty="0"/>
              <a:t> </a:t>
            </a:r>
            <a:r>
              <a:rPr lang="cs-CZ" b="1" dirty="0" err="1"/>
              <a:t>Scorecard</a:t>
            </a:r>
            <a:r>
              <a:rPr lang="cs-CZ" b="1" dirty="0"/>
              <a:t>,</a:t>
            </a:r>
          </a:p>
          <a:p>
            <a:r>
              <a:rPr lang="cs-CZ" b="1" dirty="0"/>
              <a:t>Vyjádření vize a mise,</a:t>
            </a:r>
          </a:p>
          <a:p>
            <a:r>
              <a:rPr lang="cs-CZ" b="1" dirty="0"/>
              <a:t>Řízení dodavatelského řetězce (SCM),</a:t>
            </a:r>
          </a:p>
          <a:p>
            <a:r>
              <a:rPr lang="cs-CZ" b="1" dirty="0"/>
              <a:t>Management změn,</a:t>
            </a:r>
          </a:p>
          <a:p>
            <a:r>
              <a:rPr lang="cs-CZ" b="1" dirty="0"/>
              <a:t>Segmentace zákazníků.</a:t>
            </a:r>
          </a:p>
        </p:txBody>
      </p:sp>
    </p:spTree>
    <p:extLst>
      <p:ext uri="{BB962C8B-B14F-4D97-AF65-F5344CB8AC3E}">
        <p14:creationId xmlns:p14="http://schemas.microsoft.com/office/powerpoint/2010/main" val="399805881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DC7E77-DEF1-4756-B0D3-F4E10D604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0086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B0F0"/>
                </a:solidFill>
              </a:rPr>
              <a:t>VYUŽÍVÁNÍ MANAŽERSKÝCH NÁSTROJŮ V ČR</a:t>
            </a:r>
          </a:p>
        </p:txBody>
      </p:sp>
    </p:spTree>
    <p:extLst>
      <p:ext uri="{BB962C8B-B14F-4D97-AF65-F5344CB8AC3E}">
        <p14:creationId xmlns:p14="http://schemas.microsoft.com/office/powerpoint/2010/main" val="35458185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B7142D23-0A80-4B15-85E8-0A64B107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NEJZNÁMĚJŠÍ MANAŽERSKÉ METODY V ČR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CDE286A-DE3E-4DD8-B3CE-C8518458C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20348"/>
            <a:ext cx="8229600" cy="4005815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err="1"/>
              <a:t>Six</a:t>
            </a:r>
            <a:r>
              <a:rPr lang="cs-CZ" b="1" dirty="0"/>
              <a:t> Sigma,</a:t>
            </a:r>
          </a:p>
          <a:p>
            <a:r>
              <a:rPr lang="cs-CZ" b="1" dirty="0" err="1"/>
              <a:t>Lean</a:t>
            </a:r>
            <a:r>
              <a:rPr lang="cs-CZ" b="1" dirty="0"/>
              <a:t>,</a:t>
            </a:r>
          </a:p>
          <a:p>
            <a:r>
              <a:rPr lang="cs-CZ" b="1" dirty="0"/>
              <a:t>BSC,</a:t>
            </a:r>
          </a:p>
          <a:p>
            <a:r>
              <a:rPr lang="cs-CZ" b="1" dirty="0" err="1"/>
              <a:t>Kaizen</a:t>
            </a:r>
            <a:r>
              <a:rPr lang="cs-CZ" b="1" dirty="0"/>
              <a:t>,</a:t>
            </a:r>
          </a:p>
          <a:p>
            <a:r>
              <a:rPr lang="cs-CZ" b="1" dirty="0"/>
              <a:t>ISO normy,</a:t>
            </a:r>
          </a:p>
          <a:p>
            <a:r>
              <a:rPr lang="cs-CZ" b="1" dirty="0"/>
              <a:t>Controlling,</a:t>
            </a:r>
          </a:p>
          <a:p>
            <a:r>
              <a:rPr lang="cs-CZ" b="1" dirty="0"/>
              <a:t>Projektové řízení,</a:t>
            </a:r>
          </a:p>
          <a:p>
            <a:r>
              <a:rPr lang="cs-CZ" b="1" dirty="0"/>
              <a:t>Coaching,</a:t>
            </a:r>
          </a:p>
          <a:p>
            <a:r>
              <a:rPr lang="cs-CZ" b="1" dirty="0"/>
              <a:t>SWOT,</a:t>
            </a:r>
          </a:p>
          <a:p>
            <a:r>
              <a:rPr lang="cs-CZ" b="1" dirty="0"/>
              <a:t>Plánování,</a:t>
            </a:r>
          </a:p>
          <a:p>
            <a:r>
              <a:rPr lang="cs-CZ" b="1" dirty="0"/>
              <a:t>Leadership. </a:t>
            </a:r>
          </a:p>
        </p:txBody>
      </p:sp>
    </p:spTree>
    <p:extLst>
      <p:ext uri="{BB962C8B-B14F-4D97-AF65-F5344CB8AC3E}">
        <p14:creationId xmlns:p14="http://schemas.microsoft.com/office/powerpoint/2010/main" val="16509578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B29C618-A8B9-4F4C-9407-9885FE91E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3180"/>
            <a:ext cx="8229600" cy="774458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LITERATURA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928413F-E370-441F-94C8-B67B44CE2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b="1" dirty="0"/>
              <a:t>PAWLICZEK, A. </a:t>
            </a:r>
            <a:r>
              <a:rPr lang="cs-CZ" sz="2000" b="1" i="1" dirty="0"/>
              <a:t>Moderní nástroje efektivního managementu. </a:t>
            </a:r>
            <a:r>
              <a:rPr lang="cs-CZ" sz="2000" b="1" dirty="0"/>
              <a:t>1. vyd. Moravská vysoká škola Olomouc, Olomouc: 2017, 148 s.</a:t>
            </a:r>
          </a:p>
        </p:txBody>
      </p:sp>
    </p:spTree>
    <p:extLst>
      <p:ext uri="{BB962C8B-B14F-4D97-AF65-F5344CB8AC3E}">
        <p14:creationId xmlns:p14="http://schemas.microsoft.com/office/powerpoint/2010/main" val="173637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41DA6-B6C5-4849-9828-B5B5761AE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MANAŽERSKÉ NÁSTROJE</a:t>
            </a:r>
          </a:p>
        </p:txBody>
      </p:sp>
    </p:spTree>
    <p:extLst>
      <p:ext uri="{BB962C8B-B14F-4D97-AF65-F5344CB8AC3E}">
        <p14:creationId xmlns:p14="http://schemas.microsoft.com/office/powerpoint/2010/main" val="220928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DF8EF8-7830-4DB5-B2CF-D2E51E7ED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b="1" dirty="0"/>
              <a:t>MANAŽERSKÉ SYSTÉMY</a:t>
            </a:r>
          </a:p>
        </p:txBody>
      </p:sp>
    </p:spTree>
    <p:extLst>
      <p:ext uri="{BB962C8B-B14F-4D97-AF65-F5344CB8AC3E}">
        <p14:creationId xmlns:p14="http://schemas.microsoft.com/office/powerpoint/2010/main" val="3662128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DDA6A1-DEF6-4DCB-9DD5-A033BD27E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7615"/>
            <a:ext cx="8229600" cy="1143000"/>
          </a:xfrm>
        </p:spPr>
        <p:txBody>
          <a:bodyPr/>
          <a:lstStyle/>
          <a:p>
            <a:r>
              <a:rPr lang="cs-CZ" b="1" dirty="0"/>
              <a:t>OBLASTI MANAGEMENTU</a:t>
            </a:r>
          </a:p>
        </p:txBody>
      </p:sp>
    </p:spTree>
    <p:extLst>
      <p:ext uri="{BB962C8B-B14F-4D97-AF65-F5344CB8AC3E}">
        <p14:creationId xmlns:p14="http://schemas.microsoft.com/office/powerpoint/2010/main" val="405607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BB90D2DC-9F3B-4336-A5D1-EDFEBE462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STRATEGICKÉ ŘÍZENÍ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2F4C85-D23C-4036-A349-7FEADC153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7 tříd strategického rizika (</a:t>
            </a:r>
            <a:r>
              <a:rPr lang="cs-CZ" b="1" dirty="0" err="1"/>
              <a:t>Slywotzky</a:t>
            </a:r>
            <a:r>
              <a:rPr lang="cs-CZ" b="1" dirty="0"/>
              <a:t>), analýza 5F (</a:t>
            </a:r>
            <a:r>
              <a:rPr lang="cs-CZ" b="1" dirty="0" err="1"/>
              <a:t>Five</a:t>
            </a:r>
            <a:r>
              <a:rPr lang="cs-CZ" b="1" dirty="0"/>
              <a:t> </a:t>
            </a:r>
            <a:r>
              <a:rPr lang="cs-CZ" b="1" dirty="0" err="1"/>
              <a:t>Forces</a:t>
            </a:r>
            <a:r>
              <a:rPr lang="cs-CZ" b="1" dirty="0"/>
              <a:t>), BCG (Bostonská matice), BSC (</a:t>
            </a:r>
            <a:r>
              <a:rPr lang="cs-CZ" b="1" dirty="0" err="1"/>
              <a:t>Balanced</a:t>
            </a:r>
            <a:r>
              <a:rPr lang="cs-CZ" b="1" dirty="0"/>
              <a:t> </a:t>
            </a:r>
            <a:r>
              <a:rPr lang="cs-CZ" b="1" dirty="0" err="1"/>
              <a:t>Scorecard</a:t>
            </a:r>
            <a:r>
              <a:rPr lang="cs-CZ" b="1" dirty="0"/>
              <a:t>), strategie modrého oceánu, diferenční analýza (Gap </a:t>
            </a:r>
            <a:r>
              <a:rPr lang="cs-CZ" b="1" dirty="0" err="1"/>
              <a:t>Analysis</a:t>
            </a:r>
            <a:r>
              <a:rPr lang="cs-CZ" b="1" dirty="0"/>
              <a:t>), EFE matice, IFE matice, hierarchie strategií, MBO (Management by </a:t>
            </a:r>
            <a:r>
              <a:rPr lang="cs-CZ" b="1" dirty="0" err="1"/>
              <a:t>Objectives</a:t>
            </a:r>
            <a:r>
              <a:rPr lang="cs-CZ" b="1" dirty="0"/>
              <a:t>), analýza MOST, PESTLE analýza, princip strategie → struktura, prognózování (</a:t>
            </a:r>
            <a:r>
              <a:rPr lang="cs-CZ" b="1" dirty="0" err="1"/>
              <a:t>Forecasting</a:t>
            </a:r>
            <a:r>
              <a:rPr lang="cs-CZ" b="1" dirty="0"/>
              <a:t>), technika scénářů, SPACE analýza, SWOT analýza, SMART - návrh cílů, VRIO analýza, </a:t>
            </a:r>
            <a:r>
              <a:rPr lang="cs-CZ" b="1" dirty="0" err="1"/>
              <a:t>Winterlingova</a:t>
            </a:r>
            <a:r>
              <a:rPr lang="cs-CZ" b="1" dirty="0"/>
              <a:t> krizová matice, CSF (</a:t>
            </a:r>
            <a:r>
              <a:rPr lang="cs-CZ" b="1" dirty="0" err="1"/>
              <a:t>Critical</a:t>
            </a:r>
            <a:r>
              <a:rPr lang="cs-CZ" b="1" dirty="0"/>
              <a:t> </a:t>
            </a:r>
            <a:r>
              <a:rPr lang="cs-CZ" b="1" dirty="0" err="1"/>
              <a:t>Success</a:t>
            </a:r>
            <a:r>
              <a:rPr lang="cs-CZ" b="1" dirty="0"/>
              <a:t> </a:t>
            </a:r>
            <a:r>
              <a:rPr lang="cs-CZ" b="1" dirty="0" err="1"/>
              <a:t>Factors</a:t>
            </a:r>
            <a:r>
              <a:rPr lang="cs-CZ" b="1" dirty="0"/>
              <a:t>), KPI (</a:t>
            </a:r>
            <a:r>
              <a:rPr lang="cs-CZ" b="1" dirty="0" err="1"/>
              <a:t>Key</a:t>
            </a:r>
            <a:r>
              <a:rPr lang="cs-CZ" b="1" dirty="0"/>
              <a:t> Performance </a:t>
            </a:r>
            <a:r>
              <a:rPr lang="cs-CZ" b="1" dirty="0" err="1"/>
              <a:t>Indicators</a:t>
            </a:r>
            <a:r>
              <a:rPr lang="cs-CZ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31250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17CFFB-1A5F-4D2A-AF64-B155597D6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MANAGEMENT ORGANIZACE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A7FA7B-4CFF-422B-A735-232BA321A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BSC (</a:t>
            </a:r>
            <a:r>
              <a:rPr lang="cs-CZ" b="1" dirty="0" err="1"/>
              <a:t>Balanced</a:t>
            </a:r>
            <a:r>
              <a:rPr lang="cs-CZ" b="1" dirty="0"/>
              <a:t> </a:t>
            </a:r>
            <a:r>
              <a:rPr lang="cs-CZ" b="1" dirty="0" err="1"/>
              <a:t>Scorecard</a:t>
            </a:r>
            <a:r>
              <a:rPr lang="cs-CZ" b="1" dirty="0"/>
              <a:t>), ERP (</a:t>
            </a:r>
            <a:r>
              <a:rPr lang="cs-CZ" b="1" dirty="0" err="1"/>
              <a:t>Enterprise</a:t>
            </a:r>
            <a:r>
              <a:rPr lang="cs-CZ" b="1" dirty="0"/>
              <a:t> </a:t>
            </a:r>
            <a:r>
              <a:rPr lang="cs-CZ" b="1" dirty="0" err="1"/>
              <a:t>Resource</a:t>
            </a:r>
            <a:r>
              <a:rPr lang="cs-CZ" b="1" dirty="0"/>
              <a:t> </a:t>
            </a:r>
            <a:r>
              <a:rPr lang="cs-CZ" b="1" dirty="0" err="1"/>
              <a:t>Planning</a:t>
            </a:r>
            <a:r>
              <a:rPr lang="cs-CZ" b="1" dirty="0"/>
              <a:t>), MBC (Management by </a:t>
            </a:r>
            <a:r>
              <a:rPr lang="cs-CZ" b="1" dirty="0" err="1"/>
              <a:t>Competencies</a:t>
            </a:r>
            <a:r>
              <a:rPr lang="cs-CZ" b="1" dirty="0"/>
              <a:t>), MBO (Management by </a:t>
            </a:r>
            <a:r>
              <a:rPr lang="cs-CZ" b="1" dirty="0" err="1"/>
              <a:t>Objectives</a:t>
            </a:r>
            <a:r>
              <a:rPr lang="cs-CZ" b="1" dirty="0"/>
              <a:t>), organizační rozvoj, řízení procesů, řízení projektů, řízení změn (</a:t>
            </a:r>
            <a:r>
              <a:rPr lang="cs-CZ" b="1" dirty="0" err="1"/>
              <a:t>Change</a:t>
            </a:r>
            <a:r>
              <a:rPr lang="cs-CZ" b="1" dirty="0"/>
              <a:t> Management), SOEM (</a:t>
            </a:r>
            <a:r>
              <a:rPr lang="cs-CZ" b="1" dirty="0" err="1"/>
              <a:t>Service</a:t>
            </a:r>
            <a:r>
              <a:rPr lang="cs-CZ" b="1" dirty="0"/>
              <a:t> </a:t>
            </a:r>
            <a:r>
              <a:rPr lang="cs-CZ" b="1" dirty="0" err="1"/>
              <a:t>Oriented</a:t>
            </a:r>
            <a:r>
              <a:rPr lang="cs-CZ" b="1" dirty="0"/>
              <a:t> </a:t>
            </a:r>
            <a:r>
              <a:rPr lang="cs-CZ" b="1" dirty="0" err="1"/>
              <a:t>Enterprise</a:t>
            </a:r>
            <a:r>
              <a:rPr lang="cs-CZ" b="1" dirty="0"/>
              <a:t> Management), SOM (</a:t>
            </a:r>
            <a:r>
              <a:rPr lang="cs-CZ" b="1" dirty="0" err="1"/>
              <a:t>Service</a:t>
            </a:r>
            <a:r>
              <a:rPr lang="cs-CZ" b="1" dirty="0"/>
              <a:t> </a:t>
            </a:r>
            <a:r>
              <a:rPr lang="cs-CZ" b="1" dirty="0" err="1"/>
              <a:t>Oriented</a:t>
            </a:r>
            <a:r>
              <a:rPr lang="cs-CZ" b="1" dirty="0"/>
              <a:t> Management), analýza 5F (</a:t>
            </a:r>
            <a:r>
              <a:rPr lang="cs-CZ" b="1" dirty="0" err="1"/>
              <a:t>Five</a:t>
            </a:r>
            <a:r>
              <a:rPr lang="cs-CZ" b="1" dirty="0"/>
              <a:t> </a:t>
            </a:r>
            <a:r>
              <a:rPr lang="cs-CZ" b="1" dirty="0" err="1"/>
              <a:t>Forces</a:t>
            </a:r>
            <a:r>
              <a:rPr lang="cs-CZ" b="1" dirty="0"/>
              <a:t>), matice BCG (Bostonská matice), kritické faktory úspěchu, </a:t>
            </a:r>
            <a:r>
              <a:rPr lang="cs-CZ" b="1" dirty="0" err="1"/>
              <a:t>Paretovo</a:t>
            </a:r>
            <a:r>
              <a:rPr lang="cs-CZ" b="1" dirty="0"/>
              <a:t> pravidlo, princip strategie  struktura, PESTLE analýza, </a:t>
            </a:r>
            <a:r>
              <a:rPr lang="cs-CZ" b="1" dirty="0" err="1"/>
              <a:t>Reengineering</a:t>
            </a:r>
            <a:r>
              <a:rPr lang="cs-CZ" b="1" dirty="0"/>
              <a:t>, SMART - návrh cílů, SWOT analýza, VRIO analýza, KGI (</a:t>
            </a:r>
            <a:r>
              <a:rPr lang="cs-CZ" b="1" dirty="0" err="1"/>
              <a:t>Key</a:t>
            </a:r>
            <a:r>
              <a:rPr lang="cs-CZ" b="1" dirty="0"/>
              <a:t> </a:t>
            </a:r>
            <a:r>
              <a:rPr lang="cs-CZ" b="1" dirty="0" err="1"/>
              <a:t>Goal</a:t>
            </a:r>
            <a:r>
              <a:rPr lang="cs-CZ" b="1" dirty="0"/>
              <a:t> </a:t>
            </a:r>
            <a:r>
              <a:rPr lang="cs-CZ" b="1" dirty="0" err="1"/>
              <a:t>Indicators</a:t>
            </a:r>
            <a:r>
              <a:rPr lang="cs-CZ" b="1" dirty="0"/>
              <a:t>), KPI (</a:t>
            </a:r>
            <a:r>
              <a:rPr lang="cs-CZ" b="1" dirty="0" err="1"/>
              <a:t>Key</a:t>
            </a:r>
            <a:r>
              <a:rPr lang="cs-CZ" b="1" dirty="0"/>
              <a:t> Performance </a:t>
            </a:r>
            <a:r>
              <a:rPr lang="cs-CZ" b="1" dirty="0" err="1"/>
              <a:t>Indicators</a:t>
            </a:r>
            <a:r>
              <a:rPr lang="cs-CZ" b="1" dirty="0"/>
              <a:t>), Excellence Model EFQM. </a:t>
            </a:r>
          </a:p>
        </p:txBody>
      </p:sp>
    </p:spTree>
    <p:extLst>
      <p:ext uri="{BB962C8B-B14F-4D97-AF65-F5344CB8AC3E}">
        <p14:creationId xmlns:p14="http://schemas.microsoft.com/office/powerpoint/2010/main" val="553293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2381</Words>
  <Application>Microsoft Office PowerPoint</Application>
  <PresentationFormat>Předvádění na obrazovce (4:3)</PresentationFormat>
  <Paragraphs>130</Paragraphs>
  <Slides>49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49</vt:i4>
      </vt:variant>
    </vt:vector>
  </HeadingPairs>
  <TitlesOfParts>
    <vt:vector size="52" baseType="lpstr">
      <vt:lpstr>Arial</vt:lpstr>
      <vt:lpstr>Calibri</vt:lpstr>
      <vt:lpstr>Office Theme</vt:lpstr>
      <vt:lpstr>MODERNÍ NÁSTROJE EFEKTIVNÍHO MANAGEMENTU </vt:lpstr>
      <vt:lpstr>1. OBLASTI MANAGEMENTU, TECHNIKY, NÁSTROJE, METODY A SYSTÉMY MANAGEMENTU</vt:lpstr>
      <vt:lpstr>OBLASTI MANAGEMENTU, MANAŽERSKÉ METODY, NÁSTROJE A SYSTÉMY V TEORII</vt:lpstr>
      <vt:lpstr>MANAŽERSKÉ METODY</vt:lpstr>
      <vt:lpstr>MANAŽERSKÉ NÁSTROJE</vt:lpstr>
      <vt:lpstr>MANAŽERSKÉ SYSTÉMY</vt:lpstr>
      <vt:lpstr>OBLASTI MANAGEMENTU</vt:lpstr>
      <vt:lpstr>STRATEGICKÉ ŘÍZENÍ</vt:lpstr>
      <vt:lpstr>MANAGEMENT ORGANIZACE</vt:lpstr>
      <vt:lpstr>ŘÍZENÍ KVALITY</vt:lpstr>
      <vt:lpstr>MANAGEMENT INOVACÍ</vt:lpstr>
      <vt:lpstr>ŘÍZENÍ ZMĚN</vt:lpstr>
      <vt:lpstr>ŘÍZENÍ VÝROBY</vt:lpstr>
      <vt:lpstr>MARKETING A PRODEJ</vt:lpstr>
      <vt:lpstr>ŘÍZENÍ PROCESŮ</vt:lpstr>
      <vt:lpstr>EKONOMIKA A ŘÍZENÍ FINANCÍ</vt:lpstr>
      <vt:lpstr>MANAGEMENT SLUŽEB</vt:lpstr>
      <vt:lpstr>INFORMATIKA A ŘÍZENÍ IT</vt:lpstr>
      <vt:lpstr>FACILITY MANAGEMENT</vt:lpstr>
      <vt:lpstr>LOGISTIKA A DOPRAVA</vt:lpstr>
      <vt:lpstr>ŘÍZENÍ PROJEKTŮ</vt:lpstr>
      <vt:lpstr>ŘÍZENÍ RIZIK</vt:lpstr>
      <vt:lpstr>KRIZOVÉ ŘÍZENÍ</vt:lpstr>
      <vt:lpstr>ŘÍZENÍ ZNALOSTÍ</vt:lpstr>
      <vt:lpstr>ŘÍZENÍ LIDSKÝCH ZDROJŮ</vt:lpstr>
      <vt:lpstr>ICT PODPORA MANAŽERSKÝCH SYSTÉMŮ – MIS, COMPETITIVE INTELLIGENCE</vt:lpstr>
      <vt:lpstr>SCHÉMA SIL PŘÍČIN A DŮSLEDKŮ MODERNÍ PODNIKATELSKÉ ČINNOSTI PŮSOBÍCÍ NA PODNIK (MODRÝ KRUH)</vt:lpstr>
      <vt:lpstr>DŮLEŽITÉ A VELMI POPULÁRNÍ MIS</vt:lpstr>
      <vt:lpstr>BUSINESS INTELLIGENCE (BI)</vt:lpstr>
      <vt:lpstr>BI SOFTWARE V PRAXI</vt:lpstr>
      <vt:lpstr>PODNIKOVÉ APLIKACE BI</vt:lpstr>
      <vt:lpstr>ÚROVNĚ PŮSOBNOSTI BI</vt:lpstr>
      <vt:lpstr>ZÁKLADNÍ FUNKCE A VLASTNOSTI BI SOFTWARE?</vt:lpstr>
      <vt:lpstr>TECHNICKÉ HLEDISKO NÁSTROJŮ BI</vt:lpstr>
      <vt:lpstr>POUŽITÍ NÁSTROJŮ BI</vt:lpstr>
      <vt:lpstr>PŘÍKLADY SOFTWARE MIS A BUSINESS INTELLIGENCE</vt:lpstr>
      <vt:lpstr>ASSECO HELIOS SOLUTIONS</vt:lpstr>
      <vt:lpstr>FaMa+ CAFM</vt:lpstr>
      <vt:lpstr>IS KARAT</vt:lpstr>
      <vt:lpstr>K2 ATMITEC</vt:lpstr>
      <vt:lpstr>PENTAHO BUSINESS ANALYTICS</vt:lpstr>
      <vt:lpstr>POHODA BUSINESS INTELLIGENCE</vt:lpstr>
      <vt:lpstr>SAP BUSINESS OBJECTS BUSINESS INTELLIGENCE</vt:lpstr>
      <vt:lpstr>COMPETITIVE INTELLIGENCE (CI)</vt:lpstr>
      <vt:lpstr>VYUŽÍVÁNÍ MANAŽERSKÝCH NÁSTROJŮ VE SVĚTĚ</vt:lpstr>
      <vt:lpstr>10 NEJVÍCE VYUŽÍVANÝCH MANAŽERSKÝCH NÁSTROJŮ VE  SVĚTĚ</vt:lpstr>
      <vt:lpstr>VYUŽÍVÁNÍ MANAŽERSKÝCH NÁSTROJŮ V ČR</vt:lpstr>
      <vt:lpstr>NEJZNÁMĚJŠÍ MANAŽERSKÉ METODY V ČR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MODERNÍ NÁSTROJE EFEKTIVNÍHO MANAGEMENTU (1. tutoriál)</dc:title>
  <dc:creator>Rössler Miroslav</dc:creator>
  <cp:lastModifiedBy>Rössler Miroslav</cp:lastModifiedBy>
  <cp:revision>5</cp:revision>
  <dcterms:created xsi:type="dcterms:W3CDTF">2020-10-12T11:12:17Z</dcterms:created>
  <dcterms:modified xsi:type="dcterms:W3CDTF">2026-02-06T14:16:12Z</dcterms:modified>
</cp:coreProperties>
</file>