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75" r:id="rId5"/>
    <p:sldId id="273" r:id="rId6"/>
    <p:sldId id="259" r:id="rId7"/>
    <p:sldId id="258" r:id="rId8"/>
    <p:sldId id="274" r:id="rId9"/>
    <p:sldId id="276" r:id="rId10"/>
    <p:sldId id="277" r:id="rId11"/>
    <p:sldId id="278" r:id="rId12"/>
    <p:sldId id="279" r:id="rId13"/>
    <p:sldId id="265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FF0099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113" autoAdjust="0"/>
    <p:restoredTop sz="94660"/>
  </p:normalViewPr>
  <p:slideViewPr>
    <p:cSldViewPr snapToGrid="0" showGuides="1">
      <p:cViewPr varScale="1">
        <p:scale>
          <a:sx n="128" d="100"/>
          <a:sy n="128" d="100"/>
        </p:scale>
        <p:origin x="1032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Drag picture to placeholder or click icon to add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dirty="0"/>
              <a:t>DIGITÁLNÍ MARKETING</a:t>
            </a:r>
            <a:br>
              <a:rPr lang="cs-CZ" sz="5400" dirty="0"/>
            </a:br>
            <a:r>
              <a:rPr lang="cs-CZ" sz="3200" dirty="0"/>
              <a:t>(2. přednáška)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PhDr. Jan </a:t>
            </a:r>
            <a:r>
              <a:rPr lang="cs-CZ" dirty="0" err="1"/>
              <a:t>Lavrinčík</a:t>
            </a:r>
            <a:r>
              <a:rPr lang="cs-CZ" dirty="0"/>
              <a:t>, </a:t>
            </a:r>
            <a:r>
              <a:rPr lang="cs-CZ" dirty="0" err="1"/>
              <a:t>DiS</a:t>
            </a:r>
            <a:r>
              <a:rPr lang="cs-CZ" dirty="0"/>
              <a:t>., Ph.D.</a:t>
            </a:r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91023C-F725-0E7F-48F7-80E294C3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AF116-0092-2A25-7F7A-74246FDF8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238130"/>
            <a:ext cx="8064000" cy="1022102"/>
          </a:xfrm>
        </p:spPr>
        <p:txBody>
          <a:bodyPr/>
          <a:lstStyle/>
          <a:p>
            <a:r>
              <a:rPr lang="cs-CZ" sz="4000" dirty="0"/>
              <a:t>Základní pojmy digitálního marketingu</a:t>
            </a:r>
            <a:endParaRPr lang="en-US" sz="4000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C9CA015D-47B9-38FA-3416-32867A32C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260232"/>
            <a:ext cx="8064000" cy="4646597"/>
          </a:xfrm>
        </p:spPr>
        <p:txBody>
          <a:bodyPr>
            <a:normAutofit/>
          </a:bodyPr>
          <a:lstStyle/>
          <a:p>
            <a:r>
              <a:rPr lang="cs-CZ" b="1" dirty="0"/>
              <a:t>Digitální strategie </a:t>
            </a:r>
            <a:r>
              <a:rPr lang="cs-CZ" dirty="0"/>
              <a:t>– je dlouhodobý plán činností v oblasti digitálních médií vedoucí k tomu, že firma dosáhne svých cílů. Tvorba digitální strategie je pak především systematický proces, který zahrnuje nesčetné množství všech relevantních analýz, jejich evaluaci a prioritizaci závěrů z nich plynoucích.</a:t>
            </a:r>
          </a:p>
          <a:p>
            <a:r>
              <a:rPr lang="cs-CZ" b="1" dirty="0"/>
              <a:t>Klíčové slovo </a:t>
            </a:r>
            <a:r>
              <a:rPr lang="cs-CZ" dirty="0"/>
              <a:t>– slovo nebo více slov zadaných do řádku pro vyhledávání v nějakém vyhledávači.</a:t>
            </a:r>
          </a:p>
          <a:p>
            <a:r>
              <a:rPr lang="cs-CZ" b="1" dirty="0" err="1"/>
              <a:t>Crawling</a:t>
            </a:r>
            <a:r>
              <a:rPr lang="cs-CZ" dirty="0"/>
              <a:t> (Procházení) – zaznamenání informace o tom, že nějaká stránka existuje (toto provádí robot neustále).</a:t>
            </a:r>
          </a:p>
          <a:p>
            <a:r>
              <a:rPr lang="cs-CZ" b="1" dirty="0" err="1"/>
              <a:t>Indexing</a:t>
            </a:r>
            <a:r>
              <a:rPr lang="cs-CZ" dirty="0"/>
              <a:t> (Indexování) – robot si ukládá klíčová slova jednotlivých stránek a ty dále uchovává v paměti. Takže při zadání dotazu robot znovu stránky neprochází, jen poskytuje výsledky ze své paměti.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2307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F66C9-EEAF-5FDC-63EA-4A3AC47F3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286B2-9F45-769B-375A-493FA914E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238130"/>
            <a:ext cx="8064000" cy="1022102"/>
          </a:xfrm>
        </p:spPr>
        <p:txBody>
          <a:bodyPr/>
          <a:lstStyle/>
          <a:p>
            <a:r>
              <a:rPr lang="cs-CZ" sz="4000" dirty="0"/>
              <a:t>Základní pojmy digitálního marketingu</a:t>
            </a:r>
            <a:endParaRPr lang="en-US" sz="4000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F526C9CB-D416-E5D3-B0B6-7CE0F05EE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260232"/>
            <a:ext cx="8064000" cy="4646597"/>
          </a:xfrm>
        </p:spPr>
        <p:txBody>
          <a:bodyPr>
            <a:normAutofit/>
          </a:bodyPr>
          <a:lstStyle/>
          <a:p>
            <a:r>
              <a:rPr lang="cs-CZ" b="1" dirty="0" err="1"/>
              <a:t>Ranking</a:t>
            </a:r>
            <a:r>
              <a:rPr lang="cs-CZ" b="1" dirty="0"/>
              <a:t> (hodnocení) </a:t>
            </a:r>
            <a:r>
              <a:rPr lang="cs-CZ" dirty="0"/>
              <a:t>– posouzení robota, do jaké míry je stránka relevantní k požadovanému klíčovému slovu v dotazu.</a:t>
            </a:r>
          </a:p>
          <a:p>
            <a:r>
              <a:rPr lang="cs-CZ" b="1" dirty="0"/>
              <a:t>MDA </a:t>
            </a:r>
            <a:r>
              <a:rPr lang="cs-CZ" dirty="0"/>
              <a:t>– most </a:t>
            </a:r>
            <a:r>
              <a:rPr lang="cs-CZ" dirty="0" err="1"/>
              <a:t>desire</a:t>
            </a:r>
            <a:r>
              <a:rPr lang="cs-CZ" dirty="0"/>
              <a:t> </a:t>
            </a:r>
            <a:r>
              <a:rPr lang="cs-CZ" dirty="0" err="1"/>
              <a:t>action</a:t>
            </a:r>
            <a:r>
              <a:rPr lang="cs-CZ" dirty="0"/>
              <a:t>, nejvíce očekávaná nebo chtěná akce.</a:t>
            </a:r>
          </a:p>
          <a:p>
            <a:r>
              <a:rPr lang="cs-CZ" b="1" dirty="0"/>
              <a:t>Copywriting</a:t>
            </a:r>
            <a:r>
              <a:rPr lang="cs-CZ" dirty="0"/>
              <a:t> – tvorba obsahu na webu. Jedna z nejdůležitějších oblasti, bez které si nelze internetový marketing představit. Bez dobře napsaného textu nemůžete na internetu dělat vůbec nic.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4045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3DB84-B4C5-CFF8-3DEA-D80CE3DD3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2511D-44EA-DF38-0816-7292F8A5B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238130"/>
            <a:ext cx="8064000" cy="1022102"/>
          </a:xfrm>
        </p:spPr>
        <p:txBody>
          <a:bodyPr/>
          <a:lstStyle/>
          <a:p>
            <a:r>
              <a:rPr lang="cs-CZ" sz="4000" dirty="0"/>
              <a:t>Základní pojmy digitálního marketingu</a:t>
            </a:r>
            <a:endParaRPr lang="en-US" sz="4000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3D571FD4-3E29-5079-BCE1-422B3D6B3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260232"/>
            <a:ext cx="8064000" cy="4646597"/>
          </a:xfrm>
        </p:spPr>
        <p:txBody>
          <a:bodyPr>
            <a:normAutofit/>
          </a:bodyPr>
          <a:lstStyle/>
          <a:p>
            <a:r>
              <a:rPr lang="cs-CZ" b="1" dirty="0" err="1"/>
              <a:t>Retargeting</a:t>
            </a:r>
            <a:r>
              <a:rPr lang="cs-CZ" dirty="0"/>
              <a:t> – funkce sloužící k oslovení uživatelů, kteří již jednou navštívili vaše stránky (používá se také název </a:t>
            </a:r>
            <a:r>
              <a:rPr lang="cs-CZ" dirty="0" err="1"/>
              <a:t>remarketing</a:t>
            </a:r>
            <a:r>
              <a:rPr lang="cs-CZ" dirty="0"/>
              <a:t>).</a:t>
            </a:r>
          </a:p>
          <a:p>
            <a:r>
              <a:rPr lang="cs-CZ" b="1" dirty="0" err="1"/>
              <a:t>Social</a:t>
            </a:r>
            <a:r>
              <a:rPr lang="cs-CZ" b="1" dirty="0"/>
              <a:t> Media </a:t>
            </a:r>
            <a:r>
              <a:rPr lang="cs-CZ" dirty="0"/>
              <a:t>– nástroje, které umožňují lidem tvořit, sdílet a vyměňovat si mezi sebou informace. Jde o formu sdělovacích prostředků. </a:t>
            </a:r>
          </a:p>
          <a:p>
            <a:r>
              <a:rPr lang="cs-CZ" b="1" dirty="0"/>
              <a:t>Emailový marketing </a:t>
            </a:r>
            <a:r>
              <a:rPr lang="cs-CZ" dirty="0"/>
              <a:t>– způsob podpory prodeje s využitím emailu.</a:t>
            </a:r>
          </a:p>
          <a:p>
            <a:r>
              <a:rPr lang="cs-CZ" b="1" dirty="0"/>
              <a:t>Google </a:t>
            </a:r>
            <a:r>
              <a:rPr lang="cs-CZ" b="1" dirty="0" err="1"/>
              <a:t>Analytics</a:t>
            </a:r>
            <a:r>
              <a:rPr lang="cs-CZ" b="1" dirty="0"/>
              <a:t> </a:t>
            </a:r>
            <a:r>
              <a:rPr lang="cs-CZ" dirty="0"/>
              <a:t>– nástroj pro analýzu návštěvnosti. Je zdarma, ale hlavně je přehledný a srozumitelný.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9815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3203445"/>
            <a:ext cx="8064000" cy="1325563"/>
          </a:xfrm>
        </p:spPr>
        <p:txBody>
          <a:bodyPr/>
          <a:lstStyle/>
          <a:p>
            <a:r>
              <a:rPr lang="en-US" dirty="0" err="1"/>
              <a:t>Děkuji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pozornost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798" y="4587114"/>
            <a:ext cx="8064000" cy="36094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PhDr</a:t>
            </a:r>
            <a:r>
              <a:rPr lang="en-US" dirty="0"/>
              <a:t>. Jan Lavrinčík, </a:t>
            </a:r>
            <a:r>
              <a:rPr lang="en-US" dirty="0" err="1"/>
              <a:t>DiS.</a:t>
            </a:r>
            <a:r>
              <a:rPr lang="en-US" dirty="0"/>
              <a:t>, Ph.D.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9BBA9CC-CF86-5244-BBB4-C170BBBFBAFC}"/>
              </a:ext>
            </a:extLst>
          </p:cNvPr>
          <p:cNvSpPr txBox="1"/>
          <p:nvPr/>
        </p:nvSpPr>
        <p:spPr>
          <a:xfrm>
            <a:off x="10593659" y="22636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5143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Marketing (historický vývoj)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90692"/>
            <a:ext cx="8064000" cy="2540311"/>
          </a:xfrm>
        </p:spPr>
        <p:txBody>
          <a:bodyPr>
            <a:noAutofit/>
          </a:bodyPr>
          <a:lstStyle/>
          <a:p>
            <a:r>
              <a:rPr lang="cs-CZ" dirty="0"/>
              <a:t>Obecně jde o marketing v online prostředí. K jeho rozvoji došlo společně s rozvojem internetu</a:t>
            </a:r>
          </a:p>
          <a:p>
            <a:r>
              <a:rPr lang="cs-CZ" dirty="0"/>
              <a:t>a všech nových médií (počítače, mobilní telefony, tablety, smartphony atd.). Internetový marketing</a:t>
            </a:r>
          </a:p>
          <a:p>
            <a:r>
              <a:rPr lang="cs-CZ" dirty="0"/>
              <a:t>umožňuje změnit tradiční přístupy a využívat obrovské množnosti, které internet nabízí.</a:t>
            </a:r>
          </a:p>
        </p:txBody>
      </p:sp>
    </p:spTree>
    <p:extLst>
      <p:ext uri="{BB962C8B-B14F-4D97-AF65-F5344CB8AC3E}">
        <p14:creationId xmlns:p14="http://schemas.microsoft.com/office/powerpoint/2010/main" val="227020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207485"/>
            <a:ext cx="8064000" cy="1325563"/>
          </a:xfrm>
        </p:spPr>
        <p:txBody>
          <a:bodyPr/>
          <a:lstStyle/>
          <a:p>
            <a:r>
              <a:rPr lang="cs-CZ" dirty="0"/>
              <a:t>Marketing (historický vývoj)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6351" y="1600195"/>
            <a:ext cx="7230578" cy="4097801"/>
          </a:xfrm>
        </p:spPr>
        <p:txBody>
          <a:bodyPr/>
          <a:lstStyle/>
          <a:p>
            <a:r>
              <a:rPr lang="cs-CZ" dirty="0"/>
              <a:t>Počátky sahají někdy do konce 90. let minulého století. Od roku 1994 existovala reklama na internetu a někteří marketéři začínali chápat, že potenciál internetu je velký. Ovšem zpočátku jej omezovali technické možnosti a hlavně omezený přístup lidí k internetu. Pak se však situace v tomto směru postupně zlepšovala a firmy začaly sebe a své produkty prezentovat pomocí WWW stránek. Původně stránky nahrazovaly tištěné brožury, pak katalogy, a nakonec začaly prodávat.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8E3000-6120-70D8-B09E-1F027E70F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Marketing (historický vývoj)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296A0E-C96C-102B-D454-F09EE922C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 chvíli, kdy se začaly zjišťovat zákaznické preference, názory a připomínky k produktům, zrodil se internetový marketing. Internet se následně stal nástrojem komplexní přeměny marketingu. Časem bude pravděpodobně marketing tak, jak ho známe dnes a jak byl popisován v literatuře úplně jiný. Je to logický vývoj, i když si to řada firem není stále ještě ochotna připustit.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1856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207485"/>
            <a:ext cx="8064000" cy="1325563"/>
          </a:xfrm>
        </p:spPr>
        <p:txBody>
          <a:bodyPr/>
          <a:lstStyle/>
          <a:p>
            <a:r>
              <a:rPr lang="cs-CZ" dirty="0"/>
              <a:t>Marketing (historický vývoj)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6351" y="1600195"/>
            <a:ext cx="7230578" cy="4097801"/>
          </a:xfrm>
        </p:spPr>
        <p:txBody>
          <a:bodyPr/>
          <a:lstStyle/>
          <a:p>
            <a:r>
              <a:rPr lang="cs-CZ" dirty="0"/>
              <a:t>Internet je využíván jako nástroj pro zjišťování potřeb zákazníků (hodnota pro zákazníka) a zároveň získávání zákazníků (hodnota pro firmu). V některých případech firmám </a:t>
            </a:r>
            <a:r>
              <a:rPr lang="cs-CZ" dirty="0" err="1"/>
              <a:t>offline</a:t>
            </a:r>
            <a:r>
              <a:rPr lang="cs-CZ" dirty="0"/>
              <a:t> aktivity nechybí vůbec. Mnohé firmy opustily </a:t>
            </a:r>
            <a:r>
              <a:rPr lang="cs-CZ" dirty="0" err="1"/>
              <a:t>offline</a:t>
            </a:r>
            <a:r>
              <a:rPr lang="cs-CZ" dirty="0"/>
              <a:t> prostředí, pokud se týká marketingu. Zda je to správná cesta je těžká otázka.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4483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Komunikační mix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356527"/>
            <a:ext cx="7918200" cy="4550302"/>
          </a:xfrm>
        </p:spPr>
        <p:txBody>
          <a:bodyPr>
            <a:normAutofit fontScale="92500" lnSpcReduction="20000"/>
          </a:bodyPr>
          <a:lstStyle/>
          <a:p>
            <a:r>
              <a:rPr lang="cs-CZ" sz="4300" dirty="0"/>
              <a:t> S vývojem technologií, posunem k webu 3.0 a rozšířením nových mobilních platforem (tablety, </a:t>
            </a:r>
            <a:r>
              <a:rPr lang="cs-CZ" sz="4300" dirty="0" err="1"/>
              <a:t>smartphones</a:t>
            </a:r>
            <a:r>
              <a:rPr lang="cs-CZ" sz="4300" dirty="0"/>
              <a:t>), které se vyznačují vysokou a komplexní konektivitou, existuje možnost přístupu na internet prakticky kdekoli a kdykoli (což se týká poskytovatelů i spotřebitelů služeb)</a:t>
            </a:r>
            <a:endParaRPr lang="cs-CZ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322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238130"/>
            <a:ext cx="8064000" cy="1022102"/>
          </a:xfrm>
        </p:spPr>
        <p:txBody>
          <a:bodyPr/>
          <a:lstStyle/>
          <a:p>
            <a:r>
              <a:rPr lang="cs-CZ" dirty="0"/>
              <a:t>Důležité milníky</a:t>
            </a:r>
            <a:endParaRPr lang="en-US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3313012A-C10F-47ED-8B07-0833FD68A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První zmínky o digitálním marketingu sahají už do poloviny 80. let minulého století, avšak až v 90.</a:t>
            </a:r>
          </a:p>
          <a:p>
            <a:r>
              <a:rPr lang="cs-CZ" dirty="0"/>
              <a:t>letech můžeme o této sféře mluvit jako o dalším typu marketingu. Od roku 1993 přestává být inter-</a:t>
            </a:r>
          </a:p>
          <a:p>
            <a:r>
              <a:rPr lang="cs-CZ" dirty="0"/>
              <a:t>net výhradně pro vědecké účely.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8697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238130"/>
            <a:ext cx="8064000" cy="1022102"/>
          </a:xfrm>
        </p:spPr>
        <p:txBody>
          <a:bodyPr/>
          <a:lstStyle/>
          <a:p>
            <a:r>
              <a:rPr lang="cs-CZ" dirty="0"/>
              <a:t>Důležité milníky</a:t>
            </a:r>
            <a:endParaRPr lang="en-US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3313012A-C10F-47ED-8B07-0833FD68A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 druhé polovině prvního desetiletí (v některých případech již od roku 2003) se začínají objevovat</a:t>
            </a:r>
          </a:p>
          <a:p>
            <a:r>
              <a:rPr lang="cs-CZ" dirty="0"/>
              <a:t>celosvětově rozšířené sociální sítě a s nimi přichází i další možnosti pro online marketing. (Facebook, </a:t>
            </a:r>
            <a:r>
              <a:rPr lang="cs-CZ" dirty="0" err="1"/>
              <a:t>Twiter</a:t>
            </a:r>
            <a:r>
              <a:rPr lang="cs-CZ" dirty="0"/>
              <a:t>, </a:t>
            </a:r>
            <a:r>
              <a:rPr lang="cs-CZ" dirty="0" err="1"/>
              <a:t>Youtube</a:t>
            </a:r>
            <a:r>
              <a:rPr lang="cs-CZ" dirty="0"/>
              <a:t>, LinkedIn)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057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8400A-477C-22D9-A5F5-018443783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0660C-4987-B671-20B7-8915CB415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238130"/>
            <a:ext cx="8064000" cy="1022102"/>
          </a:xfrm>
        </p:spPr>
        <p:txBody>
          <a:bodyPr/>
          <a:lstStyle/>
          <a:p>
            <a:r>
              <a:rPr lang="cs-CZ" sz="4000" dirty="0"/>
              <a:t>Základní pojmy digitálního marketingu</a:t>
            </a:r>
            <a:endParaRPr lang="en-US" sz="4000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A55B3F28-069F-1793-394D-40C17BFEA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SEO </a:t>
            </a:r>
            <a:r>
              <a:rPr lang="cs-CZ" dirty="0"/>
              <a:t>– optimalizace pro vyhledávače (</a:t>
            </a:r>
            <a:r>
              <a:rPr lang="cs-CZ" dirty="0" err="1"/>
              <a:t>Search</a:t>
            </a:r>
            <a:r>
              <a:rPr lang="cs-CZ" dirty="0"/>
              <a:t> </a:t>
            </a:r>
            <a:r>
              <a:rPr lang="cs-CZ" dirty="0" err="1"/>
              <a:t>Engine</a:t>
            </a:r>
            <a:r>
              <a:rPr lang="cs-CZ" dirty="0"/>
              <a:t> </a:t>
            </a:r>
            <a:r>
              <a:rPr lang="cs-CZ" dirty="0" err="1"/>
              <a:t>Optimization</a:t>
            </a:r>
            <a:r>
              <a:rPr lang="cs-CZ" dirty="0"/>
              <a:t>), ve výsledcích vyhledávání daná webová stránka získává lepší pozici, základem pro SEO je nalezení správných klíčových slov. SEO se soustřeďuje především na klíčová slova (říkají vyhledávačům, jaký obsah mají stránky) a příchozí linky (jak jsou stránky důležité).</a:t>
            </a:r>
          </a:p>
          <a:p>
            <a:r>
              <a:rPr lang="cs-CZ" b="1" dirty="0"/>
              <a:t>SMO</a:t>
            </a:r>
            <a:r>
              <a:rPr lang="cs-CZ" dirty="0"/>
              <a:t> – optimalizace na sociálních sítích (</a:t>
            </a:r>
            <a:r>
              <a:rPr lang="cs-CZ" dirty="0" err="1"/>
              <a:t>Social</a:t>
            </a:r>
            <a:r>
              <a:rPr lang="cs-CZ" dirty="0"/>
              <a:t> Media </a:t>
            </a:r>
            <a:r>
              <a:rPr lang="cs-CZ" dirty="0" err="1"/>
              <a:t>Optimization</a:t>
            </a:r>
            <a:r>
              <a:rPr lang="cs-CZ" dirty="0"/>
              <a:t>).</a:t>
            </a:r>
          </a:p>
          <a:p>
            <a:r>
              <a:rPr lang="cs-CZ" b="1" dirty="0"/>
              <a:t>PPC</a:t>
            </a:r>
            <a:r>
              <a:rPr lang="cs-CZ" dirty="0"/>
              <a:t> – platba za kliknutí (</a:t>
            </a:r>
            <a:r>
              <a:rPr lang="cs-CZ" dirty="0" err="1"/>
              <a:t>pay</a:t>
            </a:r>
            <a:r>
              <a:rPr lang="cs-CZ" dirty="0"/>
              <a:t>-per-</a:t>
            </a:r>
            <a:r>
              <a:rPr lang="cs-CZ" dirty="0" err="1"/>
              <a:t>click</a:t>
            </a:r>
            <a:r>
              <a:rPr lang="cs-CZ" dirty="0"/>
              <a:t>).</a:t>
            </a:r>
          </a:p>
          <a:p>
            <a:r>
              <a:rPr lang="cs-CZ" b="1" dirty="0"/>
              <a:t>PPA </a:t>
            </a:r>
            <a:r>
              <a:rPr lang="cs-CZ" dirty="0"/>
              <a:t>– platba za akci (</a:t>
            </a:r>
            <a:r>
              <a:rPr lang="cs-CZ" dirty="0" err="1"/>
              <a:t>pay</a:t>
            </a:r>
            <a:r>
              <a:rPr lang="cs-CZ" dirty="0"/>
              <a:t>-per-</a:t>
            </a:r>
            <a:r>
              <a:rPr lang="cs-CZ" dirty="0" err="1"/>
              <a:t>action</a:t>
            </a:r>
            <a:r>
              <a:rPr lang="cs-CZ" dirty="0"/>
              <a:t>).</a:t>
            </a:r>
          </a:p>
          <a:p>
            <a:r>
              <a:rPr lang="cs-CZ" b="1" dirty="0"/>
              <a:t>PPV</a:t>
            </a:r>
            <a:r>
              <a:rPr lang="cs-CZ" dirty="0"/>
              <a:t> – platba za počet zobrazení (</a:t>
            </a:r>
            <a:r>
              <a:rPr lang="cs-CZ" dirty="0" err="1"/>
              <a:t>pay</a:t>
            </a:r>
            <a:r>
              <a:rPr lang="cs-CZ" dirty="0"/>
              <a:t>-per-</a:t>
            </a:r>
            <a:r>
              <a:rPr lang="cs-CZ" dirty="0" err="1"/>
              <a:t>view</a:t>
            </a:r>
            <a:r>
              <a:rPr lang="cs-CZ" dirty="0"/>
              <a:t>).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1735883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 PPT_4-3_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Sablona%20PPT_4-3_CZ.potx</Template>
  <TotalTime>5969</TotalTime>
  <Words>793</Words>
  <Application>Microsoft Macintosh PowerPoint</Application>
  <PresentationFormat>Předvádění na obrazovce (4:3)</PresentationFormat>
  <Paragraphs>54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Sablona PPT_4-3_CZ</vt:lpstr>
      <vt:lpstr>DIGITÁLNÍ MARKETING (2. přednáška)</vt:lpstr>
      <vt:lpstr>Marketing (historický vývoj)</vt:lpstr>
      <vt:lpstr>Marketing (historický vývoj)</vt:lpstr>
      <vt:lpstr>Marketing (historický vývoj)</vt:lpstr>
      <vt:lpstr>Marketing (historický vývoj)</vt:lpstr>
      <vt:lpstr>Komunikační mix</vt:lpstr>
      <vt:lpstr>Důležité milníky</vt:lpstr>
      <vt:lpstr>Důležité milníky</vt:lpstr>
      <vt:lpstr>Základní pojmy digitálního marketingu</vt:lpstr>
      <vt:lpstr>Základní pojmy digitálního marketingu</vt:lpstr>
      <vt:lpstr>Základní pojmy digitálního marketingu</vt:lpstr>
      <vt:lpstr>Základní pojmy digitálního marketingu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Adam Kazmíř</dc:creator>
  <cp:lastModifiedBy>Jan Lavrincik</cp:lastModifiedBy>
  <cp:revision>44</cp:revision>
  <dcterms:created xsi:type="dcterms:W3CDTF">2016-02-02T10:34:09Z</dcterms:created>
  <dcterms:modified xsi:type="dcterms:W3CDTF">2026-03-30T07:36:43Z</dcterms:modified>
</cp:coreProperties>
</file>