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320" r:id="rId5"/>
    <p:sldId id="321" r:id="rId6"/>
    <p:sldId id="323" r:id="rId7"/>
    <p:sldId id="328" r:id="rId8"/>
    <p:sldId id="324" r:id="rId9"/>
    <p:sldId id="329" r:id="rId10"/>
    <p:sldId id="331" r:id="rId11"/>
    <p:sldId id="333" r:id="rId12"/>
    <p:sldId id="332" r:id="rId13"/>
    <p:sldId id="334" r:id="rId14"/>
    <p:sldId id="330" r:id="rId15"/>
    <p:sldId id="335" r:id="rId16"/>
    <p:sldId id="322" r:id="rId17"/>
    <p:sldId id="326" r:id="rId18"/>
    <p:sldId id="340" r:id="rId19"/>
    <p:sldId id="350" r:id="rId20"/>
    <p:sldId id="327" r:id="rId21"/>
    <p:sldId id="341" r:id="rId22"/>
    <p:sldId id="336" r:id="rId23"/>
    <p:sldId id="343" r:id="rId24"/>
    <p:sldId id="337" r:id="rId25"/>
    <p:sldId id="338" r:id="rId26"/>
    <p:sldId id="344" r:id="rId27"/>
    <p:sldId id="345" r:id="rId28"/>
    <p:sldId id="346" r:id="rId29"/>
    <p:sldId id="347" r:id="rId30"/>
    <p:sldId id="348" r:id="rId31"/>
    <p:sldId id="349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647" autoAdjust="0"/>
  </p:normalViewPr>
  <p:slideViewPr>
    <p:cSldViewPr snapToGrid="0" showGuides="1">
      <p:cViewPr varScale="1">
        <p:scale>
          <a:sx n="77" d="100"/>
          <a:sy n="77" d="100"/>
        </p:scale>
        <p:origin x="102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12/2010</c:v>
                </c:pt>
                <c:pt idx="1">
                  <c:v>12/2011</c:v>
                </c:pt>
                <c:pt idx="2">
                  <c:v>12/2012</c:v>
                </c:pt>
                <c:pt idx="3">
                  <c:v>12/2013</c:v>
                </c:pt>
                <c:pt idx="4">
                  <c:v>12/2014</c:v>
                </c:pt>
                <c:pt idx="5">
                  <c:v>12/2015</c:v>
                </c:pt>
                <c:pt idx="6">
                  <c:v>12/2016</c:v>
                </c:pt>
                <c:pt idx="7">
                  <c:v>12/2017</c:v>
                </c:pt>
                <c:pt idx="8">
                  <c:v>12/2018</c:v>
                </c:pt>
                <c:pt idx="9">
                  <c:v>12/2019</c:v>
                </c:pt>
                <c:pt idx="10">
                  <c:v>12/2020</c:v>
                </c:pt>
                <c:pt idx="11">
                  <c:v>12/2021</c:v>
                </c:pt>
                <c:pt idx="12">
                  <c:v>12/2022</c:v>
                </c:pt>
                <c:pt idx="13">
                  <c:v>12/2023</c:v>
                </c:pt>
                <c:pt idx="14">
                  <c:v>12/2024</c:v>
                </c:pt>
                <c:pt idx="15">
                  <c:v>12/2025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19.850000000000001</c:v>
                </c:pt>
                <c:pt idx="1">
                  <c:v>22.96</c:v>
                </c:pt>
                <c:pt idx="2">
                  <c:v>23.19</c:v>
                </c:pt>
                <c:pt idx="3">
                  <c:v>23.1</c:v>
                </c:pt>
                <c:pt idx="4">
                  <c:v>23.04</c:v>
                </c:pt>
                <c:pt idx="5">
                  <c:v>21.86</c:v>
                </c:pt>
                <c:pt idx="6">
                  <c:v>22.79</c:v>
                </c:pt>
                <c:pt idx="7">
                  <c:v>24.72</c:v>
                </c:pt>
                <c:pt idx="8">
                  <c:v>24.65</c:v>
                </c:pt>
                <c:pt idx="9">
                  <c:v>26.41</c:v>
                </c:pt>
                <c:pt idx="10">
                  <c:v>27.67</c:v>
                </c:pt>
                <c:pt idx="11">
                  <c:v>29.82</c:v>
                </c:pt>
                <c:pt idx="12">
                  <c:v>44.32</c:v>
                </c:pt>
                <c:pt idx="13">
                  <c:v>44.39</c:v>
                </c:pt>
                <c:pt idx="14">
                  <c:v>42.85</c:v>
                </c:pt>
                <c:pt idx="15">
                  <c:v>45.14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0-4073-86D3-1F64CEAE7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239296"/>
        <c:axId val="1367223936"/>
      </c:barChart>
      <c:catAx>
        <c:axId val="13672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7223936"/>
        <c:crosses val="autoZero"/>
        <c:auto val="1"/>
        <c:lblAlgn val="ctr"/>
        <c:lblOffset val="100"/>
        <c:noMultiLvlLbl val="0"/>
      </c:catAx>
      <c:valAx>
        <c:axId val="136722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723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42.73</c:v>
                </c:pt>
                <c:pt idx="1">
                  <c:v>43.01</c:v>
                </c:pt>
                <c:pt idx="2">
                  <c:v>43.3</c:v>
                </c:pt>
                <c:pt idx="3">
                  <c:v>44.58</c:v>
                </c:pt>
                <c:pt idx="4">
                  <c:v>44.59</c:v>
                </c:pt>
                <c:pt idx="5">
                  <c:v>44.73</c:v>
                </c:pt>
                <c:pt idx="6">
                  <c:v>44.7</c:v>
                </c:pt>
                <c:pt idx="7">
                  <c:v>44.9</c:v>
                </c:pt>
                <c:pt idx="8">
                  <c:v>44.81</c:v>
                </c:pt>
                <c:pt idx="9">
                  <c:v>44.95</c:v>
                </c:pt>
                <c:pt idx="10">
                  <c:v>45.28</c:v>
                </c:pt>
                <c:pt idx="11">
                  <c:v>45.14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D-44FF-BE1F-EA05D582C24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DCFD-44FF-BE1F-EA05D582C24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DCFD-44FF-BE1F-EA05D582C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38127216"/>
        <c:axId val="1938125776"/>
      </c:barChart>
      <c:catAx>
        <c:axId val="19381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38125776"/>
        <c:crosses val="autoZero"/>
        <c:auto val="1"/>
        <c:lblAlgn val="ctr"/>
        <c:lblOffset val="100"/>
        <c:noMultiLvlLbl val="0"/>
      </c:catAx>
      <c:valAx>
        <c:axId val="193812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3812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82098896798393E-2"/>
          <c:y val="5.2807473078238347E-2"/>
          <c:w val="0.92724761424685576"/>
          <c:h val="0.71789731140574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12/2010</c:v>
                </c:pt>
                <c:pt idx="1">
                  <c:v>12/2011</c:v>
                </c:pt>
                <c:pt idx="2">
                  <c:v>12/2012</c:v>
                </c:pt>
                <c:pt idx="3">
                  <c:v>12/2013</c:v>
                </c:pt>
                <c:pt idx="4">
                  <c:v>12/2014</c:v>
                </c:pt>
                <c:pt idx="5">
                  <c:v>12/2015</c:v>
                </c:pt>
                <c:pt idx="6">
                  <c:v>12/2016</c:v>
                </c:pt>
                <c:pt idx="7">
                  <c:v>12/2017</c:v>
                </c:pt>
                <c:pt idx="8">
                  <c:v>12/2018</c:v>
                </c:pt>
                <c:pt idx="9">
                  <c:v>12/2019</c:v>
                </c:pt>
                <c:pt idx="10">
                  <c:v>12/2020</c:v>
                </c:pt>
                <c:pt idx="11">
                  <c:v>12/2021</c:v>
                </c:pt>
                <c:pt idx="12">
                  <c:v>12/2022</c:v>
                </c:pt>
                <c:pt idx="13">
                  <c:v>12/2023</c:v>
                </c:pt>
                <c:pt idx="14">
                  <c:v>12/2024</c:v>
                </c:pt>
                <c:pt idx="15">
                  <c:v>12/2025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134.38</c:v>
                </c:pt>
                <c:pt idx="1">
                  <c:v>143.61000000000001</c:v>
                </c:pt>
                <c:pt idx="2">
                  <c:v>142.75</c:v>
                </c:pt>
                <c:pt idx="3">
                  <c:v>164.34</c:v>
                </c:pt>
                <c:pt idx="4">
                  <c:v>159.06</c:v>
                </c:pt>
                <c:pt idx="5">
                  <c:v>142.9</c:v>
                </c:pt>
                <c:pt idx="6">
                  <c:v>171.21</c:v>
                </c:pt>
                <c:pt idx="7">
                  <c:v>217.21</c:v>
                </c:pt>
                <c:pt idx="8">
                  <c:v>204.75</c:v>
                </c:pt>
                <c:pt idx="9">
                  <c:v>174.96</c:v>
                </c:pt>
                <c:pt idx="10">
                  <c:v>151.91</c:v>
                </c:pt>
                <c:pt idx="11">
                  <c:v>168.87</c:v>
                </c:pt>
                <c:pt idx="12">
                  <c:v>213.58</c:v>
                </c:pt>
                <c:pt idx="13">
                  <c:v>170.88</c:v>
                </c:pt>
                <c:pt idx="14">
                  <c:v>250.03</c:v>
                </c:pt>
                <c:pt idx="15">
                  <c:v>186.13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C-486B-A573-5DDFC81B9B1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List1!$A$2:$A$17</c:f>
              <c:strCache>
                <c:ptCount val="16"/>
                <c:pt idx="0">
                  <c:v>12/2010</c:v>
                </c:pt>
                <c:pt idx="1">
                  <c:v>12/2011</c:v>
                </c:pt>
                <c:pt idx="2">
                  <c:v>12/2012</c:v>
                </c:pt>
                <c:pt idx="3">
                  <c:v>12/2013</c:v>
                </c:pt>
                <c:pt idx="4">
                  <c:v>12/2014</c:v>
                </c:pt>
                <c:pt idx="5">
                  <c:v>12/2015</c:v>
                </c:pt>
                <c:pt idx="6">
                  <c:v>12/2016</c:v>
                </c:pt>
                <c:pt idx="7">
                  <c:v>12/2017</c:v>
                </c:pt>
                <c:pt idx="8">
                  <c:v>12/2018</c:v>
                </c:pt>
                <c:pt idx="9">
                  <c:v>12/2019</c:v>
                </c:pt>
                <c:pt idx="10">
                  <c:v>12/2020</c:v>
                </c:pt>
                <c:pt idx="11">
                  <c:v>12/2021</c:v>
                </c:pt>
                <c:pt idx="12">
                  <c:v>12/2022</c:v>
                </c:pt>
                <c:pt idx="13">
                  <c:v>12/2023</c:v>
                </c:pt>
                <c:pt idx="14">
                  <c:v>12/2024</c:v>
                </c:pt>
                <c:pt idx="15">
                  <c:v>12/2025</c:v>
                </c:pt>
              </c:strCache>
            </c:strRef>
          </c:cat>
          <c:val>
            <c:numRef>
              <c:f>List1!$C$2:$C$17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1-AA5C-486B-A573-5DDFC81B9B1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List1!$A$2:$A$17</c:f>
              <c:strCache>
                <c:ptCount val="16"/>
                <c:pt idx="0">
                  <c:v>12/2010</c:v>
                </c:pt>
                <c:pt idx="1">
                  <c:v>12/2011</c:v>
                </c:pt>
                <c:pt idx="2">
                  <c:v>12/2012</c:v>
                </c:pt>
                <c:pt idx="3">
                  <c:v>12/2013</c:v>
                </c:pt>
                <c:pt idx="4">
                  <c:v>12/2014</c:v>
                </c:pt>
                <c:pt idx="5">
                  <c:v>12/2015</c:v>
                </c:pt>
                <c:pt idx="6">
                  <c:v>12/2016</c:v>
                </c:pt>
                <c:pt idx="7">
                  <c:v>12/2017</c:v>
                </c:pt>
                <c:pt idx="8">
                  <c:v>12/2018</c:v>
                </c:pt>
                <c:pt idx="9">
                  <c:v>12/2019</c:v>
                </c:pt>
                <c:pt idx="10">
                  <c:v>12/2020</c:v>
                </c:pt>
                <c:pt idx="11">
                  <c:v>12/2021</c:v>
                </c:pt>
                <c:pt idx="12">
                  <c:v>12/2022</c:v>
                </c:pt>
                <c:pt idx="13">
                  <c:v>12/2023</c:v>
                </c:pt>
                <c:pt idx="14">
                  <c:v>12/2024</c:v>
                </c:pt>
                <c:pt idx="15">
                  <c:v>12/2025</c:v>
                </c:pt>
              </c:strCache>
            </c:strRef>
          </c:cat>
          <c:val>
            <c:numRef>
              <c:f>List1!$D$2:$D$17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AA5C-486B-A573-5DDFC81B9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15631632"/>
        <c:axId val="1410900784"/>
      </c:barChart>
      <c:catAx>
        <c:axId val="201563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0900784"/>
        <c:crosses val="autoZero"/>
        <c:auto val="1"/>
        <c:lblAlgn val="ctr"/>
        <c:lblOffset val="100"/>
        <c:noMultiLvlLbl val="0"/>
      </c:catAx>
      <c:valAx>
        <c:axId val="141090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563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244.32</c:v>
                </c:pt>
                <c:pt idx="1">
                  <c:v>229.68</c:v>
                </c:pt>
                <c:pt idx="2">
                  <c:v>213.08</c:v>
                </c:pt>
                <c:pt idx="3">
                  <c:v>209.63</c:v>
                </c:pt>
                <c:pt idx="4">
                  <c:v>203.02</c:v>
                </c:pt>
                <c:pt idx="5">
                  <c:v>219.66</c:v>
                </c:pt>
                <c:pt idx="6">
                  <c:v>211.82</c:v>
                </c:pt>
                <c:pt idx="7">
                  <c:v>215.63</c:v>
                </c:pt>
                <c:pt idx="8">
                  <c:v>235.11</c:v>
                </c:pt>
                <c:pt idx="9">
                  <c:v>216.15</c:v>
                </c:pt>
                <c:pt idx="10">
                  <c:v>205.32</c:v>
                </c:pt>
                <c:pt idx="11">
                  <c:v>186.13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6-4510-8EFF-11F81E0BC89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1-4B26-4510-8EFF-11F81E0BC89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2-4B26-4510-8EFF-11F81E0BC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380530480"/>
        <c:axId val="1380528560"/>
      </c:barChart>
      <c:catAx>
        <c:axId val="138053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0528560"/>
        <c:crosses val="autoZero"/>
        <c:auto val="1"/>
        <c:lblAlgn val="ctr"/>
        <c:lblOffset val="100"/>
        <c:noMultiLvlLbl val="0"/>
      </c:catAx>
      <c:valAx>
        <c:axId val="138052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053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12/2010</c:v>
                </c:pt>
                <c:pt idx="1">
                  <c:v>12/2011</c:v>
                </c:pt>
                <c:pt idx="2">
                  <c:v>12/2012</c:v>
                </c:pt>
                <c:pt idx="3">
                  <c:v>12/2013</c:v>
                </c:pt>
                <c:pt idx="4">
                  <c:v>12/2014</c:v>
                </c:pt>
                <c:pt idx="5">
                  <c:v>12/2015</c:v>
                </c:pt>
                <c:pt idx="6">
                  <c:v>12/2016</c:v>
                </c:pt>
                <c:pt idx="7">
                  <c:v>12/2017</c:v>
                </c:pt>
                <c:pt idx="8">
                  <c:v>12/2018</c:v>
                </c:pt>
                <c:pt idx="9">
                  <c:v>12/2019</c:v>
                </c:pt>
                <c:pt idx="10">
                  <c:v>12/2020</c:v>
                </c:pt>
                <c:pt idx="11">
                  <c:v>12/2021</c:v>
                </c:pt>
                <c:pt idx="12">
                  <c:v>12/2022</c:v>
                </c:pt>
                <c:pt idx="13">
                  <c:v>12/2023</c:v>
                </c:pt>
                <c:pt idx="14">
                  <c:v>12/2024</c:v>
                </c:pt>
                <c:pt idx="15">
                  <c:v>12/2025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26.27</c:v>
                </c:pt>
                <c:pt idx="1">
                  <c:v>26.12</c:v>
                </c:pt>
                <c:pt idx="2">
                  <c:v>31.82</c:v>
                </c:pt>
                <c:pt idx="3">
                  <c:v>32.74</c:v>
                </c:pt>
                <c:pt idx="4">
                  <c:v>31.1</c:v>
                </c:pt>
                <c:pt idx="5">
                  <c:v>27.16</c:v>
                </c:pt>
                <c:pt idx="6">
                  <c:v>28.06</c:v>
                </c:pt>
                <c:pt idx="7">
                  <c:v>30.66</c:v>
                </c:pt>
                <c:pt idx="8">
                  <c:v>27.37</c:v>
                </c:pt>
                <c:pt idx="9">
                  <c:v>29.87</c:v>
                </c:pt>
                <c:pt idx="10">
                  <c:v>25.04</c:v>
                </c:pt>
                <c:pt idx="11">
                  <c:v>22.78</c:v>
                </c:pt>
                <c:pt idx="12">
                  <c:v>28.52</c:v>
                </c:pt>
                <c:pt idx="13">
                  <c:v>28.45</c:v>
                </c:pt>
                <c:pt idx="14">
                  <c:v>25.54</c:v>
                </c:pt>
                <c:pt idx="15">
                  <c:v>26.24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F-4F89-A0F4-A7B559D41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237856"/>
        <c:axId val="1367238336"/>
      </c:barChart>
      <c:catAx>
        <c:axId val="13672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7238336"/>
        <c:crosses val="autoZero"/>
        <c:auto val="1"/>
        <c:lblAlgn val="ctr"/>
        <c:lblOffset val="100"/>
        <c:noMultiLvlLbl val="0"/>
      </c:catAx>
      <c:valAx>
        <c:axId val="136723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723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33.99</c:v>
                </c:pt>
                <c:pt idx="1">
                  <c:v>32.450000000000003</c:v>
                </c:pt>
                <c:pt idx="2">
                  <c:v>33.35</c:v>
                </c:pt>
                <c:pt idx="3">
                  <c:v>31.23</c:v>
                </c:pt>
                <c:pt idx="4">
                  <c:v>33.159999999999997</c:v>
                </c:pt>
                <c:pt idx="5">
                  <c:v>33.869999999999997</c:v>
                </c:pt>
                <c:pt idx="6">
                  <c:v>31.82</c:v>
                </c:pt>
                <c:pt idx="7">
                  <c:v>28.07</c:v>
                </c:pt>
                <c:pt idx="8">
                  <c:v>29.1</c:v>
                </c:pt>
                <c:pt idx="9">
                  <c:v>31.94</c:v>
                </c:pt>
                <c:pt idx="10">
                  <c:v>29.34</c:v>
                </c:pt>
                <c:pt idx="11">
                  <c:v>26.24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E-4F4C-975B-462A95FC8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247456"/>
        <c:axId val="1367255616"/>
      </c:barChart>
      <c:catAx>
        <c:axId val="13672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7255616"/>
        <c:crosses val="autoZero"/>
        <c:auto val="1"/>
        <c:lblAlgn val="ctr"/>
        <c:lblOffset val="100"/>
        <c:noMultiLvlLbl val="0"/>
      </c:catAx>
      <c:valAx>
        <c:axId val="136725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72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234D0-301C-4EEC-A128-45D6A905A0C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60013C-3D40-412C-AA4C-1ACE768C2C76}">
      <dgm:prSet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DLOUHDOBÁ EXISTENCE PODNIKU</a:t>
          </a:r>
        </a:p>
      </dgm:t>
    </dgm:pt>
    <dgm:pt modelId="{52F7066F-BEE4-4825-BCE1-FE956B11941E}" type="parTrans" cxnId="{745C062E-CCA3-4534-AA0A-61DB04C6B777}">
      <dgm:prSet/>
      <dgm:spPr/>
      <dgm:t>
        <a:bodyPr/>
        <a:lstStyle/>
        <a:p>
          <a:endParaRPr lang="cs-CZ"/>
        </a:p>
      </dgm:t>
    </dgm:pt>
    <dgm:pt modelId="{2DA71467-A0E8-437E-8334-BBB5299C4421}" type="sibTrans" cxnId="{745C062E-CCA3-4534-AA0A-61DB04C6B777}">
      <dgm:prSet/>
      <dgm:spPr/>
      <dgm:t>
        <a:bodyPr/>
        <a:lstStyle/>
        <a:p>
          <a:endParaRPr lang="cs-CZ"/>
        </a:p>
      </dgm:t>
    </dgm:pt>
    <dgm:pt modelId="{7FCF7ADF-93F8-4568-BF77-FD7F0DDD48A4}">
      <dgm:prSet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TVORBA ZISKU A JEHO MAXIMALIZACE</a:t>
          </a:r>
        </a:p>
      </dgm:t>
    </dgm:pt>
    <dgm:pt modelId="{E803A1D2-5257-4EB0-8895-C34AA1B47101}" type="parTrans" cxnId="{44E2FEB8-E10A-4E4E-97E9-A4B764CF1761}">
      <dgm:prSet/>
      <dgm:spPr/>
      <dgm:t>
        <a:bodyPr/>
        <a:lstStyle/>
        <a:p>
          <a:endParaRPr lang="cs-CZ"/>
        </a:p>
      </dgm:t>
    </dgm:pt>
    <dgm:pt modelId="{9E345D68-958F-4EAC-89AC-6EEFE43D2F61}" type="sibTrans" cxnId="{44E2FEB8-E10A-4E4E-97E9-A4B764CF1761}">
      <dgm:prSet/>
      <dgm:spPr/>
      <dgm:t>
        <a:bodyPr/>
        <a:lstStyle/>
        <a:p>
          <a:endParaRPr lang="cs-CZ"/>
        </a:p>
      </dgm:t>
    </dgm:pt>
    <dgm:pt modelId="{B5870515-1185-4F3C-9BE4-4AC25C52783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ZVYŠOVÁNÍ TRŽNÍHO PODÍLU</a:t>
          </a:r>
        </a:p>
      </dgm:t>
    </dgm:pt>
    <dgm:pt modelId="{DBCD68AC-8316-4AEF-BA42-9A6600AF7FC1}" type="parTrans" cxnId="{956F6B82-4185-4B1D-AD12-B58ADD8D35D2}">
      <dgm:prSet/>
      <dgm:spPr/>
      <dgm:t>
        <a:bodyPr/>
        <a:lstStyle/>
        <a:p>
          <a:endParaRPr lang="cs-CZ"/>
        </a:p>
      </dgm:t>
    </dgm:pt>
    <dgm:pt modelId="{7AEA4BFF-D8FE-4EC3-8E7D-2291A912CA9A}" type="sibTrans" cxnId="{956F6B82-4185-4B1D-AD12-B58ADD8D35D2}">
      <dgm:prSet/>
      <dgm:spPr/>
      <dgm:t>
        <a:bodyPr/>
        <a:lstStyle/>
        <a:p>
          <a:endParaRPr lang="cs-CZ"/>
        </a:p>
      </dgm:t>
    </dgm:pt>
    <dgm:pt modelId="{578381F9-4B90-4E13-9493-07836CCAF2D6}">
      <dgm:prSet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RŮST OBJEMU PRODEJŮ</a:t>
          </a:r>
        </a:p>
      </dgm:t>
    </dgm:pt>
    <dgm:pt modelId="{00CD79AF-D863-44C3-9568-B60E1B4435E9}" type="parTrans" cxnId="{4A8A60E3-1915-481C-A4FA-1CB00738AA48}">
      <dgm:prSet/>
      <dgm:spPr/>
      <dgm:t>
        <a:bodyPr/>
        <a:lstStyle/>
        <a:p>
          <a:endParaRPr lang="cs-CZ"/>
        </a:p>
      </dgm:t>
    </dgm:pt>
    <dgm:pt modelId="{68787F43-A7D0-4889-AFB6-3C113E384F6E}" type="sibTrans" cxnId="{4A8A60E3-1915-481C-A4FA-1CB00738AA48}">
      <dgm:prSet/>
      <dgm:spPr/>
      <dgm:t>
        <a:bodyPr/>
        <a:lstStyle/>
        <a:p>
          <a:endParaRPr lang="cs-CZ"/>
        </a:p>
      </dgm:t>
    </dgm:pt>
    <dgm:pt modelId="{9FBB56B4-B8F5-4A05-815B-D4182AE421E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INVESTOVÁNÍ S NÁVRATNOSTÍ</a:t>
          </a:r>
        </a:p>
      </dgm:t>
    </dgm:pt>
    <dgm:pt modelId="{4E3B6DBB-A1AF-4673-8789-5686DC8CC4DC}" type="parTrans" cxnId="{7F888188-70BB-4F3C-AC61-1398800883FC}">
      <dgm:prSet/>
      <dgm:spPr/>
      <dgm:t>
        <a:bodyPr/>
        <a:lstStyle/>
        <a:p>
          <a:endParaRPr lang="cs-CZ"/>
        </a:p>
      </dgm:t>
    </dgm:pt>
    <dgm:pt modelId="{ECFD4074-E1FD-4070-92F5-E3FA652AE7E4}" type="sibTrans" cxnId="{7F888188-70BB-4F3C-AC61-1398800883FC}">
      <dgm:prSet/>
      <dgm:spPr/>
      <dgm:t>
        <a:bodyPr/>
        <a:lstStyle/>
        <a:p>
          <a:endParaRPr lang="cs-CZ"/>
        </a:p>
      </dgm:t>
    </dgm:pt>
    <dgm:pt modelId="{C2C1AFB9-CB4E-4274-AD1F-1FCCF8FD05F0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KVALITA VÝROBKŮ A SLUŽEB</a:t>
          </a:r>
        </a:p>
      </dgm:t>
    </dgm:pt>
    <dgm:pt modelId="{F585DCC9-35E4-4756-961D-FA86FC7AB311}" type="parTrans" cxnId="{F42F5987-4169-44FF-B844-23FE400F83D9}">
      <dgm:prSet/>
      <dgm:spPr/>
      <dgm:t>
        <a:bodyPr/>
        <a:lstStyle/>
        <a:p>
          <a:endParaRPr lang="cs-CZ"/>
        </a:p>
      </dgm:t>
    </dgm:pt>
    <dgm:pt modelId="{50E608D7-A1AC-4D32-8536-626522B8723A}" type="sibTrans" cxnId="{F42F5987-4169-44FF-B844-23FE400F83D9}">
      <dgm:prSet/>
      <dgm:spPr/>
      <dgm:t>
        <a:bodyPr/>
        <a:lstStyle/>
        <a:p>
          <a:endParaRPr lang="cs-CZ"/>
        </a:p>
      </dgm:t>
    </dgm:pt>
    <dgm:pt modelId="{FE222902-CCDF-479D-AE4F-A7397C8463CA}" type="pres">
      <dgm:prSet presAssocID="{191234D0-301C-4EEC-A128-45D6A905A0C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C87DAE-317F-4744-A1FC-8A4A774CDEEA}" type="pres">
      <dgm:prSet presAssocID="{E660013C-3D40-412C-AA4C-1ACE768C2C76}" presName="horFlow" presStyleCnt="0"/>
      <dgm:spPr/>
    </dgm:pt>
    <dgm:pt modelId="{C6690D1C-0EC7-4D2A-A9B3-207C207602E1}" type="pres">
      <dgm:prSet presAssocID="{E660013C-3D40-412C-AA4C-1ACE768C2C76}" presName="bigChev" presStyleLbl="node1" presStyleIdx="0" presStyleCnt="6" custScaleX="191291"/>
      <dgm:spPr/>
    </dgm:pt>
    <dgm:pt modelId="{41AD504E-C880-4FB7-B2D3-DD6125B8BECD}" type="pres">
      <dgm:prSet presAssocID="{E660013C-3D40-412C-AA4C-1ACE768C2C76}" presName="vSp" presStyleCnt="0"/>
      <dgm:spPr/>
    </dgm:pt>
    <dgm:pt modelId="{78116756-0F6F-444C-B801-8FB7CABBBEB4}" type="pres">
      <dgm:prSet presAssocID="{7FCF7ADF-93F8-4568-BF77-FD7F0DDD48A4}" presName="horFlow" presStyleCnt="0"/>
      <dgm:spPr/>
    </dgm:pt>
    <dgm:pt modelId="{14048340-CF8F-4414-9A5C-0419F770866E}" type="pres">
      <dgm:prSet presAssocID="{7FCF7ADF-93F8-4568-BF77-FD7F0DDD48A4}" presName="bigChev" presStyleLbl="node1" presStyleIdx="1" presStyleCnt="6" custScaleX="188714"/>
      <dgm:spPr/>
    </dgm:pt>
    <dgm:pt modelId="{1849EA9F-A7E8-43DC-A762-B99E3C74A3AA}" type="pres">
      <dgm:prSet presAssocID="{7FCF7ADF-93F8-4568-BF77-FD7F0DDD48A4}" presName="vSp" presStyleCnt="0"/>
      <dgm:spPr/>
    </dgm:pt>
    <dgm:pt modelId="{68EF8BE6-9148-476D-8F4A-BBEF964C6379}" type="pres">
      <dgm:prSet presAssocID="{B5870515-1185-4F3C-9BE4-4AC25C52783F}" presName="horFlow" presStyleCnt="0"/>
      <dgm:spPr/>
    </dgm:pt>
    <dgm:pt modelId="{63D37056-448C-4B3C-A12B-41CE5392C219}" type="pres">
      <dgm:prSet presAssocID="{B5870515-1185-4F3C-9BE4-4AC25C52783F}" presName="bigChev" presStyleLbl="node1" presStyleIdx="2" presStyleCnt="6" custScaleX="193068"/>
      <dgm:spPr/>
    </dgm:pt>
    <dgm:pt modelId="{2866EFB7-8FB0-47E0-A414-CC14C83DA77B}" type="pres">
      <dgm:prSet presAssocID="{B5870515-1185-4F3C-9BE4-4AC25C52783F}" presName="vSp" presStyleCnt="0"/>
      <dgm:spPr/>
    </dgm:pt>
    <dgm:pt modelId="{26B49144-EF1A-4B72-9569-1745806E32D0}" type="pres">
      <dgm:prSet presAssocID="{578381F9-4B90-4E13-9493-07836CCAF2D6}" presName="horFlow" presStyleCnt="0"/>
      <dgm:spPr/>
    </dgm:pt>
    <dgm:pt modelId="{128F0ACF-4C55-4AC4-856F-806FE09432D7}" type="pres">
      <dgm:prSet presAssocID="{578381F9-4B90-4E13-9493-07836CCAF2D6}" presName="bigChev" presStyleLbl="node1" presStyleIdx="3" presStyleCnt="6" custScaleX="187613" custLinFactNeighborX="2728" custLinFactNeighborY="-1799"/>
      <dgm:spPr/>
    </dgm:pt>
    <dgm:pt modelId="{C237E8ED-86BE-44D5-A9F1-30F98489D94A}" type="pres">
      <dgm:prSet presAssocID="{578381F9-4B90-4E13-9493-07836CCAF2D6}" presName="vSp" presStyleCnt="0"/>
      <dgm:spPr/>
    </dgm:pt>
    <dgm:pt modelId="{C9868A2F-3191-4007-863E-044869AB6AA0}" type="pres">
      <dgm:prSet presAssocID="{9FBB56B4-B8F5-4A05-815B-D4182AE421E5}" presName="horFlow" presStyleCnt="0"/>
      <dgm:spPr/>
    </dgm:pt>
    <dgm:pt modelId="{FD12D23F-6221-4454-95A2-4168E493BE6B}" type="pres">
      <dgm:prSet presAssocID="{9FBB56B4-B8F5-4A05-815B-D4182AE421E5}" presName="bigChev" presStyleLbl="node1" presStyleIdx="4" presStyleCnt="6" custScaleX="190065"/>
      <dgm:spPr/>
    </dgm:pt>
    <dgm:pt modelId="{6A0B58F0-7731-476B-A428-86C276EF8F39}" type="pres">
      <dgm:prSet presAssocID="{9FBB56B4-B8F5-4A05-815B-D4182AE421E5}" presName="vSp" presStyleCnt="0"/>
      <dgm:spPr/>
    </dgm:pt>
    <dgm:pt modelId="{A51C5BA9-E9C4-4AD0-B16F-9C94D2EA6FCF}" type="pres">
      <dgm:prSet presAssocID="{C2C1AFB9-CB4E-4274-AD1F-1FCCF8FD05F0}" presName="horFlow" presStyleCnt="0"/>
      <dgm:spPr/>
    </dgm:pt>
    <dgm:pt modelId="{1012A506-A0D4-4294-A9C2-CF9D1EEDDD20}" type="pres">
      <dgm:prSet presAssocID="{C2C1AFB9-CB4E-4274-AD1F-1FCCF8FD05F0}" presName="bigChev" presStyleLbl="node1" presStyleIdx="5" presStyleCnt="6" custScaleX="190065"/>
      <dgm:spPr/>
    </dgm:pt>
  </dgm:ptLst>
  <dgm:cxnLst>
    <dgm:cxn modelId="{745C062E-CCA3-4534-AA0A-61DB04C6B777}" srcId="{191234D0-301C-4EEC-A128-45D6A905A0C6}" destId="{E660013C-3D40-412C-AA4C-1ACE768C2C76}" srcOrd="0" destOrd="0" parTransId="{52F7066F-BEE4-4825-BCE1-FE956B11941E}" sibTransId="{2DA71467-A0E8-437E-8334-BBB5299C4421}"/>
    <dgm:cxn modelId="{2A545960-8EF2-4973-A863-2371F9004FC1}" type="presOf" srcId="{B5870515-1185-4F3C-9BE4-4AC25C52783F}" destId="{63D37056-448C-4B3C-A12B-41CE5392C219}" srcOrd="0" destOrd="0" presId="urn:microsoft.com/office/officeart/2005/8/layout/lProcess3"/>
    <dgm:cxn modelId="{956F6B82-4185-4B1D-AD12-B58ADD8D35D2}" srcId="{191234D0-301C-4EEC-A128-45D6A905A0C6}" destId="{B5870515-1185-4F3C-9BE4-4AC25C52783F}" srcOrd="2" destOrd="0" parTransId="{DBCD68AC-8316-4AEF-BA42-9A6600AF7FC1}" sibTransId="{7AEA4BFF-D8FE-4EC3-8E7D-2291A912CA9A}"/>
    <dgm:cxn modelId="{F42F5987-4169-44FF-B844-23FE400F83D9}" srcId="{191234D0-301C-4EEC-A128-45D6A905A0C6}" destId="{C2C1AFB9-CB4E-4274-AD1F-1FCCF8FD05F0}" srcOrd="5" destOrd="0" parTransId="{F585DCC9-35E4-4756-961D-FA86FC7AB311}" sibTransId="{50E608D7-A1AC-4D32-8536-626522B8723A}"/>
    <dgm:cxn modelId="{CB9DCE87-799A-4313-AD99-6EA50E9CEEBE}" type="presOf" srcId="{9FBB56B4-B8F5-4A05-815B-D4182AE421E5}" destId="{FD12D23F-6221-4454-95A2-4168E493BE6B}" srcOrd="0" destOrd="0" presId="urn:microsoft.com/office/officeart/2005/8/layout/lProcess3"/>
    <dgm:cxn modelId="{7F888188-70BB-4F3C-AC61-1398800883FC}" srcId="{191234D0-301C-4EEC-A128-45D6A905A0C6}" destId="{9FBB56B4-B8F5-4A05-815B-D4182AE421E5}" srcOrd="4" destOrd="0" parTransId="{4E3B6DBB-A1AF-4673-8789-5686DC8CC4DC}" sibTransId="{ECFD4074-E1FD-4070-92F5-E3FA652AE7E4}"/>
    <dgm:cxn modelId="{B3B59897-0440-42A4-8A6B-02F835E675A6}" type="presOf" srcId="{191234D0-301C-4EEC-A128-45D6A905A0C6}" destId="{FE222902-CCDF-479D-AE4F-A7397C8463CA}" srcOrd="0" destOrd="0" presId="urn:microsoft.com/office/officeart/2005/8/layout/lProcess3"/>
    <dgm:cxn modelId="{9ABB039B-BACD-4E83-9723-6ED3155E044C}" type="presOf" srcId="{C2C1AFB9-CB4E-4274-AD1F-1FCCF8FD05F0}" destId="{1012A506-A0D4-4294-A9C2-CF9D1EEDDD20}" srcOrd="0" destOrd="0" presId="urn:microsoft.com/office/officeart/2005/8/layout/lProcess3"/>
    <dgm:cxn modelId="{89E4E19C-B355-4AD8-97AE-FFF0FAACB86F}" type="presOf" srcId="{578381F9-4B90-4E13-9493-07836CCAF2D6}" destId="{128F0ACF-4C55-4AC4-856F-806FE09432D7}" srcOrd="0" destOrd="0" presId="urn:microsoft.com/office/officeart/2005/8/layout/lProcess3"/>
    <dgm:cxn modelId="{DB8949AE-C8A6-4244-8057-50BC531537CD}" type="presOf" srcId="{7FCF7ADF-93F8-4568-BF77-FD7F0DDD48A4}" destId="{14048340-CF8F-4414-9A5C-0419F770866E}" srcOrd="0" destOrd="0" presId="urn:microsoft.com/office/officeart/2005/8/layout/lProcess3"/>
    <dgm:cxn modelId="{44E2FEB8-E10A-4E4E-97E9-A4B764CF1761}" srcId="{191234D0-301C-4EEC-A128-45D6A905A0C6}" destId="{7FCF7ADF-93F8-4568-BF77-FD7F0DDD48A4}" srcOrd="1" destOrd="0" parTransId="{E803A1D2-5257-4EB0-8895-C34AA1B47101}" sibTransId="{9E345D68-958F-4EAC-89AC-6EEFE43D2F61}"/>
    <dgm:cxn modelId="{CC0F62BD-EF35-40D2-8715-B705ACACDF8A}" type="presOf" srcId="{E660013C-3D40-412C-AA4C-1ACE768C2C76}" destId="{C6690D1C-0EC7-4D2A-A9B3-207C207602E1}" srcOrd="0" destOrd="0" presId="urn:microsoft.com/office/officeart/2005/8/layout/lProcess3"/>
    <dgm:cxn modelId="{4A8A60E3-1915-481C-A4FA-1CB00738AA48}" srcId="{191234D0-301C-4EEC-A128-45D6A905A0C6}" destId="{578381F9-4B90-4E13-9493-07836CCAF2D6}" srcOrd="3" destOrd="0" parTransId="{00CD79AF-D863-44C3-9568-B60E1B4435E9}" sibTransId="{68787F43-A7D0-4889-AFB6-3C113E384F6E}"/>
    <dgm:cxn modelId="{8FA64881-6827-4C29-AA5D-E879F4CB5578}" type="presParOf" srcId="{FE222902-CCDF-479D-AE4F-A7397C8463CA}" destId="{88C87DAE-317F-4744-A1FC-8A4A774CDEEA}" srcOrd="0" destOrd="0" presId="urn:microsoft.com/office/officeart/2005/8/layout/lProcess3"/>
    <dgm:cxn modelId="{D6670D21-5CB5-4762-967F-964062087F35}" type="presParOf" srcId="{88C87DAE-317F-4744-A1FC-8A4A774CDEEA}" destId="{C6690D1C-0EC7-4D2A-A9B3-207C207602E1}" srcOrd="0" destOrd="0" presId="urn:microsoft.com/office/officeart/2005/8/layout/lProcess3"/>
    <dgm:cxn modelId="{68780B8B-7557-4C60-BF0A-A0AB094643EA}" type="presParOf" srcId="{FE222902-CCDF-479D-AE4F-A7397C8463CA}" destId="{41AD504E-C880-4FB7-B2D3-DD6125B8BECD}" srcOrd="1" destOrd="0" presId="urn:microsoft.com/office/officeart/2005/8/layout/lProcess3"/>
    <dgm:cxn modelId="{78E6EF6F-A3F8-4AB9-95F9-1814F3886CF9}" type="presParOf" srcId="{FE222902-CCDF-479D-AE4F-A7397C8463CA}" destId="{78116756-0F6F-444C-B801-8FB7CABBBEB4}" srcOrd="2" destOrd="0" presId="urn:microsoft.com/office/officeart/2005/8/layout/lProcess3"/>
    <dgm:cxn modelId="{78223E9B-7897-472C-8B0A-5C18FF3991F9}" type="presParOf" srcId="{78116756-0F6F-444C-B801-8FB7CABBBEB4}" destId="{14048340-CF8F-4414-9A5C-0419F770866E}" srcOrd="0" destOrd="0" presId="urn:microsoft.com/office/officeart/2005/8/layout/lProcess3"/>
    <dgm:cxn modelId="{32D73496-7D4F-4403-A8E9-B0589FC865C4}" type="presParOf" srcId="{FE222902-CCDF-479D-AE4F-A7397C8463CA}" destId="{1849EA9F-A7E8-43DC-A762-B99E3C74A3AA}" srcOrd="3" destOrd="0" presId="urn:microsoft.com/office/officeart/2005/8/layout/lProcess3"/>
    <dgm:cxn modelId="{D778F518-D02F-46C4-B656-76A8D6B7C6CE}" type="presParOf" srcId="{FE222902-CCDF-479D-AE4F-A7397C8463CA}" destId="{68EF8BE6-9148-476D-8F4A-BBEF964C6379}" srcOrd="4" destOrd="0" presId="urn:microsoft.com/office/officeart/2005/8/layout/lProcess3"/>
    <dgm:cxn modelId="{F34BB8BB-01DD-48FF-B667-1D7550056FCD}" type="presParOf" srcId="{68EF8BE6-9148-476D-8F4A-BBEF964C6379}" destId="{63D37056-448C-4B3C-A12B-41CE5392C219}" srcOrd="0" destOrd="0" presId="urn:microsoft.com/office/officeart/2005/8/layout/lProcess3"/>
    <dgm:cxn modelId="{AD7C6668-9E13-4D75-92F7-70F0A3F378D5}" type="presParOf" srcId="{FE222902-CCDF-479D-AE4F-A7397C8463CA}" destId="{2866EFB7-8FB0-47E0-A414-CC14C83DA77B}" srcOrd="5" destOrd="0" presId="urn:microsoft.com/office/officeart/2005/8/layout/lProcess3"/>
    <dgm:cxn modelId="{51F26C97-520C-437E-BF56-E1FE9B71BC8F}" type="presParOf" srcId="{FE222902-CCDF-479D-AE4F-A7397C8463CA}" destId="{26B49144-EF1A-4B72-9569-1745806E32D0}" srcOrd="6" destOrd="0" presId="urn:microsoft.com/office/officeart/2005/8/layout/lProcess3"/>
    <dgm:cxn modelId="{CE7EF37F-D3F7-4A5A-BF2F-FF1430E4309B}" type="presParOf" srcId="{26B49144-EF1A-4B72-9569-1745806E32D0}" destId="{128F0ACF-4C55-4AC4-856F-806FE09432D7}" srcOrd="0" destOrd="0" presId="urn:microsoft.com/office/officeart/2005/8/layout/lProcess3"/>
    <dgm:cxn modelId="{D9B335A1-BBA5-435A-A1E4-2B67DDF396F2}" type="presParOf" srcId="{FE222902-CCDF-479D-AE4F-A7397C8463CA}" destId="{C237E8ED-86BE-44D5-A9F1-30F98489D94A}" srcOrd="7" destOrd="0" presId="urn:microsoft.com/office/officeart/2005/8/layout/lProcess3"/>
    <dgm:cxn modelId="{B4CD3E47-987B-46A6-8A82-20F4638CE38B}" type="presParOf" srcId="{FE222902-CCDF-479D-AE4F-A7397C8463CA}" destId="{C9868A2F-3191-4007-863E-044869AB6AA0}" srcOrd="8" destOrd="0" presId="urn:microsoft.com/office/officeart/2005/8/layout/lProcess3"/>
    <dgm:cxn modelId="{91755BF6-D7FE-48B4-923D-5563298C4B81}" type="presParOf" srcId="{C9868A2F-3191-4007-863E-044869AB6AA0}" destId="{FD12D23F-6221-4454-95A2-4168E493BE6B}" srcOrd="0" destOrd="0" presId="urn:microsoft.com/office/officeart/2005/8/layout/lProcess3"/>
    <dgm:cxn modelId="{F7EE46A9-7A09-460F-988B-DAEE3C732959}" type="presParOf" srcId="{FE222902-CCDF-479D-AE4F-A7397C8463CA}" destId="{6A0B58F0-7731-476B-A428-86C276EF8F39}" srcOrd="9" destOrd="0" presId="urn:microsoft.com/office/officeart/2005/8/layout/lProcess3"/>
    <dgm:cxn modelId="{DDC8A934-754F-4BFF-9F33-BCDE1D593E3E}" type="presParOf" srcId="{FE222902-CCDF-479D-AE4F-A7397C8463CA}" destId="{A51C5BA9-E9C4-4AD0-B16F-9C94D2EA6FCF}" srcOrd="10" destOrd="0" presId="urn:microsoft.com/office/officeart/2005/8/layout/lProcess3"/>
    <dgm:cxn modelId="{FA95EEE0-815C-42EC-BFAB-71E1401052E5}" type="presParOf" srcId="{A51C5BA9-E9C4-4AD0-B16F-9C94D2EA6FCF}" destId="{1012A506-A0D4-4294-A9C2-CF9D1EEDDD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30225-B763-4F00-BA3F-27AA38D10AE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61D8B0AB-0E24-47AA-B317-C5F6981FC2B6}">
      <dgm:prSet/>
      <dgm:spPr/>
      <dgm:t>
        <a:bodyPr/>
        <a:lstStyle/>
        <a:p>
          <a:r>
            <a:rPr lang="cs-CZ"/>
            <a:t>URČENÍ CENOVÝCH CÍLŮ</a:t>
          </a:r>
        </a:p>
      </dgm:t>
    </dgm:pt>
    <dgm:pt modelId="{845EE718-0D59-43CF-A6B8-BED7B5E3713A}" type="parTrans" cxnId="{1F648279-5123-41A9-A879-05AA3F89B726}">
      <dgm:prSet/>
      <dgm:spPr/>
      <dgm:t>
        <a:bodyPr/>
        <a:lstStyle/>
        <a:p>
          <a:endParaRPr lang="cs-CZ"/>
        </a:p>
      </dgm:t>
    </dgm:pt>
    <dgm:pt modelId="{F92CFCC9-04AA-4ACD-8EF6-DC6169E18068}" type="sibTrans" cxnId="{1F648279-5123-41A9-A879-05AA3F89B726}">
      <dgm:prSet/>
      <dgm:spPr/>
      <dgm:t>
        <a:bodyPr/>
        <a:lstStyle/>
        <a:p>
          <a:endParaRPr lang="cs-CZ"/>
        </a:p>
      </dgm:t>
    </dgm:pt>
    <dgm:pt modelId="{34154629-C52A-4E14-B70B-BFA234AADEE1}">
      <dgm:prSet/>
      <dgm:spPr/>
      <dgm:t>
        <a:bodyPr/>
        <a:lstStyle/>
        <a:p>
          <a:r>
            <a:rPr lang="cs-CZ"/>
            <a:t>VÝBĚR CENOVÉ STRATEGIE</a:t>
          </a:r>
        </a:p>
      </dgm:t>
    </dgm:pt>
    <dgm:pt modelId="{E5396D8B-0880-4A5A-9BF9-4FCC9955DA89}" type="parTrans" cxnId="{03987D3E-911A-4252-84DD-D97382F32883}">
      <dgm:prSet/>
      <dgm:spPr/>
      <dgm:t>
        <a:bodyPr/>
        <a:lstStyle/>
        <a:p>
          <a:endParaRPr lang="cs-CZ"/>
        </a:p>
      </dgm:t>
    </dgm:pt>
    <dgm:pt modelId="{DA25F774-A647-4222-81B7-9A2771CC8B3C}" type="sibTrans" cxnId="{03987D3E-911A-4252-84DD-D97382F32883}">
      <dgm:prSet/>
      <dgm:spPr/>
      <dgm:t>
        <a:bodyPr/>
        <a:lstStyle/>
        <a:p>
          <a:endParaRPr lang="cs-CZ"/>
        </a:p>
      </dgm:t>
    </dgm:pt>
    <dgm:pt modelId="{CF8508D6-3958-4A1B-AEF6-7EC779678130}">
      <dgm:prSet/>
      <dgm:spPr/>
      <dgm:t>
        <a:bodyPr/>
        <a:lstStyle/>
        <a:p>
          <a:r>
            <a:rPr lang="cs-CZ"/>
            <a:t>STANOVENÍ VÝŠE NÁKLADŮ</a:t>
          </a:r>
        </a:p>
      </dgm:t>
    </dgm:pt>
    <dgm:pt modelId="{F4F7311F-A140-4131-B273-9CA1119941DA}" type="parTrans" cxnId="{8E8D288F-DA62-4229-A8AA-8A7BF7CD2A43}">
      <dgm:prSet/>
      <dgm:spPr/>
      <dgm:t>
        <a:bodyPr/>
        <a:lstStyle/>
        <a:p>
          <a:endParaRPr lang="cs-CZ"/>
        </a:p>
      </dgm:t>
    </dgm:pt>
    <dgm:pt modelId="{1C659A1A-FCA9-4926-9391-CA9885BDD2C4}" type="sibTrans" cxnId="{8E8D288F-DA62-4229-A8AA-8A7BF7CD2A43}">
      <dgm:prSet/>
      <dgm:spPr/>
      <dgm:t>
        <a:bodyPr/>
        <a:lstStyle/>
        <a:p>
          <a:endParaRPr lang="cs-CZ"/>
        </a:p>
      </dgm:t>
    </dgm:pt>
    <dgm:pt modelId="{8FD008B1-B2AC-466C-8510-AB23C843E7CC}">
      <dgm:prSet/>
      <dgm:spPr/>
      <dgm:t>
        <a:bodyPr/>
        <a:lstStyle/>
        <a:p>
          <a:r>
            <a:rPr lang="cs-CZ"/>
            <a:t>URČENÍ VÝŠE CENY VÝROBKŮ</a:t>
          </a:r>
        </a:p>
      </dgm:t>
    </dgm:pt>
    <dgm:pt modelId="{779D7AF4-DEFB-48CE-A9FB-CB56DCA4AABF}" type="parTrans" cxnId="{1C04E463-0A8F-46CD-9E63-120FD4AD72E9}">
      <dgm:prSet/>
      <dgm:spPr/>
      <dgm:t>
        <a:bodyPr/>
        <a:lstStyle/>
        <a:p>
          <a:endParaRPr lang="cs-CZ"/>
        </a:p>
      </dgm:t>
    </dgm:pt>
    <dgm:pt modelId="{E560FA97-A7DD-41AC-A194-9ACBBD52A6BD}" type="sibTrans" cxnId="{1C04E463-0A8F-46CD-9E63-120FD4AD72E9}">
      <dgm:prSet/>
      <dgm:spPr/>
      <dgm:t>
        <a:bodyPr/>
        <a:lstStyle/>
        <a:p>
          <a:endParaRPr lang="cs-CZ"/>
        </a:p>
      </dgm:t>
    </dgm:pt>
    <dgm:pt modelId="{26DD4089-DB0B-493A-BA12-EF4A6D2CBAD8}">
      <dgm:prSet/>
      <dgm:spPr/>
      <dgm:t>
        <a:bodyPr/>
        <a:lstStyle/>
        <a:p>
          <a:r>
            <a:rPr lang="cs-CZ"/>
            <a:t>STANOVENÍ CENOVÝCH SLEV</a:t>
          </a:r>
        </a:p>
      </dgm:t>
    </dgm:pt>
    <dgm:pt modelId="{024D3F83-3298-4D83-9B61-74F711423761}" type="parTrans" cxnId="{31F26B86-C341-46E1-9243-92FE91832F6A}">
      <dgm:prSet/>
      <dgm:spPr/>
      <dgm:t>
        <a:bodyPr/>
        <a:lstStyle/>
        <a:p>
          <a:endParaRPr lang="cs-CZ"/>
        </a:p>
      </dgm:t>
    </dgm:pt>
    <dgm:pt modelId="{336270C8-C0E8-4582-A90E-630C1B276B67}" type="sibTrans" cxnId="{31F26B86-C341-46E1-9243-92FE91832F6A}">
      <dgm:prSet/>
      <dgm:spPr/>
      <dgm:t>
        <a:bodyPr/>
        <a:lstStyle/>
        <a:p>
          <a:endParaRPr lang="cs-CZ"/>
        </a:p>
      </dgm:t>
    </dgm:pt>
    <dgm:pt modelId="{7E7046D8-AF49-4BB2-BD83-AD5626BAD9A0}" type="pres">
      <dgm:prSet presAssocID="{81630225-B763-4F00-BA3F-27AA38D10AE1}" presName="CompostProcess" presStyleCnt="0">
        <dgm:presLayoutVars>
          <dgm:dir/>
          <dgm:resizeHandles val="exact"/>
        </dgm:presLayoutVars>
      </dgm:prSet>
      <dgm:spPr/>
    </dgm:pt>
    <dgm:pt modelId="{C3D2CF19-33EF-4F3B-AD09-907E1898DE35}" type="pres">
      <dgm:prSet presAssocID="{81630225-B763-4F00-BA3F-27AA38D10AE1}" presName="arrow" presStyleLbl="bgShp" presStyleIdx="0" presStyleCnt="1"/>
      <dgm:spPr/>
    </dgm:pt>
    <dgm:pt modelId="{893B1CC5-A08A-42EA-BD85-3ACB6DCA0E9D}" type="pres">
      <dgm:prSet presAssocID="{81630225-B763-4F00-BA3F-27AA38D10AE1}" presName="linearProcess" presStyleCnt="0"/>
      <dgm:spPr/>
    </dgm:pt>
    <dgm:pt modelId="{52A549CD-7760-4D25-A2AD-AA9DE450AA6F}" type="pres">
      <dgm:prSet presAssocID="{61D8B0AB-0E24-47AA-B317-C5F6981FC2B6}" presName="textNode" presStyleLbl="node1" presStyleIdx="0" presStyleCnt="5">
        <dgm:presLayoutVars>
          <dgm:bulletEnabled val="1"/>
        </dgm:presLayoutVars>
      </dgm:prSet>
      <dgm:spPr/>
    </dgm:pt>
    <dgm:pt modelId="{CBBAABBC-9546-4545-A5C3-1F9A1558D2A0}" type="pres">
      <dgm:prSet presAssocID="{F92CFCC9-04AA-4ACD-8EF6-DC6169E18068}" presName="sibTrans" presStyleCnt="0"/>
      <dgm:spPr/>
    </dgm:pt>
    <dgm:pt modelId="{1F724E6C-74FE-4E7C-AFBD-C886627C81E7}" type="pres">
      <dgm:prSet presAssocID="{34154629-C52A-4E14-B70B-BFA234AADEE1}" presName="textNode" presStyleLbl="node1" presStyleIdx="1" presStyleCnt="5">
        <dgm:presLayoutVars>
          <dgm:bulletEnabled val="1"/>
        </dgm:presLayoutVars>
      </dgm:prSet>
      <dgm:spPr/>
    </dgm:pt>
    <dgm:pt modelId="{B03B4FE4-FD32-4609-8A91-0D24D9F40A93}" type="pres">
      <dgm:prSet presAssocID="{DA25F774-A647-4222-81B7-9A2771CC8B3C}" presName="sibTrans" presStyleCnt="0"/>
      <dgm:spPr/>
    </dgm:pt>
    <dgm:pt modelId="{C3B53945-018C-46B2-977B-0F5AC2AB7F04}" type="pres">
      <dgm:prSet presAssocID="{CF8508D6-3958-4A1B-AEF6-7EC779678130}" presName="textNode" presStyleLbl="node1" presStyleIdx="2" presStyleCnt="5">
        <dgm:presLayoutVars>
          <dgm:bulletEnabled val="1"/>
        </dgm:presLayoutVars>
      </dgm:prSet>
      <dgm:spPr/>
    </dgm:pt>
    <dgm:pt modelId="{C0A2D84C-01D4-4180-8AF9-C20F2744898E}" type="pres">
      <dgm:prSet presAssocID="{1C659A1A-FCA9-4926-9391-CA9885BDD2C4}" presName="sibTrans" presStyleCnt="0"/>
      <dgm:spPr/>
    </dgm:pt>
    <dgm:pt modelId="{3ADF6F26-0CAB-48CA-8A7F-2EF9406C65FC}" type="pres">
      <dgm:prSet presAssocID="{8FD008B1-B2AC-466C-8510-AB23C843E7CC}" presName="textNode" presStyleLbl="node1" presStyleIdx="3" presStyleCnt="5">
        <dgm:presLayoutVars>
          <dgm:bulletEnabled val="1"/>
        </dgm:presLayoutVars>
      </dgm:prSet>
      <dgm:spPr/>
    </dgm:pt>
    <dgm:pt modelId="{302D000D-173B-4B1A-AB03-A770D4628AAB}" type="pres">
      <dgm:prSet presAssocID="{E560FA97-A7DD-41AC-A194-9ACBBD52A6BD}" presName="sibTrans" presStyleCnt="0"/>
      <dgm:spPr/>
    </dgm:pt>
    <dgm:pt modelId="{E58DF4E5-AD6A-4F37-A95B-16C7CDF02412}" type="pres">
      <dgm:prSet presAssocID="{26DD4089-DB0B-493A-BA12-EF4A6D2CBAD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D394C1D-F756-4D85-8C3F-807DA986B060}" type="presOf" srcId="{81630225-B763-4F00-BA3F-27AA38D10AE1}" destId="{7E7046D8-AF49-4BB2-BD83-AD5626BAD9A0}" srcOrd="0" destOrd="0" presId="urn:microsoft.com/office/officeart/2005/8/layout/hProcess9"/>
    <dgm:cxn modelId="{03987D3E-911A-4252-84DD-D97382F32883}" srcId="{81630225-B763-4F00-BA3F-27AA38D10AE1}" destId="{34154629-C52A-4E14-B70B-BFA234AADEE1}" srcOrd="1" destOrd="0" parTransId="{E5396D8B-0880-4A5A-9BF9-4FCC9955DA89}" sibTransId="{DA25F774-A647-4222-81B7-9A2771CC8B3C}"/>
    <dgm:cxn modelId="{892E7240-0069-4C1C-9EB6-2D2B64083F69}" type="presOf" srcId="{CF8508D6-3958-4A1B-AEF6-7EC779678130}" destId="{C3B53945-018C-46B2-977B-0F5AC2AB7F04}" srcOrd="0" destOrd="0" presId="urn:microsoft.com/office/officeart/2005/8/layout/hProcess9"/>
    <dgm:cxn modelId="{1C04E463-0A8F-46CD-9E63-120FD4AD72E9}" srcId="{81630225-B763-4F00-BA3F-27AA38D10AE1}" destId="{8FD008B1-B2AC-466C-8510-AB23C843E7CC}" srcOrd="3" destOrd="0" parTransId="{779D7AF4-DEFB-48CE-A9FB-CB56DCA4AABF}" sibTransId="{E560FA97-A7DD-41AC-A194-9ACBBD52A6BD}"/>
    <dgm:cxn modelId="{F44D8144-7527-408E-8343-F55F2F7C969C}" type="presOf" srcId="{61D8B0AB-0E24-47AA-B317-C5F6981FC2B6}" destId="{52A549CD-7760-4D25-A2AD-AA9DE450AA6F}" srcOrd="0" destOrd="0" presId="urn:microsoft.com/office/officeart/2005/8/layout/hProcess9"/>
    <dgm:cxn modelId="{1F648279-5123-41A9-A879-05AA3F89B726}" srcId="{81630225-B763-4F00-BA3F-27AA38D10AE1}" destId="{61D8B0AB-0E24-47AA-B317-C5F6981FC2B6}" srcOrd="0" destOrd="0" parTransId="{845EE718-0D59-43CF-A6B8-BED7B5E3713A}" sibTransId="{F92CFCC9-04AA-4ACD-8EF6-DC6169E18068}"/>
    <dgm:cxn modelId="{32B16D7C-8266-4FEF-9A73-804BB7BB4FD4}" type="presOf" srcId="{8FD008B1-B2AC-466C-8510-AB23C843E7CC}" destId="{3ADF6F26-0CAB-48CA-8A7F-2EF9406C65FC}" srcOrd="0" destOrd="0" presId="urn:microsoft.com/office/officeart/2005/8/layout/hProcess9"/>
    <dgm:cxn modelId="{E249977D-2CA1-4210-BBF0-8D922F87D228}" type="presOf" srcId="{34154629-C52A-4E14-B70B-BFA234AADEE1}" destId="{1F724E6C-74FE-4E7C-AFBD-C886627C81E7}" srcOrd="0" destOrd="0" presId="urn:microsoft.com/office/officeart/2005/8/layout/hProcess9"/>
    <dgm:cxn modelId="{31F26B86-C341-46E1-9243-92FE91832F6A}" srcId="{81630225-B763-4F00-BA3F-27AA38D10AE1}" destId="{26DD4089-DB0B-493A-BA12-EF4A6D2CBAD8}" srcOrd="4" destOrd="0" parTransId="{024D3F83-3298-4D83-9B61-74F711423761}" sibTransId="{336270C8-C0E8-4582-A90E-630C1B276B67}"/>
    <dgm:cxn modelId="{8E8D288F-DA62-4229-A8AA-8A7BF7CD2A43}" srcId="{81630225-B763-4F00-BA3F-27AA38D10AE1}" destId="{CF8508D6-3958-4A1B-AEF6-7EC779678130}" srcOrd="2" destOrd="0" parTransId="{F4F7311F-A140-4131-B273-9CA1119941DA}" sibTransId="{1C659A1A-FCA9-4926-9391-CA9885BDD2C4}"/>
    <dgm:cxn modelId="{D0840BC5-90CF-412E-B810-2589CE0EAC41}" type="presOf" srcId="{26DD4089-DB0B-493A-BA12-EF4A6D2CBAD8}" destId="{E58DF4E5-AD6A-4F37-A95B-16C7CDF02412}" srcOrd="0" destOrd="0" presId="urn:microsoft.com/office/officeart/2005/8/layout/hProcess9"/>
    <dgm:cxn modelId="{19F27B54-DC43-42BB-B871-8A6B3FF293F7}" type="presParOf" srcId="{7E7046D8-AF49-4BB2-BD83-AD5626BAD9A0}" destId="{C3D2CF19-33EF-4F3B-AD09-907E1898DE35}" srcOrd="0" destOrd="0" presId="urn:microsoft.com/office/officeart/2005/8/layout/hProcess9"/>
    <dgm:cxn modelId="{666C445A-9D13-412E-BB20-521CDCAC3A7B}" type="presParOf" srcId="{7E7046D8-AF49-4BB2-BD83-AD5626BAD9A0}" destId="{893B1CC5-A08A-42EA-BD85-3ACB6DCA0E9D}" srcOrd="1" destOrd="0" presId="urn:microsoft.com/office/officeart/2005/8/layout/hProcess9"/>
    <dgm:cxn modelId="{2AD508F0-E811-48F5-8D5E-A45072479FE7}" type="presParOf" srcId="{893B1CC5-A08A-42EA-BD85-3ACB6DCA0E9D}" destId="{52A549CD-7760-4D25-A2AD-AA9DE450AA6F}" srcOrd="0" destOrd="0" presId="urn:microsoft.com/office/officeart/2005/8/layout/hProcess9"/>
    <dgm:cxn modelId="{1CFC8928-785A-4C53-8C42-2776A17895E6}" type="presParOf" srcId="{893B1CC5-A08A-42EA-BD85-3ACB6DCA0E9D}" destId="{CBBAABBC-9546-4545-A5C3-1F9A1558D2A0}" srcOrd="1" destOrd="0" presId="urn:microsoft.com/office/officeart/2005/8/layout/hProcess9"/>
    <dgm:cxn modelId="{14B50ECD-BDD1-4B80-8770-EA49912D37C8}" type="presParOf" srcId="{893B1CC5-A08A-42EA-BD85-3ACB6DCA0E9D}" destId="{1F724E6C-74FE-4E7C-AFBD-C886627C81E7}" srcOrd="2" destOrd="0" presId="urn:microsoft.com/office/officeart/2005/8/layout/hProcess9"/>
    <dgm:cxn modelId="{339CE603-BAE2-4844-9F9B-2520D4F6BE94}" type="presParOf" srcId="{893B1CC5-A08A-42EA-BD85-3ACB6DCA0E9D}" destId="{B03B4FE4-FD32-4609-8A91-0D24D9F40A93}" srcOrd="3" destOrd="0" presId="urn:microsoft.com/office/officeart/2005/8/layout/hProcess9"/>
    <dgm:cxn modelId="{C8DAF98B-C46F-4434-9BF1-2945E4B5F682}" type="presParOf" srcId="{893B1CC5-A08A-42EA-BD85-3ACB6DCA0E9D}" destId="{C3B53945-018C-46B2-977B-0F5AC2AB7F04}" srcOrd="4" destOrd="0" presId="urn:microsoft.com/office/officeart/2005/8/layout/hProcess9"/>
    <dgm:cxn modelId="{766D9F7C-0195-4EC5-AFE1-1485A533F210}" type="presParOf" srcId="{893B1CC5-A08A-42EA-BD85-3ACB6DCA0E9D}" destId="{C0A2D84C-01D4-4180-8AF9-C20F2744898E}" srcOrd="5" destOrd="0" presId="urn:microsoft.com/office/officeart/2005/8/layout/hProcess9"/>
    <dgm:cxn modelId="{093DD4A4-F362-4512-9A1E-A88C224448CB}" type="presParOf" srcId="{893B1CC5-A08A-42EA-BD85-3ACB6DCA0E9D}" destId="{3ADF6F26-0CAB-48CA-8A7F-2EF9406C65FC}" srcOrd="6" destOrd="0" presId="urn:microsoft.com/office/officeart/2005/8/layout/hProcess9"/>
    <dgm:cxn modelId="{A97BE984-F234-4D74-AF80-DF075EDD066A}" type="presParOf" srcId="{893B1CC5-A08A-42EA-BD85-3ACB6DCA0E9D}" destId="{302D000D-173B-4B1A-AB03-A770D4628AAB}" srcOrd="7" destOrd="0" presId="urn:microsoft.com/office/officeart/2005/8/layout/hProcess9"/>
    <dgm:cxn modelId="{0D301C44-16B9-4444-82D6-E7ED52813E67}" type="presParOf" srcId="{893B1CC5-A08A-42EA-BD85-3ACB6DCA0E9D}" destId="{E58DF4E5-AD6A-4F37-A95B-16C7CDF0241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90D1C-0EC7-4D2A-A9B3-207C207602E1}">
      <dsp:nvSpPr>
        <dsp:cNvPr id="0" name=""/>
        <dsp:cNvSpPr/>
      </dsp:nvSpPr>
      <dsp:spPr>
        <a:xfrm>
          <a:off x="2563062" y="1334"/>
          <a:ext cx="2911330" cy="60877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DLOUHDOBÁ EXISTENCE PODNIKU</a:t>
          </a:r>
        </a:p>
      </dsp:txBody>
      <dsp:txXfrm>
        <a:off x="2867450" y="1334"/>
        <a:ext cx="2302555" cy="608775"/>
      </dsp:txXfrm>
    </dsp:sp>
    <dsp:sp modelId="{14048340-CF8F-4414-9A5C-0419F770866E}">
      <dsp:nvSpPr>
        <dsp:cNvPr id="0" name=""/>
        <dsp:cNvSpPr/>
      </dsp:nvSpPr>
      <dsp:spPr>
        <a:xfrm>
          <a:off x="2563062" y="695338"/>
          <a:ext cx="2872110" cy="60877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TVORBA ZISKU A JEHO MAXIMALIZACE</a:t>
          </a:r>
        </a:p>
      </dsp:txBody>
      <dsp:txXfrm>
        <a:off x="2867450" y="695338"/>
        <a:ext cx="2263335" cy="608775"/>
      </dsp:txXfrm>
    </dsp:sp>
    <dsp:sp modelId="{63D37056-448C-4B3C-A12B-41CE5392C219}">
      <dsp:nvSpPr>
        <dsp:cNvPr id="0" name=""/>
        <dsp:cNvSpPr/>
      </dsp:nvSpPr>
      <dsp:spPr>
        <a:xfrm>
          <a:off x="2563062" y="1389341"/>
          <a:ext cx="2938375" cy="608775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ZVYŠOVÁNÍ TRŽNÍHO PODÍLU</a:t>
          </a:r>
        </a:p>
      </dsp:txBody>
      <dsp:txXfrm>
        <a:off x="2867450" y="1389341"/>
        <a:ext cx="2329600" cy="608775"/>
      </dsp:txXfrm>
    </dsp:sp>
    <dsp:sp modelId="{128F0ACF-4C55-4AC4-856F-806FE09432D7}">
      <dsp:nvSpPr>
        <dsp:cNvPr id="0" name=""/>
        <dsp:cNvSpPr/>
      </dsp:nvSpPr>
      <dsp:spPr>
        <a:xfrm>
          <a:off x="2604580" y="2072393"/>
          <a:ext cx="2855353" cy="608775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RŮST OBJEMU PRODEJŮ</a:t>
          </a:r>
        </a:p>
      </dsp:txBody>
      <dsp:txXfrm>
        <a:off x="2908968" y="2072393"/>
        <a:ext cx="2246578" cy="608775"/>
      </dsp:txXfrm>
    </dsp:sp>
    <dsp:sp modelId="{FD12D23F-6221-4454-95A2-4168E493BE6B}">
      <dsp:nvSpPr>
        <dsp:cNvPr id="0" name=""/>
        <dsp:cNvSpPr/>
      </dsp:nvSpPr>
      <dsp:spPr>
        <a:xfrm>
          <a:off x="2563062" y="2777349"/>
          <a:ext cx="2892671" cy="608775"/>
        </a:xfrm>
        <a:prstGeom prst="chevron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INVESTOVÁNÍ S NÁVRATNOSTÍ</a:t>
          </a:r>
        </a:p>
      </dsp:txBody>
      <dsp:txXfrm>
        <a:off x="2867450" y="2777349"/>
        <a:ext cx="2283896" cy="608775"/>
      </dsp:txXfrm>
    </dsp:sp>
    <dsp:sp modelId="{1012A506-A0D4-4294-A9C2-CF9D1EEDDD20}">
      <dsp:nvSpPr>
        <dsp:cNvPr id="0" name=""/>
        <dsp:cNvSpPr/>
      </dsp:nvSpPr>
      <dsp:spPr>
        <a:xfrm>
          <a:off x="2563062" y="3471353"/>
          <a:ext cx="2892671" cy="608775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KVALITA VÝROBKŮ A SLUŽEB</a:t>
          </a:r>
        </a:p>
      </dsp:txBody>
      <dsp:txXfrm>
        <a:off x="2867450" y="3471353"/>
        <a:ext cx="2283896" cy="60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CF19-33EF-4F3B-AD09-907E1898DE35}">
      <dsp:nvSpPr>
        <dsp:cNvPr id="0" name=""/>
        <dsp:cNvSpPr/>
      </dsp:nvSpPr>
      <dsp:spPr>
        <a:xfrm>
          <a:off x="604837" y="0"/>
          <a:ext cx="6854825" cy="40814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549CD-7760-4D25-A2AD-AA9DE450AA6F}">
      <dsp:nvSpPr>
        <dsp:cNvPr id="0" name=""/>
        <dsp:cNvSpPr/>
      </dsp:nvSpPr>
      <dsp:spPr>
        <a:xfrm>
          <a:off x="3543" y="1224438"/>
          <a:ext cx="1549502" cy="163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URČENÍ CENOVÝCH CÍLŮ</a:t>
          </a:r>
        </a:p>
      </dsp:txBody>
      <dsp:txXfrm>
        <a:off x="79183" y="1300078"/>
        <a:ext cx="1398222" cy="1481305"/>
      </dsp:txXfrm>
    </dsp:sp>
    <dsp:sp modelId="{1F724E6C-74FE-4E7C-AFBD-C886627C81E7}">
      <dsp:nvSpPr>
        <dsp:cNvPr id="0" name=""/>
        <dsp:cNvSpPr/>
      </dsp:nvSpPr>
      <dsp:spPr>
        <a:xfrm>
          <a:off x="1630521" y="1224438"/>
          <a:ext cx="1549502" cy="16325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VÝBĚR CENOVÉ STRATEGIE</a:t>
          </a:r>
        </a:p>
      </dsp:txBody>
      <dsp:txXfrm>
        <a:off x="1706161" y="1300078"/>
        <a:ext cx="1398222" cy="1481305"/>
      </dsp:txXfrm>
    </dsp:sp>
    <dsp:sp modelId="{C3B53945-018C-46B2-977B-0F5AC2AB7F04}">
      <dsp:nvSpPr>
        <dsp:cNvPr id="0" name=""/>
        <dsp:cNvSpPr/>
      </dsp:nvSpPr>
      <dsp:spPr>
        <a:xfrm>
          <a:off x="3257498" y="1224438"/>
          <a:ext cx="1549502" cy="16325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STANOVENÍ VÝŠE NÁKLADŮ</a:t>
          </a:r>
        </a:p>
      </dsp:txBody>
      <dsp:txXfrm>
        <a:off x="3333138" y="1300078"/>
        <a:ext cx="1398222" cy="1481305"/>
      </dsp:txXfrm>
    </dsp:sp>
    <dsp:sp modelId="{3ADF6F26-0CAB-48CA-8A7F-2EF9406C65FC}">
      <dsp:nvSpPr>
        <dsp:cNvPr id="0" name=""/>
        <dsp:cNvSpPr/>
      </dsp:nvSpPr>
      <dsp:spPr>
        <a:xfrm>
          <a:off x="4884476" y="1224438"/>
          <a:ext cx="1549502" cy="1632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URČENÍ VÝŠE CENY VÝROBKŮ</a:t>
          </a:r>
        </a:p>
      </dsp:txBody>
      <dsp:txXfrm>
        <a:off x="4960116" y="1300078"/>
        <a:ext cx="1398222" cy="1481305"/>
      </dsp:txXfrm>
    </dsp:sp>
    <dsp:sp modelId="{E58DF4E5-AD6A-4F37-A95B-16C7CDF02412}">
      <dsp:nvSpPr>
        <dsp:cNvPr id="0" name=""/>
        <dsp:cNvSpPr/>
      </dsp:nvSpPr>
      <dsp:spPr>
        <a:xfrm>
          <a:off x="6511453" y="1224438"/>
          <a:ext cx="1549502" cy="16325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STANOVENÍ CENOVÝCH SLEV</a:t>
          </a:r>
        </a:p>
      </dsp:txBody>
      <dsp:txXfrm>
        <a:off x="6587093" y="1300078"/>
        <a:ext cx="1398222" cy="1481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3B585-50A8-430E-B0DC-EC1878AB47EE}" type="datetimeFigureOut">
              <a:rPr lang="cs-CZ" smtClean="0"/>
              <a:t>10.02.2026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C0201-7A28-4585-8DE2-2644A8342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3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23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57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23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49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8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647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29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3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159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6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93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36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ovlivňuje cenu banánů? Náklady na dopravu (cena paliv, chlazení), bio kvalita, pohroma v oblasti kde se banány pěstují a odkud se dováží, kurz koruny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67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09ED-982C-2FEF-CB35-605A0471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38CD583-4BC7-E171-4586-D919A7A7F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E1A0B2-5E2F-2EDB-87A7-EC58E4BCC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ovlivňuje cenu banánů? Náklady na dopravu (cena paliv, chlazení), bio kvalita, pohroma v oblasti kde se banány pěstují a odkud se dováží, kurz koruny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7C2E87-30F4-1539-2C03-F96775B00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1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Náklady</a:t>
            </a:r>
            <a:r>
              <a:rPr lang="cs-CZ" dirty="0"/>
              <a:t> – pro mnohé firmy je východiskem stanovení ceny zjištění, jaké budou náklady na produkt. Je důležité, aby cena pokryla náklady na produkt – variabilní i fixní, jinak by hospodařila neefektivně – nedosahovala by zisku, ale ztráty.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1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1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54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C0201-7A28-4585-8DE2-2644A834200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79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95BAE-69F0-CF0B-B905-1DEDBAC8E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Cenotvorba a cenová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40D3CC-5D8B-C8A8-8FD7-752447B3E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Ing. Veronika Volfová</a:t>
            </a:r>
          </a:p>
        </p:txBody>
      </p:sp>
    </p:spTree>
    <p:extLst>
      <p:ext uri="{BB962C8B-B14F-4D97-AF65-F5344CB8AC3E}">
        <p14:creationId xmlns:p14="http://schemas.microsoft.com/office/powerpoint/2010/main" val="226110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1F835-669E-8B64-4947-F193259D3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C66F4-C7B2-793E-B894-1979C656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ceny: máslo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CB14EBF-7197-71F3-3CBA-CA1FD7A944F0}"/>
              </a:ext>
            </a:extLst>
          </p:cNvPr>
          <p:cNvSpPr txBox="1"/>
          <p:nvPr/>
        </p:nvSpPr>
        <p:spPr>
          <a:xfrm>
            <a:off x="540000" y="5398718"/>
            <a:ext cx="42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Průměrná cena za kilo v průběhu roku 2025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001A3F0E-3567-67F8-B7D9-DBA496FE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01311"/>
              </p:ext>
            </p:extLst>
          </p:nvPr>
        </p:nvGraphicFramePr>
        <p:xfrm>
          <a:off x="539750" y="1825626"/>
          <a:ext cx="8064500" cy="338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78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02FE3-CEBA-6233-4110-CCB2BE74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2244E-F450-C90B-CD79-06EDDB90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ceny: banány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F01311F-799E-276F-E945-8604FF227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6323"/>
              </p:ext>
            </p:extLst>
          </p:nvPr>
        </p:nvGraphicFramePr>
        <p:xfrm>
          <a:off x="540000" y="2379945"/>
          <a:ext cx="8064500" cy="286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473CCBE-C7F9-104B-8196-5FD3651AC806}"/>
              </a:ext>
            </a:extLst>
          </p:cNvPr>
          <p:cNvSpPr txBox="1"/>
          <p:nvPr/>
        </p:nvSpPr>
        <p:spPr>
          <a:xfrm>
            <a:off x="688931" y="5436296"/>
            <a:ext cx="225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Průměrná cena za kilo</a:t>
            </a:r>
          </a:p>
        </p:txBody>
      </p:sp>
    </p:spTree>
    <p:extLst>
      <p:ext uri="{BB962C8B-B14F-4D97-AF65-F5344CB8AC3E}">
        <p14:creationId xmlns:p14="http://schemas.microsoft.com/office/powerpoint/2010/main" val="203660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AC0B8-CEF7-53DD-D9E5-6E78F9DF6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68433-C3AE-29B0-D6B5-4C04D354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ceny: banány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821956-9C57-FC27-C630-08204D9A3243}"/>
              </a:ext>
            </a:extLst>
          </p:cNvPr>
          <p:cNvSpPr txBox="1"/>
          <p:nvPr/>
        </p:nvSpPr>
        <p:spPr>
          <a:xfrm>
            <a:off x="688931" y="5436296"/>
            <a:ext cx="42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Průměrná cena za kilo v průběhu roku 2025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05B97A82-ABED-CA89-22F1-5D324703C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072782"/>
              </p:ext>
            </p:extLst>
          </p:nvPr>
        </p:nvGraphicFramePr>
        <p:xfrm>
          <a:off x="539750" y="1825626"/>
          <a:ext cx="8064500" cy="30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59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84DB9-0A37-7D99-8E86-CCDAFD1D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Cenová tvorba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FF481-E58C-7E6E-9E21-934653074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Cenová tvorba je klíčovým prvkem podnikatelské strategie, která ovlivňuje nejen </a:t>
            </a:r>
            <a:r>
              <a:rPr lang="cs-CZ" sz="2400" b="1" dirty="0"/>
              <a:t>zisky</a:t>
            </a:r>
            <a:r>
              <a:rPr lang="cs-CZ" sz="2400" dirty="0"/>
              <a:t> firmy, ale také její </a:t>
            </a:r>
            <a:r>
              <a:rPr lang="cs-CZ" sz="2400" b="1" dirty="0"/>
              <a:t>konkurenceschopnost</a:t>
            </a:r>
            <a:r>
              <a:rPr lang="cs-CZ" sz="2400" dirty="0"/>
              <a:t> a </a:t>
            </a:r>
            <a:r>
              <a:rPr lang="cs-CZ" sz="2400" b="1" dirty="0"/>
              <a:t>vnímání trhu. </a:t>
            </a:r>
          </a:p>
          <a:p>
            <a:endParaRPr lang="cs-CZ" sz="2400" b="1" dirty="0"/>
          </a:p>
          <a:p>
            <a:pPr algn="just"/>
            <a:r>
              <a:rPr lang="cs-CZ" sz="2400" b="1" dirty="0"/>
              <a:t>Základním cílem </a:t>
            </a:r>
            <a:r>
              <a:rPr lang="cs-CZ" sz="2400" dirty="0"/>
              <a:t>cenové tvorby je </a:t>
            </a:r>
            <a:r>
              <a:rPr lang="cs-CZ" sz="2400" b="1" dirty="0"/>
              <a:t>nastavit cenu </a:t>
            </a:r>
            <a:r>
              <a:rPr lang="cs-CZ" sz="2400" dirty="0"/>
              <a:t>tak, aby vyvážila poptávku zákazníků a náklady na výrobu a distribuci produktu či služby, přičemž se zohledňují faktory jako </a:t>
            </a:r>
            <a:r>
              <a:rPr lang="cs-CZ" sz="2400" u="sng" dirty="0"/>
              <a:t>konkurence</a:t>
            </a:r>
            <a:r>
              <a:rPr lang="cs-CZ" sz="2400" dirty="0"/>
              <a:t>, </a:t>
            </a:r>
            <a:r>
              <a:rPr lang="cs-CZ" sz="2400" u="sng" dirty="0"/>
              <a:t>cenová citlivost zákazníků</a:t>
            </a:r>
            <a:r>
              <a:rPr lang="cs-CZ" sz="2400" dirty="0"/>
              <a:t> a </a:t>
            </a:r>
            <a:r>
              <a:rPr lang="cs-CZ" sz="2400" u="sng" dirty="0"/>
              <a:t>ekonomické podmínky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16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97FA9-E55C-8D72-2ED3-8CC8CCBE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faktory ovlivňující tvorbu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DE3DA4-D337-5C64-53FE-8D63E2E04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sz="2400" b="1" dirty="0"/>
              <a:t>Náklady: </a:t>
            </a:r>
            <a:r>
              <a:rPr lang="cs-CZ" sz="2400" dirty="0"/>
              <a:t>Cena musí pokrýt </a:t>
            </a:r>
            <a:r>
              <a:rPr lang="cs-CZ" sz="2400" u="sng" dirty="0"/>
              <a:t>variabilní</a:t>
            </a:r>
            <a:r>
              <a:rPr lang="cs-CZ" sz="2400" dirty="0"/>
              <a:t> i </a:t>
            </a:r>
            <a:r>
              <a:rPr lang="cs-CZ" sz="2400" u="sng" dirty="0"/>
              <a:t>fixní</a:t>
            </a:r>
            <a:r>
              <a:rPr lang="cs-CZ" sz="2400" dirty="0"/>
              <a:t> náklady na produkt. Firmy často používají nákladově orientovanou cenovou strategii, kdy k výrobním nákladům přidají určitou marži.</a:t>
            </a:r>
          </a:p>
          <a:p>
            <a:pPr marL="457200" indent="-457200">
              <a:buFont typeface="+mj-lt"/>
              <a:buAutoNum type="arabicParenR"/>
            </a:pPr>
            <a:endParaRPr lang="cs-CZ" sz="2400" dirty="0"/>
          </a:p>
          <a:p>
            <a:pPr marL="457200" indent="-457200">
              <a:buFont typeface="+mj-lt"/>
              <a:buAutoNum type="arabicParenR"/>
            </a:pPr>
            <a:r>
              <a:rPr lang="cs-CZ" sz="2400" b="1" dirty="0"/>
              <a:t>Poptávka a elasticita: </a:t>
            </a:r>
            <a:r>
              <a:rPr lang="cs-CZ" sz="2400" dirty="0"/>
              <a:t>Chování zákazníků a jejich </a:t>
            </a:r>
            <a:r>
              <a:rPr lang="cs-CZ" sz="2400" u="sng" dirty="0"/>
              <a:t>ochota platit </a:t>
            </a:r>
            <a:r>
              <a:rPr lang="cs-CZ" sz="2400" dirty="0"/>
              <a:t>ovlivňují, jak vysokou cenu je možné nastavit. Elasticita poptávky, tedy citlivost zákazníků na změny ceny, určuje, zda zvýšení ceny povede ke snížení poptávky.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56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EB4FE-7008-A352-9E5F-6A65E6DA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faktory ovlivňující cenu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AB47B-4F6B-AD83-D616-C4BAE99B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0692"/>
            <a:ext cx="8064000" cy="4216137"/>
          </a:xfrm>
        </p:spPr>
        <p:txBody>
          <a:bodyPr/>
          <a:lstStyle/>
          <a:p>
            <a:r>
              <a:rPr lang="cs-CZ" sz="2400" b="1" dirty="0"/>
              <a:t>Proč jsou lístky v úterý levnější než v jiné dny? </a:t>
            </a:r>
          </a:p>
          <a:p>
            <a:endParaRPr lang="cs-CZ" dirty="0"/>
          </a:p>
        </p:txBody>
      </p:sp>
      <p:pic>
        <p:nvPicPr>
          <p:cNvPr id="5" name="Obrázek 4" descr="Obsah obrázku text, snímek obrazovky, software, počítač&#10;&#10;Obsah generovaný pomocí AI může být nesprávný.">
            <a:extLst>
              <a:ext uri="{FF2B5EF4-FFF2-40B4-BE49-F238E27FC236}">
                <a16:creationId xmlns:a16="http://schemas.microsoft.com/office/drawing/2014/main" id="{A09A5E22-7A14-20FA-10A9-52CCBB319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r="14237" b="38265"/>
          <a:stretch>
            <a:fillRect/>
          </a:stretch>
        </p:blipFill>
        <p:spPr>
          <a:xfrm>
            <a:off x="830085" y="2148214"/>
            <a:ext cx="5019570" cy="3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6DA63-4E82-E2C6-2390-040F6E71E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73AAF-6E1B-E005-F0AC-166655B4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Elasticita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6098D-F66B-BEAA-01AC-B0BD190C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8064000" cy="43246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Sledovanou souvislostí mezi poptávaným množstvím a určitou výší ceny je </a:t>
            </a:r>
            <a:r>
              <a:rPr lang="cs-CZ" b="1" dirty="0"/>
              <a:t>koeficient cenové elasticity poptávky </a:t>
            </a:r>
            <a:r>
              <a:rPr lang="cs-CZ" dirty="0"/>
              <a:t>(pružnosti). </a:t>
            </a:r>
            <a:r>
              <a:rPr lang="cs-CZ" b="1" dirty="0"/>
              <a:t>Koeficient</a:t>
            </a:r>
            <a:r>
              <a:rPr lang="cs-CZ" dirty="0"/>
              <a:t> vypovídá o tom, jak je daný trh, resp. zákazník </a:t>
            </a:r>
            <a:r>
              <a:rPr lang="cs-CZ" b="1" u="sng" dirty="0"/>
              <a:t>cenově citlivý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Koeficient cenové elasticity lze vyjádřit jako absolutní hodnotu podílu mezi procentní změnou poptávaného množství a procentní změnou ceny.</a:t>
            </a:r>
          </a:p>
          <a:p>
            <a:pPr algn="just"/>
            <a:endParaRPr lang="cs-CZ" dirty="0"/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Výsledné hodnoty lze členit do následujících skupin:</a:t>
            </a:r>
          </a:p>
          <a:p>
            <a:pPr lvl="1" algn="just"/>
            <a:r>
              <a:rPr lang="cs-CZ" sz="2100" dirty="0"/>
              <a:t>e &gt; 1, jedná se o cenově pružnou poptávku (při změně ceny o 1 % se poptávka změní – poklesne - o  více procent),</a:t>
            </a:r>
          </a:p>
          <a:p>
            <a:pPr lvl="1" algn="just"/>
            <a:r>
              <a:rPr lang="cs-CZ" sz="2100" dirty="0"/>
              <a:t>e = 1, jedná se o jednotkovou cenovou elasticitu (změny cen se rovnají změnám poptávky),</a:t>
            </a:r>
          </a:p>
          <a:p>
            <a:pPr lvl="1" algn="just"/>
            <a:r>
              <a:rPr lang="cs-CZ" sz="2100" dirty="0"/>
              <a:t>e &lt; 1, jedná se o cenově nepružnou poptávku (při změně ceny o 1 % se poptávka změní o méně než procento).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0E7961-F0E4-1101-BC4A-E1F6CF8E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338" y="3219432"/>
            <a:ext cx="3520745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6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B4391-D603-8E27-4B8E-52EBED9F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faktory ovlivňující tvorbu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97964-C7E9-7785-302C-D7055478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cs-CZ" sz="2400" b="1" dirty="0"/>
              <a:t>Konkurence: </a:t>
            </a:r>
            <a:r>
              <a:rPr lang="cs-CZ" sz="2400" dirty="0"/>
              <a:t>Firma musí brát v úvahu cenovou politiku konkurence. Může se rozhodnout buď konkurovat cenou (nízkonákladová strategie), nebo se diferencovat a nabízet </a:t>
            </a:r>
            <a:r>
              <a:rPr lang="cs-CZ" sz="2400" u="sng" dirty="0"/>
              <a:t>prémiové produkty s vyšší cenou</a:t>
            </a:r>
            <a:r>
              <a:rPr lang="cs-CZ" sz="2400" dirty="0"/>
              <a:t>.</a:t>
            </a:r>
          </a:p>
          <a:p>
            <a:pPr marL="457200" indent="-457200">
              <a:buFont typeface="+mj-lt"/>
              <a:buAutoNum type="arabicParenR" startAt="3"/>
            </a:pPr>
            <a:endParaRPr lang="cs-CZ" sz="2400" dirty="0"/>
          </a:p>
          <a:p>
            <a:pPr marL="457200" indent="-457200">
              <a:buFont typeface="+mj-lt"/>
              <a:buAutoNum type="arabicParenR" startAt="3"/>
            </a:pPr>
            <a:r>
              <a:rPr lang="cs-CZ" sz="2400" b="1" dirty="0"/>
              <a:t>Vnímaná hodnota: </a:t>
            </a:r>
            <a:r>
              <a:rPr lang="cs-CZ" sz="2400" dirty="0"/>
              <a:t>Cena produktu by měla odrážet hodnotu, kterou </a:t>
            </a:r>
            <a:r>
              <a:rPr lang="cs-CZ" sz="2400" u="sng" dirty="0"/>
              <a:t>zákazníci vnímají</a:t>
            </a:r>
            <a:r>
              <a:rPr lang="cs-CZ" sz="2400" dirty="0"/>
              <a:t>. Například luxusní značky mohou nastavit vysoké ceny, protože jejich produkty jsou vnímány jako prestižní a exkluzivní.</a:t>
            </a:r>
          </a:p>
        </p:txBody>
      </p:sp>
    </p:spTree>
    <p:extLst>
      <p:ext uri="{BB962C8B-B14F-4D97-AF65-F5344CB8AC3E}">
        <p14:creationId xmlns:p14="http://schemas.microsoft.com/office/powerpoint/2010/main" val="154122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46823-BBF0-B675-1AE7-FA9FF1D5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faktory ovlivňující cenu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A2529-5592-7358-AE9C-312D2B2E7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dirty="0"/>
              <a:t>Proč lidé kupují </a:t>
            </a:r>
            <a:r>
              <a:rPr lang="cs-CZ" sz="2400" b="1" dirty="0" err="1"/>
              <a:t>iphone</a:t>
            </a:r>
            <a:r>
              <a:rPr lang="cs-CZ" sz="2400" b="1" dirty="0"/>
              <a:t>, když mohou koupit levnější telefon se stejnými parametry? 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Proč za kebab zaplatíme 150 Kč a za pizzu v restauraci 350 Kč? 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Proč stojí zelenina na farmářském trhu více než zelenina v supermarketu?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6882C0-B8E1-2C79-BE29-F3D910F3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37" y="4492984"/>
            <a:ext cx="5235260" cy="17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EEDDA-A590-1A74-CD79-2EA19038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cenové tvorby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8B2F69-1427-49A9-EACA-B4221F7E4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 err="1"/>
              <a:t>Cost</a:t>
            </a:r>
            <a:r>
              <a:rPr lang="cs-CZ" sz="2400" b="1" dirty="0"/>
              <a:t>-plus </a:t>
            </a:r>
            <a:r>
              <a:rPr lang="cs-CZ" sz="2400" b="1" dirty="0" err="1"/>
              <a:t>pricing</a:t>
            </a:r>
            <a:r>
              <a:rPr lang="cs-CZ" sz="2400" b="1" dirty="0"/>
              <a:t>: </a:t>
            </a:r>
            <a:r>
              <a:rPr lang="cs-CZ" sz="2400" dirty="0"/>
              <a:t>Jednoduchá metoda, kdy se k nákladům na výrobu připočte pevná marže.</a:t>
            </a:r>
          </a:p>
          <a:p>
            <a:pPr marL="457200" indent="-457200" algn="just">
              <a:buFont typeface="+mj-lt"/>
              <a:buAutoNum type="arabicPeriod"/>
            </a:pPr>
            <a:endParaRPr lang="cs-CZ" sz="2400" dirty="0"/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/>
              <a:t>Hodnotově orientovaná cena: </a:t>
            </a:r>
            <a:r>
              <a:rPr lang="cs-CZ" sz="2400" dirty="0"/>
              <a:t>Tato metoda vychází z hodnoty, kterou produkt či služba přináší zákazníkovi. Je důležitá zejména v oblastech, kde je kvalita a přidaná hodnota hlavním faktorem rozhodování o nákupu.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76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A91C2-E2C3-6206-9DFD-290B8507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02406-7626-9D5D-889D-030CD66E9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Zápočet: </a:t>
            </a:r>
          </a:p>
          <a:p>
            <a:pPr lvl="1"/>
            <a:r>
              <a:rPr lang="cs-CZ" sz="2100" dirty="0"/>
              <a:t>aktivní účast na cvičeních, </a:t>
            </a:r>
          </a:p>
          <a:p>
            <a:pPr lvl="1"/>
            <a:r>
              <a:rPr lang="cs-CZ" sz="2100" dirty="0"/>
              <a:t>vypracování zadaných úkolů, </a:t>
            </a:r>
          </a:p>
          <a:p>
            <a:pPr lvl="1"/>
            <a:r>
              <a:rPr lang="cs-CZ" sz="2100" dirty="0"/>
              <a:t>zápočtový test.</a:t>
            </a:r>
          </a:p>
          <a:p>
            <a:pPr lvl="1"/>
            <a:endParaRPr lang="cs-CZ" sz="2100" dirty="0"/>
          </a:p>
          <a:p>
            <a:r>
              <a:rPr lang="cs-CZ" b="1" dirty="0"/>
              <a:t>Docházka: </a:t>
            </a:r>
            <a:r>
              <a:rPr lang="cs-CZ" dirty="0"/>
              <a:t>85 % (2 absence) 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Konzultace: </a:t>
            </a:r>
            <a:r>
              <a:rPr lang="cs-CZ" dirty="0"/>
              <a:t>po přechozí domluvě, kancelář K2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370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87D63-B61C-39A7-FD0B-CC31E68E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cenové tvorby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38EEC-F40E-D9BB-E1AB-AD4A0417D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sz="2400" b="1" dirty="0"/>
              <a:t>Penetrační a prémiová strategie: </a:t>
            </a:r>
            <a:r>
              <a:rPr lang="cs-CZ" sz="2400" dirty="0"/>
              <a:t>U nových produktů se může používat penetrační cenová strategie:</a:t>
            </a:r>
          </a:p>
          <a:p>
            <a:pPr lvl="1"/>
            <a:r>
              <a:rPr lang="cs-CZ" sz="2400" dirty="0"/>
              <a:t>nízké ceny pro získání podílu na trhu (rychlá občerstvení),</a:t>
            </a:r>
          </a:p>
          <a:p>
            <a:pPr lvl="1"/>
            <a:r>
              <a:rPr lang="cs-CZ" sz="2400" dirty="0"/>
              <a:t>nebo prémiová strategie (vysoké ceny pro vyvolání exkluzivity).</a:t>
            </a:r>
          </a:p>
          <a:p>
            <a:endParaRPr lang="cs-CZ" dirty="0"/>
          </a:p>
        </p:txBody>
      </p:sp>
      <p:pic>
        <p:nvPicPr>
          <p:cNvPr id="1026" name="Picture 2" descr="Náhradní Díly pro Apple - Opravy a Údržba">
            <a:extLst>
              <a:ext uri="{FF2B5EF4-FFF2-40B4-BE49-F238E27FC236}">
                <a16:creationId xmlns:a16="http://schemas.microsoft.com/office/drawing/2014/main" id="{30BB43E1-F57E-FE88-EF76-EECEBEFD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54" y="3776778"/>
            <a:ext cx="1059366" cy="5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lex – Wikipedie">
            <a:extLst>
              <a:ext uri="{FF2B5EF4-FFF2-40B4-BE49-F238E27FC236}">
                <a16:creationId xmlns:a16="http://schemas.microsoft.com/office/drawing/2014/main" id="{FE2FEF0E-290D-7611-7C77-E94D9112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64" y="3728688"/>
            <a:ext cx="1149970" cy="6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rbucks | Galerie Vaňkovka Brno">
            <a:extLst>
              <a:ext uri="{FF2B5EF4-FFF2-40B4-BE49-F238E27FC236}">
                <a16:creationId xmlns:a16="http://schemas.microsoft.com/office/drawing/2014/main" id="{E36997B8-AEAC-3066-CA77-334CF58CE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70" y="3563394"/>
            <a:ext cx="1123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9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2484A-08B6-4A27-314B-4E9629C2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cenové tvorby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3ED9A-5019-8779-6416-B5C6BA61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/>
              <a:t>Cenová tvorba je </a:t>
            </a:r>
            <a:r>
              <a:rPr lang="cs-CZ" sz="2400" b="1" dirty="0"/>
              <a:t>dynamický proces</a:t>
            </a:r>
            <a:r>
              <a:rPr lang="cs-CZ" sz="2400" dirty="0"/>
              <a:t>, který se může měnit v závislosti na </a:t>
            </a:r>
            <a:r>
              <a:rPr lang="cs-CZ" sz="2400" u="sng" dirty="0"/>
              <a:t>tržních podmínkách</a:t>
            </a:r>
            <a:r>
              <a:rPr lang="cs-CZ" sz="2400" dirty="0"/>
              <a:t>, technologických změnách a dalších makroekonomických faktorech. </a:t>
            </a:r>
          </a:p>
          <a:p>
            <a:pPr algn="just"/>
            <a:endParaRPr lang="cs-CZ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/>
              <a:t>Správné nastavení </a:t>
            </a:r>
            <a:r>
              <a:rPr lang="cs-CZ" sz="2400" dirty="0"/>
              <a:t>ceny může výrazně </a:t>
            </a:r>
            <a:r>
              <a:rPr lang="cs-CZ" sz="2400" u="sng" dirty="0"/>
              <a:t>podpořit dlouhodobý růst</a:t>
            </a:r>
            <a:r>
              <a:rPr lang="cs-CZ" sz="2400" dirty="0"/>
              <a:t> a konkurenceschopnost firmy.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33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EB920-AB8A-639C-A142-CD5E483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79D0D-77FF-23CE-1C30-CE59DF25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INFORMAČNÍ: </a:t>
            </a:r>
            <a:r>
              <a:rPr lang="cs-CZ" dirty="0"/>
              <a:t>- poskytuje informace o vzácnosti výrobku</a:t>
            </a:r>
          </a:p>
          <a:p>
            <a:endParaRPr lang="cs-CZ" dirty="0"/>
          </a:p>
          <a:p>
            <a:r>
              <a:rPr lang="cs-CZ" b="1" dirty="0"/>
              <a:t>MOTIVAČNÍ: </a:t>
            </a:r>
            <a:r>
              <a:rPr lang="cs-CZ" dirty="0"/>
              <a:t>- motivuje výrobce k výrobě a zákazníky k nákupu</a:t>
            </a:r>
          </a:p>
          <a:p>
            <a:endParaRPr lang="cs-CZ" dirty="0"/>
          </a:p>
          <a:p>
            <a:r>
              <a:rPr lang="cs-CZ" b="1" dirty="0"/>
              <a:t>ALOKAČNÍ: </a:t>
            </a:r>
            <a:r>
              <a:rPr lang="cs-CZ" dirty="0"/>
              <a:t>- přemisťuje výrobní zdroje práci a kapitál, je spojena s preferencemi zákazníků</a:t>
            </a:r>
          </a:p>
          <a:p>
            <a:endParaRPr lang="cs-CZ" dirty="0"/>
          </a:p>
          <a:p>
            <a:r>
              <a:rPr lang="cs-CZ" b="1" dirty="0"/>
              <a:t>DISTRIBUČNÍ: </a:t>
            </a:r>
            <a:r>
              <a:rPr lang="cs-CZ" dirty="0"/>
              <a:t>- rozdělení zboží a služeb dle ceny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28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7B188-85BD-B1AD-0856-C6CE107F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v ekonomii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8C559-A055-327F-15FE-2E9BBD33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/>
              <a:t>Cena je v ekonomické teorii vyjádřena jako poměr, ve kterém se směňuje zboží za peníze. </a:t>
            </a:r>
          </a:p>
          <a:p>
            <a:pPr algn="just"/>
            <a:r>
              <a:rPr lang="cs-CZ" sz="2400" b="1" dirty="0"/>
              <a:t>V praxi je pak cena částka peněz vyúčtovaná při nákupu a prodeji zboží.</a:t>
            </a:r>
          </a:p>
          <a:p>
            <a:pPr algn="just"/>
            <a:r>
              <a:rPr lang="cs-CZ" sz="2400" b="1" dirty="0"/>
              <a:t> Cena ovlivňuje národní ekonomickou úroveň.</a:t>
            </a:r>
          </a:p>
          <a:p>
            <a:pPr algn="just"/>
            <a:r>
              <a:rPr lang="cs-CZ" sz="2400" b="1" dirty="0"/>
              <a:t> Cena zprostředkovává ekonomické spojení prodávajícího a kupujícího na daném trhu.</a:t>
            </a:r>
          </a:p>
          <a:p>
            <a:pPr algn="just"/>
            <a:r>
              <a:rPr lang="cs-CZ" sz="2400" b="1" dirty="0"/>
              <a:t>Ceny jsou vytvářeny trhem, jelikož se na něm střetává nabídka s poptávkou.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66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7CC6E-F3B4-F8A8-44C7-CFEF6117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v ekonomii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B9594-BB20-4C9D-572D-CDA0FF52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Vztah mezi poptávkou a cenou je dán:</a:t>
            </a:r>
          </a:p>
          <a:p>
            <a:r>
              <a:rPr lang="cs-CZ" dirty="0"/>
              <a:t> </a:t>
            </a:r>
            <a:r>
              <a:rPr lang="cs-CZ" b="1" dirty="0"/>
              <a:t>poptávkovou křivkou       </a:t>
            </a:r>
            <a:r>
              <a:rPr lang="cs-CZ" dirty="0"/>
              <a:t>pokud cena zboží roste, za nezměněných podmínek, tak jeho prodej klesá       zákon klesající poptávky.</a:t>
            </a:r>
          </a:p>
          <a:p>
            <a:r>
              <a:rPr lang="cs-CZ" dirty="0"/>
              <a:t> </a:t>
            </a:r>
            <a:r>
              <a:rPr lang="cs-CZ" b="1" dirty="0"/>
              <a:t>nabídkovou křivkou       </a:t>
            </a:r>
            <a:r>
              <a:rPr lang="cs-CZ" dirty="0"/>
              <a:t>pokud cena zboží klesá, tak jeho prodej roste.</a:t>
            </a:r>
          </a:p>
          <a:p>
            <a:endParaRPr lang="cs-CZ" dirty="0"/>
          </a:p>
          <a:p>
            <a:r>
              <a:rPr lang="cs-CZ" dirty="0"/>
              <a:t>Poptávkovou funkci lze stanovit na základě průzkumu trhu, na základě dat o cenách a objemu produkce (regresní a korelační analýza). </a:t>
            </a:r>
          </a:p>
          <a:p>
            <a:r>
              <a:rPr lang="cs-CZ" dirty="0"/>
              <a:t>V místě, kde se protne nabídka s poptávkou vznikne bod, označovaný jako tržní rovnováha.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88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2C4A9-A765-4900-D0AA-B82F24F6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Tržní rovnováha</a:t>
            </a:r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1D5C104D-AE36-BC1F-566C-64F1BB4B5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0" y="2028031"/>
            <a:ext cx="4114800" cy="3676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BDBFEC-F014-72E2-95B1-3980E1219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79" y="5611497"/>
            <a:ext cx="618797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9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92C75-DCB7-A4A2-A9D9-33E855F3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923A8-7C03-551E-00F2-16D9FDF1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</a:t>
            </a:r>
            <a:r>
              <a:rPr lang="cs-CZ" b="1" u="sng" dirty="0"/>
              <a:t>dokonale konkurenčním trhu </a:t>
            </a:r>
            <a:r>
              <a:rPr lang="cs-CZ" dirty="0"/>
              <a:t>žádný z kupujících ani prodávajících nemá vliv na tržní cenu. </a:t>
            </a:r>
          </a:p>
          <a:p>
            <a:r>
              <a:rPr lang="cs-CZ" dirty="0"/>
              <a:t>V </a:t>
            </a:r>
            <a:r>
              <a:rPr lang="cs-CZ" b="1" u="sng" dirty="0"/>
              <a:t>nedokonalé konkurenci </a:t>
            </a:r>
            <a:r>
              <a:rPr lang="cs-CZ" dirty="0"/>
              <a:t>může existovat monopolní konkurence, oligopolní konkurence a čistý monopol. </a:t>
            </a:r>
          </a:p>
          <a:p>
            <a:r>
              <a:rPr lang="cs-CZ" dirty="0"/>
              <a:t>V </a:t>
            </a:r>
            <a:r>
              <a:rPr lang="cs-CZ" b="1" u="sng" dirty="0"/>
              <a:t>monopolní konkurenci </a:t>
            </a:r>
            <a:r>
              <a:rPr lang="cs-CZ" dirty="0"/>
              <a:t>existuje více výrobců, a ti mohou cenu ovlivnit jen částečně.</a:t>
            </a:r>
          </a:p>
          <a:p>
            <a:r>
              <a:rPr lang="cs-CZ" dirty="0"/>
              <a:t>V </a:t>
            </a:r>
            <a:r>
              <a:rPr lang="cs-CZ" b="1" u="sng" dirty="0"/>
              <a:t>oligopolní konkurenci</a:t>
            </a:r>
            <a:r>
              <a:rPr lang="cs-CZ" dirty="0"/>
              <a:t> existuje několik výrobců, jejichž ceny závisí nejen na objemu jejich výroby, ale i na ostatních konkurentech. </a:t>
            </a:r>
          </a:p>
          <a:p>
            <a:r>
              <a:rPr lang="cs-CZ" dirty="0"/>
              <a:t>V čistém </a:t>
            </a:r>
            <a:r>
              <a:rPr lang="cs-CZ" b="1" u="sng" dirty="0"/>
              <a:t>monopolu</a:t>
            </a:r>
            <a:r>
              <a:rPr lang="cs-CZ" dirty="0"/>
              <a:t> existuje jen jeden výrobce a ten má na cenu silný vliv. </a:t>
            </a:r>
          </a:p>
          <a:p>
            <a:r>
              <a:rPr lang="cs-CZ" dirty="0"/>
              <a:t>Uvedené typy trhů jsou teoretickými koncepcemi, v praxi obvykle existují všechny typy trhů současně. </a:t>
            </a:r>
          </a:p>
        </p:txBody>
      </p:sp>
    </p:spTree>
    <p:extLst>
      <p:ext uri="{BB962C8B-B14F-4D97-AF65-F5344CB8AC3E}">
        <p14:creationId xmlns:p14="http://schemas.microsoft.com/office/powerpoint/2010/main" val="3682863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20EA5-BC4C-0977-B84E-767BD46E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B887D-9B0D-7B89-72E8-78CAFB8A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Dokážete najít alespoň jeden trh, který se velmi blíží dokonalé konkurenci?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Do jaké kategorie byste zařadili český trh mobilních operátorů? Jaké jsou hlavní znaky, které vás k tomuto rozhodnutí vedly?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Koho ještě byste zařadili do oligopolů kromě mobilních operátorů?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Proč si lidé koupí dražší kávu v konkrétní kavárně, i když vedle je levnější?</a:t>
            </a:r>
          </a:p>
        </p:txBody>
      </p:sp>
    </p:spTree>
    <p:extLst>
      <p:ext uri="{BB962C8B-B14F-4D97-AF65-F5344CB8AC3E}">
        <p14:creationId xmlns:p14="http://schemas.microsoft.com/office/powerpoint/2010/main" val="352666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8643D-DDFF-564E-8172-DE0F19B86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4DF33-5454-DF20-758D-24EBAC3F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v podnikové ekonomice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9E69B-DED3-BD0E-ECCA-0C1391D5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/>
              <a:t>Důvodem podnikání je dlouhodobá existence a maximalizace zisku        výše zisku se odvíjí od tržeb, které jsou výrobou, prodejem a cenami.</a:t>
            </a:r>
          </a:p>
          <a:p>
            <a:pPr algn="just"/>
            <a:r>
              <a:rPr lang="cs-CZ" sz="2400" dirty="0"/>
              <a:t>Důležitou roli ve stanovení podnikových cen hrají jednak </a:t>
            </a:r>
            <a:r>
              <a:rPr lang="cs-CZ" sz="2400" b="1" dirty="0"/>
              <a:t>náklady</a:t>
            </a:r>
            <a:r>
              <a:rPr lang="cs-CZ" sz="2400" dirty="0"/>
              <a:t> a jednak velikost </a:t>
            </a:r>
            <a:r>
              <a:rPr lang="cs-CZ" sz="2400" b="1" dirty="0"/>
              <a:t>marže</a:t>
            </a:r>
            <a:r>
              <a:rPr lang="cs-CZ" sz="2400" dirty="0"/>
              <a:t>.</a:t>
            </a:r>
          </a:p>
          <a:p>
            <a:pPr algn="just"/>
            <a:r>
              <a:rPr lang="cs-CZ" sz="2400" dirty="0"/>
              <a:t>Cena ovlivňuje chod ekonomiky firmy a její ekonomické úrovně.</a:t>
            </a:r>
          </a:p>
          <a:p>
            <a:pPr algn="just"/>
            <a:r>
              <a:rPr lang="cs-CZ" sz="2400" dirty="0"/>
              <a:t>Vedení podniku má zá úkol jak tvorbu cen, tak cenové rozhodování.</a:t>
            </a:r>
          </a:p>
          <a:p>
            <a:pPr algn="just"/>
            <a:r>
              <a:rPr lang="cs-CZ" sz="2400" dirty="0"/>
              <a:t>Využívají se základy, které vycházejí z teorie cen.</a:t>
            </a: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7BD42DC-E272-7F97-C535-A39159963A8D}"/>
              </a:ext>
            </a:extLst>
          </p:cNvPr>
          <p:cNvSpPr/>
          <p:nvPr/>
        </p:nvSpPr>
        <p:spPr>
          <a:xfrm>
            <a:off x="1649601" y="2344924"/>
            <a:ext cx="326571" cy="457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344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C9A92-DF80-D560-FA62-904B699B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63926-9F5D-F3CE-E2A5-DC9EF63B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podniku při stanovení ceny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9F04CFD-5FA0-860F-7A99-8C7B947A9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50667"/>
              </p:ext>
            </p:extLst>
          </p:nvPr>
        </p:nvGraphicFramePr>
        <p:xfrm>
          <a:off x="539750" y="1825625"/>
          <a:ext cx="8064500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943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EDD48-6FC8-DA7D-5003-B2341D401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dirty="0"/>
              <a:t>Úvod do problematiky cenové tvorby, vztah k obecné ekonomii a marketingu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238434-D621-D431-A311-D8B0F6670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1. přednáška</a:t>
            </a:r>
          </a:p>
        </p:txBody>
      </p:sp>
    </p:spTree>
    <p:extLst>
      <p:ext uri="{BB962C8B-B14F-4D97-AF65-F5344CB8AC3E}">
        <p14:creationId xmlns:p14="http://schemas.microsoft.com/office/powerpoint/2010/main" val="2288797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8FE81-AE85-057D-9E82-666E998DD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BD612-2661-C683-A264-E48067A8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Cenové rozhodování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4EB39-7E86-955D-9822-31A85A8A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Na správnosti cenového rozhodování závisí: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rozsah informací,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aktuálnost informací,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vypovídací schopnost informací. </a:t>
            </a:r>
          </a:p>
          <a:p>
            <a:pPr marL="0" indent="0">
              <a:buNone/>
            </a:pPr>
            <a:r>
              <a:rPr lang="cs-CZ" b="1" u="sng" dirty="0"/>
              <a:t>Cenové rozhodování dělíme na:</a:t>
            </a:r>
          </a:p>
          <a:p>
            <a:r>
              <a:rPr lang="cs-CZ" dirty="0"/>
              <a:t> </a:t>
            </a:r>
            <a:r>
              <a:rPr lang="cs-CZ" b="1" dirty="0"/>
              <a:t>krátkodobá cenová rozhodování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rozhodování na základě vlivu trhu,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rozhodování na základě reakce spotřebitele,</a:t>
            </a:r>
          </a:p>
          <a:p>
            <a:r>
              <a:rPr lang="cs-CZ" dirty="0"/>
              <a:t> </a:t>
            </a:r>
            <a:r>
              <a:rPr lang="cs-CZ" b="1" dirty="0"/>
              <a:t>dlouhodobá cenová rozhodování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rozhodování na základě nákladů.</a:t>
            </a:r>
          </a:p>
        </p:txBody>
      </p:sp>
    </p:spTree>
    <p:extLst>
      <p:ext uri="{BB962C8B-B14F-4D97-AF65-F5344CB8AC3E}">
        <p14:creationId xmlns:p14="http://schemas.microsoft.com/office/powerpoint/2010/main" val="3518406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07F2-9026-17FA-7A05-935B555D6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E74EC-DFCA-6000-FA69-E700BA05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Cenové rozhodování</a:t>
            </a:r>
          </a:p>
        </p:txBody>
      </p:sp>
      <p:pic>
        <p:nvPicPr>
          <p:cNvPr id="5" name="Zástupný obsah 4" descr="Obsah obrázku text, ovoce, oranžová, Čerstvé jídlo&#10;&#10;Obsah generovaný pomocí AI může být nesprávný.">
            <a:extLst>
              <a:ext uri="{FF2B5EF4-FFF2-40B4-BE49-F238E27FC236}">
                <a16:creationId xmlns:a16="http://schemas.microsoft.com/office/drawing/2014/main" id="{F3917E27-56AD-8707-7041-8A46A1D5D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2" y="4172847"/>
            <a:ext cx="2036699" cy="1582296"/>
          </a:xfrm>
        </p:spPr>
      </p:pic>
      <p:pic>
        <p:nvPicPr>
          <p:cNvPr id="1026" name="Picture 2" descr="Nic na vás nešijeme - Jimmy's Food">
            <a:extLst>
              <a:ext uri="{FF2B5EF4-FFF2-40B4-BE49-F238E27FC236}">
                <a16:creationId xmlns:a16="http://schemas.microsoft.com/office/drawing/2014/main" id="{AD0DCDAD-F32D-C0C1-D2CE-0B323CBC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90692"/>
            <a:ext cx="3176678" cy="16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8BBE0E-B52B-B460-4ED0-CBD5E23C9C37}"/>
              </a:ext>
            </a:extLst>
          </p:cNvPr>
          <p:cNvSpPr txBox="1"/>
          <p:nvPr/>
        </p:nvSpPr>
        <p:spPr>
          <a:xfrm>
            <a:off x="540000" y="4579274"/>
            <a:ext cx="179122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1 232,-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D82C03-A655-8959-6A19-6131F668AE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3699" b="16231"/>
          <a:stretch>
            <a:fillRect/>
          </a:stretch>
        </p:blipFill>
        <p:spPr>
          <a:xfrm>
            <a:off x="6439913" y="1489955"/>
            <a:ext cx="2417523" cy="24622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C52F0E0-510E-9D63-42E9-897F6E3F1DEC}"/>
              </a:ext>
            </a:extLst>
          </p:cNvPr>
          <p:cNvSpPr txBox="1"/>
          <p:nvPr/>
        </p:nvSpPr>
        <p:spPr>
          <a:xfrm>
            <a:off x="540000" y="1321360"/>
            <a:ext cx="151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Baťovské ceny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A44CCC-BDC7-DE8E-127D-CF4ECCCD28C9}"/>
              </a:ext>
            </a:extLst>
          </p:cNvPr>
          <p:cNvSpPr txBox="1"/>
          <p:nvPr/>
        </p:nvSpPr>
        <p:spPr>
          <a:xfrm>
            <a:off x="3198752" y="382169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Kotvení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44B7176-53BB-4855-77B6-EBA4204D959D}"/>
              </a:ext>
            </a:extLst>
          </p:cNvPr>
          <p:cNvSpPr txBox="1"/>
          <p:nvPr/>
        </p:nvSpPr>
        <p:spPr>
          <a:xfrm>
            <a:off x="432163" y="4172847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Efekt přesných čísel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D4C49AE-B239-ECD0-06BF-F3884E8B02C9}"/>
              </a:ext>
            </a:extLst>
          </p:cNvPr>
          <p:cNvSpPr txBox="1"/>
          <p:nvPr/>
        </p:nvSpPr>
        <p:spPr>
          <a:xfrm>
            <a:off x="6439913" y="1120623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Efekt zdarma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2B96A1A-7674-B640-4996-905F790A660A}"/>
              </a:ext>
            </a:extLst>
          </p:cNvPr>
          <p:cNvSpPr txBox="1"/>
          <p:nvPr/>
        </p:nvSpPr>
        <p:spPr>
          <a:xfrm>
            <a:off x="5470289" y="5638616"/>
            <a:ext cx="333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Balení a množství</a:t>
            </a:r>
          </a:p>
          <a:p>
            <a:pPr algn="ctr"/>
            <a:r>
              <a:rPr lang="cs-CZ" dirty="0"/>
              <a:t>1,99 € za 500 g vs. 3,99 € za 1 kg </a:t>
            </a:r>
          </a:p>
        </p:txBody>
      </p:sp>
      <p:pic>
        <p:nvPicPr>
          <p:cNvPr id="1030" name="Picture 6" descr="Banány bio Nature's Promise levně | Kupi.cz">
            <a:extLst>
              <a:ext uri="{FF2B5EF4-FFF2-40B4-BE49-F238E27FC236}">
                <a16:creationId xmlns:a16="http://schemas.microsoft.com/office/drawing/2014/main" id="{09923178-E639-CEE8-9186-CBF539A5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9" y="40447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F446FA4-F79B-CB9E-CCE9-1FB0CCE19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9946" y="2204377"/>
            <a:ext cx="2036699" cy="145478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A10058D-47FF-94A8-65AC-761A97B881C3}"/>
              </a:ext>
            </a:extLst>
          </p:cNvPr>
          <p:cNvSpPr txBox="1"/>
          <p:nvPr/>
        </p:nvSpPr>
        <p:spPr>
          <a:xfrm>
            <a:off x="3845554" y="1857175"/>
            <a:ext cx="246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Vyšší cena = vyšší kvalita</a:t>
            </a:r>
          </a:p>
        </p:txBody>
      </p:sp>
    </p:spTree>
    <p:extLst>
      <p:ext uri="{BB962C8B-B14F-4D97-AF65-F5344CB8AC3E}">
        <p14:creationId xmlns:p14="http://schemas.microsoft.com/office/powerpoint/2010/main" val="32573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78152-1C01-C834-EE0F-DE0FB735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Cenové rozhodování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700B3-9F73-658C-411B-185BDAC2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luxusní značky nepoužívají baťovské ceny? </a:t>
            </a:r>
          </a:p>
          <a:p>
            <a:endParaRPr lang="cs-CZ" dirty="0"/>
          </a:p>
          <a:p>
            <a:r>
              <a:rPr lang="cs-CZ" b="1" dirty="0"/>
              <a:t>Tzv. magický práh </a:t>
            </a:r>
            <a:r>
              <a:rPr lang="cs-CZ" dirty="0"/>
              <a:t>– baťovské ceny se využívají u běžného zboží. U luxusního zboží končí celou částkou. </a:t>
            </a:r>
          </a:p>
        </p:txBody>
      </p:sp>
      <p:pic>
        <p:nvPicPr>
          <p:cNvPr id="5" name="Obrázek 4" descr="Obsah obrázku doplňky, taška, Módní doplňky, Zavazadla a tašky&#10;&#10;Obsah generovaný pomocí AI může být nesprávný.">
            <a:extLst>
              <a:ext uri="{FF2B5EF4-FFF2-40B4-BE49-F238E27FC236}">
                <a16:creationId xmlns:a16="http://schemas.microsoft.com/office/drawing/2014/main" id="{BA7425FA-2ECE-23C1-B61A-FE60ABF2F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6" y="3494347"/>
            <a:ext cx="3537631" cy="2412482"/>
          </a:xfrm>
          <a:prstGeom prst="rect">
            <a:avLst/>
          </a:prstGeom>
        </p:spPr>
      </p:pic>
      <p:pic>
        <p:nvPicPr>
          <p:cNvPr id="7" name="Obrázek 6" descr="Obsah obrázku doplňky, taška, Zavazadla a tašky, kabelka&#10;&#10;Obsah generovaný pomocí AI může být nesprávný.">
            <a:extLst>
              <a:ext uri="{FF2B5EF4-FFF2-40B4-BE49-F238E27FC236}">
                <a16:creationId xmlns:a16="http://schemas.microsoft.com/office/drawing/2014/main" id="{A448DE76-E771-13C8-CB65-55E96C6FF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14" y="2970763"/>
            <a:ext cx="2967217" cy="38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73BAB-B8E8-CC1E-6998-4012E5D8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MIX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ADFB7-EB81-7D10-230D-C16A6B30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je součástí marketingového mixu.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Nástroje marketingového mixu mají přesvědčit zákazníka o koupi.</a:t>
            </a:r>
          </a:p>
          <a:p>
            <a:r>
              <a:rPr lang="cs-CZ" dirty="0"/>
              <a:t>Cenová strategie a strategie marketingového mixu se odvíjí od strategické marketingové analýzy.</a:t>
            </a:r>
          </a:p>
          <a:p>
            <a:r>
              <a:rPr lang="cs-CZ" dirty="0"/>
              <a:t>Marketingové strategie se zpracovávají pro cílové segmenty trhu.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CE97CE-1F04-DB36-C594-8CA22756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2" y="2242710"/>
            <a:ext cx="8085521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9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043D8-68AA-A8B8-9140-2E4BA4425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41EB9-3693-1BFC-74AF-25B360F2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mix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D0DD61-6AE1-E332-7BA8-8D429AFAE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Cena jako nástroj marketingového mixu je součástí marketingových aktivit.</a:t>
            </a:r>
          </a:p>
          <a:p>
            <a:r>
              <a:rPr lang="cs-CZ" sz="2400" dirty="0"/>
              <a:t>Cena je nepružnější proměnnou marketingového mixu </a:t>
            </a:r>
          </a:p>
          <a:p>
            <a:pPr marL="0" indent="0">
              <a:buNone/>
            </a:pPr>
            <a:r>
              <a:rPr lang="cs-CZ" sz="2400" dirty="0"/>
              <a:t>   lze velmi rychle změnit.</a:t>
            </a:r>
          </a:p>
          <a:p>
            <a:r>
              <a:rPr lang="cs-CZ" sz="2400" dirty="0"/>
              <a:t>V podnikové praxi je typické, že se nejprve stanoví cena výrobku a poté se volí další prvky marketingového mixu.</a:t>
            </a:r>
          </a:p>
          <a:p>
            <a:r>
              <a:rPr lang="cs-CZ" sz="2400" dirty="0"/>
              <a:t>Cena je nejsnáze srovnatelným faktorem pro spotřebitele. </a:t>
            </a:r>
          </a:p>
          <a:p>
            <a:r>
              <a:rPr lang="cs-CZ" sz="2400" dirty="0"/>
              <a:t>Dotváří charakter výrobku „image“ a operativně reaguje na poptávku.</a:t>
            </a: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E212327-9499-6338-EAB5-A5F65B138103}"/>
              </a:ext>
            </a:extLst>
          </p:cNvPr>
          <p:cNvSpPr/>
          <p:nvPr/>
        </p:nvSpPr>
        <p:spPr>
          <a:xfrm>
            <a:off x="7554089" y="2784484"/>
            <a:ext cx="858417" cy="25192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72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69285-DC35-BB8F-18B1-084D9902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1EF8D-5DF8-6CD1-005C-4BD2AA03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Marketingové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B857F-87AA-D674-8E5C-04F538BD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/>
              <a:t>Zahrnuje:</a:t>
            </a:r>
          </a:p>
          <a:p>
            <a:pPr marL="0" indent="0">
              <a:buNone/>
            </a:pPr>
            <a:endParaRPr lang="cs-CZ" sz="2400" b="1" u="sng" dirty="0"/>
          </a:p>
          <a:p>
            <a:r>
              <a:rPr lang="cs-CZ" sz="2400" b="1" dirty="0"/>
              <a:t> vymezení cílových trhů a segmentu trhu,</a:t>
            </a:r>
          </a:p>
          <a:p>
            <a:r>
              <a:rPr lang="cs-CZ" sz="2400" b="1" dirty="0"/>
              <a:t> vymezení cílových zákazníků,</a:t>
            </a:r>
          </a:p>
          <a:p>
            <a:r>
              <a:rPr lang="cs-CZ" sz="2400" b="1" dirty="0"/>
              <a:t> vymezení místa,</a:t>
            </a:r>
          </a:p>
          <a:p>
            <a:r>
              <a:rPr lang="cs-CZ" sz="2400" b="1" dirty="0"/>
              <a:t> plán prodeje a tržeb (naturální i peněžní jednotky),</a:t>
            </a:r>
          </a:p>
          <a:p>
            <a:r>
              <a:rPr lang="cs-CZ" sz="2400" b="1" dirty="0"/>
              <a:t> plán sortimentu,</a:t>
            </a:r>
          </a:p>
          <a:p>
            <a:r>
              <a:rPr lang="cs-CZ" sz="2400" b="1" dirty="0"/>
              <a:t> plán marketingového mixu pro jednotlivé trhy (produkt, cena, distribuce, propagace)</a:t>
            </a:r>
          </a:p>
        </p:txBody>
      </p:sp>
    </p:spTree>
    <p:extLst>
      <p:ext uri="{BB962C8B-B14F-4D97-AF65-F5344CB8AC3E}">
        <p14:creationId xmlns:p14="http://schemas.microsoft.com/office/powerpoint/2010/main" val="2520008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135EA-CDA2-BD67-A4CB-6EF7C61D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B980F-C80B-0E54-6131-017555DB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plán cen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3CCA3-0BA1-8ACA-6430-B623707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Zahrnuje:</a:t>
            </a:r>
          </a:p>
          <a:p>
            <a:endParaRPr lang="cs-CZ" sz="2400" dirty="0"/>
          </a:p>
          <a:p>
            <a:r>
              <a:rPr lang="cs-CZ" sz="2400" b="1" dirty="0"/>
              <a:t>způsoby stanovení cen,</a:t>
            </a:r>
          </a:p>
          <a:p>
            <a:r>
              <a:rPr lang="cs-CZ" sz="2400" b="1" dirty="0"/>
              <a:t> definování cenových úrovní (nižší ceny, průměrné, prestižní),</a:t>
            </a:r>
          </a:p>
          <a:p>
            <a:r>
              <a:rPr lang="cs-CZ" sz="2400" b="1" dirty="0"/>
              <a:t> stanovení a poskytovaní slev,</a:t>
            </a:r>
          </a:p>
          <a:p>
            <a:r>
              <a:rPr lang="cs-CZ" sz="2400" b="1" dirty="0"/>
              <a:t> způsoby placení (hotově, kartou, na splátky).</a:t>
            </a:r>
          </a:p>
        </p:txBody>
      </p:sp>
    </p:spTree>
    <p:extLst>
      <p:ext uri="{BB962C8B-B14F-4D97-AF65-F5344CB8AC3E}">
        <p14:creationId xmlns:p14="http://schemas.microsoft.com/office/powerpoint/2010/main" val="3972511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5D30E-7962-E5DD-67AB-21728706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CC472-D822-C2C7-9545-7ADFF880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Při tvorbě cen svých výrobků se podnik musí orientovat na:</a:t>
            </a:r>
          </a:p>
          <a:p>
            <a:pPr marL="0" indent="0">
              <a:buNone/>
            </a:pPr>
            <a:endParaRPr lang="cs-CZ" sz="24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 náklady výrobků a služeb (výrobní, odbytové),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 poptávku po výrobcích a službách (stávající i potenciální zákazníci),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 ceny konkurenčních výrobků a služeb.</a:t>
            </a:r>
          </a:p>
        </p:txBody>
      </p:sp>
    </p:spTree>
    <p:extLst>
      <p:ext uri="{BB962C8B-B14F-4D97-AF65-F5344CB8AC3E}">
        <p14:creationId xmlns:p14="http://schemas.microsoft.com/office/powerpoint/2010/main" val="2567281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4C0D-E6FA-6FBB-A02B-D32231D4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C4904-9752-ED8D-086C-0E0DE9BF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postup tvorby ceny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E7CDDBA-0E19-1E2A-3BDB-9F11A724E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36591"/>
              </p:ext>
            </p:extLst>
          </p:nvPr>
        </p:nvGraphicFramePr>
        <p:xfrm>
          <a:off x="539750" y="1825625"/>
          <a:ext cx="8064500" cy="408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E364F-F511-5F89-FD7F-AD7AA02D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12FBA-CAD6-6D2B-0BC6-414C32054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Co si představíte pod pojmem cena? </a:t>
            </a:r>
          </a:p>
        </p:txBody>
      </p:sp>
      <p:pic>
        <p:nvPicPr>
          <p:cNvPr id="1028" name="Picture 4" descr="Coin Generic color fill icon | Freepik">
            <a:extLst>
              <a:ext uri="{FF2B5EF4-FFF2-40B4-BE49-F238E27FC236}">
                <a16:creationId xmlns:a16="http://schemas.microsoft.com/office/drawing/2014/main" id="{38F5840D-FC1F-BCF2-F622-F640F889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26" y="2585963"/>
            <a:ext cx="3111674" cy="31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0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827FE-0531-9955-01ED-6663194A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F58AD-B6A3-0E23-9517-4269A613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Je hodnota výrobku vyjádřena v peněžní jednotce.</a:t>
            </a:r>
          </a:p>
          <a:p>
            <a:pPr algn="just"/>
            <a:r>
              <a:rPr lang="cs-CZ" sz="2400" dirty="0"/>
              <a:t>V centrální ekonomice byly ceny určeny direktivně.</a:t>
            </a:r>
          </a:p>
          <a:p>
            <a:pPr algn="just"/>
            <a:r>
              <a:rPr lang="cs-CZ" sz="2400" dirty="0"/>
              <a:t>V tržní ekonomice jsou ceny určeny různými faktory a plní mnoho </a:t>
            </a:r>
            <a:r>
              <a:rPr lang="cs-CZ" sz="2400" b="1" dirty="0"/>
              <a:t>funkcí</a:t>
            </a:r>
            <a:r>
              <a:rPr lang="cs-CZ" sz="2400" dirty="0"/>
              <a:t>. </a:t>
            </a:r>
          </a:p>
          <a:p>
            <a:pPr algn="just"/>
            <a:r>
              <a:rPr lang="cs-CZ" sz="2400" dirty="0"/>
              <a:t>Různé pohledy na cenu:</a:t>
            </a:r>
          </a:p>
          <a:p>
            <a:pPr algn="just"/>
            <a:endParaRPr lang="cs-CZ" sz="2400" dirty="0"/>
          </a:p>
          <a:p>
            <a:endParaRPr lang="cs-CZ" dirty="0"/>
          </a:p>
        </p:txBody>
      </p:sp>
      <p:pic>
        <p:nvPicPr>
          <p:cNvPr id="5" name="Grafický objekt 4" descr="Měsíční kalendář se souvislou výplní">
            <a:extLst>
              <a:ext uri="{FF2B5EF4-FFF2-40B4-BE49-F238E27FC236}">
                <a16:creationId xmlns:a16="http://schemas.microsoft.com/office/drawing/2014/main" id="{955BFA86-1EB5-AEBC-2AA9-C96DE3EA8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8005" y="4193200"/>
            <a:ext cx="914400" cy="914400"/>
          </a:xfrm>
          <a:prstGeom prst="rect">
            <a:avLst/>
          </a:prstGeom>
        </p:spPr>
      </p:pic>
      <p:pic>
        <p:nvPicPr>
          <p:cNvPr id="7" name="Grafický objekt 6" descr="Váhy spravedlnosti se souvislou výplní">
            <a:extLst>
              <a:ext uri="{FF2B5EF4-FFF2-40B4-BE49-F238E27FC236}">
                <a16:creationId xmlns:a16="http://schemas.microsoft.com/office/drawing/2014/main" id="{E955DC58-E9FF-495C-AA63-66F074C8E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600" y="4125734"/>
            <a:ext cx="914400" cy="914400"/>
          </a:xfrm>
          <a:prstGeom prst="rect">
            <a:avLst/>
          </a:prstGeom>
        </p:spPr>
      </p:pic>
      <p:pic>
        <p:nvPicPr>
          <p:cNvPr id="9" name="Grafický objekt 8" descr="Nákupní taška se souvislou výplní">
            <a:extLst>
              <a:ext uri="{FF2B5EF4-FFF2-40B4-BE49-F238E27FC236}">
                <a16:creationId xmlns:a16="http://schemas.microsoft.com/office/drawing/2014/main" id="{D07120F4-BC18-17CB-7013-1680934B8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5617" y="4193200"/>
            <a:ext cx="914400" cy="914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3EF5AB2-7823-FD2D-648B-B6C5F3408C65}"/>
              </a:ext>
            </a:extLst>
          </p:cNvPr>
          <p:cNvSpPr txBox="1"/>
          <p:nvPr/>
        </p:nvSpPr>
        <p:spPr>
          <a:xfrm>
            <a:off x="1850132" y="5107600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Účetní</a:t>
            </a:r>
          </a:p>
          <a:p>
            <a:r>
              <a:rPr lang="cs-CZ" dirty="0"/>
              <a:t>(náklady)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29E0EF4-FB44-450C-57EF-291A2ADBFA54}"/>
              </a:ext>
            </a:extLst>
          </p:cNvPr>
          <p:cNvSpPr txBox="1"/>
          <p:nvPr/>
        </p:nvSpPr>
        <p:spPr>
          <a:xfrm>
            <a:off x="3349826" y="5107600"/>
            <a:ext cx="1863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Ekonomický</a:t>
            </a:r>
          </a:p>
          <a:p>
            <a:r>
              <a:rPr lang="cs-CZ" dirty="0"/>
              <a:t>(vzácnost, směna)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BEFA7F-5729-E646-6686-D43245DDF215}"/>
              </a:ext>
            </a:extLst>
          </p:cNvPr>
          <p:cNvSpPr txBox="1"/>
          <p:nvPr/>
        </p:nvSpPr>
        <p:spPr>
          <a:xfrm>
            <a:off x="5302010" y="5107600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Marketingový</a:t>
            </a:r>
          </a:p>
          <a:p>
            <a:r>
              <a:rPr lang="cs-CZ" dirty="0"/>
              <a:t>(image, hodnota)</a:t>
            </a:r>
          </a:p>
        </p:txBody>
      </p:sp>
      <p:pic>
        <p:nvPicPr>
          <p:cNvPr id="11" name="Grafický objekt 10" descr="Chytrý telefon se souvislou výplní">
            <a:extLst>
              <a:ext uri="{FF2B5EF4-FFF2-40B4-BE49-F238E27FC236}">
                <a16:creationId xmlns:a16="http://schemas.microsoft.com/office/drawing/2014/main" id="{561B60FC-D47C-DBCE-752B-8410BFC9F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02568" y="5430765"/>
            <a:ext cx="630764" cy="630764"/>
          </a:xfrm>
          <a:prstGeom prst="rect">
            <a:avLst/>
          </a:prstGeom>
        </p:spPr>
      </p:pic>
      <p:pic>
        <p:nvPicPr>
          <p:cNvPr id="12" name="Grafický objekt 11" descr="Chytrý telefon se souvislou výplní">
            <a:extLst>
              <a:ext uri="{FF2B5EF4-FFF2-40B4-BE49-F238E27FC236}">
                <a16:creationId xmlns:a16="http://schemas.microsoft.com/office/drawing/2014/main" id="{DD38B599-A1B7-6E72-B104-DD39C38D9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2089" y="5430765"/>
            <a:ext cx="630764" cy="63076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5D63124-1049-35C9-4E84-1F2C7EAAA12B}"/>
              </a:ext>
            </a:extLst>
          </p:cNvPr>
          <p:cNvSpPr txBox="1"/>
          <p:nvPr/>
        </p:nvSpPr>
        <p:spPr>
          <a:xfrm>
            <a:off x="7015261" y="599424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2 000,-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768656-85B8-DF03-5880-C57CCF7E8740}"/>
              </a:ext>
            </a:extLst>
          </p:cNvPr>
          <p:cNvSpPr txBox="1"/>
          <p:nvPr/>
        </p:nvSpPr>
        <p:spPr>
          <a:xfrm>
            <a:off x="7820639" y="599424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20 000,-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6918038-1BA1-6310-3741-8F3E9F3B5FA5}"/>
              </a:ext>
            </a:extLst>
          </p:cNvPr>
          <p:cNvSpPr txBox="1"/>
          <p:nvPr/>
        </p:nvSpPr>
        <p:spPr>
          <a:xfrm>
            <a:off x="7628909" y="5581204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1125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6A459-5EBF-0D6B-502D-8B113A6F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9DFA8-48FF-EE8D-BBBC-C939A020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b="1" dirty="0"/>
          </a:p>
          <a:p>
            <a:r>
              <a:rPr lang="cs-CZ" sz="2800" b="1" dirty="0"/>
              <a:t>Vzpomenete si na produkt, u kterého jste zaznamenali nárůst ceny?</a:t>
            </a:r>
          </a:p>
        </p:txBody>
      </p:sp>
      <p:pic>
        <p:nvPicPr>
          <p:cNvPr id="2052" name="Picture 4" descr="Stock ilustrace Vysoké Ceny Benzínu Rostoucí Ceny Pohonných Hmot Růst Ceny  Ropy – stáhnout obrázek nyní - iStock">
            <a:extLst>
              <a:ext uri="{FF2B5EF4-FFF2-40B4-BE49-F238E27FC236}">
                <a16:creationId xmlns:a16="http://schemas.microsoft.com/office/drawing/2014/main" id="{3E94758A-9487-CDC3-B9CF-BDA05B0F0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52"/>
          <a:stretch>
            <a:fillRect/>
          </a:stretch>
        </p:blipFill>
        <p:spPr bwMode="auto">
          <a:xfrm>
            <a:off x="1882818" y="3429000"/>
            <a:ext cx="5119231" cy="21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DD618-B424-5A26-6859-345054E25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D956F-DDB5-18E0-9269-59DB9D34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ceny: chléb konzumní kmínový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CC51644-69EA-9DE9-EB35-BDE9A8CB9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507487"/>
              </p:ext>
            </p:extLst>
          </p:nvPr>
        </p:nvGraphicFramePr>
        <p:xfrm>
          <a:off x="540000" y="2229633"/>
          <a:ext cx="8064500" cy="310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F1D5BA9B-3A62-305C-09DE-8395A5C0E9B3}"/>
              </a:ext>
            </a:extLst>
          </p:cNvPr>
          <p:cNvSpPr txBox="1"/>
          <p:nvPr/>
        </p:nvSpPr>
        <p:spPr>
          <a:xfrm>
            <a:off x="688931" y="5436296"/>
            <a:ext cx="225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Průměrná cena za kilo</a:t>
            </a:r>
          </a:p>
        </p:txBody>
      </p:sp>
    </p:spTree>
    <p:extLst>
      <p:ext uri="{BB962C8B-B14F-4D97-AF65-F5344CB8AC3E}">
        <p14:creationId xmlns:p14="http://schemas.microsoft.com/office/powerpoint/2010/main" val="209319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13090-F5F4-9091-311E-978EA7EB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ceny: chléb konzumní kmínový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89499A7-E0E6-32A3-5EA1-345220B62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089034"/>
              </p:ext>
            </p:extLst>
          </p:nvPr>
        </p:nvGraphicFramePr>
        <p:xfrm>
          <a:off x="539500" y="2201407"/>
          <a:ext cx="8064500" cy="278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34E7C4D-2C8D-AE80-FCD7-75C6DCDA3D3D}"/>
              </a:ext>
            </a:extLst>
          </p:cNvPr>
          <p:cNvSpPr txBox="1"/>
          <p:nvPr/>
        </p:nvSpPr>
        <p:spPr>
          <a:xfrm>
            <a:off x="539750" y="5311035"/>
            <a:ext cx="42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Průměrná cena za kilo v průběhu roku 2025</a:t>
            </a:r>
          </a:p>
        </p:txBody>
      </p:sp>
    </p:spTree>
    <p:extLst>
      <p:ext uri="{BB962C8B-B14F-4D97-AF65-F5344CB8AC3E}">
        <p14:creationId xmlns:p14="http://schemas.microsoft.com/office/powerpoint/2010/main" val="208874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31CB8-6D4F-C138-3051-417C6E6D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ceny: máslo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F86A432-1325-09D9-62B3-B303BFC16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99125"/>
              </p:ext>
            </p:extLst>
          </p:nvPr>
        </p:nvGraphicFramePr>
        <p:xfrm>
          <a:off x="137786" y="2190307"/>
          <a:ext cx="8868427" cy="295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44DAD71F-2390-3AE7-DADF-1E463F68DE21}"/>
              </a:ext>
            </a:extLst>
          </p:cNvPr>
          <p:cNvSpPr txBox="1"/>
          <p:nvPr/>
        </p:nvSpPr>
        <p:spPr>
          <a:xfrm>
            <a:off x="540000" y="5398718"/>
            <a:ext cx="225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Průměrná cena za kilo</a:t>
            </a:r>
          </a:p>
        </p:txBody>
      </p:sp>
    </p:spTree>
    <p:extLst>
      <p:ext uri="{BB962C8B-B14F-4D97-AF65-F5344CB8AC3E}">
        <p14:creationId xmlns:p14="http://schemas.microsoft.com/office/powerpoint/2010/main" val="3362917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E3DCFD5F21B041B3AE0717B9A9367B" ma:contentTypeVersion="7" ma:contentTypeDescription="Vytvoří nový dokument" ma:contentTypeScope="" ma:versionID="56ca39c7ee08788db9c992f6ef8241aa">
  <xsd:schema xmlns:xsd="http://www.w3.org/2001/XMLSchema" xmlns:xs="http://www.w3.org/2001/XMLSchema" xmlns:p="http://schemas.microsoft.com/office/2006/metadata/properties" xmlns:ns2="e5af2723-ed53-4308-af2e-df55c807cb65" xmlns:ns3="8ecbcb86-b731-4611-b369-1887ab3d3c8c" targetNamespace="http://schemas.microsoft.com/office/2006/metadata/properties" ma:root="true" ma:fieldsID="de78ee9b524b3e3be75fd4b4ac60358f" ns2:_="" ns3:_="">
    <xsd:import namespace="e5af2723-ed53-4308-af2e-df55c807cb65"/>
    <xsd:import namespace="8ecbcb86-b731-4611-b369-1887ab3d3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f2723-ed53-4308-af2e-df55c807c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internalName="SharingHintHash" ma:readOnly="true">
      <xsd:simpleType>
        <xsd:restriction base="dms:Text"/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bcb86-b731-4611-b369-1887ab3d3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746FA2-5009-4FCE-A567-A7AC97053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af2723-ed53-4308-af2e-df55c807cb65"/>
    <ds:schemaRef ds:uri="8ecbcb86-b731-4611-b369-1887ab3d3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E2964-7F69-4E72-92D7-96CA5FB750D3}">
  <ds:schemaRefs>
    <ds:schemaRef ds:uri="http://schemas.microsoft.com/office/2006/documentManagement/types"/>
    <ds:schemaRef ds:uri="http://purl.org/dc/elements/1.1/"/>
    <ds:schemaRef ds:uri="8ecbcb86-b731-4611-b369-1887ab3d3c8c"/>
    <ds:schemaRef ds:uri="http://schemas.microsoft.com/office/2006/metadata/properties"/>
    <ds:schemaRef ds:uri="http://schemas.microsoft.com/office/infopath/2007/PartnerControls"/>
    <ds:schemaRef ds:uri="http://purl.org/dc/dcmitype/"/>
    <ds:schemaRef ds:uri="e5af2723-ed53-4308-af2e-df55c807cb6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A52299-0A53-4721-B31F-8FA30F2179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16940</TotalTime>
  <Words>1675</Words>
  <Application>Microsoft Office PowerPoint</Application>
  <PresentationFormat>Předvádění na obrazovce (4:3)</PresentationFormat>
  <Paragraphs>230</Paragraphs>
  <Slides>38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Times New Roman</vt:lpstr>
      <vt:lpstr>Wingdings</vt:lpstr>
      <vt:lpstr>Motiv Office</vt:lpstr>
      <vt:lpstr>Cenotvorba a cenová strategie</vt:lpstr>
      <vt:lpstr>Úvodní informace</vt:lpstr>
      <vt:lpstr>Úvod do problematiky cenové tvorby, vztah k obecné ekonomii a marketingu</vt:lpstr>
      <vt:lpstr>Prezentace aplikace PowerPoint</vt:lpstr>
      <vt:lpstr>Cena</vt:lpstr>
      <vt:lpstr>Prezentace aplikace PowerPoint</vt:lpstr>
      <vt:lpstr>Vývoj ceny: chléb konzumní kmínový</vt:lpstr>
      <vt:lpstr>Vývoj ceny: chléb konzumní kmínový</vt:lpstr>
      <vt:lpstr>Vývoj ceny: máslo</vt:lpstr>
      <vt:lpstr>Vývoj ceny: máslo</vt:lpstr>
      <vt:lpstr>Vývoj ceny: banány</vt:lpstr>
      <vt:lpstr>Vývoj ceny: banány</vt:lpstr>
      <vt:lpstr>Cenová tvorba</vt:lpstr>
      <vt:lpstr>Hlavní faktory ovlivňující tvorbu ceny</vt:lpstr>
      <vt:lpstr>Hlavní faktory ovlivňující cenu</vt:lpstr>
      <vt:lpstr>Elasticita ceny</vt:lpstr>
      <vt:lpstr>Hlavní faktory ovlivňující tvorbu ceny</vt:lpstr>
      <vt:lpstr>Hlavní faktory ovlivňující cenu</vt:lpstr>
      <vt:lpstr>Metody cenové tvorby</vt:lpstr>
      <vt:lpstr>Metody cenové tvorby</vt:lpstr>
      <vt:lpstr>Metody cenové tvorby</vt:lpstr>
      <vt:lpstr>Funkce ceny</vt:lpstr>
      <vt:lpstr>Cena v ekonomii</vt:lpstr>
      <vt:lpstr>Cena v ekonomii</vt:lpstr>
      <vt:lpstr>Tržní rovnováha</vt:lpstr>
      <vt:lpstr>Trhy</vt:lpstr>
      <vt:lpstr>Trhy</vt:lpstr>
      <vt:lpstr>Cena v podnikové ekonomice</vt:lpstr>
      <vt:lpstr>Cíle podniku při stanovení ceny</vt:lpstr>
      <vt:lpstr>Cenové rozhodování</vt:lpstr>
      <vt:lpstr>Cenové rozhodování</vt:lpstr>
      <vt:lpstr>Cenové rozhodování</vt:lpstr>
      <vt:lpstr>Marketingový MIX</vt:lpstr>
      <vt:lpstr>Marketingový mix</vt:lpstr>
      <vt:lpstr>Marketingové plánování</vt:lpstr>
      <vt:lpstr>Marketingový plán cen</vt:lpstr>
      <vt:lpstr>Tvorba ceny</vt:lpstr>
      <vt:lpstr>Obecný postup tvorby ceny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finance II</dc:title>
  <dc:creator>Peterková Jindra</dc:creator>
  <cp:lastModifiedBy>Volfová Veronika</cp:lastModifiedBy>
  <cp:revision>155</cp:revision>
  <dcterms:created xsi:type="dcterms:W3CDTF">2020-09-10T07:22:32Z</dcterms:created>
  <dcterms:modified xsi:type="dcterms:W3CDTF">2026-02-10T06:58:20Z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0x01010050E3DCFD5F21B041B3AE0717B9A9367B</vt:lpwstr>
  </property>
</Properties>
</file>