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p:scale>
          <a:sx n="81" d="100"/>
          <a:sy n="81" d="100"/>
        </p:scale>
        <p:origin x="984" y="-2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smtClean="0"/>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smtClean="0"/>
              <a:t>Kliknutím lze upravit styl předlohy.</a:t>
            </a:r>
            <a:endParaRPr lang="cs-CZ" dirty="0" smtClean="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18072101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0542515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smtClean="0"/>
              <a:t>Kliknutím lze upravit styl.</a:t>
            </a:r>
            <a:endParaRPr lang="cs-CZ" dirty="0"/>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0947120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smtClean="0"/>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smtClean="0"/>
              <a:t>Kliknutím lze upravit styl předlohy.</a:t>
            </a:r>
            <a:endParaRPr lang="cs-CZ" dirty="0" smtClean="0"/>
          </a:p>
        </p:txBody>
      </p:sp>
    </p:spTree>
    <p:extLst>
      <p:ext uri="{BB962C8B-B14F-4D97-AF65-F5344CB8AC3E}">
        <p14:creationId xmlns:p14="http://schemas.microsoft.com/office/powerpoint/2010/main" val="12023085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862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29150" y="1825625"/>
            <a:ext cx="38862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63257387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smtClean="0"/>
              <a:t>Kliknutím lze upravit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6941592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Tree>
    <p:extLst>
      <p:ext uri="{BB962C8B-B14F-4D97-AF65-F5344CB8AC3E}">
        <p14:creationId xmlns:p14="http://schemas.microsoft.com/office/powerpoint/2010/main" val="51817059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smtClean="0"/>
              <a:t>Kliknutím lze upravit styly předlohy textu.</a:t>
            </a:r>
          </a:p>
        </p:txBody>
      </p:sp>
    </p:spTree>
    <p:extLst>
      <p:ext uri="{BB962C8B-B14F-4D97-AF65-F5344CB8AC3E}">
        <p14:creationId xmlns:p14="http://schemas.microsoft.com/office/powerpoint/2010/main" val="6386020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smtClean="0"/>
              <a:t>Kliknutím lze upravit styl.</a:t>
            </a:r>
            <a:endParaRPr lang="cs-CZ"/>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smtClean="0"/>
              <a:t>Kliknutím na ikonu přidáte obrázek.</a:t>
            </a:r>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smtClean="0"/>
              <a:t>Kliknutím lze upravit styly předlohy textu.</a:t>
            </a:r>
          </a:p>
        </p:txBody>
      </p:sp>
    </p:spTree>
    <p:extLst>
      <p:ext uri="{BB962C8B-B14F-4D97-AF65-F5344CB8AC3E}">
        <p14:creationId xmlns:p14="http://schemas.microsoft.com/office/powerpoint/2010/main" val="198641786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smtClean="0"/>
              <a:t>Kliknutím lze upravit styl.</a:t>
            </a:r>
            <a:endParaRPr lang="cs-CZ" dirty="0"/>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pPr algn="ctr"/>
            <a:r>
              <a:rPr lang="cs-CZ" dirty="0"/>
              <a:t>ÚVOD DO PRACOVNÍHO PRÁVA</a:t>
            </a:r>
            <a:br>
              <a:rPr lang="cs-CZ" dirty="0"/>
            </a:br>
            <a:endParaRPr lang="cs-CZ" dirty="0"/>
          </a:p>
        </p:txBody>
      </p:sp>
      <p:sp>
        <p:nvSpPr>
          <p:cNvPr id="3" name="Podnadpis 2"/>
          <p:cNvSpPr>
            <a:spLocks noGrp="1"/>
          </p:cNvSpPr>
          <p:nvPr>
            <p:ph type="subTitle" idx="1"/>
          </p:nvPr>
        </p:nvSpPr>
        <p:spPr/>
        <p:txBody>
          <a:bodyPr/>
          <a:lstStyle/>
          <a:p>
            <a:pPr algn="ctr"/>
            <a:r>
              <a:rPr lang="cs-CZ" dirty="0"/>
              <a:t>JUDr. Zuzana </a:t>
            </a:r>
            <a:r>
              <a:rPr lang="cs-CZ" dirty="0" err="1"/>
              <a:t>Vylegalová</a:t>
            </a:r>
            <a:endParaRPr lang="cs-CZ" dirty="0"/>
          </a:p>
          <a:p>
            <a:endParaRPr lang="cs-CZ" dirty="0"/>
          </a:p>
        </p:txBody>
      </p:sp>
    </p:spTree>
    <p:extLst>
      <p:ext uri="{BB962C8B-B14F-4D97-AF65-F5344CB8AC3E}">
        <p14:creationId xmlns:p14="http://schemas.microsoft.com/office/powerpoint/2010/main" val="2650530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Securita v pracovněprávních vztazích</a:t>
            </a:r>
          </a:p>
        </p:txBody>
      </p:sp>
      <p:sp>
        <p:nvSpPr>
          <p:cNvPr id="3" name="Zástupný symbol pro obsah 2"/>
          <p:cNvSpPr>
            <a:spLocks noGrp="1"/>
          </p:cNvSpPr>
          <p:nvPr>
            <p:ph idx="1"/>
          </p:nvPr>
        </p:nvSpPr>
        <p:spPr/>
        <p:txBody>
          <a:bodyPr/>
          <a:lstStyle/>
          <a:p>
            <a:r>
              <a:rPr lang="cs-CZ" dirty="0"/>
              <a:t>ochranné mechanismy pracovního práva působí </a:t>
            </a:r>
            <a:r>
              <a:rPr lang="cs-CZ" dirty="0" err="1"/>
              <a:t>erga</a:t>
            </a:r>
            <a:r>
              <a:rPr lang="cs-CZ" dirty="0"/>
              <a:t> </a:t>
            </a:r>
            <a:r>
              <a:rPr lang="cs-CZ" dirty="0" err="1"/>
              <a:t>omnes</a:t>
            </a:r>
            <a:r>
              <a:rPr lang="cs-CZ" dirty="0"/>
              <a:t> a proti vůli subjektů, tj. proti jejich vůli</a:t>
            </a:r>
          </a:p>
          <a:p>
            <a:r>
              <a:rPr lang="cs-CZ" dirty="0"/>
              <a:t>vyjádření </a:t>
            </a:r>
            <a:r>
              <a:rPr lang="cs-CZ" dirty="0" err="1"/>
              <a:t>security</a:t>
            </a:r>
            <a:r>
              <a:rPr lang="cs-CZ" dirty="0"/>
              <a:t>:</a:t>
            </a:r>
          </a:p>
          <a:p>
            <a:r>
              <a:rPr lang="cs-CZ" dirty="0"/>
              <a:t>a) přímý zákaz, který plyne z jazykového vyjádření ustanovení (zakazuje se práce dětí mladších 15 let)</a:t>
            </a:r>
          </a:p>
          <a:p>
            <a:r>
              <a:rPr lang="cs-CZ" dirty="0"/>
              <a:t>b) nepřímý zákaz (nutno dovodit výkladem) - např. povinnost spolupráce se zástupci zaměstnanců (tj. požadavek schválení určitého jednání druhou stranou – často v kolektivní smlouvě)</a:t>
            </a:r>
          </a:p>
          <a:p>
            <a:r>
              <a:rPr lang="cs-CZ" dirty="0"/>
              <a:t>kontrolní činnost státu (inspekce práce) + soudní kontrola</a:t>
            </a:r>
          </a:p>
          <a:p>
            <a:r>
              <a:rPr lang="cs-CZ" dirty="0"/>
              <a:t>přílišná </a:t>
            </a:r>
            <a:r>
              <a:rPr lang="cs-CZ" dirty="0" err="1"/>
              <a:t>securita</a:t>
            </a:r>
            <a:r>
              <a:rPr lang="cs-CZ" dirty="0"/>
              <a:t> může být kontraproduktivní (§ 47)</a:t>
            </a:r>
          </a:p>
          <a:p>
            <a:endParaRPr lang="cs-CZ" dirty="0"/>
          </a:p>
        </p:txBody>
      </p:sp>
    </p:spTree>
    <p:extLst>
      <p:ext uri="{BB962C8B-B14F-4D97-AF65-F5344CB8AC3E}">
        <p14:creationId xmlns:p14="http://schemas.microsoft.com/office/powerpoint/2010/main" val="1321253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Prameny</a:t>
            </a:r>
            <a:endParaRPr lang="cs-CZ" dirty="0"/>
          </a:p>
        </p:txBody>
      </p:sp>
      <p:pic>
        <p:nvPicPr>
          <p:cNvPr id="4" name="Zástupný symbol pro obsah 3"/>
          <p:cNvPicPr>
            <a:picLocks noGrp="1" noChangeAspect="1"/>
          </p:cNvPicPr>
          <p:nvPr>
            <p:ph idx="1"/>
          </p:nvPr>
        </p:nvPicPr>
        <p:blipFill>
          <a:blip r:embed="rId2"/>
          <a:stretch>
            <a:fillRect/>
          </a:stretch>
        </p:blipFill>
        <p:spPr>
          <a:xfrm>
            <a:off x="790816" y="1825625"/>
            <a:ext cx="7562367" cy="4081463"/>
          </a:xfrm>
          <a:prstGeom prst="rect">
            <a:avLst/>
          </a:prstGeom>
        </p:spPr>
      </p:pic>
    </p:spTree>
    <p:extLst>
      <p:ext uri="{BB962C8B-B14F-4D97-AF65-F5344CB8AC3E}">
        <p14:creationId xmlns:p14="http://schemas.microsoft.com/office/powerpoint/2010/main" val="4017150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stretch>
            <a:fillRect/>
          </a:stretch>
        </p:blipFill>
        <p:spPr>
          <a:xfrm>
            <a:off x="618401" y="1295215"/>
            <a:ext cx="7907197" cy="4267570"/>
          </a:xfrm>
          <a:prstGeom prst="rect">
            <a:avLst/>
          </a:prstGeom>
        </p:spPr>
      </p:pic>
    </p:spTree>
    <p:extLst>
      <p:ext uri="{BB962C8B-B14F-4D97-AF65-F5344CB8AC3E}">
        <p14:creationId xmlns:p14="http://schemas.microsoft.com/office/powerpoint/2010/main" val="110286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Kolektivní smlouvy</a:t>
            </a:r>
            <a:endParaRPr lang="cs-CZ" dirty="0"/>
          </a:p>
        </p:txBody>
      </p:sp>
      <p:sp>
        <p:nvSpPr>
          <p:cNvPr id="3" name="Zástupný symbol pro obsah 2"/>
          <p:cNvSpPr>
            <a:spLocks noGrp="1"/>
          </p:cNvSpPr>
          <p:nvPr>
            <p:ph idx="1"/>
          </p:nvPr>
        </p:nvSpPr>
        <p:spPr/>
        <p:txBody>
          <a:bodyPr/>
          <a:lstStyle/>
          <a:p>
            <a:r>
              <a:rPr lang="cs-CZ" dirty="0"/>
              <a:t>§ 4a, § 22 – 29 ZP</a:t>
            </a:r>
          </a:p>
          <a:p>
            <a:r>
              <a:rPr lang="cs-CZ" dirty="0"/>
              <a:t>rozsah, v němž může kolektivní smlouva upravovat individuální a kolektivní vztahy mezi zaměstnavateli a zaměstnanci a práva a povinnosti smluvních stran, je v současné době omezen rámcem daným pracovněprávními předpisy i samotnou povahou některých právních norem v zákoníku práce (normy kogentní povahy)</a:t>
            </a:r>
          </a:p>
          <a:p>
            <a:r>
              <a:rPr lang="cs-CZ" dirty="0"/>
              <a:t>X od normativních právních má KS rysy právního jednání, tj. může být postižena neplatnosti právního jednání</a:t>
            </a:r>
          </a:p>
          <a:p>
            <a:endParaRPr lang="cs-CZ" dirty="0"/>
          </a:p>
        </p:txBody>
      </p:sp>
    </p:spTree>
    <p:extLst>
      <p:ext uri="{BB962C8B-B14F-4D97-AF65-F5344CB8AC3E}">
        <p14:creationId xmlns:p14="http://schemas.microsoft.com/office/powerpoint/2010/main" val="815082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a:t>
            </a:r>
          </a:p>
        </p:txBody>
      </p:sp>
      <p:sp>
        <p:nvSpPr>
          <p:cNvPr id="3" name="Zástupný symbol pro obsah 2"/>
          <p:cNvSpPr>
            <a:spLocks noGrp="1"/>
          </p:cNvSpPr>
          <p:nvPr>
            <p:ph idx="1"/>
          </p:nvPr>
        </p:nvSpPr>
        <p:spPr/>
        <p:txBody>
          <a:bodyPr/>
          <a:lstStyle/>
          <a:p>
            <a:r>
              <a:rPr lang="cs-CZ" dirty="0"/>
              <a:t>§ 4a, § 305 ZP</a:t>
            </a:r>
          </a:p>
          <a:p>
            <a:r>
              <a:rPr lang="cs-CZ" dirty="0"/>
              <a:t>Zaměstnavatel může vnitřním předpisem STANOVIT PRÁVA v pracovněprávních vztazích, z nichž je oprávněn zaměstnanec, VÝHODNĚJI, než stanoví tento zákon.</a:t>
            </a:r>
          </a:p>
          <a:p>
            <a:r>
              <a:rPr lang="cs-CZ" dirty="0"/>
              <a:t>Zakazuje se, aby vnitřní předpis ukládal zaměstnanci POVINNOSTI nebo ZKRACOVAL stanovená tímto zákonem. Odchýlí-li se zaměstnavatel od tohoto zákazu, NEPŘIHLÍŽÍ se k tomu.</a:t>
            </a:r>
          </a:p>
          <a:p>
            <a:r>
              <a:rPr lang="cs-CZ" dirty="0"/>
              <a:t>KS a VP nejsou ve vztahu nadřízenosti či podřízenosti =&gt; akty stejné právní síly, mohou existovat vedle sebe</a:t>
            </a:r>
          </a:p>
          <a:p>
            <a:endParaRPr lang="cs-CZ" dirty="0"/>
          </a:p>
        </p:txBody>
      </p:sp>
    </p:spTree>
    <p:extLst>
      <p:ext uri="{BB962C8B-B14F-4D97-AF65-F5344CB8AC3E}">
        <p14:creationId xmlns:p14="http://schemas.microsoft.com/office/powerpoint/2010/main" val="2749448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a:t>
            </a:r>
          </a:p>
        </p:txBody>
      </p:sp>
      <p:sp>
        <p:nvSpPr>
          <p:cNvPr id="3" name="Zástupný symbol pro obsah 2"/>
          <p:cNvSpPr>
            <a:spLocks noGrp="1"/>
          </p:cNvSpPr>
          <p:nvPr>
            <p:ph idx="1"/>
          </p:nvPr>
        </p:nvSpPr>
        <p:spPr/>
        <p:txBody>
          <a:bodyPr/>
          <a:lstStyle/>
          <a:p>
            <a:r>
              <a:rPr lang="cs-CZ" dirty="0"/>
              <a:t>původní znění § 305 ZP: U zaměstnavatele, u kterého nepůsobí odborová organizace, může vnitřní předpis stanovit mzdová nebo platová práva a ostatní práva v pracovněprávních vztazích, z nichž je oprávněn zaměstnanec. Vnitřní předpis může stanovit práva podle věty první také tehdy, jestliže to na něj bylo kolektivní smlouvou přeneseno. Vnitřní předpis nesmí ukládat povinnosti jednotlivým zaměstnancům.</a:t>
            </a:r>
          </a:p>
          <a:p>
            <a:endParaRPr lang="cs-CZ" dirty="0"/>
          </a:p>
        </p:txBody>
      </p:sp>
    </p:spTree>
    <p:extLst>
      <p:ext uri="{BB962C8B-B14F-4D97-AF65-F5344CB8AC3E}">
        <p14:creationId xmlns:p14="http://schemas.microsoft.com/office/powerpoint/2010/main" val="2386095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a:t>
            </a:r>
          </a:p>
        </p:txBody>
      </p:sp>
      <p:sp>
        <p:nvSpPr>
          <p:cNvPr id="3" name="Zástupný symbol pro obsah 2"/>
          <p:cNvSpPr>
            <a:spLocks noGrp="1"/>
          </p:cNvSpPr>
          <p:nvPr>
            <p:ph idx="1"/>
          </p:nvPr>
        </p:nvSpPr>
        <p:spPr/>
        <p:txBody>
          <a:bodyPr>
            <a:normAutofit lnSpcReduction="10000"/>
          </a:bodyPr>
          <a:lstStyle/>
          <a:p>
            <a:r>
              <a:rPr lang="cs-CZ" dirty="0"/>
              <a:t>Nález ÚS (</a:t>
            </a:r>
            <a:r>
              <a:rPr lang="cs-CZ" dirty="0" err="1"/>
              <a:t>Pl</a:t>
            </a:r>
            <a:r>
              <a:rPr lang="cs-CZ" dirty="0"/>
              <a:t>. ÚS 83/06): Omezení možnosti vydávat vnitřní předpisy, resp. vázat vydávání vnitřních předpisů na souhlas odborové organizace vyjádřený v kolektivní smlouvě, je v rozporu s ústavním pořádkem; jde o zásah do základního práva vlastnit majetek podle čl. 11 odst. 1 Listiny základních práv a svobod a do autonomie vůle účastníka pracovněprávního vztahu (vlastníka). Základní je v této souvislosti maxima, podle které základní právo či svobodu lze omezit pouze v zájmu jiného základního práva či svobody nebo veřejného statku (viz nález </a:t>
            </a:r>
            <a:r>
              <a:rPr lang="cs-CZ" dirty="0" err="1"/>
              <a:t>sp</a:t>
            </a:r>
            <a:r>
              <a:rPr lang="cs-CZ" dirty="0"/>
              <a:t>. zn. </a:t>
            </a:r>
            <a:r>
              <a:rPr lang="cs-CZ" dirty="0" err="1"/>
              <a:t>Pl</a:t>
            </a:r>
            <a:r>
              <a:rPr lang="cs-CZ" dirty="0"/>
              <a:t>. ÚS 40/02). V posuzovaném případě není zřejmé, jaké jiné základní právo či svoboda se dostává do kolize s vlastnickým právem zaměstnavatele a s autonomií jeho vůle, aby bylo nutné je takto omezit. Vnitřní předpisy zaměstnavatele musí být totiž podle ustanovení § 305 odst. 2 zákoníku práce v souladu s právními předpisy.</a:t>
            </a:r>
          </a:p>
          <a:p>
            <a:endParaRPr lang="cs-CZ" dirty="0"/>
          </a:p>
        </p:txBody>
      </p:sp>
    </p:spTree>
    <p:extLst>
      <p:ext uri="{BB962C8B-B14F-4D97-AF65-F5344CB8AC3E}">
        <p14:creationId xmlns:p14="http://schemas.microsoft.com/office/powerpoint/2010/main" val="2900113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a:t>
            </a:r>
          </a:p>
        </p:txBody>
      </p:sp>
      <p:sp>
        <p:nvSpPr>
          <p:cNvPr id="3" name="Zástupný symbol pro obsah 2"/>
          <p:cNvSpPr>
            <a:spLocks noGrp="1"/>
          </p:cNvSpPr>
          <p:nvPr>
            <p:ph idx="1"/>
          </p:nvPr>
        </p:nvSpPr>
        <p:spPr/>
        <p:txBody>
          <a:bodyPr/>
          <a:lstStyle/>
          <a:p>
            <a:r>
              <a:rPr lang="cs-CZ" dirty="0"/>
              <a:t>§ 305</a:t>
            </a:r>
          </a:p>
          <a:p>
            <a:endParaRPr lang="cs-CZ" dirty="0"/>
          </a:p>
          <a:p>
            <a:r>
              <a:rPr lang="cs-CZ" dirty="0"/>
              <a:t>Vnitřní předpis musí být vydán písemně, nesmí být v rozporu s právními předpisy ani být vydán se zpětnou účinností, jinak je zcela nebo v dotčené části neplatný. Nejde-li o pracovní řád, vydá se vnitřní předpis zpravidla na dobu určitou, nejméně však na dobu 1 roku; vnitřní předpis týkající se odměňování může být vydán i na kratší dobu.</a:t>
            </a:r>
          </a:p>
          <a:p>
            <a:r>
              <a:rPr lang="cs-CZ" dirty="0"/>
              <a:t>Vnitřní předpis je závazný pro zaměstnavatele a pro všechny jeho zaměstnance. Nabývá účinnosti dnem, který je v něm stanoven, nejdříve však dnem, kdy byl u zaměstnavatele vyhlášen X § 301  písm. c) ZP</a:t>
            </a:r>
          </a:p>
          <a:p>
            <a:endParaRPr lang="cs-CZ" dirty="0"/>
          </a:p>
        </p:txBody>
      </p:sp>
    </p:spTree>
    <p:extLst>
      <p:ext uri="{BB962C8B-B14F-4D97-AF65-F5344CB8AC3E}">
        <p14:creationId xmlns:p14="http://schemas.microsoft.com/office/powerpoint/2010/main" val="4021853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a:t>
            </a:r>
          </a:p>
        </p:txBody>
      </p:sp>
      <p:sp>
        <p:nvSpPr>
          <p:cNvPr id="3" name="Zástupný symbol pro obsah 2"/>
          <p:cNvSpPr>
            <a:spLocks noGrp="1"/>
          </p:cNvSpPr>
          <p:nvPr>
            <p:ph idx="1"/>
          </p:nvPr>
        </p:nvSpPr>
        <p:spPr/>
        <p:txBody>
          <a:bodyPr>
            <a:normAutofit lnSpcReduction="10000"/>
          </a:bodyPr>
          <a:lstStyle/>
          <a:p>
            <a:r>
              <a:rPr lang="cs-CZ" dirty="0"/>
              <a:t>§ 305</a:t>
            </a:r>
          </a:p>
          <a:p>
            <a:endParaRPr lang="cs-CZ" dirty="0"/>
          </a:p>
          <a:p>
            <a:r>
              <a:rPr lang="cs-CZ" dirty="0"/>
              <a:t>Zaměstnavatel je povinen zaměstnance seznámit s vydáním, změnou nebo zrušením vnitřního předpisu nejpozději do 15 dnů. Vnitřní předpis musí být všem zaměstnancům zaměstnavatele přístupný. Zaměstnavatel je povinen uschovat vnitřní předpis po dobu 10 let ode dne ukončení doby jeho platnosti.</a:t>
            </a:r>
          </a:p>
          <a:p>
            <a:r>
              <a:rPr lang="cs-CZ" dirty="0"/>
              <a:t>ZÁSADA ZACHOVÁNÍ PRÁVA: Jestliže zaměstnanci vzniklo na základě vnitřního předpisu právo ze základního pracovněprávního vztahu uvedeného v § 3, zejména mzdové, platové nebo ostatní právo v pracovněprávních vztazích, nemá zrušení vnitřního předpisu vliv na trvání a uspokojení tohoto práva.</a:t>
            </a:r>
          </a:p>
        </p:txBody>
      </p:sp>
    </p:spTree>
    <p:extLst>
      <p:ext uri="{BB962C8B-B14F-4D97-AF65-F5344CB8AC3E}">
        <p14:creationId xmlns:p14="http://schemas.microsoft.com/office/powerpoint/2010/main" val="3849214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 – pracovní řád</a:t>
            </a:r>
          </a:p>
        </p:txBody>
      </p:sp>
      <p:sp>
        <p:nvSpPr>
          <p:cNvPr id="3" name="Zástupný symbol pro obsah 2"/>
          <p:cNvSpPr>
            <a:spLocks noGrp="1"/>
          </p:cNvSpPr>
          <p:nvPr>
            <p:ph idx="1"/>
          </p:nvPr>
        </p:nvSpPr>
        <p:spPr/>
        <p:txBody>
          <a:bodyPr/>
          <a:lstStyle/>
          <a:p>
            <a:r>
              <a:rPr lang="cs-CZ" dirty="0"/>
              <a:t>§ 306</a:t>
            </a:r>
          </a:p>
          <a:p>
            <a:endParaRPr lang="cs-CZ" dirty="0"/>
          </a:p>
          <a:p>
            <a:r>
              <a:rPr lang="cs-CZ" dirty="0"/>
              <a:t>Pracovní řád je zvláštním druhem vnitřního předpisu; rozvádí ustanovení tohoto zákona, popřípadě zvláštních právních předpisů podle zvláštních podmínek u zaměstnavatele, pokud jde o povinnosti zaměstnavatele a zaměstnance vyplývající z pracovněprávních vztahů.</a:t>
            </a:r>
          </a:p>
          <a:p>
            <a:r>
              <a:rPr lang="cs-CZ" dirty="0"/>
              <a:t>Pracovní řád nemůže obsahovat úpravu podle § 305 odst. 1. </a:t>
            </a:r>
          </a:p>
          <a:p>
            <a:r>
              <a:rPr lang="cs-CZ" dirty="0"/>
              <a:t>Zaměstnavatelé uvedení v § 303 odst. 1 jsou povinni pracovní řád vydat.</a:t>
            </a:r>
          </a:p>
          <a:p>
            <a:endParaRPr lang="cs-CZ" dirty="0"/>
          </a:p>
        </p:txBody>
      </p:sp>
    </p:spTree>
    <p:extLst>
      <p:ext uri="{BB962C8B-B14F-4D97-AF65-F5344CB8AC3E}">
        <p14:creationId xmlns:p14="http://schemas.microsoft.com/office/powerpoint/2010/main" val="1744898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Organizace předmětu</a:t>
            </a:r>
            <a:endParaRPr lang="cs-CZ" dirty="0"/>
          </a:p>
        </p:txBody>
      </p:sp>
      <p:sp>
        <p:nvSpPr>
          <p:cNvPr id="3" name="Zástupný symbol pro obsah 2"/>
          <p:cNvSpPr>
            <a:spLocks noGrp="1"/>
          </p:cNvSpPr>
          <p:nvPr>
            <p:ph idx="1"/>
          </p:nvPr>
        </p:nvSpPr>
        <p:spPr/>
        <p:txBody>
          <a:bodyPr/>
          <a:lstStyle/>
          <a:p>
            <a:r>
              <a:rPr lang="cs-CZ" dirty="0"/>
              <a:t>Konzultační hodiny dle předchozí domluvy</a:t>
            </a:r>
          </a:p>
          <a:p>
            <a:r>
              <a:rPr lang="cs-CZ" dirty="0"/>
              <a:t>studijní materiály (HŮRKA, Petr. Pracovní právo. 2. vydání. Plzeň: Aleš Čeněk, 2015. 575 s., prezentace z </a:t>
            </a:r>
            <a:r>
              <a:rPr lang="cs-CZ" dirty="0" smtClean="0"/>
              <a:t>přednášek)</a:t>
            </a:r>
            <a:endParaRPr lang="cs-CZ" dirty="0"/>
          </a:p>
          <a:p>
            <a:r>
              <a:rPr lang="cs-CZ" dirty="0"/>
              <a:t>způsob zakončení – písemný test</a:t>
            </a:r>
          </a:p>
          <a:p>
            <a:endParaRPr lang="cs-CZ" dirty="0"/>
          </a:p>
        </p:txBody>
      </p:sp>
    </p:spTree>
    <p:extLst>
      <p:ext uri="{BB962C8B-B14F-4D97-AF65-F5344CB8AC3E}">
        <p14:creationId xmlns:p14="http://schemas.microsoft.com/office/powerpoint/2010/main" val="40715296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Vnitropodnikové normativní akty – pracovní řád</a:t>
            </a:r>
          </a:p>
        </p:txBody>
      </p:sp>
      <p:sp>
        <p:nvSpPr>
          <p:cNvPr id="3" name="Zástupný symbol pro obsah 2"/>
          <p:cNvSpPr>
            <a:spLocks noGrp="1"/>
          </p:cNvSpPr>
          <p:nvPr>
            <p:ph idx="1"/>
          </p:nvPr>
        </p:nvSpPr>
        <p:spPr/>
        <p:txBody>
          <a:bodyPr>
            <a:normAutofit lnSpcReduction="10000"/>
          </a:bodyPr>
          <a:lstStyle/>
          <a:p>
            <a:r>
              <a:rPr lang="cs-CZ" dirty="0"/>
              <a:t>§ 306</a:t>
            </a:r>
          </a:p>
          <a:p>
            <a:r>
              <a:rPr lang="cs-CZ" dirty="0"/>
              <a:t>Zaměstnavatel, u kterého působí odborová organizace, může vydat nebo změnit pracovní řád jen s předchozím písemným souhlasem odborové organizace, jinak je vydání nebo změna neplatné =&gt; zrušit lze i bez souhlasu</a:t>
            </a:r>
          </a:p>
          <a:p>
            <a:r>
              <a:rPr lang="cs-CZ" dirty="0"/>
              <a:t>Ministerstvo školství, mládeže a tělovýchovy vydá v dohodě s Ministerstvem práce a sociálních věcí vyhlášku, kterou stanoví pracovní řád pro zaměstnance škol a školských zařízení zřizovaných Ministerstvem školství, mládeže a tělovýchovy, krajem, obcí a dobrovolným svazkem obcí -&gt; vyhláška č. 263/2007 Sb., kterou se stanoví pracovní řád pro zaměstnance škol a školských zařízení zřízených Ministerstvem školství, mládeže a tělovýchovy, krajem, obcí nebo dobrovolným svazkem obcí</a:t>
            </a:r>
          </a:p>
          <a:p>
            <a:endParaRPr lang="cs-CZ" dirty="0"/>
          </a:p>
        </p:txBody>
      </p:sp>
    </p:spTree>
    <p:extLst>
      <p:ext uri="{BB962C8B-B14F-4D97-AF65-F5344CB8AC3E}">
        <p14:creationId xmlns:p14="http://schemas.microsoft.com/office/powerpoint/2010/main" val="550683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Prameny unijního práva</a:t>
            </a:r>
          </a:p>
        </p:txBody>
      </p:sp>
      <p:sp>
        <p:nvSpPr>
          <p:cNvPr id="3" name="Zástupný symbol pro obsah 2"/>
          <p:cNvSpPr>
            <a:spLocks noGrp="1"/>
          </p:cNvSpPr>
          <p:nvPr>
            <p:ph idx="1"/>
          </p:nvPr>
        </p:nvSpPr>
        <p:spPr/>
        <p:txBody>
          <a:bodyPr>
            <a:normAutofit fontScale="77500" lnSpcReduction="20000"/>
          </a:bodyPr>
          <a:lstStyle/>
          <a:p>
            <a:r>
              <a:rPr lang="cs-CZ" dirty="0"/>
              <a:t>důraz kladen na požadavek </a:t>
            </a:r>
            <a:r>
              <a:rPr lang="cs-CZ" dirty="0" err="1"/>
              <a:t>flexicurity</a:t>
            </a:r>
            <a:endParaRPr lang="cs-CZ" dirty="0"/>
          </a:p>
          <a:p>
            <a:r>
              <a:rPr lang="cs-CZ" dirty="0"/>
              <a:t>čl. 45 Smlouvy o fungování EU</a:t>
            </a:r>
          </a:p>
          <a:p>
            <a:r>
              <a:rPr lang="cs-CZ" dirty="0"/>
              <a:t>Evropská sociální charta</a:t>
            </a:r>
          </a:p>
          <a:p>
            <a:r>
              <a:rPr lang="cs-CZ" dirty="0"/>
              <a:t>Směrnice č. 89/391/ES o zavádění opatření pro zlepšení bezpečnosti a ochrany zdraví zaměstnanců při práci</a:t>
            </a:r>
          </a:p>
          <a:p>
            <a:r>
              <a:rPr lang="cs-CZ" dirty="0"/>
              <a:t>Směrnice č. 2000/78/ES, kterou se stanoví obecný rámec pro rovné zacházení v zaměstnání a povolání</a:t>
            </a:r>
          </a:p>
          <a:p>
            <a:r>
              <a:rPr lang="cs-CZ" dirty="0"/>
              <a:t>Směrnice č. 2002/73/ES o zavedení zásady rovného zacházení pro muže a ženy, pokud jde o přístup k zaměstnání, odbornému vzdělávání a postupu v zaměstnání a o pracovní podmínky</a:t>
            </a:r>
          </a:p>
          <a:p>
            <a:r>
              <a:rPr lang="cs-CZ" dirty="0"/>
              <a:t>Směrnice č. 2006/54/ES o zavedení zásady rovných příležitostí a rovného zacházení pro muže a ženy v oblasti zaměstnání a povolání</a:t>
            </a:r>
          </a:p>
          <a:p>
            <a:r>
              <a:rPr lang="cs-CZ" dirty="0"/>
              <a:t>Směrnice č. 2008/104/ES a agenturním zaměstnávání</a:t>
            </a:r>
          </a:p>
          <a:p>
            <a:r>
              <a:rPr lang="cs-CZ" dirty="0"/>
              <a:t>Směrnice č. 91/533/EHS o povinnosti zaměstnavatele informovat zaměstnance o podmínkách pracovní smlouvy nebo pracovního poměru</a:t>
            </a:r>
          </a:p>
          <a:p>
            <a:r>
              <a:rPr lang="cs-CZ" dirty="0"/>
              <a:t>Směrnice č. 94/33/ES o ochraně mladistvých pracovníků</a:t>
            </a:r>
          </a:p>
          <a:p>
            <a:endParaRPr lang="cs-CZ" dirty="0"/>
          </a:p>
        </p:txBody>
      </p:sp>
    </p:spTree>
    <p:extLst>
      <p:ext uri="{BB962C8B-B14F-4D97-AF65-F5344CB8AC3E}">
        <p14:creationId xmlns:p14="http://schemas.microsoft.com/office/powerpoint/2010/main" val="1474783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Mezinárodní smlouvy</a:t>
            </a:r>
          </a:p>
        </p:txBody>
      </p:sp>
      <p:sp>
        <p:nvSpPr>
          <p:cNvPr id="3" name="Zástupný symbol pro obsah 2"/>
          <p:cNvSpPr>
            <a:spLocks noGrp="1"/>
          </p:cNvSpPr>
          <p:nvPr>
            <p:ph idx="1"/>
          </p:nvPr>
        </p:nvSpPr>
        <p:spPr/>
        <p:txBody>
          <a:bodyPr>
            <a:normAutofit lnSpcReduction="10000"/>
          </a:bodyPr>
          <a:lstStyle/>
          <a:p>
            <a:r>
              <a:rPr lang="cs-CZ" dirty="0"/>
              <a:t>Mezinárodní pakt o hospodářských, sociálních a kulturních právech</a:t>
            </a:r>
          </a:p>
          <a:p>
            <a:r>
              <a:rPr lang="cs-CZ" dirty="0"/>
              <a:t>Evropská sociální charta</a:t>
            </a:r>
          </a:p>
          <a:p>
            <a:r>
              <a:rPr lang="cs-CZ" dirty="0"/>
              <a:t>Úmluva o placené dovolené </a:t>
            </a:r>
          </a:p>
          <a:p>
            <a:r>
              <a:rPr lang="cs-CZ" dirty="0"/>
              <a:t>Úmluva o svobodě sdružování a ochraně práva organizovat se</a:t>
            </a:r>
          </a:p>
          <a:p>
            <a:r>
              <a:rPr lang="cs-CZ" dirty="0"/>
              <a:t>Úmluva o noční práci žen</a:t>
            </a:r>
          </a:p>
          <a:p>
            <a:r>
              <a:rPr lang="cs-CZ" dirty="0"/>
              <a:t>Úmluva o noční práci mladistvých</a:t>
            </a:r>
          </a:p>
          <a:p>
            <a:r>
              <a:rPr lang="cs-CZ" dirty="0"/>
              <a:t>Úmluva o ochraně mzdy</a:t>
            </a:r>
          </a:p>
          <a:p>
            <a:r>
              <a:rPr lang="cs-CZ" dirty="0"/>
              <a:t>Úmluva o odstranění nucené práce</a:t>
            </a:r>
          </a:p>
          <a:p>
            <a:r>
              <a:rPr lang="cs-CZ" dirty="0"/>
              <a:t>Úmluva o stanovení minimálních mezd</a:t>
            </a:r>
          </a:p>
          <a:p>
            <a:r>
              <a:rPr lang="cs-CZ"/>
              <a:t>a celá řada dalších…</a:t>
            </a:r>
          </a:p>
          <a:p>
            <a:endParaRPr lang="cs-CZ"/>
          </a:p>
        </p:txBody>
      </p:sp>
    </p:spTree>
    <p:extLst>
      <p:ext uri="{BB962C8B-B14F-4D97-AF65-F5344CB8AC3E}">
        <p14:creationId xmlns:p14="http://schemas.microsoft.com/office/powerpoint/2010/main" val="253984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Pracovní právo</a:t>
            </a:r>
            <a:endParaRPr lang="cs-CZ" dirty="0"/>
          </a:p>
        </p:txBody>
      </p:sp>
      <p:pic>
        <p:nvPicPr>
          <p:cNvPr id="4" name="Zástupný symbol pro obsah 3"/>
          <p:cNvPicPr>
            <a:picLocks noGrp="1" noChangeAspect="1"/>
          </p:cNvPicPr>
          <p:nvPr>
            <p:ph idx="1"/>
          </p:nvPr>
        </p:nvPicPr>
        <p:blipFill>
          <a:blip r:embed="rId2"/>
          <a:stretch>
            <a:fillRect/>
          </a:stretch>
        </p:blipFill>
        <p:spPr>
          <a:xfrm>
            <a:off x="862378" y="1825625"/>
            <a:ext cx="7419244" cy="4081463"/>
          </a:xfrm>
          <a:prstGeom prst="rect">
            <a:avLst/>
          </a:prstGeom>
        </p:spPr>
      </p:pic>
    </p:spTree>
    <p:extLst>
      <p:ext uri="{BB962C8B-B14F-4D97-AF65-F5344CB8AC3E}">
        <p14:creationId xmlns:p14="http://schemas.microsoft.com/office/powerpoint/2010/main" val="1353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Pracovní právo v užším slova smyslu</a:t>
            </a:r>
            <a:endParaRPr lang="cs-CZ" dirty="0"/>
          </a:p>
        </p:txBody>
      </p:sp>
      <p:sp>
        <p:nvSpPr>
          <p:cNvPr id="3" name="Zástupný symbol pro obsah 2"/>
          <p:cNvSpPr>
            <a:spLocks noGrp="1"/>
          </p:cNvSpPr>
          <p:nvPr>
            <p:ph idx="1"/>
          </p:nvPr>
        </p:nvSpPr>
        <p:spPr/>
        <p:txBody>
          <a:bodyPr>
            <a:normAutofit fontScale="92500" lnSpcReduction="20000"/>
          </a:bodyPr>
          <a:lstStyle/>
          <a:p>
            <a:endParaRPr lang="cs-CZ" dirty="0"/>
          </a:p>
          <a:p>
            <a:r>
              <a:rPr lang="cs-CZ" dirty="0"/>
              <a:t>INDIVIDUÁLNÍ PRACOVNĚPRÁVNÍ VZTAHY</a:t>
            </a:r>
          </a:p>
          <a:p>
            <a:r>
              <a:rPr lang="cs-CZ" dirty="0"/>
              <a:t>§ 1 písm. a) ZP</a:t>
            </a:r>
          </a:p>
          <a:p>
            <a:r>
              <a:rPr lang="cs-CZ" dirty="0"/>
              <a:t>vztahy mezi zaměstnavatelem a zaměstnancem</a:t>
            </a:r>
          </a:p>
          <a:p>
            <a:r>
              <a:rPr lang="cs-CZ" dirty="0"/>
              <a:t>upraveno v zákoně č. 262/2006 Sb., zákoník práce</a:t>
            </a:r>
          </a:p>
          <a:p>
            <a:endParaRPr lang="cs-CZ" dirty="0"/>
          </a:p>
          <a:p>
            <a:r>
              <a:rPr lang="cs-CZ" dirty="0"/>
              <a:t>KOLEKTIVNÍ PRACOVNĚPRÁVNÍ VZTAHY</a:t>
            </a:r>
          </a:p>
          <a:p>
            <a:r>
              <a:rPr lang="cs-CZ" dirty="0"/>
              <a:t>§ 1 písm. b) ZP</a:t>
            </a:r>
          </a:p>
          <a:p>
            <a:r>
              <a:rPr lang="cs-CZ" dirty="0"/>
              <a:t>vztahy mezi zaměstnavatelem (případně sdružením zaměstnavatelů) a zástupci zaměstnanců (odborová organizace a rady zaměstnanců)</a:t>
            </a:r>
          </a:p>
          <a:p>
            <a:r>
              <a:rPr lang="cs-CZ" dirty="0"/>
              <a:t>smyslem je úprava pracovních podmínek zaměstnanců</a:t>
            </a:r>
          </a:p>
          <a:p>
            <a:r>
              <a:rPr lang="cs-CZ" dirty="0"/>
              <a:t>upraveno částečně v ZP, dále v zákoně č. 2/1991 Sb., o kolektivním vyjednávání</a:t>
            </a:r>
          </a:p>
          <a:p>
            <a:endParaRPr lang="cs-CZ" dirty="0"/>
          </a:p>
        </p:txBody>
      </p:sp>
    </p:spTree>
    <p:extLst>
      <p:ext uri="{BB962C8B-B14F-4D97-AF65-F5344CB8AC3E}">
        <p14:creationId xmlns:p14="http://schemas.microsoft.com/office/powerpoint/2010/main" val="4248695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Pracovní právo v širším slova smyslu</a:t>
            </a:r>
          </a:p>
        </p:txBody>
      </p:sp>
      <p:sp>
        <p:nvSpPr>
          <p:cNvPr id="3" name="Zástupný symbol pro obsah 2"/>
          <p:cNvSpPr>
            <a:spLocks noGrp="1"/>
          </p:cNvSpPr>
          <p:nvPr>
            <p:ph idx="1"/>
          </p:nvPr>
        </p:nvSpPr>
        <p:spPr/>
        <p:txBody>
          <a:bodyPr/>
          <a:lstStyle/>
          <a:p>
            <a:r>
              <a:rPr lang="cs-CZ" dirty="0"/>
              <a:t>PRÁVNÍ ÚPRAVA ZAMĚSTNANOSTI</a:t>
            </a:r>
          </a:p>
          <a:p>
            <a:r>
              <a:rPr lang="cs-CZ" dirty="0"/>
              <a:t>vztahy mezi státem reprezentovaným úřady práce a uchazeči o práci</a:t>
            </a:r>
          </a:p>
          <a:p>
            <a:r>
              <a:rPr lang="cs-CZ" dirty="0"/>
              <a:t>otázka, zda se stále jedná o pracovní právo (průniky do práva sociálního zabezpečení, správního práva) -&gt; právo veřejné</a:t>
            </a:r>
          </a:p>
          <a:p>
            <a:r>
              <a:rPr lang="cs-CZ" dirty="0"/>
              <a:t>zákon č. 435/2004 Sb., o zaměstnanosti</a:t>
            </a:r>
          </a:p>
          <a:p>
            <a:endParaRPr lang="cs-CZ" dirty="0"/>
          </a:p>
        </p:txBody>
      </p:sp>
    </p:spTree>
    <p:extLst>
      <p:ext uri="{BB962C8B-B14F-4D97-AF65-F5344CB8AC3E}">
        <p14:creationId xmlns:p14="http://schemas.microsoft.com/office/powerpoint/2010/main" val="351395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Pojetí pracovního práva, jeho ukotvení v systému práva</a:t>
            </a:r>
          </a:p>
        </p:txBody>
      </p:sp>
      <p:sp>
        <p:nvSpPr>
          <p:cNvPr id="3" name="Zástupný symbol pro obsah 2"/>
          <p:cNvSpPr>
            <a:spLocks noGrp="1"/>
          </p:cNvSpPr>
          <p:nvPr>
            <p:ph idx="1"/>
          </p:nvPr>
        </p:nvSpPr>
        <p:spPr/>
        <p:txBody>
          <a:bodyPr/>
          <a:lstStyle/>
          <a:p>
            <a:r>
              <a:rPr lang="cs-CZ" dirty="0"/>
              <a:t>pracovní právo svou povahou řadíme do oblasti práva soukromého</a:t>
            </a:r>
          </a:p>
          <a:p>
            <a:r>
              <a:rPr lang="cs-CZ" dirty="0"/>
              <a:t>úzká návaznost na občanský zákoník (§ 4 ZP, § 34, 35, 2401 OZ)</a:t>
            </a:r>
          </a:p>
          <a:p>
            <a:r>
              <a:rPr lang="cs-CZ" dirty="0"/>
              <a:t>pracovněprávní vztahy – zvláštní povaha – predominance ochranářského pojetí postavení zaměstnance</a:t>
            </a:r>
          </a:p>
          <a:p>
            <a:r>
              <a:rPr lang="cs-CZ" dirty="0"/>
              <a:t>pro pracovní právo je podstatný osobní dlouhodobý, opakovaný výkon závislé práce za odměnu  		tj. primárním cílem každého pracovněprávního vztahu je jeho dlouhodobé řádné naplňování (realizace)</a:t>
            </a:r>
          </a:p>
          <a:p>
            <a:endParaRPr lang="cs-CZ" dirty="0"/>
          </a:p>
        </p:txBody>
      </p:sp>
    </p:spTree>
    <p:extLst>
      <p:ext uri="{BB962C8B-B14F-4D97-AF65-F5344CB8AC3E}">
        <p14:creationId xmlns:p14="http://schemas.microsoft.com/office/powerpoint/2010/main" val="1865257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Pojetí pracovního práva, jeho ukotvení v systému práva</a:t>
            </a:r>
          </a:p>
        </p:txBody>
      </p:sp>
      <p:sp>
        <p:nvSpPr>
          <p:cNvPr id="3" name="Zástupný symbol pro obsah 2"/>
          <p:cNvSpPr>
            <a:spLocks noGrp="1"/>
          </p:cNvSpPr>
          <p:nvPr>
            <p:ph idx="1"/>
          </p:nvPr>
        </p:nvSpPr>
        <p:spPr/>
        <p:txBody>
          <a:bodyPr/>
          <a:lstStyle/>
          <a:p>
            <a:r>
              <a:rPr lang="cs-CZ" dirty="0"/>
              <a:t>subsidiární aplikace OZ s podmínkou! – nutný soulad se základními zásadami pracovního práva</a:t>
            </a:r>
          </a:p>
          <a:p>
            <a:r>
              <a:rPr lang="cs-CZ" dirty="0"/>
              <a:t>výklad, aplikace, tvorba pracovněprávních předpisů determinována konfliktem mezi</a:t>
            </a:r>
          </a:p>
          <a:p>
            <a:endParaRPr lang="cs-CZ" dirty="0"/>
          </a:p>
          <a:p>
            <a:endParaRPr lang="cs-CZ" dirty="0"/>
          </a:p>
          <a:p>
            <a:r>
              <a:rPr lang="cs-CZ" dirty="0"/>
              <a:t>	</a:t>
            </a:r>
          </a:p>
          <a:p>
            <a:r>
              <a:rPr lang="cs-CZ" dirty="0"/>
              <a:t>	FLEXIBILITOU		+		SECURITOU</a:t>
            </a:r>
          </a:p>
          <a:p>
            <a:endParaRPr lang="cs-CZ" dirty="0"/>
          </a:p>
          <a:p>
            <a:r>
              <a:rPr lang="cs-CZ" dirty="0"/>
              <a:t>	FLEXICURITA		</a:t>
            </a:r>
          </a:p>
          <a:p>
            <a:endParaRPr lang="cs-CZ" dirty="0"/>
          </a:p>
        </p:txBody>
      </p:sp>
    </p:spTree>
    <p:extLst>
      <p:ext uri="{BB962C8B-B14F-4D97-AF65-F5344CB8AC3E}">
        <p14:creationId xmlns:p14="http://schemas.microsoft.com/office/powerpoint/2010/main" val="4037806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stretch>
            <a:fillRect/>
          </a:stretch>
        </p:blipFill>
        <p:spPr>
          <a:xfrm>
            <a:off x="709849" y="1298263"/>
            <a:ext cx="7724301" cy="4261473"/>
          </a:xfrm>
          <a:prstGeom prst="rect">
            <a:avLst/>
          </a:prstGeom>
        </p:spPr>
      </p:pic>
    </p:spTree>
    <p:extLst>
      <p:ext uri="{BB962C8B-B14F-4D97-AF65-F5344CB8AC3E}">
        <p14:creationId xmlns:p14="http://schemas.microsoft.com/office/powerpoint/2010/main" val="3973735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Flexibilita v pracovněprávních vztazích</a:t>
            </a:r>
          </a:p>
        </p:txBody>
      </p:sp>
      <p:sp>
        <p:nvSpPr>
          <p:cNvPr id="3" name="Zástupný symbol pro obsah 2"/>
          <p:cNvSpPr>
            <a:spLocks noGrp="1"/>
          </p:cNvSpPr>
          <p:nvPr>
            <p:ph idx="1"/>
          </p:nvPr>
        </p:nvSpPr>
        <p:spPr/>
        <p:txBody>
          <a:bodyPr/>
          <a:lstStyle/>
          <a:p>
            <a:r>
              <a:rPr lang="cs-CZ" dirty="0"/>
              <a:t>využívá zásady – co není zakázáno, je dovoleno, zásady autonomie vůle a smluvní volnosti</a:t>
            </a:r>
          </a:p>
          <a:p>
            <a:r>
              <a:rPr lang="cs-CZ" dirty="0"/>
              <a:t>jednostranná, dvoustranná </a:t>
            </a:r>
            <a:r>
              <a:rPr lang="cs-CZ" dirty="0" err="1"/>
              <a:t>flexibilta</a:t>
            </a:r>
            <a:endParaRPr lang="cs-CZ" dirty="0"/>
          </a:p>
          <a:p>
            <a:r>
              <a:rPr lang="cs-CZ" dirty="0"/>
              <a:t>projevy – doplňkové formy zaměstnání, odměňování</a:t>
            </a:r>
          </a:p>
          <a:p>
            <a:r>
              <a:rPr lang="cs-CZ" dirty="0"/>
              <a:t>není přímo vyjádřena v zákoně</a:t>
            </a:r>
          </a:p>
          <a:p>
            <a:endParaRPr lang="cs-CZ" dirty="0"/>
          </a:p>
        </p:txBody>
      </p:sp>
    </p:spTree>
    <p:extLst>
      <p:ext uri="{BB962C8B-B14F-4D97-AF65-F5344CB8AC3E}">
        <p14:creationId xmlns:p14="http://schemas.microsoft.com/office/powerpoint/2010/main" val="2813400601"/>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docProps/app.xml><?xml version="1.0" encoding="utf-8"?>
<Properties xmlns="http://schemas.openxmlformats.org/officeDocument/2006/extended-properties" xmlns:vt="http://schemas.openxmlformats.org/officeDocument/2006/docPropsVTypes">
  <Template>1. úvodní přednáška</Template>
  <TotalTime>44</TotalTime>
  <Words>1300</Words>
  <Application>Microsoft Office PowerPoint</Application>
  <PresentationFormat>Předvádění na obrazovce (4:3)</PresentationFormat>
  <Paragraphs>106</Paragraphs>
  <Slides>22</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Calibri Light</vt:lpstr>
      <vt:lpstr>Motiv Office</vt:lpstr>
      <vt:lpstr>ÚVOD DO PRACOVNÍHO PRÁVA </vt:lpstr>
      <vt:lpstr>Organizace předmětu</vt:lpstr>
      <vt:lpstr>Pracovní právo</vt:lpstr>
      <vt:lpstr>Pracovní právo v užším slova smyslu</vt:lpstr>
      <vt:lpstr>Pracovní právo v širším slova smyslu</vt:lpstr>
      <vt:lpstr>Pojetí pracovního práva, jeho ukotvení v systému práva</vt:lpstr>
      <vt:lpstr>Pojetí pracovního práva, jeho ukotvení v systému práva</vt:lpstr>
      <vt:lpstr>Prezentace aplikace PowerPoint</vt:lpstr>
      <vt:lpstr>Flexibilita v pracovněprávních vztazích</vt:lpstr>
      <vt:lpstr>Securita v pracovněprávních vztazích</vt:lpstr>
      <vt:lpstr>Prameny</vt:lpstr>
      <vt:lpstr>Prezentace aplikace PowerPoint</vt:lpstr>
      <vt:lpstr>Kolektivní smlouvy</vt:lpstr>
      <vt:lpstr>Vnitropodnikové normativní akty</vt:lpstr>
      <vt:lpstr>Vnitropodnikové normativní akty</vt:lpstr>
      <vt:lpstr>Vnitropodnikové normativní akty</vt:lpstr>
      <vt:lpstr>Vnitropodnikové normativní akty</vt:lpstr>
      <vt:lpstr>Vnitropodnikové normativní akty</vt:lpstr>
      <vt:lpstr>Vnitropodnikové normativní akty – pracovní řád</vt:lpstr>
      <vt:lpstr>Vnitropodnikové normativní akty – pracovní řád</vt:lpstr>
      <vt:lpstr>Prameny unijního práva</vt:lpstr>
      <vt:lpstr>Mezinárodní smlouvy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ÚVOD DO PRACOVNÍHO PRÁVA</dc:title>
  <dc:creator>Účet Microsoft</dc:creator>
  <cp:lastModifiedBy>Účet Microsoft</cp:lastModifiedBy>
  <cp:revision>4</cp:revision>
  <dcterms:created xsi:type="dcterms:W3CDTF">2023-02-04T14:37:54Z</dcterms:created>
  <dcterms:modified xsi:type="dcterms:W3CDTF">2023-02-04T15:22:52Z</dcterms:modified>
</cp:coreProperties>
</file>