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b="1" cap="small" sz="4800">
                <a:solidFill>
                  <a:srgbClr val="D10202"/>
                </a:solidFill>
              </a:defRPr>
            </a:lvl1pPr>
          </a:lstStyle>
          <a:p>
            <a:pPr/>
            <a:r>
              <a:t>Vklad, správa vklad, podíl, základní kapitál</a:t>
            </a:r>
          </a:p>
        </p:txBody>
      </p:sp>
      <p:sp>
        <p:nvSpPr>
          <p:cNvPr id="11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Výpis jednatelé.pdf" descr="Výpis jednatelé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3990" y="-283680"/>
            <a:ext cx="4849184" cy="6858002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Číslo snímku"/>
          <p:cNvSpPr txBox="1"/>
          <p:nvPr>
            <p:ph type="sldNum" sz="quarter" idx="4294967295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Výpis jednospol.pdf" descr="Výpis jednospol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695" y="-184842"/>
            <a:ext cx="7354628" cy="1040134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Číslo snímku"/>
          <p:cNvSpPr txBox="1"/>
          <p:nvPr>
            <p:ph type="sldNum" sz="quarter" idx="4294967295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Výpis kmenový list.pdf" descr="Výpis kmenový list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58263" y="-414430"/>
            <a:ext cx="5842570" cy="8262906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Číslo snímku"/>
          <p:cNvSpPr txBox="1"/>
          <p:nvPr>
            <p:ph type="sldNum" sz="quarter" idx="4294967295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/>
          <a:p>
            <a:pPr>
              <a:defRPr b="1" sz="4000">
                <a:solidFill>
                  <a:srgbClr val="D10202"/>
                </a:solidFill>
              </a:defRPr>
            </a:pPr>
          </a:p>
        </p:txBody>
      </p:sp>
      <p:sp>
        <p:nvSpPr>
          <p:cNvPr id="152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</a:p>
          <a:p>
            <a:pPr marL="0" indent="0" algn="ctr">
              <a:spcBef>
                <a:spcPts val="0"/>
              </a:spcBef>
              <a:buSzTx/>
              <a:buNone/>
              <a:defRPr b="1" sz="6000">
                <a:solidFill>
                  <a:srgbClr val="D10202"/>
                </a:solidFill>
              </a:defRPr>
            </a:pPr>
            <a:r>
              <a:t>Děkuji za pozornost!</a:t>
            </a:r>
          </a:p>
        </p:txBody>
      </p:sp>
      <p:sp>
        <p:nvSpPr>
          <p:cNvPr id="153" name="Číslo snímku"/>
          <p:cNvSpPr txBox="1"/>
          <p:nvPr>
            <p:ph type="sldNum" sz="quarter" idx="4294967295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D10202"/>
                </a:solidFill>
              </a:defRPr>
            </a:lvl1pPr>
          </a:lstStyle>
          <a:p>
            <a:pPr/>
            <a:r>
              <a:t>Vklad</a:t>
            </a:r>
          </a:p>
        </p:txBody>
      </p:sp>
      <p:sp>
        <p:nvSpPr>
          <p:cNvPr id="11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04093" indent="-204093" defTabSz="816375">
              <a:lnSpc>
                <a:spcPct val="72000"/>
              </a:lnSpc>
              <a:spcBef>
                <a:spcPts val="800"/>
              </a:spcBef>
              <a:defRPr sz="2304"/>
            </a:pPr>
            <a:r>
              <a:t>Vkladem je peněžní vyjádření hodnoty předmětu vkladu do základního kapitálu obchodní korporace. </a:t>
            </a:r>
          </a:p>
          <a:p>
            <a:pPr marL="204093" indent="-204093" defTabSz="816375">
              <a:lnSpc>
                <a:spcPct val="72000"/>
              </a:lnSpc>
              <a:spcBef>
                <a:spcPts val="800"/>
              </a:spcBef>
              <a:defRPr sz="2304"/>
            </a:pPr>
            <a:r>
              <a:t>Vkladovou povinnost na sebe bere zakladatel, společník nebo budoucí společník, a to zásadně k předmětu vkladu. Předmětem vkladu je věc, kterou se vkladatel zavazuje vložit do obchodní korporace za účelem nabytí nebo zvýšení účasti v ní.</a:t>
            </a:r>
          </a:p>
          <a:p>
            <a:pPr marL="204093" indent="-204093" defTabSz="816375">
              <a:lnSpc>
                <a:spcPct val="72000"/>
              </a:lnSpc>
              <a:spcBef>
                <a:spcPts val="800"/>
              </a:spcBef>
              <a:defRPr sz="2304"/>
            </a:pPr>
            <a:r>
              <a:t>Pokud je vkladová povinost, ke které se zaváže vkladatel, vyšší než hodnota účasti, kterou na spoečnosti nabývá, hovoříme o tzv. emisním ážiu. Vkladová povinnost je pak v rozsahu emisního kursu, kterým je součet jmenovité hodnoty vkladu a emisního ážia. </a:t>
            </a:r>
          </a:p>
          <a:p>
            <a:pPr marL="204093" indent="-204093" defTabSz="816375">
              <a:lnSpc>
                <a:spcPct val="72000"/>
              </a:lnSpc>
              <a:spcBef>
                <a:spcPts val="800"/>
              </a:spcBef>
              <a:defRPr sz="2304"/>
            </a:pPr>
            <a:r>
              <a:t>Zákon však pouze zakazuje záporné  ážio, ale nad rámec této úpravy jej již nevyžaduje. Emisní ážio se spácí přednostně a jeho účelem může být např. pokrytí tzv. výdajů spojených se založením a vznikem korporace (zřizovací výdaje).</a:t>
            </a:r>
          </a:p>
        </p:txBody>
      </p:sp>
      <p:sp>
        <p:nvSpPr>
          <p:cNvPr id="117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Penežitý a nepeněžitý vklad</a:t>
            </a:r>
          </a:p>
        </p:txBody>
      </p:sp>
      <p:sp>
        <p:nvSpPr>
          <p:cNvPr id="120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sz="2700"/>
            </a:pPr>
            <a:r>
              <a:t>Vkladová povinnost může být plněna v penězích (peněžitý vklad) nebo vnesením jiné věci, která je penězi ocenitelná (nepeněžitý vklad). Jako vklad může být vneseno vlastnictví k nemovité i movité věci (hmotné i nehmotné).</a:t>
            </a:r>
          </a:p>
          <a:p>
            <a:pPr>
              <a:lnSpc>
                <a:spcPct val="90000"/>
              </a:lnSpc>
              <a:defRPr sz="2700"/>
            </a:pPr>
            <a:r>
              <a:t>Vklad spočívající v práci či službě je výslovně dovolen pouze ve veřejné obchodní společnosti, v komanditní společnosti a při dodržení zákonných podmínek také v družstvu. Naopak není možný vnos takového vkladu do základního kapitálu společnosti s ručením omezeným nebo akciové společnosti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Povinné vklady</a:t>
            </a:r>
          </a:p>
        </p:txBody>
      </p:sp>
      <p:sp>
        <p:nvSpPr>
          <p:cNvPr id="123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25754" indent="-325754" defTabSz="434340">
              <a:lnSpc>
                <a:spcPct val="80000"/>
              </a:lnSpc>
              <a:spcBef>
                <a:spcPts val="600"/>
              </a:spcBef>
              <a:defRPr sz="2090"/>
            </a:pPr>
            <a:r>
              <a:t>Vklad je povinný pro každého společníka společnosti s ručením omezeným (aspoň ve výši 1 Kč), každého akcionáře, každého člena družstva a rovněž pro každého komanditistu komanditní společnosti. </a:t>
            </a:r>
          </a:p>
          <a:p>
            <a:pPr marL="325754" indent="-325754" defTabSz="434340">
              <a:lnSpc>
                <a:spcPct val="80000"/>
              </a:lnSpc>
              <a:spcBef>
                <a:spcPts val="600"/>
              </a:spcBef>
              <a:defRPr sz="2090"/>
            </a:pPr>
            <a:r>
              <a:t>Zakladatel společnosti se k vkladové povinnosti zavazuje uzavřením společenské smlouvy nebo vyhotovením zakladatelské listiny (jednočlenné společnosti). </a:t>
            </a:r>
          </a:p>
          <a:p>
            <a:pPr marL="325754" indent="-325754" defTabSz="434340">
              <a:lnSpc>
                <a:spcPct val="80000"/>
              </a:lnSpc>
              <a:spcBef>
                <a:spcPts val="600"/>
              </a:spcBef>
              <a:defRPr sz="2090"/>
            </a:pPr>
            <a:r>
              <a:t>Je-li zakladatelským jednáním společnosti připuštěn nepeněžitý vklad, uvede se v něm jeho popis i hodnota. Ta musí být u nepeněžitého vkladu do společnosti s ručením omezeným a do akciové společnosti stanovena posudkem znalce. Znalce vyberou zakladatelé ze seznamu znalců. </a:t>
            </a:r>
          </a:p>
          <a:p>
            <a:pPr marL="325754" indent="-325754" defTabSz="434340">
              <a:lnSpc>
                <a:spcPct val="80000"/>
              </a:lnSpc>
              <a:spcBef>
                <a:spcPts val="600"/>
              </a:spcBef>
              <a:defRPr sz="2090"/>
            </a:pPr>
            <a:r>
              <a:t>Obdobně musí být nepeněžitý vklad do družstva také oceněn znaleckým posudkem.</a:t>
            </a:r>
          </a:p>
          <a:p>
            <a:pPr marL="325754" indent="-325754" defTabSz="434340">
              <a:lnSpc>
                <a:spcPct val="80000"/>
              </a:lnSpc>
              <a:spcBef>
                <a:spcPts val="600"/>
              </a:spcBef>
              <a:defRPr sz="2090"/>
            </a:pPr>
            <a:r>
              <a:t>Vkladová povinnost musí být splněna vkladatelem ve lhůtě stanovené zákonem a zakladatelským právním jednáním.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defTabSz="443484">
              <a:defRPr sz="3783">
                <a:solidFill>
                  <a:srgbClr val="FF0000"/>
                </a:solidFill>
              </a:defRPr>
            </a:pPr>
            <a:r>
              <a:t>Splácení vkladu a jeho správa před </a:t>
            </a:r>
            <a:br/>
            <a:r>
              <a:t>vznikem korporace</a:t>
            </a:r>
          </a:p>
        </p:txBody>
      </p:sp>
      <p:sp>
        <p:nvSpPr>
          <p:cNvPr id="126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Před vznikem společnosti se vklad splácí správci vkladů. Správcem vkladů je ten, kdo je jako správce vkladů uveden v zakladatelském právním jednání. Je praktické, aby správcem vkladů byl některý ze společníků nebo z členů budoucího statutárního orgánu společnosti. Vztah mezi správcem vkladů a vkladateli má být smluvně upraven.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/>
          <a:p>
            <a:pPr defTabSz="443484">
              <a:defRPr sz="3783">
                <a:solidFill>
                  <a:srgbClr val="FF0000"/>
                </a:solidFill>
              </a:defRPr>
            </a:pPr>
            <a:r>
              <a:t>Splácení vkladu a jeho správa před </a:t>
            </a:r>
            <a:br/>
            <a:r>
              <a:t>vznikem korporace</a:t>
            </a:r>
          </a:p>
        </p:txBody>
      </p:sp>
      <p:sp>
        <p:nvSpPr>
          <p:cNvPr id="129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Základní povinností správce vkladů je převzít splacené vklady nebo jejich části, tyto spravovat (včetně opatrování), vydat potvrzení společníkům a prohlášení vůči rejstříkovému soudu o splacených vkladech. Po vzniku společnosti pak správce vkladů předá spravované vklady korporaci - tedy jejímu statutárnímu orgánu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D10202"/>
                </a:solidFill>
              </a:defRPr>
            </a:lvl1pPr>
          </a:lstStyle>
          <a:p>
            <a:pPr/>
            <a:r>
              <a:t>Základní kapitál</a:t>
            </a:r>
          </a:p>
        </p:txBody>
      </p:sp>
      <p:sp>
        <p:nvSpPr>
          <p:cNvPr id="132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t>Základní kapitál obchodní korporace je souhrn všech vkladů.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t>Povinně vytváří s.r.o., a.s., k.s. (komanditista x komplementář) evropská společnost, družstvo, evropská družstevní společnost.</a:t>
            </a:r>
          </a:p>
        </p:txBody>
      </p:sp>
      <p:sp>
        <p:nvSpPr>
          <p:cNvPr id="133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Obchodní podíl</a:t>
            </a:r>
          </a:p>
        </p:txBody>
      </p:sp>
      <p:sp>
        <p:nvSpPr>
          <p:cNvPr id="136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t>.</a:t>
            </a:r>
            <a:r>
              <a:t>Vznikem korporace nabývá společník vlastnické právo k obchodnímu podílu. Obchodní podíl je nehmotná movitá věc. Podíl v akciové společnosti a v evropské společnosti je vtělen vždy do akcie, podíl ve společnosti s ručením omezeným může být volitelně vtělen do kmenového listu. Podíly v jiných korporací nejsou a nemohou být vtěleny do cenného papíru nebo do zaknihovaného cenného papíru</a:t>
            </a:r>
          </a:p>
        </p:txBody>
      </p:sp>
      <p:sp>
        <p:nvSpPr>
          <p:cNvPr id="137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Obchodní podíl</a:t>
            </a:r>
          </a:p>
        </p:txBody>
      </p:sp>
      <p:sp>
        <p:nvSpPr>
          <p:cNvPr id="140" name="Zástupný symbol pro text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sz="2700"/>
            </a:pPr>
            <a:r>
              <a:t>V osobní společnosti může mít každý společník jen jeden podíl. Pro kapitálové společnosti toto omezení neplatí. Společník ve společnosti s ručením omezeným může být vlastníkem více podílů (i různých druhů), pokud to výslovně upravuje společenská smlouva. </a:t>
            </a:r>
          </a:p>
          <a:p>
            <a:pPr>
              <a:lnSpc>
                <a:spcPct val="90000"/>
              </a:lnSpc>
              <a:defRPr sz="2700"/>
            </a:pPr>
            <a:r>
              <a:t>V družstvu má každý člen jen jeden členský podíl, ten se ale může rozrůstat v případě nabytí členského podílu od jiného člena. Pak takový člen vykonává práva související s více základními členskými vklady - fakticky tak např. v bytovém družstvu může být po právu uživatelem i více družstevních bytů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