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emf" ContentType="image/x-em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62" r:id="rId6"/>
    <p:sldId id="374" r:id="rId7"/>
    <p:sldId id="364" r:id="rId8"/>
    <p:sldId id="376" r:id="rId9"/>
    <p:sldId id="378" r:id="rId10"/>
    <p:sldId id="375" r:id="rId11"/>
    <p:sldId id="377" r:id="rId12"/>
    <p:sldId id="363" r:id="rId13"/>
    <p:sldId id="371" r:id="rId14"/>
    <p:sldId id="372" r:id="rId15"/>
    <p:sldId id="287" r:id="rId16"/>
    <p:sldId id="379" r:id="rId17"/>
    <p:sldId id="380" r:id="rId18"/>
    <p:sldId id="384" r:id="rId19"/>
    <p:sldId id="365" r:id="rId20"/>
    <p:sldId id="264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88" r:id="rId30"/>
    <p:sldId id="385" r:id="rId31"/>
    <p:sldId id="289" r:id="rId32"/>
    <p:sldId id="386" r:id="rId33"/>
    <p:sldId id="387" r:id="rId34"/>
    <p:sldId id="388" r:id="rId35"/>
    <p:sldId id="275" r:id="rId36"/>
    <p:sldId id="389" r:id="rId37"/>
    <p:sldId id="290" r:id="rId38"/>
    <p:sldId id="382" r:id="rId39"/>
    <p:sldId id="383" r:id="rId40"/>
    <p:sldId id="381" r:id="rId41"/>
    <p:sldId id="274" r:id="rId42"/>
    <p:sldId id="367" r:id="rId43"/>
    <p:sldId id="277" r:id="rId44"/>
    <p:sldId id="276" r:id="rId45"/>
    <p:sldId id="390" r:id="rId46"/>
    <p:sldId id="391" r:id="rId47"/>
    <p:sldId id="368" r:id="rId48"/>
    <p:sldId id="292" r:id="rId49"/>
    <p:sldId id="296" r:id="rId50"/>
    <p:sldId id="373" r:id="rId51"/>
    <p:sldId id="279" r:id="rId52"/>
    <p:sldId id="392" r:id="rId53"/>
    <p:sldId id="298" r:id="rId54"/>
    <p:sldId id="300" r:id="rId55"/>
    <p:sldId id="297" r:id="rId56"/>
    <p:sldId id="299" r:id="rId57"/>
    <p:sldId id="303" r:id="rId58"/>
    <p:sldId id="293" r:id="rId59"/>
    <p:sldId id="295" r:id="rId60"/>
    <p:sldId id="361" r:id="rId6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1462" autoAdjust="0"/>
  </p:normalViewPr>
  <p:slideViewPr>
    <p:cSldViewPr snapToGrid="0" showGuides="1">
      <p:cViewPr varScale="1">
        <p:scale>
          <a:sx n="102" d="100"/>
          <a:sy n="102" d="100"/>
        </p:scale>
        <p:origin x="24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7" Type="http://schemas.openxmlformats.org/officeDocument/2006/relationships/customXml" Target="../customXml/item3.xml"/><Relationship Id="rId66" Type="http://schemas.openxmlformats.org/officeDocument/2006/relationships/customXml" Target="../customXml/item2.xml"/><Relationship Id="rId65" Type="http://schemas.openxmlformats.org/officeDocument/2006/relationships/customXml" Target="../customXml/item1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Na straně agregátní poptávky hrají roli zejména spotřební výdaje domácností (C) a soukromé domácí investice (I). Jejich změna se projeví ve změně celkových </a:t>
            </a:r>
            <a:endParaRPr lang="cs-CZ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agregátních výdajů, následně produktu a cenové hladiny.</a:t>
            </a:r>
            <a:endParaRPr lang="cs-CZ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Hlavní část celkových agregátních výdajů tvoří </a:t>
            </a:r>
            <a:r>
              <a:rPr lang="cs-CZ" b="1" noProof="0" dirty="0"/>
              <a:t>výdaje domácností </a:t>
            </a:r>
            <a:r>
              <a:rPr lang="cs-CZ" noProof="0" dirty="0"/>
              <a:t>na spotřebu, zpravidla více než 50 % HDP ve vyspělých tržních ekonomikách. Obecně platí, že s rostoucím důchodem rostou výdaje na spotřebu. Obvykle se mění i struktura spotřebních výdajů: s rostoucím důchodem klesá podíl výdajů vynaložených na potraviny na celkových výdajích domácností a spotřebitelé začínají substituovat statky méně kvalitní za více kvalitní. Po dosažení určité hranice důchodu mohou spotřebitelé nakupovat tzv. luxusní zboží, pro které platí, že výdaje s nimi spojené rostou rychleji než důchod. </a:t>
            </a:r>
            <a:endParaRPr lang="cs-CZ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Další hlavní složkou agregátní poptávky jsou </a:t>
            </a:r>
            <a:r>
              <a:rPr lang="cs-CZ" sz="1800" b="1" noProof="0" dirty="0">
                <a:solidFill>
                  <a:srgbClr val="000000"/>
                </a:solidFill>
                <a:effectLst/>
                <a:latin typeface="Helvetica-Bold"/>
              </a:rPr>
              <a:t>plánované investi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b="1" noProof="0" dirty="0">
                <a:solidFill>
                  <a:srgbClr val="000000"/>
                </a:solidFill>
                <a:effectLst/>
                <a:latin typeface="Helvetica-Bold"/>
              </a:rPr>
              <a:t>ní výdaje firem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 R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 investi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ních výdaj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zvyšuje velikost agregátních výdaj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a následn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ě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se zvyšuje produkt a zam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ě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stnanost. Investice mají vliv na akumulaci kapitálu. V krátkém období investice stimulují produkt a zam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ě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stnanost a v dlouhém období jsou zdrojem r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stu potenciálního produktu – podporují ekonomický r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st. Firma investuje (tvo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ř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í dodate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né kapitálové statky), pokud o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ekává, že jí tato investice p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ř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inese zisk. Porovnává p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ř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íjmy z investice s investi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ními náklady. D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ležitou roli hraje i o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ekávání – investice závisí na tom, jak firmy hodnotí souvislosti budoucího vývoje. S o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ekáváním, jak se bude ekonomika vyvíjet, je vždy spojena ur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itá míra nejistoty, která m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že ovlivnit ochotu investovat. 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menu </a:t>
            </a:r>
            <a:r>
              <a:rPr lang="cs-CZ" altLang="cs-CZ" sz="12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costs</a:t>
            </a: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firem – příklad nepružnosti cen –  neochota firem nést náklady, které jsou spojeny s přeceněním jimi nabízeného zboží (tisk nových katalogů a ceníků)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přímo úměrný vztah mezi produktem a cenovou hladinou – SRAS je rostoucí funkcí cenové hladiny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Posun doprava – růst SRAS i LRAS: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pracovní síla v ekonomice,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lidský kapitál ekonomiky,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objeveny nové zdroje surovin,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mění pomalu strukturální skladba HDP,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kapitálová zásoba ekonomiky,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rozvíjí technika a technologie,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lepší klimatické podmínky,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posilovány podněty k práci a podnikání.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/>
              <a:t>Nabídkové šoky pozitivní </a:t>
            </a:r>
            <a:r>
              <a:rPr lang="cs-CZ" sz="1200" dirty="0"/>
              <a:t>vedou buďto k </a:t>
            </a:r>
            <a:r>
              <a:rPr lang="cs-CZ" sz="1200" b="1" dirty="0"/>
              <a:t>růstu objemu vyráběné a nabízení produkce</a:t>
            </a:r>
            <a:r>
              <a:rPr lang="cs-CZ" sz="1200" dirty="0"/>
              <a:t>, nebo </a:t>
            </a:r>
            <a:r>
              <a:rPr lang="cs-CZ" sz="1200" b="1" dirty="0"/>
              <a:t>k poklesu cenové hladiny</a:t>
            </a:r>
            <a:r>
              <a:rPr lang="cs-CZ" sz="1200" dirty="0"/>
              <a:t>, popřípadě k oběma změnám současně,</a:t>
            </a:r>
            <a:endParaRPr lang="cs-CZ" sz="1200" dirty="0"/>
          </a:p>
          <a:p>
            <a:r>
              <a:rPr lang="cs-CZ" sz="1200" b="1" dirty="0"/>
              <a:t>Nabídkové šoky negativní</a:t>
            </a:r>
            <a:r>
              <a:rPr lang="cs-CZ" sz="1200" dirty="0"/>
              <a:t>, které jsou naopak spojeny buďto </a:t>
            </a:r>
            <a:r>
              <a:rPr lang="cs-CZ" sz="1200" b="1" dirty="0"/>
              <a:t>s poklesem objemu nabízené produkce</a:t>
            </a:r>
            <a:r>
              <a:rPr lang="cs-CZ" sz="1200" dirty="0"/>
              <a:t>, nebo </a:t>
            </a:r>
            <a:r>
              <a:rPr lang="cs-CZ" sz="1200" b="1" dirty="0"/>
              <a:t>s růstem cenové hladiny</a:t>
            </a:r>
            <a:r>
              <a:rPr lang="cs-CZ" sz="1200" dirty="0"/>
              <a:t>, popřípadě vzájemnou kombinaci obou těchto změn.</a:t>
            </a:r>
            <a:endParaRPr lang="cs-CZ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BF97-E0B6-4A93-97A9-AEF195327F6F}" type="slidenum">
              <a:rPr lang="cs-CZ" altLang="cs-CZ"/>
            </a:fld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 panose="020F0502020204030204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i="1" dirty="0">
                <a:solidFill>
                  <a:srgbClr val="D10202"/>
                </a:solidFill>
              </a:rPr>
              <a:t>Agregátní poptávka, agregátní nabídka a potencionální produkt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27. 02. 2024</a:t>
            </a:r>
            <a:endParaRPr lang="cs-CZ" sz="1800" b="1" u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1600" b="0" u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Autor: doc. Ing. Magdaléna Drastichová,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Agregátní poptávka (AD)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1"/>
          <a:srcRect l="25446" t="30000" r="21607" b="17142"/>
          <a:stretch>
            <a:fillRect/>
          </a:stretch>
        </p:blipFill>
        <p:spPr>
          <a:xfrm>
            <a:off x="457199" y="1616045"/>
            <a:ext cx="8598877" cy="4345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2546"/>
            <a:ext cx="8229600" cy="732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Změny agregátní poptávky (AD)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0" y="1292613"/>
            <a:ext cx="8817049" cy="484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800" b="1" i="1" dirty="0"/>
              <a:t>Změny vedoucí k </a:t>
            </a:r>
            <a:r>
              <a:rPr lang="cs-CZ" sz="2800" b="1" i="1" dirty="0">
                <a:solidFill>
                  <a:srgbClr val="FF0000"/>
                </a:solidFill>
              </a:rPr>
              <a:t>POSUNU KŘIVKY AGREGÁTNÍ POPTÁVKY</a:t>
            </a:r>
            <a:r>
              <a:rPr lang="cs-CZ" sz="2800" b="1" i="1" dirty="0"/>
              <a:t> =</a:t>
            </a:r>
            <a:r>
              <a:rPr lang="cs-CZ" sz="2800" dirty="0"/>
              <a:t> </a:t>
            </a:r>
            <a:r>
              <a:rPr lang="cs-CZ" sz="2800" b="1" i="1" dirty="0"/>
              <a:t>poptávkové šoky</a:t>
            </a:r>
            <a:r>
              <a:rPr lang="cs-CZ" sz="2800" dirty="0"/>
              <a:t>, rozlišujeme </a:t>
            </a:r>
            <a:endParaRPr lang="cs-CZ" sz="2800" dirty="0"/>
          </a:p>
          <a:p>
            <a:pPr marL="62865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NEGATIVNÍ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= vedou k posunu křivky AD směrem doleva, tzn. z </a:t>
            </a:r>
            <a:r>
              <a:rPr lang="cs-CZ" sz="2800" b="1" dirty="0"/>
              <a:t>AD</a:t>
            </a:r>
            <a:r>
              <a:rPr lang="cs-CZ" sz="2800" b="1" baseline="-25000" dirty="0"/>
              <a:t>0</a:t>
            </a:r>
            <a:r>
              <a:rPr lang="cs-CZ" sz="2800" b="1" dirty="0"/>
              <a:t> na AD</a:t>
            </a:r>
            <a:r>
              <a:rPr lang="cs-CZ" sz="2800" b="1" baseline="-25000" dirty="0"/>
              <a:t>2</a:t>
            </a:r>
            <a:r>
              <a:rPr lang="cs-CZ" sz="2800" b="1" dirty="0"/>
              <a:t>; </a:t>
            </a:r>
            <a:endParaRPr lang="cs-CZ" sz="2800" b="1" dirty="0"/>
          </a:p>
          <a:p>
            <a:pPr marL="62865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POZITIVNÍ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poptávkové šoky = vedou k posunu křivky AD směrem doprava, tzn. z </a:t>
            </a:r>
            <a:r>
              <a:rPr lang="cs-CZ" sz="2800" b="1" dirty="0"/>
              <a:t>AD</a:t>
            </a:r>
            <a:r>
              <a:rPr lang="cs-CZ" sz="2800" b="1" baseline="-25000" dirty="0"/>
              <a:t>0</a:t>
            </a:r>
            <a:r>
              <a:rPr lang="cs-CZ" sz="2800" b="1" dirty="0"/>
              <a:t> na AD</a:t>
            </a:r>
            <a:r>
              <a:rPr lang="cs-CZ" sz="2800" b="1" baseline="-25000" dirty="0"/>
              <a:t>1</a:t>
            </a:r>
            <a:r>
              <a:rPr lang="cs-CZ" sz="2800" b="1" dirty="0"/>
              <a:t>. </a:t>
            </a:r>
            <a:endParaRPr lang="cs-CZ" sz="2800" b="1" dirty="0"/>
          </a:p>
          <a:p>
            <a:pPr marL="4572000" lvl="8" indent="0" algn="just">
              <a:buNone/>
            </a:pPr>
            <a:r>
              <a:rPr lang="cs-CZ" sz="1800" b="1" dirty="0">
                <a:solidFill>
                  <a:srgbClr val="FF0000"/>
                </a:solidFill>
              </a:rPr>
              <a:t>Tvar AD </a:t>
            </a:r>
            <a:r>
              <a:rPr lang="cs-CZ" sz="1800" b="1" dirty="0"/>
              <a:t>-  záleží na tom, jaký je vliv cenové hladiny (P) na makroekonomický výstup (Q). Se zvyšující se strmostí AD se snižuje vliv změny P na změny úrovně poptávaného množství statků v ekonomice</a:t>
            </a:r>
            <a:r>
              <a:rPr lang="cs-CZ" sz="1600" b="1" dirty="0"/>
              <a:t>.</a:t>
            </a:r>
            <a:endParaRPr lang="cs-CZ" sz="1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5" name="Plátno 89"/>
          <p:cNvGrpSpPr/>
          <p:nvPr/>
        </p:nvGrpSpPr>
        <p:grpSpPr bwMode="auto">
          <a:xfrm>
            <a:off x="457201" y="4206539"/>
            <a:ext cx="4404946" cy="1935469"/>
            <a:chOff x="0" y="0"/>
            <a:chExt cx="37338" cy="24796"/>
          </a:xfrm>
          <a:solidFill>
            <a:schemeClr val="bg1"/>
          </a:solidFill>
        </p:grpSpPr>
        <p:sp>
          <p:nvSpPr>
            <p:cNvPr id="6" name="AutoShape 14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7338" cy="24003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7" name="Text Box 86"/>
            <p:cNvSpPr txBox="1">
              <a:spLocks noChangeArrowheads="1"/>
            </p:cNvSpPr>
            <p:nvPr/>
          </p:nvSpPr>
          <p:spPr bwMode="auto">
            <a:xfrm>
              <a:off x="0" y="1142"/>
              <a:ext cx="6953" cy="657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kumimoji="0" 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(cenová</a:t>
              </a:r>
              <a:endParaRPr kumimoji="0" 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hladina)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87"/>
            <p:cNvSpPr>
              <a:spLocks noChangeShapeType="1"/>
            </p:cNvSpPr>
            <p:nvPr/>
          </p:nvSpPr>
          <p:spPr bwMode="auto">
            <a:xfrm>
              <a:off x="5715" y="20574"/>
              <a:ext cx="2057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9" name="Text Box 88"/>
            <p:cNvSpPr txBox="1">
              <a:spLocks noChangeArrowheads="1"/>
            </p:cNvSpPr>
            <p:nvPr/>
          </p:nvSpPr>
          <p:spPr bwMode="auto">
            <a:xfrm>
              <a:off x="22860" y="21367"/>
              <a:ext cx="14478" cy="3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kumimoji="0" lang="cs-CZ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(reálný produkt)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89"/>
            <p:cNvSpPr txBox="1">
              <a:spLocks noChangeArrowheads="1"/>
            </p:cNvSpPr>
            <p:nvPr/>
          </p:nvSpPr>
          <p:spPr bwMode="auto">
            <a:xfrm>
              <a:off x="24003" y="16002"/>
              <a:ext cx="6858" cy="3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rc 90"/>
            <p:cNvSpPr/>
            <p:nvPr/>
          </p:nvSpPr>
          <p:spPr bwMode="auto">
            <a:xfrm>
              <a:off x="6858" y="6660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grp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12" name="Arc 91"/>
            <p:cNvSpPr/>
            <p:nvPr/>
          </p:nvSpPr>
          <p:spPr bwMode="auto">
            <a:xfrm>
              <a:off x="10287" y="4572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grp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13" name="Arc 92"/>
            <p:cNvSpPr/>
            <p:nvPr/>
          </p:nvSpPr>
          <p:spPr bwMode="auto">
            <a:xfrm>
              <a:off x="13716" y="2286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grp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14" name="Text Box 93"/>
            <p:cNvSpPr txBox="1">
              <a:spLocks noChangeArrowheads="1"/>
            </p:cNvSpPr>
            <p:nvPr/>
          </p:nvSpPr>
          <p:spPr bwMode="auto">
            <a:xfrm>
              <a:off x="27432" y="13716"/>
              <a:ext cx="6858" cy="3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94"/>
            <p:cNvSpPr txBox="1">
              <a:spLocks noChangeArrowheads="1"/>
            </p:cNvSpPr>
            <p:nvPr/>
          </p:nvSpPr>
          <p:spPr bwMode="auto">
            <a:xfrm>
              <a:off x="5971" y="15820"/>
              <a:ext cx="4421" cy="294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</a:t>
              </a:r>
              <a:r>
                <a:rPr kumimoji="0" lang="cs-CZ" sz="14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95"/>
            <p:cNvSpPr>
              <a:spLocks noChangeShapeType="1"/>
            </p:cNvSpPr>
            <p:nvPr/>
          </p:nvSpPr>
          <p:spPr bwMode="auto">
            <a:xfrm flipV="1">
              <a:off x="5715" y="1143"/>
              <a:ext cx="0" cy="1943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17" name="Line 96"/>
            <p:cNvSpPr>
              <a:spLocks noChangeShapeType="1"/>
            </p:cNvSpPr>
            <p:nvPr/>
          </p:nvSpPr>
          <p:spPr bwMode="auto">
            <a:xfrm>
              <a:off x="12573" y="10287"/>
              <a:ext cx="342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18" name="Line 97"/>
            <p:cNvSpPr>
              <a:spLocks noChangeShapeType="1"/>
            </p:cNvSpPr>
            <p:nvPr/>
          </p:nvSpPr>
          <p:spPr bwMode="auto">
            <a:xfrm flipH="1">
              <a:off x="9144" y="12573"/>
              <a:ext cx="342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Poptávkové šoky pozitivní a negativní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741118"/>
            <a:ext cx="8644269" cy="440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28650" indent="-514350" algn="just">
              <a:buFont typeface="+mj-lt"/>
              <a:buAutoNum type="arabicPeriod"/>
            </a:pPr>
            <a:r>
              <a:rPr lang="cs-CZ" sz="2400" b="1" dirty="0"/>
              <a:t>Poptávkové školy pozitivní</a:t>
            </a:r>
            <a:r>
              <a:rPr lang="cs-CZ" sz="2400" dirty="0"/>
              <a:t> – posun do pozice AD2,</a:t>
            </a:r>
            <a:endParaRPr lang="cs-CZ" sz="2400" dirty="0"/>
          </a:p>
          <a:p>
            <a:pPr marL="628650" indent="-514350" algn="just">
              <a:buFont typeface="+mj-lt"/>
              <a:buAutoNum type="arabicPeriod"/>
            </a:pPr>
            <a:r>
              <a:rPr lang="cs-CZ" sz="2400" b="1" dirty="0"/>
              <a:t>Poptávkové šoky negativní</a:t>
            </a:r>
            <a:r>
              <a:rPr lang="cs-CZ" sz="2400" dirty="0"/>
              <a:t> - p</a:t>
            </a:r>
            <a:r>
              <a:rPr lang="it-IT" sz="2400" dirty="0"/>
              <a:t>osun křivky AD do pozice AD1</a:t>
            </a:r>
            <a:r>
              <a:rPr lang="cs-CZ" sz="2400" dirty="0"/>
              <a:t>. </a:t>
            </a: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898141"/>
            <a:ext cx="5917224" cy="3143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Změny polohy křivky AD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05500" y="5805487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0272" name="Group 32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6173" name="Freeform 7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4" name="Text Box 8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127989" y="2504747"/>
            <a:ext cx="39360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</a:t>
            </a: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=C+I+G+NX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10250" name="Group 10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6171" name="Line 11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2" name="Freeform 12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648200" y="3657600"/>
            <a:ext cx="449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Každá z těchto komponent ovlivní polohu křivky AD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5334000" y="3124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339966"/>
          </a:solidFill>
          <a:ln w="0">
            <a:solidFill>
              <a:srgbClr val="3399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5867400" y="3124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339966"/>
          </a:solidFill>
          <a:ln w="0">
            <a:solidFill>
              <a:srgbClr val="3399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7239000" y="3124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339966"/>
          </a:solidFill>
          <a:ln w="0">
            <a:solidFill>
              <a:srgbClr val="3399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6477000" y="3124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339966"/>
          </a:solidFill>
          <a:ln w="0">
            <a:solidFill>
              <a:srgbClr val="3399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0273" name="Group 33"/>
          <p:cNvGrpSpPr/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6169" name="Freeform 18"/>
            <p:cNvSpPr/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304 h 1776"/>
                <a:gd name="T4" fmla="*/ 1632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0" name="Text Box 20"/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274" name="Group 34"/>
          <p:cNvGrpSpPr/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6167" name="Freeform 19"/>
            <p:cNvSpPr/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986 h 1776"/>
                <a:gd name="T4" fmla="*/ 1632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68" name="Text Box 21"/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>
            <a:off x="6324600" y="4572000"/>
            <a:ext cx="1371600" cy="13716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47700" y="21859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02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3" grpId="0"/>
      <p:bldP spid="10254" grpId="0" animBg="1"/>
      <p:bldP spid="10255" grpId="0" animBg="1"/>
      <p:bldP spid="10256" grpId="0" animBg="1"/>
      <p:bldP spid="10257" grpId="0" animBg="1"/>
      <p:bldP spid="10270" grpId="0" animBg="1"/>
      <p:bldP spid="102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473045"/>
            <a:ext cx="8308731" cy="69633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PŘÍKLADY POSITIVNÍCH (NEGATIVNÍCH) POPTÁVKOVÝCH ŠOKŮ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98644" y="1363048"/>
            <a:ext cx="8746711" cy="487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(pokles)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bohatství domácností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s ním související růst (pokles) spotřebních výdajů;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(růst)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míry zdanění příjmů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fyzických a právnických osob, stimulující (oslabující) růst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spotřebních a investičních výdajů;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(růst)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míry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stimulující (oslabující) růst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investičních výdajů,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případně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spotřebních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nebo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vládních;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Optimistická (pesimistická) očekávání ohledně budoucího hospodářského vývoje, např. optimistická očekávání spotřebitelů a investorů – podněcují investiční / spotřební výdaje;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(pokles) populace – růst (poklesu) spotřebních výdajů, případně investičních (výstavba rodinných domků);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(pokles) peněžní zásoby –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rostoucí (klesající) poptávka po statcích;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473045"/>
            <a:ext cx="8308731" cy="69633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PŘÍKLADY POSITIVNÍCH (NEGATIVNÍCH) POPTÁVKOVÝCH ŠOKŮ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8208" y="1169377"/>
            <a:ext cx="8659607" cy="506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(snížení) vládních výdajů nebo transferových plateb – rozhodnutím vlády,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(snížení)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exportu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např. zvýšení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čistého exportu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 být stimulováno růstem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zahraničního důchodu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růstem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zahraniční cenové hladiny,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znehodnocením domácí měny, proexportními opatřeními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vlády nebo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liberalizací zahraničního obchodu,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(zvýšení)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importu,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např. snížení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dovozu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vlivem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znehodnocení domácí měny: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domácí ekonomické subjekty přesměrují své výdaje na nákup relativně levnějšího domácího zboží; zavedení nebo zvýšení dovozních cel a jiných ochranářských opatření,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Očekávaná inflace: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očekávaným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růstem cenové hladiny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růst plánovaných výdajů,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Ostatní okolnosti,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státu, změna preferencí spotřebitelů…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06966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Změny polohy křivky AD: SHRNUTÍ, KLASIFIKACE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935" y="1542711"/>
            <a:ext cx="8544921" cy="4733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95270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Změny polohy křivky AD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741118"/>
            <a:ext cx="8644269" cy="440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C=výdaje (spotřeba) domácností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(faktor AD)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bohatství spotřebitelů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očekávání spotřebitelů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zadlužení spotřebitelů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daně placené spotřebiteli a transferové platby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/>
            <a:endParaRPr lang="cs-CZ" sz="2400" b="1" dirty="0"/>
          </a:p>
          <a:p>
            <a:pPr algn="just"/>
            <a:r>
              <a:rPr lang="cs-CZ" sz="2400" b="1" dirty="0"/>
              <a:t>Úrokové míry: </a:t>
            </a:r>
            <a:r>
              <a:rPr lang="cs-CZ" sz="2400" dirty="0"/>
              <a:t>↑ úrokové míry → ↓ AD; ↓ úrokové míry → ↑ AD;</a:t>
            </a:r>
            <a:endParaRPr lang="cs-CZ" sz="2400" dirty="0"/>
          </a:p>
          <a:p>
            <a:pPr lvl="0" algn="just"/>
            <a:r>
              <a:rPr lang="cs-CZ" sz="2400" b="1" dirty="0"/>
              <a:t>Růst autonomní spotřeby: </a:t>
            </a:r>
            <a:r>
              <a:rPr lang="cs-CZ" sz="2400" dirty="0"/>
              <a:t>↑ spotřebitelských výdajů → ↑ AD; ↓spotřebitelských výdajů → ↓AD),</a:t>
            </a:r>
            <a:endParaRPr lang="cs-CZ" sz="2400" dirty="0"/>
          </a:p>
          <a:p>
            <a:pPr lvl="0" algn="just"/>
            <a:r>
              <a:rPr lang="cs-CZ" sz="2400" b="1" dirty="0"/>
              <a:t>Očekávání spotřebitelů:</a:t>
            </a:r>
            <a:r>
              <a:rPr lang="cs-CZ" sz="2400" dirty="0"/>
              <a:t> očekávání nižšího reálného důchodu → ↓ AD</a:t>
            </a:r>
            <a:endParaRPr lang="cs-CZ" sz="2400" dirty="0"/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69850"/>
            <a:ext cx="91440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7950" y="990600"/>
            <a:ext cx="89281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pokles míry zdanění zvyšuje disponibilní důchod (Y</a:t>
            </a:r>
            <a:r>
              <a:rPr kumimoji="0" lang="cs-CZ" altLang="cs-CZ" sz="2800" b="1" i="0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), a tím i spotřební výdaje=&gt;kam se posune křivka AD?</a:t>
            </a:r>
            <a:endParaRPr kumimoji="0" lang="cs-CZ" altLang="cs-CZ" sz="2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295" name="Freeform 7"/>
          <p:cNvSpPr/>
          <p:nvPr/>
        </p:nvSpPr>
        <p:spPr bwMode="auto">
          <a:xfrm>
            <a:off x="1752600" y="2819400"/>
            <a:ext cx="2438400" cy="2743200"/>
          </a:xfrm>
          <a:custGeom>
            <a:avLst/>
            <a:gdLst>
              <a:gd name="T0" fmla="*/ 0 w 1632"/>
              <a:gd name="T1" fmla="*/ 0 h 1776"/>
              <a:gd name="T2" fmla="*/ 2147483646 w 1632"/>
              <a:gd name="T3" fmla="*/ 2147483646 h 1776"/>
              <a:gd name="T4" fmla="*/ 2147483646 w 1632"/>
              <a:gd name="T5" fmla="*/ 2147483646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1776">
                <a:moveTo>
                  <a:pt x="0" y="0"/>
                </a:moveTo>
                <a:cubicBezTo>
                  <a:pt x="56" y="500"/>
                  <a:pt x="112" y="1000"/>
                  <a:pt x="384" y="1296"/>
                </a:cubicBezTo>
                <a:cubicBezTo>
                  <a:pt x="656" y="1592"/>
                  <a:pt x="1144" y="1684"/>
                  <a:pt x="1632" y="1776"/>
                </a:cubicBezTo>
              </a:path>
            </a:pathLst>
          </a:custGeom>
          <a:noFill/>
          <a:ln w="635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267200" y="52578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AD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305" name="Group 17"/>
          <p:cNvGrpSpPr/>
          <p:nvPr/>
        </p:nvGrpSpPr>
        <p:grpSpPr bwMode="auto">
          <a:xfrm>
            <a:off x="685800" y="2362200"/>
            <a:ext cx="5867400" cy="3933825"/>
            <a:chOff x="432" y="1488"/>
            <a:chExt cx="3696" cy="2478"/>
          </a:xfrm>
        </p:grpSpPr>
        <p:sp>
          <p:nvSpPr>
            <p:cNvPr id="8205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06" name="Text Box 6"/>
            <p:cNvSpPr txBox="1">
              <a:spLocks noChangeArrowheads="1"/>
            </p:cNvSpPr>
            <p:nvPr/>
          </p:nvSpPr>
          <p:spPr bwMode="auto">
            <a:xfrm>
              <a:off x="3744" y="3639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8207" name="Group 10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8208" name="Line 11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09" name="Freeform 12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06" name="Group 18"/>
          <p:cNvGrpSpPr/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8203" name="Freeform 13"/>
            <p:cNvSpPr/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04" name="Text Box 14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3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23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88" y="115888"/>
            <a:ext cx="9144000" cy="64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200" y="7620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2: </a:t>
            </a: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spotřebitelé, kteří si v minulosti vypůjčili příliš a mají tedy vysokou míru zadlužení, musejí omezit své spotřební výdaje (C) =&gt; kam se posune křivka AD?</a:t>
            </a:r>
            <a:endParaRPr kumimoji="0" lang="cs-CZ" altLang="cs-CZ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14356" name="Group 20"/>
          <p:cNvGrpSpPr/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9233" name="Freeform 7"/>
            <p:cNvSpPr/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4" name="Text Box 8"/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354" name="Group 18"/>
          <p:cNvGrpSpPr/>
          <p:nvPr/>
        </p:nvGrpSpPr>
        <p:grpSpPr bwMode="auto">
          <a:xfrm>
            <a:off x="685800" y="2362200"/>
            <a:ext cx="5867400" cy="3932238"/>
            <a:chOff x="432" y="1488"/>
            <a:chExt cx="3696" cy="2477"/>
          </a:xfrm>
        </p:grpSpPr>
        <p:sp>
          <p:nvSpPr>
            <p:cNvPr id="9228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9" name="Text Box 6"/>
            <p:cNvSpPr txBox="1">
              <a:spLocks noChangeArrowheads="1"/>
            </p:cNvSpPr>
            <p:nvPr/>
          </p:nvSpPr>
          <p:spPr bwMode="auto">
            <a:xfrm>
              <a:off x="3744" y="363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9230" name="Group 9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9231" name="Line 10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232" name="Freeform 11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355" name="Group 19"/>
          <p:cNvGrpSpPr/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9226" name="Freeform 12"/>
            <p:cNvSpPr/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7" name="Text Box 13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2057400" y="3352800"/>
            <a:ext cx="5334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12/47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3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Model AS-AD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JEDNODUCHÝ KEYNESIÁNSKÝ MODEL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zabýval pouze změnami reálného produktu, tj.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– fixní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agregátní nabídka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 AS-AD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reflektuje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cenové hladiny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všeobecná úroveň cen,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měří se pomocí cenových indexů; s růstem cenové hladiny musejí ekonomické subjekty vydávat na stejné množství statků a služeb větší množství peněz.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b="1" dirty="0"/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/>
              <a:t>Model AS-AD: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</a:t>
            </a: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cenové hladiny (P)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reálného produktu (Y)</a:t>
            </a:r>
            <a:endParaRPr kumimoji="0" lang="cs-CZ" altLang="cs-CZ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48406" y="750628"/>
            <a:ext cx="847578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investiční výdaje firem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1530" y="1484300"/>
            <a:ext cx="8692661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onsolas" panose="020B0609020204030204" pitchFamily="49" charset="0"/>
                <a:cs typeface="Consolas" panose="020B0609020204030204" pitchFamily="49" charset="0"/>
              </a:rPr>
              <a:t>úrokové míry</a:t>
            </a:r>
            <a:endParaRPr kumimoji="0" lang="cs-CZ" altLang="cs-CZ" sz="3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onsolas" panose="020B0609020204030204" pitchFamily="49" charset="0"/>
                <a:cs typeface="Consolas" panose="020B0609020204030204" pitchFamily="49" charset="0"/>
              </a:rPr>
              <a:t>očekávání zisků z investičních projektů</a:t>
            </a:r>
            <a:endParaRPr kumimoji="0" lang="cs-CZ" altLang="cs-CZ" sz="3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onsolas" panose="020B0609020204030204" pitchFamily="49" charset="0"/>
                <a:cs typeface="Consolas" panose="020B0609020204030204" pitchFamily="49" charset="0"/>
              </a:rPr>
              <a:t>míra zdanění firem</a:t>
            </a:r>
            <a:endParaRPr kumimoji="0" lang="cs-CZ" altLang="cs-CZ" sz="3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onsolas" panose="020B0609020204030204" pitchFamily="49" charset="0"/>
                <a:cs typeface="Consolas" panose="020B0609020204030204" pitchFamily="49" charset="0"/>
              </a:rPr>
              <a:t>objem přebytečných výrobních kapacit </a:t>
            </a:r>
            <a:endParaRPr kumimoji="0" lang="cs-CZ" altLang="cs-CZ" sz="3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sz="3200" b="1" dirty="0"/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3200" b="1" dirty="0"/>
              <a:t>Očekávání zisků z investičních projektů:</a:t>
            </a:r>
            <a:r>
              <a:rPr lang="cs-CZ" sz="3200" dirty="0"/>
              <a:t> očekávání vyšších zisků → ↑ AD;</a:t>
            </a:r>
            <a:endParaRPr lang="cs-CZ" sz="320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952500"/>
            <a:ext cx="8991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</a:t>
            </a: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↑úrokové míry→?↓nižší investiční výdaje (I) =&gt;kam se posune křivka AD?</a:t>
            </a:r>
            <a:endParaRPr kumimoji="0" lang="cs-CZ" altLang="cs-CZ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16402" name="Group 18"/>
          <p:cNvGrpSpPr/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1281" name="Freeform 7"/>
            <p:cNvSpPr/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2" name="Text Box 8"/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400" name="Group 16"/>
          <p:cNvGrpSpPr/>
          <p:nvPr/>
        </p:nvGrpSpPr>
        <p:grpSpPr bwMode="auto">
          <a:xfrm>
            <a:off x="685800" y="2362200"/>
            <a:ext cx="5753100" cy="3933825"/>
            <a:chOff x="432" y="1488"/>
            <a:chExt cx="3624" cy="2478"/>
          </a:xfrm>
        </p:grpSpPr>
        <p:sp>
          <p:nvSpPr>
            <p:cNvPr id="11276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77" name="Text Box 6"/>
            <p:cNvSpPr txBox="1">
              <a:spLocks noChangeArrowheads="1"/>
            </p:cNvSpPr>
            <p:nvPr/>
          </p:nvSpPr>
          <p:spPr bwMode="auto">
            <a:xfrm>
              <a:off x="3672" y="3639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1278" name="Group 9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1279" name="Line 10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280" name="Freeform 11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401" name="Group 17"/>
          <p:cNvGrpSpPr/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1274" name="Freeform 12"/>
            <p:cNvSpPr/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75" name="Text Box 13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2057400" y="3352800"/>
            <a:ext cx="5334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73" name="Text Box 2"/>
          <p:cNvSpPr txBox="1">
            <a:spLocks noChangeArrowheads="1"/>
          </p:cNvSpPr>
          <p:nvPr/>
        </p:nvSpPr>
        <p:spPr bwMode="auto">
          <a:xfrm>
            <a:off x="0" y="14287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14/47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3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3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654" y="990600"/>
            <a:ext cx="8497521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</a:t>
            </a:r>
            <a:r>
              <a:rPr kumimoji="0" lang="cs-CZ" altLang="cs-CZ" sz="24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2: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↓ zdanění firem → ↑ zisku firem ↑ investičních stimulů =&gt; kam se posune křivka AD?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17425" name="Group 17"/>
          <p:cNvGrpSpPr/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2305" name="Freeform 7"/>
            <p:cNvSpPr/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306" name="Text Box 8"/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424" name="Group 16"/>
          <p:cNvGrpSpPr/>
          <p:nvPr/>
        </p:nvGrpSpPr>
        <p:grpSpPr bwMode="auto">
          <a:xfrm>
            <a:off x="685800" y="2362200"/>
            <a:ext cx="5799138" cy="3940175"/>
            <a:chOff x="432" y="1488"/>
            <a:chExt cx="3653" cy="2482"/>
          </a:xfrm>
        </p:grpSpPr>
        <p:sp>
          <p:nvSpPr>
            <p:cNvPr id="12300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301" name="Text Box 6"/>
            <p:cNvSpPr txBox="1">
              <a:spLocks noChangeArrowheads="1"/>
            </p:cNvSpPr>
            <p:nvPr/>
          </p:nvSpPr>
          <p:spPr bwMode="auto">
            <a:xfrm>
              <a:off x="3701" y="3643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302" name="Group 9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2303" name="Line 10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304" name="Freeform 11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426" name="Group 18"/>
          <p:cNvGrpSpPr/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2298" name="Freeform 12"/>
            <p:cNvSpPr/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299" name="Text Box 13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7" name="Text Box 2"/>
          <p:cNvSpPr txBox="1">
            <a:spLocks noChangeArrowheads="1"/>
          </p:cNvSpPr>
          <p:nvPr/>
        </p:nvSpPr>
        <p:spPr bwMode="auto">
          <a:xfrm>
            <a:off x="0" y="14287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15/47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74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74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9388" y="1447800"/>
            <a:ext cx="8856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růst vládních výdajů =&gt; kam se posune křivka AD?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18450" name="Group 18"/>
          <p:cNvGrpSpPr/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3330" name="Freeform 7"/>
            <p:cNvSpPr/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1" name="Text Box 8"/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449" name="Group 17"/>
          <p:cNvGrpSpPr/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13325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26" name="Text Box 6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3327" name="Group 9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3328" name="Line 10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29" name="Freeform 11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451" name="Group 19"/>
          <p:cNvGrpSpPr/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3323" name="Freeform 12"/>
            <p:cNvSpPr/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24" name="Text Box 13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28600" y="762000"/>
            <a:ext cx="8915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kumimoji="0" lang="cs-CZ" alt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G=výdaje vlády na nákup statků a služeb </a:t>
            </a:r>
            <a:r>
              <a:rPr lang="cs-CZ" altLang="cs-CZ" sz="2800" b="1" kern="1200" dirty="0">
                <a:solidFill>
                  <a:srgbClr val="FF0000"/>
                </a:solidFill>
                <a:cs typeface="Calibri" panose="020F0502020204030204" pitchFamily="34" charset="0"/>
              </a:rPr>
              <a:t>(faktor AD)</a:t>
            </a:r>
            <a:r>
              <a:rPr kumimoji="0" lang="cs-CZ" alt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endParaRPr kumimoji="0" lang="cs-CZ" altLang="cs-CZ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16/47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84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84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75581" y="95592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NX = výdaje na čistý export (faktor AD) 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81000" y="2209800"/>
            <a:ext cx="8458200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národní důchod v zahraničí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měnové kurzy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17/47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7950" y="838200"/>
            <a:ext cx="8928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růst národního důchodu v zahraničí (např. Německo) =&gt; růst poptávky po zboží z ČR=&gt;kam se posune křivka AD?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20497" name="Group 17"/>
          <p:cNvGrpSpPr/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5377" name="Freeform 7"/>
            <p:cNvSpPr/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8" name="Text Box 8"/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496" name="Group 16"/>
          <p:cNvGrpSpPr/>
          <p:nvPr/>
        </p:nvGrpSpPr>
        <p:grpSpPr bwMode="auto">
          <a:xfrm>
            <a:off x="685800" y="2362200"/>
            <a:ext cx="5791200" cy="3948113"/>
            <a:chOff x="432" y="1488"/>
            <a:chExt cx="3648" cy="2487"/>
          </a:xfrm>
        </p:grpSpPr>
        <p:sp>
          <p:nvSpPr>
            <p:cNvPr id="15372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3" name="Text Box 6"/>
            <p:cNvSpPr txBox="1">
              <a:spLocks noChangeArrowheads="1"/>
            </p:cNvSpPr>
            <p:nvPr/>
          </p:nvSpPr>
          <p:spPr bwMode="auto">
            <a:xfrm>
              <a:off x="3696" y="364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5374" name="Group 9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5375" name="Line 10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76" name="Freeform 11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98" name="Group 18"/>
          <p:cNvGrpSpPr/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5370" name="Freeform 12"/>
            <p:cNvSpPr/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1" name="Text Box 13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9" name="Text Box 2"/>
          <p:cNvSpPr txBox="1">
            <a:spLocks noChangeArrowheads="1"/>
          </p:cNvSpPr>
          <p:nvPr/>
        </p:nvSpPr>
        <p:spPr bwMode="auto">
          <a:xfrm>
            <a:off x="0" y="14287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18/47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9388" y="838200"/>
            <a:ext cx="85836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anose="020B0604030504040204" pitchFamily="34" charset="0"/>
                <a:cs typeface="Calibri" panose="020F0502020204030204" pitchFamily="34" charset="0"/>
              </a:rPr>
              <a:t>Příklad 2: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 panose="020B0604030504040204" pitchFamily="34" charset="0"/>
                <a:cs typeface="Calibri" panose="020F0502020204030204" pitchFamily="34" charset="0"/>
              </a:rPr>
              <a:t>znehodnocení kurzu domácí měny (např. koruny vůči euru)=&gt;zboží z ČR je pro Němce levnější=&gt;kam se posune křivka AD?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21521" name="Group 17"/>
          <p:cNvGrpSpPr/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6401" name="Freeform 7"/>
            <p:cNvSpPr/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02" name="Text Box 8"/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1520" name="Group 16"/>
          <p:cNvGrpSpPr/>
          <p:nvPr/>
        </p:nvGrpSpPr>
        <p:grpSpPr bwMode="auto">
          <a:xfrm>
            <a:off x="685800" y="2362200"/>
            <a:ext cx="5775325" cy="3973513"/>
            <a:chOff x="432" y="1488"/>
            <a:chExt cx="3638" cy="2503"/>
          </a:xfrm>
        </p:grpSpPr>
        <p:sp>
          <p:nvSpPr>
            <p:cNvPr id="16396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397" name="Text Box 6"/>
            <p:cNvSpPr txBox="1">
              <a:spLocks noChangeArrowheads="1"/>
            </p:cNvSpPr>
            <p:nvPr/>
          </p:nvSpPr>
          <p:spPr bwMode="auto">
            <a:xfrm>
              <a:off x="3686" y="3664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6398" name="Group 9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6399" name="Line 10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00" name="Freeform 11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522" name="Group 18"/>
          <p:cNvGrpSpPr/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6394" name="Freeform 12"/>
            <p:cNvSpPr/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395" name="Text Box 13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93" name="Text Box 2"/>
          <p:cNvSpPr txBox="1">
            <a:spLocks noChangeArrowheads="1"/>
          </p:cNvSpPr>
          <p:nvPr/>
        </p:nvSpPr>
        <p:spPr bwMode="auto">
          <a:xfrm>
            <a:off x="0" y="14287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15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15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79715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Agregátní nabídka (AS)</a:t>
            </a:r>
            <a:endParaRPr lang="cs-CZ" altLang="cs-CZ" b="1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Vyjadřuje závislost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nabízeného reálného produktu (GDP)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cenové hladině (P):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33400" indent="-262255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 velký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produkt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budou chtít výrobci vyrábět při různých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úrovních cenové hladiny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33400" indent="-262255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vzájemný vztah mezi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celkovým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nabízeným množstvím produkce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úrovní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cenové hladiny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dané ekonomice.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614045" eaLnBrk="1" hangingPunct="1">
              <a:buClrTx/>
              <a:buSzPct val="80000"/>
              <a:buFont typeface="Wingdings" panose="05000000000000000000" pitchFamily="2" charset="2"/>
              <a:buChar char="ü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405" indent="-358775">
              <a:buClrTx/>
              <a:buSzPct val="80000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výsledek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agregace jednotlivých tržních nabídek.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405" indent="-358775">
              <a:buClrTx/>
              <a:buSzPct val="80000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405" indent="-358775">
              <a:buClrTx/>
              <a:buSzPct val="80000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AS: vysvětlují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jednotlivé ekonomické školy různým způsobem: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405" indent="-358775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KRÁTKODOBÁ AS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(SRAS,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nemění se ceny VF) vs.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DLOUHODOBÁ 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LRAS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405" indent="-358775">
              <a:buClrTx/>
              <a:buSzPct val="80000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Většina ekonomů: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44830" indent="-457200"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KRÁTKODOBÉ HLEDISKO: AS ROSTOUCÍ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zleva doprava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44830" indent="-457200"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DLOUHODOBÉ HLEDISKO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VERTIKÁLNÍ.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623206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 – několik pojetí:</a:t>
            </a:r>
            <a:endParaRPr lang="cs-CZ" altLang="cs-CZ" sz="3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014" y="1328057"/>
            <a:ext cx="8479971" cy="4933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530679" y="661306"/>
            <a:ext cx="8229600" cy="821645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NEO/KLASICKÁ AS - shrnutí</a:t>
            </a:r>
            <a:endParaRPr lang="cs-CZ" altLang="cs-CZ" sz="36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Nabízený reálný produkt není ovlivněn změnami cenové hladiny</a:t>
            </a: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Podmínka: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ceny a mzdy jsou dokonale pružné a domácnosti mají úplné informace o cenách a mzdách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Ekonomika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tak trvale operuje na úrovni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potenciálního produktu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Y*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přirozené míře nezaměstnanosti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u*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Tvar: vertikála na úrovni Y*</a:t>
            </a: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Existuje pouze v dlouhém období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Agregátní poptávka (AD)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77062"/>
            <a:ext cx="8644269" cy="521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zachycuje vzájemný vztah mezi celkovým poptávaným množstvím produkce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Q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úrovní celkové cenové hladiny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(P);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rostoucí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celkové poptávané množství produkce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Q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klesá.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Funkční vztah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Q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f(P)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případě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negativní.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=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SUMA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všech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TRŽNÍCH POPTÁVEK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má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TYPICKÝ KLESAJÍCÍ TVAR FUNKCE.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Vyjadřuje, co by všechno jednotlivé subjekty ekonomiky nakupovaly při různých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cenových hladinách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na co také mají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prostředky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jedná se o tzv.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koupěschopné poptávky.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= tvoří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plánované výdaje všech ekonomických subjektů.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Struktura AD: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skládá se z PLÁNOVANÝCH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spotřebních výdajů domácností (C), plánovaných investičních výdajů firem (I), z vládních výdajů na nákup statků a služeb (G) a z čistého exportu (NX).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Jednotlivé tržní subjekty = DOMÁCNOSTI, FIRMY, VLÁDA a ZAHRANIČNÍ SUBJEKTY.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en-GB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AD = C + I + G + NX</a:t>
            </a:r>
            <a:endParaRPr lang="cs-CZ" sz="2000" b="1" i="1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7971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 – několik pojetí: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029" y="1393146"/>
            <a:ext cx="8675914" cy="4947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5470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 – několik pojetí: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033" y="1324016"/>
            <a:ext cx="8634910" cy="493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5470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 – několik pojetí: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199" y="1337703"/>
            <a:ext cx="8229599" cy="5002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79851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Křivka dlouhodobé AS=LRAS</a:t>
            </a: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23568" name="Group 16"/>
          <p:cNvGrpSpPr/>
          <p:nvPr/>
        </p:nvGrpSpPr>
        <p:grpSpPr bwMode="auto">
          <a:xfrm>
            <a:off x="685800" y="2362200"/>
            <a:ext cx="5791200" cy="3957638"/>
            <a:chOff x="432" y="1488"/>
            <a:chExt cx="3648" cy="2493"/>
          </a:xfrm>
        </p:grpSpPr>
        <p:sp>
          <p:nvSpPr>
            <p:cNvPr id="21516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17" name="Text Box 6"/>
            <p:cNvSpPr txBox="1">
              <a:spLocks noChangeArrowheads="1"/>
            </p:cNvSpPr>
            <p:nvPr/>
          </p:nvSpPr>
          <p:spPr bwMode="auto">
            <a:xfrm>
              <a:off x="3696" y="3654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1518" name="Group 8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1519" name="Line 9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520" name="Freeform 10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3810000" y="4876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23569" name="Group 17"/>
          <p:cNvGrpSpPr/>
          <p:nvPr/>
        </p:nvGrpSpPr>
        <p:grpSpPr bwMode="auto">
          <a:xfrm>
            <a:off x="3048000" y="2362200"/>
            <a:ext cx="1371600" cy="3810000"/>
            <a:chOff x="1920" y="1488"/>
            <a:chExt cx="864" cy="2400"/>
          </a:xfrm>
        </p:grpSpPr>
        <p:sp>
          <p:nvSpPr>
            <p:cNvPr id="21514" name="Text Box 7"/>
            <p:cNvSpPr txBox="1">
              <a:spLocks noChangeArrowheads="1"/>
            </p:cNvSpPr>
            <p:nvPr/>
          </p:nvSpPr>
          <p:spPr bwMode="auto">
            <a:xfrm>
              <a:off x="1968" y="1488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15" name="Line 13"/>
            <p:cNvSpPr>
              <a:spLocks noChangeShapeType="1"/>
            </p:cNvSpPr>
            <p:nvPr/>
          </p:nvSpPr>
          <p:spPr bwMode="auto">
            <a:xfrm flipV="1">
              <a:off x="1920" y="1632"/>
              <a:ext cx="0" cy="2256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743200" y="6172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106838" y="1136650"/>
            <a:ext cx="35418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ahoma" panose="020B0604030504040204" pitchFamily="34" charset="0"/>
              </a:rPr>
              <a:t>VERTIKÁLNÍ tvar: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ahoma" panose="020B0604030504040204" pitchFamily="34" charset="0"/>
              </a:rPr>
              <a:t>vztah mezi reálným produktem (Y, Q) a cenovou hladinou (P) při plné zaměstnanosti</a:t>
            </a:r>
            <a:r>
              <a:rPr lang="cs-CZ" altLang="cs-CZ" sz="2800" dirty="0">
                <a:latin typeface="+mj-lt"/>
                <a:ea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cs-CZ" altLang="cs-CZ" sz="2800" b="1" dirty="0">
                <a:latin typeface="+mj-lt"/>
                <a:ea typeface="Consolas" panose="020B0609020204030204" pitchFamily="49" charset="0"/>
                <a:cs typeface="Calibri" panose="020F0502020204030204" pitchFamily="34" charset="0"/>
              </a:rPr>
              <a:t>u*)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ahoma" panose="020B0604030504040204" pitchFamily="34" charset="0"/>
              </a:rPr>
              <a:t>, je totožná s potencionálním produktem</a:t>
            </a:r>
            <a:r>
              <a:rPr lang="cs-CZ" altLang="cs-CZ" sz="2800" b="1" dirty="0">
                <a:latin typeface="+mj-lt"/>
                <a:ea typeface="Consolas" panose="020B0609020204030204" pitchFamily="49" charset="0"/>
                <a:cs typeface="Calibri" panose="020F0502020204030204" pitchFamily="34" charset="0"/>
              </a:rPr>
              <a:t> (Y*).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513" name="Text Box 2"/>
          <p:cNvSpPr txBox="1">
            <a:spLocks noChangeArrowheads="1"/>
          </p:cNvSpPr>
          <p:nvPr/>
        </p:nvSpPr>
        <p:spPr bwMode="auto">
          <a:xfrm>
            <a:off x="0" y="12382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nabídka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25/47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35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35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66" grpId="0"/>
      <p:bldP spid="23566" grpId="1"/>
      <p:bldP spid="235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714" y="703782"/>
            <a:ext cx="8469086" cy="5555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555625" y="544059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342900" algn="just" eaLnBrk="1" hangingPunct="1">
              <a:buClrTx/>
              <a:buSzPct val="80000"/>
            </a:pPr>
            <a:r>
              <a:rPr lang="cs-CZ" alt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MODELY vysvětlujících rostoucí tvar SRAS:</a:t>
            </a:r>
            <a:endParaRPr lang="cs-CZ" altLang="cs-CZ" sz="36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type="body" idx="1"/>
          </p:nvPr>
        </p:nvSpPr>
        <p:spPr>
          <a:xfrm>
            <a:off x="131885" y="1484313"/>
            <a:ext cx="8653340" cy="4633458"/>
          </a:xfrm>
        </p:spPr>
        <p:txBody>
          <a:bodyPr>
            <a:normAutofit fontScale="92500"/>
          </a:bodyPr>
          <a:lstStyle/>
          <a:p>
            <a:pPr marL="514350" indent="-514350" algn="just" eaLnBrk="1" hangingPunct="1">
              <a:buClrTx/>
              <a:buSzPct val="80000"/>
              <a:buFont typeface="+mj-lt"/>
              <a:buAutoNum type="romanUcPeriod"/>
            </a:pPr>
            <a:r>
              <a:rPr lang="cs-CZ" altLang="cs-CZ" sz="28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 založený na </a:t>
            </a:r>
            <a:r>
              <a:rPr lang="cs-CZ" altLang="cs-CZ" sz="28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mzdové strnulosti:</a:t>
            </a:r>
            <a:r>
              <a:rPr lang="cs-CZ" altLang="cs-CZ" sz="28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nominální mzdy jsou krátkodobě nepružné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vlivem např. kolektivních mzdových dohod a trhy se tak nevyčišťují,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poklesem P = reálná mzda vyšší než kolik je firma ochotna platit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propouštění a snižování rozsahu produkce (Q)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algn="just" eaLnBrk="1" hangingPunct="1">
              <a:buClrTx/>
              <a:buSzPct val="80000"/>
              <a:buFont typeface="+mj-lt"/>
              <a:buAutoNum type="romanUcPeriod"/>
            </a:pPr>
            <a:r>
              <a:rPr lang="cs-CZ" altLang="cs-CZ" sz="28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 založený na </a:t>
            </a:r>
            <a:r>
              <a:rPr lang="cs-CZ" altLang="cs-CZ" sz="28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mylném vnímání cenové hladiny: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ceny i mzdy jsou sice pružné, ale ekonomické subjekty si mylně vykládají změnu cenové hladiny – např. mzdy;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algn="just" eaLnBrk="1" hangingPunct="1">
              <a:buClrTx/>
              <a:buSzPct val="80000"/>
              <a:buFont typeface="+mj-lt"/>
              <a:buAutoNum type="romanUcPeriod"/>
            </a:pPr>
            <a:r>
              <a:rPr lang="cs-CZ" altLang="cs-CZ" sz="28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 založený na </a:t>
            </a:r>
            <a:r>
              <a:rPr lang="cs-CZ" altLang="cs-CZ" sz="28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neúplných informacích o cenách: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subjekty si uvědomí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cenové hladiny se zpožděním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důvodu postupného šíření informací.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358775" y="847725"/>
            <a:ext cx="8426450" cy="4912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MODELY vysvětlujících rostoucí tvar SRAS:</a:t>
            </a:r>
            <a:b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type="body" idx="1"/>
          </p:nvPr>
        </p:nvSpPr>
        <p:spPr>
          <a:xfrm>
            <a:off x="131885" y="1338943"/>
            <a:ext cx="8653340" cy="4811486"/>
          </a:xfrm>
        </p:spPr>
        <p:txBody>
          <a:bodyPr>
            <a:normAutofit/>
          </a:bodyPr>
          <a:lstStyle/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Přístupy ekonomických směrů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hlásící se k myšlenkám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KONZERVATIVNÍ EKONOMIE: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1) MONETARISMUS 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2) ŠKOLA RACIONÁLNÍCH OČEKÁVÁNÍ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2400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1) Křivka SRAS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rostoucí proto, že v krátkém období domácnosti, popř. i firmy,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nesprávně vnímají cenovou hladinu.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Podléhají tzv.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ILUZI: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svém rozhodování reagují na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NOMINÁLNÍCH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nikoliv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REÁLNÝCH VELIČIN. </a:t>
            </a: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33400" indent="-358775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základě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iluze: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ekonomické subjekty mylně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interpretují změny nominálních veličin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změny veličin reálných –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následně se projeví ve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změně jejich ekonomické výkonnosti.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358775" y="847725"/>
            <a:ext cx="8426450" cy="4912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MODELY vysvětlujících rostoucí tvar SRAS:</a:t>
            </a:r>
            <a:b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type="body" idx="1"/>
          </p:nvPr>
        </p:nvSpPr>
        <p:spPr>
          <a:xfrm>
            <a:off x="131885" y="1338942"/>
            <a:ext cx="8837944" cy="5001473"/>
          </a:xfrm>
        </p:spPr>
        <p:txBody>
          <a:bodyPr>
            <a:normAutofit fontScale="92500" lnSpcReduction="10000"/>
          </a:bodyPr>
          <a:lstStyle/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POJETÍ KEYNESIÁNSKÉ: </a:t>
            </a: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Předpoklad: v rámci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krátkého období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mzdy a ceny dokonale pružné,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vyznačují se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určitou strnulostí (rigiditou),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která jim brání v tom, aby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rychle přizpůsobily změnám,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nimž na příslušném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dochází.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i mzdová strnulost: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krátkém období – poměrně významný vliv na ziskovost jednotlivých firem, a tím také na jejich ekonomickou výkonnost.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příčiny strnulosti mezd a cen: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dlouhodobé smlouvy mezi zaměstnanci a zaměstnavateli o výši nominální mzdy;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menu </a:t>
            </a:r>
            <a:r>
              <a:rPr lang="cs-CZ" altLang="cs-CZ" sz="2400" b="1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costs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…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indent="0" algn="just" eaLnBrk="1" hangingPunct="1">
              <a:buClrTx/>
              <a:buSzPct val="80000"/>
              <a:buNone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---------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>
              <a:buClrTx/>
              <a:buSzPct val="80000"/>
              <a:buFont typeface="Wingdings" panose="05000000000000000000" pitchFamily="2" charset="2"/>
              <a:buChar char="q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POZITIVNĚ SKLONĚNÁ KŘIVKA SRAS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akceptujeme teorii, že v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krátkém období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jsou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některé náklady firem konstantní: pro firmy – výhodné v případě růstu poptávky prodávat dodatečný výstup za vyšší ceny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555625" y="544059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Agregátní nabídka  krátkodobá (SRAS)</a:t>
            </a:r>
            <a:endParaRPr lang="cs-CZ" altLang="cs-CZ" sz="36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type="body" idx="1"/>
          </p:nvPr>
        </p:nvSpPr>
        <p:spPr>
          <a:xfrm>
            <a:off x="131884" y="1484313"/>
            <a:ext cx="8760325" cy="4525962"/>
          </a:xfrm>
        </p:spPr>
        <p:txBody>
          <a:bodyPr>
            <a:normAutofit/>
          </a:bodyPr>
          <a:lstStyle/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POZITIVNÍ FUNKČNÍ VZTAH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nabízeným množstvím produkce a cenovou hladinou.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Funkční vztah: Q</a:t>
            </a:r>
            <a:r>
              <a:rPr lang="cs-CZ" altLang="cs-CZ" sz="24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f(P). 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SRAS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rostoucí zleva doprava.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853180" lvl="8" indent="-85725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KRÁTKODOBÉ HLEDISKO: </a:t>
            </a:r>
            <a:r>
              <a:rPr lang="cs-CZ" altLang="cs-CZ" sz="17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situace, kdy má </a:t>
            </a: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celkový produkt ekonomiky nízkou úroveň: SRAS – velmi cenově pružná, blíží se horizontále. </a:t>
            </a:r>
            <a:endParaRPr lang="cs-CZ" altLang="cs-CZ" sz="17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853180" lvl="8" indent="-85725" algn="just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17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853180" lvl="8" indent="-85725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AD: z </a:t>
            </a: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na AD´ </a:t>
            </a: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firmy jsou ochotny zvyšovat svůj výstup z </a:t>
            </a: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Q1 na Q2</a:t>
            </a: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pokud mohou současně zvyšovat ceny své produkce z </a:t>
            </a: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P1 na P2. </a:t>
            </a:r>
            <a:endParaRPr lang="cs-CZ" altLang="cs-CZ" sz="17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053205" lvl="8" indent="-285750" algn="just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velmi pružná SRAS </a:t>
            </a: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ekonomika nevyužívá veškeré své disponibilní zdroje: v případě růstu AD </a:t>
            </a: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více výkon ekonomiky (Q) než cenová hladina (P). </a:t>
            </a:r>
            <a:endParaRPr lang="cs-CZ" altLang="cs-CZ" sz="17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84" y="2721429"/>
            <a:ext cx="3645459" cy="337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836613"/>
            <a:ext cx="86645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V krátkém období mohou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firmy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 zvýšit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objem vyráběné produkce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 pouze zapojením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VĚTŠÍHO MNOŽSTVÍ PRÁCE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  <a:endParaRPr lang="cs-CZ" altLang="cs-CZ" sz="2000" b="1" kern="1200" dirty="0"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výše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této dodatečné produkce 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– závislá na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množství nově pronajaté práce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, na její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mezní produktivitě 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(účinnosti vynakládané práce). </a:t>
            </a:r>
            <a:endParaRPr lang="cs-CZ" altLang="cs-CZ" sz="2000" b="1" kern="1200" dirty="0"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5800" y="236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875565" y="58293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2538" name="Group 10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9468" name="Line 11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469" name="Freeform 12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224814" y="3168759"/>
            <a:ext cx="266836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Sklon křivky </a:t>
            </a:r>
            <a:r>
              <a:rPr lang="cs-CZ" altLang="cs-CZ" sz="2800" b="1" kern="12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cs typeface="Tahoma" panose="020B0604030504040204" pitchFamily="34" charset="0"/>
              </a:rPr>
              <a:t>MPPL</a:t>
            </a:r>
            <a:r>
              <a:rPr lang="cs-CZ" altLang="cs-CZ" sz="2800" b="1" kern="12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cs-CZ" altLang="cs-CZ" sz="2800" b="1" kern="1200" dirty="0">
                <a:highlight>
                  <a:srgbClr val="FFFF00"/>
                </a:highligh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ovlivňuje </a:t>
            </a:r>
            <a:r>
              <a:rPr lang="cs-CZ" altLang="cs-CZ" sz="2800" b="1" kern="12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sklon SRAS.</a:t>
            </a:r>
            <a:endParaRPr lang="cs-CZ" altLang="cs-CZ" sz="2800" b="1" kern="1200" dirty="0">
              <a:solidFill>
                <a:srgbClr val="FF0000"/>
              </a:solidFill>
              <a:highlight>
                <a:srgbClr val="FFFF00"/>
              </a:highlight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22547" name="Group 19"/>
          <p:cNvGrpSpPr/>
          <p:nvPr/>
        </p:nvGrpSpPr>
        <p:grpSpPr bwMode="auto">
          <a:xfrm>
            <a:off x="1828800" y="2514600"/>
            <a:ext cx="3810000" cy="3048000"/>
            <a:chOff x="1152" y="1584"/>
            <a:chExt cx="2400" cy="1920"/>
          </a:xfrm>
        </p:grpSpPr>
        <p:sp>
          <p:nvSpPr>
            <p:cNvPr id="19466" name="Text Box 8"/>
            <p:cNvSpPr txBox="1">
              <a:spLocks noChangeArrowheads="1"/>
            </p:cNvSpPr>
            <p:nvPr/>
          </p:nvSpPr>
          <p:spPr bwMode="auto">
            <a:xfrm>
              <a:off x="2736" y="1584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467" name="Freeform 18"/>
            <p:cNvSpPr/>
            <p:nvPr/>
          </p:nvSpPr>
          <p:spPr bwMode="auto">
            <a:xfrm>
              <a:off x="1152" y="1632"/>
              <a:ext cx="1536" cy="1872"/>
            </a:xfrm>
            <a:custGeom>
              <a:avLst/>
              <a:gdLst>
                <a:gd name="T0" fmla="*/ 0 w 1680"/>
                <a:gd name="T1" fmla="*/ 2366 h 1824"/>
                <a:gd name="T2" fmla="*/ 489 w 1680"/>
                <a:gd name="T3" fmla="*/ 1740 h 1824"/>
                <a:gd name="T4" fmla="*/ 686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9465" name="Text Box 2"/>
          <p:cNvSpPr txBox="1">
            <a:spLocks noChangeArrowheads="1"/>
          </p:cNvSpPr>
          <p:nvPr/>
        </p:nvSpPr>
        <p:spPr bwMode="auto">
          <a:xfrm>
            <a:off x="0" y="119063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SKLON KŘIVKY SRAS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22/47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Agregátní poptávka (AD) – shrnutí definic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406769"/>
            <a:ext cx="8644269" cy="473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Celkové / agregátní množství produktu,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které bude při dané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úrovni cen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dobrovolně nakoupeno. </a:t>
            </a:r>
            <a:endParaRPr kumimoji="0" lang="cs-CZ" altLang="cs-CZ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Celkové zamýšlené výdaje všech subjektů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ekonomice při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určité cenové hladině </a:t>
            </a:r>
            <a:endParaRPr kumimoji="0" lang="cs-CZ" altLang="cs-CZ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Různá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reálného produktu,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která chtějí ekonomické subjekty –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DOMÁCNOSTI, FIRMY, STÁT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ZAHRANIČÍ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koupit při různých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úrovních cenové hladiny</a:t>
            </a:r>
            <a:endParaRPr kumimoji="0" lang="cs-CZ" altLang="cs-CZ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Souhrn celkových výdajů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všech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výrobních sektorech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SPOTŘEBU,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SOUKROMÉ INVESTICE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VLÁDNÍ NÁKUPY STATKŮ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ČISTÉ VÝVOZY.</a:t>
            </a:r>
            <a:endParaRPr kumimoji="0" lang="cs-CZ" altLang="cs-CZ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3/47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530679" y="661306"/>
            <a:ext cx="8229600" cy="82164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600" b="1" dirty="0"/>
              <a:t>Faktory ovlivňující </a:t>
            </a:r>
            <a:r>
              <a:rPr lang="cs-CZ" sz="3600" b="1" dirty="0">
                <a:highlight>
                  <a:srgbClr val="FFFF00"/>
                </a:highlight>
              </a:rPr>
              <a:t>SRAS</a:t>
            </a:r>
            <a:endParaRPr lang="cs-CZ" sz="3600" b="1" dirty="0">
              <a:highlight>
                <a:srgbClr val="FFFF00"/>
              </a:highlight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type="body" idx="1"/>
          </p:nvPr>
        </p:nvSpPr>
        <p:spPr>
          <a:xfrm>
            <a:off x="383721" y="1482951"/>
            <a:ext cx="8376558" cy="53111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highlight>
                  <a:srgbClr val="FFFF00"/>
                </a:highlight>
              </a:rPr>
              <a:t>Ceny výrobních faktorů:</a:t>
            </a:r>
            <a:r>
              <a:rPr lang="cs-CZ" sz="2400" dirty="0">
                <a:highlight>
                  <a:srgbClr val="FFFF00"/>
                </a:highlight>
              </a:rPr>
              <a:t> </a:t>
            </a:r>
            <a:r>
              <a:rPr lang="cs-CZ" sz="2400" b="1" dirty="0"/>
              <a:t>↑ ceny VF, např. mzdy → ↓ SRAS; ↓ ceny VF, např. mzdy → ↑ SRAS.</a:t>
            </a: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965" y="1573134"/>
            <a:ext cx="7504418" cy="3189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64325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 panose="020F0502020204030204" pitchFamily="34" charset="0"/>
              </a:rPr>
              <a:t>Posuny křivky AS v SR =&gt; nabídkové šoky – pozitivní x negativní, zpravidla změny cen VF = pouze ale posun SRAS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343400" y="25146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SRAS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5617" name="Group 17"/>
          <p:cNvGrpSpPr/>
          <p:nvPr/>
        </p:nvGrpSpPr>
        <p:grpSpPr bwMode="auto">
          <a:xfrm>
            <a:off x="685800" y="2362200"/>
            <a:ext cx="5829300" cy="3916363"/>
            <a:chOff x="432" y="1488"/>
            <a:chExt cx="3672" cy="2467"/>
          </a:xfrm>
        </p:grpSpPr>
        <p:sp>
          <p:nvSpPr>
            <p:cNvPr id="22542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543" name="Text Box 6"/>
            <p:cNvSpPr txBox="1">
              <a:spLocks noChangeArrowheads="1"/>
            </p:cNvSpPr>
            <p:nvPr/>
          </p:nvSpPr>
          <p:spPr bwMode="auto">
            <a:xfrm>
              <a:off x="3720" y="362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2544" name="Group 8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2545" name="Line 9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546" name="Freeform 10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611" name="Freeform 11"/>
          <p:cNvSpPr/>
          <p:nvPr/>
        </p:nvSpPr>
        <p:spPr bwMode="auto">
          <a:xfrm>
            <a:off x="1828800" y="2590800"/>
            <a:ext cx="2438400" cy="2971800"/>
          </a:xfrm>
          <a:custGeom>
            <a:avLst/>
            <a:gdLst>
              <a:gd name="T0" fmla="*/ 0 w 1680"/>
              <a:gd name="T1" fmla="*/ 2147483646 h 1824"/>
              <a:gd name="T2" fmla="*/ 2147483646 w 1680"/>
              <a:gd name="T3" fmla="*/ 2147483646 h 1824"/>
              <a:gd name="T4" fmla="*/ 2147483646 w 1680"/>
              <a:gd name="T5" fmla="*/ 0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1824">
                <a:moveTo>
                  <a:pt x="0" y="1824"/>
                </a:moveTo>
                <a:cubicBezTo>
                  <a:pt x="460" y="1736"/>
                  <a:pt x="920" y="1648"/>
                  <a:pt x="1200" y="1344"/>
                </a:cubicBezTo>
                <a:cubicBezTo>
                  <a:pt x="1480" y="1040"/>
                  <a:pt x="1600" y="224"/>
                  <a:pt x="1680" y="0"/>
                </a:cubicBezTo>
              </a:path>
            </a:pathLst>
          </a:custGeom>
          <a:noFill/>
          <a:ln w="635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72143" y="1524000"/>
            <a:ext cx="864325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POKLES CEN SUROVIN→ POKLES NÁKLADŮ FIREM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→ při dané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cenové hladině firmy vyrobí větší množství produktu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25618" name="Group 18"/>
          <p:cNvGrpSpPr/>
          <p:nvPr/>
        </p:nvGrpSpPr>
        <p:grpSpPr bwMode="auto">
          <a:xfrm>
            <a:off x="3276600" y="2819400"/>
            <a:ext cx="3581400" cy="3048000"/>
            <a:chOff x="2064" y="1776"/>
            <a:chExt cx="2256" cy="1920"/>
          </a:xfrm>
        </p:grpSpPr>
        <p:sp>
          <p:nvSpPr>
            <p:cNvPr id="22540" name="Freeform 13"/>
            <p:cNvSpPr/>
            <p:nvPr/>
          </p:nvSpPr>
          <p:spPr bwMode="auto">
            <a:xfrm>
              <a:off x="2064" y="1776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541" name="Text Box 14"/>
            <p:cNvSpPr txBox="1">
              <a:spLocks noChangeArrowheads="1"/>
            </p:cNvSpPr>
            <p:nvPr/>
          </p:nvSpPr>
          <p:spPr bwMode="auto">
            <a:xfrm>
              <a:off x="3504" y="1824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3352800" y="5181600"/>
            <a:ext cx="6858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4267200" y="3505200"/>
            <a:ext cx="10668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9" name="Text Box 2"/>
          <p:cNvSpPr txBox="1">
            <a:spLocks noChangeArrowheads="1"/>
          </p:cNvSpPr>
          <p:nvPr/>
        </p:nvSpPr>
        <p:spPr bwMode="auto">
          <a:xfrm>
            <a:off x="0" y="12382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nabídka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56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56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7" grpId="0"/>
      <p:bldP spid="256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85800" y="236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905500" y="5804807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3557" name="Group 8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23568" name="Line 9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9" name="Freeform 10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4597" name="Group 21"/>
          <p:cNvGrpSpPr/>
          <p:nvPr/>
        </p:nvGrpSpPr>
        <p:grpSpPr bwMode="auto">
          <a:xfrm>
            <a:off x="1828800" y="2514600"/>
            <a:ext cx="3810000" cy="3048000"/>
            <a:chOff x="1152" y="1584"/>
            <a:chExt cx="2400" cy="1920"/>
          </a:xfrm>
        </p:grpSpPr>
        <p:sp>
          <p:nvSpPr>
            <p:cNvPr id="23566" name="Text Box 7"/>
            <p:cNvSpPr txBox="1">
              <a:spLocks noChangeArrowheads="1"/>
            </p:cNvSpPr>
            <p:nvPr/>
          </p:nvSpPr>
          <p:spPr bwMode="auto">
            <a:xfrm>
              <a:off x="2736" y="1584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7" name="Freeform 12"/>
            <p:cNvSpPr/>
            <p:nvPr/>
          </p:nvSpPr>
          <p:spPr bwMode="auto">
            <a:xfrm>
              <a:off x="1152" y="1632"/>
              <a:ext cx="1536" cy="1872"/>
            </a:xfrm>
            <a:custGeom>
              <a:avLst/>
              <a:gdLst>
                <a:gd name="T0" fmla="*/ 0 w 1680"/>
                <a:gd name="T1" fmla="*/ 2366 h 1824"/>
                <a:gd name="T2" fmla="*/ 489 w 1680"/>
                <a:gd name="T3" fmla="*/ 1740 h 1824"/>
                <a:gd name="T4" fmla="*/ 686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152400" y="971550"/>
            <a:ext cx="87738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2</a:t>
            </a: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RŮST CEN ROPY → ZVÝŠENÍ NÁKLADŮ FIREM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→ při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dané cenové hladině firmy vyrobí menší množství produktu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24596" name="Group 20"/>
          <p:cNvGrpSpPr/>
          <p:nvPr/>
        </p:nvGrpSpPr>
        <p:grpSpPr bwMode="auto">
          <a:xfrm>
            <a:off x="3276600" y="2819400"/>
            <a:ext cx="3581400" cy="3048000"/>
            <a:chOff x="2064" y="1776"/>
            <a:chExt cx="2256" cy="1920"/>
          </a:xfrm>
        </p:grpSpPr>
        <p:sp>
          <p:nvSpPr>
            <p:cNvPr id="23564" name="Freeform 14"/>
            <p:cNvSpPr/>
            <p:nvPr/>
          </p:nvSpPr>
          <p:spPr bwMode="auto">
            <a:xfrm>
              <a:off x="2064" y="1776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5" name="Text Box 15"/>
            <p:cNvSpPr txBox="1">
              <a:spLocks noChangeArrowheads="1"/>
            </p:cNvSpPr>
            <p:nvPr/>
          </p:nvSpPr>
          <p:spPr bwMode="auto">
            <a:xfrm>
              <a:off x="3504" y="1824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4594" name="Line 18"/>
          <p:cNvSpPr>
            <a:spLocks noChangeShapeType="1"/>
          </p:cNvSpPr>
          <p:nvPr/>
        </p:nvSpPr>
        <p:spPr bwMode="auto">
          <a:xfrm flipH="1" flipV="1">
            <a:off x="3657600" y="4876800"/>
            <a:ext cx="60960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 flipV="1">
            <a:off x="4267200" y="3429000"/>
            <a:ext cx="10668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63" name="Text Box 2"/>
          <p:cNvSpPr txBox="1">
            <a:spLocks noChangeArrowheads="1"/>
          </p:cNvSpPr>
          <p:nvPr/>
        </p:nvSpPr>
        <p:spPr bwMode="auto">
          <a:xfrm>
            <a:off x="0" y="12382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Tahoma" panose="020B0604030504040204" pitchFamily="34" charset="0"/>
                <a:cs typeface="Calibri" panose="020F0502020204030204" pitchFamily="34" charset="0"/>
              </a:rPr>
              <a:t>Agregátní nabídka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552450" y="683368"/>
            <a:ext cx="8229600" cy="58533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sv-SE" sz="3600" b="1" dirty="0">
                <a:solidFill>
                  <a:srgbClr val="FF0000"/>
                </a:solidFill>
              </a:rPr>
              <a:t>Faktory ovlivňující SRAS i LRAS</a:t>
            </a:r>
            <a:endParaRPr lang="sv-SE" sz="3600" b="1" dirty="0">
              <a:solidFill>
                <a:srgbClr val="FF0000"/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type="body" idx="1"/>
          </p:nvPr>
        </p:nvSpPr>
        <p:spPr>
          <a:xfrm>
            <a:off x="228601" y="1268702"/>
            <a:ext cx="8553449" cy="4857462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/>
              <a:t>Množství výrobních faktorů;</a:t>
            </a:r>
            <a:endParaRPr lang="cs-CZ" sz="28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/>
              <a:t>Produktivita výrobních faktorů, lidský kapitál a technologie výroby (nové technologie!),;</a:t>
            </a:r>
            <a:endParaRPr lang="cs-CZ" sz="28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/>
              <a:t>Zdroje surovin a energií;</a:t>
            </a:r>
            <a:endParaRPr lang="cs-CZ" sz="2800" b="1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sz="2800" b="1" dirty="0"/>
              <a:t>Klimatické, přírodní a politické vlivy / podmínky; </a:t>
            </a:r>
            <a:endParaRPr lang="cs-CZ" sz="2800" b="1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sz="2800" b="1" dirty="0"/>
              <a:t>Podnikatelské prostředí, </a:t>
            </a:r>
            <a:r>
              <a:rPr lang="pl-PL" sz="2800" b="1" dirty="0"/>
              <a:t>podněty k práci a podnikání</a:t>
            </a:r>
            <a:r>
              <a:rPr lang="cs-CZ" sz="2800" b="1" dirty="0"/>
              <a:t>;</a:t>
            </a:r>
            <a:endParaRPr lang="cs-CZ" sz="2800" b="1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sz="2800" b="1" dirty="0"/>
              <a:t>Změna strukturální skladby HDP.</a:t>
            </a:r>
            <a:endParaRPr lang="cs-CZ" sz="2800" b="1" dirty="0"/>
          </a:p>
          <a:p>
            <a:pPr lvl="0" algn="just"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FF0000"/>
                </a:solidFill>
              </a:rPr>
              <a:t>Co se stane když</a:t>
            </a:r>
            <a:endParaRPr lang="cs-CZ" sz="2800" b="1" dirty="0">
              <a:solidFill>
                <a:srgbClr val="FF0000"/>
              </a:solidFill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pracovní síla v ekonomice,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lidský kapitál ekonomiky,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objeveny nové zdroje surovin,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kapitálová zásoba ekonomiky,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rozvíjí technika a technologie,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lepší klimatické podmínky,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posilovány podněty k práci a podnikání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?</a:t>
            </a: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552450" y="683368"/>
            <a:ext cx="8229600" cy="58533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sv-SE" sz="3600" b="1" dirty="0"/>
              <a:t>Faktory ovlivňující SRAS i LRAS</a:t>
            </a:r>
            <a:endParaRPr lang="sv-SE" sz="3600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4063" y="1439859"/>
            <a:ext cx="5998029" cy="4569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530679" y="661306"/>
            <a:ext cx="8229600" cy="82164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cs-CZ" sz="3600" b="1" dirty="0"/>
              <a:t>Změny krátkodobé (SRAS) a dlouhodobé (LRAS) agregátní nabídky</a:t>
            </a:r>
            <a:endParaRPr lang="cs-CZ" sz="3600" b="1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40215"/>
          </a:xfrm>
        </p:spPr>
        <p:txBody>
          <a:bodyPr/>
          <a:lstStyle/>
          <a:p>
            <a:pPr algn="just"/>
            <a:r>
              <a:rPr lang="cs-CZ" sz="2400" b="1" dirty="0"/>
              <a:t>Změny na nabídkové straně ekonomiky </a:t>
            </a:r>
            <a:r>
              <a:rPr lang="cs-CZ" sz="2400" dirty="0"/>
              <a:t>– </a:t>
            </a:r>
            <a:r>
              <a:rPr lang="cs-CZ" sz="2400" b="1" dirty="0"/>
              <a:t>NABÍDKOVÉ ŠOKY</a:t>
            </a:r>
            <a:r>
              <a:rPr lang="cs-CZ" sz="2400" dirty="0"/>
              <a:t>, rozlišujeme </a:t>
            </a:r>
            <a:endParaRPr lang="cs-CZ" sz="2400" dirty="0"/>
          </a:p>
          <a:p>
            <a:pPr marL="571500" indent="-457200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</a:rPr>
              <a:t>NEGATIVNÍ</a:t>
            </a:r>
            <a:r>
              <a:rPr lang="cs-CZ" sz="2400" dirty="0"/>
              <a:t> = vedou k posunu křivky </a:t>
            </a:r>
            <a:r>
              <a:rPr lang="cs-CZ" sz="2400" b="1" dirty="0"/>
              <a:t>AS směrem doleva</a:t>
            </a:r>
            <a:r>
              <a:rPr lang="cs-CZ" sz="2400" dirty="0"/>
              <a:t>, tzn. z </a:t>
            </a:r>
            <a:r>
              <a:rPr lang="cs-CZ" sz="2400" b="1" dirty="0"/>
              <a:t>AS0 </a:t>
            </a:r>
            <a:r>
              <a:rPr lang="cs-CZ" sz="2400" dirty="0"/>
              <a:t>na </a:t>
            </a:r>
            <a:r>
              <a:rPr lang="cs-CZ" sz="2400" b="1" dirty="0"/>
              <a:t>AS2: ↑ P, ↓ Q; </a:t>
            </a:r>
            <a:endParaRPr lang="cs-CZ" sz="2400" b="1" dirty="0"/>
          </a:p>
          <a:p>
            <a:pPr marL="571500" indent="-457200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</a:rPr>
              <a:t>POZITIVNÍ</a:t>
            </a:r>
            <a:r>
              <a:rPr lang="cs-CZ" sz="2400" dirty="0">
                <a:highlight>
                  <a:srgbClr val="FFFF00"/>
                </a:highlight>
              </a:rPr>
              <a:t> </a:t>
            </a:r>
            <a:r>
              <a:rPr lang="cs-CZ" sz="2400" dirty="0"/>
              <a:t>= vedou k posunu křivky </a:t>
            </a:r>
            <a:r>
              <a:rPr lang="cs-CZ" sz="2400" b="1" dirty="0"/>
              <a:t>AS </a:t>
            </a:r>
            <a:r>
              <a:rPr lang="cs-CZ" sz="2400" dirty="0"/>
              <a:t>směrem doprava, tzn. z </a:t>
            </a:r>
            <a:r>
              <a:rPr lang="cs-CZ" sz="2400" b="1" dirty="0"/>
              <a:t>AS0</a:t>
            </a:r>
            <a:r>
              <a:rPr lang="cs-CZ" sz="2400" dirty="0"/>
              <a:t> na </a:t>
            </a:r>
            <a:r>
              <a:rPr lang="cs-CZ" sz="2400" b="1" dirty="0"/>
              <a:t>AS1</a:t>
            </a:r>
            <a:r>
              <a:rPr lang="cs-CZ" sz="2400" dirty="0"/>
              <a:t>:</a:t>
            </a:r>
            <a:r>
              <a:rPr lang="cs-CZ" sz="2400" b="1" dirty="0"/>
              <a:t>↑ Q, ↓ P; </a:t>
            </a:r>
            <a:endParaRPr lang="cs-CZ" sz="2400" b="1" dirty="0"/>
          </a:p>
          <a:p>
            <a:pPr marL="571500" indent="-457200">
              <a:buFont typeface="+mj-lt"/>
              <a:buAutoNum type="arabicPeriod"/>
            </a:pPr>
            <a:r>
              <a:rPr lang="cs-CZ" sz="2400" dirty="0"/>
              <a:t> </a:t>
            </a:r>
            <a:endParaRPr lang="cs-CZ" sz="2400" dirty="0"/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4" name="Plátno 69"/>
          <p:cNvGrpSpPr/>
          <p:nvPr/>
        </p:nvGrpSpPr>
        <p:grpSpPr bwMode="auto">
          <a:xfrm>
            <a:off x="944728" y="4008348"/>
            <a:ext cx="3419295" cy="2433577"/>
            <a:chOff x="0" y="0"/>
            <a:chExt cx="29718" cy="24003"/>
          </a:xfrm>
        </p:grpSpPr>
        <p:sp>
          <p:nvSpPr>
            <p:cNvPr id="5" name="AutoShape 14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9718" cy="240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800"/>
            </a:p>
          </p:txBody>
        </p:sp>
        <p:sp>
          <p:nvSpPr>
            <p:cNvPr id="6" name="Arc 64"/>
            <p:cNvSpPr/>
            <p:nvPr/>
          </p:nvSpPr>
          <p:spPr bwMode="auto">
            <a:xfrm flipV="1">
              <a:off x="8001" y="4572"/>
              <a:ext cx="10287" cy="13454"/>
            </a:xfrm>
            <a:custGeom>
              <a:avLst/>
              <a:gdLst>
                <a:gd name="T0" fmla="*/ 200311 w 21600"/>
                <a:gd name="T1" fmla="*/ 0 h 21600"/>
                <a:gd name="T2" fmla="*/ 1028700 w 21600"/>
                <a:gd name="T3" fmla="*/ 1345406 h 21600"/>
                <a:gd name="T4" fmla="*/ 0 w 21600"/>
                <a:gd name="T5" fmla="*/ 134540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4206" y="-1"/>
                  </a:moveTo>
                  <a:cubicBezTo>
                    <a:pt x="14316" y="2006"/>
                    <a:pt x="21600" y="10878"/>
                    <a:pt x="21600" y="21186"/>
                  </a:cubicBezTo>
                </a:path>
                <a:path w="21600" h="21600" stroke="0" extrusionOk="0">
                  <a:moveTo>
                    <a:pt x="4206" y="-1"/>
                  </a:moveTo>
                  <a:cubicBezTo>
                    <a:pt x="14316" y="2006"/>
                    <a:pt x="21600" y="10878"/>
                    <a:pt x="21600" y="21186"/>
                  </a:cubicBezTo>
                  <a:lnTo>
                    <a:pt x="0" y="21186"/>
                  </a:lnTo>
                  <a:lnTo>
                    <a:pt x="4206" y="-1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800"/>
            </a:p>
          </p:txBody>
        </p:sp>
        <p:sp>
          <p:nvSpPr>
            <p:cNvPr id="7" name="Text Box 65"/>
            <p:cNvSpPr txBox="1">
              <a:spLocks noChangeArrowheads="1"/>
            </p:cNvSpPr>
            <p:nvPr/>
          </p:nvSpPr>
          <p:spPr bwMode="auto">
            <a:xfrm>
              <a:off x="0" y="2286"/>
              <a:ext cx="3429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66"/>
            <p:cNvSpPr>
              <a:spLocks noChangeShapeType="1"/>
            </p:cNvSpPr>
            <p:nvPr/>
          </p:nvSpPr>
          <p:spPr bwMode="auto">
            <a:xfrm flipV="1">
              <a:off x="3429" y="2286"/>
              <a:ext cx="7" cy="17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800"/>
            </a:p>
          </p:txBody>
        </p:sp>
        <p:sp>
          <p:nvSpPr>
            <p:cNvPr id="9" name="Text Box 67"/>
            <p:cNvSpPr txBox="1">
              <a:spLocks noChangeArrowheads="1"/>
            </p:cNvSpPr>
            <p:nvPr/>
          </p:nvSpPr>
          <p:spPr bwMode="auto">
            <a:xfrm>
              <a:off x="22860" y="19431"/>
              <a:ext cx="3429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kumimoji="0" lang="cs-CZ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68"/>
            <p:cNvSpPr txBox="1">
              <a:spLocks noChangeArrowheads="1"/>
            </p:cNvSpPr>
            <p:nvPr/>
          </p:nvSpPr>
          <p:spPr bwMode="auto">
            <a:xfrm>
              <a:off x="21717" y="4572"/>
              <a:ext cx="8001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SRAS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rc 69"/>
            <p:cNvSpPr/>
            <p:nvPr/>
          </p:nvSpPr>
          <p:spPr bwMode="auto">
            <a:xfrm flipV="1">
              <a:off x="3429" y="3429"/>
              <a:ext cx="10287" cy="13327"/>
            </a:xfrm>
            <a:custGeom>
              <a:avLst/>
              <a:gdLst>
                <a:gd name="T0" fmla="*/ 242364 w 21600"/>
                <a:gd name="T1" fmla="*/ 0 h 21600"/>
                <a:gd name="T2" fmla="*/ 1028700 w 21600"/>
                <a:gd name="T3" fmla="*/ 1332706 h 21600"/>
                <a:gd name="T4" fmla="*/ 0 w 21600"/>
                <a:gd name="T5" fmla="*/ 133270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5088" y="0"/>
                  </a:moveTo>
                  <a:cubicBezTo>
                    <a:pt x="14777" y="2348"/>
                    <a:pt x="21600" y="11022"/>
                    <a:pt x="21600" y="20992"/>
                  </a:cubicBezTo>
                </a:path>
                <a:path w="21600" h="21600" stroke="0" extrusionOk="0">
                  <a:moveTo>
                    <a:pt x="5088" y="0"/>
                  </a:moveTo>
                  <a:cubicBezTo>
                    <a:pt x="14777" y="2348"/>
                    <a:pt x="21600" y="11022"/>
                    <a:pt x="21600" y="20992"/>
                  </a:cubicBezTo>
                  <a:lnTo>
                    <a:pt x="0" y="20992"/>
                  </a:lnTo>
                  <a:lnTo>
                    <a:pt x="5088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800"/>
            </a:p>
          </p:txBody>
        </p:sp>
        <p:sp>
          <p:nvSpPr>
            <p:cNvPr id="12" name="Arc 70"/>
            <p:cNvSpPr/>
            <p:nvPr/>
          </p:nvSpPr>
          <p:spPr bwMode="auto">
            <a:xfrm flipV="1">
              <a:off x="12573" y="5715"/>
              <a:ext cx="10287" cy="13255"/>
            </a:xfrm>
            <a:custGeom>
              <a:avLst/>
              <a:gdLst>
                <a:gd name="T0" fmla="*/ 266652 w 21600"/>
                <a:gd name="T1" fmla="*/ 0 h 21600"/>
                <a:gd name="T2" fmla="*/ 1028700 w 21600"/>
                <a:gd name="T3" fmla="*/ 1325563 h 21600"/>
                <a:gd name="T4" fmla="*/ 0 w 21600"/>
                <a:gd name="T5" fmla="*/ 132556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5598" y="0"/>
                  </a:moveTo>
                  <a:cubicBezTo>
                    <a:pt x="15037" y="2533"/>
                    <a:pt x="21600" y="11088"/>
                    <a:pt x="21600" y="20862"/>
                  </a:cubicBezTo>
                </a:path>
                <a:path w="21600" h="21600" stroke="0" extrusionOk="0">
                  <a:moveTo>
                    <a:pt x="5598" y="0"/>
                  </a:moveTo>
                  <a:cubicBezTo>
                    <a:pt x="15037" y="2533"/>
                    <a:pt x="21600" y="11088"/>
                    <a:pt x="21600" y="20862"/>
                  </a:cubicBezTo>
                  <a:lnTo>
                    <a:pt x="0" y="20862"/>
                  </a:lnTo>
                  <a:lnTo>
                    <a:pt x="5598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800"/>
            </a:p>
          </p:txBody>
        </p:sp>
        <p:sp>
          <p:nvSpPr>
            <p:cNvPr id="13" name="Line 71"/>
            <p:cNvSpPr>
              <a:spLocks noChangeShapeType="1"/>
            </p:cNvSpPr>
            <p:nvPr/>
          </p:nvSpPr>
          <p:spPr bwMode="auto">
            <a:xfrm>
              <a:off x="3429" y="19431"/>
              <a:ext cx="217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800"/>
            </a:p>
          </p:txBody>
        </p:sp>
        <p:sp>
          <p:nvSpPr>
            <p:cNvPr id="14" name="Line 72"/>
            <p:cNvSpPr>
              <a:spLocks noChangeShapeType="1"/>
            </p:cNvSpPr>
            <p:nvPr/>
          </p:nvSpPr>
          <p:spPr bwMode="auto">
            <a:xfrm>
              <a:off x="18288" y="9144"/>
              <a:ext cx="3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800"/>
            </a:p>
          </p:txBody>
        </p:sp>
        <p:sp>
          <p:nvSpPr>
            <p:cNvPr id="15" name="Line 73"/>
            <p:cNvSpPr>
              <a:spLocks noChangeShapeType="1"/>
            </p:cNvSpPr>
            <p:nvPr/>
          </p:nvSpPr>
          <p:spPr bwMode="auto">
            <a:xfrm flipH="1">
              <a:off x="12573" y="11430"/>
              <a:ext cx="3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800"/>
            </a:p>
          </p:txBody>
        </p:sp>
        <p:sp>
          <p:nvSpPr>
            <p:cNvPr id="16" name="Text Box 74"/>
            <p:cNvSpPr txBox="1">
              <a:spLocks noChangeArrowheads="1"/>
            </p:cNvSpPr>
            <p:nvPr/>
          </p:nvSpPr>
          <p:spPr bwMode="auto">
            <a:xfrm>
              <a:off x="8001" y="2286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SRAS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75"/>
            <p:cNvSpPr txBox="1">
              <a:spLocks noChangeArrowheads="1"/>
            </p:cNvSpPr>
            <p:nvPr/>
          </p:nvSpPr>
          <p:spPr bwMode="auto">
            <a:xfrm>
              <a:off x="14859" y="2286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SRAS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Plátno 56"/>
          <p:cNvGrpSpPr/>
          <p:nvPr/>
        </p:nvGrpSpPr>
        <p:grpSpPr bwMode="auto">
          <a:xfrm>
            <a:off x="4856041" y="3962393"/>
            <a:ext cx="3627774" cy="2378023"/>
            <a:chOff x="0" y="-473"/>
            <a:chExt cx="27432" cy="24476"/>
          </a:xfrm>
          <a:solidFill>
            <a:schemeClr val="bg1"/>
          </a:solidFill>
        </p:grpSpPr>
        <p:sp>
          <p:nvSpPr>
            <p:cNvPr id="19" name="AutoShape 3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7432" cy="240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20" name="Text Box 47"/>
            <p:cNvSpPr txBox="1">
              <a:spLocks noChangeArrowheads="1"/>
            </p:cNvSpPr>
            <p:nvPr/>
          </p:nvSpPr>
          <p:spPr bwMode="auto">
            <a:xfrm>
              <a:off x="0" y="2286"/>
              <a:ext cx="3429" cy="3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48"/>
            <p:cNvSpPr txBox="1">
              <a:spLocks noChangeArrowheads="1"/>
            </p:cNvSpPr>
            <p:nvPr/>
          </p:nvSpPr>
          <p:spPr bwMode="auto">
            <a:xfrm>
              <a:off x="21717" y="19431"/>
              <a:ext cx="3429" cy="3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kumimoji="0" lang="cs-CZ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49"/>
            <p:cNvSpPr txBox="1">
              <a:spLocks noChangeArrowheads="1"/>
            </p:cNvSpPr>
            <p:nvPr/>
          </p:nvSpPr>
          <p:spPr bwMode="auto">
            <a:xfrm>
              <a:off x="19983" y="0"/>
              <a:ext cx="6858" cy="3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LRAS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3429" y="19431"/>
              <a:ext cx="2057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 flipV="1">
              <a:off x="3429" y="2286"/>
              <a:ext cx="0" cy="1714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 flipV="1">
              <a:off x="6858" y="4572"/>
              <a:ext cx="0" cy="14859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 flipV="1">
              <a:off x="13716" y="4572"/>
              <a:ext cx="0" cy="14859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 flipV="1">
              <a:off x="20574" y="4572"/>
              <a:ext cx="0" cy="14859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28" name="Text Box 55"/>
            <p:cNvSpPr txBox="1">
              <a:spLocks noChangeArrowheads="1"/>
            </p:cNvSpPr>
            <p:nvPr/>
          </p:nvSpPr>
          <p:spPr bwMode="auto">
            <a:xfrm>
              <a:off x="11174" y="-473"/>
              <a:ext cx="6858" cy="3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LRAS</a:t>
              </a:r>
              <a:r>
                <a:rPr kumimoji="0" lang="cs-CZ" sz="14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56"/>
            <p:cNvSpPr txBox="1">
              <a:spLocks noChangeArrowheads="1"/>
            </p:cNvSpPr>
            <p:nvPr/>
          </p:nvSpPr>
          <p:spPr bwMode="auto">
            <a:xfrm>
              <a:off x="2857" y="38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LRAS</a:t>
              </a:r>
              <a:r>
                <a:rPr kumimoji="0" lang="cs-CZ" sz="14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14859" y="9144"/>
              <a:ext cx="457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 flipH="1">
              <a:off x="8001" y="11430"/>
              <a:ext cx="457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18288" y="19431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</a:t>
              </a:r>
              <a:r>
                <a:rPr kumimoji="0" lang="cs-CZ" sz="14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cs-CZ" sz="1400" b="1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r>
                <a:rPr kumimoji="0" lang="cs-CZ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3429" y="19431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Y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kumimoji="0" lang="cs-CZ" sz="1400" b="1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r>
                <a:rPr kumimoji="0" lang="cs-CZ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11430" y="19431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Y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r>
                <a:rPr kumimoji="0" lang="cs-CZ" sz="1400" b="1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r>
                <a:rPr kumimoji="0" lang="cs-CZ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653143" y="653142"/>
            <a:ext cx="7976507" cy="511402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Makroekonomická rovnováha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199" y="1349829"/>
            <a:ext cx="8414657" cy="4776334"/>
          </a:xfrm>
        </p:spPr>
        <p:txBody>
          <a:bodyPr>
            <a:normAutofit lnSpcReduction="10000"/>
          </a:bodyPr>
          <a:lstStyle/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Průsečík AD a AS =&gt;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určuje rovnovážnou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úroveň cenové hladiny (P)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rovnovážný produkt (Y)</a:t>
            </a: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vyšší (nižší) než rovnovážná =&gt; nabízené množství produktu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(Q)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vyšší (nižší) než poptávané =&gt;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přebytek (nedostatek) produktu </a:t>
            </a: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v"/>
            </a:pP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Makroekonomická rovnováha = takový stav, který nesignalizuje potřebu změny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Rovnováha v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SR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=&gt; krátkodobá rovnováha může –  </a:t>
            </a: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(1) pod úrovní Y*, (2) na úrovní Y* nebo (3) za úrovní Y*</a:t>
            </a:r>
            <a:endParaRPr lang="cs-CZ" altLang="cs-CZ" sz="2400" b="1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Rovnováha v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změny mohou být dosaženy změnou AS, ne AD.</a:t>
            </a: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596106" y="568552"/>
            <a:ext cx="8229600" cy="6071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Makroekonomická rovnováha</a:t>
            </a:r>
            <a:endParaRPr lang="cs-CZ" altLang="cs-CZ" sz="3600" b="1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069521"/>
            <a:ext cx="8507413" cy="5528129"/>
          </a:xfrm>
        </p:spPr>
        <p:txBody>
          <a:bodyPr/>
          <a:lstStyle/>
          <a:p>
            <a:pPr marL="0" indent="0" eaLnBrk="1" hangingPunct="1">
              <a:buClr>
                <a:srgbClr val="FFC000"/>
              </a:buClr>
              <a:buSzPct val="80000"/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Rovnováha v modelu AS-AD předpokládá rovnováhu na: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indent="-457200" algn="just" eaLnBrk="1" hangingPunct="1"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statků a služeb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indent="-457200" algn="just" eaLnBrk="1" hangingPunct="1"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práce a ostatních VF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indent="-457200" algn="just" eaLnBrk="1" hangingPunct="1">
              <a:spcBef>
                <a:spcPts val="1200"/>
              </a:spcBef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Finančním trhu: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střetává se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kapitálu –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úspory,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poptávkou po kapitálu –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investice.</a:t>
            </a:r>
            <a:endParaRPr lang="cs-CZ" altLang="cs-CZ" sz="2400" b="1" dirty="0">
              <a:solidFill>
                <a:srgbClr val="7030A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1200"/>
              </a:spcBef>
              <a:buClrTx/>
              <a:buSzPct val="80000"/>
              <a:buFont typeface="Calibri" panose="020F0502020204030204" pitchFamily="34" charset="0"/>
              <a:buAutoNum type="arabicPeriod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indent="0" eaLnBrk="1" hangingPunct="1">
              <a:buClr>
                <a:srgbClr val="FFC000"/>
              </a:buClr>
              <a:buSzPct val="80000"/>
              <a:buFont typeface="Arial" panose="020B0604020202020204" pitchFamily="34" charset="0"/>
              <a:buNone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Problémy spojené s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obnovováním rovnováhy: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PRUŽNOST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zda-</a:t>
            </a:r>
            <a:r>
              <a:rPr lang="cs-CZ" altLang="cs-CZ" sz="22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jak rychle reagují ceny na změnu proporcí mezi S a D na dílčích trzích (např. VF);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MECHANISMUS UTVÁŘENÍ ROVNOVÁHY NA FINANČNÍCH </a:t>
            </a:r>
            <a:r>
              <a:rPr lang="cs-CZ" altLang="cs-CZ" sz="2200" b="1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TRZÍch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čili mechanismus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přeměny úspor v investice;</a:t>
            </a:r>
            <a:endParaRPr lang="cs-CZ" altLang="cs-CZ" sz="2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KLASICKÝ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vs.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MODEL.</a:t>
            </a:r>
            <a:endParaRPr lang="cs-CZ" altLang="cs-CZ" sz="2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indent="0" eaLnBrk="1" hangingPunct="1"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34/47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0" y="2978573"/>
            <a:ext cx="2272506" cy="1234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546002" y="1207379"/>
            <a:ext cx="8229600" cy="6071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Makroekonomická rovnováha</a:t>
            </a:r>
            <a:br>
              <a:rPr lang="cs-CZ" alt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r>
              <a:rPr lang="cs-CZ" alt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</a:t>
            </a:r>
            <a:r>
              <a:rPr lang="cs-CZ" sz="3600" b="1" dirty="0"/>
              <a:t>rátkodobá a dlouhodobá makroekonomická rovnováha</a:t>
            </a:r>
            <a:br>
              <a:rPr lang="cs-CZ" sz="3600" b="1" dirty="0"/>
            </a:br>
            <a:endParaRPr lang="cs-CZ" altLang="cs-CZ" sz="36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6" name="Plátno 118"/>
          <p:cNvGrpSpPr/>
          <p:nvPr/>
        </p:nvGrpSpPr>
        <p:grpSpPr bwMode="auto">
          <a:xfrm>
            <a:off x="348580" y="2127154"/>
            <a:ext cx="3960440" cy="3384376"/>
            <a:chOff x="0" y="0"/>
            <a:chExt cx="27432" cy="24003"/>
          </a:xfrm>
        </p:grpSpPr>
        <p:sp>
          <p:nvSpPr>
            <p:cNvPr id="7" name="AutoShape 1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7432" cy="240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8" name="Arc 116"/>
            <p:cNvSpPr/>
            <p:nvPr/>
          </p:nvSpPr>
          <p:spPr bwMode="auto">
            <a:xfrm flipV="1">
              <a:off x="7453" y="3429"/>
              <a:ext cx="10842" cy="13716"/>
            </a:xfrm>
            <a:custGeom>
              <a:avLst/>
              <a:gdLst>
                <a:gd name="T0" fmla="*/ 0 w 21600"/>
                <a:gd name="T1" fmla="*/ 1969 h 21600"/>
                <a:gd name="T2" fmla="*/ 1084263 w 21600"/>
                <a:gd name="T3" fmla="*/ 1371600 h 21600"/>
                <a:gd name="T4" fmla="*/ 55216 w 21600"/>
                <a:gd name="T5" fmla="*/ 13716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31"/>
                  </a:moveTo>
                  <a:cubicBezTo>
                    <a:pt x="385" y="10"/>
                    <a:pt x="772" y="0"/>
                    <a:pt x="1159" y="0"/>
                  </a:cubicBezTo>
                  <a:cubicBezTo>
                    <a:pt x="13088" y="0"/>
                    <a:pt x="22759" y="9670"/>
                    <a:pt x="22759" y="21600"/>
                  </a:cubicBezTo>
                </a:path>
                <a:path w="21600" h="21600" stroke="0" extrusionOk="0">
                  <a:moveTo>
                    <a:pt x="0" y="31"/>
                  </a:moveTo>
                  <a:cubicBezTo>
                    <a:pt x="385" y="10"/>
                    <a:pt x="772" y="0"/>
                    <a:pt x="1159" y="0"/>
                  </a:cubicBezTo>
                  <a:cubicBezTo>
                    <a:pt x="13088" y="0"/>
                    <a:pt x="22759" y="9670"/>
                    <a:pt x="22759" y="21600"/>
                  </a:cubicBezTo>
                  <a:lnTo>
                    <a:pt x="1159" y="21600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9" name="Text Box 117"/>
            <p:cNvSpPr txBox="1">
              <a:spLocks noChangeArrowheads="1"/>
            </p:cNvSpPr>
            <p:nvPr/>
          </p:nvSpPr>
          <p:spPr bwMode="auto">
            <a:xfrm>
              <a:off x="0" y="2286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</a:t>
              </a:r>
              <a:endPara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18"/>
            <p:cNvSpPr>
              <a:spLocks noChangeShapeType="1"/>
            </p:cNvSpPr>
            <p:nvPr/>
          </p:nvSpPr>
          <p:spPr bwMode="auto">
            <a:xfrm>
              <a:off x="3429" y="20574"/>
              <a:ext cx="205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11" name="Text Box 119"/>
            <p:cNvSpPr txBox="1">
              <a:spLocks noChangeArrowheads="1"/>
            </p:cNvSpPr>
            <p:nvPr/>
          </p:nvSpPr>
          <p:spPr bwMode="auto">
            <a:xfrm>
              <a:off x="20574" y="20574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Y 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120"/>
            <p:cNvSpPr txBox="1">
              <a:spLocks noChangeArrowheads="1"/>
            </p:cNvSpPr>
            <p:nvPr/>
          </p:nvSpPr>
          <p:spPr bwMode="auto">
            <a:xfrm>
              <a:off x="18919" y="2857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SRAS</a:t>
              </a:r>
              <a:endParaRPr kumimoji="0" 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121"/>
            <p:cNvSpPr txBox="1">
              <a:spLocks noChangeArrowheads="1"/>
            </p:cNvSpPr>
            <p:nvPr/>
          </p:nvSpPr>
          <p:spPr bwMode="auto">
            <a:xfrm>
              <a:off x="10287" y="20574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Y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Arc 122"/>
            <p:cNvSpPr/>
            <p:nvPr/>
          </p:nvSpPr>
          <p:spPr bwMode="auto">
            <a:xfrm>
              <a:off x="5715" y="4572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15" name="Line 123"/>
            <p:cNvSpPr>
              <a:spLocks noChangeShapeType="1"/>
            </p:cNvSpPr>
            <p:nvPr/>
          </p:nvSpPr>
          <p:spPr bwMode="auto">
            <a:xfrm flipV="1">
              <a:off x="3429" y="2286"/>
              <a:ext cx="0" cy="18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19431" y="14859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</a:t>
              </a:r>
              <a:endParaRPr kumimoji="0" 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25"/>
            <p:cNvSpPr>
              <a:spLocks noChangeShapeType="1"/>
            </p:cNvSpPr>
            <p:nvPr/>
          </p:nvSpPr>
          <p:spPr bwMode="auto">
            <a:xfrm>
              <a:off x="12573" y="16002"/>
              <a:ext cx="0" cy="45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18" name="Line 126"/>
            <p:cNvSpPr>
              <a:spLocks noChangeShapeType="1"/>
            </p:cNvSpPr>
            <p:nvPr/>
          </p:nvSpPr>
          <p:spPr bwMode="auto">
            <a:xfrm flipH="1">
              <a:off x="3429" y="16002"/>
              <a:ext cx="9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19" name="Text Box 127"/>
            <p:cNvSpPr txBox="1">
              <a:spLocks noChangeArrowheads="1"/>
            </p:cNvSpPr>
            <p:nvPr/>
          </p:nvSpPr>
          <p:spPr bwMode="auto">
            <a:xfrm>
              <a:off x="0" y="14859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Box 128"/>
            <p:cNvSpPr txBox="1">
              <a:spLocks noChangeArrowheads="1"/>
            </p:cNvSpPr>
            <p:nvPr/>
          </p:nvSpPr>
          <p:spPr bwMode="auto">
            <a:xfrm>
              <a:off x="10287" y="12573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E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Plátno 104"/>
          <p:cNvGrpSpPr/>
          <p:nvPr/>
        </p:nvGrpSpPr>
        <p:grpSpPr bwMode="auto">
          <a:xfrm>
            <a:off x="4223118" y="2271170"/>
            <a:ext cx="4320480" cy="3240360"/>
            <a:chOff x="0" y="0"/>
            <a:chExt cx="29718" cy="24003"/>
          </a:xfrm>
        </p:grpSpPr>
        <p:sp>
          <p:nvSpPr>
            <p:cNvPr id="22" name="AutoShape 40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9718" cy="240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23" name="Line 100"/>
            <p:cNvSpPr>
              <a:spLocks noChangeShapeType="1"/>
            </p:cNvSpPr>
            <p:nvPr/>
          </p:nvSpPr>
          <p:spPr bwMode="auto">
            <a:xfrm flipV="1">
              <a:off x="12573" y="3429"/>
              <a:ext cx="0" cy="17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24" name="Arc 101"/>
            <p:cNvSpPr/>
            <p:nvPr/>
          </p:nvSpPr>
          <p:spPr bwMode="auto">
            <a:xfrm flipV="1">
              <a:off x="5715" y="3429"/>
              <a:ext cx="10287" cy="13716"/>
            </a:xfrm>
            <a:custGeom>
              <a:avLst/>
              <a:gdLst>
                <a:gd name="T0" fmla="*/ 0 w 21600"/>
                <a:gd name="T1" fmla="*/ 0 h 21600"/>
                <a:gd name="T2" fmla="*/ 1028700 w 21600"/>
                <a:gd name="T3" fmla="*/ 1371600 h 21600"/>
                <a:gd name="T4" fmla="*/ 0 w 21600"/>
                <a:gd name="T5" fmla="*/ 13716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25" name="Text Box 102"/>
            <p:cNvSpPr txBox="1">
              <a:spLocks noChangeArrowheads="1"/>
            </p:cNvSpPr>
            <p:nvPr/>
          </p:nvSpPr>
          <p:spPr bwMode="auto">
            <a:xfrm>
              <a:off x="0" y="2286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P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 Box 103"/>
            <p:cNvSpPr txBox="1">
              <a:spLocks noChangeArrowheads="1"/>
            </p:cNvSpPr>
            <p:nvPr/>
          </p:nvSpPr>
          <p:spPr bwMode="auto">
            <a:xfrm>
              <a:off x="17145" y="20574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Y 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104"/>
            <p:cNvSpPr txBox="1">
              <a:spLocks noChangeArrowheads="1"/>
            </p:cNvSpPr>
            <p:nvPr/>
          </p:nvSpPr>
          <p:spPr bwMode="auto">
            <a:xfrm>
              <a:off x="9144" y="1143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LRAS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105"/>
            <p:cNvSpPr txBox="1">
              <a:spLocks noChangeArrowheads="1"/>
            </p:cNvSpPr>
            <p:nvPr/>
          </p:nvSpPr>
          <p:spPr bwMode="auto">
            <a:xfrm>
              <a:off x="14859" y="2286"/>
              <a:ext cx="8001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rgbClr val="3399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SRAS</a:t>
              </a:r>
              <a:endParaRPr kumimoji="0" 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106"/>
            <p:cNvSpPr txBox="1">
              <a:spLocks noChangeArrowheads="1"/>
            </p:cNvSpPr>
            <p:nvPr/>
          </p:nvSpPr>
          <p:spPr bwMode="auto">
            <a:xfrm>
              <a:off x="10287" y="20574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Y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Arc 107"/>
            <p:cNvSpPr/>
            <p:nvPr/>
          </p:nvSpPr>
          <p:spPr bwMode="auto">
            <a:xfrm>
              <a:off x="6858" y="3429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31" name="Line 108"/>
            <p:cNvSpPr>
              <a:spLocks noChangeShapeType="1"/>
            </p:cNvSpPr>
            <p:nvPr/>
          </p:nvSpPr>
          <p:spPr bwMode="auto">
            <a:xfrm>
              <a:off x="4572" y="20574"/>
              <a:ext cx="18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32" name="Line 109"/>
            <p:cNvSpPr>
              <a:spLocks noChangeShapeType="1"/>
            </p:cNvSpPr>
            <p:nvPr/>
          </p:nvSpPr>
          <p:spPr bwMode="auto">
            <a:xfrm flipV="1">
              <a:off x="4572" y="2286"/>
              <a:ext cx="0" cy="18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33" name="Text Box 110"/>
            <p:cNvSpPr txBox="1">
              <a:spLocks noChangeArrowheads="1"/>
            </p:cNvSpPr>
            <p:nvPr/>
          </p:nvSpPr>
          <p:spPr bwMode="auto">
            <a:xfrm>
              <a:off x="20574" y="14859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 Box 111"/>
            <p:cNvSpPr txBox="1">
              <a:spLocks noChangeArrowheads="1"/>
            </p:cNvSpPr>
            <p:nvPr/>
          </p:nvSpPr>
          <p:spPr bwMode="auto">
            <a:xfrm>
              <a:off x="12573" y="11430"/>
              <a:ext cx="4572" cy="45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E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12"/>
            <p:cNvSpPr>
              <a:spLocks noChangeShapeType="1"/>
            </p:cNvSpPr>
            <p:nvPr/>
          </p:nvSpPr>
          <p:spPr bwMode="auto">
            <a:xfrm flipH="1">
              <a:off x="4572" y="13716"/>
              <a:ext cx="80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36" name="Text Box 113"/>
            <p:cNvSpPr txBox="1">
              <a:spLocks noChangeArrowheads="1"/>
            </p:cNvSpPr>
            <p:nvPr/>
          </p:nvSpPr>
          <p:spPr bwMode="auto">
            <a:xfrm>
              <a:off x="1143" y="12573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35/47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36/47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91886"/>
            <a:ext cx="8915400" cy="6030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8118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Agregátní poptávka (AD)</a:t>
            </a:r>
            <a:br>
              <a:rPr lang="cs-CZ" altLang="cs-CZ" sz="3600" b="1" dirty="0"/>
            </a:br>
            <a:r>
              <a:rPr lang="cs-CZ" altLang="cs-CZ" sz="3600" b="1" dirty="0"/>
              <a:t>Posuny po křivce AD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741118"/>
            <a:ext cx="8644269" cy="440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BOHATSTVÍ: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P snižuje reálnou hodnotu peněžních zůstatků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finančních aktiv a omezení jejich výdajů;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ÚROKOVÉ MÍRY: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P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vede ke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poptávky po penězích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tím pádem i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míry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snížení spotřebních a investičních výdajů – odložení na později;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MEZINÁRODNÍHO OBCHODU: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cenové hladiny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způsobuje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preferenci dovozů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poptávaného množství reálného domácího produktu.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36/47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72" y="609600"/>
            <a:ext cx="8893628" cy="5730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57200" y="710292"/>
            <a:ext cx="8237764" cy="707345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Dosahování makroekonomické rovnováhy</a:t>
            </a:r>
            <a:endParaRPr lang="cs-CZ" altLang="cs-CZ" sz="36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85225" cy="4997450"/>
          </a:xfrm>
        </p:spPr>
        <p:txBody>
          <a:bodyPr>
            <a:normAutofit/>
          </a:bodyPr>
          <a:lstStyle/>
          <a:p>
            <a:pPr marL="342900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Neo/Klasické pojetí</a:t>
            </a:r>
            <a:r>
              <a:rPr lang="cs-CZ" altLang="cs-CZ" sz="28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předpoklady:</a:t>
            </a:r>
            <a:endParaRPr lang="cs-CZ" altLang="cs-CZ" sz="2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Pružnost cen: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samoregulace trhů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pomocí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cenového mechanismu;</a:t>
            </a: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úspor a investic</a:t>
            </a:r>
            <a:r>
              <a:rPr lang="cs-CZ" altLang="cs-CZ" sz="24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výlučně dle vývoje úrokové míry: růst úrokové míry motivuje domácnosti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tvorbě S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následuje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přeměna v I: </a:t>
            </a:r>
            <a:endParaRPr lang="cs-CZ" altLang="cs-CZ" sz="2400" b="1" dirty="0">
              <a:solidFill>
                <a:srgbClr val="7030A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078230" lvl="1" indent="-358775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Úroková míra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vyčišťující faktor na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kapitálu.</a:t>
            </a: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Cenový mechanismus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zareaguje na výkyvy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tak, že navrátí skutečný výkon ekonomiky na úroveň potenciálu.  </a:t>
            </a: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3795" name="Group 22"/>
          <p:cNvGrpSpPr/>
          <p:nvPr/>
        </p:nvGrpSpPr>
        <p:grpSpPr bwMode="auto">
          <a:xfrm>
            <a:off x="672306" y="2327956"/>
            <a:ext cx="5859463" cy="3981450"/>
            <a:chOff x="432" y="1488"/>
            <a:chExt cx="3691" cy="2508"/>
          </a:xfrm>
        </p:grpSpPr>
        <p:sp>
          <p:nvSpPr>
            <p:cNvPr id="33819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820" name="Text Box 5"/>
            <p:cNvSpPr txBox="1">
              <a:spLocks noChangeArrowheads="1"/>
            </p:cNvSpPr>
            <p:nvPr/>
          </p:nvSpPr>
          <p:spPr bwMode="auto">
            <a:xfrm>
              <a:off x="3739" y="3669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33821" name="Group 7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3822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23" name="Freeform 9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5" name="Group 23"/>
          <p:cNvGrpSpPr/>
          <p:nvPr/>
        </p:nvGrpSpPr>
        <p:grpSpPr bwMode="auto">
          <a:xfrm>
            <a:off x="1200149" y="1951038"/>
            <a:ext cx="2693987" cy="3268662"/>
            <a:chOff x="1200" y="1493"/>
            <a:chExt cx="1560" cy="2059"/>
          </a:xfrm>
        </p:grpSpPr>
        <p:sp>
          <p:nvSpPr>
            <p:cNvPr id="33817" name="Text Box 6"/>
            <p:cNvSpPr txBox="1">
              <a:spLocks noChangeArrowheads="1"/>
            </p:cNvSpPr>
            <p:nvPr/>
          </p:nvSpPr>
          <p:spPr bwMode="auto">
            <a:xfrm>
              <a:off x="1896" y="1493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818" name="Freeform 13"/>
            <p:cNvSpPr/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1089025" y="4935538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/>
          <p:nvPr/>
        </p:nvGrpSpPr>
        <p:grpSpPr bwMode="auto">
          <a:xfrm>
            <a:off x="3602038" y="2366963"/>
            <a:ext cx="1389062" cy="3805237"/>
            <a:chOff x="2256" y="1491"/>
            <a:chExt cx="875" cy="2397"/>
          </a:xfrm>
        </p:grpSpPr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816" name="Text Box 19"/>
            <p:cNvSpPr txBox="1">
              <a:spLocks noChangeArrowheads="1"/>
            </p:cNvSpPr>
            <p:nvPr/>
          </p:nvSpPr>
          <p:spPr bwMode="auto">
            <a:xfrm>
              <a:off x="2267" y="1491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1916113" y="42687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802" name="Text Box 2"/>
          <p:cNvSpPr txBox="1">
            <a:spLocks noChangeArrowheads="1"/>
          </p:cNvSpPr>
          <p:nvPr/>
        </p:nvSpPr>
        <p:spPr bwMode="auto">
          <a:xfrm>
            <a:off x="0" y="12382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Model AS-AD – obnovování rovnováhy v klasickém přístupu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906588" y="61991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6" name="Group 24"/>
          <p:cNvGrpSpPr/>
          <p:nvPr/>
        </p:nvGrpSpPr>
        <p:grpSpPr bwMode="auto">
          <a:xfrm>
            <a:off x="1392238" y="3173413"/>
            <a:ext cx="4419600" cy="2652712"/>
            <a:chOff x="1200" y="1680"/>
            <a:chExt cx="2784" cy="1671"/>
          </a:xfrm>
        </p:grpSpPr>
        <p:sp>
          <p:nvSpPr>
            <p:cNvPr id="33813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814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128713" y="5475288"/>
            <a:ext cx="23383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49149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395288" y="4584700"/>
            <a:ext cx="0" cy="7858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676650" y="54419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7" name="Přímá spojnice se šipkou 36"/>
          <p:cNvCxnSpPr/>
          <p:nvPr/>
        </p:nvCxnSpPr>
        <p:spPr>
          <a:xfrm>
            <a:off x="2413000" y="6505575"/>
            <a:ext cx="94138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23"/>
          <p:cNvGrpSpPr/>
          <p:nvPr/>
        </p:nvGrpSpPr>
        <p:grpSpPr bwMode="auto">
          <a:xfrm>
            <a:off x="2247900" y="2946400"/>
            <a:ext cx="3727450" cy="2962275"/>
            <a:chOff x="1200" y="1538"/>
            <a:chExt cx="2377" cy="2014"/>
          </a:xfrm>
        </p:grpSpPr>
        <p:sp>
          <p:nvSpPr>
            <p:cNvPr id="33811" name="Text Box 6"/>
            <p:cNvSpPr txBox="1">
              <a:spLocks noChangeArrowheads="1"/>
            </p:cNvSpPr>
            <p:nvPr/>
          </p:nvSpPr>
          <p:spPr bwMode="auto">
            <a:xfrm>
              <a:off x="2713" y="1538"/>
              <a:ext cx="864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812" name="Freeform 13"/>
            <p:cNvSpPr/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3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41/47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457200" y="783770"/>
            <a:ext cx="8017329" cy="633867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Dosahování makroekonomické rovnováhy</a:t>
            </a:r>
            <a:endParaRPr lang="cs-CZ" altLang="cs-CZ" sz="3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4819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0824" y="1417637"/>
            <a:ext cx="8729889" cy="5180013"/>
          </a:xfrm>
        </p:spPr>
        <p:txBody>
          <a:bodyPr>
            <a:normAutofit/>
          </a:bodyPr>
          <a:lstStyle/>
          <a:p>
            <a:pPr marL="0" indent="0" algn="just" eaLnBrk="1" hangingPunct="1">
              <a:buClrTx/>
              <a:buSzPct val="80000"/>
              <a:buNone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– předpoklady: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Nepružnost cen směrem dolů: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samoregulace trhů pomocí cenového mechanismu je tak nižší;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stabilita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jako projev nedokonalosti konkurence, zejména v monopolním nebo oligopolním prostředí;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Existence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podléhající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regulaci;</a:t>
            </a: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úspor a investic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není výlučně dle vývoje úrokové míry: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33400" indent="-358775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nižší citlivost investic na úrokovou míru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33400" indent="-358775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úspory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funkcí důchodu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úroková míra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není tak schopna zabezpečovat automaticky obnovu rovnováhy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finančního trhu,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neprobíhá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automatická přeměna S v I.</a:t>
            </a:r>
            <a:endParaRPr lang="cs-CZ" altLang="cs-CZ" sz="2400" b="1" dirty="0">
              <a:solidFill>
                <a:srgbClr val="7030A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81692" y="612320"/>
            <a:ext cx="8270421" cy="7266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kumimoji="0" lang="cs-CZ" alt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Calibri" panose="020F0502020204030204"/>
              </a:rPr>
              <a:t>Dosahování makroekonomické rovnováhy</a:t>
            </a:r>
            <a:endParaRPr lang="cs-CZ" altLang="cs-CZ" b="1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5843" name="Zástupný symbol pro obsah 2"/>
          <p:cNvSpPr>
            <a:spLocks noGrp="1"/>
          </p:cNvSpPr>
          <p:nvPr>
            <p:ph type="body" idx="1"/>
          </p:nvPr>
        </p:nvSpPr>
        <p:spPr>
          <a:xfrm>
            <a:off x="269421" y="1338943"/>
            <a:ext cx="8695192" cy="5258707"/>
          </a:xfrm>
        </p:spPr>
        <p:txBody>
          <a:bodyPr/>
          <a:lstStyle/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zaostává za 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omezený výkon ekonomiky, který je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 úrovní potenciálního produktu </a:t>
            </a: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Y*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v ekonomice nejsou využívány výrobní kapacity a vzniká vysoká nezaměstnanost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Příčiny: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628650" indent="-514350" algn="just" eaLnBrk="1" hangingPunct="1">
              <a:buClrTx/>
              <a:buSzPct val="80000"/>
              <a:buFont typeface="+mj-lt"/>
              <a:buAutoNum type="romanL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zaostávání výdajů na C 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růstem důchodu; 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628650" indent="-514350" algn="just" eaLnBrk="1" hangingPunct="1">
              <a:buClrTx/>
              <a:buSzPct val="80000"/>
              <a:buFont typeface="+mj-lt"/>
              <a:buAutoNum type="romanL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poruchy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mechanismu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přeměny S v I; 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628650" indent="-514350" algn="just" eaLnBrk="1" hangingPunct="1">
              <a:buClrTx/>
              <a:buSzPct val="80000"/>
              <a:buFont typeface="+mj-lt"/>
              <a:buAutoNum type="romanL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závislost I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jiných veličinách než je úroková míra, 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např. očekávání budoucího vývoje spojená s rizikem a nejistotou.</a:t>
            </a:r>
            <a:endParaRPr lang="cs-CZ" altLang="cs-CZ" sz="24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Wingdings" panose="05000000000000000000" pitchFamily="2" charset="2"/>
              <a:buChar char="§"/>
            </a:pP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Stimulací AD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možno dosáhnout úrovně výkonu ekonomiky blízkého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Y*, vzestup Y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doprovázen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vzestupem P.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Wingdings" panose="05000000000000000000" pitchFamily="2" charset="2"/>
              <a:buChar char="§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6867" name="Group 27"/>
          <p:cNvGrpSpPr/>
          <p:nvPr/>
        </p:nvGrpSpPr>
        <p:grpSpPr bwMode="auto">
          <a:xfrm>
            <a:off x="685800" y="2362200"/>
            <a:ext cx="5824538" cy="3875088"/>
            <a:chOff x="432" y="1488"/>
            <a:chExt cx="3669" cy="2441"/>
          </a:xfrm>
        </p:grpSpPr>
        <p:sp>
          <p:nvSpPr>
            <p:cNvPr id="36901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902" name="Text Box 5"/>
            <p:cNvSpPr txBox="1">
              <a:spLocks noChangeArrowheads="1"/>
            </p:cNvSpPr>
            <p:nvPr/>
          </p:nvSpPr>
          <p:spPr bwMode="auto">
            <a:xfrm>
              <a:off x="3717" y="3602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36903" name="Group 7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6904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905" name="Freeform 9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724" name="Group 28"/>
          <p:cNvGrpSpPr/>
          <p:nvPr/>
        </p:nvGrpSpPr>
        <p:grpSpPr bwMode="auto">
          <a:xfrm>
            <a:off x="1295400" y="2971800"/>
            <a:ext cx="4267200" cy="2728913"/>
            <a:chOff x="816" y="1872"/>
            <a:chExt cx="2688" cy="1719"/>
          </a:xfrm>
        </p:grpSpPr>
        <p:sp>
          <p:nvSpPr>
            <p:cNvPr id="36899" name="Freeform 10"/>
            <p:cNvSpPr/>
            <p:nvPr/>
          </p:nvSpPr>
          <p:spPr bwMode="auto">
            <a:xfrm>
              <a:off x="816" y="1872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900" name="Text Box 11"/>
            <p:cNvSpPr txBox="1">
              <a:spLocks noChangeArrowheads="1"/>
            </p:cNvSpPr>
            <p:nvPr/>
          </p:nvSpPr>
          <p:spPr bwMode="auto">
            <a:xfrm>
              <a:off x="2832" y="326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25" name="Group 29"/>
          <p:cNvGrpSpPr/>
          <p:nvPr/>
        </p:nvGrpSpPr>
        <p:grpSpPr bwMode="auto">
          <a:xfrm>
            <a:off x="1295400" y="2438400"/>
            <a:ext cx="4267200" cy="2971800"/>
            <a:chOff x="816" y="1536"/>
            <a:chExt cx="2688" cy="1872"/>
          </a:xfrm>
        </p:grpSpPr>
        <p:sp>
          <p:nvSpPr>
            <p:cNvPr id="36897" name="Text Box 6"/>
            <p:cNvSpPr txBox="1">
              <a:spLocks noChangeArrowheads="1"/>
            </p:cNvSpPr>
            <p:nvPr/>
          </p:nvSpPr>
          <p:spPr bwMode="auto">
            <a:xfrm>
              <a:off x="2640" y="1536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8" name="Freeform 13"/>
            <p:cNvSpPr/>
            <p:nvPr/>
          </p:nvSpPr>
          <p:spPr bwMode="auto">
            <a:xfrm>
              <a:off x="816" y="1584"/>
              <a:ext cx="1824" cy="1824"/>
            </a:xfrm>
            <a:custGeom>
              <a:avLst/>
              <a:gdLst>
                <a:gd name="T0" fmla="*/ 0 w 1680"/>
                <a:gd name="T1" fmla="*/ 1824 h 1824"/>
                <a:gd name="T2" fmla="*/ 2733 w 1680"/>
                <a:gd name="T3" fmla="*/ 1344 h 1824"/>
                <a:gd name="T4" fmla="*/ 3823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276600" y="6172200"/>
            <a:ext cx="83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0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9726" name="Group 30"/>
          <p:cNvGrpSpPr/>
          <p:nvPr/>
        </p:nvGrpSpPr>
        <p:grpSpPr bwMode="auto">
          <a:xfrm>
            <a:off x="2916238" y="2205038"/>
            <a:ext cx="1371600" cy="3962400"/>
            <a:chOff x="1824" y="1392"/>
            <a:chExt cx="864" cy="2496"/>
          </a:xfrm>
        </p:grpSpPr>
        <p:sp>
          <p:nvSpPr>
            <p:cNvPr id="36895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6" name="Text Box 19"/>
            <p:cNvSpPr txBox="1">
              <a:spLocks noChangeArrowheads="1"/>
            </p:cNvSpPr>
            <p:nvPr/>
          </p:nvSpPr>
          <p:spPr bwMode="auto">
            <a:xfrm>
              <a:off x="1824" y="139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473993" y="1441564"/>
            <a:ext cx="330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Recesní mezera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2633663" y="5029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18" name="Freeform 22"/>
          <p:cNvSpPr/>
          <p:nvPr/>
        </p:nvSpPr>
        <p:spPr bwMode="auto">
          <a:xfrm>
            <a:off x="2700338" y="5084763"/>
            <a:ext cx="900112" cy="1587"/>
          </a:xfrm>
          <a:custGeom>
            <a:avLst/>
            <a:gdLst>
              <a:gd name="T0" fmla="*/ 0 w 567"/>
              <a:gd name="T1" fmla="*/ 0 h 1"/>
              <a:gd name="T2" fmla="*/ 2147483646 w 567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7" h="1">
                <a:moveTo>
                  <a:pt x="0" y="0"/>
                </a:moveTo>
                <a:lnTo>
                  <a:pt x="567" y="0"/>
                </a:lnTo>
              </a:path>
            </a:pathLst>
          </a:custGeom>
          <a:solidFill>
            <a:srgbClr val="008000"/>
          </a:solidFill>
          <a:ln w="47625" cap="flat" cmpd="sng">
            <a:solidFill>
              <a:srgbClr val="008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667000" y="5105400"/>
            <a:ext cx="0" cy="10668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2362200" y="6172200"/>
            <a:ext cx="609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0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0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2747396" y="61849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  <a:endParaRPr kumimoji="0" lang="cs-CZ" altLang="cs-CZ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339975" y="6237288"/>
            <a:ext cx="1511300" cy="431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79" name="Text Box 2"/>
          <p:cNvSpPr txBox="1">
            <a:spLocks noChangeArrowheads="1"/>
          </p:cNvSpPr>
          <p:nvPr/>
        </p:nvSpPr>
        <p:spPr bwMode="auto">
          <a:xfrm>
            <a:off x="0" y="12382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Model AS-AD – recesní mezera a stimulace AD v keynesiánském modelu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V="1">
            <a:off x="1165225" y="5091113"/>
            <a:ext cx="1500188" cy="127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41350" y="4824413"/>
            <a:ext cx="60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0" name="Group 28"/>
          <p:cNvGrpSpPr/>
          <p:nvPr/>
        </p:nvGrpSpPr>
        <p:grpSpPr bwMode="auto">
          <a:xfrm>
            <a:off x="1819275" y="2695575"/>
            <a:ext cx="4270375" cy="2592388"/>
            <a:chOff x="816" y="1872"/>
            <a:chExt cx="2690" cy="1633"/>
          </a:xfrm>
        </p:grpSpPr>
        <p:sp>
          <p:nvSpPr>
            <p:cNvPr id="36893" name="Freeform 10"/>
            <p:cNvSpPr/>
            <p:nvPr/>
          </p:nvSpPr>
          <p:spPr bwMode="auto">
            <a:xfrm>
              <a:off x="816" y="1872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4" name="Text Box 11"/>
            <p:cNvSpPr txBox="1">
              <a:spLocks noChangeArrowheads="1"/>
            </p:cNvSpPr>
            <p:nvPr/>
          </p:nvSpPr>
          <p:spPr bwMode="auto">
            <a:xfrm>
              <a:off x="2834" y="3178"/>
              <a:ext cx="672" cy="327"/>
            </a:xfrm>
            <a:prstGeom prst="rect">
              <a:avLst/>
            </a:prstGeom>
            <a:noFill/>
            <a:ln w="63500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3" name="Přímá spojnice se šipkou 2"/>
          <p:cNvCxnSpPr/>
          <p:nvPr/>
        </p:nvCxnSpPr>
        <p:spPr>
          <a:xfrm flipV="1">
            <a:off x="1644650" y="3709988"/>
            <a:ext cx="269875" cy="1063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V="1">
            <a:off x="1914525" y="4273550"/>
            <a:ext cx="271463" cy="106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343400" y="5172075"/>
            <a:ext cx="271463" cy="107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2840038" y="412115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1165225" y="4760913"/>
            <a:ext cx="1976438" cy="20637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 flipH="1">
            <a:off x="3197225" y="4845050"/>
            <a:ext cx="6350" cy="1304925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620713" y="42275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41" name="Přímá spojnice se šipkou 40"/>
          <p:cNvCxnSpPr/>
          <p:nvPr/>
        </p:nvCxnSpPr>
        <p:spPr>
          <a:xfrm flipV="1">
            <a:off x="542925" y="4379913"/>
            <a:ext cx="7938" cy="723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2986260" y="6191250"/>
            <a:ext cx="5564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44" name="Přímá spojnice se šipkou 43"/>
          <p:cNvCxnSpPr/>
          <p:nvPr/>
        </p:nvCxnSpPr>
        <p:spPr>
          <a:xfrm flipV="1">
            <a:off x="2497138" y="6626225"/>
            <a:ext cx="873125" cy="15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39975" y="2057400"/>
            <a:ext cx="755650" cy="297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97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7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/>
      <p:bldP spid="29716" grpId="0"/>
      <p:bldP spid="29716" grpId="1"/>
      <p:bldP spid="29717" grpId="0"/>
      <p:bldP spid="29721" grpId="0"/>
      <p:bldP spid="29722" grpId="0"/>
      <p:bldP spid="29722" grpId="1"/>
      <p:bldP spid="29727" grpId="0" animBg="1"/>
      <p:bldP spid="29727" grpId="1" animBg="1"/>
      <p:bldP spid="29727" grpId="2" animBg="1"/>
      <p:bldP spid="29" grpId="0"/>
      <p:bldP spid="37" grpId="0"/>
      <p:bldP spid="40" grpId="0"/>
      <p:bldP spid="4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7891" name="Group 22"/>
          <p:cNvGrpSpPr/>
          <p:nvPr/>
        </p:nvGrpSpPr>
        <p:grpSpPr bwMode="auto">
          <a:xfrm>
            <a:off x="685800" y="2362200"/>
            <a:ext cx="5811838" cy="3983038"/>
            <a:chOff x="432" y="1488"/>
            <a:chExt cx="3661" cy="2509"/>
          </a:xfrm>
        </p:grpSpPr>
        <p:sp>
          <p:nvSpPr>
            <p:cNvPr id="37918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9" name="Text Box 5"/>
            <p:cNvSpPr txBox="1">
              <a:spLocks noChangeArrowheads="1"/>
            </p:cNvSpPr>
            <p:nvPr/>
          </p:nvSpPr>
          <p:spPr bwMode="auto">
            <a:xfrm>
              <a:off x="3709" y="3670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37920" name="Group 7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7921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922" name="Freeform 9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/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37916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7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8695" name="Group 23"/>
          <p:cNvGrpSpPr/>
          <p:nvPr/>
        </p:nvGrpSpPr>
        <p:grpSpPr bwMode="auto">
          <a:xfrm>
            <a:off x="1468438" y="2362200"/>
            <a:ext cx="3741737" cy="3048000"/>
            <a:chOff x="1200" y="1632"/>
            <a:chExt cx="2357" cy="1920"/>
          </a:xfrm>
        </p:grpSpPr>
        <p:sp>
          <p:nvSpPr>
            <p:cNvPr id="37914" name="Text Box 6"/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5" name="Freeform 13"/>
            <p:cNvSpPr/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43000" y="4648200"/>
            <a:ext cx="198120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/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37912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3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2884488" y="408305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899" name="Text Box 2"/>
          <p:cNvSpPr txBox="1">
            <a:spLocks noChangeArrowheads="1"/>
          </p:cNvSpPr>
          <p:nvPr/>
        </p:nvSpPr>
        <p:spPr bwMode="auto">
          <a:xfrm>
            <a:off x="0" y="12382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Model AS-AD – negativní poptávkový šok: např. snížení G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H="1" flipV="1">
            <a:off x="3122613" y="4602163"/>
            <a:ext cx="1587" cy="1571625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857500" y="61658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6" name="Group 24"/>
          <p:cNvGrpSpPr/>
          <p:nvPr/>
        </p:nvGrpSpPr>
        <p:grpSpPr bwMode="auto">
          <a:xfrm>
            <a:off x="1392238" y="3173413"/>
            <a:ext cx="4419600" cy="2652712"/>
            <a:chOff x="1200" y="1680"/>
            <a:chExt cx="2784" cy="1671"/>
          </a:xfrm>
        </p:grpSpPr>
        <p:sp>
          <p:nvSpPr>
            <p:cNvPr id="37910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1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28713" y="5105400"/>
            <a:ext cx="128270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2411413" y="5135563"/>
            <a:ext cx="1587" cy="1038225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49149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2133600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323850" y="4602163"/>
            <a:ext cx="0" cy="785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>
            <a:stCxn id="25" idx="2"/>
          </p:cNvCxnSpPr>
          <p:nvPr/>
        </p:nvCxnSpPr>
        <p:spPr>
          <a:xfrm flipH="1">
            <a:off x="2133600" y="6684963"/>
            <a:ext cx="1143000" cy="7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2246313" y="460216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45/47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33" grpId="0"/>
      <p:bldP spid="4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8915" name="Group 22"/>
          <p:cNvGrpSpPr/>
          <p:nvPr/>
        </p:nvGrpSpPr>
        <p:grpSpPr bwMode="auto">
          <a:xfrm>
            <a:off x="685800" y="2362200"/>
            <a:ext cx="5770563" cy="3921125"/>
            <a:chOff x="432" y="1488"/>
            <a:chExt cx="3635" cy="2470"/>
          </a:xfrm>
        </p:grpSpPr>
        <p:sp>
          <p:nvSpPr>
            <p:cNvPr id="38934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35" name="Text Box 5"/>
            <p:cNvSpPr txBox="1">
              <a:spLocks noChangeArrowheads="1"/>
            </p:cNvSpPr>
            <p:nvPr/>
          </p:nvSpPr>
          <p:spPr bwMode="auto">
            <a:xfrm>
              <a:off x="3683" y="3631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38936" name="Group 7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8937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938" name="Freeform 9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/>
          <p:nvPr/>
        </p:nvGrpSpPr>
        <p:grpSpPr bwMode="auto">
          <a:xfrm>
            <a:off x="2470150" y="3473449"/>
            <a:ext cx="4110038" cy="2438400"/>
            <a:chOff x="1200" y="1680"/>
            <a:chExt cx="2589" cy="1536"/>
          </a:xfrm>
        </p:grpSpPr>
        <p:sp>
          <p:nvSpPr>
            <p:cNvPr id="38932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33" name="Text Box 11"/>
            <p:cNvSpPr txBox="1">
              <a:spLocks noChangeArrowheads="1"/>
            </p:cNvSpPr>
            <p:nvPr/>
          </p:nvSpPr>
          <p:spPr bwMode="auto">
            <a:xfrm>
              <a:off x="3117" y="2866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/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31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602038" y="500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22" name="Text Box 2"/>
          <p:cNvSpPr txBox="1">
            <a:spLocks noChangeArrowheads="1"/>
          </p:cNvSpPr>
          <p:nvPr/>
        </p:nvSpPr>
        <p:spPr bwMode="auto">
          <a:xfrm>
            <a:off x="0" y="12382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Model AS-AD – dlouhodobá rovnováha a poptávkový šok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26" name="Group 24"/>
          <p:cNvGrpSpPr/>
          <p:nvPr/>
        </p:nvGrpSpPr>
        <p:grpSpPr bwMode="auto">
          <a:xfrm>
            <a:off x="2855913" y="2630488"/>
            <a:ext cx="4271963" cy="2500312"/>
            <a:chOff x="1200" y="1680"/>
            <a:chExt cx="2691" cy="1575"/>
          </a:xfrm>
        </p:grpSpPr>
        <p:sp>
          <p:nvSpPr>
            <p:cNvPr id="38928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29" name="Text Box 11"/>
            <p:cNvSpPr txBox="1">
              <a:spLocks noChangeArrowheads="1"/>
            </p:cNvSpPr>
            <p:nvPr/>
          </p:nvSpPr>
          <p:spPr bwMode="auto">
            <a:xfrm>
              <a:off x="3219" y="2928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43000" y="4392613"/>
            <a:ext cx="235585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07828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649663" y="3900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46/47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3" name="Group 23"/>
          <p:cNvGrpSpPr/>
          <p:nvPr/>
        </p:nvGrpSpPr>
        <p:grpSpPr bwMode="auto">
          <a:xfrm>
            <a:off x="1751012" y="2424906"/>
            <a:ext cx="3741737" cy="3048000"/>
            <a:chOff x="1200" y="1632"/>
            <a:chExt cx="2357" cy="1920"/>
          </a:xfrm>
        </p:grpSpPr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" name="Freeform 13"/>
            <p:cNvSpPr/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 panose="020F0502020204030204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Posuny po křivce AD – </a:t>
            </a:r>
            <a:r>
              <a:rPr lang="cs-CZ" altLang="cs-CZ" sz="3600" b="1" dirty="0">
                <a:highlight>
                  <a:srgbClr val="FFFF00"/>
                </a:highlight>
              </a:rPr>
              <a:t>vysvětlení</a:t>
            </a:r>
            <a:r>
              <a:rPr lang="cs-CZ" altLang="cs-CZ" sz="3600" b="1" dirty="0"/>
              <a:t>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77062"/>
            <a:ext cx="8644269" cy="521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cenové hladině (P) –závislé zejména složky C, I a NX, G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spíše za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konstantní.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mezi vývojem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velikostí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NEPŘÍMO ÚMĚRNÝ: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PLÁNOVANÉ AGREGÁTNÍ VÝDAJE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rostou: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bezprostřední dopad na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spotřební výdaje domácností (C):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DISPONIBILNÍ DŮCHOD (Y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NOMINÁLNĚ STEJNÝ,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ale jeho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REÁLNÁ HODNOTA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=&gt; 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stejný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koupit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více statků.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Chování spotřebitele,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jenž se cítí za takových podmínek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bohatším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popisováno tzv.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Pigouovým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efektem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neboli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efektem reálných peněžních zůstatků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také označovaným jako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bohatství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ochotny zvyšovat své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celkové výdaje na nákup statků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Posuny po křivce AD – </a:t>
            </a:r>
            <a:r>
              <a:rPr lang="cs-CZ" altLang="cs-CZ" sz="3600" b="1" dirty="0">
                <a:highlight>
                  <a:srgbClr val="FFFF00"/>
                </a:highlight>
              </a:rPr>
              <a:t>vysvětlení</a:t>
            </a:r>
            <a:r>
              <a:rPr lang="cs-CZ" altLang="cs-CZ" sz="3600" b="1" dirty="0"/>
              <a:t>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345223"/>
            <a:ext cx="8665535" cy="514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2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pro nákup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běžných výdajů domácností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postačuje držba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nižší nominální sumy peněžních prostředků = růst kupní síly peněz: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Klesne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poptávka po penězích,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 budou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chtít držet méně peněz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vzroste poptávka po ostatních finančních aktivech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např. po akciích a obligacích,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RŮST JEJICH CENY, POKLES NOMINÁLNÍ ÚROKOVÉ SAZBY.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624205" indent="-351155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úrokové sazby – impuls stimulující investiční výdaje firem (I), případně spotřební výdaje domácností na dlouhodobé spotřební statky (C)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RŮST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jev =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Keynesův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efekt úrokových měr.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Posuny po křivce AD – </a:t>
            </a:r>
            <a:r>
              <a:rPr lang="cs-CZ" altLang="cs-CZ" sz="3600" b="1" dirty="0">
                <a:highlight>
                  <a:srgbClr val="FFFF00"/>
                </a:highlight>
              </a:rPr>
              <a:t>vysvětlení</a:t>
            </a:r>
            <a:r>
              <a:rPr lang="cs-CZ" altLang="cs-CZ" sz="3600" b="1" dirty="0"/>
              <a:t>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595845"/>
            <a:ext cx="8644269" cy="489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3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Klesající domácí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může stimulovat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poptávku zahraničních ekonomických subjektů po statcích domácí ekonomiky.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Navíc možný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domácí poptávky po relativně dražším dováženém zboží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část domácích výdajů – přesun na produkci domácích výrobců.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změny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čistý export (NX) domácí ekonomiky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podmíněn řadou okolností: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nominálního měnového kurzu a zahraničních cen, cenové elasticity poptávky zahraničních subjektů po zboží domácí ekonomiky, cenové elasticity poptávky domácích subjektů po zahraničním zboží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…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Posuny po křivce AD – </a:t>
            </a:r>
            <a:r>
              <a:rPr lang="cs-CZ" altLang="cs-CZ" sz="3600" b="1" dirty="0">
                <a:highlight>
                  <a:srgbClr val="FFFF00"/>
                </a:highlight>
              </a:rPr>
              <a:t>vysvětlení</a:t>
            </a:r>
            <a:r>
              <a:rPr lang="cs-CZ" altLang="cs-CZ" sz="3600" b="1" dirty="0"/>
              <a:t>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77062"/>
            <a:ext cx="8644269" cy="521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pokles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vyvolá následně pokles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úrokových měr: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domácí ekonomické subjekty usilují o umístění svých finančních prostředků tam, kde dosáhnou vyššího zhodnocení, např. v zahraničí: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výnosnosti domácích finančních aktiv, domácí subjekty nakupují zahraniční finanční aktiva s vyšší výnosností.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Devizový trh: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nabídky domácí měny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tlak na její znehodnocení.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Důsledek znehodnocení domácní měny = zdražení zahraničního zboží na domácím trhu a lepší podmínky pro domácí vývozce.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Vytvořeny podmínky pro zvýšení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NX.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---------------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Změna jakékoli složky agregátní poptávky: C, I, G, NX – tlak na posun křivky AD.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6E2AD65BA15249A7B05B7D5E97129C" ma:contentTypeVersion="15" ma:contentTypeDescription="Vytvoří nový dokument" ma:contentTypeScope="" ma:versionID="4b424006f4a097d50b9d2b24c8b1283d">
  <xsd:schema xmlns:xsd="http://www.w3.org/2001/XMLSchema" xmlns:xs="http://www.w3.org/2001/XMLSchema" xmlns:p="http://schemas.microsoft.com/office/2006/metadata/properties" xmlns:ns3="bf7e5f55-07d1-4868-9b85-42c16e5f375e" xmlns:ns4="6f60b1d1-a4e8-4e81-b0d2-f5a86210fe53" targetNamespace="http://schemas.microsoft.com/office/2006/metadata/properties" ma:root="true" ma:fieldsID="0f6cf52edfa76a65320447689d5352be" ns3:_="" ns4:_="">
    <xsd:import namespace="bf7e5f55-07d1-4868-9b85-42c16e5f375e"/>
    <xsd:import namespace="6f60b1d1-a4e8-4e81-b0d2-f5a86210fe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e5f55-07d1-4868-9b85-42c16e5f37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b1d1-a4e8-4e81-b0d2-f5a86210fe5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7e5f55-07d1-4868-9b85-42c16e5f375e" xsi:nil="true"/>
  </documentManagement>
</p:properties>
</file>

<file path=customXml/itemProps1.xml><?xml version="1.0" encoding="utf-8"?>
<ds:datastoreItem xmlns:ds="http://schemas.openxmlformats.org/officeDocument/2006/customXml" ds:itemID="{4C85ED38-669E-416E-AF4D-4715D5066016}">
  <ds:schemaRefs/>
</ds:datastoreItem>
</file>

<file path=customXml/itemProps2.xml><?xml version="1.0" encoding="utf-8"?>
<ds:datastoreItem xmlns:ds="http://schemas.openxmlformats.org/officeDocument/2006/customXml" ds:itemID="{DFE6CB59-9144-4B4D-8680-F0601B37F17F}">
  <ds:schemaRefs/>
</ds:datastoreItem>
</file>

<file path=customXml/itemProps3.xml><?xml version="1.0" encoding="utf-8"?>
<ds:datastoreItem xmlns:ds="http://schemas.openxmlformats.org/officeDocument/2006/customXml" ds:itemID="{A4D46607-4425-4EBE-B2EE-9B80E3637F9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17493</Words>
  <Application>WPS Presentation</Application>
  <PresentationFormat>Předvádění na obrazovce (4:3)</PresentationFormat>
  <Paragraphs>777</Paragraphs>
  <Slides>58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73" baseType="lpstr">
      <vt:lpstr>Arial</vt:lpstr>
      <vt:lpstr>SimSun</vt:lpstr>
      <vt:lpstr>Wingdings</vt:lpstr>
      <vt:lpstr>Arial</vt:lpstr>
      <vt:lpstr>Calibri</vt:lpstr>
      <vt:lpstr>Times New Roman</vt:lpstr>
      <vt:lpstr>Calibri</vt:lpstr>
      <vt:lpstr>Consolas</vt:lpstr>
      <vt:lpstr>Microsoft YaHei</vt:lpstr>
      <vt:lpstr>Arial Unicode MS</vt:lpstr>
      <vt:lpstr>Tahoma</vt:lpstr>
      <vt:lpstr>Helvetica</vt:lpstr>
      <vt:lpstr>Helvetica-Bold</vt:lpstr>
      <vt:lpstr>Segoe Print</vt:lpstr>
      <vt:lpstr>Office Theme</vt:lpstr>
      <vt:lpstr>Makroekonomie Agregátní poptávka, agregátní nabídka a potencionální produkt XMAK</vt:lpstr>
      <vt:lpstr>Model AS-AD</vt:lpstr>
      <vt:lpstr>Agregátní poptávka (AD)</vt:lpstr>
      <vt:lpstr>Agregátní poptávka (AD) – shrnutí definic</vt:lpstr>
      <vt:lpstr>Agregátní poptávka (AD) Posuny po křivce AD</vt:lpstr>
      <vt:lpstr>Posuny po křivce AD – vysvětlení </vt:lpstr>
      <vt:lpstr>Posuny po křivce AD – vysvětlení </vt:lpstr>
      <vt:lpstr>Posuny po křivce AD – vysvětlení </vt:lpstr>
      <vt:lpstr>Posuny po křivce AD – vysvětlení </vt:lpstr>
      <vt:lpstr>Agregátní poptávka (AD)</vt:lpstr>
      <vt:lpstr>Změny agregátní poptávky (AD)</vt:lpstr>
      <vt:lpstr>Poptávkové šoky pozitivní a negativní</vt:lpstr>
      <vt:lpstr>PowerPoint 演示文稿</vt:lpstr>
      <vt:lpstr>PŘÍKLADY POSITIVNÍCH (NEGATIVNÍCH) POPTÁVKOVÝCH ŠOKŮ</vt:lpstr>
      <vt:lpstr>PŘÍKLADY POSITIVNÍCH (NEGATIVNÍCH) POPTÁVKOVÝCH ŠOKŮ</vt:lpstr>
      <vt:lpstr>Změny polohy křivky AD: SHRNUTÍ, KLASIFIKACE</vt:lpstr>
      <vt:lpstr>Změny polohy křivky 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Agregátní nabídka (AS)</vt:lpstr>
      <vt:lpstr>Tvar křivky AS – několik pojetí:</vt:lpstr>
      <vt:lpstr>NEO/KLASICKÁ AS - shrnutí</vt:lpstr>
      <vt:lpstr>Tvar křivky AS – několik pojetí:</vt:lpstr>
      <vt:lpstr>Tvar křivky AS – několik pojetí:</vt:lpstr>
      <vt:lpstr>Tvar křivky AS – několik pojetí:</vt:lpstr>
      <vt:lpstr>PowerPoint 演示文稿</vt:lpstr>
      <vt:lpstr>PowerPoint 演示文稿</vt:lpstr>
      <vt:lpstr>MODELY vysvětlujících rostoucí tvar SRAS:</vt:lpstr>
      <vt:lpstr>MODELY vysvětlujících rostoucí tvar SRAS: </vt:lpstr>
      <vt:lpstr>MODELY vysvětlujících rostoucí tvar SRAS: </vt:lpstr>
      <vt:lpstr>Agregátní nabídka  krátkodobá (SRAS)</vt:lpstr>
      <vt:lpstr>PowerPoint 演示文稿</vt:lpstr>
      <vt:lpstr>Faktory ovlivňující SRAS</vt:lpstr>
      <vt:lpstr>PowerPoint 演示文稿</vt:lpstr>
      <vt:lpstr>PowerPoint 演示文稿</vt:lpstr>
      <vt:lpstr>Faktory ovlivňující SRAS i LRAS</vt:lpstr>
      <vt:lpstr>Faktory ovlivňující SRAS i LRAS</vt:lpstr>
      <vt:lpstr>Změny krátkodobé (SRAS) a dlouhodobé (LRAS) agregátní nabídky</vt:lpstr>
      <vt:lpstr>Makroekonomická rovnováha</vt:lpstr>
      <vt:lpstr>Makroekonomická rovnováha</vt:lpstr>
      <vt:lpstr>Makroekonomická rovnováha krátkodobá a dlouhodobá makroekonomická rovnováha </vt:lpstr>
      <vt:lpstr>PowerPoint 演示文稿</vt:lpstr>
      <vt:lpstr>PowerPoint 演示文稿</vt:lpstr>
      <vt:lpstr>Dosahování makroekonomické rovnováhy</vt:lpstr>
      <vt:lpstr>PowerPoint 演示文稿</vt:lpstr>
      <vt:lpstr>Dosahování makroekonomické rovnováhy</vt:lpstr>
      <vt:lpstr>Dosahování makroekonomické rovnováhy</vt:lpstr>
      <vt:lpstr>PowerPoint 演示文稿</vt:lpstr>
      <vt:lpstr>PowerPoint 演示文稿</vt:lpstr>
      <vt:lpstr>PowerPoint 演示文稿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Magdaléna Drastichová</cp:lastModifiedBy>
  <cp:revision>99</cp:revision>
  <dcterms:created xsi:type="dcterms:W3CDTF">2024-10-28T14:41:06Z</dcterms:created>
  <dcterms:modified xsi:type="dcterms:W3CDTF">2024-11-09T18:35:23Z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0x0101008C6E2AD65BA15249A7B05B7D5E97129C</vt:lpwstr>
  </property>
  <property fmtid="{D5CDD505-2E9C-101B-9397-08002B2CF9AE}" pid="3" name="ICV">
    <vt:lpwstr>C19DDCF40DE04351BF201D78B079B342_13</vt:lpwstr>
  </property>
  <property fmtid="{D5CDD505-2E9C-101B-9397-08002B2CF9AE}" pid="4" name="KSOProductBuildVer">
    <vt:lpwstr>1033-12.2.0.18283</vt:lpwstr>
  </property>
</Properties>
</file>