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37"/>
  </p:notesMasterIdLst>
  <p:sldIdLst>
    <p:sldId id="257" r:id="rId3"/>
    <p:sldId id="339" r:id="rId4"/>
    <p:sldId id="338" r:id="rId5"/>
    <p:sldId id="418" r:id="rId6"/>
    <p:sldId id="419" r:id="rId7"/>
    <p:sldId id="309" r:id="rId8"/>
    <p:sldId id="437" r:id="rId9"/>
    <p:sldId id="341" r:id="rId10"/>
    <p:sldId id="420" r:id="rId11"/>
    <p:sldId id="438" r:id="rId12"/>
    <p:sldId id="421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36" r:id="rId21"/>
    <p:sldId id="446" r:id="rId22"/>
    <p:sldId id="447" r:id="rId23"/>
    <p:sldId id="448" r:id="rId24"/>
    <p:sldId id="449" r:id="rId25"/>
    <p:sldId id="451" r:id="rId26"/>
    <p:sldId id="450" r:id="rId27"/>
    <p:sldId id="452" r:id="rId28"/>
    <p:sldId id="453" r:id="rId29"/>
    <p:sldId id="454" r:id="rId30"/>
    <p:sldId id="455" r:id="rId31"/>
    <p:sldId id="456" r:id="rId32"/>
    <p:sldId id="457" r:id="rId33"/>
    <p:sldId id="458" r:id="rId34"/>
    <p:sldId id="460" r:id="rId35"/>
    <p:sldId id="27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2B8175-A9FA-4848-A7C8-EA3FD80C6D94}" v="4" dt="2024-11-09T18:29:24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80000" autoAdjust="0"/>
  </p:normalViewPr>
  <p:slideViewPr>
    <p:cSldViewPr snapToGrid="0">
      <p:cViewPr varScale="1">
        <p:scale>
          <a:sx n="70" d="100"/>
          <a:sy n="70" d="100"/>
        </p:scale>
        <p:origin x="109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0F2D7-A17C-4307-BB5C-45F3BCD640D6}" type="datetimeFigureOut">
              <a:rPr lang="en-GB" smtClean="0"/>
              <a:t>09/11/2024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1DF3A-3D05-4752-846B-5F689D2410B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cs-CZ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noProof="0" dirty="0"/>
              <a:t>Předpoklad: substituční efekt růstu mzdy je silnější než důchodový efekt.</a:t>
            </a: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sz="12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Opustíme nyní předpoklad fixní cenové hladiny</a:t>
            </a:r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noProof="0" dirty="0"/>
              <a:t>Nové keynesiánská ekonomie – snaha vysvětlit nezaměstnanost mzdovými a cenovými </a:t>
            </a:r>
            <a:r>
              <a:rPr lang="cs-CZ" noProof="0" dirty="0" err="1"/>
              <a:t>strnutostmi</a:t>
            </a:r>
            <a:r>
              <a:rPr lang="cs-CZ" noProof="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poptávku po penězích platí v podstatě totéž, co pro poptávku po jakémkoli zboží. Například vaše poptávka po hamburgerech závisí na vašem důchodu a na ceně hamburgeru. Vaše poptávka po peněžních zůstatcích závisí rovněž na vašem důchodu a na ceně držby peněz — cenou držby peněz je ušlý nominální </a:t>
            </a:r>
            <a:r>
              <a:rPr lang="cs-CZ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úrok.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6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35360" y="260650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1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pPr>
              <a:buClrTx/>
              <a:defRPr/>
            </a:pPr>
            <a:r>
              <a:rPr lang="cs-CZ" altLang="cs-CZ" kern="1200" cap="none"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kern="1200" cap="none" dirty="0">
              <a:latin typeface="Times New Roman" panose="020206030504050203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1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buClrTx/>
              <a:defRPr/>
            </a:pPr>
            <a:fld id="{560808B9-4D1F-4069-9EB9-CD8802008F4E}" type="slidenum">
              <a:rPr lang="cs-CZ" sz="1800" kern="1200" smtClean="0">
                <a:solidFill>
                  <a:srgbClr val="307871"/>
                </a:solidFill>
                <a:latin typeface="Times New Roman" panose="02020603050405020304"/>
                <a:ea typeface="+mn-ea"/>
                <a:cs typeface="+mn-cs"/>
              </a:rPr>
              <a:t>‹#›</a:t>
            </a:fld>
            <a:endParaRPr lang="cs-CZ" sz="1800" kern="1200" dirty="0">
              <a:solidFill>
                <a:srgbClr val="307871"/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6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35360" y="260650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1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pPr>
              <a:buClrTx/>
            </a:pPr>
            <a:r>
              <a:rPr lang="cs-CZ" altLang="cs-CZ" kern="1200">
                <a:latin typeface="Calibri" panose="020F0502020204030204"/>
                <a:ea typeface="+mn-ea"/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kern="1200" dirty="0"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1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buClrTx/>
            </a:pPr>
            <a:fld id="{560808B9-4D1F-4069-9EB9-CD8802008F4E}" type="slidenum">
              <a:rPr lang="cs-CZ" kern="1200" smtClean="0">
                <a:latin typeface="Calibri" panose="020F0502020204030204"/>
                <a:ea typeface="+mn-ea"/>
                <a:cs typeface="+mn-cs"/>
              </a:rPr>
              <a:t>‹#›</a:t>
            </a:fld>
            <a:endParaRPr lang="cs-CZ" kern="1200" dirty="0"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833020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285039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800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833020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285039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800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553915" y="2029523"/>
            <a:ext cx="10964008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D10202"/>
              </a:buClr>
              <a:buSzPts val="4400"/>
            </a:pPr>
            <a:r>
              <a:rPr lang="cs-CZ" sz="3600" b="1" dirty="0">
                <a:solidFill>
                  <a:srgbClr val="D10202"/>
                </a:solidFill>
              </a:rPr>
              <a:t>Makroekonomie II</a:t>
            </a:r>
            <a:br>
              <a:rPr lang="cs-CZ" sz="3600" b="1" dirty="0">
                <a:solidFill>
                  <a:srgbClr val="D10202"/>
                </a:solidFill>
              </a:rPr>
            </a:br>
            <a:r>
              <a:rPr lang="cs-CZ" sz="3200" b="1" i="1" dirty="0">
                <a:solidFill>
                  <a:srgbClr val="D10202"/>
                </a:solidFill>
              </a:rPr>
              <a:t> Téma: </a:t>
            </a:r>
            <a:r>
              <a:rPr lang="en-GB" sz="3200" b="1" i="1" dirty="0" err="1">
                <a:solidFill>
                  <a:srgbClr val="D10202"/>
                </a:solidFill>
              </a:rPr>
              <a:t>Agregátní</a:t>
            </a:r>
            <a:r>
              <a:rPr lang="en-GB" sz="3200" b="1" i="1" dirty="0">
                <a:solidFill>
                  <a:srgbClr val="D10202"/>
                </a:solidFill>
              </a:rPr>
              <a:t> </a:t>
            </a:r>
            <a:r>
              <a:rPr lang="en-GB" sz="3200" b="1" i="1" dirty="0" err="1">
                <a:solidFill>
                  <a:srgbClr val="D10202"/>
                </a:solidFill>
              </a:rPr>
              <a:t>nabídka</a:t>
            </a:r>
            <a:r>
              <a:rPr lang="en-GB" sz="3200" b="1" i="1" dirty="0">
                <a:solidFill>
                  <a:srgbClr val="D10202"/>
                </a:solidFill>
              </a:rPr>
              <a:t> a model AD-AS </a:t>
            </a:r>
            <a:br>
              <a:rPr lang="en-GB" sz="3200" b="1" i="1" dirty="0">
                <a:solidFill>
                  <a:srgbClr val="D10202"/>
                </a:solidFill>
              </a:rPr>
            </a:br>
            <a:r>
              <a:rPr lang="cs-CZ" sz="2800" b="1" dirty="0">
                <a:solidFill>
                  <a:srgbClr val="D10202"/>
                </a:solidFill>
              </a:rPr>
              <a:t>XMAK2</a:t>
            </a:r>
            <a:endParaRPr sz="2800"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972853" y="5555728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cs-CZ" b="1" kern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Autor: doc. Ing. Magdaléna </a:t>
            </a:r>
            <a:r>
              <a:rPr lang="cs-CZ" b="1" kern="0" dirty="0" err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Drastichová</a:t>
            </a:r>
            <a:r>
              <a:rPr lang="cs-CZ" b="1" kern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, Ph.D.</a:t>
            </a:r>
            <a:endParaRPr sz="1600" kern="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5943600" y="1703718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7229474" y="5604869"/>
            <a:ext cx="3989673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algn="r">
              <a:buClr>
                <a:srgbClr val="000000"/>
              </a:buClr>
              <a:buSzPts val="1800"/>
            </a:pPr>
            <a:r>
              <a:rPr lang="cs-CZ" b="1" kern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2024</a:t>
            </a:r>
            <a:endParaRPr sz="14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algn="r">
              <a:buClr>
                <a:srgbClr val="000000"/>
              </a:buClr>
              <a:buSzPts val="1800"/>
            </a:pPr>
            <a:r>
              <a:rPr lang="cs-CZ" b="1" kern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Olomouc</a:t>
            </a:r>
            <a:endParaRPr sz="14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>
              <a:buClr>
                <a:srgbClr val="000000"/>
              </a:buClr>
              <a:buSzPts val="1600"/>
            </a:pPr>
            <a:endParaRPr sz="1600" kern="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4325" y="1417637"/>
            <a:ext cx="11563350" cy="482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6720" algn="just">
              <a:tabLst>
                <a:tab pos="6096000" algn="l"/>
              </a:tabLst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model, který vysvětluje krátkodobou agregátní nabídku:</a:t>
            </a:r>
          </a:p>
          <a:p>
            <a:pPr marL="42672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Předpoklad: </a:t>
            </a:r>
            <a:r>
              <a:rPr 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ceny i mzdy jsou pružné, ale firmy mají o změnách cen LEPŠÍ INFORMACE než zaměstnanci:</a:t>
            </a:r>
          </a:p>
          <a:p>
            <a:pPr marL="42672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Důvod: Firmy nakupují méně druhů zboží než spotřebitelé; Nákupy firem – pravidelnější a přesněji naplánované než nákupy spotřebitelů: firmy mají o cenách toho, co nakupují, lepší informace než zaměstnanci = spotřebitelé. </a:t>
            </a:r>
          </a:p>
          <a:p>
            <a:pPr marL="42672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1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Zaměstnanci nedokáži v krátkém období dobře odhadnout změny cen: zamění růst / pokles nominálních mezd s růstem / poklesem reálných mezd. </a:t>
            </a:r>
          </a:p>
          <a:p>
            <a:pPr marL="42672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rostou ceny i nominální mzdy – zaměstnanci registrují růst mezd, neuvědomují si hned růst cen</a:t>
            </a:r>
            <a:r>
              <a:rPr lang="cs-CZ" sz="1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=&gt; p</a:t>
            </a: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ovažují růst nominálních mezd za růst reálných mezd</a:t>
            </a:r>
            <a:r>
              <a:rPr lang="cs-CZ" sz="1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=&gt;</a:t>
            </a: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ochotni více pracovat</a:t>
            </a: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2672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Tento jev = </a:t>
            </a:r>
            <a:r>
              <a:rPr lang="cs-CZ" sz="1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MYLNÉ VNÍMÁNÍ CENOVÉ HLADINY / PENĚŽNÍ ILUZE: </a:t>
            </a:r>
          </a:p>
          <a:p>
            <a:pPr marL="42672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Cenová hladina, kterou zaměstnanci očekávají, se v krátkém období může odlišovat od skutečné cenové hladiny. </a:t>
            </a:r>
          </a:p>
          <a:p>
            <a:pPr marL="483870" indent="-400050" algn="just">
              <a:buFont typeface="+mj-lt"/>
              <a:buAutoNum type="romanLcPeriod"/>
              <a:tabLst>
                <a:tab pos="60960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Následky pro nabídku práce: zaměstnanci nabízejí prací v závislosti na očekávané reálné mzdě: podíl nominálních mezd a očekávané cenové hladiny. </a:t>
            </a:r>
          </a:p>
          <a:p>
            <a:pPr marL="483870" indent="-400050" algn="just">
              <a:buFont typeface="+mj-lt"/>
              <a:buAutoNum type="romanLcPeriod"/>
              <a:tabLst>
                <a:tab pos="60960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Následky pro poptávku po práci: firmy i v krátkém období  odhadují cenovou hladinu správně</a:t>
            </a:r>
            <a:r>
              <a:rPr lang="cs-CZ" sz="1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=&gt;</a:t>
            </a: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jimi očekávaná cenová hladina se shoduje se skutečnou cenovou hladinou. Trh práce v krátkém období  - rovnice: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83722"/>
            <a:ext cx="10972800" cy="524259"/>
          </a:xfrm>
        </p:spPr>
        <p:txBody>
          <a:bodyPr>
            <a:noAutofit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lang="cs-CZ" sz="24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MYLNÉ VNÍMÁNÍ CENOVÉ HLADINY </a:t>
            </a:r>
            <a:endParaRPr lang="en-GB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4325" y="1417637"/>
                <a:ext cx="11563350" cy="48334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77500" lnSpcReduction="20000"/>
              </a:bodyPr>
              <a:lstStyle/>
              <a:p>
                <a:pPr marL="273050" indent="0" algn="ctr">
                  <a:buNone/>
                  <a:tabLst>
                    <a:tab pos="60960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s-CZ" sz="4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cs-CZ" sz="4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4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cs-CZ" sz="4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𝑫</m:t>
                                </m:r>
                              </m:sub>
                            </m:sSub>
                            <m:r>
                              <a:rPr lang="cs-CZ" sz="4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cs-CZ" sz="4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cs-CZ" sz="4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sub>
                        </m:sSub>
                        <m:d>
                          <m:dPr>
                            <m:ctrlPr>
                              <a:rPr lang="cs-CZ" sz="4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sz="40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4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𝑾</m:t>
                                </m:r>
                              </m:num>
                              <m:den>
                                <m:r>
                                  <a:rPr lang="cs-CZ" sz="40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𝑷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cs-CZ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cs-CZ" sz="3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marL="273050" indent="0" algn="ctr">
                  <a:buNone/>
                  <a:tabLst>
                    <a:tab pos="60960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s-CZ" sz="3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cs-CZ" sz="3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3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cs-CZ" sz="34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sub>
                            </m:sSub>
                            <m:r>
                              <a:rPr lang="cs-CZ" sz="3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cs-CZ" sz="3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cs-CZ" sz="3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sub>
                        </m:sSub>
                        <m:d>
                          <m:dPr>
                            <m:ctrlPr>
                              <a:rPr lang="cs-CZ" sz="3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sz="34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3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𝑾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cs-CZ" sz="34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34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cs-CZ" sz="34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a:rPr lang="cs-CZ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cs-CZ" sz="3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</a:p>
              <a:p>
                <a:pPr marL="636905" indent="-457200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cs-CZ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poptávka po práci, L</a:t>
                </a:r>
                <a:r>
                  <a:rPr lang="cs-CZ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nabídka páce, </a:t>
                </a:r>
              </a:p>
              <a:p>
                <a:pPr marL="636905" indent="-457200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 — nominální mzda, </a:t>
                </a:r>
              </a:p>
              <a:p>
                <a:pPr marL="636905" indent="-457200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— skutečná cenová hladina; </a:t>
                </a:r>
                <a:r>
                  <a:rPr lang="cs-CZ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</a:t>
                </a: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očekávaná cenová hladina. </a:t>
                </a:r>
              </a:p>
              <a:p>
                <a:pPr marL="787400" indent="-514350" algn="just">
                  <a:buFont typeface="+mj-lt"/>
                  <a:buAutoNum type="arabicPeriod"/>
                  <a:tabLst>
                    <a:tab pos="6096000" algn="l"/>
                  </a:tabLst>
                </a:pPr>
                <a:r>
                  <a:rPr lang="cs-CZ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Rovnice (1): poptávka firem po práci je klesající funkcí skutečné reálné mzdy W/P.</a:t>
                </a:r>
              </a:p>
              <a:p>
                <a:pPr marL="787400" indent="-514350" algn="just">
                  <a:buFont typeface="+mj-lt"/>
                  <a:buAutoNum type="arabicPeriod"/>
                  <a:tabLst>
                    <a:tab pos="6096000" algn="l"/>
                  </a:tabLst>
                </a:pPr>
                <a:r>
                  <a:rPr lang="cs-CZ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Rovnice (2): nabídka práce je rostoucí funkcí očekávané reálné mzdy W/</a:t>
                </a:r>
                <a:r>
                  <a:rPr lang="cs-CZ" b="1" dirty="0" err="1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</a:t>
                </a:r>
                <a:r>
                  <a:rPr lang="cs-CZ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357505" indent="-273050" algn="just">
                  <a:tabLst>
                    <a:tab pos="6096000" algn="l"/>
                  </a:tabLst>
                </a:pPr>
                <a:endPara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7505" indent="-273050" algn="just">
                  <a:tabLst>
                    <a:tab pos="6096000" algn="l"/>
                  </a:tabLst>
                </a:pP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Očekávanou reálnou mzdu možno rozepsat: </a:t>
                </a:r>
              </a:p>
              <a:p>
                <a:pPr marL="273050" indent="0" algn="ctr">
                  <a:buNone/>
                  <a:tabLst>
                    <a:tab pos="60960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𝑾</m:t>
                        </m:r>
                      </m:num>
                      <m:den>
                        <m:sSub>
                          <m:sSubPr>
                            <m:ctrlPr>
                              <a:rPr lang="cs-CZ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cs-CZ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𝑾</m:t>
                        </m:r>
                      </m:num>
                      <m:den>
                        <m:r>
                          <a:rPr lang="cs-CZ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den>
                    </m:f>
                  </m:oMath>
                </a14:m>
                <a:r>
                  <a:rPr lang="cs-CZ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cs-CZ" sz="4000" b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num>
                      <m:den>
                        <m:sSub>
                          <m:sSubPr>
                            <m:ctrlPr>
                              <a:rPr lang="cs-CZ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cs-CZ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(3)</a:t>
                </a:r>
              </a:p>
              <a:p>
                <a:pPr marL="357505" indent="-84455" algn="just">
                  <a:tabLst>
                    <a:tab pos="6096000" algn="l"/>
                  </a:tabLst>
                </a:pPr>
                <a:endPara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72530" indent="0" algn="just">
                  <a:buNone/>
                  <a:tabLst>
                    <a:tab pos="6096000" algn="l"/>
                  </a:tabLst>
                </a:pPr>
                <a:endPara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4325" y="1417637"/>
                <a:ext cx="11563350" cy="4833461"/>
              </a:xfrm>
              <a:prstGeom prst="rect">
                <a:avLst/>
              </a:prstGeom>
              <a:blipFill rotWithShape="1">
                <a:blip r:embed="rId3"/>
                <a:stretch>
                  <a:fillRect t="-335" b="-102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9650" y="606901"/>
            <a:ext cx="10972800" cy="524259"/>
          </a:xfrm>
        </p:spPr>
        <p:txBody>
          <a:bodyPr>
            <a:noAutofit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lang="cs-CZ" sz="28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MYLNÉ VNÍMÁNÍ CENOVÉ HLADINY </a:t>
            </a:r>
            <a:endParaRPr lang="en-GB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4325" y="1417637"/>
                <a:ext cx="11563350" cy="48334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85000" lnSpcReduction="20000"/>
              </a:bodyPr>
              <a:lstStyle/>
              <a:p>
                <a:pPr marL="787400" indent="-514350" algn="just">
                  <a:buFont typeface="Wingdings" panose="05000000000000000000" pitchFamily="2" charset="2"/>
                  <a:buChar char="§"/>
                  <a:tabLst>
                    <a:tab pos="6096000" algn="l"/>
                  </a:tabLst>
                </a:pPr>
                <a:r>
                  <a:rPr lang="cs-CZ" b="1" dirty="0"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Rovnici (2) možno zapsat: </a:t>
                </a:r>
              </a:p>
              <a:p>
                <a:pPr marL="84455" indent="0" algn="ctr">
                  <a:buNone/>
                  <a:tabLst>
                    <a:tab pos="60960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cs-CZ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cs-CZ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𝑾</m:t>
                        </m:r>
                      </m:num>
                      <m:den>
                        <m:r>
                          <a:rPr lang="cs-CZ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den>
                    </m:f>
                  </m:oMath>
                </a14:m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cs-CZ" b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num>
                      <m:den>
                        <m:sSub>
                          <m:sSubPr>
                            <m:ctrlPr>
                              <a:rPr lang="cs-CZ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cs-CZ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sub>
                        </m:sSub>
                      </m:den>
                    </m:f>
                    <m:r>
                      <a:rPr lang="cs-CZ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(4)</a:t>
                </a:r>
              </a:p>
              <a:p>
                <a:pPr marL="541655" indent="-457200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num>
                      <m:den>
                        <m:sSub>
                          <m:sSubPr>
                            <m:ctrlPr>
                              <a:rPr lang="cs-CZ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cs-CZ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stupeň mylného vnímaní cenové hladiny zaměstnanci</a:t>
                </a: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98805" indent="-514350" algn="just">
                  <a:buFont typeface="+mj-lt"/>
                  <a:buAutoNum type="alphaLcParenR"/>
                  <a:tabLst>
                    <a:tab pos="6096000" algn="l"/>
                  </a:tabLst>
                </a:pP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Např. očekávají, že se P nemění, v skutečnosti roste o 5% </a:t>
                </a:r>
                <a:r>
                  <a:rPr lang="cs-CZ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</a:t>
                </a:r>
                <a:r>
                  <a:rPr 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stupeň jejich mylného vnímání je = 1,05/1 = </a:t>
                </a:r>
                <a:r>
                  <a:rPr lang="cs-CZ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1,05.</a:t>
                </a:r>
              </a:p>
              <a:p>
                <a:pPr marL="598805" indent="-514350" algn="just">
                  <a:buFont typeface="+mj-lt"/>
                  <a:buAutoNum type="alphaLcParenR"/>
                  <a:tabLst>
                    <a:tab pos="6096000" algn="l"/>
                  </a:tabLst>
                </a:pP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Očekávají, že se P roste o 2% a v skutečnosti je to o 5</a:t>
                </a:r>
                <a:r>
                  <a:rPr lang="cs-CZ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=&gt;</a:t>
                </a:r>
                <a:r>
                  <a:rPr 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stupeň jejich mylného vnímání je = 1,05/1,02 = </a:t>
                </a:r>
                <a:r>
                  <a:rPr lang="cs-CZ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1,03. </a:t>
                </a:r>
              </a:p>
              <a:p>
                <a:pPr marL="357505" indent="-273050" algn="just">
                  <a:tabLst>
                    <a:tab pos="6096000" algn="l"/>
                  </a:tabLst>
                </a:pPr>
                <a:endPara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41655" indent="-457200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rovnice (4) vyplývá, že nabídka práce je ovlivněna tímto mylným vnímáním cenové hladiny. </a:t>
                </a:r>
                <a:r>
                  <a:rPr lang="cs-CZ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DÚ příklad:  mylné vnímání cenové hladiny a nabídka práce.</a:t>
                </a:r>
              </a:p>
              <a:p>
                <a:pPr marL="357505" indent="-273050" algn="just">
                  <a:tabLst>
                    <a:tab pos="6096000" algn="l"/>
                  </a:tabLst>
                </a:pP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57505" indent="-84455" algn="just">
                  <a:tabLst>
                    <a:tab pos="6096000" algn="l"/>
                  </a:tabLst>
                </a:pPr>
                <a:endPara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72530" indent="0" algn="just">
                  <a:buNone/>
                  <a:tabLst>
                    <a:tab pos="6096000" algn="l"/>
                  </a:tabLst>
                </a:pPr>
                <a:endPara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4325" y="1417637"/>
                <a:ext cx="11563350" cy="4833461"/>
              </a:xfrm>
              <a:prstGeom prst="rect">
                <a:avLst/>
              </a:prstGeom>
              <a:blipFill rotWithShape="1">
                <a:blip r:embed="rId3"/>
                <a:stretch>
                  <a:fillRect t="-151" b="-132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9650" y="606901"/>
            <a:ext cx="10972800" cy="524259"/>
          </a:xfrm>
        </p:spPr>
        <p:txBody>
          <a:bodyPr>
            <a:noAutofit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lang="cs-CZ" sz="28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MYLNÉ VNÍMÁNÍ CENOVÉ HLADINY </a:t>
            </a:r>
            <a:endParaRPr lang="en-GB" sz="5400" dirty="0"/>
          </a:p>
        </p:txBody>
      </p:sp>
      <p:sp>
        <p:nvSpPr>
          <p:cNvPr id="2" name="Arrow: Right 1"/>
          <p:cNvSpPr/>
          <p:nvPr/>
        </p:nvSpPr>
        <p:spPr>
          <a:xfrm>
            <a:off x="4267200" y="5717628"/>
            <a:ext cx="1439917" cy="3363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044966" y="1417637"/>
            <a:ext cx="6832709" cy="483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541655" indent="-457200" algn="just">
              <a:tabLst>
                <a:tab pos="3676650" algn="l"/>
                <a:tab pos="8248650" algn="l"/>
              </a:tabLst>
            </a:pPr>
            <a:r>
              <a:rPr lang="cs-CZ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Graf: trh práce, který je vyčištěný: rovnováha v bodě E při zaměstnanosti L1 a reálné mzdě W1/P1=200 000 /1 = 200 000 Kč. </a:t>
            </a:r>
          </a:p>
          <a:p>
            <a:pPr marL="541655" indent="-457200" algn="just">
              <a:buFont typeface="Wingdings" panose="05000000000000000000" pitchFamily="2" charset="2"/>
              <a:buChar char="Ø"/>
              <a:tabLst>
                <a:tab pos="3676650" algn="l"/>
                <a:tab pos="8248650" algn="l"/>
              </a:tabLst>
            </a:pPr>
            <a:r>
              <a:rPr lang="cs-CZ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Neočekávané zvýšení cen i nominálních mezd o 5%: Firmy vědí, že 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reálna mzda = W2/</a:t>
            </a:r>
            <a:r>
              <a:rPr lang="cs-CZ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P2: P1=210 000 /1,05 = 200 000 Kč – stejná: poptávají L1 práce. </a:t>
            </a:r>
          </a:p>
          <a:p>
            <a:pPr marL="541655" indent="-457200" algn="just">
              <a:buFont typeface="Wingdings" panose="05000000000000000000" pitchFamily="2" charset="2"/>
              <a:buChar char="Ø"/>
              <a:tabLst>
                <a:tab pos="3676650" algn="l"/>
                <a:tab pos="8248650" algn="l"/>
              </a:tabLst>
            </a:pPr>
            <a:r>
              <a:rPr lang="cs-CZ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Zaměstnanci: W2/P1=210 000 / 1 = 210 000 Kč. Nabízejí L2 práce.</a:t>
            </a:r>
          </a:p>
          <a:p>
            <a:pPr marL="598805" indent="-514350" algn="just">
              <a:buFont typeface="Wingdings" panose="05000000000000000000" pitchFamily="2" charset="2"/>
              <a:buChar char="Ø"/>
              <a:tabLst>
                <a:tab pos="3676650" algn="l"/>
                <a:tab pos="8248650" algn="l"/>
              </a:tabLst>
            </a:pPr>
            <a:r>
              <a:rPr lang="cs-CZ" sz="3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nabídky práce z L</a:t>
            </a:r>
            <a:r>
              <a:rPr lang="cs-CZ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Ľ</a:t>
            </a:r>
            <a:r>
              <a:rPr lang="cs-CZ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–vlivem mylného vnímaní cenové hladiny </a:t>
            </a:r>
          </a:p>
          <a:p>
            <a:pPr marL="357505" indent="-273050" algn="just">
              <a:tabLst>
                <a:tab pos="6096000" algn="l"/>
              </a:tabLst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Zaměstnanci na křivce </a:t>
            </a:r>
          </a:p>
          <a:p>
            <a:pPr marL="357505" indent="-273050" algn="just">
              <a:buFont typeface="+mj-lt"/>
              <a:buAutoNum type="arabicPeriod"/>
              <a:tabLst>
                <a:tab pos="356870" algn="l"/>
                <a:tab pos="6096000" algn="l"/>
              </a:tabLst>
            </a:pPr>
            <a:r>
              <a:rPr lang="cs-CZ" b="1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sz="2300" b="1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3300" b="1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vnímají cenovou hladinu správně — jimi očekávaná cenová je stejná jako skutečná cenová hladina, tj. </a:t>
            </a:r>
            <a:r>
              <a:rPr lang="cs-CZ" sz="33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P= </a:t>
            </a:r>
            <a:r>
              <a:rPr lang="cs-CZ" sz="33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cs-CZ" sz="33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57505" indent="-273050" algn="just">
              <a:buFont typeface="+mj-lt"/>
              <a:buAutoNum type="arabicPeriod"/>
              <a:tabLst>
                <a:tab pos="356870" algn="l"/>
                <a:tab pos="6096000" algn="l"/>
              </a:tabLst>
            </a:pPr>
            <a:r>
              <a:rPr kumimoji="0" lang="cs-CZ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Ľ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S </a:t>
            </a:r>
            <a:r>
              <a:rPr lang="cs-CZ" sz="3600" b="1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vnímají cenovou hladinu mylně — jimi očekávaná cenová hladina je menší než skutečná cenová hladina. tj. </a:t>
            </a:r>
            <a:r>
              <a:rPr lang="cs-CZ" sz="33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cs-CZ" sz="33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&lt; P. </a:t>
            </a:r>
          </a:p>
          <a:p>
            <a:pPr marL="357505" indent="-273050" algn="just">
              <a:buFont typeface="+mj-lt"/>
              <a:buAutoNum type="arabicPeriod"/>
              <a:tabLst>
                <a:tab pos="356870" algn="l"/>
                <a:tab pos="6096000" algn="l"/>
              </a:tabLst>
            </a:pPr>
            <a:endParaRPr lang="cs-CZ" sz="5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8805" indent="-514350" algn="just">
              <a:buFont typeface="+mj-lt"/>
              <a:buAutoNum type="arabicPeriod"/>
              <a:tabLst>
                <a:tab pos="6096000" algn="l"/>
              </a:tabLst>
            </a:pPr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505" indent="-273050" algn="just">
              <a:tabLst>
                <a:tab pos="6096000" algn="l"/>
              </a:tabLst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2530" indent="0" algn="just">
              <a:buNone/>
              <a:tabLst>
                <a:tab pos="6096000" algn="l"/>
              </a:tabLst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9650" y="606901"/>
            <a:ext cx="10972800" cy="524259"/>
          </a:xfrm>
        </p:spPr>
        <p:txBody>
          <a:bodyPr>
            <a:noAutofit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lang="cs-CZ" sz="28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MYLNÉ VNÍMÁNÍ CENOVÉ HLADINY </a:t>
            </a:r>
            <a:endParaRPr lang="en-GB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11310" t="40850" r="9938" b="21293"/>
          <a:stretch>
            <a:fillRect/>
          </a:stretch>
        </p:blipFill>
        <p:spPr>
          <a:xfrm>
            <a:off x="104118" y="1660634"/>
            <a:ext cx="4940848" cy="3216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4325" y="1417637"/>
            <a:ext cx="11563350" cy="483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452755" indent="-27305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určité době zaměstnanci poznají, jaká jé skutečná cenová hladina a 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vracejí se na nabídkovou křivku LS,</a:t>
            </a:r>
          </a:p>
          <a:p>
            <a:pPr marL="452755" indent="-27305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Trh práce se vyčistí opět v bode E, zaměstnanost se vrátí na L1, 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reálný produkt se sníží na původní úroveň. </a:t>
            </a:r>
          </a:p>
          <a:p>
            <a:pPr marL="357505" indent="-84455" algn="just">
              <a:tabLst>
                <a:tab pos="6096000" algn="l"/>
              </a:tabLst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0250" indent="-457200" algn="just">
              <a:buFont typeface="Wingdings" panose="05000000000000000000" pitchFamily="2" charset="2"/>
              <a:buChar char="v"/>
              <a:tabLst>
                <a:tab pos="6096000" algn="l"/>
              </a:tabLst>
            </a:pP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mylného vnímání cenové hladiny vs. </a:t>
            </a:r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mzdových strnulostí</a:t>
            </a:r>
          </a:p>
          <a:p>
            <a:pPr marL="357505" indent="-84455" algn="just">
              <a:tabLst>
                <a:tab pos="6096000" algn="l"/>
              </a:tabLst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Oba modely: změny cenové hladiny vedou krátkém období k změnám zaměstnanosti a reálného produktu:</a:t>
            </a:r>
          </a:p>
          <a:p>
            <a:pPr marL="730250" indent="-45720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KRÁTKODOBÁ AGREGÁTNÍ NABÍDKA = ROSTOUCÍ FUNKCE CENOVÉ HLADINY. </a:t>
            </a:r>
          </a:p>
          <a:p>
            <a:pPr marL="273050" indent="-18923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mylného vnímání cenové hladiny — vysvětlení nejen poklesu reálného produktu pod potenciální produkt, ale též růst reálného produktu nad potenciální produkt, protože objasňuje, jak růst cenové hladiny zvyšuje nabídku práce. </a:t>
            </a:r>
          </a:p>
          <a:p>
            <a:pPr marL="273050" indent="-18923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 rozdíl mezi modely: </a:t>
            </a:r>
            <a:r>
              <a:rPr lang="cs-CZ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model mzdových strnulostí — založen na krátkodobém nevyčišťováni trhu práce; v modelu mylného vnímání se trh práce vyčišťuje i v krátkém období: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body E i F na Obr. (předchozí snímek) — vyčištěný trh práce (srovnejte se snímkem 8). </a:t>
            </a:r>
          </a:p>
          <a:p>
            <a:pPr marL="273050" indent="-18923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Oba modely — shodný závěr o proticyklickém chování reálných mezd. </a:t>
            </a:r>
          </a:p>
          <a:p>
            <a:pPr marL="541020" indent="-45720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Obr. (předchozí snímek): vyšší zaměstnanost L3 je spojena s nižší reálnou mzdou W3/P2. </a:t>
            </a:r>
          </a:p>
          <a:p>
            <a:pPr marL="357505" indent="-84455" algn="just">
              <a:tabLst>
                <a:tab pos="6096000" algn="l"/>
              </a:tabLst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2530" indent="0" algn="just">
              <a:buNone/>
              <a:tabLst>
                <a:tab pos="6096000" algn="l"/>
              </a:tabLst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9650" y="606901"/>
            <a:ext cx="10972800" cy="524259"/>
          </a:xfrm>
        </p:spPr>
        <p:txBody>
          <a:bodyPr>
            <a:noAutofit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lang="cs-CZ" sz="28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MYLNÉ VNÍMÁNÍ CENOVÉ HLADINY </a:t>
            </a:r>
            <a:endParaRPr lang="en-GB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4325" y="1417637"/>
            <a:ext cx="11563350" cy="483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57505" indent="-84455" algn="just"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Třetí model pro vysvětlení rostoucího tvaru funkce agregátní nabídky v krátkém období = MODEL NEÚPLNÉ INFORMOVANOSTI CENÁCH. </a:t>
            </a:r>
          </a:p>
          <a:p>
            <a:pPr marL="357505" indent="-84455" algn="just">
              <a:tabLst>
                <a:tab pos="6096000" algn="l"/>
              </a:tabLst>
            </a:pP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 Robert Lucas;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Tři předpoklady: </a:t>
            </a:r>
          </a:p>
          <a:p>
            <a:pPr marL="536575" indent="-357505" algn="just">
              <a:buFont typeface="+mj-lt"/>
              <a:buAutoNum type="arabicPeriod"/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Ceny a mzdy jsou pružné: nejen v dlouhém, ale i v krátkém období </a:t>
            </a:r>
            <a:r>
              <a:rPr lang="cs-CZ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trhy se vyčišťují. </a:t>
            </a:r>
          </a:p>
          <a:p>
            <a:pPr marL="536575" indent="-357505" algn="just">
              <a:buFont typeface="+mj-lt"/>
              <a:buAutoNum type="arabicPeriod"/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Lidé tvoří racionální očekávání.</a:t>
            </a:r>
          </a:p>
          <a:p>
            <a:pPr marL="536575" indent="-357505" algn="just">
              <a:buFont typeface="+mj-lt"/>
              <a:buAutoNum type="arabicPeriod"/>
              <a:tabLst>
                <a:tab pos="6096000" algn="l"/>
              </a:tabLst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Neočekávané změny cenové hladiny si lidé uvedomují se zpožděním: informace se k nim nedostávají ihned, ale šíří se postupně:</a:t>
            </a:r>
          </a:p>
          <a:p>
            <a:pPr marL="636270" indent="-45720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Třetí předpoklad vysvetluje průběh krátkodobé agregátní nabídky. </a:t>
            </a:r>
          </a:p>
          <a:p>
            <a:pPr marL="636270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hu-HU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Na rozdíl od předchozího modelu mylného vnímání cen: </a:t>
            </a:r>
          </a:p>
          <a:p>
            <a:pPr marL="636270" indent="-457200" algn="just">
              <a:tabLst>
                <a:tab pos="6096000" algn="l"/>
              </a:tabLst>
            </a:pPr>
            <a:r>
              <a:rPr lang="hu-HU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Nepredpokládá Lucasův model lepší informovanost firem o cenách než u zaměstnanců –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nerozlišuje mezi zaměstnanci a zaměstnavateli. </a:t>
            </a:r>
          </a:p>
          <a:p>
            <a:pPr marL="636270" indent="-457200" algn="just">
              <a:buFont typeface="Wingdings" panose="05000000000000000000" pitchFamily="2" charset="2"/>
              <a:buChar char="§"/>
              <a:tabLst>
                <a:tab pos="6096000" algn="l"/>
              </a:tabLst>
            </a:pPr>
            <a:r>
              <a:rPr lang="hu-H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DÚ: Neúplné informace pekaře </a:t>
            </a:r>
          </a:p>
          <a:p>
            <a:pPr marL="536575" indent="-357505" algn="just">
              <a:buFont typeface="+mj-lt"/>
              <a:buAutoNum type="arabicPeriod"/>
              <a:tabLst>
                <a:tab pos="6096000" algn="l"/>
              </a:tabLst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2530" indent="0" algn="just">
              <a:buNone/>
              <a:tabLst>
                <a:tab pos="6096000" algn="l"/>
              </a:tabLst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9650" y="606901"/>
            <a:ext cx="10972800" cy="524259"/>
          </a:xfrm>
        </p:spPr>
        <p:txBody>
          <a:bodyPr>
            <a:noAutofit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lang="cs-CZ" sz="28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 NEÚPLNÉ INFORMACE O CENÁCH </a:t>
            </a:r>
            <a:endParaRPr lang="en-GB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4325" y="1417637"/>
            <a:ext cx="11563350" cy="483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714375" indent="-630555" algn="just"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Subjekt se rozhoduje, kolik své služby má poskytovat: řídí se relativní cenou své služby:</a:t>
            </a:r>
          </a:p>
          <a:p>
            <a:pPr marL="714375" indent="-630555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vyjádří jako 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p/P,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kde</a:t>
            </a:r>
          </a:p>
          <a:p>
            <a:pPr marL="714375" indent="-630555" algn="just">
              <a:buFont typeface="+mj-lt"/>
              <a:buAutoNum type="romanUcPeriod"/>
              <a:tabLst>
                <a:tab pos="6096000" algn="l"/>
              </a:tabLst>
            </a:pP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cena služby, kterou sám prodává. </a:t>
            </a:r>
          </a:p>
          <a:p>
            <a:pPr marL="714375" indent="-630555" algn="just">
              <a:buFont typeface="+mj-lt"/>
              <a:buAutoNum type="romanUcPeriod"/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jsou ceny ostatních statků, které nakupuje. </a:t>
            </a:r>
          </a:p>
          <a:p>
            <a:pPr marL="714375" indent="-630555" algn="just">
              <a:buFont typeface="+mj-lt"/>
              <a:buAutoNum type="romanLcPeriod"/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Je-li zaměstnancem, relativní cena jeho služby = 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W/P; W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jeho nominální mzda, </a:t>
            </a:r>
          </a:p>
          <a:p>
            <a:pPr marL="714375" indent="-630555" algn="just">
              <a:buFont typeface="+mj-lt"/>
              <a:buAutoNum type="romanLcPeriod"/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Je-li výrobcem, jeho relativní cena je 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p/P, P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cena jeho zboží.</a:t>
            </a:r>
          </a:p>
          <a:p>
            <a:pPr marL="714375" indent="-630555" algn="just">
              <a:tabLst>
                <a:tab pos="6096000" algn="l"/>
              </a:tabLst>
            </a:pP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cena jeho služby roste oproti  cenám ostatních statků, tj. roste relativní cena jeho služby, bude nabízet více své služby:</a:t>
            </a:r>
          </a:p>
          <a:p>
            <a:pPr marL="714375" indent="-630555" algn="just">
              <a:buFont typeface="+mj-lt"/>
              <a:buAutoNum type="romanUcPeriod"/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Zaměstnanec – roste jeho mzda (oproti cenám spotřebního zboží) </a:t>
            </a:r>
            <a:r>
              <a:rPr lang="cs-CZ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chce více pracovat*;</a:t>
            </a:r>
          </a:p>
          <a:p>
            <a:pPr marL="714375" indent="-630555" algn="just">
              <a:buFont typeface="+mj-lt"/>
              <a:buAutoNum type="romanUcPeriod"/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Výrobce – roste cena jeho zboží (oproti ostatním cenám) </a:t>
            </a:r>
            <a:r>
              <a:rPr lang="cs-CZ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chce více vyrábět. </a:t>
            </a:r>
          </a:p>
          <a:p>
            <a:pPr marL="714375" indent="-630555" algn="just">
              <a:tabLst>
                <a:tab pos="6096000" algn="l"/>
              </a:tabLst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indent="-630555" algn="just"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krátkém období – šíření informací o změnách cen k subjektům postupně a se zpožděním: v každém okamžiku znají subjekty vlastní cenu, ale ne ceny ostatních statků </a:t>
            </a:r>
            <a:r>
              <a:rPr lang="cs-CZ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Jimi očekávané ceny se mohou lišit od skutečných cen. </a:t>
            </a:r>
          </a:p>
          <a:p>
            <a:pPr marL="714375" indent="-630555" algn="just">
              <a:tabLst>
                <a:tab pos="6096000" algn="l"/>
              </a:tabLst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606902"/>
            <a:ext cx="10972800" cy="524259"/>
          </a:xfrm>
        </p:spPr>
        <p:txBody>
          <a:bodyPr>
            <a:noAutofit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lang="cs-CZ" sz="28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 NEÚPLNÉ INFORMACE O CENÁCH </a:t>
            </a:r>
            <a:endParaRPr lang="en-GB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4325" y="1324303"/>
            <a:ext cx="11563350" cy="516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714375" indent="-630555" algn="just"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Výrobce očekává vlastní cenu </a:t>
            </a: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cenovou hladinu </a:t>
            </a: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714375" indent="-630555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Očekává relativní cenu svého zboží </a:t>
            </a: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základě ní volí objem své produkce.</a:t>
            </a:r>
          </a:p>
          <a:p>
            <a:pPr marL="714375" indent="-630555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Pak (oproti původním očekáváním): zvýšení všech cen: výrobce ihned ví, že se jeho vlastní cena zvýšila z </a:t>
            </a:r>
            <a:r>
              <a:rPr kumimoji="0" lang="cs-CZ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p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e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ale neví ihned, že se i cenová hladina zvýšila z </a:t>
            </a: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P:</a:t>
            </a:r>
          </a:p>
          <a:p>
            <a:pPr marL="714375" indent="-630555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Mylně se domnívá, že relativní cena jeho zboží vzrostla na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p/</a:t>
            </a: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=&gt;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zvýší svou produkci. </a:t>
            </a:r>
          </a:p>
          <a:p>
            <a:pPr marL="714375" indent="-630555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určité době si uvědomí, že se i cenová hladina zvýšila z </a:t>
            </a: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takže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jeho relativní cena se ve skutečnosti nezměnila. </a:t>
            </a:r>
          </a:p>
          <a:p>
            <a:pPr marL="714375" indent="-630555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Sníží produkci na dřívější úroveň. </a:t>
            </a:r>
          </a:p>
          <a:p>
            <a:pPr marL="714375" indent="-630555" algn="just">
              <a:tabLst>
                <a:tab pos="6096000" algn="l"/>
              </a:tabLst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indent="-630555" algn="just"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jednotlivce k agregátní úrovni: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Je-li skutečná cenová hladina shodná s očekávanou:</a:t>
            </a:r>
          </a:p>
          <a:p>
            <a:pPr marL="714375" indent="-630555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domácí produkt setrvává na úrovni potenciálního produktu: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subjekty považují relativní ceny svých služeb za nezměněné a nemají důvod měnit své nabídky.</a:t>
            </a:r>
          </a:p>
          <a:p>
            <a:pPr marL="714375" indent="-630555" algn="just">
              <a:tabLst>
                <a:tab pos="6096000" algn="l"/>
              </a:tabLst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606902"/>
            <a:ext cx="10972800" cy="524259"/>
          </a:xfrm>
        </p:spPr>
        <p:txBody>
          <a:bodyPr>
            <a:noAutofit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lang="cs-CZ" sz="28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 NEÚPLNÉ INFORMACE O CENÁCH </a:t>
            </a:r>
            <a:endParaRPr lang="en-GB" sz="5400" dirty="0"/>
          </a:p>
        </p:txBody>
      </p:sp>
      <p:sp>
        <p:nvSpPr>
          <p:cNvPr id="2" name="Arrow: Right 1"/>
          <p:cNvSpPr/>
          <p:nvPr/>
        </p:nvSpPr>
        <p:spPr>
          <a:xfrm>
            <a:off x="9522372" y="6001407"/>
            <a:ext cx="1061545" cy="2496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4325" y="1324303"/>
                <a:ext cx="11563350" cy="51605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85000" lnSpcReduction="10000"/>
              </a:bodyPr>
              <a:lstStyle/>
              <a:p>
                <a:pPr marL="714375" indent="-630555" algn="just">
                  <a:tabLst>
                    <a:tab pos="6096000" algn="l"/>
                  </a:tabLst>
                </a:pP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  <m:r>
                      <a:rPr lang="cs-CZ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=&gt;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p>
                        <m:r>
                          <a:rPr lang="cs-CZ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cs-CZ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14375" indent="-630555" algn="just">
                  <a:buFont typeface="Wingdings" panose="05000000000000000000" pitchFamily="2" charset="2"/>
                  <a:buChar char="ü"/>
                  <a:tabLst>
                    <a:tab pos="6096000" algn="l"/>
                  </a:tabLst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Pokud se skutečná cenová hladina zvýší nad očekávánou, domácí produkt roste nad potenciální produkt; Domnění subjektů: jejich relativní ceny vzrostli </a:t>
                </a: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zvyšují nabídky svých služeb. Platí: </a:t>
                </a:r>
              </a:p>
              <a:p>
                <a:pPr marL="714375" indent="-630555" algn="just">
                  <a:tabLst>
                    <a:tab pos="6096000" algn="l"/>
                  </a:tabLst>
                </a:pP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cs-CZ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  <m:r>
                      <a:rPr lang="cs-CZ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=&gt;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p>
                      <m:sSup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p>
                        <m:r>
                          <a:rPr lang="cs-CZ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714375" indent="-630555" algn="just">
                  <a:buFont typeface="Wingdings" panose="05000000000000000000" pitchFamily="2" charset="2"/>
                  <a:buChar char="ü"/>
                  <a:tabLst>
                    <a:tab pos="6096000" algn="l"/>
                  </a:tabLst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Když skutečná cenová hladina klesne pod očekávanou, domácí produkt klesne pod potenciální produkt. Domnění subjektů: jejich relativní ceny klesli </a:t>
                </a: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snižují nabídky svých služeb. Platí: </a:t>
                </a:r>
              </a:p>
              <a:p>
                <a:pPr marL="714375" indent="-630555" algn="just">
                  <a:tabLst>
                    <a:tab pos="6096000" algn="l"/>
                  </a:tabLst>
                </a:pP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cs-CZ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  <m:r>
                      <a:rPr lang="cs-CZ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=&gt;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p>
                        <m:r>
                          <a:rPr lang="cs-CZ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714375" indent="-630555" algn="just">
                  <a:tabLst>
                    <a:tab pos="6096000" algn="l"/>
                  </a:tabLst>
                </a:pPr>
                <a:endParaRPr lang="cs-CZ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14375" indent="-630555" algn="just">
                  <a:tabLst>
                    <a:tab pos="6096000" algn="l"/>
                  </a:tabLst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Závěry — Obr. (následující snímek): Počáteční rovnováha – bod E: skutečná cenová hladina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rovná očekávané cenové hladině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  <m:r>
                      <a:rPr lang="cs-CZ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domácí produkt na úrovni potenciálního produktu</a:t>
                </a:r>
                <a:r>
                  <a:rPr lang="cs-CZ" sz="2400" b="1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p>
                        <m:r>
                          <a:rPr lang="cs-CZ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cs-CZ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cs-CZ" sz="2400" b="1" dirty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714375" indent="-630555" algn="just">
                  <a:buFont typeface="Wingdings" panose="05000000000000000000" pitchFamily="2" charset="2"/>
                  <a:buChar char="ü"/>
                  <a:tabLst>
                    <a:tab pos="6096000" algn="l"/>
                  </a:tabLst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Růst cenové hladiny – neočekávaně 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cs-CZ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důsledku </a:t>
                </a: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neúplných informací – 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zvýšení nabídek a produkt se zvýší nad potenciální: </a:t>
                </a:r>
              </a:p>
              <a:p>
                <a:pPr marL="714375" indent="-630555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Ekonomika – krátkodobě do bodu Á. </a:t>
                </a:r>
              </a:p>
              <a:p>
                <a:pPr marL="714375" indent="-630555" algn="just">
                  <a:buFont typeface="Wingdings" panose="05000000000000000000" pitchFamily="2" charset="2"/>
                  <a:buChar char="ü"/>
                  <a:tabLst>
                    <a:tab pos="6096000" algn="l"/>
                  </a:tabLst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Následně – obdržení úplných informací o zvýšení cenové hladiny, klesne domácí produkt zpět na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p>
                        <m:r>
                          <a:rPr lang="cs-CZ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4325" y="1324303"/>
                <a:ext cx="11563350" cy="5160580"/>
              </a:xfrm>
              <a:prstGeom prst="rect">
                <a:avLst/>
              </a:prstGeom>
              <a:blipFill rotWithShape="1">
                <a:blip r:embed="rId3"/>
                <a:stretch>
                  <a:fillRect t="-6" b="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606902"/>
            <a:ext cx="10972800" cy="524259"/>
          </a:xfrm>
        </p:spPr>
        <p:txBody>
          <a:bodyPr>
            <a:noAutofit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lang="cs-CZ" sz="28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 NEÚPLNÉ INFORMACE O CENÁCH </a:t>
            </a:r>
            <a:endParaRPr lang="en-GB" sz="5400" dirty="0"/>
          </a:p>
        </p:txBody>
      </p:sp>
      <p:sp>
        <p:nvSpPr>
          <p:cNvPr id="2" name="Arrow: Right 1"/>
          <p:cNvSpPr/>
          <p:nvPr/>
        </p:nvSpPr>
        <p:spPr>
          <a:xfrm>
            <a:off x="9522372" y="6001407"/>
            <a:ext cx="1061545" cy="2496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4325" y="1271588"/>
                <a:ext cx="11563350" cy="50688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70000" lnSpcReduction="20000"/>
              </a:bodyPr>
              <a:lstStyle/>
              <a:p>
                <a:pPr marL="5739130" indent="-536575" algn="just">
                  <a:buFont typeface="+mj-lt"/>
                  <a:buAutoNum type="arabicPeriod"/>
                  <a:tabLst>
                    <a:tab pos="6096000" algn="l"/>
                  </a:tabLst>
                </a:pPr>
                <a:r>
                  <a:rPr lang="cs-CZ" sz="3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Křivka krátkodobé agregátní nabídky AS – rostoucí, </a:t>
                </a:r>
              </a:p>
              <a:p>
                <a:pPr marL="5739130" indent="-536575" algn="just">
                  <a:buFont typeface="+mj-lt"/>
                  <a:buAutoNum type="arabicPeriod"/>
                  <a:tabLst>
                    <a:tab pos="6096000" algn="l"/>
                  </a:tabLst>
                </a:pPr>
                <a:endParaRPr lang="cs-CZ" sz="34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39130" indent="-536575" algn="just">
                  <a:buFont typeface="+mj-lt"/>
                  <a:buAutoNum type="arabicPeriod"/>
                  <a:tabLst>
                    <a:tab pos="6096000" algn="l"/>
                  </a:tabLst>
                </a:pPr>
                <a:r>
                  <a:rPr lang="cs-CZ" sz="3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Dlouhodobá AS – vertikála procházející potenciálním produktem</a:t>
                </a:r>
              </a:p>
              <a:p>
                <a:pPr marL="5739130" indent="-536575" algn="just">
                  <a:buFont typeface="+mj-lt"/>
                  <a:buAutoNum type="arabicPeriod"/>
                  <a:tabLst>
                    <a:tab pos="6096000" algn="l"/>
                  </a:tabLst>
                </a:pPr>
                <a:endParaRPr lang="cs-CZ" sz="34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659755" indent="-457200" algn="just">
                  <a:tabLst>
                    <a:tab pos="60960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4000" b="1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4000" b="1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4000" b="1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cs-CZ" sz="3400" b="1" dirty="0"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sklon křivky AS, </a:t>
                </a:r>
                <a:r>
                  <a:rPr lang="cs-CZ" sz="3400" b="1" dirty="0">
                    <a:solidFill>
                      <a:srgbClr val="FF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čím menší b, tým strmější AS.</a:t>
                </a:r>
              </a:p>
              <a:p>
                <a:pPr marL="5659755" indent="-457200" algn="just">
                  <a:tabLst>
                    <a:tab pos="6096000" algn="l"/>
                  </a:tabLst>
                </a:pPr>
                <a:r>
                  <a:rPr lang="cs-CZ" sz="3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2755" indent="-367030" algn="just">
                  <a:tabLst>
                    <a:tab pos="6096000" algn="l"/>
                  </a:tabLst>
                </a:pPr>
                <a:endParaRPr lang="cs-CZ" b="1" dirty="0"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2755" indent="-367030" algn="just">
                  <a:tabLst>
                    <a:tab pos="6096000" algn="l"/>
                  </a:tabLst>
                </a:pPr>
                <a:endParaRPr lang="cs-CZ" b="1" dirty="0"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2755" indent="-367030" algn="just">
                  <a:tabLst>
                    <a:tab pos="6096000" algn="l"/>
                  </a:tabLst>
                </a:pPr>
                <a:endParaRPr lang="cs-CZ" b="1" dirty="0"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2755" indent="-367030" algn="just">
                  <a:tabLst>
                    <a:tab pos="6096000" algn="l"/>
                  </a:tabLst>
                </a:pPr>
                <a:r>
                  <a:rPr lang="cs-CZ" b="1" dirty="0"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neúplných informací ukazuje: </a:t>
                </a:r>
                <a:r>
                  <a:rPr lang="cs-CZ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odchylka cenové hladiny od očekávané cenové hladiny vyvolává odchylku domácího produktu od potenciálního produktu. </a:t>
                </a:r>
                <a:r>
                  <a:rPr lang="cs-CZ" b="1" dirty="0"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lze zapsat rovnicí: </a:t>
                </a:r>
              </a:p>
              <a:p>
                <a:pPr marL="452755" indent="-367030" algn="just">
                  <a:tabLst>
                    <a:tab pos="6096000" algn="l"/>
                  </a:tabLst>
                </a:pPr>
                <a:endParaRPr lang="cs-CZ" b="1" dirty="0"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4325" y="1271588"/>
                <a:ext cx="11563350" cy="5068828"/>
              </a:xfrm>
              <a:prstGeom prst="rect">
                <a:avLst/>
              </a:prstGeom>
              <a:blipFill rotWithShape="1">
                <a:blip r:embed="rId3"/>
                <a:stretch>
                  <a:fillRect t="-31" b="-25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16380"/>
            <a:ext cx="10972800" cy="524259"/>
          </a:xfrm>
        </p:spPr>
        <p:txBody>
          <a:bodyPr>
            <a:noAutofit/>
          </a:bodyPr>
          <a:lstStyle/>
          <a:p>
            <a:pPr marL="114300">
              <a:spcBef>
                <a:spcPts val="360"/>
              </a:spcBef>
              <a:defRPr/>
            </a:pPr>
            <a:r>
              <a:rPr lang="cs-CZ" sz="28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 NEÚPLNÉ INFORMACE O CENÁCH 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l="15575" t="48240" r="6642" b="13406"/>
          <a:stretch>
            <a:fillRect/>
          </a:stretch>
        </p:blipFill>
        <p:spPr>
          <a:xfrm>
            <a:off x="535043" y="1552192"/>
            <a:ext cx="4772682" cy="3342290"/>
          </a:xfrm>
          <a:prstGeom prst="rect">
            <a:avLst/>
          </a:prstGeom>
        </p:spPr>
      </p:pic>
      <p:sp>
        <p:nvSpPr>
          <p:cNvPr id="7" name="Arrow: Right 6"/>
          <p:cNvSpPr/>
          <p:nvPr/>
        </p:nvSpPr>
        <p:spPr>
          <a:xfrm>
            <a:off x="9680028" y="4288221"/>
            <a:ext cx="1902372" cy="4924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100138"/>
            <a:ext cx="11674324" cy="524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Křivka agregátní poptávky: odvozená </a:t>
            </a:r>
            <a:r>
              <a:rPr lang="cs-CZ" sz="2800" b="1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Mundell-Flemingova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modelu: </a:t>
            </a:r>
            <a:r>
              <a:rPr lang="cs-CZ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rovnováha trhu výrobků a služeb, na trhu peněz a rovnováhu měnového trhu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Ekonomika se nachází na AD =&gt; jsou tyto trhy v rovnováze, ale může být v nerovnováze </a:t>
            </a:r>
            <a:r>
              <a:rPr lang="cs-CZ" sz="2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trh práce</a:t>
            </a: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AGREGÁTNÍ NABÍDKA 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vyjadřuje závislost nabízeného reálného domácího produktu na cenové hladině.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 jak velký domácí produkt budou chtít výrobci vyrábět při různých cenových hladinách.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28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POTENCIÁLNÍ PRODUKT 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– domácí produkt vytvářen při přirozené míře nezaměstnanosti.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přirozená míra nezaměstnanosti = slučitelná s rovnováhou trhu práce.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28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43350" y="517584"/>
            <a:ext cx="8096250" cy="582554"/>
          </a:xfrm>
        </p:spPr>
        <p:txBody>
          <a:bodyPr>
            <a:noAutofit/>
          </a:bodyPr>
          <a:lstStyle/>
          <a:p>
            <a:r>
              <a:rPr lang="cs-CZ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PODSTATA AGREGÁTNÍ NABÍDKY</a:t>
            </a:r>
            <a:endParaRPr lang="cs-CZ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4325" y="1324303"/>
                <a:ext cx="11563350" cy="51605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83820" indent="0" algn="ctr">
                  <a:buNone/>
                  <a:tabLst>
                    <a:tab pos="6096000" algn="l"/>
                  </a:tabLst>
                </a:pP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p>
                        <m:r>
                          <a:rPr lang="cs-CZ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∗(</m:t>
                    </m:r>
                    <m:r>
                      <a:rPr lang="cs-CZ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cs-CZ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cs-CZ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cs-CZ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714375" indent="-630555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:r>
                  <a:rPr lang="cs-CZ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je skutečný domácí produkt, </a:t>
                </a:r>
              </a:p>
              <a:p>
                <a:pPr marL="714375" indent="-630555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p>
                        <m:r>
                          <a:rPr lang="cs-CZ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potenciální produkt, </a:t>
                </a:r>
              </a:p>
              <a:p>
                <a:pPr marL="714375" indent="-630555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:r>
                  <a:rPr lang="cs-CZ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skutečná cenová hladina, </a:t>
                </a:r>
              </a:p>
              <a:p>
                <a:pPr marL="714375" indent="-630555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cs-CZ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očekávaná cenová hladina, </a:t>
                </a:r>
              </a:p>
              <a:p>
                <a:pPr marL="714375" indent="-630555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:r>
                  <a:rPr lang="cs-CZ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kladné číslo: měří, jak silně reaguje domácí produkt na odchylku skutečné cenové hladiny od očekávané cenové hladiny. </a:t>
                </a:r>
              </a:p>
              <a:p>
                <a:pPr marL="714375" indent="-630555" algn="just">
                  <a:buFont typeface="Wingdings" panose="05000000000000000000" pitchFamily="2" charset="2"/>
                  <a:buChar char="ü"/>
                  <a:tabLst>
                    <a:tab pos="6096000" algn="l"/>
                  </a:tabLst>
                </a:pPr>
                <a:endParaRPr lang="cs-CZ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26720" algn="just">
                  <a:tabLst>
                    <a:tab pos="6096000" algn="l"/>
                  </a:tabLst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Následující rovnice: popis křivky agregátní nabídky. Z předchozí rovnice plyne pro </a:t>
                </a:r>
                <a:r>
                  <a:rPr lang="cs-CZ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83820" indent="0" algn="ctr">
                  <a:buNone/>
                  <a:tabLst>
                    <a:tab pos="6096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den>
                      </m:f>
                      <m:r>
                        <a:rPr lang="cs-CZ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cs-CZ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𝑷</m:t>
                          </m:r>
                          <m:r>
                            <a:rPr lang="cs-CZ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cs-CZ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cs-CZ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cs-CZ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𝒀</m:t>
                          </m:r>
                          <m:r>
                            <a:rPr lang="cs-CZ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cs-CZ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𝒀</m:t>
                              </m:r>
                            </m:e>
                            <m:sup>
                              <m:r>
                                <a:rPr lang="cs-CZ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4325" y="1324303"/>
                <a:ext cx="11563350" cy="5160580"/>
              </a:xfrm>
              <a:prstGeom prst="rect">
                <a:avLst/>
              </a:prstGeom>
              <a:blipFill>
                <a:blip r:embed="rId3"/>
                <a:stretch>
                  <a:fillRect r="-8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606902"/>
            <a:ext cx="10972800" cy="524259"/>
          </a:xfrm>
        </p:spPr>
        <p:txBody>
          <a:bodyPr>
            <a:noAutofit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lang="cs-CZ" sz="28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 NEÚPLNÉ INFORMACE O CENÁCH </a:t>
            </a:r>
            <a:endParaRPr lang="en-GB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4325" y="1324303"/>
            <a:ext cx="11563350" cy="516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672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Lucas – hypotéza: dochází-li v zemi k častým a velkým změnám v peněžní zásobě a AD – a tedy i k častým a velkým změnám cenové hladiny:</a:t>
            </a:r>
          </a:p>
          <a:p>
            <a:pPr marL="42672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Subjekty nakonec pochopí, že změna jejich vlastní ceny bude doprovázená i změnami ostatních cen </a:t>
            </a:r>
          </a:p>
          <a:p>
            <a:pPr marL="42672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 naučí se růst cenové hladiny očekávat =&gt; nebudou příliš reagovat na cenové změny změnami vlastní nabídky:</a:t>
            </a:r>
          </a:p>
          <a:p>
            <a:pPr marL="426720" algn="just">
              <a:tabLst>
                <a:tab pos="6096000" algn="l"/>
              </a:tabLst>
            </a:pPr>
            <a:r>
              <a:rPr lang="cs-CZ" sz="24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Testování na datech: </a:t>
            </a:r>
          </a:p>
          <a:p>
            <a:pPr marL="541020" indent="-457200" algn="just">
              <a:buFont typeface="+mj-lt"/>
              <a:buAutoNum type="arabicPeriod"/>
              <a:tabLst>
                <a:tab pos="6096000" algn="l"/>
              </a:tabLst>
            </a:pPr>
            <a:r>
              <a:rPr lang="cs-CZ" sz="24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Strmá AS </a:t>
            </a:r>
            <a:r>
              <a:rPr lang="cs-CZ" sz="24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– v zemích s častými a velkými změnami cenové hladiny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=&gt; reakce domácího produktu – malá.</a:t>
            </a:r>
          </a:p>
          <a:p>
            <a:pPr marL="541020" indent="-457200" algn="just">
              <a:buFont typeface="+mj-lt"/>
              <a:buAutoNum type="arabicPeriod"/>
              <a:tabLst>
                <a:tab pos="6096000" algn="l"/>
              </a:tabLst>
            </a:pPr>
            <a:r>
              <a:rPr lang="cs-CZ" sz="24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Plochá AS </a:t>
            </a:r>
            <a:r>
              <a:rPr lang="cs-CZ" sz="24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– v zemích se stabilní cenovou hladinou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=&gt; i malé změny cenové hladiny doprovázený značnými změnami domácího produktu.</a:t>
            </a:r>
          </a:p>
          <a:p>
            <a:pPr marL="426720" algn="just">
              <a:tabLst>
                <a:tab pos="6096000" algn="l"/>
              </a:tabLst>
            </a:pPr>
            <a:endParaRPr lang="cs-CZ" sz="24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606902"/>
            <a:ext cx="10972800" cy="524259"/>
          </a:xfrm>
        </p:spPr>
        <p:txBody>
          <a:bodyPr>
            <a:noAutofit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KŘIVKA </a:t>
            </a:r>
            <a:r>
              <a:rPr lang="cs-CZ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mezinárodní srovnání</a:t>
            </a:r>
            <a:endParaRPr lang="en-GB" sz="5400" dirty="0">
              <a:highlight>
                <a:srgbClr val="FFFFFF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4325" y="1324303"/>
            <a:ext cx="11563350" cy="4926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26720" algn="just"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Všechny dospívají ke stejnému závěru: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krátkodobá agregátní nabídka = rostoucí funkce cenové hladiny. </a:t>
            </a:r>
          </a:p>
          <a:p>
            <a:pPr marL="426720" algn="just"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Odlišnosti –  jak k tomuto závěru dospívají:</a:t>
            </a:r>
          </a:p>
          <a:p>
            <a:pPr marL="42672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Hlavně v odpovědi na otázku,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 se trhy práce vyčišťují.</a:t>
            </a:r>
          </a:p>
          <a:p>
            <a:pPr marL="541020" indent="-457200" algn="just">
              <a:buFont typeface="+mj-lt"/>
              <a:buAutoNum type="arabicPeriod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strnulých mezd – trhy práce se v krátkém období nevyčišťují, </a:t>
            </a:r>
          </a:p>
          <a:p>
            <a:pPr marL="541020" indent="-457200" algn="just">
              <a:buFont typeface="+mj-lt"/>
              <a:buAutoNum type="arabicPeriod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mylného vnímání cen zaměstnanci i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Lucasův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neúplných informací –  trhy práce se i v krátkém období vyčišťují. </a:t>
            </a:r>
          </a:p>
          <a:p>
            <a:pPr marL="426720" algn="just">
              <a:tabLst>
                <a:tab pos="6096000" algn="l"/>
              </a:tabLst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6720" algn="just"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Důležitý rozdíl mezi modely – dále:</a:t>
            </a:r>
          </a:p>
          <a:p>
            <a:pPr marL="541020" indent="-457200" algn="just">
              <a:buFont typeface="+mj-lt"/>
              <a:buAutoNum type="arabicPeriod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strnulých mezd a model mylného vnímání cen zaměstnanci –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závěry o proticyklickém vývoji reálných mezd.</a:t>
            </a:r>
          </a:p>
          <a:p>
            <a:pPr marL="541020" indent="-457200" algn="just">
              <a:buFont typeface="+mj-lt"/>
              <a:buAutoNum type="arabicPeriod"/>
              <a:tabLst>
                <a:tab pos="6096000" algn="l"/>
              </a:tabLst>
            </a:pP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Lucasův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neúplných informací k takovému závěru nutně nevede: </a:t>
            </a:r>
          </a:p>
          <a:p>
            <a:pPr marL="42672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modelu neúplných informací vyplývá: </a:t>
            </a:r>
          </a:p>
          <a:p>
            <a:pPr marL="541020" indent="-457200" algn="just">
              <a:buFont typeface="+mj-lt"/>
              <a:buAutoNum type="alphaUcPeriod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hospodářské expanzi rostou nominální mzdy i ceny – tj. nemusí klesal reálné mzdy; </a:t>
            </a:r>
          </a:p>
          <a:p>
            <a:pPr marL="541020" indent="-457200" algn="just">
              <a:buFont typeface="+mj-lt"/>
              <a:buAutoNum type="alphaUcPeriod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hospodářské recesi klesají nominální mzdy i ceny – tj. nemusí růst reálné mzdy. </a:t>
            </a:r>
          </a:p>
          <a:p>
            <a:pPr marL="426720" algn="just">
              <a:tabLst>
                <a:tab pos="6096000" algn="l"/>
              </a:tabLst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výhoda </a:t>
            </a: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Lucasova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modelu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empirická data nepotvrzují, že se reálné mzdy chovají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proticyklicky. </a:t>
            </a:r>
          </a:p>
          <a:p>
            <a:pPr marL="426720" algn="just">
              <a:tabLst>
                <a:tab pos="6096000" algn="l"/>
              </a:tabLst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6720" algn="just">
              <a:tabLst>
                <a:tab pos="6096000" algn="l"/>
              </a:tabLst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5007" y="606902"/>
            <a:ext cx="11676993" cy="524259"/>
          </a:xfrm>
        </p:spPr>
        <p:txBody>
          <a:bodyPr>
            <a:noAutofit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TŘI MODELY KRÁTKODOBĚ ROSTOUCÍ AGREGÁTNÍ NABÍDKY </a:t>
            </a:r>
            <a:r>
              <a:rPr lang="cs-CZ" sz="24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– srovnání:</a:t>
            </a:r>
            <a:endParaRPr lang="en-GB" sz="4800" dirty="0">
              <a:highlight>
                <a:srgbClr val="FFFFFF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0752" y="1318335"/>
            <a:ext cx="11563350" cy="516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26720" algn="just"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Spojíme AS a AD v model AS-AD. </a:t>
            </a:r>
          </a:p>
          <a:p>
            <a:pPr marL="541020" indent="-457200" algn="just">
              <a:buFont typeface="+mj-lt"/>
              <a:buAutoNum type="arabicPeriod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Křivka AD – takové kombinace cenové hladiny a reálného domácího produktu, při nichž je v rovnováze trh zboží a služeb, trh peněz a měnový trh. </a:t>
            </a:r>
          </a:p>
          <a:p>
            <a:pPr marL="541020" indent="-457200" algn="just">
              <a:buFont typeface="+mj-lt"/>
              <a:buAutoNum type="arabicPeriod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Křivka AS – takové kombinace cenové hladiny a reálného domácího produktu, při nichž je v rovnováze trh práce. </a:t>
            </a:r>
          </a:p>
          <a:p>
            <a:pPr marL="541020" indent="-457200" algn="just">
              <a:tabLst>
                <a:tab pos="6096000" algn="l"/>
              </a:tabLst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Všechny trhy jsou v rovnováze pouze v průsečíku obou křivek.</a:t>
            </a:r>
          </a:p>
          <a:p>
            <a:pPr marL="426720" algn="just">
              <a:tabLst>
                <a:tab pos="6096000" algn="l"/>
              </a:tabLst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672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Křivka AD – odvozena pro danou peněžní zásobu.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</a:p>
          <a:p>
            <a:pPr marL="42672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 změně AD dochází, když se mění peněžní zásobu. </a:t>
            </a:r>
          </a:p>
          <a:p>
            <a:pPr marL="426720" algn="just"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Př. malá otevřená ekonomika, pro kterou lze použít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Mundell-Flemingův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model; předpoklad: případ klasické agregátní nabídky: </a:t>
            </a:r>
          </a:p>
          <a:p>
            <a:pPr marL="426720" algn="just"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Obr. (následující snímek): účinek zvýšení nominální peněžní zásoby na AD a na reálný produkt. </a:t>
            </a:r>
          </a:p>
          <a:p>
            <a:pPr marL="426720" algn="just">
              <a:tabLst>
                <a:tab pos="6096000" algn="l"/>
              </a:tabLst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5007" y="606902"/>
            <a:ext cx="11676993" cy="524259"/>
          </a:xfrm>
        </p:spPr>
        <p:txBody>
          <a:bodyPr>
            <a:noAutofit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lang="cs-CZ" sz="24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Model AS-AD a změny agregátní poptávky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4325" y="1271588"/>
                <a:ext cx="11563350" cy="50688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20000"/>
              </a:bodyPr>
              <a:lstStyle/>
              <a:p>
                <a:pPr marL="4392930" indent="-450850" algn="just">
                  <a:tabLst>
                    <a:tab pos="6096000" algn="l"/>
                  </a:tabLst>
                </a:pP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Horní graf (a): </a:t>
                </a:r>
                <a:r>
                  <a:rPr lang="cs-CZ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Mundell-Flemingův</a:t>
                </a: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model: Původní rovnováha  –  v bodě E, při nominálním měnovém kurzu </a:t>
                </a:r>
                <a:r>
                  <a:rPr lang="cs-CZ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Eo</a:t>
                </a: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produktu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𝐘</m:t>
                        </m:r>
                      </m:e>
                      <m:sup>
                        <m:r>
                          <a:rPr lang="cs-CZ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4392930" indent="-450850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Zvýšení nominální peněžní zásoby posune křivku LM* doprava: rovnováha v bode A, při nominálním kurzu E1, a reálném produktu Y1. </a:t>
                </a:r>
              </a:p>
              <a:p>
                <a:pPr marL="4392930" indent="-450850" algn="just">
                  <a:tabLst>
                    <a:tab pos="6096000" algn="l"/>
                  </a:tabLst>
                </a:pPr>
                <a:r>
                  <a:rPr lang="cs-CZ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Mundell-Flemingúv</a:t>
                </a: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 – víc neřekne – předpokladu fixní cenové hladiny. </a:t>
                </a:r>
                <a:r>
                  <a:rPr lang="cs-CZ" sz="20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392930" indent="-450850" algn="just">
                  <a:tabLst>
                    <a:tab pos="6096000" algn="l"/>
                  </a:tabLst>
                </a:pPr>
                <a:r>
                  <a:rPr lang="cs-CZ" sz="2000" b="1" dirty="0"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Zvýšení produktu nad potenciální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b="1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000" b="1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p>
                        <m:r>
                          <a:rPr lang="cs-CZ" sz="2000" b="1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000" b="1" dirty="0"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=&gt; cenová hladina roste – viz.</a:t>
                </a: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 AS-AD na grafu (b): . Původní rovnováha byla při cenové hladině P0 a potenciálním produktu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p>
                        <m:r>
                          <a:rPr lang="cs-CZ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392930" indent="-450850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Zvýšení nominální peněžní zásoby: poptávaný reálný produkt se při dané cenové hladině Po zvýší na Y1: posun křivky AD do polohy AD´ o horizontální vzdálenost Y1 — Y* = stejná vzdálenost, o kterou se v </a:t>
                </a:r>
                <a:r>
                  <a:rPr lang="cs-CZ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Mundell-Flemingově</a:t>
                </a: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modelu posunula křivka LM*:</a:t>
                </a:r>
              </a:p>
              <a:p>
                <a:pPr marL="4392930" indent="-450850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:r>
                  <a:rPr lang="cs-CZ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Vznikne nerovnováha: při původní cenové hadince Po –  poptávaný reálný produkt Y1 větší než nabízený produkt Y*:</a:t>
                </a:r>
              </a:p>
              <a:p>
                <a:pPr marL="4392930" indent="-450850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:r>
                  <a:rPr lang="cs-CZ" sz="2000" b="1" dirty="0">
                    <a:solidFill>
                      <a:srgbClr val="FF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Růst P, dokud se nevytvoří nová rovnováha: bod F: cenová hladina P2, </a:t>
                </a:r>
                <a:r>
                  <a:rPr lang="cs-CZ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potenciálním produktu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p>
                        <m: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667250" indent="-358775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:endParaRPr lang="cs-CZ" sz="2000" b="1" dirty="0"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08575" indent="-441325" algn="just">
                  <a:tabLst>
                    <a:tab pos="6096000" algn="l"/>
                  </a:tabLst>
                </a:pPr>
                <a:endParaRPr lang="cs-CZ" sz="34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2755" indent="-367030" algn="just">
                  <a:tabLst>
                    <a:tab pos="6096000" algn="l"/>
                  </a:tabLst>
                </a:pPr>
                <a:endParaRPr lang="cs-CZ" b="1" dirty="0"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2755" indent="-367030" algn="just">
                  <a:tabLst>
                    <a:tab pos="6096000" algn="l"/>
                  </a:tabLst>
                </a:pPr>
                <a:endParaRPr lang="cs-CZ" b="1" dirty="0"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2755" indent="-367030" algn="just">
                  <a:tabLst>
                    <a:tab pos="6096000" algn="l"/>
                  </a:tabLst>
                </a:pPr>
                <a:endParaRPr lang="cs-CZ" b="1" dirty="0"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2755" indent="-367030" algn="just">
                  <a:tabLst>
                    <a:tab pos="6096000" algn="l"/>
                  </a:tabLst>
                </a:pPr>
                <a:endParaRPr lang="cs-CZ" b="1" dirty="0"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4325" y="1271588"/>
                <a:ext cx="11563350" cy="5068828"/>
              </a:xfrm>
              <a:prstGeom prst="rect">
                <a:avLst/>
              </a:prstGeom>
              <a:blipFill rotWithShape="1">
                <a:blip r:embed="rId3"/>
                <a:stretch>
                  <a:fillRect t="-6" b="-346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16380"/>
            <a:ext cx="10972800" cy="524259"/>
          </a:xfrm>
        </p:spPr>
        <p:txBody>
          <a:bodyPr>
            <a:noAutofit/>
          </a:bodyPr>
          <a:lstStyle/>
          <a:p>
            <a:pPr marL="114300">
              <a:spcBef>
                <a:spcPts val="360"/>
              </a:spcBef>
              <a:defRPr/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Model AS-AD a změny agregátní poptávky 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 l="16503" t="8623" r="25187" b="15713"/>
          <a:stretch>
            <a:fillRect/>
          </a:stretch>
        </p:blipFill>
        <p:spPr>
          <a:xfrm>
            <a:off x="211396" y="1328075"/>
            <a:ext cx="3666921" cy="5143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4325" y="1234985"/>
                <a:ext cx="11563350" cy="50161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/>
              </a:bodyPr>
              <a:lstStyle/>
              <a:p>
                <a:pPr marL="541020" indent="-457200" algn="just">
                  <a:buFont typeface="+mj-lt"/>
                  <a:buAutoNum type="alphaUcPeriod"/>
                  <a:tabLst>
                    <a:tab pos="6096000" algn="l"/>
                  </a:tabLst>
                </a:pPr>
                <a:r>
                  <a:rPr lang="cs-CZ" sz="2400" b="1" dirty="0">
                    <a:highlight>
                      <a:srgbClr val="00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případě klasické agregátní nabídky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ekonomika stále na </a:t>
                </a:r>
                <a:r>
                  <a:rPr lang="cs-CZ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potenciálním produktu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p>
                        <m:r>
                          <a:rPr lang="cs-C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26720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Změny peněžní zásoby a následné změny AD – promítají se pouze do změn cenové hladiny.</a:t>
                </a:r>
              </a:p>
              <a:p>
                <a:pPr marL="426720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PENÍZE jsou NEUTRÁLNÍ. </a:t>
                </a:r>
              </a:p>
              <a:p>
                <a:pPr marL="426720" algn="just">
                  <a:buFont typeface="Wingdings" panose="05000000000000000000" pitchFamily="2" charset="2"/>
                  <a:buChar char="ü"/>
                  <a:tabLst>
                    <a:tab pos="6096000" algn="l"/>
                  </a:tabLst>
                </a:pP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Nedochází ani ke změně reálného měnového kurzu:</a:t>
                </a:r>
              </a:p>
              <a:p>
                <a:pPr marL="426720" algn="just">
                  <a:buFont typeface="Wingdings" panose="05000000000000000000" pitchFamily="2" charset="2"/>
                  <a:buChar char="ü"/>
                  <a:tabLst>
                    <a:tab pos="6096000" algn="l"/>
                  </a:tabLst>
                </a:pPr>
                <a:r>
                  <a:rPr lang="cs-CZ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Mundell-Flemingův</a:t>
                </a:r>
                <a:r>
                  <a:rPr lang="cs-CZ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model: 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důsledku růstu nominální peněžní zásoby – dojde k nominální depreciaci;</a:t>
                </a:r>
              </a:p>
              <a:p>
                <a:pPr marL="426720" algn="just">
                  <a:buFont typeface="Wingdings" panose="05000000000000000000" pitchFamily="2" charset="2"/>
                  <a:buChar char="ü"/>
                  <a:tabLst>
                    <a:tab pos="6096000" algn="l"/>
                  </a:tabLst>
                </a:pPr>
                <a:r>
                  <a:rPr lang="cs-CZ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AS-AD: 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zároveň v důsledku růstu cenové hladiny – dojde k reálné apreciaci. </a:t>
                </a:r>
              </a:p>
              <a:p>
                <a:pPr marL="426720" algn="just">
                  <a:buFont typeface="Wingdings" panose="05000000000000000000" pitchFamily="2" charset="2"/>
                  <a:buChar char="ü"/>
                  <a:tabLst>
                    <a:tab pos="6096000" algn="l"/>
                  </a:tabLst>
                </a:pPr>
                <a:r>
                  <a:rPr lang="cs-CZ" sz="2400" b="1" dirty="0"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REÁLNÝ KURZ, REÁLNÁ PENĚŽNÍ ZÁSOBA – beze změny  </a:t>
                </a:r>
              </a:p>
              <a:p>
                <a:pPr marL="541020" indent="-457200" algn="just">
                  <a:buFont typeface="+mj-lt"/>
                  <a:buAutoNum type="alphaUcPeriod" startAt="2"/>
                  <a:tabLst>
                    <a:tab pos="6096000" algn="l"/>
                  </a:tabLst>
                </a:pPr>
                <a:r>
                  <a:rPr lang="cs-CZ" sz="2400" b="1" dirty="0">
                    <a:highlight>
                      <a:srgbClr val="00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případě rostoucí křivky krátkodobé agregátní nabídky: </a:t>
                </a:r>
              </a:p>
              <a:p>
                <a:pPr marL="426720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Zvýšení  nominální peněžní zásoby: roste agregátní poptávka: poptáváno více produktu než potenciální produkt:</a:t>
                </a:r>
              </a:p>
              <a:p>
                <a:pPr marL="426720" algn="just">
                  <a:buFont typeface="Wingdings" panose="05000000000000000000" pitchFamily="2" charset="2"/>
                  <a:buChar char="ü"/>
                  <a:tabLst>
                    <a:tab pos="6096000" algn="l"/>
                  </a:tabLst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Rostou ceny: v krátkém období vyvolává růst reálného produktu nad potenciální produkt.</a:t>
                </a:r>
              </a:p>
              <a:p>
                <a:pPr marL="426720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Rostoucí křivka </a:t>
                </a:r>
                <a:r>
                  <a:rPr lang="cs-CZ" sz="2400" b="1" dirty="0"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PENÍZE v krátkém období nejsou NEUTRÁLNÍ.</a:t>
                </a:r>
              </a:p>
              <a:p>
                <a:pPr marL="426720" algn="just">
                  <a:tabLst>
                    <a:tab pos="6096000" algn="l"/>
                  </a:tabLst>
                </a:pPr>
                <a:endParaRPr lang="cs-CZ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26720" algn="just">
                  <a:tabLst>
                    <a:tab pos="6096000" algn="l"/>
                  </a:tabLst>
                </a:pPr>
                <a:endParaRPr lang="cs-CZ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4325" y="1234985"/>
                <a:ext cx="11563350" cy="5016113"/>
              </a:xfrm>
              <a:prstGeom prst="rect">
                <a:avLst/>
              </a:prstGeom>
              <a:blipFill rotWithShape="1">
                <a:blip r:embed="rId3"/>
                <a:stretch>
                  <a:fillRect t="-11" b="-120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5007" y="606902"/>
            <a:ext cx="11676993" cy="524259"/>
          </a:xfrm>
        </p:spPr>
        <p:txBody>
          <a:bodyPr>
            <a:noAutofit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lang="cs-CZ" sz="24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Model AS-AD a změny agregátní poptávky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4325" y="1271588"/>
            <a:ext cx="11563350" cy="506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488180" indent="-357505" algn="just">
              <a:tabLst>
                <a:tab pos="6096000" algn="l"/>
              </a:tabLst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Obr.: Zvýšení nominální peněžní zásoby – posun AD doprava do polohy AD'. Nová krátkodobá rovnováha: průsečík AD' a křivky krátkodobé AS – bod A, při cenové hladině P1. a reálnem produktu Y1.</a:t>
            </a:r>
          </a:p>
          <a:p>
            <a:pPr marL="4488180" indent="-357505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určité době: návrat reálného produktu na Y* 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nová dlouhodobá rovnováha v bodě F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při cenové hladině P2 a potenciálním produktu Y*.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-452755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Nové rovnováze odpovídá </a:t>
            </a: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nová křivky krátkodobé agregátní nabídky: AS'. </a:t>
            </a:r>
          </a:p>
          <a:p>
            <a:pPr marL="452755" indent="-367030" algn="just">
              <a:tabLst>
                <a:tab pos="6096000" algn="l"/>
              </a:tabLst>
            </a:pPr>
            <a:endParaRPr lang="cs-CZ" sz="36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755" indent="-367030" algn="just">
              <a:tabLst>
                <a:tab pos="6096000" algn="l"/>
              </a:tabLst>
            </a:pPr>
            <a:endParaRPr lang="cs-CZ" sz="36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16380"/>
            <a:ext cx="10972800" cy="524259"/>
          </a:xfrm>
        </p:spPr>
        <p:txBody>
          <a:bodyPr>
            <a:noAutofit/>
          </a:bodyPr>
          <a:lstStyle/>
          <a:p>
            <a:pPr marL="114300">
              <a:spcBef>
                <a:spcPts val="360"/>
              </a:spcBef>
              <a:defRPr/>
            </a:pPr>
            <a:r>
              <a:rPr lang="cs-CZ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Model AS-AD a změny agregátní poptávky 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10988" t="33591" r="9152" b="29343"/>
          <a:stretch>
            <a:fillRect/>
          </a:stretch>
        </p:blipFill>
        <p:spPr>
          <a:xfrm>
            <a:off x="141887" y="1744553"/>
            <a:ext cx="4135823" cy="2827447"/>
          </a:xfrm>
          <a:prstGeom prst="rect">
            <a:avLst/>
          </a:prstGeom>
        </p:spPr>
      </p:pic>
      <p:sp>
        <p:nvSpPr>
          <p:cNvPr id="6" name="Arrow: Right 5"/>
          <p:cNvSpPr/>
          <p:nvPr/>
        </p:nvSpPr>
        <p:spPr>
          <a:xfrm>
            <a:off x="3300248" y="5927834"/>
            <a:ext cx="2175642" cy="313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4325" y="1271588"/>
            <a:ext cx="11656958" cy="525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42925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Závisí na modelu použitém k vysvětlení AS: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00075" indent="-514350" algn="just">
              <a:buFont typeface="+mj-lt"/>
              <a:buAutoNum type="arabicPeriod"/>
              <a:tabLst>
                <a:tab pos="6096000" algn="l"/>
              </a:tabLst>
            </a:pPr>
            <a:r>
              <a:rPr lang="cs-CZ" sz="28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Model strnulých mezd: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křivka AS odpovídá původním nižším nominálním mzdám; křivka AS' odpovídá po prolomení mzdových strnulostí vyšším nominálním mzdám.  </a:t>
            </a:r>
          </a:p>
          <a:p>
            <a:pPr marL="600075" indent="-514350" algn="just">
              <a:buFont typeface="+mj-lt"/>
              <a:buAutoNum type="arabicPeriod"/>
              <a:tabLst>
                <a:tab pos="6096000" algn="l"/>
              </a:tabLst>
            </a:pPr>
            <a:r>
              <a:rPr lang="cs-CZ" sz="28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Model mylného vnímání cenové hladiny: 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křivka AS odpovídá původním nižším nominálním mzdám, při kterých jsou pracovníci ochotni pracovat = neuvědomují si zvýšení cen; křivka AS' odpovídá vyšším nominálním mzdám, při kterých jsou ochotni pracovat = když si uvědomí zvýšení cen. </a:t>
            </a:r>
          </a:p>
          <a:p>
            <a:pPr marL="600075" indent="-51435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endParaRPr lang="cs-CZ" sz="28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0075" indent="-51435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 obou modelech – posun křivky AS vzhůru: vysvětlen zvýšením nominálních mezd. </a:t>
            </a:r>
          </a:p>
          <a:p>
            <a:pPr marL="600075" indent="-514350" algn="just">
              <a:buFont typeface="+mj-lt"/>
              <a:buAutoNum type="arabicPeriod"/>
              <a:tabLst>
                <a:tab pos="6096000" algn="l"/>
              </a:tabLst>
            </a:pPr>
            <a:endParaRPr lang="cs-CZ" sz="28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0075" indent="-514350" algn="just">
              <a:buFont typeface="+mj-lt"/>
              <a:buAutoNum type="arabicPeriod" startAt="3"/>
              <a:tabLst>
                <a:tab pos="6096000" algn="l"/>
              </a:tabLst>
            </a:pPr>
            <a:r>
              <a:rPr lang="cs-CZ" sz="2800" b="1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Lucasův</a:t>
            </a:r>
            <a:r>
              <a:rPr lang="cs-CZ" sz="28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model neúplných informací: 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původní křivka AS odpovídá nižší očekávané cenové hladině =&gt; i nižším očekávaným nákladům subjektů; Křivka AS' odpovídá vyšší cenové hladině =&gt; i vyšším nákladům, jakmile si je subjekty uvědomí.</a:t>
            </a:r>
          </a:p>
          <a:p>
            <a:pPr marL="452755" indent="-367030" algn="just">
              <a:tabLst>
                <a:tab pos="6096000" algn="l"/>
              </a:tabLst>
            </a:pPr>
            <a:endParaRPr lang="cs-CZ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755" indent="-367030" algn="just">
              <a:tabLst>
                <a:tab pos="6096000" algn="l"/>
              </a:tabLst>
            </a:pPr>
            <a:endParaRPr lang="cs-CZ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16380"/>
            <a:ext cx="10972800" cy="524259"/>
          </a:xfrm>
        </p:spPr>
        <p:txBody>
          <a:bodyPr>
            <a:noAutofit/>
          </a:bodyPr>
          <a:lstStyle/>
          <a:p>
            <a:pPr marL="114300">
              <a:spcBef>
                <a:spcPts val="360"/>
              </a:spcBef>
              <a:defRPr/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Posun křivky krátkodobé agregátní nabídky z AS do AS':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4325" y="1271588"/>
            <a:ext cx="11656958" cy="525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42925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Snížení peněžní zásoby =&gt; klesne agregátní poptávka. Lidé poptávají méně zboží než jaký je potenciální produkt. </a:t>
            </a:r>
          </a:p>
          <a:p>
            <a:pPr marL="542925" indent="-45720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Klesají ceny: vyvolává v krátkém období pokles reálného produktu pod potenciální produkt: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Obr. (předchozí snímek):</a:t>
            </a:r>
            <a:endParaRPr lang="cs-CZ" sz="28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Snížení nominální peněžní zásoby posouvá křivku agregátní poptávky doleva do AD'</a:t>
            </a:r>
          </a:p>
          <a:p>
            <a:pPr marL="542925" indent="-45720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Nová krátkodobá rovnováha: v průsečíku křivky agregátní poptávky AD' a křivky krátkodobé agregátní nabídky AS: </a:t>
            </a:r>
            <a:r>
              <a:rPr lang="cs-CZ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bod B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při cenové hladině P3 a  reálnem produktu Y3. </a:t>
            </a:r>
          </a:p>
          <a:p>
            <a:pPr marL="542925" indent="-45720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Rozdíl mezi Y3 a potenciálním produktem Y*: produkční (deflační) mezera: po určité době – reálný produkt se vrátí na Y* a nová dlouhodobá rovnováha: </a:t>
            </a:r>
            <a:r>
              <a:rPr lang="cs-CZ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bod G, 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při cenové hladině P4, potenciálním produktu Y* odpovídá také nová křivka krátkodobé agregátní nabídky AS'. </a:t>
            </a:r>
          </a:p>
          <a:p>
            <a:pPr marL="542925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endParaRPr lang="cs-CZ" sz="28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755" indent="-367030" algn="just">
              <a:tabLst>
                <a:tab pos="6096000" algn="l"/>
              </a:tabLst>
            </a:pPr>
            <a:endParaRPr lang="cs-CZ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755" indent="-367030" algn="just">
              <a:tabLst>
                <a:tab pos="6096000" algn="l"/>
              </a:tabLst>
            </a:pPr>
            <a:endParaRPr lang="cs-CZ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16380"/>
            <a:ext cx="10972800" cy="524259"/>
          </a:xfrm>
        </p:spPr>
        <p:txBody>
          <a:bodyPr>
            <a:noAutofit/>
          </a:bodyPr>
          <a:lstStyle/>
          <a:p>
            <a:pPr marL="114300">
              <a:spcBef>
                <a:spcPts val="360"/>
              </a:spcBef>
              <a:defRPr/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Účinky poklesu AD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4325" y="1271588"/>
            <a:ext cx="11656958" cy="525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42925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Agregátní nabídka: odráží náklady =&gt; změny AS – vyvolány změnou nákladů. </a:t>
            </a:r>
          </a:p>
          <a:p>
            <a:pPr marL="542925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Náklady, kleté ovlivňují celou ekonomiku: </a:t>
            </a:r>
            <a:r>
              <a:rPr lang="cs-CZ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Ceny energie — cena ropy. </a:t>
            </a:r>
          </a:p>
          <a:p>
            <a:pPr marL="542925" indent="-457200" algn="just"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Zvýšení nákladů </a:t>
            </a: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nepříznivý nákladový šok:</a:t>
            </a:r>
          </a:p>
          <a:p>
            <a:pPr marL="542925" indent="-45720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Např. zvýšení cen ropy vyvolá růst nákladů v celé ekonomice: výrobci reagují snížením výroby a reálný domácí produkt klesá pod potenciální: zvýšení nezaměstnanosti nad její přirozenou míru. </a:t>
            </a:r>
          </a:p>
          <a:p>
            <a:pPr marL="542925" indent="-45720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Dlouhé období: nezaměstnanost vede poklesu k reálných mezd =&gt; pokles nákladů, domácí produkt – růst opět na úroveň potenciálního produktu. </a:t>
            </a:r>
          </a:p>
          <a:p>
            <a:pPr marL="542925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Obr. (následující snímek): 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Původní rovnováha – bod E: ekonomika na úrovni potenciálního produktu Y*, při cenové hladině P0. </a:t>
            </a:r>
          </a:p>
          <a:p>
            <a:pPr marL="452755" indent="-367030" algn="just">
              <a:tabLst>
                <a:tab pos="6096000" algn="l"/>
              </a:tabLst>
            </a:pPr>
            <a:endParaRPr lang="cs-CZ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755" indent="-367030" algn="just">
              <a:tabLst>
                <a:tab pos="6096000" algn="l"/>
              </a:tabLst>
            </a:pPr>
            <a:endParaRPr lang="cs-CZ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16380"/>
            <a:ext cx="10972800" cy="524259"/>
          </a:xfrm>
        </p:spPr>
        <p:txBody>
          <a:bodyPr>
            <a:noAutofit/>
          </a:bodyPr>
          <a:lstStyle/>
          <a:p>
            <a:pPr marL="114300">
              <a:spcBef>
                <a:spcPts val="360"/>
              </a:spcBef>
              <a:defRPr/>
            </a:pPr>
            <a:r>
              <a:rPr lang="cs-CZ" sz="2800" b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Model AS-AD a změny agregátní nabídky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8343" y="1257300"/>
            <a:ext cx="11674324" cy="5083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6355080" algn="just">
              <a:buFont typeface="Wingdings" panose="05000000000000000000" pitchFamily="2" charset="2"/>
              <a:buChar char="ü"/>
            </a:pPr>
            <a:r>
              <a:rPr lang="cs-CZ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Obr. Graf (a):  </a:t>
            </a:r>
            <a:r>
              <a:rPr lang="cs-CZ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Produkční funkce: </a:t>
            </a:r>
            <a:r>
              <a:rPr lang="cs-CZ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závislost domácího produktu Y na množství práce L (velikost kapitálu se nemění). </a:t>
            </a:r>
          </a:p>
          <a:p>
            <a:pPr marL="6355080" algn="just">
              <a:buFont typeface="Wingdings" panose="05000000000000000000" pitchFamily="2" charset="2"/>
              <a:buChar char="ü"/>
            </a:pPr>
            <a:r>
              <a:rPr lang="cs-CZ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produkční funkce: odvozena křivka mezního produktu práce – představuje poptávku po práci:</a:t>
            </a:r>
          </a:p>
          <a:p>
            <a:pPr marL="6469380" indent="-457200" algn="just">
              <a:buFont typeface="Wingdings" panose="05000000000000000000" pitchFamily="2" charset="2"/>
              <a:buChar char="Ø"/>
            </a:pPr>
            <a:endParaRPr lang="cs-CZ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69380" indent="-457200" algn="just">
              <a:buFont typeface="Wingdings" panose="05000000000000000000" pitchFamily="2" charset="2"/>
              <a:buChar char="Ø"/>
            </a:pPr>
            <a:r>
              <a:rPr lang="cs-CZ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 (b): </a:t>
            </a:r>
            <a:r>
              <a:rPr lang="cs-CZ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Trh práce: </a:t>
            </a:r>
            <a:r>
              <a:rPr lang="cs-CZ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vyčištěn v bodě E – průsečík křivky poptávky po práci L</a:t>
            </a: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křivkou nabídky práce L</a:t>
            </a: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S:</a:t>
            </a:r>
            <a:r>
              <a:rPr lang="cs-CZ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355080" algn="just">
              <a:buFont typeface="Wingdings" panose="05000000000000000000" pitchFamily="2" charset="2"/>
              <a:buChar char="ü"/>
            </a:pPr>
            <a:r>
              <a:rPr lang="cs-CZ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reálné mzdě (W/P)*a zaměstnanosti L*:</a:t>
            </a:r>
          </a:p>
          <a:p>
            <a:pPr marL="357505" indent="-357505" algn="just">
              <a:buFont typeface="Wingdings" panose="05000000000000000000" pitchFamily="2" charset="2"/>
              <a:buChar char="ü"/>
            </a:pPr>
            <a:r>
              <a:rPr lang="cs-CZ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Viz. produkční funkce - graf (a): vzniká reálný produkt Y* = </a:t>
            </a:r>
            <a:r>
              <a:rPr lang="cs-CZ" sz="9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POTENCIÁLNÍ PRODUKT – </a:t>
            </a:r>
            <a:r>
              <a:rPr lang="cs-CZ" sz="9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př. Knížka: Růst cen a mezd </a:t>
            </a:r>
          </a:p>
          <a:p>
            <a:pPr marL="357505" indent="-357505" algn="just">
              <a:buFont typeface="Wingdings" panose="05000000000000000000" pitchFamily="2" charset="2"/>
              <a:buChar char="ü"/>
            </a:pPr>
            <a:r>
              <a:rPr lang="cs-CZ" sz="9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275705" indent="-263525" algn="just"/>
            <a:r>
              <a:rPr lang="cs-CZ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275705" indent="-263525" algn="just"/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-452755"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905625" indent="-357505" algn="just">
              <a:buNone/>
            </a:pPr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75184" y="727469"/>
            <a:ext cx="8096250" cy="582554"/>
          </a:xfrm>
        </p:spPr>
        <p:txBody>
          <a:bodyPr>
            <a:noAutofit/>
          </a:bodyPr>
          <a:lstStyle/>
          <a:p>
            <a:r>
              <a:rPr lang="cs-CZ" sz="2800" b="1" dirty="0"/>
              <a:t> Odvození potenciálního produktu z trhu práce</a:t>
            </a:r>
            <a:br>
              <a:rPr lang="cs-CZ" sz="2800" b="1" dirty="0"/>
            </a:br>
            <a:endParaRPr lang="cs-CZ" sz="2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t="3602" r="5038" b="66897"/>
          <a:stretch>
            <a:fillRect/>
          </a:stretch>
        </p:blipFill>
        <p:spPr>
          <a:xfrm>
            <a:off x="169333" y="1802626"/>
            <a:ext cx="6063301" cy="3069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4325" y="1271588"/>
            <a:ext cx="11563350" cy="506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392930" indent="-357505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Růst ceny ropy zvýší náklady: posune křivky agregátní nabídky nahoru do polohy AS‘: domácí produkt klesá a cenová hladina roste. </a:t>
            </a:r>
          </a:p>
          <a:p>
            <a:pPr marL="4392930" indent="-357505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Nová krátkodobá rovnováha: bod C, při reálném produktu Y1 a cenové hladině P1: </a:t>
            </a:r>
          </a:p>
          <a:p>
            <a:pPr marL="4392930" indent="-357505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 ekonomice – </a:t>
            </a: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produkční mezera: Y*- Y1. </a:t>
            </a:r>
          </a:p>
          <a:p>
            <a:pPr marL="4392930" indent="-357505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endParaRPr lang="cs-CZ" sz="28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92930" indent="-357505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Pak klesnou mzdy, posun křivky agregátní nabídky dolů do původní polohy a dlouhodobá rovnováha se obnoví v bodě </a:t>
            </a: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</a:p>
          <a:p>
            <a:pPr marL="542925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Předpoklad: centrální banka na nepříznivý nákladový šok nereaguje;</a:t>
            </a: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36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755" indent="-367030" algn="just">
              <a:tabLst>
                <a:tab pos="6096000" algn="l"/>
              </a:tabLst>
            </a:pPr>
            <a:endParaRPr lang="cs-CZ" sz="36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16380"/>
            <a:ext cx="10972800" cy="524259"/>
          </a:xfrm>
        </p:spPr>
        <p:txBody>
          <a:bodyPr>
            <a:noAutofit/>
          </a:bodyPr>
          <a:lstStyle/>
          <a:p>
            <a:pPr marL="114300">
              <a:spcBef>
                <a:spcPts val="360"/>
              </a:spcBef>
              <a:defRPr/>
            </a:pPr>
            <a:r>
              <a:rPr lang="cs-CZ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Model AS-AD a změny agregátní poptávky 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11553" t="15365" r="12223" b="43836"/>
          <a:stretch>
            <a:fillRect/>
          </a:stretch>
        </p:blipFill>
        <p:spPr>
          <a:xfrm>
            <a:off x="167180" y="1521588"/>
            <a:ext cx="4046482" cy="28798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4325" y="1271588"/>
            <a:ext cx="11563350" cy="506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488180" indent="-357505" algn="just">
              <a:tabLst>
                <a:tab pos="6096000" algn="l"/>
              </a:tabLst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Centrální banka může nepříznivé účinky šoku eliminovat tím, že zvýší peněžní zásobu = AKOMODOVÁNÍ NÁKLADOVÉHO ŠOKU. </a:t>
            </a:r>
          </a:p>
          <a:p>
            <a:pPr marL="4587875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Obr. 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účinek nepříznivého nákladového šoku, který centrální banka akomoduje zvýšením peněžní zásoby. Původní rovnováha ekonomiky - bod E, při potenciálním produktu Y* a cenové hladině P0:</a:t>
            </a:r>
          </a:p>
          <a:p>
            <a:pPr marL="4488180" indent="-357505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Pak: zvýšení nákladů: posun křivky krátkodobé agregátní nabídky AS do polohy AS:</a:t>
            </a:r>
          </a:p>
          <a:p>
            <a:pPr marL="4488180" indent="-357505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Ekonomika – krátkodobá rovnováha v bodě C, při reálném produktu Y1 a cenové hladině P1</a:t>
            </a:r>
          </a:p>
          <a:p>
            <a:pPr marL="4587875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Další fáze = akomodování nákladového šoku: centrální banka – snaha zabránit poklesu produktu</a:t>
            </a: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=&gt;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zvýší peněžní zásobu</a:t>
            </a: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=&gt; posun 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křivky agregátní poptávky do polohy AD‘. </a:t>
            </a:r>
          </a:p>
          <a:p>
            <a:pPr marL="809625" indent="-809625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endParaRPr lang="cs-CZ" sz="28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indent="-809625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Předpoklad správného zvýšení peněžní zásoby CB, aby se ekonomika právě udržela na potenciálním produktu Y* </a:t>
            </a: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Nová rovnováha – bod F, kde je vyšší cenová hladina P2. </a:t>
            </a:r>
          </a:p>
          <a:p>
            <a:pPr marL="809625" indent="-809625" algn="just">
              <a:buNone/>
              <a:tabLst>
                <a:tab pos="6096000" algn="l"/>
              </a:tabLst>
            </a:pP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2755" indent="-367030" algn="just">
              <a:tabLst>
                <a:tab pos="6096000" algn="l"/>
              </a:tabLst>
            </a:pPr>
            <a:endParaRPr lang="cs-CZ" sz="36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755" indent="-367030" algn="just">
              <a:tabLst>
                <a:tab pos="6096000" algn="l"/>
              </a:tabLst>
            </a:pPr>
            <a:endParaRPr lang="cs-CZ" sz="36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16380"/>
            <a:ext cx="10972800" cy="524259"/>
          </a:xfrm>
        </p:spPr>
        <p:txBody>
          <a:bodyPr>
            <a:noAutofit/>
          </a:bodyPr>
          <a:lstStyle/>
          <a:p>
            <a:pPr marL="114300">
              <a:spcBef>
                <a:spcPts val="360"/>
              </a:spcBef>
              <a:defRPr/>
            </a:pPr>
            <a:r>
              <a:rPr lang="cs-CZ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Model AS-AD a změny agregátní poptávky 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13598" t="2139" r="7721" b="53398"/>
          <a:stretch>
            <a:fillRect/>
          </a:stretch>
        </p:blipFill>
        <p:spPr>
          <a:xfrm>
            <a:off x="314325" y="1684495"/>
            <a:ext cx="4110530" cy="2992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4325" y="1271588"/>
            <a:ext cx="11656958" cy="525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2925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Ve 2. polovině 20. století – inflace = běžná součást života</a:t>
            </a: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=&gt;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odbory požadovaly od zaměstnavatelů záruky, že inflace nebude snižovat reálné mzdy</a:t>
            </a: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=&gt;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42925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PRAXE INDEXOVÁNÍ MEZD PODLE INFLACE. </a:t>
            </a:r>
          </a:p>
          <a:p>
            <a:pPr marL="542925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 kolektivních smlouvách – doložky: nominální mzdy automaticky zvyšovány podle indexu spotřebitelských cen </a:t>
            </a:r>
          </a:p>
          <a:p>
            <a:pPr marL="542925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Indexování mezd bráni přerozdělování důchodů mezi zaměstnanci a zaměstnavateli, které by inflace vyvolávala. </a:t>
            </a:r>
          </a:p>
          <a:p>
            <a:pPr marL="542925" indent="-45720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Obhájci – indexování mezd tlumí sociální konflikty. </a:t>
            </a:r>
          </a:p>
          <a:p>
            <a:pPr marL="542925" indent="-45720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 ekonomického hlediska není indexování vždy výhodné.  </a:t>
            </a:r>
          </a:p>
          <a:p>
            <a:pPr marL="452755" indent="-367030" algn="just">
              <a:tabLst>
                <a:tab pos="6096000" algn="l"/>
              </a:tabLst>
            </a:pPr>
            <a:endParaRPr lang="cs-CZ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755" indent="-367030" algn="just">
              <a:tabLst>
                <a:tab pos="6096000" algn="l"/>
              </a:tabLst>
            </a:pPr>
            <a:endParaRPr lang="cs-CZ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16380"/>
            <a:ext cx="10972800" cy="524259"/>
          </a:xfrm>
        </p:spPr>
        <p:txBody>
          <a:bodyPr>
            <a:noAutofit/>
          </a:bodyPr>
          <a:lstStyle/>
          <a:p>
            <a:pPr marL="114300">
              <a:spcBef>
                <a:spcPts val="360"/>
              </a:spcBef>
              <a:defRPr/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Aplikace: Indexování mezd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4325" y="1140639"/>
            <a:ext cx="11656958" cy="538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42925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Indexování mezd </a:t>
            </a:r>
          </a:p>
          <a:p>
            <a:pPr marL="600075" indent="-514350" algn="just">
              <a:buFont typeface="+mj-lt"/>
              <a:buAutoNum type="alphaUcPeriod"/>
              <a:tabLst>
                <a:tab pos="6096000" algn="l"/>
              </a:tabLst>
            </a:pP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není problém, pokud je růst cen vyvolán růstem agregátní poptávky; </a:t>
            </a:r>
          </a:p>
          <a:p>
            <a:pPr marL="600075" indent="-514350" algn="just">
              <a:buFont typeface="+mj-lt"/>
              <a:buAutoNum type="alphaUcPeriod"/>
              <a:tabLst>
                <a:tab pos="6096000" algn="l"/>
              </a:tabLst>
            </a:pP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je problém, když ceny rostou v důsledku nepříznivých nákladových šoků. </a:t>
            </a:r>
          </a:p>
          <a:p>
            <a:pPr marL="542925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Indexování brání poklesu reálných mezd a ekonomika není schopna se s nákladovým šokem vyrovnat (viz předchozí obrázky)- </a:t>
            </a:r>
          </a:p>
          <a:p>
            <a:pPr marL="542925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 zemi, kde je indexování mezd rozšířené: nepříznivé nákladové šoky vyvolávají dlouho trvající nezaměstnanost. </a:t>
            </a:r>
          </a:p>
          <a:p>
            <a:pPr marL="657225" indent="-571500" algn="just">
              <a:buFont typeface="+mj-lt"/>
              <a:buAutoNum type="romanLcPeriod"/>
              <a:tabLst>
                <a:tab pos="6096000" algn="l"/>
              </a:tabLst>
            </a:pP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 A) </a:t>
            </a:r>
            <a:r>
              <a:rPr lang="cs-CZ" sz="28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Mzdy nejsou indexovány – přechodné snížení reálných mezd a krátkodobé zvýšení reálného produktu nad potenciální. V případě indexování – mzdy se automaticky zvýší. Konečný výsledek = stejný.</a:t>
            </a:r>
          </a:p>
          <a:p>
            <a:pPr marL="657225" indent="-571500" algn="just">
              <a:buFont typeface="+mj-lt"/>
              <a:buAutoNum type="romanLcPeriod"/>
              <a:tabLst>
                <a:tab pos="6096000" algn="l"/>
              </a:tabLst>
            </a:pP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 B)</a:t>
            </a:r>
            <a:r>
              <a:rPr lang="cs-CZ" sz="28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Mzdy nejsou indexovány –vysoká nezaměstnanost nakonec sníží mzdy – návrat ekonomiky na potenciální produkt při nižších reálných mzdách. V případě indexování – indexace brání poklesu reálných mezd, vysoká nezaměstnanost přetrvává, nenastává návrat na Y*. </a:t>
            </a:r>
          </a:p>
          <a:p>
            <a:pPr marL="452755" indent="-367030" algn="just">
              <a:tabLst>
                <a:tab pos="6096000" algn="l"/>
              </a:tabLst>
            </a:pPr>
            <a:r>
              <a:rPr lang="cs-CZ" sz="2800" b="1" dirty="0">
                <a:solidFill>
                  <a:srgbClr val="00B05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DÚ: Poptávkový šok a Indexování mezd; Nákladový šok a Indexování mezd </a:t>
            </a:r>
          </a:p>
          <a:p>
            <a:pPr marL="452755" indent="-367030" algn="just">
              <a:tabLst>
                <a:tab pos="6096000" algn="l"/>
              </a:tabLst>
            </a:pPr>
            <a:r>
              <a:rPr lang="cs-CZ" sz="32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2755" indent="-367030" algn="just">
              <a:tabLst>
                <a:tab pos="6096000" algn="l"/>
              </a:tabLst>
            </a:pPr>
            <a:endParaRPr lang="cs-CZ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16380"/>
            <a:ext cx="10972800" cy="524259"/>
          </a:xfrm>
        </p:spPr>
        <p:txBody>
          <a:bodyPr>
            <a:noAutofit/>
          </a:bodyPr>
          <a:lstStyle/>
          <a:p>
            <a:pPr marL="114300">
              <a:spcBef>
                <a:spcPts val="360"/>
              </a:spcBef>
              <a:defRPr/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Indexování mezd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2322534" y="274796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buClr>
                <a:srgbClr val="FF0000"/>
              </a:buClr>
              <a:buSzPts val="4400"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100138"/>
            <a:ext cx="11674324" cy="524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sz="1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Předpoklad: ceny a mzdy dokonale pružné, lidé – úplné informace o všech cenách a mzdách vztahujících se k jejich ekonomickým činnostem: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trh práce by se okamžitě vyčišťoval na úrovni přirozené míry nezaměstnanosti a ekonomika by pořád vytvářela svůj potenciální produkt.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Obr . – následující snímek:  Graf  (a): trh práce, který je vyčištěný při zaměstnanosti L*:a reálné mzdě W/P1.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Graf (b): produkční funkce: při zaměstnanosti * - reálný produkt Y*.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Cenová hladina se zvýší na P2, reálná mzda klesne na W1/P2: trh práce – v nerovnováze: poptávané množství práce – L</a:t>
            </a:r>
            <a:r>
              <a:rPr lang="cs-CZ" sz="16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1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nabízené množství práce – L</a:t>
            </a:r>
            <a:r>
              <a:rPr lang="cs-CZ" sz="16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1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Na trhu práce tedy vzniká převis poptávky.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Nominální mzdy – pružné</a:t>
            </a:r>
            <a:r>
              <a:rPr lang="cs-CZ" sz="1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porostou, dokud se na trhu práce neobnoví rovnováha  - až na W2, kdy se obnoví rovnováha trhu práce: při původní reálné mzdě: čili W2/P2 = W1/P1; Zaměstnanost: opět L*, reálný produkt opět Y*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18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Graf (c) spojuje cenové hladiny s reálnými domácími produkty. Při cen. hl. P1 vzniká reálný produkt Y* (bod A) a při cenové hladině P2 rovněž reálný produkt Y* (bod B).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Spojením bodů A, B a dalších podobné odvozených bodů – „křivku” agregátní nabídky AS: vertikála: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KLASICKÁ AGREGÁTNÍ NABÍDKA:  </a:t>
            </a:r>
            <a:r>
              <a:rPr lang="cs-CZ" sz="1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situace, kdy nabízený reálný domácí produkt není ovlivněn změnami cenové hladiny: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1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Pouze v případě cen a mezd dokonale pružných, kdy mají lidé úplné informace o cenách a mzdách.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Reálný produkt vzniká při vyčištěném trhu práce na úrovni přirozené míry nezaměstnanosti</a:t>
            </a:r>
            <a:r>
              <a:rPr lang="cs-CZ" sz="1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=&gt;</a:t>
            </a:r>
            <a:r>
              <a:rPr lang="cs-CZ" sz="1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potenciální produkt..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43350" y="517584"/>
            <a:ext cx="8096250" cy="582554"/>
          </a:xfrm>
        </p:spPr>
        <p:txBody>
          <a:bodyPr>
            <a:noAutofit/>
          </a:bodyPr>
          <a:lstStyle/>
          <a:p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 Klasická agregátní nabídka - odvození</a:t>
            </a:r>
            <a:endParaRPr lang="cs-CZ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8343" y="1100138"/>
            <a:ext cx="11674324" cy="524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5559425" indent="-357505" algn="just">
              <a:buFont typeface="Wingdings" panose="05000000000000000000" pitchFamily="2" charset="2"/>
              <a:buChar char="ü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Klasická agregátní nabídka: na úrovni potenciálního produktu: Křivka AS – vertikála procházející potenciálním produktem Y*; klasická není realistickým obrazem ekonomiky. </a:t>
            </a:r>
          </a:p>
          <a:p>
            <a:pPr marL="5559425" indent="-357505" algn="just">
              <a:buFont typeface="Wingdings" panose="05000000000000000000" pitchFamily="2" charset="2"/>
              <a:buChar char="ü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Realita: často není splněn předpoklad dokonale pružných mezd a cen, nikdy předpoklad úplné informovanosti lidí o cenách a mzdách. </a:t>
            </a:r>
          </a:p>
          <a:p>
            <a:pPr marL="5559425" indent="-357505" algn="just">
              <a:buFont typeface="Wingdings" panose="05000000000000000000" pitchFamily="2" charset="2"/>
              <a:buChar char="Ø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Vertikální křivka AS: jen v dlouhém období, </a:t>
            </a:r>
          </a:p>
          <a:p>
            <a:pPr marL="5559425" indent="-358775" algn="just">
              <a:buFont typeface="Wingdings" panose="05000000000000000000" pitchFamily="2" charset="2"/>
              <a:buChar char="Ø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 krátkém – možný rostoucí průběh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559425" indent="-358775" algn="just">
              <a:buFont typeface="Wingdings" panose="05000000000000000000" pitchFamily="2" charset="2"/>
              <a:buChar char="ü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Reálný domácí produkt – v krátkém období – ne vždy rovný potenciálnímu: </a:t>
            </a:r>
          </a:p>
          <a:p>
            <a:pPr marL="5559425" indent="-357505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Krátkodobé fluktuace kolem potenciálního produktu. </a:t>
            </a:r>
          </a:p>
          <a:p>
            <a:pPr marL="5559425" indent="-357505" algn="just"/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05625" indent="-357505" algn="just">
              <a:buNone/>
            </a:pPr>
            <a:endParaRPr lang="cs-CZ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43350" y="517584"/>
            <a:ext cx="8096250" cy="582554"/>
          </a:xfrm>
        </p:spPr>
        <p:txBody>
          <a:bodyPr>
            <a:noAutofit/>
          </a:bodyPr>
          <a:lstStyle/>
          <a:p>
            <a:r>
              <a:rPr lang="cs-CZ" sz="2400" b="1" dirty="0"/>
              <a:t>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 Klasická agregátní nabídka - odvození</a:t>
            </a:r>
            <a:endParaRPr lang="cs-CZ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t="13411" b="23798"/>
          <a:stretch>
            <a:fillRect/>
          </a:stretch>
        </p:blipFill>
        <p:spPr>
          <a:xfrm>
            <a:off x="169333" y="1100137"/>
            <a:ext cx="4930567" cy="43757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4325" y="1417638"/>
            <a:ext cx="11563350" cy="4814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26720" algn="just"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Několik modelů: odlišné předpoklady, ale dospívají ke stejnému závěru:</a:t>
            </a:r>
          </a:p>
          <a:p>
            <a:pPr marL="536575" indent="-452755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Krátkodobá křivka agregátní nabídky má rostoucí průběh:</a:t>
            </a:r>
          </a:p>
          <a:p>
            <a:pPr marL="541020" indent="-457200" algn="just">
              <a:buFont typeface="+mj-lt"/>
              <a:buAutoNum type="arabicPeriod"/>
              <a:tabLst>
                <a:tab pos="6096000" algn="l"/>
              </a:tabLst>
            </a:pPr>
            <a:r>
              <a:rPr lang="cs-CZ" sz="24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MZDOVÉ STRNULOSTI </a:t>
            </a:r>
          </a:p>
          <a:p>
            <a:pPr marL="426720" algn="just"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Jeden z modelů krátkodobé agregátní poptávky – předpoklad: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nominální mzdy = krátkodobě nepružné. </a:t>
            </a:r>
          </a:p>
          <a:p>
            <a:pPr marL="541020" indent="-45720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Nejznámější příčina mzdových strnulostí – kolektivní mzdové dohody.</a:t>
            </a:r>
          </a:p>
          <a:p>
            <a:pPr marL="541020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4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DÚ: Korektivní kolektivní mzdové dohody: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Když klesne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klesají agregátní výdaje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klesají ceny – i ceny produktů firmy: nemůže snížit počty zaměstnanců, porovnává mzdu zaměstnance s jeho peněžním mezním produktem: firma propouští dokud se mezní produkt nezvýší na úroveň mzdy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 sníží výrobu.</a:t>
            </a:r>
          </a:p>
          <a:p>
            <a:pPr marL="541020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Kolektivní smlouva vyprší: nová smlouva: nižší nominální mzdy a tedy náklady na práci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 zvýšení počtu zaměstnanců, výroby.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020" indent="-457200" algn="just">
              <a:buFont typeface="+mj-lt"/>
              <a:buAutoNum type="arabicPeriod"/>
              <a:tabLst>
                <a:tab pos="6096000" algn="l"/>
              </a:tabLst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83722"/>
            <a:ext cx="10972800" cy="524259"/>
          </a:xfrm>
        </p:spPr>
        <p:txBody>
          <a:bodyPr>
            <a:noAutofit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Vysvětlení krátkodobé agregátní nabídky:</a:t>
            </a:r>
            <a:endParaRPr lang="en-GB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4325" y="1417638"/>
            <a:ext cx="11677978" cy="4814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41020" indent="-457200" algn="just">
              <a:buFont typeface="Wingdings" panose="05000000000000000000" pitchFamily="2" charset="2"/>
              <a:buChar char="q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Mzdové strnulosti: i ve firmách, kde kolektivní smlouvy neexistují: když klesnou ceny, zaměstnavatel se zdráhá snížit mzdy: obává se negativních reakcí zaměstnanců; raději propustí pár lidí místo plošného snížení mezd = odpor všech zaměstnanců</a:t>
            </a:r>
          </a:p>
          <a:p>
            <a:pPr marL="541020" indent="-45720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4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DÚ: Proč se podnikatel zdráhá snížit mzdy: </a:t>
            </a:r>
            <a:r>
              <a:rPr lang="cs-CZ" sz="24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podnikatel nese podnikatelské riziko, zaměstnanci – averze k riziku: tichá dohoda mezi nimi: pevné mzdy zaměstnancům, podnikatel – zisk nebo ztráta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=&gt;</a:t>
            </a:r>
            <a:r>
              <a:rPr lang="cs-CZ" sz="24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raději propustí pár lidí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místo plošného snížení mezd. </a:t>
            </a:r>
            <a:endParaRPr lang="cs-CZ" sz="24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020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Mzdové strnulosti – vysvětlovány jako důsledek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implicitních pracovních smluv (nová keynesiánské ekonomie)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nepsaná pravidla vztahů mezi podnikatelem a jeho zaměstnanci: nositelem rizika ve firmě je podnikatel: motivace aby změny cen pokud možno nepřenášel do mezd, </a:t>
            </a:r>
          </a:p>
          <a:p>
            <a:pPr marL="541020" indent="-45720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tj. aby nesnižoval mzdy, když ceny klesají, a aby mzdy, když ceny rostou. </a:t>
            </a:r>
          </a:p>
          <a:p>
            <a:pPr marL="541020" indent="-457200" algn="just">
              <a:buFont typeface="+mj-lt"/>
              <a:buAutoNum type="arabicPeriod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Pokles cen snižuje zisky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snižování výroby – propouštění nejméně produktivních zaměstnanců; </a:t>
            </a:r>
          </a:p>
          <a:p>
            <a:pPr marL="541020" indent="-457200" algn="just">
              <a:buFont typeface="+mj-lt"/>
              <a:buAutoNum type="arabicPeriod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Růst cen zvyšuje zisky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zvyšování výroby a zaměstnanosti. </a:t>
            </a:r>
          </a:p>
          <a:p>
            <a:pPr marL="541020" indent="-457200" algn="just">
              <a:tabLst>
                <a:tab pos="6096000" algn="l"/>
              </a:tabLst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83722"/>
            <a:ext cx="10972800" cy="524259"/>
          </a:xfrm>
        </p:spPr>
        <p:txBody>
          <a:bodyPr>
            <a:noAutofit/>
          </a:bodyPr>
          <a:lstStyle/>
          <a:p>
            <a:pPr marL="541020" indent="-457200" algn="just">
              <a:buFont typeface="+mj-lt"/>
              <a:buAutoNum type="arabicPeriod"/>
              <a:tabLst>
                <a:tab pos="6096000" algn="l"/>
              </a:tabLst>
            </a:pPr>
            <a:r>
              <a:rPr lang="cs-CZ" sz="24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MZDOVÉ STRNULOSTI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52449" y="1343025"/>
            <a:ext cx="11325225" cy="5274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392930" indent="-357505" algn="just">
              <a:buFont typeface="+mj-lt"/>
              <a:buAutoNum type="arabicPeriod"/>
              <a:tabLst>
                <a:tab pos="3676650" algn="l"/>
                <a:tab pos="8248650" algn="l"/>
              </a:tabLst>
            </a:pPr>
            <a:r>
              <a:rPr lang="cs-CZ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  (a): trh práce, který je vyčištěný: rovnováha v bodě E při zaměstnanosti L1 a reálné mzdě W1/P1. Pokles cen na P2: nominální mzdy krátkodobě strnulé W1): pokles cen zvyšuje </a:t>
            </a:r>
            <a:r>
              <a:rPr lang="cs-CZ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reálne</a:t>
            </a:r>
            <a:r>
              <a:rPr lang="cs-CZ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mzdy na W1/P2. Zaměstnanost – pokles na L2</a:t>
            </a:r>
          </a:p>
          <a:p>
            <a:pPr marL="4392930" indent="-357505" algn="just">
              <a:buFont typeface="+mj-lt"/>
              <a:buAutoNum type="arabicPeriod"/>
              <a:tabLst>
                <a:tab pos="3676650" algn="l"/>
                <a:tab pos="8248650" algn="l"/>
              </a:tabLst>
            </a:pPr>
            <a:r>
              <a:rPr lang="cs-CZ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 (b): produkční funkce: při zaměstnanosti L1 – potenciální produkt Y*; při nižší L2 - produkt Y2  </a:t>
            </a:r>
          </a:p>
          <a:p>
            <a:pPr marL="4392930" indent="-357505" algn="just">
              <a:buFont typeface="+mj-lt"/>
              <a:buAutoNum type="arabicPeriod"/>
              <a:tabLst>
                <a:tab pos="3676650" algn="l"/>
                <a:tab pos="8248650" algn="l"/>
              </a:tabLst>
            </a:pPr>
            <a:r>
              <a:rPr lang="cs-CZ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  (c): spojuje cenové hladiny s reálnými domácími produkty; nižší – P2: nižší reálný produkt Y2 (bod B).</a:t>
            </a:r>
          </a:p>
          <a:p>
            <a:pPr marL="179705" indent="-179705" algn="just">
              <a:tabLst>
                <a:tab pos="3676650" algn="l"/>
                <a:tab pos="8248650" algn="l"/>
              </a:tabLst>
            </a:pPr>
            <a:r>
              <a:rPr lang="cs-CZ" sz="29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Rostoucí průběh – vysvětluje strnulost nominálních mezd.</a:t>
            </a:r>
          </a:p>
          <a:p>
            <a:pPr marL="179705" indent="-179705" algn="just">
              <a:tabLst>
                <a:tab pos="3676650" algn="l"/>
                <a:tab pos="8248650" algn="l"/>
              </a:tabLst>
            </a:pPr>
            <a:r>
              <a:rPr lang="cs-CZ" sz="29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Srovnání s křivkou klasické AS: změny cenové hladiny mohou vést ke krátkodobým odchylkám reálného produktu od potenciálního. </a:t>
            </a:r>
          </a:p>
          <a:p>
            <a:pPr marL="452755" indent="-368300" algn="just">
              <a:tabLst>
                <a:tab pos="3676650" algn="l"/>
                <a:tab pos="8248650" algn="l"/>
              </a:tabLst>
            </a:pPr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indent="-357505" algn="just"/>
            <a:endParaRPr lang="cs-CZ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3423" y="528638"/>
            <a:ext cx="10963276" cy="814388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006FC0"/>
                </a:solidFill>
                <a:latin typeface="Arial" panose="020B0604020202020204" pitchFamily="34" charset="0"/>
              </a:rPr>
              <a:t>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MZDOVÉ STRNULOSTI – důsledky: </a:t>
            </a:r>
            <a:endParaRPr lang="cs-CZ" sz="3200" b="1" dirty="0">
              <a:solidFill>
                <a:srgbClr val="006FC0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t="15084" r="2612" b="21821"/>
          <a:stretch>
            <a:fillRect/>
          </a:stretch>
        </p:blipFill>
        <p:spPr>
          <a:xfrm>
            <a:off x="228770" y="1164350"/>
            <a:ext cx="4341622" cy="40487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4325" y="1417637"/>
            <a:ext cx="11563350" cy="482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26720" algn="just">
              <a:tabLst>
                <a:tab pos="6096000" algn="l"/>
              </a:tabLst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Trh se práce v každém okamžiku nevyčisťuje:</a:t>
            </a:r>
          </a:p>
          <a:p>
            <a:pPr marL="42672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Mzdové strnulosti – příčinou, že se trh práce vyčišťuje nedokonale, pomalu. </a:t>
            </a:r>
          </a:p>
          <a:p>
            <a:pPr marL="42672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Obr. (předchozí snímek):</a:t>
            </a:r>
          </a:p>
          <a:p>
            <a:pPr marL="42672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ekonomika mimo potenciální produkt - trh práce nevyčištěn:</a:t>
            </a:r>
          </a:p>
          <a:p>
            <a:pPr marL="42672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 B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vyrábí se nižší než potenciální produkt: (viz graf c), na trhu práce vyšší než přirozená míra nezaměstnanosti </a:t>
            </a:r>
          </a:p>
          <a:p>
            <a:pPr marL="42672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672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6720" algn="just">
              <a:buFont typeface="Wingdings" panose="05000000000000000000" pitchFamily="2" charset="2"/>
              <a:buChar char="v"/>
              <a:tabLst>
                <a:tab pos="6096000" algn="l"/>
              </a:tabLst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mzdových strnulostí – nedostatky. </a:t>
            </a:r>
          </a:p>
          <a:p>
            <a:pPr marL="541020" indent="-457200" algn="just">
              <a:buFont typeface="+mj-lt"/>
              <a:buAutoNum type="arabicPeriod"/>
              <a:tabLst>
                <a:tab pos="6096000" algn="l"/>
              </a:tabLst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Mzdovými strnulostmi dokážeme vysvětlil, proč reálný produkt klesá pod potenciální, když se cenová hladina sníží. Nedokážeme vysvětlit, proč reálný produkt roste nad potenciální, když se cenová hladina zvýší. </a:t>
            </a:r>
          </a:p>
          <a:p>
            <a:pPr marL="426720" algn="just">
              <a:tabLst>
                <a:tab pos="6096000" algn="l"/>
              </a:tabLst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Jestliže nominální mzdy zůstanou stejné při růstu P: firmám klesají náklady práce: chtějí zvýšit výrobu a zaměstnávat více lidí. </a:t>
            </a:r>
          </a:p>
          <a:p>
            <a:pPr marL="426720" algn="just">
              <a:tabLst>
                <a:tab pos="6096000" algn="l"/>
              </a:tabLst>
            </a:pPr>
            <a:r>
              <a:rPr lang="cs-CZ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Proč by lidé měli nabízet více práce, když nerostou jejich reálné mzdy??? 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Neroste nabídka práce – nemůže dojit k růstu </a:t>
            </a:r>
            <a:r>
              <a:rPr lang="cs-CZ" sz="1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cs-CZ" sz="16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zaměstnanosti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reálného produktu (Obr. Růst P: firmy poptávají více práce než L1, lidé nabízejí méně práce než L2). </a:t>
            </a:r>
          </a:p>
          <a:p>
            <a:pPr marL="426720" algn="just">
              <a:tabLst>
                <a:tab pos="6096000" algn="l"/>
              </a:tabLst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26720" algn="just">
              <a:tabLst>
                <a:tab pos="6096000" algn="l"/>
              </a:tabLst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Obr. (předchozí snímek): mzdovými strnulostmi dokážeme vysvětlit část agregátní nabídky, která je pod potenciálním produktem Y*. </a:t>
            </a:r>
          </a:p>
          <a:p>
            <a:pPr marL="541020" indent="-457200" algn="just">
              <a:buFont typeface="+mj-lt"/>
              <a:buAutoNum type="arabicPeriod" startAt="2"/>
              <a:tabLst>
                <a:tab pos="6096000" algn="l"/>
              </a:tabLst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 nedostatek modelu strnulých mezd: podle tohoto modelu – mzdy se pohybují proticyklicky, tj. ve fázi hospodářské recese rostou, ve fáze expanze klesají. </a:t>
            </a:r>
          </a:p>
          <a:p>
            <a:pPr marL="541020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Zkušenosti nepotvrzují: Empirické výzkumy – pohyby reálných mezd nejsou proticyklické: a) </a:t>
            </a:r>
            <a:r>
              <a:rPr lang="cs-CZ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MÍRNĚ PROCYKLICKY VÝVOJ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klesají v recesi a rostou v expanzi, b) </a:t>
            </a:r>
            <a:r>
              <a:rPr lang="cs-CZ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JEJICH VÝVOJ S EKONOMICKÝM CYKLEM NEKORESPONDUJE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83722"/>
            <a:ext cx="10972800" cy="524259"/>
          </a:xfrm>
        </p:spPr>
        <p:txBody>
          <a:bodyPr>
            <a:noAutofit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lang="cs-CZ" sz="24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MZDOVÉ STRNULOSTI – důsledky:</a:t>
            </a:r>
            <a:endParaRPr lang="en-GB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4628</Words>
  <Application>Microsoft Office PowerPoint</Application>
  <PresentationFormat>Widescreen</PresentationFormat>
  <Paragraphs>347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Aptos</vt:lpstr>
      <vt:lpstr>Arial</vt:lpstr>
      <vt:lpstr>Calibri</vt:lpstr>
      <vt:lpstr>Cambria Math</vt:lpstr>
      <vt:lpstr>Times New Roman</vt:lpstr>
      <vt:lpstr>Wingdings</vt:lpstr>
      <vt:lpstr>1_Office Theme</vt:lpstr>
      <vt:lpstr>2_Office Theme</vt:lpstr>
      <vt:lpstr>Makroekonomie II  Téma: Agregátní nabídka a model AD-AS  XMAK2</vt:lpstr>
      <vt:lpstr>PODSTATA AGREGÁTNÍ NABÍDKY</vt:lpstr>
      <vt:lpstr> Odvození potenciálního produktu z trhu práce </vt:lpstr>
      <vt:lpstr>1. Klasická agregátní nabídka - odvození</vt:lpstr>
      <vt:lpstr> 1. Klasická agregátní nabídka - odvození</vt:lpstr>
      <vt:lpstr>Vysvětlení krátkodobé agregátní nabídky:</vt:lpstr>
      <vt:lpstr>MZDOVÉ STRNULOSTI </vt:lpstr>
      <vt:lpstr>  MZDOVÉ STRNULOSTI – důsledky: </vt:lpstr>
      <vt:lpstr>MZDOVÉ STRNULOSTI – důsledky:</vt:lpstr>
      <vt:lpstr>2. MYLNÉ VNÍMÁNÍ CENOVÉ HLADINY </vt:lpstr>
      <vt:lpstr>2. MYLNÉ VNÍMÁNÍ CENOVÉ HLADINY </vt:lpstr>
      <vt:lpstr>2. MYLNÉ VNÍMÁNÍ CENOVÉ HLADINY </vt:lpstr>
      <vt:lpstr>2. MYLNÉ VNÍMÁNÍ CENOVÉ HLADINY </vt:lpstr>
      <vt:lpstr>2. MYLNÉ VNÍMÁNÍ CENOVÉ HLADINY </vt:lpstr>
      <vt:lpstr>3. NEÚPLNÉ INFORMACE O CENÁCH </vt:lpstr>
      <vt:lpstr>3. NEÚPLNÉ INFORMACE O CENÁCH </vt:lpstr>
      <vt:lpstr>3. NEÚPLNÉ INFORMACE O CENÁCH </vt:lpstr>
      <vt:lpstr>3. NEÚPLNÉ INFORMACE O CENÁCH </vt:lpstr>
      <vt:lpstr>3. NEÚPLNÉ INFORMACE O CENÁCH </vt:lpstr>
      <vt:lpstr>3. NEÚPLNÉ INFORMACE O CENÁCH </vt:lpstr>
      <vt:lpstr>KŘIVKA AS – mezinárodní srovnání</vt:lpstr>
      <vt:lpstr>TŘI MODELY KRÁTKODOBĚ ROSTOUCÍ AGREGÁTNÍ NABÍDKY – srovnání:</vt:lpstr>
      <vt:lpstr>Model AS-AD a změny agregátní poptávky </vt:lpstr>
      <vt:lpstr>Model AS-AD a změny agregátní poptávky </vt:lpstr>
      <vt:lpstr>Model AS-AD a změny agregátní poptávky </vt:lpstr>
      <vt:lpstr>Model AS-AD a změny agregátní poptávky </vt:lpstr>
      <vt:lpstr>Posun křivky krátkodobé agregátní nabídky z AS do AS':</vt:lpstr>
      <vt:lpstr>Účinky poklesu AD</vt:lpstr>
      <vt:lpstr>Model AS-AD a změny agregátní nabídky </vt:lpstr>
      <vt:lpstr>Model AS-AD a změny agregátní poptávky </vt:lpstr>
      <vt:lpstr>Model AS-AD a změny agregátní poptávky </vt:lpstr>
      <vt:lpstr>Aplikace: Indexování mezd </vt:lpstr>
      <vt:lpstr>Indexování mezd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Makroekonomie II Platební bilance a vnější rovnováha (součást tématu 9 v osnově). XMAK2</dc:title>
  <dc:creator>Drastichová Magdaléna</dc:creator>
  <cp:lastModifiedBy>Drastichová Magdaléna</cp:lastModifiedBy>
  <cp:revision>90</cp:revision>
  <dcterms:created xsi:type="dcterms:W3CDTF">2024-10-01T11:06:00Z</dcterms:created>
  <dcterms:modified xsi:type="dcterms:W3CDTF">2024-11-09T18:29:51Z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FA948C7218FD4E86A2AA5B4F88A68FAD_13</vt:lpwstr>
  </property>
  <property fmtid="{D5CDD505-2E9C-101B-9397-08002B2CF9AE}" pid="3" name="KSOProductBuildVer">
    <vt:lpwstr>1033-12.2.0.18283</vt:lpwstr>
  </property>
</Properties>
</file>