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3"/>
  </p:sldMasterIdLst>
  <p:notesMasterIdLst>
    <p:notesMasterId r:id="rId5"/>
  </p:notesMasterIdLst>
  <p:sldIdLst>
    <p:sldId id="257" r:id="rId4"/>
    <p:sldId id="388" r:id="rId6"/>
    <p:sldId id="389" r:id="rId7"/>
    <p:sldId id="308" r:id="rId8"/>
    <p:sldId id="337" r:id="rId9"/>
    <p:sldId id="373" r:id="rId10"/>
    <p:sldId id="339" r:id="rId11"/>
    <p:sldId id="374" r:id="rId12"/>
    <p:sldId id="375" r:id="rId13"/>
    <p:sldId id="338" r:id="rId14"/>
    <p:sldId id="309" r:id="rId15"/>
    <p:sldId id="340" r:id="rId16"/>
    <p:sldId id="341" r:id="rId17"/>
    <p:sldId id="342" r:id="rId18"/>
    <p:sldId id="376" r:id="rId19"/>
    <p:sldId id="343" r:id="rId20"/>
    <p:sldId id="378" r:id="rId21"/>
    <p:sldId id="377" r:id="rId22"/>
    <p:sldId id="379" r:id="rId23"/>
    <p:sldId id="344" r:id="rId24"/>
    <p:sldId id="346" r:id="rId25"/>
    <p:sldId id="347" r:id="rId26"/>
    <p:sldId id="380" r:id="rId27"/>
    <p:sldId id="381" r:id="rId28"/>
    <p:sldId id="382" r:id="rId29"/>
    <p:sldId id="383" r:id="rId30"/>
    <p:sldId id="384" r:id="rId31"/>
    <p:sldId id="386" r:id="rId32"/>
    <p:sldId id="385" r:id="rId33"/>
    <p:sldId id="387" r:id="rId34"/>
    <p:sldId id="390" r:id="rId35"/>
    <p:sldId id="391" r:id="rId36"/>
    <p:sldId id="393" r:id="rId37"/>
    <p:sldId id="392" r:id="rId38"/>
    <p:sldId id="396" r:id="rId39"/>
    <p:sldId id="402" r:id="rId40"/>
    <p:sldId id="394" r:id="rId41"/>
    <p:sldId id="397" r:id="rId42"/>
    <p:sldId id="395" r:id="rId43"/>
    <p:sldId id="403" r:id="rId44"/>
    <p:sldId id="398" r:id="rId45"/>
    <p:sldId id="404" r:id="rId46"/>
    <p:sldId id="400" r:id="rId47"/>
    <p:sldId id="401" r:id="rId48"/>
    <p:sldId id="276"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345" autoAdjust="0"/>
  </p:normalViewPr>
  <p:slideViewPr>
    <p:cSldViewPr snapToGrid="0">
      <p:cViewPr varScale="1">
        <p:scale>
          <a:sx n="80" d="100"/>
          <a:sy n="80" d="100"/>
        </p:scale>
        <p:origin x="6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20F2D7-A17C-4307-BB5C-45F3BCD640D6}" type="datetimeFigureOut">
              <a:rPr lang="en-GB" smtClean="0"/>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41DF3A-3D05-4752-846B-5F689D2410B6}" type="slidenum">
              <a:rPr lang="en-GB" smtClean="0"/>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00000000-1234-1234-1234-123412341234}" type="slidenum">
              <a:rPr kumimoji="0" lang="cs-CZ"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rPr>
            </a:fld>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lang="cs-CZ" b="1" noProof="0" dirty="0">
                <a:latin typeface="Times New Roman" panose="02020603050405020304" pitchFamily="18" charset="0"/>
                <a:cs typeface="Times New Roman" panose="02020603050405020304" pitchFamily="18" charset="0"/>
              </a:rPr>
              <a:t>Například člověk, který má rajčata a chce meloun, by mu sel najít člověka s melounem, který právě potřebuje rajčata. </a:t>
            </a:r>
            <a:endParaRPr lang="cs-CZ" b="1" noProof="0" dirty="0">
              <a:latin typeface="Times New Roman" panose="02020603050405020304" pitchFamily="18" charset="0"/>
              <a:cs typeface="Times New Roman" panose="02020603050405020304" pitchFamily="18" charset="0"/>
            </a:endParaRPr>
          </a:p>
          <a:p>
            <a:pPr algn="just"/>
            <a:r>
              <a:rPr lang="cs-CZ" b="1" dirty="0">
                <a:latin typeface="Times New Roman" panose="02020603050405020304" pitchFamily="18" charset="0"/>
                <a:cs typeface="Times New Roman" panose="02020603050405020304" pitchFamily="18" charset="0"/>
              </a:rPr>
              <a:t>Ale co všechno máme považovat za peníze? Viz Novákova aktiva. Každé z Novákových aktiv je uchovatelem hodnoty</a:t>
            </a:r>
            <a:endParaRPr lang="cs-CZ" b="1" dirty="0">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lang="cs-CZ" b="1" dirty="0">
                <a:latin typeface="Times New Roman" panose="02020603050405020304" pitchFamily="18" charset="0"/>
                <a:cs typeface="Times New Roman" panose="02020603050405020304" pitchFamily="18" charset="0"/>
              </a:rPr>
              <a:t>Likvidita je ceněná vlastnost aktiva. </a:t>
            </a:r>
            <a:endParaRPr lang="cs-CZ" b="1" dirty="0">
              <a:latin typeface="Times New Roman" panose="02020603050405020304" pitchFamily="18" charset="0"/>
              <a:cs typeface="Times New Roman" panose="02020603050405020304" pitchFamily="18" charset="0"/>
            </a:endParaRPr>
          </a:p>
          <a:p>
            <a:pPr algn="just"/>
            <a:endParaRPr lang="cs-CZ" sz="1200" b="1" dirty="0">
              <a:latin typeface="Times New Roman" panose="02020603050405020304" pitchFamily="18" charset="0"/>
              <a:cs typeface="Times New Roman" panose="02020603050405020304" pitchFamily="18" charset="0"/>
            </a:endParaRPr>
          </a:p>
          <a:p>
            <a:pPr algn="just"/>
            <a:r>
              <a:rPr lang="cs-CZ" sz="1200" b="1" dirty="0">
                <a:latin typeface="Times New Roman" panose="02020603050405020304" pitchFamily="18" charset="0"/>
                <a:cs typeface="Times New Roman" panose="02020603050405020304" pitchFamily="18" charset="0"/>
              </a:rPr>
              <a:t>Hranice mezi penězi a jinými finančními aktivy je dnes méně ostrá než bývala v minulosti. </a:t>
            </a:r>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114300" indent="0" algn="just">
              <a:buNone/>
            </a:pPr>
            <a:r>
              <a:rPr lang="cs-CZ" sz="1800" b="1" dirty="0">
                <a:effectLst/>
                <a:latin typeface="Calibri" panose="020F0502020204030204" pitchFamily="34" charset="0"/>
              </a:rPr>
              <a:t>Spotřeba a důchod</a:t>
            </a:r>
            <a:endParaRPr lang="cs-CZ" sz="1200" b="1" dirty="0">
              <a:latin typeface="Times New Roman" panose="02020603050405020304" pitchFamily="18" charset="0"/>
              <a:cs typeface="Times New Roman" panose="02020603050405020304" pitchFamily="18" charset="0"/>
            </a:endParaRPr>
          </a:p>
          <a:p>
            <a:pPr marL="114300" indent="0" algn="just">
              <a:buNone/>
            </a:pPr>
            <a:r>
              <a:rPr lang="cs-CZ" sz="1200" dirty="0">
                <a:latin typeface="Times New Roman" panose="02020603050405020304" pitchFamily="18" charset="0"/>
                <a:cs typeface="Times New Roman" panose="02020603050405020304" pitchFamily="18" charset="0"/>
              </a:rPr>
              <a:t>Rodina Novákova má roční disponibilní důchod 200 tisíc korun. Z něho 150 tisíc vydá na spotřebu a 50 tisíc spoří. Když začne pan Novák víc vydělávat a rodinný důchod se zvýší na 300 tisíc korun, začnou Novákovi utrácet na spotřebu více — dejme tomu 200 tisíc korun. Zvýšení důchodu zvýšilo jejich spotřebu. </a:t>
            </a:r>
            <a:endParaRPr lang="cs-CZ" sz="1200" dirty="0">
              <a:latin typeface="Times New Roman" panose="02020603050405020304" pitchFamily="18" charset="0"/>
              <a:cs typeface="Times New Roman" panose="02020603050405020304" pitchFamily="18" charset="0"/>
            </a:endParaRPr>
          </a:p>
          <a:p>
            <a:pPr marL="114300" indent="0" algn="just">
              <a:buNone/>
            </a:pPr>
            <a:r>
              <a:rPr lang="cs-CZ" sz="1200" b="1" dirty="0">
                <a:latin typeface="Times New Roman" panose="02020603050405020304" pitchFamily="18" charset="0"/>
                <a:cs typeface="Times New Roman" panose="02020603050405020304" pitchFamily="18" charset="0"/>
              </a:rPr>
              <a:t>Spotřeba a úroková míra </a:t>
            </a:r>
            <a:endParaRPr lang="cs-CZ" sz="1200" b="1" dirty="0">
              <a:latin typeface="Times New Roman" panose="02020603050405020304" pitchFamily="18" charset="0"/>
              <a:cs typeface="Times New Roman" panose="02020603050405020304" pitchFamily="18" charset="0"/>
            </a:endParaRPr>
          </a:p>
          <a:p>
            <a:pPr marL="114300" indent="0" algn="just">
              <a:buNone/>
            </a:pPr>
            <a:r>
              <a:rPr lang="cs-CZ" sz="1200" dirty="0">
                <a:latin typeface="Times New Roman" panose="02020603050405020304" pitchFamily="18" charset="0"/>
                <a:cs typeface="Times New Roman" panose="02020603050405020304" pitchFamily="18" charset="0"/>
              </a:rPr>
              <a:t>Novákovi ukládají své úspory na bankovní účet, který nese 3% úrokovou míru. Ze svého ročního disponibilního důchodu 300 tisíc korun vydávají 200 tisíc na spotřebu a 100 tisíc spoří. Když ale banka sníží úrokovou míru na 1,5 %, rozhodnou se Novákovi spořit méně. Budou vydávat na spotřebu dejme tomu 250 tisíc a spořit jen 50 tisíc. </a:t>
            </a:r>
            <a:endParaRPr lang="cs-CZ" sz="1200"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cs-CZ" sz="1200" b="1" dirty="0">
                <a:solidFill>
                  <a:schemeClr val="tx1"/>
                </a:solidFill>
                <a:latin typeface="Times New Roman" panose="02020603050405020304" pitchFamily="18" charset="0"/>
                <a:cs typeface="Times New Roman" panose="02020603050405020304" pitchFamily="18" charset="0"/>
              </a:rPr>
              <a:t>pro poptávku po penězích platí v podstatě totéž, co pro poptávku po jakémkoli zboží. Například vaše poptávka po hamburgerech závisí na vašem důchodu a na ceně hamburgeru. Vaše poptávka po peněžních zůstatcích závisí rovněž na vašem důchodu a na ceně držby peněz — cenou držby peněz je ušlý nominální </a:t>
            </a:r>
            <a:r>
              <a:rPr lang="cs-CZ" sz="1200" b="1" dirty="0">
                <a:solidFill>
                  <a:srgbClr val="FF0000"/>
                </a:solidFill>
                <a:latin typeface="Times New Roman" panose="02020603050405020304" pitchFamily="18" charset="0"/>
                <a:cs typeface="Times New Roman" panose="02020603050405020304" pitchFamily="18" charset="0"/>
              </a:rPr>
              <a:t>úrok. </a:t>
            </a:r>
            <a:endParaRPr lang="cs-CZ" sz="1200" b="1" dirty="0">
              <a:solidFill>
                <a:srgbClr val="FF0000"/>
              </a:solidFill>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lang="cs-CZ" noProof="0" dirty="0"/>
              <a:t>https://www.cnb.cz/cs/menova-politika/mp-nastroje/</a:t>
            </a:r>
            <a:endParaRPr lang="cs-CZ" noProof="0" dirty="0"/>
          </a:p>
          <a:p>
            <a:pPr algn="just"/>
            <a:endParaRPr lang="cs-CZ" noProof="0" dirty="0"/>
          </a:p>
          <a:p>
            <a:r>
              <a:rPr lang="cs-CZ" b="1" dirty="0"/>
              <a:t>Aktiva</a:t>
            </a:r>
            <a:r>
              <a:rPr lang="cs-CZ" dirty="0"/>
              <a:t>:</a:t>
            </a:r>
            <a:endParaRPr lang="cs-CZ" dirty="0"/>
          </a:p>
          <a:p>
            <a:pPr>
              <a:buFont typeface="Arial" panose="020B0604020202020204" pitchFamily="34" charset="0"/>
              <a:buChar char="•"/>
            </a:pPr>
            <a:r>
              <a:rPr lang="cs-CZ" dirty="0"/>
              <a:t>Představují </a:t>
            </a:r>
            <a:r>
              <a:rPr lang="cs-CZ" b="1" dirty="0"/>
              <a:t>majetek banky</a:t>
            </a:r>
            <a:r>
              <a:rPr lang="cs-CZ" dirty="0"/>
              <a:t> nebo prostředky, které banka vlastní nebo má k dispozici a které jí přinášejí budoucí ekonomický prospěch.</a:t>
            </a:r>
            <a:endParaRPr lang="cs-CZ" dirty="0"/>
          </a:p>
          <a:p>
            <a:pPr>
              <a:buFont typeface="Arial" panose="020B0604020202020204" pitchFamily="34" charset="0"/>
              <a:buChar char="•"/>
            </a:pPr>
            <a:r>
              <a:rPr lang="cs-CZ" dirty="0"/>
              <a:t>Do aktiv banky patří například </a:t>
            </a:r>
            <a:r>
              <a:rPr lang="cs-CZ" b="1" dirty="0"/>
              <a:t>půjčky a úvěry, cenné papíry, hotovost, investice, nemovitosti a pohledávky</a:t>
            </a:r>
            <a:r>
              <a:rPr lang="cs-CZ" dirty="0"/>
              <a:t>. Aktiva vytvářejí příjmy pro banku, například úroky z úvěrů.</a:t>
            </a:r>
            <a:endParaRPr lang="cs-CZ" dirty="0"/>
          </a:p>
          <a:p>
            <a:r>
              <a:rPr lang="cs-CZ" b="1" dirty="0"/>
              <a:t>Pasiva</a:t>
            </a:r>
            <a:r>
              <a:rPr lang="cs-CZ" dirty="0"/>
              <a:t>:</a:t>
            </a:r>
            <a:endParaRPr lang="cs-CZ" dirty="0"/>
          </a:p>
          <a:p>
            <a:pPr>
              <a:buFont typeface="Arial" panose="020B0604020202020204" pitchFamily="34" charset="0"/>
              <a:buChar char="•"/>
            </a:pPr>
            <a:r>
              <a:rPr lang="cs-CZ" dirty="0"/>
              <a:t>Pasiva představují </a:t>
            </a:r>
            <a:r>
              <a:rPr lang="cs-CZ" b="1" dirty="0"/>
              <a:t>závazky banky</a:t>
            </a:r>
            <a:r>
              <a:rPr lang="cs-CZ" dirty="0"/>
              <a:t> nebo zdroje, které banka dluží jiným subjektům. Jsou to prostředky, které banka musí vrátit nebo splatit.</a:t>
            </a:r>
            <a:endParaRPr lang="cs-CZ" dirty="0"/>
          </a:p>
          <a:p>
            <a:pPr>
              <a:buFont typeface="Arial" panose="020B0604020202020204" pitchFamily="34" charset="0"/>
              <a:buChar char="•"/>
            </a:pPr>
            <a:r>
              <a:rPr lang="cs-CZ" dirty="0"/>
              <a:t>Do pasiv patří například </a:t>
            </a:r>
            <a:r>
              <a:rPr lang="cs-CZ" b="1" dirty="0"/>
              <a:t>vklady klientů, vydané dluhopisy, úvěry od jiných bank, závazky vůči dodavatelům</a:t>
            </a:r>
            <a:r>
              <a:rPr lang="cs-CZ" dirty="0"/>
              <a:t> atd. Tyto závazky banka využívá k financování svých aktivit.</a:t>
            </a:r>
            <a:endParaRPr lang="cs-CZ" dirty="0"/>
          </a:p>
          <a:p>
            <a:pPr algn="just"/>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lang="cs-CZ" noProof="0" dirty="0"/>
              <a:t>https://www.cnb.cz/cs/menova-politika/mp-nastroje/</a:t>
            </a:r>
            <a:endParaRPr lang="cs-CZ" noProof="0" dirty="0"/>
          </a:p>
          <a:p>
            <a:pPr algn="just"/>
            <a:endParaRPr lang="cs-CZ" noProof="0" dirty="0"/>
          </a:p>
          <a:p>
            <a:r>
              <a:rPr lang="cs-CZ" b="1" dirty="0"/>
              <a:t>Aktiva</a:t>
            </a:r>
            <a:r>
              <a:rPr lang="cs-CZ" dirty="0"/>
              <a:t>:</a:t>
            </a:r>
            <a:endParaRPr lang="cs-CZ" dirty="0"/>
          </a:p>
          <a:p>
            <a:pPr>
              <a:buFont typeface="Arial" panose="020B0604020202020204" pitchFamily="34" charset="0"/>
              <a:buChar char="•"/>
            </a:pPr>
            <a:r>
              <a:rPr lang="cs-CZ" dirty="0"/>
              <a:t>Představují </a:t>
            </a:r>
            <a:r>
              <a:rPr lang="cs-CZ" b="1" dirty="0"/>
              <a:t>majetek banky</a:t>
            </a:r>
            <a:r>
              <a:rPr lang="cs-CZ" dirty="0"/>
              <a:t> nebo prostředky, které banka vlastní nebo má k dispozici a které jí přinášejí budoucí ekonomický prospěch.</a:t>
            </a:r>
            <a:endParaRPr lang="cs-CZ" dirty="0"/>
          </a:p>
          <a:p>
            <a:pPr>
              <a:buFont typeface="Arial" panose="020B0604020202020204" pitchFamily="34" charset="0"/>
              <a:buChar char="•"/>
            </a:pPr>
            <a:r>
              <a:rPr lang="cs-CZ" dirty="0"/>
              <a:t>Do aktiv banky patří například </a:t>
            </a:r>
            <a:r>
              <a:rPr lang="cs-CZ" b="1" dirty="0"/>
              <a:t>půjčky a úvěry, cenné papíry, hotovost, investice, nemovitosti a pohledávky</a:t>
            </a:r>
            <a:r>
              <a:rPr lang="cs-CZ" dirty="0"/>
              <a:t>. Aktiva vytvářejí příjmy pro banku, například úroky z úvěrů.</a:t>
            </a:r>
            <a:endParaRPr lang="cs-CZ" dirty="0"/>
          </a:p>
          <a:p>
            <a:r>
              <a:rPr lang="cs-CZ" b="1" dirty="0"/>
              <a:t>Pasiva</a:t>
            </a:r>
            <a:r>
              <a:rPr lang="cs-CZ" dirty="0"/>
              <a:t>:</a:t>
            </a:r>
            <a:endParaRPr lang="cs-CZ" dirty="0"/>
          </a:p>
          <a:p>
            <a:pPr>
              <a:buFont typeface="Arial" panose="020B0604020202020204" pitchFamily="34" charset="0"/>
              <a:buChar char="•"/>
            </a:pPr>
            <a:r>
              <a:rPr lang="cs-CZ" dirty="0"/>
              <a:t>Pasiva představují </a:t>
            </a:r>
            <a:r>
              <a:rPr lang="cs-CZ" b="1" dirty="0"/>
              <a:t>závazky banky</a:t>
            </a:r>
            <a:r>
              <a:rPr lang="cs-CZ" dirty="0"/>
              <a:t> nebo zdroje, které banka dluží jiným subjektům. Jsou to prostředky, které banka musí vrátit nebo splatit.</a:t>
            </a:r>
            <a:endParaRPr lang="cs-CZ" dirty="0"/>
          </a:p>
          <a:p>
            <a:pPr>
              <a:buFont typeface="Arial" panose="020B0604020202020204" pitchFamily="34" charset="0"/>
              <a:buChar char="•"/>
            </a:pPr>
            <a:r>
              <a:rPr lang="cs-CZ" dirty="0"/>
              <a:t>Do pasiv patří například </a:t>
            </a:r>
            <a:r>
              <a:rPr lang="cs-CZ" b="1" dirty="0"/>
              <a:t>vklady klientů, vydané dluhopisy, úvěry od jiných bank, závazky vůči dodavatelům</a:t>
            </a:r>
            <a:r>
              <a:rPr lang="cs-CZ" dirty="0"/>
              <a:t> atd. Tyto závazky banka využívá k financování svých aktivit.</a:t>
            </a:r>
            <a:endParaRPr lang="cs-CZ" dirty="0"/>
          </a:p>
          <a:p>
            <a:pPr algn="just"/>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lang="cs-CZ" noProof="0" dirty="0"/>
              <a:t>https://www.cnb.cz/cs/menova-politika/mp-nastroje/</a:t>
            </a:r>
            <a:endParaRPr lang="cs-CZ" noProof="0" dirty="0"/>
          </a:p>
          <a:p>
            <a:pPr algn="just"/>
            <a:endParaRPr lang="cs-CZ" noProof="0" dirty="0"/>
          </a:p>
          <a:p>
            <a:r>
              <a:rPr lang="cs-CZ" b="1" dirty="0"/>
              <a:t>Aktiva</a:t>
            </a:r>
            <a:r>
              <a:rPr lang="cs-CZ" dirty="0"/>
              <a:t>:</a:t>
            </a:r>
            <a:endParaRPr lang="cs-CZ" dirty="0"/>
          </a:p>
          <a:p>
            <a:pPr>
              <a:buFont typeface="Arial" panose="020B0604020202020204" pitchFamily="34" charset="0"/>
              <a:buChar char="•"/>
            </a:pPr>
            <a:r>
              <a:rPr lang="cs-CZ" dirty="0"/>
              <a:t>Představují </a:t>
            </a:r>
            <a:r>
              <a:rPr lang="cs-CZ" b="1" dirty="0"/>
              <a:t>majetek banky</a:t>
            </a:r>
            <a:r>
              <a:rPr lang="cs-CZ" dirty="0"/>
              <a:t> nebo prostředky, které banka vlastní nebo má k dispozici a které jí přinášejí budoucí ekonomický prospěch.</a:t>
            </a:r>
            <a:endParaRPr lang="cs-CZ" dirty="0"/>
          </a:p>
          <a:p>
            <a:pPr>
              <a:buFont typeface="Arial" panose="020B0604020202020204" pitchFamily="34" charset="0"/>
              <a:buChar char="•"/>
            </a:pPr>
            <a:r>
              <a:rPr lang="cs-CZ" dirty="0"/>
              <a:t>Do aktiv banky patří například </a:t>
            </a:r>
            <a:r>
              <a:rPr lang="cs-CZ" b="1" dirty="0"/>
              <a:t>půjčky a úvěry, cenné papíry, hotovost, investice, nemovitosti a pohledávky</a:t>
            </a:r>
            <a:r>
              <a:rPr lang="cs-CZ" dirty="0"/>
              <a:t>. Aktiva vytvářejí příjmy pro banku, například úroky z úvěrů.</a:t>
            </a:r>
            <a:endParaRPr lang="cs-CZ" dirty="0"/>
          </a:p>
          <a:p>
            <a:r>
              <a:rPr lang="cs-CZ" b="1" dirty="0"/>
              <a:t>Pasiva</a:t>
            </a:r>
            <a:r>
              <a:rPr lang="cs-CZ" dirty="0"/>
              <a:t>:</a:t>
            </a:r>
            <a:endParaRPr lang="cs-CZ" dirty="0"/>
          </a:p>
          <a:p>
            <a:pPr>
              <a:buFont typeface="Arial" panose="020B0604020202020204" pitchFamily="34" charset="0"/>
              <a:buChar char="•"/>
            </a:pPr>
            <a:r>
              <a:rPr lang="cs-CZ" dirty="0"/>
              <a:t>Pasiva představují </a:t>
            </a:r>
            <a:r>
              <a:rPr lang="cs-CZ" b="1" dirty="0"/>
              <a:t>závazky banky</a:t>
            </a:r>
            <a:r>
              <a:rPr lang="cs-CZ" dirty="0"/>
              <a:t> nebo zdroje, které banka dluží jiným subjektům. Jsou to prostředky, které banka musí vrátit nebo splatit.</a:t>
            </a:r>
            <a:endParaRPr lang="cs-CZ" dirty="0"/>
          </a:p>
          <a:p>
            <a:pPr>
              <a:buFont typeface="Arial" panose="020B0604020202020204" pitchFamily="34" charset="0"/>
              <a:buChar char="•"/>
            </a:pPr>
            <a:r>
              <a:rPr lang="cs-CZ" dirty="0"/>
              <a:t>Do pasiv patří například </a:t>
            </a:r>
            <a:r>
              <a:rPr lang="cs-CZ" b="1" dirty="0"/>
              <a:t>vklady klientů, vydané dluhopisy, úvěry od jiných bank, závazky vůči dodavatelům</a:t>
            </a:r>
            <a:r>
              <a:rPr lang="cs-CZ" dirty="0"/>
              <a:t> atd. Tyto závazky banka využívá k financování svých aktivit.</a:t>
            </a:r>
            <a:endParaRPr lang="cs-CZ" dirty="0"/>
          </a:p>
          <a:p>
            <a:pPr algn="just"/>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lang="cs-CZ" noProof="0" dirty="0"/>
              <a:t>https://www.cnb.cz/cs/menova-politika/mp-nastroje/</a:t>
            </a:r>
            <a:endParaRPr lang="cs-CZ" noProof="0" dirty="0"/>
          </a:p>
          <a:p>
            <a:pPr algn="just"/>
            <a:endParaRPr lang="cs-CZ" noProof="0" dirty="0"/>
          </a:p>
          <a:p>
            <a:r>
              <a:rPr lang="cs-CZ" b="1" dirty="0"/>
              <a:t>Aktiva</a:t>
            </a:r>
            <a:r>
              <a:rPr lang="cs-CZ" dirty="0"/>
              <a:t>:</a:t>
            </a:r>
            <a:endParaRPr lang="cs-CZ" dirty="0"/>
          </a:p>
          <a:p>
            <a:pPr>
              <a:buFont typeface="Arial" panose="020B0604020202020204" pitchFamily="34" charset="0"/>
              <a:buChar char="•"/>
            </a:pPr>
            <a:r>
              <a:rPr lang="cs-CZ" dirty="0"/>
              <a:t>Představují </a:t>
            </a:r>
            <a:r>
              <a:rPr lang="cs-CZ" b="1" dirty="0"/>
              <a:t>majetek banky</a:t>
            </a:r>
            <a:r>
              <a:rPr lang="cs-CZ" dirty="0"/>
              <a:t> nebo prostředky, které banka vlastní nebo má k dispozici a které jí přinášejí budoucí ekonomický prospěch.</a:t>
            </a:r>
            <a:endParaRPr lang="cs-CZ" dirty="0"/>
          </a:p>
          <a:p>
            <a:pPr>
              <a:buFont typeface="Arial" panose="020B0604020202020204" pitchFamily="34" charset="0"/>
              <a:buChar char="•"/>
            </a:pPr>
            <a:r>
              <a:rPr lang="cs-CZ" dirty="0"/>
              <a:t>Do aktiv banky patří například </a:t>
            </a:r>
            <a:r>
              <a:rPr lang="cs-CZ" b="1" dirty="0"/>
              <a:t>půjčky a úvěry, cenné papíry, hotovost, investice, nemovitosti a pohledávky</a:t>
            </a:r>
            <a:r>
              <a:rPr lang="cs-CZ" dirty="0"/>
              <a:t>. Aktiva vytvářejí příjmy pro banku, například úroky z úvěrů.</a:t>
            </a:r>
            <a:endParaRPr lang="cs-CZ" dirty="0"/>
          </a:p>
          <a:p>
            <a:r>
              <a:rPr lang="cs-CZ" b="1" dirty="0"/>
              <a:t>Pasiva</a:t>
            </a:r>
            <a:r>
              <a:rPr lang="cs-CZ" dirty="0"/>
              <a:t>:</a:t>
            </a:r>
            <a:endParaRPr lang="cs-CZ" dirty="0"/>
          </a:p>
          <a:p>
            <a:pPr>
              <a:buFont typeface="Arial" panose="020B0604020202020204" pitchFamily="34" charset="0"/>
              <a:buChar char="•"/>
            </a:pPr>
            <a:r>
              <a:rPr lang="cs-CZ" dirty="0"/>
              <a:t>Pasiva představují </a:t>
            </a:r>
            <a:r>
              <a:rPr lang="cs-CZ" b="1" dirty="0"/>
              <a:t>závazky banky</a:t>
            </a:r>
            <a:r>
              <a:rPr lang="cs-CZ" dirty="0"/>
              <a:t> nebo zdroje, které banka dluží jiným subjektům. Jsou to prostředky, které banka musí vrátit nebo splatit.</a:t>
            </a:r>
            <a:endParaRPr lang="cs-CZ" dirty="0"/>
          </a:p>
          <a:p>
            <a:pPr>
              <a:buFont typeface="Arial" panose="020B0604020202020204" pitchFamily="34" charset="0"/>
              <a:buChar char="•"/>
            </a:pPr>
            <a:r>
              <a:rPr lang="cs-CZ" dirty="0"/>
              <a:t>Do pasiv patří například </a:t>
            </a:r>
            <a:r>
              <a:rPr lang="cs-CZ" b="1" dirty="0"/>
              <a:t>vklady klientů, vydané dluhopisy, úvěry od jiných bank, závazky vůči dodavatelům</a:t>
            </a:r>
            <a:r>
              <a:rPr lang="cs-CZ" dirty="0"/>
              <a:t> atd. Tyto závazky banka využívá k financování svých aktivit.</a:t>
            </a:r>
            <a:endParaRPr lang="cs-CZ" dirty="0"/>
          </a:p>
          <a:p>
            <a:pPr algn="just"/>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lang="cs-CZ" noProof="0" dirty="0"/>
              <a:t>https://www.cnb.cz/cs/menova-politika/mp-nastroje/</a:t>
            </a:r>
            <a:endParaRPr lang="cs-CZ" noProof="0" dirty="0"/>
          </a:p>
          <a:p>
            <a:pPr algn="just"/>
            <a:endParaRPr lang="cs-CZ" noProof="0" dirty="0"/>
          </a:p>
          <a:p>
            <a:r>
              <a:rPr lang="cs-CZ" b="1" dirty="0"/>
              <a:t>Aktiva</a:t>
            </a:r>
            <a:r>
              <a:rPr lang="cs-CZ" dirty="0"/>
              <a:t>:</a:t>
            </a:r>
            <a:endParaRPr lang="cs-CZ" dirty="0"/>
          </a:p>
          <a:p>
            <a:pPr>
              <a:buFont typeface="Arial" panose="020B0604020202020204" pitchFamily="34" charset="0"/>
              <a:buChar char="•"/>
            </a:pPr>
            <a:r>
              <a:rPr lang="cs-CZ" dirty="0"/>
              <a:t>Představují </a:t>
            </a:r>
            <a:r>
              <a:rPr lang="cs-CZ" b="1" dirty="0"/>
              <a:t>majetek banky</a:t>
            </a:r>
            <a:r>
              <a:rPr lang="cs-CZ" dirty="0"/>
              <a:t> nebo prostředky, které banka vlastní nebo má k dispozici a které jí přinášejí budoucí ekonomický prospěch.</a:t>
            </a:r>
            <a:endParaRPr lang="cs-CZ" dirty="0"/>
          </a:p>
          <a:p>
            <a:pPr>
              <a:buFont typeface="Arial" panose="020B0604020202020204" pitchFamily="34" charset="0"/>
              <a:buChar char="•"/>
            </a:pPr>
            <a:r>
              <a:rPr lang="cs-CZ" dirty="0"/>
              <a:t>Do aktiv banky patří například </a:t>
            </a:r>
            <a:r>
              <a:rPr lang="cs-CZ" b="1" dirty="0"/>
              <a:t>půjčky a úvěry, cenné papíry, hotovost, investice, nemovitosti a pohledávky</a:t>
            </a:r>
            <a:r>
              <a:rPr lang="cs-CZ" dirty="0"/>
              <a:t>. Aktiva vytvářejí příjmy pro banku, například úroky z úvěrů.</a:t>
            </a:r>
            <a:endParaRPr lang="cs-CZ" dirty="0"/>
          </a:p>
          <a:p>
            <a:r>
              <a:rPr lang="cs-CZ" b="1" dirty="0"/>
              <a:t>Pasiva</a:t>
            </a:r>
            <a:r>
              <a:rPr lang="cs-CZ" dirty="0"/>
              <a:t>:</a:t>
            </a:r>
            <a:endParaRPr lang="cs-CZ" dirty="0"/>
          </a:p>
          <a:p>
            <a:pPr>
              <a:buFont typeface="Arial" panose="020B0604020202020204" pitchFamily="34" charset="0"/>
              <a:buChar char="•"/>
            </a:pPr>
            <a:r>
              <a:rPr lang="cs-CZ" dirty="0"/>
              <a:t>Pasiva představují </a:t>
            </a:r>
            <a:r>
              <a:rPr lang="cs-CZ" b="1" dirty="0"/>
              <a:t>závazky banky</a:t>
            </a:r>
            <a:r>
              <a:rPr lang="cs-CZ" dirty="0"/>
              <a:t> nebo zdroje, které banka dluží jiným subjektům. Jsou to prostředky, které banka musí vrátit nebo splatit.</a:t>
            </a:r>
            <a:endParaRPr lang="cs-CZ" dirty="0"/>
          </a:p>
          <a:p>
            <a:pPr>
              <a:buFont typeface="Arial" panose="020B0604020202020204" pitchFamily="34" charset="0"/>
              <a:buChar char="•"/>
            </a:pPr>
            <a:r>
              <a:rPr lang="cs-CZ" dirty="0"/>
              <a:t>Do pasiv patří například </a:t>
            </a:r>
            <a:r>
              <a:rPr lang="cs-CZ" b="1" dirty="0"/>
              <a:t>vklady klientů, vydané dluhopisy, úvěry od jiných bank, závazky vůči dodavatelům</a:t>
            </a:r>
            <a:r>
              <a:rPr lang="cs-CZ" dirty="0"/>
              <a:t> atd. Tyto závazky banka využívá k financování svých aktivit.</a:t>
            </a:r>
            <a:endParaRPr lang="cs-CZ" dirty="0"/>
          </a:p>
          <a:p>
            <a:pPr algn="just"/>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lang="cs-CZ" noProof="0" dirty="0"/>
              <a:t>https://www.cnb.cz/cs/menova-politika/mp-nastroje/</a:t>
            </a:r>
            <a:endParaRPr lang="cs-CZ" noProof="0" dirty="0"/>
          </a:p>
          <a:p>
            <a:pPr algn="just"/>
            <a:endParaRPr lang="cs-CZ" noProof="0" dirty="0"/>
          </a:p>
          <a:p>
            <a:r>
              <a:rPr lang="cs-CZ" b="1" dirty="0"/>
              <a:t>Aktiva</a:t>
            </a:r>
            <a:r>
              <a:rPr lang="cs-CZ" dirty="0"/>
              <a:t>:</a:t>
            </a:r>
            <a:endParaRPr lang="cs-CZ" dirty="0"/>
          </a:p>
          <a:p>
            <a:pPr>
              <a:buFont typeface="Arial" panose="020B0604020202020204" pitchFamily="34" charset="0"/>
              <a:buChar char="•"/>
            </a:pPr>
            <a:r>
              <a:rPr lang="cs-CZ" dirty="0"/>
              <a:t>Představují </a:t>
            </a:r>
            <a:r>
              <a:rPr lang="cs-CZ" b="1" dirty="0"/>
              <a:t>majetek banky</a:t>
            </a:r>
            <a:r>
              <a:rPr lang="cs-CZ" dirty="0"/>
              <a:t> nebo prostředky, které banka vlastní nebo má k dispozici a které jí přinášejí budoucí ekonomický prospěch.</a:t>
            </a:r>
            <a:endParaRPr lang="cs-CZ" dirty="0"/>
          </a:p>
          <a:p>
            <a:pPr>
              <a:buFont typeface="Arial" panose="020B0604020202020204" pitchFamily="34" charset="0"/>
              <a:buChar char="•"/>
            </a:pPr>
            <a:r>
              <a:rPr lang="cs-CZ" dirty="0"/>
              <a:t>Do aktiv banky patří například </a:t>
            </a:r>
            <a:r>
              <a:rPr lang="cs-CZ" b="1" dirty="0"/>
              <a:t>půjčky a úvěry, cenné papíry, hotovost, investice, nemovitosti a pohledávky</a:t>
            </a:r>
            <a:r>
              <a:rPr lang="cs-CZ" dirty="0"/>
              <a:t>. Aktiva vytvářejí příjmy pro banku, například úroky z úvěrů.</a:t>
            </a:r>
            <a:endParaRPr lang="cs-CZ" dirty="0"/>
          </a:p>
          <a:p>
            <a:r>
              <a:rPr lang="cs-CZ" b="1" dirty="0"/>
              <a:t>Pasiva</a:t>
            </a:r>
            <a:r>
              <a:rPr lang="cs-CZ" dirty="0"/>
              <a:t>:</a:t>
            </a:r>
            <a:endParaRPr lang="cs-CZ" dirty="0"/>
          </a:p>
          <a:p>
            <a:pPr>
              <a:buFont typeface="Arial" panose="020B0604020202020204" pitchFamily="34" charset="0"/>
              <a:buChar char="•"/>
            </a:pPr>
            <a:r>
              <a:rPr lang="cs-CZ" dirty="0"/>
              <a:t>Pasiva představují </a:t>
            </a:r>
            <a:r>
              <a:rPr lang="cs-CZ" b="1" dirty="0"/>
              <a:t>závazky banky</a:t>
            </a:r>
            <a:r>
              <a:rPr lang="cs-CZ" dirty="0"/>
              <a:t> nebo zdroje, které banka dluží jiným subjektům. Jsou to prostředky, které banka musí vrátit nebo splatit.</a:t>
            </a:r>
            <a:endParaRPr lang="cs-CZ" dirty="0"/>
          </a:p>
          <a:p>
            <a:pPr>
              <a:buFont typeface="Arial" panose="020B0604020202020204" pitchFamily="34" charset="0"/>
              <a:buChar char="•"/>
            </a:pPr>
            <a:r>
              <a:rPr lang="cs-CZ" dirty="0"/>
              <a:t>Do pasiv patří například </a:t>
            </a:r>
            <a:r>
              <a:rPr lang="cs-CZ" b="1" dirty="0"/>
              <a:t>vklady klientů, vydané dluhopisy, úvěry od jiných bank, závazky vůči dodavatelům</a:t>
            </a:r>
            <a:r>
              <a:rPr lang="cs-CZ" dirty="0"/>
              <a:t> atd. Tyto závazky banka využívá k financování svých aktivit.</a:t>
            </a:r>
            <a:endParaRPr lang="cs-CZ" dirty="0"/>
          </a:p>
          <a:p>
            <a:pPr algn="just"/>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lang="cs-CZ" sz="1200" b="1" dirty="0">
                <a:latin typeface="Times New Roman" panose="02020603050405020304" pitchFamily="18" charset="0"/>
                <a:cs typeface="Times New Roman" panose="02020603050405020304" pitchFamily="18" charset="0"/>
              </a:rPr>
              <a:t>Platební bilanci zpravidla sestavuje centrální banka. V ČR je to Česká národní banka, která shromažďuje data o všech transakcích z různých zdrojů (například od obchodních bank, celních úřadů, Českého statistického úřadu apod.) a pravidelně publikuje výkaz.</a:t>
            </a:r>
            <a:endParaRPr lang="cs-CZ" sz="1200" b="1" dirty="0">
              <a:latin typeface="Times New Roman" panose="02020603050405020304" pitchFamily="18" charset="0"/>
              <a:cs typeface="Times New Roman" panose="02020603050405020304" pitchFamily="18" charset="0"/>
            </a:endParaRPr>
          </a:p>
          <a:p>
            <a:pPr algn="just"/>
            <a:endParaRPr lang="cs-CZ" sz="1200" b="1" dirty="0">
              <a:latin typeface="Times New Roman" panose="02020603050405020304" pitchFamily="18" charset="0"/>
              <a:cs typeface="Times New Roman" panose="02020603050405020304" pitchFamily="18" charset="0"/>
            </a:endParaRPr>
          </a:p>
          <a:p>
            <a:pPr algn="just"/>
            <a:r>
              <a:rPr lang="cs-CZ" sz="1200" b="1" dirty="0">
                <a:latin typeface="Times New Roman" panose="02020603050405020304" pitchFamily="18" charset="0"/>
                <a:cs typeface="Times New Roman" panose="02020603050405020304" pitchFamily="18" charset="0"/>
              </a:rPr>
              <a:t>Například pokud společnost Vítkovice Steel a.s. prodá do Německa svoje výrobky za 100 mil. EUR, objeví se v platební bilanci kreditní záznam v kategorii „vývoz zboží“ se znaménkem plus a současně kreditní záznam v kategorii „ostatní investice“ se znaménkem plus (dojde ke zvýšení zahraničních aktiv – pohledávek o 100 mil. EUR). Německý zákazník pro úhradu svých závazků použije eura, které pošle na bankovní účet ocelářů z Ostravy.  </a:t>
            </a:r>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lang="cs-CZ" noProof="0" dirty="0"/>
              <a:t>Existuje rozšířená a zakořeněná představa, Že volný zahraniční obchod vystavuje zemi riziku obchodních schodků, zatímco obchodní ochranářství může obchodní schodek zmenšil Skutečnost je ovšem jiná.</a:t>
            </a:r>
            <a:endParaRPr lang="cs-CZ" noProof="0" dirty="0"/>
          </a:p>
          <a:p>
            <a:pPr algn="just"/>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571500" indent="-571500" algn="just">
              <a:buFont typeface="Wingdings" panose="05000000000000000000" pitchFamily="2" charset="2"/>
              <a:buChar char="ü"/>
            </a:pPr>
            <a:r>
              <a:rPr lang="cs-CZ" sz="1200" b="1" dirty="0"/>
              <a:t>Jejich dlouhodobým účinkem není zvýšení čistého vývozu, nýbrž pouze reálná domácí měny. Představy laické veřejnosti, že obchodní ochranářství nebo podpora vývozu vedou ke zlepšení bilance zahraničního obchodu, jsou mylné. </a:t>
            </a:r>
            <a:endParaRPr lang="cs-CZ" sz="1200" b="1" dirty="0"/>
          </a:p>
          <a:p>
            <a:pPr algn="just"/>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lang="cs-CZ" noProof="0" dirty="0"/>
              <a:t>Měnový systém založený na zlatu se nazývá zlatý standard (</a:t>
            </a:r>
            <a:r>
              <a:rPr lang="cs-CZ" noProof="0" dirty="0" err="1"/>
              <a:t>gold</a:t>
            </a:r>
            <a:r>
              <a:rPr lang="cs-CZ" noProof="0" dirty="0"/>
              <a:t> standard). Tento systém fungoval v různých obdobích a v různých zemích, ale obecně jeho vrchol nastal v 19. a začátkem 20. století.</a:t>
            </a:r>
            <a:endParaRPr lang="cs-CZ" noProof="0" dirty="0"/>
          </a:p>
          <a:p>
            <a:r>
              <a:rPr lang="en-GB" b="1" dirty="0" err="1"/>
              <a:t>Charakteristické</a:t>
            </a:r>
            <a:r>
              <a:rPr lang="en-GB" b="1" dirty="0"/>
              <a:t> </a:t>
            </a:r>
            <a:r>
              <a:rPr lang="en-GB" b="1" dirty="0" err="1"/>
              <a:t>rysy</a:t>
            </a:r>
            <a:r>
              <a:rPr lang="en-GB" b="1" dirty="0"/>
              <a:t> </a:t>
            </a:r>
            <a:r>
              <a:rPr lang="en-GB" b="1" dirty="0" err="1"/>
              <a:t>zlatého</a:t>
            </a:r>
            <a:r>
              <a:rPr lang="en-GB" b="1" dirty="0"/>
              <a:t> </a:t>
            </a:r>
            <a:r>
              <a:rPr lang="en-GB" b="1" dirty="0" err="1"/>
              <a:t>standardu</a:t>
            </a:r>
            <a:r>
              <a:rPr lang="en-GB" b="1" dirty="0"/>
              <a:t>:</a:t>
            </a:r>
            <a:endParaRPr lang="en-GB" b="1" dirty="0"/>
          </a:p>
          <a:p>
            <a:pPr>
              <a:buFont typeface="+mj-lt"/>
              <a:buAutoNum type="arabicPeriod"/>
            </a:pPr>
            <a:r>
              <a:rPr lang="en-GB" b="1" dirty="0" err="1"/>
              <a:t>Fixace</a:t>
            </a:r>
            <a:r>
              <a:rPr lang="en-GB" b="1" dirty="0"/>
              <a:t> </a:t>
            </a:r>
            <a:r>
              <a:rPr lang="en-GB" b="1" dirty="0" err="1"/>
              <a:t>měny</a:t>
            </a:r>
            <a:r>
              <a:rPr lang="en-GB" b="1" dirty="0"/>
              <a:t> </a:t>
            </a:r>
            <a:r>
              <a:rPr lang="en-GB" b="1" dirty="0" err="1"/>
              <a:t>na</a:t>
            </a:r>
            <a:r>
              <a:rPr lang="en-GB" b="1" dirty="0"/>
              <a:t> </a:t>
            </a:r>
            <a:r>
              <a:rPr lang="en-GB" b="1" dirty="0" err="1"/>
              <a:t>zlato</a:t>
            </a:r>
            <a:r>
              <a:rPr lang="en-GB" dirty="0"/>
              <a:t>: </a:t>
            </a:r>
            <a:r>
              <a:rPr lang="en-GB" dirty="0" err="1"/>
              <a:t>Každá</a:t>
            </a:r>
            <a:r>
              <a:rPr lang="en-GB" dirty="0"/>
              <a:t> </a:t>
            </a:r>
            <a:r>
              <a:rPr lang="en-GB" dirty="0" err="1"/>
              <a:t>měna</a:t>
            </a:r>
            <a:r>
              <a:rPr lang="en-GB" dirty="0"/>
              <a:t> </a:t>
            </a:r>
            <a:r>
              <a:rPr lang="en-GB" dirty="0" err="1"/>
              <a:t>byla</a:t>
            </a:r>
            <a:r>
              <a:rPr lang="en-GB" dirty="0"/>
              <a:t> </a:t>
            </a:r>
            <a:r>
              <a:rPr lang="en-GB" dirty="0" err="1"/>
              <a:t>definována</a:t>
            </a:r>
            <a:r>
              <a:rPr lang="en-GB" dirty="0"/>
              <a:t> a </a:t>
            </a:r>
            <a:r>
              <a:rPr lang="en-GB" dirty="0" err="1"/>
              <a:t>směnitelná</a:t>
            </a:r>
            <a:r>
              <a:rPr lang="en-GB" dirty="0"/>
              <a:t> za </a:t>
            </a:r>
            <a:r>
              <a:rPr lang="en-GB" dirty="0" err="1"/>
              <a:t>určité</a:t>
            </a:r>
            <a:r>
              <a:rPr lang="en-GB" dirty="0"/>
              <a:t> </a:t>
            </a:r>
            <a:r>
              <a:rPr lang="en-GB" dirty="0" err="1"/>
              <a:t>množství</a:t>
            </a:r>
            <a:r>
              <a:rPr lang="en-GB" dirty="0"/>
              <a:t> </a:t>
            </a:r>
            <a:r>
              <a:rPr lang="en-GB" dirty="0" err="1"/>
              <a:t>zlata</a:t>
            </a:r>
            <a:r>
              <a:rPr lang="en-GB" dirty="0"/>
              <a:t>. </a:t>
            </a:r>
            <a:r>
              <a:rPr lang="en-GB" dirty="0" err="1"/>
              <a:t>Například</a:t>
            </a:r>
            <a:r>
              <a:rPr lang="en-GB" dirty="0"/>
              <a:t>, 1 </a:t>
            </a:r>
            <a:r>
              <a:rPr lang="en-GB" dirty="0" err="1"/>
              <a:t>americký</a:t>
            </a:r>
            <a:r>
              <a:rPr lang="en-GB" dirty="0"/>
              <a:t> </a:t>
            </a:r>
            <a:r>
              <a:rPr lang="en-GB" dirty="0" err="1"/>
              <a:t>dolar</a:t>
            </a:r>
            <a:r>
              <a:rPr lang="en-GB" dirty="0"/>
              <a:t> </a:t>
            </a:r>
            <a:r>
              <a:rPr lang="en-GB" dirty="0" err="1"/>
              <a:t>mohl</a:t>
            </a:r>
            <a:r>
              <a:rPr lang="en-GB" dirty="0"/>
              <a:t> </a:t>
            </a:r>
            <a:r>
              <a:rPr lang="en-GB" dirty="0" err="1"/>
              <a:t>být</a:t>
            </a:r>
            <a:r>
              <a:rPr lang="en-GB" dirty="0"/>
              <a:t> </a:t>
            </a:r>
            <a:r>
              <a:rPr lang="en-GB" dirty="0" err="1"/>
              <a:t>směněn</a:t>
            </a:r>
            <a:r>
              <a:rPr lang="en-GB" dirty="0"/>
              <a:t> za </a:t>
            </a:r>
            <a:r>
              <a:rPr lang="en-GB" dirty="0" err="1"/>
              <a:t>přesně</a:t>
            </a:r>
            <a:r>
              <a:rPr lang="en-GB" dirty="0"/>
              <a:t> </a:t>
            </a:r>
            <a:r>
              <a:rPr lang="en-GB" dirty="0" err="1"/>
              <a:t>definované</a:t>
            </a:r>
            <a:r>
              <a:rPr lang="en-GB" dirty="0"/>
              <a:t> </a:t>
            </a:r>
            <a:r>
              <a:rPr lang="en-GB" dirty="0" err="1"/>
              <a:t>množství</a:t>
            </a:r>
            <a:r>
              <a:rPr lang="en-GB" dirty="0"/>
              <a:t> </a:t>
            </a:r>
            <a:r>
              <a:rPr lang="en-GB" dirty="0" err="1"/>
              <a:t>zlata</a:t>
            </a:r>
            <a:r>
              <a:rPr lang="en-GB" dirty="0"/>
              <a:t>.</a:t>
            </a:r>
            <a:endParaRPr lang="en-GB" dirty="0"/>
          </a:p>
          <a:p>
            <a:pPr>
              <a:buFont typeface="+mj-lt"/>
              <a:buAutoNum type="arabicPeriod"/>
            </a:pPr>
            <a:r>
              <a:rPr lang="en-GB" b="1" dirty="0" err="1"/>
              <a:t>Stabilita</a:t>
            </a:r>
            <a:r>
              <a:rPr lang="en-GB" b="1" dirty="0"/>
              <a:t> </a:t>
            </a:r>
            <a:r>
              <a:rPr lang="en-GB" b="1" dirty="0" err="1"/>
              <a:t>měn</a:t>
            </a:r>
            <a:r>
              <a:rPr lang="en-GB" dirty="0"/>
              <a:t>: </a:t>
            </a:r>
            <a:r>
              <a:rPr lang="en-GB" dirty="0" err="1"/>
              <a:t>Vzhledem</a:t>
            </a:r>
            <a:r>
              <a:rPr lang="en-GB" dirty="0"/>
              <a:t> k </a:t>
            </a:r>
            <a:r>
              <a:rPr lang="en-GB" dirty="0" err="1"/>
              <a:t>tomu</a:t>
            </a:r>
            <a:r>
              <a:rPr lang="en-GB" dirty="0"/>
              <a:t>, </a:t>
            </a:r>
            <a:r>
              <a:rPr lang="en-GB" dirty="0" err="1"/>
              <a:t>že</a:t>
            </a:r>
            <a:r>
              <a:rPr lang="en-GB" dirty="0"/>
              <a:t> </a:t>
            </a:r>
            <a:r>
              <a:rPr lang="en-GB" dirty="0" err="1"/>
              <a:t>hodnota</a:t>
            </a:r>
            <a:r>
              <a:rPr lang="en-GB" dirty="0"/>
              <a:t> </a:t>
            </a:r>
            <a:r>
              <a:rPr lang="en-GB" dirty="0" err="1"/>
              <a:t>měny</a:t>
            </a:r>
            <a:r>
              <a:rPr lang="en-GB" dirty="0"/>
              <a:t> </a:t>
            </a:r>
            <a:r>
              <a:rPr lang="en-GB" dirty="0" err="1"/>
              <a:t>byla</a:t>
            </a:r>
            <a:r>
              <a:rPr lang="en-GB" dirty="0"/>
              <a:t> </a:t>
            </a:r>
            <a:r>
              <a:rPr lang="en-GB" dirty="0" err="1"/>
              <a:t>pevně</a:t>
            </a:r>
            <a:r>
              <a:rPr lang="en-GB" dirty="0"/>
              <a:t> </a:t>
            </a:r>
            <a:r>
              <a:rPr lang="en-GB" dirty="0" err="1"/>
              <a:t>stanovena</a:t>
            </a:r>
            <a:r>
              <a:rPr lang="en-GB" dirty="0"/>
              <a:t> </a:t>
            </a:r>
            <a:r>
              <a:rPr lang="en-GB" dirty="0" err="1"/>
              <a:t>na</a:t>
            </a:r>
            <a:r>
              <a:rPr lang="en-GB" dirty="0"/>
              <a:t> </a:t>
            </a:r>
            <a:r>
              <a:rPr lang="en-GB" dirty="0" err="1"/>
              <a:t>základě</a:t>
            </a:r>
            <a:r>
              <a:rPr lang="en-GB" dirty="0"/>
              <a:t> </a:t>
            </a:r>
            <a:r>
              <a:rPr lang="en-GB" dirty="0" err="1"/>
              <a:t>zlata</a:t>
            </a:r>
            <a:r>
              <a:rPr lang="en-GB" dirty="0"/>
              <a:t>, </a:t>
            </a:r>
            <a:r>
              <a:rPr lang="en-GB" dirty="0" err="1"/>
              <a:t>směnné</a:t>
            </a:r>
            <a:r>
              <a:rPr lang="en-GB" dirty="0"/>
              <a:t> </a:t>
            </a:r>
            <a:r>
              <a:rPr lang="en-GB" dirty="0" err="1"/>
              <a:t>kurzy</a:t>
            </a:r>
            <a:r>
              <a:rPr lang="en-GB" dirty="0"/>
              <a:t> </a:t>
            </a:r>
            <a:r>
              <a:rPr lang="en-GB" dirty="0" err="1"/>
              <a:t>mezi</a:t>
            </a:r>
            <a:r>
              <a:rPr lang="en-GB" dirty="0"/>
              <a:t> </a:t>
            </a:r>
            <a:r>
              <a:rPr lang="en-GB" dirty="0" err="1"/>
              <a:t>měnami</a:t>
            </a:r>
            <a:r>
              <a:rPr lang="en-GB" dirty="0"/>
              <a:t> </a:t>
            </a:r>
            <a:r>
              <a:rPr lang="en-GB" dirty="0" err="1"/>
              <a:t>byly</a:t>
            </a:r>
            <a:r>
              <a:rPr lang="en-GB" dirty="0"/>
              <a:t> </a:t>
            </a:r>
            <a:r>
              <a:rPr lang="en-GB" dirty="0" err="1"/>
              <a:t>relativně</a:t>
            </a:r>
            <a:r>
              <a:rPr lang="en-GB" dirty="0"/>
              <a:t> </a:t>
            </a:r>
            <a:r>
              <a:rPr lang="en-GB" dirty="0" err="1"/>
              <a:t>stabilní</a:t>
            </a:r>
            <a:r>
              <a:rPr lang="en-GB" dirty="0"/>
              <a:t>.</a:t>
            </a:r>
            <a:endParaRPr lang="en-GB" dirty="0"/>
          </a:p>
          <a:p>
            <a:pPr>
              <a:buFont typeface="+mj-lt"/>
              <a:buAutoNum type="arabicPeriod"/>
            </a:pPr>
            <a:r>
              <a:rPr lang="en-GB" b="1" dirty="0" err="1"/>
              <a:t>Omezená</a:t>
            </a:r>
            <a:r>
              <a:rPr lang="en-GB" b="1" dirty="0"/>
              <a:t> </a:t>
            </a:r>
            <a:r>
              <a:rPr lang="en-GB" b="1" dirty="0" err="1"/>
              <a:t>inflace</a:t>
            </a:r>
            <a:r>
              <a:rPr lang="en-GB" dirty="0"/>
              <a:t>: </a:t>
            </a:r>
            <a:r>
              <a:rPr lang="en-GB" dirty="0" err="1"/>
              <a:t>Zlatý</a:t>
            </a:r>
            <a:r>
              <a:rPr lang="en-GB" dirty="0"/>
              <a:t> standard </a:t>
            </a:r>
            <a:r>
              <a:rPr lang="en-GB" dirty="0" err="1"/>
              <a:t>omezoval</a:t>
            </a:r>
            <a:r>
              <a:rPr lang="en-GB" dirty="0"/>
              <a:t> </a:t>
            </a:r>
            <a:r>
              <a:rPr lang="en-GB" dirty="0" err="1"/>
              <a:t>schopnost</a:t>
            </a:r>
            <a:r>
              <a:rPr lang="en-GB" dirty="0"/>
              <a:t> </a:t>
            </a:r>
            <a:r>
              <a:rPr lang="en-GB" dirty="0" err="1"/>
              <a:t>vlád</a:t>
            </a:r>
            <a:r>
              <a:rPr lang="en-GB" dirty="0"/>
              <a:t> </a:t>
            </a:r>
            <a:r>
              <a:rPr lang="en-GB" dirty="0" err="1"/>
              <a:t>tisknout</a:t>
            </a:r>
            <a:r>
              <a:rPr lang="en-GB" dirty="0"/>
              <a:t> </a:t>
            </a:r>
            <a:r>
              <a:rPr lang="en-GB" dirty="0" err="1"/>
              <a:t>peníze</a:t>
            </a:r>
            <a:r>
              <a:rPr lang="en-GB" dirty="0"/>
              <a:t>, </a:t>
            </a:r>
            <a:r>
              <a:rPr lang="en-GB" dirty="0" err="1"/>
              <a:t>protože</a:t>
            </a:r>
            <a:r>
              <a:rPr lang="en-GB" dirty="0"/>
              <a:t> </a:t>
            </a:r>
            <a:r>
              <a:rPr lang="en-GB" dirty="0" err="1"/>
              <a:t>každá</a:t>
            </a:r>
            <a:r>
              <a:rPr lang="en-GB" dirty="0"/>
              <a:t> </a:t>
            </a:r>
            <a:r>
              <a:rPr lang="en-GB" dirty="0" err="1"/>
              <a:t>vydaná</a:t>
            </a:r>
            <a:r>
              <a:rPr lang="en-GB" dirty="0"/>
              <a:t> </a:t>
            </a:r>
            <a:r>
              <a:rPr lang="en-GB" dirty="0" err="1"/>
              <a:t>měna</a:t>
            </a:r>
            <a:r>
              <a:rPr lang="en-GB" dirty="0"/>
              <a:t> </a:t>
            </a:r>
            <a:r>
              <a:rPr lang="en-GB" dirty="0" err="1"/>
              <a:t>musela</a:t>
            </a:r>
            <a:r>
              <a:rPr lang="en-GB" dirty="0"/>
              <a:t> </a:t>
            </a:r>
            <a:r>
              <a:rPr lang="en-GB" dirty="0" err="1"/>
              <a:t>být</a:t>
            </a:r>
            <a:r>
              <a:rPr lang="en-GB" dirty="0"/>
              <a:t> </a:t>
            </a:r>
            <a:r>
              <a:rPr lang="en-GB" dirty="0" err="1"/>
              <a:t>kryta</a:t>
            </a:r>
            <a:r>
              <a:rPr lang="en-GB" dirty="0"/>
              <a:t> </a:t>
            </a:r>
            <a:r>
              <a:rPr lang="en-GB" dirty="0" err="1"/>
              <a:t>zlatými</a:t>
            </a:r>
            <a:r>
              <a:rPr lang="en-GB" dirty="0"/>
              <a:t> </a:t>
            </a:r>
            <a:r>
              <a:rPr lang="en-GB" dirty="0" err="1"/>
              <a:t>rezervami</a:t>
            </a:r>
            <a:r>
              <a:rPr lang="en-GB" dirty="0"/>
              <a:t>. To </a:t>
            </a:r>
            <a:r>
              <a:rPr lang="en-GB" dirty="0" err="1"/>
              <a:t>bránilo</a:t>
            </a:r>
            <a:r>
              <a:rPr lang="en-GB" dirty="0"/>
              <a:t> </a:t>
            </a:r>
            <a:r>
              <a:rPr lang="en-GB" dirty="0" err="1"/>
              <a:t>nekontrolované</a:t>
            </a:r>
            <a:r>
              <a:rPr lang="en-GB" dirty="0"/>
              <a:t> </a:t>
            </a:r>
            <a:r>
              <a:rPr lang="en-GB" dirty="0" err="1"/>
              <a:t>inflaci</a:t>
            </a:r>
            <a:r>
              <a:rPr lang="en-GB" dirty="0"/>
              <a:t>.</a:t>
            </a:r>
            <a:endParaRPr lang="en-GB" dirty="0"/>
          </a:p>
          <a:p>
            <a:pPr>
              <a:buFont typeface="+mj-lt"/>
              <a:buAutoNum type="arabicPeriod"/>
            </a:pPr>
            <a:r>
              <a:rPr lang="en-GB" b="1" dirty="0" err="1"/>
              <a:t>Automatická</a:t>
            </a:r>
            <a:r>
              <a:rPr lang="en-GB" b="1" dirty="0"/>
              <a:t> </a:t>
            </a:r>
            <a:r>
              <a:rPr lang="en-GB" b="1" dirty="0" err="1"/>
              <a:t>vyrovnávací</a:t>
            </a:r>
            <a:r>
              <a:rPr lang="en-GB" b="1" dirty="0"/>
              <a:t> </a:t>
            </a:r>
            <a:r>
              <a:rPr lang="en-GB" b="1" dirty="0" err="1"/>
              <a:t>bilance</a:t>
            </a:r>
            <a:r>
              <a:rPr lang="en-GB" dirty="0"/>
              <a:t>: V </a:t>
            </a:r>
            <a:r>
              <a:rPr lang="en-GB" dirty="0" err="1"/>
              <a:t>zlatém</a:t>
            </a:r>
            <a:r>
              <a:rPr lang="en-GB" dirty="0"/>
              <a:t> </a:t>
            </a:r>
            <a:r>
              <a:rPr lang="en-GB" dirty="0" err="1"/>
              <a:t>standardu</a:t>
            </a:r>
            <a:r>
              <a:rPr lang="en-GB" dirty="0"/>
              <a:t> </a:t>
            </a:r>
            <a:r>
              <a:rPr lang="en-GB" dirty="0" err="1"/>
              <a:t>měly</a:t>
            </a:r>
            <a:r>
              <a:rPr lang="en-GB" dirty="0"/>
              <a:t> </a:t>
            </a:r>
            <a:r>
              <a:rPr lang="en-GB" dirty="0" err="1"/>
              <a:t>země</a:t>
            </a:r>
            <a:r>
              <a:rPr lang="en-GB" dirty="0"/>
              <a:t> </a:t>
            </a:r>
            <a:r>
              <a:rPr lang="en-GB" dirty="0" err="1"/>
              <a:t>tendenci</a:t>
            </a:r>
            <a:r>
              <a:rPr lang="en-GB" dirty="0"/>
              <a:t> </a:t>
            </a:r>
            <a:r>
              <a:rPr lang="en-GB" dirty="0" err="1"/>
              <a:t>automaticky</a:t>
            </a:r>
            <a:r>
              <a:rPr lang="en-GB" dirty="0"/>
              <a:t> </a:t>
            </a:r>
            <a:r>
              <a:rPr lang="en-GB" dirty="0" err="1"/>
              <a:t>vyrovnávat</a:t>
            </a:r>
            <a:r>
              <a:rPr lang="en-GB" dirty="0"/>
              <a:t> </a:t>
            </a:r>
            <a:r>
              <a:rPr lang="en-GB" dirty="0" err="1"/>
              <a:t>své</a:t>
            </a:r>
            <a:r>
              <a:rPr lang="en-GB" dirty="0"/>
              <a:t> </a:t>
            </a:r>
            <a:r>
              <a:rPr lang="en-GB" dirty="0" err="1"/>
              <a:t>obchodní</a:t>
            </a:r>
            <a:r>
              <a:rPr lang="en-GB" dirty="0"/>
              <a:t> </a:t>
            </a:r>
            <a:r>
              <a:rPr lang="en-GB" dirty="0" err="1"/>
              <a:t>bilance</a:t>
            </a:r>
            <a:r>
              <a:rPr lang="en-GB" dirty="0"/>
              <a:t>. </a:t>
            </a:r>
            <a:r>
              <a:rPr lang="en-GB" dirty="0" err="1"/>
              <a:t>Země</a:t>
            </a:r>
            <a:r>
              <a:rPr lang="en-GB" dirty="0"/>
              <a:t> s </a:t>
            </a:r>
            <a:r>
              <a:rPr lang="en-GB" dirty="0" err="1"/>
              <a:t>obchodním</a:t>
            </a:r>
            <a:r>
              <a:rPr lang="en-GB" dirty="0"/>
              <a:t> </a:t>
            </a:r>
            <a:r>
              <a:rPr lang="en-GB" dirty="0" err="1"/>
              <a:t>přebytkem</a:t>
            </a:r>
            <a:r>
              <a:rPr lang="en-GB" dirty="0"/>
              <a:t> </a:t>
            </a:r>
            <a:r>
              <a:rPr lang="en-GB" dirty="0" err="1"/>
              <a:t>přijímala</a:t>
            </a:r>
            <a:r>
              <a:rPr lang="en-GB" dirty="0"/>
              <a:t> </a:t>
            </a:r>
            <a:r>
              <a:rPr lang="en-GB" dirty="0" err="1"/>
              <a:t>zlato</a:t>
            </a:r>
            <a:r>
              <a:rPr lang="en-GB" dirty="0"/>
              <a:t> od </a:t>
            </a:r>
            <a:r>
              <a:rPr lang="en-GB" dirty="0" err="1"/>
              <a:t>zemí</a:t>
            </a:r>
            <a:r>
              <a:rPr lang="en-GB" dirty="0"/>
              <a:t> s </a:t>
            </a:r>
            <a:r>
              <a:rPr lang="en-GB" dirty="0" err="1"/>
              <a:t>obchodním</a:t>
            </a:r>
            <a:r>
              <a:rPr lang="en-GB" dirty="0"/>
              <a:t> </a:t>
            </a:r>
            <a:r>
              <a:rPr lang="en-GB" dirty="0" err="1"/>
              <a:t>schodkem</a:t>
            </a:r>
            <a:r>
              <a:rPr lang="en-GB" dirty="0"/>
              <a:t>, </a:t>
            </a:r>
            <a:r>
              <a:rPr lang="en-GB" dirty="0" err="1"/>
              <a:t>což</a:t>
            </a:r>
            <a:r>
              <a:rPr lang="en-GB" dirty="0"/>
              <a:t> </a:t>
            </a:r>
            <a:r>
              <a:rPr lang="en-GB" dirty="0" err="1"/>
              <a:t>vedlo</a:t>
            </a:r>
            <a:r>
              <a:rPr lang="en-GB" dirty="0"/>
              <a:t> k </a:t>
            </a:r>
            <a:r>
              <a:rPr lang="en-GB" dirty="0" err="1"/>
              <a:t>přirozené</a:t>
            </a:r>
            <a:r>
              <a:rPr lang="en-GB" dirty="0"/>
              <a:t> </a:t>
            </a:r>
            <a:r>
              <a:rPr lang="en-GB" dirty="0" err="1"/>
              <a:t>úpravě</a:t>
            </a:r>
            <a:r>
              <a:rPr lang="en-GB" dirty="0"/>
              <a:t> </a:t>
            </a:r>
            <a:r>
              <a:rPr lang="en-GB" dirty="0" err="1"/>
              <a:t>ekonomické</a:t>
            </a:r>
            <a:r>
              <a:rPr lang="en-GB" dirty="0"/>
              <a:t> </a:t>
            </a:r>
            <a:r>
              <a:rPr lang="en-GB" dirty="0" err="1"/>
              <a:t>aktivity</a:t>
            </a:r>
            <a:r>
              <a:rPr lang="en-GB" dirty="0"/>
              <a:t>.</a:t>
            </a:r>
            <a:endParaRPr lang="en-GB" dirty="0"/>
          </a:p>
          <a:p>
            <a:pPr>
              <a:buFont typeface="+mj-lt"/>
              <a:buAutoNum type="arabicPeriod"/>
            </a:pPr>
            <a:r>
              <a:rPr lang="en-GB" b="1" dirty="0" err="1"/>
              <a:t>Pevné</a:t>
            </a:r>
            <a:r>
              <a:rPr lang="en-GB" b="1" dirty="0"/>
              <a:t> </a:t>
            </a:r>
            <a:r>
              <a:rPr lang="en-GB" b="1" dirty="0" err="1"/>
              <a:t>mezinárodní</a:t>
            </a:r>
            <a:r>
              <a:rPr lang="en-GB" b="1" dirty="0"/>
              <a:t> </a:t>
            </a:r>
            <a:r>
              <a:rPr lang="en-GB" b="1" dirty="0" err="1"/>
              <a:t>směnné</a:t>
            </a:r>
            <a:r>
              <a:rPr lang="en-GB" b="1" dirty="0"/>
              <a:t> </a:t>
            </a:r>
            <a:r>
              <a:rPr lang="en-GB" b="1" dirty="0" err="1"/>
              <a:t>kurzy</a:t>
            </a:r>
            <a:r>
              <a:rPr lang="en-GB" dirty="0"/>
              <a:t>: </a:t>
            </a:r>
            <a:r>
              <a:rPr lang="en-GB" dirty="0" err="1"/>
              <a:t>Systém</a:t>
            </a:r>
            <a:r>
              <a:rPr lang="en-GB" dirty="0"/>
              <a:t> </a:t>
            </a:r>
            <a:r>
              <a:rPr lang="en-GB" dirty="0" err="1"/>
              <a:t>zajišťoval</a:t>
            </a:r>
            <a:r>
              <a:rPr lang="en-GB" dirty="0"/>
              <a:t> </a:t>
            </a:r>
            <a:r>
              <a:rPr lang="en-GB" dirty="0" err="1"/>
              <a:t>relativní</a:t>
            </a:r>
            <a:r>
              <a:rPr lang="en-GB" dirty="0"/>
              <a:t> </a:t>
            </a:r>
            <a:r>
              <a:rPr lang="en-GB" dirty="0" err="1"/>
              <a:t>stabilitu</a:t>
            </a:r>
            <a:r>
              <a:rPr lang="en-GB" dirty="0"/>
              <a:t> </a:t>
            </a:r>
            <a:r>
              <a:rPr lang="en-GB" dirty="0" err="1"/>
              <a:t>směnných</a:t>
            </a:r>
            <a:r>
              <a:rPr lang="en-GB" dirty="0"/>
              <a:t> </a:t>
            </a:r>
            <a:r>
              <a:rPr lang="en-GB" dirty="0" err="1"/>
              <a:t>kurzů</a:t>
            </a:r>
            <a:r>
              <a:rPr lang="en-GB" dirty="0"/>
              <a:t> </a:t>
            </a:r>
            <a:r>
              <a:rPr lang="en-GB" dirty="0" err="1"/>
              <a:t>mezi</a:t>
            </a:r>
            <a:r>
              <a:rPr lang="en-GB" dirty="0"/>
              <a:t> </a:t>
            </a:r>
            <a:r>
              <a:rPr lang="en-GB" dirty="0" err="1"/>
              <a:t>zeměmi</a:t>
            </a:r>
            <a:r>
              <a:rPr lang="en-GB" dirty="0"/>
              <a:t>, </a:t>
            </a:r>
            <a:r>
              <a:rPr lang="en-GB" dirty="0" err="1"/>
              <a:t>což</a:t>
            </a:r>
            <a:r>
              <a:rPr lang="en-GB" dirty="0"/>
              <a:t> </a:t>
            </a:r>
            <a:r>
              <a:rPr lang="en-GB" dirty="0" err="1"/>
              <a:t>usnadňovalo</a:t>
            </a:r>
            <a:r>
              <a:rPr lang="en-GB" dirty="0"/>
              <a:t> </a:t>
            </a:r>
            <a:r>
              <a:rPr lang="en-GB" dirty="0" err="1"/>
              <a:t>mezinárodní</a:t>
            </a:r>
            <a:r>
              <a:rPr lang="en-GB" dirty="0"/>
              <a:t> </a:t>
            </a:r>
            <a:r>
              <a:rPr lang="en-GB" dirty="0" err="1"/>
              <a:t>obchod</a:t>
            </a:r>
            <a:r>
              <a:rPr lang="en-GB" dirty="0"/>
              <a:t> a </a:t>
            </a:r>
            <a:r>
              <a:rPr lang="en-GB" dirty="0" err="1"/>
              <a:t>investice</a:t>
            </a:r>
            <a:r>
              <a:rPr lang="en-GB" dirty="0"/>
              <a:t>.</a:t>
            </a:r>
            <a:endParaRPr lang="en-GB" dirty="0"/>
          </a:p>
          <a:p>
            <a:pPr algn="just"/>
            <a:endParaRPr lang="cs-CZ" noProof="0" dirty="0"/>
          </a:p>
          <a:p>
            <a:pPr algn="just"/>
            <a:r>
              <a:rPr lang="cs-CZ" noProof="0" dirty="0"/>
              <a:t>Zlatý standard měl své nevýhody, jako například omezenou flexibilitu v hospodářské politice a tendenci vytvářet deflační tlaky během období hospodářských krizí.</a:t>
            </a:r>
            <a:endParaRPr lang="cs-CZ" noProof="0" dirty="0"/>
          </a:p>
          <a:p>
            <a:pPr algn="just"/>
            <a:endParaRPr lang="cs-CZ" noProof="0" dirty="0"/>
          </a:p>
          <a:p>
            <a:pPr algn="just"/>
            <a:r>
              <a:rPr lang="cs-CZ" noProof="0" dirty="0"/>
              <a:t>Př. Vyrovnání ceny sukna</a:t>
            </a:r>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lang="cs-CZ" noProof="0" dirty="0"/>
              <a:t>Měnový systém založený na zlatu se nazývá zlatý standard (</a:t>
            </a:r>
            <a:r>
              <a:rPr lang="cs-CZ" noProof="0" dirty="0" err="1"/>
              <a:t>gold</a:t>
            </a:r>
            <a:r>
              <a:rPr lang="cs-CZ" noProof="0" dirty="0"/>
              <a:t> standard). Tento systém fungoval v různých obdobích a v různých zemích, ale obecně jeho vrchol nastal v 19. a začátkem 20. století.</a:t>
            </a:r>
            <a:endParaRPr lang="cs-CZ" noProof="0" dirty="0"/>
          </a:p>
          <a:p>
            <a:r>
              <a:rPr lang="en-GB" b="1" dirty="0" err="1"/>
              <a:t>Charakteristické</a:t>
            </a:r>
            <a:r>
              <a:rPr lang="en-GB" b="1" dirty="0"/>
              <a:t> </a:t>
            </a:r>
            <a:r>
              <a:rPr lang="en-GB" b="1" dirty="0" err="1"/>
              <a:t>rysy</a:t>
            </a:r>
            <a:r>
              <a:rPr lang="en-GB" b="1" dirty="0"/>
              <a:t> </a:t>
            </a:r>
            <a:r>
              <a:rPr lang="en-GB" b="1" dirty="0" err="1"/>
              <a:t>zlatého</a:t>
            </a:r>
            <a:r>
              <a:rPr lang="en-GB" b="1" dirty="0"/>
              <a:t> </a:t>
            </a:r>
            <a:r>
              <a:rPr lang="en-GB" b="1" dirty="0" err="1"/>
              <a:t>standardu</a:t>
            </a:r>
            <a:r>
              <a:rPr lang="en-GB" b="1" dirty="0"/>
              <a:t>:</a:t>
            </a:r>
            <a:endParaRPr lang="en-GB" b="1" dirty="0"/>
          </a:p>
          <a:p>
            <a:pPr>
              <a:buFont typeface="+mj-lt"/>
              <a:buAutoNum type="arabicPeriod"/>
            </a:pPr>
            <a:r>
              <a:rPr lang="en-GB" b="1" dirty="0" err="1"/>
              <a:t>Fixace</a:t>
            </a:r>
            <a:r>
              <a:rPr lang="en-GB" b="1" dirty="0"/>
              <a:t> </a:t>
            </a:r>
            <a:r>
              <a:rPr lang="en-GB" b="1" dirty="0" err="1"/>
              <a:t>měny</a:t>
            </a:r>
            <a:r>
              <a:rPr lang="en-GB" b="1" dirty="0"/>
              <a:t> </a:t>
            </a:r>
            <a:r>
              <a:rPr lang="en-GB" b="1" dirty="0" err="1"/>
              <a:t>na</a:t>
            </a:r>
            <a:r>
              <a:rPr lang="en-GB" b="1" dirty="0"/>
              <a:t> </a:t>
            </a:r>
            <a:r>
              <a:rPr lang="en-GB" b="1" dirty="0" err="1"/>
              <a:t>zlato</a:t>
            </a:r>
            <a:r>
              <a:rPr lang="en-GB" dirty="0"/>
              <a:t>: </a:t>
            </a:r>
            <a:r>
              <a:rPr lang="en-GB" dirty="0" err="1"/>
              <a:t>Každá</a:t>
            </a:r>
            <a:r>
              <a:rPr lang="en-GB" dirty="0"/>
              <a:t> </a:t>
            </a:r>
            <a:r>
              <a:rPr lang="en-GB" dirty="0" err="1"/>
              <a:t>měna</a:t>
            </a:r>
            <a:r>
              <a:rPr lang="en-GB" dirty="0"/>
              <a:t> </a:t>
            </a:r>
            <a:r>
              <a:rPr lang="en-GB" dirty="0" err="1"/>
              <a:t>byla</a:t>
            </a:r>
            <a:r>
              <a:rPr lang="en-GB" dirty="0"/>
              <a:t> </a:t>
            </a:r>
            <a:r>
              <a:rPr lang="en-GB" dirty="0" err="1"/>
              <a:t>definována</a:t>
            </a:r>
            <a:r>
              <a:rPr lang="en-GB" dirty="0"/>
              <a:t> a </a:t>
            </a:r>
            <a:r>
              <a:rPr lang="en-GB" dirty="0" err="1"/>
              <a:t>směnitelná</a:t>
            </a:r>
            <a:r>
              <a:rPr lang="en-GB" dirty="0"/>
              <a:t> za </a:t>
            </a:r>
            <a:r>
              <a:rPr lang="en-GB" dirty="0" err="1"/>
              <a:t>určité</a:t>
            </a:r>
            <a:r>
              <a:rPr lang="en-GB" dirty="0"/>
              <a:t> </a:t>
            </a:r>
            <a:r>
              <a:rPr lang="en-GB" dirty="0" err="1"/>
              <a:t>množství</a:t>
            </a:r>
            <a:r>
              <a:rPr lang="en-GB" dirty="0"/>
              <a:t> </a:t>
            </a:r>
            <a:r>
              <a:rPr lang="en-GB" dirty="0" err="1"/>
              <a:t>zlata</a:t>
            </a:r>
            <a:r>
              <a:rPr lang="en-GB" dirty="0"/>
              <a:t>. </a:t>
            </a:r>
            <a:r>
              <a:rPr lang="en-GB" dirty="0" err="1"/>
              <a:t>Například</a:t>
            </a:r>
            <a:r>
              <a:rPr lang="en-GB" dirty="0"/>
              <a:t>, 1 </a:t>
            </a:r>
            <a:r>
              <a:rPr lang="en-GB" dirty="0" err="1"/>
              <a:t>americký</a:t>
            </a:r>
            <a:r>
              <a:rPr lang="en-GB" dirty="0"/>
              <a:t> </a:t>
            </a:r>
            <a:r>
              <a:rPr lang="en-GB" dirty="0" err="1"/>
              <a:t>dolar</a:t>
            </a:r>
            <a:r>
              <a:rPr lang="en-GB" dirty="0"/>
              <a:t> </a:t>
            </a:r>
            <a:r>
              <a:rPr lang="en-GB" dirty="0" err="1"/>
              <a:t>mohl</a:t>
            </a:r>
            <a:r>
              <a:rPr lang="en-GB" dirty="0"/>
              <a:t> </a:t>
            </a:r>
            <a:r>
              <a:rPr lang="en-GB" dirty="0" err="1"/>
              <a:t>být</a:t>
            </a:r>
            <a:r>
              <a:rPr lang="en-GB" dirty="0"/>
              <a:t> </a:t>
            </a:r>
            <a:r>
              <a:rPr lang="en-GB" dirty="0" err="1"/>
              <a:t>směněn</a:t>
            </a:r>
            <a:r>
              <a:rPr lang="en-GB" dirty="0"/>
              <a:t> za </a:t>
            </a:r>
            <a:r>
              <a:rPr lang="en-GB" dirty="0" err="1"/>
              <a:t>přesně</a:t>
            </a:r>
            <a:r>
              <a:rPr lang="en-GB" dirty="0"/>
              <a:t> </a:t>
            </a:r>
            <a:r>
              <a:rPr lang="en-GB" dirty="0" err="1"/>
              <a:t>definované</a:t>
            </a:r>
            <a:r>
              <a:rPr lang="en-GB" dirty="0"/>
              <a:t> </a:t>
            </a:r>
            <a:r>
              <a:rPr lang="en-GB" dirty="0" err="1"/>
              <a:t>množství</a:t>
            </a:r>
            <a:r>
              <a:rPr lang="en-GB" dirty="0"/>
              <a:t> </a:t>
            </a:r>
            <a:r>
              <a:rPr lang="en-GB" dirty="0" err="1"/>
              <a:t>zlata</a:t>
            </a:r>
            <a:r>
              <a:rPr lang="en-GB" dirty="0"/>
              <a:t>.</a:t>
            </a:r>
            <a:endParaRPr lang="en-GB" dirty="0"/>
          </a:p>
          <a:p>
            <a:pPr>
              <a:buFont typeface="+mj-lt"/>
              <a:buAutoNum type="arabicPeriod"/>
            </a:pPr>
            <a:r>
              <a:rPr lang="en-GB" b="1" dirty="0" err="1"/>
              <a:t>Stabilita</a:t>
            </a:r>
            <a:r>
              <a:rPr lang="en-GB" b="1" dirty="0"/>
              <a:t> </a:t>
            </a:r>
            <a:r>
              <a:rPr lang="en-GB" b="1" dirty="0" err="1"/>
              <a:t>měn</a:t>
            </a:r>
            <a:r>
              <a:rPr lang="en-GB" dirty="0"/>
              <a:t>: </a:t>
            </a:r>
            <a:r>
              <a:rPr lang="en-GB" dirty="0" err="1"/>
              <a:t>Vzhledem</a:t>
            </a:r>
            <a:r>
              <a:rPr lang="en-GB" dirty="0"/>
              <a:t> k </a:t>
            </a:r>
            <a:r>
              <a:rPr lang="en-GB" dirty="0" err="1"/>
              <a:t>tomu</a:t>
            </a:r>
            <a:r>
              <a:rPr lang="en-GB" dirty="0"/>
              <a:t>, </a:t>
            </a:r>
            <a:r>
              <a:rPr lang="en-GB" dirty="0" err="1"/>
              <a:t>že</a:t>
            </a:r>
            <a:r>
              <a:rPr lang="en-GB" dirty="0"/>
              <a:t> </a:t>
            </a:r>
            <a:r>
              <a:rPr lang="en-GB" dirty="0" err="1"/>
              <a:t>hodnota</a:t>
            </a:r>
            <a:r>
              <a:rPr lang="en-GB" dirty="0"/>
              <a:t> </a:t>
            </a:r>
            <a:r>
              <a:rPr lang="en-GB" dirty="0" err="1"/>
              <a:t>měny</a:t>
            </a:r>
            <a:r>
              <a:rPr lang="en-GB" dirty="0"/>
              <a:t> </a:t>
            </a:r>
            <a:r>
              <a:rPr lang="en-GB" dirty="0" err="1"/>
              <a:t>byla</a:t>
            </a:r>
            <a:r>
              <a:rPr lang="en-GB" dirty="0"/>
              <a:t> </a:t>
            </a:r>
            <a:r>
              <a:rPr lang="en-GB" dirty="0" err="1"/>
              <a:t>pevně</a:t>
            </a:r>
            <a:r>
              <a:rPr lang="en-GB" dirty="0"/>
              <a:t> </a:t>
            </a:r>
            <a:r>
              <a:rPr lang="en-GB" dirty="0" err="1"/>
              <a:t>stanovena</a:t>
            </a:r>
            <a:r>
              <a:rPr lang="en-GB" dirty="0"/>
              <a:t> </a:t>
            </a:r>
            <a:r>
              <a:rPr lang="en-GB" dirty="0" err="1"/>
              <a:t>na</a:t>
            </a:r>
            <a:r>
              <a:rPr lang="en-GB" dirty="0"/>
              <a:t> </a:t>
            </a:r>
            <a:r>
              <a:rPr lang="en-GB" dirty="0" err="1"/>
              <a:t>základě</a:t>
            </a:r>
            <a:r>
              <a:rPr lang="en-GB" dirty="0"/>
              <a:t> </a:t>
            </a:r>
            <a:r>
              <a:rPr lang="en-GB" dirty="0" err="1"/>
              <a:t>zlata</a:t>
            </a:r>
            <a:r>
              <a:rPr lang="en-GB" dirty="0"/>
              <a:t>, </a:t>
            </a:r>
            <a:r>
              <a:rPr lang="en-GB" dirty="0" err="1"/>
              <a:t>směnné</a:t>
            </a:r>
            <a:r>
              <a:rPr lang="en-GB" dirty="0"/>
              <a:t> </a:t>
            </a:r>
            <a:r>
              <a:rPr lang="en-GB" dirty="0" err="1"/>
              <a:t>kurzy</a:t>
            </a:r>
            <a:r>
              <a:rPr lang="en-GB" dirty="0"/>
              <a:t> </a:t>
            </a:r>
            <a:r>
              <a:rPr lang="en-GB" dirty="0" err="1"/>
              <a:t>mezi</a:t>
            </a:r>
            <a:r>
              <a:rPr lang="en-GB" dirty="0"/>
              <a:t> </a:t>
            </a:r>
            <a:r>
              <a:rPr lang="en-GB" dirty="0" err="1"/>
              <a:t>měnami</a:t>
            </a:r>
            <a:r>
              <a:rPr lang="en-GB" dirty="0"/>
              <a:t> </a:t>
            </a:r>
            <a:r>
              <a:rPr lang="en-GB" dirty="0" err="1"/>
              <a:t>byly</a:t>
            </a:r>
            <a:r>
              <a:rPr lang="en-GB" dirty="0"/>
              <a:t> </a:t>
            </a:r>
            <a:r>
              <a:rPr lang="en-GB" dirty="0" err="1"/>
              <a:t>relativně</a:t>
            </a:r>
            <a:r>
              <a:rPr lang="en-GB" dirty="0"/>
              <a:t> </a:t>
            </a:r>
            <a:r>
              <a:rPr lang="en-GB" dirty="0" err="1"/>
              <a:t>stabilní</a:t>
            </a:r>
            <a:r>
              <a:rPr lang="en-GB" dirty="0"/>
              <a:t>.</a:t>
            </a:r>
            <a:endParaRPr lang="en-GB" dirty="0"/>
          </a:p>
          <a:p>
            <a:pPr>
              <a:buFont typeface="+mj-lt"/>
              <a:buAutoNum type="arabicPeriod"/>
            </a:pPr>
            <a:r>
              <a:rPr lang="en-GB" b="1" dirty="0" err="1"/>
              <a:t>Omezená</a:t>
            </a:r>
            <a:r>
              <a:rPr lang="en-GB" b="1" dirty="0"/>
              <a:t> </a:t>
            </a:r>
            <a:r>
              <a:rPr lang="en-GB" b="1" dirty="0" err="1"/>
              <a:t>inflace</a:t>
            </a:r>
            <a:r>
              <a:rPr lang="en-GB" dirty="0"/>
              <a:t>: </a:t>
            </a:r>
            <a:r>
              <a:rPr lang="en-GB" dirty="0" err="1"/>
              <a:t>Zlatý</a:t>
            </a:r>
            <a:r>
              <a:rPr lang="en-GB" dirty="0"/>
              <a:t> standard </a:t>
            </a:r>
            <a:r>
              <a:rPr lang="en-GB" dirty="0" err="1"/>
              <a:t>omezoval</a:t>
            </a:r>
            <a:r>
              <a:rPr lang="en-GB" dirty="0"/>
              <a:t> </a:t>
            </a:r>
            <a:r>
              <a:rPr lang="en-GB" dirty="0" err="1"/>
              <a:t>schopnost</a:t>
            </a:r>
            <a:r>
              <a:rPr lang="en-GB" dirty="0"/>
              <a:t> </a:t>
            </a:r>
            <a:r>
              <a:rPr lang="en-GB" dirty="0" err="1"/>
              <a:t>vlád</a:t>
            </a:r>
            <a:r>
              <a:rPr lang="en-GB" dirty="0"/>
              <a:t> </a:t>
            </a:r>
            <a:r>
              <a:rPr lang="en-GB" dirty="0" err="1"/>
              <a:t>tisknout</a:t>
            </a:r>
            <a:r>
              <a:rPr lang="en-GB" dirty="0"/>
              <a:t> </a:t>
            </a:r>
            <a:r>
              <a:rPr lang="en-GB" dirty="0" err="1"/>
              <a:t>peníze</a:t>
            </a:r>
            <a:r>
              <a:rPr lang="en-GB" dirty="0"/>
              <a:t>, </a:t>
            </a:r>
            <a:r>
              <a:rPr lang="en-GB" dirty="0" err="1"/>
              <a:t>protože</a:t>
            </a:r>
            <a:r>
              <a:rPr lang="en-GB" dirty="0"/>
              <a:t> </a:t>
            </a:r>
            <a:r>
              <a:rPr lang="en-GB" dirty="0" err="1"/>
              <a:t>každá</a:t>
            </a:r>
            <a:r>
              <a:rPr lang="en-GB" dirty="0"/>
              <a:t> </a:t>
            </a:r>
            <a:r>
              <a:rPr lang="en-GB" dirty="0" err="1"/>
              <a:t>vydaná</a:t>
            </a:r>
            <a:r>
              <a:rPr lang="en-GB" dirty="0"/>
              <a:t> </a:t>
            </a:r>
            <a:r>
              <a:rPr lang="en-GB" dirty="0" err="1"/>
              <a:t>měna</a:t>
            </a:r>
            <a:r>
              <a:rPr lang="en-GB" dirty="0"/>
              <a:t> </a:t>
            </a:r>
            <a:r>
              <a:rPr lang="en-GB" dirty="0" err="1"/>
              <a:t>musela</a:t>
            </a:r>
            <a:r>
              <a:rPr lang="en-GB" dirty="0"/>
              <a:t> </a:t>
            </a:r>
            <a:r>
              <a:rPr lang="en-GB" dirty="0" err="1"/>
              <a:t>být</a:t>
            </a:r>
            <a:r>
              <a:rPr lang="en-GB" dirty="0"/>
              <a:t> </a:t>
            </a:r>
            <a:r>
              <a:rPr lang="en-GB" dirty="0" err="1"/>
              <a:t>kryta</a:t>
            </a:r>
            <a:r>
              <a:rPr lang="en-GB" dirty="0"/>
              <a:t> </a:t>
            </a:r>
            <a:r>
              <a:rPr lang="en-GB" dirty="0" err="1"/>
              <a:t>zlatými</a:t>
            </a:r>
            <a:r>
              <a:rPr lang="en-GB" dirty="0"/>
              <a:t> </a:t>
            </a:r>
            <a:r>
              <a:rPr lang="en-GB" dirty="0" err="1"/>
              <a:t>rezervami</a:t>
            </a:r>
            <a:r>
              <a:rPr lang="en-GB" dirty="0"/>
              <a:t>. To </a:t>
            </a:r>
            <a:r>
              <a:rPr lang="en-GB" dirty="0" err="1"/>
              <a:t>bránilo</a:t>
            </a:r>
            <a:r>
              <a:rPr lang="en-GB" dirty="0"/>
              <a:t> </a:t>
            </a:r>
            <a:r>
              <a:rPr lang="en-GB" dirty="0" err="1"/>
              <a:t>nekontrolované</a:t>
            </a:r>
            <a:r>
              <a:rPr lang="en-GB" dirty="0"/>
              <a:t> </a:t>
            </a:r>
            <a:r>
              <a:rPr lang="en-GB" dirty="0" err="1"/>
              <a:t>inflaci</a:t>
            </a:r>
            <a:r>
              <a:rPr lang="en-GB" dirty="0"/>
              <a:t>.</a:t>
            </a:r>
            <a:endParaRPr lang="en-GB" dirty="0"/>
          </a:p>
          <a:p>
            <a:pPr>
              <a:buFont typeface="+mj-lt"/>
              <a:buAutoNum type="arabicPeriod"/>
            </a:pPr>
            <a:r>
              <a:rPr lang="en-GB" b="1" dirty="0" err="1"/>
              <a:t>Automatická</a:t>
            </a:r>
            <a:r>
              <a:rPr lang="en-GB" b="1" dirty="0"/>
              <a:t> </a:t>
            </a:r>
            <a:r>
              <a:rPr lang="en-GB" b="1" dirty="0" err="1"/>
              <a:t>vyrovnávací</a:t>
            </a:r>
            <a:r>
              <a:rPr lang="en-GB" b="1" dirty="0"/>
              <a:t> </a:t>
            </a:r>
            <a:r>
              <a:rPr lang="en-GB" b="1" dirty="0" err="1"/>
              <a:t>bilance</a:t>
            </a:r>
            <a:r>
              <a:rPr lang="en-GB" dirty="0"/>
              <a:t>: V </a:t>
            </a:r>
            <a:r>
              <a:rPr lang="en-GB" dirty="0" err="1"/>
              <a:t>zlatém</a:t>
            </a:r>
            <a:r>
              <a:rPr lang="en-GB" dirty="0"/>
              <a:t> </a:t>
            </a:r>
            <a:r>
              <a:rPr lang="en-GB" dirty="0" err="1"/>
              <a:t>standardu</a:t>
            </a:r>
            <a:r>
              <a:rPr lang="en-GB" dirty="0"/>
              <a:t> </a:t>
            </a:r>
            <a:r>
              <a:rPr lang="en-GB" dirty="0" err="1"/>
              <a:t>měly</a:t>
            </a:r>
            <a:r>
              <a:rPr lang="en-GB" dirty="0"/>
              <a:t> </a:t>
            </a:r>
            <a:r>
              <a:rPr lang="en-GB" dirty="0" err="1"/>
              <a:t>země</a:t>
            </a:r>
            <a:r>
              <a:rPr lang="en-GB" dirty="0"/>
              <a:t> </a:t>
            </a:r>
            <a:r>
              <a:rPr lang="en-GB" dirty="0" err="1"/>
              <a:t>tendenci</a:t>
            </a:r>
            <a:r>
              <a:rPr lang="en-GB" dirty="0"/>
              <a:t> </a:t>
            </a:r>
            <a:r>
              <a:rPr lang="en-GB" dirty="0" err="1"/>
              <a:t>automaticky</a:t>
            </a:r>
            <a:r>
              <a:rPr lang="en-GB" dirty="0"/>
              <a:t> </a:t>
            </a:r>
            <a:r>
              <a:rPr lang="en-GB" dirty="0" err="1"/>
              <a:t>vyrovnávat</a:t>
            </a:r>
            <a:r>
              <a:rPr lang="en-GB" dirty="0"/>
              <a:t> </a:t>
            </a:r>
            <a:r>
              <a:rPr lang="en-GB" dirty="0" err="1"/>
              <a:t>své</a:t>
            </a:r>
            <a:r>
              <a:rPr lang="en-GB" dirty="0"/>
              <a:t> </a:t>
            </a:r>
            <a:r>
              <a:rPr lang="en-GB" dirty="0" err="1"/>
              <a:t>obchodní</a:t>
            </a:r>
            <a:r>
              <a:rPr lang="en-GB" dirty="0"/>
              <a:t> </a:t>
            </a:r>
            <a:r>
              <a:rPr lang="en-GB" dirty="0" err="1"/>
              <a:t>bilance</a:t>
            </a:r>
            <a:r>
              <a:rPr lang="en-GB" dirty="0"/>
              <a:t>. </a:t>
            </a:r>
            <a:r>
              <a:rPr lang="en-GB" dirty="0" err="1"/>
              <a:t>Země</a:t>
            </a:r>
            <a:r>
              <a:rPr lang="en-GB" dirty="0"/>
              <a:t> s </a:t>
            </a:r>
            <a:r>
              <a:rPr lang="en-GB" dirty="0" err="1"/>
              <a:t>obchodním</a:t>
            </a:r>
            <a:r>
              <a:rPr lang="en-GB" dirty="0"/>
              <a:t> </a:t>
            </a:r>
            <a:r>
              <a:rPr lang="en-GB" dirty="0" err="1"/>
              <a:t>přebytkem</a:t>
            </a:r>
            <a:r>
              <a:rPr lang="en-GB" dirty="0"/>
              <a:t> </a:t>
            </a:r>
            <a:r>
              <a:rPr lang="en-GB" dirty="0" err="1"/>
              <a:t>přijímala</a:t>
            </a:r>
            <a:r>
              <a:rPr lang="en-GB" dirty="0"/>
              <a:t> </a:t>
            </a:r>
            <a:r>
              <a:rPr lang="en-GB" dirty="0" err="1"/>
              <a:t>zlato</a:t>
            </a:r>
            <a:r>
              <a:rPr lang="en-GB" dirty="0"/>
              <a:t> od </a:t>
            </a:r>
            <a:r>
              <a:rPr lang="en-GB" dirty="0" err="1"/>
              <a:t>zemí</a:t>
            </a:r>
            <a:r>
              <a:rPr lang="en-GB" dirty="0"/>
              <a:t> s </a:t>
            </a:r>
            <a:r>
              <a:rPr lang="en-GB" dirty="0" err="1"/>
              <a:t>obchodním</a:t>
            </a:r>
            <a:r>
              <a:rPr lang="en-GB" dirty="0"/>
              <a:t> </a:t>
            </a:r>
            <a:r>
              <a:rPr lang="en-GB" dirty="0" err="1"/>
              <a:t>schodkem</a:t>
            </a:r>
            <a:r>
              <a:rPr lang="en-GB" dirty="0"/>
              <a:t>, </a:t>
            </a:r>
            <a:r>
              <a:rPr lang="en-GB" dirty="0" err="1"/>
              <a:t>což</a:t>
            </a:r>
            <a:r>
              <a:rPr lang="en-GB" dirty="0"/>
              <a:t> </a:t>
            </a:r>
            <a:r>
              <a:rPr lang="en-GB" dirty="0" err="1"/>
              <a:t>vedlo</a:t>
            </a:r>
            <a:r>
              <a:rPr lang="en-GB" dirty="0"/>
              <a:t> k </a:t>
            </a:r>
            <a:r>
              <a:rPr lang="en-GB" dirty="0" err="1"/>
              <a:t>přirozené</a:t>
            </a:r>
            <a:r>
              <a:rPr lang="en-GB" dirty="0"/>
              <a:t> </a:t>
            </a:r>
            <a:r>
              <a:rPr lang="en-GB" dirty="0" err="1"/>
              <a:t>úpravě</a:t>
            </a:r>
            <a:r>
              <a:rPr lang="en-GB" dirty="0"/>
              <a:t> </a:t>
            </a:r>
            <a:r>
              <a:rPr lang="en-GB" dirty="0" err="1"/>
              <a:t>ekonomické</a:t>
            </a:r>
            <a:r>
              <a:rPr lang="en-GB" dirty="0"/>
              <a:t> </a:t>
            </a:r>
            <a:r>
              <a:rPr lang="en-GB" dirty="0" err="1"/>
              <a:t>aktivity</a:t>
            </a:r>
            <a:r>
              <a:rPr lang="en-GB" dirty="0"/>
              <a:t>.</a:t>
            </a:r>
            <a:endParaRPr lang="en-GB" dirty="0"/>
          </a:p>
          <a:p>
            <a:pPr>
              <a:buFont typeface="+mj-lt"/>
              <a:buAutoNum type="arabicPeriod"/>
            </a:pPr>
            <a:r>
              <a:rPr lang="en-GB" b="1" dirty="0" err="1"/>
              <a:t>Pevné</a:t>
            </a:r>
            <a:r>
              <a:rPr lang="en-GB" b="1" dirty="0"/>
              <a:t> </a:t>
            </a:r>
            <a:r>
              <a:rPr lang="en-GB" b="1" dirty="0" err="1"/>
              <a:t>mezinárodní</a:t>
            </a:r>
            <a:r>
              <a:rPr lang="en-GB" b="1" dirty="0"/>
              <a:t> </a:t>
            </a:r>
            <a:r>
              <a:rPr lang="en-GB" b="1" dirty="0" err="1"/>
              <a:t>směnné</a:t>
            </a:r>
            <a:r>
              <a:rPr lang="en-GB" b="1" dirty="0"/>
              <a:t> </a:t>
            </a:r>
            <a:r>
              <a:rPr lang="en-GB" b="1" dirty="0" err="1"/>
              <a:t>kurzy</a:t>
            </a:r>
            <a:r>
              <a:rPr lang="en-GB" dirty="0"/>
              <a:t>: </a:t>
            </a:r>
            <a:r>
              <a:rPr lang="en-GB" dirty="0" err="1"/>
              <a:t>Systém</a:t>
            </a:r>
            <a:r>
              <a:rPr lang="en-GB" dirty="0"/>
              <a:t> </a:t>
            </a:r>
            <a:r>
              <a:rPr lang="en-GB" dirty="0" err="1"/>
              <a:t>zajišťoval</a:t>
            </a:r>
            <a:r>
              <a:rPr lang="en-GB" dirty="0"/>
              <a:t> </a:t>
            </a:r>
            <a:r>
              <a:rPr lang="en-GB" dirty="0" err="1"/>
              <a:t>relativní</a:t>
            </a:r>
            <a:r>
              <a:rPr lang="en-GB" dirty="0"/>
              <a:t> </a:t>
            </a:r>
            <a:r>
              <a:rPr lang="en-GB" dirty="0" err="1"/>
              <a:t>stabilitu</a:t>
            </a:r>
            <a:r>
              <a:rPr lang="en-GB" dirty="0"/>
              <a:t> </a:t>
            </a:r>
            <a:r>
              <a:rPr lang="en-GB" dirty="0" err="1"/>
              <a:t>směnných</a:t>
            </a:r>
            <a:r>
              <a:rPr lang="en-GB" dirty="0"/>
              <a:t> </a:t>
            </a:r>
            <a:r>
              <a:rPr lang="en-GB" dirty="0" err="1"/>
              <a:t>kurzů</a:t>
            </a:r>
            <a:r>
              <a:rPr lang="en-GB" dirty="0"/>
              <a:t> </a:t>
            </a:r>
            <a:r>
              <a:rPr lang="en-GB" dirty="0" err="1"/>
              <a:t>mezi</a:t>
            </a:r>
            <a:r>
              <a:rPr lang="en-GB" dirty="0"/>
              <a:t> </a:t>
            </a:r>
            <a:r>
              <a:rPr lang="en-GB" dirty="0" err="1"/>
              <a:t>zeměmi</a:t>
            </a:r>
            <a:r>
              <a:rPr lang="en-GB" dirty="0"/>
              <a:t>, </a:t>
            </a:r>
            <a:r>
              <a:rPr lang="en-GB" dirty="0" err="1"/>
              <a:t>což</a:t>
            </a:r>
            <a:r>
              <a:rPr lang="en-GB" dirty="0"/>
              <a:t> </a:t>
            </a:r>
            <a:r>
              <a:rPr lang="en-GB" dirty="0" err="1"/>
              <a:t>usnadňovalo</a:t>
            </a:r>
            <a:r>
              <a:rPr lang="en-GB" dirty="0"/>
              <a:t> </a:t>
            </a:r>
            <a:r>
              <a:rPr lang="en-GB" dirty="0" err="1"/>
              <a:t>mezinárodní</a:t>
            </a:r>
            <a:r>
              <a:rPr lang="en-GB" dirty="0"/>
              <a:t> </a:t>
            </a:r>
            <a:r>
              <a:rPr lang="en-GB" dirty="0" err="1"/>
              <a:t>obchod</a:t>
            </a:r>
            <a:r>
              <a:rPr lang="en-GB" dirty="0"/>
              <a:t> a </a:t>
            </a:r>
            <a:r>
              <a:rPr lang="en-GB" dirty="0" err="1"/>
              <a:t>investice</a:t>
            </a:r>
            <a:r>
              <a:rPr lang="en-GB" dirty="0"/>
              <a:t>.</a:t>
            </a:r>
            <a:endParaRPr lang="en-GB" dirty="0"/>
          </a:p>
          <a:p>
            <a:pPr algn="just"/>
            <a:endParaRPr lang="cs-CZ" noProof="0" dirty="0"/>
          </a:p>
          <a:p>
            <a:pPr algn="just"/>
            <a:r>
              <a:rPr lang="cs-CZ" noProof="0" dirty="0"/>
              <a:t>Zlatý standard měl své nevýhody, jako například omezenou flexibilitu v hospodářské politice a tendenci vytvářet deflační tlaky během období hospodářských krizí.</a:t>
            </a:r>
            <a:endParaRPr lang="cs-CZ" noProof="0" dirty="0"/>
          </a:p>
          <a:p>
            <a:pPr algn="just"/>
            <a:endParaRPr lang="cs-CZ" noProof="0" dirty="0"/>
          </a:p>
          <a:p>
            <a:pPr algn="just"/>
            <a:r>
              <a:rPr lang="cs-CZ" noProof="0" dirty="0"/>
              <a:t>Př. Vyrovnání ceny sukna</a:t>
            </a:r>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lang="cs-CZ" noProof="0" dirty="0"/>
              <a:t>Měnový systém založený na zlatu se nazývá zlatý standard (</a:t>
            </a:r>
            <a:r>
              <a:rPr lang="cs-CZ" noProof="0" dirty="0" err="1"/>
              <a:t>gold</a:t>
            </a:r>
            <a:r>
              <a:rPr lang="cs-CZ" noProof="0" dirty="0"/>
              <a:t> standard). Tento systém fungoval v různých obdobích a v různých zemích, ale obecně jeho vrchol nastal v 19. a začátkem 20. století.</a:t>
            </a:r>
            <a:endParaRPr lang="cs-CZ" noProof="0" dirty="0"/>
          </a:p>
          <a:p>
            <a:r>
              <a:rPr lang="en-GB" b="1" dirty="0" err="1"/>
              <a:t>Charakteristické</a:t>
            </a:r>
            <a:r>
              <a:rPr lang="en-GB" b="1" dirty="0"/>
              <a:t> </a:t>
            </a:r>
            <a:r>
              <a:rPr lang="en-GB" b="1" dirty="0" err="1"/>
              <a:t>rysy</a:t>
            </a:r>
            <a:r>
              <a:rPr lang="en-GB" b="1" dirty="0"/>
              <a:t> </a:t>
            </a:r>
            <a:r>
              <a:rPr lang="en-GB" b="1" dirty="0" err="1"/>
              <a:t>zlatého</a:t>
            </a:r>
            <a:r>
              <a:rPr lang="en-GB" b="1" dirty="0"/>
              <a:t> </a:t>
            </a:r>
            <a:r>
              <a:rPr lang="en-GB" b="1" dirty="0" err="1"/>
              <a:t>standardu</a:t>
            </a:r>
            <a:r>
              <a:rPr lang="en-GB" b="1" dirty="0"/>
              <a:t>:</a:t>
            </a:r>
            <a:endParaRPr lang="en-GB" b="1" dirty="0"/>
          </a:p>
          <a:p>
            <a:pPr>
              <a:buFont typeface="+mj-lt"/>
              <a:buAutoNum type="arabicPeriod"/>
            </a:pPr>
            <a:r>
              <a:rPr lang="en-GB" b="1" dirty="0" err="1"/>
              <a:t>Fixace</a:t>
            </a:r>
            <a:r>
              <a:rPr lang="en-GB" b="1" dirty="0"/>
              <a:t> </a:t>
            </a:r>
            <a:r>
              <a:rPr lang="en-GB" b="1" dirty="0" err="1"/>
              <a:t>měny</a:t>
            </a:r>
            <a:r>
              <a:rPr lang="en-GB" b="1" dirty="0"/>
              <a:t> </a:t>
            </a:r>
            <a:r>
              <a:rPr lang="en-GB" b="1" dirty="0" err="1"/>
              <a:t>na</a:t>
            </a:r>
            <a:r>
              <a:rPr lang="en-GB" b="1" dirty="0"/>
              <a:t> </a:t>
            </a:r>
            <a:r>
              <a:rPr lang="en-GB" b="1" dirty="0" err="1"/>
              <a:t>zlato</a:t>
            </a:r>
            <a:r>
              <a:rPr lang="en-GB" dirty="0"/>
              <a:t>: </a:t>
            </a:r>
            <a:r>
              <a:rPr lang="en-GB" dirty="0" err="1"/>
              <a:t>Každá</a:t>
            </a:r>
            <a:r>
              <a:rPr lang="en-GB" dirty="0"/>
              <a:t> </a:t>
            </a:r>
            <a:r>
              <a:rPr lang="en-GB" dirty="0" err="1"/>
              <a:t>měna</a:t>
            </a:r>
            <a:r>
              <a:rPr lang="en-GB" dirty="0"/>
              <a:t> </a:t>
            </a:r>
            <a:r>
              <a:rPr lang="en-GB" dirty="0" err="1"/>
              <a:t>byla</a:t>
            </a:r>
            <a:r>
              <a:rPr lang="en-GB" dirty="0"/>
              <a:t> </a:t>
            </a:r>
            <a:r>
              <a:rPr lang="en-GB" dirty="0" err="1"/>
              <a:t>definována</a:t>
            </a:r>
            <a:r>
              <a:rPr lang="en-GB" dirty="0"/>
              <a:t> a </a:t>
            </a:r>
            <a:r>
              <a:rPr lang="en-GB" dirty="0" err="1"/>
              <a:t>směnitelná</a:t>
            </a:r>
            <a:r>
              <a:rPr lang="en-GB" dirty="0"/>
              <a:t> za </a:t>
            </a:r>
            <a:r>
              <a:rPr lang="en-GB" dirty="0" err="1"/>
              <a:t>určité</a:t>
            </a:r>
            <a:r>
              <a:rPr lang="en-GB" dirty="0"/>
              <a:t> </a:t>
            </a:r>
            <a:r>
              <a:rPr lang="en-GB" dirty="0" err="1"/>
              <a:t>množství</a:t>
            </a:r>
            <a:r>
              <a:rPr lang="en-GB" dirty="0"/>
              <a:t> </a:t>
            </a:r>
            <a:r>
              <a:rPr lang="en-GB" dirty="0" err="1"/>
              <a:t>zlata</a:t>
            </a:r>
            <a:r>
              <a:rPr lang="en-GB" dirty="0"/>
              <a:t>. </a:t>
            </a:r>
            <a:r>
              <a:rPr lang="en-GB" dirty="0" err="1"/>
              <a:t>Například</a:t>
            </a:r>
            <a:r>
              <a:rPr lang="en-GB" dirty="0"/>
              <a:t>, 1 </a:t>
            </a:r>
            <a:r>
              <a:rPr lang="en-GB" dirty="0" err="1"/>
              <a:t>americký</a:t>
            </a:r>
            <a:r>
              <a:rPr lang="en-GB" dirty="0"/>
              <a:t> </a:t>
            </a:r>
            <a:r>
              <a:rPr lang="en-GB" dirty="0" err="1"/>
              <a:t>dolar</a:t>
            </a:r>
            <a:r>
              <a:rPr lang="en-GB" dirty="0"/>
              <a:t> </a:t>
            </a:r>
            <a:r>
              <a:rPr lang="en-GB" dirty="0" err="1"/>
              <a:t>mohl</a:t>
            </a:r>
            <a:r>
              <a:rPr lang="en-GB" dirty="0"/>
              <a:t> </a:t>
            </a:r>
            <a:r>
              <a:rPr lang="en-GB" dirty="0" err="1"/>
              <a:t>být</a:t>
            </a:r>
            <a:r>
              <a:rPr lang="en-GB" dirty="0"/>
              <a:t> </a:t>
            </a:r>
            <a:r>
              <a:rPr lang="en-GB" dirty="0" err="1"/>
              <a:t>směněn</a:t>
            </a:r>
            <a:r>
              <a:rPr lang="en-GB" dirty="0"/>
              <a:t> za </a:t>
            </a:r>
            <a:r>
              <a:rPr lang="en-GB" dirty="0" err="1"/>
              <a:t>přesně</a:t>
            </a:r>
            <a:r>
              <a:rPr lang="en-GB" dirty="0"/>
              <a:t> </a:t>
            </a:r>
            <a:r>
              <a:rPr lang="en-GB" dirty="0" err="1"/>
              <a:t>definované</a:t>
            </a:r>
            <a:r>
              <a:rPr lang="en-GB" dirty="0"/>
              <a:t> </a:t>
            </a:r>
            <a:r>
              <a:rPr lang="en-GB" dirty="0" err="1"/>
              <a:t>množství</a:t>
            </a:r>
            <a:r>
              <a:rPr lang="en-GB" dirty="0"/>
              <a:t> </a:t>
            </a:r>
            <a:r>
              <a:rPr lang="en-GB" dirty="0" err="1"/>
              <a:t>zlata</a:t>
            </a:r>
            <a:r>
              <a:rPr lang="en-GB" dirty="0"/>
              <a:t>.</a:t>
            </a:r>
            <a:endParaRPr lang="en-GB" dirty="0"/>
          </a:p>
          <a:p>
            <a:pPr>
              <a:buFont typeface="+mj-lt"/>
              <a:buAutoNum type="arabicPeriod"/>
            </a:pPr>
            <a:r>
              <a:rPr lang="en-GB" b="1" dirty="0" err="1"/>
              <a:t>Stabilita</a:t>
            </a:r>
            <a:r>
              <a:rPr lang="en-GB" b="1" dirty="0"/>
              <a:t> </a:t>
            </a:r>
            <a:r>
              <a:rPr lang="en-GB" b="1" dirty="0" err="1"/>
              <a:t>měn</a:t>
            </a:r>
            <a:r>
              <a:rPr lang="en-GB" dirty="0"/>
              <a:t>: </a:t>
            </a:r>
            <a:r>
              <a:rPr lang="en-GB" dirty="0" err="1"/>
              <a:t>Vzhledem</a:t>
            </a:r>
            <a:r>
              <a:rPr lang="en-GB" dirty="0"/>
              <a:t> k </a:t>
            </a:r>
            <a:r>
              <a:rPr lang="en-GB" dirty="0" err="1"/>
              <a:t>tomu</a:t>
            </a:r>
            <a:r>
              <a:rPr lang="en-GB" dirty="0"/>
              <a:t>, </a:t>
            </a:r>
            <a:r>
              <a:rPr lang="en-GB" dirty="0" err="1"/>
              <a:t>že</a:t>
            </a:r>
            <a:r>
              <a:rPr lang="en-GB" dirty="0"/>
              <a:t> </a:t>
            </a:r>
            <a:r>
              <a:rPr lang="en-GB" dirty="0" err="1"/>
              <a:t>hodnota</a:t>
            </a:r>
            <a:r>
              <a:rPr lang="en-GB" dirty="0"/>
              <a:t> </a:t>
            </a:r>
            <a:r>
              <a:rPr lang="en-GB" dirty="0" err="1"/>
              <a:t>měny</a:t>
            </a:r>
            <a:r>
              <a:rPr lang="en-GB" dirty="0"/>
              <a:t> </a:t>
            </a:r>
            <a:r>
              <a:rPr lang="en-GB" dirty="0" err="1"/>
              <a:t>byla</a:t>
            </a:r>
            <a:r>
              <a:rPr lang="en-GB" dirty="0"/>
              <a:t> </a:t>
            </a:r>
            <a:r>
              <a:rPr lang="en-GB" dirty="0" err="1"/>
              <a:t>pevně</a:t>
            </a:r>
            <a:r>
              <a:rPr lang="en-GB" dirty="0"/>
              <a:t> </a:t>
            </a:r>
            <a:r>
              <a:rPr lang="en-GB" dirty="0" err="1"/>
              <a:t>stanovena</a:t>
            </a:r>
            <a:r>
              <a:rPr lang="en-GB" dirty="0"/>
              <a:t> </a:t>
            </a:r>
            <a:r>
              <a:rPr lang="en-GB" dirty="0" err="1"/>
              <a:t>na</a:t>
            </a:r>
            <a:r>
              <a:rPr lang="en-GB" dirty="0"/>
              <a:t> </a:t>
            </a:r>
            <a:r>
              <a:rPr lang="en-GB" dirty="0" err="1"/>
              <a:t>základě</a:t>
            </a:r>
            <a:r>
              <a:rPr lang="en-GB" dirty="0"/>
              <a:t> </a:t>
            </a:r>
            <a:r>
              <a:rPr lang="en-GB" dirty="0" err="1"/>
              <a:t>zlata</a:t>
            </a:r>
            <a:r>
              <a:rPr lang="en-GB" dirty="0"/>
              <a:t>, </a:t>
            </a:r>
            <a:r>
              <a:rPr lang="en-GB" dirty="0" err="1"/>
              <a:t>směnné</a:t>
            </a:r>
            <a:r>
              <a:rPr lang="en-GB" dirty="0"/>
              <a:t> </a:t>
            </a:r>
            <a:r>
              <a:rPr lang="en-GB" dirty="0" err="1"/>
              <a:t>kurzy</a:t>
            </a:r>
            <a:r>
              <a:rPr lang="en-GB" dirty="0"/>
              <a:t> </a:t>
            </a:r>
            <a:r>
              <a:rPr lang="en-GB" dirty="0" err="1"/>
              <a:t>mezi</a:t>
            </a:r>
            <a:r>
              <a:rPr lang="en-GB" dirty="0"/>
              <a:t> </a:t>
            </a:r>
            <a:r>
              <a:rPr lang="en-GB" dirty="0" err="1"/>
              <a:t>měnami</a:t>
            </a:r>
            <a:r>
              <a:rPr lang="en-GB" dirty="0"/>
              <a:t> </a:t>
            </a:r>
            <a:r>
              <a:rPr lang="en-GB" dirty="0" err="1"/>
              <a:t>byly</a:t>
            </a:r>
            <a:r>
              <a:rPr lang="en-GB" dirty="0"/>
              <a:t> </a:t>
            </a:r>
            <a:r>
              <a:rPr lang="en-GB" dirty="0" err="1"/>
              <a:t>relativně</a:t>
            </a:r>
            <a:r>
              <a:rPr lang="en-GB" dirty="0"/>
              <a:t> </a:t>
            </a:r>
            <a:r>
              <a:rPr lang="en-GB" dirty="0" err="1"/>
              <a:t>stabilní</a:t>
            </a:r>
            <a:r>
              <a:rPr lang="en-GB" dirty="0"/>
              <a:t>.</a:t>
            </a:r>
            <a:endParaRPr lang="en-GB" dirty="0"/>
          </a:p>
          <a:p>
            <a:pPr>
              <a:buFont typeface="+mj-lt"/>
              <a:buAutoNum type="arabicPeriod"/>
            </a:pPr>
            <a:r>
              <a:rPr lang="en-GB" b="1" dirty="0" err="1"/>
              <a:t>Omezená</a:t>
            </a:r>
            <a:r>
              <a:rPr lang="en-GB" b="1" dirty="0"/>
              <a:t> </a:t>
            </a:r>
            <a:r>
              <a:rPr lang="en-GB" b="1" dirty="0" err="1"/>
              <a:t>inflace</a:t>
            </a:r>
            <a:r>
              <a:rPr lang="en-GB" dirty="0"/>
              <a:t>: </a:t>
            </a:r>
            <a:r>
              <a:rPr lang="en-GB" dirty="0" err="1"/>
              <a:t>Zlatý</a:t>
            </a:r>
            <a:r>
              <a:rPr lang="en-GB" dirty="0"/>
              <a:t> standard </a:t>
            </a:r>
            <a:r>
              <a:rPr lang="en-GB" dirty="0" err="1"/>
              <a:t>omezoval</a:t>
            </a:r>
            <a:r>
              <a:rPr lang="en-GB" dirty="0"/>
              <a:t> </a:t>
            </a:r>
            <a:r>
              <a:rPr lang="en-GB" dirty="0" err="1"/>
              <a:t>schopnost</a:t>
            </a:r>
            <a:r>
              <a:rPr lang="en-GB" dirty="0"/>
              <a:t> </a:t>
            </a:r>
            <a:r>
              <a:rPr lang="en-GB" dirty="0" err="1"/>
              <a:t>vlád</a:t>
            </a:r>
            <a:r>
              <a:rPr lang="en-GB" dirty="0"/>
              <a:t> </a:t>
            </a:r>
            <a:r>
              <a:rPr lang="en-GB" dirty="0" err="1"/>
              <a:t>tisknout</a:t>
            </a:r>
            <a:r>
              <a:rPr lang="en-GB" dirty="0"/>
              <a:t> </a:t>
            </a:r>
            <a:r>
              <a:rPr lang="en-GB" dirty="0" err="1"/>
              <a:t>peníze</a:t>
            </a:r>
            <a:r>
              <a:rPr lang="en-GB" dirty="0"/>
              <a:t>, </a:t>
            </a:r>
            <a:r>
              <a:rPr lang="en-GB" dirty="0" err="1"/>
              <a:t>protože</a:t>
            </a:r>
            <a:r>
              <a:rPr lang="en-GB" dirty="0"/>
              <a:t> </a:t>
            </a:r>
            <a:r>
              <a:rPr lang="en-GB" dirty="0" err="1"/>
              <a:t>každá</a:t>
            </a:r>
            <a:r>
              <a:rPr lang="en-GB" dirty="0"/>
              <a:t> </a:t>
            </a:r>
            <a:r>
              <a:rPr lang="en-GB" dirty="0" err="1"/>
              <a:t>vydaná</a:t>
            </a:r>
            <a:r>
              <a:rPr lang="en-GB" dirty="0"/>
              <a:t> </a:t>
            </a:r>
            <a:r>
              <a:rPr lang="en-GB" dirty="0" err="1"/>
              <a:t>měna</a:t>
            </a:r>
            <a:r>
              <a:rPr lang="en-GB" dirty="0"/>
              <a:t> </a:t>
            </a:r>
            <a:r>
              <a:rPr lang="en-GB" dirty="0" err="1"/>
              <a:t>musela</a:t>
            </a:r>
            <a:r>
              <a:rPr lang="en-GB" dirty="0"/>
              <a:t> </a:t>
            </a:r>
            <a:r>
              <a:rPr lang="en-GB" dirty="0" err="1"/>
              <a:t>být</a:t>
            </a:r>
            <a:r>
              <a:rPr lang="en-GB" dirty="0"/>
              <a:t> </a:t>
            </a:r>
            <a:r>
              <a:rPr lang="en-GB" dirty="0" err="1"/>
              <a:t>kryta</a:t>
            </a:r>
            <a:r>
              <a:rPr lang="en-GB" dirty="0"/>
              <a:t> </a:t>
            </a:r>
            <a:r>
              <a:rPr lang="en-GB" dirty="0" err="1"/>
              <a:t>zlatými</a:t>
            </a:r>
            <a:r>
              <a:rPr lang="en-GB" dirty="0"/>
              <a:t> </a:t>
            </a:r>
            <a:r>
              <a:rPr lang="en-GB" dirty="0" err="1"/>
              <a:t>rezervami</a:t>
            </a:r>
            <a:r>
              <a:rPr lang="en-GB" dirty="0"/>
              <a:t>. To </a:t>
            </a:r>
            <a:r>
              <a:rPr lang="en-GB" dirty="0" err="1"/>
              <a:t>bránilo</a:t>
            </a:r>
            <a:r>
              <a:rPr lang="en-GB" dirty="0"/>
              <a:t> </a:t>
            </a:r>
            <a:r>
              <a:rPr lang="en-GB" dirty="0" err="1"/>
              <a:t>nekontrolované</a:t>
            </a:r>
            <a:r>
              <a:rPr lang="en-GB" dirty="0"/>
              <a:t> </a:t>
            </a:r>
            <a:r>
              <a:rPr lang="en-GB" dirty="0" err="1"/>
              <a:t>inflaci</a:t>
            </a:r>
            <a:r>
              <a:rPr lang="en-GB" dirty="0"/>
              <a:t>.</a:t>
            </a:r>
            <a:endParaRPr lang="en-GB" dirty="0"/>
          </a:p>
          <a:p>
            <a:pPr>
              <a:buFont typeface="+mj-lt"/>
              <a:buAutoNum type="arabicPeriod"/>
            </a:pPr>
            <a:r>
              <a:rPr lang="en-GB" b="1" dirty="0" err="1"/>
              <a:t>Automatická</a:t>
            </a:r>
            <a:r>
              <a:rPr lang="en-GB" b="1" dirty="0"/>
              <a:t> </a:t>
            </a:r>
            <a:r>
              <a:rPr lang="en-GB" b="1" dirty="0" err="1"/>
              <a:t>vyrovnávací</a:t>
            </a:r>
            <a:r>
              <a:rPr lang="en-GB" b="1" dirty="0"/>
              <a:t> </a:t>
            </a:r>
            <a:r>
              <a:rPr lang="en-GB" b="1" dirty="0" err="1"/>
              <a:t>bilance</a:t>
            </a:r>
            <a:r>
              <a:rPr lang="en-GB" dirty="0"/>
              <a:t>: V </a:t>
            </a:r>
            <a:r>
              <a:rPr lang="en-GB" dirty="0" err="1"/>
              <a:t>zlatém</a:t>
            </a:r>
            <a:r>
              <a:rPr lang="en-GB" dirty="0"/>
              <a:t> </a:t>
            </a:r>
            <a:r>
              <a:rPr lang="en-GB" dirty="0" err="1"/>
              <a:t>standardu</a:t>
            </a:r>
            <a:r>
              <a:rPr lang="en-GB" dirty="0"/>
              <a:t> </a:t>
            </a:r>
            <a:r>
              <a:rPr lang="en-GB" dirty="0" err="1"/>
              <a:t>měly</a:t>
            </a:r>
            <a:r>
              <a:rPr lang="en-GB" dirty="0"/>
              <a:t> </a:t>
            </a:r>
            <a:r>
              <a:rPr lang="en-GB" dirty="0" err="1"/>
              <a:t>země</a:t>
            </a:r>
            <a:r>
              <a:rPr lang="en-GB" dirty="0"/>
              <a:t> </a:t>
            </a:r>
            <a:r>
              <a:rPr lang="en-GB" dirty="0" err="1"/>
              <a:t>tendenci</a:t>
            </a:r>
            <a:r>
              <a:rPr lang="en-GB" dirty="0"/>
              <a:t> </a:t>
            </a:r>
            <a:r>
              <a:rPr lang="en-GB" dirty="0" err="1"/>
              <a:t>automaticky</a:t>
            </a:r>
            <a:r>
              <a:rPr lang="en-GB" dirty="0"/>
              <a:t> </a:t>
            </a:r>
            <a:r>
              <a:rPr lang="en-GB" dirty="0" err="1"/>
              <a:t>vyrovnávat</a:t>
            </a:r>
            <a:r>
              <a:rPr lang="en-GB" dirty="0"/>
              <a:t> </a:t>
            </a:r>
            <a:r>
              <a:rPr lang="en-GB" dirty="0" err="1"/>
              <a:t>své</a:t>
            </a:r>
            <a:r>
              <a:rPr lang="en-GB" dirty="0"/>
              <a:t> </a:t>
            </a:r>
            <a:r>
              <a:rPr lang="en-GB" dirty="0" err="1"/>
              <a:t>obchodní</a:t>
            </a:r>
            <a:r>
              <a:rPr lang="en-GB" dirty="0"/>
              <a:t> </a:t>
            </a:r>
            <a:r>
              <a:rPr lang="en-GB" dirty="0" err="1"/>
              <a:t>bilance</a:t>
            </a:r>
            <a:r>
              <a:rPr lang="en-GB" dirty="0"/>
              <a:t>. </a:t>
            </a:r>
            <a:r>
              <a:rPr lang="en-GB" dirty="0" err="1"/>
              <a:t>Země</a:t>
            </a:r>
            <a:r>
              <a:rPr lang="en-GB" dirty="0"/>
              <a:t> s </a:t>
            </a:r>
            <a:r>
              <a:rPr lang="en-GB" dirty="0" err="1"/>
              <a:t>obchodním</a:t>
            </a:r>
            <a:r>
              <a:rPr lang="en-GB" dirty="0"/>
              <a:t> </a:t>
            </a:r>
            <a:r>
              <a:rPr lang="en-GB" dirty="0" err="1"/>
              <a:t>přebytkem</a:t>
            </a:r>
            <a:r>
              <a:rPr lang="en-GB" dirty="0"/>
              <a:t> </a:t>
            </a:r>
            <a:r>
              <a:rPr lang="en-GB" dirty="0" err="1"/>
              <a:t>přijímala</a:t>
            </a:r>
            <a:r>
              <a:rPr lang="en-GB" dirty="0"/>
              <a:t> </a:t>
            </a:r>
            <a:r>
              <a:rPr lang="en-GB" dirty="0" err="1"/>
              <a:t>zlato</a:t>
            </a:r>
            <a:r>
              <a:rPr lang="en-GB" dirty="0"/>
              <a:t> od </a:t>
            </a:r>
            <a:r>
              <a:rPr lang="en-GB" dirty="0" err="1"/>
              <a:t>zemí</a:t>
            </a:r>
            <a:r>
              <a:rPr lang="en-GB" dirty="0"/>
              <a:t> s </a:t>
            </a:r>
            <a:r>
              <a:rPr lang="en-GB" dirty="0" err="1"/>
              <a:t>obchodním</a:t>
            </a:r>
            <a:r>
              <a:rPr lang="en-GB" dirty="0"/>
              <a:t> </a:t>
            </a:r>
            <a:r>
              <a:rPr lang="en-GB" dirty="0" err="1"/>
              <a:t>schodkem</a:t>
            </a:r>
            <a:r>
              <a:rPr lang="en-GB" dirty="0"/>
              <a:t>, </a:t>
            </a:r>
            <a:r>
              <a:rPr lang="en-GB" dirty="0" err="1"/>
              <a:t>což</a:t>
            </a:r>
            <a:r>
              <a:rPr lang="en-GB" dirty="0"/>
              <a:t> </a:t>
            </a:r>
            <a:r>
              <a:rPr lang="en-GB" dirty="0" err="1"/>
              <a:t>vedlo</a:t>
            </a:r>
            <a:r>
              <a:rPr lang="en-GB" dirty="0"/>
              <a:t> k </a:t>
            </a:r>
            <a:r>
              <a:rPr lang="en-GB" dirty="0" err="1"/>
              <a:t>přirozené</a:t>
            </a:r>
            <a:r>
              <a:rPr lang="en-GB" dirty="0"/>
              <a:t> </a:t>
            </a:r>
            <a:r>
              <a:rPr lang="en-GB" dirty="0" err="1"/>
              <a:t>úpravě</a:t>
            </a:r>
            <a:r>
              <a:rPr lang="en-GB" dirty="0"/>
              <a:t> </a:t>
            </a:r>
            <a:r>
              <a:rPr lang="en-GB" dirty="0" err="1"/>
              <a:t>ekonomické</a:t>
            </a:r>
            <a:r>
              <a:rPr lang="en-GB" dirty="0"/>
              <a:t> </a:t>
            </a:r>
            <a:r>
              <a:rPr lang="en-GB" dirty="0" err="1"/>
              <a:t>aktivity</a:t>
            </a:r>
            <a:r>
              <a:rPr lang="en-GB" dirty="0"/>
              <a:t>.</a:t>
            </a:r>
            <a:endParaRPr lang="en-GB" dirty="0"/>
          </a:p>
          <a:p>
            <a:pPr>
              <a:buFont typeface="+mj-lt"/>
              <a:buAutoNum type="arabicPeriod"/>
            </a:pPr>
            <a:r>
              <a:rPr lang="en-GB" b="1" dirty="0" err="1"/>
              <a:t>Pevné</a:t>
            </a:r>
            <a:r>
              <a:rPr lang="en-GB" b="1" dirty="0"/>
              <a:t> </a:t>
            </a:r>
            <a:r>
              <a:rPr lang="en-GB" b="1" dirty="0" err="1"/>
              <a:t>mezinárodní</a:t>
            </a:r>
            <a:r>
              <a:rPr lang="en-GB" b="1" dirty="0"/>
              <a:t> </a:t>
            </a:r>
            <a:r>
              <a:rPr lang="en-GB" b="1" dirty="0" err="1"/>
              <a:t>směnné</a:t>
            </a:r>
            <a:r>
              <a:rPr lang="en-GB" b="1" dirty="0"/>
              <a:t> </a:t>
            </a:r>
            <a:r>
              <a:rPr lang="en-GB" b="1" dirty="0" err="1"/>
              <a:t>kurzy</a:t>
            </a:r>
            <a:r>
              <a:rPr lang="en-GB" dirty="0"/>
              <a:t>: </a:t>
            </a:r>
            <a:r>
              <a:rPr lang="en-GB" dirty="0" err="1"/>
              <a:t>Systém</a:t>
            </a:r>
            <a:r>
              <a:rPr lang="en-GB" dirty="0"/>
              <a:t> </a:t>
            </a:r>
            <a:r>
              <a:rPr lang="en-GB" dirty="0" err="1"/>
              <a:t>zajišťoval</a:t>
            </a:r>
            <a:r>
              <a:rPr lang="en-GB" dirty="0"/>
              <a:t> </a:t>
            </a:r>
            <a:r>
              <a:rPr lang="en-GB" dirty="0" err="1"/>
              <a:t>relativní</a:t>
            </a:r>
            <a:r>
              <a:rPr lang="en-GB" dirty="0"/>
              <a:t> </a:t>
            </a:r>
            <a:r>
              <a:rPr lang="en-GB" dirty="0" err="1"/>
              <a:t>stabilitu</a:t>
            </a:r>
            <a:r>
              <a:rPr lang="en-GB" dirty="0"/>
              <a:t> </a:t>
            </a:r>
            <a:r>
              <a:rPr lang="en-GB" dirty="0" err="1"/>
              <a:t>směnných</a:t>
            </a:r>
            <a:r>
              <a:rPr lang="en-GB" dirty="0"/>
              <a:t> </a:t>
            </a:r>
            <a:r>
              <a:rPr lang="en-GB" dirty="0" err="1"/>
              <a:t>kurzů</a:t>
            </a:r>
            <a:r>
              <a:rPr lang="en-GB" dirty="0"/>
              <a:t> </a:t>
            </a:r>
            <a:r>
              <a:rPr lang="en-GB" dirty="0" err="1"/>
              <a:t>mezi</a:t>
            </a:r>
            <a:r>
              <a:rPr lang="en-GB" dirty="0"/>
              <a:t> </a:t>
            </a:r>
            <a:r>
              <a:rPr lang="en-GB" dirty="0" err="1"/>
              <a:t>zeměmi</a:t>
            </a:r>
            <a:r>
              <a:rPr lang="en-GB" dirty="0"/>
              <a:t>, </a:t>
            </a:r>
            <a:r>
              <a:rPr lang="en-GB" dirty="0" err="1"/>
              <a:t>což</a:t>
            </a:r>
            <a:r>
              <a:rPr lang="en-GB" dirty="0"/>
              <a:t> </a:t>
            </a:r>
            <a:r>
              <a:rPr lang="en-GB" dirty="0" err="1"/>
              <a:t>usnadňovalo</a:t>
            </a:r>
            <a:r>
              <a:rPr lang="en-GB" dirty="0"/>
              <a:t> </a:t>
            </a:r>
            <a:r>
              <a:rPr lang="en-GB" dirty="0" err="1"/>
              <a:t>mezinárodní</a:t>
            </a:r>
            <a:r>
              <a:rPr lang="en-GB" dirty="0"/>
              <a:t> </a:t>
            </a:r>
            <a:r>
              <a:rPr lang="en-GB" dirty="0" err="1"/>
              <a:t>obchod</a:t>
            </a:r>
            <a:r>
              <a:rPr lang="en-GB" dirty="0"/>
              <a:t> a </a:t>
            </a:r>
            <a:r>
              <a:rPr lang="en-GB" dirty="0" err="1"/>
              <a:t>investice</a:t>
            </a:r>
            <a:r>
              <a:rPr lang="en-GB" dirty="0"/>
              <a:t>.</a:t>
            </a:r>
            <a:endParaRPr lang="en-GB" dirty="0"/>
          </a:p>
          <a:p>
            <a:pPr algn="just"/>
            <a:endParaRPr lang="cs-CZ" noProof="0" dirty="0"/>
          </a:p>
          <a:p>
            <a:pPr algn="just"/>
            <a:r>
              <a:rPr lang="cs-CZ" noProof="0" dirty="0"/>
              <a:t>Zlatý standard měl své nevýhody, jako například omezenou flexibilitu v hospodářské politice a tendenci vytvářet deflační tlaky během období hospodářských krizí.</a:t>
            </a:r>
            <a:endParaRPr lang="cs-CZ" noProof="0" dirty="0"/>
          </a:p>
          <a:p>
            <a:pPr algn="just"/>
            <a:endParaRPr lang="cs-CZ" noProof="0" dirty="0"/>
          </a:p>
          <a:p>
            <a:pPr algn="just"/>
            <a:r>
              <a:rPr lang="cs-CZ" noProof="0" dirty="0"/>
              <a:t>Př. Vyrovnání ceny sukna</a:t>
            </a:r>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lang="cs-CZ" noProof="0" dirty="0"/>
              <a:t>Měnový systém založený na zlatu se nazývá zlatý standard (</a:t>
            </a:r>
            <a:r>
              <a:rPr lang="cs-CZ" noProof="0" dirty="0" err="1"/>
              <a:t>gold</a:t>
            </a:r>
            <a:r>
              <a:rPr lang="cs-CZ" noProof="0" dirty="0"/>
              <a:t> standard). Tento systém fungoval v různých obdobích a v různých zemích, ale obecně jeho vrchol nastal v 19. a začátkem 20. století.</a:t>
            </a:r>
            <a:endParaRPr lang="cs-CZ" noProof="0" dirty="0"/>
          </a:p>
          <a:p>
            <a:r>
              <a:rPr lang="en-GB" b="1" dirty="0" err="1"/>
              <a:t>Charakteristické</a:t>
            </a:r>
            <a:r>
              <a:rPr lang="en-GB" b="1" dirty="0"/>
              <a:t> </a:t>
            </a:r>
            <a:r>
              <a:rPr lang="en-GB" b="1" dirty="0" err="1"/>
              <a:t>rysy</a:t>
            </a:r>
            <a:r>
              <a:rPr lang="en-GB" b="1" dirty="0"/>
              <a:t> </a:t>
            </a:r>
            <a:r>
              <a:rPr lang="en-GB" b="1" dirty="0" err="1"/>
              <a:t>zlatého</a:t>
            </a:r>
            <a:r>
              <a:rPr lang="en-GB" b="1" dirty="0"/>
              <a:t> </a:t>
            </a:r>
            <a:r>
              <a:rPr lang="en-GB" b="1" dirty="0" err="1"/>
              <a:t>standardu</a:t>
            </a:r>
            <a:r>
              <a:rPr lang="en-GB" b="1" dirty="0"/>
              <a:t>:</a:t>
            </a:r>
            <a:endParaRPr lang="en-GB" b="1" dirty="0"/>
          </a:p>
          <a:p>
            <a:pPr>
              <a:buFont typeface="+mj-lt"/>
              <a:buAutoNum type="arabicPeriod"/>
            </a:pPr>
            <a:r>
              <a:rPr lang="en-GB" b="1" dirty="0" err="1"/>
              <a:t>Fixace</a:t>
            </a:r>
            <a:r>
              <a:rPr lang="en-GB" b="1" dirty="0"/>
              <a:t> </a:t>
            </a:r>
            <a:r>
              <a:rPr lang="en-GB" b="1" dirty="0" err="1"/>
              <a:t>měny</a:t>
            </a:r>
            <a:r>
              <a:rPr lang="en-GB" b="1" dirty="0"/>
              <a:t> </a:t>
            </a:r>
            <a:r>
              <a:rPr lang="en-GB" b="1" dirty="0" err="1"/>
              <a:t>na</a:t>
            </a:r>
            <a:r>
              <a:rPr lang="en-GB" b="1" dirty="0"/>
              <a:t> </a:t>
            </a:r>
            <a:r>
              <a:rPr lang="en-GB" b="1" dirty="0" err="1"/>
              <a:t>zlato</a:t>
            </a:r>
            <a:r>
              <a:rPr lang="en-GB" dirty="0"/>
              <a:t>: </a:t>
            </a:r>
            <a:r>
              <a:rPr lang="en-GB" dirty="0" err="1"/>
              <a:t>Každá</a:t>
            </a:r>
            <a:r>
              <a:rPr lang="en-GB" dirty="0"/>
              <a:t> </a:t>
            </a:r>
            <a:r>
              <a:rPr lang="en-GB" dirty="0" err="1"/>
              <a:t>měna</a:t>
            </a:r>
            <a:r>
              <a:rPr lang="en-GB" dirty="0"/>
              <a:t> </a:t>
            </a:r>
            <a:r>
              <a:rPr lang="en-GB" dirty="0" err="1"/>
              <a:t>byla</a:t>
            </a:r>
            <a:r>
              <a:rPr lang="en-GB" dirty="0"/>
              <a:t> </a:t>
            </a:r>
            <a:r>
              <a:rPr lang="en-GB" dirty="0" err="1"/>
              <a:t>definována</a:t>
            </a:r>
            <a:r>
              <a:rPr lang="en-GB" dirty="0"/>
              <a:t> a </a:t>
            </a:r>
            <a:r>
              <a:rPr lang="en-GB" dirty="0" err="1"/>
              <a:t>směnitelná</a:t>
            </a:r>
            <a:r>
              <a:rPr lang="en-GB" dirty="0"/>
              <a:t> za </a:t>
            </a:r>
            <a:r>
              <a:rPr lang="en-GB" dirty="0" err="1"/>
              <a:t>určité</a:t>
            </a:r>
            <a:r>
              <a:rPr lang="en-GB" dirty="0"/>
              <a:t> </a:t>
            </a:r>
            <a:r>
              <a:rPr lang="en-GB" dirty="0" err="1"/>
              <a:t>množství</a:t>
            </a:r>
            <a:r>
              <a:rPr lang="en-GB" dirty="0"/>
              <a:t> </a:t>
            </a:r>
            <a:r>
              <a:rPr lang="en-GB" dirty="0" err="1"/>
              <a:t>zlata</a:t>
            </a:r>
            <a:r>
              <a:rPr lang="en-GB" dirty="0"/>
              <a:t>. </a:t>
            </a:r>
            <a:r>
              <a:rPr lang="en-GB" dirty="0" err="1"/>
              <a:t>Například</a:t>
            </a:r>
            <a:r>
              <a:rPr lang="en-GB" dirty="0"/>
              <a:t>, 1 </a:t>
            </a:r>
            <a:r>
              <a:rPr lang="en-GB" dirty="0" err="1"/>
              <a:t>americký</a:t>
            </a:r>
            <a:r>
              <a:rPr lang="en-GB" dirty="0"/>
              <a:t> </a:t>
            </a:r>
            <a:r>
              <a:rPr lang="en-GB" dirty="0" err="1"/>
              <a:t>dolar</a:t>
            </a:r>
            <a:r>
              <a:rPr lang="en-GB" dirty="0"/>
              <a:t> </a:t>
            </a:r>
            <a:r>
              <a:rPr lang="en-GB" dirty="0" err="1"/>
              <a:t>mohl</a:t>
            </a:r>
            <a:r>
              <a:rPr lang="en-GB" dirty="0"/>
              <a:t> </a:t>
            </a:r>
            <a:r>
              <a:rPr lang="en-GB" dirty="0" err="1"/>
              <a:t>být</a:t>
            </a:r>
            <a:r>
              <a:rPr lang="en-GB" dirty="0"/>
              <a:t> </a:t>
            </a:r>
            <a:r>
              <a:rPr lang="en-GB" dirty="0" err="1"/>
              <a:t>směněn</a:t>
            </a:r>
            <a:r>
              <a:rPr lang="en-GB" dirty="0"/>
              <a:t> za </a:t>
            </a:r>
            <a:r>
              <a:rPr lang="en-GB" dirty="0" err="1"/>
              <a:t>přesně</a:t>
            </a:r>
            <a:r>
              <a:rPr lang="en-GB" dirty="0"/>
              <a:t> </a:t>
            </a:r>
            <a:r>
              <a:rPr lang="en-GB" dirty="0" err="1"/>
              <a:t>definované</a:t>
            </a:r>
            <a:r>
              <a:rPr lang="en-GB" dirty="0"/>
              <a:t> </a:t>
            </a:r>
            <a:r>
              <a:rPr lang="en-GB" dirty="0" err="1"/>
              <a:t>množství</a:t>
            </a:r>
            <a:r>
              <a:rPr lang="en-GB" dirty="0"/>
              <a:t> </a:t>
            </a:r>
            <a:r>
              <a:rPr lang="en-GB" dirty="0" err="1"/>
              <a:t>zlata</a:t>
            </a:r>
            <a:r>
              <a:rPr lang="en-GB" dirty="0"/>
              <a:t>.</a:t>
            </a:r>
            <a:endParaRPr lang="en-GB" dirty="0"/>
          </a:p>
          <a:p>
            <a:pPr>
              <a:buFont typeface="+mj-lt"/>
              <a:buAutoNum type="arabicPeriod"/>
            </a:pPr>
            <a:r>
              <a:rPr lang="en-GB" b="1" dirty="0" err="1"/>
              <a:t>Stabilita</a:t>
            </a:r>
            <a:r>
              <a:rPr lang="en-GB" b="1" dirty="0"/>
              <a:t> </a:t>
            </a:r>
            <a:r>
              <a:rPr lang="en-GB" b="1" dirty="0" err="1"/>
              <a:t>měn</a:t>
            </a:r>
            <a:r>
              <a:rPr lang="en-GB" dirty="0"/>
              <a:t>: </a:t>
            </a:r>
            <a:r>
              <a:rPr lang="en-GB" dirty="0" err="1"/>
              <a:t>Vzhledem</a:t>
            </a:r>
            <a:r>
              <a:rPr lang="en-GB" dirty="0"/>
              <a:t> k </a:t>
            </a:r>
            <a:r>
              <a:rPr lang="en-GB" dirty="0" err="1"/>
              <a:t>tomu</a:t>
            </a:r>
            <a:r>
              <a:rPr lang="en-GB" dirty="0"/>
              <a:t>, </a:t>
            </a:r>
            <a:r>
              <a:rPr lang="en-GB" dirty="0" err="1"/>
              <a:t>že</a:t>
            </a:r>
            <a:r>
              <a:rPr lang="en-GB" dirty="0"/>
              <a:t> </a:t>
            </a:r>
            <a:r>
              <a:rPr lang="en-GB" dirty="0" err="1"/>
              <a:t>hodnota</a:t>
            </a:r>
            <a:r>
              <a:rPr lang="en-GB" dirty="0"/>
              <a:t> </a:t>
            </a:r>
            <a:r>
              <a:rPr lang="en-GB" dirty="0" err="1"/>
              <a:t>měny</a:t>
            </a:r>
            <a:r>
              <a:rPr lang="en-GB" dirty="0"/>
              <a:t> </a:t>
            </a:r>
            <a:r>
              <a:rPr lang="en-GB" dirty="0" err="1"/>
              <a:t>byla</a:t>
            </a:r>
            <a:r>
              <a:rPr lang="en-GB" dirty="0"/>
              <a:t> </a:t>
            </a:r>
            <a:r>
              <a:rPr lang="en-GB" dirty="0" err="1"/>
              <a:t>pevně</a:t>
            </a:r>
            <a:r>
              <a:rPr lang="en-GB" dirty="0"/>
              <a:t> </a:t>
            </a:r>
            <a:r>
              <a:rPr lang="en-GB" dirty="0" err="1"/>
              <a:t>stanovena</a:t>
            </a:r>
            <a:r>
              <a:rPr lang="en-GB" dirty="0"/>
              <a:t> </a:t>
            </a:r>
            <a:r>
              <a:rPr lang="en-GB" dirty="0" err="1"/>
              <a:t>na</a:t>
            </a:r>
            <a:r>
              <a:rPr lang="en-GB" dirty="0"/>
              <a:t> </a:t>
            </a:r>
            <a:r>
              <a:rPr lang="en-GB" dirty="0" err="1"/>
              <a:t>základě</a:t>
            </a:r>
            <a:r>
              <a:rPr lang="en-GB" dirty="0"/>
              <a:t> </a:t>
            </a:r>
            <a:r>
              <a:rPr lang="en-GB" dirty="0" err="1"/>
              <a:t>zlata</a:t>
            </a:r>
            <a:r>
              <a:rPr lang="en-GB" dirty="0"/>
              <a:t>, </a:t>
            </a:r>
            <a:r>
              <a:rPr lang="en-GB" dirty="0" err="1"/>
              <a:t>směnné</a:t>
            </a:r>
            <a:r>
              <a:rPr lang="en-GB" dirty="0"/>
              <a:t> </a:t>
            </a:r>
            <a:r>
              <a:rPr lang="en-GB" dirty="0" err="1"/>
              <a:t>kurzy</a:t>
            </a:r>
            <a:r>
              <a:rPr lang="en-GB" dirty="0"/>
              <a:t> </a:t>
            </a:r>
            <a:r>
              <a:rPr lang="en-GB" dirty="0" err="1"/>
              <a:t>mezi</a:t>
            </a:r>
            <a:r>
              <a:rPr lang="en-GB" dirty="0"/>
              <a:t> </a:t>
            </a:r>
            <a:r>
              <a:rPr lang="en-GB" dirty="0" err="1"/>
              <a:t>měnami</a:t>
            </a:r>
            <a:r>
              <a:rPr lang="en-GB" dirty="0"/>
              <a:t> </a:t>
            </a:r>
            <a:r>
              <a:rPr lang="en-GB" dirty="0" err="1"/>
              <a:t>byly</a:t>
            </a:r>
            <a:r>
              <a:rPr lang="en-GB" dirty="0"/>
              <a:t> </a:t>
            </a:r>
            <a:r>
              <a:rPr lang="en-GB" dirty="0" err="1"/>
              <a:t>relativně</a:t>
            </a:r>
            <a:r>
              <a:rPr lang="en-GB" dirty="0"/>
              <a:t> </a:t>
            </a:r>
            <a:r>
              <a:rPr lang="en-GB" dirty="0" err="1"/>
              <a:t>stabilní</a:t>
            </a:r>
            <a:r>
              <a:rPr lang="en-GB" dirty="0"/>
              <a:t>.</a:t>
            </a:r>
            <a:endParaRPr lang="en-GB" dirty="0"/>
          </a:p>
          <a:p>
            <a:pPr>
              <a:buFont typeface="+mj-lt"/>
              <a:buAutoNum type="arabicPeriod"/>
            </a:pPr>
            <a:r>
              <a:rPr lang="en-GB" b="1" dirty="0" err="1"/>
              <a:t>Omezená</a:t>
            </a:r>
            <a:r>
              <a:rPr lang="en-GB" b="1" dirty="0"/>
              <a:t> </a:t>
            </a:r>
            <a:r>
              <a:rPr lang="en-GB" b="1" dirty="0" err="1"/>
              <a:t>inflace</a:t>
            </a:r>
            <a:r>
              <a:rPr lang="en-GB" dirty="0"/>
              <a:t>: </a:t>
            </a:r>
            <a:r>
              <a:rPr lang="en-GB" dirty="0" err="1"/>
              <a:t>Zlatý</a:t>
            </a:r>
            <a:r>
              <a:rPr lang="en-GB" dirty="0"/>
              <a:t> standard </a:t>
            </a:r>
            <a:r>
              <a:rPr lang="en-GB" dirty="0" err="1"/>
              <a:t>omezoval</a:t>
            </a:r>
            <a:r>
              <a:rPr lang="en-GB" dirty="0"/>
              <a:t> </a:t>
            </a:r>
            <a:r>
              <a:rPr lang="en-GB" dirty="0" err="1"/>
              <a:t>schopnost</a:t>
            </a:r>
            <a:r>
              <a:rPr lang="en-GB" dirty="0"/>
              <a:t> </a:t>
            </a:r>
            <a:r>
              <a:rPr lang="en-GB" dirty="0" err="1"/>
              <a:t>vlád</a:t>
            </a:r>
            <a:r>
              <a:rPr lang="en-GB" dirty="0"/>
              <a:t> </a:t>
            </a:r>
            <a:r>
              <a:rPr lang="en-GB" dirty="0" err="1"/>
              <a:t>tisknout</a:t>
            </a:r>
            <a:r>
              <a:rPr lang="en-GB" dirty="0"/>
              <a:t> </a:t>
            </a:r>
            <a:r>
              <a:rPr lang="en-GB" dirty="0" err="1"/>
              <a:t>peníze</a:t>
            </a:r>
            <a:r>
              <a:rPr lang="en-GB" dirty="0"/>
              <a:t>, </a:t>
            </a:r>
            <a:r>
              <a:rPr lang="en-GB" dirty="0" err="1"/>
              <a:t>protože</a:t>
            </a:r>
            <a:r>
              <a:rPr lang="en-GB" dirty="0"/>
              <a:t> </a:t>
            </a:r>
            <a:r>
              <a:rPr lang="en-GB" dirty="0" err="1"/>
              <a:t>každá</a:t>
            </a:r>
            <a:r>
              <a:rPr lang="en-GB" dirty="0"/>
              <a:t> </a:t>
            </a:r>
            <a:r>
              <a:rPr lang="en-GB" dirty="0" err="1"/>
              <a:t>vydaná</a:t>
            </a:r>
            <a:r>
              <a:rPr lang="en-GB" dirty="0"/>
              <a:t> </a:t>
            </a:r>
            <a:r>
              <a:rPr lang="en-GB" dirty="0" err="1"/>
              <a:t>měna</a:t>
            </a:r>
            <a:r>
              <a:rPr lang="en-GB" dirty="0"/>
              <a:t> </a:t>
            </a:r>
            <a:r>
              <a:rPr lang="en-GB" dirty="0" err="1"/>
              <a:t>musela</a:t>
            </a:r>
            <a:r>
              <a:rPr lang="en-GB" dirty="0"/>
              <a:t> </a:t>
            </a:r>
            <a:r>
              <a:rPr lang="en-GB" dirty="0" err="1"/>
              <a:t>být</a:t>
            </a:r>
            <a:r>
              <a:rPr lang="en-GB" dirty="0"/>
              <a:t> </a:t>
            </a:r>
            <a:r>
              <a:rPr lang="en-GB" dirty="0" err="1"/>
              <a:t>kryta</a:t>
            </a:r>
            <a:r>
              <a:rPr lang="en-GB" dirty="0"/>
              <a:t> </a:t>
            </a:r>
            <a:r>
              <a:rPr lang="en-GB" dirty="0" err="1"/>
              <a:t>zlatými</a:t>
            </a:r>
            <a:r>
              <a:rPr lang="en-GB" dirty="0"/>
              <a:t> </a:t>
            </a:r>
            <a:r>
              <a:rPr lang="en-GB" dirty="0" err="1"/>
              <a:t>rezervami</a:t>
            </a:r>
            <a:r>
              <a:rPr lang="en-GB" dirty="0"/>
              <a:t>. To </a:t>
            </a:r>
            <a:r>
              <a:rPr lang="en-GB" dirty="0" err="1"/>
              <a:t>bránilo</a:t>
            </a:r>
            <a:r>
              <a:rPr lang="en-GB" dirty="0"/>
              <a:t> </a:t>
            </a:r>
            <a:r>
              <a:rPr lang="en-GB" dirty="0" err="1"/>
              <a:t>nekontrolované</a:t>
            </a:r>
            <a:r>
              <a:rPr lang="en-GB" dirty="0"/>
              <a:t> </a:t>
            </a:r>
            <a:r>
              <a:rPr lang="en-GB" dirty="0" err="1"/>
              <a:t>inflaci</a:t>
            </a:r>
            <a:r>
              <a:rPr lang="en-GB" dirty="0"/>
              <a:t>.</a:t>
            </a:r>
            <a:endParaRPr lang="en-GB" dirty="0"/>
          </a:p>
          <a:p>
            <a:pPr>
              <a:buFont typeface="+mj-lt"/>
              <a:buAutoNum type="arabicPeriod"/>
            </a:pPr>
            <a:r>
              <a:rPr lang="en-GB" b="1" dirty="0" err="1"/>
              <a:t>Automatická</a:t>
            </a:r>
            <a:r>
              <a:rPr lang="en-GB" b="1" dirty="0"/>
              <a:t> </a:t>
            </a:r>
            <a:r>
              <a:rPr lang="en-GB" b="1" dirty="0" err="1"/>
              <a:t>vyrovnávací</a:t>
            </a:r>
            <a:r>
              <a:rPr lang="en-GB" b="1" dirty="0"/>
              <a:t> </a:t>
            </a:r>
            <a:r>
              <a:rPr lang="en-GB" b="1" dirty="0" err="1"/>
              <a:t>bilance</a:t>
            </a:r>
            <a:r>
              <a:rPr lang="en-GB" dirty="0"/>
              <a:t>: V </a:t>
            </a:r>
            <a:r>
              <a:rPr lang="en-GB" dirty="0" err="1"/>
              <a:t>zlatém</a:t>
            </a:r>
            <a:r>
              <a:rPr lang="en-GB" dirty="0"/>
              <a:t> </a:t>
            </a:r>
            <a:r>
              <a:rPr lang="en-GB" dirty="0" err="1"/>
              <a:t>standardu</a:t>
            </a:r>
            <a:r>
              <a:rPr lang="en-GB" dirty="0"/>
              <a:t> </a:t>
            </a:r>
            <a:r>
              <a:rPr lang="en-GB" dirty="0" err="1"/>
              <a:t>měly</a:t>
            </a:r>
            <a:r>
              <a:rPr lang="en-GB" dirty="0"/>
              <a:t> </a:t>
            </a:r>
            <a:r>
              <a:rPr lang="en-GB" dirty="0" err="1"/>
              <a:t>země</a:t>
            </a:r>
            <a:r>
              <a:rPr lang="en-GB" dirty="0"/>
              <a:t> </a:t>
            </a:r>
            <a:r>
              <a:rPr lang="en-GB" dirty="0" err="1"/>
              <a:t>tendenci</a:t>
            </a:r>
            <a:r>
              <a:rPr lang="en-GB" dirty="0"/>
              <a:t> </a:t>
            </a:r>
            <a:r>
              <a:rPr lang="en-GB" dirty="0" err="1"/>
              <a:t>automaticky</a:t>
            </a:r>
            <a:r>
              <a:rPr lang="en-GB" dirty="0"/>
              <a:t> </a:t>
            </a:r>
            <a:r>
              <a:rPr lang="en-GB" dirty="0" err="1"/>
              <a:t>vyrovnávat</a:t>
            </a:r>
            <a:r>
              <a:rPr lang="en-GB" dirty="0"/>
              <a:t> </a:t>
            </a:r>
            <a:r>
              <a:rPr lang="en-GB" dirty="0" err="1"/>
              <a:t>své</a:t>
            </a:r>
            <a:r>
              <a:rPr lang="en-GB" dirty="0"/>
              <a:t> </a:t>
            </a:r>
            <a:r>
              <a:rPr lang="en-GB" dirty="0" err="1"/>
              <a:t>obchodní</a:t>
            </a:r>
            <a:r>
              <a:rPr lang="en-GB" dirty="0"/>
              <a:t> </a:t>
            </a:r>
            <a:r>
              <a:rPr lang="en-GB" dirty="0" err="1"/>
              <a:t>bilance</a:t>
            </a:r>
            <a:r>
              <a:rPr lang="en-GB" dirty="0"/>
              <a:t>. </a:t>
            </a:r>
            <a:r>
              <a:rPr lang="en-GB" dirty="0" err="1"/>
              <a:t>Země</a:t>
            </a:r>
            <a:r>
              <a:rPr lang="en-GB" dirty="0"/>
              <a:t> s </a:t>
            </a:r>
            <a:r>
              <a:rPr lang="en-GB" dirty="0" err="1"/>
              <a:t>obchodním</a:t>
            </a:r>
            <a:r>
              <a:rPr lang="en-GB" dirty="0"/>
              <a:t> </a:t>
            </a:r>
            <a:r>
              <a:rPr lang="en-GB" dirty="0" err="1"/>
              <a:t>přebytkem</a:t>
            </a:r>
            <a:r>
              <a:rPr lang="en-GB" dirty="0"/>
              <a:t> </a:t>
            </a:r>
            <a:r>
              <a:rPr lang="en-GB" dirty="0" err="1"/>
              <a:t>přijímala</a:t>
            </a:r>
            <a:r>
              <a:rPr lang="en-GB" dirty="0"/>
              <a:t> </a:t>
            </a:r>
            <a:r>
              <a:rPr lang="en-GB" dirty="0" err="1"/>
              <a:t>zlato</a:t>
            </a:r>
            <a:r>
              <a:rPr lang="en-GB" dirty="0"/>
              <a:t> od </a:t>
            </a:r>
            <a:r>
              <a:rPr lang="en-GB" dirty="0" err="1"/>
              <a:t>zemí</a:t>
            </a:r>
            <a:r>
              <a:rPr lang="en-GB" dirty="0"/>
              <a:t> s </a:t>
            </a:r>
            <a:r>
              <a:rPr lang="en-GB" dirty="0" err="1"/>
              <a:t>obchodním</a:t>
            </a:r>
            <a:r>
              <a:rPr lang="en-GB" dirty="0"/>
              <a:t> </a:t>
            </a:r>
            <a:r>
              <a:rPr lang="en-GB" dirty="0" err="1"/>
              <a:t>schodkem</a:t>
            </a:r>
            <a:r>
              <a:rPr lang="en-GB" dirty="0"/>
              <a:t>, </a:t>
            </a:r>
            <a:r>
              <a:rPr lang="en-GB" dirty="0" err="1"/>
              <a:t>což</a:t>
            </a:r>
            <a:r>
              <a:rPr lang="en-GB" dirty="0"/>
              <a:t> </a:t>
            </a:r>
            <a:r>
              <a:rPr lang="en-GB" dirty="0" err="1"/>
              <a:t>vedlo</a:t>
            </a:r>
            <a:r>
              <a:rPr lang="en-GB" dirty="0"/>
              <a:t> k </a:t>
            </a:r>
            <a:r>
              <a:rPr lang="en-GB" dirty="0" err="1"/>
              <a:t>přirozené</a:t>
            </a:r>
            <a:r>
              <a:rPr lang="en-GB" dirty="0"/>
              <a:t> </a:t>
            </a:r>
            <a:r>
              <a:rPr lang="en-GB" dirty="0" err="1"/>
              <a:t>úpravě</a:t>
            </a:r>
            <a:r>
              <a:rPr lang="en-GB" dirty="0"/>
              <a:t> </a:t>
            </a:r>
            <a:r>
              <a:rPr lang="en-GB" dirty="0" err="1"/>
              <a:t>ekonomické</a:t>
            </a:r>
            <a:r>
              <a:rPr lang="en-GB" dirty="0"/>
              <a:t> </a:t>
            </a:r>
            <a:r>
              <a:rPr lang="en-GB" dirty="0" err="1"/>
              <a:t>aktivity</a:t>
            </a:r>
            <a:r>
              <a:rPr lang="en-GB" dirty="0"/>
              <a:t>.</a:t>
            </a:r>
            <a:endParaRPr lang="en-GB" dirty="0"/>
          </a:p>
          <a:p>
            <a:pPr>
              <a:buFont typeface="+mj-lt"/>
              <a:buAutoNum type="arabicPeriod"/>
            </a:pPr>
            <a:r>
              <a:rPr lang="en-GB" b="1" dirty="0" err="1"/>
              <a:t>Pevné</a:t>
            </a:r>
            <a:r>
              <a:rPr lang="en-GB" b="1" dirty="0"/>
              <a:t> </a:t>
            </a:r>
            <a:r>
              <a:rPr lang="en-GB" b="1" dirty="0" err="1"/>
              <a:t>mezinárodní</a:t>
            </a:r>
            <a:r>
              <a:rPr lang="en-GB" b="1" dirty="0"/>
              <a:t> </a:t>
            </a:r>
            <a:r>
              <a:rPr lang="en-GB" b="1" dirty="0" err="1"/>
              <a:t>směnné</a:t>
            </a:r>
            <a:r>
              <a:rPr lang="en-GB" b="1" dirty="0"/>
              <a:t> </a:t>
            </a:r>
            <a:r>
              <a:rPr lang="en-GB" b="1" dirty="0" err="1"/>
              <a:t>kurzy</a:t>
            </a:r>
            <a:r>
              <a:rPr lang="en-GB" dirty="0"/>
              <a:t>: </a:t>
            </a:r>
            <a:r>
              <a:rPr lang="en-GB" dirty="0" err="1"/>
              <a:t>Systém</a:t>
            </a:r>
            <a:r>
              <a:rPr lang="en-GB" dirty="0"/>
              <a:t> </a:t>
            </a:r>
            <a:r>
              <a:rPr lang="en-GB" dirty="0" err="1"/>
              <a:t>zajišťoval</a:t>
            </a:r>
            <a:r>
              <a:rPr lang="en-GB" dirty="0"/>
              <a:t> </a:t>
            </a:r>
            <a:r>
              <a:rPr lang="en-GB" dirty="0" err="1"/>
              <a:t>relativní</a:t>
            </a:r>
            <a:r>
              <a:rPr lang="en-GB" dirty="0"/>
              <a:t> </a:t>
            </a:r>
            <a:r>
              <a:rPr lang="en-GB" dirty="0" err="1"/>
              <a:t>stabilitu</a:t>
            </a:r>
            <a:r>
              <a:rPr lang="en-GB" dirty="0"/>
              <a:t> </a:t>
            </a:r>
            <a:r>
              <a:rPr lang="en-GB" dirty="0" err="1"/>
              <a:t>směnných</a:t>
            </a:r>
            <a:r>
              <a:rPr lang="en-GB" dirty="0"/>
              <a:t> </a:t>
            </a:r>
            <a:r>
              <a:rPr lang="en-GB" dirty="0" err="1"/>
              <a:t>kurzů</a:t>
            </a:r>
            <a:r>
              <a:rPr lang="en-GB" dirty="0"/>
              <a:t> </a:t>
            </a:r>
            <a:r>
              <a:rPr lang="en-GB" dirty="0" err="1"/>
              <a:t>mezi</a:t>
            </a:r>
            <a:r>
              <a:rPr lang="en-GB" dirty="0"/>
              <a:t> </a:t>
            </a:r>
            <a:r>
              <a:rPr lang="en-GB" dirty="0" err="1"/>
              <a:t>zeměmi</a:t>
            </a:r>
            <a:r>
              <a:rPr lang="en-GB" dirty="0"/>
              <a:t>, </a:t>
            </a:r>
            <a:r>
              <a:rPr lang="en-GB" dirty="0" err="1"/>
              <a:t>což</a:t>
            </a:r>
            <a:r>
              <a:rPr lang="en-GB" dirty="0"/>
              <a:t> </a:t>
            </a:r>
            <a:r>
              <a:rPr lang="en-GB" dirty="0" err="1"/>
              <a:t>usnadňovalo</a:t>
            </a:r>
            <a:r>
              <a:rPr lang="en-GB" dirty="0"/>
              <a:t> </a:t>
            </a:r>
            <a:r>
              <a:rPr lang="en-GB" dirty="0" err="1"/>
              <a:t>mezinárodní</a:t>
            </a:r>
            <a:r>
              <a:rPr lang="en-GB" dirty="0"/>
              <a:t> </a:t>
            </a:r>
            <a:r>
              <a:rPr lang="en-GB" dirty="0" err="1"/>
              <a:t>obchod</a:t>
            </a:r>
            <a:r>
              <a:rPr lang="en-GB" dirty="0"/>
              <a:t> a </a:t>
            </a:r>
            <a:r>
              <a:rPr lang="en-GB" dirty="0" err="1"/>
              <a:t>investice</a:t>
            </a:r>
            <a:r>
              <a:rPr lang="en-GB" dirty="0"/>
              <a:t>.</a:t>
            </a:r>
            <a:endParaRPr lang="en-GB" dirty="0"/>
          </a:p>
          <a:p>
            <a:pPr algn="just"/>
            <a:endParaRPr lang="cs-CZ" noProof="0" dirty="0"/>
          </a:p>
          <a:p>
            <a:pPr algn="just"/>
            <a:r>
              <a:rPr lang="cs-CZ" noProof="0" dirty="0"/>
              <a:t>Zlatý standard měl své nevýhody, jako například omezenou flexibilitu v hospodářské politice a tendenci vytvářet deflační tlaky během období hospodářských krizí.</a:t>
            </a:r>
            <a:endParaRPr lang="cs-CZ" noProof="0" dirty="0"/>
          </a:p>
          <a:p>
            <a:pPr algn="just"/>
            <a:endParaRPr lang="cs-CZ" noProof="0" dirty="0"/>
          </a:p>
          <a:p>
            <a:pPr algn="just"/>
            <a:r>
              <a:rPr lang="cs-CZ" noProof="0" dirty="0"/>
              <a:t>Př. Vyrovnání ceny sukna</a:t>
            </a:r>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lang="cs-CZ" noProof="0" dirty="0"/>
              <a:t>Měnový systém založený na zlatu se nazývá zlatý standard (</a:t>
            </a:r>
            <a:r>
              <a:rPr lang="cs-CZ" noProof="0" dirty="0" err="1"/>
              <a:t>gold</a:t>
            </a:r>
            <a:r>
              <a:rPr lang="cs-CZ" noProof="0" dirty="0"/>
              <a:t> standard). Tento systém fungoval v různých obdobích a v různých zemích, ale obecně jeho vrchol nastal v 19. a začátkem 20. století.</a:t>
            </a:r>
            <a:endParaRPr lang="cs-CZ" noProof="0" dirty="0"/>
          </a:p>
          <a:p>
            <a:r>
              <a:rPr lang="en-GB" b="1" dirty="0" err="1"/>
              <a:t>Charakteristické</a:t>
            </a:r>
            <a:r>
              <a:rPr lang="en-GB" b="1" dirty="0"/>
              <a:t> </a:t>
            </a:r>
            <a:r>
              <a:rPr lang="en-GB" b="1" dirty="0" err="1"/>
              <a:t>rysy</a:t>
            </a:r>
            <a:r>
              <a:rPr lang="en-GB" b="1" dirty="0"/>
              <a:t> </a:t>
            </a:r>
            <a:r>
              <a:rPr lang="en-GB" b="1" dirty="0" err="1"/>
              <a:t>zlatého</a:t>
            </a:r>
            <a:r>
              <a:rPr lang="en-GB" b="1" dirty="0"/>
              <a:t> </a:t>
            </a:r>
            <a:r>
              <a:rPr lang="en-GB" b="1" dirty="0" err="1"/>
              <a:t>standardu</a:t>
            </a:r>
            <a:r>
              <a:rPr lang="en-GB" b="1" dirty="0"/>
              <a:t>:</a:t>
            </a:r>
            <a:endParaRPr lang="en-GB" b="1" dirty="0"/>
          </a:p>
          <a:p>
            <a:pPr>
              <a:buFont typeface="+mj-lt"/>
              <a:buAutoNum type="arabicPeriod"/>
            </a:pPr>
            <a:r>
              <a:rPr lang="en-GB" b="1" dirty="0" err="1"/>
              <a:t>Fixace</a:t>
            </a:r>
            <a:r>
              <a:rPr lang="en-GB" b="1" dirty="0"/>
              <a:t> </a:t>
            </a:r>
            <a:r>
              <a:rPr lang="en-GB" b="1" dirty="0" err="1"/>
              <a:t>měny</a:t>
            </a:r>
            <a:r>
              <a:rPr lang="en-GB" b="1" dirty="0"/>
              <a:t> </a:t>
            </a:r>
            <a:r>
              <a:rPr lang="en-GB" b="1" dirty="0" err="1"/>
              <a:t>na</a:t>
            </a:r>
            <a:r>
              <a:rPr lang="en-GB" b="1" dirty="0"/>
              <a:t> </a:t>
            </a:r>
            <a:r>
              <a:rPr lang="en-GB" b="1" dirty="0" err="1"/>
              <a:t>zlato</a:t>
            </a:r>
            <a:r>
              <a:rPr lang="en-GB" dirty="0"/>
              <a:t>: </a:t>
            </a:r>
            <a:r>
              <a:rPr lang="en-GB" dirty="0" err="1"/>
              <a:t>Každá</a:t>
            </a:r>
            <a:r>
              <a:rPr lang="en-GB" dirty="0"/>
              <a:t> </a:t>
            </a:r>
            <a:r>
              <a:rPr lang="en-GB" dirty="0" err="1"/>
              <a:t>měna</a:t>
            </a:r>
            <a:r>
              <a:rPr lang="en-GB" dirty="0"/>
              <a:t> </a:t>
            </a:r>
            <a:r>
              <a:rPr lang="en-GB" dirty="0" err="1"/>
              <a:t>byla</a:t>
            </a:r>
            <a:r>
              <a:rPr lang="en-GB" dirty="0"/>
              <a:t> </a:t>
            </a:r>
            <a:r>
              <a:rPr lang="en-GB" dirty="0" err="1"/>
              <a:t>definována</a:t>
            </a:r>
            <a:r>
              <a:rPr lang="en-GB" dirty="0"/>
              <a:t> a </a:t>
            </a:r>
            <a:r>
              <a:rPr lang="en-GB" dirty="0" err="1"/>
              <a:t>směnitelná</a:t>
            </a:r>
            <a:r>
              <a:rPr lang="en-GB" dirty="0"/>
              <a:t> za </a:t>
            </a:r>
            <a:r>
              <a:rPr lang="en-GB" dirty="0" err="1"/>
              <a:t>určité</a:t>
            </a:r>
            <a:r>
              <a:rPr lang="en-GB" dirty="0"/>
              <a:t> </a:t>
            </a:r>
            <a:r>
              <a:rPr lang="en-GB" dirty="0" err="1"/>
              <a:t>množství</a:t>
            </a:r>
            <a:r>
              <a:rPr lang="en-GB" dirty="0"/>
              <a:t> </a:t>
            </a:r>
            <a:r>
              <a:rPr lang="en-GB" dirty="0" err="1"/>
              <a:t>zlata</a:t>
            </a:r>
            <a:r>
              <a:rPr lang="en-GB" dirty="0"/>
              <a:t>. </a:t>
            </a:r>
            <a:r>
              <a:rPr lang="en-GB" dirty="0" err="1"/>
              <a:t>Například</a:t>
            </a:r>
            <a:r>
              <a:rPr lang="en-GB" dirty="0"/>
              <a:t>, 1 </a:t>
            </a:r>
            <a:r>
              <a:rPr lang="en-GB" dirty="0" err="1"/>
              <a:t>americký</a:t>
            </a:r>
            <a:r>
              <a:rPr lang="en-GB" dirty="0"/>
              <a:t> </a:t>
            </a:r>
            <a:r>
              <a:rPr lang="en-GB" dirty="0" err="1"/>
              <a:t>dolar</a:t>
            </a:r>
            <a:r>
              <a:rPr lang="en-GB" dirty="0"/>
              <a:t> </a:t>
            </a:r>
            <a:r>
              <a:rPr lang="en-GB" dirty="0" err="1"/>
              <a:t>mohl</a:t>
            </a:r>
            <a:r>
              <a:rPr lang="en-GB" dirty="0"/>
              <a:t> </a:t>
            </a:r>
            <a:r>
              <a:rPr lang="en-GB" dirty="0" err="1"/>
              <a:t>být</a:t>
            </a:r>
            <a:r>
              <a:rPr lang="en-GB" dirty="0"/>
              <a:t> </a:t>
            </a:r>
            <a:r>
              <a:rPr lang="en-GB" dirty="0" err="1"/>
              <a:t>směněn</a:t>
            </a:r>
            <a:r>
              <a:rPr lang="en-GB" dirty="0"/>
              <a:t> za </a:t>
            </a:r>
            <a:r>
              <a:rPr lang="en-GB" dirty="0" err="1"/>
              <a:t>přesně</a:t>
            </a:r>
            <a:r>
              <a:rPr lang="en-GB" dirty="0"/>
              <a:t> </a:t>
            </a:r>
            <a:r>
              <a:rPr lang="en-GB" dirty="0" err="1"/>
              <a:t>definované</a:t>
            </a:r>
            <a:r>
              <a:rPr lang="en-GB" dirty="0"/>
              <a:t> </a:t>
            </a:r>
            <a:r>
              <a:rPr lang="en-GB" dirty="0" err="1"/>
              <a:t>množství</a:t>
            </a:r>
            <a:r>
              <a:rPr lang="en-GB" dirty="0"/>
              <a:t> </a:t>
            </a:r>
            <a:r>
              <a:rPr lang="en-GB" dirty="0" err="1"/>
              <a:t>zlata</a:t>
            </a:r>
            <a:r>
              <a:rPr lang="en-GB" dirty="0"/>
              <a:t>.</a:t>
            </a:r>
            <a:endParaRPr lang="en-GB" dirty="0"/>
          </a:p>
          <a:p>
            <a:pPr>
              <a:buFont typeface="+mj-lt"/>
              <a:buAutoNum type="arabicPeriod"/>
            </a:pPr>
            <a:r>
              <a:rPr lang="en-GB" b="1" dirty="0" err="1"/>
              <a:t>Stabilita</a:t>
            </a:r>
            <a:r>
              <a:rPr lang="en-GB" b="1" dirty="0"/>
              <a:t> </a:t>
            </a:r>
            <a:r>
              <a:rPr lang="en-GB" b="1" dirty="0" err="1"/>
              <a:t>měn</a:t>
            </a:r>
            <a:r>
              <a:rPr lang="en-GB" dirty="0"/>
              <a:t>: </a:t>
            </a:r>
            <a:r>
              <a:rPr lang="en-GB" dirty="0" err="1"/>
              <a:t>Vzhledem</a:t>
            </a:r>
            <a:r>
              <a:rPr lang="en-GB" dirty="0"/>
              <a:t> k </a:t>
            </a:r>
            <a:r>
              <a:rPr lang="en-GB" dirty="0" err="1"/>
              <a:t>tomu</a:t>
            </a:r>
            <a:r>
              <a:rPr lang="en-GB" dirty="0"/>
              <a:t>, </a:t>
            </a:r>
            <a:r>
              <a:rPr lang="en-GB" dirty="0" err="1"/>
              <a:t>že</a:t>
            </a:r>
            <a:r>
              <a:rPr lang="en-GB" dirty="0"/>
              <a:t> </a:t>
            </a:r>
            <a:r>
              <a:rPr lang="en-GB" dirty="0" err="1"/>
              <a:t>hodnota</a:t>
            </a:r>
            <a:r>
              <a:rPr lang="en-GB" dirty="0"/>
              <a:t> </a:t>
            </a:r>
            <a:r>
              <a:rPr lang="en-GB" dirty="0" err="1"/>
              <a:t>měny</a:t>
            </a:r>
            <a:r>
              <a:rPr lang="en-GB" dirty="0"/>
              <a:t> </a:t>
            </a:r>
            <a:r>
              <a:rPr lang="en-GB" dirty="0" err="1"/>
              <a:t>byla</a:t>
            </a:r>
            <a:r>
              <a:rPr lang="en-GB" dirty="0"/>
              <a:t> </a:t>
            </a:r>
            <a:r>
              <a:rPr lang="en-GB" dirty="0" err="1"/>
              <a:t>pevně</a:t>
            </a:r>
            <a:r>
              <a:rPr lang="en-GB" dirty="0"/>
              <a:t> </a:t>
            </a:r>
            <a:r>
              <a:rPr lang="en-GB" dirty="0" err="1"/>
              <a:t>stanovena</a:t>
            </a:r>
            <a:r>
              <a:rPr lang="en-GB" dirty="0"/>
              <a:t> </a:t>
            </a:r>
            <a:r>
              <a:rPr lang="en-GB" dirty="0" err="1"/>
              <a:t>na</a:t>
            </a:r>
            <a:r>
              <a:rPr lang="en-GB" dirty="0"/>
              <a:t> </a:t>
            </a:r>
            <a:r>
              <a:rPr lang="en-GB" dirty="0" err="1"/>
              <a:t>základě</a:t>
            </a:r>
            <a:r>
              <a:rPr lang="en-GB" dirty="0"/>
              <a:t> </a:t>
            </a:r>
            <a:r>
              <a:rPr lang="en-GB" dirty="0" err="1"/>
              <a:t>zlata</a:t>
            </a:r>
            <a:r>
              <a:rPr lang="en-GB" dirty="0"/>
              <a:t>, </a:t>
            </a:r>
            <a:r>
              <a:rPr lang="en-GB" dirty="0" err="1"/>
              <a:t>směnné</a:t>
            </a:r>
            <a:r>
              <a:rPr lang="en-GB" dirty="0"/>
              <a:t> </a:t>
            </a:r>
            <a:r>
              <a:rPr lang="en-GB" dirty="0" err="1"/>
              <a:t>kurzy</a:t>
            </a:r>
            <a:r>
              <a:rPr lang="en-GB" dirty="0"/>
              <a:t> </a:t>
            </a:r>
            <a:r>
              <a:rPr lang="en-GB" dirty="0" err="1"/>
              <a:t>mezi</a:t>
            </a:r>
            <a:r>
              <a:rPr lang="en-GB" dirty="0"/>
              <a:t> </a:t>
            </a:r>
            <a:r>
              <a:rPr lang="en-GB" dirty="0" err="1"/>
              <a:t>měnami</a:t>
            </a:r>
            <a:r>
              <a:rPr lang="en-GB" dirty="0"/>
              <a:t> </a:t>
            </a:r>
            <a:r>
              <a:rPr lang="en-GB" dirty="0" err="1"/>
              <a:t>byly</a:t>
            </a:r>
            <a:r>
              <a:rPr lang="en-GB" dirty="0"/>
              <a:t> </a:t>
            </a:r>
            <a:r>
              <a:rPr lang="en-GB" dirty="0" err="1"/>
              <a:t>relativně</a:t>
            </a:r>
            <a:r>
              <a:rPr lang="en-GB" dirty="0"/>
              <a:t> </a:t>
            </a:r>
            <a:r>
              <a:rPr lang="en-GB" dirty="0" err="1"/>
              <a:t>stabilní</a:t>
            </a:r>
            <a:r>
              <a:rPr lang="en-GB" dirty="0"/>
              <a:t>.</a:t>
            </a:r>
            <a:endParaRPr lang="en-GB" dirty="0"/>
          </a:p>
          <a:p>
            <a:pPr>
              <a:buFont typeface="+mj-lt"/>
              <a:buAutoNum type="arabicPeriod"/>
            </a:pPr>
            <a:r>
              <a:rPr lang="en-GB" b="1" dirty="0" err="1"/>
              <a:t>Omezená</a:t>
            </a:r>
            <a:r>
              <a:rPr lang="en-GB" b="1" dirty="0"/>
              <a:t> </a:t>
            </a:r>
            <a:r>
              <a:rPr lang="en-GB" b="1" dirty="0" err="1"/>
              <a:t>inflace</a:t>
            </a:r>
            <a:r>
              <a:rPr lang="en-GB" dirty="0"/>
              <a:t>: </a:t>
            </a:r>
            <a:r>
              <a:rPr lang="en-GB" dirty="0" err="1"/>
              <a:t>Zlatý</a:t>
            </a:r>
            <a:r>
              <a:rPr lang="en-GB" dirty="0"/>
              <a:t> standard </a:t>
            </a:r>
            <a:r>
              <a:rPr lang="en-GB" dirty="0" err="1"/>
              <a:t>omezoval</a:t>
            </a:r>
            <a:r>
              <a:rPr lang="en-GB" dirty="0"/>
              <a:t> </a:t>
            </a:r>
            <a:r>
              <a:rPr lang="en-GB" dirty="0" err="1"/>
              <a:t>schopnost</a:t>
            </a:r>
            <a:r>
              <a:rPr lang="en-GB" dirty="0"/>
              <a:t> </a:t>
            </a:r>
            <a:r>
              <a:rPr lang="en-GB" dirty="0" err="1"/>
              <a:t>vlád</a:t>
            </a:r>
            <a:r>
              <a:rPr lang="en-GB" dirty="0"/>
              <a:t> </a:t>
            </a:r>
            <a:r>
              <a:rPr lang="en-GB" dirty="0" err="1"/>
              <a:t>tisknout</a:t>
            </a:r>
            <a:r>
              <a:rPr lang="en-GB" dirty="0"/>
              <a:t> </a:t>
            </a:r>
            <a:r>
              <a:rPr lang="en-GB" dirty="0" err="1"/>
              <a:t>peníze</a:t>
            </a:r>
            <a:r>
              <a:rPr lang="en-GB" dirty="0"/>
              <a:t>, </a:t>
            </a:r>
            <a:r>
              <a:rPr lang="en-GB" dirty="0" err="1"/>
              <a:t>protože</a:t>
            </a:r>
            <a:r>
              <a:rPr lang="en-GB" dirty="0"/>
              <a:t> </a:t>
            </a:r>
            <a:r>
              <a:rPr lang="en-GB" dirty="0" err="1"/>
              <a:t>každá</a:t>
            </a:r>
            <a:r>
              <a:rPr lang="en-GB" dirty="0"/>
              <a:t> </a:t>
            </a:r>
            <a:r>
              <a:rPr lang="en-GB" dirty="0" err="1"/>
              <a:t>vydaná</a:t>
            </a:r>
            <a:r>
              <a:rPr lang="en-GB" dirty="0"/>
              <a:t> </a:t>
            </a:r>
            <a:r>
              <a:rPr lang="en-GB" dirty="0" err="1"/>
              <a:t>měna</a:t>
            </a:r>
            <a:r>
              <a:rPr lang="en-GB" dirty="0"/>
              <a:t> </a:t>
            </a:r>
            <a:r>
              <a:rPr lang="en-GB" dirty="0" err="1"/>
              <a:t>musela</a:t>
            </a:r>
            <a:r>
              <a:rPr lang="en-GB" dirty="0"/>
              <a:t> </a:t>
            </a:r>
            <a:r>
              <a:rPr lang="en-GB" dirty="0" err="1"/>
              <a:t>být</a:t>
            </a:r>
            <a:r>
              <a:rPr lang="en-GB" dirty="0"/>
              <a:t> </a:t>
            </a:r>
            <a:r>
              <a:rPr lang="en-GB" dirty="0" err="1"/>
              <a:t>kryta</a:t>
            </a:r>
            <a:r>
              <a:rPr lang="en-GB" dirty="0"/>
              <a:t> </a:t>
            </a:r>
            <a:r>
              <a:rPr lang="en-GB" dirty="0" err="1"/>
              <a:t>zlatými</a:t>
            </a:r>
            <a:r>
              <a:rPr lang="en-GB" dirty="0"/>
              <a:t> </a:t>
            </a:r>
            <a:r>
              <a:rPr lang="en-GB" dirty="0" err="1"/>
              <a:t>rezervami</a:t>
            </a:r>
            <a:r>
              <a:rPr lang="en-GB" dirty="0"/>
              <a:t>. To </a:t>
            </a:r>
            <a:r>
              <a:rPr lang="en-GB" dirty="0" err="1"/>
              <a:t>bránilo</a:t>
            </a:r>
            <a:r>
              <a:rPr lang="en-GB" dirty="0"/>
              <a:t> </a:t>
            </a:r>
            <a:r>
              <a:rPr lang="en-GB" dirty="0" err="1"/>
              <a:t>nekontrolované</a:t>
            </a:r>
            <a:r>
              <a:rPr lang="en-GB" dirty="0"/>
              <a:t> </a:t>
            </a:r>
            <a:r>
              <a:rPr lang="en-GB" dirty="0" err="1"/>
              <a:t>inflaci</a:t>
            </a:r>
            <a:r>
              <a:rPr lang="en-GB" dirty="0"/>
              <a:t>.</a:t>
            </a:r>
            <a:endParaRPr lang="en-GB" dirty="0"/>
          </a:p>
          <a:p>
            <a:pPr>
              <a:buFont typeface="+mj-lt"/>
              <a:buAutoNum type="arabicPeriod"/>
            </a:pPr>
            <a:r>
              <a:rPr lang="en-GB" b="1" dirty="0" err="1"/>
              <a:t>Automatická</a:t>
            </a:r>
            <a:r>
              <a:rPr lang="en-GB" b="1" dirty="0"/>
              <a:t> </a:t>
            </a:r>
            <a:r>
              <a:rPr lang="en-GB" b="1" dirty="0" err="1"/>
              <a:t>vyrovnávací</a:t>
            </a:r>
            <a:r>
              <a:rPr lang="en-GB" b="1" dirty="0"/>
              <a:t> </a:t>
            </a:r>
            <a:r>
              <a:rPr lang="en-GB" b="1" dirty="0" err="1"/>
              <a:t>bilance</a:t>
            </a:r>
            <a:r>
              <a:rPr lang="en-GB" dirty="0"/>
              <a:t>: V </a:t>
            </a:r>
            <a:r>
              <a:rPr lang="en-GB" dirty="0" err="1"/>
              <a:t>zlatém</a:t>
            </a:r>
            <a:r>
              <a:rPr lang="en-GB" dirty="0"/>
              <a:t> </a:t>
            </a:r>
            <a:r>
              <a:rPr lang="en-GB" dirty="0" err="1"/>
              <a:t>standardu</a:t>
            </a:r>
            <a:r>
              <a:rPr lang="en-GB" dirty="0"/>
              <a:t> </a:t>
            </a:r>
            <a:r>
              <a:rPr lang="en-GB" dirty="0" err="1"/>
              <a:t>měly</a:t>
            </a:r>
            <a:r>
              <a:rPr lang="en-GB" dirty="0"/>
              <a:t> </a:t>
            </a:r>
            <a:r>
              <a:rPr lang="en-GB" dirty="0" err="1"/>
              <a:t>země</a:t>
            </a:r>
            <a:r>
              <a:rPr lang="en-GB" dirty="0"/>
              <a:t> </a:t>
            </a:r>
            <a:r>
              <a:rPr lang="en-GB" dirty="0" err="1"/>
              <a:t>tendenci</a:t>
            </a:r>
            <a:r>
              <a:rPr lang="en-GB" dirty="0"/>
              <a:t> </a:t>
            </a:r>
            <a:r>
              <a:rPr lang="en-GB" dirty="0" err="1"/>
              <a:t>automaticky</a:t>
            </a:r>
            <a:r>
              <a:rPr lang="en-GB" dirty="0"/>
              <a:t> </a:t>
            </a:r>
            <a:r>
              <a:rPr lang="en-GB" dirty="0" err="1"/>
              <a:t>vyrovnávat</a:t>
            </a:r>
            <a:r>
              <a:rPr lang="en-GB" dirty="0"/>
              <a:t> </a:t>
            </a:r>
            <a:r>
              <a:rPr lang="en-GB" dirty="0" err="1"/>
              <a:t>své</a:t>
            </a:r>
            <a:r>
              <a:rPr lang="en-GB" dirty="0"/>
              <a:t> </a:t>
            </a:r>
            <a:r>
              <a:rPr lang="en-GB" dirty="0" err="1"/>
              <a:t>obchodní</a:t>
            </a:r>
            <a:r>
              <a:rPr lang="en-GB" dirty="0"/>
              <a:t> </a:t>
            </a:r>
            <a:r>
              <a:rPr lang="en-GB" dirty="0" err="1"/>
              <a:t>bilance</a:t>
            </a:r>
            <a:r>
              <a:rPr lang="en-GB" dirty="0"/>
              <a:t>. </a:t>
            </a:r>
            <a:r>
              <a:rPr lang="en-GB" dirty="0" err="1"/>
              <a:t>Země</a:t>
            </a:r>
            <a:r>
              <a:rPr lang="en-GB" dirty="0"/>
              <a:t> s </a:t>
            </a:r>
            <a:r>
              <a:rPr lang="en-GB" dirty="0" err="1"/>
              <a:t>obchodním</a:t>
            </a:r>
            <a:r>
              <a:rPr lang="en-GB" dirty="0"/>
              <a:t> </a:t>
            </a:r>
            <a:r>
              <a:rPr lang="en-GB" dirty="0" err="1"/>
              <a:t>přebytkem</a:t>
            </a:r>
            <a:r>
              <a:rPr lang="en-GB" dirty="0"/>
              <a:t> </a:t>
            </a:r>
            <a:r>
              <a:rPr lang="en-GB" dirty="0" err="1"/>
              <a:t>přijímala</a:t>
            </a:r>
            <a:r>
              <a:rPr lang="en-GB" dirty="0"/>
              <a:t> </a:t>
            </a:r>
            <a:r>
              <a:rPr lang="en-GB" dirty="0" err="1"/>
              <a:t>zlato</a:t>
            </a:r>
            <a:r>
              <a:rPr lang="en-GB" dirty="0"/>
              <a:t> od </a:t>
            </a:r>
            <a:r>
              <a:rPr lang="en-GB" dirty="0" err="1"/>
              <a:t>zemí</a:t>
            </a:r>
            <a:r>
              <a:rPr lang="en-GB" dirty="0"/>
              <a:t> s </a:t>
            </a:r>
            <a:r>
              <a:rPr lang="en-GB" dirty="0" err="1"/>
              <a:t>obchodním</a:t>
            </a:r>
            <a:r>
              <a:rPr lang="en-GB" dirty="0"/>
              <a:t> </a:t>
            </a:r>
            <a:r>
              <a:rPr lang="en-GB" dirty="0" err="1"/>
              <a:t>schodkem</a:t>
            </a:r>
            <a:r>
              <a:rPr lang="en-GB" dirty="0"/>
              <a:t>, </a:t>
            </a:r>
            <a:r>
              <a:rPr lang="en-GB" dirty="0" err="1"/>
              <a:t>což</a:t>
            </a:r>
            <a:r>
              <a:rPr lang="en-GB" dirty="0"/>
              <a:t> </a:t>
            </a:r>
            <a:r>
              <a:rPr lang="en-GB" dirty="0" err="1"/>
              <a:t>vedlo</a:t>
            </a:r>
            <a:r>
              <a:rPr lang="en-GB" dirty="0"/>
              <a:t> k </a:t>
            </a:r>
            <a:r>
              <a:rPr lang="en-GB" dirty="0" err="1"/>
              <a:t>přirozené</a:t>
            </a:r>
            <a:r>
              <a:rPr lang="en-GB" dirty="0"/>
              <a:t> </a:t>
            </a:r>
            <a:r>
              <a:rPr lang="en-GB" dirty="0" err="1"/>
              <a:t>úpravě</a:t>
            </a:r>
            <a:r>
              <a:rPr lang="en-GB" dirty="0"/>
              <a:t> </a:t>
            </a:r>
            <a:r>
              <a:rPr lang="en-GB" dirty="0" err="1"/>
              <a:t>ekonomické</a:t>
            </a:r>
            <a:r>
              <a:rPr lang="en-GB" dirty="0"/>
              <a:t> </a:t>
            </a:r>
            <a:r>
              <a:rPr lang="en-GB" dirty="0" err="1"/>
              <a:t>aktivity</a:t>
            </a:r>
            <a:r>
              <a:rPr lang="en-GB" dirty="0"/>
              <a:t>.</a:t>
            </a:r>
            <a:endParaRPr lang="en-GB" dirty="0"/>
          </a:p>
          <a:p>
            <a:pPr>
              <a:buFont typeface="+mj-lt"/>
              <a:buAutoNum type="arabicPeriod"/>
            </a:pPr>
            <a:r>
              <a:rPr lang="en-GB" b="1" dirty="0" err="1"/>
              <a:t>Pevné</a:t>
            </a:r>
            <a:r>
              <a:rPr lang="en-GB" b="1" dirty="0"/>
              <a:t> </a:t>
            </a:r>
            <a:r>
              <a:rPr lang="en-GB" b="1" dirty="0" err="1"/>
              <a:t>mezinárodní</a:t>
            </a:r>
            <a:r>
              <a:rPr lang="en-GB" b="1" dirty="0"/>
              <a:t> </a:t>
            </a:r>
            <a:r>
              <a:rPr lang="en-GB" b="1" dirty="0" err="1"/>
              <a:t>směnné</a:t>
            </a:r>
            <a:r>
              <a:rPr lang="en-GB" b="1" dirty="0"/>
              <a:t> </a:t>
            </a:r>
            <a:r>
              <a:rPr lang="en-GB" b="1" dirty="0" err="1"/>
              <a:t>kurzy</a:t>
            </a:r>
            <a:r>
              <a:rPr lang="en-GB" dirty="0"/>
              <a:t>: </a:t>
            </a:r>
            <a:r>
              <a:rPr lang="en-GB" dirty="0" err="1"/>
              <a:t>Systém</a:t>
            </a:r>
            <a:r>
              <a:rPr lang="en-GB" dirty="0"/>
              <a:t> </a:t>
            </a:r>
            <a:r>
              <a:rPr lang="en-GB" dirty="0" err="1"/>
              <a:t>zajišťoval</a:t>
            </a:r>
            <a:r>
              <a:rPr lang="en-GB" dirty="0"/>
              <a:t> </a:t>
            </a:r>
            <a:r>
              <a:rPr lang="en-GB" dirty="0" err="1"/>
              <a:t>relativní</a:t>
            </a:r>
            <a:r>
              <a:rPr lang="en-GB" dirty="0"/>
              <a:t> </a:t>
            </a:r>
            <a:r>
              <a:rPr lang="en-GB" dirty="0" err="1"/>
              <a:t>stabilitu</a:t>
            </a:r>
            <a:r>
              <a:rPr lang="en-GB" dirty="0"/>
              <a:t> </a:t>
            </a:r>
            <a:r>
              <a:rPr lang="en-GB" dirty="0" err="1"/>
              <a:t>směnných</a:t>
            </a:r>
            <a:r>
              <a:rPr lang="en-GB" dirty="0"/>
              <a:t> </a:t>
            </a:r>
            <a:r>
              <a:rPr lang="en-GB" dirty="0" err="1"/>
              <a:t>kurzů</a:t>
            </a:r>
            <a:r>
              <a:rPr lang="en-GB" dirty="0"/>
              <a:t> </a:t>
            </a:r>
            <a:r>
              <a:rPr lang="en-GB" dirty="0" err="1"/>
              <a:t>mezi</a:t>
            </a:r>
            <a:r>
              <a:rPr lang="en-GB" dirty="0"/>
              <a:t> </a:t>
            </a:r>
            <a:r>
              <a:rPr lang="en-GB" dirty="0" err="1"/>
              <a:t>zeměmi</a:t>
            </a:r>
            <a:r>
              <a:rPr lang="en-GB" dirty="0"/>
              <a:t>, </a:t>
            </a:r>
            <a:r>
              <a:rPr lang="en-GB" dirty="0" err="1"/>
              <a:t>což</a:t>
            </a:r>
            <a:r>
              <a:rPr lang="en-GB" dirty="0"/>
              <a:t> </a:t>
            </a:r>
            <a:r>
              <a:rPr lang="en-GB" dirty="0" err="1"/>
              <a:t>usnadňovalo</a:t>
            </a:r>
            <a:r>
              <a:rPr lang="en-GB" dirty="0"/>
              <a:t> </a:t>
            </a:r>
            <a:r>
              <a:rPr lang="en-GB" dirty="0" err="1"/>
              <a:t>mezinárodní</a:t>
            </a:r>
            <a:r>
              <a:rPr lang="en-GB" dirty="0"/>
              <a:t> </a:t>
            </a:r>
            <a:r>
              <a:rPr lang="en-GB" dirty="0" err="1"/>
              <a:t>obchod</a:t>
            </a:r>
            <a:r>
              <a:rPr lang="en-GB" dirty="0"/>
              <a:t> a </a:t>
            </a:r>
            <a:r>
              <a:rPr lang="en-GB" dirty="0" err="1"/>
              <a:t>investice</a:t>
            </a:r>
            <a:r>
              <a:rPr lang="en-GB" dirty="0"/>
              <a:t>.</a:t>
            </a:r>
            <a:endParaRPr lang="en-GB" dirty="0"/>
          </a:p>
          <a:p>
            <a:pPr algn="just"/>
            <a:endParaRPr lang="cs-CZ" noProof="0" dirty="0"/>
          </a:p>
          <a:p>
            <a:pPr algn="just"/>
            <a:r>
              <a:rPr lang="cs-CZ" noProof="0" dirty="0"/>
              <a:t>Zlatý standard měl své nevýhody, jako například omezenou flexibilitu v hospodářské politice a tendenci vytvářet deflační tlaky během období hospodářských krizí.</a:t>
            </a:r>
            <a:endParaRPr lang="cs-CZ" noProof="0" dirty="0"/>
          </a:p>
          <a:p>
            <a:pPr algn="just"/>
            <a:endParaRPr lang="cs-CZ" noProof="0" dirty="0"/>
          </a:p>
          <a:p>
            <a:pPr algn="just"/>
            <a:r>
              <a:rPr lang="cs-CZ" noProof="0" dirty="0"/>
              <a:t>Př. Vyrovnání ceny sukna</a:t>
            </a:r>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lang="cs-CZ" sz="1200" b="1" dirty="0">
                <a:latin typeface="Times New Roman" panose="02020603050405020304" pitchFamily="18" charset="0"/>
                <a:cs typeface="Times New Roman" panose="02020603050405020304" pitchFamily="18" charset="0"/>
              </a:rPr>
              <a:t>To, že se kurz koruny dlouhodobé pohybuje kolem 30 KČ/euro a ne třeba kolem 300 Kč/euro nebo kolem 3 KČ/euro, neumíme vysvětlit jinak než teorií parity kupní síly.</a:t>
            </a:r>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lang="cs-CZ" sz="1200" b="1" dirty="0">
                <a:latin typeface="Times New Roman" panose="02020603050405020304" pitchFamily="18" charset="0"/>
                <a:cs typeface="Times New Roman" panose="02020603050405020304" pitchFamily="18" charset="0"/>
              </a:rPr>
              <a:t>Platební bilanci zpravidla sestavuje centrální banka. V ČR je to Česká národní banka, která shromažďuje data o všech transakcích z různých zdrojů (například od obchodních bank, celních úřadů, Českého statistického úřadu apod.) a pravidelně publikuje výkaz</a:t>
            </a:r>
            <a:endParaRPr lang="cs-CZ" sz="1200" b="1" dirty="0">
              <a:latin typeface="Times New Roman" panose="02020603050405020304" pitchFamily="18" charset="0"/>
              <a:cs typeface="Times New Roman" panose="02020603050405020304" pitchFamily="18" charset="0"/>
            </a:endParaRPr>
          </a:p>
          <a:p>
            <a:pPr algn="just"/>
            <a:endParaRPr lang="cs-CZ" sz="1200" b="1" dirty="0">
              <a:latin typeface="Times New Roman" panose="02020603050405020304" pitchFamily="18" charset="0"/>
              <a:cs typeface="Times New Roman" panose="02020603050405020304" pitchFamily="18" charset="0"/>
            </a:endParaRPr>
          </a:p>
          <a:p>
            <a:pPr algn="just"/>
            <a:r>
              <a:rPr lang="cs-CZ" sz="1200" b="1" dirty="0">
                <a:latin typeface="Times New Roman" panose="02020603050405020304" pitchFamily="18" charset="0"/>
                <a:cs typeface="Times New Roman" panose="02020603050405020304" pitchFamily="18" charset="0"/>
              </a:rPr>
              <a:t>https://www.cnb.cz/cs/statistika/platebni_bilance_stat/platebni_bilance_q/vyvoj-platebni-bilance-komentar/index.html </a:t>
            </a:r>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lang="cs-CZ" sz="1200" b="1" dirty="0">
                <a:latin typeface="Times New Roman" panose="02020603050405020304" pitchFamily="18" charset="0"/>
                <a:cs typeface="Times New Roman" panose="02020603050405020304" pitchFamily="18" charset="0"/>
              </a:rPr>
              <a:t>To, že se kurz koruny dlouhodobé pohybuje kolem 30 KČ/euro a ne třeba kolem 300 Kč/euro nebo kolem 3 KČ/euro, neumíme vysvětlit jinak než teorií parity kupní síly.</a:t>
            </a:r>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GB" dirty="0" err="1"/>
              <a:t>Česká</a:t>
            </a:r>
            <a:r>
              <a:rPr lang="en-GB" dirty="0"/>
              <a:t> </a:t>
            </a:r>
            <a:r>
              <a:rPr lang="en-GB" dirty="0" err="1"/>
              <a:t>republika</a:t>
            </a:r>
            <a:r>
              <a:rPr lang="en-GB" dirty="0"/>
              <a:t> </a:t>
            </a:r>
            <a:r>
              <a:rPr lang="en-GB" dirty="0" err="1"/>
              <a:t>používá</a:t>
            </a:r>
            <a:r>
              <a:rPr lang="en-GB" dirty="0"/>
              <a:t> </a:t>
            </a:r>
            <a:r>
              <a:rPr lang="en-GB" b="1" dirty="0" err="1"/>
              <a:t>režim</a:t>
            </a:r>
            <a:r>
              <a:rPr lang="en-GB" b="1" dirty="0"/>
              <a:t> </a:t>
            </a:r>
            <a:r>
              <a:rPr lang="en-GB" b="1" dirty="0" err="1"/>
              <a:t>řízeného</a:t>
            </a:r>
            <a:r>
              <a:rPr lang="en-GB" b="1" dirty="0"/>
              <a:t> </a:t>
            </a:r>
            <a:r>
              <a:rPr lang="en-GB" b="1" dirty="0" err="1"/>
              <a:t>plovoucího</a:t>
            </a:r>
            <a:r>
              <a:rPr lang="en-GB" b="1" dirty="0"/>
              <a:t> </a:t>
            </a:r>
            <a:r>
              <a:rPr lang="en-GB" b="1" dirty="0" err="1"/>
              <a:t>měnového</a:t>
            </a:r>
            <a:r>
              <a:rPr lang="en-GB" b="1" dirty="0"/>
              <a:t> </a:t>
            </a:r>
            <a:r>
              <a:rPr lang="en-GB" b="1" dirty="0" err="1"/>
              <a:t>kurzu</a:t>
            </a:r>
            <a:r>
              <a:rPr lang="en-GB" dirty="0"/>
              <a:t> (</a:t>
            </a:r>
            <a:r>
              <a:rPr lang="en-GB" dirty="0" err="1"/>
              <a:t>anglicky</a:t>
            </a:r>
            <a:r>
              <a:rPr lang="en-GB" dirty="0"/>
              <a:t> </a:t>
            </a:r>
            <a:r>
              <a:rPr lang="en-GB" i="1" dirty="0"/>
              <a:t>managed floating exchange rate system</a:t>
            </a:r>
            <a:r>
              <a:rPr lang="en-GB" dirty="0"/>
              <a:t>).</a:t>
            </a:r>
            <a:endParaRPr lang="en-GB" dirty="0"/>
          </a:p>
          <a:p>
            <a:r>
              <a:rPr lang="en-GB" b="1" dirty="0" err="1"/>
              <a:t>Charakteristika</a:t>
            </a:r>
            <a:r>
              <a:rPr lang="en-GB" b="1" dirty="0"/>
              <a:t>:</a:t>
            </a:r>
            <a:endParaRPr lang="en-GB" b="1" dirty="0"/>
          </a:p>
          <a:p>
            <a:pPr>
              <a:buFont typeface="Arial" panose="020B0604020202020204" pitchFamily="34" charset="0"/>
              <a:buChar char="•"/>
            </a:pPr>
            <a:r>
              <a:rPr lang="en-GB" b="1" dirty="0" err="1"/>
              <a:t>Plovoucí</a:t>
            </a:r>
            <a:r>
              <a:rPr lang="en-GB" b="1" dirty="0"/>
              <a:t> </a:t>
            </a:r>
            <a:r>
              <a:rPr lang="en-GB" b="1" dirty="0" err="1"/>
              <a:t>kurz</a:t>
            </a:r>
            <a:r>
              <a:rPr lang="en-GB" dirty="0"/>
              <a:t>: Kurz </a:t>
            </a:r>
            <a:r>
              <a:rPr lang="en-GB" dirty="0" err="1"/>
              <a:t>české</a:t>
            </a:r>
            <a:r>
              <a:rPr lang="en-GB" dirty="0"/>
              <a:t> </a:t>
            </a:r>
            <a:r>
              <a:rPr lang="en-GB" dirty="0" err="1"/>
              <a:t>koruny</a:t>
            </a:r>
            <a:r>
              <a:rPr lang="en-GB" dirty="0"/>
              <a:t> </a:t>
            </a:r>
            <a:r>
              <a:rPr lang="en-GB" dirty="0" err="1"/>
              <a:t>vůči</a:t>
            </a:r>
            <a:r>
              <a:rPr lang="en-GB" dirty="0"/>
              <a:t> </a:t>
            </a:r>
            <a:r>
              <a:rPr lang="en-GB" dirty="0" err="1"/>
              <a:t>jiným</a:t>
            </a:r>
            <a:r>
              <a:rPr lang="en-GB" dirty="0"/>
              <a:t> </a:t>
            </a:r>
            <a:r>
              <a:rPr lang="en-GB" dirty="0" err="1"/>
              <a:t>měnám</a:t>
            </a:r>
            <a:r>
              <a:rPr lang="en-GB" dirty="0"/>
              <a:t> </a:t>
            </a:r>
            <a:r>
              <a:rPr lang="en-GB" dirty="0" err="1"/>
              <a:t>není</a:t>
            </a:r>
            <a:r>
              <a:rPr lang="en-GB" dirty="0"/>
              <a:t> </a:t>
            </a:r>
            <a:r>
              <a:rPr lang="en-GB" dirty="0" err="1"/>
              <a:t>pevně</a:t>
            </a:r>
            <a:r>
              <a:rPr lang="en-GB" dirty="0"/>
              <a:t> </a:t>
            </a:r>
            <a:r>
              <a:rPr lang="en-GB" dirty="0" err="1"/>
              <a:t>stanoven</a:t>
            </a:r>
            <a:r>
              <a:rPr lang="en-GB" dirty="0"/>
              <a:t> ani </a:t>
            </a:r>
            <a:r>
              <a:rPr lang="en-GB" dirty="0" err="1"/>
              <a:t>přímo</a:t>
            </a:r>
            <a:r>
              <a:rPr lang="en-GB" dirty="0"/>
              <a:t> </a:t>
            </a:r>
            <a:r>
              <a:rPr lang="en-GB" dirty="0" err="1"/>
              <a:t>fixován</a:t>
            </a:r>
            <a:r>
              <a:rPr lang="en-GB" dirty="0"/>
              <a:t> k </a:t>
            </a:r>
            <a:r>
              <a:rPr lang="en-GB" dirty="0" err="1"/>
              <a:t>žádné</a:t>
            </a:r>
            <a:r>
              <a:rPr lang="en-GB" dirty="0"/>
              <a:t> </a:t>
            </a:r>
            <a:r>
              <a:rPr lang="en-GB" dirty="0" err="1"/>
              <a:t>jiné</a:t>
            </a:r>
            <a:r>
              <a:rPr lang="en-GB" dirty="0"/>
              <a:t> </a:t>
            </a:r>
            <a:r>
              <a:rPr lang="en-GB" dirty="0" err="1"/>
              <a:t>měně</a:t>
            </a:r>
            <a:r>
              <a:rPr lang="en-GB" dirty="0"/>
              <a:t> </a:t>
            </a:r>
            <a:r>
              <a:rPr lang="en-GB" dirty="0" err="1"/>
              <a:t>nebo</a:t>
            </a:r>
            <a:r>
              <a:rPr lang="en-GB" dirty="0"/>
              <a:t> </a:t>
            </a:r>
            <a:r>
              <a:rPr lang="en-GB" dirty="0" err="1"/>
              <a:t>koši</a:t>
            </a:r>
            <a:r>
              <a:rPr lang="en-GB" dirty="0"/>
              <a:t> </a:t>
            </a:r>
            <a:r>
              <a:rPr lang="en-GB" dirty="0" err="1"/>
              <a:t>měn</a:t>
            </a:r>
            <a:r>
              <a:rPr lang="en-GB" dirty="0"/>
              <a:t>. Kurz </a:t>
            </a:r>
            <a:r>
              <a:rPr lang="en-GB" dirty="0" err="1"/>
              <a:t>koruny</a:t>
            </a:r>
            <a:r>
              <a:rPr lang="en-GB" dirty="0"/>
              <a:t> se </a:t>
            </a:r>
            <a:r>
              <a:rPr lang="en-GB" dirty="0" err="1"/>
              <a:t>volně</a:t>
            </a:r>
            <a:r>
              <a:rPr lang="en-GB" dirty="0"/>
              <a:t> </a:t>
            </a:r>
            <a:r>
              <a:rPr lang="en-GB" dirty="0" err="1"/>
              <a:t>mění</a:t>
            </a:r>
            <a:r>
              <a:rPr lang="en-GB" dirty="0"/>
              <a:t> </a:t>
            </a:r>
            <a:r>
              <a:rPr lang="en-GB" dirty="0" err="1"/>
              <a:t>na</a:t>
            </a:r>
            <a:r>
              <a:rPr lang="en-GB" dirty="0"/>
              <a:t> </a:t>
            </a:r>
            <a:r>
              <a:rPr lang="en-GB" dirty="0" err="1"/>
              <a:t>základě</a:t>
            </a:r>
            <a:r>
              <a:rPr lang="en-GB" dirty="0"/>
              <a:t> </a:t>
            </a:r>
            <a:r>
              <a:rPr lang="en-GB" dirty="0" err="1"/>
              <a:t>nabídky</a:t>
            </a:r>
            <a:r>
              <a:rPr lang="en-GB" dirty="0"/>
              <a:t> a </a:t>
            </a:r>
            <a:r>
              <a:rPr lang="en-GB" dirty="0" err="1"/>
              <a:t>poptávky</a:t>
            </a:r>
            <a:r>
              <a:rPr lang="en-GB" dirty="0"/>
              <a:t> </a:t>
            </a:r>
            <a:r>
              <a:rPr lang="en-GB" dirty="0" err="1"/>
              <a:t>na</a:t>
            </a:r>
            <a:r>
              <a:rPr lang="en-GB" dirty="0"/>
              <a:t> </a:t>
            </a:r>
            <a:r>
              <a:rPr lang="en-GB" dirty="0" err="1"/>
              <a:t>devizových</a:t>
            </a:r>
            <a:r>
              <a:rPr lang="en-GB" dirty="0"/>
              <a:t> </a:t>
            </a:r>
            <a:r>
              <a:rPr lang="en-GB" dirty="0" err="1"/>
              <a:t>trzích</a:t>
            </a:r>
            <a:r>
              <a:rPr lang="en-GB" dirty="0"/>
              <a:t>.</a:t>
            </a:r>
            <a:endParaRPr lang="en-GB" dirty="0"/>
          </a:p>
          <a:p>
            <a:pPr>
              <a:buFont typeface="Arial" panose="020B0604020202020204" pitchFamily="34" charset="0"/>
              <a:buChar char="•"/>
            </a:pPr>
            <a:r>
              <a:rPr lang="en-GB" b="1" dirty="0" err="1"/>
              <a:t>Intervence</a:t>
            </a:r>
            <a:r>
              <a:rPr lang="en-GB" b="1" dirty="0"/>
              <a:t> </a:t>
            </a:r>
            <a:r>
              <a:rPr lang="en-GB" b="1" dirty="0" err="1"/>
              <a:t>centrální</a:t>
            </a:r>
            <a:r>
              <a:rPr lang="en-GB" b="1" dirty="0"/>
              <a:t> </a:t>
            </a:r>
            <a:r>
              <a:rPr lang="en-GB" b="1" dirty="0" err="1"/>
              <a:t>banky</a:t>
            </a:r>
            <a:r>
              <a:rPr lang="en-GB" dirty="0"/>
              <a:t>: </a:t>
            </a:r>
            <a:r>
              <a:rPr lang="en-GB" dirty="0" err="1"/>
              <a:t>Česká</a:t>
            </a:r>
            <a:r>
              <a:rPr lang="en-GB" dirty="0"/>
              <a:t> </a:t>
            </a:r>
            <a:r>
              <a:rPr lang="en-GB" dirty="0" err="1"/>
              <a:t>národní</a:t>
            </a:r>
            <a:r>
              <a:rPr lang="en-GB" dirty="0"/>
              <a:t> </a:t>
            </a:r>
            <a:r>
              <a:rPr lang="en-GB" dirty="0" err="1"/>
              <a:t>banka</a:t>
            </a:r>
            <a:r>
              <a:rPr lang="en-GB" dirty="0"/>
              <a:t> (ČNB) </a:t>
            </a:r>
            <a:r>
              <a:rPr lang="en-GB" dirty="0" err="1"/>
              <a:t>si</a:t>
            </a:r>
            <a:r>
              <a:rPr lang="en-GB" dirty="0"/>
              <a:t> </a:t>
            </a:r>
            <a:r>
              <a:rPr lang="en-GB" dirty="0" err="1"/>
              <a:t>však</a:t>
            </a:r>
            <a:r>
              <a:rPr lang="en-GB" dirty="0"/>
              <a:t> </a:t>
            </a:r>
            <a:r>
              <a:rPr lang="en-GB" dirty="0" err="1"/>
              <a:t>vyhrazuje</a:t>
            </a:r>
            <a:r>
              <a:rPr lang="en-GB" dirty="0"/>
              <a:t> </a:t>
            </a:r>
            <a:r>
              <a:rPr lang="en-GB" dirty="0" err="1"/>
              <a:t>právo</a:t>
            </a:r>
            <a:r>
              <a:rPr lang="en-GB" dirty="0"/>
              <a:t> </a:t>
            </a:r>
            <a:r>
              <a:rPr lang="en-GB" dirty="0" err="1"/>
              <a:t>provádět</a:t>
            </a:r>
            <a:r>
              <a:rPr lang="en-GB" dirty="0"/>
              <a:t> </a:t>
            </a:r>
            <a:r>
              <a:rPr lang="en-GB" dirty="0" err="1"/>
              <a:t>intervence</a:t>
            </a:r>
            <a:r>
              <a:rPr lang="en-GB" dirty="0"/>
              <a:t> </a:t>
            </a:r>
            <a:r>
              <a:rPr lang="en-GB" dirty="0" err="1"/>
              <a:t>na</a:t>
            </a:r>
            <a:r>
              <a:rPr lang="en-GB" dirty="0"/>
              <a:t> </a:t>
            </a:r>
            <a:r>
              <a:rPr lang="en-GB" dirty="0" err="1"/>
              <a:t>devizovém</a:t>
            </a:r>
            <a:r>
              <a:rPr lang="en-GB" dirty="0"/>
              <a:t> </a:t>
            </a:r>
            <a:r>
              <a:rPr lang="en-GB" dirty="0" err="1"/>
              <a:t>trhu</a:t>
            </a:r>
            <a:r>
              <a:rPr lang="en-GB" dirty="0"/>
              <a:t>, </a:t>
            </a:r>
            <a:r>
              <a:rPr lang="en-GB" dirty="0" err="1"/>
              <a:t>pokud</a:t>
            </a:r>
            <a:r>
              <a:rPr lang="en-GB" dirty="0"/>
              <a:t> by </a:t>
            </a:r>
            <a:r>
              <a:rPr lang="en-GB" dirty="0" err="1"/>
              <a:t>kurz</a:t>
            </a:r>
            <a:r>
              <a:rPr lang="en-GB" dirty="0"/>
              <a:t> </a:t>
            </a:r>
            <a:r>
              <a:rPr lang="en-GB" dirty="0" err="1"/>
              <a:t>koruny</a:t>
            </a:r>
            <a:r>
              <a:rPr lang="en-GB" dirty="0"/>
              <a:t> </a:t>
            </a:r>
            <a:r>
              <a:rPr lang="en-GB" dirty="0" err="1"/>
              <a:t>dosáhl</a:t>
            </a:r>
            <a:r>
              <a:rPr lang="en-GB" dirty="0"/>
              <a:t> </a:t>
            </a:r>
            <a:r>
              <a:rPr lang="en-GB" dirty="0" err="1"/>
              <a:t>extrémních</a:t>
            </a:r>
            <a:r>
              <a:rPr lang="en-GB" dirty="0"/>
              <a:t> </a:t>
            </a:r>
            <a:r>
              <a:rPr lang="en-GB" dirty="0" err="1"/>
              <a:t>hodnot</a:t>
            </a:r>
            <a:r>
              <a:rPr lang="en-GB" dirty="0"/>
              <a:t>, </a:t>
            </a:r>
            <a:r>
              <a:rPr lang="en-GB" dirty="0" err="1"/>
              <a:t>které</a:t>
            </a:r>
            <a:r>
              <a:rPr lang="en-GB" dirty="0"/>
              <a:t> by </a:t>
            </a:r>
            <a:r>
              <a:rPr lang="en-GB" dirty="0" err="1"/>
              <a:t>ohrožovaly</a:t>
            </a:r>
            <a:r>
              <a:rPr lang="en-GB" dirty="0"/>
              <a:t> </a:t>
            </a:r>
            <a:r>
              <a:rPr lang="en-GB" dirty="0" err="1"/>
              <a:t>stabilitu</a:t>
            </a:r>
            <a:r>
              <a:rPr lang="en-GB" dirty="0"/>
              <a:t> </a:t>
            </a:r>
            <a:r>
              <a:rPr lang="en-GB" dirty="0" err="1"/>
              <a:t>ekonomiky</a:t>
            </a:r>
            <a:r>
              <a:rPr lang="en-GB" dirty="0"/>
              <a:t>. ČNB </a:t>
            </a:r>
            <a:r>
              <a:rPr lang="en-GB" dirty="0" err="1"/>
              <a:t>zasahovala</a:t>
            </a:r>
            <a:r>
              <a:rPr lang="en-GB" dirty="0"/>
              <a:t> </a:t>
            </a:r>
            <a:r>
              <a:rPr lang="en-GB" dirty="0" err="1"/>
              <a:t>například</a:t>
            </a:r>
            <a:r>
              <a:rPr lang="en-GB" dirty="0"/>
              <a:t> v </a:t>
            </a:r>
            <a:r>
              <a:rPr lang="en-GB" dirty="0" err="1"/>
              <a:t>letech</a:t>
            </a:r>
            <a:r>
              <a:rPr lang="en-GB" dirty="0"/>
              <a:t> 2013–2017, </a:t>
            </a:r>
            <a:r>
              <a:rPr lang="en-GB" dirty="0" err="1"/>
              <a:t>kdy</a:t>
            </a:r>
            <a:r>
              <a:rPr lang="en-GB" dirty="0"/>
              <a:t> </a:t>
            </a:r>
            <a:r>
              <a:rPr lang="en-GB" dirty="0" err="1"/>
              <a:t>udržovala</a:t>
            </a:r>
            <a:r>
              <a:rPr lang="en-GB" dirty="0"/>
              <a:t> </a:t>
            </a:r>
            <a:r>
              <a:rPr lang="en-GB" dirty="0" err="1"/>
              <a:t>kurz</a:t>
            </a:r>
            <a:r>
              <a:rPr lang="en-GB" dirty="0"/>
              <a:t> </a:t>
            </a:r>
            <a:r>
              <a:rPr lang="en-GB" dirty="0" err="1"/>
              <a:t>koruny</a:t>
            </a:r>
            <a:r>
              <a:rPr lang="en-GB" dirty="0"/>
              <a:t> </a:t>
            </a:r>
            <a:r>
              <a:rPr lang="en-GB" dirty="0" err="1"/>
              <a:t>vůči</a:t>
            </a:r>
            <a:r>
              <a:rPr lang="en-GB" dirty="0"/>
              <a:t> </a:t>
            </a:r>
            <a:r>
              <a:rPr lang="en-GB" dirty="0" err="1"/>
              <a:t>euru</a:t>
            </a:r>
            <a:r>
              <a:rPr lang="en-GB" dirty="0"/>
              <a:t> </a:t>
            </a:r>
            <a:r>
              <a:rPr lang="en-GB" dirty="0" err="1"/>
              <a:t>nad</a:t>
            </a:r>
            <a:r>
              <a:rPr lang="en-GB" dirty="0"/>
              <a:t> </a:t>
            </a:r>
            <a:r>
              <a:rPr lang="en-GB" dirty="0" err="1"/>
              <a:t>hodnotou</a:t>
            </a:r>
            <a:r>
              <a:rPr lang="en-GB" dirty="0"/>
              <a:t> 27 </a:t>
            </a:r>
            <a:r>
              <a:rPr lang="en-GB" dirty="0" err="1"/>
              <a:t>Kč</a:t>
            </a:r>
            <a:r>
              <a:rPr lang="en-GB" dirty="0"/>
              <a:t> za euro, aby </a:t>
            </a:r>
            <a:r>
              <a:rPr lang="en-GB" dirty="0" err="1"/>
              <a:t>zabránila</a:t>
            </a:r>
            <a:r>
              <a:rPr lang="en-GB" dirty="0"/>
              <a:t> </a:t>
            </a:r>
            <a:r>
              <a:rPr lang="en-GB" dirty="0" err="1"/>
              <a:t>deflaci</a:t>
            </a:r>
            <a:r>
              <a:rPr lang="en-GB" dirty="0"/>
              <a:t> a </a:t>
            </a:r>
            <a:r>
              <a:rPr lang="en-GB" dirty="0" err="1"/>
              <a:t>podpořila</a:t>
            </a:r>
            <a:r>
              <a:rPr lang="en-GB" dirty="0"/>
              <a:t> </a:t>
            </a:r>
            <a:r>
              <a:rPr lang="en-GB" dirty="0" err="1"/>
              <a:t>ekonomiku</a:t>
            </a:r>
            <a:r>
              <a:rPr lang="en-GB" dirty="0"/>
              <a:t>.</a:t>
            </a:r>
            <a:endParaRPr lang="en-GB" dirty="0"/>
          </a:p>
          <a:p>
            <a:r>
              <a:rPr lang="en-GB" dirty="0" err="1"/>
              <a:t>Tento</a:t>
            </a:r>
            <a:r>
              <a:rPr lang="en-GB" dirty="0"/>
              <a:t> </a:t>
            </a:r>
            <a:r>
              <a:rPr lang="en-GB" dirty="0" err="1"/>
              <a:t>režim</a:t>
            </a:r>
            <a:r>
              <a:rPr lang="en-GB" dirty="0"/>
              <a:t> </a:t>
            </a:r>
            <a:r>
              <a:rPr lang="en-GB" dirty="0" err="1"/>
              <a:t>plovoucího</a:t>
            </a:r>
            <a:r>
              <a:rPr lang="en-GB" dirty="0"/>
              <a:t> </a:t>
            </a:r>
            <a:r>
              <a:rPr lang="en-GB" dirty="0" err="1"/>
              <a:t>kurzu</a:t>
            </a:r>
            <a:r>
              <a:rPr lang="en-GB" dirty="0"/>
              <a:t> </a:t>
            </a:r>
            <a:r>
              <a:rPr lang="en-GB" dirty="0" err="1"/>
              <a:t>poskytuje</a:t>
            </a:r>
            <a:r>
              <a:rPr lang="en-GB" dirty="0"/>
              <a:t> </a:t>
            </a:r>
            <a:r>
              <a:rPr lang="en-GB" dirty="0" err="1"/>
              <a:t>flexibilitu</a:t>
            </a:r>
            <a:r>
              <a:rPr lang="en-GB" dirty="0"/>
              <a:t> v </a:t>
            </a:r>
            <a:r>
              <a:rPr lang="en-GB" dirty="0" err="1"/>
              <a:t>reakci</a:t>
            </a:r>
            <a:r>
              <a:rPr lang="en-GB" dirty="0"/>
              <a:t> </a:t>
            </a:r>
            <a:r>
              <a:rPr lang="en-GB" dirty="0" err="1"/>
              <a:t>na</a:t>
            </a:r>
            <a:r>
              <a:rPr lang="en-GB" dirty="0"/>
              <a:t> </a:t>
            </a:r>
            <a:r>
              <a:rPr lang="en-GB" dirty="0" err="1"/>
              <a:t>ekonomické</a:t>
            </a:r>
            <a:r>
              <a:rPr lang="en-GB" dirty="0"/>
              <a:t> </a:t>
            </a:r>
            <a:r>
              <a:rPr lang="en-GB" dirty="0" err="1"/>
              <a:t>šoky</a:t>
            </a:r>
            <a:r>
              <a:rPr lang="en-GB" dirty="0"/>
              <a:t> a </a:t>
            </a:r>
            <a:r>
              <a:rPr lang="en-GB" dirty="0" err="1"/>
              <a:t>pomáhá</a:t>
            </a:r>
            <a:r>
              <a:rPr lang="en-GB" dirty="0"/>
              <a:t> </a:t>
            </a:r>
            <a:r>
              <a:rPr lang="en-GB" dirty="0" err="1"/>
              <a:t>stabilizovat</a:t>
            </a:r>
            <a:r>
              <a:rPr lang="en-GB" dirty="0"/>
              <a:t> </a:t>
            </a:r>
            <a:r>
              <a:rPr lang="en-GB" dirty="0" err="1"/>
              <a:t>ekonomiku</a:t>
            </a:r>
            <a:r>
              <a:rPr lang="en-GB" dirty="0"/>
              <a:t>, </a:t>
            </a:r>
            <a:r>
              <a:rPr lang="en-GB" dirty="0" err="1"/>
              <a:t>protože</a:t>
            </a:r>
            <a:r>
              <a:rPr lang="en-GB" dirty="0"/>
              <a:t> koruna </a:t>
            </a:r>
            <a:r>
              <a:rPr lang="en-GB" dirty="0" err="1"/>
              <a:t>může</a:t>
            </a:r>
            <a:r>
              <a:rPr lang="en-GB" dirty="0"/>
              <a:t> </a:t>
            </a:r>
            <a:r>
              <a:rPr lang="en-GB" dirty="0" err="1"/>
              <a:t>přirozeně</a:t>
            </a:r>
            <a:r>
              <a:rPr lang="en-GB" dirty="0"/>
              <a:t> </a:t>
            </a:r>
            <a:r>
              <a:rPr lang="en-GB" dirty="0" err="1"/>
              <a:t>reagovat</a:t>
            </a:r>
            <a:r>
              <a:rPr lang="en-GB" dirty="0"/>
              <a:t> </a:t>
            </a:r>
            <a:r>
              <a:rPr lang="en-GB" dirty="0" err="1"/>
              <a:t>na</a:t>
            </a:r>
            <a:r>
              <a:rPr lang="en-GB" dirty="0"/>
              <a:t> </a:t>
            </a:r>
            <a:r>
              <a:rPr lang="en-GB" dirty="0" err="1"/>
              <a:t>změny</a:t>
            </a:r>
            <a:r>
              <a:rPr lang="en-GB" dirty="0"/>
              <a:t> v </a:t>
            </a:r>
            <a:r>
              <a:rPr lang="en-GB" dirty="0" err="1"/>
              <a:t>globálním</a:t>
            </a:r>
            <a:r>
              <a:rPr lang="en-GB" dirty="0"/>
              <a:t> </a:t>
            </a:r>
            <a:r>
              <a:rPr lang="en-GB" dirty="0" err="1"/>
              <a:t>ekonomickém</a:t>
            </a:r>
            <a:r>
              <a:rPr lang="en-GB" dirty="0"/>
              <a:t> </a:t>
            </a:r>
            <a:r>
              <a:rPr lang="en-GB" dirty="0" err="1"/>
              <a:t>prostředí</a:t>
            </a:r>
            <a:r>
              <a:rPr lang="en-GB" dirty="0"/>
              <a:t>. Na </a:t>
            </a:r>
            <a:r>
              <a:rPr lang="en-GB" dirty="0" err="1"/>
              <a:t>rozdíl</a:t>
            </a:r>
            <a:r>
              <a:rPr lang="en-GB" dirty="0"/>
              <a:t> od </a:t>
            </a:r>
            <a:r>
              <a:rPr lang="en-GB" dirty="0" err="1"/>
              <a:t>pevných</a:t>
            </a:r>
            <a:r>
              <a:rPr lang="en-GB" dirty="0"/>
              <a:t> </a:t>
            </a:r>
            <a:r>
              <a:rPr lang="en-GB" dirty="0" err="1"/>
              <a:t>kurzů</a:t>
            </a:r>
            <a:r>
              <a:rPr lang="en-GB" dirty="0"/>
              <a:t> (</a:t>
            </a:r>
            <a:r>
              <a:rPr lang="en-GB" dirty="0" err="1"/>
              <a:t>např</a:t>
            </a:r>
            <a:r>
              <a:rPr lang="en-GB" dirty="0"/>
              <a:t>. </a:t>
            </a:r>
            <a:r>
              <a:rPr lang="en-GB" dirty="0" err="1"/>
              <a:t>při</a:t>
            </a:r>
            <a:r>
              <a:rPr lang="en-GB" dirty="0"/>
              <a:t> </a:t>
            </a:r>
            <a:r>
              <a:rPr lang="en-GB" dirty="0" err="1"/>
              <a:t>zlatém</a:t>
            </a:r>
            <a:r>
              <a:rPr lang="en-GB" dirty="0"/>
              <a:t> </a:t>
            </a:r>
            <a:r>
              <a:rPr lang="en-GB" dirty="0" err="1"/>
              <a:t>standardu</a:t>
            </a:r>
            <a:r>
              <a:rPr lang="en-GB" dirty="0"/>
              <a:t>) </a:t>
            </a:r>
            <a:r>
              <a:rPr lang="en-GB" dirty="0" err="1"/>
              <a:t>zde</a:t>
            </a:r>
            <a:r>
              <a:rPr lang="en-GB" dirty="0"/>
              <a:t> </a:t>
            </a:r>
            <a:r>
              <a:rPr lang="en-GB" dirty="0" err="1"/>
              <a:t>centrální</a:t>
            </a:r>
            <a:r>
              <a:rPr lang="en-GB" dirty="0"/>
              <a:t> </a:t>
            </a:r>
            <a:r>
              <a:rPr lang="en-GB" dirty="0" err="1"/>
              <a:t>banka</a:t>
            </a:r>
            <a:r>
              <a:rPr lang="en-GB" dirty="0"/>
              <a:t> </a:t>
            </a:r>
            <a:r>
              <a:rPr lang="en-GB" dirty="0" err="1"/>
              <a:t>neudržuje</a:t>
            </a:r>
            <a:r>
              <a:rPr lang="en-GB" dirty="0"/>
              <a:t> </a:t>
            </a:r>
            <a:r>
              <a:rPr lang="en-GB" dirty="0" err="1"/>
              <a:t>trvalý</a:t>
            </a:r>
            <a:r>
              <a:rPr lang="en-GB" dirty="0"/>
              <a:t> </a:t>
            </a:r>
            <a:r>
              <a:rPr lang="en-GB" dirty="0" err="1"/>
              <a:t>pevný</a:t>
            </a:r>
            <a:r>
              <a:rPr lang="en-GB" dirty="0"/>
              <a:t> </a:t>
            </a:r>
            <a:r>
              <a:rPr lang="en-GB" dirty="0" err="1"/>
              <a:t>kurz</a:t>
            </a:r>
            <a:r>
              <a:rPr lang="en-GB" dirty="0"/>
              <a:t>, ale </a:t>
            </a:r>
            <a:r>
              <a:rPr lang="en-GB" dirty="0" err="1"/>
              <a:t>může</a:t>
            </a:r>
            <a:r>
              <a:rPr lang="en-GB" dirty="0"/>
              <a:t> </a:t>
            </a:r>
            <a:r>
              <a:rPr lang="en-GB" dirty="0" err="1"/>
              <a:t>přistoupit</a:t>
            </a:r>
            <a:r>
              <a:rPr lang="en-GB" dirty="0"/>
              <a:t> k </a:t>
            </a:r>
            <a:r>
              <a:rPr lang="en-GB" dirty="0" err="1"/>
              <a:t>intervencím</a:t>
            </a:r>
            <a:r>
              <a:rPr lang="en-GB" dirty="0"/>
              <a:t> </a:t>
            </a:r>
            <a:r>
              <a:rPr lang="en-GB" dirty="0" err="1"/>
              <a:t>pouze</a:t>
            </a:r>
            <a:r>
              <a:rPr lang="en-GB" dirty="0"/>
              <a:t> v </a:t>
            </a:r>
            <a:r>
              <a:rPr lang="en-GB" dirty="0" err="1"/>
              <a:t>případě</a:t>
            </a:r>
            <a:r>
              <a:rPr lang="en-GB" dirty="0"/>
              <a:t> </a:t>
            </a:r>
            <a:r>
              <a:rPr lang="en-GB" dirty="0" err="1"/>
              <a:t>potřeby</a:t>
            </a:r>
            <a:r>
              <a:rPr lang="en-GB" dirty="0"/>
              <a:t>.</a:t>
            </a:r>
            <a:endParaRPr lang="en-GB"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GB" dirty="0" err="1"/>
              <a:t>Česká</a:t>
            </a:r>
            <a:r>
              <a:rPr lang="en-GB" dirty="0"/>
              <a:t> </a:t>
            </a:r>
            <a:r>
              <a:rPr lang="en-GB" dirty="0" err="1"/>
              <a:t>republika</a:t>
            </a:r>
            <a:r>
              <a:rPr lang="en-GB" dirty="0"/>
              <a:t> </a:t>
            </a:r>
            <a:r>
              <a:rPr lang="en-GB" dirty="0" err="1"/>
              <a:t>používá</a:t>
            </a:r>
            <a:r>
              <a:rPr lang="en-GB" dirty="0"/>
              <a:t> </a:t>
            </a:r>
            <a:r>
              <a:rPr lang="en-GB" b="1" dirty="0" err="1"/>
              <a:t>režim</a:t>
            </a:r>
            <a:r>
              <a:rPr lang="en-GB" b="1" dirty="0"/>
              <a:t> </a:t>
            </a:r>
            <a:r>
              <a:rPr lang="en-GB" b="1" dirty="0" err="1"/>
              <a:t>řízeného</a:t>
            </a:r>
            <a:r>
              <a:rPr lang="en-GB" b="1" dirty="0"/>
              <a:t> </a:t>
            </a:r>
            <a:r>
              <a:rPr lang="en-GB" b="1" dirty="0" err="1"/>
              <a:t>plovoucího</a:t>
            </a:r>
            <a:r>
              <a:rPr lang="en-GB" b="1" dirty="0"/>
              <a:t> </a:t>
            </a:r>
            <a:r>
              <a:rPr lang="en-GB" b="1" dirty="0" err="1"/>
              <a:t>měnového</a:t>
            </a:r>
            <a:r>
              <a:rPr lang="en-GB" b="1" dirty="0"/>
              <a:t> </a:t>
            </a:r>
            <a:r>
              <a:rPr lang="en-GB" b="1" dirty="0" err="1"/>
              <a:t>kurzu</a:t>
            </a:r>
            <a:r>
              <a:rPr lang="en-GB" dirty="0"/>
              <a:t> (</a:t>
            </a:r>
            <a:r>
              <a:rPr lang="en-GB" dirty="0" err="1"/>
              <a:t>anglicky</a:t>
            </a:r>
            <a:r>
              <a:rPr lang="en-GB" dirty="0"/>
              <a:t> </a:t>
            </a:r>
            <a:r>
              <a:rPr lang="en-GB" i="1" dirty="0"/>
              <a:t>managed floating exchange rate system</a:t>
            </a:r>
            <a:r>
              <a:rPr lang="en-GB" dirty="0"/>
              <a:t>).</a:t>
            </a:r>
            <a:endParaRPr lang="en-GB" dirty="0"/>
          </a:p>
          <a:p>
            <a:r>
              <a:rPr lang="en-GB" b="1" dirty="0" err="1"/>
              <a:t>Charakteristika</a:t>
            </a:r>
            <a:r>
              <a:rPr lang="en-GB" b="1" dirty="0"/>
              <a:t>:</a:t>
            </a:r>
            <a:endParaRPr lang="en-GB" b="1" dirty="0"/>
          </a:p>
          <a:p>
            <a:pPr>
              <a:buFont typeface="Arial" panose="020B0604020202020204" pitchFamily="34" charset="0"/>
              <a:buChar char="•"/>
            </a:pPr>
            <a:r>
              <a:rPr lang="en-GB" b="1" dirty="0" err="1"/>
              <a:t>Plovoucí</a:t>
            </a:r>
            <a:r>
              <a:rPr lang="en-GB" b="1" dirty="0"/>
              <a:t> </a:t>
            </a:r>
            <a:r>
              <a:rPr lang="en-GB" b="1" dirty="0" err="1"/>
              <a:t>kurz</a:t>
            </a:r>
            <a:r>
              <a:rPr lang="en-GB" dirty="0"/>
              <a:t>: Kurz </a:t>
            </a:r>
            <a:r>
              <a:rPr lang="en-GB" dirty="0" err="1"/>
              <a:t>české</a:t>
            </a:r>
            <a:r>
              <a:rPr lang="en-GB" dirty="0"/>
              <a:t> </a:t>
            </a:r>
            <a:r>
              <a:rPr lang="en-GB" dirty="0" err="1"/>
              <a:t>koruny</a:t>
            </a:r>
            <a:r>
              <a:rPr lang="en-GB" dirty="0"/>
              <a:t> </a:t>
            </a:r>
            <a:r>
              <a:rPr lang="en-GB" dirty="0" err="1"/>
              <a:t>vůči</a:t>
            </a:r>
            <a:r>
              <a:rPr lang="en-GB" dirty="0"/>
              <a:t> </a:t>
            </a:r>
            <a:r>
              <a:rPr lang="en-GB" dirty="0" err="1"/>
              <a:t>jiným</a:t>
            </a:r>
            <a:r>
              <a:rPr lang="en-GB" dirty="0"/>
              <a:t> </a:t>
            </a:r>
            <a:r>
              <a:rPr lang="en-GB" dirty="0" err="1"/>
              <a:t>měnám</a:t>
            </a:r>
            <a:r>
              <a:rPr lang="en-GB" dirty="0"/>
              <a:t> </a:t>
            </a:r>
            <a:r>
              <a:rPr lang="en-GB" dirty="0" err="1"/>
              <a:t>není</a:t>
            </a:r>
            <a:r>
              <a:rPr lang="en-GB" dirty="0"/>
              <a:t> </a:t>
            </a:r>
            <a:r>
              <a:rPr lang="en-GB" dirty="0" err="1"/>
              <a:t>pevně</a:t>
            </a:r>
            <a:r>
              <a:rPr lang="en-GB" dirty="0"/>
              <a:t> </a:t>
            </a:r>
            <a:r>
              <a:rPr lang="en-GB" dirty="0" err="1"/>
              <a:t>stanoven</a:t>
            </a:r>
            <a:r>
              <a:rPr lang="en-GB" dirty="0"/>
              <a:t> ani </a:t>
            </a:r>
            <a:r>
              <a:rPr lang="en-GB" dirty="0" err="1"/>
              <a:t>přímo</a:t>
            </a:r>
            <a:r>
              <a:rPr lang="en-GB" dirty="0"/>
              <a:t> </a:t>
            </a:r>
            <a:r>
              <a:rPr lang="en-GB" dirty="0" err="1"/>
              <a:t>fixován</a:t>
            </a:r>
            <a:r>
              <a:rPr lang="en-GB" dirty="0"/>
              <a:t> k </a:t>
            </a:r>
            <a:r>
              <a:rPr lang="en-GB" dirty="0" err="1"/>
              <a:t>žádné</a:t>
            </a:r>
            <a:r>
              <a:rPr lang="en-GB" dirty="0"/>
              <a:t> </a:t>
            </a:r>
            <a:r>
              <a:rPr lang="en-GB" dirty="0" err="1"/>
              <a:t>jiné</a:t>
            </a:r>
            <a:r>
              <a:rPr lang="en-GB" dirty="0"/>
              <a:t> </a:t>
            </a:r>
            <a:r>
              <a:rPr lang="en-GB" dirty="0" err="1"/>
              <a:t>měně</a:t>
            </a:r>
            <a:r>
              <a:rPr lang="en-GB" dirty="0"/>
              <a:t> </a:t>
            </a:r>
            <a:r>
              <a:rPr lang="en-GB" dirty="0" err="1"/>
              <a:t>nebo</a:t>
            </a:r>
            <a:r>
              <a:rPr lang="en-GB" dirty="0"/>
              <a:t> </a:t>
            </a:r>
            <a:r>
              <a:rPr lang="en-GB" dirty="0" err="1"/>
              <a:t>koši</a:t>
            </a:r>
            <a:r>
              <a:rPr lang="en-GB" dirty="0"/>
              <a:t> </a:t>
            </a:r>
            <a:r>
              <a:rPr lang="en-GB" dirty="0" err="1"/>
              <a:t>měn</a:t>
            </a:r>
            <a:r>
              <a:rPr lang="en-GB" dirty="0"/>
              <a:t>. Kurz </a:t>
            </a:r>
            <a:r>
              <a:rPr lang="en-GB" dirty="0" err="1"/>
              <a:t>koruny</a:t>
            </a:r>
            <a:r>
              <a:rPr lang="en-GB" dirty="0"/>
              <a:t> se </a:t>
            </a:r>
            <a:r>
              <a:rPr lang="en-GB" dirty="0" err="1"/>
              <a:t>volně</a:t>
            </a:r>
            <a:r>
              <a:rPr lang="en-GB" dirty="0"/>
              <a:t> </a:t>
            </a:r>
            <a:r>
              <a:rPr lang="en-GB" dirty="0" err="1"/>
              <a:t>mění</a:t>
            </a:r>
            <a:r>
              <a:rPr lang="en-GB" dirty="0"/>
              <a:t> </a:t>
            </a:r>
            <a:r>
              <a:rPr lang="en-GB" dirty="0" err="1"/>
              <a:t>na</a:t>
            </a:r>
            <a:r>
              <a:rPr lang="en-GB" dirty="0"/>
              <a:t> </a:t>
            </a:r>
            <a:r>
              <a:rPr lang="en-GB" dirty="0" err="1"/>
              <a:t>základě</a:t>
            </a:r>
            <a:r>
              <a:rPr lang="en-GB" dirty="0"/>
              <a:t> </a:t>
            </a:r>
            <a:r>
              <a:rPr lang="en-GB" dirty="0" err="1"/>
              <a:t>nabídky</a:t>
            </a:r>
            <a:r>
              <a:rPr lang="en-GB" dirty="0"/>
              <a:t> a </a:t>
            </a:r>
            <a:r>
              <a:rPr lang="en-GB" dirty="0" err="1"/>
              <a:t>poptávky</a:t>
            </a:r>
            <a:r>
              <a:rPr lang="en-GB" dirty="0"/>
              <a:t> </a:t>
            </a:r>
            <a:r>
              <a:rPr lang="en-GB" dirty="0" err="1"/>
              <a:t>na</a:t>
            </a:r>
            <a:r>
              <a:rPr lang="en-GB" dirty="0"/>
              <a:t> </a:t>
            </a:r>
            <a:r>
              <a:rPr lang="en-GB" dirty="0" err="1"/>
              <a:t>devizových</a:t>
            </a:r>
            <a:r>
              <a:rPr lang="en-GB" dirty="0"/>
              <a:t> </a:t>
            </a:r>
            <a:r>
              <a:rPr lang="en-GB" dirty="0" err="1"/>
              <a:t>trzích</a:t>
            </a:r>
            <a:r>
              <a:rPr lang="en-GB" dirty="0"/>
              <a:t>.</a:t>
            </a:r>
            <a:endParaRPr lang="en-GB" dirty="0"/>
          </a:p>
          <a:p>
            <a:pPr>
              <a:buFont typeface="Arial" panose="020B0604020202020204" pitchFamily="34" charset="0"/>
              <a:buChar char="•"/>
            </a:pPr>
            <a:r>
              <a:rPr lang="en-GB" b="1" dirty="0" err="1"/>
              <a:t>Intervence</a:t>
            </a:r>
            <a:r>
              <a:rPr lang="en-GB" b="1" dirty="0"/>
              <a:t> </a:t>
            </a:r>
            <a:r>
              <a:rPr lang="en-GB" b="1" dirty="0" err="1"/>
              <a:t>centrální</a:t>
            </a:r>
            <a:r>
              <a:rPr lang="en-GB" b="1" dirty="0"/>
              <a:t> </a:t>
            </a:r>
            <a:r>
              <a:rPr lang="en-GB" b="1" dirty="0" err="1"/>
              <a:t>banky</a:t>
            </a:r>
            <a:r>
              <a:rPr lang="en-GB" dirty="0"/>
              <a:t>: </a:t>
            </a:r>
            <a:r>
              <a:rPr lang="en-GB" dirty="0" err="1"/>
              <a:t>Česká</a:t>
            </a:r>
            <a:r>
              <a:rPr lang="en-GB" dirty="0"/>
              <a:t> </a:t>
            </a:r>
            <a:r>
              <a:rPr lang="en-GB" dirty="0" err="1"/>
              <a:t>národní</a:t>
            </a:r>
            <a:r>
              <a:rPr lang="en-GB" dirty="0"/>
              <a:t> </a:t>
            </a:r>
            <a:r>
              <a:rPr lang="en-GB" dirty="0" err="1"/>
              <a:t>banka</a:t>
            </a:r>
            <a:r>
              <a:rPr lang="en-GB" dirty="0"/>
              <a:t> (ČNB) </a:t>
            </a:r>
            <a:r>
              <a:rPr lang="en-GB" dirty="0" err="1"/>
              <a:t>si</a:t>
            </a:r>
            <a:r>
              <a:rPr lang="en-GB" dirty="0"/>
              <a:t> </a:t>
            </a:r>
            <a:r>
              <a:rPr lang="en-GB" dirty="0" err="1"/>
              <a:t>však</a:t>
            </a:r>
            <a:r>
              <a:rPr lang="en-GB" dirty="0"/>
              <a:t> </a:t>
            </a:r>
            <a:r>
              <a:rPr lang="en-GB" dirty="0" err="1"/>
              <a:t>vyhrazuje</a:t>
            </a:r>
            <a:r>
              <a:rPr lang="en-GB" dirty="0"/>
              <a:t> </a:t>
            </a:r>
            <a:r>
              <a:rPr lang="en-GB" dirty="0" err="1"/>
              <a:t>právo</a:t>
            </a:r>
            <a:r>
              <a:rPr lang="en-GB" dirty="0"/>
              <a:t> </a:t>
            </a:r>
            <a:r>
              <a:rPr lang="en-GB" dirty="0" err="1"/>
              <a:t>provádět</a:t>
            </a:r>
            <a:r>
              <a:rPr lang="en-GB" dirty="0"/>
              <a:t> </a:t>
            </a:r>
            <a:r>
              <a:rPr lang="en-GB" dirty="0" err="1"/>
              <a:t>intervence</a:t>
            </a:r>
            <a:r>
              <a:rPr lang="en-GB" dirty="0"/>
              <a:t> </a:t>
            </a:r>
            <a:r>
              <a:rPr lang="en-GB" dirty="0" err="1"/>
              <a:t>na</a:t>
            </a:r>
            <a:r>
              <a:rPr lang="en-GB" dirty="0"/>
              <a:t> </a:t>
            </a:r>
            <a:r>
              <a:rPr lang="en-GB" dirty="0" err="1"/>
              <a:t>devizovém</a:t>
            </a:r>
            <a:r>
              <a:rPr lang="en-GB" dirty="0"/>
              <a:t> </a:t>
            </a:r>
            <a:r>
              <a:rPr lang="en-GB" dirty="0" err="1"/>
              <a:t>trhu</a:t>
            </a:r>
            <a:r>
              <a:rPr lang="en-GB" dirty="0"/>
              <a:t>, </a:t>
            </a:r>
            <a:r>
              <a:rPr lang="en-GB" dirty="0" err="1"/>
              <a:t>pokud</a:t>
            </a:r>
            <a:r>
              <a:rPr lang="en-GB" dirty="0"/>
              <a:t> by </a:t>
            </a:r>
            <a:r>
              <a:rPr lang="en-GB" dirty="0" err="1"/>
              <a:t>kurz</a:t>
            </a:r>
            <a:r>
              <a:rPr lang="en-GB" dirty="0"/>
              <a:t> </a:t>
            </a:r>
            <a:r>
              <a:rPr lang="en-GB" dirty="0" err="1"/>
              <a:t>koruny</a:t>
            </a:r>
            <a:r>
              <a:rPr lang="en-GB" dirty="0"/>
              <a:t> </a:t>
            </a:r>
            <a:r>
              <a:rPr lang="en-GB" dirty="0" err="1"/>
              <a:t>dosáhl</a:t>
            </a:r>
            <a:r>
              <a:rPr lang="en-GB" dirty="0"/>
              <a:t> </a:t>
            </a:r>
            <a:r>
              <a:rPr lang="en-GB" dirty="0" err="1"/>
              <a:t>extrémních</a:t>
            </a:r>
            <a:r>
              <a:rPr lang="en-GB" dirty="0"/>
              <a:t> </a:t>
            </a:r>
            <a:r>
              <a:rPr lang="en-GB" dirty="0" err="1"/>
              <a:t>hodnot</a:t>
            </a:r>
            <a:r>
              <a:rPr lang="en-GB" dirty="0"/>
              <a:t>, </a:t>
            </a:r>
            <a:r>
              <a:rPr lang="en-GB" dirty="0" err="1"/>
              <a:t>které</a:t>
            </a:r>
            <a:r>
              <a:rPr lang="en-GB" dirty="0"/>
              <a:t> by </a:t>
            </a:r>
            <a:r>
              <a:rPr lang="en-GB" dirty="0" err="1"/>
              <a:t>ohrožovaly</a:t>
            </a:r>
            <a:r>
              <a:rPr lang="en-GB" dirty="0"/>
              <a:t> </a:t>
            </a:r>
            <a:r>
              <a:rPr lang="en-GB" dirty="0" err="1"/>
              <a:t>stabilitu</a:t>
            </a:r>
            <a:r>
              <a:rPr lang="en-GB" dirty="0"/>
              <a:t> </a:t>
            </a:r>
            <a:r>
              <a:rPr lang="en-GB" dirty="0" err="1"/>
              <a:t>ekonomiky</a:t>
            </a:r>
            <a:r>
              <a:rPr lang="en-GB" dirty="0"/>
              <a:t>. ČNB </a:t>
            </a:r>
            <a:r>
              <a:rPr lang="en-GB" dirty="0" err="1"/>
              <a:t>zasahovala</a:t>
            </a:r>
            <a:r>
              <a:rPr lang="en-GB" dirty="0"/>
              <a:t> </a:t>
            </a:r>
            <a:r>
              <a:rPr lang="en-GB" dirty="0" err="1"/>
              <a:t>například</a:t>
            </a:r>
            <a:r>
              <a:rPr lang="en-GB" dirty="0"/>
              <a:t> v </a:t>
            </a:r>
            <a:r>
              <a:rPr lang="en-GB" dirty="0" err="1"/>
              <a:t>letech</a:t>
            </a:r>
            <a:r>
              <a:rPr lang="en-GB" dirty="0"/>
              <a:t> 2013–2017, </a:t>
            </a:r>
            <a:r>
              <a:rPr lang="en-GB" dirty="0" err="1"/>
              <a:t>kdy</a:t>
            </a:r>
            <a:r>
              <a:rPr lang="en-GB" dirty="0"/>
              <a:t> </a:t>
            </a:r>
            <a:r>
              <a:rPr lang="en-GB" dirty="0" err="1"/>
              <a:t>udržovala</a:t>
            </a:r>
            <a:r>
              <a:rPr lang="en-GB" dirty="0"/>
              <a:t> </a:t>
            </a:r>
            <a:r>
              <a:rPr lang="en-GB" dirty="0" err="1"/>
              <a:t>kurz</a:t>
            </a:r>
            <a:r>
              <a:rPr lang="en-GB" dirty="0"/>
              <a:t> </a:t>
            </a:r>
            <a:r>
              <a:rPr lang="en-GB" dirty="0" err="1"/>
              <a:t>koruny</a:t>
            </a:r>
            <a:r>
              <a:rPr lang="en-GB" dirty="0"/>
              <a:t> </a:t>
            </a:r>
            <a:r>
              <a:rPr lang="en-GB" dirty="0" err="1"/>
              <a:t>vůči</a:t>
            </a:r>
            <a:r>
              <a:rPr lang="en-GB" dirty="0"/>
              <a:t> </a:t>
            </a:r>
            <a:r>
              <a:rPr lang="en-GB" dirty="0" err="1"/>
              <a:t>euru</a:t>
            </a:r>
            <a:r>
              <a:rPr lang="en-GB" dirty="0"/>
              <a:t> </a:t>
            </a:r>
            <a:r>
              <a:rPr lang="en-GB" dirty="0" err="1"/>
              <a:t>nad</a:t>
            </a:r>
            <a:r>
              <a:rPr lang="en-GB" dirty="0"/>
              <a:t> </a:t>
            </a:r>
            <a:r>
              <a:rPr lang="en-GB" dirty="0" err="1"/>
              <a:t>hodnotou</a:t>
            </a:r>
            <a:r>
              <a:rPr lang="en-GB" dirty="0"/>
              <a:t> 27 </a:t>
            </a:r>
            <a:r>
              <a:rPr lang="en-GB" dirty="0" err="1"/>
              <a:t>Kč</a:t>
            </a:r>
            <a:r>
              <a:rPr lang="en-GB" dirty="0"/>
              <a:t> za euro, aby </a:t>
            </a:r>
            <a:r>
              <a:rPr lang="en-GB" dirty="0" err="1"/>
              <a:t>zabránila</a:t>
            </a:r>
            <a:r>
              <a:rPr lang="en-GB" dirty="0"/>
              <a:t> </a:t>
            </a:r>
            <a:r>
              <a:rPr lang="en-GB" dirty="0" err="1"/>
              <a:t>deflaci</a:t>
            </a:r>
            <a:r>
              <a:rPr lang="en-GB" dirty="0"/>
              <a:t> a </a:t>
            </a:r>
            <a:r>
              <a:rPr lang="en-GB" dirty="0" err="1"/>
              <a:t>podpořila</a:t>
            </a:r>
            <a:r>
              <a:rPr lang="en-GB" dirty="0"/>
              <a:t> </a:t>
            </a:r>
            <a:r>
              <a:rPr lang="en-GB" dirty="0" err="1"/>
              <a:t>ekonomiku</a:t>
            </a:r>
            <a:r>
              <a:rPr lang="en-GB" dirty="0"/>
              <a:t>.</a:t>
            </a:r>
            <a:endParaRPr lang="en-GB" dirty="0"/>
          </a:p>
          <a:p>
            <a:r>
              <a:rPr lang="en-GB" dirty="0" err="1"/>
              <a:t>Tento</a:t>
            </a:r>
            <a:r>
              <a:rPr lang="en-GB" dirty="0"/>
              <a:t> </a:t>
            </a:r>
            <a:r>
              <a:rPr lang="en-GB" dirty="0" err="1"/>
              <a:t>režim</a:t>
            </a:r>
            <a:r>
              <a:rPr lang="en-GB" dirty="0"/>
              <a:t> </a:t>
            </a:r>
            <a:r>
              <a:rPr lang="en-GB" dirty="0" err="1"/>
              <a:t>plovoucího</a:t>
            </a:r>
            <a:r>
              <a:rPr lang="en-GB" dirty="0"/>
              <a:t> </a:t>
            </a:r>
            <a:r>
              <a:rPr lang="en-GB" dirty="0" err="1"/>
              <a:t>kurzu</a:t>
            </a:r>
            <a:r>
              <a:rPr lang="en-GB" dirty="0"/>
              <a:t> </a:t>
            </a:r>
            <a:r>
              <a:rPr lang="en-GB" dirty="0" err="1"/>
              <a:t>poskytuje</a:t>
            </a:r>
            <a:r>
              <a:rPr lang="en-GB" dirty="0"/>
              <a:t> </a:t>
            </a:r>
            <a:r>
              <a:rPr lang="en-GB" dirty="0" err="1"/>
              <a:t>flexibilitu</a:t>
            </a:r>
            <a:r>
              <a:rPr lang="en-GB" dirty="0"/>
              <a:t> v </a:t>
            </a:r>
            <a:r>
              <a:rPr lang="en-GB" dirty="0" err="1"/>
              <a:t>reakci</a:t>
            </a:r>
            <a:r>
              <a:rPr lang="en-GB" dirty="0"/>
              <a:t> </a:t>
            </a:r>
            <a:r>
              <a:rPr lang="en-GB" dirty="0" err="1"/>
              <a:t>na</a:t>
            </a:r>
            <a:r>
              <a:rPr lang="en-GB" dirty="0"/>
              <a:t> </a:t>
            </a:r>
            <a:r>
              <a:rPr lang="en-GB" dirty="0" err="1"/>
              <a:t>ekonomické</a:t>
            </a:r>
            <a:r>
              <a:rPr lang="en-GB" dirty="0"/>
              <a:t> </a:t>
            </a:r>
            <a:r>
              <a:rPr lang="en-GB" dirty="0" err="1"/>
              <a:t>šoky</a:t>
            </a:r>
            <a:r>
              <a:rPr lang="en-GB" dirty="0"/>
              <a:t> a </a:t>
            </a:r>
            <a:r>
              <a:rPr lang="en-GB" dirty="0" err="1"/>
              <a:t>pomáhá</a:t>
            </a:r>
            <a:r>
              <a:rPr lang="en-GB" dirty="0"/>
              <a:t> </a:t>
            </a:r>
            <a:r>
              <a:rPr lang="en-GB" dirty="0" err="1"/>
              <a:t>stabilizovat</a:t>
            </a:r>
            <a:r>
              <a:rPr lang="en-GB" dirty="0"/>
              <a:t> </a:t>
            </a:r>
            <a:r>
              <a:rPr lang="en-GB" dirty="0" err="1"/>
              <a:t>ekonomiku</a:t>
            </a:r>
            <a:r>
              <a:rPr lang="en-GB" dirty="0"/>
              <a:t>, </a:t>
            </a:r>
            <a:r>
              <a:rPr lang="en-GB" dirty="0" err="1"/>
              <a:t>protože</a:t>
            </a:r>
            <a:r>
              <a:rPr lang="en-GB" dirty="0"/>
              <a:t> koruna </a:t>
            </a:r>
            <a:r>
              <a:rPr lang="en-GB" dirty="0" err="1"/>
              <a:t>může</a:t>
            </a:r>
            <a:r>
              <a:rPr lang="en-GB" dirty="0"/>
              <a:t> </a:t>
            </a:r>
            <a:r>
              <a:rPr lang="en-GB" dirty="0" err="1"/>
              <a:t>přirozeně</a:t>
            </a:r>
            <a:r>
              <a:rPr lang="en-GB" dirty="0"/>
              <a:t> </a:t>
            </a:r>
            <a:r>
              <a:rPr lang="en-GB" dirty="0" err="1"/>
              <a:t>reagovat</a:t>
            </a:r>
            <a:r>
              <a:rPr lang="en-GB" dirty="0"/>
              <a:t> </a:t>
            </a:r>
            <a:r>
              <a:rPr lang="en-GB" dirty="0" err="1"/>
              <a:t>na</a:t>
            </a:r>
            <a:r>
              <a:rPr lang="en-GB" dirty="0"/>
              <a:t> </a:t>
            </a:r>
            <a:r>
              <a:rPr lang="en-GB" dirty="0" err="1"/>
              <a:t>změny</a:t>
            </a:r>
            <a:r>
              <a:rPr lang="en-GB" dirty="0"/>
              <a:t> v </a:t>
            </a:r>
            <a:r>
              <a:rPr lang="en-GB" dirty="0" err="1"/>
              <a:t>globálním</a:t>
            </a:r>
            <a:r>
              <a:rPr lang="en-GB" dirty="0"/>
              <a:t> </a:t>
            </a:r>
            <a:r>
              <a:rPr lang="en-GB" dirty="0" err="1"/>
              <a:t>ekonomickém</a:t>
            </a:r>
            <a:r>
              <a:rPr lang="en-GB" dirty="0"/>
              <a:t> </a:t>
            </a:r>
            <a:r>
              <a:rPr lang="en-GB" dirty="0" err="1"/>
              <a:t>prostředí</a:t>
            </a:r>
            <a:r>
              <a:rPr lang="en-GB" dirty="0"/>
              <a:t>. Na </a:t>
            </a:r>
            <a:r>
              <a:rPr lang="en-GB" dirty="0" err="1"/>
              <a:t>rozdíl</a:t>
            </a:r>
            <a:r>
              <a:rPr lang="en-GB" dirty="0"/>
              <a:t> od </a:t>
            </a:r>
            <a:r>
              <a:rPr lang="en-GB" dirty="0" err="1"/>
              <a:t>pevných</a:t>
            </a:r>
            <a:r>
              <a:rPr lang="en-GB" dirty="0"/>
              <a:t> </a:t>
            </a:r>
            <a:r>
              <a:rPr lang="en-GB" dirty="0" err="1"/>
              <a:t>kurzů</a:t>
            </a:r>
            <a:r>
              <a:rPr lang="en-GB" dirty="0"/>
              <a:t> (</a:t>
            </a:r>
            <a:r>
              <a:rPr lang="en-GB" dirty="0" err="1"/>
              <a:t>např</a:t>
            </a:r>
            <a:r>
              <a:rPr lang="en-GB" dirty="0"/>
              <a:t>. </a:t>
            </a:r>
            <a:r>
              <a:rPr lang="en-GB" dirty="0" err="1"/>
              <a:t>při</a:t>
            </a:r>
            <a:r>
              <a:rPr lang="en-GB" dirty="0"/>
              <a:t> </a:t>
            </a:r>
            <a:r>
              <a:rPr lang="en-GB" dirty="0" err="1"/>
              <a:t>zlatém</a:t>
            </a:r>
            <a:r>
              <a:rPr lang="en-GB" dirty="0"/>
              <a:t> </a:t>
            </a:r>
            <a:r>
              <a:rPr lang="en-GB" dirty="0" err="1"/>
              <a:t>standardu</a:t>
            </a:r>
            <a:r>
              <a:rPr lang="en-GB" dirty="0"/>
              <a:t>) </a:t>
            </a:r>
            <a:r>
              <a:rPr lang="en-GB" dirty="0" err="1"/>
              <a:t>zde</a:t>
            </a:r>
            <a:r>
              <a:rPr lang="en-GB" dirty="0"/>
              <a:t> </a:t>
            </a:r>
            <a:r>
              <a:rPr lang="en-GB" dirty="0" err="1"/>
              <a:t>centrální</a:t>
            </a:r>
            <a:r>
              <a:rPr lang="en-GB" dirty="0"/>
              <a:t> </a:t>
            </a:r>
            <a:r>
              <a:rPr lang="en-GB" dirty="0" err="1"/>
              <a:t>banka</a:t>
            </a:r>
            <a:r>
              <a:rPr lang="en-GB" dirty="0"/>
              <a:t> </a:t>
            </a:r>
            <a:r>
              <a:rPr lang="en-GB" dirty="0" err="1"/>
              <a:t>neudržuje</a:t>
            </a:r>
            <a:r>
              <a:rPr lang="en-GB" dirty="0"/>
              <a:t> </a:t>
            </a:r>
            <a:r>
              <a:rPr lang="en-GB" dirty="0" err="1"/>
              <a:t>trvalý</a:t>
            </a:r>
            <a:r>
              <a:rPr lang="en-GB" dirty="0"/>
              <a:t> </a:t>
            </a:r>
            <a:r>
              <a:rPr lang="en-GB" dirty="0" err="1"/>
              <a:t>pevný</a:t>
            </a:r>
            <a:r>
              <a:rPr lang="en-GB" dirty="0"/>
              <a:t> </a:t>
            </a:r>
            <a:r>
              <a:rPr lang="en-GB" dirty="0" err="1"/>
              <a:t>kurz</a:t>
            </a:r>
            <a:r>
              <a:rPr lang="en-GB" dirty="0"/>
              <a:t>, ale </a:t>
            </a:r>
            <a:r>
              <a:rPr lang="en-GB" dirty="0" err="1"/>
              <a:t>může</a:t>
            </a:r>
            <a:r>
              <a:rPr lang="en-GB" dirty="0"/>
              <a:t> </a:t>
            </a:r>
            <a:r>
              <a:rPr lang="en-GB" dirty="0" err="1"/>
              <a:t>přistoupit</a:t>
            </a:r>
            <a:r>
              <a:rPr lang="en-GB" dirty="0"/>
              <a:t> k </a:t>
            </a:r>
            <a:r>
              <a:rPr lang="en-GB" dirty="0" err="1"/>
              <a:t>intervencím</a:t>
            </a:r>
            <a:r>
              <a:rPr lang="en-GB" dirty="0"/>
              <a:t> </a:t>
            </a:r>
            <a:r>
              <a:rPr lang="en-GB" dirty="0" err="1"/>
              <a:t>pouze</a:t>
            </a:r>
            <a:r>
              <a:rPr lang="en-GB" dirty="0"/>
              <a:t> v </a:t>
            </a:r>
            <a:r>
              <a:rPr lang="en-GB" dirty="0" err="1"/>
              <a:t>případě</a:t>
            </a:r>
            <a:r>
              <a:rPr lang="en-GB" dirty="0"/>
              <a:t> </a:t>
            </a:r>
            <a:r>
              <a:rPr lang="en-GB" dirty="0" err="1"/>
              <a:t>potřeby</a:t>
            </a:r>
            <a:r>
              <a:rPr lang="en-GB" dirty="0"/>
              <a:t>.</a:t>
            </a:r>
            <a:endParaRPr lang="en-GB"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GB" dirty="0" err="1"/>
              <a:t>Česká</a:t>
            </a:r>
            <a:r>
              <a:rPr lang="en-GB" dirty="0"/>
              <a:t> </a:t>
            </a:r>
            <a:r>
              <a:rPr lang="en-GB" dirty="0" err="1"/>
              <a:t>republika</a:t>
            </a:r>
            <a:r>
              <a:rPr lang="en-GB" dirty="0"/>
              <a:t> </a:t>
            </a:r>
            <a:r>
              <a:rPr lang="en-GB" dirty="0" err="1"/>
              <a:t>používá</a:t>
            </a:r>
            <a:r>
              <a:rPr lang="en-GB" dirty="0"/>
              <a:t> </a:t>
            </a:r>
            <a:r>
              <a:rPr lang="en-GB" b="1" dirty="0" err="1"/>
              <a:t>režim</a:t>
            </a:r>
            <a:r>
              <a:rPr lang="en-GB" b="1" dirty="0"/>
              <a:t> </a:t>
            </a:r>
            <a:r>
              <a:rPr lang="en-GB" b="1" dirty="0" err="1"/>
              <a:t>řízeného</a:t>
            </a:r>
            <a:r>
              <a:rPr lang="en-GB" b="1" dirty="0"/>
              <a:t> </a:t>
            </a:r>
            <a:r>
              <a:rPr lang="en-GB" b="1" dirty="0" err="1"/>
              <a:t>plovoucího</a:t>
            </a:r>
            <a:r>
              <a:rPr lang="en-GB" b="1" dirty="0"/>
              <a:t> </a:t>
            </a:r>
            <a:r>
              <a:rPr lang="en-GB" b="1" dirty="0" err="1"/>
              <a:t>měnového</a:t>
            </a:r>
            <a:r>
              <a:rPr lang="en-GB" b="1" dirty="0"/>
              <a:t> </a:t>
            </a:r>
            <a:r>
              <a:rPr lang="en-GB" b="1" dirty="0" err="1"/>
              <a:t>kurzu</a:t>
            </a:r>
            <a:r>
              <a:rPr lang="en-GB" dirty="0"/>
              <a:t> (</a:t>
            </a:r>
            <a:r>
              <a:rPr lang="en-GB" dirty="0" err="1"/>
              <a:t>anglicky</a:t>
            </a:r>
            <a:r>
              <a:rPr lang="en-GB" dirty="0"/>
              <a:t> </a:t>
            </a:r>
            <a:r>
              <a:rPr lang="en-GB" i="1" dirty="0"/>
              <a:t>managed floating exchange rate system</a:t>
            </a:r>
            <a:r>
              <a:rPr lang="en-GB" dirty="0"/>
              <a:t>).</a:t>
            </a:r>
            <a:endParaRPr lang="en-GB" dirty="0"/>
          </a:p>
          <a:p>
            <a:r>
              <a:rPr lang="en-GB" b="1" dirty="0" err="1"/>
              <a:t>Charakteristika</a:t>
            </a:r>
            <a:r>
              <a:rPr lang="en-GB" b="1" dirty="0"/>
              <a:t>:</a:t>
            </a:r>
            <a:endParaRPr lang="en-GB" b="1" dirty="0"/>
          </a:p>
          <a:p>
            <a:pPr>
              <a:buFont typeface="Arial" panose="020B0604020202020204" pitchFamily="34" charset="0"/>
              <a:buChar char="•"/>
            </a:pPr>
            <a:r>
              <a:rPr lang="en-GB" b="1" dirty="0" err="1"/>
              <a:t>Plovoucí</a:t>
            </a:r>
            <a:r>
              <a:rPr lang="en-GB" b="1" dirty="0"/>
              <a:t> </a:t>
            </a:r>
            <a:r>
              <a:rPr lang="en-GB" b="1" dirty="0" err="1"/>
              <a:t>kurz</a:t>
            </a:r>
            <a:r>
              <a:rPr lang="en-GB" dirty="0"/>
              <a:t>: Kurz </a:t>
            </a:r>
            <a:r>
              <a:rPr lang="en-GB" dirty="0" err="1"/>
              <a:t>české</a:t>
            </a:r>
            <a:r>
              <a:rPr lang="en-GB" dirty="0"/>
              <a:t> </a:t>
            </a:r>
            <a:r>
              <a:rPr lang="en-GB" dirty="0" err="1"/>
              <a:t>koruny</a:t>
            </a:r>
            <a:r>
              <a:rPr lang="en-GB" dirty="0"/>
              <a:t> </a:t>
            </a:r>
            <a:r>
              <a:rPr lang="en-GB" dirty="0" err="1"/>
              <a:t>vůči</a:t>
            </a:r>
            <a:r>
              <a:rPr lang="en-GB" dirty="0"/>
              <a:t> </a:t>
            </a:r>
            <a:r>
              <a:rPr lang="en-GB" dirty="0" err="1"/>
              <a:t>jiným</a:t>
            </a:r>
            <a:r>
              <a:rPr lang="en-GB" dirty="0"/>
              <a:t> </a:t>
            </a:r>
            <a:r>
              <a:rPr lang="en-GB" dirty="0" err="1"/>
              <a:t>měnám</a:t>
            </a:r>
            <a:r>
              <a:rPr lang="en-GB" dirty="0"/>
              <a:t> </a:t>
            </a:r>
            <a:r>
              <a:rPr lang="en-GB" dirty="0" err="1"/>
              <a:t>není</a:t>
            </a:r>
            <a:r>
              <a:rPr lang="en-GB" dirty="0"/>
              <a:t> </a:t>
            </a:r>
            <a:r>
              <a:rPr lang="en-GB" dirty="0" err="1"/>
              <a:t>pevně</a:t>
            </a:r>
            <a:r>
              <a:rPr lang="en-GB" dirty="0"/>
              <a:t> </a:t>
            </a:r>
            <a:r>
              <a:rPr lang="en-GB" dirty="0" err="1"/>
              <a:t>stanoven</a:t>
            </a:r>
            <a:r>
              <a:rPr lang="en-GB" dirty="0"/>
              <a:t> ani </a:t>
            </a:r>
            <a:r>
              <a:rPr lang="en-GB" dirty="0" err="1"/>
              <a:t>přímo</a:t>
            </a:r>
            <a:r>
              <a:rPr lang="en-GB" dirty="0"/>
              <a:t> </a:t>
            </a:r>
            <a:r>
              <a:rPr lang="en-GB" dirty="0" err="1"/>
              <a:t>fixován</a:t>
            </a:r>
            <a:r>
              <a:rPr lang="en-GB" dirty="0"/>
              <a:t> k </a:t>
            </a:r>
            <a:r>
              <a:rPr lang="en-GB" dirty="0" err="1"/>
              <a:t>žádné</a:t>
            </a:r>
            <a:r>
              <a:rPr lang="en-GB" dirty="0"/>
              <a:t> </a:t>
            </a:r>
            <a:r>
              <a:rPr lang="en-GB" dirty="0" err="1"/>
              <a:t>jiné</a:t>
            </a:r>
            <a:r>
              <a:rPr lang="en-GB" dirty="0"/>
              <a:t> </a:t>
            </a:r>
            <a:r>
              <a:rPr lang="en-GB" dirty="0" err="1"/>
              <a:t>měně</a:t>
            </a:r>
            <a:r>
              <a:rPr lang="en-GB" dirty="0"/>
              <a:t> </a:t>
            </a:r>
            <a:r>
              <a:rPr lang="en-GB" dirty="0" err="1"/>
              <a:t>nebo</a:t>
            </a:r>
            <a:r>
              <a:rPr lang="en-GB" dirty="0"/>
              <a:t> </a:t>
            </a:r>
            <a:r>
              <a:rPr lang="en-GB" dirty="0" err="1"/>
              <a:t>koši</a:t>
            </a:r>
            <a:r>
              <a:rPr lang="en-GB" dirty="0"/>
              <a:t> </a:t>
            </a:r>
            <a:r>
              <a:rPr lang="en-GB" dirty="0" err="1"/>
              <a:t>měn</a:t>
            </a:r>
            <a:r>
              <a:rPr lang="en-GB" dirty="0"/>
              <a:t>. Kurz </a:t>
            </a:r>
            <a:r>
              <a:rPr lang="en-GB" dirty="0" err="1"/>
              <a:t>koruny</a:t>
            </a:r>
            <a:r>
              <a:rPr lang="en-GB" dirty="0"/>
              <a:t> se </a:t>
            </a:r>
            <a:r>
              <a:rPr lang="en-GB" dirty="0" err="1"/>
              <a:t>volně</a:t>
            </a:r>
            <a:r>
              <a:rPr lang="en-GB" dirty="0"/>
              <a:t> </a:t>
            </a:r>
            <a:r>
              <a:rPr lang="en-GB" dirty="0" err="1"/>
              <a:t>mění</a:t>
            </a:r>
            <a:r>
              <a:rPr lang="en-GB" dirty="0"/>
              <a:t> </a:t>
            </a:r>
            <a:r>
              <a:rPr lang="en-GB" dirty="0" err="1"/>
              <a:t>na</a:t>
            </a:r>
            <a:r>
              <a:rPr lang="en-GB" dirty="0"/>
              <a:t> </a:t>
            </a:r>
            <a:r>
              <a:rPr lang="en-GB" dirty="0" err="1"/>
              <a:t>základě</a:t>
            </a:r>
            <a:r>
              <a:rPr lang="en-GB" dirty="0"/>
              <a:t> </a:t>
            </a:r>
            <a:r>
              <a:rPr lang="en-GB" dirty="0" err="1"/>
              <a:t>nabídky</a:t>
            </a:r>
            <a:r>
              <a:rPr lang="en-GB" dirty="0"/>
              <a:t> a </a:t>
            </a:r>
            <a:r>
              <a:rPr lang="en-GB" dirty="0" err="1"/>
              <a:t>poptávky</a:t>
            </a:r>
            <a:r>
              <a:rPr lang="en-GB" dirty="0"/>
              <a:t> </a:t>
            </a:r>
            <a:r>
              <a:rPr lang="en-GB" dirty="0" err="1"/>
              <a:t>na</a:t>
            </a:r>
            <a:r>
              <a:rPr lang="en-GB" dirty="0"/>
              <a:t> </a:t>
            </a:r>
            <a:r>
              <a:rPr lang="en-GB" dirty="0" err="1"/>
              <a:t>devizových</a:t>
            </a:r>
            <a:r>
              <a:rPr lang="en-GB" dirty="0"/>
              <a:t> </a:t>
            </a:r>
            <a:r>
              <a:rPr lang="en-GB" dirty="0" err="1"/>
              <a:t>trzích</a:t>
            </a:r>
            <a:r>
              <a:rPr lang="en-GB" dirty="0"/>
              <a:t>.</a:t>
            </a:r>
            <a:endParaRPr lang="en-GB" dirty="0"/>
          </a:p>
          <a:p>
            <a:pPr>
              <a:buFont typeface="Arial" panose="020B0604020202020204" pitchFamily="34" charset="0"/>
              <a:buChar char="•"/>
            </a:pPr>
            <a:r>
              <a:rPr lang="en-GB" b="1" dirty="0" err="1"/>
              <a:t>Intervence</a:t>
            </a:r>
            <a:r>
              <a:rPr lang="en-GB" b="1" dirty="0"/>
              <a:t> </a:t>
            </a:r>
            <a:r>
              <a:rPr lang="en-GB" b="1" dirty="0" err="1"/>
              <a:t>centrální</a:t>
            </a:r>
            <a:r>
              <a:rPr lang="en-GB" b="1" dirty="0"/>
              <a:t> </a:t>
            </a:r>
            <a:r>
              <a:rPr lang="en-GB" b="1" dirty="0" err="1"/>
              <a:t>banky</a:t>
            </a:r>
            <a:r>
              <a:rPr lang="en-GB" dirty="0"/>
              <a:t>: </a:t>
            </a:r>
            <a:r>
              <a:rPr lang="en-GB" dirty="0" err="1"/>
              <a:t>Česká</a:t>
            </a:r>
            <a:r>
              <a:rPr lang="en-GB" dirty="0"/>
              <a:t> </a:t>
            </a:r>
            <a:r>
              <a:rPr lang="en-GB" dirty="0" err="1"/>
              <a:t>národní</a:t>
            </a:r>
            <a:r>
              <a:rPr lang="en-GB" dirty="0"/>
              <a:t> </a:t>
            </a:r>
            <a:r>
              <a:rPr lang="en-GB" dirty="0" err="1"/>
              <a:t>banka</a:t>
            </a:r>
            <a:r>
              <a:rPr lang="en-GB" dirty="0"/>
              <a:t> (ČNB) </a:t>
            </a:r>
            <a:r>
              <a:rPr lang="en-GB" dirty="0" err="1"/>
              <a:t>si</a:t>
            </a:r>
            <a:r>
              <a:rPr lang="en-GB" dirty="0"/>
              <a:t> </a:t>
            </a:r>
            <a:r>
              <a:rPr lang="en-GB" dirty="0" err="1"/>
              <a:t>však</a:t>
            </a:r>
            <a:r>
              <a:rPr lang="en-GB" dirty="0"/>
              <a:t> </a:t>
            </a:r>
            <a:r>
              <a:rPr lang="en-GB" dirty="0" err="1"/>
              <a:t>vyhrazuje</a:t>
            </a:r>
            <a:r>
              <a:rPr lang="en-GB" dirty="0"/>
              <a:t> </a:t>
            </a:r>
            <a:r>
              <a:rPr lang="en-GB" dirty="0" err="1"/>
              <a:t>právo</a:t>
            </a:r>
            <a:r>
              <a:rPr lang="en-GB" dirty="0"/>
              <a:t> </a:t>
            </a:r>
            <a:r>
              <a:rPr lang="en-GB" dirty="0" err="1"/>
              <a:t>provádět</a:t>
            </a:r>
            <a:r>
              <a:rPr lang="en-GB" dirty="0"/>
              <a:t> </a:t>
            </a:r>
            <a:r>
              <a:rPr lang="en-GB" dirty="0" err="1"/>
              <a:t>intervence</a:t>
            </a:r>
            <a:r>
              <a:rPr lang="en-GB" dirty="0"/>
              <a:t> </a:t>
            </a:r>
            <a:r>
              <a:rPr lang="en-GB" dirty="0" err="1"/>
              <a:t>na</a:t>
            </a:r>
            <a:r>
              <a:rPr lang="en-GB" dirty="0"/>
              <a:t> </a:t>
            </a:r>
            <a:r>
              <a:rPr lang="en-GB" dirty="0" err="1"/>
              <a:t>devizovém</a:t>
            </a:r>
            <a:r>
              <a:rPr lang="en-GB" dirty="0"/>
              <a:t> </a:t>
            </a:r>
            <a:r>
              <a:rPr lang="en-GB" dirty="0" err="1"/>
              <a:t>trhu</a:t>
            </a:r>
            <a:r>
              <a:rPr lang="en-GB" dirty="0"/>
              <a:t>, </a:t>
            </a:r>
            <a:r>
              <a:rPr lang="en-GB" dirty="0" err="1"/>
              <a:t>pokud</a:t>
            </a:r>
            <a:r>
              <a:rPr lang="en-GB" dirty="0"/>
              <a:t> by </a:t>
            </a:r>
            <a:r>
              <a:rPr lang="en-GB" dirty="0" err="1"/>
              <a:t>kurz</a:t>
            </a:r>
            <a:r>
              <a:rPr lang="en-GB" dirty="0"/>
              <a:t> </a:t>
            </a:r>
            <a:r>
              <a:rPr lang="en-GB" dirty="0" err="1"/>
              <a:t>koruny</a:t>
            </a:r>
            <a:r>
              <a:rPr lang="en-GB" dirty="0"/>
              <a:t> </a:t>
            </a:r>
            <a:r>
              <a:rPr lang="en-GB" dirty="0" err="1"/>
              <a:t>dosáhl</a:t>
            </a:r>
            <a:r>
              <a:rPr lang="en-GB" dirty="0"/>
              <a:t> </a:t>
            </a:r>
            <a:r>
              <a:rPr lang="en-GB" dirty="0" err="1"/>
              <a:t>extrémních</a:t>
            </a:r>
            <a:r>
              <a:rPr lang="en-GB" dirty="0"/>
              <a:t> </a:t>
            </a:r>
            <a:r>
              <a:rPr lang="en-GB" dirty="0" err="1"/>
              <a:t>hodnot</a:t>
            </a:r>
            <a:r>
              <a:rPr lang="en-GB" dirty="0"/>
              <a:t>, </a:t>
            </a:r>
            <a:r>
              <a:rPr lang="en-GB" dirty="0" err="1"/>
              <a:t>které</a:t>
            </a:r>
            <a:r>
              <a:rPr lang="en-GB" dirty="0"/>
              <a:t> by </a:t>
            </a:r>
            <a:r>
              <a:rPr lang="en-GB" dirty="0" err="1"/>
              <a:t>ohrožovaly</a:t>
            </a:r>
            <a:r>
              <a:rPr lang="en-GB" dirty="0"/>
              <a:t> </a:t>
            </a:r>
            <a:r>
              <a:rPr lang="en-GB" dirty="0" err="1"/>
              <a:t>stabilitu</a:t>
            </a:r>
            <a:r>
              <a:rPr lang="en-GB" dirty="0"/>
              <a:t> </a:t>
            </a:r>
            <a:r>
              <a:rPr lang="en-GB" dirty="0" err="1"/>
              <a:t>ekonomiky</a:t>
            </a:r>
            <a:r>
              <a:rPr lang="en-GB" dirty="0"/>
              <a:t>. ČNB </a:t>
            </a:r>
            <a:r>
              <a:rPr lang="en-GB" dirty="0" err="1"/>
              <a:t>zasahovala</a:t>
            </a:r>
            <a:r>
              <a:rPr lang="en-GB" dirty="0"/>
              <a:t> </a:t>
            </a:r>
            <a:r>
              <a:rPr lang="en-GB" dirty="0" err="1"/>
              <a:t>například</a:t>
            </a:r>
            <a:r>
              <a:rPr lang="en-GB" dirty="0"/>
              <a:t> v </a:t>
            </a:r>
            <a:r>
              <a:rPr lang="en-GB" dirty="0" err="1"/>
              <a:t>letech</a:t>
            </a:r>
            <a:r>
              <a:rPr lang="en-GB" dirty="0"/>
              <a:t> 2013–2017, </a:t>
            </a:r>
            <a:r>
              <a:rPr lang="en-GB" dirty="0" err="1"/>
              <a:t>kdy</a:t>
            </a:r>
            <a:r>
              <a:rPr lang="en-GB" dirty="0"/>
              <a:t> </a:t>
            </a:r>
            <a:r>
              <a:rPr lang="en-GB" dirty="0" err="1"/>
              <a:t>udržovala</a:t>
            </a:r>
            <a:r>
              <a:rPr lang="en-GB" dirty="0"/>
              <a:t> </a:t>
            </a:r>
            <a:r>
              <a:rPr lang="en-GB" dirty="0" err="1"/>
              <a:t>kurz</a:t>
            </a:r>
            <a:r>
              <a:rPr lang="en-GB" dirty="0"/>
              <a:t> </a:t>
            </a:r>
            <a:r>
              <a:rPr lang="en-GB" dirty="0" err="1"/>
              <a:t>koruny</a:t>
            </a:r>
            <a:r>
              <a:rPr lang="en-GB" dirty="0"/>
              <a:t> </a:t>
            </a:r>
            <a:r>
              <a:rPr lang="en-GB" dirty="0" err="1"/>
              <a:t>vůči</a:t>
            </a:r>
            <a:r>
              <a:rPr lang="en-GB" dirty="0"/>
              <a:t> </a:t>
            </a:r>
            <a:r>
              <a:rPr lang="en-GB" dirty="0" err="1"/>
              <a:t>euru</a:t>
            </a:r>
            <a:r>
              <a:rPr lang="en-GB" dirty="0"/>
              <a:t> </a:t>
            </a:r>
            <a:r>
              <a:rPr lang="en-GB" dirty="0" err="1"/>
              <a:t>nad</a:t>
            </a:r>
            <a:r>
              <a:rPr lang="en-GB" dirty="0"/>
              <a:t> </a:t>
            </a:r>
            <a:r>
              <a:rPr lang="en-GB" dirty="0" err="1"/>
              <a:t>hodnotou</a:t>
            </a:r>
            <a:r>
              <a:rPr lang="en-GB" dirty="0"/>
              <a:t> 27 </a:t>
            </a:r>
            <a:r>
              <a:rPr lang="en-GB" dirty="0" err="1"/>
              <a:t>Kč</a:t>
            </a:r>
            <a:r>
              <a:rPr lang="en-GB" dirty="0"/>
              <a:t> za euro, aby </a:t>
            </a:r>
            <a:r>
              <a:rPr lang="en-GB" dirty="0" err="1"/>
              <a:t>zabránila</a:t>
            </a:r>
            <a:r>
              <a:rPr lang="en-GB" dirty="0"/>
              <a:t> </a:t>
            </a:r>
            <a:r>
              <a:rPr lang="en-GB" dirty="0" err="1"/>
              <a:t>deflaci</a:t>
            </a:r>
            <a:r>
              <a:rPr lang="en-GB" dirty="0"/>
              <a:t> a </a:t>
            </a:r>
            <a:r>
              <a:rPr lang="en-GB" dirty="0" err="1"/>
              <a:t>podpořila</a:t>
            </a:r>
            <a:r>
              <a:rPr lang="en-GB" dirty="0"/>
              <a:t> </a:t>
            </a:r>
            <a:r>
              <a:rPr lang="en-GB" dirty="0" err="1"/>
              <a:t>ekonomiku</a:t>
            </a:r>
            <a:r>
              <a:rPr lang="en-GB" dirty="0"/>
              <a:t>.</a:t>
            </a:r>
            <a:endParaRPr lang="en-GB" dirty="0"/>
          </a:p>
          <a:p>
            <a:r>
              <a:rPr lang="en-GB" dirty="0" err="1"/>
              <a:t>Tento</a:t>
            </a:r>
            <a:r>
              <a:rPr lang="en-GB" dirty="0"/>
              <a:t> </a:t>
            </a:r>
            <a:r>
              <a:rPr lang="en-GB" dirty="0" err="1"/>
              <a:t>režim</a:t>
            </a:r>
            <a:r>
              <a:rPr lang="en-GB" dirty="0"/>
              <a:t> </a:t>
            </a:r>
            <a:r>
              <a:rPr lang="en-GB" dirty="0" err="1"/>
              <a:t>plovoucího</a:t>
            </a:r>
            <a:r>
              <a:rPr lang="en-GB" dirty="0"/>
              <a:t> </a:t>
            </a:r>
            <a:r>
              <a:rPr lang="en-GB" dirty="0" err="1"/>
              <a:t>kurzu</a:t>
            </a:r>
            <a:r>
              <a:rPr lang="en-GB" dirty="0"/>
              <a:t> </a:t>
            </a:r>
            <a:r>
              <a:rPr lang="en-GB" dirty="0" err="1"/>
              <a:t>poskytuje</a:t>
            </a:r>
            <a:r>
              <a:rPr lang="en-GB" dirty="0"/>
              <a:t> </a:t>
            </a:r>
            <a:r>
              <a:rPr lang="en-GB" dirty="0" err="1"/>
              <a:t>flexibilitu</a:t>
            </a:r>
            <a:r>
              <a:rPr lang="en-GB" dirty="0"/>
              <a:t> v </a:t>
            </a:r>
            <a:r>
              <a:rPr lang="en-GB" dirty="0" err="1"/>
              <a:t>reakci</a:t>
            </a:r>
            <a:r>
              <a:rPr lang="en-GB" dirty="0"/>
              <a:t> </a:t>
            </a:r>
            <a:r>
              <a:rPr lang="en-GB" dirty="0" err="1"/>
              <a:t>na</a:t>
            </a:r>
            <a:r>
              <a:rPr lang="en-GB" dirty="0"/>
              <a:t> </a:t>
            </a:r>
            <a:r>
              <a:rPr lang="en-GB" dirty="0" err="1"/>
              <a:t>ekonomické</a:t>
            </a:r>
            <a:r>
              <a:rPr lang="en-GB" dirty="0"/>
              <a:t> </a:t>
            </a:r>
            <a:r>
              <a:rPr lang="en-GB" dirty="0" err="1"/>
              <a:t>šoky</a:t>
            </a:r>
            <a:r>
              <a:rPr lang="en-GB" dirty="0"/>
              <a:t> a </a:t>
            </a:r>
            <a:r>
              <a:rPr lang="en-GB" dirty="0" err="1"/>
              <a:t>pomáhá</a:t>
            </a:r>
            <a:r>
              <a:rPr lang="en-GB" dirty="0"/>
              <a:t> </a:t>
            </a:r>
            <a:r>
              <a:rPr lang="en-GB" dirty="0" err="1"/>
              <a:t>stabilizovat</a:t>
            </a:r>
            <a:r>
              <a:rPr lang="en-GB" dirty="0"/>
              <a:t> </a:t>
            </a:r>
            <a:r>
              <a:rPr lang="en-GB" dirty="0" err="1"/>
              <a:t>ekonomiku</a:t>
            </a:r>
            <a:r>
              <a:rPr lang="en-GB" dirty="0"/>
              <a:t>, </a:t>
            </a:r>
            <a:r>
              <a:rPr lang="en-GB" dirty="0" err="1"/>
              <a:t>protože</a:t>
            </a:r>
            <a:r>
              <a:rPr lang="en-GB" dirty="0"/>
              <a:t> koruna </a:t>
            </a:r>
            <a:r>
              <a:rPr lang="en-GB" dirty="0" err="1"/>
              <a:t>může</a:t>
            </a:r>
            <a:r>
              <a:rPr lang="en-GB" dirty="0"/>
              <a:t> </a:t>
            </a:r>
            <a:r>
              <a:rPr lang="en-GB" dirty="0" err="1"/>
              <a:t>přirozeně</a:t>
            </a:r>
            <a:r>
              <a:rPr lang="en-GB" dirty="0"/>
              <a:t> </a:t>
            </a:r>
            <a:r>
              <a:rPr lang="en-GB" dirty="0" err="1"/>
              <a:t>reagovat</a:t>
            </a:r>
            <a:r>
              <a:rPr lang="en-GB" dirty="0"/>
              <a:t> </a:t>
            </a:r>
            <a:r>
              <a:rPr lang="en-GB" dirty="0" err="1"/>
              <a:t>na</a:t>
            </a:r>
            <a:r>
              <a:rPr lang="en-GB" dirty="0"/>
              <a:t> </a:t>
            </a:r>
            <a:r>
              <a:rPr lang="en-GB" dirty="0" err="1"/>
              <a:t>změny</a:t>
            </a:r>
            <a:r>
              <a:rPr lang="en-GB" dirty="0"/>
              <a:t> v </a:t>
            </a:r>
            <a:r>
              <a:rPr lang="en-GB" dirty="0" err="1"/>
              <a:t>globálním</a:t>
            </a:r>
            <a:r>
              <a:rPr lang="en-GB" dirty="0"/>
              <a:t> </a:t>
            </a:r>
            <a:r>
              <a:rPr lang="en-GB" dirty="0" err="1"/>
              <a:t>ekonomickém</a:t>
            </a:r>
            <a:r>
              <a:rPr lang="en-GB" dirty="0"/>
              <a:t> </a:t>
            </a:r>
            <a:r>
              <a:rPr lang="en-GB" dirty="0" err="1"/>
              <a:t>prostředí</a:t>
            </a:r>
            <a:r>
              <a:rPr lang="en-GB" dirty="0"/>
              <a:t>. Na </a:t>
            </a:r>
            <a:r>
              <a:rPr lang="en-GB" dirty="0" err="1"/>
              <a:t>rozdíl</a:t>
            </a:r>
            <a:r>
              <a:rPr lang="en-GB" dirty="0"/>
              <a:t> od </a:t>
            </a:r>
            <a:r>
              <a:rPr lang="en-GB" dirty="0" err="1"/>
              <a:t>pevných</a:t>
            </a:r>
            <a:r>
              <a:rPr lang="en-GB" dirty="0"/>
              <a:t> </a:t>
            </a:r>
            <a:r>
              <a:rPr lang="en-GB" dirty="0" err="1"/>
              <a:t>kurzů</a:t>
            </a:r>
            <a:r>
              <a:rPr lang="en-GB" dirty="0"/>
              <a:t> (</a:t>
            </a:r>
            <a:r>
              <a:rPr lang="en-GB" dirty="0" err="1"/>
              <a:t>např</a:t>
            </a:r>
            <a:r>
              <a:rPr lang="en-GB" dirty="0"/>
              <a:t>. </a:t>
            </a:r>
            <a:r>
              <a:rPr lang="en-GB" dirty="0" err="1"/>
              <a:t>při</a:t>
            </a:r>
            <a:r>
              <a:rPr lang="en-GB" dirty="0"/>
              <a:t> </a:t>
            </a:r>
            <a:r>
              <a:rPr lang="en-GB" dirty="0" err="1"/>
              <a:t>zlatém</a:t>
            </a:r>
            <a:r>
              <a:rPr lang="en-GB" dirty="0"/>
              <a:t> </a:t>
            </a:r>
            <a:r>
              <a:rPr lang="en-GB" dirty="0" err="1"/>
              <a:t>standardu</a:t>
            </a:r>
            <a:r>
              <a:rPr lang="en-GB" dirty="0"/>
              <a:t>) </a:t>
            </a:r>
            <a:r>
              <a:rPr lang="en-GB" dirty="0" err="1"/>
              <a:t>zde</a:t>
            </a:r>
            <a:r>
              <a:rPr lang="en-GB" dirty="0"/>
              <a:t> </a:t>
            </a:r>
            <a:r>
              <a:rPr lang="en-GB" dirty="0" err="1"/>
              <a:t>centrální</a:t>
            </a:r>
            <a:r>
              <a:rPr lang="en-GB" dirty="0"/>
              <a:t> </a:t>
            </a:r>
            <a:r>
              <a:rPr lang="en-GB" dirty="0" err="1"/>
              <a:t>banka</a:t>
            </a:r>
            <a:r>
              <a:rPr lang="en-GB" dirty="0"/>
              <a:t> </a:t>
            </a:r>
            <a:r>
              <a:rPr lang="en-GB" dirty="0" err="1"/>
              <a:t>neudržuje</a:t>
            </a:r>
            <a:r>
              <a:rPr lang="en-GB" dirty="0"/>
              <a:t> </a:t>
            </a:r>
            <a:r>
              <a:rPr lang="en-GB" dirty="0" err="1"/>
              <a:t>trvalý</a:t>
            </a:r>
            <a:r>
              <a:rPr lang="en-GB" dirty="0"/>
              <a:t> </a:t>
            </a:r>
            <a:r>
              <a:rPr lang="en-GB" dirty="0" err="1"/>
              <a:t>pevný</a:t>
            </a:r>
            <a:r>
              <a:rPr lang="en-GB" dirty="0"/>
              <a:t> </a:t>
            </a:r>
            <a:r>
              <a:rPr lang="en-GB" dirty="0" err="1"/>
              <a:t>kurz</a:t>
            </a:r>
            <a:r>
              <a:rPr lang="en-GB" dirty="0"/>
              <a:t>, ale </a:t>
            </a:r>
            <a:r>
              <a:rPr lang="en-GB" dirty="0" err="1"/>
              <a:t>může</a:t>
            </a:r>
            <a:r>
              <a:rPr lang="en-GB" dirty="0"/>
              <a:t> </a:t>
            </a:r>
            <a:r>
              <a:rPr lang="en-GB" dirty="0" err="1"/>
              <a:t>přistoupit</a:t>
            </a:r>
            <a:r>
              <a:rPr lang="en-GB" dirty="0"/>
              <a:t> k </a:t>
            </a:r>
            <a:r>
              <a:rPr lang="en-GB" dirty="0" err="1"/>
              <a:t>intervencím</a:t>
            </a:r>
            <a:r>
              <a:rPr lang="en-GB" dirty="0"/>
              <a:t> </a:t>
            </a:r>
            <a:r>
              <a:rPr lang="en-GB" dirty="0" err="1"/>
              <a:t>pouze</a:t>
            </a:r>
            <a:r>
              <a:rPr lang="en-GB" dirty="0"/>
              <a:t> v </a:t>
            </a:r>
            <a:r>
              <a:rPr lang="en-GB" dirty="0" err="1"/>
              <a:t>případě</a:t>
            </a:r>
            <a:r>
              <a:rPr lang="en-GB" dirty="0"/>
              <a:t> </a:t>
            </a:r>
            <a:r>
              <a:rPr lang="en-GB" dirty="0" err="1"/>
              <a:t>potřeby</a:t>
            </a:r>
            <a:r>
              <a:rPr lang="en-GB" dirty="0"/>
              <a:t>.</a:t>
            </a:r>
            <a:endParaRPr lang="en-GB"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GB" dirty="0" err="1"/>
              <a:t>Česká</a:t>
            </a:r>
            <a:r>
              <a:rPr lang="en-GB" dirty="0"/>
              <a:t> </a:t>
            </a:r>
            <a:r>
              <a:rPr lang="en-GB" dirty="0" err="1"/>
              <a:t>republika</a:t>
            </a:r>
            <a:r>
              <a:rPr lang="en-GB" dirty="0"/>
              <a:t> </a:t>
            </a:r>
            <a:r>
              <a:rPr lang="en-GB" dirty="0" err="1"/>
              <a:t>používá</a:t>
            </a:r>
            <a:r>
              <a:rPr lang="en-GB" dirty="0"/>
              <a:t> </a:t>
            </a:r>
            <a:r>
              <a:rPr lang="en-GB" b="1" dirty="0" err="1"/>
              <a:t>režim</a:t>
            </a:r>
            <a:r>
              <a:rPr lang="en-GB" b="1" dirty="0"/>
              <a:t> </a:t>
            </a:r>
            <a:r>
              <a:rPr lang="en-GB" b="1" dirty="0" err="1"/>
              <a:t>řízeného</a:t>
            </a:r>
            <a:r>
              <a:rPr lang="en-GB" b="1" dirty="0"/>
              <a:t> </a:t>
            </a:r>
            <a:r>
              <a:rPr lang="en-GB" b="1" dirty="0" err="1"/>
              <a:t>plovoucího</a:t>
            </a:r>
            <a:r>
              <a:rPr lang="en-GB" b="1" dirty="0"/>
              <a:t> </a:t>
            </a:r>
            <a:r>
              <a:rPr lang="en-GB" b="1" dirty="0" err="1"/>
              <a:t>měnového</a:t>
            </a:r>
            <a:r>
              <a:rPr lang="en-GB" b="1" dirty="0"/>
              <a:t> </a:t>
            </a:r>
            <a:r>
              <a:rPr lang="en-GB" b="1" dirty="0" err="1"/>
              <a:t>kurzu</a:t>
            </a:r>
            <a:r>
              <a:rPr lang="en-GB" dirty="0"/>
              <a:t> (</a:t>
            </a:r>
            <a:r>
              <a:rPr lang="en-GB" dirty="0" err="1"/>
              <a:t>anglicky</a:t>
            </a:r>
            <a:r>
              <a:rPr lang="en-GB" dirty="0"/>
              <a:t> </a:t>
            </a:r>
            <a:r>
              <a:rPr lang="en-GB" i="1" dirty="0"/>
              <a:t>managed floating exchange rate system</a:t>
            </a:r>
            <a:r>
              <a:rPr lang="en-GB" dirty="0"/>
              <a:t>).</a:t>
            </a:r>
            <a:endParaRPr lang="en-GB" dirty="0"/>
          </a:p>
          <a:p>
            <a:r>
              <a:rPr lang="en-GB" b="1" dirty="0" err="1"/>
              <a:t>Charakteristika</a:t>
            </a:r>
            <a:r>
              <a:rPr lang="en-GB" b="1" dirty="0"/>
              <a:t>:</a:t>
            </a:r>
            <a:endParaRPr lang="en-GB" b="1" dirty="0"/>
          </a:p>
          <a:p>
            <a:pPr>
              <a:buFont typeface="Arial" panose="020B0604020202020204" pitchFamily="34" charset="0"/>
              <a:buChar char="•"/>
            </a:pPr>
            <a:r>
              <a:rPr lang="en-GB" b="1" dirty="0" err="1"/>
              <a:t>Plovoucí</a:t>
            </a:r>
            <a:r>
              <a:rPr lang="en-GB" b="1" dirty="0"/>
              <a:t> </a:t>
            </a:r>
            <a:r>
              <a:rPr lang="en-GB" b="1" dirty="0" err="1"/>
              <a:t>kurz</a:t>
            </a:r>
            <a:r>
              <a:rPr lang="en-GB" dirty="0"/>
              <a:t>: Kurz </a:t>
            </a:r>
            <a:r>
              <a:rPr lang="en-GB" dirty="0" err="1"/>
              <a:t>české</a:t>
            </a:r>
            <a:r>
              <a:rPr lang="en-GB" dirty="0"/>
              <a:t> </a:t>
            </a:r>
            <a:r>
              <a:rPr lang="en-GB" dirty="0" err="1"/>
              <a:t>koruny</a:t>
            </a:r>
            <a:r>
              <a:rPr lang="en-GB" dirty="0"/>
              <a:t> </a:t>
            </a:r>
            <a:r>
              <a:rPr lang="en-GB" dirty="0" err="1"/>
              <a:t>vůči</a:t>
            </a:r>
            <a:r>
              <a:rPr lang="en-GB" dirty="0"/>
              <a:t> </a:t>
            </a:r>
            <a:r>
              <a:rPr lang="en-GB" dirty="0" err="1"/>
              <a:t>jiným</a:t>
            </a:r>
            <a:r>
              <a:rPr lang="en-GB" dirty="0"/>
              <a:t> </a:t>
            </a:r>
            <a:r>
              <a:rPr lang="en-GB" dirty="0" err="1"/>
              <a:t>měnám</a:t>
            </a:r>
            <a:r>
              <a:rPr lang="en-GB" dirty="0"/>
              <a:t> </a:t>
            </a:r>
            <a:r>
              <a:rPr lang="en-GB" dirty="0" err="1"/>
              <a:t>není</a:t>
            </a:r>
            <a:r>
              <a:rPr lang="en-GB" dirty="0"/>
              <a:t> </a:t>
            </a:r>
            <a:r>
              <a:rPr lang="en-GB" dirty="0" err="1"/>
              <a:t>pevně</a:t>
            </a:r>
            <a:r>
              <a:rPr lang="en-GB" dirty="0"/>
              <a:t> </a:t>
            </a:r>
            <a:r>
              <a:rPr lang="en-GB" dirty="0" err="1"/>
              <a:t>stanoven</a:t>
            </a:r>
            <a:r>
              <a:rPr lang="en-GB" dirty="0"/>
              <a:t> ani </a:t>
            </a:r>
            <a:r>
              <a:rPr lang="en-GB" dirty="0" err="1"/>
              <a:t>přímo</a:t>
            </a:r>
            <a:r>
              <a:rPr lang="en-GB" dirty="0"/>
              <a:t> </a:t>
            </a:r>
            <a:r>
              <a:rPr lang="en-GB" dirty="0" err="1"/>
              <a:t>fixován</a:t>
            </a:r>
            <a:r>
              <a:rPr lang="en-GB" dirty="0"/>
              <a:t> k </a:t>
            </a:r>
            <a:r>
              <a:rPr lang="en-GB" dirty="0" err="1"/>
              <a:t>žádné</a:t>
            </a:r>
            <a:r>
              <a:rPr lang="en-GB" dirty="0"/>
              <a:t> </a:t>
            </a:r>
            <a:r>
              <a:rPr lang="en-GB" dirty="0" err="1"/>
              <a:t>jiné</a:t>
            </a:r>
            <a:r>
              <a:rPr lang="en-GB" dirty="0"/>
              <a:t> </a:t>
            </a:r>
            <a:r>
              <a:rPr lang="en-GB" dirty="0" err="1"/>
              <a:t>měně</a:t>
            </a:r>
            <a:r>
              <a:rPr lang="en-GB" dirty="0"/>
              <a:t> </a:t>
            </a:r>
            <a:r>
              <a:rPr lang="en-GB" dirty="0" err="1"/>
              <a:t>nebo</a:t>
            </a:r>
            <a:r>
              <a:rPr lang="en-GB" dirty="0"/>
              <a:t> </a:t>
            </a:r>
            <a:r>
              <a:rPr lang="en-GB" dirty="0" err="1"/>
              <a:t>koši</a:t>
            </a:r>
            <a:r>
              <a:rPr lang="en-GB" dirty="0"/>
              <a:t> </a:t>
            </a:r>
            <a:r>
              <a:rPr lang="en-GB" dirty="0" err="1"/>
              <a:t>měn</a:t>
            </a:r>
            <a:r>
              <a:rPr lang="en-GB" dirty="0"/>
              <a:t>. Kurz </a:t>
            </a:r>
            <a:r>
              <a:rPr lang="en-GB" dirty="0" err="1"/>
              <a:t>koruny</a:t>
            </a:r>
            <a:r>
              <a:rPr lang="en-GB" dirty="0"/>
              <a:t> se </a:t>
            </a:r>
            <a:r>
              <a:rPr lang="en-GB" dirty="0" err="1"/>
              <a:t>volně</a:t>
            </a:r>
            <a:r>
              <a:rPr lang="en-GB" dirty="0"/>
              <a:t> </a:t>
            </a:r>
            <a:r>
              <a:rPr lang="en-GB" dirty="0" err="1"/>
              <a:t>mění</a:t>
            </a:r>
            <a:r>
              <a:rPr lang="en-GB" dirty="0"/>
              <a:t> </a:t>
            </a:r>
            <a:r>
              <a:rPr lang="en-GB" dirty="0" err="1"/>
              <a:t>na</a:t>
            </a:r>
            <a:r>
              <a:rPr lang="en-GB" dirty="0"/>
              <a:t> </a:t>
            </a:r>
            <a:r>
              <a:rPr lang="en-GB" dirty="0" err="1"/>
              <a:t>základě</a:t>
            </a:r>
            <a:r>
              <a:rPr lang="en-GB" dirty="0"/>
              <a:t> </a:t>
            </a:r>
            <a:r>
              <a:rPr lang="en-GB" dirty="0" err="1"/>
              <a:t>nabídky</a:t>
            </a:r>
            <a:r>
              <a:rPr lang="en-GB" dirty="0"/>
              <a:t> a </a:t>
            </a:r>
            <a:r>
              <a:rPr lang="en-GB" dirty="0" err="1"/>
              <a:t>poptávky</a:t>
            </a:r>
            <a:r>
              <a:rPr lang="en-GB" dirty="0"/>
              <a:t> </a:t>
            </a:r>
            <a:r>
              <a:rPr lang="en-GB" dirty="0" err="1"/>
              <a:t>na</a:t>
            </a:r>
            <a:r>
              <a:rPr lang="en-GB" dirty="0"/>
              <a:t> </a:t>
            </a:r>
            <a:r>
              <a:rPr lang="en-GB" dirty="0" err="1"/>
              <a:t>devizových</a:t>
            </a:r>
            <a:r>
              <a:rPr lang="en-GB" dirty="0"/>
              <a:t> </a:t>
            </a:r>
            <a:r>
              <a:rPr lang="en-GB" dirty="0" err="1"/>
              <a:t>trzích</a:t>
            </a:r>
            <a:r>
              <a:rPr lang="en-GB" dirty="0"/>
              <a:t>.</a:t>
            </a:r>
            <a:endParaRPr lang="en-GB" dirty="0"/>
          </a:p>
          <a:p>
            <a:pPr>
              <a:buFont typeface="Arial" panose="020B0604020202020204" pitchFamily="34" charset="0"/>
              <a:buChar char="•"/>
            </a:pPr>
            <a:r>
              <a:rPr lang="en-GB" b="1" dirty="0" err="1"/>
              <a:t>Intervence</a:t>
            </a:r>
            <a:r>
              <a:rPr lang="en-GB" b="1" dirty="0"/>
              <a:t> </a:t>
            </a:r>
            <a:r>
              <a:rPr lang="en-GB" b="1" dirty="0" err="1"/>
              <a:t>centrální</a:t>
            </a:r>
            <a:r>
              <a:rPr lang="en-GB" b="1" dirty="0"/>
              <a:t> </a:t>
            </a:r>
            <a:r>
              <a:rPr lang="en-GB" b="1" dirty="0" err="1"/>
              <a:t>banky</a:t>
            </a:r>
            <a:r>
              <a:rPr lang="en-GB" dirty="0"/>
              <a:t>: </a:t>
            </a:r>
            <a:r>
              <a:rPr lang="en-GB" dirty="0" err="1"/>
              <a:t>Česká</a:t>
            </a:r>
            <a:r>
              <a:rPr lang="en-GB" dirty="0"/>
              <a:t> </a:t>
            </a:r>
            <a:r>
              <a:rPr lang="en-GB" dirty="0" err="1"/>
              <a:t>národní</a:t>
            </a:r>
            <a:r>
              <a:rPr lang="en-GB" dirty="0"/>
              <a:t> </a:t>
            </a:r>
            <a:r>
              <a:rPr lang="en-GB" dirty="0" err="1"/>
              <a:t>banka</a:t>
            </a:r>
            <a:r>
              <a:rPr lang="en-GB" dirty="0"/>
              <a:t> (ČNB) </a:t>
            </a:r>
            <a:r>
              <a:rPr lang="en-GB" dirty="0" err="1"/>
              <a:t>si</a:t>
            </a:r>
            <a:r>
              <a:rPr lang="en-GB" dirty="0"/>
              <a:t> </a:t>
            </a:r>
            <a:r>
              <a:rPr lang="en-GB" dirty="0" err="1"/>
              <a:t>však</a:t>
            </a:r>
            <a:r>
              <a:rPr lang="en-GB" dirty="0"/>
              <a:t> </a:t>
            </a:r>
            <a:r>
              <a:rPr lang="en-GB" dirty="0" err="1"/>
              <a:t>vyhrazuje</a:t>
            </a:r>
            <a:r>
              <a:rPr lang="en-GB" dirty="0"/>
              <a:t> </a:t>
            </a:r>
            <a:r>
              <a:rPr lang="en-GB" dirty="0" err="1"/>
              <a:t>právo</a:t>
            </a:r>
            <a:r>
              <a:rPr lang="en-GB" dirty="0"/>
              <a:t> </a:t>
            </a:r>
            <a:r>
              <a:rPr lang="en-GB" dirty="0" err="1"/>
              <a:t>provádět</a:t>
            </a:r>
            <a:r>
              <a:rPr lang="en-GB" dirty="0"/>
              <a:t> </a:t>
            </a:r>
            <a:r>
              <a:rPr lang="en-GB" dirty="0" err="1"/>
              <a:t>intervence</a:t>
            </a:r>
            <a:r>
              <a:rPr lang="en-GB" dirty="0"/>
              <a:t> </a:t>
            </a:r>
            <a:r>
              <a:rPr lang="en-GB" dirty="0" err="1"/>
              <a:t>na</a:t>
            </a:r>
            <a:r>
              <a:rPr lang="en-GB" dirty="0"/>
              <a:t> </a:t>
            </a:r>
            <a:r>
              <a:rPr lang="en-GB" dirty="0" err="1"/>
              <a:t>devizovém</a:t>
            </a:r>
            <a:r>
              <a:rPr lang="en-GB" dirty="0"/>
              <a:t> </a:t>
            </a:r>
            <a:r>
              <a:rPr lang="en-GB" dirty="0" err="1"/>
              <a:t>trhu</a:t>
            </a:r>
            <a:r>
              <a:rPr lang="en-GB" dirty="0"/>
              <a:t>, </a:t>
            </a:r>
            <a:r>
              <a:rPr lang="en-GB" dirty="0" err="1"/>
              <a:t>pokud</a:t>
            </a:r>
            <a:r>
              <a:rPr lang="en-GB" dirty="0"/>
              <a:t> by </a:t>
            </a:r>
            <a:r>
              <a:rPr lang="en-GB" dirty="0" err="1"/>
              <a:t>kurz</a:t>
            </a:r>
            <a:r>
              <a:rPr lang="en-GB" dirty="0"/>
              <a:t> </a:t>
            </a:r>
            <a:r>
              <a:rPr lang="en-GB" dirty="0" err="1"/>
              <a:t>koruny</a:t>
            </a:r>
            <a:r>
              <a:rPr lang="en-GB" dirty="0"/>
              <a:t> </a:t>
            </a:r>
            <a:r>
              <a:rPr lang="en-GB" dirty="0" err="1"/>
              <a:t>dosáhl</a:t>
            </a:r>
            <a:r>
              <a:rPr lang="en-GB" dirty="0"/>
              <a:t> </a:t>
            </a:r>
            <a:r>
              <a:rPr lang="en-GB" dirty="0" err="1"/>
              <a:t>extrémních</a:t>
            </a:r>
            <a:r>
              <a:rPr lang="en-GB" dirty="0"/>
              <a:t> </a:t>
            </a:r>
            <a:r>
              <a:rPr lang="en-GB" dirty="0" err="1"/>
              <a:t>hodnot</a:t>
            </a:r>
            <a:r>
              <a:rPr lang="en-GB" dirty="0"/>
              <a:t>, </a:t>
            </a:r>
            <a:r>
              <a:rPr lang="en-GB" dirty="0" err="1"/>
              <a:t>které</a:t>
            </a:r>
            <a:r>
              <a:rPr lang="en-GB" dirty="0"/>
              <a:t> by </a:t>
            </a:r>
            <a:r>
              <a:rPr lang="en-GB" dirty="0" err="1"/>
              <a:t>ohrožovaly</a:t>
            </a:r>
            <a:r>
              <a:rPr lang="en-GB" dirty="0"/>
              <a:t> </a:t>
            </a:r>
            <a:r>
              <a:rPr lang="en-GB" dirty="0" err="1"/>
              <a:t>stabilitu</a:t>
            </a:r>
            <a:r>
              <a:rPr lang="en-GB" dirty="0"/>
              <a:t> </a:t>
            </a:r>
            <a:r>
              <a:rPr lang="en-GB" dirty="0" err="1"/>
              <a:t>ekonomiky</a:t>
            </a:r>
            <a:r>
              <a:rPr lang="en-GB" dirty="0"/>
              <a:t>. ČNB </a:t>
            </a:r>
            <a:r>
              <a:rPr lang="en-GB" dirty="0" err="1"/>
              <a:t>zasahovala</a:t>
            </a:r>
            <a:r>
              <a:rPr lang="en-GB" dirty="0"/>
              <a:t> </a:t>
            </a:r>
            <a:r>
              <a:rPr lang="en-GB" dirty="0" err="1"/>
              <a:t>například</a:t>
            </a:r>
            <a:r>
              <a:rPr lang="en-GB" dirty="0"/>
              <a:t> v </a:t>
            </a:r>
            <a:r>
              <a:rPr lang="en-GB" dirty="0" err="1"/>
              <a:t>letech</a:t>
            </a:r>
            <a:r>
              <a:rPr lang="en-GB" dirty="0"/>
              <a:t> 2013–2017, </a:t>
            </a:r>
            <a:r>
              <a:rPr lang="en-GB" dirty="0" err="1"/>
              <a:t>kdy</a:t>
            </a:r>
            <a:r>
              <a:rPr lang="en-GB" dirty="0"/>
              <a:t> </a:t>
            </a:r>
            <a:r>
              <a:rPr lang="en-GB" dirty="0" err="1"/>
              <a:t>udržovala</a:t>
            </a:r>
            <a:r>
              <a:rPr lang="en-GB" dirty="0"/>
              <a:t> </a:t>
            </a:r>
            <a:r>
              <a:rPr lang="en-GB" dirty="0" err="1"/>
              <a:t>kurz</a:t>
            </a:r>
            <a:r>
              <a:rPr lang="en-GB" dirty="0"/>
              <a:t> </a:t>
            </a:r>
            <a:r>
              <a:rPr lang="en-GB" dirty="0" err="1"/>
              <a:t>koruny</a:t>
            </a:r>
            <a:r>
              <a:rPr lang="en-GB" dirty="0"/>
              <a:t> </a:t>
            </a:r>
            <a:r>
              <a:rPr lang="en-GB" dirty="0" err="1"/>
              <a:t>vůči</a:t>
            </a:r>
            <a:r>
              <a:rPr lang="en-GB" dirty="0"/>
              <a:t> </a:t>
            </a:r>
            <a:r>
              <a:rPr lang="en-GB" dirty="0" err="1"/>
              <a:t>euru</a:t>
            </a:r>
            <a:r>
              <a:rPr lang="en-GB" dirty="0"/>
              <a:t> </a:t>
            </a:r>
            <a:r>
              <a:rPr lang="en-GB" dirty="0" err="1"/>
              <a:t>nad</a:t>
            </a:r>
            <a:r>
              <a:rPr lang="en-GB" dirty="0"/>
              <a:t> </a:t>
            </a:r>
            <a:r>
              <a:rPr lang="en-GB" dirty="0" err="1"/>
              <a:t>hodnotou</a:t>
            </a:r>
            <a:r>
              <a:rPr lang="en-GB" dirty="0"/>
              <a:t> 27 </a:t>
            </a:r>
            <a:r>
              <a:rPr lang="en-GB" dirty="0" err="1"/>
              <a:t>Kč</a:t>
            </a:r>
            <a:r>
              <a:rPr lang="en-GB" dirty="0"/>
              <a:t> za euro, aby </a:t>
            </a:r>
            <a:r>
              <a:rPr lang="en-GB" dirty="0" err="1"/>
              <a:t>zabránila</a:t>
            </a:r>
            <a:r>
              <a:rPr lang="en-GB" dirty="0"/>
              <a:t> </a:t>
            </a:r>
            <a:r>
              <a:rPr lang="en-GB" dirty="0" err="1"/>
              <a:t>deflaci</a:t>
            </a:r>
            <a:r>
              <a:rPr lang="en-GB" dirty="0"/>
              <a:t> a </a:t>
            </a:r>
            <a:r>
              <a:rPr lang="en-GB" dirty="0" err="1"/>
              <a:t>podpořila</a:t>
            </a:r>
            <a:r>
              <a:rPr lang="en-GB" dirty="0"/>
              <a:t> </a:t>
            </a:r>
            <a:r>
              <a:rPr lang="en-GB" dirty="0" err="1"/>
              <a:t>ekonomiku</a:t>
            </a:r>
            <a:r>
              <a:rPr lang="en-GB" dirty="0"/>
              <a:t>.</a:t>
            </a:r>
            <a:endParaRPr lang="en-GB" dirty="0"/>
          </a:p>
          <a:p>
            <a:r>
              <a:rPr lang="en-GB" dirty="0" err="1"/>
              <a:t>Tento</a:t>
            </a:r>
            <a:r>
              <a:rPr lang="en-GB" dirty="0"/>
              <a:t> </a:t>
            </a:r>
            <a:r>
              <a:rPr lang="en-GB" dirty="0" err="1"/>
              <a:t>režim</a:t>
            </a:r>
            <a:r>
              <a:rPr lang="en-GB" dirty="0"/>
              <a:t> </a:t>
            </a:r>
            <a:r>
              <a:rPr lang="en-GB" dirty="0" err="1"/>
              <a:t>plovoucího</a:t>
            </a:r>
            <a:r>
              <a:rPr lang="en-GB" dirty="0"/>
              <a:t> </a:t>
            </a:r>
            <a:r>
              <a:rPr lang="en-GB" dirty="0" err="1"/>
              <a:t>kurzu</a:t>
            </a:r>
            <a:r>
              <a:rPr lang="en-GB" dirty="0"/>
              <a:t> </a:t>
            </a:r>
            <a:r>
              <a:rPr lang="en-GB" dirty="0" err="1"/>
              <a:t>poskytuje</a:t>
            </a:r>
            <a:r>
              <a:rPr lang="en-GB" dirty="0"/>
              <a:t> </a:t>
            </a:r>
            <a:r>
              <a:rPr lang="en-GB" dirty="0" err="1"/>
              <a:t>flexibilitu</a:t>
            </a:r>
            <a:r>
              <a:rPr lang="en-GB" dirty="0"/>
              <a:t> v </a:t>
            </a:r>
            <a:r>
              <a:rPr lang="en-GB" dirty="0" err="1"/>
              <a:t>reakci</a:t>
            </a:r>
            <a:r>
              <a:rPr lang="en-GB" dirty="0"/>
              <a:t> </a:t>
            </a:r>
            <a:r>
              <a:rPr lang="en-GB" dirty="0" err="1"/>
              <a:t>na</a:t>
            </a:r>
            <a:r>
              <a:rPr lang="en-GB" dirty="0"/>
              <a:t> </a:t>
            </a:r>
            <a:r>
              <a:rPr lang="en-GB" dirty="0" err="1"/>
              <a:t>ekonomické</a:t>
            </a:r>
            <a:r>
              <a:rPr lang="en-GB" dirty="0"/>
              <a:t> </a:t>
            </a:r>
            <a:r>
              <a:rPr lang="en-GB" dirty="0" err="1"/>
              <a:t>šoky</a:t>
            </a:r>
            <a:r>
              <a:rPr lang="en-GB" dirty="0"/>
              <a:t> a </a:t>
            </a:r>
            <a:r>
              <a:rPr lang="en-GB" dirty="0" err="1"/>
              <a:t>pomáhá</a:t>
            </a:r>
            <a:r>
              <a:rPr lang="en-GB" dirty="0"/>
              <a:t> </a:t>
            </a:r>
            <a:r>
              <a:rPr lang="en-GB" dirty="0" err="1"/>
              <a:t>stabilizovat</a:t>
            </a:r>
            <a:r>
              <a:rPr lang="en-GB" dirty="0"/>
              <a:t> </a:t>
            </a:r>
            <a:r>
              <a:rPr lang="en-GB" dirty="0" err="1"/>
              <a:t>ekonomiku</a:t>
            </a:r>
            <a:r>
              <a:rPr lang="en-GB" dirty="0"/>
              <a:t>, </a:t>
            </a:r>
            <a:r>
              <a:rPr lang="en-GB" dirty="0" err="1"/>
              <a:t>protože</a:t>
            </a:r>
            <a:r>
              <a:rPr lang="en-GB" dirty="0"/>
              <a:t> koruna </a:t>
            </a:r>
            <a:r>
              <a:rPr lang="en-GB" dirty="0" err="1"/>
              <a:t>může</a:t>
            </a:r>
            <a:r>
              <a:rPr lang="en-GB" dirty="0"/>
              <a:t> </a:t>
            </a:r>
            <a:r>
              <a:rPr lang="en-GB" dirty="0" err="1"/>
              <a:t>přirozeně</a:t>
            </a:r>
            <a:r>
              <a:rPr lang="en-GB" dirty="0"/>
              <a:t> </a:t>
            </a:r>
            <a:r>
              <a:rPr lang="en-GB" dirty="0" err="1"/>
              <a:t>reagovat</a:t>
            </a:r>
            <a:r>
              <a:rPr lang="en-GB" dirty="0"/>
              <a:t> </a:t>
            </a:r>
            <a:r>
              <a:rPr lang="en-GB" dirty="0" err="1"/>
              <a:t>na</a:t>
            </a:r>
            <a:r>
              <a:rPr lang="en-GB" dirty="0"/>
              <a:t> </a:t>
            </a:r>
            <a:r>
              <a:rPr lang="en-GB" dirty="0" err="1"/>
              <a:t>změny</a:t>
            </a:r>
            <a:r>
              <a:rPr lang="en-GB" dirty="0"/>
              <a:t> v </a:t>
            </a:r>
            <a:r>
              <a:rPr lang="en-GB" dirty="0" err="1"/>
              <a:t>globálním</a:t>
            </a:r>
            <a:r>
              <a:rPr lang="en-GB" dirty="0"/>
              <a:t> </a:t>
            </a:r>
            <a:r>
              <a:rPr lang="en-GB" dirty="0" err="1"/>
              <a:t>ekonomickém</a:t>
            </a:r>
            <a:r>
              <a:rPr lang="en-GB" dirty="0"/>
              <a:t> </a:t>
            </a:r>
            <a:r>
              <a:rPr lang="en-GB" dirty="0" err="1"/>
              <a:t>prostředí</a:t>
            </a:r>
            <a:r>
              <a:rPr lang="en-GB" dirty="0"/>
              <a:t>. Na </a:t>
            </a:r>
            <a:r>
              <a:rPr lang="en-GB" dirty="0" err="1"/>
              <a:t>rozdíl</a:t>
            </a:r>
            <a:r>
              <a:rPr lang="en-GB" dirty="0"/>
              <a:t> od </a:t>
            </a:r>
            <a:r>
              <a:rPr lang="en-GB" dirty="0" err="1"/>
              <a:t>pevných</a:t>
            </a:r>
            <a:r>
              <a:rPr lang="en-GB" dirty="0"/>
              <a:t> </a:t>
            </a:r>
            <a:r>
              <a:rPr lang="en-GB" dirty="0" err="1"/>
              <a:t>kurzů</a:t>
            </a:r>
            <a:r>
              <a:rPr lang="en-GB" dirty="0"/>
              <a:t> (</a:t>
            </a:r>
            <a:r>
              <a:rPr lang="en-GB" dirty="0" err="1"/>
              <a:t>např</a:t>
            </a:r>
            <a:r>
              <a:rPr lang="en-GB" dirty="0"/>
              <a:t>. </a:t>
            </a:r>
            <a:r>
              <a:rPr lang="en-GB" dirty="0" err="1"/>
              <a:t>při</a:t>
            </a:r>
            <a:r>
              <a:rPr lang="en-GB" dirty="0"/>
              <a:t> </a:t>
            </a:r>
            <a:r>
              <a:rPr lang="en-GB" dirty="0" err="1"/>
              <a:t>zlatém</a:t>
            </a:r>
            <a:r>
              <a:rPr lang="en-GB" dirty="0"/>
              <a:t> </a:t>
            </a:r>
            <a:r>
              <a:rPr lang="en-GB" dirty="0" err="1"/>
              <a:t>standardu</a:t>
            </a:r>
            <a:r>
              <a:rPr lang="en-GB" dirty="0"/>
              <a:t>) </a:t>
            </a:r>
            <a:r>
              <a:rPr lang="en-GB" dirty="0" err="1"/>
              <a:t>zde</a:t>
            </a:r>
            <a:r>
              <a:rPr lang="en-GB" dirty="0"/>
              <a:t> </a:t>
            </a:r>
            <a:r>
              <a:rPr lang="en-GB" dirty="0" err="1"/>
              <a:t>centrální</a:t>
            </a:r>
            <a:r>
              <a:rPr lang="en-GB" dirty="0"/>
              <a:t> </a:t>
            </a:r>
            <a:r>
              <a:rPr lang="en-GB" dirty="0" err="1"/>
              <a:t>banka</a:t>
            </a:r>
            <a:r>
              <a:rPr lang="en-GB" dirty="0"/>
              <a:t> </a:t>
            </a:r>
            <a:r>
              <a:rPr lang="en-GB" dirty="0" err="1"/>
              <a:t>neudržuje</a:t>
            </a:r>
            <a:r>
              <a:rPr lang="en-GB" dirty="0"/>
              <a:t> </a:t>
            </a:r>
            <a:r>
              <a:rPr lang="en-GB" dirty="0" err="1"/>
              <a:t>trvalý</a:t>
            </a:r>
            <a:r>
              <a:rPr lang="en-GB" dirty="0"/>
              <a:t> </a:t>
            </a:r>
            <a:r>
              <a:rPr lang="en-GB" dirty="0" err="1"/>
              <a:t>pevný</a:t>
            </a:r>
            <a:r>
              <a:rPr lang="en-GB" dirty="0"/>
              <a:t> </a:t>
            </a:r>
            <a:r>
              <a:rPr lang="en-GB" dirty="0" err="1"/>
              <a:t>kurz</a:t>
            </a:r>
            <a:r>
              <a:rPr lang="en-GB" dirty="0"/>
              <a:t>, ale </a:t>
            </a:r>
            <a:r>
              <a:rPr lang="en-GB" dirty="0" err="1"/>
              <a:t>může</a:t>
            </a:r>
            <a:r>
              <a:rPr lang="en-GB" dirty="0"/>
              <a:t> </a:t>
            </a:r>
            <a:r>
              <a:rPr lang="en-GB" dirty="0" err="1"/>
              <a:t>přistoupit</a:t>
            </a:r>
            <a:r>
              <a:rPr lang="en-GB" dirty="0"/>
              <a:t> k </a:t>
            </a:r>
            <a:r>
              <a:rPr lang="en-GB" dirty="0" err="1"/>
              <a:t>intervencím</a:t>
            </a:r>
            <a:r>
              <a:rPr lang="en-GB" dirty="0"/>
              <a:t> </a:t>
            </a:r>
            <a:r>
              <a:rPr lang="en-GB" dirty="0" err="1"/>
              <a:t>pouze</a:t>
            </a:r>
            <a:r>
              <a:rPr lang="en-GB" dirty="0"/>
              <a:t> v </a:t>
            </a:r>
            <a:r>
              <a:rPr lang="en-GB" dirty="0" err="1"/>
              <a:t>případě</a:t>
            </a:r>
            <a:r>
              <a:rPr lang="en-GB" dirty="0"/>
              <a:t> </a:t>
            </a:r>
            <a:r>
              <a:rPr lang="en-GB" dirty="0" err="1"/>
              <a:t>potřeby</a:t>
            </a:r>
            <a:r>
              <a:rPr lang="en-GB" dirty="0"/>
              <a:t>.</a:t>
            </a:r>
            <a:endParaRPr lang="en-GB"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GB" dirty="0" err="1"/>
              <a:t>Česká</a:t>
            </a:r>
            <a:r>
              <a:rPr lang="en-GB" dirty="0"/>
              <a:t> </a:t>
            </a:r>
            <a:r>
              <a:rPr lang="en-GB" dirty="0" err="1"/>
              <a:t>republika</a:t>
            </a:r>
            <a:r>
              <a:rPr lang="en-GB" dirty="0"/>
              <a:t> </a:t>
            </a:r>
            <a:r>
              <a:rPr lang="en-GB" dirty="0" err="1"/>
              <a:t>používá</a:t>
            </a:r>
            <a:r>
              <a:rPr lang="en-GB" dirty="0"/>
              <a:t> </a:t>
            </a:r>
            <a:r>
              <a:rPr lang="en-GB" b="1" dirty="0" err="1"/>
              <a:t>režim</a:t>
            </a:r>
            <a:r>
              <a:rPr lang="en-GB" b="1" dirty="0"/>
              <a:t> </a:t>
            </a:r>
            <a:r>
              <a:rPr lang="en-GB" b="1" dirty="0" err="1"/>
              <a:t>řízeného</a:t>
            </a:r>
            <a:r>
              <a:rPr lang="en-GB" b="1" dirty="0"/>
              <a:t> </a:t>
            </a:r>
            <a:r>
              <a:rPr lang="en-GB" b="1" dirty="0" err="1"/>
              <a:t>plovoucího</a:t>
            </a:r>
            <a:r>
              <a:rPr lang="en-GB" b="1" dirty="0"/>
              <a:t> </a:t>
            </a:r>
            <a:r>
              <a:rPr lang="en-GB" b="1" dirty="0" err="1"/>
              <a:t>měnového</a:t>
            </a:r>
            <a:r>
              <a:rPr lang="en-GB" b="1" dirty="0"/>
              <a:t> </a:t>
            </a:r>
            <a:r>
              <a:rPr lang="en-GB" b="1" dirty="0" err="1"/>
              <a:t>kurzu</a:t>
            </a:r>
            <a:r>
              <a:rPr lang="en-GB" dirty="0"/>
              <a:t> (</a:t>
            </a:r>
            <a:r>
              <a:rPr lang="en-GB" dirty="0" err="1"/>
              <a:t>anglicky</a:t>
            </a:r>
            <a:r>
              <a:rPr lang="en-GB" dirty="0"/>
              <a:t> </a:t>
            </a:r>
            <a:r>
              <a:rPr lang="en-GB" i="1" dirty="0"/>
              <a:t>managed floating exchange rate system</a:t>
            </a:r>
            <a:r>
              <a:rPr lang="en-GB" dirty="0"/>
              <a:t>).</a:t>
            </a:r>
            <a:endParaRPr lang="en-GB" dirty="0"/>
          </a:p>
          <a:p>
            <a:r>
              <a:rPr lang="en-GB" b="1" dirty="0" err="1"/>
              <a:t>Charakteristika</a:t>
            </a:r>
            <a:r>
              <a:rPr lang="en-GB" b="1" dirty="0"/>
              <a:t>:</a:t>
            </a:r>
            <a:endParaRPr lang="en-GB" b="1" dirty="0"/>
          </a:p>
          <a:p>
            <a:pPr>
              <a:buFont typeface="Arial" panose="020B0604020202020204" pitchFamily="34" charset="0"/>
              <a:buChar char="•"/>
            </a:pPr>
            <a:r>
              <a:rPr lang="en-GB" b="1" dirty="0" err="1"/>
              <a:t>Plovoucí</a:t>
            </a:r>
            <a:r>
              <a:rPr lang="en-GB" b="1" dirty="0"/>
              <a:t> </a:t>
            </a:r>
            <a:r>
              <a:rPr lang="en-GB" b="1" dirty="0" err="1"/>
              <a:t>kurz</a:t>
            </a:r>
            <a:r>
              <a:rPr lang="en-GB" dirty="0"/>
              <a:t>: Kurz </a:t>
            </a:r>
            <a:r>
              <a:rPr lang="en-GB" dirty="0" err="1"/>
              <a:t>české</a:t>
            </a:r>
            <a:r>
              <a:rPr lang="en-GB" dirty="0"/>
              <a:t> </a:t>
            </a:r>
            <a:r>
              <a:rPr lang="en-GB" dirty="0" err="1"/>
              <a:t>koruny</a:t>
            </a:r>
            <a:r>
              <a:rPr lang="en-GB" dirty="0"/>
              <a:t> </a:t>
            </a:r>
            <a:r>
              <a:rPr lang="en-GB" dirty="0" err="1"/>
              <a:t>vůči</a:t>
            </a:r>
            <a:r>
              <a:rPr lang="en-GB" dirty="0"/>
              <a:t> </a:t>
            </a:r>
            <a:r>
              <a:rPr lang="en-GB" dirty="0" err="1"/>
              <a:t>jiným</a:t>
            </a:r>
            <a:r>
              <a:rPr lang="en-GB" dirty="0"/>
              <a:t> </a:t>
            </a:r>
            <a:r>
              <a:rPr lang="en-GB" dirty="0" err="1"/>
              <a:t>měnám</a:t>
            </a:r>
            <a:r>
              <a:rPr lang="en-GB" dirty="0"/>
              <a:t> </a:t>
            </a:r>
            <a:r>
              <a:rPr lang="en-GB" dirty="0" err="1"/>
              <a:t>není</a:t>
            </a:r>
            <a:r>
              <a:rPr lang="en-GB" dirty="0"/>
              <a:t> </a:t>
            </a:r>
            <a:r>
              <a:rPr lang="en-GB" dirty="0" err="1"/>
              <a:t>pevně</a:t>
            </a:r>
            <a:r>
              <a:rPr lang="en-GB" dirty="0"/>
              <a:t> </a:t>
            </a:r>
            <a:r>
              <a:rPr lang="en-GB" dirty="0" err="1"/>
              <a:t>stanoven</a:t>
            </a:r>
            <a:r>
              <a:rPr lang="en-GB" dirty="0"/>
              <a:t> ani </a:t>
            </a:r>
            <a:r>
              <a:rPr lang="en-GB" dirty="0" err="1"/>
              <a:t>přímo</a:t>
            </a:r>
            <a:r>
              <a:rPr lang="en-GB" dirty="0"/>
              <a:t> </a:t>
            </a:r>
            <a:r>
              <a:rPr lang="en-GB" dirty="0" err="1"/>
              <a:t>fixován</a:t>
            </a:r>
            <a:r>
              <a:rPr lang="en-GB" dirty="0"/>
              <a:t> k </a:t>
            </a:r>
            <a:r>
              <a:rPr lang="en-GB" dirty="0" err="1"/>
              <a:t>žádné</a:t>
            </a:r>
            <a:r>
              <a:rPr lang="en-GB" dirty="0"/>
              <a:t> </a:t>
            </a:r>
            <a:r>
              <a:rPr lang="en-GB" dirty="0" err="1"/>
              <a:t>jiné</a:t>
            </a:r>
            <a:r>
              <a:rPr lang="en-GB" dirty="0"/>
              <a:t> </a:t>
            </a:r>
            <a:r>
              <a:rPr lang="en-GB" dirty="0" err="1"/>
              <a:t>měně</a:t>
            </a:r>
            <a:r>
              <a:rPr lang="en-GB" dirty="0"/>
              <a:t> </a:t>
            </a:r>
            <a:r>
              <a:rPr lang="en-GB" dirty="0" err="1"/>
              <a:t>nebo</a:t>
            </a:r>
            <a:r>
              <a:rPr lang="en-GB" dirty="0"/>
              <a:t> </a:t>
            </a:r>
            <a:r>
              <a:rPr lang="en-GB" dirty="0" err="1"/>
              <a:t>koši</a:t>
            </a:r>
            <a:r>
              <a:rPr lang="en-GB" dirty="0"/>
              <a:t> </a:t>
            </a:r>
            <a:r>
              <a:rPr lang="en-GB" dirty="0" err="1"/>
              <a:t>měn</a:t>
            </a:r>
            <a:r>
              <a:rPr lang="en-GB" dirty="0"/>
              <a:t>. Kurz </a:t>
            </a:r>
            <a:r>
              <a:rPr lang="en-GB" dirty="0" err="1"/>
              <a:t>koruny</a:t>
            </a:r>
            <a:r>
              <a:rPr lang="en-GB" dirty="0"/>
              <a:t> se </a:t>
            </a:r>
            <a:r>
              <a:rPr lang="en-GB" dirty="0" err="1"/>
              <a:t>volně</a:t>
            </a:r>
            <a:r>
              <a:rPr lang="en-GB" dirty="0"/>
              <a:t> </a:t>
            </a:r>
            <a:r>
              <a:rPr lang="en-GB" dirty="0" err="1"/>
              <a:t>mění</a:t>
            </a:r>
            <a:r>
              <a:rPr lang="en-GB" dirty="0"/>
              <a:t> </a:t>
            </a:r>
            <a:r>
              <a:rPr lang="en-GB" dirty="0" err="1"/>
              <a:t>na</a:t>
            </a:r>
            <a:r>
              <a:rPr lang="en-GB" dirty="0"/>
              <a:t> </a:t>
            </a:r>
            <a:r>
              <a:rPr lang="en-GB" dirty="0" err="1"/>
              <a:t>základě</a:t>
            </a:r>
            <a:r>
              <a:rPr lang="en-GB" dirty="0"/>
              <a:t> </a:t>
            </a:r>
            <a:r>
              <a:rPr lang="en-GB" dirty="0" err="1"/>
              <a:t>nabídky</a:t>
            </a:r>
            <a:r>
              <a:rPr lang="en-GB" dirty="0"/>
              <a:t> a </a:t>
            </a:r>
            <a:r>
              <a:rPr lang="en-GB" dirty="0" err="1"/>
              <a:t>poptávky</a:t>
            </a:r>
            <a:r>
              <a:rPr lang="en-GB" dirty="0"/>
              <a:t> </a:t>
            </a:r>
            <a:r>
              <a:rPr lang="en-GB" dirty="0" err="1"/>
              <a:t>na</a:t>
            </a:r>
            <a:r>
              <a:rPr lang="en-GB" dirty="0"/>
              <a:t> </a:t>
            </a:r>
            <a:r>
              <a:rPr lang="en-GB" dirty="0" err="1"/>
              <a:t>devizových</a:t>
            </a:r>
            <a:r>
              <a:rPr lang="en-GB" dirty="0"/>
              <a:t> </a:t>
            </a:r>
            <a:r>
              <a:rPr lang="en-GB" dirty="0" err="1"/>
              <a:t>trzích</a:t>
            </a:r>
            <a:r>
              <a:rPr lang="en-GB" dirty="0"/>
              <a:t>.</a:t>
            </a:r>
            <a:endParaRPr lang="en-GB" dirty="0"/>
          </a:p>
          <a:p>
            <a:pPr>
              <a:buFont typeface="Arial" panose="020B0604020202020204" pitchFamily="34" charset="0"/>
              <a:buChar char="•"/>
            </a:pPr>
            <a:r>
              <a:rPr lang="en-GB" b="1" dirty="0" err="1"/>
              <a:t>Intervence</a:t>
            </a:r>
            <a:r>
              <a:rPr lang="en-GB" b="1" dirty="0"/>
              <a:t> </a:t>
            </a:r>
            <a:r>
              <a:rPr lang="en-GB" b="1" dirty="0" err="1"/>
              <a:t>centrální</a:t>
            </a:r>
            <a:r>
              <a:rPr lang="en-GB" b="1" dirty="0"/>
              <a:t> </a:t>
            </a:r>
            <a:r>
              <a:rPr lang="en-GB" b="1" dirty="0" err="1"/>
              <a:t>banky</a:t>
            </a:r>
            <a:r>
              <a:rPr lang="en-GB" dirty="0"/>
              <a:t>: </a:t>
            </a:r>
            <a:r>
              <a:rPr lang="en-GB" dirty="0" err="1"/>
              <a:t>Česká</a:t>
            </a:r>
            <a:r>
              <a:rPr lang="en-GB" dirty="0"/>
              <a:t> </a:t>
            </a:r>
            <a:r>
              <a:rPr lang="en-GB" dirty="0" err="1"/>
              <a:t>národní</a:t>
            </a:r>
            <a:r>
              <a:rPr lang="en-GB" dirty="0"/>
              <a:t> </a:t>
            </a:r>
            <a:r>
              <a:rPr lang="en-GB" dirty="0" err="1"/>
              <a:t>banka</a:t>
            </a:r>
            <a:r>
              <a:rPr lang="en-GB" dirty="0"/>
              <a:t> (ČNB) </a:t>
            </a:r>
            <a:r>
              <a:rPr lang="en-GB" dirty="0" err="1"/>
              <a:t>si</a:t>
            </a:r>
            <a:r>
              <a:rPr lang="en-GB" dirty="0"/>
              <a:t> </a:t>
            </a:r>
            <a:r>
              <a:rPr lang="en-GB" dirty="0" err="1"/>
              <a:t>však</a:t>
            </a:r>
            <a:r>
              <a:rPr lang="en-GB" dirty="0"/>
              <a:t> </a:t>
            </a:r>
            <a:r>
              <a:rPr lang="en-GB" dirty="0" err="1"/>
              <a:t>vyhrazuje</a:t>
            </a:r>
            <a:r>
              <a:rPr lang="en-GB" dirty="0"/>
              <a:t> </a:t>
            </a:r>
            <a:r>
              <a:rPr lang="en-GB" dirty="0" err="1"/>
              <a:t>právo</a:t>
            </a:r>
            <a:r>
              <a:rPr lang="en-GB" dirty="0"/>
              <a:t> </a:t>
            </a:r>
            <a:r>
              <a:rPr lang="en-GB" dirty="0" err="1"/>
              <a:t>provádět</a:t>
            </a:r>
            <a:r>
              <a:rPr lang="en-GB" dirty="0"/>
              <a:t> </a:t>
            </a:r>
            <a:r>
              <a:rPr lang="en-GB" dirty="0" err="1"/>
              <a:t>intervence</a:t>
            </a:r>
            <a:r>
              <a:rPr lang="en-GB" dirty="0"/>
              <a:t> </a:t>
            </a:r>
            <a:r>
              <a:rPr lang="en-GB" dirty="0" err="1"/>
              <a:t>na</a:t>
            </a:r>
            <a:r>
              <a:rPr lang="en-GB" dirty="0"/>
              <a:t> </a:t>
            </a:r>
            <a:r>
              <a:rPr lang="en-GB" dirty="0" err="1"/>
              <a:t>devizovém</a:t>
            </a:r>
            <a:r>
              <a:rPr lang="en-GB" dirty="0"/>
              <a:t> </a:t>
            </a:r>
            <a:r>
              <a:rPr lang="en-GB" dirty="0" err="1"/>
              <a:t>trhu</a:t>
            </a:r>
            <a:r>
              <a:rPr lang="en-GB" dirty="0"/>
              <a:t>, </a:t>
            </a:r>
            <a:r>
              <a:rPr lang="en-GB" dirty="0" err="1"/>
              <a:t>pokud</a:t>
            </a:r>
            <a:r>
              <a:rPr lang="en-GB" dirty="0"/>
              <a:t> by </a:t>
            </a:r>
            <a:r>
              <a:rPr lang="en-GB" dirty="0" err="1"/>
              <a:t>kurz</a:t>
            </a:r>
            <a:r>
              <a:rPr lang="en-GB" dirty="0"/>
              <a:t> </a:t>
            </a:r>
            <a:r>
              <a:rPr lang="en-GB" dirty="0" err="1"/>
              <a:t>koruny</a:t>
            </a:r>
            <a:r>
              <a:rPr lang="en-GB" dirty="0"/>
              <a:t> </a:t>
            </a:r>
            <a:r>
              <a:rPr lang="en-GB" dirty="0" err="1"/>
              <a:t>dosáhl</a:t>
            </a:r>
            <a:r>
              <a:rPr lang="en-GB" dirty="0"/>
              <a:t> </a:t>
            </a:r>
            <a:r>
              <a:rPr lang="en-GB" dirty="0" err="1"/>
              <a:t>extrémních</a:t>
            </a:r>
            <a:r>
              <a:rPr lang="en-GB" dirty="0"/>
              <a:t> </a:t>
            </a:r>
            <a:r>
              <a:rPr lang="en-GB" dirty="0" err="1"/>
              <a:t>hodnot</a:t>
            </a:r>
            <a:r>
              <a:rPr lang="en-GB" dirty="0"/>
              <a:t>, </a:t>
            </a:r>
            <a:r>
              <a:rPr lang="en-GB" dirty="0" err="1"/>
              <a:t>které</a:t>
            </a:r>
            <a:r>
              <a:rPr lang="en-GB" dirty="0"/>
              <a:t> by </a:t>
            </a:r>
            <a:r>
              <a:rPr lang="en-GB" dirty="0" err="1"/>
              <a:t>ohrožovaly</a:t>
            </a:r>
            <a:r>
              <a:rPr lang="en-GB" dirty="0"/>
              <a:t> </a:t>
            </a:r>
            <a:r>
              <a:rPr lang="en-GB" dirty="0" err="1"/>
              <a:t>stabilitu</a:t>
            </a:r>
            <a:r>
              <a:rPr lang="en-GB" dirty="0"/>
              <a:t> </a:t>
            </a:r>
            <a:r>
              <a:rPr lang="en-GB" dirty="0" err="1"/>
              <a:t>ekonomiky</a:t>
            </a:r>
            <a:r>
              <a:rPr lang="en-GB" dirty="0"/>
              <a:t>. ČNB </a:t>
            </a:r>
            <a:r>
              <a:rPr lang="en-GB" dirty="0" err="1"/>
              <a:t>zasahovala</a:t>
            </a:r>
            <a:r>
              <a:rPr lang="en-GB" dirty="0"/>
              <a:t> </a:t>
            </a:r>
            <a:r>
              <a:rPr lang="en-GB" dirty="0" err="1"/>
              <a:t>například</a:t>
            </a:r>
            <a:r>
              <a:rPr lang="en-GB" dirty="0"/>
              <a:t> v </a:t>
            </a:r>
            <a:r>
              <a:rPr lang="en-GB" dirty="0" err="1"/>
              <a:t>letech</a:t>
            </a:r>
            <a:r>
              <a:rPr lang="en-GB" dirty="0"/>
              <a:t> 2013–2017, </a:t>
            </a:r>
            <a:r>
              <a:rPr lang="en-GB" dirty="0" err="1"/>
              <a:t>kdy</a:t>
            </a:r>
            <a:r>
              <a:rPr lang="en-GB" dirty="0"/>
              <a:t> </a:t>
            </a:r>
            <a:r>
              <a:rPr lang="en-GB" dirty="0" err="1"/>
              <a:t>udržovala</a:t>
            </a:r>
            <a:r>
              <a:rPr lang="en-GB" dirty="0"/>
              <a:t> </a:t>
            </a:r>
            <a:r>
              <a:rPr lang="en-GB" dirty="0" err="1"/>
              <a:t>kurz</a:t>
            </a:r>
            <a:r>
              <a:rPr lang="en-GB" dirty="0"/>
              <a:t> </a:t>
            </a:r>
            <a:r>
              <a:rPr lang="en-GB" dirty="0" err="1"/>
              <a:t>koruny</a:t>
            </a:r>
            <a:r>
              <a:rPr lang="en-GB" dirty="0"/>
              <a:t> </a:t>
            </a:r>
            <a:r>
              <a:rPr lang="en-GB" dirty="0" err="1"/>
              <a:t>vůči</a:t>
            </a:r>
            <a:r>
              <a:rPr lang="en-GB" dirty="0"/>
              <a:t> </a:t>
            </a:r>
            <a:r>
              <a:rPr lang="en-GB" dirty="0" err="1"/>
              <a:t>euru</a:t>
            </a:r>
            <a:r>
              <a:rPr lang="en-GB" dirty="0"/>
              <a:t> </a:t>
            </a:r>
            <a:r>
              <a:rPr lang="en-GB" dirty="0" err="1"/>
              <a:t>nad</a:t>
            </a:r>
            <a:r>
              <a:rPr lang="en-GB" dirty="0"/>
              <a:t> </a:t>
            </a:r>
            <a:r>
              <a:rPr lang="en-GB" dirty="0" err="1"/>
              <a:t>hodnotou</a:t>
            </a:r>
            <a:r>
              <a:rPr lang="en-GB" dirty="0"/>
              <a:t> 27 </a:t>
            </a:r>
            <a:r>
              <a:rPr lang="en-GB" dirty="0" err="1"/>
              <a:t>Kč</a:t>
            </a:r>
            <a:r>
              <a:rPr lang="en-GB" dirty="0"/>
              <a:t> za euro, aby </a:t>
            </a:r>
            <a:r>
              <a:rPr lang="en-GB" dirty="0" err="1"/>
              <a:t>zabránila</a:t>
            </a:r>
            <a:r>
              <a:rPr lang="en-GB" dirty="0"/>
              <a:t> </a:t>
            </a:r>
            <a:r>
              <a:rPr lang="en-GB" dirty="0" err="1"/>
              <a:t>deflaci</a:t>
            </a:r>
            <a:r>
              <a:rPr lang="en-GB" dirty="0"/>
              <a:t> a </a:t>
            </a:r>
            <a:r>
              <a:rPr lang="en-GB" dirty="0" err="1"/>
              <a:t>podpořila</a:t>
            </a:r>
            <a:r>
              <a:rPr lang="en-GB" dirty="0"/>
              <a:t> </a:t>
            </a:r>
            <a:r>
              <a:rPr lang="en-GB" dirty="0" err="1"/>
              <a:t>ekonomiku</a:t>
            </a:r>
            <a:r>
              <a:rPr lang="en-GB" dirty="0"/>
              <a:t>.</a:t>
            </a:r>
            <a:endParaRPr lang="en-GB" dirty="0"/>
          </a:p>
          <a:p>
            <a:r>
              <a:rPr lang="en-GB" dirty="0" err="1"/>
              <a:t>Tento</a:t>
            </a:r>
            <a:r>
              <a:rPr lang="en-GB" dirty="0"/>
              <a:t> </a:t>
            </a:r>
            <a:r>
              <a:rPr lang="en-GB" dirty="0" err="1"/>
              <a:t>režim</a:t>
            </a:r>
            <a:r>
              <a:rPr lang="en-GB" dirty="0"/>
              <a:t> </a:t>
            </a:r>
            <a:r>
              <a:rPr lang="en-GB" dirty="0" err="1"/>
              <a:t>plovoucího</a:t>
            </a:r>
            <a:r>
              <a:rPr lang="en-GB" dirty="0"/>
              <a:t> </a:t>
            </a:r>
            <a:r>
              <a:rPr lang="en-GB" dirty="0" err="1"/>
              <a:t>kurzu</a:t>
            </a:r>
            <a:r>
              <a:rPr lang="en-GB" dirty="0"/>
              <a:t> </a:t>
            </a:r>
            <a:r>
              <a:rPr lang="en-GB" dirty="0" err="1"/>
              <a:t>poskytuje</a:t>
            </a:r>
            <a:r>
              <a:rPr lang="en-GB" dirty="0"/>
              <a:t> </a:t>
            </a:r>
            <a:r>
              <a:rPr lang="en-GB" dirty="0" err="1"/>
              <a:t>flexibilitu</a:t>
            </a:r>
            <a:r>
              <a:rPr lang="en-GB" dirty="0"/>
              <a:t> v </a:t>
            </a:r>
            <a:r>
              <a:rPr lang="en-GB" dirty="0" err="1"/>
              <a:t>reakci</a:t>
            </a:r>
            <a:r>
              <a:rPr lang="en-GB" dirty="0"/>
              <a:t> </a:t>
            </a:r>
            <a:r>
              <a:rPr lang="en-GB" dirty="0" err="1"/>
              <a:t>na</a:t>
            </a:r>
            <a:r>
              <a:rPr lang="en-GB" dirty="0"/>
              <a:t> </a:t>
            </a:r>
            <a:r>
              <a:rPr lang="en-GB" dirty="0" err="1"/>
              <a:t>ekonomické</a:t>
            </a:r>
            <a:r>
              <a:rPr lang="en-GB" dirty="0"/>
              <a:t> </a:t>
            </a:r>
            <a:r>
              <a:rPr lang="en-GB" dirty="0" err="1"/>
              <a:t>šoky</a:t>
            </a:r>
            <a:r>
              <a:rPr lang="en-GB" dirty="0"/>
              <a:t> a </a:t>
            </a:r>
            <a:r>
              <a:rPr lang="en-GB" dirty="0" err="1"/>
              <a:t>pomáhá</a:t>
            </a:r>
            <a:r>
              <a:rPr lang="en-GB" dirty="0"/>
              <a:t> </a:t>
            </a:r>
            <a:r>
              <a:rPr lang="en-GB" dirty="0" err="1"/>
              <a:t>stabilizovat</a:t>
            </a:r>
            <a:r>
              <a:rPr lang="en-GB" dirty="0"/>
              <a:t> </a:t>
            </a:r>
            <a:r>
              <a:rPr lang="en-GB" dirty="0" err="1"/>
              <a:t>ekonomiku</a:t>
            </a:r>
            <a:r>
              <a:rPr lang="en-GB" dirty="0"/>
              <a:t>, </a:t>
            </a:r>
            <a:r>
              <a:rPr lang="en-GB" dirty="0" err="1"/>
              <a:t>protože</a:t>
            </a:r>
            <a:r>
              <a:rPr lang="en-GB" dirty="0"/>
              <a:t> koruna </a:t>
            </a:r>
            <a:r>
              <a:rPr lang="en-GB" dirty="0" err="1"/>
              <a:t>může</a:t>
            </a:r>
            <a:r>
              <a:rPr lang="en-GB" dirty="0"/>
              <a:t> </a:t>
            </a:r>
            <a:r>
              <a:rPr lang="en-GB" dirty="0" err="1"/>
              <a:t>přirozeně</a:t>
            </a:r>
            <a:r>
              <a:rPr lang="en-GB" dirty="0"/>
              <a:t> </a:t>
            </a:r>
            <a:r>
              <a:rPr lang="en-GB" dirty="0" err="1"/>
              <a:t>reagovat</a:t>
            </a:r>
            <a:r>
              <a:rPr lang="en-GB" dirty="0"/>
              <a:t> </a:t>
            </a:r>
            <a:r>
              <a:rPr lang="en-GB" dirty="0" err="1"/>
              <a:t>na</a:t>
            </a:r>
            <a:r>
              <a:rPr lang="en-GB" dirty="0"/>
              <a:t> </a:t>
            </a:r>
            <a:r>
              <a:rPr lang="en-GB" dirty="0" err="1"/>
              <a:t>změny</a:t>
            </a:r>
            <a:r>
              <a:rPr lang="en-GB" dirty="0"/>
              <a:t> v </a:t>
            </a:r>
            <a:r>
              <a:rPr lang="en-GB" dirty="0" err="1"/>
              <a:t>globálním</a:t>
            </a:r>
            <a:r>
              <a:rPr lang="en-GB" dirty="0"/>
              <a:t> </a:t>
            </a:r>
            <a:r>
              <a:rPr lang="en-GB" dirty="0" err="1"/>
              <a:t>ekonomickém</a:t>
            </a:r>
            <a:r>
              <a:rPr lang="en-GB" dirty="0"/>
              <a:t> </a:t>
            </a:r>
            <a:r>
              <a:rPr lang="en-GB" dirty="0" err="1"/>
              <a:t>prostředí</a:t>
            </a:r>
            <a:r>
              <a:rPr lang="en-GB" dirty="0"/>
              <a:t>. Na </a:t>
            </a:r>
            <a:r>
              <a:rPr lang="en-GB" dirty="0" err="1"/>
              <a:t>rozdíl</a:t>
            </a:r>
            <a:r>
              <a:rPr lang="en-GB" dirty="0"/>
              <a:t> od </a:t>
            </a:r>
            <a:r>
              <a:rPr lang="en-GB" dirty="0" err="1"/>
              <a:t>pevných</a:t>
            </a:r>
            <a:r>
              <a:rPr lang="en-GB" dirty="0"/>
              <a:t> </a:t>
            </a:r>
            <a:r>
              <a:rPr lang="en-GB" dirty="0" err="1"/>
              <a:t>kurzů</a:t>
            </a:r>
            <a:r>
              <a:rPr lang="en-GB" dirty="0"/>
              <a:t> (</a:t>
            </a:r>
            <a:r>
              <a:rPr lang="en-GB" dirty="0" err="1"/>
              <a:t>např</a:t>
            </a:r>
            <a:r>
              <a:rPr lang="en-GB" dirty="0"/>
              <a:t>. </a:t>
            </a:r>
            <a:r>
              <a:rPr lang="en-GB" dirty="0" err="1"/>
              <a:t>při</a:t>
            </a:r>
            <a:r>
              <a:rPr lang="en-GB" dirty="0"/>
              <a:t> </a:t>
            </a:r>
            <a:r>
              <a:rPr lang="en-GB" dirty="0" err="1"/>
              <a:t>zlatém</a:t>
            </a:r>
            <a:r>
              <a:rPr lang="en-GB" dirty="0"/>
              <a:t> </a:t>
            </a:r>
            <a:r>
              <a:rPr lang="en-GB" dirty="0" err="1"/>
              <a:t>standardu</a:t>
            </a:r>
            <a:r>
              <a:rPr lang="en-GB" dirty="0"/>
              <a:t>) </a:t>
            </a:r>
            <a:r>
              <a:rPr lang="en-GB" dirty="0" err="1"/>
              <a:t>zde</a:t>
            </a:r>
            <a:r>
              <a:rPr lang="en-GB" dirty="0"/>
              <a:t> </a:t>
            </a:r>
            <a:r>
              <a:rPr lang="en-GB" dirty="0" err="1"/>
              <a:t>centrální</a:t>
            </a:r>
            <a:r>
              <a:rPr lang="en-GB" dirty="0"/>
              <a:t> </a:t>
            </a:r>
            <a:r>
              <a:rPr lang="en-GB" dirty="0" err="1"/>
              <a:t>banka</a:t>
            </a:r>
            <a:r>
              <a:rPr lang="en-GB" dirty="0"/>
              <a:t> </a:t>
            </a:r>
            <a:r>
              <a:rPr lang="en-GB" dirty="0" err="1"/>
              <a:t>neudržuje</a:t>
            </a:r>
            <a:r>
              <a:rPr lang="en-GB" dirty="0"/>
              <a:t> </a:t>
            </a:r>
            <a:r>
              <a:rPr lang="en-GB" dirty="0" err="1"/>
              <a:t>trvalý</a:t>
            </a:r>
            <a:r>
              <a:rPr lang="en-GB" dirty="0"/>
              <a:t> </a:t>
            </a:r>
            <a:r>
              <a:rPr lang="en-GB" dirty="0" err="1"/>
              <a:t>pevný</a:t>
            </a:r>
            <a:r>
              <a:rPr lang="en-GB" dirty="0"/>
              <a:t> </a:t>
            </a:r>
            <a:r>
              <a:rPr lang="en-GB" dirty="0" err="1"/>
              <a:t>kurz</a:t>
            </a:r>
            <a:r>
              <a:rPr lang="en-GB" dirty="0"/>
              <a:t>, ale </a:t>
            </a:r>
            <a:r>
              <a:rPr lang="en-GB" dirty="0" err="1"/>
              <a:t>může</a:t>
            </a:r>
            <a:r>
              <a:rPr lang="en-GB" dirty="0"/>
              <a:t> </a:t>
            </a:r>
            <a:r>
              <a:rPr lang="en-GB" dirty="0" err="1"/>
              <a:t>přistoupit</a:t>
            </a:r>
            <a:r>
              <a:rPr lang="en-GB" dirty="0"/>
              <a:t> k </a:t>
            </a:r>
            <a:r>
              <a:rPr lang="en-GB" dirty="0" err="1"/>
              <a:t>intervencím</a:t>
            </a:r>
            <a:r>
              <a:rPr lang="en-GB" dirty="0"/>
              <a:t> </a:t>
            </a:r>
            <a:r>
              <a:rPr lang="en-GB" dirty="0" err="1"/>
              <a:t>pouze</a:t>
            </a:r>
            <a:r>
              <a:rPr lang="en-GB" dirty="0"/>
              <a:t> v </a:t>
            </a:r>
            <a:r>
              <a:rPr lang="en-GB" dirty="0" err="1"/>
              <a:t>případě</a:t>
            </a:r>
            <a:r>
              <a:rPr lang="en-GB" dirty="0"/>
              <a:t> </a:t>
            </a:r>
            <a:r>
              <a:rPr lang="en-GB" dirty="0" err="1"/>
              <a:t>potřeby</a:t>
            </a:r>
            <a:r>
              <a:rPr lang="en-GB" dirty="0"/>
              <a:t>.</a:t>
            </a:r>
            <a:endParaRPr lang="en-GB"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cs-CZ" dirty="0"/>
              <a:t>ZKUŠENOSTÍ ZEMÍ viz kapitola 6.7</a:t>
            </a:r>
            <a:endParaRPr lang="en-GB"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GB" dirty="0" err="1"/>
              <a:t>Česká</a:t>
            </a:r>
            <a:r>
              <a:rPr lang="en-GB" dirty="0"/>
              <a:t> </a:t>
            </a:r>
            <a:r>
              <a:rPr lang="en-GB" dirty="0" err="1"/>
              <a:t>republika</a:t>
            </a:r>
            <a:r>
              <a:rPr lang="en-GB" dirty="0"/>
              <a:t> </a:t>
            </a:r>
            <a:r>
              <a:rPr lang="en-GB" dirty="0" err="1"/>
              <a:t>používá</a:t>
            </a:r>
            <a:r>
              <a:rPr lang="en-GB" dirty="0"/>
              <a:t> </a:t>
            </a:r>
            <a:r>
              <a:rPr lang="en-GB" b="1" dirty="0" err="1"/>
              <a:t>režim</a:t>
            </a:r>
            <a:r>
              <a:rPr lang="en-GB" b="1" dirty="0"/>
              <a:t> </a:t>
            </a:r>
            <a:r>
              <a:rPr lang="en-GB" b="1" dirty="0" err="1"/>
              <a:t>řízeného</a:t>
            </a:r>
            <a:r>
              <a:rPr lang="en-GB" b="1" dirty="0"/>
              <a:t> </a:t>
            </a:r>
            <a:r>
              <a:rPr lang="en-GB" b="1" dirty="0" err="1"/>
              <a:t>plovoucího</a:t>
            </a:r>
            <a:r>
              <a:rPr lang="en-GB" b="1" dirty="0"/>
              <a:t> </a:t>
            </a:r>
            <a:r>
              <a:rPr lang="en-GB" b="1" dirty="0" err="1"/>
              <a:t>měnového</a:t>
            </a:r>
            <a:r>
              <a:rPr lang="en-GB" b="1" dirty="0"/>
              <a:t> </a:t>
            </a:r>
            <a:r>
              <a:rPr lang="en-GB" b="1" dirty="0" err="1"/>
              <a:t>kurzu</a:t>
            </a:r>
            <a:r>
              <a:rPr lang="en-GB" dirty="0"/>
              <a:t> (</a:t>
            </a:r>
            <a:r>
              <a:rPr lang="en-GB" dirty="0" err="1"/>
              <a:t>anglicky</a:t>
            </a:r>
            <a:r>
              <a:rPr lang="en-GB" dirty="0"/>
              <a:t> </a:t>
            </a:r>
            <a:r>
              <a:rPr lang="en-GB" i="1" dirty="0"/>
              <a:t>managed floating exchange rate system</a:t>
            </a:r>
            <a:r>
              <a:rPr lang="en-GB" dirty="0"/>
              <a:t>).</a:t>
            </a:r>
            <a:endParaRPr lang="en-GB" dirty="0"/>
          </a:p>
          <a:p>
            <a:r>
              <a:rPr lang="en-GB" b="1" dirty="0" err="1"/>
              <a:t>Charakteristika</a:t>
            </a:r>
            <a:r>
              <a:rPr lang="en-GB" b="1" dirty="0"/>
              <a:t>:</a:t>
            </a:r>
            <a:endParaRPr lang="en-GB" b="1" dirty="0"/>
          </a:p>
          <a:p>
            <a:pPr>
              <a:buFont typeface="Arial" panose="020B0604020202020204" pitchFamily="34" charset="0"/>
              <a:buChar char="•"/>
            </a:pPr>
            <a:r>
              <a:rPr lang="en-GB" b="1" dirty="0" err="1"/>
              <a:t>Plovoucí</a:t>
            </a:r>
            <a:r>
              <a:rPr lang="en-GB" b="1" dirty="0"/>
              <a:t> </a:t>
            </a:r>
            <a:r>
              <a:rPr lang="en-GB" b="1" dirty="0" err="1"/>
              <a:t>kurz</a:t>
            </a:r>
            <a:r>
              <a:rPr lang="en-GB" dirty="0"/>
              <a:t>: Kurz </a:t>
            </a:r>
            <a:r>
              <a:rPr lang="en-GB" dirty="0" err="1"/>
              <a:t>české</a:t>
            </a:r>
            <a:r>
              <a:rPr lang="en-GB" dirty="0"/>
              <a:t> </a:t>
            </a:r>
            <a:r>
              <a:rPr lang="en-GB" dirty="0" err="1"/>
              <a:t>koruny</a:t>
            </a:r>
            <a:r>
              <a:rPr lang="en-GB" dirty="0"/>
              <a:t> </a:t>
            </a:r>
            <a:r>
              <a:rPr lang="en-GB" dirty="0" err="1"/>
              <a:t>vůči</a:t>
            </a:r>
            <a:r>
              <a:rPr lang="en-GB" dirty="0"/>
              <a:t> </a:t>
            </a:r>
            <a:r>
              <a:rPr lang="en-GB" dirty="0" err="1"/>
              <a:t>jiným</a:t>
            </a:r>
            <a:r>
              <a:rPr lang="en-GB" dirty="0"/>
              <a:t> </a:t>
            </a:r>
            <a:r>
              <a:rPr lang="en-GB" dirty="0" err="1"/>
              <a:t>měnám</a:t>
            </a:r>
            <a:r>
              <a:rPr lang="en-GB" dirty="0"/>
              <a:t> </a:t>
            </a:r>
            <a:r>
              <a:rPr lang="en-GB" dirty="0" err="1"/>
              <a:t>není</a:t>
            </a:r>
            <a:r>
              <a:rPr lang="en-GB" dirty="0"/>
              <a:t> </a:t>
            </a:r>
            <a:r>
              <a:rPr lang="en-GB" dirty="0" err="1"/>
              <a:t>pevně</a:t>
            </a:r>
            <a:r>
              <a:rPr lang="en-GB" dirty="0"/>
              <a:t> </a:t>
            </a:r>
            <a:r>
              <a:rPr lang="en-GB" dirty="0" err="1"/>
              <a:t>stanoven</a:t>
            </a:r>
            <a:r>
              <a:rPr lang="en-GB" dirty="0"/>
              <a:t> ani </a:t>
            </a:r>
            <a:r>
              <a:rPr lang="en-GB" dirty="0" err="1"/>
              <a:t>přímo</a:t>
            </a:r>
            <a:r>
              <a:rPr lang="en-GB" dirty="0"/>
              <a:t> </a:t>
            </a:r>
            <a:r>
              <a:rPr lang="en-GB" dirty="0" err="1"/>
              <a:t>fixován</a:t>
            </a:r>
            <a:r>
              <a:rPr lang="en-GB" dirty="0"/>
              <a:t> k </a:t>
            </a:r>
            <a:r>
              <a:rPr lang="en-GB" dirty="0" err="1"/>
              <a:t>žádné</a:t>
            </a:r>
            <a:r>
              <a:rPr lang="en-GB" dirty="0"/>
              <a:t> </a:t>
            </a:r>
            <a:r>
              <a:rPr lang="en-GB" dirty="0" err="1"/>
              <a:t>jiné</a:t>
            </a:r>
            <a:r>
              <a:rPr lang="en-GB" dirty="0"/>
              <a:t> </a:t>
            </a:r>
            <a:r>
              <a:rPr lang="en-GB" dirty="0" err="1"/>
              <a:t>měně</a:t>
            </a:r>
            <a:r>
              <a:rPr lang="en-GB" dirty="0"/>
              <a:t> </a:t>
            </a:r>
            <a:r>
              <a:rPr lang="en-GB" dirty="0" err="1"/>
              <a:t>nebo</a:t>
            </a:r>
            <a:r>
              <a:rPr lang="en-GB" dirty="0"/>
              <a:t> </a:t>
            </a:r>
            <a:r>
              <a:rPr lang="en-GB" dirty="0" err="1"/>
              <a:t>koši</a:t>
            </a:r>
            <a:r>
              <a:rPr lang="en-GB" dirty="0"/>
              <a:t> </a:t>
            </a:r>
            <a:r>
              <a:rPr lang="en-GB" dirty="0" err="1"/>
              <a:t>měn</a:t>
            </a:r>
            <a:r>
              <a:rPr lang="en-GB" dirty="0"/>
              <a:t>. Kurz </a:t>
            </a:r>
            <a:r>
              <a:rPr lang="en-GB" dirty="0" err="1"/>
              <a:t>koruny</a:t>
            </a:r>
            <a:r>
              <a:rPr lang="en-GB" dirty="0"/>
              <a:t> se </a:t>
            </a:r>
            <a:r>
              <a:rPr lang="en-GB" dirty="0" err="1"/>
              <a:t>volně</a:t>
            </a:r>
            <a:r>
              <a:rPr lang="en-GB" dirty="0"/>
              <a:t> </a:t>
            </a:r>
            <a:r>
              <a:rPr lang="en-GB" dirty="0" err="1"/>
              <a:t>mění</a:t>
            </a:r>
            <a:r>
              <a:rPr lang="en-GB" dirty="0"/>
              <a:t> </a:t>
            </a:r>
            <a:r>
              <a:rPr lang="en-GB" dirty="0" err="1"/>
              <a:t>na</a:t>
            </a:r>
            <a:r>
              <a:rPr lang="en-GB" dirty="0"/>
              <a:t> </a:t>
            </a:r>
            <a:r>
              <a:rPr lang="en-GB" dirty="0" err="1"/>
              <a:t>základě</a:t>
            </a:r>
            <a:r>
              <a:rPr lang="en-GB" dirty="0"/>
              <a:t> </a:t>
            </a:r>
            <a:r>
              <a:rPr lang="en-GB" dirty="0" err="1"/>
              <a:t>nabídky</a:t>
            </a:r>
            <a:r>
              <a:rPr lang="en-GB" dirty="0"/>
              <a:t> a </a:t>
            </a:r>
            <a:r>
              <a:rPr lang="en-GB" dirty="0" err="1"/>
              <a:t>poptávky</a:t>
            </a:r>
            <a:r>
              <a:rPr lang="en-GB" dirty="0"/>
              <a:t> </a:t>
            </a:r>
            <a:r>
              <a:rPr lang="en-GB" dirty="0" err="1"/>
              <a:t>na</a:t>
            </a:r>
            <a:r>
              <a:rPr lang="en-GB" dirty="0"/>
              <a:t> </a:t>
            </a:r>
            <a:r>
              <a:rPr lang="en-GB" dirty="0" err="1"/>
              <a:t>devizových</a:t>
            </a:r>
            <a:r>
              <a:rPr lang="en-GB" dirty="0"/>
              <a:t> </a:t>
            </a:r>
            <a:r>
              <a:rPr lang="en-GB" dirty="0" err="1"/>
              <a:t>trzích</a:t>
            </a:r>
            <a:r>
              <a:rPr lang="en-GB" dirty="0"/>
              <a:t>.</a:t>
            </a:r>
            <a:endParaRPr lang="en-GB" dirty="0"/>
          </a:p>
          <a:p>
            <a:pPr>
              <a:buFont typeface="Arial" panose="020B0604020202020204" pitchFamily="34" charset="0"/>
              <a:buChar char="•"/>
            </a:pPr>
            <a:r>
              <a:rPr lang="en-GB" b="1" dirty="0" err="1"/>
              <a:t>Intervence</a:t>
            </a:r>
            <a:r>
              <a:rPr lang="en-GB" b="1" dirty="0"/>
              <a:t> </a:t>
            </a:r>
            <a:r>
              <a:rPr lang="en-GB" b="1" dirty="0" err="1"/>
              <a:t>centrální</a:t>
            </a:r>
            <a:r>
              <a:rPr lang="en-GB" b="1" dirty="0"/>
              <a:t> </a:t>
            </a:r>
            <a:r>
              <a:rPr lang="en-GB" b="1" dirty="0" err="1"/>
              <a:t>banky</a:t>
            </a:r>
            <a:r>
              <a:rPr lang="en-GB" dirty="0"/>
              <a:t>: </a:t>
            </a:r>
            <a:r>
              <a:rPr lang="en-GB" dirty="0" err="1"/>
              <a:t>Česká</a:t>
            </a:r>
            <a:r>
              <a:rPr lang="en-GB" dirty="0"/>
              <a:t> </a:t>
            </a:r>
            <a:r>
              <a:rPr lang="en-GB" dirty="0" err="1"/>
              <a:t>národní</a:t>
            </a:r>
            <a:r>
              <a:rPr lang="en-GB" dirty="0"/>
              <a:t> </a:t>
            </a:r>
            <a:r>
              <a:rPr lang="en-GB" dirty="0" err="1"/>
              <a:t>banka</a:t>
            </a:r>
            <a:r>
              <a:rPr lang="en-GB" dirty="0"/>
              <a:t> (ČNB) </a:t>
            </a:r>
            <a:r>
              <a:rPr lang="en-GB" dirty="0" err="1"/>
              <a:t>si</a:t>
            </a:r>
            <a:r>
              <a:rPr lang="en-GB" dirty="0"/>
              <a:t> </a:t>
            </a:r>
            <a:r>
              <a:rPr lang="en-GB" dirty="0" err="1"/>
              <a:t>však</a:t>
            </a:r>
            <a:r>
              <a:rPr lang="en-GB" dirty="0"/>
              <a:t> </a:t>
            </a:r>
            <a:r>
              <a:rPr lang="en-GB" dirty="0" err="1"/>
              <a:t>vyhrazuje</a:t>
            </a:r>
            <a:r>
              <a:rPr lang="en-GB" dirty="0"/>
              <a:t> </a:t>
            </a:r>
            <a:r>
              <a:rPr lang="en-GB" dirty="0" err="1"/>
              <a:t>právo</a:t>
            </a:r>
            <a:r>
              <a:rPr lang="en-GB" dirty="0"/>
              <a:t> </a:t>
            </a:r>
            <a:r>
              <a:rPr lang="en-GB" dirty="0" err="1"/>
              <a:t>provádět</a:t>
            </a:r>
            <a:r>
              <a:rPr lang="en-GB" dirty="0"/>
              <a:t> </a:t>
            </a:r>
            <a:r>
              <a:rPr lang="en-GB" dirty="0" err="1"/>
              <a:t>intervence</a:t>
            </a:r>
            <a:r>
              <a:rPr lang="en-GB" dirty="0"/>
              <a:t> </a:t>
            </a:r>
            <a:r>
              <a:rPr lang="en-GB" dirty="0" err="1"/>
              <a:t>na</a:t>
            </a:r>
            <a:r>
              <a:rPr lang="en-GB" dirty="0"/>
              <a:t> </a:t>
            </a:r>
            <a:r>
              <a:rPr lang="en-GB" dirty="0" err="1"/>
              <a:t>devizovém</a:t>
            </a:r>
            <a:r>
              <a:rPr lang="en-GB" dirty="0"/>
              <a:t> </a:t>
            </a:r>
            <a:r>
              <a:rPr lang="en-GB" dirty="0" err="1"/>
              <a:t>trhu</a:t>
            </a:r>
            <a:r>
              <a:rPr lang="en-GB" dirty="0"/>
              <a:t>, </a:t>
            </a:r>
            <a:r>
              <a:rPr lang="en-GB" dirty="0" err="1"/>
              <a:t>pokud</a:t>
            </a:r>
            <a:r>
              <a:rPr lang="en-GB" dirty="0"/>
              <a:t> by </a:t>
            </a:r>
            <a:r>
              <a:rPr lang="en-GB" dirty="0" err="1"/>
              <a:t>kurz</a:t>
            </a:r>
            <a:r>
              <a:rPr lang="en-GB" dirty="0"/>
              <a:t> </a:t>
            </a:r>
            <a:r>
              <a:rPr lang="en-GB" dirty="0" err="1"/>
              <a:t>koruny</a:t>
            </a:r>
            <a:r>
              <a:rPr lang="en-GB" dirty="0"/>
              <a:t> </a:t>
            </a:r>
            <a:r>
              <a:rPr lang="en-GB" dirty="0" err="1"/>
              <a:t>dosáhl</a:t>
            </a:r>
            <a:r>
              <a:rPr lang="en-GB" dirty="0"/>
              <a:t> </a:t>
            </a:r>
            <a:r>
              <a:rPr lang="en-GB" dirty="0" err="1"/>
              <a:t>extrémních</a:t>
            </a:r>
            <a:r>
              <a:rPr lang="en-GB" dirty="0"/>
              <a:t> </a:t>
            </a:r>
            <a:r>
              <a:rPr lang="en-GB" dirty="0" err="1"/>
              <a:t>hodnot</a:t>
            </a:r>
            <a:r>
              <a:rPr lang="en-GB" dirty="0"/>
              <a:t>, </a:t>
            </a:r>
            <a:r>
              <a:rPr lang="en-GB" dirty="0" err="1"/>
              <a:t>které</a:t>
            </a:r>
            <a:r>
              <a:rPr lang="en-GB" dirty="0"/>
              <a:t> by </a:t>
            </a:r>
            <a:r>
              <a:rPr lang="en-GB" dirty="0" err="1"/>
              <a:t>ohrožovaly</a:t>
            </a:r>
            <a:r>
              <a:rPr lang="en-GB" dirty="0"/>
              <a:t> </a:t>
            </a:r>
            <a:r>
              <a:rPr lang="en-GB" dirty="0" err="1"/>
              <a:t>stabilitu</a:t>
            </a:r>
            <a:r>
              <a:rPr lang="en-GB" dirty="0"/>
              <a:t> </a:t>
            </a:r>
            <a:r>
              <a:rPr lang="en-GB" dirty="0" err="1"/>
              <a:t>ekonomiky</a:t>
            </a:r>
            <a:r>
              <a:rPr lang="en-GB" dirty="0"/>
              <a:t>. ČNB </a:t>
            </a:r>
            <a:r>
              <a:rPr lang="en-GB" dirty="0" err="1"/>
              <a:t>zasahovala</a:t>
            </a:r>
            <a:r>
              <a:rPr lang="en-GB" dirty="0"/>
              <a:t> </a:t>
            </a:r>
            <a:r>
              <a:rPr lang="en-GB" dirty="0" err="1"/>
              <a:t>například</a:t>
            </a:r>
            <a:r>
              <a:rPr lang="en-GB" dirty="0"/>
              <a:t> v </a:t>
            </a:r>
            <a:r>
              <a:rPr lang="en-GB" dirty="0" err="1"/>
              <a:t>letech</a:t>
            </a:r>
            <a:r>
              <a:rPr lang="en-GB" dirty="0"/>
              <a:t> 2013–2017, </a:t>
            </a:r>
            <a:r>
              <a:rPr lang="en-GB" dirty="0" err="1"/>
              <a:t>kdy</a:t>
            </a:r>
            <a:r>
              <a:rPr lang="en-GB" dirty="0"/>
              <a:t> </a:t>
            </a:r>
            <a:r>
              <a:rPr lang="en-GB" dirty="0" err="1"/>
              <a:t>udržovala</a:t>
            </a:r>
            <a:r>
              <a:rPr lang="en-GB" dirty="0"/>
              <a:t> </a:t>
            </a:r>
            <a:r>
              <a:rPr lang="en-GB" dirty="0" err="1"/>
              <a:t>kurz</a:t>
            </a:r>
            <a:r>
              <a:rPr lang="en-GB" dirty="0"/>
              <a:t> </a:t>
            </a:r>
            <a:r>
              <a:rPr lang="en-GB" dirty="0" err="1"/>
              <a:t>koruny</a:t>
            </a:r>
            <a:r>
              <a:rPr lang="en-GB" dirty="0"/>
              <a:t> </a:t>
            </a:r>
            <a:r>
              <a:rPr lang="en-GB" dirty="0" err="1"/>
              <a:t>vůči</a:t>
            </a:r>
            <a:r>
              <a:rPr lang="en-GB" dirty="0"/>
              <a:t> </a:t>
            </a:r>
            <a:r>
              <a:rPr lang="en-GB" dirty="0" err="1"/>
              <a:t>euru</a:t>
            </a:r>
            <a:r>
              <a:rPr lang="en-GB" dirty="0"/>
              <a:t> </a:t>
            </a:r>
            <a:r>
              <a:rPr lang="en-GB" dirty="0" err="1"/>
              <a:t>nad</a:t>
            </a:r>
            <a:r>
              <a:rPr lang="en-GB" dirty="0"/>
              <a:t> </a:t>
            </a:r>
            <a:r>
              <a:rPr lang="en-GB" dirty="0" err="1"/>
              <a:t>hodnotou</a:t>
            </a:r>
            <a:r>
              <a:rPr lang="en-GB" dirty="0"/>
              <a:t> 27 </a:t>
            </a:r>
            <a:r>
              <a:rPr lang="en-GB" dirty="0" err="1"/>
              <a:t>Kč</a:t>
            </a:r>
            <a:r>
              <a:rPr lang="en-GB" dirty="0"/>
              <a:t> za euro, aby </a:t>
            </a:r>
            <a:r>
              <a:rPr lang="en-GB" dirty="0" err="1"/>
              <a:t>zabránila</a:t>
            </a:r>
            <a:r>
              <a:rPr lang="en-GB" dirty="0"/>
              <a:t> </a:t>
            </a:r>
            <a:r>
              <a:rPr lang="en-GB" dirty="0" err="1"/>
              <a:t>deflaci</a:t>
            </a:r>
            <a:r>
              <a:rPr lang="en-GB" dirty="0"/>
              <a:t> a </a:t>
            </a:r>
            <a:r>
              <a:rPr lang="en-GB" dirty="0" err="1"/>
              <a:t>podpořila</a:t>
            </a:r>
            <a:r>
              <a:rPr lang="en-GB" dirty="0"/>
              <a:t> </a:t>
            </a:r>
            <a:r>
              <a:rPr lang="en-GB" dirty="0" err="1"/>
              <a:t>ekonomiku</a:t>
            </a:r>
            <a:r>
              <a:rPr lang="en-GB" dirty="0"/>
              <a:t>.</a:t>
            </a:r>
            <a:endParaRPr lang="en-GB" dirty="0"/>
          </a:p>
          <a:p>
            <a:r>
              <a:rPr lang="en-GB" dirty="0" err="1"/>
              <a:t>Tento</a:t>
            </a:r>
            <a:r>
              <a:rPr lang="en-GB" dirty="0"/>
              <a:t> </a:t>
            </a:r>
            <a:r>
              <a:rPr lang="en-GB" dirty="0" err="1"/>
              <a:t>režim</a:t>
            </a:r>
            <a:r>
              <a:rPr lang="en-GB" dirty="0"/>
              <a:t> </a:t>
            </a:r>
            <a:r>
              <a:rPr lang="en-GB" dirty="0" err="1"/>
              <a:t>plovoucího</a:t>
            </a:r>
            <a:r>
              <a:rPr lang="en-GB" dirty="0"/>
              <a:t> </a:t>
            </a:r>
            <a:r>
              <a:rPr lang="en-GB" dirty="0" err="1"/>
              <a:t>kurzu</a:t>
            </a:r>
            <a:r>
              <a:rPr lang="en-GB" dirty="0"/>
              <a:t> </a:t>
            </a:r>
            <a:r>
              <a:rPr lang="en-GB" dirty="0" err="1"/>
              <a:t>poskytuje</a:t>
            </a:r>
            <a:r>
              <a:rPr lang="en-GB" dirty="0"/>
              <a:t> </a:t>
            </a:r>
            <a:r>
              <a:rPr lang="en-GB" dirty="0" err="1"/>
              <a:t>flexibilitu</a:t>
            </a:r>
            <a:r>
              <a:rPr lang="en-GB" dirty="0"/>
              <a:t> v </a:t>
            </a:r>
            <a:r>
              <a:rPr lang="en-GB" dirty="0" err="1"/>
              <a:t>reakci</a:t>
            </a:r>
            <a:r>
              <a:rPr lang="en-GB" dirty="0"/>
              <a:t> </a:t>
            </a:r>
            <a:r>
              <a:rPr lang="en-GB" dirty="0" err="1"/>
              <a:t>na</a:t>
            </a:r>
            <a:r>
              <a:rPr lang="en-GB" dirty="0"/>
              <a:t> </a:t>
            </a:r>
            <a:r>
              <a:rPr lang="en-GB" dirty="0" err="1"/>
              <a:t>ekonomické</a:t>
            </a:r>
            <a:r>
              <a:rPr lang="en-GB" dirty="0"/>
              <a:t> </a:t>
            </a:r>
            <a:r>
              <a:rPr lang="en-GB" dirty="0" err="1"/>
              <a:t>šoky</a:t>
            </a:r>
            <a:r>
              <a:rPr lang="en-GB" dirty="0"/>
              <a:t> a </a:t>
            </a:r>
            <a:r>
              <a:rPr lang="en-GB" dirty="0" err="1"/>
              <a:t>pomáhá</a:t>
            </a:r>
            <a:r>
              <a:rPr lang="en-GB" dirty="0"/>
              <a:t> </a:t>
            </a:r>
            <a:r>
              <a:rPr lang="en-GB" dirty="0" err="1"/>
              <a:t>stabilizovat</a:t>
            </a:r>
            <a:r>
              <a:rPr lang="en-GB" dirty="0"/>
              <a:t> </a:t>
            </a:r>
            <a:r>
              <a:rPr lang="en-GB" dirty="0" err="1"/>
              <a:t>ekonomiku</a:t>
            </a:r>
            <a:r>
              <a:rPr lang="en-GB" dirty="0"/>
              <a:t>, </a:t>
            </a:r>
            <a:r>
              <a:rPr lang="en-GB" dirty="0" err="1"/>
              <a:t>protože</a:t>
            </a:r>
            <a:r>
              <a:rPr lang="en-GB" dirty="0"/>
              <a:t> koruna </a:t>
            </a:r>
            <a:r>
              <a:rPr lang="en-GB" dirty="0" err="1"/>
              <a:t>může</a:t>
            </a:r>
            <a:r>
              <a:rPr lang="en-GB" dirty="0"/>
              <a:t> </a:t>
            </a:r>
            <a:r>
              <a:rPr lang="en-GB" dirty="0" err="1"/>
              <a:t>přirozeně</a:t>
            </a:r>
            <a:r>
              <a:rPr lang="en-GB" dirty="0"/>
              <a:t> </a:t>
            </a:r>
            <a:r>
              <a:rPr lang="en-GB" dirty="0" err="1"/>
              <a:t>reagovat</a:t>
            </a:r>
            <a:r>
              <a:rPr lang="en-GB" dirty="0"/>
              <a:t> </a:t>
            </a:r>
            <a:r>
              <a:rPr lang="en-GB" dirty="0" err="1"/>
              <a:t>na</a:t>
            </a:r>
            <a:r>
              <a:rPr lang="en-GB" dirty="0"/>
              <a:t> </a:t>
            </a:r>
            <a:r>
              <a:rPr lang="en-GB" dirty="0" err="1"/>
              <a:t>změny</a:t>
            </a:r>
            <a:r>
              <a:rPr lang="en-GB" dirty="0"/>
              <a:t> v </a:t>
            </a:r>
            <a:r>
              <a:rPr lang="en-GB" dirty="0" err="1"/>
              <a:t>globálním</a:t>
            </a:r>
            <a:r>
              <a:rPr lang="en-GB" dirty="0"/>
              <a:t> </a:t>
            </a:r>
            <a:r>
              <a:rPr lang="en-GB" dirty="0" err="1"/>
              <a:t>ekonomickém</a:t>
            </a:r>
            <a:r>
              <a:rPr lang="en-GB" dirty="0"/>
              <a:t> </a:t>
            </a:r>
            <a:r>
              <a:rPr lang="en-GB" dirty="0" err="1"/>
              <a:t>prostředí</a:t>
            </a:r>
            <a:r>
              <a:rPr lang="en-GB" dirty="0"/>
              <a:t>. Na </a:t>
            </a:r>
            <a:r>
              <a:rPr lang="en-GB" dirty="0" err="1"/>
              <a:t>rozdíl</a:t>
            </a:r>
            <a:r>
              <a:rPr lang="en-GB" dirty="0"/>
              <a:t> od </a:t>
            </a:r>
            <a:r>
              <a:rPr lang="en-GB" dirty="0" err="1"/>
              <a:t>pevných</a:t>
            </a:r>
            <a:r>
              <a:rPr lang="en-GB" dirty="0"/>
              <a:t> </a:t>
            </a:r>
            <a:r>
              <a:rPr lang="en-GB" dirty="0" err="1"/>
              <a:t>kurzů</a:t>
            </a:r>
            <a:r>
              <a:rPr lang="en-GB" dirty="0"/>
              <a:t> (</a:t>
            </a:r>
            <a:r>
              <a:rPr lang="en-GB" dirty="0" err="1"/>
              <a:t>např</a:t>
            </a:r>
            <a:r>
              <a:rPr lang="en-GB" dirty="0"/>
              <a:t>. </a:t>
            </a:r>
            <a:r>
              <a:rPr lang="en-GB" dirty="0" err="1"/>
              <a:t>při</a:t>
            </a:r>
            <a:r>
              <a:rPr lang="en-GB" dirty="0"/>
              <a:t> </a:t>
            </a:r>
            <a:r>
              <a:rPr lang="en-GB" dirty="0" err="1"/>
              <a:t>zlatém</a:t>
            </a:r>
            <a:r>
              <a:rPr lang="en-GB" dirty="0"/>
              <a:t> </a:t>
            </a:r>
            <a:r>
              <a:rPr lang="en-GB" dirty="0" err="1"/>
              <a:t>standardu</a:t>
            </a:r>
            <a:r>
              <a:rPr lang="en-GB" dirty="0"/>
              <a:t>) </a:t>
            </a:r>
            <a:r>
              <a:rPr lang="en-GB" dirty="0" err="1"/>
              <a:t>zde</a:t>
            </a:r>
            <a:r>
              <a:rPr lang="en-GB" dirty="0"/>
              <a:t> </a:t>
            </a:r>
            <a:r>
              <a:rPr lang="en-GB" dirty="0" err="1"/>
              <a:t>centrální</a:t>
            </a:r>
            <a:r>
              <a:rPr lang="en-GB" dirty="0"/>
              <a:t> </a:t>
            </a:r>
            <a:r>
              <a:rPr lang="en-GB" dirty="0" err="1"/>
              <a:t>banka</a:t>
            </a:r>
            <a:r>
              <a:rPr lang="en-GB" dirty="0"/>
              <a:t> </a:t>
            </a:r>
            <a:r>
              <a:rPr lang="en-GB" dirty="0" err="1"/>
              <a:t>neudržuje</a:t>
            </a:r>
            <a:r>
              <a:rPr lang="en-GB" dirty="0"/>
              <a:t> </a:t>
            </a:r>
            <a:r>
              <a:rPr lang="en-GB" dirty="0" err="1"/>
              <a:t>trvalý</a:t>
            </a:r>
            <a:r>
              <a:rPr lang="en-GB" dirty="0"/>
              <a:t> </a:t>
            </a:r>
            <a:r>
              <a:rPr lang="en-GB" dirty="0" err="1"/>
              <a:t>pevný</a:t>
            </a:r>
            <a:r>
              <a:rPr lang="en-GB" dirty="0"/>
              <a:t> </a:t>
            </a:r>
            <a:r>
              <a:rPr lang="en-GB" dirty="0" err="1"/>
              <a:t>kurz</a:t>
            </a:r>
            <a:r>
              <a:rPr lang="en-GB" dirty="0"/>
              <a:t>, ale </a:t>
            </a:r>
            <a:r>
              <a:rPr lang="en-GB" dirty="0" err="1"/>
              <a:t>může</a:t>
            </a:r>
            <a:r>
              <a:rPr lang="en-GB" dirty="0"/>
              <a:t> </a:t>
            </a:r>
            <a:r>
              <a:rPr lang="en-GB" dirty="0" err="1"/>
              <a:t>přistoupit</a:t>
            </a:r>
            <a:r>
              <a:rPr lang="en-GB" dirty="0"/>
              <a:t> k </a:t>
            </a:r>
            <a:r>
              <a:rPr lang="en-GB" dirty="0" err="1"/>
              <a:t>intervencím</a:t>
            </a:r>
            <a:r>
              <a:rPr lang="en-GB" dirty="0"/>
              <a:t> </a:t>
            </a:r>
            <a:r>
              <a:rPr lang="en-GB" dirty="0" err="1"/>
              <a:t>pouze</a:t>
            </a:r>
            <a:r>
              <a:rPr lang="en-GB" dirty="0"/>
              <a:t> v </a:t>
            </a:r>
            <a:r>
              <a:rPr lang="en-GB" dirty="0" err="1"/>
              <a:t>případě</a:t>
            </a:r>
            <a:r>
              <a:rPr lang="en-GB" dirty="0"/>
              <a:t> </a:t>
            </a:r>
            <a:r>
              <a:rPr lang="en-GB" dirty="0" err="1"/>
              <a:t>potřeby</a:t>
            </a:r>
            <a:r>
              <a:rPr lang="en-GB" dirty="0"/>
              <a:t>.</a:t>
            </a:r>
            <a:endParaRPr lang="en-GB"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cs-CZ" sz="1200" b="1" dirty="0">
                <a:solidFill>
                  <a:schemeClr val="tx1">
                    <a:lumMod val="75000"/>
                    <a:lumOff val="25000"/>
                  </a:schemeClr>
                </a:solidFill>
                <a:latin typeface="Times New Roman" panose="02020603050405020304" pitchFamily="18" charset="0"/>
                <a:cs typeface="Times New Roman" panose="02020603050405020304" pitchFamily="18" charset="0"/>
              </a:rPr>
              <a:t>Z hlediska ekonomického by západní Část Kanady měla spíše používat vlastní měnu, protože její hospodářská integrace s východní Kanadou měřená výměnou zboží a migrací kapitálu a práce je poměrně nízká. </a:t>
            </a:r>
            <a:endParaRPr lang="cs-CZ" sz="1200" b="1" dirty="0">
              <a:solidFill>
                <a:schemeClr val="tx1">
                  <a:lumMod val="75000"/>
                  <a:lumOff val="25000"/>
                </a:schemeClr>
              </a:solidFill>
              <a:latin typeface="Times New Roman" panose="02020603050405020304" pitchFamily="18" charset="0"/>
              <a:cs typeface="Times New Roman" panose="02020603050405020304" pitchFamily="18" charset="0"/>
            </a:endParaRPr>
          </a:p>
          <a:p>
            <a:endParaRPr lang="en-GB"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GB" dirty="0" err="1"/>
              <a:t>Česká</a:t>
            </a:r>
            <a:r>
              <a:rPr lang="en-GB" dirty="0"/>
              <a:t> </a:t>
            </a:r>
            <a:r>
              <a:rPr lang="en-GB" dirty="0" err="1"/>
              <a:t>republika</a:t>
            </a:r>
            <a:r>
              <a:rPr lang="en-GB" dirty="0"/>
              <a:t> </a:t>
            </a:r>
            <a:r>
              <a:rPr lang="en-GB" dirty="0" err="1"/>
              <a:t>používá</a:t>
            </a:r>
            <a:r>
              <a:rPr lang="en-GB" dirty="0"/>
              <a:t> </a:t>
            </a:r>
            <a:r>
              <a:rPr lang="en-GB" b="1" dirty="0" err="1"/>
              <a:t>režim</a:t>
            </a:r>
            <a:r>
              <a:rPr lang="en-GB" b="1" dirty="0"/>
              <a:t> </a:t>
            </a:r>
            <a:r>
              <a:rPr lang="en-GB" b="1" dirty="0" err="1"/>
              <a:t>řízeného</a:t>
            </a:r>
            <a:r>
              <a:rPr lang="en-GB" b="1" dirty="0"/>
              <a:t> </a:t>
            </a:r>
            <a:r>
              <a:rPr lang="en-GB" b="1" dirty="0" err="1"/>
              <a:t>plovoucího</a:t>
            </a:r>
            <a:r>
              <a:rPr lang="en-GB" b="1" dirty="0"/>
              <a:t> </a:t>
            </a:r>
            <a:r>
              <a:rPr lang="en-GB" b="1" dirty="0" err="1"/>
              <a:t>měnového</a:t>
            </a:r>
            <a:r>
              <a:rPr lang="en-GB" b="1" dirty="0"/>
              <a:t> </a:t>
            </a:r>
            <a:r>
              <a:rPr lang="en-GB" b="1" dirty="0" err="1"/>
              <a:t>kurzu</a:t>
            </a:r>
            <a:r>
              <a:rPr lang="en-GB" dirty="0"/>
              <a:t> (</a:t>
            </a:r>
            <a:r>
              <a:rPr lang="en-GB" dirty="0" err="1"/>
              <a:t>anglicky</a:t>
            </a:r>
            <a:r>
              <a:rPr lang="en-GB" dirty="0"/>
              <a:t> </a:t>
            </a:r>
            <a:r>
              <a:rPr lang="en-GB" i="1" dirty="0"/>
              <a:t>managed floating exchange rate system</a:t>
            </a:r>
            <a:r>
              <a:rPr lang="en-GB" dirty="0"/>
              <a:t>).</a:t>
            </a:r>
            <a:endParaRPr lang="en-GB" dirty="0"/>
          </a:p>
          <a:p>
            <a:r>
              <a:rPr lang="en-GB" b="1" dirty="0" err="1"/>
              <a:t>Charakteristika</a:t>
            </a:r>
            <a:r>
              <a:rPr lang="en-GB" b="1" dirty="0"/>
              <a:t>:</a:t>
            </a:r>
            <a:endParaRPr lang="en-GB" b="1" dirty="0"/>
          </a:p>
          <a:p>
            <a:pPr>
              <a:buFont typeface="Arial" panose="020B0604020202020204" pitchFamily="34" charset="0"/>
              <a:buChar char="•"/>
            </a:pPr>
            <a:r>
              <a:rPr lang="en-GB" b="1" dirty="0" err="1"/>
              <a:t>Plovoucí</a:t>
            </a:r>
            <a:r>
              <a:rPr lang="en-GB" b="1" dirty="0"/>
              <a:t> </a:t>
            </a:r>
            <a:r>
              <a:rPr lang="en-GB" b="1" dirty="0" err="1"/>
              <a:t>kurz</a:t>
            </a:r>
            <a:r>
              <a:rPr lang="en-GB" dirty="0"/>
              <a:t>: Kurz </a:t>
            </a:r>
            <a:r>
              <a:rPr lang="en-GB" dirty="0" err="1"/>
              <a:t>české</a:t>
            </a:r>
            <a:r>
              <a:rPr lang="en-GB" dirty="0"/>
              <a:t> </a:t>
            </a:r>
            <a:r>
              <a:rPr lang="en-GB" dirty="0" err="1"/>
              <a:t>koruny</a:t>
            </a:r>
            <a:r>
              <a:rPr lang="en-GB" dirty="0"/>
              <a:t> </a:t>
            </a:r>
            <a:r>
              <a:rPr lang="en-GB" dirty="0" err="1"/>
              <a:t>vůči</a:t>
            </a:r>
            <a:r>
              <a:rPr lang="en-GB" dirty="0"/>
              <a:t> </a:t>
            </a:r>
            <a:r>
              <a:rPr lang="en-GB" dirty="0" err="1"/>
              <a:t>jiným</a:t>
            </a:r>
            <a:r>
              <a:rPr lang="en-GB" dirty="0"/>
              <a:t> </a:t>
            </a:r>
            <a:r>
              <a:rPr lang="en-GB" dirty="0" err="1"/>
              <a:t>měnám</a:t>
            </a:r>
            <a:r>
              <a:rPr lang="en-GB" dirty="0"/>
              <a:t> </a:t>
            </a:r>
            <a:r>
              <a:rPr lang="en-GB" dirty="0" err="1"/>
              <a:t>není</a:t>
            </a:r>
            <a:r>
              <a:rPr lang="en-GB" dirty="0"/>
              <a:t> </a:t>
            </a:r>
            <a:r>
              <a:rPr lang="en-GB" dirty="0" err="1"/>
              <a:t>pevně</a:t>
            </a:r>
            <a:r>
              <a:rPr lang="en-GB" dirty="0"/>
              <a:t> </a:t>
            </a:r>
            <a:r>
              <a:rPr lang="en-GB" dirty="0" err="1"/>
              <a:t>stanoven</a:t>
            </a:r>
            <a:r>
              <a:rPr lang="en-GB" dirty="0"/>
              <a:t> ani </a:t>
            </a:r>
            <a:r>
              <a:rPr lang="en-GB" dirty="0" err="1"/>
              <a:t>přímo</a:t>
            </a:r>
            <a:r>
              <a:rPr lang="en-GB" dirty="0"/>
              <a:t> </a:t>
            </a:r>
            <a:r>
              <a:rPr lang="en-GB" dirty="0" err="1"/>
              <a:t>fixován</a:t>
            </a:r>
            <a:r>
              <a:rPr lang="en-GB" dirty="0"/>
              <a:t> k </a:t>
            </a:r>
            <a:r>
              <a:rPr lang="en-GB" dirty="0" err="1"/>
              <a:t>žádné</a:t>
            </a:r>
            <a:r>
              <a:rPr lang="en-GB" dirty="0"/>
              <a:t> </a:t>
            </a:r>
            <a:r>
              <a:rPr lang="en-GB" dirty="0" err="1"/>
              <a:t>jiné</a:t>
            </a:r>
            <a:r>
              <a:rPr lang="en-GB" dirty="0"/>
              <a:t> </a:t>
            </a:r>
            <a:r>
              <a:rPr lang="en-GB" dirty="0" err="1"/>
              <a:t>měně</a:t>
            </a:r>
            <a:r>
              <a:rPr lang="en-GB" dirty="0"/>
              <a:t> </a:t>
            </a:r>
            <a:r>
              <a:rPr lang="en-GB" dirty="0" err="1"/>
              <a:t>nebo</a:t>
            </a:r>
            <a:r>
              <a:rPr lang="en-GB" dirty="0"/>
              <a:t> </a:t>
            </a:r>
            <a:r>
              <a:rPr lang="en-GB" dirty="0" err="1"/>
              <a:t>koši</a:t>
            </a:r>
            <a:r>
              <a:rPr lang="en-GB" dirty="0"/>
              <a:t> </a:t>
            </a:r>
            <a:r>
              <a:rPr lang="en-GB" dirty="0" err="1"/>
              <a:t>měn</a:t>
            </a:r>
            <a:r>
              <a:rPr lang="en-GB" dirty="0"/>
              <a:t>. Kurz </a:t>
            </a:r>
            <a:r>
              <a:rPr lang="en-GB" dirty="0" err="1"/>
              <a:t>koruny</a:t>
            </a:r>
            <a:r>
              <a:rPr lang="en-GB" dirty="0"/>
              <a:t> se </a:t>
            </a:r>
            <a:r>
              <a:rPr lang="en-GB" dirty="0" err="1"/>
              <a:t>volně</a:t>
            </a:r>
            <a:r>
              <a:rPr lang="en-GB" dirty="0"/>
              <a:t> </a:t>
            </a:r>
            <a:r>
              <a:rPr lang="en-GB" dirty="0" err="1"/>
              <a:t>mění</a:t>
            </a:r>
            <a:r>
              <a:rPr lang="en-GB" dirty="0"/>
              <a:t> </a:t>
            </a:r>
            <a:r>
              <a:rPr lang="en-GB" dirty="0" err="1"/>
              <a:t>na</a:t>
            </a:r>
            <a:r>
              <a:rPr lang="en-GB" dirty="0"/>
              <a:t> </a:t>
            </a:r>
            <a:r>
              <a:rPr lang="en-GB" dirty="0" err="1"/>
              <a:t>základě</a:t>
            </a:r>
            <a:r>
              <a:rPr lang="en-GB" dirty="0"/>
              <a:t> </a:t>
            </a:r>
            <a:r>
              <a:rPr lang="en-GB" dirty="0" err="1"/>
              <a:t>nabídky</a:t>
            </a:r>
            <a:r>
              <a:rPr lang="en-GB" dirty="0"/>
              <a:t> a </a:t>
            </a:r>
            <a:r>
              <a:rPr lang="en-GB" dirty="0" err="1"/>
              <a:t>poptávky</a:t>
            </a:r>
            <a:r>
              <a:rPr lang="en-GB" dirty="0"/>
              <a:t> </a:t>
            </a:r>
            <a:r>
              <a:rPr lang="en-GB" dirty="0" err="1"/>
              <a:t>na</a:t>
            </a:r>
            <a:r>
              <a:rPr lang="en-GB" dirty="0"/>
              <a:t> </a:t>
            </a:r>
            <a:r>
              <a:rPr lang="en-GB" dirty="0" err="1"/>
              <a:t>devizových</a:t>
            </a:r>
            <a:r>
              <a:rPr lang="en-GB" dirty="0"/>
              <a:t> </a:t>
            </a:r>
            <a:r>
              <a:rPr lang="en-GB" dirty="0" err="1"/>
              <a:t>trzích</a:t>
            </a:r>
            <a:r>
              <a:rPr lang="en-GB" dirty="0"/>
              <a:t>.</a:t>
            </a:r>
            <a:endParaRPr lang="en-GB" dirty="0"/>
          </a:p>
          <a:p>
            <a:pPr>
              <a:buFont typeface="Arial" panose="020B0604020202020204" pitchFamily="34" charset="0"/>
              <a:buChar char="•"/>
            </a:pPr>
            <a:r>
              <a:rPr lang="en-GB" b="1" dirty="0" err="1"/>
              <a:t>Intervence</a:t>
            </a:r>
            <a:r>
              <a:rPr lang="en-GB" b="1" dirty="0"/>
              <a:t> </a:t>
            </a:r>
            <a:r>
              <a:rPr lang="en-GB" b="1" dirty="0" err="1"/>
              <a:t>centrální</a:t>
            </a:r>
            <a:r>
              <a:rPr lang="en-GB" b="1" dirty="0"/>
              <a:t> </a:t>
            </a:r>
            <a:r>
              <a:rPr lang="en-GB" b="1" dirty="0" err="1"/>
              <a:t>banky</a:t>
            </a:r>
            <a:r>
              <a:rPr lang="en-GB" dirty="0"/>
              <a:t>: </a:t>
            </a:r>
            <a:r>
              <a:rPr lang="en-GB" dirty="0" err="1"/>
              <a:t>Česká</a:t>
            </a:r>
            <a:r>
              <a:rPr lang="en-GB" dirty="0"/>
              <a:t> </a:t>
            </a:r>
            <a:r>
              <a:rPr lang="en-GB" dirty="0" err="1"/>
              <a:t>národní</a:t>
            </a:r>
            <a:r>
              <a:rPr lang="en-GB" dirty="0"/>
              <a:t> </a:t>
            </a:r>
            <a:r>
              <a:rPr lang="en-GB" dirty="0" err="1"/>
              <a:t>banka</a:t>
            </a:r>
            <a:r>
              <a:rPr lang="en-GB" dirty="0"/>
              <a:t> (ČNB) </a:t>
            </a:r>
            <a:r>
              <a:rPr lang="en-GB" dirty="0" err="1"/>
              <a:t>si</a:t>
            </a:r>
            <a:r>
              <a:rPr lang="en-GB" dirty="0"/>
              <a:t> </a:t>
            </a:r>
            <a:r>
              <a:rPr lang="en-GB" dirty="0" err="1"/>
              <a:t>však</a:t>
            </a:r>
            <a:r>
              <a:rPr lang="en-GB" dirty="0"/>
              <a:t> </a:t>
            </a:r>
            <a:r>
              <a:rPr lang="en-GB" dirty="0" err="1"/>
              <a:t>vyhrazuje</a:t>
            </a:r>
            <a:r>
              <a:rPr lang="en-GB" dirty="0"/>
              <a:t> </a:t>
            </a:r>
            <a:r>
              <a:rPr lang="en-GB" dirty="0" err="1"/>
              <a:t>právo</a:t>
            </a:r>
            <a:r>
              <a:rPr lang="en-GB" dirty="0"/>
              <a:t> </a:t>
            </a:r>
            <a:r>
              <a:rPr lang="en-GB" dirty="0" err="1"/>
              <a:t>provádět</a:t>
            </a:r>
            <a:r>
              <a:rPr lang="en-GB" dirty="0"/>
              <a:t> </a:t>
            </a:r>
            <a:r>
              <a:rPr lang="en-GB" dirty="0" err="1"/>
              <a:t>intervence</a:t>
            </a:r>
            <a:r>
              <a:rPr lang="en-GB" dirty="0"/>
              <a:t> </a:t>
            </a:r>
            <a:r>
              <a:rPr lang="en-GB" dirty="0" err="1"/>
              <a:t>na</a:t>
            </a:r>
            <a:r>
              <a:rPr lang="en-GB" dirty="0"/>
              <a:t> </a:t>
            </a:r>
            <a:r>
              <a:rPr lang="en-GB" dirty="0" err="1"/>
              <a:t>devizovém</a:t>
            </a:r>
            <a:r>
              <a:rPr lang="en-GB" dirty="0"/>
              <a:t> </a:t>
            </a:r>
            <a:r>
              <a:rPr lang="en-GB" dirty="0" err="1"/>
              <a:t>trhu</a:t>
            </a:r>
            <a:r>
              <a:rPr lang="en-GB" dirty="0"/>
              <a:t>, </a:t>
            </a:r>
            <a:r>
              <a:rPr lang="en-GB" dirty="0" err="1"/>
              <a:t>pokud</a:t>
            </a:r>
            <a:r>
              <a:rPr lang="en-GB" dirty="0"/>
              <a:t> by </a:t>
            </a:r>
            <a:r>
              <a:rPr lang="en-GB" dirty="0" err="1"/>
              <a:t>kurz</a:t>
            </a:r>
            <a:r>
              <a:rPr lang="en-GB" dirty="0"/>
              <a:t> </a:t>
            </a:r>
            <a:r>
              <a:rPr lang="en-GB" dirty="0" err="1"/>
              <a:t>koruny</a:t>
            </a:r>
            <a:r>
              <a:rPr lang="en-GB" dirty="0"/>
              <a:t> </a:t>
            </a:r>
            <a:r>
              <a:rPr lang="en-GB" dirty="0" err="1"/>
              <a:t>dosáhl</a:t>
            </a:r>
            <a:r>
              <a:rPr lang="en-GB" dirty="0"/>
              <a:t> </a:t>
            </a:r>
            <a:r>
              <a:rPr lang="en-GB" dirty="0" err="1"/>
              <a:t>extrémních</a:t>
            </a:r>
            <a:r>
              <a:rPr lang="en-GB" dirty="0"/>
              <a:t> </a:t>
            </a:r>
            <a:r>
              <a:rPr lang="en-GB" dirty="0" err="1"/>
              <a:t>hodnot</a:t>
            </a:r>
            <a:r>
              <a:rPr lang="en-GB" dirty="0"/>
              <a:t>, </a:t>
            </a:r>
            <a:r>
              <a:rPr lang="en-GB" dirty="0" err="1"/>
              <a:t>které</a:t>
            </a:r>
            <a:r>
              <a:rPr lang="en-GB" dirty="0"/>
              <a:t> by </a:t>
            </a:r>
            <a:r>
              <a:rPr lang="en-GB" dirty="0" err="1"/>
              <a:t>ohrožovaly</a:t>
            </a:r>
            <a:r>
              <a:rPr lang="en-GB" dirty="0"/>
              <a:t> </a:t>
            </a:r>
            <a:r>
              <a:rPr lang="en-GB" dirty="0" err="1"/>
              <a:t>stabilitu</a:t>
            </a:r>
            <a:r>
              <a:rPr lang="en-GB" dirty="0"/>
              <a:t> </a:t>
            </a:r>
            <a:r>
              <a:rPr lang="en-GB" dirty="0" err="1"/>
              <a:t>ekonomiky</a:t>
            </a:r>
            <a:r>
              <a:rPr lang="en-GB" dirty="0"/>
              <a:t>. ČNB </a:t>
            </a:r>
            <a:r>
              <a:rPr lang="en-GB" dirty="0" err="1"/>
              <a:t>zasahovala</a:t>
            </a:r>
            <a:r>
              <a:rPr lang="en-GB" dirty="0"/>
              <a:t> </a:t>
            </a:r>
            <a:r>
              <a:rPr lang="en-GB" dirty="0" err="1"/>
              <a:t>například</a:t>
            </a:r>
            <a:r>
              <a:rPr lang="en-GB" dirty="0"/>
              <a:t> v </a:t>
            </a:r>
            <a:r>
              <a:rPr lang="en-GB" dirty="0" err="1"/>
              <a:t>letech</a:t>
            </a:r>
            <a:r>
              <a:rPr lang="en-GB" dirty="0"/>
              <a:t> 2013–2017, </a:t>
            </a:r>
            <a:r>
              <a:rPr lang="en-GB" dirty="0" err="1"/>
              <a:t>kdy</a:t>
            </a:r>
            <a:r>
              <a:rPr lang="en-GB" dirty="0"/>
              <a:t> </a:t>
            </a:r>
            <a:r>
              <a:rPr lang="en-GB" dirty="0" err="1"/>
              <a:t>udržovala</a:t>
            </a:r>
            <a:r>
              <a:rPr lang="en-GB" dirty="0"/>
              <a:t> </a:t>
            </a:r>
            <a:r>
              <a:rPr lang="en-GB" dirty="0" err="1"/>
              <a:t>kurz</a:t>
            </a:r>
            <a:r>
              <a:rPr lang="en-GB" dirty="0"/>
              <a:t> </a:t>
            </a:r>
            <a:r>
              <a:rPr lang="en-GB" dirty="0" err="1"/>
              <a:t>koruny</a:t>
            </a:r>
            <a:r>
              <a:rPr lang="en-GB" dirty="0"/>
              <a:t> </a:t>
            </a:r>
            <a:r>
              <a:rPr lang="en-GB" dirty="0" err="1"/>
              <a:t>vůči</a:t>
            </a:r>
            <a:r>
              <a:rPr lang="en-GB" dirty="0"/>
              <a:t> </a:t>
            </a:r>
            <a:r>
              <a:rPr lang="en-GB" dirty="0" err="1"/>
              <a:t>euru</a:t>
            </a:r>
            <a:r>
              <a:rPr lang="en-GB" dirty="0"/>
              <a:t> </a:t>
            </a:r>
            <a:r>
              <a:rPr lang="en-GB" dirty="0" err="1"/>
              <a:t>nad</a:t>
            </a:r>
            <a:r>
              <a:rPr lang="en-GB" dirty="0"/>
              <a:t> </a:t>
            </a:r>
            <a:r>
              <a:rPr lang="en-GB" dirty="0" err="1"/>
              <a:t>hodnotou</a:t>
            </a:r>
            <a:r>
              <a:rPr lang="en-GB" dirty="0"/>
              <a:t> 27 </a:t>
            </a:r>
            <a:r>
              <a:rPr lang="en-GB" dirty="0" err="1"/>
              <a:t>Kč</a:t>
            </a:r>
            <a:r>
              <a:rPr lang="en-GB" dirty="0"/>
              <a:t> za euro, aby </a:t>
            </a:r>
            <a:r>
              <a:rPr lang="en-GB" dirty="0" err="1"/>
              <a:t>zabránila</a:t>
            </a:r>
            <a:r>
              <a:rPr lang="en-GB" dirty="0"/>
              <a:t> </a:t>
            </a:r>
            <a:r>
              <a:rPr lang="en-GB" dirty="0" err="1"/>
              <a:t>deflaci</a:t>
            </a:r>
            <a:r>
              <a:rPr lang="en-GB" dirty="0"/>
              <a:t> a </a:t>
            </a:r>
            <a:r>
              <a:rPr lang="en-GB" dirty="0" err="1"/>
              <a:t>podpořila</a:t>
            </a:r>
            <a:r>
              <a:rPr lang="en-GB" dirty="0"/>
              <a:t> </a:t>
            </a:r>
            <a:r>
              <a:rPr lang="en-GB" dirty="0" err="1"/>
              <a:t>ekonomiku</a:t>
            </a:r>
            <a:r>
              <a:rPr lang="en-GB" dirty="0"/>
              <a:t>.</a:t>
            </a:r>
            <a:endParaRPr lang="en-GB" dirty="0"/>
          </a:p>
          <a:p>
            <a:r>
              <a:rPr lang="en-GB" dirty="0" err="1"/>
              <a:t>Tento</a:t>
            </a:r>
            <a:r>
              <a:rPr lang="en-GB" dirty="0"/>
              <a:t> </a:t>
            </a:r>
            <a:r>
              <a:rPr lang="en-GB" dirty="0" err="1"/>
              <a:t>režim</a:t>
            </a:r>
            <a:r>
              <a:rPr lang="en-GB" dirty="0"/>
              <a:t> </a:t>
            </a:r>
            <a:r>
              <a:rPr lang="en-GB" dirty="0" err="1"/>
              <a:t>plovoucího</a:t>
            </a:r>
            <a:r>
              <a:rPr lang="en-GB" dirty="0"/>
              <a:t> </a:t>
            </a:r>
            <a:r>
              <a:rPr lang="en-GB" dirty="0" err="1"/>
              <a:t>kurzu</a:t>
            </a:r>
            <a:r>
              <a:rPr lang="en-GB" dirty="0"/>
              <a:t> </a:t>
            </a:r>
            <a:r>
              <a:rPr lang="en-GB" dirty="0" err="1"/>
              <a:t>poskytuje</a:t>
            </a:r>
            <a:r>
              <a:rPr lang="en-GB" dirty="0"/>
              <a:t> </a:t>
            </a:r>
            <a:r>
              <a:rPr lang="en-GB" dirty="0" err="1"/>
              <a:t>flexibilitu</a:t>
            </a:r>
            <a:r>
              <a:rPr lang="en-GB" dirty="0"/>
              <a:t> v </a:t>
            </a:r>
            <a:r>
              <a:rPr lang="en-GB" dirty="0" err="1"/>
              <a:t>reakci</a:t>
            </a:r>
            <a:r>
              <a:rPr lang="en-GB" dirty="0"/>
              <a:t> </a:t>
            </a:r>
            <a:r>
              <a:rPr lang="en-GB" dirty="0" err="1"/>
              <a:t>na</a:t>
            </a:r>
            <a:r>
              <a:rPr lang="en-GB" dirty="0"/>
              <a:t> </a:t>
            </a:r>
            <a:r>
              <a:rPr lang="en-GB" dirty="0" err="1"/>
              <a:t>ekonomické</a:t>
            </a:r>
            <a:r>
              <a:rPr lang="en-GB" dirty="0"/>
              <a:t> </a:t>
            </a:r>
            <a:r>
              <a:rPr lang="en-GB" dirty="0" err="1"/>
              <a:t>šoky</a:t>
            </a:r>
            <a:r>
              <a:rPr lang="en-GB" dirty="0"/>
              <a:t> a </a:t>
            </a:r>
            <a:r>
              <a:rPr lang="en-GB" dirty="0" err="1"/>
              <a:t>pomáhá</a:t>
            </a:r>
            <a:r>
              <a:rPr lang="en-GB" dirty="0"/>
              <a:t> </a:t>
            </a:r>
            <a:r>
              <a:rPr lang="en-GB" dirty="0" err="1"/>
              <a:t>stabilizovat</a:t>
            </a:r>
            <a:r>
              <a:rPr lang="en-GB" dirty="0"/>
              <a:t> </a:t>
            </a:r>
            <a:r>
              <a:rPr lang="en-GB" dirty="0" err="1"/>
              <a:t>ekonomiku</a:t>
            </a:r>
            <a:r>
              <a:rPr lang="en-GB" dirty="0"/>
              <a:t>, </a:t>
            </a:r>
            <a:r>
              <a:rPr lang="en-GB" dirty="0" err="1"/>
              <a:t>protože</a:t>
            </a:r>
            <a:r>
              <a:rPr lang="en-GB" dirty="0"/>
              <a:t> koruna </a:t>
            </a:r>
            <a:r>
              <a:rPr lang="en-GB" dirty="0" err="1"/>
              <a:t>může</a:t>
            </a:r>
            <a:r>
              <a:rPr lang="en-GB" dirty="0"/>
              <a:t> </a:t>
            </a:r>
            <a:r>
              <a:rPr lang="en-GB" dirty="0" err="1"/>
              <a:t>přirozeně</a:t>
            </a:r>
            <a:r>
              <a:rPr lang="en-GB" dirty="0"/>
              <a:t> </a:t>
            </a:r>
            <a:r>
              <a:rPr lang="en-GB" dirty="0" err="1"/>
              <a:t>reagovat</a:t>
            </a:r>
            <a:r>
              <a:rPr lang="en-GB" dirty="0"/>
              <a:t> </a:t>
            </a:r>
            <a:r>
              <a:rPr lang="en-GB" dirty="0" err="1"/>
              <a:t>na</a:t>
            </a:r>
            <a:r>
              <a:rPr lang="en-GB" dirty="0"/>
              <a:t> </a:t>
            </a:r>
            <a:r>
              <a:rPr lang="en-GB" dirty="0" err="1"/>
              <a:t>změny</a:t>
            </a:r>
            <a:r>
              <a:rPr lang="en-GB" dirty="0"/>
              <a:t> v </a:t>
            </a:r>
            <a:r>
              <a:rPr lang="en-GB" dirty="0" err="1"/>
              <a:t>globálním</a:t>
            </a:r>
            <a:r>
              <a:rPr lang="en-GB" dirty="0"/>
              <a:t> </a:t>
            </a:r>
            <a:r>
              <a:rPr lang="en-GB" dirty="0" err="1"/>
              <a:t>ekonomickém</a:t>
            </a:r>
            <a:r>
              <a:rPr lang="en-GB" dirty="0"/>
              <a:t> </a:t>
            </a:r>
            <a:r>
              <a:rPr lang="en-GB" dirty="0" err="1"/>
              <a:t>prostředí</a:t>
            </a:r>
            <a:r>
              <a:rPr lang="en-GB" dirty="0"/>
              <a:t>. Na </a:t>
            </a:r>
            <a:r>
              <a:rPr lang="en-GB" dirty="0" err="1"/>
              <a:t>rozdíl</a:t>
            </a:r>
            <a:r>
              <a:rPr lang="en-GB" dirty="0"/>
              <a:t> od </a:t>
            </a:r>
            <a:r>
              <a:rPr lang="en-GB" dirty="0" err="1"/>
              <a:t>pevných</a:t>
            </a:r>
            <a:r>
              <a:rPr lang="en-GB" dirty="0"/>
              <a:t> </a:t>
            </a:r>
            <a:r>
              <a:rPr lang="en-GB" dirty="0" err="1"/>
              <a:t>kurzů</a:t>
            </a:r>
            <a:r>
              <a:rPr lang="en-GB" dirty="0"/>
              <a:t> (</a:t>
            </a:r>
            <a:r>
              <a:rPr lang="en-GB" dirty="0" err="1"/>
              <a:t>např</a:t>
            </a:r>
            <a:r>
              <a:rPr lang="en-GB" dirty="0"/>
              <a:t>. </a:t>
            </a:r>
            <a:r>
              <a:rPr lang="en-GB" dirty="0" err="1"/>
              <a:t>při</a:t>
            </a:r>
            <a:r>
              <a:rPr lang="en-GB" dirty="0"/>
              <a:t> </a:t>
            </a:r>
            <a:r>
              <a:rPr lang="en-GB" dirty="0" err="1"/>
              <a:t>zlatém</a:t>
            </a:r>
            <a:r>
              <a:rPr lang="en-GB" dirty="0"/>
              <a:t> </a:t>
            </a:r>
            <a:r>
              <a:rPr lang="en-GB" dirty="0" err="1"/>
              <a:t>standardu</a:t>
            </a:r>
            <a:r>
              <a:rPr lang="en-GB" dirty="0"/>
              <a:t>) </a:t>
            </a:r>
            <a:r>
              <a:rPr lang="en-GB" dirty="0" err="1"/>
              <a:t>zde</a:t>
            </a:r>
            <a:r>
              <a:rPr lang="en-GB" dirty="0"/>
              <a:t> </a:t>
            </a:r>
            <a:r>
              <a:rPr lang="en-GB" dirty="0" err="1"/>
              <a:t>centrální</a:t>
            </a:r>
            <a:r>
              <a:rPr lang="en-GB" dirty="0"/>
              <a:t> </a:t>
            </a:r>
            <a:r>
              <a:rPr lang="en-GB" dirty="0" err="1"/>
              <a:t>banka</a:t>
            </a:r>
            <a:r>
              <a:rPr lang="en-GB" dirty="0"/>
              <a:t> </a:t>
            </a:r>
            <a:r>
              <a:rPr lang="en-GB" dirty="0" err="1"/>
              <a:t>neudržuje</a:t>
            </a:r>
            <a:r>
              <a:rPr lang="en-GB" dirty="0"/>
              <a:t> </a:t>
            </a:r>
            <a:r>
              <a:rPr lang="en-GB" dirty="0" err="1"/>
              <a:t>trvalý</a:t>
            </a:r>
            <a:r>
              <a:rPr lang="en-GB" dirty="0"/>
              <a:t> </a:t>
            </a:r>
            <a:r>
              <a:rPr lang="en-GB" dirty="0" err="1"/>
              <a:t>pevný</a:t>
            </a:r>
            <a:r>
              <a:rPr lang="en-GB" dirty="0"/>
              <a:t> </a:t>
            </a:r>
            <a:r>
              <a:rPr lang="en-GB" dirty="0" err="1"/>
              <a:t>kurz</a:t>
            </a:r>
            <a:r>
              <a:rPr lang="en-GB" dirty="0"/>
              <a:t>, ale </a:t>
            </a:r>
            <a:r>
              <a:rPr lang="en-GB" dirty="0" err="1"/>
              <a:t>může</a:t>
            </a:r>
            <a:r>
              <a:rPr lang="en-GB" dirty="0"/>
              <a:t> </a:t>
            </a:r>
            <a:r>
              <a:rPr lang="en-GB" dirty="0" err="1"/>
              <a:t>přistoupit</a:t>
            </a:r>
            <a:r>
              <a:rPr lang="en-GB" dirty="0"/>
              <a:t> k </a:t>
            </a:r>
            <a:r>
              <a:rPr lang="en-GB" dirty="0" err="1"/>
              <a:t>intervencím</a:t>
            </a:r>
            <a:r>
              <a:rPr lang="en-GB" dirty="0"/>
              <a:t> </a:t>
            </a:r>
            <a:r>
              <a:rPr lang="en-GB" dirty="0" err="1"/>
              <a:t>pouze</a:t>
            </a:r>
            <a:r>
              <a:rPr lang="en-GB" dirty="0"/>
              <a:t> v </a:t>
            </a:r>
            <a:r>
              <a:rPr lang="en-GB" dirty="0" err="1"/>
              <a:t>případě</a:t>
            </a:r>
            <a:r>
              <a:rPr lang="en-GB" dirty="0"/>
              <a:t> </a:t>
            </a:r>
            <a:r>
              <a:rPr lang="en-GB" dirty="0" err="1"/>
              <a:t>potřeby</a:t>
            </a:r>
            <a:r>
              <a:rPr lang="en-GB" dirty="0"/>
              <a:t>.</a:t>
            </a:r>
            <a:endParaRPr lang="en-GB"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cs-CZ" sz="1200" b="1" dirty="0">
                <a:solidFill>
                  <a:schemeClr val="tx1"/>
                </a:solidFill>
                <a:latin typeface="Times New Roman" panose="02020603050405020304" pitchFamily="18" charset="0"/>
                <a:cs typeface="Times New Roman" panose="02020603050405020304" pitchFamily="18" charset="0"/>
              </a:rPr>
              <a:t>Přesto země EU (prozatím bez Dánska a Švédska a bez zemí nově přijatých v roce 2004) vytvořily eurozónu — oblast se společnou měnou euro. Zda se euro dlouhodobě osvědčí, ukáže budoucnost. </a:t>
            </a:r>
            <a:endParaRPr lang="en-GB"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cs-CZ" dirty="0"/>
              <a:t>Příklad - </a:t>
            </a:r>
            <a:r>
              <a:rPr lang="cs-CZ" dirty="0" err="1"/>
              <a:t>knižka</a:t>
            </a:r>
            <a:endParaRPr lang="en-GB"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cs-CZ" dirty="0"/>
              <a:t>Příklad - </a:t>
            </a:r>
            <a:r>
              <a:rPr lang="cs-CZ" dirty="0" err="1"/>
              <a:t>knižka</a:t>
            </a:r>
            <a:endParaRPr lang="en-GB"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endParaRPr lang="en-GB"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endParaRPr lang="en-GB"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8"/>
        <p:cNvGrpSpPr/>
        <p:nvPr/>
      </p:nvGrpSpPr>
      <p:grpSpPr>
        <a:xfrm>
          <a:off x="0" y="0"/>
          <a:ext cx="0" cy="0"/>
          <a:chOff x="0" y="0"/>
          <a:chExt cx="0" cy="0"/>
        </a:xfrm>
      </p:grpSpPr>
      <p:sp>
        <p:nvSpPr>
          <p:cNvPr id="229" name="Google Shape;229;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30" name="Google Shape;23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kumimoji="0" lang="cs-CZ" sz="18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a:cs typeface="Times New Roman" panose="02020603050405020304" pitchFamily="18" charset="0"/>
                <a:sym typeface="Calibri" panose="020F0502020204030204"/>
              </a:rPr>
              <a:t>Když je položka jednou zanesena se znaménkem minus, musí být podruhé zanesena se znaménkem plus. </a:t>
            </a:r>
            <a:endParaRPr kumimoji="0" lang="cs-CZ" sz="18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kumimoji="0" lang="cs-CZ" sz="18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a:cs typeface="Times New Roman" panose="02020603050405020304" pitchFamily="18" charset="0"/>
                <a:sym typeface="Calibri" panose="020F0502020204030204"/>
              </a:rPr>
              <a:t>Když je položka jednou zanesena se znaménkem minus, musí být podruhé zanesena se znaménkem plus. </a:t>
            </a:r>
            <a:endParaRPr kumimoji="0" lang="cs-CZ" sz="18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lang="cs-CZ" sz="1200" b="1" dirty="0">
                <a:latin typeface="Times New Roman" panose="02020603050405020304" pitchFamily="18" charset="0"/>
                <a:cs typeface="Times New Roman" panose="02020603050405020304" pitchFamily="18" charset="0"/>
              </a:rPr>
              <a:t>Při vyšších úrokových mírách lidé raději drží méně likvidní aktiva jako jsou termínované vklady nebo cenné papíry. </a:t>
            </a:r>
            <a:endParaRPr lang="cs-CZ" sz="1200" b="1" dirty="0">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lang="cs-CZ" sz="1200" b="1" dirty="0" err="1">
                <a:latin typeface="Times New Roman" panose="02020603050405020304" pitchFamily="18" charset="0"/>
                <a:cs typeface="Times New Roman" panose="02020603050405020304" pitchFamily="18" charset="0"/>
              </a:rPr>
              <a:t>Baumolův-Tobinův</a:t>
            </a:r>
            <a:r>
              <a:rPr lang="cs-CZ" sz="1200" b="1" dirty="0">
                <a:latin typeface="Times New Roman" panose="02020603050405020304" pitchFamily="18" charset="0"/>
                <a:cs typeface="Times New Roman" panose="02020603050405020304" pitchFamily="18" charset="0"/>
              </a:rPr>
              <a:t> model transakční poptávky po penězích tyto poznatky zobecňuje. </a:t>
            </a:r>
            <a:endParaRPr lang="cs-CZ" sz="1200" b="1" dirty="0">
              <a:latin typeface="Times New Roman" panose="02020603050405020304" pitchFamily="18" charset="0"/>
              <a:cs typeface="Times New Roman" panose="02020603050405020304" pitchFamily="18" charset="0"/>
            </a:endParaRPr>
          </a:p>
          <a:p>
            <a:pPr algn="just"/>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lang="cs-CZ" sz="1200" b="1" dirty="0">
                <a:latin typeface="Times New Roman" panose="02020603050405020304" pitchFamily="18" charset="0"/>
                <a:cs typeface="Times New Roman" panose="02020603050405020304" pitchFamily="18" charset="0"/>
              </a:rPr>
              <a:t>Při vyšších úrokových mírách lidé raději drží méně likvidní aktiva jako jsou termínované vklady nebo cenné papíry. </a:t>
            </a:r>
            <a:endParaRPr lang="cs-CZ" sz="1200" b="1" dirty="0">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lang="cs-CZ" sz="1200" b="1" dirty="0" err="1">
                <a:latin typeface="Times New Roman" panose="02020603050405020304" pitchFamily="18" charset="0"/>
                <a:cs typeface="Times New Roman" panose="02020603050405020304" pitchFamily="18" charset="0"/>
              </a:rPr>
              <a:t>Baumolův-Tobinův</a:t>
            </a:r>
            <a:r>
              <a:rPr lang="cs-CZ" sz="1200" b="1" dirty="0">
                <a:latin typeface="Times New Roman" panose="02020603050405020304" pitchFamily="18" charset="0"/>
                <a:cs typeface="Times New Roman" panose="02020603050405020304" pitchFamily="18" charset="0"/>
              </a:rPr>
              <a:t> model transakční poptávky po penězích tyto poznatky zobecňuje. </a:t>
            </a:r>
            <a:endParaRPr lang="cs-CZ" sz="1200" b="1" dirty="0">
              <a:latin typeface="Times New Roman" panose="02020603050405020304" pitchFamily="18" charset="0"/>
              <a:cs typeface="Times New Roman" panose="02020603050405020304" pitchFamily="18" charset="0"/>
            </a:endParaRPr>
          </a:p>
          <a:p>
            <a:pPr algn="just"/>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fld>
            <a:endParaRPr lang="cs-CZ"/>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7995" y="302586"/>
            <a:ext cx="1274720" cy="994283"/>
          </a:xfrm>
          <a:prstGeom prst="rect">
            <a:avLst/>
          </a:prstGeom>
        </p:spPr>
      </p:pic>
      <p:sp>
        <p:nvSpPr>
          <p:cNvPr id="7" name="Nadpis 1"/>
          <p:cNvSpPr>
            <a:spLocks noGrp="1"/>
          </p:cNvSpPr>
          <p:nvPr>
            <p:ph type="title" hasCustomPrompt="1"/>
          </p:nvPr>
        </p:nvSpPr>
        <p:spPr>
          <a:xfrm>
            <a:off x="335360" y="260650"/>
            <a:ext cx="6048672" cy="676937"/>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endParaRPr lang="cs-CZ" sz="2400" dirty="0">
              <a:solidFill>
                <a:srgbClr val="981E3A"/>
              </a:solidFill>
              <a:latin typeface="Times New Roman" panose="02020603050405020304" pitchFamily="18" charset="0"/>
              <a:cs typeface="Times New Roman" panose="02020603050405020304" pitchFamily="18" charset="0"/>
            </a:endParaRPr>
          </a:p>
        </p:txBody>
      </p:sp>
      <p:cxnSp>
        <p:nvCxnSpPr>
          <p:cNvPr id="9" name="Přímá spojnice 8"/>
          <p:cNvCxnSpPr/>
          <p:nvPr userDrawn="1"/>
        </p:nvCxnSpPr>
        <p:spPr>
          <a:xfrm>
            <a:off x="335360" y="932723"/>
            <a:ext cx="9889099"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335360" y="6309320"/>
            <a:ext cx="11547355"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314987" y="6309321"/>
            <a:ext cx="3860800" cy="365125"/>
          </a:xfrm>
          <a:prstGeom prst="rect">
            <a:avLst/>
          </a:prstGeom>
        </p:spPr>
        <p:txBody>
          <a:bodyPr/>
          <a:lstStyle>
            <a:lvl1pPr algn="l">
              <a:defRPr sz="800">
                <a:solidFill>
                  <a:srgbClr val="307871"/>
                </a:solidFill>
              </a:defRPr>
            </a:lvl1pPr>
          </a:lstStyle>
          <a:p>
            <a:pPr>
              <a:buClrTx/>
              <a:defRPr/>
            </a:pPr>
            <a:r>
              <a:rPr lang="cs-CZ" altLang="cs-CZ" kern="1200" cap="none">
                <a:latin typeface="Times New Roman" panose="02020603050405020304"/>
                <a:ea typeface="+mn-ea"/>
                <a:cs typeface="Times New Roman" panose="02020603050405020304" pitchFamily="18" charset="0"/>
              </a:rPr>
              <a:t>Prostor pro doplňující informace, poznámky</a:t>
            </a:r>
            <a:endParaRPr lang="cs-CZ" altLang="cs-CZ" kern="1200" cap="none" dirty="0">
              <a:latin typeface="Times New Roman" panose="02020603050405020304"/>
              <a:ea typeface="+mn-ea"/>
              <a:cs typeface="Times New Roman" panose="02020603050405020304" pitchFamily="18" charset="0"/>
            </a:endParaRPr>
          </a:p>
        </p:txBody>
      </p:sp>
      <p:sp>
        <p:nvSpPr>
          <p:cNvPr id="20" name="Zástupný symbol pro číslo snímku 19"/>
          <p:cNvSpPr>
            <a:spLocks noGrp="1"/>
          </p:cNvSpPr>
          <p:nvPr>
            <p:ph type="sldNum" sz="quarter" idx="12"/>
          </p:nvPr>
        </p:nvSpPr>
        <p:spPr>
          <a:xfrm>
            <a:off x="10416480" y="6309321"/>
            <a:ext cx="1440160" cy="365125"/>
          </a:xfrm>
          <a:prstGeom prst="rect">
            <a:avLst/>
          </a:prstGeom>
        </p:spPr>
        <p:txBody>
          <a:bodyPr/>
          <a:lstStyle>
            <a:lvl1pPr algn="r">
              <a:defRPr/>
            </a:lvl1pPr>
          </a:lstStyle>
          <a:p>
            <a:pPr>
              <a:buClrTx/>
              <a:defRPr/>
            </a:pPr>
            <a:fld id="{560808B9-4D1F-4069-9EB9-CD8802008F4E}" type="slidenum">
              <a:rPr lang="cs-CZ" sz="1800" kern="1200" smtClean="0">
                <a:solidFill>
                  <a:srgbClr val="307871"/>
                </a:solidFill>
                <a:latin typeface="Times New Roman" panose="02020603050405020304"/>
                <a:ea typeface="+mn-ea"/>
                <a:cs typeface="+mn-cs"/>
              </a:rPr>
            </a:fld>
            <a:endParaRPr lang="cs-CZ" sz="1800" kern="1200" dirty="0">
              <a:solidFill>
                <a:srgbClr val="307871"/>
              </a:solidFill>
              <a:latin typeface="Times New Roman" panose="02020603050405020304"/>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ulní strana">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7995" y="302586"/>
            <a:ext cx="1274720" cy="994283"/>
          </a:xfrm>
          <a:prstGeom prst="rect">
            <a:avLst/>
          </a:prstGeom>
        </p:spPr>
      </p:pic>
      <p:sp>
        <p:nvSpPr>
          <p:cNvPr id="7" name="Nadpis 1"/>
          <p:cNvSpPr>
            <a:spLocks noGrp="1"/>
          </p:cNvSpPr>
          <p:nvPr>
            <p:ph type="title" hasCustomPrompt="1"/>
          </p:nvPr>
        </p:nvSpPr>
        <p:spPr>
          <a:xfrm>
            <a:off x="335360" y="260650"/>
            <a:ext cx="6048672" cy="676937"/>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endParaRPr lang="cs-CZ" sz="2400" dirty="0">
              <a:solidFill>
                <a:srgbClr val="981E3A"/>
              </a:solidFill>
              <a:latin typeface="Times New Roman" panose="02020603050405020304" pitchFamily="18" charset="0"/>
              <a:cs typeface="Times New Roman" panose="02020603050405020304" pitchFamily="18" charset="0"/>
            </a:endParaRPr>
          </a:p>
        </p:txBody>
      </p:sp>
      <p:cxnSp>
        <p:nvCxnSpPr>
          <p:cNvPr id="9" name="Přímá spojnice 8"/>
          <p:cNvCxnSpPr/>
          <p:nvPr userDrawn="1"/>
        </p:nvCxnSpPr>
        <p:spPr>
          <a:xfrm>
            <a:off x="335360" y="932723"/>
            <a:ext cx="9889099"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335360" y="6309320"/>
            <a:ext cx="11547355"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314987" y="6309321"/>
            <a:ext cx="3860800" cy="365125"/>
          </a:xfrm>
          <a:prstGeom prst="rect">
            <a:avLst/>
          </a:prstGeom>
        </p:spPr>
        <p:txBody>
          <a:bodyPr/>
          <a:lstStyle>
            <a:lvl1pPr algn="l">
              <a:defRPr sz="800">
                <a:solidFill>
                  <a:srgbClr val="307871"/>
                </a:solidFill>
              </a:defRPr>
            </a:lvl1pPr>
          </a:lstStyle>
          <a:p>
            <a:pPr>
              <a:buClrTx/>
            </a:pPr>
            <a:r>
              <a:rPr lang="cs-CZ" altLang="cs-CZ" kern="1200">
                <a:latin typeface="Calibri" panose="020F0502020204030204"/>
                <a:ea typeface="+mn-ea"/>
                <a:cs typeface="Times New Roman" panose="02020603050405020304" pitchFamily="18" charset="0"/>
              </a:rPr>
              <a:t>Prostor pro doplňující informace, poznámky</a:t>
            </a:r>
            <a:endParaRPr lang="cs-CZ" altLang="cs-CZ" kern="1200" dirty="0">
              <a:latin typeface="Calibri" panose="020F0502020204030204"/>
              <a:ea typeface="+mn-ea"/>
              <a:cs typeface="Times New Roman" panose="02020603050405020304" pitchFamily="18" charset="0"/>
            </a:endParaRPr>
          </a:p>
        </p:txBody>
      </p:sp>
      <p:sp>
        <p:nvSpPr>
          <p:cNvPr id="20" name="Zástupný symbol pro číslo snímku 19"/>
          <p:cNvSpPr>
            <a:spLocks noGrp="1"/>
          </p:cNvSpPr>
          <p:nvPr>
            <p:ph type="sldNum" sz="quarter" idx="12"/>
          </p:nvPr>
        </p:nvSpPr>
        <p:spPr>
          <a:xfrm>
            <a:off x="10416480" y="6309321"/>
            <a:ext cx="1440160" cy="365125"/>
          </a:xfrm>
          <a:prstGeom prst="rect">
            <a:avLst/>
          </a:prstGeom>
        </p:spPr>
        <p:txBody>
          <a:bodyPr/>
          <a:lstStyle>
            <a:lvl1pPr algn="r">
              <a:defRPr/>
            </a:lvl1pPr>
          </a:lstStyle>
          <a:p>
            <a:pPr>
              <a:buClrTx/>
            </a:pPr>
            <a:fld id="{560808B9-4D1F-4069-9EB9-CD8802008F4E}" type="slidenum">
              <a:rPr lang="cs-CZ" kern="1200" smtClean="0">
                <a:latin typeface="Calibri" panose="020F0502020204030204"/>
                <a:ea typeface="+mn-ea"/>
                <a:cs typeface="+mn-cs"/>
              </a:rPr>
            </a:fld>
            <a:endParaRPr lang="cs-CZ" kern="1200" dirty="0">
              <a:latin typeface="Calibri" panose="020F0502020204030204"/>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rázdný lis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matchingName="Title and Content">
  <p:cSld name="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p:txBody>
      </p:sp>
      <p:sp>
        <p:nvSpPr>
          <p:cNvPr id="24" name="Google Shape;24;p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fld>
            <a:endParaRPr lang="cs-CZ"/>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matchingName="Title Slid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fld>
            <a:endParaRPr lang="cs-CZ"/>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matchingName="Title and Content">
  <p:cSld name="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p:txBody>
      </p:sp>
      <p:sp>
        <p:nvSpPr>
          <p:cNvPr id="24" name="Google Shape;24;p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fld>
            <a:endParaRPr lang="cs-CZ"/>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matchingName="Section Header">
  <p:cSld name="Section 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panose="020F0502020204030204"/>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p:txBody>
      </p:sp>
      <p:sp>
        <p:nvSpPr>
          <p:cNvPr id="30" name="Google Shape;30;p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fld>
            <a:endParaRPr lang="cs-CZ"/>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 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panose="020F0502020204030204"/>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p:txBody>
      </p:sp>
      <p:sp>
        <p:nvSpPr>
          <p:cNvPr id="30" name="Google Shape;30;p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fld>
            <a:endParaRPr lang="cs-CZ"/>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matchingName="Two Content">
  <p:cSld name="Two Conten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p:txBody>
      </p:sp>
      <p:sp>
        <p:nvSpPr>
          <p:cNvPr id="36" name="Google Shape;36;p5"/>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p:txBody>
      </p:sp>
      <p:sp>
        <p:nvSpPr>
          <p:cNvPr id="37" name="Google Shape;37;p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fld>
            <a:endParaRPr lang="cs-CZ"/>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matchingName="Comparison">
  <p:cSld name="Comparison">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panose="020F0502020204030204"/>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p:txBody>
      </p:sp>
      <p:sp>
        <p:nvSpPr>
          <p:cNvPr id="43" name="Google Shape;43;p6"/>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p:txBody>
      </p:sp>
      <p:sp>
        <p:nvSpPr>
          <p:cNvPr id="44" name="Google Shape;44;p6"/>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p:txBody>
      </p:sp>
      <p:sp>
        <p:nvSpPr>
          <p:cNvPr id="45" name="Google Shape;45;p6"/>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p:txBody>
      </p:sp>
      <p:sp>
        <p:nvSpPr>
          <p:cNvPr id="46" name="Google Shape;46;p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fld>
            <a:endParaRPr lang="cs-CZ"/>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matchingName="Title Only">
  <p:cSld name="Title 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fld>
            <a:endParaRPr lang="cs-CZ"/>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fld>
            <a:endParaRPr lang="cs-CZ"/>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matchingName="Content with Caption">
  <p:cSld name="Content with Caption">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p:txBody>
      </p:sp>
      <p:sp>
        <p:nvSpPr>
          <p:cNvPr id="61" name="Google Shape;61;p9"/>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p:txBody>
      </p:sp>
      <p:sp>
        <p:nvSpPr>
          <p:cNvPr id="62" name="Google Shape;62;p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fld>
            <a:endParaRPr lang="cs-CZ"/>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matchingName="Picture with Caption">
  <p:cSld name="Picture with Caption">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a:spLocks noGrp="1"/>
          </p:cNvSpPr>
          <p:nvPr>
            <p:ph type="pic" idx="2"/>
          </p:nvPr>
        </p:nvSpPr>
        <p:spPr>
          <a:xfrm>
            <a:off x="2389717" y="612775"/>
            <a:ext cx="7315200" cy="4114800"/>
          </a:xfrm>
          <a:prstGeom prst="rect">
            <a:avLst/>
          </a:prstGeom>
          <a:noFill/>
          <a:ln>
            <a:noFill/>
          </a:ln>
        </p:spPr>
      </p:sp>
      <p:sp>
        <p:nvSpPr>
          <p:cNvPr id="68" name="Google Shape;68;p10"/>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p:txBody>
      </p:sp>
      <p:sp>
        <p:nvSpPr>
          <p:cNvPr id="69" name="Google Shape;69;p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fld>
            <a:endParaRPr lang="cs-CZ"/>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matchingName="Title and Vertical Text">
  <p:cSld name="Title and Vertical 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a:spLocks noGrp="1"/>
          </p:cNvSpPr>
          <p:nvPr>
            <p:ph type="body" idx="1"/>
          </p:nvPr>
        </p:nvSpPr>
        <p:spPr>
          <a:xfrm rot="5400000">
            <a:off x="3833020" y="-1623218"/>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p:txBody>
      </p:sp>
      <p:sp>
        <p:nvSpPr>
          <p:cNvPr id="75" name="Google Shape;75;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fld>
            <a:endParaRPr lang="cs-CZ"/>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 Title and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285039" y="1828801"/>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a:spLocks noGrp="1"/>
          </p:cNvSpPr>
          <p:nvPr>
            <p:ph type="body" idx="1"/>
          </p:nvPr>
        </p:nvSpPr>
        <p:spPr>
          <a:xfrm rot="5400000">
            <a:off x="1697039" y="-812800"/>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p:txBody>
      </p:sp>
      <p:sp>
        <p:nvSpPr>
          <p:cNvPr id="81" name="Google Shape;81;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fld>
            <a:endParaRPr lang="cs-CZ"/>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matchingName="Two Content">
  <p:cSld name="Two Conten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p:txBody>
      </p:sp>
      <p:sp>
        <p:nvSpPr>
          <p:cNvPr id="36" name="Google Shape;36;p5"/>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p:txBody>
      </p:sp>
      <p:sp>
        <p:nvSpPr>
          <p:cNvPr id="37" name="Google Shape;37;p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fld>
            <a:endParaRPr lang="cs-CZ"/>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matchingName="Comparison">
  <p:cSld name="Comparison">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panose="020F0502020204030204"/>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p:txBody>
      </p:sp>
      <p:sp>
        <p:nvSpPr>
          <p:cNvPr id="43" name="Google Shape;43;p6"/>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p:txBody>
      </p:sp>
      <p:sp>
        <p:nvSpPr>
          <p:cNvPr id="44" name="Google Shape;44;p6"/>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p:txBody>
      </p:sp>
      <p:sp>
        <p:nvSpPr>
          <p:cNvPr id="45" name="Google Shape;45;p6"/>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p:txBody>
      </p:sp>
      <p:sp>
        <p:nvSpPr>
          <p:cNvPr id="46" name="Google Shape;46;p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fld>
            <a:endParaRPr lang="cs-CZ"/>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 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fld>
            <a:endParaRPr lang="cs-CZ"/>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Tx" matchingName="Content with Caption">
  <p:cSld name="Content with Caption">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p:txBody>
      </p:sp>
      <p:sp>
        <p:nvSpPr>
          <p:cNvPr id="61" name="Google Shape;61;p9"/>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p:txBody>
      </p:sp>
      <p:sp>
        <p:nvSpPr>
          <p:cNvPr id="62" name="Google Shape;62;p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fld>
            <a:endParaRPr lang="cs-CZ"/>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matchingName="Picture with Caption">
  <p:cSld name="Picture with Caption">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a:spLocks noGrp="1"/>
          </p:cNvSpPr>
          <p:nvPr>
            <p:ph type="pic" idx="2"/>
          </p:nvPr>
        </p:nvSpPr>
        <p:spPr>
          <a:xfrm>
            <a:off x="2389717" y="612775"/>
            <a:ext cx="7315200" cy="4114800"/>
          </a:xfrm>
          <a:prstGeom prst="rect">
            <a:avLst/>
          </a:prstGeom>
          <a:noFill/>
          <a:ln>
            <a:noFill/>
          </a:ln>
        </p:spPr>
      </p:sp>
      <p:sp>
        <p:nvSpPr>
          <p:cNvPr id="68" name="Google Shape;68;p10"/>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p:txBody>
      </p:sp>
      <p:sp>
        <p:nvSpPr>
          <p:cNvPr id="69" name="Google Shape;69;p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fld>
            <a:endParaRPr lang="cs-CZ"/>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matchingName="Title and Vertical Text">
  <p:cSld name="Title and Vertical 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a:spLocks noGrp="1"/>
          </p:cNvSpPr>
          <p:nvPr>
            <p:ph type="body" idx="1"/>
          </p:nvPr>
        </p:nvSpPr>
        <p:spPr>
          <a:xfrm rot="5400000">
            <a:off x="3833020" y="-1623218"/>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p:txBody>
      </p:sp>
      <p:sp>
        <p:nvSpPr>
          <p:cNvPr id="75" name="Google Shape;75;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fld>
            <a:endParaRPr lang="cs-CZ"/>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 Title and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285039" y="1828801"/>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a:spLocks noGrp="1"/>
          </p:cNvSpPr>
          <p:nvPr>
            <p:ph type="body" idx="1"/>
          </p:nvPr>
        </p:nvSpPr>
        <p:spPr>
          <a:xfrm rot="5400000">
            <a:off x="1697039" y="-812800"/>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p:txBody>
      </p:sp>
      <p:sp>
        <p:nvSpPr>
          <p:cNvPr id="81" name="Google Shape;81;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fld>
            <a:endParaRPr lang="cs-CZ"/>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2.png"/><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slideLayout" Target="../slideLayouts/slideLayout24.xml"/><Relationship Id="rId7" Type="http://schemas.openxmlformats.org/officeDocument/2006/relationships/slideLayout" Target="../slideLayouts/slideLayout23.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3" Type="http://schemas.openxmlformats.org/officeDocument/2006/relationships/slideLayout" Target="../slideLayouts/slideLayout19.xml"/><Relationship Id="rId2" Type="http://schemas.openxmlformats.org/officeDocument/2006/relationships/slideLayout" Target="../slideLayouts/slideLayout18.xml"/><Relationship Id="rId13" Type="http://schemas.openxmlformats.org/officeDocument/2006/relationships/theme" Target="../theme/theme2.xml"/><Relationship Id="rId12" Type="http://schemas.openxmlformats.org/officeDocument/2006/relationships/image" Target="../media/image2.png"/><Relationship Id="rId11" Type="http://schemas.openxmlformats.org/officeDocument/2006/relationships/slideLayout" Target="../slideLayouts/slideLayout27.xml"/><Relationship Id="rId10" Type="http://schemas.openxmlformats.org/officeDocument/2006/relationships/slideLayout" Target="../slideLayouts/slideLayout26.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7"/>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2" name="Google Shape;12;p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3" name="Google Shape;13;p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4" name="Google Shape;14;p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fld id="{00000000-1234-1234-1234-123412341234}" type="slidenum">
              <a:rPr lang="cs-CZ" smtClean="0"/>
            </a:fld>
            <a:endParaRPr lang="cs-CZ"/>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2"/>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2" name="Google Shape;12;p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3" name="Google Shape;13;p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4" name="Google Shape;14;p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fld id="{00000000-1234-1234-1234-123412341234}" type="slidenum">
              <a:rPr lang="cs-CZ" smtClean="0"/>
            </a:fld>
            <a:endParaRPr lang="cs-CZ"/>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8.xml"/><Relationship Id="rId2" Type="http://schemas.openxmlformats.org/officeDocument/2006/relationships/image" Target="../media/image14.png"/><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8.xml"/><Relationship Id="rId2" Type="http://schemas.openxmlformats.org/officeDocument/2006/relationships/image" Target="../media/image16.png"/><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xml"/><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8.xml"/><Relationship Id="rId2" Type="http://schemas.openxmlformats.org/officeDocument/2006/relationships/image" Target="../media/image20.png"/><Relationship Id="rId1"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8.xml"/><Relationship Id="rId1"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8.xml"/><Relationship Id="rId1"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8.xml"/><Relationship Id="rId1"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8.xml"/><Relationship Id="rId1" Type="http://schemas.openxmlformats.org/officeDocument/2006/relationships/image" Target="../media/image2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xml"/><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8.xml"/><Relationship Id="rId1" Type="http://schemas.openxmlformats.org/officeDocument/2006/relationships/image" Target="../media/image2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8.xml"/><Relationship Id="rId2" Type="http://schemas.openxmlformats.org/officeDocument/2006/relationships/image" Target="../media/image6.png"/><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8.xml"/><Relationship Id="rId1" Type="http://schemas.openxmlformats.org/officeDocument/2006/relationships/image" Target="../media/image26.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8.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553915" y="2029523"/>
            <a:ext cx="10964008" cy="3200400"/>
          </a:xfrm>
          <a:prstGeom prst="rect">
            <a:avLst/>
          </a:prstGeom>
          <a:noFill/>
          <a:ln>
            <a:noFill/>
          </a:ln>
        </p:spPr>
        <p:txBody>
          <a:bodyPr spcFirstLastPara="1" wrap="square" lIns="0" tIns="0" rIns="0" bIns="0" anchor="t" anchorCtr="0">
            <a:noAutofit/>
          </a:bodyPr>
          <a:lstStyle/>
          <a:p>
            <a:pPr lvl="0">
              <a:buClr>
                <a:srgbClr val="D10202"/>
              </a:buClr>
              <a:buSzPts val="4400"/>
            </a:pPr>
            <a:r>
              <a:rPr lang="cs-CZ" sz="3600" b="1" dirty="0">
                <a:solidFill>
                  <a:srgbClr val="D10202"/>
                </a:solidFill>
              </a:rPr>
              <a:t>Makroekonomie II</a:t>
            </a:r>
            <a:br>
              <a:rPr lang="cs-CZ" sz="3600" b="1" dirty="0">
                <a:solidFill>
                  <a:srgbClr val="D10202"/>
                </a:solidFill>
              </a:rPr>
            </a:br>
            <a:r>
              <a:rPr lang="cs-CZ" sz="3200" b="1" i="1" dirty="0">
                <a:solidFill>
                  <a:srgbClr val="D10202"/>
                </a:solidFill>
              </a:rPr>
              <a:t>Platební bilance a vnější rovnováha (součást tématu 9 v osnově).</a:t>
            </a:r>
            <a:br>
              <a:rPr lang="cs-CZ" sz="3600" b="1" i="1" dirty="0">
                <a:solidFill>
                  <a:srgbClr val="D10202"/>
                </a:solidFill>
              </a:rPr>
            </a:br>
            <a:r>
              <a:rPr lang="cs-CZ" sz="2800" b="1" dirty="0">
                <a:solidFill>
                  <a:srgbClr val="D10202"/>
                </a:solidFill>
              </a:rPr>
              <a:t>XMAK2</a:t>
            </a:r>
            <a:endParaRPr sz="2800" b="1" dirty="0"/>
          </a:p>
        </p:txBody>
      </p:sp>
      <p:sp>
        <p:nvSpPr>
          <p:cNvPr id="90" name="Google Shape;90;p13"/>
          <p:cNvSpPr txBox="1"/>
          <p:nvPr/>
        </p:nvSpPr>
        <p:spPr>
          <a:xfrm>
            <a:off x="972853" y="5555728"/>
            <a:ext cx="4894206" cy="534096"/>
          </a:xfrm>
          <a:prstGeom prst="rect">
            <a:avLst/>
          </a:prstGeom>
          <a:noFill/>
          <a:ln>
            <a:noFill/>
          </a:ln>
        </p:spPr>
        <p:txBody>
          <a:bodyPr spcFirstLastPara="1" wrap="square" lIns="0" tIns="0" rIns="0" bIns="0" anchor="t" anchorCtr="0">
            <a:normAutofit/>
          </a:bodyPr>
          <a:lstStyle/>
          <a:p>
            <a:pPr>
              <a:buClr>
                <a:srgbClr val="000000"/>
              </a:buClr>
              <a:buSzPts val="1800"/>
            </a:pPr>
            <a:r>
              <a:rPr lang="cs-CZ" b="1" kern="0" dirty="0">
                <a:solidFill>
                  <a:srgbClr val="000000"/>
                </a:solidFill>
                <a:latin typeface="Calibri" panose="020F0502020204030204"/>
                <a:ea typeface="Calibri" panose="020F0502020204030204"/>
                <a:cs typeface="Calibri" panose="020F0502020204030204"/>
                <a:sym typeface="Calibri" panose="020F0502020204030204"/>
              </a:rPr>
              <a:t>Autor: doc. Ing. Magdaléna </a:t>
            </a:r>
            <a:r>
              <a:rPr lang="cs-CZ" b="1" kern="0" dirty="0" err="1">
                <a:solidFill>
                  <a:srgbClr val="000000"/>
                </a:solidFill>
                <a:latin typeface="Calibri" panose="020F0502020204030204"/>
                <a:ea typeface="Calibri" panose="020F0502020204030204"/>
                <a:cs typeface="Calibri" panose="020F0502020204030204"/>
                <a:sym typeface="Calibri" panose="020F0502020204030204"/>
              </a:rPr>
              <a:t>Drastichová</a:t>
            </a:r>
            <a:r>
              <a:rPr lang="cs-CZ" b="1" kern="0" dirty="0">
                <a:solidFill>
                  <a:srgbClr val="000000"/>
                </a:solidFill>
                <a:latin typeface="Calibri" panose="020F0502020204030204"/>
                <a:ea typeface="Calibri" panose="020F0502020204030204"/>
                <a:cs typeface="Calibri" panose="020F0502020204030204"/>
                <a:sym typeface="Calibri" panose="020F0502020204030204"/>
              </a:rPr>
              <a:t>, Ph.D.</a:t>
            </a:r>
            <a:endParaRPr sz="1600" kern="0" dirty="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1" name="Google Shape;91;p13" descr="Výsledek obrázku pro ikea logo"/>
          <p:cNvSpPr/>
          <p:nvPr/>
        </p:nvSpPr>
        <p:spPr>
          <a:xfrm>
            <a:off x="5943600" y="1703718"/>
            <a:ext cx="1877683" cy="1877683"/>
          </a:xfrm>
          <a:prstGeom prst="rect">
            <a:avLst/>
          </a:prstGeom>
          <a:noFill/>
          <a:ln>
            <a:noFill/>
          </a:ln>
        </p:spPr>
        <p:txBody>
          <a:bodyPr spcFirstLastPara="1" wrap="square" lIns="91425" tIns="45700" rIns="91425" bIns="45700" anchor="t" anchorCtr="0">
            <a:noAutofit/>
          </a:bodyPr>
          <a:lstStyle/>
          <a:p>
            <a:pPr>
              <a:buClr>
                <a:srgbClr val="000000"/>
              </a:buClr>
            </a:pPr>
            <a:endParaRPr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2" name="Google Shape;92;p13"/>
          <p:cNvSpPr txBox="1"/>
          <p:nvPr/>
        </p:nvSpPr>
        <p:spPr>
          <a:xfrm>
            <a:off x="7229474" y="5604869"/>
            <a:ext cx="3989673" cy="725593"/>
          </a:xfrm>
          <a:prstGeom prst="rect">
            <a:avLst/>
          </a:prstGeom>
          <a:noFill/>
          <a:ln>
            <a:noFill/>
          </a:ln>
        </p:spPr>
        <p:txBody>
          <a:bodyPr spcFirstLastPara="1" wrap="square" lIns="0" tIns="0" rIns="0" bIns="0" anchor="t" anchorCtr="0">
            <a:normAutofit/>
          </a:bodyPr>
          <a:lstStyle/>
          <a:p>
            <a:pPr algn="r">
              <a:buClr>
                <a:srgbClr val="000000"/>
              </a:buClr>
              <a:buSzPts val="1800"/>
            </a:pPr>
            <a:r>
              <a:rPr lang="cs-CZ" b="1" kern="0" dirty="0">
                <a:solidFill>
                  <a:srgbClr val="000000"/>
                </a:solidFill>
                <a:latin typeface="Calibri" panose="020F0502020204030204"/>
                <a:ea typeface="Calibri" panose="020F0502020204030204"/>
                <a:cs typeface="Calibri" panose="020F0502020204030204"/>
                <a:sym typeface="Calibri" panose="020F0502020204030204"/>
              </a:rPr>
              <a:t>2024</a:t>
            </a:r>
            <a:endParaRPr sz="1400" kern="0" dirty="0">
              <a:solidFill>
                <a:srgbClr val="000000"/>
              </a:solidFill>
              <a:latin typeface="Arial" panose="020B0604020202020204"/>
              <a:cs typeface="Arial" panose="020B0604020202020204"/>
              <a:sym typeface="Arial" panose="020B0604020202020204"/>
            </a:endParaRPr>
          </a:p>
          <a:p>
            <a:pPr algn="r">
              <a:buClr>
                <a:srgbClr val="000000"/>
              </a:buClr>
              <a:buSzPts val="1800"/>
            </a:pPr>
            <a:r>
              <a:rPr lang="cs-CZ" b="1" kern="0" dirty="0">
                <a:solidFill>
                  <a:srgbClr val="000000"/>
                </a:solidFill>
                <a:latin typeface="Calibri" panose="020F0502020204030204"/>
                <a:ea typeface="Calibri" panose="020F0502020204030204"/>
                <a:cs typeface="Calibri" panose="020F0502020204030204"/>
                <a:sym typeface="Calibri" panose="020F0502020204030204"/>
              </a:rPr>
              <a:t>Olomouc</a:t>
            </a:r>
            <a:endParaRPr sz="1400" kern="0" dirty="0">
              <a:solidFill>
                <a:srgbClr val="000000"/>
              </a:solidFill>
              <a:latin typeface="Arial" panose="020B0604020202020204"/>
              <a:cs typeface="Arial" panose="020B0604020202020204"/>
              <a:sym typeface="Arial" panose="020B0604020202020204"/>
            </a:endParaRPr>
          </a:p>
          <a:p>
            <a:pPr>
              <a:buClr>
                <a:srgbClr val="000000"/>
              </a:buClr>
              <a:buSzPts val="1600"/>
            </a:pPr>
            <a:endParaRPr sz="1600" kern="0" dirty="0">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421650"/>
            <a:ext cx="11674324" cy="5083925"/>
          </a:xfrm>
          <a:prstGeom prst="rect">
            <a:avLst/>
          </a:prstGeom>
          <a:noFill/>
          <a:ln>
            <a:noFill/>
          </a:ln>
        </p:spPr>
        <p:txBody>
          <a:bodyPr spcFirstLastPara="1" wrap="square" lIns="91425" tIns="45700" rIns="91425" bIns="45700" anchor="t" anchorCtr="0">
            <a:normAutofit fontScale="92500"/>
          </a:bodyPr>
          <a:lstStyle/>
          <a:p>
            <a:pPr marL="7629525" indent="-628650" algn="just">
              <a:buNone/>
            </a:pPr>
            <a:r>
              <a:rPr lang="cs-CZ" sz="2500" b="1" dirty="0">
                <a:latin typeface="Times New Roman" panose="02020603050405020304" pitchFamily="18" charset="0"/>
                <a:cs typeface="Times New Roman" panose="02020603050405020304" pitchFamily="18" charset="0"/>
              </a:rPr>
              <a:t>Obr. 6 — 1: závislost čistého vývozu výrobků a služeb na reálném měnovém kurzu ER – křivka čistého vývozu X(ER). </a:t>
            </a:r>
            <a:endParaRPr lang="cs-CZ" sz="2500" b="1" dirty="0">
              <a:latin typeface="Times New Roman" panose="02020603050405020304" pitchFamily="18" charset="0"/>
              <a:cs typeface="Times New Roman" panose="02020603050405020304" pitchFamily="18" charset="0"/>
            </a:endParaRPr>
          </a:p>
          <a:p>
            <a:pPr marL="7629525" indent="-628650" algn="just">
              <a:buFont typeface="Wingdings" panose="05000000000000000000" pitchFamily="2" charset="2"/>
              <a:buChar char="§"/>
            </a:pPr>
            <a:r>
              <a:rPr lang="cs-CZ" sz="2500" b="1" dirty="0">
                <a:latin typeface="Times New Roman" panose="02020603050405020304" pitchFamily="18" charset="0"/>
                <a:cs typeface="Times New Roman" panose="02020603050405020304" pitchFamily="18" charset="0"/>
              </a:rPr>
              <a:t>Svislá osa: měnový kurz: pohyb po ose nahoru = apreciace. </a:t>
            </a:r>
            <a:endParaRPr lang="cs-CZ" sz="2500" b="1" dirty="0">
              <a:latin typeface="Times New Roman" panose="02020603050405020304" pitchFamily="18" charset="0"/>
              <a:cs typeface="Times New Roman" panose="02020603050405020304" pitchFamily="18" charset="0"/>
            </a:endParaRPr>
          </a:p>
          <a:p>
            <a:pPr marL="7629525" indent="-628650" algn="just">
              <a:buFont typeface="+mj-lt"/>
              <a:buAutoNum type="arabicPeriod"/>
            </a:pPr>
            <a:r>
              <a:rPr lang="cs-CZ" sz="2500" b="1" dirty="0">
                <a:solidFill>
                  <a:srgbClr val="FF0000"/>
                </a:solidFill>
                <a:latin typeface="Times New Roman" panose="02020603050405020304" pitchFamily="18" charset="0"/>
                <a:cs typeface="Times New Roman" panose="02020603050405020304" pitchFamily="18" charset="0"/>
              </a:rPr>
              <a:t>Reálna apreciace: snižuje se čistý vývoz – na vodorovné ose směrem doleva. </a:t>
            </a:r>
            <a:endParaRPr lang="cs-CZ" sz="2500" b="1" dirty="0">
              <a:solidFill>
                <a:srgbClr val="FF0000"/>
              </a:solidFill>
              <a:latin typeface="Times New Roman" panose="02020603050405020304" pitchFamily="18" charset="0"/>
              <a:cs typeface="Times New Roman" panose="02020603050405020304" pitchFamily="18" charset="0"/>
            </a:endParaRPr>
          </a:p>
          <a:p>
            <a:pPr marL="7629525" indent="-628650" algn="just">
              <a:buFont typeface="+mj-lt"/>
              <a:buAutoNum type="arabicPeriod"/>
            </a:pPr>
            <a:r>
              <a:rPr lang="cs-CZ" sz="2500" b="1" dirty="0">
                <a:solidFill>
                  <a:srgbClr val="FF0000"/>
                </a:solidFill>
                <a:latin typeface="Times New Roman" panose="02020603050405020304" pitchFamily="18" charset="0"/>
                <a:cs typeface="Times New Roman" panose="02020603050405020304" pitchFamily="18" charset="0"/>
              </a:rPr>
              <a:t>Reálna depreciace: čistý vývoz se zvyšuje - na vodorovné ose směrem doprava. </a:t>
            </a:r>
            <a:endParaRPr lang="cs-CZ" sz="2500" b="1" dirty="0">
              <a:solidFill>
                <a:srgbClr val="FF0000"/>
              </a:solidFill>
              <a:latin typeface="Times New Roman" panose="02020603050405020304" pitchFamily="18" charset="0"/>
              <a:cs typeface="Times New Roman" panose="02020603050405020304" pitchFamily="18" charset="0"/>
            </a:endParaRPr>
          </a:p>
          <a:p>
            <a:pPr marL="114300" indent="0" algn="just">
              <a:buNone/>
            </a:pPr>
            <a:endParaRPr lang="cs-CZ" sz="2400" b="1" dirty="0">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3" name="Obrázek 2"/>
          <p:cNvPicPr>
            <a:picLocks noChangeAspect="1"/>
          </p:cNvPicPr>
          <p:nvPr/>
        </p:nvPicPr>
        <p:blipFill>
          <a:blip r:embed="rId1"/>
          <a:stretch>
            <a:fillRect/>
          </a:stretch>
        </p:blipFill>
        <p:spPr>
          <a:xfrm>
            <a:off x="237406" y="1291534"/>
            <a:ext cx="7173044" cy="4918766"/>
          </a:xfrm>
          <a:prstGeom prst="rect">
            <a:avLst/>
          </a:prstGeom>
        </p:spPr>
      </p:pic>
      <p:sp>
        <p:nvSpPr>
          <p:cNvPr id="7" name="Title 1"/>
          <p:cNvSpPr>
            <a:spLocks noGrp="1"/>
          </p:cNvSpPr>
          <p:nvPr>
            <p:ph type="title"/>
          </p:nvPr>
        </p:nvSpPr>
        <p:spPr>
          <a:xfrm>
            <a:off x="4029075" y="933636"/>
            <a:ext cx="7529513" cy="357898"/>
          </a:xfrm>
        </p:spPr>
        <p:txBody>
          <a:bodyPr>
            <a:noAutofit/>
          </a:bodyPr>
          <a:lstStyle/>
          <a:p>
            <a:r>
              <a:rPr lang="cs-CZ" sz="3200" b="1" dirty="0"/>
              <a:t>Platební bilance a vnější rovnováha</a:t>
            </a:r>
            <a:br>
              <a:rPr lang="cs-CZ" sz="3200" b="1" dirty="0"/>
            </a:br>
            <a:endParaRPr lang="cs-CZ" sz="3200" b="1" dirty="0"/>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8" name="Google Shape;98;p14"/>
              <p:cNvSpPr txBox="1">
                <a:spLocks noGrp="1"/>
              </p:cNvSpPr>
              <p:nvPr>
                <p:ph type="body" idx="1"/>
              </p:nvPr>
            </p:nvSpPr>
            <p:spPr>
              <a:xfrm>
                <a:off x="433387" y="857250"/>
                <a:ext cx="11530013" cy="5044538"/>
              </a:xfrm>
              <a:prstGeom prst="rect">
                <a:avLst/>
              </a:prstGeom>
              <a:noFill/>
              <a:ln>
                <a:noFill/>
              </a:ln>
            </p:spPr>
            <p:txBody>
              <a:bodyPr spcFirstLastPara="1" wrap="square" lIns="91425" tIns="45700" rIns="91425" bIns="45700" anchor="t" anchorCtr="0">
                <a:normAutofit/>
              </a:bodyPr>
              <a:lstStyle/>
              <a:p>
                <a:pPr algn="just"/>
                <a:r>
                  <a:rPr lang="cs-CZ" sz="1800" b="1" dirty="0">
                    <a:latin typeface="Times New Roman" panose="02020603050405020304" pitchFamily="18" charset="0"/>
                    <a:cs typeface="Times New Roman" panose="02020603050405020304" pitchFamily="18" charset="0"/>
                  </a:rPr>
                  <a:t>Funkce čistého vývozu: </a:t>
                </a:r>
                <a:endParaRPr lang="cs-CZ" sz="1800" b="1" dirty="0">
                  <a:latin typeface="Times New Roman" panose="02020603050405020304" pitchFamily="18" charset="0"/>
                  <a:cs typeface="Times New Roman" panose="02020603050405020304" pitchFamily="18" charset="0"/>
                </a:endParaRPr>
              </a:p>
              <a:p>
                <a:pPr algn="just"/>
                <a:endParaRPr lang="cs-CZ" sz="1800" b="1" dirty="0">
                  <a:latin typeface="Times New Roman" panose="02020603050405020304" pitchFamily="18" charset="0"/>
                  <a:cs typeface="Times New Roman" panose="02020603050405020304" pitchFamily="18" charset="0"/>
                </a:endParaRPr>
              </a:p>
              <a:p>
                <a:pPr algn="just"/>
                <a:endParaRPr lang="cs-CZ" sz="1800" b="1" dirty="0">
                  <a:latin typeface="Times New Roman" panose="02020603050405020304" pitchFamily="18" charset="0"/>
                  <a:cs typeface="Times New Roman" panose="02020603050405020304" pitchFamily="18" charset="0"/>
                </a:endParaRPr>
              </a:p>
              <a:p>
                <a:pPr algn="just"/>
                <a:r>
                  <a:rPr lang="cs-CZ" sz="1800" b="1" dirty="0">
                    <a:latin typeface="Times New Roman" panose="02020603050405020304" pitchFamily="18" charset="0"/>
                    <a:cs typeface="Times New Roman" panose="02020603050405020304" pitchFamily="18" charset="0"/>
                  </a:rPr>
                  <a:t>Čistý vývoz X nebo NX:</a:t>
                </a:r>
                <a:endParaRPr lang="cs-CZ" sz="18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1800" b="1" dirty="0">
                    <a:latin typeface="Times New Roman" panose="02020603050405020304" pitchFamily="18" charset="0"/>
                    <a:cs typeface="Times New Roman" panose="02020603050405020304" pitchFamily="18" charset="0"/>
                  </a:rPr>
                  <a:t>nepřímo úměrné závislý na reálném měnovém kurzu E</a:t>
                </a:r>
                <a:r>
                  <a:rPr lang="cs-CZ" sz="1500" b="1" dirty="0">
                    <a:latin typeface="Times New Roman" panose="02020603050405020304" pitchFamily="18" charset="0"/>
                    <a:cs typeface="Times New Roman" panose="02020603050405020304" pitchFamily="18" charset="0"/>
                  </a:rPr>
                  <a:t>R</a:t>
                </a:r>
                <a:r>
                  <a:rPr lang="cs-CZ" sz="1800" b="1" dirty="0">
                    <a:latin typeface="Times New Roman" panose="02020603050405020304" pitchFamily="18" charset="0"/>
                    <a:cs typeface="Times New Roman" panose="02020603050405020304" pitchFamily="18" charset="0"/>
                  </a:rPr>
                  <a:t>:</a:t>
                </a:r>
                <a:endParaRPr lang="cs-CZ" sz="1800" b="1" dirty="0">
                  <a:latin typeface="Times New Roman" panose="02020603050405020304" pitchFamily="18" charset="0"/>
                  <a:cs typeface="Times New Roman" panose="02020603050405020304" pitchFamily="18" charset="0"/>
                </a:endParaRPr>
              </a:p>
              <a:p>
                <a:pPr algn="just"/>
                <a:r>
                  <a:rPr lang="cs-CZ" sz="1800" b="1" dirty="0">
                    <a:latin typeface="Times New Roman" panose="02020603050405020304" pitchFamily="18" charset="0"/>
                    <a:cs typeface="Times New Roman" panose="02020603050405020304" pitchFamily="18" charset="0"/>
                  </a:rPr>
                  <a:t>Nepřímá úměrnost = reálná apreciace domácí měny snižuje čistý vývoz. </a:t>
                </a:r>
                <a:endParaRPr lang="cs-CZ" sz="1800" b="1" dirty="0">
                  <a:latin typeface="Times New Roman" panose="02020603050405020304" pitchFamily="18" charset="0"/>
                  <a:cs typeface="Times New Roman" panose="02020603050405020304" pitchFamily="18" charset="0"/>
                </a:endParaRPr>
              </a:p>
              <a:p>
                <a:pPr algn="just"/>
                <a:endParaRPr lang="cs-CZ" sz="18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cs-CZ" sz="1800" b="1" dirty="0">
                    <a:latin typeface="Times New Roman" panose="02020603050405020304" pitchFamily="18" charset="0"/>
                    <a:cs typeface="Times New Roman" panose="02020603050405020304" pitchFamily="18" charset="0"/>
                  </a:rPr>
                  <a:t>Spojení: reálný kurz a čistý vývoz se zahraničními investicemi. </a:t>
                </a:r>
                <a:endParaRPr lang="cs-CZ" sz="18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sz="1800" b="1" dirty="0">
                    <a:latin typeface="Times New Roman" panose="02020603050405020304" pitchFamily="18" charset="0"/>
                    <a:cs typeface="Times New Roman" panose="02020603050405020304" pitchFamily="18" charset="0"/>
                  </a:rPr>
                  <a:t>Rovnice:</a:t>
                </a:r>
                <a:endParaRPr lang="cs-CZ" sz="1800" b="1" dirty="0">
                  <a:latin typeface="Times New Roman" panose="02020603050405020304" pitchFamily="18" charset="0"/>
                  <a:cs typeface="Times New Roman" panose="02020603050405020304" pitchFamily="18" charset="0"/>
                </a:endParaRPr>
              </a:p>
              <a:p>
                <a:pPr marL="0" indent="0" algn="ctr">
                  <a:buNone/>
                  <a:tabLst>
                    <a:tab pos="361950" algn="l"/>
                  </a:tabLst>
                </a:pPr>
                <a14:m>
                  <m:oMath xmlns:m="http://schemas.openxmlformats.org/officeDocument/2006/math">
                    <m:sSub>
                      <m:sSubPr>
                        <m:ctrlPr>
                          <a:rPr lang="cs-CZ" sz="2400" b="1" i="1" smtClean="0">
                            <a:latin typeface="Cambria Math" panose="02040503050406030204" pitchFamily="18" charset="0"/>
                            <a:cs typeface="Times New Roman" panose="02020603050405020304" pitchFamily="18" charset="0"/>
                          </a:rPr>
                        </m:ctrlPr>
                      </m:sSubPr>
                      <m:e>
                        <m:r>
                          <a:rPr lang="cs-CZ" sz="2400" b="1" i="1" smtClean="0">
                            <a:latin typeface="Cambria Math" panose="02040503050406030204" pitchFamily="18" charset="0"/>
                            <a:cs typeface="Times New Roman" panose="02020603050405020304" pitchFamily="18" charset="0"/>
                          </a:rPr>
                          <m:t>−</m:t>
                        </m:r>
                        <m:r>
                          <a:rPr lang="cs-CZ" sz="2400" b="1" i="1" smtClean="0">
                            <a:latin typeface="Cambria Math" panose="02040503050406030204" pitchFamily="18" charset="0"/>
                            <a:cs typeface="Times New Roman" panose="02020603050405020304" pitchFamily="18" charset="0"/>
                          </a:rPr>
                          <m:t>𝑰</m:t>
                        </m:r>
                      </m:e>
                      <m:sub>
                        <m:r>
                          <a:rPr lang="cs-CZ" sz="2400" b="1" i="1" smtClean="0">
                            <a:latin typeface="Cambria Math" panose="02040503050406030204" pitchFamily="18" charset="0"/>
                            <a:cs typeface="Times New Roman" panose="02020603050405020304" pitchFamily="18" charset="0"/>
                          </a:rPr>
                          <m:t>𝒇</m:t>
                        </m:r>
                      </m:sub>
                    </m:sSub>
                    <m:r>
                      <a:rPr lang="cs-CZ" sz="2400" b="1" i="1" smtClean="0">
                        <a:latin typeface="Cambria Math" panose="02040503050406030204" pitchFamily="18" charset="0"/>
                        <a:ea typeface="Cambria Math" panose="02040503050406030204" pitchFamily="18" charset="0"/>
                        <a:cs typeface="Times New Roman" panose="02020603050405020304" pitchFamily="18" charset="0"/>
                      </a:rPr>
                      <m:t>=−</m:t>
                    </m:r>
                    <m:r>
                      <a:rPr lang="cs-CZ" sz="2400" b="1" i="1" smtClean="0">
                        <a:latin typeface="Cambria Math" panose="02040503050406030204" pitchFamily="18" charset="0"/>
                        <a:ea typeface="Cambria Math" panose="02040503050406030204" pitchFamily="18" charset="0"/>
                        <a:cs typeface="Times New Roman" panose="02020603050405020304" pitchFamily="18" charset="0"/>
                      </a:rPr>
                      <m:t>𝑵𝑿</m:t>
                    </m:r>
                  </m:oMath>
                </a14:m>
                <a:r>
                  <a:rPr lang="cs-CZ" sz="2400" b="1" dirty="0">
                    <a:latin typeface="Times New Roman" panose="02020603050405020304" pitchFamily="18" charset="0"/>
                    <a:cs typeface="Times New Roman" panose="02020603050405020304" pitchFamily="18" charset="0"/>
                  </a:rPr>
                  <a:t> resp. </a:t>
                </a:r>
                <a14:m>
                  <m:oMath xmlns:m="http://schemas.openxmlformats.org/officeDocument/2006/math">
                    <m:sSub>
                      <m:sSubPr>
                        <m:ctrlPr>
                          <a:rPr lang="cs-CZ" sz="2400" b="1" i="1">
                            <a:solidFill>
                              <a:srgbClr val="000000"/>
                            </a:solidFill>
                            <a:latin typeface="Cambria Math" panose="02040503050406030204" pitchFamily="18" charset="0"/>
                            <a:cs typeface="Times New Roman" panose="02020603050405020304" pitchFamily="18" charset="0"/>
                          </a:rPr>
                        </m:ctrlPr>
                      </m:sSubPr>
                      <m:e>
                        <m:r>
                          <a:rPr lang="cs-CZ" sz="2400" b="1" i="1">
                            <a:solidFill>
                              <a:srgbClr val="000000"/>
                            </a:solidFill>
                            <a:latin typeface="Cambria Math" panose="02040503050406030204" pitchFamily="18" charset="0"/>
                            <a:cs typeface="Times New Roman" panose="02020603050405020304" pitchFamily="18" charset="0"/>
                          </a:rPr>
                          <m:t>𝑰</m:t>
                        </m:r>
                      </m:e>
                      <m:sub>
                        <m:r>
                          <a:rPr lang="cs-CZ" sz="2400" b="1" i="1">
                            <a:solidFill>
                              <a:srgbClr val="000000"/>
                            </a:solidFill>
                            <a:latin typeface="Cambria Math" panose="02040503050406030204" pitchFamily="18" charset="0"/>
                            <a:cs typeface="Times New Roman" panose="02020603050405020304" pitchFamily="18" charset="0"/>
                          </a:rPr>
                          <m:t>𝒇</m:t>
                        </m:r>
                      </m:sub>
                    </m:sSub>
                    <m:r>
                      <a:rPr lang="cs-CZ" sz="2400" b="1"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cs-CZ" sz="2400" b="1"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𝑵𝑿</m:t>
                    </m:r>
                  </m:oMath>
                </a14:m>
                <a:endParaRPr lang="cs-CZ" sz="2400" b="1" dirty="0">
                  <a:solidFill>
                    <a:srgbClr val="000000"/>
                  </a:solidFill>
                  <a:latin typeface="Times New Roman" panose="02020603050405020304" pitchFamily="18" charset="0"/>
                  <a:cs typeface="Times New Roman" panose="02020603050405020304" pitchFamily="18" charset="0"/>
                </a:endParaRPr>
              </a:p>
              <a:p>
                <a:pPr marL="0" indent="0" algn="just">
                  <a:buNone/>
                  <a:tabLst>
                    <a:tab pos="361950" algn="l"/>
                  </a:tabLst>
                </a:pPr>
                <a:endParaRPr lang="cs-CZ" sz="1800" b="1" dirty="0">
                  <a:latin typeface="Times New Roman" panose="02020603050405020304" pitchFamily="18" charset="0"/>
                  <a:cs typeface="Times New Roman" panose="02020603050405020304" pitchFamily="18" charset="0"/>
                </a:endParaRPr>
              </a:p>
              <a:p>
                <a:pPr algn="just"/>
                <a:r>
                  <a:rPr lang="cs-CZ" sz="1800" b="1" dirty="0">
                    <a:latin typeface="Times New Roman" panose="02020603050405020304" pitchFamily="18" charset="0"/>
                    <a:cs typeface="Times New Roman" panose="02020603050405020304" pitchFamily="18" charset="0"/>
                  </a:rPr>
                  <a:t>říkají, že </a:t>
                </a:r>
                <a:r>
                  <a:rPr lang="cs-CZ" sz="1800" b="1" dirty="0">
                    <a:highlight>
                      <a:srgbClr val="FFFF00"/>
                    </a:highlight>
                    <a:latin typeface="Times New Roman" panose="02020603050405020304" pitchFamily="18" charset="0"/>
                    <a:cs typeface="Times New Roman" panose="02020603050405020304" pitchFamily="18" charset="0"/>
                  </a:rPr>
                  <a:t>vnější rovnováha nastává, když se čistý vývoz rovná čistým zahraničním investicím. </a:t>
                </a:r>
                <a:endParaRPr lang="cs-CZ" sz="1800" b="1" dirty="0">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1800" b="1" dirty="0">
                    <a:solidFill>
                      <a:srgbClr val="FF0000"/>
                    </a:solidFill>
                    <a:latin typeface="Times New Roman" panose="02020603050405020304" pitchFamily="18" charset="0"/>
                    <a:cs typeface="Times New Roman" panose="02020603050405020304" pitchFamily="18" charset="0"/>
                  </a:rPr>
                  <a:t>ZAHRANIČNÍ INVESTICE </a:t>
                </a:r>
                <a:r>
                  <a:rPr lang="cs-CZ" sz="1800" b="1" dirty="0">
                    <a:latin typeface="Times New Roman" panose="02020603050405020304" pitchFamily="18" charset="0"/>
                    <a:cs typeface="Times New Roman" panose="02020603050405020304" pitchFamily="18" charset="0"/>
                  </a:rPr>
                  <a:t>– určeny rozdílem mezi </a:t>
                </a:r>
                <a:r>
                  <a:rPr lang="cs-CZ" sz="1800" b="1" dirty="0">
                    <a:solidFill>
                      <a:srgbClr val="FF0000"/>
                    </a:solidFill>
                    <a:latin typeface="Times New Roman" panose="02020603050405020304" pitchFamily="18" charset="0"/>
                    <a:cs typeface="Times New Roman" panose="02020603050405020304" pitchFamily="18" charset="0"/>
                  </a:rPr>
                  <a:t>DOMÁCÍMI ÚSPORAMI </a:t>
                </a:r>
                <a:r>
                  <a:rPr lang="cs-CZ" sz="1800" b="1" dirty="0">
                    <a:latin typeface="Times New Roman" panose="02020603050405020304" pitchFamily="18" charset="0"/>
                    <a:cs typeface="Times New Roman" panose="02020603050405020304" pitchFamily="18" charset="0"/>
                  </a:rPr>
                  <a:t>a </a:t>
                </a:r>
                <a:r>
                  <a:rPr lang="cs-CZ" sz="1800" b="1" dirty="0">
                    <a:solidFill>
                      <a:srgbClr val="FF0000"/>
                    </a:solidFill>
                    <a:latin typeface="Times New Roman" panose="02020603050405020304" pitchFamily="18" charset="0"/>
                    <a:cs typeface="Times New Roman" panose="02020603050405020304" pitchFamily="18" charset="0"/>
                  </a:rPr>
                  <a:t>INVESTICEMI. </a:t>
                </a:r>
                <a:endParaRPr lang="cs-CZ" sz="1800" b="1" dirty="0">
                  <a:solidFill>
                    <a:srgbClr val="FF0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1800" b="1" dirty="0">
                    <a:latin typeface="Times New Roman" panose="02020603050405020304" pitchFamily="18" charset="0"/>
                    <a:cs typeface="Times New Roman" panose="02020603050405020304" pitchFamily="18" charset="0"/>
                  </a:rPr>
                  <a:t>Spojení modelů: spojení mezi rovnováhou trhu </a:t>
                </a:r>
                <a:r>
                  <a:rPr lang="cs-CZ" sz="1800" b="1" dirty="0" err="1">
                    <a:latin typeface="Times New Roman" panose="02020603050405020304" pitchFamily="18" charset="0"/>
                    <a:cs typeface="Times New Roman" panose="02020603050405020304" pitchFamily="18" charset="0"/>
                  </a:rPr>
                  <a:t>zapůjčitelných</a:t>
                </a:r>
                <a:r>
                  <a:rPr lang="cs-CZ" sz="1800" b="1" dirty="0">
                    <a:latin typeface="Times New Roman" panose="02020603050405020304" pitchFamily="18" charset="0"/>
                    <a:cs typeface="Times New Roman" panose="02020603050405020304" pitchFamily="18" charset="0"/>
                  </a:rPr>
                  <a:t> fondů a vnější rovnováhou. </a:t>
                </a:r>
                <a:endParaRPr lang="cs-CZ" sz="1800" b="1" dirty="0">
                  <a:latin typeface="Times New Roman" panose="02020603050405020304" pitchFamily="18" charset="0"/>
                  <a:cs typeface="Times New Roman" panose="02020603050405020304" pitchFamily="18" charset="0"/>
                </a:endParaRPr>
              </a:p>
              <a:p>
                <a:pPr algn="just"/>
                <a:endParaRPr lang="cs-CZ" sz="1800" b="1" dirty="0">
                  <a:latin typeface="Times New Roman" panose="02020603050405020304" pitchFamily="18" charset="0"/>
                  <a:cs typeface="Times New Roman" panose="02020603050405020304" pitchFamily="18" charset="0"/>
                </a:endParaRPr>
              </a:p>
            </p:txBody>
          </p:sp>
        </mc:Choice>
        <mc:Fallback>
          <p:sp>
            <p:nvSpPr>
              <p:cNvPr id="98" name="Google Shape;98;p14"/>
              <p:cNvSpPr txBox="1">
                <a:spLocks noRot="1" noChangeAspect="1" noMove="1" noResize="1" noEditPoints="1" noAdjustHandles="1" noChangeArrowheads="1" noChangeShapeType="1" noTextEdit="1"/>
              </p:cNvSpPr>
              <p:nvPr>
                <p:ph type="body" idx="1"/>
              </p:nvPr>
            </p:nvSpPr>
            <p:spPr>
              <a:xfrm>
                <a:off x="433387" y="857250"/>
                <a:ext cx="11530013" cy="5044538"/>
              </a:xfrm>
              <a:prstGeom prst="rect">
                <a:avLst/>
              </a:prstGeom>
              <a:blipFill rotWithShape="1">
                <a:blip r:embed="rId1"/>
                <a:stretch>
                  <a:fillRect l="-3" b="2"/>
                </a:stretch>
              </a:blipFill>
              <a:ln>
                <a:noFill/>
              </a:ln>
            </p:spPr>
            <p:txBody>
              <a:bodyPr/>
              <a:lstStyle/>
              <a:p>
                <a:r>
                  <a:rPr lang="en-US" altLang="en-US">
                    <a:noFill/>
                  </a:rPr>
                  <a:t> </a:t>
                </a:r>
              </a:p>
            </p:txBody>
          </p:sp>
        </mc:Fallback>
      </mc:AlternateContent>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1143001" y="561835"/>
            <a:ext cx="9395908" cy="561877"/>
          </a:xfrm>
        </p:spPr>
        <p:txBody>
          <a:bodyPr>
            <a:normAutofit fontScale="90000"/>
          </a:bodyPr>
          <a:lstStyle/>
          <a:p>
            <a:r>
              <a:rPr lang="cs-CZ" sz="2800" b="1" dirty="0">
                <a:solidFill>
                  <a:srgbClr val="006FC0"/>
                </a:solidFill>
                <a:latin typeface="Arial" panose="020B0604020202020204" pitchFamily="34" charset="0"/>
              </a:rPr>
              <a:t> </a:t>
            </a:r>
            <a:br>
              <a:rPr lang="cs-CZ" sz="2800" b="1" dirty="0">
                <a:latin typeface="Times New Roman" panose="02020603050405020304" pitchFamily="18" charset="0"/>
                <a:cs typeface="Times New Roman" panose="02020603050405020304" pitchFamily="18" charset="0"/>
              </a:rPr>
            </a:br>
            <a:endParaRPr lang="cs-CZ" sz="2800" b="1" dirty="0">
              <a:solidFill>
                <a:srgbClr val="006FC0"/>
              </a:solidFill>
              <a:latin typeface="Arial" panose="020B0604020202020204" pitchFamily="34" charset="0"/>
            </a:endParaRPr>
          </a:p>
        </p:txBody>
      </p:sp>
      <p:pic>
        <p:nvPicPr>
          <p:cNvPr id="3" name="Picture 2"/>
          <p:cNvPicPr>
            <a:picLocks noChangeAspect="1"/>
          </p:cNvPicPr>
          <p:nvPr/>
        </p:nvPicPr>
        <p:blipFill>
          <a:blip r:embed="rId2"/>
          <a:srcRect l="35150" t="58928" r="36882" b="34416"/>
          <a:stretch>
            <a:fillRect/>
          </a:stretch>
        </p:blipFill>
        <p:spPr>
          <a:xfrm>
            <a:off x="4048125" y="857250"/>
            <a:ext cx="3181350" cy="952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8" name="Google Shape;98;p14"/>
              <p:cNvSpPr txBox="1">
                <a:spLocks noGrp="1"/>
              </p:cNvSpPr>
              <p:nvPr>
                <p:ph type="body" idx="1"/>
              </p:nvPr>
            </p:nvSpPr>
            <p:spPr>
              <a:xfrm>
                <a:off x="85725" y="1343025"/>
                <a:ext cx="11791949" cy="5124450"/>
              </a:xfrm>
              <a:prstGeom prst="rect">
                <a:avLst/>
              </a:prstGeom>
              <a:noFill/>
              <a:ln>
                <a:noFill/>
              </a:ln>
            </p:spPr>
            <p:txBody>
              <a:bodyPr spcFirstLastPara="1" wrap="square" lIns="91425" tIns="45700" rIns="91425" bIns="45700" anchor="t" anchorCtr="0">
                <a:normAutofit lnSpcReduction="10000"/>
              </a:bodyPr>
              <a:lstStyle/>
              <a:p>
                <a:pPr algn="just">
                  <a:buFont typeface="Wingdings" panose="05000000000000000000" pitchFamily="2" charset="2"/>
                  <a:buChar char="Ø"/>
                </a:pPr>
                <a:endParaRPr lang="cs-CZ" sz="20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2000" b="1" dirty="0">
                    <a:latin typeface="Times New Roman" panose="02020603050405020304" pitchFamily="18" charset="0"/>
                    <a:cs typeface="Times New Roman" panose="02020603050405020304" pitchFamily="18" charset="0"/>
                  </a:rPr>
                  <a:t>Obr. 6 — 2: rovnováha trhu </a:t>
                </a:r>
                <a:r>
                  <a:rPr lang="cs-CZ" sz="2000" b="1" dirty="0" err="1">
                    <a:latin typeface="Times New Roman" panose="02020603050405020304" pitchFamily="18" charset="0"/>
                    <a:cs typeface="Times New Roman" panose="02020603050405020304" pitchFamily="18" charset="0"/>
                  </a:rPr>
                  <a:t>zapůjčitelných</a:t>
                </a:r>
                <a:r>
                  <a:rPr lang="cs-CZ" sz="2000" b="1" dirty="0">
                    <a:latin typeface="Times New Roman" panose="02020603050405020304" pitchFamily="18" charset="0"/>
                    <a:cs typeface="Times New Roman" panose="02020603050405020304" pitchFamily="18" charset="0"/>
                  </a:rPr>
                  <a:t> fondů malé otevřené ekonomiky: </a:t>
                </a:r>
                <a:r>
                  <a:rPr lang="cs-CZ" sz="2000" b="1" dirty="0">
                    <a:highlight>
                      <a:srgbClr val="FFFF00"/>
                    </a:highlight>
                    <a:latin typeface="Times New Roman" panose="02020603050405020304" pitchFamily="18" charset="0"/>
                    <a:cs typeface="Times New Roman" panose="02020603050405020304" pitchFamily="18" charset="0"/>
                  </a:rPr>
                  <a:t>úroková míra r = světové úrokové míre: </a:t>
                </a:r>
                <a:r>
                  <a:rPr lang="cs-CZ" sz="2000" b="1" dirty="0">
                    <a:latin typeface="Times New Roman" panose="02020603050405020304" pitchFamily="18" charset="0"/>
                    <a:cs typeface="Times New Roman" panose="02020603050405020304" pitchFamily="18" charset="0"/>
                  </a:rPr>
                  <a:t>vzniká rozdíl mezi domácími investicemi I a národními úsporami </a:t>
                </a:r>
                <a:r>
                  <a:rPr lang="cs-CZ" sz="2000" b="1" dirty="0">
                    <a:highlight>
                      <a:srgbClr val="FFFF00"/>
                    </a:highlight>
                    <a:latin typeface="Times New Roman" panose="02020603050405020304" pitchFamily="18" charset="0"/>
                    <a:cs typeface="Times New Roman" panose="02020603050405020304" pitchFamily="18" charset="0"/>
                  </a:rPr>
                  <a:t>S + (T — G): </a:t>
                </a:r>
                <a:r>
                  <a:rPr lang="cs-CZ" sz="2000" b="1" dirty="0">
                    <a:latin typeface="Times New Roman" panose="02020603050405020304" pitchFamily="18" charset="0"/>
                    <a:cs typeface="Times New Roman" panose="02020603050405020304" pitchFamily="18" charset="0"/>
                  </a:rPr>
                  <a:t>vyplněn </a:t>
                </a:r>
                <a:r>
                  <a:rPr lang="cs-CZ" sz="2000" b="1" dirty="0">
                    <a:highlight>
                      <a:srgbClr val="FFFF00"/>
                    </a:highlight>
                    <a:latin typeface="Times New Roman" panose="02020603050405020304" pitchFamily="18" charset="0"/>
                    <a:cs typeface="Times New Roman" panose="02020603050405020304" pitchFamily="18" charset="0"/>
                  </a:rPr>
                  <a:t>čistými investicemi ze zahraničí = čistým dovozem kapitálu </a:t>
                </a:r>
                <a:endParaRPr lang="cs-CZ" sz="2000" b="1" dirty="0">
                  <a:highlight>
                    <a:srgbClr val="FFFF00"/>
                  </a:highlight>
                  <a:latin typeface="Times New Roman" panose="02020603050405020304" pitchFamily="18" charset="0"/>
                  <a:cs typeface="Times New Roman" panose="02020603050405020304" pitchFamily="18" charset="0"/>
                </a:endParaRPr>
              </a:p>
              <a:p>
                <a:pPr algn="just"/>
                <a:r>
                  <a:rPr lang="cs-CZ" sz="2000" b="1" dirty="0">
                    <a:latin typeface="Times New Roman" panose="02020603050405020304" pitchFamily="18" charset="0"/>
                    <a:cs typeface="Times New Roman" panose="02020603050405020304" pitchFamily="18" charset="0"/>
                  </a:rPr>
                  <a:t>Obr. 6 — 3: vnější rovnováha a určení reálného měnového kurzu. Podmínkou vnější rovnováhy je rovnost čistého dovozu kapitálu a čistého dovozu výrobků a služeb </a:t>
                </a:r>
                <a14:m>
                  <m:oMath xmlns:m="http://schemas.openxmlformats.org/officeDocument/2006/math">
                    <m:sSub>
                      <m:sSubPr>
                        <m:ctrlPr>
                          <a:rPr lang="cs-CZ" sz="2000" b="1" i="1" smtClean="0">
                            <a:highlight>
                              <a:srgbClr val="FFFF00"/>
                            </a:highlight>
                            <a:latin typeface="Cambria Math" panose="02040503050406030204" pitchFamily="18" charset="0"/>
                            <a:cs typeface="Times New Roman" panose="02020603050405020304" pitchFamily="18" charset="0"/>
                          </a:rPr>
                        </m:ctrlPr>
                      </m:sSubPr>
                      <m:e>
                        <m:r>
                          <a:rPr lang="cs-CZ" sz="2000" b="1" i="1" smtClean="0">
                            <a:highlight>
                              <a:srgbClr val="FFFF00"/>
                            </a:highlight>
                            <a:latin typeface="Cambria Math" panose="02040503050406030204" pitchFamily="18" charset="0"/>
                            <a:cs typeface="Times New Roman" panose="02020603050405020304" pitchFamily="18" charset="0"/>
                          </a:rPr>
                          <m:t>−</m:t>
                        </m:r>
                        <m:r>
                          <a:rPr lang="cs-CZ" sz="2000" b="1" i="1" smtClean="0">
                            <a:highlight>
                              <a:srgbClr val="FFFF00"/>
                            </a:highlight>
                            <a:latin typeface="Cambria Math" panose="02040503050406030204" pitchFamily="18" charset="0"/>
                            <a:cs typeface="Times New Roman" panose="02020603050405020304" pitchFamily="18" charset="0"/>
                          </a:rPr>
                          <m:t>𝑰</m:t>
                        </m:r>
                      </m:e>
                      <m:sub>
                        <m:r>
                          <a:rPr lang="cs-CZ" sz="2000" b="1" i="1" smtClean="0">
                            <a:highlight>
                              <a:srgbClr val="FFFF00"/>
                            </a:highlight>
                            <a:latin typeface="Cambria Math" panose="02040503050406030204" pitchFamily="18" charset="0"/>
                            <a:cs typeface="Times New Roman" panose="02020603050405020304" pitchFamily="18" charset="0"/>
                          </a:rPr>
                          <m:t>𝒇</m:t>
                        </m:r>
                      </m:sub>
                    </m:sSub>
                    <m:r>
                      <a:rPr lang="cs-CZ" sz="2000" b="1" i="1" smtClean="0">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r>
                      <a:rPr lang="cs-CZ" sz="2000" b="1" i="1" smtClean="0">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𝑵𝑿</m:t>
                    </m:r>
                  </m:oMath>
                </a14:m>
                <a:r>
                  <a:rPr lang="cs-CZ" sz="2000" b="1" dirty="0">
                    <a:highlight>
                      <a:srgbClr val="FFFF00"/>
                    </a:highlight>
                    <a:latin typeface="Times New Roman" panose="02020603050405020304" pitchFamily="18" charset="0"/>
                    <a:cs typeface="Times New Roman" panose="02020603050405020304" pitchFamily="18" charset="0"/>
                  </a:rPr>
                  <a:t> </a:t>
                </a:r>
                <a:endParaRPr lang="cs-CZ" sz="2000" b="1" dirty="0">
                  <a:highlight>
                    <a:srgbClr val="FFFF00"/>
                  </a:highlight>
                  <a:latin typeface="Times New Roman" panose="02020603050405020304" pitchFamily="18" charset="0"/>
                  <a:cs typeface="Times New Roman" panose="02020603050405020304" pitchFamily="18" charset="0"/>
                </a:endParaRPr>
              </a:p>
              <a:p>
                <a:pPr marL="443230" indent="-357505" algn="just"/>
                <a:endParaRPr lang="cs-CZ" sz="1900" b="1" dirty="0">
                  <a:solidFill>
                    <a:schemeClr val="tx1"/>
                  </a:solidFill>
                  <a:latin typeface="Times New Roman" panose="02020603050405020304" pitchFamily="18" charset="0"/>
                  <a:cs typeface="Times New Roman" panose="02020603050405020304" pitchFamily="18" charset="0"/>
                </a:endParaRPr>
              </a:p>
            </p:txBody>
          </p:sp>
        </mc:Choice>
        <mc:Fallback>
          <p:sp>
            <p:nvSpPr>
              <p:cNvPr id="98" name="Google Shape;98;p14"/>
              <p:cNvSpPr txBox="1">
                <a:spLocks noRot="1" noChangeAspect="1" noMove="1" noResize="1" noEditPoints="1" noAdjustHandles="1" noChangeArrowheads="1" noChangeShapeType="1" noTextEdit="1"/>
              </p:cNvSpPr>
              <p:nvPr>
                <p:ph type="body" idx="1"/>
              </p:nvPr>
            </p:nvSpPr>
            <p:spPr>
              <a:xfrm>
                <a:off x="85725" y="1343025"/>
                <a:ext cx="11791949" cy="5124450"/>
              </a:xfrm>
              <a:prstGeom prst="rect">
                <a:avLst/>
              </a:prstGeom>
              <a:blipFill rotWithShape="1">
                <a:blip r:embed="rId1"/>
                <a:stretch>
                  <a:fillRect r="5"/>
                </a:stretch>
              </a:blipFill>
              <a:ln>
                <a:noFill/>
              </a:ln>
            </p:spPr>
            <p:txBody>
              <a:bodyPr/>
              <a:lstStyle/>
              <a:p>
                <a:r>
                  <a:rPr lang="en-US" altLang="en-US">
                    <a:noFill/>
                  </a:rPr>
                  <a:t> </a:t>
                </a:r>
              </a:p>
            </p:txBody>
          </p:sp>
        </mc:Fallback>
      </mc:AlternateContent>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863793" y="693208"/>
            <a:ext cx="11642532" cy="1036891"/>
          </a:xfrm>
        </p:spPr>
        <p:txBody>
          <a:bodyPr>
            <a:noAutofit/>
          </a:bodyPr>
          <a:lstStyle/>
          <a:p>
            <a:pPr algn="l"/>
            <a:r>
              <a:rPr lang="cs-CZ" sz="2000" b="1" dirty="0">
                <a:latin typeface="Times New Roman" panose="02020603050405020304" pitchFamily="18" charset="0"/>
                <a:cs typeface="Times New Roman" panose="02020603050405020304" pitchFamily="18" charset="0"/>
              </a:rPr>
              <a:t>Spojení mezi rovnováhou trhu </a:t>
            </a:r>
            <a:r>
              <a:rPr lang="cs-CZ" sz="2000" b="1" dirty="0" err="1">
                <a:latin typeface="Times New Roman" panose="02020603050405020304" pitchFamily="18" charset="0"/>
                <a:cs typeface="Times New Roman" panose="02020603050405020304" pitchFamily="18" charset="0"/>
              </a:rPr>
              <a:t>zapůjčitelných</a:t>
            </a:r>
            <a:r>
              <a:rPr lang="cs-CZ" sz="2000" b="1" dirty="0">
                <a:latin typeface="Times New Roman" panose="02020603050405020304" pitchFamily="18" charset="0"/>
                <a:cs typeface="Times New Roman" panose="02020603050405020304" pitchFamily="18" charset="0"/>
              </a:rPr>
              <a:t> fondů a vnější rovnováhou </a:t>
            </a:r>
            <a:br>
              <a:rPr lang="cs-CZ" sz="2000" b="1" dirty="0">
                <a:latin typeface="Times New Roman" panose="02020603050405020304" pitchFamily="18" charset="0"/>
                <a:cs typeface="Times New Roman" panose="02020603050405020304" pitchFamily="18" charset="0"/>
              </a:rPr>
            </a:br>
            <a:br>
              <a:rPr lang="pl-PL" sz="2000" b="1" dirty="0">
                <a:solidFill>
                  <a:schemeClr val="tx1"/>
                </a:solidFill>
                <a:latin typeface="Times New Roman" panose="02020603050405020304" pitchFamily="18" charset="0"/>
                <a:cs typeface="Times New Roman" panose="02020603050405020304" pitchFamily="18" charset="0"/>
              </a:rPr>
            </a:br>
            <a:br>
              <a:rPr lang="pl-PL" sz="2000" b="1" dirty="0">
                <a:solidFill>
                  <a:schemeClr val="tx1"/>
                </a:solidFill>
                <a:latin typeface="Times New Roman" panose="02020603050405020304" pitchFamily="18" charset="0"/>
                <a:cs typeface="Times New Roman" panose="02020603050405020304" pitchFamily="18" charset="0"/>
              </a:rPr>
            </a:br>
            <a:endParaRPr lang="cs-CZ" sz="2000" b="1" dirty="0">
              <a:solidFill>
                <a:srgbClr val="006FC0"/>
              </a:solidFill>
              <a:latin typeface="Arial" panose="020B0604020202020204" pitchFamily="34" charset="0"/>
            </a:endParaRPr>
          </a:p>
        </p:txBody>
      </p:sp>
      <p:pic>
        <p:nvPicPr>
          <p:cNvPr id="5" name="Picture 4"/>
          <p:cNvPicPr>
            <a:picLocks noChangeAspect="1"/>
          </p:cNvPicPr>
          <p:nvPr/>
        </p:nvPicPr>
        <p:blipFill>
          <a:blip r:embed="rId2"/>
          <a:srcRect t="8593" r="939" b="48007"/>
          <a:stretch>
            <a:fillRect/>
          </a:stretch>
        </p:blipFill>
        <p:spPr>
          <a:xfrm>
            <a:off x="400049" y="1076464"/>
            <a:ext cx="5695951" cy="3332278"/>
          </a:xfrm>
          <a:prstGeom prst="rect">
            <a:avLst/>
          </a:prstGeom>
        </p:spPr>
      </p:pic>
      <p:pic>
        <p:nvPicPr>
          <p:cNvPr id="7" name="Picture 6"/>
          <p:cNvPicPr>
            <a:picLocks noChangeAspect="1"/>
          </p:cNvPicPr>
          <p:nvPr/>
        </p:nvPicPr>
        <p:blipFill>
          <a:blip r:embed="rId2"/>
          <a:srcRect t="52301"/>
          <a:stretch>
            <a:fillRect/>
          </a:stretch>
        </p:blipFill>
        <p:spPr>
          <a:xfrm>
            <a:off x="6162585" y="974944"/>
            <a:ext cx="5848439" cy="353531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552449" y="1343026"/>
            <a:ext cx="11325225" cy="4778076"/>
          </a:xfrm>
          <a:prstGeom prst="rect">
            <a:avLst/>
          </a:prstGeom>
          <a:noFill/>
          <a:ln>
            <a:noFill/>
          </a:ln>
        </p:spPr>
        <p:txBody>
          <a:bodyPr spcFirstLastPara="1" wrap="square" lIns="91425" tIns="45700" rIns="91425" bIns="45700" anchor="t" anchorCtr="0">
            <a:normAutofit/>
          </a:bodyPr>
          <a:lstStyle/>
          <a:p>
            <a:pPr marL="3590925" indent="-361950" algn="just">
              <a:buFont typeface="+mj-lt"/>
              <a:buAutoNum type="arabicPeriod"/>
              <a:tabLst>
                <a:tab pos="3676650" algn="l"/>
                <a:tab pos="8248650" algn="l"/>
              </a:tabLst>
            </a:pPr>
            <a:r>
              <a:rPr lang="cs-CZ" b="1" dirty="0">
                <a:solidFill>
                  <a:schemeClr val="tx1"/>
                </a:solidFill>
                <a:latin typeface="Times New Roman" panose="02020603050405020304" pitchFamily="18" charset="0"/>
                <a:cs typeface="Times New Roman" panose="02020603050405020304" pitchFamily="18" charset="0"/>
              </a:rPr>
              <a:t>První a druhá rovnice = funkce úspor a investic. </a:t>
            </a:r>
            <a:endParaRPr lang="cs-CZ" b="1" dirty="0">
              <a:solidFill>
                <a:schemeClr val="tx1"/>
              </a:solidFill>
              <a:latin typeface="Times New Roman" panose="02020603050405020304" pitchFamily="18" charset="0"/>
              <a:cs typeface="Times New Roman" panose="02020603050405020304" pitchFamily="18" charset="0"/>
            </a:endParaRPr>
          </a:p>
          <a:p>
            <a:pPr marL="3590925" indent="-361950" algn="just">
              <a:buFont typeface="+mj-lt"/>
              <a:buAutoNum type="arabicPeriod"/>
              <a:tabLst>
                <a:tab pos="3676650" algn="l"/>
                <a:tab pos="8248650" algn="l"/>
              </a:tabLst>
            </a:pPr>
            <a:r>
              <a:rPr lang="cs-CZ" b="1" dirty="0">
                <a:solidFill>
                  <a:schemeClr val="tx1"/>
                </a:solidFill>
                <a:latin typeface="Times New Roman" panose="02020603050405020304" pitchFamily="18" charset="0"/>
                <a:cs typeface="Times New Roman" panose="02020603050405020304" pitchFamily="18" charset="0"/>
              </a:rPr>
              <a:t>Třetí a čtvrtá rovnice = podmínky rovnováhy trhu zboží a služeb (viz kapitolu. </a:t>
            </a:r>
            <a:endParaRPr lang="cs-CZ" b="1" dirty="0">
              <a:solidFill>
                <a:schemeClr val="tx1"/>
              </a:solidFill>
              <a:latin typeface="Times New Roman" panose="02020603050405020304" pitchFamily="18" charset="0"/>
              <a:cs typeface="Times New Roman" panose="02020603050405020304" pitchFamily="18" charset="0"/>
            </a:endParaRPr>
          </a:p>
          <a:p>
            <a:pPr marL="3590925" indent="-361950" algn="just">
              <a:buFont typeface="+mj-lt"/>
              <a:buAutoNum type="arabicPeriod"/>
              <a:tabLst>
                <a:tab pos="3676650" algn="l"/>
                <a:tab pos="8248650" algn="l"/>
              </a:tabLst>
            </a:pPr>
            <a:r>
              <a:rPr lang="cs-CZ" b="1" dirty="0">
                <a:solidFill>
                  <a:schemeClr val="tx1"/>
                </a:solidFill>
                <a:latin typeface="Times New Roman" panose="02020603050405020304" pitchFamily="18" charset="0"/>
                <a:cs typeface="Times New Roman" panose="02020603050405020304" pitchFamily="18" charset="0"/>
              </a:rPr>
              <a:t>Čtvrtá rovnice = podmínka vnější rovnováhy: čistý vývoz = čistým zahraničním investicím. </a:t>
            </a:r>
            <a:endParaRPr lang="cs-CZ" b="1" dirty="0">
              <a:solidFill>
                <a:schemeClr val="tx1"/>
              </a:solidFill>
              <a:latin typeface="Times New Roman" panose="02020603050405020304" pitchFamily="18" charset="0"/>
              <a:cs typeface="Times New Roman" panose="02020603050405020304" pitchFamily="18" charset="0"/>
            </a:endParaRPr>
          </a:p>
          <a:p>
            <a:pPr marL="3590925" indent="-361950" algn="just">
              <a:buFont typeface="+mj-lt"/>
              <a:buAutoNum type="arabicPeriod"/>
              <a:tabLst>
                <a:tab pos="3676650" algn="l"/>
                <a:tab pos="8248650" algn="l"/>
              </a:tabLst>
            </a:pPr>
            <a:r>
              <a:rPr lang="cs-CZ" b="1" dirty="0">
                <a:solidFill>
                  <a:schemeClr val="tx1"/>
                </a:solidFill>
                <a:latin typeface="Times New Roman" panose="02020603050405020304" pitchFamily="18" charset="0"/>
                <a:cs typeface="Times New Roman" panose="02020603050405020304" pitchFamily="18" charset="0"/>
              </a:rPr>
              <a:t>Pátá rovnice = funkce čistého vývozu. </a:t>
            </a:r>
            <a:endParaRPr lang="cs-CZ" b="1" dirty="0">
              <a:solidFill>
                <a:schemeClr val="tx1"/>
              </a:solidFill>
              <a:latin typeface="Times New Roman" panose="02020603050405020304" pitchFamily="18" charset="0"/>
              <a:cs typeface="Times New Roman" panose="02020603050405020304" pitchFamily="18" charset="0"/>
            </a:endParaRPr>
          </a:p>
          <a:p>
            <a:pPr marL="443230" indent="-357505" algn="just"/>
            <a:endParaRPr lang="cs-CZ" b="1" dirty="0">
              <a:solidFill>
                <a:srgbClr val="FF0000"/>
              </a:solidFill>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676275" y="638036"/>
            <a:ext cx="10420349" cy="704990"/>
          </a:xfrm>
        </p:spPr>
        <p:txBody>
          <a:bodyPr>
            <a:normAutofit/>
          </a:bodyPr>
          <a:lstStyle/>
          <a:p>
            <a:r>
              <a:rPr lang="cs-CZ" sz="2400" b="1" dirty="0">
                <a:solidFill>
                  <a:srgbClr val="006FC0"/>
                </a:solidFill>
                <a:latin typeface="Arial" panose="020B0604020202020204" pitchFamily="34" charset="0"/>
              </a:rPr>
              <a:t> </a:t>
            </a:r>
            <a:r>
              <a:rPr lang="cs-CZ" sz="2400" b="1" dirty="0">
                <a:latin typeface="Times New Roman" panose="02020603050405020304" pitchFamily="18" charset="0"/>
                <a:cs typeface="Times New Roman" panose="02020603050405020304" pitchFamily="18" charset="0"/>
              </a:rPr>
              <a:t>Trh zboží a služeb spolu s měnovým trhem můžeme formálně popsat:</a:t>
            </a:r>
            <a:endParaRPr lang="cs-CZ" sz="2400" b="1" dirty="0">
              <a:solidFill>
                <a:srgbClr val="006FC0"/>
              </a:solidFill>
              <a:latin typeface="Arial" panose="020B0604020202020204" pitchFamily="34" charset="0"/>
            </a:endParaRPr>
          </a:p>
        </p:txBody>
      </p:sp>
      <p:pic>
        <p:nvPicPr>
          <p:cNvPr id="3" name="Picture 2"/>
          <p:cNvPicPr>
            <a:picLocks noChangeAspect="1"/>
          </p:cNvPicPr>
          <p:nvPr/>
        </p:nvPicPr>
        <p:blipFill>
          <a:blip r:embed="rId1"/>
          <a:srcRect l="34654" t="3866" r="35767" b="66360"/>
          <a:stretch>
            <a:fillRect/>
          </a:stretch>
        </p:blipFill>
        <p:spPr>
          <a:xfrm>
            <a:off x="161925" y="1433512"/>
            <a:ext cx="3543300" cy="435768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421650"/>
            <a:ext cx="11674324" cy="4918765"/>
          </a:xfrm>
          <a:prstGeom prst="rect">
            <a:avLst/>
          </a:prstGeom>
          <a:noFill/>
          <a:ln>
            <a:noFill/>
          </a:ln>
        </p:spPr>
        <p:txBody>
          <a:bodyPr spcFirstLastPara="1" wrap="square" lIns="91425" tIns="45700" rIns="91425" bIns="45700" anchor="t" anchorCtr="0">
            <a:normAutofit fontScale="92500"/>
          </a:bodyPr>
          <a:lstStyle/>
          <a:p>
            <a:pPr algn="just"/>
            <a:r>
              <a:rPr lang="cs-CZ" sz="2400" b="1" dirty="0">
                <a:highlight>
                  <a:srgbClr val="FFFF00"/>
                </a:highlight>
                <a:latin typeface="Times New Roman" panose="02020603050405020304" pitchFamily="18" charset="0"/>
                <a:cs typeface="Times New Roman" panose="02020603050405020304" pitchFamily="18" charset="0"/>
              </a:rPr>
              <a:t>Změny nominálního měnového kurzu = vyvolávány změnami nominální peněžní zásoby. </a:t>
            </a:r>
            <a:endParaRPr lang="cs-CZ" sz="2400" b="1" dirty="0">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sz="2400" b="1" dirty="0">
                <a:latin typeface="Times New Roman" panose="02020603050405020304" pitchFamily="18" charset="0"/>
                <a:cs typeface="Times New Roman" panose="02020603050405020304" pitchFamily="18" charset="0"/>
              </a:rPr>
              <a:t>Když </a:t>
            </a:r>
            <a:r>
              <a:rPr lang="cs-CZ" sz="2400" b="1" dirty="0">
                <a:solidFill>
                  <a:srgbClr val="FF0000"/>
                </a:solidFill>
                <a:latin typeface="Times New Roman" panose="02020603050405020304" pitchFamily="18" charset="0"/>
                <a:cs typeface="Times New Roman" panose="02020603050405020304" pitchFamily="18" charset="0"/>
              </a:rPr>
              <a:t>nominální peněžní zásoba </a:t>
            </a:r>
            <a:r>
              <a:rPr lang="cs-CZ" sz="2400" b="1" dirty="0" err="1">
                <a:latin typeface="Times New Roman" panose="02020603050405020304" pitchFamily="18" charset="0"/>
                <a:cs typeface="Times New Roman" panose="02020603050405020304" pitchFamily="18" charset="0"/>
              </a:rPr>
              <a:t>ceteris</a:t>
            </a:r>
            <a:r>
              <a:rPr lang="cs-CZ" sz="2400" b="1" dirty="0">
                <a:latin typeface="Times New Roman" panose="02020603050405020304" pitchFamily="18" charset="0"/>
                <a:cs typeface="Times New Roman" panose="02020603050405020304" pitchFamily="18" charset="0"/>
              </a:rPr>
              <a:t> </a:t>
            </a:r>
            <a:r>
              <a:rPr lang="cs-CZ" sz="2400" b="1" dirty="0" err="1">
                <a:latin typeface="Times New Roman" panose="02020603050405020304" pitchFamily="18" charset="0"/>
                <a:cs typeface="Times New Roman" panose="02020603050405020304" pitchFamily="18" charset="0"/>
              </a:rPr>
              <a:t>paribus</a:t>
            </a:r>
            <a:r>
              <a:rPr lang="cs-CZ" sz="2400" b="1" dirty="0">
                <a:latin typeface="Times New Roman" panose="02020603050405020304" pitchFamily="18" charset="0"/>
                <a:cs typeface="Times New Roman" panose="02020603050405020304" pitchFamily="18" charset="0"/>
              </a:rPr>
              <a:t> roste, </a:t>
            </a:r>
            <a:r>
              <a:rPr lang="cs-CZ" sz="2400" b="1" dirty="0">
                <a:solidFill>
                  <a:srgbClr val="FF0000"/>
                </a:solidFill>
                <a:latin typeface="Times New Roman" panose="02020603050405020304" pitchFamily="18" charset="0"/>
                <a:cs typeface="Times New Roman" panose="02020603050405020304" pitchFamily="18" charset="0"/>
              </a:rPr>
              <a:t>zvyšuje se cenová hladina</a:t>
            </a:r>
            <a:r>
              <a:rPr lang="cs-CZ" sz="2400" b="1" dirty="0">
                <a:latin typeface="Times New Roman" panose="02020603050405020304" pitchFamily="18" charset="0"/>
                <a:cs typeface="Times New Roman" panose="02020603050405020304" pitchFamily="18" charset="0"/>
              </a:rPr>
              <a:t>, je narušena vnější rovnováha ekonomiky — </a:t>
            </a:r>
            <a:r>
              <a:rPr lang="cs-CZ" sz="2400" b="1" dirty="0">
                <a:solidFill>
                  <a:srgbClr val="FF0000"/>
                </a:solidFill>
                <a:latin typeface="Times New Roman" panose="02020603050405020304" pitchFamily="18" charset="0"/>
                <a:cs typeface="Times New Roman" panose="02020603050405020304" pitchFamily="18" charset="0"/>
              </a:rPr>
              <a:t>čistý vývoz klesá / čistý dovoz roste. </a:t>
            </a:r>
            <a:endParaRPr lang="cs-CZ" sz="2400" b="1" dirty="0">
              <a:solidFill>
                <a:srgbClr val="FF0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2400" b="1" dirty="0">
                <a:latin typeface="Times New Roman" panose="02020603050405020304" pitchFamily="18" charset="0"/>
                <a:cs typeface="Times New Roman" panose="02020603050405020304" pitchFamily="18" charset="0"/>
              </a:rPr>
              <a:t>Domácí měna nominálně depreciuje, dokud se neobnoví vnější rovnováha. </a:t>
            </a:r>
            <a:endParaRPr lang="cs-CZ" sz="24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sz="2400" b="1" dirty="0">
                <a:latin typeface="Times New Roman" panose="02020603050405020304" pitchFamily="18" charset="0"/>
                <a:cs typeface="Times New Roman" panose="02020603050405020304" pitchFamily="18" charset="0"/>
              </a:rPr>
              <a:t>Když </a:t>
            </a:r>
            <a:r>
              <a:rPr lang="cs-CZ" sz="2400" b="1" dirty="0">
                <a:solidFill>
                  <a:srgbClr val="FF0000"/>
                </a:solidFill>
                <a:latin typeface="Times New Roman" panose="02020603050405020304" pitchFamily="18" charset="0"/>
                <a:cs typeface="Times New Roman" panose="02020603050405020304" pitchFamily="18" charset="0"/>
              </a:rPr>
              <a:t>nominální peněžní zásoba </a:t>
            </a:r>
            <a:r>
              <a:rPr lang="cs-CZ" sz="2400" b="1" dirty="0" err="1">
                <a:latin typeface="Times New Roman" panose="02020603050405020304" pitchFamily="18" charset="0"/>
                <a:cs typeface="Times New Roman" panose="02020603050405020304" pitchFamily="18" charset="0"/>
              </a:rPr>
              <a:t>ceteris</a:t>
            </a:r>
            <a:r>
              <a:rPr lang="cs-CZ" sz="2400" b="1" dirty="0">
                <a:latin typeface="Times New Roman" panose="02020603050405020304" pitchFamily="18" charset="0"/>
                <a:cs typeface="Times New Roman" panose="02020603050405020304" pitchFamily="18" charset="0"/>
              </a:rPr>
              <a:t> </a:t>
            </a:r>
            <a:r>
              <a:rPr lang="cs-CZ" sz="2400" b="1" dirty="0" err="1">
                <a:latin typeface="Times New Roman" panose="02020603050405020304" pitchFamily="18" charset="0"/>
                <a:cs typeface="Times New Roman" panose="02020603050405020304" pitchFamily="18" charset="0"/>
              </a:rPr>
              <a:t>paribus</a:t>
            </a:r>
            <a:r>
              <a:rPr lang="cs-CZ" sz="2400" b="1" dirty="0">
                <a:latin typeface="Times New Roman" panose="02020603050405020304" pitchFamily="18" charset="0"/>
                <a:cs typeface="Times New Roman" panose="02020603050405020304" pitchFamily="18" charset="0"/>
              </a:rPr>
              <a:t> klesne, měna nominálně </a:t>
            </a:r>
            <a:r>
              <a:rPr lang="cs-CZ" sz="2400" b="1" dirty="0" err="1">
                <a:latin typeface="Times New Roman" panose="02020603050405020304" pitchFamily="18" charset="0"/>
                <a:cs typeface="Times New Roman" panose="02020603050405020304" pitchFamily="18" charset="0"/>
              </a:rPr>
              <a:t>apreciuje</a:t>
            </a:r>
            <a:r>
              <a:rPr lang="cs-CZ" sz="2400" b="1" dirty="0">
                <a:latin typeface="Times New Roman" panose="02020603050405020304" pitchFamily="18" charset="0"/>
                <a:cs typeface="Times New Roman" panose="02020603050405020304" pitchFamily="18" charset="0"/>
              </a:rPr>
              <a:t>. </a:t>
            </a:r>
            <a:endParaRPr lang="cs-CZ" sz="2400" b="1" dirty="0">
              <a:latin typeface="Times New Roman" panose="02020603050405020304" pitchFamily="18" charset="0"/>
              <a:cs typeface="Times New Roman" panose="02020603050405020304" pitchFamily="18" charset="0"/>
            </a:endParaRPr>
          </a:p>
          <a:p>
            <a:pPr marL="114300" indent="0" algn="just">
              <a:buNone/>
            </a:pPr>
            <a:endParaRPr lang="cs-CZ" sz="2400" b="1" dirty="0">
              <a:latin typeface="Times New Roman" panose="02020603050405020304" pitchFamily="18" charset="0"/>
              <a:cs typeface="Times New Roman" panose="02020603050405020304" pitchFamily="18" charset="0"/>
            </a:endParaRPr>
          </a:p>
          <a:p>
            <a:pPr marL="114300" indent="0" algn="just">
              <a:buNone/>
            </a:pPr>
            <a:endParaRPr lang="cs-CZ" sz="2400" b="1" dirty="0">
              <a:latin typeface="Times New Roman" panose="02020603050405020304" pitchFamily="18" charset="0"/>
              <a:cs typeface="Times New Roman" panose="02020603050405020304" pitchFamily="18" charset="0"/>
            </a:endParaRPr>
          </a:p>
          <a:p>
            <a:pPr marL="114300" indent="0" algn="just">
              <a:buNone/>
            </a:pPr>
            <a:endParaRPr lang="cs-CZ" sz="2400" b="1" dirty="0">
              <a:latin typeface="Times New Roman" panose="02020603050405020304" pitchFamily="18" charset="0"/>
              <a:cs typeface="Times New Roman" panose="02020603050405020304" pitchFamily="18" charset="0"/>
            </a:endParaRPr>
          </a:p>
          <a:p>
            <a:pPr algn="just"/>
            <a:r>
              <a:rPr lang="cs-CZ" sz="2400" b="1" dirty="0">
                <a:latin typeface="Times New Roman" panose="02020603050405020304" pitchFamily="18" charset="0"/>
                <a:cs typeface="Times New Roman" panose="02020603050405020304" pitchFamily="18" charset="0"/>
              </a:rPr>
              <a:t>E</a:t>
            </a:r>
            <a:r>
              <a:rPr lang="cs-CZ" sz="1900" b="1" dirty="0">
                <a:latin typeface="Times New Roman" panose="02020603050405020304" pitchFamily="18" charset="0"/>
                <a:cs typeface="Times New Roman" panose="02020603050405020304" pitchFamily="18" charset="0"/>
              </a:rPr>
              <a:t>R</a:t>
            </a:r>
            <a:r>
              <a:rPr lang="cs-CZ" sz="2400" b="1" dirty="0">
                <a:latin typeface="Times New Roman" panose="02020603050405020304" pitchFamily="18" charset="0"/>
                <a:cs typeface="Times New Roman" panose="02020603050405020304" pitchFamily="18" charset="0"/>
              </a:rPr>
              <a:t> — reálný kurz, </a:t>
            </a:r>
            <a:endParaRPr lang="cs-CZ" sz="2400" b="1" dirty="0">
              <a:latin typeface="Times New Roman" panose="02020603050405020304" pitchFamily="18" charset="0"/>
              <a:cs typeface="Times New Roman" panose="02020603050405020304" pitchFamily="18" charset="0"/>
            </a:endParaRPr>
          </a:p>
          <a:p>
            <a:pPr algn="just"/>
            <a:r>
              <a:rPr lang="cs-CZ" sz="2400" b="1" dirty="0">
                <a:latin typeface="Times New Roman" panose="02020603050405020304" pitchFamily="18" charset="0"/>
                <a:cs typeface="Times New Roman" panose="02020603050405020304" pitchFamily="18" charset="0"/>
              </a:rPr>
              <a:t>E — nominální kurz, </a:t>
            </a:r>
            <a:endParaRPr lang="cs-CZ" sz="2400" b="1" dirty="0">
              <a:latin typeface="Times New Roman" panose="02020603050405020304" pitchFamily="18" charset="0"/>
              <a:cs typeface="Times New Roman" panose="02020603050405020304" pitchFamily="18" charset="0"/>
            </a:endParaRPr>
          </a:p>
          <a:p>
            <a:pPr algn="just"/>
            <a:r>
              <a:rPr lang="cs-CZ" sz="2400" b="1" dirty="0">
                <a:latin typeface="Times New Roman" panose="02020603050405020304" pitchFamily="18" charset="0"/>
                <a:cs typeface="Times New Roman" panose="02020603050405020304" pitchFamily="18" charset="0"/>
              </a:rPr>
              <a:t>P</a:t>
            </a:r>
            <a:r>
              <a:rPr lang="cs-CZ" sz="2200" b="1" dirty="0">
                <a:latin typeface="Times New Roman" panose="02020603050405020304" pitchFamily="18" charset="0"/>
                <a:cs typeface="Times New Roman" panose="02020603050405020304" pitchFamily="18" charset="0"/>
              </a:rPr>
              <a:t>f </a:t>
            </a:r>
            <a:r>
              <a:rPr lang="cs-CZ" sz="2400" b="1" dirty="0">
                <a:latin typeface="Times New Roman" panose="02020603050405020304" pitchFamily="18" charset="0"/>
                <a:cs typeface="Times New Roman" panose="02020603050405020304" pitchFamily="18" charset="0"/>
              </a:rPr>
              <a:t>— zahraniční cenová hladina, </a:t>
            </a:r>
            <a:endParaRPr lang="cs-CZ" sz="2400" b="1" dirty="0">
              <a:latin typeface="Times New Roman" panose="02020603050405020304" pitchFamily="18" charset="0"/>
              <a:cs typeface="Times New Roman" panose="02020603050405020304" pitchFamily="18" charset="0"/>
            </a:endParaRPr>
          </a:p>
          <a:p>
            <a:pPr algn="just"/>
            <a:r>
              <a:rPr lang="cs-CZ" sz="2400" b="1" dirty="0">
                <a:latin typeface="Times New Roman" panose="02020603050405020304" pitchFamily="18" charset="0"/>
                <a:cs typeface="Times New Roman" panose="02020603050405020304" pitchFamily="18" charset="0"/>
              </a:rPr>
              <a:t>P — domácí cenová hladina. </a:t>
            </a:r>
            <a:endParaRPr lang="cs-CZ" sz="2400" b="1" dirty="0">
              <a:latin typeface="Times New Roman" panose="02020603050405020304" pitchFamily="18" charset="0"/>
              <a:cs typeface="Times New Roman" panose="02020603050405020304" pitchFamily="18" charset="0"/>
            </a:endParaRPr>
          </a:p>
          <a:p>
            <a:pPr marL="114300" indent="0" algn="just">
              <a:buNone/>
            </a:pPr>
            <a:endParaRPr lang="cs-CZ" sz="2400" b="1" dirty="0">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1981200" y="698923"/>
            <a:ext cx="8831943" cy="445729"/>
          </a:xfrm>
        </p:spPr>
        <p:txBody>
          <a:bodyPr>
            <a:noAutofit/>
          </a:bodyPr>
          <a:lstStyle/>
          <a:p>
            <a:r>
              <a:rPr lang="cs-CZ" sz="4000" b="1" dirty="0"/>
              <a:t>Změny nominálního měnového kurzu </a:t>
            </a:r>
            <a:endParaRPr lang="cs-CZ" sz="4000" b="1" dirty="0"/>
          </a:p>
        </p:txBody>
      </p:sp>
      <p:pic>
        <p:nvPicPr>
          <p:cNvPr id="5" name="Picture 4"/>
          <p:cNvPicPr>
            <a:picLocks noChangeAspect="1"/>
          </p:cNvPicPr>
          <p:nvPr/>
        </p:nvPicPr>
        <p:blipFill>
          <a:blip r:embed="rId1"/>
          <a:srcRect l="41195" t="53763" r="37759" b="39975"/>
          <a:stretch>
            <a:fillRect/>
          </a:stretch>
        </p:blipFill>
        <p:spPr>
          <a:xfrm>
            <a:off x="6185505" y="3429000"/>
            <a:ext cx="4004129" cy="20073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421650"/>
            <a:ext cx="11674324" cy="4918765"/>
          </a:xfrm>
          <a:prstGeom prst="rect">
            <a:avLst/>
          </a:prstGeom>
          <a:noFill/>
          <a:ln>
            <a:noFill/>
          </a:ln>
        </p:spPr>
        <p:txBody>
          <a:bodyPr spcFirstLastPara="1" wrap="square" lIns="91425" tIns="45700" rIns="91425" bIns="45700" anchor="t" anchorCtr="0">
            <a:normAutofit/>
          </a:bodyPr>
          <a:lstStyle/>
          <a:p>
            <a:pPr algn="just">
              <a:buFont typeface="Wingdings" panose="05000000000000000000" pitchFamily="2" charset="2"/>
              <a:buChar char="v"/>
            </a:pPr>
            <a:r>
              <a:rPr lang="cs-CZ" sz="3600" b="1" dirty="0">
                <a:highlight>
                  <a:srgbClr val="FFFF00"/>
                </a:highlight>
                <a:latin typeface="Times New Roman" panose="02020603050405020304" pitchFamily="18" charset="0"/>
                <a:cs typeface="Times New Roman" panose="02020603050405020304" pitchFamily="18" charset="0"/>
              </a:rPr>
              <a:t>Růst investic a měnový kurz </a:t>
            </a:r>
            <a:endParaRPr lang="cs-CZ" sz="3600" b="1" dirty="0">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3600" b="1" dirty="0">
                <a:solidFill>
                  <a:srgbClr val="FF0000"/>
                </a:solidFill>
                <a:latin typeface="Times New Roman" panose="02020603050405020304" pitchFamily="18" charset="0"/>
                <a:cs typeface="Times New Roman" panose="02020603050405020304" pitchFamily="18" charset="0"/>
              </a:rPr>
              <a:t>Růst domácích investic </a:t>
            </a:r>
            <a:r>
              <a:rPr lang="cs-CZ" sz="3600" b="1" dirty="0" err="1">
                <a:latin typeface="Times New Roman" panose="02020603050405020304" pitchFamily="18" charset="0"/>
                <a:cs typeface="Times New Roman" panose="02020603050405020304" pitchFamily="18" charset="0"/>
              </a:rPr>
              <a:t>ceteris</a:t>
            </a:r>
            <a:r>
              <a:rPr lang="cs-CZ" sz="3600" b="1" dirty="0">
                <a:latin typeface="Times New Roman" panose="02020603050405020304" pitchFamily="18" charset="0"/>
                <a:cs typeface="Times New Roman" panose="02020603050405020304" pitchFamily="18" charset="0"/>
              </a:rPr>
              <a:t> </a:t>
            </a:r>
            <a:r>
              <a:rPr lang="cs-CZ" sz="3600" b="1" dirty="0" err="1">
                <a:latin typeface="Times New Roman" panose="02020603050405020304" pitchFamily="18" charset="0"/>
                <a:cs typeface="Times New Roman" panose="02020603050405020304" pitchFamily="18" charset="0"/>
              </a:rPr>
              <a:t>paribus</a:t>
            </a:r>
            <a:r>
              <a:rPr lang="cs-CZ" sz="3600" b="1" dirty="0">
                <a:latin typeface="Times New Roman" panose="02020603050405020304" pitchFamily="18" charset="0"/>
                <a:cs typeface="Times New Roman" panose="02020603050405020304" pitchFamily="18" charset="0"/>
              </a:rPr>
              <a:t> vyvolává reálnou apreciaci domácí měny.</a:t>
            </a:r>
            <a:endParaRPr lang="cs-CZ" sz="36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3600" b="1" dirty="0">
                <a:latin typeface="Times New Roman" panose="02020603050405020304" pitchFamily="18" charset="0"/>
                <a:cs typeface="Times New Roman" panose="02020603050405020304" pitchFamily="18" charset="0"/>
              </a:rPr>
              <a:t>Obr. 6 — 4: křivka domácích investic I posunula doprava a čisté investice ze zahraničí se zvýšily z 50 mld na 80 mld. </a:t>
            </a:r>
            <a:endParaRPr lang="cs-CZ" sz="36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3600" b="1" dirty="0">
                <a:latin typeface="Times New Roman" panose="02020603050405020304" pitchFamily="18" charset="0"/>
                <a:cs typeface="Times New Roman" panose="02020603050405020304" pitchFamily="18" charset="0"/>
              </a:rPr>
              <a:t>Obr. 6 — 5: zvýšení čistých investic ze zahraničí vyvolalo reálnou apreciaci domácí měny.  </a:t>
            </a:r>
            <a:endParaRPr lang="cs-CZ" sz="3600" b="1" dirty="0">
              <a:latin typeface="Times New Roman" panose="02020603050405020304" pitchFamily="18" charset="0"/>
              <a:cs typeface="Times New Roman" panose="02020603050405020304" pitchFamily="18" charset="0"/>
            </a:endParaRPr>
          </a:p>
          <a:p>
            <a:pPr marL="114300" indent="0" algn="just">
              <a:buNone/>
            </a:pPr>
            <a:endParaRPr lang="cs-CZ" sz="3600" b="1" dirty="0">
              <a:latin typeface="Times New Roman" panose="02020603050405020304" pitchFamily="18" charset="0"/>
              <a:cs typeface="Times New Roman" panose="02020603050405020304" pitchFamily="18" charset="0"/>
            </a:endParaRPr>
          </a:p>
          <a:p>
            <a:pPr marL="114300" indent="0" algn="just">
              <a:buNone/>
            </a:pPr>
            <a:endParaRPr lang="cs-CZ" sz="3600" b="1" dirty="0">
              <a:latin typeface="Times New Roman" panose="02020603050405020304" pitchFamily="18" charset="0"/>
              <a:cs typeface="Times New Roman" panose="02020603050405020304" pitchFamily="18" charset="0"/>
            </a:endParaRPr>
          </a:p>
          <a:p>
            <a:pPr marL="114300" indent="0" algn="just">
              <a:buNone/>
            </a:pPr>
            <a:endParaRPr lang="cs-CZ" sz="3600" b="1" dirty="0">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1981200" y="698923"/>
            <a:ext cx="8831943" cy="445729"/>
          </a:xfrm>
        </p:spPr>
        <p:txBody>
          <a:bodyPr>
            <a:noAutofit/>
          </a:bodyPr>
          <a:lstStyle/>
          <a:p>
            <a:r>
              <a:rPr lang="cs-CZ" sz="4000" b="1" dirty="0"/>
              <a:t>Změny reálného měnového kurzu </a:t>
            </a:r>
            <a:endParaRPr lang="cs-CZ" sz="4000" b="1" dirty="0"/>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421650"/>
            <a:ext cx="11674324" cy="4918765"/>
          </a:xfrm>
          <a:prstGeom prst="rect">
            <a:avLst/>
          </a:prstGeom>
          <a:noFill/>
          <a:ln>
            <a:noFill/>
          </a:ln>
        </p:spPr>
        <p:txBody>
          <a:bodyPr spcFirstLastPara="1" wrap="square" lIns="91425" tIns="45700" rIns="91425" bIns="45700" anchor="t" anchorCtr="0">
            <a:normAutofit/>
          </a:bodyPr>
          <a:lstStyle/>
          <a:p>
            <a:pPr marL="6543675" indent="0" algn="just">
              <a:buNone/>
            </a:pPr>
            <a:endParaRPr lang="cs-CZ" sz="2000" b="1" dirty="0">
              <a:latin typeface="Times New Roman" panose="02020603050405020304" pitchFamily="18" charset="0"/>
              <a:cs typeface="Times New Roman" panose="02020603050405020304" pitchFamily="18" charset="0"/>
            </a:endParaRPr>
          </a:p>
          <a:p>
            <a:pPr marL="6543675" indent="0" algn="just">
              <a:buNone/>
            </a:pPr>
            <a:endParaRPr lang="cs-CZ" sz="2000" b="1" dirty="0">
              <a:latin typeface="Times New Roman" panose="02020603050405020304" pitchFamily="18" charset="0"/>
              <a:cs typeface="Times New Roman" panose="02020603050405020304" pitchFamily="18" charset="0"/>
            </a:endParaRPr>
          </a:p>
          <a:p>
            <a:pPr marL="6543675" indent="0" algn="just">
              <a:buNone/>
            </a:pPr>
            <a:endParaRPr lang="cs-CZ" sz="2000" b="1" dirty="0">
              <a:latin typeface="Times New Roman" panose="02020603050405020304" pitchFamily="18" charset="0"/>
              <a:cs typeface="Times New Roman" panose="02020603050405020304" pitchFamily="18" charset="0"/>
            </a:endParaRPr>
          </a:p>
          <a:p>
            <a:pPr marL="6543675" indent="0" algn="just">
              <a:buNone/>
            </a:pPr>
            <a:endParaRPr lang="cs-CZ" sz="2000" b="1" dirty="0">
              <a:latin typeface="Times New Roman" panose="02020603050405020304" pitchFamily="18" charset="0"/>
              <a:cs typeface="Times New Roman" panose="02020603050405020304" pitchFamily="18" charset="0"/>
            </a:endParaRPr>
          </a:p>
          <a:p>
            <a:pPr marL="6543675" indent="0" algn="just">
              <a:buNone/>
            </a:pPr>
            <a:endParaRPr lang="cs-CZ" sz="2000" b="1" dirty="0">
              <a:latin typeface="Times New Roman" panose="02020603050405020304" pitchFamily="18" charset="0"/>
              <a:cs typeface="Times New Roman" panose="02020603050405020304" pitchFamily="18" charset="0"/>
            </a:endParaRPr>
          </a:p>
          <a:p>
            <a:pPr marL="6543675" indent="0" algn="just">
              <a:buNone/>
            </a:pPr>
            <a:endParaRPr lang="cs-CZ" sz="2000" b="1" dirty="0">
              <a:latin typeface="Times New Roman" panose="02020603050405020304" pitchFamily="18" charset="0"/>
              <a:cs typeface="Times New Roman" panose="02020603050405020304" pitchFamily="18" charset="0"/>
            </a:endParaRPr>
          </a:p>
          <a:p>
            <a:pPr marL="6543675" indent="0" algn="just">
              <a:buNone/>
            </a:pPr>
            <a:endParaRPr lang="cs-CZ" sz="2000" b="1" dirty="0">
              <a:latin typeface="Times New Roman" panose="02020603050405020304" pitchFamily="18" charset="0"/>
              <a:cs typeface="Times New Roman" panose="02020603050405020304" pitchFamily="18" charset="0"/>
            </a:endParaRPr>
          </a:p>
          <a:p>
            <a:pPr marL="6543675" indent="0" algn="just">
              <a:buNone/>
            </a:pPr>
            <a:endParaRPr lang="cs-CZ" sz="2000" b="1" dirty="0">
              <a:latin typeface="Times New Roman" panose="02020603050405020304" pitchFamily="18" charset="0"/>
              <a:cs typeface="Times New Roman" panose="02020603050405020304" pitchFamily="18" charset="0"/>
            </a:endParaRPr>
          </a:p>
          <a:p>
            <a:pPr marL="6543675" indent="0" algn="just">
              <a:buNone/>
            </a:pPr>
            <a:endParaRPr lang="cs-CZ" sz="2000" b="1" dirty="0">
              <a:latin typeface="Times New Roman" panose="02020603050405020304" pitchFamily="18" charset="0"/>
              <a:cs typeface="Times New Roman" panose="02020603050405020304" pitchFamily="18" charset="0"/>
            </a:endParaRPr>
          </a:p>
          <a:p>
            <a:pPr marL="6543675" indent="0" algn="just">
              <a:buNone/>
            </a:pPr>
            <a:endParaRPr lang="cs-CZ" sz="2000" b="1" dirty="0">
              <a:latin typeface="Times New Roman" panose="02020603050405020304" pitchFamily="18" charset="0"/>
              <a:cs typeface="Times New Roman" panose="02020603050405020304" pitchFamily="18" charset="0"/>
            </a:endParaRPr>
          </a:p>
          <a:p>
            <a:pPr marL="6543675" indent="0" algn="just">
              <a:buNone/>
            </a:pPr>
            <a:endParaRPr lang="cs-CZ" sz="2000" b="1" dirty="0">
              <a:latin typeface="Times New Roman" panose="02020603050405020304" pitchFamily="18" charset="0"/>
              <a:cs typeface="Times New Roman" panose="02020603050405020304" pitchFamily="18" charset="0"/>
            </a:endParaRPr>
          </a:p>
          <a:p>
            <a:pPr marL="6543675" indent="0" algn="just">
              <a:buNone/>
            </a:pPr>
            <a:endParaRPr lang="cs-CZ" sz="2000" b="1" dirty="0">
              <a:latin typeface="Times New Roman" panose="02020603050405020304" pitchFamily="18" charset="0"/>
              <a:cs typeface="Times New Roman" panose="02020603050405020304" pitchFamily="18" charset="0"/>
            </a:endParaRPr>
          </a:p>
          <a:p>
            <a:pPr marL="542925" indent="-457200" algn="just">
              <a:buNone/>
            </a:pPr>
            <a:endParaRPr lang="cs-CZ" sz="2000" b="1" dirty="0">
              <a:latin typeface="Times New Roman" panose="02020603050405020304" pitchFamily="18" charset="0"/>
              <a:cs typeface="Times New Roman" panose="02020603050405020304" pitchFamily="18" charset="0"/>
            </a:endParaRPr>
          </a:p>
          <a:p>
            <a:pPr marL="542925" indent="-457200" algn="just">
              <a:buNone/>
            </a:pPr>
            <a:endParaRPr lang="cs-CZ" sz="2000" b="1" dirty="0">
              <a:latin typeface="Times New Roman" panose="02020603050405020304" pitchFamily="18" charset="0"/>
              <a:cs typeface="Times New Roman" panose="02020603050405020304" pitchFamily="18" charset="0"/>
            </a:endParaRPr>
          </a:p>
          <a:p>
            <a:pPr marL="542925" indent="-457200" algn="just">
              <a:buNone/>
            </a:pPr>
            <a:endParaRPr lang="cs-CZ" sz="2000" b="1" dirty="0">
              <a:latin typeface="Times New Roman" panose="02020603050405020304" pitchFamily="18" charset="0"/>
              <a:cs typeface="Times New Roman" panose="02020603050405020304" pitchFamily="18" charset="0"/>
            </a:endParaRPr>
          </a:p>
          <a:p>
            <a:pPr marL="114300" indent="0" algn="just">
              <a:buNone/>
            </a:pPr>
            <a:endParaRPr lang="cs-CZ" sz="2400" b="1" dirty="0">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8" name="Picture 7"/>
          <p:cNvPicPr>
            <a:picLocks noChangeAspect="1"/>
          </p:cNvPicPr>
          <p:nvPr/>
        </p:nvPicPr>
        <p:blipFill>
          <a:blip r:embed="rId1"/>
          <a:srcRect t="34818" b="17716"/>
          <a:stretch>
            <a:fillRect/>
          </a:stretch>
        </p:blipFill>
        <p:spPr>
          <a:xfrm>
            <a:off x="169333" y="1085851"/>
            <a:ext cx="5694243" cy="3905250"/>
          </a:xfrm>
          <a:prstGeom prst="rect">
            <a:avLst/>
          </a:prstGeom>
        </p:spPr>
      </p:pic>
      <p:pic>
        <p:nvPicPr>
          <p:cNvPr id="10" name="Picture 9"/>
          <p:cNvPicPr>
            <a:picLocks noChangeAspect="1"/>
          </p:cNvPicPr>
          <p:nvPr/>
        </p:nvPicPr>
        <p:blipFill>
          <a:blip r:embed="rId2"/>
          <a:srcRect t="41541" b="9309"/>
          <a:stretch>
            <a:fillRect/>
          </a:stretch>
        </p:blipFill>
        <p:spPr>
          <a:xfrm>
            <a:off x="5863575" y="1085851"/>
            <a:ext cx="6328425" cy="40814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421650"/>
            <a:ext cx="11674324" cy="4918765"/>
          </a:xfrm>
          <a:prstGeom prst="rect">
            <a:avLst/>
          </a:prstGeom>
          <a:noFill/>
          <a:ln>
            <a:noFill/>
          </a:ln>
        </p:spPr>
        <p:txBody>
          <a:bodyPr spcFirstLastPara="1" wrap="square" lIns="91425" tIns="45700" rIns="91425" bIns="45700" anchor="t" anchorCtr="0">
            <a:normAutofit fontScale="85000" lnSpcReduction="20000"/>
          </a:bodyPr>
          <a:lstStyle/>
          <a:p>
            <a:pPr algn="just">
              <a:buFont typeface="Wingdings" panose="05000000000000000000" pitchFamily="2" charset="2"/>
              <a:buChar char="v"/>
            </a:pPr>
            <a:r>
              <a:rPr lang="cs-CZ" sz="3600" b="1" dirty="0">
                <a:highlight>
                  <a:srgbClr val="FFFF00"/>
                </a:highlight>
                <a:latin typeface="Times New Roman" panose="02020603050405020304" pitchFamily="18" charset="0"/>
                <a:cs typeface="Times New Roman" panose="02020603050405020304" pitchFamily="18" charset="0"/>
              </a:rPr>
              <a:t>Schodek státního rozpočtu a měnový kurz </a:t>
            </a:r>
            <a:endParaRPr lang="cs-CZ" sz="3600" b="1" dirty="0">
              <a:highlight>
                <a:srgbClr val="FFFF00"/>
              </a:highlight>
              <a:latin typeface="Times New Roman" panose="02020603050405020304" pitchFamily="18" charset="0"/>
              <a:cs typeface="Times New Roman" panose="02020603050405020304" pitchFamily="18" charset="0"/>
            </a:endParaRPr>
          </a:p>
          <a:p>
            <a:pPr algn="just"/>
            <a:r>
              <a:rPr lang="cs-CZ" sz="3600" b="1" dirty="0">
                <a:latin typeface="Times New Roman" panose="02020603050405020304" pitchFamily="18" charset="0"/>
                <a:cs typeface="Times New Roman" panose="02020603050405020304" pitchFamily="18" charset="0"/>
              </a:rPr>
              <a:t>Původní měnový kurz je 30 CZK/EUR, </a:t>
            </a:r>
            <a:endParaRPr lang="cs-CZ" sz="3600" b="1" dirty="0">
              <a:latin typeface="Times New Roman" panose="02020603050405020304" pitchFamily="18" charset="0"/>
              <a:cs typeface="Times New Roman" panose="02020603050405020304" pitchFamily="18" charset="0"/>
            </a:endParaRPr>
          </a:p>
          <a:p>
            <a:pPr algn="just"/>
            <a:r>
              <a:rPr lang="cs-CZ" sz="3600" b="1" dirty="0">
                <a:latin typeface="Times New Roman" panose="02020603050405020304" pitchFamily="18" charset="0"/>
                <a:cs typeface="Times New Roman" panose="02020603050405020304" pitchFamily="18" charset="0"/>
              </a:rPr>
              <a:t>Čisté investice ze zahraničí = 50 mld., čistý dovoz = 50 mld. </a:t>
            </a:r>
            <a:endParaRPr lang="cs-CZ" sz="36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sz="3600" b="1" dirty="0">
                <a:latin typeface="Times New Roman" panose="02020603050405020304" pitchFamily="18" charset="0"/>
                <a:cs typeface="Times New Roman" panose="02020603050405020304" pitchFamily="18" charset="0"/>
              </a:rPr>
              <a:t>vláda zvýší schodek státního rozpočtu o 30 mld. korun,</a:t>
            </a:r>
            <a:endParaRPr lang="cs-CZ" sz="36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3600" b="1" dirty="0">
                <a:highlight>
                  <a:srgbClr val="FFFF00"/>
                </a:highlight>
                <a:latin typeface="Times New Roman" panose="02020603050405020304" pitchFamily="18" charset="0"/>
                <a:cs typeface="Times New Roman" panose="02020603050405020304" pitchFamily="18" charset="0"/>
              </a:rPr>
              <a:t>Zvýšení rozpočtového schodku = snížení národních úspor</a:t>
            </a:r>
            <a:r>
              <a:rPr lang="cs-CZ" sz="3600" b="1" dirty="0">
                <a:latin typeface="Times New Roman" panose="02020603050405020304" pitchFamily="18" charset="0"/>
                <a:cs typeface="Times New Roman" panose="02020603050405020304" pitchFamily="18" charset="0"/>
              </a:rPr>
              <a:t>. </a:t>
            </a:r>
            <a:endParaRPr lang="cs-CZ" sz="36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3600" b="1" dirty="0">
                <a:latin typeface="Times New Roman" panose="02020603050405020304" pitchFamily="18" charset="0"/>
                <a:cs typeface="Times New Roman" panose="02020603050405020304" pitchFamily="18" charset="0"/>
              </a:rPr>
              <a:t>V důsledku toho: tlak na rů</a:t>
            </a:r>
            <a:r>
              <a:rPr lang="cs-CZ" sz="3600" b="1" dirty="0">
                <a:highlight>
                  <a:srgbClr val="FFFF00"/>
                </a:highlight>
                <a:latin typeface="Times New Roman" panose="02020603050405020304" pitchFamily="18" charset="0"/>
                <a:cs typeface="Times New Roman" panose="02020603050405020304" pitchFamily="18" charset="0"/>
              </a:rPr>
              <a:t>st úrokové míry nad světovou úrokovou míru, </a:t>
            </a:r>
            <a:r>
              <a:rPr lang="cs-CZ" sz="3600" b="1" dirty="0">
                <a:latin typeface="Times New Roman" panose="02020603050405020304" pitchFamily="18" charset="0"/>
                <a:cs typeface="Times New Roman" panose="02020603050405020304" pitchFamily="18" charset="0"/>
              </a:rPr>
              <a:t>dokud nedojde ke </a:t>
            </a:r>
            <a:r>
              <a:rPr lang="cs-CZ" sz="3600" b="1" dirty="0">
                <a:highlight>
                  <a:srgbClr val="FFFF00"/>
                </a:highlight>
                <a:latin typeface="Times New Roman" panose="02020603050405020304" pitchFamily="18" charset="0"/>
                <a:cs typeface="Times New Roman" panose="02020603050405020304" pitchFamily="18" charset="0"/>
              </a:rPr>
              <a:t>zvýšení čistých investic ze zahraničí</a:t>
            </a:r>
            <a:r>
              <a:rPr lang="cs-CZ" sz="3600" b="1" dirty="0">
                <a:latin typeface="Times New Roman" panose="02020603050405020304" pitchFamily="18" charset="0"/>
                <a:cs typeface="Times New Roman" panose="02020603050405020304" pitchFamily="18" charset="0"/>
              </a:rPr>
              <a:t> o 30 mld. </a:t>
            </a:r>
            <a:endParaRPr lang="cs-CZ" sz="36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sz="3600" b="1" dirty="0">
                <a:highlight>
                  <a:srgbClr val="FFFF00"/>
                </a:highlight>
                <a:latin typeface="Times New Roman" panose="02020603050405020304" pitchFamily="18" charset="0"/>
                <a:cs typeface="Times New Roman" panose="02020603050405020304" pitchFamily="18" charset="0"/>
              </a:rPr>
              <a:t>Narušena vnější rovnováha: apreciace koruny, dokud se čistý dovoz nezvýší na úroveň odpovídající vyšším zahraničním investicím. </a:t>
            </a:r>
            <a:endParaRPr lang="cs-CZ" sz="3600" b="1" dirty="0">
              <a:highlight>
                <a:srgbClr val="FFFF00"/>
              </a:highlight>
              <a:latin typeface="Times New Roman" panose="02020603050405020304" pitchFamily="18" charset="0"/>
              <a:cs typeface="Times New Roman" panose="02020603050405020304" pitchFamily="18" charset="0"/>
            </a:endParaRPr>
          </a:p>
          <a:p>
            <a:pPr marL="114300" indent="0" algn="just">
              <a:buNone/>
            </a:pPr>
            <a:endParaRPr lang="cs-CZ" sz="3600" b="1" dirty="0">
              <a:latin typeface="Times New Roman" panose="02020603050405020304" pitchFamily="18" charset="0"/>
              <a:cs typeface="Times New Roman" panose="02020603050405020304" pitchFamily="18" charset="0"/>
            </a:endParaRPr>
          </a:p>
          <a:p>
            <a:pPr marL="114300" indent="0" algn="just">
              <a:buNone/>
            </a:pPr>
            <a:endParaRPr lang="cs-CZ" sz="3600" b="1" dirty="0">
              <a:latin typeface="Times New Roman" panose="02020603050405020304" pitchFamily="18" charset="0"/>
              <a:cs typeface="Times New Roman" panose="02020603050405020304" pitchFamily="18" charset="0"/>
            </a:endParaRPr>
          </a:p>
          <a:p>
            <a:pPr marL="114300" indent="0" algn="just">
              <a:buNone/>
            </a:pPr>
            <a:endParaRPr lang="cs-CZ" sz="3600" b="1" dirty="0">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1981200" y="698923"/>
            <a:ext cx="8831943" cy="445729"/>
          </a:xfrm>
        </p:spPr>
        <p:txBody>
          <a:bodyPr>
            <a:noAutofit/>
          </a:bodyPr>
          <a:lstStyle/>
          <a:p>
            <a:r>
              <a:rPr lang="cs-CZ" sz="4000" b="1" dirty="0"/>
              <a:t>Změny reálného měnového kurzu </a:t>
            </a:r>
            <a:endParaRPr lang="cs-CZ" sz="4000" b="1" dirty="0"/>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421650"/>
            <a:ext cx="11674324" cy="4918765"/>
          </a:xfrm>
          <a:prstGeom prst="rect">
            <a:avLst/>
          </a:prstGeom>
          <a:noFill/>
          <a:ln>
            <a:noFill/>
          </a:ln>
        </p:spPr>
        <p:txBody>
          <a:bodyPr spcFirstLastPara="1" wrap="square" lIns="91425" tIns="45700" rIns="91425" bIns="45700" anchor="t" anchorCtr="0">
            <a:normAutofit/>
          </a:bodyPr>
          <a:lstStyle/>
          <a:p>
            <a:pPr algn="just"/>
            <a:r>
              <a:rPr lang="cs-CZ" sz="4400" b="1" dirty="0">
                <a:highlight>
                  <a:srgbClr val="FFFF00"/>
                </a:highlight>
                <a:latin typeface="Times New Roman" panose="02020603050405020304" pitchFamily="18" charset="0"/>
                <a:cs typeface="Times New Roman" panose="02020603050405020304" pitchFamily="18" charset="0"/>
              </a:rPr>
              <a:t>Růst rozpočtového schodku </a:t>
            </a:r>
            <a:r>
              <a:rPr lang="cs-CZ" sz="4400" b="1" dirty="0" err="1">
                <a:highlight>
                  <a:srgbClr val="FFFF00"/>
                </a:highlight>
                <a:latin typeface="Times New Roman" panose="02020603050405020304" pitchFamily="18" charset="0"/>
                <a:cs typeface="Times New Roman" panose="02020603050405020304" pitchFamily="18" charset="0"/>
              </a:rPr>
              <a:t>ceteris</a:t>
            </a:r>
            <a:r>
              <a:rPr lang="cs-CZ" sz="4400" b="1" dirty="0">
                <a:highlight>
                  <a:srgbClr val="FFFF00"/>
                </a:highlight>
                <a:latin typeface="Times New Roman" panose="02020603050405020304" pitchFamily="18" charset="0"/>
                <a:cs typeface="Times New Roman" panose="02020603050405020304" pitchFamily="18" charset="0"/>
              </a:rPr>
              <a:t> </a:t>
            </a:r>
            <a:r>
              <a:rPr lang="cs-CZ" sz="4400" b="1" dirty="0" err="1">
                <a:highlight>
                  <a:srgbClr val="FFFF00"/>
                </a:highlight>
                <a:latin typeface="Times New Roman" panose="02020603050405020304" pitchFamily="18" charset="0"/>
                <a:cs typeface="Times New Roman" panose="02020603050405020304" pitchFamily="18" charset="0"/>
              </a:rPr>
              <a:t>paribus</a:t>
            </a:r>
            <a:r>
              <a:rPr lang="cs-CZ" sz="4400" b="1" dirty="0">
                <a:highlight>
                  <a:srgbClr val="FFFF00"/>
                </a:highlight>
                <a:latin typeface="Times New Roman" panose="02020603050405020304" pitchFamily="18" charset="0"/>
                <a:cs typeface="Times New Roman" panose="02020603050405020304" pitchFamily="18" charset="0"/>
              </a:rPr>
              <a:t> vyvolává reálnou apreciaci domácí měny: </a:t>
            </a:r>
            <a:endParaRPr lang="cs-CZ" sz="4400" b="1" dirty="0">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4400" b="1" dirty="0">
                <a:latin typeface="Times New Roman" panose="02020603050405020304" pitchFamily="18" charset="0"/>
                <a:cs typeface="Times New Roman" panose="02020603050405020304" pitchFamily="18" charset="0"/>
              </a:rPr>
              <a:t>Obr. 6 — 6: křivka národních úspor </a:t>
            </a:r>
            <a:r>
              <a:rPr lang="cs-CZ" sz="4400" b="1" dirty="0">
                <a:solidFill>
                  <a:srgbClr val="FF0000"/>
                </a:solidFill>
                <a:latin typeface="Times New Roman" panose="02020603050405020304" pitchFamily="18" charset="0"/>
                <a:cs typeface="Times New Roman" panose="02020603050405020304" pitchFamily="18" charset="0"/>
              </a:rPr>
              <a:t>S + (T — G): </a:t>
            </a:r>
            <a:r>
              <a:rPr lang="cs-CZ" sz="4400" b="1" dirty="0">
                <a:latin typeface="Times New Roman" panose="02020603050405020304" pitchFamily="18" charset="0"/>
                <a:cs typeface="Times New Roman" panose="02020603050405020304" pitchFamily="18" charset="0"/>
              </a:rPr>
              <a:t>posun doleva a čistý dovoz kapitálu: růst</a:t>
            </a:r>
            <a:endParaRPr lang="cs-CZ" sz="44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4400" b="1" dirty="0">
                <a:latin typeface="Times New Roman" panose="02020603050405020304" pitchFamily="18" charset="0"/>
                <a:cs typeface="Times New Roman" panose="02020603050405020304" pitchFamily="18" charset="0"/>
              </a:rPr>
              <a:t>Obr. 6 — 7:  zvýšení čistého dovozu kapitálu vyvolává reálnou apreciaci. </a:t>
            </a:r>
            <a:endParaRPr lang="cs-CZ" sz="44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4400" b="1" dirty="0">
              <a:latin typeface="Times New Roman" panose="02020603050405020304" pitchFamily="18" charset="0"/>
              <a:cs typeface="Times New Roman" panose="02020603050405020304" pitchFamily="18" charset="0"/>
            </a:endParaRPr>
          </a:p>
          <a:p>
            <a:pPr marL="114300" indent="0" algn="just">
              <a:buNone/>
            </a:pPr>
            <a:endParaRPr lang="cs-CZ" sz="4400" b="1" dirty="0">
              <a:latin typeface="Times New Roman" panose="02020603050405020304" pitchFamily="18" charset="0"/>
              <a:cs typeface="Times New Roman" panose="02020603050405020304" pitchFamily="18" charset="0"/>
            </a:endParaRPr>
          </a:p>
          <a:p>
            <a:pPr marL="114300" indent="0" algn="just">
              <a:buNone/>
            </a:pPr>
            <a:endParaRPr lang="cs-CZ" sz="4400" b="1" dirty="0">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1981200" y="698923"/>
            <a:ext cx="8831943" cy="445729"/>
          </a:xfrm>
        </p:spPr>
        <p:txBody>
          <a:bodyPr>
            <a:noAutofit/>
          </a:bodyPr>
          <a:lstStyle/>
          <a:p>
            <a:r>
              <a:rPr lang="cs-CZ" sz="4000" b="1" dirty="0"/>
              <a:t>Změny reálného měnového kurzu </a:t>
            </a:r>
            <a:endParaRPr lang="cs-CZ" sz="4000" b="1" dirty="0"/>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258838" y="4741026"/>
            <a:ext cx="11674324" cy="1876389"/>
          </a:xfrm>
          <a:prstGeom prst="rect">
            <a:avLst/>
          </a:prstGeom>
          <a:noFill/>
          <a:ln>
            <a:noFill/>
          </a:ln>
        </p:spPr>
        <p:txBody>
          <a:bodyPr spcFirstLastPara="1" wrap="square" lIns="91425" tIns="45700" rIns="91425" bIns="45700" anchor="t" anchorCtr="0">
            <a:normAutofit/>
          </a:bodyPr>
          <a:lstStyle/>
          <a:p>
            <a:pPr algn="just">
              <a:buFont typeface="Wingdings" panose="05000000000000000000" pitchFamily="2" charset="2"/>
              <a:buChar char="ü"/>
            </a:pPr>
            <a:r>
              <a:rPr lang="cs-CZ" sz="1600" b="1" dirty="0">
                <a:latin typeface="Times New Roman" panose="02020603050405020304" pitchFamily="18" charset="0"/>
                <a:cs typeface="Times New Roman" panose="02020603050405020304" pitchFamily="18" charset="0"/>
              </a:rPr>
              <a:t>Růst schodků veřejných rozpočtů = na reálný měnový kurz a na čistý dovoz –  stejný dopad jako růst domácích investic.</a:t>
            </a:r>
            <a:endParaRPr lang="cs-CZ" sz="16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1600" b="1" dirty="0">
                <a:latin typeface="Times New Roman" panose="02020603050405020304" pitchFamily="18" charset="0"/>
                <a:cs typeface="Times New Roman" panose="02020603050405020304" pitchFamily="18" charset="0"/>
              </a:rPr>
              <a:t>Důsledky pro ekonomiku – odlišné:</a:t>
            </a:r>
            <a:endParaRPr lang="cs-CZ" sz="1600" b="1" dirty="0">
              <a:latin typeface="Times New Roman" panose="02020603050405020304" pitchFamily="18" charset="0"/>
              <a:cs typeface="Times New Roman" panose="02020603050405020304" pitchFamily="18" charset="0"/>
            </a:endParaRPr>
          </a:p>
          <a:p>
            <a:pPr algn="just">
              <a:buFont typeface="+mj-lt"/>
              <a:buAutoNum type="arabicPeriod"/>
            </a:pPr>
            <a:r>
              <a:rPr lang="cs-CZ" sz="1600" b="1" dirty="0">
                <a:highlight>
                  <a:srgbClr val="FFFF00"/>
                </a:highlight>
                <a:latin typeface="Times New Roman" panose="02020603050405020304" pitchFamily="18" charset="0"/>
                <a:cs typeface="Times New Roman" panose="02020603050405020304" pitchFamily="18" charset="0"/>
              </a:rPr>
              <a:t>Investice podporují ekonomický růst </a:t>
            </a:r>
            <a:r>
              <a:rPr lang="cs-CZ" sz="1600" b="1" dirty="0">
                <a:latin typeface="Times New Roman" panose="02020603050405020304" pitchFamily="18" charset="0"/>
                <a:cs typeface="Times New Roman" panose="02020603050405020304" pitchFamily="18" charset="0"/>
              </a:rPr>
              <a:t>a vytvářejí tak zdroje pro splácení zahraničních dluhů,</a:t>
            </a:r>
            <a:endParaRPr lang="cs-CZ" sz="1600" b="1" dirty="0">
              <a:latin typeface="Times New Roman" panose="02020603050405020304" pitchFamily="18" charset="0"/>
              <a:cs typeface="Times New Roman" panose="02020603050405020304" pitchFamily="18" charset="0"/>
            </a:endParaRPr>
          </a:p>
          <a:p>
            <a:pPr algn="just">
              <a:buFont typeface="+mj-lt"/>
              <a:buAutoNum type="arabicPeriod"/>
            </a:pPr>
            <a:r>
              <a:rPr lang="cs-CZ" sz="1600" b="1" dirty="0">
                <a:highlight>
                  <a:srgbClr val="FFFF00"/>
                </a:highlight>
                <a:latin typeface="Times New Roman" panose="02020603050405020304" pitchFamily="18" charset="0"/>
                <a:cs typeface="Times New Roman" panose="02020603050405020304" pitchFamily="18" charset="0"/>
              </a:rPr>
              <a:t>Schodky veřejných rozpočtů ekonomický růst nepodporují </a:t>
            </a:r>
            <a:r>
              <a:rPr lang="cs-CZ" sz="1600" b="1" dirty="0">
                <a:latin typeface="Times New Roman" panose="02020603050405020304" pitchFamily="18" charset="0"/>
                <a:cs typeface="Times New Roman" panose="02020603050405020304" pitchFamily="18" charset="0"/>
              </a:rPr>
              <a:t>– nevytvářejí žádné zdroje pro budoucí splácení zahraničního dluhu</a:t>
            </a:r>
            <a:endParaRPr lang="cs-CZ" sz="1600" b="1" dirty="0">
              <a:latin typeface="Times New Roman" panose="02020603050405020304" pitchFamily="18" charset="0"/>
              <a:cs typeface="Times New Roman" panose="02020603050405020304" pitchFamily="18" charset="0"/>
            </a:endParaRPr>
          </a:p>
          <a:p>
            <a:pPr algn="just">
              <a:buFont typeface="+mj-lt"/>
              <a:buAutoNum type="arabicPeriod"/>
            </a:pPr>
            <a:endParaRPr lang="cs-CZ" sz="1600" b="1" dirty="0">
              <a:latin typeface="Times New Roman" panose="02020603050405020304" pitchFamily="18" charset="0"/>
              <a:cs typeface="Times New Roman" panose="02020603050405020304" pitchFamily="18" charset="0"/>
            </a:endParaRPr>
          </a:p>
          <a:p>
            <a:pPr marL="114300" indent="0" algn="just">
              <a:buNone/>
            </a:pPr>
            <a:endParaRPr lang="cs-CZ" sz="1600" b="1" dirty="0">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5362575" y="240585"/>
            <a:ext cx="6287330" cy="445729"/>
          </a:xfrm>
        </p:spPr>
        <p:txBody>
          <a:bodyPr>
            <a:noAutofit/>
          </a:bodyPr>
          <a:lstStyle/>
          <a:p>
            <a:r>
              <a:rPr lang="cs-CZ" sz="4000" b="1" dirty="0"/>
              <a:t>Růst rozpočtového schodku </a:t>
            </a:r>
            <a:endParaRPr lang="cs-CZ" sz="4000" b="1" dirty="0"/>
          </a:p>
        </p:txBody>
      </p:sp>
      <p:pic>
        <p:nvPicPr>
          <p:cNvPr id="3" name="Picture 2"/>
          <p:cNvPicPr>
            <a:picLocks noChangeAspect="1"/>
          </p:cNvPicPr>
          <p:nvPr/>
        </p:nvPicPr>
        <p:blipFill>
          <a:blip r:embed="rId1"/>
          <a:srcRect t="8284" r="2715" b="47954"/>
          <a:stretch>
            <a:fillRect/>
          </a:stretch>
        </p:blipFill>
        <p:spPr>
          <a:xfrm>
            <a:off x="0" y="816726"/>
            <a:ext cx="6414407" cy="3924300"/>
          </a:xfrm>
          <a:prstGeom prst="rect">
            <a:avLst/>
          </a:prstGeom>
        </p:spPr>
      </p:pic>
      <p:pic>
        <p:nvPicPr>
          <p:cNvPr id="6" name="Picture 5"/>
          <p:cNvPicPr>
            <a:picLocks noChangeAspect="1"/>
          </p:cNvPicPr>
          <p:nvPr/>
        </p:nvPicPr>
        <p:blipFill>
          <a:blip r:embed="rId1"/>
          <a:srcRect t="52494"/>
          <a:stretch>
            <a:fillRect/>
          </a:stretch>
        </p:blipFill>
        <p:spPr>
          <a:xfrm>
            <a:off x="6334124" y="816726"/>
            <a:ext cx="5682823" cy="39243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252572"/>
            <a:ext cx="11674324" cy="5272051"/>
          </a:xfrm>
          <a:prstGeom prst="rect">
            <a:avLst/>
          </a:prstGeom>
          <a:noFill/>
          <a:ln>
            <a:noFill/>
          </a:ln>
        </p:spPr>
        <p:txBody>
          <a:bodyPr spcFirstLastPara="1" wrap="square" lIns="91425" tIns="45700" rIns="91425" bIns="45700" anchor="t" anchorCtr="0">
            <a:normAutofit/>
          </a:bodyPr>
          <a:lstStyle/>
          <a:p>
            <a:pPr algn="just"/>
            <a:r>
              <a:rPr lang="cs-CZ" sz="2400" b="1" dirty="0">
                <a:highlight>
                  <a:srgbClr val="FFFF00"/>
                </a:highlight>
                <a:latin typeface="Times New Roman" panose="02020603050405020304" pitchFamily="18" charset="0"/>
                <a:cs typeface="Times New Roman" panose="02020603050405020304" pitchFamily="18" charset="0"/>
              </a:rPr>
              <a:t>Zachycuje ekonomické transakce domácích subjektů se zahraničím za určité časové období:</a:t>
            </a:r>
            <a:endParaRPr lang="cs-CZ" sz="2400" b="1" dirty="0">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2400" b="1" dirty="0">
                <a:latin typeface="Times New Roman" panose="02020603050405020304" pitchFamily="18" charset="0"/>
                <a:cs typeface="Times New Roman" panose="02020603050405020304" pitchFamily="18" charset="0"/>
              </a:rPr>
              <a:t>Statistický účetní záznam všech peněžních i nepeněžních transakcí, které nastanou za zvolené období (zpravidla jeden rok). </a:t>
            </a:r>
            <a:endParaRPr lang="cs-CZ" sz="24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2400" b="1" dirty="0">
                <a:highlight>
                  <a:srgbClr val="FFFF00"/>
                </a:highlight>
                <a:latin typeface="Times New Roman" panose="02020603050405020304" pitchFamily="18" charset="0"/>
                <a:cs typeface="Times New Roman" panose="02020603050405020304" pitchFamily="18" charset="0"/>
              </a:rPr>
              <a:t>Účetní záznam </a:t>
            </a:r>
            <a:r>
              <a:rPr lang="cs-CZ" sz="2400" b="1" dirty="0">
                <a:latin typeface="Times New Roman" panose="02020603050405020304" pitchFamily="18" charset="0"/>
                <a:cs typeface="Times New Roman" panose="02020603050405020304" pitchFamily="18" charset="0"/>
              </a:rPr>
              <a:t>– sestaven podle </a:t>
            </a:r>
            <a:r>
              <a:rPr lang="cs-CZ" sz="2400" b="1" dirty="0">
                <a:highlight>
                  <a:srgbClr val="FFFF00"/>
                </a:highlight>
                <a:latin typeface="Times New Roman" panose="02020603050405020304" pitchFamily="18" charset="0"/>
                <a:cs typeface="Times New Roman" panose="02020603050405020304" pitchFamily="18" charset="0"/>
              </a:rPr>
              <a:t>pravidel podvojného účetnictví</a:t>
            </a:r>
            <a:r>
              <a:rPr lang="cs-CZ" sz="2400" b="1" dirty="0">
                <a:latin typeface="Times New Roman" panose="02020603050405020304" pitchFamily="18" charset="0"/>
                <a:cs typeface="Times New Roman" panose="02020603050405020304" pitchFamily="18" charset="0"/>
              </a:rPr>
              <a:t>: každá transakce v PB zaznamenána dvěma stejnými položkami:</a:t>
            </a:r>
            <a:endParaRPr lang="cs-CZ" sz="2400" b="1" dirty="0">
              <a:latin typeface="Times New Roman" panose="02020603050405020304" pitchFamily="18" charset="0"/>
              <a:cs typeface="Times New Roman" panose="02020603050405020304" pitchFamily="18" charset="0"/>
            </a:endParaRPr>
          </a:p>
          <a:p>
            <a:pPr marL="571500" indent="-457200" algn="just">
              <a:buFont typeface="+mj-lt"/>
              <a:buAutoNum type="arabicPeriod"/>
            </a:pPr>
            <a:r>
              <a:rPr lang="cs-CZ" sz="2400" b="1" dirty="0">
                <a:solidFill>
                  <a:srgbClr val="FF0000"/>
                </a:solidFill>
                <a:latin typeface="Times New Roman" panose="02020603050405020304" pitchFamily="18" charset="0"/>
                <a:cs typeface="Times New Roman" panose="02020603050405020304" pitchFamily="18" charset="0"/>
              </a:rPr>
              <a:t>KREDITNÍ POLOŽKY (ZÁZNAMY = </a:t>
            </a:r>
            <a:r>
              <a:rPr lang="cs-CZ" sz="2400" b="1" dirty="0">
                <a:latin typeface="Times New Roman" panose="02020603050405020304" pitchFamily="18" charset="0"/>
                <a:cs typeface="Times New Roman" panose="02020603050405020304" pitchFamily="18" charset="0"/>
              </a:rPr>
              <a:t>příliv aktiv do ekonomiky: např. export domácího zboží, služeb nebo pokles zahraničních aktiv či zvýšení závazků vůči zahraničí = příliv prostředků do země.  </a:t>
            </a:r>
            <a:endParaRPr lang="cs-CZ" sz="2400" b="1" dirty="0">
              <a:latin typeface="Times New Roman" panose="02020603050405020304" pitchFamily="18" charset="0"/>
              <a:cs typeface="Times New Roman" panose="02020603050405020304" pitchFamily="18" charset="0"/>
            </a:endParaRPr>
          </a:p>
          <a:p>
            <a:pPr marL="571500" indent="-457200" algn="just">
              <a:buFont typeface="+mj-lt"/>
              <a:buAutoNum type="arabicPeriod"/>
            </a:pPr>
            <a:r>
              <a:rPr lang="cs-CZ" sz="2400" b="1" dirty="0">
                <a:solidFill>
                  <a:srgbClr val="FF0000"/>
                </a:solidFill>
                <a:latin typeface="Times New Roman" panose="02020603050405020304" pitchFamily="18" charset="0"/>
                <a:cs typeface="Times New Roman" panose="02020603050405020304" pitchFamily="18" charset="0"/>
              </a:rPr>
              <a:t>DEBETNÍ POLOŽKY </a:t>
            </a:r>
            <a:r>
              <a:rPr lang="cs-CZ" sz="2400" b="1" dirty="0">
                <a:latin typeface="Times New Roman" panose="02020603050405020304" pitchFamily="18" charset="0"/>
                <a:cs typeface="Times New Roman" panose="02020603050405020304" pitchFamily="18" charset="0"/>
              </a:rPr>
              <a:t>zaznamenávající odliv do okolního světa.</a:t>
            </a:r>
            <a:endParaRPr lang="cs-CZ" sz="24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sz="2400" b="1" dirty="0">
                <a:latin typeface="Times New Roman" panose="02020603050405020304" pitchFamily="18" charset="0"/>
                <a:cs typeface="Times New Roman" panose="02020603050405020304" pitchFamily="18" charset="0"/>
              </a:rPr>
              <a:t>Systém podvojného účetnictví zajišťuje, že součet všech kreditních záznamů celé bilance se rovná součtu všech debetních záznamů. </a:t>
            </a:r>
            <a:endParaRPr lang="cs-CZ" sz="2400" b="1" dirty="0">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3914775" y="57150"/>
            <a:ext cx="8107892" cy="749035"/>
          </a:xfrm>
        </p:spPr>
        <p:txBody>
          <a:bodyPr>
            <a:noAutofit/>
          </a:bodyPr>
          <a:lstStyle/>
          <a:p>
            <a:r>
              <a:rPr lang="cs-CZ" sz="4000" b="1" dirty="0"/>
              <a:t>  </a:t>
            </a:r>
            <a:br>
              <a:rPr lang="cs-CZ" sz="4000" b="1" dirty="0"/>
            </a:br>
            <a:r>
              <a:rPr lang="cs-CZ" sz="4000" b="1" dirty="0"/>
              <a:t>Platební bilance</a:t>
            </a:r>
            <a:endParaRPr lang="cs-CZ" sz="4000" b="1" dirty="0"/>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421650"/>
            <a:ext cx="11674324" cy="4918765"/>
          </a:xfrm>
          <a:prstGeom prst="rect">
            <a:avLst/>
          </a:prstGeom>
          <a:noFill/>
          <a:ln>
            <a:noFill/>
          </a:ln>
        </p:spPr>
        <p:txBody>
          <a:bodyPr spcFirstLastPara="1" wrap="square" lIns="91425" tIns="45700" rIns="91425" bIns="45700" anchor="t" anchorCtr="0">
            <a:normAutofit/>
          </a:bodyPr>
          <a:lstStyle/>
          <a:p>
            <a:pPr algn="just">
              <a:buFont typeface="Wingdings" panose="05000000000000000000" pitchFamily="2" charset="2"/>
              <a:buChar char="q"/>
            </a:pPr>
            <a:r>
              <a:rPr lang="cs-CZ" sz="2400" b="1" i="1" dirty="0">
                <a:latin typeface="Times New Roman" panose="02020603050405020304" pitchFamily="18" charset="0"/>
                <a:cs typeface="Times New Roman" panose="02020603050405020304" pitchFamily="18" charset="0"/>
              </a:rPr>
              <a:t>Může zlepšit obchodní ochranářství obchodní bilanci, tj. snížit čistý dovoz?</a:t>
            </a:r>
            <a:endParaRPr lang="cs-CZ" sz="2400" b="1" i="1" dirty="0">
              <a:latin typeface="Times New Roman" panose="02020603050405020304" pitchFamily="18" charset="0"/>
              <a:cs typeface="Times New Roman" panose="02020603050405020304" pitchFamily="18" charset="0"/>
            </a:endParaRPr>
          </a:p>
          <a:p>
            <a:pPr marL="571500" indent="-457200" algn="just">
              <a:buFont typeface="+mj-lt"/>
              <a:buAutoNum type="arabicPeriod"/>
            </a:pPr>
            <a:r>
              <a:rPr lang="cs-CZ" sz="2400" b="1" dirty="0">
                <a:highlight>
                  <a:srgbClr val="FFFF00"/>
                </a:highlight>
                <a:latin typeface="Times New Roman" panose="02020603050405020304" pitchFamily="18" charset="0"/>
                <a:cs typeface="Times New Roman" panose="02020603050405020304" pitchFamily="18" charset="0"/>
              </a:rPr>
              <a:t>Ochranářská obchodní politika </a:t>
            </a:r>
            <a:r>
              <a:rPr lang="cs-CZ" sz="2400" b="1" dirty="0">
                <a:latin typeface="Times New Roman" panose="02020603050405020304" pitchFamily="18" charset="0"/>
                <a:cs typeface="Times New Roman" panose="02020603050405020304" pitchFamily="18" charset="0"/>
              </a:rPr>
              <a:t>neovlivní čistý dovoz / vývoz) zboží, pouze vyvolá apreciaci domácí měny. </a:t>
            </a:r>
            <a:endParaRPr lang="cs-CZ" sz="24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2400" b="1" dirty="0">
                <a:latin typeface="Times New Roman" panose="02020603050405020304" pitchFamily="18" charset="0"/>
                <a:cs typeface="Times New Roman" panose="02020603050405020304" pitchFamily="18" charset="0"/>
              </a:rPr>
              <a:t>Další důsledek: zmenšení vývozu i dovozu. </a:t>
            </a:r>
            <a:endParaRPr lang="cs-CZ" sz="2400" b="1" dirty="0">
              <a:latin typeface="Times New Roman" panose="02020603050405020304" pitchFamily="18" charset="0"/>
              <a:cs typeface="Times New Roman" panose="02020603050405020304" pitchFamily="18" charset="0"/>
            </a:endParaRPr>
          </a:p>
          <a:p>
            <a:pPr algn="just"/>
            <a:endParaRPr lang="cs-CZ" sz="2400" b="1" dirty="0">
              <a:latin typeface="Times New Roman" panose="02020603050405020304" pitchFamily="18" charset="0"/>
              <a:cs typeface="Times New Roman" panose="02020603050405020304" pitchFamily="18" charset="0"/>
            </a:endParaRPr>
          </a:p>
          <a:p>
            <a:pPr marL="571500" indent="-457200" algn="just">
              <a:buFont typeface="+mj-lt"/>
              <a:buAutoNum type="arabicPeriod" startAt="2"/>
            </a:pPr>
            <a:r>
              <a:rPr lang="cs-CZ" sz="2400" b="1" dirty="0">
                <a:highlight>
                  <a:srgbClr val="FFFF00"/>
                </a:highlight>
                <a:latin typeface="Times New Roman" panose="02020603050405020304" pitchFamily="18" charset="0"/>
                <a:cs typeface="Times New Roman" panose="02020603050405020304" pitchFamily="18" charset="0"/>
              </a:rPr>
              <a:t>Liberalizace zahraničního obchodu </a:t>
            </a:r>
            <a:r>
              <a:rPr lang="cs-CZ" sz="2400" b="1" dirty="0">
                <a:latin typeface="Times New Roman" panose="02020603050405020304" pitchFamily="18" charset="0"/>
                <a:cs typeface="Times New Roman" panose="02020603050405020304" pitchFamily="18" charset="0"/>
              </a:rPr>
              <a:t>vyvolá depreciaci domácí měny a zvětšení zahraničního obchodu. </a:t>
            </a:r>
            <a:endParaRPr lang="cs-CZ" sz="2400" b="1" dirty="0">
              <a:latin typeface="Times New Roman" panose="02020603050405020304" pitchFamily="18" charset="0"/>
              <a:cs typeface="Times New Roman" panose="02020603050405020304" pitchFamily="18" charset="0"/>
            </a:endParaRPr>
          </a:p>
          <a:p>
            <a:pPr algn="just"/>
            <a:r>
              <a:rPr lang="cs-CZ" sz="2400" b="1" dirty="0">
                <a:highlight>
                  <a:srgbClr val="FFFF00"/>
                </a:highlight>
                <a:latin typeface="Times New Roman" panose="02020603050405020304" pitchFamily="18" charset="0"/>
                <a:cs typeface="Times New Roman" panose="02020603050405020304" pitchFamily="18" charset="0"/>
              </a:rPr>
              <a:t>Obr. 6 — 8: </a:t>
            </a:r>
            <a:r>
              <a:rPr lang="cs-CZ" sz="2400" b="1" dirty="0">
                <a:latin typeface="Times New Roman" panose="02020603050405020304" pitchFamily="18" charset="0"/>
                <a:cs typeface="Times New Roman" panose="02020603050405020304" pitchFamily="18" charset="0"/>
              </a:rPr>
              <a:t>ekonomika původně v bodě A s čistým dovozem 50 mld. a reálným měnovým kurzem E</a:t>
            </a:r>
            <a:r>
              <a:rPr lang="cs-CZ" sz="1500" b="1" dirty="0">
                <a:latin typeface="Times New Roman" panose="02020603050405020304" pitchFamily="18" charset="0"/>
                <a:cs typeface="Times New Roman" panose="02020603050405020304" pitchFamily="18" charset="0"/>
              </a:rPr>
              <a:t>R1</a:t>
            </a:r>
            <a:r>
              <a:rPr lang="cs-CZ" sz="2400" b="1" dirty="0">
                <a:latin typeface="Times New Roman" panose="02020603050405020304" pitchFamily="18" charset="0"/>
                <a:cs typeface="Times New Roman" panose="02020603050405020304" pitchFamily="18" charset="0"/>
              </a:rPr>
              <a:t>. </a:t>
            </a:r>
            <a:endParaRPr lang="cs-CZ" sz="24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2400" b="1" dirty="0">
                <a:highlight>
                  <a:srgbClr val="FFFF00"/>
                </a:highlight>
                <a:latin typeface="Times New Roman" panose="02020603050405020304" pitchFamily="18" charset="0"/>
                <a:cs typeface="Times New Roman" panose="02020603050405020304" pitchFamily="18" charset="0"/>
              </a:rPr>
              <a:t>Uvalení dovozních cel: nejprve sníží čistý dovoz; Při daném měnovém kurzu – ekonomika ve vnější nerovnováze =&gt; apreciace domácí měny, dokud se čistý dovoz nezvýší na předchozí úroveň. </a:t>
            </a:r>
            <a:endParaRPr lang="cs-CZ" sz="2400" b="1" dirty="0">
              <a:highlight>
                <a:srgbClr val="FFFF00"/>
              </a:highlight>
              <a:latin typeface="Times New Roman" panose="02020603050405020304" pitchFamily="18" charset="0"/>
              <a:cs typeface="Times New Roman" panose="02020603050405020304" pitchFamily="18" charset="0"/>
            </a:endParaRPr>
          </a:p>
          <a:p>
            <a:pPr algn="just"/>
            <a:endParaRPr lang="cs-CZ" sz="2400" b="1" dirty="0">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1981200" y="689398"/>
            <a:ext cx="8831943" cy="445729"/>
          </a:xfrm>
        </p:spPr>
        <p:txBody>
          <a:bodyPr>
            <a:noAutofit/>
          </a:bodyPr>
          <a:lstStyle/>
          <a:p>
            <a:r>
              <a:rPr lang="cs-CZ" sz="4000" b="1" dirty="0"/>
              <a:t>Obchodní ochranářství a měnový kurz </a:t>
            </a:r>
            <a:endParaRPr lang="cs-CZ" sz="4000" b="1" dirty="0"/>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421650"/>
            <a:ext cx="11674324" cy="4918765"/>
          </a:xfrm>
          <a:prstGeom prst="rect">
            <a:avLst/>
          </a:prstGeom>
          <a:noFill/>
          <a:ln>
            <a:noFill/>
          </a:ln>
        </p:spPr>
        <p:txBody>
          <a:bodyPr spcFirstLastPara="1" wrap="square" lIns="91425" tIns="45700" rIns="91425" bIns="45700" anchor="t" anchorCtr="0">
            <a:normAutofit/>
          </a:bodyPr>
          <a:lstStyle/>
          <a:p>
            <a:pPr marL="114300" indent="0" algn="just">
              <a:buNone/>
            </a:pPr>
            <a:r>
              <a:rPr lang="cs-CZ" sz="2400" b="1" dirty="0">
                <a:latin typeface="Times New Roman" panose="02020603050405020304" pitchFamily="18" charset="0"/>
                <a:cs typeface="Times New Roman" panose="02020603050405020304" pitchFamily="18" charset="0"/>
              </a:rPr>
              <a:t> </a:t>
            </a:r>
            <a:endParaRPr lang="cs-CZ" sz="2400" b="1" dirty="0">
              <a:latin typeface="Times New Roman" panose="02020603050405020304" pitchFamily="18" charset="0"/>
              <a:cs typeface="Times New Roman" panose="02020603050405020304" pitchFamily="18" charset="0"/>
            </a:endParaRPr>
          </a:p>
          <a:p>
            <a:pPr marL="114300" indent="0" algn="just">
              <a:buNone/>
            </a:pPr>
            <a:endParaRPr lang="cs-CZ" sz="2400" b="1" dirty="0">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2095500" y="672585"/>
            <a:ext cx="8831943" cy="445729"/>
          </a:xfrm>
        </p:spPr>
        <p:txBody>
          <a:bodyPr>
            <a:noAutofit/>
          </a:bodyPr>
          <a:lstStyle/>
          <a:p>
            <a:r>
              <a:rPr kumimoji="0" lang="cs-CZ" sz="4000"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Obchodní ochranářství a měnový kurz </a:t>
            </a:r>
            <a:endParaRPr lang="cs-CZ" b="1" dirty="0"/>
          </a:p>
        </p:txBody>
      </p:sp>
      <p:pic>
        <p:nvPicPr>
          <p:cNvPr id="3" name="Picture 2"/>
          <p:cNvPicPr>
            <a:picLocks noChangeAspect="1"/>
          </p:cNvPicPr>
          <p:nvPr/>
        </p:nvPicPr>
        <p:blipFill>
          <a:blip r:embed="rId1"/>
          <a:srcRect t="47898" b="15924"/>
          <a:stretch>
            <a:fillRect/>
          </a:stretch>
        </p:blipFill>
        <p:spPr>
          <a:xfrm>
            <a:off x="169331" y="1339160"/>
            <a:ext cx="11853336" cy="4918765"/>
          </a:xfrm>
          <a:prstGeom prst="rect">
            <a:avLst/>
          </a:prstGeom>
        </p:spPr>
      </p:pic>
      <p:sp>
        <p:nvSpPr>
          <p:cNvPr id="7" name="TextBox 6"/>
          <p:cNvSpPr txBox="1"/>
          <p:nvPr/>
        </p:nvSpPr>
        <p:spPr>
          <a:xfrm>
            <a:off x="7658100" y="1518761"/>
            <a:ext cx="4185557" cy="2862322"/>
          </a:xfrm>
          <a:prstGeom prst="rect">
            <a:avLst/>
          </a:prstGeom>
          <a:noFill/>
        </p:spPr>
        <p:txBody>
          <a:bodyPr wrap="square">
            <a:spAutoFit/>
          </a:bodyPr>
          <a:lstStyle/>
          <a:p>
            <a:r>
              <a:rPr lang="cs-CZ" sz="2000" dirty="0"/>
              <a:t>Nový rovnovážný reálný kurz = </a:t>
            </a:r>
            <a:r>
              <a:rPr lang="cs-CZ" sz="2000" b="1" dirty="0"/>
              <a:t>E</a:t>
            </a:r>
            <a:r>
              <a:rPr lang="cs-CZ" sz="1600" b="1" dirty="0"/>
              <a:t>R2</a:t>
            </a:r>
            <a:r>
              <a:rPr lang="cs-CZ" sz="2000" dirty="0"/>
              <a:t>. Změna:</a:t>
            </a:r>
            <a:endParaRPr lang="cs-CZ" sz="2000" dirty="0"/>
          </a:p>
          <a:p>
            <a:pPr marL="342900" indent="-342900">
              <a:buFont typeface="Arial" panose="020B0604020202020204" pitchFamily="34" charset="0"/>
              <a:buChar char="•"/>
            </a:pPr>
            <a:r>
              <a:rPr lang="cs-CZ" sz="2000" dirty="0"/>
              <a:t>posun křivky X(E</a:t>
            </a:r>
            <a:r>
              <a:rPr lang="cs-CZ" sz="1600" dirty="0"/>
              <a:t>R</a:t>
            </a:r>
            <a:r>
              <a:rPr lang="cs-CZ" sz="2000" dirty="0"/>
              <a:t>) nahoru –  </a:t>
            </a:r>
            <a:r>
              <a:rPr lang="cs-CZ" sz="2000" dirty="0">
                <a:highlight>
                  <a:srgbClr val="FFFF00"/>
                </a:highlight>
              </a:rPr>
              <a:t>X(E</a:t>
            </a:r>
            <a:r>
              <a:rPr lang="cs-CZ" sz="1600" dirty="0">
                <a:highlight>
                  <a:srgbClr val="FFFF00"/>
                </a:highlight>
              </a:rPr>
              <a:t>R</a:t>
            </a:r>
            <a:r>
              <a:rPr lang="cs-CZ" sz="2000" dirty="0">
                <a:highlight>
                  <a:srgbClr val="FFFF00"/>
                </a:highlight>
              </a:rPr>
              <a:t>)‘; </a:t>
            </a:r>
            <a:endParaRPr lang="cs-CZ" sz="2000" dirty="0">
              <a:highlight>
                <a:srgbClr val="FFFF00"/>
              </a:highlight>
            </a:endParaRPr>
          </a:p>
          <a:p>
            <a:pPr marL="342900" indent="-342900">
              <a:buFont typeface="Arial" panose="020B0604020202020204" pitchFamily="34" charset="0"/>
              <a:buChar char="•"/>
            </a:pPr>
            <a:r>
              <a:rPr lang="cs-CZ" sz="2000" dirty="0"/>
              <a:t>Nová křivka </a:t>
            </a:r>
            <a:r>
              <a:rPr lang="cs-CZ" sz="2000" dirty="0">
                <a:highlight>
                  <a:srgbClr val="FFFF00"/>
                </a:highlight>
              </a:rPr>
              <a:t>X(E</a:t>
            </a:r>
            <a:r>
              <a:rPr lang="cs-CZ" sz="1600" dirty="0">
                <a:highlight>
                  <a:srgbClr val="FFFF00"/>
                </a:highlight>
              </a:rPr>
              <a:t>R</a:t>
            </a:r>
            <a:r>
              <a:rPr lang="cs-CZ" sz="2000" dirty="0">
                <a:highlight>
                  <a:srgbClr val="FFFF00"/>
                </a:highlight>
              </a:rPr>
              <a:t>)‘: </a:t>
            </a:r>
            <a:r>
              <a:rPr lang="cs-CZ" sz="2000" dirty="0"/>
              <a:t>má v sobě zabudována vyšší dovozní cla:</a:t>
            </a:r>
            <a:endParaRPr lang="cs-CZ" sz="2000" dirty="0"/>
          </a:p>
          <a:p>
            <a:pPr marL="342900" indent="-342900" algn="just">
              <a:buFont typeface="Wingdings" panose="05000000000000000000" pitchFamily="2" charset="2"/>
              <a:buChar char="Ø"/>
            </a:pPr>
            <a:r>
              <a:rPr lang="cs-CZ" sz="2000" b="1" dirty="0"/>
              <a:t>vyjadřuje závislost čistého vývozu na reálném kurzu při vyšších dovozních clech. </a:t>
            </a:r>
            <a:endParaRPr lang="cs-CZ" sz="2000" b="1" dirty="0"/>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421650"/>
            <a:ext cx="11674324" cy="4918765"/>
          </a:xfrm>
          <a:prstGeom prst="rect">
            <a:avLst/>
          </a:prstGeom>
          <a:noFill/>
          <a:ln>
            <a:noFill/>
          </a:ln>
        </p:spPr>
        <p:txBody>
          <a:bodyPr spcFirstLastPara="1" wrap="square" lIns="91425" tIns="45700" rIns="91425" bIns="45700" anchor="t" anchorCtr="0">
            <a:normAutofit/>
          </a:bodyPr>
          <a:lstStyle/>
          <a:p>
            <a:pPr marL="114300" indent="0" algn="just">
              <a:buNone/>
            </a:pPr>
            <a:r>
              <a:rPr lang="cs-CZ" sz="2400" b="1" dirty="0">
                <a:latin typeface="Times New Roman" panose="02020603050405020304" pitchFamily="18" charset="0"/>
                <a:cs typeface="Times New Roman" panose="02020603050405020304" pitchFamily="18" charset="0"/>
              </a:rPr>
              <a:t> </a:t>
            </a:r>
            <a:endParaRPr lang="cs-CZ" sz="2400" b="1" dirty="0">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2543175" y="690171"/>
            <a:ext cx="8831943" cy="445729"/>
          </a:xfrm>
        </p:spPr>
        <p:txBody>
          <a:bodyPr>
            <a:noAutofit/>
          </a:bodyPr>
          <a:lstStyle/>
          <a:p>
            <a:r>
              <a:rPr lang="cs-CZ" sz="4000" b="1" dirty="0"/>
              <a:t>KONEČNÝ DŮSLEDEK DOVOZNÍCH CEL? </a:t>
            </a:r>
            <a:endParaRPr lang="cs-CZ" sz="4000" b="1" dirty="0"/>
          </a:p>
        </p:txBody>
      </p:sp>
      <p:sp>
        <p:nvSpPr>
          <p:cNvPr id="3" name="TextBox 2"/>
          <p:cNvSpPr txBox="1"/>
          <p:nvPr/>
        </p:nvSpPr>
        <p:spPr>
          <a:xfrm>
            <a:off x="250976" y="1794073"/>
            <a:ext cx="11674324" cy="4832092"/>
          </a:xfrm>
          <a:prstGeom prst="rect">
            <a:avLst/>
          </a:prstGeom>
          <a:noFill/>
        </p:spPr>
        <p:txBody>
          <a:bodyPr wrap="square">
            <a:spAutoFit/>
          </a:bodyPr>
          <a:lstStyle/>
          <a:p>
            <a:pPr marL="571500" indent="-571500" algn="just">
              <a:buFont typeface="Arial" panose="020B0604020202020204" pitchFamily="34" charset="0"/>
              <a:buChar char="•"/>
            </a:pPr>
            <a:r>
              <a:rPr lang="cs-CZ" sz="3600" dirty="0">
                <a:highlight>
                  <a:srgbClr val="FFFF00"/>
                </a:highlight>
              </a:rPr>
              <a:t>Obchodní schodek – stejný</a:t>
            </a:r>
            <a:r>
              <a:rPr lang="cs-CZ" sz="3600" dirty="0"/>
              <a:t>, jediný důsledek – </a:t>
            </a:r>
            <a:r>
              <a:rPr lang="cs-CZ" sz="3600" dirty="0">
                <a:highlight>
                  <a:srgbClr val="FFFF00"/>
                </a:highlight>
              </a:rPr>
              <a:t>APRECIACE DOMÁCÍ MĚNY. </a:t>
            </a:r>
            <a:endParaRPr lang="cs-CZ" sz="3600" dirty="0">
              <a:highlight>
                <a:srgbClr val="FFFF00"/>
              </a:highlight>
            </a:endParaRPr>
          </a:p>
          <a:p>
            <a:pPr marL="571500" indent="-571500" algn="just">
              <a:buFont typeface="Arial" panose="020B0604020202020204" pitchFamily="34" charset="0"/>
              <a:buChar char="•"/>
            </a:pPr>
            <a:r>
              <a:rPr lang="cs-CZ" sz="3600" dirty="0"/>
              <a:t>Další důsledek – dovozní cla </a:t>
            </a:r>
            <a:r>
              <a:rPr lang="cs-CZ" sz="3600" dirty="0">
                <a:highlight>
                  <a:srgbClr val="FFFF00"/>
                </a:highlight>
              </a:rPr>
              <a:t>nezměnila čistý dovoz zboží a služeb, </a:t>
            </a:r>
            <a:endParaRPr lang="cs-CZ" sz="3600" dirty="0">
              <a:highlight>
                <a:srgbClr val="FFFF00"/>
              </a:highlight>
            </a:endParaRPr>
          </a:p>
          <a:p>
            <a:pPr marL="571500" indent="-571500" algn="just">
              <a:buFont typeface="Wingdings" panose="05000000000000000000" pitchFamily="2" charset="2"/>
              <a:buChar char="Ø"/>
            </a:pPr>
            <a:r>
              <a:rPr lang="cs-CZ" sz="3600" dirty="0">
                <a:highlight>
                  <a:srgbClr val="FFFF00"/>
                </a:highlight>
              </a:rPr>
              <a:t>snížila OBJEM ZAHRANIČNÍHO OBCHODU</a:t>
            </a:r>
            <a:r>
              <a:rPr lang="cs-CZ" sz="3600" dirty="0"/>
              <a:t>, neboť došlo ke snížení vývozu i dovozu.</a:t>
            </a:r>
            <a:endParaRPr lang="cs-CZ" sz="3600" dirty="0"/>
          </a:p>
          <a:p>
            <a:pPr marL="571500" indent="-571500" algn="just">
              <a:buFont typeface="Wingdings" panose="05000000000000000000" pitchFamily="2" charset="2"/>
              <a:buChar char="ü"/>
            </a:pPr>
            <a:endParaRPr lang="cs-CZ" sz="2800" b="1" dirty="0"/>
          </a:p>
          <a:p>
            <a:pPr marL="571500" indent="-571500" algn="just">
              <a:buFont typeface="Wingdings" panose="05000000000000000000" pitchFamily="2" charset="2"/>
              <a:buChar char="ü"/>
            </a:pPr>
            <a:r>
              <a:rPr lang="cs-CZ" sz="2800" b="1" dirty="0"/>
              <a:t>Stejné účinky – vývozní subvence.</a:t>
            </a:r>
            <a:endParaRPr lang="cs-CZ" sz="2800" b="1" dirty="0"/>
          </a:p>
          <a:p>
            <a:pPr marL="571500" indent="-571500" algn="just">
              <a:buFont typeface="Wingdings" panose="05000000000000000000" pitchFamily="2" charset="2"/>
              <a:buChar char="ü"/>
            </a:pPr>
            <a:endParaRPr lang="cs-CZ" sz="3600" b="1"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257300"/>
            <a:ext cx="11674324" cy="5083115"/>
          </a:xfrm>
          <a:prstGeom prst="rect">
            <a:avLst/>
          </a:prstGeom>
          <a:noFill/>
          <a:ln>
            <a:noFill/>
          </a:ln>
        </p:spPr>
        <p:txBody>
          <a:bodyPr spcFirstLastPara="1" wrap="square" lIns="91425" tIns="45700" rIns="91425" bIns="45700" anchor="t" anchorCtr="0">
            <a:normAutofit/>
          </a:bodyPr>
          <a:lstStyle/>
          <a:p>
            <a:pPr algn="just">
              <a:buFont typeface="Wingdings" panose="05000000000000000000" pitchFamily="2" charset="2"/>
              <a:buChar char="v"/>
            </a:pPr>
            <a:r>
              <a:rPr lang="cs-CZ" sz="2400" b="1" dirty="0">
                <a:latin typeface="Times New Roman" panose="02020603050405020304" pitchFamily="18" charset="0"/>
                <a:cs typeface="Times New Roman" panose="02020603050405020304" pitchFamily="18" charset="0"/>
              </a:rPr>
              <a:t>Před první světovou válkou = </a:t>
            </a:r>
            <a:r>
              <a:rPr lang="cs-CZ" sz="2400" b="1" dirty="0">
                <a:highlight>
                  <a:srgbClr val="FFFF00"/>
                </a:highlight>
                <a:latin typeface="Times New Roman" panose="02020603050405020304" pitchFamily="18" charset="0"/>
                <a:cs typeface="Times New Roman" panose="02020603050405020304" pitchFamily="18" charset="0"/>
              </a:rPr>
              <a:t>mezinárodní měnový systém založen na zlatě </a:t>
            </a:r>
            <a:r>
              <a:rPr lang="cs-CZ" sz="2400" b="1" dirty="0">
                <a:latin typeface="Times New Roman" panose="02020603050405020304" pitchFamily="18" charset="0"/>
                <a:cs typeface="Times New Roman" panose="02020603050405020304" pitchFamily="18" charset="0"/>
              </a:rPr>
              <a:t>a měnové kurzy tehdy jednoduše odrážely zlatý obsah národních měn:</a:t>
            </a:r>
            <a:endParaRPr lang="cs-CZ" sz="2400" b="1" dirty="0">
              <a:latin typeface="Times New Roman" panose="02020603050405020304" pitchFamily="18" charset="0"/>
              <a:cs typeface="Times New Roman" panose="02020603050405020304" pitchFamily="18" charset="0"/>
            </a:endParaRPr>
          </a:p>
          <a:p>
            <a:pPr algn="just"/>
            <a:r>
              <a:rPr lang="cs-CZ" sz="2400" b="1" dirty="0">
                <a:latin typeface="Times New Roman" panose="02020603050405020304" pitchFamily="18" charset="0"/>
                <a:cs typeface="Times New Roman" panose="02020603050405020304" pitchFamily="18" charset="0"/>
              </a:rPr>
              <a:t>Př. zlatý obsah britské libry DVAKRÁT VYŠŠÍ než zlatý obsah amerického dolaru, měnové trhy přirozeně nastolily kurz </a:t>
            </a:r>
            <a:r>
              <a:rPr lang="cs-CZ" sz="2400" b="1" dirty="0">
                <a:highlight>
                  <a:srgbClr val="FFFF00"/>
                </a:highlight>
                <a:latin typeface="Times New Roman" panose="02020603050405020304" pitchFamily="18" charset="0"/>
                <a:cs typeface="Times New Roman" panose="02020603050405020304" pitchFamily="18" charset="0"/>
              </a:rPr>
              <a:t>2 dolary za libru. </a:t>
            </a:r>
            <a:endParaRPr lang="cs-CZ" sz="2400" b="1" dirty="0">
              <a:highlight>
                <a:srgbClr val="FFFF00"/>
              </a:highlight>
              <a:latin typeface="Times New Roman" panose="02020603050405020304" pitchFamily="18" charset="0"/>
              <a:cs typeface="Times New Roman" panose="02020603050405020304" pitchFamily="18" charset="0"/>
            </a:endParaRPr>
          </a:p>
          <a:p>
            <a:pPr algn="just"/>
            <a:r>
              <a:rPr lang="cs-CZ" sz="2400" b="1" dirty="0">
                <a:latin typeface="Times New Roman" panose="02020603050405020304" pitchFamily="18" charset="0"/>
                <a:cs typeface="Times New Roman" panose="02020603050405020304" pitchFamily="18" charset="0"/>
              </a:rPr>
              <a:t>Světová válka způsobila rozpad tohoto měnového systému:</a:t>
            </a:r>
            <a:endParaRPr lang="cs-CZ" sz="24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2400" b="1" dirty="0">
                <a:latin typeface="Times New Roman" panose="02020603050405020304" pitchFamily="18" charset="0"/>
                <a:cs typeface="Times New Roman" panose="02020603050405020304" pitchFamily="18" charset="0"/>
              </a:rPr>
              <a:t>Národní měny přestaly být směnitelné za zlato, jejich zlatý obsah přestal být pro měnové trhy vodítkem k vytváření měnových kurzů. </a:t>
            </a:r>
            <a:endParaRPr lang="cs-CZ" sz="24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cs-CZ" sz="2400" b="1" i="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sz="2400" b="1" i="1" dirty="0">
                <a:latin typeface="Times New Roman" panose="02020603050405020304" pitchFamily="18" charset="0"/>
                <a:cs typeface="Times New Roman" panose="02020603050405020304" pitchFamily="18" charset="0"/>
              </a:rPr>
              <a:t>Ekonomové - otázka: jak vysvětlit měnové kurzy v této nové situaci? </a:t>
            </a:r>
            <a:endParaRPr lang="cs-CZ" sz="2400" b="1" i="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2400" b="1" dirty="0">
                <a:latin typeface="Times New Roman" panose="02020603050405020304" pitchFamily="18" charset="0"/>
                <a:cs typeface="Times New Roman" panose="02020603050405020304" pitchFamily="18" charset="0"/>
              </a:rPr>
              <a:t>1919: od švédského ekonoma G. </a:t>
            </a:r>
            <a:r>
              <a:rPr lang="cs-CZ" sz="2400" b="1" dirty="0" err="1">
                <a:latin typeface="Times New Roman" panose="02020603050405020304" pitchFamily="18" charset="0"/>
                <a:cs typeface="Times New Roman" panose="02020603050405020304" pitchFamily="18" charset="0"/>
              </a:rPr>
              <a:t>Cassel</a:t>
            </a:r>
            <a:r>
              <a:rPr lang="cs-CZ" sz="2400" b="1" dirty="0">
                <a:latin typeface="Times New Roman" panose="02020603050405020304" pitchFamily="18" charset="0"/>
                <a:cs typeface="Times New Roman" panose="02020603050405020304" pitchFamily="18" charset="0"/>
              </a:rPr>
              <a:t> - </a:t>
            </a:r>
            <a:r>
              <a:rPr lang="cs-CZ" sz="2400" b="1" dirty="0">
                <a:highlight>
                  <a:srgbClr val="FFFF00"/>
                </a:highlight>
                <a:latin typeface="Times New Roman" panose="02020603050405020304" pitchFamily="18" charset="0"/>
                <a:cs typeface="Times New Roman" panose="02020603050405020304" pitchFamily="18" charset="0"/>
              </a:rPr>
              <a:t>TEORIE PARITY KUPNÍ SÍLY. </a:t>
            </a:r>
            <a:endParaRPr lang="cs-CZ" sz="2400" b="1" dirty="0">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cs-CZ" sz="2400" b="1" dirty="0">
                <a:latin typeface="Times New Roman" panose="02020603050405020304" pitchFamily="18" charset="0"/>
                <a:cs typeface="Times New Roman" panose="02020603050405020304" pitchFamily="18" charset="0"/>
              </a:rPr>
              <a:t>Základní tvrzení teorie: zboží má stejnou cenu v každé zemi. Hlavní argument: </a:t>
            </a:r>
            <a:r>
              <a:rPr lang="cs-CZ" sz="2400" b="1" dirty="0">
                <a:solidFill>
                  <a:srgbClr val="FF0000"/>
                </a:solidFill>
                <a:latin typeface="Times New Roman" panose="02020603050405020304" pitchFamily="18" charset="0"/>
                <a:cs typeface="Times New Roman" panose="02020603050405020304" pitchFamily="18" charset="0"/>
              </a:rPr>
              <a:t>ZÁKON JEDINÉ CENY</a:t>
            </a:r>
            <a:r>
              <a:rPr lang="cs-CZ" sz="2400" b="1" dirty="0">
                <a:latin typeface="Times New Roman" panose="02020603050405020304" pitchFamily="18" charset="0"/>
                <a:cs typeface="Times New Roman" panose="02020603050405020304" pitchFamily="18" charset="0"/>
              </a:rPr>
              <a:t> (počátek 19. st. –D. Ricardo)</a:t>
            </a:r>
            <a:endParaRPr lang="cs-CZ" sz="2400" b="1" dirty="0">
              <a:latin typeface="Times New Roman" panose="02020603050405020304" pitchFamily="18" charset="0"/>
              <a:cs typeface="Times New Roman" panose="02020603050405020304" pitchFamily="18" charset="0"/>
            </a:endParaRPr>
          </a:p>
          <a:p>
            <a:pPr marL="114300" indent="0" algn="just">
              <a:buNone/>
            </a:pPr>
            <a:endParaRPr lang="cs-CZ" sz="2400" b="1" dirty="0">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3057525" y="676856"/>
            <a:ext cx="8831943" cy="445729"/>
          </a:xfrm>
        </p:spPr>
        <p:txBody>
          <a:bodyPr>
            <a:noAutofit/>
          </a:bodyPr>
          <a:lstStyle/>
          <a:p>
            <a:r>
              <a:rPr lang="cs-CZ" sz="4000" b="1" dirty="0"/>
              <a:t>TEORIE PARITY KUPNÍ SÍLY</a:t>
            </a:r>
            <a:endParaRPr lang="cs-CZ" sz="4000" b="1"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257300"/>
            <a:ext cx="11674324" cy="5083115"/>
          </a:xfrm>
          <a:prstGeom prst="rect">
            <a:avLst/>
          </a:prstGeom>
          <a:noFill/>
          <a:ln>
            <a:noFill/>
          </a:ln>
        </p:spPr>
        <p:txBody>
          <a:bodyPr spcFirstLastPara="1" wrap="square" lIns="91425" tIns="45700" rIns="91425" bIns="45700" anchor="t" anchorCtr="0">
            <a:normAutofit/>
          </a:bodyPr>
          <a:lstStyle/>
          <a:p>
            <a:pPr algn="just">
              <a:buFont typeface="Wingdings" panose="05000000000000000000" pitchFamily="2" charset="2"/>
              <a:buChar char="v"/>
            </a:pPr>
            <a:r>
              <a:rPr lang="cs-CZ" sz="2400" b="1" dirty="0">
                <a:latin typeface="Times New Roman" panose="02020603050405020304" pitchFamily="18" charset="0"/>
                <a:cs typeface="Times New Roman" panose="02020603050405020304" pitchFamily="18" charset="0"/>
              </a:rPr>
              <a:t>Před první světovou válkou = </a:t>
            </a:r>
            <a:r>
              <a:rPr lang="cs-CZ" sz="2400" b="1" dirty="0">
                <a:highlight>
                  <a:srgbClr val="FFFF00"/>
                </a:highlight>
                <a:latin typeface="Times New Roman" panose="02020603050405020304" pitchFamily="18" charset="0"/>
                <a:cs typeface="Times New Roman" panose="02020603050405020304" pitchFamily="18" charset="0"/>
              </a:rPr>
              <a:t>mezinárodní měnový systém založen na zlatě </a:t>
            </a:r>
            <a:r>
              <a:rPr lang="cs-CZ" sz="2400" b="1" dirty="0">
                <a:latin typeface="Times New Roman" panose="02020603050405020304" pitchFamily="18" charset="0"/>
                <a:cs typeface="Times New Roman" panose="02020603050405020304" pitchFamily="18" charset="0"/>
              </a:rPr>
              <a:t>a měnové kurzy tehdy jednoduše odrážely zlatý obsah národních měn:</a:t>
            </a:r>
            <a:endParaRPr lang="cs-CZ" sz="2400" b="1" dirty="0">
              <a:latin typeface="Times New Roman" panose="02020603050405020304" pitchFamily="18" charset="0"/>
              <a:cs typeface="Times New Roman" panose="02020603050405020304" pitchFamily="18" charset="0"/>
            </a:endParaRPr>
          </a:p>
          <a:p>
            <a:pPr algn="just"/>
            <a:r>
              <a:rPr lang="cs-CZ" sz="2400" b="1" dirty="0">
                <a:latin typeface="Times New Roman" panose="02020603050405020304" pitchFamily="18" charset="0"/>
                <a:cs typeface="Times New Roman" panose="02020603050405020304" pitchFamily="18" charset="0"/>
              </a:rPr>
              <a:t>Př. zlatý obsah britské libry DVAKRÁT VYŠŠÍ než zlatý obsah amerického dolaru, měnové trhy přirozeně nastolily kurz </a:t>
            </a:r>
            <a:r>
              <a:rPr lang="cs-CZ" sz="2400" b="1" dirty="0">
                <a:highlight>
                  <a:srgbClr val="FFFF00"/>
                </a:highlight>
                <a:latin typeface="Times New Roman" panose="02020603050405020304" pitchFamily="18" charset="0"/>
                <a:cs typeface="Times New Roman" panose="02020603050405020304" pitchFamily="18" charset="0"/>
              </a:rPr>
              <a:t>2 dolary za libru. </a:t>
            </a:r>
            <a:endParaRPr lang="cs-CZ" sz="2400" b="1" dirty="0">
              <a:highlight>
                <a:srgbClr val="FFFF00"/>
              </a:highlight>
              <a:latin typeface="Times New Roman" panose="02020603050405020304" pitchFamily="18" charset="0"/>
              <a:cs typeface="Times New Roman" panose="02020603050405020304" pitchFamily="18" charset="0"/>
            </a:endParaRPr>
          </a:p>
          <a:p>
            <a:pPr algn="just"/>
            <a:r>
              <a:rPr lang="cs-CZ" sz="2400" b="1" dirty="0">
                <a:latin typeface="Times New Roman" panose="02020603050405020304" pitchFamily="18" charset="0"/>
                <a:cs typeface="Times New Roman" panose="02020603050405020304" pitchFamily="18" charset="0"/>
              </a:rPr>
              <a:t>Světová válka způsobila rozpad tohoto měnového systému:</a:t>
            </a:r>
            <a:endParaRPr lang="cs-CZ" sz="24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2400" b="1" dirty="0">
                <a:latin typeface="Times New Roman" panose="02020603050405020304" pitchFamily="18" charset="0"/>
                <a:cs typeface="Times New Roman" panose="02020603050405020304" pitchFamily="18" charset="0"/>
              </a:rPr>
              <a:t>Národní měny přestaly být směnitelné za zlato, jejich zlatý obsah přestal být pro měnové trhy vodítkem k vytváření měnových kurzů. </a:t>
            </a:r>
            <a:endParaRPr lang="cs-CZ" sz="24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cs-CZ" sz="2400" b="1" i="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sz="2400" b="1" i="1" dirty="0">
                <a:latin typeface="Times New Roman" panose="02020603050405020304" pitchFamily="18" charset="0"/>
                <a:cs typeface="Times New Roman" panose="02020603050405020304" pitchFamily="18" charset="0"/>
              </a:rPr>
              <a:t>Ekonomové - otázka: jak vysvětlit měnové kurzy v této nové situaci? </a:t>
            </a:r>
            <a:endParaRPr lang="cs-CZ" sz="2400" b="1" i="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2400" b="1" dirty="0">
                <a:latin typeface="Times New Roman" panose="02020603050405020304" pitchFamily="18" charset="0"/>
                <a:cs typeface="Times New Roman" panose="02020603050405020304" pitchFamily="18" charset="0"/>
              </a:rPr>
              <a:t>1919: od švédského ekonoma G. </a:t>
            </a:r>
            <a:r>
              <a:rPr lang="cs-CZ" sz="2400" b="1" dirty="0" err="1">
                <a:latin typeface="Times New Roman" panose="02020603050405020304" pitchFamily="18" charset="0"/>
                <a:cs typeface="Times New Roman" panose="02020603050405020304" pitchFamily="18" charset="0"/>
              </a:rPr>
              <a:t>Cassel</a:t>
            </a:r>
            <a:r>
              <a:rPr lang="cs-CZ" sz="2400" b="1" dirty="0">
                <a:latin typeface="Times New Roman" panose="02020603050405020304" pitchFamily="18" charset="0"/>
                <a:cs typeface="Times New Roman" panose="02020603050405020304" pitchFamily="18" charset="0"/>
              </a:rPr>
              <a:t> - </a:t>
            </a:r>
            <a:r>
              <a:rPr lang="cs-CZ" sz="2400" b="1" dirty="0">
                <a:highlight>
                  <a:srgbClr val="FFFF00"/>
                </a:highlight>
                <a:latin typeface="Times New Roman" panose="02020603050405020304" pitchFamily="18" charset="0"/>
                <a:cs typeface="Times New Roman" panose="02020603050405020304" pitchFamily="18" charset="0"/>
              </a:rPr>
              <a:t>TEORIE PARITY KUPNÍ SÍLY. </a:t>
            </a:r>
            <a:endParaRPr lang="cs-CZ" sz="2400" b="1" dirty="0">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cs-CZ" sz="2400" b="1" dirty="0">
                <a:latin typeface="Times New Roman" panose="02020603050405020304" pitchFamily="18" charset="0"/>
                <a:cs typeface="Times New Roman" panose="02020603050405020304" pitchFamily="18" charset="0"/>
              </a:rPr>
              <a:t>Základní tvrzení teorie: zboží má stejnou cenu v každé zemi. Hlavní argument: </a:t>
            </a:r>
            <a:r>
              <a:rPr lang="cs-CZ" sz="2400" b="1" dirty="0">
                <a:solidFill>
                  <a:srgbClr val="FF0000"/>
                </a:solidFill>
                <a:latin typeface="Times New Roman" panose="02020603050405020304" pitchFamily="18" charset="0"/>
                <a:cs typeface="Times New Roman" panose="02020603050405020304" pitchFamily="18" charset="0"/>
              </a:rPr>
              <a:t>ZÁKON JEDINÉ CENY</a:t>
            </a:r>
            <a:r>
              <a:rPr lang="cs-CZ" sz="2400" b="1" dirty="0">
                <a:latin typeface="Times New Roman" panose="02020603050405020304" pitchFamily="18" charset="0"/>
                <a:cs typeface="Times New Roman" panose="02020603050405020304" pitchFamily="18" charset="0"/>
              </a:rPr>
              <a:t> (počátek 19. st. –D. Ricardo):</a:t>
            </a:r>
            <a:endParaRPr lang="cs-CZ" sz="2400" b="1" dirty="0">
              <a:latin typeface="Times New Roman" panose="02020603050405020304" pitchFamily="18" charset="0"/>
              <a:cs typeface="Times New Roman" panose="02020603050405020304" pitchFamily="18" charset="0"/>
            </a:endParaRPr>
          </a:p>
          <a:p>
            <a:pPr marL="114300" indent="0" algn="just">
              <a:buNone/>
            </a:pPr>
            <a:endParaRPr lang="cs-CZ" sz="2400" b="1" dirty="0">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3057525" y="676856"/>
            <a:ext cx="8831943" cy="445729"/>
          </a:xfrm>
        </p:spPr>
        <p:txBody>
          <a:bodyPr>
            <a:noAutofit/>
          </a:bodyPr>
          <a:lstStyle/>
          <a:p>
            <a:r>
              <a:rPr lang="cs-CZ" sz="4000" b="1" dirty="0"/>
              <a:t>TEORIE PARITY KUPNÍ SÍLY</a:t>
            </a:r>
            <a:endParaRPr lang="cs-CZ" sz="4000" b="1"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257300"/>
            <a:ext cx="11674324" cy="5083115"/>
          </a:xfrm>
          <a:prstGeom prst="rect">
            <a:avLst/>
          </a:prstGeom>
          <a:noFill/>
          <a:ln>
            <a:noFill/>
          </a:ln>
        </p:spPr>
        <p:txBody>
          <a:bodyPr spcFirstLastPara="1" wrap="square" lIns="91425" tIns="45700" rIns="91425" bIns="45700" anchor="t" anchorCtr="0">
            <a:normAutofit/>
          </a:bodyPr>
          <a:lstStyle/>
          <a:p>
            <a:pPr algn="just">
              <a:buFont typeface="Wingdings" panose="05000000000000000000" pitchFamily="2" charset="2"/>
              <a:buChar char="ü"/>
            </a:pPr>
            <a:r>
              <a:rPr lang="cs-CZ" sz="2400" b="1" dirty="0">
                <a:highlight>
                  <a:srgbClr val="FFFF00"/>
                </a:highlight>
                <a:latin typeface="Times New Roman" panose="02020603050405020304" pitchFamily="18" charset="0"/>
                <a:cs typeface="Times New Roman" panose="02020603050405020304" pitchFamily="18" charset="0"/>
              </a:rPr>
              <a:t>Arbitráže obchodníků </a:t>
            </a:r>
            <a:r>
              <a:rPr lang="cs-CZ" sz="2400" b="1" dirty="0">
                <a:latin typeface="Times New Roman" panose="02020603050405020304" pitchFamily="18" charset="0"/>
                <a:cs typeface="Times New Roman" panose="02020603050405020304" pitchFamily="18" charset="0"/>
              </a:rPr>
              <a:t>vyrovnávají cenu téhož zboží na územně vzdálených trzích.</a:t>
            </a:r>
            <a:endParaRPr lang="cs-CZ" sz="24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2400" b="1" dirty="0">
                <a:solidFill>
                  <a:srgbClr val="FF0000"/>
                </a:solidFill>
                <a:latin typeface="Times New Roman" panose="02020603050405020304" pitchFamily="18" charset="0"/>
                <a:cs typeface="Times New Roman" panose="02020603050405020304" pitchFamily="18" charset="0"/>
              </a:rPr>
              <a:t>Arbitráž – kupování zboží na levnějším trhu za účelem jeho prodeje na dražším trhu:</a:t>
            </a:r>
            <a:endParaRPr lang="cs-CZ" sz="2400" b="1" dirty="0">
              <a:solidFill>
                <a:srgbClr val="FF0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2400" b="1" dirty="0">
                <a:latin typeface="Times New Roman" panose="02020603050405020304" pitchFamily="18" charset="0"/>
                <a:cs typeface="Times New Roman" panose="02020603050405020304" pitchFamily="18" charset="0"/>
              </a:rPr>
              <a:t>Těmito arbitrážemi se prosazuje </a:t>
            </a:r>
            <a:r>
              <a:rPr lang="cs-CZ" sz="2400" b="1" dirty="0">
                <a:highlight>
                  <a:srgbClr val="FFFF00"/>
                </a:highlight>
                <a:latin typeface="Times New Roman" panose="02020603050405020304" pitchFamily="18" charset="0"/>
                <a:cs typeface="Times New Roman" panose="02020603050405020304" pitchFamily="18" charset="0"/>
              </a:rPr>
              <a:t>zákon jediné ceny. </a:t>
            </a:r>
            <a:endParaRPr lang="cs-CZ" sz="2400" b="1" dirty="0">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endParaRPr lang="cs-CZ" sz="24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cs-CZ" sz="2400" b="1" dirty="0">
                <a:latin typeface="Times New Roman" panose="02020603050405020304" pitchFamily="18" charset="0"/>
                <a:cs typeface="Times New Roman" panose="02020603050405020304" pitchFamily="18" charset="0"/>
              </a:rPr>
              <a:t>Souvislost ZÁKONA JEDINÉ CENY s PARITOU KUPNÍ SÍLY: </a:t>
            </a:r>
            <a:endParaRPr lang="cs-CZ" sz="2400" b="1" dirty="0">
              <a:latin typeface="Times New Roman" panose="02020603050405020304" pitchFamily="18" charset="0"/>
              <a:cs typeface="Times New Roman" panose="02020603050405020304" pitchFamily="18" charset="0"/>
            </a:endParaRPr>
          </a:p>
          <a:p>
            <a:pPr marL="571500" indent="-457200" algn="just">
              <a:buFont typeface="+mj-lt"/>
              <a:buAutoNum type="arabicPeriod"/>
            </a:pPr>
            <a:r>
              <a:rPr lang="cs-CZ" sz="2400" b="1" dirty="0">
                <a:latin typeface="Times New Roman" panose="02020603050405020304" pitchFamily="18" charset="0"/>
                <a:cs typeface="Times New Roman" panose="02020603050405020304" pitchFamily="18" charset="0"/>
              </a:rPr>
              <a:t>Vznikne rozdíl cen pouze u jednoho zboží: </a:t>
            </a:r>
            <a:r>
              <a:rPr lang="cs-CZ" sz="2400" b="1" dirty="0">
                <a:highlight>
                  <a:srgbClr val="FFFF00"/>
                </a:highlight>
                <a:latin typeface="Times New Roman" panose="02020603050405020304" pitchFamily="18" charset="0"/>
                <a:cs typeface="Times New Roman" panose="02020603050405020304" pitchFamily="18" charset="0"/>
              </a:rPr>
              <a:t>arbitráž bude působit na ceny</a:t>
            </a:r>
            <a:r>
              <a:rPr lang="cs-CZ" sz="2400" b="1" dirty="0">
                <a:latin typeface="Times New Roman" panose="02020603050405020304" pitchFamily="18" charset="0"/>
                <a:cs typeface="Times New Roman" panose="02020603050405020304" pitchFamily="18" charset="0"/>
              </a:rPr>
              <a:t>, dokud je nesjednotí. Arbitráže na trhu sukna nebudou příliš působit na měnový kurz, protože sukno má malý podíl na celém zahraničním obchodu Česka nebo eurozóny. </a:t>
            </a:r>
            <a:endParaRPr lang="cs-CZ" sz="2400" b="1" dirty="0">
              <a:latin typeface="Times New Roman" panose="02020603050405020304" pitchFamily="18" charset="0"/>
              <a:cs typeface="Times New Roman" panose="02020603050405020304" pitchFamily="18" charset="0"/>
            </a:endParaRPr>
          </a:p>
          <a:p>
            <a:pPr marL="571500" indent="-457200" algn="just">
              <a:buFont typeface="+mj-lt"/>
              <a:buAutoNum type="arabicPeriod"/>
            </a:pPr>
            <a:r>
              <a:rPr lang="cs-CZ" sz="2400" b="1" dirty="0">
                <a:latin typeface="Times New Roman" panose="02020603050405020304" pitchFamily="18" charset="0"/>
                <a:cs typeface="Times New Roman" panose="02020603050405020304" pitchFamily="18" charset="0"/>
              </a:rPr>
              <a:t>Vznikne rozdíl v cenách všeho nebo většiny zboží = rozdíl v cenových hladinách, </a:t>
            </a:r>
            <a:r>
              <a:rPr lang="cs-CZ" sz="2400" b="1" dirty="0">
                <a:highlight>
                  <a:srgbClr val="FFFF00"/>
                </a:highlight>
                <a:latin typeface="Times New Roman" panose="02020603050405020304" pitchFamily="18" charset="0"/>
                <a:cs typeface="Times New Roman" panose="02020603050405020304" pitchFamily="18" charset="0"/>
              </a:rPr>
              <a:t>arbitráže působí na měnový kurz. </a:t>
            </a:r>
            <a:r>
              <a:rPr lang="cs-CZ" sz="2400" b="1" dirty="0">
                <a:latin typeface="Times New Roman" panose="02020603050405020304" pitchFamily="18" charset="0"/>
                <a:cs typeface="Times New Roman" panose="02020603050405020304" pitchFamily="18" charset="0"/>
              </a:rPr>
              <a:t>Kurz reaguje mnohem rychleji než ceny zboží!!! </a:t>
            </a:r>
            <a:endParaRPr lang="cs-CZ" sz="2400" b="1" dirty="0">
              <a:latin typeface="Times New Roman" panose="02020603050405020304" pitchFamily="18" charset="0"/>
              <a:cs typeface="Times New Roman" panose="02020603050405020304" pitchFamily="18" charset="0"/>
            </a:endParaRPr>
          </a:p>
          <a:p>
            <a:pPr marL="114300" indent="0" algn="just">
              <a:buNone/>
            </a:pPr>
            <a:endParaRPr lang="cs-CZ" sz="2400" b="1" dirty="0">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3057525" y="676856"/>
            <a:ext cx="8831943" cy="445729"/>
          </a:xfrm>
        </p:spPr>
        <p:txBody>
          <a:bodyPr>
            <a:noAutofit/>
          </a:bodyPr>
          <a:lstStyle/>
          <a:p>
            <a:r>
              <a:rPr lang="cs-CZ" sz="4000" b="1" dirty="0"/>
              <a:t>TEORIE PARITY KUPNÍ SÍLY</a:t>
            </a:r>
            <a:endParaRPr lang="cs-CZ" sz="4000" b="1"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257300"/>
            <a:ext cx="11674324" cy="5083115"/>
          </a:xfrm>
          <a:prstGeom prst="rect">
            <a:avLst/>
          </a:prstGeom>
          <a:noFill/>
          <a:ln>
            <a:noFill/>
          </a:ln>
        </p:spPr>
        <p:txBody>
          <a:bodyPr spcFirstLastPara="1" wrap="square" lIns="91425" tIns="45700" rIns="91425" bIns="45700" anchor="t" anchorCtr="0">
            <a:normAutofit/>
          </a:bodyPr>
          <a:lstStyle/>
          <a:p>
            <a:pPr algn="just">
              <a:buFont typeface="Wingdings" panose="05000000000000000000" pitchFamily="2" charset="2"/>
              <a:buChar char="Ø"/>
            </a:pPr>
            <a:r>
              <a:rPr lang="cs-CZ" sz="2800" b="1" dirty="0">
                <a:latin typeface="Times New Roman" panose="02020603050405020304" pitchFamily="18" charset="0"/>
                <a:cs typeface="Times New Roman" panose="02020603050405020304" pitchFamily="18" charset="0"/>
              </a:rPr>
              <a:t>Dříve, než se ceny pohnou, změní se měnový kurz. =&gt; </a:t>
            </a:r>
            <a:r>
              <a:rPr lang="cs-CZ" sz="2800" b="1" dirty="0">
                <a:highlight>
                  <a:srgbClr val="FFFF00"/>
                </a:highlight>
                <a:latin typeface="Times New Roman" panose="02020603050405020304" pitchFamily="18" charset="0"/>
                <a:cs typeface="Times New Roman" panose="02020603050405020304" pitchFamily="18" charset="0"/>
              </a:rPr>
              <a:t>Nominální měnový kurz se přizpůsobí poměru cenových hladin. </a:t>
            </a:r>
            <a:endParaRPr lang="cs-CZ" sz="2800" b="1" dirty="0">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sz="2800" b="1" dirty="0">
                <a:latin typeface="Times New Roman" panose="02020603050405020304" pitchFamily="18" charset="0"/>
                <a:cs typeface="Times New Roman" panose="02020603050405020304" pitchFamily="18" charset="0"/>
              </a:rPr>
              <a:t>= Podstata </a:t>
            </a:r>
            <a:r>
              <a:rPr lang="cs-CZ" sz="2800" b="1" dirty="0">
                <a:highlight>
                  <a:srgbClr val="FFFF00"/>
                </a:highlight>
                <a:latin typeface="Times New Roman" panose="02020603050405020304" pitchFamily="18" charset="0"/>
                <a:cs typeface="Times New Roman" panose="02020603050405020304" pitchFamily="18" charset="0"/>
              </a:rPr>
              <a:t>ABSOLUTNÍ VERZE TEORIE PARITY KUPNÍ SILY</a:t>
            </a:r>
            <a:r>
              <a:rPr lang="cs-CZ" sz="2800" b="1" dirty="0">
                <a:latin typeface="Times New Roman" panose="02020603050405020304" pitchFamily="18" charset="0"/>
                <a:cs typeface="Times New Roman" panose="02020603050405020304" pitchFamily="18" charset="0"/>
              </a:rPr>
              <a:t>: nominální měnový kurz je dán poměrem domácí a zahraniční cenové hladiny: </a:t>
            </a:r>
            <a:endParaRPr lang="cs-CZ" sz="2800" b="1" dirty="0">
              <a:latin typeface="Times New Roman" panose="02020603050405020304" pitchFamily="18" charset="0"/>
              <a:cs typeface="Times New Roman" panose="02020603050405020304" pitchFamily="18" charset="0"/>
            </a:endParaRPr>
          </a:p>
          <a:p>
            <a:pPr marL="114300" indent="0" algn="just">
              <a:buNone/>
            </a:pPr>
            <a:endParaRPr lang="cs-CZ" sz="2800" b="1" dirty="0">
              <a:latin typeface="Times New Roman" panose="02020603050405020304" pitchFamily="18" charset="0"/>
              <a:cs typeface="Times New Roman" panose="02020603050405020304" pitchFamily="18" charset="0"/>
            </a:endParaRPr>
          </a:p>
          <a:p>
            <a:pPr marL="114300" indent="0" algn="just">
              <a:buNone/>
            </a:pPr>
            <a:endParaRPr lang="cs-CZ" sz="2800" b="1" dirty="0">
              <a:latin typeface="Times New Roman" panose="02020603050405020304" pitchFamily="18" charset="0"/>
              <a:cs typeface="Times New Roman" panose="02020603050405020304" pitchFamily="18" charset="0"/>
            </a:endParaRPr>
          </a:p>
          <a:p>
            <a:pPr algn="just"/>
            <a:r>
              <a:rPr lang="cs-CZ" sz="2800" b="1" dirty="0">
                <a:latin typeface="Times New Roman" panose="02020603050405020304" pitchFamily="18" charset="0"/>
                <a:cs typeface="Times New Roman" panose="02020603050405020304" pitchFamily="18" charset="0"/>
              </a:rPr>
              <a:t>E — nominální měnový kurz, </a:t>
            </a:r>
            <a:endParaRPr lang="cs-CZ" sz="2800" b="1" dirty="0">
              <a:latin typeface="Times New Roman" panose="02020603050405020304" pitchFamily="18" charset="0"/>
              <a:cs typeface="Times New Roman" panose="02020603050405020304" pitchFamily="18" charset="0"/>
            </a:endParaRPr>
          </a:p>
          <a:p>
            <a:pPr algn="just"/>
            <a:r>
              <a:rPr lang="cs-CZ" sz="2800" b="1" dirty="0">
                <a:latin typeface="Times New Roman" panose="02020603050405020304" pitchFamily="18" charset="0"/>
                <a:cs typeface="Times New Roman" panose="02020603050405020304" pitchFamily="18" charset="0"/>
              </a:rPr>
              <a:t>P — domácí cenová hladina (v domácí měně), </a:t>
            </a:r>
            <a:endParaRPr lang="cs-CZ" sz="2800" b="1" dirty="0">
              <a:latin typeface="Times New Roman" panose="02020603050405020304" pitchFamily="18" charset="0"/>
              <a:cs typeface="Times New Roman" panose="02020603050405020304" pitchFamily="18" charset="0"/>
            </a:endParaRPr>
          </a:p>
          <a:p>
            <a:pPr algn="just"/>
            <a:r>
              <a:rPr lang="cs-CZ" sz="2800" b="1" dirty="0">
                <a:latin typeface="Times New Roman" panose="02020603050405020304" pitchFamily="18" charset="0"/>
                <a:cs typeface="Times New Roman" panose="02020603050405020304" pitchFamily="18" charset="0"/>
              </a:rPr>
              <a:t>Pf — zahraniční cenová hladina (v zahraniční měně). </a:t>
            </a:r>
            <a:endParaRPr lang="cs-CZ" sz="2800" b="1" dirty="0">
              <a:latin typeface="Times New Roman" panose="02020603050405020304" pitchFamily="18" charset="0"/>
              <a:cs typeface="Times New Roman" panose="02020603050405020304" pitchFamily="18" charset="0"/>
            </a:endParaRPr>
          </a:p>
          <a:p>
            <a:pPr marL="114300" indent="0" algn="just">
              <a:buNone/>
            </a:pPr>
            <a:endParaRPr lang="cs-CZ" sz="2800" b="1" dirty="0">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3057525" y="676856"/>
            <a:ext cx="8831943" cy="445729"/>
          </a:xfrm>
        </p:spPr>
        <p:txBody>
          <a:bodyPr>
            <a:noAutofit/>
          </a:bodyPr>
          <a:lstStyle/>
          <a:p>
            <a:r>
              <a:rPr lang="cs-CZ" sz="4000" b="1" dirty="0"/>
              <a:t>TEORIE PARITY KUPNÍ SÍLY</a:t>
            </a:r>
            <a:endParaRPr lang="cs-CZ" sz="4000" b="1" dirty="0"/>
          </a:p>
        </p:txBody>
      </p:sp>
      <p:pic>
        <p:nvPicPr>
          <p:cNvPr id="3" name="Picture 2"/>
          <p:cNvPicPr>
            <a:picLocks noChangeAspect="1"/>
          </p:cNvPicPr>
          <p:nvPr/>
        </p:nvPicPr>
        <p:blipFill>
          <a:blip r:embed="rId1"/>
          <a:srcRect l="44234" t="85534" r="44927" b="9012"/>
          <a:stretch>
            <a:fillRect/>
          </a:stretch>
        </p:blipFill>
        <p:spPr>
          <a:xfrm>
            <a:off x="8296275" y="3429000"/>
            <a:ext cx="1962150" cy="13620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257300"/>
            <a:ext cx="11674324" cy="5083115"/>
          </a:xfrm>
          <a:prstGeom prst="rect">
            <a:avLst/>
          </a:prstGeom>
          <a:noFill/>
          <a:ln>
            <a:noFill/>
          </a:ln>
        </p:spPr>
        <p:txBody>
          <a:bodyPr spcFirstLastPara="1" wrap="square" lIns="91425" tIns="45700" rIns="91425" bIns="45700" anchor="t" anchorCtr="0">
            <a:normAutofit fontScale="85000" lnSpcReduction="10000"/>
          </a:bodyPr>
          <a:lstStyle/>
          <a:p>
            <a:pPr algn="just"/>
            <a:r>
              <a:rPr lang="cs-CZ" sz="2400" b="1" dirty="0">
                <a:latin typeface="Times New Roman" panose="02020603050405020304" pitchFamily="18" charset="0"/>
                <a:cs typeface="Times New Roman" panose="02020603050405020304" pitchFamily="18" charset="0"/>
              </a:rPr>
              <a:t>Cenová hladina v ČR – 30krát vyšší než cenová hladina v eurozóně:</a:t>
            </a:r>
            <a:endParaRPr lang="cs-CZ" sz="24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2400" b="1" dirty="0">
                <a:latin typeface="Times New Roman" panose="02020603050405020304" pitchFamily="18" charset="0"/>
                <a:cs typeface="Times New Roman" panose="02020603050405020304" pitchFamily="18" charset="0"/>
              </a:rPr>
              <a:t>KURZ PARITY KUPNÍ SÍLY = 30 CZK/EUR: tento kurz zajistí, že je české, i evropské zboží stejně drahé: za korunu koupím v eurozóně stejné množství zboží jako v ČR = kurz parity kupní síly. </a:t>
            </a:r>
            <a:endParaRPr lang="cs-CZ" sz="24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sz="2400" b="1" dirty="0">
                <a:highlight>
                  <a:srgbClr val="FFFF00"/>
                </a:highlight>
                <a:latin typeface="Times New Roman" panose="02020603050405020304" pitchFamily="18" charset="0"/>
                <a:cs typeface="Times New Roman" panose="02020603050405020304" pitchFamily="18" charset="0"/>
              </a:rPr>
              <a:t>Závěr teorie parity kupní síly: měna má v každé zemi stejnou kupní sílu. </a:t>
            </a:r>
            <a:endParaRPr lang="cs-CZ" sz="2400" b="1" dirty="0">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cs-CZ" sz="24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cs-CZ" sz="2400" b="1" dirty="0">
                <a:solidFill>
                  <a:srgbClr val="FF0000"/>
                </a:solidFill>
                <a:latin typeface="Times New Roman" panose="02020603050405020304" pitchFamily="18" charset="0"/>
                <a:cs typeface="Times New Roman" panose="02020603050405020304" pitchFamily="18" charset="0"/>
              </a:rPr>
              <a:t>Vztah k E</a:t>
            </a:r>
            <a:r>
              <a:rPr lang="cs-CZ" sz="2000" b="1" dirty="0">
                <a:solidFill>
                  <a:srgbClr val="FF0000"/>
                </a:solidFill>
                <a:latin typeface="Times New Roman" panose="02020603050405020304" pitchFamily="18" charset="0"/>
                <a:cs typeface="Times New Roman" panose="02020603050405020304" pitchFamily="18" charset="0"/>
              </a:rPr>
              <a:t>R</a:t>
            </a:r>
            <a:endParaRPr lang="cs-CZ" sz="2000" b="1" dirty="0">
              <a:solidFill>
                <a:srgbClr val="FF0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sz="2400" b="1" dirty="0">
                <a:solidFill>
                  <a:srgbClr val="FF0000"/>
                </a:solidFill>
                <a:latin typeface="Times New Roman" panose="02020603050405020304" pitchFamily="18" charset="0"/>
                <a:cs typeface="Times New Roman" panose="02020603050405020304" pitchFamily="18" charset="0"/>
              </a:rPr>
              <a:t>Reálný měnový kurz: poměr cenových hladin dvou zemí vyjádřených ve stejné méně </a:t>
            </a:r>
            <a:endParaRPr lang="cs-CZ" sz="2400" b="1" dirty="0">
              <a:solidFill>
                <a:srgbClr val="FF0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2400" b="1" dirty="0">
                <a:solidFill>
                  <a:srgbClr val="FF0000"/>
                </a:solidFill>
                <a:latin typeface="Times New Roman" panose="02020603050405020304" pitchFamily="18" charset="0"/>
                <a:cs typeface="Times New Roman" panose="02020603050405020304" pitchFamily="18" charset="0"/>
              </a:rPr>
              <a:t>Nominální kurz = poměr cenových hladin:</a:t>
            </a:r>
            <a:endParaRPr lang="cs-CZ" sz="2400" b="1" dirty="0">
              <a:solidFill>
                <a:srgbClr val="FF0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2400" b="1" dirty="0">
                <a:solidFill>
                  <a:srgbClr val="FF0000"/>
                </a:solidFill>
                <a:highlight>
                  <a:srgbClr val="FFFF00"/>
                </a:highlight>
                <a:latin typeface="Times New Roman" panose="02020603050405020304" pitchFamily="18" charset="0"/>
                <a:cs typeface="Times New Roman" panose="02020603050405020304" pitchFamily="18" charset="0"/>
              </a:rPr>
              <a:t>=&gt; </a:t>
            </a:r>
            <a:r>
              <a:rPr lang="cs-CZ" sz="2400" b="1" dirty="0">
                <a:solidFill>
                  <a:srgbClr val="FF0000"/>
                </a:solidFill>
                <a:latin typeface="Times New Roman" panose="02020603050405020304" pitchFamily="18" charset="0"/>
                <a:cs typeface="Times New Roman" panose="02020603050405020304" pitchFamily="18" charset="0"/>
              </a:rPr>
              <a:t>Reálný kurz je roven jedné: cenové hladiny obou zemí (vyjádřené ve stejné měně) jsou stejné. </a:t>
            </a:r>
            <a:endParaRPr lang="cs-CZ" sz="2400" b="1" dirty="0">
              <a:solidFill>
                <a:srgbClr val="FF0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endParaRPr lang="cs-CZ" sz="24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cs-CZ" sz="2400" b="1" dirty="0">
                <a:latin typeface="Times New Roman" panose="02020603050405020304" pitchFamily="18" charset="0"/>
                <a:cs typeface="Times New Roman" panose="02020603050405020304" pitchFamily="18" charset="0"/>
              </a:rPr>
              <a:t>Spojení teorie parity kupní síly s modelem určení reálného měnového kurzu: Obr. 6 — 9. </a:t>
            </a:r>
            <a:endParaRPr lang="cs-CZ" sz="24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sz="2400" b="1" dirty="0">
                <a:highlight>
                  <a:srgbClr val="FFFF00"/>
                </a:highlight>
                <a:latin typeface="Times New Roman" panose="02020603050405020304" pitchFamily="18" charset="0"/>
                <a:cs typeface="Times New Roman" panose="02020603050405020304" pitchFamily="18" charset="0"/>
              </a:rPr>
              <a:t>Platnost teorie parity kupní síly: čistý vývoz vysoce citlivý na změny reálného kurzu — nepatrná změna reálného kurzu vyvolá nekonečně velkou změnu v čistém vývozu: křivka X(ER) – horizontální: </a:t>
            </a:r>
            <a:endParaRPr lang="cs-CZ" sz="2400" b="1" dirty="0">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2400" b="1" dirty="0">
                <a:highlight>
                  <a:srgbClr val="FFFF00"/>
                </a:highlight>
                <a:latin typeface="Times New Roman" panose="02020603050405020304" pitchFamily="18" charset="0"/>
                <a:cs typeface="Times New Roman" panose="02020603050405020304" pitchFamily="18" charset="0"/>
              </a:rPr>
              <a:t>Změny zahraničních investic a čistého dovozu, např. z —</a:t>
            </a:r>
            <a:r>
              <a:rPr lang="cs-CZ" sz="2400" b="1" dirty="0" err="1">
                <a:highlight>
                  <a:srgbClr val="FFFF00"/>
                </a:highlight>
                <a:latin typeface="Times New Roman" panose="02020603050405020304" pitchFamily="18" charset="0"/>
                <a:cs typeface="Times New Roman" panose="02020603050405020304" pitchFamily="18" charset="0"/>
              </a:rPr>
              <a:t>If</a:t>
            </a:r>
            <a:r>
              <a:rPr lang="cs-CZ" sz="2400" b="1" dirty="0">
                <a:highlight>
                  <a:srgbClr val="FFFF00"/>
                </a:highlight>
                <a:latin typeface="Times New Roman" panose="02020603050405020304" pitchFamily="18" charset="0"/>
                <a:cs typeface="Times New Roman" panose="02020603050405020304" pitchFamily="18" charset="0"/>
              </a:rPr>
              <a:t> na —</a:t>
            </a:r>
            <a:r>
              <a:rPr lang="cs-CZ" sz="2400" b="1" dirty="0" err="1">
                <a:highlight>
                  <a:srgbClr val="FFFF00"/>
                </a:highlight>
                <a:latin typeface="Times New Roman" panose="02020603050405020304" pitchFamily="18" charset="0"/>
                <a:cs typeface="Times New Roman" panose="02020603050405020304" pitchFamily="18" charset="0"/>
              </a:rPr>
              <a:t>If</a:t>
            </a:r>
            <a:r>
              <a:rPr lang="cs-CZ" sz="2400" b="1" dirty="0">
                <a:highlight>
                  <a:srgbClr val="FFFF00"/>
                </a:highlight>
                <a:latin typeface="Times New Roman" panose="02020603050405020304" pitchFamily="18" charset="0"/>
                <a:cs typeface="Times New Roman" panose="02020603050405020304" pitchFamily="18" charset="0"/>
              </a:rPr>
              <a:t>', nemají žádný vliv na reálný kurz, který stále = 1. </a:t>
            </a:r>
            <a:endParaRPr lang="cs-CZ" sz="2400" b="1" dirty="0">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cs-CZ" sz="2400" b="1" dirty="0">
              <a:latin typeface="Times New Roman" panose="02020603050405020304" pitchFamily="18" charset="0"/>
              <a:cs typeface="Times New Roman" panose="02020603050405020304" pitchFamily="18" charset="0"/>
            </a:endParaRPr>
          </a:p>
          <a:p>
            <a:pPr marL="114300" indent="0" algn="just">
              <a:buNone/>
            </a:pPr>
            <a:endParaRPr lang="cs-CZ" sz="2400" b="1" dirty="0">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3057525" y="676856"/>
            <a:ext cx="8831943" cy="445729"/>
          </a:xfrm>
        </p:spPr>
        <p:txBody>
          <a:bodyPr>
            <a:noAutofit/>
          </a:bodyPr>
          <a:lstStyle/>
          <a:p>
            <a:r>
              <a:rPr lang="cs-CZ" sz="4000" b="1" dirty="0"/>
              <a:t>TEORIE PARITY KUPNÍ SÍLY</a:t>
            </a:r>
            <a:endParaRPr lang="cs-CZ" sz="4000" b="1"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257300"/>
            <a:ext cx="11674324" cy="5083115"/>
          </a:xfrm>
          <a:prstGeom prst="rect">
            <a:avLst/>
          </a:prstGeom>
          <a:noFill/>
          <a:ln>
            <a:noFill/>
          </a:ln>
        </p:spPr>
        <p:txBody>
          <a:bodyPr spcFirstLastPara="1" wrap="square" lIns="91425" tIns="45700" rIns="91425" bIns="45700" anchor="t" anchorCtr="0">
            <a:normAutofit fontScale="77500" lnSpcReduction="20000"/>
          </a:bodyPr>
          <a:lstStyle/>
          <a:p>
            <a:pPr marL="5924550" marR="0" lvl="0" indent="-276225" algn="just" defTabSz="914400" rtl="0" eaLnBrk="1" fontAlgn="auto" latinLnBrk="0" hangingPunct="1">
              <a:lnSpc>
                <a:spcPct val="100000"/>
              </a:lnSpc>
              <a:spcBef>
                <a:spcPts val="360"/>
              </a:spcBef>
              <a:spcAft>
                <a:spcPts val="0"/>
              </a:spcAft>
              <a:buClr>
                <a:srgbClr val="000000"/>
              </a:buClr>
              <a:buSzPts val="1800"/>
              <a:buFont typeface="Wingdings" panose="05000000000000000000" pitchFamily="2" charset="2"/>
              <a:buChar char="ü"/>
              <a:tabLst>
                <a:tab pos="6010275" algn="l"/>
              </a:tabLst>
              <a:defRPr/>
            </a:pPr>
            <a:r>
              <a:rPr kumimoji="0" lang="cs-CZ" sz="2900" b="1" i="0" u="none" strike="noStrike" kern="0" cap="none" spc="0" normalizeH="0" baseline="0" noProof="0" dirty="0">
                <a:ln>
                  <a:noFill/>
                </a:ln>
                <a:solidFill>
                  <a:srgbClr val="000000"/>
                </a:solidFill>
                <a:effectLst/>
                <a:highlight>
                  <a:srgbClr val="FFFF00"/>
                </a:highlight>
                <a:uLnTx/>
                <a:uFillTx/>
                <a:latin typeface="Times New Roman" panose="02020603050405020304" pitchFamily="18" charset="0"/>
                <a:ea typeface="Calibri" panose="020F0502020204030204"/>
                <a:cs typeface="Times New Roman" panose="02020603050405020304" pitchFamily="18" charset="0"/>
                <a:sym typeface="Calibri" panose="020F0502020204030204"/>
              </a:rPr>
              <a:t>Horizontální průběh křivky X(E</a:t>
            </a:r>
            <a:r>
              <a:rPr kumimoji="0" lang="cs-CZ" sz="2300" b="1" i="0" u="none" strike="noStrike" kern="0" cap="none" spc="0" normalizeH="0" baseline="0" noProof="0" dirty="0">
                <a:ln>
                  <a:noFill/>
                </a:ln>
                <a:solidFill>
                  <a:srgbClr val="000000"/>
                </a:solidFill>
                <a:effectLst/>
                <a:highlight>
                  <a:srgbClr val="FFFF00"/>
                </a:highlight>
                <a:uLnTx/>
                <a:uFillTx/>
                <a:latin typeface="Times New Roman" panose="02020603050405020304" pitchFamily="18" charset="0"/>
                <a:ea typeface="Calibri" panose="020F0502020204030204"/>
                <a:cs typeface="Times New Roman" panose="02020603050405020304" pitchFamily="18" charset="0"/>
                <a:sym typeface="Calibri" panose="020F0502020204030204"/>
              </a:rPr>
              <a:t>R</a:t>
            </a:r>
            <a:r>
              <a:rPr kumimoji="0" lang="cs-CZ" sz="2900" b="1" i="0" u="none" strike="noStrike" kern="0" cap="none" spc="0" normalizeH="0" baseline="0" noProof="0" dirty="0">
                <a:ln>
                  <a:noFill/>
                </a:ln>
                <a:solidFill>
                  <a:srgbClr val="000000"/>
                </a:solidFill>
                <a:effectLst/>
                <a:highlight>
                  <a:srgbClr val="FFFF00"/>
                </a:highlight>
                <a:uLnTx/>
                <a:uFillTx/>
                <a:latin typeface="Times New Roman" panose="02020603050405020304" pitchFamily="18" charset="0"/>
                <a:ea typeface="Calibri" panose="020F0502020204030204"/>
                <a:cs typeface="Times New Roman" panose="02020603050405020304" pitchFamily="18" charset="0"/>
                <a:sym typeface="Calibri" panose="020F0502020204030204"/>
              </a:rPr>
              <a:t>) – ovšem podmíněn nulovými náklady arbitráží, </a:t>
            </a:r>
            <a:r>
              <a:rPr kumimoji="0" lang="cs-CZ" sz="29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a:cs typeface="Times New Roman" panose="02020603050405020304" pitchFamily="18" charset="0"/>
                <a:sym typeface="Calibri" panose="020F0502020204030204"/>
              </a:rPr>
              <a:t>domácí produkt země – složen z dokonale obchodovatelného zboží. </a:t>
            </a:r>
            <a:endParaRPr kumimoji="0" lang="cs-CZ" sz="29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5924550" marR="0" lvl="0" indent="-276225" algn="just" defTabSz="914400" rtl="0" eaLnBrk="1" fontAlgn="auto" latinLnBrk="0" hangingPunct="1">
              <a:lnSpc>
                <a:spcPct val="100000"/>
              </a:lnSpc>
              <a:spcBef>
                <a:spcPts val="360"/>
              </a:spcBef>
              <a:spcAft>
                <a:spcPts val="0"/>
              </a:spcAft>
              <a:buClr>
                <a:srgbClr val="000000"/>
              </a:buClr>
              <a:buSzPts val="1800"/>
              <a:buFont typeface="Wingdings" panose="05000000000000000000" pitchFamily="2" charset="2"/>
              <a:buChar char="Ø"/>
              <a:defRPr/>
            </a:pPr>
            <a:r>
              <a:rPr kumimoji="0" lang="cs-CZ" sz="29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a:cs typeface="Times New Roman" panose="02020603050405020304" pitchFamily="18" charset="0"/>
                <a:sym typeface="Calibri" panose="020F0502020204030204"/>
              </a:rPr>
              <a:t>Další důvod odchylování měnových kurzů od parity kupní síly: dovozní cla, vývozní subvence, odlišné nepřímé daně – vliv na ceny zboží. </a:t>
            </a:r>
            <a:endParaRPr kumimoji="0" lang="cs-CZ" sz="29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5924550" indent="-276225" algn="just">
              <a:buFont typeface="Wingdings" panose="05000000000000000000" pitchFamily="2" charset="2"/>
              <a:buChar char="ü"/>
            </a:pPr>
            <a:endParaRPr lang="cs-CZ" sz="2900" b="1" dirty="0">
              <a:latin typeface="Times New Roman" panose="02020603050405020304" pitchFamily="18" charset="0"/>
              <a:cs typeface="Times New Roman" panose="02020603050405020304" pitchFamily="18" charset="0"/>
            </a:endParaRPr>
          </a:p>
          <a:p>
            <a:pPr marL="5924550" indent="-276225" algn="just">
              <a:buFont typeface="Wingdings" panose="05000000000000000000" pitchFamily="2" charset="2"/>
              <a:buChar char="ü"/>
            </a:pPr>
            <a:r>
              <a:rPr lang="cs-CZ" sz="2900" b="1" dirty="0">
                <a:latin typeface="Times New Roman" panose="02020603050405020304" pitchFamily="18" charset="0"/>
                <a:cs typeface="Times New Roman" panose="02020603050405020304" pitchFamily="18" charset="0"/>
              </a:rPr>
              <a:t>Náklady na arbitráže nenulové: křivka X(E</a:t>
            </a:r>
            <a:r>
              <a:rPr lang="cs-CZ" sz="2300" b="1" dirty="0">
                <a:latin typeface="Times New Roman" panose="02020603050405020304" pitchFamily="18" charset="0"/>
                <a:cs typeface="Times New Roman" panose="02020603050405020304" pitchFamily="18" charset="0"/>
              </a:rPr>
              <a:t>R</a:t>
            </a:r>
            <a:r>
              <a:rPr lang="cs-CZ" sz="2900" b="1" dirty="0">
                <a:latin typeface="Times New Roman" panose="02020603050405020304" pitchFamily="18" charset="0"/>
                <a:cs typeface="Times New Roman" panose="02020603050405020304" pitchFamily="18" charset="0"/>
              </a:rPr>
              <a:t>) klesající – změny zahraničních investic a čistého vývozu vyvolávají i změny reálného kurzu, ten se tedy může odchylovat od 1. </a:t>
            </a:r>
            <a:endParaRPr lang="cs-CZ" sz="2900" b="1" dirty="0">
              <a:latin typeface="Times New Roman" panose="02020603050405020304" pitchFamily="18" charset="0"/>
              <a:cs typeface="Times New Roman" panose="02020603050405020304" pitchFamily="18" charset="0"/>
            </a:endParaRPr>
          </a:p>
          <a:p>
            <a:pPr marL="5924550" indent="-276225" algn="just">
              <a:buFont typeface="Wingdings" panose="05000000000000000000" pitchFamily="2" charset="2"/>
              <a:buChar char="ü"/>
            </a:pPr>
            <a:r>
              <a:rPr lang="cs-CZ" sz="2900" b="1" dirty="0">
                <a:latin typeface="Times New Roman" panose="02020603050405020304" pitchFamily="18" charset="0"/>
                <a:cs typeface="Times New Roman" panose="02020603050405020304" pitchFamily="18" charset="0"/>
              </a:rPr>
              <a:t>Teorie parity kupní síly = stále jediná teorie, která vysvětluje dlouhodobé měnové kurzy.</a:t>
            </a:r>
            <a:endParaRPr lang="cs-CZ" sz="2900" b="1" dirty="0">
              <a:latin typeface="Times New Roman" panose="02020603050405020304" pitchFamily="18" charset="0"/>
              <a:cs typeface="Times New Roman" panose="02020603050405020304" pitchFamily="18" charset="0"/>
            </a:endParaRPr>
          </a:p>
          <a:p>
            <a:pPr marL="114300" indent="0" algn="just">
              <a:buNone/>
            </a:pPr>
            <a:endParaRPr lang="cs-CZ" sz="2400" b="1" dirty="0">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348343" y="676856"/>
            <a:ext cx="11541125" cy="445729"/>
          </a:xfrm>
        </p:spPr>
        <p:txBody>
          <a:bodyPr>
            <a:noAutofit/>
          </a:bodyPr>
          <a:lstStyle/>
          <a:p>
            <a:r>
              <a:rPr lang="cs-CZ" sz="2800" b="1" dirty="0"/>
              <a:t>Spojení teorie parity kupní síly s modelem určení reálného měnového kurzu</a:t>
            </a:r>
            <a:endParaRPr lang="cs-CZ" sz="2800" b="1" dirty="0"/>
          </a:p>
        </p:txBody>
      </p:sp>
      <p:pic>
        <p:nvPicPr>
          <p:cNvPr id="3" name="Picture 2"/>
          <p:cNvPicPr>
            <a:picLocks noChangeAspect="1"/>
          </p:cNvPicPr>
          <p:nvPr/>
        </p:nvPicPr>
        <p:blipFill>
          <a:blip r:embed="rId1"/>
          <a:srcRect l="9866" t="12496" r="13306" b="53407"/>
          <a:stretch>
            <a:fillRect/>
          </a:stretch>
        </p:blipFill>
        <p:spPr>
          <a:xfrm>
            <a:off x="93133" y="1362075"/>
            <a:ext cx="6002867" cy="40767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257300"/>
            <a:ext cx="11674324" cy="5083115"/>
          </a:xfrm>
          <a:prstGeom prst="rect">
            <a:avLst/>
          </a:prstGeom>
          <a:noFill/>
          <a:ln>
            <a:noFill/>
          </a:ln>
        </p:spPr>
        <p:txBody>
          <a:bodyPr spcFirstLastPara="1" wrap="square" lIns="91425" tIns="45700" rIns="91425" bIns="45700" anchor="t" anchorCtr="0">
            <a:normAutofit lnSpcReduction="10000"/>
          </a:bodyPr>
          <a:lstStyle/>
          <a:p>
            <a:pPr marL="571500" indent="-457200" algn="just">
              <a:buFont typeface="+mj-lt"/>
              <a:buAutoNum type="arabicPeriod"/>
            </a:pPr>
            <a:r>
              <a:rPr lang="cs-CZ" sz="2400" b="1" dirty="0">
                <a:highlight>
                  <a:srgbClr val="FFFF00"/>
                </a:highlight>
                <a:latin typeface="Times New Roman" panose="02020603050405020304" pitchFamily="18" charset="0"/>
                <a:cs typeface="Times New Roman" panose="02020603050405020304" pitchFamily="18" charset="0"/>
              </a:rPr>
              <a:t>Obchodovatelné statky: náklady arbitráží v poměru k ceně nízké, </a:t>
            </a:r>
            <a:endParaRPr lang="cs-CZ" sz="2400" b="1" dirty="0">
              <a:highlight>
                <a:srgbClr val="FFFF00"/>
              </a:highlight>
              <a:latin typeface="Times New Roman" panose="02020603050405020304" pitchFamily="18" charset="0"/>
              <a:cs typeface="Times New Roman" panose="02020603050405020304" pitchFamily="18" charset="0"/>
            </a:endParaRPr>
          </a:p>
          <a:p>
            <a:pPr marL="571500" indent="-457200" algn="just">
              <a:buFont typeface="+mj-lt"/>
              <a:buAutoNum type="arabicPeriod"/>
            </a:pPr>
            <a:r>
              <a:rPr lang="cs-CZ" sz="2400" b="1" dirty="0">
                <a:highlight>
                  <a:srgbClr val="FFFF00"/>
                </a:highlight>
                <a:latin typeface="Times New Roman" panose="02020603050405020304" pitchFamily="18" charset="0"/>
                <a:cs typeface="Times New Roman" panose="02020603050405020304" pitchFamily="18" charset="0"/>
              </a:rPr>
              <a:t>Neobchodovatelné statky: vysoké,</a:t>
            </a:r>
            <a:r>
              <a:rPr lang="cs-CZ" sz="2400" b="1" dirty="0">
                <a:latin typeface="Times New Roman" panose="02020603050405020304" pitchFamily="18" charset="0"/>
                <a:cs typeface="Times New Roman" panose="02020603050405020304" pitchFamily="18" charset="0"/>
              </a:rPr>
              <a:t> např. služby kadeřníka, taxislužba..</a:t>
            </a:r>
            <a:endParaRPr lang="cs-CZ" sz="24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2400" b="1" dirty="0">
                <a:latin typeface="Times New Roman" panose="02020603050405020304" pitchFamily="18" charset="0"/>
                <a:cs typeface="Times New Roman" panose="02020603050405020304" pitchFamily="18" charset="0"/>
              </a:rPr>
              <a:t>nejsou předmětem zahraničního obchodu vůbec nebo omezeně kvůli vysokým nákladům na arbitráže. </a:t>
            </a:r>
            <a:endParaRPr lang="cs-CZ" sz="2400" b="1" dirty="0">
              <a:latin typeface="Times New Roman" panose="02020603050405020304" pitchFamily="18" charset="0"/>
              <a:cs typeface="Times New Roman" panose="02020603050405020304" pitchFamily="18" charset="0"/>
            </a:endParaRPr>
          </a:p>
          <a:p>
            <a:pPr marL="628650" indent="-514350" algn="just">
              <a:buFont typeface="+mj-lt"/>
              <a:buAutoNum type="romanLcPeriod"/>
            </a:pPr>
            <a:r>
              <a:rPr lang="cs-CZ" sz="2400" b="1" dirty="0">
                <a:latin typeface="Times New Roman" panose="02020603050405020304" pitchFamily="18" charset="0"/>
                <a:cs typeface="Times New Roman" panose="02020603050405020304" pitchFamily="18" charset="0"/>
              </a:rPr>
              <a:t>U obchodovatelných statků působí </a:t>
            </a:r>
            <a:r>
              <a:rPr lang="cs-CZ" sz="2400" b="1" dirty="0">
                <a:highlight>
                  <a:srgbClr val="FFFF00"/>
                </a:highlight>
                <a:latin typeface="Times New Roman" panose="02020603050405020304" pitchFamily="18" charset="0"/>
                <a:cs typeface="Times New Roman" panose="02020603050405020304" pitchFamily="18" charset="0"/>
              </a:rPr>
              <a:t>zákon jediné ceny </a:t>
            </a:r>
            <a:r>
              <a:rPr lang="cs-CZ" sz="2400" b="1" dirty="0">
                <a:latin typeface="Times New Roman" panose="02020603050405020304" pitchFamily="18" charset="0"/>
                <a:cs typeface="Times New Roman" panose="02020603050405020304" pitchFamily="18" charset="0"/>
              </a:rPr>
              <a:t>poměrně spolehlivě, </a:t>
            </a:r>
            <a:endParaRPr lang="cs-CZ" sz="2400" b="1" dirty="0">
              <a:latin typeface="Times New Roman" panose="02020603050405020304" pitchFamily="18" charset="0"/>
              <a:cs typeface="Times New Roman" panose="02020603050405020304" pitchFamily="18" charset="0"/>
            </a:endParaRPr>
          </a:p>
          <a:p>
            <a:pPr marL="628650" indent="-514350" algn="just">
              <a:buFont typeface="+mj-lt"/>
              <a:buAutoNum type="romanLcPeriod"/>
            </a:pPr>
            <a:r>
              <a:rPr lang="cs-CZ" sz="2400" b="1" dirty="0">
                <a:latin typeface="Times New Roman" panose="02020603050405020304" pitchFamily="18" charset="0"/>
                <a:cs typeface="Times New Roman" panose="02020603050405020304" pitchFamily="18" charset="0"/>
              </a:rPr>
              <a:t>u neobchodovatelných – velmi nedokonale / vůbec ne. </a:t>
            </a:r>
            <a:endParaRPr lang="cs-CZ" sz="2400" b="1" dirty="0">
              <a:latin typeface="Times New Roman" panose="02020603050405020304" pitchFamily="18" charset="0"/>
              <a:cs typeface="Times New Roman" panose="02020603050405020304" pitchFamily="18" charset="0"/>
            </a:endParaRPr>
          </a:p>
          <a:p>
            <a:pPr marL="114300" indent="0" algn="just">
              <a:buNone/>
            </a:pPr>
            <a:endParaRPr lang="cs-CZ" sz="2400" b="1" dirty="0">
              <a:latin typeface="Times New Roman" panose="02020603050405020304" pitchFamily="18" charset="0"/>
              <a:cs typeface="Times New Roman" panose="02020603050405020304" pitchFamily="18" charset="0"/>
            </a:endParaRPr>
          </a:p>
          <a:p>
            <a:pPr algn="just"/>
            <a:r>
              <a:rPr lang="cs-CZ" sz="2400" b="1" dirty="0">
                <a:latin typeface="Times New Roman" panose="02020603050405020304" pitchFamily="18" charset="0"/>
                <a:cs typeface="Times New Roman" panose="02020603050405020304" pitchFamily="18" charset="0"/>
              </a:rPr>
              <a:t>Platí teorie parity kupní sny ve skutečném světě? </a:t>
            </a:r>
            <a:endParaRPr lang="cs-CZ" sz="24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sz="2400" b="1" dirty="0">
                <a:latin typeface="Times New Roman" panose="02020603050405020304" pitchFamily="18" charset="0"/>
                <a:cs typeface="Times New Roman" panose="02020603050405020304" pitchFamily="18" charset="0"/>
              </a:rPr>
              <a:t>Nepotvrzené!  </a:t>
            </a:r>
            <a:endParaRPr lang="cs-CZ" sz="24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sz="2400" b="1" dirty="0">
                <a:latin typeface="Times New Roman" panose="02020603050405020304" pitchFamily="18" charset="0"/>
                <a:cs typeface="Times New Roman" panose="02020603050405020304" pitchFamily="18" charset="0"/>
              </a:rPr>
              <a:t>Předpoklad: s veškerým zbožím lze v mezinárodním měřítku obchodovat (viz. sukno). </a:t>
            </a:r>
            <a:endParaRPr lang="cs-CZ" sz="24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sz="2400" b="1" dirty="0">
                <a:latin typeface="Times New Roman" panose="02020603050405020304" pitchFamily="18" charset="0"/>
                <a:cs typeface="Times New Roman" panose="02020603050405020304" pitchFamily="18" charset="0"/>
              </a:rPr>
              <a:t>Jenže vývoz / dovoz zboží  - </a:t>
            </a:r>
            <a:r>
              <a:rPr lang="cs-CZ" sz="2400" b="1" dirty="0">
                <a:solidFill>
                  <a:srgbClr val="FF0000"/>
                </a:solidFill>
                <a:latin typeface="Times New Roman" panose="02020603050405020304" pitchFamily="18" charset="0"/>
                <a:cs typeface="Times New Roman" panose="02020603050405020304" pitchFamily="18" charset="0"/>
              </a:rPr>
              <a:t>NÁKLADY ARBITRÁŽE:</a:t>
            </a:r>
            <a:r>
              <a:rPr lang="cs-CZ" sz="2400" b="1" dirty="0">
                <a:latin typeface="Times New Roman" panose="02020603050405020304" pitchFamily="18" charset="0"/>
                <a:cs typeface="Times New Roman" panose="02020603050405020304" pitchFamily="18" charset="0"/>
              </a:rPr>
              <a:t> náklady na dopravu, pojištění… zákon jediné ceny se prosazuje nedokonale. </a:t>
            </a:r>
            <a:endParaRPr lang="cs-CZ" sz="2400" b="1" dirty="0">
              <a:latin typeface="Times New Roman" panose="02020603050405020304" pitchFamily="18" charset="0"/>
              <a:cs typeface="Times New Roman" panose="02020603050405020304" pitchFamily="18" charset="0"/>
            </a:endParaRPr>
          </a:p>
          <a:p>
            <a:pPr marL="114300" indent="0" algn="just">
              <a:buNone/>
            </a:pPr>
            <a:endParaRPr lang="cs-CZ" sz="2400" b="1" dirty="0">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3057525" y="676856"/>
            <a:ext cx="8831943" cy="445729"/>
          </a:xfrm>
        </p:spPr>
        <p:txBody>
          <a:bodyPr>
            <a:noAutofit/>
          </a:bodyPr>
          <a:lstStyle/>
          <a:p>
            <a:r>
              <a:rPr lang="cs-CZ" sz="4000" b="1" dirty="0"/>
              <a:t>TEORIE PARITY KUPNÍ SÍLY</a:t>
            </a:r>
            <a:endParaRPr lang="cs-CZ" sz="4000" b="1"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252573"/>
            <a:ext cx="11674324" cy="5167278"/>
          </a:xfrm>
          <a:prstGeom prst="rect">
            <a:avLst/>
          </a:prstGeom>
          <a:noFill/>
          <a:ln>
            <a:noFill/>
          </a:ln>
        </p:spPr>
        <p:txBody>
          <a:bodyPr spcFirstLastPara="1" wrap="square" lIns="91425" tIns="45700" rIns="91425" bIns="45700" anchor="t" anchorCtr="0">
            <a:normAutofit lnSpcReduction="10000"/>
          </a:bodyPr>
          <a:lstStyle/>
          <a:p>
            <a:pPr marL="4572000" indent="-352425" algn="just">
              <a:buNone/>
            </a:pPr>
            <a:r>
              <a:rPr lang="cs-CZ" sz="2000" b="1" dirty="0">
                <a:latin typeface="Times New Roman" panose="02020603050405020304" pitchFamily="18" charset="0"/>
                <a:cs typeface="Times New Roman" panose="02020603050405020304" pitchFamily="18" charset="0"/>
              </a:rPr>
              <a:t>PB jako celek = vždy účetně vyrovnaná; souhrnný záznam: Nezachycuje podrobně každou transakci: každý nákup výrobku či poskytnutí služeb. Transakce </a:t>
            </a:r>
            <a:r>
              <a:rPr lang="cs-CZ" sz="2000" b="1" dirty="0">
                <a:solidFill>
                  <a:srgbClr val="FF0000"/>
                </a:solidFill>
                <a:latin typeface="Times New Roman" panose="02020603050405020304" pitchFamily="18" charset="0"/>
                <a:cs typeface="Times New Roman" panose="02020603050405020304" pitchFamily="18" charset="0"/>
              </a:rPr>
              <a:t>agregovány do několika kategorií. </a:t>
            </a:r>
            <a:endParaRPr lang="cs-CZ" sz="2000" b="1" dirty="0">
              <a:solidFill>
                <a:srgbClr val="FF0000"/>
              </a:solidFill>
              <a:latin typeface="Times New Roman" panose="02020603050405020304" pitchFamily="18" charset="0"/>
              <a:cs typeface="Times New Roman" panose="02020603050405020304" pitchFamily="18" charset="0"/>
            </a:endParaRPr>
          </a:p>
          <a:p>
            <a:pPr marL="4572000" indent="-352425" algn="just">
              <a:buFont typeface="Wingdings" panose="05000000000000000000" pitchFamily="2" charset="2"/>
              <a:buChar char="Ø"/>
            </a:pPr>
            <a:r>
              <a:rPr lang="cs-CZ" sz="2000" b="1" dirty="0">
                <a:latin typeface="Times New Roman" panose="02020603050405020304" pitchFamily="18" charset="0"/>
                <a:cs typeface="Times New Roman" panose="02020603050405020304" pitchFamily="18" charset="0"/>
              </a:rPr>
              <a:t>Sestavování výkazu PB – podle </a:t>
            </a:r>
            <a:r>
              <a:rPr lang="cs-CZ" sz="2000" b="1" dirty="0">
                <a:solidFill>
                  <a:srgbClr val="FF0000"/>
                </a:solidFill>
                <a:latin typeface="Times New Roman" panose="02020603050405020304" pitchFamily="18" charset="0"/>
                <a:cs typeface="Times New Roman" panose="02020603050405020304" pitchFamily="18" charset="0"/>
              </a:rPr>
              <a:t>metodiky Mezinárodního měnového fondu – srovnatelnost statistky jednotlivých zemí.</a:t>
            </a:r>
            <a:endParaRPr lang="cs-CZ" sz="2000" b="1" dirty="0">
              <a:solidFill>
                <a:srgbClr val="FF0000"/>
              </a:solidFill>
              <a:latin typeface="Times New Roman" panose="02020603050405020304" pitchFamily="18" charset="0"/>
              <a:cs typeface="Times New Roman" panose="02020603050405020304" pitchFamily="18" charset="0"/>
            </a:endParaRPr>
          </a:p>
          <a:p>
            <a:pPr marL="4572000" indent="-352425" algn="just">
              <a:buFont typeface="Wingdings" panose="05000000000000000000" pitchFamily="2" charset="2"/>
              <a:buChar char="§"/>
            </a:pPr>
            <a:r>
              <a:rPr lang="cs-CZ" sz="2000" b="1" dirty="0">
                <a:latin typeface="Times New Roman" panose="02020603050405020304" pitchFamily="18" charset="0"/>
                <a:cs typeface="Times New Roman" panose="02020603050405020304" pitchFamily="18" charset="0"/>
              </a:rPr>
              <a:t>Hlavní kategorie PB dle této metodiky: </a:t>
            </a:r>
            <a:endParaRPr lang="cs-CZ" sz="2000" b="1" dirty="0">
              <a:latin typeface="Times New Roman" panose="02020603050405020304" pitchFamily="18" charset="0"/>
              <a:cs typeface="Times New Roman" panose="02020603050405020304" pitchFamily="18" charset="0"/>
            </a:endParaRPr>
          </a:p>
          <a:p>
            <a:pPr marL="5295900" indent="-361950" algn="just">
              <a:buFont typeface="+mj-lt"/>
              <a:buAutoNum type="romanLcPeriod"/>
            </a:pPr>
            <a:r>
              <a:rPr lang="cs-CZ" sz="2000" b="1" dirty="0">
                <a:highlight>
                  <a:srgbClr val="FFFF00"/>
                </a:highlight>
                <a:latin typeface="Times New Roman" panose="02020603050405020304" pitchFamily="18" charset="0"/>
                <a:cs typeface="Times New Roman" panose="02020603050405020304" pitchFamily="18" charset="0"/>
              </a:rPr>
              <a:t>běžný účet, </a:t>
            </a:r>
            <a:endParaRPr lang="cs-CZ" sz="2000" b="1" dirty="0">
              <a:highlight>
                <a:srgbClr val="FFFF00"/>
              </a:highlight>
              <a:latin typeface="Times New Roman" panose="02020603050405020304" pitchFamily="18" charset="0"/>
              <a:cs typeface="Times New Roman" panose="02020603050405020304" pitchFamily="18" charset="0"/>
            </a:endParaRPr>
          </a:p>
          <a:p>
            <a:pPr marL="5295900" indent="-361950" algn="just">
              <a:buFont typeface="+mj-lt"/>
              <a:buAutoNum type="romanLcPeriod"/>
            </a:pPr>
            <a:r>
              <a:rPr lang="cs-CZ" sz="2000" b="1" dirty="0">
                <a:highlight>
                  <a:srgbClr val="FFFF00"/>
                </a:highlight>
                <a:latin typeface="Times New Roman" panose="02020603050405020304" pitchFamily="18" charset="0"/>
                <a:cs typeface="Times New Roman" panose="02020603050405020304" pitchFamily="18" charset="0"/>
              </a:rPr>
              <a:t>kapitálový účet, </a:t>
            </a:r>
            <a:endParaRPr lang="cs-CZ" sz="2000" b="1" dirty="0">
              <a:highlight>
                <a:srgbClr val="FFFF00"/>
              </a:highlight>
              <a:latin typeface="Times New Roman" panose="02020603050405020304" pitchFamily="18" charset="0"/>
              <a:cs typeface="Times New Roman" panose="02020603050405020304" pitchFamily="18" charset="0"/>
            </a:endParaRPr>
          </a:p>
          <a:p>
            <a:pPr marL="5295900" indent="-361950" algn="just">
              <a:buFont typeface="+mj-lt"/>
              <a:buAutoNum type="romanLcPeriod"/>
            </a:pPr>
            <a:r>
              <a:rPr lang="cs-CZ" sz="2000" b="1" dirty="0">
                <a:highlight>
                  <a:srgbClr val="FFFF00"/>
                </a:highlight>
                <a:latin typeface="Times New Roman" panose="02020603050405020304" pitchFamily="18" charset="0"/>
                <a:cs typeface="Times New Roman" panose="02020603050405020304" pitchFamily="18" charset="0"/>
              </a:rPr>
              <a:t>finanční účet, </a:t>
            </a:r>
            <a:endParaRPr lang="cs-CZ" sz="2000" b="1" dirty="0">
              <a:highlight>
                <a:srgbClr val="FFFF00"/>
              </a:highlight>
              <a:latin typeface="Times New Roman" panose="02020603050405020304" pitchFamily="18" charset="0"/>
              <a:cs typeface="Times New Roman" panose="02020603050405020304" pitchFamily="18" charset="0"/>
            </a:endParaRPr>
          </a:p>
          <a:p>
            <a:pPr marL="5295900" indent="-361950" algn="just">
              <a:buFont typeface="+mj-lt"/>
              <a:buAutoNum type="romanLcPeriod"/>
            </a:pPr>
            <a:r>
              <a:rPr lang="cs-CZ" sz="2000" b="1" dirty="0">
                <a:highlight>
                  <a:srgbClr val="FFFF00"/>
                </a:highlight>
                <a:latin typeface="Times New Roman" panose="02020603050405020304" pitchFamily="18" charset="0"/>
                <a:cs typeface="Times New Roman" panose="02020603050405020304" pitchFamily="18" charset="0"/>
              </a:rPr>
              <a:t>saldo chyb a opomenutí.</a:t>
            </a:r>
            <a:endParaRPr lang="cs-CZ" sz="2000" b="1" dirty="0">
              <a:highlight>
                <a:srgbClr val="FFFF00"/>
              </a:highlight>
              <a:latin typeface="Times New Roman" panose="02020603050405020304" pitchFamily="18" charset="0"/>
              <a:cs typeface="Times New Roman" panose="02020603050405020304" pitchFamily="18" charset="0"/>
            </a:endParaRPr>
          </a:p>
          <a:p>
            <a:pPr marL="4572000" indent="-352425" algn="just">
              <a:buNone/>
            </a:pPr>
            <a:r>
              <a:rPr lang="cs-CZ" sz="2000" b="1" dirty="0">
                <a:latin typeface="Times New Roman" panose="02020603050405020304" pitchFamily="18" charset="0"/>
                <a:cs typeface="Times New Roman" panose="02020603050405020304" pitchFamily="18" charset="0"/>
              </a:rPr>
              <a:t>Vyrovnanost PB vyjadřuje:</a:t>
            </a:r>
            <a:endParaRPr lang="cs-CZ" sz="2000" b="1" dirty="0">
              <a:latin typeface="Times New Roman" panose="02020603050405020304" pitchFamily="18" charset="0"/>
              <a:cs typeface="Times New Roman" panose="02020603050405020304" pitchFamily="18" charset="0"/>
            </a:endParaRPr>
          </a:p>
          <a:p>
            <a:pPr marL="4676775" indent="-457200" algn="just">
              <a:buFont typeface="+mj-lt"/>
              <a:buAutoNum type="arabicPeriod"/>
            </a:pPr>
            <a:r>
              <a:rPr lang="cs-CZ" sz="2000" b="1" dirty="0">
                <a:latin typeface="Times New Roman" panose="02020603050405020304" pitchFamily="18" charset="0"/>
                <a:cs typeface="Times New Roman" panose="02020603050405020304" pitchFamily="18" charset="0"/>
              </a:rPr>
              <a:t>jednak </a:t>
            </a:r>
            <a:r>
              <a:rPr lang="cs-CZ" sz="2000" b="1" dirty="0">
                <a:highlight>
                  <a:srgbClr val="FFFF00"/>
                </a:highlight>
                <a:latin typeface="Times New Roman" panose="02020603050405020304" pitchFamily="18" charset="0"/>
                <a:cs typeface="Times New Roman" panose="02020603050405020304" pitchFamily="18" charset="0"/>
              </a:rPr>
              <a:t>rovnost součtů kreditních </a:t>
            </a:r>
            <a:r>
              <a:rPr lang="cs-CZ" sz="2000" b="1" dirty="0">
                <a:latin typeface="Times New Roman" panose="02020603050405020304" pitchFamily="18" charset="0"/>
                <a:cs typeface="Times New Roman" panose="02020603050405020304" pitchFamily="18" charset="0"/>
              </a:rPr>
              <a:t>a </a:t>
            </a:r>
            <a:r>
              <a:rPr lang="cs-CZ" sz="2000" b="1" dirty="0">
                <a:highlight>
                  <a:srgbClr val="FFFF00"/>
                </a:highlight>
                <a:latin typeface="Times New Roman" panose="02020603050405020304" pitchFamily="18" charset="0"/>
                <a:cs typeface="Times New Roman" panose="02020603050405020304" pitchFamily="18" charset="0"/>
              </a:rPr>
              <a:t>debetních položek </a:t>
            </a:r>
            <a:endParaRPr lang="cs-CZ" sz="2000" b="1" dirty="0">
              <a:highlight>
                <a:srgbClr val="FFFF00"/>
              </a:highlight>
              <a:latin typeface="Times New Roman" panose="02020603050405020304" pitchFamily="18" charset="0"/>
              <a:cs typeface="Times New Roman" panose="02020603050405020304" pitchFamily="18" charset="0"/>
            </a:endParaRPr>
          </a:p>
          <a:p>
            <a:pPr marL="4676775" indent="-457200" algn="just">
              <a:buFont typeface="+mj-lt"/>
              <a:buAutoNum type="arabicPeriod"/>
            </a:pPr>
            <a:r>
              <a:rPr lang="cs-CZ" sz="2000" b="1" dirty="0">
                <a:latin typeface="Times New Roman" panose="02020603050405020304" pitchFamily="18" charset="0"/>
                <a:cs typeface="Times New Roman" panose="02020603050405020304" pitchFamily="18" charset="0"/>
              </a:rPr>
              <a:t>a také následující </a:t>
            </a:r>
            <a:r>
              <a:rPr lang="cs-CZ" sz="2000" b="1" dirty="0">
                <a:highlight>
                  <a:srgbClr val="FFFF00"/>
                </a:highlight>
                <a:latin typeface="Times New Roman" panose="02020603050405020304" pitchFamily="18" charset="0"/>
                <a:cs typeface="Times New Roman" panose="02020603050405020304" pitchFamily="18" charset="0"/>
              </a:rPr>
              <a:t>rovnice zůstatků na jednotlivých účtech: </a:t>
            </a:r>
            <a:endParaRPr lang="cs-CZ" sz="2000" b="1" dirty="0">
              <a:highlight>
                <a:srgbClr val="FFFF00"/>
              </a:highlight>
              <a:latin typeface="Times New Roman" panose="02020603050405020304" pitchFamily="18" charset="0"/>
              <a:cs typeface="Times New Roman" panose="02020603050405020304" pitchFamily="18" charset="0"/>
            </a:endParaRPr>
          </a:p>
          <a:p>
            <a:pPr marL="180975" indent="0" algn="just">
              <a:buNone/>
            </a:pPr>
            <a:r>
              <a:rPr lang="cs-CZ" sz="2000" b="1" dirty="0">
                <a:solidFill>
                  <a:srgbClr val="FF0000"/>
                </a:solidFill>
                <a:highlight>
                  <a:srgbClr val="FFFF00"/>
                </a:highlight>
                <a:latin typeface="Times New Roman" panose="02020603050405020304" pitchFamily="18" charset="0"/>
                <a:cs typeface="Times New Roman" panose="02020603050405020304" pitchFamily="18" charset="0"/>
              </a:rPr>
              <a:t>BĚŽNÝ ÚČET + KAPITÁLOVÝ ÚČET + SALDO CHYB A OPOMENUTÍ = FINANČNÍ ÚČET</a:t>
            </a:r>
            <a:endParaRPr lang="cs-CZ" sz="2000" b="1" dirty="0">
              <a:solidFill>
                <a:srgbClr val="FF0000"/>
              </a:solidFill>
              <a:highlight>
                <a:srgbClr val="FFFF00"/>
              </a:highlight>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3914775" y="57150"/>
            <a:ext cx="8107892" cy="749035"/>
          </a:xfrm>
        </p:spPr>
        <p:txBody>
          <a:bodyPr>
            <a:noAutofit/>
          </a:bodyPr>
          <a:lstStyle/>
          <a:p>
            <a:r>
              <a:rPr lang="cs-CZ" sz="4000" b="1" dirty="0"/>
              <a:t>  </a:t>
            </a:r>
            <a:br>
              <a:rPr lang="cs-CZ" sz="4000" b="1" dirty="0"/>
            </a:br>
            <a:r>
              <a:rPr lang="cs-CZ" sz="4000" b="1" dirty="0"/>
              <a:t>Platební bilance a vnější rovnováha</a:t>
            </a:r>
            <a:endParaRPr lang="cs-CZ" sz="4000" b="1" dirty="0"/>
          </a:p>
        </p:txBody>
      </p:sp>
      <p:pic>
        <p:nvPicPr>
          <p:cNvPr id="8" name="Picture 7"/>
          <p:cNvPicPr>
            <a:picLocks noChangeAspect="1"/>
          </p:cNvPicPr>
          <p:nvPr/>
        </p:nvPicPr>
        <p:blipFill>
          <a:blip r:embed="rId1"/>
          <a:stretch>
            <a:fillRect/>
          </a:stretch>
        </p:blipFill>
        <p:spPr>
          <a:xfrm>
            <a:off x="459202" y="1159780"/>
            <a:ext cx="3880757" cy="43266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8" name="Google Shape;98;p14"/>
              <p:cNvSpPr txBox="1">
                <a:spLocks noGrp="1"/>
              </p:cNvSpPr>
              <p:nvPr>
                <p:ph type="body" idx="1"/>
              </p:nvPr>
            </p:nvSpPr>
            <p:spPr>
              <a:xfrm>
                <a:off x="348343" y="1257300"/>
                <a:ext cx="11674324" cy="5083116"/>
              </a:xfrm>
              <a:prstGeom prst="rect">
                <a:avLst/>
              </a:prstGeom>
              <a:noFill/>
              <a:ln>
                <a:noFill/>
              </a:ln>
            </p:spPr>
            <p:txBody>
              <a:bodyPr spcFirstLastPara="1" wrap="square" lIns="91425" tIns="45700" rIns="91425" bIns="45700" anchor="t" anchorCtr="0">
                <a:normAutofit lnSpcReduction="10000"/>
              </a:bodyPr>
              <a:lstStyle/>
              <a:p>
                <a:pPr marL="361950" marR="0" lvl="0" indent="-276225" algn="just" defTabSz="914400" rtl="0" eaLnBrk="1" fontAlgn="auto" latinLnBrk="0" hangingPunct="1">
                  <a:lnSpc>
                    <a:spcPct val="100000"/>
                  </a:lnSpc>
                  <a:spcBef>
                    <a:spcPts val="360"/>
                  </a:spcBef>
                  <a:spcAft>
                    <a:spcPts val="0"/>
                  </a:spcAft>
                  <a:buClr>
                    <a:srgbClr val="000000"/>
                  </a:buClr>
                  <a:buSzPts val="1800"/>
                  <a:buFont typeface="Wingdings" panose="05000000000000000000" pitchFamily="2" charset="2"/>
                  <a:buChar char="ü"/>
                  <a:tabLst>
                    <a:tab pos="6010275" algn="l"/>
                  </a:tabLst>
                  <a:defRPr/>
                </a:pPr>
                <a:r>
                  <a:rPr lang="cs-CZ" sz="2400" b="1" dirty="0">
                    <a:latin typeface="Times New Roman" panose="02020603050405020304" pitchFamily="18" charset="0"/>
                    <a:cs typeface="Times New Roman" panose="02020603050405020304" pitchFamily="18" charset="0"/>
                  </a:rPr>
                  <a:t>Nominální kurz odpovídá poměru cenových hladin jen přibližně i v dlouhém období </a:t>
                </a:r>
                <a:endParaRPr lang="cs-CZ" sz="2400" b="1" dirty="0">
                  <a:latin typeface="Times New Roman" panose="02020603050405020304" pitchFamily="18" charset="0"/>
                  <a:cs typeface="Times New Roman" panose="02020603050405020304" pitchFamily="18" charset="0"/>
                </a:endParaRPr>
              </a:p>
              <a:p>
                <a:pPr marL="361950" marR="0" lvl="0" indent="-276225" algn="just" defTabSz="914400" rtl="0" eaLnBrk="1" fontAlgn="auto" latinLnBrk="0" hangingPunct="1">
                  <a:lnSpc>
                    <a:spcPct val="100000"/>
                  </a:lnSpc>
                  <a:spcBef>
                    <a:spcPts val="360"/>
                  </a:spcBef>
                  <a:spcAft>
                    <a:spcPts val="0"/>
                  </a:spcAft>
                  <a:buClr>
                    <a:srgbClr val="000000"/>
                  </a:buClr>
                  <a:buSzPts val="1800"/>
                  <a:buFont typeface="Wingdings" panose="05000000000000000000" pitchFamily="2" charset="2"/>
                  <a:buChar char="ü"/>
                  <a:tabLst>
                    <a:tab pos="6010275" algn="l"/>
                  </a:tabLst>
                  <a:defRPr/>
                </a:pPr>
                <a:r>
                  <a:rPr lang="cs-CZ" sz="2400" b="1" dirty="0">
                    <a:latin typeface="Times New Roman" panose="02020603050405020304" pitchFamily="18" charset="0"/>
                    <a:cs typeface="Times New Roman" panose="02020603050405020304" pitchFamily="18" charset="0"/>
                  </a:rPr>
                  <a:t>Výhrady k </a:t>
                </a:r>
                <a:r>
                  <a:rPr lang="cs-CZ" sz="2400" b="1" dirty="0">
                    <a:highlight>
                      <a:srgbClr val="FFFF00"/>
                    </a:highlight>
                    <a:latin typeface="Times New Roman" panose="02020603050405020304" pitchFamily="18" charset="0"/>
                    <a:cs typeface="Times New Roman" panose="02020603050405020304" pitchFamily="18" charset="0"/>
                  </a:rPr>
                  <a:t>ABSOLUTNÍ VERZI PARITY KUPNÍ SÍLY  </a:t>
                </a:r>
                <a:r>
                  <a:rPr lang="cs-CZ" sz="2400" b="1" dirty="0">
                    <a:latin typeface="Times New Roman" panose="02020603050405020304" pitchFamily="18" charset="0"/>
                    <a:cs typeface="Times New Roman" panose="02020603050405020304" pitchFamily="18" charset="0"/>
                  </a:rPr>
                  <a:t>=&gt; </a:t>
                </a:r>
                <a:r>
                  <a:rPr lang="cs-CZ" sz="2400" b="1" dirty="0">
                    <a:highlight>
                      <a:srgbClr val="FFFF00"/>
                    </a:highlight>
                    <a:latin typeface="Times New Roman" panose="02020603050405020304" pitchFamily="18" charset="0"/>
                    <a:cs typeface="Times New Roman" panose="02020603050405020304" pitchFamily="18" charset="0"/>
                  </a:rPr>
                  <a:t>RELATIVNÍ VERZE </a:t>
                </a:r>
                <a:r>
                  <a:rPr lang="cs-CZ" sz="2400" b="1" dirty="0">
                    <a:latin typeface="Times New Roman" panose="02020603050405020304" pitchFamily="18" charset="0"/>
                    <a:cs typeface="Times New Roman" panose="02020603050405020304" pitchFamily="18" charset="0"/>
                  </a:rPr>
                  <a:t>teorie:</a:t>
                </a:r>
                <a:endParaRPr lang="cs-CZ" sz="2400" b="1" dirty="0">
                  <a:latin typeface="Times New Roman" panose="02020603050405020304" pitchFamily="18" charset="0"/>
                  <a:cs typeface="Times New Roman" panose="02020603050405020304" pitchFamily="18" charset="0"/>
                </a:endParaRPr>
              </a:p>
              <a:p>
                <a:pPr marL="428625" marR="0" lvl="0" algn="just" defTabSz="914400" rtl="0" eaLnBrk="1" fontAlgn="auto" latinLnBrk="0" hangingPunct="1">
                  <a:lnSpc>
                    <a:spcPct val="100000"/>
                  </a:lnSpc>
                  <a:spcBef>
                    <a:spcPts val="360"/>
                  </a:spcBef>
                  <a:spcAft>
                    <a:spcPts val="0"/>
                  </a:spcAft>
                  <a:buClr>
                    <a:srgbClr val="000000"/>
                  </a:buClr>
                  <a:buSzPts val="1800"/>
                  <a:buFont typeface="Wingdings" panose="05000000000000000000" pitchFamily="2" charset="2"/>
                  <a:buChar char="Ø"/>
                  <a:tabLst>
                    <a:tab pos="6010275" algn="l"/>
                  </a:tabLst>
                  <a:defRPr/>
                </a:pPr>
                <a:r>
                  <a:rPr lang="cs-CZ" sz="2400" b="1" dirty="0">
                    <a:latin typeface="Times New Roman" panose="02020603050405020304" pitchFamily="18" charset="0"/>
                    <a:cs typeface="Times New Roman" panose="02020603050405020304" pitchFamily="18" charset="0"/>
                  </a:rPr>
                  <a:t>nemá ambici vysvětlit úroveň měnového kurzu, pouze jeho změny: </a:t>
                </a:r>
                <a:endParaRPr lang="cs-CZ" sz="2400" b="1" dirty="0">
                  <a:latin typeface="Times New Roman" panose="02020603050405020304" pitchFamily="18" charset="0"/>
                  <a:cs typeface="Times New Roman" panose="02020603050405020304" pitchFamily="18" charset="0"/>
                </a:endParaRPr>
              </a:p>
              <a:p>
                <a:pPr marL="428625" marR="0" lvl="0" algn="just" defTabSz="914400" rtl="0" eaLnBrk="1" fontAlgn="auto" latinLnBrk="0" hangingPunct="1">
                  <a:lnSpc>
                    <a:spcPct val="100000"/>
                  </a:lnSpc>
                  <a:spcBef>
                    <a:spcPts val="360"/>
                  </a:spcBef>
                  <a:spcAft>
                    <a:spcPts val="0"/>
                  </a:spcAft>
                  <a:buClr>
                    <a:srgbClr val="000000"/>
                  </a:buClr>
                  <a:buSzPts val="1800"/>
                  <a:buFont typeface="Wingdings" panose="05000000000000000000" pitchFamily="2" charset="2"/>
                  <a:buChar char="Ø"/>
                  <a:tabLst>
                    <a:tab pos="6010275" algn="l"/>
                  </a:tabLst>
                  <a:defRPr/>
                </a:pPr>
                <a:r>
                  <a:rPr lang="cs-CZ" sz="2400" b="1" dirty="0">
                    <a:latin typeface="Times New Roman" panose="02020603050405020304" pitchFamily="18" charset="0"/>
                    <a:cs typeface="Times New Roman" panose="02020603050405020304" pitchFamily="18" charset="0"/>
                  </a:rPr>
                  <a:t>Změna měnového kurzu je dána rozdílem mezi změnami cenových hladin doma a v zahraničí: </a:t>
                </a:r>
                <a:endParaRPr lang="cs-CZ" sz="2400" b="1" dirty="0">
                  <a:latin typeface="Times New Roman" panose="02020603050405020304" pitchFamily="18" charset="0"/>
                  <a:cs typeface="Times New Roman" panose="02020603050405020304" pitchFamily="18" charset="0"/>
                </a:endParaRPr>
              </a:p>
              <a:p>
                <a:pPr marL="85725" indent="0" algn="ctr">
                  <a:buClr>
                    <a:srgbClr val="000000"/>
                  </a:buClr>
                  <a:buNone/>
                  <a:tabLst>
                    <a:tab pos="6010275" algn="l"/>
                  </a:tabLst>
                  <a:defRPr/>
                </a:pPr>
                <a:r>
                  <a:rPr lang="cs-CZ" b="1" dirty="0">
                    <a:latin typeface="Times New Roman" panose="02020603050405020304" pitchFamily="18" charset="0"/>
                    <a:cs typeface="Times New Roman" panose="02020603050405020304" pitchFamily="18" charset="0"/>
                  </a:rPr>
                  <a:t>e = </a:t>
                </a:r>
                <a:r>
                  <a:rPr lang="el-GR" b="1" dirty="0">
                    <a:latin typeface="Times New Roman" panose="02020603050405020304" pitchFamily="18" charset="0"/>
                    <a:cs typeface="Times New Roman" panose="02020603050405020304" pitchFamily="18" charset="0"/>
                  </a:rPr>
                  <a:t>π</a:t>
                </a:r>
                <a:r>
                  <a:rPr lang="cs-CZ" b="1" dirty="0">
                    <a:latin typeface="Times New Roman" panose="02020603050405020304" pitchFamily="18" charset="0"/>
                    <a:cs typeface="Times New Roman" panose="02020603050405020304" pitchFamily="18" charset="0"/>
                  </a:rPr>
                  <a:t> - </a:t>
                </a:r>
                <a14:m>
                  <m:oMath xmlns:m="http://schemas.openxmlformats.org/officeDocument/2006/math">
                    <m:sSub>
                      <m:sSubPr>
                        <m:ctrlPr>
                          <a:rPr lang="cs-CZ" b="1" i="1" smtClean="0">
                            <a:latin typeface="Cambria Math" panose="02040503050406030204" pitchFamily="18" charset="0"/>
                            <a:cs typeface="Times New Roman" panose="02020603050405020304" pitchFamily="18" charset="0"/>
                          </a:rPr>
                        </m:ctrlPr>
                      </m:sSubPr>
                      <m:e>
                        <m:r>
                          <a:rPr lang="cs-CZ" b="1" i="1" smtClean="0">
                            <a:latin typeface="Cambria Math" panose="02040503050406030204" pitchFamily="18" charset="0"/>
                            <a:ea typeface="Cambria Math" panose="02040503050406030204" pitchFamily="18" charset="0"/>
                            <a:cs typeface="Times New Roman" panose="02020603050405020304" pitchFamily="18" charset="0"/>
                          </a:rPr>
                          <m:t>𝝅</m:t>
                        </m:r>
                      </m:e>
                      <m:sub>
                        <m:r>
                          <a:rPr lang="cs-CZ" b="1" i="1" smtClean="0">
                            <a:latin typeface="Cambria Math" panose="02040503050406030204" pitchFamily="18" charset="0"/>
                            <a:ea typeface="Cambria Math" panose="02040503050406030204" pitchFamily="18" charset="0"/>
                            <a:cs typeface="Times New Roman" panose="02020603050405020304" pitchFamily="18" charset="0"/>
                          </a:rPr>
                          <m:t>𝒇</m:t>
                        </m:r>
                      </m:sub>
                    </m:sSub>
                  </m:oMath>
                </a14:m>
                <a:endParaRPr lang="cs-CZ" sz="2400" b="1" dirty="0">
                  <a:latin typeface="Times New Roman" panose="02020603050405020304" pitchFamily="18" charset="0"/>
                  <a:cs typeface="Times New Roman" panose="02020603050405020304" pitchFamily="18" charset="0"/>
                </a:endParaRPr>
              </a:p>
              <a:p>
                <a:pPr marL="428625" algn="just">
                  <a:buFont typeface="Wingdings" panose="05000000000000000000" pitchFamily="2" charset="2"/>
                  <a:buChar char="Ø"/>
                </a:pPr>
                <a:r>
                  <a:rPr lang="cs-CZ" sz="2400" b="1" dirty="0">
                    <a:latin typeface="Times New Roman" panose="02020603050405020304" pitchFamily="18" charset="0"/>
                    <a:cs typeface="Times New Roman" panose="02020603050405020304" pitchFamily="18" charset="0"/>
                  </a:rPr>
                  <a:t>e — změna nominálního měnového kurzu (v %)</a:t>
                </a:r>
                <a:endParaRPr lang="cs-CZ" sz="2400" b="1" dirty="0">
                  <a:latin typeface="Times New Roman" panose="02020603050405020304" pitchFamily="18" charset="0"/>
                  <a:cs typeface="Times New Roman" panose="02020603050405020304" pitchFamily="18" charset="0"/>
                </a:endParaRPr>
              </a:p>
              <a:p>
                <a:pPr marL="428625" algn="just">
                  <a:buFont typeface="Wingdings" panose="05000000000000000000" pitchFamily="2" charset="2"/>
                  <a:buChar char="Ø"/>
                </a:pPr>
                <a:r>
                  <a:rPr lang="el-GR" sz="2400" b="1" dirty="0">
                    <a:latin typeface="Times New Roman" panose="02020603050405020304" pitchFamily="18" charset="0"/>
                    <a:cs typeface="Times New Roman" panose="02020603050405020304" pitchFamily="18" charset="0"/>
                  </a:rPr>
                  <a:t>π</a:t>
                </a:r>
                <a:r>
                  <a:rPr lang="cs-CZ" sz="2400" b="1" dirty="0">
                    <a:latin typeface="Times New Roman" panose="02020603050405020304" pitchFamily="18" charset="0"/>
                    <a:cs typeface="Times New Roman" panose="02020603050405020304" pitchFamily="18" charset="0"/>
                  </a:rPr>
                  <a:t> — domácí míra inflace v %; </a:t>
                </a:r>
                <a:endParaRPr lang="cs-CZ" sz="2400" b="1" dirty="0">
                  <a:latin typeface="Times New Roman" panose="02020603050405020304" pitchFamily="18" charset="0"/>
                  <a:cs typeface="Times New Roman" panose="02020603050405020304" pitchFamily="18" charset="0"/>
                </a:endParaRPr>
              </a:p>
              <a:p>
                <a:pPr marL="428625" algn="just">
                  <a:buFont typeface="Wingdings" panose="05000000000000000000" pitchFamily="2" charset="2"/>
                  <a:buChar char="Ø"/>
                </a:pPr>
                <a14:m>
                  <m:oMath xmlns:m="http://schemas.openxmlformats.org/officeDocument/2006/math">
                    <m:sSub>
                      <m:sSubPr>
                        <m:ctrlPr>
                          <a:rPr lang="cs-CZ" sz="2400" b="1" i="1" smtClean="0">
                            <a:latin typeface="Cambria Math" panose="02040503050406030204" pitchFamily="18" charset="0"/>
                            <a:cs typeface="Times New Roman" panose="02020603050405020304" pitchFamily="18" charset="0"/>
                          </a:rPr>
                        </m:ctrlPr>
                      </m:sSubPr>
                      <m:e>
                        <m:r>
                          <a:rPr lang="cs-CZ" sz="2400" b="1" i="1" smtClean="0">
                            <a:latin typeface="Cambria Math" panose="02040503050406030204" pitchFamily="18" charset="0"/>
                            <a:ea typeface="Cambria Math" panose="02040503050406030204" pitchFamily="18" charset="0"/>
                            <a:cs typeface="Times New Roman" panose="02020603050405020304" pitchFamily="18" charset="0"/>
                          </a:rPr>
                          <m:t>𝝅</m:t>
                        </m:r>
                      </m:e>
                      <m:sub>
                        <m:r>
                          <a:rPr lang="cs-CZ" sz="2400" b="1" i="1" smtClean="0">
                            <a:latin typeface="Cambria Math" panose="02040503050406030204" pitchFamily="18" charset="0"/>
                            <a:cs typeface="Times New Roman" panose="02020603050405020304" pitchFamily="18" charset="0"/>
                          </a:rPr>
                          <m:t>𝒇</m:t>
                        </m:r>
                      </m:sub>
                    </m:sSub>
                  </m:oMath>
                </a14:m>
                <a:r>
                  <a:rPr lang="cs-CZ" sz="2400" b="1" dirty="0">
                    <a:latin typeface="Times New Roman" panose="02020603050405020304" pitchFamily="18" charset="0"/>
                    <a:cs typeface="Times New Roman" panose="02020603050405020304" pitchFamily="18" charset="0"/>
                  </a:rPr>
                  <a:t>— zahraniční míra inflace v %;</a:t>
                </a:r>
                <a:endParaRPr lang="cs-CZ" sz="2400" b="1" dirty="0">
                  <a:latin typeface="Times New Roman" panose="02020603050405020304" pitchFamily="18" charset="0"/>
                  <a:cs typeface="Times New Roman" panose="02020603050405020304" pitchFamily="18" charset="0"/>
                </a:endParaRPr>
              </a:p>
              <a:p>
                <a:pPr marL="361950" indent="-276225" algn="just">
                  <a:buFont typeface="Wingdings" panose="05000000000000000000" pitchFamily="2" charset="2"/>
                  <a:buChar char="ü"/>
                </a:pPr>
                <a:r>
                  <a:rPr lang="cs-CZ" sz="2400" b="1" dirty="0">
                    <a:latin typeface="Times New Roman" panose="02020603050405020304" pitchFamily="18" charset="0"/>
                    <a:cs typeface="Times New Roman" panose="02020603050405020304" pitchFamily="18" charset="0"/>
                  </a:rPr>
                  <a:t>Př.: Inflace v ČR – 6 % a inflace v eurozóně – 4 %, =&gt; </a:t>
                </a:r>
                <a:r>
                  <a:rPr lang="cs-CZ" sz="2400" b="1" dirty="0">
                    <a:solidFill>
                      <a:srgbClr val="FF0000"/>
                    </a:solidFill>
                    <a:latin typeface="Times New Roman" panose="02020603050405020304" pitchFamily="18" charset="0"/>
                    <a:cs typeface="Times New Roman" panose="02020603050405020304" pitchFamily="18" charset="0"/>
                  </a:rPr>
                  <a:t>2% depreciace koruny vůči euru. </a:t>
                </a:r>
                <a:endParaRPr lang="cs-CZ" sz="2400" b="1" dirty="0">
                  <a:solidFill>
                    <a:srgbClr val="FF0000"/>
                  </a:solidFill>
                  <a:latin typeface="Times New Roman" panose="02020603050405020304" pitchFamily="18" charset="0"/>
                  <a:cs typeface="Times New Roman" panose="02020603050405020304" pitchFamily="18" charset="0"/>
                </a:endParaRPr>
              </a:p>
              <a:p>
                <a:pPr marL="5924550" indent="-276225" algn="just">
                  <a:buFont typeface="Wingdings" panose="05000000000000000000" pitchFamily="2" charset="2"/>
                  <a:buChar char="ü"/>
                </a:pPr>
                <a:endParaRPr lang="cs-CZ" sz="2400" b="1" dirty="0">
                  <a:latin typeface="Times New Roman" panose="02020603050405020304" pitchFamily="18" charset="0"/>
                  <a:cs typeface="Times New Roman" panose="02020603050405020304" pitchFamily="18" charset="0"/>
                </a:endParaRPr>
              </a:p>
              <a:p>
                <a:pPr marL="114300" indent="0" algn="just">
                  <a:buNone/>
                </a:pPr>
                <a:endParaRPr lang="cs-CZ" sz="2400" b="1" dirty="0">
                  <a:latin typeface="Times New Roman" panose="02020603050405020304" pitchFamily="18" charset="0"/>
                  <a:cs typeface="Times New Roman" panose="02020603050405020304" pitchFamily="18" charset="0"/>
                </a:endParaRPr>
              </a:p>
            </p:txBody>
          </p:sp>
        </mc:Choice>
        <mc:Fallback>
          <p:sp>
            <p:nvSpPr>
              <p:cNvPr id="98" name="Google Shape;98;p14"/>
              <p:cNvSpPr txBox="1">
                <a:spLocks noRot="1" noChangeAspect="1" noMove="1" noResize="1" noEditPoints="1" noAdjustHandles="1" noChangeArrowheads="1" noChangeShapeType="1" noTextEdit="1"/>
              </p:cNvSpPr>
              <p:nvPr>
                <p:ph type="body" idx="1"/>
              </p:nvPr>
            </p:nvSpPr>
            <p:spPr>
              <a:xfrm>
                <a:off x="348343" y="1257300"/>
                <a:ext cx="11674324" cy="5083116"/>
              </a:xfrm>
              <a:prstGeom prst="rect">
                <a:avLst/>
              </a:prstGeom>
              <a:blipFill rotWithShape="1">
                <a:blip r:embed="rId1"/>
                <a:stretch>
                  <a:fillRect l="-3" r="2" b="-4711"/>
                </a:stretch>
              </a:blipFill>
              <a:ln>
                <a:noFill/>
              </a:ln>
            </p:spPr>
            <p:txBody>
              <a:bodyPr/>
              <a:lstStyle/>
              <a:p>
                <a:r>
                  <a:rPr lang="en-US" altLang="en-US">
                    <a:noFill/>
                  </a:rPr>
                  <a:t> </a:t>
                </a:r>
              </a:p>
            </p:txBody>
          </p:sp>
        </mc:Fallback>
      </mc:AlternateContent>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348343" y="676856"/>
            <a:ext cx="11541125" cy="445729"/>
          </a:xfrm>
        </p:spPr>
        <p:txBody>
          <a:bodyPr>
            <a:noAutofit/>
          </a:bodyPr>
          <a:lstStyle/>
          <a:p>
            <a:r>
              <a:rPr lang="cs-CZ" sz="2800" b="1" dirty="0"/>
              <a:t>Spojení teorie parity kupní síly s modelem určení reálného měnového kurzu</a:t>
            </a:r>
            <a:endParaRPr lang="cs-CZ" sz="2800" b="1"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257300"/>
            <a:ext cx="11674324" cy="5083116"/>
          </a:xfrm>
          <a:prstGeom prst="rect">
            <a:avLst/>
          </a:prstGeom>
          <a:noFill/>
          <a:ln>
            <a:noFill/>
          </a:ln>
        </p:spPr>
        <p:txBody>
          <a:bodyPr spcFirstLastPara="1" wrap="square" lIns="91425" tIns="45700" rIns="91425" bIns="45700" anchor="t" anchorCtr="0">
            <a:normAutofit/>
          </a:bodyPr>
          <a:lstStyle/>
          <a:p>
            <a:pPr marL="361950" marR="0" lvl="0" indent="-276225" algn="just" defTabSz="914400" rtl="0" eaLnBrk="1" fontAlgn="auto" latinLnBrk="0" hangingPunct="1">
              <a:lnSpc>
                <a:spcPct val="100000"/>
              </a:lnSpc>
              <a:spcBef>
                <a:spcPts val="360"/>
              </a:spcBef>
              <a:spcAft>
                <a:spcPts val="0"/>
              </a:spcAft>
              <a:buClr>
                <a:srgbClr val="000000"/>
              </a:buClr>
              <a:buSzPts val="1800"/>
              <a:buFont typeface="Wingdings" panose="05000000000000000000" pitchFamily="2" charset="2"/>
              <a:buChar char="ü"/>
              <a:tabLst>
                <a:tab pos="6010275" algn="l"/>
              </a:tabLst>
              <a:defRPr/>
            </a:pPr>
            <a:r>
              <a:rPr lang="cs-CZ" sz="2400" b="1" dirty="0">
                <a:latin typeface="Times New Roman" panose="02020603050405020304" pitchFamily="18" charset="0"/>
                <a:cs typeface="Times New Roman" panose="02020603050405020304" pitchFamily="18" charset="0"/>
              </a:rPr>
              <a:t>Předpoklad doposud – měnový kurz = volně pohyblivý, vytváří se na měnovém trhu pod vlivem nabídky a poptávky, bez jakýchkoli intervencí státu. </a:t>
            </a:r>
            <a:endParaRPr lang="cs-CZ" sz="2400" b="1" dirty="0">
              <a:latin typeface="Times New Roman" panose="02020603050405020304" pitchFamily="18" charset="0"/>
              <a:cs typeface="Times New Roman" panose="02020603050405020304" pitchFamily="18" charset="0"/>
            </a:endParaRPr>
          </a:p>
          <a:p>
            <a:pPr marL="361950" marR="0" lvl="0" indent="-276225" algn="just" defTabSz="914400" rtl="0" eaLnBrk="1" fontAlgn="auto" latinLnBrk="0" hangingPunct="1">
              <a:lnSpc>
                <a:spcPct val="100000"/>
              </a:lnSpc>
              <a:spcBef>
                <a:spcPts val="360"/>
              </a:spcBef>
              <a:spcAft>
                <a:spcPts val="0"/>
              </a:spcAft>
              <a:buClr>
                <a:srgbClr val="000000"/>
              </a:buClr>
              <a:buSzPts val="1800"/>
              <a:buFont typeface="Wingdings" panose="05000000000000000000" pitchFamily="2" charset="2"/>
              <a:buChar char="ü"/>
              <a:tabLst>
                <a:tab pos="6010275" algn="l"/>
              </a:tabLst>
              <a:defRPr/>
            </a:pPr>
            <a:r>
              <a:rPr lang="cs-CZ" sz="2400" b="1" dirty="0">
                <a:latin typeface="Times New Roman" panose="02020603050405020304" pitchFamily="18" charset="0"/>
                <a:cs typeface="Times New Roman" panose="02020603050405020304" pitchFamily="18" charset="0"/>
              </a:rPr>
              <a:t>=&gt;</a:t>
            </a:r>
            <a:endParaRPr lang="cs-CZ" sz="2400" b="1" dirty="0">
              <a:latin typeface="Times New Roman" panose="02020603050405020304" pitchFamily="18" charset="0"/>
              <a:cs typeface="Times New Roman" panose="02020603050405020304" pitchFamily="18" charset="0"/>
            </a:endParaRPr>
          </a:p>
          <a:p>
            <a:pPr marL="361950" marR="0" lvl="0" indent="-276225" algn="just" defTabSz="914400" rtl="0" eaLnBrk="1" fontAlgn="auto" latinLnBrk="0" hangingPunct="1">
              <a:lnSpc>
                <a:spcPct val="100000"/>
              </a:lnSpc>
              <a:spcBef>
                <a:spcPts val="360"/>
              </a:spcBef>
              <a:spcAft>
                <a:spcPts val="0"/>
              </a:spcAft>
              <a:buClr>
                <a:srgbClr val="000000"/>
              </a:buClr>
              <a:buSzPts val="1800"/>
              <a:buFont typeface="Wingdings" panose="05000000000000000000" pitchFamily="2" charset="2"/>
              <a:buChar char="ü"/>
              <a:tabLst>
                <a:tab pos="6010275" algn="l"/>
              </a:tabLst>
              <a:defRPr/>
            </a:pPr>
            <a:r>
              <a:rPr lang="cs-CZ" sz="2400" b="1" dirty="0">
                <a:latin typeface="Times New Roman" panose="02020603050405020304" pitchFamily="18" charset="0"/>
                <a:cs typeface="Times New Roman" panose="02020603050405020304" pitchFamily="18" charset="0"/>
              </a:rPr>
              <a:t>Dva základní režimy měnového kurzu: </a:t>
            </a:r>
            <a:endParaRPr lang="cs-CZ" sz="2400" b="1" dirty="0">
              <a:latin typeface="Times New Roman" panose="02020603050405020304" pitchFamily="18" charset="0"/>
              <a:cs typeface="Times New Roman" panose="02020603050405020304" pitchFamily="18" charset="0"/>
            </a:endParaRPr>
          </a:p>
          <a:p>
            <a:pPr marL="542925" marR="0" lvl="0" indent="-457200" algn="just" defTabSz="914400" rtl="0" eaLnBrk="1" fontAlgn="auto" latinLnBrk="0" hangingPunct="1">
              <a:lnSpc>
                <a:spcPct val="100000"/>
              </a:lnSpc>
              <a:spcBef>
                <a:spcPts val="360"/>
              </a:spcBef>
              <a:spcAft>
                <a:spcPts val="0"/>
              </a:spcAft>
              <a:buClr>
                <a:srgbClr val="000000"/>
              </a:buClr>
              <a:buSzPts val="1800"/>
              <a:buFont typeface="+mj-lt"/>
              <a:buAutoNum type="arabicPeriod"/>
              <a:tabLst>
                <a:tab pos="6010275" algn="l"/>
              </a:tabLst>
              <a:defRPr/>
            </a:pPr>
            <a:r>
              <a:rPr lang="cs-CZ" sz="2400" b="1" dirty="0">
                <a:highlight>
                  <a:srgbClr val="FFFF00"/>
                </a:highlight>
                <a:latin typeface="Times New Roman" panose="02020603050405020304" pitchFamily="18" charset="0"/>
                <a:cs typeface="Times New Roman" panose="02020603050405020304" pitchFamily="18" charset="0"/>
              </a:rPr>
              <a:t>REŽIM VOLNĚ POHYBLIVÉHO KURZU (FLOATING): </a:t>
            </a:r>
            <a:r>
              <a:rPr lang="cs-CZ" sz="2400" b="1" dirty="0">
                <a:latin typeface="Times New Roman" panose="02020603050405020304" pitchFamily="18" charset="0"/>
                <a:cs typeface="Times New Roman" panose="02020603050405020304" pitchFamily="18" charset="0"/>
              </a:rPr>
              <a:t>centrální banka nechává měnový kurz „napospas” tržním silám. </a:t>
            </a:r>
            <a:endParaRPr lang="cs-CZ" sz="2400" b="1" dirty="0">
              <a:latin typeface="Times New Roman" panose="02020603050405020304" pitchFamily="18" charset="0"/>
              <a:cs typeface="Times New Roman" panose="02020603050405020304" pitchFamily="18" charset="0"/>
            </a:endParaRPr>
          </a:p>
          <a:p>
            <a:pPr marL="542925" marR="0" lvl="0" indent="-457200" algn="just" defTabSz="914400" rtl="0" eaLnBrk="1" fontAlgn="auto" latinLnBrk="0" hangingPunct="1">
              <a:lnSpc>
                <a:spcPct val="100000"/>
              </a:lnSpc>
              <a:spcBef>
                <a:spcPts val="360"/>
              </a:spcBef>
              <a:spcAft>
                <a:spcPts val="0"/>
              </a:spcAft>
              <a:buClr>
                <a:srgbClr val="000000"/>
              </a:buClr>
              <a:buSzPts val="1800"/>
              <a:buFont typeface="Wingdings" panose="05000000000000000000" pitchFamily="2" charset="2"/>
              <a:buChar char="Ø"/>
              <a:tabLst>
                <a:tab pos="6010275" algn="l"/>
              </a:tabLst>
              <a:defRPr/>
            </a:pPr>
            <a:r>
              <a:rPr lang="cs-CZ" sz="2400" b="1" dirty="0">
                <a:latin typeface="Times New Roman" panose="02020603050405020304" pitchFamily="18" charset="0"/>
                <a:cs typeface="Times New Roman" panose="02020603050405020304" pitchFamily="18" charset="0"/>
              </a:rPr>
              <a:t>Neintervenuje vůbec = čistý </a:t>
            </a:r>
            <a:r>
              <a:rPr lang="cs-CZ" sz="2400" b="1" dirty="0" err="1">
                <a:latin typeface="Times New Roman" panose="02020603050405020304" pitchFamily="18" charset="0"/>
                <a:cs typeface="Times New Roman" panose="02020603050405020304" pitchFamily="18" charset="0"/>
              </a:rPr>
              <a:t>floating</a:t>
            </a:r>
            <a:r>
              <a:rPr lang="cs-CZ" sz="2400" b="1" dirty="0">
                <a:latin typeface="Times New Roman" panose="02020603050405020304" pitchFamily="18" charset="0"/>
                <a:cs typeface="Times New Roman" panose="02020603050405020304" pitchFamily="18" charset="0"/>
              </a:rPr>
              <a:t>. </a:t>
            </a:r>
            <a:endParaRPr lang="cs-CZ" sz="2400" b="1" dirty="0">
              <a:latin typeface="Times New Roman" panose="02020603050405020304" pitchFamily="18" charset="0"/>
              <a:cs typeface="Times New Roman" panose="02020603050405020304" pitchFamily="18" charset="0"/>
            </a:endParaRPr>
          </a:p>
          <a:p>
            <a:pPr marL="542925" marR="0" lvl="0" indent="-457200" algn="just" defTabSz="914400" rtl="0" eaLnBrk="1" fontAlgn="auto" latinLnBrk="0" hangingPunct="1">
              <a:lnSpc>
                <a:spcPct val="100000"/>
              </a:lnSpc>
              <a:spcBef>
                <a:spcPts val="360"/>
              </a:spcBef>
              <a:spcAft>
                <a:spcPts val="0"/>
              </a:spcAft>
              <a:buClr>
                <a:srgbClr val="000000"/>
              </a:buClr>
              <a:buSzPts val="1800"/>
              <a:buFont typeface="Wingdings" panose="05000000000000000000" pitchFamily="2" charset="2"/>
              <a:buChar char="Ø"/>
              <a:tabLst>
                <a:tab pos="6010275" algn="l"/>
              </a:tabLst>
              <a:defRPr/>
            </a:pPr>
            <a:r>
              <a:rPr lang="cs-CZ" sz="2400" b="1" dirty="0">
                <a:latin typeface="Times New Roman" panose="02020603050405020304" pitchFamily="18" charset="0"/>
                <a:cs typeface="Times New Roman" panose="02020603050405020304" pitchFamily="18" charset="0"/>
              </a:rPr>
              <a:t>Příležitostné intervence: špinavý (</a:t>
            </a:r>
            <a:r>
              <a:rPr lang="cs-CZ" sz="2400" b="1" dirty="0" err="1">
                <a:latin typeface="Times New Roman" panose="02020603050405020304" pitchFamily="18" charset="0"/>
                <a:cs typeface="Times New Roman" panose="02020603050405020304" pitchFamily="18" charset="0"/>
              </a:rPr>
              <a:t>dirty</a:t>
            </a:r>
            <a:r>
              <a:rPr lang="cs-CZ" sz="2400" b="1" dirty="0">
                <a:latin typeface="Times New Roman" panose="02020603050405020304" pitchFamily="18" charset="0"/>
                <a:cs typeface="Times New Roman" panose="02020603050405020304" pitchFamily="18" charset="0"/>
              </a:rPr>
              <a:t>) </a:t>
            </a:r>
            <a:r>
              <a:rPr lang="cs-CZ" sz="2400" b="1" dirty="0" err="1">
                <a:latin typeface="Times New Roman" panose="02020603050405020304" pitchFamily="18" charset="0"/>
                <a:cs typeface="Times New Roman" panose="02020603050405020304" pitchFamily="18" charset="0"/>
              </a:rPr>
              <a:t>floating</a:t>
            </a:r>
            <a:r>
              <a:rPr lang="cs-CZ" sz="2400" b="1" dirty="0">
                <a:latin typeface="Times New Roman" panose="02020603050405020304" pitchFamily="18" charset="0"/>
                <a:cs typeface="Times New Roman" panose="02020603050405020304" pitchFamily="18" charset="0"/>
              </a:rPr>
              <a:t>: příležitostné intervence bývají málo účinné, protože měnový trh nevěří, že je centrální banka odhodlána změnám kurzu dlouhodobě bránit. </a:t>
            </a:r>
            <a:endParaRPr lang="cs-CZ" sz="24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kumimoji="0" lang="cs-CZ" sz="22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a:cs typeface="Times New Roman" panose="02020603050405020304" pitchFamily="18" charset="0"/>
                <a:sym typeface="Calibri" panose="020F0502020204030204"/>
              </a:rPr>
              <a:t>Každá příležitostná intervence centrální banky ze strany spekulantů – vítaná příležitost k výdělečným spekulacím.</a:t>
            </a:r>
            <a:endParaRPr lang="cs-CZ" sz="2400" b="1" dirty="0">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348343" y="676856"/>
            <a:ext cx="11541125" cy="445729"/>
          </a:xfrm>
        </p:spPr>
        <p:txBody>
          <a:bodyPr>
            <a:noAutofit/>
          </a:bodyPr>
          <a:lstStyle/>
          <a:p>
            <a:r>
              <a:rPr lang="cs-CZ" sz="2800" b="1" dirty="0"/>
              <a:t> Režim stabilního měnového kurzu </a:t>
            </a:r>
            <a:endParaRPr lang="cs-CZ" sz="2800" b="1"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257300"/>
            <a:ext cx="11674324" cy="5083116"/>
          </a:xfrm>
          <a:prstGeom prst="rect">
            <a:avLst/>
          </a:prstGeom>
          <a:noFill/>
          <a:ln>
            <a:noFill/>
          </a:ln>
        </p:spPr>
        <p:txBody>
          <a:bodyPr spcFirstLastPara="1" wrap="square" lIns="91425" tIns="45700" rIns="91425" bIns="45700" anchor="t" anchorCtr="0">
            <a:normAutofit/>
          </a:bodyPr>
          <a:lstStyle/>
          <a:p>
            <a:pPr algn="just">
              <a:buFont typeface="Wingdings" panose="05000000000000000000" pitchFamily="2" charset="2"/>
              <a:buChar char="ü"/>
            </a:pPr>
            <a:r>
              <a:rPr lang="cs-CZ" sz="2400" b="1" i="1" dirty="0">
                <a:solidFill>
                  <a:schemeClr val="tx1">
                    <a:lumMod val="75000"/>
                    <a:lumOff val="25000"/>
                  </a:schemeClr>
                </a:solidFill>
                <a:latin typeface="Times New Roman" panose="02020603050405020304" pitchFamily="18" charset="0"/>
                <a:cs typeface="Times New Roman" panose="02020603050405020304" pitchFamily="18" charset="0"/>
              </a:rPr>
              <a:t>Např.: Naše centrální banka oslabí korunu, spekulanti očekávají, že koruna nezůstane na oslabené pozici dlouho a že brzy opět posílí. Proto oslabenou korunu nakupují, aby ji později se ziskem prodávali. Jejich nákupy okamžité korunu posilují a tím působí proti intervenci centrální banky. Kurzová intervence banky je chováním spekulantů prakticky okamžité neutralizována, proto je neúčinná. </a:t>
            </a:r>
            <a:endParaRPr lang="cs-CZ" sz="2400" b="1" i="1" dirty="0">
              <a:solidFill>
                <a:schemeClr val="tx1">
                  <a:lumMod val="75000"/>
                  <a:lumOff val="25000"/>
                </a:schemeClr>
              </a:solidFill>
              <a:latin typeface="Times New Roman" panose="02020603050405020304" pitchFamily="18" charset="0"/>
              <a:cs typeface="Times New Roman" panose="02020603050405020304" pitchFamily="18" charset="0"/>
            </a:endParaRPr>
          </a:p>
          <a:p>
            <a:pPr marL="542925" marR="0" lvl="0" indent="-457200" algn="just" defTabSz="914400" rtl="0" eaLnBrk="1" fontAlgn="auto" latinLnBrk="0" hangingPunct="1">
              <a:lnSpc>
                <a:spcPct val="100000"/>
              </a:lnSpc>
              <a:spcBef>
                <a:spcPts val="360"/>
              </a:spcBef>
              <a:spcAft>
                <a:spcPts val="0"/>
              </a:spcAft>
              <a:buClr>
                <a:srgbClr val="000000"/>
              </a:buClr>
              <a:buSzPts val="1800"/>
              <a:buFont typeface="+mj-lt"/>
              <a:buAutoNum type="arabicPeriod" startAt="2"/>
              <a:tabLst>
                <a:tab pos="6010275" algn="l"/>
              </a:tabLst>
              <a:defRPr/>
            </a:pPr>
            <a:endParaRPr kumimoji="0" lang="cs-CZ" sz="2400" b="1" i="0" u="none" strike="noStrike" kern="0" cap="none" spc="0" normalizeH="0" baseline="0" noProof="0" dirty="0">
              <a:ln>
                <a:noFill/>
              </a:ln>
              <a:solidFill>
                <a:srgbClr val="000000"/>
              </a:solidFill>
              <a:effectLst/>
              <a:highlight>
                <a:srgbClr val="FFFF00"/>
              </a:highlight>
              <a:uLnTx/>
              <a:uFillTx/>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542925" marR="0" lvl="0" indent="-457200" algn="just" defTabSz="914400" rtl="0" eaLnBrk="1" fontAlgn="auto" latinLnBrk="0" hangingPunct="1">
              <a:lnSpc>
                <a:spcPct val="100000"/>
              </a:lnSpc>
              <a:spcBef>
                <a:spcPts val="360"/>
              </a:spcBef>
              <a:spcAft>
                <a:spcPts val="0"/>
              </a:spcAft>
              <a:buClr>
                <a:srgbClr val="000000"/>
              </a:buClr>
              <a:buSzPts val="1800"/>
              <a:buFont typeface="+mj-lt"/>
              <a:buAutoNum type="arabicPeriod" startAt="2"/>
              <a:tabLst>
                <a:tab pos="6010275" algn="l"/>
              </a:tabLst>
              <a:defRPr/>
            </a:pPr>
            <a:r>
              <a:rPr kumimoji="0" lang="cs-CZ" sz="2400" b="1" i="0" u="none" strike="noStrike" kern="0" cap="none" spc="0" normalizeH="0" baseline="0" noProof="0" dirty="0">
                <a:ln>
                  <a:noFill/>
                </a:ln>
                <a:solidFill>
                  <a:srgbClr val="000000"/>
                </a:solidFill>
                <a:effectLst/>
                <a:highlight>
                  <a:srgbClr val="FFFF00"/>
                </a:highlight>
                <a:uLnTx/>
                <a:uFillTx/>
                <a:latin typeface="Times New Roman" panose="02020603050405020304" pitchFamily="18" charset="0"/>
                <a:ea typeface="Calibri" panose="020F0502020204030204"/>
                <a:cs typeface="Times New Roman" panose="02020603050405020304" pitchFamily="18" charset="0"/>
                <a:sym typeface="Calibri" panose="020F0502020204030204"/>
              </a:rPr>
              <a:t>STABILNÍ (FIXNÍ) KURZ: </a:t>
            </a:r>
            <a:r>
              <a:rPr lang="cs-CZ" sz="2400" b="1" dirty="0">
                <a:latin typeface="Times New Roman" panose="02020603050405020304" pitchFamily="18" charset="0"/>
                <a:cs typeface="Times New Roman" panose="02020603050405020304" pitchFamily="18" charset="0"/>
              </a:rPr>
              <a:t>chce-li centrální banka udržet měnový kurz na určité úrovni dlouhodobě, musí vyhlásit režim stabilního (fixního) kurzu. </a:t>
            </a:r>
            <a:endParaRPr lang="cs-CZ" sz="2400" b="1" dirty="0">
              <a:latin typeface="Times New Roman" panose="02020603050405020304" pitchFamily="18" charset="0"/>
              <a:cs typeface="Times New Roman" panose="02020603050405020304" pitchFamily="18" charset="0"/>
            </a:endParaRPr>
          </a:p>
          <a:p>
            <a:pPr marL="542925" marR="0" lvl="0" indent="-457200" algn="just" defTabSz="914400" rtl="0" eaLnBrk="1" fontAlgn="auto" latinLnBrk="0" hangingPunct="1">
              <a:lnSpc>
                <a:spcPct val="100000"/>
              </a:lnSpc>
              <a:spcBef>
                <a:spcPts val="360"/>
              </a:spcBef>
              <a:spcAft>
                <a:spcPts val="0"/>
              </a:spcAft>
              <a:buClr>
                <a:srgbClr val="000000"/>
              </a:buClr>
              <a:buSzPts val="1800"/>
              <a:buFont typeface="Wingdings" panose="05000000000000000000" pitchFamily="2" charset="2"/>
              <a:buChar char="Ø"/>
              <a:tabLst>
                <a:tab pos="6010275" algn="l"/>
              </a:tabLst>
              <a:defRPr/>
            </a:pPr>
            <a:r>
              <a:rPr lang="cs-CZ" sz="2400" b="1" dirty="0">
                <a:latin typeface="Times New Roman" panose="02020603050405020304" pitchFamily="18" charset="0"/>
                <a:cs typeface="Times New Roman" panose="02020603050405020304" pitchFamily="18" charset="0"/>
              </a:rPr>
              <a:t>Dlouhodobý závazek banky udržet kurz ve stanoveném fluktuačním pásmu.</a:t>
            </a:r>
            <a:endParaRPr lang="cs-CZ" sz="2400" b="1" dirty="0">
              <a:latin typeface="Times New Roman" panose="02020603050405020304" pitchFamily="18" charset="0"/>
              <a:cs typeface="Times New Roman" panose="02020603050405020304" pitchFamily="18" charset="0"/>
            </a:endParaRPr>
          </a:p>
          <a:p>
            <a:pPr marL="114300" indent="0" algn="just">
              <a:buNone/>
            </a:pPr>
            <a:endParaRPr lang="cs-CZ" sz="2400" b="1" dirty="0">
              <a:latin typeface="Times New Roman" panose="02020603050405020304" pitchFamily="18" charset="0"/>
              <a:cs typeface="Times New Roman" panose="02020603050405020304" pitchFamily="18" charset="0"/>
            </a:endParaRPr>
          </a:p>
          <a:p>
            <a:pPr marL="114300" indent="0" algn="just">
              <a:buNone/>
            </a:pPr>
            <a:r>
              <a:rPr lang="cs-CZ" sz="2400" b="1" dirty="0">
                <a:solidFill>
                  <a:srgbClr val="00B050"/>
                </a:solidFill>
                <a:latin typeface="Times New Roman" panose="02020603050405020304" pitchFamily="18" charset="0"/>
                <a:cs typeface="Times New Roman" panose="02020603050405020304" pitchFamily="18" charset="0"/>
              </a:rPr>
              <a:t>DÚ: KAPITOLA 6.7, DODATEK 1: OPTIMÁLNÍ MĚNOVÁ OBLAST</a:t>
            </a:r>
            <a:endParaRPr lang="cs-CZ" sz="2400" b="1" dirty="0">
              <a:solidFill>
                <a:srgbClr val="00B050"/>
              </a:solidFill>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348343" y="676856"/>
            <a:ext cx="11541125" cy="445729"/>
          </a:xfrm>
        </p:spPr>
        <p:txBody>
          <a:bodyPr>
            <a:noAutofit/>
          </a:bodyPr>
          <a:lstStyle/>
          <a:p>
            <a:r>
              <a:rPr lang="cs-CZ" sz="2800" b="1" dirty="0"/>
              <a:t> Režim stabilního měnového kurzu </a:t>
            </a:r>
            <a:endParaRPr lang="cs-CZ" sz="2800" b="1"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257300"/>
            <a:ext cx="11674324" cy="5083116"/>
          </a:xfrm>
          <a:prstGeom prst="rect">
            <a:avLst/>
          </a:prstGeom>
          <a:noFill/>
          <a:ln>
            <a:noFill/>
          </a:ln>
        </p:spPr>
        <p:txBody>
          <a:bodyPr spcFirstLastPara="1" wrap="square" lIns="91425" tIns="45700" rIns="91425" bIns="45700" anchor="t" anchorCtr="0">
            <a:normAutofit fontScale="92500" lnSpcReduction="10000"/>
          </a:bodyPr>
          <a:lstStyle/>
          <a:p>
            <a:pPr algn="just">
              <a:buFont typeface="Wingdings" panose="05000000000000000000" pitchFamily="2" charset="2"/>
              <a:buChar char="ü"/>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Režim stabilního kurzu vyžaduje, </a:t>
            </a: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marL="571500" indent="-457200" algn="just">
              <a:buFont typeface="+mj-lt"/>
              <a:buAutoNum type="arabicPeriod"/>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aby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centrální banka kupovala domácí měnu</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 když vzniká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tlak na její depreciaci, </a:t>
            </a:r>
            <a:endPar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endParaRPr>
          </a:p>
          <a:p>
            <a:pPr marL="571500" indent="-457200" algn="just">
              <a:buFont typeface="+mj-lt"/>
              <a:buAutoNum type="arabicPeriod"/>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a aby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prodávala domácí měnu</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 když vzniká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tlak</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 na její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apreciaci. </a:t>
            </a:r>
            <a:endPar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endParaRPr>
          </a:p>
          <a:p>
            <a:pPr algn="just"/>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K těmto intervencím jí slouží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DEVIZOVÉ REZERVY</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 </a:t>
            </a: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 omezení pro tento kurzový režim. </a:t>
            </a: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marL="571500" indent="-457200" algn="just">
              <a:buFont typeface="+mj-lt"/>
              <a:buAutoNum type="alphaUcPeriod"/>
            </a:pPr>
            <a:r>
              <a:rPr lang="cs-CZ" sz="2400" b="1" dirty="0">
                <a:solidFill>
                  <a:srgbClr val="FF0000"/>
                </a:solidFill>
                <a:latin typeface="Times New Roman" panose="02020603050405020304" pitchFamily="18" charset="0"/>
                <a:cs typeface="Times New Roman" panose="02020603050405020304" pitchFamily="18" charset="0"/>
              </a:rPr>
              <a:t>Tlak na depreciaci domácí měny – velký / trvá dlouho  </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=&gt; devizové rezervy budou vyčerpány. </a:t>
            </a: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centrální banka obvykle přistoupí ke změně centrální parity, tj. k </a:t>
            </a:r>
            <a:r>
              <a:rPr lang="cs-CZ" sz="2400" b="1" dirty="0">
                <a:solidFill>
                  <a:srgbClr val="FF0000"/>
                </a:solidFill>
                <a:latin typeface="Times New Roman" panose="02020603050405020304" pitchFamily="18" charset="0"/>
                <a:cs typeface="Times New Roman" panose="02020603050405020304" pitchFamily="18" charset="0"/>
              </a:rPr>
              <a:t>devalvaci </a:t>
            </a:r>
            <a:endParaRPr lang="cs-CZ" sz="2400" b="1" dirty="0">
              <a:solidFill>
                <a:srgbClr val="FF0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Když naopak trvá </a:t>
            </a:r>
            <a:r>
              <a:rPr lang="cs-CZ" sz="2400" b="1" dirty="0">
                <a:solidFill>
                  <a:srgbClr val="FF0000"/>
                </a:solidFill>
                <a:latin typeface="Times New Roman" panose="02020603050405020304" pitchFamily="18" charset="0"/>
                <a:cs typeface="Times New Roman" panose="02020603050405020304" pitchFamily="18" charset="0"/>
              </a:rPr>
              <a:t>tlak na apreciaci, </a:t>
            </a:r>
            <a:endParaRPr lang="cs-CZ" sz="2400" b="1" dirty="0">
              <a:solidFill>
                <a:srgbClr val="FF0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centrální banka domácí měnu </a:t>
            </a:r>
            <a:r>
              <a:rPr lang="cs-CZ" sz="2400" b="1" dirty="0">
                <a:solidFill>
                  <a:srgbClr val="FF0000"/>
                </a:solidFill>
                <a:latin typeface="Times New Roman" panose="02020603050405020304" pitchFamily="18" charset="0"/>
                <a:cs typeface="Times New Roman" panose="02020603050405020304" pitchFamily="18" charset="0"/>
              </a:rPr>
              <a:t>revalvuje</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a:t>
            </a: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Zajištění vnější rovnováhy když centrální banka drží stabilní měnový kurz: </a:t>
            </a: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Centrální banka dokáže udržovat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stabilní nominální kurz. </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Vnější rovnováha je ale zajištována pomocí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reálného měnového kurzu. </a:t>
            </a:r>
            <a:endPar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348343" y="676856"/>
            <a:ext cx="11541125" cy="445729"/>
          </a:xfrm>
        </p:spPr>
        <p:txBody>
          <a:bodyPr>
            <a:noAutofit/>
          </a:bodyPr>
          <a:lstStyle/>
          <a:p>
            <a:r>
              <a:rPr lang="cs-CZ" sz="2800" b="1" dirty="0"/>
              <a:t> Režim stabilního měnového kurzu </a:t>
            </a:r>
            <a:endParaRPr lang="cs-CZ" sz="2800" b="1" dirty="0"/>
          </a:p>
        </p:txBody>
      </p:sp>
      <p:sp>
        <p:nvSpPr>
          <p:cNvPr id="3" name="Arrow: Right 2"/>
          <p:cNvSpPr/>
          <p:nvPr/>
        </p:nvSpPr>
        <p:spPr>
          <a:xfrm>
            <a:off x="9963150" y="5981700"/>
            <a:ext cx="781050" cy="19944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257300"/>
            <a:ext cx="11674324" cy="5083116"/>
          </a:xfrm>
          <a:prstGeom prst="rect">
            <a:avLst/>
          </a:prstGeom>
          <a:noFill/>
          <a:ln>
            <a:noFill/>
          </a:ln>
        </p:spPr>
        <p:txBody>
          <a:bodyPr spcFirstLastPara="1" wrap="square" lIns="91425" tIns="45700" rIns="91425" bIns="45700" anchor="t" anchorCtr="0">
            <a:normAutofit fontScale="77500" lnSpcReduction="20000"/>
          </a:bodyPr>
          <a:lstStyle/>
          <a:p>
            <a:pPr algn="just">
              <a:buFont typeface="Wingdings" panose="05000000000000000000" pitchFamily="2" charset="2"/>
              <a:buChar char="ü"/>
            </a:pP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V režimu stabilního kurzu –  </a:t>
            </a:r>
            <a:r>
              <a:rPr lang="cs-CZ" sz="2400" b="1" dirty="0">
                <a:solidFill>
                  <a:srgbClr val="FF0000"/>
                </a:solidFill>
                <a:highlight>
                  <a:srgbClr val="FFFF00"/>
                </a:highlight>
                <a:latin typeface="Times New Roman" panose="02020603050405020304" pitchFamily="18" charset="0"/>
                <a:cs typeface="Times New Roman" panose="02020603050405020304" pitchFamily="18" charset="0"/>
              </a:rPr>
              <a:t>stabilizován pouze nominální kurz, nikoli však reálný kurz. </a:t>
            </a:r>
            <a:endParaRPr lang="cs-CZ" sz="2400" b="1" dirty="0">
              <a:solidFill>
                <a:srgbClr val="FF0000"/>
              </a:solidFill>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Intervence centrální banky na měnovém trhu,</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 doprovázené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změnami peněžní zásoby, </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vedou ke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změnám cenové hladiny, </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což mění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reálný kurz. </a:t>
            </a:r>
            <a:endPar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Reálný kurz </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tedy i zde =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mechanismus obnovování vnější rovnováhy. </a:t>
            </a:r>
            <a:endPar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Shrnutí: </a:t>
            </a: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marL="571500" indent="-457200" algn="just">
              <a:buFont typeface="+mj-lt"/>
              <a:buAutoNum type="arabicPeriod"/>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PB – přebytek: tlak na apreciaci nutí centrální banku, aby prodávala domácí měnu, zvyšuje peněžní zásobu. Následně dochází k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růstu cenové hladiny, tedy k reálné apreciaci. </a:t>
            </a:r>
            <a:endPar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endParaRPr>
          </a:p>
          <a:p>
            <a:pPr marL="571500" indent="-457200" algn="just">
              <a:buFont typeface="+mj-lt"/>
              <a:buAutoNum type="arabicPeriod"/>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PB – schodek: tlak na depreciaci nutí banku, aby kupovala domácí měnu, snižuje peněžní zásobu. Následně dojde k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poklesu cenové hladiny, tedy k reálné depreciaci: </a:t>
            </a:r>
            <a:endPar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Změny reálného kurzu – mnohem pomalejší než v režimu volně pohyblivého kurzu:</a:t>
            </a: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marL="628650" indent="-514350" algn="just">
              <a:buFont typeface="+mj-lt"/>
              <a:buAutoNum type="romanLcPeriod"/>
            </a:pPr>
            <a:r>
              <a:rPr lang="cs-CZ" sz="2400" b="1" dirty="0">
                <a:solidFill>
                  <a:srgbClr val="FF0000"/>
                </a:solidFill>
                <a:latin typeface="Times New Roman" panose="02020603050405020304" pitchFamily="18" charset="0"/>
                <a:cs typeface="Times New Roman" panose="02020603050405020304" pitchFamily="18" charset="0"/>
              </a:rPr>
              <a:t>NOMINÁLNÍ KURZ reaguje na vnější nerovnováhu velmi rychle, </a:t>
            </a:r>
            <a:endParaRPr lang="cs-CZ" sz="2400" b="1" dirty="0">
              <a:solidFill>
                <a:srgbClr val="FF0000"/>
              </a:solidFill>
              <a:latin typeface="Times New Roman" panose="02020603050405020304" pitchFamily="18" charset="0"/>
              <a:cs typeface="Times New Roman" panose="02020603050405020304" pitchFamily="18" charset="0"/>
            </a:endParaRPr>
          </a:p>
          <a:p>
            <a:pPr marL="628650" indent="-514350" algn="just">
              <a:buFont typeface="+mj-lt"/>
              <a:buAutoNum type="romanLcPeriod"/>
            </a:pPr>
            <a:r>
              <a:rPr lang="cs-CZ" sz="2400" b="1" dirty="0">
                <a:solidFill>
                  <a:srgbClr val="FF0000"/>
                </a:solidFill>
                <a:latin typeface="Times New Roman" panose="02020603050405020304" pitchFamily="18" charset="0"/>
                <a:cs typeface="Times New Roman" panose="02020603050405020304" pitchFamily="18" charset="0"/>
              </a:rPr>
              <a:t>CENOVÁ HLADINA reaguje mnohem pomaleji: </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rok / dva: než se změny peněžní zásoby promítnou do změn cenové hladiny. </a:t>
            </a: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V REŽIMU STABILNÍHO KURZU může VNĚJŠÍ NEROVNOVÁHA přetrvávat DLOUHOU DOBU. </a:t>
            </a: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Větší změny devizových rezerv </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než v režimu volně pohyblivého kurzu. </a:t>
            </a: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Devizové rezervy = „polštář' platební bilance.  </a:t>
            </a:r>
            <a:endPar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348343" y="676856"/>
            <a:ext cx="11541125" cy="445729"/>
          </a:xfrm>
        </p:spPr>
        <p:txBody>
          <a:bodyPr>
            <a:noAutofit/>
          </a:bodyPr>
          <a:lstStyle/>
          <a:p>
            <a:r>
              <a:rPr lang="cs-CZ" sz="2800" b="1" dirty="0"/>
              <a:t> Režim stabilního měnového kurzu </a:t>
            </a:r>
            <a:endParaRPr lang="cs-CZ" sz="2800" b="1"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257300"/>
            <a:ext cx="11674324" cy="5083116"/>
          </a:xfrm>
          <a:prstGeom prst="rect">
            <a:avLst/>
          </a:prstGeom>
          <a:noFill/>
          <a:ln>
            <a:noFill/>
          </a:ln>
        </p:spPr>
        <p:txBody>
          <a:bodyPr spcFirstLastPara="1" wrap="square" lIns="91425" tIns="45700" rIns="91425" bIns="45700" anchor="t" anchorCtr="0">
            <a:normAutofit fontScale="92500"/>
          </a:bodyPr>
          <a:lstStyle/>
          <a:p>
            <a:pPr algn="just">
              <a:buFont typeface="Wingdings" panose="05000000000000000000" pitchFamily="2" charset="2"/>
              <a:buChar char="ü"/>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Stabilní kurz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více prospívá zahraničnímu obchodu</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 eliminuje kurzová rizika, jinak nutnost pojištění pro obchodníky. Zároveň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vážná rizika pro celou ekonomiku:</a:t>
            </a:r>
            <a:endPar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Změny čistých zahraničních investic – následovány </a:t>
            </a:r>
            <a:r>
              <a:rPr lang="cs-CZ" sz="2400" b="1" dirty="0">
                <a:solidFill>
                  <a:srgbClr val="FF0000"/>
                </a:solidFill>
                <a:latin typeface="Times New Roman" panose="02020603050405020304" pitchFamily="18" charset="0"/>
                <a:cs typeface="Times New Roman" panose="02020603050405020304" pitchFamily="18" charset="0"/>
              </a:rPr>
              <a:t>změnami peněžní </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zásoby v zemi vzhledem ke kurzovým intervencím centrální banky.</a:t>
            </a: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Ještě nebezpečnější – </a:t>
            </a:r>
            <a:r>
              <a:rPr lang="cs-CZ" sz="2400" b="1" dirty="0">
                <a:solidFill>
                  <a:srgbClr val="FF0000"/>
                </a:solidFill>
                <a:latin typeface="Times New Roman" panose="02020603050405020304" pitchFamily="18" charset="0"/>
                <a:cs typeface="Times New Roman" panose="02020603050405020304" pitchFamily="18" charset="0"/>
              </a:rPr>
              <a:t>riziko spekulativního útoku </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na měnu: mnoho zemí se stabilním kurzem (snaha vytvořit stabilní prostředí pro zahraniční obchod, pro zahraniční kapitál). </a:t>
            </a: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sz="2400" b="1" dirty="0">
                <a:solidFill>
                  <a:srgbClr val="00B050"/>
                </a:solidFill>
                <a:latin typeface="Times New Roman" panose="02020603050405020304" pitchFamily="18" charset="0"/>
                <a:cs typeface="Times New Roman" panose="02020603050405020304" pitchFamily="18" charset="0"/>
              </a:rPr>
              <a:t>Viz př. Spekulativní útok na měnu </a:t>
            </a:r>
            <a:endParaRPr lang="cs-CZ" sz="2400" b="1" dirty="0">
              <a:solidFill>
                <a:srgbClr val="00B05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Spekulativní útok na měnu, která má režim stabilního kurzu – snadný. Okolnosti: </a:t>
            </a: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Posilování zahraniční měny, na kterou je domácí měna „zavěšena”;</a:t>
            </a: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Domácí politické otřesy; </a:t>
            </a: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Zvýšení státního nebo zahraničního dluhu země; </a:t>
            </a: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Potíže domácího bankovního sektoru;</a:t>
            </a: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Snížení světové ceny hlavní vývozní komodity země…</a:t>
            </a: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348343" y="676856"/>
            <a:ext cx="11541125" cy="445729"/>
          </a:xfrm>
        </p:spPr>
        <p:txBody>
          <a:bodyPr>
            <a:noAutofit/>
          </a:bodyPr>
          <a:lstStyle/>
          <a:p>
            <a:r>
              <a:rPr lang="cs-CZ" sz="2800" b="1" dirty="0"/>
              <a:t> Je lepší režim volně pohyblivého kurzu nebo režim stabilního kurzu? </a:t>
            </a:r>
            <a:endParaRPr lang="cs-CZ" sz="2800" b="1"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257300"/>
            <a:ext cx="11674324" cy="5083116"/>
          </a:xfrm>
          <a:prstGeom prst="rect">
            <a:avLst/>
          </a:prstGeom>
          <a:noFill/>
          <a:ln>
            <a:noFill/>
          </a:ln>
        </p:spPr>
        <p:txBody>
          <a:bodyPr spcFirstLastPara="1" wrap="square" lIns="91425" tIns="45700" rIns="91425" bIns="45700" anchor="t" anchorCtr="0">
            <a:normAutofit fontScale="92500" lnSpcReduction="20000"/>
          </a:bodyPr>
          <a:lstStyle/>
          <a:p>
            <a:pPr algn="just">
              <a:buFont typeface="Wingdings" panose="05000000000000000000" pitchFamily="2" charset="2"/>
              <a:buChar char="ü"/>
            </a:pPr>
            <a:r>
              <a:rPr lang="cs-CZ" sz="2800" b="1" dirty="0">
                <a:solidFill>
                  <a:schemeClr val="tx1">
                    <a:lumMod val="75000"/>
                    <a:lumOff val="25000"/>
                  </a:schemeClr>
                </a:solidFill>
                <a:latin typeface="Times New Roman" panose="02020603050405020304" pitchFamily="18" charset="0"/>
                <a:cs typeface="Times New Roman" panose="02020603050405020304" pitchFamily="18" charset="0"/>
              </a:rPr>
              <a:t>Zahraniční investoři a spekulanti podlehnou panice a ztratí důvěru v měnu, zvláště u ekonomicky méně vyvinutých zemí:</a:t>
            </a:r>
            <a:endParaRPr lang="cs-CZ" sz="28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2800" b="1" dirty="0">
                <a:solidFill>
                  <a:schemeClr val="tx1">
                    <a:lumMod val="75000"/>
                    <a:lumOff val="25000"/>
                  </a:schemeClr>
                </a:solidFill>
                <a:latin typeface="Times New Roman" panose="02020603050405020304" pitchFamily="18" charset="0"/>
                <a:cs typeface="Times New Roman" panose="02020603050405020304" pitchFamily="18" charset="0"/>
              </a:rPr>
              <a:t>Masivní útok na měnu – měnové, finanční, ekonomické krize</a:t>
            </a:r>
            <a:endParaRPr lang="cs-CZ" sz="28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cs-CZ" sz="28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sz="2800" b="1" dirty="0">
                <a:solidFill>
                  <a:schemeClr val="tx1">
                    <a:lumMod val="75000"/>
                    <a:lumOff val="25000"/>
                  </a:schemeClr>
                </a:solidFill>
                <a:latin typeface="Times New Roman" panose="02020603050405020304" pitchFamily="18" charset="0"/>
                <a:cs typeface="Times New Roman" panose="02020603050405020304" pitchFamily="18" charset="0"/>
              </a:rPr>
              <a:t>Režim stabilního kurzu – často země ohroženy </a:t>
            </a:r>
            <a:r>
              <a:rPr lang="cs-CZ" sz="2800" b="1" dirty="0">
                <a:solidFill>
                  <a:srgbClr val="FF0000"/>
                </a:solidFill>
                <a:latin typeface="Times New Roman" panose="02020603050405020304" pitchFamily="18" charset="0"/>
                <a:cs typeface="Times New Roman" panose="02020603050405020304" pitchFamily="18" charset="0"/>
              </a:rPr>
              <a:t>vysokou inflací. </a:t>
            </a:r>
            <a:endParaRPr lang="cs-CZ" sz="2800" b="1" dirty="0">
              <a:solidFill>
                <a:srgbClr val="FF0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2800" b="1" dirty="0">
                <a:solidFill>
                  <a:schemeClr val="tx1">
                    <a:lumMod val="75000"/>
                    <a:lumOff val="25000"/>
                  </a:schemeClr>
                </a:solidFill>
                <a:latin typeface="Times New Roman" panose="02020603050405020304" pitchFamily="18" charset="0"/>
                <a:cs typeface="Times New Roman" panose="02020603050405020304" pitchFamily="18" charset="0"/>
              </a:rPr>
              <a:t>Povinnost banky udržovat stabilní kurz vůči silné zahraniční měně, obvykle americkému dolaru, svazuje bance ruce a neumožňuje jí nadměrnou emisi peněz.</a:t>
            </a:r>
            <a:endParaRPr lang="cs-CZ" sz="28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2800" b="1" dirty="0">
                <a:solidFill>
                  <a:schemeClr val="tx1">
                    <a:lumMod val="75000"/>
                    <a:lumOff val="25000"/>
                  </a:schemeClr>
                </a:solidFill>
                <a:latin typeface="Times New Roman" panose="02020603050405020304" pitchFamily="18" charset="0"/>
                <a:cs typeface="Times New Roman" panose="02020603050405020304" pitchFamily="18" charset="0"/>
              </a:rPr>
              <a:t>Jakmile </a:t>
            </a:r>
            <a:r>
              <a:rPr lang="cs-CZ" sz="28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inflace začne tlačit na depreciaci: centrální banka nucena domácí měnu nakupovat – stahuje peníze z oběhu. </a:t>
            </a:r>
            <a:endParaRPr lang="cs-CZ" sz="28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2800" b="1" dirty="0">
                <a:solidFill>
                  <a:schemeClr val="tx1">
                    <a:lumMod val="75000"/>
                    <a:lumOff val="25000"/>
                  </a:schemeClr>
                </a:solidFill>
                <a:latin typeface="Times New Roman" panose="02020603050405020304" pitchFamily="18" charset="0"/>
                <a:cs typeface="Times New Roman" panose="02020603050405020304" pitchFamily="18" charset="0"/>
              </a:rPr>
              <a:t>Režim stabilního kurzu = nástroj vnášející disciplínu do měnové politiky (</a:t>
            </a:r>
            <a:r>
              <a:rPr lang="fi-FI" sz="2800" b="1" dirty="0">
                <a:solidFill>
                  <a:schemeClr val="tx1">
                    <a:lumMod val="75000"/>
                    <a:lumOff val="25000"/>
                  </a:schemeClr>
                </a:solidFill>
                <a:latin typeface="Times New Roman" panose="02020603050405020304" pitchFamily="18" charset="0"/>
                <a:cs typeface="Times New Roman" panose="02020603050405020304" pitchFamily="18" charset="0"/>
              </a:rPr>
              <a:t>ne vždy pozitivní</a:t>
            </a:r>
            <a:r>
              <a:rPr lang="cs-CZ" sz="2800" b="1" dirty="0">
                <a:solidFill>
                  <a:schemeClr val="tx1">
                    <a:lumMod val="75000"/>
                    <a:lumOff val="25000"/>
                  </a:schemeClr>
                </a:solidFill>
                <a:latin typeface="Times New Roman" panose="02020603050405020304" pitchFamily="18" charset="0"/>
                <a:cs typeface="Times New Roman" panose="02020603050405020304" pitchFamily="18" charset="0"/>
              </a:rPr>
              <a:t> zkušenosti). </a:t>
            </a:r>
            <a:endParaRPr lang="cs-CZ" sz="28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800" b="1" dirty="0">
              <a:solidFill>
                <a:srgbClr val="00B050"/>
              </a:solidFill>
              <a:latin typeface="Times New Roman" panose="02020603050405020304" pitchFamily="18" charset="0"/>
              <a:cs typeface="Times New Roman" panose="02020603050405020304" pitchFamily="18" charset="0"/>
            </a:endParaRPr>
          </a:p>
          <a:p>
            <a:pPr marL="114300" indent="0" algn="just">
              <a:buNone/>
            </a:pPr>
            <a:r>
              <a:rPr lang="cs-CZ" sz="2800" b="1" dirty="0">
                <a:solidFill>
                  <a:srgbClr val="00B050"/>
                </a:solidFill>
                <a:latin typeface="Times New Roman" panose="02020603050405020304" pitchFamily="18" charset="0"/>
                <a:cs typeface="Times New Roman" panose="02020603050405020304" pitchFamily="18" charset="0"/>
              </a:rPr>
              <a:t>DÚ: Chile a Izrael, Argentinská krize, Spekulativní útok na českou korunu </a:t>
            </a:r>
            <a:endParaRPr lang="cs-CZ" sz="2800" b="1" dirty="0">
              <a:solidFill>
                <a:srgbClr val="00B05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8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348343" y="676856"/>
            <a:ext cx="11541125" cy="445729"/>
          </a:xfrm>
        </p:spPr>
        <p:txBody>
          <a:bodyPr>
            <a:noAutofit/>
          </a:bodyPr>
          <a:lstStyle/>
          <a:p>
            <a:r>
              <a:rPr lang="cs-CZ" sz="2800" b="1" dirty="0"/>
              <a:t> Je lepší režim volně pohyblivého kurzu nebo režim stabilního kurzu? </a:t>
            </a:r>
            <a:endParaRPr lang="cs-CZ" sz="2800" b="1"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257300"/>
            <a:ext cx="11674324" cy="5083116"/>
          </a:xfrm>
          <a:prstGeom prst="rect">
            <a:avLst/>
          </a:prstGeom>
          <a:noFill/>
          <a:ln>
            <a:noFill/>
          </a:ln>
        </p:spPr>
        <p:txBody>
          <a:bodyPr spcFirstLastPara="1" wrap="square" lIns="91425" tIns="45700" rIns="91425" bIns="45700" anchor="t" anchorCtr="0">
            <a:normAutofit/>
          </a:bodyPr>
          <a:lstStyle/>
          <a:p>
            <a:pPr algn="just">
              <a:buFont typeface="Wingdings" panose="05000000000000000000" pitchFamily="2" charset="2"/>
              <a:buChar char="ü"/>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Má-li měna volně pohyblivý kurz, ke spekulativním útokům nedochází. </a:t>
            </a: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Spekulanti vědí, že kurz je vytvářen poptávkou a nabídkou na měnovém trhu,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není uměle udržován intervencemi centrální banky</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 </a:t>
            </a: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které mohou narazit na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vyčerpání devizových rezerv. </a:t>
            </a:r>
            <a:endPar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V režimu volně pohyblivého kurzu by na spekulativním prodeji měny nikdo nevydělal, </a:t>
            </a: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protože centrální banka nebude měnu nakupovat. </a:t>
            </a: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marL="114300" indent="0" algn="just">
              <a:buNone/>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a:t>
            </a: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2400" b="1" dirty="0">
                <a:solidFill>
                  <a:srgbClr val="00B050"/>
                </a:solidFill>
                <a:latin typeface="Times New Roman" panose="02020603050405020304" pitchFamily="18" charset="0"/>
                <a:cs typeface="Times New Roman" panose="02020603050405020304" pitchFamily="18" charset="0"/>
              </a:rPr>
              <a:t>V 90. letech –řada zemí postižena spekulativními útoky na své měny a některé prožily měnovou krizi — například Mexiko (1994), Brazílie (1999); </a:t>
            </a:r>
            <a:r>
              <a:rPr lang="pl-PL" sz="2400" b="1" dirty="0">
                <a:solidFill>
                  <a:srgbClr val="00B050"/>
                </a:solidFill>
                <a:latin typeface="Times New Roman" panose="02020603050405020304" pitchFamily="18" charset="0"/>
                <a:cs typeface="Times New Roman" panose="02020603050405020304" pitchFamily="18" charset="0"/>
              </a:rPr>
              <a:t>Asijská měnová krize (1997); Argentinská krize (2001). </a:t>
            </a:r>
            <a:endParaRPr lang="pl-PL" sz="2400" b="1" dirty="0">
              <a:solidFill>
                <a:srgbClr val="00B05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400" b="1" dirty="0">
              <a:solidFill>
                <a:srgbClr val="00B05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348343" y="676856"/>
            <a:ext cx="11541125" cy="445729"/>
          </a:xfrm>
        </p:spPr>
        <p:txBody>
          <a:bodyPr>
            <a:noAutofit/>
          </a:bodyPr>
          <a:lstStyle/>
          <a:p>
            <a:r>
              <a:rPr lang="cs-CZ" sz="2800" b="1" dirty="0"/>
              <a:t> Volně pohyblivý kurz</a:t>
            </a:r>
            <a:endParaRPr lang="cs-CZ" sz="2800" b="1"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257300"/>
            <a:ext cx="11674324" cy="5083116"/>
          </a:xfrm>
          <a:prstGeom prst="rect">
            <a:avLst/>
          </a:prstGeom>
          <a:noFill/>
          <a:ln>
            <a:noFill/>
          </a:ln>
        </p:spPr>
        <p:txBody>
          <a:bodyPr spcFirstLastPara="1" wrap="square" lIns="91425" tIns="45700" rIns="91425" bIns="45700" anchor="t" anchorCtr="0">
            <a:normAutofit fontScale="92500" lnSpcReduction="10000"/>
          </a:bodyPr>
          <a:lstStyle/>
          <a:p>
            <a:pPr algn="just">
              <a:buFont typeface="Wingdings" panose="05000000000000000000" pitchFamily="2" charset="2"/>
              <a:buChar char="ü"/>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Problémem měnových oblastí se poprvé (1961) zabýval kanadský ekonom R. </a:t>
            </a:r>
            <a:r>
              <a:rPr lang="cs-CZ" sz="2400" b="1" dirty="0" err="1">
                <a:solidFill>
                  <a:schemeClr val="tx1">
                    <a:lumMod val="75000"/>
                    <a:lumOff val="25000"/>
                  </a:schemeClr>
                </a:solidFill>
                <a:latin typeface="Times New Roman" panose="02020603050405020304" pitchFamily="18" charset="0"/>
                <a:cs typeface="Times New Roman" panose="02020603050405020304" pitchFamily="18" charset="0"/>
              </a:rPr>
              <a:t>Mundell</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 </a:t>
            </a: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sz="2400" b="1" i="1" dirty="0">
                <a:solidFill>
                  <a:schemeClr val="tx1">
                    <a:lumMod val="75000"/>
                    <a:lumOff val="25000"/>
                  </a:schemeClr>
                </a:solidFill>
                <a:latin typeface="Times New Roman" panose="02020603050405020304" pitchFamily="18" charset="0"/>
                <a:cs typeface="Times New Roman" panose="02020603050405020304" pitchFamily="18" charset="0"/>
              </a:rPr>
              <a:t>Proč mají USA a Kanada vlastní měny, když pohyb zboží, kapitálu a práce mezi USA a Kanadou je mnohem snadnější a intenzivnější než mezi východními a západními provinciemi Kanady? </a:t>
            </a:r>
            <a:endParaRPr lang="cs-CZ" sz="2400" b="1" i="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marL="571500" indent="-457200" algn="just">
              <a:buFont typeface="+mj-lt"/>
              <a:buAutoNum type="arabicPeriod"/>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Výhody používání jedné měny: úspora směnárenských nákladů a eliminace kurzových rizik uvnitř oblasti. </a:t>
            </a: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marL="571500" indent="-457200" algn="just">
              <a:buFont typeface="+mj-lt"/>
              <a:buAutoNum type="arabicPeriod"/>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Nevýhody: méně pružné reakce na ekonomické změny.</a:t>
            </a: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marL="571500" indent="-457200" algn="just">
              <a:buFont typeface="+mj-lt"/>
              <a:buAutoNum type="arabicPeriod"/>
            </a:pP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marL="571500" indent="-457200" algn="just">
              <a:buFont typeface="+mj-lt"/>
              <a:buAutoNum type="alphaUcPeriod"/>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Země s vlastními měnami: vyrovnávají se se změnami podmínek – změny poptávky nebo nákladů</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 změnami nominálního kurzu</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 </a:t>
            </a: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marL="571500" indent="-457200" algn="just">
              <a:buFont typeface="+mj-lt"/>
              <a:buAutoNum type="alphaUcPeriod"/>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Země se společnou měnu: přizpůsobují se změněným podmínkám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změnami cen zboží. </a:t>
            </a:r>
            <a:endPar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změny nominálního kurzu = rychlé, </a:t>
            </a:r>
            <a:endPar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změny cen zboží = pomalejší,</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 zvlášť u poklesu (komplikace!).</a:t>
            </a: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348343" y="676856"/>
            <a:ext cx="11541125" cy="445729"/>
          </a:xfrm>
        </p:spPr>
        <p:txBody>
          <a:bodyPr>
            <a:noAutofit/>
          </a:bodyPr>
          <a:lstStyle/>
          <a:p>
            <a:r>
              <a:rPr lang="cs-CZ" sz="2800" b="1" dirty="0"/>
              <a:t> Optimální měnová oblast</a:t>
            </a:r>
            <a:endParaRPr lang="cs-CZ" sz="2800" b="1"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257300"/>
            <a:ext cx="11674324" cy="5083116"/>
          </a:xfrm>
          <a:prstGeom prst="rect">
            <a:avLst/>
          </a:prstGeom>
          <a:noFill/>
          <a:ln>
            <a:noFill/>
          </a:ln>
        </p:spPr>
        <p:txBody>
          <a:bodyPr spcFirstLastPara="1" wrap="square" lIns="91425" tIns="45700" rIns="91425" bIns="45700" anchor="t" anchorCtr="0">
            <a:normAutofit/>
          </a:bodyPr>
          <a:lstStyle/>
          <a:p>
            <a:pPr marL="571500" indent="-457200" algn="just">
              <a:buFont typeface="+mj-lt"/>
              <a:buAutoNum type="arabicPeriod"/>
            </a:pPr>
            <a:r>
              <a:rPr lang="cs-CZ" sz="2400" b="1" dirty="0">
                <a:solidFill>
                  <a:schemeClr val="tx1"/>
                </a:solidFill>
                <a:highlight>
                  <a:srgbClr val="FFFF00"/>
                </a:highlight>
                <a:latin typeface="Times New Roman" panose="02020603050405020304" pitchFamily="18" charset="0"/>
                <a:cs typeface="Times New Roman" panose="02020603050405020304" pitchFamily="18" charset="0"/>
              </a:rPr>
              <a:t>Země s vlastní měnou </a:t>
            </a:r>
            <a:r>
              <a:rPr lang="cs-CZ" sz="2400" b="1" dirty="0">
                <a:solidFill>
                  <a:schemeClr val="tx1"/>
                </a:solidFill>
                <a:latin typeface="Times New Roman" panose="02020603050405020304" pitchFamily="18" charset="0"/>
                <a:cs typeface="Times New Roman" panose="02020603050405020304" pitchFamily="18" charset="0"/>
              </a:rPr>
              <a:t>– vyrovnává se s poklesem poptávky </a:t>
            </a:r>
            <a:r>
              <a:rPr lang="cs-CZ" sz="2400" b="1" dirty="0">
                <a:solidFill>
                  <a:schemeClr val="tx1"/>
                </a:solidFill>
                <a:highlight>
                  <a:srgbClr val="FFFF00"/>
                </a:highlight>
                <a:latin typeface="Times New Roman" panose="02020603050405020304" pitchFamily="18" charset="0"/>
                <a:cs typeface="Times New Roman" panose="02020603050405020304" pitchFamily="18" charset="0"/>
              </a:rPr>
              <a:t>pomocí depreciace</a:t>
            </a:r>
            <a:r>
              <a:rPr lang="cs-CZ" sz="2400" b="1" dirty="0">
                <a:solidFill>
                  <a:schemeClr val="tx1"/>
                </a:solidFill>
                <a:latin typeface="Times New Roman" panose="02020603050405020304" pitchFamily="18" charset="0"/>
                <a:cs typeface="Times New Roman" panose="02020603050405020304" pitchFamily="18" charset="0"/>
              </a:rPr>
              <a:t>. </a:t>
            </a:r>
            <a:endParaRPr lang="cs-CZ" sz="2400" b="1" dirty="0">
              <a:solidFill>
                <a:schemeClr val="tx1"/>
              </a:solidFill>
              <a:latin typeface="Times New Roman" panose="02020603050405020304" pitchFamily="18" charset="0"/>
              <a:cs typeface="Times New Roman" panose="02020603050405020304" pitchFamily="18" charset="0"/>
            </a:endParaRPr>
          </a:p>
          <a:p>
            <a:pPr marL="571500" indent="-457200" algn="just">
              <a:buFont typeface="+mj-lt"/>
              <a:buAutoNum type="arabicPeriod"/>
            </a:pPr>
            <a:r>
              <a:rPr lang="cs-CZ" sz="2400" b="1" dirty="0">
                <a:solidFill>
                  <a:schemeClr val="tx1"/>
                </a:solidFill>
                <a:highlight>
                  <a:srgbClr val="FFFF00"/>
                </a:highlight>
                <a:latin typeface="Times New Roman" panose="02020603050405020304" pitchFamily="18" charset="0"/>
                <a:cs typeface="Times New Roman" panose="02020603050405020304" pitchFamily="18" charset="0"/>
              </a:rPr>
              <a:t>Nemá-li vlastní měnu</a:t>
            </a:r>
            <a:r>
              <a:rPr lang="cs-CZ" sz="2400" b="1" dirty="0">
                <a:solidFill>
                  <a:schemeClr val="tx1"/>
                </a:solidFill>
                <a:latin typeface="Times New Roman" panose="02020603050405020304" pitchFamily="18" charset="0"/>
                <a:cs typeface="Times New Roman" panose="02020603050405020304" pitchFamily="18" charset="0"/>
              </a:rPr>
              <a:t>, musí se s poklesem poptávky vyrovnat </a:t>
            </a:r>
            <a:r>
              <a:rPr lang="cs-CZ" sz="2400" b="1" dirty="0">
                <a:solidFill>
                  <a:schemeClr val="tx1"/>
                </a:solidFill>
                <a:highlight>
                  <a:srgbClr val="FFFF00"/>
                </a:highlight>
                <a:latin typeface="Times New Roman" panose="02020603050405020304" pitchFamily="18" charset="0"/>
                <a:cs typeface="Times New Roman" panose="02020603050405020304" pitchFamily="18" charset="0"/>
              </a:rPr>
              <a:t>pomocí deflace. </a:t>
            </a:r>
            <a:endParaRPr lang="cs-CZ" sz="2400" b="1" dirty="0">
              <a:solidFill>
                <a:schemeClr val="tx1"/>
              </a:solidFill>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sz="2400" b="1" dirty="0">
                <a:solidFill>
                  <a:schemeClr val="tx1"/>
                </a:solidFill>
                <a:highlight>
                  <a:srgbClr val="FFFF00"/>
                </a:highlight>
                <a:latin typeface="Times New Roman" panose="02020603050405020304" pitchFamily="18" charset="0"/>
                <a:cs typeface="Times New Roman" panose="02020603050405020304" pitchFamily="18" charset="0"/>
              </a:rPr>
              <a:t>DEFLACE,</a:t>
            </a:r>
            <a:r>
              <a:rPr lang="cs-CZ" sz="2400" b="1" dirty="0">
                <a:solidFill>
                  <a:schemeClr val="tx1"/>
                </a:solidFill>
                <a:latin typeface="Times New Roman" panose="02020603050405020304" pitchFamily="18" charset="0"/>
                <a:cs typeface="Times New Roman" panose="02020603050405020304" pitchFamily="18" charset="0"/>
              </a:rPr>
              <a:t> na rozdíl od </a:t>
            </a:r>
            <a:r>
              <a:rPr lang="cs-CZ" sz="2400" b="1" dirty="0">
                <a:solidFill>
                  <a:schemeClr val="tx1"/>
                </a:solidFill>
                <a:highlight>
                  <a:srgbClr val="FFFF00"/>
                </a:highlight>
                <a:latin typeface="Times New Roman" panose="02020603050405020304" pitchFamily="18" charset="0"/>
                <a:cs typeface="Times New Roman" panose="02020603050405020304" pitchFamily="18" charset="0"/>
              </a:rPr>
              <a:t>DEPRECIACE,</a:t>
            </a:r>
            <a:r>
              <a:rPr lang="cs-CZ" sz="2400" b="1" dirty="0">
                <a:solidFill>
                  <a:schemeClr val="tx1"/>
                </a:solidFill>
                <a:latin typeface="Times New Roman" panose="02020603050405020304" pitchFamily="18" charset="0"/>
                <a:cs typeface="Times New Roman" panose="02020603050405020304" pitchFamily="18" charset="0"/>
              </a:rPr>
              <a:t> = dlouhý, bolestný proces doprovázený nezaměstnaností: </a:t>
            </a:r>
            <a:endParaRPr lang="cs-CZ" sz="2400" b="1" dirty="0">
              <a:solidFill>
                <a:schemeClr val="tx1"/>
              </a:solidFill>
              <a:latin typeface="Times New Roman" panose="02020603050405020304" pitchFamily="18" charset="0"/>
              <a:cs typeface="Times New Roman" panose="02020603050405020304" pitchFamily="18" charset="0"/>
            </a:endParaRPr>
          </a:p>
          <a:p>
            <a:pPr marL="571500" indent="-457200" algn="just">
              <a:buFont typeface="+mj-lt"/>
              <a:buAutoNum type="arabicPeriod"/>
            </a:pPr>
            <a:r>
              <a:rPr lang="cs-CZ" sz="2400" b="1" dirty="0">
                <a:solidFill>
                  <a:schemeClr val="tx1"/>
                </a:solidFill>
                <a:latin typeface="Times New Roman" panose="02020603050405020304" pitchFamily="18" charset="0"/>
                <a:cs typeface="Times New Roman" panose="02020603050405020304" pitchFamily="18" charset="0"/>
              </a:rPr>
              <a:t>Snazší situace: lidé v rámci jedné měnové oblasti snadno a rychle migrují za prací. </a:t>
            </a:r>
            <a:endParaRPr lang="cs-CZ" sz="2400" b="1" dirty="0">
              <a:solidFill>
                <a:schemeClr val="tx1"/>
              </a:solidFill>
              <a:latin typeface="Times New Roman" panose="02020603050405020304" pitchFamily="18" charset="0"/>
              <a:cs typeface="Times New Roman" panose="02020603050405020304" pitchFamily="18" charset="0"/>
            </a:endParaRPr>
          </a:p>
          <a:p>
            <a:pPr marL="571500" indent="-457200" algn="just">
              <a:buFont typeface="+mj-lt"/>
              <a:buAutoNum type="arabicPeriod"/>
            </a:pPr>
            <a:r>
              <a:rPr lang="cs-CZ" sz="2400" b="1" dirty="0">
                <a:solidFill>
                  <a:schemeClr val="tx1"/>
                </a:solidFill>
                <a:latin typeface="Times New Roman" panose="02020603050405020304" pitchFamily="18" charset="0"/>
                <a:cs typeface="Times New Roman" panose="02020603050405020304" pitchFamily="18" charset="0"/>
              </a:rPr>
              <a:t>Migrace nesnadná a pomalá: </a:t>
            </a:r>
            <a:endParaRPr lang="cs-CZ" sz="24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2400" b="1" dirty="0">
                <a:solidFill>
                  <a:schemeClr val="tx1"/>
                </a:solidFill>
                <a:highlight>
                  <a:srgbClr val="FFFF00"/>
                </a:highlight>
                <a:latin typeface="Times New Roman" panose="02020603050405020304" pitchFamily="18" charset="0"/>
                <a:cs typeface="Times New Roman" panose="02020603050405020304" pitchFamily="18" charset="0"/>
              </a:rPr>
              <a:t>nezaměstnanost </a:t>
            </a:r>
            <a:r>
              <a:rPr lang="cs-CZ" sz="2400" b="1" dirty="0">
                <a:solidFill>
                  <a:schemeClr val="tx1"/>
                </a:solidFill>
                <a:latin typeface="Times New Roman" panose="02020603050405020304" pitchFamily="18" charset="0"/>
                <a:cs typeface="Times New Roman" panose="02020603050405020304" pitchFamily="18" charset="0"/>
              </a:rPr>
              <a:t>v postižených oblastech </a:t>
            </a:r>
            <a:r>
              <a:rPr lang="cs-CZ" sz="2400" b="1" dirty="0">
                <a:solidFill>
                  <a:schemeClr val="tx1"/>
                </a:solidFill>
                <a:highlight>
                  <a:srgbClr val="FFFF00"/>
                </a:highlight>
                <a:latin typeface="Times New Roman" panose="02020603050405020304" pitchFamily="18" charset="0"/>
                <a:cs typeface="Times New Roman" panose="02020603050405020304" pitchFamily="18" charset="0"/>
              </a:rPr>
              <a:t>přetrvává,</a:t>
            </a:r>
            <a:r>
              <a:rPr lang="cs-CZ" sz="2400" b="1" dirty="0">
                <a:solidFill>
                  <a:schemeClr val="tx1"/>
                </a:solidFill>
                <a:latin typeface="Times New Roman" panose="02020603050405020304" pitchFamily="18" charset="0"/>
                <a:cs typeface="Times New Roman" panose="02020603050405020304" pitchFamily="18" charset="0"/>
              </a:rPr>
              <a:t> vláda na ni reaguje </a:t>
            </a:r>
            <a:r>
              <a:rPr lang="cs-CZ" sz="2400" b="1" dirty="0">
                <a:solidFill>
                  <a:schemeClr val="tx1"/>
                </a:solidFill>
                <a:highlight>
                  <a:srgbClr val="FFFF00"/>
                </a:highlight>
                <a:latin typeface="Times New Roman" panose="02020603050405020304" pitchFamily="18" charset="0"/>
                <a:cs typeface="Times New Roman" panose="02020603050405020304" pitchFamily="18" charset="0"/>
              </a:rPr>
              <a:t>transfery</a:t>
            </a:r>
            <a:r>
              <a:rPr lang="cs-CZ" sz="2400" b="1" dirty="0">
                <a:solidFill>
                  <a:schemeClr val="tx1"/>
                </a:solidFill>
                <a:latin typeface="Times New Roman" panose="02020603050405020304" pitchFamily="18" charset="0"/>
                <a:cs typeface="Times New Roman" panose="02020603050405020304" pitchFamily="18" charset="0"/>
              </a:rPr>
              <a:t> ze </a:t>
            </a:r>
            <a:r>
              <a:rPr lang="cs-CZ" sz="2400" b="1" dirty="0">
                <a:solidFill>
                  <a:schemeClr val="tx1"/>
                </a:solidFill>
                <a:highlight>
                  <a:srgbClr val="FFFF00"/>
                </a:highlight>
                <a:latin typeface="Times New Roman" panose="02020603050405020304" pitchFamily="18" charset="0"/>
                <a:cs typeface="Times New Roman" panose="02020603050405020304" pitchFamily="18" charset="0"/>
              </a:rPr>
              <a:t>státního rozpočtu: </a:t>
            </a:r>
            <a:endParaRPr lang="cs-CZ" sz="2400" b="1" dirty="0">
              <a:solidFill>
                <a:schemeClr val="tx1"/>
              </a:solidFill>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2400" b="1" dirty="0">
                <a:solidFill>
                  <a:schemeClr val="tx1"/>
                </a:solidFill>
                <a:latin typeface="Times New Roman" panose="02020603050405020304" pitchFamily="18" charset="0"/>
                <a:cs typeface="Times New Roman" panose="02020603050405020304" pitchFamily="18" charset="0"/>
              </a:rPr>
              <a:t>které </a:t>
            </a:r>
            <a:r>
              <a:rPr lang="cs-CZ" sz="2400" b="1" dirty="0">
                <a:solidFill>
                  <a:schemeClr val="tx1"/>
                </a:solidFill>
                <a:highlight>
                  <a:srgbClr val="FFFF00"/>
                </a:highlight>
                <a:latin typeface="Times New Roman" panose="02020603050405020304" pitchFamily="18" charset="0"/>
                <a:cs typeface="Times New Roman" panose="02020603050405020304" pitchFamily="18" charset="0"/>
              </a:rPr>
              <a:t>působí</a:t>
            </a:r>
            <a:r>
              <a:rPr lang="cs-CZ" sz="2400" b="1" dirty="0">
                <a:solidFill>
                  <a:schemeClr val="tx1"/>
                </a:solidFill>
                <a:latin typeface="Times New Roman" panose="02020603050405020304" pitchFamily="18" charset="0"/>
                <a:cs typeface="Times New Roman" panose="02020603050405020304" pitchFamily="18" charset="0"/>
              </a:rPr>
              <a:t> ještě více </a:t>
            </a:r>
            <a:r>
              <a:rPr lang="cs-CZ" sz="2400" b="1" dirty="0">
                <a:solidFill>
                  <a:schemeClr val="tx1"/>
                </a:solidFill>
                <a:highlight>
                  <a:srgbClr val="FFFF00"/>
                </a:highlight>
                <a:latin typeface="Times New Roman" panose="02020603050405020304" pitchFamily="18" charset="0"/>
                <a:cs typeface="Times New Roman" panose="02020603050405020304" pitchFamily="18" charset="0"/>
              </a:rPr>
              <a:t>proti migraci práce </a:t>
            </a:r>
            <a:r>
              <a:rPr lang="cs-CZ" sz="2400" b="1" dirty="0">
                <a:solidFill>
                  <a:schemeClr val="tx1"/>
                </a:solidFill>
                <a:latin typeface="Times New Roman" panose="02020603050405020304" pitchFamily="18" charset="0"/>
                <a:cs typeface="Times New Roman" panose="02020603050405020304" pitchFamily="18" charset="0"/>
              </a:rPr>
              <a:t>a </a:t>
            </a:r>
            <a:r>
              <a:rPr lang="cs-CZ" sz="2400" b="1" dirty="0">
                <a:solidFill>
                  <a:schemeClr val="tx1"/>
                </a:solidFill>
                <a:highlight>
                  <a:srgbClr val="FFFF00"/>
                </a:highlight>
                <a:latin typeface="Times New Roman" panose="02020603050405020304" pitchFamily="18" charset="0"/>
                <a:cs typeface="Times New Roman" panose="02020603050405020304" pitchFamily="18" charset="0"/>
              </a:rPr>
              <a:t>pomáhají udržovat v postižené oblasti nezaměstnanost. </a:t>
            </a:r>
            <a:endParaRPr lang="cs-CZ" sz="2400" b="1" dirty="0">
              <a:solidFill>
                <a:schemeClr val="tx1"/>
              </a:solidFill>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cs-CZ" sz="2400" b="1" dirty="0">
              <a:solidFill>
                <a:schemeClr val="tx1"/>
              </a:solidFill>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348343" y="676856"/>
            <a:ext cx="11541125" cy="445729"/>
          </a:xfrm>
        </p:spPr>
        <p:txBody>
          <a:bodyPr>
            <a:noAutofit/>
          </a:bodyPr>
          <a:lstStyle/>
          <a:p>
            <a:r>
              <a:rPr lang="cs-CZ" sz="2800" b="1" dirty="0"/>
              <a:t> Optimální měnová oblast</a:t>
            </a:r>
            <a:endParaRPr lang="cs-CZ" sz="2800" b="1"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252572"/>
            <a:ext cx="11674324" cy="5272051"/>
          </a:xfrm>
          <a:prstGeom prst="rect">
            <a:avLst/>
          </a:prstGeom>
          <a:noFill/>
          <a:ln>
            <a:noFill/>
          </a:ln>
        </p:spPr>
        <p:txBody>
          <a:bodyPr spcFirstLastPara="1" wrap="square" lIns="91425" tIns="45700" rIns="91425" bIns="45700" anchor="t" anchorCtr="0">
            <a:normAutofit/>
          </a:bodyPr>
          <a:lstStyle/>
          <a:p>
            <a:pPr algn="just"/>
            <a:r>
              <a:rPr lang="cs-CZ" sz="2000" b="1" dirty="0">
                <a:latin typeface="Times New Roman" panose="02020603050405020304" pitchFamily="18" charset="0"/>
                <a:cs typeface="Times New Roman" panose="02020603050405020304" pitchFamily="18" charset="0"/>
              </a:rPr>
              <a:t>Platební bilance země = soustava účtů, které zachycují finanční toky se zahraničím. </a:t>
            </a:r>
            <a:endParaRPr lang="cs-CZ" sz="2000" b="1" dirty="0">
              <a:latin typeface="Times New Roman" panose="02020603050405020304" pitchFamily="18" charset="0"/>
              <a:cs typeface="Times New Roman" panose="02020603050405020304" pitchFamily="18" charset="0"/>
            </a:endParaRPr>
          </a:p>
          <a:p>
            <a:pPr marL="114300" indent="0" algn="just">
              <a:buNone/>
            </a:pPr>
            <a:r>
              <a:rPr lang="cs-CZ" sz="2000" b="1" dirty="0">
                <a:latin typeface="Times New Roman" panose="02020603050405020304" pitchFamily="18" charset="0"/>
                <a:cs typeface="Times New Roman" panose="02020603050405020304" pitchFamily="18" charset="0"/>
              </a:rPr>
              <a:t>Zjednodušeně: tvořena běžným účtem, finančním účtem a změnou devizových rezerv. </a:t>
            </a:r>
            <a:endParaRPr lang="cs-CZ" sz="2000" b="1" dirty="0">
              <a:latin typeface="Times New Roman" panose="02020603050405020304" pitchFamily="18" charset="0"/>
              <a:cs typeface="Times New Roman" panose="02020603050405020304" pitchFamily="18" charset="0"/>
            </a:endParaRPr>
          </a:p>
          <a:p>
            <a:pPr marL="571500" indent="-457200" algn="just">
              <a:buFont typeface="+mj-lt"/>
              <a:buAutoNum type="arabicPeriod"/>
            </a:pPr>
            <a:r>
              <a:rPr lang="cs-CZ" sz="2000" b="1" dirty="0">
                <a:highlight>
                  <a:srgbClr val="FFFF00"/>
                </a:highlight>
                <a:latin typeface="Times New Roman" panose="02020603050405020304" pitchFamily="18" charset="0"/>
                <a:cs typeface="Times New Roman" panose="02020603050405020304" pitchFamily="18" charset="0"/>
              </a:rPr>
              <a:t>Běžný účet </a:t>
            </a:r>
            <a:r>
              <a:rPr lang="cs-CZ" sz="2000" b="1" dirty="0">
                <a:latin typeface="Times New Roman" panose="02020603050405020304" pitchFamily="18" charset="0"/>
                <a:cs typeface="Times New Roman" panose="02020603050405020304" pitchFamily="18" charset="0"/>
              </a:rPr>
              <a:t>zachycuje vývoz a dovoz výrobků a služeb, výnosy a důchody plynoucí ze zahraničí a do zahraničí a jednostranné převody (např. dary nebo dědictví). </a:t>
            </a:r>
            <a:endParaRPr lang="cs-CZ" sz="2000" b="1" dirty="0">
              <a:latin typeface="Times New Roman" panose="02020603050405020304" pitchFamily="18" charset="0"/>
              <a:cs typeface="Times New Roman" panose="02020603050405020304" pitchFamily="18" charset="0"/>
            </a:endParaRPr>
          </a:p>
          <a:p>
            <a:pPr marL="571500" indent="-457200" algn="just">
              <a:buFont typeface="+mj-lt"/>
              <a:buAutoNum type="arabicPeriod"/>
            </a:pPr>
            <a:r>
              <a:rPr lang="cs-CZ" sz="2000" b="1" dirty="0">
                <a:highlight>
                  <a:srgbClr val="FFFF00"/>
                </a:highlight>
                <a:latin typeface="Times New Roman" panose="02020603050405020304" pitchFamily="18" charset="0"/>
                <a:cs typeface="Times New Roman" panose="02020603050405020304" pitchFamily="18" charset="0"/>
              </a:rPr>
              <a:t>Finanční účet </a:t>
            </a:r>
            <a:r>
              <a:rPr lang="cs-CZ" sz="2000" b="1" dirty="0">
                <a:latin typeface="Times New Roman" panose="02020603050405020304" pitchFamily="18" charset="0"/>
                <a:cs typeface="Times New Roman" panose="02020603050405020304" pitchFamily="18" charset="0"/>
              </a:rPr>
              <a:t>zachycuje vývoz kapitálu (nákupy zahraničních aktiv domácími osobami) a dovoz kapitálu (nákupy domácích aktiv zahraničními osobami). </a:t>
            </a:r>
            <a:endParaRPr lang="cs-CZ" sz="2000" b="1" dirty="0">
              <a:latin typeface="Times New Roman" panose="02020603050405020304" pitchFamily="18" charset="0"/>
              <a:cs typeface="Times New Roman" panose="02020603050405020304" pitchFamily="18" charset="0"/>
            </a:endParaRPr>
          </a:p>
          <a:p>
            <a:pPr marL="114300" indent="0" algn="just">
              <a:buNone/>
            </a:pPr>
            <a:endParaRPr lang="cs-CZ" sz="2000" b="1" dirty="0">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3914775" y="57150"/>
            <a:ext cx="8107892" cy="749035"/>
          </a:xfrm>
        </p:spPr>
        <p:txBody>
          <a:bodyPr>
            <a:noAutofit/>
          </a:bodyPr>
          <a:lstStyle/>
          <a:p>
            <a:r>
              <a:rPr lang="cs-CZ" sz="4000" b="1" dirty="0"/>
              <a:t>  </a:t>
            </a:r>
            <a:br>
              <a:rPr lang="cs-CZ" sz="4000" b="1" dirty="0"/>
            </a:br>
            <a:r>
              <a:rPr lang="cs-CZ" sz="4000" b="1" dirty="0"/>
              <a:t>Platební bilance a vnější rovnováha</a:t>
            </a:r>
            <a:endParaRPr lang="cs-CZ" sz="4000" b="1" dirty="0"/>
          </a:p>
        </p:txBody>
      </p:sp>
      <p:pic>
        <p:nvPicPr>
          <p:cNvPr id="3" name="Obrázek 2"/>
          <p:cNvPicPr>
            <a:picLocks noChangeAspect="1"/>
          </p:cNvPicPr>
          <p:nvPr/>
        </p:nvPicPr>
        <p:blipFill>
          <a:blip r:embed="rId1"/>
          <a:stretch>
            <a:fillRect/>
          </a:stretch>
        </p:blipFill>
        <p:spPr>
          <a:xfrm>
            <a:off x="372580" y="3429000"/>
            <a:ext cx="4989162" cy="3095625"/>
          </a:xfrm>
          <a:prstGeom prst="rect">
            <a:avLst/>
          </a:prstGeom>
        </p:spPr>
      </p:pic>
      <p:pic>
        <p:nvPicPr>
          <p:cNvPr id="6" name="Obrázek 5"/>
          <p:cNvPicPr>
            <a:picLocks noChangeAspect="1"/>
          </p:cNvPicPr>
          <p:nvPr/>
        </p:nvPicPr>
        <p:blipFill>
          <a:blip r:embed="rId2"/>
          <a:stretch>
            <a:fillRect/>
          </a:stretch>
        </p:blipFill>
        <p:spPr>
          <a:xfrm>
            <a:off x="5540752" y="3428999"/>
            <a:ext cx="6278668" cy="30956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257300"/>
            <a:ext cx="11674324" cy="5083116"/>
          </a:xfrm>
          <a:prstGeom prst="rect">
            <a:avLst/>
          </a:prstGeom>
          <a:noFill/>
          <a:ln>
            <a:noFill/>
          </a:ln>
        </p:spPr>
        <p:txBody>
          <a:bodyPr spcFirstLastPara="1" wrap="square" lIns="91425" tIns="45700" rIns="91425" bIns="45700" anchor="t" anchorCtr="0">
            <a:normAutofit lnSpcReduction="10000"/>
          </a:bodyPr>
          <a:lstStyle/>
          <a:p>
            <a:pPr algn="just">
              <a:buFont typeface="Wingdings" panose="05000000000000000000" pitchFamily="2" charset="2"/>
              <a:buChar char="ü"/>
            </a:pPr>
            <a:r>
              <a:rPr lang="cs-CZ" sz="2800" b="1" dirty="0" err="1">
                <a:solidFill>
                  <a:schemeClr val="tx1"/>
                </a:solidFill>
                <a:latin typeface="Times New Roman" panose="02020603050405020304" pitchFamily="18" charset="0"/>
                <a:cs typeface="Times New Roman" panose="02020603050405020304" pitchFamily="18" charset="0"/>
              </a:rPr>
              <a:t>Mundell</a:t>
            </a:r>
            <a:r>
              <a:rPr lang="cs-CZ" sz="2800" b="1" dirty="0">
                <a:solidFill>
                  <a:schemeClr val="tx1"/>
                </a:solidFill>
                <a:latin typeface="Times New Roman" panose="02020603050405020304" pitchFamily="18" charset="0"/>
                <a:cs typeface="Times New Roman" panose="02020603050405020304" pitchFamily="18" charset="0"/>
              </a:rPr>
              <a:t> zavedl pojem: </a:t>
            </a:r>
            <a:r>
              <a:rPr lang="cs-CZ" sz="2800" b="1" dirty="0">
                <a:solidFill>
                  <a:schemeClr val="tx1"/>
                </a:solidFill>
                <a:highlight>
                  <a:srgbClr val="FFFF00"/>
                </a:highlight>
                <a:latin typeface="Times New Roman" panose="02020603050405020304" pitchFamily="18" charset="0"/>
                <a:cs typeface="Times New Roman" panose="02020603050405020304" pitchFamily="18" charset="0"/>
              </a:rPr>
              <a:t>OPTIMÁLNÍ MĚNOVÁ OBLAST</a:t>
            </a:r>
            <a:r>
              <a:rPr lang="cs-CZ" sz="2800" b="1" dirty="0">
                <a:solidFill>
                  <a:schemeClr val="tx1"/>
                </a:solidFill>
                <a:latin typeface="Times New Roman" panose="02020603050405020304" pitchFamily="18" charset="0"/>
                <a:cs typeface="Times New Roman" panose="02020603050405020304" pitchFamily="18" charset="0"/>
              </a:rPr>
              <a:t>: </a:t>
            </a:r>
            <a:r>
              <a:rPr lang="cs-CZ" sz="2800" b="1" dirty="0">
                <a:solidFill>
                  <a:schemeClr val="tx1"/>
                </a:solidFill>
                <a:highlight>
                  <a:srgbClr val="FFFF00"/>
                </a:highlight>
                <a:latin typeface="Times New Roman" panose="02020603050405020304" pitchFamily="18" charset="0"/>
                <a:cs typeface="Times New Roman" panose="02020603050405020304" pitchFamily="18" charset="0"/>
              </a:rPr>
              <a:t>oblast, v jejímž rámci jsou výrobní faktory dostatečně mobilní. </a:t>
            </a:r>
            <a:endParaRPr lang="cs-CZ" sz="2800" b="1" dirty="0">
              <a:solidFill>
                <a:schemeClr val="tx1"/>
              </a:solidFill>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sz="2800" b="1" dirty="0">
                <a:solidFill>
                  <a:schemeClr val="tx1"/>
                </a:solidFill>
                <a:latin typeface="Times New Roman" panose="02020603050405020304" pitchFamily="18" charset="0"/>
                <a:cs typeface="Times New Roman" panose="02020603050405020304" pitchFamily="18" charset="0"/>
              </a:rPr>
              <a:t>Problém optimálních měnových oblastí formuloval takto: </a:t>
            </a:r>
            <a:endParaRPr lang="cs-CZ" sz="2800" b="1" dirty="0">
              <a:solidFill>
                <a:schemeClr val="tx1"/>
              </a:solidFill>
              <a:latin typeface="Times New Roman" panose="02020603050405020304" pitchFamily="18" charset="0"/>
              <a:cs typeface="Times New Roman" panose="02020603050405020304" pitchFamily="18" charset="0"/>
            </a:endParaRPr>
          </a:p>
          <a:p>
            <a:pPr algn="just"/>
            <a:r>
              <a:rPr lang="cs-CZ" sz="2800" b="1" dirty="0">
                <a:solidFill>
                  <a:schemeClr val="tx1"/>
                </a:solidFill>
                <a:latin typeface="Times New Roman" panose="02020603050405020304" pitchFamily="18" charset="0"/>
                <a:cs typeface="Times New Roman" panose="02020603050405020304" pitchFamily="18" charset="0"/>
              </a:rPr>
              <a:t>„</a:t>
            </a:r>
            <a:r>
              <a:rPr lang="cs-CZ" sz="2800" b="1" i="1" dirty="0">
                <a:solidFill>
                  <a:schemeClr val="tx1"/>
                </a:solidFill>
                <a:latin typeface="Times New Roman" panose="02020603050405020304" pitchFamily="18" charset="0"/>
                <a:cs typeface="Times New Roman" panose="02020603050405020304" pitchFamily="18" charset="0"/>
              </a:rPr>
              <a:t>Kdyby se svět dal rozdělit na oblasti, uvnitř kterých jsou výrobní faktory mobilní, zatímco mezi nimi je taková mobilita omezená, měla by mít každá taková oblast vlastní měnu, jejíž kurz by byl volně pohyblivý vůči ostatním měnám.“</a:t>
            </a:r>
            <a:endParaRPr lang="cs-CZ" sz="2800" b="1" i="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sz="2800" b="1" dirty="0">
                <a:solidFill>
                  <a:schemeClr val="tx1"/>
                </a:solidFill>
                <a:latin typeface="Times New Roman" panose="02020603050405020304" pitchFamily="18" charset="0"/>
                <a:cs typeface="Times New Roman" panose="02020603050405020304" pitchFamily="18" charset="0"/>
              </a:rPr>
              <a:t>Svět není ideálně rozdělen na takové optimální měnové oblasti. </a:t>
            </a:r>
            <a:endParaRPr lang="cs-CZ" sz="28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cs-CZ" sz="28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cs-CZ" sz="2800" b="1" dirty="0">
                <a:solidFill>
                  <a:schemeClr val="tx1"/>
                </a:solidFill>
                <a:latin typeface="Times New Roman" panose="02020603050405020304" pitchFamily="18" charset="0"/>
                <a:cs typeface="Times New Roman" panose="02020603050405020304" pitchFamily="18" charset="0"/>
              </a:rPr>
              <a:t>USA lépe splňují kritéria optimální měnové oblasti než Evropská unie, protože v rámci USA je výměna zboží i mobilita práce mnohem větší než mezi členskými zeměmi Evropské unie. </a:t>
            </a:r>
            <a:endParaRPr lang="cs-CZ" sz="2800" b="1" dirty="0">
              <a:solidFill>
                <a:schemeClr val="tx1"/>
              </a:solidFill>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348343" y="676856"/>
            <a:ext cx="11541125" cy="445729"/>
          </a:xfrm>
        </p:spPr>
        <p:txBody>
          <a:bodyPr>
            <a:noAutofit/>
          </a:bodyPr>
          <a:lstStyle/>
          <a:p>
            <a:r>
              <a:rPr lang="cs-CZ" sz="2800" b="1" dirty="0">
                <a:solidFill>
                  <a:schemeClr val="tx1"/>
                </a:solidFill>
                <a:latin typeface="Times New Roman" panose="02020603050405020304" pitchFamily="18" charset="0"/>
                <a:cs typeface="Times New Roman" panose="02020603050405020304" pitchFamily="18" charset="0"/>
              </a:rPr>
              <a:t>Kdy je tedy výhodné, aby země používaly stejnou měnu?</a:t>
            </a:r>
            <a:endParaRPr lang="cs-CZ" sz="2800" b="1"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110218" y="1111191"/>
            <a:ext cx="11853182" cy="5200650"/>
          </a:xfrm>
          <a:prstGeom prst="rect">
            <a:avLst/>
          </a:prstGeom>
          <a:noFill/>
          <a:ln>
            <a:noFill/>
          </a:ln>
        </p:spPr>
        <p:txBody>
          <a:bodyPr spcFirstLastPara="1" wrap="square" lIns="91425" tIns="45700" rIns="91425" bIns="45700" anchor="t" anchorCtr="0">
            <a:normAutofit lnSpcReduction="10000"/>
          </a:bodyPr>
          <a:lstStyle/>
          <a:p>
            <a:pPr algn="just">
              <a:buFont typeface="Wingdings" panose="05000000000000000000" pitchFamily="2" charset="2"/>
              <a:buChar char="ü"/>
            </a:pP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Vnější rovnováha ekonomiky = dosahována pomocí měnového kurzu: depreciace zvyšuje čistý vývoz a apreciace jej snižuje. </a:t>
            </a:r>
            <a:endPar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Pojmy „vývoz” a „dovoz„ -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peněžní vyjádření:</a:t>
            </a:r>
            <a:endPar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Změny kurzu ovšem působí bezprostředně na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objem vývozu a dovozu. </a:t>
            </a:r>
            <a:endPar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sz="2400" b="1" dirty="0">
                <a:solidFill>
                  <a:srgbClr val="FF0000"/>
                </a:solidFill>
                <a:latin typeface="Times New Roman" panose="02020603050405020304" pitchFamily="18" charset="0"/>
                <a:cs typeface="Times New Roman" panose="02020603050405020304" pitchFamily="18" charset="0"/>
              </a:rPr>
              <a:t>Dopad kurzové změny na hodnotu vývozu a dovozu:</a:t>
            </a:r>
            <a:endParaRPr lang="cs-CZ" sz="2400" b="1" dirty="0">
              <a:solidFill>
                <a:srgbClr val="FF0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záleží na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cenových elasticitách poptávky po vývozech, resp. dovozech dané země: </a:t>
            </a:r>
            <a:endPar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DEPRECIACE DOMÁCÍ MĚNY: </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vždy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 zvýšení objemu vývozu a snížení objemu dovozu. </a:t>
            </a:r>
            <a:endPar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Vliv na hodnotu vývozu/dovozu: nejednoznačný, </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závisí na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cenové elasticitě poptávky po vývozním, resp. dovozním zboží. </a:t>
            </a:r>
            <a:endPar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Př. neelastická poptávka po vývozním zboží (cenová elasticita menší než 1): snížení ceny vede sice k RŮSTU OBJEMU VÝVOZU, ale PENĚŽNÍ HODNOTA VÝVOZU se SNÍŽÍ. </a:t>
            </a: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872218" y="811571"/>
            <a:ext cx="11541125" cy="445729"/>
          </a:xfrm>
        </p:spPr>
        <p:txBody>
          <a:bodyPr>
            <a:noAutofit/>
          </a:bodyPr>
          <a:lstStyle/>
          <a:p>
            <a:r>
              <a:rPr lang="cs-CZ" sz="2800" b="1" dirty="0"/>
              <a:t> </a:t>
            </a:r>
            <a:r>
              <a:rPr lang="cs-CZ" sz="2800" b="1" dirty="0" err="1"/>
              <a:t>Marshall-Lernerova</a:t>
            </a:r>
            <a:r>
              <a:rPr lang="cs-CZ" sz="2800" b="1" dirty="0"/>
              <a:t> podmínka </a:t>
            </a:r>
            <a:br>
              <a:rPr lang="cs-CZ" sz="2800" b="1" dirty="0"/>
            </a:br>
            <a:endParaRPr lang="cs-CZ" sz="2800" b="1"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257300"/>
            <a:ext cx="11674324" cy="5083116"/>
          </a:xfrm>
          <a:prstGeom prst="rect">
            <a:avLst/>
          </a:prstGeom>
          <a:noFill/>
          <a:ln>
            <a:noFill/>
          </a:ln>
        </p:spPr>
        <p:txBody>
          <a:bodyPr spcFirstLastPara="1" wrap="square" lIns="91425" tIns="45700" rIns="91425" bIns="45700" anchor="t" anchorCtr="0">
            <a:normAutofit fontScale="92500" lnSpcReduction="20000"/>
          </a:bodyPr>
          <a:lstStyle/>
          <a:p>
            <a:pPr algn="just"/>
            <a:r>
              <a:rPr lang="cs-CZ" sz="28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Cenová elasticita vývozu (poptávky po vývozním zboží) udává, </a:t>
            </a:r>
            <a:endParaRPr lang="cs-CZ" sz="28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28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o kolik procent se změní množství vývozu, změní-li se vývozní cena o jedno procento.</a:t>
            </a:r>
            <a:endParaRPr lang="cs-CZ" sz="28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endParaRPr>
          </a:p>
          <a:p>
            <a:pPr algn="just"/>
            <a:r>
              <a:rPr lang="cs-CZ" sz="28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Cenová elasticita dovozu obdobné udává, </a:t>
            </a:r>
            <a:endParaRPr lang="cs-CZ" sz="28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28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o kolik procent se změní množství dovozu, změní-li se dovozní cena o jedno procento. </a:t>
            </a:r>
            <a:endParaRPr lang="cs-CZ" sz="28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8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sz="28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Změna měnového kurzu mění ceny vývozu a dovozu: </a:t>
            </a:r>
            <a:endParaRPr lang="cs-CZ" sz="28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endParaRPr>
          </a:p>
          <a:p>
            <a:pPr algn="just"/>
            <a:r>
              <a:rPr lang="cs-CZ" sz="2800" b="1" dirty="0" err="1">
                <a:solidFill>
                  <a:srgbClr val="FF0000"/>
                </a:solidFill>
                <a:latin typeface="Times New Roman" panose="02020603050405020304" pitchFamily="18" charset="0"/>
                <a:cs typeface="Times New Roman" panose="02020603050405020304" pitchFamily="18" charset="0"/>
              </a:rPr>
              <a:t>Marshall-Lernerova</a:t>
            </a:r>
            <a:r>
              <a:rPr lang="cs-CZ" sz="2800" b="1" dirty="0">
                <a:solidFill>
                  <a:srgbClr val="FF0000"/>
                </a:solidFill>
                <a:latin typeface="Times New Roman" panose="02020603050405020304" pitchFamily="18" charset="0"/>
                <a:cs typeface="Times New Roman" panose="02020603050405020304" pitchFamily="18" charset="0"/>
              </a:rPr>
              <a:t> podmínka</a:t>
            </a:r>
            <a:r>
              <a:rPr lang="cs-CZ" sz="2800" b="1" dirty="0">
                <a:solidFill>
                  <a:schemeClr val="tx1">
                    <a:lumMod val="75000"/>
                    <a:lumOff val="25000"/>
                  </a:schemeClr>
                </a:solidFill>
                <a:latin typeface="Times New Roman" panose="02020603050405020304" pitchFamily="18" charset="0"/>
                <a:cs typeface="Times New Roman" panose="02020603050405020304" pitchFamily="18" charset="0"/>
              </a:rPr>
              <a:t>: vliv změny kurzu změní čistý vývoz: </a:t>
            </a:r>
            <a:endParaRPr lang="cs-CZ" sz="28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marL="571500" indent="-457200" algn="just">
              <a:buFont typeface="+mj-lt"/>
              <a:buAutoNum type="alphaUcPeriod"/>
            </a:pPr>
            <a:r>
              <a:rPr lang="cs-CZ" sz="2800" b="1" dirty="0">
                <a:solidFill>
                  <a:schemeClr val="tx1">
                    <a:lumMod val="75000"/>
                    <a:lumOff val="25000"/>
                  </a:schemeClr>
                </a:solidFill>
                <a:latin typeface="Times New Roman" panose="02020603050405020304" pitchFamily="18" charset="0"/>
                <a:cs typeface="Times New Roman" panose="02020603050405020304" pitchFamily="18" charset="0"/>
              </a:rPr>
              <a:t>Depreciace domácí měny vede ke zvýšení hodnoty čistého vývozu jen tehdy, když je </a:t>
            </a:r>
            <a:r>
              <a:rPr lang="cs-CZ" sz="2800" b="1" dirty="0">
                <a:solidFill>
                  <a:srgbClr val="FF0000"/>
                </a:solidFill>
                <a:latin typeface="Times New Roman" panose="02020603050405020304" pitchFamily="18" charset="0"/>
                <a:cs typeface="Times New Roman" panose="02020603050405020304" pitchFamily="18" charset="0"/>
              </a:rPr>
              <a:t>součet cenových elasticit vývozu a dovozu větší než jedna. </a:t>
            </a:r>
            <a:endParaRPr lang="cs-CZ" sz="2800" b="1" dirty="0">
              <a:solidFill>
                <a:srgbClr val="FF0000"/>
              </a:solidFill>
              <a:latin typeface="Times New Roman" panose="02020603050405020304" pitchFamily="18" charset="0"/>
              <a:cs typeface="Times New Roman" panose="02020603050405020304" pitchFamily="18" charset="0"/>
            </a:endParaRPr>
          </a:p>
          <a:p>
            <a:pPr marL="571500" indent="-457200" algn="just">
              <a:buFont typeface="+mj-lt"/>
              <a:buAutoNum type="alphaUcPeriod"/>
            </a:pPr>
            <a:r>
              <a:rPr lang="cs-CZ" sz="2800" b="1" dirty="0">
                <a:solidFill>
                  <a:srgbClr val="FF0000"/>
                </a:solidFill>
                <a:latin typeface="Times New Roman" panose="02020603050405020304" pitchFamily="18" charset="0"/>
                <a:cs typeface="Times New Roman" panose="02020603050405020304" pitchFamily="18" charset="0"/>
              </a:rPr>
              <a:t>Součet těchto elasticit menší než jedna</a:t>
            </a:r>
            <a:r>
              <a:rPr lang="cs-CZ" sz="2800" b="1" dirty="0">
                <a:solidFill>
                  <a:schemeClr val="tx1">
                    <a:lumMod val="75000"/>
                    <a:lumOff val="25000"/>
                  </a:schemeClr>
                </a:solidFill>
                <a:latin typeface="Times New Roman" panose="02020603050405020304" pitchFamily="18" charset="0"/>
                <a:cs typeface="Times New Roman" panose="02020603050405020304" pitchFamily="18" charset="0"/>
              </a:rPr>
              <a:t>: depreciace vede ke </a:t>
            </a:r>
            <a:r>
              <a:rPr lang="cs-CZ" sz="2800" b="1" dirty="0">
                <a:solidFill>
                  <a:srgbClr val="FF0000"/>
                </a:solidFill>
                <a:latin typeface="Times New Roman" panose="02020603050405020304" pitchFamily="18" charset="0"/>
                <a:cs typeface="Times New Roman" panose="02020603050405020304" pitchFamily="18" charset="0"/>
              </a:rPr>
              <a:t>snížení čistého vývozu. </a:t>
            </a:r>
            <a:endParaRPr lang="cs-CZ" sz="2800" b="1" dirty="0">
              <a:solidFill>
                <a:srgbClr val="FF0000"/>
              </a:solidFill>
              <a:latin typeface="Times New Roman" panose="02020603050405020304" pitchFamily="18" charset="0"/>
              <a:cs typeface="Times New Roman" panose="02020603050405020304" pitchFamily="18" charset="0"/>
            </a:endParaRPr>
          </a:p>
          <a:p>
            <a:pPr marL="571500" indent="-457200" algn="just">
              <a:buFont typeface="+mj-lt"/>
              <a:buAutoNum type="alphaUcPeriod"/>
            </a:pPr>
            <a:r>
              <a:rPr lang="cs-CZ" sz="2800" b="1" dirty="0">
                <a:solidFill>
                  <a:srgbClr val="FF0000"/>
                </a:solidFill>
                <a:latin typeface="Times New Roman" panose="02020603050405020304" pitchFamily="18" charset="0"/>
                <a:cs typeface="Times New Roman" panose="02020603050405020304" pitchFamily="18" charset="0"/>
              </a:rPr>
              <a:t>Součet elasticit </a:t>
            </a:r>
            <a:r>
              <a:rPr lang="cs-CZ" sz="2800" b="1" dirty="0">
                <a:solidFill>
                  <a:schemeClr val="tx1">
                    <a:lumMod val="75000"/>
                    <a:lumOff val="25000"/>
                  </a:schemeClr>
                </a:solidFill>
                <a:latin typeface="Times New Roman" panose="02020603050405020304" pitchFamily="18" charset="0"/>
                <a:cs typeface="Times New Roman" panose="02020603050405020304" pitchFamily="18" charset="0"/>
              </a:rPr>
              <a:t>roven jedné: </a:t>
            </a:r>
            <a:r>
              <a:rPr lang="cs-CZ" sz="2800" b="1" dirty="0">
                <a:solidFill>
                  <a:srgbClr val="FF0000"/>
                </a:solidFill>
                <a:latin typeface="Times New Roman" panose="02020603050405020304" pitchFamily="18" charset="0"/>
                <a:cs typeface="Times New Roman" panose="02020603050405020304" pitchFamily="18" charset="0"/>
              </a:rPr>
              <a:t>depreciace nezmění čistý vývoz.</a:t>
            </a:r>
            <a:endParaRPr lang="cs-CZ" sz="2800" b="1" dirty="0">
              <a:solidFill>
                <a:srgbClr val="FF0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8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8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872218" y="811571"/>
            <a:ext cx="11541125" cy="445729"/>
          </a:xfrm>
        </p:spPr>
        <p:txBody>
          <a:bodyPr>
            <a:noAutofit/>
          </a:bodyPr>
          <a:lstStyle/>
          <a:p>
            <a:r>
              <a:rPr lang="cs-CZ" sz="2800" b="1" dirty="0"/>
              <a:t> </a:t>
            </a:r>
            <a:r>
              <a:rPr lang="pt-BR" sz="2800" b="1" dirty="0"/>
              <a:t>CENOV</a:t>
            </a:r>
            <a:r>
              <a:rPr lang="cs-CZ" sz="2800" b="1" dirty="0"/>
              <a:t>Á</a:t>
            </a:r>
            <a:r>
              <a:rPr lang="pt-BR" sz="2800" b="1" dirty="0"/>
              <a:t> ELASTICIT</a:t>
            </a:r>
            <a:r>
              <a:rPr lang="cs-CZ" sz="2800" b="1" dirty="0"/>
              <a:t>A</a:t>
            </a:r>
            <a:r>
              <a:rPr lang="pt-BR" sz="2800" b="1" dirty="0"/>
              <a:t> VÝVOZU A DOVOZU</a:t>
            </a:r>
            <a:br>
              <a:rPr lang="cs-CZ" sz="2800" b="1" dirty="0"/>
            </a:br>
            <a:endParaRPr lang="cs-CZ" sz="2800" b="1"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151751"/>
            <a:ext cx="11674324" cy="5188665"/>
          </a:xfrm>
          <a:prstGeom prst="rect">
            <a:avLst/>
          </a:prstGeom>
          <a:noFill/>
          <a:ln>
            <a:noFill/>
          </a:ln>
        </p:spPr>
        <p:txBody>
          <a:bodyPr spcFirstLastPara="1" wrap="square" lIns="91425" tIns="45700" rIns="91425" bIns="45700" anchor="t" anchorCtr="0">
            <a:normAutofit fontScale="92500" lnSpcReduction="20000"/>
          </a:bodyPr>
          <a:lstStyle/>
          <a:p>
            <a:pPr algn="just">
              <a:buFont typeface="Wingdings" panose="05000000000000000000" pitchFamily="2" charset="2"/>
              <a:buChar char="ü"/>
            </a:pPr>
            <a:r>
              <a:rPr lang="cs-CZ" sz="2400" b="1" dirty="0" err="1">
                <a:solidFill>
                  <a:schemeClr val="tx1">
                    <a:lumMod val="75000"/>
                    <a:lumOff val="25000"/>
                  </a:schemeClr>
                </a:solidFill>
                <a:latin typeface="Times New Roman" panose="02020603050405020304" pitchFamily="18" charset="0"/>
                <a:cs typeface="Times New Roman" panose="02020603050405020304" pitchFamily="18" charset="0"/>
              </a:rPr>
              <a:t>Marshall-Lernerova</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 splněna v dlouhém období (déle než rok) téměř vždy. </a:t>
            </a: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buFont typeface="Courier New" panose="02070309020205020404" pitchFamily="49" charset="0"/>
              <a:buChar char="o"/>
            </a:pP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buFont typeface="Courier New" panose="02070309020205020404" pitchFamily="49" charset="0"/>
              <a:buChar char="o"/>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V malých otevřených ekonomikách – vývozy a dovozy cenově vysoce elastické. </a:t>
            </a: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buFont typeface="Courier New" panose="02070309020205020404" pitchFamily="49" charset="0"/>
              <a:buChar char="o"/>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Cenově neelastickým vývozy – u monokulturních vývozců zemědělských plodin nebo minerálních surovin. </a:t>
            </a: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V krátkém období – </a:t>
            </a:r>
            <a:r>
              <a:rPr lang="cs-CZ" sz="2400" b="1" dirty="0" err="1">
                <a:solidFill>
                  <a:schemeClr val="tx1">
                    <a:lumMod val="75000"/>
                    <a:lumOff val="25000"/>
                  </a:schemeClr>
                </a:solidFill>
                <a:latin typeface="Times New Roman" panose="02020603050405020304" pitchFamily="18" charset="0"/>
                <a:cs typeface="Times New Roman" panose="02020603050405020304" pitchFamily="18" charset="0"/>
              </a:rPr>
              <a:t>Marshall-Lernerova</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 podmínka často splněna není: poptávka je v krátkém období méně elastická:</a:t>
            </a: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nějakou dobu trvá rozeznat cenovou změnu a zareagovat na ní substitucí zahraničního zboží domácím (nebo naopak). =&gt; Často – depreciace v krátkém období čistý vývoz sníží a v delším období ho zvýší. </a:t>
            </a: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Tento jev – tzv. ,J-křivka” zahraničního obchodu (Obr. 6 — 10): Depreciace v prvních měsících sníží čistý vývoz, ten se následně zvyšuje s tím, cenové elasticity vývozu a dovozu postupně rostou: </a:t>
            </a: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v krátkém období není splněna </a:t>
            </a:r>
            <a:r>
              <a:rPr lang="cs-CZ" sz="2400" b="1" dirty="0" err="1">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Marshall-Lernerova</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 podmínka, v dlouhém období splněna je.</a:t>
            </a:r>
            <a:endPar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4638675" y="371475"/>
            <a:ext cx="6791325" cy="780276"/>
          </a:xfrm>
        </p:spPr>
        <p:txBody>
          <a:bodyPr>
            <a:noAutofit/>
          </a:bodyPr>
          <a:lstStyle/>
          <a:p>
            <a:r>
              <a:rPr lang="cs-CZ" sz="2800" b="1" dirty="0"/>
              <a:t> </a:t>
            </a:r>
            <a:r>
              <a:rPr lang="cs-CZ" sz="2800" b="1" dirty="0" err="1"/>
              <a:t>Marshall-Lernerova</a:t>
            </a:r>
            <a:r>
              <a:rPr lang="cs-CZ" sz="2800" b="1" dirty="0"/>
              <a:t> podmínka v realitě:</a:t>
            </a:r>
            <a:endParaRPr lang="cs-CZ" sz="2800" b="1"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176893" y="5547984"/>
            <a:ext cx="11674324" cy="498446"/>
          </a:xfrm>
          <a:prstGeom prst="rect">
            <a:avLst/>
          </a:prstGeom>
          <a:noFill/>
          <a:ln>
            <a:noFill/>
          </a:ln>
        </p:spPr>
        <p:txBody>
          <a:bodyPr spcFirstLastPara="1" wrap="square" lIns="91425" tIns="45700" rIns="91425" bIns="45700" anchor="t" anchorCtr="0">
            <a:noAutofit/>
          </a:bodyPr>
          <a:lstStyle/>
          <a:p>
            <a:pPr algn="just">
              <a:buFont typeface="Wingdings" panose="05000000000000000000" pitchFamily="2" charset="2"/>
              <a:buChar char="ü"/>
            </a:pPr>
            <a:r>
              <a:rPr lang="cs-CZ" sz="1050" b="1" dirty="0">
                <a:solidFill>
                  <a:schemeClr val="tx1">
                    <a:lumMod val="75000"/>
                    <a:lumOff val="25000"/>
                  </a:schemeClr>
                </a:solidFill>
                <a:latin typeface="Times New Roman" panose="02020603050405020304" pitchFamily="18" charset="0"/>
                <a:cs typeface="Times New Roman" panose="02020603050405020304" pitchFamily="18" charset="0"/>
              </a:rPr>
              <a:t>Takto formulovaná podmínka platí za předpokladu, že ve výchozí situaci čistý vývoz nulový. Pokud nebyl, je </a:t>
            </a:r>
            <a:r>
              <a:rPr lang="cs-CZ" sz="1050" b="1" dirty="0" err="1">
                <a:solidFill>
                  <a:schemeClr val="tx1">
                    <a:lumMod val="75000"/>
                    <a:lumOff val="25000"/>
                  </a:schemeClr>
                </a:solidFill>
                <a:latin typeface="Times New Roman" panose="02020603050405020304" pitchFamily="18" charset="0"/>
                <a:cs typeface="Times New Roman" panose="02020603050405020304" pitchFamily="18" charset="0"/>
              </a:rPr>
              <a:t>Marshall-Lernerova</a:t>
            </a:r>
            <a:r>
              <a:rPr lang="cs-CZ" sz="1050" b="1" dirty="0">
                <a:solidFill>
                  <a:schemeClr val="tx1">
                    <a:lumMod val="75000"/>
                    <a:lumOff val="25000"/>
                  </a:schemeClr>
                </a:solidFill>
                <a:latin typeface="Times New Roman" panose="02020603050405020304" pitchFamily="18" charset="0"/>
                <a:cs typeface="Times New Roman" panose="02020603050405020304" pitchFamily="18" charset="0"/>
              </a:rPr>
              <a:t> podmínka složitější.</a:t>
            </a:r>
            <a:endParaRPr lang="cs-CZ" sz="105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cs-CZ" sz="105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cs-CZ" sz="1050" b="1" dirty="0">
              <a:solidFill>
                <a:schemeClr val="tx1">
                  <a:lumMod val="75000"/>
                  <a:lumOff val="25000"/>
                </a:schemeClr>
              </a:solidFill>
              <a:latin typeface="Times New Roman" panose="02020603050405020304" pitchFamily="18" charset="0"/>
              <a:cs typeface="Times New Roman" panose="02020603050405020304" pitchFamily="18" charset="0"/>
            </a:endParaRPr>
          </a:p>
          <a:p>
            <a:pPr marL="114300" indent="0" algn="just">
              <a:buNone/>
            </a:pPr>
            <a:r>
              <a:rPr lang="cs-CZ" sz="1050" b="1" dirty="0">
                <a:solidFill>
                  <a:schemeClr val="tx1">
                    <a:lumMod val="75000"/>
                    <a:lumOff val="25000"/>
                  </a:schemeClr>
                </a:solidFill>
                <a:latin typeface="Times New Roman" panose="02020603050405020304" pitchFamily="18" charset="0"/>
                <a:cs typeface="Times New Roman" panose="02020603050405020304" pitchFamily="18" charset="0"/>
              </a:rPr>
              <a:t> </a:t>
            </a:r>
            <a:endParaRPr lang="cs-CZ" sz="105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872218" y="811571"/>
            <a:ext cx="11541125" cy="445729"/>
          </a:xfrm>
        </p:spPr>
        <p:txBody>
          <a:bodyPr>
            <a:noAutofit/>
          </a:bodyPr>
          <a:lstStyle/>
          <a:p>
            <a:r>
              <a:rPr lang="cs-CZ" sz="2800" b="1" dirty="0"/>
              <a:t> </a:t>
            </a:r>
            <a:r>
              <a:rPr lang="cs-CZ" sz="2800" b="1" dirty="0" err="1"/>
              <a:t>Marshall-Lernerova</a:t>
            </a:r>
            <a:r>
              <a:rPr lang="cs-CZ" sz="2800" b="1" dirty="0"/>
              <a:t> podmínka </a:t>
            </a:r>
            <a:br>
              <a:rPr lang="cs-CZ" sz="2800" b="1" dirty="0"/>
            </a:br>
            <a:endParaRPr lang="cs-CZ" sz="2800" b="1" dirty="0"/>
          </a:p>
        </p:txBody>
      </p:sp>
      <p:pic>
        <p:nvPicPr>
          <p:cNvPr id="3" name="Picture 2"/>
          <p:cNvPicPr>
            <a:picLocks noChangeAspect="1"/>
          </p:cNvPicPr>
          <p:nvPr/>
        </p:nvPicPr>
        <p:blipFill>
          <a:blip r:embed="rId1"/>
          <a:srcRect l="8640" t="37839" r="11140" b="27681"/>
          <a:stretch>
            <a:fillRect/>
          </a:stretch>
        </p:blipFill>
        <p:spPr>
          <a:xfrm>
            <a:off x="1019175" y="1257298"/>
            <a:ext cx="9391650" cy="40862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3"/>
          <p:cNvSpPr txBox="1">
            <a:spLocks noGrp="1"/>
          </p:cNvSpPr>
          <p:nvPr>
            <p:ph type="title"/>
          </p:nvPr>
        </p:nvSpPr>
        <p:spPr>
          <a:xfrm>
            <a:off x="2322534" y="2747963"/>
            <a:ext cx="7772400" cy="1362075"/>
          </a:xfrm>
          <a:prstGeom prst="rect">
            <a:avLst/>
          </a:prstGeom>
          <a:noFill/>
          <a:ln>
            <a:noFill/>
          </a:ln>
        </p:spPr>
        <p:txBody>
          <a:bodyPr spcFirstLastPara="1" wrap="square" lIns="91425" tIns="45700" rIns="91425" bIns="45700" anchor="t" anchorCtr="0">
            <a:normAutofit/>
          </a:bodyPr>
          <a:lstStyle/>
          <a:p>
            <a:pPr algn="ctr">
              <a:buClr>
                <a:srgbClr val="FF0000"/>
              </a:buClr>
              <a:buSzPts val="4400"/>
            </a:pPr>
            <a:r>
              <a:rPr lang="cs-CZ" sz="4400" dirty="0">
                <a:solidFill>
                  <a:srgbClr val="C00000"/>
                </a:solidFill>
              </a:rPr>
              <a:t>DĚKUJI ZA POZORNOST</a:t>
            </a:r>
            <a:endParaRPr dirty="0">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199991" y="906491"/>
            <a:ext cx="11792018" cy="5332383"/>
          </a:xfrm>
          <a:prstGeom prst="rect">
            <a:avLst/>
          </a:prstGeom>
          <a:noFill/>
          <a:ln>
            <a:noFill/>
          </a:ln>
        </p:spPr>
        <p:txBody>
          <a:bodyPr spcFirstLastPara="1" wrap="square" lIns="91425" tIns="45700" rIns="91425" bIns="45700" anchor="t" anchorCtr="0">
            <a:noAutofit/>
          </a:bodyPr>
          <a:lstStyle/>
          <a:p>
            <a:pPr marL="5305425" indent="-285750" algn="just"/>
            <a:r>
              <a:rPr lang="cs-CZ" sz="1700" b="1" dirty="0">
                <a:latin typeface="Times New Roman" panose="02020603050405020304" pitchFamily="18" charset="0"/>
                <a:cs typeface="Times New Roman" panose="02020603050405020304" pitchFamily="18" charset="0"/>
              </a:rPr>
              <a:t>Česká firma dovezla na domácí trh francouzské automobily za 10 mld. korun: </a:t>
            </a:r>
            <a:endParaRPr lang="cs-CZ" sz="1700" b="1" dirty="0">
              <a:latin typeface="Times New Roman" panose="02020603050405020304" pitchFamily="18" charset="0"/>
              <a:cs typeface="Times New Roman" panose="02020603050405020304" pitchFamily="18" charset="0"/>
            </a:endParaRPr>
          </a:p>
          <a:p>
            <a:pPr marL="5305425" indent="-285750" algn="just">
              <a:buFont typeface="Wingdings" panose="05000000000000000000" pitchFamily="2" charset="2"/>
              <a:buChar char="Ø"/>
            </a:pPr>
            <a:r>
              <a:rPr lang="cs-CZ" sz="1700" b="1" dirty="0">
                <a:latin typeface="Times New Roman" panose="02020603050405020304" pitchFamily="18" charset="0"/>
                <a:cs typeface="Times New Roman" panose="02020603050405020304" pitchFamily="18" charset="0"/>
              </a:rPr>
              <a:t>Platba – zanesena </a:t>
            </a:r>
            <a:r>
              <a:rPr lang="cs-CZ" sz="1700" b="1" dirty="0">
                <a:highlight>
                  <a:srgbClr val="FFFF00"/>
                </a:highlight>
                <a:latin typeface="Times New Roman" panose="02020603050405020304" pitchFamily="18" charset="0"/>
                <a:cs typeface="Times New Roman" panose="02020603050405020304" pitchFamily="18" charset="0"/>
              </a:rPr>
              <a:t>v běžném účtu PB se znaménkem minus =  dovoz zboží, </a:t>
            </a:r>
            <a:r>
              <a:rPr lang="cs-CZ" sz="1700" b="1" dirty="0">
                <a:solidFill>
                  <a:srgbClr val="FF0000"/>
                </a:solidFill>
                <a:highlight>
                  <a:srgbClr val="FFFF00"/>
                </a:highlight>
                <a:latin typeface="Times New Roman" panose="02020603050405020304" pitchFamily="18" charset="0"/>
                <a:cs typeface="Times New Roman" panose="02020603050405020304" pitchFamily="18" charset="0"/>
              </a:rPr>
              <a:t>peníze jdou ze země. </a:t>
            </a:r>
            <a:endParaRPr lang="cs-CZ" sz="1700" b="1" dirty="0">
              <a:solidFill>
                <a:srgbClr val="FF0000"/>
              </a:solidFill>
              <a:highlight>
                <a:srgbClr val="FFFF00"/>
              </a:highlight>
              <a:latin typeface="Times New Roman" panose="02020603050405020304" pitchFamily="18" charset="0"/>
              <a:cs typeface="Times New Roman" panose="02020603050405020304" pitchFamily="18" charset="0"/>
            </a:endParaRPr>
          </a:p>
          <a:p>
            <a:pPr marL="5305425" indent="-285750" algn="just">
              <a:tabLst>
                <a:tab pos="5295900" algn="l"/>
              </a:tabLst>
            </a:pPr>
            <a:r>
              <a:rPr lang="cs-CZ" sz="1700" b="1" dirty="0">
                <a:latin typeface="Times New Roman" panose="02020603050405020304" pitchFamily="18" charset="0"/>
                <a:cs typeface="Times New Roman" panose="02020603050405020304" pitchFamily="18" charset="0"/>
              </a:rPr>
              <a:t>K uskutečnění platby firma musela směnit koruny za eura, došlo zároveň ke snížení českých devizových rezerv: </a:t>
            </a:r>
            <a:endParaRPr lang="cs-CZ" sz="1700" b="1" dirty="0">
              <a:latin typeface="Times New Roman" panose="02020603050405020304" pitchFamily="18" charset="0"/>
              <a:cs typeface="Times New Roman" panose="02020603050405020304" pitchFamily="18" charset="0"/>
            </a:endParaRPr>
          </a:p>
          <a:p>
            <a:pPr marL="5305425" indent="-285750" algn="just">
              <a:buFont typeface="Wingdings" panose="05000000000000000000" pitchFamily="2" charset="2"/>
              <a:buChar char="Ø"/>
              <a:tabLst>
                <a:tab pos="5295900" algn="l"/>
              </a:tabLst>
            </a:pPr>
            <a:r>
              <a:rPr lang="cs-CZ" sz="1700" b="1" dirty="0">
                <a:latin typeface="Times New Roman" panose="02020603050405020304" pitchFamily="18" charset="0"/>
                <a:cs typeface="Times New Roman" panose="02020603050405020304" pitchFamily="18" charset="0"/>
              </a:rPr>
              <a:t>V PB – položka 10 mld. ještě jednou: </a:t>
            </a:r>
            <a:r>
              <a:rPr lang="cs-CZ" sz="1700" b="1" dirty="0">
                <a:highlight>
                  <a:srgbClr val="FFFF00"/>
                </a:highlight>
                <a:latin typeface="Times New Roman" panose="02020603050405020304" pitchFamily="18" charset="0"/>
                <a:cs typeface="Times New Roman" panose="02020603050405020304" pitchFamily="18" charset="0"/>
              </a:rPr>
              <a:t>snížení devizových rezerv = zápis má znaménko plus. </a:t>
            </a:r>
            <a:endParaRPr lang="cs-CZ" sz="1700" b="1" dirty="0">
              <a:highlight>
                <a:srgbClr val="FFFF00"/>
              </a:highlight>
              <a:latin typeface="Times New Roman" panose="02020603050405020304" pitchFamily="18" charset="0"/>
              <a:cs typeface="Times New Roman" panose="02020603050405020304" pitchFamily="18" charset="0"/>
            </a:endParaRPr>
          </a:p>
          <a:p>
            <a:pPr marL="5305425" indent="-285750" algn="just">
              <a:buFont typeface="Wingdings" panose="05000000000000000000" pitchFamily="2" charset="2"/>
              <a:buChar char="Ø"/>
              <a:tabLst>
                <a:tab pos="5295900" algn="l"/>
              </a:tabLst>
            </a:pPr>
            <a:endParaRPr lang="cs-CZ" sz="1700" b="1" dirty="0">
              <a:highlight>
                <a:srgbClr val="FFFF00"/>
              </a:highlight>
              <a:latin typeface="Times New Roman" panose="02020603050405020304" pitchFamily="18" charset="0"/>
              <a:cs typeface="Times New Roman" panose="02020603050405020304" pitchFamily="18" charset="0"/>
            </a:endParaRPr>
          </a:p>
          <a:p>
            <a:pPr marL="5305425" indent="-285750" algn="just">
              <a:tabLst>
                <a:tab pos="5295900" algn="l"/>
              </a:tabLst>
            </a:pPr>
            <a:r>
              <a:rPr lang="cs-CZ" sz="1700" b="1" dirty="0">
                <a:latin typeface="Times New Roman" panose="02020603050405020304" pitchFamily="18" charset="0"/>
                <a:cs typeface="Times New Roman" panose="02020603050405020304" pitchFamily="18" charset="0"/>
              </a:rPr>
              <a:t>Německá firma nakoupila akcie české firmy za 15 mld. korun:</a:t>
            </a:r>
            <a:endParaRPr lang="cs-CZ" sz="1700" b="1" dirty="0">
              <a:latin typeface="Times New Roman" panose="02020603050405020304" pitchFamily="18" charset="0"/>
              <a:cs typeface="Times New Roman" panose="02020603050405020304" pitchFamily="18" charset="0"/>
            </a:endParaRPr>
          </a:p>
          <a:p>
            <a:pPr marL="5305425" indent="-285750" algn="just">
              <a:buFont typeface="Wingdings" panose="05000000000000000000" pitchFamily="2" charset="2"/>
              <a:buChar char="Ø"/>
              <a:tabLst>
                <a:tab pos="5295900" algn="l"/>
              </a:tabLst>
            </a:pPr>
            <a:r>
              <a:rPr lang="cs-CZ" sz="1700" b="1" dirty="0">
                <a:latin typeface="Times New Roman" panose="02020603050405020304" pitchFamily="18" charset="0"/>
                <a:cs typeface="Times New Roman" panose="02020603050405020304" pitchFamily="18" charset="0"/>
              </a:rPr>
              <a:t>Platba německé firmy za české akcie –</a:t>
            </a:r>
            <a:r>
              <a:rPr lang="cs-CZ" sz="1700" b="1" dirty="0">
                <a:highlight>
                  <a:srgbClr val="FFFF00"/>
                </a:highlight>
                <a:latin typeface="Times New Roman" panose="02020603050405020304" pitchFamily="18" charset="0"/>
                <a:cs typeface="Times New Roman" panose="02020603050405020304" pitchFamily="18" charset="0"/>
              </a:rPr>
              <a:t> zanesena ve finančním účtu PB se znaménkem plus = dovoz kapitálu, </a:t>
            </a:r>
            <a:r>
              <a:rPr lang="cs-CZ" sz="1700" b="1" dirty="0">
                <a:solidFill>
                  <a:srgbClr val="FF0000"/>
                </a:solidFill>
                <a:highlight>
                  <a:srgbClr val="FFFF00"/>
                </a:highlight>
                <a:latin typeface="Times New Roman" panose="02020603050405020304" pitchFamily="18" charset="0"/>
                <a:cs typeface="Times New Roman" panose="02020603050405020304" pitchFamily="18" charset="0"/>
              </a:rPr>
              <a:t>peníze jdou do země</a:t>
            </a:r>
            <a:r>
              <a:rPr lang="cs-CZ" sz="1700" b="1" dirty="0">
                <a:highlight>
                  <a:srgbClr val="FFFF00"/>
                </a:highlight>
                <a:latin typeface="Times New Roman" panose="02020603050405020304" pitchFamily="18" charset="0"/>
                <a:cs typeface="Times New Roman" panose="02020603050405020304" pitchFamily="18" charset="0"/>
              </a:rPr>
              <a:t>. </a:t>
            </a:r>
            <a:endParaRPr lang="cs-CZ" sz="1700" b="1" dirty="0">
              <a:highlight>
                <a:srgbClr val="FFFF00"/>
              </a:highlight>
              <a:latin typeface="Times New Roman" panose="02020603050405020304" pitchFamily="18" charset="0"/>
              <a:cs typeface="Times New Roman" panose="02020603050405020304" pitchFamily="18" charset="0"/>
            </a:endParaRPr>
          </a:p>
          <a:p>
            <a:pPr marL="5305425" indent="-285750" algn="just">
              <a:tabLst>
                <a:tab pos="5295900" algn="l"/>
              </a:tabLst>
            </a:pPr>
            <a:r>
              <a:rPr lang="cs-CZ" sz="1700" b="1" dirty="0">
                <a:latin typeface="Times New Roman" panose="02020603050405020304" pitchFamily="18" charset="0"/>
                <a:cs typeface="Times New Roman" panose="02020603050405020304" pitchFamily="18" charset="0"/>
              </a:rPr>
              <a:t>Německá firma musela směnit eura za koruny – </a:t>
            </a:r>
            <a:r>
              <a:rPr lang="pl-PL" sz="1700" b="1" dirty="0">
                <a:latin typeface="Times New Roman" panose="02020603050405020304" pitchFamily="18" charset="0"/>
                <a:cs typeface="Times New Roman" panose="02020603050405020304" pitchFamily="18" charset="0"/>
              </a:rPr>
              <a:t>české akcie mu sí zaplatit</a:t>
            </a:r>
            <a:r>
              <a:rPr lang="cs-CZ" sz="1700" b="1" dirty="0">
                <a:latin typeface="Times New Roman" panose="02020603050405020304" pitchFamily="18" charset="0"/>
                <a:cs typeface="Times New Roman" panose="02020603050405020304" pitchFamily="18" charset="0"/>
              </a:rPr>
              <a:t>: </a:t>
            </a:r>
            <a:endParaRPr lang="cs-CZ" sz="1700" b="1" dirty="0">
              <a:latin typeface="Times New Roman" panose="02020603050405020304" pitchFamily="18" charset="0"/>
              <a:cs typeface="Times New Roman" panose="02020603050405020304" pitchFamily="18" charset="0"/>
            </a:endParaRPr>
          </a:p>
          <a:p>
            <a:pPr marL="5305425" indent="-285750" algn="just">
              <a:buFont typeface="Wingdings" panose="05000000000000000000" pitchFamily="2" charset="2"/>
              <a:buChar char="Ø"/>
              <a:tabLst>
                <a:tab pos="5295900" algn="l"/>
              </a:tabLst>
            </a:pPr>
            <a:r>
              <a:rPr lang="cs-CZ" sz="1700" b="1" dirty="0">
                <a:latin typeface="Times New Roman" panose="02020603050405020304" pitchFamily="18" charset="0"/>
                <a:cs typeface="Times New Roman" panose="02020603050405020304" pitchFamily="18" charset="0"/>
              </a:rPr>
              <a:t>Tím došlo ke </a:t>
            </a:r>
            <a:r>
              <a:rPr lang="cs-CZ" sz="1700" b="1" dirty="0">
                <a:highlight>
                  <a:srgbClr val="FFFF00"/>
                </a:highlight>
                <a:latin typeface="Times New Roman" panose="02020603050405020304" pitchFamily="18" charset="0"/>
                <a:cs typeface="Times New Roman" panose="02020603050405020304" pitchFamily="18" charset="0"/>
              </a:rPr>
              <a:t>zvýšení českých devizových rezerv </a:t>
            </a:r>
            <a:r>
              <a:rPr lang="cs-CZ" sz="1700" b="1" dirty="0">
                <a:latin typeface="Times New Roman" panose="02020603050405020304" pitchFamily="18" charset="0"/>
                <a:cs typeface="Times New Roman" panose="02020603050405020304" pitchFamily="18" charset="0"/>
              </a:rPr>
              <a:t>o 15 mld. korun –</a:t>
            </a:r>
            <a:r>
              <a:rPr lang="cs-CZ" sz="1700" b="1" dirty="0">
                <a:highlight>
                  <a:srgbClr val="FFFF00"/>
                </a:highlight>
                <a:latin typeface="Times New Roman" panose="02020603050405020304" pitchFamily="18" charset="0"/>
                <a:cs typeface="Times New Roman" panose="02020603050405020304" pitchFamily="18" charset="0"/>
              </a:rPr>
              <a:t>v PB se znaménkem minus. </a:t>
            </a:r>
            <a:endParaRPr lang="cs-CZ" sz="1700" b="1" dirty="0">
              <a:highlight>
                <a:srgbClr val="FFFF00"/>
              </a:highlight>
              <a:latin typeface="Times New Roman" panose="02020603050405020304" pitchFamily="18" charset="0"/>
              <a:cs typeface="Times New Roman" panose="02020603050405020304" pitchFamily="18" charset="0"/>
            </a:endParaRPr>
          </a:p>
          <a:p>
            <a:pPr marL="266700" indent="-266700" algn="just">
              <a:tabLst>
                <a:tab pos="361950" algn="l"/>
              </a:tabLst>
            </a:pPr>
            <a:r>
              <a:rPr lang="cs-CZ" sz="1700" b="1" dirty="0">
                <a:solidFill>
                  <a:srgbClr val="FF0000"/>
                </a:solidFill>
                <a:highlight>
                  <a:srgbClr val="FFFF00"/>
                </a:highlight>
                <a:latin typeface="Times New Roman" panose="02020603050405020304" pitchFamily="18" charset="0"/>
                <a:cs typeface="Times New Roman" panose="02020603050405020304" pitchFamily="18" charset="0"/>
              </a:rPr>
              <a:t>PB = vždycky účetně vyrovnaná</a:t>
            </a:r>
            <a:r>
              <a:rPr lang="cs-CZ" sz="1700" b="1" dirty="0">
                <a:highlight>
                  <a:srgbClr val="FFFF00"/>
                </a:highlight>
                <a:latin typeface="Times New Roman" panose="02020603050405020304" pitchFamily="18" charset="0"/>
                <a:cs typeface="Times New Roman" panose="02020603050405020304" pitchFamily="18" charset="0"/>
              </a:rPr>
              <a:t>; </a:t>
            </a:r>
            <a:r>
              <a:rPr lang="cs-CZ" sz="1700" b="1" dirty="0">
                <a:solidFill>
                  <a:srgbClr val="FF0000"/>
                </a:solidFill>
                <a:highlight>
                  <a:srgbClr val="FFFF00"/>
                </a:highlight>
                <a:latin typeface="Times New Roman" panose="02020603050405020304" pitchFamily="18" charset="0"/>
                <a:cs typeface="Times New Roman" panose="02020603050405020304" pitchFamily="18" charset="0"/>
              </a:rPr>
              <a:t>Účetní vyrovnanost neznamená vnější rovnováhu ekonomiky.</a:t>
            </a:r>
            <a:r>
              <a:rPr lang="cs-CZ" sz="1700" b="1" dirty="0">
                <a:highlight>
                  <a:srgbClr val="FFFF00"/>
                </a:highlight>
                <a:latin typeface="Times New Roman" panose="02020603050405020304" pitchFamily="18" charset="0"/>
                <a:cs typeface="Times New Roman" panose="02020603050405020304" pitchFamily="18" charset="0"/>
              </a:rPr>
              <a:t> Př. </a:t>
            </a:r>
            <a:r>
              <a:rPr lang="cs-CZ" sz="1700" b="1" dirty="0">
                <a:solidFill>
                  <a:srgbClr val="FF0000"/>
                </a:solidFill>
                <a:highlight>
                  <a:srgbClr val="FFFF00"/>
                </a:highlight>
                <a:latin typeface="Times New Roman" panose="02020603050405020304" pitchFamily="18" charset="0"/>
                <a:cs typeface="Times New Roman" panose="02020603050405020304" pitchFamily="18" charset="0"/>
              </a:rPr>
              <a:t>DOVOZ KAPITÁLU</a:t>
            </a:r>
            <a:r>
              <a:rPr lang="cs-CZ" sz="1700" b="1" dirty="0">
                <a:highlight>
                  <a:srgbClr val="FFFF00"/>
                </a:highlight>
                <a:latin typeface="Times New Roman" panose="02020603050405020304" pitchFamily="18" charset="0"/>
                <a:cs typeface="Times New Roman" panose="02020603050405020304" pitchFamily="18" charset="0"/>
              </a:rPr>
              <a:t> o 5 mld. </a:t>
            </a:r>
            <a:r>
              <a:rPr lang="cs-CZ" sz="1700" b="1" dirty="0">
                <a:solidFill>
                  <a:srgbClr val="FF0000"/>
                </a:solidFill>
                <a:highlight>
                  <a:srgbClr val="FFFF00"/>
                </a:highlight>
                <a:latin typeface="Times New Roman" panose="02020603050405020304" pitchFamily="18" charset="0"/>
                <a:cs typeface="Times New Roman" panose="02020603050405020304" pitchFamily="18" charset="0"/>
              </a:rPr>
              <a:t>VYŠŠÍ </a:t>
            </a:r>
            <a:r>
              <a:rPr lang="cs-CZ" sz="1700" b="1" dirty="0">
                <a:highlight>
                  <a:srgbClr val="FFFF00"/>
                </a:highlight>
                <a:latin typeface="Times New Roman" panose="02020603050405020304" pitchFamily="18" charset="0"/>
                <a:cs typeface="Times New Roman" panose="02020603050405020304" pitchFamily="18" charset="0"/>
              </a:rPr>
              <a:t>než </a:t>
            </a:r>
            <a:r>
              <a:rPr lang="cs-CZ" sz="1700" b="1" dirty="0">
                <a:solidFill>
                  <a:srgbClr val="FF0000"/>
                </a:solidFill>
                <a:highlight>
                  <a:srgbClr val="FFFF00"/>
                </a:highlight>
                <a:latin typeface="Times New Roman" panose="02020603050405020304" pitchFamily="18" charset="0"/>
                <a:cs typeface="Times New Roman" panose="02020603050405020304" pitchFamily="18" charset="0"/>
              </a:rPr>
              <a:t>DOVOZ ZBOŽÍ</a:t>
            </a:r>
            <a:r>
              <a:rPr lang="cs-CZ" sz="1700" b="1" dirty="0">
                <a:highlight>
                  <a:srgbClr val="FFFF00"/>
                </a:highlight>
                <a:latin typeface="Times New Roman" panose="02020603050405020304" pitchFamily="18" charset="0"/>
                <a:cs typeface="Times New Roman" panose="02020603050405020304" pitchFamily="18" charset="0"/>
              </a:rPr>
              <a:t>, </a:t>
            </a:r>
            <a:r>
              <a:rPr lang="cs-CZ" sz="1700" b="1" dirty="0">
                <a:solidFill>
                  <a:srgbClr val="FF0000"/>
                </a:solidFill>
                <a:highlight>
                  <a:srgbClr val="FFFF00"/>
                </a:highlight>
                <a:latin typeface="Times New Roman" panose="02020603050405020304" pitchFamily="18" charset="0"/>
                <a:cs typeface="Times New Roman" panose="02020603050405020304" pitchFamily="18" charset="0"/>
              </a:rPr>
              <a:t>není to rovnovážná situace. </a:t>
            </a:r>
            <a:endParaRPr lang="cs-CZ" sz="1700" b="1" dirty="0">
              <a:solidFill>
                <a:srgbClr val="FF0000"/>
              </a:solidFill>
              <a:highlight>
                <a:srgbClr val="FFFF00"/>
              </a:highlight>
              <a:latin typeface="Times New Roman" panose="02020603050405020304" pitchFamily="18" charset="0"/>
              <a:cs typeface="Times New Roman" panose="02020603050405020304" pitchFamily="18" charset="0"/>
            </a:endParaRPr>
          </a:p>
          <a:p>
            <a:pPr marL="266700" indent="-266700" algn="just">
              <a:tabLst>
                <a:tab pos="361950" algn="l"/>
              </a:tabLst>
            </a:pPr>
            <a:endParaRPr lang="cs-CZ" sz="1700" b="1" dirty="0">
              <a:highlight>
                <a:srgbClr val="FFFF00"/>
              </a:highlight>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4025713" y="742240"/>
            <a:ext cx="7529513" cy="357898"/>
          </a:xfrm>
        </p:spPr>
        <p:txBody>
          <a:bodyPr>
            <a:noAutofit/>
          </a:bodyPr>
          <a:lstStyle/>
          <a:p>
            <a:r>
              <a:rPr lang="cs-CZ" sz="3600" b="1" dirty="0"/>
              <a:t>Platební bilance z účetního hlediska</a:t>
            </a:r>
            <a:br>
              <a:rPr lang="cs-CZ" sz="3600" b="1" dirty="0"/>
            </a:br>
            <a:endParaRPr lang="cs-CZ" sz="3600" b="1" dirty="0"/>
          </a:p>
        </p:txBody>
      </p:sp>
      <p:pic>
        <p:nvPicPr>
          <p:cNvPr id="3" name="Obrázek 2"/>
          <p:cNvPicPr>
            <a:picLocks noChangeAspect="1"/>
          </p:cNvPicPr>
          <p:nvPr/>
        </p:nvPicPr>
        <p:blipFill>
          <a:blip r:embed="rId1"/>
          <a:stretch>
            <a:fillRect/>
          </a:stretch>
        </p:blipFill>
        <p:spPr>
          <a:xfrm>
            <a:off x="141144" y="1200150"/>
            <a:ext cx="5088082" cy="40290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199991" y="906491"/>
            <a:ext cx="11792018" cy="5332383"/>
          </a:xfrm>
          <a:prstGeom prst="rect">
            <a:avLst/>
          </a:prstGeom>
          <a:noFill/>
          <a:ln>
            <a:noFill/>
          </a:ln>
        </p:spPr>
        <p:txBody>
          <a:bodyPr spcFirstLastPara="1" wrap="square" lIns="91425" tIns="45700" rIns="91425" bIns="45700" anchor="t" anchorCtr="0">
            <a:noAutofit/>
          </a:bodyPr>
          <a:lstStyle/>
          <a:p>
            <a:pPr marL="342900" algn="just">
              <a:buFont typeface="+mj-lt"/>
              <a:buAutoNum type="arabicPeriod"/>
              <a:tabLst>
                <a:tab pos="361950" algn="l"/>
              </a:tabLst>
            </a:pPr>
            <a:r>
              <a:rPr lang="cs-CZ" sz="1800" b="1" dirty="0">
                <a:latin typeface="Times New Roman" panose="02020603050405020304" pitchFamily="18" charset="0"/>
                <a:cs typeface="Times New Roman" panose="02020603050405020304" pitchFamily="18" charset="0"/>
              </a:rPr>
              <a:t>Česká firma  - chce dovézt francouzské automobily, </a:t>
            </a:r>
            <a:r>
              <a:rPr lang="cs-CZ" sz="1800" b="1" dirty="0">
                <a:highlight>
                  <a:srgbClr val="FFFF00"/>
                </a:highlight>
                <a:latin typeface="Times New Roman" panose="02020603050405020304" pitchFamily="18" charset="0"/>
                <a:cs typeface="Times New Roman" panose="02020603050405020304" pitchFamily="18" charset="0"/>
              </a:rPr>
              <a:t>musí nejprve nakoupit na měnovém trhu eura za 10 mld. korun. </a:t>
            </a:r>
            <a:endParaRPr lang="cs-CZ" sz="1800" b="1" dirty="0">
              <a:highlight>
                <a:srgbClr val="FFFF00"/>
              </a:highlight>
              <a:latin typeface="Times New Roman" panose="02020603050405020304" pitchFamily="18" charset="0"/>
              <a:cs typeface="Times New Roman" panose="02020603050405020304" pitchFamily="18" charset="0"/>
            </a:endParaRPr>
          </a:p>
          <a:p>
            <a:pPr marL="342900" algn="just">
              <a:buFont typeface="+mj-lt"/>
              <a:buAutoNum type="arabicPeriod"/>
              <a:tabLst>
                <a:tab pos="361950" algn="l"/>
              </a:tabLst>
            </a:pPr>
            <a:r>
              <a:rPr lang="cs-CZ" sz="1800" b="1" dirty="0">
                <a:latin typeface="Times New Roman" panose="02020603050405020304" pitchFamily="18" charset="0"/>
                <a:cs typeface="Times New Roman" panose="02020603050405020304" pitchFamily="18" charset="0"/>
              </a:rPr>
              <a:t>Německá firma </a:t>
            </a:r>
            <a:r>
              <a:rPr lang="cs-CZ" sz="1800" b="1" dirty="0">
                <a:highlight>
                  <a:srgbClr val="FFFF00"/>
                </a:highlight>
                <a:latin typeface="Times New Roman" panose="02020603050405020304" pitchFamily="18" charset="0"/>
                <a:cs typeface="Times New Roman" panose="02020603050405020304" pitchFamily="18" charset="0"/>
              </a:rPr>
              <a:t>– chce nakoupit české akcie, musí nakoupit 15 mld. korun. </a:t>
            </a:r>
            <a:endParaRPr lang="cs-CZ" sz="1800" b="1" dirty="0">
              <a:highlight>
                <a:srgbClr val="FFFF00"/>
              </a:highlight>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tabLst>
                <a:tab pos="361950" algn="l"/>
              </a:tabLst>
            </a:pPr>
            <a:r>
              <a:rPr lang="cs-CZ" sz="1800" b="1" dirty="0">
                <a:highlight>
                  <a:srgbClr val="FFFF00"/>
                </a:highlight>
                <a:latin typeface="Times New Roman" panose="02020603050405020304" pitchFamily="18" charset="0"/>
                <a:cs typeface="Times New Roman" panose="02020603050405020304" pitchFamily="18" charset="0"/>
              </a:rPr>
              <a:t>Na měnovém trhu – přebytečná poptávka po 5 mld. korun – vyvolá zhodnocení koruny, např. z 32 na 31 CZK. </a:t>
            </a:r>
            <a:endParaRPr lang="cs-CZ" sz="1800" b="1" dirty="0">
              <a:highlight>
                <a:srgbClr val="FFFF00"/>
              </a:highlight>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tabLst>
                <a:tab pos="361950" algn="l"/>
              </a:tabLst>
            </a:pPr>
            <a:r>
              <a:rPr lang="cs-CZ" sz="1800" b="1" dirty="0">
                <a:solidFill>
                  <a:srgbClr val="FF0000"/>
                </a:solidFill>
                <a:highlight>
                  <a:srgbClr val="FFFF00"/>
                </a:highlight>
                <a:latin typeface="Times New Roman" panose="02020603050405020304" pitchFamily="18" charset="0"/>
                <a:cs typeface="Times New Roman" panose="02020603050405020304" pitchFamily="18" charset="0"/>
              </a:rPr>
              <a:t>Silnější koruna zdražuje české zboží na zahraničních trzích a naopak zlevňuje zahraniční zboží na českém trhu</a:t>
            </a:r>
            <a:r>
              <a:rPr lang="cs-CZ" sz="1800" b="1" dirty="0">
                <a:highlight>
                  <a:srgbClr val="FFFF00"/>
                </a:highlight>
                <a:latin typeface="Times New Roman" panose="02020603050405020304" pitchFamily="18" charset="0"/>
                <a:cs typeface="Times New Roman" panose="02020603050405020304" pitchFamily="18" charset="0"/>
              </a:rPr>
              <a:t>. </a:t>
            </a:r>
            <a:endParaRPr lang="cs-CZ" sz="1800" b="1" dirty="0">
              <a:highlight>
                <a:srgbClr val="FFFF00"/>
              </a:highlight>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61950" algn="l"/>
              </a:tabLst>
            </a:pPr>
            <a:r>
              <a:rPr lang="cs-CZ" sz="1800" b="1" dirty="0">
                <a:latin typeface="Times New Roman" panose="02020603050405020304" pitchFamily="18" charset="0"/>
                <a:cs typeface="Times New Roman" panose="02020603050405020304" pitchFamily="18" charset="0"/>
              </a:rPr>
              <a:t>Např.: francouzský automobil za 15 000 eur – na českém trhu při povodním kurzu 15 000 x 32 = 480 000 korun, po zhodnocení koniny stojí jen 15 x 31 = 465 000 korun. </a:t>
            </a:r>
            <a:r>
              <a:rPr lang="cs-CZ" sz="1800" b="1" dirty="0">
                <a:highlight>
                  <a:srgbClr val="FFFF00"/>
                </a:highlight>
                <a:latin typeface="Times New Roman" panose="02020603050405020304" pitchFamily="18" charset="0"/>
                <a:cs typeface="Times New Roman" panose="02020603050405020304" pitchFamily="18" charset="0"/>
              </a:rPr>
              <a:t>Čistý vývoz výrobků a služeb – snížení při silnější koruně. </a:t>
            </a:r>
            <a:endParaRPr lang="cs-CZ" sz="1800" b="1" dirty="0">
              <a:highlight>
                <a:srgbClr val="FFFF00"/>
              </a:highlight>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61950" algn="l"/>
              </a:tabLst>
            </a:pPr>
            <a:endParaRPr lang="cs-CZ" sz="1800" b="1" dirty="0">
              <a:highlight>
                <a:srgbClr val="FFFF00"/>
              </a:highlight>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61950" algn="l"/>
              </a:tabLst>
            </a:pPr>
            <a:r>
              <a:rPr lang="cs-CZ" sz="1800" b="1" dirty="0">
                <a:highlight>
                  <a:srgbClr val="FFFF00"/>
                </a:highlight>
                <a:latin typeface="Times New Roman" panose="02020603050405020304" pitchFamily="18" charset="0"/>
                <a:cs typeface="Times New Roman" panose="02020603050405020304" pitchFamily="18" charset="0"/>
              </a:rPr>
              <a:t>Vnější rovnováha = rovnováha PB – </a:t>
            </a:r>
            <a:r>
              <a:rPr lang="cs-CZ" sz="1800" b="1" dirty="0">
                <a:latin typeface="Times New Roman" panose="02020603050405020304" pitchFamily="18" charset="0"/>
                <a:cs typeface="Times New Roman" panose="02020603050405020304" pitchFamily="18" charset="0"/>
              </a:rPr>
              <a:t>dosažena, když je </a:t>
            </a:r>
            <a:r>
              <a:rPr lang="cs-CZ" sz="1800" b="1" dirty="0">
                <a:highlight>
                  <a:srgbClr val="FFFF00"/>
                </a:highlight>
                <a:latin typeface="Times New Roman" panose="02020603050405020304" pitchFamily="18" charset="0"/>
                <a:cs typeface="Times New Roman" panose="02020603050405020304" pitchFamily="18" charset="0"/>
              </a:rPr>
              <a:t>saldo běžného účtu vyrovnáno opačným saldem finančního účtu.</a:t>
            </a:r>
            <a:endParaRPr lang="cs-CZ" sz="1800" b="1" dirty="0">
              <a:highlight>
                <a:srgbClr val="FFFF00"/>
              </a:highlight>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61950" algn="l"/>
              </a:tabLst>
            </a:pPr>
            <a:r>
              <a:rPr lang="cs-CZ" sz="1800" b="1" dirty="0">
                <a:highlight>
                  <a:srgbClr val="FFFF00"/>
                </a:highlight>
                <a:latin typeface="Times New Roman" panose="02020603050405020304" pitchFamily="18" charset="0"/>
                <a:cs typeface="Times New Roman" panose="02020603050405020304" pitchFamily="18" charset="0"/>
              </a:rPr>
              <a:t>Nástroj, který nastoluje vnější rovnováhu = </a:t>
            </a:r>
            <a:r>
              <a:rPr lang="cs-CZ" sz="1800" b="1" dirty="0">
                <a:solidFill>
                  <a:srgbClr val="FF0000"/>
                </a:solidFill>
                <a:highlight>
                  <a:srgbClr val="FFFF00"/>
                </a:highlight>
                <a:latin typeface="Times New Roman" panose="02020603050405020304" pitchFamily="18" charset="0"/>
                <a:cs typeface="Times New Roman" panose="02020603050405020304" pitchFamily="18" charset="0"/>
              </a:rPr>
              <a:t>MĚNOVÝ KURZ</a:t>
            </a:r>
            <a:r>
              <a:rPr lang="cs-CZ" sz="1800" b="1" dirty="0">
                <a:highlight>
                  <a:srgbClr val="FFFF00"/>
                </a:highlight>
                <a:latin typeface="Times New Roman" panose="02020603050405020304" pitchFamily="18" charset="0"/>
                <a:cs typeface="Times New Roman" panose="02020603050405020304" pitchFamily="18" charset="0"/>
              </a:rPr>
              <a:t>. </a:t>
            </a:r>
            <a:endParaRPr lang="cs-CZ" sz="1800" b="1" dirty="0">
              <a:highlight>
                <a:srgbClr val="FFFF00"/>
              </a:highlight>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61950" algn="l"/>
              </a:tabLst>
            </a:pPr>
            <a:r>
              <a:rPr lang="cs-CZ" sz="1800" b="1" dirty="0">
                <a:highlight>
                  <a:srgbClr val="FFFF00"/>
                </a:highlight>
                <a:latin typeface="Times New Roman" panose="02020603050405020304" pitchFamily="18" charset="0"/>
                <a:cs typeface="Times New Roman" panose="02020603050405020304" pitchFamily="18" charset="0"/>
              </a:rPr>
              <a:t>Běžný účet – ztotožněný pouze s vývozem a dovozem zboží a služeb </a:t>
            </a:r>
            <a:r>
              <a:rPr lang="cs-CZ" sz="1800" b="1" dirty="0">
                <a:latin typeface="Times New Roman" panose="02020603050405020304" pitchFamily="18" charset="0"/>
                <a:cs typeface="Times New Roman" panose="02020603050405020304" pitchFamily="18" charset="0"/>
              </a:rPr>
              <a:t>(abstrahujme od jeho dalších položek – převody důchodů: mezd, zisků apod.</a:t>
            </a:r>
            <a:endParaRPr lang="cs-CZ" sz="1800" b="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61950" algn="l"/>
              </a:tabLst>
            </a:pPr>
            <a:r>
              <a:rPr lang="cs-CZ" sz="1800" b="1" dirty="0">
                <a:highlight>
                  <a:srgbClr val="FFFF00"/>
                </a:highlight>
                <a:latin typeface="Times New Roman" panose="02020603050405020304" pitchFamily="18" charset="0"/>
                <a:cs typeface="Times New Roman" panose="02020603050405020304" pitchFamily="18" charset="0"/>
              </a:rPr>
              <a:t>Vnější nerovnováha:  když přebytek finančního účtu převýšil schodek běžného účtu o 5 mld. korun. </a:t>
            </a:r>
            <a:endParaRPr lang="cs-CZ" sz="1800" b="1" dirty="0">
              <a:highlight>
                <a:srgbClr val="FFFF00"/>
              </a:highlight>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61950" algn="l"/>
              </a:tabLst>
            </a:pPr>
            <a:r>
              <a:rPr lang="cs-CZ" sz="1800" b="1" dirty="0">
                <a:highlight>
                  <a:srgbClr val="FFFF00"/>
                </a:highlight>
                <a:latin typeface="Times New Roman" panose="02020603050405020304" pitchFamily="18" charset="0"/>
                <a:cs typeface="Times New Roman" panose="02020603050405020304" pitchFamily="18" charset="0"/>
              </a:rPr>
              <a:t>V důsledku toho –</a:t>
            </a:r>
            <a:r>
              <a:rPr lang="cs-CZ" sz="1800" b="1" dirty="0">
                <a:solidFill>
                  <a:srgbClr val="FF0000"/>
                </a:solidFill>
                <a:highlight>
                  <a:srgbClr val="FFFF00"/>
                </a:highlight>
                <a:latin typeface="Times New Roman" panose="02020603050405020304" pitchFamily="18" charset="0"/>
                <a:cs typeface="Times New Roman" panose="02020603050405020304" pitchFamily="18" charset="0"/>
              </a:rPr>
              <a:t> koruna: apreciace = zhodnocení:</a:t>
            </a:r>
            <a:r>
              <a:rPr lang="cs-CZ" sz="1800" b="1" dirty="0">
                <a:highlight>
                  <a:srgbClr val="FFFF00"/>
                </a:highlight>
                <a:latin typeface="Times New Roman" panose="02020603050405020304" pitchFamily="18" charset="0"/>
                <a:cs typeface="Times New Roman" panose="02020603050405020304" pitchFamily="18" charset="0"/>
              </a:rPr>
              <a:t> ustálí se na nové rovnovážné úrovni tehdy, až </a:t>
            </a:r>
            <a:r>
              <a:rPr lang="cs-CZ" sz="1800" b="1" dirty="0">
                <a:solidFill>
                  <a:srgbClr val="FF0000"/>
                </a:solidFill>
                <a:highlight>
                  <a:srgbClr val="FFFF00"/>
                </a:highlight>
                <a:latin typeface="Times New Roman" panose="02020603050405020304" pitchFamily="18" charset="0"/>
                <a:cs typeface="Times New Roman" panose="02020603050405020304" pitchFamily="18" charset="0"/>
              </a:rPr>
              <a:t>ČISTÝ DOVOZ VÝROBKŮ A SLUŽEB = ČISTÝ DOVOZ KAPITÁLU =&gt; </a:t>
            </a:r>
            <a:r>
              <a:rPr lang="cs-CZ" sz="1800" b="1" dirty="0">
                <a:highlight>
                  <a:srgbClr val="FFFF00"/>
                </a:highlight>
                <a:latin typeface="Times New Roman" panose="02020603050405020304" pitchFamily="18" charset="0"/>
                <a:cs typeface="Times New Roman" panose="02020603050405020304" pitchFamily="18" charset="0"/>
              </a:rPr>
              <a:t>Podmínka vnější rovnováhy - rovnice: </a:t>
            </a:r>
            <a:endParaRPr lang="cs-CZ" sz="1800" b="1" dirty="0">
              <a:highlight>
                <a:srgbClr val="FFFF00"/>
              </a:highlight>
              <a:latin typeface="Times New Roman" panose="02020603050405020304" pitchFamily="18" charset="0"/>
              <a:cs typeface="Times New Roman" panose="02020603050405020304" pitchFamily="18" charset="0"/>
            </a:endParaRPr>
          </a:p>
          <a:p>
            <a:pPr marL="266700" indent="-266700" algn="just">
              <a:tabLst>
                <a:tab pos="361950" algn="l"/>
              </a:tabLst>
            </a:pPr>
            <a:endParaRPr lang="cs-CZ" sz="1800" b="1" dirty="0">
              <a:highlight>
                <a:srgbClr val="FFFF00"/>
              </a:highlight>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4857715" y="440177"/>
            <a:ext cx="7334285" cy="357898"/>
          </a:xfrm>
        </p:spPr>
        <p:txBody>
          <a:bodyPr>
            <a:noAutofit/>
          </a:bodyPr>
          <a:lstStyle/>
          <a:p>
            <a:r>
              <a:rPr lang="cs-CZ" sz="3200" b="1" dirty="0"/>
              <a:t>Dosahováni vnější rovnováhy </a:t>
            </a:r>
            <a:r>
              <a:rPr lang="cs-CZ" sz="2400" b="1" dirty="0"/>
              <a:t>(</a:t>
            </a:r>
            <a:r>
              <a:rPr lang="cs-CZ" sz="2400" b="1" dirty="0" err="1"/>
              <a:t>pokrač</a:t>
            </a:r>
            <a:r>
              <a:rPr lang="cs-CZ" sz="2400" b="1" dirty="0"/>
              <a:t>. Př.)</a:t>
            </a:r>
            <a:endParaRPr lang="cs-CZ" sz="3200" b="1" dirty="0"/>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8" name="Google Shape;98;p14"/>
              <p:cNvSpPr txBox="1">
                <a:spLocks noGrp="1"/>
              </p:cNvSpPr>
              <p:nvPr>
                <p:ph type="body" idx="1"/>
              </p:nvPr>
            </p:nvSpPr>
            <p:spPr>
              <a:xfrm>
                <a:off x="258838" y="1100138"/>
                <a:ext cx="11674324" cy="5240278"/>
              </a:xfrm>
              <a:prstGeom prst="rect">
                <a:avLst/>
              </a:prstGeom>
              <a:noFill/>
              <a:ln>
                <a:noFill/>
              </a:ln>
            </p:spPr>
            <p:txBody>
              <a:bodyPr spcFirstLastPara="1" wrap="square" lIns="91425" tIns="45700" rIns="91425" bIns="45700" anchor="t" anchorCtr="0">
                <a:normAutofit lnSpcReduction="10000"/>
              </a:bodyPr>
              <a:lstStyle/>
              <a:p>
                <a:pPr marL="0" indent="0" algn="just">
                  <a:buNone/>
                  <a:tabLst>
                    <a:tab pos="361950" algn="l"/>
                  </a:tabLst>
                </a:pPr>
                <a14:m>
                  <m:oMathPara xmlns:m="http://schemas.openxmlformats.org/officeDocument/2006/math">
                    <m:oMathParaPr>
                      <m:jc m:val="center"/>
                    </m:oMathParaPr>
                    <m:oMath xmlns:m="http://schemas.openxmlformats.org/officeDocument/2006/math">
                      <m:sSub>
                        <m:sSubPr>
                          <m:ctrlPr>
                            <a:rPr lang="cs-CZ" sz="3600" b="1" i="1" smtClean="0">
                              <a:latin typeface="Cambria Math" panose="02040503050406030204" pitchFamily="18" charset="0"/>
                              <a:cs typeface="Times New Roman" panose="02020603050405020304" pitchFamily="18" charset="0"/>
                            </a:rPr>
                          </m:ctrlPr>
                        </m:sSubPr>
                        <m:e>
                          <m:r>
                            <a:rPr lang="cs-CZ" sz="3600" b="1" i="1" smtClean="0">
                              <a:latin typeface="Cambria Math" panose="02040503050406030204" pitchFamily="18" charset="0"/>
                              <a:cs typeface="Times New Roman" panose="02020603050405020304" pitchFamily="18" charset="0"/>
                            </a:rPr>
                            <m:t>−</m:t>
                          </m:r>
                          <m:r>
                            <a:rPr lang="cs-CZ" sz="3600" b="1" i="1" smtClean="0">
                              <a:latin typeface="Cambria Math" panose="02040503050406030204" pitchFamily="18" charset="0"/>
                              <a:cs typeface="Times New Roman" panose="02020603050405020304" pitchFamily="18" charset="0"/>
                            </a:rPr>
                            <m:t>𝑰</m:t>
                          </m:r>
                        </m:e>
                        <m:sub>
                          <m:r>
                            <a:rPr lang="cs-CZ" sz="3600" b="1" i="1" smtClean="0">
                              <a:latin typeface="Cambria Math" panose="02040503050406030204" pitchFamily="18" charset="0"/>
                              <a:cs typeface="Times New Roman" panose="02020603050405020304" pitchFamily="18" charset="0"/>
                            </a:rPr>
                            <m:t>𝒇</m:t>
                          </m:r>
                        </m:sub>
                      </m:sSub>
                      <m:r>
                        <a:rPr lang="cs-CZ" sz="3600" b="1" i="1" smtClean="0">
                          <a:latin typeface="Cambria Math" panose="02040503050406030204" pitchFamily="18" charset="0"/>
                          <a:ea typeface="Cambria Math" panose="02040503050406030204" pitchFamily="18" charset="0"/>
                          <a:cs typeface="Times New Roman" panose="02020603050405020304" pitchFamily="18" charset="0"/>
                        </a:rPr>
                        <m:t>=−</m:t>
                      </m:r>
                      <m:r>
                        <a:rPr lang="cs-CZ" sz="3600" b="1" i="1" smtClean="0">
                          <a:latin typeface="Cambria Math" panose="02040503050406030204" pitchFamily="18" charset="0"/>
                          <a:ea typeface="Cambria Math" panose="02040503050406030204" pitchFamily="18" charset="0"/>
                          <a:cs typeface="Times New Roman" panose="02020603050405020304" pitchFamily="18" charset="0"/>
                        </a:rPr>
                        <m:t>𝑵𝑿</m:t>
                      </m:r>
                    </m:oMath>
                  </m:oMathPara>
                </a14:m>
                <a:endParaRPr lang="cs-CZ" sz="3600" b="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tabLst>
                    <a:tab pos="361950" algn="l"/>
                  </a:tabLst>
                </a:pPr>
                <a:r>
                  <a:rPr lang="cs-CZ" sz="2000" b="1" dirty="0">
                    <a:highlight>
                      <a:srgbClr val="FFFF00"/>
                    </a:highlight>
                    <a:latin typeface="Times New Roman" panose="02020603050405020304" pitchFamily="18" charset="0"/>
                    <a:cs typeface="Times New Roman" panose="02020603050405020304" pitchFamily="18" charset="0"/>
                  </a:rPr>
                  <a:t>-</a:t>
                </a:r>
                <a:r>
                  <a:rPr lang="cs-CZ" sz="2000" b="1" dirty="0" err="1">
                    <a:highlight>
                      <a:srgbClr val="FFFF00"/>
                    </a:highlight>
                    <a:latin typeface="Times New Roman" panose="02020603050405020304" pitchFamily="18" charset="0"/>
                    <a:cs typeface="Times New Roman" panose="02020603050405020304" pitchFamily="18" charset="0"/>
                  </a:rPr>
                  <a:t>If</a:t>
                </a:r>
                <a:r>
                  <a:rPr lang="cs-CZ" sz="2000" b="1" dirty="0">
                    <a:highlight>
                      <a:srgbClr val="FFFF00"/>
                    </a:highlight>
                    <a:latin typeface="Times New Roman" panose="02020603050405020304" pitchFamily="18" charset="0"/>
                    <a:cs typeface="Times New Roman" panose="02020603050405020304" pitchFamily="18" charset="0"/>
                  </a:rPr>
                  <a:t> — čistý dovoz kapitálu, </a:t>
                </a:r>
                <a:endParaRPr lang="cs-CZ" sz="2000" b="1" dirty="0">
                  <a:highlight>
                    <a:srgbClr val="FFFF00"/>
                  </a:highlight>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tabLst>
                    <a:tab pos="361950" algn="l"/>
                  </a:tabLst>
                </a:pPr>
                <a:r>
                  <a:rPr lang="cs-CZ" sz="2000" b="1" dirty="0">
                    <a:highlight>
                      <a:srgbClr val="FFFF00"/>
                    </a:highlight>
                    <a:latin typeface="Times New Roman" panose="02020603050405020304" pitchFamily="18" charset="0"/>
                    <a:cs typeface="Times New Roman" panose="02020603050405020304" pitchFamily="18" charset="0"/>
                  </a:rPr>
                  <a:t>-X — čistý dovoz.</a:t>
                </a:r>
                <a:endParaRPr lang="cs-CZ" sz="2000" b="1" dirty="0">
                  <a:highlight>
                    <a:srgbClr val="FFFF00"/>
                  </a:highlight>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61950" algn="l"/>
                  </a:tabLst>
                </a:pPr>
                <a:endParaRPr lang="cs-CZ" sz="2000" b="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61950" algn="l"/>
                  </a:tabLst>
                </a:pPr>
                <a:r>
                  <a:rPr lang="cs-CZ" sz="2000" b="1" dirty="0">
                    <a:latin typeface="Times New Roman" panose="02020603050405020304" pitchFamily="18" charset="0"/>
                    <a:cs typeface="Times New Roman" panose="02020603050405020304" pitchFamily="18" charset="0"/>
                  </a:rPr>
                  <a:t>Pokud je země vývozcem kapitálu, platí: </a:t>
                </a:r>
                <a:endParaRPr lang="cs-CZ" sz="2000" b="1" dirty="0">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360"/>
                  </a:spcBef>
                  <a:spcAft>
                    <a:spcPts val="0"/>
                  </a:spcAft>
                  <a:buClr>
                    <a:srgbClr val="000000"/>
                  </a:buClr>
                  <a:buSzPts val="1800"/>
                  <a:buFont typeface="Arial" panose="020B0604020202020204"/>
                  <a:buNone/>
                  <a:tabLst>
                    <a:tab pos="361950" algn="l"/>
                  </a:tabLst>
                  <a:defRPr/>
                </a:pPr>
                <a14:m>
                  <m:oMathPara xmlns:m="http://schemas.openxmlformats.org/officeDocument/2006/math">
                    <m:oMathParaPr>
                      <m:jc m:val="center"/>
                    </m:oMathParaPr>
                    <m:oMath xmlns:m="http://schemas.openxmlformats.org/officeDocument/2006/math">
                      <m:sSub>
                        <m:sSubPr>
                          <m:ctrlPr>
                            <a:rPr kumimoji="0" lang="cs-CZ" sz="3600" b="1"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Calibri" panose="020F0502020204030204"/>
                            </a:rPr>
                          </m:ctrlPr>
                        </m:sSubPr>
                        <m:e>
                          <m:r>
                            <a:rPr kumimoji="0" lang="cs-CZ" sz="3600" b="1"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Calibri" panose="020F0502020204030204"/>
                            </a:rPr>
                            <m:t>𝑰</m:t>
                          </m:r>
                        </m:e>
                        <m:sub>
                          <m:r>
                            <a:rPr kumimoji="0" lang="cs-CZ" sz="3600" b="1"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Calibri" panose="020F0502020204030204"/>
                            </a:rPr>
                            <m:t>𝒇</m:t>
                          </m:r>
                        </m:sub>
                      </m:sSub>
                      <m:r>
                        <a:rPr kumimoji="0" lang="cs-CZ" sz="36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sym typeface="Calibri" panose="020F0502020204030204"/>
                        </a:rPr>
                        <m:t>=</m:t>
                      </m:r>
                      <m:r>
                        <a:rPr kumimoji="0" lang="cs-CZ" sz="36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sym typeface="Calibri" panose="020F0502020204030204"/>
                        </a:rPr>
                        <m:t>𝑵𝑿</m:t>
                      </m:r>
                    </m:oMath>
                  </m:oMathPara>
                </a14:m>
                <a:endParaRPr kumimoji="0" lang="cs-CZ" sz="36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285750" indent="-285750" algn="just">
                  <a:buFont typeface="Wingdings" panose="05000000000000000000" pitchFamily="2" charset="2"/>
                  <a:buChar char="ü"/>
                  <a:tabLst>
                    <a:tab pos="361950" algn="l"/>
                  </a:tabLst>
                </a:pPr>
                <a:endParaRPr lang="cs-CZ" sz="2000" b="1" dirty="0">
                  <a:highlight>
                    <a:srgbClr val="FFFF00"/>
                  </a:highlight>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61950" algn="l"/>
                  </a:tabLst>
                </a:pPr>
                <a:endParaRPr lang="cs-CZ" sz="2000" b="1" dirty="0">
                  <a:highlight>
                    <a:srgbClr val="FFFF00"/>
                  </a:highlight>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61950" algn="l"/>
                  </a:tabLst>
                </a:pPr>
                <a:r>
                  <a:rPr lang="cs-CZ" sz="2000" b="1" dirty="0" err="1">
                    <a:highlight>
                      <a:srgbClr val="FFFF00"/>
                    </a:highlight>
                    <a:latin typeface="Times New Roman" panose="02020603050405020304" pitchFamily="18" charset="0"/>
                    <a:cs typeface="Times New Roman" panose="02020603050405020304" pitchFamily="18" charset="0"/>
                  </a:rPr>
                  <a:t>If</a:t>
                </a:r>
                <a:r>
                  <a:rPr lang="cs-CZ" sz="2000" b="1" dirty="0">
                    <a:highlight>
                      <a:srgbClr val="FFFF00"/>
                    </a:highlight>
                    <a:latin typeface="Times New Roman" panose="02020603050405020304" pitchFamily="18" charset="0"/>
                    <a:cs typeface="Times New Roman" panose="02020603050405020304" pitchFamily="18" charset="0"/>
                  </a:rPr>
                  <a:t> — čistý vývoz kapitálu, </a:t>
                </a:r>
                <a:endParaRPr lang="cs-CZ" sz="2000" b="1" dirty="0">
                  <a:highlight>
                    <a:srgbClr val="FFFF00"/>
                  </a:highlight>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61950" algn="l"/>
                  </a:tabLst>
                </a:pPr>
                <a:r>
                  <a:rPr lang="cs-CZ" sz="2000" b="1" dirty="0">
                    <a:highlight>
                      <a:srgbClr val="FFFF00"/>
                    </a:highlight>
                    <a:latin typeface="Times New Roman" panose="02020603050405020304" pitchFamily="18" charset="0"/>
                    <a:cs typeface="Times New Roman" panose="02020603050405020304" pitchFamily="18" charset="0"/>
                  </a:rPr>
                  <a:t>X — čistý vývoz zboží a služeb. </a:t>
                </a:r>
                <a:endParaRPr lang="cs-CZ" sz="2000" b="1" dirty="0">
                  <a:highlight>
                    <a:srgbClr val="FFFF00"/>
                  </a:highlight>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61950" algn="l"/>
                  </a:tabLst>
                </a:pPr>
                <a:endParaRPr lang="cs-CZ" sz="2000" b="1" dirty="0">
                  <a:highlight>
                    <a:srgbClr val="FFFF00"/>
                  </a:highlight>
                  <a:latin typeface="Times New Roman" panose="02020603050405020304" pitchFamily="18" charset="0"/>
                  <a:cs typeface="Times New Roman" panose="02020603050405020304" pitchFamily="18" charset="0"/>
                </a:endParaRPr>
              </a:p>
              <a:p>
                <a:pPr marL="266700" indent="-266700" algn="just">
                  <a:buFont typeface="Wingdings" panose="05000000000000000000" pitchFamily="2" charset="2"/>
                  <a:buChar char="ü"/>
                </a:pPr>
                <a:r>
                  <a:rPr lang="cs-CZ" sz="2000" b="1" dirty="0">
                    <a:latin typeface="Times New Roman" panose="02020603050405020304" pitchFamily="18" charset="0"/>
                    <a:cs typeface="Times New Roman" panose="02020603050405020304" pitchFamily="18" charset="0"/>
                  </a:rPr>
                  <a:t>Měnový kurz – uvádí PB do rovnováhy, </a:t>
                </a:r>
                <a:r>
                  <a:rPr lang="cs-CZ" sz="2000" b="1" dirty="0">
                    <a:solidFill>
                      <a:srgbClr val="FF0000"/>
                    </a:solidFill>
                    <a:latin typeface="Times New Roman" panose="02020603050405020304" pitchFamily="18" charset="0"/>
                    <a:cs typeface="Times New Roman" panose="02020603050405020304" pitchFamily="18" charset="0"/>
                  </a:rPr>
                  <a:t>devizové rezervy zůstávají v dlouhém období na stejné úrovni. </a:t>
                </a:r>
                <a:endParaRPr lang="cs-CZ" sz="2000" b="1" dirty="0">
                  <a:solidFill>
                    <a:srgbClr val="FF0000"/>
                  </a:solidFill>
                  <a:latin typeface="Times New Roman" panose="02020603050405020304" pitchFamily="18" charset="0"/>
                  <a:cs typeface="Times New Roman" panose="02020603050405020304" pitchFamily="18" charset="0"/>
                </a:endParaRPr>
              </a:p>
              <a:p>
                <a:pPr marL="266700" indent="-266700" algn="just">
                  <a:buFont typeface="Wingdings" panose="05000000000000000000" pitchFamily="2" charset="2"/>
                  <a:buChar char="ü"/>
                </a:pPr>
                <a:r>
                  <a:rPr lang="cs-CZ" sz="2000" b="1" dirty="0">
                    <a:latin typeface="Times New Roman" panose="02020603050405020304" pitchFamily="18" charset="0"/>
                    <a:cs typeface="Times New Roman" panose="02020603050405020304" pitchFamily="18" charset="0"/>
                  </a:rPr>
                  <a:t>Krátkodobě se ovšem mohou měnit, protože vliv měnového kurzu na čistý vývoz se projevuje se zpožděním. </a:t>
                </a:r>
                <a:endParaRPr lang="cs-CZ" sz="2000" b="1" dirty="0">
                  <a:latin typeface="Times New Roman" panose="02020603050405020304" pitchFamily="18" charset="0"/>
                  <a:cs typeface="Times New Roman" panose="02020603050405020304" pitchFamily="18" charset="0"/>
                </a:endParaRPr>
              </a:p>
              <a:p>
                <a:pPr algn="just"/>
                <a:endParaRPr lang="cs-CZ" sz="2000" b="1" dirty="0">
                  <a:latin typeface="Times New Roman" panose="02020603050405020304" pitchFamily="18" charset="0"/>
                  <a:cs typeface="Times New Roman" panose="02020603050405020304" pitchFamily="18" charset="0"/>
                </a:endParaRPr>
              </a:p>
            </p:txBody>
          </p:sp>
        </mc:Choice>
        <mc:Fallback>
          <p:sp>
            <p:nvSpPr>
              <p:cNvPr id="98" name="Google Shape;98;p14"/>
              <p:cNvSpPr txBox="1">
                <a:spLocks noRot="1" noChangeAspect="1" noMove="1" noResize="1" noEditPoints="1" noAdjustHandles="1" noChangeArrowheads="1" noChangeShapeType="1" noTextEdit="1"/>
              </p:cNvSpPr>
              <p:nvPr>
                <p:ph type="body" idx="1"/>
              </p:nvPr>
            </p:nvSpPr>
            <p:spPr>
              <a:xfrm>
                <a:off x="258838" y="1100138"/>
                <a:ext cx="11674324" cy="5240278"/>
              </a:xfrm>
              <a:prstGeom prst="rect">
                <a:avLst/>
              </a:prstGeom>
              <a:blipFill rotWithShape="1">
                <a:blip r:embed="rId1"/>
                <a:stretch>
                  <a:fillRect l="-3" t="-6" r="2" b="11"/>
                </a:stretch>
              </a:blipFill>
              <a:ln>
                <a:noFill/>
              </a:ln>
            </p:spPr>
            <p:txBody>
              <a:bodyPr/>
              <a:lstStyle/>
              <a:p>
                <a:r>
                  <a:rPr lang="en-US" altLang="en-US">
                    <a:noFill/>
                  </a:rPr>
                  <a:t> </a:t>
                </a:r>
              </a:p>
            </p:txBody>
          </p:sp>
        </mc:Fallback>
      </mc:AlternateContent>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4495799" y="742240"/>
            <a:ext cx="7529513" cy="357898"/>
          </a:xfrm>
        </p:spPr>
        <p:txBody>
          <a:bodyPr>
            <a:noAutofit/>
          </a:bodyPr>
          <a:lstStyle/>
          <a:p>
            <a:r>
              <a:rPr lang="cs-CZ" sz="3200" b="1" dirty="0"/>
              <a:t>Platební bilance a vnější rovnováha</a:t>
            </a:r>
            <a:br>
              <a:rPr lang="cs-CZ" sz="3200" b="1" dirty="0"/>
            </a:br>
            <a:endParaRPr lang="cs-CZ" sz="3200" b="1" dirty="0"/>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258838" y="1100138"/>
            <a:ext cx="11674324" cy="5240278"/>
          </a:xfrm>
          <a:prstGeom prst="rect">
            <a:avLst/>
          </a:prstGeom>
          <a:noFill/>
          <a:ln>
            <a:noFill/>
          </a:ln>
        </p:spPr>
        <p:txBody>
          <a:bodyPr spcFirstLastPara="1" wrap="square" lIns="91425" tIns="45700" rIns="91425" bIns="45700" anchor="t" anchorCtr="0">
            <a:normAutofit lnSpcReduction="10000"/>
          </a:bodyPr>
          <a:lstStyle/>
          <a:p>
            <a:pPr algn="just">
              <a:buFont typeface="+mj-lt"/>
              <a:buAutoNum type="arabicPeriod"/>
            </a:pPr>
            <a:r>
              <a:rPr lang="cs-CZ" sz="1600" b="1" dirty="0">
                <a:latin typeface="Times New Roman" panose="02020603050405020304" pitchFamily="18" charset="0"/>
                <a:cs typeface="Times New Roman" panose="02020603050405020304" pitchFamily="18" charset="0"/>
              </a:rPr>
              <a:t>Při neměnných cenových hladinách </a:t>
            </a:r>
            <a:r>
              <a:rPr lang="cs-CZ" sz="1600" b="1" dirty="0">
                <a:highlight>
                  <a:srgbClr val="FFFF00"/>
                </a:highlight>
                <a:latin typeface="Times New Roman" panose="02020603050405020304" pitchFamily="18" charset="0"/>
                <a:cs typeface="Times New Roman" panose="02020603050405020304" pitchFamily="18" charset="0"/>
              </a:rPr>
              <a:t>depreciace domácí zvyšuje čistý vývoz a apreciace naopak ho snižuje. </a:t>
            </a:r>
            <a:endParaRPr lang="cs-CZ" sz="1600" b="1" dirty="0">
              <a:highlight>
                <a:srgbClr val="FFFF00"/>
              </a:highlight>
              <a:latin typeface="Times New Roman" panose="02020603050405020304" pitchFamily="18" charset="0"/>
              <a:cs typeface="Times New Roman" panose="02020603050405020304" pitchFamily="18" charset="0"/>
            </a:endParaRPr>
          </a:p>
          <a:p>
            <a:pPr algn="just">
              <a:buFont typeface="+mj-lt"/>
              <a:buAutoNum type="arabicPeriod"/>
            </a:pPr>
            <a:r>
              <a:rPr lang="cs-CZ" sz="1600" b="1" dirty="0">
                <a:latin typeface="Times New Roman" panose="02020603050405020304" pitchFamily="18" charset="0"/>
                <a:cs typeface="Times New Roman" panose="02020603050405020304" pitchFamily="18" charset="0"/>
              </a:rPr>
              <a:t>Čistý vývoz závisí nejen na nominálním kurzu měny, ale na </a:t>
            </a:r>
            <a:r>
              <a:rPr lang="cs-CZ" sz="1600" b="1" dirty="0">
                <a:highlight>
                  <a:srgbClr val="FFFF00"/>
                </a:highlight>
                <a:latin typeface="Times New Roman" panose="02020603050405020304" pitchFamily="18" charset="0"/>
                <a:cs typeface="Times New Roman" panose="02020603050405020304" pitchFamily="18" charset="0"/>
              </a:rPr>
              <a:t>poměru zahraničních a domácích cen </a:t>
            </a:r>
            <a:endParaRPr lang="cs-CZ" sz="1600" b="1" dirty="0">
              <a:highlight>
                <a:srgbClr val="FFFF00"/>
              </a:highlight>
              <a:latin typeface="Times New Roman" panose="02020603050405020304" pitchFamily="18" charset="0"/>
              <a:cs typeface="Times New Roman" panose="02020603050405020304" pitchFamily="18" charset="0"/>
            </a:endParaRPr>
          </a:p>
          <a:p>
            <a:pPr algn="just"/>
            <a:r>
              <a:rPr lang="cs-CZ" sz="1600" b="1" dirty="0">
                <a:latin typeface="Times New Roman" panose="02020603050405020304" pitchFamily="18" charset="0"/>
                <a:cs typeface="Times New Roman" panose="02020603050405020304" pitchFamily="18" charset="0"/>
              </a:rPr>
              <a:t>=&gt;&gt; zavádíme pojem </a:t>
            </a:r>
            <a:r>
              <a:rPr lang="cs-CZ" sz="1600" b="1" dirty="0">
                <a:solidFill>
                  <a:srgbClr val="FF0000"/>
                </a:solidFill>
                <a:latin typeface="Times New Roman" panose="02020603050405020304" pitchFamily="18" charset="0"/>
                <a:cs typeface="Times New Roman" panose="02020603050405020304" pitchFamily="18" charset="0"/>
              </a:rPr>
              <a:t>REÁLNÉHO MĚNOVÉHO KURZU: </a:t>
            </a:r>
            <a:r>
              <a:rPr lang="cs-CZ" sz="1600" b="1" dirty="0">
                <a:latin typeface="Times New Roman" panose="02020603050405020304" pitchFamily="18" charset="0"/>
                <a:cs typeface="Times New Roman" panose="02020603050405020304" pitchFamily="18" charset="0"/>
              </a:rPr>
              <a:t>spojuje </a:t>
            </a:r>
            <a:r>
              <a:rPr lang="cs-CZ" sz="1600" b="1" dirty="0">
                <a:solidFill>
                  <a:srgbClr val="FF0000"/>
                </a:solidFill>
                <a:latin typeface="Times New Roman" panose="02020603050405020304" pitchFamily="18" charset="0"/>
                <a:cs typeface="Times New Roman" panose="02020603050405020304" pitchFamily="18" charset="0"/>
              </a:rPr>
              <a:t>NOMINÁLNÍ KURZ</a:t>
            </a:r>
            <a:r>
              <a:rPr lang="cs-CZ" sz="1600" b="1" dirty="0">
                <a:latin typeface="Times New Roman" panose="02020603050405020304" pitchFamily="18" charset="0"/>
                <a:cs typeface="Times New Roman" panose="02020603050405020304" pitchFamily="18" charset="0"/>
              </a:rPr>
              <a:t> s </a:t>
            </a:r>
            <a:r>
              <a:rPr lang="cs-CZ" sz="1600" b="1" dirty="0">
                <a:solidFill>
                  <a:srgbClr val="FF0000"/>
                </a:solidFill>
                <a:latin typeface="Times New Roman" panose="02020603050405020304" pitchFamily="18" charset="0"/>
                <a:cs typeface="Times New Roman" panose="02020603050405020304" pitchFamily="18" charset="0"/>
              </a:rPr>
              <a:t>POMĚREM CENOVÝCH HLADIN</a:t>
            </a:r>
            <a:r>
              <a:rPr lang="cs-CZ" sz="1600" b="1" dirty="0">
                <a:latin typeface="Times New Roman" panose="02020603050405020304" pitchFamily="18" charset="0"/>
                <a:cs typeface="Times New Roman" panose="02020603050405020304" pitchFamily="18" charset="0"/>
              </a:rPr>
              <a:t>: </a:t>
            </a:r>
            <a:endParaRPr lang="cs-CZ" sz="1600" b="1" dirty="0">
              <a:latin typeface="Times New Roman" panose="02020603050405020304" pitchFamily="18" charset="0"/>
              <a:cs typeface="Times New Roman" panose="02020603050405020304" pitchFamily="18" charset="0"/>
            </a:endParaRPr>
          </a:p>
          <a:p>
            <a:pPr algn="just">
              <a:buFont typeface="+mj-lt"/>
              <a:buAutoNum type="arabicPeriod"/>
            </a:pPr>
            <a:endParaRPr lang="cs-CZ" sz="1600" b="1" dirty="0">
              <a:latin typeface="Times New Roman" panose="02020603050405020304" pitchFamily="18" charset="0"/>
              <a:cs typeface="Times New Roman" panose="02020603050405020304" pitchFamily="18" charset="0"/>
            </a:endParaRPr>
          </a:p>
          <a:p>
            <a:pPr algn="just">
              <a:buFont typeface="+mj-lt"/>
              <a:buAutoNum type="arabicPeriod"/>
            </a:pPr>
            <a:endParaRPr lang="cs-CZ" sz="1600" b="1" dirty="0">
              <a:latin typeface="Times New Roman" panose="02020603050405020304" pitchFamily="18" charset="0"/>
              <a:cs typeface="Times New Roman" panose="02020603050405020304" pitchFamily="18" charset="0"/>
            </a:endParaRPr>
          </a:p>
          <a:p>
            <a:pPr algn="just">
              <a:buFont typeface="+mj-lt"/>
              <a:buAutoNum type="arabicPeriod"/>
            </a:pPr>
            <a:endParaRPr lang="cs-CZ" sz="1600" b="1" dirty="0">
              <a:latin typeface="Times New Roman" panose="02020603050405020304" pitchFamily="18" charset="0"/>
              <a:cs typeface="Times New Roman" panose="02020603050405020304" pitchFamily="18" charset="0"/>
            </a:endParaRPr>
          </a:p>
          <a:p>
            <a:pPr algn="just">
              <a:buFont typeface="+mj-lt"/>
              <a:buAutoNum type="arabicPeriod"/>
            </a:pPr>
            <a:endParaRPr lang="cs-CZ" sz="1600" b="1" dirty="0">
              <a:latin typeface="Times New Roman" panose="02020603050405020304" pitchFamily="18" charset="0"/>
              <a:cs typeface="Times New Roman" panose="02020603050405020304" pitchFamily="18" charset="0"/>
            </a:endParaRPr>
          </a:p>
          <a:p>
            <a:pPr algn="just"/>
            <a:r>
              <a:rPr lang="pl-PL" sz="1600" b="1" dirty="0">
                <a:latin typeface="Times New Roman" panose="02020603050405020304" pitchFamily="18" charset="0"/>
                <a:cs typeface="Times New Roman" panose="02020603050405020304" pitchFamily="18" charset="0"/>
              </a:rPr>
              <a:t>Rovnici přepíšeme do podoby </a:t>
            </a:r>
            <a:endParaRPr lang="pl-PL" sz="1600" b="1" dirty="0">
              <a:latin typeface="Times New Roman" panose="02020603050405020304" pitchFamily="18" charset="0"/>
              <a:cs typeface="Times New Roman" panose="02020603050405020304" pitchFamily="18" charset="0"/>
            </a:endParaRPr>
          </a:p>
          <a:p>
            <a:pPr algn="just"/>
            <a:endParaRPr lang="pl-PL" sz="1600" b="1" dirty="0">
              <a:latin typeface="Times New Roman" panose="02020603050405020304" pitchFamily="18" charset="0"/>
              <a:cs typeface="Times New Roman" panose="02020603050405020304" pitchFamily="18" charset="0"/>
            </a:endParaRPr>
          </a:p>
          <a:p>
            <a:pPr algn="just"/>
            <a:endParaRPr lang="pl-PL" sz="1600" b="1" dirty="0">
              <a:latin typeface="Times New Roman" panose="02020603050405020304" pitchFamily="18" charset="0"/>
              <a:cs typeface="Times New Roman" panose="02020603050405020304" pitchFamily="18" charset="0"/>
            </a:endParaRPr>
          </a:p>
          <a:p>
            <a:pPr algn="just"/>
            <a:endParaRPr lang="pl-PL" sz="1600" b="1" dirty="0">
              <a:latin typeface="Times New Roman" panose="02020603050405020304" pitchFamily="18" charset="0"/>
              <a:cs typeface="Times New Roman" panose="02020603050405020304" pitchFamily="18" charset="0"/>
            </a:endParaRPr>
          </a:p>
          <a:p>
            <a:pPr algn="just"/>
            <a:endParaRPr lang="pl-PL" sz="1600" b="1" dirty="0">
              <a:latin typeface="Times New Roman" panose="02020603050405020304" pitchFamily="18" charset="0"/>
              <a:cs typeface="Times New Roman" panose="02020603050405020304" pitchFamily="18" charset="0"/>
            </a:endParaRPr>
          </a:p>
          <a:p>
            <a:pPr algn="just"/>
            <a:endParaRPr lang="pl-PL" sz="1600" b="1" dirty="0">
              <a:latin typeface="Times New Roman" panose="02020603050405020304" pitchFamily="18" charset="0"/>
              <a:cs typeface="Times New Roman" panose="02020603050405020304" pitchFamily="18" charset="0"/>
            </a:endParaRPr>
          </a:p>
          <a:p>
            <a:pPr algn="just"/>
            <a:r>
              <a:rPr lang="pl-PL" sz="1600" b="1" dirty="0">
                <a:latin typeface="Times New Roman" panose="02020603050405020304" pitchFamily="18" charset="0"/>
                <a:cs typeface="Times New Roman" panose="02020603050405020304" pitchFamily="18" charset="0"/>
              </a:rPr>
              <a:t>V čitateli –  zahraniční cenová hladina přepočítaná na koruny; </a:t>
            </a:r>
            <a:r>
              <a:rPr lang="pl-PL" sz="1600" b="1" dirty="0">
                <a:highlight>
                  <a:srgbClr val="FFFF00"/>
                </a:highlight>
                <a:latin typeface="Times New Roman" panose="02020603050405020304" pitchFamily="18" charset="0"/>
                <a:cs typeface="Times New Roman" panose="02020603050405020304" pitchFamily="18" charset="0"/>
              </a:rPr>
              <a:t>P</a:t>
            </a:r>
            <a:r>
              <a:rPr lang="pl-PL" sz="1400" b="1" dirty="0">
                <a:highlight>
                  <a:srgbClr val="FFFF00"/>
                </a:highlight>
                <a:latin typeface="Times New Roman" panose="02020603050405020304" pitchFamily="18" charset="0"/>
                <a:cs typeface="Times New Roman" panose="02020603050405020304" pitchFamily="18" charset="0"/>
              </a:rPr>
              <a:t>f</a:t>
            </a:r>
            <a:r>
              <a:rPr lang="pl-PL" sz="1600" b="1" dirty="0">
                <a:latin typeface="Times New Roman" panose="02020603050405020304" pitchFamily="18" charset="0"/>
                <a:cs typeface="Times New Roman" panose="02020603050405020304" pitchFamily="18" charset="0"/>
              </a:rPr>
              <a:t>  - cenová hladina v eurech a </a:t>
            </a:r>
            <a:r>
              <a:rPr lang="pl-PL" sz="1600" b="1" dirty="0">
                <a:highlight>
                  <a:srgbClr val="FFFF00"/>
                </a:highlight>
                <a:latin typeface="Times New Roman" panose="02020603050405020304" pitchFamily="18" charset="0"/>
                <a:cs typeface="Times New Roman" panose="02020603050405020304" pitchFamily="18" charset="0"/>
              </a:rPr>
              <a:t>E </a:t>
            </a:r>
            <a:r>
              <a:rPr lang="pl-PL" sz="1600" b="1" dirty="0">
                <a:latin typeface="Times New Roman" panose="02020603050405020304" pitchFamily="18" charset="0"/>
                <a:cs typeface="Times New Roman" panose="02020603050405020304" pitchFamily="18" charset="0"/>
              </a:rPr>
              <a:t>– nominální kurz: počet korun za euro, pak </a:t>
            </a:r>
            <a:r>
              <a:rPr lang="pl-PL" sz="1600" b="1" dirty="0">
                <a:highlight>
                  <a:srgbClr val="FFFF00"/>
                </a:highlight>
                <a:latin typeface="Times New Roman" panose="02020603050405020304" pitchFamily="18" charset="0"/>
                <a:cs typeface="Times New Roman" panose="02020603050405020304" pitchFamily="18" charset="0"/>
              </a:rPr>
              <a:t>E x </a:t>
            </a:r>
            <a:r>
              <a:rPr lang="pl-PL" sz="1800" b="1" dirty="0">
                <a:highlight>
                  <a:srgbClr val="FFFF00"/>
                </a:highlight>
                <a:latin typeface="Times New Roman" panose="02020603050405020304" pitchFamily="18" charset="0"/>
                <a:cs typeface="Times New Roman" panose="02020603050405020304" pitchFamily="18" charset="0"/>
              </a:rPr>
              <a:t>P</a:t>
            </a:r>
            <a:r>
              <a:rPr lang="pl-PL" sz="1600" b="1" dirty="0">
                <a:highlight>
                  <a:srgbClr val="FFFF00"/>
                </a:highlight>
                <a:latin typeface="Times New Roman" panose="02020603050405020304" pitchFamily="18" charset="0"/>
                <a:cs typeface="Times New Roman" panose="02020603050405020304" pitchFamily="18" charset="0"/>
              </a:rPr>
              <a:t>f </a:t>
            </a:r>
            <a:r>
              <a:rPr lang="pl-PL" sz="1600" b="1" dirty="0">
                <a:latin typeface="Times New Roman" panose="02020603050405020304" pitchFamily="18" charset="0"/>
                <a:cs typeface="Times New Roman" panose="02020603050405020304" pitchFamily="18" charset="0"/>
              </a:rPr>
              <a:t>– zahraniční cenová hladina vyjádřená v korunách. </a:t>
            </a:r>
            <a:endParaRPr lang="pl-PL" sz="16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pl-PL" sz="1600" b="1" dirty="0">
                <a:highlight>
                  <a:srgbClr val="FFFF00"/>
                </a:highlight>
                <a:latin typeface="Times New Roman" panose="02020603050405020304" pitchFamily="18" charset="0"/>
                <a:cs typeface="Times New Roman" panose="02020603050405020304" pitchFamily="18" charset="0"/>
              </a:rPr>
              <a:t>Reálný měnový kurz E</a:t>
            </a:r>
            <a:r>
              <a:rPr lang="pl-PL" sz="1200" b="1" dirty="0">
                <a:highlight>
                  <a:srgbClr val="FFFF00"/>
                </a:highlight>
                <a:latin typeface="Times New Roman" panose="02020603050405020304" pitchFamily="18" charset="0"/>
                <a:cs typeface="Times New Roman" panose="02020603050405020304" pitchFamily="18" charset="0"/>
              </a:rPr>
              <a:t>R</a:t>
            </a:r>
            <a:r>
              <a:rPr lang="pl-PL" sz="1600" b="1" dirty="0">
                <a:highlight>
                  <a:srgbClr val="FFFF00"/>
                </a:highlight>
                <a:latin typeface="Times New Roman" panose="02020603050405020304" pitchFamily="18" charset="0"/>
                <a:cs typeface="Times New Roman" panose="02020603050405020304" pitchFamily="18" charset="0"/>
              </a:rPr>
              <a:t> </a:t>
            </a:r>
            <a:r>
              <a:rPr lang="pl-PL" sz="1600" b="1" dirty="0">
                <a:latin typeface="Times New Roman" panose="02020603050405020304" pitchFamily="18" charset="0"/>
                <a:cs typeface="Times New Roman" panose="02020603050405020304" pitchFamily="18" charset="0"/>
              </a:rPr>
              <a:t>= udává poměr zahraniční a domácí cenové hladiny – obě vyjádřené ve stejné měně, a tím měří </a:t>
            </a:r>
            <a:r>
              <a:rPr lang="pl-PL" sz="1600" b="1" dirty="0">
                <a:solidFill>
                  <a:srgbClr val="FF0000"/>
                </a:solidFill>
                <a:latin typeface="Times New Roman" panose="02020603050405020304" pitchFamily="18" charset="0"/>
                <a:cs typeface="Times New Roman" panose="02020603050405020304" pitchFamily="18" charset="0"/>
              </a:rPr>
              <a:t>relativní konkurenční schopnost zahraničnmo a domácího zboží. </a:t>
            </a:r>
            <a:endParaRPr lang="pl-PL" sz="1600" b="1" dirty="0">
              <a:solidFill>
                <a:srgbClr val="FF0000"/>
              </a:solidFill>
              <a:latin typeface="Times New Roman" panose="02020603050405020304" pitchFamily="18" charset="0"/>
              <a:cs typeface="Times New Roman" panose="02020603050405020304" pitchFamily="18" charset="0"/>
            </a:endParaRPr>
          </a:p>
          <a:p>
            <a:pPr algn="just"/>
            <a:endParaRPr lang="pl-PL" sz="1600" b="1" dirty="0">
              <a:latin typeface="Times New Roman" panose="02020603050405020304" pitchFamily="18" charset="0"/>
              <a:cs typeface="Times New Roman" panose="02020603050405020304" pitchFamily="18" charset="0"/>
            </a:endParaRPr>
          </a:p>
          <a:p>
            <a:pPr algn="just"/>
            <a:endParaRPr lang="cs-CZ" sz="1600" b="1" dirty="0">
              <a:latin typeface="Times New Roman" panose="02020603050405020304" pitchFamily="18" charset="0"/>
              <a:cs typeface="Times New Roman" panose="02020603050405020304" pitchFamily="18" charset="0"/>
            </a:endParaRPr>
          </a:p>
          <a:p>
            <a:pPr algn="just"/>
            <a:endParaRPr lang="cs-CZ" sz="1600" b="1" dirty="0">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4662487" y="742240"/>
            <a:ext cx="7529513" cy="133242"/>
          </a:xfrm>
        </p:spPr>
        <p:txBody>
          <a:bodyPr>
            <a:noAutofit/>
          </a:bodyPr>
          <a:lstStyle/>
          <a:p>
            <a:r>
              <a:rPr lang="cs-CZ" sz="3200" b="1" dirty="0"/>
              <a:t> Čistý vývoz a reálný měnový kurz </a:t>
            </a:r>
            <a:br>
              <a:rPr lang="cs-CZ" sz="3200" b="1" dirty="0"/>
            </a:br>
            <a:endParaRPr lang="cs-CZ" sz="3200" b="1" dirty="0"/>
          </a:p>
        </p:txBody>
      </p:sp>
      <p:pic>
        <p:nvPicPr>
          <p:cNvPr id="3" name="Obrázek 2"/>
          <p:cNvPicPr>
            <a:picLocks noChangeAspect="1"/>
          </p:cNvPicPr>
          <p:nvPr/>
        </p:nvPicPr>
        <p:blipFill>
          <a:blip r:embed="rId1"/>
          <a:srcRect l="53951" t="11307" r="24907" b="63870"/>
          <a:stretch>
            <a:fillRect/>
          </a:stretch>
        </p:blipFill>
        <p:spPr>
          <a:xfrm>
            <a:off x="1235766" y="2355914"/>
            <a:ext cx="2119982" cy="895351"/>
          </a:xfrm>
          <a:prstGeom prst="rect">
            <a:avLst/>
          </a:prstGeom>
        </p:spPr>
      </p:pic>
      <p:pic>
        <p:nvPicPr>
          <p:cNvPr id="6" name="Obrázek 5"/>
          <p:cNvPicPr>
            <a:picLocks noChangeAspect="1"/>
          </p:cNvPicPr>
          <p:nvPr/>
        </p:nvPicPr>
        <p:blipFill>
          <a:blip r:embed="rId2"/>
          <a:srcRect b="21564"/>
          <a:stretch>
            <a:fillRect/>
          </a:stretch>
        </p:blipFill>
        <p:spPr>
          <a:xfrm>
            <a:off x="861342" y="3606736"/>
            <a:ext cx="2868829" cy="1079564"/>
          </a:xfrm>
          <a:prstGeom prst="rect">
            <a:avLst/>
          </a:prstGeom>
        </p:spPr>
      </p:pic>
      <p:pic>
        <p:nvPicPr>
          <p:cNvPr id="5" name="Picture 4"/>
          <p:cNvPicPr>
            <a:picLocks noChangeAspect="1"/>
          </p:cNvPicPr>
          <p:nvPr/>
        </p:nvPicPr>
        <p:blipFill>
          <a:blip r:embed="rId3"/>
          <a:srcRect l="5681" t="31645" r="4436" b="47028"/>
          <a:stretch>
            <a:fillRect/>
          </a:stretch>
        </p:blipFill>
        <p:spPr>
          <a:xfrm>
            <a:off x="5494877" y="2148745"/>
            <a:ext cx="6130007" cy="220503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258838" y="1100138"/>
            <a:ext cx="11674324" cy="5240278"/>
          </a:xfrm>
          <a:prstGeom prst="rect">
            <a:avLst/>
          </a:prstGeom>
          <a:noFill/>
          <a:ln>
            <a:noFill/>
          </a:ln>
        </p:spPr>
        <p:txBody>
          <a:bodyPr spcFirstLastPara="1" wrap="square" lIns="91425" tIns="45700" rIns="91425" bIns="45700" anchor="t" anchorCtr="0">
            <a:normAutofit/>
          </a:bodyPr>
          <a:lstStyle/>
          <a:p>
            <a:pPr marL="542925" indent="-457200" algn="just"/>
            <a:r>
              <a:rPr lang="cs-CZ" sz="2800" b="1" dirty="0">
                <a:highlight>
                  <a:srgbClr val="FFFF00"/>
                </a:highlight>
                <a:latin typeface="Times New Roman" panose="02020603050405020304" pitchFamily="18" charset="0"/>
                <a:cs typeface="Times New Roman" panose="02020603050405020304" pitchFamily="18" charset="0"/>
              </a:rPr>
              <a:t>Reálný měnový kurz měří relativní konkurenční schopnost zahraničního a domácího zboží =&gt; čistý vývoz závisí na reálném měnovém kurzu. </a:t>
            </a:r>
            <a:endParaRPr lang="cs-CZ" sz="2800" b="1" dirty="0">
              <a:highlight>
                <a:srgbClr val="FFFF00"/>
              </a:highlight>
              <a:latin typeface="Times New Roman" panose="02020603050405020304" pitchFamily="18" charset="0"/>
              <a:cs typeface="Times New Roman" panose="02020603050405020304" pitchFamily="18" charset="0"/>
            </a:endParaRPr>
          </a:p>
          <a:p>
            <a:pPr marL="542925" indent="-457200" algn="just">
              <a:buFont typeface="+mj-lt"/>
              <a:buAutoNum type="arabicPeriod"/>
            </a:pPr>
            <a:r>
              <a:rPr lang="cs-CZ" sz="2800" b="1" dirty="0">
                <a:solidFill>
                  <a:srgbClr val="FF0000"/>
                </a:solidFill>
                <a:latin typeface="Times New Roman" panose="02020603050405020304" pitchFamily="18" charset="0"/>
                <a:cs typeface="Times New Roman" panose="02020603050405020304" pitchFamily="18" charset="0"/>
              </a:rPr>
              <a:t>Reálna depreciace domácí měny zvyšuje čistý vývoz výrobků a služeb; </a:t>
            </a:r>
            <a:endParaRPr lang="cs-CZ" sz="2800" b="1" dirty="0">
              <a:solidFill>
                <a:srgbClr val="FF0000"/>
              </a:solidFill>
              <a:latin typeface="Times New Roman" panose="02020603050405020304" pitchFamily="18" charset="0"/>
              <a:cs typeface="Times New Roman" panose="02020603050405020304" pitchFamily="18" charset="0"/>
            </a:endParaRPr>
          </a:p>
          <a:p>
            <a:pPr marL="542925" indent="-457200" algn="just">
              <a:buFont typeface="+mj-lt"/>
              <a:buAutoNum type="arabicPeriod"/>
            </a:pPr>
            <a:r>
              <a:rPr lang="cs-CZ" sz="2800" b="1" dirty="0">
                <a:solidFill>
                  <a:srgbClr val="FF0000"/>
                </a:solidFill>
                <a:latin typeface="Times New Roman" panose="02020603050405020304" pitchFamily="18" charset="0"/>
                <a:cs typeface="Times New Roman" panose="02020603050405020304" pitchFamily="18" charset="0"/>
              </a:rPr>
              <a:t>Reálná apreciace domácí měny snižuje čistý vývoz / zvyšuje čistý dovoz</a:t>
            </a:r>
            <a:r>
              <a:rPr lang="cs-CZ" sz="2800" b="1" dirty="0">
                <a:latin typeface="Times New Roman" panose="02020603050405020304" pitchFamily="18" charset="0"/>
                <a:cs typeface="Times New Roman" panose="02020603050405020304" pitchFamily="18" charset="0"/>
              </a:rPr>
              <a:t> (vztah mezi E</a:t>
            </a:r>
            <a:r>
              <a:rPr lang="cs-CZ" sz="2000" b="1" dirty="0">
                <a:latin typeface="Times New Roman" panose="02020603050405020304" pitchFamily="18" charset="0"/>
                <a:cs typeface="Times New Roman" panose="02020603050405020304" pitchFamily="18" charset="0"/>
              </a:rPr>
              <a:t>R </a:t>
            </a:r>
            <a:r>
              <a:rPr lang="cs-CZ" sz="2800" b="1" dirty="0">
                <a:latin typeface="Times New Roman" panose="02020603050405020304" pitchFamily="18" charset="0"/>
                <a:cs typeface="Times New Roman" panose="02020603050405020304" pitchFamily="18" charset="0"/>
              </a:rPr>
              <a:t>a čistým vývozem: </a:t>
            </a:r>
            <a:r>
              <a:rPr lang="cs-CZ" sz="2800" b="1" dirty="0" err="1">
                <a:latin typeface="Times New Roman" panose="02020603050405020304" pitchFamily="18" charset="0"/>
                <a:cs typeface="Times New Roman" panose="02020603050405020304" pitchFamily="18" charset="0"/>
              </a:rPr>
              <a:t>Marshall-Lernerová</a:t>
            </a:r>
            <a:r>
              <a:rPr lang="cs-CZ" sz="2800" b="1" dirty="0">
                <a:latin typeface="Times New Roman" panose="02020603050405020304" pitchFamily="18" charset="0"/>
                <a:cs typeface="Times New Roman" panose="02020603050405020304" pitchFamily="18" charset="0"/>
              </a:rPr>
              <a:t> podmínka)</a:t>
            </a:r>
            <a:endParaRPr lang="cs-CZ" sz="2800" b="1" dirty="0">
              <a:latin typeface="Times New Roman" panose="02020603050405020304" pitchFamily="18" charset="0"/>
              <a:cs typeface="Times New Roman" panose="02020603050405020304" pitchFamily="18" charset="0"/>
            </a:endParaRPr>
          </a:p>
          <a:p>
            <a:pPr marL="542925" indent="-457200" algn="just"/>
            <a:endParaRPr lang="cs-CZ" sz="2800" b="1" dirty="0">
              <a:latin typeface="Times New Roman" panose="02020603050405020304" pitchFamily="18" charset="0"/>
              <a:cs typeface="Times New Roman" panose="02020603050405020304" pitchFamily="18" charset="0"/>
            </a:endParaRPr>
          </a:p>
          <a:p>
            <a:pPr marL="542925" indent="-457200" algn="just"/>
            <a:r>
              <a:rPr lang="cs-CZ" sz="2800" b="1" dirty="0">
                <a:latin typeface="Times New Roman" panose="02020603050405020304" pitchFamily="18" charset="0"/>
                <a:cs typeface="Times New Roman" panose="02020603050405020304" pitchFamily="18" charset="0"/>
              </a:rPr>
              <a:t>K reálné depreciaci / reálné apreciaci může docházet </a:t>
            </a:r>
            <a:endParaRPr lang="cs-CZ" sz="2800" b="1" dirty="0">
              <a:latin typeface="Times New Roman" panose="02020603050405020304" pitchFamily="18" charset="0"/>
              <a:cs typeface="Times New Roman" panose="02020603050405020304" pitchFamily="18" charset="0"/>
            </a:endParaRPr>
          </a:p>
          <a:p>
            <a:pPr marL="542925" indent="-457200" algn="just">
              <a:buFont typeface="+mj-lt"/>
              <a:buAutoNum type="arabicPeriod"/>
            </a:pPr>
            <a:r>
              <a:rPr lang="cs-CZ" sz="2800" b="1" dirty="0">
                <a:latin typeface="Times New Roman" panose="02020603050405020304" pitchFamily="18" charset="0"/>
                <a:cs typeface="Times New Roman" panose="02020603050405020304" pitchFamily="18" charset="0"/>
              </a:rPr>
              <a:t>změnami nominálního kurzu, </a:t>
            </a:r>
            <a:endParaRPr lang="cs-CZ" sz="2800" b="1" dirty="0">
              <a:latin typeface="Times New Roman" panose="02020603050405020304" pitchFamily="18" charset="0"/>
              <a:cs typeface="Times New Roman" panose="02020603050405020304" pitchFamily="18" charset="0"/>
            </a:endParaRPr>
          </a:p>
          <a:p>
            <a:pPr marL="542925" indent="-457200" algn="just">
              <a:buFont typeface="+mj-lt"/>
              <a:buAutoNum type="arabicPeriod"/>
            </a:pPr>
            <a:r>
              <a:rPr lang="cs-CZ" sz="2800" b="1" dirty="0">
                <a:latin typeface="Times New Roman" panose="02020603050405020304" pitchFamily="18" charset="0"/>
                <a:cs typeface="Times New Roman" panose="02020603050405020304" pitchFamily="18" charset="0"/>
              </a:rPr>
              <a:t>změnami poměru zahraniční a domácí cenové hladiny. </a:t>
            </a:r>
            <a:endParaRPr lang="cs-CZ" sz="2800" b="1" dirty="0">
              <a:latin typeface="Times New Roman" panose="02020603050405020304" pitchFamily="18" charset="0"/>
              <a:cs typeface="Times New Roman" panose="02020603050405020304" pitchFamily="18" charset="0"/>
            </a:endParaRPr>
          </a:p>
          <a:p>
            <a:pPr marL="542925" indent="-457200" algn="just"/>
            <a:endParaRPr lang="cs-CZ" sz="2800" b="1" dirty="0">
              <a:latin typeface="Times New Roman" panose="02020603050405020304" pitchFamily="18" charset="0"/>
              <a:cs typeface="Times New Roman" panose="02020603050405020304" pitchFamily="18" charset="0"/>
            </a:endParaRPr>
          </a:p>
          <a:p>
            <a:pPr algn="just"/>
            <a:endParaRPr lang="cs-CZ" sz="2800" b="1" dirty="0">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4403649" y="563288"/>
            <a:ext cx="7529513" cy="357898"/>
          </a:xfrm>
        </p:spPr>
        <p:txBody>
          <a:bodyPr>
            <a:noAutofit/>
          </a:bodyPr>
          <a:lstStyle/>
          <a:p>
            <a:r>
              <a:rPr lang="cs-CZ" sz="3200" b="1" dirty="0"/>
              <a:t> Čistý vývoz a reálný měnový kurz </a:t>
            </a:r>
            <a:br>
              <a:rPr lang="cs-CZ" sz="3200" b="1" dirty="0"/>
            </a:br>
            <a:endParaRPr lang="cs-CZ" sz="3200" b="1" dirty="0"/>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26195</Words>
  <Application>WPS Presentation</Application>
  <PresentationFormat>Widescreen</PresentationFormat>
  <Paragraphs>631</Paragraphs>
  <Slides>45</Slides>
  <Notes>45</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45</vt:i4>
      </vt:variant>
    </vt:vector>
  </HeadingPairs>
  <TitlesOfParts>
    <vt:vector size="61" baseType="lpstr">
      <vt:lpstr>Arial</vt:lpstr>
      <vt:lpstr>SimSun</vt:lpstr>
      <vt:lpstr>Wingdings</vt:lpstr>
      <vt:lpstr>Calibri</vt:lpstr>
      <vt:lpstr>Arial</vt:lpstr>
      <vt:lpstr>Times New Roman</vt:lpstr>
      <vt:lpstr>Times New Roman</vt:lpstr>
      <vt:lpstr>Cambria Math</vt:lpstr>
      <vt:lpstr>Microsoft YaHei</vt:lpstr>
      <vt:lpstr>Arial Unicode MS</vt:lpstr>
      <vt:lpstr>Aptos</vt:lpstr>
      <vt:lpstr>Segoe UI</vt:lpstr>
      <vt:lpstr>Calibri</vt:lpstr>
      <vt:lpstr>Courier New</vt:lpstr>
      <vt:lpstr>1_Office Theme</vt:lpstr>
      <vt:lpstr>2_Office Theme</vt:lpstr>
      <vt:lpstr>Makroekonomie II Platební bilance a vnější rovnováha (součást tématu 9 v osnově). XMAK2</vt:lpstr>
      <vt:lpstr>   Platební bilance</vt:lpstr>
      <vt:lpstr>   Platební bilance a vnější rovnováha</vt:lpstr>
      <vt:lpstr>   Platební bilance a vnější rovnováha</vt:lpstr>
      <vt:lpstr>Platební bilance z účetního hlediska </vt:lpstr>
      <vt:lpstr>Dosahováni vnější rovnováhy (pokrač. Př.)</vt:lpstr>
      <vt:lpstr>Platební bilance a vnější rovnováha </vt:lpstr>
      <vt:lpstr> Čistý vývoz a reálný měnový kurz  </vt:lpstr>
      <vt:lpstr> Čistý vývoz a reálný měnový kurz  </vt:lpstr>
      <vt:lpstr>Platební bilance a vnější rovnováha </vt:lpstr>
      <vt:lpstr>  </vt:lpstr>
      <vt:lpstr>Spojení mezi rovnováhou trhu zapůjčitelných fondů a vnější rovnováhou    </vt:lpstr>
      <vt:lpstr> Trh zboží a služeb spolu s měnovým trhem můžeme formálně popsat:</vt:lpstr>
      <vt:lpstr>Změny nominálního měnového kurzu </vt:lpstr>
      <vt:lpstr>Změny reálného měnového kurzu </vt:lpstr>
      <vt:lpstr>PowerPoint 演示文稿</vt:lpstr>
      <vt:lpstr>Změny reálného měnového kurzu </vt:lpstr>
      <vt:lpstr>Změny reálného měnového kurzu </vt:lpstr>
      <vt:lpstr>Růst rozpočtového schodku </vt:lpstr>
      <vt:lpstr>Obchodní ochranářství a měnový kurz </vt:lpstr>
      <vt:lpstr>Obchodní ochranářství a měnový kurz </vt:lpstr>
      <vt:lpstr>KONEČNÝ DŮSLEDEK DOVOZNÍCH CEL? </vt:lpstr>
      <vt:lpstr>TEORIE PARITY KUPNÍ SÍLY</vt:lpstr>
      <vt:lpstr>TEORIE PARITY KUPNÍ SÍLY</vt:lpstr>
      <vt:lpstr>TEORIE PARITY KUPNÍ SÍLY</vt:lpstr>
      <vt:lpstr>TEORIE PARITY KUPNÍ SÍLY</vt:lpstr>
      <vt:lpstr>TEORIE PARITY KUPNÍ SÍLY</vt:lpstr>
      <vt:lpstr>Spojení teorie parity kupní síly s modelem určení reálného měnového kurzu</vt:lpstr>
      <vt:lpstr>TEORIE PARITY KUPNÍ SÍLY</vt:lpstr>
      <vt:lpstr>Spojení teorie parity kupní síly s modelem určení reálného měnového kurzu</vt:lpstr>
      <vt:lpstr> Režim stabilního měnového kurzu </vt:lpstr>
      <vt:lpstr> Režim stabilního měnového kurzu </vt:lpstr>
      <vt:lpstr> Režim stabilního měnového kurzu </vt:lpstr>
      <vt:lpstr> Režim stabilního měnového kurzu </vt:lpstr>
      <vt:lpstr> Je lepší režim volně pohyblivého kurzu nebo režim stabilního kurzu? </vt:lpstr>
      <vt:lpstr> Je lepší režim volně pohyblivého kurzu nebo režim stabilního kurzu? </vt:lpstr>
      <vt:lpstr> Volně pohyblivý kurz</vt:lpstr>
      <vt:lpstr> Optimální měnová oblast</vt:lpstr>
      <vt:lpstr> Optimální měnová oblast</vt:lpstr>
      <vt:lpstr>Kdy je tedy výhodné, aby země používaly stejnou měnu?</vt:lpstr>
      <vt:lpstr> Marshall-Lernerova podmínka  </vt:lpstr>
      <vt:lpstr> CENOVÁ ELASTICITA VÝVOZU A DOVOZU </vt:lpstr>
      <vt:lpstr> Marshall-Lernerova podmínka v realitě:</vt:lpstr>
      <vt:lpstr> Marshall-Lernerova podmínka  </vt:lpstr>
      <vt:lpstr>DĚKUJI ZA POZORNOST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Makroekonomie II Platební bilance a vnější rovnováha (součást tématu 9 v osnově). XMAK2</dc:title>
  <dc:creator>Drastichová Magdaléna</dc:creator>
  <cp:lastModifiedBy>Magdaléna Drastichová</cp:lastModifiedBy>
  <cp:revision>51</cp:revision>
  <dcterms:created xsi:type="dcterms:W3CDTF">2024-10-01T11:06:00Z</dcterms:created>
  <dcterms:modified xsi:type="dcterms:W3CDTF">2025-10-08T19:54:08Z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BAF430E6F56E4861B12DA881FAF3611A_13</vt:lpwstr>
  </property>
  <property fmtid="{D5CDD505-2E9C-101B-9397-08002B2CF9AE}" pid="3" name="KSOProductBuildVer">
    <vt:lpwstr>1033-12.2.0.22549</vt:lpwstr>
  </property>
</Properties>
</file>