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2"/>
  </p:sldMasterIdLst>
  <p:notesMasterIdLst>
    <p:notesMasterId r:id="rId52"/>
  </p:notesMasterIdLst>
  <p:sldIdLst>
    <p:sldId id="257" r:id="rId3"/>
    <p:sldId id="388" r:id="rId4"/>
    <p:sldId id="389" r:id="rId5"/>
    <p:sldId id="308" r:id="rId6"/>
    <p:sldId id="337" r:id="rId7"/>
    <p:sldId id="373" r:id="rId8"/>
    <p:sldId id="405" r:id="rId9"/>
    <p:sldId id="339" r:id="rId10"/>
    <p:sldId id="374" r:id="rId11"/>
    <p:sldId id="375" r:id="rId12"/>
    <p:sldId id="338" r:id="rId13"/>
    <p:sldId id="309" r:id="rId14"/>
    <p:sldId id="340" r:id="rId15"/>
    <p:sldId id="341" r:id="rId16"/>
    <p:sldId id="342" r:id="rId17"/>
    <p:sldId id="376" r:id="rId18"/>
    <p:sldId id="343" r:id="rId19"/>
    <p:sldId id="378" r:id="rId20"/>
    <p:sldId id="377" r:id="rId21"/>
    <p:sldId id="379" r:id="rId22"/>
    <p:sldId id="344" r:id="rId23"/>
    <p:sldId id="346" r:id="rId24"/>
    <p:sldId id="347" r:id="rId25"/>
    <p:sldId id="380" r:id="rId26"/>
    <p:sldId id="381" r:id="rId27"/>
    <p:sldId id="382" r:id="rId28"/>
    <p:sldId id="383" r:id="rId29"/>
    <p:sldId id="384" r:id="rId30"/>
    <p:sldId id="406" r:id="rId31"/>
    <p:sldId id="386" r:id="rId32"/>
    <p:sldId id="385" r:id="rId33"/>
    <p:sldId id="387" r:id="rId34"/>
    <p:sldId id="390" r:id="rId35"/>
    <p:sldId id="391" r:id="rId36"/>
    <p:sldId id="393" r:id="rId37"/>
    <p:sldId id="392" r:id="rId38"/>
    <p:sldId id="408" r:id="rId39"/>
    <p:sldId id="396" r:id="rId40"/>
    <p:sldId id="409" r:id="rId41"/>
    <p:sldId id="402" r:id="rId42"/>
    <p:sldId id="394" r:id="rId43"/>
    <p:sldId id="397" r:id="rId44"/>
    <p:sldId id="395" r:id="rId45"/>
    <p:sldId id="403" r:id="rId46"/>
    <p:sldId id="398" r:id="rId47"/>
    <p:sldId id="404" r:id="rId48"/>
    <p:sldId id="400" r:id="rId49"/>
    <p:sldId id="401" r:id="rId50"/>
    <p:sldId id="276"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5706" autoAdjust="0"/>
  </p:normalViewPr>
  <p:slideViewPr>
    <p:cSldViewPr snapToGrid="0">
      <p:cViewPr varScale="1">
        <p:scale>
          <a:sx n="69" d="100"/>
          <a:sy n="69" d="100"/>
        </p:scale>
        <p:origin x="111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20F2D7-A17C-4307-BB5C-45F3BCD640D6}" type="datetimeFigureOut">
              <a:rPr lang="en-GB" smtClean="0"/>
              <a:t>08/10/2025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41DF3A-3D05-4752-846B-5F689D2410B6}"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00000000-1234-1234-1234-123412341234}" type="slidenum">
              <a:rPr kumimoji="0" lang="cs-CZ"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rPr>
              <a:t>1</a:t>
            </a:fld>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GB" dirty="0" err="1"/>
              <a:t>Křivka</a:t>
            </a:r>
            <a:r>
              <a:rPr lang="en-GB" dirty="0"/>
              <a:t> </a:t>
            </a:r>
            <a:r>
              <a:rPr lang="en-GB" dirty="0" err="1"/>
              <a:t>čistého</a:t>
            </a:r>
            <a:r>
              <a:rPr lang="en-GB" dirty="0"/>
              <a:t> </a:t>
            </a:r>
            <a:r>
              <a:rPr lang="en-GB" dirty="0" err="1"/>
              <a:t>vývozu</a:t>
            </a:r>
            <a:r>
              <a:rPr lang="en-GB" dirty="0"/>
              <a:t> X(ER)</a:t>
            </a:r>
          </a:p>
          <a:p>
            <a:r>
              <a:rPr lang="en-GB" dirty="0" err="1"/>
              <a:t>Křivka</a:t>
            </a:r>
            <a:r>
              <a:rPr lang="en-GB" dirty="0"/>
              <a:t> </a:t>
            </a:r>
            <a:r>
              <a:rPr lang="en-GB" dirty="0" err="1"/>
              <a:t>čistého</a:t>
            </a:r>
            <a:r>
              <a:rPr lang="en-GB" dirty="0"/>
              <a:t> </a:t>
            </a:r>
            <a:r>
              <a:rPr lang="en-GB" dirty="0" err="1"/>
              <a:t>vývozu</a:t>
            </a:r>
            <a:r>
              <a:rPr lang="en-GB" dirty="0"/>
              <a:t> X(ER) </a:t>
            </a:r>
            <a:r>
              <a:rPr lang="en-GB" dirty="0" err="1"/>
              <a:t>vyjadřuje</a:t>
            </a:r>
            <a:r>
              <a:rPr lang="en-GB" dirty="0"/>
              <a:t> </a:t>
            </a:r>
            <a:r>
              <a:rPr lang="en-GB" dirty="0" err="1"/>
              <a:t>závislost</a:t>
            </a:r>
            <a:r>
              <a:rPr lang="en-GB" dirty="0"/>
              <a:t> </a:t>
            </a:r>
            <a:r>
              <a:rPr lang="en-GB" dirty="0" err="1"/>
              <a:t>čistého</a:t>
            </a:r>
            <a:r>
              <a:rPr lang="en-GB" dirty="0"/>
              <a:t> </a:t>
            </a:r>
            <a:r>
              <a:rPr lang="en-GB" dirty="0" err="1"/>
              <a:t>vývozu</a:t>
            </a:r>
            <a:r>
              <a:rPr lang="en-GB" dirty="0"/>
              <a:t> </a:t>
            </a:r>
            <a:r>
              <a:rPr lang="en-GB" dirty="0" err="1"/>
              <a:t>zboží</a:t>
            </a:r>
            <a:r>
              <a:rPr lang="en-GB" dirty="0"/>
              <a:t> a </a:t>
            </a:r>
            <a:r>
              <a:rPr lang="en-GB" dirty="0" err="1"/>
              <a:t>služeb</a:t>
            </a:r>
            <a:r>
              <a:rPr lang="en-GB" dirty="0"/>
              <a:t> X </a:t>
            </a:r>
            <a:r>
              <a:rPr lang="en-GB" dirty="0" err="1"/>
              <a:t>na</a:t>
            </a:r>
            <a:r>
              <a:rPr lang="en-GB" dirty="0"/>
              <a:t> </a:t>
            </a:r>
            <a:r>
              <a:rPr lang="en-GB" dirty="0" err="1"/>
              <a:t>reálném</a:t>
            </a:r>
            <a:r>
              <a:rPr lang="en-GB" dirty="0"/>
              <a:t> </a:t>
            </a:r>
            <a:r>
              <a:rPr lang="en-GB" dirty="0" err="1"/>
              <a:t>měnovém</a:t>
            </a:r>
            <a:r>
              <a:rPr lang="en-GB" dirty="0"/>
              <a:t> </a:t>
            </a:r>
            <a:r>
              <a:rPr lang="en-GB" dirty="0" err="1"/>
              <a:t>kurzu</a:t>
            </a:r>
            <a:r>
              <a:rPr lang="en-GB" dirty="0"/>
              <a:t> ER.</a:t>
            </a:r>
          </a:p>
          <a:p>
            <a:r>
              <a:rPr lang="en-GB" dirty="0" err="1"/>
              <a:t>Dochází</a:t>
            </a:r>
            <a:r>
              <a:rPr lang="en-GB" dirty="0"/>
              <a:t>-li k </a:t>
            </a:r>
            <a:r>
              <a:rPr lang="en-GB" dirty="0" err="1"/>
              <a:t>reálné</a:t>
            </a:r>
            <a:r>
              <a:rPr lang="en-GB" dirty="0"/>
              <a:t> </a:t>
            </a:r>
            <a:r>
              <a:rPr lang="en-GB" dirty="0" err="1"/>
              <a:t>apreciaci</a:t>
            </a:r>
            <a:r>
              <a:rPr lang="en-GB" dirty="0"/>
              <a:t> (</a:t>
            </a:r>
            <a:r>
              <a:rPr lang="en-GB" dirty="0" err="1"/>
              <a:t>na</a:t>
            </a:r>
            <a:r>
              <a:rPr lang="en-GB" dirty="0"/>
              <a:t> </a:t>
            </a:r>
            <a:r>
              <a:rPr lang="en-GB" dirty="0" err="1"/>
              <a:t>svislé</a:t>
            </a:r>
            <a:r>
              <a:rPr lang="en-GB" dirty="0"/>
              <a:t> </a:t>
            </a:r>
            <a:r>
              <a:rPr lang="en-GB" dirty="0" err="1"/>
              <a:t>ose</a:t>
            </a:r>
            <a:r>
              <a:rPr lang="en-GB" dirty="0"/>
              <a:t> </a:t>
            </a:r>
            <a:r>
              <a:rPr lang="en-GB" dirty="0" err="1"/>
              <a:t>směrem</a:t>
            </a:r>
            <a:r>
              <a:rPr lang="en-GB" dirty="0"/>
              <a:t> </a:t>
            </a:r>
            <a:r>
              <a:rPr lang="en-GB" dirty="0" err="1"/>
              <a:t>nahoru</a:t>
            </a:r>
            <a:r>
              <a:rPr lang="en-GB" dirty="0"/>
              <a:t>), </a:t>
            </a:r>
            <a:r>
              <a:rPr lang="en-GB" dirty="0" err="1"/>
              <a:t>snižuje</a:t>
            </a:r>
            <a:r>
              <a:rPr lang="en-GB" dirty="0"/>
              <a:t> se </a:t>
            </a:r>
            <a:r>
              <a:rPr lang="en-GB" dirty="0" err="1"/>
              <a:t>čistý</a:t>
            </a:r>
            <a:r>
              <a:rPr lang="en-GB" dirty="0"/>
              <a:t> </a:t>
            </a:r>
            <a:r>
              <a:rPr lang="en-GB" dirty="0" err="1"/>
              <a:t>vývoz</a:t>
            </a:r>
            <a:r>
              <a:rPr lang="en-GB" dirty="0"/>
              <a:t> (</a:t>
            </a:r>
            <a:r>
              <a:rPr lang="en-GB" dirty="0" err="1"/>
              <a:t>na</a:t>
            </a:r>
            <a:r>
              <a:rPr lang="en-GB" dirty="0"/>
              <a:t> </a:t>
            </a:r>
            <a:r>
              <a:rPr lang="en-GB" dirty="0" err="1"/>
              <a:t>vodorovné</a:t>
            </a:r>
            <a:r>
              <a:rPr lang="en-GB" dirty="0"/>
              <a:t> </a:t>
            </a:r>
            <a:r>
              <a:rPr lang="en-GB" dirty="0" err="1"/>
              <a:t>ose</a:t>
            </a:r>
            <a:r>
              <a:rPr lang="en-GB" dirty="0"/>
              <a:t> </a:t>
            </a:r>
            <a:r>
              <a:rPr lang="en-GB" dirty="0" err="1"/>
              <a:t>směrem</a:t>
            </a:r>
            <a:r>
              <a:rPr lang="en-GB" dirty="0"/>
              <a:t> </a:t>
            </a:r>
            <a:r>
              <a:rPr lang="en-GB" dirty="0" err="1"/>
              <a:t>doleva</a:t>
            </a:r>
            <a:r>
              <a:rPr lang="en-GB" dirty="0"/>
              <a:t>). </a:t>
            </a:r>
            <a:r>
              <a:rPr lang="en-GB" dirty="0" err="1"/>
              <a:t>Dochází</a:t>
            </a:r>
            <a:r>
              <a:rPr lang="en-GB" dirty="0"/>
              <a:t>-li </a:t>
            </a:r>
            <a:r>
              <a:rPr lang="en-GB" dirty="0" err="1"/>
              <a:t>naopak</a:t>
            </a:r>
            <a:r>
              <a:rPr lang="en-GB" dirty="0"/>
              <a:t> k </a:t>
            </a:r>
            <a:r>
              <a:rPr lang="en-GB" dirty="0" err="1"/>
              <a:t>reálné</a:t>
            </a:r>
            <a:r>
              <a:rPr lang="en-GB" dirty="0"/>
              <a:t> </a:t>
            </a:r>
            <a:r>
              <a:rPr lang="en-GB" dirty="0" err="1"/>
              <a:t>depreciaci</a:t>
            </a:r>
            <a:r>
              <a:rPr lang="en-GB" dirty="0"/>
              <a:t> (</a:t>
            </a:r>
            <a:r>
              <a:rPr lang="en-GB" dirty="0" err="1"/>
              <a:t>na</a:t>
            </a:r>
            <a:r>
              <a:rPr lang="en-GB" dirty="0"/>
              <a:t> </a:t>
            </a:r>
            <a:r>
              <a:rPr lang="en-GB" dirty="0" err="1"/>
              <a:t>svislé</a:t>
            </a:r>
            <a:r>
              <a:rPr lang="en-GB" dirty="0"/>
              <a:t> </a:t>
            </a:r>
            <a:r>
              <a:rPr lang="en-GB" dirty="0" err="1"/>
              <a:t>ose</a:t>
            </a:r>
            <a:r>
              <a:rPr lang="en-GB" dirty="0"/>
              <a:t> </a:t>
            </a:r>
            <a:r>
              <a:rPr lang="en-GB" dirty="0" err="1"/>
              <a:t>směrem</a:t>
            </a:r>
            <a:r>
              <a:rPr lang="en-GB" dirty="0"/>
              <a:t> </a:t>
            </a:r>
            <a:r>
              <a:rPr lang="en-GB" dirty="0" err="1"/>
              <a:t>dolů</a:t>
            </a:r>
            <a:r>
              <a:rPr lang="en-GB" dirty="0"/>
              <a:t>), </a:t>
            </a:r>
            <a:r>
              <a:rPr lang="en-GB" dirty="0" err="1"/>
              <a:t>čistý</a:t>
            </a:r>
            <a:r>
              <a:rPr lang="en-GB" dirty="0"/>
              <a:t> </a:t>
            </a:r>
            <a:r>
              <a:rPr lang="en-GB" dirty="0" err="1"/>
              <a:t>vývoz</a:t>
            </a:r>
            <a:r>
              <a:rPr lang="en-GB" dirty="0"/>
              <a:t> se </a:t>
            </a:r>
            <a:r>
              <a:rPr lang="en-GB" dirty="0" err="1"/>
              <a:t>zvyšuje</a:t>
            </a:r>
            <a:r>
              <a:rPr lang="en-GB" dirty="0"/>
              <a:t> (</a:t>
            </a:r>
            <a:r>
              <a:rPr lang="en-GB" dirty="0" err="1"/>
              <a:t>na</a:t>
            </a:r>
            <a:r>
              <a:rPr lang="en-GB" dirty="0"/>
              <a:t> </a:t>
            </a:r>
            <a:r>
              <a:rPr lang="en-GB" dirty="0" err="1"/>
              <a:t>vodorovné</a:t>
            </a:r>
            <a:r>
              <a:rPr lang="en-GB" dirty="0"/>
              <a:t> </a:t>
            </a:r>
            <a:r>
              <a:rPr lang="en-GB" dirty="0" err="1"/>
              <a:t>ose</a:t>
            </a:r>
            <a:r>
              <a:rPr lang="en-GB" dirty="0"/>
              <a:t> </a:t>
            </a:r>
            <a:r>
              <a:rPr lang="en-GB" dirty="0" err="1"/>
              <a:t>směrem</a:t>
            </a:r>
            <a:r>
              <a:rPr lang="en-GB" dirty="0"/>
              <a:t> </a:t>
            </a:r>
            <a:r>
              <a:rPr lang="en-GB" dirty="0" err="1"/>
              <a:t>doprava</a:t>
            </a:r>
            <a:r>
              <a:rPr lang="en-GB" dirty="0"/>
              <a:t>).</a:t>
            </a:r>
          </a:p>
          <a:p>
            <a:r>
              <a:rPr lang="en-GB" dirty="0" err="1"/>
              <a:t>Vysvětlení</a:t>
            </a:r>
            <a:r>
              <a:rPr lang="en-GB" dirty="0"/>
              <a:t> </a:t>
            </a:r>
            <a:r>
              <a:rPr lang="en-GB" dirty="0" err="1"/>
              <a:t>grafu</a:t>
            </a:r>
            <a:r>
              <a:rPr lang="en-GB" dirty="0"/>
              <a:t>:</a:t>
            </a:r>
          </a:p>
          <a:p>
            <a:r>
              <a:rPr lang="en-GB" dirty="0" err="1"/>
              <a:t>Svislá</a:t>
            </a:r>
            <a:r>
              <a:rPr lang="en-GB" dirty="0"/>
              <a:t> </a:t>
            </a:r>
            <a:r>
              <a:rPr lang="en-GB" dirty="0" err="1"/>
              <a:t>osa</a:t>
            </a:r>
            <a:r>
              <a:rPr lang="en-GB" dirty="0"/>
              <a:t>: </a:t>
            </a:r>
            <a:r>
              <a:rPr lang="en-GB" dirty="0" err="1"/>
              <a:t>reálná</a:t>
            </a:r>
            <a:r>
              <a:rPr lang="en-GB" dirty="0"/>
              <a:t> </a:t>
            </a:r>
            <a:r>
              <a:rPr lang="en-GB" dirty="0" err="1"/>
              <a:t>apreciace</a:t>
            </a:r>
            <a:r>
              <a:rPr lang="en-GB" dirty="0"/>
              <a:t> (ER v </a:t>
            </a:r>
            <a:r>
              <a:rPr lang="en-GB" dirty="0" err="1"/>
              <a:t>Kč</a:t>
            </a:r>
            <a:r>
              <a:rPr lang="en-GB" dirty="0"/>
              <a:t>/</a:t>
            </a:r>
            <a:r>
              <a:rPr lang="en-GB" dirty="0" err="1"/>
              <a:t>eur</a:t>
            </a:r>
            <a:r>
              <a:rPr lang="en-GB" dirty="0"/>
              <a:t>)</a:t>
            </a:r>
          </a:p>
          <a:p>
            <a:r>
              <a:rPr lang="en-GB" dirty="0" err="1"/>
              <a:t>Vodorovná</a:t>
            </a:r>
            <a:r>
              <a:rPr lang="en-GB" dirty="0"/>
              <a:t> </a:t>
            </a:r>
            <a:r>
              <a:rPr lang="en-GB" dirty="0" err="1"/>
              <a:t>osa</a:t>
            </a:r>
            <a:r>
              <a:rPr lang="en-GB" dirty="0"/>
              <a:t>: </a:t>
            </a:r>
            <a:r>
              <a:rPr lang="en-GB" dirty="0" err="1"/>
              <a:t>čistý</a:t>
            </a:r>
            <a:r>
              <a:rPr lang="en-GB" dirty="0"/>
              <a:t> </a:t>
            </a:r>
            <a:r>
              <a:rPr lang="en-GB" dirty="0" err="1"/>
              <a:t>dovoz</a:t>
            </a:r>
            <a:r>
              <a:rPr lang="en-GB" dirty="0"/>
              <a:t> (</a:t>
            </a:r>
            <a:r>
              <a:rPr lang="en-GB" dirty="0" err="1"/>
              <a:t>vlevo</a:t>
            </a:r>
            <a:r>
              <a:rPr lang="en-GB" dirty="0"/>
              <a:t>) a </a:t>
            </a:r>
            <a:r>
              <a:rPr lang="en-GB" dirty="0" err="1"/>
              <a:t>čistý</a:t>
            </a:r>
            <a:r>
              <a:rPr lang="en-GB" dirty="0"/>
              <a:t> </a:t>
            </a:r>
            <a:r>
              <a:rPr lang="en-GB" dirty="0" err="1"/>
              <a:t>vývoz</a:t>
            </a:r>
            <a:r>
              <a:rPr lang="en-GB" dirty="0"/>
              <a:t> (</a:t>
            </a:r>
            <a:r>
              <a:rPr lang="en-GB" dirty="0" err="1"/>
              <a:t>vpravo</a:t>
            </a:r>
            <a:r>
              <a:rPr lang="en-GB" dirty="0"/>
              <a:t>)</a:t>
            </a:r>
          </a:p>
          <a:p>
            <a:r>
              <a:rPr lang="en-GB" dirty="0" err="1"/>
              <a:t>Křivka</a:t>
            </a:r>
            <a:r>
              <a:rPr lang="en-GB" dirty="0"/>
              <a:t> X(ER) </a:t>
            </a:r>
            <a:r>
              <a:rPr lang="en-GB" dirty="0" err="1"/>
              <a:t>klesá</a:t>
            </a:r>
            <a:r>
              <a:rPr lang="en-GB" dirty="0"/>
              <a:t>: s </a:t>
            </a:r>
            <a:r>
              <a:rPr lang="en-GB" dirty="0" err="1"/>
              <a:t>růstem</a:t>
            </a:r>
            <a:r>
              <a:rPr lang="en-GB" dirty="0"/>
              <a:t> </a:t>
            </a:r>
            <a:r>
              <a:rPr lang="en-GB" dirty="0" err="1"/>
              <a:t>reálného</a:t>
            </a:r>
            <a:r>
              <a:rPr lang="en-GB" dirty="0"/>
              <a:t> </a:t>
            </a:r>
            <a:r>
              <a:rPr lang="en-GB" dirty="0" err="1"/>
              <a:t>kurzu</a:t>
            </a:r>
            <a:r>
              <a:rPr lang="en-GB" dirty="0"/>
              <a:t> (</a:t>
            </a:r>
            <a:r>
              <a:rPr lang="en-GB" dirty="0" err="1"/>
              <a:t>silnější</a:t>
            </a:r>
            <a:r>
              <a:rPr lang="en-GB" dirty="0"/>
              <a:t> </a:t>
            </a:r>
            <a:r>
              <a:rPr lang="en-GB" dirty="0" err="1"/>
              <a:t>měna</a:t>
            </a:r>
            <a:r>
              <a:rPr lang="en-GB" dirty="0"/>
              <a:t>) se </a:t>
            </a:r>
            <a:r>
              <a:rPr lang="en-GB" dirty="0" err="1"/>
              <a:t>snižuje</a:t>
            </a:r>
            <a:r>
              <a:rPr lang="en-GB" dirty="0"/>
              <a:t> </a:t>
            </a:r>
            <a:r>
              <a:rPr lang="en-GB" dirty="0" err="1"/>
              <a:t>čistý</a:t>
            </a:r>
            <a:r>
              <a:rPr lang="en-GB" dirty="0"/>
              <a:t> </a:t>
            </a:r>
            <a:r>
              <a:rPr lang="en-GB" dirty="0" err="1"/>
              <a:t>vývoz</a:t>
            </a:r>
            <a:r>
              <a:rPr lang="en-GB" dirty="0"/>
              <a:t>, </a:t>
            </a:r>
            <a:r>
              <a:rPr lang="en-GB" dirty="0" err="1"/>
              <a:t>protože</a:t>
            </a:r>
            <a:r>
              <a:rPr lang="en-GB" dirty="0"/>
              <a:t> se </a:t>
            </a:r>
            <a:r>
              <a:rPr lang="en-GB" dirty="0" err="1"/>
              <a:t>zboží</a:t>
            </a:r>
            <a:r>
              <a:rPr lang="en-GB" dirty="0"/>
              <a:t> z </a:t>
            </a:r>
            <a:r>
              <a:rPr lang="en-GB" dirty="0" err="1"/>
              <a:t>domácí</a:t>
            </a:r>
            <a:r>
              <a:rPr lang="en-GB" dirty="0"/>
              <a:t> </a:t>
            </a:r>
            <a:r>
              <a:rPr lang="en-GB" dirty="0" err="1"/>
              <a:t>ekonomiky</a:t>
            </a:r>
            <a:r>
              <a:rPr lang="en-GB" dirty="0"/>
              <a:t> </a:t>
            </a:r>
            <a:r>
              <a:rPr lang="en-GB" dirty="0" err="1"/>
              <a:t>stává</a:t>
            </a:r>
            <a:r>
              <a:rPr lang="en-GB" dirty="0"/>
              <a:t> </a:t>
            </a:r>
            <a:r>
              <a:rPr lang="en-GB" dirty="0" err="1"/>
              <a:t>dražší</a:t>
            </a:r>
            <a:r>
              <a:rPr lang="en-GB" dirty="0"/>
              <a:t> pro </a:t>
            </a:r>
            <a:r>
              <a:rPr lang="en-GB" dirty="0" err="1"/>
              <a:t>zahraniční</a:t>
            </a:r>
            <a:r>
              <a:rPr lang="en-GB" dirty="0"/>
              <a:t> </a:t>
            </a:r>
            <a:r>
              <a:rPr lang="en-GB" dirty="0" err="1"/>
              <a:t>odběratele</a:t>
            </a:r>
            <a:r>
              <a:rPr lang="en-GB" dirty="0"/>
              <a:t>.</a:t>
            </a:r>
          </a:p>
          <a:p>
            <a:pPr algn="just"/>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s-CZ" dirty="0"/>
                  <a:t>Obr. Vlevo: </a:t>
                </a:r>
                <a:r>
                  <a:rPr lang="en-GB" b="1" dirty="0" err="1"/>
                  <a:t>Rovnováha</a:t>
                </a:r>
                <a:r>
                  <a:rPr lang="en-GB" b="1" dirty="0"/>
                  <a:t> </a:t>
                </a:r>
                <a:r>
                  <a:rPr lang="en-GB" b="1" dirty="0" err="1"/>
                  <a:t>trhu</a:t>
                </a:r>
                <a:r>
                  <a:rPr lang="en-GB" b="1" dirty="0"/>
                  <a:t> </a:t>
                </a:r>
                <a:r>
                  <a:rPr lang="en-GB" b="1" dirty="0" err="1"/>
                  <a:t>zapůjčitelných</a:t>
                </a:r>
                <a:r>
                  <a:rPr lang="en-GB" b="1" dirty="0"/>
                  <a:t> </a:t>
                </a:r>
                <a:r>
                  <a:rPr lang="en-GB" b="1" dirty="0" err="1"/>
                  <a:t>fondů</a:t>
                </a:r>
                <a:r>
                  <a:rPr lang="en-GB" b="1" dirty="0"/>
                  <a:t> a </a:t>
                </a:r>
                <a:r>
                  <a:rPr lang="en-GB" b="1" dirty="0" err="1"/>
                  <a:t>určení</a:t>
                </a:r>
                <a:r>
                  <a:rPr lang="en-GB" b="1" dirty="0"/>
                  <a:t> </a:t>
                </a:r>
                <a:r>
                  <a:rPr lang="en-GB" b="1" dirty="0" err="1"/>
                  <a:t>čistých</a:t>
                </a:r>
                <a:r>
                  <a:rPr lang="en-GB" b="1" dirty="0"/>
                  <a:t> </a:t>
                </a:r>
                <a:r>
                  <a:rPr lang="en-GB" b="1" dirty="0" err="1"/>
                  <a:t>zahraničních</a:t>
                </a:r>
                <a:r>
                  <a:rPr lang="en-GB" b="1" dirty="0"/>
                  <a:t> </a:t>
                </a:r>
                <a:r>
                  <a:rPr lang="en-GB" b="1" dirty="0" err="1"/>
                  <a:t>investic</a:t>
                </a:r>
                <a:r>
                  <a:rPr lang="en-GB" b="1" dirty="0"/>
                  <a:t>:</a:t>
                </a:r>
                <a:br>
                  <a:rPr lang="en-GB" dirty="0"/>
                </a:br>
                <a:r>
                  <a:rPr lang="en-GB" dirty="0"/>
                  <a:t>Na </a:t>
                </a:r>
                <a:r>
                  <a:rPr lang="en-GB" dirty="0" err="1"/>
                  <a:t>trhu</a:t>
                </a:r>
                <a:r>
                  <a:rPr lang="en-GB" dirty="0"/>
                  <a:t> </a:t>
                </a:r>
                <a:r>
                  <a:rPr lang="en-GB" dirty="0" err="1"/>
                  <a:t>zapůjčitelných</a:t>
                </a:r>
                <a:r>
                  <a:rPr lang="en-GB" dirty="0"/>
                  <a:t> </a:t>
                </a:r>
                <a:r>
                  <a:rPr lang="en-GB" dirty="0" err="1"/>
                  <a:t>fondů</a:t>
                </a:r>
                <a:r>
                  <a:rPr lang="en-GB" dirty="0"/>
                  <a:t>, </a:t>
                </a:r>
                <a:r>
                  <a:rPr lang="en-GB" dirty="0" err="1"/>
                  <a:t>kde</a:t>
                </a:r>
                <a:r>
                  <a:rPr lang="en-GB" dirty="0"/>
                  <a:t> je </a:t>
                </a:r>
                <a:r>
                  <a:rPr lang="en-GB" dirty="0" err="1"/>
                  <a:t>domácí</a:t>
                </a:r>
                <a:r>
                  <a:rPr lang="en-GB" dirty="0"/>
                  <a:t> </a:t>
                </a:r>
                <a:r>
                  <a:rPr lang="en-GB" dirty="0" err="1"/>
                  <a:t>úroková</a:t>
                </a:r>
                <a:r>
                  <a:rPr lang="en-GB" dirty="0"/>
                  <a:t> </a:t>
                </a:r>
                <a:r>
                  <a:rPr lang="en-GB" dirty="0" err="1"/>
                  <a:t>míra</a:t>
                </a:r>
                <a:r>
                  <a:rPr lang="en-GB" dirty="0"/>
                  <a:t> </a:t>
                </a:r>
                <a:r>
                  <a:rPr lang="en-GB" i="1" dirty="0"/>
                  <a:t>r</a:t>
                </a:r>
                <a:r>
                  <a:rPr lang="en-GB" dirty="0"/>
                  <a:t> </a:t>
                </a:r>
                <a:r>
                  <a:rPr lang="en-GB" dirty="0" err="1"/>
                  <a:t>rovna</a:t>
                </a:r>
                <a:r>
                  <a:rPr lang="en-GB" dirty="0"/>
                  <a:t> </a:t>
                </a:r>
                <a:r>
                  <a:rPr lang="en-GB" dirty="0" err="1"/>
                  <a:t>světové</a:t>
                </a:r>
                <a:r>
                  <a:rPr lang="en-GB" dirty="0"/>
                  <a:t> </a:t>
                </a:r>
                <a:r>
                  <a:rPr lang="en-GB" dirty="0" err="1"/>
                  <a:t>úrokové</a:t>
                </a:r>
                <a:r>
                  <a:rPr lang="en-GB" dirty="0"/>
                  <a:t> </a:t>
                </a:r>
                <a:r>
                  <a:rPr lang="en-GB" dirty="0" err="1"/>
                  <a:t>míře</a:t>
                </a:r>
                <a:r>
                  <a:rPr lang="en-GB" dirty="0"/>
                  <a:t> </a:t>
                </a:r>
                <a:r>
                  <a:rPr lang="en-GB" i="1" dirty="0"/>
                  <a:t>rₓ</a:t>
                </a:r>
                <a:r>
                  <a:rPr lang="en-GB" dirty="0"/>
                  <a:t>, </a:t>
                </a:r>
                <a:r>
                  <a:rPr lang="en-GB" dirty="0" err="1"/>
                  <a:t>vzniká</a:t>
                </a:r>
                <a:r>
                  <a:rPr lang="en-GB" dirty="0"/>
                  <a:t> </a:t>
                </a:r>
                <a:r>
                  <a:rPr lang="en-GB" dirty="0" err="1"/>
                  <a:t>rozdíl</a:t>
                </a:r>
                <a:r>
                  <a:rPr lang="en-GB" dirty="0"/>
                  <a:t> </a:t>
                </a:r>
                <a:r>
                  <a:rPr lang="en-GB" dirty="0" err="1"/>
                  <a:t>mezi</a:t>
                </a:r>
                <a:r>
                  <a:rPr lang="en-GB" dirty="0"/>
                  <a:t> </a:t>
                </a:r>
                <a:r>
                  <a:rPr lang="en-GB" dirty="0" err="1"/>
                  <a:t>domácími</a:t>
                </a:r>
                <a:r>
                  <a:rPr lang="en-GB" dirty="0"/>
                  <a:t> </a:t>
                </a:r>
                <a:r>
                  <a:rPr lang="en-GB" dirty="0" err="1"/>
                  <a:t>investicemi</a:t>
                </a:r>
                <a:r>
                  <a:rPr lang="en-GB" dirty="0"/>
                  <a:t> </a:t>
                </a:r>
                <a:r>
                  <a:rPr lang="en-GB" i="1" dirty="0"/>
                  <a:t>I</a:t>
                </a:r>
                <a:r>
                  <a:rPr lang="en-GB" dirty="0"/>
                  <a:t> a </a:t>
                </a:r>
                <a:r>
                  <a:rPr lang="en-GB" dirty="0" err="1"/>
                  <a:t>domácími</a:t>
                </a:r>
                <a:r>
                  <a:rPr lang="en-GB" dirty="0"/>
                  <a:t> </a:t>
                </a:r>
                <a:r>
                  <a:rPr lang="en-GB" dirty="0" err="1"/>
                  <a:t>úsporami</a:t>
                </a:r>
                <a:r>
                  <a:rPr lang="en-GB" dirty="0"/>
                  <a:t> </a:t>
                </a:r>
                <a:r>
                  <a:rPr lang="en-GB" i="1" dirty="0"/>
                  <a:t>S + (T – G)</a:t>
                </a:r>
                <a:r>
                  <a:rPr lang="en-GB" dirty="0"/>
                  <a:t>, </a:t>
                </a:r>
                <a:r>
                  <a:rPr lang="en-GB" dirty="0" err="1"/>
                  <a:t>který</a:t>
                </a:r>
                <a:r>
                  <a:rPr lang="en-GB" dirty="0"/>
                  <a:t> je </a:t>
                </a:r>
                <a:r>
                  <a:rPr lang="en-GB" dirty="0" err="1"/>
                  <a:t>vyplněn</a:t>
                </a:r>
                <a:r>
                  <a:rPr lang="en-GB" dirty="0"/>
                  <a:t> </a:t>
                </a:r>
                <a:r>
                  <a:rPr lang="en-GB" dirty="0" err="1"/>
                  <a:t>čistým</a:t>
                </a:r>
                <a:r>
                  <a:rPr lang="en-GB" dirty="0"/>
                  <a:t> </a:t>
                </a:r>
                <a:r>
                  <a:rPr lang="en-GB" dirty="0" err="1"/>
                  <a:t>dovozem</a:t>
                </a:r>
                <a:r>
                  <a:rPr lang="en-GB" dirty="0"/>
                  <a:t> </a:t>
                </a:r>
                <a:r>
                  <a:rPr lang="en-GB" dirty="0" err="1"/>
                  <a:t>kapitálu</a:t>
                </a:r>
                <a:r>
                  <a:rPr lang="en-GB" dirty="0"/>
                  <a:t> </a:t>
                </a:r>
                <a:r>
                  <a:rPr lang="ar-AE" dirty="0"/>
                  <a:t>− </a:t>
                </a:r>
                <a14:m>
                  <m:oMath xmlns:m="http://schemas.openxmlformats.org/officeDocument/2006/math">
                    <m:sSub>
                      <m:sSubPr>
                        <m:ctrlPr>
                          <a:rPr lang="ar-AE" sz="1200" kern="1200">
                            <a:solidFill>
                              <a:schemeClr val="tx1"/>
                            </a:solidFill>
                            <a:latin typeface="+mn-lt"/>
                            <a:ea typeface="+mn-ea"/>
                            <a:cs typeface="+mn-cs"/>
                          </a:rPr>
                        </m:ctrlPr>
                      </m:sSubPr>
                      <m:e>
                        <m:r>
                          <a:rPr lang="ar-AE" sz="1200" i="1" kern="1200">
                            <a:solidFill>
                              <a:schemeClr val="tx1"/>
                            </a:solidFill>
                            <a:latin typeface="+mn-lt"/>
                            <a:ea typeface="+mn-ea"/>
                            <a:cs typeface="+mn-cs"/>
                          </a:rPr>
                          <m:t>𝐼</m:t>
                        </m:r>
                      </m:e>
                      <m:sub>
                        <m:r>
                          <a:rPr lang="ar-AE" sz="1200" i="1" kern="1200">
                            <a:solidFill>
                              <a:schemeClr val="tx1"/>
                            </a:solidFill>
                            <a:latin typeface="+mn-lt"/>
                            <a:ea typeface="+mn-ea"/>
                            <a:cs typeface="+mn-cs"/>
                          </a:rPr>
                          <m:t>𝑓</m:t>
                        </m:r>
                      </m:sub>
                    </m:sSub>
                  </m:oMath>
                </a14:m>
                <a:r>
                  <a:rPr lang="en-GB" dirty="0"/>
                  <a:t>.</a:t>
                </a:r>
                <a:endParaRPr lang="cs-CZ" dirty="0"/>
              </a:p>
              <a:p>
                <a:pPr marL="0" lvl="0" indent="0" algn="l" rtl="0">
                  <a:spcBef>
                    <a:spcPts val="0"/>
                  </a:spcBef>
                  <a:spcAft>
                    <a:spcPts val="0"/>
                  </a:spcAft>
                  <a:buNone/>
                </a:pPr>
                <a:r>
                  <a:rPr lang="en-GB" b="1" dirty="0" err="1"/>
                  <a:t>Obr</a:t>
                </a:r>
                <a:r>
                  <a:rPr lang="en-GB" b="1" dirty="0"/>
                  <a:t>. </a:t>
                </a:r>
                <a:r>
                  <a:rPr lang="cs-CZ" b="1" dirty="0"/>
                  <a:t>Vpravo:</a:t>
                </a:r>
                <a:r>
                  <a:rPr lang="en-GB" b="1" dirty="0"/>
                  <a:t> </a:t>
                </a:r>
                <a:r>
                  <a:rPr lang="en-GB" b="1" dirty="0" err="1"/>
                  <a:t>Vnější</a:t>
                </a:r>
                <a:r>
                  <a:rPr lang="en-GB" b="1" dirty="0"/>
                  <a:t> </a:t>
                </a:r>
                <a:r>
                  <a:rPr lang="en-GB" b="1" dirty="0" err="1"/>
                  <a:t>rovnováha</a:t>
                </a:r>
                <a:r>
                  <a:rPr lang="en-GB" b="1" dirty="0"/>
                  <a:t> a </a:t>
                </a:r>
                <a:r>
                  <a:rPr lang="en-GB" b="1" dirty="0" err="1"/>
                  <a:t>určení</a:t>
                </a:r>
                <a:r>
                  <a:rPr lang="en-GB" b="1" dirty="0"/>
                  <a:t> </a:t>
                </a:r>
                <a:r>
                  <a:rPr lang="en-GB" b="1" dirty="0" err="1"/>
                  <a:t>reálného</a:t>
                </a:r>
                <a:r>
                  <a:rPr lang="en-GB" b="1" dirty="0"/>
                  <a:t> </a:t>
                </a:r>
                <a:r>
                  <a:rPr lang="en-GB" b="1" dirty="0" err="1"/>
                  <a:t>měnového</a:t>
                </a:r>
                <a:r>
                  <a:rPr lang="en-GB" b="1" dirty="0"/>
                  <a:t> </a:t>
                </a:r>
                <a:r>
                  <a:rPr lang="en-GB" b="1" dirty="0" err="1"/>
                  <a:t>kurzu</a:t>
                </a:r>
                <a:r>
                  <a:rPr lang="en-GB" b="1" dirty="0"/>
                  <a:t>:</a:t>
                </a:r>
                <a:r>
                  <a:rPr lang="en-GB" dirty="0"/>
                  <a:t> </a:t>
                </a:r>
                <a:r>
                  <a:rPr lang="en-GB" dirty="0" err="1"/>
                  <a:t>jelikož</a:t>
                </a:r>
                <a:r>
                  <a:rPr lang="en-GB" dirty="0"/>
                  <a:t> </a:t>
                </a:r>
                <a:r>
                  <a:rPr lang="en-GB" dirty="0" err="1"/>
                  <a:t>podmínkou</a:t>
                </a:r>
                <a:r>
                  <a:rPr lang="en-GB" dirty="0"/>
                  <a:t> </a:t>
                </a:r>
                <a:r>
                  <a:rPr lang="en-GB" dirty="0" err="1"/>
                  <a:t>vnější</a:t>
                </a:r>
                <a:r>
                  <a:rPr lang="en-GB" dirty="0"/>
                  <a:t> </a:t>
                </a:r>
                <a:r>
                  <a:rPr lang="en-GB" dirty="0" err="1"/>
                  <a:t>rovnováhy</a:t>
                </a:r>
                <a:r>
                  <a:rPr lang="en-GB" dirty="0"/>
                  <a:t> je </a:t>
                </a:r>
                <a:r>
                  <a:rPr lang="en-GB" dirty="0" err="1"/>
                  <a:t>rovnost</a:t>
                </a:r>
                <a:r>
                  <a:rPr lang="en-GB" dirty="0"/>
                  <a:t> </a:t>
                </a:r>
                <a:r>
                  <a:rPr lang="en-GB" dirty="0" err="1"/>
                  <a:t>čistého</a:t>
                </a:r>
                <a:r>
                  <a:rPr lang="en-GB" dirty="0"/>
                  <a:t> </a:t>
                </a:r>
                <a:r>
                  <a:rPr lang="en-GB" dirty="0" err="1"/>
                  <a:t>dovozu</a:t>
                </a:r>
                <a:r>
                  <a:rPr lang="en-GB" dirty="0"/>
                  <a:t> </a:t>
                </a:r>
                <a:r>
                  <a:rPr lang="en-GB" dirty="0" err="1"/>
                  <a:t>kapitálu</a:t>
                </a:r>
                <a:r>
                  <a:rPr lang="en-GB" dirty="0"/>
                  <a:t> </a:t>
                </a:r>
                <a:r>
                  <a:rPr lang="ar-AE" dirty="0"/>
                  <a:t>− </a:t>
                </a:r>
                <a14:m>
                  <m:oMath xmlns:m="http://schemas.openxmlformats.org/officeDocument/2006/math">
                    <m:sSub>
                      <m:sSubPr>
                        <m:ctrlPr>
                          <a:rPr lang="ar-AE" sz="1200" kern="1200">
                            <a:solidFill>
                              <a:schemeClr val="tx1"/>
                            </a:solidFill>
                            <a:latin typeface="+mn-lt"/>
                            <a:ea typeface="+mn-ea"/>
                            <a:cs typeface="+mn-cs"/>
                          </a:rPr>
                        </m:ctrlPr>
                      </m:sSubPr>
                      <m:e>
                        <m:r>
                          <a:rPr lang="ar-AE" sz="1200" i="1" kern="1200">
                            <a:solidFill>
                              <a:schemeClr val="tx1"/>
                            </a:solidFill>
                            <a:latin typeface="+mn-lt"/>
                            <a:ea typeface="+mn-ea"/>
                            <a:cs typeface="+mn-cs"/>
                          </a:rPr>
                          <m:t>𝐼</m:t>
                        </m:r>
                      </m:e>
                      <m:sub>
                        <m:r>
                          <a:rPr lang="ar-AE" sz="1200" i="1" kern="1200">
                            <a:solidFill>
                              <a:schemeClr val="tx1"/>
                            </a:solidFill>
                            <a:latin typeface="+mn-lt"/>
                            <a:ea typeface="+mn-ea"/>
                            <a:cs typeface="+mn-cs"/>
                          </a:rPr>
                          <m:t>𝑓</m:t>
                        </m:r>
                      </m:sub>
                    </m:sSub>
                  </m:oMath>
                </a14:m>
                <a:r>
                  <a:rPr lang="en-GB" dirty="0"/>
                  <a:t>a </a:t>
                </a:r>
                <a:r>
                  <a:rPr lang="en-GB" dirty="0" err="1"/>
                  <a:t>čistého</a:t>
                </a:r>
                <a:r>
                  <a:rPr lang="en-GB" dirty="0"/>
                  <a:t> </a:t>
                </a:r>
                <a:r>
                  <a:rPr lang="en-GB" dirty="0" err="1"/>
                  <a:t>dovozu</a:t>
                </a:r>
                <a:r>
                  <a:rPr lang="en-GB" dirty="0"/>
                  <a:t> </a:t>
                </a:r>
                <a:r>
                  <a:rPr lang="en-GB" dirty="0" err="1"/>
                  <a:t>zboží</a:t>
                </a:r>
                <a:r>
                  <a:rPr lang="en-GB" dirty="0"/>
                  <a:t> a </a:t>
                </a:r>
                <a:r>
                  <a:rPr lang="en-GB" dirty="0" err="1"/>
                  <a:t>služeb</a:t>
                </a:r>
                <a:r>
                  <a:rPr lang="en-GB" dirty="0"/>
                  <a:t> −</a:t>
                </a:r>
                <a:r>
                  <a:rPr lang="en-GB" dirty="0">
                    <a:effectLst/>
                  </a:rPr>
                  <a:t>X</a:t>
                </a:r>
                <a:r>
                  <a:rPr lang="en-GB" dirty="0"/>
                  <a:t>, </a:t>
                </a:r>
                <a:r>
                  <a:rPr lang="en-GB" dirty="0" err="1"/>
                  <a:t>rovnovážný</a:t>
                </a:r>
                <a:r>
                  <a:rPr lang="en-GB" dirty="0"/>
                  <a:t> </a:t>
                </a:r>
                <a:r>
                  <a:rPr lang="en-GB" dirty="0" err="1"/>
                  <a:t>reálný</a:t>
                </a:r>
                <a:r>
                  <a:rPr lang="en-GB" dirty="0"/>
                  <a:t> </a:t>
                </a:r>
                <a:r>
                  <a:rPr lang="en-GB" dirty="0" err="1"/>
                  <a:t>měnový</a:t>
                </a:r>
                <a:r>
                  <a:rPr lang="en-GB" dirty="0"/>
                  <a:t> </a:t>
                </a:r>
                <a:r>
                  <a:rPr lang="en-GB" dirty="0" err="1"/>
                  <a:t>kurz</a:t>
                </a:r>
                <a:r>
                  <a:rPr lang="en-GB" dirty="0"/>
                  <a:t> je </a:t>
                </a:r>
                <a:r>
                  <a:rPr lang="en-GB" dirty="0">
                    <a:effectLst/>
                  </a:rPr>
                  <a:t>ER∗</a:t>
                </a:r>
                <a:r>
                  <a:rPr lang="en-GB" dirty="0"/>
                  <a:t>​. Bod A je </a:t>
                </a:r>
                <a:r>
                  <a:rPr lang="en-GB" dirty="0" err="1"/>
                  <a:t>bodem</a:t>
                </a:r>
                <a:r>
                  <a:rPr lang="en-GB" dirty="0"/>
                  <a:t> </a:t>
                </a:r>
                <a:r>
                  <a:rPr lang="en-GB" dirty="0" err="1"/>
                  <a:t>vnější</a:t>
                </a:r>
                <a:r>
                  <a:rPr lang="en-GB" dirty="0"/>
                  <a:t> </a:t>
                </a:r>
                <a:r>
                  <a:rPr lang="en-GB" dirty="0" err="1"/>
                  <a:t>rovnováhy</a:t>
                </a:r>
                <a:r>
                  <a:rPr lang="en-GB" dirty="0"/>
                  <a:t>.</a:t>
                </a:r>
                <a:endParaRPr dirty="0"/>
              </a:p>
            </p:txBody>
          </p:sp>
        </mc:Choice>
        <mc:Fallback>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s-CZ" dirty="0"/>
                  <a:t>Obr. Vlevo: </a:t>
                </a:r>
                <a:r>
                  <a:rPr lang="en-GB" b="1" dirty="0" err="1"/>
                  <a:t>Rovnováha</a:t>
                </a:r>
                <a:r>
                  <a:rPr lang="en-GB" b="1" dirty="0"/>
                  <a:t> </a:t>
                </a:r>
                <a:r>
                  <a:rPr lang="en-GB" b="1" dirty="0" err="1"/>
                  <a:t>trhu</a:t>
                </a:r>
                <a:r>
                  <a:rPr lang="en-GB" b="1" dirty="0"/>
                  <a:t> </a:t>
                </a:r>
                <a:r>
                  <a:rPr lang="en-GB" b="1" dirty="0" err="1"/>
                  <a:t>zapůjčitelných</a:t>
                </a:r>
                <a:r>
                  <a:rPr lang="en-GB" b="1" dirty="0"/>
                  <a:t> </a:t>
                </a:r>
                <a:r>
                  <a:rPr lang="en-GB" b="1" dirty="0" err="1"/>
                  <a:t>fondů</a:t>
                </a:r>
                <a:r>
                  <a:rPr lang="en-GB" b="1" dirty="0"/>
                  <a:t> a </a:t>
                </a:r>
                <a:r>
                  <a:rPr lang="en-GB" b="1" dirty="0" err="1"/>
                  <a:t>určení</a:t>
                </a:r>
                <a:r>
                  <a:rPr lang="en-GB" b="1" dirty="0"/>
                  <a:t> </a:t>
                </a:r>
                <a:r>
                  <a:rPr lang="en-GB" b="1" dirty="0" err="1"/>
                  <a:t>čistých</a:t>
                </a:r>
                <a:r>
                  <a:rPr lang="en-GB" b="1" dirty="0"/>
                  <a:t> </a:t>
                </a:r>
                <a:r>
                  <a:rPr lang="en-GB" b="1" dirty="0" err="1"/>
                  <a:t>zahraničních</a:t>
                </a:r>
                <a:r>
                  <a:rPr lang="en-GB" b="1" dirty="0"/>
                  <a:t> </a:t>
                </a:r>
                <a:r>
                  <a:rPr lang="en-GB" b="1" dirty="0" err="1"/>
                  <a:t>investic</a:t>
                </a:r>
                <a:r>
                  <a:rPr lang="en-GB" b="1" dirty="0"/>
                  <a:t>:</a:t>
                </a:r>
                <a:br>
                  <a:rPr lang="en-GB" dirty="0"/>
                </a:br>
                <a:r>
                  <a:rPr lang="en-GB" dirty="0"/>
                  <a:t>Na </a:t>
                </a:r>
                <a:r>
                  <a:rPr lang="en-GB" dirty="0" err="1"/>
                  <a:t>trhu</a:t>
                </a:r>
                <a:r>
                  <a:rPr lang="en-GB" dirty="0"/>
                  <a:t> </a:t>
                </a:r>
                <a:r>
                  <a:rPr lang="en-GB" dirty="0" err="1"/>
                  <a:t>zapůjčitelných</a:t>
                </a:r>
                <a:r>
                  <a:rPr lang="en-GB" dirty="0"/>
                  <a:t> </a:t>
                </a:r>
                <a:r>
                  <a:rPr lang="en-GB" dirty="0" err="1"/>
                  <a:t>fondů</a:t>
                </a:r>
                <a:r>
                  <a:rPr lang="en-GB" dirty="0"/>
                  <a:t>, </a:t>
                </a:r>
                <a:r>
                  <a:rPr lang="en-GB" dirty="0" err="1"/>
                  <a:t>kde</a:t>
                </a:r>
                <a:r>
                  <a:rPr lang="en-GB" dirty="0"/>
                  <a:t> je </a:t>
                </a:r>
                <a:r>
                  <a:rPr lang="en-GB" dirty="0" err="1"/>
                  <a:t>domácí</a:t>
                </a:r>
                <a:r>
                  <a:rPr lang="en-GB" dirty="0"/>
                  <a:t> </a:t>
                </a:r>
                <a:r>
                  <a:rPr lang="en-GB" dirty="0" err="1"/>
                  <a:t>úroková</a:t>
                </a:r>
                <a:r>
                  <a:rPr lang="en-GB" dirty="0"/>
                  <a:t> </a:t>
                </a:r>
                <a:r>
                  <a:rPr lang="en-GB" dirty="0" err="1"/>
                  <a:t>míra</a:t>
                </a:r>
                <a:r>
                  <a:rPr lang="en-GB" dirty="0"/>
                  <a:t> </a:t>
                </a:r>
                <a:r>
                  <a:rPr lang="en-GB" i="1" dirty="0"/>
                  <a:t>r</a:t>
                </a:r>
                <a:r>
                  <a:rPr lang="en-GB" dirty="0"/>
                  <a:t> </a:t>
                </a:r>
                <a:r>
                  <a:rPr lang="en-GB" dirty="0" err="1"/>
                  <a:t>rovna</a:t>
                </a:r>
                <a:r>
                  <a:rPr lang="en-GB" dirty="0"/>
                  <a:t> </a:t>
                </a:r>
                <a:r>
                  <a:rPr lang="en-GB" dirty="0" err="1"/>
                  <a:t>světové</a:t>
                </a:r>
                <a:r>
                  <a:rPr lang="en-GB" dirty="0"/>
                  <a:t> </a:t>
                </a:r>
                <a:r>
                  <a:rPr lang="en-GB" dirty="0" err="1"/>
                  <a:t>úrokové</a:t>
                </a:r>
                <a:r>
                  <a:rPr lang="en-GB" dirty="0"/>
                  <a:t> </a:t>
                </a:r>
                <a:r>
                  <a:rPr lang="en-GB" dirty="0" err="1"/>
                  <a:t>míře</a:t>
                </a:r>
                <a:r>
                  <a:rPr lang="en-GB" dirty="0"/>
                  <a:t> </a:t>
                </a:r>
                <a:r>
                  <a:rPr lang="en-GB" i="1" dirty="0"/>
                  <a:t>rₓ</a:t>
                </a:r>
                <a:r>
                  <a:rPr lang="en-GB" dirty="0"/>
                  <a:t>, </a:t>
                </a:r>
                <a:r>
                  <a:rPr lang="en-GB" dirty="0" err="1"/>
                  <a:t>vzniká</a:t>
                </a:r>
                <a:r>
                  <a:rPr lang="en-GB" dirty="0"/>
                  <a:t> </a:t>
                </a:r>
                <a:r>
                  <a:rPr lang="en-GB" dirty="0" err="1"/>
                  <a:t>rozdíl</a:t>
                </a:r>
                <a:r>
                  <a:rPr lang="en-GB" dirty="0"/>
                  <a:t> </a:t>
                </a:r>
                <a:r>
                  <a:rPr lang="en-GB" dirty="0" err="1"/>
                  <a:t>mezi</a:t>
                </a:r>
                <a:r>
                  <a:rPr lang="en-GB" dirty="0"/>
                  <a:t> </a:t>
                </a:r>
                <a:r>
                  <a:rPr lang="en-GB" dirty="0" err="1"/>
                  <a:t>domácími</a:t>
                </a:r>
                <a:r>
                  <a:rPr lang="en-GB" dirty="0"/>
                  <a:t> </a:t>
                </a:r>
                <a:r>
                  <a:rPr lang="en-GB" dirty="0" err="1"/>
                  <a:t>investicemi</a:t>
                </a:r>
                <a:r>
                  <a:rPr lang="en-GB" dirty="0"/>
                  <a:t> </a:t>
                </a:r>
                <a:r>
                  <a:rPr lang="en-GB" i="1" dirty="0"/>
                  <a:t>I</a:t>
                </a:r>
                <a:r>
                  <a:rPr lang="en-GB" dirty="0"/>
                  <a:t> a </a:t>
                </a:r>
                <a:r>
                  <a:rPr lang="en-GB" dirty="0" err="1"/>
                  <a:t>domácími</a:t>
                </a:r>
                <a:r>
                  <a:rPr lang="en-GB" dirty="0"/>
                  <a:t> </a:t>
                </a:r>
                <a:r>
                  <a:rPr lang="en-GB" dirty="0" err="1"/>
                  <a:t>úsporami</a:t>
                </a:r>
                <a:r>
                  <a:rPr lang="en-GB" dirty="0"/>
                  <a:t> </a:t>
                </a:r>
                <a:r>
                  <a:rPr lang="en-GB" i="1" dirty="0"/>
                  <a:t>S + (T – G)</a:t>
                </a:r>
                <a:r>
                  <a:rPr lang="en-GB" dirty="0"/>
                  <a:t>, </a:t>
                </a:r>
                <a:r>
                  <a:rPr lang="en-GB" dirty="0" err="1"/>
                  <a:t>který</a:t>
                </a:r>
                <a:r>
                  <a:rPr lang="en-GB" dirty="0"/>
                  <a:t> je </a:t>
                </a:r>
                <a:r>
                  <a:rPr lang="en-GB" dirty="0" err="1"/>
                  <a:t>vyplněn</a:t>
                </a:r>
                <a:r>
                  <a:rPr lang="en-GB" dirty="0"/>
                  <a:t> </a:t>
                </a:r>
                <a:r>
                  <a:rPr lang="en-GB" dirty="0" err="1"/>
                  <a:t>čistým</a:t>
                </a:r>
                <a:r>
                  <a:rPr lang="en-GB" dirty="0"/>
                  <a:t> </a:t>
                </a:r>
                <a:r>
                  <a:rPr lang="en-GB" dirty="0" err="1"/>
                  <a:t>dovozem</a:t>
                </a:r>
                <a:r>
                  <a:rPr lang="en-GB" dirty="0"/>
                  <a:t> </a:t>
                </a:r>
                <a:r>
                  <a:rPr lang="en-GB" dirty="0" err="1"/>
                  <a:t>kapitálu</a:t>
                </a:r>
                <a:r>
                  <a:rPr lang="en-GB" dirty="0"/>
                  <a:t> </a:t>
                </a:r>
                <a:r>
                  <a:rPr lang="ar-AE" dirty="0"/>
                  <a:t>− </a:t>
                </a:r>
                <a:r>
                  <a:rPr lang="ar-AE" sz="1200" i="0" kern="1200">
                    <a:solidFill>
                      <a:schemeClr val="tx1"/>
                    </a:solidFill>
                    <a:latin typeface="+mn-lt"/>
                    <a:ea typeface="+mn-ea"/>
                    <a:cs typeface="+mn-cs"/>
                  </a:rPr>
                  <a:t>𝐼_𝑓</a:t>
                </a:r>
                <a:r>
                  <a:rPr lang="en-GB" dirty="0"/>
                  <a:t>.</a:t>
                </a:r>
                <a:endParaRPr lang="cs-CZ" dirty="0"/>
              </a:p>
              <a:p>
                <a:pPr marL="0" lvl="0" indent="0" algn="l" rtl="0">
                  <a:spcBef>
                    <a:spcPts val="0"/>
                  </a:spcBef>
                  <a:spcAft>
                    <a:spcPts val="0"/>
                  </a:spcAft>
                  <a:buNone/>
                </a:pPr>
                <a:r>
                  <a:rPr lang="en-GB" b="1" dirty="0" err="1"/>
                  <a:t>Obr</a:t>
                </a:r>
                <a:r>
                  <a:rPr lang="en-GB" b="1" dirty="0"/>
                  <a:t>. </a:t>
                </a:r>
                <a:r>
                  <a:rPr lang="cs-CZ" b="1" dirty="0"/>
                  <a:t>Vpravo:</a:t>
                </a:r>
                <a:r>
                  <a:rPr lang="en-GB" b="1" dirty="0"/>
                  <a:t> </a:t>
                </a:r>
                <a:r>
                  <a:rPr lang="en-GB" b="1" dirty="0" err="1"/>
                  <a:t>Vnější</a:t>
                </a:r>
                <a:r>
                  <a:rPr lang="en-GB" b="1" dirty="0"/>
                  <a:t> </a:t>
                </a:r>
                <a:r>
                  <a:rPr lang="en-GB" b="1" dirty="0" err="1"/>
                  <a:t>rovnováha</a:t>
                </a:r>
                <a:r>
                  <a:rPr lang="en-GB" b="1" dirty="0"/>
                  <a:t> a </a:t>
                </a:r>
                <a:r>
                  <a:rPr lang="en-GB" b="1" dirty="0" err="1"/>
                  <a:t>určení</a:t>
                </a:r>
                <a:r>
                  <a:rPr lang="en-GB" b="1" dirty="0"/>
                  <a:t> </a:t>
                </a:r>
                <a:r>
                  <a:rPr lang="en-GB" b="1" dirty="0" err="1"/>
                  <a:t>reálného</a:t>
                </a:r>
                <a:r>
                  <a:rPr lang="en-GB" b="1" dirty="0"/>
                  <a:t> </a:t>
                </a:r>
                <a:r>
                  <a:rPr lang="en-GB" b="1" dirty="0" err="1"/>
                  <a:t>měnového</a:t>
                </a:r>
                <a:r>
                  <a:rPr lang="en-GB" b="1" dirty="0"/>
                  <a:t> </a:t>
                </a:r>
                <a:r>
                  <a:rPr lang="en-GB" b="1" dirty="0" err="1"/>
                  <a:t>kurzu</a:t>
                </a:r>
                <a:r>
                  <a:rPr lang="en-GB" b="1" dirty="0"/>
                  <a:t>:</a:t>
                </a:r>
                <a:r>
                  <a:rPr lang="en-GB" dirty="0"/>
                  <a:t> </a:t>
                </a:r>
                <a:r>
                  <a:rPr lang="en-GB" dirty="0" err="1"/>
                  <a:t>jelikož</a:t>
                </a:r>
                <a:r>
                  <a:rPr lang="en-GB" dirty="0"/>
                  <a:t> </a:t>
                </a:r>
                <a:r>
                  <a:rPr lang="en-GB" dirty="0" err="1"/>
                  <a:t>podmínkou</a:t>
                </a:r>
                <a:r>
                  <a:rPr lang="en-GB" dirty="0"/>
                  <a:t> </a:t>
                </a:r>
                <a:r>
                  <a:rPr lang="en-GB" dirty="0" err="1"/>
                  <a:t>vnější</a:t>
                </a:r>
                <a:r>
                  <a:rPr lang="en-GB" dirty="0"/>
                  <a:t> </a:t>
                </a:r>
                <a:r>
                  <a:rPr lang="en-GB" dirty="0" err="1"/>
                  <a:t>rovnováhy</a:t>
                </a:r>
                <a:r>
                  <a:rPr lang="en-GB" dirty="0"/>
                  <a:t> je </a:t>
                </a:r>
                <a:r>
                  <a:rPr lang="en-GB" dirty="0" err="1"/>
                  <a:t>rovnost</a:t>
                </a:r>
                <a:r>
                  <a:rPr lang="en-GB" dirty="0"/>
                  <a:t> </a:t>
                </a:r>
                <a:r>
                  <a:rPr lang="en-GB" dirty="0" err="1"/>
                  <a:t>čistého</a:t>
                </a:r>
                <a:r>
                  <a:rPr lang="en-GB" dirty="0"/>
                  <a:t> </a:t>
                </a:r>
                <a:r>
                  <a:rPr lang="en-GB" dirty="0" err="1"/>
                  <a:t>dovozu</a:t>
                </a:r>
                <a:r>
                  <a:rPr lang="en-GB" dirty="0"/>
                  <a:t> </a:t>
                </a:r>
                <a:r>
                  <a:rPr lang="en-GB" dirty="0" err="1"/>
                  <a:t>kapitálu</a:t>
                </a:r>
                <a:r>
                  <a:rPr lang="en-GB" dirty="0"/>
                  <a:t> </a:t>
                </a:r>
                <a:r>
                  <a:rPr lang="ar-AE" dirty="0"/>
                  <a:t>− </a:t>
                </a:r>
                <a:r>
                  <a:rPr lang="ar-AE" sz="1200" i="0" kern="1200">
                    <a:solidFill>
                      <a:schemeClr val="tx1"/>
                    </a:solidFill>
                    <a:latin typeface="+mn-lt"/>
                    <a:ea typeface="+mn-ea"/>
                    <a:cs typeface="+mn-cs"/>
                  </a:rPr>
                  <a:t>𝐼_𝑓</a:t>
                </a:r>
                <a:r>
                  <a:rPr lang="en-GB" dirty="0"/>
                  <a:t>a </a:t>
                </a:r>
                <a:r>
                  <a:rPr lang="en-GB" dirty="0" err="1"/>
                  <a:t>čistého</a:t>
                </a:r>
                <a:r>
                  <a:rPr lang="en-GB" dirty="0"/>
                  <a:t> </a:t>
                </a:r>
                <a:r>
                  <a:rPr lang="en-GB" dirty="0" err="1"/>
                  <a:t>dovozu</a:t>
                </a:r>
                <a:r>
                  <a:rPr lang="en-GB" dirty="0"/>
                  <a:t> </a:t>
                </a:r>
                <a:r>
                  <a:rPr lang="en-GB" dirty="0" err="1"/>
                  <a:t>zboží</a:t>
                </a:r>
                <a:r>
                  <a:rPr lang="en-GB" dirty="0"/>
                  <a:t> a </a:t>
                </a:r>
                <a:r>
                  <a:rPr lang="en-GB" dirty="0" err="1"/>
                  <a:t>služeb</a:t>
                </a:r>
                <a:r>
                  <a:rPr lang="en-GB" dirty="0"/>
                  <a:t> −</a:t>
                </a:r>
                <a:r>
                  <a:rPr lang="en-GB" dirty="0">
                    <a:effectLst/>
                  </a:rPr>
                  <a:t>X</a:t>
                </a:r>
                <a:r>
                  <a:rPr lang="en-GB" dirty="0"/>
                  <a:t>, </a:t>
                </a:r>
                <a:r>
                  <a:rPr lang="en-GB" dirty="0" err="1"/>
                  <a:t>rovnovážný</a:t>
                </a:r>
                <a:r>
                  <a:rPr lang="en-GB" dirty="0"/>
                  <a:t> </a:t>
                </a:r>
                <a:r>
                  <a:rPr lang="en-GB" dirty="0" err="1"/>
                  <a:t>reálný</a:t>
                </a:r>
                <a:r>
                  <a:rPr lang="en-GB" dirty="0"/>
                  <a:t> </a:t>
                </a:r>
                <a:r>
                  <a:rPr lang="en-GB" dirty="0" err="1"/>
                  <a:t>měnový</a:t>
                </a:r>
                <a:r>
                  <a:rPr lang="en-GB" dirty="0"/>
                  <a:t> </a:t>
                </a:r>
                <a:r>
                  <a:rPr lang="en-GB" dirty="0" err="1"/>
                  <a:t>kurz</a:t>
                </a:r>
                <a:r>
                  <a:rPr lang="en-GB" dirty="0"/>
                  <a:t> je </a:t>
                </a:r>
                <a:r>
                  <a:rPr lang="en-GB" dirty="0">
                    <a:effectLst/>
                  </a:rPr>
                  <a:t>ER∗</a:t>
                </a:r>
                <a:r>
                  <a:rPr lang="en-GB" dirty="0"/>
                  <a:t>​. Bod A je </a:t>
                </a:r>
                <a:r>
                  <a:rPr lang="en-GB" dirty="0" err="1"/>
                  <a:t>bodem</a:t>
                </a:r>
                <a:r>
                  <a:rPr lang="en-GB" dirty="0"/>
                  <a:t> </a:t>
                </a:r>
                <a:r>
                  <a:rPr lang="en-GB" dirty="0" err="1"/>
                  <a:t>vnější</a:t>
                </a:r>
                <a:r>
                  <a:rPr lang="en-GB" dirty="0"/>
                  <a:t> </a:t>
                </a:r>
                <a:r>
                  <a:rPr lang="en-GB" dirty="0" err="1"/>
                  <a:t>rovnováhy</a:t>
                </a:r>
                <a:r>
                  <a:rPr lang="en-GB" dirty="0"/>
                  <a:t>.</a:t>
                </a:r>
                <a:endParaRPr dirty="0"/>
              </a:p>
            </p:txBody>
          </p:sp>
        </mc:Fallback>
      </mc:AlternateContent>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cs-CZ" sz="1200" b="1" dirty="0">
                <a:solidFill>
                  <a:schemeClr val="tx1"/>
                </a:solidFill>
                <a:latin typeface="Times New Roman" panose="02020603050405020304" pitchFamily="18" charset="0"/>
                <a:cs typeface="Times New Roman" panose="02020603050405020304" pitchFamily="18" charset="0"/>
              </a:rPr>
              <a:t>pro poptávku po penězích platí v podstatě totéž, co pro poptávku po jakémkoli zboží. Například vaše poptávka po hamburgerech závisí na vašem důchodu a na ceně hamburgeru. Vaše poptávka po peněžních zůstatcích závisí rovněž na vašem důchodu a na ceně držby peněz — cenou držby peněz je ušlý nominální </a:t>
            </a:r>
            <a:r>
              <a:rPr lang="cs-CZ" sz="1200" b="1" dirty="0">
                <a:solidFill>
                  <a:srgbClr val="FF0000"/>
                </a:solidFill>
                <a:latin typeface="Times New Roman" panose="02020603050405020304" pitchFamily="18" charset="0"/>
                <a:cs typeface="Times New Roman" panose="02020603050405020304" pitchFamily="18" charset="0"/>
              </a:rPr>
              <a:t>úrok. </a:t>
            </a:r>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cs-CZ" noProof="0" dirty="0"/>
              <a:t>Obr. Vlevo: </a:t>
            </a:r>
            <a:r>
              <a:rPr lang="en-GB" dirty="0" err="1"/>
              <a:t>Zvýšení</a:t>
            </a:r>
            <a:r>
              <a:rPr lang="en-GB" dirty="0"/>
              <a:t> </a:t>
            </a:r>
            <a:r>
              <a:rPr lang="en-GB" dirty="0" err="1"/>
              <a:t>domácích</a:t>
            </a:r>
            <a:r>
              <a:rPr lang="en-GB" dirty="0"/>
              <a:t> </a:t>
            </a:r>
            <a:r>
              <a:rPr lang="en-GB" dirty="0" err="1"/>
              <a:t>investic</a:t>
            </a:r>
            <a:r>
              <a:rPr lang="en-GB" dirty="0"/>
              <a:t> o 30 </a:t>
            </a:r>
            <a:r>
              <a:rPr lang="en-GB" dirty="0" err="1"/>
              <a:t>miliard</a:t>
            </a:r>
            <a:r>
              <a:rPr lang="en-GB" dirty="0"/>
              <a:t> </a:t>
            </a:r>
            <a:r>
              <a:rPr lang="en-GB" dirty="0" err="1"/>
              <a:t>posune</a:t>
            </a:r>
            <a:r>
              <a:rPr lang="en-GB" dirty="0"/>
              <a:t> </a:t>
            </a:r>
            <a:r>
              <a:rPr lang="en-GB" dirty="0" err="1"/>
              <a:t>křivku</a:t>
            </a:r>
            <a:r>
              <a:rPr lang="en-GB" dirty="0"/>
              <a:t> </a:t>
            </a:r>
            <a:r>
              <a:rPr lang="en-GB" dirty="0" err="1"/>
              <a:t>investic</a:t>
            </a:r>
            <a:r>
              <a:rPr lang="en-GB" dirty="0"/>
              <a:t> I </a:t>
            </a:r>
            <a:r>
              <a:rPr lang="en-GB" dirty="0" err="1"/>
              <a:t>doprava</a:t>
            </a:r>
            <a:r>
              <a:rPr lang="en-GB" dirty="0"/>
              <a:t> a </a:t>
            </a:r>
            <a:r>
              <a:rPr lang="en-GB" dirty="0" err="1"/>
              <a:t>vyvolá</a:t>
            </a:r>
            <a:r>
              <a:rPr lang="en-GB" dirty="0"/>
              <a:t> </a:t>
            </a:r>
            <a:r>
              <a:rPr lang="en-GB" dirty="0" err="1"/>
              <a:t>zvýšení</a:t>
            </a:r>
            <a:r>
              <a:rPr lang="en-GB" dirty="0"/>
              <a:t> </a:t>
            </a:r>
            <a:r>
              <a:rPr lang="en-GB" dirty="0" err="1"/>
              <a:t>čistého</a:t>
            </a:r>
            <a:r>
              <a:rPr lang="en-GB" dirty="0"/>
              <a:t> </a:t>
            </a:r>
            <a:r>
              <a:rPr lang="en-GB" dirty="0" err="1"/>
              <a:t>dovozu</a:t>
            </a:r>
            <a:r>
              <a:rPr lang="en-GB" dirty="0"/>
              <a:t> </a:t>
            </a:r>
            <a:r>
              <a:rPr lang="en-GB" dirty="0" err="1"/>
              <a:t>kapitálu</a:t>
            </a:r>
            <a:r>
              <a:rPr lang="en-GB" dirty="0"/>
              <a:t> o 30 </a:t>
            </a:r>
            <a:r>
              <a:rPr lang="en-GB" dirty="0" err="1"/>
              <a:t>miliard</a:t>
            </a:r>
            <a:r>
              <a:rPr lang="en-GB" dirty="0"/>
              <a:t>.</a:t>
            </a:r>
            <a:endParaRPr lang="cs-CZ" dirty="0"/>
          </a:p>
          <a:p>
            <a:pPr algn="just"/>
            <a:r>
              <a:rPr lang="en-GB" dirty="0" err="1"/>
              <a:t>Obr</a:t>
            </a:r>
            <a:r>
              <a:rPr lang="en-GB" dirty="0"/>
              <a:t>. </a:t>
            </a:r>
            <a:r>
              <a:rPr lang="cs-CZ" dirty="0"/>
              <a:t>Vpravo:</a:t>
            </a:r>
            <a:r>
              <a:rPr lang="en-GB" dirty="0"/>
              <a:t> </a:t>
            </a:r>
            <a:r>
              <a:rPr lang="en-GB" dirty="0" err="1"/>
              <a:t>Při</a:t>
            </a:r>
            <a:r>
              <a:rPr lang="en-GB" dirty="0"/>
              <a:t> </a:t>
            </a:r>
            <a:r>
              <a:rPr lang="en-GB" dirty="0" err="1"/>
              <a:t>zvýšení</a:t>
            </a:r>
            <a:r>
              <a:rPr lang="en-GB" dirty="0"/>
              <a:t> </a:t>
            </a:r>
            <a:r>
              <a:rPr lang="en-GB" dirty="0" err="1"/>
              <a:t>čistých</a:t>
            </a:r>
            <a:r>
              <a:rPr lang="en-GB" dirty="0"/>
              <a:t> </a:t>
            </a:r>
            <a:r>
              <a:rPr lang="en-GB" dirty="0" err="1"/>
              <a:t>investic</a:t>
            </a:r>
            <a:r>
              <a:rPr lang="en-GB" dirty="0"/>
              <a:t> ze </a:t>
            </a:r>
            <a:r>
              <a:rPr lang="en-GB" dirty="0" err="1"/>
              <a:t>zahraničí</a:t>
            </a:r>
            <a:r>
              <a:rPr lang="en-GB" dirty="0"/>
              <a:t> o 30 </a:t>
            </a:r>
            <a:r>
              <a:rPr lang="en-GB" dirty="0" err="1"/>
              <a:t>miliard</a:t>
            </a:r>
            <a:r>
              <a:rPr lang="en-GB" dirty="0"/>
              <a:t> koruna </a:t>
            </a:r>
            <a:r>
              <a:rPr lang="en-GB" dirty="0" err="1"/>
              <a:t>reálně</a:t>
            </a:r>
            <a:r>
              <a:rPr lang="en-GB" dirty="0"/>
              <a:t> </a:t>
            </a:r>
            <a:r>
              <a:rPr lang="en-GB" dirty="0" err="1"/>
              <a:t>apreciuje</a:t>
            </a:r>
            <a:r>
              <a:rPr lang="en-GB" dirty="0"/>
              <a:t> </a:t>
            </a:r>
            <a:r>
              <a:rPr lang="en-GB" dirty="0" err="1"/>
              <a:t>na</a:t>
            </a:r>
            <a:r>
              <a:rPr lang="en-GB" dirty="0"/>
              <a:t> </a:t>
            </a:r>
            <a:r>
              <a:rPr lang="en-GB" dirty="0" err="1"/>
              <a:t>takovou</a:t>
            </a:r>
            <a:r>
              <a:rPr lang="en-GB" dirty="0"/>
              <a:t> </a:t>
            </a:r>
            <a:r>
              <a:rPr lang="en-GB" dirty="0" err="1"/>
              <a:t>úroveň</a:t>
            </a:r>
            <a:r>
              <a:rPr lang="en-GB" dirty="0"/>
              <a:t>, </a:t>
            </a:r>
            <a:r>
              <a:rPr lang="en-GB" dirty="0" err="1"/>
              <a:t>při</a:t>
            </a:r>
            <a:r>
              <a:rPr lang="en-GB" dirty="0"/>
              <a:t> </a:t>
            </a:r>
            <a:r>
              <a:rPr lang="en-GB" dirty="0" err="1"/>
              <a:t>které</a:t>
            </a:r>
            <a:r>
              <a:rPr lang="en-GB" dirty="0"/>
              <a:t> </a:t>
            </a:r>
            <a:r>
              <a:rPr lang="en-GB" dirty="0" err="1"/>
              <a:t>bude</a:t>
            </a:r>
            <a:r>
              <a:rPr lang="en-GB" dirty="0"/>
              <a:t> </a:t>
            </a:r>
            <a:r>
              <a:rPr lang="en-GB" dirty="0" err="1"/>
              <a:t>čistý</a:t>
            </a:r>
            <a:r>
              <a:rPr lang="en-GB" dirty="0"/>
              <a:t> </a:t>
            </a:r>
            <a:r>
              <a:rPr lang="en-GB" dirty="0" err="1"/>
              <a:t>dovoz</a:t>
            </a:r>
            <a:r>
              <a:rPr lang="en-GB" dirty="0"/>
              <a:t> </a:t>
            </a:r>
            <a:r>
              <a:rPr lang="en-GB" dirty="0" err="1"/>
              <a:t>zboží</a:t>
            </a:r>
            <a:r>
              <a:rPr lang="en-GB" dirty="0"/>
              <a:t> a </a:t>
            </a:r>
            <a:r>
              <a:rPr lang="en-GB" dirty="0" err="1"/>
              <a:t>služeb</a:t>
            </a:r>
            <a:r>
              <a:rPr lang="en-GB" dirty="0"/>
              <a:t> </a:t>
            </a:r>
            <a:r>
              <a:rPr lang="en-GB" dirty="0" err="1"/>
              <a:t>vyšší</a:t>
            </a:r>
            <a:r>
              <a:rPr lang="en-GB" dirty="0"/>
              <a:t> </a:t>
            </a:r>
            <a:r>
              <a:rPr lang="en-GB" dirty="0" err="1"/>
              <a:t>rovněž</a:t>
            </a:r>
            <a:r>
              <a:rPr lang="en-GB" dirty="0"/>
              <a:t> o 30 </a:t>
            </a:r>
            <a:r>
              <a:rPr lang="en-GB" dirty="0" err="1"/>
              <a:t>miliard</a:t>
            </a:r>
            <a:r>
              <a:rPr lang="en-GB" dirty="0"/>
              <a:t>.</a:t>
            </a:r>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cs-CZ" noProof="0" dirty="0"/>
              <a:t>https://www.cnb.cz/cs/menova-politika/mp-nastroje/</a:t>
            </a:r>
          </a:p>
          <a:p>
            <a:pPr algn="just"/>
            <a:endParaRPr lang="cs-CZ" noProof="0" dirty="0"/>
          </a:p>
          <a:p>
            <a:r>
              <a:rPr lang="cs-CZ" b="1" dirty="0"/>
              <a:t>Aktiva</a:t>
            </a:r>
            <a:r>
              <a:rPr lang="cs-CZ" dirty="0"/>
              <a:t>:</a:t>
            </a:r>
          </a:p>
          <a:p>
            <a:pPr>
              <a:buFont typeface="Arial" panose="020B0604020202020204" pitchFamily="34" charset="0"/>
              <a:buChar char="•"/>
            </a:pPr>
            <a:r>
              <a:rPr lang="cs-CZ" dirty="0"/>
              <a:t>Představují </a:t>
            </a:r>
            <a:r>
              <a:rPr lang="cs-CZ" b="1" dirty="0"/>
              <a:t>majetek banky</a:t>
            </a:r>
            <a:r>
              <a:rPr lang="cs-CZ" dirty="0"/>
              <a:t> nebo prostředky, které banka vlastní nebo má k dispozici a které jí přinášejí budoucí ekonomický prospěch.</a:t>
            </a:r>
          </a:p>
          <a:p>
            <a:pPr>
              <a:buFont typeface="Arial" panose="020B0604020202020204" pitchFamily="34" charset="0"/>
              <a:buChar char="•"/>
            </a:pPr>
            <a:r>
              <a:rPr lang="cs-CZ" dirty="0"/>
              <a:t>Do aktiv banky patří například </a:t>
            </a:r>
            <a:r>
              <a:rPr lang="cs-CZ" b="1" dirty="0"/>
              <a:t>půjčky a úvěry, cenné papíry, hotovost, investice, nemovitosti a pohledávky</a:t>
            </a:r>
            <a:r>
              <a:rPr lang="cs-CZ" dirty="0"/>
              <a:t>. Aktiva vytvářejí příjmy pro banku, například úroky z úvěrů.</a:t>
            </a:r>
          </a:p>
          <a:p>
            <a:r>
              <a:rPr lang="cs-CZ" b="1" dirty="0"/>
              <a:t>Pasiva</a:t>
            </a:r>
            <a:r>
              <a:rPr lang="cs-CZ" dirty="0"/>
              <a:t>:</a:t>
            </a:r>
          </a:p>
          <a:p>
            <a:pPr>
              <a:buFont typeface="Arial" panose="020B0604020202020204" pitchFamily="34" charset="0"/>
              <a:buChar char="•"/>
            </a:pPr>
            <a:r>
              <a:rPr lang="cs-CZ" dirty="0"/>
              <a:t>Pasiva představují </a:t>
            </a:r>
            <a:r>
              <a:rPr lang="cs-CZ" b="1" dirty="0"/>
              <a:t>závazky banky</a:t>
            </a:r>
            <a:r>
              <a:rPr lang="cs-CZ" dirty="0"/>
              <a:t> nebo zdroje, které banka dluží jiným subjektům. Jsou to prostředky, které banka musí vrátit nebo splatit.</a:t>
            </a:r>
          </a:p>
          <a:p>
            <a:pPr>
              <a:buFont typeface="Arial" panose="020B0604020202020204" pitchFamily="34" charset="0"/>
              <a:buChar char="•"/>
            </a:pPr>
            <a:r>
              <a:rPr lang="cs-CZ" dirty="0"/>
              <a:t>Do pasiv patří například </a:t>
            </a:r>
            <a:r>
              <a:rPr lang="cs-CZ" b="1" dirty="0"/>
              <a:t>vklady klientů, vydané dluhopisy, úvěry od jiných bank, závazky vůči dodavatelům</a:t>
            </a:r>
            <a:r>
              <a:rPr lang="cs-CZ" dirty="0"/>
              <a:t> atd. Tyto závazky banka využívá k financování svých aktivit.</a:t>
            </a:r>
          </a:p>
          <a:p>
            <a:pPr algn="just"/>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cs-CZ" sz="1200" b="1" dirty="0">
                <a:latin typeface="Times New Roman" panose="02020603050405020304" pitchFamily="18" charset="0"/>
                <a:cs typeface="Times New Roman" panose="02020603050405020304" pitchFamily="18" charset="0"/>
              </a:rPr>
              <a:t>Platební bilanci zpravidla sestavuje centrální banka. V ČR je to Česká národní banka, která shromažďuje data o všech transakcích z různých zdrojů (například od obchodních bank, celních úřadů, Českého statistického úřadu apod.) a pravidelně publikuje výkaz.</a:t>
            </a:r>
          </a:p>
          <a:p>
            <a:pPr algn="just"/>
            <a:endParaRPr lang="cs-CZ" sz="1200" b="1" dirty="0">
              <a:latin typeface="Times New Roman" panose="02020603050405020304" pitchFamily="18" charset="0"/>
              <a:cs typeface="Times New Roman" panose="02020603050405020304" pitchFamily="18" charset="0"/>
            </a:endParaRPr>
          </a:p>
          <a:p>
            <a:pPr algn="just"/>
            <a:r>
              <a:rPr lang="cs-CZ" sz="1200" b="1" dirty="0">
                <a:latin typeface="Times New Roman" panose="02020603050405020304" pitchFamily="18" charset="0"/>
                <a:cs typeface="Times New Roman" panose="02020603050405020304" pitchFamily="18" charset="0"/>
              </a:rPr>
              <a:t>Například pokud společnost Vítkovice Steel a.s. prodá do Německa svoje výrobky za 100 mil. EUR, objeví se v platební bilanci kreditní záznam v kategorii „vývoz zboží“ se znaménkem plus a současně kreditní záznam v kategorii „ostatní investice“ se znaménkem plus (dojde ke zvýšení zahraničních aktiv – pohledávek o 100 mil. EUR). Německý zákazník pro úhradu svých závazků použije eura, které pošle na bankovní účet ocelářů z Ostravy.  </a:t>
            </a:r>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en-GB" dirty="0" err="1"/>
              <a:t>Obr</a:t>
            </a:r>
            <a:r>
              <a:rPr lang="en-GB" dirty="0"/>
              <a:t>. </a:t>
            </a:r>
            <a:r>
              <a:rPr lang="cs-CZ" dirty="0"/>
              <a:t>Vlevo: </a:t>
            </a:r>
            <a:r>
              <a:rPr lang="en-GB" dirty="0" err="1"/>
              <a:t>Zvýšení</a:t>
            </a:r>
            <a:r>
              <a:rPr lang="en-GB" dirty="0"/>
              <a:t> </a:t>
            </a:r>
            <a:r>
              <a:rPr lang="en-GB" dirty="0" err="1"/>
              <a:t>rozpočtového</a:t>
            </a:r>
            <a:r>
              <a:rPr lang="en-GB" dirty="0"/>
              <a:t> </a:t>
            </a:r>
            <a:r>
              <a:rPr lang="en-GB" dirty="0" err="1"/>
              <a:t>schodku</a:t>
            </a:r>
            <a:r>
              <a:rPr lang="en-GB" dirty="0"/>
              <a:t> </a:t>
            </a:r>
            <a:r>
              <a:rPr lang="en-GB" dirty="0" err="1"/>
              <a:t>posouvá</a:t>
            </a:r>
            <a:r>
              <a:rPr lang="en-GB" dirty="0"/>
              <a:t> </a:t>
            </a:r>
            <a:r>
              <a:rPr lang="en-GB" dirty="0" err="1"/>
              <a:t>křivku</a:t>
            </a:r>
            <a:r>
              <a:rPr lang="en-GB" dirty="0"/>
              <a:t> </a:t>
            </a:r>
            <a:r>
              <a:rPr lang="en-GB" dirty="0" err="1"/>
              <a:t>národních</a:t>
            </a:r>
            <a:r>
              <a:rPr lang="en-GB" dirty="0"/>
              <a:t> </a:t>
            </a:r>
            <a:r>
              <a:rPr lang="en-GB" dirty="0" err="1"/>
              <a:t>úspor</a:t>
            </a:r>
            <a:r>
              <a:rPr lang="en-GB" dirty="0"/>
              <a:t> </a:t>
            </a:r>
            <a:r>
              <a:rPr lang="en-GB" dirty="0">
                <a:effectLst/>
              </a:rPr>
              <a:t>S</a:t>
            </a:r>
            <a:r>
              <a:rPr lang="en-GB" dirty="0"/>
              <a:t>+(</a:t>
            </a:r>
            <a:r>
              <a:rPr lang="en-GB" dirty="0">
                <a:effectLst/>
              </a:rPr>
              <a:t>T</a:t>
            </a:r>
            <a:r>
              <a:rPr lang="en-GB" dirty="0"/>
              <a:t>−G) </a:t>
            </a:r>
            <a:r>
              <a:rPr lang="en-GB" dirty="0" err="1"/>
              <a:t>doleva</a:t>
            </a:r>
            <a:r>
              <a:rPr lang="en-GB" dirty="0"/>
              <a:t> a </a:t>
            </a:r>
            <a:r>
              <a:rPr lang="en-GB" dirty="0" err="1"/>
              <a:t>vyvolává</a:t>
            </a:r>
            <a:r>
              <a:rPr lang="en-GB" dirty="0"/>
              <a:t> </a:t>
            </a:r>
            <a:r>
              <a:rPr lang="en-GB" dirty="0" err="1"/>
              <a:t>zvýšení</a:t>
            </a:r>
            <a:r>
              <a:rPr lang="en-GB" dirty="0"/>
              <a:t> </a:t>
            </a:r>
            <a:r>
              <a:rPr lang="en-GB" dirty="0" err="1"/>
              <a:t>čistého</a:t>
            </a:r>
            <a:r>
              <a:rPr lang="en-GB" dirty="0"/>
              <a:t> </a:t>
            </a:r>
            <a:r>
              <a:rPr lang="en-GB" dirty="0" err="1"/>
              <a:t>dovozu</a:t>
            </a:r>
            <a:r>
              <a:rPr lang="en-GB" dirty="0"/>
              <a:t> </a:t>
            </a:r>
            <a:r>
              <a:rPr lang="en-GB" dirty="0" err="1"/>
              <a:t>kapitálu</a:t>
            </a:r>
            <a:r>
              <a:rPr lang="en-GB" dirty="0"/>
              <a:t> o 30 </a:t>
            </a:r>
            <a:r>
              <a:rPr lang="en-GB" dirty="0" err="1"/>
              <a:t>miliard</a:t>
            </a:r>
            <a:r>
              <a:rPr lang="en-GB" dirty="0"/>
              <a:t>.</a:t>
            </a:r>
            <a:endParaRPr lang="cs-CZ" dirty="0"/>
          </a:p>
          <a:p>
            <a:r>
              <a:rPr lang="en-GB" dirty="0" err="1"/>
              <a:t>Obr</a:t>
            </a:r>
            <a:r>
              <a:rPr lang="en-GB" dirty="0"/>
              <a:t>. </a:t>
            </a:r>
            <a:r>
              <a:rPr lang="cs-CZ" dirty="0"/>
              <a:t>Vpravo:</a:t>
            </a:r>
            <a:r>
              <a:rPr lang="en-GB" dirty="0"/>
              <a:t> </a:t>
            </a:r>
            <a:r>
              <a:rPr lang="en-GB" dirty="0" err="1"/>
              <a:t>Při</a:t>
            </a:r>
            <a:r>
              <a:rPr lang="en-GB" dirty="0"/>
              <a:t> </a:t>
            </a:r>
            <a:r>
              <a:rPr lang="en-GB" dirty="0" err="1"/>
              <a:t>zvýšení</a:t>
            </a:r>
            <a:r>
              <a:rPr lang="en-GB" dirty="0"/>
              <a:t> </a:t>
            </a:r>
            <a:r>
              <a:rPr lang="en-GB" dirty="0" err="1"/>
              <a:t>čistého</a:t>
            </a:r>
            <a:r>
              <a:rPr lang="en-GB" dirty="0"/>
              <a:t> </a:t>
            </a:r>
            <a:r>
              <a:rPr lang="en-GB" dirty="0" err="1"/>
              <a:t>dovozu</a:t>
            </a:r>
            <a:r>
              <a:rPr lang="en-GB" dirty="0"/>
              <a:t> </a:t>
            </a:r>
            <a:r>
              <a:rPr lang="en-GB" dirty="0" err="1"/>
              <a:t>kapitálu</a:t>
            </a:r>
            <a:r>
              <a:rPr lang="en-GB" dirty="0"/>
              <a:t> o 30 </a:t>
            </a:r>
            <a:r>
              <a:rPr lang="en-GB" dirty="0" err="1"/>
              <a:t>miliard</a:t>
            </a:r>
            <a:r>
              <a:rPr lang="en-GB" dirty="0"/>
              <a:t> koruna </a:t>
            </a:r>
            <a:r>
              <a:rPr lang="en-GB" dirty="0" err="1"/>
              <a:t>reálně</a:t>
            </a:r>
            <a:r>
              <a:rPr lang="en-GB" dirty="0"/>
              <a:t> </a:t>
            </a:r>
            <a:r>
              <a:rPr lang="en-GB" dirty="0" err="1"/>
              <a:t>apreciuje</a:t>
            </a:r>
            <a:r>
              <a:rPr lang="en-GB" dirty="0"/>
              <a:t> </a:t>
            </a:r>
            <a:r>
              <a:rPr lang="en-GB" dirty="0" err="1"/>
              <a:t>na</a:t>
            </a:r>
            <a:r>
              <a:rPr lang="en-GB" dirty="0"/>
              <a:t> </a:t>
            </a:r>
            <a:r>
              <a:rPr lang="en-GB" dirty="0" err="1"/>
              <a:t>takovou</a:t>
            </a:r>
            <a:r>
              <a:rPr lang="en-GB" dirty="0"/>
              <a:t> </a:t>
            </a:r>
            <a:r>
              <a:rPr lang="en-GB" dirty="0" err="1"/>
              <a:t>úroveň</a:t>
            </a:r>
            <a:r>
              <a:rPr lang="en-GB" dirty="0"/>
              <a:t>, </a:t>
            </a:r>
            <a:r>
              <a:rPr lang="en-GB" dirty="0" err="1"/>
              <a:t>při</a:t>
            </a:r>
            <a:r>
              <a:rPr lang="en-GB" dirty="0"/>
              <a:t> </a:t>
            </a:r>
            <a:r>
              <a:rPr lang="en-GB" dirty="0" err="1"/>
              <a:t>které</a:t>
            </a:r>
            <a:r>
              <a:rPr lang="en-GB" dirty="0"/>
              <a:t> </a:t>
            </a:r>
            <a:r>
              <a:rPr lang="en-GB" dirty="0" err="1"/>
              <a:t>bude</a:t>
            </a:r>
            <a:r>
              <a:rPr lang="en-GB" dirty="0"/>
              <a:t> </a:t>
            </a:r>
            <a:r>
              <a:rPr lang="en-GB" dirty="0" err="1"/>
              <a:t>čistý</a:t>
            </a:r>
            <a:r>
              <a:rPr lang="en-GB" dirty="0"/>
              <a:t> </a:t>
            </a:r>
            <a:r>
              <a:rPr lang="en-GB" dirty="0" err="1"/>
              <a:t>dovoz</a:t>
            </a:r>
            <a:r>
              <a:rPr lang="en-GB" dirty="0"/>
              <a:t> </a:t>
            </a:r>
            <a:r>
              <a:rPr lang="en-GB" dirty="0" err="1"/>
              <a:t>zboží</a:t>
            </a:r>
            <a:r>
              <a:rPr lang="en-GB" dirty="0"/>
              <a:t> a </a:t>
            </a:r>
            <a:r>
              <a:rPr lang="en-GB" dirty="0" err="1"/>
              <a:t>služeb</a:t>
            </a:r>
            <a:r>
              <a:rPr lang="en-GB" dirty="0"/>
              <a:t> </a:t>
            </a:r>
            <a:r>
              <a:rPr lang="en-GB" dirty="0" err="1"/>
              <a:t>vyšší</a:t>
            </a:r>
            <a:r>
              <a:rPr lang="en-GB" dirty="0"/>
              <a:t> </a:t>
            </a:r>
            <a:r>
              <a:rPr lang="en-GB" dirty="0" err="1"/>
              <a:t>rovněž</a:t>
            </a:r>
            <a:r>
              <a:rPr lang="en-GB" dirty="0"/>
              <a:t> o 30 </a:t>
            </a:r>
            <a:r>
              <a:rPr lang="en-GB" dirty="0" err="1"/>
              <a:t>miliard</a:t>
            </a:r>
            <a:r>
              <a:rPr lang="en-GB" dirty="0"/>
              <a:t>.</a:t>
            </a:r>
          </a:p>
          <a:p>
            <a:r>
              <a:rPr lang="en-GB" dirty="0">
                <a:effectLst/>
              </a:rPr>
              <a:t>80</a:t>
            </a:r>
            <a:r>
              <a:rPr lang="en-GB" dirty="0"/>
              <a:t> </a:t>
            </a:r>
            <a:r>
              <a:rPr lang="en-GB" dirty="0" err="1"/>
              <a:t>Snížení</a:t>
            </a:r>
            <a:r>
              <a:rPr lang="en-GB" dirty="0"/>
              <a:t> </a:t>
            </a:r>
            <a:r>
              <a:rPr lang="en-GB" dirty="0" err="1"/>
              <a:t>rozpočtového</a:t>
            </a:r>
            <a:r>
              <a:rPr lang="en-GB" dirty="0"/>
              <a:t> </a:t>
            </a:r>
            <a:r>
              <a:rPr lang="en-GB" dirty="0" err="1"/>
              <a:t>schodku</a:t>
            </a:r>
            <a:r>
              <a:rPr lang="en-GB" dirty="0"/>
              <a:t> (</a:t>
            </a:r>
            <a:r>
              <a:rPr lang="en-GB" dirty="0" err="1"/>
              <a:t>popř</a:t>
            </a:r>
            <a:r>
              <a:rPr lang="en-GB" dirty="0"/>
              <a:t>. </a:t>
            </a:r>
            <a:r>
              <a:rPr lang="en-GB" dirty="0" err="1"/>
              <a:t>vznik</a:t>
            </a:r>
            <a:r>
              <a:rPr lang="en-GB" dirty="0"/>
              <a:t> </a:t>
            </a:r>
            <a:r>
              <a:rPr lang="en-GB" dirty="0" err="1"/>
              <a:t>rozpočtového</a:t>
            </a:r>
            <a:r>
              <a:rPr lang="en-GB" dirty="0"/>
              <a:t> </a:t>
            </a:r>
            <a:r>
              <a:rPr lang="en-GB" dirty="0" err="1"/>
              <a:t>přebytku</a:t>
            </a:r>
            <a:r>
              <a:rPr lang="en-GB" dirty="0"/>
              <a:t>) by </a:t>
            </a:r>
            <a:r>
              <a:rPr lang="en-GB" dirty="0" err="1"/>
              <a:t>mělo</a:t>
            </a:r>
            <a:r>
              <a:rPr lang="en-GB" dirty="0"/>
              <a:t> </a:t>
            </a:r>
            <a:r>
              <a:rPr lang="en-GB" dirty="0" err="1"/>
              <a:t>opačné</a:t>
            </a:r>
            <a:r>
              <a:rPr lang="en-GB" dirty="0"/>
              <a:t> </a:t>
            </a:r>
            <a:r>
              <a:rPr lang="en-GB" dirty="0" err="1"/>
              <a:t>účinky</a:t>
            </a:r>
            <a:r>
              <a:rPr lang="en-GB" dirty="0"/>
              <a:t>, </a:t>
            </a:r>
            <a:r>
              <a:rPr lang="en-GB" dirty="0" err="1"/>
              <a:t>vedlo</a:t>
            </a:r>
            <a:r>
              <a:rPr lang="en-GB" dirty="0"/>
              <a:t> by k </a:t>
            </a:r>
            <a:r>
              <a:rPr lang="en-GB" dirty="0" err="1"/>
              <a:t>depreciaci</a:t>
            </a:r>
            <a:r>
              <a:rPr lang="en-GB" dirty="0"/>
              <a:t> a </a:t>
            </a:r>
            <a:r>
              <a:rPr lang="en-GB" dirty="0" err="1"/>
              <a:t>ke</a:t>
            </a:r>
            <a:r>
              <a:rPr lang="en-GB" dirty="0"/>
              <a:t> </a:t>
            </a:r>
            <a:r>
              <a:rPr lang="en-GB" dirty="0" err="1"/>
              <a:t>snížení</a:t>
            </a:r>
            <a:r>
              <a:rPr lang="en-GB" dirty="0"/>
              <a:t> </a:t>
            </a:r>
            <a:r>
              <a:rPr lang="en-GB" dirty="0" err="1"/>
              <a:t>čistého</a:t>
            </a:r>
            <a:r>
              <a:rPr lang="en-GB" dirty="0"/>
              <a:t> </a:t>
            </a:r>
            <a:r>
              <a:rPr lang="en-GB" dirty="0" err="1"/>
              <a:t>dovozu</a:t>
            </a:r>
            <a:r>
              <a:rPr lang="en-GB" dirty="0"/>
              <a:t>.</a:t>
            </a:r>
          </a:p>
          <a:p>
            <a:r>
              <a:rPr lang="en-GB" dirty="0"/>
              <a:t>A </a:t>
            </a:r>
            <a:r>
              <a:rPr lang="en-GB" dirty="0" err="1"/>
              <a:t>zde</a:t>
            </a:r>
            <a:r>
              <a:rPr lang="en-GB" dirty="0"/>
              <a:t> je </a:t>
            </a:r>
            <a:r>
              <a:rPr lang="en-GB" dirty="0" err="1"/>
              <a:t>vylepšený</a:t>
            </a:r>
            <a:r>
              <a:rPr lang="en-GB" dirty="0"/>
              <a:t>, </a:t>
            </a:r>
            <a:r>
              <a:rPr lang="en-GB" dirty="0" err="1"/>
              <a:t>překreslený</a:t>
            </a:r>
            <a:r>
              <a:rPr lang="en-GB" dirty="0"/>
              <a:t> </a:t>
            </a:r>
            <a:r>
              <a:rPr lang="en-GB" dirty="0" err="1"/>
              <a:t>graf</a:t>
            </a:r>
            <a:r>
              <a:rPr lang="en-GB" dirty="0"/>
              <a:t> bez </a:t>
            </a:r>
            <a:r>
              <a:rPr lang="en-GB" dirty="0" err="1"/>
              <a:t>původního</a:t>
            </a:r>
            <a:r>
              <a:rPr lang="en-GB" dirty="0"/>
              <a:t> </a:t>
            </a:r>
            <a:r>
              <a:rPr lang="en-GB" dirty="0" err="1"/>
              <a:t>textu</a:t>
            </a:r>
            <a:r>
              <a:rPr lang="en-GB" dirty="0"/>
              <a:t> pod </a:t>
            </a:r>
            <a:r>
              <a:rPr lang="en-GB" dirty="0" err="1"/>
              <a:t>ním</a:t>
            </a:r>
            <a:r>
              <a:rPr lang="en-GB" dirty="0"/>
              <a:t>:</a:t>
            </a:r>
          </a:p>
          <a:p>
            <a:pPr algn="just"/>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cs-CZ" noProof="0" dirty="0"/>
              <a:t>Existuje rozšířená a zakořeněná představa, Že volný zahraniční obchod vystavuje zemi riziku obchodních schodků, zatímco obchodní ochranářství může obchodní schodek zmenšil Skutečnost je ovšem jiná.</a:t>
            </a:r>
          </a:p>
          <a:p>
            <a:pPr algn="just"/>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571500" indent="-571500" algn="just">
              <a:buFont typeface="Wingdings" panose="05000000000000000000" pitchFamily="2" charset="2"/>
              <a:buChar char="ü"/>
            </a:pPr>
            <a:r>
              <a:rPr lang="cs-CZ" sz="1200" b="1" dirty="0"/>
              <a:t>Jejich dlouhodobým účinkem není zvýšení čistého vývozu, nýbrž pouze reálná domácí měny. Představy laické veřejnosti, že obchodní ochranářství nebo podpora vývozu vedou ke zlepšení bilance zahraničního obchodu, jsou mylné. </a:t>
            </a:r>
          </a:p>
          <a:p>
            <a:pPr algn="just"/>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cs-CZ" noProof="0" dirty="0"/>
              <a:t>Měnový systém založený na zlatu se nazývá zlatý standard (</a:t>
            </a:r>
            <a:r>
              <a:rPr lang="cs-CZ" noProof="0" dirty="0" err="1"/>
              <a:t>gold</a:t>
            </a:r>
            <a:r>
              <a:rPr lang="cs-CZ" noProof="0" dirty="0"/>
              <a:t> standard). Tento systém fungoval v různých obdobích a v různých zemích, ale obecně jeho vrchol nastal v 19. a začátkem 20. století.</a:t>
            </a:r>
          </a:p>
          <a:p>
            <a:r>
              <a:rPr lang="en-GB" b="1" dirty="0" err="1"/>
              <a:t>Charakteristické</a:t>
            </a:r>
            <a:r>
              <a:rPr lang="en-GB" b="1" dirty="0"/>
              <a:t> </a:t>
            </a:r>
            <a:r>
              <a:rPr lang="en-GB" b="1" dirty="0" err="1"/>
              <a:t>rysy</a:t>
            </a:r>
            <a:r>
              <a:rPr lang="en-GB" b="1" dirty="0"/>
              <a:t> </a:t>
            </a:r>
            <a:r>
              <a:rPr lang="en-GB" b="1" dirty="0" err="1"/>
              <a:t>zlatého</a:t>
            </a:r>
            <a:r>
              <a:rPr lang="en-GB" b="1" dirty="0"/>
              <a:t> </a:t>
            </a:r>
            <a:r>
              <a:rPr lang="en-GB" b="1" dirty="0" err="1"/>
              <a:t>standardu</a:t>
            </a:r>
            <a:r>
              <a:rPr lang="en-GB" b="1" dirty="0"/>
              <a:t>:</a:t>
            </a:r>
          </a:p>
          <a:p>
            <a:pPr>
              <a:buFont typeface="+mj-lt"/>
              <a:buAutoNum type="arabicPeriod"/>
            </a:pPr>
            <a:r>
              <a:rPr lang="en-GB" b="1" dirty="0" err="1"/>
              <a:t>Fixace</a:t>
            </a:r>
            <a:r>
              <a:rPr lang="en-GB" b="1" dirty="0"/>
              <a:t> </a:t>
            </a:r>
            <a:r>
              <a:rPr lang="en-GB" b="1" dirty="0" err="1"/>
              <a:t>měny</a:t>
            </a:r>
            <a:r>
              <a:rPr lang="en-GB" b="1" dirty="0"/>
              <a:t> </a:t>
            </a:r>
            <a:r>
              <a:rPr lang="en-GB" b="1" dirty="0" err="1"/>
              <a:t>na</a:t>
            </a:r>
            <a:r>
              <a:rPr lang="en-GB" b="1" dirty="0"/>
              <a:t> </a:t>
            </a:r>
            <a:r>
              <a:rPr lang="en-GB" b="1" dirty="0" err="1"/>
              <a:t>zlato</a:t>
            </a:r>
            <a:r>
              <a:rPr lang="en-GB" dirty="0"/>
              <a:t>: </a:t>
            </a:r>
            <a:r>
              <a:rPr lang="en-GB" dirty="0" err="1"/>
              <a:t>Každá</a:t>
            </a:r>
            <a:r>
              <a:rPr lang="en-GB" dirty="0"/>
              <a:t> </a:t>
            </a:r>
            <a:r>
              <a:rPr lang="en-GB" dirty="0" err="1"/>
              <a:t>měna</a:t>
            </a:r>
            <a:r>
              <a:rPr lang="en-GB" dirty="0"/>
              <a:t> </a:t>
            </a:r>
            <a:r>
              <a:rPr lang="en-GB" dirty="0" err="1"/>
              <a:t>byla</a:t>
            </a:r>
            <a:r>
              <a:rPr lang="en-GB" dirty="0"/>
              <a:t> </a:t>
            </a:r>
            <a:r>
              <a:rPr lang="en-GB" dirty="0" err="1"/>
              <a:t>definována</a:t>
            </a:r>
            <a:r>
              <a:rPr lang="en-GB" dirty="0"/>
              <a:t> a </a:t>
            </a:r>
            <a:r>
              <a:rPr lang="en-GB" dirty="0" err="1"/>
              <a:t>směnitelná</a:t>
            </a:r>
            <a:r>
              <a:rPr lang="en-GB" dirty="0"/>
              <a:t> za </a:t>
            </a:r>
            <a:r>
              <a:rPr lang="en-GB" dirty="0" err="1"/>
              <a:t>určité</a:t>
            </a:r>
            <a:r>
              <a:rPr lang="en-GB" dirty="0"/>
              <a:t> </a:t>
            </a:r>
            <a:r>
              <a:rPr lang="en-GB" dirty="0" err="1"/>
              <a:t>množství</a:t>
            </a:r>
            <a:r>
              <a:rPr lang="en-GB" dirty="0"/>
              <a:t> </a:t>
            </a:r>
            <a:r>
              <a:rPr lang="en-GB" dirty="0" err="1"/>
              <a:t>zlata</a:t>
            </a:r>
            <a:r>
              <a:rPr lang="en-GB" dirty="0"/>
              <a:t>. </a:t>
            </a:r>
            <a:r>
              <a:rPr lang="en-GB" dirty="0" err="1"/>
              <a:t>Například</a:t>
            </a:r>
            <a:r>
              <a:rPr lang="en-GB" dirty="0"/>
              <a:t>, 1 </a:t>
            </a:r>
            <a:r>
              <a:rPr lang="en-GB" dirty="0" err="1"/>
              <a:t>americký</a:t>
            </a:r>
            <a:r>
              <a:rPr lang="en-GB" dirty="0"/>
              <a:t> </a:t>
            </a:r>
            <a:r>
              <a:rPr lang="en-GB" dirty="0" err="1"/>
              <a:t>dolar</a:t>
            </a:r>
            <a:r>
              <a:rPr lang="en-GB" dirty="0"/>
              <a:t> </a:t>
            </a:r>
            <a:r>
              <a:rPr lang="en-GB" dirty="0" err="1"/>
              <a:t>mohl</a:t>
            </a:r>
            <a:r>
              <a:rPr lang="en-GB" dirty="0"/>
              <a:t> </a:t>
            </a:r>
            <a:r>
              <a:rPr lang="en-GB" dirty="0" err="1"/>
              <a:t>být</a:t>
            </a:r>
            <a:r>
              <a:rPr lang="en-GB" dirty="0"/>
              <a:t> </a:t>
            </a:r>
            <a:r>
              <a:rPr lang="en-GB" dirty="0" err="1"/>
              <a:t>směněn</a:t>
            </a:r>
            <a:r>
              <a:rPr lang="en-GB" dirty="0"/>
              <a:t> za </a:t>
            </a:r>
            <a:r>
              <a:rPr lang="en-GB" dirty="0" err="1"/>
              <a:t>přesně</a:t>
            </a:r>
            <a:r>
              <a:rPr lang="en-GB" dirty="0"/>
              <a:t> </a:t>
            </a:r>
            <a:r>
              <a:rPr lang="en-GB" dirty="0" err="1"/>
              <a:t>definované</a:t>
            </a:r>
            <a:r>
              <a:rPr lang="en-GB" dirty="0"/>
              <a:t> </a:t>
            </a:r>
            <a:r>
              <a:rPr lang="en-GB" dirty="0" err="1"/>
              <a:t>množství</a:t>
            </a:r>
            <a:r>
              <a:rPr lang="en-GB" dirty="0"/>
              <a:t> </a:t>
            </a:r>
            <a:r>
              <a:rPr lang="en-GB" dirty="0" err="1"/>
              <a:t>zlata</a:t>
            </a:r>
            <a:r>
              <a:rPr lang="en-GB" dirty="0"/>
              <a:t>.</a:t>
            </a:r>
          </a:p>
          <a:p>
            <a:pPr>
              <a:buFont typeface="+mj-lt"/>
              <a:buAutoNum type="arabicPeriod"/>
            </a:pPr>
            <a:r>
              <a:rPr lang="en-GB" b="1" dirty="0" err="1"/>
              <a:t>Stabilita</a:t>
            </a:r>
            <a:r>
              <a:rPr lang="en-GB" b="1" dirty="0"/>
              <a:t> </a:t>
            </a:r>
            <a:r>
              <a:rPr lang="en-GB" b="1" dirty="0" err="1"/>
              <a:t>měn</a:t>
            </a:r>
            <a:r>
              <a:rPr lang="en-GB" dirty="0"/>
              <a:t>: </a:t>
            </a:r>
            <a:r>
              <a:rPr lang="en-GB" dirty="0" err="1"/>
              <a:t>Vzhledem</a:t>
            </a:r>
            <a:r>
              <a:rPr lang="en-GB" dirty="0"/>
              <a:t> k </a:t>
            </a:r>
            <a:r>
              <a:rPr lang="en-GB" dirty="0" err="1"/>
              <a:t>tomu</a:t>
            </a:r>
            <a:r>
              <a:rPr lang="en-GB" dirty="0"/>
              <a:t>, </a:t>
            </a:r>
            <a:r>
              <a:rPr lang="en-GB" dirty="0" err="1"/>
              <a:t>že</a:t>
            </a:r>
            <a:r>
              <a:rPr lang="en-GB" dirty="0"/>
              <a:t> </a:t>
            </a:r>
            <a:r>
              <a:rPr lang="en-GB" dirty="0" err="1"/>
              <a:t>hodnota</a:t>
            </a:r>
            <a:r>
              <a:rPr lang="en-GB" dirty="0"/>
              <a:t> </a:t>
            </a:r>
            <a:r>
              <a:rPr lang="en-GB" dirty="0" err="1"/>
              <a:t>měny</a:t>
            </a:r>
            <a:r>
              <a:rPr lang="en-GB" dirty="0"/>
              <a:t> </a:t>
            </a:r>
            <a:r>
              <a:rPr lang="en-GB" dirty="0" err="1"/>
              <a:t>byla</a:t>
            </a:r>
            <a:r>
              <a:rPr lang="en-GB" dirty="0"/>
              <a:t> </a:t>
            </a:r>
            <a:r>
              <a:rPr lang="en-GB" dirty="0" err="1"/>
              <a:t>pevně</a:t>
            </a:r>
            <a:r>
              <a:rPr lang="en-GB" dirty="0"/>
              <a:t> </a:t>
            </a:r>
            <a:r>
              <a:rPr lang="en-GB" dirty="0" err="1"/>
              <a:t>stanovena</a:t>
            </a:r>
            <a:r>
              <a:rPr lang="en-GB" dirty="0"/>
              <a:t> </a:t>
            </a:r>
            <a:r>
              <a:rPr lang="en-GB" dirty="0" err="1"/>
              <a:t>na</a:t>
            </a:r>
            <a:r>
              <a:rPr lang="en-GB" dirty="0"/>
              <a:t> </a:t>
            </a:r>
            <a:r>
              <a:rPr lang="en-GB" dirty="0" err="1"/>
              <a:t>základě</a:t>
            </a:r>
            <a:r>
              <a:rPr lang="en-GB" dirty="0"/>
              <a:t> </a:t>
            </a:r>
            <a:r>
              <a:rPr lang="en-GB" dirty="0" err="1"/>
              <a:t>zlata</a:t>
            </a:r>
            <a:r>
              <a:rPr lang="en-GB" dirty="0"/>
              <a:t>, </a:t>
            </a:r>
            <a:r>
              <a:rPr lang="en-GB" dirty="0" err="1"/>
              <a:t>směnné</a:t>
            </a:r>
            <a:r>
              <a:rPr lang="en-GB" dirty="0"/>
              <a:t> </a:t>
            </a:r>
            <a:r>
              <a:rPr lang="en-GB" dirty="0" err="1"/>
              <a:t>kurzy</a:t>
            </a:r>
            <a:r>
              <a:rPr lang="en-GB" dirty="0"/>
              <a:t> </a:t>
            </a:r>
            <a:r>
              <a:rPr lang="en-GB" dirty="0" err="1"/>
              <a:t>mezi</a:t>
            </a:r>
            <a:r>
              <a:rPr lang="en-GB" dirty="0"/>
              <a:t> </a:t>
            </a:r>
            <a:r>
              <a:rPr lang="en-GB" dirty="0" err="1"/>
              <a:t>měnami</a:t>
            </a:r>
            <a:r>
              <a:rPr lang="en-GB" dirty="0"/>
              <a:t> </a:t>
            </a:r>
            <a:r>
              <a:rPr lang="en-GB" dirty="0" err="1"/>
              <a:t>byly</a:t>
            </a:r>
            <a:r>
              <a:rPr lang="en-GB" dirty="0"/>
              <a:t> </a:t>
            </a:r>
            <a:r>
              <a:rPr lang="en-GB" dirty="0" err="1"/>
              <a:t>relativně</a:t>
            </a:r>
            <a:r>
              <a:rPr lang="en-GB" dirty="0"/>
              <a:t> </a:t>
            </a:r>
            <a:r>
              <a:rPr lang="en-GB" dirty="0" err="1"/>
              <a:t>stabilní</a:t>
            </a:r>
            <a:r>
              <a:rPr lang="en-GB" dirty="0"/>
              <a:t>.</a:t>
            </a:r>
          </a:p>
          <a:p>
            <a:pPr>
              <a:buFont typeface="+mj-lt"/>
              <a:buAutoNum type="arabicPeriod"/>
            </a:pPr>
            <a:r>
              <a:rPr lang="en-GB" b="1" dirty="0" err="1"/>
              <a:t>Omezená</a:t>
            </a:r>
            <a:r>
              <a:rPr lang="en-GB" b="1" dirty="0"/>
              <a:t> </a:t>
            </a:r>
            <a:r>
              <a:rPr lang="en-GB" b="1" dirty="0" err="1"/>
              <a:t>inflace</a:t>
            </a:r>
            <a:r>
              <a:rPr lang="en-GB" dirty="0"/>
              <a:t>: </a:t>
            </a:r>
            <a:r>
              <a:rPr lang="en-GB" dirty="0" err="1"/>
              <a:t>Zlatý</a:t>
            </a:r>
            <a:r>
              <a:rPr lang="en-GB" dirty="0"/>
              <a:t> standard </a:t>
            </a:r>
            <a:r>
              <a:rPr lang="en-GB" dirty="0" err="1"/>
              <a:t>omezoval</a:t>
            </a:r>
            <a:r>
              <a:rPr lang="en-GB" dirty="0"/>
              <a:t> </a:t>
            </a:r>
            <a:r>
              <a:rPr lang="en-GB" dirty="0" err="1"/>
              <a:t>schopnost</a:t>
            </a:r>
            <a:r>
              <a:rPr lang="en-GB" dirty="0"/>
              <a:t> </a:t>
            </a:r>
            <a:r>
              <a:rPr lang="en-GB" dirty="0" err="1"/>
              <a:t>vlád</a:t>
            </a:r>
            <a:r>
              <a:rPr lang="en-GB" dirty="0"/>
              <a:t> </a:t>
            </a:r>
            <a:r>
              <a:rPr lang="en-GB" dirty="0" err="1"/>
              <a:t>tisknout</a:t>
            </a:r>
            <a:r>
              <a:rPr lang="en-GB" dirty="0"/>
              <a:t> </a:t>
            </a:r>
            <a:r>
              <a:rPr lang="en-GB" dirty="0" err="1"/>
              <a:t>peníze</a:t>
            </a:r>
            <a:r>
              <a:rPr lang="en-GB" dirty="0"/>
              <a:t>, </a:t>
            </a:r>
            <a:r>
              <a:rPr lang="en-GB" dirty="0" err="1"/>
              <a:t>protože</a:t>
            </a:r>
            <a:r>
              <a:rPr lang="en-GB" dirty="0"/>
              <a:t> </a:t>
            </a:r>
            <a:r>
              <a:rPr lang="en-GB" dirty="0" err="1"/>
              <a:t>každá</a:t>
            </a:r>
            <a:r>
              <a:rPr lang="en-GB" dirty="0"/>
              <a:t> </a:t>
            </a:r>
            <a:r>
              <a:rPr lang="en-GB" dirty="0" err="1"/>
              <a:t>vydaná</a:t>
            </a:r>
            <a:r>
              <a:rPr lang="en-GB" dirty="0"/>
              <a:t> </a:t>
            </a:r>
            <a:r>
              <a:rPr lang="en-GB" dirty="0" err="1"/>
              <a:t>měna</a:t>
            </a:r>
            <a:r>
              <a:rPr lang="en-GB" dirty="0"/>
              <a:t> </a:t>
            </a:r>
            <a:r>
              <a:rPr lang="en-GB" dirty="0" err="1"/>
              <a:t>musela</a:t>
            </a:r>
            <a:r>
              <a:rPr lang="en-GB" dirty="0"/>
              <a:t> </a:t>
            </a:r>
            <a:r>
              <a:rPr lang="en-GB" dirty="0" err="1"/>
              <a:t>být</a:t>
            </a:r>
            <a:r>
              <a:rPr lang="en-GB" dirty="0"/>
              <a:t> </a:t>
            </a:r>
            <a:r>
              <a:rPr lang="en-GB" dirty="0" err="1"/>
              <a:t>kryta</a:t>
            </a:r>
            <a:r>
              <a:rPr lang="en-GB" dirty="0"/>
              <a:t> </a:t>
            </a:r>
            <a:r>
              <a:rPr lang="en-GB" dirty="0" err="1"/>
              <a:t>zlatými</a:t>
            </a:r>
            <a:r>
              <a:rPr lang="en-GB" dirty="0"/>
              <a:t> </a:t>
            </a:r>
            <a:r>
              <a:rPr lang="en-GB" dirty="0" err="1"/>
              <a:t>rezervami</a:t>
            </a:r>
            <a:r>
              <a:rPr lang="en-GB" dirty="0"/>
              <a:t>. To </a:t>
            </a:r>
            <a:r>
              <a:rPr lang="en-GB" dirty="0" err="1"/>
              <a:t>bránilo</a:t>
            </a:r>
            <a:r>
              <a:rPr lang="en-GB" dirty="0"/>
              <a:t> </a:t>
            </a:r>
            <a:r>
              <a:rPr lang="en-GB" dirty="0" err="1"/>
              <a:t>nekontrolované</a:t>
            </a:r>
            <a:r>
              <a:rPr lang="en-GB" dirty="0"/>
              <a:t> </a:t>
            </a:r>
            <a:r>
              <a:rPr lang="en-GB" dirty="0" err="1"/>
              <a:t>inflaci</a:t>
            </a:r>
            <a:r>
              <a:rPr lang="en-GB" dirty="0"/>
              <a:t>.</a:t>
            </a:r>
          </a:p>
          <a:p>
            <a:pPr>
              <a:buFont typeface="+mj-lt"/>
              <a:buAutoNum type="arabicPeriod"/>
            </a:pPr>
            <a:r>
              <a:rPr lang="en-GB" b="1" dirty="0" err="1"/>
              <a:t>Automatická</a:t>
            </a:r>
            <a:r>
              <a:rPr lang="en-GB" b="1" dirty="0"/>
              <a:t> </a:t>
            </a:r>
            <a:r>
              <a:rPr lang="en-GB" b="1" dirty="0" err="1"/>
              <a:t>vyrovnávací</a:t>
            </a:r>
            <a:r>
              <a:rPr lang="en-GB" b="1" dirty="0"/>
              <a:t> </a:t>
            </a:r>
            <a:r>
              <a:rPr lang="en-GB" b="1" dirty="0" err="1"/>
              <a:t>bilance</a:t>
            </a:r>
            <a:r>
              <a:rPr lang="en-GB" dirty="0"/>
              <a:t>: V </a:t>
            </a:r>
            <a:r>
              <a:rPr lang="en-GB" dirty="0" err="1"/>
              <a:t>zlatém</a:t>
            </a:r>
            <a:r>
              <a:rPr lang="en-GB" dirty="0"/>
              <a:t> </a:t>
            </a:r>
            <a:r>
              <a:rPr lang="en-GB" dirty="0" err="1"/>
              <a:t>standardu</a:t>
            </a:r>
            <a:r>
              <a:rPr lang="en-GB" dirty="0"/>
              <a:t> </a:t>
            </a:r>
            <a:r>
              <a:rPr lang="en-GB" dirty="0" err="1"/>
              <a:t>měly</a:t>
            </a:r>
            <a:r>
              <a:rPr lang="en-GB" dirty="0"/>
              <a:t> </a:t>
            </a:r>
            <a:r>
              <a:rPr lang="en-GB" dirty="0" err="1"/>
              <a:t>země</a:t>
            </a:r>
            <a:r>
              <a:rPr lang="en-GB" dirty="0"/>
              <a:t> </a:t>
            </a:r>
            <a:r>
              <a:rPr lang="en-GB" dirty="0" err="1"/>
              <a:t>tendenci</a:t>
            </a:r>
            <a:r>
              <a:rPr lang="en-GB" dirty="0"/>
              <a:t> </a:t>
            </a:r>
            <a:r>
              <a:rPr lang="en-GB" dirty="0" err="1"/>
              <a:t>automaticky</a:t>
            </a:r>
            <a:r>
              <a:rPr lang="en-GB" dirty="0"/>
              <a:t> </a:t>
            </a:r>
            <a:r>
              <a:rPr lang="en-GB" dirty="0" err="1"/>
              <a:t>vyrovnávat</a:t>
            </a:r>
            <a:r>
              <a:rPr lang="en-GB" dirty="0"/>
              <a:t> </a:t>
            </a:r>
            <a:r>
              <a:rPr lang="en-GB" dirty="0" err="1"/>
              <a:t>své</a:t>
            </a:r>
            <a:r>
              <a:rPr lang="en-GB" dirty="0"/>
              <a:t> </a:t>
            </a:r>
            <a:r>
              <a:rPr lang="en-GB" dirty="0" err="1"/>
              <a:t>obchodní</a:t>
            </a:r>
            <a:r>
              <a:rPr lang="en-GB" dirty="0"/>
              <a:t> </a:t>
            </a:r>
            <a:r>
              <a:rPr lang="en-GB" dirty="0" err="1"/>
              <a:t>bilance</a:t>
            </a:r>
            <a:r>
              <a:rPr lang="en-GB" dirty="0"/>
              <a:t>. </a:t>
            </a:r>
            <a:r>
              <a:rPr lang="en-GB" dirty="0" err="1"/>
              <a:t>Země</a:t>
            </a:r>
            <a:r>
              <a:rPr lang="en-GB" dirty="0"/>
              <a:t> s </a:t>
            </a:r>
            <a:r>
              <a:rPr lang="en-GB" dirty="0" err="1"/>
              <a:t>obchodním</a:t>
            </a:r>
            <a:r>
              <a:rPr lang="en-GB" dirty="0"/>
              <a:t> </a:t>
            </a:r>
            <a:r>
              <a:rPr lang="en-GB" dirty="0" err="1"/>
              <a:t>přebytkem</a:t>
            </a:r>
            <a:r>
              <a:rPr lang="en-GB" dirty="0"/>
              <a:t> </a:t>
            </a:r>
            <a:r>
              <a:rPr lang="en-GB" dirty="0" err="1"/>
              <a:t>přijímala</a:t>
            </a:r>
            <a:r>
              <a:rPr lang="en-GB" dirty="0"/>
              <a:t> </a:t>
            </a:r>
            <a:r>
              <a:rPr lang="en-GB" dirty="0" err="1"/>
              <a:t>zlato</a:t>
            </a:r>
            <a:r>
              <a:rPr lang="en-GB" dirty="0"/>
              <a:t> od </a:t>
            </a:r>
            <a:r>
              <a:rPr lang="en-GB" dirty="0" err="1"/>
              <a:t>zemí</a:t>
            </a:r>
            <a:r>
              <a:rPr lang="en-GB" dirty="0"/>
              <a:t> s </a:t>
            </a:r>
            <a:r>
              <a:rPr lang="en-GB" dirty="0" err="1"/>
              <a:t>obchodním</a:t>
            </a:r>
            <a:r>
              <a:rPr lang="en-GB" dirty="0"/>
              <a:t> </a:t>
            </a:r>
            <a:r>
              <a:rPr lang="en-GB" dirty="0" err="1"/>
              <a:t>schodkem</a:t>
            </a:r>
            <a:r>
              <a:rPr lang="en-GB" dirty="0"/>
              <a:t>, </a:t>
            </a:r>
            <a:r>
              <a:rPr lang="en-GB" dirty="0" err="1"/>
              <a:t>což</a:t>
            </a:r>
            <a:r>
              <a:rPr lang="en-GB" dirty="0"/>
              <a:t> </a:t>
            </a:r>
            <a:r>
              <a:rPr lang="en-GB" dirty="0" err="1"/>
              <a:t>vedlo</a:t>
            </a:r>
            <a:r>
              <a:rPr lang="en-GB" dirty="0"/>
              <a:t> k </a:t>
            </a:r>
            <a:r>
              <a:rPr lang="en-GB" dirty="0" err="1"/>
              <a:t>přirozené</a:t>
            </a:r>
            <a:r>
              <a:rPr lang="en-GB" dirty="0"/>
              <a:t> </a:t>
            </a:r>
            <a:r>
              <a:rPr lang="en-GB" dirty="0" err="1"/>
              <a:t>úpravě</a:t>
            </a:r>
            <a:r>
              <a:rPr lang="en-GB" dirty="0"/>
              <a:t> </a:t>
            </a:r>
            <a:r>
              <a:rPr lang="en-GB" dirty="0" err="1"/>
              <a:t>ekonomické</a:t>
            </a:r>
            <a:r>
              <a:rPr lang="en-GB" dirty="0"/>
              <a:t> </a:t>
            </a:r>
            <a:r>
              <a:rPr lang="en-GB" dirty="0" err="1"/>
              <a:t>aktivity</a:t>
            </a:r>
            <a:r>
              <a:rPr lang="en-GB" dirty="0"/>
              <a:t>.</a:t>
            </a:r>
          </a:p>
          <a:p>
            <a:pPr>
              <a:buFont typeface="+mj-lt"/>
              <a:buAutoNum type="arabicPeriod"/>
            </a:pPr>
            <a:r>
              <a:rPr lang="en-GB" b="1" dirty="0" err="1"/>
              <a:t>Pevné</a:t>
            </a:r>
            <a:r>
              <a:rPr lang="en-GB" b="1" dirty="0"/>
              <a:t> </a:t>
            </a:r>
            <a:r>
              <a:rPr lang="en-GB" b="1" dirty="0" err="1"/>
              <a:t>mezinárodní</a:t>
            </a:r>
            <a:r>
              <a:rPr lang="en-GB" b="1" dirty="0"/>
              <a:t> </a:t>
            </a:r>
            <a:r>
              <a:rPr lang="en-GB" b="1" dirty="0" err="1"/>
              <a:t>směnné</a:t>
            </a:r>
            <a:r>
              <a:rPr lang="en-GB" b="1" dirty="0"/>
              <a:t> </a:t>
            </a:r>
            <a:r>
              <a:rPr lang="en-GB" b="1" dirty="0" err="1"/>
              <a:t>kurzy</a:t>
            </a:r>
            <a:r>
              <a:rPr lang="en-GB" dirty="0"/>
              <a:t>: </a:t>
            </a:r>
            <a:r>
              <a:rPr lang="en-GB" dirty="0" err="1"/>
              <a:t>Systém</a:t>
            </a:r>
            <a:r>
              <a:rPr lang="en-GB" dirty="0"/>
              <a:t> </a:t>
            </a:r>
            <a:r>
              <a:rPr lang="en-GB" dirty="0" err="1"/>
              <a:t>zajišťoval</a:t>
            </a:r>
            <a:r>
              <a:rPr lang="en-GB" dirty="0"/>
              <a:t> </a:t>
            </a:r>
            <a:r>
              <a:rPr lang="en-GB" dirty="0" err="1"/>
              <a:t>relativní</a:t>
            </a:r>
            <a:r>
              <a:rPr lang="en-GB" dirty="0"/>
              <a:t> </a:t>
            </a:r>
            <a:r>
              <a:rPr lang="en-GB" dirty="0" err="1"/>
              <a:t>stabilitu</a:t>
            </a:r>
            <a:r>
              <a:rPr lang="en-GB" dirty="0"/>
              <a:t> </a:t>
            </a:r>
            <a:r>
              <a:rPr lang="en-GB" dirty="0" err="1"/>
              <a:t>směnných</a:t>
            </a:r>
            <a:r>
              <a:rPr lang="en-GB" dirty="0"/>
              <a:t> </a:t>
            </a:r>
            <a:r>
              <a:rPr lang="en-GB" dirty="0" err="1"/>
              <a:t>kurzů</a:t>
            </a:r>
            <a:r>
              <a:rPr lang="en-GB" dirty="0"/>
              <a:t> </a:t>
            </a:r>
            <a:r>
              <a:rPr lang="en-GB" dirty="0" err="1"/>
              <a:t>mezi</a:t>
            </a:r>
            <a:r>
              <a:rPr lang="en-GB" dirty="0"/>
              <a:t> </a:t>
            </a:r>
            <a:r>
              <a:rPr lang="en-GB" dirty="0" err="1"/>
              <a:t>zeměmi</a:t>
            </a:r>
            <a:r>
              <a:rPr lang="en-GB" dirty="0"/>
              <a:t>, </a:t>
            </a:r>
            <a:r>
              <a:rPr lang="en-GB" dirty="0" err="1"/>
              <a:t>což</a:t>
            </a:r>
            <a:r>
              <a:rPr lang="en-GB" dirty="0"/>
              <a:t> </a:t>
            </a:r>
            <a:r>
              <a:rPr lang="en-GB" dirty="0" err="1"/>
              <a:t>usnadňovalo</a:t>
            </a:r>
            <a:r>
              <a:rPr lang="en-GB" dirty="0"/>
              <a:t> </a:t>
            </a:r>
            <a:r>
              <a:rPr lang="en-GB" dirty="0" err="1"/>
              <a:t>mezinárodní</a:t>
            </a:r>
            <a:r>
              <a:rPr lang="en-GB" dirty="0"/>
              <a:t> </a:t>
            </a:r>
            <a:r>
              <a:rPr lang="en-GB" dirty="0" err="1"/>
              <a:t>obchod</a:t>
            </a:r>
            <a:r>
              <a:rPr lang="en-GB" dirty="0"/>
              <a:t> a </a:t>
            </a:r>
            <a:r>
              <a:rPr lang="en-GB" dirty="0" err="1"/>
              <a:t>investice</a:t>
            </a:r>
            <a:r>
              <a:rPr lang="en-GB" dirty="0"/>
              <a:t>.</a:t>
            </a:r>
          </a:p>
          <a:p>
            <a:pPr algn="just"/>
            <a:endParaRPr lang="cs-CZ" noProof="0" dirty="0"/>
          </a:p>
          <a:p>
            <a:pPr algn="just"/>
            <a:r>
              <a:rPr lang="cs-CZ" noProof="0" dirty="0"/>
              <a:t>Zlatý standard měl své nevýhody, jako například omezenou flexibilitu v hospodářské politice a tendenci vytvářet deflační tlaky během období hospodářských krizí.</a:t>
            </a:r>
          </a:p>
          <a:p>
            <a:pPr algn="just"/>
            <a:endParaRPr lang="cs-CZ" noProof="0" dirty="0"/>
          </a:p>
          <a:p>
            <a:pPr algn="just"/>
            <a:r>
              <a:rPr lang="cs-CZ" noProof="0" dirty="0"/>
              <a:t>Př. Vyrovnání ceny sukna</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cs-CZ" noProof="0" dirty="0"/>
              <a:t>Měnový systém založený na zlatu se nazývá zlatý standard (</a:t>
            </a:r>
            <a:r>
              <a:rPr lang="cs-CZ" noProof="0" dirty="0" err="1"/>
              <a:t>gold</a:t>
            </a:r>
            <a:r>
              <a:rPr lang="cs-CZ" noProof="0" dirty="0"/>
              <a:t> standard). Tento systém fungoval v různých obdobích a v různých zemích, ale obecně jeho vrchol nastal v 19. a začátkem 20. století.</a:t>
            </a:r>
          </a:p>
          <a:p>
            <a:r>
              <a:rPr lang="en-GB" b="1" dirty="0" err="1"/>
              <a:t>Charakteristické</a:t>
            </a:r>
            <a:r>
              <a:rPr lang="en-GB" b="1" dirty="0"/>
              <a:t> </a:t>
            </a:r>
            <a:r>
              <a:rPr lang="en-GB" b="1" dirty="0" err="1"/>
              <a:t>rysy</a:t>
            </a:r>
            <a:r>
              <a:rPr lang="en-GB" b="1" dirty="0"/>
              <a:t> </a:t>
            </a:r>
            <a:r>
              <a:rPr lang="en-GB" b="1" dirty="0" err="1"/>
              <a:t>zlatého</a:t>
            </a:r>
            <a:r>
              <a:rPr lang="en-GB" b="1" dirty="0"/>
              <a:t> </a:t>
            </a:r>
            <a:r>
              <a:rPr lang="en-GB" b="1" dirty="0" err="1"/>
              <a:t>standardu</a:t>
            </a:r>
            <a:r>
              <a:rPr lang="en-GB" b="1" dirty="0"/>
              <a:t>:</a:t>
            </a:r>
          </a:p>
          <a:p>
            <a:pPr>
              <a:buFont typeface="+mj-lt"/>
              <a:buAutoNum type="arabicPeriod"/>
            </a:pPr>
            <a:r>
              <a:rPr lang="en-GB" b="1" dirty="0" err="1"/>
              <a:t>Fixace</a:t>
            </a:r>
            <a:r>
              <a:rPr lang="en-GB" b="1" dirty="0"/>
              <a:t> </a:t>
            </a:r>
            <a:r>
              <a:rPr lang="en-GB" b="1" dirty="0" err="1"/>
              <a:t>měny</a:t>
            </a:r>
            <a:r>
              <a:rPr lang="en-GB" b="1" dirty="0"/>
              <a:t> </a:t>
            </a:r>
            <a:r>
              <a:rPr lang="en-GB" b="1" dirty="0" err="1"/>
              <a:t>na</a:t>
            </a:r>
            <a:r>
              <a:rPr lang="en-GB" b="1" dirty="0"/>
              <a:t> </a:t>
            </a:r>
            <a:r>
              <a:rPr lang="en-GB" b="1" dirty="0" err="1"/>
              <a:t>zlato</a:t>
            </a:r>
            <a:r>
              <a:rPr lang="en-GB" dirty="0"/>
              <a:t>: </a:t>
            </a:r>
            <a:r>
              <a:rPr lang="en-GB" dirty="0" err="1"/>
              <a:t>Každá</a:t>
            </a:r>
            <a:r>
              <a:rPr lang="en-GB" dirty="0"/>
              <a:t> </a:t>
            </a:r>
            <a:r>
              <a:rPr lang="en-GB" dirty="0" err="1"/>
              <a:t>měna</a:t>
            </a:r>
            <a:r>
              <a:rPr lang="en-GB" dirty="0"/>
              <a:t> </a:t>
            </a:r>
            <a:r>
              <a:rPr lang="en-GB" dirty="0" err="1"/>
              <a:t>byla</a:t>
            </a:r>
            <a:r>
              <a:rPr lang="en-GB" dirty="0"/>
              <a:t> </a:t>
            </a:r>
            <a:r>
              <a:rPr lang="en-GB" dirty="0" err="1"/>
              <a:t>definována</a:t>
            </a:r>
            <a:r>
              <a:rPr lang="en-GB" dirty="0"/>
              <a:t> a </a:t>
            </a:r>
            <a:r>
              <a:rPr lang="en-GB" dirty="0" err="1"/>
              <a:t>směnitelná</a:t>
            </a:r>
            <a:r>
              <a:rPr lang="en-GB" dirty="0"/>
              <a:t> za </a:t>
            </a:r>
            <a:r>
              <a:rPr lang="en-GB" dirty="0" err="1"/>
              <a:t>určité</a:t>
            </a:r>
            <a:r>
              <a:rPr lang="en-GB" dirty="0"/>
              <a:t> </a:t>
            </a:r>
            <a:r>
              <a:rPr lang="en-GB" dirty="0" err="1"/>
              <a:t>množství</a:t>
            </a:r>
            <a:r>
              <a:rPr lang="en-GB" dirty="0"/>
              <a:t> </a:t>
            </a:r>
            <a:r>
              <a:rPr lang="en-GB" dirty="0" err="1"/>
              <a:t>zlata</a:t>
            </a:r>
            <a:r>
              <a:rPr lang="en-GB" dirty="0"/>
              <a:t>. </a:t>
            </a:r>
            <a:r>
              <a:rPr lang="en-GB" dirty="0" err="1"/>
              <a:t>Například</a:t>
            </a:r>
            <a:r>
              <a:rPr lang="en-GB" dirty="0"/>
              <a:t>, 1 </a:t>
            </a:r>
            <a:r>
              <a:rPr lang="en-GB" dirty="0" err="1"/>
              <a:t>americký</a:t>
            </a:r>
            <a:r>
              <a:rPr lang="en-GB" dirty="0"/>
              <a:t> </a:t>
            </a:r>
            <a:r>
              <a:rPr lang="en-GB" dirty="0" err="1"/>
              <a:t>dolar</a:t>
            </a:r>
            <a:r>
              <a:rPr lang="en-GB" dirty="0"/>
              <a:t> </a:t>
            </a:r>
            <a:r>
              <a:rPr lang="en-GB" dirty="0" err="1"/>
              <a:t>mohl</a:t>
            </a:r>
            <a:r>
              <a:rPr lang="en-GB" dirty="0"/>
              <a:t> </a:t>
            </a:r>
            <a:r>
              <a:rPr lang="en-GB" dirty="0" err="1"/>
              <a:t>být</a:t>
            </a:r>
            <a:r>
              <a:rPr lang="en-GB" dirty="0"/>
              <a:t> </a:t>
            </a:r>
            <a:r>
              <a:rPr lang="en-GB" dirty="0" err="1"/>
              <a:t>směněn</a:t>
            </a:r>
            <a:r>
              <a:rPr lang="en-GB" dirty="0"/>
              <a:t> za </a:t>
            </a:r>
            <a:r>
              <a:rPr lang="en-GB" dirty="0" err="1"/>
              <a:t>přesně</a:t>
            </a:r>
            <a:r>
              <a:rPr lang="en-GB" dirty="0"/>
              <a:t> </a:t>
            </a:r>
            <a:r>
              <a:rPr lang="en-GB" dirty="0" err="1"/>
              <a:t>definované</a:t>
            </a:r>
            <a:r>
              <a:rPr lang="en-GB" dirty="0"/>
              <a:t> </a:t>
            </a:r>
            <a:r>
              <a:rPr lang="en-GB" dirty="0" err="1"/>
              <a:t>množství</a:t>
            </a:r>
            <a:r>
              <a:rPr lang="en-GB" dirty="0"/>
              <a:t> </a:t>
            </a:r>
            <a:r>
              <a:rPr lang="en-GB" dirty="0" err="1"/>
              <a:t>zlata</a:t>
            </a:r>
            <a:r>
              <a:rPr lang="en-GB" dirty="0"/>
              <a:t>.</a:t>
            </a:r>
          </a:p>
          <a:p>
            <a:pPr>
              <a:buFont typeface="+mj-lt"/>
              <a:buAutoNum type="arabicPeriod"/>
            </a:pPr>
            <a:r>
              <a:rPr lang="en-GB" b="1" dirty="0" err="1"/>
              <a:t>Stabilita</a:t>
            </a:r>
            <a:r>
              <a:rPr lang="en-GB" b="1" dirty="0"/>
              <a:t> </a:t>
            </a:r>
            <a:r>
              <a:rPr lang="en-GB" b="1" dirty="0" err="1"/>
              <a:t>měn</a:t>
            </a:r>
            <a:r>
              <a:rPr lang="en-GB" dirty="0"/>
              <a:t>: </a:t>
            </a:r>
            <a:r>
              <a:rPr lang="en-GB" dirty="0" err="1"/>
              <a:t>Vzhledem</a:t>
            </a:r>
            <a:r>
              <a:rPr lang="en-GB" dirty="0"/>
              <a:t> k </a:t>
            </a:r>
            <a:r>
              <a:rPr lang="en-GB" dirty="0" err="1"/>
              <a:t>tomu</a:t>
            </a:r>
            <a:r>
              <a:rPr lang="en-GB" dirty="0"/>
              <a:t>, </a:t>
            </a:r>
            <a:r>
              <a:rPr lang="en-GB" dirty="0" err="1"/>
              <a:t>že</a:t>
            </a:r>
            <a:r>
              <a:rPr lang="en-GB" dirty="0"/>
              <a:t> </a:t>
            </a:r>
            <a:r>
              <a:rPr lang="en-GB" dirty="0" err="1"/>
              <a:t>hodnota</a:t>
            </a:r>
            <a:r>
              <a:rPr lang="en-GB" dirty="0"/>
              <a:t> </a:t>
            </a:r>
            <a:r>
              <a:rPr lang="en-GB" dirty="0" err="1"/>
              <a:t>měny</a:t>
            </a:r>
            <a:r>
              <a:rPr lang="en-GB" dirty="0"/>
              <a:t> </a:t>
            </a:r>
            <a:r>
              <a:rPr lang="en-GB" dirty="0" err="1"/>
              <a:t>byla</a:t>
            </a:r>
            <a:r>
              <a:rPr lang="en-GB" dirty="0"/>
              <a:t> </a:t>
            </a:r>
            <a:r>
              <a:rPr lang="en-GB" dirty="0" err="1"/>
              <a:t>pevně</a:t>
            </a:r>
            <a:r>
              <a:rPr lang="en-GB" dirty="0"/>
              <a:t> </a:t>
            </a:r>
            <a:r>
              <a:rPr lang="en-GB" dirty="0" err="1"/>
              <a:t>stanovena</a:t>
            </a:r>
            <a:r>
              <a:rPr lang="en-GB" dirty="0"/>
              <a:t> </a:t>
            </a:r>
            <a:r>
              <a:rPr lang="en-GB" dirty="0" err="1"/>
              <a:t>na</a:t>
            </a:r>
            <a:r>
              <a:rPr lang="en-GB" dirty="0"/>
              <a:t> </a:t>
            </a:r>
            <a:r>
              <a:rPr lang="en-GB" dirty="0" err="1"/>
              <a:t>základě</a:t>
            </a:r>
            <a:r>
              <a:rPr lang="en-GB" dirty="0"/>
              <a:t> </a:t>
            </a:r>
            <a:r>
              <a:rPr lang="en-GB" dirty="0" err="1"/>
              <a:t>zlata</a:t>
            </a:r>
            <a:r>
              <a:rPr lang="en-GB" dirty="0"/>
              <a:t>, </a:t>
            </a:r>
            <a:r>
              <a:rPr lang="en-GB" dirty="0" err="1"/>
              <a:t>směnné</a:t>
            </a:r>
            <a:r>
              <a:rPr lang="en-GB" dirty="0"/>
              <a:t> </a:t>
            </a:r>
            <a:r>
              <a:rPr lang="en-GB" dirty="0" err="1"/>
              <a:t>kurzy</a:t>
            </a:r>
            <a:r>
              <a:rPr lang="en-GB" dirty="0"/>
              <a:t> </a:t>
            </a:r>
            <a:r>
              <a:rPr lang="en-GB" dirty="0" err="1"/>
              <a:t>mezi</a:t>
            </a:r>
            <a:r>
              <a:rPr lang="en-GB" dirty="0"/>
              <a:t> </a:t>
            </a:r>
            <a:r>
              <a:rPr lang="en-GB" dirty="0" err="1"/>
              <a:t>měnami</a:t>
            </a:r>
            <a:r>
              <a:rPr lang="en-GB" dirty="0"/>
              <a:t> </a:t>
            </a:r>
            <a:r>
              <a:rPr lang="en-GB" dirty="0" err="1"/>
              <a:t>byly</a:t>
            </a:r>
            <a:r>
              <a:rPr lang="en-GB" dirty="0"/>
              <a:t> </a:t>
            </a:r>
            <a:r>
              <a:rPr lang="en-GB" dirty="0" err="1"/>
              <a:t>relativně</a:t>
            </a:r>
            <a:r>
              <a:rPr lang="en-GB" dirty="0"/>
              <a:t> </a:t>
            </a:r>
            <a:r>
              <a:rPr lang="en-GB" dirty="0" err="1"/>
              <a:t>stabilní</a:t>
            </a:r>
            <a:r>
              <a:rPr lang="en-GB" dirty="0"/>
              <a:t>.</a:t>
            </a:r>
          </a:p>
          <a:p>
            <a:pPr>
              <a:buFont typeface="+mj-lt"/>
              <a:buAutoNum type="arabicPeriod"/>
            </a:pPr>
            <a:r>
              <a:rPr lang="en-GB" b="1" dirty="0" err="1"/>
              <a:t>Omezená</a:t>
            </a:r>
            <a:r>
              <a:rPr lang="en-GB" b="1" dirty="0"/>
              <a:t> </a:t>
            </a:r>
            <a:r>
              <a:rPr lang="en-GB" b="1" dirty="0" err="1"/>
              <a:t>inflace</a:t>
            </a:r>
            <a:r>
              <a:rPr lang="en-GB" dirty="0"/>
              <a:t>: </a:t>
            </a:r>
            <a:r>
              <a:rPr lang="en-GB" dirty="0" err="1"/>
              <a:t>Zlatý</a:t>
            </a:r>
            <a:r>
              <a:rPr lang="en-GB" dirty="0"/>
              <a:t> standard </a:t>
            </a:r>
            <a:r>
              <a:rPr lang="en-GB" dirty="0" err="1"/>
              <a:t>omezoval</a:t>
            </a:r>
            <a:r>
              <a:rPr lang="en-GB" dirty="0"/>
              <a:t> </a:t>
            </a:r>
            <a:r>
              <a:rPr lang="en-GB" dirty="0" err="1"/>
              <a:t>schopnost</a:t>
            </a:r>
            <a:r>
              <a:rPr lang="en-GB" dirty="0"/>
              <a:t> </a:t>
            </a:r>
            <a:r>
              <a:rPr lang="en-GB" dirty="0" err="1"/>
              <a:t>vlád</a:t>
            </a:r>
            <a:r>
              <a:rPr lang="en-GB" dirty="0"/>
              <a:t> </a:t>
            </a:r>
            <a:r>
              <a:rPr lang="en-GB" dirty="0" err="1"/>
              <a:t>tisknout</a:t>
            </a:r>
            <a:r>
              <a:rPr lang="en-GB" dirty="0"/>
              <a:t> </a:t>
            </a:r>
            <a:r>
              <a:rPr lang="en-GB" dirty="0" err="1"/>
              <a:t>peníze</a:t>
            </a:r>
            <a:r>
              <a:rPr lang="en-GB" dirty="0"/>
              <a:t>, </a:t>
            </a:r>
            <a:r>
              <a:rPr lang="en-GB" dirty="0" err="1"/>
              <a:t>protože</a:t>
            </a:r>
            <a:r>
              <a:rPr lang="en-GB" dirty="0"/>
              <a:t> </a:t>
            </a:r>
            <a:r>
              <a:rPr lang="en-GB" dirty="0" err="1"/>
              <a:t>každá</a:t>
            </a:r>
            <a:r>
              <a:rPr lang="en-GB" dirty="0"/>
              <a:t> </a:t>
            </a:r>
            <a:r>
              <a:rPr lang="en-GB" dirty="0" err="1"/>
              <a:t>vydaná</a:t>
            </a:r>
            <a:r>
              <a:rPr lang="en-GB" dirty="0"/>
              <a:t> </a:t>
            </a:r>
            <a:r>
              <a:rPr lang="en-GB" dirty="0" err="1"/>
              <a:t>měna</a:t>
            </a:r>
            <a:r>
              <a:rPr lang="en-GB" dirty="0"/>
              <a:t> </a:t>
            </a:r>
            <a:r>
              <a:rPr lang="en-GB" dirty="0" err="1"/>
              <a:t>musela</a:t>
            </a:r>
            <a:r>
              <a:rPr lang="en-GB" dirty="0"/>
              <a:t> </a:t>
            </a:r>
            <a:r>
              <a:rPr lang="en-GB" dirty="0" err="1"/>
              <a:t>být</a:t>
            </a:r>
            <a:r>
              <a:rPr lang="en-GB" dirty="0"/>
              <a:t> </a:t>
            </a:r>
            <a:r>
              <a:rPr lang="en-GB" dirty="0" err="1"/>
              <a:t>kryta</a:t>
            </a:r>
            <a:r>
              <a:rPr lang="en-GB" dirty="0"/>
              <a:t> </a:t>
            </a:r>
            <a:r>
              <a:rPr lang="en-GB" dirty="0" err="1"/>
              <a:t>zlatými</a:t>
            </a:r>
            <a:r>
              <a:rPr lang="en-GB" dirty="0"/>
              <a:t> </a:t>
            </a:r>
            <a:r>
              <a:rPr lang="en-GB" dirty="0" err="1"/>
              <a:t>rezervami</a:t>
            </a:r>
            <a:r>
              <a:rPr lang="en-GB" dirty="0"/>
              <a:t>. To </a:t>
            </a:r>
            <a:r>
              <a:rPr lang="en-GB" dirty="0" err="1"/>
              <a:t>bránilo</a:t>
            </a:r>
            <a:r>
              <a:rPr lang="en-GB" dirty="0"/>
              <a:t> </a:t>
            </a:r>
            <a:r>
              <a:rPr lang="en-GB" dirty="0" err="1"/>
              <a:t>nekontrolované</a:t>
            </a:r>
            <a:r>
              <a:rPr lang="en-GB" dirty="0"/>
              <a:t> </a:t>
            </a:r>
            <a:r>
              <a:rPr lang="en-GB" dirty="0" err="1"/>
              <a:t>inflaci</a:t>
            </a:r>
            <a:r>
              <a:rPr lang="en-GB" dirty="0"/>
              <a:t>.</a:t>
            </a:r>
          </a:p>
          <a:p>
            <a:pPr>
              <a:buFont typeface="+mj-lt"/>
              <a:buAutoNum type="arabicPeriod"/>
            </a:pPr>
            <a:r>
              <a:rPr lang="en-GB" b="1" dirty="0" err="1"/>
              <a:t>Automatická</a:t>
            </a:r>
            <a:r>
              <a:rPr lang="en-GB" b="1" dirty="0"/>
              <a:t> </a:t>
            </a:r>
            <a:r>
              <a:rPr lang="en-GB" b="1" dirty="0" err="1"/>
              <a:t>vyrovnávací</a:t>
            </a:r>
            <a:r>
              <a:rPr lang="en-GB" b="1" dirty="0"/>
              <a:t> </a:t>
            </a:r>
            <a:r>
              <a:rPr lang="en-GB" b="1" dirty="0" err="1"/>
              <a:t>bilance</a:t>
            </a:r>
            <a:r>
              <a:rPr lang="en-GB" dirty="0"/>
              <a:t>: V </a:t>
            </a:r>
            <a:r>
              <a:rPr lang="en-GB" dirty="0" err="1"/>
              <a:t>zlatém</a:t>
            </a:r>
            <a:r>
              <a:rPr lang="en-GB" dirty="0"/>
              <a:t> </a:t>
            </a:r>
            <a:r>
              <a:rPr lang="en-GB" dirty="0" err="1"/>
              <a:t>standardu</a:t>
            </a:r>
            <a:r>
              <a:rPr lang="en-GB" dirty="0"/>
              <a:t> </a:t>
            </a:r>
            <a:r>
              <a:rPr lang="en-GB" dirty="0" err="1"/>
              <a:t>měly</a:t>
            </a:r>
            <a:r>
              <a:rPr lang="en-GB" dirty="0"/>
              <a:t> </a:t>
            </a:r>
            <a:r>
              <a:rPr lang="en-GB" dirty="0" err="1"/>
              <a:t>země</a:t>
            </a:r>
            <a:r>
              <a:rPr lang="en-GB" dirty="0"/>
              <a:t> </a:t>
            </a:r>
            <a:r>
              <a:rPr lang="en-GB" dirty="0" err="1"/>
              <a:t>tendenci</a:t>
            </a:r>
            <a:r>
              <a:rPr lang="en-GB" dirty="0"/>
              <a:t> </a:t>
            </a:r>
            <a:r>
              <a:rPr lang="en-GB" dirty="0" err="1"/>
              <a:t>automaticky</a:t>
            </a:r>
            <a:r>
              <a:rPr lang="en-GB" dirty="0"/>
              <a:t> </a:t>
            </a:r>
            <a:r>
              <a:rPr lang="en-GB" dirty="0" err="1"/>
              <a:t>vyrovnávat</a:t>
            </a:r>
            <a:r>
              <a:rPr lang="en-GB" dirty="0"/>
              <a:t> </a:t>
            </a:r>
            <a:r>
              <a:rPr lang="en-GB" dirty="0" err="1"/>
              <a:t>své</a:t>
            </a:r>
            <a:r>
              <a:rPr lang="en-GB" dirty="0"/>
              <a:t> </a:t>
            </a:r>
            <a:r>
              <a:rPr lang="en-GB" dirty="0" err="1"/>
              <a:t>obchodní</a:t>
            </a:r>
            <a:r>
              <a:rPr lang="en-GB" dirty="0"/>
              <a:t> </a:t>
            </a:r>
            <a:r>
              <a:rPr lang="en-GB" dirty="0" err="1"/>
              <a:t>bilance</a:t>
            </a:r>
            <a:r>
              <a:rPr lang="en-GB" dirty="0"/>
              <a:t>. </a:t>
            </a:r>
            <a:r>
              <a:rPr lang="en-GB" dirty="0" err="1"/>
              <a:t>Země</a:t>
            </a:r>
            <a:r>
              <a:rPr lang="en-GB" dirty="0"/>
              <a:t> s </a:t>
            </a:r>
            <a:r>
              <a:rPr lang="en-GB" dirty="0" err="1"/>
              <a:t>obchodním</a:t>
            </a:r>
            <a:r>
              <a:rPr lang="en-GB" dirty="0"/>
              <a:t> </a:t>
            </a:r>
            <a:r>
              <a:rPr lang="en-GB" dirty="0" err="1"/>
              <a:t>přebytkem</a:t>
            </a:r>
            <a:r>
              <a:rPr lang="en-GB" dirty="0"/>
              <a:t> </a:t>
            </a:r>
            <a:r>
              <a:rPr lang="en-GB" dirty="0" err="1"/>
              <a:t>přijímala</a:t>
            </a:r>
            <a:r>
              <a:rPr lang="en-GB" dirty="0"/>
              <a:t> </a:t>
            </a:r>
            <a:r>
              <a:rPr lang="en-GB" dirty="0" err="1"/>
              <a:t>zlato</a:t>
            </a:r>
            <a:r>
              <a:rPr lang="en-GB" dirty="0"/>
              <a:t> od </a:t>
            </a:r>
            <a:r>
              <a:rPr lang="en-GB" dirty="0" err="1"/>
              <a:t>zemí</a:t>
            </a:r>
            <a:r>
              <a:rPr lang="en-GB" dirty="0"/>
              <a:t> s </a:t>
            </a:r>
            <a:r>
              <a:rPr lang="en-GB" dirty="0" err="1"/>
              <a:t>obchodním</a:t>
            </a:r>
            <a:r>
              <a:rPr lang="en-GB" dirty="0"/>
              <a:t> </a:t>
            </a:r>
            <a:r>
              <a:rPr lang="en-GB" dirty="0" err="1"/>
              <a:t>schodkem</a:t>
            </a:r>
            <a:r>
              <a:rPr lang="en-GB" dirty="0"/>
              <a:t>, </a:t>
            </a:r>
            <a:r>
              <a:rPr lang="en-GB" dirty="0" err="1"/>
              <a:t>což</a:t>
            </a:r>
            <a:r>
              <a:rPr lang="en-GB" dirty="0"/>
              <a:t> </a:t>
            </a:r>
            <a:r>
              <a:rPr lang="en-GB" dirty="0" err="1"/>
              <a:t>vedlo</a:t>
            </a:r>
            <a:r>
              <a:rPr lang="en-GB" dirty="0"/>
              <a:t> k </a:t>
            </a:r>
            <a:r>
              <a:rPr lang="en-GB" dirty="0" err="1"/>
              <a:t>přirozené</a:t>
            </a:r>
            <a:r>
              <a:rPr lang="en-GB" dirty="0"/>
              <a:t> </a:t>
            </a:r>
            <a:r>
              <a:rPr lang="en-GB" dirty="0" err="1"/>
              <a:t>úpravě</a:t>
            </a:r>
            <a:r>
              <a:rPr lang="en-GB" dirty="0"/>
              <a:t> </a:t>
            </a:r>
            <a:r>
              <a:rPr lang="en-GB" dirty="0" err="1"/>
              <a:t>ekonomické</a:t>
            </a:r>
            <a:r>
              <a:rPr lang="en-GB" dirty="0"/>
              <a:t> </a:t>
            </a:r>
            <a:r>
              <a:rPr lang="en-GB" dirty="0" err="1"/>
              <a:t>aktivity</a:t>
            </a:r>
            <a:r>
              <a:rPr lang="en-GB" dirty="0"/>
              <a:t>.</a:t>
            </a:r>
          </a:p>
          <a:p>
            <a:pPr>
              <a:buFont typeface="+mj-lt"/>
              <a:buAutoNum type="arabicPeriod"/>
            </a:pPr>
            <a:r>
              <a:rPr lang="en-GB" b="1" dirty="0" err="1"/>
              <a:t>Pevné</a:t>
            </a:r>
            <a:r>
              <a:rPr lang="en-GB" b="1" dirty="0"/>
              <a:t> </a:t>
            </a:r>
            <a:r>
              <a:rPr lang="en-GB" b="1" dirty="0" err="1"/>
              <a:t>mezinárodní</a:t>
            </a:r>
            <a:r>
              <a:rPr lang="en-GB" b="1" dirty="0"/>
              <a:t> </a:t>
            </a:r>
            <a:r>
              <a:rPr lang="en-GB" b="1" dirty="0" err="1"/>
              <a:t>směnné</a:t>
            </a:r>
            <a:r>
              <a:rPr lang="en-GB" b="1" dirty="0"/>
              <a:t> </a:t>
            </a:r>
            <a:r>
              <a:rPr lang="en-GB" b="1" dirty="0" err="1"/>
              <a:t>kurzy</a:t>
            </a:r>
            <a:r>
              <a:rPr lang="en-GB" dirty="0"/>
              <a:t>: </a:t>
            </a:r>
            <a:r>
              <a:rPr lang="en-GB" dirty="0" err="1"/>
              <a:t>Systém</a:t>
            </a:r>
            <a:r>
              <a:rPr lang="en-GB" dirty="0"/>
              <a:t> </a:t>
            </a:r>
            <a:r>
              <a:rPr lang="en-GB" dirty="0" err="1"/>
              <a:t>zajišťoval</a:t>
            </a:r>
            <a:r>
              <a:rPr lang="en-GB" dirty="0"/>
              <a:t> </a:t>
            </a:r>
            <a:r>
              <a:rPr lang="en-GB" dirty="0" err="1"/>
              <a:t>relativní</a:t>
            </a:r>
            <a:r>
              <a:rPr lang="en-GB" dirty="0"/>
              <a:t> </a:t>
            </a:r>
            <a:r>
              <a:rPr lang="en-GB" dirty="0" err="1"/>
              <a:t>stabilitu</a:t>
            </a:r>
            <a:r>
              <a:rPr lang="en-GB" dirty="0"/>
              <a:t> </a:t>
            </a:r>
            <a:r>
              <a:rPr lang="en-GB" dirty="0" err="1"/>
              <a:t>směnných</a:t>
            </a:r>
            <a:r>
              <a:rPr lang="en-GB" dirty="0"/>
              <a:t> </a:t>
            </a:r>
            <a:r>
              <a:rPr lang="en-GB" dirty="0" err="1"/>
              <a:t>kurzů</a:t>
            </a:r>
            <a:r>
              <a:rPr lang="en-GB" dirty="0"/>
              <a:t> </a:t>
            </a:r>
            <a:r>
              <a:rPr lang="en-GB" dirty="0" err="1"/>
              <a:t>mezi</a:t>
            </a:r>
            <a:r>
              <a:rPr lang="en-GB" dirty="0"/>
              <a:t> </a:t>
            </a:r>
            <a:r>
              <a:rPr lang="en-GB" dirty="0" err="1"/>
              <a:t>zeměmi</a:t>
            </a:r>
            <a:r>
              <a:rPr lang="en-GB" dirty="0"/>
              <a:t>, </a:t>
            </a:r>
            <a:r>
              <a:rPr lang="en-GB" dirty="0" err="1"/>
              <a:t>což</a:t>
            </a:r>
            <a:r>
              <a:rPr lang="en-GB" dirty="0"/>
              <a:t> </a:t>
            </a:r>
            <a:r>
              <a:rPr lang="en-GB" dirty="0" err="1"/>
              <a:t>usnadňovalo</a:t>
            </a:r>
            <a:r>
              <a:rPr lang="en-GB" dirty="0"/>
              <a:t> </a:t>
            </a:r>
            <a:r>
              <a:rPr lang="en-GB" dirty="0" err="1"/>
              <a:t>mezinárodní</a:t>
            </a:r>
            <a:r>
              <a:rPr lang="en-GB" dirty="0"/>
              <a:t> </a:t>
            </a:r>
            <a:r>
              <a:rPr lang="en-GB" dirty="0" err="1"/>
              <a:t>obchod</a:t>
            </a:r>
            <a:r>
              <a:rPr lang="en-GB" dirty="0"/>
              <a:t> a </a:t>
            </a:r>
            <a:r>
              <a:rPr lang="en-GB" dirty="0" err="1"/>
              <a:t>investice</a:t>
            </a:r>
            <a:r>
              <a:rPr lang="en-GB" dirty="0"/>
              <a:t>.</a:t>
            </a:r>
          </a:p>
          <a:p>
            <a:pPr algn="just"/>
            <a:endParaRPr lang="cs-CZ" noProof="0" dirty="0"/>
          </a:p>
          <a:p>
            <a:pPr algn="just"/>
            <a:r>
              <a:rPr lang="cs-CZ" noProof="0" dirty="0"/>
              <a:t>Zlatý standard měl své nevýhody, jako například omezenou flexibilitu v hospodářské politice a tendenci vytvářet deflační tlaky během období hospodářských krizí.</a:t>
            </a:r>
          </a:p>
          <a:p>
            <a:pPr algn="just"/>
            <a:endParaRPr lang="cs-CZ" noProof="0" dirty="0"/>
          </a:p>
          <a:p>
            <a:pPr algn="just"/>
            <a:r>
              <a:rPr lang="cs-CZ" noProof="0" dirty="0"/>
              <a:t>Př. Vyrovnání ceny sukna</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cs-CZ" noProof="0" dirty="0"/>
              <a:t>Měnový systém založený na zlatu se nazývá zlatý standard (</a:t>
            </a:r>
            <a:r>
              <a:rPr lang="cs-CZ" noProof="0" dirty="0" err="1"/>
              <a:t>gold</a:t>
            </a:r>
            <a:r>
              <a:rPr lang="cs-CZ" noProof="0" dirty="0"/>
              <a:t> standard). Tento systém fungoval v různých obdobích a v různých zemích, ale obecně jeho vrchol nastal v 19. a začátkem 20. století.</a:t>
            </a:r>
          </a:p>
          <a:p>
            <a:r>
              <a:rPr lang="en-GB" b="1" dirty="0" err="1"/>
              <a:t>Charakteristické</a:t>
            </a:r>
            <a:r>
              <a:rPr lang="en-GB" b="1" dirty="0"/>
              <a:t> </a:t>
            </a:r>
            <a:r>
              <a:rPr lang="en-GB" b="1" dirty="0" err="1"/>
              <a:t>rysy</a:t>
            </a:r>
            <a:r>
              <a:rPr lang="en-GB" b="1" dirty="0"/>
              <a:t> </a:t>
            </a:r>
            <a:r>
              <a:rPr lang="en-GB" b="1" dirty="0" err="1"/>
              <a:t>zlatého</a:t>
            </a:r>
            <a:r>
              <a:rPr lang="en-GB" b="1" dirty="0"/>
              <a:t> </a:t>
            </a:r>
            <a:r>
              <a:rPr lang="en-GB" b="1" dirty="0" err="1"/>
              <a:t>standardu</a:t>
            </a:r>
            <a:r>
              <a:rPr lang="en-GB" b="1" dirty="0"/>
              <a:t>:</a:t>
            </a:r>
          </a:p>
          <a:p>
            <a:pPr>
              <a:buFont typeface="+mj-lt"/>
              <a:buAutoNum type="arabicPeriod"/>
            </a:pPr>
            <a:r>
              <a:rPr lang="en-GB" b="1" dirty="0" err="1"/>
              <a:t>Fixace</a:t>
            </a:r>
            <a:r>
              <a:rPr lang="en-GB" b="1" dirty="0"/>
              <a:t> </a:t>
            </a:r>
            <a:r>
              <a:rPr lang="en-GB" b="1" dirty="0" err="1"/>
              <a:t>měny</a:t>
            </a:r>
            <a:r>
              <a:rPr lang="en-GB" b="1" dirty="0"/>
              <a:t> </a:t>
            </a:r>
            <a:r>
              <a:rPr lang="en-GB" b="1" dirty="0" err="1"/>
              <a:t>na</a:t>
            </a:r>
            <a:r>
              <a:rPr lang="en-GB" b="1" dirty="0"/>
              <a:t> </a:t>
            </a:r>
            <a:r>
              <a:rPr lang="en-GB" b="1" dirty="0" err="1"/>
              <a:t>zlato</a:t>
            </a:r>
            <a:r>
              <a:rPr lang="en-GB" dirty="0"/>
              <a:t>: </a:t>
            </a:r>
            <a:r>
              <a:rPr lang="en-GB" dirty="0" err="1"/>
              <a:t>Každá</a:t>
            </a:r>
            <a:r>
              <a:rPr lang="en-GB" dirty="0"/>
              <a:t> </a:t>
            </a:r>
            <a:r>
              <a:rPr lang="en-GB" dirty="0" err="1"/>
              <a:t>měna</a:t>
            </a:r>
            <a:r>
              <a:rPr lang="en-GB" dirty="0"/>
              <a:t> </a:t>
            </a:r>
            <a:r>
              <a:rPr lang="en-GB" dirty="0" err="1"/>
              <a:t>byla</a:t>
            </a:r>
            <a:r>
              <a:rPr lang="en-GB" dirty="0"/>
              <a:t> </a:t>
            </a:r>
            <a:r>
              <a:rPr lang="en-GB" dirty="0" err="1"/>
              <a:t>definována</a:t>
            </a:r>
            <a:r>
              <a:rPr lang="en-GB" dirty="0"/>
              <a:t> a </a:t>
            </a:r>
            <a:r>
              <a:rPr lang="en-GB" dirty="0" err="1"/>
              <a:t>směnitelná</a:t>
            </a:r>
            <a:r>
              <a:rPr lang="en-GB" dirty="0"/>
              <a:t> za </a:t>
            </a:r>
            <a:r>
              <a:rPr lang="en-GB" dirty="0" err="1"/>
              <a:t>určité</a:t>
            </a:r>
            <a:r>
              <a:rPr lang="en-GB" dirty="0"/>
              <a:t> </a:t>
            </a:r>
            <a:r>
              <a:rPr lang="en-GB" dirty="0" err="1"/>
              <a:t>množství</a:t>
            </a:r>
            <a:r>
              <a:rPr lang="en-GB" dirty="0"/>
              <a:t> </a:t>
            </a:r>
            <a:r>
              <a:rPr lang="en-GB" dirty="0" err="1"/>
              <a:t>zlata</a:t>
            </a:r>
            <a:r>
              <a:rPr lang="en-GB" dirty="0"/>
              <a:t>. </a:t>
            </a:r>
            <a:r>
              <a:rPr lang="en-GB" dirty="0" err="1"/>
              <a:t>Například</a:t>
            </a:r>
            <a:r>
              <a:rPr lang="en-GB" dirty="0"/>
              <a:t>, 1 </a:t>
            </a:r>
            <a:r>
              <a:rPr lang="en-GB" dirty="0" err="1"/>
              <a:t>americký</a:t>
            </a:r>
            <a:r>
              <a:rPr lang="en-GB" dirty="0"/>
              <a:t> </a:t>
            </a:r>
            <a:r>
              <a:rPr lang="en-GB" dirty="0" err="1"/>
              <a:t>dolar</a:t>
            </a:r>
            <a:r>
              <a:rPr lang="en-GB" dirty="0"/>
              <a:t> </a:t>
            </a:r>
            <a:r>
              <a:rPr lang="en-GB" dirty="0" err="1"/>
              <a:t>mohl</a:t>
            </a:r>
            <a:r>
              <a:rPr lang="en-GB" dirty="0"/>
              <a:t> </a:t>
            </a:r>
            <a:r>
              <a:rPr lang="en-GB" dirty="0" err="1"/>
              <a:t>být</a:t>
            </a:r>
            <a:r>
              <a:rPr lang="en-GB" dirty="0"/>
              <a:t> </a:t>
            </a:r>
            <a:r>
              <a:rPr lang="en-GB" dirty="0" err="1"/>
              <a:t>směněn</a:t>
            </a:r>
            <a:r>
              <a:rPr lang="en-GB" dirty="0"/>
              <a:t> za </a:t>
            </a:r>
            <a:r>
              <a:rPr lang="en-GB" dirty="0" err="1"/>
              <a:t>přesně</a:t>
            </a:r>
            <a:r>
              <a:rPr lang="en-GB" dirty="0"/>
              <a:t> </a:t>
            </a:r>
            <a:r>
              <a:rPr lang="en-GB" dirty="0" err="1"/>
              <a:t>definované</a:t>
            </a:r>
            <a:r>
              <a:rPr lang="en-GB" dirty="0"/>
              <a:t> </a:t>
            </a:r>
            <a:r>
              <a:rPr lang="en-GB" dirty="0" err="1"/>
              <a:t>množství</a:t>
            </a:r>
            <a:r>
              <a:rPr lang="en-GB" dirty="0"/>
              <a:t> </a:t>
            </a:r>
            <a:r>
              <a:rPr lang="en-GB" dirty="0" err="1"/>
              <a:t>zlata</a:t>
            </a:r>
            <a:r>
              <a:rPr lang="en-GB" dirty="0"/>
              <a:t>.</a:t>
            </a:r>
          </a:p>
          <a:p>
            <a:pPr>
              <a:buFont typeface="+mj-lt"/>
              <a:buAutoNum type="arabicPeriod"/>
            </a:pPr>
            <a:r>
              <a:rPr lang="en-GB" b="1" dirty="0" err="1"/>
              <a:t>Stabilita</a:t>
            </a:r>
            <a:r>
              <a:rPr lang="en-GB" b="1" dirty="0"/>
              <a:t> </a:t>
            </a:r>
            <a:r>
              <a:rPr lang="en-GB" b="1" dirty="0" err="1"/>
              <a:t>měn</a:t>
            </a:r>
            <a:r>
              <a:rPr lang="en-GB" dirty="0"/>
              <a:t>: </a:t>
            </a:r>
            <a:r>
              <a:rPr lang="en-GB" dirty="0" err="1"/>
              <a:t>Vzhledem</a:t>
            </a:r>
            <a:r>
              <a:rPr lang="en-GB" dirty="0"/>
              <a:t> k </a:t>
            </a:r>
            <a:r>
              <a:rPr lang="en-GB" dirty="0" err="1"/>
              <a:t>tomu</a:t>
            </a:r>
            <a:r>
              <a:rPr lang="en-GB" dirty="0"/>
              <a:t>, </a:t>
            </a:r>
            <a:r>
              <a:rPr lang="en-GB" dirty="0" err="1"/>
              <a:t>že</a:t>
            </a:r>
            <a:r>
              <a:rPr lang="en-GB" dirty="0"/>
              <a:t> </a:t>
            </a:r>
            <a:r>
              <a:rPr lang="en-GB" dirty="0" err="1"/>
              <a:t>hodnota</a:t>
            </a:r>
            <a:r>
              <a:rPr lang="en-GB" dirty="0"/>
              <a:t> </a:t>
            </a:r>
            <a:r>
              <a:rPr lang="en-GB" dirty="0" err="1"/>
              <a:t>měny</a:t>
            </a:r>
            <a:r>
              <a:rPr lang="en-GB" dirty="0"/>
              <a:t> </a:t>
            </a:r>
            <a:r>
              <a:rPr lang="en-GB" dirty="0" err="1"/>
              <a:t>byla</a:t>
            </a:r>
            <a:r>
              <a:rPr lang="en-GB" dirty="0"/>
              <a:t> </a:t>
            </a:r>
            <a:r>
              <a:rPr lang="en-GB" dirty="0" err="1"/>
              <a:t>pevně</a:t>
            </a:r>
            <a:r>
              <a:rPr lang="en-GB" dirty="0"/>
              <a:t> </a:t>
            </a:r>
            <a:r>
              <a:rPr lang="en-GB" dirty="0" err="1"/>
              <a:t>stanovena</a:t>
            </a:r>
            <a:r>
              <a:rPr lang="en-GB" dirty="0"/>
              <a:t> </a:t>
            </a:r>
            <a:r>
              <a:rPr lang="en-GB" dirty="0" err="1"/>
              <a:t>na</a:t>
            </a:r>
            <a:r>
              <a:rPr lang="en-GB" dirty="0"/>
              <a:t> </a:t>
            </a:r>
            <a:r>
              <a:rPr lang="en-GB" dirty="0" err="1"/>
              <a:t>základě</a:t>
            </a:r>
            <a:r>
              <a:rPr lang="en-GB" dirty="0"/>
              <a:t> </a:t>
            </a:r>
            <a:r>
              <a:rPr lang="en-GB" dirty="0" err="1"/>
              <a:t>zlata</a:t>
            </a:r>
            <a:r>
              <a:rPr lang="en-GB" dirty="0"/>
              <a:t>, </a:t>
            </a:r>
            <a:r>
              <a:rPr lang="en-GB" dirty="0" err="1"/>
              <a:t>směnné</a:t>
            </a:r>
            <a:r>
              <a:rPr lang="en-GB" dirty="0"/>
              <a:t> </a:t>
            </a:r>
            <a:r>
              <a:rPr lang="en-GB" dirty="0" err="1"/>
              <a:t>kurzy</a:t>
            </a:r>
            <a:r>
              <a:rPr lang="en-GB" dirty="0"/>
              <a:t> </a:t>
            </a:r>
            <a:r>
              <a:rPr lang="en-GB" dirty="0" err="1"/>
              <a:t>mezi</a:t>
            </a:r>
            <a:r>
              <a:rPr lang="en-GB" dirty="0"/>
              <a:t> </a:t>
            </a:r>
            <a:r>
              <a:rPr lang="en-GB" dirty="0" err="1"/>
              <a:t>měnami</a:t>
            </a:r>
            <a:r>
              <a:rPr lang="en-GB" dirty="0"/>
              <a:t> </a:t>
            </a:r>
            <a:r>
              <a:rPr lang="en-GB" dirty="0" err="1"/>
              <a:t>byly</a:t>
            </a:r>
            <a:r>
              <a:rPr lang="en-GB" dirty="0"/>
              <a:t> </a:t>
            </a:r>
            <a:r>
              <a:rPr lang="en-GB" dirty="0" err="1"/>
              <a:t>relativně</a:t>
            </a:r>
            <a:r>
              <a:rPr lang="en-GB" dirty="0"/>
              <a:t> </a:t>
            </a:r>
            <a:r>
              <a:rPr lang="en-GB" dirty="0" err="1"/>
              <a:t>stabilní</a:t>
            </a:r>
            <a:r>
              <a:rPr lang="en-GB" dirty="0"/>
              <a:t>.</a:t>
            </a:r>
          </a:p>
          <a:p>
            <a:pPr>
              <a:buFont typeface="+mj-lt"/>
              <a:buAutoNum type="arabicPeriod"/>
            </a:pPr>
            <a:r>
              <a:rPr lang="en-GB" b="1" dirty="0" err="1"/>
              <a:t>Omezená</a:t>
            </a:r>
            <a:r>
              <a:rPr lang="en-GB" b="1" dirty="0"/>
              <a:t> </a:t>
            </a:r>
            <a:r>
              <a:rPr lang="en-GB" b="1" dirty="0" err="1"/>
              <a:t>inflace</a:t>
            </a:r>
            <a:r>
              <a:rPr lang="en-GB" dirty="0"/>
              <a:t>: </a:t>
            </a:r>
            <a:r>
              <a:rPr lang="en-GB" dirty="0" err="1"/>
              <a:t>Zlatý</a:t>
            </a:r>
            <a:r>
              <a:rPr lang="en-GB" dirty="0"/>
              <a:t> standard </a:t>
            </a:r>
            <a:r>
              <a:rPr lang="en-GB" dirty="0" err="1"/>
              <a:t>omezoval</a:t>
            </a:r>
            <a:r>
              <a:rPr lang="en-GB" dirty="0"/>
              <a:t> </a:t>
            </a:r>
            <a:r>
              <a:rPr lang="en-GB" dirty="0" err="1"/>
              <a:t>schopnost</a:t>
            </a:r>
            <a:r>
              <a:rPr lang="en-GB" dirty="0"/>
              <a:t> </a:t>
            </a:r>
            <a:r>
              <a:rPr lang="en-GB" dirty="0" err="1"/>
              <a:t>vlád</a:t>
            </a:r>
            <a:r>
              <a:rPr lang="en-GB" dirty="0"/>
              <a:t> </a:t>
            </a:r>
            <a:r>
              <a:rPr lang="en-GB" dirty="0" err="1"/>
              <a:t>tisknout</a:t>
            </a:r>
            <a:r>
              <a:rPr lang="en-GB" dirty="0"/>
              <a:t> </a:t>
            </a:r>
            <a:r>
              <a:rPr lang="en-GB" dirty="0" err="1"/>
              <a:t>peníze</a:t>
            </a:r>
            <a:r>
              <a:rPr lang="en-GB" dirty="0"/>
              <a:t>, </a:t>
            </a:r>
            <a:r>
              <a:rPr lang="en-GB" dirty="0" err="1"/>
              <a:t>protože</a:t>
            </a:r>
            <a:r>
              <a:rPr lang="en-GB" dirty="0"/>
              <a:t> </a:t>
            </a:r>
            <a:r>
              <a:rPr lang="en-GB" dirty="0" err="1"/>
              <a:t>každá</a:t>
            </a:r>
            <a:r>
              <a:rPr lang="en-GB" dirty="0"/>
              <a:t> </a:t>
            </a:r>
            <a:r>
              <a:rPr lang="en-GB" dirty="0" err="1"/>
              <a:t>vydaná</a:t>
            </a:r>
            <a:r>
              <a:rPr lang="en-GB" dirty="0"/>
              <a:t> </a:t>
            </a:r>
            <a:r>
              <a:rPr lang="en-GB" dirty="0" err="1"/>
              <a:t>měna</a:t>
            </a:r>
            <a:r>
              <a:rPr lang="en-GB" dirty="0"/>
              <a:t> </a:t>
            </a:r>
            <a:r>
              <a:rPr lang="en-GB" dirty="0" err="1"/>
              <a:t>musela</a:t>
            </a:r>
            <a:r>
              <a:rPr lang="en-GB" dirty="0"/>
              <a:t> </a:t>
            </a:r>
            <a:r>
              <a:rPr lang="en-GB" dirty="0" err="1"/>
              <a:t>být</a:t>
            </a:r>
            <a:r>
              <a:rPr lang="en-GB" dirty="0"/>
              <a:t> </a:t>
            </a:r>
            <a:r>
              <a:rPr lang="en-GB" dirty="0" err="1"/>
              <a:t>kryta</a:t>
            </a:r>
            <a:r>
              <a:rPr lang="en-GB" dirty="0"/>
              <a:t> </a:t>
            </a:r>
            <a:r>
              <a:rPr lang="en-GB" dirty="0" err="1"/>
              <a:t>zlatými</a:t>
            </a:r>
            <a:r>
              <a:rPr lang="en-GB" dirty="0"/>
              <a:t> </a:t>
            </a:r>
            <a:r>
              <a:rPr lang="en-GB" dirty="0" err="1"/>
              <a:t>rezervami</a:t>
            </a:r>
            <a:r>
              <a:rPr lang="en-GB" dirty="0"/>
              <a:t>. To </a:t>
            </a:r>
            <a:r>
              <a:rPr lang="en-GB" dirty="0" err="1"/>
              <a:t>bránilo</a:t>
            </a:r>
            <a:r>
              <a:rPr lang="en-GB" dirty="0"/>
              <a:t> </a:t>
            </a:r>
            <a:r>
              <a:rPr lang="en-GB" dirty="0" err="1"/>
              <a:t>nekontrolované</a:t>
            </a:r>
            <a:r>
              <a:rPr lang="en-GB" dirty="0"/>
              <a:t> </a:t>
            </a:r>
            <a:r>
              <a:rPr lang="en-GB" dirty="0" err="1"/>
              <a:t>inflaci</a:t>
            </a:r>
            <a:r>
              <a:rPr lang="en-GB" dirty="0"/>
              <a:t>.</a:t>
            </a:r>
          </a:p>
          <a:p>
            <a:pPr>
              <a:buFont typeface="+mj-lt"/>
              <a:buAutoNum type="arabicPeriod"/>
            </a:pPr>
            <a:r>
              <a:rPr lang="en-GB" b="1" dirty="0" err="1"/>
              <a:t>Automatická</a:t>
            </a:r>
            <a:r>
              <a:rPr lang="en-GB" b="1" dirty="0"/>
              <a:t> </a:t>
            </a:r>
            <a:r>
              <a:rPr lang="en-GB" b="1" dirty="0" err="1"/>
              <a:t>vyrovnávací</a:t>
            </a:r>
            <a:r>
              <a:rPr lang="en-GB" b="1" dirty="0"/>
              <a:t> </a:t>
            </a:r>
            <a:r>
              <a:rPr lang="en-GB" b="1" dirty="0" err="1"/>
              <a:t>bilance</a:t>
            </a:r>
            <a:r>
              <a:rPr lang="en-GB" dirty="0"/>
              <a:t>: V </a:t>
            </a:r>
            <a:r>
              <a:rPr lang="en-GB" dirty="0" err="1"/>
              <a:t>zlatém</a:t>
            </a:r>
            <a:r>
              <a:rPr lang="en-GB" dirty="0"/>
              <a:t> </a:t>
            </a:r>
            <a:r>
              <a:rPr lang="en-GB" dirty="0" err="1"/>
              <a:t>standardu</a:t>
            </a:r>
            <a:r>
              <a:rPr lang="en-GB" dirty="0"/>
              <a:t> </a:t>
            </a:r>
            <a:r>
              <a:rPr lang="en-GB" dirty="0" err="1"/>
              <a:t>měly</a:t>
            </a:r>
            <a:r>
              <a:rPr lang="en-GB" dirty="0"/>
              <a:t> </a:t>
            </a:r>
            <a:r>
              <a:rPr lang="en-GB" dirty="0" err="1"/>
              <a:t>země</a:t>
            </a:r>
            <a:r>
              <a:rPr lang="en-GB" dirty="0"/>
              <a:t> </a:t>
            </a:r>
            <a:r>
              <a:rPr lang="en-GB" dirty="0" err="1"/>
              <a:t>tendenci</a:t>
            </a:r>
            <a:r>
              <a:rPr lang="en-GB" dirty="0"/>
              <a:t> </a:t>
            </a:r>
            <a:r>
              <a:rPr lang="en-GB" dirty="0" err="1"/>
              <a:t>automaticky</a:t>
            </a:r>
            <a:r>
              <a:rPr lang="en-GB" dirty="0"/>
              <a:t> </a:t>
            </a:r>
            <a:r>
              <a:rPr lang="en-GB" dirty="0" err="1"/>
              <a:t>vyrovnávat</a:t>
            </a:r>
            <a:r>
              <a:rPr lang="en-GB" dirty="0"/>
              <a:t> </a:t>
            </a:r>
            <a:r>
              <a:rPr lang="en-GB" dirty="0" err="1"/>
              <a:t>své</a:t>
            </a:r>
            <a:r>
              <a:rPr lang="en-GB" dirty="0"/>
              <a:t> </a:t>
            </a:r>
            <a:r>
              <a:rPr lang="en-GB" dirty="0" err="1"/>
              <a:t>obchodní</a:t>
            </a:r>
            <a:r>
              <a:rPr lang="en-GB" dirty="0"/>
              <a:t> </a:t>
            </a:r>
            <a:r>
              <a:rPr lang="en-GB" dirty="0" err="1"/>
              <a:t>bilance</a:t>
            </a:r>
            <a:r>
              <a:rPr lang="en-GB" dirty="0"/>
              <a:t>. </a:t>
            </a:r>
            <a:r>
              <a:rPr lang="en-GB" dirty="0" err="1"/>
              <a:t>Země</a:t>
            </a:r>
            <a:r>
              <a:rPr lang="en-GB" dirty="0"/>
              <a:t> s </a:t>
            </a:r>
            <a:r>
              <a:rPr lang="en-GB" dirty="0" err="1"/>
              <a:t>obchodním</a:t>
            </a:r>
            <a:r>
              <a:rPr lang="en-GB" dirty="0"/>
              <a:t> </a:t>
            </a:r>
            <a:r>
              <a:rPr lang="en-GB" dirty="0" err="1"/>
              <a:t>přebytkem</a:t>
            </a:r>
            <a:r>
              <a:rPr lang="en-GB" dirty="0"/>
              <a:t> </a:t>
            </a:r>
            <a:r>
              <a:rPr lang="en-GB" dirty="0" err="1"/>
              <a:t>přijímala</a:t>
            </a:r>
            <a:r>
              <a:rPr lang="en-GB" dirty="0"/>
              <a:t> </a:t>
            </a:r>
            <a:r>
              <a:rPr lang="en-GB" dirty="0" err="1"/>
              <a:t>zlato</a:t>
            </a:r>
            <a:r>
              <a:rPr lang="en-GB" dirty="0"/>
              <a:t> od </a:t>
            </a:r>
            <a:r>
              <a:rPr lang="en-GB" dirty="0" err="1"/>
              <a:t>zemí</a:t>
            </a:r>
            <a:r>
              <a:rPr lang="en-GB" dirty="0"/>
              <a:t> s </a:t>
            </a:r>
            <a:r>
              <a:rPr lang="en-GB" dirty="0" err="1"/>
              <a:t>obchodním</a:t>
            </a:r>
            <a:r>
              <a:rPr lang="en-GB" dirty="0"/>
              <a:t> </a:t>
            </a:r>
            <a:r>
              <a:rPr lang="en-GB" dirty="0" err="1"/>
              <a:t>schodkem</a:t>
            </a:r>
            <a:r>
              <a:rPr lang="en-GB" dirty="0"/>
              <a:t>, </a:t>
            </a:r>
            <a:r>
              <a:rPr lang="en-GB" dirty="0" err="1"/>
              <a:t>což</a:t>
            </a:r>
            <a:r>
              <a:rPr lang="en-GB" dirty="0"/>
              <a:t> </a:t>
            </a:r>
            <a:r>
              <a:rPr lang="en-GB" dirty="0" err="1"/>
              <a:t>vedlo</a:t>
            </a:r>
            <a:r>
              <a:rPr lang="en-GB" dirty="0"/>
              <a:t> k </a:t>
            </a:r>
            <a:r>
              <a:rPr lang="en-GB" dirty="0" err="1"/>
              <a:t>přirozené</a:t>
            </a:r>
            <a:r>
              <a:rPr lang="en-GB" dirty="0"/>
              <a:t> </a:t>
            </a:r>
            <a:r>
              <a:rPr lang="en-GB" dirty="0" err="1"/>
              <a:t>úpravě</a:t>
            </a:r>
            <a:r>
              <a:rPr lang="en-GB" dirty="0"/>
              <a:t> </a:t>
            </a:r>
            <a:r>
              <a:rPr lang="en-GB" dirty="0" err="1"/>
              <a:t>ekonomické</a:t>
            </a:r>
            <a:r>
              <a:rPr lang="en-GB" dirty="0"/>
              <a:t> </a:t>
            </a:r>
            <a:r>
              <a:rPr lang="en-GB" dirty="0" err="1"/>
              <a:t>aktivity</a:t>
            </a:r>
            <a:r>
              <a:rPr lang="en-GB" dirty="0"/>
              <a:t>.</a:t>
            </a:r>
          </a:p>
          <a:p>
            <a:pPr>
              <a:buFont typeface="+mj-lt"/>
              <a:buAutoNum type="arabicPeriod"/>
            </a:pPr>
            <a:r>
              <a:rPr lang="en-GB" b="1" dirty="0" err="1"/>
              <a:t>Pevné</a:t>
            </a:r>
            <a:r>
              <a:rPr lang="en-GB" b="1" dirty="0"/>
              <a:t> </a:t>
            </a:r>
            <a:r>
              <a:rPr lang="en-GB" b="1" dirty="0" err="1"/>
              <a:t>mezinárodní</a:t>
            </a:r>
            <a:r>
              <a:rPr lang="en-GB" b="1" dirty="0"/>
              <a:t> </a:t>
            </a:r>
            <a:r>
              <a:rPr lang="en-GB" b="1" dirty="0" err="1"/>
              <a:t>směnné</a:t>
            </a:r>
            <a:r>
              <a:rPr lang="en-GB" b="1" dirty="0"/>
              <a:t> </a:t>
            </a:r>
            <a:r>
              <a:rPr lang="en-GB" b="1" dirty="0" err="1"/>
              <a:t>kurzy</a:t>
            </a:r>
            <a:r>
              <a:rPr lang="en-GB" dirty="0"/>
              <a:t>: </a:t>
            </a:r>
            <a:r>
              <a:rPr lang="en-GB" dirty="0" err="1"/>
              <a:t>Systém</a:t>
            </a:r>
            <a:r>
              <a:rPr lang="en-GB" dirty="0"/>
              <a:t> </a:t>
            </a:r>
            <a:r>
              <a:rPr lang="en-GB" dirty="0" err="1"/>
              <a:t>zajišťoval</a:t>
            </a:r>
            <a:r>
              <a:rPr lang="en-GB" dirty="0"/>
              <a:t> </a:t>
            </a:r>
            <a:r>
              <a:rPr lang="en-GB" dirty="0" err="1"/>
              <a:t>relativní</a:t>
            </a:r>
            <a:r>
              <a:rPr lang="en-GB" dirty="0"/>
              <a:t> </a:t>
            </a:r>
            <a:r>
              <a:rPr lang="en-GB" dirty="0" err="1"/>
              <a:t>stabilitu</a:t>
            </a:r>
            <a:r>
              <a:rPr lang="en-GB" dirty="0"/>
              <a:t> </a:t>
            </a:r>
            <a:r>
              <a:rPr lang="en-GB" dirty="0" err="1"/>
              <a:t>směnných</a:t>
            </a:r>
            <a:r>
              <a:rPr lang="en-GB" dirty="0"/>
              <a:t> </a:t>
            </a:r>
            <a:r>
              <a:rPr lang="en-GB" dirty="0" err="1"/>
              <a:t>kurzů</a:t>
            </a:r>
            <a:r>
              <a:rPr lang="en-GB" dirty="0"/>
              <a:t> </a:t>
            </a:r>
            <a:r>
              <a:rPr lang="en-GB" dirty="0" err="1"/>
              <a:t>mezi</a:t>
            </a:r>
            <a:r>
              <a:rPr lang="en-GB" dirty="0"/>
              <a:t> </a:t>
            </a:r>
            <a:r>
              <a:rPr lang="en-GB" dirty="0" err="1"/>
              <a:t>zeměmi</a:t>
            </a:r>
            <a:r>
              <a:rPr lang="en-GB" dirty="0"/>
              <a:t>, </a:t>
            </a:r>
            <a:r>
              <a:rPr lang="en-GB" dirty="0" err="1"/>
              <a:t>což</a:t>
            </a:r>
            <a:r>
              <a:rPr lang="en-GB" dirty="0"/>
              <a:t> </a:t>
            </a:r>
            <a:r>
              <a:rPr lang="en-GB" dirty="0" err="1"/>
              <a:t>usnadňovalo</a:t>
            </a:r>
            <a:r>
              <a:rPr lang="en-GB" dirty="0"/>
              <a:t> </a:t>
            </a:r>
            <a:r>
              <a:rPr lang="en-GB" dirty="0" err="1"/>
              <a:t>mezinárodní</a:t>
            </a:r>
            <a:r>
              <a:rPr lang="en-GB" dirty="0"/>
              <a:t> </a:t>
            </a:r>
            <a:r>
              <a:rPr lang="en-GB" dirty="0" err="1"/>
              <a:t>obchod</a:t>
            </a:r>
            <a:r>
              <a:rPr lang="en-GB" dirty="0"/>
              <a:t> a </a:t>
            </a:r>
            <a:r>
              <a:rPr lang="en-GB" dirty="0" err="1"/>
              <a:t>investice</a:t>
            </a:r>
            <a:r>
              <a:rPr lang="en-GB" dirty="0"/>
              <a:t>.</a:t>
            </a:r>
          </a:p>
          <a:p>
            <a:pPr algn="just"/>
            <a:endParaRPr lang="cs-CZ" noProof="0" dirty="0"/>
          </a:p>
          <a:p>
            <a:pPr algn="just"/>
            <a:r>
              <a:rPr lang="cs-CZ" noProof="0" dirty="0"/>
              <a:t>Zlatý standard měl své nevýhody, jako například omezenou flexibilitu v hospodářské politice a tendenci vytvářet deflační tlaky během období hospodářských krizí.</a:t>
            </a:r>
          </a:p>
          <a:p>
            <a:pPr algn="just"/>
            <a:endParaRPr lang="cs-CZ" noProof="0" dirty="0"/>
          </a:p>
          <a:p>
            <a:pPr algn="just"/>
            <a:r>
              <a:rPr lang="cs-CZ" noProof="0" dirty="0"/>
              <a:t>Př. Vyrovnání ceny sukna</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1BB50484-B721-64C5-DFB6-C44B02B7597F}"/>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F85E9805-67A3-BF11-230E-3B167E829F30}"/>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endParaRPr lang="cs-CZ" noProof="0" dirty="0"/>
          </a:p>
        </p:txBody>
      </p:sp>
      <p:sp>
        <p:nvSpPr>
          <p:cNvPr id="95" name="Google Shape;95;p2:notes">
            <a:extLst>
              <a:ext uri="{FF2B5EF4-FFF2-40B4-BE49-F238E27FC236}">
                <a16:creationId xmlns:a16="http://schemas.microsoft.com/office/drawing/2014/main" id="{080E07E4-6A62-2D9D-F626-E31354AEDA4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3291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cs-CZ" sz="1200" b="1" dirty="0">
                <a:latin typeface="Times New Roman" panose="02020603050405020304" pitchFamily="18" charset="0"/>
                <a:cs typeface="Times New Roman" panose="02020603050405020304" pitchFamily="18" charset="0"/>
              </a:rPr>
              <a:t>Platební bilanci zpravidla sestavuje centrální banka. V ČR je to Česká národní banka, která shromažďuje data o všech transakcích z různých zdrojů (například od obchodních bank, celních úřadů, Českého statistického úřadu apod.) a pravidelně publikuje výkaz</a:t>
            </a:r>
          </a:p>
          <a:p>
            <a:pPr algn="just"/>
            <a:endParaRPr lang="cs-CZ" sz="1200" b="1" dirty="0">
              <a:latin typeface="Times New Roman" panose="02020603050405020304" pitchFamily="18" charset="0"/>
              <a:cs typeface="Times New Roman" panose="02020603050405020304" pitchFamily="18" charset="0"/>
            </a:endParaRPr>
          </a:p>
          <a:p>
            <a:pPr algn="just"/>
            <a:r>
              <a:rPr lang="cs-CZ" sz="1200" b="1" dirty="0">
                <a:latin typeface="Times New Roman" panose="02020603050405020304" pitchFamily="18" charset="0"/>
                <a:cs typeface="Times New Roman" panose="02020603050405020304" pitchFamily="18" charset="0"/>
              </a:rPr>
              <a:t>https://www.cnb.cz/cs/statistika/platebni_bilance_stat/platebni_bilance_q/vyvoj-platebni-bilance-komentar/index.html </a:t>
            </a:r>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cs-CZ" sz="1200" b="1" dirty="0">
                <a:latin typeface="Times New Roman" panose="02020603050405020304" pitchFamily="18" charset="0"/>
                <a:cs typeface="Times New Roman" panose="02020603050405020304" pitchFamily="18" charset="0"/>
              </a:rPr>
              <a:t>To, že se kurz koruny dlouhodobé pohybuje kolem 30 KČ/euro a ne třeba kolem 300 Kč/euro nebo kolem 3 KČ/euro, neumíme vysvětlit jinak než teorií parity kupní síly.</a:t>
            </a:r>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cs-CZ" sz="1200" b="1" dirty="0">
                <a:latin typeface="Times New Roman" panose="02020603050405020304" pitchFamily="18" charset="0"/>
                <a:cs typeface="Times New Roman" panose="02020603050405020304" pitchFamily="18" charset="0"/>
              </a:rPr>
              <a:t>To, že se kurz koruny dlouhodobé pohybuje kolem 30 KČ/euro a ne třeba kolem 300 Kč/euro nebo kolem 3 KČ/euro, neumíme vysvětlit jinak než teorií parity kupní síly.</a:t>
            </a:r>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GB" dirty="0" err="1"/>
              <a:t>Česká</a:t>
            </a:r>
            <a:r>
              <a:rPr lang="en-GB" dirty="0"/>
              <a:t> </a:t>
            </a:r>
            <a:r>
              <a:rPr lang="en-GB" dirty="0" err="1"/>
              <a:t>republika</a:t>
            </a:r>
            <a:r>
              <a:rPr lang="en-GB" dirty="0"/>
              <a:t> </a:t>
            </a:r>
            <a:r>
              <a:rPr lang="en-GB" dirty="0" err="1"/>
              <a:t>používá</a:t>
            </a:r>
            <a:r>
              <a:rPr lang="en-GB" dirty="0"/>
              <a:t> </a:t>
            </a:r>
            <a:r>
              <a:rPr lang="en-GB" b="1" dirty="0" err="1"/>
              <a:t>režim</a:t>
            </a:r>
            <a:r>
              <a:rPr lang="en-GB" b="1" dirty="0"/>
              <a:t> </a:t>
            </a:r>
            <a:r>
              <a:rPr lang="en-GB" b="1" dirty="0" err="1"/>
              <a:t>řízeného</a:t>
            </a:r>
            <a:r>
              <a:rPr lang="en-GB" b="1" dirty="0"/>
              <a:t> </a:t>
            </a:r>
            <a:r>
              <a:rPr lang="en-GB" b="1" dirty="0" err="1"/>
              <a:t>plovoucího</a:t>
            </a:r>
            <a:r>
              <a:rPr lang="en-GB" b="1" dirty="0"/>
              <a:t> </a:t>
            </a:r>
            <a:r>
              <a:rPr lang="en-GB" b="1" dirty="0" err="1"/>
              <a:t>měnového</a:t>
            </a:r>
            <a:r>
              <a:rPr lang="en-GB" b="1" dirty="0"/>
              <a:t> </a:t>
            </a:r>
            <a:r>
              <a:rPr lang="en-GB" b="1" dirty="0" err="1"/>
              <a:t>kurzu</a:t>
            </a:r>
            <a:r>
              <a:rPr lang="en-GB" dirty="0"/>
              <a:t> (</a:t>
            </a:r>
            <a:r>
              <a:rPr lang="en-GB" dirty="0" err="1"/>
              <a:t>anglicky</a:t>
            </a:r>
            <a:r>
              <a:rPr lang="en-GB" dirty="0"/>
              <a:t> </a:t>
            </a:r>
            <a:r>
              <a:rPr lang="en-GB" i="1" dirty="0"/>
              <a:t>managed floating exchange rate system</a:t>
            </a:r>
            <a:r>
              <a:rPr lang="en-GB" dirty="0"/>
              <a:t>).</a:t>
            </a:r>
          </a:p>
          <a:p>
            <a:r>
              <a:rPr lang="en-GB" b="1" dirty="0" err="1"/>
              <a:t>Charakteristika</a:t>
            </a:r>
            <a:r>
              <a:rPr lang="en-GB" b="1" dirty="0"/>
              <a:t>:</a:t>
            </a:r>
          </a:p>
          <a:p>
            <a:pPr>
              <a:buFont typeface="Arial" panose="020B0604020202020204" pitchFamily="34" charset="0"/>
              <a:buChar char="•"/>
            </a:pPr>
            <a:r>
              <a:rPr lang="en-GB" b="1" dirty="0" err="1"/>
              <a:t>Plovoucí</a:t>
            </a:r>
            <a:r>
              <a:rPr lang="en-GB" b="1" dirty="0"/>
              <a:t> </a:t>
            </a:r>
            <a:r>
              <a:rPr lang="en-GB" b="1" dirty="0" err="1"/>
              <a:t>kurz</a:t>
            </a:r>
            <a:r>
              <a:rPr lang="en-GB" dirty="0"/>
              <a:t>: Kurz </a:t>
            </a:r>
            <a:r>
              <a:rPr lang="en-GB" dirty="0" err="1"/>
              <a:t>české</a:t>
            </a:r>
            <a:r>
              <a:rPr lang="en-GB" dirty="0"/>
              <a:t> </a:t>
            </a:r>
            <a:r>
              <a:rPr lang="en-GB" dirty="0" err="1"/>
              <a:t>koruny</a:t>
            </a:r>
            <a:r>
              <a:rPr lang="en-GB" dirty="0"/>
              <a:t> </a:t>
            </a:r>
            <a:r>
              <a:rPr lang="en-GB" dirty="0" err="1"/>
              <a:t>vůči</a:t>
            </a:r>
            <a:r>
              <a:rPr lang="en-GB" dirty="0"/>
              <a:t> </a:t>
            </a:r>
            <a:r>
              <a:rPr lang="en-GB" dirty="0" err="1"/>
              <a:t>jiným</a:t>
            </a:r>
            <a:r>
              <a:rPr lang="en-GB" dirty="0"/>
              <a:t> </a:t>
            </a:r>
            <a:r>
              <a:rPr lang="en-GB" dirty="0" err="1"/>
              <a:t>měnám</a:t>
            </a:r>
            <a:r>
              <a:rPr lang="en-GB" dirty="0"/>
              <a:t> </a:t>
            </a:r>
            <a:r>
              <a:rPr lang="en-GB" dirty="0" err="1"/>
              <a:t>není</a:t>
            </a:r>
            <a:r>
              <a:rPr lang="en-GB" dirty="0"/>
              <a:t> </a:t>
            </a:r>
            <a:r>
              <a:rPr lang="en-GB" dirty="0" err="1"/>
              <a:t>pevně</a:t>
            </a:r>
            <a:r>
              <a:rPr lang="en-GB" dirty="0"/>
              <a:t> </a:t>
            </a:r>
            <a:r>
              <a:rPr lang="en-GB" dirty="0" err="1"/>
              <a:t>stanoven</a:t>
            </a:r>
            <a:r>
              <a:rPr lang="en-GB" dirty="0"/>
              <a:t> ani </a:t>
            </a:r>
            <a:r>
              <a:rPr lang="en-GB" dirty="0" err="1"/>
              <a:t>přímo</a:t>
            </a:r>
            <a:r>
              <a:rPr lang="en-GB" dirty="0"/>
              <a:t> </a:t>
            </a:r>
            <a:r>
              <a:rPr lang="en-GB" dirty="0" err="1"/>
              <a:t>fixován</a:t>
            </a:r>
            <a:r>
              <a:rPr lang="en-GB" dirty="0"/>
              <a:t> k </a:t>
            </a:r>
            <a:r>
              <a:rPr lang="en-GB" dirty="0" err="1"/>
              <a:t>žádné</a:t>
            </a:r>
            <a:r>
              <a:rPr lang="en-GB" dirty="0"/>
              <a:t> </a:t>
            </a:r>
            <a:r>
              <a:rPr lang="en-GB" dirty="0" err="1"/>
              <a:t>jiné</a:t>
            </a:r>
            <a:r>
              <a:rPr lang="en-GB" dirty="0"/>
              <a:t> </a:t>
            </a:r>
            <a:r>
              <a:rPr lang="en-GB" dirty="0" err="1"/>
              <a:t>měně</a:t>
            </a:r>
            <a:r>
              <a:rPr lang="en-GB" dirty="0"/>
              <a:t> </a:t>
            </a:r>
            <a:r>
              <a:rPr lang="en-GB" dirty="0" err="1"/>
              <a:t>nebo</a:t>
            </a:r>
            <a:r>
              <a:rPr lang="en-GB" dirty="0"/>
              <a:t> </a:t>
            </a:r>
            <a:r>
              <a:rPr lang="en-GB" dirty="0" err="1"/>
              <a:t>koši</a:t>
            </a:r>
            <a:r>
              <a:rPr lang="en-GB" dirty="0"/>
              <a:t> </a:t>
            </a:r>
            <a:r>
              <a:rPr lang="en-GB" dirty="0" err="1"/>
              <a:t>měn</a:t>
            </a:r>
            <a:r>
              <a:rPr lang="en-GB" dirty="0"/>
              <a:t>. Kurz </a:t>
            </a:r>
            <a:r>
              <a:rPr lang="en-GB" dirty="0" err="1"/>
              <a:t>koruny</a:t>
            </a:r>
            <a:r>
              <a:rPr lang="en-GB" dirty="0"/>
              <a:t> se </a:t>
            </a:r>
            <a:r>
              <a:rPr lang="en-GB" dirty="0" err="1"/>
              <a:t>volně</a:t>
            </a:r>
            <a:r>
              <a:rPr lang="en-GB" dirty="0"/>
              <a:t> </a:t>
            </a:r>
            <a:r>
              <a:rPr lang="en-GB" dirty="0" err="1"/>
              <a:t>mění</a:t>
            </a:r>
            <a:r>
              <a:rPr lang="en-GB" dirty="0"/>
              <a:t> </a:t>
            </a:r>
            <a:r>
              <a:rPr lang="en-GB" dirty="0" err="1"/>
              <a:t>na</a:t>
            </a:r>
            <a:r>
              <a:rPr lang="en-GB" dirty="0"/>
              <a:t> </a:t>
            </a:r>
            <a:r>
              <a:rPr lang="en-GB" dirty="0" err="1"/>
              <a:t>základě</a:t>
            </a:r>
            <a:r>
              <a:rPr lang="en-GB" dirty="0"/>
              <a:t> </a:t>
            </a:r>
            <a:r>
              <a:rPr lang="en-GB" dirty="0" err="1"/>
              <a:t>nabídky</a:t>
            </a:r>
            <a:r>
              <a:rPr lang="en-GB" dirty="0"/>
              <a:t> a </a:t>
            </a:r>
            <a:r>
              <a:rPr lang="en-GB" dirty="0" err="1"/>
              <a:t>poptávky</a:t>
            </a:r>
            <a:r>
              <a:rPr lang="en-GB" dirty="0"/>
              <a:t> </a:t>
            </a:r>
            <a:r>
              <a:rPr lang="en-GB" dirty="0" err="1"/>
              <a:t>na</a:t>
            </a:r>
            <a:r>
              <a:rPr lang="en-GB" dirty="0"/>
              <a:t> </a:t>
            </a:r>
            <a:r>
              <a:rPr lang="en-GB" dirty="0" err="1"/>
              <a:t>devizových</a:t>
            </a:r>
            <a:r>
              <a:rPr lang="en-GB" dirty="0"/>
              <a:t> </a:t>
            </a:r>
            <a:r>
              <a:rPr lang="en-GB" dirty="0" err="1"/>
              <a:t>trzích</a:t>
            </a:r>
            <a:r>
              <a:rPr lang="en-GB" dirty="0"/>
              <a:t>.</a:t>
            </a:r>
          </a:p>
          <a:p>
            <a:pPr>
              <a:buFont typeface="Arial" panose="020B0604020202020204" pitchFamily="34" charset="0"/>
              <a:buChar char="•"/>
            </a:pPr>
            <a:r>
              <a:rPr lang="en-GB" b="1" dirty="0" err="1"/>
              <a:t>Intervence</a:t>
            </a:r>
            <a:r>
              <a:rPr lang="en-GB" b="1" dirty="0"/>
              <a:t> </a:t>
            </a:r>
            <a:r>
              <a:rPr lang="en-GB" b="1" dirty="0" err="1"/>
              <a:t>centrální</a:t>
            </a:r>
            <a:r>
              <a:rPr lang="en-GB" b="1" dirty="0"/>
              <a:t> </a:t>
            </a:r>
            <a:r>
              <a:rPr lang="en-GB" b="1" dirty="0" err="1"/>
              <a:t>banky</a:t>
            </a:r>
            <a:r>
              <a:rPr lang="en-GB" dirty="0"/>
              <a:t>: </a:t>
            </a:r>
            <a:r>
              <a:rPr lang="en-GB" dirty="0" err="1"/>
              <a:t>Česká</a:t>
            </a:r>
            <a:r>
              <a:rPr lang="en-GB" dirty="0"/>
              <a:t> </a:t>
            </a:r>
            <a:r>
              <a:rPr lang="en-GB" dirty="0" err="1"/>
              <a:t>národní</a:t>
            </a:r>
            <a:r>
              <a:rPr lang="en-GB" dirty="0"/>
              <a:t> </a:t>
            </a:r>
            <a:r>
              <a:rPr lang="en-GB" dirty="0" err="1"/>
              <a:t>banka</a:t>
            </a:r>
            <a:r>
              <a:rPr lang="en-GB" dirty="0"/>
              <a:t> (ČNB) </a:t>
            </a:r>
            <a:r>
              <a:rPr lang="en-GB" dirty="0" err="1"/>
              <a:t>si</a:t>
            </a:r>
            <a:r>
              <a:rPr lang="en-GB" dirty="0"/>
              <a:t> </a:t>
            </a:r>
            <a:r>
              <a:rPr lang="en-GB" dirty="0" err="1"/>
              <a:t>však</a:t>
            </a:r>
            <a:r>
              <a:rPr lang="en-GB" dirty="0"/>
              <a:t> </a:t>
            </a:r>
            <a:r>
              <a:rPr lang="en-GB" dirty="0" err="1"/>
              <a:t>vyhrazuje</a:t>
            </a:r>
            <a:r>
              <a:rPr lang="en-GB" dirty="0"/>
              <a:t> </a:t>
            </a:r>
            <a:r>
              <a:rPr lang="en-GB" dirty="0" err="1"/>
              <a:t>právo</a:t>
            </a:r>
            <a:r>
              <a:rPr lang="en-GB" dirty="0"/>
              <a:t> </a:t>
            </a:r>
            <a:r>
              <a:rPr lang="en-GB" dirty="0" err="1"/>
              <a:t>provádět</a:t>
            </a:r>
            <a:r>
              <a:rPr lang="en-GB" dirty="0"/>
              <a:t> </a:t>
            </a:r>
            <a:r>
              <a:rPr lang="en-GB" dirty="0" err="1"/>
              <a:t>intervence</a:t>
            </a:r>
            <a:r>
              <a:rPr lang="en-GB" dirty="0"/>
              <a:t> </a:t>
            </a:r>
            <a:r>
              <a:rPr lang="en-GB" dirty="0" err="1"/>
              <a:t>na</a:t>
            </a:r>
            <a:r>
              <a:rPr lang="en-GB" dirty="0"/>
              <a:t> </a:t>
            </a:r>
            <a:r>
              <a:rPr lang="en-GB" dirty="0" err="1"/>
              <a:t>devizovém</a:t>
            </a:r>
            <a:r>
              <a:rPr lang="en-GB" dirty="0"/>
              <a:t> </a:t>
            </a:r>
            <a:r>
              <a:rPr lang="en-GB" dirty="0" err="1"/>
              <a:t>trhu</a:t>
            </a:r>
            <a:r>
              <a:rPr lang="en-GB" dirty="0"/>
              <a:t>, </a:t>
            </a:r>
            <a:r>
              <a:rPr lang="en-GB" dirty="0" err="1"/>
              <a:t>pokud</a:t>
            </a:r>
            <a:r>
              <a:rPr lang="en-GB" dirty="0"/>
              <a:t> by </a:t>
            </a:r>
            <a:r>
              <a:rPr lang="en-GB" dirty="0" err="1"/>
              <a:t>kurz</a:t>
            </a:r>
            <a:r>
              <a:rPr lang="en-GB" dirty="0"/>
              <a:t> </a:t>
            </a:r>
            <a:r>
              <a:rPr lang="en-GB" dirty="0" err="1"/>
              <a:t>koruny</a:t>
            </a:r>
            <a:r>
              <a:rPr lang="en-GB" dirty="0"/>
              <a:t> </a:t>
            </a:r>
            <a:r>
              <a:rPr lang="en-GB" dirty="0" err="1"/>
              <a:t>dosáhl</a:t>
            </a:r>
            <a:r>
              <a:rPr lang="en-GB" dirty="0"/>
              <a:t> </a:t>
            </a:r>
            <a:r>
              <a:rPr lang="en-GB" dirty="0" err="1"/>
              <a:t>extrémních</a:t>
            </a:r>
            <a:r>
              <a:rPr lang="en-GB" dirty="0"/>
              <a:t> </a:t>
            </a:r>
            <a:r>
              <a:rPr lang="en-GB" dirty="0" err="1"/>
              <a:t>hodnot</a:t>
            </a:r>
            <a:r>
              <a:rPr lang="en-GB" dirty="0"/>
              <a:t>, </a:t>
            </a:r>
            <a:r>
              <a:rPr lang="en-GB" dirty="0" err="1"/>
              <a:t>které</a:t>
            </a:r>
            <a:r>
              <a:rPr lang="en-GB" dirty="0"/>
              <a:t> by </a:t>
            </a:r>
            <a:r>
              <a:rPr lang="en-GB" dirty="0" err="1"/>
              <a:t>ohrožovaly</a:t>
            </a:r>
            <a:r>
              <a:rPr lang="en-GB" dirty="0"/>
              <a:t> </a:t>
            </a:r>
            <a:r>
              <a:rPr lang="en-GB" dirty="0" err="1"/>
              <a:t>stabilitu</a:t>
            </a:r>
            <a:r>
              <a:rPr lang="en-GB" dirty="0"/>
              <a:t> </a:t>
            </a:r>
            <a:r>
              <a:rPr lang="en-GB" dirty="0" err="1"/>
              <a:t>ekonomiky</a:t>
            </a:r>
            <a:r>
              <a:rPr lang="en-GB" dirty="0"/>
              <a:t>. ČNB </a:t>
            </a:r>
            <a:r>
              <a:rPr lang="en-GB" dirty="0" err="1"/>
              <a:t>zasahovala</a:t>
            </a:r>
            <a:r>
              <a:rPr lang="en-GB" dirty="0"/>
              <a:t> </a:t>
            </a:r>
            <a:r>
              <a:rPr lang="en-GB" dirty="0" err="1"/>
              <a:t>například</a:t>
            </a:r>
            <a:r>
              <a:rPr lang="en-GB" dirty="0"/>
              <a:t> v </a:t>
            </a:r>
            <a:r>
              <a:rPr lang="en-GB" dirty="0" err="1"/>
              <a:t>letech</a:t>
            </a:r>
            <a:r>
              <a:rPr lang="en-GB" dirty="0"/>
              <a:t> 2013–2017, </a:t>
            </a:r>
            <a:r>
              <a:rPr lang="en-GB" dirty="0" err="1"/>
              <a:t>kdy</a:t>
            </a:r>
            <a:r>
              <a:rPr lang="en-GB" dirty="0"/>
              <a:t> </a:t>
            </a:r>
            <a:r>
              <a:rPr lang="en-GB" dirty="0" err="1"/>
              <a:t>udržovala</a:t>
            </a:r>
            <a:r>
              <a:rPr lang="en-GB" dirty="0"/>
              <a:t> </a:t>
            </a:r>
            <a:r>
              <a:rPr lang="en-GB" dirty="0" err="1"/>
              <a:t>kurz</a:t>
            </a:r>
            <a:r>
              <a:rPr lang="en-GB" dirty="0"/>
              <a:t> </a:t>
            </a:r>
            <a:r>
              <a:rPr lang="en-GB" dirty="0" err="1"/>
              <a:t>koruny</a:t>
            </a:r>
            <a:r>
              <a:rPr lang="en-GB" dirty="0"/>
              <a:t> </a:t>
            </a:r>
            <a:r>
              <a:rPr lang="en-GB" dirty="0" err="1"/>
              <a:t>vůči</a:t>
            </a:r>
            <a:r>
              <a:rPr lang="en-GB" dirty="0"/>
              <a:t> </a:t>
            </a:r>
            <a:r>
              <a:rPr lang="en-GB" dirty="0" err="1"/>
              <a:t>euru</a:t>
            </a:r>
            <a:r>
              <a:rPr lang="en-GB" dirty="0"/>
              <a:t> </a:t>
            </a:r>
            <a:r>
              <a:rPr lang="en-GB" dirty="0" err="1"/>
              <a:t>nad</a:t>
            </a:r>
            <a:r>
              <a:rPr lang="en-GB" dirty="0"/>
              <a:t> </a:t>
            </a:r>
            <a:r>
              <a:rPr lang="en-GB" dirty="0" err="1"/>
              <a:t>hodnotou</a:t>
            </a:r>
            <a:r>
              <a:rPr lang="en-GB" dirty="0"/>
              <a:t> 27 </a:t>
            </a:r>
            <a:r>
              <a:rPr lang="en-GB" dirty="0" err="1"/>
              <a:t>Kč</a:t>
            </a:r>
            <a:r>
              <a:rPr lang="en-GB" dirty="0"/>
              <a:t> za euro, aby </a:t>
            </a:r>
            <a:r>
              <a:rPr lang="en-GB" dirty="0" err="1"/>
              <a:t>zabránila</a:t>
            </a:r>
            <a:r>
              <a:rPr lang="en-GB" dirty="0"/>
              <a:t> </a:t>
            </a:r>
            <a:r>
              <a:rPr lang="en-GB" dirty="0" err="1"/>
              <a:t>deflaci</a:t>
            </a:r>
            <a:r>
              <a:rPr lang="en-GB" dirty="0"/>
              <a:t> a </a:t>
            </a:r>
            <a:r>
              <a:rPr lang="en-GB" dirty="0" err="1"/>
              <a:t>podpořila</a:t>
            </a:r>
            <a:r>
              <a:rPr lang="en-GB" dirty="0"/>
              <a:t> </a:t>
            </a:r>
            <a:r>
              <a:rPr lang="en-GB" dirty="0" err="1"/>
              <a:t>ekonomiku</a:t>
            </a:r>
            <a:r>
              <a:rPr lang="en-GB" dirty="0"/>
              <a:t>.</a:t>
            </a:r>
          </a:p>
          <a:p>
            <a:r>
              <a:rPr lang="en-GB" dirty="0" err="1"/>
              <a:t>Tento</a:t>
            </a:r>
            <a:r>
              <a:rPr lang="en-GB" dirty="0"/>
              <a:t> </a:t>
            </a:r>
            <a:r>
              <a:rPr lang="en-GB" dirty="0" err="1"/>
              <a:t>režim</a:t>
            </a:r>
            <a:r>
              <a:rPr lang="en-GB" dirty="0"/>
              <a:t> </a:t>
            </a:r>
            <a:r>
              <a:rPr lang="en-GB" dirty="0" err="1"/>
              <a:t>plovoucího</a:t>
            </a:r>
            <a:r>
              <a:rPr lang="en-GB" dirty="0"/>
              <a:t> </a:t>
            </a:r>
            <a:r>
              <a:rPr lang="en-GB" dirty="0" err="1"/>
              <a:t>kurzu</a:t>
            </a:r>
            <a:r>
              <a:rPr lang="en-GB" dirty="0"/>
              <a:t> </a:t>
            </a:r>
            <a:r>
              <a:rPr lang="en-GB" dirty="0" err="1"/>
              <a:t>poskytuje</a:t>
            </a:r>
            <a:r>
              <a:rPr lang="en-GB" dirty="0"/>
              <a:t> </a:t>
            </a:r>
            <a:r>
              <a:rPr lang="en-GB" dirty="0" err="1"/>
              <a:t>flexibilitu</a:t>
            </a:r>
            <a:r>
              <a:rPr lang="en-GB" dirty="0"/>
              <a:t> v </a:t>
            </a:r>
            <a:r>
              <a:rPr lang="en-GB" dirty="0" err="1"/>
              <a:t>reakci</a:t>
            </a:r>
            <a:r>
              <a:rPr lang="en-GB" dirty="0"/>
              <a:t> </a:t>
            </a:r>
            <a:r>
              <a:rPr lang="en-GB" dirty="0" err="1"/>
              <a:t>na</a:t>
            </a:r>
            <a:r>
              <a:rPr lang="en-GB" dirty="0"/>
              <a:t> </a:t>
            </a:r>
            <a:r>
              <a:rPr lang="en-GB" dirty="0" err="1"/>
              <a:t>ekonomické</a:t>
            </a:r>
            <a:r>
              <a:rPr lang="en-GB" dirty="0"/>
              <a:t> </a:t>
            </a:r>
            <a:r>
              <a:rPr lang="en-GB" dirty="0" err="1"/>
              <a:t>šoky</a:t>
            </a:r>
            <a:r>
              <a:rPr lang="en-GB" dirty="0"/>
              <a:t> a </a:t>
            </a:r>
            <a:r>
              <a:rPr lang="en-GB" dirty="0" err="1"/>
              <a:t>pomáhá</a:t>
            </a:r>
            <a:r>
              <a:rPr lang="en-GB" dirty="0"/>
              <a:t> </a:t>
            </a:r>
            <a:r>
              <a:rPr lang="en-GB" dirty="0" err="1"/>
              <a:t>stabilizovat</a:t>
            </a:r>
            <a:r>
              <a:rPr lang="en-GB" dirty="0"/>
              <a:t> </a:t>
            </a:r>
            <a:r>
              <a:rPr lang="en-GB" dirty="0" err="1"/>
              <a:t>ekonomiku</a:t>
            </a:r>
            <a:r>
              <a:rPr lang="en-GB" dirty="0"/>
              <a:t>, </a:t>
            </a:r>
            <a:r>
              <a:rPr lang="en-GB" dirty="0" err="1"/>
              <a:t>protože</a:t>
            </a:r>
            <a:r>
              <a:rPr lang="en-GB" dirty="0"/>
              <a:t> koruna </a:t>
            </a:r>
            <a:r>
              <a:rPr lang="en-GB" dirty="0" err="1"/>
              <a:t>může</a:t>
            </a:r>
            <a:r>
              <a:rPr lang="en-GB" dirty="0"/>
              <a:t> </a:t>
            </a:r>
            <a:r>
              <a:rPr lang="en-GB" dirty="0" err="1"/>
              <a:t>přirozeně</a:t>
            </a:r>
            <a:r>
              <a:rPr lang="en-GB" dirty="0"/>
              <a:t> </a:t>
            </a:r>
            <a:r>
              <a:rPr lang="en-GB" dirty="0" err="1"/>
              <a:t>reagovat</a:t>
            </a:r>
            <a:r>
              <a:rPr lang="en-GB" dirty="0"/>
              <a:t> </a:t>
            </a:r>
            <a:r>
              <a:rPr lang="en-GB" dirty="0" err="1"/>
              <a:t>na</a:t>
            </a:r>
            <a:r>
              <a:rPr lang="en-GB" dirty="0"/>
              <a:t> </a:t>
            </a:r>
            <a:r>
              <a:rPr lang="en-GB" dirty="0" err="1"/>
              <a:t>změny</a:t>
            </a:r>
            <a:r>
              <a:rPr lang="en-GB" dirty="0"/>
              <a:t> v </a:t>
            </a:r>
            <a:r>
              <a:rPr lang="en-GB" dirty="0" err="1"/>
              <a:t>globálním</a:t>
            </a:r>
            <a:r>
              <a:rPr lang="en-GB" dirty="0"/>
              <a:t> </a:t>
            </a:r>
            <a:r>
              <a:rPr lang="en-GB" dirty="0" err="1"/>
              <a:t>ekonomickém</a:t>
            </a:r>
            <a:r>
              <a:rPr lang="en-GB" dirty="0"/>
              <a:t> </a:t>
            </a:r>
            <a:r>
              <a:rPr lang="en-GB" dirty="0" err="1"/>
              <a:t>prostředí</a:t>
            </a:r>
            <a:r>
              <a:rPr lang="en-GB" dirty="0"/>
              <a:t>. Na </a:t>
            </a:r>
            <a:r>
              <a:rPr lang="en-GB" dirty="0" err="1"/>
              <a:t>rozdíl</a:t>
            </a:r>
            <a:r>
              <a:rPr lang="en-GB" dirty="0"/>
              <a:t> od </a:t>
            </a:r>
            <a:r>
              <a:rPr lang="en-GB" dirty="0" err="1"/>
              <a:t>pevných</a:t>
            </a:r>
            <a:r>
              <a:rPr lang="en-GB" dirty="0"/>
              <a:t> </a:t>
            </a:r>
            <a:r>
              <a:rPr lang="en-GB" dirty="0" err="1"/>
              <a:t>kurzů</a:t>
            </a:r>
            <a:r>
              <a:rPr lang="en-GB" dirty="0"/>
              <a:t> (</a:t>
            </a:r>
            <a:r>
              <a:rPr lang="en-GB" dirty="0" err="1"/>
              <a:t>např</a:t>
            </a:r>
            <a:r>
              <a:rPr lang="en-GB" dirty="0"/>
              <a:t>. </a:t>
            </a:r>
            <a:r>
              <a:rPr lang="en-GB" dirty="0" err="1"/>
              <a:t>při</a:t>
            </a:r>
            <a:r>
              <a:rPr lang="en-GB" dirty="0"/>
              <a:t> </a:t>
            </a:r>
            <a:r>
              <a:rPr lang="en-GB" dirty="0" err="1"/>
              <a:t>zlatém</a:t>
            </a:r>
            <a:r>
              <a:rPr lang="en-GB" dirty="0"/>
              <a:t> </a:t>
            </a:r>
            <a:r>
              <a:rPr lang="en-GB" dirty="0" err="1"/>
              <a:t>standardu</a:t>
            </a:r>
            <a:r>
              <a:rPr lang="en-GB" dirty="0"/>
              <a:t>) </a:t>
            </a:r>
            <a:r>
              <a:rPr lang="en-GB" dirty="0" err="1"/>
              <a:t>zde</a:t>
            </a:r>
            <a:r>
              <a:rPr lang="en-GB" dirty="0"/>
              <a:t> </a:t>
            </a:r>
            <a:r>
              <a:rPr lang="en-GB" dirty="0" err="1"/>
              <a:t>centrální</a:t>
            </a:r>
            <a:r>
              <a:rPr lang="en-GB" dirty="0"/>
              <a:t> </a:t>
            </a:r>
            <a:r>
              <a:rPr lang="en-GB" dirty="0" err="1"/>
              <a:t>banka</a:t>
            </a:r>
            <a:r>
              <a:rPr lang="en-GB" dirty="0"/>
              <a:t> </a:t>
            </a:r>
            <a:r>
              <a:rPr lang="en-GB" dirty="0" err="1"/>
              <a:t>neudržuje</a:t>
            </a:r>
            <a:r>
              <a:rPr lang="en-GB" dirty="0"/>
              <a:t> </a:t>
            </a:r>
            <a:r>
              <a:rPr lang="en-GB" dirty="0" err="1"/>
              <a:t>trvalý</a:t>
            </a:r>
            <a:r>
              <a:rPr lang="en-GB" dirty="0"/>
              <a:t> </a:t>
            </a:r>
            <a:r>
              <a:rPr lang="en-GB" dirty="0" err="1"/>
              <a:t>pevný</a:t>
            </a:r>
            <a:r>
              <a:rPr lang="en-GB" dirty="0"/>
              <a:t> </a:t>
            </a:r>
            <a:r>
              <a:rPr lang="en-GB" dirty="0" err="1"/>
              <a:t>kurz</a:t>
            </a:r>
            <a:r>
              <a:rPr lang="en-GB" dirty="0"/>
              <a:t>, ale </a:t>
            </a:r>
            <a:r>
              <a:rPr lang="en-GB" dirty="0" err="1"/>
              <a:t>může</a:t>
            </a:r>
            <a:r>
              <a:rPr lang="en-GB" dirty="0"/>
              <a:t> </a:t>
            </a:r>
            <a:r>
              <a:rPr lang="en-GB" dirty="0" err="1"/>
              <a:t>přistoupit</a:t>
            </a:r>
            <a:r>
              <a:rPr lang="en-GB" dirty="0"/>
              <a:t> k </a:t>
            </a:r>
            <a:r>
              <a:rPr lang="en-GB" dirty="0" err="1"/>
              <a:t>intervencím</a:t>
            </a:r>
            <a:r>
              <a:rPr lang="en-GB" dirty="0"/>
              <a:t> </a:t>
            </a:r>
            <a:r>
              <a:rPr lang="en-GB" dirty="0" err="1"/>
              <a:t>pouze</a:t>
            </a:r>
            <a:r>
              <a:rPr lang="en-GB" dirty="0"/>
              <a:t> v </a:t>
            </a:r>
            <a:r>
              <a:rPr lang="en-GB" dirty="0" err="1"/>
              <a:t>případě</a:t>
            </a:r>
            <a:r>
              <a:rPr lang="en-GB" dirty="0"/>
              <a:t> </a:t>
            </a:r>
            <a:r>
              <a:rPr lang="en-GB" dirty="0" err="1"/>
              <a:t>potřeby</a:t>
            </a:r>
            <a:r>
              <a:rPr lang="en-GB" dirty="0"/>
              <a:t>.</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endParaRPr lang="en-GB"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GB" dirty="0" err="1"/>
              <a:t>Česká</a:t>
            </a:r>
            <a:r>
              <a:rPr lang="en-GB" dirty="0"/>
              <a:t> </a:t>
            </a:r>
            <a:r>
              <a:rPr lang="en-GB" dirty="0" err="1"/>
              <a:t>republika</a:t>
            </a:r>
            <a:r>
              <a:rPr lang="en-GB" dirty="0"/>
              <a:t> </a:t>
            </a:r>
            <a:r>
              <a:rPr lang="en-GB" dirty="0" err="1"/>
              <a:t>používá</a:t>
            </a:r>
            <a:r>
              <a:rPr lang="en-GB" dirty="0"/>
              <a:t> </a:t>
            </a:r>
            <a:r>
              <a:rPr lang="en-GB" b="1" dirty="0" err="1"/>
              <a:t>režim</a:t>
            </a:r>
            <a:r>
              <a:rPr lang="en-GB" b="1" dirty="0"/>
              <a:t> </a:t>
            </a:r>
            <a:r>
              <a:rPr lang="en-GB" b="1" dirty="0" err="1"/>
              <a:t>řízeného</a:t>
            </a:r>
            <a:r>
              <a:rPr lang="en-GB" b="1" dirty="0"/>
              <a:t> </a:t>
            </a:r>
            <a:r>
              <a:rPr lang="en-GB" b="1" dirty="0" err="1"/>
              <a:t>plovoucího</a:t>
            </a:r>
            <a:r>
              <a:rPr lang="en-GB" b="1" dirty="0"/>
              <a:t> </a:t>
            </a:r>
            <a:r>
              <a:rPr lang="en-GB" b="1" dirty="0" err="1"/>
              <a:t>měnového</a:t>
            </a:r>
            <a:r>
              <a:rPr lang="en-GB" b="1" dirty="0"/>
              <a:t> </a:t>
            </a:r>
            <a:r>
              <a:rPr lang="en-GB" b="1" dirty="0" err="1"/>
              <a:t>kurzu</a:t>
            </a:r>
            <a:r>
              <a:rPr lang="en-GB" dirty="0"/>
              <a:t> (</a:t>
            </a:r>
            <a:r>
              <a:rPr lang="en-GB" dirty="0" err="1"/>
              <a:t>anglicky</a:t>
            </a:r>
            <a:r>
              <a:rPr lang="en-GB" dirty="0"/>
              <a:t> </a:t>
            </a:r>
            <a:r>
              <a:rPr lang="en-GB" i="1" dirty="0"/>
              <a:t>managed floating exchange rate system</a:t>
            </a:r>
            <a:r>
              <a:rPr lang="en-GB" dirty="0"/>
              <a:t>).</a:t>
            </a:r>
          </a:p>
          <a:p>
            <a:r>
              <a:rPr lang="en-GB" b="1" dirty="0" err="1"/>
              <a:t>Charakteristika</a:t>
            </a:r>
            <a:r>
              <a:rPr lang="en-GB" b="1" dirty="0"/>
              <a:t>:</a:t>
            </a:r>
          </a:p>
          <a:p>
            <a:pPr>
              <a:buFont typeface="Arial" panose="020B0604020202020204" pitchFamily="34" charset="0"/>
              <a:buChar char="•"/>
            </a:pPr>
            <a:r>
              <a:rPr lang="en-GB" b="1" dirty="0" err="1"/>
              <a:t>Plovoucí</a:t>
            </a:r>
            <a:r>
              <a:rPr lang="en-GB" b="1" dirty="0"/>
              <a:t> </a:t>
            </a:r>
            <a:r>
              <a:rPr lang="en-GB" b="1" dirty="0" err="1"/>
              <a:t>kurz</a:t>
            </a:r>
            <a:r>
              <a:rPr lang="en-GB" dirty="0"/>
              <a:t>: Kurz </a:t>
            </a:r>
            <a:r>
              <a:rPr lang="en-GB" dirty="0" err="1"/>
              <a:t>české</a:t>
            </a:r>
            <a:r>
              <a:rPr lang="en-GB" dirty="0"/>
              <a:t> </a:t>
            </a:r>
            <a:r>
              <a:rPr lang="en-GB" dirty="0" err="1"/>
              <a:t>koruny</a:t>
            </a:r>
            <a:r>
              <a:rPr lang="en-GB" dirty="0"/>
              <a:t> </a:t>
            </a:r>
            <a:r>
              <a:rPr lang="en-GB" dirty="0" err="1"/>
              <a:t>vůči</a:t>
            </a:r>
            <a:r>
              <a:rPr lang="en-GB" dirty="0"/>
              <a:t> </a:t>
            </a:r>
            <a:r>
              <a:rPr lang="en-GB" dirty="0" err="1"/>
              <a:t>jiným</a:t>
            </a:r>
            <a:r>
              <a:rPr lang="en-GB" dirty="0"/>
              <a:t> </a:t>
            </a:r>
            <a:r>
              <a:rPr lang="en-GB" dirty="0" err="1"/>
              <a:t>měnám</a:t>
            </a:r>
            <a:r>
              <a:rPr lang="en-GB" dirty="0"/>
              <a:t> </a:t>
            </a:r>
            <a:r>
              <a:rPr lang="en-GB" dirty="0" err="1"/>
              <a:t>není</a:t>
            </a:r>
            <a:r>
              <a:rPr lang="en-GB" dirty="0"/>
              <a:t> </a:t>
            </a:r>
            <a:r>
              <a:rPr lang="en-GB" dirty="0" err="1"/>
              <a:t>pevně</a:t>
            </a:r>
            <a:r>
              <a:rPr lang="en-GB" dirty="0"/>
              <a:t> </a:t>
            </a:r>
            <a:r>
              <a:rPr lang="en-GB" dirty="0" err="1"/>
              <a:t>stanoven</a:t>
            </a:r>
            <a:r>
              <a:rPr lang="en-GB" dirty="0"/>
              <a:t> ani </a:t>
            </a:r>
            <a:r>
              <a:rPr lang="en-GB" dirty="0" err="1"/>
              <a:t>přímo</a:t>
            </a:r>
            <a:r>
              <a:rPr lang="en-GB" dirty="0"/>
              <a:t> </a:t>
            </a:r>
            <a:r>
              <a:rPr lang="en-GB" dirty="0" err="1"/>
              <a:t>fixován</a:t>
            </a:r>
            <a:r>
              <a:rPr lang="en-GB" dirty="0"/>
              <a:t> k </a:t>
            </a:r>
            <a:r>
              <a:rPr lang="en-GB" dirty="0" err="1"/>
              <a:t>žádné</a:t>
            </a:r>
            <a:r>
              <a:rPr lang="en-GB" dirty="0"/>
              <a:t> </a:t>
            </a:r>
            <a:r>
              <a:rPr lang="en-GB" dirty="0" err="1"/>
              <a:t>jiné</a:t>
            </a:r>
            <a:r>
              <a:rPr lang="en-GB" dirty="0"/>
              <a:t> </a:t>
            </a:r>
            <a:r>
              <a:rPr lang="en-GB" dirty="0" err="1"/>
              <a:t>měně</a:t>
            </a:r>
            <a:r>
              <a:rPr lang="en-GB" dirty="0"/>
              <a:t> </a:t>
            </a:r>
            <a:r>
              <a:rPr lang="en-GB" dirty="0" err="1"/>
              <a:t>nebo</a:t>
            </a:r>
            <a:r>
              <a:rPr lang="en-GB" dirty="0"/>
              <a:t> </a:t>
            </a:r>
            <a:r>
              <a:rPr lang="en-GB" dirty="0" err="1"/>
              <a:t>koši</a:t>
            </a:r>
            <a:r>
              <a:rPr lang="en-GB" dirty="0"/>
              <a:t> </a:t>
            </a:r>
            <a:r>
              <a:rPr lang="en-GB" dirty="0" err="1"/>
              <a:t>měn</a:t>
            </a:r>
            <a:r>
              <a:rPr lang="en-GB" dirty="0"/>
              <a:t>. Kurz </a:t>
            </a:r>
            <a:r>
              <a:rPr lang="en-GB" dirty="0" err="1"/>
              <a:t>koruny</a:t>
            </a:r>
            <a:r>
              <a:rPr lang="en-GB" dirty="0"/>
              <a:t> se </a:t>
            </a:r>
            <a:r>
              <a:rPr lang="en-GB" dirty="0" err="1"/>
              <a:t>volně</a:t>
            </a:r>
            <a:r>
              <a:rPr lang="en-GB" dirty="0"/>
              <a:t> </a:t>
            </a:r>
            <a:r>
              <a:rPr lang="en-GB" dirty="0" err="1"/>
              <a:t>mění</a:t>
            </a:r>
            <a:r>
              <a:rPr lang="en-GB" dirty="0"/>
              <a:t> </a:t>
            </a:r>
            <a:r>
              <a:rPr lang="en-GB" dirty="0" err="1"/>
              <a:t>na</a:t>
            </a:r>
            <a:r>
              <a:rPr lang="en-GB" dirty="0"/>
              <a:t> </a:t>
            </a:r>
            <a:r>
              <a:rPr lang="en-GB" dirty="0" err="1"/>
              <a:t>základě</a:t>
            </a:r>
            <a:r>
              <a:rPr lang="en-GB" dirty="0"/>
              <a:t> </a:t>
            </a:r>
            <a:r>
              <a:rPr lang="en-GB" dirty="0" err="1"/>
              <a:t>nabídky</a:t>
            </a:r>
            <a:r>
              <a:rPr lang="en-GB" dirty="0"/>
              <a:t> a </a:t>
            </a:r>
            <a:r>
              <a:rPr lang="en-GB" dirty="0" err="1"/>
              <a:t>poptávky</a:t>
            </a:r>
            <a:r>
              <a:rPr lang="en-GB" dirty="0"/>
              <a:t> </a:t>
            </a:r>
            <a:r>
              <a:rPr lang="en-GB" dirty="0" err="1"/>
              <a:t>na</a:t>
            </a:r>
            <a:r>
              <a:rPr lang="en-GB" dirty="0"/>
              <a:t> </a:t>
            </a:r>
            <a:r>
              <a:rPr lang="en-GB" dirty="0" err="1"/>
              <a:t>devizových</a:t>
            </a:r>
            <a:r>
              <a:rPr lang="en-GB" dirty="0"/>
              <a:t> </a:t>
            </a:r>
            <a:r>
              <a:rPr lang="en-GB" dirty="0" err="1"/>
              <a:t>trzích</a:t>
            </a:r>
            <a:r>
              <a:rPr lang="en-GB" dirty="0"/>
              <a:t>.</a:t>
            </a:r>
          </a:p>
          <a:p>
            <a:pPr>
              <a:buFont typeface="Arial" panose="020B0604020202020204" pitchFamily="34" charset="0"/>
              <a:buChar char="•"/>
            </a:pPr>
            <a:r>
              <a:rPr lang="en-GB" b="1" dirty="0" err="1"/>
              <a:t>Intervence</a:t>
            </a:r>
            <a:r>
              <a:rPr lang="en-GB" b="1" dirty="0"/>
              <a:t> </a:t>
            </a:r>
            <a:r>
              <a:rPr lang="en-GB" b="1" dirty="0" err="1"/>
              <a:t>centrální</a:t>
            </a:r>
            <a:r>
              <a:rPr lang="en-GB" b="1" dirty="0"/>
              <a:t> </a:t>
            </a:r>
            <a:r>
              <a:rPr lang="en-GB" b="1" dirty="0" err="1"/>
              <a:t>banky</a:t>
            </a:r>
            <a:r>
              <a:rPr lang="en-GB" dirty="0"/>
              <a:t>: </a:t>
            </a:r>
            <a:r>
              <a:rPr lang="en-GB" dirty="0" err="1"/>
              <a:t>Česká</a:t>
            </a:r>
            <a:r>
              <a:rPr lang="en-GB" dirty="0"/>
              <a:t> </a:t>
            </a:r>
            <a:r>
              <a:rPr lang="en-GB" dirty="0" err="1"/>
              <a:t>národní</a:t>
            </a:r>
            <a:r>
              <a:rPr lang="en-GB" dirty="0"/>
              <a:t> </a:t>
            </a:r>
            <a:r>
              <a:rPr lang="en-GB" dirty="0" err="1"/>
              <a:t>banka</a:t>
            </a:r>
            <a:r>
              <a:rPr lang="en-GB" dirty="0"/>
              <a:t> (ČNB) </a:t>
            </a:r>
            <a:r>
              <a:rPr lang="en-GB" dirty="0" err="1"/>
              <a:t>si</a:t>
            </a:r>
            <a:r>
              <a:rPr lang="en-GB" dirty="0"/>
              <a:t> </a:t>
            </a:r>
            <a:r>
              <a:rPr lang="en-GB" dirty="0" err="1"/>
              <a:t>však</a:t>
            </a:r>
            <a:r>
              <a:rPr lang="en-GB" dirty="0"/>
              <a:t> </a:t>
            </a:r>
            <a:r>
              <a:rPr lang="en-GB" dirty="0" err="1"/>
              <a:t>vyhrazuje</a:t>
            </a:r>
            <a:r>
              <a:rPr lang="en-GB" dirty="0"/>
              <a:t> </a:t>
            </a:r>
            <a:r>
              <a:rPr lang="en-GB" dirty="0" err="1"/>
              <a:t>právo</a:t>
            </a:r>
            <a:r>
              <a:rPr lang="en-GB" dirty="0"/>
              <a:t> </a:t>
            </a:r>
            <a:r>
              <a:rPr lang="en-GB" dirty="0" err="1"/>
              <a:t>provádět</a:t>
            </a:r>
            <a:r>
              <a:rPr lang="en-GB" dirty="0"/>
              <a:t> </a:t>
            </a:r>
            <a:r>
              <a:rPr lang="en-GB" dirty="0" err="1"/>
              <a:t>intervence</a:t>
            </a:r>
            <a:r>
              <a:rPr lang="en-GB" dirty="0"/>
              <a:t> </a:t>
            </a:r>
            <a:r>
              <a:rPr lang="en-GB" dirty="0" err="1"/>
              <a:t>na</a:t>
            </a:r>
            <a:r>
              <a:rPr lang="en-GB" dirty="0"/>
              <a:t> </a:t>
            </a:r>
            <a:r>
              <a:rPr lang="en-GB" dirty="0" err="1"/>
              <a:t>devizovém</a:t>
            </a:r>
            <a:r>
              <a:rPr lang="en-GB" dirty="0"/>
              <a:t> </a:t>
            </a:r>
            <a:r>
              <a:rPr lang="en-GB" dirty="0" err="1"/>
              <a:t>trhu</a:t>
            </a:r>
            <a:r>
              <a:rPr lang="en-GB" dirty="0"/>
              <a:t>, </a:t>
            </a:r>
            <a:r>
              <a:rPr lang="en-GB" dirty="0" err="1"/>
              <a:t>pokud</a:t>
            </a:r>
            <a:r>
              <a:rPr lang="en-GB" dirty="0"/>
              <a:t> by </a:t>
            </a:r>
            <a:r>
              <a:rPr lang="en-GB" dirty="0" err="1"/>
              <a:t>kurz</a:t>
            </a:r>
            <a:r>
              <a:rPr lang="en-GB" dirty="0"/>
              <a:t> </a:t>
            </a:r>
            <a:r>
              <a:rPr lang="en-GB" dirty="0" err="1"/>
              <a:t>koruny</a:t>
            </a:r>
            <a:r>
              <a:rPr lang="en-GB" dirty="0"/>
              <a:t> </a:t>
            </a:r>
            <a:r>
              <a:rPr lang="en-GB" dirty="0" err="1"/>
              <a:t>dosáhl</a:t>
            </a:r>
            <a:r>
              <a:rPr lang="en-GB" dirty="0"/>
              <a:t> </a:t>
            </a:r>
            <a:r>
              <a:rPr lang="en-GB" dirty="0" err="1"/>
              <a:t>extrémních</a:t>
            </a:r>
            <a:r>
              <a:rPr lang="en-GB" dirty="0"/>
              <a:t> </a:t>
            </a:r>
            <a:r>
              <a:rPr lang="en-GB" dirty="0" err="1"/>
              <a:t>hodnot</a:t>
            </a:r>
            <a:r>
              <a:rPr lang="en-GB" dirty="0"/>
              <a:t>, </a:t>
            </a:r>
            <a:r>
              <a:rPr lang="en-GB" dirty="0" err="1"/>
              <a:t>které</a:t>
            </a:r>
            <a:r>
              <a:rPr lang="en-GB" dirty="0"/>
              <a:t> by </a:t>
            </a:r>
            <a:r>
              <a:rPr lang="en-GB" dirty="0" err="1"/>
              <a:t>ohrožovaly</a:t>
            </a:r>
            <a:r>
              <a:rPr lang="en-GB" dirty="0"/>
              <a:t> </a:t>
            </a:r>
            <a:r>
              <a:rPr lang="en-GB" dirty="0" err="1"/>
              <a:t>stabilitu</a:t>
            </a:r>
            <a:r>
              <a:rPr lang="en-GB" dirty="0"/>
              <a:t> </a:t>
            </a:r>
            <a:r>
              <a:rPr lang="en-GB" dirty="0" err="1"/>
              <a:t>ekonomiky</a:t>
            </a:r>
            <a:r>
              <a:rPr lang="en-GB" dirty="0"/>
              <a:t>. ČNB </a:t>
            </a:r>
            <a:r>
              <a:rPr lang="en-GB" dirty="0" err="1"/>
              <a:t>zasahovala</a:t>
            </a:r>
            <a:r>
              <a:rPr lang="en-GB" dirty="0"/>
              <a:t> </a:t>
            </a:r>
            <a:r>
              <a:rPr lang="en-GB" dirty="0" err="1"/>
              <a:t>například</a:t>
            </a:r>
            <a:r>
              <a:rPr lang="en-GB" dirty="0"/>
              <a:t> v </a:t>
            </a:r>
            <a:r>
              <a:rPr lang="en-GB" dirty="0" err="1"/>
              <a:t>letech</a:t>
            </a:r>
            <a:r>
              <a:rPr lang="en-GB" dirty="0"/>
              <a:t> 2013–2017, </a:t>
            </a:r>
            <a:r>
              <a:rPr lang="en-GB" dirty="0" err="1"/>
              <a:t>kdy</a:t>
            </a:r>
            <a:r>
              <a:rPr lang="en-GB" dirty="0"/>
              <a:t> </a:t>
            </a:r>
            <a:r>
              <a:rPr lang="en-GB" dirty="0" err="1"/>
              <a:t>udržovala</a:t>
            </a:r>
            <a:r>
              <a:rPr lang="en-GB" dirty="0"/>
              <a:t> </a:t>
            </a:r>
            <a:r>
              <a:rPr lang="en-GB" dirty="0" err="1"/>
              <a:t>kurz</a:t>
            </a:r>
            <a:r>
              <a:rPr lang="en-GB" dirty="0"/>
              <a:t> </a:t>
            </a:r>
            <a:r>
              <a:rPr lang="en-GB" dirty="0" err="1"/>
              <a:t>koruny</a:t>
            </a:r>
            <a:r>
              <a:rPr lang="en-GB" dirty="0"/>
              <a:t> </a:t>
            </a:r>
            <a:r>
              <a:rPr lang="en-GB" dirty="0" err="1"/>
              <a:t>vůči</a:t>
            </a:r>
            <a:r>
              <a:rPr lang="en-GB" dirty="0"/>
              <a:t> </a:t>
            </a:r>
            <a:r>
              <a:rPr lang="en-GB" dirty="0" err="1"/>
              <a:t>euru</a:t>
            </a:r>
            <a:r>
              <a:rPr lang="en-GB" dirty="0"/>
              <a:t> </a:t>
            </a:r>
            <a:r>
              <a:rPr lang="en-GB" dirty="0" err="1"/>
              <a:t>nad</a:t>
            </a:r>
            <a:r>
              <a:rPr lang="en-GB" dirty="0"/>
              <a:t> </a:t>
            </a:r>
            <a:r>
              <a:rPr lang="en-GB" dirty="0" err="1"/>
              <a:t>hodnotou</a:t>
            </a:r>
            <a:r>
              <a:rPr lang="en-GB" dirty="0"/>
              <a:t> 27 </a:t>
            </a:r>
            <a:r>
              <a:rPr lang="en-GB" dirty="0" err="1"/>
              <a:t>Kč</a:t>
            </a:r>
            <a:r>
              <a:rPr lang="en-GB" dirty="0"/>
              <a:t> za euro, aby </a:t>
            </a:r>
            <a:r>
              <a:rPr lang="en-GB" dirty="0" err="1"/>
              <a:t>zabránila</a:t>
            </a:r>
            <a:r>
              <a:rPr lang="en-GB" dirty="0"/>
              <a:t> </a:t>
            </a:r>
            <a:r>
              <a:rPr lang="en-GB" dirty="0" err="1"/>
              <a:t>deflaci</a:t>
            </a:r>
            <a:r>
              <a:rPr lang="en-GB" dirty="0"/>
              <a:t> a </a:t>
            </a:r>
            <a:r>
              <a:rPr lang="en-GB" dirty="0" err="1"/>
              <a:t>podpořila</a:t>
            </a:r>
            <a:r>
              <a:rPr lang="en-GB" dirty="0"/>
              <a:t> </a:t>
            </a:r>
            <a:r>
              <a:rPr lang="en-GB" dirty="0" err="1"/>
              <a:t>ekonomiku</a:t>
            </a:r>
            <a:r>
              <a:rPr lang="en-GB" dirty="0"/>
              <a:t>.</a:t>
            </a:r>
          </a:p>
          <a:p>
            <a:r>
              <a:rPr lang="en-GB" dirty="0" err="1"/>
              <a:t>Tento</a:t>
            </a:r>
            <a:r>
              <a:rPr lang="en-GB" dirty="0"/>
              <a:t> </a:t>
            </a:r>
            <a:r>
              <a:rPr lang="en-GB" dirty="0" err="1"/>
              <a:t>režim</a:t>
            </a:r>
            <a:r>
              <a:rPr lang="en-GB" dirty="0"/>
              <a:t> </a:t>
            </a:r>
            <a:r>
              <a:rPr lang="en-GB" dirty="0" err="1"/>
              <a:t>plovoucího</a:t>
            </a:r>
            <a:r>
              <a:rPr lang="en-GB" dirty="0"/>
              <a:t> </a:t>
            </a:r>
            <a:r>
              <a:rPr lang="en-GB" dirty="0" err="1"/>
              <a:t>kurzu</a:t>
            </a:r>
            <a:r>
              <a:rPr lang="en-GB" dirty="0"/>
              <a:t> </a:t>
            </a:r>
            <a:r>
              <a:rPr lang="en-GB" dirty="0" err="1"/>
              <a:t>poskytuje</a:t>
            </a:r>
            <a:r>
              <a:rPr lang="en-GB" dirty="0"/>
              <a:t> </a:t>
            </a:r>
            <a:r>
              <a:rPr lang="en-GB" dirty="0" err="1"/>
              <a:t>flexibilitu</a:t>
            </a:r>
            <a:r>
              <a:rPr lang="en-GB" dirty="0"/>
              <a:t> v </a:t>
            </a:r>
            <a:r>
              <a:rPr lang="en-GB" dirty="0" err="1"/>
              <a:t>reakci</a:t>
            </a:r>
            <a:r>
              <a:rPr lang="en-GB" dirty="0"/>
              <a:t> </a:t>
            </a:r>
            <a:r>
              <a:rPr lang="en-GB" dirty="0" err="1"/>
              <a:t>na</a:t>
            </a:r>
            <a:r>
              <a:rPr lang="en-GB" dirty="0"/>
              <a:t> </a:t>
            </a:r>
            <a:r>
              <a:rPr lang="en-GB" dirty="0" err="1"/>
              <a:t>ekonomické</a:t>
            </a:r>
            <a:r>
              <a:rPr lang="en-GB" dirty="0"/>
              <a:t> </a:t>
            </a:r>
            <a:r>
              <a:rPr lang="en-GB" dirty="0" err="1"/>
              <a:t>šoky</a:t>
            </a:r>
            <a:r>
              <a:rPr lang="en-GB" dirty="0"/>
              <a:t> a </a:t>
            </a:r>
            <a:r>
              <a:rPr lang="en-GB" dirty="0" err="1"/>
              <a:t>pomáhá</a:t>
            </a:r>
            <a:r>
              <a:rPr lang="en-GB" dirty="0"/>
              <a:t> </a:t>
            </a:r>
            <a:r>
              <a:rPr lang="en-GB" dirty="0" err="1"/>
              <a:t>stabilizovat</a:t>
            </a:r>
            <a:r>
              <a:rPr lang="en-GB" dirty="0"/>
              <a:t> </a:t>
            </a:r>
            <a:r>
              <a:rPr lang="en-GB" dirty="0" err="1"/>
              <a:t>ekonomiku</a:t>
            </a:r>
            <a:r>
              <a:rPr lang="en-GB" dirty="0"/>
              <a:t>, </a:t>
            </a:r>
            <a:r>
              <a:rPr lang="en-GB" dirty="0" err="1"/>
              <a:t>protože</a:t>
            </a:r>
            <a:r>
              <a:rPr lang="en-GB" dirty="0"/>
              <a:t> koruna </a:t>
            </a:r>
            <a:r>
              <a:rPr lang="en-GB" dirty="0" err="1"/>
              <a:t>může</a:t>
            </a:r>
            <a:r>
              <a:rPr lang="en-GB" dirty="0"/>
              <a:t> </a:t>
            </a:r>
            <a:r>
              <a:rPr lang="en-GB" dirty="0" err="1"/>
              <a:t>přirozeně</a:t>
            </a:r>
            <a:r>
              <a:rPr lang="en-GB" dirty="0"/>
              <a:t> </a:t>
            </a:r>
            <a:r>
              <a:rPr lang="en-GB" dirty="0" err="1"/>
              <a:t>reagovat</a:t>
            </a:r>
            <a:r>
              <a:rPr lang="en-GB" dirty="0"/>
              <a:t> </a:t>
            </a:r>
            <a:r>
              <a:rPr lang="en-GB" dirty="0" err="1"/>
              <a:t>na</a:t>
            </a:r>
            <a:r>
              <a:rPr lang="en-GB" dirty="0"/>
              <a:t> </a:t>
            </a:r>
            <a:r>
              <a:rPr lang="en-GB" dirty="0" err="1"/>
              <a:t>změny</a:t>
            </a:r>
            <a:r>
              <a:rPr lang="en-GB" dirty="0"/>
              <a:t> v </a:t>
            </a:r>
            <a:r>
              <a:rPr lang="en-GB" dirty="0" err="1"/>
              <a:t>globálním</a:t>
            </a:r>
            <a:r>
              <a:rPr lang="en-GB" dirty="0"/>
              <a:t> </a:t>
            </a:r>
            <a:r>
              <a:rPr lang="en-GB" dirty="0" err="1"/>
              <a:t>ekonomickém</a:t>
            </a:r>
            <a:r>
              <a:rPr lang="en-GB" dirty="0"/>
              <a:t> </a:t>
            </a:r>
            <a:r>
              <a:rPr lang="en-GB" dirty="0" err="1"/>
              <a:t>prostředí</a:t>
            </a:r>
            <a:r>
              <a:rPr lang="en-GB" dirty="0"/>
              <a:t>. Na </a:t>
            </a:r>
            <a:r>
              <a:rPr lang="en-GB" dirty="0" err="1"/>
              <a:t>rozdíl</a:t>
            </a:r>
            <a:r>
              <a:rPr lang="en-GB" dirty="0"/>
              <a:t> od </a:t>
            </a:r>
            <a:r>
              <a:rPr lang="en-GB" dirty="0" err="1"/>
              <a:t>pevných</a:t>
            </a:r>
            <a:r>
              <a:rPr lang="en-GB" dirty="0"/>
              <a:t> </a:t>
            </a:r>
            <a:r>
              <a:rPr lang="en-GB" dirty="0" err="1"/>
              <a:t>kurzů</a:t>
            </a:r>
            <a:r>
              <a:rPr lang="en-GB" dirty="0"/>
              <a:t> (</a:t>
            </a:r>
            <a:r>
              <a:rPr lang="en-GB" dirty="0" err="1"/>
              <a:t>např</a:t>
            </a:r>
            <a:r>
              <a:rPr lang="en-GB" dirty="0"/>
              <a:t>. </a:t>
            </a:r>
            <a:r>
              <a:rPr lang="en-GB" dirty="0" err="1"/>
              <a:t>při</a:t>
            </a:r>
            <a:r>
              <a:rPr lang="en-GB" dirty="0"/>
              <a:t> </a:t>
            </a:r>
            <a:r>
              <a:rPr lang="en-GB" dirty="0" err="1"/>
              <a:t>zlatém</a:t>
            </a:r>
            <a:r>
              <a:rPr lang="en-GB" dirty="0"/>
              <a:t> </a:t>
            </a:r>
            <a:r>
              <a:rPr lang="en-GB" dirty="0" err="1"/>
              <a:t>standardu</a:t>
            </a:r>
            <a:r>
              <a:rPr lang="en-GB" dirty="0"/>
              <a:t>) </a:t>
            </a:r>
            <a:r>
              <a:rPr lang="en-GB" dirty="0" err="1"/>
              <a:t>zde</a:t>
            </a:r>
            <a:r>
              <a:rPr lang="en-GB" dirty="0"/>
              <a:t> </a:t>
            </a:r>
            <a:r>
              <a:rPr lang="en-GB" dirty="0" err="1"/>
              <a:t>centrální</a:t>
            </a:r>
            <a:r>
              <a:rPr lang="en-GB" dirty="0"/>
              <a:t> </a:t>
            </a:r>
            <a:r>
              <a:rPr lang="en-GB" dirty="0" err="1"/>
              <a:t>banka</a:t>
            </a:r>
            <a:r>
              <a:rPr lang="en-GB" dirty="0"/>
              <a:t> </a:t>
            </a:r>
            <a:r>
              <a:rPr lang="en-GB" dirty="0" err="1"/>
              <a:t>neudržuje</a:t>
            </a:r>
            <a:r>
              <a:rPr lang="en-GB" dirty="0"/>
              <a:t> </a:t>
            </a:r>
            <a:r>
              <a:rPr lang="en-GB" dirty="0" err="1"/>
              <a:t>trvalý</a:t>
            </a:r>
            <a:r>
              <a:rPr lang="en-GB" dirty="0"/>
              <a:t> </a:t>
            </a:r>
            <a:r>
              <a:rPr lang="en-GB" dirty="0" err="1"/>
              <a:t>pevný</a:t>
            </a:r>
            <a:r>
              <a:rPr lang="en-GB" dirty="0"/>
              <a:t> </a:t>
            </a:r>
            <a:r>
              <a:rPr lang="en-GB" dirty="0" err="1"/>
              <a:t>kurz</a:t>
            </a:r>
            <a:r>
              <a:rPr lang="en-GB" dirty="0"/>
              <a:t>, ale </a:t>
            </a:r>
            <a:r>
              <a:rPr lang="en-GB" dirty="0" err="1"/>
              <a:t>může</a:t>
            </a:r>
            <a:r>
              <a:rPr lang="en-GB" dirty="0"/>
              <a:t> </a:t>
            </a:r>
            <a:r>
              <a:rPr lang="en-GB" dirty="0" err="1"/>
              <a:t>přistoupit</a:t>
            </a:r>
            <a:r>
              <a:rPr lang="en-GB" dirty="0"/>
              <a:t> k </a:t>
            </a:r>
            <a:r>
              <a:rPr lang="en-GB" dirty="0" err="1"/>
              <a:t>intervencím</a:t>
            </a:r>
            <a:r>
              <a:rPr lang="en-GB" dirty="0"/>
              <a:t> </a:t>
            </a:r>
            <a:r>
              <a:rPr lang="en-GB" dirty="0" err="1"/>
              <a:t>pouze</a:t>
            </a:r>
            <a:r>
              <a:rPr lang="en-GB" dirty="0"/>
              <a:t> v </a:t>
            </a:r>
            <a:r>
              <a:rPr lang="en-GB" dirty="0" err="1"/>
              <a:t>případě</a:t>
            </a:r>
            <a:r>
              <a:rPr lang="en-GB" dirty="0"/>
              <a:t> </a:t>
            </a:r>
            <a:r>
              <a:rPr lang="en-GB" dirty="0" err="1"/>
              <a:t>potřeby</a:t>
            </a:r>
            <a:r>
              <a:rPr lang="en-GB" dirty="0"/>
              <a:t>.</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GB" dirty="0" err="1"/>
              <a:t>Česká</a:t>
            </a:r>
            <a:r>
              <a:rPr lang="en-GB" dirty="0"/>
              <a:t> </a:t>
            </a:r>
            <a:r>
              <a:rPr lang="en-GB" dirty="0" err="1"/>
              <a:t>republika</a:t>
            </a:r>
            <a:r>
              <a:rPr lang="en-GB" dirty="0"/>
              <a:t> </a:t>
            </a:r>
            <a:r>
              <a:rPr lang="en-GB" dirty="0" err="1"/>
              <a:t>používá</a:t>
            </a:r>
            <a:r>
              <a:rPr lang="en-GB" dirty="0"/>
              <a:t> </a:t>
            </a:r>
            <a:r>
              <a:rPr lang="en-GB" b="1" dirty="0" err="1"/>
              <a:t>režim</a:t>
            </a:r>
            <a:r>
              <a:rPr lang="en-GB" b="1" dirty="0"/>
              <a:t> </a:t>
            </a:r>
            <a:r>
              <a:rPr lang="en-GB" b="1" dirty="0" err="1"/>
              <a:t>řízeného</a:t>
            </a:r>
            <a:r>
              <a:rPr lang="en-GB" b="1" dirty="0"/>
              <a:t> </a:t>
            </a:r>
            <a:r>
              <a:rPr lang="en-GB" b="1" dirty="0" err="1"/>
              <a:t>plovoucího</a:t>
            </a:r>
            <a:r>
              <a:rPr lang="en-GB" b="1" dirty="0"/>
              <a:t> </a:t>
            </a:r>
            <a:r>
              <a:rPr lang="en-GB" b="1" dirty="0" err="1"/>
              <a:t>měnového</a:t>
            </a:r>
            <a:r>
              <a:rPr lang="en-GB" b="1" dirty="0"/>
              <a:t> </a:t>
            </a:r>
            <a:r>
              <a:rPr lang="en-GB" b="1" dirty="0" err="1"/>
              <a:t>kurzu</a:t>
            </a:r>
            <a:r>
              <a:rPr lang="en-GB" dirty="0"/>
              <a:t> (</a:t>
            </a:r>
            <a:r>
              <a:rPr lang="en-GB" dirty="0" err="1"/>
              <a:t>anglicky</a:t>
            </a:r>
            <a:r>
              <a:rPr lang="en-GB" dirty="0"/>
              <a:t> </a:t>
            </a:r>
            <a:r>
              <a:rPr lang="en-GB" i="1" dirty="0"/>
              <a:t>managed floating exchange rate system</a:t>
            </a:r>
            <a:r>
              <a:rPr lang="en-GB" dirty="0"/>
              <a:t>).</a:t>
            </a:r>
          </a:p>
          <a:p>
            <a:r>
              <a:rPr lang="en-GB" b="1" dirty="0" err="1"/>
              <a:t>Charakteristika</a:t>
            </a:r>
            <a:r>
              <a:rPr lang="en-GB" b="1" dirty="0"/>
              <a:t>:</a:t>
            </a:r>
          </a:p>
          <a:p>
            <a:pPr>
              <a:buFont typeface="Arial" panose="020B0604020202020204" pitchFamily="34" charset="0"/>
              <a:buChar char="•"/>
            </a:pPr>
            <a:r>
              <a:rPr lang="en-GB" b="1" dirty="0" err="1"/>
              <a:t>Plovoucí</a:t>
            </a:r>
            <a:r>
              <a:rPr lang="en-GB" b="1" dirty="0"/>
              <a:t> </a:t>
            </a:r>
            <a:r>
              <a:rPr lang="en-GB" b="1" dirty="0" err="1"/>
              <a:t>kurz</a:t>
            </a:r>
            <a:r>
              <a:rPr lang="en-GB" dirty="0"/>
              <a:t>: Kurz </a:t>
            </a:r>
            <a:r>
              <a:rPr lang="en-GB" dirty="0" err="1"/>
              <a:t>české</a:t>
            </a:r>
            <a:r>
              <a:rPr lang="en-GB" dirty="0"/>
              <a:t> </a:t>
            </a:r>
            <a:r>
              <a:rPr lang="en-GB" dirty="0" err="1"/>
              <a:t>koruny</a:t>
            </a:r>
            <a:r>
              <a:rPr lang="en-GB" dirty="0"/>
              <a:t> </a:t>
            </a:r>
            <a:r>
              <a:rPr lang="en-GB" dirty="0" err="1"/>
              <a:t>vůči</a:t>
            </a:r>
            <a:r>
              <a:rPr lang="en-GB" dirty="0"/>
              <a:t> </a:t>
            </a:r>
            <a:r>
              <a:rPr lang="en-GB" dirty="0" err="1"/>
              <a:t>jiným</a:t>
            </a:r>
            <a:r>
              <a:rPr lang="en-GB" dirty="0"/>
              <a:t> </a:t>
            </a:r>
            <a:r>
              <a:rPr lang="en-GB" dirty="0" err="1"/>
              <a:t>měnám</a:t>
            </a:r>
            <a:r>
              <a:rPr lang="en-GB" dirty="0"/>
              <a:t> </a:t>
            </a:r>
            <a:r>
              <a:rPr lang="en-GB" dirty="0" err="1"/>
              <a:t>není</a:t>
            </a:r>
            <a:r>
              <a:rPr lang="en-GB" dirty="0"/>
              <a:t> </a:t>
            </a:r>
            <a:r>
              <a:rPr lang="en-GB" dirty="0" err="1"/>
              <a:t>pevně</a:t>
            </a:r>
            <a:r>
              <a:rPr lang="en-GB" dirty="0"/>
              <a:t> </a:t>
            </a:r>
            <a:r>
              <a:rPr lang="en-GB" dirty="0" err="1"/>
              <a:t>stanoven</a:t>
            </a:r>
            <a:r>
              <a:rPr lang="en-GB" dirty="0"/>
              <a:t> ani </a:t>
            </a:r>
            <a:r>
              <a:rPr lang="en-GB" dirty="0" err="1"/>
              <a:t>přímo</a:t>
            </a:r>
            <a:r>
              <a:rPr lang="en-GB" dirty="0"/>
              <a:t> </a:t>
            </a:r>
            <a:r>
              <a:rPr lang="en-GB" dirty="0" err="1"/>
              <a:t>fixován</a:t>
            </a:r>
            <a:r>
              <a:rPr lang="en-GB" dirty="0"/>
              <a:t> k </a:t>
            </a:r>
            <a:r>
              <a:rPr lang="en-GB" dirty="0" err="1"/>
              <a:t>žádné</a:t>
            </a:r>
            <a:r>
              <a:rPr lang="en-GB" dirty="0"/>
              <a:t> </a:t>
            </a:r>
            <a:r>
              <a:rPr lang="en-GB" dirty="0" err="1"/>
              <a:t>jiné</a:t>
            </a:r>
            <a:r>
              <a:rPr lang="en-GB" dirty="0"/>
              <a:t> </a:t>
            </a:r>
            <a:r>
              <a:rPr lang="en-GB" dirty="0" err="1"/>
              <a:t>měně</a:t>
            </a:r>
            <a:r>
              <a:rPr lang="en-GB" dirty="0"/>
              <a:t> </a:t>
            </a:r>
            <a:r>
              <a:rPr lang="en-GB" dirty="0" err="1"/>
              <a:t>nebo</a:t>
            </a:r>
            <a:r>
              <a:rPr lang="en-GB" dirty="0"/>
              <a:t> </a:t>
            </a:r>
            <a:r>
              <a:rPr lang="en-GB" dirty="0" err="1"/>
              <a:t>koši</a:t>
            </a:r>
            <a:r>
              <a:rPr lang="en-GB" dirty="0"/>
              <a:t> </a:t>
            </a:r>
            <a:r>
              <a:rPr lang="en-GB" dirty="0" err="1"/>
              <a:t>měn</a:t>
            </a:r>
            <a:r>
              <a:rPr lang="en-GB" dirty="0"/>
              <a:t>. Kurz </a:t>
            </a:r>
            <a:r>
              <a:rPr lang="en-GB" dirty="0" err="1"/>
              <a:t>koruny</a:t>
            </a:r>
            <a:r>
              <a:rPr lang="en-GB" dirty="0"/>
              <a:t> se </a:t>
            </a:r>
            <a:r>
              <a:rPr lang="en-GB" dirty="0" err="1"/>
              <a:t>volně</a:t>
            </a:r>
            <a:r>
              <a:rPr lang="en-GB" dirty="0"/>
              <a:t> </a:t>
            </a:r>
            <a:r>
              <a:rPr lang="en-GB" dirty="0" err="1"/>
              <a:t>mění</a:t>
            </a:r>
            <a:r>
              <a:rPr lang="en-GB" dirty="0"/>
              <a:t> </a:t>
            </a:r>
            <a:r>
              <a:rPr lang="en-GB" dirty="0" err="1"/>
              <a:t>na</a:t>
            </a:r>
            <a:r>
              <a:rPr lang="en-GB" dirty="0"/>
              <a:t> </a:t>
            </a:r>
            <a:r>
              <a:rPr lang="en-GB" dirty="0" err="1"/>
              <a:t>základě</a:t>
            </a:r>
            <a:r>
              <a:rPr lang="en-GB" dirty="0"/>
              <a:t> </a:t>
            </a:r>
            <a:r>
              <a:rPr lang="en-GB" dirty="0" err="1"/>
              <a:t>nabídky</a:t>
            </a:r>
            <a:r>
              <a:rPr lang="en-GB" dirty="0"/>
              <a:t> a </a:t>
            </a:r>
            <a:r>
              <a:rPr lang="en-GB" dirty="0" err="1"/>
              <a:t>poptávky</a:t>
            </a:r>
            <a:r>
              <a:rPr lang="en-GB" dirty="0"/>
              <a:t> </a:t>
            </a:r>
            <a:r>
              <a:rPr lang="en-GB" dirty="0" err="1"/>
              <a:t>na</a:t>
            </a:r>
            <a:r>
              <a:rPr lang="en-GB" dirty="0"/>
              <a:t> </a:t>
            </a:r>
            <a:r>
              <a:rPr lang="en-GB" dirty="0" err="1"/>
              <a:t>devizových</a:t>
            </a:r>
            <a:r>
              <a:rPr lang="en-GB" dirty="0"/>
              <a:t> </a:t>
            </a:r>
            <a:r>
              <a:rPr lang="en-GB" dirty="0" err="1"/>
              <a:t>trzích</a:t>
            </a:r>
            <a:r>
              <a:rPr lang="en-GB" dirty="0"/>
              <a:t>.</a:t>
            </a:r>
          </a:p>
          <a:p>
            <a:pPr>
              <a:buFont typeface="Arial" panose="020B0604020202020204" pitchFamily="34" charset="0"/>
              <a:buChar char="•"/>
            </a:pPr>
            <a:r>
              <a:rPr lang="en-GB" b="1" dirty="0" err="1"/>
              <a:t>Intervence</a:t>
            </a:r>
            <a:r>
              <a:rPr lang="en-GB" b="1" dirty="0"/>
              <a:t> </a:t>
            </a:r>
            <a:r>
              <a:rPr lang="en-GB" b="1" dirty="0" err="1"/>
              <a:t>centrální</a:t>
            </a:r>
            <a:r>
              <a:rPr lang="en-GB" b="1" dirty="0"/>
              <a:t> </a:t>
            </a:r>
            <a:r>
              <a:rPr lang="en-GB" b="1" dirty="0" err="1"/>
              <a:t>banky</a:t>
            </a:r>
            <a:r>
              <a:rPr lang="en-GB" dirty="0"/>
              <a:t>: </a:t>
            </a:r>
            <a:r>
              <a:rPr lang="en-GB" dirty="0" err="1"/>
              <a:t>Česká</a:t>
            </a:r>
            <a:r>
              <a:rPr lang="en-GB" dirty="0"/>
              <a:t> </a:t>
            </a:r>
            <a:r>
              <a:rPr lang="en-GB" dirty="0" err="1"/>
              <a:t>národní</a:t>
            </a:r>
            <a:r>
              <a:rPr lang="en-GB" dirty="0"/>
              <a:t> </a:t>
            </a:r>
            <a:r>
              <a:rPr lang="en-GB" dirty="0" err="1"/>
              <a:t>banka</a:t>
            </a:r>
            <a:r>
              <a:rPr lang="en-GB" dirty="0"/>
              <a:t> (ČNB) </a:t>
            </a:r>
            <a:r>
              <a:rPr lang="en-GB" dirty="0" err="1"/>
              <a:t>si</a:t>
            </a:r>
            <a:r>
              <a:rPr lang="en-GB" dirty="0"/>
              <a:t> </a:t>
            </a:r>
            <a:r>
              <a:rPr lang="en-GB" dirty="0" err="1"/>
              <a:t>však</a:t>
            </a:r>
            <a:r>
              <a:rPr lang="en-GB" dirty="0"/>
              <a:t> </a:t>
            </a:r>
            <a:r>
              <a:rPr lang="en-GB" dirty="0" err="1"/>
              <a:t>vyhrazuje</a:t>
            </a:r>
            <a:r>
              <a:rPr lang="en-GB" dirty="0"/>
              <a:t> </a:t>
            </a:r>
            <a:r>
              <a:rPr lang="en-GB" dirty="0" err="1"/>
              <a:t>právo</a:t>
            </a:r>
            <a:r>
              <a:rPr lang="en-GB" dirty="0"/>
              <a:t> </a:t>
            </a:r>
            <a:r>
              <a:rPr lang="en-GB" dirty="0" err="1"/>
              <a:t>provádět</a:t>
            </a:r>
            <a:r>
              <a:rPr lang="en-GB" dirty="0"/>
              <a:t> </a:t>
            </a:r>
            <a:r>
              <a:rPr lang="en-GB" dirty="0" err="1"/>
              <a:t>intervence</a:t>
            </a:r>
            <a:r>
              <a:rPr lang="en-GB" dirty="0"/>
              <a:t> </a:t>
            </a:r>
            <a:r>
              <a:rPr lang="en-GB" dirty="0" err="1"/>
              <a:t>na</a:t>
            </a:r>
            <a:r>
              <a:rPr lang="en-GB" dirty="0"/>
              <a:t> </a:t>
            </a:r>
            <a:r>
              <a:rPr lang="en-GB" dirty="0" err="1"/>
              <a:t>devizovém</a:t>
            </a:r>
            <a:r>
              <a:rPr lang="en-GB" dirty="0"/>
              <a:t> </a:t>
            </a:r>
            <a:r>
              <a:rPr lang="en-GB" dirty="0" err="1"/>
              <a:t>trhu</a:t>
            </a:r>
            <a:r>
              <a:rPr lang="en-GB" dirty="0"/>
              <a:t>, </a:t>
            </a:r>
            <a:r>
              <a:rPr lang="en-GB" dirty="0" err="1"/>
              <a:t>pokud</a:t>
            </a:r>
            <a:r>
              <a:rPr lang="en-GB" dirty="0"/>
              <a:t> by </a:t>
            </a:r>
            <a:r>
              <a:rPr lang="en-GB" dirty="0" err="1"/>
              <a:t>kurz</a:t>
            </a:r>
            <a:r>
              <a:rPr lang="en-GB" dirty="0"/>
              <a:t> </a:t>
            </a:r>
            <a:r>
              <a:rPr lang="en-GB" dirty="0" err="1"/>
              <a:t>koruny</a:t>
            </a:r>
            <a:r>
              <a:rPr lang="en-GB" dirty="0"/>
              <a:t> </a:t>
            </a:r>
            <a:r>
              <a:rPr lang="en-GB" dirty="0" err="1"/>
              <a:t>dosáhl</a:t>
            </a:r>
            <a:r>
              <a:rPr lang="en-GB" dirty="0"/>
              <a:t> </a:t>
            </a:r>
            <a:r>
              <a:rPr lang="en-GB" dirty="0" err="1"/>
              <a:t>extrémních</a:t>
            </a:r>
            <a:r>
              <a:rPr lang="en-GB" dirty="0"/>
              <a:t> </a:t>
            </a:r>
            <a:r>
              <a:rPr lang="en-GB" dirty="0" err="1"/>
              <a:t>hodnot</a:t>
            </a:r>
            <a:r>
              <a:rPr lang="en-GB" dirty="0"/>
              <a:t>, </a:t>
            </a:r>
            <a:r>
              <a:rPr lang="en-GB" dirty="0" err="1"/>
              <a:t>které</a:t>
            </a:r>
            <a:r>
              <a:rPr lang="en-GB" dirty="0"/>
              <a:t> by </a:t>
            </a:r>
            <a:r>
              <a:rPr lang="en-GB" dirty="0" err="1"/>
              <a:t>ohrožovaly</a:t>
            </a:r>
            <a:r>
              <a:rPr lang="en-GB" dirty="0"/>
              <a:t> </a:t>
            </a:r>
            <a:r>
              <a:rPr lang="en-GB" dirty="0" err="1"/>
              <a:t>stabilitu</a:t>
            </a:r>
            <a:r>
              <a:rPr lang="en-GB" dirty="0"/>
              <a:t> </a:t>
            </a:r>
            <a:r>
              <a:rPr lang="en-GB" dirty="0" err="1"/>
              <a:t>ekonomiky</a:t>
            </a:r>
            <a:r>
              <a:rPr lang="en-GB" dirty="0"/>
              <a:t>. ČNB </a:t>
            </a:r>
            <a:r>
              <a:rPr lang="en-GB" dirty="0" err="1"/>
              <a:t>zasahovala</a:t>
            </a:r>
            <a:r>
              <a:rPr lang="en-GB" dirty="0"/>
              <a:t> </a:t>
            </a:r>
            <a:r>
              <a:rPr lang="en-GB" dirty="0" err="1"/>
              <a:t>například</a:t>
            </a:r>
            <a:r>
              <a:rPr lang="en-GB" dirty="0"/>
              <a:t> v </a:t>
            </a:r>
            <a:r>
              <a:rPr lang="en-GB" dirty="0" err="1"/>
              <a:t>letech</a:t>
            </a:r>
            <a:r>
              <a:rPr lang="en-GB" dirty="0"/>
              <a:t> 2013–2017, </a:t>
            </a:r>
            <a:r>
              <a:rPr lang="en-GB" dirty="0" err="1"/>
              <a:t>kdy</a:t>
            </a:r>
            <a:r>
              <a:rPr lang="en-GB" dirty="0"/>
              <a:t> </a:t>
            </a:r>
            <a:r>
              <a:rPr lang="en-GB" dirty="0" err="1"/>
              <a:t>udržovala</a:t>
            </a:r>
            <a:r>
              <a:rPr lang="en-GB" dirty="0"/>
              <a:t> </a:t>
            </a:r>
            <a:r>
              <a:rPr lang="en-GB" dirty="0" err="1"/>
              <a:t>kurz</a:t>
            </a:r>
            <a:r>
              <a:rPr lang="en-GB" dirty="0"/>
              <a:t> </a:t>
            </a:r>
            <a:r>
              <a:rPr lang="en-GB" dirty="0" err="1"/>
              <a:t>koruny</a:t>
            </a:r>
            <a:r>
              <a:rPr lang="en-GB" dirty="0"/>
              <a:t> </a:t>
            </a:r>
            <a:r>
              <a:rPr lang="en-GB" dirty="0" err="1"/>
              <a:t>vůči</a:t>
            </a:r>
            <a:r>
              <a:rPr lang="en-GB" dirty="0"/>
              <a:t> </a:t>
            </a:r>
            <a:r>
              <a:rPr lang="en-GB" dirty="0" err="1"/>
              <a:t>euru</a:t>
            </a:r>
            <a:r>
              <a:rPr lang="en-GB" dirty="0"/>
              <a:t> </a:t>
            </a:r>
            <a:r>
              <a:rPr lang="en-GB" dirty="0" err="1"/>
              <a:t>nad</a:t>
            </a:r>
            <a:r>
              <a:rPr lang="en-GB" dirty="0"/>
              <a:t> </a:t>
            </a:r>
            <a:r>
              <a:rPr lang="en-GB" dirty="0" err="1"/>
              <a:t>hodnotou</a:t>
            </a:r>
            <a:r>
              <a:rPr lang="en-GB" dirty="0"/>
              <a:t> 27 </a:t>
            </a:r>
            <a:r>
              <a:rPr lang="en-GB" dirty="0" err="1"/>
              <a:t>Kč</a:t>
            </a:r>
            <a:r>
              <a:rPr lang="en-GB" dirty="0"/>
              <a:t> za euro, aby </a:t>
            </a:r>
            <a:r>
              <a:rPr lang="en-GB" dirty="0" err="1"/>
              <a:t>zabránila</a:t>
            </a:r>
            <a:r>
              <a:rPr lang="en-GB" dirty="0"/>
              <a:t> </a:t>
            </a:r>
            <a:r>
              <a:rPr lang="en-GB" dirty="0" err="1"/>
              <a:t>deflaci</a:t>
            </a:r>
            <a:r>
              <a:rPr lang="en-GB" dirty="0"/>
              <a:t> a </a:t>
            </a:r>
            <a:r>
              <a:rPr lang="en-GB" dirty="0" err="1"/>
              <a:t>podpořila</a:t>
            </a:r>
            <a:r>
              <a:rPr lang="en-GB" dirty="0"/>
              <a:t> </a:t>
            </a:r>
            <a:r>
              <a:rPr lang="en-GB" dirty="0" err="1"/>
              <a:t>ekonomiku</a:t>
            </a:r>
            <a:r>
              <a:rPr lang="en-GB" dirty="0"/>
              <a:t>.</a:t>
            </a:r>
          </a:p>
          <a:p>
            <a:r>
              <a:rPr lang="en-GB" dirty="0" err="1"/>
              <a:t>Tento</a:t>
            </a:r>
            <a:r>
              <a:rPr lang="en-GB" dirty="0"/>
              <a:t> </a:t>
            </a:r>
            <a:r>
              <a:rPr lang="en-GB" dirty="0" err="1"/>
              <a:t>režim</a:t>
            </a:r>
            <a:r>
              <a:rPr lang="en-GB" dirty="0"/>
              <a:t> </a:t>
            </a:r>
            <a:r>
              <a:rPr lang="en-GB" dirty="0" err="1"/>
              <a:t>plovoucího</a:t>
            </a:r>
            <a:r>
              <a:rPr lang="en-GB" dirty="0"/>
              <a:t> </a:t>
            </a:r>
            <a:r>
              <a:rPr lang="en-GB" dirty="0" err="1"/>
              <a:t>kurzu</a:t>
            </a:r>
            <a:r>
              <a:rPr lang="en-GB" dirty="0"/>
              <a:t> </a:t>
            </a:r>
            <a:r>
              <a:rPr lang="en-GB" dirty="0" err="1"/>
              <a:t>poskytuje</a:t>
            </a:r>
            <a:r>
              <a:rPr lang="en-GB" dirty="0"/>
              <a:t> </a:t>
            </a:r>
            <a:r>
              <a:rPr lang="en-GB" dirty="0" err="1"/>
              <a:t>flexibilitu</a:t>
            </a:r>
            <a:r>
              <a:rPr lang="en-GB" dirty="0"/>
              <a:t> v </a:t>
            </a:r>
            <a:r>
              <a:rPr lang="en-GB" dirty="0" err="1"/>
              <a:t>reakci</a:t>
            </a:r>
            <a:r>
              <a:rPr lang="en-GB" dirty="0"/>
              <a:t> </a:t>
            </a:r>
            <a:r>
              <a:rPr lang="en-GB" dirty="0" err="1"/>
              <a:t>na</a:t>
            </a:r>
            <a:r>
              <a:rPr lang="en-GB" dirty="0"/>
              <a:t> </a:t>
            </a:r>
            <a:r>
              <a:rPr lang="en-GB" dirty="0" err="1"/>
              <a:t>ekonomické</a:t>
            </a:r>
            <a:r>
              <a:rPr lang="en-GB" dirty="0"/>
              <a:t> </a:t>
            </a:r>
            <a:r>
              <a:rPr lang="en-GB" dirty="0" err="1"/>
              <a:t>šoky</a:t>
            </a:r>
            <a:r>
              <a:rPr lang="en-GB" dirty="0"/>
              <a:t> a </a:t>
            </a:r>
            <a:r>
              <a:rPr lang="en-GB" dirty="0" err="1"/>
              <a:t>pomáhá</a:t>
            </a:r>
            <a:r>
              <a:rPr lang="en-GB" dirty="0"/>
              <a:t> </a:t>
            </a:r>
            <a:r>
              <a:rPr lang="en-GB" dirty="0" err="1"/>
              <a:t>stabilizovat</a:t>
            </a:r>
            <a:r>
              <a:rPr lang="en-GB" dirty="0"/>
              <a:t> </a:t>
            </a:r>
            <a:r>
              <a:rPr lang="en-GB" dirty="0" err="1"/>
              <a:t>ekonomiku</a:t>
            </a:r>
            <a:r>
              <a:rPr lang="en-GB" dirty="0"/>
              <a:t>, </a:t>
            </a:r>
            <a:r>
              <a:rPr lang="en-GB" dirty="0" err="1"/>
              <a:t>protože</a:t>
            </a:r>
            <a:r>
              <a:rPr lang="en-GB" dirty="0"/>
              <a:t> koruna </a:t>
            </a:r>
            <a:r>
              <a:rPr lang="en-GB" dirty="0" err="1"/>
              <a:t>může</a:t>
            </a:r>
            <a:r>
              <a:rPr lang="en-GB" dirty="0"/>
              <a:t> </a:t>
            </a:r>
            <a:r>
              <a:rPr lang="en-GB" dirty="0" err="1"/>
              <a:t>přirozeně</a:t>
            </a:r>
            <a:r>
              <a:rPr lang="en-GB" dirty="0"/>
              <a:t> </a:t>
            </a:r>
            <a:r>
              <a:rPr lang="en-GB" dirty="0" err="1"/>
              <a:t>reagovat</a:t>
            </a:r>
            <a:r>
              <a:rPr lang="en-GB" dirty="0"/>
              <a:t> </a:t>
            </a:r>
            <a:r>
              <a:rPr lang="en-GB" dirty="0" err="1"/>
              <a:t>na</a:t>
            </a:r>
            <a:r>
              <a:rPr lang="en-GB" dirty="0"/>
              <a:t> </a:t>
            </a:r>
            <a:r>
              <a:rPr lang="en-GB" dirty="0" err="1"/>
              <a:t>změny</a:t>
            </a:r>
            <a:r>
              <a:rPr lang="en-GB" dirty="0"/>
              <a:t> v </a:t>
            </a:r>
            <a:r>
              <a:rPr lang="en-GB" dirty="0" err="1"/>
              <a:t>globálním</a:t>
            </a:r>
            <a:r>
              <a:rPr lang="en-GB" dirty="0"/>
              <a:t> </a:t>
            </a:r>
            <a:r>
              <a:rPr lang="en-GB" dirty="0" err="1"/>
              <a:t>ekonomickém</a:t>
            </a:r>
            <a:r>
              <a:rPr lang="en-GB" dirty="0"/>
              <a:t> </a:t>
            </a:r>
            <a:r>
              <a:rPr lang="en-GB" dirty="0" err="1"/>
              <a:t>prostředí</a:t>
            </a:r>
            <a:r>
              <a:rPr lang="en-GB" dirty="0"/>
              <a:t>. Na </a:t>
            </a:r>
            <a:r>
              <a:rPr lang="en-GB" dirty="0" err="1"/>
              <a:t>rozdíl</a:t>
            </a:r>
            <a:r>
              <a:rPr lang="en-GB" dirty="0"/>
              <a:t> od </a:t>
            </a:r>
            <a:r>
              <a:rPr lang="en-GB" dirty="0" err="1"/>
              <a:t>pevných</a:t>
            </a:r>
            <a:r>
              <a:rPr lang="en-GB" dirty="0"/>
              <a:t> </a:t>
            </a:r>
            <a:r>
              <a:rPr lang="en-GB" dirty="0" err="1"/>
              <a:t>kurzů</a:t>
            </a:r>
            <a:r>
              <a:rPr lang="en-GB" dirty="0"/>
              <a:t> (</a:t>
            </a:r>
            <a:r>
              <a:rPr lang="en-GB" dirty="0" err="1"/>
              <a:t>např</a:t>
            </a:r>
            <a:r>
              <a:rPr lang="en-GB" dirty="0"/>
              <a:t>. </a:t>
            </a:r>
            <a:r>
              <a:rPr lang="en-GB" dirty="0" err="1"/>
              <a:t>při</a:t>
            </a:r>
            <a:r>
              <a:rPr lang="en-GB" dirty="0"/>
              <a:t> </a:t>
            </a:r>
            <a:r>
              <a:rPr lang="en-GB" dirty="0" err="1"/>
              <a:t>zlatém</a:t>
            </a:r>
            <a:r>
              <a:rPr lang="en-GB" dirty="0"/>
              <a:t> </a:t>
            </a:r>
            <a:r>
              <a:rPr lang="en-GB" dirty="0" err="1"/>
              <a:t>standardu</a:t>
            </a:r>
            <a:r>
              <a:rPr lang="en-GB" dirty="0"/>
              <a:t>) </a:t>
            </a:r>
            <a:r>
              <a:rPr lang="en-GB" dirty="0" err="1"/>
              <a:t>zde</a:t>
            </a:r>
            <a:r>
              <a:rPr lang="en-GB" dirty="0"/>
              <a:t> </a:t>
            </a:r>
            <a:r>
              <a:rPr lang="en-GB" dirty="0" err="1"/>
              <a:t>centrální</a:t>
            </a:r>
            <a:r>
              <a:rPr lang="en-GB" dirty="0"/>
              <a:t> </a:t>
            </a:r>
            <a:r>
              <a:rPr lang="en-GB" dirty="0" err="1"/>
              <a:t>banka</a:t>
            </a:r>
            <a:r>
              <a:rPr lang="en-GB" dirty="0"/>
              <a:t> </a:t>
            </a:r>
            <a:r>
              <a:rPr lang="en-GB" dirty="0" err="1"/>
              <a:t>neudržuje</a:t>
            </a:r>
            <a:r>
              <a:rPr lang="en-GB" dirty="0"/>
              <a:t> </a:t>
            </a:r>
            <a:r>
              <a:rPr lang="en-GB" dirty="0" err="1"/>
              <a:t>trvalý</a:t>
            </a:r>
            <a:r>
              <a:rPr lang="en-GB" dirty="0"/>
              <a:t> </a:t>
            </a:r>
            <a:r>
              <a:rPr lang="en-GB" dirty="0" err="1"/>
              <a:t>pevný</a:t>
            </a:r>
            <a:r>
              <a:rPr lang="en-GB" dirty="0"/>
              <a:t> </a:t>
            </a:r>
            <a:r>
              <a:rPr lang="en-GB" dirty="0" err="1"/>
              <a:t>kurz</a:t>
            </a:r>
            <a:r>
              <a:rPr lang="en-GB" dirty="0"/>
              <a:t>, ale </a:t>
            </a:r>
            <a:r>
              <a:rPr lang="en-GB" dirty="0" err="1"/>
              <a:t>může</a:t>
            </a:r>
            <a:r>
              <a:rPr lang="en-GB" dirty="0"/>
              <a:t> </a:t>
            </a:r>
            <a:r>
              <a:rPr lang="en-GB" dirty="0" err="1"/>
              <a:t>přistoupit</a:t>
            </a:r>
            <a:r>
              <a:rPr lang="en-GB" dirty="0"/>
              <a:t> k </a:t>
            </a:r>
            <a:r>
              <a:rPr lang="en-GB" dirty="0" err="1"/>
              <a:t>intervencím</a:t>
            </a:r>
            <a:r>
              <a:rPr lang="en-GB" dirty="0"/>
              <a:t> </a:t>
            </a:r>
            <a:r>
              <a:rPr lang="en-GB" dirty="0" err="1"/>
              <a:t>pouze</a:t>
            </a:r>
            <a:r>
              <a:rPr lang="en-GB" dirty="0"/>
              <a:t> v </a:t>
            </a:r>
            <a:r>
              <a:rPr lang="en-GB" dirty="0" err="1"/>
              <a:t>případě</a:t>
            </a:r>
            <a:r>
              <a:rPr lang="en-GB" dirty="0"/>
              <a:t> </a:t>
            </a:r>
            <a:r>
              <a:rPr lang="en-GB" dirty="0" err="1"/>
              <a:t>potřeby</a:t>
            </a:r>
            <a:r>
              <a:rPr lang="en-GB" dirty="0"/>
              <a:t>.</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A231B8C8-6837-3D37-DF6B-2B888F1A68AF}"/>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29429A1A-B721-9EE3-62B6-560C5C1FA90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GB" b="1" dirty="0" err="1"/>
              <a:t>Kurzový</a:t>
            </a:r>
            <a:r>
              <a:rPr lang="en-GB" b="1" dirty="0"/>
              <a:t> </a:t>
            </a:r>
            <a:r>
              <a:rPr lang="en-GB" b="1" dirty="0" err="1"/>
              <a:t>režim</a:t>
            </a:r>
            <a:r>
              <a:rPr lang="en-GB" b="1" dirty="0"/>
              <a:t> </a:t>
            </a:r>
            <a:r>
              <a:rPr lang="en-GB" b="1" dirty="0" err="1"/>
              <a:t>České</a:t>
            </a:r>
            <a:r>
              <a:rPr lang="en-GB" b="1" dirty="0"/>
              <a:t> </a:t>
            </a:r>
            <a:r>
              <a:rPr lang="en-GB" b="1" dirty="0" err="1"/>
              <a:t>republiky</a:t>
            </a:r>
            <a:r>
              <a:rPr lang="en-GB" b="1" dirty="0"/>
              <a:t>:</a:t>
            </a:r>
            <a:br>
              <a:rPr lang="en-GB" dirty="0"/>
            </a:br>
            <a:r>
              <a:rPr lang="en-GB" dirty="0"/>
              <a:t>👉 </a:t>
            </a:r>
            <a:r>
              <a:rPr lang="en-GB" b="1" dirty="0" err="1"/>
              <a:t>Řízeně</a:t>
            </a:r>
            <a:r>
              <a:rPr lang="en-GB" b="1" dirty="0"/>
              <a:t> </a:t>
            </a:r>
            <a:r>
              <a:rPr lang="en-GB" b="1" dirty="0" err="1"/>
              <a:t>plovoucí</a:t>
            </a:r>
            <a:r>
              <a:rPr lang="en-GB" b="1" dirty="0"/>
              <a:t> </a:t>
            </a:r>
            <a:r>
              <a:rPr lang="en-GB" b="1" dirty="0" err="1"/>
              <a:t>kurz</a:t>
            </a:r>
            <a:r>
              <a:rPr lang="en-GB" b="1" dirty="0"/>
              <a:t> (managed float)</a:t>
            </a:r>
            <a:endParaRPr lang="en-GB" dirty="0"/>
          </a:p>
          <a:p>
            <a:r>
              <a:rPr lang="en-GB" dirty="0"/>
              <a:t>🔹 </a:t>
            </a:r>
            <a:r>
              <a:rPr lang="en-GB" b="1" dirty="0" err="1"/>
              <a:t>Vysvětlení</a:t>
            </a:r>
            <a:r>
              <a:rPr lang="en-GB" b="1" dirty="0"/>
              <a:t>:</a:t>
            </a:r>
            <a:br>
              <a:rPr lang="en-GB" dirty="0"/>
            </a:br>
            <a:r>
              <a:rPr lang="en-GB" dirty="0"/>
              <a:t>Kurz </a:t>
            </a:r>
            <a:r>
              <a:rPr lang="en-GB" dirty="0" err="1"/>
              <a:t>koruny</a:t>
            </a:r>
            <a:r>
              <a:rPr lang="en-GB" dirty="0"/>
              <a:t> se </a:t>
            </a:r>
            <a:r>
              <a:rPr lang="en-GB" b="1" dirty="0" err="1"/>
              <a:t>určuje</a:t>
            </a:r>
            <a:r>
              <a:rPr lang="en-GB" b="1" dirty="0"/>
              <a:t> </a:t>
            </a:r>
            <a:r>
              <a:rPr lang="en-GB" b="1" dirty="0" err="1"/>
              <a:t>na</a:t>
            </a:r>
            <a:r>
              <a:rPr lang="en-GB" b="1" dirty="0"/>
              <a:t> </a:t>
            </a:r>
            <a:r>
              <a:rPr lang="en-GB" b="1" dirty="0" err="1"/>
              <a:t>devizovém</a:t>
            </a:r>
            <a:r>
              <a:rPr lang="en-GB" b="1" dirty="0"/>
              <a:t> </a:t>
            </a:r>
            <a:r>
              <a:rPr lang="en-GB" b="1" dirty="0" err="1"/>
              <a:t>trhu</a:t>
            </a:r>
            <a:r>
              <a:rPr lang="en-GB" b="1" dirty="0"/>
              <a:t> </a:t>
            </a:r>
            <a:r>
              <a:rPr lang="en-GB" b="1" dirty="0" err="1"/>
              <a:t>podle</a:t>
            </a:r>
            <a:r>
              <a:rPr lang="en-GB" b="1" dirty="0"/>
              <a:t> </a:t>
            </a:r>
            <a:r>
              <a:rPr lang="en-GB" b="1" dirty="0" err="1"/>
              <a:t>nabídky</a:t>
            </a:r>
            <a:r>
              <a:rPr lang="en-GB" b="1" dirty="0"/>
              <a:t> a </a:t>
            </a:r>
            <a:r>
              <a:rPr lang="en-GB" b="1" dirty="0" err="1"/>
              <a:t>poptávky</a:t>
            </a:r>
            <a:r>
              <a:rPr lang="en-GB" dirty="0"/>
              <a:t>, </a:t>
            </a:r>
            <a:r>
              <a:rPr lang="en-GB" dirty="0" err="1"/>
              <a:t>tedy</a:t>
            </a:r>
            <a:r>
              <a:rPr lang="en-GB" dirty="0"/>
              <a:t> </a:t>
            </a:r>
            <a:r>
              <a:rPr lang="en-GB" b="1" dirty="0" err="1"/>
              <a:t>není</a:t>
            </a:r>
            <a:r>
              <a:rPr lang="en-GB" b="1" dirty="0"/>
              <a:t> </a:t>
            </a:r>
            <a:r>
              <a:rPr lang="en-GB" b="1" dirty="0" err="1"/>
              <a:t>fixní</a:t>
            </a:r>
            <a:r>
              <a:rPr lang="en-GB" dirty="0"/>
              <a:t>.</a:t>
            </a:r>
            <a:br>
              <a:rPr lang="en-GB" dirty="0"/>
            </a:br>
            <a:r>
              <a:rPr lang="en-GB" dirty="0" err="1"/>
              <a:t>Česká</a:t>
            </a:r>
            <a:r>
              <a:rPr lang="en-GB" dirty="0"/>
              <a:t> </a:t>
            </a:r>
            <a:r>
              <a:rPr lang="en-GB" dirty="0" err="1"/>
              <a:t>národní</a:t>
            </a:r>
            <a:r>
              <a:rPr lang="en-GB" dirty="0"/>
              <a:t> </a:t>
            </a:r>
            <a:r>
              <a:rPr lang="en-GB" dirty="0" err="1"/>
              <a:t>banka</a:t>
            </a:r>
            <a:r>
              <a:rPr lang="en-GB" dirty="0"/>
              <a:t> (ČNB) </a:t>
            </a:r>
            <a:r>
              <a:rPr lang="en-GB" dirty="0" err="1"/>
              <a:t>však</a:t>
            </a:r>
            <a:r>
              <a:rPr lang="en-GB" dirty="0"/>
              <a:t> </a:t>
            </a:r>
            <a:r>
              <a:rPr lang="en-GB" b="1" dirty="0" err="1"/>
              <a:t>může</a:t>
            </a:r>
            <a:r>
              <a:rPr lang="en-GB" b="1" dirty="0"/>
              <a:t> </a:t>
            </a:r>
            <a:r>
              <a:rPr lang="en-GB" b="1" dirty="0" err="1"/>
              <a:t>kdykoliv</a:t>
            </a:r>
            <a:r>
              <a:rPr lang="en-GB" b="1" dirty="0"/>
              <a:t> </a:t>
            </a:r>
            <a:r>
              <a:rPr lang="en-GB" b="1" dirty="0" err="1"/>
              <a:t>intervenovat</a:t>
            </a:r>
            <a:r>
              <a:rPr lang="en-GB" dirty="0"/>
              <a:t>, </a:t>
            </a:r>
            <a:r>
              <a:rPr lang="en-GB" dirty="0" err="1"/>
              <a:t>pokud</a:t>
            </a:r>
            <a:r>
              <a:rPr lang="en-GB" dirty="0"/>
              <a:t> </a:t>
            </a:r>
            <a:r>
              <a:rPr lang="en-GB" dirty="0" err="1"/>
              <a:t>vývoj</a:t>
            </a:r>
            <a:r>
              <a:rPr lang="en-GB" dirty="0"/>
              <a:t> </a:t>
            </a:r>
            <a:r>
              <a:rPr lang="en-GB" dirty="0" err="1"/>
              <a:t>kurzu</a:t>
            </a:r>
            <a:r>
              <a:rPr lang="en-GB" dirty="0"/>
              <a:t> </a:t>
            </a:r>
            <a:r>
              <a:rPr lang="en-GB" dirty="0" err="1"/>
              <a:t>ohrožuje</a:t>
            </a:r>
            <a:r>
              <a:rPr lang="en-GB" dirty="0"/>
              <a:t> </a:t>
            </a:r>
            <a:r>
              <a:rPr lang="en-GB" b="1" dirty="0" err="1"/>
              <a:t>cenovou</a:t>
            </a:r>
            <a:r>
              <a:rPr lang="en-GB" b="1" dirty="0"/>
              <a:t> </a:t>
            </a:r>
            <a:r>
              <a:rPr lang="en-GB" b="1" dirty="0" err="1"/>
              <a:t>stabilitu</a:t>
            </a:r>
            <a:r>
              <a:rPr lang="en-GB" dirty="0"/>
              <a:t> </a:t>
            </a:r>
            <a:r>
              <a:rPr lang="en-GB" dirty="0" err="1"/>
              <a:t>nebo</a:t>
            </a:r>
            <a:r>
              <a:rPr lang="en-GB" dirty="0"/>
              <a:t> </a:t>
            </a:r>
            <a:r>
              <a:rPr lang="en-GB" b="1" dirty="0" err="1"/>
              <a:t>měnovou</a:t>
            </a:r>
            <a:r>
              <a:rPr lang="en-GB" b="1" dirty="0"/>
              <a:t> </a:t>
            </a:r>
            <a:r>
              <a:rPr lang="en-GB" b="1" dirty="0" err="1"/>
              <a:t>politiku</a:t>
            </a:r>
            <a:r>
              <a:rPr lang="en-GB" dirty="0"/>
              <a:t>.</a:t>
            </a:r>
          </a:p>
          <a:p>
            <a:r>
              <a:rPr lang="en-GB" dirty="0"/>
              <a:t>🔹 </a:t>
            </a:r>
            <a:r>
              <a:rPr lang="en-GB" b="1" dirty="0" err="1"/>
              <a:t>Oficiální</a:t>
            </a:r>
            <a:r>
              <a:rPr lang="en-GB" b="1" dirty="0"/>
              <a:t> </a:t>
            </a:r>
            <a:r>
              <a:rPr lang="en-GB" b="1" dirty="0" err="1"/>
              <a:t>formulace</a:t>
            </a:r>
            <a:r>
              <a:rPr lang="en-GB" b="1" dirty="0"/>
              <a:t> ČNB:</a:t>
            </a:r>
            <a:endParaRPr lang="en-GB" dirty="0"/>
          </a:p>
          <a:p>
            <a:r>
              <a:rPr lang="en-GB" dirty="0"/>
              <a:t>„Kurz </a:t>
            </a:r>
            <a:r>
              <a:rPr lang="en-GB" dirty="0" err="1"/>
              <a:t>české</a:t>
            </a:r>
            <a:r>
              <a:rPr lang="en-GB" dirty="0"/>
              <a:t> </a:t>
            </a:r>
            <a:r>
              <a:rPr lang="en-GB" dirty="0" err="1"/>
              <a:t>koruny</a:t>
            </a:r>
            <a:r>
              <a:rPr lang="en-GB" dirty="0"/>
              <a:t> je </a:t>
            </a:r>
            <a:r>
              <a:rPr lang="en-GB" dirty="0" err="1"/>
              <a:t>plovoucí</a:t>
            </a:r>
            <a:r>
              <a:rPr lang="en-GB" dirty="0"/>
              <a:t>, ČNB </a:t>
            </a:r>
            <a:r>
              <a:rPr lang="en-GB" dirty="0" err="1"/>
              <a:t>jej</a:t>
            </a:r>
            <a:r>
              <a:rPr lang="en-GB" dirty="0"/>
              <a:t> </a:t>
            </a:r>
            <a:r>
              <a:rPr lang="en-GB" dirty="0" err="1"/>
              <a:t>však</a:t>
            </a:r>
            <a:r>
              <a:rPr lang="en-GB" dirty="0"/>
              <a:t> </a:t>
            </a:r>
            <a:r>
              <a:rPr lang="en-GB" dirty="0" err="1"/>
              <a:t>může</a:t>
            </a:r>
            <a:r>
              <a:rPr lang="en-GB" dirty="0"/>
              <a:t> </a:t>
            </a:r>
            <a:r>
              <a:rPr lang="en-GB" dirty="0" err="1"/>
              <a:t>ovlivňovat</a:t>
            </a:r>
            <a:r>
              <a:rPr lang="en-GB" dirty="0"/>
              <a:t> </a:t>
            </a:r>
            <a:r>
              <a:rPr lang="en-GB" dirty="0" err="1"/>
              <a:t>svými</a:t>
            </a:r>
            <a:r>
              <a:rPr lang="en-GB" dirty="0"/>
              <a:t> </a:t>
            </a:r>
            <a:r>
              <a:rPr lang="en-GB" dirty="0" err="1"/>
              <a:t>operacemi</a:t>
            </a:r>
            <a:r>
              <a:rPr lang="en-GB" dirty="0"/>
              <a:t> </a:t>
            </a:r>
            <a:r>
              <a:rPr lang="en-GB" dirty="0" err="1"/>
              <a:t>na</a:t>
            </a:r>
            <a:r>
              <a:rPr lang="en-GB" dirty="0"/>
              <a:t> </a:t>
            </a:r>
            <a:r>
              <a:rPr lang="en-GB" dirty="0" err="1"/>
              <a:t>devizovém</a:t>
            </a:r>
            <a:r>
              <a:rPr lang="en-GB" dirty="0"/>
              <a:t> </a:t>
            </a:r>
            <a:r>
              <a:rPr lang="en-GB" dirty="0" err="1"/>
              <a:t>trhu</a:t>
            </a:r>
            <a:r>
              <a:rPr lang="en-GB" dirty="0"/>
              <a:t>.“</a:t>
            </a:r>
            <a:br>
              <a:rPr lang="en-GB" dirty="0"/>
            </a:br>
            <a:r>
              <a:rPr lang="en-GB" dirty="0"/>
              <a:t>(ČNB, </a:t>
            </a:r>
            <a:r>
              <a:rPr lang="en-GB" i="1" dirty="0" err="1"/>
              <a:t>Měnová</a:t>
            </a:r>
            <a:r>
              <a:rPr lang="en-GB" i="1" dirty="0"/>
              <a:t> </a:t>
            </a:r>
            <a:r>
              <a:rPr lang="en-GB" i="1" dirty="0" err="1"/>
              <a:t>politika</a:t>
            </a:r>
            <a:r>
              <a:rPr lang="en-GB" i="1" dirty="0"/>
              <a:t> a </a:t>
            </a:r>
            <a:r>
              <a:rPr lang="en-GB" i="1" dirty="0" err="1"/>
              <a:t>kurzový</a:t>
            </a:r>
            <a:r>
              <a:rPr lang="en-GB" i="1" dirty="0"/>
              <a:t> </a:t>
            </a:r>
            <a:r>
              <a:rPr lang="en-GB" i="1" dirty="0" err="1"/>
              <a:t>režim</a:t>
            </a:r>
            <a:r>
              <a:rPr lang="en-GB" dirty="0"/>
              <a:t>, 2024)</a:t>
            </a:r>
          </a:p>
          <a:p>
            <a:r>
              <a:rPr lang="en-GB" dirty="0"/>
              <a:t>🔹 </a:t>
            </a:r>
            <a:r>
              <a:rPr lang="en-GB" b="1" dirty="0"/>
              <a:t>Tedy </a:t>
            </a:r>
            <a:r>
              <a:rPr lang="en-GB" b="1" dirty="0" err="1"/>
              <a:t>shrnuto</a:t>
            </a:r>
            <a:r>
              <a:rPr lang="en-GB" b="1" dirty="0"/>
              <a:t>:</a:t>
            </a:r>
            <a:br>
              <a:rPr lang="en-GB" dirty="0"/>
            </a:br>
            <a:r>
              <a:rPr lang="en-GB" dirty="0" err="1"/>
              <a:t>Česká</a:t>
            </a:r>
            <a:r>
              <a:rPr lang="en-GB" dirty="0"/>
              <a:t> </a:t>
            </a:r>
            <a:r>
              <a:rPr lang="en-GB" dirty="0" err="1"/>
              <a:t>republika</a:t>
            </a:r>
            <a:r>
              <a:rPr lang="en-GB" dirty="0"/>
              <a:t> </a:t>
            </a:r>
            <a:r>
              <a:rPr lang="en-GB" b="1" dirty="0" err="1"/>
              <a:t>nemá</a:t>
            </a:r>
            <a:r>
              <a:rPr lang="en-GB" b="1" dirty="0"/>
              <a:t> </a:t>
            </a:r>
            <a:r>
              <a:rPr lang="en-GB" b="1" dirty="0" err="1"/>
              <a:t>pevný</a:t>
            </a:r>
            <a:r>
              <a:rPr lang="en-GB" b="1" dirty="0"/>
              <a:t> (</a:t>
            </a:r>
            <a:r>
              <a:rPr lang="en-GB" b="1" dirty="0" err="1"/>
              <a:t>fixní</a:t>
            </a:r>
            <a:r>
              <a:rPr lang="en-GB" b="1" dirty="0"/>
              <a:t>) </a:t>
            </a:r>
            <a:r>
              <a:rPr lang="en-GB" b="1" dirty="0" err="1"/>
              <a:t>kurz</a:t>
            </a:r>
            <a:r>
              <a:rPr lang="en-GB" dirty="0"/>
              <a:t>, ale </a:t>
            </a:r>
            <a:r>
              <a:rPr lang="en-GB" dirty="0" err="1"/>
              <a:t>zároveň</a:t>
            </a:r>
            <a:r>
              <a:rPr lang="en-GB" dirty="0"/>
              <a:t> to </a:t>
            </a:r>
            <a:r>
              <a:rPr lang="en-GB" b="1" dirty="0" err="1"/>
              <a:t>není</a:t>
            </a:r>
            <a:r>
              <a:rPr lang="en-GB" b="1" dirty="0"/>
              <a:t> </a:t>
            </a:r>
            <a:r>
              <a:rPr lang="en-GB" b="1" dirty="0" err="1"/>
              <a:t>zcela</a:t>
            </a:r>
            <a:r>
              <a:rPr lang="en-GB" b="1" dirty="0"/>
              <a:t> </a:t>
            </a:r>
            <a:r>
              <a:rPr lang="en-GB" b="1" dirty="0" err="1"/>
              <a:t>volný</a:t>
            </a:r>
            <a:r>
              <a:rPr lang="en-GB" b="1" dirty="0"/>
              <a:t> </a:t>
            </a:r>
            <a:r>
              <a:rPr lang="en-GB" b="1" dirty="0" err="1"/>
              <a:t>kurz</a:t>
            </a:r>
            <a:r>
              <a:rPr lang="en-GB" b="1" dirty="0"/>
              <a:t> (free float)</a:t>
            </a:r>
            <a:r>
              <a:rPr lang="en-GB" dirty="0"/>
              <a:t>, </a:t>
            </a:r>
            <a:r>
              <a:rPr lang="en-GB" dirty="0" err="1"/>
              <a:t>protože</a:t>
            </a:r>
            <a:r>
              <a:rPr lang="en-GB" dirty="0"/>
              <a:t> </a:t>
            </a:r>
            <a:r>
              <a:rPr lang="en-GB" dirty="0" err="1"/>
              <a:t>centrální</a:t>
            </a:r>
            <a:r>
              <a:rPr lang="en-GB" dirty="0"/>
              <a:t> </a:t>
            </a:r>
            <a:r>
              <a:rPr lang="en-GB" dirty="0" err="1"/>
              <a:t>banka</a:t>
            </a:r>
            <a:r>
              <a:rPr lang="en-GB" dirty="0"/>
              <a:t> </a:t>
            </a:r>
            <a:r>
              <a:rPr lang="en-GB" b="1" dirty="0" err="1"/>
              <a:t>si</a:t>
            </a:r>
            <a:r>
              <a:rPr lang="en-GB" b="1" dirty="0"/>
              <a:t> </a:t>
            </a:r>
            <a:r>
              <a:rPr lang="en-GB" b="1" dirty="0" err="1"/>
              <a:t>vyhrazuje</a:t>
            </a:r>
            <a:r>
              <a:rPr lang="en-GB" b="1" dirty="0"/>
              <a:t> </a:t>
            </a:r>
            <a:r>
              <a:rPr lang="en-GB" b="1" dirty="0" err="1"/>
              <a:t>právo</a:t>
            </a:r>
            <a:r>
              <a:rPr lang="en-GB" b="1" dirty="0"/>
              <a:t> </a:t>
            </a:r>
            <a:r>
              <a:rPr lang="en-GB" b="1" dirty="0" err="1"/>
              <a:t>zasáhnout</a:t>
            </a:r>
            <a:r>
              <a:rPr lang="en-GB" dirty="0"/>
              <a:t>.</a:t>
            </a:r>
          </a:p>
          <a:p>
            <a:r>
              <a:rPr lang="en-GB" dirty="0"/>
              <a:t>📘 </a:t>
            </a:r>
            <a:r>
              <a:rPr lang="en-GB" b="1" dirty="0" err="1"/>
              <a:t>Správná</a:t>
            </a:r>
            <a:r>
              <a:rPr lang="en-GB" b="1" dirty="0"/>
              <a:t> </a:t>
            </a:r>
            <a:r>
              <a:rPr lang="en-GB" b="1" dirty="0" err="1"/>
              <a:t>klasifikace</a:t>
            </a:r>
            <a:r>
              <a:rPr lang="en-GB" b="1" dirty="0"/>
              <a:t> </a:t>
            </a:r>
            <a:r>
              <a:rPr lang="en-GB" b="1" dirty="0" err="1"/>
              <a:t>podle</a:t>
            </a:r>
            <a:r>
              <a:rPr lang="en-GB" b="1" dirty="0"/>
              <a:t> MMF:</a:t>
            </a:r>
            <a:endParaRPr lang="en-GB" dirty="0"/>
          </a:p>
          <a:p>
            <a:r>
              <a:rPr lang="en-GB" b="1" dirty="0"/>
              <a:t>Managed floating exchange rate regime</a:t>
            </a:r>
            <a:r>
              <a:rPr lang="en-GB" dirty="0"/>
              <a:t> – </a:t>
            </a:r>
            <a:r>
              <a:rPr lang="en-GB" dirty="0" err="1"/>
              <a:t>řízeně</a:t>
            </a:r>
            <a:r>
              <a:rPr lang="en-GB" dirty="0"/>
              <a:t> </a:t>
            </a:r>
            <a:r>
              <a:rPr lang="en-GB" dirty="0" err="1"/>
              <a:t>plovoucí</a:t>
            </a:r>
            <a:r>
              <a:rPr lang="en-GB" dirty="0"/>
              <a:t> </a:t>
            </a:r>
            <a:r>
              <a:rPr lang="en-GB" dirty="0" err="1"/>
              <a:t>kurz</a:t>
            </a:r>
            <a:r>
              <a:rPr lang="en-GB" dirty="0"/>
              <a:t> bez </a:t>
            </a:r>
            <a:r>
              <a:rPr lang="en-GB" dirty="0" err="1"/>
              <a:t>předem</a:t>
            </a:r>
            <a:r>
              <a:rPr lang="en-GB" dirty="0"/>
              <a:t> </a:t>
            </a:r>
            <a:r>
              <a:rPr lang="en-GB" dirty="0" err="1"/>
              <a:t>stanoveného</a:t>
            </a:r>
            <a:r>
              <a:rPr lang="en-GB" dirty="0"/>
              <a:t> </a:t>
            </a:r>
            <a:r>
              <a:rPr lang="en-GB" dirty="0" err="1"/>
              <a:t>cíle</a:t>
            </a:r>
            <a:r>
              <a:rPr lang="en-GB" dirty="0"/>
              <a:t>.</a:t>
            </a:r>
          </a:p>
        </p:txBody>
      </p:sp>
      <p:sp>
        <p:nvSpPr>
          <p:cNvPr id="95" name="Google Shape;95;p2:notes">
            <a:extLst>
              <a:ext uri="{FF2B5EF4-FFF2-40B4-BE49-F238E27FC236}">
                <a16:creationId xmlns:a16="http://schemas.microsoft.com/office/drawing/2014/main" id="{50049F28-97EF-7800-4CB6-F28F6303150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75368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buFont typeface="Wingdings" panose="05000000000000000000" pitchFamily="2" charset="2"/>
              <a:buChar char="ü"/>
            </a:pPr>
            <a:r>
              <a:rPr lang="cs-CZ" sz="1200" b="1" dirty="0">
                <a:solidFill>
                  <a:srgbClr val="00B050"/>
                </a:solidFill>
                <a:latin typeface="Times New Roman" panose="02020603050405020304" pitchFamily="18" charset="0"/>
                <a:cs typeface="Times New Roman" panose="02020603050405020304" pitchFamily="18" charset="0"/>
              </a:rPr>
              <a:t>Viz kapitola – př. Spekulativní útok na měnu </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083B594F-5519-23B8-95C7-484FB39BF2EC}"/>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46215161-E91E-9AFB-BE4B-FE477E2F1E6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buFont typeface="Wingdings" panose="05000000000000000000" pitchFamily="2" charset="2"/>
              <a:buChar char="ü"/>
            </a:pPr>
            <a:r>
              <a:rPr lang="cs-CZ" sz="1200" b="1" dirty="0">
                <a:solidFill>
                  <a:srgbClr val="00B050"/>
                </a:solidFill>
                <a:latin typeface="Times New Roman" panose="02020603050405020304" pitchFamily="18" charset="0"/>
                <a:cs typeface="Times New Roman" panose="02020603050405020304" pitchFamily="18" charset="0"/>
              </a:rPr>
              <a:t>Viz kapitola – př. Spekulativní útok na měnu </a:t>
            </a:r>
          </a:p>
        </p:txBody>
      </p:sp>
      <p:sp>
        <p:nvSpPr>
          <p:cNvPr id="95" name="Google Shape;95;p2:notes">
            <a:extLst>
              <a:ext uri="{FF2B5EF4-FFF2-40B4-BE49-F238E27FC236}">
                <a16:creationId xmlns:a16="http://schemas.microsoft.com/office/drawing/2014/main" id="{086D3693-5B27-2789-E984-9F403FF0144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9032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cs-CZ" dirty="0"/>
              <a:t>ZKUŠENOSTÍ ZEMÍ viz kapitola 6.7</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1" dirty="0">
                <a:solidFill>
                  <a:srgbClr val="00B050"/>
                </a:solidFill>
                <a:latin typeface="Times New Roman" panose="02020603050405020304" pitchFamily="18" charset="0"/>
                <a:cs typeface="Times New Roman" panose="02020603050405020304" pitchFamily="18" charset="0"/>
              </a:rPr>
              <a:t>Chile a Izrael, Argentinská krize, Spekulativní útok na českou korunu </a:t>
            </a:r>
          </a:p>
          <a:p>
            <a:endParaRPr lang="en-GB"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en-GB" dirty="0" err="1"/>
              <a:t>Česká</a:t>
            </a:r>
            <a:r>
              <a:rPr lang="en-GB" dirty="0"/>
              <a:t> </a:t>
            </a:r>
            <a:r>
              <a:rPr lang="en-GB" dirty="0" err="1"/>
              <a:t>republika</a:t>
            </a:r>
            <a:r>
              <a:rPr lang="en-GB" dirty="0"/>
              <a:t> </a:t>
            </a:r>
            <a:r>
              <a:rPr lang="en-GB" dirty="0" err="1"/>
              <a:t>používá</a:t>
            </a:r>
            <a:r>
              <a:rPr lang="en-GB" dirty="0"/>
              <a:t> </a:t>
            </a:r>
            <a:r>
              <a:rPr lang="en-GB" b="1" dirty="0" err="1"/>
              <a:t>režim</a:t>
            </a:r>
            <a:r>
              <a:rPr lang="en-GB" b="1" dirty="0"/>
              <a:t> </a:t>
            </a:r>
            <a:r>
              <a:rPr lang="en-GB" b="1" dirty="0" err="1"/>
              <a:t>řízeného</a:t>
            </a:r>
            <a:r>
              <a:rPr lang="en-GB" b="1" dirty="0"/>
              <a:t> </a:t>
            </a:r>
            <a:r>
              <a:rPr lang="en-GB" b="1" dirty="0" err="1"/>
              <a:t>plovoucího</a:t>
            </a:r>
            <a:r>
              <a:rPr lang="en-GB" b="1" dirty="0"/>
              <a:t> </a:t>
            </a:r>
            <a:r>
              <a:rPr lang="en-GB" b="1" dirty="0" err="1"/>
              <a:t>měnového</a:t>
            </a:r>
            <a:r>
              <a:rPr lang="en-GB" b="1" dirty="0"/>
              <a:t> </a:t>
            </a:r>
            <a:r>
              <a:rPr lang="en-GB" b="1" dirty="0" err="1"/>
              <a:t>kurzu</a:t>
            </a:r>
            <a:r>
              <a:rPr lang="en-GB" dirty="0"/>
              <a:t> (</a:t>
            </a:r>
            <a:r>
              <a:rPr lang="en-GB" dirty="0" err="1"/>
              <a:t>anglicky</a:t>
            </a:r>
            <a:r>
              <a:rPr lang="en-GB" dirty="0"/>
              <a:t> </a:t>
            </a:r>
            <a:r>
              <a:rPr lang="en-GB" i="1" dirty="0"/>
              <a:t>managed floating exchange rate system</a:t>
            </a:r>
            <a:r>
              <a:rPr lang="en-GB" dirty="0"/>
              <a:t>).</a:t>
            </a:r>
          </a:p>
          <a:p>
            <a:r>
              <a:rPr lang="en-GB" b="1" dirty="0" err="1"/>
              <a:t>Charakteristika</a:t>
            </a:r>
            <a:r>
              <a:rPr lang="en-GB" b="1" dirty="0"/>
              <a:t>:</a:t>
            </a:r>
          </a:p>
          <a:p>
            <a:pPr>
              <a:buFont typeface="Arial" panose="020B0604020202020204" pitchFamily="34" charset="0"/>
              <a:buChar char="•"/>
            </a:pPr>
            <a:r>
              <a:rPr lang="en-GB" b="1" dirty="0" err="1"/>
              <a:t>Plovoucí</a:t>
            </a:r>
            <a:r>
              <a:rPr lang="en-GB" b="1" dirty="0"/>
              <a:t> </a:t>
            </a:r>
            <a:r>
              <a:rPr lang="en-GB" b="1" dirty="0" err="1"/>
              <a:t>kurz</a:t>
            </a:r>
            <a:r>
              <a:rPr lang="en-GB" dirty="0"/>
              <a:t>: Kurz </a:t>
            </a:r>
            <a:r>
              <a:rPr lang="en-GB" dirty="0" err="1"/>
              <a:t>české</a:t>
            </a:r>
            <a:r>
              <a:rPr lang="en-GB" dirty="0"/>
              <a:t> </a:t>
            </a:r>
            <a:r>
              <a:rPr lang="en-GB" dirty="0" err="1"/>
              <a:t>koruny</a:t>
            </a:r>
            <a:r>
              <a:rPr lang="en-GB" dirty="0"/>
              <a:t> </a:t>
            </a:r>
            <a:r>
              <a:rPr lang="en-GB" dirty="0" err="1"/>
              <a:t>vůči</a:t>
            </a:r>
            <a:r>
              <a:rPr lang="en-GB" dirty="0"/>
              <a:t> </a:t>
            </a:r>
            <a:r>
              <a:rPr lang="en-GB" dirty="0" err="1"/>
              <a:t>jiným</a:t>
            </a:r>
            <a:r>
              <a:rPr lang="en-GB" dirty="0"/>
              <a:t> </a:t>
            </a:r>
            <a:r>
              <a:rPr lang="en-GB" dirty="0" err="1"/>
              <a:t>měnám</a:t>
            </a:r>
            <a:r>
              <a:rPr lang="en-GB" dirty="0"/>
              <a:t> </a:t>
            </a:r>
            <a:r>
              <a:rPr lang="en-GB" dirty="0" err="1"/>
              <a:t>není</a:t>
            </a:r>
            <a:r>
              <a:rPr lang="en-GB" dirty="0"/>
              <a:t> </a:t>
            </a:r>
            <a:r>
              <a:rPr lang="en-GB" dirty="0" err="1"/>
              <a:t>pevně</a:t>
            </a:r>
            <a:r>
              <a:rPr lang="en-GB" dirty="0"/>
              <a:t> </a:t>
            </a:r>
            <a:r>
              <a:rPr lang="en-GB" dirty="0" err="1"/>
              <a:t>stanoven</a:t>
            </a:r>
            <a:r>
              <a:rPr lang="en-GB" dirty="0"/>
              <a:t> ani </a:t>
            </a:r>
            <a:r>
              <a:rPr lang="en-GB" dirty="0" err="1"/>
              <a:t>přímo</a:t>
            </a:r>
            <a:r>
              <a:rPr lang="en-GB" dirty="0"/>
              <a:t> </a:t>
            </a:r>
            <a:r>
              <a:rPr lang="en-GB" dirty="0" err="1"/>
              <a:t>fixován</a:t>
            </a:r>
            <a:r>
              <a:rPr lang="en-GB" dirty="0"/>
              <a:t> k </a:t>
            </a:r>
            <a:r>
              <a:rPr lang="en-GB" dirty="0" err="1"/>
              <a:t>žádné</a:t>
            </a:r>
            <a:r>
              <a:rPr lang="en-GB" dirty="0"/>
              <a:t> </a:t>
            </a:r>
            <a:r>
              <a:rPr lang="en-GB" dirty="0" err="1"/>
              <a:t>jiné</a:t>
            </a:r>
            <a:r>
              <a:rPr lang="en-GB" dirty="0"/>
              <a:t> </a:t>
            </a:r>
            <a:r>
              <a:rPr lang="en-GB" dirty="0" err="1"/>
              <a:t>měně</a:t>
            </a:r>
            <a:r>
              <a:rPr lang="en-GB" dirty="0"/>
              <a:t> </a:t>
            </a:r>
            <a:r>
              <a:rPr lang="en-GB" dirty="0" err="1"/>
              <a:t>nebo</a:t>
            </a:r>
            <a:r>
              <a:rPr lang="en-GB" dirty="0"/>
              <a:t> </a:t>
            </a:r>
            <a:r>
              <a:rPr lang="en-GB" dirty="0" err="1"/>
              <a:t>koši</a:t>
            </a:r>
            <a:r>
              <a:rPr lang="en-GB" dirty="0"/>
              <a:t> </a:t>
            </a:r>
            <a:r>
              <a:rPr lang="en-GB" dirty="0" err="1"/>
              <a:t>měn</a:t>
            </a:r>
            <a:r>
              <a:rPr lang="en-GB" dirty="0"/>
              <a:t>. Kurz </a:t>
            </a:r>
            <a:r>
              <a:rPr lang="en-GB" dirty="0" err="1"/>
              <a:t>koruny</a:t>
            </a:r>
            <a:r>
              <a:rPr lang="en-GB" dirty="0"/>
              <a:t> se </a:t>
            </a:r>
            <a:r>
              <a:rPr lang="en-GB" dirty="0" err="1"/>
              <a:t>volně</a:t>
            </a:r>
            <a:r>
              <a:rPr lang="en-GB" dirty="0"/>
              <a:t> </a:t>
            </a:r>
            <a:r>
              <a:rPr lang="en-GB" dirty="0" err="1"/>
              <a:t>mění</a:t>
            </a:r>
            <a:r>
              <a:rPr lang="en-GB" dirty="0"/>
              <a:t> </a:t>
            </a:r>
            <a:r>
              <a:rPr lang="en-GB" dirty="0" err="1"/>
              <a:t>na</a:t>
            </a:r>
            <a:r>
              <a:rPr lang="en-GB" dirty="0"/>
              <a:t> </a:t>
            </a:r>
            <a:r>
              <a:rPr lang="en-GB" dirty="0" err="1"/>
              <a:t>základě</a:t>
            </a:r>
            <a:r>
              <a:rPr lang="en-GB" dirty="0"/>
              <a:t> </a:t>
            </a:r>
            <a:r>
              <a:rPr lang="en-GB" dirty="0" err="1"/>
              <a:t>nabídky</a:t>
            </a:r>
            <a:r>
              <a:rPr lang="en-GB" dirty="0"/>
              <a:t> a </a:t>
            </a:r>
            <a:r>
              <a:rPr lang="en-GB" dirty="0" err="1"/>
              <a:t>poptávky</a:t>
            </a:r>
            <a:r>
              <a:rPr lang="en-GB" dirty="0"/>
              <a:t> </a:t>
            </a:r>
            <a:r>
              <a:rPr lang="en-GB" dirty="0" err="1"/>
              <a:t>na</a:t>
            </a:r>
            <a:r>
              <a:rPr lang="en-GB" dirty="0"/>
              <a:t> </a:t>
            </a:r>
            <a:r>
              <a:rPr lang="en-GB" dirty="0" err="1"/>
              <a:t>devizových</a:t>
            </a:r>
            <a:r>
              <a:rPr lang="en-GB" dirty="0"/>
              <a:t> </a:t>
            </a:r>
            <a:r>
              <a:rPr lang="en-GB" dirty="0" err="1"/>
              <a:t>trzích</a:t>
            </a:r>
            <a:r>
              <a:rPr lang="en-GB" dirty="0"/>
              <a:t>.</a:t>
            </a:r>
          </a:p>
          <a:p>
            <a:pPr>
              <a:buFont typeface="Arial" panose="020B0604020202020204" pitchFamily="34" charset="0"/>
              <a:buChar char="•"/>
            </a:pPr>
            <a:r>
              <a:rPr lang="en-GB" b="1" dirty="0" err="1"/>
              <a:t>Intervence</a:t>
            </a:r>
            <a:r>
              <a:rPr lang="en-GB" b="1" dirty="0"/>
              <a:t> </a:t>
            </a:r>
            <a:r>
              <a:rPr lang="en-GB" b="1" dirty="0" err="1"/>
              <a:t>centrální</a:t>
            </a:r>
            <a:r>
              <a:rPr lang="en-GB" b="1" dirty="0"/>
              <a:t> </a:t>
            </a:r>
            <a:r>
              <a:rPr lang="en-GB" b="1" dirty="0" err="1"/>
              <a:t>banky</a:t>
            </a:r>
            <a:r>
              <a:rPr lang="en-GB" dirty="0"/>
              <a:t>: </a:t>
            </a:r>
            <a:r>
              <a:rPr lang="en-GB" dirty="0" err="1"/>
              <a:t>Česká</a:t>
            </a:r>
            <a:r>
              <a:rPr lang="en-GB" dirty="0"/>
              <a:t> </a:t>
            </a:r>
            <a:r>
              <a:rPr lang="en-GB" dirty="0" err="1"/>
              <a:t>národní</a:t>
            </a:r>
            <a:r>
              <a:rPr lang="en-GB" dirty="0"/>
              <a:t> </a:t>
            </a:r>
            <a:r>
              <a:rPr lang="en-GB" dirty="0" err="1"/>
              <a:t>banka</a:t>
            </a:r>
            <a:r>
              <a:rPr lang="en-GB" dirty="0"/>
              <a:t> (ČNB) </a:t>
            </a:r>
            <a:r>
              <a:rPr lang="en-GB" dirty="0" err="1"/>
              <a:t>si</a:t>
            </a:r>
            <a:r>
              <a:rPr lang="en-GB" dirty="0"/>
              <a:t> </a:t>
            </a:r>
            <a:r>
              <a:rPr lang="en-GB" dirty="0" err="1"/>
              <a:t>však</a:t>
            </a:r>
            <a:r>
              <a:rPr lang="en-GB" dirty="0"/>
              <a:t> </a:t>
            </a:r>
            <a:r>
              <a:rPr lang="en-GB" dirty="0" err="1"/>
              <a:t>vyhrazuje</a:t>
            </a:r>
            <a:r>
              <a:rPr lang="en-GB" dirty="0"/>
              <a:t> </a:t>
            </a:r>
            <a:r>
              <a:rPr lang="en-GB" dirty="0" err="1"/>
              <a:t>právo</a:t>
            </a:r>
            <a:r>
              <a:rPr lang="en-GB" dirty="0"/>
              <a:t> </a:t>
            </a:r>
            <a:r>
              <a:rPr lang="en-GB" dirty="0" err="1"/>
              <a:t>provádět</a:t>
            </a:r>
            <a:r>
              <a:rPr lang="en-GB" dirty="0"/>
              <a:t> </a:t>
            </a:r>
            <a:r>
              <a:rPr lang="en-GB" dirty="0" err="1"/>
              <a:t>intervence</a:t>
            </a:r>
            <a:r>
              <a:rPr lang="en-GB" dirty="0"/>
              <a:t> </a:t>
            </a:r>
            <a:r>
              <a:rPr lang="en-GB" dirty="0" err="1"/>
              <a:t>na</a:t>
            </a:r>
            <a:r>
              <a:rPr lang="en-GB" dirty="0"/>
              <a:t> </a:t>
            </a:r>
            <a:r>
              <a:rPr lang="en-GB" dirty="0" err="1"/>
              <a:t>devizovém</a:t>
            </a:r>
            <a:r>
              <a:rPr lang="en-GB" dirty="0"/>
              <a:t> </a:t>
            </a:r>
            <a:r>
              <a:rPr lang="en-GB" dirty="0" err="1"/>
              <a:t>trhu</a:t>
            </a:r>
            <a:r>
              <a:rPr lang="en-GB" dirty="0"/>
              <a:t>, </a:t>
            </a:r>
            <a:r>
              <a:rPr lang="en-GB" dirty="0" err="1"/>
              <a:t>pokud</a:t>
            </a:r>
            <a:r>
              <a:rPr lang="en-GB" dirty="0"/>
              <a:t> by </a:t>
            </a:r>
            <a:r>
              <a:rPr lang="en-GB" dirty="0" err="1"/>
              <a:t>kurz</a:t>
            </a:r>
            <a:r>
              <a:rPr lang="en-GB" dirty="0"/>
              <a:t> </a:t>
            </a:r>
            <a:r>
              <a:rPr lang="en-GB" dirty="0" err="1"/>
              <a:t>koruny</a:t>
            </a:r>
            <a:r>
              <a:rPr lang="en-GB" dirty="0"/>
              <a:t> </a:t>
            </a:r>
            <a:r>
              <a:rPr lang="en-GB" dirty="0" err="1"/>
              <a:t>dosáhl</a:t>
            </a:r>
            <a:r>
              <a:rPr lang="en-GB" dirty="0"/>
              <a:t> </a:t>
            </a:r>
            <a:r>
              <a:rPr lang="en-GB" dirty="0" err="1"/>
              <a:t>extrémních</a:t>
            </a:r>
            <a:r>
              <a:rPr lang="en-GB" dirty="0"/>
              <a:t> </a:t>
            </a:r>
            <a:r>
              <a:rPr lang="en-GB" dirty="0" err="1"/>
              <a:t>hodnot</a:t>
            </a:r>
            <a:r>
              <a:rPr lang="en-GB" dirty="0"/>
              <a:t>, </a:t>
            </a:r>
            <a:r>
              <a:rPr lang="en-GB" dirty="0" err="1"/>
              <a:t>které</a:t>
            </a:r>
            <a:r>
              <a:rPr lang="en-GB" dirty="0"/>
              <a:t> by </a:t>
            </a:r>
            <a:r>
              <a:rPr lang="en-GB" dirty="0" err="1"/>
              <a:t>ohrožovaly</a:t>
            </a:r>
            <a:r>
              <a:rPr lang="en-GB" dirty="0"/>
              <a:t> </a:t>
            </a:r>
            <a:r>
              <a:rPr lang="en-GB" dirty="0" err="1"/>
              <a:t>stabilitu</a:t>
            </a:r>
            <a:r>
              <a:rPr lang="en-GB" dirty="0"/>
              <a:t> </a:t>
            </a:r>
            <a:r>
              <a:rPr lang="en-GB" dirty="0" err="1"/>
              <a:t>ekonomiky</a:t>
            </a:r>
            <a:r>
              <a:rPr lang="en-GB" dirty="0"/>
              <a:t>. ČNB </a:t>
            </a:r>
            <a:r>
              <a:rPr lang="en-GB" dirty="0" err="1"/>
              <a:t>zasahovala</a:t>
            </a:r>
            <a:r>
              <a:rPr lang="en-GB" dirty="0"/>
              <a:t> </a:t>
            </a:r>
            <a:r>
              <a:rPr lang="en-GB" dirty="0" err="1"/>
              <a:t>například</a:t>
            </a:r>
            <a:r>
              <a:rPr lang="en-GB" dirty="0"/>
              <a:t> v </a:t>
            </a:r>
            <a:r>
              <a:rPr lang="en-GB" dirty="0" err="1"/>
              <a:t>letech</a:t>
            </a:r>
            <a:r>
              <a:rPr lang="en-GB" dirty="0"/>
              <a:t> 2013–2017, </a:t>
            </a:r>
            <a:r>
              <a:rPr lang="en-GB" dirty="0" err="1"/>
              <a:t>kdy</a:t>
            </a:r>
            <a:r>
              <a:rPr lang="en-GB" dirty="0"/>
              <a:t> </a:t>
            </a:r>
            <a:r>
              <a:rPr lang="en-GB" dirty="0" err="1"/>
              <a:t>udržovala</a:t>
            </a:r>
            <a:r>
              <a:rPr lang="en-GB" dirty="0"/>
              <a:t> </a:t>
            </a:r>
            <a:r>
              <a:rPr lang="en-GB" dirty="0" err="1"/>
              <a:t>kurz</a:t>
            </a:r>
            <a:r>
              <a:rPr lang="en-GB" dirty="0"/>
              <a:t> </a:t>
            </a:r>
            <a:r>
              <a:rPr lang="en-GB" dirty="0" err="1"/>
              <a:t>koruny</a:t>
            </a:r>
            <a:r>
              <a:rPr lang="en-GB" dirty="0"/>
              <a:t> </a:t>
            </a:r>
            <a:r>
              <a:rPr lang="en-GB" dirty="0" err="1"/>
              <a:t>vůči</a:t>
            </a:r>
            <a:r>
              <a:rPr lang="en-GB" dirty="0"/>
              <a:t> </a:t>
            </a:r>
            <a:r>
              <a:rPr lang="en-GB" dirty="0" err="1"/>
              <a:t>euru</a:t>
            </a:r>
            <a:r>
              <a:rPr lang="en-GB" dirty="0"/>
              <a:t> </a:t>
            </a:r>
            <a:r>
              <a:rPr lang="en-GB" dirty="0" err="1"/>
              <a:t>nad</a:t>
            </a:r>
            <a:r>
              <a:rPr lang="en-GB" dirty="0"/>
              <a:t> </a:t>
            </a:r>
            <a:r>
              <a:rPr lang="en-GB" dirty="0" err="1"/>
              <a:t>hodnotou</a:t>
            </a:r>
            <a:r>
              <a:rPr lang="en-GB" dirty="0"/>
              <a:t> 27 </a:t>
            </a:r>
            <a:r>
              <a:rPr lang="en-GB" dirty="0" err="1"/>
              <a:t>Kč</a:t>
            </a:r>
            <a:r>
              <a:rPr lang="en-GB" dirty="0"/>
              <a:t> za euro, aby </a:t>
            </a:r>
            <a:r>
              <a:rPr lang="en-GB" dirty="0" err="1"/>
              <a:t>zabránila</a:t>
            </a:r>
            <a:r>
              <a:rPr lang="en-GB" dirty="0"/>
              <a:t> </a:t>
            </a:r>
            <a:r>
              <a:rPr lang="en-GB" dirty="0" err="1"/>
              <a:t>deflaci</a:t>
            </a:r>
            <a:r>
              <a:rPr lang="en-GB" dirty="0"/>
              <a:t> a </a:t>
            </a:r>
            <a:r>
              <a:rPr lang="en-GB" dirty="0" err="1"/>
              <a:t>podpořila</a:t>
            </a:r>
            <a:r>
              <a:rPr lang="en-GB" dirty="0"/>
              <a:t> </a:t>
            </a:r>
            <a:r>
              <a:rPr lang="en-GB" dirty="0" err="1"/>
              <a:t>ekonomiku</a:t>
            </a:r>
            <a:r>
              <a:rPr lang="en-GB" dirty="0"/>
              <a:t>.</a:t>
            </a:r>
          </a:p>
          <a:p>
            <a:r>
              <a:rPr lang="en-GB" dirty="0" err="1"/>
              <a:t>Tento</a:t>
            </a:r>
            <a:r>
              <a:rPr lang="en-GB" dirty="0"/>
              <a:t> </a:t>
            </a:r>
            <a:r>
              <a:rPr lang="en-GB" dirty="0" err="1"/>
              <a:t>režim</a:t>
            </a:r>
            <a:r>
              <a:rPr lang="en-GB" dirty="0"/>
              <a:t> </a:t>
            </a:r>
            <a:r>
              <a:rPr lang="en-GB" dirty="0" err="1"/>
              <a:t>plovoucího</a:t>
            </a:r>
            <a:r>
              <a:rPr lang="en-GB" dirty="0"/>
              <a:t> </a:t>
            </a:r>
            <a:r>
              <a:rPr lang="en-GB" dirty="0" err="1"/>
              <a:t>kurzu</a:t>
            </a:r>
            <a:r>
              <a:rPr lang="en-GB" dirty="0"/>
              <a:t> </a:t>
            </a:r>
            <a:r>
              <a:rPr lang="en-GB" dirty="0" err="1"/>
              <a:t>poskytuje</a:t>
            </a:r>
            <a:r>
              <a:rPr lang="en-GB" dirty="0"/>
              <a:t> </a:t>
            </a:r>
            <a:r>
              <a:rPr lang="en-GB" dirty="0" err="1"/>
              <a:t>flexibilitu</a:t>
            </a:r>
            <a:r>
              <a:rPr lang="en-GB" dirty="0"/>
              <a:t> v </a:t>
            </a:r>
            <a:r>
              <a:rPr lang="en-GB" dirty="0" err="1"/>
              <a:t>reakci</a:t>
            </a:r>
            <a:r>
              <a:rPr lang="en-GB" dirty="0"/>
              <a:t> </a:t>
            </a:r>
            <a:r>
              <a:rPr lang="en-GB" dirty="0" err="1"/>
              <a:t>na</a:t>
            </a:r>
            <a:r>
              <a:rPr lang="en-GB" dirty="0"/>
              <a:t> </a:t>
            </a:r>
            <a:r>
              <a:rPr lang="en-GB" dirty="0" err="1"/>
              <a:t>ekonomické</a:t>
            </a:r>
            <a:r>
              <a:rPr lang="en-GB" dirty="0"/>
              <a:t> </a:t>
            </a:r>
            <a:r>
              <a:rPr lang="en-GB" dirty="0" err="1"/>
              <a:t>šoky</a:t>
            </a:r>
            <a:r>
              <a:rPr lang="en-GB" dirty="0"/>
              <a:t> a </a:t>
            </a:r>
            <a:r>
              <a:rPr lang="en-GB" dirty="0" err="1"/>
              <a:t>pomáhá</a:t>
            </a:r>
            <a:r>
              <a:rPr lang="en-GB" dirty="0"/>
              <a:t> </a:t>
            </a:r>
            <a:r>
              <a:rPr lang="en-GB" dirty="0" err="1"/>
              <a:t>stabilizovat</a:t>
            </a:r>
            <a:r>
              <a:rPr lang="en-GB" dirty="0"/>
              <a:t> </a:t>
            </a:r>
            <a:r>
              <a:rPr lang="en-GB" dirty="0" err="1"/>
              <a:t>ekonomiku</a:t>
            </a:r>
            <a:r>
              <a:rPr lang="en-GB" dirty="0"/>
              <a:t>, </a:t>
            </a:r>
            <a:r>
              <a:rPr lang="en-GB" dirty="0" err="1"/>
              <a:t>protože</a:t>
            </a:r>
            <a:r>
              <a:rPr lang="en-GB" dirty="0"/>
              <a:t> koruna </a:t>
            </a:r>
            <a:r>
              <a:rPr lang="en-GB" dirty="0" err="1"/>
              <a:t>může</a:t>
            </a:r>
            <a:r>
              <a:rPr lang="en-GB" dirty="0"/>
              <a:t> </a:t>
            </a:r>
            <a:r>
              <a:rPr lang="en-GB" dirty="0" err="1"/>
              <a:t>přirozeně</a:t>
            </a:r>
            <a:r>
              <a:rPr lang="en-GB" dirty="0"/>
              <a:t> </a:t>
            </a:r>
            <a:r>
              <a:rPr lang="en-GB" dirty="0" err="1"/>
              <a:t>reagovat</a:t>
            </a:r>
            <a:r>
              <a:rPr lang="en-GB" dirty="0"/>
              <a:t> </a:t>
            </a:r>
            <a:r>
              <a:rPr lang="en-GB" dirty="0" err="1"/>
              <a:t>na</a:t>
            </a:r>
            <a:r>
              <a:rPr lang="en-GB" dirty="0"/>
              <a:t> </a:t>
            </a:r>
            <a:r>
              <a:rPr lang="en-GB" dirty="0" err="1"/>
              <a:t>změny</a:t>
            </a:r>
            <a:r>
              <a:rPr lang="en-GB" dirty="0"/>
              <a:t> v </a:t>
            </a:r>
            <a:r>
              <a:rPr lang="en-GB" dirty="0" err="1"/>
              <a:t>globálním</a:t>
            </a:r>
            <a:r>
              <a:rPr lang="en-GB" dirty="0"/>
              <a:t> </a:t>
            </a:r>
            <a:r>
              <a:rPr lang="en-GB" dirty="0" err="1"/>
              <a:t>ekonomickém</a:t>
            </a:r>
            <a:r>
              <a:rPr lang="en-GB" dirty="0"/>
              <a:t> </a:t>
            </a:r>
            <a:r>
              <a:rPr lang="en-GB" dirty="0" err="1"/>
              <a:t>prostředí</a:t>
            </a:r>
            <a:r>
              <a:rPr lang="en-GB" dirty="0"/>
              <a:t>. Na </a:t>
            </a:r>
            <a:r>
              <a:rPr lang="en-GB" dirty="0" err="1"/>
              <a:t>rozdíl</a:t>
            </a:r>
            <a:r>
              <a:rPr lang="en-GB" dirty="0"/>
              <a:t> od </a:t>
            </a:r>
            <a:r>
              <a:rPr lang="en-GB" dirty="0" err="1"/>
              <a:t>pevných</a:t>
            </a:r>
            <a:r>
              <a:rPr lang="en-GB" dirty="0"/>
              <a:t> </a:t>
            </a:r>
            <a:r>
              <a:rPr lang="en-GB" dirty="0" err="1"/>
              <a:t>kurzů</a:t>
            </a:r>
            <a:r>
              <a:rPr lang="en-GB" dirty="0"/>
              <a:t> (</a:t>
            </a:r>
            <a:r>
              <a:rPr lang="en-GB" dirty="0" err="1"/>
              <a:t>např</a:t>
            </a:r>
            <a:r>
              <a:rPr lang="en-GB" dirty="0"/>
              <a:t>. </a:t>
            </a:r>
            <a:r>
              <a:rPr lang="en-GB" dirty="0" err="1"/>
              <a:t>při</a:t>
            </a:r>
            <a:r>
              <a:rPr lang="en-GB" dirty="0"/>
              <a:t> </a:t>
            </a:r>
            <a:r>
              <a:rPr lang="en-GB" dirty="0" err="1"/>
              <a:t>zlatém</a:t>
            </a:r>
            <a:r>
              <a:rPr lang="en-GB" dirty="0"/>
              <a:t> </a:t>
            </a:r>
            <a:r>
              <a:rPr lang="en-GB" dirty="0" err="1"/>
              <a:t>standardu</a:t>
            </a:r>
            <a:r>
              <a:rPr lang="en-GB" dirty="0"/>
              <a:t>) </a:t>
            </a:r>
            <a:r>
              <a:rPr lang="en-GB" dirty="0" err="1"/>
              <a:t>zde</a:t>
            </a:r>
            <a:r>
              <a:rPr lang="en-GB" dirty="0"/>
              <a:t> </a:t>
            </a:r>
            <a:r>
              <a:rPr lang="en-GB" dirty="0" err="1"/>
              <a:t>centrální</a:t>
            </a:r>
            <a:r>
              <a:rPr lang="en-GB" dirty="0"/>
              <a:t> </a:t>
            </a:r>
            <a:r>
              <a:rPr lang="en-GB" dirty="0" err="1"/>
              <a:t>banka</a:t>
            </a:r>
            <a:r>
              <a:rPr lang="en-GB" dirty="0"/>
              <a:t> </a:t>
            </a:r>
            <a:r>
              <a:rPr lang="en-GB" dirty="0" err="1"/>
              <a:t>neudržuje</a:t>
            </a:r>
            <a:r>
              <a:rPr lang="en-GB" dirty="0"/>
              <a:t> </a:t>
            </a:r>
            <a:r>
              <a:rPr lang="en-GB" dirty="0" err="1"/>
              <a:t>trvalý</a:t>
            </a:r>
            <a:r>
              <a:rPr lang="en-GB" dirty="0"/>
              <a:t> </a:t>
            </a:r>
            <a:r>
              <a:rPr lang="en-GB" dirty="0" err="1"/>
              <a:t>pevný</a:t>
            </a:r>
            <a:r>
              <a:rPr lang="en-GB" dirty="0"/>
              <a:t> </a:t>
            </a:r>
            <a:r>
              <a:rPr lang="en-GB" dirty="0" err="1"/>
              <a:t>kurz</a:t>
            </a:r>
            <a:r>
              <a:rPr lang="en-GB" dirty="0"/>
              <a:t>, ale </a:t>
            </a:r>
            <a:r>
              <a:rPr lang="en-GB" dirty="0" err="1"/>
              <a:t>může</a:t>
            </a:r>
            <a:r>
              <a:rPr lang="en-GB" dirty="0"/>
              <a:t> </a:t>
            </a:r>
            <a:r>
              <a:rPr lang="en-GB" dirty="0" err="1"/>
              <a:t>přistoupit</a:t>
            </a:r>
            <a:r>
              <a:rPr lang="en-GB" dirty="0"/>
              <a:t> k </a:t>
            </a:r>
            <a:r>
              <a:rPr lang="en-GB" dirty="0" err="1"/>
              <a:t>intervencím</a:t>
            </a:r>
            <a:r>
              <a:rPr lang="en-GB" dirty="0"/>
              <a:t> </a:t>
            </a:r>
            <a:r>
              <a:rPr lang="en-GB" dirty="0" err="1"/>
              <a:t>pouze</a:t>
            </a:r>
            <a:r>
              <a:rPr lang="en-GB" dirty="0"/>
              <a:t> v </a:t>
            </a:r>
            <a:r>
              <a:rPr lang="en-GB" dirty="0" err="1"/>
              <a:t>případě</a:t>
            </a:r>
            <a:r>
              <a:rPr lang="en-GB" dirty="0"/>
              <a:t> </a:t>
            </a:r>
            <a:r>
              <a:rPr lang="en-GB" dirty="0" err="1"/>
              <a:t>potřeby</a:t>
            </a:r>
            <a:r>
              <a:rPr lang="en-GB" dirty="0"/>
              <a:t>.</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cs-CZ" sz="1200" b="1" dirty="0">
                <a:solidFill>
                  <a:schemeClr val="tx1">
                    <a:lumMod val="75000"/>
                    <a:lumOff val="25000"/>
                  </a:schemeClr>
                </a:solidFill>
                <a:latin typeface="Times New Roman" panose="02020603050405020304" pitchFamily="18" charset="0"/>
                <a:cs typeface="Times New Roman" panose="02020603050405020304" pitchFamily="18" charset="0"/>
              </a:rPr>
              <a:t>Z hlediska ekonomického by západní Část Kanady měla spíše používat vlastní měnu, protože její hospodářská integrace s východní Kanadou měřená výměnou zboží a migrací kapitálu a práce je poměrně nízká. </a:t>
            </a:r>
          </a:p>
          <a:p>
            <a:endParaRPr lang="en-GB"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endParaRPr lang="en-GB"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cs-CZ" sz="1200" b="1" dirty="0">
                <a:solidFill>
                  <a:schemeClr val="tx1"/>
                </a:solidFill>
                <a:latin typeface="Times New Roman" panose="02020603050405020304" pitchFamily="18" charset="0"/>
                <a:cs typeface="Times New Roman" panose="02020603050405020304" pitchFamily="18" charset="0"/>
              </a:rPr>
              <a:t>Přesto země EU (prozatím bez Dánska a Švédska a bez zemí nově přijatých v roce 2004) vytvořily eurozónu — oblast se společnou měnou euro. Zda se euro dlouhodobě osvědčí, ukáže budoucnost. </a:t>
            </a:r>
            <a:endParaRPr lang="en-GB"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cs-CZ" dirty="0"/>
              <a:t>Příklad - </a:t>
            </a:r>
            <a:r>
              <a:rPr lang="cs-CZ" dirty="0" err="1"/>
              <a:t>knižka</a:t>
            </a:r>
            <a:endParaRPr lang="en-GB"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r>
              <a:rPr lang="cs-CZ" dirty="0"/>
              <a:t>Příklad - </a:t>
            </a:r>
            <a:r>
              <a:rPr lang="cs-CZ" dirty="0" err="1"/>
              <a:t>knižka</a:t>
            </a:r>
            <a:endParaRPr lang="en-GB"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endParaRPr lang="en-GB"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endParaRPr lang="en-GB"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kumimoji="0" lang="cs-CZ" sz="18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a:cs typeface="Times New Roman" panose="02020603050405020304" pitchFamily="18" charset="0"/>
                <a:sym typeface="Calibri" panose="020F0502020204030204"/>
              </a:rPr>
              <a:t>Když je položka jednou zanesena se znaménkem minus, musí být podruhé zanesena se znaménkem plus. </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kumimoji="0" lang="cs-CZ" sz="18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a:cs typeface="Times New Roman" panose="02020603050405020304" pitchFamily="18" charset="0"/>
                <a:sym typeface="Calibri" panose="020F0502020204030204"/>
              </a:rPr>
              <a:t>Když je položka jednou zanesena se znaménkem minus, musí být podruhé zanesena se znaménkem plus. </a:t>
            </a: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2C2CEDDD-7893-22EE-9732-D6C78AFF65C1}"/>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A7548D0F-9A5C-6CEF-9073-C4FB465990C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kumimoji="0" lang="cs-CZ" sz="18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a:cs typeface="Times New Roman" panose="02020603050405020304" pitchFamily="18" charset="0"/>
                <a:sym typeface="Calibri" panose="020F0502020204030204"/>
              </a:rPr>
              <a:t>Když je položka jednou zanesena se znaménkem minus, musí být podruhé zanesena se znaménkem plus. </a:t>
            </a:r>
          </a:p>
        </p:txBody>
      </p:sp>
      <p:sp>
        <p:nvSpPr>
          <p:cNvPr id="95" name="Google Shape;95;p2:notes">
            <a:extLst>
              <a:ext uri="{FF2B5EF4-FFF2-40B4-BE49-F238E27FC236}">
                <a16:creationId xmlns:a16="http://schemas.microsoft.com/office/drawing/2014/main" id="{0A74128F-A7A5-8246-4A68-21E2676973E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707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cs-CZ" sz="1200" b="1" dirty="0">
                <a:latin typeface="Times New Roman" panose="02020603050405020304" pitchFamily="18" charset="0"/>
                <a:cs typeface="Times New Roman" panose="02020603050405020304" pitchFamily="18" charset="0"/>
              </a:rPr>
              <a:t>Při vyšších úrokových mírách lidé raději drží méně likvidní aktiva jako jsou termínované vklady nebo cenné papíry. </a:t>
            </a:r>
          </a:p>
          <a:p>
            <a:pPr marL="0" marR="0" lvl="0" indent="0" algn="just" defTabSz="914400" rtl="0" eaLnBrk="1" fontAlgn="auto" latinLnBrk="0" hangingPunct="1">
              <a:lnSpc>
                <a:spcPct val="100000"/>
              </a:lnSpc>
              <a:spcBef>
                <a:spcPts val="0"/>
              </a:spcBef>
              <a:spcAft>
                <a:spcPts val="0"/>
              </a:spcAft>
              <a:buClrTx/>
              <a:buSzTx/>
              <a:buFontTx/>
              <a:buNone/>
              <a:defRPr/>
            </a:pPr>
            <a:r>
              <a:rPr lang="cs-CZ" sz="1200" b="1" dirty="0" err="1">
                <a:latin typeface="Times New Roman" panose="02020603050405020304" pitchFamily="18" charset="0"/>
                <a:cs typeface="Times New Roman" panose="02020603050405020304" pitchFamily="18" charset="0"/>
              </a:rPr>
              <a:t>Baumolův-Tobinův</a:t>
            </a:r>
            <a:r>
              <a:rPr lang="cs-CZ" sz="1200" b="1" dirty="0">
                <a:latin typeface="Times New Roman" panose="02020603050405020304" pitchFamily="18" charset="0"/>
                <a:cs typeface="Times New Roman" panose="02020603050405020304" pitchFamily="18" charset="0"/>
              </a:rPr>
              <a:t> model transakční poptávky po penězích tyto poznatky zobecňuje. </a:t>
            </a:r>
          </a:p>
          <a:p>
            <a:pPr algn="just"/>
            <a:endParaRPr lang="cs-CZ" noProof="0"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pl-PL" sz="1200" b="1" dirty="0">
                    <a:latin typeface="Times New Roman" panose="02020603050405020304" pitchFamily="18" charset="0"/>
                    <a:cs typeface="Times New Roman" panose="02020603050405020304" pitchFamily="18" charset="0"/>
                  </a:rPr>
                  <a:t>V čitateli –  zahraniční cenová hladina přepočítaná na koruny; </a:t>
                </a:r>
                <a:r>
                  <a:rPr lang="pl-PL" sz="1200" b="1" dirty="0">
                    <a:highlight>
                      <a:srgbClr val="FFFF00"/>
                    </a:highlight>
                    <a:latin typeface="Times New Roman" panose="02020603050405020304" pitchFamily="18" charset="0"/>
                    <a:cs typeface="Times New Roman" panose="02020603050405020304" pitchFamily="18" charset="0"/>
                  </a:rPr>
                  <a:t>P</a:t>
                </a:r>
                <a:r>
                  <a:rPr lang="pl-PL" sz="1100" b="1" dirty="0">
                    <a:highlight>
                      <a:srgbClr val="FFFF00"/>
                    </a:highlight>
                    <a:latin typeface="Times New Roman" panose="02020603050405020304" pitchFamily="18" charset="0"/>
                    <a:cs typeface="Times New Roman" panose="02020603050405020304" pitchFamily="18" charset="0"/>
                  </a:rPr>
                  <a:t>f</a:t>
                </a:r>
                <a:r>
                  <a:rPr lang="pl-PL" sz="1200" b="1" dirty="0">
                    <a:latin typeface="Times New Roman" panose="02020603050405020304" pitchFamily="18" charset="0"/>
                    <a:cs typeface="Times New Roman" panose="02020603050405020304" pitchFamily="18" charset="0"/>
                  </a:rPr>
                  <a:t>  - cenová hladina v eurech a </a:t>
                </a:r>
                <a:r>
                  <a:rPr lang="pl-PL" sz="1200" b="1" dirty="0">
                    <a:highlight>
                      <a:srgbClr val="FFFF00"/>
                    </a:highlight>
                    <a:latin typeface="Times New Roman" panose="02020603050405020304" pitchFamily="18" charset="0"/>
                    <a:cs typeface="Times New Roman" panose="02020603050405020304" pitchFamily="18" charset="0"/>
                  </a:rPr>
                  <a:t>E </a:t>
                </a:r>
                <a:r>
                  <a:rPr lang="pl-PL" sz="1200" b="1" dirty="0">
                    <a:latin typeface="Times New Roman" panose="02020603050405020304" pitchFamily="18" charset="0"/>
                    <a:cs typeface="Times New Roman" panose="02020603050405020304" pitchFamily="18" charset="0"/>
                  </a:rPr>
                  <a:t>– nominální kurz: počet korun za euro, pak </a:t>
                </a:r>
                <a:r>
                  <a:rPr lang="pl-PL" sz="1200" b="1" dirty="0">
                    <a:highlight>
                      <a:srgbClr val="FFFF00"/>
                    </a:highlight>
                    <a:latin typeface="Times New Roman" panose="02020603050405020304" pitchFamily="18" charset="0"/>
                    <a:cs typeface="Times New Roman" panose="02020603050405020304" pitchFamily="18" charset="0"/>
                  </a:rPr>
                  <a:t>E x </a:t>
                </a:r>
                <a:r>
                  <a:rPr lang="pl-PL" sz="1400" b="1" dirty="0">
                    <a:highlight>
                      <a:srgbClr val="FFFF00"/>
                    </a:highlight>
                    <a:latin typeface="Times New Roman" panose="02020603050405020304" pitchFamily="18" charset="0"/>
                    <a:cs typeface="Times New Roman" panose="02020603050405020304" pitchFamily="18" charset="0"/>
                  </a:rPr>
                  <a:t>P</a:t>
                </a:r>
                <a:r>
                  <a:rPr lang="pl-PL" sz="1200" b="1" dirty="0">
                    <a:highlight>
                      <a:srgbClr val="FFFF00"/>
                    </a:highlight>
                    <a:latin typeface="Times New Roman" panose="02020603050405020304" pitchFamily="18" charset="0"/>
                    <a:cs typeface="Times New Roman" panose="02020603050405020304" pitchFamily="18" charset="0"/>
                  </a:rPr>
                  <a:t>f </a:t>
                </a:r>
                <a:r>
                  <a:rPr lang="pl-PL" sz="1200" b="1" dirty="0">
                    <a:latin typeface="Times New Roman" panose="02020603050405020304" pitchFamily="18" charset="0"/>
                    <a:cs typeface="Times New Roman" panose="02020603050405020304" pitchFamily="18" charset="0"/>
                  </a:rPr>
                  <a:t>– zahraniční cenová hladina vyjádřená v korunách. </a:t>
                </a:r>
                <a:r>
                  <a:rPr lang="cs-CZ" dirty="0"/>
                  <a:t>Druhý </a:t>
                </a:r>
                <a:r>
                  <a:rPr lang="en-GB" dirty="0" err="1"/>
                  <a:t>zápis</a:t>
                </a:r>
                <a:r>
                  <a:rPr lang="en-GB" dirty="0"/>
                  <a:t> je </a:t>
                </a:r>
                <a:r>
                  <a:rPr lang="en-GB" dirty="0" err="1"/>
                  <a:t>zcela</a:t>
                </a:r>
                <a:r>
                  <a:rPr lang="en-GB" dirty="0"/>
                  <a:t> </a:t>
                </a:r>
                <a:r>
                  <a:rPr lang="en-GB" dirty="0" err="1"/>
                  <a:t>ekvivalentní</a:t>
                </a:r>
                <a:r>
                  <a:rPr lang="en-GB" dirty="0"/>
                  <a:t> s </a:t>
                </a:r>
                <a:r>
                  <a:rPr lang="en-GB" dirty="0" err="1"/>
                  <a:t>předchozím</a:t>
                </a:r>
                <a:r>
                  <a:rPr lang="en-GB" dirty="0"/>
                  <a:t>, </a:t>
                </a:r>
                <a:r>
                  <a:rPr lang="en-GB" dirty="0" err="1"/>
                  <a:t>jen</a:t>
                </a:r>
                <a:r>
                  <a:rPr lang="en-GB" dirty="0"/>
                  <a:t> je </a:t>
                </a:r>
                <a:r>
                  <a:rPr lang="en-GB" dirty="0" err="1"/>
                  <a:t>přehlednější</a:t>
                </a:r>
                <a:r>
                  <a:rPr lang="en-GB" dirty="0"/>
                  <a:t> — </a:t>
                </a:r>
                <a:r>
                  <a:rPr lang="en-GB" dirty="0" err="1"/>
                  <a:t>zdůrazňuje</a:t>
                </a:r>
                <a:r>
                  <a:rPr lang="en-GB" dirty="0"/>
                  <a:t>, </a:t>
                </a:r>
                <a:r>
                  <a:rPr lang="en-GB" dirty="0" err="1"/>
                  <a:t>že</a:t>
                </a:r>
                <a:r>
                  <a:rPr lang="en-GB" dirty="0"/>
                  <a:t> </a:t>
                </a:r>
                <a:r>
                  <a:rPr lang="en-GB" dirty="0" err="1"/>
                  <a:t>celý</a:t>
                </a:r>
                <a:r>
                  <a:rPr lang="en-GB" dirty="0"/>
                  <a:t> </a:t>
                </a:r>
                <a:r>
                  <a:rPr lang="en-GB" dirty="0" err="1"/>
                  <a:t>součin</a:t>
                </a:r>
                <a:r>
                  <a:rPr lang="en-GB" dirty="0"/>
                  <a:t> </a:t>
                </a:r>
                <a14:m>
                  <m:oMath xmlns:m="http://schemas.openxmlformats.org/officeDocument/2006/math">
                    <m:r>
                      <a:rPr lang="en-GB" sz="1200" i="1" kern="1200">
                        <a:solidFill>
                          <a:schemeClr val="tx1"/>
                        </a:solidFill>
                        <a:latin typeface="+mn-lt"/>
                        <a:ea typeface="+mn-ea"/>
                        <a:cs typeface="+mn-cs"/>
                      </a:rPr>
                      <m:t>𝐸</m:t>
                    </m:r>
                    <m:r>
                      <a:rPr lang="en-GB" sz="1200" i="0" kern="1200">
                        <a:solidFill>
                          <a:schemeClr val="tx1"/>
                        </a:solidFill>
                        <a:latin typeface="+mn-lt"/>
                        <a:ea typeface="+mn-ea"/>
                        <a:cs typeface="+mn-cs"/>
                      </a:rPr>
                      <m:t>×</m:t>
                    </m:r>
                    <m:sSub>
                      <m:sSubPr>
                        <m:ctrlPr>
                          <a:rPr lang="ar-AE" sz="1200" i="1" kern="1200">
                            <a:solidFill>
                              <a:schemeClr val="tx1"/>
                            </a:solidFill>
                            <a:latin typeface="+mn-lt"/>
                            <a:ea typeface="+mn-ea"/>
                            <a:cs typeface="+mn-cs"/>
                          </a:rPr>
                        </m:ctrlPr>
                      </m:sSubPr>
                      <m:e>
                        <m:r>
                          <a:rPr lang="ar-AE" sz="1200" i="1" kern="1200">
                            <a:solidFill>
                              <a:schemeClr val="tx1"/>
                            </a:solidFill>
                            <a:latin typeface="+mn-lt"/>
                            <a:ea typeface="+mn-ea"/>
                            <a:cs typeface="+mn-cs"/>
                          </a:rPr>
                          <m:t>𝑃</m:t>
                        </m:r>
                      </m:e>
                      <m:sub>
                        <m:r>
                          <a:rPr lang="ar-AE" sz="1200" i="1" kern="1200">
                            <a:solidFill>
                              <a:schemeClr val="tx1"/>
                            </a:solidFill>
                            <a:latin typeface="+mn-lt"/>
                            <a:ea typeface="+mn-ea"/>
                            <a:cs typeface="+mn-cs"/>
                          </a:rPr>
                          <m:t>𝑓</m:t>
                        </m:r>
                      </m:sub>
                    </m:sSub>
                  </m:oMath>
                </a14:m>
                <a:r>
                  <a:rPr lang="en-GB" dirty="0"/>
                  <a:t>se </a:t>
                </a:r>
                <a:r>
                  <a:rPr lang="en-GB" dirty="0" err="1"/>
                  <a:t>dělí</a:t>
                </a:r>
                <a:r>
                  <a:rPr lang="en-GB" dirty="0"/>
                  <a:t> </a:t>
                </a:r>
                <a:r>
                  <a:rPr lang="en-GB" dirty="0" err="1"/>
                  <a:t>domácí</a:t>
                </a:r>
                <a:r>
                  <a:rPr lang="en-GB" dirty="0"/>
                  <a:t> </a:t>
                </a:r>
                <a:r>
                  <a:rPr lang="en-GB" dirty="0" err="1"/>
                  <a:t>cenovou</a:t>
                </a:r>
                <a:r>
                  <a:rPr lang="en-GB" dirty="0"/>
                  <a:t> </a:t>
                </a:r>
                <a:r>
                  <a:rPr lang="en-GB" dirty="0" err="1"/>
                  <a:t>hladinou</a:t>
                </a:r>
                <a:r>
                  <a:rPr lang="en-GB" dirty="0"/>
                  <a:t> </a:t>
                </a:r>
                <a14:m>
                  <m:oMath xmlns:m="http://schemas.openxmlformats.org/officeDocument/2006/math">
                    <m:r>
                      <a:rPr lang="en-GB" sz="1200" i="1" kern="1200">
                        <a:solidFill>
                          <a:schemeClr val="tx1"/>
                        </a:solidFill>
                        <a:latin typeface="+mn-lt"/>
                        <a:ea typeface="+mn-ea"/>
                        <a:cs typeface="+mn-cs"/>
                      </a:rPr>
                      <m:t>𝑃</m:t>
                    </m:r>
                  </m:oMath>
                </a14:m>
                <a:r>
                  <a:rPr lang="en-GB" dirty="0"/>
                  <a:t>.</a:t>
                </a:r>
                <a:endParaRPr lang="pl-PL" sz="1200" b="1" dirty="0">
                  <a:latin typeface="Times New Roman" panose="02020603050405020304" pitchFamily="18" charset="0"/>
                  <a:cs typeface="Times New Roman" panose="02020603050405020304" pitchFamily="18" charset="0"/>
                </a:endParaRPr>
              </a:p>
              <a:p>
                <a:pPr algn="just"/>
                <a:endParaRPr lang="cs-CZ" noProof="0" dirty="0"/>
              </a:p>
            </p:txBody>
          </p:sp>
        </mc:Choice>
        <mc:Fallback>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just"/>
                <a:r>
                  <a:rPr lang="pl-PL" sz="1200" b="1" dirty="0">
                    <a:latin typeface="Times New Roman" panose="02020603050405020304" pitchFamily="18" charset="0"/>
                    <a:cs typeface="Times New Roman" panose="02020603050405020304" pitchFamily="18" charset="0"/>
                  </a:rPr>
                  <a:t>V čitateli –  zahraniční cenová hladina přepočítaná na koruny; </a:t>
                </a:r>
                <a:r>
                  <a:rPr lang="pl-PL" sz="1200" b="1" dirty="0">
                    <a:highlight>
                      <a:srgbClr val="FFFF00"/>
                    </a:highlight>
                    <a:latin typeface="Times New Roman" panose="02020603050405020304" pitchFamily="18" charset="0"/>
                    <a:cs typeface="Times New Roman" panose="02020603050405020304" pitchFamily="18" charset="0"/>
                  </a:rPr>
                  <a:t>P</a:t>
                </a:r>
                <a:r>
                  <a:rPr lang="pl-PL" sz="1100" b="1" dirty="0">
                    <a:highlight>
                      <a:srgbClr val="FFFF00"/>
                    </a:highlight>
                    <a:latin typeface="Times New Roman" panose="02020603050405020304" pitchFamily="18" charset="0"/>
                    <a:cs typeface="Times New Roman" panose="02020603050405020304" pitchFamily="18" charset="0"/>
                  </a:rPr>
                  <a:t>f</a:t>
                </a:r>
                <a:r>
                  <a:rPr lang="pl-PL" sz="1200" b="1" dirty="0">
                    <a:latin typeface="Times New Roman" panose="02020603050405020304" pitchFamily="18" charset="0"/>
                    <a:cs typeface="Times New Roman" panose="02020603050405020304" pitchFamily="18" charset="0"/>
                  </a:rPr>
                  <a:t>  - cenová hladina v eurech a </a:t>
                </a:r>
                <a:r>
                  <a:rPr lang="pl-PL" sz="1200" b="1" dirty="0">
                    <a:highlight>
                      <a:srgbClr val="FFFF00"/>
                    </a:highlight>
                    <a:latin typeface="Times New Roman" panose="02020603050405020304" pitchFamily="18" charset="0"/>
                    <a:cs typeface="Times New Roman" panose="02020603050405020304" pitchFamily="18" charset="0"/>
                  </a:rPr>
                  <a:t>E </a:t>
                </a:r>
                <a:r>
                  <a:rPr lang="pl-PL" sz="1200" b="1" dirty="0">
                    <a:latin typeface="Times New Roman" panose="02020603050405020304" pitchFamily="18" charset="0"/>
                    <a:cs typeface="Times New Roman" panose="02020603050405020304" pitchFamily="18" charset="0"/>
                  </a:rPr>
                  <a:t>– nominální kurz: počet korun za euro, pak </a:t>
                </a:r>
                <a:r>
                  <a:rPr lang="pl-PL" sz="1200" b="1" dirty="0">
                    <a:highlight>
                      <a:srgbClr val="FFFF00"/>
                    </a:highlight>
                    <a:latin typeface="Times New Roman" panose="02020603050405020304" pitchFamily="18" charset="0"/>
                    <a:cs typeface="Times New Roman" panose="02020603050405020304" pitchFamily="18" charset="0"/>
                  </a:rPr>
                  <a:t>E x </a:t>
                </a:r>
                <a:r>
                  <a:rPr lang="pl-PL" sz="1400" b="1" dirty="0">
                    <a:highlight>
                      <a:srgbClr val="FFFF00"/>
                    </a:highlight>
                    <a:latin typeface="Times New Roman" panose="02020603050405020304" pitchFamily="18" charset="0"/>
                    <a:cs typeface="Times New Roman" panose="02020603050405020304" pitchFamily="18" charset="0"/>
                  </a:rPr>
                  <a:t>P</a:t>
                </a:r>
                <a:r>
                  <a:rPr lang="pl-PL" sz="1200" b="1" dirty="0">
                    <a:highlight>
                      <a:srgbClr val="FFFF00"/>
                    </a:highlight>
                    <a:latin typeface="Times New Roman" panose="02020603050405020304" pitchFamily="18" charset="0"/>
                    <a:cs typeface="Times New Roman" panose="02020603050405020304" pitchFamily="18" charset="0"/>
                  </a:rPr>
                  <a:t>f </a:t>
                </a:r>
                <a:r>
                  <a:rPr lang="pl-PL" sz="1200" b="1" dirty="0">
                    <a:latin typeface="Times New Roman" panose="02020603050405020304" pitchFamily="18" charset="0"/>
                    <a:cs typeface="Times New Roman" panose="02020603050405020304" pitchFamily="18" charset="0"/>
                  </a:rPr>
                  <a:t>– zahraniční cenová hladina vyjádřená v korunách. </a:t>
                </a:r>
                <a:r>
                  <a:rPr lang="cs-CZ" dirty="0"/>
                  <a:t>Druhý </a:t>
                </a:r>
                <a:r>
                  <a:rPr lang="en-GB" dirty="0" err="1"/>
                  <a:t>zápis</a:t>
                </a:r>
                <a:r>
                  <a:rPr lang="en-GB" dirty="0"/>
                  <a:t> je </a:t>
                </a:r>
                <a:r>
                  <a:rPr lang="en-GB" dirty="0" err="1"/>
                  <a:t>zcela</a:t>
                </a:r>
                <a:r>
                  <a:rPr lang="en-GB" dirty="0"/>
                  <a:t> </a:t>
                </a:r>
                <a:r>
                  <a:rPr lang="en-GB" dirty="0" err="1"/>
                  <a:t>ekvivalentní</a:t>
                </a:r>
                <a:r>
                  <a:rPr lang="en-GB" dirty="0"/>
                  <a:t> s </a:t>
                </a:r>
                <a:r>
                  <a:rPr lang="en-GB" dirty="0" err="1"/>
                  <a:t>předchozím</a:t>
                </a:r>
                <a:r>
                  <a:rPr lang="en-GB" dirty="0"/>
                  <a:t>, </a:t>
                </a:r>
                <a:r>
                  <a:rPr lang="en-GB" dirty="0" err="1"/>
                  <a:t>jen</a:t>
                </a:r>
                <a:r>
                  <a:rPr lang="en-GB" dirty="0"/>
                  <a:t> je </a:t>
                </a:r>
                <a:r>
                  <a:rPr lang="en-GB" dirty="0" err="1"/>
                  <a:t>přehlednější</a:t>
                </a:r>
                <a:r>
                  <a:rPr lang="en-GB" dirty="0"/>
                  <a:t> — </a:t>
                </a:r>
                <a:r>
                  <a:rPr lang="en-GB" dirty="0" err="1"/>
                  <a:t>zdůrazňuje</a:t>
                </a:r>
                <a:r>
                  <a:rPr lang="en-GB" dirty="0"/>
                  <a:t>, </a:t>
                </a:r>
                <a:r>
                  <a:rPr lang="en-GB" dirty="0" err="1"/>
                  <a:t>že</a:t>
                </a:r>
                <a:r>
                  <a:rPr lang="en-GB" dirty="0"/>
                  <a:t> </a:t>
                </a:r>
                <a:r>
                  <a:rPr lang="en-GB" dirty="0" err="1"/>
                  <a:t>celý</a:t>
                </a:r>
                <a:r>
                  <a:rPr lang="en-GB" dirty="0"/>
                  <a:t> </a:t>
                </a:r>
                <a:r>
                  <a:rPr lang="en-GB" dirty="0" err="1"/>
                  <a:t>součin</a:t>
                </a:r>
                <a:r>
                  <a:rPr lang="en-GB" dirty="0"/>
                  <a:t> </a:t>
                </a:r>
                <a:r>
                  <a:rPr lang="en-GB" sz="1200" i="0" kern="1200">
                    <a:solidFill>
                      <a:schemeClr val="tx1"/>
                    </a:solidFill>
                    <a:latin typeface="+mn-lt"/>
                    <a:ea typeface="+mn-ea"/>
                    <a:cs typeface="+mn-cs"/>
                  </a:rPr>
                  <a:t>𝐸×</a:t>
                </a:r>
                <a:r>
                  <a:rPr lang="ar-AE" sz="1200" i="0" kern="1200">
                    <a:solidFill>
                      <a:schemeClr val="tx1"/>
                    </a:solidFill>
                    <a:latin typeface="+mn-lt"/>
                    <a:ea typeface="+mn-ea"/>
                    <a:cs typeface="+mn-cs"/>
                  </a:rPr>
                  <a:t>𝑃_𝑓</a:t>
                </a:r>
                <a:r>
                  <a:rPr lang="en-GB" dirty="0"/>
                  <a:t>se </a:t>
                </a:r>
                <a:r>
                  <a:rPr lang="en-GB" dirty="0" err="1"/>
                  <a:t>dělí</a:t>
                </a:r>
                <a:r>
                  <a:rPr lang="en-GB" dirty="0"/>
                  <a:t> </a:t>
                </a:r>
                <a:r>
                  <a:rPr lang="en-GB" dirty="0" err="1"/>
                  <a:t>domácí</a:t>
                </a:r>
                <a:r>
                  <a:rPr lang="en-GB" dirty="0"/>
                  <a:t> </a:t>
                </a:r>
                <a:r>
                  <a:rPr lang="en-GB" dirty="0" err="1"/>
                  <a:t>cenovou</a:t>
                </a:r>
                <a:r>
                  <a:rPr lang="en-GB" dirty="0"/>
                  <a:t> </a:t>
                </a:r>
                <a:r>
                  <a:rPr lang="en-GB" dirty="0" err="1"/>
                  <a:t>hladinou</a:t>
                </a:r>
                <a:r>
                  <a:rPr lang="en-GB" dirty="0"/>
                  <a:t> </a:t>
                </a:r>
                <a:r>
                  <a:rPr lang="en-GB" sz="1200" i="0" kern="1200">
                    <a:solidFill>
                      <a:schemeClr val="tx1"/>
                    </a:solidFill>
                    <a:latin typeface="+mn-lt"/>
                    <a:ea typeface="+mn-ea"/>
                    <a:cs typeface="+mn-cs"/>
                  </a:rPr>
                  <a:t>𝑃</a:t>
                </a:r>
                <a:r>
                  <a:rPr lang="en-GB" dirty="0"/>
                  <a:t>.</a:t>
                </a:r>
                <a:endParaRPr lang="pl-PL" sz="1200" b="1" dirty="0">
                  <a:latin typeface="Times New Roman" panose="02020603050405020304" pitchFamily="18" charset="0"/>
                  <a:cs typeface="Times New Roman" panose="02020603050405020304" pitchFamily="18" charset="0"/>
                </a:endParaRPr>
              </a:p>
              <a:p>
                <a:pPr algn="just"/>
                <a:endParaRPr lang="cs-CZ" noProof="0" dirty="0"/>
              </a:p>
            </p:txBody>
          </p:sp>
        </mc:Fallback>
      </mc:AlternateContent>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995" y="302586"/>
            <a:ext cx="1274720" cy="994283"/>
          </a:xfrm>
          <a:prstGeom prst="rect">
            <a:avLst/>
          </a:prstGeom>
        </p:spPr>
      </p:pic>
      <p:sp>
        <p:nvSpPr>
          <p:cNvPr id="7" name="Nadpis 1"/>
          <p:cNvSpPr>
            <a:spLocks noGrp="1"/>
          </p:cNvSpPr>
          <p:nvPr>
            <p:ph type="title" hasCustomPrompt="1"/>
          </p:nvPr>
        </p:nvSpPr>
        <p:spPr>
          <a:xfrm>
            <a:off x="335360" y="260650"/>
            <a:ext cx="6048672"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335360" y="932723"/>
            <a:ext cx="9889099"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335360" y="6309320"/>
            <a:ext cx="11547355"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314987" y="6309321"/>
            <a:ext cx="3860800" cy="365125"/>
          </a:xfrm>
          <a:prstGeom prst="rect">
            <a:avLst/>
          </a:prstGeom>
        </p:spPr>
        <p:txBody>
          <a:bodyPr/>
          <a:lstStyle>
            <a:lvl1pPr algn="l">
              <a:defRPr sz="800">
                <a:solidFill>
                  <a:srgbClr val="307871"/>
                </a:solidFill>
              </a:defRPr>
            </a:lvl1pPr>
          </a:lstStyle>
          <a:p>
            <a:pPr>
              <a:buClrTx/>
              <a:defRPr/>
            </a:pPr>
            <a:r>
              <a:rPr lang="cs-CZ" altLang="cs-CZ" kern="1200" cap="none">
                <a:latin typeface="Times New Roman" panose="02020603050405020304"/>
                <a:ea typeface="+mn-ea"/>
                <a:cs typeface="Times New Roman" panose="02020603050405020304" pitchFamily="18" charset="0"/>
              </a:rPr>
              <a:t>Prostor pro doplňující informace, poznámky</a:t>
            </a:r>
            <a:endParaRPr lang="cs-CZ" altLang="cs-CZ" kern="1200" cap="none" dirty="0">
              <a:latin typeface="Times New Roman" panose="02020603050405020304"/>
              <a:ea typeface="+mn-ea"/>
              <a:cs typeface="Times New Roman" panose="02020603050405020304" pitchFamily="18" charset="0"/>
            </a:endParaRPr>
          </a:p>
        </p:txBody>
      </p:sp>
      <p:sp>
        <p:nvSpPr>
          <p:cNvPr id="20" name="Zástupný symbol pro číslo snímku 19"/>
          <p:cNvSpPr>
            <a:spLocks noGrp="1"/>
          </p:cNvSpPr>
          <p:nvPr>
            <p:ph type="sldNum" sz="quarter" idx="12"/>
          </p:nvPr>
        </p:nvSpPr>
        <p:spPr>
          <a:xfrm>
            <a:off x="10416480" y="6309321"/>
            <a:ext cx="1440160" cy="365125"/>
          </a:xfrm>
          <a:prstGeom prst="rect">
            <a:avLst/>
          </a:prstGeom>
        </p:spPr>
        <p:txBody>
          <a:bodyPr/>
          <a:lstStyle>
            <a:lvl1pPr algn="r">
              <a:defRPr/>
            </a:lvl1pPr>
          </a:lstStyle>
          <a:p>
            <a:pPr>
              <a:buClrTx/>
              <a:defRPr/>
            </a:pPr>
            <a:fld id="{560808B9-4D1F-4069-9EB9-CD8802008F4E}" type="slidenum">
              <a:rPr lang="cs-CZ" sz="1800" kern="1200" smtClean="0">
                <a:solidFill>
                  <a:srgbClr val="307871"/>
                </a:solidFill>
                <a:latin typeface="Times New Roman" panose="02020603050405020304"/>
                <a:ea typeface="+mn-ea"/>
                <a:cs typeface="+mn-cs"/>
              </a:rPr>
              <a:t>‹#›</a:t>
            </a:fld>
            <a:endParaRPr lang="cs-CZ" sz="1800" kern="1200" dirty="0">
              <a:solidFill>
                <a:srgbClr val="307871"/>
              </a:solidFill>
              <a:latin typeface="Times New Roman" panose="020206030504050203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995" y="302586"/>
            <a:ext cx="1274720" cy="994283"/>
          </a:xfrm>
          <a:prstGeom prst="rect">
            <a:avLst/>
          </a:prstGeom>
        </p:spPr>
      </p:pic>
      <p:sp>
        <p:nvSpPr>
          <p:cNvPr id="7" name="Nadpis 1"/>
          <p:cNvSpPr>
            <a:spLocks noGrp="1"/>
          </p:cNvSpPr>
          <p:nvPr>
            <p:ph type="title" hasCustomPrompt="1"/>
          </p:nvPr>
        </p:nvSpPr>
        <p:spPr>
          <a:xfrm>
            <a:off x="335360" y="260650"/>
            <a:ext cx="6048672"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335360" y="932723"/>
            <a:ext cx="9889099"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335360" y="6309320"/>
            <a:ext cx="11547355"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314987" y="6309321"/>
            <a:ext cx="3860800" cy="365125"/>
          </a:xfrm>
          <a:prstGeom prst="rect">
            <a:avLst/>
          </a:prstGeom>
        </p:spPr>
        <p:txBody>
          <a:bodyPr/>
          <a:lstStyle>
            <a:lvl1pPr algn="l">
              <a:defRPr sz="800">
                <a:solidFill>
                  <a:srgbClr val="307871"/>
                </a:solidFill>
              </a:defRPr>
            </a:lvl1pPr>
          </a:lstStyle>
          <a:p>
            <a:pPr>
              <a:buClrTx/>
            </a:pPr>
            <a:r>
              <a:rPr lang="cs-CZ" altLang="cs-CZ" kern="1200">
                <a:latin typeface="Calibri" panose="020F0502020204030204"/>
                <a:ea typeface="+mn-ea"/>
                <a:cs typeface="Times New Roman" panose="02020603050405020304" pitchFamily="18" charset="0"/>
              </a:rPr>
              <a:t>Prostor pro doplňující informace, poznámky</a:t>
            </a:r>
            <a:endParaRPr lang="cs-CZ" altLang="cs-CZ" kern="1200" dirty="0">
              <a:latin typeface="Calibri" panose="020F0502020204030204"/>
              <a:ea typeface="+mn-ea"/>
              <a:cs typeface="Times New Roman" panose="02020603050405020304" pitchFamily="18" charset="0"/>
            </a:endParaRPr>
          </a:p>
        </p:txBody>
      </p:sp>
      <p:sp>
        <p:nvSpPr>
          <p:cNvPr id="20" name="Zástupný symbol pro číslo snímku 19"/>
          <p:cNvSpPr>
            <a:spLocks noGrp="1"/>
          </p:cNvSpPr>
          <p:nvPr>
            <p:ph type="sldNum" sz="quarter" idx="12"/>
          </p:nvPr>
        </p:nvSpPr>
        <p:spPr>
          <a:xfrm>
            <a:off x="10416480" y="6309321"/>
            <a:ext cx="1440160" cy="365125"/>
          </a:xfrm>
          <a:prstGeom prst="rect">
            <a:avLst/>
          </a:prstGeom>
        </p:spPr>
        <p:txBody>
          <a:bodyPr/>
          <a:lstStyle>
            <a:lvl1pPr algn="r">
              <a:defRPr/>
            </a:lvl1pPr>
          </a:lstStyle>
          <a:p>
            <a:pPr>
              <a:buClrTx/>
            </a:pPr>
            <a:fld id="{560808B9-4D1F-4069-9EB9-CD8802008F4E}" type="slidenum">
              <a:rPr lang="cs-CZ" kern="1200" smtClean="0">
                <a:latin typeface="Calibri" panose="020F0502020204030204"/>
                <a:ea typeface="+mn-ea"/>
                <a:cs typeface="+mn-cs"/>
              </a:rPr>
              <a:t>‹#›</a:t>
            </a:fld>
            <a:endParaRPr lang="cs-CZ" kern="1200" dirty="0">
              <a:latin typeface="Calibri" panose="020F050202020403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panose="020F0502020204030204"/>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panose="020F0502020204030204"/>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panose="020F0502020204030204"/>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2389717" y="612775"/>
            <a:ext cx="7315200" cy="4114800"/>
          </a:xfrm>
          <a:prstGeom prst="rect">
            <a:avLst/>
          </a:prstGeom>
          <a:noFill/>
          <a:ln>
            <a:noFill/>
          </a:ln>
        </p:spPr>
      </p:sp>
      <p:sp>
        <p:nvSpPr>
          <p:cNvPr id="68" name="Google Shape;68;p10"/>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833020"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285039" y="1828801"/>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697039" y="-812800"/>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panose="020F0502020204030204"/>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2389717" y="612775"/>
            <a:ext cx="7315200" cy="4114800"/>
          </a:xfrm>
          <a:prstGeom prst="rect">
            <a:avLst/>
          </a:prstGeom>
          <a:noFill/>
          <a:ln>
            <a:noFill/>
          </a:ln>
        </p:spPr>
      </p:sp>
      <p:sp>
        <p:nvSpPr>
          <p:cNvPr id="68" name="Google Shape;68;p10"/>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833020"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285039" y="1828801"/>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697039" y="-812800"/>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cs-CZ" smtClean="0"/>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8"/>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4" name="Google Shape;14;p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fld id="{00000000-1234-1234-1234-123412341234}" type="slidenum">
              <a:rPr lang="cs-CZ" smtClean="0"/>
              <a:t>‹#›</a:t>
            </a:fld>
            <a:endParaRPr lang="cs-CZ"/>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4" name="Google Shape;14;p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fld id="{00000000-1234-1234-1234-123412341234}" type="slidenum">
              <a:rPr lang="cs-CZ" smtClean="0"/>
              <a:t>‹#›</a:t>
            </a:fld>
            <a:endParaRPr lang="cs-CZ"/>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24.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553915" y="2029523"/>
            <a:ext cx="10964008" cy="3200400"/>
          </a:xfrm>
          <a:prstGeom prst="rect">
            <a:avLst/>
          </a:prstGeom>
          <a:noFill/>
          <a:ln>
            <a:noFill/>
          </a:ln>
        </p:spPr>
        <p:txBody>
          <a:bodyPr spcFirstLastPara="1" wrap="square" lIns="0" tIns="0" rIns="0" bIns="0" anchor="t" anchorCtr="0">
            <a:noAutofit/>
          </a:bodyPr>
          <a:lstStyle/>
          <a:p>
            <a:pPr lvl="0">
              <a:buClr>
                <a:srgbClr val="D10202"/>
              </a:buClr>
              <a:buSzPts val="4400"/>
            </a:pPr>
            <a:r>
              <a:rPr lang="cs-CZ" sz="3600" b="1" dirty="0">
                <a:solidFill>
                  <a:srgbClr val="D10202"/>
                </a:solidFill>
              </a:rPr>
              <a:t>Makroekonomie II</a:t>
            </a:r>
            <a:br>
              <a:rPr lang="cs-CZ" sz="3600" b="1" dirty="0">
                <a:solidFill>
                  <a:srgbClr val="D10202"/>
                </a:solidFill>
              </a:rPr>
            </a:br>
            <a:r>
              <a:rPr lang="cs-CZ" sz="3200" b="1" i="1" dirty="0">
                <a:solidFill>
                  <a:srgbClr val="D10202"/>
                </a:solidFill>
              </a:rPr>
              <a:t>Platební bilance a vnější rovnováha (součást tématu 9 v osnově).</a:t>
            </a:r>
            <a:br>
              <a:rPr lang="cs-CZ" sz="3600" b="1" i="1" dirty="0">
                <a:solidFill>
                  <a:srgbClr val="D10202"/>
                </a:solidFill>
              </a:rPr>
            </a:br>
            <a:r>
              <a:rPr lang="cs-CZ" sz="2800" b="1" dirty="0">
                <a:solidFill>
                  <a:srgbClr val="D10202"/>
                </a:solidFill>
              </a:rPr>
              <a:t>XMAK2</a:t>
            </a:r>
            <a:endParaRPr sz="2800" b="1" dirty="0"/>
          </a:p>
        </p:txBody>
      </p:sp>
      <p:sp>
        <p:nvSpPr>
          <p:cNvPr id="90" name="Google Shape;90;p13"/>
          <p:cNvSpPr txBox="1"/>
          <p:nvPr/>
        </p:nvSpPr>
        <p:spPr>
          <a:xfrm>
            <a:off x="972853" y="5555728"/>
            <a:ext cx="4894206" cy="534096"/>
          </a:xfrm>
          <a:prstGeom prst="rect">
            <a:avLst/>
          </a:prstGeom>
          <a:noFill/>
          <a:ln>
            <a:noFill/>
          </a:ln>
        </p:spPr>
        <p:txBody>
          <a:bodyPr spcFirstLastPara="1" wrap="square" lIns="0" tIns="0" rIns="0" bIns="0" anchor="t" anchorCtr="0">
            <a:normAutofit/>
          </a:bodyPr>
          <a:lstStyle/>
          <a:p>
            <a:pPr>
              <a:buClr>
                <a:srgbClr val="000000"/>
              </a:buClr>
              <a:buSzPts val="1800"/>
            </a:pPr>
            <a:r>
              <a:rPr lang="cs-CZ" b="1" kern="0" dirty="0">
                <a:solidFill>
                  <a:srgbClr val="000000"/>
                </a:solidFill>
                <a:latin typeface="Calibri" panose="020F0502020204030204"/>
                <a:ea typeface="Calibri" panose="020F0502020204030204"/>
                <a:cs typeface="Calibri" panose="020F0502020204030204"/>
                <a:sym typeface="Calibri" panose="020F0502020204030204"/>
              </a:rPr>
              <a:t>Autor: doc. Ing. Magdaléna </a:t>
            </a:r>
            <a:r>
              <a:rPr lang="cs-CZ" b="1" kern="0" dirty="0" err="1">
                <a:solidFill>
                  <a:srgbClr val="000000"/>
                </a:solidFill>
                <a:latin typeface="Calibri" panose="020F0502020204030204"/>
                <a:ea typeface="Calibri" panose="020F0502020204030204"/>
                <a:cs typeface="Calibri" panose="020F0502020204030204"/>
                <a:sym typeface="Calibri" panose="020F0502020204030204"/>
              </a:rPr>
              <a:t>Drastichová</a:t>
            </a:r>
            <a:r>
              <a:rPr lang="cs-CZ" b="1" kern="0" dirty="0">
                <a:solidFill>
                  <a:srgbClr val="000000"/>
                </a:solidFill>
                <a:latin typeface="Calibri" panose="020F0502020204030204"/>
                <a:ea typeface="Calibri" panose="020F0502020204030204"/>
                <a:cs typeface="Calibri" panose="020F0502020204030204"/>
                <a:sym typeface="Calibri" panose="020F0502020204030204"/>
              </a:rPr>
              <a:t>, Ph.D.</a:t>
            </a:r>
            <a:endParaRPr sz="1600" kern="0" dirty="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1" name="Google Shape;91;p13" descr="Výsledek obrázku pro ikea logo"/>
          <p:cNvSpPr/>
          <p:nvPr/>
        </p:nvSpPr>
        <p:spPr>
          <a:xfrm>
            <a:off x="5943600" y="1703718"/>
            <a:ext cx="1877683" cy="1877683"/>
          </a:xfrm>
          <a:prstGeom prst="rect">
            <a:avLst/>
          </a:prstGeom>
          <a:noFill/>
          <a:ln>
            <a:noFill/>
          </a:ln>
        </p:spPr>
        <p:txBody>
          <a:bodyPr spcFirstLastPara="1" wrap="square" lIns="91425" tIns="45700" rIns="91425" bIns="45700" anchor="t" anchorCtr="0">
            <a:noAutofit/>
          </a:bodyPr>
          <a:lstStyle/>
          <a:p>
            <a:pPr>
              <a:buClr>
                <a:srgbClr val="000000"/>
              </a:buClr>
            </a:pPr>
            <a:endParaRPr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2" name="Google Shape;92;p13"/>
          <p:cNvSpPr txBox="1"/>
          <p:nvPr/>
        </p:nvSpPr>
        <p:spPr>
          <a:xfrm>
            <a:off x="7229474" y="5604869"/>
            <a:ext cx="3989673" cy="725593"/>
          </a:xfrm>
          <a:prstGeom prst="rect">
            <a:avLst/>
          </a:prstGeom>
          <a:noFill/>
          <a:ln>
            <a:noFill/>
          </a:ln>
        </p:spPr>
        <p:txBody>
          <a:bodyPr spcFirstLastPara="1" wrap="square" lIns="0" tIns="0" rIns="0" bIns="0" anchor="t" anchorCtr="0">
            <a:normAutofit/>
          </a:bodyPr>
          <a:lstStyle/>
          <a:p>
            <a:pPr algn="r">
              <a:buClr>
                <a:srgbClr val="000000"/>
              </a:buClr>
              <a:buSzPts val="1800"/>
            </a:pPr>
            <a:r>
              <a:rPr lang="cs-CZ" b="1" kern="0" dirty="0">
                <a:solidFill>
                  <a:srgbClr val="000000"/>
                </a:solidFill>
                <a:latin typeface="Calibri" panose="020F0502020204030204"/>
                <a:ea typeface="Calibri" panose="020F0502020204030204"/>
                <a:cs typeface="Calibri" panose="020F0502020204030204"/>
                <a:sym typeface="Calibri" panose="020F0502020204030204"/>
              </a:rPr>
              <a:t>2024</a:t>
            </a:r>
            <a:endParaRPr sz="1400" kern="0" dirty="0">
              <a:solidFill>
                <a:srgbClr val="000000"/>
              </a:solidFill>
              <a:latin typeface="Arial" panose="020B0604020202020204"/>
              <a:cs typeface="Arial" panose="020B0604020202020204"/>
              <a:sym typeface="Arial" panose="020B0604020202020204"/>
            </a:endParaRPr>
          </a:p>
          <a:p>
            <a:pPr algn="r">
              <a:buClr>
                <a:srgbClr val="000000"/>
              </a:buClr>
              <a:buSzPts val="1800"/>
            </a:pPr>
            <a:r>
              <a:rPr lang="cs-CZ" b="1" kern="0" dirty="0">
                <a:solidFill>
                  <a:srgbClr val="000000"/>
                </a:solidFill>
                <a:latin typeface="Calibri" panose="020F0502020204030204"/>
                <a:ea typeface="Calibri" panose="020F0502020204030204"/>
                <a:cs typeface="Calibri" panose="020F0502020204030204"/>
                <a:sym typeface="Calibri" panose="020F0502020204030204"/>
              </a:rPr>
              <a:t>Olomouc</a:t>
            </a:r>
            <a:endParaRPr sz="1400" kern="0" dirty="0">
              <a:solidFill>
                <a:srgbClr val="000000"/>
              </a:solidFill>
              <a:latin typeface="Arial" panose="020B0604020202020204"/>
              <a:cs typeface="Arial" panose="020B0604020202020204"/>
              <a:sym typeface="Arial" panose="020B0604020202020204"/>
            </a:endParaRPr>
          </a:p>
          <a:p>
            <a:pPr>
              <a:buClr>
                <a:srgbClr val="000000"/>
              </a:buClr>
              <a:buSzPts val="1600"/>
            </a:pPr>
            <a:endParaRPr sz="1600" kern="0" dirty="0">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258838" y="1100138"/>
            <a:ext cx="11674324" cy="5240278"/>
          </a:xfrm>
          <a:prstGeom prst="rect">
            <a:avLst/>
          </a:prstGeom>
          <a:noFill/>
          <a:ln>
            <a:noFill/>
          </a:ln>
        </p:spPr>
        <p:txBody>
          <a:bodyPr spcFirstLastPara="1" wrap="square" lIns="91425" tIns="45700" rIns="91425" bIns="45700" anchor="t" anchorCtr="0">
            <a:normAutofit/>
          </a:bodyPr>
          <a:lstStyle/>
          <a:p>
            <a:pPr marL="542925" indent="-457200" algn="just"/>
            <a:r>
              <a:rPr lang="cs-CZ" sz="2800" b="1" dirty="0">
                <a:highlight>
                  <a:srgbClr val="FFFF00"/>
                </a:highlight>
                <a:latin typeface="Times New Roman" panose="02020603050405020304" pitchFamily="18" charset="0"/>
                <a:cs typeface="Times New Roman" panose="02020603050405020304" pitchFamily="18" charset="0"/>
              </a:rPr>
              <a:t>Reálný měnový kurz měří relativní konkurenční schopnost zahraničního a domácího zboží =&gt; čistý vývoz závisí na reálném měnovém kurzu. </a:t>
            </a:r>
          </a:p>
          <a:p>
            <a:pPr marL="542925" indent="-457200" algn="just">
              <a:buFont typeface="+mj-lt"/>
              <a:buAutoNum type="arabicPeriod"/>
            </a:pPr>
            <a:r>
              <a:rPr lang="cs-CZ" sz="2800" b="1" dirty="0">
                <a:solidFill>
                  <a:srgbClr val="FF0000"/>
                </a:solidFill>
                <a:latin typeface="Times New Roman" panose="02020603050405020304" pitchFamily="18" charset="0"/>
                <a:cs typeface="Times New Roman" panose="02020603050405020304" pitchFamily="18" charset="0"/>
              </a:rPr>
              <a:t>Reálna depreciace domácí měny zvyšuje čistý vývoz výrobků a služeb; </a:t>
            </a:r>
          </a:p>
          <a:p>
            <a:pPr marL="542925" indent="-457200" algn="just">
              <a:buFont typeface="+mj-lt"/>
              <a:buAutoNum type="arabicPeriod"/>
            </a:pPr>
            <a:r>
              <a:rPr lang="cs-CZ" sz="2800" b="1" dirty="0">
                <a:solidFill>
                  <a:srgbClr val="FF0000"/>
                </a:solidFill>
                <a:latin typeface="Times New Roman" panose="02020603050405020304" pitchFamily="18" charset="0"/>
                <a:cs typeface="Times New Roman" panose="02020603050405020304" pitchFamily="18" charset="0"/>
              </a:rPr>
              <a:t>Reálná apreciace domácí měny snižuje čistý vývoz / zvyšuje čistý dovoz</a:t>
            </a:r>
            <a:r>
              <a:rPr lang="cs-CZ" sz="2800" b="1" dirty="0">
                <a:latin typeface="Times New Roman" panose="02020603050405020304" pitchFamily="18" charset="0"/>
                <a:cs typeface="Times New Roman" panose="02020603050405020304" pitchFamily="18" charset="0"/>
              </a:rPr>
              <a:t> (vztah mezi E</a:t>
            </a:r>
            <a:r>
              <a:rPr lang="cs-CZ" sz="2000" b="1" dirty="0">
                <a:latin typeface="Times New Roman" panose="02020603050405020304" pitchFamily="18" charset="0"/>
                <a:cs typeface="Times New Roman" panose="02020603050405020304" pitchFamily="18" charset="0"/>
              </a:rPr>
              <a:t>R </a:t>
            </a:r>
            <a:r>
              <a:rPr lang="cs-CZ" sz="2800" b="1" dirty="0">
                <a:latin typeface="Times New Roman" panose="02020603050405020304" pitchFamily="18" charset="0"/>
                <a:cs typeface="Times New Roman" panose="02020603050405020304" pitchFamily="18" charset="0"/>
              </a:rPr>
              <a:t>a čistým vývozem: </a:t>
            </a:r>
            <a:r>
              <a:rPr lang="cs-CZ" sz="2800" b="1" dirty="0" err="1">
                <a:latin typeface="Times New Roman" panose="02020603050405020304" pitchFamily="18" charset="0"/>
                <a:cs typeface="Times New Roman" panose="02020603050405020304" pitchFamily="18" charset="0"/>
              </a:rPr>
              <a:t>Marshall-Lernerová</a:t>
            </a:r>
            <a:r>
              <a:rPr lang="cs-CZ" sz="2800" b="1" dirty="0">
                <a:latin typeface="Times New Roman" panose="02020603050405020304" pitchFamily="18" charset="0"/>
                <a:cs typeface="Times New Roman" panose="02020603050405020304" pitchFamily="18" charset="0"/>
              </a:rPr>
              <a:t> podmínka)</a:t>
            </a:r>
          </a:p>
          <a:p>
            <a:pPr marL="542925" indent="-457200" algn="just"/>
            <a:endParaRPr lang="cs-CZ" sz="2800" b="1" dirty="0">
              <a:latin typeface="Times New Roman" panose="02020603050405020304" pitchFamily="18" charset="0"/>
              <a:cs typeface="Times New Roman" panose="02020603050405020304" pitchFamily="18" charset="0"/>
            </a:endParaRPr>
          </a:p>
          <a:p>
            <a:pPr marL="542925" indent="-457200" algn="just"/>
            <a:r>
              <a:rPr lang="cs-CZ" sz="2800" b="1" dirty="0">
                <a:latin typeface="Times New Roman" panose="02020603050405020304" pitchFamily="18" charset="0"/>
                <a:cs typeface="Times New Roman" panose="02020603050405020304" pitchFamily="18" charset="0"/>
              </a:rPr>
              <a:t>K reálné depreciaci / reálné apreciaci může docházet </a:t>
            </a:r>
          </a:p>
          <a:p>
            <a:pPr marL="542925" indent="-457200" algn="just">
              <a:buFont typeface="+mj-lt"/>
              <a:buAutoNum type="arabicPeriod"/>
            </a:pPr>
            <a:r>
              <a:rPr lang="cs-CZ" sz="2800" b="1" dirty="0">
                <a:latin typeface="Times New Roman" panose="02020603050405020304" pitchFamily="18" charset="0"/>
                <a:cs typeface="Times New Roman" panose="02020603050405020304" pitchFamily="18" charset="0"/>
              </a:rPr>
              <a:t>změnami nominálního kurzu, </a:t>
            </a:r>
          </a:p>
          <a:p>
            <a:pPr marL="542925" indent="-457200" algn="just">
              <a:buFont typeface="+mj-lt"/>
              <a:buAutoNum type="arabicPeriod"/>
            </a:pPr>
            <a:r>
              <a:rPr lang="cs-CZ" sz="2800" b="1" dirty="0">
                <a:latin typeface="Times New Roman" panose="02020603050405020304" pitchFamily="18" charset="0"/>
                <a:cs typeface="Times New Roman" panose="02020603050405020304" pitchFamily="18" charset="0"/>
              </a:rPr>
              <a:t>změnami poměru zahraniční a domácí cenové hladiny. </a:t>
            </a:r>
          </a:p>
          <a:p>
            <a:pPr marL="542925" indent="-457200" algn="just"/>
            <a:endParaRPr lang="cs-CZ" sz="2800" b="1" dirty="0">
              <a:latin typeface="Times New Roman" panose="02020603050405020304" pitchFamily="18" charset="0"/>
              <a:cs typeface="Times New Roman" panose="02020603050405020304" pitchFamily="18" charset="0"/>
            </a:endParaRPr>
          </a:p>
          <a:p>
            <a:pPr algn="just"/>
            <a:endParaRPr lang="cs-CZ" sz="28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4403649" y="563288"/>
            <a:ext cx="7529513" cy="357898"/>
          </a:xfrm>
        </p:spPr>
        <p:txBody>
          <a:bodyPr>
            <a:noAutofit/>
          </a:bodyPr>
          <a:lstStyle/>
          <a:p>
            <a:r>
              <a:rPr lang="cs-CZ" sz="3200" b="1" dirty="0"/>
              <a:t> Čistý vývoz a reálný měnový kurz </a:t>
            </a:r>
            <a:br>
              <a:rPr lang="cs-CZ" sz="3200" b="1" dirty="0"/>
            </a:br>
            <a:endParaRPr lang="cs-CZ" sz="3200" b="1" dirty="0"/>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421650"/>
            <a:ext cx="11674324" cy="5083925"/>
          </a:xfrm>
          <a:prstGeom prst="rect">
            <a:avLst/>
          </a:prstGeom>
          <a:noFill/>
          <a:ln>
            <a:noFill/>
          </a:ln>
        </p:spPr>
        <p:txBody>
          <a:bodyPr spcFirstLastPara="1" wrap="square" lIns="91425" tIns="45700" rIns="91425" bIns="45700" anchor="t" anchorCtr="0">
            <a:normAutofit fontScale="92500"/>
          </a:bodyPr>
          <a:lstStyle/>
          <a:p>
            <a:pPr marL="7629525" indent="-628650" algn="just">
              <a:buNone/>
            </a:pPr>
            <a:r>
              <a:rPr lang="cs-CZ" sz="2500" b="1" dirty="0">
                <a:latin typeface="Times New Roman" panose="02020603050405020304" pitchFamily="18" charset="0"/>
                <a:cs typeface="Times New Roman" panose="02020603050405020304" pitchFamily="18" charset="0"/>
              </a:rPr>
              <a:t>Obr.: závislost čistého vývozu zboží na reálném měnovém kurzu ER – křivka čistého vývozu X(ER). </a:t>
            </a:r>
          </a:p>
          <a:p>
            <a:pPr marL="7629525" indent="-628650" algn="just">
              <a:buFont typeface="Wingdings" panose="05000000000000000000" pitchFamily="2" charset="2"/>
              <a:buChar char="§"/>
            </a:pPr>
            <a:r>
              <a:rPr lang="cs-CZ" sz="2500" b="1" dirty="0">
                <a:latin typeface="Times New Roman" panose="02020603050405020304" pitchFamily="18" charset="0"/>
                <a:cs typeface="Times New Roman" panose="02020603050405020304" pitchFamily="18" charset="0"/>
              </a:rPr>
              <a:t>Svislá osa: </a:t>
            </a:r>
            <a:r>
              <a:rPr lang="cs-CZ" sz="2500" b="1" dirty="0">
                <a:solidFill>
                  <a:srgbClr val="FF0000"/>
                </a:solidFill>
                <a:latin typeface="Times New Roman" panose="02020603050405020304" pitchFamily="18" charset="0"/>
                <a:cs typeface="Times New Roman" panose="02020603050405020304" pitchFamily="18" charset="0"/>
              </a:rPr>
              <a:t>měnový kurz: </a:t>
            </a:r>
            <a:r>
              <a:rPr lang="cs-CZ" sz="2500" b="1" dirty="0">
                <a:latin typeface="Times New Roman" panose="02020603050405020304" pitchFamily="18" charset="0"/>
                <a:cs typeface="Times New Roman" panose="02020603050405020304" pitchFamily="18" charset="0"/>
              </a:rPr>
              <a:t>pohyb po ose nahoru = apreciace. </a:t>
            </a:r>
          </a:p>
          <a:p>
            <a:pPr marL="7629525" indent="-628650" algn="just">
              <a:buFont typeface="+mj-lt"/>
              <a:buAutoNum type="arabicPeriod"/>
            </a:pPr>
            <a:r>
              <a:rPr lang="cs-CZ" sz="2500" b="1" dirty="0">
                <a:solidFill>
                  <a:srgbClr val="FF0000"/>
                </a:solidFill>
                <a:latin typeface="Times New Roman" panose="02020603050405020304" pitchFamily="18" charset="0"/>
                <a:cs typeface="Times New Roman" panose="02020603050405020304" pitchFamily="18" charset="0"/>
              </a:rPr>
              <a:t>Reálna apreciace: snižuje se čistý vývoz – na vodorovné ose směrem doleva. </a:t>
            </a:r>
          </a:p>
          <a:p>
            <a:pPr marL="7629525" indent="-628650" algn="just">
              <a:buFont typeface="+mj-lt"/>
              <a:buAutoNum type="arabicPeriod"/>
            </a:pPr>
            <a:r>
              <a:rPr lang="cs-CZ" sz="2500" b="1" dirty="0">
                <a:solidFill>
                  <a:srgbClr val="FF0000"/>
                </a:solidFill>
                <a:latin typeface="Times New Roman" panose="02020603050405020304" pitchFamily="18" charset="0"/>
                <a:cs typeface="Times New Roman" panose="02020603050405020304" pitchFamily="18" charset="0"/>
              </a:rPr>
              <a:t>Reálna depreciace: čistý vývoz se zvyšuje - na vodorovné ose směrem doprava. </a:t>
            </a:r>
          </a:p>
          <a:p>
            <a:pPr marL="114300" indent="0" algn="just">
              <a:buNone/>
            </a:pPr>
            <a:endParaRPr lang="cs-CZ" sz="24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7" name="Title 1"/>
          <p:cNvSpPr>
            <a:spLocks noGrp="1"/>
          </p:cNvSpPr>
          <p:nvPr>
            <p:ph type="title"/>
          </p:nvPr>
        </p:nvSpPr>
        <p:spPr>
          <a:xfrm>
            <a:off x="4029075" y="933636"/>
            <a:ext cx="7529513" cy="357898"/>
          </a:xfrm>
        </p:spPr>
        <p:txBody>
          <a:bodyPr>
            <a:noAutofit/>
          </a:bodyPr>
          <a:lstStyle/>
          <a:p>
            <a:r>
              <a:rPr lang="cs-CZ" sz="3200" b="1" dirty="0"/>
              <a:t>Platební bilance a vnější rovnováha</a:t>
            </a:r>
            <a:br>
              <a:rPr lang="cs-CZ" sz="3200" b="1" dirty="0"/>
            </a:br>
            <a:endParaRPr lang="cs-CZ" sz="3200" b="1" dirty="0"/>
          </a:p>
        </p:txBody>
      </p:sp>
      <p:pic>
        <p:nvPicPr>
          <p:cNvPr id="2" name="Picture 1">
            <a:extLst>
              <a:ext uri="{FF2B5EF4-FFF2-40B4-BE49-F238E27FC236}">
                <a16:creationId xmlns:a16="http://schemas.microsoft.com/office/drawing/2014/main" id="{C2E0E044-64B3-7EAA-A19F-AA0348B4898D}"/>
              </a:ext>
            </a:extLst>
          </p:cNvPr>
          <p:cNvPicPr>
            <a:picLocks noChangeAspect="1"/>
          </p:cNvPicPr>
          <p:nvPr/>
        </p:nvPicPr>
        <p:blipFill>
          <a:blip r:embed="rId3"/>
          <a:stretch>
            <a:fillRect/>
          </a:stretch>
        </p:blipFill>
        <p:spPr>
          <a:xfrm>
            <a:off x="169333" y="1274594"/>
            <a:ext cx="7100712" cy="47875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8" name="Google Shape;98;p14"/>
              <p:cNvSpPr txBox="1">
                <a:spLocks noGrp="1"/>
              </p:cNvSpPr>
              <p:nvPr>
                <p:ph type="body" idx="1"/>
              </p:nvPr>
            </p:nvSpPr>
            <p:spPr>
              <a:xfrm>
                <a:off x="433387" y="857250"/>
                <a:ext cx="11530013" cy="5044538"/>
              </a:xfrm>
              <a:prstGeom prst="rect">
                <a:avLst/>
              </a:prstGeom>
              <a:noFill/>
              <a:ln>
                <a:noFill/>
              </a:ln>
            </p:spPr>
            <p:txBody>
              <a:bodyPr spcFirstLastPara="1" wrap="square" lIns="91425" tIns="45700" rIns="91425" bIns="45700" anchor="t" anchorCtr="0">
                <a:normAutofit/>
              </a:bodyPr>
              <a:lstStyle/>
              <a:p>
                <a:pPr algn="just"/>
                <a:r>
                  <a:rPr lang="cs-CZ" sz="1800" b="1" dirty="0">
                    <a:latin typeface="Times New Roman" panose="02020603050405020304" pitchFamily="18" charset="0"/>
                    <a:cs typeface="Times New Roman" panose="02020603050405020304" pitchFamily="18" charset="0"/>
                  </a:rPr>
                  <a:t>Funkce čistého vývozu: </a:t>
                </a:r>
              </a:p>
              <a:p>
                <a:pPr algn="just"/>
                <a:endParaRPr lang="cs-CZ" sz="1800" b="1" dirty="0">
                  <a:latin typeface="Times New Roman" panose="02020603050405020304" pitchFamily="18" charset="0"/>
                  <a:cs typeface="Times New Roman" panose="02020603050405020304" pitchFamily="18" charset="0"/>
                </a:endParaRPr>
              </a:p>
              <a:p>
                <a:pPr algn="just"/>
                <a:endParaRPr lang="cs-CZ" sz="1800" b="1" dirty="0">
                  <a:latin typeface="Times New Roman" panose="02020603050405020304" pitchFamily="18" charset="0"/>
                  <a:cs typeface="Times New Roman" panose="02020603050405020304" pitchFamily="18" charset="0"/>
                </a:endParaRPr>
              </a:p>
              <a:p>
                <a:pPr algn="just"/>
                <a:r>
                  <a:rPr lang="cs-CZ" sz="1800" b="1" dirty="0">
                    <a:latin typeface="Times New Roman" panose="02020603050405020304" pitchFamily="18" charset="0"/>
                    <a:cs typeface="Times New Roman" panose="02020603050405020304" pitchFamily="18" charset="0"/>
                  </a:rPr>
                  <a:t>Čistý vývoz X nebo NX:</a:t>
                </a:r>
              </a:p>
              <a:p>
                <a:pPr algn="just">
                  <a:buFont typeface="Wingdings" panose="05000000000000000000" pitchFamily="2" charset="2"/>
                  <a:buChar char="Ø"/>
                </a:pPr>
                <a:r>
                  <a:rPr lang="cs-CZ" sz="1800" b="1" dirty="0">
                    <a:latin typeface="Times New Roman" panose="02020603050405020304" pitchFamily="18" charset="0"/>
                    <a:cs typeface="Times New Roman" panose="02020603050405020304" pitchFamily="18" charset="0"/>
                  </a:rPr>
                  <a:t>nepřímo úměrné závislý na reálném měnovém kurzu E</a:t>
                </a:r>
                <a:r>
                  <a:rPr lang="cs-CZ" sz="1500" b="1" dirty="0">
                    <a:latin typeface="Times New Roman" panose="02020603050405020304" pitchFamily="18" charset="0"/>
                    <a:cs typeface="Times New Roman" panose="02020603050405020304" pitchFamily="18" charset="0"/>
                  </a:rPr>
                  <a:t>R</a:t>
                </a:r>
                <a:r>
                  <a:rPr lang="cs-CZ" sz="1800" b="1" dirty="0">
                    <a:latin typeface="Times New Roman" panose="02020603050405020304" pitchFamily="18" charset="0"/>
                    <a:cs typeface="Times New Roman" panose="02020603050405020304" pitchFamily="18" charset="0"/>
                  </a:rPr>
                  <a:t>:</a:t>
                </a:r>
              </a:p>
              <a:p>
                <a:pPr algn="just"/>
                <a:r>
                  <a:rPr lang="cs-CZ" sz="1800" b="1" dirty="0">
                    <a:latin typeface="Times New Roman" panose="02020603050405020304" pitchFamily="18" charset="0"/>
                    <a:cs typeface="Times New Roman" panose="02020603050405020304" pitchFamily="18" charset="0"/>
                  </a:rPr>
                  <a:t>Nepřímá úměrnost = reálná apreciace domácí měny snižuje čistý vývoz. </a:t>
                </a:r>
              </a:p>
              <a:p>
                <a:pPr algn="just"/>
                <a:endParaRPr lang="cs-CZ" sz="18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cs-CZ" sz="1800" b="1" dirty="0">
                    <a:latin typeface="Times New Roman" panose="02020603050405020304" pitchFamily="18" charset="0"/>
                    <a:cs typeface="Times New Roman" panose="02020603050405020304" pitchFamily="18" charset="0"/>
                  </a:rPr>
                  <a:t>Spojení: reálný kurz a čistý vývoz se zahraničními investicemi. </a:t>
                </a:r>
              </a:p>
              <a:p>
                <a:pPr algn="just">
                  <a:buFont typeface="Wingdings" panose="05000000000000000000" pitchFamily="2" charset="2"/>
                  <a:buChar char="ü"/>
                </a:pPr>
                <a:r>
                  <a:rPr lang="cs-CZ" sz="1800" b="1" dirty="0">
                    <a:latin typeface="Times New Roman" panose="02020603050405020304" pitchFamily="18" charset="0"/>
                    <a:cs typeface="Times New Roman" panose="02020603050405020304" pitchFamily="18" charset="0"/>
                  </a:rPr>
                  <a:t>Rovnice:</a:t>
                </a:r>
              </a:p>
              <a:p>
                <a:pPr marL="0" indent="0" algn="ctr">
                  <a:buNone/>
                  <a:tabLst>
                    <a:tab pos="361950" algn="l"/>
                  </a:tabLst>
                </a:pPr>
                <a14:m>
                  <m:oMath xmlns:m="http://schemas.openxmlformats.org/officeDocument/2006/math">
                    <m:sSub>
                      <m:sSubPr>
                        <m:ctrlPr>
                          <a:rPr lang="cs-CZ" sz="2400" b="1" i="1" smtClean="0">
                            <a:latin typeface="Cambria Math" panose="02040503050406030204" pitchFamily="18" charset="0"/>
                            <a:cs typeface="Times New Roman" panose="02020603050405020304" pitchFamily="18" charset="0"/>
                          </a:rPr>
                        </m:ctrlPr>
                      </m:sSubPr>
                      <m:e>
                        <m:r>
                          <a:rPr lang="cs-CZ" sz="2400" b="1" i="1" smtClean="0">
                            <a:latin typeface="Cambria Math" panose="02040503050406030204" pitchFamily="18" charset="0"/>
                            <a:cs typeface="Times New Roman" panose="02020603050405020304" pitchFamily="18" charset="0"/>
                          </a:rPr>
                          <m:t>−</m:t>
                        </m:r>
                        <m:r>
                          <a:rPr lang="cs-CZ" sz="2400" b="1" i="1" smtClean="0">
                            <a:latin typeface="Cambria Math" panose="02040503050406030204" pitchFamily="18" charset="0"/>
                            <a:cs typeface="Times New Roman" panose="02020603050405020304" pitchFamily="18" charset="0"/>
                          </a:rPr>
                          <m:t>𝑰</m:t>
                        </m:r>
                      </m:e>
                      <m:sub>
                        <m:r>
                          <a:rPr lang="cs-CZ" sz="2400" b="1" i="1" smtClean="0">
                            <a:latin typeface="Cambria Math" panose="02040503050406030204" pitchFamily="18" charset="0"/>
                            <a:cs typeface="Times New Roman" panose="02020603050405020304" pitchFamily="18" charset="0"/>
                          </a:rPr>
                          <m:t>𝒇</m:t>
                        </m:r>
                      </m:sub>
                    </m:sSub>
                    <m:r>
                      <a:rPr lang="cs-CZ" sz="2400" b="1" i="1" smtClean="0">
                        <a:latin typeface="Cambria Math" panose="02040503050406030204" pitchFamily="18" charset="0"/>
                        <a:ea typeface="Cambria Math" panose="02040503050406030204" pitchFamily="18" charset="0"/>
                        <a:cs typeface="Times New Roman" panose="02020603050405020304" pitchFamily="18" charset="0"/>
                      </a:rPr>
                      <m:t>=−</m:t>
                    </m:r>
                    <m:r>
                      <a:rPr lang="cs-CZ" sz="2400" b="1" i="1" smtClean="0">
                        <a:latin typeface="Cambria Math" panose="02040503050406030204" pitchFamily="18" charset="0"/>
                        <a:ea typeface="Cambria Math" panose="02040503050406030204" pitchFamily="18" charset="0"/>
                        <a:cs typeface="Times New Roman" panose="02020603050405020304" pitchFamily="18" charset="0"/>
                      </a:rPr>
                      <m:t>𝑵𝑿</m:t>
                    </m:r>
                  </m:oMath>
                </a14:m>
                <a:r>
                  <a:rPr lang="cs-CZ" sz="2400" b="1" dirty="0">
                    <a:latin typeface="Times New Roman" panose="02020603050405020304" pitchFamily="18" charset="0"/>
                    <a:cs typeface="Times New Roman" panose="02020603050405020304" pitchFamily="18" charset="0"/>
                  </a:rPr>
                  <a:t> resp. </a:t>
                </a:r>
                <a14:m>
                  <m:oMath xmlns:m="http://schemas.openxmlformats.org/officeDocument/2006/math">
                    <m:sSub>
                      <m:sSubPr>
                        <m:ctrlPr>
                          <a:rPr lang="cs-CZ" sz="2400" b="1" i="1">
                            <a:solidFill>
                              <a:srgbClr val="000000"/>
                            </a:solidFill>
                            <a:latin typeface="Cambria Math" panose="02040503050406030204" pitchFamily="18" charset="0"/>
                            <a:cs typeface="Times New Roman" panose="02020603050405020304" pitchFamily="18" charset="0"/>
                          </a:rPr>
                        </m:ctrlPr>
                      </m:sSubPr>
                      <m:e>
                        <m:r>
                          <a:rPr lang="cs-CZ" sz="2400" b="1" i="1">
                            <a:solidFill>
                              <a:srgbClr val="000000"/>
                            </a:solidFill>
                            <a:latin typeface="Cambria Math" panose="02040503050406030204" pitchFamily="18" charset="0"/>
                            <a:cs typeface="Times New Roman" panose="02020603050405020304" pitchFamily="18" charset="0"/>
                          </a:rPr>
                          <m:t>𝑰</m:t>
                        </m:r>
                      </m:e>
                      <m:sub>
                        <m:r>
                          <a:rPr lang="cs-CZ" sz="2400" b="1" i="1">
                            <a:solidFill>
                              <a:srgbClr val="000000"/>
                            </a:solidFill>
                            <a:latin typeface="Cambria Math" panose="02040503050406030204" pitchFamily="18" charset="0"/>
                            <a:cs typeface="Times New Roman" panose="02020603050405020304" pitchFamily="18" charset="0"/>
                          </a:rPr>
                          <m:t>𝒇</m:t>
                        </m:r>
                      </m:sub>
                    </m:sSub>
                    <m:r>
                      <a:rPr lang="cs-CZ" sz="2400" b="1"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cs-CZ" sz="2400" b="1"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𝑵𝑿</m:t>
                    </m:r>
                  </m:oMath>
                </a14:m>
                <a:endParaRPr lang="cs-CZ" sz="2400" b="1" dirty="0">
                  <a:solidFill>
                    <a:srgbClr val="000000"/>
                  </a:solidFill>
                  <a:latin typeface="Times New Roman" panose="02020603050405020304" pitchFamily="18" charset="0"/>
                  <a:cs typeface="Times New Roman" panose="02020603050405020304" pitchFamily="18" charset="0"/>
                </a:endParaRPr>
              </a:p>
              <a:p>
                <a:pPr marL="0" indent="0" algn="just">
                  <a:buNone/>
                  <a:tabLst>
                    <a:tab pos="361950" algn="l"/>
                  </a:tabLst>
                </a:pPr>
                <a:endParaRPr lang="cs-CZ" sz="1800" b="1" dirty="0">
                  <a:latin typeface="Times New Roman" panose="02020603050405020304" pitchFamily="18" charset="0"/>
                  <a:cs typeface="Times New Roman" panose="02020603050405020304" pitchFamily="18" charset="0"/>
                </a:endParaRPr>
              </a:p>
              <a:p>
                <a:pPr algn="just"/>
                <a:r>
                  <a:rPr lang="cs-CZ" sz="1800" b="1" dirty="0">
                    <a:latin typeface="Times New Roman" panose="02020603050405020304" pitchFamily="18" charset="0"/>
                    <a:cs typeface="Times New Roman" panose="02020603050405020304" pitchFamily="18" charset="0"/>
                  </a:rPr>
                  <a:t>říkají, že </a:t>
                </a:r>
                <a:r>
                  <a:rPr lang="cs-CZ" sz="1800" b="1" dirty="0">
                    <a:highlight>
                      <a:srgbClr val="FFFF00"/>
                    </a:highlight>
                    <a:latin typeface="Times New Roman" panose="02020603050405020304" pitchFamily="18" charset="0"/>
                    <a:cs typeface="Times New Roman" panose="02020603050405020304" pitchFamily="18" charset="0"/>
                  </a:rPr>
                  <a:t>vnější rovnováha nastává, když se čistý vývoz rovná čistým zahraničním investicím. </a:t>
                </a:r>
              </a:p>
              <a:p>
                <a:pPr algn="just">
                  <a:buFont typeface="Wingdings" panose="05000000000000000000" pitchFamily="2" charset="2"/>
                  <a:buChar char="Ø"/>
                </a:pPr>
                <a:r>
                  <a:rPr lang="cs-CZ" sz="1800" b="1" dirty="0">
                    <a:solidFill>
                      <a:srgbClr val="FF0000"/>
                    </a:solidFill>
                    <a:latin typeface="Times New Roman" panose="02020603050405020304" pitchFamily="18" charset="0"/>
                    <a:cs typeface="Times New Roman" panose="02020603050405020304" pitchFamily="18" charset="0"/>
                  </a:rPr>
                  <a:t>ZAHRANIČNÍ INVESTICE </a:t>
                </a:r>
                <a:r>
                  <a:rPr lang="cs-CZ" sz="1800" b="1" dirty="0">
                    <a:latin typeface="Times New Roman" panose="02020603050405020304" pitchFamily="18" charset="0"/>
                    <a:cs typeface="Times New Roman" panose="02020603050405020304" pitchFamily="18" charset="0"/>
                  </a:rPr>
                  <a:t>– určeny rozdílem mezi </a:t>
                </a:r>
                <a:r>
                  <a:rPr lang="cs-CZ" sz="1800" b="1" dirty="0">
                    <a:solidFill>
                      <a:srgbClr val="FF0000"/>
                    </a:solidFill>
                    <a:latin typeface="Times New Roman" panose="02020603050405020304" pitchFamily="18" charset="0"/>
                    <a:cs typeface="Times New Roman" panose="02020603050405020304" pitchFamily="18" charset="0"/>
                  </a:rPr>
                  <a:t>DOMÁCÍMI ÚSPORAMI </a:t>
                </a:r>
                <a:r>
                  <a:rPr lang="cs-CZ" sz="1800" b="1" dirty="0">
                    <a:latin typeface="Times New Roman" panose="02020603050405020304" pitchFamily="18" charset="0"/>
                    <a:cs typeface="Times New Roman" panose="02020603050405020304" pitchFamily="18" charset="0"/>
                  </a:rPr>
                  <a:t>a </a:t>
                </a:r>
                <a:r>
                  <a:rPr lang="cs-CZ" sz="1800" b="1" dirty="0">
                    <a:solidFill>
                      <a:srgbClr val="FF0000"/>
                    </a:solidFill>
                    <a:latin typeface="Times New Roman" panose="02020603050405020304" pitchFamily="18" charset="0"/>
                    <a:cs typeface="Times New Roman" panose="02020603050405020304" pitchFamily="18" charset="0"/>
                  </a:rPr>
                  <a:t>INVESTICEMI. </a:t>
                </a:r>
              </a:p>
              <a:p>
                <a:pPr algn="just">
                  <a:buFont typeface="Wingdings" panose="05000000000000000000" pitchFamily="2" charset="2"/>
                  <a:buChar char="Ø"/>
                </a:pPr>
                <a:r>
                  <a:rPr lang="cs-CZ" sz="1800" b="1" dirty="0">
                    <a:latin typeface="Times New Roman" panose="02020603050405020304" pitchFamily="18" charset="0"/>
                    <a:cs typeface="Times New Roman" panose="02020603050405020304" pitchFamily="18" charset="0"/>
                  </a:rPr>
                  <a:t>Spojení modelů: spojení mezi rovnováhou trhu </a:t>
                </a:r>
                <a:r>
                  <a:rPr lang="cs-CZ" sz="1800" b="1" dirty="0" err="1">
                    <a:latin typeface="Times New Roman" panose="02020603050405020304" pitchFamily="18" charset="0"/>
                    <a:cs typeface="Times New Roman" panose="02020603050405020304" pitchFamily="18" charset="0"/>
                  </a:rPr>
                  <a:t>zapůjčitelných</a:t>
                </a:r>
                <a:r>
                  <a:rPr lang="cs-CZ" sz="1800" b="1" dirty="0">
                    <a:latin typeface="Times New Roman" panose="02020603050405020304" pitchFamily="18" charset="0"/>
                    <a:cs typeface="Times New Roman" panose="02020603050405020304" pitchFamily="18" charset="0"/>
                  </a:rPr>
                  <a:t> fondů a vnější rovnováhou. </a:t>
                </a:r>
              </a:p>
              <a:p>
                <a:pPr algn="just"/>
                <a:endParaRPr lang="cs-CZ" sz="1800" b="1" dirty="0">
                  <a:latin typeface="Times New Roman" panose="02020603050405020304" pitchFamily="18" charset="0"/>
                  <a:cs typeface="Times New Roman" panose="02020603050405020304" pitchFamily="18" charset="0"/>
                </a:endParaRPr>
              </a:p>
            </p:txBody>
          </p:sp>
        </mc:Choice>
        <mc:Fallback xmlns="">
          <p:sp>
            <p:nvSpPr>
              <p:cNvPr id="98" name="Google Shape;98;p14"/>
              <p:cNvSpPr txBox="1">
                <a:spLocks noRot="1" noChangeAspect="1" noMove="1" noResize="1" noEditPoints="1" noAdjustHandles="1" noChangeArrowheads="1" noChangeShapeType="1" noTextEdit="1"/>
              </p:cNvSpPr>
              <p:nvPr>
                <p:ph type="body" idx="1"/>
              </p:nvPr>
            </p:nvSpPr>
            <p:spPr>
              <a:xfrm>
                <a:off x="433387" y="857250"/>
                <a:ext cx="11530013" cy="5044538"/>
              </a:xfrm>
              <a:prstGeom prst="rect">
                <a:avLst/>
              </a:prstGeom>
              <a:blipFill rotWithShape="1">
                <a:blip r:embed="rId3"/>
                <a:stretch>
                  <a:fillRect l="-3" b="2"/>
                </a:stretch>
              </a:blipFill>
              <a:ln>
                <a:noFill/>
              </a:ln>
            </p:spPr>
            <p:txBody>
              <a:bodyPr/>
              <a:lstStyle/>
              <a:p>
                <a:r>
                  <a:rPr lang="en-US" altLang="en-US">
                    <a:noFill/>
                  </a:rPr>
                  <a:t> </a:t>
                </a:r>
              </a:p>
            </p:txBody>
          </p:sp>
        </mc:Fallback>
      </mc:AlternateContent>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1143001" y="561835"/>
            <a:ext cx="9395908" cy="561877"/>
          </a:xfrm>
        </p:spPr>
        <p:txBody>
          <a:bodyPr>
            <a:normAutofit fontScale="90000"/>
          </a:bodyPr>
          <a:lstStyle/>
          <a:p>
            <a:r>
              <a:rPr lang="cs-CZ" sz="2800" b="1" dirty="0">
                <a:solidFill>
                  <a:srgbClr val="006FC0"/>
                </a:solidFill>
                <a:latin typeface="Arial" panose="020B0604020202020204" pitchFamily="34" charset="0"/>
              </a:rPr>
              <a:t> </a:t>
            </a:r>
            <a:br>
              <a:rPr lang="cs-CZ" sz="2800" b="1" dirty="0">
                <a:latin typeface="Times New Roman" panose="02020603050405020304" pitchFamily="18" charset="0"/>
                <a:cs typeface="Times New Roman" panose="02020603050405020304" pitchFamily="18" charset="0"/>
              </a:rPr>
            </a:br>
            <a:endParaRPr lang="cs-CZ" sz="2800" b="1" dirty="0">
              <a:solidFill>
                <a:srgbClr val="006FC0"/>
              </a:solidFill>
              <a:latin typeface="Arial" panose="020B0604020202020204" pitchFamily="34" charset="0"/>
            </a:endParaRPr>
          </a:p>
        </p:txBody>
      </p:sp>
      <p:pic>
        <p:nvPicPr>
          <p:cNvPr id="3" name="Picture 2"/>
          <p:cNvPicPr>
            <a:picLocks noChangeAspect="1"/>
          </p:cNvPicPr>
          <p:nvPr/>
        </p:nvPicPr>
        <p:blipFill>
          <a:blip r:embed="rId4"/>
          <a:srcRect l="41550" t="58928" r="45712" b="34416"/>
          <a:stretch>
            <a:fillRect/>
          </a:stretch>
        </p:blipFill>
        <p:spPr>
          <a:xfrm>
            <a:off x="9708443" y="687918"/>
            <a:ext cx="1744927" cy="1310217"/>
          </a:xfrm>
          <a:prstGeom prst="rect">
            <a:avLst/>
          </a:prstGeom>
        </p:spPr>
      </p:pic>
      <p:pic>
        <p:nvPicPr>
          <p:cNvPr id="5" name="Picture 4">
            <a:extLst>
              <a:ext uri="{FF2B5EF4-FFF2-40B4-BE49-F238E27FC236}">
                <a16:creationId xmlns:a16="http://schemas.microsoft.com/office/drawing/2014/main" id="{89E0AE69-2198-DEE9-CA76-3F1F2E62AC5E}"/>
              </a:ext>
            </a:extLst>
          </p:cNvPr>
          <p:cNvPicPr>
            <a:picLocks noChangeAspect="1"/>
          </p:cNvPicPr>
          <p:nvPr/>
        </p:nvPicPr>
        <p:blipFill>
          <a:blip r:embed="rId5"/>
          <a:stretch>
            <a:fillRect/>
          </a:stretch>
        </p:blipFill>
        <p:spPr>
          <a:xfrm>
            <a:off x="5208587" y="687918"/>
            <a:ext cx="2479146" cy="1560511"/>
          </a:xfrm>
          <a:prstGeom prst="rect">
            <a:avLst/>
          </a:prstGeom>
        </p:spPr>
      </p:pic>
      <p:sp>
        <p:nvSpPr>
          <p:cNvPr id="7" name="TextBox 6">
            <a:extLst>
              <a:ext uri="{FF2B5EF4-FFF2-40B4-BE49-F238E27FC236}">
                <a16:creationId xmlns:a16="http://schemas.microsoft.com/office/drawing/2014/main" id="{D5EC9729-91DE-7672-B454-A73A285C6C2E}"/>
              </a:ext>
            </a:extLst>
          </p:cNvPr>
          <p:cNvSpPr txBox="1"/>
          <p:nvPr/>
        </p:nvSpPr>
        <p:spPr>
          <a:xfrm>
            <a:off x="8526330" y="1848117"/>
            <a:ext cx="2054576" cy="369332"/>
          </a:xfrm>
          <a:prstGeom prst="rect">
            <a:avLst/>
          </a:prstGeom>
          <a:noFill/>
        </p:spPr>
        <p:txBody>
          <a:bodyPr wrap="square">
            <a:spAutoFit/>
          </a:bodyPr>
          <a:lstStyle/>
          <a:p>
            <a:r>
              <a:rPr lang="cs-CZ" sz="1800" b="1" dirty="0">
                <a:latin typeface="Times New Roman" panose="02020603050405020304" pitchFamily="18" charset="0"/>
                <a:cs typeface="Times New Roman" panose="02020603050405020304" pitchFamily="18" charset="0"/>
              </a:rPr>
              <a:t>Značení: Holman</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8" name="Google Shape;98;p14"/>
              <p:cNvSpPr txBox="1">
                <a:spLocks noGrp="1"/>
              </p:cNvSpPr>
              <p:nvPr>
                <p:ph type="body" idx="1"/>
              </p:nvPr>
            </p:nvSpPr>
            <p:spPr>
              <a:xfrm>
                <a:off x="85725" y="1343025"/>
                <a:ext cx="11791949" cy="5124450"/>
              </a:xfrm>
              <a:prstGeom prst="rect">
                <a:avLst/>
              </a:prstGeom>
              <a:noFill/>
              <a:ln>
                <a:noFill/>
              </a:ln>
            </p:spPr>
            <p:txBody>
              <a:bodyPr spcFirstLastPara="1" wrap="square" lIns="91425" tIns="45700" rIns="91425" bIns="45700" anchor="t" anchorCtr="0">
                <a:normAutofit lnSpcReduction="10000"/>
              </a:bodyPr>
              <a:lstStyle/>
              <a:p>
                <a:pPr algn="just">
                  <a:buFont typeface="Wingdings" panose="05000000000000000000" pitchFamily="2" charset="2"/>
                  <a:buChar char="Ø"/>
                </a:pPr>
                <a:endParaRPr lang="cs-CZ" sz="20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0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000" b="1" dirty="0">
                    <a:latin typeface="Times New Roman" panose="02020603050405020304" pitchFamily="18" charset="0"/>
                    <a:cs typeface="Times New Roman" panose="02020603050405020304" pitchFamily="18" charset="0"/>
                  </a:rPr>
                  <a:t>Obr. vlevo: rovnováha trhu </a:t>
                </a:r>
                <a:r>
                  <a:rPr lang="cs-CZ" sz="2000" b="1" dirty="0" err="1">
                    <a:latin typeface="Times New Roman" panose="02020603050405020304" pitchFamily="18" charset="0"/>
                    <a:cs typeface="Times New Roman" panose="02020603050405020304" pitchFamily="18" charset="0"/>
                  </a:rPr>
                  <a:t>zapůjčitelných</a:t>
                </a:r>
                <a:r>
                  <a:rPr lang="cs-CZ" sz="2000" b="1" dirty="0">
                    <a:latin typeface="Times New Roman" panose="02020603050405020304" pitchFamily="18" charset="0"/>
                    <a:cs typeface="Times New Roman" panose="02020603050405020304" pitchFamily="18" charset="0"/>
                  </a:rPr>
                  <a:t> fondů malé otevřené ekonomiky: </a:t>
                </a:r>
                <a:r>
                  <a:rPr lang="cs-CZ" sz="2000" b="1" dirty="0">
                    <a:highlight>
                      <a:srgbClr val="FFFF00"/>
                    </a:highlight>
                    <a:latin typeface="Times New Roman" panose="02020603050405020304" pitchFamily="18" charset="0"/>
                    <a:cs typeface="Times New Roman" panose="02020603050405020304" pitchFamily="18" charset="0"/>
                  </a:rPr>
                  <a:t>úroková míra r = světové úrokové míre: </a:t>
                </a:r>
                <a:r>
                  <a:rPr lang="cs-CZ" sz="2000" b="1" dirty="0">
                    <a:latin typeface="Times New Roman" panose="02020603050405020304" pitchFamily="18" charset="0"/>
                    <a:cs typeface="Times New Roman" panose="02020603050405020304" pitchFamily="18" charset="0"/>
                  </a:rPr>
                  <a:t>vzniká rozdíl mezi domácími investicemi I a národními úsporami </a:t>
                </a:r>
                <a:r>
                  <a:rPr lang="cs-CZ" sz="2000" b="1" dirty="0">
                    <a:highlight>
                      <a:srgbClr val="FFFF00"/>
                    </a:highlight>
                    <a:latin typeface="Times New Roman" panose="02020603050405020304" pitchFamily="18" charset="0"/>
                    <a:cs typeface="Times New Roman" panose="02020603050405020304" pitchFamily="18" charset="0"/>
                  </a:rPr>
                  <a:t>S + (T — G): </a:t>
                </a:r>
                <a:r>
                  <a:rPr lang="cs-CZ" sz="2000" b="1" dirty="0">
                    <a:latin typeface="Times New Roman" panose="02020603050405020304" pitchFamily="18" charset="0"/>
                    <a:cs typeface="Times New Roman" panose="02020603050405020304" pitchFamily="18" charset="0"/>
                  </a:rPr>
                  <a:t>vyplněn </a:t>
                </a:r>
                <a:r>
                  <a:rPr lang="cs-CZ" sz="2000" b="1" dirty="0">
                    <a:highlight>
                      <a:srgbClr val="FFFF00"/>
                    </a:highlight>
                    <a:latin typeface="Times New Roman" panose="02020603050405020304" pitchFamily="18" charset="0"/>
                    <a:cs typeface="Times New Roman" panose="02020603050405020304" pitchFamily="18" charset="0"/>
                  </a:rPr>
                  <a:t>čistými investicemi ze zahraničí = čistým dovozem kapitálu </a:t>
                </a:r>
              </a:p>
              <a:p>
                <a:pPr algn="just"/>
                <a:r>
                  <a:rPr lang="cs-CZ" sz="2000" b="1" dirty="0">
                    <a:latin typeface="Times New Roman" panose="02020603050405020304" pitchFamily="18" charset="0"/>
                    <a:cs typeface="Times New Roman" panose="02020603050405020304" pitchFamily="18" charset="0"/>
                  </a:rPr>
                  <a:t>Obr. vpravo: vnější rovnováha a určení reálného měnového kurzu. Podmínkou vnější rovnováhy je rovnost čistého dovozu kapitálu a čistého dovozu výrobků a služeb </a:t>
                </a:r>
                <a14:m>
                  <m:oMath xmlns:m="http://schemas.openxmlformats.org/officeDocument/2006/math">
                    <m:sSub>
                      <m:sSubPr>
                        <m:ctrlPr>
                          <a:rPr lang="cs-CZ" sz="2000" b="1" i="1" smtClean="0">
                            <a:highlight>
                              <a:srgbClr val="FFFF00"/>
                            </a:highlight>
                            <a:latin typeface="Cambria Math" panose="02040503050406030204" pitchFamily="18" charset="0"/>
                            <a:cs typeface="Times New Roman" panose="02020603050405020304" pitchFamily="18" charset="0"/>
                          </a:rPr>
                        </m:ctrlPr>
                      </m:sSubPr>
                      <m:e>
                        <m:r>
                          <a:rPr lang="cs-CZ" sz="2000" b="1" i="1" smtClean="0">
                            <a:highlight>
                              <a:srgbClr val="FFFF00"/>
                            </a:highlight>
                            <a:latin typeface="Cambria Math" panose="02040503050406030204" pitchFamily="18" charset="0"/>
                            <a:cs typeface="Times New Roman" panose="02020603050405020304" pitchFamily="18" charset="0"/>
                          </a:rPr>
                          <m:t>−</m:t>
                        </m:r>
                        <m:r>
                          <a:rPr lang="cs-CZ" sz="2000" b="1" i="1" smtClean="0">
                            <a:highlight>
                              <a:srgbClr val="FFFF00"/>
                            </a:highlight>
                            <a:latin typeface="Cambria Math" panose="02040503050406030204" pitchFamily="18" charset="0"/>
                            <a:cs typeface="Times New Roman" panose="02020603050405020304" pitchFamily="18" charset="0"/>
                          </a:rPr>
                          <m:t>𝑰</m:t>
                        </m:r>
                      </m:e>
                      <m:sub>
                        <m:r>
                          <a:rPr lang="cs-CZ" sz="2000" b="1" i="1" smtClean="0">
                            <a:highlight>
                              <a:srgbClr val="FFFF00"/>
                            </a:highlight>
                            <a:latin typeface="Cambria Math" panose="02040503050406030204" pitchFamily="18" charset="0"/>
                            <a:cs typeface="Times New Roman" panose="02020603050405020304" pitchFamily="18" charset="0"/>
                          </a:rPr>
                          <m:t>𝒇</m:t>
                        </m:r>
                      </m:sub>
                    </m:sSub>
                    <m:r>
                      <a:rPr lang="cs-CZ" sz="2000" b="1" i="1" smtClean="0">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r>
                      <a:rPr lang="cs-CZ" sz="2000" b="1" i="1" smtClean="0">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𝑵𝑿</m:t>
                    </m:r>
                  </m:oMath>
                </a14:m>
                <a:r>
                  <a:rPr lang="cs-CZ" sz="2000" b="1" dirty="0">
                    <a:highlight>
                      <a:srgbClr val="FFFF00"/>
                    </a:highlight>
                    <a:latin typeface="Times New Roman" panose="02020603050405020304" pitchFamily="18" charset="0"/>
                    <a:cs typeface="Times New Roman" panose="02020603050405020304" pitchFamily="18" charset="0"/>
                  </a:rPr>
                  <a:t> </a:t>
                </a:r>
              </a:p>
              <a:p>
                <a:pPr marL="443230" indent="-357505" algn="just"/>
                <a:endParaRPr lang="cs-CZ" sz="1900" b="1" dirty="0">
                  <a:solidFill>
                    <a:schemeClr val="tx1"/>
                  </a:solidFill>
                  <a:latin typeface="Times New Roman" panose="02020603050405020304" pitchFamily="18" charset="0"/>
                  <a:cs typeface="Times New Roman" panose="02020603050405020304" pitchFamily="18" charset="0"/>
                </a:endParaRPr>
              </a:p>
            </p:txBody>
          </p:sp>
        </mc:Choice>
        <mc:Fallback>
          <p:sp>
            <p:nvSpPr>
              <p:cNvPr id="98" name="Google Shape;98;p14"/>
              <p:cNvSpPr txBox="1">
                <a:spLocks noGrp="1" noRot="1" noChangeAspect="1" noMove="1" noResize="1" noEditPoints="1" noAdjustHandles="1" noChangeArrowheads="1" noChangeShapeType="1" noTextEdit="1"/>
              </p:cNvSpPr>
              <p:nvPr>
                <p:ph type="body" idx="1"/>
              </p:nvPr>
            </p:nvSpPr>
            <p:spPr>
              <a:xfrm>
                <a:off x="85725" y="1343025"/>
                <a:ext cx="11791949" cy="5124450"/>
              </a:xfrm>
              <a:prstGeom prst="rect">
                <a:avLst/>
              </a:prstGeom>
              <a:blipFill>
                <a:blip r:embed="rId3"/>
                <a:stretch>
                  <a:fillRect r="-1138"/>
                </a:stretch>
              </a:blipFill>
              <a:ln>
                <a:noFill/>
              </a:ln>
            </p:spPr>
            <p:txBody>
              <a:bodyPr/>
              <a:lstStyle/>
              <a:p>
                <a:r>
                  <a:rPr lang="en-GB">
                    <a:noFill/>
                  </a:rPr>
                  <a:t> </a:t>
                </a:r>
              </a:p>
            </p:txBody>
          </p:sp>
        </mc:Fallback>
      </mc:AlternateContent>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863793" y="693208"/>
            <a:ext cx="11642532" cy="1036891"/>
          </a:xfrm>
        </p:spPr>
        <p:txBody>
          <a:bodyPr>
            <a:noAutofit/>
          </a:bodyPr>
          <a:lstStyle/>
          <a:p>
            <a:pPr algn="l"/>
            <a:r>
              <a:rPr lang="cs-CZ" sz="2000" b="1" dirty="0">
                <a:latin typeface="Times New Roman" panose="02020603050405020304" pitchFamily="18" charset="0"/>
                <a:cs typeface="Times New Roman" panose="02020603050405020304" pitchFamily="18" charset="0"/>
              </a:rPr>
              <a:t>Spojení mezi rovnováhou trhu </a:t>
            </a:r>
            <a:r>
              <a:rPr lang="cs-CZ" sz="2000" b="1" dirty="0" err="1">
                <a:latin typeface="Times New Roman" panose="02020603050405020304" pitchFamily="18" charset="0"/>
                <a:cs typeface="Times New Roman" panose="02020603050405020304" pitchFamily="18" charset="0"/>
              </a:rPr>
              <a:t>zapůjčitelných</a:t>
            </a:r>
            <a:r>
              <a:rPr lang="cs-CZ" sz="2000" b="1" dirty="0">
                <a:latin typeface="Times New Roman" panose="02020603050405020304" pitchFamily="18" charset="0"/>
                <a:cs typeface="Times New Roman" panose="02020603050405020304" pitchFamily="18" charset="0"/>
              </a:rPr>
              <a:t> fondů a vnější rovnováhou </a:t>
            </a:r>
            <a:br>
              <a:rPr lang="cs-CZ" sz="2000" b="1" dirty="0">
                <a:latin typeface="Times New Roman" panose="02020603050405020304" pitchFamily="18" charset="0"/>
                <a:cs typeface="Times New Roman" panose="02020603050405020304" pitchFamily="18" charset="0"/>
              </a:rPr>
            </a:br>
            <a:br>
              <a:rPr lang="pl-PL" sz="2000" b="1" dirty="0">
                <a:solidFill>
                  <a:schemeClr val="tx1"/>
                </a:solidFill>
                <a:latin typeface="Times New Roman" panose="02020603050405020304" pitchFamily="18" charset="0"/>
                <a:cs typeface="Times New Roman" panose="02020603050405020304" pitchFamily="18" charset="0"/>
              </a:rPr>
            </a:br>
            <a:br>
              <a:rPr lang="pl-PL" sz="2000" b="1" dirty="0">
                <a:solidFill>
                  <a:schemeClr val="tx1"/>
                </a:solidFill>
                <a:latin typeface="Times New Roman" panose="02020603050405020304" pitchFamily="18" charset="0"/>
                <a:cs typeface="Times New Roman" panose="02020603050405020304" pitchFamily="18" charset="0"/>
              </a:rPr>
            </a:br>
            <a:endParaRPr lang="cs-CZ" sz="2000" b="1" dirty="0">
              <a:solidFill>
                <a:srgbClr val="006FC0"/>
              </a:solidFill>
              <a:latin typeface="Arial" panose="020B0604020202020204" pitchFamily="34" charset="0"/>
            </a:endParaRPr>
          </a:p>
        </p:txBody>
      </p:sp>
      <p:pic>
        <p:nvPicPr>
          <p:cNvPr id="7" name="Picture 6"/>
          <p:cNvPicPr>
            <a:picLocks noChangeAspect="1"/>
          </p:cNvPicPr>
          <p:nvPr/>
        </p:nvPicPr>
        <p:blipFill>
          <a:blip r:embed="rId4"/>
          <a:srcRect l="14608" t="52302" r="9149" b="9397"/>
          <a:stretch>
            <a:fillRect/>
          </a:stretch>
        </p:blipFill>
        <p:spPr>
          <a:xfrm>
            <a:off x="6181724" y="1343026"/>
            <a:ext cx="5794685" cy="3005542"/>
          </a:xfrm>
          <a:prstGeom prst="rect">
            <a:avLst/>
          </a:prstGeom>
        </p:spPr>
      </p:pic>
      <p:pic>
        <p:nvPicPr>
          <p:cNvPr id="3" name="Picture 2" descr="A graph of a cross between lines&#10;&#10;AI-generated content may be incorrect.">
            <a:extLst>
              <a:ext uri="{FF2B5EF4-FFF2-40B4-BE49-F238E27FC236}">
                <a16:creationId xmlns:a16="http://schemas.microsoft.com/office/drawing/2014/main" id="{09F5A4C9-5334-5B7C-C6F3-0EE7CAD0E76D}"/>
              </a:ext>
            </a:extLst>
          </p:cNvPr>
          <p:cNvPicPr>
            <a:picLocks noChangeAspect="1"/>
          </p:cNvPicPr>
          <p:nvPr/>
        </p:nvPicPr>
        <p:blipFill>
          <a:blip r:embed="rId5">
            <a:extLst>
              <a:ext uri="{28A0092B-C50C-407E-A947-70E740481C1C}">
                <a14:useLocalDpi xmlns:a14="http://schemas.microsoft.com/office/drawing/2010/main" val="0"/>
              </a:ext>
            </a:extLst>
          </a:blip>
          <a:srcRect l="10000" t="1864" r="5628" b="23415"/>
          <a:stretch>
            <a:fillRect/>
          </a:stretch>
        </p:blipFill>
        <p:spPr>
          <a:xfrm>
            <a:off x="85725" y="1061162"/>
            <a:ext cx="6096000" cy="35353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552449" y="1343026"/>
            <a:ext cx="11325225" cy="4778076"/>
          </a:xfrm>
          <a:prstGeom prst="rect">
            <a:avLst/>
          </a:prstGeom>
          <a:noFill/>
          <a:ln>
            <a:noFill/>
          </a:ln>
        </p:spPr>
        <p:txBody>
          <a:bodyPr spcFirstLastPara="1" wrap="square" lIns="91425" tIns="45700" rIns="91425" bIns="45700" anchor="t" anchorCtr="0">
            <a:normAutofit/>
          </a:bodyPr>
          <a:lstStyle/>
          <a:p>
            <a:pPr marL="3590925" indent="-361950" algn="just">
              <a:buFont typeface="+mj-lt"/>
              <a:buAutoNum type="arabicPeriod"/>
              <a:tabLst>
                <a:tab pos="3676650" algn="l"/>
                <a:tab pos="8248650" algn="l"/>
              </a:tabLst>
            </a:pPr>
            <a:r>
              <a:rPr lang="cs-CZ" b="1" dirty="0">
                <a:solidFill>
                  <a:schemeClr val="tx1"/>
                </a:solidFill>
                <a:latin typeface="Times New Roman" panose="02020603050405020304" pitchFamily="18" charset="0"/>
                <a:cs typeface="Times New Roman" panose="02020603050405020304" pitchFamily="18" charset="0"/>
              </a:rPr>
              <a:t>První a druhá rovnice = funkce úspor a investic. </a:t>
            </a:r>
          </a:p>
          <a:p>
            <a:pPr marL="3590925" indent="-361950" algn="just">
              <a:buFont typeface="+mj-lt"/>
              <a:buAutoNum type="arabicPeriod"/>
              <a:tabLst>
                <a:tab pos="3676650" algn="l"/>
                <a:tab pos="8248650" algn="l"/>
              </a:tabLst>
            </a:pPr>
            <a:r>
              <a:rPr lang="cs-CZ" b="1" dirty="0">
                <a:solidFill>
                  <a:schemeClr val="tx1"/>
                </a:solidFill>
                <a:latin typeface="Times New Roman" panose="02020603050405020304" pitchFamily="18" charset="0"/>
                <a:cs typeface="Times New Roman" panose="02020603050405020304" pitchFamily="18" charset="0"/>
              </a:rPr>
              <a:t>Třetí a čtvrtá rovnice = podmínky rovnováhy trhu zboží a služeb (viz kapitolu. </a:t>
            </a:r>
          </a:p>
          <a:p>
            <a:pPr marL="3590925" indent="-361950" algn="just">
              <a:buFont typeface="+mj-lt"/>
              <a:buAutoNum type="arabicPeriod"/>
              <a:tabLst>
                <a:tab pos="3676650" algn="l"/>
                <a:tab pos="8248650" algn="l"/>
              </a:tabLst>
            </a:pPr>
            <a:r>
              <a:rPr lang="cs-CZ" b="1" dirty="0">
                <a:solidFill>
                  <a:schemeClr val="tx1"/>
                </a:solidFill>
                <a:latin typeface="Times New Roman" panose="02020603050405020304" pitchFamily="18" charset="0"/>
                <a:cs typeface="Times New Roman" panose="02020603050405020304" pitchFamily="18" charset="0"/>
              </a:rPr>
              <a:t>Čtvrtá rovnice = podmínka vnější rovnováhy: čistý vývoz = čistým zahraničním investicím. </a:t>
            </a:r>
          </a:p>
          <a:p>
            <a:pPr marL="3590925" indent="-361950" algn="just">
              <a:buFont typeface="+mj-lt"/>
              <a:buAutoNum type="arabicPeriod"/>
              <a:tabLst>
                <a:tab pos="3676650" algn="l"/>
                <a:tab pos="8248650" algn="l"/>
              </a:tabLst>
            </a:pPr>
            <a:r>
              <a:rPr lang="cs-CZ" b="1" dirty="0">
                <a:solidFill>
                  <a:schemeClr val="tx1"/>
                </a:solidFill>
                <a:latin typeface="Times New Roman" panose="02020603050405020304" pitchFamily="18" charset="0"/>
                <a:cs typeface="Times New Roman" panose="02020603050405020304" pitchFamily="18" charset="0"/>
              </a:rPr>
              <a:t>Pátá rovnice = funkce čistého vývozu. </a:t>
            </a:r>
          </a:p>
          <a:p>
            <a:pPr marL="443230" indent="-357505" algn="just"/>
            <a:endParaRPr lang="cs-CZ" b="1" dirty="0">
              <a:solidFill>
                <a:srgbClr val="FF0000"/>
              </a:solidFill>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676275" y="638036"/>
            <a:ext cx="10420349" cy="704990"/>
          </a:xfrm>
        </p:spPr>
        <p:txBody>
          <a:bodyPr>
            <a:normAutofit/>
          </a:bodyPr>
          <a:lstStyle/>
          <a:p>
            <a:r>
              <a:rPr lang="cs-CZ" sz="2400" b="1" dirty="0">
                <a:solidFill>
                  <a:srgbClr val="006FC0"/>
                </a:solidFill>
                <a:latin typeface="Arial" panose="020B0604020202020204" pitchFamily="34" charset="0"/>
              </a:rPr>
              <a:t> </a:t>
            </a:r>
            <a:r>
              <a:rPr lang="cs-CZ" sz="2400" b="1" dirty="0">
                <a:latin typeface="Times New Roman" panose="02020603050405020304" pitchFamily="18" charset="0"/>
                <a:cs typeface="Times New Roman" panose="02020603050405020304" pitchFamily="18" charset="0"/>
              </a:rPr>
              <a:t>Trh zboží a služeb spolu s měnovým trhem – formální zápis:</a:t>
            </a:r>
            <a:endParaRPr lang="cs-CZ" sz="2400" b="1" dirty="0">
              <a:solidFill>
                <a:srgbClr val="006FC0"/>
              </a:solidFill>
              <a:latin typeface="Arial" panose="020B0604020202020204" pitchFamily="34" charset="0"/>
            </a:endParaRPr>
          </a:p>
        </p:txBody>
      </p:sp>
      <p:pic>
        <p:nvPicPr>
          <p:cNvPr id="3" name="Picture 2"/>
          <p:cNvPicPr>
            <a:picLocks noChangeAspect="1"/>
          </p:cNvPicPr>
          <p:nvPr/>
        </p:nvPicPr>
        <p:blipFill>
          <a:blip r:embed="rId3"/>
          <a:srcRect l="34654" t="3866" r="35767" b="66360"/>
          <a:stretch>
            <a:fillRect/>
          </a:stretch>
        </p:blipFill>
        <p:spPr>
          <a:xfrm>
            <a:off x="161925" y="1433512"/>
            <a:ext cx="3543300" cy="43576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421650"/>
            <a:ext cx="11674324" cy="4918765"/>
          </a:xfrm>
          <a:prstGeom prst="rect">
            <a:avLst/>
          </a:prstGeom>
          <a:noFill/>
          <a:ln>
            <a:noFill/>
          </a:ln>
        </p:spPr>
        <p:txBody>
          <a:bodyPr spcFirstLastPara="1" wrap="square" lIns="91425" tIns="45700" rIns="91425" bIns="45700" anchor="t" anchorCtr="0">
            <a:normAutofit fontScale="92500"/>
          </a:bodyPr>
          <a:lstStyle/>
          <a:p>
            <a:pPr algn="just"/>
            <a:r>
              <a:rPr lang="cs-CZ" sz="2400" b="1" dirty="0">
                <a:highlight>
                  <a:srgbClr val="FFFF00"/>
                </a:highlight>
                <a:latin typeface="Times New Roman" panose="02020603050405020304" pitchFamily="18" charset="0"/>
                <a:cs typeface="Times New Roman" panose="02020603050405020304" pitchFamily="18" charset="0"/>
              </a:rPr>
              <a:t>Změny nominálního měnového kurzu = vyvolávány změnami nominální peněžní zásoby. </a:t>
            </a:r>
          </a:p>
          <a:p>
            <a:pPr algn="just">
              <a:buFont typeface="Wingdings" panose="05000000000000000000" pitchFamily="2" charset="2"/>
              <a:buChar char="ü"/>
            </a:pPr>
            <a:r>
              <a:rPr lang="cs-CZ" sz="2400" b="1" dirty="0">
                <a:latin typeface="Times New Roman" panose="02020603050405020304" pitchFamily="18" charset="0"/>
                <a:cs typeface="Times New Roman" panose="02020603050405020304" pitchFamily="18" charset="0"/>
              </a:rPr>
              <a:t>Když </a:t>
            </a:r>
            <a:r>
              <a:rPr lang="cs-CZ" sz="2400" b="1" dirty="0">
                <a:solidFill>
                  <a:srgbClr val="FF0000"/>
                </a:solidFill>
                <a:latin typeface="Times New Roman" panose="02020603050405020304" pitchFamily="18" charset="0"/>
                <a:cs typeface="Times New Roman" panose="02020603050405020304" pitchFamily="18" charset="0"/>
              </a:rPr>
              <a:t>nominální peněžní zásoba </a:t>
            </a:r>
            <a:r>
              <a:rPr lang="cs-CZ" sz="2400" b="1" dirty="0" err="1">
                <a:latin typeface="Times New Roman" panose="02020603050405020304" pitchFamily="18" charset="0"/>
                <a:cs typeface="Times New Roman" panose="02020603050405020304" pitchFamily="18" charset="0"/>
              </a:rPr>
              <a:t>ceteris</a:t>
            </a:r>
            <a:r>
              <a:rPr lang="cs-CZ" sz="2400" b="1" dirty="0">
                <a:latin typeface="Times New Roman" panose="02020603050405020304" pitchFamily="18" charset="0"/>
                <a:cs typeface="Times New Roman" panose="02020603050405020304" pitchFamily="18" charset="0"/>
              </a:rPr>
              <a:t> </a:t>
            </a:r>
            <a:r>
              <a:rPr lang="cs-CZ" sz="2400" b="1" dirty="0" err="1">
                <a:latin typeface="Times New Roman" panose="02020603050405020304" pitchFamily="18" charset="0"/>
                <a:cs typeface="Times New Roman" panose="02020603050405020304" pitchFamily="18" charset="0"/>
              </a:rPr>
              <a:t>paribus</a:t>
            </a:r>
            <a:r>
              <a:rPr lang="cs-CZ" sz="2400" b="1" dirty="0">
                <a:latin typeface="Times New Roman" panose="02020603050405020304" pitchFamily="18" charset="0"/>
                <a:cs typeface="Times New Roman" panose="02020603050405020304" pitchFamily="18" charset="0"/>
              </a:rPr>
              <a:t> roste, </a:t>
            </a:r>
            <a:r>
              <a:rPr lang="cs-CZ" sz="2400" b="1" dirty="0">
                <a:solidFill>
                  <a:srgbClr val="FF0000"/>
                </a:solidFill>
                <a:latin typeface="Times New Roman" panose="02020603050405020304" pitchFamily="18" charset="0"/>
                <a:cs typeface="Times New Roman" panose="02020603050405020304" pitchFamily="18" charset="0"/>
              </a:rPr>
              <a:t>zvyšuje se cenová hladina</a:t>
            </a:r>
            <a:r>
              <a:rPr lang="cs-CZ" sz="2400" b="1" dirty="0">
                <a:latin typeface="Times New Roman" panose="02020603050405020304" pitchFamily="18" charset="0"/>
                <a:cs typeface="Times New Roman" panose="02020603050405020304" pitchFamily="18" charset="0"/>
              </a:rPr>
              <a:t>, je narušena vnější rovnováha ekonomiky — </a:t>
            </a:r>
            <a:r>
              <a:rPr lang="cs-CZ" sz="2400" b="1" dirty="0">
                <a:solidFill>
                  <a:srgbClr val="FF0000"/>
                </a:solidFill>
                <a:latin typeface="Times New Roman" panose="02020603050405020304" pitchFamily="18" charset="0"/>
                <a:cs typeface="Times New Roman" panose="02020603050405020304" pitchFamily="18" charset="0"/>
              </a:rPr>
              <a:t>čistý vývoz klesá / čistý dovoz roste. </a:t>
            </a:r>
          </a:p>
          <a:p>
            <a:pPr algn="just">
              <a:buFont typeface="Wingdings" panose="05000000000000000000" pitchFamily="2" charset="2"/>
              <a:buChar char="Ø"/>
            </a:pPr>
            <a:r>
              <a:rPr lang="cs-CZ" sz="2400" b="1" dirty="0">
                <a:latin typeface="Times New Roman" panose="02020603050405020304" pitchFamily="18" charset="0"/>
                <a:cs typeface="Times New Roman" panose="02020603050405020304" pitchFamily="18" charset="0"/>
              </a:rPr>
              <a:t>Domácí měna nominálně depreciuje, dokud se neobnoví vnější rovnováha. </a:t>
            </a:r>
          </a:p>
          <a:p>
            <a:pPr algn="just">
              <a:buFont typeface="Wingdings" panose="05000000000000000000" pitchFamily="2" charset="2"/>
              <a:buChar char="ü"/>
            </a:pPr>
            <a:r>
              <a:rPr lang="cs-CZ" sz="2400" b="1" dirty="0">
                <a:latin typeface="Times New Roman" panose="02020603050405020304" pitchFamily="18" charset="0"/>
                <a:cs typeface="Times New Roman" panose="02020603050405020304" pitchFamily="18" charset="0"/>
              </a:rPr>
              <a:t>Když </a:t>
            </a:r>
            <a:r>
              <a:rPr lang="cs-CZ" sz="2400" b="1" dirty="0">
                <a:solidFill>
                  <a:srgbClr val="FF0000"/>
                </a:solidFill>
                <a:latin typeface="Times New Roman" panose="02020603050405020304" pitchFamily="18" charset="0"/>
                <a:cs typeface="Times New Roman" panose="02020603050405020304" pitchFamily="18" charset="0"/>
              </a:rPr>
              <a:t>nominální peněžní zásoba </a:t>
            </a:r>
            <a:r>
              <a:rPr lang="cs-CZ" sz="2400" b="1" dirty="0" err="1">
                <a:latin typeface="Times New Roman" panose="02020603050405020304" pitchFamily="18" charset="0"/>
                <a:cs typeface="Times New Roman" panose="02020603050405020304" pitchFamily="18" charset="0"/>
              </a:rPr>
              <a:t>ceteris</a:t>
            </a:r>
            <a:r>
              <a:rPr lang="cs-CZ" sz="2400" b="1" dirty="0">
                <a:latin typeface="Times New Roman" panose="02020603050405020304" pitchFamily="18" charset="0"/>
                <a:cs typeface="Times New Roman" panose="02020603050405020304" pitchFamily="18" charset="0"/>
              </a:rPr>
              <a:t> </a:t>
            </a:r>
            <a:r>
              <a:rPr lang="cs-CZ" sz="2400" b="1" dirty="0" err="1">
                <a:latin typeface="Times New Roman" panose="02020603050405020304" pitchFamily="18" charset="0"/>
                <a:cs typeface="Times New Roman" panose="02020603050405020304" pitchFamily="18" charset="0"/>
              </a:rPr>
              <a:t>paribus</a:t>
            </a:r>
            <a:r>
              <a:rPr lang="cs-CZ" sz="2400" b="1" dirty="0">
                <a:latin typeface="Times New Roman" panose="02020603050405020304" pitchFamily="18" charset="0"/>
                <a:cs typeface="Times New Roman" panose="02020603050405020304" pitchFamily="18" charset="0"/>
              </a:rPr>
              <a:t> klesne, měna nominálně </a:t>
            </a:r>
            <a:r>
              <a:rPr lang="cs-CZ" sz="2400" b="1" dirty="0" err="1">
                <a:latin typeface="Times New Roman" panose="02020603050405020304" pitchFamily="18" charset="0"/>
                <a:cs typeface="Times New Roman" panose="02020603050405020304" pitchFamily="18" charset="0"/>
              </a:rPr>
              <a:t>apreciuje</a:t>
            </a:r>
            <a:r>
              <a:rPr lang="cs-CZ" sz="2400" b="1" dirty="0">
                <a:latin typeface="Times New Roman" panose="02020603050405020304" pitchFamily="18" charset="0"/>
                <a:cs typeface="Times New Roman" panose="02020603050405020304" pitchFamily="18" charset="0"/>
              </a:rPr>
              <a:t>. </a:t>
            </a:r>
          </a:p>
          <a:p>
            <a:pPr marL="114300" indent="0" algn="just">
              <a:buNone/>
            </a:pPr>
            <a:endParaRPr lang="cs-CZ" sz="2400" b="1" dirty="0">
              <a:latin typeface="Times New Roman" panose="02020603050405020304" pitchFamily="18" charset="0"/>
              <a:cs typeface="Times New Roman" panose="02020603050405020304" pitchFamily="18" charset="0"/>
            </a:endParaRPr>
          </a:p>
          <a:p>
            <a:pPr marL="114300" indent="0" algn="just">
              <a:buNone/>
            </a:pPr>
            <a:endParaRPr lang="cs-CZ" sz="2400" b="1" dirty="0">
              <a:latin typeface="Times New Roman" panose="02020603050405020304" pitchFamily="18" charset="0"/>
              <a:cs typeface="Times New Roman" panose="02020603050405020304" pitchFamily="18" charset="0"/>
            </a:endParaRPr>
          </a:p>
          <a:p>
            <a:pPr marL="114300" indent="0" algn="just">
              <a:buNone/>
            </a:pPr>
            <a:endParaRPr lang="cs-CZ" sz="2400" b="1" dirty="0">
              <a:latin typeface="Times New Roman" panose="02020603050405020304" pitchFamily="18" charset="0"/>
              <a:cs typeface="Times New Roman" panose="02020603050405020304" pitchFamily="18" charset="0"/>
            </a:endParaRPr>
          </a:p>
          <a:p>
            <a:pPr algn="just"/>
            <a:r>
              <a:rPr lang="cs-CZ" sz="2400" b="1" dirty="0">
                <a:latin typeface="Times New Roman" panose="02020603050405020304" pitchFamily="18" charset="0"/>
                <a:cs typeface="Times New Roman" panose="02020603050405020304" pitchFamily="18" charset="0"/>
              </a:rPr>
              <a:t>E</a:t>
            </a:r>
            <a:r>
              <a:rPr lang="cs-CZ" sz="1900" b="1" dirty="0">
                <a:latin typeface="Times New Roman" panose="02020603050405020304" pitchFamily="18" charset="0"/>
                <a:cs typeface="Times New Roman" panose="02020603050405020304" pitchFamily="18" charset="0"/>
              </a:rPr>
              <a:t>R</a:t>
            </a:r>
            <a:r>
              <a:rPr lang="cs-CZ" sz="2400" b="1" dirty="0">
                <a:latin typeface="Times New Roman" panose="02020603050405020304" pitchFamily="18" charset="0"/>
                <a:cs typeface="Times New Roman" panose="02020603050405020304" pitchFamily="18" charset="0"/>
              </a:rPr>
              <a:t> — reálný kurz, </a:t>
            </a:r>
          </a:p>
          <a:p>
            <a:pPr algn="just"/>
            <a:r>
              <a:rPr lang="cs-CZ" sz="2400" b="1" dirty="0">
                <a:latin typeface="Times New Roman" panose="02020603050405020304" pitchFamily="18" charset="0"/>
                <a:cs typeface="Times New Roman" panose="02020603050405020304" pitchFamily="18" charset="0"/>
              </a:rPr>
              <a:t>E — nominální kurz, </a:t>
            </a:r>
          </a:p>
          <a:p>
            <a:pPr algn="just"/>
            <a:r>
              <a:rPr lang="cs-CZ" sz="2400" b="1" dirty="0">
                <a:latin typeface="Times New Roman" panose="02020603050405020304" pitchFamily="18" charset="0"/>
                <a:cs typeface="Times New Roman" panose="02020603050405020304" pitchFamily="18" charset="0"/>
              </a:rPr>
              <a:t>P</a:t>
            </a:r>
            <a:r>
              <a:rPr lang="cs-CZ" sz="2200" b="1" dirty="0">
                <a:latin typeface="Times New Roman" panose="02020603050405020304" pitchFamily="18" charset="0"/>
                <a:cs typeface="Times New Roman" panose="02020603050405020304" pitchFamily="18" charset="0"/>
              </a:rPr>
              <a:t>f </a:t>
            </a:r>
            <a:r>
              <a:rPr lang="cs-CZ" sz="2400" b="1" dirty="0">
                <a:latin typeface="Times New Roman" panose="02020603050405020304" pitchFamily="18" charset="0"/>
                <a:cs typeface="Times New Roman" panose="02020603050405020304" pitchFamily="18" charset="0"/>
              </a:rPr>
              <a:t>— zahraniční cenová hladina, </a:t>
            </a:r>
          </a:p>
          <a:p>
            <a:pPr algn="just"/>
            <a:r>
              <a:rPr lang="cs-CZ" sz="2400" b="1" dirty="0">
                <a:latin typeface="Times New Roman" panose="02020603050405020304" pitchFamily="18" charset="0"/>
                <a:cs typeface="Times New Roman" panose="02020603050405020304" pitchFamily="18" charset="0"/>
              </a:rPr>
              <a:t>P — domácí cenová hladina. </a:t>
            </a:r>
          </a:p>
          <a:p>
            <a:pPr marL="114300" indent="0" algn="just">
              <a:buNone/>
            </a:pPr>
            <a:endParaRPr lang="cs-CZ" sz="24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1981200" y="698923"/>
            <a:ext cx="8831943" cy="445729"/>
          </a:xfrm>
        </p:spPr>
        <p:txBody>
          <a:bodyPr>
            <a:noAutofit/>
          </a:bodyPr>
          <a:lstStyle/>
          <a:p>
            <a:r>
              <a:rPr lang="cs-CZ" sz="4000" b="1" dirty="0"/>
              <a:t>Změny nominálního měnového kurzu </a:t>
            </a:r>
          </a:p>
        </p:txBody>
      </p:sp>
      <p:pic>
        <p:nvPicPr>
          <p:cNvPr id="2" name="Picture 1">
            <a:extLst>
              <a:ext uri="{FF2B5EF4-FFF2-40B4-BE49-F238E27FC236}">
                <a16:creationId xmlns:a16="http://schemas.microsoft.com/office/drawing/2014/main" id="{4AF4C934-7AF6-0F7E-AF5F-5475B936752E}"/>
              </a:ext>
            </a:extLst>
          </p:cNvPr>
          <p:cNvPicPr>
            <a:picLocks noChangeAspect="1"/>
          </p:cNvPicPr>
          <p:nvPr/>
        </p:nvPicPr>
        <p:blipFill>
          <a:blip r:embed="rId3"/>
          <a:srcRect l="4731" t="16764" r="3406" b="22357"/>
          <a:stretch>
            <a:fillRect/>
          </a:stretch>
        </p:blipFill>
        <p:spPr>
          <a:xfrm>
            <a:off x="6266987" y="3791414"/>
            <a:ext cx="4204008" cy="20219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421650"/>
            <a:ext cx="11674324" cy="4918765"/>
          </a:xfrm>
          <a:prstGeom prst="rect">
            <a:avLst/>
          </a:prstGeom>
          <a:noFill/>
          <a:ln>
            <a:noFill/>
          </a:ln>
        </p:spPr>
        <p:txBody>
          <a:bodyPr spcFirstLastPara="1" wrap="square" lIns="91425" tIns="45700" rIns="91425" bIns="45700" anchor="t" anchorCtr="0">
            <a:normAutofit fontScale="92500" lnSpcReduction="10000"/>
          </a:bodyPr>
          <a:lstStyle/>
          <a:p>
            <a:pPr algn="just">
              <a:buFont typeface="Wingdings" panose="05000000000000000000" pitchFamily="2" charset="2"/>
              <a:buChar char="v"/>
            </a:pPr>
            <a:r>
              <a:rPr lang="cs-CZ" sz="3600" b="1" dirty="0">
                <a:highlight>
                  <a:srgbClr val="FFFF00"/>
                </a:highlight>
                <a:latin typeface="Times New Roman" panose="02020603050405020304" pitchFamily="18" charset="0"/>
                <a:cs typeface="Times New Roman" panose="02020603050405020304" pitchFamily="18" charset="0"/>
              </a:rPr>
              <a:t>Růst investic a měnový kurz </a:t>
            </a:r>
          </a:p>
          <a:p>
            <a:pPr algn="just">
              <a:buFont typeface="Wingdings" panose="05000000000000000000" pitchFamily="2" charset="2"/>
              <a:buChar char="Ø"/>
            </a:pPr>
            <a:r>
              <a:rPr lang="cs-CZ" sz="3600" b="1" dirty="0">
                <a:solidFill>
                  <a:srgbClr val="FF0000"/>
                </a:solidFill>
                <a:latin typeface="Times New Roman" panose="02020603050405020304" pitchFamily="18" charset="0"/>
                <a:cs typeface="Times New Roman" panose="02020603050405020304" pitchFamily="18" charset="0"/>
              </a:rPr>
              <a:t>Růst domácích investic </a:t>
            </a:r>
            <a:r>
              <a:rPr lang="cs-CZ" sz="3600" b="1" dirty="0" err="1">
                <a:latin typeface="Times New Roman" panose="02020603050405020304" pitchFamily="18" charset="0"/>
                <a:cs typeface="Times New Roman" panose="02020603050405020304" pitchFamily="18" charset="0"/>
              </a:rPr>
              <a:t>cet</a:t>
            </a:r>
            <a:r>
              <a:rPr lang="cs-CZ" sz="3600" b="1" dirty="0">
                <a:latin typeface="Times New Roman" panose="02020603050405020304" pitchFamily="18" charset="0"/>
                <a:cs typeface="Times New Roman" panose="02020603050405020304" pitchFamily="18" charset="0"/>
              </a:rPr>
              <a:t> par vyvolává </a:t>
            </a:r>
            <a:r>
              <a:rPr lang="cs-CZ" sz="3600" b="1" dirty="0">
                <a:solidFill>
                  <a:srgbClr val="FF0000"/>
                </a:solidFill>
                <a:latin typeface="Times New Roman" panose="02020603050405020304" pitchFamily="18" charset="0"/>
                <a:cs typeface="Times New Roman" panose="02020603050405020304" pitchFamily="18" charset="0"/>
              </a:rPr>
              <a:t>reálnou apreciaci domácí měny. </a:t>
            </a:r>
          </a:p>
          <a:p>
            <a:pPr algn="just">
              <a:buFont typeface="Wingdings" panose="05000000000000000000" pitchFamily="2" charset="2"/>
              <a:buChar char="Ø"/>
            </a:pPr>
            <a:r>
              <a:rPr lang="cs-CZ" sz="3600" b="1" dirty="0">
                <a:latin typeface="Times New Roman" panose="02020603050405020304" pitchFamily="18" charset="0"/>
                <a:cs typeface="Times New Roman" panose="02020603050405020304" pitchFamily="18" charset="0"/>
              </a:rPr>
              <a:t>Následující snímek:</a:t>
            </a:r>
          </a:p>
          <a:p>
            <a:pPr marL="623888" indent="-509588" algn="just">
              <a:buFont typeface="+mj-lt"/>
              <a:buAutoNum type="arabicPeriod"/>
            </a:pPr>
            <a:r>
              <a:rPr lang="cs-CZ" sz="3600" b="1" dirty="0">
                <a:latin typeface="Times New Roman" panose="02020603050405020304" pitchFamily="18" charset="0"/>
                <a:cs typeface="Times New Roman" panose="02020603050405020304" pitchFamily="18" charset="0"/>
              </a:rPr>
              <a:t>Obr. vlevo: křivka domácích investic I posunula doprava a čisté investice ze zahraničí se zvýšily z 50 mld na 80 mld. </a:t>
            </a:r>
          </a:p>
          <a:p>
            <a:pPr marL="623888" indent="-509588" algn="just">
              <a:buFont typeface="+mj-lt"/>
              <a:buAutoNum type="arabicPeriod"/>
            </a:pPr>
            <a:endParaRPr lang="cs-CZ" sz="3600" b="1" dirty="0">
              <a:latin typeface="Times New Roman" panose="02020603050405020304" pitchFamily="18" charset="0"/>
              <a:cs typeface="Times New Roman" panose="02020603050405020304" pitchFamily="18" charset="0"/>
            </a:endParaRPr>
          </a:p>
          <a:p>
            <a:pPr marL="623888" indent="-509588" algn="just">
              <a:buFont typeface="+mj-lt"/>
              <a:buAutoNum type="arabicPeriod"/>
            </a:pPr>
            <a:r>
              <a:rPr lang="cs-CZ" sz="3600" b="1" dirty="0">
                <a:latin typeface="Times New Roman" panose="02020603050405020304" pitchFamily="18" charset="0"/>
                <a:cs typeface="Times New Roman" panose="02020603050405020304" pitchFamily="18" charset="0"/>
              </a:rPr>
              <a:t>Obr. vpravo: zvýšení čistých investic ze zahraničí vyvolalo reálnou apreciaci domácí měny.  </a:t>
            </a:r>
          </a:p>
          <a:p>
            <a:pPr marL="114300" indent="0" algn="just">
              <a:buNone/>
            </a:pPr>
            <a:endParaRPr lang="cs-CZ" sz="3600" b="1" dirty="0">
              <a:latin typeface="Times New Roman" panose="02020603050405020304" pitchFamily="18" charset="0"/>
              <a:cs typeface="Times New Roman" panose="02020603050405020304" pitchFamily="18" charset="0"/>
            </a:endParaRPr>
          </a:p>
          <a:p>
            <a:pPr marL="114300" indent="0" algn="just">
              <a:buNone/>
            </a:pPr>
            <a:endParaRPr lang="cs-CZ" sz="3600" b="1" dirty="0">
              <a:latin typeface="Times New Roman" panose="02020603050405020304" pitchFamily="18" charset="0"/>
              <a:cs typeface="Times New Roman" panose="02020603050405020304" pitchFamily="18" charset="0"/>
            </a:endParaRPr>
          </a:p>
          <a:p>
            <a:pPr marL="114300" indent="0" algn="just">
              <a:buNone/>
            </a:pPr>
            <a:endParaRPr lang="cs-CZ" sz="36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1981200" y="698923"/>
            <a:ext cx="8831943" cy="445729"/>
          </a:xfrm>
        </p:spPr>
        <p:txBody>
          <a:bodyPr>
            <a:noAutofit/>
          </a:bodyPr>
          <a:lstStyle/>
          <a:p>
            <a:r>
              <a:rPr lang="cs-CZ" sz="4000" b="1" dirty="0"/>
              <a:t>Změny reálného měnového kurzu </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421650"/>
            <a:ext cx="11674324" cy="4918765"/>
          </a:xfrm>
          <a:prstGeom prst="rect">
            <a:avLst/>
          </a:prstGeom>
          <a:noFill/>
          <a:ln>
            <a:noFill/>
          </a:ln>
        </p:spPr>
        <p:txBody>
          <a:bodyPr spcFirstLastPara="1" wrap="square" lIns="91425" tIns="45700" rIns="91425" bIns="45700" anchor="t" anchorCtr="0">
            <a:normAutofit/>
          </a:bodyPr>
          <a:lstStyle/>
          <a:p>
            <a:pPr marL="6543675" indent="0" algn="just">
              <a:buNone/>
            </a:pPr>
            <a:endParaRPr lang="cs-CZ" sz="2000" b="1" dirty="0">
              <a:latin typeface="Times New Roman" panose="02020603050405020304" pitchFamily="18" charset="0"/>
              <a:cs typeface="Times New Roman" panose="02020603050405020304" pitchFamily="18" charset="0"/>
            </a:endParaRPr>
          </a:p>
          <a:p>
            <a:pPr marL="6543675" indent="0" algn="just">
              <a:buNone/>
            </a:pPr>
            <a:endParaRPr lang="cs-CZ" sz="2000" b="1" dirty="0">
              <a:latin typeface="Times New Roman" panose="02020603050405020304" pitchFamily="18" charset="0"/>
              <a:cs typeface="Times New Roman" panose="02020603050405020304" pitchFamily="18" charset="0"/>
            </a:endParaRPr>
          </a:p>
          <a:p>
            <a:pPr marL="6543675" indent="0" algn="just">
              <a:buNone/>
            </a:pPr>
            <a:endParaRPr lang="cs-CZ" sz="2000" b="1" dirty="0">
              <a:latin typeface="Times New Roman" panose="02020603050405020304" pitchFamily="18" charset="0"/>
              <a:cs typeface="Times New Roman" panose="02020603050405020304" pitchFamily="18" charset="0"/>
            </a:endParaRPr>
          </a:p>
          <a:p>
            <a:pPr marL="6543675" indent="0" algn="just">
              <a:buNone/>
            </a:pPr>
            <a:endParaRPr lang="cs-CZ" sz="2000" b="1" dirty="0">
              <a:latin typeface="Times New Roman" panose="02020603050405020304" pitchFamily="18" charset="0"/>
              <a:cs typeface="Times New Roman" panose="02020603050405020304" pitchFamily="18" charset="0"/>
            </a:endParaRPr>
          </a:p>
          <a:p>
            <a:pPr marL="6543675" indent="0" algn="just">
              <a:buNone/>
            </a:pPr>
            <a:endParaRPr lang="cs-CZ" sz="2000" b="1" dirty="0">
              <a:latin typeface="Times New Roman" panose="02020603050405020304" pitchFamily="18" charset="0"/>
              <a:cs typeface="Times New Roman" panose="02020603050405020304" pitchFamily="18" charset="0"/>
            </a:endParaRPr>
          </a:p>
          <a:p>
            <a:pPr marL="6543675" indent="0" algn="just">
              <a:buNone/>
            </a:pPr>
            <a:endParaRPr lang="cs-CZ" sz="2000" b="1" dirty="0">
              <a:latin typeface="Times New Roman" panose="02020603050405020304" pitchFamily="18" charset="0"/>
              <a:cs typeface="Times New Roman" panose="02020603050405020304" pitchFamily="18" charset="0"/>
            </a:endParaRPr>
          </a:p>
          <a:p>
            <a:pPr marL="6543675" indent="0" algn="just">
              <a:buNone/>
            </a:pPr>
            <a:endParaRPr lang="cs-CZ" sz="2000" b="1" dirty="0">
              <a:latin typeface="Times New Roman" panose="02020603050405020304" pitchFamily="18" charset="0"/>
              <a:cs typeface="Times New Roman" panose="02020603050405020304" pitchFamily="18" charset="0"/>
            </a:endParaRPr>
          </a:p>
          <a:p>
            <a:pPr marL="6543675" indent="0" algn="just">
              <a:buNone/>
            </a:pPr>
            <a:endParaRPr lang="cs-CZ" sz="2000" b="1" dirty="0">
              <a:latin typeface="Times New Roman" panose="02020603050405020304" pitchFamily="18" charset="0"/>
              <a:cs typeface="Times New Roman" panose="02020603050405020304" pitchFamily="18" charset="0"/>
            </a:endParaRPr>
          </a:p>
          <a:p>
            <a:pPr marL="6543675" indent="0" algn="just">
              <a:buNone/>
            </a:pPr>
            <a:endParaRPr lang="cs-CZ" sz="2000" b="1" dirty="0">
              <a:latin typeface="Times New Roman" panose="02020603050405020304" pitchFamily="18" charset="0"/>
              <a:cs typeface="Times New Roman" panose="02020603050405020304" pitchFamily="18" charset="0"/>
            </a:endParaRPr>
          </a:p>
          <a:p>
            <a:pPr marL="6543675" indent="0" algn="just">
              <a:buNone/>
            </a:pPr>
            <a:endParaRPr lang="cs-CZ" sz="2000" b="1" dirty="0">
              <a:latin typeface="Times New Roman" panose="02020603050405020304" pitchFamily="18" charset="0"/>
              <a:cs typeface="Times New Roman" panose="02020603050405020304" pitchFamily="18" charset="0"/>
            </a:endParaRPr>
          </a:p>
          <a:p>
            <a:pPr marL="6543675" indent="0" algn="just">
              <a:buNone/>
            </a:pPr>
            <a:endParaRPr lang="cs-CZ" sz="2000" b="1" dirty="0">
              <a:latin typeface="Times New Roman" panose="02020603050405020304" pitchFamily="18" charset="0"/>
              <a:cs typeface="Times New Roman" panose="02020603050405020304" pitchFamily="18" charset="0"/>
            </a:endParaRPr>
          </a:p>
          <a:p>
            <a:pPr marL="6543675" indent="0" algn="just">
              <a:buNone/>
            </a:pPr>
            <a:endParaRPr lang="cs-CZ" sz="2000" b="1" dirty="0">
              <a:latin typeface="Times New Roman" panose="02020603050405020304" pitchFamily="18" charset="0"/>
              <a:cs typeface="Times New Roman" panose="02020603050405020304" pitchFamily="18" charset="0"/>
            </a:endParaRPr>
          </a:p>
          <a:p>
            <a:pPr marL="542925" indent="-457200" algn="just">
              <a:buNone/>
            </a:pPr>
            <a:endParaRPr lang="cs-CZ" sz="2000" b="1" dirty="0">
              <a:latin typeface="Times New Roman" panose="02020603050405020304" pitchFamily="18" charset="0"/>
              <a:cs typeface="Times New Roman" panose="02020603050405020304" pitchFamily="18" charset="0"/>
            </a:endParaRPr>
          </a:p>
          <a:p>
            <a:pPr marL="542925" indent="-457200" algn="just">
              <a:buNone/>
            </a:pPr>
            <a:endParaRPr lang="cs-CZ" sz="2000" b="1" dirty="0">
              <a:latin typeface="Times New Roman" panose="02020603050405020304" pitchFamily="18" charset="0"/>
              <a:cs typeface="Times New Roman" panose="02020603050405020304" pitchFamily="18" charset="0"/>
            </a:endParaRPr>
          </a:p>
          <a:p>
            <a:pPr marL="542925" indent="-457200" algn="just">
              <a:buNone/>
            </a:pPr>
            <a:endParaRPr lang="cs-CZ" sz="2000" b="1" dirty="0">
              <a:latin typeface="Times New Roman" panose="02020603050405020304" pitchFamily="18" charset="0"/>
              <a:cs typeface="Times New Roman" panose="02020603050405020304" pitchFamily="18" charset="0"/>
            </a:endParaRPr>
          </a:p>
          <a:p>
            <a:pPr marL="114300" indent="0" algn="just">
              <a:buNone/>
            </a:pPr>
            <a:endParaRPr lang="cs-CZ" sz="24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3" name="Picture 2" descr="A diagram of a graph&#10;&#10;AI-generated content may be incorrect.">
            <a:extLst>
              <a:ext uri="{FF2B5EF4-FFF2-40B4-BE49-F238E27FC236}">
                <a16:creationId xmlns:a16="http://schemas.microsoft.com/office/drawing/2014/main" id="{76179C32-3262-534D-9C9C-28E45F9EA5C5}"/>
              </a:ext>
            </a:extLst>
          </p:cNvPr>
          <p:cNvPicPr>
            <a:picLocks noChangeAspect="1"/>
          </p:cNvPicPr>
          <p:nvPr/>
        </p:nvPicPr>
        <p:blipFill>
          <a:blip r:embed="rId3">
            <a:extLst>
              <a:ext uri="{28A0092B-C50C-407E-A947-70E740481C1C}">
                <a14:useLocalDpi xmlns:a14="http://schemas.microsoft.com/office/drawing/2010/main" val="0"/>
              </a:ext>
            </a:extLst>
          </a:blip>
          <a:srcRect l="2591" t="2777" r="6403" b="10147"/>
          <a:stretch>
            <a:fillRect/>
          </a:stretch>
        </p:blipFill>
        <p:spPr>
          <a:xfrm>
            <a:off x="89505" y="833032"/>
            <a:ext cx="5900353" cy="4918765"/>
          </a:xfrm>
          <a:prstGeom prst="rect">
            <a:avLst/>
          </a:prstGeom>
          <a:solidFill>
            <a:schemeClr val="tx1"/>
          </a:solidFill>
        </p:spPr>
      </p:pic>
      <p:pic>
        <p:nvPicPr>
          <p:cNvPr id="5" name="Picture 4" descr="A graph of a function&#10;&#10;AI-generated content may be incorrect.">
            <a:extLst>
              <a:ext uri="{FF2B5EF4-FFF2-40B4-BE49-F238E27FC236}">
                <a16:creationId xmlns:a16="http://schemas.microsoft.com/office/drawing/2014/main" id="{CD52D7E5-C358-6C97-E41F-F59CAFE11A61}"/>
              </a:ext>
            </a:extLst>
          </p:cNvPr>
          <p:cNvPicPr>
            <a:picLocks noChangeAspect="1"/>
          </p:cNvPicPr>
          <p:nvPr/>
        </p:nvPicPr>
        <p:blipFill>
          <a:blip r:embed="rId4">
            <a:extLst>
              <a:ext uri="{28A0092B-C50C-407E-A947-70E740481C1C}">
                <a14:useLocalDpi xmlns:a14="http://schemas.microsoft.com/office/drawing/2010/main" val="0"/>
              </a:ext>
            </a:extLst>
          </a:blip>
          <a:srcRect l="13110" r="14063"/>
          <a:stretch>
            <a:fillRect/>
          </a:stretch>
        </p:blipFill>
        <p:spPr>
          <a:xfrm>
            <a:off x="6378498" y="244415"/>
            <a:ext cx="5750311" cy="6096000"/>
          </a:xfrm>
          <a:prstGeom prst="rect">
            <a:avLst/>
          </a:prstGeom>
          <a:solidFill>
            <a:schemeClr val="tx1"/>
          </a:solidFill>
        </p:spPr>
      </p:pic>
      <p:sp>
        <p:nvSpPr>
          <p:cNvPr id="6" name="Arrow: Right 5">
            <a:extLst>
              <a:ext uri="{FF2B5EF4-FFF2-40B4-BE49-F238E27FC236}">
                <a16:creationId xmlns:a16="http://schemas.microsoft.com/office/drawing/2014/main" id="{9AE32D39-9C7A-9B7E-A408-AD23B40982D2}"/>
              </a:ext>
            </a:extLst>
          </p:cNvPr>
          <p:cNvSpPr/>
          <p:nvPr/>
        </p:nvSpPr>
        <p:spPr>
          <a:xfrm>
            <a:off x="5386039" y="2966224"/>
            <a:ext cx="992459" cy="62446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421650"/>
            <a:ext cx="11550146" cy="5013017"/>
          </a:xfrm>
          <a:prstGeom prst="rect">
            <a:avLst/>
          </a:prstGeom>
          <a:noFill/>
          <a:ln>
            <a:noFill/>
          </a:ln>
        </p:spPr>
        <p:txBody>
          <a:bodyPr spcFirstLastPara="1" wrap="square" lIns="91425" tIns="45700" rIns="91425" bIns="45700" anchor="t" anchorCtr="0">
            <a:normAutofit/>
          </a:bodyPr>
          <a:lstStyle/>
          <a:p>
            <a:pPr algn="just">
              <a:buFont typeface="Wingdings" panose="05000000000000000000" pitchFamily="2" charset="2"/>
              <a:buChar char="v"/>
            </a:pPr>
            <a:r>
              <a:rPr lang="cs-CZ" sz="2900" b="1" dirty="0">
                <a:solidFill>
                  <a:srgbClr val="FF0000"/>
                </a:solidFill>
                <a:latin typeface="Times New Roman" panose="02020603050405020304" pitchFamily="18" charset="0"/>
                <a:cs typeface="Times New Roman" panose="02020603050405020304" pitchFamily="18" charset="0"/>
              </a:rPr>
              <a:t>SCHODEK STÁTNÍHO ROZPOČTU A MĚNOVÝ KURZ </a:t>
            </a:r>
          </a:p>
          <a:p>
            <a:pPr algn="just"/>
            <a:r>
              <a:rPr lang="cs-CZ" sz="2900" b="1" dirty="0">
                <a:latin typeface="Times New Roman" panose="02020603050405020304" pitchFamily="18" charset="0"/>
                <a:cs typeface="Times New Roman" panose="02020603050405020304" pitchFamily="18" charset="0"/>
              </a:rPr>
              <a:t>Původní měnový kurz = 30 CZK/EUR, </a:t>
            </a:r>
          </a:p>
          <a:p>
            <a:pPr algn="just"/>
            <a:r>
              <a:rPr lang="cs-CZ" sz="2900" b="1" dirty="0">
                <a:latin typeface="Times New Roman" panose="02020603050405020304" pitchFamily="18" charset="0"/>
                <a:cs typeface="Times New Roman" panose="02020603050405020304" pitchFamily="18" charset="0"/>
              </a:rPr>
              <a:t>Čisté investice ze zahraničí = 50 mld., čistý dovoz = 50 mld. </a:t>
            </a:r>
          </a:p>
          <a:p>
            <a:pPr algn="just">
              <a:buFont typeface="Wingdings" panose="05000000000000000000" pitchFamily="2" charset="2"/>
              <a:buChar char="ü"/>
            </a:pPr>
            <a:endParaRPr lang="cs-CZ" sz="29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900" b="1" dirty="0">
                <a:latin typeface="Times New Roman" panose="02020603050405020304" pitchFamily="18" charset="0"/>
                <a:cs typeface="Times New Roman" panose="02020603050405020304" pitchFamily="18" charset="0"/>
              </a:rPr>
              <a:t>Vláda zvýší schodek státního rozpočtu o 30 mld. korun,</a:t>
            </a:r>
          </a:p>
          <a:p>
            <a:pPr algn="just">
              <a:buFont typeface="Wingdings" panose="05000000000000000000" pitchFamily="2" charset="2"/>
              <a:buChar char="Ø"/>
            </a:pPr>
            <a:r>
              <a:rPr lang="cs-CZ" sz="2900" b="1" dirty="0">
                <a:highlight>
                  <a:srgbClr val="FFFF00"/>
                </a:highlight>
                <a:latin typeface="Times New Roman" panose="02020603050405020304" pitchFamily="18" charset="0"/>
                <a:cs typeface="Times New Roman" panose="02020603050405020304" pitchFamily="18" charset="0"/>
              </a:rPr>
              <a:t>Zvýšení rozpočtového schodku = snížení národních úspor</a:t>
            </a:r>
            <a:r>
              <a:rPr lang="cs-CZ" sz="2900" b="1"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cs-CZ" sz="2900" b="1" dirty="0">
                <a:latin typeface="Times New Roman" panose="02020603050405020304" pitchFamily="18" charset="0"/>
                <a:cs typeface="Times New Roman" panose="02020603050405020304" pitchFamily="18" charset="0"/>
              </a:rPr>
              <a:t>Důsledek: tlak na rů</a:t>
            </a:r>
            <a:r>
              <a:rPr lang="cs-CZ" sz="2900" b="1" dirty="0">
                <a:highlight>
                  <a:srgbClr val="FFFF00"/>
                </a:highlight>
                <a:latin typeface="Times New Roman" panose="02020603050405020304" pitchFamily="18" charset="0"/>
                <a:cs typeface="Times New Roman" panose="02020603050405020304" pitchFamily="18" charset="0"/>
              </a:rPr>
              <a:t>st úrokové míry nad světovou úrokovou míru, </a:t>
            </a:r>
            <a:r>
              <a:rPr lang="cs-CZ" sz="2900" b="1" dirty="0">
                <a:latin typeface="Times New Roman" panose="02020603050405020304" pitchFamily="18" charset="0"/>
                <a:cs typeface="Times New Roman" panose="02020603050405020304" pitchFamily="18" charset="0"/>
              </a:rPr>
              <a:t>dokud nedojde ke </a:t>
            </a:r>
            <a:r>
              <a:rPr lang="cs-CZ" sz="2900" b="1" dirty="0">
                <a:highlight>
                  <a:srgbClr val="FFFF00"/>
                </a:highlight>
                <a:latin typeface="Times New Roman" panose="02020603050405020304" pitchFamily="18" charset="0"/>
                <a:cs typeface="Times New Roman" panose="02020603050405020304" pitchFamily="18" charset="0"/>
              </a:rPr>
              <a:t>zvýšení čistých investic ze zahraničí</a:t>
            </a:r>
            <a:r>
              <a:rPr lang="cs-CZ" sz="2900" b="1" dirty="0">
                <a:latin typeface="Times New Roman" panose="02020603050405020304" pitchFamily="18" charset="0"/>
                <a:cs typeface="Times New Roman" panose="02020603050405020304" pitchFamily="18" charset="0"/>
              </a:rPr>
              <a:t> o 30 mld. </a:t>
            </a:r>
          </a:p>
          <a:p>
            <a:pPr algn="just">
              <a:buFont typeface="Wingdings" panose="05000000000000000000" pitchFamily="2" charset="2"/>
              <a:buChar char="ü"/>
            </a:pPr>
            <a:r>
              <a:rPr lang="cs-CZ" sz="2900" b="1" dirty="0">
                <a:highlight>
                  <a:srgbClr val="FFFF00"/>
                </a:highlight>
                <a:latin typeface="Times New Roman" panose="02020603050405020304" pitchFamily="18" charset="0"/>
                <a:cs typeface="Times New Roman" panose="02020603050405020304" pitchFamily="18" charset="0"/>
              </a:rPr>
              <a:t>Narušena vnější rovnováha: apreciace koruny, dokud se čistý dovoz nezvýší na úroveň odpovídající vyšším zahraničním investicím. </a:t>
            </a:r>
          </a:p>
          <a:p>
            <a:pPr marL="114300" indent="0" algn="just">
              <a:buNone/>
            </a:pPr>
            <a:endParaRPr lang="cs-CZ" sz="2900" b="1" dirty="0">
              <a:latin typeface="Times New Roman" panose="02020603050405020304" pitchFamily="18" charset="0"/>
              <a:cs typeface="Times New Roman" panose="02020603050405020304" pitchFamily="18" charset="0"/>
            </a:endParaRPr>
          </a:p>
          <a:p>
            <a:pPr marL="114300" indent="0" algn="just">
              <a:buNone/>
            </a:pPr>
            <a:endParaRPr lang="cs-CZ" sz="2900" b="1" dirty="0">
              <a:latin typeface="Times New Roman" panose="02020603050405020304" pitchFamily="18" charset="0"/>
              <a:cs typeface="Times New Roman" panose="02020603050405020304" pitchFamily="18" charset="0"/>
            </a:endParaRPr>
          </a:p>
          <a:p>
            <a:pPr marL="114300" indent="0" algn="just">
              <a:buNone/>
            </a:pPr>
            <a:endParaRPr lang="cs-CZ" sz="29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1981200" y="698923"/>
            <a:ext cx="8831943" cy="445729"/>
          </a:xfrm>
        </p:spPr>
        <p:txBody>
          <a:bodyPr>
            <a:noAutofit/>
          </a:bodyPr>
          <a:lstStyle/>
          <a:p>
            <a:r>
              <a:rPr lang="cs-CZ" sz="4000" b="1" dirty="0"/>
              <a:t>Změny reálného měnového kurzu </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421650"/>
            <a:ext cx="11674324" cy="4918765"/>
          </a:xfrm>
          <a:prstGeom prst="rect">
            <a:avLst/>
          </a:prstGeom>
          <a:noFill/>
          <a:ln>
            <a:noFill/>
          </a:ln>
        </p:spPr>
        <p:txBody>
          <a:bodyPr spcFirstLastPara="1" wrap="square" lIns="91425" tIns="45700" rIns="91425" bIns="45700" anchor="t" anchorCtr="0">
            <a:normAutofit lnSpcReduction="10000"/>
          </a:bodyPr>
          <a:lstStyle/>
          <a:p>
            <a:pPr algn="just"/>
            <a:r>
              <a:rPr lang="cs-CZ" sz="4400" b="1" dirty="0">
                <a:highlight>
                  <a:srgbClr val="FFFF00"/>
                </a:highlight>
                <a:latin typeface="Times New Roman" panose="02020603050405020304" pitchFamily="18" charset="0"/>
                <a:cs typeface="Times New Roman" panose="02020603050405020304" pitchFamily="18" charset="0"/>
              </a:rPr>
              <a:t>Růst rozpočtového schodku </a:t>
            </a:r>
            <a:r>
              <a:rPr lang="cs-CZ" sz="4400" b="1" dirty="0" err="1">
                <a:latin typeface="Times New Roman" panose="02020603050405020304" pitchFamily="18" charset="0"/>
                <a:cs typeface="Times New Roman" panose="02020603050405020304" pitchFamily="18" charset="0"/>
              </a:rPr>
              <a:t>cet</a:t>
            </a:r>
            <a:r>
              <a:rPr lang="cs-CZ" sz="4400" b="1" dirty="0">
                <a:latin typeface="Times New Roman" panose="02020603050405020304" pitchFamily="18" charset="0"/>
                <a:cs typeface="Times New Roman" panose="02020603050405020304" pitchFamily="18" charset="0"/>
              </a:rPr>
              <a:t>. par. vyvolá </a:t>
            </a:r>
            <a:r>
              <a:rPr lang="cs-CZ" sz="4400" b="1" dirty="0">
                <a:highlight>
                  <a:srgbClr val="FFFF00"/>
                </a:highlight>
                <a:latin typeface="Times New Roman" panose="02020603050405020304" pitchFamily="18" charset="0"/>
                <a:cs typeface="Times New Roman" panose="02020603050405020304" pitchFamily="18" charset="0"/>
              </a:rPr>
              <a:t>reálnou apreciaci domácí měny: </a:t>
            </a:r>
          </a:p>
          <a:p>
            <a:pPr marL="534988" indent="-420688" algn="just">
              <a:buFont typeface="+mj-lt"/>
              <a:buAutoNum type="arabicPeriod"/>
            </a:pPr>
            <a:r>
              <a:rPr lang="cs-CZ" sz="4400" b="1" dirty="0">
                <a:latin typeface="Times New Roman" panose="02020603050405020304" pitchFamily="18" charset="0"/>
                <a:cs typeface="Times New Roman" panose="02020603050405020304" pitchFamily="18" charset="0"/>
              </a:rPr>
              <a:t>Obr. vlevo: křivka národních úspor </a:t>
            </a:r>
            <a:r>
              <a:rPr lang="cs-CZ" sz="4400" b="1" dirty="0">
                <a:solidFill>
                  <a:srgbClr val="FF0000"/>
                </a:solidFill>
                <a:latin typeface="Times New Roman" panose="02020603050405020304" pitchFamily="18" charset="0"/>
                <a:cs typeface="Times New Roman" panose="02020603050405020304" pitchFamily="18" charset="0"/>
              </a:rPr>
              <a:t>S + (T — G): </a:t>
            </a:r>
            <a:r>
              <a:rPr lang="cs-CZ" sz="4400" b="1" dirty="0">
                <a:latin typeface="Times New Roman" panose="02020603050405020304" pitchFamily="18" charset="0"/>
                <a:cs typeface="Times New Roman" panose="02020603050405020304" pitchFamily="18" charset="0"/>
              </a:rPr>
              <a:t>posun doleva a čistý dovoz kapitálu: růst</a:t>
            </a:r>
          </a:p>
          <a:p>
            <a:pPr marL="534988" indent="-420688" algn="just">
              <a:buFont typeface="+mj-lt"/>
              <a:buAutoNum type="arabicPeriod"/>
            </a:pPr>
            <a:endParaRPr lang="cs-CZ" sz="4400" b="1" dirty="0">
              <a:latin typeface="Times New Roman" panose="02020603050405020304" pitchFamily="18" charset="0"/>
              <a:cs typeface="Times New Roman" panose="02020603050405020304" pitchFamily="18" charset="0"/>
            </a:endParaRPr>
          </a:p>
          <a:p>
            <a:pPr marL="534988" indent="-420688" algn="just">
              <a:buFont typeface="+mj-lt"/>
              <a:buAutoNum type="arabicPeriod"/>
            </a:pPr>
            <a:r>
              <a:rPr lang="cs-CZ" sz="4400" b="1" dirty="0">
                <a:latin typeface="Times New Roman" panose="02020603050405020304" pitchFamily="18" charset="0"/>
                <a:cs typeface="Times New Roman" panose="02020603050405020304" pitchFamily="18" charset="0"/>
              </a:rPr>
              <a:t>Obr. vpravo:  zvýšení čistého dovozu kapitálu vyvolává reálnou apreciaci. </a:t>
            </a:r>
          </a:p>
          <a:p>
            <a:pPr algn="just">
              <a:buFont typeface="Wingdings" panose="05000000000000000000" pitchFamily="2" charset="2"/>
              <a:buChar char="Ø"/>
            </a:pPr>
            <a:endParaRPr lang="cs-CZ" sz="4400" b="1" dirty="0">
              <a:latin typeface="Times New Roman" panose="02020603050405020304" pitchFamily="18" charset="0"/>
              <a:cs typeface="Times New Roman" panose="02020603050405020304" pitchFamily="18" charset="0"/>
            </a:endParaRPr>
          </a:p>
          <a:p>
            <a:pPr marL="114300" indent="0" algn="just">
              <a:buNone/>
            </a:pPr>
            <a:endParaRPr lang="cs-CZ" sz="4400" b="1" dirty="0">
              <a:latin typeface="Times New Roman" panose="02020603050405020304" pitchFamily="18" charset="0"/>
              <a:cs typeface="Times New Roman" panose="02020603050405020304" pitchFamily="18" charset="0"/>
            </a:endParaRPr>
          </a:p>
          <a:p>
            <a:pPr marL="114300" indent="0" algn="just">
              <a:buNone/>
            </a:pPr>
            <a:endParaRPr lang="cs-CZ" sz="44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1981200" y="698923"/>
            <a:ext cx="8831943" cy="445729"/>
          </a:xfrm>
        </p:spPr>
        <p:txBody>
          <a:bodyPr>
            <a:noAutofit/>
          </a:bodyPr>
          <a:lstStyle/>
          <a:p>
            <a:r>
              <a:rPr lang="cs-CZ" sz="4000" b="1" dirty="0"/>
              <a:t>Změny reálného měnového kurzu </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152400" y="1068365"/>
            <a:ext cx="11870267" cy="5272051"/>
          </a:xfrm>
          <a:prstGeom prst="rect">
            <a:avLst/>
          </a:prstGeom>
          <a:noFill/>
          <a:ln>
            <a:noFill/>
          </a:ln>
        </p:spPr>
        <p:txBody>
          <a:bodyPr spcFirstLastPara="1" wrap="square" lIns="91425" tIns="45700" rIns="91425" bIns="45700" anchor="t" anchorCtr="0">
            <a:normAutofit/>
          </a:bodyPr>
          <a:lstStyle/>
          <a:p>
            <a:pPr algn="just"/>
            <a:r>
              <a:rPr lang="cs-CZ" sz="2400" b="1" dirty="0">
                <a:highlight>
                  <a:srgbClr val="FFFF00"/>
                </a:highlight>
                <a:latin typeface="Times New Roman" panose="02020603050405020304" pitchFamily="18" charset="0"/>
                <a:cs typeface="Times New Roman" panose="02020603050405020304" pitchFamily="18" charset="0"/>
              </a:rPr>
              <a:t>Zachycuje ekonomické transakce domácích subjektů se zahraničím za určité časové období:</a:t>
            </a:r>
          </a:p>
          <a:p>
            <a:pPr algn="just">
              <a:buFont typeface="Wingdings" panose="05000000000000000000" pitchFamily="2" charset="2"/>
              <a:buChar char="Ø"/>
            </a:pPr>
            <a:r>
              <a:rPr lang="cs-CZ" sz="2400" b="1" i="1" dirty="0">
                <a:solidFill>
                  <a:srgbClr val="FF0000"/>
                </a:solidFill>
                <a:latin typeface="Times New Roman" panose="02020603050405020304" pitchFamily="18" charset="0"/>
                <a:cs typeface="Times New Roman" panose="02020603050405020304" pitchFamily="18" charset="0"/>
              </a:rPr>
              <a:t>Statistický účetní záznam všech peněžních i nepeněžních transakcí, které nastanou za zvolené období (zpravidla jeden rok). </a:t>
            </a:r>
          </a:p>
          <a:p>
            <a:pPr algn="just">
              <a:buFont typeface="Wingdings" panose="05000000000000000000" pitchFamily="2" charset="2"/>
              <a:buChar char="Ø"/>
            </a:pPr>
            <a:endParaRPr lang="cs-CZ" sz="2400" b="1" dirty="0">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400" b="1" dirty="0">
                <a:highlight>
                  <a:srgbClr val="FFFF00"/>
                </a:highlight>
                <a:latin typeface="Times New Roman" panose="02020603050405020304" pitchFamily="18" charset="0"/>
                <a:cs typeface="Times New Roman" panose="02020603050405020304" pitchFamily="18" charset="0"/>
              </a:rPr>
              <a:t>Účetní záznam </a:t>
            </a:r>
            <a:r>
              <a:rPr lang="cs-CZ" sz="2400" b="1" dirty="0">
                <a:latin typeface="Times New Roman" panose="02020603050405020304" pitchFamily="18" charset="0"/>
                <a:cs typeface="Times New Roman" panose="02020603050405020304" pitchFamily="18" charset="0"/>
              </a:rPr>
              <a:t>– sestaven podle </a:t>
            </a:r>
            <a:r>
              <a:rPr lang="cs-CZ" sz="2400" b="1" dirty="0">
                <a:highlight>
                  <a:srgbClr val="FFFF00"/>
                </a:highlight>
                <a:latin typeface="Times New Roman" panose="02020603050405020304" pitchFamily="18" charset="0"/>
                <a:cs typeface="Times New Roman" panose="02020603050405020304" pitchFamily="18" charset="0"/>
              </a:rPr>
              <a:t>pravidel podvojného účetnictví</a:t>
            </a:r>
            <a:r>
              <a:rPr lang="cs-CZ" sz="2400" b="1" dirty="0">
                <a:latin typeface="Times New Roman" panose="02020603050405020304" pitchFamily="18" charset="0"/>
                <a:cs typeface="Times New Roman" panose="02020603050405020304" pitchFamily="18" charset="0"/>
              </a:rPr>
              <a:t>: každá transakce v PB zaznamenána dvěma stejnými položkami:</a:t>
            </a:r>
          </a:p>
          <a:p>
            <a:pPr marL="571500" indent="-457200" algn="just">
              <a:buFont typeface="+mj-lt"/>
              <a:buAutoNum type="arabicPeriod"/>
            </a:pPr>
            <a:r>
              <a:rPr lang="cs-CZ" sz="2400" b="1" dirty="0">
                <a:solidFill>
                  <a:srgbClr val="FF0000"/>
                </a:solidFill>
                <a:latin typeface="Times New Roman" panose="02020603050405020304" pitchFamily="18" charset="0"/>
                <a:cs typeface="Times New Roman" panose="02020603050405020304" pitchFamily="18" charset="0"/>
              </a:rPr>
              <a:t>KREDITNÍ POLOŽKY = </a:t>
            </a:r>
            <a:r>
              <a:rPr lang="cs-CZ" sz="2400" b="1" dirty="0">
                <a:latin typeface="Times New Roman" panose="02020603050405020304" pitchFamily="18" charset="0"/>
                <a:cs typeface="Times New Roman" panose="02020603050405020304" pitchFamily="18" charset="0"/>
              </a:rPr>
              <a:t>příliv aktiv do ekonomiky: např. export domácího zboží, služeb nebo pokles zahraničních aktiv či zvýšení závazků vůči zahraničí = </a:t>
            </a:r>
            <a:r>
              <a:rPr lang="cs-CZ" sz="2400" b="1" dirty="0">
                <a:solidFill>
                  <a:srgbClr val="FF0000"/>
                </a:solidFill>
                <a:latin typeface="Times New Roman" panose="02020603050405020304" pitchFamily="18" charset="0"/>
                <a:cs typeface="Times New Roman" panose="02020603050405020304" pitchFamily="18" charset="0"/>
              </a:rPr>
              <a:t>příliv prostředků do země.  </a:t>
            </a:r>
          </a:p>
          <a:p>
            <a:pPr marL="571500" indent="-457200" algn="just">
              <a:buFont typeface="+mj-lt"/>
              <a:buAutoNum type="arabicPeriod"/>
            </a:pPr>
            <a:r>
              <a:rPr lang="cs-CZ" sz="2400" b="1" dirty="0">
                <a:solidFill>
                  <a:srgbClr val="FF0000"/>
                </a:solidFill>
                <a:latin typeface="Times New Roman" panose="02020603050405020304" pitchFamily="18" charset="0"/>
                <a:cs typeface="Times New Roman" panose="02020603050405020304" pitchFamily="18" charset="0"/>
              </a:rPr>
              <a:t>DEBETNÍ POLOŽKY </a:t>
            </a:r>
            <a:r>
              <a:rPr lang="cs-CZ" sz="2400" b="1" dirty="0">
                <a:latin typeface="Times New Roman" panose="02020603050405020304" pitchFamily="18" charset="0"/>
                <a:cs typeface="Times New Roman" panose="02020603050405020304" pitchFamily="18" charset="0"/>
              </a:rPr>
              <a:t>zaznamenávající </a:t>
            </a:r>
            <a:r>
              <a:rPr lang="cs-CZ" sz="2400" b="1" dirty="0">
                <a:solidFill>
                  <a:srgbClr val="FF0000"/>
                </a:solidFill>
                <a:latin typeface="Times New Roman" panose="02020603050405020304" pitchFamily="18" charset="0"/>
                <a:cs typeface="Times New Roman" panose="02020603050405020304" pitchFamily="18" charset="0"/>
              </a:rPr>
              <a:t>odliv do okolního světa</a:t>
            </a:r>
            <a:r>
              <a:rPr lang="cs-CZ" sz="2400" b="1"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ü"/>
            </a:pPr>
            <a:r>
              <a:rPr lang="cs-CZ" sz="2400" b="1" dirty="0">
                <a:latin typeface="Times New Roman" panose="02020603050405020304" pitchFamily="18" charset="0"/>
                <a:cs typeface="Times New Roman" panose="02020603050405020304" pitchFamily="18" charset="0"/>
              </a:rPr>
              <a:t>Systém podvojného účetnictví zajišťuje: součet všech kreditních záznamů celé bilance se rovná součtu všech debetních záznamů. </a:t>
            </a: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914775" y="57150"/>
            <a:ext cx="8107892" cy="749035"/>
          </a:xfrm>
        </p:spPr>
        <p:txBody>
          <a:bodyPr>
            <a:noAutofit/>
          </a:bodyPr>
          <a:lstStyle/>
          <a:p>
            <a:r>
              <a:rPr lang="cs-CZ" sz="4000" b="1" dirty="0"/>
              <a:t>  </a:t>
            </a:r>
            <a:br>
              <a:rPr lang="cs-CZ" sz="4000" b="1" dirty="0"/>
            </a:br>
            <a:r>
              <a:rPr lang="cs-CZ" sz="4000" b="1" dirty="0"/>
              <a:t>Platební bilance (PB)</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258838" y="4741026"/>
            <a:ext cx="11674324" cy="1876389"/>
          </a:xfrm>
          <a:prstGeom prst="rect">
            <a:avLst/>
          </a:prstGeom>
          <a:noFill/>
          <a:ln>
            <a:noFill/>
          </a:ln>
        </p:spPr>
        <p:txBody>
          <a:bodyPr spcFirstLastPara="1" wrap="square" lIns="91425" tIns="45700" rIns="91425" bIns="45700" anchor="t" anchorCtr="0">
            <a:normAutofit/>
          </a:bodyPr>
          <a:lstStyle/>
          <a:p>
            <a:pPr algn="just">
              <a:buFont typeface="Wingdings" panose="05000000000000000000" pitchFamily="2" charset="2"/>
              <a:buChar char="ü"/>
            </a:pPr>
            <a:r>
              <a:rPr lang="cs-CZ" sz="1600" b="1" dirty="0">
                <a:latin typeface="Times New Roman" panose="02020603050405020304" pitchFamily="18" charset="0"/>
                <a:cs typeface="Times New Roman" panose="02020603050405020304" pitchFamily="18" charset="0"/>
              </a:rPr>
              <a:t>Růst schodků veřejných rozpočtů = na reálný měnový kurz a na čistý dovoz –  stejný dopad jako růst domácích investic.</a:t>
            </a:r>
          </a:p>
          <a:p>
            <a:pPr algn="just">
              <a:buFont typeface="Wingdings" panose="05000000000000000000" pitchFamily="2" charset="2"/>
              <a:buChar char="Ø"/>
            </a:pPr>
            <a:r>
              <a:rPr lang="cs-CZ" sz="1600" b="1" dirty="0">
                <a:latin typeface="Times New Roman" panose="02020603050405020304" pitchFamily="18" charset="0"/>
                <a:cs typeface="Times New Roman" panose="02020603050405020304" pitchFamily="18" charset="0"/>
              </a:rPr>
              <a:t>Důsledky pro ekonomiku – odlišné:</a:t>
            </a:r>
          </a:p>
          <a:p>
            <a:pPr algn="just">
              <a:buFont typeface="+mj-lt"/>
              <a:buAutoNum type="arabicPeriod"/>
            </a:pPr>
            <a:r>
              <a:rPr lang="cs-CZ" sz="1600" b="1" dirty="0">
                <a:highlight>
                  <a:srgbClr val="FFFF00"/>
                </a:highlight>
                <a:latin typeface="Times New Roman" panose="02020603050405020304" pitchFamily="18" charset="0"/>
                <a:cs typeface="Times New Roman" panose="02020603050405020304" pitchFamily="18" charset="0"/>
              </a:rPr>
              <a:t>Investice podporují ekonomický růst </a:t>
            </a:r>
            <a:r>
              <a:rPr lang="cs-CZ" sz="1600" b="1" dirty="0">
                <a:latin typeface="Times New Roman" panose="02020603050405020304" pitchFamily="18" charset="0"/>
                <a:cs typeface="Times New Roman" panose="02020603050405020304" pitchFamily="18" charset="0"/>
              </a:rPr>
              <a:t>a vytvářejí tak zdroje pro splácení zahraničních dluhů,</a:t>
            </a:r>
          </a:p>
          <a:p>
            <a:pPr algn="just">
              <a:buFont typeface="+mj-lt"/>
              <a:buAutoNum type="arabicPeriod"/>
            </a:pPr>
            <a:r>
              <a:rPr lang="cs-CZ" sz="1600" b="1" dirty="0">
                <a:highlight>
                  <a:srgbClr val="FFFF00"/>
                </a:highlight>
                <a:latin typeface="Times New Roman" panose="02020603050405020304" pitchFamily="18" charset="0"/>
                <a:cs typeface="Times New Roman" panose="02020603050405020304" pitchFamily="18" charset="0"/>
              </a:rPr>
              <a:t>Schodky veřejných rozpočtů ekonomický růst nepodporují </a:t>
            </a:r>
            <a:r>
              <a:rPr lang="cs-CZ" sz="1600" b="1" dirty="0">
                <a:latin typeface="Times New Roman" panose="02020603050405020304" pitchFamily="18" charset="0"/>
                <a:cs typeface="Times New Roman" panose="02020603050405020304" pitchFamily="18" charset="0"/>
              </a:rPr>
              <a:t>– nevytvářejí žádné zdroje pro budoucí splácení zahraničního dluhu</a:t>
            </a:r>
          </a:p>
          <a:p>
            <a:pPr algn="just">
              <a:buFont typeface="+mj-lt"/>
              <a:buAutoNum type="arabicPeriod"/>
            </a:pPr>
            <a:endParaRPr lang="cs-CZ" sz="1600" b="1" dirty="0">
              <a:latin typeface="Times New Roman" panose="02020603050405020304" pitchFamily="18" charset="0"/>
              <a:cs typeface="Times New Roman" panose="02020603050405020304" pitchFamily="18" charset="0"/>
            </a:endParaRPr>
          </a:p>
          <a:p>
            <a:pPr marL="114300" indent="0" algn="just">
              <a:buNone/>
            </a:pPr>
            <a:endParaRPr lang="cs-CZ" sz="16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5362575" y="240585"/>
            <a:ext cx="6287330" cy="445729"/>
          </a:xfrm>
        </p:spPr>
        <p:txBody>
          <a:bodyPr>
            <a:noAutofit/>
          </a:bodyPr>
          <a:lstStyle/>
          <a:p>
            <a:r>
              <a:rPr lang="cs-CZ" sz="3200" b="1" dirty="0"/>
              <a:t>Růst rozpočtového schodku </a:t>
            </a:r>
          </a:p>
        </p:txBody>
      </p:sp>
      <p:pic>
        <p:nvPicPr>
          <p:cNvPr id="6" name="Picture 5"/>
          <p:cNvPicPr>
            <a:picLocks noChangeAspect="1"/>
          </p:cNvPicPr>
          <p:nvPr/>
        </p:nvPicPr>
        <p:blipFill>
          <a:blip r:embed="rId3"/>
          <a:srcRect t="52494" r="12287" b="12036"/>
          <a:stretch>
            <a:fillRect/>
          </a:stretch>
        </p:blipFill>
        <p:spPr>
          <a:xfrm>
            <a:off x="6467707" y="1041219"/>
            <a:ext cx="5414595" cy="3275771"/>
          </a:xfrm>
          <a:prstGeom prst="rect">
            <a:avLst/>
          </a:prstGeom>
        </p:spPr>
      </p:pic>
      <p:pic>
        <p:nvPicPr>
          <p:cNvPr id="5" name="Picture 4" descr="A diagram of a graph&#10;&#10;AI-generated content may be incorrect.">
            <a:extLst>
              <a:ext uri="{FF2B5EF4-FFF2-40B4-BE49-F238E27FC236}">
                <a16:creationId xmlns:a16="http://schemas.microsoft.com/office/drawing/2014/main" id="{04B13F6E-3BDD-14BC-D9DE-8355368F1888}"/>
              </a:ext>
            </a:extLst>
          </p:cNvPr>
          <p:cNvPicPr>
            <a:picLocks noChangeAspect="1"/>
          </p:cNvPicPr>
          <p:nvPr/>
        </p:nvPicPr>
        <p:blipFill>
          <a:blip r:embed="rId4">
            <a:extLst>
              <a:ext uri="{28A0092B-C50C-407E-A947-70E740481C1C}">
                <a14:useLocalDpi xmlns:a14="http://schemas.microsoft.com/office/drawing/2010/main" val="0"/>
              </a:ext>
            </a:extLst>
          </a:blip>
          <a:srcRect l="10937" t="4978" r="7203" b="9329"/>
          <a:stretch>
            <a:fillRect/>
          </a:stretch>
        </p:blipFill>
        <p:spPr>
          <a:xfrm>
            <a:off x="78059" y="617184"/>
            <a:ext cx="6389648" cy="4123842"/>
          </a:xfrm>
          <a:prstGeom prst="rect">
            <a:avLst/>
          </a:prstGeom>
        </p:spPr>
      </p:pic>
      <p:sp>
        <p:nvSpPr>
          <p:cNvPr id="7" name="Arrow: Right 6">
            <a:extLst>
              <a:ext uri="{FF2B5EF4-FFF2-40B4-BE49-F238E27FC236}">
                <a16:creationId xmlns:a16="http://schemas.microsoft.com/office/drawing/2014/main" id="{19B7B795-119C-AB81-5E42-CAE7155AE699}"/>
              </a:ext>
            </a:extLst>
          </p:cNvPr>
          <p:cNvSpPr/>
          <p:nvPr/>
        </p:nvSpPr>
        <p:spPr>
          <a:xfrm>
            <a:off x="5798634" y="2464420"/>
            <a:ext cx="1048215" cy="44572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421650"/>
            <a:ext cx="11674324" cy="4918765"/>
          </a:xfrm>
          <a:prstGeom prst="rect">
            <a:avLst/>
          </a:prstGeom>
          <a:noFill/>
          <a:ln>
            <a:noFill/>
          </a:ln>
        </p:spPr>
        <p:txBody>
          <a:bodyPr spcFirstLastPara="1" wrap="square" lIns="91425" tIns="45700" rIns="91425" bIns="45700" anchor="t" anchorCtr="0">
            <a:normAutofit/>
          </a:bodyPr>
          <a:lstStyle/>
          <a:p>
            <a:pPr algn="just">
              <a:buFont typeface="Wingdings" panose="05000000000000000000" pitchFamily="2" charset="2"/>
              <a:buChar char="q"/>
            </a:pPr>
            <a:r>
              <a:rPr lang="cs-CZ" sz="2400" b="1" i="1" dirty="0">
                <a:latin typeface="Times New Roman" panose="02020603050405020304" pitchFamily="18" charset="0"/>
                <a:cs typeface="Times New Roman" panose="02020603050405020304" pitchFamily="18" charset="0"/>
              </a:rPr>
              <a:t>Může zlepšit obchodní ochranářství obchodní bilanci, tj. snížit čistý dovoz?</a:t>
            </a:r>
          </a:p>
          <a:p>
            <a:pPr marL="571500" indent="-457200" algn="just">
              <a:buFont typeface="+mj-lt"/>
              <a:buAutoNum type="arabicPeriod"/>
            </a:pPr>
            <a:r>
              <a:rPr lang="cs-CZ" sz="2400" b="1" dirty="0">
                <a:highlight>
                  <a:srgbClr val="FFFF00"/>
                </a:highlight>
                <a:latin typeface="Times New Roman" panose="02020603050405020304" pitchFamily="18" charset="0"/>
                <a:cs typeface="Times New Roman" panose="02020603050405020304" pitchFamily="18" charset="0"/>
              </a:rPr>
              <a:t>Ochranářská obchodní politika </a:t>
            </a:r>
            <a:r>
              <a:rPr lang="cs-CZ" sz="2400" b="1" dirty="0">
                <a:latin typeface="Times New Roman" panose="02020603050405020304" pitchFamily="18" charset="0"/>
                <a:cs typeface="Times New Roman" panose="02020603050405020304" pitchFamily="18" charset="0"/>
              </a:rPr>
              <a:t>neovlivní čistý dovoz / vývoz zboží, pouze vyvolá </a:t>
            </a:r>
            <a:r>
              <a:rPr lang="cs-CZ" sz="2400" b="1" dirty="0">
                <a:solidFill>
                  <a:srgbClr val="FF0000"/>
                </a:solidFill>
                <a:latin typeface="Times New Roman" panose="02020603050405020304" pitchFamily="18" charset="0"/>
                <a:cs typeface="Times New Roman" panose="02020603050405020304" pitchFamily="18" charset="0"/>
              </a:rPr>
              <a:t>apreciaci domácí měny. </a:t>
            </a:r>
          </a:p>
          <a:p>
            <a:pPr algn="just">
              <a:buFont typeface="Wingdings" panose="05000000000000000000" pitchFamily="2" charset="2"/>
              <a:buChar char="Ø"/>
            </a:pPr>
            <a:r>
              <a:rPr lang="cs-CZ" sz="2400" b="1" dirty="0">
                <a:latin typeface="Times New Roman" panose="02020603050405020304" pitchFamily="18" charset="0"/>
                <a:cs typeface="Times New Roman" panose="02020603050405020304" pitchFamily="18" charset="0"/>
              </a:rPr>
              <a:t>Další důsledek: zmenšení </a:t>
            </a:r>
            <a:r>
              <a:rPr lang="cs-CZ" sz="2400" b="1" dirty="0">
                <a:solidFill>
                  <a:srgbClr val="FF0000"/>
                </a:solidFill>
                <a:latin typeface="Times New Roman" panose="02020603050405020304" pitchFamily="18" charset="0"/>
                <a:cs typeface="Times New Roman" panose="02020603050405020304" pitchFamily="18" charset="0"/>
              </a:rPr>
              <a:t>vývozu i dovozu. </a:t>
            </a:r>
          </a:p>
          <a:p>
            <a:pPr algn="just"/>
            <a:endParaRPr lang="cs-CZ" sz="2400" b="1" dirty="0">
              <a:latin typeface="Times New Roman" panose="02020603050405020304" pitchFamily="18" charset="0"/>
              <a:cs typeface="Times New Roman" panose="02020603050405020304" pitchFamily="18" charset="0"/>
            </a:endParaRPr>
          </a:p>
          <a:p>
            <a:pPr marL="571500" indent="-457200" algn="just">
              <a:buFont typeface="+mj-lt"/>
              <a:buAutoNum type="arabicPeriod" startAt="2"/>
            </a:pPr>
            <a:r>
              <a:rPr lang="cs-CZ" sz="2400" b="1" dirty="0">
                <a:highlight>
                  <a:srgbClr val="FFFF00"/>
                </a:highlight>
                <a:latin typeface="Times New Roman" panose="02020603050405020304" pitchFamily="18" charset="0"/>
                <a:cs typeface="Times New Roman" panose="02020603050405020304" pitchFamily="18" charset="0"/>
              </a:rPr>
              <a:t>Liberalizace zahraničního obchodu </a:t>
            </a:r>
            <a:r>
              <a:rPr lang="cs-CZ" sz="2400" b="1" dirty="0">
                <a:latin typeface="Times New Roman" panose="02020603050405020304" pitchFamily="18" charset="0"/>
                <a:cs typeface="Times New Roman" panose="02020603050405020304" pitchFamily="18" charset="0"/>
              </a:rPr>
              <a:t>vyvolá depreciaci domácí měny a zvětšení zahraničního obchodu. Následující snímek - obrázek:</a:t>
            </a:r>
          </a:p>
          <a:p>
            <a:pPr algn="just">
              <a:buFont typeface="Wingdings" panose="05000000000000000000" pitchFamily="2" charset="2"/>
              <a:buChar char="Ø"/>
            </a:pPr>
            <a:r>
              <a:rPr lang="cs-CZ" sz="2400" b="1" dirty="0">
                <a:latin typeface="Times New Roman" panose="02020603050405020304" pitchFamily="18" charset="0"/>
                <a:cs typeface="Times New Roman" panose="02020603050405020304" pitchFamily="18" charset="0"/>
              </a:rPr>
              <a:t>Ekonomika původně v bodě A s čistým dovozem 50 mld. a reálným měnovým kurzem E</a:t>
            </a:r>
            <a:r>
              <a:rPr lang="cs-CZ" sz="1500" b="1" dirty="0">
                <a:latin typeface="Times New Roman" panose="02020603050405020304" pitchFamily="18" charset="0"/>
                <a:cs typeface="Times New Roman" panose="02020603050405020304" pitchFamily="18" charset="0"/>
              </a:rPr>
              <a:t>R1</a:t>
            </a:r>
            <a:r>
              <a:rPr lang="cs-CZ" sz="2400" b="1"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cs-CZ" sz="2400" b="1" dirty="0">
                <a:highlight>
                  <a:srgbClr val="FFFF00"/>
                </a:highlight>
                <a:latin typeface="Times New Roman" panose="02020603050405020304" pitchFamily="18" charset="0"/>
                <a:cs typeface="Times New Roman" panose="02020603050405020304" pitchFamily="18" charset="0"/>
              </a:rPr>
              <a:t>Uvalení dovozních cel: nejprve sníží čistý dovoz; Při daném měnovém kurzu – ekonomika ve vnější nerovnováze =&gt; apreciace domácí měny, dokud se čistý dovoz nezvýší na předchozí úroveň. </a:t>
            </a:r>
          </a:p>
          <a:p>
            <a:pPr algn="just"/>
            <a:endParaRPr lang="cs-CZ" sz="24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1981200" y="689398"/>
            <a:ext cx="8831943" cy="445729"/>
          </a:xfrm>
        </p:spPr>
        <p:txBody>
          <a:bodyPr>
            <a:noAutofit/>
          </a:bodyPr>
          <a:lstStyle/>
          <a:p>
            <a:r>
              <a:rPr lang="cs-CZ" sz="4000" b="1" dirty="0"/>
              <a:t>Obchodní ochranářství a měnový kurz </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421650"/>
            <a:ext cx="11674324" cy="4918765"/>
          </a:xfrm>
          <a:prstGeom prst="rect">
            <a:avLst/>
          </a:prstGeom>
          <a:noFill/>
          <a:ln>
            <a:noFill/>
          </a:ln>
        </p:spPr>
        <p:txBody>
          <a:bodyPr spcFirstLastPara="1" wrap="square" lIns="91425" tIns="45700" rIns="91425" bIns="45700" anchor="t" anchorCtr="0">
            <a:normAutofit/>
          </a:bodyPr>
          <a:lstStyle/>
          <a:p>
            <a:pPr marL="114300" indent="0" algn="just">
              <a:buNone/>
            </a:pPr>
            <a:r>
              <a:rPr lang="cs-CZ" sz="2400" b="1" dirty="0">
                <a:latin typeface="Times New Roman" panose="02020603050405020304" pitchFamily="18" charset="0"/>
                <a:cs typeface="Times New Roman" panose="02020603050405020304" pitchFamily="18" charset="0"/>
              </a:rPr>
              <a:t> </a:t>
            </a:r>
          </a:p>
          <a:p>
            <a:pPr marL="114300" indent="0" algn="just">
              <a:buNone/>
            </a:pPr>
            <a:endParaRPr lang="cs-CZ" sz="24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2095500" y="672585"/>
            <a:ext cx="8831943" cy="445729"/>
          </a:xfrm>
        </p:spPr>
        <p:txBody>
          <a:bodyPr>
            <a:noAutofit/>
          </a:bodyPr>
          <a:lstStyle/>
          <a:p>
            <a:r>
              <a:rPr kumimoji="0" lang="cs-CZ" sz="40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Obchodní ochranářství a měnový kurz </a:t>
            </a:r>
            <a:endParaRPr lang="cs-CZ" b="1" dirty="0"/>
          </a:p>
        </p:txBody>
      </p:sp>
      <p:pic>
        <p:nvPicPr>
          <p:cNvPr id="3" name="Picture 2"/>
          <p:cNvPicPr>
            <a:picLocks noChangeAspect="1"/>
          </p:cNvPicPr>
          <p:nvPr/>
        </p:nvPicPr>
        <p:blipFill>
          <a:blip r:embed="rId3"/>
          <a:srcRect t="47898" b="15924"/>
          <a:stretch>
            <a:fillRect/>
          </a:stretch>
        </p:blipFill>
        <p:spPr>
          <a:xfrm>
            <a:off x="89210" y="1339160"/>
            <a:ext cx="11933457" cy="5001255"/>
          </a:xfrm>
          <a:prstGeom prst="rect">
            <a:avLst/>
          </a:prstGeom>
        </p:spPr>
      </p:pic>
      <p:sp>
        <p:nvSpPr>
          <p:cNvPr id="7" name="TextBox 6"/>
          <p:cNvSpPr txBox="1"/>
          <p:nvPr/>
        </p:nvSpPr>
        <p:spPr>
          <a:xfrm>
            <a:off x="7658100" y="1518761"/>
            <a:ext cx="4185557" cy="2862322"/>
          </a:xfrm>
          <a:prstGeom prst="rect">
            <a:avLst/>
          </a:prstGeom>
          <a:noFill/>
        </p:spPr>
        <p:txBody>
          <a:bodyPr wrap="square">
            <a:spAutoFit/>
          </a:bodyPr>
          <a:lstStyle/>
          <a:p>
            <a:r>
              <a:rPr lang="cs-CZ" sz="2000" dirty="0"/>
              <a:t>Nový rovnovážný reálný kurz = </a:t>
            </a:r>
            <a:r>
              <a:rPr lang="cs-CZ" sz="2000" b="1" dirty="0"/>
              <a:t>E</a:t>
            </a:r>
            <a:r>
              <a:rPr lang="cs-CZ" sz="1600" b="1" dirty="0"/>
              <a:t>R2</a:t>
            </a:r>
            <a:r>
              <a:rPr lang="cs-CZ" sz="2000" dirty="0"/>
              <a:t>. Změna:</a:t>
            </a:r>
          </a:p>
          <a:p>
            <a:pPr marL="342900" indent="-342900">
              <a:buFont typeface="Arial" panose="020B0604020202020204" pitchFamily="34" charset="0"/>
              <a:buChar char="•"/>
            </a:pPr>
            <a:r>
              <a:rPr lang="cs-CZ" sz="2000" dirty="0"/>
              <a:t>posun křivky </a:t>
            </a:r>
            <a:r>
              <a:rPr lang="cs-CZ" sz="2000" b="1" dirty="0"/>
              <a:t>X(E</a:t>
            </a:r>
            <a:r>
              <a:rPr lang="cs-CZ" sz="1600" b="1" dirty="0"/>
              <a:t>R</a:t>
            </a:r>
            <a:r>
              <a:rPr lang="cs-CZ" sz="2000" b="1" dirty="0"/>
              <a:t>) </a:t>
            </a:r>
            <a:r>
              <a:rPr lang="cs-CZ" sz="2000" dirty="0"/>
              <a:t>nahoru –  </a:t>
            </a:r>
            <a:r>
              <a:rPr lang="cs-CZ" sz="2000" b="1" dirty="0">
                <a:highlight>
                  <a:srgbClr val="FFFF00"/>
                </a:highlight>
              </a:rPr>
              <a:t>X(E</a:t>
            </a:r>
            <a:r>
              <a:rPr lang="cs-CZ" sz="1600" b="1" dirty="0">
                <a:highlight>
                  <a:srgbClr val="FFFF00"/>
                </a:highlight>
              </a:rPr>
              <a:t>R</a:t>
            </a:r>
            <a:r>
              <a:rPr lang="cs-CZ" sz="2000" b="1" dirty="0">
                <a:highlight>
                  <a:srgbClr val="FFFF00"/>
                </a:highlight>
              </a:rPr>
              <a:t>)‘; </a:t>
            </a:r>
          </a:p>
          <a:p>
            <a:pPr marL="342900" indent="-342900">
              <a:buFont typeface="Arial" panose="020B0604020202020204" pitchFamily="34" charset="0"/>
              <a:buChar char="•"/>
            </a:pPr>
            <a:r>
              <a:rPr lang="cs-CZ" sz="2000" dirty="0"/>
              <a:t>Nová křivka </a:t>
            </a:r>
            <a:r>
              <a:rPr lang="cs-CZ" sz="2000" b="1" dirty="0">
                <a:highlight>
                  <a:srgbClr val="FFFF00"/>
                </a:highlight>
              </a:rPr>
              <a:t>X(E</a:t>
            </a:r>
            <a:r>
              <a:rPr lang="cs-CZ" sz="1600" b="1" dirty="0">
                <a:highlight>
                  <a:srgbClr val="FFFF00"/>
                </a:highlight>
              </a:rPr>
              <a:t>R</a:t>
            </a:r>
            <a:r>
              <a:rPr lang="cs-CZ" sz="2000" b="1" dirty="0">
                <a:highlight>
                  <a:srgbClr val="FFFF00"/>
                </a:highlight>
              </a:rPr>
              <a:t>)‘: </a:t>
            </a:r>
            <a:r>
              <a:rPr lang="cs-CZ" sz="2000" dirty="0"/>
              <a:t>má v sobě zabudována vyšší dovozní cla:</a:t>
            </a:r>
          </a:p>
          <a:p>
            <a:pPr marL="342900" indent="-342900" algn="just">
              <a:buFont typeface="Wingdings" panose="05000000000000000000" pitchFamily="2" charset="2"/>
              <a:buChar char="Ø"/>
            </a:pPr>
            <a:r>
              <a:rPr lang="cs-CZ" sz="2000" b="1" dirty="0"/>
              <a:t>vyjadřuje závislost čistého vývozu na reálném kurzu při vyšších dovozních clech. </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421650"/>
            <a:ext cx="11674324" cy="4918765"/>
          </a:xfrm>
          <a:prstGeom prst="rect">
            <a:avLst/>
          </a:prstGeom>
          <a:noFill/>
          <a:ln>
            <a:noFill/>
          </a:ln>
        </p:spPr>
        <p:txBody>
          <a:bodyPr spcFirstLastPara="1" wrap="square" lIns="91425" tIns="45700" rIns="91425" bIns="45700" anchor="t" anchorCtr="0">
            <a:normAutofit/>
          </a:bodyPr>
          <a:lstStyle/>
          <a:p>
            <a:pPr marL="114300" indent="0" algn="just">
              <a:buNone/>
            </a:pPr>
            <a:r>
              <a:rPr lang="cs-CZ" sz="2400" b="1" dirty="0">
                <a:latin typeface="Times New Roman" panose="02020603050405020304" pitchFamily="18" charset="0"/>
                <a:cs typeface="Times New Roman" panose="02020603050405020304" pitchFamily="18" charset="0"/>
              </a:rPr>
              <a:t> </a:t>
            </a: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2543175" y="690171"/>
            <a:ext cx="8831943" cy="445729"/>
          </a:xfrm>
        </p:spPr>
        <p:txBody>
          <a:bodyPr>
            <a:noAutofit/>
          </a:bodyPr>
          <a:lstStyle/>
          <a:p>
            <a:r>
              <a:rPr lang="cs-CZ" sz="4000" b="1" dirty="0"/>
              <a:t>KONEČNÝ DŮSLEDEK DOVOZNÍCH CEL? </a:t>
            </a:r>
          </a:p>
        </p:txBody>
      </p:sp>
      <p:sp>
        <p:nvSpPr>
          <p:cNvPr id="3" name="TextBox 2"/>
          <p:cNvSpPr txBox="1"/>
          <p:nvPr/>
        </p:nvSpPr>
        <p:spPr>
          <a:xfrm>
            <a:off x="250976" y="1794073"/>
            <a:ext cx="11674324" cy="4832092"/>
          </a:xfrm>
          <a:prstGeom prst="rect">
            <a:avLst/>
          </a:prstGeom>
          <a:noFill/>
        </p:spPr>
        <p:txBody>
          <a:bodyPr wrap="square">
            <a:spAutoFit/>
          </a:bodyPr>
          <a:lstStyle/>
          <a:p>
            <a:pPr marL="571500" indent="-571500" algn="just">
              <a:buFont typeface="Arial" panose="020B0604020202020204" pitchFamily="34" charset="0"/>
              <a:buChar char="•"/>
            </a:pPr>
            <a:r>
              <a:rPr lang="cs-CZ" sz="3600" dirty="0">
                <a:highlight>
                  <a:srgbClr val="FFFF00"/>
                </a:highlight>
                <a:latin typeface="Times New Roman" panose="02020603050405020304" pitchFamily="18" charset="0"/>
                <a:cs typeface="Times New Roman" panose="02020603050405020304" pitchFamily="18" charset="0"/>
              </a:rPr>
              <a:t>Obchodní schodek – stejný</a:t>
            </a:r>
            <a:r>
              <a:rPr lang="cs-CZ" sz="3600" dirty="0">
                <a:latin typeface="Times New Roman" panose="02020603050405020304" pitchFamily="18" charset="0"/>
                <a:cs typeface="Times New Roman" panose="02020603050405020304" pitchFamily="18" charset="0"/>
              </a:rPr>
              <a:t>, jediný důsledek – </a:t>
            </a:r>
            <a:r>
              <a:rPr lang="cs-CZ" sz="3600" dirty="0">
                <a:highlight>
                  <a:srgbClr val="FFFF00"/>
                </a:highlight>
                <a:latin typeface="Times New Roman" panose="02020603050405020304" pitchFamily="18" charset="0"/>
                <a:cs typeface="Times New Roman" panose="02020603050405020304" pitchFamily="18" charset="0"/>
              </a:rPr>
              <a:t>APRECIACE DOMÁCÍ MĚNY. </a:t>
            </a:r>
          </a:p>
          <a:p>
            <a:pPr marL="571500" indent="-571500" algn="just">
              <a:buFont typeface="Arial" panose="020B0604020202020204" pitchFamily="34" charset="0"/>
              <a:buChar char="•"/>
            </a:pPr>
            <a:r>
              <a:rPr lang="cs-CZ" sz="3600" dirty="0">
                <a:latin typeface="Times New Roman" panose="02020603050405020304" pitchFamily="18" charset="0"/>
                <a:cs typeface="Times New Roman" panose="02020603050405020304" pitchFamily="18" charset="0"/>
              </a:rPr>
              <a:t>Další důsledek – dovozní cla </a:t>
            </a:r>
            <a:r>
              <a:rPr lang="cs-CZ" sz="3600" dirty="0">
                <a:highlight>
                  <a:srgbClr val="FFFF00"/>
                </a:highlight>
                <a:latin typeface="Times New Roman" panose="02020603050405020304" pitchFamily="18" charset="0"/>
                <a:cs typeface="Times New Roman" panose="02020603050405020304" pitchFamily="18" charset="0"/>
              </a:rPr>
              <a:t>nezměnila čistý dovoz zboží a služeb, </a:t>
            </a:r>
          </a:p>
          <a:p>
            <a:pPr marL="571500" indent="-571500" algn="just">
              <a:buFont typeface="Wingdings" panose="05000000000000000000" pitchFamily="2" charset="2"/>
              <a:buChar char="Ø"/>
            </a:pPr>
            <a:r>
              <a:rPr lang="cs-CZ" sz="3600" dirty="0">
                <a:highlight>
                  <a:srgbClr val="FFFF00"/>
                </a:highlight>
                <a:latin typeface="Times New Roman" panose="02020603050405020304" pitchFamily="18" charset="0"/>
                <a:cs typeface="Times New Roman" panose="02020603050405020304" pitchFamily="18" charset="0"/>
              </a:rPr>
              <a:t>snížila OBJEM ZAHRANIČNÍHO OBCHODU</a:t>
            </a:r>
            <a:r>
              <a:rPr lang="cs-CZ" sz="3600" dirty="0">
                <a:latin typeface="Times New Roman" panose="02020603050405020304" pitchFamily="18" charset="0"/>
                <a:cs typeface="Times New Roman" panose="02020603050405020304" pitchFamily="18" charset="0"/>
              </a:rPr>
              <a:t>, neboť došlo ke snížení vývozu i dovozu.</a:t>
            </a:r>
          </a:p>
          <a:p>
            <a:pPr marL="571500" indent="-571500" algn="just">
              <a:buFont typeface="Wingdings" panose="05000000000000000000" pitchFamily="2" charset="2"/>
              <a:buChar char="ü"/>
            </a:pPr>
            <a:endParaRPr lang="cs-CZ" sz="2800" b="1" dirty="0">
              <a:latin typeface="Times New Roman" panose="02020603050405020304" pitchFamily="18" charset="0"/>
              <a:cs typeface="Times New Roman" panose="02020603050405020304" pitchFamily="18" charset="0"/>
            </a:endParaRPr>
          </a:p>
          <a:p>
            <a:pPr marL="571500" indent="-571500" algn="just">
              <a:buFont typeface="Wingdings" panose="05000000000000000000" pitchFamily="2" charset="2"/>
              <a:buChar char="ü"/>
            </a:pPr>
            <a:r>
              <a:rPr lang="cs-CZ" sz="2800" b="1" dirty="0">
                <a:latin typeface="Times New Roman" panose="02020603050405020304" pitchFamily="18" charset="0"/>
                <a:cs typeface="Times New Roman" panose="02020603050405020304" pitchFamily="18" charset="0"/>
              </a:rPr>
              <a:t>Stejné účinky – VÝVOZNÍ SUBVENCE.</a:t>
            </a:r>
          </a:p>
          <a:p>
            <a:pPr marL="571500" indent="-571500" algn="just">
              <a:buFont typeface="Wingdings" panose="05000000000000000000" pitchFamily="2" charset="2"/>
              <a:buChar char="ü"/>
            </a:pPr>
            <a:endParaRPr lang="cs-CZ" sz="36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7300"/>
            <a:ext cx="11674324" cy="5083115"/>
          </a:xfrm>
          <a:prstGeom prst="rect">
            <a:avLst/>
          </a:prstGeom>
          <a:noFill/>
          <a:ln>
            <a:noFill/>
          </a:ln>
        </p:spPr>
        <p:txBody>
          <a:bodyPr spcFirstLastPara="1" wrap="square" lIns="91425" tIns="45700" rIns="91425" bIns="45700" anchor="t" anchorCtr="0">
            <a:normAutofit/>
          </a:bodyPr>
          <a:lstStyle/>
          <a:p>
            <a:pPr algn="just">
              <a:buFont typeface="Wingdings" panose="05000000000000000000" pitchFamily="2" charset="2"/>
              <a:buChar char="v"/>
            </a:pPr>
            <a:r>
              <a:rPr lang="cs-CZ" sz="2400" b="1" dirty="0">
                <a:latin typeface="Times New Roman" panose="02020603050405020304" pitchFamily="18" charset="0"/>
                <a:cs typeface="Times New Roman" panose="02020603050405020304" pitchFamily="18" charset="0"/>
              </a:rPr>
              <a:t>Před první světovou válkou = </a:t>
            </a:r>
            <a:r>
              <a:rPr lang="cs-CZ" sz="2400" b="1" dirty="0">
                <a:highlight>
                  <a:srgbClr val="FFFF00"/>
                </a:highlight>
                <a:latin typeface="Times New Roman" panose="02020603050405020304" pitchFamily="18" charset="0"/>
                <a:cs typeface="Times New Roman" panose="02020603050405020304" pitchFamily="18" charset="0"/>
              </a:rPr>
              <a:t>mezinárodní měnový systém založen na zlatě </a:t>
            </a:r>
            <a:r>
              <a:rPr lang="cs-CZ" sz="2400" b="1" dirty="0">
                <a:latin typeface="Times New Roman" panose="02020603050405020304" pitchFamily="18" charset="0"/>
                <a:cs typeface="Times New Roman" panose="02020603050405020304" pitchFamily="18" charset="0"/>
              </a:rPr>
              <a:t>a měnové kurzy tehdy jednoduše odrážely </a:t>
            </a:r>
            <a:r>
              <a:rPr lang="cs-CZ" sz="2400" b="1" dirty="0">
                <a:solidFill>
                  <a:srgbClr val="FF0000"/>
                </a:solidFill>
                <a:latin typeface="Times New Roman" panose="02020603050405020304" pitchFamily="18" charset="0"/>
                <a:cs typeface="Times New Roman" panose="02020603050405020304" pitchFamily="18" charset="0"/>
              </a:rPr>
              <a:t>zlatý obsah národních měn:</a:t>
            </a:r>
          </a:p>
          <a:p>
            <a:pPr algn="just"/>
            <a:r>
              <a:rPr lang="cs-CZ" sz="2400" b="1" dirty="0">
                <a:latin typeface="Times New Roman" panose="02020603050405020304" pitchFamily="18" charset="0"/>
                <a:cs typeface="Times New Roman" panose="02020603050405020304" pitchFamily="18" charset="0"/>
              </a:rPr>
              <a:t>Př. zlatý obsah britské libry DVAKRÁT VYŠŠÍ než zlatý obsah amerického dolaru, měnové trhy přirozeně nastolily kurz </a:t>
            </a:r>
            <a:r>
              <a:rPr lang="cs-CZ" sz="2400" b="1" dirty="0">
                <a:highlight>
                  <a:srgbClr val="FFFF00"/>
                </a:highlight>
                <a:latin typeface="Times New Roman" panose="02020603050405020304" pitchFamily="18" charset="0"/>
                <a:cs typeface="Times New Roman" panose="02020603050405020304" pitchFamily="18" charset="0"/>
              </a:rPr>
              <a:t>2 dolary za libru. </a:t>
            </a:r>
          </a:p>
          <a:p>
            <a:pPr algn="just"/>
            <a:r>
              <a:rPr lang="cs-CZ" sz="2400" b="1" dirty="0">
                <a:latin typeface="Times New Roman" panose="02020603050405020304" pitchFamily="18" charset="0"/>
                <a:cs typeface="Times New Roman" panose="02020603050405020304" pitchFamily="18" charset="0"/>
              </a:rPr>
              <a:t>Světová válka způsobila rozpad tohoto měnového systému:</a:t>
            </a:r>
          </a:p>
          <a:p>
            <a:pPr algn="just">
              <a:buFont typeface="Wingdings" panose="05000000000000000000" pitchFamily="2" charset="2"/>
              <a:buChar char="Ø"/>
            </a:pPr>
            <a:r>
              <a:rPr lang="cs-CZ" sz="2400" b="1" dirty="0">
                <a:latin typeface="Times New Roman" panose="02020603050405020304" pitchFamily="18" charset="0"/>
                <a:cs typeface="Times New Roman" panose="02020603050405020304" pitchFamily="18" charset="0"/>
              </a:rPr>
              <a:t>Národní měny přestaly být směnitelné za zlato; Předtím – zlatý obsah pro měnové trhy – vodítko k vytváření měnových kurzů. </a:t>
            </a:r>
          </a:p>
          <a:p>
            <a:pPr algn="just">
              <a:buFont typeface="Wingdings" panose="05000000000000000000" pitchFamily="2" charset="2"/>
              <a:buChar char="ü"/>
            </a:pPr>
            <a:endParaRPr lang="cs-CZ" sz="2400" b="1" i="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400" b="1" i="1" dirty="0">
                <a:latin typeface="Times New Roman" panose="02020603050405020304" pitchFamily="18" charset="0"/>
                <a:cs typeface="Times New Roman" panose="02020603050405020304" pitchFamily="18" charset="0"/>
              </a:rPr>
              <a:t>Ekonomové - otázka: jak vysvětlit měnové kurzy v této nové situaci? </a:t>
            </a:r>
          </a:p>
          <a:p>
            <a:pPr algn="just">
              <a:buFont typeface="Wingdings" panose="05000000000000000000" pitchFamily="2" charset="2"/>
              <a:buChar char="Ø"/>
            </a:pPr>
            <a:r>
              <a:rPr lang="cs-CZ" sz="2400" b="1" dirty="0">
                <a:latin typeface="Times New Roman" panose="02020603050405020304" pitchFamily="18" charset="0"/>
                <a:cs typeface="Times New Roman" panose="02020603050405020304" pitchFamily="18" charset="0"/>
              </a:rPr>
              <a:t>1919: od švédského ekonoma G. </a:t>
            </a:r>
            <a:r>
              <a:rPr lang="cs-CZ" sz="2400" b="1" dirty="0" err="1">
                <a:latin typeface="Times New Roman" panose="02020603050405020304" pitchFamily="18" charset="0"/>
                <a:cs typeface="Times New Roman" panose="02020603050405020304" pitchFamily="18" charset="0"/>
              </a:rPr>
              <a:t>Cassel</a:t>
            </a:r>
            <a:r>
              <a:rPr lang="cs-CZ" sz="2400" b="1" dirty="0">
                <a:latin typeface="Times New Roman" panose="02020603050405020304" pitchFamily="18" charset="0"/>
                <a:cs typeface="Times New Roman" panose="02020603050405020304" pitchFamily="18" charset="0"/>
              </a:rPr>
              <a:t> - </a:t>
            </a:r>
            <a:r>
              <a:rPr lang="cs-CZ" sz="2400" b="1" dirty="0">
                <a:highlight>
                  <a:srgbClr val="FFFF00"/>
                </a:highlight>
                <a:latin typeface="Times New Roman" panose="02020603050405020304" pitchFamily="18" charset="0"/>
                <a:cs typeface="Times New Roman" panose="02020603050405020304" pitchFamily="18" charset="0"/>
              </a:rPr>
              <a:t>TEORIE PARITY KUPNÍ SÍLY. </a:t>
            </a:r>
          </a:p>
          <a:p>
            <a:pPr algn="just">
              <a:buFont typeface="Wingdings" panose="05000000000000000000" pitchFamily="2" charset="2"/>
              <a:buChar char="q"/>
            </a:pPr>
            <a:r>
              <a:rPr lang="cs-CZ" sz="2400" b="1" dirty="0">
                <a:latin typeface="Times New Roman" panose="02020603050405020304" pitchFamily="18" charset="0"/>
                <a:cs typeface="Times New Roman" panose="02020603050405020304" pitchFamily="18" charset="0"/>
              </a:rPr>
              <a:t>Základní tvrzení teorie: </a:t>
            </a:r>
            <a:r>
              <a:rPr lang="cs-CZ" sz="2400" b="1" dirty="0">
                <a:solidFill>
                  <a:srgbClr val="FF0000"/>
                </a:solidFill>
                <a:latin typeface="Times New Roman" panose="02020603050405020304" pitchFamily="18" charset="0"/>
                <a:cs typeface="Times New Roman" panose="02020603050405020304" pitchFamily="18" charset="0"/>
              </a:rPr>
              <a:t>zboží má stejnou cenu v každé zemi. </a:t>
            </a:r>
            <a:r>
              <a:rPr lang="cs-CZ" sz="2400" b="1" dirty="0">
                <a:latin typeface="Times New Roman" panose="02020603050405020304" pitchFamily="18" charset="0"/>
                <a:cs typeface="Times New Roman" panose="02020603050405020304" pitchFamily="18" charset="0"/>
              </a:rPr>
              <a:t>Hlavní argument: </a:t>
            </a:r>
            <a:r>
              <a:rPr lang="cs-CZ" sz="2400" b="1" dirty="0">
                <a:solidFill>
                  <a:srgbClr val="FF0000"/>
                </a:solidFill>
                <a:latin typeface="Times New Roman" panose="02020603050405020304" pitchFamily="18" charset="0"/>
                <a:cs typeface="Times New Roman" panose="02020603050405020304" pitchFamily="18" charset="0"/>
              </a:rPr>
              <a:t>ZÁKON JEDINÉ CENY</a:t>
            </a:r>
            <a:r>
              <a:rPr lang="cs-CZ" sz="2400" b="1" dirty="0">
                <a:latin typeface="Times New Roman" panose="02020603050405020304" pitchFamily="18" charset="0"/>
                <a:cs typeface="Times New Roman" panose="02020603050405020304" pitchFamily="18" charset="0"/>
              </a:rPr>
              <a:t> (počátek 19. st. –D. Ricardo)</a:t>
            </a:r>
          </a:p>
          <a:p>
            <a:pPr marL="114300" indent="0" algn="just">
              <a:buNone/>
            </a:pPr>
            <a:endParaRPr lang="cs-CZ" sz="24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057525" y="676856"/>
            <a:ext cx="8831943" cy="445729"/>
          </a:xfrm>
        </p:spPr>
        <p:txBody>
          <a:bodyPr>
            <a:noAutofit/>
          </a:bodyPr>
          <a:lstStyle/>
          <a:p>
            <a:r>
              <a:rPr lang="cs-CZ" sz="4000" b="1" dirty="0"/>
              <a:t>TEORIE PARITY KUPNÍ SÍLY</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7300"/>
            <a:ext cx="11674324" cy="5083115"/>
          </a:xfrm>
          <a:prstGeom prst="rect">
            <a:avLst/>
          </a:prstGeom>
          <a:noFill/>
          <a:ln>
            <a:noFill/>
          </a:ln>
        </p:spPr>
        <p:txBody>
          <a:bodyPr spcFirstLastPara="1" wrap="square" lIns="91425" tIns="45700" rIns="91425" bIns="45700" anchor="t" anchorCtr="0">
            <a:normAutofit/>
          </a:bodyPr>
          <a:lstStyle/>
          <a:p>
            <a:pPr algn="just">
              <a:buFont typeface="Wingdings" panose="05000000000000000000" pitchFamily="2" charset="2"/>
              <a:buChar char="v"/>
            </a:pPr>
            <a:r>
              <a:rPr lang="cs-CZ" sz="2400" b="1" dirty="0">
                <a:latin typeface="Times New Roman" panose="02020603050405020304" pitchFamily="18" charset="0"/>
                <a:cs typeface="Times New Roman" panose="02020603050405020304" pitchFamily="18" charset="0"/>
              </a:rPr>
              <a:t>Před první světovou válkou = </a:t>
            </a:r>
            <a:r>
              <a:rPr lang="cs-CZ" sz="2400" b="1" dirty="0">
                <a:highlight>
                  <a:srgbClr val="FFFF00"/>
                </a:highlight>
                <a:latin typeface="Times New Roman" panose="02020603050405020304" pitchFamily="18" charset="0"/>
                <a:cs typeface="Times New Roman" panose="02020603050405020304" pitchFamily="18" charset="0"/>
              </a:rPr>
              <a:t>mezinárodní měnový systém založen na zlatě </a:t>
            </a:r>
            <a:r>
              <a:rPr lang="cs-CZ" sz="2400" b="1" dirty="0">
                <a:latin typeface="Times New Roman" panose="02020603050405020304" pitchFamily="18" charset="0"/>
                <a:cs typeface="Times New Roman" panose="02020603050405020304" pitchFamily="18" charset="0"/>
              </a:rPr>
              <a:t>a měnové kurzy tehdy jednoduše odrážely zlatý obsah národních měn:</a:t>
            </a:r>
          </a:p>
          <a:p>
            <a:pPr algn="just"/>
            <a:r>
              <a:rPr lang="cs-CZ" sz="2400" b="1" dirty="0">
                <a:latin typeface="Times New Roman" panose="02020603050405020304" pitchFamily="18" charset="0"/>
                <a:cs typeface="Times New Roman" panose="02020603050405020304" pitchFamily="18" charset="0"/>
              </a:rPr>
              <a:t>Př. zlatý obsah britské libry DVAKRÁT VYŠŠÍ než zlatý obsah amerického dolaru, měnové trhy přirozeně nastolily kurz </a:t>
            </a:r>
            <a:r>
              <a:rPr lang="cs-CZ" sz="2400" b="1" dirty="0">
                <a:highlight>
                  <a:srgbClr val="FFFF00"/>
                </a:highlight>
                <a:latin typeface="Times New Roman" panose="02020603050405020304" pitchFamily="18" charset="0"/>
                <a:cs typeface="Times New Roman" panose="02020603050405020304" pitchFamily="18" charset="0"/>
              </a:rPr>
              <a:t>2 dolary za libru. </a:t>
            </a:r>
          </a:p>
          <a:p>
            <a:pPr algn="just"/>
            <a:r>
              <a:rPr lang="cs-CZ" sz="2400" b="1" dirty="0">
                <a:latin typeface="Times New Roman" panose="02020603050405020304" pitchFamily="18" charset="0"/>
                <a:cs typeface="Times New Roman" panose="02020603050405020304" pitchFamily="18" charset="0"/>
              </a:rPr>
              <a:t>Světová válka způsobila rozpad tohoto měnového systému:</a:t>
            </a:r>
          </a:p>
          <a:p>
            <a:pPr algn="just">
              <a:buFont typeface="Wingdings" panose="05000000000000000000" pitchFamily="2" charset="2"/>
              <a:buChar char="Ø"/>
            </a:pPr>
            <a:r>
              <a:rPr lang="cs-CZ" sz="2400" b="1" dirty="0">
                <a:latin typeface="Times New Roman" panose="02020603050405020304" pitchFamily="18" charset="0"/>
                <a:cs typeface="Times New Roman" panose="02020603050405020304" pitchFamily="18" charset="0"/>
              </a:rPr>
              <a:t>Národní měny přestaly být směnitelné za zlato, jejich zlatý obsah přestal být pro měnové trhy vodítkem k vytváření měnových kurzů. </a:t>
            </a:r>
          </a:p>
          <a:p>
            <a:pPr algn="just">
              <a:buFont typeface="Wingdings" panose="05000000000000000000" pitchFamily="2" charset="2"/>
              <a:buChar char="ü"/>
            </a:pPr>
            <a:endParaRPr lang="cs-CZ" sz="2400" b="1" i="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400" b="1" i="1" dirty="0">
                <a:latin typeface="Times New Roman" panose="02020603050405020304" pitchFamily="18" charset="0"/>
                <a:cs typeface="Times New Roman" panose="02020603050405020304" pitchFamily="18" charset="0"/>
              </a:rPr>
              <a:t>Ekonomové - otázka: jak vysvětlit měnové kurzy v této nové situaci? </a:t>
            </a:r>
          </a:p>
          <a:p>
            <a:pPr algn="just">
              <a:buFont typeface="Wingdings" panose="05000000000000000000" pitchFamily="2" charset="2"/>
              <a:buChar char="Ø"/>
            </a:pPr>
            <a:r>
              <a:rPr lang="cs-CZ" sz="2400" b="1" dirty="0">
                <a:latin typeface="Times New Roman" panose="02020603050405020304" pitchFamily="18" charset="0"/>
                <a:cs typeface="Times New Roman" panose="02020603050405020304" pitchFamily="18" charset="0"/>
              </a:rPr>
              <a:t>1919: od švédského ekonoma G. </a:t>
            </a:r>
            <a:r>
              <a:rPr lang="cs-CZ" sz="2400" b="1" dirty="0" err="1">
                <a:latin typeface="Times New Roman" panose="02020603050405020304" pitchFamily="18" charset="0"/>
                <a:cs typeface="Times New Roman" panose="02020603050405020304" pitchFamily="18" charset="0"/>
              </a:rPr>
              <a:t>Cassel</a:t>
            </a:r>
            <a:r>
              <a:rPr lang="cs-CZ" sz="2400" b="1" dirty="0">
                <a:latin typeface="Times New Roman" panose="02020603050405020304" pitchFamily="18" charset="0"/>
                <a:cs typeface="Times New Roman" panose="02020603050405020304" pitchFamily="18" charset="0"/>
              </a:rPr>
              <a:t> - </a:t>
            </a:r>
            <a:r>
              <a:rPr lang="cs-CZ" sz="2400" b="1" dirty="0">
                <a:highlight>
                  <a:srgbClr val="FFFF00"/>
                </a:highlight>
                <a:latin typeface="Times New Roman" panose="02020603050405020304" pitchFamily="18" charset="0"/>
                <a:cs typeface="Times New Roman" panose="02020603050405020304" pitchFamily="18" charset="0"/>
              </a:rPr>
              <a:t>TEORIE PARITY KUPNÍ SÍLY. </a:t>
            </a:r>
          </a:p>
          <a:p>
            <a:pPr algn="just">
              <a:buFont typeface="Wingdings" panose="05000000000000000000" pitchFamily="2" charset="2"/>
              <a:buChar char="q"/>
            </a:pPr>
            <a:r>
              <a:rPr lang="cs-CZ" sz="2400" b="1" dirty="0">
                <a:latin typeface="Times New Roman" panose="02020603050405020304" pitchFamily="18" charset="0"/>
                <a:cs typeface="Times New Roman" panose="02020603050405020304" pitchFamily="18" charset="0"/>
              </a:rPr>
              <a:t>Základní tvrzení teorie: zboží má stejnou cenu v každé zemi. Hlavní argument: </a:t>
            </a:r>
            <a:r>
              <a:rPr lang="cs-CZ" sz="2400" b="1" dirty="0">
                <a:solidFill>
                  <a:srgbClr val="FF0000"/>
                </a:solidFill>
                <a:latin typeface="Times New Roman" panose="02020603050405020304" pitchFamily="18" charset="0"/>
                <a:cs typeface="Times New Roman" panose="02020603050405020304" pitchFamily="18" charset="0"/>
              </a:rPr>
              <a:t>ZÁKON JEDINÉ CENY</a:t>
            </a:r>
            <a:r>
              <a:rPr lang="cs-CZ" sz="2400" b="1" dirty="0">
                <a:latin typeface="Times New Roman" panose="02020603050405020304" pitchFamily="18" charset="0"/>
                <a:cs typeface="Times New Roman" panose="02020603050405020304" pitchFamily="18" charset="0"/>
              </a:rPr>
              <a:t> (počátek 19. st. –D. Ricardo):</a:t>
            </a:r>
          </a:p>
          <a:p>
            <a:pPr marL="114300" indent="0" algn="just">
              <a:buNone/>
            </a:pPr>
            <a:endParaRPr lang="cs-CZ" sz="24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057525" y="676856"/>
            <a:ext cx="8831943" cy="445729"/>
          </a:xfrm>
        </p:spPr>
        <p:txBody>
          <a:bodyPr>
            <a:noAutofit/>
          </a:bodyPr>
          <a:lstStyle/>
          <a:p>
            <a:r>
              <a:rPr lang="cs-CZ" sz="4000" b="1" dirty="0"/>
              <a:t>TEORIE PARITY KUPNÍ SÍLY</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7300"/>
            <a:ext cx="11674324" cy="5083115"/>
          </a:xfrm>
          <a:prstGeom prst="rect">
            <a:avLst/>
          </a:prstGeom>
          <a:noFill/>
          <a:ln>
            <a:noFill/>
          </a:ln>
        </p:spPr>
        <p:txBody>
          <a:bodyPr spcFirstLastPara="1" wrap="square" lIns="91425" tIns="45700" rIns="91425" bIns="45700" anchor="t" anchorCtr="0">
            <a:normAutofit fontScale="92500"/>
          </a:bodyPr>
          <a:lstStyle/>
          <a:p>
            <a:pPr algn="just">
              <a:buFont typeface="Wingdings" panose="05000000000000000000" pitchFamily="2" charset="2"/>
              <a:buChar char="ü"/>
            </a:pPr>
            <a:r>
              <a:rPr lang="cs-CZ" sz="2400" b="1" dirty="0">
                <a:highlight>
                  <a:srgbClr val="FFFF00"/>
                </a:highlight>
                <a:latin typeface="Times New Roman" panose="02020603050405020304" pitchFamily="18" charset="0"/>
                <a:cs typeface="Times New Roman" panose="02020603050405020304" pitchFamily="18" charset="0"/>
              </a:rPr>
              <a:t>Arbitráže obchodníků </a:t>
            </a:r>
            <a:r>
              <a:rPr lang="cs-CZ" sz="2400" b="1" dirty="0">
                <a:latin typeface="Times New Roman" panose="02020603050405020304" pitchFamily="18" charset="0"/>
                <a:cs typeface="Times New Roman" panose="02020603050405020304" pitchFamily="18" charset="0"/>
              </a:rPr>
              <a:t>vyrovnávají cenu téhož zboží na územně vzdálených trzích.</a:t>
            </a:r>
          </a:p>
          <a:p>
            <a:pPr algn="just">
              <a:buFont typeface="Wingdings" panose="05000000000000000000" pitchFamily="2" charset="2"/>
              <a:buChar char="Ø"/>
            </a:pPr>
            <a:r>
              <a:rPr lang="cs-CZ" sz="2400" b="1" i="1" dirty="0">
                <a:solidFill>
                  <a:srgbClr val="FF0000"/>
                </a:solidFill>
                <a:latin typeface="Times New Roman" panose="02020603050405020304" pitchFamily="18" charset="0"/>
                <a:cs typeface="Times New Roman" panose="02020603050405020304" pitchFamily="18" charset="0"/>
              </a:rPr>
              <a:t>Arbitráž – kupování zboží na levnějším trhu za účelem jeho prodeje na dražším trhu:</a:t>
            </a:r>
          </a:p>
          <a:p>
            <a:pPr algn="just">
              <a:buFont typeface="Wingdings" panose="05000000000000000000" pitchFamily="2" charset="2"/>
              <a:buChar char="Ø"/>
            </a:pPr>
            <a:r>
              <a:rPr lang="cs-CZ" sz="2400" b="1" dirty="0">
                <a:latin typeface="Times New Roman" panose="02020603050405020304" pitchFamily="18" charset="0"/>
                <a:cs typeface="Times New Roman" panose="02020603050405020304" pitchFamily="18" charset="0"/>
              </a:rPr>
              <a:t>Arbitrážemi se prosazuje </a:t>
            </a:r>
            <a:r>
              <a:rPr lang="cs-CZ" sz="2400" b="1" dirty="0">
                <a:highlight>
                  <a:srgbClr val="FFFF00"/>
                </a:highlight>
                <a:latin typeface="Times New Roman" panose="02020603050405020304" pitchFamily="18" charset="0"/>
                <a:cs typeface="Times New Roman" panose="02020603050405020304" pitchFamily="18" charset="0"/>
              </a:rPr>
              <a:t>zákon jediné ceny. </a:t>
            </a:r>
          </a:p>
          <a:p>
            <a:pPr algn="just">
              <a:buFont typeface="Wingdings" panose="05000000000000000000" pitchFamily="2" charset="2"/>
              <a:buChar char="v"/>
            </a:pPr>
            <a:endParaRPr lang="cs-CZ" sz="24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cs-CZ" sz="2400" b="1" dirty="0">
                <a:latin typeface="Times New Roman" panose="02020603050405020304" pitchFamily="18" charset="0"/>
                <a:cs typeface="Times New Roman" panose="02020603050405020304" pitchFamily="18" charset="0"/>
              </a:rPr>
              <a:t>Souvislost ZÁKONA JEDINÉ CENY s PARITOU KUPNÍ SÍLY: </a:t>
            </a:r>
          </a:p>
          <a:p>
            <a:pPr marL="571500" indent="-457200" algn="just">
              <a:buFont typeface="+mj-lt"/>
              <a:buAutoNum type="arabicPeriod"/>
            </a:pPr>
            <a:r>
              <a:rPr lang="cs-CZ" sz="2400" b="1" dirty="0">
                <a:latin typeface="Times New Roman" panose="02020603050405020304" pitchFamily="18" charset="0"/>
                <a:cs typeface="Times New Roman" panose="02020603050405020304" pitchFamily="18" charset="0"/>
              </a:rPr>
              <a:t>Vznik rozdílu cen pouze </a:t>
            </a:r>
            <a:r>
              <a:rPr lang="cs-CZ" sz="2400" b="1" dirty="0">
                <a:solidFill>
                  <a:srgbClr val="FF0000"/>
                </a:solidFill>
                <a:latin typeface="Times New Roman" panose="02020603050405020304" pitchFamily="18" charset="0"/>
                <a:cs typeface="Times New Roman" panose="02020603050405020304" pitchFamily="18" charset="0"/>
              </a:rPr>
              <a:t>u jednoho zboží</a:t>
            </a:r>
            <a:r>
              <a:rPr lang="cs-CZ" sz="2400" b="1" dirty="0">
                <a:latin typeface="Times New Roman" panose="02020603050405020304" pitchFamily="18" charset="0"/>
                <a:cs typeface="Times New Roman" panose="02020603050405020304" pitchFamily="18" charset="0"/>
              </a:rPr>
              <a:t>: </a:t>
            </a:r>
            <a:r>
              <a:rPr lang="cs-CZ" sz="2400" b="1" dirty="0">
                <a:highlight>
                  <a:srgbClr val="FFFF00"/>
                </a:highlight>
                <a:latin typeface="Times New Roman" panose="02020603050405020304" pitchFamily="18" charset="0"/>
                <a:cs typeface="Times New Roman" panose="02020603050405020304" pitchFamily="18" charset="0"/>
              </a:rPr>
              <a:t>arbitráž působí na ceny</a:t>
            </a:r>
            <a:r>
              <a:rPr lang="cs-CZ" sz="2400" b="1" dirty="0">
                <a:latin typeface="Times New Roman" panose="02020603050405020304" pitchFamily="18" charset="0"/>
                <a:cs typeface="Times New Roman" panose="02020603050405020304" pitchFamily="18" charset="0"/>
              </a:rPr>
              <a:t>, dokud je nesjednotí. </a:t>
            </a:r>
          </a:p>
          <a:p>
            <a:pPr algn="just">
              <a:buFont typeface="Wingdings" panose="05000000000000000000" pitchFamily="2" charset="2"/>
              <a:buChar char="Ø"/>
            </a:pPr>
            <a:r>
              <a:rPr lang="cs-CZ" sz="2400" b="1" dirty="0">
                <a:latin typeface="Times New Roman" panose="02020603050405020304" pitchFamily="18" charset="0"/>
                <a:cs typeface="Times New Roman" panose="02020603050405020304" pitchFamily="18" charset="0"/>
              </a:rPr>
              <a:t>Arbitráže na trhu sukna nepůsobí příliš na měnový kurz: malý podíl na zahraničním obchodu Česka nebo eurozóny. </a:t>
            </a:r>
          </a:p>
          <a:p>
            <a:pPr marL="571500" indent="-457200" algn="just">
              <a:buFont typeface="+mj-lt"/>
              <a:buAutoNum type="arabicPeriod"/>
            </a:pPr>
            <a:endParaRPr lang="cs-CZ" sz="2400" b="1" dirty="0">
              <a:latin typeface="Times New Roman" panose="02020603050405020304" pitchFamily="18" charset="0"/>
              <a:cs typeface="Times New Roman" panose="02020603050405020304" pitchFamily="18" charset="0"/>
            </a:endParaRPr>
          </a:p>
          <a:p>
            <a:pPr marL="571500" indent="-457200" algn="just">
              <a:buFont typeface="+mj-lt"/>
              <a:buAutoNum type="arabicPeriod" startAt="2"/>
            </a:pPr>
            <a:r>
              <a:rPr lang="cs-CZ" sz="2400" b="1" dirty="0">
                <a:latin typeface="Times New Roman" panose="02020603050405020304" pitchFamily="18" charset="0"/>
                <a:cs typeface="Times New Roman" panose="02020603050405020304" pitchFamily="18" charset="0"/>
              </a:rPr>
              <a:t>Vznik rozdílu v cenách všeho nebo většiny zboží = </a:t>
            </a:r>
            <a:r>
              <a:rPr lang="cs-CZ" sz="2400" b="1" dirty="0">
                <a:solidFill>
                  <a:srgbClr val="FF0000"/>
                </a:solidFill>
                <a:latin typeface="Times New Roman" panose="02020603050405020304" pitchFamily="18" charset="0"/>
                <a:cs typeface="Times New Roman" panose="02020603050405020304" pitchFamily="18" charset="0"/>
              </a:rPr>
              <a:t>rozdíl v cenových hladinách, </a:t>
            </a:r>
            <a:r>
              <a:rPr lang="cs-CZ" sz="2400" b="1" dirty="0">
                <a:highlight>
                  <a:srgbClr val="FFFF00"/>
                </a:highlight>
                <a:latin typeface="Times New Roman" panose="02020603050405020304" pitchFamily="18" charset="0"/>
                <a:cs typeface="Times New Roman" panose="02020603050405020304" pitchFamily="18" charset="0"/>
              </a:rPr>
              <a:t>arbitráže působí na měnový kurz. </a:t>
            </a:r>
            <a:r>
              <a:rPr lang="cs-CZ" sz="2400" b="1" dirty="0">
                <a:latin typeface="Times New Roman" panose="02020603050405020304" pitchFamily="18" charset="0"/>
                <a:cs typeface="Times New Roman" panose="02020603050405020304" pitchFamily="18" charset="0"/>
              </a:rPr>
              <a:t>Kurz reaguje mnohem rychleji než ceny zboží!!! </a:t>
            </a:r>
          </a:p>
          <a:p>
            <a:pPr algn="just">
              <a:buFont typeface="Wingdings" panose="05000000000000000000" pitchFamily="2" charset="2"/>
              <a:buChar char="Ø"/>
            </a:pPr>
            <a:r>
              <a:rPr lang="cs-CZ" sz="2400" b="1" dirty="0">
                <a:latin typeface="Times New Roman" panose="02020603050405020304" pitchFamily="18" charset="0"/>
                <a:cs typeface="Times New Roman" panose="02020603050405020304" pitchFamily="18" charset="0"/>
              </a:rPr>
              <a:t>Dříve než ceny se změní měnový kurz. =&gt; </a:t>
            </a:r>
            <a:r>
              <a:rPr lang="cs-CZ" sz="2400" b="1" dirty="0">
                <a:highlight>
                  <a:srgbClr val="FFFF00"/>
                </a:highlight>
                <a:latin typeface="Times New Roman" panose="02020603050405020304" pitchFamily="18" charset="0"/>
                <a:cs typeface="Times New Roman" panose="02020603050405020304" pitchFamily="18" charset="0"/>
              </a:rPr>
              <a:t>Nominální měnový kurz se přizpůsobí poměru cenových hladin. </a:t>
            </a:r>
          </a:p>
          <a:p>
            <a:pPr marL="114300" indent="0" algn="just">
              <a:buNone/>
            </a:pPr>
            <a:endParaRPr lang="cs-CZ" sz="24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057525" y="676856"/>
            <a:ext cx="8831943" cy="445729"/>
          </a:xfrm>
        </p:spPr>
        <p:txBody>
          <a:bodyPr>
            <a:noAutofit/>
          </a:bodyPr>
          <a:lstStyle/>
          <a:p>
            <a:r>
              <a:rPr lang="cs-CZ" sz="4000" b="1" dirty="0"/>
              <a:t>TEORIE PARITY KUPNÍ SÍLY</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7300"/>
            <a:ext cx="11674324" cy="5083115"/>
          </a:xfrm>
          <a:prstGeom prst="rect">
            <a:avLst/>
          </a:prstGeom>
          <a:noFill/>
          <a:ln>
            <a:noFill/>
          </a:ln>
        </p:spPr>
        <p:txBody>
          <a:bodyPr spcFirstLastPara="1" wrap="square" lIns="91425" tIns="45700" rIns="91425" bIns="45700" anchor="t" anchorCtr="0">
            <a:normAutofit/>
          </a:bodyPr>
          <a:lstStyle/>
          <a:p>
            <a:pPr algn="just">
              <a:buFont typeface="Wingdings" panose="05000000000000000000" pitchFamily="2" charset="2"/>
              <a:buChar char="ü"/>
            </a:pPr>
            <a:r>
              <a:rPr lang="cs-CZ" sz="2800" b="1" dirty="0">
                <a:latin typeface="Times New Roman" panose="02020603050405020304" pitchFamily="18" charset="0"/>
                <a:cs typeface="Times New Roman" panose="02020603050405020304" pitchFamily="18" charset="0"/>
              </a:rPr>
              <a:t>= Podstata </a:t>
            </a:r>
            <a:r>
              <a:rPr lang="cs-CZ" sz="2800" b="1" dirty="0">
                <a:highlight>
                  <a:srgbClr val="FFFF00"/>
                </a:highlight>
                <a:latin typeface="Times New Roman" panose="02020603050405020304" pitchFamily="18" charset="0"/>
                <a:cs typeface="Times New Roman" panose="02020603050405020304" pitchFamily="18" charset="0"/>
              </a:rPr>
              <a:t>ABSOLUTNÍ VERZE TEORIE PARITY KUPNÍ SILY</a:t>
            </a:r>
            <a:r>
              <a:rPr lang="cs-CZ" sz="2800" b="1" dirty="0">
                <a:latin typeface="Times New Roman" panose="02020603050405020304" pitchFamily="18" charset="0"/>
                <a:cs typeface="Times New Roman" panose="02020603050405020304" pitchFamily="18" charset="0"/>
              </a:rPr>
              <a:t>: nominální měnový kurz: dán poměrem domácí a zahraniční cenové hladiny: </a:t>
            </a:r>
          </a:p>
          <a:p>
            <a:pPr marL="114300" indent="0" algn="just">
              <a:buNone/>
            </a:pPr>
            <a:endParaRPr lang="cs-CZ" sz="2800" b="1" dirty="0">
              <a:latin typeface="Times New Roman" panose="02020603050405020304" pitchFamily="18" charset="0"/>
              <a:cs typeface="Times New Roman" panose="02020603050405020304" pitchFamily="18" charset="0"/>
            </a:endParaRPr>
          </a:p>
          <a:p>
            <a:pPr marL="114300" indent="0" algn="just">
              <a:buNone/>
            </a:pPr>
            <a:endParaRPr lang="cs-CZ" sz="2800" b="1" dirty="0">
              <a:latin typeface="Times New Roman" panose="02020603050405020304" pitchFamily="18" charset="0"/>
              <a:cs typeface="Times New Roman" panose="02020603050405020304" pitchFamily="18" charset="0"/>
            </a:endParaRPr>
          </a:p>
          <a:p>
            <a:pPr algn="just"/>
            <a:endParaRPr lang="cs-CZ" sz="2800" b="1" dirty="0">
              <a:latin typeface="Times New Roman" panose="02020603050405020304" pitchFamily="18" charset="0"/>
              <a:cs typeface="Times New Roman" panose="02020603050405020304" pitchFamily="18" charset="0"/>
            </a:endParaRPr>
          </a:p>
          <a:p>
            <a:pPr algn="just"/>
            <a:endParaRPr lang="cs-CZ" sz="2800" b="1" dirty="0">
              <a:latin typeface="Times New Roman" panose="02020603050405020304" pitchFamily="18" charset="0"/>
              <a:cs typeface="Times New Roman" panose="02020603050405020304" pitchFamily="18" charset="0"/>
            </a:endParaRPr>
          </a:p>
          <a:p>
            <a:pPr algn="just"/>
            <a:r>
              <a:rPr lang="cs-CZ" sz="2800" b="1" dirty="0">
                <a:latin typeface="Times New Roman" panose="02020603050405020304" pitchFamily="18" charset="0"/>
                <a:cs typeface="Times New Roman" panose="02020603050405020304" pitchFamily="18" charset="0"/>
              </a:rPr>
              <a:t>E — nominální měnový kurz, </a:t>
            </a:r>
          </a:p>
          <a:p>
            <a:pPr algn="just"/>
            <a:r>
              <a:rPr lang="cs-CZ" sz="2800" b="1" dirty="0">
                <a:latin typeface="Times New Roman" panose="02020603050405020304" pitchFamily="18" charset="0"/>
                <a:cs typeface="Times New Roman" panose="02020603050405020304" pitchFamily="18" charset="0"/>
              </a:rPr>
              <a:t>P — domácí cenová hladina (v domácí měně), </a:t>
            </a:r>
          </a:p>
          <a:p>
            <a:pPr algn="just"/>
            <a:r>
              <a:rPr lang="cs-CZ" sz="2800" b="1" dirty="0">
                <a:latin typeface="Times New Roman" panose="02020603050405020304" pitchFamily="18" charset="0"/>
                <a:cs typeface="Times New Roman" panose="02020603050405020304" pitchFamily="18" charset="0"/>
              </a:rPr>
              <a:t>Pf — zahraniční cenová hladina (v zahraniční měně). </a:t>
            </a:r>
          </a:p>
          <a:p>
            <a:pPr marL="114300" indent="0" algn="just">
              <a:buNone/>
            </a:pPr>
            <a:endParaRPr lang="cs-CZ" sz="28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057525" y="676856"/>
            <a:ext cx="8831943" cy="445729"/>
          </a:xfrm>
        </p:spPr>
        <p:txBody>
          <a:bodyPr>
            <a:noAutofit/>
          </a:bodyPr>
          <a:lstStyle/>
          <a:p>
            <a:r>
              <a:rPr lang="cs-CZ" sz="4000" b="1" dirty="0"/>
              <a:t>TEORIE PARITY KUPNÍ SÍLY</a:t>
            </a:r>
          </a:p>
        </p:txBody>
      </p:sp>
      <p:pic>
        <p:nvPicPr>
          <p:cNvPr id="5" name="Picture 4">
            <a:extLst>
              <a:ext uri="{FF2B5EF4-FFF2-40B4-BE49-F238E27FC236}">
                <a16:creationId xmlns:a16="http://schemas.microsoft.com/office/drawing/2014/main" id="{29562103-A48F-538D-ECC0-E7A20B38C9DA}"/>
              </a:ext>
            </a:extLst>
          </p:cNvPr>
          <p:cNvPicPr>
            <a:picLocks noChangeAspect="1"/>
          </p:cNvPicPr>
          <p:nvPr/>
        </p:nvPicPr>
        <p:blipFill>
          <a:blip r:embed="rId3"/>
          <a:srcRect t="14774" b="12225"/>
          <a:stretch>
            <a:fillRect/>
          </a:stretch>
        </p:blipFill>
        <p:spPr>
          <a:xfrm>
            <a:off x="4114800" y="2492297"/>
            <a:ext cx="2943922" cy="18734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7300"/>
            <a:ext cx="11674324" cy="5083115"/>
          </a:xfrm>
          <a:prstGeom prst="rect">
            <a:avLst/>
          </a:prstGeom>
          <a:noFill/>
          <a:ln>
            <a:noFill/>
          </a:ln>
        </p:spPr>
        <p:txBody>
          <a:bodyPr spcFirstLastPara="1" wrap="square" lIns="91425" tIns="45700" rIns="91425" bIns="45700" anchor="t" anchorCtr="0">
            <a:normAutofit/>
          </a:bodyPr>
          <a:lstStyle/>
          <a:p>
            <a:pPr algn="just"/>
            <a:r>
              <a:rPr lang="cs-CZ" sz="2400" b="1" dirty="0">
                <a:latin typeface="Times New Roman" panose="02020603050405020304" pitchFamily="18" charset="0"/>
                <a:cs typeface="Times New Roman" panose="02020603050405020304" pitchFamily="18" charset="0"/>
              </a:rPr>
              <a:t>Cenová hladina v ČR – 30krát vyšší než cenová hladina v eurozóně:</a:t>
            </a:r>
          </a:p>
          <a:p>
            <a:pPr algn="just">
              <a:buFont typeface="Wingdings" panose="05000000000000000000" pitchFamily="2" charset="2"/>
              <a:buChar char="Ø"/>
            </a:pPr>
            <a:r>
              <a:rPr lang="cs-CZ" sz="2400" b="1" dirty="0">
                <a:latin typeface="Times New Roman" panose="02020603050405020304" pitchFamily="18" charset="0"/>
                <a:cs typeface="Times New Roman" panose="02020603050405020304" pitchFamily="18" charset="0"/>
              </a:rPr>
              <a:t>KURZ PARITY KUPNÍ SÍLY = 30 CZK/EUR: tento kurz zajistí, že je české, i evropské zboží stejně drahé: za korunu koupím v eurozóně stejné množství zboží jako v ČR = kurz parity kupní síly. </a:t>
            </a:r>
          </a:p>
          <a:p>
            <a:pPr algn="just">
              <a:buFont typeface="Wingdings" panose="05000000000000000000" pitchFamily="2" charset="2"/>
              <a:buChar char="ü"/>
            </a:pPr>
            <a:r>
              <a:rPr lang="cs-CZ" sz="2400" b="1" dirty="0">
                <a:highlight>
                  <a:srgbClr val="FFFF00"/>
                </a:highlight>
                <a:latin typeface="Times New Roman" panose="02020603050405020304" pitchFamily="18" charset="0"/>
                <a:cs typeface="Times New Roman" panose="02020603050405020304" pitchFamily="18" charset="0"/>
              </a:rPr>
              <a:t>Závěr teorie parity kupní síly: měna má v každé zemi stejnou kupní sílu. </a:t>
            </a:r>
          </a:p>
          <a:p>
            <a:pPr algn="just">
              <a:buFont typeface="Wingdings" panose="05000000000000000000" pitchFamily="2" charset="2"/>
              <a:buChar char="ü"/>
            </a:pPr>
            <a:endParaRPr lang="cs-CZ" sz="24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cs-CZ" sz="2400" b="1" dirty="0">
                <a:solidFill>
                  <a:srgbClr val="FF0000"/>
                </a:solidFill>
                <a:latin typeface="Times New Roman" panose="02020603050405020304" pitchFamily="18" charset="0"/>
                <a:cs typeface="Times New Roman" panose="02020603050405020304" pitchFamily="18" charset="0"/>
              </a:rPr>
              <a:t>Vztah k E</a:t>
            </a:r>
            <a:r>
              <a:rPr lang="cs-CZ" sz="2000" b="1" dirty="0">
                <a:solidFill>
                  <a:srgbClr val="FF0000"/>
                </a:solidFill>
                <a:latin typeface="Times New Roman" panose="02020603050405020304" pitchFamily="18" charset="0"/>
                <a:cs typeface="Times New Roman" panose="02020603050405020304" pitchFamily="18" charset="0"/>
              </a:rPr>
              <a:t>R</a:t>
            </a:r>
          </a:p>
          <a:p>
            <a:pPr algn="just">
              <a:buFont typeface="Wingdings" panose="05000000000000000000" pitchFamily="2" charset="2"/>
              <a:buChar char="ü"/>
            </a:pPr>
            <a:r>
              <a:rPr lang="cs-CZ" sz="2400" b="1" dirty="0">
                <a:solidFill>
                  <a:srgbClr val="FF0000"/>
                </a:solidFill>
                <a:latin typeface="Times New Roman" panose="02020603050405020304" pitchFamily="18" charset="0"/>
                <a:cs typeface="Times New Roman" panose="02020603050405020304" pitchFamily="18" charset="0"/>
              </a:rPr>
              <a:t>Reálný měnový kurz: poměr cenových hladin dvou zemí vyjádřených ve stejné méně </a:t>
            </a:r>
          </a:p>
          <a:p>
            <a:pPr algn="just">
              <a:buFont typeface="Wingdings" panose="05000000000000000000" pitchFamily="2" charset="2"/>
              <a:buChar char="Ø"/>
            </a:pPr>
            <a:r>
              <a:rPr lang="cs-CZ" sz="2400" b="1" dirty="0">
                <a:solidFill>
                  <a:srgbClr val="FF0000"/>
                </a:solidFill>
                <a:latin typeface="Times New Roman" panose="02020603050405020304" pitchFamily="18" charset="0"/>
                <a:cs typeface="Times New Roman" panose="02020603050405020304" pitchFamily="18" charset="0"/>
              </a:rPr>
              <a:t>Nominální kurz = poměr cenových hladin:</a:t>
            </a:r>
          </a:p>
          <a:p>
            <a:pPr algn="just">
              <a:buFont typeface="Wingdings" panose="05000000000000000000" pitchFamily="2" charset="2"/>
              <a:buChar char="Ø"/>
            </a:pPr>
            <a:r>
              <a:rPr lang="cs-CZ" sz="2400" b="1" dirty="0">
                <a:solidFill>
                  <a:srgbClr val="FF0000"/>
                </a:solidFill>
                <a:latin typeface="Times New Roman" panose="02020603050405020304" pitchFamily="18" charset="0"/>
                <a:cs typeface="Times New Roman" panose="02020603050405020304" pitchFamily="18" charset="0"/>
              </a:rPr>
              <a:t>=&gt; Reálný kurz je roven jedné: cenové hladiny obou zemí (vyjádřené ve stejné měně) jsou stejné. </a:t>
            </a:r>
          </a:p>
          <a:p>
            <a:pPr algn="just">
              <a:buFont typeface="Wingdings" panose="05000000000000000000" pitchFamily="2" charset="2"/>
              <a:buChar char="q"/>
            </a:pPr>
            <a:endParaRPr lang="cs-CZ" sz="24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cs-CZ" sz="2400" b="1" dirty="0">
              <a:latin typeface="Times New Roman" panose="02020603050405020304" pitchFamily="18" charset="0"/>
              <a:cs typeface="Times New Roman" panose="02020603050405020304" pitchFamily="18" charset="0"/>
            </a:endParaRPr>
          </a:p>
          <a:p>
            <a:pPr marL="114300" indent="0" algn="just">
              <a:buNone/>
            </a:pPr>
            <a:endParaRPr lang="cs-CZ" sz="24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057525" y="676856"/>
            <a:ext cx="8831943" cy="445729"/>
          </a:xfrm>
        </p:spPr>
        <p:txBody>
          <a:bodyPr>
            <a:noAutofit/>
          </a:bodyPr>
          <a:lstStyle/>
          <a:p>
            <a:r>
              <a:rPr lang="cs-CZ" sz="4000" b="1" dirty="0"/>
              <a:t>TEORIE PARITY KUPNÍ SÍLY</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96A07470-A0DB-9F6F-A835-881806A40C3D}"/>
            </a:ext>
          </a:extLst>
        </p:cNvPr>
        <p:cNvGrpSpPr/>
        <p:nvPr/>
      </p:nvGrpSpPr>
      <p:grpSpPr>
        <a:xfrm>
          <a:off x="0" y="0"/>
          <a:ext cx="0" cy="0"/>
          <a:chOff x="0" y="0"/>
          <a:chExt cx="0" cy="0"/>
        </a:xfrm>
      </p:grpSpPr>
      <p:sp>
        <p:nvSpPr>
          <p:cNvPr id="98" name="Google Shape;98;p14">
            <a:extLst>
              <a:ext uri="{FF2B5EF4-FFF2-40B4-BE49-F238E27FC236}">
                <a16:creationId xmlns:a16="http://schemas.microsoft.com/office/drawing/2014/main" id="{2B2C5DDD-C234-19B8-DFA0-9E19F08819F3}"/>
              </a:ext>
            </a:extLst>
          </p:cNvPr>
          <p:cNvSpPr txBox="1">
            <a:spLocks noGrp="1"/>
          </p:cNvSpPr>
          <p:nvPr>
            <p:ph type="body" idx="1"/>
          </p:nvPr>
        </p:nvSpPr>
        <p:spPr>
          <a:xfrm>
            <a:off x="348343" y="1257300"/>
            <a:ext cx="11674324" cy="5083115"/>
          </a:xfrm>
          <a:prstGeom prst="rect">
            <a:avLst/>
          </a:prstGeom>
          <a:noFill/>
          <a:ln>
            <a:noFill/>
          </a:ln>
        </p:spPr>
        <p:txBody>
          <a:bodyPr spcFirstLastPara="1" wrap="square" lIns="91425" tIns="45700" rIns="91425" bIns="45700" anchor="t" anchorCtr="0">
            <a:normAutofit/>
          </a:bodyPr>
          <a:lstStyle/>
          <a:p>
            <a:pPr algn="just">
              <a:buFont typeface="Wingdings" panose="05000000000000000000" pitchFamily="2" charset="2"/>
              <a:buChar char="q"/>
            </a:pPr>
            <a:r>
              <a:rPr lang="cs-CZ" b="1" dirty="0">
                <a:latin typeface="Times New Roman" panose="02020603050405020304" pitchFamily="18" charset="0"/>
                <a:cs typeface="Times New Roman" panose="02020603050405020304" pitchFamily="18" charset="0"/>
              </a:rPr>
              <a:t>Spojení teorie parity kupní síly s modelem určení reálného měnového kurzu: Obr. Násl. Snímek. </a:t>
            </a:r>
          </a:p>
          <a:p>
            <a:pPr algn="just">
              <a:buFont typeface="Wingdings" panose="05000000000000000000" pitchFamily="2" charset="2"/>
              <a:buChar char="ü"/>
            </a:pPr>
            <a:r>
              <a:rPr lang="cs-CZ" b="1" dirty="0">
                <a:latin typeface="Times New Roman" panose="02020603050405020304" pitchFamily="18" charset="0"/>
                <a:cs typeface="Times New Roman" panose="02020603050405020304" pitchFamily="18" charset="0"/>
              </a:rPr>
              <a:t>Platnost teorie parity kupní síly: čistý vývoz vysoce citlivý na změny reálného kurzu — nepatrná změna reálného kurzu vyvolá nekonečně velkou změnu v čistém vývozu: </a:t>
            </a:r>
          </a:p>
          <a:p>
            <a:pPr algn="just">
              <a:buFont typeface="Wingdings" panose="05000000000000000000" pitchFamily="2" charset="2"/>
              <a:buChar char="ü"/>
            </a:pPr>
            <a:r>
              <a:rPr lang="cs-CZ" b="1" dirty="0">
                <a:solidFill>
                  <a:srgbClr val="FF0000"/>
                </a:solidFill>
                <a:latin typeface="Times New Roman" panose="02020603050405020304" pitchFamily="18" charset="0"/>
                <a:cs typeface="Times New Roman" panose="02020603050405020304" pitchFamily="18" charset="0"/>
              </a:rPr>
              <a:t>Křivka X(E</a:t>
            </a:r>
            <a:r>
              <a:rPr lang="cs-CZ" sz="2400" b="1" dirty="0">
                <a:solidFill>
                  <a:srgbClr val="FF0000"/>
                </a:solidFill>
                <a:latin typeface="Times New Roman" panose="02020603050405020304" pitchFamily="18" charset="0"/>
                <a:cs typeface="Times New Roman" panose="02020603050405020304" pitchFamily="18" charset="0"/>
              </a:rPr>
              <a:t>R</a:t>
            </a:r>
            <a:r>
              <a:rPr lang="cs-CZ" b="1" dirty="0">
                <a:solidFill>
                  <a:srgbClr val="FF0000"/>
                </a:solidFill>
                <a:latin typeface="Times New Roman" panose="02020603050405020304" pitchFamily="18" charset="0"/>
                <a:cs typeface="Times New Roman" panose="02020603050405020304" pitchFamily="18" charset="0"/>
              </a:rPr>
              <a:t>) – HORIZONTÁLNÍ: </a:t>
            </a:r>
          </a:p>
          <a:p>
            <a:pPr algn="just">
              <a:buFont typeface="Wingdings" panose="05000000000000000000" pitchFamily="2" charset="2"/>
              <a:buChar char="Ø"/>
            </a:pPr>
            <a:endParaRPr lang="cs-CZ"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b="1" dirty="0">
                <a:latin typeface="Times New Roman" panose="02020603050405020304" pitchFamily="18" charset="0"/>
                <a:cs typeface="Times New Roman" panose="02020603050405020304" pitchFamily="18" charset="0"/>
              </a:rPr>
              <a:t>Změny zahraničních investic a čistého dovozu, např. z -</a:t>
            </a:r>
            <a:r>
              <a:rPr lang="cs-CZ" b="1" dirty="0" err="1">
                <a:latin typeface="Times New Roman" panose="02020603050405020304" pitchFamily="18" charset="0"/>
                <a:cs typeface="Times New Roman" panose="02020603050405020304" pitchFamily="18" charset="0"/>
              </a:rPr>
              <a:t>If</a:t>
            </a:r>
            <a:r>
              <a:rPr lang="cs-CZ" b="1" dirty="0">
                <a:latin typeface="Times New Roman" panose="02020603050405020304" pitchFamily="18" charset="0"/>
                <a:cs typeface="Times New Roman" panose="02020603050405020304" pitchFamily="18" charset="0"/>
              </a:rPr>
              <a:t> na </a:t>
            </a:r>
          </a:p>
          <a:p>
            <a:pPr algn="just">
              <a:buFont typeface="Wingdings" panose="05000000000000000000" pitchFamily="2" charset="2"/>
              <a:buChar char="Ø"/>
            </a:pPr>
            <a:r>
              <a:rPr lang="cs-CZ" b="1" dirty="0">
                <a:latin typeface="Times New Roman" panose="02020603050405020304" pitchFamily="18" charset="0"/>
                <a:cs typeface="Times New Roman" panose="02020603050405020304" pitchFamily="18" charset="0"/>
              </a:rPr>
              <a:t>-</a:t>
            </a:r>
            <a:r>
              <a:rPr lang="cs-CZ" b="1" dirty="0" err="1">
                <a:latin typeface="Times New Roman" panose="02020603050405020304" pitchFamily="18" charset="0"/>
                <a:cs typeface="Times New Roman" panose="02020603050405020304" pitchFamily="18" charset="0"/>
              </a:rPr>
              <a:t>If</a:t>
            </a:r>
            <a:r>
              <a:rPr lang="cs-CZ" b="1" dirty="0">
                <a:latin typeface="Times New Roman" panose="02020603050405020304" pitchFamily="18" charset="0"/>
                <a:cs typeface="Times New Roman" panose="02020603050405020304" pitchFamily="18" charset="0"/>
              </a:rPr>
              <a:t>', nemají žádný vliv na reálný kurz: stále </a:t>
            </a:r>
            <a:r>
              <a:rPr kumimoji="0" lang="cs-CZ" sz="3200" b="1"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a:cs typeface="Times New Roman" panose="02020603050405020304" pitchFamily="18" charset="0"/>
                <a:sym typeface="Calibri" panose="020F0502020204030204"/>
              </a:rPr>
              <a:t>E</a:t>
            </a:r>
            <a:r>
              <a:rPr kumimoji="0" lang="cs-CZ" sz="2400" b="1"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a:cs typeface="Times New Roman" panose="02020603050405020304" pitchFamily="18" charset="0"/>
                <a:sym typeface="Calibri" panose="020F0502020204030204"/>
              </a:rPr>
              <a:t>R </a:t>
            </a:r>
            <a:r>
              <a:rPr lang="cs-CZ" b="1" dirty="0">
                <a:solidFill>
                  <a:srgbClr val="FF0000"/>
                </a:solidFill>
                <a:latin typeface="Times New Roman" panose="02020603050405020304" pitchFamily="18" charset="0"/>
                <a:cs typeface="Times New Roman" panose="02020603050405020304" pitchFamily="18" charset="0"/>
              </a:rPr>
              <a:t>= 1.</a:t>
            </a:r>
            <a:r>
              <a:rPr lang="cs-CZ" b="1"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ü"/>
            </a:pPr>
            <a:endParaRPr lang="cs-CZ" b="1" dirty="0">
              <a:latin typeface="Times New Roman" panose="02020603050405020304" pitchFamily="18" charset="0"/>
              <a:cs typeface="Times New Roman" panose="02020603050405020304" pitchFamily="18" charset="0"/>
            </a:endParaRPr>
          </a:p>
          <a:p>
            <a:pPr marL="114300" indent="0" algn="just">
              <a:buNone/>
            </a:pPr>
            <a:endParaRPr lang="cs-CZ" b="1" dirty="0">
              <a:latin typeface="Times New Roman" panose="02020603050405020304" pitchFamily="18" charset="0"/>
              <a:cs typeface="Times New Roman" panose="02020603050405020304" pitchFamily="18" charset="0"/>
            </a:endParaRPr>
          </a:p>
        </p:txBody>
      </p:sp>
      <p:sp>
        <p:nvSpPr>
          <p:cNvPr id="99" name="Google Shape;99;p14">
            <a:extLst>
              <a:ext uri="{FF2B5EF4-FFF2-40B4-BE49-F238E27FC236}">
                <a16:creationId xmlns:a16="http://schemas.microsoft.com/office/drawing/2014/main" id="{1CB1F67D-A70D-8C31-D6CE-17505D0CA5E2}"/>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a:extLst>
              <a:ext uri="{FF2B5EF4-FFF2-40B4-BE49-F238E27FC236}">
                <a16:creationId xmlns:a16="http://schemas.microsoft.com/office/drawing/2014/main" id="{E17392D2-B940-4537-5AAA-76E2BC89D0CE}"/>
              </a:ext>
            </a:extLst>
          </p:cNvPr>
          <p:cNvSpPr>
            <a:spLocks noGrp="1"/>
          </p:cNvSpPr>
          <p:nvPr>
            <p:ph type="title"/>
          </p:nvPr>
        </p:nvSpPr>
        <p:spPr>
          <a:xfrm>
            <a:off x="3057525" y="676856"/>
            <a:ext cx="8831943" cy="445729"/>
          </a:xfrm>
        </p:spPr>
        <p:txBody>
          <a:bodyPr>
            <a:noAutofit/>
          </a:bodyPr>
          <a:lstStyle/>
          <a:p>
            <a:r>
              <a:rPr lang="cs-CZ" sz="4000" b="1" dirty="0"/>
              <a:t>TEORIE PARITY KUPNÍ SÍLY</a:t>
            </a:r>
          </a:p>
        </p:txBody>
      </p:sp>
    </p:spTree>
    <p:extLst>
      <p:ext uri="{BB962C8B-B14F-4D97-AF65-F5344CB8AC3E}">
        <p14:creationId xmlns:p14="http://schemas.microsoft.com/office/powerpoint/2010/main" val="8802636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2573"/>
            <a:ext cx="11674324" cy="5167278"/>
          </a:xfrm>
          <a:prstGeom prst="rect">
            <a:avLst/>
          </a:prstGeom>
          <a:noFill/>
          <a:ln>
            <a:noFill/>
          </a:ln>
        </p:spPr>
        <p:txBody>
          <a:bodyPr spcFirstLastPara="1" wrap="square" lIns="91425" tIns="45700" rIns="91425" bIns="45700" anchor="t" anchorCtr="0">
            <a:normAutofit lnSpcReduction="10000"/>
          </a:bodyPr>
          <a:lstStyle/>
          <a:p>
            <a:pPr marL="4572000" indent="-352425" algn="just">
              <a:buNone/>
            </a:pPr>
            <a:r>
              <a:rPr lang="cs-CZ" sz="2000" b="1" dirty="0">
                <a:latin typeface="Times New Roman" panose="02020603050405020304" pitchFamily="18" charset="0"/>
                <a:cs typeface="Times New Roman" panose="02020603050405020304" pitchFamily="18" charset="0"/>
              </a:rPr>
              <a:t>PB jako celek = vždy účetně vyrovnaná; souhrnný záznam: Nezachycuje podrobně každou transakci: každý nákup výrobku či poskytnutí služeb. Transakce </a:t>
            </a:r>
            <a:r>
              <a:rPr lang="cs-CZ" sz="2000" b="1" dirty="0">
                <a:solidFill>
                  <a:srgbClr val="FF0000"/>
                </a:solidFill>
                <a:latin typeface="Times New Roman" panose="02020603050405020304" pitchFamily="18" charset="0"/>
                <a:cs typeface="Times New Roman" panose="02020603050405020304" pitchFamily="18" charset="0"/>
              </a:rPr>
              <a:t>agregovány do několika kategorií. </a:t>
            </a:r>
          </a:p>
          <a:p>
            <a:pPr marL="4572000" indent="-352425" algn="just">
              <a:buFont typeface="Wingdings" panose="05000000000000000000" pitchFamily="2" charset="2"/>
              <a:buChar char="Ø"/>
            </a:pPr>
            <a:r>
              <a:rPr lang="cs-CZ" sz="2000" b="1" dirty="0">
                <a:latin typeface="Times New Roman" panose="02020603050405020304" pitchFamily="18" charset="0"/>
                <a:cs typeface="Times New Roman" panose="02020603050405020304" pitchFamily="18" charset="0"/>
              </a:rPr>
              <a:t>Sestavování výkazu PB – podle </a:t>
            </a:r>
            <a:r>
              <a:rPr lang="cs-CZ" sz="2000" b="1" dirty="0">
                <a:solidFill>
                  <a:srgbClr val="FF0000"/>
                </a:solidFill>
                <a:latin typeface="Times New Roman" panose="02020603050405020304" pitchFamily="18" charset="0"/>
                <a:cs typeface="Times New Roman" panose="02020603050405020304" pitchFamily="18" charset="0"/>
              </a:rPr>
              <a:t>metodiky Mezinárodního měnového fondu – srovnatelnost statistky jednotlivých zemí.</a:t>
            </a:r>
          </a:p>
          <a:p>
            <a:pPr marL="4572000" indent="-352425" algn="just">
              <a:buFont typeface="Wingdings" panose="05000000000000000000" pitchFamily="2" charset="2"/>
              <a:buChar char="§"/>
            </a:pPr>
            <a:r>
              <a:rPr lang="cs-CZ" sz="2000" b="1" dirty="0">
                <a:latin typeface="Times New Roman" panose="02020603050405020304" pitchFamily="18" charset="0"/>
                <a:cs typeface="Times New Roman" panose="02020603050405020304" pitchFamily="18" charset="0"/>
              </a:rPr>
              <a:t>Hlavní kategorie PB dle této metodiky: </a:t>
            </a:r>
          </a:p>
          <a:p>
            <a:pPr marL="5295900" indent="-361950" algn="just">
              <a:buFont typeface="+mj-lt"/>
              <a:buAutoNum type="romanLcPeriod"/>
            </a:pPr>
            <a:r>
              <a:rPr lang="cs-CZ" sz="2000" b="1" dirty="0">
                <a:solidFill>
                  <a:srgbClr val="FF0000"/>
                </a:solidFill>
                <a:highlight>
                  <a:srgbClr val="FFFF00"/>
                </a:highlight>
                <a:latin typeface="Times New Roman" panose="02020603050405020304" pitchFamily="18" charset="0"/>
                <a:cs typeface="Times New Roman" panose="02020603050405020304" pitchFamily="18" charset="0"/>
              </a:rPr>
              <a:t>BĚŽNÝ ÚČET, </a:t>
            </a:r>
          </a:p>
          <a:p>
            <a:pPr marL="5295900" indent="-361950" algn="just">
              <a:buFont typeface="+mj-lt"/>
              <a:buAutoNum type="romanLcPeriod"/>
            </a:pPr>
            <a:r>
              <a:rPr lang="cs-CZ" sz="2000" b="1" dirty="0">
                <a:highlight>
                  <a:srgbClr val="FFFF00"/>
                </a:highlight>
                <a:latin typeface="Times New Roman" panose="02020603050405020304" pitchFamily="18" charset="0"/>
                <a:cs typeface="Times New Roman" panose="02020603050405020304" pitchFamily="18" charset="0"/>
              </a:rPr>
              <a:t>KAPITÁLOVÝ ÚČET, </a:t>
            </a:r>
          </a:p>
          <a:p>
            <a:pPr marL="5295900" indent="-361950" algn="just">
              <a:buFont typeface="+mj-lt"/>
              <a:buAutoNum type="romanLcPeriod"/>
            </a:pPr>
            <a:r>
              <a:rPr lang="cs-CZ" sz="2000" b="1" dirty="0">
                <a:solidFill>
                  <a:srgbClr val="FF0000"/>
                </a:solidFill>
                <a:highlight>
                  <a:srgbClr val="FFFF00"/>
                </a:highlight>
                <a:latin typeface="Times New Roman" panose="02020603050405020304" pitchFamily="18" charset="0"/>
                <a:cs typeface="Times New Roman" panose="02020603050405020304" pitchFamily="18" charset="0"/>
              </a:rPr>
              <a:t>FINANČNÍ ÚČET, </a:t>
            </a:r>
          </a:p>
          <a:p>
            <a:pPr marL="5295900" indent="-361950" algn="just">
              <a:buFont typeface="+mj-lt"/>
              <a:buAutoNum type="romanLcPeriod"/>
            </a:pPr>
            <a:r>
              <a:rPr lang="cs-CZ" sz="2000" b="1" dirty="0">
                <a:highlight>
                  <a:srgbClr val="FFFF00"/>
                </a:highlight>
                <a:latin typeface="Times New Roman" panose="02020603050405020304" pitchFamily="18" charset="0"/>
                <a:cs typeface="Times New Roman" panose="02020603050405020304" pitchFamily="18" charset="0"/>
              </a:rPr>
              <a:t>saldo chyb a opomenutí.</a:t>
            </a:r>
          </a:p>
          <a:p>
            <a:pPr marL="4572000" indent="-352425" algn="just">
              <a:buNone/>
            </a:pPr>
            <a:r>
              <a:rPr lang="cs-CZ" sz="2000" b="1" dirty="0">
                <a:latin typeface="Times New Roman" panose="02020603050405020304" pitchFamily="18" charset="0"/>
                <a:cs typeface="Times New Roman" panose="02020603050405020304" pitchFamily="18" charset="0"/>
              </a:rPr>
              <a:t>Vyrovnanost PB vyjadřuje:</a:t>
            </a:r>
          </a:p>
          <a:p>
            <a:pPr marL="4676775" indent="-457200" algn="just">
              <a:buFont typeface="+mj-lt"/>
              <a:buAutoNum type="arabicPeriod"/>
            </a:pPr>
            <a:r>
              <a:rPr lang="cs-CZ" sz="2000" b="1" dirty="0">
                <a:latin typeface="Times New Roman" panose="02020603050405020304" pitchFamily="18" charset="0"/>
                <a:cs typeface="Times New Roman" panose="02020603050405020304" pitchFamily="18" charset="0"/>
              </a:rPr>
              <a:t>jednak </a:t>
            </a:r>
            <a:r>
              <a:rPr lang="cs-CZ" sz="2000" b="1" dirty="0">
                <a:highlight>
                  <a:srgbClr val="FFFF00"/>
                </a:highlight>
                <a:latin typeface="Times New Roman" panose="02020603050405020304" pitchFamily="18" charset="0"/>
                <a:cs typeface="Times New Roman" panose="02020603050405020304" pitchFamily="18" charset="0"/>
              </a:rPr>
              <a:t>rovnost součtů kreditních </a:t>
            </a:r>
            <a:r>
              <a:rPr lang="cs-CZ" sz="2000" b="1" dirty="0">
                <a:latin typeface="Times New Roman" panose="02020603050405020304" pitchFamily="18" charset="0"/>
                <a:cs typeface="Times New Roman" panose="02020603050405020304" pitchFamily="18" charset="0"/>
              </a:rPr>
              <a:t>a </a:t>
            </a:r>
            <a:r>
              <a:rPr lang="cs-CZ" sz="2000" b="1" dirty="0">
                <a:highlight>
                  <a:srgbClr val="FFFF00"/>
                </a:highlight>
                <a:latin typeface="Times New Roman" panose="02020603050405020304" pitchFamily="18" charset="0"/>
                <a:cs typeface="Times New Roman" panose="02020603050405020304" pitchFamily="18" charset="0"/>
              </a:rPr>
              <a:t>debetních položek </a:t>
            </a:r>
          </a:p>
          <a:p>
            <a:pPr marL="4676775" indent="-457200" algn="just">
              <a:buFont typeface="+mj-lt"/>
              <a:buAutoNum type="arabicPeriod"/>
            </a:pPr>
            <a:r>
              <a:rPr lang="cs-CZ" sz="2000" b="1" dirty="0">
                <a:latin typeface="Times New Roman" panose="02020603050405020304" pitchFamily="18" charset="0"/>
                <a:cs typeface="Times New Roman" panose="02020603050405020304" pitchFamily="18" charset="0"/>
              </a:rPr>
              <a:t>a také následující </a:t>
            </a:r>
            <a:r>
              <a:rPr lang="cs-CZ" sz="2000" b="1" dirty="0">
                <a:highlight>
                  <a:srgbClr val="FFFF00"/>
                </a:highlight>
                <a:latin typeface="Times New Roman" panose="02020603050405020304" pitchFamily="18" charset="0"/>
                <a:cs typeface="Times New Roman" panose="02020603050405020304" pitchFamily="18" charset="0"/>
              </a:rPr>
              <a:t>rovnice zůstatků na jednotlivých účtech: </a:t>
            </a:r>
          </a:p>
          <a:p>
            <a:pPr marL="180975" indent="0" algn="just">
              <a:buNone/>
            </a:pPr>
            <a:r>
              <a:rPr lang="cs-CZ" sz="2000" b="1" dirty="0">
                <a:solidFill>
                  <a:srgbClr val="FF0000"/>
                </a:solidFill>
                <a:highlight>
                  <a:srgbClr val="FFFF00"/>
                </a:highlight>
                <a:latin typeface="Times New Roman" panose="02020603050405020304" pitchFamily="18" charset="0"/>
                <a:cs typeface="Times New Roman" panose="02020603050405020304" pitchFamily="18" charset="0"/>
              </a:rPr>
              <a:t>BĚŽNÝ ÚČET + KAPITÁLOVÝ ÚČET + SALDO CHYB A OPOMENUTÍ = FINANČNÍ ÚČET</a:t>
            </a: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914775" y="57150"/>
            <a:ext cx="8107892" cy="749035"/>
          </a:xfrm>
        </p:spPr>
        <p:txBody>
          <a:bodyPr>
            <a:noAutofit/>
          </a:bodyPr>
          <a:lstStyle/>
          <a:p>
            <a:r>
              <a:rPr lang="cs-CZ" sz="4000" b="1" dirty="0"/>
              <a:t>  </a:t>
            </a:r>
            <a:br>
              <a:rPr lang="cs-CZ" sz="4000" b="1" dirty="0"/>
            </a:br>
            <a:r>
              <a:rPr lang="cs-CZ" sz="4000" b="1" dirty="0"/>
              <a:t>Platební bilance a vnější rovnováha</a:t>
            </a:r>
          </a:p>
        </p:txBody>
      </p:sp>
      <p:pic>
        <p:nvPicPr>
          <p:cNvPr id="8" name="Picture 7"/>
          <p:cNvPicPr>
            <a:picLocks noChangeAspect="1"/>
          </p:cNvPicPr>
          <p:nvPr/>
        </p:nvPicPr>
        <p:blipFill>
          <a:blip r:embed="rId3"/>
          <a:stretch>
            <a:fillRect/>
          </a:stretch>
        </p:blipFill>
        <p:spPr>
          <a:xfrm>
            <a:off x="348343" y="1055009"/>
            <a:ext cx="3652157" cy="43266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7300"/>
            <a:ext cx="11674324" cy="5083115"/>
          </a:xfrm>
          <a:prstGeom prst="rect">
            <a:avLst/>
          </a:prstGeom>
          <a:noFill/>
          <a:ln>
            <a:noFill/>
          </a:ln>
        </p:spPr>
        <p:txBody>
          <a:bodyPr spcFirstLastPara="1" wrap="square" lIns="91425" tIns="45700" rIns="91425" bIns="45700" anchor="t" anchorCtr="0">
            <a:normAutofit fontScale="77500" lnSpcReduction="20000"/>
          </a:bodyPr>
          <a:lstStyle/>
          <a:p>
            <a:pPr marL="5924550" marR="0" lvl="0" indent="-276225" algn="just" defTabSz="914400" rtl="0" eaLnBrk="1" fontAlgn="auto" latinLnBrk="0" hangingPunct="1">
              <a:lnSpc>
                <a:spcPct val="100000"/>
              </a:lnSpc>
              <a:spcBef>
                <a:spcPts val="360"/>
              </a:spcBef>
              <a:spcAft>
                <a:spcPts val="0"/>
              </a:spcAft>
              <a:buClr>
                <a:srgbClr val="000000"/>
              </a:buClr>
              <a:buSzPts val="1800"/>
              <a:buFont typeface="Wingdings" panose="05000000000000000000" pitchFamily="2" charset="2"/>
              <a:buChar char="ü"/>
              <a:tabLst>
                <a:tab pos="6010275" algn="l"/>
              </a:tabLst>
              <a:defRPr/>
            </a:pPr>
            <a:r>
              <a:rPr kumimoji="0" lang="cs-CZ" sz="2900" b="1" i="0" u="none" strike="noStrike" kern="0" cap="none" spc="0" normalizeH="0" baseline="0" noProof="0" dirty="0">
                <a:ln>
                  <a:noFill/>
                </a:ln>
                <a:solidFill>
                  <a:srgbClr val="000000"/>
                </a:solidFill>
                <a:effectLst/>
                <a:highlight>
                  <a:srgbClr val="FFFF00"/>
                </a:highlight>
                <a:uLnTx/>
                <a:uFillTx/>
                <a:latin typeface="Times New Roman" panose="02020603050405020304" pitchFamily="18" charset="0"/>
                <a:ea typeface="Calibri" panose="020F0502020204030204"/>
                <a:cs typeface="Times New Roman" panose="02020603050405020304" pitchFamily="18" charset="0"/>
                <a:sym typeface="Calibri" panose="020F0502020204030204"/>
              </a:rPr>
              <a:t>Horizontální průběh křivky X(E</a:t>
            </a:r>
            <a:r>
              <a:rPr kumimoji="0" lang="cs-CZ" sz="2300" b="1" i="0" u="none" strike="noStrike" kern="0" cap="none" spc="0" normalizeH="0" baseline="0" noProof="0" dirty="0">
                <a:ln>
                  <a:noFill/>
                </a:ln>
                <a:solidFill>
                  <a:srgbClr val="000000"/>
                </a:solidFill>
                <a:effectLst/>
                <a:highlight>
                  <a:srgbClr val="FFFF00"/>
                </a:highlight>
                <a:uLnTx/>
                <a:uFillTx/>
                <a:latin typeface="Times New Roman" panose="02020603050405020304" pitchFamily="18" charset="0"/>
                <a:ea typeface="Calibri" panose="020F0502020204030204"/>
                <a:cs typeface="Times New Roman" panose="02020603050405020304" pitchFamily="18" charset="0"/>
                <a:sym typeface="Calibri" panose="020F0502020204030204"/>
              </a:rPr>
              <a:t>R</a:t>
            </a:r>
            <a:r>
              <a:rPr kumimoji="0" lang="cs-CZ" sz="2900" b="1" i="0" u="none" strike="noStrike" kern="0" cap="none" spc="0" normalizeH="0" baseline="0" noProof="0" dirty="0">
                <a:ln>
                  <a:noFill/>
                </a:ln>
                <a:solidFill>
                  <a:srgbClr val="000000"/>
                </a:solidFill>
                <a:effectLst/>
                <a:highlight>
                  <a:srgbClr val="FFFF00"/>
                </a:highlight>
                <a:uLnTx/>
                <a:uFillTx/>
                <a:latin typeface="Times New Roman" panose="02020603050405020304" pitchFamily="18" charset="0"/>
                <a:ea typeface="Calibri" panose="020F0502020204030204"/>
                <a:cs typeface="Times New Roman" panose="02020603050405020304" pitchFamily="18" charset="0"/>
                <a:sym typeface="Calibri" panose="020F0502020204030204"/>
              </a:rPr>
              <a:t>) – podmíněn nulovými náklady arbitráží, </a:t>
            </a:r>
            <a:r>
              <a:rPr kumimoji="0" lang="cs-CZ" sz="29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a:cs typeface="Times New Roman" panose="02020603050405020304" pitchFamily="18" charset="0"/>
                <a:sym typeface="Calibri" panose="020F0502020204030204"/>
              </a:rPr>
              <a:t>domácí produkt země – složen z </a:t>
            </a:r>
            <a:r>
              <a:rPr kumimoji="0" lang="cs-CZ" sz="2900" b="1"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a:cs typeface="Times New Roman" panose="02020603050405020304" pitchFamily="18" charset="0"/>
                <a:sym typeface="Calibri" panose="020F0502020204030204"/>
              </a:rPr>
              <a:t>dokonale obchodovatelného zboží. </a:t>
            </a:r>
          </a:p>
          <a:p>
            <a:pPr marL="5924550" marR="0" lvl="0" indent="-276225" algn="just" defTabSz="914400" rtl="0" eaLnBrk="1" fontAlgn="auto" latinLnBrk="0" hangingPunct="1">
              <a:lnSpc>
                <a:spcPct val="100000"/>
              </a:lnSpc>
              <a:spcBef>
                <a:spcPts val="360"/>
              </a:spcBef>
              <a:spcAft>
                <a:spcPts val="0"/>
              </a:spcAft>
              <a:buClr>
                <a:srgbClr val="000000"/>
              </a:buClr>
              <a:buSzPts val="1800"/>
              <a:buFont typeface="Wingdings" panose="05000000000000000000" pitchFamily="2" charset="2"/>
              <a:buChar char="Ø"/>
              <a:defRPr/>
            </a:pPr>
            <a:r>
              <a:rPr kumimoji="0" lang="cs-CZ" sz="29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a:cs typeface="Times New Roman" panose="02020603050405020304" pitchFamily="18" charset="0"/>
                <a:sym typeface="Calibri" panose="020F0502020204030204"/>
              </a:rPr>
              <a:t>Další důvody odchylování měnových kurzů od parity kupní síly: dovozní cla, vývozní subvence, odlišné nepřímé daně – vliv na ceny zboží. </a:t>
            </a:r>
          </a:p>
          <a:p>
            <a:pPr marL="5924550" indent="-276225" algn="just">
              <a:buFont typeface="Wingdings" panose="05000000000000000000" pitchFamily="2" charset="2"/>
              <a:buChar char="ü"/>
            </a:pPr>
            <a:endParaRPr lang="cs-CZ" sz="2900" b="1" dirty="0">
              <a:latin typeface="Times New Roman" panose="02020603050405020304" pitchFamily="18" charset="0"/>
              <a:cs typeface="Times New Roman" panose="02020603050405020304" pitchFamily="18" charset="0"/>
            </a:endParaRPr>
          </a:p>
          <a:p>
            <a:pPr marL="5924550" indent="-276225" algn="just">
              <a:buFont typeface="Wingdings" panose="05000000000000000000" pitchFamily="2" charset="2"/>
              <a:buChar char="ü"/>
            </a:pPr>
            <a:r>
              <a:rPr lang="cs-CZ" sz="2900" b="1" dirty="0">
                <a:latin typeface="Times New Roman" panose="02020603050405020304" pitchFamily="18" charset="0"/>
                <a:cs typeface="Times New Roman" panose="02020603050405020304" pitchFamily="18" charset="0"/>
              </a:rPr>
              <a:t>Náklady na arbitráže nenulové: křivka X(E</a:t>
            </a:r>
            <a:r>
              <a:rPr lang="cs-CZ" sz="2300" b="1" dirty="0">
                <a:latin typeface="Times New Roman" panose="02020603050405020304" pitchFamily="18" charset="0"/>
                <a:cs typeface="Times New Roman" panose="02020603050405020304" pitchFamily="18" charset="0"/>
              </a:rPr>
              <a:t>R</a:t>
            </a:r>
            <a:r>
              <a:rPr lang="cs-CZ" sz="2900" b="1" dirty="0">
                <a:latin typeface="Times New Roman" panose="02020603050405020304" pitchFamily="18" charset="0"/>
                <a:cs typeface="Times New Roman" panose="02020603050405020304" pitchFamily="18" charset="0"/>
              </a:rPr>
              <a:t>) klesající – změny zahraničních investic a čistého vývozu vyvolávají i změny reálného kurzu: může se </a:t>
            </a:r>
            <a:r>
              <a:rPr lang="cs-CZ" sz="2900" b="1" dirty="0">
                <a:solidFill>
                  <a:srgbClr val="FF0000"/>
                </a:solidFill>
                <a:latin typeface="Times New Roman" panose="02020603050405020304" pitchFamily="18" charset="0"/>
                <a:cs typeface="Times New Roman" panose="02020603050405020304" pitchFamily="18" charset="0"/>
              </a:rPr>
              <a:t>odchylovat od 1. </a:t>
            </a:r>
          </a:p>
          <a:p>
            <a:pPr marL="5924550" indent="-276225" algn="just">
              <a:buFont typeface="Wingdings" panose="05000000000000000000" pitchFamily="2" charset="2"/>
              <a:buChar char="ü"/>
            </a:pPr>
            <a:endParaRPr lang="cs-CZ" sz="2900" b="1" dirty="0">
              <a:latin typeface="Times New Roman" panose="02020603050405020304" pitchFamily="18" charset="0"/>
              <a:cs typeface="Times New Roman" panose="02020603050405020304" pitchFamily="18" charset="0"/>
            </a:endParaRPr>
          </a:p>
          <a:p>
            <a:pPr marL="5924550" indent="-276225" algn="just">
              <a:buFont typeface="Wingdings" panose="05000000000000000000" pitchFamily="2" charset="2"/>
              <a:buChar char="ü"/>
            </a:pPr>
            <a:r>
              <a:rPr lang="cs-CZ" sz="2900" b="1" dirty="0">
                <a:latin typeface="Times New Roman" panose="02020603050405020304" pitchFamily="18" charset="0"/>
                <a:cs typeface="Times New Roman" panose="02020603050405020304" pitchFamily="18" charset="0"/>
              </a:rPr>
              <a:t>Teorie parity kupní síly = stále jediná teorie, která vysvětluje dlouhodobé měnové kurzy.</a:t>
            </a:r>
          </a:p>
          <a:p>
            <a:pPr marL="114300" indent="0" algn="just">
              <a:buNone/>
            </a:pPr>
            <a:endParaRPr lang="cs-CZ" sz="24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48343" y="676856"/>
            <a:ext cx="11541125" cy="445729"/>
          </a:xfrm>
        </p:spPr>
        <p:txBody>
          <a:bodyPr>
            <a:noAutofit/>
          </a:bodyPr>
          <a:lstStyle/>
          <a:p>
            <a:r>
              <a:rPr lang="cs-CZ" sz="2800" b="1" dirty="0"/>
              <a:t>Spojení teorie parity kupní síly s modelem určení reálného měnového kurzu</a:t>
            </a:r>
          </a:p>
        </p:txBody>
      </p:sp>
      <p:pic>
        <p:nvPicPr>
          <p:cNvPr id="5" name="Picture 4" descr="A graph of mathematical equations&#10;&#10;AI-generated content may be incorrect.">
            <a:extLst>
              <a:ext uri="{FF2B5EF4-FFF2-40B4-BE49-F238E27FC236}">
                <a16:creationId xmlns:a16="http://schemas.microsoft.com/office/drawing/2014/main" id="{57515D3E-0EA6-5797-2A62-AD347202E02D}"/>
              </a:ext>
            </a:extLst>
          </p:cNvPr>
          <p:cNvPicPr>
            <a:picLocks noChangeAspect="1"/>
          </p:cNvPicPr>
          <p:nvPr/>
        </p:nvPicPr>
        <p:blipFill>
          <a:blip r:embed="rId3">
            <a:extLst>
              <a:ext uri="{28A0092B-C50C-407E-A947-70E740481C1C}">
                <a14:useLocalDpi xmlns:a14="http://schemas.microsoft.com/office/drawing/2010/main" val="0"/>
              </a:ext>
            </a:extLst>
          </a:blip>
          <a:srcRect l="6163" r="6370"/>
          <a:stretch>
            <a:fillRect/>
          </a:stretch>
        </p:blipFill>
        <p:spPr>
          <a:xfrm>
            <a:off x="102733" y="1426456"/>
            <a:ext cx="6016172" cy="4913959"/>
          </a:xfrm>
          <a:prstGeom prst="rect">
            <a:avLst/>
          </a:prstGeom>
        </p:spPr>
      </p:pic>
      <p:sp>
        <p:nvSpPr>
          <p:cNvPr id="6" name="Arrow: Down 5">
            <a:extLst>
              <a:ext uri="{FF2B5EF4-FFF2-40B4-BE49-F238E27FC236}">
                <a16:creationId xmlns:a16="http://schemas.microsoft.com/office/drawing/2014/main" id="{44AD07F1-67DA-15B7-7ADA-85259ACE96CF}"/>
              </a:ext>
            </a:extLst>
          </p:cNvPr>
          <p:cNvSpPr/>
          <p:nvPr/>
        </p:nvSpPr>
        <p:spPr>
          <a:xfrm>
            <a:off x="9188605" y="3429000"/>
            <a:ext cx="557561" cy="44572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7300"/>
            <a:ext cx="11674324" cy="5083115"/>
          </a:xfrm>
          <a:prstGeom prst="rect">
            <a:avLst/>
          </a:prstGeom>
          <a:noFill/>
          <a:ln>
            <a:noFill/>
          </a:ln>
        </p:spPr>
        <p:txBody>
          <a:bodyPr spcFirstLastPara="1" wrap="square" lIns="91425" tIns="45700" rIns="91425" bIns="45700" anchor="t" anchorCtr="0">
            <a:normAutofit lnSpcReduction="10000"/>
          </a:bodyPr>
          <a:lstStyle/>
          <a:p>
            <a:pPr marL="571500" indent="-457200" algn="just">
              <a:buFont typeface="+mj-lt"/>
              <a:buAutoNum type="arabicPeriod"/>
            </a:pPr>
            <a:r>
              <a:rPr lang="cs-CZ" sz="2400" b="1" dirty="0">
                <a:highlight>
                  <a:srgbClr val="FFFF00"/>
                </a:highlight>
                <a:latin typeface="Times New Roman" panose="02020603050405020304" pitchFamily="18" charset="0"/>
                <a:cs typeface="Times New Roman" panose="02020603050405020304" pitchFamily="18" charset="0"/>
              </a:rPr>
              <a:t>Obchodovatelné statky: náklady arbitráží v poměru k ceně nízké, </a:t>
            </a:r>
          </a:p>
          <a:p>
            <a:pPr marL="571500" indent="-457200" algn="just">
              <a:buFont typeface="+mj-lt"/>
              <a:buAutoNum type="arabicPeriod"/>
            </a:pPr>
            <a:r>
              <a:rPr lang="cs-CZ" sz="2400" b="1" dirty="0">
                <a:highlight>
                  <a:srgbClr val="FFFF00"/>
                </a:highlight>
                <a:latin typeface="Times New Roman" panose="02020603050405020304" pitchFamily="18" charset="0"/>
                <a:cs typeface="Times New Roman" panose="02020603050405020304" pitchFamily="18" charset="0"/>
              </a:rPr>
              <a:t>Neobchodovatelné statky: vysoké náklady arbitráží,</a:t>
            </a:r>
            <a:r>
              <a:rPr lang="cs-CZ" sz="2400" b="1" dirty="0">
                <a:latin typeface="Times New Roman" panose="02020603050405020304" pitchFamily="18" charset="0"/>
                <a:cs typeface="Times New Roman" panose="02020603050405020304" pitchFamily="18" charset="0"/>
              </a:rPr>
              <a:t> např. služby kadeřníka, taxislužba..</a:t>
            </a:r>
          </a:p>
          <a:p>
            <a:pPr algn="just">
              <a:buFont typeface="Wingdings" panose="05000000000000000000" pitchFamily="2" charset="2"/>
              <a:buChar char="Ø"/>
            </a:pPr>
            <a:r>
              <a:rPr lang="cs-CZ" sz="2400" b="1" dirty="0">
                <a:latin typeface="Times New Roman" panose="02020603050405020304" pitchFamily="18" charset="0"/>
                <a:cs typeface="Times New Roman" panose="02020603050405020304" pitchFamily="18" charset="0"/>
              </a:rPr>
              <a:t>=&gt; nejsou předmětem zahraničního obchodu vůbec nebo omezeně. </a:t>
            </a:r>
          </a:p>
          <a:p>
            <a:pPr marL="628650" indent="-514350" algn="just">
              <a:buFont typeface="+mj-lt"/>
              <a:buAutoNum type="romanLcPeriod"/>
            </a:pPr>
            <a:r>
              <a:rPr lang="cs-CZ" sz="2400" b="1" dirty="0">
                <a:latin typeface="Times New Roman" panose="02020603050405020304" pitchFamily="18" charset="0"/>
                <a:cs typeface="Times New Roman" panose="02020603050405020304" pitchFamily="18" charset="0"/>
              </a:rPr>
              <a:t>U obchodovatelných statků působí </a:t>
            </a:r>
            <a:r>
              <a:rPr lang="cs-CZ" sz="2400" b="1" dirty="0">
                <a:highlight>
                  <a:srgbClr val="FFFF00"/>
                </a:highlight>
                <a:latin typeface="Times New Roman" panose="02020603050405020304" pitchFamily="18" charset="0"/>
                <a:cs typeface="Times New Roman" panose="02020603050405020304" pitchFamily="18" charset="0"/>
              </a:rPr>
              <a:t>zákon jediné ceny </a:t>
            </a:r>
            <a:r>
              <a:rPr lang="cs-CZ" sz="2400" b="1" dirty="0">
                <a:latin typeface="Times New Roman" panose="02020603050405020304" pitchFamily="18" charset="0"/>
                <a:cs typeface="Times New Roman" panose="02020603050405020304" pitchFamily="18" charset="0"/>
              </a:rPr>
              <a:t>poměrně spolehlivě, </a:t>
            </a:r>
          </a:p>
          <a:p>
            <a:pPr marL="628650" indent="-514350" algn="just">
              <a:buFont typeface="+mj-lt"/>
              <a:buAutoNum type="romanLcPeriod"/>
            </a:pPr>
            <a:r>
              <a:rPr lang="cs-CZ" sz="2400" b="1" dirty="0">
                <a:latin typeface="Times New Roman" panose="02020603050405020304" pitchFamily="18" charset="0"/>
                <a:cs typeface="Times New Roman" panose="02020603050405020304" pitchFamily="18" charset="0"/>
              </a:rPr>
              <a:t>u neobchodovatelných – velmi nedokonale / vůbec ne. </a:t>
            </a:r>
          </a:p>
          <a:p>
            <a:pPr marL="114300" indent="0" algn="just">
              <a:buNone/>
            </a:pPr>
            <a:endParaRPr lang="cs-CZ" sz="2400" b="1" dirty="0">
              <a:latin typeface="Times New Roman" panose="02020603050405020304" pitchFamily="18" charset="0"/>
              <a:cs typeface="Times New Roman" panose="02020603050405020304" pitchFamily="18" charset="0"/>
            </a:endParaRPr>
          </a:p>
          <a:p>
            <a:pPr algn="just"/>
            <a:r>
              <a:rPr lang="cs-CZ" sz="2400" b="1" dirty="0">
                <a:latin typeface="Times New Roman" panose="02020603050405020304" pitchFamily="18" charset="0"/>
                <a:cs typeface="Times New Roman" panose="02020603050405020304" pitchFamily="18" charset="0"/>
              </a:rPr>
              <a:t>Platí teorie parity kupní sny ve skutečném světě? </a:t>
            </a:r>
          </a:p>
          <a:p>
            <a:pPr algn="just">
              <a:buFont typeface="Wingdings" panose="05000000000000000000" pitchFamily="2" charset="2"/>
              <a:buChar char="ü"/>
            </a:pPr>
            <a:r>
              <a:rPr lang="cs-CZ" sz="2400" b="1" dirty="0">
                <a:latin typeface="Times New Roman" panose="02020603050405020304" pitchFamily="18" charset="0"/>
                <a:cs typeface="Times New Roman" panose="02020603050405020304" pitchFamily="18" charset="0"/>
              </a:rPr>
              <a:t>Nepotvrzené!  </a:t>
            </a:r>
          </a:p>
          <a:p>
            <a:pPr algn="just">
              <a:buFont typeface="Wingdings" panose="05000000000000000000" pitchFamily="2" charset="2"/>
              <a:buChar char="ü"/>
            </a:pPr>
            <a:r>
              <a:rPr lang="cs-CZ" sz="2400" b="1" dirty="0">
                <a:latin typeface="Times New Roman" panose="02020603050405020304" pitchFamily="18" charset="0"/>
                <a:cs typeface="Times New Roman" panose="02020603050405020304" pitchFamily="18" charset="0"/>
              </a:rPr>
              <a:t>Předpoklad: s veškerým zbožím lze v mezinárodním měřítku obchodovat (viz. sukno). </a:t>
            </a:r>
          </a:p>
          <a:p>
            <a:pPr algn="just">
              <a:buFont typeface="Wingdings" panose="05000000000000000000" pitchFamily="2" charset="2"/>
              <a:buChar char="ü"/>
            </a:pPr>
            <a:r>
              <a:rPr lang="cs-CZ" sz="2400" b="1" dirty="0">
                <a:latin typeface="Times New Roman" panose="02020603050405020304" pitchFamily="18" charset="0"/>
                <a:cs typeface="Times New Roman" panose="02020603050405020304" pitchFamily="18" charset="0"/>
              </a:rPr>
              <a:t>Jenže vývoz / dovoz zboží  - </a:t>
            </a:r>
            <a:r>
              <a:rPr lang="cs-CZ" sz="2400" b="1" dirty="0">
                <a:solidFill>
                  <a:srgbClr val="FF0000"/>
                </a:solidFill>
                <a:latin typeface="Times New Roman" panose="02020603050405020304" pitchFamily="18" charset="0"/>
                <a:cs typeface="Times New Roman" panose="02020603050405020304" pitchFamily="18" charset="0"/>
              </a:rPr>
              <a:t>NÁKLADY ARBITRÁŽE:</a:t>
            </a:r>
            <a:r>
              <a:rPr lang="cs-CZ" sz="2400" b="1" dirty="0">
                <a:latin typeface="Times New Roman" panose="02020603050405020304" pitchFamily="18" charset="0"/>
                <a:cs typeface="Times New Roman" panose="02020603050405020304" pitchFamily="18" charset="0"/>
              </a:rPr>
              <a:t> náklady na dopravu, pojištění… zákon jediné ceny se prosazuje nedokonale. </a:t>
            </a:r>
          </a:p>
          <a:p>
            <a:pPr marL="114300" indent="0" algn="just">
              <a:buNone/>
            </a:pPr>
            <a:endParaRPr lang="cs-CZ" sz="24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057525" y="676856"/>
            <a:ext cx="8831943" cy="445729"/>
          </a:xfrm>
        </p:spPr>
        <p:txBody>
          <a:bodyPr>
            <a:noAutofit/>
          </a:bodyPr>
          <a:lstStyle/>
          <a:p>
            <a:r>
              <a:rPr lang="cs-CZ" sz="4000" b="1" dirty="0"/>
              <a:t>TEORIE PARITY KUPNÍ SÍLY</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8" name="Google Shape;98;p14"/>
              <p:cNvSpPr txBox="1">
                <a:spLocks noGrp="1"/>
              </p:cNvSpPr>
              <p:nvPr>
                <p:ph type="body" idx="1"/>
              </p:nvPr>
            </p:nvSpPr>
            <p:spPr>
              <a:xfrm>
                <a:off x="348343" y="1257300"/>
                <a:ext cx="11674324" cy="5083116"/>
              </a:xfrm>
              <a:prstGeom prst="rect">
                <a:avLst/>
              </a:prstGeom>
              <a:noFill/>
              <a:ln>
                <a:noFill/>
              </a:ln>
            </p:spPr>
            <p:txBody>
              <a:bodyPr spcFirstLastPara="1" wrap="square" lIns="91425" tIns="45700" rIns="91425" bIns="45700" anchor="t" anchorCtr="0">
                <a:normAutofit lnSpcReduction="10000"/>
              </a:bodyPr>
              <a:lstStyle/>
              <a:p>
                <a:pPr marL="361950" marR="0" lvl="0" indent="-276225" algn="just" defTabSz="914400" rtl="0" eaLnBrk="1" fontAlgn="auto" latinLnBrk="0" hangingPunct="1">
                  <a:lnSpc>
                    <a:spcPct val="100000"/>
                  </a:lnSpc>
                  <a:spcBef>
                    <a:spcPts val="360"/>
                  </a:spcBef>
                  <a:spcAft>
                    <a:spcPts val="0"/>
                  </a:spcAft>
                  <a:buClr>
                    <a:srgbClr val="000000"/>
                  </a:buClr>
                  <a:buSzPts val="1800"/>
                  <a:buFont typeface="Wingdings" panose="05000000000000000000" pitchFamily="2" charset="2"/>
                  <a:buChar char="ü"/>
                  <a:tabLst>
                    <a:tab pos="6010275" algn="l"/>
                  </a:tabLst>
                  <a:defRPr/>
                </a:pPr>
                <a:r>
                  <a:rPr lang="cs-CZ" sz="2400" b="1" dirty="0">
                    <a:latin typeface="Times New Roman" panose="02020603050405020304" pitchFamily="18" charset="0"/>
                    <a:cs typeface="Times New Roman" panose="02020603050405020304" pitchFamily="18" charset="0"/>
                  </a:rPr>
                  <a:t>Nominální kurz odpovídá poměru cenových hladin jen přibližně i v dlouhém období </a:t>
                </a:r>
              </a:p>
              <a:p>
                <a:pPr marL="361950" marR="0" lvl="0" indent="-276225" algn="just" defTabSz="914400" rtl="0" eaLnBrk="1" fontAlgn="auto" latinLnBrk="0" hangingPunct="1">
                  <a:lnSpc>
                    <a:spcPct val="100000"/>
                  </a:lnSpc>
                  <a:spcBef>
                    <a:spcPts val="360"/>
                  </a:spcBef>
                  <a:spcAft>
                    <a:spcPts val="0"/>
                  </a:spcAft>
                  <a:buClr>
                    <a:srgbClr val="000000"/>
                  </a:buClr>
                  <a:buSzPts val="1800"/>
                  <a:buFont typeface="Wingdings" panose="05000000000000000000" pitchFamily="2" charset="2"/>
                  <a:buChar char="ü"/>
                  <a:tabLst>
                    <a:tab pos="6010275" algn="l"/>
                  </a:tabLst>
                  <a:defRPr/>
                </a:pPr>
                <a:r>
                  <a:rPr lang="cs-CZ" sz="2400" b="1" dirty="0">
                    <a:latin typeface="Times New Roman" panose="02020603050405020304" pitchFamily="18" charset="0"/>
                    <a:cs typeface="Times New Roman" panose="02020603050405020304" pitchFamily="18" charset="0"/>
                  </a:rPr>
                  <a:t>Výhrady k </a:t>
                </a:r>
                <a:r>
                  <a:rPr lang="cs-CZ" sz="2400" b="1" dirty="0">
                    <a:highlight>
                      <a:srgbClr val="FFFF00"/>
                    </a:highlight>
                    <a:latin typeface="Times New Roman" panose="02020603050405020304" pitchFamily="18" charset="0"/>
                    <a:cs typeface="Times New Roman" panose="02020603050405020304" pitchFamily="18" charset="0"/>
                  </a:rPr>
                  <a:t>ABSOLUTNÍ VERZI PARITY KUPNÍ SÍLY  </a:t>
                </a:r>
                <a:r>
                  <a:rPr lang="cs-CZ" sz="2400" b="1" dirty="0">
                    <a:latin typeface="Times New Roman" panose="02020603050405020304" pitchFamily="18" charset="0"/>
                    <a:cs typeface="Times New Roman" panose="02020603050405020304" pitchFamily="18" charset="0"/>
                  </a:rPr>
                  <a:t>=&gt; </a:t>
                </a:r>
                <a:r>
                  <a:rPr lang="cs-CZ" sz="2400" b="1" dirty="0">
                    <a:highlight>
                      <a:srgbClr val="FFFF00"/>
                    </a:highlight>
                    <a:latin typeface="Times New Roman" panose="02020603050405020304" pitchFamily="18" charset="0"/>
                    <a:cs typeface="Times New Roman" panose="02020603050405020304" pitchFamily="18" charset="0"/>
                  </a:rPr>
                  <a:t>RELATIVNÍ VERZE </a:t>
                </a:r>
                <a:r>
                  <a:rPr lang="cs-CZ" sz="2400" b="1" dirty="0">
                    <a:latin typeface="Times New Roman" panose="02020603050405020304" pitchFamily="18" charset="0"/>
                    <a:cs typeface="Times New Roman" panose="02020603050405020304" pitchFamily="18" charset="0"/>
                  </a:rPr>
                  <a:t>teorie:</a:t>
                </a:r>
              </a:p>
              <a:p>
                <a:pPr marL="428625" marR="0" lvl="0" algn="just" defTabSz="914400" rtl="0" eaLnBrk="1" fontAlgn="auto" latinLnBrk="0" hangingPunct="1">
                  <a:lnSpc>
                    <a:spcPct val="100000"/>
                  </a:lnSpc>
                  <a:spcBef>
                    <a:spcPts val="360"/>
                  </a:spcBef>
                  <a:spcAft>
                    <a:spcPts val="0"/>
                  </a:spcAft>
                  <a:buClr>
                    <a:srgbClr val="000000"/>
                  </a:buClr>
                  <a:buSzPts val="1800"/>
                  <a:buFont typeface="Wingdings" panose="05000000000000000000" pitchFamily="2" charset="2"/>
                  <a:buChar char="Ø"/>
                  <a:tabLst>
                    <a:tab pos="6010275" algn="l"/>
                  </a:tabLst>
                  <a:defRPr/>
                </a:pPr>
                <a:r>
                  <a:rPr lang="cs-CZ" sz="2400" b="1" dirty="0">
                    <a:latin typeface="Times New Roman" panose="02020603050405020304" pitchFamily="18" charset="0"/>
                    <a:cs typeface="Times New Roman" panose="02020603050405020304" pitchFamily="18" charset="0"/>
                  </a:rPr>
                  <a:t>nemá ambici vysvětlit úroveň měnového kurzu, pouze jeho změny: </a:t>
                </a:r>
              </a:p>
              <a:p>
                <a:pPr marL="428625" marR="0" lvl="0" algn="just" defTabSz="914400" rtl="0" eaLnBrk="1" fontAlgn="auto" latinLnBrk="0" hangingPunct="1">
                  <a:lnSpc>
                    <a:spcPct val="100000"/>
                  </a:lnSpc>
                  <a:spcBef>
                    <a:spcPts val="360"/>
                  </a:spcBef>
                  <a:spcAft>
                    <a:spcPts val="0"/>
                  </a:spcAft>
                  <a:buClr>
                    <a:srgbClr val="000000"/>
                  </a:buClr>
                  <a:buSzPts val="1800"/>
                  <a:buFont typeface="Wingdings" panose="05000000000000000000" pitchFamily="2" charset="2"/>
                  <a:buChar char="Ø"/>
                  <a:tabLst>
                    <a:tab pos="6010275" algn="l"/>
                  </a:tabLst>
                  <a:defRPr/>
                </a:pPr>
                <a:r>
                  <a:rPr lang="cs-CZ" sz="2400" b="1" dirty="0">
                    <a:latin typeface="Times New Roman" panose="02020603050405020304" pitchFamily="18" charset="0"/>
                    <a:cs typeface="Times New Roman" panose="02020603050405020304" pitchFamily="18" charset="0"/>
                  </a:rPr>
                  <a:t>Změna měnového kurzu je dána rozdílem mezi změnami cenových hladin doma a v zahraničí: </a:t>
                </a:r>
              </a:p>
              <a:p>
                <a:pPr marL="85725" indent="0" algn="ctr">
                  <a:buClr>
                    <a:srgbClr val="000000"/>
                  </a:buClr>
                  <a:buNone/>
                  <a:tabLst>
                    <a:tab pos="6010275" algn="l"/>
                  </a:tabLst>
                  <a:defRPr/>
                </a:pPr>
                <a:r>
                  <a:rPr lang="cs-CZ" b="1" dirty="0">
                    <a:latin typeface="Times New Roman" panose="02020603050405020304" pitchFamily="18" charset="0"/>
                    <a:cs typeface="Times New Roman" panose="02020603050405020304" pitchFamily="18" charset="0"/>
                  </a:rPr>
                  <a:t>e = </a:t>
                </a:r>
                <a:r>
                  <a:rPr lang="el-GR" b="1" dirty="0">
                    <a:latin typeface="Times New Roman" panose="02020603050405020304" pitchFamily="18" charset="0"/>
                    <a:cs typeface="Times New Roman" panose="02020603050405020304" pitchFamily="18" charset="0"/>
                  </a:rPr>
                  <a:t>π</a:t>
                </a:r>
                <a:r>
                  <a:rPr lang="cs-CZ" b="1" dirty="0">
                    <a:latin typeface="Times New Roman" panose="02020603050405020304" pitchFamily="18" charset="0"/>
                    <a:cs typeface="Times New Roman" panose="02020603050405020304" pitchFamily="18" charset="0"/>
                  </a:rPr>
                  <a:t> - </a:t>
                </a:r>
                <a14:m>
                  <m:oMath xmlns:m="http://schemas.openxmlformats.org/officeDocument/2006/math">
                    <m:sSub>
                      <m:sSubPr>
                        <m:ctrlPr>
                          <a:rPr lang="cs-CZ" b="1" i="1" smtClean="0">
                            <a:latin typeface="Cambria Math" panose="02040503050406030204" pitchFamily="18" charset="0"/>
                            <a:cs typeface="Times New Roman" panose="02020603050405020304" pitchFamily="18" charset="0"/>
                          </a:rPr>
                        </m:ctrlPr>
                      </m:sSubPr>
                      <m:e>
                        <m:r>
                          <a:rPr lang="cs-CZ" b="1" i="1" smtClean="0">
                            <a:latin typeface="Cambria Math" panose="02040503050406030204" pitchFamily="18" charset="0"/>
                            <a:ea typeface="Cambria Math" panose="02040503050406030204" pitchFamily="18" charset="0"/>
                            <a:cs typeface="Times New Roman" panose="02020603050405020304" pitchFamily="18" charset="0"/>
                          </a:rPr>
                          <m:t>𝝅</m:t>
                        </m:r>
                      </m:e>
                      <m:sub>
                        <m:r>
                          <a:rPr lang="cs-CZ" b="1" i="1" smtClean="0">
                            <a:latin typeface="Cambria Math" panose="02040503050406030204" pitchFamily="18" charset="0"/>
                            <a:ea typeface="Cambria Math" panose="02040503050406030204" pitchFamily="18" charset="0"/>
                            <a:cs typeface="Times New Roman" panose="02020603050405020304" pitchFamily="18" charset="0"/>
                          </a:rPr>
                          <m:t>𝒇</m:t>
                        </m:r>
                      </m:sub>
                    </m:sSub>
                  </m:oMath>
                </a14:m>
                <a:endParaRPr lang="cs-CZ" sz="2400" b="1" dirty="0">
                  <a:latin typeface="Times New Roman" panose="02020603050405020304" pitchFamily="18" charset="0"/>
                  <a:cs typeface="Times New Roman" panose="02020603050405020304" pitchFamily="18" charset="0"/>
                </a:endParaRPr>
              </a:p>
              <a:p>
                <a:pPr marL="428625" algn="just">
                  <a:buFont typeface="Wingdings" panose="05000000000000000000" pitchFamily="2" charset="2"/>
                  <a:buChar char="Ø"/>
                </a:pPr>
                <a:r>
                  <a:rPr lang="cs-CZ" sz="2400" b="1" dirty="0">
                    <a:latin typeface="Times New Roman" panose="02020603050405020304" pitchFamily="18" charset="0"/>
                    <a:cs typeface="Times New Roman" panose="02020603050405020304" pitchFamily="18" charset="0"/>
                  </a:rPr>
                  <a:t>e — změna nominálního měnového kurzu (v %)</a:t>
                </a:r>
              </a:p>
              <a:p>
                <a:pPr marL="428625" algn="just">
                  <a:buFont typeface="Wingdings" panose="05000000000000000000" pitchFamily="2" charset="2"/>
                  <a:buChar char="Ø"/>
                </a:pPr>
                <a:r>
                  <a:rPr lang="el-GR" sz="2400" b="1" dirty="0">
                    <a:latin typeface="Times New Roman" panose="02020603050405020304" pitchFamily="18" charset="0"/>
                    <a:cs typeface="Times New Roman" panose="02020603050405020304" pitchFamily="18" charset="0"/>
                  </a:rPr>
                  <a:t>π</a:t>
                </a:r>
                <a:r>
                  <a:rPr lang="cs-CZ" sz="2400" b="1" dirty="0">
                    <a:latin typeface="Times New Roman" panose="02020603050405020304" pitchFamily="18" charset="0"/>
                    <a:cs typeface="Times New Roman" panose="02020603050405020304" pitchFamily="18" charset="0"/>
                  </a:rPr>
                  <a:t> — domácí míra inflace v %; </a:t>
                </a:r>
              </a:p>
              <a:p>
                <a:pPr marL="428625" algn="just">
                  <a:buFont typeface="Wingdings" panose="05000000000000000000" pitchFamily="2" charset="2"/>
                  <a:buChar char="Ø"/>
                </a:pPr>
                <a14:m>
                  <m:oMath xmlns:m="http://schemas.openxmlformats.org/officeDocument/2006/math">
                    <m:sSub>
                      <m:sSubPr>
                        <m:ctrlPr>
                          <a:rPr lang="cs-CZ" sz="2400" b="1" i="1" smtClean="0">
                            <a:latin typeface="Cambria Math" panose="02040503050406030204" pitchFamily="18" charset="0"/>
                            <a:cs typeface="Times New Roman" panose="02020603050405020304" pitchFamily="18" charset="0"/>
                          </a:rPr>
                        </m:ctrlPr>
                      </m:sSubPr>
                      <m:e>
                        <m:r>
                          <a:rPr lang="cs-CZ" sz="2400" b="1" i="1" smtClean="0">
                            <a:latin typeface="Cambria Math" panose="02040503050406030204" pitchFamily="18" charset="0"/>
                            <a:ea typeface="Cambria Math" panose="02040503050406030204" pitchFamily="18" charset="0"/>
                            <a:cs typeface="Times New Roman" panose="02020603050405020304" pitchFamily="18" charset="0"/>
                          </a:rPr>
                          <m:t>𝝅</m:t>
                        </m:r>
                      </m:e>
                      <m:sub>
                        <m:r>
                          <a:rPr lang="cs-CZ" sz="2400" b="1" i="1" smtClean="0">
                            <a:latin typeface="Cambria Math" panose="02040503050406030204" pitchFamily="18" charset="0"/>
                            <a:cs typeface="Times New Roman" panose="02020603050405020304" pitchFamily="18" charset="0"/>
                          </a:rPr>
                          <m:t>𝒇</m:t>
                        </m:r>
                      </m:sub>
                    </m:sSub>
                  </m:oMath>
                </a14:m>
                <a:r>
                  <a:rPr lang="cs-CZ" sz="2400" b="1" dirty="0">
                    <a:latin typeface="Times New Roman" panose="02020603050405020304" pitchFamily="18" charset="0"/>
                    <a:cs typeface="Times New Roman" panose="02020603050405020304" pitchFamily="18" charset="0"/>
                  </a:rPr>
                  <a:t>— zahraniční míra inflace v %;</a:t>
                </a:r>
              </a:p>
              <a:p>
                <a:pPr marL="361950" indent="-276225" algn="just">
                  <a:buFont typeface="Wingdings" panose="05000000000000000000" pitchFamily="2" charset="2"/>
                  <a:buChar char="ü"/>
                </a:pPr>
                <a:endParaRPr lang="cs-CZ" sz="2400" b="1" dirty="0">
                  <a:latin typeface="Times New Roman" panose="02020603050405020304" pitchFamily="18" charset="0"/>
                  <a:cs typeface="Times New Roman" panose="02020603050405020304" pitchFamily="18" charset="0"/>
                </a:endParaRPr>
              </a:p>
              <a:p>
                <a:pPr marL="361950" indent="-276225" algn="just">
                  <a:buFont typeface="Wingdings" panose="05000000000000000000" pitchFamily="2" charset="2"/>
                  <a:buChar char="ü"/>
                </a:pPr>
                <a:r>
                  <a:rPr lang="cs-CZ" sz="2400" b="1" dirty="0">
                    <a:latin typeface="Times New Roman" panose="02020603050405020304" pitchFamily="18" charset="0"/>
                    <a:cs typeface="Times New Roman" panose="02020603050405020304" pitchFamily="18" charset="0"/>
                  </a:rPr>
                  <a:t>Př.: Inflace v ČR – 6 % a inflace v eurozóně – 4 %, =&gt; </a:t>
                </a:r>
                <a:r>
                  <a:rPr lang="cs-CZ" sz="2400" b="1" dirty="0">
                    <a:solidFill>
                      <a:srgbClr val="FF0000"/>
                    </a:solidFill>
                    <a:latin typeface="Times New Roman" panose="02020603050405020304" pitchFamily="18" charset="0"/>
                    <a:cs typeface="Times New Roman" panose="02020603050405020304" pitchFamily="18" charset="0"/>
                  </a:rPr>
                  <a:t>2% depreciace koruny vůči euru. </a:t>
                </a:r>
              </a:p>
              <a:p>
                <a:pPr marL="5924550" indent="-276225" algn="just">
                  <a:buFont typeface="Wingdings" panose="05000000000000000000" pitchFamily="2" charset="2"/>
                  <a:buChar char="ü"/>
                </a:pPr>
                <a:endParaRPr lang="cs-CZ" sz="2400" b="1" dirty="0">
                  <a:latin typeface="Times New Roman" panose="02020603050405020304" pitchFamily="18" charset="0"/>
                  <a:cs typeface="Times New Roman" panose="02020603050405020304" pitchFamily="18" charset="0"/>
                </a:endParaRPr>
              </a:p>
              <a:p>
                <a:pPr marL="114300" indent="0" algn="just">
                  <a:buNone/>
                </a:pPr>
                <a:endParaRPr lang="cs-CZ" sz="2400" b="1" dirty="0">
                  <a:latin typeface="Times New Roman" panose="02020603050405020304" pitchFamily="18" charset="0"/>
                  <a:cs typeface="Times New Roman" panose="02020603050405020304" pitchFamily="18" charset="0"/>
                </a:endParaRPr>
              </a:p>
            </p:txBody>
          </p:sp>
        </mc:Choice>
        <mc:Fallback>
          <p:sp>
            <p:nvSpPr>
              <p:cNvPr id="98" name="Google Shape;98;p14"/>
              <p:cNvSpPr txBox="1">
                <a:spLocks noGrp="1" noRot="1" noChangeAspect="1" noMove="1" noResize="1" noEditPoints="1" noAdjustHandles="1" noChangeArrowheads="1" noChangeShapeType="1" noTextEdit="1"/>
              </p:cNvSpPr>
              <p:nvPr>
                <p:ph type="body" idx="1"/>
              </p:nvPr>
            </p:nvSpPr>
            <p:spPr>
              <a:xfrm>
                <a:off x="348343" y="1257300"/>
                <a:ext cx="11674324" cy="5083116"/>
              </a:xfrm>
              <a:prstGeom prst="rect">
                <a:avLst/>
              </a:prstGeom>
              <a:blipFill>
                <a:blip r:embed="rId3"/>
                <a:stretch>
                  <a:fillRect t="-600" r="-1567" b="-2398"/>
                </a:stretch>
              </a:blipFill>
              <a:ln>
                <a:noFill/>
              </a:ln>
            </p:spPr>
            <p:txBody>
              <a:bodyPr/>
              <a:lstStyle/>
              <a:p>
                <a:r>
                  <a:rPr lang="en-GB">
                    <a:noFill/>
                  </a:rPr>
                  <a:t> </a:t>
                </a:r>
              </a:p>
            </p:txBody>
          </p:sp>
        </mc:Fallback>
      </mc:AlternateContent>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48343" y="676856"/>
            <a:ext cx="11541125" cy="445729"/>
          </a:xfrm>
        </p:spPr>
        <p:txBody>
          <a:bodyPr>
            <a:noAutofit/>
          </a:bodyPr>
          <a:lstStyle/>
          <a:p>
            <a:r>
              <a:rPr lang="cs-CZ" sz="2800" b="1" dirty="0"/>
              <a:t>Spojení teorie parity kupní síly s modelem určení reálného měnového kurzu</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7300"/>
            <a:ext cx="11674324" cy="5083116"/>
          </a:xfrm>
          <a:prstGeom prst="rect">
            <a:avLst/>
          </a:prstGeom>
          <a:noFill/>
          <a:ln>
            <a:noFill/>
          </a:ln>
        </p:spPr>
        <p:txBody>
          <a:bodyPr spcFirstLastPara="1" wrap="square" lIns="91425" tIns="45700" rIns="91425" bIns="45700" anchor="t" anchorCtr="0">
            <a:normAutofit/>
          </a:bodyPr>
          <a:lstStyle/>
          <a:p>
            <a:pPr marL="361950" marR="0" lvl="0" indent="-276225" algn="just" defTabSz="914400" rtl="0" eaLnBrk="1" fontAlgn="auto" latinLnBrk="0" hangingPunct="1">
              <a:lnSpc>
                <a:spcPct val="100000"/>
              </a:lnSpc>
              <a:spcBef>
                <a:spcPts val="360"/>
              </a:spcBef>
              <a:spcAft>
                <a:spcPts val="0"/>
              </a:spcAft>
              <a:buClr>
                <a:srgbClr val="000000"/>
              </a:buClr>
              <a:buSzPts val="1800"/>
              <a:buFont typeface="Wingdings" panose="05000000000000000000" pitchFamily="2" charset="2"/>
              <a:buChar char="ü"/>
              <a:tabLst>
                <a:tab pos="6010275" algn="l"/>
              </a:tabLst>
              <a:defRPr/>
            </a:pPr>
            <a:r>
              <a:rPr lang="cs-CZ" sz="2400" b="1" dirty="0">
                <a:latin typeface="Times New Roman" panose="02020603050405020304" pitchFamily="18" charset="0"/>
                <a:cs typeface="Times New Roman" panose="02020603050405020304" pitchFamily="18" charset="0"/>
              </a:rPr>
              <a:t>Předpoklad doposud – měnový kurz = volně pohyblivý, vytváří se na měnovém trhu pod vlivem nabídky a poptávky, bez jakýchkoli intervencí státu. </a:t>
            </a:r>
          </a:p>
          <a:p>
            <a:pPr marL="361950" marR="0" lvl="0" indent="-276225" algn="just" defTabSz="914400" rtl="0" eaLnBrk="1" fontAlgn="auto" latinLnBrk="0" hangingPunct="1">
              <a:lnSpc>
                <a:spcPct val="100000"/>
              </a:lnSpc>
              <a:spcBef>
                <a:spcPts val="360"/>
              </a:spcBef>
              <a:spcAft>
                <a:spcPts val="0"/>
              </a:spcAft>
              <a:buClr>
                <a:srgbClr val="000000"/>
              </a:buClr>
              <a:buSzPts val="1800"/>
              <a:buFont typeface="Wingdings" panose="05000000000000000000" pitchFamily="2" charset="2"/>
              <a:buChar char="ü"/>
              <a:tabLst>
                <a:tab pos="6010275" algn="l"/>
              </a:tabLst>
              <a:defRPr/>
            </a:pPr>
            <a:r>
              <a:rPr lang="cs-CZ" sz="2400" b="1" dirty="0">
                <a:latin typeface="Times New Roman" panose="02020603050405020304" pitchFamily="18" charset="0"/>
                <a:cs typeface="Times New Roman" panose="02020603050405020304" pitchFamily="18" charset="0"/>
              </a:rPr>
              <a:t>=&gt;</a:t>
            </a:r>
          </a:p>
          <a:p>
            <a:pPr marL="361950" marR="0" lvl="0" indent="-276225" algn="just" defTabSz="914400" rtl="0" eaLnBrk="1" fontAlgn="auto" latinLnBrk="0" hangingPunct="1">
              <a:lnSpc>
                <a:spcPct val="100000"/>
              </a:lnSpc>
              <a:spcBef>
                <a:spcPts val="360"/>
              </a:spcBef>
              <a:spcAft>
                <a:spcPts val="0"/>
              </a:spcAft>
              <a:buClr>
                <a:srgbClr val="000000"/>
              </a:buClr>
              <a:buSzPts val="1800"/>
              <a:buFont typeface="Wingdings" panose="05000000000000000000" pitchFamily="2" charset="2"/>
              <a:buChar char="ü"/>
              <a:tabLst>
                <a:tab pos="6010275" algn="l"/>
              </a:tabLst>
              <a:defRPr/>
            </a:pPr>
            <a:r>
              <a:rPr lang="cs-CZ" sz="2400" b="1" dirty="0">
                <a:latin typeface="Times New Roman" panose="02020603050405020304" pitchFamily="18" charset="0"/>
                <a:cs typeface="Times New Roman" panose="02020603050405020304" pitchFamily="18" charset="0"/>
              </a:rPr>
              <a:t>Dva základní režimy měnového kurzu: </a:t>
            </a:r>
          </a:p>
          <a:p>
            <a:pPr marL="542925" marR="0" lvl="0" indent="-457200" algn="just" defTabSz="914400" rtl="0" eaLnBrk="1" fontAlgn="auto" latinLnBrk="0" hangingPunct="1">
              <a:lnSpc>
                <a:spcPct val="100000"/>
              </a:lnSpc>
              <a:spcBef>
                <a:spcPts val="360"/>
              </a:spcBef>
              <a:spcAft>
                <a:spcPts val="0"/>
              </a:spcAft>
              <a:buClr>
                <a:srgbClr val="000000"/>
              </a:buClr>
              <a:buSzPts val="1800"/>
              <a:buFont typeface="+mj-lt"/>
              <a:buAutoNum type="arabicPeriod"/>
              <a:tabLst>
                <a:tab pos="6010275" algn="l"/>
              </a:tabLst>
              <a:defRPr/>
            </a:pPr>
            <a:r>
              <a:rPr lang="cs-CZ" sz="2400" b="1" dirty="0">
                <a:highlight>
                  <a:srgbClr val="FFFF00"/>
                </a:highlight>
                <a:latin typeface="Times New Roman" panose="02020603050405020304" pitchFamily="18" charset="0"/>
                <a:cs typeface="Times New Roman" panose="02020603050405020304" pitchFamily="18" charset="0"/>
              </a:rPr>
              <a:t>REŽIM VOLNĚ POHYBLIVÉHO KURZU (FLOATING): </a:t>
            </a:r>
            <a:r>
              <a:rPr lang="cs-CZ" sz="2400" b="1" dirty="0">
                <a:latin typeface="Times New Roman" panose="02020603050405020304" pitchFamily="18" charset="0"/>
                <a:cs typeface="Times New Roman" panose="02020603050405020304" pitchFamily="18" charset="0"/>
              </a:rPr>
              <a:t>centrální banka nechává měnový kurz „napospas” tržním silám. </a:t>
            </a:r>
          </a:p>
          <a:p>
            <a:pPr marL="542925" marR="0" lvl="0" indent="-457200" algn="just" defTabSz="914400" rtl="0" eaLnBrk="1" fontAlgn="auto" latinLnBrk="0" hangingPunct="1">
              <a:lnSpc>
                <a:spcPct val="100000"/>
              </a:lnSpc>
              <a:spcBef>
                <a:spcPts val="360"/>
              </a:spcBef>
              <a:spcAft>
                <a:spcPts val="0"/>
              </a:spcAft>
              <a:buClr>
                <a:srgbClr val="000000"/>
              </a:buClr>
              <a:buSzPts val="1800"/>
              <a:buFont typeface="Wingdings" panose="05000000000000000000" pitchFamily="2" charset="2"/>
              <a:buChar char="Ø"/>
              <a:tabLst>
                <a:tab pos="6010275" algn="l"/>
              </a:tabLst>
              <a:defRPr/>
            </a:pPr>
            <a:r>
              <a:rPr lang="cs-CZ" sz="2400" b="1" dirty="0">
                <a:latin typeface="Times New Roman" panose="02020603050405020304" pitchFamily="18" charset="0"/>
                <a:cs typeface="Times New Roman" panose="02020603050405020304" pitchFamily="18" charset="0"/>
              </a:rPr>
              <a:t>Neintervenuje vůbec = </a:t>
            </a:r>
            <a:r>
              <a:rPr lang="cs-CZ" sz="2400" b="1" dirty="0">
                <a:solidFill>
                  <a:srgbClr val="FF0000"/>
                </a:solidFill>
                <a:latin typeface="Times New Roman" panose="02020603050405020304" pitchFamily="18" charset="0"/>
                <a:cs typeface="Times New Roman" panose="02020603050405020304" pitchFamily="18" charset="0"/>
              </a:rPr>
              <a:t>čistý </a:t>
            </a:r>
            <a:r>
              <a:rPr lang="cs-CZ" sz="2400" b="1" dirty="0" err="1">
                <a:solidFill>
                  <a:srgbClr val="FF0000"/>
                </a:solidFill>
                <a:latin typeface="Times New Roman" panose="02020603050405020304" pitchFamily="18" charset="0"/>
                <a:cs typeface="Times New Roman" panose="02020603050405020304" pitchFamily="18" charset="0"/>
              </a:rPr>
              <a:t>floating</a:t>
            </a:r>
            <a:r>
              <a:rPr lang="cs-CZ" sz="2400" b="1" dirty="0">
                <a:solidFill>
                  <a:srgbClr val="FF0000"/>
                </a:solidFill>
                <a:latin typeface="Times New Roman" panose="02020603050405020304" pitchFamily="18" charset="0"/>
                <a:cs typeface="Times New Roman" panose="02020603050405020304" pitchFamily="18" charset="0"/>
              </a:rPr>
              <a:t>. </a:t>
            </a:r>
          </a:p>
          <a:p>
            <a:pPr marL="542925" lvl="0" indent="-457200" algn="just">
              <a:buClr>
                <a:srgbClr val="000000"/>
              </a:buClr>
              <a:buFont typeface="Wingdings" panose="05000000000000000000" pitchFamily="2" charset="2"/>
              <a:buChar char="Ø"/>
              <a:tabLst>
                <a:tab pos="6010275" algn="l"/>
              </a:tabLst>
              <a:defRPr/>
            </a:pPr>
            <a:r>
              <a:rPr lang="cs-CZ" sz="2400" b="1" dirty="0">
                <a:latin typeface="Times New Roman" panose="02020603050405020304" pitchFamily="18" charset="0"/>
                <a:cs typeface="Times New Roman" panose="02020603050405020304" pitchFamily="18" charset="0"/>
              </a:rPr>
              <a:t>Příležitostné intervence: </a:t>
            </a:r>
            <a:r>
              <a:rPr lang="cs-CZ" sz="2400" b="1" dirty="0">
                <a:solidFill>
                  <a:srgbClr val="FF0000"/>
                </a:solidFill>
                <a:latin typeface="Times New Roman" panose="02020603050405020304" pitchFamily="18" charset="0"/>
                <a:cs typeface="Times New Roman" panose="02020603050405020304" pitchFamily="18" charset="0"/>
              </a:rPr>
              <a:t>špinavý (</a:t>
            </a:r>
            <a:r>
              <a:rPr lang="cs-CZ" sz="2400" b="1" dirty="0" err="1">
                <a:solidFill>
                  <a:srgbClr val="FF0000"/>
                </a:solidFill>
                <a:latin typeface="Times New Roman" panose="02020603050405020304" pitchFamily="18" charset="0"/>
                <a:cs typeface="Times New Roman" panose="02020603050405020304" pitchFamily="18" charset="0"/>
              </a:rPr>
              <a:t>dirty</a:t>
            </a:r>
            <a:r>
              <a:rPr lang="cs-CZ" sz="2400" b="1" dirty="0">
                <a:solidFill>
                  <a:srgbClr val="FF0000"/>
                </a:solidFill>
                <a:latin typeface="Times New Roman" panose="02020603050405020304" pitchFamily="18" charset="0"/>
                <a:cs typeface="Times New Roman" panose="02020603050405020304" pitchFamily="18" charset="0"/>
              </a:rPr>
              <a:t>) </a:t>
            </a:r>
            <a:r>
              <a:rPr lang="cs-CZ" sz="2400" b="1" dirty="0" err="1">
                <a:solidFill>
                  <a:srgbClr val="FF0000"/>
                </a:solidFill>
                <a:latin typeface="Times New Roman" panose="02020603050405020304" pitchFamily="18" charset="0"/>
                <a:cs typeface="Times New Roman" panose="02020603050405020304" pitchFamily="18" charset="0"/>
              </a:rPr>
              <a:t>floating</a:t>
            </a:r>
            <a:r>
              <a:rPr lang="cs-CZ" sz="2400" b="1" dirty="0">
                <a:solidFill>
                  <a:srgbClr val="FF0000"/>
                </a:solidFill>
                <a:latin typeface="Times New Roman" panose="02020603050405020304" pitchFamily="18" charset="0"/>
                <a:cs typeface="Times New Roman" panose="02020603050405020304" pitchFamily="18" charset="0"/>
              </a:rPr>
              <a:t>: </a:t>
            </a:r>
            <a:r>
              <a:rPr lang="cs-CZ" sz="2400" b="1" dirty="0">
                <a:latin typeface="Times New Roman" panose="02020603050405020304" pitchFamily="18" charset="0"/>
                <a:cs typeface="Times New Roman" panose="02020603050405020304" pitchFamily="18" charset="0"/>
              </a:rPr>
              <a:t>příležitostné intervence – málo účinné – měnový trh nevěří odhodlání centrální banky dlouhodobě bránit se změnám kurzu. </a:t>
            </a:r>
          </a:p>
          <a:p>
            <a:pPr algn="just">
              <a:buFont typeface="Wingdings" panose="05000000000000000000" pitchFamily="2" charset="2"/>
              <a:buChar char="ü"/>
            </a:pPr>
            <a:r>
              <a:rPr kumimoji="0" lang="cs-CZ" sz="22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a:cs typeface="Times New Roman" panose="02020603050405020304" pitchFamily="18" charset="0"/>
                <a:sym typeface="Calibri" panose="020F0502020204030204"/>
              </a:rPr>
              <a:t>Každá příležitostná intervence centrální banky ze strany spekulantů – vítaná příležitost k výdělečným spekulacím.</a:t>
            </a:r>
            <a:endParaRPr lang="cs-CZ" sz="24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48343" y="676856"/>
            <a:ext cx="11541125" cy="445729"/>
          </a:xfrm>
        </p:spPr>
        <p:txBody>
          <a:bodyPr>
            <a:noAutofit/>
          </a:bodyPr>
          <a:lstStyle/>
          <a:p>
            <a:r>
              <a:rPr lang="cs-CZ" sz="2800" b="1" dirty="0"/>
              <a:t> Režim stabilního měnového kurzu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7300"/>
            <a:ext cx="11674324" cy="5083116"/>
          </a:xfrm>
          <a:prstGeom prst="rect">
            <a:avLst/>
          </a:prstGeom>
          <a:noFill/>
          <a:ln>
            <a:noFill/>
          </a:ln>
        </p:spPr>
        <p:txBody>
          <a:bodyPr spcFirstLastPara="1" wrap="square" lIns="91425" tIns="45700" rIns="91425" bIns="45700" anchor="t" anchorCtr="0">
            <a:normAutofit lnSpcReduction="10000"/>
          </a:bodyPr>
          <a:lstStyle/>
          <a:p>
            <a:pPr algn="just">
              <a:buFont typeface="Wingdings" panose="05000000000000000000" pitchFamily="2" charset="2"/>
              <a:buChar char="ü"/>
            </a:pPr>
            <a:r>
              <a:rPr lang="cs-CZ" sz="2800" b="1" i="1" dirty="0">
                <a:solidFill>
                  <a:schemeClr val="tx1">
                    <a:lumMod val="75000"/>
                    <a:lumOff val="25000"/>
                  </a:schemeClr>
                </a:solidFill>
                <a:latin typeface="Times New Roman" panose="02020603050405020304" pitchFamily="18" charset="0"/>
                <a:cs typeface="Times New Roman" panose="02020603050405020304" pitchFamily="18" charset="0"/>
              </a:rPr>
              <a:t>Např.: Naše centrální banka oslabí korunu, spekulanti očekávají, že koruna nezůstane na oslabené pozici dlouho a že brzy opět posílí. Proto oslabenou korunu nakupují, aby ji později se ziskem prodávali. Jejich nákupy okamžité korunu posilují a tím působí proti intervenci centrální banky. Kurzová intervence banky je chováním spekulantů prakticky okamžité neutralizována, proto je neúčinná. </a:t>
            </a:r>
          </a:p>
          <a:p>
            <a:pPr marL="542925" marR="0" lvl="0" indent="-457200" algn="just" defTabSz="914400" rtl="0" eaLnBrk="1" fontAlgn="auto" latinLnBrk="0" hangingPunct="1">
              <a:lnSpc>
                <a:spcPct val="100000"/>
              </a:lnSpc>
              <a:spcBef>
                <a:spcPts val="360"/>
              </a:spcBef>
              <a:spcAft>
                <a:spcPts val="0"/>
              </a:spcAft>
              <a:buClr>
                <a:srgbClr val="000000"/>
              </a:buClr>
              <a:buSzPts val="1800"/>
              <a:buFont typeface="+mj-lt"/>
              <a:buAutoNum type="arabicPeriod" startAt="2"/>
              <a:tabLst>
                <a:tab pos="6010275" algn="l"/>
              </a:tabLst>
              <a:defRPr/>
            </a:pPr>
            <a:endParaRPr kumimoji="0" lang="cs-CZ" sz="2400" b="1" i="0" u="none" strike="noStrike" kern="0" cap="none" spc="0" normalizeH="0" baseline="0" noProof="0" dirty="0">
              <a:ln>
                <a:noFill/>
              </a:ln>
              <a:solidFill>
                <a:srgbClr val="000000"/>
              </a:solidFill>
              <a:effectLst/>
              <a:highlight>
                <a:srgbClr val="FFFF00"/>
              </a:highlight>
              <a:uLnTx/>
              <a:uFillTx/>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542925" marR="0" lvl="0" indent="-457200" algn="just" defTabSz="914400" rtl="0" eaLnBrk="1" fontAlgn="auto" latinLnBrk="0" hangingPunct="1">
              <a:lnSpc>
                <a:spcPct val="100000"/>
              </a:lnSpc>
              <a:spcBef>
                <a:spcPts val="360"/>
              </a:spcBef>
              <a:spcAft>
                <a:spcPts val="0"/>
              </a:spcAft>
              <a:buClr>
                <a:srgbClr val="000000"/>
              </a:buClr>
              <a:buSzPts val="1800"/>
              <a:buFont typeface="+mj-lt"/>
              <a:buAutoNum type="arabicPeriod" startAt="2"/>
              <a:tabLst>
                <a:tab pos="6010275" algn="l"/>
              </a:tabLst>
              <a:defRPr/>
            </a:pPr>
            <a:endParaRPr lang="cs-CZ" sz="2400" b="1" dirty="0">
              <a:solidFill>
                <a:srgbClr val="000000"/>
              </a:solidFill>
              <a:highlight>
                <a:srgbClr val="FFFF00"/>
              </a:highlight>
              <a:latin typeface="Times New Roman" panose="02020603050405020304" pitchFamily="18" charset="0"/>
              <a:cs typeface="Times New Roman" panose="02020603050405020304" pitchFamily="18" charset="0"/>
            </a:endParaRPr>
          </a:p>
          <a:p>
            <a:pPr marL="542925" marR="0" lvl="0" indent="-457200" algn="just" defTabSz="914400" rtl="0" eaLnBrk="1" fontAlgn="auto" latinLnBrk="0" hangingPunct="1">
              <a:lnSpc>
                <a:spcPct val="100000"/>
              </a:lnSpc>
              <a:spcBef>
                <a:spcPts val="360"/>
              </a:spcBef>
              <a:spcAft>
                <a:spcPts val="0"/>
              </a:spcAft>
              <a:buClr>
                <a:srgbClr val="000000"/>
              </a:buClr>
              <a:buSzPts val="1800"/>
              <a:buFont typeface="+mj-lt"/>
              <a:buAutoNum type="arabicPeriod" startAt="2"/>
              <a:tabLst>
                <a:tab pos="6010275" algn="l"/>
              </a:tabLst>
              <a:defRPr/>
            </a:pPr>
            <a:endParaRPr kumimoji="0" lang="cs-CZ" sz="2400" b="1" i="0" u="none" strike="noStrike" kern="0" cap="none" spc="0" normalizeH="0" baseline="0" noProof="0" dirty="0">
              <a:ln>
                <a:noFill/>
              </a:ln>
              <a:solidFill>
                <a:srgbClr val="000000"/>
              </a:solidFill>
              <a:effectLst/>
              <a:highlight>
                <a:srgbClr val="FFFF00"/>
              </a:highlight>
              <a:uLnTx/>
              <a:uFillTx/>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542925" marR="0" lvl="0" indent="-457200" algn="just" defTabSz="914400" rtl="0" eaLnBrk="1" fontAlgn="auto" latinLnBrk="0" hangingPunct="1">
              <a:lnSpc>
                <a:spcPct val="100000"/>
              </a:lnSpc>
              <a:spcBef>
                <a:spcPts val="360"/>
              </a:spcBef>
              <a:spcAft>
                <a:spcPts val="0"/>
              </a:spcAft>
              <a:buClr>
                <a:srgbClr val="000000"/>
              </a:buClr>
              <a:buSzPts val="1800"/>
              <a:buFont typeface="+mj-lt"/>
              <a:buAutoNum type="arabicPeriod" startAt="2"/>
              <a:tabLst>
                <a:tab pos="6010275" algn="l"/>
              </a:tabLst>
              <a:defRPr/>
            </a:pPr>
            <a:r>
              <a:rPr kumimoji="0" lang="cs-CZ" sz="2400" b="1" i="0" u="none" strike="noStrike" kern="0" cap="none" spc="0" normalizeH="0" baseline="0" noProof="0" dirty="0">
                <a:ln>
                  <a:noFill/>
                </a:ln>
                <a:solidFill>
                  <a:srgbClr val="000000"/>
                </a:solidFill>
                <a:effectLst/>
                <a:highlight>
                  <a:srgbClr val="FFFF00"/>
                </a:highlight>
                <a:uLnTx/>
                <a:uFillTx/>
                <a:latin typeface="Times New Roman" panose="02020603050405020304" pitchFamily="18" charset="0"/>
                <a:ea typeface="Calibri" panose="020F0502020204030204"/>
                <a:cs typeface="Times New Roman" panose="02020603050405020304" pitchFamily="18" charset="0"/>
                <a:sym typeface="Calibri" panose="020F0502020204030204"/>
              </a:rPr>
              <a:t>STABILNÍ (FIXNÍ) KURZ: </a:t>
            </a:r>
            <a:r>
              <a:rPr lang="cs-CZ" sz="2400" b="1" dirty="0">
                <a:latin typeface="Times New Roman" panose="02020603050405020304" pitchFamily="18" charset="0"/>
                <a:cs typeface="Times New Roman" panose="02020603050405020304" pitchFamily="18" charset="0"/>
              </a:rPr>
              <a:t>centrální banka udržuje měnový kurz na určité úrovni dlouhodobě: </a:t>
            </a:r>
          </a:p>
          <a:p>
            <a:pPr marL="542925" marR="0" lvl="0" indent="-457200" algn="just" defTabSz="914400" rtl="0" eaLnBrk="1" fontAlgn="auto" latinLnBrk="0" hangingPunct="1">
              <a:lnSpc>
                <a:spcPct val="100000"/>
              </a:lnSpc>
              <a:spcBef>
                <a:spcPts val="360"/>
              </a:spcBef>
              <a:spcAft>
                <a:spcPts val="0"/>
              </a:spcAft>
              <a:buClr>
                <a:srgbClr val="000000"/>
              </a:buClr>
              <a:buSzPts val="1800"/>
              <a:buFont typeface="Wingdings" panose="05000000000000000000" pitchFamily="2" charset="2"/>
              <a:buChar char="Ø"/>
              <a:tabLst>
                <a:tab pos="6010275" algn="l"/>
              </a:tabLst>
              <a:defRPr/>
            </a:pPr>
            <a:r>
              <a:rPr lang="cs-CZ" sz="2400" b="1" dirty="0">
                <a:latin typeface="Times New Roman" panose="02020603050405020304" pitchFamily="18" charset="0"/>
                <a:cs typeface="Times New Roman" panose="02020603050405020304" pitchFamily="18" charset="0"/>
              </a:rPr>
              <a:t>Dlouhodobý závazek banky udržet kurz ve stanoveném fluktuačním pásmu.</a:t>
            </a:r>
          </a:p>
          <a:p>
            <a:pPr marL="114300" indent="0" algn="just">
              <a:buNone/>
            </a:pPr>
            <a:endParaRPr lang="cs-CZ" sz="24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48343" y="676856"/>
            <a:ext cx="11541125" cy="445729"/>
          </a:xfrm>
        </p:spPr>
        <p:txBody>
          <a:bodyPr>
            <a:noAutofit/>
          </a:bodyPr>
          <a:lstStyle/>
          <a:p>
            <a:r>
              <a:rPr lang="cs-CZ" sz="2800" b="1" dirty="0"/>
              <a:t> Režim stabilního měnového kurzu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7300"/>
            <a:ext cx="11674324" cy="5083116"/>
          </a:xfrm>
          <a:prstGeom prst="rect">
            <a:avLst/>
          </a:prstGeom>
          <a:noFill/>
          <a:ln>
            <a:noFill/>
          </a:ln>
        </p:spPr>
        <p:txBody>
          <a:bodyPr spcFirstLastPara="1" wrap="square" lIns="91425" tIns="45700" rIns="91425" bIns="45700" anchor="t" anchorCtr="0">
            <a:normAutofit fontScale="92500"/>
          </a:bodyPr>
          <a:lstStyle/>
          <a:p>
            <a:pPr algn="just">
              <a:buFont typeface="Wingdings" panose="05000000000000000000" pitchFamily="2" charset="2"/>
              <a:buChar char="ü"/>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Režim stabilního kurzu vyžaduje, </a:t>
            </a:r>
          </a:p>
          <a:p>
            <a:pPr marL="571500" indent="-457200" algn="just">
              <a:buFont typeface="+mj-lt"/>
              <a:buAutoNum type="arabicPeriod"/>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aby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centrální banka kupovala domácí měnu</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 když vzniká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tlak na její depreciaci, </a:t>
            </a:r>
          </a:p>
          <a:p>
            <a:pPr marL="571500" indent="-457200" algn="just">
              <a:buFont typeface="+mj-lt"/>
              <a:buAutoNum type="arabicPeriod"/>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a aby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prodávala domácí měnu</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 když vzniká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tlak</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 na její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apreciaci. </a:t>
            </a:r>
          </a:p>
          <a:p>
            <a:pPr algn="just"/>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K těmto intervencím jí slouží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DEVIZOVÉ REZERVY</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ü"/>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 omezení pro tento kurzový režim. </a:t>
            </a:r>
          </a:p>
          <a:p>
            <a:pPr marL="571500" indent="-457200" algn="just">
              <a:buFont typeface="+mj-lt"/>
              <a:buAutoNum type="alphaUcPeriod"/>
            </a:pPr>
            <a:endParaRPr lang="cs-CZ" sz="2400" b="1" dirty="0">
              <a:solidFill>
                <a:srgbClr val="FF0000"/>
              </a:solidFill>
              <a:latin typeface="Times New Roman" panose="02020603050405020304" pitchFamily="18" charset="0"/>
              <a:cs typeface="Times New Roman" panose="02020603050405020304" pitchFamily="18" charset="0"/>
            </a:endParaRPr>
          </a:p>
          <a:p>
            <a:pPr marL="571500" indent="-457200" algn="just">
              <a:buFont typeface="+mj-lt"/>
              <a:buAutoNum type="alphaUcPeriod"/>
            </a:pPr>
            <a:r>
              <a:rPr lang="cs-CZ" sz="2400" b="1" dirty="0">
                <a:solidFill>
                  <a:srgbClr val="FF0000"/>
                </a:solidFill>
                <a:latin typeface="Times New Roman" panose="02020603050405020304" pitchFamily="18" charset="0"/>
                <a:cs typeface="Times New Roman" panose="02020603050405020304" pitchFamily="18" charset="0"/>
              </a:rPr>
              <a:t>Tlak na depreciaci domácí měny – velký / trvá dlouho  </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=&gt; devizové rezervy vyčerpány. </a:t>
            </a:r>
          </a:p>
          <a:p>
            <a:pPr algn="just">
              <a:buFont typeface="Wingdings" panose="05000000000000000000" pitchFamily="2" charset="2"/>
              <a:buChar char="Ø"/>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Centrální banka obvykle přistoupí ke změně centrální parity, tj. k </a:t>
            </a:r>
            <a:r>
              <a:rPr lang="cs-CZ" sz="2400" b="1" dirty="0">
                <a:solidFill>
                  <a:srgbClr val="FF0000"/>
                </a:solidFill>
                <a:latin typeface="Times New Roman" panose="02020603050405020304" pitchFamily="18" charset="0"/>
                <a:cs typeface="Times New Roman" panose="02020603050405020304" pitchFamily="18" charset="0"/>
              </a:rPr>
              <a:t>devalvaci </a:t>
            </a:r>
          </a:p>
          <a:p>
            <a:pPr marL="571500" indent="-457200" algn="just">
              <a:buFont typeface="+mj-lt"/>
              <a:buAutoNum type="alphaUcPeriod" startAt="2"/>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Trvá </a:t>
            </a:r>
            <a:r>
              <a:rPr lang="cs-CZ" sz="2400" b="1" dirty="0">
                <a:solidFill>
                  <a:srgbClr val="FF0000"/>
                </a:solidFill>
                <a:latin typeface="Times New Roman" panose="02020603050405020304" pitchFamily="18" charset="0"/>
                <a:cs typeface="Times New Roman" panose="02020603050405020304" pitchFamily="18" charset="0"/>
              </a:rPr>
              <a:t>tlak na apreciaci, </a:t>
            </a:r>
          </a:p>
          <a:p>
            <a:pPr algn="just">
              <a:buFont typeface="Wingdings" panose="05000000000000000000" pitchFamily="2" charset="2"/>
              <a:buChar char="ü"/>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centrální banka domácí měnu </a:t>
            </a:r>
            <a:r>
              <a:rPr lang="cs-CZ" sz="2400" b="1" dirty="0">
                <a:solidFill>
                  <a:srgbClr val="FF0000"/>
                </a:solidFill>
                <a:latin typeface="Times New Roman" panose="02020603050405020304" pitchFamily="18" charset="0"/>
                <a:cs typeface="Times New Roman" panose="02020603050405020304" pitchFamily="18" charset="0"/>
              </a:rPr>
              <a:t>revalvuje</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ü"/>
            </a:pP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Zajištění vnější rovnováhy při stabilním měnovém kurzu: Centrální banka dokáže udržovat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stabilní nominální kurz: </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Vnější rovnováha zajištována pomocí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reálného měnového kurzu. </a:t>
            </a: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48343" y="676856"/>
            <a:ext cx="11541125" cy="445729"/>
          </a:xfrm>
        </p:spPr>
        <p:txBody>
          <a:bodyPr>
            <a:noAutofit/>
          </a:bodyPr>
          <a:lstStyle/>
          <a:p>
            <a:r>
              <a:rPr lang="cs-CZ" sz="2800" b="1" dirty="0"/>
              <a:t> Režim stabilního měnového kurzu </a:t>
            </a:r>
          </a:p>
        </p:txBody>
      </p:sp>
      <p:sp>
        <p:nvSpPr>
          <p:cNvPr id="3" name="Arrow: Right 2"/>
          <p:cNvSpPr/>
          <p:nvPr/>
        </p:nvSpPr>
        <p:spPr>
          <a:xfrm>
            <a:off x="11062607" y="5134207"/>
            <a:ext cx="781050" cy="19944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7300"/>
            <a:ext cx="11674324" cy="5083116"/>
          </a:xfrm>
          <a:prstGeom prst="rect">
            <a:avLst/>
          </a:prstGeom>
          <a:noFill/>
          <a:ln>
            <a:noFill/>
          </a:ln>
        </p:spPr>
        <p:txBody>
          <a:bodyPr spcFirstLastPara="1" wrap="square" lIns="91425" tIns="45700" rIns="91425" bIns="45700" anchor="t" anchorCtr="0">
            <a:normAutofit/>
          </a:bodyPr>
          <a:lstStyle/>
          <a:p>
            <a:pPr algn="just">
              <a:buFont typeface="Wingdings" panose="05000000000000000000" pitchFamily="2" charset="2"/>
              <a:buChar char="ü"/>
            </a:pP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V režimu stabilního kurzu –  </a:t>
            </a:r>
            <a:r>
              <a:rPr lang="cs-CZ" sz="2400" b="1" dirty="0">
                <a:solidFill>
                  <a:srgbClr val="FF0000"/>
                </a:solidFill>
                <a:highlight>
                  <a:srgbClr val="FFFF00"/>
                </a:highlight>
                <a:latin typeface="Times New Roman" panose="02020603050405020304" pitchFamily="18" charset="0"/>
                <a:cs typeface="Times New Roman" panose="02020603050405020304" pitchFamily="18" charset="0"/>
              </a:rPr>
              <a:t>stabilizován pouze nominální kurz, nikoli však reálný kurz. </a:t>
            </a:r>
          </a:p>
          <a:p>
            <a:pPr algn="just">
              <a:buFont typeface="Wingdings" panose="05000000000000000000" pitchFamily="2" charset="2"/>
              <a:buChar char="Ø"/>
            </a:pP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Intervence centrální banky na měnovém trhu,</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 doprovázené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změnami peněžní zásoby =&gt; změny cenové hladiny =&gt; </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mění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REÁLNÝ KURZ. </a:t>
            </a:r>
          </a:p>
          <a:p>
            <a:pPr algn="just">
              <a:buFont typeface="Wingdings" panose="05000000000000000000" pitchFamily="2" charset="2"/>
              <a:buChar char="Ø"/>
            </a:pP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Reálný kurz </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i zde =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mechanismus obnovování vnější rovnováhy. </a:t>
            </a:r>
          </a:p>
          <a:p>
            <a:pPr algn="just">
              <a:buFont typeface="Wingdings" panose="05000000000000000000" pitchFamily="2" charset="2"/>
              <a:buChar char="ü"/>
            </a:pP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Shrnutí: </a:t>
            </a:r>
          </a:p>
          <a:p>
            <a:pPr marL="571500" indent="-457200" algn="just">
              <a:buFont typeface="+mj-lt"/>
              <a:buAutoNum type="arabicPeriod"/>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PB – přebytek: tlak na apreciaci nutí centrální banku, aby prodávala domácí měnu, zvyšuje peněžní zásobu. Následně –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růst cenové hladiny = reálna apreciace. </a:t>
            </a:r>
          </a:p>
          <a:p>
            <a:pPr marL="571500" indent="-457200" algn="just">
              <a:buFont typeface="+mj-lt"/>
              <a:buAutoNum type="arabicPeriod"/>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PB – schodek: tlak na depreciaci nutí banku, aby kupovala domácí měnu, snižuje peněžní zásobu. Následně –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pokles cenové hladiny = reálna depreciace: </a:t>
            </a:r>
          </a:p>
          <a:p>
            <a:pPr algn="just">
              <a:buFont typeface="Wingdings" panose="05000000000000000000" pitchFamily="2" charset="2"/>
              <a:buChar char="ü"/>
            </a:pP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48343" y="676856"/>
            <a:ext cx="11541125" cy="445729"/>
          </a:xfrm>
        </p:spPr>
        <p:txBody>
          <a:bodyPr>
            <a:noAutofit/>
          </a:bodyPr>
          <a:lstStyle/>
          <a:p>
            <a:r>
              <a:rPr lang="cs-CZ" sz="2800" b="1" dirty="0"/>
              <a:t> Režim stabilního měnového kurzu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D9C1397D-95AF-9A38-7CDB-E5483DF96A36}"/>
            </a:ext>
          </a:extLst>
        </p:cNvPr>
        <p:cNvGrpSpPr/>
        <p:nvPr/>
      </p:nvGrpSpPr>
      <p:grpSpPr>
        <a:xfrm>
          <a:off x="0" y="0"/>
          <a:ext cx="0" cy="0"/>
          <a:chOff x="0" y="0"/>
          <a:chExt cx="0" cy="0"/>
        </a:xfrm>
      </p:grpSpPr>
      <p:sp>
        <p:nvSpPr>
          <p:cNvPr id="98" name="Google Shape;98;p14">
            <a:extLst>
              <a:ext uri="{FF2B5EF4-FFF2-40B4-BE49-F238E27FC236}">
                <a16:creationId xmlns:a16="http://schemas.microsoft.com/office/drawing/2014/main" id="{F4D9E6F3-4C0F-71B5-BDB5-5E1970CB2F09}"/>
              </a:ext>
            </a:extLst>
          </p:cNvPr>
          <p:cNvSpPr txBox="1">
            <a:spLocks noGrp="1"/>
          </p:cNvSpPr>
          <p:nvPr>
            <p:ph type="body" idx="1"/>
          </p:nvPr>
        </p:nvSpPr>
        <p:spPr>
          <a:xfrm>
            <a:off x="348343" y="1257300"/>
            <a:ext cx="11674324" cy="5083116"/>
          </a:xfrm>
          <a:prstGeom prst="rect">
            <a:avLst/>
          </a:prstGeom>
          <a:noFill/>
          <a:ln>
            <a:noFill/>
          </a:ln>
        </p:spPr>
        <p:txBody>
          <a:bodyPr spcFirstLastPara="1" wrap="square" lIns="91425" tIns="45700" rIns="91425" bIns="45700" anchor="t" anchorCtr="0">
            <a:normAutofit/>
          </a:bodyPr>
          <a:lstStyle/>
          <a:p>
            <a:pPr algn="just">
              <a:buFont typeface="Wingdings" panose="05000000000000000000" pitchFamily="2" charset="2"/>
              <a:buChar char="ü"/>
            </a:pPr>
            <a:r>
              <a:rPr lang="cs-CZ" sz="2800" b="1" dirty="0">
                <a:solidFill>
                  <a:srgbClr val="FF0000"/>
                </a:solidFill>
                <a:latin typeface="Times New Roman" panose="02020603050405020304" pitchFamily="18" charset="0"/>
                <a:cs typeface="Times New Roman" panose="02020603050405020304" pitchFamily="18" charset="0"/>
              </a:rPr>
              <a:t>Změny reálného kurzu </a:t>
            </a:r>
            <a:r>
              <a:rPr lang="cs-CZ" sz="2800" b="1" dirty="0">
                <a:solidFill>
                  <a:schemeClr val="tx1">
                    <a:lumMod val="75000"/>
                    <a:lumOff val="25000"/>
                  </a:schemeClr>
                </a:solidFill>
                <a:latin typeface="Times New Roman" panose="02020603050405020304" pitchFamily="18" charset="0"/>
                <a:cs typeface="Times New Roman" panose="02020603050405020304" pitchFamily="18" charset="0"/>
              </a:rPr>
              <a:t>– mnohem pomalejší </a:t>
            </a:r>
            <a:r>
              <a:rPr lang="cs-CZ" sz="2800" b="1" dirty="0">
                <a:solidFill>
                  <a:srgbClr val="FF0000"/>
                </a:solidFill>
                <a:latin typeface="Times New Roman" panose="02020603050405020304" pitchFamily="18" charset="0"/>
                <a:cs typeface="Times New Roman" panose="02020603050405020304" pitchFamily="18" charset="0"/>
              </a:rPr>
              <a:t>než v režimu volně pohyblivého kurzu</a:t>
            </a:r>
            <a:r>
              <a:rPr lang="cs-CZ" sz="2800" b="1" dirty="0">
                <a:solidFill>
                  <a:schemeClr val="tx1">
                    <a:lumMod val="75000"/>
                    <a:lumOff val="25000"/>
                  </a:schemeClr>
                </a:solidFill>
                <a:latin typeface="Times New Roman" panose="02020603050405020304" pitchFamily="18" charset="0"/>
                <a:cs typeface="Times New Roman" panose="02020603050405020304" pitchFamily="18" charset="0"/>
              </a:rPr>
              <a:t>:</a:t>
            </a:r>
          </a:p>
          <a:p>
            <a:pPr marL="628650" indent="-514350" algn="just">
              <a:buFont typeface="+mj-lt"/>
              <a:buAutoNum type="romanLcPeriod"/>
            </a:pPr>
            <a:r>
              <a:rPr lang="cs-CZ" sz="2800" b="1" dirty="0">
                <a:solidFill>
                  <a:srgbClr val="FF0000"/>
                </a:solidFill>
                <a:latin typeface="Times New Roman" panose="02020603050405020304" pitchFamily="18" charset="0"/>
                <a:cs typeface="Times New Roman" panose="02020603050405020304" pitchFamily="18" charset="0"/>
              </a:rPr>
              <a:t>NOMINÁLNÍ KURZ reaguje na vnější nerovnováhu velmi rychle, </a:t>
            </a:r>
          </a:p>
          <a:p>
            <a:pPr marL="628650" indent="-514350" algn="just">
              <a:buFont typeface="+mj-lt"/>
              <a:buAutoNum type="romanLcPeriod"/>
            </a:pPr>
            <a:r>
              <a:rPr lang="cs-CZ" sz="2800" b="1" dirty="0">
                <a:solidFill>
                  <a:srgbClr val="FF0000"/>
                </a:solidFill>
                <a:latin typeface="Times New Roman" panose="02020603050405020304" pitchFamily="18" charset="0"/>
                <a:cs typeface="Times New Roman" panose="02020603050405020304" pitchFamily="18" charset="0"/>
              </a:rPr>
              <a:t>CENOVÁ HLADINA reaguje mnohem pomaleji: </a:t>
            </a:r>
            <a:r>
              <a:rPr lang="cs-CZ" sz="2800" b="1" dirty="0">
                <a:solidFill>
                  <a:schemeClr val="tx1">
                    <a:lumMod val="75000"/>
                    <a:lumOff val="25000"/>
                  </a:schemeClr>
                </a:solidFill>
                <a:latin typeface="Times New Roman" panose="02020603050405020304" pitchFamily="18" charset="0"/>
                <a:cs typeface="Times New Roman" panose="02020603050405020304" pitchFamily="18" charset="0"/>
              </a:rPr>
              <a:t>rok / dva: než se změny peněžní zásoby promítnou do změn cenové hladiny. </a:t>
            </a:r>
          </a:p>
          <a:p>
            <a:pPr algn="just">
              <a:buFont typeface="Wingdings" panose="05000000000000000000" pitchFamily="2" charset="2"/>
              <a:buChar char="Ø"/>
            </a:pPr>
            <a:endParaRPr lang="cs-CZ"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800" b="1" dirty="0">
                <a:solidFill>
                  <a:schemeClr val="tx1">
                    <a:lumMod val="75000"/>
                    <a:lumOff val="25000"/>
                  </a:schemeClr>
                </a:solidFill>
                <a:latin typeface="Times New Roman" panose="02020603050405020304" pitchFamily="18" charset="0"/>
                <a:cs typeface="Times New Roman" panose="02020603050405020304" pitchFamily="18" charset="0"/>
              </a:rPr>
              <a:t>V REŽIMU STABILNÍHO KURZU může VNĚJŠÍ NEROVNOVÁHA přetrvávat DLOUHOU DOBU. </a:t>
            </a:r>
          </a:p>
          <a:p>
            <a:pPr algn="just">
              <a:buFont typeface="Wingdings" panose="05000000000000000000" pitchFamily="2" charset="2"/>
              <a:buChar char="Ø"/>
            </a:pPr>
            <a:r>
              <a:rPr lang="cs-CZ" sz="28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Větší změny devizových rezerv </a:t>
            </a:r>
            <a:r>
              <a:rPr lang="cs-CZ" sz="2800" b="1" dirty="0">
                <a:solidFill>
                  <a:schemeClr val="tx1">
                    <a:lumMod val="75000"/>
                    <a:lumOff val="25000"/>
                  </a:schemeClr>
                </a:solidFill>
                <a:latin typeface="Times New Roman" panose="02020603050405020304" pitchFamily="18" charset="0"/>
                <a:cs typeface="Times New Roman" panose="02020603050405020304" pitchFamily="18" charset="0"/>
              </a:rPr>
              <a:t>než v režimu volně pohyblivého kurzu. </a:t>
            </a:r>
          </a:p>
          <a:p>
            <a:pPr algn="just">
              <a:buFont typeface="Wingdings" panose="05000000000000000000" pitchFamily="2" charset="2"/>
              <a:buChar char="ü"/>
            </a:pPr>
            <a:r>
              <a:rPr lang="cs-CZ" sz="28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Devizové rezervy = „polštář' platební bilance.  </a:t>
            </a:r>
          </a:p>
        </p:txBody>
      </p:sp>
      <p:sp>
        <p:nvSpPr>
          <p:cNvPr id="99" name="Google Shape;99;p14">
            <a:extLst>
              <a:ext uri="{FF2B5EF4-FFF2-40B4-BE49-F238E27FC236}">
                <a16:creationId xmlns:a16="http://schemas.microsoft.com/office/drawing/2014/main" id="{85D850A5-2563-D18A-86A2-E44E92DCDC79}"/>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a:extLst>
              <a:ext uri="{FF2B5EF4-FFF2-40B4-BE49-F238E27FC236}">
                <a16:creationId xmlns:a16="http://schemas.microsoft.com/office/drawing/2014/main" id="{A981F290-B5B9-7515-7843-AD760352A3E9}"/>
              </a:ext>
            </a:extLst>
          </p:cNvPr>
          <p:cNvSpPr>
            <a:spLocks noGrp="1"/>
          </p:cNvSpPr>
          <p:nvPr>
            <p:ph type="title"/>
          </p:nvPr>
        </p:nvSpPr>
        <p:spPr>
          <a:xfrm>
            <a:off x="348343" y="676856"/>
            <a:ext cx="11541125" cy="445729"/>
          </a:xfrm>
        </p:spPr>
        <p:txBody>
          <a:bodyPr>
            <a:noAutofit/>
          </a:bodyPr>
          <a:lstStyle/>
          <a:p>
            <a:r>
              <a:rPr lang="cs-CZ" sz="2800" b="1" dirty="0"/>
              <a:t> Režim stabilního měnového kurzu </a:t>
            </a:r>
          </a:p>
        </p:txBody>
      </p:sp>
    </p:spTree>
    <p:extLst>
      <p:ext uri="{BB962C8B-B14F-4D97-AF65-F5344CB8AC3E}">
        <p14:creationId xmlns:p14="http://schemas.microsoft.com/office/powerpoint/2010/main" val="6430260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7300"/>
            <a:ext cx="11674324" cy="5083116"/>
          </a:xfrm>
          <a:prstGeom prst="rect">
            <a:avLst/>
          </a:prstGeom>
          <a:noFill/>
          <a:ln>
            <a:noFill/>
          </a:ln>
        </p:spPr>
        <p:txBody>
          <a:bodyPr spcFirstLastPara="1" wrap="square" lIns="91425" tIns="45700" rIns="91425" bIns="45700" anchor="t" anchorCtr="0">
            <a:normAutofit/>
          </a:bodyPr>
          <a:lstStyle/>
          <a:p>
            <a:pPr algn="just">
              <a:buFont typeface="Wingdings" panose="05000000000000000000" pitchFamily="2" charset="2"/>
              <a:buChar char="ü"/>
            </a:pPr>
            <a:r>
              <a:rPr lang="cs-CZ" sz="2800" b="1" dirty="0">
                <a:solidFill>
                  <a:schemeClr val="tx1">
                    <a:lumMod val="75000"/>
                    <a:lumOff val="25000"/>
                  </a:schemeClr>
                </a:solidFill>
                <a:latin typeface="Times New Roman" panose="02020603050405020304" pitchFamily="18" charset="0"/>
                <a:cs typeface="Times New Roman" panose="02020603050405020304" pitchFamily="18" charset="0"/>
              </a:rPr>
              <a:t>Stabilní kurz </a:t>
            </a:r>
            <a:r>
              <a:rPr lang="cs-CZ" sz="28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více prospívá zahraničnímu obchodu</a:t>
            </a:r>
            <a:r>
              <a:rPr lang="cs-CZ" sz="2800" b="1" dirty="0">
                <a:solidFill>
                  <a:schemeClr val="tx1">
                    <a:lumMod val="75000"/>
                    <a:lumOff val="25000"/>
                  </a:schemeClr>
                </a:solidFill>
                <a:latin typeface="Times New Roman" panose="02020603050405020304" pitchFamily="18" charset="0"/>
                <a:cs typeface="Times New Roman" panose="02020603050405020304" pitchFamily="18" charset="0"/>
              </a:rPr>
              <a:t>: eliminuje kurzová rizika, jinak nutnost pojištění pro obchodníky. </a:t>
            </a:r>
          </a:p>
          <a:p>
            <a:pPr algn="just">
              <a:buFont typeface="Wingdings" panose="05000000000000000000" pitchFamily="2" charset="2"/>
              <a:buChar char="ü"/>
            </a:pPr>
            <a:r>
              <a:rPr lang="cs-CZ" sz="2800" b="1" dirty="0">
                <a:solidFill>
                  <a:schemeClr val="tx1">
                    <a:lumMod val="75000"/>
                    <a:lumOff val="25000"/>
                  </a:schemeClr>
                </a:solidFill>
                <a:latin typeface="Times New Roman" panose="02020603050405020304" pitchFamily="18" charset="0"/>
                <a:cs typeface="Times New Roman" panose="02020603050405020304" pitchFamily="18" charset="0"/>
              </a:rPr>
              <a:t>Zároveň </a:t>
            </a:r>
            <a:r>
              <a:rPr lang="cs-CZ" sz="28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vážná rizika pro celou ekonomiku:</a:t>
            </a:r>
          </a:p>
          <a:p>
            <a:pPr algn="just">
              <a:buFont typeface="Wingdings" panose="05000000000000000000" pitchFamily="2" charset="2"/>
              <a:buChar char="Ø"/>
            </a:pPr>
            <a:r>
              <a:rPr lang="cs-CZ" sz="2800" b="1" dirty="0">
                <a:solidFill>
                  <a:schemeClr val="tx1">
                    <a:lumMod val="75000"/>
                    <a:lumOff val="25000"/>
                  </a:schemeClr>
                </a:solidFill>
                <a:latin typeface="Times New Roman" panose="02020603050405020304" pitchFamily="18" charset="0"/>
                <a:cs typeface="Times New Roman" panose="02020603050405020304" pitchFamily="18" charset="0"/>
              </a:rPr>
              <a:t>Změny čistých zahraničních investic – následovány </a:t>
            </a:r>
            <a:r>
              <a:rPr lang="cs-CZ" sz="2800" b="1" dirty="0">
                <a:solidFill>
                  <a:srgbClr val="FF0000"/>
                </a:solidFill>
                <a:latin typeface="Times New Roman" panose="02020603050405020304" pitchFamily="18" charset="0"/>
                <a:cs typeface="Times New Roman" panose="02020603050405020304" pitchFamily="18" charset="0"/>
              </a:rPr>
              <a:t>změnami peněžní </a:t>
            </a:r>
            <a:r>
              <a:rPr lang="cs-CZ" sz="2800" b="1" dirty="0">
                <a:solidFill>
                  <a:schemeClr val="tx1">
                    <a:lumMod val="75000"/>
                    <a:lumOff val="25000"/>
                  </a:schemeClr>
                </a:solidFill>
                <a:latin typeface="Times New Roman" panose="02020603050405020304" pitchFamily="18" charset="0"/>
                <a:cs typeface="Times New Roman" panose="02020603050405020304" pitchFamily="18" charset="0"/>
              </a:rPr>
              <a:t>zásoby v zemi vzhledem ke kurzovým intervencím centrální banky.</a:t>
            </a:r>
          </a:p>
          <a:p>
            <a:pPr algn="just">
              <a:buFont typeface="Wingdings" panose="05000000000000000000" pitchFamily="2" charset="2"/>
              <a:buChar char="Ø"/>
            </a:pPr>
            <a:endParaRPr lang="cs-CZ"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800" b="1" dirty="0">
                <a:solidFill>
                  <a:schemeClr val="tx1">
                    <a:lumMod val="75000"/>
                    <a:lumOff val="25000"/>
                  </a:schemeClr>
                </a:solidFill>
                <a:latin typeface="Times New Roman" panose="02020603050405020304" pitchFamily="18" charset="0"/>
                <a:cs typeface="Times New Roman" panose="02020603050405020304" pitchFamily="18" charset="0"/>
              </a:rPr>
              <a:t>Ještě nebezpečnější – </a:t>
            </a:r>
            <a:r>
              <a:rPr lang="cs-CZ" sz="2800" b="1" dirty="0">
                <a:solidFill>
                  <a:srgbClr val="FF0000"/>
                </a:solidFill>
                <a:latin typeface="Times New Roman" panose="02020603050405020304" pitchFamily="18" charset="0"/>
                <a:cs typeface="Times New Roman" panose="02020603050405020304" pitchFamily="18" charset="0"/>
              </a:rPr>
              <a:t>riziko spekulativního útoku </a:t>
            </a:r>
            <a:r>
              <a:rPr lang="cs-CZ" sz="2800" b="1" dirty="0">
                <a:solidFill>
                  <a:schemeClr val="tx1">
                    <a:lumMod val="75000"/>
                    <a:lumOff val="25000"/>
                  </a:schemeClr>
                </a:solidFill>
                <a:latin typeface="Times New Roman" panose="02020603050405020304" pitchFamily="18" charset="0"/>
                <a:cs typeface="Times New Roman" panose="02020603050405020304" pitchFamily="18" charset="0"/>
              </a:rPr>
              <a:t>na měnu: mnoho zemí se stabilním kurzem (snaha vytvořit stabilní prostředí pro zahraniční obchod, pro zahraniční kapitál). </a:t>
            </a:r>
          </a:p>
          <a:p>
            <a:pPr algn="just">
              <a:buFont typeface="Wingdings" panose="05000000000000000000" pitchFamily="2" charset="2"/>
              <a:buChar char="v"/>
            </a:pPr>
            <a:endParaRPr lang="cs-CZ"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cs-CZ" sz="28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48343" y="676856"/>
            <a:ext cx="11541125" cy="445729"/>
          </a:xfrm>
        </p:spPr>
        <p:txBody>
          <a:bodyPr>
            <a:noAutofit/>
          </a:bodyPr>
          <a:lstStyle/>
          <a:p>
            <a:r>
              <a:rPr lang="cs-CZ" sz="2800" b="1" dirty="0"/>
              <a:t> Je lepší režim volně pohyblivého kurzu nebo režim stabilního kurzu? </a:t>
            </a:r>
          </a:p>
        </p:txBody>
      </p:sp>
      <p:sp>
        <p:nvSpPr>
          <p:cNvPr id="2" name="Arrow: Right 1">
            <a:extLst>
              <a:ext uri="{FF2B5EF4-FFF2-40B4-BE49-F238E27FC236}">
                <a16:creationId xmlns:a16="http://schemas.microsoft.com/office/drawing/2014/main" id="{9C3942B8-40A6-C8F8-DE62-3138BD94A599}"/>
              </a:ext>
            </a:extLst>
          </p:cNvPr>
          <p:cNvSpPr/>
          <p:nvPr/>
        </p:nvSpPr>
        <p:spPr>
          <a:xfrm>
            <a:off x="9121698" y="5196468"/>
            <a:ext cx="1817648" cy="70252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4FAA14FD-7F52-ECE3-0181-6213A8ABEADA}"/>
            </a:ext>
          </a:extLst>
        </p:cNvPr>
        <p:cNvGrpSpPr/>
        <p:nvPr/>
      </p:nvGrpSpPr>
      <p:grpSpPr>
        <a:xfrm>
          <a:off x="0" y="0"/>
          <a:ext cx="0" cy="0"/>
          <a:chOff x="0" y="0"/>
          <a:chExt cx="0" cy="0"/>
        </a:xfrm>
      </p:grpSpPr>
      <p:sp>
        <p:nvSpPr>
          <p:cNvPr id="98" name="Google Shape;98;p14">
            <a:extLst>
              <a:ext uri="{FF2B5EF4-FFF2-40B4-BE49-F238E27FC236}">
                <a16:creationId xmlns:a16="http://schemas.microsoft.com/office/drawing/2014/main" id="{330A9BE6-7532-373E-15B5-28535D343F05}"/>
              </a:ext>
            </a:extLst>
          </p:cNvPr>
          <p:cNvSpPr txBox="1">
            <a:spLocks noGrp="1"/>
          </p:cNvSpPr>
          <p:nvPr>
            <p:ph type="body" idx="1"/>
          </p:nvPr>
        </p:nvSpPr>
        <p:spPr>
          <a:xfrm>
            <a:off x="348343" y="1257300"/>
            <a:ext cx="11674324" cy="5083116"/>
          </a:xfrm>
          <a:prstGeom prst="rect">
            <a:avLst/>
          </a:prstGeom>
          <a:noFill/>
          <a:ln>
            <a:noFill/>
          </a:ln>
        </p:spPr>
        <p:txBody>
          <a:bodyPr spcFirstLastPara="1" wrap="square" lIns="91425" tIns="45700" rIns="91425" bIns="45700" anchor="t" anchorCtr="0">
            <a:normAutofit/>
          </a:bodyPr>
          <a:lstStyle/>
          <a:p>
            <a:pPr algn="just">
              <a:buFont typeface="Wingdings" panose="05000000000000000000" pitchFamily="2" charset="2"/>
              <a:buChar char="v"/>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Spekulativní útok na měnu, která má režim stabilního kurzu – snadný. </a:t>
            </a:r>
          </a:p>
          <a:p>
            <a:pPr algn="just">
              <a:buFont typeface="Wingdings" panose="05000000000000000000" pitchFamily="2" charset="2"/>
              <a:buChar char="v"/>
            </a:pP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Okolnosti: </a:t>
            </a:r>
          </a:p>
          <a:p>
            <a:pPr algn="just">
              <a:buFont typeface="Wingdings" panose="05000000000000000000" pitchFamily="2" charset="2"/>
              <a:buChar char="Ø"/>
            </a:pPr>
            <a:r>
              <a:rPr lang="cs-CZ" sz="2400" b="1" dirty="0">
                <a:solidFill>
                  <a:srgbClr val="FF0000"/>
                </a:solidFill>
                <a:latin typeface="Times New Roman" panose="02020603050405020304" pitchFamily="18" charset="0"/>
                <a:cs typeface="Times New Roman" panose="02020603050405020304" pitchFamily="18" charset="0"/>
              </a:rPr>
              <a:t>Posilování zahraniční měny, na kterou je domácí měna „zavěšena”;</a:t>
            </a:r>
          </a:p>
          <a:p>
            <a:pPr algn="just">
              <a:buFont typeface="Wingdings" panose="05000000000000000000" pitchFamily="2" charset="2"/>
              <a:buChar char="Ø"/>
            </a:pPr>
            <a:r>
              <a:rPr lang="cs-CZ" sz="2400" b="1" dirty="0">
                <a:solidFill>
                  <a:srgbClr val="FF0000"/>
                </a:solidFill>
                <a:latin typeface="Times New Roman" panose="02020603050405020304" pitchFamily="18" charset="0"/>
                <a:cs typeface="Times New Roman" panose="02020603050405020304" pitchFamily="18" charset="0"/>
              </a:rPr>
              <a:t>Domácí politické otřesy; </a:t>
            </a:r>
          </a:p>
          <a:p>
            <a:pPr algn="just">
              <a:buFont typeface="Wingdings" panose="05000000000000000000" pitchFamily="2" charset="2"/>
              <a:buChar char="Ø"/>
            </a:pPr>
            <a:r>
              <a:rPr lang="cs-CZ" sz="2400" b="1" dirty="0">
                <a:solidFill>
                  <a:srgbClr val="FF0000"/>
                </a:solidFill>
                <a:latin typeface="Times New Roman" panose="02020603050405020304" pitchFamily="18" charset="0"/>
                <a:cs typeface="Times New Roman" panose="02020603050405020304" pitchFamily="18" charset="0"/>
              </a:rPr>
              <a:t>Zvýšení státního nebo zahraničního dluhu země; </a:t>
            </a:r>
          </a:p>
          <a:p>
            <a:pPr algn="just">
              <a:buFont typeface="Wingdings" panose="05000000000000000000" pitchFamily="2" charset="2"/>
              <a:buChar char="Ø"/>
            </a:pPr>
            <a:r>
              <a:rPr lang="cs-CZ" sz="2400" b="1" dirty="0">
                <a:solidFill>
                  <a:srgbClr val="FF0000"/>
                </a:solidFill>
                <a:latin typeface="Times New Roman" panose="02020603050405020304" pitchFamily="18" charset="0"/>
                <a:cs typeface="Times New Roman" panose="02020603050405020304" pitchFamily="18" charset="0"/>
              </a:rPr>
              <a:t>Potíže domácího bankovního sektoru;</a:t>
            </a:r>
          </a:p>
          <a:p>
            <a:pPr algn="just">
              <a:buFont typeface="Wingdings" panose="05000000000000000000" pitchFamily="2" charset="2"/>
              <a:buChar char="Ø"/>
            </a:pPr>
            <a:r>
              <a:rPr lang="cs-CZ" sz="2400" b="1" dirty="0">
                <a:solidFill>
                  <a:srgbClr val="FF0000"/>
                </a:solidFill>
                <a:latin typeface="Times New Roman" panose="02020603050405020304" pitchFamily="18" charset="0"/>
                <a:cs typeface="Times New Roman" panose="02020603050405020304" pitchFamily="18" charset="0"/>
              </a:rPr>
              <a:t>Snížení světové ceny hlavní vývozní komodity země…</a:t>
            </a:r>
          </a:p>
          <a:p>
            <a:pPr algn="just">
              <a:buFont typeface="Wingdings" panose="05000000000000000000" pitchFamily="2" charset="2"/>
              <a:buChar char="ü"/>
            </a:pP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Zahraniční investoři a spekulanti podlehnou panice a ztratí důvěru v měnu, zvláště u ekonomicky méně vyvinutých zemí:</a:t>
            </a:r>
          </a:p>
          <a:p>
            <a:pPr algn="just">
              <a:buFont typeface="Wingdings" panose="05000000000000000000" pitchFamily="2" charset="2"/>
              <a:buChar char="Ø"/>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Masivní útok na měnu – měnové, finanční, ekonomické krize..</a:t>
            </a:r>
          </a:p>
          <a:p>
            <a:pPr algn="just">
              <a:buFont typeface="Wingdings" panose="05000000000000000000" pitchFamily="2" charset="2"/>
              <a:buChar char="ü"/>
            </a:pP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99" name="Google Shape;99;p14">
            <a:extLst>
              <a:ext uri="{FF2B5EF4-FFF2-40B4-BE49-F238E27FC236}">
                <a16:creationId xmlns:a16="http://schemas.microsoft.com/office/drawing/2014/main" id="{9A327152-9FBD-C57C-700E-AB479C81017E}"/>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a:extLst>
              <a:ext uri="{FF2B5EF4-FFF2-40B4-BE49-F238E27FC236}">
                <a16:creationId xmlns:a16="http://schemas.microsoft.com/office/drawing/2014/main" id="{30EDE93A-D336-3EBD-53D7-59AB7A28E665}"/>
              </a:ext>
            </a:extLst>
          </p:cNvPr>
          <p:cNvSpPr>
            <a:spLocks noGrp="1"/>
          </p:cNvSpPr>
          <p:nvPr>
            <p:ph type="title"/>
          </p:nvPr>
        </p:nvSpPr>
        <p:spPr>
          <a:xfrm>
            <a:off x="348343" y="676856"/>
            <a:ext cx="11541125" cy="445729"/>
          </a:xfrm>
        </p:spPr>
        <p:txBody>
          <a:bodyPr>
            <a:noAutofit/>
          </a:bodyPr>
          <a:lstStyle/>
          <a:p>
            <a:r>
              <a:rPr lang="cs-CZ" sz="2800" b="1" dirty="0"/>
              <a:t> Je lepší režim volně pohyblivého kurzu nebo režim stabilního kurzu? </a:t>
            </a:r>
          </a:p>
        </p:txBody>
      </p:sp>
      <p:sp>
        <p:nvSpPr>
          <p:cNvPr id="2" name="Arrow: Right 1">
            <a:extLst>
              <a:ext uri="{FF2B5EF4-FFF2-40B4-BE49-F238E27FC236}">
                <a16:creationId xmlns:a16="http://schemas.microsoft.com/office/drawing/2014/main" id="{97CE2FB3-A17D-BD6E-CDBF-AA66F49ABBEA}"/>
              </a:ext>
            </a:extLst>
          </p:cNvPr>
          <p:cNvSpPr/>
          <p:nvPr/>
        </p:nvSpPr>
        <p:spPr>
          <a:xfrm>
            <a:off x="9801922" y="3798858"/>
            <a:ext cx="1817648" cy="70252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428643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057276"/>
            <a:ext cx="11674324" cy="5467348"/>
          </a:xfrm>
          <a:prstGeom prst="rect">
            <a:avLst/>
          </a:prstGeom>
          <a:noFill/>
          <a:ln>
            <a:noFill/>
          </a:ln>
        </p:spPr>
        <p:txBody>
          <a:bodyPr spcFirstLastPara="1" wrap="square" lIns="91425" tIns="45700" rIns="91425" bIns="45700" anchor="t" anchorCtr="0">
            <a:normAutofit/>
          </a:bodyPr>
          <a:lstStyle/>
          <a:p>
            <a:pPr algn="just"/>
            <a:r>
              <a:rPr lang="cs-CZ" sz="2000" b="1" dirty="0">
                <a:latin typeface="Times New Roman" panose="02020603050405020304" pitchFamily="18" charset="0"/>
                <a:cs typeface="Times New Roman" panose="02020603050405020304" pitchFamily="18" charset="0"/>
              </a:rPr>
              <a:t>Platební bilance země = soustava účtů, které zachycují finanční toky se zahraničím. </a:t>
            </a:r>
          </a:p>
          <a:p>
            <a:pPr marL="114300" indent="0" algn="just">
              <a:buNone/>
            </a:pPr>
            <a:r>
              <a:rPr lang="cs-CZ" sz="2000" b="1" dirty="0">
                <a:latin typeface="Times New Roman" panose="02020603050405020304" pitchFamily="18" charset="0"/>
                <a:cs typeface="Times New Roman" panose="02020603050405020304" pitchFamily="18" charset="0"/>
              </a:rPr>
              <a:t>Zjednodušeně: tvořena běžným účtem, finančním účtem a změnou devizových rezerv. </a:t>
            </a:r>
          </a:p>
          <a:p>
            <a:pPr marL="571500" indent="-457200" algn="just">
              <a:buFont typeface="+mj-lt"/>
              <a:buAutoNum type="arabicPeriod"/>
            </a:pPr>
            <a:r>
              <a:rPr lang="cs-CZ" sz="2000" b="1" dirty="0">
                <a:highlight>
                  <a:srgbClr val="FFFF00"/>
                </a:highlight>
                <a:latin typeface="Times New Roman" panose="02020603050405020304" pitchFamily="18" charset="0"/>
                <a:cs typeface="Times New Roman" panose="02020603050405020304" pitchFamily="18" charset="0"/>
              </a:rPr>
              <a:t>Běžný účet </a:t>
            </a:r>
            <a:r>
              <a:rPr lang="cs-CZ" sz="2000" b="1" dirty="0">
                <a:latin typeface="Times New Roman" panose="02020603050405020304" pitchFamily="18" charset="0"/>
                <a:cs typeface="Times New Roman" panose="02020603050405020304" pitchFamily="18" charset="0"/>
              </a:rPr>
              <a:t>zachycuje vývoz a dovoz výrobků a služeb, výnosy a důchody plynoucí ze zahraničí a do zahraničí a jednostranné převody (např. dary nebo dědictví). </a:t>
            </a:r>
          </a:p>
          <a:p>
            <a:pPr marL="571500" indent="-457200" algn="just">
              <a:buFont typeface="+mj-lt"/>
              <a:buAutoNum type="arabicPeriod"/>
            </a:pPr>
            <a:r>
              <a:rPr lang="cs-CZ" sz="2000" b="1" dirty="0">
                <a:highlight>
                  <a:srgbClr val="FFFF00"/>
                </a:highlight>
                <a:latin typeface="Times New Roman" panose="02020603050405020304" pitchFamily="18" charset="0"/>
                <a:cs typeface="Times New Roman" panose="02020603050405020304" pitchFamily="18" charset="0"/>
              </a:rPr>
              <a:t>Finanční účet </a:t>
            </a:r>
            <a:r>
              <a:rPr lang="cs-CZ" sz="2000" b="1" dirty="0">
                <a:latin typeface="Times New Roman" panose="02020603050405020304" pitchFamily="18" charset="0"/>
                <a:cs typeface="Times New Roman" panose="02020603050405020304" pitchFamily="18" charset="0"/>
              </a:rPr>
              <a:t>zachycuje vývoz kapitálu (nákupy zahraničních aktiv domácími osobami) a dovoz kapitálu (nákupy domácích aktiv zahraničními osobami). </a:t>
            </a:r>
          </a:p>
          <a:p>
            <a:pPr marL="114300" indent="0" algn="just">
              <a:buNone/>
            </a:pPr>
            <a:endParaRPr lang="cs-CZ" sz="20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914775" y="57150"/>
            <a:ext cx="8107892" cy="749035"/>
          </a:xfrm>
        </p:spPr>
        <p:txBody>
          <a:bodyPr>
            <a:noAutofit/>
          </a:bodyPr>
          <a:lstStyle/>
          <a:p>
            <a:r>
              <a:rPr lang="cs-CZ" sz="4000" b="1" dirty="0"/>
              <a:t>  </a:t>
            </a:r>
            <a:br>
              <a:rPr lang="cs-CZ" sz="4000" b="1" dirty="0"/>
            </a:br>
            <a:r>
              <a:rPr lang="cs-CZ" sz="4000" b="1" dirty="0"/>
              <a:t>Platební bilance a vnější rovnováha</a:t>
            </a:r>
          </a:p>
        </p:txBody>
      </p:sp>
      <p:pic>
        <p:nvPicPr>
          <p:cNvPr id="3" name="Obrázek 2"/>
          <p:cNvPicPr>
            <a:picLocks noChangeAspect="1"/>
          </p:cNvPicPr>
          <p:nvPr/>
        </p:nvPicPr>
        <p:blipFill>
          <a:blip r:embed="rId3"/>
          <a:stretch>
            <a:fillRect/>
          </a:stretch>
        </p:blipFill>
        <p:spPr>
          <a:xfrm>
            <a:off x="169333" y="3244790"/>
            <a:ext cx="4989162" cy="3095625"/>
          </a:xfrm>
          <a:prstGeom prst="rect">
            <a:avLst/>
          </a:prstGeom>
        </p:spPr>
      </p:pic>
      <p:pic>
        <p:nvPicPr>
          <p:cNvPr id="6" name="Obrázek 5"/>
          <p:cNvPicPr>
            <a:picLocks noChangeAspect="1"/>
          </p:cNvPicPr>
          <p:nvPr/>
        </p:nvPicPr>
        <p:blipFill>
          <a:blip r:embed="rId4"/>
          <a:srcRect b="52435"/>
          <a:stretch>
            <a:fillRect/>
          </a:stretch>
        </p:blipFill>
        <p:spPr>
          <a:xfrm>
            <a:off x="5051755" y="3155817"/>
            <a:ext cx="6278668" cy="1581150"/>
          </a:xfrm>
          <a:prstGeom prst="rect">
            <a:avLst/>
          </a:prstGeom>
        </p:spPr>
      </p:pic>
      <p:pic>
        <p:nvPicPr>
          <p:cNvPr id="2" name="Obrázek 5">
            <a:extLst>
              <a:ext uri="{FF2B5EF4-FFF2-40B4-BE49-F238E27FC236}">
                <a16:creationId xmlns:a16="http://schemas.microsoft.com/office/drawing/2014/main" id="{87FF61F7-E9DF-F8CC-E0AA-99873E7E5914}"/>
              </a:ext>
            </a:extLst>
          </p:cNvPr>
          <p:cNvPicPr>
            <a:picLocks noChangeAspect="1"/>
          </p:cNvPicPr>
          <p:nvPr/>
        </p:nvPicPr>
        <p:blipFill>
          <a:blip r:embed="rId4"/>
          <a:srcRect t="52435"/>
          <a:stretch>
            <a:fillRect/>
          </a:stretch>
        </p:blipFill>
        <p:spPr>
          <a:xfrm>
            <a:off x="5743999" y="4792602"/>
            <a:ext cx="6278668" cy="1581150"/>
          </a:xfrm>
          <a:prstGeom prst="rect">
            <a:avLst/>
          </a:prstGeom>
        </p:spPr>
      </p:pic>
      <p:sp>
        <p:nvSpPr>
          <p:cNvPr id="5" name="Arrow: Right 4">
            <a:extLst>
              <a:ext uri="{FF2B5EF4-FFF2-40B4-BE49-F238E27FC236}">
                <a16:creationId xmlns:a16="http://schemas.microsoft.com/office/drawing/2014/main" id="{1659C870-34A1-E858-9CCA-6C8DA06FB025}"/>
              </a:ext>
            </a:extLst>
          </p:cNvPr>
          <p:cNvSpPr/>
          <p:nvPr/>
        </p:nvSpPr>
        <p:spPr>
          <a:xfrm>
            <a:off x="4324350" y="3244790"/>
            <a:ext cx="727405" cy="1842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7300"/>
            <a:ext cx="11674324" cy="5083116"/>
          </a:xfrm>
          <a:prstGeom prst="rect">
            <a:avLst/>
          </a:prstGeom>
          <a:noFill/>
          <a:ln>
            <a:noFill/>
          </a:ln>
        </p:spPr>
        <p:txBody>
          <a:bodyPr spcFirstLastPara="1" wrap="square" lIns="91425" tIns="45700" rIns="91425" bIns="45700" anchor="t" anchorCtr="0">
            <a:normAutofit/>
          </a:bodyPr>
          <a:lstStyle/>
          <a:p>
            <a:pPr algn="just">
              <a:buFont typeface="Wingdings" panose="05000000000000000000" pitchFamily="2" charset="2"/>
              <a:buChar char="ü"/>
            </a:pPr>
            <a:r>
              <a:rPr lang="cs-CZ" sz="2800" b="1" dirty="0">
                <a:solidFill>
                  <a:schemeClr val="tx1">
                    <a:lumMod val="75000"/>
                    <a:lumOff val="25000"/>
                  </a:schemeClr>
                </a:solidFill>
                <a:latin typeface="Times New Roman" panose="02020603050405020304" pitchFamily="18" charset="0"/>
                <a:cs typeface="Times New Roman" panose="02020603050405020304" pitchFamily="18" charset="0"/>
              </a:rPr>
              <a:t>Režim stabilního kurzu – často země ohroženy </a:t>
            </a:r>
            <a:r>
              <a:rPr lang="cs-CZ" sz="2800" b="1" dirty="0">
                <a:solidFill>
                  <a:srgbClr val="FF0000"/>
                </a:solidFill>
                <a:latin typeface="Times New Roman" panose="02020603050405020304" pitchFamily="18" charset="0"/>
                <a:cs typeface="Times New Roman" panose="02020603050405020304" pitchFamily="18" charset="0"/>
              </a:rPr>
              <a:t>vysokou inflací. </a:t>
            </a:r>
          </a:p>
          <a:p>
            <a:pPr algn="just">
              <a:buFont typeface="Wingdings" panose="05000000000000000000" pitchFamily="2" charset="2"/>
              <a:buChar char="Ø"/>
            </a:pPr>
            <a:r>
              <a:rPr lang="cs-CZ" sz="2800" b="1" dirty="0">
                <a:solidFill>
                  <a:schemeClr val="tx1">
                    <a:lumMod val="75000"/>
                    <a:lumOff val="25000"/>
                  </a:schemeClr>
                </a:solidFill>
                <a:latin typeface="Times New Roman" panose="02020603050405020304" pitchFamily="18" charset="0"/>
                <a:cs typeface="Times New Roman" panose="02020603050405020304" pitchFamily="18" charset="0"/>
              </a:rPr>
              <a:t>Povinnost banky udržovat stabilní kurz vůči silné zahraniční měně: obvykle USD</a:t>
            </a:r>
          </a:p>
          <a:p>
            <a:pPr algn="just">
              <a:buFont typeface="Wingdings" panose="05000000000000000000" pitchFamily="2" charset="2"/>
              <a:buChar char="Ø"/>
            </a:pPr>
            <a:r>
              <a:rPr lang="cs-CZ" sz="2800" b="1" dirty="0">
                <a:solidFill>
                  <a:schemeClr val="tx1">
                    <a:lumMod val="75000"/>
                    <a:lumOff val="25000"/>
                  </a:schemeClr>
                </a:solidFill>
                <a:latin typeface="Times New Roman" panose="02020603050405020304" pitchFamily="18" charset="0"/>
                <a:cs typeface="Times New Roman" panose="02020603050405020304" pitchFamily="18" charset="0"/>
              </a:rPr>
              <a:t>svazuje bance ruce – neumožňuje jí nadměrnou emisi peněz.</a:t>
            </a:r>
          </a:p>
          <a:p>
            <a:pPr algn="just">
              <a:buFont typeface="Wingdings" panose="05000000000000000000" pitchFamily="2" charset="2"/>
              <a:buChar char="Ø"/>
            </a:pPr>
            <a:endParaRPr lang="cs-CZ"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800" b="1" dirty="0">
                <a:solidFill>
                  <a:schemeClr val="tx1">
                    <a:lumMod val="75000"/>
                    <a:lumOff val="25000"/>
                  </a:schemeClr>
                </a:solidFill>
                <a:latin typeface="Times New Roman" panose="02020603050405020304" pitchFamily="18" charset="0"/>
                <a:cs typeface="Times New Roman" panose="02020603050405020304" pitchFamily="18" charset="0"/>
              </a:rPr>
              <a:t>Jakmile </a:t>
            </a:r>
            <a:r>
              <a:rPr lang="cs-CZ" sz="28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inflace začne tlačit na depreciaci: centrální banka nucena domácí měnu nakupovat – stahuje peníze z oběhu. </a:t>
            </a:r>
          </a:p>
          <a:p>
            <a:pPr algn="just">
              <a:buFont typeface="Wingdings" panose="05000000000000000000" pitchFamily="2" charset="2"/>
              <a:buChar char="Ø"/>
            </a:pPr>
            <a:endParaRPr lang="cs-CZ"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cs-CZ" sz="2800" b="1" dirty="0">
                <a:solidFill>
                  <a:schemeClr val="tx1">
                    <a:lumMod val="75000"/>
                    <a:lumOff val="25000"/>
                  </a:schemeClr>
                </a:solidFill>
                <a:latin typeface="Times New Roman" panose="02020603050405020304" pitchFamily="18" charset="0"/>
                <a:cs typeface="Times New Roman" panose="02020603050405020304" pitchFamily="18" charset="0"/>
              </a:rPr>
              <a:t>Režim stabilního kurzu = nástroj vnášející disciplínu do měnové politiky (</a:t>
            </a:r>
            <a:r>
              <a:rPr lang="fi-FI" sz="2800" b="1" dirty="0">
                <a:solidFill>
                  <a:schemeClr val="tx1">
                    <a:lumMod val="75000"/>
                    <a:lumOff val="25000"/>
                  </a:schemeClr>
                </a:solidFill>
                <a:latin typeface="Times New Roman" panose="02020603050405020304" pitchFamily="18" charset="0"/>
                <a:cs typeface="Times New Roman" panose="02020603050405020304" pitchFamily="18" charset="0"/>
              </a:rPr>
              <a:t>ne vždy pozitivní</a:t>
            </a:r>
            <a:r>
              <a:rPr lang="cs-CZ" sz="2800" b="1" dirty="0">
                <a:solidFill>
                  <a:schemeClr val="tx1">
                    <a:lumMod val="75000"/>
                    <a:lumOff val="25000"/>
                  </a:schemeClr>
                </a:solidFill>
                <a:latin typeface="Times New Roman" panose="02020603050405020304" pitchFamily="18" charset="0"/>
                <a:cs typeface="Times New Roman" panose="02020603050405020304" pitchFamily="18" charset="0"/>
              </a:rPr>
              <a:t> zkušenosti). </a:t>
            </a:r>
          </a:p>
          <a:p>
            <a:pPr algn="just">
              <a:buFont typeface="Wingdings" panose="05000000000000000000" pitchFamily="2" charset="2"/>
              <a:buChar char="Ø"/>
            </a:pPr>
            <a:endParaRPr lang="cs-CZ" sz="2800" b="1" dirty="0">
              <a:solidFill>
                <a:srgbClr val="00B05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8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48343" y="676856"/>
            <a:ext cx="11541125" cy="445729"/>
          </a:xfrm>
        </p:spPr>
        <p:txBody>
          <a:bodyPr>
            <a:noAutofit/>
          </a:bodyPr>
          <a:lstStyle/>
          <a:p>
            <a:r>
              <a:rPr lang="cs-CZ" sz="2800" b="1" dirty="0"/>
              <a:t> Je lepší režim volně pohyblivého kurzu nebo režim stabilního kurzu?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7300"/>
            <a:ext cx="11674324" cy="5083116"/>
          </a:xfrm>
          <a:prstGeom prst="rect">
            <a:avLst/>
          </a:prstGeom>
          <a:noFill/>
          <a:ln>
            <a:noFill/>
          </a:ln>
        </p:spPr>
        <p:txBody>
          <a:bodyPr spcFirstLastPara="1" wrap="square" lIns="91425" tIns="45700" rIns="91425" bIns="45700" anchor="t" anchorCtr="0">
            <a:normAutofit/>
          </a:bodyPr>
          <a:lstStyle/>
          <a:p>
            <a:pPr algn="just">
              <a:buFont typeface="Wingdings" panose="05000000000000000000" pitchFamily="2" charset="2"/>
              <a:buChar char="ü"/>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Má-li měna volně pohyblivý kurz, ke spekulativním útokům nedochází. </a:t>
            </a:r>
          </a:p>
          <a:p>
            <a:pPr algn="just">
              <a:buFont typeface="Wingdings" panose="05000000000000000000" pitchFamily="2" charset="2"/>
              <a:buChar char="ü"/>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Spekulanti vědí, že kurz je vytvářen poptávkou a nabídkou na měnovém trhu,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není uměle udržován intervencemi centrální banky</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které mohou narazit na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vyčerpání devizových rezerv. </a:t>
            </a:r>
          </a:p>
          <a:p>
            <a:pPr algn="just">
              <a:buFont typeface="Wingdings" panose="05000000000000000000" pitchFamily="2" charset="2"/>
              <a:buChar char="ü"/>
            </a:pP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V režimu volně pohyblivého kurzu – na spekulativním prodeji měny nikdo nevydělá, centrální banka nebude měnu nakupovat. </a:t>
            </a:r>
          </a:p>
          <a:p>
            <a:pPr marL="114300" indent="0" algn="just">
              <a:buNone/>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cs-CZ" sz="2400" b="1" dirty="0">
                <a:solidFill>
                  <a:schemeClr val="tx1"/>
                </a:solidFill>
                <a:latin typeface="Times New Roman" panose="02020603050405020304" pitchFamily="18" charset="0"/>
                <a:cs typeface="Times New Roman" panose="02020603050405020304" pitchFamily="18" charset="0"/>
              </a:rPr>
              <a:t>90. roky: řada zemí postižena spekulativními útoky na své měny, některé prožily měnovou krizi — například Mexiko (1994), Brazílie (1999); </a:t>
            </a:r>
            <a:r>
              <a:rPr lang="pl-PL" sz="2400" b="1" dirty="0">
                <a:solidFill>
                  <a:schemeClr val="tx1"/>
                </a:solidFill>
                <a:latin typeface="Times New Roman" panose="02020603050405020304" pitchFamily="18" charset="0"/>
                <a:cs typeface="Times New Roman" panose="02020603050405020304" pitchFamily="18" charset="0"/>
              </a:rPr>
              <a:t>Asijská měnová krize (1997); Argentinská krize (2001). </a:t>
            </a:r>
          </a:p>
          <a:p>
            <a:pPr algn="just">
              <a:buFont typeface="Wingdings" panose="05000000000000000000" pitchFamily="2" charset="2"/>
              <a:buChar char="Ø"/>
            </a:pPr>
            <a:endParaRPr lang="cs-CZ" sz="2400" b="1" dirty="0">
              <a:solidFill>
                <a:srgbClr val="00B05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48343" y="676856"/>
            <a:ext cx="11541125" cy="445729"/>
          </a:xfrm>
        </p:spPr>
        <p:txBody>
          <a:bodyPr>
            <a:noAutofit/>
          </a:bodyPr>
          <a:lstStyle/>
          <a:p>
            <a:r>
              <a:rPr lang="cs-CZ" sz="2800" b="1" dirty="0"/>
              <a:t> Volně pohyblivý kurz</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7300"/>
            <a:ext cx="11674324" cy="5083116"/>
          </a:xfrm>
          <a:prstGeom prst="rect">
            <a:avLst/>
          </a:prstGeom>
          <a:noFill/>
          <a:ln>
            <a:noFill/>
          </a:ln>
        </p:spPr>
        <p:txBody>
          <a:bodyPr spcFirstLastPara="1" wrap="square" lIns="91425" tIns="45700" rIns="91425" bIns="45700" anchor="t" anchorCtr="0">
            <a:normAutofit fontScale="92500" lnSpcReduction="10000"/>
          </a:bodyPr>
          <a:lstStyle/>
          <a:p>
            <a:pPr algn="just">
              <a:buFont typeface="Wingdings" panose="05000000000000000000" pitchFamily="2" charset="2"/>
              <a:buChar char="ü"/>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Problémem měnových oblastí se poprvé (1961) zabýval kanadský ekonom R. </a:t>
            </a:r>
            <a:r>
              <a:rPr lang="cs-CZ" sz="2400" b="1" dirty="0" err="1">
                <a:solidFill>
                  <a:schemeClr val="tx1">
                    <a:lumMod val="75000"/>
                    <a:lumOff val="25000"/>
                  </a:schemeClr>
                </a:solidFill>
                <a:latin typeface="Times New Roman" panose="02020603050405020304" pitchFamily="18" charset="0"/>
                <a:cs typeface="Times New Roman" panose="02020603050405020304" pitchFamily="18" charset="0"/>
              </a:rPr>
              <a:t>Mundell</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ü"/>
            </a:pPr>
            <a:r>
              <a:rPr lang="cs-CZ" sz="2400" b="1" i="1" dirty="0">
                <a:solidFill>
                  <a:schemeClr val="tx1">
                    <a:lumMod val="75000"/>
                    <a:lumOff val="25000"/>
                  </a:schemeClr>
                </a:solidFill>
                <a:latin typeface="Times New Roman" panose="02020603050405020304" pitchFamily="18" charset="0"/>
                <a:cs typeface="Times New Roman" panose="02020603050405020304" pitchFamily="18" charset="0"/>
              </a:rPr>
              <a:t>Proč mají USA a Kanada vlastní měny, když pohyb zboží, kapitálu a práce mezi USA a Kanadou je mnohem snadnější a intenzivnější než mezi východními a západními provinciemi Kanady? </a:t>
            </a:r>
          </a:p>
          <a:p>
            <a:pPr algn="just">
              <a:buFont typeface="Wingdings" panose="05000000000000000000" pitchFamily="2" charset="2"/>
              <a:buChar char="ü"/>
            </a:pP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marL="571500" indent="-457200" algn="just">
              <a:buFont typeface="+mj-lt"/>
              <a:buAutoNum type="arabicPeriod"/>
            </a:pPr>
            <a:r>
              <a:rPr lang="cs-CZ" sz="2400" b="1" dirty="0">
                <a:solidFill>
                  <a:srgbClr val="FF0000"/>
                </a:solidFill>
                <a:latin typeface="Times New Roman" panose="02020603050405020304" pitchFamily="18" charset="0"/>
                <a:cs typeface="Times New Roman" panose="02020603050405020304" pitchFamily="18" charset="0"/>
              </a:rPr>
              <a:t>Výhody</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 používání jedné měny: úspora směnárenských nákladů, eliminace kurzových rizik uvnitř oblasti. </a:t>
            </a:r>
          </a:p>
          <a:p>
            <a:pPr marL="571500" indent="-457200" algn="just">
              <a:buFont typeface="+mj-lt"/>
              <a:buAutoNum type="arabicPeriod"/>
            </a:pPr>
            <a:r>
              <a:rPr lang="cs-CZ" sz="2400" b="1" dirty="0">
                <a:solidFill>
                  <a:srgbClr val="FF0000"/>
                </a:solidFill>
                <a:latin typeface="Times New Roman" panose="02020603050405020304" pitchFamily="18" charset="0"/>
                <a:cs typeface="Times New Roman" panose="02020603050405020304" pitchFamily="18" charset="0"/>
              </a:rPr>
              <a:t>Nevýhody: </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méně pružné reakce na ekonomické změny.</a:t>
            </a:r>
          </a:p>
          <a:p>
            <a:pPr marL="571500" indent="-457200" algn="just">
              <a:buFont typeface="+mj-lt"/>
              <a:buAutoNum type="arabicPeriod"/>
            </a:pP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marL="571500" indent="-457200" algn="just">
              <a:buFont typeface="+mj-lt"/>
              <a:buAutoNum type="alphaUcPeriod"/>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Země s vlastními měnami: vyrovnávají se se změnami podmínek (změny poptávky nebo nákladů)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změnami nominálního kurzu;</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 </a:t>
            </a:r>
          </a:p>
          <a:p>
            <a:pPr marL="571500" indent="-457200" algn="just">
              <a:buFont typeface="+mj-lt"/>
              <a:buAutoNum type="alphaUcPeriod"/>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Země se společnou měnu: přizpůsobují se změněným podmínkám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změnami cen zboží. </a:t>
            </a:r>
          </a:p>
          <a:p>
            <a:pPr algn="just">
              <a:buFont typeface="Wingdings" panose="05000000000000000000" pitchFamily="2" charset="2"/>
              <a:buChar char="Ø"/>
            </a:pP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Změny nominálního kurzu = rychlé, </a:t>
            </a:r>
          </a:p>
          <a:p>
            <a:pPr algn="just">
              <a:buFont typeface="Wingdings" panose="05000000000000000000" pitchFamily="2" charset="2"/>
              <a:buChar char="Ø"/>
            </a:pP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Změny cen zboží = pomalejší,</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 zvlášť u poklesu (komplikace!).</a:t>
            </a: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48343" y="676856"/>
            <a:ext cx="11541125" cy="445729"/>
          </a:xfrm>
        </p:spPr>
        <p:txBody>
          <a:bodyPr>
            <a:noAutofit/>
          </a:bodyPr>
          <a:lstStyle/>
          <a:p>
            <a:r>
              <a:rPr lang="cs-CZ" sz="2800" b="1" dirty="0"/>
              <a:t> Optimální měnová oblast</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7300"/>
            <a:ext cx="11674324" cy="5083116"/>
          </a:xfrm>
          <a:prstGeom prst="rect">
            <a:avLst/>
          </a:prstGeom>
          <a:noFill/>
          <a:ln>
            <a:noFill/>
          </a:ln>
        </p:spPr>
        <p:txBody>
          <a:bodyPr spcFirstLastPara="1" wrap="square" lIns="91425" tIns="45700" rIns="91425" bIns="45700" anchor="t" anchorCtr="0">
            <a:normAutofit fontScale="92500" lnSpcReduction="10000"/>
          </a:bodyPr>
          <a:lstStyle/>
          <a:p>
            <a:pPr marL="571500" indent="-457200" algn="just">
              <a:buFont typeface="+mj-lt"/>
              <a:buAutoNum type="arabicPeriod"/>
            </a:pPr>
            <a:r>
              <a:rPr lang="cs-CZ" sz="2800" b="1" dirty="0">
                <a:solidFill>
                  <a:schemeClr val="tx1"/>
                </a:solidFill>
                <a:highlight>
                  <a:srgbClr val="FFFF00"/>
                </a:highlight>
                <a:latin typeface="Times New Roman" panose="02020603050405020304" pitchFamily="18" charset="0"/>
                <a:cs typeface="Times New Roman" panose="02020603050405020304" pitchFamily="18" charset="0"/>
              </a:rPr>
              <a:t>Země s vlastní měnou </a:t>
            </a:r>
            <a:r>
              <a:rPr lang="cs-CZ" sz="2800" b="1" dirty="0">
                <a:solidFill>
                  <a:schemeClr val="tx1"/>
                </a:solidFill>
                <a:latin typeface="Times New Roman" panose="02020603050405020304" pitchFamily="18" charset="0"/>
                <a:cs typeface="Times New Roman" panose="02020603050405020304" pitchFamily="18" charset="0"/>
              </a:rPr>
              <a:t>– vyrovnává se s poklesem poptávky </a:t>
            </a:r>
            <a:r>
              <a:rPr lang="cs-CZ" sz="2800" b="1" dirty="0">
                <a:solidFill>
                  <a:schemeClr val="tx1"/>
                </a:solidFill>
                <a:highlight>
                  <a:srgbClr val="FFFF00"/>
                </a:highlight>
                <a:latin typeface="Times New Roman" panose="02020603050405020304" pitchFamily="18" charset="0"/>
                <a:cs typeface="Times New Roman" panose="02020603050405020304" pitchFamily="18" charset="0"/>
              </a:rPr>
              <a:t>pomocí depreciace</a:t>
            </a:r>
            <a:r>
              <a:rPr lang="cs-CZ" sz="2800" b="1" dirty="0">
                <a:solidFill>
                  <a:schemeClr val="tx1"/>
                </a:solidFill>
                <a:latin typeface="Times New Roman" panose="02020603050405020304" pitchFamily="18" charset="0"/>
                <a:cs typeface="Times New Roman" panose="02020603050405020304" pitchFamily="18" charset="0"/>
              </a:rPr>
              <a:t>. </a:t>
            </a:r>
          </a:p>
          <a:p>
            <a:pPr marL="571500" indent="-457200" algn="just">
              <a:buFont typeface="+mj-lt"/>
              <a:buAutoNum type="arabicPeriod"/>
            </a:pPr>
            <a:r>
              <a:rPr lang="cs-CZ" sz="2800" b="1" dirty="0">
                <a:solidFill>
                  <a:schemeClr val="tx1"/>
                </a:solidFill>
                <a:highlight>
                  <a:srgbClr val="FFFF00"/>
                </a:highlight>
                <a:latin typeface="Times New Roman" panose="02020603050405020304" pitchFamily="18" charset="0"/>
                <a:cs typeface="Times New Roman" panose="02020603050405020304" pitchFamily="18" charset="0"/>
              </a:rPr>
              <a:t>Nemá-li vlastní měnu</a:t>
            </a:r>
            <a:r>
              <a:rPr lang="cs-CZ" sz="2800" b="1" dirty="0">
                <a:solidFill>
                  <a:schemeClr val="tx1"/>
                </a:solidFill>
                <a:latin typeface="Times New Roman" panose="02020603050405020304" pitchFamily="18" charset="0"/>
                <a:cs typeface="Times New Roman" panose="02020603050405020304" pitchFamily="18" charset="0"/>
              </a:rPr>
              <a:t>, musí se s poklesem poptávky vyrovnat </a:t>
            </a:r>
            <a:r>
              <a:rPr lang="cs-CZ" sz="2800" b="1" dirty="0">
                <a:solidFill>
                  <a:schemeClr val="tx1"/>
                </a:solidFill>
                <a:highlight>
                  <a:srgbClr val="FFFF00"/>
                </a:highlight>
                <a:latin typeface="Times New Roman" panose="02020603050405020304" pitchFamily="18" charset="0"/>
                <a:cs typeface="Times New Roman" panose="02020603050405020304" pitchFamily="18" charset="0"/>
              </a:rPr>
              <a:t>pomocí deflace. </a:t>
            </a:r>
          </a:p>
          <a:p>
            <a:pPr algn="just">
              <a:buFont typeface="Wingdings" panose="05000000000000000000" pitchFamily="2" charset="2"/>
              <a:buChar char="ü"/>
            </a:pPr>
            <a:r>
              <a:rPr lang="cs-CZ" sz="2800" b="1" dirty="0">
                <a:solidFill>
                  <a:schemeClr val="tx1"/>
                </a:solidFill>
                <a:highlight>
                  <a:srgbClr val="FFFF00"/>
                </a:highlight>
                <a:latin typeface="Times New Roman" panose="02020603050405020304" pitchFamily="18" charset="0"/>
                <a:cs typeface="Times New Roman" panose="02020603050405020304" pitchFamily="18" charset="0"/>
              </a:rPr>
              <a:t>DEFLACE,</a:t>
            </a:r>
            <a:r>
              <a:rPr lang="cs-CZ" sz="2800" b="1" dirty="0">
                <a:solidFill>
                  <a:schemeClr val="tx1"/>
                </a:solidFill>
                <a:latin typeface="Times New Roman" panose="02020603050405020304" pitchFamily="18" charset="0"/>
                <a:cs typeface="Times New Roman" panose="02020603050405020304" pitchFamily="18" charset="0"/>
              </a:rPr>
              <a:t> na rozdíl od </a:t>
            </a:r>
            <a:r>
              <a:rPr lang="cs-CZ" sz="2800" b="1" dirty="0">
                <a:solidFill>
                  <a:schemeClr val="tx1"/>
                </a:solidFill>
                <a:highlight>
                  <a:srgbClr val="FFFF00"/>
                </a:highlight>
                <a:latin typeface="Times New Roman" panose="02020603050405020304" pitchFamily="18" charset="0"/>
                <a:cs typeface="Times New Roman" panose="02020603050405020304" pitchFamily="18" charset="0"/>
              </a:rPr>
              <a:t>DEPRECIACE,</a:t>
            </a:r>
            <a:r>
              <a:rPr lang="cs-CZ" sz="2800" b="1" dirty="0">
                <a:solidFill>
                  <a:schemeClr val="tx1"/>
                </a:solidFill>
                <a:latin typeface="Times New Roman" panose="02020603050405020304" pitchFamily="18" charset="0"/>
                <a:cs typeface="Times New Roman" panose="02020603050405020304" pitchFamily="18" charset="0"/>
              </a:rPr>
              <a:t> = dlouhý, bolestný proces doprovázený nezaměstnaností: </a:t>
            </a:r>
          </a:p>
          <a:p>
            <a:pPr marL="571500" indent="-457200" algn="just">
              <a:buFont typeface="+mj-lt"/>
              <a:buAutoNum type="arabicPeriod"/>
            </a:pPr>
            <a:r>
              <a:rPr lang="cs-CZ" sz="2800" b="1" dirty="0">
                <a:solidFill>
                  <a:schemeClr val="tx1"/>
                </a:solidFill>
                <a:latin typeface="Times New Roman" panose="02020603050405020304" pitchFamily="18" charset="0"/>
                <a:cs typeface="Times New Roman" panose="02020603050405020304" pitchFamily="18" charset="0"/>
              </a:rPr>
              <a:t>Snazší situace: lidé v rámci jedné měnové oblasti snadno a rychle migrují za prací. </a:t>
            </a:r>
          </a:p>
          <a:p>
            <a:pPr marL="571500" indent="-457200" algn="just">
              <a:buFont typeface="+mj-lt"/>
              <a:buAutoNum type="arabicPeriod"/>
            </a:pPr>
            <a:r>
              <a:rPr lang="cs-CZ" sz="2800" b="1" dirty="0">
                <a:solidFill>
                  <a:schemeClr val="tx1"/>
                </a:solidFill>
                <a:latin typeface="Times New Roman" panose="02020603050405020304" pitchFamily="18" charset="0"/>
                <a:cs typeface="Times New Roman" panose="02020603050405020304" pitchFamily="18" charset="0"/>
              </a:rPr>
              <a:t>Migrace nesnadná a pomalá: </a:t>
            </a:r>
          </a:p>
          <a:p>
            <a:pPr algn="just">
              <a:buFont typeface="Wingdings" panose="05000000000000000000" pitchFamily="2" charset="2"/>
              <a:buChar char="Ø"/>
            </a:pPr>
            <a:r>
              <a:rPr lang="cs-CZ" sz="2800" b="1" dirty="0">
                <a:solidFill>
                  <a:schemeClr val="tx1"/>
                </a:solidFill>
                <a:highlight>
                  <a:srgbClr val="FFFF00"/>
                </a:highlight>
                <a:latin typeface="Times New Roman" panose="02020603050405020304" pitchFamily="18" charset="0"/>
                <a:cs typeface="Times New Roman" panose="02020603050405020304" pitchFamily="18" charset="0"/>
              </a:rPr>
              <a:t>nezaměstnanost </a:t>
            </a:r>
            <a:r>
              <a:rPr lang="cs-CZ" sz="2800" b="1" dirty="0">
                <a:solidFill>
                  <a:schemeClr val="tx1"/>
                </a:solidFill>
                <a:latin typeface="Times New Roman" panose="02020603050405020304" pitchFamily="18" charset="0"/>
                <a:cs typeface="Times New Roman" panose="02020603050405020304" pitchFamily="18" charset="0"/>
              </a:rPr>
              <a:t>v postižených oblastech </a:t>
            </a:r>
            <a:r>
              <a:rPr lang="cs-CZ" sz="2800" b="1" dirty="0">
                <a:solidFill>
                  <a:schemeClr val="tx1"/>
                </a:solidFill>
                <a:highlight>
                  <a:srgbClr val="FFFF00"/>
                </a:highlight>
                <a:latin typeface="Times New Roman" panose="02020603050405020304" pitchFamily="18" charset="0"/>
                <a:cs typeface="Times New Roman" panose="02020603050405020304" pitchFamily="18" charset="0"/>
              </a:rPr>
              <a:t>přetrvává,</a:t>
            </a:r>
            <a:r>
              <a:rPr lang="cs-CZ" sz="2800" b="1" dirty="0">
                <a:solidFill>
                  <a:schemeClr val="tx1"/>
                </a:solidFill>
                <a:latin typeface="Times New Roman" panose="02020603050405020304" pitchFamily="18" charset="0"/>
                <a:cs typeface="Times New Roman" panose="02020603050405020304" pitchFamily="18" charset="0"/>
              </a:rPr>
              <a:t> vláda na ni reaguje </a:t>
            </a:r>
            <a:r>
              <a:rPr lang="cs-CZ" sz="2800" b="1" dirty="0">
                <a:solidFill>
                  <a:schemeClr val="tx1"/>
                </a:solidFill>
                <a:highlight>
                  <a:srgbClr val="FFFF00"/>
                </a:highlight>
                <a:latin typeface="Times New Roman" panose="02020603050405020304" pitchFamily="18" charset="0"/>
                <a:cs typeface="Times New Roman" panose="02020603050405020304" pitchFamily="18" charset="0"/>
              </a:rPr>
              <a:t>transfery</a:t>
            </a:r>
            <a:r>
              <a:rPr lang="cs-CZ" sz="2800" b="1" dirty="0">
                <a:solidFill>
                  <a:schemeClr val="tx1"/>
                </a:solidFill>
                <a:latin typeface="Times New Roman" panose="02020603050405020304" pitchFamily="18" charset="0"/>
                <a:cs typeface="Times New Roman" panose="02020603050405020304" pitchFamily="18" charset="0"/>
              </a:rPr>
              <a:t> ze </a:t>
            </a:r>
            <a:r>
              <a:rPr lang="cs-CZ" sz="2800" b="1" dirty="0">
                <a:solidFill>
                  <a:schemeClr val="tx1"/>
                </a:solidFill>
                <a:highlight>
                  <a:srgbClr val="FFFF00"/>
                </a:highlight>
                <a:latin typeface="Times New Roman" panose="02020603050405020304" pitchFamily="18" charset="0"/>
                <a:cs typeface="Times New Roman" panose="02020603050405020304" pitchFamily="18" charset="0"/>
              </a:rPr>
              <a:t>státního rozpočtu: </a:t>
            </a:r>
          </a:p>
          <a:p>
            <a:pPr algn="just">
              <a:buFont typeface="Wingdings" panose="05000000000000000000" pitchFamily="2" charset="2"/>
              <a:buChar char="Ø"/>
            </a:pPr>
            <a:r>
              <a:rPr lang="cs-CZ" sz="2800" b="1" dirty="0">
                <a:solidFill>
                  <a:schemeClr val="tx1"/>
                </a:solidFill>
                <a:latin typeface="Times New Roman" panose="02020603050405020304" pitchFamily="18" charset="0"/>
                <a:cs typeface="Times New Roman" panose="02020603050405020304" pitchFamily="18" charset="0"/>
              </a:rPr>
              <a:t>které </a:t>
            </a:r>
            <a:r>
              <a:rPr lang="cs-CZ" sz="2800" b="1" dirty="0">
                <a:solidFill>
                  <a:schemeClr val="tx1"/>
                </a:solidFill>
                <a:highlight>
                  <a:srgbClr val="FFFF00"/>
                </a:highlight>
                <a:latin typeface="Times New Roman" panose="02020603050405020304" pitchFamily="18" charset="0"/>
                <a:cs typeface="Times New Roman" panose="02020603050405020304" pitchFamily="18" charset="0"/>
              </a:rPr>
              <a:t>působí</a:t>
            </a:r>
            <a:r>
              <a:rPr lang="cs-CZ" sz="2800" b="1" dirty="0">
                <a:solidFill>
                  <a:schemeClr val="tx1"/>
                </a:solidFill>
                <a:latin typeface="Times New Roman" panose="02020603050405020304" pitchFamily="18" charset="0"/>
                <a:cs typeface="Times New Roman" panose="02020603050405020304" pitchFamily="18" charset="0"/>
              </a:rPr>
              <a:t> ještě více </a:t>
            </a:r>
            <a:r>
              <a:rPr lang="cs-CZ" sz="2800" b="1" dirty="0">
                <a:solidFill>
                  <a:schemeClr val="tx1"/>
                </a:solidFill>
                <a:highlight>
                  <a:srgbClr val="FFFF00"/>
                </a:highlight>
                <a:latin typeface="Times New Roman" panose="02020603050405020304" pitchFamily="18" charset="0"/>
                <a:cs typeface="Times New Roman" panose="02020603050405020304" pitchFamily="18" charset="0"/>
              </a:rPr>
              <a:t>proti migraci práce </a:t>
            </a:r>
            <a:r>
              <a:rPr lang="cs-CZ" sz="2800" b="1" dirty="0">
                <a:solidFill>
                  <a:schemeClr val="tx1"/>
                </a:solidFill>
                <a:latin typeface="Times New Roman" panose="02020603050405020304" pitchFamily="18" charset="0"/>
                <a:cs typeface="Times New Roman" panose="02020603050405020304" pitchFamily="18" charset="0"/>
              </a:rPr>
              <a:t>a </a:t>
            </a:r>
            <a:r>
              <a:rPr lang="cs-CZ" sz="2800" b="1" dirty="0">
                <a:solidFill>
                  <a:schemeClr val="tx1"/>
                </a:solidFill>
                <a:highlight>
                  <a:srgbClr val="FFFF00"/>
                </a:highlight>
                <a:latin typeface="Times New Roman" panose="02020603050405020304" pitchFamily="18" charset="0"/>
                <a:cs typeface="Times New Roman" panose="02020603050405020304" pitchFamily="18" charset="0"/>
              </a:rPr>
              <a:t>pomáhají udržovat v postižené oblasti nezaměstnanost. </a:t>
            </a:r>
          </a:p>
          <a:p>
            <a:pPr algn="just">
              <a:buFont typeface="Wingdings" panose="05000000000000000000" pitchFamily="2" charset="2"/>
              <a:buChar char="ü"/>
            </a:pPr>
            <a:endParaRPr lang="cs-CZ" sz="2800" b="1" dirty="0">
              <a:solidFill>
                <a:schemeClr val="tx1"/>
              </a:solidFill>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48343" y="676856"/>
            <a:ext cx="11541125" cy="445729"/>
          </a:xfrm>
        </p:spPr>
        <p:txBody>
          <a:bodyPr>
            <a:noAutofit/>
          </a:bodyPr>
          <a:lstStyle/>
          <a:p>
            <a:r>
              <a:rPr lang="cs-CZ" sz="2800" b="1" dirty="0"/>
              <a:t> Optimální měnová oblast</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7300"/>
            <a:ext cx="11674324" cy="5083116"/>
          </a:xfrm>
          <a:prstGeom prst="rect">
            <a:avLst/>
          </a:prstGeom>
          <a:noFill/>
          <a:ln>
            <a:noFill/>
          </a:ln>
        </p:spPr>
        <p:txBody>
          <a:bodyPr spcFirstLastPara="1" wrap="square" lIns="91425" tIns="45700" rIns="91425" bIns="45700" anchor="t" anchorCtr="0">
            <a:normAutofit lnSpcReduction="10000"/>
          </a:bodyPr>
          <a:lstStyle/>
          <a:p>
            <a:pPr algn="just">
              <a:buFont typeface="Wingdings" panose="05000000000000000000" pitchFamily="2" charset="2"/>
              <a:buChar char="ü"/>
            </a:pPr>
            <a:r>
              <a:rPr lang="cs-CZ" sz="2800" b="1" dirty="0" err="1">
                <a:solidFill>
                  <a:schemeClr val="tx1"/>
                </a:solidFill>
                <a:latin typeface="Times New Roman" panose="02020603050405020304" pitchFamily="18" charset="0"/>
                <a:cs typeface="Times New Roman" panose="02020603050405020304" pitchFamily="18" charset="0"/>
              </a:rPr>
              <a:t>Mundell</a:t>
            </a:r>
            <a:r>
              <a:rPr lang="cs-CZ" sz="2800" b="1" dirty="0">
                <a:solidFill>
                  <a:schemeClr val="tx1"/>
                </a:solidFill>
                <a:latin typeface="Times New Roman" panose="02020603050405020304" pitchFamily="18" charset="0"/>
                <a:cs typeface="Times New Roman" panose="02020603050405020304" pitchFamily="18" charset="0"/>
              </a:rPr>
              <a:t> zavedl pojem: </a:t>
            </a:r>
            <a:r>
              <a:rPr lang="cs-CZ" sz="2800" b="1" dirty="0">
                <a:solidFill>
                  <a:schemeClr val="tx1"/>
                </a:solidFill>
                <a:highlight>
                  <a:srgbClr val="FFFF00"/>
                </a:highlight>
                <a:latin typeface="Times New Roman" panose="02020603050405020304" pitchFamily="18" charset="0"/>
                <a:cs typeface="Times New Roman" panose="02020603050405020304" pitchFamily="18" charset="0"/>
              </a:rPr>
              <a:t>OPTIMÁLNÍ MĚNOVÁ OBLAST</a:t>
            </a:r>
            <a:r>
              <a:rPr lang="cs-CZ" sz="2800" b="1" dirty="0">
                <a:solidFill>
                  <a:schemeClr val="tx1"/>
                </a:solidFill>
                <a:latin typeface="Times New Roman" panose="02020603050405020304" pitchFamily="18" charset="0"/>
                <a:cs typeface="Times New Roman" panose="02020603050405020304" pitchFamily="18" charset="0"/>
              </a:rPr>
              <a:t>: </a:t>
            </a:r>
            <a:r>
              <a:rPr lang="cs-CZ" sz="2800" b="1" dirty="0">
                <a:solidFill>
                  <a:srgbClr val="FF0000"/>
                </a:solidFill>
                <a:highlight>
                  <a:srgbClr val="FFFF00"/>
                </a:highlight>
                <a:latin typeface="Times New Roman" panose="02020603050405020304" pitchFamily="18" charset="0"/>
                <a:cs typeface="Times New Roman" panose="02020603050405020304" pitchFamily="18" charset="0"/>
              </a:rPr>
              <a:t>oblast, v jejímž rámci jsou výrobní faktory dostatečně mobilní. </a:t>
            </a:r>
          </a:p>
          <a:p>
            <a:pPr algn="just">
              <a:buFont typeface="Wingdings" panose="05000000000000000000" pitchFamily="2" charset="2"/>
              <a:buChar char="ü"/>
            </a:pPr>
            <a:r>
              <a:rPr lang="cs-CZ" sz="2800" b="1" dirty="0">
                <a:solidFill>
                  <a:schemeClr val="tx1"/>
                </a:solidFill>
                <a:latin typeface="Times New Roman" panose="02020603050405020304" pitchFamily="18" charset="0"/>
                <a:cs typeface="Times New Roman" panose="02020603050405020304" pitchFamily="18" charset="0"/>
              </a:rPr>
              <a:t>Problém optimálních měnových oblastí formuloval takto: </a:t>
            </a:r>
          </a:p>
          <a:p>
            <a:pPr algn="just"/>
            <a:r>
              <a:rPr lang="cs-CZ" sz="2800" b="1" dirty="0">
                <a:solidFill>
                  <a:schemeClr val="tx1"/>
                </a:solidFill>
                <a:latin typeface="Times New Roman" panose="02020603050405020304" pitchFamily="18" charset="0"/>
                <a:cs typeface="Times New Roman" panose="02020603050405020304" pitchFamily="18" charset="0"/>
              </a:rPr>
              <a:t>„</a:t>
            </a:r>
            <a:r>
              <a:rPr lang="cs-CZ" sz="2800" b="1" i="1" dirty="0">
                <a:solidFill>
                  <a:schemeClr val="tx1"/>
                </a:solidFill>
                <a:latin typeface="Times New Roman" panose="02020603050405020304" pitchFamily="18" charset="0"/>
                <a:cs typeface="Times New Roman" panose="02020603050405020304" pitchFamily="18" charset="0"/>
              </a:rPr>
              <a:t>Kdyby se svět dal rozdělit na oblasti, uvnitř kterých jsou výrobní faktory mobilní, zatímco mezi nimi je taková mobilita omezená, měla by mít každá taková oblast vlastní měnu, jejíž kurz by byl volně pohyblivý vůči ostatním měnám.“</a:t>
            </a:r>
          </a:p>
          <a:p>
            <a:pPr algn="just">
              <a:buFont typeface="Wingdings" panose="05000000000000000000" pitchFamily="2" charset="2"/>
              <a:buChar char="ü"/>
            </a:pPr>
            <a:r>
              <a:rPr lang="cs-CZ" sz="2800" b="1" dirty="0">
                <a:solidFill>
                  <a:schemeClr val="tx1"/>
                </a:solidFill>
                <a:latin typeface="Times New Roman" panose="02020603050405020304" pitchFamily="18" charset="0"/>
                <a:cs typeface="Times New Roman" panose="02020603050405020304" pitchFamily="18" charset="0"/>
              </a:rPr>
              <a:t>Svět není ideálně rozdělen na takové optimální měnové oblasti. </a:t>
            </a:r>
          </a:p>
          <a:p>
            <a:pPr algn="just">
              <a:buFont typeface="Wingdings" panose="05000000000000000000" pitchFamily="2" charset="2"/>
              <a:buChar char="ü"/>
            </a:pPr>
            <a:endParaRPr lang="cs-CZ" sz="28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cs-CZ" sz="2800" b="1" dirty="0">
                <a:solidFill>
                  <a:schemeClr val="tx1"/>
                </a:solidFill>
                <a:latin typeface="Times New Roman" panose="02020603050405020304" pitchFamily="18" charset="0"/>
                <a:cs typeface="Times New Roman" panose="02020603050405020304" pitchFamily="18" charset="0"/>
              </a:rPr>
              <a:t>USA lépe splňují kritéria optimální měnové oblasti než EU, protože v rámci USA je výměna zboží i </a:t>
            </a:r>
            <a:r>
              <a:rPr lang="cs-CZ" sz="2800" b="1" dirty="0">
                <a:solidFill>
                  <a:srgbClr val="FF0000"/>
                </a:solidFill>
                <a:latin typeface="Times New Roman" panose="02020603050405020304" pitchFamily="18" charset="0"/>
                <a:cs typeface="Times New Roman" panose="02020603050405020304" pitchFamily="18" charset="0"/>
              </a:rPr>
              <a:t>mobilita práce mnohem větší </a:t>
            </a:r>
            <a:r>
              <a:rPr lang="cs-CZ" sz="2800" b="1" dirty="0">
                <a:solidFill>
                  <a:schemeClr val="tx1"/>
                </a:solidFill>
                <a:latin typeface="Times New Roman" panose="02020603050405020304" pitchFamily="18" charset="0"/>
                <a:cs typeface="Times New Roman" panose="02020603050405020304" pitchFamily="18" charset="0"/>
              </a:rPr>
              <a:t>než mezi členskými zeměmi EU. </a:t>
            </a: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348343" y="676856"/>
            <a:ext cx="11541125" cy="445729"/>
          </a:xfrm>
        </p:spPr>
        <p:txBody>
          <a:bodyPr>
            <a:noAutofit/>
          </a:bodyPr>
          <a:lstStyle/>
          <a:p>
            <a:r>
              <a:rPr lang="cs-CZ" sz="2800" b="1" dirty="0">
                <a:solidFill>
                  <a:schemeClr val="tx1"/>
                </a:solidFill>
                <a:latin typeface="Times New Roman" panose="02020603050405020304" pitchFamily="18" charset="0"/>
                <a:cs typeface="Times New Roman" panose="02020603050405020304" pitchFamily="18" charset="0"/>
              </a:rPr>
              <a:t>Kdy je tedy výhodné, aby země používaly stejnou měnu?</a:t>
            </a:r>
            <a:endParaRPr lang="cs-CZ" sz="28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110218" y="1111191"/>
            <a:ext cx="11853182" cy="5200650"/>
          </a:xfrm>
          <a:prstGeom prst="rect">
            <a:avLst/>
          </a:prstGeom>
          <a:noFill/>
          <a:ln>
            <a:noFill/>
          </a:ln>
        </p:spPr>
        <p:txBody>
          <a:bodyPr spcFirstLastPara="1" wrap="square" lIns="91425" tIns="45700" rIns="91425" bIns="45700" anchor="t" anchorCtr="0">
            <a:normAutofit lnSpcReduction="10000"/>
          </a:bodyPr>
          <a:lstStyle/>
          <a:p>
            <a:pPr algn="just">
              <a:buFont typeface="Wingdings" panose="05000000000000000000" pitchFamily="2" charset="2"/>
              <a:buChar char="ü"/>
            </a:pP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Vnější rovnováha ekonomiky = dosahována pomocí měnového kurzu: depreciace zvyšuje čistý vývoz a apreciace jej snižuje. </a:t>
            </a:r>
          </a:p>
          <a:p>
            <a:pPr algn="just">
              <a:buFont typeface="Wingdings" panose="05000000000000000000" pitchFamily="2" charset="2"/>
              <a:buChar char="ü"/>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Pojmy „vývoz” a „dovoz„ -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peněžní vyjádření:</a:t>
            </a:r>
          </a:p>
          <a:p>
            <a:pPr algn="just">
              <a:buFont typeface="Wingdings" panose="05000000000000000000" pitchFamily="2" charset="2"/>
              <a:buChar char="Ø"/>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Změny kurzu ovšem působí bezprostředně na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objem vývozu a dovozu. </a:t>
            </a:r>
          </a:p>
          <a:p>
            <a:pPr algn="just">
              <a:buFont typeface="Wingdings" panose="05000000000000000000" pitchFamily="2" charset="2"/>
              <a:buChar char="ü"/>
            </a:pP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400" b="1" dirty="0">
                <a:solidFill>
                  <a:srgbClr val="FF0000"/>
                </a:solidFill>
                <a:latin typeface="Times New Roman" panose="02020603050405020304" pitchFamily="18" charset="0"/>
                <a:cs typeface="Times New Roman" panose="02020603050405020304" pitchFamily="18" charset="0"/>
              </a:rPr>
              <a:t>Dopad kurzové změny na hodnotu vývozu a dovozu:</a:t>
            </a:r>
          </a:p>
          <a:p>
            <a:pPr algn="just">
              <a:buFont typeface="Wingdings" panose="05000000000000000000" pitchFamily="2" charset="2"/>
              <a:buChar char="Ø"/>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záleží na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cenových elasticitách poptávky po vývozech, resp. dovozech dané země: </a:t>
            </a:r>
          </a:p>
          <a:p>
            <a:pPr algn="just">
              <a:buFont typeface="Wingdings" panose="05000000000000000000" pitchFamily="2" charset="2"/>
              <a:buChar char="ü"/>
            </a:pP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DEPRECIACE DOMÁCÍ MĚNY: </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vždy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 zvýšení objemu vývozu a snížení objemu dovozu. </a:t>
            </a:r>
          </a:p>
          <a:p>
            <a:pPr algn="just">
              <a:buFont typeface="Wingdings" panose="05000000000000000000" pitchFamily="2" charset="2"/>
              <a:buChar char="Ø"/>
            </a:pP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Vliv na hodnotu vývozu/dovozu: nejednoznačný, </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závisí na </a:t>
            </a:r>
            <a:r>
              <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cenové elasticitě poptávky po vývozním, resp. dovozním zboží. </a:t>
            </a:r>
          </a:p>
          <a:p>
            <a:pPr algn="just">
              <a:buFont typeface="Wingdings" panose="05000000000000000000" pitchFamily="2" charset="2"/>
              <a:buChar char="ü"/>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Př. neelastická poptávka po vývozním zboží (cenová elasticita menší než 1): snížení ceny vede sice k RŮSTU OBJEMU VÝVOZU, ale PENĚŽNÍ HODNOTA VÝVOZU se SNÍŽÍ. </a:t>
            </a:r>
          </a:p>
          <a:p>
            <a:pPr algn="just">
              <a:buFont typeface="Wingdings" panose="05000000000000000000" pitchFamily="2" charset="2"/>
              <a:buChar char="Ø"/>
            </a:pPr>
            <a:endPar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4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872218" y="811571"/>
            <a:ext cx="11541125" cy="445729"/>
          </a:xfrm>
        </p:spPr>
        <p:txBody>
          <a:bodyPr>
            <a:noAutofit/>
          </a:bodyPr>
          <a:lstStyle/>
          <a:p>
            <a:r>
              <a:rPr lang="cs-CZ" sz="2800" b="1" dirty="0"/>
              <a:t> </a:t>
            </a:r>
            <a:r>
              <a:rPr lang="cs-CZ" sz="2800" b="1" dirty="0" err="1"/>
              <a:t>Marshall-Lernerova</a:t>
            </a:r>
            <a:r>
              <a:rPr lang="cs-CZ" sz="2800" b="1" dirty="0"/>
              <a:t> podmínka </a:t>
            </a:r>
            <a:br>
              <a:rPr lang="cs-CZ" sz="2800" b="1" dirty="0"/>
            </a:br>
            <a:endParaRPr lang="cs-CZ" sz="28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257300"/>
            <a:ext cx="11674324" cy="5083116"/>
          </a:xfrm>
          <a:prstGeom prst="rect">
            <a:avLst/>
          </a:prstGeom>
          <a:noFill/>
          <a:ln>
            <a:noFill/>
          </a:ln>
        </p:spPr>
        <p:txBody>
          <a:bodyPr spcFirstLastPara="1" wrap="square" lIns="91425" tIns="45700" rIns="91425" bIns="45700" anchor="t" anchorCtr="0">
            <a:normAutofit fontScale="85000" lnSpcReduction="10000"/>
          </a:bodyPr>
          <a:lstStyle/>
          <a:p>
            <a:pPr algn="just"/>
            <a:r>
              <a:rPr lang="cs-CZ" sz="28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Cenová elasticita vývozu (poptávky po vývozním zboží) </a:t>
            </a:r>
            <a:r>
              <a:rPr lang="cs-CZ" sz="2800" b="1" dirty="0">
                <a:solidFill>
                  <a:schemeClr val="tx1">
                    <a:lumMod val="75000"/>
                    <a:lumOff val="25000"/>
                  </a:schemeClr>
                </a:solidFill>
                <a:latin typeface="Times New Roman" panose="02020603050405020304" pitchFamily="18" charset="0"/>
                <a:cs typeface="Times New Roman" panose="02020603050405020304" pitchFamily="18" charset="0"/>
              </a:rPr>
              <a:t>udává, </a:t>
            </a:r>
          </a:p>
          <a:p>
            <a:pPr algn="just">
              <a:buFont typeface="Wingdings" panose="05000000000000000000" pitchFamily="2" charset="2"/>
              <a:buChar char="Ø"/>
            </a:pPr>
            <a:r>
              <a:rPr lang="cs-CZ" sz="28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o kolik procent se změní množství vývozu, změní-li se vývozní cena o jedno procento.</a:t>
            </a:r>
          </a:p>
          <a:p>
            <a:pPr algn="just"/>
            <a:endParaRPr lang="cs-CZ" sz="28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endParaRPr>
          </a:p>
          <a:p>
            <a:pPr algn="just"/>
            <a:r>
              <a:rPr lang="cs-CZ" sz="28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Cenová elasticita dovozu </a:t>
            </a:r>
            <a:r>
              <a:rPr lang="cs-CZ" sz="2800" b="1" dirty="0">
                <a:solidFill>
                  <a:schemeClr val="tx1">
                    <a:lumMod val="75000"/>
                    <a:lumOff val="25000"/>
                  </a:schemeClr>
                </a:solidFill>
                <a:latin typeface="Times New Roman" panose="02020603050405020304" pitchFamily="18" charset="0"/>
                <a:cs typeface="Times New Roman" panose="02020603050405020304" pitchFamily="18" charset="0"/>
              </a:rPr>
              <a:t>udává, </a:t>
            </a:r>
          </a:p>
          <a:p>
            <a:pPr algn="just">
              <a:buFont typeface="Wingdings" panose="05000000000000000000" pitchFamily="2" charset="2"/>
              <a:buChar char="Ø"/>
            </a:pPr>
            <a:r>
              <a:rPr lang="cs-CZ" sz="28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o kolik procent se změní množství dovozu, změní-li se dovozní cena o jedno procento. </a:t>
            </a:r>
          </a:p>
          <a:p>
            <a:pPr algn="just">
              <a:buFont typeface="Wingdings" panose="05000000000000000000" pitchFamily="2" charset="2"/>
              <a:buChar char="Ø"/>
            </a:pPr>
            <a:endParaRPr lang="cs-CZ" sz="28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8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rPr>
              <a:t>Změna měnového kurzu mění ceny vývozu a dovozu: </a:t>
            </a:r>
          </a:p>
          <a:p>
            <a:pPr algn="just"/>
            <a:r>
              <a:rPr lang="cs-CZ" sz="2800" b="1" dirty="0" err="1">
                <a:solidFill>
                  <a:srgbClr val="FF0000"/>
                </a:solidFill>
                <a:latin typeface="Times New Roman" panose="02020603050405020304" pitchFamily="18" charset="0"/>
                <a:cs typeface="Times New Roman" panose="02020603050405020304" pitchFamily="18" charset="0"/>
              </a:rPr>
              <a:t>Marshall-Lernerova</a:t>
            </a:r>
            <a:r>
              <a:rPr lang="cs-CZ" sz="2800" b="1" dirty="0">
                <a:solidFill>
                  <a:srgbClr val="FF0000"/>
                </a:solidFill>
                <a:latin typeface="Times New Roman" panose="02020603050405020304" pitchFamily="18" charset="0"/>
                <a:cs typeface="Times New Roman" panose="02020603050405020304" pitchFamily="18" charset="0"/>
              </a:rPr>
              <a:t> podmínka</a:t>
            </a:r>
            <a:r>
              <a:rPr lang="cs-CZ" sz="2800" b="1" dirty="0">
                <a:solidFill>
                  <a:schemeClr val="tx1">
                    <a:lumMod val="75000"/>
                    <a:lumOff val="25000"/>
                  </a:schemeClr>
                </a:solidFill>
                <a:latin typeface="Times New Roman" panose="02020603050405020304" pitchFamily="18" charset="0"/>
                <a:cs typeface="Times New Roman" panose="02020603050405020304" pitchFamily="18" charset="0"/>
              </a:rPr>
              <a:t>: vliv změny kurzu změní čistý vývoz: </a:t>
            </a:r>
          </a:p>
          <a:p>
            <a:pPr marL="571500" indent="-457200" algn="just">
              <a:buFont typeface="+mj-lt"/>
              <a:buAutoNum type="alphaUcPeriod"/>
            </a:pPr>
            <a:r>
              <a:rPr lang="cs-CZ" sz="2800" b="1" dirty="0">
                <a:solidFill>
                  <a:schemeClr val="tx1">
                    <a:lumMod val="75000"/>
                    <a:lumOff val="25000"/>
                  </a:schemeClr>
                </a:solidFill>
                <a:latin typeface="Times New Roman" panose="02020603050405020304" pitchFamily="18" charset="0"/>
                <a:cs typeface="Times New Roman" panose="02020603050405020304" pitchFamily="18" charset="0"/>
              </a:rPr>
              <a:t>Depreciace domácí měny vede ke zvýšení hodnoty čistého vývozu jen tehdy, když je </a:t>
            </a:r>
            <a:r>
              <a:rPr lang="cs-CZ" sz="2800" b="1" dirty="0">
                <a:solidFill>
                  <a:srgbClr val="FF0000"/>
                </a:solidFill>
                <a:latin typeface="Times New Roman" panose="02020603050405020304" pitchFamily="18" charset="0"/>
                <a:cs typeface="Times New Roman" panose="02020603050405020304" pitchFamily="18" charset="0"/>
              </a:rPr>
              <a:t>součet cenových elasticit vývozu a dovozu větší než jedna. </a:t>
            </a:r>
          </a:p>
          <a:p>
            <a:pPr marL="571500" indent="-457200" algn="just">
              <a:buFont typeface="+mj-lt"/>
              <a:buAutoNum type="alphaUcPeriod"/>
            </a:pPr>
            <a:r>
              <a:rPr lang="cs-CZ" sz="2800" b="1" dirty="0">
                <a:solidFill>
                  <a:srgbClr val="FF0000"/>
                </a:solidFill>
                <a:latin typeface="Times New Roman" panose="02020603050405020304" pitchFamily="18" charset="0"/>
                <a:cs typeface="Times New Roman" panose="02020603050405020304" pitchFamily="18" charset="0"/>
              </a:rPr>
              <a:t>Součet těchto elasticit menší než jedna</a:t>
            </a:r>
            <a:r>
              <a:rPr lang="cs-CZ" sz="2800" b="1" dirty="0">
                <a:solidFill>
                  <a:schemeClr val="tx1">
                    <a:lumMod val="75000"/>
                    <a:lumOff val="25000"/>
                  </a:schemeClr>
                </a:solidFill>
                <a:latin typeface="Times New Roman" panose="02020603050405020304" pitchFamily="18" charset="0"/>
                <a:cs typeface="Times New Roman" panose="02020603050405020304" pitchFamily="18" charset="0"/>
              </a:rPr>
              <a:t>: depreciace vede ke </a:t>
            </a:r>
            <a:r>
              <a:rPr lang="cs-CZ" sz="2800" b="1" dirty="0">
                <a:solidFill>
                  <a:srgbClr val="FF0000"/>
                </a:solidFill>
                <a:latin typeface="Times New Roman" panose="02020603050405020304" pitchFamily="18" charset="0"/>
                <a:cs typeface="Times New Roman" panose="02020603050405020304" pitchFamily="18" charset="0"/>
              </a:rPr>
              <a:t>snížení čistého vývozu. </a:t>
            </a:r>
          </a:p>
          <a:p>
            <a:pPr marL="571500" indent="-457200" algn="just">
              <a:buFont typeface="+mj-lt"/>
              <a:buAutoNum type="alphaUcPeriod"/>
            </a:pPr>
            <a:r>
              <a:rPr lang="cs-CZ" sz="2800" b="1" dirty="0">
                <a:solidFill>
                  <a:srgbClr val="FF0000"/>
                </a:solidFill>
                <a:latin typeface="Times New Roman" panose="02020603050405020304" pitchFamily="18" charset="0"/>
                <a:cs typeface="Times New Roman" panose="02020603050405020304" pitchFamily="18" charset="0"/>
              </a:rPr>
              <a:t>Součet elasticit </a:t>
            </a:r>
            <a:r>
              <a:rPr lang="cs-CZ" sz="2800" b="1" dirty="0">
                <a:solidFill>
                  <a:schemeClr val="tx1">
                    <a:lumMod val="75000"/>
                    <a:lumOff val="25000"/>
                  </a:schemeClr>
                </a:solidFill>
                <a:latin typeface="Times New Roman" panose="02020603050405020304" pitchFamily="18" charset="0"/>
                <a:cs typeface="Times New Roman" panose="02020603050405020304" pitchFamily="18" charset="0"/>
              </a:rPr>
              <a:t>roven jedné: </a:t>
            </a:r>
            <a:r>
              <a:rPr lang="cs-CZ" sz="2800" b="1" dirty="0">
                <a:solidFill>
                  <a:srgbClr val="FF0000"/>
                </a:solidFill>
                <a:latin typeface="Times New Roman" panose="02020603050405020304" pitchFamily="18" charset="0"/>
                <a:cs typeface="Times New Roman" panose="02020603050405020304" pitchFamily="18" charset="0"/>
              </a:rPr>
              <a:t>depreciace nezmění čistý vývoz.</a:t>
            </a:r>
          </a:p>
          <a:p>
            <a:pPr algn="just">
              <a:buFont typeface="Wingdings" panose="05000000000000000000" pitchFamily="2" charset="2"/>
              <a:buChar char="Ø"/>
            </a:pPr>
            <a:endParaRPr lang="cs-CZ" sz="28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cs-CZ" sz="2800" b="1" dirty="0">
              <a:solidFill>
                <a:schemeClr val="tx1">
                  <a:lumMod val="75000"/>
                  <a:lumOff val="25000"/>
                </a:schemeClr>
              </a:solidFill>
              <a:highlight>
                <a:srgbClr val="FFFF00"/>
              </a:highlight>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872218" y="811571"/>
            <a:ext cx="11541125" cy="445729"/>
          </a:xfrm>
        </p:spPr>
        <p:txBody>
          <a:bodyPr>
            <a:noAutofit/>
          </a:bodyPr>
          <a:lstStyle/>
          <a:p>
            <a:r>
              <a:rPr lang="cs-CZ" sz="2800" b="1" dirty="0"/>
              <a:t> </a:t>
            </a:r>
            <a:r>
              <a:rPr lang="pt-BR" sz="2800" b="1" dirty="0"/>
              <a:t>CENOV</a:t>
            </a:r>
            <a:r>
              <a:rPr lang="cs-CZ" sz="2800" b="1" dirty="0"/>
              <a:t>Á</a:t>
            </a:r>
            <a:r>
              <a:rPr lang="pt-BR" sz="2800" b="1" dirty="0"/>
              <a:t> ELASTICIT</a:t>
            </a:r>
            <a:r>
              <a:rPr lang="cs-CZ" sz="2800" b="1" dirty="0"/>
              <a:t>A</a:t>
            </a:r>
            <a:r>
              <a:rPr lang="pt-BR" sz="2800" b="1" dirty="0"/>
              <a:t> VÝVOZU A DOVOZU</a:t>
            </a:r>
            <a:br>
              <a:rPr lang="cs-CZ" sz="2800" b="1" dirty="0"/>
            </a:br>
            <a:endParaRPr lang="cs-CZ" sz="28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48343" y="1151751"/>
            <a:ext cx="11674324" cy="5188665"/>
          </a:xfrm>
          <a:prstGeom prst="rect">
            <a:avLst/>
          </a:prstGeom>
          <a:noFill/>
          <a:ln>
            <a:noFill/>
          </a:ln>
        </p:spPr>
        <p:txBody>
          <a:bodyPr spcFirstLastPara="1" wrap="square" lIns="91425" tIns="45700" rIns="91425" bIns="45700" anchor="t" anchorCtr="0">
            <a:normAutofit fontScale="92500" lnSpcReduction="10000"/>
          </a:bodyPr>
          <a:lstStyle/>
          <a:p>
            <a:pPr algn="just">
              <a:buFont typeface="Wingdings" panose="05000000000000000000" pitchFamily="2" charset="2"/>
              <a:buChar char="ü"/>
            </a:pPr>
            <a:r>
              <a:rPr lang="cs-CZ" sz="2400" b="1" dirty="0" err="1">
                <a:solidFill>
                  <a:schemeClr val="tx1">
                    <a:lumMod val="75000"/>
                    <a:lumOff val="25000"/>
                  </a:schemeClr>
                </a:solidFill>
                <a:latin typeface="Times New Roman" panose="02020603050405020304" pitchFamily="18" charset="0"/>
                <a:cs typeface="Times New Roman" panose="02020603050405020304" pitchFamily="18" charset="0"/>
              </a:rPr>
              <a:t>Marshall-Lernerova</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 splněna v dlouhém období (déle než rok) téměř vždy. </a:t>
            </a:r>
          </a:p>
          <a:p>
            <a:pPr algn="just">
              <a:buFont typeface="Courier New" panose="02070309020205020404" pitchFamily="49" charset="0"/>
              <a:buChar char="o"/>
            </a:pP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Courier New" panose="02070309020205020404" pitchFamily="49" charset="0"/>
              <a:buChar char="o"/>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V malých otevřených ekonomikách – vývozy a dovozy cenově vysoce elastické. </a:t>
            </a:r>
          </a:p>
          <a:p>
            <a:pPr algn="just">
              <a:buFont typeface="Courier New" panose="02070309020205020404" pitchFamily="49" charset="0"/>
              <a:buChar char="o"/>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Cenově neelastickým vývozy – u monokulturních vývozců zemědělských plodin nebo minerálních surovin. </a:t>
            </a:r>
          </a:p>
          <a:p>
            <a:pPr algn="just">
              <a:buFont typeface="Wingdings" panose="05000000000000000000" pitchFamily="2" charset="2"/>
              <a:buChar char="ü"/>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V krátkém období – </a:t>
            </a:r>
            <a:r>
              <a:rPr lang="cs-CZ" sz="2400" b="1" dirty="0" err="1">
                <a:solidFill>
                  <a:schemeClr val="tx1">
                    <a:lumMod val="75000"/>
                    <a:lumOff val="25000"/>
                  </a:schemeClr>
                </a:solidFill>
                <a:latin typeface="Times New Roman" panose="02020603050405020304" pitchFamily="18" charset="0"/>
                <a:cs typeface="Times New Roman" panose="02020603050405020304" pitchFamily="18" charset="0"/>
              </a:rPr>
              <a:t>Marshall-Lernerova</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 podmínka často splněna není: poptávka – v krátkém období méně elastická:</a:t>
            </a:r>
          </a:p>
          <a:p>
            <a:pPr algn="just">
              <a:buFont typeface="Wingdings" panose="05000000000000000000" pitchFamily="2" charset="2"/>
              <a:buChar char="Ø"/>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trvá rozeznat cenovou změnu a zareagovat na ní substitucí zahraničního zboží domácím (nebo naopak). =&gt; Často – depreciace v krátkém období čistý vývoz sníží / v delším období ho zvýší. </a:t>
            </a:r>
          </a:p>
          <a:p>
            <a:pPr algn="just">
              <a:buFont typeface="Wingdings" panose="05000000000000000000" pitchFamily="2" charset="2"/>
              <a:buChar char="ü"/>
            </a:pPr>
            <a:endParaRPr lang="cs-CZ" sz="24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Tento jev – „</a:t>
            </a:r>
            <a:r>
              <a:rPr lang="cs-CZ" sz="2400" b="1" dirty="0">
                <a:solidFill>
                  <a:srgbClr val="FF0000"/>
                </a:solidFill>
                <a:latin typeface="Times New Roman" panose="02020603050405020304" pitchFamily="18" charset="0"/>
                <a:cs typeface="Times New Roman" panose="02020603050405020304" pitchFamily="18" charset="0"/>
              </a:rPr>
              <a:t>J-křivka” </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zahraničního obchodu (Obr. násl. </a:t>
            </a:r>
            <a:r>
              <a:rPr lang="cs-CZ" sz="2400" b="1" dirty="0" err="1">
                <a:solidFill>
                  <a:schemeClr val="tx1">
                    <a:lumMod val="75000"/>
                    <a:lumOff val="25000"/>
                  </a:schemeClr>
                </a:solidFill>
                <a:latin typeface="Times New Roman" panose="02020603050405020304" pitchFamily="18" charset="0"/>
                <a:cs typeface="Times New Roman" panose="02020603050405020304" pitchFamily="18" charset="0"/>
              </a:rPr>
              <a:t>Sn</a:t>
            </a:r>
            <a:r>
              <a:rPr lang="cs-CZ" sz="2400" b="1" dirty="0">
                <a:solidFill>
                  <a:schemeClr val="tx1">
                    <a:lumMod val="75000"/>
                    <a:lumOff val="25000"/>
                  </a:schemeClr>
                </a:solidFill>
                <a:latin typeface="Times New Roman" panose="02020603050405020304" pitchFamily="18" charset="0"/>
                <a:cs typeface="Times New Roman" panose="02020603050405020304" pitchFamily="18" charset="0"/>
              </a:rPr>
              <a:t>.): Depreciace v prvních měsících sníží čistý vývoz, ten se následně zvyšuje s tím, cenové elasticity vývozu a dovozu postupně rostou: </a:t>
            </a: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4638675" y="371475"/>
            <a:ext cx="6791325" cy="780276"/>
          </a:xfrm>
        </p:spPr>
        <p:txBody>
          <a:bodyPr>
            <a:noAutofit/>
          </a:bodyPr>
          <a:lstStyle/>
          <a:p>
            <a:r>
              <a:rPr lang="cs-CZ" sz="2800" b="1" dirty="0"/>
              <a:t> </a:t>
            </a:r>
            <a:r>
              <a:rPr lang="cs-CZ" sz="2800" b="1" dirty="0" err="1"/>
              <a:t>Marshall-Lernerova</a:t>
            </a:r>
            <a:r>
              <a:rPr lang="cs-CZ" sz="2800" b="1" dirty="0"/>
              <a:t> podmínka v realitě:</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176893" y="5547984"/>
            <a:ext cx="11674324" cy="498446"/>
          </a:xfrm>
          <a:prstGeom prst="rect">
            <a:avLst/>
          </a:prstGeom>
          <a:noFill/>
          <a:ln>
            <a:noFill/>
          </a:ln>
        </p:spPr>
        <p:txBody>
          <a:bodyPr spcFirstLastPara="1" wrap="square" lIns="91425" tIns="45700" rIns="91425" bIns="45700" anchor="t" anchorCtr="0">
            <a:noAutofit/>
          </a:bodyPr>
          <a:lstStyle/>
          <a:p>
            <a:pPr algn="just">
              <a:buFont typeface="Wingdings" panose="05000000000000000000" pitchFamily="2" charset="2"/>
              <a:buChar char="ü"/>
            </a:pPr>
            <a:r>
              <a:rPr lang="cs-CZ" sz="1050" b="1" dirty="0">
                <a:solidFill>
                  <a:schemeClr val="tx1">
                    <a:lumMod val="75000"/>
                    <a:lumOff val="25000"/>
                  </a:schemeClr>
                </a:solidFill>
                <a:latin typeface="Times New Roman" panose="02020603050405020304" pitchFamily="18" charset="0"/>
                <a:cs typeface="Times New Roman" panose="02020603050405020304" pitchFamily="18" charset="0"/>
              </a:rPr>
              <a:t>Takto formulovaná podmínka platí za předpokladu, že ve výchozí situaci čistý vývoz nulový. Pokud nebyl, je </a:t>
            </a:r>
            <a:r>
              <a:rPr lang="cs-CZ" sz="1050" b="1" dirty="0" err="1">
                <a:solidFill>
                  <a:schemeClr val="tx1">
                    <a:lumMod val="75000"/>
                    <a:lumOff val="25000"/>
                  </a:schemeClr>
                </a:solidFill>
                <a:latin typeface="Times New Roman" panose="02020603050405020304" pitchFamily="18" charset="0"/>
                <a:cs typeface="Times New Roman" panose="02020603050405020304" pitchFamily="18" charset="0"/>
              </a:rPr>
              <a:t>Marshall-Lernerova</a:t>
            </a:r>
            <a:r>
              <a:rPr lang="cs-CZ" sz="1050" b="1" dirty="0">
                <a:solidFill>
                  <a:schemeClr val="tx1">
                    <a:lumMod val="75000"/>
                    <a:lumOff val="25000"/>
                  </a:schemeClr>
                </a:solidFill>
                <a:latin typeface="Times New Roman" panose="02020603050405020304" pitchFamily="18" charset="0"/>
                <a:cs typeface="Times New Roman" panose="02020603050405020304" pitchFamily="18" charset="0"/>
              </a:rPr>
              <a:t> podmínka složitější.</a:t>
            </a:r>
          </a:p>
          <a:p>
            <a:pPr algn="just">
              <a:buFont typeface="Wingdings" panose="05000000000000000000" pitchFamily="2" charset="2"/>
              <a:buChar char="ü"/>
            </a:pPr>
            <a:endParaRPr lang="cs-CZ" sz="105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endParaRPr lang="cs-CZ" sz="1050" b="1" dirty="0">
              <a:solidFill>
                <a:schemeClr val="tx1">
                  <a:lumMod val="75000"/>
                  <a:lumOff val="25000"/>
                </a:schemeClr>
              </a:solidFill>
              <a:latin typeface="Times New Roman" panose="02020603050405020304" pitchFamily="18" charset="0"/>
              <a:cs typeface="Times New Roman" panose="02020603050405020304" pitchFamily="18" charset="0"/>
            </a:endParaRPr>
          </a:p>
          <a:p>
            <a:pPr marL="114300" indent="0" algn="just">
              <a:buNone/>
            </a:pPr>
            <a:r>
              <a:rPr lang="cs-CZ" sz="1050" b="1" dirty="0">
                <a:solidFill>
                  <a:schemeClr val="tx1">
                    <a:lumMod val="75000"/>
                    <a:lumOff val="25000"/>
                  </a:schemeClr>
                </a:solidFill>
                <a:latin typeface="Times New Roman" panose="02020603050405020304" pitchFamily="18" charset="0"/>
                <a:cs typeface="Times New Roman" panose="02020603050405020304" pitchFamily="18" charset="0"/>
              </a:rPr>
              <a:t> </a:t>
            </a: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9808659" y="2352907"/>
            <a:ext cx="2383341" cy="836151"/>
          </a:xfrm>
        </p:spPr>
        <p:txBody>
          <a:bodyPr>
            <a:noAutofit/>
          </a:bodyPr>
          <a:lstStyle/>
          <a:p>
            <a:pPr marL="457200" marR="0" lvl="0" indent="-342900" algn="l" defTabSz="914400" rtl="0" eaLnBrk="1" fontAlgn="auto" latinLnBrk="0" hangingPunct="1">
              <a:lnSpc>
                <a:spcPct val="100000"/>
              </a:lnSpc>
              <a:spcBef>
                <a:spcPts val="360"/>
              </a:spcBef>
              <a:spcAft>
                <a:spcPts val="0"/>
              </a:spcAft>
              <a:buClr>
                <a:srgbClr val="000000"/>
              </a:buClr>
              <a:buSzPts val="1800"/>
              <a:buFont typeface="Wingdings" panose="05000000000000000000" pitchFamily="2" charset="2"/>
              <a:buChar char="Ø"/>
              <a:tabLst/>
              <a:defRPr/>
            </a:pPr>
            <a:r>
              <a:rPr kumimoji="0" lang="cs-CZ" sz="2200" b="1" i="1" u="none" strike="noStrike" kern="0" cap="none" spc="0" normalizeH="0" baseline="0" noProof="0" dirty="0">
                <a:ln>
                  <a:noFill/>
                </a:ln>
                <a:solidFill>
                  <a:srgbClr val="000000">
                    <a:lumMod val="75000"/>
                    <a:lumOff val="25000"/>
                  </a:srgbClr>
                </a:solidFill>
                <a:effectLst/>
                <a:highlight>
                  <a:srgbClr val="FFFF00"/>
                </a:highlight>
                <a:uLnTx/>
                <a:uFillTx/>
                <a:latin typeface="Times New Roman" panose="02020603050405020304" pitchFamily="18" charset="0"/>
                <a:ea typeface="Calibri" panose="020F0502020204030204"/>
                <a:cs typeface="Times New Roman" panose="02020603050405020304" pitchFamily="18" charset="0"/>
                <a:sym typeface="Calibri" panose="020F0502020204030204"/>
              </a:rPr>
              <a:t>V krátkém období není splněna </a:t>
            </a:r>
            <a:r>
              <a:rPr kumimoji="0" lang="cs-CZ" sz="2200" b="1" i="1" u="none" strike="noStrike" kern="0" cap="none" spc="0" normalizeH="0" baseline="0" noProof="0" dirty="0" err="1">
                <a:ln>
                  <a:noFill/>
                </a:ln>
                <a:solidFill>
                  <a:srgbClr val="000000">
                    <a:lumMod val="75000"/>
                    <a:lumOff val="25000"/>
                  </a:srgbClr>
                </a:solidFill>
                <a:effectLst/>
                <a:highlight>
                  <a:srgbClr val="FFFF00"/>
                </a:highlight>
                <a:uLnTx/>
                <a:uFillTx/>
                <a:latin typeface="Times New Roman" panose="02020603050405020304" pitchFamily="18" charset="0"/>
                <a:ea typeface="Calibri" panose="020F0502020204030204"/>
                <a:cs typeface="Times New Roman" panose="02020603050405020304" pitchFamily="18" charset="0"/>
                <a:sym typeface="Calibri" panose="020F0502020204030204"/>
              </a:rPr>
              <a:t>Marshall-Lernerova</a:t>
            </a:r>
            <a:r>
              <a:rPr kumimoji="0" lang="cs-CZ" sz="2200" b="1" i="1" u="none" strike="noStrike" kern="0" cap="none" spc="0" normalizeH="0" baseline="0" noProof="0" dirty="0">
                <a:ln>
                  <a:noFill/>
                </a:ln>
                <a:solidFill>
                  <a:srgbClr val="000000">
                    <a:lumMod val="75000"/>
                    <a:lumOff val="25000"/>
                  </a:srgbClr>
                </a:solidFill>
                <a:effectLst/>
                <a:highlight>
                  <a:srgbClr val="FFFF00"/>
                </a:highlight>
                <a:uLnTx/>
                <a:uFillTx/>
                <a:latin typeface="Times New Roman" panose="02020603050405020304" pitchFamily="18" charset="0"/>
                <a:ea typeface="Calibri" panose="020F0502020204030204"/>
                <a:cs typeface="Times New Roman" panose="02020603050405020304" pitchFamily="18" charset="0"/>
                <a:sym typeface="Calibri" panose="020F0502020204030204"/>
              </a:rPr>
              <a:t> podmínka, v dlouhém období splněna je.</a:t>
            </a:r>
          </a:p>
        </p:txBody>
      </p:sp>
      <p:pic>
        <p:nvPicPr>
          <p:cNvPr id="3" name="Picture 2"/>
          <p:cNvPicPr>
            <a:picLocks noChangeAspect="1"/>
          </p:cNvPicPr>
          <p:nvPr/>
        </p:nvPicPr>
        <p:blipFill>
          <a:blip r:embed="rId3"/>
          <a:srcRect l="8640" t="37839" r="11140" b="27681"/>
          <a:stretch>
            <a:fillRect/>
          </a:stretch>
        </p:blipFill>
        <p:spPr>
          <a:xfrm>
            <a:off x="417009" y="1145945"/>
            <a:ext cx="9391650" cy="4086225"/>
          </a:xfrm>
          <a:prstGeom prst="rect">
            <a:avLst/>
          </a:prstGeom>
        </p:spPr>
      </p:pic>
      <p:sp>
        <p:nvSpPr>
          <p:cNvPr id="5" name="TextBox 4">
            <a:extLst>
              <a:ext uri="{FF2B5EF4-FFF2-40B4-BE49-F238E27FC236}">
                <a16:creationId xmlns:a16="http://schemas.microsoft.com/office/drawing/2014/main" id="{0576BBD3-8F3F-249F-EF92-84CA41D4E5BB}"/>
              </a:ext>
            </a:extLst>
          </p:cNvPr>
          <p:cNvSpPr txBox="1"/>
          <p:nvPr/>
        </p:nvSpPr>
        <p:spPr>
          <a:xfrm>
            <a:off x="5232710" y="447303"/>
            <a:ext cx="6094140" cy="461665"/>
          </a:xfrm>
          <a:prstGeom prst="rect">
            <a:avLst/>
          </a:prstGeom>
          <a:noFill/>
        </p:spPr>
        <p:txBody>
          <a:bodyPr wrap="square">
            <a:spAutoFit/>
          </a:bodyPr>
          <a:lstStyle/>
          <a:p>
            <a:r>
              <a:rPr kumimoji="0" lang="cs-CZ" sz="2400" b="1"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a:cs typeface="Times New Roman" panose="02020603050405020304" pitchFamily="18" charset="0"/>
                <a:sym typeface="Calibri" panose="020F0502020204030204"/>
              </a:rPr>
              <a:t>J-křivka </a:t>
            </a:r>
            <a:r>
              <a:rPr kumimoji="0" lang="cs-CZ" sz="2400" b="1" i="0" u="none" strike="noStrike" kern="0" cap="none" spc="0" normalizeH="0" baseline="0" noProof="0" dirty="0">
                <a:ln>
                  <a:noFill/>
                </a:ln>
                <a:solidFill>
                  <a:srgbClr val="000000">
                    <a:lumMod val="75000"/>
                    <a:lumOff val="25000"/>
                  </a:srgbClr>
                </a:solidFill>
                <a:effectLst/>
                <a:uLnTx/>
                <a:uFillTx/>
                <a:latin typeface="Times New Roman" panose="02020603050405020304" pitchFamily="18" charset="0"/>
                <a:ea typeface="Calibri" panose="020F0502020204030204"/>
                <a:cs typeface="Times New Roman" panose="02020603050405020304" pitchFamily="18" charset="0"/>
                <a:sym typeface="Calibri" panose="020F0502020204030204"/>
              </a:rPr>
              <a:t>zahraničního obchodu </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txBox="1">
            <a:spLocks noGrp="1"/>
          </p:cNvSpPr>
          <p:nvPr>
            <p:ph type="title"/>
          </p:nvPr>
        </p:nvSpPr>
        <p:spPr>
          <a:xfrm>
            <a:off x="2322534" y="2747963"/>
            <a:ext cx="7772400" cy="1362075"/>
          </a:xfrm>
          <a:prstGeom prst="rect">
            <a:avLst/>
          </a:prstGeom>
          <a:noFill/>
          <a:ln>
            <a:noFill/>
          </a:ln>
        </p:spPr>
        <p:txBody>
          <a:bodyPr spcFirstLastPara="1" wrap="square" lIns="91425" tIns="45700" rIns="91425" bIns="45700" anchor="t" anchorCtr="0">
            <a:normAutofit/>
          </a:bodyPr>
          <a:lstStyle/>
          <a:p>
            <a:pPr algn="ctr">
              <a:buClr>
                <a:srgbClr val="FF0000"/>
              </a:buClr>
              <a:buSzPts val="4400"/>
            </a:pPr>
            <a:r>
              <a:rPr lang="cs-CZ" sz="4400" dirty="0">
                <a:solidFill>
                  <a:srgbClr val="C00000"/>
                </a:solidFill>
              </a:rPr>
              <a:t>DĚKUJI ZA POZORNOST</a:t>
            </a:r>
            <a:endParaRPr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199991" y="906491"/>
            <a:ext cx="11792018" cy="5332383"/>
          </a:xfrm>
          <a:prstGeom prst="rect">
            <a:avLst/>
          </a:prstGeom>
          <a:noFill/>
          <a:ln>
            <a:noFill/>
          </a:ln>
        </p:spPr>
        <p:txBody>
          <a:bodyPr spcFirstLastPara="1" wrap="square" lIns="91425" tIns="45700" rIns="91425" bIns="45700" anchor="t" anchorCtr="0">
            <a:noAutofit/>
          </a:bodyPr>
          <a:lstStyle/>
          <a:p>
            <a:pPr marL="5305425" indent="-285750" algn="just"/>
            <a:r>
              <a:rPr lang="cs-CZ" sz="1700" b="1" dirty="0">
                <a:latin typeface="Times New Roman" panose="02020603050405020304" pitchFamily="18" charset="0"/>
                <a:cs typeface="Times New Roman" panose="02020603050405020304" pitchFamily="18" charset="0"/>
              </a:rPr>
              <a:t>Česká firma dovezla na domácí trh francouzské automobily za 10 mld. korun: </a:t>
            </a:r>
          </a:p>
          <a:p>
            <a:pPr marL="5305425" indent="-285750" algn="just">
              <a:buFont typeface="Wingdings" panose="05000000000000000000" pitchFamily="2" charset="2"/>
              <a:buChar char="Ø"/>
            </a:pPr>
            <a:r>
              <a:rPr lang="cs-CZ" sz="1700" b="1" dirty="0">
                <a:latin typeface="Times New Roman" panose="02020603050405020304" pitchFamily="18" charset="0"/>
                <a:cs typeface="Times New Roman" panose="02020603050405020304" pitchFamily="18" charset="0"/>
              </a:rPr>
              <a:t>Platba – zanesena </a:t>
            </a:r>
            <a:r>
              <a:rPr lang="cs-CZ" sz="1700" b="1" dirty="0">
                <a:highlight>
                  <a:srgbClr val="FFFF00"/>
                </a:highlight>
                <a:latin typeface="Times New Roman" panose="02020603050405020304" pitchFamily="18" charset="0"/>
                <a:cs typeface="Times New Roman" panose="02020603050405020304" pitchFamily="18" charset="0"/>
              </a:rPr>
              <a:t>v běžném účtu PB se znaménkem minus =  dovoz zboží, </a:t>
            </a:r>
            <a:r>
              <a:rPr lang="cs-CZ" sz="1700" b="1" dirty="0">
                <a:solidFill>
                  <a:srgbClr val="FF0000"/>
                </a:solidFill>
                <a:highlight>
                  <a:srgbClr val="FFFF00"/>
                </a:highlight>
                <a:latin typeface="Times New Roman" panose="02020603050405020304" pitchFamily="18" charset="0"/>
                <a:cs typeface="Times New Roman" panose="02020603050405020304" pitchFamily="18" charset="0"/>
              </a:rPr>
              <a:t>peníze jdou ze země. </a:t>
            </a:r>
          </a:p>
          <a:p>
            <a:pPr marL="5305425" indent="-285750" algn="just">
              <a:tabLst>
                <a:tab pos="5295900" algn="l"/>
              </a:tabLst>
            </a:pPr>
            <a:r>
              <a:rPr lang="cs-CZ" sz="1700" b="1" dirty="0">
                <a:latin typeface="Times New Roman" panose="02020603050405020304" pitchFamily="18" charset="0"/>
                <a:cs typeface="Times New Roman" panose="02020603050405020304" pitchFamily="18" charset="0"/>
              </a:rPr>
              <a:t>K uskutečnění platby firma musela směnit koruny za eura, došlo zároveň ke snížení českých devizových rezerv: </a:t>
            </a:r>
          </a:p>
          <a:p>
            <a:pPr marL="5305425" indent="-285750" algn="just">
              <a:buFont typeface="Wingdings" panose="05000000000000000000" pitchFamily="2" charset="2"/>
              <a:buChar char="Ø"/>
              <a:tabLst>
                <a:tab pos="5295900" algn="l"/>
              </a:tabLst>
            </a:pPr>
            <a:r>
              <a:rPr lang="cs-CZ" sz="1700" b="1" dirty="0">
                <a:latin typeface="Times New Roman" panose="02020603050405020304" pitchFamily="18" charset="0"/>
                <a:cs typeface="Times New Roman" panose="02020603050405020304" pitchFamily="18" charset="0"/>
              </a:rPr>
              <a:t>V PB – položka 10 mld. ještě jednou: </a:t>
            </a:r>
            <a:r>
              <a:rPr lang="cs-CZ" sz="1700" b="1" dirty="0">
                <a:highlight>
                  <a:srgbClr val="FFFF00"/>
                </a:highlight>
                <a:latin typeface="Times New Roman" panose="02020603050405020304" pitchFamily="18" charset="0"/>
                <a:cs typeface="Times New Roman" panose="02020603050405020304" pitchFamily="18" charset="0"/>
              </a:rPr>
              <a:t>snížení devizových rezerv = zápis má znaménko plus. </a:t>
            </a:r>
          </a:p>
          <a:p>
            <a:pPr marL="5305425" indent="-285750" algn="just">
              <a:buFont typeface="Wingdings" panose="05000000000000000000" pitchFamily="2" charset="2"/>
              <a:buChar char="Ø"/>
              <a:tabLst>
                <a:tab pos="5295900" algn="l"/>
              </a:tabLst>
            </a:pPr>
            <a:endParaRPr lang="cs-CZ" sz="1700" b="1" dirty="0">
              <a:highlight>
                <a:srgbClr val="FFFF00"/>
              </a:highlight>
              <a:latin typeface="Times New Roman" panose="02020603050405020304" pitchFamily="18" charset="0"/>
              <a:cs typeface="Times New Roman" panose="02020603050405020304" pitchFamily="18" charset="0"/>
            </a:endParaRPr>
          </a:p>
          <a:p>
            <a:pPr marL="5305425" indent="-285750" algn="just">
              <a:tabLst>
                <a:tab pos="5295900" algn="l"/>
              </a:tabLst>
            </a:pPr>
            <a:r>
              <a:rPr lang="cs-CZ" sz="1700" b="1" dirty="0">
                <a:latin typeface="Times New Roman" panose="02020603050405020304" pitchFamily="18" charset="0"/>
                <a:cs typeface="Times New Roman" panose="02020603050405020304" pitchFamily="18" charset="0"/>
              </a:rPr>
              <a:t>Německá firma nakoupila akcie české firmy za 15 mld. korun:</a:t>
            </a:r>
          </a:p>
          <a:p>
            <a:pPr marL="5305425" indent="-285750" algn="just">
              <a:buFont typeface="Wingdings" panose="05000000000000000000" pitchFamily="2" charset="2"/>
              <a:buChar char="Ø"/>
              <a:tabLst>
                <a:tab pos="5295900" algn="l"/>
              </a:tabLst>
            </a:pPr>
            <a:r>
              <a:rPr lang="cs-CZ" sz="1700" b="1" dirty="0">
                <a:latin typeface="Times New Roman" panose="02020603050405020304" pitchFamily="18" charset="0"/>
                <a:cs typeface="Times New Roman" panose="02020603050405020304" pitchFamily="18" charset="0"/>
              </a:rPr>
              <a:t>Platba německé firmy za české akcie –</a:t>
            </a:r>
            <a:r>
              <a:rPr lang="cs-CZ" sz="1700" b="1" dirty="0">
                <a:highlight>
                  <a:srgbClr val="FFFF00"/>
                </a:highlight>
                <a:latin typeface="Times New Roman" panose="02020603050405020304" pitchFamily="18" charset="0"/>
                <a:cs typeface="Times New Roman" panose="02020603050405020304" pitchFamily="18" charset="0"/>
              </a:rPr>
              <a:t> zanesena ve finančním účtu PB se znaménkem plus = dovoz kapitálu, </a:t>
            </a:r>
            <a:r>
              <a:rPr lang="cs-CZ" sz="1700" b="1" dirty="0">
                <a:solidFill>
                  <a:srgbClr val="FF0000"/>
                </a:solidFill>
                <a:highlight>
                  <a:srgbClr val="FFFF00"/>
                </a:highlight>
                <a:latin typeface="Times New Roman" panose="02020603050405020304" pitchFamily="18" charset="0"/>
                <a:cs typeface="Times New Roman" panose="02020603050405020304" pitchFamily="18" charset="0"/>
              </a:rPr>
              <a:t>peníze jdou do země</a:t>
            </a:r>
            <a:r>
              <a:rPr lang="cs-CZ" sz="1700" b="1" dirty="0">
                <a:highlight>
                  <a:srgbClr val="FFFF00"/>
                </a:highlight>
                <a:latin typeface="Times New Roman" panose="02020603050405020304" pitchFamily="18" charset="0"/>
                <a:cs typeface="Times New Roman" panose="02020603050405020304" pitchFamily="18" charset="0"/>
              </a:rPr>
              <a:t>. </a:t>
            </a:r>
          </a:p>
          <a:p>
            <a:pPr marL="5305425" indent="-285750" algn="just">
              <a:tabLst>
                <a:tab pos="5295900" algn="l"/>
              </a:tabLst>
            </a:pPr>
            <a:r>
              <a:rPr lang="cs-CZ" sz="1700" b="1" dirty="0">
                <a:latin typeface="Times New Roman" panose="02020603050405020304" pitchFamily="18" charset="0"/>
                <a:cs typeface="Times New Roman" panose="02020603050405020304" pitchFamily="18" charset="0"/>
              </a:rPr>
              <a:t>Německá firma smění eura za koruny – </a:t>
            </a:r>
            <a:r>
              <a:rPr lang="pl-PL" sz="1700" b="1" dirty="0">
                <a:latin typeface="Times New Roman" panose="02020603050405020304" pitchFamily="18" charset="0"/>
                <a:cs typeface="Times New Roman" panose="02020603050405020304" pitchFamily="18" charset="0"/>
              </a:rPr>
              <a:t>české akcie musí zaplatit</a:t>
            </a:r>
            <a:r>
              <a:rPr lang="cs-CZ" sz="1700" b="1" dirty="0">
                <a:latin typeface="Times New Roman" panose="02020603050405020304" pitchFamily="18" charset="0"/>
                <a:cs typeface="Times New Roman" panose="02020603050405020304" pitchFamily="18" charset="0"/>
              </a:rPr>
              <a:t>: </a:t>
            </a:r>
          </a:p>
          <a:p>
            <a:pPr marL="5305425" indent="-285750" algn="just">
              <a:buFont typeface="Wingdings" panose="05000000000000000000" pitchFamily="2" charset="2"/>
              <a:buChar char="Ø"/>
              <a:tabLst>
                <a:tab pos="5295900" algn="l"/>
              </a:tabLst>
            </a:pPr>
            <a:r>
              <a:rPr lang="cs-CZ" sz="1700" b="1" dirty="0">
                <a:latin typeface="Times New Roman" panose="02020603050405020304" pitchFamily="18" charset="0"/>
                <a:cs typeface="Times New Roman" panose="02020603050405020304" pitchFamily="18" charset="0"/>
              </a:rPr>
              <a:t>Tím došlo ke </a:t>
            </a:r>
            <a:r>
              <a:rPr lang="cs-CZ" sz="1700" b="1" dirty="0">
                <a:highlight>
                  <a:srgbClr val="FFFF00"/>
                </a:highlight>
                <a:latin typeface="Times New Roman" panose="02020603050405020304" pitchFamily="18" charset="0"/>
                <a:cs typeface="Times New Roman" panose="02020603050405020304" pitchFamily="18" charset="0"/>
              </a:rPr>
              <a:t>zvýšení českých devizových rezerv </a:t>
            </a:r>
            <a:r>
              <a:rPr lang="cs-CZ" sz="1700" b="1" dirty="0">
                <a:latin typeface="Times New Roman" panose="02020603050405020304" pitchFamily="18" charset="0"/>
                <a:cs typeface="Times New Roman" panose="02020603050405020304" pitchFamily="18" charset="0"/>
              </a:rPr>
              <a:t>o 15 mld. korun –</a:t>
            </a:r>
            <a:r>
              <a:rPr lang="cs-CZ" sz="1700" b="1" dirty="0">
                <a:highlight>
                  <a:srgbClr val="FFFF00"/>
                </a:highlight>
                <a:latin typeface="Times New Roman" panose="02020603050405020304" pitchFamily="18" charset="0"/>
                <a:cs typeface="Times New Roman" panose="02020603050405020304" pitchFamily="18" charset="0"/>
              </a:rPr>
              <a:t>v PB se znaménkem minus. </a:t>
            </a:r>
          </a:p>
          <a:p>
            <a:pPr marL="266700" indent="-266700" algn="just">
              <a:tabLst>
                <a:tab pos="361950" algn="l"/>
              </a:tabLst>
            </a:pPr>
            <a:r>
              <a:rPr lang="cs-CZ" sz="1700" b="1" dirty="0">
                <a:solidFill>
                  <a:srgbClr val="FF0000"/>
                </a:solidFill>
                <a:highlight>
                  <a:srgbClr val="FFFF00"/>
                </a:highlight>
                <a:latin typeface="Times New Roman" panose="02020603050405020304" pitchFamily="18" charset="0"/>
                <a:cs typeface="Times New Roman" panose="02020603050405020304" pitchFamily="18" charset="0"/>
              </a:rPr>
              <a:t>PB = vždycky účetně vyrovnaná</a:t>
            </a:r>
            <a:r>
              <a:rPr lang="cs-CZ" sz="1700" b="1" dirty="0">
                <a:highlight>
                  <a:srgbClr val="FFFF00"/>
                </a:highlight>
                <a:latin typeface="Times New Roman" panose="02020603050405020304" pitchFamily="18" charset="0"/>
                <a:cs typeface="Times New Roman" panose="02020603050405020304" pitchFamily="18" charset="0"/>
              </a:rPr>
              <a:t>; </a:t>
            </a:r>
            <a:r>
              <a:rPr lang="cs-CZ" sz="1700" b="1" dirty="0">
                <a:solidFill>
                  <a:srgbClr val="FF0000"/>
                </a:solidFill>
                <a:highlight>
                  <a:srgbClr val="FFFF00"/>
                </a:highlight>
                <a:latin typeface="Times New Roman" panose="02020603050405020304" pitchFamily="18" charset="0"/>
                <a:cs typeface="Times New Roman" panose="02020603050405020304" pitchFamily="18" charset="0"/>
              </a:rPr>
              <a:t>Účetní vyrovnanost neznamená vnější rovnováhu ekonomiky.</a:t>
            </a:r>
            <a:r>
              <a:rPr lang="cs-CZ" sz="1700" b="1" dirty="0">
                <a:highlight>
                  <a:srgbClr val="FFFF00"/>
                </a:highlight>
                <a:latin typeface="Times New Roman" panose="02020603050405020304" pitchFamily="18" charset="0"/>
                <a:cs typeface="Times New Roman" panose="02020603050405020304" pitchFamily="18" charset="0"/>
              </a:rPr>
              <a:t> Př. </a:t>
            </a:r>
            <a:r>
              <a:rPr lang="cs-CZ" sz="1700" b="1" dirty="0">
                <a:solidFill>
                  <a:srgbClr val="FF0000"/>
                </a:solidFill>
                <a:highlight>
                  <a:srgbClr val="FFFF00"/>
                </a:highlight>
                <a:latin typeface="Times New Roman" panose="02020603050405020304" pitchFamily="18" charset="0"/>
                <a:cs typeface="Times New Roman" panose="02020603050405020304" pitchFamily="18" charset="0"/>
              </a:rPr>
              <a:t>DOVOZ KAPITÁLU</a:t>
            </a:r>
            <a:r>
              <a:rPr lang="cs-CZ" sz="1700" b="1" dirty="0">
                <a:highlight>
                  <a:srgbClr val="FFFF00"/>
                </a:highlight>
                <a:latin typeface="Times New Roman" panose="02020603050405020304" pitchFamily="18" charset="0"/>
                <a:cs typeface="Times New Roman" panose="02020603050405020304" pitchFamily="18" charset="0"/>
              </a:rPr>
              <a:t> o 5 mld. </a:t>
            </a:r>
            <a:r>
              <a:rPr lang="cs-CZ" sz="1700" b="1" dirty="0">
                <a:solidFill>
                  <a:srgbClr val="FF0000"/>
                </a:solidFill>
                <a:highlight>
                  <a:srgbClr val="FFFF00"/>
                </a:highlight>
                <a:latin typeface="Times New Roman" panose="02020603050405020304" pitchFamily="18" charset="0"/>
                <a:cs typeface="Times New Roman" panose="02020603050405020304" pitchFamily="18" charset="0"/>
              </a:rPr>
              <a:t>VYŠŠÍ </a:t>
            </a:r>
            <a:r>
              <a:rPr lang="cs-CZ" sz="1700" b="1" dirty="0">
                <a:highlight>
                  <a:srgbClr val="FFFF00"/>
                </a:highlight>
                <a:latin typeface="Times New Roman" panose="02020603050405020304" pitchFamily="18" charset="0"/>
                <a:cs typeface="Times New Roman" panose="02020603050405020304" pitchFamily="18" charset="0"/>
              </a:rPr>
              <a:t>než </a:t>
            </a:r>
            <a:r>
              <a:rPr lang="cs-CZ" sz="1700" b="1" dirty="0">
                <a:solidFill>
                  <a:srgbClr val="FF0000"/>
                </a:solidFill>
                <a:highlight>
                  <a:srgbClr val="FFFF00"/>
                </a:highlight>
                <a:latin typeface="Times New Roman" panose="02020603050405020304" pitchFamily="18" charset="0"/>
                <a:cs typeface="Times New Roman" panose="02020603050405020304" pitchFamily="18" charset="0"/>
              </a:rPr>
              <a:t>DOVOZ ZBOŽÍ</a:t>
            </a:r>
            <a:r>
              <a:rPr lang="cs-CZ" sz="1700" b="1" dirty="0">
                <a:highlight>
                  <a:srgbClr val="FFFF00"/>
                </a:highlight>
                <a:latin typeface="Times New Roman" panose="02020603050405020304" pitchFamily="18" charset="0"/>
                <a:cs typeface="Times New Roman" panose="02020603050405020304" pitchFamily="18" charset="0"/>
              </a:rPr>
              <a:t>, </a:t>
            </a:r>
            <a:r>
              <a:rPr lang="cs-CZ" sz="1700" b="1" dirty="0">
                <a:solidFill>
                  <a:srgbClr val="FF0000"/>
                </a:solidFill>
                <a:highlight>
                  <a:srgbClr val="FFFF00"/>
                </a:highlight>
                <a:latin typeface="Times New Roman" panose="02020603050405020304" pitchFamily="18" charset="0"/>
                <a:cs typeface="Times New Roman" panose="02020603050405020304" pitchFamily="18" charset="0"/>
              </a:rPr>
              <a:t>není to rovnovážná situace. </a:t>
            </a:r>
          </a:p>
          <a:p>
            <a:pPr marL="266700" indent="-266700" algn="just">
              <a:tabLst>
                <a:tab pos="361950" algn="l"/>
              </a:tabLst>
            </a:pPr>
            <a:endParaRPr lang="cs-CZ" sz="1700" b="1" dirty="0">
              <a:highlight>
                <a:srgbClr val="FFFF00"/>
              </a:highlight>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4025713" y="742240"/>
            <a:ext cx="7529513" cy="357898"/>
          </a:xfrm>
        </p:spPr>
        <p:txBody>
          <a:bodyPr>
            <a:noAutofit/>
          </a:bodyPr>
          <a:lstStyle/>
          <a:p>
            <a:r>
              <a:rPr lang="cs-CZ" sz="3200" b="1" dirty="0"/>
              <a:t>Platební bilance z účetního hlediska</a:t>
            </a:r>
            <a:br>
              <a:rPr lang="cs-CZ" sz="3200" b="1" dirty="0"/>
            </a:br>
            <a:endParaRPr lang="cs-CZ" sz="3200" b="1" dirty="0"/>
          </a:p>
        </p:txBody>
      </p:sp>
      <p:pic>
        <p:nvPicPr>
          <p:cNvPr id="3" name="Obrázek 2"/>
          <p:cNvPicPr>
            <a:picLocks noChangeAspect="1"/>
          </p:cNvPicPr>
          <p:nvPr/>
        </p:nvPicPr>
        <p:blipFill>
          <a:blip r:embed="rId3"/>
          <a:stretch>
            <a:fillRect/>
          </a:stretch>
        </p:blipFill>
        <p:spPr>
          <a:xfrm>
            <a:off x="141144" y="1200150"/>
            <a:ext cx="5088082" cy="40290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361949" y="906491"/>
            <a:ext cx="11353801" cy="5332383"/>
          </a:xfrm>
          <a:prstGeom prst="rect">
            <a:avLst/>
          </a:prstGeom>
          <a:noFill/>
          <a:ln>
            <a:noFill/>
          </a:ln>
        </p:spPr>
        <p:txBody>
          <a:bodyPr spcFirstLastPara="1" wrap="square" lIns="91425" tIns="45700" rIns="91425" bIns="45700" anchor="t" anchorCtr="0">
            <a:noAutofit/>
          </a:bodyPr>
          <a:lstStyle/>
          <a:p>
            <a:pPr marL="342900" algn="just">
              <a:buFont typeface="+mj-lt"/>
              <a:buAutoNum type="arabicPeriod"/>
              <a:tabLst>
                <a:tab pos="361950" algn="l"/>
              </a:tabLst>
            </a:pPr>
            <a:r>
              <a:rPr lang="cs-CZ" sz="2600" b="1" dirty="0">
                <a:latin typeface="Times New Roman" panose="02020603050405020304" pitchFamily="18" charset="0"/>
                <a:cs typeface="Times New Roman" panose="02020603050405020304" pitchFamily="18" charset="0"/>
              </a:rPr>
              <a:t>Česká firma  - chce dovézt francouzské automobily, </a:t>
            </a:r>
            <a:r>
              <a:rPr lang="cs-CZ" sz="2600" b="1" dirty="0">
                <a:highlight>
                  <a:srgbClr val="FFFF00"/>
                </a:highlight>
                <a:latin typeface="Times New Roman" panose="02020603050405020304" pitchFamily="18" charset="0"/>
                <a:cs typeface="Times New Roman" panose="02020603050405020304" pitchFamily="18" charset="0"/>
              </a:rPr>
              <a:t>musí nejprve nakoupit na měnovém trhu eura za 10 mld. korun. </a:t>
            </a:r>
          </a:p>
          <a:p>
            <a:pPr marL="342900" algn="just">
              <a:buFont typeface="+mj-lt"/>
              <a:buAutoNum type="arabicPeriod"/>
              <a:tabLst>
                <a:tab pos="361950" algn="l"/>
              </a:tabLst>
            </a:pPr>
            <a:endParaRPr lang="cs-CZ" sz="2600" b="1" dirty="0">
              <a:latin typeface="Times New Roman" panose="02020603050405020304" pitchFamily="18" charset="0"/>
              <a:cs typeface="Times New Roman" panose="02020603050405020304" pitchFamily="18" charset="0"/>
            </a:endParaRPr>
          </a:p>
          <a:p>
            <a:pPr marL="342900" algn="just">
              <a:buFont typeface="+mj-lt"/>
              <a:buAutoNum type="arabicPeriod"/>
              <a:tabLst>
                <a:tab pos="361950" algn="l"/>
              </a:tabLst>
            </a:pPr>
            <a:r>
              <a:rPr lang="cs-CZ" sz="2600" b="1" dirty="0">
                <a:latin typeface="Times New Roman" panose="02020603050405020304" pitchFamily="18" charset="0"/>
                <a:cs typeface="Times New Roman" panose="02020603050405020304" pitchFamily="18" charset="0"/>
              </a:rPr>
              <a:t>Německá firma </a:t>
            </a:r>
            <a:r>
              <a:rPr lang="cs-CZ" sz="2600" b="1" dirty="0">
                <a:highlight>
                  <a:srgbClr val="FFFF00"/>
                </a:highlight>
                <a:latin typeface="Times New Roman" panose="02020603050405020304" pitchFamily="18" charset="0"/>
                <a:cs typeface="Times New Roman" panose="02020603050405020304" pitchFamily="18" charset="0"/>
              </a:rPr>
              <a:t>– chce nakoupit české akcie, musí nakoupit 15 mld. korun. </a:t>
            </a:r>
          </a:p>
          <a:p>
            <a:pPr marL="285750" indent="-285750" algn="just">
              <a:buFont typeface="Wingdings" panose="05000000000000000000" pitchFamily="2" charset="2"/>
              <a:buChar char="Ø"/>
              <a:tabLst>
                <a:tab pos="361950" algn="l"/>
              </a:tabLst>
            </a:pPr>
            <a:r>
              <a:rPr lang="cs-CZ" sz="2600" b="1" dirty="0">
                <a:latin typeface="Times New Roman" panose="02020603050405020304" pitchFamily="18" charset="0"/>
                <a:cs typeface="Times New Roman" panose="02020603050405020304" pitchFamily="18" charset="0"/>
              </a:rPr>
              <a:t>Na měnovém trhu – přebytečná poptávka po 5 mld. korun – vyvolá zhodnocení koruny, např. z 32 na 31 CZK. </a:t>
            </a:r>
          </a:p>
          <a:p>
            <a:pPr marL="285750" indent="-285750" algn="just">
              <a:buFont typeface="Wingdings" panose="05000000000000000000" pitchFamily="2" charset="2"/>
              <a:buChar char="Ø"/>
              <a:tabLst>
                <a:tab pos="361950" algn="l"/>
              </a:tabLst>
            </a:pPr>
            <a:r>
              <a:rPr lang="cs-CZ" sz="2600" b="1" dirty="0">
                <a:solidFill>
                  <a:srgbClr val="FF0000"/>
                </a:solidFill>
                <a:latin typeface="Times New Roman" panose="02020603050405020304" pitchFamily="18" charset="0"/>
                <a:cs typeface="Times New Roman" panose="02020603050405020304" pitchFamily="18" charset="0"/>
              </a:rPr>
              <a:t>Silnější koruna zdražuje české zboží na zahraničních trzích a zlevňuje zahraniční zboží na českém trhu</a:t>
            </a:r>
            <a:r>
              <a:rPr lang="cs-CZ" sz="2600" b="1" dirty="0">
                <a:latin typeface="Times New Roman" panose="02020603050405020304" pitchFamily="18" charset="0"/>
                <a:cs typeface="Times New Roman" panose="02020603050405020304" pitchFamily="18" charset="0"/>
              </a:rPr>
              <a:t>. </a:t>
            </a:r>
          </a:p>
          <a:p>
            <a:pPr indent="-457200" algn="just">
              <a:buFont typeface="Wingdings" panose="05000000000000000000" pitchFamily="2" charset="2"/>
              <a:buChar char="§"/>
              <a:tabLst>
                <a:tab pos="361950" algn="l"/>
              </a:tabLst>
            </a:pPr>
            <a:r>
              <a:rPr lang="cs-CZ" sz="2600" b="1" dirty="0">
                <a:latin typeface="Times New Roman" panose="02020603050405020304" pitchFamily="18" charset="0"/>
                <a:cs typeface="Times New Roman" panose="02020603050405020304" pitchFamily="18" charset="0"/>
              </a:rPr>
              <a:t>Např.: francouzský automobil za 15 000 eur – na českém trhu při původním kurzu 15 000 x 32 = 480 000 korun, po zhodnocení koruny stojí jen 15 x 31 = 465 000 korun. </a:t>
            </a:r>
          </a:p>
          <a:p>
            <a:pPr marL="285750" indent="-285750" algn="just">
              <a:buFont typeface="Wingdings" panose="05000000000000000000" pitchFamily="2" charset="2"/>
              <a:buChar char="ü"/>
              <a:tabLst>
                <a:tab pos="361950" algn="l"/>
              </a:tabLst>
            </a:pPr>
            <a:r>
              <a:rPr lang="cs-CZ" sz="2600" b="1" dirty="0">
                <a:highlight>
                  <a:srgbClr val="FFFF00"/>
                </a:highlight>
                <a:latin typeface="Times New Roman" panose="02020603050405020304" pitchFamily="18" charset="0"/>
                <a:cs typeface="Times New Roman" panose="02020603050405020304" pitchFamily="18" charset="0"/>
              </a:rPr>
              <a:t>Čistý vývoz výrobků a služeb – snížení při silnější koruně. </a:t>
            </a:r>
          </a:p>
          <a:p>
            <a:pPr marL="285750" indent="-285750" algn="just">
              <a:buFont typeface="Wingdings" panose="05000000000000000000" pitchFamily="2" charset="2"/>
              <a:buChar char="ü"/>
              <a:tabLst>
                <a:tab pos="361950" algn="l"/>
              </a:tabLst>
            </a:pPr>
            <a:endParaRPr lang="cs-CZ" sz="2600" b="1" dirty="0">
              <a:highlight>
                <a:srgbClr val="FFFF00"/>
              </a:highlight>
              <a:latin typeface="Times New Roman" panose="02020603050405020304" pitchFamily="18" charset="0"/>
              <a:cs typeface="Times New Roman" panose="02020603050405020304" pitchFamily="18" charset="0"/>
            </a:endParaRPr>
          </a:p>
          <a:p>
            <a:pPr marL="266700" indent="-266700" algn="just">
              <a:tabLst>
                <a:tab pos="361950" algn="l"/>
              </a:tabLst>
            </a:pPr>
            <a:endParaRPr lang="cs-CZ" sz="2600" b="1" dirty="0">
              <a:highlight>
                <a:srgbClr val="FFFF00"/>
              </a:highlight>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4857715" y="440177"/>
            <a:ext cx="7334285" cy="357898"/>
          </a:xfrm>
        </p:spPr>
        <p:txBody>
          <a:bodyPr>
            <a:noAutofit/>
          </a:bodyPr>
          <a:lstStyle/>
          <a:p>
            <a:r>
              <a:rPr lang="cs-CZ" sz="3200" b="1" dirty="0"/>
              <a:t>Dosahováni vnější rovnováhy </a:t>
            </a:r>
            <a:r>
              <a:rPr lang="cs-CZ" sz="2400" b="1" dirty="0"/>
              <a:t>(</a:t>
            </a:r>
            <a:r>
              <a:rPr lang="cs-CZ" sz="2400" b="1" dirty="0" err="1"/>
              <a:t>pokrač</a:t>
            </a:r>
            <a:r>
              <a:rPr lang="cs-CZ" sz="2400" b="1" dirty="0"/>
              <a:t>. Př.)</a:t>
            </a:r>
            <a:endParaRPr lang="cs-CZ" sz="3200" b="1" dirty="0"/>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D8041C8D-911E-4433-AA50-E23EC413BA4F}"/>
            </a:ext>
          </a:extLst>
        </p:cNvPr>
        <p:cNvGrpSpPr/>
        <p:nvPr/>
      </p:nvGrpSpPr>
      <p:grpSpPr>
        <a:xfrm>
          <a:off x="0" y="0"/>
          <a:ext cx="0" cy="0"/>
          <a:chOff x="0" y="0"/>
          <a:chExt cx="0" cy="0"/>
        </a:xfrm>
      </p:grpSpPr>
      <p:sp>
        <p:nvSpPr>
          <p:cNvPr id="98" name="Google Shape;98;p14">
            <a:extLst>
              <a:ext uri="{FF2B5EF4-FFF2-40B4-BE49-F238E27FC236}">
                <a16:creationId xmlns:a16="http://schemas.microsoft.com/office/drawing/2014/main" id="{2517095B-12BD-135E-33BE-6D9C17EE8896}"/>
              </a:ext>
            </a:extLst>
          </p:cNvPr>
          <p:cNvSpPr txBox="1">
            <a:spLocks noGrp="1"/>
          </p:cNvSpPr>
          <p:nvPr>
            <p:ph type="body" idx="1"/>
          </p:nvPr>
        </p:nvSpPr>
        <p:spPr>
          <a:xfrm>
            <a:off x="361950" y="1181100"/>
            <a:ext cx="11468100" cy="5057774"/>
          </a:xfrm>
          <a:prstGeom prst="rect">
            <a:avLst/>
          </a:prstGeom>
          <a:noFill/>
          <a:ln>
            <a:noFill/>
          </a:ln>
        </p:spPr>
        <p:txBody>
          <a:bodyPr spcFirstLastPara="1" wrap="square" lIns="91425" tIns="45700" rIns="91425" bIns="45700" anchor="t" anchorCtr="0">
            <a:noAutofit/>
          </a:bodyPr>
          <a:lstStyle/>
          <a:p>
            <a:pPr marL="285750" indent="-285750" algn="just">
              <a:buFont typeface="Wingdings" panose="05000000000000000000" pitchFamily="2" charset="2"/>
              <a:buChar char="ü"/>
              <a:tabLst>
                <a:tab pos="361950" algn="l"/>
              </a:tabLst>
            </a:pPr>
            <a:r>
              <a:rPr lang="cs-CZ" sz="2400" b="1" dirty="0">
                <a:highlight>
                  <a:srgbClr val="FFFF00"/>
                </a:highlight>
                <a:latin typeface="Times New Roman" panose="02020603050405020304" pitchFamily="18" charset="0"/>
                <a:cs typeface="Times New Roman" panose="02020603050405020304" pitchFamily="18" charset="0"/>
              </a:rPr>
              <a:t>Vnější rovnováha = rovnováha PB = saldo běžného účtu vyrovnáno opačným saldem finančního účtu.</a:t>
            </a:r>
          </a:p>
          <a:p>
            <a:pPr marL="285750" indent="-285750" algn="just">
              <a:buFont typeface="Wingdings" panose="05000000000000000000" pitchFamily="2" charset="2"/>
              <a:buChar char="ü"/>
              <a:tabLst>
                <a:tab pos="361950" algn="l"/>
              </a:tabLst>
            </a:pPr>
            <a:r>
              <a:rPr lang="cs-CZ" sz="2400" b="1" dirty="0">
                <a:highlight>
                  <a:srgbClr val="FFFF00"/>
                </a:highlight>
                <a:latin typeface="Times New Roman" panose="02020603050405020304" pitchFamily="18" charset="0"/>
                <a:cs typeface="Times New Roman" panose="02020603050405020304" pitchFamily="18" charset="0"/>
              </a:rPr>
              <a:t>Nástroj, který nastoluje vnější rovnováhu = </a:t>
            </a:r>
            <a:r>
              <a:rPr lang="cs-CZ" sz="2400" b="1" dirty="0">
                <a:solidFill>
                  <a:srgbClr val="FF0000"/>
                </a:solidFill>
                <a:highlight>
                  <a:srgbClr val="FFFF00"/>
                </a:highlight>
                <a:latin typeface="Times New Roman" panose="02020603050405020304" pitchFamily="18" charset="0"/>
                <a:cs typeface="Times New Roman" panose="02020603050405020304" pitchFamily="18" charset="0"/>
              </a:rPr>
              <a:t>MĚNOVÝ KURZ</a:t>
            </a:r>
            <a:r>
              <a:rPr lang="cs-CZ" sz="2400" b="1" dirty="0">
                <a:highlight>
                  <a:srgbClr val="FFFF00"/>
                </a:highlight>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ü"/>
              <a:tabLst>
                <a:tab pos="361950" algn="l"/>
              </a:tabLst>
            </a:pPr>
            <a:r>
              <a:rPr lang="cs-CZ" sz="2400" b="1" dirty="0">
                <a:highlight>
                  <a:srgbClr val="FFFF00"/>
                </a:highlight>
                <a:latin typeface="Times New Roman" panose="02020603050405020304" pitchFamily="18" charset="0"/>
                <a:cs typeface="Times New Roman" panose="02020603050405020304" pitchFamily="18" charset="0"/>
              </a:rPr>
              <a:t>Běžný účet – ztotožněný pouze s vývozem a dovozem výrobků a služeb </a:t>
            </a:r>
            <a:r>
              <a:rPr lang="cs-CZ" sz="2400" b="1" dirty="0">
                <a:latin typeface="Times New Roman" panose="02020603050405020304" pitchFamily="18" charset="0"/>
                <a:cs typeface="Times New Roman" panose="02020603050405020304" pitchFamily="18" charset="0"/>
              </a:rPr>
              <a:t>(abstrahujme od jeho dalších položek – převody důchodů: mezd, zisků apod.)</a:t>
            </a:r>
          </a:p>
          <a:p>
            <a:pPr marL="285750" indent="-285750" algn="just">
              <a:buFont typeface="Wingdings" panose="05000000000000000000" pitchFamily="2" charset="2"/>
              <a:buChar char="ü"/>
              <a:tabLst>
                <a:tab pos="361950" algn="l"/>
              </a:tabLst>
            </a:pPr>
            <a:endParaRPr lang="cs-CZ" sz="2400" b="1" dirty="0">
              <a:highlight>
                <a:srgbClr val="FFFF00"/>
              </a:highlight>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61950" algn="l"/>
              </a:tabLst>
            </a:pPr>
            <a:r>
              <a:rPr lang="cs-CZ" sz="2400" b="1" dirty="0">
                <a:highlight>
                  <a:srgbClr val="FFFF00"/>
                </a:highlight>
                <a:latin typeface="Times New Roman" panose="02020603050405020304" pitchFamily="18" charset="0"/>
                <a:cs typeface="Times New Roman" panose="02020603050405020304" pitchFamily="18" charset="0"/>
              </a:rPr>
              <a:t>Vnější nerovnováha:  </a:t>
            </a:r>
            <a:r>
              <a:rPr lang="cs-CZ" sz="2400" b="1" dirty="0">
                <a:latin typeface="Times New Roman" panose="02020603050405020304" pitchFamily="18" charset="0"/>
                <a:cs typeface="Times New Roman" panose="02020603050405020304" pitchFamily="18" charset="0"/>
              </a:rPr>
              <a:t>když přebytek finančního účtu převýšil schodek běžného účtu o 5 mld. korun. </a:t>
            </a:r>
          </a:p>
          <a:p>
            <a:pPr marL="342900" algn="just">
              <a:buFont typeface="Wingdings" panose="05000000000000000000" pitchFamily="2" charset="2"/>
              <a:buChar char="Ø"/>
              <a:tabLst>
                <a:tab pos="361950" algn="l"/>
              </a:tabLst>
            </a:pPr>
            <a:r>
              <a:rPr lang="cs-CZ" sz="2400" b="1" dirty="0">
                <a:latin typeface="Times New Roman" panose="02020603050405020304" pitchFamily="18" charset="0"/>
                <a:cs typeface="Times New Roman" panose="02020603050405020304" pitchFamily="18" charset="0"/>
              </a:rPr>
              <a:t>V důsledku toho –</a:t>
            </a:r>
            <a:r>
              <a:rPr lang="cs-CZ" sz="2400" b="1" dirty="0">
                <a:solidFill>
                  <a:srgbClr val="FF0000"/>
                </a:solidFill>
                <a:latin typeface="Times New Roman" panose="02020603050405020304" pitchFamily="18" charset="0"/>
                <a:cs typeface="Times New Roman" panose="02020603050405020304" pitchFamily="18" charset="0"/>
              </a:rPr>
              <a:t> koruna: APRECIACE = ZHODNOCENÍ:</a:t>
            </a:r>
            <a:r>
              <a:rPr lang="cs-CZ" sz="2400" b="1" dirty="0">
                <a:latin typeface="Times New Roman" panose="02020603050405020304" pitchFamily="18" charset="0"/>
                <a:cs typeface="Times New Roman" panose="02020603050405020304" pitchFamily="18" charset="0"/>
              </a:rPr>
              <a:t> ustálí se na nové rovnovážné úrovni tehdy, až </a:t>
            </a:r>
            <a:r>
              <a:rPr lang="cs-CZ" sz="2400" b="1" dirty="0">
                <a:solidFill>
                  <a:srgbClr val="FF0000"/>
                </a:solidFill>
                <a:latin typeface="Times New Roman" panose="02020603050405020304" pitchFamily="18" charset="0"/>
                <a:cs typeface="Times New Roman" panose="02020603050405020304" pitchFamily="18" charset="0"/>
              </a:rPr>
              <a:t>ČISTÝ DOVOZ VÝROBKŮ A SLUŽEB = ČISTÝ DOVOZ KAPITÁLU =&gt; </a:t>
            </a:r>
          </a:p>
          <a:p>
            <a:pPr marL="342900" algn="just">
              <a:buFont typeface="Wingdings" panose="05000000000000000000" pitchFamily="2" charset="2"/>
              <a:buChar char="Ø"/>
              <a:tabLst>
                <a:tab pos="361950" algn="l"/>
              </a:tabLst>
            </a:pPr>
            <a:r>
              <a:rPr lang="cs-CZ" sz="2400" b="1" dirty="0">
                <a:latin typeface="Times New Roman" panose="02020603050405020304" pitchFamily="18" charset="0"/>
                <a:cs typeface="Times New Roman" panose="02020603050405020304" pitchFamily="18" charset="0"/>
              </a:rPr>
              <a:t>Podmínka vnější rovnováhy - rovnice: </a:t>
            </a:r>
          </a:p>
          <a:p>
            <a:pPr marL="266700" indent="-266700" algn="just">
              <a:tabLst>
                <a:tab pos="361950" algn="l"/>
              </a:tabLst>
            </a:pPr>
            <a:endParaRPr lang="cs-CZ" sz="2400" b="1" dirty="0">
              <a:highlight>
                <a:srgbClr val="FFFF00"/>
              </a:highlight>
              <a:latin typeface="Times New Roman" panose="02020603050405020304" pitchFamily="18" charset="0"/>
              <a:cs typeface="Times New Roman" panose="02020603050405020304" pitchFamily="18" charset="0"/>
            </a:endParaRPr>
          </a:p>
        </p:txBody>
      </p:sp>
      <p:sp>
        <p:nvSpPr>
          <p:cNvPr id="99" name="Google Shape;99;p14">
            <a:extLst>
              <a:ext uri="{FF2B5EF4-FFF2-40B4-BE49-F238E27FC236}">
                <a16:creationId xmlns:a16="http://schemas.microsoft.com/office/drawing/2014/main" id="{92E270C3-6CC6-F4F2-DB9E-0557EE923C19}"/>
              </a:ext>
            </a:extLst>
          </p:cNvPr>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a:extLst>
              <a:ext uri="{FF2B5EF4-FFF2-40B4-BE49-F238E27FC236}">
                <a16:creationId xmlns:a16="http://schemas.microsoft.com/office/drawing/2014/main" id="{9EB55DF6-03AA-8348-01C0-69EB544CD647}"/>
              </a:ext>
            </a:extLst>
          </p:cNvPr>
          <p:cNvSpPr>
            <a:spLocks noGrp="1"/>
          </p:cNvSpPr>
          <p:nvPr>
            <p:ph type="title"/>
          </p:nvPr>
        </p:nvSpPr>
        <p:spPr>
          <a:xfrm>
            <a:off x="4857715" y="440177"/>
            <a:ext cx="7334285" cy="357898"/>
          </a:xfrm>
        </p:spPr>
        <p:txBody>
          <a:bodyPr>
            <a:noAutofit/>
          </a:bodyPr>
          <a:lstStyle/>
          <a:p>
            <a:r>
              <a:rPr lang="cs-CZ" sz="3200" b="1" dirty="0"/>
              <a:t>Dosahováni vnější rovnováhy </a:t>
            </a:r>
            <a:r>
              <a:rPr lang="cs-CZ" sz="2400" b="1" dirty="0"/>
              <a:t>(</a:t>
            </a:r>
            <a:r>
              <a:rPr lang="cs-CZ" sz="2400" b="1" dirty="0" err="1"/>
              <a:t>pokrač</a:t>
            </a:r>
            <a:r>
              <a:rPr lang="cs-CZ" sz="2400" b="1" dirty="0"/>
              <a:t>. Př.)</a:t>
            </a:r>
            <a:endParaRPr lang="cs-CZ" sz="3200" b="1" dirty="0"/>
          </a:p>
        </p:txBody>
      </p:sp>
    </p:spTree>
    <p:extLst>
      <p:ext uri="{BB962C8B-B14F-4D97-AF65-F5344CB8AC3E}">
        <p14:creationId xmlns:p14="http://schemas.microsoft.com/office/powerpoint/2010/main" val="111669782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8" name="Google Shape;98;p14"/>
              <p:cNvSpPr txBox="1">
                <a:spLocks noGrp="1"/>
              </p:cNvSpPr>
              <p:nvPr>
                <p:ph type="body" idx="1"/>
              </p:nvPr>
            </p:nvSpPr>
            <p:spPr>
              <a:xfrm>
                <a:off x="258838" y="1100138"/>
                <a:ext cx="11674324" cy="5240278"/>
              </a:xfrm>
              <a:prstGeom prst="rect">
                <a:avLst/>
              </a:prstGeom>
              <a:noFill/>
              <a:ln>
                <a:noFill/>
              </a:ln>
            </p:spPr>
            <p:txBody>
              <a:bodyPr spcFirstLastPara="1" wrap="square" lIns="91425" tIns="45700" rIns="91425" bIns="45700" anchor="t" anchorCtr="0">
                <a:normAutofit lnSpcReduction="10000"/>
              </a:bodyPr>
              <a:lstStyle/>
              <a:p>
                <a:pPr marL="0" indent="0" algn="just">
                  <a:buNone/>
                  <a:tabLst>
                    <a:tab pos="361950" algn="l"/>
                  </a:tabLst>
                </a:pPr>
                <a14:m>
                  <m:oMathPara xmlns:m="http://schemas.openxmlformats.org/officeDocument/2006/math">
                    <m:oMathParaPr>
                      <m:jc m:val="center"/>
                    </m:oMathParaPr>
                    <m:oMath xmlns:m="http://schemas.openxmlformats.org/officeDocument/2006/math">
                      <m:sSub>
                        <m:sSubPr>
                          <m:ctrlPr>
                            <a:rPr lang="cs-CZ" sz="3600" b="1" i="1" smtClean="0">
                              <a:latin typeface="Cambria Math" panose="02040503050406030204" pitchFamily="18" charset="0"/>
                              <a:cs typeface="Times New Roman" panose="02020603050405020304" pitchFamily="18" charset="0"/>
                            </a:rPr>
                          </m:ctrlPr>
                        </m:sSubPr>
                        <m:e>
                          <m:r>
                            <a:rPr lang="cs-CZ" sz="3600" b="1" i="1" smtClean="0">
                              <a:latin typeface="Cambria Math" panose="02040503050406030204" pitchFamily="18" charset="0"/>
                              <a:cs typeface="Times New Roman" panose="02020603050405020304" pitchFamily="18" charset="0"/>
                            </a:rPr>
                            <m:t>−</m:t>
                          </m:r>
                          <m:r>
                            <a:rPr lang="cs-CZ" sz="3600" b="1" i="1" smtClean="0">
                              <a:latin typeface="Cambria Math" panose="02040503050406030204" pitchFamily="18" charset="0"/>
                              <a:cs typeface="Times New Roman" panose="02020603050405020304" pitchFamily="18" charset="0"/>
                            </a:rPr>
                            <m:t>𝑰</m:t>
                          </m:r>
                        </m:e>
                        <m:sub>
                          <m:r>
                            <a:rPr lang="cs-CZ" sz="3600" b="1" i="1" smtClean="0">
                              <a:latin typeface="Cambria Math" panose="02040503050406030204" pitchFamily="18" charset="0"/>
                              <a:cs typeface="Times New Roman" panose="02020603050405020304" pitchFamily="18" charset="0"/>
                            </a:rPr>
                            <m:t>𝒇</m:t>
                          </m:r>
                        </m:sub>
                      </m:sSub>
                      <m:r>
                        <a:rPr lang="cs-CZ" sz="3600" b="1" i="1" smtClean="0">
                          <a:latin typeface="Cambria Math" panose="02040503050406030204" pitchFamily="18" charset="0"/>
                          <a:ea typeface="Cambria Math" panose="02040503050406030204" pitchFamily="18" charset="0"/>
                          <a:cs typeface="Times New Roman" panose="02020603050405020304" pitchFamily="18" charset="0"/>
                        </a:rPr>
                        <m:t>=−</m:t>
                      </m:r>
                      <m:r>
                        <a:rPr lang="cs-CZ" sz="3600" b="1" i="1" smtClean="0">
                          <a:latin typeface="Cambria Math" panose="02040503050406030204" pitchFamily="18" charset="0"/>
                          <a:ea typeface="Cambria Math" panose="02040503050406030204" pitchFamily="18" charset="0"/>
                          <a:cs typeface="Times New Roman" panose="02020603050405020304" pitchFamily="18" charset="0"/>
                        </a:rPr>
                        <m:t>𝑵𝑿</m:t>
                      </m:r>
                    </m:oMath>
                  </m:oMathPara>
                </a14:m>
                <a:endParaRPr lang="cs-CZ" sz="3600"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tabLst>
                    <a:tab pos="361950" algn="l"/>
                  </a:tabLst>
                </a:pPr>
                <a:r>
                  <a:rPr lang="cs-CZ" sz="2000" b="1" dirty="0">
                    <a:highlight>
                      <a:srgbClr val="FFFF00"/>
                    </a:highlight>
                    <a:latin typeface="Times New Roman" panose="02020603050405020304" pitchFamily="18" charset="0"/>
                    <a:cs typeface="Times New Roman" panose="02020603050405020304" pitchFamily="18" charset="0"/>
                  </a:rPr>
                  <a:t>-</a:t>
                </a:r>
                <a:r>
                  <a:rPr lang="cs-CZ" sz="2000" b="1" dirty="0" err="1">
                    <a:highlight>
                      <a:srgbClr val="FFFF00"/>
                    </a:highlight>
                    <a:latin typeface="Times New Roman" panose="02020603050405020304" pitchFamily="18" charset="0"/>
                    <a:cs typeface="Times New Roman" panose="02020603050405020304" pitchFamily="18" charset="0"/>
                  </a:rPr>
                  <a:t>If</a:t>
                </a:r>
                <a:r>
                  <a:rPr lang="cs-CZ" sz="2000" b="1" dirty="0">
                    <a:highlight>
                      <a:srgbClr val="FFFF00"/>
                    </a:highlight>
                    <a:latin typeface="Times New Roman" panose="02020603050405020304" pitchFamily="18" charset="0"/>
                    <a:cs typeface="Times New Roman" panose="02020603050405020304" pitchFamily="18" charset="0"/>
                  </a:rPr>
                  <a:t> — čistý dovoz kapitálu, </a:t>
                </a:r>
              </a:p>
              <a:p>
                <a:pPr marL="285750" indent="-285750" algn="just">
                  <a:buFont typeface="Wingdings" panose="05000000000000000000" pitchFamily="2" charset="2"/>
                  <a:buChar char="§"/>
                  <a:tabLst>
                    <a:tab pos="361950" algn="l"/>
                  </a:tabLst>
                </a:pPr>
                <a:r>
                  <a:rPr lang="cs-CZ" sz="2000" b="1" dirty="0">
                    <a:highlight>
                      <a:srgbClr val="FFFF00"/>
                    </a:highlight>
                    <a:latin typeface="Times New Roman" panose="02020603050405020304" pitchFamily="18" charset="0"/>
                    <a:cs typeface="Times New Roman" panose="02020603050405020304" pitchFamily="18" charset="0"/>
                  </a:rPr>
                  <a:t>-X — čistý dovoz.</a:t>
                </a:r>
              </a:p>
              <a:p>
                <a:pPr marL="285750" indent="-285750" algn="just">
                  <a:buFont typeface="Wingdings" panose="05000000000000000000" pitchFamily="2" charset="2"/>
                  <a:buChar char="ü"/>
                  <a:tabLst>
                    <a:tab pos="361950" algn="l"/>
                  </a:tabLst>
                </a:pPr>
                <a:endParaRPr lang="cs-CZ" sz="2000"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61950" algn="l"/>
                  </a:tabLst>
                </a:pPr>
                <a:r>
                  <a:rPr lang="cs-CZ" sz="2000" b="1" dirty="0">
                    <a:latin typeface="Times New Roman" panose="02020603050405020304" pitchFamily="18" charset="0"/>
                    <a:cs typeface="Times New Roman" panose="02020603050405020304" pitchFamily="18" charset="0"/>
                  </a:rPr>
                  <a:t>Pokud je země vývozcem kapitálu, platí: </a:t>
                </a:r>
              </a:p>
              <a:p>
                <a:pPr marL="0" marR="0" lvl="0" indent="0" algn="just" defTabSz="914400" rtl="0" eaLnBrk="1" fontAlgn="auto" latinLnBrk="0" hangingPunct="1">
                  <a:lnSpc>
                    <a:spcPct val="100000"/>
                  </a:lnSpc>
                  <a:spcBef>
                    <a:spcPts val="360"/>
                  </a:spcBef>
                  <a:spcAft>
                    <a:spcPts val="0"/>
                  </a:spcAft>
                  <a:buClr>
                    <a:srgbClr val="000000"/>
                  </a:buClr>
                  <a:buSzPts val="1800"/>
                  <a:buFont typeface="Arial" panose="020B0604020202020204"/>
                  <a:buNone/>
                  <a:tabLst>
                    <a:tab pos="361950" algn="l"/>
                  </a:tabLst>
                  <a:defRPr/>
                </a:pPr>
                <a14:m>
                  <m:oMathPara xmlns:m="http://schemas.openxmlformats.org/officeDocument/2006/math">
                    <m:oMathParaPr>
                      <m:jc m:val="center"/>
                    </m:oMathParaPr>
                    <m:oMath xmlns:m="http://schemas.openxmlformats.org/officeDocument/2006/math">
                      <m:sSub>
                        <m:sSubPr>
                          <m:ctrlPr>
                            <a:rPr kumimoji="0" lang="cs-CZ" sz="3600" b="1"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Calibri" panose="020F0502020204030204"/>
                            </a:rPr>
                          </m:ctrlPr>
                        </m:sSubPr>
                        <m:e>
                          <m:r>
                            <a:rPr kumimoji="0" lang="cs-CZ" sz="3600" b="1"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Calibri" panose="020F0502020204030204"/>
                            </a:rPr>
                            <m:t>𝑰</m:t>
                          </m:r>
                        </m:e>
                        <m:sub>
                          <m:r>
                            <a:rPr kumimoji="0" lang="cs-CZ" sz="3600" b="1"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Calibri" panose="020F0502020204030204"/>
                            </a:rPr>
                            <m:t>𝒇</m:t>
                          </m:r>
                        </m:sub>
                      </m:sSub>
                      <m:r>
                        <a:rPr kumimoji="0" lang="cs-CZ" sz="36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sym typeface="Calibri" panose="020F0502020204030204"/>
                        </a:rPr>
                        <m:t>=</m:t>
                      </m:r>
                      <m:r>
                        <a:rPr kumimoji="0" lang="cs-CZ" sz="36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imes New Roman" panose="02020603050405020304" pitchFamily="18" charset="0"/>
                          <a:sym typeface="Calibri" panose="020F0502020204030204"/>
                        </a:rPr>
                        <m:t>𝑵𝑿</m:t>
                      </m:r>
                    </m:oMath>
                  </m:oMathPara>
                </a14:m>
                <a:endParaRPr kumimoji="0" lang="cs-CZ" sz="36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a:cs typeface="Times New Roman" panose="02020603050405020304" pitchFamily="18" charset="0"/>
                  <a:sym typeface="Calibri" panose="020F0502020204030204"/>
                </a:endParaRPr>
              </a:p>
              <a:p>
                <a:pPr marL="285750" indent="-285750" algn="just">
                  <a:buFont typeface="Wingdings" panose="05000000000000000000" pitchFamily="2" charset="2"/>
                  <a:buChar char="ü"/>
                  <a:tabLst>
                    <a:tab pos="361950" algn="l"/>
                  </a:tabLst>
                </a:pPr>
                <a:endParaRPr lang="cs-CZ" sz="2000" b="1" dirty="0">
                  <a:highlight>
                    <a:srgbClr val="FFFF00"/>
                  </a:highlight>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61950" algn="l"/>
                  </a:tabLst>
                </a:pPr>
                <a:endParaRPr lang="cs-CZ" sz="2000" b="1" dirty="0">
                  <a:highlight>
                    <a:srgbClr val="FFFF00"/>
                  </a:highlight>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tabLst>
                    <a:tab pos="361950" algn="l"/>
                  </a:tabLst>
                </a:pPr>
                <a:r>
                  <a:rPr lang="cs-CZ" sz="2000" b="1" dirty="0" err="1">
                    <a:highlight>
                      <a:srgbClr val="FFFF00"/>
                    </a:highlight>
                    <a:latin typeface="Times New Roman" panose="02020603050405020304" pitchFamily="18" charset="0"/>
                    <a:cs typeface="Times New Roman" panose="02020603050405020304" pitchFamily="18" charset="0"/>
                  </a:rPr>
                  <a:t>If</a:t>
                </a:r>
                <a:r>
                  <a:rPr lang="cs-CZ" sz="2000" b="1" dirty="0">
                    <a:highlight>
                      <a:srgbClr val="FFFF00"/>
                    </a:highlight>
                    <a:latin typeface="Times New Roman" panose="02020603050405020304" pitchFamily="18" charset="0"/>
                    <a:cs typeface="Times New Roman" panose="02020603050405020304" pitchFamily="18" charset="0"/>
                  </a:rPr>
                  <a:t> — čistý vývoz kapitálu, </a:t>
                </a:r>
              </a:p>
              <a:p>
                <a:pPr marL="285750" indent="-285750" algn="just">
                  <a:buFont typeface="Wingdings" panose="05000000000000000000" pitchFamily="2" charset="2"/>
                  <a:buChar char="ü"/>
                  <a:tabLst>
                    <a:tab pos="361950" algn="l"/>
                  </a:tabLst>
                </a:pPr>
                <a:r>
                  <a:rPr lang="cs-CZ" sz="2000" b="1" dirty="0">
                    <a:highlight>
                      <a:srgbClr val="FFFF00"/>
                    </a:highlight>
                    <a:latin typeface="Times New Roman" panose="02020603050405020304" pitchFamily="18" charset="0"/>
                    <a:cs typeface="Times New Roman" panose="02020603050405020304" pitchFamily="18" charset="0"/>
                  </a:rPr>
                  <a:t>X — čistý vývoz zboží a služeb. </a:t>
                </a:r>
              </a:p>
              <a:p>
                <a:pPr marL="285750" indent="-285750" algn="just">
                  <a:buFont typeface="Wingdings" panose="05000000000000000000" pitchFamily="2" charset="2"/>
                  <a:buChar char="ü"/>
                  <a:tabLst>
                    <a:tab pos="361950" algn="l"/>
                  </a:tabLst>
                </a:pPr>
                <a:endParaRPr lang="cs-CZ" sz="2000" b="1" dirty="0">
                  <a:highlight>
                    <a:srgbClr val="FFFF00"/>
                  </a:highlight>
                  <a:latin typeface="Times New Roman" panose="02020603050405020304" pitchFamily="18" charset="0"/>
                  <a:cs typeface="Times New Roman" panose="02020603050405020304" pitchFamily="18" charset="0"/>
                </a:endParaRPr>
              </a:p>
              <a:p>
                <a:pPr marL="266700" indent="-266700" algn="just">
                  <a:buFont typeface="Wingdings" panose="05000000000000000000" pitchFamily="2" charset="2"/>
                  <a:buChar char="ü"/>
                </a:pPr>
                <a:r>
                  <a:rPr lang="cs-CZ" sz="2000" b="1" dirty="0">
                    <a:latin typeface="Times New Roman" panose="02020603050405020304" pitchFamily="18" charset="0"/>
                    <a:cs typeface="Times New Roman" panose="02020603050405020304" pitchFamily="18" charset="0"/>
                  </a:rPr>
                  <a:t>Měnový kurz – uvádí PB do rovnováhy, </a:t>
                </a:r>
                <a:r>
                  <a:rPr lang="cs-CZ" sz="2000" b="1" dirty="0">
                    <a:solidFill>
                      <a:srgbClr val="FF0000"/>
                    </a:solidFill>
                    <a:latin typeface="Times New Roman" panose="02020603050405020304" pitchFamily="18" charset="0"/>
                    <a:cs typeface="Times New Roman" panose="02020603050405020304" pitchFamily="18" charset="0"/>
                  </a:rPr>
                  <a:t>devizové rezervy zůstávají v dlouhém období na stejné úrovni. </a:t>
                </a:r>
              </a:p>
              <a:p>
                <a:pPr marL="266700" indent="-266700" algn="just">
                  <a:buFont typeface="Wingdings" panose="05000000000000000000" pitchFamily="2" charset="2"/>
                  <a:buChar char="ü"/>
                </a:pPr>
                <a:r>
                  <a:rPr lang="cs-CZ" sz="2000" b="1" dirty="0">
                    <a:latin typeface="Times New Roman" panose="02020603050405020304" pitchFamily="18" charset="0"/>
                    <a:cs typeface="Times New Roman" panose="02020603050405020304" pitchFamily="18" charset="0"/>
                  </a:rPr>
                  <a:t>Krátkodobě se ovšem mohou měnit, protože vliv měnového kurzu na čistý vývoz se projevuje se zpožděním. </a:t>
                </a:r>
              </a:p>
              <a:p>
                <a:pPr algn="just"/>
                <a:endParaRPr lang="cs-CZ" sz="2000" b="1" dirty="0">
                  <a:latin typeface="Times New Roman" panose="02020603050405020304" pitchFamily="18" charset="0"/>
                  <a:cs typeface="Times New Roman" panose="02020603050405020304" pitchFamily="18" charset="0"/>
                </a:endParaRPr>
              </a:p>
            </p:txBody>
          </p:sp>
        </mc:Choice>
        <mc:Fallback xmlns="">
          <p:sp>
            <p:nvSpPr>
              <p:cNvPr id="98" name="Google Shape;98;p14"/>
              <p:cNvSpPr txBox="1">
                <a:spLocks noRot="1" noChangeAspect="1" noMove="1" noResize="1" noEditPoints="1" noAdjustHandles="1" noChangeArrowheads="1" noChangeShapeType="1" noTextEdit="1"/>
              </p:cNvSpPr>
              <p:nvPr>
                <p:ph type="body" idx="1"/>
              </p:nvPr>
            </p:nvSpPr>
            <p:spPr>
              <a:xfrm>
                <a:off x="258838" y="1100138"/>
                <a:ext cx="11674324" cy="5240278"/>
              </a:xfrm>
              <a:prstGeom prst="rect">
                <a:avLst/>
              </a:prstGeom>
              <a:blipFill rotWithShape="1">
                <a:blip r:embed="rId3"/>
                <a:stretch>
                  <a:fillRect l="-3" t="-6" r="2" b="11"/>
                </a:stretch>
              </a:blipFill>
              <a:ln>
                <a:noFill/>
              </a:ln>
            </p:spPr>
            <p:txBody>
              <a:bodyPr/>
              <a:lstStyle/>
              <a:p>
                <a:r>
                  <a:rPr lang="en-US" altLang="en-US">
                    <a:noFill/>
                  </a:rPr>
                  <a:t> </a:t>
                </a:r>
              </a:p>
            </p:txBody>
          </p:sp>
        </mc:Fallback>
      </mc:AlternateContent>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4495799" y="742240"/>
            <a:ext cx="7529513" cy="357898"/>
          </a:xfrm>
        </p:spPr>
        <p:txBody>
          <a:bodyPr>
            <a:noAutofit/>
          </a:bodyPr>
          <a:lstStyle/>
          <a:p>
            <a:r>
              <a:rPr lang="cs-CZ" sz="3200" b="1" dirty="0"/>
              <a:t>Platební bilance a vnější rovnováha</a:t>
            </a:r>
            <a:br>
              <a:rPr lang="cs-CZ" sz="3200" b="1" dirty="0"/>
            </a:br>
            <a:endParaRPr lang="cs-CZ" sz="3200" b="1" dirty="0"/>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258838" y="1100138"/>
            <a:ext cx="11674324" cy="5107036"/>
          </a:xfrm>
          <a:prstGeom prst="rect">
            <a:avLst/>
          </a:prstGeom>
          <a:noFill/>
          <a:ln>
            <a:noFill/>
          </a:ln>
        </p:spPr>
        <p:txBody>
          <a:bodyPr spcFirstLastPara="1" wrap="square" lIns="91425" tIns="45700" rIns="91425" bIns="45700" anchor="t" anchorCtr="0">
            <a:normAutofit/>
          </a:bodyPr>
          <a:lstStyle/>
          <a:p>
            <a:pPr algn="just">
              <a:buFont typeface="+mj-lt"/>
              <a:buAutoNum type="arabicPeriod"/>
            </a:pPr>
            <a:r>
              <a:rPr lang="cs-CZ" sz="1600" b="1" dirty="0">
                <a:latin typeface="Times New Roman" panose="02020603050405020304" pitchFamily="18" charset="0"/>
                <a:cs typeface="Times New Roman" panose="02020603050405020304" pitchFamily="18" charset="0"/>
              </a:rPr>
              <a:t>Při neměnných cenových hladinách </a:t>
            </a:r>
            <a:r>
              <a:rPr lang="cs-CZ" sz="1600" b="1" dirty="0">
                <a:highlight>
                  <a:srgbClr val="FFFF00"/>
                </a:highlight>
                <a:latin typeface="Times New Roman" panose="02020603050405020304" pitchFamily="18" charset="0"/>
                <a:cs typeface="Times New Roman" panose="02020603050405020304" pitchFamily="18" charset="0"/>
              </a:rPr>
              <a:t>depreciace domácí zvyšuje čistý vývoz a apreciace naopak ho snižuje. </a:t>
            </a:r>
          </a:p>
          <a:p>
            <a:pPr algn="just">
              <a:buFont typeface="+mj-lt"/>
              <a:buAutoNum type="arabicPeriod"/>
            </a:pPr>
            <a:r>
              <a:rPr lang="cs-CZ" sz="1600" b="1" dirty="0">
                <a:latin typeface="Times New Roman" panose="02020603050405020304" pitchFamily="18" charset="0"/>
                <a:cs typeface="Times New Roman" panose="02020603050405020304" pitchFamily="18" charset="0"/>
              </a:rPr>
              <a:t>Čistý vývoz závisí nejen na nominálním kurzu měny, ale na </a:t>
            </a:r>
            <a:r>
              <a:rPr lang="cs-CZ" sz="1600" b="1" dirty="0">
                <a:highlight>
                  <a:srgbClr val="FFFF00"/>
                </a:highlight>
                <a:latin typeface="Times New Roman" panose="02020603050405020304" pitchFamily="18" charset="0"/>
                <a:cs typeface="Times New Roman" panose="02020603050405020304" pitchFamily="18" charset="0"/>
              </a:rPr>
              <a:t>poměru zahraničních a domácích cen </a:t>
            </a:r>
          </a:p>
          <a:p>
            <a:pPr algn="just"/>
            <a:r>
              <a:rPr lang="cs-CZ" sz="1600" b="1" dirty="0">
                <a:latin typeface="Times New Roman" panose="02020603050405020304" pitchFamily="18" charset="0"/>
                <a:cs typeface="Times New Roman" panose="02020603050405020304" pitchFamily="18" charset="0"/>
              </a:rPr>
              <a:t>=&gt;&gt; zavádíme pojem </a:t>
            </a:r>
            <a:r>
              <a:rPr lang="cs-CZ" sz="1600" b="1" dirty="0">
                <a:solidFill>
                  <a:srgbClr val="FF0000"/>
                </a:solidFill>
                <a:latin typeface="Times New Roman" panose="02020603050405020304" pitchFamily="18" charset="0"/>
                <a:cs typeface="Times New Roman" panose="02020603050405020304" pitchFamily="18" charset="0"/>
              </a:rPr>
              <a:t>REÁLNÉHO MĚNOVÉHO KURZU: </a:t>
            </a:r>
            <a:r>
              <a:rPr lang="cs-CZ" sz="1600" b="1" dirty="0">
                <a:latin typeface="Times New Roman" panose="02020603050405020304" pitchFamily="18" charset="0"/>
                <a:cs typeface="Times New Roman" panose="02020603050405020304" pitchFamily="18" charset="0"/>
              </a:rPr>
              <a:t>spojuje </a:t>
            </a:r>
            <a:r>
              <a:rPr lang="cs-CZ" sz="1600" b="1" dirty="0">
                <a:solidFill>
                  <a:srgbClr val="FF0000"/>
                </a:solidFill>
                <a:latin typeface="Times New Roman" panose="02020603050405020304" pitchFamily="18" charset="0"/>
                <a:cs typeface="Times New Roman" panose="02020603050405020304" pitchFamily="18" charset="0"/>
              </a:rPr>
              <a:t>NOMINÁLNÍ KURZ</a:t>
            </a:r>
            <a:r>
              <a:rPr lang="cs-CZ" sz="1600" b="1" dirty="0">
                <a:latin typeface="Times New Roman" panose="02020603050405020304" pitchFamily="18" charset="0"/>
                <a:cs typeface="Times New Roman" panose="02020603050405020304" pitchFamily="18" charset="0"/>
              </a:rPr>
              <a:t> s </a:t>
            </a:r>
            <a:r>
              <a:rPr lang="cs-CZ" sz="1600" b="1" dirty="0">
                <a:solidFill>
                  <a:srgbClr val="FF0000"/>
                </a:solidFill>
                <a:latin typeface="Times New Roman" panose="02020603050405020304" pitchFamily="18" charset="0"/>
                <a:cs typeface="Times New Roman" panose="02020603050405020304" pitchFamily="18" charset="0"/>
              </a:rPr>
              <a:t>POMĚREM CENOVÝCH HLADIN</a:t>
            </a:r>
            <a:r>
              <a:rPr lang="cs-CZ" sz="1600" b="1" dirty="0">
                <a:latin typeface="Times New Roman" panose="02020603050405020304" pitchFamily="18" charset="0"/>
                <a:cs typeface="Times New Roman" panose="02020603050405020304" pitchFamily="18" charset="0"/>
              </a:rPr>
              <a:t>: </a:t>
            </a:r>
          </a:p>
          <a:p>
            <a:pPr algn="just">
              <a:buFont typeface="+mj-lt"/>
              <a:buAutoNum type="arabicPeriod"/>
            </a:pPr>
            <a:endParaRPr lang="cs-CZ" sz="1600" b="1" dirty="0">
              <a:latin typeface="Times New Roman" panose="02020603050405020304" pitchFamily="18" charset="0"/>
              <a:cs typeface="Times New Roman" panose="02020603050405020304" pitchFamily="18" charset="0"/>
            </a:endParaRPr>
          </a:p>
          <a:p>
            <a:pPr algn="just">
              <a:buFont typeface="+mj-lt"/>
              <a:buAutoNum type="arabicPeriod"/>
            </a:pPr>
            <a:endParaRPr lang="cs-CZ" sz="1600" b="1" dirty="0">
              <a:latin typeface="Times New Roman" panose="02020603050405020304" pitchFamily="18" charset="0"/>
              <a:cs typeface="Times New Roman" panose="02020603050405020304" pitchFamily="18" charset="0"/>
            </a:endParaRPr>
          </a:p>
          <a:p>
            <a:pPr algn="just">
              <a:buFont typeface="+mj-lt"/>
              <a:buAutoNum type="arabicPeriod"/>
            </a:pPr>
            <a:endParaRPr lang="cs-CZ" sz="1600" b="1" dirty="0">
              <a:latin typeface="Times New Roman" panose="02020603050405020304" pitchFamily="18" charset="0"/>
              <a:cs typeface="Times New Roman" panose="02020603050405020304" pitchFamily="18" charset="0"/>
            </a:endParaRPr>
          </a:p>
          <a:p>
            <a:pPr algn="just">
              <a:buFont typeface="+mj-lt"/>
              <a:buAutoNum type="arabicPeriod"/>
            </a:pPr>
            <a:endParaRPr lang="cs-CZ" sz="1600" b="1" dirty="0">
              <a:latin typeface="Times New Roman" panose="02020603050405020304" pitchFamily="18" charset="0"/>
              <a:cs typeface="Times New Roman" panose="02020603050405020304" pitchFamily="18" charset="0"/>
            </a:endParaRPr>
          </a:p>
          <a:p>
            <a:pPr algn="just"/>
            <a:endParaRPr lang="pl-PL" sz="1600" b="1" dirty="0">
              <a:latin typeface="Times New Roman" panose="02020603050405020304" pitchFamily="18" charset="0"/>
              <a:cs typeface="Times New Roman" panose="02020603050405020304" pitchFamily="18" charset="0"/>
            </a:endParaRPr>
          </a:p>
          <a:p>
            <a:pPr algn="just"/>
            <a:r>
              <a:rPr lang="pl-PL" sz="1600" b="1" dirty="0">
                <a:highlight>
                  <a:srgbClr val="FFFF00"/>
                </a:highlight>
                <a:latin typeface="Times New Roman" panose="02020603050405020304" pitchFamily="18" charset="0"/>
                <a:cs typeface="Times New Roman" panose="02020603050405020304" pitchFamily="18" charset="0"/>
              </a:rPr>
              <a:t>Reálný měnový kurz E</a:t>
            </a:r>
            <a:r>
              <a:rPr lang="pl-PL" sz="1200" b="1" dirty="0">
                <a:highlight>
                  <a:srgbClr val="FFFF00"/>
                </a:highlight>
                <a:latin typeface="Times New Roman" panose="02020603050405020304" pitchFamily="18" charset="0"/>
                <a:cs typeface="Times New Roman" panose="02020603050405020304" pitchFamily="18" charset="0"/>
              </a:rPr>
              <a:t>R</a:t>
            </a:r>
            <a:r>
              <a:rPr lang="pl-PL" sz="1600" b="1" dirty="0">
                <a:highlight>
                  <a:srgbClr val="FFFF00"/>
                </a:highlight>
                <a:latin typeface="Times New Roman" panose="02020603050405020304" pitchFamily="18" charset="0"/>
                <a:cs typeface="Times New Roman" panose="02020603050405020304" pitchFamily="18" charset="0"/>
              </a:rPr>
              <a:t> </a:t>
            </a:r>
            <a:r>
              <a:rPr lang="pl-PL" sz="1600" b="1" dirty="0">
                <a:latin typeface="Times New Roman" panose="02020603050405020304" pitchFamily="18" charset="0"/>
                <a:cs typeface="Times New Roman" panose="02020603050405020304" pitchFamily="18" charset="0"/>
              </a:rPr>
              <a:t>= udává poměr zahraniční a domácí cenové hladiny – obě vyjádřené ve stejné měně, a tím měří </a:t>
            </a:r>
            <a:r>
              <a:rPr lang="pl-PL" sz="1600" b="1" dirty="0">
                <a:solidFill>
                  <a:srgbClr val="FF0000"/>
                </a:solidFill>
                <a:latin typeface="Times New Roman" panose="02020603050405020304" pitchFamily="18" charset="0"/>
                <a:cs typeface="Times New Roman" panose="02020603050405020304" pitchFamily="18" charset="0"/>
              </a:rPr>
              <a:t>relativní konkurenční schopnost zahraničnmo a domácího zboží. </a:t>
            </a:r>
          </a:p>
          <a:p>
            <a:pPr algn="just"/>
            <a:endParaRPr lang="pl-PL" sz="1600" b="1" dirty="0">
              <a:latin typeface="Times New Roman" panose="02020603050405020304" pitchFamily="18" charset="0"/>
              <a:cs typeface="Times New Roman" panose="02020603050405020304" pitchFamily="18" charset="0"/>
            </a:endParaRPr>
          </a:p>
          <a:p>
            <a:pPr marL="7353300" indent="-266700" algn="just">
              <a:buFont typeface="Courier New" panose="02070309020205020404" pitchFamily="49" charset="0"/>
              <a:buChar char="o"/>
            </a:pPr>
            <a:r>
              <a:rPr lang="pl-PL" sz="1600" b="1" dirty="0">
                <a:latin typeface="Times New Roman" panose="02020603050405020304" pitchFamily="18" charset="0"/>
                <a:cs typeface="Times New Roman" panose="02020603050405020304" pitchFamily="18" charset="0"/>
              </a:rPr>
              <a:t>Význam výsledku: Reálný kurz E</a:t>
            </a:r>
            <a:r>
              <a:rPr lang="pl-PL" sz="1400" b="1" dirty="0">
                <a:latin typeface="Times New Roman" panose="02020603050405020304" pitchFamily="18" charset="0"/>
                <a:cs typeface="Times New Roman" panose="02020603050405020304" pitchFamily="18" charset="0"/>
              </a:rPr>
              <a:t>R</a:t>
            </a:r>
            <a:r>
              <a:rPr lang="pl-PL" sz="1600" b="1" dirty="0">
                <a:latin typeface="Times New Roman" panose="02020603050405020304" pitchFamily="18" charset="0"/>
                <a:cs typeface="Times New Roman" panose="02020603050405020304" pitchFamily="18" charset="0"/>
              </a:rPr>
              <a:t>​=0,75 znamená, že zahraniční cenová hladina přepočtená na koruny je o čtvrtinu nižší než domácí cenová hladina:</a:t>
            </a:r>
          </a:p>
          <a:p>
            <a:pPr marL="7353300" indent="-266700" algn="just">
              <a:buFont typeface="Wingdings" panose="05000000000000000000" pitchFamily="2" charset="2"/>
              <a:buChar char="ü"/>
            </a:pPr>
            <a:r>
              <a:rPr lang="pl-PL" sz="1600" b="1" dirty="0">
                <a:highlight>
                  <a:srgbClr val="FFFF00"/>
                </a:highlight>
                <a:latin typeface="Times New Roman" panose="02020603050405020304" pitchFamily="18" charset="0"/>
                <a:cs typeface="Times New Roman" panose="02020603050405020304" pitchFamily="18" charset="0"/>
              </a:rPr>
              <a:t>české zboží je v porovnání se zahraničím relativně dražší.</a:t>
            </a:r>
          </a:p>
          <a:p>
            <a:pPr algn="just"/>
            <a:endParaRPr lang="pl-PL" sz="1600" b="1" dirty="0">
              <a:latin typeface="Times New Roman" panose="02020603050405020304" pitchFamily="18" charset="0"/>
              <a:cs typeface="Times New Roman" panose="02020603050405020304" pitchFamily="18" charset="0"/>
            </a:endParaRPr>
          </a:p>
          <a:p>
            <a:pPr algn="just"/>
            <a:endParaRPr lang="cs-CZ" sz="1600" b="1" dirty="0">
              <a:latin typeface="Times New Roman" panose="02020603050405020304" pitchFamily="18" charset="0"/>
              <a:cs typeface="Times New Roman" panose="02020603050405020304" pitchFamily="18" charset="0"/>
            </a:endParaRPr>
          </a:p>
          <a:p>
            <a:pPr algn="just"/>
            <a:endParaRPr lang="cs-CZ" sz="1600" b="1" dirty="0">
              <a:latin typeface="Times New Roman" panose="02020603050405020304" pitchFamily="18" charset="0"/>
              <a:cs typeface="Times New Roman" panose="02020603050405020304" pitchFamily="18" charset="0"/>
            </a:endParaRPr>
          </a:p>
        </p:txBody>
      </p:sp>
      <p:sp>
        <p:nvSpPr>
          <p:cNvPr id="99" name="Google Shape;99;p14"/>
          <p:cNvSpPr txBox="1"/>
          <p:nvPr/>
        </p:nvSpPr>
        <p:spPr>
          <a:xfrm>
            <a:off x="1981200" y="6340416"/>
            <a:ext cx="836762" cy="276999"/>
          </a:xfrm>
          <a:prstGeom prst="rect">
            <a:avLst/>
          </a:prstGeom>
          <a:noFill/>
          <a:ln>
            <a:noFill/>
          </a:ln>
        </p:spPr>
        <p:txBody>
          <a:bodyPr spcFirstLastPara="1" wrap="square" lIns="91425" tIns="45700" rIns="91425" bIns="45700" anchor="t" anchorCtr="0">
            <a:spAutoFit/>
          </a:bodyPr>
          <a:lstStyle/>
          <a:p>
            <a:pPr>
              <a:buClr>
                <a:srgbClr val="000000"/>
              </a:buClr>
              <a:defRPr/>
            </a:pPr>
            <a:r>
              <a:rPr lang="cs-CZ" sz="1200" b="1" kern="0" dirty="0">
                <a:solidFill>
                  <a:srgbClr val="FF0000"/>
                </a:solidFill>
                <a:latin typeface="Calibri" panose="020F0502020204030204"/>
                <a:ea typeface="Calibri" panose="020F0502020204030204"/>
                <a:cs typeface="Calibri" panose="020F0502020204030204"/>
                <a:sym typeface="Calibri" panose="020F0502020204030204"/>
              </a:rPr>
              <a:t>4/32</a:t>
            </a:r>
            <a:endParaRPr sz="1200" b="1" kern="0"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4" name="Title 1"/>
          <p:cNvSpPr>
            <a:spLocks noGrp="1"/>
          </p:cNvSpPr>
          <p:nvPr>
            <p:ph type="title"/>
          </p:nvPr>
        </p:nvSpPr>
        <p:spPr>
          <a:xfrm>
            <a:off x="4662487" y="742240"/>
            <a:ext cx="7529513" cy="133242"/>
          </a:xfrm>
        </p:spPr>
        <p:txBody>
          <a:bodyPr>
            <a:noAutofit/>
          </a:bodyPr>
          <a:lstStyle/>
          <a:p>
            <a:r>
              <a:rPr lang="cs-CZ" sz="3200" b="1" dirty="0"/>
              <a:t> Čistý vývoz a reálný měnový kurz </a:t>
            </a:r>
            <a:br>
              <a:rPr lang="cs-CZ" sz="3200" b="1" dirty="0"/>
            </a:br>
            <a:endParaRPr lang="cs-CZ" sz="3200" b="1" dirty="0"/>
          </a:p>
        </p:txBody>
      </p:sp>
      <p:pic>
        <p:nvPicPr>
          <p:cNvPr id="7" name="Picture 6">
            <a:extLst>
              <a:ext uri="{FF2B5EF4-FFF2-40B4-BE49-F238E27FC236}">
                <a16:creationId xmlns:a16="http://schemas.microsoft.com/office/drawing/2014/main" id="{DC66DE05-D53D-07A8-4156-6528F21B4B48}"/>
              </a:ext>
            </a:extLst>
          </p:cNvPr>
          <p:cNvPicPr>
            <a:picLocks noChangeAspect="1"/>
          </p:cNvPicPr>
          <p:nvPr/>
        </p:nvPicPr>
        <p:blipFill>
          <a:blip r:embed="rId3"/>
          <a:srcRect l="990" t="16621" r="13564" b="20797"/>
          <a:stretch>
            <a:fillRect/>
          </a:stretch>
        </p:blipFill>
        <p:spPr>
          <a:xfrm>
            <a:off x="428626" y="2438546"/>
            <a:ext cx="2405336" cy="977408"/>
          </a:xfrm>
          <a:prstGeom prst="rect">
            <a:avLst/>
          </a:prstGeom>
        </p:spPr>
      </p:pic>
      <p:pic>
        <p:nvPicPr>
          <p:cNvPr id="9" name="Picture 8">
            <a:extLst>
              <a:ext uri="{FF2B5EF4-FFF2-40B4-BE49-F238E27FC236}">
                <a16:creationId xmlns:a16="http://schemas.microsoft.com/office/drawing/2014/main" id="{3F10D565-19D0-15B0-3A3E-6C98EDF218C0}"/>
              </a:ext>
            </a:extLst>
          </p:cNvPr>
          <p:cNvPicPr>
            <a:picLocks noChangeAspect="1"/>
          </p:cNvPicPr>
          <p:nvPr/>
        </p:nvPicPr>
        <p:blipFill>
          <a:blip r:embed="rId4"/>
          <a:srcRect l="4731" t="16764" r="3406" b="22357"/>
          <a:stretch>
            <a:fillRect/>
          </a:stretch>
        </p:blipFill>
        <p:spPr>
          <a:xfrm>
            <a:off x="3838575" y="2152650"/>
            <a:ext cx="2647949" cy="1276349"/>
          </a:xfrm>
          <a:prstGeom prst="rect">
            <a:avLst/>
          </a:prstGeom>
        </p:spPr>
      </p:pic>
      <p:sp>
        <p:nvSpPr>
          <p:cNvPr id="10" name="Arrow: Right 9">
            <a:extLst>
              <a:ext uri="{FF2B5EF4-FFF2-40B4-BE49-F238E27FC236}">
                <a16:creationId xmlns:a16="http://schemas.microsoft.com/office/drawing/2014/main" id="{F5222458-5BEB-08F1-35F4-B7080637CE44}"/>
              </a:ext>
            </a:extLst>
          </p:cNvPr>
          <p:cNvSpPr/>
          <p:nvPr/>
        </p:nvSpPr>
        <p:spPr>
          <a:xfrm>
            <a:off x="3080412" y="2667000"/>
            <a:ext cx="265262" cy="2762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41A57466-028A-F58B-074A-3934597B1098}"/>
              </a:ext>
            </a:extLst>
          </p:cNvPr>
          <p:cNvPicPr>
            <a:picLocks noChangeAspect="1"/>
          </p:cNvPicPr>
          <p:nvPr/>
        </p:nvPicPr>
        <p:blipFill>
          <a:blip r:embed="rId5"/>
          <a:stretch>
            <a:fillRect/>
          </a:stretch>
        </p:blipFill>
        <p:spPr>
          <a:xfrm>
            <a:off x="7788331" y="2136674"/>
            <a:ext cx="3614507" cy="1581151"/>
          </a:xfrm>
          <a:prstGeom prst="rect">
            <a:avLst/>
          </a:prstGeom>
        </p:spPr>
      </p:pic>
      <p:pic>
        <p:nvPicPr>
          <p:cNvPr id="14" name="Picture 13">
            <a:extLst>
              <a:ext uri="{FF2B5EF4-FFF2-40B4-BE49-F238E27FC236}">
                <a16:creationId xmlns:a16="http://schemas.microsoft.com/office/drawing/2014/main" id="{74F8A715-710B-37D3-41BB-69C00EB44E0E}"/>
              </a:ext>
            </a:extLst>
          </p:cNvPr>
          <p:cNvPicPr>
            <a:picLocks noChangeAspect="1"/>
          </p:cNvPicPr>
          <p:nvPr/>
        </p:nvPicPr>
        <p:blipFill>
          <a:blip r:embed="rId6"/>
          <a:stretch>
            <a:fillRect/>
          </a:stretch>
        </p:blipFill>
        <p:spPr>
          <a:xfrm>
            <a:off x="169294" y="4497361"/>
            <a:ext cx="4714649" cy="1819421"/>
          </a:xfrm>
          <a:prstGeom prst="rect">
            <a:avLst/>
          </a:prstGeom>
        </p:spPr>
      </p:pic>
      <p:pic>
        <p:nvPicPr>
          <p:cNvPr id="16" name="Picture 15">
            <a:extLst>
              <a:ext uri="{FF2B5EF4-FFF2-40B4-BE49-F238E27FC236}">
                <a16:creationId xmlns:a16="http://schemas.microsoft.com/office/drawing/2014/main" id="{0EFB38CC-95A8-6658-6142-4D8B63B2A77F}"/>
              </a:ext>
            </a:extLst>
          </p:cNvPr>
          <p:cNvPicPr>
            <a:picLocks noChangeAspect="1"/>
          </p:cNvPicPr>
          <p:nvPr/>
        </p:nvPicPr>
        <p:blipFill>
          <a:blip r:embed="rId7"/>
          <a:srcRect l="68050" t="22220" r="3140" b="54195"/>
          <a:stretch>
            <a:fillRect/>
          </a:stretch>
        </p:blipFill>
        <p:spPr>
          <a:xfrm>
            <a:off x="5325707" y="4451374"/>
            <a:ext cx="1989494" cy="733425"/>
          </a:xfrm>
          <a:prstGeom prst="rect">
            <a:avLst/>
          </a:prstGeom>
        </p:spPr>
      </p:pic>
      <p:sp>
        <p:nvSpPr>
          <p:cNvPr id="17" name="Arrow: Right 16">
            <a:extLst>
              <a:ext uri="{FF2B5EF4-FFF2-40B4-BE49-F238E27FC236}">
                <a16:creationId xmlns:a16="http://schemas.microsoft.com/office/drawing/2014/main" id="{6E4443AC-0448-BEFA-B495-C9BEFC1BAC41}"/>
              </a:ext>
            </a:extLst>
          </p:cNvPr>
          <p:cNvSpPr/>
          <p:nvPr/>
        </p:nvSpPr>
        <p:spPr>
          <a:xfrm>
            <a:off x="4167187" y="5202212"/>
            <a:ext cx="495300" cy="3143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AEB9B973-B29C-65A1-D87D-42CB07816380}"/>
              </a:ext>
            </a:extLst>
          </p:cNvPr>
          <p:cNvPicPr>
            <a:picLocks noChangeAspect="1"/>
          </p:cNvPicPr>
          <p:nvPr/>
        </p:nvPicPr>
        <p:blipFill>
          <a:blip r:embed="rId7"/>
          <a:srcRect l="62404" t="67348"/>
          <a:stretch>
            <a:fillRect/>
          </a:stretch>
        </p:blipFill>
        <p:spPr>
          <a:xfrm>
            <a:off x="5105400" y="5359375"/>
            <a:ext cx="2209801" cy="7334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5721</TotalTime>
  <Words>7188</Words>
  <Application>Microsoft Office PowerPoint</Application>
  <PresentationFormat>Widescreen</PresentationFormat>
  <Paragraphs>589</Paragraphs>
  <Slides>49</Slides>
  <Notes>49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49</vt:i4>
      </vt:variant>
    </vt:vector>
  </HeadingPairs>
  <TitlesOfParts>
    <vt:vector size="58" baseType="lpstr">
      <vt:lpstr>Aptos</vt:lpstr>
      <vt:lpstr>Arial</vt:lpstr>
      <vt:lpstr>Calibri</vt:lpstr>
      <vt:lpstr>Cambria Math</vt:lpstr>
      <vt:lpstr>Courier New</vt:lpstr>
      <vt:lpstr>Times New Roman</vt:lpstr>
      <vt:lpstr>Wingdings</vt:lpstr>
      <vt:lpstr>1_Office Theme</vt:lpstr>
      <vt:lpstr>2_Office Theme</vt:lpstr>
      <vt:lpstr>Makroekonomie II Platební bilance a vnější rovnováha (součást tématu 9 v osnově). XMAK2</vt:lpstr>
      <vt:lpstr>   Platební bilance (PB)</vt:lpstr>
      <vt:lpstr>   Platební bilance a vnější rovnováha</vt:lpstr>
      <vt:lpstr>   Platební bilance a vnější rovnováha</vt:lpstr>
      <vt:lpstr>Platební bilance z účetního hlediska </vt:lpstr>
      <vt:lpstr>Dosahováni vnější rovnováhy (pokrač. Př.)</vt:lpstr>
      <vt:lpstr>Dosahováni vnější rovnováhy (pokrač. Př.)</vt:lpstr>
      <vt:lpstr>Platební bilance a vnější rovnováha </vt:lpstr>
      <vt:lpstr> Čistý vývoz a reálný měnový kurz  </vt:lpstr>
      <vt:lpstr> Čistý vývoz a reálný měnový kurz  </vt:lpstr>
      <vt:lpstr>Platební bilance a vnější rovnováha </vt:lpstr>
      <vt:lpstr>  </vt:lpstr>
      <vt:lpstr>Spojení mezi rovnováhou trhu zapůjčitelných fondů a vnější rovnováhou    </vt:lpstr>
      <vt:lpstr> Trh zboží a služeb spolu s měnovým trhem – formální zápis:</vt:lpstr>
      <vt:lpstr>Změny nominálního měnového kurzu </vt:lpstr>
      <vt:lpstr>Změny reálného měnového kurzu </vt:lpstr>
      <vt:lpstr>PowerPoint Presentation</vt:lpstr>
      <vt:lpstr>Změny reálného měnového kurzu </vt:lpstr>
      <vt:lpstr>Změny reálného měnového kurzu </vt:lpstr>
      <vt:lpstr>Růst rozpočtového schodku </vt:lpstr>
      <vt:lpstr>Obchodní ochranářství a měnový kurz </vt:lpstr>
      <vt:lpstr>Obchodní ochranářství a měnový kurz </vt:lpstr>
      <vt:lpstr>KONEČNÝ DŮSLEDEK DOVOZNÍCH CEL? </vt:lpstr>
      <vt:lpstr>TEORIE PARITY KUPNÍ SÍLY</vt:lpstr>
      <vt:lpstr>TEORIE PARITY KUPNÍ SÍLY</vt:lpstr>
      <vt:lpstr>TEORIE PARITY KUPNÍ SÍLY</vt:lpstr>
      <vt:lpstr>TEORIE PARITY KUPNÍ SÍLY</vt:lpstr>
      <vt:lpstr>TEORIE PARITY KUPNÍ SÍLY</vt:lpstr>
      <vt:lpstr>TEORIE PARITY KUPNÍ SÍLY</vt:lpstr>
      <vt:lpstr>Spojení teorie parity kupní síly s modelem určení reálného měnového kurzu</vt:lpstr>
      <vt:lpstr>TEORIE PARITY KUPNÍ SÍLY</vt:lpstr>
      <vt:lpstr>Spojení teorie parity kupní síly s modelem určení reálného měnového kurzu</vt:lpstr>
      <vt:lpstr> Režim stabilního měnového kurzu </vt:lpstr>
      <vt:lpstr> Režim stabilního měnového kurzu </vt:lpstr>
      <vt:lpstr> Režim stabilního měnového kurzu </vt:lpstr>
      <vt:lpstr> Režim stabilního měnového kurzu </vt:lpstr>
      <vt:lpstr> Režim stabilního měnového kurzu </vt:lpstr>
      <vt:lpstr> Je lepší režim volně pohyblivého kurzu nebo režim stabilního kurzu? </vt:lpstr>
      <vt:lpstr> Je lepší režim volně pohyblivého kurzu nebo režim stabilního kurzu? </vt:lpstr>
      <vt:lpstr> Je lepší režim volně pohyblivého kurzu nebo režim stabilního kurzu? </vt:lpstr>
      <vt:lpstr> Volně pohyblivý kurz</vt:lpstr>
      <vt:lpstr> Optimální měnová oblast</vt:lpstr>
      <vt:lpstr> Optimální měnová oblast</vt:lpstr>
      <vt:lpstr>Kdy je tedy výhodné, aby země používaly stejnou měnu?</vt:lpstr>
      <vt:lpstr> Marshall-Lernerova podmínka  </vt:lpstr>
      <vt:lpstr> CENOVÁ ELASTICITA VÝVOZU A DOVOZU </vt:lpstr>
      <vt:lpstr> Marshall-Lernerova podmínka v realitě:</vt:lpstr>
      <vt:lpstr>V krátkém období není splněna Marshall-Lernerova podmínka, v dlouhém období splněna je.</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Makroekonomie II Platební bilance a vnější rovnováha (součást tématu 9 v osnově). XMAK2</dc:title>
  <dc:creator>Drastichová Magdaléna</dc:creator>
  <cp:lastModifiedBy>Drastichová Magdaléna</cp:lastModifiedBy>
  <cp:revision>60</cp:revision>
  <dcterms:created xsi:type="dcterms:W3CDTF">2024-10-01T11:06:00Z</dcterms:created>
  <dcterms:modified xsi:type="dcterms:W3CDTF">2025-10-12T20:13:39Z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BAF430E6F56E4861B12DA881FAF3611A_13</vt:lpwstr>
  </property>
  <property fmtid="{D5CDD505-2E9C-101B-9397-08002B2CF9AE}" pid="3" name="KSOProductBuildVer">
    <vt:lpwstr>1033-12.2.0.22549</vt:lpwstr>
  </property>
</Properties>
</file>