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79" r:id="rId10"/>
    <p:sldId id="280" r:id="rId11"/>
    <p:sldId id="276" r:id="rId12"/>
    <p:sldId id="277" r:id="rId13"/>
    <p:sldId id="275" r:id="rId14"/>
    <p:sldId id="278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423" y="2357314"/>
            <a:ext cx="8553156" cy="2116212"/>
          </a:xfrm>
        </p:spPr>
        <p:txBody>
          <a:bodyPr lIns="0" tIns="0" rIns="0" bIns="0" anchor="t" anchorCtr="0">
            <a:no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MODERNÍ NÁSTROJE EFEKTIVNÍHO MANAGEMENTU</a:t>
            </a:r>
            <a:br>
              <a:rPr lang="cs-CZ" b="1">
                <a:solidFill>
                  <a:srgbClr val="D10202"/>
                </a:solidFill>
                <a:cs typeface="Arial"/>
              </a:rPr>
            </a:br>
            <a:r>
              <a:rPr lang="cs-CZ" b="1">
                <a:solidFill>
                  <a:srgbClr val="D10202"/>
                </a:solidFill>
                <a:cs typeface="Arial"/>
              </a:rPr>
              <a:t>(4. </a:t>
            </a:r>
            <a:r>
              <a:rPr lang="cs-CZ" b="1" dirty="0">
                <a:solidFill>
                  <a:srgbClr val="D10202"/>
                </a:solidFill>
                <a:cs typeface="Arial"/>
              </a:rPr>
              <a:t>tutoriál)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7" y="5000489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cs typeface="Arial"/>
              </a:rPr>
              <a:t>M. Rössler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E72426A-09D9-43A6-AAE2-4A8AF60F9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94228"/>
            <a:ext cx="8229600" cy="4360984"/>
          </a:xfrm>
        </p:spPr>
        <p:txBody>
          <a:bodyPr>
            <a:normAutofit/>
          </a:bodyPr>
          <a:lstStyle/>
          <a:p>
            <a:r>
              <a:rPr lang="cs-CZ" b="1" i="1" dirty="0"/>
              <a:t>„Při dotazování se povzneste nad pocit, že můžete působit dojmem nejhloupějšího člověka</a:t>
            </a:r>
            <a:br>
              <a:rPr lang="cs-CZ" b="1" i="1" dirty="0"/>
            </a:br>
            <a:r>
              <a:rPr lang="cs-CZ" b="1" i="1" dirty="0"/>
              <a:t>v místnosti!“</a:t>
            </a:r>
            <a:br>
              <a:rPr lang="cs-CZ" b="1" i="1" dirty="0"/>
            </a:br>
            <a:br>
              <a:rPr lang="cs-CZ" b="1" i="1" dirty="0"/>
            </a:br>
            <a:r>
              <a:rPr lang="cs-CZ" b="1" i="1" dirty="0"/>
              <a:t>(Jack </a:t>
            </a:r>
            <a:r>
              <a:rPr lang="cs-CZ" b="1" i="1" dirty="0" err="1"/>
              <a:t>Welch</a:t>
            </a:r>
            <a:r>
              <a:rPr lang="cs-CZ" b="1" i="1" dirty="0"/>
              <a:t>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5076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A1EBA393-52A8-4398-94B8-30A8F0874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MATICE JACKA WELCHE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(JACK WELCH MATRIX)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19D101-D722-4774-929B-E2BFF98D0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47778"/>
            <a:ext cx="8229600" cy="3678385"/>
          </a:xfrm>
        </p:spPr>
        <p:txBody>
          <a:bodyPr/>
          <a:lstStyle/>
          <a:p>
            <a:r>
              <a:rPr lang="cs-CZ" b="1" dirty="0"/>
              <a:t>Matice Jacka </a:t>
            </a:r>
            <a:r>
              <a:rPr lang="cs-CZ" b="1" dirty="0" err="1"/>
              <a:t>Welche</a:t>
            </a:r>
            <a:r>
              <a:rPr lang="cs-CZ" b="1" dirty="0"/>
              <a:t> je technikou řízení lidských zdrojů učenou původně pro hodnocení manažerů ve společnosti GE (General </a:t>
            </a:r>
            <a:r>
              <a:rPr lang="cs-CZ" b="1" dirty="0" err="1"/>
              <a:t>Electic</a:t>
            </a:r>
            <a:r>
              <a:rPr lang="cs-CZ" b="1" dirty="0"/>
              <a:t>).</a:t>
            </a:r>
          </a:p>
          <a:p>
            <a:r>
              <a:rPr lang="cs-CZ" b="1" dirty="0"/>
              <a:t>Lze ji ovšem použít k hodnocení všech pracovníků organizace.</a:t>
            </a:r>
          </a:p>
        </p:txBody>
      </p:sp>
    </p:spTree>
    <p:extLst>
      <p:ext uri="{BB962C8B-B14F-4D97-AF65-F5344CB8AC3E}">
        <p14:creationId xmlns:p14="http://schemas.microsoft.com/office/powerpoint/2010/main" val="190025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1A959A-958A-40F9-BA3C-D26190352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412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MATICE JACKA  WELCHE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AC315-422F-4FA9-91E7-EEFDDD685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Hodnocení se provádí ve dvou dimenzích:</a:t>
            </a:r>
          </a:p>
          <a:p>
            <a:pPr lvl="1"/>
            <a:r>
              <a:rPr lang="cs-CZ" b="1" dirty="0">
                <a:solidFill>
                  <a:srgbClr val="00B0F0"/>
                </a:solidFill>
              </a:rPr>
              <a:t>Výsledky</a:t>
            </a:r>
            <a:r>
              <a:rPr lang="cs-CZ" b="1" dirty="0"/>
              <a:t> – jsou hodnoceny výsledky pracovníka, lze použít různé metody hodnocení dosahovaných výsledků – výsledky jsou buď vyhovující nebo nevyhovující.</a:t>
            </a:r>
          </a:p>
          <a:p>
            <a:pPr lvl="1"/>
            <a:r>
              <a:rPr lang="cs-CZ" b="1" dirty="0">
                <a:solidFill>
                  <a:srgbClr val="00B0F0"/>
                </a:solidFill>
              </a:rPr>
              <a:t>Chování</a:t>
            </a:r>
            <a:r>
              <a:rPr lang="cs-CZ" b="1" dirty="0"/>
              <a:t> – hodnotí se chování a jednání pracovníka,</a:t>
            </a:r>
            <a:br>
              <a:rPr lang="cs-CZ" b="1" dirty="0"/>
            </a:br>
            <a:r>
              <a:rPr lang="cs-CZ" b="1" dirty="0"/>
              <a:t>v případě manažera můžeme mluvit o hodnocení stylu řízení (Jack </a:t>
            </a:r>
            <a:r>
              <a:rPr lang="cs-CZ" b="1" dirty="0" err="1"/>
              <a:t>Welch</a:t>
            </a:r>
            <a:r>
              <a:rPr lang="cs-CZ" b="1" dirty="0"/>
              <a:t> mluví o souladu chování manažera s hodnotami organizace) – výsledky jsou opět vyhovující nebo nevyhovující.</a:t>
            </a:r>
          </a:p>
        </p:txBody>
      </p:sp>
    </p:spTree>
    <p:extLst>
      <p:ext uri="{BB962C8B-B14F-4D97-AF65-F5344CB8AC3E}">
        <p14:creationId xmlns:p14="http://schemas.microsoft.com/office/powerpoint/2010/main" val="537368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11449"/>
            <a:ext cx="3249230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01E5CD1-D57F-4914-8762-7DA3363AA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12" y="742951"/>
            <a:ext cx="2607469" cy="4962524"/>
          </a:xfrm>
        </p:spPr>
        <p:txBody>
          <a:bodyPr>
            <a:normAutofit/>
          </a:bodyPr>
          <a:lstStyle/>
          <a:p>
            <a:r>
              <a:rPr lang="cs-CZ" sz="4200" dirty="0">
                <a:solidFill>
                  <a:srgbClr val="FFFFFF"/>
                </a:solidFill>
              </a:rPr>
              <a:t>JACK WELCH MATRIX (JWM)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A736360-86F8-4F61-B302-31FD8874B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366" y="2081601"/>
            <a:ext cx="4915159" cy="270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2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1412CFF7-69AF-4C44-BEB4-E26601F80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308" y="274638"/>
            <a:ext cx="4466492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ZÁVĚRY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Z HODNOCENÍ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42D85C-A5A7-421B-93EB-9249F3B9A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Pro jednotlivé výsledky platí následující závěry:</a:t>
            </a:r>
          </a:p>
          <a:p>
            <a:pPr lvl="1"/>
            <a:r>
              <a:rPr lang="cs-CZ" b="1" dirty="0"/>
              <a:t>++ pracovník prošel hodnocením úspěšně</a:t>
            </a:r>
            <a:br>
              <a:rPr lang="cs-CZ" b="1" dirty="0"/>
            </a:br>
            <a:r>
              <a:rPr lang="cs-CZ" b="1" dirty="0"/>
              <a:t>a vyhovuje standardům organizace.</a:t>
            </a:r>
          </a:p>
          <a:p>
            <a:pPr lvl="1"/>
            <a:r>
              <a:rPr lang="cs-CZ" b="1" dirty="0"/>
              <a:t>+- pracovník neprošel hodnocením úspěšně, v případě mírně neuspokojivého chování dostává prostor</a:t>
            </a:r>
            <a:br>
              <a:rPr lang="cs-CZ" b="1" dirty="0"/>
            </a:br>
            <a:r>
              <a:rPr lang="cs-CZ" b="1" dirty="0"/>
              <a:t>k nápravě, v případě hrubě neuspokojivého chování je propuštěn.</a:t>
            </a:r>
          </a:p>
          <a:p>
            <a:pPr lvl="1"/>
            <a:r>
              <a:rPr lang="cs-CZ" b="1" dirty="0"/>
              <a:t>-+ pracovník neprošel hodnocením úspěšně, v případě mírně neuspokojivých výsledků dostává prostor</a:t>
            </a:r>
            <a:br>
              <a:rPr lang="cs-CZ" b="1" dirty="0"/>
            </a:br>
            <a:r>
              <a:rPr lang="cs-CZ" b="1" dirty="0"/>
              <a:t>k nápravě, v případě neuspokojivých výsledků je zvažováno přeřazení na jinou pozici a pokud se opakují hrubě neuspokojivé výsledky, je pracovník propuštěn.</a:t>
            </a:r>
          </a:p>
          <a:p>
            <a:pPr lvl="1"/>
            <a:r>
              <a:rPr lang="cs-CZ" b="1" dirty="0"/>
              <a:t>– pracovník prošel hodnocením naprosto neúspěšně</a:t>
            </a:r>
            <a:br>
              <a:rPr lang="cs-CZ" b="1" dirty="0"/>
            </a:br>
            <a:r>
              <a:rPr lang="cs-CZ" b="1" dirty="0"/>
              <a:t>a je propuštěn.</a:t>
            </a:r>
          </a:p>
        </p:txBody>
      </p:sp>
    </p:spTree>
    <p:extLst>
      <p:ext uri="{BB962C8B-B14F-4D97-AF65-F5344CB8AC3E}">
        <p14:creationId xmlns:p14="http://schemas.microsoft.com/office/powerpoint/2010/main" val="2734672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A749A-919E-4BB9-959E-2A4366C9E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37851"/>
            <a:ext cx="8229600" cy="1582297"/>
          </a:xfrm>
        </p:spPr>
        <p:txBody>
          <a:bodyPr>
            <a:normAutofit/>
          </a:bodyPr>
          <a:lstStyle/>
          <a:p>
            <a:r>
              <a:rPr lang="cs-CZ" b="1" dirty="0"/>
              <a:t>SSM – METODY PRŮZKUMU SPOKOJENOSTI</a:t>
            </a:r>
          </a:p>
        </p:txBody>
      </p:sp>
    </p:spTree>
    <p:extLst>
      <p:ext uri="{BB962C8B-B14F-4D97-AF65-F5344CB8AC3E}">
        <p14:creationId xmlns:p14="http://schemas.microsoft.com/office/powerpoint/2010/main" val="3313693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53C0EA-065F-48E9-A322-0C57CBECC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2343"/>
            <a:ext cx="8229600" cy="179331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11. VYBRANÉ NÁSTROJE ŘÍZENÍ RIZIK A KRIZE</a:t>
            </a:r>
          </a:p>
        </p:txBody>
      </p:sp>
    </p:spTree>
    <p:extLst>
      <p:ext uri="{BB962C8B-B14F-4D97-AF65-F5344CB8AC3E}">
        <p14:creationId xmlns:p14="http://schemas.microsoft.com/office/powerpoint/2010/main" val="2438730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346745-A39C-45EC-A216-E34BF4CF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ŘÍZENÍ RIZIK A KRIZE</a:t>
            </a:r>
          </a:p>
        </p:txBody>
      </p:sp>
    </p:spTree>
    <p:extLst>
      <p:ext uri="{BB962C8B-B14F-4D97-AF65-F5344CB8AC3E}">
        <p14:creationId xmlns:p14="http://schemas.microsoft.com/office/powerpoint/2010/main" val="1981807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975A10-7481-4BB9-ABD7-6039DEAE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CLA</a:t>
            </a:r>
          </a:p>
        </p:txBody>
      </p:sp>
    </p:spTree>
    <p:extLst>
      <p:ext uri="{BB962C8B-B14F-4D97-AF65-F5344CB8AC3E}">
        <p14:creationId xmlns:p14="http://schemas.microsoft.com/office/powerpoint/2010/main" val="127692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873E5C-6CF8-48EB-A06C-26EF7EBB2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WINTERLINGOVA KRIZOVÁ MATICE</a:t>
            </a:r>
          </a:p>
        </p:txBody>
      </p:sp>
    </p:spTree>
    <p:extLst>
      <p:ext uri="{BB962C8B-B14F-4D97-AF65-F5344CB8AC3E}">
        <p14:creationId xmlns:p14="http://schemas.microsoft.com/office/powerpoint/2010/main" val="366094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3C451B7-C1FA-4FF1-9AC1-DB8D0685F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97174"/>
            <a:ext cx="8229600" cy="186365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10. VYBRANÉ NÁSTROJE ŘÍZENÍ LIDSKÝCH ZDROJŮ</a:t>
            </a:r>
          </a:p>
        </p:txBody>
      </p:sp>
    </p:spTree>
    <p:extLst>
      <p:ext uri="{BB962C8B-B14F-4D97-AF65-F5344CB8AC3E}">
        <p14:creationId xmlns:p14="http://schemas.microsoft.com/office/powerpoint/2010/main" val="3112324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39AC13-F7E8-4C14-878C-9A797104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ETA</a:t>
            </a:r>
          </a:p>
        </p:txBody>
      </p:sp>
    </p:spTree>
    <p:extLst>
      <p:ext uri="{BB962C8B-B14F-4D97-AF65-F5344CB8AC3E}">
        <p14:creationId xmlns:p14="http://schemas.microsoft.com/office/powerpoint/2010/main" val="3028465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C8535-82C9-4C7A-921C-449986066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FMEA</a:t>
            </a:r>
          </a:p>
        </p:txBody>
      </p:sp>
    </p:spTree>
    <p:extLst>
      <p:ext uri="{BB962C8B-B14F-4D97-AF65-F5344CB8AC3E}">
        <p14:creationId xmlns:p14="http://schemas.microsoft.com/office/powerpoint/2010/main" val="904695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74C049-BADF-4061-BE20-5972CC5D3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FTA</a:t>
            </a:r>
          </a:p>
        </p:txBody>
      </p:sp>
    </p:spTree>
    <p:extLst>
      <p:ext uri="{BB962C8B-B14F-4D97-AF65-F5344CB8AC3E}">
        <p14:creationId xmlns:p14="http://schemas.microsoft.com/office/powerpoint/2010/main" val="1018833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19D9B-AA8E-4982-A451-2BDD603B4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HAZOP</a:t>
            </a:r>
          </a:p>
        </p:txBody>
      </p:sp>
    </p:spTree>
    <p:extLst>
      <p:ext uri="{BB962C8B-B14F-4D97-AF65-F5344CB8AC3E}">
        <p14:creationId xmlns:p14="http://schemas.microsoft.com/office/powerpoint/2010/main" val="1478100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273" y="1069880"/>
            <a:ext cx="2362970" cy="3455938"/>
          </a:xfrm>
        </p:spPr>
        <p:txBody>
          <a:bodyPr lIns="36000" tIns="36000" rIns="36000" bIns="36000" anchor="t" anchorCtr="0">
            <a:normAutofit/>
          </a:bodyPr>
          <a:lstStyle/>
          <a:p>
            <a:pPr algn="l"/>
            <a:r>
              <a:rPr lang="en-US" sz="2400" b="1" dirty="0">
                <a:solidFill>
                  <a:srgbClr val="D10202"/>
                </a:solidFill>
                <a:cs typeface="Arial"/>
              </a:rPr>
              <a:t>Maecenas</a:t>
            </a:r>
            <a:br>
              <a:rPr lang="en-US" sz="2400" b="1" dirty="0">
                <a:solidFill>
                  <a:srgbClr val="D10202"/>
                </a:solidFill>
                <a:cs typeface="Arial"/>
              </a:rPr>
            </a:br>
            <a:r>
              <a:rPr lang="en-US" sz="2400" b="1" dirty="0" err="1">
                <a:solidFill>
                  <a:srgbClr val="D10202"/>
                </a:solidFill>
                <a:cs typeface="Arial"/>
              </a:rPr>
              <a:t>turpisdolor</a:t>
            </a:r>
            <a:r>
              <a:rPr lang="en-US" sz="2400" b="1" dirty="0">
                <a:solidFill>
                  <a:srgbClr val="D10202"/>
                </a:solidFill>
                <a:cs typeface="Arial"/>
              </a:rPr>
              <a:t>,</a:t>
            </a:r>
            <a:br>
              <a:rPr lang="en-US" sz="2400" b="1" dirty="0">
                <a:solidFill>
                  <a:srgbClr val="D10202"/>
                </a:solidFill>
                <a:cs typeface="Arial"/>
              </a:rPr>
            </a:br>
            <a:r>
              <a:rPr lang="en-US" sz="2400" b="1" dirty="0" err="1">
                <a:solidFill>
                  <a:srgbClr val="D10202"/>
                </a:solidFill>
                <a:cs typeface="Arial"/>
              </a:rPr>
              <a:t>luctus</a:t>
            </a:r>
            <a:r>
              <a:rPr lang="en-US" sz="2400" b="1" dirty="0">
                <a:solidFill>
                  <a:srgbClr val="D10202"/>
                </a:solidFill>
                <a:cs typeface="Arial"/>
              </a:rPr>
              <a:t> a </a:t>
            </a:r>
            <a:r>
              <a:rPr lang="en-US" sz="2400" b="1" dirty="0" err="1">
                <a:solidFill>
                  <a:srgbClr val="D10202"/>
                </a:solidFill>
                <a:cs typeface="Arial"/>
              </a:rPr>
              <a:t>mollis</a:t>
            </a:r>
            <a:endParaRPr lang="en-US" sz="2400" b="1" dirty="0">
              <a:solidFill>
                <a:srgbClr val="D10202"/>
              </a:solidFill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27" y="1069879"/>
            <a:ext cx="4548909" cy="4710545"/>
          </a:xfrm>
        </p:spPr>
        <p:txBody>
          <a:bodyPr lIns="36000" tIns="36000" rIns="36000" bIns="36000">
            <a:normAutofit/>
          </a:bodyPr>
          <a:lstStyle/>
          <a:p>
            <a:pPr marL="0" indent="0">
              <a:buNone/>
            </a:pPr>
            <a:r>
              <a:rPr lang="en-US" sz="1800" b="1" dirty="0" err="1">
                <a:latin typeface="+mj-lt"/>
                <a:cs typeface="Arial"/>
              </a:rPr>
              <a:t>Lorem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ipsum</a:t>
            </a:r>
            <a:r>
              <a:rPr lang="en-US" sz="1800" b="1" dirty="0">
                <a:latin typeface="+mj-lt"/>
                <a:cs typeface="Arial"/>
              </a:rPr>
              <a:t> dolor sit </a:t>
            </a:r>
            <a:r>
              <a:rPr lang="en-US" sz="1800" b="1" dirty="0" err="1">
                <a:latin typeface="+mj-lt"/>
                <a:cs typeface="Arial"/>
              </a:rPr>
              <a:t>amet</a:t>
            </a:r>
            <a:r>
              <a:rPr lang="en-US" sz="1800" b="1" dirty="0">
                <a:latin typeface="+mj-lt"/>
                <a:cs typeface="Arial"/>
              </a:rPr>
              <a:t>, </a:t>
            </a:r>
            <a:r>
              <a:rPr lang="en-US" sz="1800" b="1" dirty="0" err="1">
                <a:latin typeface="+mj-lt"/>
                <a:cs typeface="Arial"/>
              </a:rPr>
              <a:t>consectetur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adipiscing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elit</a:t>
            </a:r>
            <a:r>
              <a:rPr lang="en-US" sz="1800" b="1" dirty="0">
                <a:latin typeface="+mj-lt"/>
                <a:cs typeface="Arial"/>
              </a:rPr>
              <a:t>. In ac </a:t>
            </a:r>
            <a:r>
              <a:rPr lang="en-US" sz="1800" b="1" dirty="0" err="1">
                <a:latin typeface="+mj-lt"/>
                <a:cs typeface="Arial"/>
              </a:rPr>
              <a:t>diam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ultricies</a:t>
            </a:r>
            <a:r>
              <a:rPr lang="en-US" sz="1800" b="1" dirty="0">
                <a:latin typeface="+mj-lt"/>
                <a:cs typeface="Arial"/>
              </a:rPr>
              <a:t>, </a:t>
            </a:r>
            <a:r>
              <a:rPr lang="en-US" sz="1800" b="1" dirty="0" err="1">
                <a:latin typeface="+mj-lt"/>
                <a:cs typeface="Arial"/>
              </a:rPr>
              <a:t>suscipit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elit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nec</a:t>
            </a:r>
            <a:r>
              <a:rPr lang="en-US" sz="1800" b="1" dirty="0">
                <a:latin typeface="+mj-lt"/>
                <a:cs typeface="Arial"/>
              </a:rPr>
              <a:t>, </a:t>
            </a:r>
            <a:r>
              <a:rPr lang="en-US" sz="1800" b="1" dirty="0" err="1">
                <a:latin typeface="+mj-lt"/>
                <a:cs typeface="Arial"/>
              </a:rPr>
              <a:t>viverra</a:t>
            </a:r>
            <a:r>
              <a:rPr lang="en-US" sz="1800" b="1" dirty="0">
                <a:latin typeface="+mj-lt"/>
                <a:cs typeface="Arial"/>
              </a:rPr>
              <a:t> est. </a:t>
            </a:r>
            <a:r>
              <a:rPr lang="en-US" sz="1800" b="1" dirty="0" err="1">
                <a:latin typeface="+mj-lt"/>
                <a:cs typeface="Arial"/>
              </a:rPr>
              <a:t>Suspendisse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facilisis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ultrices</a:t>
            </a:r>
            <a:r>
              <a:rPr lang="en-US" sz="1800" b="1" dirty="0">
                <a:latin typeface="+mj-lt"/>
                <a:cs typeface="Arial"/>
              </a:rPr>
              <a:t> </a:t>
            </a:r>
            <a:r>
              <a:rPr lang="en-US" sz="1800" b="1" dirty="0" err="1">
                <a:latin typeface="+mj-lt"/>
                <a:cs typeface="Arial"/>
              </a:rPr>
              <a:t>eleifend</a:t>
            </a:r>
            <a:r>
              <a:rPr lang="en-US" sz="1800" b="1" dirty="0">
                <a:latin typeface="+mj-lt"/>
                <a:cs typeface="Arial"/>
              </a:rPr>
              <a:t>. </a:t>
            </a:r>
          </a:p>
          <a:p>
            <a:pPr marL="0" indent="0">
              <a:buNone/>
            </a:pPr>
            <a:endParaRPr lang="en-US" sz="1800" dirty="0">
              <a:latin typeface="+mj-lt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latin typeface="+mj-lt"/>
                <a:cs typeface="Arial"/>
              </a:rPr>
              <a:t>Nam </a:t>
            </a:r>
            <a:r>
              <a:rPr lang="en-US" sz="1800" dirty="0" err="1">
                <a:latin typeface="+mj-lt"/>
                <a:cs typeface="Arial"/>
              </a:rPr>
              <a:t>pharetra</a:t>
            </a:r>
            <a:r>
              <a:rPr lang="en-US" sz="1800" dirty="0">
                <a:latin typeface="+mj-lt"/>
                <a:cs typeface="Arial"/>
              </a:rPr>
              <a:t>, </a:t>
            </a:r>
            <a:r>
              <a:rPr lang="en-US" sz="1800" dirty="0" err="1">
                <a:latin typeface="+mj-lt"/>
                <a:cs typeface="Arial"/>
              </a:rPr>
              <a:t>erat</a:t>
            </a:r>
            <a:r>
              <a:rPr lang="en-US" sz="1800" dirty="0">
                <a:latin typeface="+mj-lt"/>
                <a:cs typeface="Arial"/>
              </a:rPr>
              <a:t> sit </a:t>
            </a:r>
            <a:r>
              <a:rPr lang="en-US" sz="1800" dirty="0" err="1">
                <a:latin typeface="+mj-lt"/>
                <a:cs typeface="Arial"/>
              </a:rPr>
              <a:t>amet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malesuada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pharetra</a:t>
            </a:r>
            <a:r>
              <a:rPr lang="en-US" sz="1800" dirty="0">
                <a:latin typeface="+mj-lt"/>
                <a:cs typeface="Arial"/>
              </a:rPr>
              <a:t>, mi </a:t>
            </a:r>
            <a:r>
              <a:rPr lang="en-US" sz="1800" dirty="0" err="1">
                <a:latin typeface="+mj-lt"/>
                <a:cs typeface="Arial"/>
              </a:rPr>
              <a:t>neque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lacinia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mauris</a:t>
            </a:r>
            <a:r>
              <a:rPr lang="en-US" sz="1800" dirty="0">
                <a:latin typeface="+mj-lt"/>
                <a:cs typeface="Arial"/>
              </a:rPr>
              <a:t>, id </a:t>
            </a:r>
            <a:r>
              <a:rPr lang="en-US" sz="1800" dirty="0" err="1">
                <a:latin typeface="+mj-lt"/>
                <a:cs typeface="Arial"/>
              </a:rPr>
              <a:t>pulvinar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massa</a:t>
            </a:r>
            <a:r>
              <a:rPr lang="en-US" sz="1800" dirty="0">
                <a:latin typeface="+mj-lt"/>
                <a:cs typeface="Arial"/>
              </a:rPr>
              <a:t> mi </a:t>
            </a:r>
            <a:r>
              <a:rPr lang="en-US" sz="1800" dirty="0" err="1">
                <a:latin typeface="+mj-lt"/>
                <a:cs typeface="Arial"/>
              </a:rPr>
              <a:t>vel</a:t>
            </a:r>
            <a:r>
              <a:rPr lang="en-US" sz="1800" dirty="0">
                <a:latin typeface="+mj-lt"/>
                <a:cs typeface="Arial"/>
              </a:rPr>
              <a:t> dui. </a:t>
            </a:r>
            <a:r>
              <a:rPr lang="en-US" sz="1800" dirty="0" err="1">
                <a:latin typeface="+mj-lt"/>
                <a:cs typeface="Arial"/>
              </a:rPr>
              <a:t>Ut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leo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tortor</a:t>
            </a:r>
            <a:r>
              <a:rPr lang="en-US" sz="1800" dirty="0">
                <a:latin typeface="+mj-lt"/>
                <a:cs typeface="Arial"/>
              </a:rPr>
              <a:t>, </a:t>
            </a:r>
            <a:r>
              <a:rPr lang="en-US" sz="1800" dirty="0" err="1">
                <a:latin typeface="+mj-lt"/>
                <a:cs typeface="Arial"/>
              </a:rPr>
              <a:t>mattis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porta</a:t>
            </a:r>
            <a:r>
              <a:rPr lang="en-US" sz="1800" dirty="0">
                <a:latin typeface="+mj-lt"/>
                <a:cs typeface="Arial"/>
              </a:rPr>
              <a:t> mi id, </a:t>
            </a:r>
            <a:r>
              <a:rPr lang="en-US" sz="1800" dirty="0" err="1">
                <a:latin typeface="+mj-lt"/>
                <a:cs typeface="Arial"/>
              </a:rPr>
              <a:t>tempor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ornare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justo</a:t>
            </a:r>
            <a:r>
              <a:rPr lang="en-US" sz="1800" dirty="0">
                <a:latin typeface="+mj-lt"/>
                <a:cs typeface="Arial"/>
              </a:rPr>
              <a:t>. </a:t>
            </a:r>
            <a:r>
              <a:rPr lang="en-US" sz="1800" dirty="0" err="1">
                <a:latin typeface="+mj-lt"/>
                <a:cs typeface="Arial"/>
              </a:rPr>
              <a:t>Aenean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blandit</a:t>
            </a:r>
            <a:r>
              <a:rPr lang="en-US" sz="1800" dirty="0">
                <a:latin typeface="+mj-lt"/>
                <a:cs typeface="Arial"/>
              </a:rPr>
              <a:t> a </a:t>
            </a:r>
            <a:r>
              <a:rPr lang="en-US" sz="1800" dirty="0" err="1">
                <a:latin typeface="+mj-lt"/>
                <a:cs typeface="Arial"/>
              </a:rPr>
              <a:t>leo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eget</a:t>
            </a:r>
            <a:r>
              <a:rPr lang="en-US" sz="1800" dirty="0">
                <a:latin typeface="+mj-lt"/>
                <a:cs typeface="Arial"/>
              </a:rPr>
              <a:t> tempus. </a:t>
            </a:r>
            <a:r>
              <a:rPr lang="en-US" sz="1800" dirty="0" err="1">
                <a:latin typeface="+mj-lt"/>
                <a:cs typeface="Arial"/>
              </a:rPr>
              <a:t>Cras</a:t>
            </a:r>
            <a:r>
              <a:rPr lang="en-US" sz="1800" dirty="0">
                <a:latin typeface="+mj-lt"/>
                <a:cs typeface="Arial"/>
              </a:rPr>
              <a:t> non </a:t>
            </a:r>
            <a:r>
              <a:rPr lang="en-US" sz="1800" dirty="0" err="1">
                <a:latin typeface="+mj-lt"/>
                <a:cs typeface="Arial"/>
              </a:rPr>
              <a:t>ornare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urna</a:t>
            </a:r>
            <a:r>
              <a:rPr lang="en-US" sz="1800" dirty="0">
                <a:latin typeface="+mj-lt"/>
                <a:cs typeface="Arial"/>
              </a:rPr>
              <a:t>. </a:t>
            </a:r>
            <a:r>
              <a:rPr lang="en-US" sz="1800" dirty="0" err="1">
                <a:latin typeface="+mj-lt"/>
                <a:cs typeface="Arial"/>
              </a:rPr>
              <a:t>Donec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elit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enim</a:t>
            </a:r>
            <a:r>
              <a:rPr lang="en-US" sz="1800" dirty="0">
                <a:latin typeface="+mj-lt"/>
                <a:cs typeface="Arial"/>
              </a:rPr>
              <a:t>, </a:t>
            </a:r>
            <a:r>
              <a:rPr lang="en-US" sz="1800" dirty="0" err="1">
                <a:latin typeface="+mj-lt"/>
                <a:cs typeface="Arial"/>
              </a:rPr>
              <a:t>bibendum</a:t>
            </a:r>
            <a:r>
              <a:rPr lang="en-US" sz="1800" dirty="0">
                <a:latin typeface="+mj-lt"/>
                <a:cs typeface="Arial"/>
              </a:rPr>
              <a:t> vitae </a:t>
            </a:r>
            <a:r>
              <a:rPr lang="en-US" sz="1800" dirty="0" err="1">
                <a:latin typeface="+mj-lt"/>
                <a:cs typeface="Arial"/>
              </a:rPr>
              <a:t>aliquet</a:t>
            </a:r>
            <a:r>
              <a:rPr lang="en-US" sz="1800" dirty="0">
                <a:latin typeface="+mj-lt"/>
                <a:cs typeface="Arial"/>
              </a:rPr>
              <a:t> </a:t>
            </a:r>
            <a:r>
              <a:rPr lang="en-US" sz="1800" dirty="0" err="1">
                <a:latin typeface="+mj-lt"/>
                <a:cs typeface="Arial"/>
              </a:rPr>
              <a:t>sed</a:t>
            </a:r>
            <a:r>
              <a:rPr lang="en-US" sz="1800" dirty="0">
                <a:latin typeface="+mj-lt"/>
                <a:cs typeface="Arial"/>
              </a:rPr>
              <a:t>, </a:t>
            </a:r>
            <a:r>
              <a:rPr lang="en-US" sz="1800" dirty="0" err="1">
                <a:latin typeface="+mj-lt"/>
                <a:cs typeface="Arial"/>
              </a:rPr>
              <a:t>mollis</a:t>
            </a:r>
            <a:r>
              <a:rPr lang="en-US" sz="1800" dirty="0">
                <a:latin typeface="+mj-lt"/>
                <a:cs typeface="Arial"/>
              </a:rPr>
              <a:t> in </a:t>
            </a:r>
            <a:r>
              <a:rPr lang="en-US" sz="1800" dirty="0" err="1">
                <a:latin typeface="+mj-lt"/>
                <a:cs typeface="Arial"/>
              </a:rPr>
              <a:t>enim</a:t>
            </a:r>
            <a:r>
              <a:rPr lang="en-US" sz="1800" dirty="0">
                <a:latin typeface="+mj-lt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64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DFFC3E-5880-4AD1-978D-F349553F5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ŘÍZENÍ LIDSKÝCH ZDROJŮ</a:t>
            </a:r>
          </a:p>
        </p:txBody>
      </p:sp>
    </p:spTree>
    <p:extLst>
      <p:ext uri="{BB962C8B-B14F-4D97-AF65-F5344CB8AC3E}">
        <p14:creationId xmlns:p14="http://schemas.microsoft.com/office/powerpoint/2010/main" val="1363379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A7233C-4C2D-4247-ADBA-50247159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PERSONÁLNÍ AUDIT</a:t>
            </a:r>
          </a:p>
        </p:txBody>
      </p:sp>
    </p:spTree>
    <p:extLst>
      <p:ext uri="{BB962C8B-B14F-4D97-AF65-F5344CB8AC3E}">
        <p14:creationId xmlns:p14="http://schemas.microsoft.com/office/powerpoint/2010/main" val="388407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CB9F35-DAB3-4892-955C-E442D740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ANALÝZA PRACOVNÍCH MÍST</a:t>
            </a:r>
          </a:p>
        </p:txBody>
      </p:sp>
    </p:spTree>
    <p:extLst>
      <p:ext uri="{BB962C8B-B14F-4D97-AF65-F5344CB8AC3E}">
        <p14:creationId xmlns:p14="http://schemas.microsoft.com/office/powerpoint/2010/main" val="317685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CC3114-D666-4802-A0D9-2B0BE4557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ANALÝZA SOCIÁLNÍCH SÍTÍ</a:t>
            </a:r>
          </a:p>
        </p:txBody>
      </p:sp>
    </p:spTree>
    <p:extLst>
      <p:ext uri="{BB962C8B-B14F-4D97-AF65-F5344CB8AC3E}">
        <p14:creationId xmlns:p14="http://schemas.microsoft.com/office/powerpoint/2010/main" val="377022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D2988B-E818-4BED-9212-0ABF24E96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BEI</a:t>
            </a:r>
          </a:p>
        </p:txBody>
      </p:sp>
    </p:spTree>
    <p:extLst>
      <p:ext uri="{BB962C8B-B14F-4D97-AF65-F5344CB8AC3E}">
        <p14:creationId xmlns:p14="http://schemas.microsoft.com/office/powerpoint/2010/main" val="162539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A6E18-58D7-44ED-B8DF-FC893C624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JWM – JACK WELCH MATRIX</a:t>
            </a:r>
          </a:p>
        </p:txBody>
      </p:sp>
    </p:spTree>
    <p:extLst>
      <p:ext uri="{BB962C8B-B14F-4D97-AF65-F5344CB8AC3E}">
        <p14:creationId xmlns:p14="http://schemas.microsoft.com/office/powerpoint/2010/main" val="191438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AF94BDF9-63F3-46AE-9CDA-774CF9D25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JACK WELCH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784B1FE-4281-497D-8160-D765EC5A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0" y="1600200"/>
            <a:ext cx="429768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výkonným ředitelem</a:t>
            </a:r>
            <a:br>
              <a:rPr lang="cs-CZ" b="1" dirty="0"/>
            </a:br>
            <a:r>
              <a:rPr lang="cs-CZ" b="1" dirty="0"/>
              <a:t>a předsedou správní rady General Electric</a:t>
            </a:r>
          </a:p>
          <a:p>
            <a:r>
              <a:rPr lang="cs-CZ" b="1" dirty="0"/>
              <a:t>v oborech, kde GE nemůže být světovou jedničkou nebo dvojkou, nebude působit vůbec</a:t>
            </a:r>
          </a:p>
          <a:p>
            <a:r>
              <a:rPr lang="cs-CZ" b="1" dirty="0"/>
              <a:t>vizionář a vynikající vůdce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A79A55-B0E1-41F5-873A-EB774253E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2867131" cy="327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67DD78DA-2045-44CB-B0CA-D707B47E2363}"/>
              </a:ext>
            </a:extLst>
          </p:cNvPr>
          <p:cNvSpPr txBox="1"/>
          <p:nvPr/>
        </p:nvSpPr>
        <p:spPr>
          <a:xfrm>
            <a:off x="457200" y="5484614"/>
            <a:ext cx="286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19. 12. 1935 – 1. 3. 2020</a:t>
            </a:r>
          </a:p>
        </p:txBody>
      </p:sp>
    </p:spTree>
    <p:extLst>
      <p:ext uri="{BB962C8B-B14F-4D97-AF65-F5344CB8AC3E}">
        <p14:creationId xmlns:p14="http://schemas.microsoft.com/office/powerpoint/2010/main" val="1714975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434</Words>
  <Application>Microsoft Office PowerPoint</Application>
  <PresentationFormat>Předvádění na obrazovce (4:3)</PresentationFormat>
  <Paragraphs>42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MODERNÍ NÁSTROJE EFEKTIVNÍHO MANAGEMENTU (4. tutoriál)</vt:lpstr>
      <vt:lpstr>10. VYBRANÉ NÁSTROJE ŘÍZENÍ LIDSKÝCH ZDROJŮ</vt:lpstr>
      <vt:lpstr>ŘÍZENÍ LIDSKÝCH ZDROJŮ</vt:lpstr>
      <vt:lpstr>PERSONÁLNÍ AUDIT</vt:lpstr>
      <vt:lpstr>ANALÝZA PRACOVNÍCH MÍST</vt:lpstr>
      <vt:lpstr>ANALÝZA SOCIÁLNÍCH SÍTÍ</vt:lpstr>
      <vt:lpstr>BEI</vt:lpstr>
      <vt:lpstr>JWM – JACK WELCH MATRIX</vt:lpstr>
      <vt:lpstr>JACK WELCH</vt:lpstr>
      <vt:lpstr>„Při dotazování se povzneste nad pocit, že můžete působit dojmem nejhloupějšího člověka v místnosti!“  (Jack Welch)</vt:lpstr>
      <vt:lpstr>MATICE JACKA WELCHE (JACK WELCH MATRIX)</vt:lpstr>
      <vt:lpstr>MATICE JACKA  WELCHE</vt:lpstr>
      <vt:lpstr>JACK WELCH MATRIX (JWM)</vt:lpstr>
      <vt:lpstr>ZÁVĚRY Z HODNOCENÍ</vt:lpstr>
      <vt:lpstr>SSM – METODY PRŮZKUMU SPOKOJENOSTI</vt:lpstr>
      <vt:lpstr>11. VYBRANÉ NÁSTROJE ŘÍZENÍ RIZIK A KRIZE</vt:lpstr>
      <vt:lpstr>ŘÍZENÍ RIZIK A KRIZE</vt:lpstr>
      <vt:lpstr>CLA</vt:lpstr>
      <vt:lpstr>WINTERLINGOVA KRIZOVÁ MATICE</vt:lpstr>
      <vt:lpstr>ETA</vt:lpstr>
      <vt:lpstr>FMEA</vt:lpstr>
      <vt:lpstr>FTA</vt:lpstr>
      <vt:lpstr>HAZOP</vt:lpstr>
      <vt:lpstr>Maecenas turpisdolor, luctus a mollis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MODERNÍ NÁSTROJE EFEKTIVNÍHO MANAGEMENTU (4. tutoriál)</dc:title>
  <dc:creator>Rössler Miroslav</dc:creator>
  <cp:lastModifiedBy>Rössler Miroslav</cp:lastModifiedBy>
  <cp:revision>4</cp:revision>
  <dcterms:created xsi:type="dcterms:W3CDTF">2020-09-29T01:40:57Z</dcterms:created>
  <dcterms:modified xsi:type="dcterms:W3CDTF">2020-09-29T02:07:46Z</dcterms:modified>
</cp:coreProperties>
</file>