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83" r:id="rId5"/>
    <p:sldId id="284" r:id="rId6"/>
    <p:sldId id="285" r:id="rId7"/>
    <p:sldId id="286" r:id="rId8"/>
    <p:sldId id="287" r:id="rId9"/>
    <p:sldId id="288" r:id="rId10"/>
    <p:sldId id="289" r:id="rId11"/>
    <p:sldId id="290" r:id="rId12"/>
    <p:sldId id="291" r:id="rId13"/>
    <p:sldId id="293" r:id="rId14"/>
    <p:sldId id="294" r:id="rId15"/>
    <p:sldId id="295" r:id="rId16"/>
    <p:sldId id="296" r:id="rId17"/>
    <p:sldId id="297" r:id="rId18"/>
    <p:sldId id="298" r:id="rId19"/>
    <p:sldId id="299" r:id="rId20"/>
    <p:sldId id="300" r:id="rId21"/>
    <p:sldId id="260" r:id="rId22"/>
    <p:sldId id="301" r:id="rId23"/>
    <p:sldId id="302" r:id="rId24"/>
    <p:sldId id="303" r:id="rId25"/>
    <p:sldId id="304" r:id="rId26"/>
    <p:sldId id="305" r:id="rId27"/>
    <p:sldId id="306" r:id="rId28"/>
    <p:sldId id="261" r:id="rId29"/>
    <p:sldId id="307" r:id="rId30"/>
    <p:sldId id="308" r:id="rId31"/>
    <p:sldId id="309" r:id="rId32"/>
    <p:sldId id="310" r:id="rId33"/>
    <p:sldId id="311" r:id="rId34"/>
    <p:sldId id="312" r:id="rId35"/>
    <p:sldId id="313" r:id="rId36"/>
    <p:sldId id="262" r:id="rId37"/>
    <p:sldId id="314" r:id="rId38"/>
    <p:sldId id="315" r:id="rId39"/>
    <p:sldId id="316" r:id="rId40"/>
    <p:sldId id="263" r:id="rId41"/>
    <p:sldId id="292" r:id="rId42"/>
    <p:sldId id="264" r:id="rId43"/>
    <p:sldId id="318" r:id="rId44"/>
    <p:sldId id="319" r:id="rId45"/>
    <p:sldId id="320" r:id="rId46"/>
    <p:sldId id="321" r:id="rId47"/>
    <p:sldId id="322" r:id="rId48"/>
    <p:sldId id="317" r:id="rId49"/>
    <p:sldId id="265" r:id="rId50"/>
    <p:sldId id="323" r:id="rId51"/>
    <p:sldId id="324" r:id="rId52"/>
    <p:sldId id="266" r:id="rId53"/>
    <p:sldId id="267" r:id="rId54"/>
    <p:sldId id="325" r:id="rId55"/>
    <p:sldId id="329" r:id="rId56"/>
    <p:sldId id="330" r:id="rId57"/>
    <p:sldId id="326" r:id="rId58"/>
    <p:sldId id="328" r:id="rId59"/>
    <p:sldId id="332" r:id="rId60"/>
    <p:sldId id="331" r:id="rId61"/>
    <p:sldId id="327" r:id="rId62"/>
    <p:sldId id="268" r:id="rId63"/>
    <p:sldId id="333" r:id="rId64"/>
    <p:sldId id="334" r:id="rId65"/>
    <p:sldId id="335" r:id="rId66"/>
    <p:sldId id="336" r:id="rId67"/>
    <p:sldId id="337" r:id="rId68"/>
    <p:sldId id="338" r:id="rId69"/>
    <p:sldId id="339" r:id="rId70"/>
    <p:sldId id="340" r:id="rId71"/>
    <p:sldId id="341" r:id="rId72"/>
    <p:sldId id="342" r:id="rId73"/>
    <p:sldId id="343" r:id="rId74"/>
    <p:sldId id="269" r:id="rId75"/>
    <p:sldId id="344" r:id="rId76"/>
    <p:sldId id="345" r:id="rId77"/>
    <p:sldId id="346" r:id="rId78"/>
    <p:sldId id="270" r:id="rId79"/>
    <p:sldId id="347" r:id="rId80"/>
    <p:sldId id="271" r:id="rId81"/>
    <p:sldId id="348" r:id="rId82"/>
    <p:sldId id="349" r:id="rId83"/>
    <p:sldId id="350" r:id="rId84"/>
    <p:sldId id="351" r:id="rId85"/>
    <p:sldId id="352" r:id="rId86"/>
    <p:sldId id="272" r:id="rId87"/>
    <p:sldId id="353" r:id="rId88"/>
    <p:sldId id="354" r:id="rId89"/>
    <p:sldId id="273" r:id="rId90"/>
    <p:sldId id="355" r:id="rId91"/>
    <p:sldId id="356" r:id="rId92"/>
    <p:sldId id="274" r:id="rId93"/>
    <p:sldId id="357" r:id="rId94"/>
    <p:sldId id="358" r:id="rId95"/>
    <p:sldId id="275" r:id="rId96"/>
    <p:sldId id="276" r:id="rId97"/>
    <p:sldId id="359" r:id="rId98"/>
    <p:sldId id="360" r:id="rId99"/>
    <p:sldId id="361" r:id="rId100"/>
    <p:sldId id="362" r:id="rId101"/>
    <p:sldId id="363" r:id="rId102"/>
    <p:sldId id="364" r:id="rId103"/>
    <p:sldId id="365" r:id="rId104"/>
    <p:sldId id="366" r:id="rId105"/>
    <p:sldId id="367" r:id="rId106"/>
    <p:sldId id="368" r:id="rId107"/>
    <p:sldId id="369" r:id="rId108"/>
    <p:sldId id="370" r:id="rId109"/>
    <p:sldId id="371" r:id="rId110"/>
    <p:sldId id="277" r:id="rId111"/>
    <p:sldId id="372" r:id="rId112"/>
    <p:sldId id="373" r:id="rId113"/>
    <p:sldId id="374" r:id="rId114"/>
    <p:sldId id="377" r:id="rId115"/>
    <p:sldId id="376" r:id="rId116"/>
    <p:sldId id="375" r:id="rId117"/>
    <p:sldId id="278" r:id="rId118"/>
    <p:sldId id="378" r:id="rId119"/>
    <p:sldId id="379" r:id="rId120"/>
    <p:sldId id="380" r:id="rId121"/>
    <p:sldId id="381" r:id="rId122"/>
    <p:sldId id="382" r:id="rId123"/>
    <p:sldId id="279" r:id="rId124"/>
    <p:sldId id="383" r:id="rId125"/>
    <p:sldId id="384" r:id="rId126"/>
    <p:sldId id="280" r:id="rId127"/>
    <p:sldId id="385" r:id="rId128"/>
    <p:sldId id="387" r:id="rId129"/>
    <p:sldId id="386" r:id="rId130"/>
    <p:sldId id="281" r:id="rId131"/>
    <p:sldId id="388" r:id="rId132"/>
    <p:sldId id="389" r:id="rId133"/>
    <p:sldId id="390" r:id="rId134"/>
    <p:sldId id="391" r:id="rId135"/>
    <p:sldId id="392" r:id="rId136"/>
    <p:sldId id="393" r:id="rId137"/>
    <p:sldId id="282" r:id="rId1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202"/>
    <a:srgbClr val="D5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77" d="100"/>
          <a:sy n="77" d="100"/>
        </p:scale>
        <p:origin x="1579" y="5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t>1/30/2026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t>1/30/2026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t>1/30/2026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t>1/30/2026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hyperlink" Target="https://managementmania.com/cs/project-management-institute" TargetMode="External"/><Relationship Id="rId2" Type="http://schemas.openxmlformats.org/officeDocument/2006/relationships/hyperlink" Target="https://managementmania.com/cs/metody-rizeni-projektu" TargetMode="External"/><Relationship Id="rId1" Type="http://schemas.openxmlformats.org/officeDocument/2006/relationships/slideLayout" Target="../slideLayouts/slideLayout2.xml"/><Relationship Id="rId4" Type="http://schemas.openxmlformats.org/officeDocument/2006/relationships/hyperlink" Target="https://managementmania.com/cs/certifikace-projektoveho-manazera-dle-pmi"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s://managementmania.com/cs/ramce-a-metodiky" TargetMode="External"/><Relationship Id="rId7" Type="http://schemas.openxmlformats.org/officeDocument/2006/relationships/hyperlink" Target="https://managementmania.com/cs/projekt" TargetMode="External"/><Relationship Id="rId2" Type="http://schemas.openxmlformats.org/officeDocument/2006/relationships/hyperlink" Target="https://managementmania.com/cs/standardy-a-normy-v-managementu" TargetMode="External"/><Relationship Id="rId1" Type="http://schemas.openxmlformats.org/officeDocument/2006/relationships/slideLayout" Target="../slideLayouts/slideLayout2.xml"/><Relationship Id="rId6" Type="http://schemas.openxmlformats.org/officeDocument/2006/relationships/hyperlink" Target="https://managementmania.com/cs/sluzba" TargetMode="External"/><Relationship Id="rId5" Type="http://schemas.openxmlformats.org/officeDocument/2006/relationships/hyperlink" Target="https://managementmania.com/cs/vyrobky" TargetMode="External"/><Relationship Id="rId4" Type="http://schemas.openxmlformats.org/officeDocument/2006/relationships/hyperlink" Target="https://managementmania.com/cs/metody-rizeni-projektu" TargetMode="Externa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5423" y="2357314"/>
            <a:ext cx="8553156" cy="2116212"/>
          </a:xfrm>
        </p:spPr>
        <p:txBody>
          <a:bodyPr lIns="0" tIns="0" rIns="0" bIns="0" anchor="t" anchorCtr="0">
            <a:noAutofit/>
          </a:bodyPr>
          <a:lstStyle/>
          <a:p>
            <a:r>
              <a:rPr lang="cs-CZ" b="1" dirty="0">
                <a:solidFill>
                  <a:srgbClr val="D10202"/>
                </a:solidFill>
                <a:cs typeface="Arial"/>
              </a:rPr>
              <a:t>MODERNÍ NÁSTROJE EFEKTIVNÍHO MANAGEMENTU</a:t>
            </a:r>
            <a:br>
              <a:rPr lang="cs-CZ" b="1">
                <a:solidFill>
                  <a:srgbClr val="D10202"/>
                </a:solidFill>
                <a:cs typeface="Arial"/>
              </a:rPr>
            </a:br>
            <a:r>
              <a:rPr lang="cs-CZ" b="1">
                <a:solidFill>
                  <a:srgbClr val="D10202"/>
                </a:solidFill>
                <a:cs typeface="Arial"/>
              </a:rPr>
              <a:t>(3. </a:t>
            </a:r>
            <a:r>
              <a:rPr lang="cs-CZ" b="1" dirty="0">
                <a:solidFill>
                  <a:srgbClr val="D10202"/>
                </a:solidFill>
                <a:cs typeface="Arial"/>
              </a:rPr>
              <a:t>tutoriál)</a:t>
            </a:r>
            <a:endParaRPr lang="en-US" b="1" dirty="0"/>
          </a:p>
        </p:txBody>
      </p:sp>
      <p:sp>
        <p:nvSpPr>
          <p:cNvPr id="3" name="Title 1"/>
          <p:cNvSpPr txBox="1">
            <a:spLocks/>
          </p:cNvSpPr>
          <p:nvPr/>
        </p:nvSpPr>
        <p:spPr>
          <a:xfrm>
            <a:off x="1212657" y="5000489"/>
            <a:ext cx="6718685" cy="1071686"/>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sz="3600" b="1" dirty="0">
                <a:cs typeface="Arial"/>
              </a:rPr>
              <a:t>M. Rössler</a:t>
            </a:r>
            <a:endParaRPr lang="en-US" sz="3600" b="1" dirty="0"/>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38882984-7D5F-4150-ABEC-30932BE84728}"/>
              </a:ext>
            </a:extLst>
          </p:cNvPr>
          <p:cNvSpPr>
            <a:spLocks noGrp="1"/>
          </p:cNvSpPr>
          <p:nvPr>
            <p:ph type="title"/>
          </p:nvPr>
        </p:nvSpPr>
        <p:spPr>
          <a:xfrm>
            <a:off x="457200" y="2723371"/>
            <a:ext cx="8229600" cy="1143000"/>
          </a:xfrm>
        </p:spPr>
        <p:txBody>
          <a:bodyPr>
            <a:normAutofit fontScale="90000"/>
          </a:bodyPr>
          <a:lstStyle/>
          <a:p>
            <a:r>
              <a:rPr lang="cs-CZ" b="1" dirty="0">
                <a:solidFill>
                  <a:srgbClr val="FF0000"/>
                </a:solidFill>
              </a:rPr>
              <a:t>METODY A METODIKY ŘÍZENÍ VÝVOJE SOFTWARE</a:t>
            </a:r>
          </a:p>
        </p:txBody>
      </p:sp>
    </p:spTree>
    <p:extLst>
      <p:ext uri="{BB962C8B-B14F-4D97-AF65-F5344CB8AC3E}">
        <p14:creationId xmlns:p14="http://schemas.microsoft.com/office/powerpoint/2010/main" val="24485474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8E3E29-47DC-4E2C-9F64-C9854646952A}"/>
              </a:ext>
            </a:extLst>
          </p:cNvPr>
          <p:cNvSpPr>
            <a:spLocks noGrp="1"/>
          </p:cNvSpPr>
          <p:nvPr>
            <p:ph type="title"/>
          </p:nvPr>
        </p:nvSpPr>
        <p:spPr>
          <a:xfrm>
            <a:off x="457200" y="584604"/>
            <a:ext cx="8229600" cy="1143000"/>
          </a:xfrm>
        </p:spPr>
        <p:txBody>
          <a:bodyPr>
            <a:normAutofit fontScale="90000"/>
          </a:bodyPr>
          <a:lstStyle/>
          <a:p>
            <a:r>
              <a:rPr lang="cs-CZ" b="1" dirty="0">
                <a:solidFill>
                  <a:srgbClr val="FF0000"/>
                </a:solidFill>
              </a:rPr>
              <a:t>NEJVHODNĚJŠÍ ORGANIZAČNÍ STRUKTURA</a:t>
            </a:r>
          </a:p>
        </p:txBody>
      </p:sp>
      <p:sp>
        <p:nvSpPr>
          <p:cNvPr id="3" name="Zástupný obsah 2">
            <a:extLst>
              <a:ext uri="{FF2B5EF4-FFF2-40B4-BE49-F238E27FC236}">
                <a16:creationId xmlns:a16="http://schemas.microsoft.com/office/drawing/2014/main" id="{9C52E7DC-2FB5-4D73-9C80-11576A62C3FF}"/>
              </a:ext>
            </a:extLst>
          </p:cNvPr>
          <p:cNvSpPr>
            <a:spLocks noGrp="1"/>
          </p:cNvSpPr>
          <p:nvPr>
            <p:ph idx="1"/>
          </p:nvPr>
        </p:nvSpPr>
        <p:spPr>
          <a:xfrm>
            <a:off x="457200" y="2014780"/>
            <a:ext cx="8229600" cy="4111383"/>
          </a:xfrm>
        </p:spPr>
        <p:txBody>
          <a:bodyPr>
            <a:normAutofit lnSpcReduction="10000"/>
          </a:bodyPr>
          <a:lstStyle/>
          <a:p>
            <a:r>
              <a:rPr lang="cs-CZ" b="1" dirty="0"/>
              <a:t>K projektovému řízení v organizaci patří neodmyslitelně </a:t>
            </a:r>
            <a:r>
              <a:rPr lang="cs-CZ" b="1" dirty="0">
                <a:solidFill>
                  <a:srgbClr val="00B0F0"/>
                </a:solidFill>
              </a:rPr>
              <a:t>maticová organizační struktura</a:t>
            </a:r>
            <a:r>
              <a:rPr lang="cs-CZ" b="1" dirty="0"/>
              <a:t>, která souvisí s vyvážením pravomocí a odpovědností projektového manažera vůči dalším projektovým nebo liniovým manažerům, ale rovněž</a:t>
            </a:r>
            <a:br>
              <a:rPr lang="cs-CZ" b="1" dirty="0"/>
            </a:br>
            <a:r>
              <a:rPr lang="cs-CZ" b="1" dirty="0"/>
              <a:t>s pravomocemi a odpovědnostmi všech pracovníků na projektu účastných, tedy celého projektového týmu.</a:t>
            </a:r>
          </a:p>
        </p:txBody>
      </p:sp>
    </p:spTree>
    <p:extLst>
      <p:ext uri="{BB962C8B-B14F-4D97-AF65-F5344CB8AC3E}">
        <p14:creationId xmlns:p14="http://schemas.microsoft.com/office/powerpoint/2010/main" val="6463523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71CBAF-CBD8-4C8F-8BDF-353974B21249}"/>
              </a:ext>
            </a:extLst>
          </p:cNvPr>
          <p:cNvSpPr>
            <a:spLocks noGrp="1"/>
          </p:cNvSpPr>
          <p:nvPr>
            <p:ph type="title"/>
          </p:nvPr>
        </p:nvSpPr>
        <p:spPr>
          <a:xfrm>
            <a:off x="457200" y="643180"/>
            <a:ext cx="8229600" cy="774458"/>
          </a:xfrm>
        </p:spPr>
        <p:txBody>
          <a:bodyPr>
            <a:normAutofit/>
          </a:bodyPr>
          <a:lstStyle/>
          <a:p>
            <a:r>
              <a:rPr lang="cs-CZ" sz="3200" b="1" dirty="0">
                <a:solidFill>
                  <a:srgbClr val="FF0000"/>
                </a:solidFill>
              </a:rPr>
              <a:t>JAKÉ EXISTUJÍ PŘÍSTUPY K ŘÍZENÍ PROJEKTU?</a:t>
            </a:r>
          </a:p>
        </p:txBody>
      </p:sp>
      <p:sp>
        <p:nvSpPr>
          <p:cNvPr id="3" name="Zástupný obsah 2">
            <a:extLst>
              <a:ext uri="{FF2B5EF4-FFF2-40B4-BE49-F238E27FC236}">
                <a16:creationId xmlns:a16="http://schemas.microsoft.com/office/drawing/2014/main" id="{2B676B1A-4E5D-4008-9A08-507311252C67}"/>
              </a:ext>
            </a:extLst>
          </p:cNvPr>
          <p:cNvSpPr>
            <a:spLocks noGrp="1"/>
          </p:cNvSpPr>
          <p:nvPr>
            <p:ph idx="1"/>
          </p:nvPr>
        </p:nvSpPr>
        <p:spPr/>
        <p:txBody>
          <a:bodyPr>
            <a:normAutofit fontScale="85000" lnSpcReduction="10000"/>
          </a:bodyPr>
          <a:lstStyle/>
          <a:p>
            <a:r>
              <a:rPr lang="cs-CZ" b="1" dirty="0"/>
              <a:t>Protože neexistuje nic jako “typický projekt” tak také neexistuje jediný správný přístup k řízení projektu.</a:t>
            </a:r>
          </a:p>
          <a:p>
            <a:r>
              <a:rPr lang="cs-CZ" b="1" dirty="0"/>
              <a:t>Ten je nutné vždy volit podle charakteru a podmínek konkrétního projektu, respektive podle toho, jaký typ projektů ve firmě máme.</a:t>
            </a:r>
          </a:p>
          <a:p>
            <a:r>
              <a:rPr lang="cs-CZ" b="1" dirty="0"/>
              <a:t>Jinak se řídí projekty vývoje software a jinak výstavba nové továrny nebo nové výrobní linky.</a:t>
            </a:r>
          </a:p>
          <a:p>
            <a:r>
              <a:rPr lang="cs-CZ" b="1" dirty="0"/>
              <a:t>V zásadě existují dva základních přístupy k řízení projektu:</a:t>
            </a:r>
          </a:p>
          <a:p>
            <a:pPr lvl="1"/>
            <a:r>
              <a:rPr lang="cs-CZ" b="1" dirty="0">
                <a:solidFill>
                  <a:srgbClr val="00B0F0"/>
                </a:solidFill>
              </a:rPr>
              <a:t>Tradiční přístup</a:t>
            </a:r>
          </a:p>
          <a:p>
            <a:pPr lvl="1"/>
            <a:r>
              <a:rPr lang="cs-CZ" b="1" dirty="0">
                <a:solidFill>
                  <a:srgbClr val="00B0F0"/>
                </a:solidFill>
              </a:rPr>
              <a:t>Agilní přístup</a:t>
            </a:r>
          </a:p>
        </p:txBody>
      </p:sp>
    </p:spTree>
    <p:extLst>
      <p:ext uri="{BB962C8B-B14F-4D97-AF65-F5344CB8AC3E}">
        <p14:creationId xmlns:p14="http://schemas.microsoft.com/office/powerpoint/2010/main" val="17748137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1BD539-E389-4B61-9CFD-404FEF4E4CE1}"/>
              </a:ext>
            </a:extLst>
          </p:cNvPr>
          <p:cNvSpPr>
            <a:spLocks noGrp="1"/>
          </p:cNvSpPr>
          <p:nvPr>
            <p:ph type="title"/>
          </p:nvPr>
        </p:nvSpPr>
        <p:spPr>
          <a:xfrm>
            <a:off x="457200" y="581186"/>
            <a:ext cx="8229600" cy="836452"/>
          </a:xfrm>
        </p:spPr>
        <p:txBody>
          <a:bodyPr/>
          <a:lstStyle/>
          <a:p>
            <a:r>
              <a:rPr lang="cs-CZ" b="1" dirty="0">
                <a:solidFill>
                  <a:srgbClr val="FF0000"/>
                </a:solidFill>
              </a:rPr>
              <a:t>TRADIČNÍ PŘÍSTUP</a:t>
            </a:r>
          </a:p>
        </p:txBody>
      </p:sp>
      <p:sp>
        <p:nvSpPr>
          <p:cNvPr id="3" name="Zástupný obsah 2">
            <a:extLst>
              <a:ext uri="{FF2B5EF4-FFF2-40B4-BE49-F238E27FC236}">
                <a16:creationId xmlns:a16="http://schemas.microsoft.com/office/drawing/2014/main" id="{75492AA0-F59A-413B-9915-4A02EF7C31D7}"/>
              </a:ext>
            </a:extLst>
          </p:cNvPr>
          <p:cNvSpPr>
            <a:spLocks noGrp="1"/>
          </p:cNvSpPr>
          <p:nvPr>
            <p:ph idx="1"/>
          </p:nvPr>
        </p:nvSpPr>
        <p:spPr>
          <a:xfrm>
            <a:off x="457200" y="1774556"/>
            <a:ext cx="8229600" cy="4351607"/>
          </a:xfrm>
        </p:spPr>
        <p:txBody>
          <a:bodyPr>
            <a:normAutofit fontScale="70000" lnSpcReduction="20000"/>
          </a:bodyPr>
          <a:lstStyle/>
          <a:p>
            <a:r>
              <a:rPr lang="cs-CZ" b="1" dirty="0">
                <a:solidFill>
                  <a:srgbClr val="00B0F0"/>
                </a:solidFill>
              </a:rPr>
              <a:t>Tradiční přístup </a:t>
            </a:r>
            <a:r>
              <a:rPr lang="cs-CZ" b="1" dirty="0"/>
              <a:t>je založen na důkladném naplánování na začátku projektu a řízení všech aktivit v průběhu projektu.</a:t>
            </a:r>
          </a:p>
          <a:p>
            <a:r>
              <a:rPr lang="cs-CZ" b="1" dirty="0"/>
              <a:t>Je vhodný pro projekty, které mají předem jasně danou podobu cíle (např. nová výrobní hala, výstavba nové elektrárny) a je třeba dobře naplánovat a odřídit všechny aktivity, návaznosti či subdodavatele.</a:t>
            </a:r>
          </a:p>
          <a:p>
            <a:r>
              <a:rPr lang="cs-CZ" b="1" dirty="0"/>
              <a:t>Tradiční přístup vyžaduje kvalitně popsaný cíl, výstupy a plán projektu.</a:t>
            </a:r>
          </a:p>
          <a:p>
            <a:r>
              <a:rPr lang="cs-CZ" b="1" dirty="0"/>
              <a:t>V zásadě skládá z pěti základních fází projektu:</a:t>
            </a:r>
          </a:p>
          <a:p>
            <a:pPr lvl="1"/>
            <a:r>
              <a:rPr lang="cs-CZ" b="1" dirty="0">
                <a:solidFill>
                  <a:srgbClr val="00B0F0"/>
                </a:solidFill>
              </a:rPr>
              <a:t>Iniciace</a:t>
            </a:r>
            <a:r>
              <a:rPr lang="cs-CZ" b="1" dirty="0"/>
              <a:t> (</a:t>
            </a:r>
            <a:r>
              <a:rPr lang="cs-CZ" b="1" dirty="0" err="1"/>
              <a:t>Initiation</a:t>
            </a:r>
            <a:r>
              <a:rPr lang="cs-CZ" b="1" dirty="0"/>
              <a:t>)</a:t>
            </a:r>
          </a:p>
          <a:p>
            <a:pPr lvl="1"/>
            <a:r>
              <a:rPr lang="cs-CZ" b="1" dirty="0">
                <a:solidFill>
                  <a:srgbClr val="00B0F0"/>
                </a:solidFill>
              </a:rPr>
              <a:t>Plánování a návrh </a:t>
            </a:r>
            <a:r>
              <a:rPr lang="cs-CZ" b="1" dirty="0"/>
              <a:t>(</a:t>
            </a:r>
            <a:r>
              <a:rPr lang="cs-CZ" b="1" dirty="0" err="1"/>
              <a:t>Planning</a:t>
            </a:r>
            <a:r>
              <a:rPr lang="cs-CZ" b="1" dirty="0"/>
              <a:t> and Design)</a:t>
            </a:r>
          </a:p>
          <a:p>
            <a:pPr lvl="1"/>
            <a:r>
              <a:rPr lang="cs-CZ" b="1" dirty="0">
                <a:solidFill>
                  <a:srgbClr val="00B0F0"/>
                </a:solidFill>
              </a:rPr>
              <a:t>Realizace</a:t>
            </a:r>
            <a:r>
              <a:rPr lang="cs-CZ" b="1" dirty="0"/>
              <a:t> (</a:t>
            </a:r>
            <a:r>
              <a:rPr lang="cs-CZ" b="1" dirty="0" err="1"/>
              <a:t>Execution</a:t>
            </a:r>
            <a:r>
              <a:rPr lang="cs-CZ" b="1" dirty="0"/>
              <a:t>)</a:t>
            </a:r>
          </a:p>
          <a:p>
            <a:pPr lvl="1"/>
            <a:r>
              <a:rPr lang="cs-CZ" b="1" dirty="0">
                <a:solidFill>
                  <a:srgbClr val="00B0F0"/>
                </a:solidFill>
              </a:rPr>
              <a:t>Monitoring</a:t>
            </a:r>
            <a:r>
              <a:rPr lang="cs-CZ" b="1" dirty="0"/>
              <a:t> (Monitoring and Controlling)</a:t>
            </a:r>
          </a:p>
          <a:p>
            <a:pPr lvl="1"/>
            <a:r>
              <a:rPr lang="cs-CZ" b="1" dirty="0">
                <a:solidFill>
                  <a:srgbClr val="00B0F0"/>
                </a:solidFill>
              </a:rPr>
              <a:t>Uzavření</a:t>
            </a:r>
            <a:r>
              <a:rPr lang="cs-CZ" b="1" dirty="0"/>
              <a:t> (</a:t>
            </a:r>
            <a:r>
              <a:rPr lang="cs-CZ" b="1" dirty="0" err="1"/>
              <a:t>Completion</a:t>
            </a:r>
            <a:r>
              <a:rPr lang="cs-CZ" b="1" dirty="0"/>
              <a:t>)</a:t>
            </a:r>
          </a:p>
          <a:p>
            <a:pPr marL="0" indent="0">
              <a:buNone/>
            </a:pPr>
            <a:endParaRPr lang="cs-CZ" dirty="0"/>
          </a:p>
        </p:txBody>
      </p:sp>
    </p:spTree>
    <p:extLst>
      <p:ext uri="{BB962C8B-B14F-4D97-AF65-F5344CB8AC3E}">
        <p14:creationId xmlns:p14="http://schemas.microsoft.com/office/powerpoint/2010/main" val="28414232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A89D97-D63C-4410-BE48-4345E8164F27}"/>
              </a:ext>
            </a:extLst>
          </p:cNvPr>
          <p:cNvSpPr>
            <a:spLocks noGrp="1"/>
          </p:cNvSpPr>
          <p:nvPr>
            <p:ph type="title"/>
          </p:nvPr>
        </p:nvSpPr>
        <p:spPr>
          <a:xfrm>
            <a:off x="4572000" y="221079"/>
            <a:ext cx="4417017" cy="797706"/>
          </a:xfrm>
        </p:spPr>
        <p:txBody>
          <a:bodyPr/>
          <a:lstStyle/>
          <a:p>
            <a:r>
              <a:rPr lang="cs-CZ" b="1" dirty="0">
                <a:solidFill>
                  <a:srgbClr val="FF0000"/>
                </a:solidFill>
              </a:rPr>
              <a:t>AGILNÍ PŘÍSTUP</a:t>
            </a:r>
          </a:p>
        </p:txBody>
      </p:sp>
      <p:sp>
        <p:nvSpPr>
          <p:cNvPr id="3" name="Zástupný obsah 2">
            <a:extLst>
              <a:ext uri="{FF2B5EF4-FFF2-40B4-BE49-F238E27FC236}">
                <a16:creationId xmlns:a16="http://schemas.microsoft.com/office/drawing/2014/main" id="{FE9BD5B6-87BF-4054-84B6-100F0A3B0F0D}"/>
              </a:ext>
            </a:extLst>
          </p:cNvPr>
          <p:cNvSpPr>
            <a:spLocks noGrp="1"/>
          </p:cNvSpPr>
          <p:nvPr>
            <p:ph idx="1"/>
          </p:nvPr>
        </p:nvSpPr>
        <p:spPr>
          <a:xfrm>
            <a:off x="457200" y="1379348"/>
            <a:ext cx="8229600" cy="4746815"/>
          </a:xfrm>
        </p:spPr>
        <p:txBody>
          <a:bodyPr>
            <a:normAutofit fontScale="85000" lnSpcReduction="20000"/>
          </a:bodyPr>
          <a:lstStyle/>
          <a:p>
            <a:r>
              <a:rPr lang="cs-CZ" b="1" dirty="0">
                <a:solidFill>
                  <a:srgbClr val="00B0F0"/>
                </a:solidFill>
              </a:rPr>
              <a:t>Agilní přístup </a:t>
            </a:r>
            <a:r>
              <a:rPr lang="cs-CZ" b="1" dirty="0"/>
              <a:t>je založený na průběžném upřesňování cíle projektu díky interakci a budoucím zákazníkem či</a:t>
            </a:r>
            <a:br>
              <a:rPr lang="cs-CZ" b="1" dirty="0"/>
            </a:br>
            <a:r>
              <a:rPr lang="cs-CZ" b="1" dirty="0"/>
              <a:t>s uživateli výsledků projektu, na pružných reakcích na změny, a průběžném rozvrhování práce v průběhu projektu.</a:t>
            </a:r>
          </a:p>
          <a:p>
            <a:r>
              <a:rPr lang="cs-CZ" b="1" dirty="0"/>
              <a:t>Agilní přístup je vhodný pro takové projekty, kde dochází k </a:t>
            </a:r>
            <a:r>
              <a:rPr lang="cs-CZ" b="1" dirty="0">
                <a:solidFill>
                  <a:srgbClr val="00B0F0"/>
                </a:solidFill>
              </a:rPr>
              <a:t>vývoji produktu</a:t>
            </a:r>
            <a:r>
              <a:rPr lang="cs-CZ" b="1" dirty="0"/>
              <a:t>, tedy tehdy když nelze předem kvalitně popsat a naplánovat všechno do detailu a bez interakce s budoucím zákazníkem či uživatelem.</a:t>
            </a:r>
          </a:p>
          <a:p>
            <a:r>
              <a:rPr lang="cs-CZ" b="1" dirty="0"/>
              <a:t>Agilní přístup se často využívá ve vývoji software, kde je v protikladu vůči tradičnímu přístupu,</a:t>
            </a:r>
            <a:br>
              <a:rPr lang="cs-CZ" b="1" dirty="0"/>
            </a:br>
            <a:r>
              <a:rPr lang="cs-CZ" b="1" dirty="0"/>
              <a:t>tzv. vodopádovému modelu.</a:t>
            </a:r>
          </a:p>
        </p:txBody>
      </p:sp>
    </p:spTree>
    <p:extLst>
      <p:ext uri="{BB962C8B-B14F-4D97-AF65-F5344CB8AC3E}">
        <p14:creationId xmlns:p14="http://schemas.microsoft.com/office/powerpoint/2010/main" val="125872056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612410-3FB3-4E41-9984-05B96E2A6B9F}"/>
              </a:ext>
            </a:extLst>
          </p:cNvPr>
          <p:cNvSpPr>
            <a:spLocks noGrp="1"/>
          </p:cNvSpPr>
          <p:nvPr>
            <p:ph type="title"/>
          </p:nvPr>
        </p:nvSpPr>
        <p:spPr>
          <a:xfrm>
            <a:off x="457200" y="596684"/>
            <a:ext cx="8229600" cy="820953"/>
          </a:xfrm>
        </p:spPr>
        <p:txBody>
          <a:bodyPr>
            <a:normAutofit fontScale="90000"/>
          </a:bodyPr>
          <a:lstStyle/>
          <a:p>
            <a:r>
              <a:rPr lang="cs-CZ" b="1" dirty="0">
                <a:solidFill>
                  <a:srgbClr val="FF0000"/>
                </a:solidFill>
              </a:rPr>
              <a:t>STANDARDY PRO ŘÍZENÍ PROJEKTŮ (1)</a:t>
            </a:r>
          </a:p>
        </p:txBody>
      </p:sp>
      <p:sp>
        <p:nvSpPr>
          <p:cNvPr id="3" name="Zástupný obsah 2">
            <a:extLst>
              <a:ext uri="{FF2B5EF4-FFF2-40B4-BE49-F238E27FC236}">
                <a16:creationId xmlns:a16="http://schemas.microsoft.com/office/drawing/2014/main" id="{E31E1CEE-9BE3-4446-80C5-AD9FC47EB5F8}"/>
              </a:ext>
            </a:extLst>
          </p:cNvPr>
          <p:cNvSpPr>
            <a:spLocks noGrp="1"/>
          </p:cNvSpPr>
          <p:nvPr>
            <p:ph idx="1"/>
          </p:nvPr>
        </p:nvSpPr>
        <p:spPr>
          <a:xfrm>
            <a:off x="457200" y="1774556"/>
            <a:ext cx="8229600" cy="4351607"/>
          </a:xfrm>
        </p:spPr>
        <p:txBody>
          <a:bodyPr>
            <a:normAutofit fontScale="77500" lnSpcReduction="20000"/>
          </a:bodyPr>
          <a:lstStyle/>
          <a:p>
            <a:r>
              <a:rPr lang="cs-CZ" b="1" dirty="0"/>
              <a:t>Tématu řízení projektů na mezinárodní úrovni se věnují různé profesní organizace nebo organizace vydávající </a:t>
            </a:r>
            <a:r>
              <a:rPr lang="cs-CZ" b="1" dirty="0">
                <a:solidFill>
                  <a:srgbClr val="00B0F0"/>
                </a:solidFill>
              </a:rPr>
              <a:t>standardy</a:t>
            </a:r>
            <a:r>
              <a:rPr lang="cs-CZ" b="1" dirty="0"/>
              <a:t>.</a:t>
            </a:r>
          </a:p>
          <a:p>
            <a:r>
              <a:rPr lang="cs-CZ" b="1" dirty="0"/>
              <a:t>Ty nejvýznamnější v tomto oboru jsou PMI, IPMA, AXELOS Limited.</a:t>
            </a:r>
          </a:p>
          <a:p>
            <a:r>
              <a:rPr lang="cs-CZ" b="1" dirty="0"/>
              <a:t>Existuje rovněž mnoho oborových a dílčích metodik pro řízení projektů.</a:t>
            </a:r>
          </a:p>
          <a:p>
            <a:r>
              <a:rPr lang="cs-CZ" b="1" dirty="0"/>
              <a:t>Obecně nejznámější a světově nejrozšířenější </a:t>
            </a:r>
            <a:r>
              <a:rPr lang="cs-CZ" b="1" dirty="0">
                <a:solidFill>
                  <a:srgbClr val="00B0F0"/>
                </a:solidFill>
              </a:rPr>
              <a:t>metodiky</a:t>
            </a:r>
            <a:br>
              <a:rPr lang="cs-CZ" b="1" dirty="0">
                <a:solidFill>
                  <a:srgbClr val="00B0F0"/>
                </a:solidFill>
              </a:rPr>
            </a:br>
            <a:r>
              <a:rPr lang="cs-CZ" b="1" dirty="0">
                <a:solidFill>
                  <a:srgbClr val="00B0F0"/>
                </a:solidFill>
              </a:rPr>
              <a:t>a standardy pro řízení projektů </a:t>
            </a:r>
            <a:r>
              <a:rPr lang="cs-CZ" b="1" dirty="0"/>
              <a:t>jsou:</a:t>
            </a:r>
          </a:p>
          <a:p>
            <a:pPr lvl="1"/>
            <a:r>
              <a:rPr lang="cs-CZ" b="1" dirty="0">
                <a:solidFill>
                  <a:srgbClr val="00B0F0"/>
                </a:solidFill>
              </a:rPr>
              <a:t>PMBOK</a:t>
            </a:r>
            <a:r>
              <a:rPr lang="cs-CZ" b="1" dirty="0"/>
              <a:t> (Project Management Body </a:t>
            </a:r>
            <a:r>
              <a:rPr lang="cs-CZ" b="1" dirty="0" err="1"/>
              <a:t>of</a:t>
            </a:r>
            <a:r>
              <a:rPr lang="cs-CZ" b="1" dirty="0"/>
              <a:t> </a:t>
            </a:r>
            <a:r>
              <a:rPr lang="cs-CZ" b="1" dirty="0" err="1"/>
              <a:t>Knowledge</a:t>
            </a:r>
            <a:r>
              <a:rPr lang="cs-CZ" b="1" dirty="0"/>
              <a:t>), kterou vydává PMI</a:t>
            </a:r>
          </a:p>
          <a:p>
            <a:pPr lvl="1"/>
            <a:r>
              <a:rPr lang="cs-CZ" b="1" dirty="0">
                <a:solidFill>
                  <a:srgbClr val="00B0F0"/>
                </a:solidFill>
              </a:rPr>
              <a:t>PRINCE 2 </a:t>
            </a:r>
            <a:r>
              <a:rPr lang="cs-CZ" b="1" dirty="0"/>
              <a:t>(</a:t>
            </a:r>
            <a:r>
              <a:rPr lang="cs-CZ" b="1" dirty="0" err="1"/>
              <a:t>Projects</a:t>
            </a:r>
            <a:r>
              <a:rPr lang="cs-CZ" b="1" dirty="0"/>
              <a:t> IN </a:t>
            </a:r>
            <a:r>
              <a:rPr lang="cs-CZ" b="1" dirty="0" err="1"/>
              <a:t>Controlled</a:t>
            </a:r>
            <a:r>
              <a:rPr lang="cs-CZ" b="1" dirty="0"/>
              <a:t> Environment, kterou vydává AXELOS Limited</a:t>
            </a:r>
          </a:p>
        </p:txBody>
      </p:sp>
    </p:spTree>
    <p:extLst>
      <p:ext uri="{BB962C8B-B14F-4D97-AF65-F5344CB8AC3E}">
        <p14:creationId xmlns:p14="http://schemas.microsoft.com/office/powerpoint/2010/main" val="41856808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A7EEF1-2F96-45DF-A91A-4C908EC3FD62}"/>
              </a:ext>
            </a:extLst>
          </p:cNvPr>
          <p:cNvSpPr>
            <a:spLocks noGrp="1"/>
          </p:cNvSpPr>
          <p:nvPr>
            <p:ph type="title"/>
          </p:nvPr>
        </p:nvSpPr>
        <p:spPr/>
        <p:txBody>
          <a:bodyPr>
            <a:normAutofit fontScale="90000"/>
          </a:bodyPr>
          <a:lstStyle/>
          <a:p>
            <a:r>
              <a:rPr lang="cs-CZ" b="1" dirty="0">
                <a:solidFill>
                  <a:srgbClr val="FF0000"/>
                </a:solidFill>
              </a:rPr>
              <a:t>STANDARDY PRO ŘÍZENÍ PROJEKTŮ (2)</a:t>
            </a:r>
            <a:endParaRPr lang="cs-CZ" dirty="0"/>
          </a:p>
        </p:txBody>
      </p:sp>
      <p:sp>
        <p:nvSpPr>
          <p:cNvPr id="3" name="Zástupný obsah 2">
            <a:extLst>
              <a:ext uri="{FF2B5EF4-FFF2-40B4-BE49-F238E27FC236}">
                <a16:creationId xmlns:a16="http://schemas.microsoft.com/office/drawing/2014/main" id="{E8861795-0539-4B48-BFF8-9C37F7AEB0C2}"/>
              </a:ext>
            </a:extLst>
          </p:cNvPr>
          <p:cNvSpPr>
            <a:spLocks noGrp="1"/>
          </p:cNvSpPr>
          <p:nvPr>
            <p:ph idx="1"/>
          </p:nvPr>
        </p:nvSpPr>
        <p:spPr/>
        <p:txBody>
          <a:bodyPr>
            <a:normAutofit fontScale="85000" lnSpcReduction="20000"/>
          </a:bodyPr>
          <a:lstStyle/>
          <a:p>
            <a:r>
              <a:rPr lang="cs-CZ" b="1" dirty="0"/>
              <a:t>Tyto metodiky a svým způsobem de facto standardy obsahují vše potřebné k řízení projektů různého charakteru a různých velikostí.</a:t>
            </a:r>
          </a:p>
          <a:p>
            <a:r>
              <a:rPr lang="cs-CZ" b="1" dirty="0"/>
              <a:t>Rozhodnutí o tom, jakou metodu pro řízení projektů zvolit, je závislé především na třech </a:t>
            </a:r>
            <a:r>
              <a:rPr lang="cs-CZ" b="1" dirty="0">
                <a:solidFill>
                  <a:srgbClr val="00B0F0"/>
                </a:solidFill>
              </a:rPr>
              <a:t>základních faktorech:</a:t>
            </a:r>
          </a:p>
          <a:p>
            <a:pPr lvl="1"/>
            <a:r>
              <a:rPr lang="cs-CZ" b="1" dirty="0"/>
              <a:t>Na </a:t>
            </a:r>
            <a:r>
              <a:rPr lang="cs-CZ" b="1" dirty="0">
                <a:solidFill>
                  <a:srgbClr val="00B0F0"/>
                </a:solidFill>
              </a:rPr>
              <a:t>organizaci</a:t>
            </a:r>
            <a:r>
              <a:rPr lang="cs-CZ" b="1" dirty="0"/>
              <a:t>(druh, kultura, vyspělost, velikost, způsob řízení, …), ve které projekt probíhá</a:t>
            </a:r>
          </a:p>
          <a:p>
            <a:pPr lvl="1"/>
            <a:r>
              <a:rPr lang="cs-CZ" b="1" dirty="0"/>
              <a:t>Na </a:t>
            </a:r>
            <a:r>
              <a:rPr lang="cs-CZ" b="1" dirty="0">
                <a:solidFill>
                  <a:srgbClr val="00B0F0"/>
                </a:solidFill>
              </a:rPr>
              <a:t>specifikaci projektu </a:t>
            </a:r>
            <a:r>
              <a:rPr lang="cs-CZ" b="1" dirty="0"/>
              <a:t>(samotný předmět a cíle, finance, harmonogram, priority, kapacity, rizika, vazba na portfolio projektů, …)</a:t>
            </a:r>
          </a:p>
          <a:p>
            <a:pPr lvl="1"/>
            <a:r>
              <a:rPr lang="cs-CZ" b="1" dirty="0"/>
              <a:t>Na </a:t>
            </a:r>
            <a:r>
              <a:rPr lang="cs-CZ" b="1" dirty="0">
                <a:solidFill>
                  <a:srgbClr val="00B0F0"/>
                </a:solidFill>
              </a:rPr>
              <a:t>projektovém manažerovi</a:t>
            </a:r>
            <a:r>
              <a:rPr lang="cs-CZ" b="1" dirty="0"/>
              <a:t>, který projekt řídí (a tedy na zkušenostech s konkrétní metodikou)</a:t>
            </a:r>
          </a:p>
        </p:txBody>
      </p:sp>
    </p:spTree>
    <p:extLst>
      <p:ext uri="{BB962C8B-B14F-4D97-AF65-F5344CB8AC3E}">
        <p14:creationId xmlns:p14="http://schemas.microsoft.com/office/powerpoint/2010/main" val="6386212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2FB888-1CA7-4723-802D-2552D8775272}"/>
              </a:ext>
            </a:extLst>
          </p:cNvPr>
          <p:cNvSpPr>
            <a:spLocks noGrp="1"/>
          </p:cNvSpPr>
          <p:nvPr>
            <p:ph type="title"/>
          </p:nvPr>
        </p:nvSpPr>
        <p:spPr>
          <a:xfrm>
            <a:off x="5339166" y="173900"/>
            <a:ext cx="3711844" cy="841240"/>
          </a:xfrm>
        </p:spPr>
        <p:txBody>
          <a:bodyPr/>
          <a:lstStyle/>
          <a:p>
            <a:r>
              <a:rPr lang="cs-CZ" b="1" dirty="0">
                <a:solidFill>
                  <a:srgbClr val="FF0000"/>
                </a:solidFill>
              </a:rPr>
              <a:t>ISO NORMY</a:t>
            </a:r>
          </a:p>
        </p:txBody>
      </p:sp>
      <p:sp>
        <p:nvSpPr>
          <p:cNvPr id="3" name="Zástupný obsah 2">
            <a:extLst>
              <a:ext uri="{FF2B5EF4-FFF2-40B4-BE49-F238E27FC236}">
                <a16:creationId xmlns:a16="http://schemas.microsoft.com/office/drawing/2014/main" id="{BEAB5644-4330-4EE1-8A37-F6769F22D782}"/>
              </a:ext>
            </a:extLst>
          </p:cNvPr>
          <p:cNvSpPr>
            <a:spLocks noGrp="1"/>
          </p:cNvSpPr>
          <p:nvPr>
            <p:ph idx="1"/>
          </p:nvPr>
        </p:nvSpPr>
        <p:spPr>
          <a:xfrm>
            <a:off x="457200" y="2162014"/>
            <a:ext cx="8229600" cy="3964149"/>
          </a:xfrm>
        </p:spPr>
        <p:txBody>
          <a:bodyPr>
            <a:normAutofit/>
          </a:bodyPr>
          <a:lstStyle/>
          <a:p>
            <a:r>
              <a:rPr lang="cs-CZ" b="1" dirty="0"/>
              <a:t>Ve vztahu k řízení projektu se vztahují také </a:t>
            </a:r>
            <a:r>
              <a:rPr lang="cs-CZ" b="1" dirty="0">
                <a:solidFill>
                  <a:srgbClr val="00B0F0"/>
                </a:solidFill>
              </a:rPr>
              <a:t>normy ISO</a:t>
            </a:r>
            <a:r>
              <a:rPr lang="cs-CZ" b="1" dirty="0"/>
              <a:t>,  které umožňuje certifikovat systém řízení projektů v organizaci.</a:t>
            </a:r>
          </a:p>
          <a:p>
            <a:r>
              <a:rPr lang="cs-CZ" b="1" dirty="0">
                <a:solidFill>
                  <a:srgbClr val="00B0F0"/>
                </a:solidFill>
              </a:rPr>
              <a:t>ISO 10006 </a:t>
            </a:r>
            <a:r>
              <a:rPr lang="cs-CZ" b="1" dirty="0"/>
              <a:t>– </a:t>
            </a:r>
            <a:r>
              <a:rPr lang="cs-CZ" b="1" dirty="0">
                <a:solidFill>
                  <a:srgbClr val="00B0F0"/>
                </a:solidFill>
              </a:rPr>
              <a:t>Systémy managementu jakosti </a:t>
            </a:r>
            <a:r>
              <a:rPr lang="cs-CZ" b="1" dirty="0"/>
              <a:t>(norma ISO pro řízení kvality)</a:t>
            </a:r>
          </a:p>
          <a:p>
            <a:r>
              <a:rPr lang="cs-CZ" b="1" dirty="0">
                <a:solidFill>
                  <a:srgbClr val="00B0F0"/>
                </a:solidFill>
              </a:rPr>
              <a:t>ISO 21500 Management projektu </a:t>
            </a:r>
            <a:r>
              <a:rPr lang="cs-CZ" b="1" dirty="0"/>
              <a:t>(připravovaná norma ISO pro řízení projektů</a:t>
            </a:r>
          </a:p>
        </p:txBody>
      </p:sp>
    </p:spTree>
    <p:extLst>
      <p:ext uri="{BB962C8B-B14F-4D97-AF65-F5344CB8AC3E}">
        <p14:creationId xmlns:p14="http://schemas.microsoft.com/office/powerpoint/2010/main" val="39704455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7A7D67-4509-4B1C-BAAA-00D36CC464FB}"/>
              </a:ext>
            </a:extLst>
          </p:cNvPr>
          <p:cNvSpPr>
            <a:spLocks noGrp="1"/>
          </p:cNvSpPr>
          <p:nvPr>
            <p:ph type="title"/>
          </p:nvPr>
        </p:nvSpPr>
        <p:spPr>
          <a:xfrm>
            <a:off x="457200" y="573436"/>
            <a:ext cx="8229600" cy="844201"/>
          </a:xfrm>
        </p:spPr>
        <p:txBody>
          <a:bodyPr/>
          <a:lstStyle/>
          <a:p>
            <a:r>
              <a:rPr lang="cs-CZ" b="1" dirty="0">
                <a:solidFill>
                  <a:srgbClr val="FF0000"/>
                </a:solidFill>
              </a:rPr>
              <a:t>PROJEKTOVÝ MANAŽER</a:t>
            </a:r>
          </a:p>
        </p:txBody>
      </p:sp>
      <p:sp>
        <p:nvSpPr>
          <p:cNvPr id="3" name="Zástupný obsah 2">
            <a:extLst>
              <a:ext uri="{FF2B5EF4-FFF2-40B4-BE49-F238E27FC236}">
                <a16:creationId xmlns:a16="http://schemas.microsoft.com/office/drawing/2014/main" id="{670C9D4C-222E-4D83-B24F-912FD4251E74}"/>
              </a:ext>
            </a:extLst>
          </p:cNvPr>
          <p:cNvSpPr>
            <a:spLocks noGrp="1"/>
          </p:cNvSpPr>
          <p:nvPr>
            <p:ph idx="1"/>
          </p:nvPr>
        </p:nvSpPr>
        <p:spPr>
          <a:xfrm>
            <a:off x="457200" y="1766807"/>
            <a:ext cx="8229600" cy="4359356"/>
          </a:xfrm>
        </p:spPr>
        <p:txBody>
          <a:bodyPr>
            <a:normAutofit lnSpcReduction="10000"/>
          </a:bodyPr>
          <a:lstStyle/>
          <a:p>
            <a:r>
              <a:rPr lang="cs-CZ" b="1" dirty="0"/>
              <a:t>Z hlediska řízení samotného projektu je klíčová role tzv. </a:t>
            </a:r>
            <a:r>
              <a:rPr lang="cs-CZ" b="1" dirty="0">
                <a:solidFill>
                  <a:srgbClr val="00B0F0"/>
                </a:solidFill>
              </a:rPr>
              <a:t>projektového manažera</a:t>
            </a:r>
            <a:br>
              <a:rPr lang="cs-CZ" b="1" dirty="0"/>
            </a:br>
            <a:r>
              <a:rPr lang="cs-CZ" b="1" dirty="0"/>
              <a:t>(v praxi se užívají synonyma </a:t>
            </a:r>
            <a:r>
              <a:rPr lang="cs-CZ" b="1" dirty="0">
                <a:solidFill>
                  <a:srgbClr val="00B0F0"/>
                </a:solidFill>
              </a:rPr>
              <a:t>vedoucí projektu</a:t>
            </a:r>
            <a:r>
              <a:rPr lang="cs-CZ" b="1" dirty="0"/>
              <a:t>, </a:t>
            </a:r>
            <a:r>
              <a:rPr lang="cs-CZ" b="1" dirty="0">
                <a:solidFill>
                  <a:srgbClr val="00B0F0"/>
                </a:solidFill>
              </a:rPr>
              <a:t>manažer projektu</a:t>
            </a:r>
            <a:r>
              <a:rPr lang="cs-CZ" b="1" dirty="0"/>
              <a:t>,</a:t>
            </a:r>
            <a:r>
              <a:rPr lang="cs-CZ" b="1" dirty="0">
                <a:solidFill>
                  <a:srgbClr val="00B0F0"/>
                </a:solidFill>
              </a:rPr>
              <a:t> </a:t>
            </a:r>
            <a:r>
              <a:rPr lang="cs-CZ" b="1" dirty="0"/>
              <a:t>anglicky </a:t>
            </a:r>
            <a:r>
              <a:rPr lang="cs-CZ" b="1" dirty="0">
                <a:solidFill>
                  <a:srgbClr val="00B0F0"/>
                </a:solidFill>
              </a:rPr>
              <a:t>Project Manager</a:t>
            </a:r>
            <a:r>
              <a:rPr lang="cs-CZ" b="1" dirty="0"/>
              <a:t>).</a:t>
            </a:r>
          </a:p>
          <a:p>
            <a:r>
              <a:rPr lang="cs-CZ" b="1" dirty="0"/>
              <a:t>K této manažerské roli existuje rozvinutý dnes již de-facto </a:t>
            </a:r>
            <a:r>
              <a:rPr lang="cs-CZ" b="1" dirty="0">
                <a:solidFill>
                  <a:srgbClr val="00B0F0"/>
                </a:solidFill>
              </a:rPr>
              <a:t>profesní standard ICB </a:t>
            </a:r>
            <a:r>
              <a:rPr lang="cs-CZ" b="1" dirty="0"/>
              <a:t>(IPMA </a:t>
            </a:r>
            <a:r>
              <a:rPr lang="cs-CZ" b="1" dirty="0" err="1"/>
              <a:t>Competence</a:t>
            </a:r>
            <a:r>
              <a:rPr lang="cs-CZ" b="1" dirty="0"/>
              <a:t> </a:t>
            </a:r>
            <a:r>
              <a:rPr lang="cs-CZ" b="1" dirty="0" err="1"/>
              <a:t>Baseline</a:t>
            </a:r>
            <a:r>
              <a:rPr lang="cs-CZ" b="1" dirty="0"/>
              <a:t>) a dále </a:t>
            </a:r>
            <a:r>
              <a:rPr lang="cs-CZ" b="1" dirty="0">
                <a:solidFill>
                  <a:srgbClr val="00B0F0"/>
                </a:solidFill>
              </a:rPr>
              <a:t>systémy profesních certifikací</a:t>
            </a:r>
            <a:r>
              <a:rPr lang="cs-CZ" b="1" dirty="0"/>
              <a:t>.</a:t>
            </a:r>
          </a:p>
        </p:txBody>
      </p:sp>
    </p:spTree>
    <p:extLst>
      <p:ext uri="{BB962C8B-B14F-4D97-AF65-F5344CB8AC3E}">
        <p14:creationId xmlns:p14="http://schemas.microsoft.com/office/powerpoint/2010/main" val="338665303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268D74-255C-4781-8E47-634A38921C7B}"/>
              </a:ext>
            </a:extLst>
          </p:cNvPr>
          <p:cNvSpPr>
            <a:spLocks noGrp="1"/>
          </p:cNvSpPr>
          <p:nvPr>
            <p:ph type="title"/>
          </p:nvPr>
        </p:nvSpPr>
        <p:spPr>
          <a:xfrm>
            <a:off x="457200" y="600559"/>
            <a:ext cx="8229600" cy="1143000"/>
          </a:xfrm>
        </p:spPr>
        <p:txBody>
          <a:bodyPr>
            <a:normAutofit fontScale="90000"/>
          </a:bodyPr>
          <a:lstStyle/>
          <a:p>
            <a:r>
              <a:rPr lang="cs-CZ" b="1" dirty="0">
                <a:solidFill>
                  <a:srgbClr val="FF0000"/>
                </a:solidFill>
              </a:rPr>
              <a:t>CERTIFIKACE PROJEKTOVÝCH MANAŽERŮ</a:t>
            </a:r>
          </a:p>
        </p:txBody>
      </p:sp>
      <p:sp>
        <p:nvSpPr>
          <p:cNvPr id="3" name="Zástupný obsah 2">
            <a:extLst>
              <a:ext uri="{FF2B5EF4-FFF2-40B4-BE49-F238E27FC236}">
                <a16:creationId xmlns:a16="http://schemas.microsoft.com/office/drawing/2014/main" id="{127145A5-C825-485A-9412-C93BBA6ACB82}"/>
              </a:ext>
            </a:extLst>
          </p:cNvPr>
          <p:cNvSpPr>
            <a:spLocks noGrp="1"/>
          </p:cNvSpPr>
          <p:nvPr>
            <p:ph idx="1"/>
          </p:nvPr>
        </p:nvSpPr>
        <p:spPr>
          <a:xfrm>
            <a:off x="457200" y="1852047"/>
            <a:ext cx="8229600" cy="4274116"/>
          </a:xfrm>
        </p:spPr>
        <p:txBody>
          <a:bodyPr>
            <a:normAutofit lnSpcReduction="10000"/>
          </a:bodyPr>
          <a:lstStyle/>
          <a:p>
            <a:r>
              <a:rPr lang="cs-CZ" b="1" dirty="0"/>
              <a:t>Nejznámější a světově nejrozšířenější certifikace projektových manažerů jsou:</a:t>
            </a:r>
          </a:p>
          <a:p>
            <a:pPr lvl="1"/>
            <a:r>
              <a:rPr lang="cs-CZ" b="1" dirty="0"/>
              <a:t>Certifikace projektového manažera dle IPMA (</a:t>
            </a:r>
            <a:r>
              <a:rPr lang="cs-CZ" b="1" dirty="0">
                <a:solidFill>
                  <a:srgbClr val="00B0F0"/>
                </a:solidFill>
              </a:rPr>
              <a:t>IPMA Project Manager </a:t>
            </a:r>
            <a:r>
              <a:rPr lang="cs-CZ" b="1" dirty="0" err="1">
                <a:solidFill>
                  <a:srgbClr val="00B0F0"/>
                </a:solidFill>
              </a:rPr>
              <a:t>certification</a:t>
            </a:r>
            <a:r>
              <a:rPr lang="cs-CZ" b="1" dirty="0"/>
              <a:t>)</a:t>
            </a:r>
            <a:br>
              <a:rPr lang="cs-CZ" b="1" dirty="0"/>
            </a:br>
            <a:r>
              <a:rPr lang="cs-CZ" b="1" dirty="0"/>
              <a:t>a Certifikace projektového manažera dle PMI (</a:t>
            </a:r>
            <a:r>
              <a:rPr lang="cs-CZ" b="1" dirty="0">
                <a:solidFill>
                  <a:srgbClr val="00B0F0"/>
                </a:solidFill>
              </a:rPr>
              <a:t>PMI Project Manager </a:t>
            </a:r>
            <a:r>
              <a:rPr lang="cs-CZ" b="1" dirty="0" err="1">
                <a:solidFill>
                  <a:srgbClr val="00B0F0"/>
                </a:solidFill>
              </a:rPr>
              <a:t>Certification</a:t>
            </a:r>
            <a:r>
              <a:rPr lang="cs-CZ" b="1" dirty="0"/>
              <a:t>, PMI - Project Management Institute)</a:t>
            </a:r>
          </a:p>
          <a:p>
            <a:pPr lvl="1"/>
            <a:r>
              <a:rPr lang="cs-CZ" b="1" dirty="0"/>
              <a:t>Certifikace projektového manažera dle PRINCE 2 (</a:t>
            </a:r>
            <a:r>
              <a:rPr lang="cs-CZ" b="1" dirty="0">
                <a:solidFill>
                  <a:srgbClr val="00B0F0"/>
                </a:solidFill>
              </a:rPr>
              <a:t>PRINCE2 Project Manager </a:t>
            </a:r>
            <a:r>
              <a:rPr lang="cs-CZ" b="1" dirty="0" err="1">
                <a:solidFill>
                  <a:srgbClr val="00B0F0"/>
                </a:solidFill>
              </a:rPr>
              <a:t>Certification</a:t>
            </a:r>
            <a:r>
              <a:rPr lang="cs-CZ" b="1" dirty="0"/>
              <a:t>, AXELOS Limited)</a:t>
            </a:r>
          </a:p>
        </p:txBody>
      </p:sp>
    </p:spTree>
    <p:extLst>
      <p:ext uri="{BB962C8B-B14F-4D97-AF65-F5344CB8AC3E}">
        <p14:creationId xmlns:p14="http://schemas.microsoft.com/office/powerpoint/2010/main" val="43358491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2ECDC4-1D20-4C06-9702-0AE87DCA686C}"/>
              </a:ext>
            </a:extLst>
          </p:cNvPr>
          <p:cNvSpPr>
            <a:spLocks noGrp="1"/>
          </p:cNvSpPr>
          <p:nvPr>
            <p:ph type="title"/>
          </p:nvPr>
        </p:nvSpPr>
        <p:spPr>
          <a:xfrm>
            <a:off x="457200" y="565688"/>
            <a:ext cx="8229600" cy="851950"/>
          </a:xfrm>
        </p:spPr>
        <p:txBody>
          <a:bodyPr>
            <a:normAutofit/>
          </a:bodyPr>
          <a:lstStyle/>
          <a:p>
            <a:r>
              <a:rPr lang="cs-CZ" b="1" dirty="0">
                <a:solidFill>
                  <a:srgbClr val="FF0000"/>
                </a:solidFill>
              </a:rPr>
              <a:t>SOFTWARE PRO ŘÍZENÍ PROJEKTŮ</a:t>
            </a:r>
          </a:p>
        </p:txBody>
      </p:sp>
      <p:sp>
        <p:nvSpPr>
          <p:cNvPr id="3" name="Zástupný obsah 2">
            <a:extLst>
              <a:ext uri="{FF2B5EF4-FFF2-40B4-BE49-F238E27FC236}">
                <a16:creationId xmlns:a16="http://schemas.microsoft.com/office/drawing/2014/main" id="{99D96FAC-46AB-48C5-A90E-85BC160C574B}"/>
              </a:ext>
            </a:extLst>
          </p:cNvPr>
          <p:cNvSpPr>
            <a:spLocks noGrp="1"/>
          </p:cNvSpPr>
          <p:nvPr>
            <p:ph idx="1"/>
          </p:nvPr>
        </p:nvSpPr>
        <p:spPr>
          <a:xfrm>
            <a:off x="139485" y="1836549"/>
            <a:ext cx="8903776" cy="4289613"/>
          </a:xfrm>
        </p:spPr>
        <p:txBody>
          <a:bodyPr>
            <a:normAutofit fontScale="85000" lnSpcReduction="20000"/>
          </a:bodyPr>
          <a:lstStyle/>
          <a:p>
            <a:r>
              <a:rPr lang="cs-CZ" b="1" dirty="0"/>
              <a:t>Řízení projektu je možno podpořit pomocí různých pomůcek, nástrojů a software pro řízení projektů, které mají různé funkce podle potřeb a typu projektu a hlavně zvolené metody nebo přístupu k řízení projektů.</a:t>
            </a:r>
          </a:p>
          <a:p>
            <a:r>
              <a:rPr lang="cs-CZ" b="1" dirty="0"/>
              <a:t>Nástroje pro řízení projektů jsou od těch nejjednodušších, které umožňují evidenci projektů, tvorbu </a:t>
            </a:r>
            <a:r>
              <a:rPr lang="cs-CZ" b="1" dirty="0" err="1"/>
              <a:t>Ganttova</a:t>
            </a:r>
            <a:r>
              <a:rPr lang="cs-CZ" b="1" dirty="0"/>
              <a:t> diagramu, výpočet kritické cesty, až po složité systémy určené pro velké organizace a podniky EPM (</a:t>
            </a:r>
            <a:r>
              <a:rPr lang="cs-CZ" b="1" dirty="0" err="1"/>
              <a:t>Enterprise</a:t>
            </a:r>
            <a:r>
              <a:rPr lang="cs-CZ" b="1" dirty="0"/>
              <a:t> Project Management), které jsou součástí systémů plánování a řízení zdrojů (ERP) a obsahují funkce koordinace soustavy projektů, řízení rizik, finančního</a:t>
            </a:r>
            <a:br>
              <a:rPr lang="cs-CZ" b="1" dirty="0"/>
            </a:br>
            <a:r>
              <a:rPr lang="cs-CZ" b="1" dirty="0"/>
              <a:t>plánování, plánování a optimalizace kapacit a další.</a:t>
            </a:r>
          </a:p>
        </p:txBody>
      </p:sp>
    </p:spTree>
    <p:extLst>
      <p:ext uri="{BB962C8B-B14F-4D97-AF65-F5344CB8AC3E}">
        <p14:creationId xmlns:p14="http://schemas.microsoft.com/office/powerpoint/2010/main" val="535087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B502A797-B9E3-4499-B8AD-B0C469BB630C}"/>
              </a:ext>
            </a:extLst>
          </p:cNvPr>
          <p:cNvSpPr>
            <a:spLocks noGrp="1"/>
          </p:cNvSpPr>
          <p:nvPr>
            <p:ph type="title"/>
          </p:nvPr>
        </p:nvSpPr>
        <p:spPr/>
        <p:txBody>
          <a:bodyPr/>
          <a:lstStyle/>
          <a:p>
            <a:endParaRPr lang="cs-CZ"/>
          </a:p>
        </p:txBody>
      </p:sp>
      <p:sp>
        <p:nvSpPr>
          <p:cNvPr id="4" name="Zástupný obsah 3">
            <a:extLst>
              <a:ext uri="{FF2B5EF4-FFF2-40B4-BE49-F238E27FC236}">
                <a16:creationId xmlns:a16="http://schemas.microsoft.com/office/drawing/2014/main" id="{F51BD05F-2E6F-4B2D-800D-CFAC185E270F}"/>
              </a:ext>
            </a:extLst>
          </p:cNvPr>
          <p:cNvSpPr>
            <a:spLocks noGrp="1"/>
          </p:cNvSpPr>
          <p:nvPr>
            <p:ph idx="1"/>
          </p:nvPr>
        </p:nvSpPr>
        <p:spPr/>
        <p:txBody>
          <a:bodyPr/>
          <a:lstStyle/>
          <a:p>
            <a:r>
              <a:rPr lang="cs-CZ" dirty="0"/>
              <a:t>Základní </a:t>
            </a:r>
            <a:r>
              <a:rPr lang="cs-CZ" b="1" dirty="0"/>
              <a:t>metody řízení vývoje software</a:t>
            </a:r>
            <a:r>
              <a:rPr lang="cs-CZ" dirty="0"/>
              <a:t>:</a:t>
            </a:r>
          </a:p>
          <a:p>
            <a:r>
              <a:rPr lang="cs-CZ" dirty="0" err="1"/>
              <a:t>Code</a:t>
            </a:r>
            <a:r>
              <a:rPr lang="cs-CZ" dirty="0"/>
              <a:t> and Fix</a:t>
            </a:r>
          </a:p>
          <a:p>
            <a:r>
              <a:rPr lang="cs-CZ" dirty="0"/>
              <a:t>Vodopádový model</a:t>
            </a:r>
          </a:p>
          <a:p>
            <a:r>
              <a:rPr lang="cs-CZ" dirty="0" err="1"/>
              <a:t>Fontánový</a:t>
            </a:r>
            <a:r>
              <a:rPr lang="cs-CZ" dirty="0"/>
              <a:t> model</a:t>
            </a:r>
          </a:p>
          <a:p>
            <a:r>
              <a:rPr lang="cs-CZ" dirty="0"/>
              <a:t>Prototypování</a:t>
            </a:r>
          </a:p>
          <a:p>
            <a:r>
              <a:rPr lang="cs-CZ" dirty="0"/>
              <a:t>Spirálový model</a:t>
            </a:r>
          </a:p>
        </p:txBody>
      </p:sp>
    </p:spTree>
    <p:extLst>
      <p:ext uri="{BB962C8B-B14F-4D97-AF65-F5344CB8AC3E}">
        <p14:creationId xmlns:p14="http://schemas.microsoft.com/office/powerpoint/2010/main" val="16474077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501DD7-8D3F-4089-9F5C-29875D07FF5F}"/>
              </a:ext>
            </a:extLst>
          </p:cNvPr>
          <p:cNvSpPr>
            <a:spLocks noGrp="1"/>
          </p:cNvSpPr>
          <p:nvPr>
            <p:ph type="title"/>
          </p:nvPr>
        </p:nvSpPr>
        <p:spPr>
          <a:xfrm>
            <a:off x="457200" y="2857500"/>
            <a:ext cx="8229600" cy="1143000"/>
          </a:xfrm>
        </p:spPr>
        <p:txBody>
          <a:bodyPr/>
          <a:lstStyle/>
          <a:p>
            <a:r>
              <a:rPr lang="cs-CZ" b="1" dirty="0">
                <a:solidFill>
                  <a:srgbClr val="00B0F0"/>
                </a:solidFill>
              </a:rPr>
              <a:t>GANTTŮV DIAGRAM</a:t>
            </a:r>
          </a:p>
        </p:txBody>
      </p:sp>
    </p:spTree>
    <p:extLst>
      <p:ext uri="{BB962C8B-B14F-4D97-AF65-F5344CB8AC3E}">
        <p14:creationId xmlns:p14="http://schemas.microsoft.com/office/powerpoint/2010/main" val="21023163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7DE0B95B-403A-4639-8A42-8B8F8C2D6C92}"/>
              </a:ext>
            </a:extLst>
          </p:cNvPr>
          <p:cNvSpPr>
            <a:spLocks noGrp="1"/>
          </p:cNvSpPr>
          <p:nvPr>
            <p:ph type="title"/>
          </p:nvPr>
        </p:nvSpPr>
        <p:spPr>
          <a:xfrm>
            <a:off x="457200" y="604434"/>
            <a:ext cx="8229600" cy="689674"/>
          </a:xfrm>
        </p:spPr>
        <p:txBody>
          <a:bodyPr>
            <a:normAutofit fontScale="90000"/>
          </a:bodyPr>
          <a:lstStyle/>
          <a:p>
            <a:r>
              <a:rPr lang="cs-CZ" b="1" dirty="0">
                <a:solidFill>
                  <a:srgbClr val="FF0000"/>
                </a:solidFill>
              </a:rPr>
              <a:t>GANTTŮV DIAGRAM (GANTT CHART)</a:t>
            </a:r>
          </a:p>
        </p:txBody>
      </p:sp>
      <p:sp>
        <p:nvSpPr>
          <p:cNvPr id="4" name="Zástupný obsah 3">
            <a:extLst>
              <a:ext uri="{FF2B5EF4-FFF2-40B4-BE49-F238E27FC236}">
                <a16:creationId xmlns:a16="http://schemas.microsoft.com/office/drawing/2014/main" id="{5DDDFBAE-40C7-4B9D-A0BD-30E2E7D22FAC}"/>
              </a:ext>
            </a:extLst>
          </p:cNvPr>
          <p:cNvSpPr>
            <a:spLocks noGrp="1"/>
          </p:cNvSpPr>
          <p:nvPr>
            <p:ph idx="1"/>
          </p:nvPr>
        </p:nvSpPr>
        <p:spPr>
          <a:xfrm>
            <a:off x="457200" y="1627322"/>
            <a:ext cx="8229600" cy="4498841"/>
          </a:xfrm>
        </p:spPr>
        <p:txBody>
          <a:bodyPr>
            <a:normAutofit fontScale="77500" lnSpcReduction="20000"/>
          </a:bodyPr>
          <a:lstStyle/>
          <a:p>
            <a:r>
              <a:rPr lang="cs-CZ" b="1" dirty="0"/>
              <a:t>Je prakticky synonymem pro </a:t>
            </a:r>
            <a:r>
              <a:rPr lang="cs-CZ" b="1" dirty="0">
                <a:solidFill>
                  <a:srgbClr val="00B0F0"/>
                </a:solidFill>
              </a:rPr>
              <a:t>grafické znázornění naplánované posloupnosti činností v čase</a:t>
            </a:r>
            <a:r>
              <a:rPr lang="cs-CZ" b="1" dirty="0"/>
              <a:t>, které se využívá při řízení projektů nebo programů.</a:t>
            </a:r>
          </a:p>
          <a:p>
            <a:r>
              <a:rPr lang="cs-CZ" b="1" dirty="0" err="1"/>
              <a:t>Ganttův</a:t>
            </a:r>
            <a:r>
              <a:rPr lang="cs-CZ" b="1" dirty="0"/>
              <a:t> diagram zobrazuje horizontálně </a:t>
            </a:r>
            <a:r>
              <a:rPr lang="cs-CZ" b="1" dirty="0">
                <a:solidFill>
                  <a:srgbClr val="00B0F0"/>
                </a:solidFill>
              </a:rPr>
              <a:t>časové období </a:t>
            </a:r>
            <a:r>
              <a:rPr lang="cs-CZ" b="1" dirty="0"/>
              <a:t>ve kterém se plánuje.</a:t>
            </a:r>
          </a:p>
          <a:p>
            <a:r>
              <a:rPr lang="cs-CZ" b="1" dirty="0"/>
              <a:t>Podle délky plánovaného projektu se zobrazuje období</a:t>
            </a:r>
            <a:br>
              <a:rPr lang="cs-CZ" b="1" dirty="0"/>
            </a:br>
            <a:r>
              <a:rPr lang="cs-CZ" b="1" dirty="0"/>
              <a:t>v odpovídající podrobnosti (roky, měsíce, týdny, dny).</a:t>
            </a:r>
          </a:p>
          <a:p>
            <a:r>
              <a:rPr lang="cs-CZ" b="1" dirty="0"/>
              <a:t>Vertikálně) se pak zobrazují </a:t>
            </a:r>
            <a:r>
              <a:rPr lang="cs-CZ" b="1" dirty="0">
                <a:solidFill>
                  <a:srgbClr val="00B0F0"/>
                </a:solidFill>
              </a:rPr>
              <a:t>dílčí aktivity </a:t>
            </a:r>
            <a:r>
              <a:rPr lang="cs-CZ" b="1" dirty="0"/>
              <a:t>(někdy nazývány jako </a:t>
            </a:r>
            <a:r>
              <a:rPr lang="cs-CZ" b="1" dirty="0">
                <a:solidFill>
                  <a:srgbClr val="00B0F0"/>
                </a:solidFill>
              </a:rPr>
              <a:t>úkoly</a:t>
            </a:r>
            <a:r>
              <a:rPr lang="cs-CZ" b="1" dirty="0"/>
              <a:t>) - tedy kroky, činnosti nebo podprojekty a to</a:t>
            </a:r>
            <a:br>
              <a:rPr lang="cs-CZ" b="1" dirty="0"/>
            </a:br>
            <a:r>
              <a:rPr lang="cs-CZ" b="1" dirty="0"/>
              <a:t>v takovém pořadí, které odpovídá jejich logickému sledu</a:t>
            </a:r>
            <a:br>
              <a:rPr lang="cs-CZ" b="1" dirty="0"/>
            </a:br>
            <a:r>
              <a:rPr lang="cs-CZ" b="1" dirty="0"/>
              <a:t>v plánovaném projektu (srov. např. WBS).</a:t>
            </a:r>
          </a:p>
          <a:p>
            <a:r>
              <a:rPr lang="cs-CZ" b="1" dirty="0"/>
              <a:t>Délka trvání dané aktivity je pak vztažena k časovému období.</a:t>
            </a:r>
          </a:p>
        </p:txBody>
      </p:sp>
    </p:spTree>
    <p:extLst>
      <p:ext uri="{BB962C8B-B14F-4D97-AF65-F5344CB8AC3E}">
        <p14:creationId xmlns:p14="http://schemas.microsoft.com/office/powerpoint/2010/main" val="346659536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1E79498-6F7C-4ACA-B1E1-CB961852B06F}"/>
              </a:ext>
            </a:extLst>
          </p:cNvPr>
          <p:cNvSpPr>
            <a:spLocks noGrp="1"/>
          </p:cNvSpPr>
          <p:nvPr>
            <p:ph type="title"/>
          </p:nvPr>
        </p:nvSpPr>
        <p:spPr>
          <a:xfrm>
            <a:off x="333213" y="201478"/>
            <a:ext cx="3277891" cy="6346556"/>
          </a:xfrm>
          <a:noFill/>
        </p:spPr>
        <p:txBody>
          <a:bodyPr vert="horz" lIns="91440" tIns="45720" rIns="91440" bIns="45720" rtlCol="0" anchor="b">
            <a:noAutofit/>
          </a:bodyPr>
          <a:lstStyle/>
          <a:p>
            <a:pPr defTabSz="914400">
              <a:lnSpc>
                <a:spcPct val="90000"/>
              </a:lnSpc>
            </a:pPr>
            <a:r>
              <a:rPr lang="cs-CZ" sz="3600" b="1" dirty="0">
                <a:solidFill>
                  <a:srgbClr val="FF0000"/>
                </a:solidFill>
              </a:rPr>
              <a:t>Henry Laurence GANTT</a:t>
            </a:r>
            <a:br>
              <a:rPr lang="cs-CZ" sz="3200" b="1" dirty="0">
                <a:solidFill>
                  <a:srgbClr val="FF0000"/>
                </a:solidFill>
              </a:rPr>
            </a:br>
            <a:br>
              <a:rPr lang="cs-CZ" sz="3200" b="1" dirty="0"/>
            </a:br>
            <a:r>
              <a:rPr lang="cs-CZ" sz="3200" b="1" dirty="0"/>
              <a:t>20. 05. 1861 –</a:t>
            </a:r>
            <a:br>
              <a:rPr lang="cs-CZ" sz="3200" b="1" dirty="0"/>
            </a:br>
            <a:r>
              <a:rPr lang="cs-CZ" sz="3200" b="1" dirty="0"/>
              <a:t>23. 11. 1919</a:t>
            </a:r>
            <a:br>
              <a:rPr lang="cs-CZ" sz="3200" b="1" dirty="0"/>
            </a:br>
            <a:br>
              <a:rPr lang="cs-CZ" sz="3200" b="1" dirty="0"/>
            </a:br>
            <a:r>
              <a:rPr lang="cs-CZ" sz="3200" b="1" dirty="0"/>
              <a:t>TVŮRCE „GANTTOVA“ DIAGRAMU (1910), DŮLEŽITÉHO NÁSTROJE PROJEKTOVÉHO ŘÍZENÍ</a:t>
            </a:r>
            <a:endParaRPr lang="en-US" sz="3200" b="1" dirty="0"/>
          </a:p>
        </p:txBody>
      </p:sp>
      <p:pic>
        <p:nvPicPr>
          <p:cNvPr id="2050" name="Picture 2">
            <a:extLst>
              <a:ext uri="{FF2B5EF4-FFF2-40B4-BE49-F238E27FC236}">
                <a16:creationId xmlns:a16="http://schemas.microsoft.com/office/drawing/2014/main" id="{F4C71CD7-48EA-4C7A-98CC-6EF875CA6C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4"/>
          <a:stretch/>
        </p:blipFill>
        <p:spPr bwMode="auto">
          <a:xfrm>
            <a:off x="3757128" y="10"/>
            <a:ext cx="5386872"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65650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76C77C-239F-4D9E-905B-F666E64A7155}"/>
              </a:ext>
            </a:extLst>
          </p:cNvPr>
          <p:cNvSpPr>
            <a:spLocks noGrp="1"/>
          </p:cNvSpPr>
          <p:nvPr>
            <p:ph type="title"/>
          </p:nvPr>
        </p:nvSpPr>
        <p:spPr>
          <a:xfrm>
            <a:off x="457200" y="623350"/>
            <a:ext cx="8229600" cy="1143000"/>
          </a:xfrm>
        </p:spPr>
        <p:txBody>
          <a:bodyPr>
            <a:normAutofit fontScale="90000"/>
          </a:bodyPr>
          <a:lstStyle/>
          <a:p>
            <a:r>
              <a:rPr lang="cs-CZ" b="1" dirty="0">
                <a:solidFill>
                  <a:srgbClr val="FF0000"/>
                </a:solidFill>
              </a:rPr>
              <a:t>VYUŽITÍ GANTTOVA DIAGRAMU</a:t>
            </a:r>
            <a:br>
              <a:rPr lang="cs-CZ" b="1" dirty="0">
                <a:solidFill>
                  <a:srgbClr val="FF0000"/>
                </a:solidFill>
              </a:rPr>
            </a:br>
            <a:r>
              <a:rPr lang="cs-CZ" b="1" dirty="0">
                <a:solidFill>
                  <a:srgbClr val="FF0000"/>
                </a:solidFill>
              </a:rPr>
              <a:t>V PRAXI</a:t>
            </a:r>
            <a:endParaRPr lang="cs-CZ" dirty="0">
              <a:solidFill>
                <a:srgbClr val="FF0000"/>
              </a:solidFill>
            </a:endParaRPr>
          </a:p>
        </p:txBody>
      </p:sp>
      <p:sp>
        <p:nvSpPr>
          <p:cNvPr id="3" name="Zástupný obsah 2">
            <a:extLst>
              <a:ext uri="{FF2B5EF4-FFF2-40B4-BE49-F238E27FC236}">
                <a16:creationId xmlns:a16="http://schemas.microsoft.com/office/drawing/2014/main" id="{FC8A709A-1F5C-4A94-911F-D56F1E21808F}"/>
              </a:ext>
            </a:extLst>
          </p:cNvPr>
          <p:cNvSpPr>
            <a:spLocks noGrp="1"/>
          </p:cNvSpPr>
          <p:nvPr>
            <p:ph idx="1"/>
          </p:nvPr>
        </p:nvSpPr>
        <p:spPr>
          <a:xfrm>
            <a:off x="457200" y="2092271"/>
            <a:ext cx="8229600" cy="4033892"/>
          </a:xfrm>
        </p:spPr>
        <p:txBody>
          <a:bodyPr>
            <a:normAutofit fontScale="92500" lnSpcReduction="20000"/>
          </a:bodyPr>
          <a:lstStyle/>
          <a:p>
            <a:r>
              <a:rPr lang="cs-CZ" b="1" dirty="0"/>
              <a:t>Není přesně předepsáno, kdy a jak se </a:t>
            </a:r>
            <a:r>
              <a:rPr lang="cs-CZ" b="1" dirty="0" err="1"/>
              <a:t>Ganttův</a:t>
            </a:r>
            <a:r>
              <a:rPr lang="cs-CZ" b="1" dirty="0"/>
              <a:t> diagram používá.</a:t>
            </a:r>
          </a:p>
          <a:p>
            <a:r>
              <a:rPr lang="cs-CZ" b="1" dirty="0"/>
              <a:t>Nejčastěji se používá pro plánování aktivit</a:t>
            </a:r>
            <a:br>
              <a:rPr lang="cs-CZ" b="1" dirty="0"/>
            </a:br>
            <a:r>
              <a:rPr lang="cs-CZ" b="1" dirty="0"/>
              <a:t>v rámci projektu nebo při koordinaci projektů</a:t>
            </a:r>
            <a:br>
              <a:rPr lang="cs-CZ" b="1" dirty="0"/>
            </a:br>
            <a:r>
              <a:rPr lang="cs-CZ" b="1" dirty="0"/>
              <a:t>v rámci  nějakého programu.</a:t>
            </a:r>
          </a:p>
          <a:p>
            <a:r>
              <a:rPr lang="cs-CZ" b="1" dirty="0"/>
              <a:t>V praxi se používá </a:t>
            </a:r>
            <a:r>
              <a:rPr lang="cs-CZ" b="1" dirty="0">
                <a:solidFill>
                  <a:srgbClr val="00B0F0"/>
                </a:solidFill>
              </a:rPr>
              <a:t>jednoduchá forma </a:t>
            </a:r>
            <a:r>
              <a:rPr lang="cs-CZ" b="1" dirty="0" err="1">
                <a:solidFill>
                  <a:srgbClr val="00B0F0"/>
                </a:solidFill>
              </a:rPr>
              <a:t>Ganttova</a:t>
            </a:r>
            <a:r>
              <a:rPr lang="cs-CZ" b="1" dirty="0">
                <a:solidFill>
                  <a:srgbClr val="00B0F0"/>
                </a:solidFill>
              </a:rPr>
              <a:t> diagramu</a:t>
            </a:r>
            <a:r>
              <a:rPr lang="cs-CZ" b="1" dirty="0"/>
              <a:t> pouze pro grafické znázornění činností v rámci projektu v čase, kterou lze zrealizovat pomocí tabulky v jednoduchých kancelářských aplikacích.</a:t>
            </a:r>
          </a:p>
        </p:txBody>
      </p:sp>
    </p:spTree>
    <p:extLst>
      <p:ext uri="{BB962C8B-B14F-4D97-AF65-F5344CB8AC3E}">
        <p14:creationId xmlns:p14="http://schemas.microsoft.com/office/powerpoint/2010/main" val="16382252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35D61A1-8484-4749-8AD0-A3455E075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6D4F055F-80C2-4D31-8CE2-70B36314B3E4}"/>
              </a:ext>
            </a:extLst>
          </p:cNvPr>
          <p:cNvSpPr>
            <a:spLocks noGrp="1"/>
          </p:cNvSpPr>
          <p:nvPr>
            <p:ph type="title"/>
          </p:nvPr>
        </p:nvSpPr>
        <p:spPr>
          <a:xfrm>
            <a:off x="628650" y="365125"/>
            <a:ext cx="7886700" cy="1325563"/>
          </a:xfrm>
        </p:spPr>
        <p:txBody>
          <a:bodyPr>
            <a:normAutofit/>
          </a:bodyPr>
          <a:lstStyle/>
          <a:p>
            <a:r>
              <a:rPr lang="cs-CZ" b="1" dirty="0">
                <a:solidFill>
                  <a:srgbClr val="FF0000"/>
                </a:solidFill>
              </a:rPr>
              <a:t>GANTTŮV DIAGRAM - PŘÍKLAD</a:t>
            </a:r>
          </a:p>
        </p:txBody>
      </p:sp>
      <p:sp>
        <p:nvSpPr>
          <p:cNvPr id="73" name="Rounded Rectangle 5">
            <a:extLst>
              <a:ext uri="{FF2B5EF4-FFF2-40B4-BE49-F238E27FC236}">
                <a16:creationId xmlns:a16="http://schemas.microsoft.com/office/drawing/2014/main" id="{1447903E-2B66-479D-959B-F2EBB2CC9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28801"/>
            <a:ext cx="78867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rezentace dat v Ganttově diagramu v Excelu - Podpora Office">
            <a:extLst>
              <a:ext uri="{FF2B5EF4-FFF2-40B4-BE49-F238E27FC236}">
                <a16:creationId xmlns:a16="http://schemas.microsoft.com/office/drawing/2014/main" id="{51E457EF-F3BB-409B-8674-F17428B858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29" r="-2" b="-2"/>
          <a:stretch/>
        </p:blipFill>
        <p:spPr bwMode="auto">
          <a:xfrm>
            <a:off x="868680" y="2149222"/>
            <a:ext cx="7406640" cy="372160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53522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E2004D-EA48-4743-B5BC-677E5BBC98CF}"/>
              </a:ext>
            </a:extLst>
          </p:cNvPr>
          <p:cNvSpPr>
            <a:spLocks noGrp="1"/>
          </p:cNvSpPr>
          <p:nvPr>
            <p:ph type="title"/>
          </p:nvPr>
        </p:nvSpPr>
        <p:spPr>
          <a:xfrm>
            <a:off x="457200" y="646598"/>
            <a:ext cx="8229600" cy="1143000"/>
          </a:xfrm>
        </p:spPr>
        <p:txBody>
          <a:bodyPr>
            <a:normAutofit fontScale="90000"/>
          </a:bodyPr>
          <a:lstStyle/>
          <a:p>
            <a:r>
              <a:rPr lang="cs-CZ" b="1" dirty="0">
                <a:solidFill>
                  <a:srgbClr val="FF0000"/>
                </a:solidFill>
              </a:rPr>
              <a:t>GANTTŮV DIAGRAM – ZOBRAZENÍ NÁVAZNOSTÍ (1)</a:t>
            </a:r>
          </a:p>
        </p:txBody>
      </p:sp>
      <p:sp>
        <p:nvSpPr>
          <p:cNvPr id="3" name="Zástupný obsah 2">
            <a:extLst>
              <a:ext uri="{FF2B5EF4-FFF2-40B4-BE49-F238E27FC236}">
                <a16:creationId xmlns:a16="http://schemas.microsoft.com/office/drawing/2014/main" id="{DE1EAE45-1636-4359-9121-BEFE3731D29F}"/>
              </a:ext>
            </a:extLst>
          </p:cNvPr>
          <p:cNvSpPr>
            <a:spLocks noGrp="1"/>
          </p:cNvSpPr>
          <p:nvPr>
            <p:ph idx="1"/>
          </p:nvPr>
        </p:nvSpPr>
        <p:spPr>
          <a:xfrm>
            <a:off x="457200" y="2255003"/>
            <a:ext cx="8229600" cy="3871160"/>
          </a:xfrm>
        </p:spPr>
        <p:txBody>
          <a:bodyPr>
            <a:normAutofit/>
          </a:bodyPr>
          <a:lstStyle/>
          <a:p>
            <a:r>
              <a:rPr lang="cs-CZ" b="1" dirty="0">
                <a:solidFill>
                  <a:srgbClr val="00B0F0"/>
                </a:solidFill>
              </a:rPr>
              <a:t>Složitější formu </a:t>
            </a:r>
            <a:r>
              <a:rPr lang="cs-CZ" b="1" dirty="0" err="1">
                <a:solidFill>
                  <a:srgbClr val="00B0F0"/>
                </a:solidFill>
              </a:rPr>
              <a:t>Ganttova</a:t>
            </a:r>
            <a:r>
              <a:rPr lang="cs-CZ" b="1" dirty="0">
                <a:solidFill>
                  <a:srgbClr val="00B0F0"/>
                </a:solidFill>
              </a:rPr>
              <a:t> diagramu</a:t>
            </a:r>
            <a:r>
              <a:rPr lang="cs-CZ" b="1" dirty="0"/>
              <a:t> představuje zobrazení různých návazností (kapacitních, věcných, technologických, atd.) mezi jednotlivými aktivitami.</a:t>
            </a:r>
          </a:p>
          <a:p>
            <a:r>
              <a:rPr lang="cs-CZ" b="1" dirty="0"/>
              <a:t>Tento způsob plánování aktivit vyplývá z </a:t>
            </a:r>
            <a:r>
              <a:rPr lang="cs-CZ" b="1" dirty="0">
                <a:solidFill>
                  <a:srgbClr val="00B0F0"/>
                </a:solidFill>
              </a:rPr>
              <a:t>metody kritické cesty CPM</a:t>
            </a:r>
            <a:r>
              <a:rPr lang="cs-CZ" b="1" dirty="0"/>
              <a:t>.</a:t>
            </a:r>
          </a:p>
        </p:txBody>
      </p:sp>
    </p:spTree>
    <p:extLst>
      <p:ext uri="{BB962C8B-B14F-4D97-AF65-F5344CB8AC3E}">
        <p14:creationId xmlns:p14="http://schemas.microsoft.com/office/powerpoint/2010/main" val="340854944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6905DC-1B60-412D-9F50-BA026E448122}"/>
              </a:ext>
            </a:extLst>
          </p:cNvPr>
          <p:cNvSpPr>
            <a:spLocks noGrp="1"/>
          </p:cNvSpPr>
          <p:nvPr>
            <p:ph type="title"/>
          </p:nvPr>
        </p:nvSpPr>
        <p:spPr>
          <a:xfrm>
            <a:off x="457200" y="623350"/>
            <a:ext cx="8229600" cy="1143000"/>
          </a:xfrm>
        </p:spPr>
        <p:txBody>
          <a:bodyPr>
            <a:normAutofit fontScale="90000"/>
          </a:bodyPr>
          <a:lstStyle/>
          <a:p>
            <a:r>
              <a:rPr lang="cs-CZ" b="1" dirty="0">
                <a:solidFill>
                  <a:srgbClr val="FF0000"/>
                </a:solidFill>
              </a:rPr>
              <a:t>GANTTŮV DIAGRAM – ZOBRAZENÍ NÁVAZNOSTÍ (2)</a:t>
            </a:r>
            <a:endParaRPr lang="cs-CZ" dirty="0"/>
          </a:p>
        </p:txBody>
      </p:sp>
      <p:sp>
        <p:nvSpPr>
          <p:cNvPr id="3" name="Zástupný obsah 2">
            <a:extLst>
              <a:ext uri="{FF2B5EF4-FFF2-40B4-BE49-F238E27FC236}">
                <a16:creationId xmlns:a16="http://schemas.microsoft.com/office/drawing/2014/main" id="{21CF848F-2826-4DBA-8142-CB665C3A162F}"/>
              </a:ext>
            </a:extLst>
          </p:cNvPr>
          <p:cNvSpPr>
            <a:spLocks noGrp="1"/>
          </p:cNvSpPr>
          <p:nvPr>
            <p:ph idx="1"/>
          </p:nvPr>
        </p:nvSpPr>
        <p:spPr>
          <a:xfrm>
            <a:off x="457200" y="2239505"/>
            <a:ext cx="8229600" cy="3886658"/>
          </a:xfrm>
        </p:spPr>
        <p:txBody>
          <a:bodyPr/>
          <a:lstStyle/>
          <a:p>
            <a:r>
              <a:rPr lang="cs-CZ" b="1" dirty="0"/>
              <a:t>Pro takové zobrazení se obvykle používají některé z nástrojů pro </a:t>
            </a:r>
            <a:r>
              <a:rPr lang="cs-CZ" b="1" dirty="0">
                <a:solidFill>
                  <a:srgbClr val="00B0F0"/>
                </a:solidFill>
              </a:rPr>
              <a:t>podporu řízení projektů.</a:t>
            </a:r>
          </a:p>
          <a:p>
            <a:pPr lvl="1"/>
            <a:r>
              <a:rPr lang="cs-CZ" b="1" dirty="0"/>
              <a:t>Co může být v </a:t>
            </a:r>
            <a:r>
              <a:rPr lang="cs-CZ" b="1" dirty="0">
                <a:solidFill>
                  <a:srgbClr val="00B0F0"/>
                </a:solidFill>
              </a:rPr>
              <a:t>řádcích</a:t>
            </a:r>
            <a:r>
              <a:rPr lang="cs-CZ" b="1" dirty="0"/>
              <a:t> </a:t>
            </a:r>
            <a:r>
              <a:rPr lang="cs-CZ" b="1" dirty="0" err="1"/>
              <a:t>Ganttova</a:t>
            </a:r>
            <a:r>
              <a:rPr lang="cs-CZ" b="1" dirty="0"/>
              <a:t> diagramu: činnosti, kroky, projekty, </a:t>
            </a:r>
            <a:r>
              <a:rPr lang="cs-CZ" b="1" dirty="0" err="1"/>
              <a:t>subprojekty</a:t>
            </a:r>
            <a:endParaRPr lang="cs-CZ" b="1" dirty="0"/>
          </a:p>
          <a:p>
            <a:pPr lvl="1"/>
            <a:r>
              <a:rPr lang="cs-CZ" b="1" dirty="0"/>
              <a:t>Co může být ve </a:t>
            </a:r>
            <a:r>
              <a:rPr lang="cs-CZ" b="1" dirty="0">
                <a:solidFill>
                  <a:srgbClr val="00B0F0"/>
                </a:solidFill>
              </a:rPr>
              <a:t>sloupcích</a:t>
            </a:r>
            <a:r>
              <a:rPr lang="cs-CZ" b="1" dirty="0"/>
              <a:t> </a:t>
            </a:r>
            <a:r>
              <a:rPr lang="cs-CZ" b="1" dirty="0" err="1"/>
              <a:t>Ganttova</a:t>
            </a:r>
            <a:r>
              <a:rPr lang="cs-CZ" b="1" dirty="0"/>
              <a:t> diagramu: roky. měsíce, týdny, dny, (hodiny)</a:t>
            </a:r>
          </a:p>
        </p:txBody>
      </p:sp>
    </p:spTree>
    <p:extLst>
      <p:ext uri="{BB962C8B-B14F-4D97-AF65-F5344CB8AC3E}">
        <p14:creationId xmlns:p14="http://schemas.microsoft.com/office/powerpoint/2010/main" val="834895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240ADF-3115-4399-AE22-C590CB795E2C}"/>
              </a:ext>
            </a:extLst>
          </p:cNvPr>
          <p:cNvSpPr>
            <a:spLocks noGrp="1"/>
          </p:cNvSpPr>
          <p:nvPr>
            <p:ph type="title"/>
          </p:nvPr>
        </p:nvSpPr>
        <p:spPr>
          <a:xfrm>
            <a:off x="457200" y="2857500"/>
            <a:ext cx="8229600" cy="1143000"/>
          </a:xfrm>
        </p:spPr>
        <p:txBody>
          <a:bodyPr/>
          <a:lstStyle/>
          <a:p>
            <a:r>
              <a:rPr lang="cs-CZ" b="1" dirty="0">
                <a:solidFill>
                  <a:srgbClr val="00B0F0"/>
                </a:solidFill>
              </a:rPr>
              <a:t>METODY SÍŤOVÉ ANALÝZY</a:t>
            </a:r>
          </a:p>
        </p:txBody>
      </p:sp>
    </p:spTree>
    <p:extLst>
      <p:ext uri="{BB962C8B-B14F-4D97-AF65-F5344CB8AC3E}">
        <p14:creationId xmlns:p14="http://schemas.microsoft.com/office/powerpoint/2010/main" val="192165796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A76FE19C-1986-4A2B-A79D-C0F27CC9B856}"/>
              </a:ext>
            </a:extLst>
          </p:cNvPr>
          <p:cNvSpPr>
            <a:spLocks noGrp="1"/>
          </p:cNvSpPr>
          <p:nvPr>
            <p:ph type="title"/>
          </p:nvPr>
        </p:nvSpPr>
        <p:spPr>
          <a:xfrm>
            <a:off x="457200" y="677594"/>
            <a:ext cx="8229600" cy="1143000"/>
          </a:xfrm>
        </p:spPr>
        <p:txBody>
          <a:bodyPr>
            <a:normAutofit fontScale="90000"/>
          </a:bodyPr>
          <a:lstStyle/>
          <a:p>
            <a:r>
              <a:rPr lang="cs-CZ" b="1" dirty="0">
                <a:solidFill>
                  <a:srgbClr val="FF0000"/>
                </a:solidFill>
              </a:rPr>
              <a:t>METODY SÍŤOVÉ ANALÝZY (NETWORK ANALYSIS)</a:t>
            </a:r>
            <a:endParaRPr lang="cs-CZ" dirty="0">
              <a:solidFill>
                <a:srgbClr val="FF0000"/>
              </a:solidFill>
            </a:endParaRPr>
          </a:p>
        </p:txBody>
      </p:sp>
      <p:sp>
        <p:nvSpPr>
          <p:cNvPr id="4" name="Zástupný obsah 3">
            <a:extLst>
              <a:ext uri="{FF2B5EF4-FFF2-40B4-BE49-F238E27FC236}">
                <a16:creationId xmlns:a16="http://schemas.microsoft.com/office/drawing/2014/main" id="{62D1CF0E-F6E4-40B1-A364-51237DCDE521}"/>
              </a:ext>
            </a:extLst>
          </p:cNvPr>
          <p:cNvSpPr>
            <a:spLocks noGrp="1"/>
          </p:cNvSpPr>
          <p:nvPr>
            <p:ph idx="1"/>
          </p:nvPr>
        </p:nvSpPr>
        <p:spPr>
          <a:xfrm>
            <a:off x="457200" y="2440983"/>
            <a:ext cx="8229600" cy="2836190"/>
          </a:xfrm>
        </p:spPr>
        <p:txBody>
          <a:bodyPr/>
          <a:lstStyle/>
          <a:p>
            <a:r>
              <a:rPr lang="cs-CZ" b="1" dirty="0"/>
              <a:t>Skupina speciálních analytických metod, které se používají v případech, kdy je třeba analyzovat nebo optimalizovat nějakou síť vzájemně propojených a souvisejících prvků, které mají mezi sebou nějakou souvislost.</a:t>
            </a:r>
          </a:p>
        </p:txBody>
      </p:sp>
    </p:spTree>
    <p:extLst>
      <p:ext uri="{BB962C8B-B14F-4D97-AF65-F5344CB8AC3E}">
        <p14:creationId xmlns:p14="http://schemas.microsoft.com/office/powerpoint/2010/main" val="28192033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F254AA-94DB-4318-8339-9BD3EC5084A5}"/>
              </a:ext>
            </a:extLst>
          </p:cNvPr>
          <p:cNvSpPr>
            <a:spLocks noGrp="1"/>
          </p:cNvSpPr>
          <p:nvPr>
            <p:ph type="title"/>
          </p:nvPr>
        </p:nvSpPr>
        <p:spPr>
          <a:xfrm>
            <a:off x="457200" y="604434"/>
            <a:ext cx="8229600" cy="813204"/>
          </a:xfrm>
        </p:spPr>
        <p:txBody>
          <a:bodyPr>
            <a:normAutofit fontScale="90000"/>
          </a:bodyPr>
          <a:lstStyle/>
          <a:p>
            <a:r>
              <a:rPr lang="cs-CZ" b="1" dirty="0">
                <a:solidFill>
                  <a:srgbClr val="FF0000"/>
                </a:solidFill>
              </a:rPr>
              <a:t>ZÁKLADNÍ METODY SÍŤOVÉ ANALÝZY</a:t>
            </a:r>
          </a:p>
        </p:txBody>
      </p:sp>
      <p:sp>
        <p:nvSpPr>
          <p:cNvPr id="3" name="Zástupný obsah 2">
            <a:extLst>
              <a:ext uri="{FF2B5EF4-FFF2-40B4-BE49-F238E27FC236}">
                <a16:creationId xmlns:a16="http://schemas.microsoft.com/office/drawing/2014/main" id="{C140FCF3-F8AA-4A6B-B139-60FAAD684D49}"/>
              </a:ext>
            </a:extLst>
          </p:cNvPr>
          <p:cNvSpPr>
            <a:spLocks noGrp="1"/>
          </p:cNvSpPr>
          <p:nvPr>
            <p:ph idx="1"/>
          </p:nvPr>
        </p:nvSpPr>
        <p:spPr/>
        <p:txBody>
          <a:bodyPr>
            <a:normAutofit/>
          </a:bodyPr>
          <a:lstStyle/>
          <a:p>
            <a:r>
              <a:rPr lang="cs-CZ" b="1" dirty="0"/>
              <a:t>Metoda kritické cesty – CPM (</a:t>
            </a:r>
            <a:r>
              <a:rPr lang="cs-CZ" b="1" dirty="0" err="1"/>
              <a:t>Critical</a:t>
            </a:r>
            <a:r>
              <a:rPr lang="cs-CZ" b="1" dirty="0"/>
              <a:t> </a:t>
            </a:r>
            <a:r>
              <a:rPr lang="cs-CZ" b="1" dirty="0" err="1"/>
              <a:t>Path</a:t>
            </a:r>
            <a:r>
              <a:rPr lang="cs-CZ" b="1" dirty="0"/>
              <a:t> </a:t>
            </a:r>
            <a:r>
              <a:rPr lang="cs-CZ" b="1" dirty="0" err="1"/>
              <a:t>method</a:t>
            </a:r>
            <a:r>
              <a:rPr lang="cs-CZ" b="1" dirty="0"/>
              <a:t>)</a:t>
            </a:r>
          </a:p>
          <a:p>
            <a:r>
              <a:rPr lang="cs-CZ" b="1" dirty="0"/>
              <a:t>Metoda CCM (</a:t>
            </a:r>
            <a:r>
              <a:rPr lang="cs-CZ" b="1" dirty="0" err="1"/>
              <a:t>Critical</a:t>
            </a:r>
            <a:r>
              <a:rPr lang="cs-CZ" b="1" dirty="0"/>
              <a:t> </a:t>
            </a:r>
            <a:r>
              <a:rPr lang="cs-CZ" b="1" dirty="0" err="1"/>
              <a:t>Chain</a:t>
            </a:r>
            <a:r>
              <a:rPr lang="cs-CZ" b="1" dirty="0"/>
              <a:t> </a:t>
            </a:r>
            <a:r>
              <a:rPr lang="cs-CZ" b="1" dirty="0" err="1"/>
              <a:t>Method</a:t>
            </a:r>
            <a:r>
              <a:rPr lang="cs-CZ" b="1" dirty="0"/>
              <a:t>)</a:t>
            </a:r>
          </a:p>
          <a:p>
            <a:r>
              <a:rPr lang="cs-CZ" b="1" dirty="0"/>
              <a:t>Metoda PERT (Program </a:t>
            </a:r>
            <a:r>
              <a:rPr lang="cs-CZ" b="1" dirty="0" err="1"/>
              <a:t>Evaluation</a:t>
            </a:r>
            <a:r>
              <a:rPr lang="cs-CZ" b="1" dirty="0"/>
              <a:t> and </a:t>
            </a:r>
            <a:r>
              <a:rPr lang="cs-CZ" b="1" dirty="0" err="1"/>
              <a:t>Review</a:t>
            </a:r>
            <a:r>
              <a:rPr lang="cs-CZ" b="1" dirty="0"/>
              <a:t> </a:t>
            </a:r>
            <a:r>
              <a:rPr lang="cs-CZ" b="1" dirty="0" err="1"/>
              <a:t>Technique</a:t>
            </a:r>
            <a:r>
              <a:rPr lang="cs-CZ" b="1" dirty="0"/>
              <a:t>)</a:t>
            </a:r>
          </a:p>
          <a:p>
            <a:r>
              <a:rPr lang="cs-CZ" b="1" dirty="0"/>
              <a:t>Metoda GERT (</a:t>
            </a:r>
            <a:r>
              <a:rPr lang="cs-CZ" b="1" dirty="0" err="1"/>
              <a:t>Graphical</a:t>
            </a:r>
            <a:r>
              <a:rPr lang="cs-CZ" b="1" dirty="0"/>
              <a:t> </a:t>
            </a:r>
            <a:r>
              <a:rPr lang="cs-CZ" b="1" dirty="0" err="1"/>
              <a:t>Evaluation</a:t>
            </a:r>
            <a:r>
              <a:rPr lang="cs-CZ" b="1" dirty="0"/>
              <a:t> and </a:t>
            </a:r>
            <a:r>
              <a:rPr lang="cs-CZ" b="1" dirty="0" err="1"/>
              <a:t>Review</a:t>
            </a:r>
            <a:r>
              <a:rPr lang="cs-CZ" b="1" dirty="0"/>
              <a:t> </a:t>
            </a:r>
            <a:r>
              <a:rPr lang="cs-CZ" b="1" dirty="0" err="1"/>
              <a:t>Technique</a:t>
            </a:r>
            <a:r>
              <a:rPr lang="cs-CZ" b="1" dirty="0"/>
              <a:t>)</a:t>
            </a:r>
          </a:p>
          <a:p>
            <a:r>
              <a:rPr lang="cs-CZ" b="1" dirty="0"/>
              <a:t>Metoda MPM Metra </a:t>
            </a:r>
            <a:r>
              <a:rPr lang="cs-CZ" b="1" dirty="0" err="1"/>
              <a:t>Potential</a:t>
            </a:r>
            <a:r>
              <a:rPr lang="cs-CZ" b="1" dirty="0"/>
              <a:t> </a:t>
            </a:r>
            <a:r>
              <a:rPr lang="cs-CZ" b="1" dirty="0" err="1"/>
              <a:t>Method</a:t>
            </a:r>
            <a:endParaRPr lang="cs-CZ" b="1" dirty="0"/>
          </a:p>
        </p:txBody>
      </p:sp>
    </p:spTree>
    <p:extLst>
      <p:ext uri="{BB962C8B-B14F-4D97-AF65-F5344CB8AC3E}">
        <p14:creationId xmlns:p14="http://schemas.microsoft.com/office/powerpoint/2010/main" val="3540218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E459EB-30E9-4A01-A251-8046E36E3B8F}"/>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8AC4FCD-D608-4012-B6E9-56EB48342FC3}"/>
              </a:ext>
            </a:extLst>
          </p:cNvPr>
          <p:cNvSpPr>
            <a:spLocks noGrp="1"/>
          </p:cNvSpPr>
          <p:nvPr>
            <p:ph idx="1"/>
          </p:nvPr>
        </p:nvSpPr>
        <p:spPr/>
        <p:txBody>
          <a:bodyPr/>
          <a:lstStyle/>
          <a:p>
            <a:r>
              <a:rPr lang="cs-CZ" dirty="0"/>
              <a:t>Klasické </a:t>
            </a:r>
            <a:r>
              <a:rPr lang="cs-CZ" b="1" dirty="0"/>
              <a:t>metodiky řízení vývoje software</a:t>
            </a:r>
            <a:r>
              <a:rPr lang="cs-CZ" dirty="0"/>
              <a:t>:</a:t>
            </a:r>
          </a:p>
          <a:p>
            <a:r>
              <a:rPr lang="cs-CZ" dirty="0" err="1"/>
              <a:t>Unified</a:t>
            </a:r>
            <a:r>
              <a:rPr lang="cs-CZ" dirty="0"/>
              <a:t> </a:t>
            </a:r>
            <a:r>
              <a:rPr lang="cs-CZ" dirty="0" err="1"/>
              <a:t>Process</a:t>
            </a:r>
            <a:r>
              <a:rPr lang="cs-CZ" dirty="0"/>
              <a:t> (UP)</a:t>
            </a:r>
          </a:p>
          <a:p>
            <a:r>
              <a:rPr lang="cs-CZ" dirty="0" err="1"/>
              <a:t>Rational</a:t>
            </a:r>
            <a:r>
              <a:rPr lang="cs-CZ" dirty="0"/>
              <a:t> </a:t>
            </a:r>
            <a:r>
              <a:rPr lang="cs-CZ" dirty="0" err="1"/>
              <a:t>Unified</a:t>
            </a:r>
            <a:r>
              <a:rPr lang="cs-CZ" dirty="0"/>
              <a:t> </a:t>
            </a:r>
            <a:r>
              <a:rPr lang="cs-CZ" dirty="0" err="1"/>
              <a:t>Process</a:t>
            </a:r>
            <a:r>
              <a:rPr lang="cs-CZ" dirty="0"/>
              <a:t> (RUP)</a:t>
            </a:r>
          </a:p>
          <a:p>
            <a:r>
              <a:rPr lang="cs-CZ" dirty="0" err="1"/>
              <a:t>Enterprise</a:t>
            </a:r>
            <a:r>
              <a:rPr lang="cs-CZ" dirty="0"/>
              <a:t> </a:t>
            </a:r>
            <a:r>
              <a:rPr lang="cs-CZ" dirty="0" err="1"/>
              <a:t>Unified</a:t>
            </a:r>
            <a:r>
              <a:rPr lang="cs-CZ" dirty="0"/>
              <a:t> </a:t>
            </a:r>
            <a:r>
              <a:rPr lang="cs-CZ" dirty="0" err="1"/>
              <a:t>Process</a:t>
            </a:r>
            <a:r>
              <a:rPr lang="cs-CZ" dirty="0"/>
              <a:t> (EUP)</a:t>
            </a:r>
          </a:p>
          <a:p>
            <a:r>
              <a:rPr lang="cs-CZ" dirty="0"/>
              <a:t>Microsoft </a:t>
            </a:r>
            <a:r>
              <a:rPr lang="cs-CZ" dirty="0" err="1"/>
              <a:t>Solutions</a:t>
            </a:r>
            <a:r>
              <a:rPr lang="cs-CZ" dirty="0"/>
              <a:t> Framework (MSF)</a:t>
            </a:r>
          </a:p>
          <a:p>
            <a:r>
              <a:rPr lang="cs-CZ" dirty="0" err="1"/>
              <a:t>AllFusion</a:t>
            </a:r>
            <a:r>
              <a:rPr lang="cs-CZ" dirty="0"/>
              <a:t> </a:t>
            </a:r>
            <a:r>
              <a:rPr lang="cs-CZ" dirty="0" err="1"/>
              <a:t>Process</a:t>
            </a:r>
            <a:r>
              <a:rPr lang="cs-CZ" dirty="0"/>
              <a:t> </a:t>
            </a:r>
            <a:r>
              <a:rPr lang="cs-CZ" dirty="0" err="1"/>
              <a:t>Library</a:t>
            </a:r>
            <a:endParaRPr lang="cs-CZ" dirty="0"/>
          </a:p>
          <a:p>
            <a:r>
              <a:rPr lang="cs-CZ" dirty="0"/>
              <a:t>OPEN/OML</a:t>
            </a:r>
          </a:p>
        </p:txBody>
      </p:sp>
    </p:spTree>
    <p:extLst>
      <p:ext uri="{BB962C8B-B14F-4D97-AF65-F5344CB8AC3E}">
        <p14:creationId xmlns:p14="http://schemas.microsoft.com/office/powerpoint/2010/main" val="187563963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41CB83-503E-41A4-96F0-E9BA224EEAB6}"/>
              </a:ext>
            </a:extLst>
          </p:cNvPr>
          <p:cNvSpPr>
            <a:spLocks noGrp="1"/>
          </p:cNvSpPr>
          <p:nvPr>
            <p:ph type="title"/>
          </p:nvPr>
        </p:nvSpPr>
        <p:spPr>
          <a:xfrm>
            <a:off x="4649492" y="160337"/>
            <a:ext cx="4370522" cy="1143000"/>
          </a:xfrm>
        </p:spPr>
        <p:txBody>
          <a:bodyPr>
            <a:normAutofit/>
          </a:bodyPr>
          <a:lstStyle/>
          <a:p>
            <a:r>
              <a:rPr lang="cs-CZ" sz="3200" b="1" dirty="0">
                <a:solidFill>
                  <a:srgbClr val="FF0000"/>
                </a:solidFill>
              </a:rPr>
              <a:t>SÍŤOVÝ DIAGRAM</a:t>
            </a:r>
            <a:br>
              <a:rPr lang="cs-CZ" sz="3200" b="1" dirty="0">
                <a:solidFill>
                  <a:srgbClr val="FF0000"/>
                </a:solidFill>
              </a:rPr>
            </a:br>
            <a:r>
              <a:rPr lang="cs-CZ" sz="3200" b="1" dirty="0">
                <a:solidFill>
                  <a:srgbClr val="FF0000"/>
                </a:solidFill>
              </a:rPr>
              <a:t>(NETWORK DIAGRAM)</a:t>
            </a:r>
            <a:endParaRPr lang="cs-CZ" sz="3200" dirty="0">
              <a:solidFill>
                <a:srgbClr val="FF0000"/>
              </a:solidFill>
            </a:endParaRPr>
          </a:p>
        </p:txBody>
      </p:sp>
      <p:sp>
        <p:nvSpPr>
          <p:cNvPr id="3" name="Zástupný obsah 2">
            <a:extLst>
              <a:ext uri="{FF2B5EF4-FFF2-40B4-BE49-F238E27FC236}">
                <a16:creationId xmlns:a16="http://schemas.microsoft.com/office/drawing/2014/main" id="{221B90D4-4157-40C1-8428-41AC9BD5B8F5}"/>
              </a:ext>
            </a:extLst>
          </p:cNvPr>
          <p:cNvSpPr>
            <a:spLocks noGrp="1"/>
          </p:cNvSpPr>
          <p:nvPr>
            <p:ph idx="1"/>
          </p:nvPr>
        </p:nvSpPr>
        <p:spPr>
          <a:xfrm>
            <a:off x="147234" y="1689315"/>
            <a:ext cx="8872780" cy="4436848"/>
          </a:xfrm>
        </p:spPr>
        <p:txBody>
          <a:bodyPr>
            <a:normAutofit fontScale="92500" lnSpcReduction="10000"/>
          </a:bodyPr>
          <a:lstStyle/>
          <a:p>
            <a:r>
              <a:rPr lang="cs-CZ" b="1" dirty="0"/>
              <a:t>Zobrazení projektu ve formě grafu, který vyjadřuje různé </a:t>
            </a:r>
            <a:r>
              <a:rPr lang="cs-CZ" b="1" dirty="0">
                <a:solidFill>
                  <a:srgbClr val="00B0F0"/>
                </a:solidFill>
              </a:rPr>
              <a:t>vazby mezi činnostmi projektu</a:t>
            </a:r>
            <a:r>
              <a:rPr lang="cs-CZ" b="1" dirty="0"/>
              <a:t>.</a:t>
            </a:r>
          </a:p>
          <a:p>
            <a:r>
              <a:rPr lang="cs-CZ" b="1" dirty="0"/>
              <a:t>Síťové grafy a metody síťové analýzy vycházejí</a:t>
            </a:r>
            <a:br>
              <a:rPr lang="cs-CZ" b="1" dirty="0"/>
            </a:br>
            <a:r>
              <a:rPr lang="cs-CZ" b="1" dirty="0"/>
              <a:t>z </a:t>
            </a:r>
            <a:r>
              <a:rPr lang="cs-CZ" b="1" dirty="0">
                <a:solidFill>
                  <a:srgbClr val="00B0F0"/>
                </a:solidFill>
              </a:rPr>
              <a:t>Teorie grafů</a:t>
            </a:r>
            <a:r>
              <a:rPr lang="cs-CZ" b="1" dirty="0"/>
              <a:t>.</a:t>
            </a:r>
          </a:p>
          <a:p>
            <a:r>
              <a:rPr lang="cs-CZ" b="1" dirty="0"/>
              <a:t>V projektovém řízení se využívají síťové grafy jak hranově ohodnocené (definované), kde </a:t>
            </a:r>
            <a:r>
              <a:rPr lang="cs-CZ" b="1" dirty="0">
                <a:solidFill>
                  <a:srgbClr val="00B0F0"/>
                </a:solidFill>
              </a:rPr>
              <a:t>hrany grafu </a:t>
            </a:r>
            <a:r>
              <a:rPr lang="cs-CZ" b="1" dirty="0"/>
              <a:t>představují činnosti v projektu a uzly jejich návaznosti (resp. události mezi činnostmi), tak</a:t>
            </a:r>
            <a:br>
              <a:rPr lang="cs-CZ" b="1" dirty="0"/>
            </a:br>
            <a:r>
              <a:rPr lang="cs-CZ" b="1" dirty="0"/>
              <a:t>i grafy uzlově ohodnocené (definované), kde </a:t>
            </a:r>
            <a:r>
              <a:rPr lang="cs-CZ" b="1" dirty="0">
                <a:solidFill>
                  <a:srgbClr val="00B0F0"/>
                </a:solidFill>
              </a:rPr>
              <a:t>uzly grafu</a:t>
            </a:r>
            <a:r>
              <a:rPr lang="cs-CZ" b="1" dirty="0"/>
              <a:t> reprezentují činnosti a hrany vztahy mezi nimi.</a:t>
            </a:r>
          </a:p>
        </p:txBody>
      </p:sp>
    </p:spTree>
    <p:extLst>
      <p:ext uri="{BB962C8B-B14F-4D97-AF65-F5344CB8AC3E}">
        <p14:creationId xmlns:p14="http://schemas.microsoft.com/office/powerpoint/2010/main" val="308573615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D4E85C5F-5C74-453D-9BCD-9DF24C75D521}"/>
              </a:ext>
            </a:extLst>
          </p:cNvPr>
          <p:cNvSpPr>
            <a:spLocks noGrp="1"/>
          </p:cNvSpPr>
          <p:nvPr>
            <p:ph type="title"/>
          </p:nvPr>
        </p:nvSpPr>
        <p:spPr>
          <a:xfrm>
            <a:off x="457200" y="604434"/>
            <a:ext cx="8229600" cy="813204"/>
          </a:xfrm>
        </p:spPr>
        <p:txBody>
          <a:bodyPr/>
          <a:lstStyle/>
          <a:p>
            <a:r>
              <a:rPr lang="cs-CZ" b="1" dirty="0">
                <a:solidFill>
                  <a:srgbClr val="FF0000"/>
                </a:solidFill>
              </a:rPr>
              <a:t>SÍŤOVÝ GRAF - PŘÍKLAD</a:t>
            </a:r>
          </a:p>
        </p:txBody>
      </p:sp>
      <p:pic>
        <p:nvPicPr>
          <p:cNvPr id="3076" name="Picture 4" descr="Teorie her. - Operacní výzkum">
            <a:extLst>
              <a:ext uri="{FF2B5EF4-FFF2-40B4-BE49-F238E27FC236}">
                <a16:creationId xmlns:a16="http://schemas.microsoft.com/office/drawing/2014/main" id="{F176778D-001B-4ED7-AC1A-711287EDB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4874" y="2614613"/>
            <a:ext cx="4954252" cy="287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00525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D82835-0F5E-486F-9352-E01ADB160ACE}"/>
              </a:ext>
            </a:extLst>
          </p:cNvPr>
          <p:cNvSpPr>
            <a:spLocks noGrp="1"/>
          </p:cNvSpPr>
          <p:nvPr>
            <p:ph type="title"/>
          </p:nvPr>
        </p:nvSpPr>
        <p:spPr>
          <a:xfrm>
            <a:off x="457200" y="619932"/>
            <a:ext cx="8229600" cy="797706"/>
          </a:xfrm>
        </p:spPr>
        <p:txBody>
          <a:bodyPr>
            <a:normAutofit/>
          </a:bodyPr>
          <a:lstStyle/>
          <a:p>
            <a:r>
              <a:rPr lang="cs-CZ" b="1" dirty="0">
                <a:solidFill>
                  <a:srgbClr val="FF0000"/>
                </a:solidFill>
              </a:rPr>
              <a:t>VYUŽITÍ METODY SÍŤOVÉ ANALÝZY</a:t>
            </a:r>
          </a:p>
        </p:txBody>
      </p:sp>
      <p:sp>
        <p:nvSpPr>
          <p:cNvPr id="3" name="Zástupný obsah 2">
            <a:extLst>
              <a:ext uri="{FF2B5EF4-FFF2-40B4-BE49-F238E27FC236}">
                <a16:creationId xmlns:a16="http://schemas.microsoft.com/office/drawing/2014/main" id="{687E4ADF-1DAD-472C-A348-998CB9F7C3D5}"/>
              </a:ext>
            </a:extLst>
          </p:cNvPr>
          <p:cNvSpPr>
            <a:spLocks noGrp="1"/>
          </p:cNvSpPr>
          <p:nvPr>
            <p:ph idx="1"/>
          </p:nvPr>
        </p:nvSpPr>
        <p:spPr>
          <a:xfrm>
            <a:off x="457200" y="1658319"/>
            <a:ext cx="8229600" cy="4467844"/>
          </a:xfrm>
        </p:spPr>
        <p:txBody>
          <a:bodyPr>
            <a:normAutofit fontScale="92500" lnSpcReduction="10000"/>
          </a:bodyPr>
          <a:lstStyle/>
          <a:p>
            <a:r>
              <a:rPr lang="cs-CZ" b="1" dirty="0"/>
              <a:t>Nacházejí proto uplatnění v oblasti řízení projektů, kde prvky představují klíčové aktivity projektu ve vzájemné časové vazbě.</a:t>
            </a:r>
          </a:p>
          <a:p>
            <a:r>
              <a:rPr lang="cs-CZ" b="1" dirty="0"/>
              <a:t>Další možnost použití metod síťové analýzy je</a:t>
            </a:r>
            <a:br>
              <a:rPr lang="cs-CZ" b="1" dirty="0"/>
            </a:br>
            <a:r>
              <a:rPr lang="cs-CZ" b="1" dirty="0"/>
              <a:t>v oblasti logistiky a dopravy, kde prvky představují střediska a závislosti jsou prostorové (přeneseně také časové).</a:t>
            </a:r>
          </a:p>
          <a:p>
            <a:r>
              <a:rPr lang="cs-CZ" b="1" dirty="0"/>
              <a:t>Metody síťové analýzy se soustředí na </a:t>
            </a:r>
            <a:r>
              <a:rPr lang="cs-CZ" b="1" dirty="0">
                <a:solidFill>
                  <a:srgbClr val="00B0F0"/>
                </a:solidFill>
              </a:rPr>
              <a:t>výpočet nebo optimalizaci kritické cesty</a:t>
            </a:r>
            <a:r>
              <a:rPr lang="cs-CZ" b="1" dirty="0"/>
              <a:t> mezi jednotlivými prvky.</a:t>
            </a:r>
          </a:p>
        </p:txBody>
      </p:sp>
    </p:spTree>
    <p:extLst>
      <p:ext uri="{BB962C8B-B14F-4D97-AF65-F5344CB8AC3E}">
        <p14:creationId xmlns:p14="http://schemas.microsoft.com/office/powerpoint/2010/main" val="295234175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D8485D-BA4F-4FB1-A41A-9296C22C647F}"/>
              </a:ext>
            </a:extLst>
          </p:cNvPr>
          <p:cNvSpPr>
            <a:spLocks noGrp="1"/>
          </p:cNvSpPr>
          <p:nvPr>
            <p:ph type="title"/>
          </p:nvPr>
        </p:nvSpPr>
        <p:spPr>
          <a:xfrm>
            <a:off x="457200" y="2857500"/>
            <a:ext cx="8229600" cy="1143000"/>
          </a:xfrm>
        </p:spPr>
        <p:txBody>
          <a:bodyPr/>
          <a:lstStyle/>
          <a:p>
            <a:r>
              <a:rPr lang="cs-CZ" b="1" dirty="0">
                <a:solidFill>
                  <a:srgbClr val="00B0F0"/>
                </a:solidFill>
              </a:rPr>
              <a:t>RACI – MATICE ZODPOVĚDNOSTI</a:t>
            </a:r>
          </a:p>
        </p:txBody>
      </p:sp>
    </p:spTree>
    <p:extLst>
      <p:ext uri="{BB962C8B-B14F-4D97-AF65-F5344CB8AC3E}">
        <p14:creationId xmlns:p14="http://schemas.microsoft.com/office/powerpoint/2010/main" val="15546702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58894C2F-3808-498A-99B3-DE1F1E152F43}"/>
              </a:ext>
            </a:extLst>
          </p:cNvPr>
          <p:cNvSpPr>
            <a:spLocks noGrp="1"/>
          </p:cNvSpPr>
          <p:nvPr>
            <p:ph type="title"/>
          </p:nvPr>
        </p:nvSpPr>
        <p:spPr>
          <a:xfrm>
            <a:off x="457200" y="584604"/>
            <a:ext cx="8229600" cy="1143000"/>
          </a:xfrm>
        </p:spPr>
        <p:txBody>
          <a:bodyPr>
            <a:normAutofit fontScale="90000"/>
          </a:bodyPr>
          <a:lstStyle/>
          <a:p>
            <a:r>
              <a:rPr lang="cs-CZ" b="1" dirty="0">
                <a:solidFill>
                  <a:srgbClr val="FF0000"/>
                </a:solidFill>
              </a:rPr>
              <a:t>MATICE ODPOVĚDNOSTI RACI (MATICE RACI)</a:t>
            </a:r>
            <a:endParaRPr lang="cs-CZ" dirty="0">
              <a:solidFill>
                <a:srgbClr val="FF0000"/>
              </a:solidFill>
            </a:endParaRPr>
          </a:p>
        </p:txBody>
      </p:sp>
      <p:sp>
        <p:nvSpPr>
          <p:cNvPr id="4" name="Zástupný obsah 3">
            <a:extLst>
              <a:ext uri="{FF2B5EF4-FFF2-40B4-BE49-F238E27FC236}">
                <a16:creationId xmlns:a16="http://schemas.microsoft.com/office/drawing/2014/main" id="{FB73A4DE-1C49-49B3-99C5-6B9AFA4E8404}"/>
              </a:ext>
            </a:extLst>
          </p:cNvPr>
          <p:cNvSpPr>
            <a:spLocks noGrp="1"/>
          </p:cNvSpPr>
          <p:nvPr>
            <p:ph idx="1"/>
          </p:nvPr>
        </p:nvSpPr>
        <p:spPr>
          <a:xfrm>
            <a:off x="457200" y="1937288"/>
            <a:ext cx="8229600" cy="4188875"/>
          </a:xfrm>
        </p:spPr>
        <p:txBody>
          <a:bodyPr>
            <a:normAutofit fontScale="77500" lnSpcReduction="20000"/>
          </a:bodyPr>
          <a:lstStyle/>
          <a:p>
            <a:r>
              <a:rPr lang="cs-CZ" b="1" dirty="0"/>
              <a:t>Je jednou z metod používaných pro přiřazení</a:t>
            </a:r>
            <a:br>
              <a:rPr lang="cs-CZ" b="1" dirty="0"/>
            </a:br>
            <a:r>
              <a:rPr lang="cs-CZ" b="1" dirty="0"/>
              <a:t>a zobrazení odpovědností jednotlivých osob či pracovních míst v nějakém úkolu (projektu, službě či procesu) v organizaci.</a:t>
            </a:r>
          </a:p>
          <a:p>
            <a:r>
              <a:rPr lang="cs-CZ" b="1" dirty="0">
                <a:solidFill>
                  <a:srgbClr val="00B0F0"/>
                </a:solidFill>
              </a:rPr>
              <a:t>RACI</a:t>
            </a:r>
            <a:r>
              <a:rPr lang="cs-CZ" b="1" dirty="0"/>
              <a:t> je akronym z počátečních písmen slov:</a:t>
            </a:r>
          </a:p>
          <a:p>
            <a:pPr lvl="1"/>
            <a:r>
              <a:rPr lang="cs-CZ" b="1" dirty="0">
                <a:solidFill>
                  <a:srgbClr val="FF0000"/>
                </a:solidFill>
              </a:rPr>
              <a:t>R</a:t>
            </a:r>
            <a:r>
              <a:rPr lang="cs-CZ" b="1" dirty="0"/>
              <a:t> - </a:t>
            </a:r>
            <a:r>
              <a:rPr lang="cs-CZ" b="1" dirty="0" err="1">
                <a:solidFill>
                  <a:srgbClr val="00B0F0"/>
                </a:solidFill>
              </a:rPr>
              <a:t>Responsible</a:t>
            </a:r>
            <a:r>
              <a:rPr lang="cs-CZ" b="1" dirty="0"/>
              <a:t>  - kdo je odpovědný za vykonání svěřeného úkolu</a:t>
            </a:r>
          </a:p>
          <a:p>
            <a:pPr lvl="1"/>
            <a:r>
              <a:rPr lang="cs-CZ" b="1" dirty="0">
                <a:solidFill>
                  <a:srgbClr val="FF0000"/>
                </a:solidFill>
              </a:rPr>
              <a:t>A</a:t>
            </a:r>
            <a:r>
              <a:rPr lang="cs-CZ" b="1" dirty="0"/>
              <a:t> - </a:t>
            </a:r>
            <a:r>
              <a:rPr lang="cs-CZ" b="1" dirty="0" err="1">
                <a:solidFill>
                  <a:srgbClr val="00B0F0"/>
                </a:solidFill>
              </a:rPr>
              <a:t>Accountable</a:t>
            </a:r>
            <a:r>
              <a:rPr lang="cs-CZ" b="1" dirty="0"/>
              <a:t> (někdy též </a:t>
            </a:r>
            <a:r>
              <a:rPr lang="cs-CZ" b="1" dirty="0" err="1">
                <a:solidFill>
                  <a:srgbClr val="00B0F0"/>
                </a:solidFill>
              </a:rPr>
              <a:t>Approver</a:t>
            </a:r>
            <a:r>
              <a:rPr lang="cs-CZ" b="1" dirty="0"/>
              <a:t>) - kdo je odpovědný za celý úkol, je odpovědný za to, co je vykonáno</a:t>
            </a:r>
          </a:p>
          <a:p>
            <a:pPr lvl="1"/>
            <a:r>
              <a:rPr lang="cs-CZ" b="1" dirty="0">
                <a:solidFill>
                  <a:srgbClr val="FF0000"/>
                </a:solidFill>
              </a:rPr>
              <a:t>C</a:t>
            </a:r>
            <a:r>
              <a:rPr lang="cs-CZ" b="1" dirty="0"/>
              <a:t> - </a:t>
            </a:r>
            <a:r>
              <a:rPr lang="cs-CZ" b="1" dirty="0" err="1">
                <a:solidFill>
                  <a:srgbClr val="00B0F0"/>
                </a:solidFill>
              </a:rPr>
              <a:t>Consulted</a:t>
            </a:r>
            <a:r>
              <a:rPr lang="cs-CZ" b="1" dirty="0"/>
              <a:t> - kdo může poskytnout cenou radu či konzultaci k úkolu</a:t>
            </a:r>
          </a:p>
          <a:p>
            <a:pPr lvl="1"/>
            <a:r>
              <a:rPr lang="cs-CZ" b="1" dirty="0">
                <a:solidFill>
                  <a:srgbClr val="FF0000"/>
                </a:solidFill>
              </a:rPr>
              <a:t>I</a:t>
            </a:r>
            <a:r>
              <a:rPr lang="cs-CZ" b="1" dirty="0"/>
              <a:t> - </a:t>
            </a:r>
            <a:r>
              <a:rPr lang="cs-CZ" b="1" dirty="0" err="1">
                <a:solidFill>
                  <a:srgbClr val="00B0F0"/>
                </a:solidFill>
              </a:rPr>
              <a:t>Informed</a:t>
            </a:r>
            <a:r>
              <a:rPr lang="cs-CZ" b="1" dirty="0"/>
              <a:t> - kdo má být informován o průběhu úkolu či rozhodnutích v úkolu</a:t>
            </a:r>
          </a:p>
        </p:txBody>
      </p:sp>
    </p:spTree>
    <p:extLst>
      <p:ext uri="{BB962C8B-B14F-4D97-AF65-F5344CB8AC3E}">
        <p14:creationId xmlns:p14="http://schemas.microsoft.com/office/powerpoint/2010/main" val="173509304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4CD5EB-C271-41B8-BDF8-866301711740}"/>
              </a:ext>
            </a:extLst>
          </p:cNvPr>
          <p:cNvSpPr>
            <a:spLocks noGrp="1"/>
          </p:cNvSpPr>
          <p:nvPr>
            <p:ph type="title"/>
          </p:nvPr>
        </p:nvSpPr>
        <p:spPr>
          <a:xfrm>
            <a:off x="457200" y="612182"/>
            <a:ext cx="8229600" cy="805455"/>
          </a:xfrm>
        </p:spPr>
        <p:txBody>
          <a:bodyPr>
            <a:normAutofit/>
          </a:bodyPr>
          <a:lstStyle/>
          <a:p>
            <a:r>
              <a:rPr lang="cs-CZ" b="1" dirty="0">
                <a:solidFill>
                  <a:srgbClr val="FF0000"/>
                </a:solidFill>
              </a:rPr>
              <a:t>MATICE RACI V PRAXI</a:t>
            </a:r>
          </a:p>
        </p:txBody>
      </p:sp>
      <p:sp>
        <p:nvSpPr>
          <p:cNvPr id="3" name="Zástupný obsah 2">
            <a:extLst>
              <a:ext uri="{FF2B5EF4-FFF2-40B4-BE49-F238E27FC236}">
                <a16:creationId xmlns:a16="http://schemas.microsoft.com/office/drawing/2014/main" id="{9F3B8C23-78A5-41EC-9830-29717418DE0A}"/>
              </a:ext>
            </a:extLst>
          </p:cNvPr>
          <p:cNvSpPr>
            <a:spLocks noGrp="1"/>
          </p:cNvSpPr>
          <p:nvPr>
            <p:ph idx="1"/>
          </p:nvPr>
        </p:nvSpPr>
        <p:spPr/>
        <p:txBody>
          <a:bodyPr>
            <a:normAutofit fontScale="92500" lnSpcReduction="10000"/>
          </a:bodyPr>
          <a:lstStyle/>
          <a:p>
            <a:r>
              <a:rPr lang="cs-CZ" b="1" dirty="0"/>
              <a:t>Matice RACI slouží pro rozdělení a přiřazení odpovědností členům týmu v projektech,</a:t>
            </a:r>
            <a:br>
              <a:rPr lang="cs-CZ" b="1" dirty="0"/>
            </a:br>
            <a:r>
              <a:rPr lang="cs-CZ" b="1" dirty="0"/>
              <a:t>procesech nebo jejich částech.</a:t>
            </a:r>
          </a:p>
          <a:p>
            <a:r>
              <a:rPr lang="cs-CZ" b="1" dirty="0"/>
              <a:t>V matici se používají písmenka R A C I.</a:t>
            </a:r>
          </a:p>
          <a:p>
            <a:r>
              <a:rPr lang="cs-CZ" b="1" dirty="0"/>
              <a:t>Platí pravidlo, že celkovou odpovědnost</a:t>
            </a:r>
            <a:br>
              <a:rPr lang="cs-CZ" b="1" dirty="0"/>
            </a:br>
            <a:r>
              <a:rPr lang="cs-CZ" b="1" dirty="0"/>
              <a:t>(A - </a:t>
            </a:r>
            <a:r>
              <a:rPr lang="cs-CZ" b="1" dirty="0" err="1"/>
              <a:t>Accountability</a:t>
            </a:r>
            <a:r>
              <a:rPr lang="cs-CZ" b="1" dirty="0"/>
              <a:t>) má k danému úkolu pouze jedna osoba, zapojených lidí (R - </a:t>
            </a:r>
            <a:r>
              <a:rPr lang="cs-CZ" b="1" dirty="0" err="1"/>
              <a:t>Responsibility</a:t>
            </a:r>
            <a:r>
              <a:rPr lang="cs-CZ" b="1" dirty="0"/>
              <a:t>) by mělo být přiměřeně k danému úkolu.</a:t>
            </a:r>
          </a:p>
          <a:p>
            <a:r>
              <a:rPr lang="cs-CZ" b="1" dirty="0"/>
              <a:t>Metoda RACI je </a:t>
            </a:r>
            <a:r>
              <a:rPr lang="cs-CZ" b="1" dirty="0">
                <a:solidFill>
                  <a:srgbClr val="00B0F0"/>
                </a:solidFill>
              </a:rPr>
              <a:t>jednoduchou formou modelu kompetencí</a:t>
            </a:r>
            <a:r>
              <a:rPr lang="cs-CZ" b="1" dirty="0"/>
              <a:t>.</a:t>
            </a:r>
          </a:p>
        </p:txBody>
      </p:sp>
    </p:spTree>
    <p:extLst>
      <p:ext uri="{BB962C8B-B14F-4D97-AF65-F5344CB8AC3E}">
        <p14:creationId xmlns:p14="http://schemas.microsoft.com/office/powerpoint/2010/main" val="388390620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99684A-01FA-4EA0-85CC-A2D6E948A83B}"/>
              </a:ext>
            </a:extLst>
          </p:cNvPr>
          <p:cNvSpPr>
            <a:spLocks noGrp="1"/>
          </p:cNvSpPr>
          <p:nvPr>
            <p:ph type="title"/>
          </p:nvPr>
        </p:nvSpPr>
        <p:spPr>
          <a:xfrm>
            <a:off x="457200" y="2857500"/>
            <a:ext cx="8229600" cy="1143000"/>
          </a:xfrm>
        </p:spPr>
        <p:txBody>
          <a:bodyPr/>
          <a:lstStyle/>
          <a:p>
            <a:r>
              <a:rPr lang="cs-CZ" b="1" dirty="0">
                <a:solidFill>
                  <a:srgbClr val="00B0F0"/>
                </a:solidFill>
              </a:rPr>
              <a:t>WBS</a:t>
            </a:r>
          </a:p>
        </p:txBody>
      </p:sp>
    </p:spTree>
    <p:extLst>
      <p:ext uri="{BB962C8B-B14F-4D97-AF65-F5344CB8AC3E}">
        <p14:creationId xmlns:p14="http://schemas.microsoft.com/office/powerpoint/2010/main" val="426980216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777A2669-9F7E-42F7-98FD-918AF99AD370}"/>
              </a:ext>
            </a:extLst>
          </p:cNvPr>
          <p:cNvSpPr>
            <a:spLocks noGrp="1"/>
          </p:cNvSpPr>
          <p:nvPr>
            <p:ph type="title"/>
          </p:nvPr>
        </p:nvSpPr>
        <p:spPr>
          <a:xfrm>
            <a:off x="457200" y="538109"/>
            <a:ext cx="8229600" cy="1143000"/>
          </a:xfrm>
        </p:spPr>
        <p:txBody>
          <a:bodyPr>
            <a:normAutofit fontScale="90000"/>
          </a:bodyPr>
          <a:lstStyle/>
          <a:p>
            <a:r>
              <a:rPr lang="cs-CZ" b="1" dirty="0">
                <a:solidFill>
                  <a:srgbClr val="FF0000"/>
                </a:solidFill>
              </a:rPr>
              <a:t>WBS</a:t>
            </a:r>
            <a:br>
              <a:rPr lang="cs-CZ" b="1" dirty="0">
                <a:solidFill>
                  <a:srgbClr val="FF0000"/>
                </a:solidFill>
              </a:rPr>
            </a:br>
            <a:r>
              <a:rPr lang="cs-CZ" b="1" dirty="0">
                <a:solidFill>
                  <a:srgbClr val="FF0000"/>
                </a:solidFill>
              </a:rPr>
              <a:t>(WORK BREAKDOWN STRUCTURE)</a:t>
            </a:r>
          </a:p>
        </p:txBody>
      </p:sp>
      <p:sp>
        <p:nvSpPr>
          <p:cNvPr id="4" name="Zástupný obsah 3">
            <a:extLst>
              <a:ext uri="{FF2B5EF4-FFF2-40B4-BE49-F238E27FC236}">
                <a16:creationId xmlns:a16="http://schemas.microsoft.com/office/drawing/2014/main" id="{00F397CE-2AD5-40EB-8A0C-46D28D702794}"/>
              </a:ext>
            </a:extLst>
          </p:cNvPr>
          <p:cNvSpPr>
            <a:spLocks noGrp="1"/>
          </p:cNvSpPr>
          <p:nvPr>
            <p:ph idx="1"/>
          </p:nvPr>
        </p:nvSpPr>
        <p:spPr>
          <a:xfrm>
            <a:off x="457200" y="1859797"/>
            <a:ext cx="8229600" cy="4266366"/>
          </a:xfrm>
        </p:spPr>
        <p:txBody>
          <a:bodyPr>
            <a:normAutofit/>
          </a:bodyPr>
          <a:lstStyle/>
          <a:p>
            <a:r>
              <a:rPr lang="cs-CZ" b="1" dirty="0"/>
              <a:t>Překládá se jako rozpad, rozpis práce nebo jako osnova rozpisu práce, často se používá zkratka WBS.</a:t>
            </a:r>
          </a:p>
          <a:p>
            <a:r>
              <a:rPr lang="cs-CZ" b="1" dirty="0"/>
              <a:t>Jedná se o jednoduchou analytickou techniku, jejímž cílem je rozložit projekt na jednotlivé činnosti až do takové úrovně podrobnosti, aby k nim bylo možné přiřadit odpovědnosti, pracnost a časový horizont.</a:t>
            </a:r>
          </a:p>
        </p:txBody>
      </p:sp>
    </p:spTree>
    <p:extLst>
      <p:ext uri="{BB962C8B-B14F-4D97-AF65-F5344CB8AC3E}">
        <p14:creationId xmlns:p14="http://schemas.microsoft.com/office/powerpoint/2010/main" val="12327324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6376C6F-9D67-4DB7-B551-72C3FCCD834B}"/>
              </a:ext>
            </a:extLst>
          </p:cNvPr>
          <p:cNvSpPr>
            <a:spLocks noGrp="1"/>
          </p:cNvSpPr>
          <p:nvPr>
            <p:ph type="title"/>
          </p:nvPr>
        </p:nvSpPr>
        <p:spPr>
          <a:xfrm>
            <a:off x="457200" y="612182"/>
            <a:ext cx="8229600" cy="805455"/>
          </a:xfrm>
        </p:spPr>
        <p:txBody>
          <a:bodyPr/>
          <a:lstStyle/>
          <a:p>
            <a:r>
              <a:rPr lang="cs-CZ" b="1" dirty="0">
                <a:solidFill>
                  <a:srgbClr val="FF0000"/>
                </a:solidFill>
              </a:rPr>
              <a:t>WBS - PŘÍKLAD</a:t>
            </a:r>
          </a:p>
        </p:txBody>
      </p:sp>
      <p:pic>
        <p:nvPicPr>
          <p:cNvPr id="4098" name="Picture 2" descr="WBS - klíčový nástroj pro úspěch projektu - PM Consulting">
            <a:extLst>
              <a:ext uri="{FF2B5EF4-FFF2-40B4-BE49-F238E27FC236}">
                <a16:creationId xmlns:a16="http://schemas.microsoft.com/office/drawing/2014/main" id="{9F97EDF5-6876-4F4A-A9B6-0C4F2EF84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25" y="2177222"/>
            <a:ext cx="8019875" cy="3965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38493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62E27F-E78E-4095-8CFD-B431F16DD53F}"/>
              </a:ext>
            </a:extLst>
          </p:cNvPr>
          <p:cNvSpPr>
            <a:spLocks noGrp="1"/>
          </p:cNvSpPr>
          <p:nvPr>
            <p:ph type="title"/>
          </p:nvPr>
        </p:nvSpPr>
        <p:spPr>
          <a:xfrm>
            <a:off x="457200" y="612182"/>
            <a:ext cx="8229600" cy="805455"/>
          </a:xfrm>
        </p:spPr>
        <p:txBody>
          <a:bodyPr/>
          <a:lstStyle/>
          <a:p>
            <a:r>
              <a:rPr lang="cs-CZ" b="1" dirty="0">
                <a:solidFill>
                  <a:srgbClr val="FF0000"/>
                </a:solidFill>
              </a:rPr>
              <a:t>VYUŽITÍ WBS V PRAXI</a:t>
            </a:r>
            <a:endParaRPr lang="cs-CZ" dirty="0">
              <a:solidFill>
                <a:srgbClr val="FF0000"/>
              </a:solidFill>
            </a:endParaRPr>
          </a:p>
        </p:txBody>
      </p:sp>
      <p:sp>
        <p:nvSpPr>
          <p:cNvPr id="3" name="Zástupný obsah 2">
            <a:extLst>
              <a:ext uri="{FF2B5EF4-FFF2-40B4-BE49-F238E27FC236}">
                <a16:creationId xmlns:a16="http://schemas.microsoft.com/office/drawing/2014/main" id="{6A8BA7F8-49DD-46AA-92DF-E6019D205611}"/>
              </a:ext>
            </a:extLst>
          </p:cNvPr>
          <p:cNvSpPr>
            <a:spLocks noGrp="1"/>
          </p:cNvSpPr>
          <p:nvPr>
            <p:ph idx="1"/>
          </p:nvPr>
        </p:nvSpPr>
        <p:spPr>
          <a:xfrm>
            <a:off x="457200" y="1853967"/>
            <a:ext cx="8229600" cy="3942826"/>
          </a:xfrm>
        </p:spPr>
        <p:txBody>
          <a:bodyPr>
            <a:normAutofit fontScale="70000" lnSpcReduction="20000"/>
          </a:bodyPr>
          <a:lstStyle/>
          <a:p>
            <a:r>
              <a:rPr lang="cs-CZ" b="1" dirty="0"/>
              <a:t>Struktura činností může být podle složitosti a rozsahu projektu různě strukturovaná a složitá - pro malé projekty může mít podobu jednoduchého seznamu činností, pro velmi složité projekty může tvořit   vícestupňovou strukturu seskupených činností do ucelených bloků či balíčků a to tak, aby byl výčet konečných činností (aktivit, kroků) co nejvíce přehledný.</a:t>
            </a:r>
          </a:p>
          <a:p>
            <a:r>
              <a:rPr lang="cs-CZ" b="1" dirty="0"/>
              <a:t>Konečná úroveň rozpadu se v praxi řídí jednoduchým pravidlem -projektový manažer musí být schopen činnosti naplánovat a řídit.</a:t>
            </a:r>
          </a:p>
          <a:p>
            <a:r>
              <a:rPr lang="cs-CZ" b="1" dirty="0"/>
              <a:t>Jednotlivé činnosti mohou být podle potřeby číslované.</a:t>
            </a:r>
          </a:p>
          <a:p>
            <a:r>
              <a:rPr lang="cs-CZ" b="1" dirty="0"/>
              <a:t>WBS se používá pro naplnění aktivit v </a:t>
            </a:r>
            <a:r>
              <a:rPr lang="cs-CZ" b="1" dirty="0" err="1"/>
              <a:t>Ganttově</a:t>
            </a:r>
            <a:r>
              <a:rPr lang="cs-CZ" b="1" dirty="0"/>
              <a:t> diagramu při plánování projektu.</a:t>
            </a:r>
          </a:p>
          <a:p>
            <a:r>
              <a:rPr lang="cs-CZ" b="1" dirty="0"/>
              <a:t>WBS většinou zpracovává projektový manažer vždy před začátkem realizace projektu.</a:t>
            </a:r>
          </a:p>
        </p:txBody>
      </p:sp>
    </p:spTree>
    <p:extLst>
      <p:ext uri="{BB962C8B-B14F-4D97-AF65-F5344CB8AC3E}">
        <p14:creationId xmlns:p14="http://schemas.microsoft.com/office/powerpoint/2010/main" val="3408900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46F5B9B-046A-41AB-B07A-999DF4715988}"/>
              </a:ext>
            </a:extLst>
          </p:cNvPr>
          <p:cNvSpPr>
            <a:spLocks noGrp="1"/>
          </p:cNvSpPr>
          <p:nvPr>
            <p:ph type="title"/>
          </p:nvPr>
        </p:nvSpPr>
        <p:spPr>
          <a:xfrm>
            <a:off x="457200" y="2078481"/>
            <a:ext cx="8229600" cy="2701037"/>
          </a:xfrm>
        </p:spPr>
        <p:txBody>
          <a:bodyPr>
            <a:normAutofit/>
          </a:bodyPr>
          <a:lstStyle/>
          <a:p>
            <a:r>
              <a:rPr lang="cs-CZ" b="1" dirty="0">
                <a:solidFill>
                  <a:srgbClr val="FF0000"/>
                </a:solidFill>
              </a:rPr>
              <a:t>PROGRAMOVACÍ JAZYKY NEJČASTĚJI POUŽÍVANÉ PRO VÝVOJ PODNIKOVÝCH APLIKACÍ</a:t>
            </a:r>
            <a:endParaRPr lang="cs-CZ" dirty="0">
              <a:solidFill>
                <a:srgbClr val="FF0000"/>
              </a:solidFill>
            </a:endParaRPr>
          </a:p>
        </p:txBody>
      </p:sp>
    </p:spTree>
    <p:extLst>
      <p:ext uri="{BB962C8B-B14F-4D97-AF65-F5344CB8AC3E}">
        <p14:creationId xmlns:p14="http://schemas.microsoft.com/office/powerpoint/2010/main" val="375891943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068E9E-C324-483C-8E2C-0257FE509819}"/>
              </a:ext>
            </a:extLst>
          </p:cNvPr>
          <p:cNvSpPr>
            <a:spLocks noGrp="1"/>
          </p:cNvSpPr>
          <p:nvPr>
            <p:ph type="title"/>
          </p:nvPr>
        </p:nvSpPr>
        <p:spPr>
          <a:xfrm>
            <a:off x="457200" y="2857500"/>
            <a:ext cx="8229600" cy="1143000"/>
          </a:xfrm>
        </p:spPr>
        <p:txBody>
          <a:bodyPr/>
          <a:lstStyle/>
          <a:p>
            <a:r>
              <a:rPr lang="cs-CZ" b="1" dirty="0">
                <a:solidFill>
                  <a:srgbClr val="00B0F0"/>
                </a:solidFill>
              </a:rPr>
              <a:t>PMBOK</a:t>
            </a:r>
          </a:p>
        </p:txBody>
      </p:sp>
    </p:spTree>
    <p:extLst>
      <p:ext uri="{BB962C8B-B14F-4D97-AF65-F5344CB8AC3E}">
        <p14:creationId xmlns:p14="http://schemas.microsoft.com/office/powerpoint/2010/main" val="235962203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B662EBEC-DAA7-4DC0-A57C-6FD15CC3004E}"/>
              </a:ext>
            </a:extLst>
          </p:cNvPr>
          <p:cNvSpPr>
            <a:spLocks noGrp="1"/>
          </p:cNvSpPr>
          <p:nvPr>
            <p:ph type="title"/>
          </p:nvPr>
        </p:nvSpPr>
        <p:spPr/>
        <p:txBody>
          <a:bodyPr>
            <a:normAutofit fontScale="90000"/>
          </a:bodyPr>
          <a:lstStyle/>
          <a:p>
            <a:r>
              <a:rPr lang="cs-CZ" b="1" dirty="0"/>
              <a:t>PMBOK</a:t>
            </a:r>
            <a:r>
              <a:rPr lang="cs-CZ" dirty="0"/>
              <a:t> (</a:t>
            </a:r>
            <a:r>
              <a:rPr lang="cs-CZ" b="1" dirty="0"/>
              <a:t>Project Management Body </a:t>
            </a:r>
            <a:r>
              <a:rPr lang="cs-CZ" b="1" dirty="0" err="1"/>
              <a:t>of</a:t>
            </a:r>
            <a:r>
              <a:rPr lang="cs-CZ" b="1" dirty="0"/>
              <a:t> </a:t>
            </a:r>
            <a:r>
              <a:rPr lang="cs-CZ" b="1" dirty="0" err="1"/>
              <a:t>Knowledge</a:t>
            </a:r>
            <a:r>
              <a:rPr lang="cs-CZ" dirty="0"/>
              <a:t>)</a:t>
            </a:r>
          </a:p>
        </p:txBody>
      </p:sp>
      <p:sp>
        <p:nvSpPr>
          <p:cNvPr id="4" name="Zástupný obsah 3">
            <a:extLst>
              <a:ext uri="{FF2B5EF4-FFF2-40B4-BE49-F238E27FC236}">
                <a16:creationId xmlns:a16="http://schemas.microsoft.com/office/drawing/2014/main" id="{A5157F0F-DD3F-4858-861D-9EA9FD63338A}"/>
              </a:ext>
            </a:extLst>
          </p:cNvPr>
          <p:cNvSpPr>
            <a:spLocks noGrp="1"/>
          </p:cNvSpPr>
          <p:nvPr>
            <p:ph idx="1"/>
          </p:nvPr>
        </p:nvSpPr>
        <p:spPr/>
        <p:txBody>
          <a:bodyPr>
            <a:normAutofit fontScale="85000" lnSpcReduction="20000"/>
          </a:bodyPr>
          <a:lstStyle/>
          <a:p>
            <a:r>
              <a:rPr lang="cs-CZ" dirty="0"/>
              <a:t>Používá se zkratka </a:t>
            </a:r>
            <a:r>
              <a:rPr lang="cs-CZ" b="1" dirty="0"/>
              <a:t>PMBOK</a:t>
            </a:r>
            <a:r>
              <a:rPr lang="cs-CZ" dirty="0"/>
              <a:t>.</a:t>
            </a:r>
          </a:p>
          <a:p>
            <a:r>
              <a:rPr lang="cs-CZ" dirty="0"/>
              <a:t>Jedná se o mezinárodně uznávaný standard </a:t>
            </a:r>
            <a:r>
              <a:rPr lang="cs-CZ" u="sng" dirty="0">
                <a:hlinkClick r:id="rId2" tooltip="Řízení projektů (Project Management)"/>
              </a:rPr>
              <a:t>řízení projektů</a:t>
            </a:r>
            <a:r>
              <a:rPr lang="cs-CZ" dirty="0"/>
              <a:t>, který vydává institut </a:t>
            </a:r>
            <a:r>
              <a:rPr lang="cs-CZ" u="sng" dirty="0">
                <a:hlinkClick r:id="rId3" tooltip="PMI (Project Management Institute)"/>
              </a:rPr>
              <a:t>PMI (Project Management Institute)</a:t>
            </a:r>
            <a:r>
              <a:rPr lang="cs-CZ" dirty="0"/>
              <a:t>.</a:t>
            </a:r>
          </a:p>
          <a:p>
            <a:r>
              <a:rPr lang="cs-CZ" dirty="0"/>
              <a:t>Institut kromě toho vydává také další standardy zaměřené na řízení projektů a  nabízí </a:t>
            </a:r>
            <a:r>
              <a:rPr lang="cs-CZ" u="sng" dirty="0">
                <a:hlinkClick r:id="rId4" tooltip="Certifikace projektového manažera dle PMI (PMI Project Manager Certification)"/>
              </a:rPr>
              <a:t>certifikační program vedoucích projektů</a:t>
            </a:r>
            <a:r>
              <a:rPr lang="cs-CZ" dirty="0"/>
              <a:t>.</a:t>
            </a:r>
          </a:p>
          <a:p>
            <a:r>
              <a:rPr lang="cs-CZ" dirty="0"/>
              <a:t>PMBOK byl v roce 1996 změněn na průvodce s názvem </a:t>
            </a:r>
            <a:r>
              <a:rPr lang="cs-CZ" b="1" dirty="0"/>
              <a:t>A </a:t>
            </a:r>
            <a:r>
              <a:rPr lang="cs-CZ" b="1" dirty="0" err="1"/>
              <a:t>Guide</a:t>
            </a:r>
            <a:r>
              <a:rPr lang="cs-CZ" b="1" dirty="0"/>
              <a:t> to </a:t>
            </a:r>
            <a:r>
              <a:rPr lang="cs-CZ" b="1" dirty="0" err="1"/>
              <a:t>the</a:t>
            </a:r>
            <a:r>
              <a:rPr lang="cs-CZ" b="1" dirty="0"/>
              <a:t> Project Management Body </a:t>
            </a:r>
            <a:r>
              <a:rPr lang="cs-CZ" b="1" dirty="0" err="1"/>
              <a:t>of</a:t>
            </a:r>
            <a:r>
              <a:rPr lang="cs-CZ" b="1" dirty="0"/>
              <a:t> </a:t>
            </a:r>
            <a:r>
              <a:rPr lang="cs-CZ" b="1" dirty="0" err="1"/>
              <a:t>Knowledge</a:t>
            </a:r>
            <a:r>
              <a:rPr lang="cs-CZ" b="1" dirty="0"/>
              <a:t>,</a:t>
            </a:r>
            <a:r>
              <a:rPr lang="cs-CZ" dirty="0"/>
              <a:t> zkráceně </a:t>
            </a:r>
            <a:r>
              <a:rPr lang="cs-CZ" b="1" dirty="0"/>
              <a:t>PMBOK </a:t>
            </a:r>
            <a:r>
              <a:rPr lang="cs-CZ" b="1" dirty="0" err="1"/>
              <a:t>Guide</a:t>
            </a:r>
            <a:r>
              <a:rPr lang="cs-CZ" dirty="0"/>
              <a:t>.</a:t>
            </a:r>
          </a:p>
          <a:p>
            <a:r>
              <a:rPr lang="cs-CZ" dirty="0"/>
              <a:t>Běžně se však stále používá zkrácený výraz PMBOK.</a:t>
            </a:r>
          </a:p>
          <a:p>
            <a:r>
              <a:rPr lang="cs-CZ" dirty="0"/>
              <a:t>Standard je nejvíce rozšířen v USA.</a:t>
            </a:r>
          </a:p>
        </p:txBody>
      </p:sp>
    </p:spTree>
    <p:extLst>
      <p:ext uri="{BB962C8B-B14F-4D97-AF65-F5344CB8AC3E}">
        <p14:creationId xmlns:p14="http://schemas.microsoft.com/office/powerpoint/2010/main" val="139100036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3E98FF-E16A-4240-BF1C-03A5FF3A5437}"/>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74602B55-6EB7-4481-AF9C-607AAF396A91}"/>
              </a:ext>
            </a:extLst>
          </p:cNvPr>
          <p:cNvSpPr>
            <a:spLocks noGrp="1"/>
          </p:cNvSpPr>
          <p:nvPr>
            <p:ph idx="1"/>
          </p:nvPr>
        </p:nvSpPr>
        <p:spPr/>
        <p:txBody>
          <a:bodyPr/>
          <a:lstStyle/>
          <a:p>
            <a:r>
              <a:rPr lang="cs-CZ" dirty="0"/>
              <a:t>PMBOK je mezi ostatními </a:t>
            </a:r>
            <a:r>
              <a:rPr lang="cs-CZ" u="sng" dirty="0">
                <a:hlinkClick r:id="rId2" tooltip="Standardy a normy v managementu"/>
              </a:rPr>
              <a:t>standardy</a:t>
            </a:r>
            <a:r>
              <a:rPr lang="cs-CZ" dirty="0"/>
              <a:t> a </a:t>
            </a:r>
            <a:r>
              <a:rPr lang="cs-CZ" u="sng" dirty="0">
                <a:hlinkClick r:id="rId3" tooltip="Rámce a metodiky (Frameworks and methodologies)"/>
              </a:rPr>
              <a:t>metodikami</a:t>
            </a:r>
            <a:r>
              <a:rPr lang="cs-CZ" dirty="0"/>
              <a:t> nejstarší a nejobecnější. Svojí šířkou se snaží popsat všechny aspekty </a:t>
            </a:r>
            <a:r>
              <a:rPr lang="cs-CZ" u="sng" dirty="0">
                <a:hlinkClick r:id="rId4" tooltip="Řízení projektů (Project Management)"/>
              </a:rPr>
              <a:t>projektového řízení</a:t>
            </a:r>
            <a:r>
              <a:rPr lang="cs-CZ" dirty="0"/>
              <a:t>. PMBOK se dělí na 9 základních znalostních oblastí, které dohromady tvoří </a:t>
            </a:r>
            <a:r>
              <a:rPr lang="cs-CZ" b="1" dirty="0"/>
              <a:t>model projektového řízení</a:t>
            </a:r>
            <a:r>
              <a:rPr lang="cs-CZ" dirty="0"/>
              <a:t>. PMBOK je primárně zaměřen na firmy dodávající svoje </a:t>
            </a:r>
            <a:r>
              <a:rPr lang="cs-CZ" u="sng" dirty="0">
                <a:hlinkClick r:id="rId5" tooltip="Výrobky (Products)"/>
              </a:rPr>
              <a:t>výrobky</a:t>
            </a:r>
            <a:r>
              <a:rPr lang="cs-CZ" dirty="0"/>
              <a:t> / </a:t>
            </a:r>
            <a:r>
              <a:rPr lang="cs-CZ" u="sng" dirty="0">
                <a:hlinkClick r:id="rId6" tooltip="Služba (Service)"/>
              </a:rPr>
              <a:t>služby</a:t>
            </a:r>
            <a:r>
              <a:rPr lang="cs-CZ" dirty="0"/>
              <a:t> pomocí </a:t>
            </a:r>
            <a:r>
              <a:rPr lang="cs-CZ" u="sng" dirty="0">
                <a:hlinkClick r:id="rId7" tooltip="Projekt"/>
              </a:rPr>
              <a:t>projektů</a:t>
            </a:r>
            <a:r>
              <a:rPr lang="cs-CZ" dirty="0"/>
              <a:t>.</a:t>
            </a:r>
          </a:p>
        </p:txBody>
      </p:sp>
    </p:spTree>
    <p:extLst>
      <p:ext uri="{BB962C8B-B14F-4D97-AF65-F5344CB8AC3E}">
        <p14:creationId xmlns:p14="http://schemas.microsoft.com/office/powerpoint/2010/main" val="345876899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7488F6-FC93-4AB7-9821-77ADDF9C133E}"/>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F1376EB9-8D42-4D7D-914B-2F1FA600E937}"/>
              </a:ext>
            </a:extLst>
          </p:cNvPr>
          <p:cNvSpPr>
            <a:spLocks noGrp="1"/>
          </p:cNvSpPr>
          <p:nvPr>
            <p:ph idx="1"/>
          </p:nvPr>
        </p:nvSpPr>
        <p:spPr/>
        <p:txBody>
          <a:bodyPr>
            <a:normAutofit fontScale="85000" lnSpcReduction="10000"/>
          </a:bodyPr>
          <a:lstStyle/>
          <a:p>
            <a:r>
              <a:rPr lang="cs-CZ" b="1" dirty="0"/>
              <a:t>Znalostní oblasti</a:t>
            </a:r>
            <a:r>
              <a:rPr lang="cs-CZ" dirty="0"/>
              <a:t> tvoří stěžejní část metodiky </a:t>
            </a:r>
            <a:r>
              <a:rPr lang="cs-CZ" dirty="0" err="1"/>
              <a:t>PMBok</a:t>
            </a:r>
            <a:r>
              <a:rPr lang="cs-CZ" dirty="0"/>
              <a:t>. Každá znalostní oblast je podrobně popsána svými vlastnostmi a frekvencí použití. Každá kapitola pak obsahuje popis procesů a jejich nástrojů a technik, které umožňují realizovat danou oblast, proces nebo činnost. Kapitoly jsou koncipovány tak, že na začátku každé je diagramem vymezena oblast a její procesy. Jak již bylo zmíněno, u každého procesu jsou definovány vstupy, výstupy a činnosti, popř. nástroje vhodné pro daný proces. Kapitoly (oblasti) jsou velmi dobře uspořádané a strukturované.</a:t>
            </a:r>
          </a:p>
          <a:p>
            <a:endParaRPr lang="cs-CZ" dirty="0"/>
          </a:p>
        </p:txBody>
      </p:sp>
    </p:spTree>
    <p:extLst>
      <p:ext uri="{BB962C8B-B14F-4D97-AF65-F5344CB8AC3E}">
        <p14:creationId xmlns:p14="http://schemas.microsoft.com/office/powerpoint/2010/main" val="186479765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248B6F-B2CF-45D7-8D98-B7F07337C080}"/>
              </a:ext>
            </a:extLst>
          </p:cNvPr>
          <p:cNvSpPr>
            <a:spLocks noGrp="1"/>
          </p:cNvSpPr>
          <p:nvPr>
            <p:ph type="title"/>
          </p:nvPr>
        </p:nvSpPr>
        <p:spPr>
          <a:xfrm>
            <a:off x="457200" y="553608"/>
            <a:ext cx="8229600" cy="1143000"/>
          </a:xfrm>
        </p:spPr>
        <p:txBody>
          <a:bodyPr>
            <a:normAutofit fontScale="90000"/>
          </a:bodyPr>
          <a:lstStyle/>
          <a:p>
            <a:r>
              <a:rPr lang="cs-CZ" b="1" dirty="0">
                <a:solidFill>
                  <a:srgbClr val="FF0000"/>
                </a:solidFill>
              </a:rPr>
              <a:t>ZNALOSTNÍ OBLASTI PROJEKTU PODLE STANDARDU PMBOK </a:t>
            </a:r>
          </a:p>
        </p:txBody>
      </p:sp>
      <p:sp>
        <p:nvSpPr>
          <p:cNvPr id="3" name="Zástupný obsah 2">
            <a:extLst>
              <a:ext uri="{FF2B5EF4-FFF2-40B4-BE49-F238E27FC236}">
                <a16:creationId xmlns:a16="http://schemas.microsoft.com/office/drawing/2014/main" id="{02D320A1-EC40-41B6-85EA-DBEA0F4A9F23}"/>
              </a:ext>
            </a:extLst>
          </p:cNvPr>
          <p:cNvSpPr>
            <a:spLocks noGrp="1"/>
          </p:cNvSpPr>
          <p:nvPr>
            <p:ph idx="1"/>
          </p:nvPr>
        </p:nvSpPr>
        <p:spPr>
          <a:xfrm>
            <a:off x="457200" y="1852047"/>
            <a:ext cx="8229600" cy="4274116"/>
          </a:xfrm>
        </p:spPr>
        <p:txBody>
          <a:bodyPr>
            <a:normAutofit fontScale="85000" lnSpcReduction="20000"/>
          </a:bodyPr>
          <a:lstStyle/>
          <a:p>
            <a:r>
              <a:rPr lang="cs-CZ" dirty="0"/>
              <a:t>Řízení </a:t>
            </a:r>
            <a:r>
              <a:rPr lang="cs-CZ" b="1" dirty="0"/>
              <a:t>integrace</a:t>
            </a:r>
            <a:r>
              <a:rPr lang="cs-CZ" dirty="0"/>
              <a:t> projektu</a:t>
            </a:r>
          </a:p>
          <a:p>
            <a:r>
              <a:rPr lang="cs-CZ" dirty="0"/>
              <a:t>Řízení </a:t>
            </a:r>
            <a:r>
              <a:rPr lang="cs-CZ" b="1" dirty="0"/>
              <a:t>rozsahu</a:t>
            </a:r>
            <a:r>
              <a:rPr lang="cs-CZ" dirty="0"/>
              <a:t> projektu</a:t>
            </a:r>
          </a:p>
          <a:p>
            <a:r>
              <a:rPr lang="cs-CZ" dirty="0"/>
              <a:t>Řízení </a:t>
            </a:r>
            <a:r>
              <a:rPr lang="cs-CZ" b="1" dirty="0"/>
              <a:t>času</a:t>
            </a:r>
            <a:r>
              <a:rPr lang="cs-CZ" dirty="0"/>
              <a:t> projektu</a:t>
            </a:r>
          </a:p>
          <a:p>
            <a:r>
              <a:rPr lang="cs-CZ" dirty="0"/>
              <a:t>Řízení </a:t>
            </a:r>
            <a:r>
              <a:rPr lang="cs-CZ" b="1" dirty="0"/>
              <a:t>nákladů</a:t>
            </a:r>
            <a:r>
              <a:rPr lang="cs-CZ" dirty="0"/>
              <a:t> projektu</a:t>
            </a:r>
          </a:p>
          <a:p>
            <a:r>
              <a:rPr lang="cs-CZ" dirty="0"/>
              <a:t>Řízení </a:t>
            </a:r>
            <a:r>
              <a:rPr lang="cs-CZ" b="1" dirty="0"/>
              <a:t>kvality</a:t>
            </a:r>
            <a:r>
              <a:rPr lang="cs-CZ" dirty="0"/>
              <a:t> projektu</a:t>
            </a:r>
          </a:p>
          <a:p>
            <a:r>
              <a:rPr lang="cs-CZ" dirty="0"/>
              <a:t>Řízení </a:t>
            </a:r>
            <a:r>
              <a:rPr lang="cs-CZ" b="1" dirty="0"/>
              <a:t>lidských zdrojů</a:t>
            </a:r>
            <a:r>
              <a:rPr lang="cs-CZ" dirty="0"/>
              <a:t> projektu</a:t>
            </a:r>
          </a:p>
          <a:p>
            <a:r>
              <a:rPr lang="cs-CZ" dirty="0"/>
              <a:t>Řízení </a:t>
            </a:r>
            <a:r>
              <a:rPr lang="cs-CZ" b="1" dirty="0"/>
              <a:t>komunikace</a:t>
            </a:r>
            <a:r>
              <a:rPr lang="cs-CZ" dirty="0"/>
              <a:t> projektu</a:t>
            </a:r>
          </a:p>
          <a:p>
            <a:r>
              <a:rPr lang="cs-CZ" dirty="0"/>
              <a:t>Řízení </a:t>
            </a:r>
            <a:r>
              <a:rPr lang="cs-CZ" b="1" dirty="0"/>
              <a:t>rizik</a:t>
            </a:r>
            <a:r>
              <a:rPr lang="cs-CZ" dirty="0"/>
              <a:t> projektu</a:t>
            </a:r>
          </a:p>
          <a:p>
            <a:r>
              <a:rPr lang="cs-CZ" dirty="0"/>
              <a:t>Řízení </a:t>
            </a:r>
            <a:r>
              <a:rPr lang="cs-CZ" b="1" dirty="0"/>
              <a:t>obstarávání</a:t>
            </a:r>
            <a:r>
              <a:rPr lang="cs-CZ" dirty="0"/>
              <a:t> projektu</a:t>
            </a:r>
          </a:p>
          <a:p>
            <a:r>
              <a:rPr lang="cs-CZ" dirty="0"/>
              <a:t>Řízení </a:t>
            </a:r>
            <a:r>
              <a:rPr lang="cs-CZ" b="1" dirty="0"/>
              <a:t>zainteresovaných stran</a:t>
            </a:r>
            <a:r>
              <a:rPr lang="cs-CZ" dirty="0"/>
              <a:t> projektu</a:t>
            </a:r>
          </a:p>
        </p:txBody>
      </p:sp>
    </p:spTree>
    <p:extLst>
      <p:ext uri="{BB962C8B-B14F-4D97-AF65-F5344CB8AC3E}">
        <p14:creationId xmlns:p14="http://schemas.microsoft.com/office/powerpoint/2010/main" val="392984855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B368C1-6585-42FD-8260-73D4A8C18E77}"/>
              </a:ext>
            </a:extLst>
          </p:cNvPr>
          <p:cNvSpPr>
            <a:spLocks noGrp="1"/>
          </p:cNvSpPr>
          <p:nvPr>
            <p:ph type="title"/>
          </p:nvPr>
        </p:nvSpPr>
        <p:spPr>
          <a:xfrm>
            <a:off x="457200" y="557482"/>
            <a:ext cx="8229600" cy="1143000"/>
          </a:xfrm>
        </p:spPr>
        <p:txBody>
          <a:bodyPr>
            <a:normAutofit fontScale="90000"/>
          </a:bodyPr>
          <a:lstStyle/>
          <a:p>
            <a:r>
              <a:rPr lang="cs-CZ" b="1" dirty="0">
                <a:solidFill>
                  <a:srgbClr val="FF0000"/>
                </a:solidFill>
              </a:rPr>
              <a:t>ŽIVOTNÍ CYKLUS PROJEKTU PODLE STANDARDU PMBOK</a:t>
            </a:r>
          </a:p>
        </p:txBody>
      </p:sp>
      <p:sp>
        <p:nvSpPr>
          <p:cNvPr id="3" name="Zástupný obsah 2">
            <a:extLst>
              <a:ext uri="{FF2B5EF4-FFF2-40B4-BE49-F238E27FC236}">
                <a16:creationId xmlns:a16="http://schemas.microsoft.com/office/drawing/2014/main" id="{B14DFC4D-1224-43C3-BD82-152488A72666}"/>
              </a:ext>
            </a:extLst>
          </p:cNvPr>
          <p:cNvSpPr>
            <a:spLocks noGrp="1"/>
          </p:cNvSpPr>
          <p:nvPr>
            <p:ph idx="1"/>
          </p:nvPr>
        </p:nvSpPr>
        <p:spPr>
          <a:xfrm>
            <a:off x="457200" y="1844298"/>
            <a:ext cx="8229600" cy="4281865"/>
          </a:xfrm>
        </p:spPr>
        <p:txBody>
          <a:bodyPr>
            <a:normAutofit fontScale="62500" lnSpcReduction="20000"/>
          </a:bodyPr>
          <a:lstStyle/>
          <a:p>
            <a:r>
              <a:rPr lang="cs-CZ" b="1" dirty="0"/>
              <a:t>Standard PMBOK rozděluje projekt do 9 znalostních oblastí a 5 základních fází</a:t>
            </a:r>
            <a:r>
              <a:rPr lang="cs-CZ" dirty="0"/>
              <a:t> (stádií projektu), kterými je </a:t>
            </a:r>
            <a:r>
              <a:rPr lang="cs-CZ" b="1" dirty="0"/>
              <a:t>příprava</a:t>
            </a:r>
            <a:r>
              <a:rPr lang="cs-CZ" dirty="0"/>
              <a:t>, </a:t>
            </a:r>
            <a:r>
              <a:rPr lang="cs-CZ" b="1" dirty="0"/>
              <a:t>plánování</a:t>
            </a:r>
            <a:r>
              <a:rPr lang="cs-CZ" dirty="0"/>
              <a:t>, </a:t>
            </a:r>
            <a:r>
              <a:rPr lang="cs-CZ" b="1" dirty="0"/>
              <a:t>realizace</a:t>
            </a:r>
            <a:r>
              <a:rPr lang="cs-CZ" dirty="0"/>
              <a:t>, </a:t>
            </a:r>
            <a:r>
              <a:rPr lang="cs-CZ" b="1" dirty="0"/>
              <a:t>kontrola</a:t>
            </a:r>
            <a:r>
              <a:rPr lang="cs-CZ" dirty="0"/>
              <a:t> a </a:t>
            </a:r>
            <a:r>
              <a:rPr lang="cs-CZ" b="1" dirty="0"/>
              <a:t>ukončení</a:t>
            </a:r>
            <a:r>
              <a:rPr lang="cs-CZ" dirty="0"/>
              <a:t>.</a:t>
            </a:r>
          </a:p>
          <a:p>
            <a:r>
              <a:rPr lang="cs-CZ" dirty="0"/>
              <a:t>Tyto fáze nejsou seřazeny sekvenčně za sebou, ale různě se prolínají.</a:t>
            </a:r>
          </a:p>
          <a:p>
            <a:r>
              <a:rPr lang="cs-CZ" dirty="0"/>
              <a:t>Velmi podstatná je u fáze kontroly zpětná vazba s fází realizace a plánování.</a:t>
            </a:r>
          </a:p>
          <a:p>
            <a:r>
              <a:rPr lang="cs-CZ" dirty="0"/>
              <a:t>Vyjadřuje fakt, že výstupy z kontrolních procesů při realizaci aktualizují plán, samotný průběh projektu i samotné výsledky projektu.</a:t>
            </a:r>
          </a:p>
          <a:p>
            <a:r>
              <a:rPr lang="cs-CZ" dirty="0"/>
              <a:t>Realizace projektu zahrnuje věcné činnosti na projektu (například při stavbě budovy jsou to stavební práce).</a:t>
            </a:r>
          </a:p>
          <a:p>
            <a:r>
              <a:rPr lang="cs-CZ" dirty="0"/>
              <a:t>Fáze ukončení vychází z výsledků jednotlivých kontrol a vyhodnocuje projekt jako celek.</a:t>
            </a:r>
          </a:p>
          <a:p>
            <a:r>
              <a:rPr lang="cs-CZ" dirty="0"/>
              <a:t>Vyhodnocené poznatky by měly být využity k aktualizaci metodiky.</a:t>
            </a:r>
          </a:p>
          <a:p>
            <a:r>
              <a:rPr lang="cs-CZ" dirty="0"/>
              <a:t>Na konci kapitoly se pak PMBOK snaží poukázat na ostatní aspekty řízení projektů jako jsou např. kultura organizace a sociálně-ekonomické aspekty.</a:t>
            </a:r>
          </a:p>
        </p:txBody>
      </p:sp>
    </p:spTree>
    <p:extLst>
      <p:ext uri="{BB962C8B-B14F-4D97-AF65-F5344CB8AC3E}">
        <p14:creationId xmlns:p14="http://schemas.microsoft.com/office/powerpoint/2010/main" val="419411609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B3564E-6EA6-4DF2-ABC5-28EAF51CB04E}"/>
              </a:ext>
            </a:extLst>
          </p:cNvPr>
          <p:cNvSpPr>
            <a:spLocks noGrp="1"/>
          </p:cNvSpPr>
          <p:nvPr>
            <p:ph type="title"/>
          </p:nvPr>
        </p:nvSpPr>
        <p:spPr>
          <a:xfrm>
            <a:off x="151001" y="627680"/>
            <a:ext cx="8867163" cy="789957"/>
          </a:xfrm>
        </p:spPr>
        <p:txBody>
          <a:bodyPr>
            <a:normAutofit fontScale="90000"/>
          </a:bodyPr>
          <a:lstStyle/>
          <a:p>
            <a:r>
              <a:rPr lang="cs-CZ" b="1" dirty="0">
                <a:solidFill>
                  <a:srgbClr val="FF0000"/>
                </a:solidFill>
              </a:rPr>
              <a:t>5 ZÁKLADNÍCH FÁZÍ (STÁDIÍ PROJEKTU)</a:t>
            </a:r>
          </a:p>
        </p:txBody>
      </p:sp>
      <p:sp>
        <p:nvSpPr>
          <p:cNvPr id="3" name="Zástupný obsah 2">
            <a:extLst>
              <a:ext uri="{FF2B5EF4-FFF2-40B4-BE49-F238E27FC236}">
                <a16:creationId xmlns:a16="http://schemas.microsoft.com/office/drawing/2014/main" id="{12394680-4023-4A63-A069-725FCB731D5D}"/>
              </a:ext>
            </a:extLst>
          </p:cNvPr>
          <p:cNvSpPr>
            <a:spLocks noGrp="1"/>
          </p:cNvSpPr>
          <p:nvPr>
            <p:ph idx="1"/>
          </p:nvPr>
        </p:nvSpPr>
        <p:spPr>
          <a:xfrm>
            <a:off x="457200" y="1937857"/>
            <a:ext cx="8229600" cy="4188306"/>
          </a:xfrm>
        </p:spPr>
        <p:txBody>
          <a:bodyPr>
            <a:normAutofit fontScale="47500" lnSpcReduction="20000"/>
          </a:bodyPr>
          <a:lstStyle/>
          <a:p>
            <a:r>
              <a:rPr lang="cs-CZ" b="1" dirty="0"/>
              <a:t>Inicializační procesy</a:t>
            </a:r>
            <a:r>
              <a:rPr lang="cs-CZ" dirty="0"/>
              <a:t> - Dokument pro tuto skupinu popisuje překvapivě jen jeden proces a to proces inicializace. Jde v něm především o schválení projektu popřípadě další fáze projektu.</a:t>
            </a:r>
          </a:p>
          <a:p>
            <a:r>
              <a:rPr lang="cs-CZ" b="1" dirty="0"/>
              <a:t>Plánovací procesy</a:t>
            </a:r>
            <a:r>
              <a:rPr lang="cs-CZ" dirty="0"/>
              <a:t> - Tato skupina obsahuje 10 hlavních a 9 podpůrných procesů zasahujících do všech znalostních oblastí. Jde o poměrně klíčovou skupinu procesů, která obsahuje procesy jako je např. definování rozsahu, plánování čerpání zdrojů a přiřazení zdrojů činnostem, odhady nákladů a času a v neposlední řadě kompletní analýzu rizik (nalézá se v podpůrných procesech). Všechny procesy jsou popsány ve znalostních oblastech PMBOK. Znalostní oblasti a jejich vazby na skupiny procesů jsou názorně zobrazeny na obrázku 4.</a:t>
            </a:r>
          </a:p>
          <a:p>
            <a:r>
              <a:rPr lang="cs-CZ" b="1" dirty="0"/>
              <a:t>Realizační procesy</a:t>
            </a:r>
            <a:r>
              <a:rPr lang="cs-CZ" dirty="0"/>
              <a:t> - Někdy se tato skupina nazývá spouštěcí procesy. Obsahuje jeden hlavní a sedm podpůrných procesů. Hlavní proces nazvaný „realizace plánu projektu“ je zaměřen na řízení dílčích činností na projektu definovaných v plánu. K tomu mu napomáhají pomocné procesy jako je např. „distribuce informací“, „dosahování kvality“ atd.</a:t>
            </a:r>
          </a:p>
          <a:p>
            <a:r>
              <a:rPr lang="cs-CZ" b="1" dirty="0"/>
              <a:t>Kontrolní procesy</a:t>
            </a:r>
            <a:r>
              <a:rPr lang="cs-CZ" dirty="0"/>
              <a:t> - Tato skupina je rozdělena na dva hlavní a šest pomocných procesů. Hlavní procesy se nazývají „reportování“ a „integrovaná kontrola“. Zaměřují se zejména na zajištění kvalitního reportingu a integrovanou kontrolu změn. Pomocné procesy pak detailněji popisují dílčí kontroly (např. kontrola změn, rizik, harmonogramu, kvality nákladů a verifikace cílů a rozsahu).</a:t>
            </a:r>
          </a:p>
          <a:p>
            <a:r>
              <a:rPr lang="cs-CZ" b="1" dirty="0"/>
              <a:t>Ukončovací procesy</a:t>
            </a:r>
            <a:r>
              <a:rPr lang="cs-CZ" dirty="0"/>
              <a:t> - Poslední skupina procesů neobsahuje pomocné procesy a je rozdělena do dvou hlavních procesů nazvaných „administrativní zakončení“ (fáze i procesu) a „uzavírání smluv“ (nejen hlavních ale i uzavírání kontraktů se subdodavateli).</a:t>
            </a:r>
          </a:p>
        </p:txBody>
      </p:sp>
    </p:spTree>
    <p:extLst>
      <p:ext uri="{BB962C8B-B14F-4D97-AF65-F5344CB8AC3E}">
        <p14:creationId xmlns:p14="http://schemas.microsoft.com/office/powerpoint/2010/main" val="253675966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614FA7-B2F2-4B83-947D-47DAF9A9E2FB}"/>
              </a:ext>
            </a:extLst>
          </p:cNvPr>
          <p:cNvSpPr>
            <a:spLocks noGrp="1"/>
          </p:cNvSpPr>
          <p:nvPr>
            <p:ph type="title"/>
          </p:nvPr>
        </p:nvSpPr>
        <p:spPr>
          <a:xfrm>
            <a:off x="457200" y="2857500"/>
            <a:ext cx="8229600" cy="1143000"/>
          </a:xfrm>
        </p:spPr>
        <p:txBody>
          <a:bodyPr/>
          <a:lstStyle/>
          <a:p>
            <a:r>
              <a:rPr lang="cs-CZ" b="1" dirty="0">
                <a:solidFill>
                  <a:srgbClr val="00B0F0"/>
                </a:solidFill>
              </a:rPr>
              <a:t>PRINCE 2</a:t>
            </a:r>
          </a:p>
        </p:txBody>
      </p:sp>
    </p:spTree>
    <p:extLst>
      <p:ext uri="{BB962C8B-B14F-4D97-AF65-F5344CB8AC3E}">
        <p14:creationId xmlns:p14="http://schemas.microsoft.com/office/powerpoint/2010/main" val="602840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54787776-825C-4E02-BA4F-1805E2AA0737}"/>
              </a:ext>
            </a:extLst>
          </p:cNvPr>
          <p:cNvSpPr>
            <a:spLocks noGrp="1"/>
          </p:cNvSpPr>
          <p:nvPr>
            <p:ph type="title"/>
          </p:nvPr>
        </p:nvSpPr>
        <p:spPr>
          <a:xfrm>
            <a:off x="457200" y="724087"/>
            <a:ext cx="8229600" cy="836452"/>
          </a:xfrm>
        </p:spPr>
        <p:txBody>
          <a:bodyPr/>
          <a:lstStyle/>
          <a:p>
            <a:r>
              <a:rPr lang="cs-CZ" b="1" dirty="0">
                <a:solidFill>
                  <a:srgbClr val="FF0000"/>
                </a:solidFill>
              </a:rPr>
              <a:t>WEBOVÉ APLIKACE</a:t>
            </a:r>
          </a:p>
        </p:txBody>
      </p:sp>
      <p:sp>
        <p:nvSpPr>
          <p:cNvPr id="4" name="Zástupný obsah 3">
            <a:extLst>
              <a:ext uri="{FF2B5EF4-FFF2-40B4-BE49-F238E27FC236}">
                <a16:creationId xmlns:a16="http://schemas.microsoft.com/office/drawing/2014/main" id="{32CB0181-ACF2-47BA-B37C-AB26CC043591}"/>
              </a:ext>
            </a:extLst>
          </p:cNvPr>
          <p:cNvSpPr>
            <a:spLocks noGrp="1"/>
          </p:cNvSpPr>
          <p:nvPr>
            <p:ph idx="1"/>
          </p:nvPr>
        </p:nvSpPr>
        <p:spPr>
          <a:xfrm>
            <a:off x="457200" y="2293749"/>
            <a:ext cx="8229600" cy="3832414"/>
          </a:xfrm>
        </p:spPr>
        <p:txBody>
          <a:bodyPr>
            <a:normAutofit/>
          </a:bodyPr>
          <a:lstStyle/>
          <a:p>
            <a:pPr lvl="1"/>
            <a:r>
              <a:rPr lang="cs-CZ" b="1" dirty="0"/>
              <a:t>ASP.NET</a:t>
            </a:r>
          </a:p>
          <a:p>
            <a:pPr lvl="1"/>
            <a:r>
              <a:rPr lang="cs-CZ" b="1" dirty="0"/>
              <a:t>Java</a:t>
            </a:r>
          </a:p>
          <a:p>
            <a:pPr lvl="1"/>
            <a:r>
              <a:rPr lang="cs-CZ" b="1" dirty="0"/>
              <a:t>Javascript</a:t>
            </a:r>
          </a:p>
          <a:p>
            <a:pPr lvl="1"/>
            <a:r>
              <a:rPr lang="cs-CZ" b="1" dirty="0"/>
              <a:t>Perl</a:t>
            </a:r>
          </a:p>
          <a:p>
            <a:pPr lvl="1"/>
            <a:r>
              <a:rPr lang="cs-CZ" b="1" dirty="0"/>
              <a:t>PHP</a:t>
            </a:r>
          </a:p>
          <a:p>
            <a:pPr lvl="1"/>
            <a:r>
              <a:rPr lang="cs-CZ" b="1" dirty="0"/>
              <a:t>Python</a:t>
            </a:r>
          </a:p>
          <a:p>
            <a:pPr lvl="1"/>
            <a:r>
              <a:rPr lang="cs-CZ" b="1" dirty="0"/>
              <a:t>Ruby</a:t>
            </a:r>
          </a:p>
        </p:txBody>
      </p:sp>
    </p:spTree>
    <p:extLst>
      <p:ext uri="{BB962C8B-B14F-4D97-AF65-F5344CB8AC3E}">
        <p14:creationId xmlns:p14="http://schemas.microsoft.com/office/powerpoint/2010/main" val="3412934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57B709-264A-46CA-93A4-4D102D3D3856}"/>
              </a:ext>
            </a:extLst>
          </p:cNvPr>
          <p:cNvSpPr>
            <a:spLocks noGrp="1"/>
          </p:cNvSpPr>
          <p:nvPr>
            <p:ph type="title"/>
          </p:nvPr>
        </p:nvSpPr>
        <p:spPr>
          <a:xfrm>
            <a:off x="457200" y="565688"/>
            <a:ext cx="8229600" cy="851950"/>
          </a:xfrm>
        </p:spPr>
        <p:txBody>
          <a:bodyPr/>
          <a:lstStyle/>
          <a:p>
            <a:r>
              <a:rPr lang="cs-CZ" b="1" dirty="0">
                <a:solidFill>
                  <a:srgbClr val="FF0000"/>
                </a:solidFill>
              </a:rPr>
              <a:t>DESKTOPOVÉ APLIKACE</a:t>
            </a:r>
          </a:p>
        </p:txBody>
      </p:sp>
      <p:sp>
        <p:nvSpPr>
          <p:cNvPr id="3" name="Zástupný obsah 2">
            <a:extLst>
              <a:ext uri="{FF2B5EF4-FFF2-40B4-BE49-F238E27FC236}">
                <a16:creationId xmlns:a16="http://schemas.microsoft.com/office/drawing/2014/main" id="{DE007A6F-4724-4542-AC97-8D7C5201B3E6}"/>
              </a:ext>
            </a:extLst>
          </p:cNvPr>
          <p:cNvSpPr>
            <a:spLocks noGrp="1"/>
          </p:cNvSpPr>
          <p:nvPr>
            <p:ph idx="1"/>
          </p:nvPr>
        </p:nvSpPr>
        <p:spPr>
          <a:xfrm>
            <a:off x="457200" y="2038027"/>
            <a:ext cx="8229600" cy="2781945"/>
          </a:xfrm>
        </p:spPr>
        <p:txBody>
          <a:bodyPr/>
          <a:lstStyle/>
          <a:p>
            <a:pPr lvl="1"/>
            <a:r>
              <a:rPr lang="cs-CZ" b="1" dirty="0"/>
              <a:t>C#</a:t>
            </a:r>
          </a:p>
          <a:p>
            <a:pPr lvl="1"/>
            <a:r>
              <a:rPr lang="cs-CZ" b="1" dirty="0"/>
              <a:t>C++</a:t>
            </a:r>
          </a:p>
          <a:p>
            <a:pPr lvl="1"/>
            <a:r>
              <a:rPr lang="cs-CZ" b="1" dirty="0"/>
              <a:t>Java</a:t>
            </a:r>
          </a:p>
          <a:p>
            <a:pPr lvl="1"/>
            <a:r>
              <a:rPr lang="cs-CZ" b="1" dirty="0"/>
              <a:t>Pascal</a:t>
            </a:r>
          </a:p>
          <a:p>
            <a:pPr lvl="1"/>
            <a:r>
              <a:rPr lang="cs-CZ" b="1" dirty="0" err="1"/>
              <a:t>Visual</a:t>
            </a:r>
            <a:r>
              <a:rPr lang="cs-CZ" b="1" dirty="0"/>
              <a:t> Basic</a:t>
            </a:r>
          </a:p>
          <a:p>
            <a:endParaRPr lang="cs-CZ" dirty="0"/>
          </a:p>
        </p:txBody>
      </p:sp>
    </p:spTree>
    <p:extLst>
      <p:ext uri="{BB962C8B-B14F-4D97-AF65-F5344CB8AC3E}">
        <p14:creationId xmlns:p14="http://schemas.microsoft.com/office/powerpoint/2010/main" val="321758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16325E-2A14-4E66-86B1-3726E0C609C9}"/>
              </a:ext>
            </a:extLst>
          </p:cNvPr>
          <p:cNvSpPr>
            <a:spLocks noGrp="1"/>
          </p:cNvSpPr>
          <p:nvPr>
            <p:ph type="title"/>
          </p:nvPr>
        </p:nvSpPr>
        <p:spPr>
          <a:xfrm>
            <a:off x="457200" y="635429"/>
            <a:ext cx="8229600" cy="844201"/>
          </a:xfrm>
        </p:spPr>
        <p:txBody>
          <a:bodyPr>
            <a:normAutofit fontScale="90000"/>
          </a:bodyPr>
          <a:lstStyle/>
          <a:p>
            <a:r>
              <a:rPr lang="cs-CZ" b="1" dirty="0">
                <a:solidFill>
                  <a:srgbClr val="FF0000"/>
                </a:solidFill>
              </a:rPr>
              <a:t>PODNIKOVÉ INFORMAČNÍ SYSTÉMY</a:t>
            </a:r>
          </a:p>
        </p:txBody>
      </p:sp>
      <p:sp>
        <p:nvSpPr>
          <p:cNvPr id="3" name="Zástupný obsah 2">
            <a:extLst>
              <a:ext uri="{FF2B5EF4-FFF2-40B4-BE49-F238E27FC236}">
                <a16:creationId xmlns:a16="http://schemas.microsoft.com/office/drawing/2014/main" id="{3995AF3B-5500-444D-AE61-04A6FE2F59E6}"/>
              </a:ext>
            </a:extLst>
          </p:cNvPr>
          <p:cNvSpPr>
            <a:spLocks noGrp="1"/>
          </p:cNvSpPr>
          <p:nvPr>
            <p:ph idx="1"/>
          </p:nvPr>
        </p:nvSpPr>
        <p:spPr>
          <a:xfrm>
            <a:off x="457200" y="2764510"/>
            <a:ext cx="8229600" cy="1328980"/>
          </a:xfrm>
        </p:spPr>
        <p:txBody>
          <a:bodyPr/>
          <a:lstStyle/>
          <a:p>
            <a:pPr lvl="1"/>
            <a:r>
              <a:rPr lang="cs-CZ" b="1" dirty="0"/>
              <a:t>ABAP</a:t>
            </a:r>
          </a:p>
          <a:p>
            <a:pPr lvl="1"/>
            <a:r>
              <a:rPr lang="cs-CZ" b="1" dirty="0"/>
              <a:t>Java</a:t>
            </a:r>
          </a:p>
        </p:txBody>
      </p:sp>
    </p:spTree>
    <p:extLst>
      <p:ext uri="{BB962C8B-B14F-4D97-AF65-F5344CB8AC3E}">
        <p14:creationId xmlns:p14="http://schemas.microsoft.com/office/powerpoint/2010/main" val="2875744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0C6D8-6429-49E8-B6C3-A2EE5D3F22B2}"/>
              </a:ext>
            </a:extLst>
          </p:cNvPr>
          <p:cNvSpPr>
            <a:spLocks noGrp="1"/>
          </p:cNvSpPr>
          <p:nvPr>
            <p:ph type="title"/>
          </p:nvPr>
        </p:nvSpPr>
        <p:spPr>
          <a:xfrm>
            <a:off x="457200" y="650928"/>
            <a:ext cx="8229600" cy="859699"/>
          </a:xfrm>
        </p:spPr>
        <p:txBody>
          <a:bodyPr/>
          <a:lstStyle/>
          <a:p>
            <a:r>
              <a:rPr lang="cs-CZ" b="1" dirty="0">
                <a:solidFill>
                  <a:srgbClr val="FF0000"/>
                </a:solidFill>
              </a:rPr>
              <a:t>PRÁCE S DATABÁZEMI</a:t>
            </a:r>
          </a:p>
        </p:txBody>
      </p:sp>
      <p:sp>
        <p:nvSpPr>
          <p:cNvPr id="3" name="Zástupný obsah 2">
            <a:extLst>
              <a:ext uri="{FF2B5EF4-FFF2-40B4-BE49-F238E27FC236}">
                <a16:creationId xmlns:a16="http://schemas.microsoft.com/office/drawing/2014/main" id="{E39FCB6A-40ED-4385-B60F-C537BAB9BDE3}"/>
              </a:ext>
            </a:extLst>
          </p:cNvPr>
          <p:cNvSpPr>
            <a:spLocks noGrp="1"/>
          </p:cNvSpPr>
          <p:nvPr>
            <p:ph idx="1"/>
          </p:nvPr>
        </p:nvSpPr>
        <p:spPr>
          <a:xfrm>
            <a:off x="457200" y="2043839"/>
            <a:ext cx="8229600" cy="2770322"/>
          </a:xfrm>
        </p:spPr>
        <p:txBody>
          <a:bodyPr/>
          <a:lstStyle/>
          <a:p>
            <a:pPr lvl="1"/>
            <a:r>
              <a:rPr lang="cs-CZ" b="1" dirty="0"/>
              <a:t>PL/SQL</a:t>
            </a:r>
          </a:p>
          <a:p>
            <a:pPr lvl="1"/>
            <a:r>
              <a:rPr lang="cs-CZ" b="1" dirty="0"/>
              <a:t>SAS</a:t>
            </a:r>
          </a:p>
          <a:p>
            <a:pPr lvl="1"/>
            <a:r>
              <a:rPr lang="cs-CZ" b="1" dirty="0"/>
              <a:t>SQL</a:t>
            </a:r>
          </a:p>
          <a:p>
            <a:pPr lvl="1"/>
            <a:r>
              <a:rPr lang="cs-CZ" b="1" dirty="0"/>
              <a:t>T-SQL</a:t>
            </a:r>
          </a:p>
          <a:p>
            <a:pPr lvl="1"/>
            <a:r>
              <a:rPr lang="cs-CZ" b="1" dirty="0" err="1"/>
              <a:t>Visual</a:t>
            </a:r>
            <a:r>
              <a:rPr lang="cs-CZ" b="1" dirty="0"/>
              <a:t> FoxPro</a:t>
            </a:r>
          </a:p>
        </p:txBody>
      </p:sp>
    </p:spTree>
    <p:extLst>
      <p:ext uri="{BB962C8B-B14F-4D97-AF65-F5344CB8AC3E}">
        <p14:creationId xmlns:p14="http://schemas.microsoft.com/office/powerpoint/2010/main" val="3250874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A9A025-27E3-44CE-B853-511663057701}"/>
              </a:ext>
            </a:extLst>
          </p:cNvPr>
          <p:cNvSpPr>
            <a:spLocks noGrp="1"/>
          </p:cNvSpPr>
          <p:nvPr>
            <p:ph type="title"/>
          </p:nvPr>
        </p:nvSpPr>
        <p:spPr>
          <a:xfrm>
            <a:off x="457200" y="588936"/>
            <a:ext cx="8229600" cy="828702"/>
          </a:xfrm>
        </p:spPr>
        <p:txBody>
          <a:bodyPr/>
          <a:lstStyle/>
          <a:p>
            <a:r>
              <a:rPr lang="cs-CZ" b="1" dirty="0">
                <a:solidFill>
                  <a:srgbClr val="FF0000"/>
                </a:solidFill>
              </a:rPr>
              <a:t>BUSINESS PROCESY</a:t>
            </a:r>
          </a:p>
        </p:txBody>
      </p:sp>
      <p:sp>
        <p:nvSpPr>
          <p:cNvPr id="3" name="Zástupný obsah 2">
            <a:extLst>
              <a:ext uri="{FF2B5EF4-FFF2-40B4-BE49-F238E27FC236}">
                <a16:creationId xmlns:a16="http://schemas.microsoft.com/office/drawing/2014/main" id="{8FFBE400-0505-4AFC-9B61-A12A14F565AC}"/>
              </a:ext>
            </a:extLst>
          </p:cNvPr>
          <p:cNvSpPr>
            <a:spLocks noGrp="1"/>
          </p:cNvSpPr>
          <p:nvPr>
            <p:ph idx="1"/>
          </p:nvPr>
        </p:nvSpPr>
        <p:spPr>
          <a:xfrm>
            <a:off x="457200" y="2907869"/>
            <a:ext cx="8229600" cy="1042261"/>
          </a:xfrm>
        </p:spPr>
        <p:txBody>
          <a:bodyPr/>
          <a:lstStyle/>
          <a:p>
            <a:pPr lvl="1"/>
            <a:r>
              <a:rPr lang="cs-CZ" b="1" dirty="0"/>
              <a:t>BPEL (Business </a:t>
            </a:r>
            <a:r>
              <a:rPr lang="cs-CZ" b="1" dirty="0" err="1"/>
              <a:t>Process</a:t>
            </a:r>
            <a:r>
              <a:rPr lang="cs-CZ" b="1" dirty="0"/>
              <a:t> </a:t>
            </a:r>
            <a:r>
              <a:rPr lang="cs-CZ" b="1" dirty="0" err="1"/>
              <a:t>Execution</a:t>
            </a:r>
            <a:r>
              <a:rPr lang="cs-CZ" b="1" dirty="0"/>
              <a:t> </a:t>
            </a:r>
            <a:r>
              <a:rPr lang="cs-CZ" b="1" dirty="0" err="1"/>
              <a:t>Language</a:t>
            </a:r>
            <a:endParaRPr lang="en-US" b="1" dirty="0"/>
          </a:p>
          <a:p>
            <a:endParaRPr lang="cs-CZ" dirty="0"/>
          </a:p>
        </p:txBody>
      </p:sp>
    </p:spTree>
    <p:extLst>
      <p:ext uri="{BB962C8B-B14F-4D97-AF65-F5344CB8AC3E}">
        <p14:creationId xmlns:p14="http://schemas.microsoft.com/office/powerpoint/2010/main" val="1736261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D1475C-DD86-4229-9DC1-7612FE18F6C9}"/>
              </a:ext>
            </a:extLst>
          </p:cNvPr>
          <p:cNvSpPr>
            <a:spLocks noGrp="1"/>
          </p:cNvSpPr>
          <p:nvPr>
            <p:ph type="title"/>
          </p:nvPr>
        </p:nvSpPr>
        <p:spPr>
          <a:xfrm>
            <a:off x="457200" y="592353"/>
            <a:ext cx="8229600" cy="1964867"/>
          </a:xfrm>
        </p:spPr>
        <p:txBody>
          <a:bodyPr>
            <a:normAutofit fontScale="90000"/>
          </a:bodyPr>
          <a:lstStyle/>
          <a:p>
            <a:r>
              <a:rPr lang="cs-CZ" b="1" dirty="0">
                <a:solidFill>
                  <a:srgbClr val="FF0000"/>
                </a:solidFill>
              </a:rPr>
              <a:t>ANALYTICKÉ A MODELOVACÍ TECHNIKY POUŽITELNÉ V ŘÍZENÍ INFORMACÍ, DAT I ICT</a:t>
            </a:r>
          </a:p>
        </p:txBody>
      </p:sp>
      <p:sp>
        <p:nvSpPr>
          <p:cNvPr id="3" name="Zástupný obsah 2">
            <a:extLst>
              <a:ext uri="{FF2B5EF4-FFF2-40B4-BE49-F238E27FC236}">
                <a16:creationId xmlns:a16="http://schemas.microsoft.com/office/drawing/2014/main" id="{D85BEEC7-8B96-445E-9572-D4A497302743}"/>
              </a:ext>
            </a:extLst>
          </p:cNvPr>
          <p:cNvSpPr>
            <a:spLocks noGrp="1"/>
          </p:cNvSpPr>
          <p:nvPr>
            <p:ph idx="1"/>
          </p:nvPr>
        </p:nvSpPr>
        <p:spPr>
          <a:xfrm>
            <a:off x="457200" y="3146157"/>
            <a:ext cx="8229600" cy="1906291"/>
          </a:xfrm>
        </p:spPr>
        <p:txBody>
          <a:bodyPr/>
          <a:lstStyle/>
          <a:p>
            <a:pPr lvl="1"/>
            <a:r>
              <a:rPr lang="cs-CZ" b="1" dirty="0"/>
              <a:t>BPMN – Business </a:t>
            </a:r>
            <a:r>
              <a:rPr lang="cs-CZ" b="1" dirty="0" err="1"/>
              <a:t>Process</a:t>
            </a:r>
            <a:r>
              <a:rPr lang="cs-CZ" b="1" dirty="0"/>
              <a:t> Modelling </a:t>
            </a:r>
            <a:r>
              <a:rPr lang="cs-CZ" b="1" dirty="0" err="1"/>
              <a:t>Notation</a:t>
            </a:r>
            <a:endParaRPr lang="cs-CZ" b="1" dirty="0"/>
          </a:p>
          <a:p>
            <a:pPr lvl="1"/>
            <a:r>
              <a:rPr lang="cs-CZ" b="1" dirty="0"/>
              <a:t>IDEF (</a:t>
            </a:r>
            <a:r>
              <a:rPr lang="cs-CZ" b="1" dirty="0" err="1"/>
              <a:t>Integration</a:t>
            </a:r>
            <a:r>
              <a:rPr lang="cs-CZ" b="1" dirty="0"/>
              <a:t> </a:t>
            </a:r>
            <a:r>
              <a:rPr lang="cs-CZ" b="1" dirty="0" err="1"/>
              <a:t>DEFinition</a:t>
            </a:r>
            <a:r>
              <a:rPr lang="cs-CZ" b="1" dirty="0"/>
              <a:t>)</a:t>
            </a:r>
          </a:p>
          <a:p>
            <a:pPr lvl="1"/>
            <a:r>
              <a:rPr lang="cs-CZ" b="1" dirty="0"/>
              <a:t>UML (</a:t>
            </a:r>
            <a:r>
              <a:rPr lang="cs-CZ" b="1" dirty="0" err="1"/>
              <a:t>Unified</a:t>
            </a:r>
            <a:r>
              <a:rPr lang="cs-CZ" b="1" dirty="0"/>
              <a:t> Modeling </a:t>
            </a:r>
            <a:r>
              <a:rPr lang="cs-CZ" b="1" dirty="0" err="1"/>
              <a:t>Language</a:t>
            </a:r>
            <a:r>
              <a:rPr lang="cs-CZ" b="1" dirty="0"/>
              <a:t>)</a:t>
            </a:r>
          </a:p>
          <a:p>
            <a:endParaRPr lang="cs-CZ" dirty="0"/>
          </a:p>
        </p:txBody>
      </p:sp>
    </p:spTree>
    <p:extLst>
      <p:ext uri="{BB962C8B-B14F-4D97-AF65-F5344CB8AC3E}">
        <p14:creationId xmlns:p14="http://schemas.microsoft.com/office/powerpoint/2010/main" val="3671966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C798643-570F-468D-AFE4-291E2EAEF338}"/>
              </a:ext>
            </a:extLst>
          </p:cNvPr>
          <p:cNvSpPr>
            <a:spLocks noGrp="1"/>
          </p:cNvSpPr>
          <p:nvPr>
            <p:ph type="title"/>
          </p:nvPr>
        </p:nvSpPr>
        <p:spPr>
          <a:xfrm>
            <a:off x="457200" y="1563998"/>
            <a:ext cx="8229600" cy="3730003"/>
          </a:xfrm>
        </p:spPr>
        <p:txBody>
          <a:bodyPr>
            <a:noAutofit/>
          </a:bodyPr>
          <a:lstStyle/>
          <a:p>
            <a:r>
              <a:rPr lang="cs-CZ" sz="6000" b="1" dirty="0">
                <a:solidFill>
                  <a:srgbClr val="FF0000"/>
                </a:solidFill>
              </a:rPr>
              <a:t>7. VYBRANÉ NÁSTROJE INFORMATIKY A ŘÍZENÍ INFORMAČNÍCH TECHNOLOGIÍ</a:t>
            </a:r>
          </a:p>
        </p:txBody>
      </p:sp>
    </p:spTree>
    <p:extLst>
      <p:ext uri="{BB962C8B-B14F-4D97-AF65-F5344CB8AC3E}">
        <p14:creationId xmlns:p14="http://schemas.microsoft.com/office/powerpoint/2010/main" val="3112324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B809C8-3429-4F5A-83F9-7AA153228CC6}"/>
              </a:ext>
            </a:extLst>
          </p:cNvPr>
          <p:cNvSpPr>
            <a:spLocks noGrp="1"/>
          </p:cNvSpPr>
          <p:nvPr>
            <p:ph type="title"/>
          </p:nvPr>
        </p:nvSpPr>
        <p:spPr>
          <a:xfrm>
            <a:off x="457200" y="576855"/>
            <a:ext cx="8229600" cy="1143000"/>
          </a:xfrm>
        </p:spPr>
        <p:txBody>
          <a:bodyPr>
            <a:normAutofit fontScale="90000"/>
          </a:bodyPr>
          <a:lstStyle/>
          <a:p>
            <a:r>
              <a:rPr lang="cs-CZ" b="1" dirty="0">
                <a:solidFill>
                  <a:srgbClr val="FF0000"/>
                </a:solidFill>
              </a:rPr>
              <a:t>STANDARDY A RÁMCE V OBLASTI ŘÍZENÍ INFORMACÍ A ICT</a:t>
            </a:r>
          </a:p>
        </p:txBody>
      </p:sp>
      <p:sp>
        <p:nvSpPr>
          <p:cNvPr id="3" name="Zástupný obsah 2">
            <a:extLst>
              <a:ext uri="{FF2B5EF4-FFF2-40B4-BE49-F238E27FC236}">
                <a16:creationId xmlns:a16="http://schemas.microsoft.com/office/drawing/2014/main" id="{D00401A4-68F2-4031-A69C-330FC36540D2}"/>
              </a:ext>
            </a:extLst>
          </p:cNvPr>
          <p:cNvSpPr>
            <a:spLocks noGrp="1"/>
          </p:cNvSpPr>
          <p:nvPr>
            <p:ph idx="1"/>
          </p:nvPr>
        </p:nvSpPr>
        <p:spPr>
          <a:xfrm>
            <a:off x="457200" y="1929539"/>
            <a:ext cx="8229600" cy="4196624"/>
          </a:xfrm>
        </p:spPr>
        <p:txBody>
          <a:bodyPr>
            <a:normAutofit/>
          </a:bodyPr>
          <a:lstStyle/>
          <a:p>
            <a:pPr lvl="1"/>
            <a:r>
              <a:rPr lang="cs-CZ" b="1" dirty="0"/>
              <a:t>ISO 8000</a:t>
            </a:r>
          </a:p>
          <a:p>
            <a:pPr lvl="1"/>
            <a:r>
              <a:rPr lang="cs-CZ" b="1" dirty="0"/>
              <a:t>ISO 9001</a:t>
            </a:r>
          </a:p>
          <a:p>
            <a:pPr lvl="1"/>
            <a:r>
              <a:rPr lang="cs-CZ" b="1" dirty="0"/>
              <a:t>ISO 15504</a:t>
            </a:r>
          </a:p>
          <a:p>
            <a:pPr lvl="1"/>
            <a:r>
              <a:rPr lang="cs-CZ" b="1" dirty="0"/>
              <a:t>ISO 20000</a:t>
            </a:r>
          </a:p>
          <a:p>
            <a:pPr lvl="1"/>
            <a:r>
              <a:rPr lang="cs-CZ" b="1" dirty="0"/>
              <a:t>Dublin </a:t>
            </a:r>
            <a:r>
              <a:rPr lang="cs-CZ" b="1" dirty="0" err="1"/>
              <a:t>Core</a:t>
            </a:r>
            <a:r>
              <a:rPr lang="cs-CZ" b="1" dirty="0"/>
              <a:t> (DC)</a:t>
            </a:r>
          </a:p>
          <a:p>
            <a:pPr lvl="1"/>
            <a:r>
              <a:rPr lang="cs-CZ" b="1" dirty="0"/>
              <a:t>CIMOSA</a:t>
            </a:r>
          </a:p>
          <a:p>
            <a:pPr lvl="1"/>
            <a:r>
              <a:rPr lang="cs-CZ" b="1" dirty="0"/>
              <a:t>TOGAF</a:t>
            </a:r>
          </a:p>
          <a:p>
            <a:pPr lvl="1"/>
            <a:r>
              <a:rPr lang="cs-CZ" b="1" dirty="0" err="1"/>
              <a:t>Zachman</a:t>
            </a:r>
            <a:r>
              <a:rPr lang="cs-CZ" b="1" dirty="0"/>
              <a:t> Framework (ZIFA)</a:t>
            </a:r>
          </a:p>
        </p:txBody>
      </p:sp>
    </p:spTree>
    <p:extLst>
      <p:ext uri="{BB962C8B-B14F-4D97-AF65-F5344CB8AC3E}">
        <p14:creationId xmlns:p14="http://schemas.microsoft.com/office/powerpoint/2010/main" val="2439769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FADB43-A8BE-4652-9178-5154D0E8761C}"/>
              </a:ext>
            </a:extLst>
          </p:cNvPr>
          <p:cNvSpPr>
            <a:spLocks noGrp="1"/>
          </p:cNvSpPr>
          <p:nvPr>
            <p:ph type="title"/>
          </p:nvPr>
        </p:nvSpPr>
        <p:spPr>
          <a:xfrm>
            <a:off x="457200" y="2857500"/>
            <a:ext cx="8229600" cy="1143000"/>
          </a:xfrm>
        </p:spPr>
        <p:txBody>
          <a:bodyPr/>
          <a:lstStyle/>
          <a:p>
            <a:r>
              <a:rPr lang="cs-CZ" b="1" dirty="0">
                <a:solidFill>
                  <a:srgbClr val="00B0F0"/>
                </a:solidFill>
              </a:rPr>
              <a:t>SOA</a:t>
            </a:r>
          </a:p>
        </p:txBody>
      </p:sp>
    </p:spTree>
    <p:extLst>
      <p:ext uri="{BB962C8B-B14F-4D97-AF65-F5344CB8AC3E}">
        <p14:creationId xmlns:p14="http://schemas.microsoft.com/office/powerpoint/2010/main" val="3358176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09859DA-8E83-4BE5-8FD5-74C554BBB6A8}"/>
              </a:ext>
            </a:extLst>
          </p:cNvPr>
          <p:cNvSpPr>
            <a:spLocks noGrp="1"/>
          </p:cNvSpPr>
          <p:nvPr>
            <p:ph type="title"/>
          </p:nvPr>
        </p:nvSpPr>
        <p:spPr>
          <a:xfrm>
            <a:off x="6354305" y="181649"/>
            <a:ext cx="2673458" cy="763748"/>
          </a:xfrm>
        </p:spPr>
        <p:txBody>
          <a:bodyPr/>
          <a:lstStyle/>
          <a:p>
            <a:r>
              <a:rPr lang="cs-CZ" b="1" dirty="0">
                <a:solidFill>
                  <a:srgbClr val="FF0000"/>
                </a:solidFill>
              </a:rPr>
              <a:t>SOA</a:t>
            </a:r>
          </a:p>
        </p:txBody>
      </p:sp>
      <p:sp>
        <p:nvSpPr>
          <p:cNvPr id="4" name="Zástupný obsah 3">
            <a:extLst>
              <a:ext uri="{FF2B5EF4-FFF2-40B4-BE49-F238E27FC236}">
                <a16:creationId xmlns:a16="http://schemas.microsoft.com/office/drawing/2014/main" id="{81AAEBA9-7046-4502-8EB4-A58D97BDFC0B}"/>
              </a:ext>
            </a:extLst>
          </p:cNvPr>
          <p:cNvSpPr>
            <a:spLocks noGrp="1"/>
          </p:cNvSpPr>
          <p:nvPr>
            <p:ph idx="1"/>
          </p:nvPr>
        </p:nvSpPr>
        <p:spPr>
          <a:xfrm>
            <a:off x="457200" y="1363851"/>
            <a:ext cx="8229600" cy="4762312"/>
          </a:xfrm>
        </p:spPr>
        <p:txBody>
          <a:bodyPr>
            <a:normAutofit fontScale="85000" lnSpcReduction="10000"/>
          </a:bodyPr>
          <a:lstStyle/>
          <a:p>
            <a:r>
              <a:rPr lang="cs-CZ" b="1" dirty="0">
                <a:solidFill>
                  <a:srgbClr val="00B0F0"/>
                </a:solidFill>
              </a:rPr>
              <a:t>SOA (</a:t>
            </a:r>
            <a:r>
              <a:rPr lang="cs-CZ" b="1" dirty="0" err="1">
                <a:solidFill>
                  <a:srgbClr val="00B0F0"/>
                </a:solidFill>
              </a:rPr>
              <a:t>Service</a:t>
            </a:r>
            <a:r>
              <a:rPr lang="cs-CZ" b="1" dirty="0">
                <a:solidFill>
                  <a:srgbClr val="00B0F0"/>
                </a:solidFill>
              </a:rPr>
              <a:t> </a:t>
            </a:r>
            <a:r>
              <a:rPr lang="cs-CZ" b="1" dirty="0" err="1">
                <a:solidFill>
                  <a:srgbClr val="00B0F0"/>
                </a:solidFill>
              </a:rPr>
              <a:t>Oriented</a:t>
            </a:r>
            <a:r>
              <a:rPr lang="cs-CZ" b="1" dirty="0">
                <a:solidFill>
                  <a:srgbClr val="00B0F0"/>
                </a:solidFill>
              </a:rPr>
              <a:t> </a:t>
            </a:r>
            <a:r>
              <a:rPr lang="cs-CZ" b="1" dirty="0" err="1">
                <a:solidFill>
                  <a:srgbClr val="00B0F0"/>
                </a:solidFill>
              </a:rPr>
              <a:t>Architecture</a:t>
            </a:r>
            <a:r>
              <a:rPr lang="cs-CZ" b="1" dirty="0">
                <a:solidFill>
                  <a:srgbClr val="00B0F0"/>
                </a:solidFill>
              </a:rPr>
              <a:t>), </a:t>
            </a:r>
            <a:r>
              <a:rPr lang="cs-CZ" b="1" dirty="0"/>
              <a:t>lze přeložit jako </a:t>
            </a:r>
            <a:r>
              <a:rPr lang="cs-CZ" b="1" dirty="0">
                <a:solidFill>
                  <a:srgbClr val="00B0F0"/>
                </a:solidFill>
              </a:rPr>
              <a:t>architektura orientovaná na služby</a:t>
            </a:r>
            <a:r>
              <a:rPr lang="cs-CZ" b="1" dirty="0"/>
              <a:t>, </a:t>
            </a:r>
            <a:r>
              <a:rPr lang="cs-CZ" b="1" dirty="0" err="1">
                <a:solidFill>
                  <a:srgbClr val="00B0F0"/>
                </a:solidFill>
              </a:rPr>
              <a:t>službově</a:t>
            </a:r>
            <a:r>
              <a:rPr lang="cs-CZ" b="1" dirty="0">
                <a:solidFill>
                  <a:srgbClr val="00B0F0"/>
                </a:solidFill>
              </a:rPr>
              <a:t> orientovaná architektura </a:t>
            </a:r>
            <a:r>
              <a:rPr lang="cs-CZ" b="1" dirty="0"/>
              <a:t>nebo nejčastěji jako </a:t>
            </a:r>
            <a:r>
              <a:rPr lang="cs-CZ" b="1" dirty="0">
                <a:solidFill>
                  <a:srgbClr val="00B0F0"/>
                </a:solidFill>
              </a:rPr>
              <a:t>servisně orientovaná architektura</a:t>
            </a:r>
            <a:r>
              <a:rPr lang="cs-CZ" b="1" dirty="0"/>
              <a:t>. Stabilní je zkratka SOA, která se nepřekládá.</a:t>
            </a:r>
          </a:p>
          <a:p>
            <a:r>
              <a:rPr lang="cs-CZ" b="1" dirty="0" err="1"/>
              <a:t>Service</a:t>
            </a:r>
            <a:r>
              <a:rPr lang="cs-CZ" b="1" dirty="0"/>
              <a:t> </a:t>
            </a:r>
            <a:r>
              <a:rPr lang="cs-CZ" b="1" dirty="0" err="1"/>
              <a:t>Oriented</a:t>
            </a:r>
            <a:r>
              <a:rPr lang="cs-CZ" b="1" dirty="0"/>
              <a:t> </a:t>
            </a:r>
            <a:r>
              <a:rPr lang="cs-CZ" b="1" dirty="0" err="1"/>
              <a:t>Architecture</a:t>
            </a:r>
            <a:r>
              <a:rPr lang="cs-CZ" b="1" dirty="0"/>
              <a:t> (SOA) nepředstavuje konkrétní technologii, ale spíše koncept či přístup</a:t>
            </a:r>
            <a:br>
              <a:rPr lang="cs-CZ" b="1" dirty="0"/>
            </a:br>
            <a:r>
              <a:rPr lang="cs-CZ" b="1" dirty="0"/>
              <a:t>k tvorbě informačních systémů.</a:t>
            </a:r>
          </a:p>
          <a:p>
            <a:r>
              <a:rPr lang="cs-CZ" b="1" dirty="0"/>
              <a:t>V pojetí SOA představuje informační systém, software nebo aplikace provázanou množinu poskytovaných služeb, které jako celek tvoří požadovanou funkcionalitu.</a:t>
            </a:r>
          </a:p>
        </p:txBody>
      </p:sp>
    </p:spTree>
    <p:extLst>
      <p:ext uri="{BB962C8B-B14F-4D97-AF65-F5344CB8AC3E}">
        <p14:creationId xmlns:p14="http://schemas.microsoft.com/office/powerpoint/2010/main" val="2906737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5BCA5A-D28F-47D7-998B-DF0D239FA273}"/>
              </a:ext>
            </a:extLst>
          </p:cNvPr>
          <p:cNvSpPr>
            <a:spLocks noGrp="1"/>
          </p:cNvSpPr>
          <p:nvPr>
            <p:ph type="title"/>
          </p:nvPr>
        </p:nvSpPr>
        <p:spPr>
          <a:xfrm>
            <a:off x="457200" y="666426"/>
            <a:ext cx="8229600" cy="875197"/>
          </a:xfrm>
        </p:spPr>
        <p:txBody>
          <a:bodyPr>
            <a:normAutofit/>
          </a:bodyPr>
          <a:lstStyle/>
          <a:p>
            <a:r>
              <a:rPr lang="cs-CZ" b="1" dirty="0">
                <a:solidFill>
                  <a:srgbClr val="FF0000"/>
                </a:solidFill>
              </a:rPr>
              <a:t>VÝHODY SOA</a:t>
            </a:r>
          </a:p>
        </p:txBody>
      </p:sp>
      <p:sp>
        <p:nvSpPr>
          <p:cNvPr id="3" name="Zástupný obsah 2">
            <a:extLst>
              <a:ext uri="{FF2B5EF4-FFF2-40B4-BE49-F238E27FC236}">
                <a16:creationId xmlns:a16="http://schemas.microsoft.com/office/drawing/2014/main" id="{7EB278C3-E93D-4006-8446-79CF5821EA9F}"/>
              </a:ext>
            </a:extLst>
          </p:cNvPr>
          <p:cNvSpPr>
            <a:spLocks noGrp="1"/>
          </p:cNvSpPr>
          <p:nvPr>
            <p:ph idx="1"/>
          </p:nvPr>
        </p:nvSpPr>
        <p:spPr>
          <a:xfrm>
            <a:off x="457200" y="2038027"/>
            <a:ext cx="8229600" cy="4088136"/>
          </a:xfrm>
        </p:spPr>
        <p:txBody>
          <a:bodyPr>
            <a:normAutofit fontScale="77500" lnSpcReduction="20000"/>
          </a:bodyPr>
          <a:lstStyle/>
          <a:p>
            <a:r>
              <a:rPr lang="cs-CZ" b="1" dirty="0"/>
              <a:t>V pojetí SOA je informační systém rozvíjen a řízen</a:t>
            </a:r>
            <a:br>
              <a:rPr lang="cs-CZ" b="1" dirty="0"/>
            </a:br>
            <a:r>
              <a:rPr lang="cs-CZ" b="1" dirty="0"/>
              <a:t>s důrazem na služby, tedy CO chceme aby aplikace dělala (nebo celý informační systém dělal).</a:t>
            </a:r>
          </a:p>
          <a:p>
            <a:r>
              <a:rPr lang="cs-CZ" b="1" dirty="0"/>
              <a:t>Výhodou takového přístupu je, že firma (jako spotřebitel služby) se nestará o to, kde se aplikace nachází a jak funguje.</a:t>
            </a:r>
          </a:p>
          <a:p>
            <a:r>
              <a:rPr lang="cs-CZ" b="1" dirty="0"/>
              <a:t>SOA tedy dává firmě větší volnost v tom, že může jednotlivé komponenty svého informačního systému (typicky jednotlivé aplikace) snadněji měnit.</a:t>
            </a:r>
          </a:p>
          <a:p>
            <a:r>
              <a:rPr lang="cs-CZ" b="1" dirty="0"/>
              <a:t>Takové volné spojování jednotlivých aplikací nebo jejich částí vede k vyšší transparentnosti celého systému</a:t>
            </a:r>
            <a:br>
              <a:rPr lang="cs-CZ" b="1" dirty="0"/>
            </a:br>
            <a:r>
              <a:rPr lang="cs-CZ" b="1" dirty="0"/>
              <a:t>a snížení závislosti na konkrétních použitých technologiích.</a:t>
            </a:r>
          </a:p>
        </p:txBody>
      </p:sp>
    </p:spTree>
    <p:extLst>
      <p:ext uri="{BB962C8B-B14F-4D97-AF65-F5344CB8AC3E}">
        <p14:creationId xmlns:p14="http://schemas.microsoft.com/office/powerpoint/2010/main" val="3252508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CEE8B2-288F-473C-83B5-32C83946F181}"/>
              </a:ext>
            </a:extLst>
          </p:cNvPr>
          <p:cNvSpPr>
            <a:spLocks noGrp="1"/>
          </p:cNvSpPr>
          <p:nvPr>
            <p:ph type="title"/>
          </p:nvPr>
        </p:nvSpPr>
        <p:spPr>
          <a:xfrm>
            <a:off x="457200" y="573436"/>
            <a:ext cx="8229600" cy="844201"/>
          </a:xfrm>
        </p:spPr>
        <p:txBody>
          <a:bodyPr>
            <a:normAutofit/>
          </a:bodyPr>
          <a:lstStyle/>
          <a:p>
            <a:r>
              <a:rPr lang="cs-CZ" b="1" dirty="0">
                <a:solidFill>
                  <a:srgbClr val="FF0000"/>
                </a:solidFill>
              </a:rPr>
              <a:t>ZÁKLADNÍ PRINCIPY SOA</a:t>
            </a:r>
          </a:p>
        </p:txBody>
      </p:sp>
      <p:sp>
        <p:nvSpPr>
          <p:cNvPr id="3" name="Zástupný obsah 2">
            <a:extLst>
              <a:ext uri="{FF2B5EF4-FFF2-40B4-BE49-F238E27FC236}">
                <a16:creationId xmlns:a16="http://schemas.microsoft.com/office/drawing/2014/main" id="{3797577E-5183-485D-8B89-C3D03939EE32}"/>
              </a:ext>
            </a:extLst>
          </p:cNvPr>
          <p:cNvSpPr>
            <a:spLocks noGrp="1"/>
          </p:cNvSpPr>
          <p:nvPr>
            <p:ph idx="1"/>
          </p:nvPr>
        </p:nvSpPr>
        <p:spPr/>
        <p:txBody>
          <a:bodyPr>
            <a:normAutofit fontScale="92500" lnSpcReduction="20000"/>
          </a:bodyPr>
          <a:lstStyle/>
          <a:p>
            <a:r>
              <a:rPr lang="cs-CZ" b="1" dirty="0"/>
              <a:t>Standardizovaný kontrakt služeb (</a:t>
            </a:r>
            <a:r>
              <a:rPr lang="cs-CZ" b="1" dirty="0" err="1"/>
              <a:t>Standardized</a:t>
            </a:r>
            <a:r>
              <a:rPr lang="cs-CZ" b="1" dirty="0"/>
              <a:t> </a:t>
            </a:r>
            <a:r>
              <a:rPr lang="cs-CZ" b="1" dirty="0" err="1"/>
              <a:t>Service</a:t>
            </a:r>
            <a:r>
              <a:rPr lang="cs-CZ" b="1" dirty="0"/>
              <a:t> </a:t>
            </a:r>
            <a:r>
              <a:rPr lang="cs-CZ" b="1" dirty="0" err="1"/>
              <a:t>Contract</a:t>
            </a:r>
            <a:r>
              <a:rPr lang="cs-CZ" b="1" dirty="0"/>
              <a:t>)</a:t>
            </a:r>
          </a:p>
          <a:p>
            <a:r>
              <a:rPr lang="cs-CZ" b="1" dirty="0"/>
              <a:t>Volné spojení (</a:t>
            </a:r>
            <a:r>
              <a:rPr lang="cs-CZ" b="1" dirty="0" err="1"/>
              <a:t>Loose</a:t>
            </a:r>
            <a:r>
              <a:rPr lang="cs-CZ" b="1" dirty="0"/>
              <a:t> </a:t>
            </a:r>
            <a:r>
              <a:rPr lang="cs-CZ" b="1" dirty="0" err="1"/>
              <a:t>coupling</a:t>
            </a:r>
            <a:r>
              <a:rPr lang="cs-CZ" b="1" dirty="0"/>
              <a:t>)</a:t>
            </a:r>
          </a:p>
          <a:p>
            <a:r>
              <a:rPr lang="cs-CZ" b="1" dirty="0"/>
              <a:t>Abstrakce služby</a:t>
            </a:r>
          </a:p>
          <a:p>
            <a:r>
              <a:rPr lang="cs-CZ" b="1" dirty="0" err="1"/>
              <a:t>Přepoužitelnost</a:t>
            </a:r>
            <a:r>
              <a:rPr lang="cs-CZ" b="1" dirty="0"/>
              <a:t> služby</a:t>
            </a:r>
          </a:p>
          <a:p>
            <a:r>
              <a:rPr lang="cs-CZ" b="1" dirty="0"/>
              <a:t>Autonomie služby</a:t>
            </a:r>
          </a:p>
          <a:p>
            <a:r>
              <a:rPr lang="cs-CZ" b="1" dirty="0"/>
              <a:t>Služba přes příslušnosti</a:t>
            </a:r>
          </a:p>
          <a:p>
            <a:r>
              <a:rPr lang="cs-CZ" b="1" dirty="0"/>
              <a:t>Zjistitelnost služby</a:t>
            </a:r>
          </a:p>
          <a:p>
            <a:r>
              <a:rPr lang="cs-CZ" b="1" dirty="0"/>
              <a:t>Rozložitelnost služby</a:t>
            </a:r>
          </a:p>
          <a:p>
            <a:r>
              <a:rPr lang="cs-CZ" b="1" dirty="0"/>
              <a:t>Interoperabilita služby</a:t>
            </a:r>
          </a:p>
        </p:txBody>
      </p:sp>
    </p:spTree>
    <p:extLst>
      <p:ext uri="{BB962C8B-B14F-4D97-AF65-F5344CB8AC3E}">
        <p14:creationId xmlns:p14="http://schemas.microsoft.com/office/powerpoint/2010/main" val="1104082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DC02F2-5196-4303-8115-EA4854416E0B}"/>
              </a:ext>
            </a:extLst>
          </p:cNvPr>
          <p:cNvSpPr>
            <a:spLocks noGrp="1"/>
          </p:cNvSpPr>
          <p:nvPr>
            <p:ph type="title"/>
          </p:nvPr>
        </p:nvSpPr>
        <p:spPr>
          <a:xfrm>
            <a:off x="457200" y="604434"/>
            <a:ext cx="8229600" cy="813204"/>
          </a:xfrm>
        </p:spPr>
        <p:txBody>
          <a:bodyPr/>
          <a:lstStyle/>
          <a:p>
            <a:r>
              <a:rPr lang="cs-CZ" b="1" dirty="0">
                <a:solidFill>
                  <a:srgbClr val="FF0000"/>
                </a:solidFill>
              </a:rPr>
              <a:t>SKLADBA SOA</a:t>
            </a:r>
          </a:p>
        </p:txBody>
      </p:sp>
      <p:sp>
        <p:nvSpPr>
          <p:cNvPr id="3" name="Zástupný obsah 2">
            <a:extLst>
              <a:ext uri="{FF2B5EF4-FFF2-40B4-BE49-F238E27FC236}">
                <a16:creationId xmlns:a16="http://schemas.microsoft.com/office/drawing/2014/main" id="{0F9808EE-468C-4DAA-8B5C-6280912FC4BA}"/>
              </a:ext>
            </a:extLst>
          </p:cNvPr>
          <p:cNvSpPr>
            <a:spLocks noGrp="1"/>
          </p:cNvSpPr>
          <p:nvPr>
            <p:ph idx="1"/>
          </p:nvPr>
        </p:nvSpPr>
        <p:spPr>
          <a:xfrm>
            <a:off x="457200" y="1815239"/>
            <a:ext cx="8229600" cy="3227522"/>
          </a:xfrm>
        </p:spPr>
        <p:txBody>
          <a:bodyPr>
            <a:normAutofit fontScale="92500" lnSpcReduction="10000"/>
          </a:bodyPr>
          <a:lstStyle/>
          <a:p>
            <a:r>
              <a:rPr lang="cs-CZ" b="1" dirty="0"/>
              <a:t>SOA rozlišuje tzv. </a:t>
            </a:r>
            <a:r>
              <a:rPr lang="cs-CZ" b="1" dirty="0">
                <a:solidFill>
                  <a:srgbClr val="00B0F0"/>
                </a:solidFill>
              </a:rPr>
              <a:t>poskytovatele služby </a:t>
            </a:r>
            <a:r>
              <a:rPr lang="cs-CZ" b="1" dirty="0"/>
              <a:t>(</a:t>
            </a:r>
            <a:r>
              <a:rPr lang="cs-CZ" b="1" dirty="0" err="1">
                <a:solidFill>
                  <a:srgbClr val="00B0F0"/>
                </a:solidFill>
              </a:rPr>
              <a:t>Service</a:t>
            </a:r>
            <a:r>
              <a:rPr lang="cs-CZ" b="1" dirty="0">
                <a:solidFill>
                  <a:srgbClr val="00B0F0"/>
                </a:solidFill>
              </a:rPr>
              <a:t> Provider</a:t>
            </a:r>
            <a:r>
              <a:rPr lang="cs-CZ" b="1" dirty="0"/>
              <a:t>) a </a:t>
            </a:r>
            <a:r>
              <a:rPr lang="cs-CZ" b="1" dirty="0">
                <a:solidFill>
                  <a:srgbClr val="00B0F0"/>
                </a:solidFill>
              </a:rPr>
              <a:t>konzumenta služby </a:t>
            </a:r>
            <a:r>
              <a:rPr lang="cs-CZ" b="1" dirty="0"/>
              <a:t>(</a:t>
            </a:r>
            <a:r>
              <a:rPr lang="cs-CZ" b="1" dirty="0" err="1">
                <a:solidFill>
                  <a:srgbClr val="00B0F0"/>
                </a:solidFill>
              </a:rPr>
              <a:t>Service</a:t>
            </a:r>
            <a:r>
              <a:rPr lang="cs-CZ" b="1" dirty="0">
                <a:solidFill>
                  <a:srgbClr val="00B0F0"/>
                </a:solidFill>
              </a:rPr>
              <a:t> </a:t>
            </a:r>
            <a:r>
              <a:rPr lang="cs-CZ" b="1" dirty="0" err="1">
                <a:solidFill>
                  <a:srgbClr val="00B0F0"/>
                </a:solidFill>
              </a:rPr>
              <a:t>Consumer</a:t>
            </a:r>
            <a:r>
              <a:rPr lang="cs-CZ" b="1" dirty="0"/>
              <a:t>).</a:t>
            </a:r>
          </a:p>
          <a:p>
            <a:r>
              <a:rPr lang="cs-CZ" b="1" dirty="0"/>
              <a:t>Jednotlivé služby jsou do jisté míry samostatné celky, které mohou být obvykle vyvíjeny, provozovány či nahrazeny nezávisle na ostatních službách systému.</a:t>
            </a:r>
          </a:p>
        </p:txBody>
      </p:sp>
    </p:spTree>
    <p:extLst>
      <p:ext uri="{BB962C8B-B14F-4D97-AF65-F5344CB8AC3E}">
        <p14:creationId xmlns:p14="http://schemas.microsoft.com/office/powerpoint/2010/main" val="1644462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E076E6-72A9-4FD2-9F50-C30322CEC5C3}"/>
              </a:ext>
            </a:extLst>
          </p:cNvPr>
          <p:cNvSpPr>
            <a:spLocks noGrp="1"/>
          </p:cNvSpPr>
          <p:nvPr>
            <p:ph type="title"/>
          </p:nvPr>
        </p:nvSpPr>
        <p:spPr>
          <a:xfrm>
            <a:off x="457200" y="654347"/>
            <a:ext cx="8229600" cy="1143000"/>
          </a:xfrm>
        </p:spPr>
        <p:txBody>
          <a:bodyPr/>
          <a:lstStyle/>
          <a:p>
            <a:r>
              <a:rPr lang="cs-CZ" b="1" dirty="0">
                <a:solidFill>
                  <a:srgbClr val="FF0000"/>
                </a:solidFill>
              </a:rPr>
              <a:t>SLUŽBY</a:t>
            </a:r>
          </a:p>
        </p:txBody>
      </p:sp>
      <p:sp>
        <p:nvSpPr>
          <p:cNvPr id="3" name="Zástupný obsah 2">
            <a:extLst>
              <a:ext uri="{FF2B5EF4-FFF2-40B4-BE49-F238E27FC236}">
                <a16:creationId xmlns:a16="http://schemas.microsoft.com/office/drawing/2014/main" id="{CAD82AE0-E3C4-49D5-BA4F-C596C80F5173}"/>
              </a:ext>
            </a:extLst>
          </p:cNvPr>
          <p:cNvSpPr>
            <a:spLocks noGrp="1"/>
          </p:cNvSpPr>
          <p:nvPr>
            <p:ph idx="1"/>
          </p:nvPr>
        </p:nvSpPr>
        <p:spPr>
          <a:xfrm>
            <a:off x="457200" y="2107769"/>
            <a:ext cx="8229600" cy="4018394"/>
          </a:xfrm>
        </p:spPr>
        <p:txBody>
          <a:bodyPr>
            <a:normAutofit fontScale="85000" lnSpcReduction="10000"/>
          </a:bodyPr>
          <a:lstStyle/>
          <a:p>
            <a:r>
              <a:rPr lang="cs-CZ" b="1" dirty="0"/>
              <a:t>Služby v tomto pojetí představují určité stavební kameny, pomocí nichž lze vytvářet složitější funkční celky a které (samostatně) provádí definovanou činnost, přičemž každá služba má jednoznačně definované rozhraní, pomocí kterého komunikuje</a:t>
            </a:r>
            <a:br>
              <a:rPr lang="cs-CZ" b="1" dirty="0"/>
            </a:br>
            <a:r>
              <a:rPr lang="cs-CZ" b="1" dirty="0"/>
              <a:t>s ostatními komponentami informačního systému.</a:t>
            </a:r>
          </a:p>
          <a:p>
            <a:r>
              <a:rPr lang="cs-CZ" b="1" dirty="0"/>
              <a:t>Servisně orientovaná architektura se nezabývá otázkou vnitřní implementace jednotlivých služeb. Služba představuje uzavřený celek, u kterého známe pouze jeho rozhraní, nikoliv jeho vnitřní strukturu.</a:t>
            </a:r>
          </a:p>
        </p:txBody>
      </p:sp>
    </p:spTree>
    <p:extLst>
      <p:ext uri="{BB962C8B-B14F-4D97-AF65-F5344CB8AC3E}">
        <p14:creationId xmlns:p14="http://schemas.microsoft.com/office/powerpoint/2010/main" val="2970086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5229E5-8633-4378-BF60-F8489CEC0DBE}"/>
              </a:ext>
            </a:extLst>
          </p:cNvPr>
          <p:cNvSpPr>
            <a:spLocks noGrp="1"/>
          </p:cNvSpPr>
          <p:nvPr>
            <p:ph type="title"/>
          </p:nvPr>
        </p:nvSpPr>
        <p:spPr>
          <a:xfrm>
            <a:off x="457200" y="627680"/>
            <a:ext cx="8229600" cy="789957"/>
          </a:xfrm>
        </p:spPr>
        <p:txBody>
          <a:bodyPr/>
          <a:lstStyle/>
          <a:p>
            <a:r>
              <a:rPr lang="cs-CZ" b="1" dirty="0">
                <a:solidFill>
                  <a:srgbClr val="FF0000"/>
                </a:solidFill>
              </a:rPr>
              <a:t>TECHNICKÉ HLEDISKO SLUŽEB</a:t>
            </a:r>
          </a:p>
        </p:txBody>
      </p:sp>
      <p:sp>
        <p:nvSpPr>
          <p:cNvPr id="3" name="Zástupný obsah 2">
            <a:extLst>
              <a:ext uri="{FF2B5EF4-FFF2-40B4-BE49-F238E27FC236}">
                <a16:creationId xmlns:a16="http://schemas.microsoft.com/office/drawing/2014/main" id="{FA4FC2E4-584B-4525-9EEC-A36F528A5D9E}"/>
              </a:ext>
            </a:extLst>
          </p:cNvPr>
          <p:cNvSpPr>
            <a:spLocks noGrp="1"/>
          </p:cNvSpPr>
          <p:nvPr>
            <p:ph idx="1"/>
          </p:nvPr>
        </p:nvSpPr>
        <p:spPr>
          <a:xfrm>
            <a:off x="457200" y="1728061"/>
            <a:ext cx="8229600" cy="4398102"/>
          </a:xfrm>
        </p:spPr>
        <p:txBody>
          <a:bodyPr>
            <a:normAutofit fontScale="92500" lnSpcReduction="10000"/>
          </a:bodyPr>
          <a:lstStyle/>
          <a:p>
            <a:r>
              <a:rPr lang="cs-CZ" b="1" dirty="0"/>
              <a:t>Z technického hlediska bývají služby nejčastěji implementovány jako webové služby (Web </a:t>
            </a:r>
            <a:r>
              <a:rPr lang="cs-CZ" b="1" dirty="0" err="1"/>
              <a:t>Services</a:t>
            </a:r>
            <a:r>
              <a:rPr lang="cs-CZ" b="1" dirty="0"/>
              <a:t> - WS), nicméně existují i další způsoby realizace.</a:t>
            </a:r>
          </a:p>
          <a:p>
            <a:r>
              <a:rPr lang="cs-CZ" b="1" dirty="0"/>
              <a:t>Obecně lze servisně orientovanou architekturu</a:t>
            </a:r>
            <a:br>
              <a:rPr lang="cs-CZ" b="1" dirty="0"/>
            </a:br>
            <a:r>
              <a:rPr lang="cs-CZ" b="1" dirty="0"/>
              <a:t>a služby charakterizovat těmito pojmy:</a:t>
            </a:r>
          </a:p>
          <a:p>
            <a:pPr lvl="1"/>
            <a:r>
              <a:rPr lang="cs-CZ" b="1" dirty="0"/>
              <a:t>Modularita (Modularity)</a:t>
            </a:r>
          </a:p>
          <a:p>
            <a:pPr lvl="1"/>
            <a:r>
              <a:rPr lang="cs-CZ" b="1" dirty="0"/>
              <a:t>Znovu použitelnost (</a:t>
            </a:r>
            <a:r>
              <a:rPr lang="cs-CZ" b="1" dirty="0" err="1"/>
              <a:t>Reusability</a:t>
            </a:r>
            <a:r>
              <a:rPr lang="cs-CZ" b="1" dirty="0"/>
              <a:t>)</a:t>
            </a:r>
          </a:p>
          <a:p>
            <a:pPr lvl="1"/>
            <a:r>
              <a:rPr lang="cs-CZ" b="1" dirty="0"/>
              <a:t>Volné vazby (</a:t>
            </a:r>
            <a:r>
              <a:rPr lang="cs-CZ" b="1" dirty="0" err="1"/>
              <a:t>Loose</a:t>
            </a:r>
            <a:r>
              <a:rPr lang="cs-CZ" b="1" dirty="0"/>
              <a:t> </a:t>
            </a:r>
            <a:r>
              <a:rPr lang="cs-CZ" b="1" dirty="0" err="1"/>
              <a:t>Coupling</a:t>
            </a:r>
            <a:r>
              <a:rPr lang="cs-CZ" b="1" dirty="0"/>
              <a:t>)</a:t>
            </a:r>
          </a:p>
          <a:p>
            <a:pPr lvl="1"/>
            <a:r>
              <a:rPr lang="cs-CZ" b="1" dirty="0"/>
              <a:t>Interoperabilita (Interoperability)</a:t>
            </a:r>
          </a:p>
        </p:txBody>
      </p:sp>
    </p:spTree>
    <p:extLst>
      <p:ext uri="{BB962C8B-B14F-4D97-AF65-F5344CB8AC3E}">
        <p14:creationId xmlns:p14="http://schemas.microsoft.com/office/powerpoint/2010/main" val="2148964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C62469-823A-43BF-AFCB-9592314AF4A4}"/>
              </a:ext>
            </a:extLst>
          </p:cNvPr>
          <p:cNvSpPr>
            <a:spLocks noGrp="1"/>
          </p:cNvSpPr>
          <p:nvPr>
            <p:ph type="title"/>
          </p:nvPr>
        </p:nvSpPr>
        <p:spPr>
          <a:xfrm>
            <a:off x="457200" y="2857500"/>
            <a:ext cx="8229600" cy="1143000"/>
          </a:xfrm>
        </p:spPr>
        <p:txBody>
          <a:bodyPr/>
          <a:lstStyle/>
          <a:p>
            <a:r>
              <a:rPr lang="cs-CZ" b="1" dirty="0">
                <a:solidFill>
                  <a:srgbClr val="00B0F0"/>
                </a:solidFill>
              </a:rPr>
              <a:t>GDPR</a:t>
            </a:r>
          </a:p>
        </p:txBody>
      </p:sp>
    </p:spTree>
    <p:extLst>
      <p:ext uri="{BB962C8B-B14F-4D97-AF65-F5344CB8AC3E}">
        <p14:creationId xmlns:p14="http://schemas.microsoft.com/office/powerpoint/2010/main" val="1977416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2C147538-12D1-4F28-A5AC-86910BE9FA9F}"/>
              </a:ext>
            </a:extLst>
          </p:cNvPr>
          <p:cNvSpPr>
            <a:spLocks noGrp="1"/>
          </p:cNvSpPr>
          <p:nvPr>
            <p:ph type="title"/>
          </p:nvPr>
        </p:nvSpPr>
        <p:spPr>
          <a:xfrm>
            <a:off x="457200" y="592353"/>
            <a:ext cx="8229600" cy="1143000"/>
          </a:xfrm>
        </p:spPr>
        <p:txBody>
          <a:bodyPr>
            <a:normAutofit fontScale="90000"/>
          </a:bodyPr>
          <a:lstStyle/>
          <a:p>
            <a:r>
              <a:rPr lang="cs-CZ" b="1" dirty="0">
                <a:solidFill>
                  <a:srgbClr val="FF0000"/>
                </a:solidFill>
              </a:rPr>
              <a:t>GDPR (GENERAL DATA PROTECTION REGULATION)</a:t>
            </a:r>
          </a:p>
        </p:txBody>
      </p:sp>
      <p:sp>
        <p:nvSpPr>
          <p:cNvPr id="4" name="Zástupný obsah 3">
            <a:extLst>
              <a:ext uri="{FF2B5EF4-FFF2-40B4-BE49-F238E27FC236}">
                <a16:creationId xmlns:a16="http://schemas.microsoft.com/office/drawing/2014/main" id="{8385E767-7277-4E7A-BB7C-8E1CFF6684D5}"/>
              </a:ext>
            </a:extLst>
          </p:cNvPr>
          <p:cNvSpPr>
            <a:spLocks noGrp="1"/>
          </p:cNvSpPr>
          <p:nvPr>
            <p:ph idx="1"/>
          </p:nvPr>
        </p:nvSpPr>
        <p:spPr>
          <a:xfrm>
            <a:off x="457200" y="2122415"/>
            <a:ext cx="8229600" cy="4003748"/>
          </a:xfrm>
        </p:spPr>
        <p:txBody>
          <a:bodyPr>
            <a:normAutofit lnSpcReduction="10000"/>
          </a:bodyPr>
          <a:lstStyle/>
          <a:p>
            <a:r>
              <a:rPr lang="cs-CZ" b="1" dirty="0"/>
              <a:t>Nařízení Evropské unie, které má zvýšit ochranu osobních údajů občanů EU.</a:t>
            </a:r>
          </a:p>
          <a:p>
            <a:r>
              <a:rPr lang="cs-CZ" b="1" dirty="0"/>
              <a:t>Je platné a povinné pro všechny firmy</a:t>
            </a:r>
            <a:br>
              <a:rPr lang="cs-CZ" b="1" dirty="0"/>
            </a:br>
            <a:r>
              <a:rPr lang="cs-CZ" b="1" dirty="0"/>
              <a:t>a organizace, které shromažďují, zpracovávají nebo uchovávají osobní údaje Evropanů.</a:t>
            </a:r>
          </a:p>
          <a:p>
            <a:r>
              <a:rPr lang="cs-CZ" b="1" dirty="0"/>
              <a:t>Vstoupil v účinnost 25. 05. 2018.</a:t>
            </a:r>
          </a:p>
          <a:p>
            <a:r>
              <a:rPr lang="cs-CZ" b="1" dirty="0"/>
              <a:t>Cílem GDPR je chránit osobní data občanů zemí EU.</a:t>
            </a:r>
          </a:p>
        </p:txBody>
      </p:sp>
    </p:spTree>
    <p:extLst>
      <p:ext uri="{BB962C8B-B14F-4D97-AF65-F5344CB8AC3E}">
        <p14:creationId xmlns:p14="http://schemas.microsoft.com/office/powerpoint/2010/main" val="3507526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388230D2-6489-4088-A2A1-AE56DE76E83C}"/>
              </a:ext>
            </a:extLst>
          </p:cNvPr>
          <p:cNvSpPr>
            <a:spLocks noGrp="1"/>
          </p:cNvSpPr>
          <p:nvPr>
            <p:ph type="title"/>
          </p:nvPr>
        </p:nvSpPr>
        <p:spPr>
          <a:xfrm>
            <a:off x="457200" y="2701156"/>
            <a:ext cx="8229600" cy="1455688"/>
          </a:xfrm>
        </p:spPr>
        <p:txBody>
          <a:bodyPr>
            <a:normAutofit/>
          </a:bodyPr>
          <a:lstStyle/>
          <a:p>
            <a:r>
              <a:rPr lang="cs-CZ" b="1" dirty="0"/>
              <a:t>MANAGEMENT INFORMATIKY</a:t>
            </a:r>
            <a:br>
              <a:rPr lang="cs-CZ" b="1" dirty="0"/>
            </a:br>
            <a:r>
              <a:rPr lang="cs-CZ" b="1" dirty="0"/>
              <a:t>A ŘÍZENÍ IT</a:t>
            </a:r>
          </a:p>
        </p:txBody>
      </p:sp>
    </p:spTree>
    <p:extLst>
      <p:ext uri="{BB962C8B-B14F-4D97-AF65-F5344CB8AC3E}">
        <p14:creationId xmlns:p14="http://schemas.microsoft.com/office/powerpoint/2010/main" val="87710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0438C5-A5FC-47C1-B2D8-AFF1AE08BCCB}"/>
              </a:ext>
            </a:extLst>
          </p:cNvPr>
          <p:cNvSpPr>
            <a:spLocks noGrp="1"/>
          </p:cNvSpPr>
          <p:nvPr>
            <p:ph type="title"/>
          </p:nvPr>
        </p:nvSpPr>
        <p:spPr>
          <a:xfrm>
            <a:off x="457200" y="569106"/>
            <a:ext cx="8229600" cy="1143000"/>
          </a:xfrm>
        </p:spPr>
        <p:txBody>
          <a:bodyPr>
            <a:normAutofit fontScale="90000"/>
          </a:bodyPr>
          <a:lstStyle/>
          <a:p>
            <a:r>
              <a:rPr lang="cs-CZ" b="1" dirty="0">
                <a:solidFill>
                  <a:srgbClr val="FF0000"/>
                </a:solidFill>
              </a:rPr>
              <a:t>KOHO SE POVINNOST SPLNIT GDPR TÝKÁ?</a:t>
            </a:r>
          </a:p>
        </p:txBody>
      </p:sp>
      <p:sp>
        <p:nvSpPr>
          <p:cNvPr id="3" name="Zástupný obsah 2">
            <a:extLst>
              <a:ext uri="{FF2B5EF4-FFF2-40B4-BE49-F238E27FC236}">
                <a16:creationId xmlns:a16="http://schemas.microsoft.com/office/drawing/2014/main" id="{88FBD003-93D8-42CD-A686-07F2608C0D04}"/>
              </a:ext>
            </a:extLst>
          </p:cNvPr>
          <p:cNvSpPr>
            <a:spLocks noGrp="1"/>
          </p:cNvSpPr>
          <p:nvPr>
            <p:ph idx="1"/>
          </p:nvPr>
        </p:nvSpPr>
        <p:spPr>
          <a:xfrm>
            <a:off x="457200" y="2185261"/>
            <a:ext cx="8229600" cy="3940902"/>
          </a:xfrm>
        </p:spPr>
        <p:txBody>
          <a:bodyPr>
            <a:normAutofit fontScale="77500" lnSpcReduction="20000"/>
          </a:bodyPr>
          <a:lstStyle/>
          <a:p>
            <a:r>
              <a:rPr lang="cs-CZ" b="1" dirty="0"/>
              <a:t>Povinnost splnit požadavky ochrany osobních dat dle směrnice GDPR se dotkne každého jednotlivce, podnikatele, firmy a organizace, které shromažďují, zpracovávají nebo uchovávají osobní údaje občanů některé ze zemí Evropské unie.</a:t>
            </a:r>
          </a:p>
          <a:p>
            <a:r>
              <a:rPr lang="cs-CZ" b="1" dirty="0"/>
              <a:t>Týká se tedy nejen evropských firem, ale také jakékoliv</a:t>
            </a:r>
            <a:br>
              <a:rPr lang="cs-CZ" b="1" dirty="0"/>
            </a:br>
            <a:r>
              <a:rPr lang="cs-CZ" b="1" dirty="0"/>
              <a:t>neevropské firmy nebo organizace, která na evropském trhu působí.</a:t>
            </a:r>
          </a:p>
          <a:p>
            <a:r>
              <a:rPr lang="cs-CZ" b="1" dirty="0"/>
              <a:t>Vzhledem k tomu, že každá firma, která má alespoň jednoho zaměstnance, zpracovává osobní údaje, týká se tato povinnost prakticky všech podnikajících subjektů.</a:t>
            </a:r>
          </a:p>
        </p:txBody>
      </p:sp>
    </p:spTree>
    <p:extLst>
      <p:ext uri="{BB962C8B-B14F-4D97-AF65-F5344CB8AC3E}">
        <p14:creationId xmlns:p14="http://schemas.microsoft.com/office/powerpoint/2010/main" val="3756564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7D6E7E-2721-4C7A-A9B3-008EF62AE691}"/>
              </a:ext>
            </a:extLst>
          </p:cNvPr>
          <p:cNvSpPr>
            <a:spLocks noGrp="1"/>
          </p:cNvSpPr>
          <p:nvPr>
            <p:ph type="title"/>
          </p:nvPr>
        </p:nvSpPr>
        <p:spPr/>
        <p:txBody>
          <a:bodyPr>
            <a:normAutofit/>
          </a:bodyPr>
          <a:lstStyle/>
          <a:p>
            <a:r>
              <a:rPr lang="cs-CZ" dirty="0"/>
              <a:t>Jakých údajů se GDPR týká? (1)</a:t>
            </a:r>
          </a:p>
        </p:txBody>
      </p:sp>
      <p:sp>
        <p:nvSpPr>
          <p:cNvPr id="3" name="Zástupný obsah 2">
            <a:extLst>
              <a:ext uri="{FF2B5EF4-FFF2-40B4-BE49-F238E27FC236}">
                <a16:creationId xmlns:a16="http://schemas.microsoft.com/office/drawing/2014/main" id="{7829FE89-AE8F-4B5C-ACBB-F0256950DB94}"/>
              </a:ext>
            </a:extLst>
          </p:cNvPr>
          <p:cNvSpPr>
            <a:spLocks noGrp="1"/>
          </p:cNvSpPr>
          <p:nvPr>
            <p:ph idx="1"/>
          </p:nvPr>
        </p:nvSpPr>
        <p:spPr>
          <a:xfrm>
            <a:off x="457200" y="2162014"/>
            <a:ext cx="8229600" cy="3964149"/>
          </a:xfrm>
        </p:spPr>
        <p:txBody>
          <a:bodyPr/>
          <a:lstStyle/>
          <a:p>
            <a:r>
              <a:rPr lang="cs-CZ" dirty="0"/>
              <a:t>Týká se osobních údajů všech lidí, jejichž osobní údaje jsou u firmy vedeny</a:t>
            </a:r>
          </a:p>
          <a:p>
            <a:pPr lvl="1"/>
            <a:r>
              <a:rPr lang="cs-CZ" dirty="0"/>
              <a:t>osobní údaje zaměstnanců</a:t>
            </a:r>
          </a:p>
          <a:p>
            <a:pPr lvl="1"/>
            <a:r>
              <a:rPr lang="cs-CZ" dirty="0"/>
              <a:t>osobní údaje zákazníků</a:t>
            </a:r>
          </a:p>
          <a:p>
            <a:pPr lvl="1"/>
            <a:r>
              <a:rPr lang="cs-CZ" dirty="0"/>
              <a:t>osobní údaje dodavatelů</a:t>
            </a:r>
          </a:p>
          <a:p>
            <a:pPr lvl="1"/>
            <a:r>
              <a:rPr lang="cs-CZ" dirty="0"/>
              <a:t>osobní údaje dalších lidí</a:t>
            </a:r>
          </a:p>
        </p:txBody>
      </p:sp>
    </p:spTree>
    <p:extLst>
      <p:ext uri="{BB962C8B-B14F-4D97-AF65-F5344CB8AC3E}">
        <p14:creationId xmlns:p14="http://schemas.microsoft.com/office/powerpoint/2010/main" val="2271787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4A42DA-3E1A-4AB7-BF6E-019CC6E764FF}"/>
              </a:ext>
            </a:extLst>
          </p:cNvPr>
          <p:cNvSpPr>
            <a:spLocks noGrp="1"/>
          </p:cNvSpPr>
          <p:nvPr>
            <p:ph type="title"/>
          </p:nvPr>
        </p:nvSpPr>
        <p:spPr/>
        <p:txBody>
          <a:bodyPr/>
          <a:lstStyle/>
          <a:p>
            <a:r>
              <a:rPr lang="cs-CZ" dirty="0"/>
              <a:t>Jakých údajů se GDPR týká? (2)</a:t>
            </a:r>
          </a:p>
        </p:txBody>
      </p:sp>
      <p:sp>
        <p:nvSpPr>
          <p:cNvPr id="3" name="Zástupný obsah 2">
            <a:extLst>
              <a:ext uri="{FF2B5EF4-FFF2-40B4-BE49-F238E27FC236}">
                <a16:creationId xmlns:a16="http://schemas.microsoft.com/office/drawing/2014/main" id="{E559E09C-38DB-4552-9646-A8736FF37D60}"/>
              </a:ext>
            </a:extLst>
          </p:cNvPr>
          <p:cNvSpPr>
            <a:spLocks noGrp="1"/>
          </p:cNvSpPr>
          <p:nvPr>
            <p:ph idx="1"/>
          </p:nvPr>
        </p:nvSpPr>
        <p:spPr/>
        <p:txBody>
          <a:bodyPr>
            <a:normAutofit fontScale="70000" lnSpcReduction="20000"/>
          </a:bodyPr>
          <a:lstStyle/>
          <a:p>
            <a:r>
              <a:rPr lang="cs-CZ" dirty="0"/>
              <a:t>GDPR rozšiřuje obecný termín osobních údajů o další informace.</a:t>
            </a:r>
          </a:p>
          <a:p>
            <a:r>
              <a:rPr lang="cs-CZ" dirty="0"/>
              <a:t>Za osobní údaje tedy považuje:</a:t>
            </a:r>
          </a:p>
          <a:p>
            <a:pPr lvl="1"/>
            <a:r>
              <a:rPr lang="cs-CZ" dirty="0"/>
              <a:t>jméno a příjmení</a:t>
            </a:r>
          </a:p>
          <a:p>
            <a:pPr lvl="1"/>
            <a:r>
              <a:rPr lang="cs-CZ" dirty="0"/>
              <a:t>pohlaví</a:t>
            </a:r>
          </a:p>
          <a:p>
            <a:pPr lvl="1"/>
            <a:r>
              <a:rPr lang="cs-CZ" dirty="0"/>
              <a:t>věk a datum narození</a:t>
            </a:r>
          </a:p>
          <a:p>
            <a:pPr lvl="1"/>
            <a:r>
              <a:rPr lang="cs-CZ" dirty="0"/>
              <a:t>rodinný stav</a:t>
            </a:r>
          </a:p>
          <a:p>
            <a:pPr lvl="1"/>
            <a:r>
              <a:rPr lang="cs-CZ" dirty="0"/>
              <a:t>e-mailová adresa</a:t>
            </a:r>
          </a:p>
          <a:p>
            <a:pPr lvl="1"/>
            <a:r>
              <a:rPr lang="cs-CZ" dirty="0"/>
              <a:t>telefonní číslo</a:t>
            </a:r>
          </a:p>
          <a:p>
            <a:pPr lvl="1"/>
            <a:r>
              <a:rPr lang="cs-CZ" dirty="0"/>
              <a:t>státem vydané identifikační údaje (např. rodné číslo, číslo OP, číslo pasu atd. )</a:t>
            </a:r>
          </a:p>
          <a:p>
            <a:pPr lvl="1"/>
            <a:r>
              <a:rPr lang="cs-CZ" dirty="0"/>
              <a:t>IP adresa</a:t>
            </a:r>
          </a:p>
          <a:p>
            <a:pPr lvl="1"/>
            <a:r>
              <a:rPr lang="cs-CZ" dirty="0"/>
              <a:t>další citlivé údaje, genetické a biometrické údaje (budeme průběžně upřesňovat)</a:t>
            </a:r>
          </a:p>
        </p:txBody>
      </p:sp>
    </p:spTree>
    <p:extLst>
      <p:ext uri="{BB962C8B-B14F-4D97-AF65-F5344CB8AC3E}">
        <p14:creationId xmlns:p14="http://schemas.microsoft.com/office/powerpoint/2010/main" val="2625450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B34C97-EDEA-47FC-8450-D0C963CAE6D1}"/>
              </a:ext>
            </a:extLst>
          </p:cNvPr>
          <p:cNvSpPr>
            <a:spLocks noGrp="1"/>
          </p:cNvSpPr>
          <p:nvPr>
            <p:ph type="title"/>
          </p:nvPr>
        </p:nvSpPr>
        <p:spPr/>
        <p:txBody>
          <a:bodyPr>
            <a:normAutofit fontScale="90000"/>
          </a:bodyPr>
          <a:lstStyle/>
          <a:p>
            <a:r>
              <a:rPr lang="pl-PL" dirty="0"/>
              <a:t>Co znamená GDPR pro firmy a organizace?</a:t>
            </a:r>
            <a:endParaRPr lang="cs-CZ" dirty="0"/>
          </a:p>
        </p:txBody>
      </p:sp>
      <p:sp>
        <p:nvSpPr>
          <p:cNvPr id="3" name="Zástupný obsah 2">
            <a:extLst>
              <a:ext uri="{FF2B5EF4-FFF2-40B4-BE49-F238E27FC236}">
                <a16:creationId xmlns:a16="http://schemas.microsoft.com/office/drawing/2014/main" id="{1B35EE99-A7E5-4C93-BEF0-88CBDA1CE0DB}"/>
              </a:ext>
            </a:extLst>
          </p:cNvPr>
          <p:cNvSpPr>
            <a:spLocks noGrp="1"/>
          </p:cNvSpPr>
          <p:nvPr>
            <p:ph idx="1"/>
          </p:nvPr>
        </p:nvSpPr>
        <p:spPr/>
        <p:txBody>
          <a:bodyPr>
            <a:normAutofit fontScale="70000" lnSpcReduction="20000"/>
          </a:bodyPr>
          <a:lstStyle/>
          <a:p>
            <a:r>
              <a:rPr lang="cs-CZ" dirty="0"/>
              <a:t>Do 25. 05. 2018 musí všechny firmy provést revizi svých procesů, postupů a používaných evidencí, aplikací či informačních systémů, ve kterých jsou vedeny osobní údaje.</a:t>
            </a:r>
          </a:p>
          <a:p>
            <a:r>
              <a:rPr lang="cs-CZ" dirty="0"/>
              <a:t>Firmy tedy musí zavést organizační, procesní a technická opatření tak, aby prokázaly soulad s požadavky GDPR.</a:t>
            </a:r>
          </a:p>
          <a:p>
            <a:r>
              <a:rPr lang="cs-CZ" dirty="0"/>
              <a:t>Firmy dále budou muset:</a:t>
            </a:r>
          </a:p>
          <a:p>
            <a:pPr lvl="1"/>
            <a:r>
              <a:rPr lang="cs-CZ" dirty="0"/>
              <a:t>doložit, že zpracovávají pouze data nezbytná ke konkrétnímu účelu</a:t>
            </a:r>
          </a:p>
          <a:p>
            <a:pPr lvl="1"/>
            <a:r>
              <a:rPr lang="cs-CZ" b="1" dirty="0"/>
              <a:t>prokazatelně doložit, jak nakládá s osobními údaji po celou dobu zpracování</a:t>
            </a:r>
            <a:endParaRPr lang="cs-CZ" dirty="0"/>
          </a:p>
          <a:p>
            <a:pPr lvl="1"/>
            <a:r>
              <a:rPr lang="cs-CZ" dirty="0"/>
              <a:t>vést data bezpečným a prokazatelných způsobem a prokázat, kdo k nim má přístup</a:t>
            </a:r>
          </a:p>
          <a:p>
            <a:pPr lvl="1"/>
            <a:r>
              <a:rPr lang="cs-CZ" dirty="0"/>
              <a:t>v případě narušení bezpečnosti (jinými slovy v případě úniku osobních údajů) bude muset toto oznámit</a:t>
            </a:r>
          </a:p>
        </p:txBody>
      </p:sp>
    </p:spTree>
    <p:extLst>
      <p:ext uri="{BB962C8B-B14F-4D97-AF65-F5344CB8AC3E}">
        <p14:creationId xmlns:p14="http://schemas.microsoft.com/office/powerpoint/2010/main" val="3657247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EB9F41-D19A-4BC3-9689-394FC52A098B}"/>
              </a:ext>
            </a:extLst>
          </p:cNvPr>
          <p:cNvSpPr>
            <a:spLocks noGrp="1"/>
          </p:cNvSpPr>
          <p:nvPr>
            <p:ph type="title"/>
          </p:nvPr>
        </p:nvSpPr>
        <p:spPr>
          <a:xfrm>
            <a:off x="5106692" y="173900"/>
            <a:ext cx="3928820" cy="786996"/>
          </a:xfrm>
        </p:spPr>
        <p:txBody>
          <a:bodyPr/>
          <a:lstStyle/>
          <a:p>
            <a:r>
              <a:rPr lang="cs-CZ" b="1" dirty="0">
                <a:solidFill>
                  <a:srgbClr val="FF0000"/>
                </a:solidFill>
              </a:rPr>
              <a:t>UPŘESNĚNÍ</a:t>
            </a:r>
          </a:p>
        </p:txBody>
      </p:sp>
      <p:sp>
        <p:nvSpPr>
          <p:cNvPr id="3" name="Zástupný obsah 2">
            <a:extLst>
              <a:ext uri="{FF2B5EF4-FFF2-40B4-BE49-F238E27FC236}">
                <a16:creationId xmlns:a16="http://schemas.microsoft.com/office/drawing/2014/main" id="{BE73D085-3E92-48D8-81E3-346187921BB0}"/>
              </a:ext>
            </a:extLst>
          </p:cNvPr>
          <p:cNvSpPr>
            <a:spLocks noGrp="1"/>
          </p:cNvSpPr>
          <p:nvPr>
            <p:ph idx="1"/>
          </p:nvPr>
        </p:nvSpPr>
        <p:spPr>
          <a:xfrm>
            <a:off x="457200" y="1379350"/>
            <a:ext cx="8229600" cy="4746814"/>
          </a:xfrm>
        </p:spPr>
        <p:txBody>
          <a:bodyPr>
            <a:normAutofit fontScale="70000" lnSpcReduction="20000"/>
          </a:bodyPr>
          <a:lstStyle/>
          <a:p>
            <a:r>
              <a:rPr lang="cs-CZ" b="1" dirty="0"/>
              <a:t>Nařízení GDPR ale firmám neříká JAK to mají udělat, pouze říká, co mají splnit - jaké povinnosti mají naplnit.</a:t>
            </a:r>
          </a:p>
          <a:p>
            <a:r>
              <a:rPr lang="cs-CZ" b="1" dirty="0"/>
              <a:t>Neříká nic o tom pomocí jakých nástrojů, software, standardů mají GDPR naplnit.</a:t>
            </a:r>
          </a:p>
          <a:p>
            <a:r>
              <a:rPr lang="cs-CZ" b="1" dirty="0"/>
              <a:t>To je věcí firem a jejich rozhodnutí, jakým způsobem požadavky nařízení splní.</a:t>
            </a:r>
          </a:p>
          <a:p>
            <a:r>
              <a:rPr lang="cs-CZ" b="1" dirty="0"/>
              <a:t>Pokud organizace nemá vhodný informační systém, bude to znamenat velkou administrativní zátěž.</a:t>
            </a:r>
          </a:p>
          <a:p>
            <a:r>
              <a:rPr lang="cs-CZ" b="1" dirty="0"/>
              <a:t>Organizacím od 250 zaměstnanců dává nařízení povinnost zřídit nezávislou pozici </a:t>
            </a:r>
            <a:r>
              <a:rPr lang="cs-CZ" b="1" dirty="0">
                <a:solidFill>
                  <a:srgbClr val="00B0F0"/>
                </a:solidFill>
              </a:rPr>
              <a:t>DPO (Data </a:t>
            </a:r>
            <a:r>
              <a:rPr lang="cs-CZ" b="1" dirty="0" err="1">
                <a:solidFill>
                  <a:srgbClr val="00B0F0"/>
                </a:solidFill>
              </a:rPr>
              <a:t>Protection</a:t>
            </a:r>
            <a:r>
              <a:rPr lang="cs-CZ" b="1" dirty="0">
                <a:solidFill>
                  <a:srgbClr val="00B0F0"/>
                </a:solidFill>
              </a:rPr>
              <a:t> </a:t>
            </a:r>
            <a:r>
              <a:rPr lang="cs-CZ" b="1" dirty="0" err="1">
                <a:solidFill>
                  <a:srgbClr val="00B0F0"/>
                </a:solidFill>
              </a:rPr>
              <a:t>Officer</a:t>
            </a:r>
            <a:r>
              <a:rPr lang="cs-CZ" b="1" dirty="0">
                <a:solidFill>
                  <a:srgbClr val="00B0F0"/>
                </a:solidFill>
              </a:rPr>
              <a:t>).</a:t>
            </a:r>
          </a:p>
          <a:p>
            <a:r>
              <a:rPr lang="cs-CZ" b="1" dirty="0"/>
              <a:t>Úkolem DPO je dohled nad dodržováním pravidel zacházení</a:t>
            </a:r>
            <a:br>
              <a:rPr lang="cs-CZ" b="1" dirty="0"/>
            </a:br>
            <a:r>
              <a:rPr lang="cs-CZ" b="1" dirty="0"/>
              <a:t>s osobními údaji.</a:t>
            </a:r>
          </a:p>
          <a:p>
            <a:r>
              <a:rPr lang="cs-CZ" b="1" dirty="0"/>
              <a:t>V případě nedodržení povinností vyplývajících z nařízení zavádí GDPR vysoké pokuty, jejichž výše může dosáhnout až 4 %</a:t>
            </a:r>
            <a:br>
              <a:rPr lang="cs-CZ" b="1" dirty="0"/>
            </a:br>
            <a:r>
              <a:rPr lang="cs-CZ" b="1" dirty="0"/>
              <a:t>z celkového obratu společnosti nebo až 20 milionů EUR.</a:t>
            </a:r>
          </a:p>
        </p:txBody>
      </p:sp>
    </p:spTree>
    <p:extLst>
      <p:ext uri="{BB962C8B-B14F-4D97-AF65-F5344CB8AC3E}">
        <p14:creationId xmlns:p14="http://schemas.microsoft.com/office/powerpoint/2010/main" val="2805703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29BC05-8851-48EB-A803-70C9C741D991}"/>
              </a:ext>
            </a:extLst>
          </p:cNvPr>
          <p:cNvSpPr>
            <a:spLocks noGrp="1"/>
          </p:cNvSpPr>
          <p:nvPr>
            <p:ph type="title"/>
          </p:nvPr>
        </p:nvSpPr>
        <p:spPr>
          <a:xfrm>
            <a:off x="457200" y="643179"/>
            <a:ext cx="8229600" cy="1193369"/>
          </a:xfrm>
        </p:spPr>
        <p:txBody>
          <a:bodyPr>
            <a:normAutofit fontScale="90000"/>
          </a:bodyPr>
          <a:lstStyle/>
          <a:p>
            <a:r>
              <a:rPr lang="pl-PL" b="1" dirty="0">
                <a:solidFill>
                  <a:srgbClr val="FF0000"/>
                </a:solidFill>
              </a:rPr>
              <a:t>CO ZNAMENÁ GDPR PRO LIDI, PRO KAŽDÉHO Z NÁS?</a:t>
            </a:r>
            <a:endParaRPr lang="cs-CZ" b="1" dirty="0">
              <a:solidFill>
                <a:srgbClr val="FF0000"/>
              </a:solidFill>
            </a:endParaRPr>
          </a:p>
        </p:txBody>
      </p:sp>
      <p:sp>
        <p:nvSpPr>
          <p:cNvPr id="3" name="Zástupný obsah 2">
            <a:extLst>
              <a:ext uri="{FF2B5EF4-FFF2-40B4-BE49-F238E27FC236}">
                <a16:creationId xmlns:a16="http://schemas.microsoft.com/office/drawing/2014/main" id="{69A11636-EC25-4CD7-BE56-22CA4576BD45}"/>
              </a:ext>
            </a:extLst>
          </p:cNvPr>
          <p:cNvSpPr>
            <a:spLocks noGrp="1"/>
          </p:cNvSpPr>
          <p:nvPr>
            <p:ph idx="1"/>
          </p:nvPr>
        </p:nvSpPr>
        <p:spPr>
          <a:xfrm>
            <a:off x="457200" y="2138766"/>
            <a:ext cx="8229600" cy="3987397"/>
          </a:xfrm>
        </p:spPr>
        <p:txBody>
          <a:bodyPr>
            <a:normAutofit fontScale="70000" lnSpcReduction="20000"/>
          </a:bodyPr>
          <a:lstStyle/>
          <a:p>
            <a:r>
              <a:rPr lang="cs-CZ" b="1" dirty="0"/>
              <a:t>Základní práva každého občana Evropské unie jako zákazníka a/nebo jako zaměstnance budou díky nařízení posílena.</a:t>
            </a:r>
          </a:p>
          <a:p>
            <a:r>
              <a:rPr lang="cs-CZ" b="1" dirty="0"/>
              <a:t>Ať už firma sídlí v Evropské unii či kdekoli jinde na světě, pokud uchovává osobní data občanů Evropské údaje, nařízení GDPR se na ni vztahuje.</a:t>
            </a:r>
          </a:p>
          <a:p>
            <a:r>
              <a:rPr lang="cs-CZ" b="1" dirty="0"/>
              <a:t>Nová základní práva jsou:</a:t>
            </a:r>
          </a:p>
          <a:p>
            <a:pPr lvl="1"/>
            <a:r>
              <a:rPr lang="cs-CZ" b="1" dirty="0">
                <a:solidFill>
                  <a:srgbClr val="00B0F0"/>
                </a:solidFill>
              </a:rPr>
              <a:t>Právo na přístup k osobním údajům </a:t>
            </a:r>
            <a:r>
              <a:rPr lang="cs-CZ" b="1" dirty="0"/>
              <a:t>- každý občan EU (GDPR jej nazývá subjekt údajů) má právo vědět, jaké osobní údaje o něm firma (správce údajů) eviduje.</a:t>
            </a:r>
          </a:p>
          <a:p>
            <a:pPr lvl="1"/>
            <a:r>
              <a:rPr lang="cs-CZ" b="1" dirty="0">
                <a:solidFill>
                  <a:srgbClr val="00B0F0"/>
                </a:solidFill>
              </a:rPr>
              <a:t>Právo na přenositelnost údajů </a:t>
            </a:r>
            <a:r>
              <a:rPr lang="cs-CZ" b="1" dirty="0"/>
              <a:t>- osobní údaje si každý člověk může vzít s sebou, tedy například k novému zaměstnavateli</a:t>
            </a:r>
          </a:p>
          <a:p>
            <a:pPr lvl="1"/>
            <a:r>
              <a:rPr lang="cs-CZ" b="1" dirty="0">
                <a:solidFill>
                  <a:srgbClr val="00B0F0"/>
                </a:solidFill>
              </a:rPr>
              <a:t>Právo na výmaz osobních údajů </a:t>
            </a:r>
            <a:r>
              <a:rPr lang="cs-CZ" b="1" dirty="0"/>
              <a:t>- firma (správce) musí smazat veškeré osobní údaje, u nichž pominul důvod jejich uchovávání.</a:t>
            </a:r>
          </a:p>
        </p:txBody>
      </p:sp>
    </p:spTree>
    <p:extLst>
      <p:ext uri="{BB962C8B-B14F-4D97-AF65-F5344CB8AC3E}">
        <p14:creationId xmlns:p14="http://schemas.microsoft.com/office/powerpoint/2010/main" val="2909547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C5F5A5-5A6C-4AF5-B911-91E47A4FAF37}"/>
              </a:ext>
            </a:extLst>
          </p:cNvPr>
          <p:cNvSpPr>
            <a:spLocks noGrp="1"/>
          </p:cNvSpPr>
          <p:nvPr>
            <p:ph type="title"/>
          </p:nvPr>
        </p:nvSpPr>
        <p:spPr>
          <a:xfrm>
            <a:off x="457200" y="2857500"/>
            <a:ext cx="8229600" cy="1143000"/>
          </a:xfrm>
        </p:spPr>
        <p:txBody>
          <a:bodyPr/>
          <a:lstStyle/>
          <a:p>
            <a:r>
              <a:rPr lang="cs-CZ" b="1" dirty="0">
                <a:solidFill>
                  <a:srgbClr val="00B0F0"/>
                </a:solidFill>
              </a:rPr>
              <a:t>MMDIS</a:t>
            </a:r>
          </a:p>
        </p:txBody>
      </p:sp>
    </p:spTree>
    <p:extLst>
      <p:ext uri="{BB962C8B-B14F-4D97-AF65-F5344CB8AC3E}">
        <p14:creationId xmlns:p14="http://schemas.microsoft.com/office/powerpoint/2010/main" val="2223633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59649A14-256C-40B1-BA73-03E6B7BB4959}"/>
              </a:ext>
            </a:extLst>
          </p:cNvPr>
          <p:cNvSpPr>
            <a:spLocks noGrp="1"/>
          </p:cNvSpPr>
          <p:nvPr>
            <p:ph type="title"/>
          </p:nvPr>
        </p:nvSpPr>
        <p:spPr>
          <a:xfrm>
            <a:off x="457200" y="631098"/>
            <a:ext cx="8229600" cy="1329437"/>
          </a:xfrm>
        </p:spPr>
        <p:txBody>
          <a:bodyPr>
            <a:noAutofit/>
          </a:bodyPr>
          <a:lstStyle/>
          <a:p>
            <a:r>
              <a:rPr lang="cs-CZ" sz="3200" b="1" dirty="0">
                <a:solidFill>
                  <a:srgbClr val="FF0000"/>
                </a:solidFill>
              </a:rPr>
              <a:t>MMDIS (MULTIDIMENSIONAL MANAGEMENT AND DEVELOPMENT OF INFORMATION SYSTEMS)</a:t>
            </a:r>
          </a:p>
        </p:txBody>
      </p:sp>
      <p:sp>
        <p:nvSpPr>
          <p:cNvPr id="4" name="Zástupný obsah 3">
            <a:extLst>
              <a:ext uri="{FF2B5EF4-FFF2-40B4-BE49-F238E27FC236}">
                <a16:creationId xmlns:a16="http://schemas.microsoft.com/office/drawing/2014/main" id="{D6054C88-D949-438C-B470-B014B8228C20}"/>
              </a:ext>
            </a:extLst>
          </p:cNvPr>
          <p:cNvSpPr>
            <a:spLocks noGrp="1"/>
          </p:cNvSpPr>
          <p:nvPr>
            <p:ph idx="1"/>
          </p:nvPr>
        </p:nvSpPr>
        <p:spPr>
          <a:xfrm>
            <a:off x="100739" y="2131017"/>
            <a:ext cx="8965769" cy="3995146"/>
          </a:xfrm>
        </p:spPr>
        <p:txBody>
          <a:bodyPr>
            <a:normAutofit fontScale="92500" lnSpcReduction="10000"/>
          </a:bodyPr>
          <a:lstStyle/>
          <a:p>
            <a:r>
              <a:rPr lang="cs-CZ" b="1" dirty="0"/>
              <a:t>(Nepřekládá se, používá se uvedená zkratka.)</a:t>
            </a:r>
          </a:p>
          <a:p>
            <a:r>
              <a:rPr lang="cs-CZ" b="1" dirty="0"/>
              <a:t>MMDIS je metodika strategického řízení informačních systémů, která je od roku 1990 vyvíjena na Katedře informačních technologií na Vysoké škole ekonomické v Praze.</a:t>
            </a:r>
          </a:p>
          <a:p>
            <a:r>
              <a:rPr lang="cs-CZ" b="1" dirty="0"/>
              <a:t>Základním principem této metodiky při návrhu informačního systému je zohlednění všech faktorů (dimenzí), které ovlivňují návrh, zavedení, používání</a:t>
            </a:r>
            <a:br>
              <a:rPr lang="cs-CZ" b="1" dirty="0"/>
            </a:br>
            <a:r>
              <a:rPr lang="cs-CZ" b="1" dirty="0"/>
              <a:t>i dalšího rozvoje IS/ICT. </a:t>
            </a:r>
          </a:p>
        </p:txBody>
      </p:sp>
    </p:spTree>
    <p:extLst>
      <p:ext uri="{BB962C8B-B14F-4D97-AF65-F5344CB8AC3E}">
        <p14:creationId xmlns:p14="http://schemas.microsoft.com/office/powerpoint/2010/main" val="495160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0A5CB1-231F-4D11-8733-6EE0C79B256F}"/>
              </a:ext>
            </a:extLst>
          </p:cNvPr>
          <p:cNvSpPr>
            <a:spLocks noGrp="1"/>
          </p:cNvSpPr>
          <p:nvPr>
            <p:ph type="title"/>
          </p:nvPr>
        </p:nvSpPr>
        <p:spPr>
          <a:xfrm>
            <a:off x="457200" y="619932"/>
            <a:ext cx="8229600" cy="797706"/>
          </a:xfrm>
        </p:spPr>
        <p:txBody>
          <a:bodyPr/>
          <a:lstStyle/>
          <a:p>
            <a:r>
              <a:rPr lang="cs-CZ" b="1" dirty="0">
                <a:solidFill>
                  <a:srgbClr val="FF0000"/>
                </a:solidFill>
              </a:rPr>
              <a:t>ZÁKLADNÍ DIMENZE DLE MMDIS</a:t>
            </a:r>
          </a:p>
        </p:txBody>
      </p:sp>
      <p:sp>
        <p:nvSpPr>
          <p:cNvPr id="3" name="Zástupný obsah 2">
            <a:extLst>
              <a:ext uri="{FF2B5EF4-FFF2-40B4-BE49-F238E27FC236}">
                <a16:creationId xmlns:a16="http://schemas.microsoft.com/office/drawing/2014/main" id="{AB28BC7B-7254-47B1-B34A-5DDE954DFEA6}"/>
              </a:ext>
            </a:extLst>
          </p:cNvPr>
          <p:cNvSpPr>
            <a:spLocks noGrp="1"/>
          </p:cNvSpPr>
          <p:nvPr>
            <p:ph idx="1"/>
          </p:nvPr>
        </p:nvSpPr>
        <p:spPr/>
        <p:txBody>
          <a:bodyPr>
            <a:normAutofit fontScale="92500" lnSpcReduction="20000"/>
          </a:bodyPr>
          <a:lstStyle/>
          <a:p>
            <a:r>
              <a:rPr lang="cs-CZ" b="1" dirty="0"/>
              <a:t>Funkce/procesy (PRO)</a:t>
            </a:r>
          </a:p>
          <a:p>
            <a:r>
              <a:rPr lang="cs-CZ" b="1" dirty="0"/>
              <a:t>Data/informace(INF)</a:t>
            </a:r>
          </a:p>
          <a:p>
            <a:r>
              <a:rPr lang="cs-CZ" b="1" dirty="0"/>
              <a:t>Organizační a legislativní aspekty (ORG)</a:t>
            </a:r>
          </a:p>
          <a:p>
            <a:r>
              <a:rPr lang="cs-CZ" b="1" dirty="0"/>
              <a:t>Pracovní, sociální a etické aspekty - aspekty lidských zdrojů (PRA)</a:t>
            </a:r>
          </a:p>
          <a:p>
            <a:r>
              <a:rPr lang="cs-CZ" b="1" dirty="0"/>
              <a:t>Software (SW)</a:t>
            </a:r>
          </a:p>
          <a:p>
            <a:r>
              <a:rPr lang="cs-CZ" b="1" dirty="0"/>
              <a:t>Hardware (HW)</a:t>
            </a:r>
          </a:p>
          <a:p>
            <a:r>
              <a:rPr lang="cs-CZ" b="1" dirty="0"/>
              <a:t>Uživatelské rozhraní (UR)</a:t>
            </a:r>
          </a:p>
          <a:p>
            <a:r>
              <a:rPr lang="cs-CZ" b="1" dirty="0"/>
              <a:t>Bezpečnost(BE)</a:t>
            </a:r>
          </a:p>
          <a:p>
            <a:r>
              <a:rPr lang="cs-CZ" b="1" dirty="0"/>
              <a:t>Ekonomické a finanční aspekty (EKO)</a:t>
            </a:r>
          </a:p>
          <a:p>
            <a:endParaRPr lang="cs-CZ" dirty="0"/>
          </a:p>
        </p:txBody>
      </p:sp>
    </p:spTree>
    <p:extLst>
      <p:ext uri="{BB962C8B-B14F-4D97-AF65-F5344CB8AC3E}">
        <p14:creationId xmlns:p14="http://schemas.microsoft.com/office/powerpoint/2010/main" val="1587446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1E7C14-B337-456D-8852-6938395D79BA}"/>
              </a:ext>
            </a:extLst>
          </p:cNvPr>
          <p:cNvSpPr>
            <a:spLocks noGrp="1"/>
          </p:cNvSpPr>
          <p:nvPr>
            <p:ph type="title"/>
          </p:nvPr>
        </p:nvSpPr>
        <p:spPr>
          <a:xfrm>
            <a:off x="457200" y="720670"/>
            <a:ext cx="8229600" cy="875197"/>
          </a:xfrm>
        </p:spPr>
        <p:txBody>
          <a:bodyPr/>
          <a:lstStyle/>
          <a:p>
            <a:r>
              <a:rPr lang="cs-CZ" b="1" dirty="0">
                <a:solidFill>
                  <a:srgbClr val="FF0000"/>
                </a:solidFill>
              </a:rPr>
              <a:t>VYUŽITÍ METODIKY</a:t>
            </a:r>
          </a:p>
        </p:txBody>
      </p:sp>
      <p:sp>
        <p:nvSpPr>
          <p:cNvPr id="3" name="Zástupný obsah 2">
            <a:extLst>
              <a:ext uri="{FF2B5EF4-FFF2-40B4-BE49-F238E27FC236}">
                <a16:creationId xmlns:a16="http://schemas.microsoft.com/office/drawing/2014/main" id="{C2590898-0DE9-467F-9697-4AA909D84539}"/>
              </a:ext>
            </a:extLst>
          </p:cNvPr>
          <p:cNvSpPr>
            <a:spLocks noGrp="1"/>
          </p:cNvSpPr>
          <p:nvPr>
            <p:ph idx="1"/>
          </p:nvPr>
        </p:nvSpPr>
        <p:spPr>
          <a:xfrm>
            <a:off x="457200" y="2547534"/>
            <a:ext cx="8229600" cy="1762932"/>
          </a:xfrm>
        </p:spPr>
        <p:txBody>
          <a:bodyPr/>
          <a:lstStyle/>
          <a:p>
            <a:r>
              <a:rPr lang="cs-CZ" b="1" dirty="0"/>
              <a:t>Tato metodika se dá použít jak pro vývoj nových prvků informačního systému, tak i pro rozvoj již existujícího informačního systému.</a:t>
            </a:r>
          </a:p>
        </p:txBody>
      </p:sp>
    </p:spTree>
    <p:extLst>
      <p:ext uri="{BB962C8B-B14F-4D97-AF65-F5344CB8AC3E}">
        <p14:creationId xmlns:p14="http://schemas.microsoft.com/office/powerpoint/2010/main" val="266788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F6E5D7C5-71FC-4452-A614-610FAB3F3E6E}"/>
              </a:ext>
            </a:extLst>
          </p:cNvPr>
          <p:cNvSpPr>
            <a:spLocks noGrp="1"/>
          </p:cNvSpPr>
          <p:nvPr>
            <p:ph type="title"/>
          </p:nvPr>
        </p:nvSpPr>
        <p:spPr>
          <a:xfrm>
            <a:off x="116237" y="945396"/>
            <a:ext cx="8903777" cy="5137689"/>
          </a:xfrm>
        </p:spPr>
        <p:txBody>
          <a:bodyPr>
            <a:normAutofit fontScale="90000"/>
          </a:bodyPr>
          <a:lstStyle/>
          <a:p>
            <a:r>
              <a:rPr lang="cs-CZ" i="1" dirty="0"/>
              <a:t>„</a:t>
            </a:r>
            <a:r>
              <a:rPr lang="cs-CZ" sz="3100" b="1" i="1" dirty="0"/>
              <a:t>Neexistuje příliš mnoho možností, jak podnik řídit. Nemůžete si vybrat z tisíce alternativ. Věřím v jednoduchou logiku rozhodování. Kdyby nás bylo šest na jednom místě</a:t>
            </a:r>
            <a:br>
              <a:rPr lang="cs-CZ" sz="3100" b="1" i="1" dirty="0"/>
            </a:br>
            <a:r>
              <a:rPr lang="cs-CZ" sz="3100" b="1" i="1" dirty="0"/>
              <a:t>a dostali bychom stejné informace, ve většině případů bychom dospěli ke stejným závěrům. Problém je ale v tom, že nemáme všichni stejné informace. Každý dostane pouze jejich část. Podnikání není složité. Komplikace se objevují až tehdy, ztratí-li člověk přístup k informacím.“</a:t>
            </a:r>
            <a:br>
              <a:rPr lang="cs-CZ" sz="3100" b="1" i="1" dirty="0"/>
            </a:br>
            <a:br>
              <a:rPr lang="cs-CZ" sz="3100" b="1" dirty="0"/>
            </a:br>
            <a:r>
              <a:rPr lang="cs-CZ" sz="3100" b="1" dirty="0"/>
              <a:t>(Jack WELCH)</a:t>
            </a:r>
          </a:p>
        </p:txBody>
      </p:sp>
    </p:spTree>
    <p:extLst>
      <p:ext uri="{BB962C8B-B14F-4D97-AF65-F5344CB8AC3E}">
        <p14:creationId xmlns:p14="http://schemas.microsoft.com/office/powerpoint/2010/main" val="14833519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D792D5-F8CF-45AF-8979-7AFA762C9F13}"/>
              </a:ext>
            </a:extLst>
          </p:cNvPr>
          <p:cNvSpPr>
            <a:spLocks noGrp="1"/>
          </p:cNvSpPr>
          <p:nvPr>
            <p:ph type="title"/>
          </p:nvPr>
        </p:nvSpPr>
        <p:spPr>
          <a:xfrm>
            <a:off x="457200" y="2574546"/>
            <a:ext cx="8229600" cy="1708907"/>
          </a:xfrm>
        </p:spPr>
        <p:txBody>
          <a:bodyPr>
            <a:normAutofit/>
          </a:bodyPr>
          <a:lstStyle/>
          <a:p>
            <a:r>
              <a:rPr lang="cs-CZ" b="1" dirty="0">
                <a:solidFill>
                  <a:srgbClr val="00B0F0"/>
                </a:solidFill>
              </a:rPr>
              <a:t>AGILNÍ METODY ŘÍZENÍ VÝVOJE SOFTWARE</a:t>
            </a:r>
          </a:p>
        </p:txBody>
      </p:sp>
    </p:spTree>
    <p:extLst>
      <p:ext uri="{BB962C8B-B14F-4D97-AF65-F5344CB8AC3E}">
        <p14:creationId xmlns:p14="http://schemas.microsoft.com/office/powerpoint/2010/main" val="3461490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1D98F5-349B-43B3-9121-D7FD219FF757}"/>
              </a:ext>
            </a:extLst>
          </p:cNvPr>
          <p:cNvSpPr>
            <a:spLocks noGrp="1"/>
          </p:cNvSpPr>
          <p:nvPr>
            <p:ph type="title"/>
          </p:nvPr>
        </p:nvSpPr>
        <p:spPr>
          <a:xfrm>
            <a:off x="457200" y="561357"/>
            <a:ext cx="8229600" cy="1143000"/>
          </a:xfrm>
        </p:spPr>
        <p:txBody>
          <a:bodyPr>
            <a:normAutofit fontScale="90000"/>
          </a:bodyPr>
          <a:lstStyle/>
          <a:p>
            <a:r>
              <a:rPr lang="cs-CZ" b="1" dirty="0">
                <a:solidFill>
                  <a:srgbClr val="FF0000"/>
                </a:solidFill>
              </a:rPr>
              <a:t>AGILNÍ METODIKY ŘÍZENÍ VÝVOJE SOFTWARE</a:t>
            </a:r>
          </a:p>
        </p:txBody>
      </p:sp>
      <p:sp>
        <p:nvSpPr>
          <p:cNvPr id="3" name="Zástupný obsah 2">
            <a:extLst>
              <a:ext uri="{FF2B5EF4-FFF2-40B4-BE49-F238E27FC236}">
                <a16:creationId xmlns:a16="http://schemas.microsoft.com/office/drawing/2014/main" id="{64CCE747-EE1E-4BE8-AEC7-154CADA93AAC}"/>
              </a:ext>
            </a:extLst>
          </p:cNvPr>
          <p:cNvSpPr>
            <a:spLocks noGrp="1"/>
          </p:cNvSpPr>
          <p:nvPr>
            <p:ph idx="1"/>
          </p:nvPr>
        </p:nvSpPr>
        <p:spPr>
          <a:xfrm>
            <a:off x="457200" y="1999281"/>
            <a:ext cx="8229600" cy="4126882"/>
          </a:xfrm>
        </p:spPr>
        <p:txBody>
          <a:bodyPr>
            <a:normAutofit fontScale="70000" lnSpcReduction="20000"/>
          </a:bodyPr>
          <a:lstStyle/>
          <a:p>
            <a:r>
              <a:rPr lang="cs-CZ" b="1" dirty="0"/>
              <a:t>Extrémní programování (</a:t>
            </a:r>
            <a:r>
              <a:rPr lang="cs-CZ" b="1" dirty="0" err="1"/>
              <a:t>eXtreme</a:t>
            </a:r>
            <a:r>
              <a:rPr lang="cs-CZ" b="1" dirty="0"/>
              <a:t> </a:t>
            </a:r>
            <a:r>
              <a:rPr lang="cs-CZ" b="1" dirty="0" err="1"/>
              <a:t>Programming</a:t>
            </a:r>
            <a:r>
              <a:rPr lang="cs-CZ" b="1" dirty="0"/>
              <a:t>, XP)</a:t>
            </a:r>
          </a:p>
          <a:p>
            <a:r>
              <a:rPr lang="cs-CZ" b="1" dirty="0" err="1"/>
              <a:t>Scrum</a:t>
            </a:r>
            <a:endParaRPr lang="cs-CZ" b="1" dirty="0"/>
          </a:p>
          <a:p>
            <a:r>
              <a:rPr lang="cs-CZ" b="1" dirty="0" err="1"/>
              <a:t>Dynamic</a:t>
            </a:r>
            <a:r>
              <a:rPr lang="cs-CZ" b="1" dirty="0"/>
              <a:t> </a:t>
            </a:r>
            <a:r>
              <a:rPr lang="cs-CZ" b="1" dirty="0" err="1"/>
              <a:t>System</a:t>
            </a:r>
            <a:r>
              <a:rPr lang="cs-CZ" b="1" dirty="0"/>
              <a:t> Development </a:t>
            </a:r>
            <a:r>
              <a:rPr lang="cs-CZ" b="1" dirty="0" err="1"/>
              <a:t>Method</a:t>
            </a:r>
            <a:r>
              <a:rPr lang="cs-CZ" b="1" dirty="0"/>
              <a:t> (DSDM)</a:t>
            </a:r>
          </a:p>
          <a:p>
            <a:r>
              <a:rPr lang="cs-CZ" b="1" dirty="0" err="1"/>
              <a:t>Adaptive</a:t>
            </a:r>
            <a:r>
              <a:rPr lang="cs-CZ" b="1" dirty="0"/>
              <a:t> Software Development (ASD)</a:t>
            </a:r>
          </a:p>
          <a:p>
            <a:r>
              <a:rPr lang="cs-CZ" b="1" dirty="0" err="1"/>
              <a:t>Feature-Driven</a:t>
            </a:r>
            <a:r>
              <a:rPr lang="cs-CZ" b="1" dirty="0"/>
              <a:t> Development (FDD)</a:t>
            </a:r>
          </a:p>
          <a:p>
            <a:r>
              <a:rPr lang="cs-CZ" b="1" dirty="0" err="1"/>
              <a:t>Lean</a:t>
            </a:r>
            <a:r>
              <a:rPr lang="cs-CZ" b="1" dirty="0"/>
              <a:t> Development</a:t>
            </a:r>
          </a:p>
          <a:p>
            <a:r>
              <a:rPr lang="cs-CZ" b="1" dirty="0" err="1"/>
              <a:t>Crystal</a:t>
            </a:r>
            <a:r>
              <a:rPr lang="cs-CZ" b="1" dirty="0"/>
              <a:t> </a:t>
            </a:r>
            <a:r>
              <a:rPr lang="cs-CZ" b="1" dirty="0" err="1"/>
              <a:t>Clear</a:t>
            </a:r>
            <a:endParaRPr lang="cs-CZ" b="1" dirty="0"/>
          </a:p>
          <a:p>
            <a:r>
              <a:rPr lang="cs-CZ" b="1" dirty="0" err="1"/>
              <a:t>Agile</a:t>
            </a:r>
            <a:r>
              <a:rPr lang="cs-CZ" b="1" dirty="0"/>
              <a:t> </a:t>
            </a:r>
            <a:r>
              <a:rPr lang="cs-CZ" b="1" dirty="0" err="1"/>
              <a:t>Unified</a:t>
            </a:r>
            <a:r>
              <a:rPr lang="cs-CZ" b="1" dirty="0"/>
              <a:t> </a:t>
            </a:r>
            <a:r>
              <a:rPr lang="cs-CZ" b="1" dirty="0" err="1"/>
              <a:t>Process</a:t>
            </a:r>
            <a:r>
              <a:rPr lang="cs-CZ" b="1" dirty="0"/>
              <a:t> (AUP)</a:t>
            </a:r>
          </a:p>
          <a:p>
            <a:r>
              <a:rPr lang="cs-CZ" b="1" dirty="0" err="1"/>
              <a:t>Essential</a:t>
            </a:r>
            <a:r>
              <a:rPr lang="cs-CZ" b="1" dirty="0"/>
              <a:t> </a:t>
            </a:r>
            <a:r>
              <a:rPr lang="cs-CZ" b="1" dirty="0" err="1"/>
              <a:t>Unified</a:t>
            </a:r>
            <a:r>
              <a:rPr lang="cs-CZ" b="1" dirty="0"/>
              <a:t> </a:t>
            </a:r>
            <a:r>
              <a:rPr lang="cs-CZ" b="1" dirty="0" err="1"/>
              <a:t>Process</a:t>
            </a:r>
            <a:r>
              <a:rPr lang="cs-CZ" b="1" dirty="0"/>
              <a:t> (</a:t>
            </a:r>
            <a:r>
              <a:rPr lang="cs-CZ" b="1" dirty="0" err="1"/>
              <a:t>EssUP</a:t>
            </a:r>
            <a:r>
              <a:rPr lang="cs-CZ" b="1" dirty="0"/>
              <a:t>)</a:t>
            </a:r>
          </a:p>
          <a:p>
            <a:r>
              <a:rPr lang="cs-CZ" b="1" dirty="0"/>
              <a:t>Open </a:t>
            </a:r>
            <a:r>
              <a:rPr lang="cs-CZ" b="1" dirty="0" err="1"/>
              <a:t>Unified</a:t>
            </a:r>
            <a:r>
              <a:rPr lang="cs-CZ" b="1" dirty="0"/>
              <a:t> </a:t>
            </a:r>
            <a:r>
              <a:rPr lang="cs-CZ" b="1" dirty="0" err="1"/>
              <a:t>Process</a:t>
            </a:r>
            <a:r>
              <a:rPr lang="cs-CZ" b="1" dirty="0"/>
              <a:t> (</a:t>
            </a:r>
            <a:r>
              <a:rPr lang="cs-CZ" b="1" dirty="0" err="1"/>
              <a:t>OpenUP</a:t>
            </a:r>
            <a:r>
              <a:rPr lang="cs-CZ" b="1" dirty="0"/>
              <a:t>)</a:t>
            </a:r>
          </a:p>
          <a:p>
            <a:r>
              <a:rPr lang="cs-CZ" b="1" dirty="0"/>
              <a:t>Basic </a:t>
            </a:r>
            <a:r>
              <a:rPr lang="cs-CZ" b="1" dirty="0" err="1"/>
              <a:t>Unified</a:t>
            </a:r>
            <a:r>
              <a:rPr lang="cs-CZ" b="1" dirty="0"/>
              <a:t> </a:t>
            </a:r>
            <a:r>
              <a:rPr lang="cs-CZ" b="1" dirty="0" err="1"/>
              <a:t>Process</a:t>
            </a:r>
            <a:r>
              <a:rPr lang="cs-CZ" b="1" dirty="0"/>
              <a:t> (BUP)</a:t>
            </a:r>
          </a:p>
          <a:p>
            <a:r>
              <a:rPr lang="cs-CZ" b="1" dirty="0" err="1"/>
              <a:t>Select</a:t>
            </a:r>
            <a:r>
              <a:rPr lang="cs-CZ" b="1" dirty="0"/>
              <a:t> </a:t>
            </a:r>
            <a:r>
              <a:rPr lang="cs-CZ" b="1" dirty="0" err="1"/>
              <a:t>Perspective</a:t>
            </a:r>
            <a:endParaRPr lang="cs-CZ" b="1" dirty="0"/>
          </a:p>
        </p:txBody>
      </p:sp>
    </p:spTree>
    <p:extLst>
      <p:ext uri="{BB962C8B-B14F-4D97-AF65-F5344CB8AC3E}">
        <p14:creationId xmlns:p14="http://schemas.microsoft.com/office/powerpoint/2010/main" val="21321053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13FD76-B5AA-4D46-8615-D95627AE81A2}"/>
              </a:ext>
            </a:extLst>
          </p:cNvPr>
          <p:cNvSpPr>
            <a:spLocks noGrp="1"/>
          </p:cNvSpPr>
          <p:nvPr>
            <p:ph type="title"/>
          </p:nvPr>
        </p:nvSpPr>
        <p:spPr>
          <a:xfrm>
            <a:off x="457200" y="2857500"/>
            <a:ext cx="8229600" cy="1143000"/>
          </a:xfrm>
        </p:spPr>
        <p:txBody>
          <a:bodyPr/>
          <a:lstStyle/>
          <a:p>
            <a:r>
              <a:rPr lang="cs-CZ" b="1" dirty="0">
                <a:solidFill>
                  <a:srgbClr val="00B0F0"/>
                </a:solidFill>
              </a:rPr>
              <a:t>SCRUM</a:t>
            </a:r>
          </a:p>
        </p:txBody>
      </p:sp>
    </p:spTree>
    <p:extLst>
      <p:ext uri="{BB962C8B-B14F-4D97-AF65-F5344CB8AC3E}">
        <p14:creationId xmlns:p14="http://schemas.microsoft.com/office/powerpoint/2010/main" val="3064841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0FB1E846-3751-4C8B-90E1-C39D265BA6A7}"/>
              </a:ext>
            </a:extLst>
          </p:cNvPr>
          <p:cNvSpPr>
            <a:spLocks noGrp="1"/>
          </p:cNvSpPr>
          <p:nvPr>
            <p:ph type="title"/>
          </p:nvPr>
        </p:nvSpPr>
        <p:spPr>
          <a:xfrm>
            <a:off x="457200" y="607852"/>
            <a:ext cx="8229600" cy="1143000"/>
          </a:xfrm>
        </p:spPr>
        <p:txBody>
          <a:bodyPr/>
          <a:lstStyle/>
          <a:p>
            <a:r>
              <a:rPr lang="cs-CZ" b="1" dirty="0">
                <a:solidFill>
                  <a:srgbClr val="FF0000"/>
                </a:solidFill>
              </a:rPr>
              <a:t>AGILNÍ PROJEKTOVÉ ŘÍZENÍ</a:t>
            </a:r>
          </a:p>
        </p:txBody>
      </p:sp>
      <p:sp>
        <p:nvSpPr>
          <p:cNvPr id="4" name="Zástupný obsah 3">
            <a:extLst>
              <a:ext uri="{FF2B5EF4-FFF2-40B4-BE49-F238E27FC236}">
                <a16:creationId xmlns:a16="http://schemas.microsoft.com/office/drawing/2014/main" id="{BEAA3CC9-0C71-4BDD-8ECB-A89FB9283D0E}"/>
              </a:ext>
            </a:extLst>
          </p:cNvPr>
          <p:cNvSpPr>
            <a:spLocks noGrp="1"/>
          </p:cNvSpPr>
          <p:nvPr>
            <p:ph idx="1"/>
          </p:nvPr>
        </p:nvSpPr>
        <p:spPr>
          <a:xfrm>
            <a:off x="457200" y="2383522"/>
            <a:ext cx="8229600" cy="2090956"/>
          </a:xfrm>
        </p:spPr>
        <p:txBody>
          <a:bodyPr/>
          <a:lstStyle/>
          <a:p>
            <a:r>
              <a:rPr lang="cs-CZ" b="1" dirty="0"/>
              <a:t>Interaktivní způsob řízení projektů.</a:t>
            </a:r>
          </a:p>
          <a:p>
            <a:r>
              <a:rPr lang="cs-CZ" b="1" dirty="0"/>
              <a:t>Je protikladem tradičního řízení projektů,</a:t>
            </a:r>
            <a:br>
              <a:rPr lang="cs-CZ" b="1" dirty="0"/>
            </a:br>
            <a:r>
              <a:rPr lang="cs-CZ" b="1" dirty="0"/>
              <a:t>tzv. vodopádového řízení.</a:t>
            </a:r>
          </a:p>
        </p:txBody>
      </p:sp>
    </p:spTree>
    <p:extLst>
      <p:ext uri="{BB962C8B-B14F-4D97-AF65-F5344CB8AC3E}">
        <p14:creationId xmlns:p14="http://schemas.microsoft.com/office/powerpoint/2010/main" val="1077117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E12D54-580D-45C1-9868-702A471C0DE7}"/>
              </a:ext>
            </a:extLst>
          </p:cNvPr>
          <p:cNvSpPr>
            <a:spLocks noGrp="1"/>
          </p:cNvSpPr>
          <p:nvPr>
            <p:ph type="title"/>
          </p:nvPr>
        </p:nvSpPr>
        <p:spPr>
          <a:xfrm>
            <a:off x="457200" y="650929"/>
            <a:ext cx="8229600" cy="588936"/>
          </a:xfrm>
        </p:spPr>
        <p:txBody>
          <a:bodyPr>
            <a:normAutofit/>
          </a:bodyPr>
          <a:lstStyle/>
          <a:p>
            <a:r>
              <a:rPr lang="cs-CZ" sz="3200" b="1" dirty="0">
                <a:solidFill>
                  <a:srgbClr val="FF0000"/>
                </a:solidFill>
              </a:rPr>
              <a:t>JAK V PRAXI VYPADÁ AGILNÍ ŘÍZENÍ PROJEKTŮ?</a:t>
            </a:r>
          </a:p>
        </p:txBody>
      </p:sp>
      <p:sp>
        <p:nvSpPr>
          <p:cNvPr id="3" name="Zástupný obsah 2">
            <a:extLst>
              <a:ext uri="{FF2B5EF4-FFF2-40B4-BE49-F238E27FC236}">
                <a16:creationId xmlns:a16="http://schemas.microsoft.com/office/drawing/2014/main" id="{5D2E63A8-95C8-4AA8-B170-6C131E85BDC5}"/>
              </a:ext>
            </a:extLst>
          </p:cNvPr>
          <p:cNvSpPr>
            <a:spLocks noGrp="1"/>
          </p:cNvSpPr>
          <p:nvPr>
            <p:ph idx="1"/>
          </p:nvPr>
        </p:nvSpPr>
        <p:spPr>
          <a:xfrm>
            <a:off x="457200" y="1379350"/>
            <a:ext cx="8229600" cy="4746814"/>
          </a:xfrm>
        </p:spPr>
        <p:txBody>
          <a:bodyPr>
            <a:normAutofit fontScale="70000" lnSpcReduction="20000"/>
          </a:bodyPr>
          <a:lstStyle/>
          <a:p>
            <a:r>
              <a:rPr lang="cs-CZ" b="1" dirty="0"/>
              <a:t>Agilní přístup k řízení projektů se uplatňuje v projektech, u kterých je jasný rámcový cíl, ale z nejrůznějších důvodů nelze přesně definovat všechny </a:t>
            </a:r>
            <a:r>
              <a:rPr lang="cs-CZ" b="1" dirty="0">
                <a:solidFill>
                  <a:srgbClr val="00B0F0"/>
                </a:solidFill>
              </a:rPr>
              <a:t>dlouhodobé požadavky </a:t>
            </a:r>
            <a:r>
              <a:rPr lang="cs-CZ" b="1" dirty="0"/>
              <a:t>bez průběžných prototypů.</a:t>
            </a:r>
          </a:p>
          <a:p>
            <a:r>
              <a:rPr lang="cs-CZ" b="1" dirty="0"/>
              <a:t>Používá se tedy, když nelze určit detailní plán projektu včetně detailních požadavků (což je postup typický pro tradiční, vodopádový přístup).</a:t>
            </a:r>
          </a:p>
          <a:p>
            <a:r>
              <a:rPr lang="cs-CZ" b="1" dirty="0"/>
              <a:t>Agilní přístup k řízení projektů je interaktivní, pružný</a:t>
            </a:r>
            <a:br>
              <a:rPr lang="cs-CZ" b="1" dirty="0"/>
            </a:br>
            <a:r>
              <a:rPr lang="cs-CZ" b="1" dirty="0"/>
              <a:t>a přírůstkový.</a:t>
            </a:r>
          </a:p>
          <a:p>
            <a:r>
              <a:rPr lang="cs-CZ" b="1" dirty="0"/>
              <a:t>V praxi to znamená těsnou a neustálou (inkrementální) spolupráci mezi projektovým týmem, který vytváří průběžné prototypy</a:t>
            </a:r>
            <a:br>
              <a:rPr lang="cs-CZ" b="1" dirty="0"/>
            </a:br>
            <a:r>
              <a:rPr lang="cs-CZ" b="1" dirty="0"/>
              <a:t>a mezi zákazníkem, který dává zpětnou vazbu na základě které se upřesňuje zadání.</a:t>
            </a:r>
          </a:p>
          <a:p>
            <a:r>
              <a:rPr lang="cs-CZ" b="1" dirty="0"/>
              <a:t>Agilní řízení projektů se proto uplatňuje u velmi komplexních systémů u kterých </a:t>
            </a:r>
            <a:r>
              <a:rPr lang="cs-CZ" b="1" dirty="0">
                <a:solidFill>
                  <a:srgbClr val="00B0F0"/>
                </a:solidFill>
              </a:rPr>
              <a:t>se detailní požadavky tvoří nebo upřesňují průběžně </a:t>
            </a:r>
            <a:r>
              <a:rPr lang="cs-CZ" b="1" dirty="0"/>
              <a:t>na základě zkušeností s prototypy z jednotlivých iterací.</a:t>
            </a:r>
          </a:p>
        </p:txBody>
      </p:sp>
    </p:spTree>
    <p:extLst>
      <p:ext uri="{BB962C8B-B14F-4D97-AF65-F5344CB8AC3E}">
        <p14:creationId xmlns:p14="http://schemas.microsoft.com/office/powerpoint/2010/main" val="13079357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DCADDC-8199-436D-86A5-6F1B83BBEF5C}"/>
              </a:ext>
            </a:extLst>
          </p:cNvPr>
          <p:cNvSpPr>
            <a:spLocks noGrp="1"/>
          </p:cNvSpPr>
          <p:nvPr>
            <p:ph type="title"/>
          </p:nvPr>
        </p:nvSpPr>
        <p:spPr>
          <a:xfrm>
            <a:off x="457200" y="685344"/>
            <a:ext cx="8229600" cy="1143000"/>
          </a:xfrm>
        </p:spPr>
        <p:txBody>
          <a:bodyPr/>
          <a:lstStyle/>
          <a:p>
            <a:r>
              <a:rPr lang="cs-CZ" b="1" dirty="0">
                <a:solidFill>
                  <a:srgbClr val="FF0000"/>
                </a:solidFill>
              </a:rPr>
              <a:t>AGILNÍ METODY PRÁCE</a:t>
            </a:r>
          </a:p>
        </p:txBody>
      </p:sp>
      <p:sp>
        <p:nvSpPr>
          <p:cNvPr id="3" name="Zástupný obsah 2">
            <a:extLst>
              <a:ext uri="{FF2B5EF4-FFF2-40B4-BE49-F238E27FC236}">
                <a16:creationId xmlns:a16="http://schemas.microsoft.com/office/drawing/2014/main" id="{811D0843-D6C9-4FAB-AD8A-658F6BCF0498}"/>
              </a:ext>
            </a:extLst>
          </p:cNvPr>
          <p:cNvSpPr>
            <a:spLocks noGrp="1"/>
          </p:cNvSpPr>
          <p:nvPr>
            <p:ph idx="1"/>
          </p:nvPr>
        </p:nvSpPr>
        <p:spPr>
          <a:xfrm>
            <a:off x="457200" y="2318934"/>
            <a:ext cx="8229600" cy="2220132"/>
          </a:xfrm>
        </p:spPr>
        <p:txBody>
          <a:bodyPr/>
          <a:lstStyle/>
          <a:p>
            <a:r>
              <a:rPr lang="cs-CZ" b="1" dirty="0"/>
              <a:t>Při agilních metodách práce se realizují malé porce výsledků (prototypy) v každém vývojovém cyklu v těsné spolupráci se zákazníkem.</a:t>
            </a:r>
          </a:p>
        </p:txBody>
      </p:sp>
    </p:spTree>
    <p:extLst>
      <p:ext uri="{BB962C8B-B14F-4D97-AF65-F5344CB8AC3E}">
        <p14:creationId xmlns:p14="http://schemas.microsoft.com/office/powerpoint/2010/main" val="1527648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AE5D1B-FE8D-45ED-B6DD-F8C49DD4E1AE}"/>
              </a:ext>
            </a:extLst>
          </p:cNvPr>
          <p:cNvSpPr>
            <a:spLocks noGrp="1"/>
          </p:cNvSpPr>
          <p:nvPr>
            <p:ph type="title"/>
          </p:nvPr>
        </p:nvSpPr>
        <p:spPr>
          <a:xfrm>
            <a:off x="457200" y="565688"/>
            <a:ext cx="8229600" cy="851950"/>
          </a:xfrm>
        </p:spPr>
        <p:txBody>
          <a:bodyPr/>
          <a:lstStyle/>
          <a:p>
            <a:r>
              <a:rPr lang="cs-CZ" b="1" dirty="0">
                <a:solidFill>
                  <a:srgbClr val="FF0000"/>
                </a:solidFill>
              </a:rPr>
              <a:t>AGILNÍ PŘÍSTUP - POŽADAVKY</a:t>
            </a:r>
          </a:p>
        </p:txBody>
      </p:sp>
      <p:sp>
        <p:nvSpPr>
          <p:cNvPr id="3" name="Zástupný obsah 2">
            <a:extLst>
              <a:ext uri="{FF2B5EF4-FFF2-40B4-BE49-F238E27FC236}">
                <a16:creationId xmlns:a16="http://schemas.microsoft.com/office/drawing/2014/main" id="{5C31C6D3-B19C-42C5-A17D-EF01694EE2B6}"/>
              </a:ext>
            </a:extLst>
          </p:cNvPr>
          <p:cNvSpPr>
            <a:spLocks noGrp="1"/>
          </p:cNvSpPr>
          <p:nvPr>
            <p:ph idx="1"/>
          </p:nvPr>
        </p:nvSpPr>
        <p:spPr/>
        <p:txBody>
          <a:bodyPr>
            <a:normAutofit fontScale="92500" lnSpcReduction="10000"/>
          </a:bodyPr>
          <a:lstStyle/>
          <a:p>
            <a:r>
              <a:rPr lang="cs-CZ" b="1" dirty="0"/>
              <a:t>Agilní přístup k řízení projektů vyžaduje schopné jednotlivce, kteří jsou schopni tento způsob řízení zvládnout.</a:t>
            </a:r>
          </a:p>
          <a:p>
            <a:r>
              <a:rPr lang="cs-CZ" b="1" dirty="0"/>
              <a:t>Není možné jej univerzálně uplatnit vždy, ve všech typech projektů a ve všech týmech.</a:t>
            </a:r>
          </a:p>
          <a:p>
            <a:r>
              <a:rPr lang="cs-CZ" b="1" dirty="0"/>
              <a:t>Uplatňuje se ve vývoji software, ale stejně tak dobře v ostatních oblastech, kde je projekt silně inovační, vyžaduje průběžné korekce a nápady</a:t>
            </a:r>
            <a:br>
              <a:rPr lang="cs-CZ" b="1" dirty="0"/>
            </a:br>
            <a:r>
              <a:rPr lang="cs-CZ" b="1" dirty="0"/>
              <a:t>a je možné vše průběžně komunikovat se zákazníkem.</a:t>
            </a:r>
          </a:p>
        </p:txBody>
      </p:sp>
    </p:spTree>
    <p:extLst>
      <p:ext uri="{BB962C8B-B14F-4D97-AF65-F5344CB8AC3E}">
        <p14:creationId xmlns:p14="http://schemas.microsoft.com/office/powerpoint/2010/main" val="2164870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BF112C-D550-45E6-90B2-33E073B7243B}"/>
              </a:ext>
            </a:extLst>
          </p:cNvPr>
          <p:cNvSpPr>
            <a:spLocks noGrp="1"/>
          </p:cNvSpPr>
          <p:nvPr>
            <p:ph type="title"/>
          </p:nvPr>
        </p:nvSpPr>
        <p:spPr>
          <a:xfrm>
            <a:off x="457200" y="557938"/>
            <a:ext cx="8229600" cy="859699"/>
          </a:xfrm>
        </p:spPr>
        <p:txBody>
          <a:bodyPr/>
          <a:lstStyle/>
          <a:p>
            <a:r>
              <a:rPr lang="cs-CZ" b="1" dirty="0">
                <a:solidFill>
                  <a:srgbClr val="FF0000"/>
                </a:solidFill>
              </a:rPr>
              <a:t>AGILNÍ PŘÍSTUP - KONTEXT</a:t>
            </a:r>
          </a:p>
        </p:txBody>
      </p:sp>
      <p:sp>
        <p:nvSpPr>
          <p:cNvPr id="3" name="Zástupný obsah 2">
            <a:extLst>
              <a:ext uri="{FF2B5EF4-FFF2-40B4-BE49-F238E27FC236}">
                <a16:creationId xmlns:a16="http://schemas.microsoft.com/office/drawing/2014/main" id="{619BBB16-6E11-4AB3-9EFD-AD305988E7A1}"/>
              </a:ext>
            </a:extLst>
          </p:cNvPr>
          <p:cNvSpPr>
            <a:spLocks noGrp="1"/>
          </p:cNvSpPr>
          <p:nvPr>
            <p:ph idx="1"/>
          </p:nvPr>
        </p:nvSpPr>
        <p:spPr>
          <a:xfrm>
            <a:off x="457200" y="1968285"/>
            <a:ext cx="8229600" cy="4157878"/>
          </a:xfrm>
        </p:spPr>
        <p:txBody>
          <a:bodyPr/>
          <a:lstStyle/>
          <a:p>
            <a:r>
              <a:rPr lang="cs-CZ" b="1" dirty="0"/>
              <a:t>Agilní přístup k řízení projektů má blízko k </a:t>
            </a:r>
            <a:r>
              <a:rPr lang="cs-CZ" b="1" dirty="0" err="1"/>
              <a:t>lean</a:t>
            </a:r>
            <a:r>
              <a:rPr lang="cs-CZ" b="1" dirty="0"/>
              <a:t> technikám a přístupům jako je </a:t>
            </a:r>
            <a:r>
              <a:rPr lang="cs-CZ" b="1" dirty="0" err="1"/>
              <a:t>Kaizen</a:t>
            </a:r>
            <a:r>
              <a:rPr lang="cs-CZ" b="1" dirty="0"/>
              <a:t> nebo </a:t>
            </a:r>
            <a:r>
              <a:rPr lang="cs-CZ" b="1" dirty="0" err="1"/>
              <a:t>Six</a:t>
            </a:r>
            <a:r>
              <a:rPr lang="cs-CZ" b="1" dirty="0"/>
              <a:t> Sigma, protože má silně prozákaznický charakter, všechny aktivity</a:t>
            </a:r>
            <a:br>
              <a:rPr lang="cs-CZ" b="1" dirty="0"/>
            </a:br>
            <a:r>
              <a:rPr lang="cs-CZ" b="1" dirty="0"/>
              <a:t>v průběhu vývoje jsou zaměřené účelově na dosažení požadovaného výsledku a tím je minimalizováno plýtvání výrazněji než</a:t>
            </a:r>
            <a:br>
              <a:rPr lang="cs-CZ" b="1" dirty="0"/>
            </a:br>
            <a:r>
              <a:rPr lang="cs-CZ" b="1" dirty="0"/>
              <a:t>u tradičních postupů.</a:t>
            </a:r>
          </a:p>
        </p:txBody>
      </p:sp>
    </p:spTree>
    <p:extLst>
      <p:ext uri="{BB962C8B-B14F-4D97-AF65-F5344CB8AC3E}">
        <p14:creationId xmlns:p14="http://schemas.microsoft.com/office/powerpoint/2010/main" val="3842139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7AD8F4-B3D8-4EA8-947A-AB259726F086}"/>
              </a:ext>
            </a:extLst>
          </p:cNvPr>
          <p:cNvSpPr>
            <a:spLocks noGrp="1"/>
          </p:cNvSpPr>
          <p:nvPr>
            <p:ph type="title"/>
          </p:nvPr>
        </p:nvSpPr>
        <p:spPr>
          <a:xfrm>
            <a:off x="457200" y="588936"/>
            <a:ext cx="8229600" cy="828702"/>
          </a:xfrm>
        </p:spPr>
        <p:txBody>
          <a:bodyPr/>
          <a:lstStyle/>
          <a:p>
            <a:r>
              <a:rPr lang="cs-CZ" b="1" dirty="0">
                <a:solidFill>
                  <a:srgbClr val="FF0000"/>
                </a:solidFill>
              </a:rPr>
              <a:t>AGILNÍ PŘÍSTUP</a:t>
            </a:r>
          </a:p>
        </p:txBody>
      </p:sp>
      <p:pic>
        <p:nvPicPr>
          <p:cNvPr id="3" name="Obrázek 2">
            <a:extLst>
              <a:ext uri="{FF2B5EF4-FFF2-40B4-BE49-F238E27FC236}">
                <a16:creationId xmlns:a16="http://schemas.microsoft.com/office/drawing/2014/main" id="{4E12BC83-F0E0-448C-936B-ED4239475FC0}"/>
              </a:ext>
            </a:extLst>
          </p:cNvPr>
          <p:cNvPicPr>
            <a:picLocks noChangeAspect="1"/>
          </p:cNvPicPr>
          <p:nvPr/>
        </p:nvPicPr>
        <p:blipFill>
          <a:blip r:embed="rId2"/>
          <a:stretch>
            <a:fillRect/>
          </a:stretch>
        </p:blipFill>
        <p:spPr>
          <a:xfrm>
            <a:off x="1349852" y="1742794"/>
            <a:ext cx="6444296" cy="4356964"/>
          </a:xfrm>
          <a:prstGeom prst="rect">
            <a:avLst/>
          </a:prstGeom>
        </p:spPr>
      </p:pic>
    </p:spTree>
    <p:extLst>
      <p:ext uri="{BB962C8B-B14F-4D97-AF65-F5344CB8AC3E}">
        <p14:creationId xmlns:p14="http://schemas.microsoft.com/office/powerpoint/2010/main" val="13347752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74698C-CCDD-4A54-A180-AC1C447D6AAF}"/>
              </a:ext>
            </a:extLst>
          </p:cNvPr>
          <p:cNvSpPr>
            <a:spLocks noGrp="1"/>
          </p:cNvSpPr>
          <p:nvPr>
            <p:ph type="title"/>
          </p:nvPr>
        </p:nvSpPr>
        <p:spPr>
          <a:xfrm>
            <a:off x="457200" y="2857500"/>
            <a:ext cx="8229600" cy="1143000"/>
          </a:xfrm>
        </p:spPr>
        <p:txBody>
          <a:bodyPr/>
          <a:lstStyle/>
          <a:p>
            <a:r>
              <a:rPr lang="cs-CZ" b="1" dirty="0">
                <a:solidFill>
                  <a:srgbClr val="00B0F0"/>
                </a:solidFill>
              </a:rPr>
              <a:t>BPMN</a:t>
            </a:r>
          </a:p>
        </p:txBody>
      </p:sp>
    </p:spTree>
    <p:extLst>
      <p:ext uri="{BB962C8B-B14F-4D97-AF65-F5344CB8AC3E}">
        <p14:creationId xmlns:p14="http://schemas.microsoft.com/office/powerpoint/2010/main" val="3873403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2D8F56A6-DB3C-4224-AC4E-6B4E76C35441}"/>
              </a:ext>
            </a:extLst>
          </p:cNvPr>
          <p:cNvSpPr>
            <a:spLocks noGrp="1"/>
          </p:cNvSpPr>
          <p:nvPr>
            <p:ph type="title"/>
          </p:nvPr>
        </p:nvSpPr>
        <p:spPr>
          <a:xfrm>
            <a:off x="457200" y="573436"/>
            <a:ext cx="8229600" cy="844201"/>
          </a:xfrm>
        </p:spPr>
        <p:txBody>
          <a:bodyPr/>
          <a:lstStyle/>
          <a:p>
            <a:r>
              <a:rPr lang="cs-CZ" b="1" dirty="0">
                <a:solidFill>
                  <a:srgbClr val="FF0000"/>
                </a:solidFill>
              </a:rPr>
              <a:t>INFORMATIKA A ŘÍZENÍ IT</a:t>
            </a:r>
          </a:p>
        </p:txBody>
      </p:sp>
      <p:sp>
        <p:nvSpPr>
          <p:cNvPr id="4" name="Zástupný obsah 3">
            <a:extLst>
              <a:ext uri="{FF2B5EF4-FFF2-40B4-BE49-F238E27FC236}">
                <a16:creationId xmlns:a16="http://schemas.microsoft.com/office/drawing/2014/main" id="{CDBBF635-41BE-458B-B06D-3E5E4BE97EC1}"/>
              </a:ext>
            </a:extLst>
          </p:cNvPr>
          <p:cNvSpPr>
            <a:spLocks noGrp="1"/>
          </p:cNvSpPr>
          <p:nvPr>
            <p:ph idx="1"/>
          </p:nvPr>
        </p:nvSpPr>
        <p:spPr>
          <a:xfrm>
            <a:off x="108488" y="1743559"/>
            <a:ext cx="8942522" cy="4382604"/>
          </a:xfrm>
        </p:spPr>
        <p:txBody>
          <a:bodyPr>
            <a:normAutofit fontScale="77500" lnSpcReduction="20000"/>
          </a:bodyPr>
          <a:lstStyle/>
          <a:p>
            <a:r>
              <a:rPr lang="cs-CZ" b="1" dirty="0"/>
              <a:t>Informatika a řízení ICT je v praxi zahrnuje všechny metody řízení a analytické techniky, jejichž předmětem je řízení informací, dat nebo informačních a komunikačních technologií, tedy jejich dennodenní provoz, jejich rozvoj, zavádění nových informačních technologií, zajištění bezpečnosti dat a informací a také vývoj software.</a:t>
            </a:r>
          </a:p>
          <a:p>
            <a:r>
              <a:rPr lang="cs-CZ" b="1" dirty="0"/>
              <a:t>Částečně zasahuje i do řízení znalostí.</a:t>
            </a:r>
          </a:p>
          <a:p>
            <a:r>
              <a:rPr lang="cs-CZ" b="1" dirty="0"/>
              <a:t>Informatika v podniku nesmí být oddělena od celkové architektury organizace a jejích potřeb - musí být měřitelné její náklady a přínosy (užitek) pro zákazníka i pro fungování organizace.</a:t>
            </a:r>
          </a:p>
          <a:p>
            <a:r>
              <a:rPr lang="cs-CZ" b="1" dirty="0"/>
              <a:t>Za kvalitu služeb informatiky v podniku je odpovědný ředitel či manažer IT (používá se zkratka CIO).</a:t>
            </a:r>
          </a:p>
        </p:txBody>
      </p:sp>
    </p:spTree>
    <p:extLst>
      <p:ext uri="{BB962C8B-B14F-4D97-AF65-F5344CB8AC3E}">
        <p14:creationId xmlns:p14="http://schemas.microsoft.com/office/powerpoint/2010/main" val="2369790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B87C5F1-5CDF-4BC8-9522-3E8309CFAA48}"/>
              </a:ext>
            </a:extLst>
          </p:cNvPr>
          <p:cNvSpPr>
            <a:spLocks noGrp="1"/>
          </p:cNvSpPr>
          <p:nvPr>
            <p:ph type="title"/>
          </p:nvPr>
        </p:nvSpPr>
        <p:spPr>
          <a:xfrm>
            <a:off x="457200" y="623350"/>
            <a:ext cx="8229600" cy="1143000"/>
          </a:xfrm>
        </p:spPr>
        <p:txBody>
          <a:bodyPr>
            <a:normAutofit fontScale="90000"/>
          </a:bodyPr>
          <a:lstStyle/>
          <a:p>
            <a:r>
              <a:rPr lang="cs-CZ" b="1" dirty="0">
                <a:solidFill>
                  <a:srgbClr val="FF0000"/>
                </a:solidFill>
              </a:rPr>
              <a:t>BPMN (BUSINESS PROCESS MODELLING NOTATION)</a:t>
            </a:r>
          </a:p>
        </p:txBody>
      </p:sp>
      <p:sp>
        <p:nvSpPr>
          <p:cNvPr id="4" name="Zástupný obsah 3">
            <a:extLst>
              <a:ext uri="{FF2B5EF4-FFF2-40B4-BE49-F238E27FC236}">
                <a16:creationId xmlns:a16="http://schemas.microsoft.com/office/drawing/2014/main" id="{3BA16511-983E-4CB2-A34D-A1DE13459024}"/>
              </a:ext>
            </a:extLst>
          </p:cNvPr>
          <p:cNvSpPr>
            <a:spLocks noGrp="1"/>
          </p:cNvSpPr>
          <p:nvPr>
            <p:ph idx="1"/>
          </p:nvPr>
        </p:nvSpPr>
        <p:spPr>
          <a:xfrm>
            <a:off x="457200" y="2278251"/>
            <a:ext cx="8229600" cy="3847912"/>
          </a:xfrm>
        </p:spPr>
        <p:txBody>
          <a:bodyPr>
            <a:normAutofit/>
          </a:bodyPr>
          <a:lstStyle/>
          <a:p>
            <a:r>
              <a:rPr lang="cs-CZ" b="1" dirty="0"/>
              <a:t>Jde o grafickou notaci určenou k popisu podnikových procesů, která se používá při jejich modelování a analýze.</a:t>
            </a:r>
          </a:p>
          <a:p>
            <a:r>
              <a:rPr lang="cs-CZ" b="1" dirty="0"/>
              <a:t>V současné době jde o poměrně široce uznávaný de-facto standard pro grafické zobrazení analýzy procesů, více se dozvíte na domovských stránkách OMG/BPMI.</a:t>
            </a:r>
          </a:p>
        </p:txBody>
      </p:sp>
    </p:spTree>
    <p:extLst>
      <p:ext uri="{BB962C8B-B14F-4D97-AF65-F5344CB8AC3E}">
        <p14:creationId xmlns:p14="http://schemas.microsoft.com/office/powerpoint/2010/main" val="35793787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6F66A575-7835-4400-BEDE-89F2EF034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4AC80103-19D5-49B1-93C2-5E013F7FB55C}"/>
              </a:ext>
            </a:extLst>
          </p:cNvPr>
          <p:cNvSpPr>
            <a:spLocks noGrp="1"/>
          </p:cNvSpPr>
          <p:nvPr>
            <p:ph type="title"/>
          </p:nvPr>
        </p:nvSpPr>
        <p:spPr>
          <a:xfrm>
            <a:off x="466221" y="640080"/>
            <a:ext cx="3168968" cy="5578816"/>
          </a:xfrm>
        </p:spPr>
        <p:txBody>
          <a:bodyPr>
            <a:normAutofit/>
          </a:bodyPr>
          <a:lstStyle/>
          <a:p>
            <a:r>
              <a:rPr lang="cs-CZ" b="1" dirty="0">
                <a:solidFill>
                  <a:srgbClr val="FFFFFF"/>
                </a:solidFill>
              </a:rPr>
              <a:t>PŘÍKLAD</a:t>
            </a:r>
          </a:p>
        </p:txBody>
      </p:sp>
      <p:pic>
        <p:nvPicPr>
          <p:cNvPr id="1030" name="Picture 6">
            <a:extLst>
              <a:ext uri="{FF2B5EF4-FFF2-40B4-BE49-F238E27FC236}">
                <a16:creationId xmlns:a16="http://schemas.microsoft.com/office/drawing/2014/main" id="{4098EFB9-E465-4C94-B254-A29D68BFA1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43"/>
          <a:stretch/>
        </p:blipFill>
        <p:spPr bwMode="auto">
          <a:xfrm>
            <a:off x="4572000" y="640080"/>
            <a:ext cx="4094602" cy="557881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a:extLst>
              <a:ext uri="{FF2B5EF4-FFF2-40B4-BE49-F238E27FC236}">
                <a16:creationId xmlns:a16="http://schemas.microsoft.com/office/drawing/2014/main" id="{F96E459F-977A-4CFB-8919-B776963E308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1199313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D2E84B-5BE3-4A42-AAF5-D71F8709F887}"/>
              </a:ext>
            </a:extLst>
          </p:cNvPr>
          <p:cNvSpPr>
            <a:spLocks noGrp="1"/>
          </p:cNvSpPr>
          <p:nvPr>
            <p:ph type="title"/>
          </p:nvPr>
        </p:nvSpPr>
        <p:spPr>
          <a:xfrm>
            <a:off x="457200" y="1991728"/>
            <a:ext cx="8229600" cy="2874544"/>
          </a:xfrm>
        </p:spPr>
        <p:txBody>
          <a:bodyPr>
            <a:noAutofit/>
          </a:bodyPr>
          <a:lstStyle/>
          <a:p>
            <a:r>
              <a:rPr lang="cs-CZ" sz="6000" b="1" dirty="0">
                <a:solidFill>
                  <a:srgbClr val="FF0000"/>
                </a:solidFill>
              </a:rPr>
              <a:t>8. VYBRANÉ NÁSTROJE FACILITY MANAGEMENTU</a:t>
            </a:r>
          </a:p>
        </p:txBody>
      </p:sp>
    </p:spTree>
    <p:extLst>
      <p:ext uri="{BB962C8B-B14F-4D97-AF65-F5344CB8AC3E}">
        <p14:creationId xmlns:p14="http://schemas.microsoft.com/office/powerpoint/2010/main" val="12119971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E06A4F-24F0-4B1B-B40E-5D5C0E281CBA}"/>
              </a:ext>
            </a:extLst>
          </p:cNvPr>
          <p:cNvSpPr>
            <a:spLocks noGrp="1"/>
          </p:cNvSpPr>
          <p:nvPr>
            <p:ph type="title"/>
          </p:nvPr>
        </p:nvSpPr>
        <p:spPr>
          <a:xfrm>
            <a:off x="457200" y="2857500"/>
            <a:ext cx="8229600" cy="1143000"/>
          </a:xfrm>
        </p:spPr>
        <p:txBody>
          <a:bodyPr/>
          <a:lstStyle/>
          <a:p>
            <a:r>
              <a:rPr lang="cs-CZ" b="1" dirty="0">
                <a:solidFill>
                  <a:srgbClr val="00B0F0"/>
                </a:solidFill>
              </a:rPr>
              <a:t>FACILITY MANAGEMENT</a:t>
            </a:r>
          </a:p>
        </p:txBody>
      </p:sp>
    </p:spTree>
    <p:extLst>
      <p:ext uri="{BB962C8B-B14F-4D97-AF65-F5344CB8AC3E}">
        <p14:creationId xmlns:p14="http://schemas.microsoft.com/office/powerpoint/2010/main" val="8677911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FBE1761D-FAED-4FEB-B043-3CDD498E974A}"/>
              </a:ext>
            </a:extLst>
          </p:cNvPr>
          <p:cNvSpPr>
            <a:spLocks noGrp="1"/>
          </p:cNvSpPr>
          <p:nvPr>
            <p:ph type="title"/>
          </p:nvPr>
        </p:nvSpPr>
        <p:spPr>
          <a:xfrm>
            <a:off x="457200" y="596684"/>
            <a:ext cx="8229600" cy="820953"/>
          </a:xfrm>
        </p:spPr>
        <p:txBody>
          <a:bodyPr/>
          <a:lstStyle/>
          <a:p>
            <a:r>
              <a:rPr lang="cs-CZ" b="1" dirty="0">
                <a:solidFill>
                  <a:srgbClr val="FF0000"/>
                </a:solidFill>
              </a:rPr>
              <a:t>FACILITY MANAGEMENT</a:t>
            </a:r>
          </a:p>
        </p:txBody>
      </p:sp>
      <p:sp>
        <p:nvSpPr>
          <p:cNvPr id="4" name="Zástupný obsah 3">
            <a:extLst>
              <a:ext uri="{FF2B5EF4-FFF2-40B4-BE49-F238E27FC236}">
                <a16:creationId xmlns:a16="http://schemas.microsoft.com/office/drawing/2014/main" id="{1BC93B8A-E2FA-47C4-9F1D-CE0D1E30BA10}"/>
              </a:ext>
            </a:extLst>
          </p:cNvPr>
          <p:cNvSpPr>
            <a:spLocks noGrp="1"/>
          </p:cNvSpPr>
          <p:nvPr>
            <p:ph idx="1"/>
          </p:nvPr>
        </p:nvSpPr>
        <p:spPr>
          <a:xfrm>
            <a:off x="457200" y="1937288"/>
            <a:ext cx="8229600" cy="4188876"/>
          </a:xfrm>
        </p:spPr>
        <p:txBody>
          <a:bodyPr>
            <a:normAutofit fontScale="62500" lnSpcReduction="20000"/>
          </a:bodyPr>
          <a:lstStyle/>
          <a:p>
            <a:r>
              <a:rPr lang="cs-CZ" b="1" dirty="0"/>
              <a:t>Oblast řízení, která zajišťuje </a:t>
            </a:r>
            <a:r>
              <a:rPr lang="cs-CZ" b="1" dirty="0">
                <a:solidFill>
                  <a:srgbClr val="00B0F0"/>
                </a:solidFill>
              </a:rPr>
              <a:t>provoz a rozvoj infrastruktury a souvisejících služeb, které podporují a zvyšují efektivnost hlavních procesů organizace</a:t>
            </a:r>
            <a:r>
              <a:rPr lang="cs-CZ" b="1" dirty="0"/>
              <a:t>.</a:t>
            </a:r>
          </a:p>
          <a:p>
            <a:r>
              <a:rPr lang="cs-CZ" b="1" dirty="0"/>
              <a:t>Zahrnuje </a:t>
            </a:r>
            <a:r>
              <a:rPr lang="cs-CZ" b="1" dirty="0">
                <a:solidFill>
                  <a:srgbClr val="00B0F0"/>
                </a:solidFill>
              </a:rPr>
              <a:t>správu budov, správu infrastruktury organizace, nákup podpůrných služeb a celkové slaďování pracovního prostředí organizace</a:t>
            </a:r>
            <a:r>
              <a:rPr lang="cs-CZ" b="1" dirty="0"/>
              <a:t>.</a:t>
            </a:r>
          </a:p>
          <a:p>
            <a:r>
              <a:rPr lang="cs-CZ" b="1" dirty="0"/>
              <a:t>Facility management tedy zajišťuje </a:t>
            </a:r>
            <a:r>
              <a:rPr lang="cs-CZ" b="1" dirty="0">
                <a:solidFill>
                  <a:srgbClr val="00B0F0"/>
                </a:solidFill>
              </a:rPr>
              <a:t>správu a rozvoj pracovního prostředí</a:t>
            </a:r>
            <a:r>
              <a:rPr lang="cs-CZ" b="1" dirty="0"/>
              <a:t>.</a:t>
            </a:r>
          </a:p>
          <a:p>
            <a:r>
              <a:rPr lang="cs-CZ" b="1" dirty="0"/>
              <a:t>Má úzkou vazbu na řízení lidských zdrojů, management organizace a řízení služeb.</a:t>
            </a:r>
          </a:p>
          <a:p>
            <a:r>
              <a:rPr lang="cs-CZ" b="1" dirty="0"/>
              <a:t>Často je pojem Facility management chybně spojován pouze s externím zajištěním těchto služeb (tzv. outsourcingem), nicméně pro samotný facility management nezáleží na tom, zdali jsou tyto procesy zajišťovány  nějakou formou outsourcingu nebo zdali si organizace související procesy či služby zajišťuje sama.</a:t>
            </a:r>
          </a:p>
          <a:p>
            <a:r>
              <a:rPr lang="cs-CZ" b="1" dirty="0"/>
              <a:t>Vzhledem k tomu, že každý  podnik, každá organizace má nějakou infrastrukturu, majetek či pracovní prostředí, týká se facility management  v nějaké své podobě každého podniku.</a:t>
            </a:r>
          </a:p>
        </p:txBody>
      </p:sp>
    </p:spTree>
    <p:extLst>
      <p:ext uri="{BB962C8B-B14F-4D97-AF65-F5344CB8AC3E}">
        <p14:creationId xmlns:p14="http://schemas.microsoft.com/office/powerpoint/2010/main" val="15687455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66ACD5-0276-4F68-9F0A-B26C0B6BE564}"/>
              </a:ext>
            </a:extLst>
          </p:cNvPr>
          <p:cNvSpPr>
            <a:spLocks noGrp="1"/>
          </p:cNvSpPr>
          <p:nvPr>
            <p:ph type="title"/>
          </p:nvPr>
        </p:nvSpPr>
        <p:spPr>
          <a:xfrm>
            <a:off x="147233" y="588936"/>
            <a:ext cx="8826285" cy="828702"/>
          </a:xfrm>
        </p:spPr>
        <p:txBody>
          <a:bodyPr/>
          <a:lstStyle/>
          <a:p>
            <a:r>
              <a:rPr lang="cs-CZ" b="1" dirty="0">
                <a:solidFill>
                  <a:srgbClr val="FF0000"/>
                </a:solidFill>
              </a:rPr>
              <a:t>INFORMAČNÍ TECHNOLOGIE VE FM</a:t>
            </a:r>
          </a:p>
        </p:txBody>
      </p:sp>
      <p:sp>
        <p:nvSpPr>
          <p:cNvPr id="3" name="Zástupný obsah 2">
            <a:extLst>
              <a:ext uri="{FF2B5EF4-FFF2-40B4-BE49-F238E27FC236}">
                <a16:creationId xmlns:a16="http://schemas.microsoft.com/office/drawing/2014/main" id="{2D5AA9F6-2F79-4289-883B-DBB8C7B4B93D}"/>
              </a:ext>
            </a:extLst>
          </p:cNvPr>
          <p:cNvSpPr>
            <a:spLocks noGrp="1"/>
          </p:cNvSpPr>
          <p:nvPr>
            <p:ph idx="1"/>
          </p:nvPr>
        </p:nvSpPr>
        <p:spPr>
          <a:xfrm>
            <a:off x="457200" y="2485540"/>
            <a:ext cx="8229600" cy="1886919"/>
          </a:xfrm>
        </p:spPr>
        <p:txBody>
          <a:bodyPr>
            <a:normAutofit/>
          </a:bodyPr>
          <a:lstStyle/>
          <a:p>
            <a:r>
              <a:rPr lang="cs-CZ" b="1" dirty="0"/>
              <a:t>Se soustředí především na popis infrastruktury a zdrojů, které jsou v rámci Facility Managementu využívány.</a:t>
            </a:r>
          </a:p>
        </p:txBody>
      </p:sp>
    </p:spTree>
    <p:extLst>
      <p:ext uri="{BB962C8B-B14F-4D97-AF65-F5344CB8AC3E}">
        <p14:creationId xmlns:p14="http://schemas.microsoft.com/office/powerpoint/2010/main" val="18998863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A61C40-2190-4393-A046-6474BDD59BC6}"/>
              </a:ext>
            </a:extLst>
          </p:cNvPr>
          <p:cNvSpPr>
            <a:spLocks noGrp="1"/>
          </p:cNvSpPr>
          <p:nvPr>
            <p:ph type="title"/>
          </p:nvPr>
        </p:nvSpPr>
        <p:spPr>
          <a:xfrm>
            <a:off x="457200" y="573436"/>
            <a:ext cx="8229600" cy="844201"/>
          </a:xfrm>
        </p:spPr>
        <p:txBody>
          <a:bodyPr/>
          <a:lstStyle/>
          <a:p>
            <a:r>
              <a:rPr lang="cs-CZ" b="1" dirty="0">
                <a:solidFill>
                  <a:srgbClr val="FF0000"/>
                </a:solidFill>
              </a:rPr>
              <a:t>SOFTWARE VE FM</a:t>
            </a:r>
          </a:p>
        </p:txBody>
      </p:sp>
      <p:sp>
        <p:nvSpPr>
          <p:cNvPr id="3" name="Zástupný obsah 2">
            <a:extLst>
              <a:ext uri="{FF2B5EF4-FFF2-40B4-BE49-F238E27FC236}">
                <a16:creationId xmlns:a16="http://schemas.microsoft.com/office/drawing/2014/main" id="{68EDA2D9-4902-4F01-9C73-83FDBF4A42BA}"/>
              </a:ext>
            </a:extLst>
          </p:cNvPr>
          <p:cNvSpPr>
            <a:spLocks noGrp="1"/>
          </p:cNvSpPr>
          <p:nvPr>
            <p:ph idx="1"/>
          </p:nvPr>
        </p:nvSpPr>
        <p:spPr/>
        <p:txBody>
          <a:bodyPr>
            <a:normAutofit lnSpcReduction="10000"/>
          </a:bodyPr>
          <a:lstStyle/>
          <a:p>
            <a:r>
              <a:rPr lang="cs-CZ" b="1" dirty="0">
                <a:solidFill>
                  <a:srgbClr val="00B0F0"/>
                </a:solidFill>
              </a:rPr>
              <a:t>Software, aplikace v oblasti facilitu managementu </a:t>
            </a:r>
            <a:r>
              <a:rPr lang="cs-CZ" b="1" dirty="0"/>
              <a:t>se dělí zhruba do těchto kategorií:</a:t>
            </a:r>
          </a:p>
          <a:p>
            <a:pPr lvl="1"/>
            <a:r>
              <a:rPr lang="cs-CZ" b="1" dirty="0"/>
              <a:t>BIM (</a:t>
            </a:r>
            <a:r>
              <a:rPr lang="cs-CZ" b="1" dirty="0" err="1"/>
              <a:t>Building</a:t>
            </a:r>
            <a:r>
              <a:rPr lang="cs-CZ" b="1" dirty="0"/>
              <a:t> </a:t>
            </a:r>
            <a:r>
              <a:rPr lang="cs-CZ" b="1" dirty="0" err="1"/>
              <a:t>Information</a:t>
            </a:r>
            <a:r>
              <a:rPr lang="cs-CZ" b="1" dirty="0"/>
              <a:t> Modeling)</a:t>
            </a:r>
          </a:p>
          <a:p>
            <a:pPr lvl="1"/>
            <a:r>
              <a:rPr lang="cs-CZ" b="1" dirty="0"/>
              <a:t>CAFM (</a:t>
            </a:r>
            <a:r>
              <a:rPr lang="cs-CZ" b="1" dirty="0" err="1"/>
              <a:t>Computer</a:t>
            </a:r>
            <a:r>
              <a:rPr lang="cs-CZ" b="1" dirty="0"/>
              <a:t> </a:t>
            </a:r>
            <a:r>
              <a:rPr lang="cs-CZ" b="1" dirty="0" err="1"/>
              <a:t>Aided</a:t>
            </a:r>
            <a:r>
              <a:rPr lang="cs-CZ" b="1" dirty="0"/>
              <a:t> Facility Management)</a:t>
            </a:r>
          </a:p>
          <a:p>
            <a:pPr lvl="1"/>
            <a:r>
              <a:rPr lang="cs-CZ" b="1" dirty="0"/>
              <a:t>CIFM (</a:t>
            </a:r>
            <a:r>
              <a:rPr lang="cs-CZ" b="1" dirty="0" err="1"/>
              <a:t>Computer</a:t>
            </a:r>
            <a:r>
              <a:rPr lang="cs-CZ" b="1" dirty="0"/>
              <a:t> </a:t>
            </a:r>
            <a:r>
              <a:rPr lang="cs-CZ" b="1" dirty="0" err="1"/>
              <a:t>Integrated</a:t>
            </a:r>
            <a:r>
              <a:rPr lang="cs-CZ" b="1" dirty="0"/>
              <a:t> Facility Management)</a:t>
            </a:r>
          </a:p>
          <a:p>
            <a:pPr lvl="1"/>
            <a:r>
              <a:rPr lang="cs-CZ" b="1" dirty="0"/>
              <a:t>CMMS – Systémy pro plánování a řízení údržby</a:t>
            </a:r>
            <a:br>
              <a:rPr lang="cs-CZ" b="1" dirty="0"/>
            </a:br>
            <a:r>
              <a:rPr lang="cs-CZ" b="1" dirty="0"/>
              <a:t>a servisu</a:t>
            </a:r>
          </a:p>
          <a:p>
            <a:pPr lvl="1"/>
            <a:r>
              <a:rPr lang="cs-CZ" b="1" dirty="0"/>
              <a:t>FMS (Facility Management Systems)</a:t>
            </a:r>
          </a:p>
          <a:p>
            <a:endParaRPr lang="cs-CZ" dirty="0"/>
          </a:p>
        </p:txBody>
      </p:sp>
    </p:spTree>
    <p:extLst>
      <p:ext uri="{BB962C8B-B14F-4D97-AF65-F5344CB8AC3E}">
        <p14:creationId xmlns:p14="http://schemas.microsoft.com/office/powerpoint/2010/main" val="39952777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C5D13D-AA3D-4F68-87FB-70656016CC5B}"/>
              </a:ext>
            </a:extLst>
          </p:cNvPr>
          <p:cNvSpPr>
            <a:spLocks noGrp="1"/>
          </p:cNvSpPr>
          <p:nvPr>
            <p:ph type="title"/>
          </p:nvPr>
        </p:nvSpPr>
        <p:spPr>
          <a:xfrm>
            <a:off x="457200" y="619932"/>
            <a:ext cx="8229600" cy="797706"/>
          </a:xfrm>
        </p:spPr>
        <p:txBody>
          <a:bodyPr/>
          <a:lstStyle/>
          <a:p>
            <a:r>
              <a:rPr lang="cs-CZ" b="1" dirty="0">
                <a:solidFill>
                  <a:srgbClr val="FF0000"/>
                </a:solidFill>
              </a:rPr>
              <a:t>DEFINICE IFMA</a:t>
            </a:r>
          </a:p>
        </p:txBody>
      </p:sp>
      <p:sp>
        <p:nvSpPr>
          <p:cNvPr id="3" name="Zástupný obsah 2">
            <a:extLst>
              <a:ext uri="{FF2B5EF4-FFF2-40B4-BE49-F238E27FC236}">
                <a16:creationId xmlns:a16="http://schemas.microsoft.com/office/drawing/2014/main" id="{01EEF573-50EE-42D5-B01B-20C2933D9058}"/>
              </a:ext>
            </a:extLst>
          </p:cNvPr>
          <p:cNvSpPr>
            <a:spLocks noGrp="1"/>
          </p:cNvSpPr>
          <p:nvPr>
            <p:ph idx="1"/>
          </p:nvPr>
        </p:nvSpPr>
        <p:spPr>
          <a:xfrm>
            <a:off x="457200" y="1751308"/>
            <a:ext cx="8229600" cy="4374855"/>
          </a:xfrm>
        </p:spPr>
        <p:txBody>
          <a:bodyPr>
            <a:normAutofit fontScale="92500" lnSpcReduction="20000"/>
          </a:bodyPr>
          <a:lstStyle/>
          <a:p>
            <a:r>
              <a:rPr lang="cs-CZ" b="1" dirty="0"/>
              <a:t>Facility management je pojem, který se obvykle nepřekládá.</a:t>
            </a:r>
          </a:p>
          <a:p>
            <a:r>
              <a:rPr lang="cs-CZ" b="1" dirty="0"/>
              <a:t>Existuje mnoho různých definic této oblasti řízení, důležitá je definice IFMA (International Facility Management </a:t>
            </a:r>
            <a:r>
              <a:rPr lang="cs-CZ" b="1" dirty="0" err="1"/>
              <a:t>Association</a:t>
            </a:r>
            <a:r>
              <a:rPr lang="cs-CZ" b="1" dirty="0"/>
              <a:t>):</a:t>
            </a:r>
          </a:p>
          <a:p>
            <a:pPr marL="0" indent="0">
              <a:buNone/>
            </a:pPr>
            <a:endParaRPr lang="cs-CZ" b="1" dirty="0"/>
          </a:p>
          <a:p>
            <a:pPr lvl="1"/>
            <a:r>
              <a:rPr lang="cs-CZ" b="1" i="1" dirty="0"/>
              <a:t>“Facility management je soubor metod řízení, které pomáhají v organizacích sladit pracovní prostředí, pracovníky a pracovní činnosti. Zahrnuje v sobě principy obchodní administrativy, architektury, humanitních a technických věd.”</a:t>
            </a:r>
            <a:endParaRPr lang="cs-CZ" b="1" dirty="0"/>
          </a:p>
        </p:txBody>
      </p:sp>
    </p:spTree>
    <p:extLst>
      <p:ext uri="{BB962C8B-B14F-4D97-AF65-F5344CB8AC3E}">
        <p14:creationId xmlns:p14="http://schemas.microsoft.com/office/powerpoint/2010/main" val="32341862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1DD26E-5F0C-4B25-8995-6D679C9B26D6}"/>
              </a:ext>
            </a:extLst>
          </p:cNvPr>
          <p:cNvSpPr>
            <a:spLocks noGrp="1"/>
          </p:cNvSpPr>
          <p:nvPr>
            <p:ph type="title"/>
          </p:nvPr>
        </p:nvSpPr>
        <p:spPr>
          <a:xfrm>
            <a:off x="457200" y="619932"/>
            <a:ext cx="8229600" cy="797706"/>
          </a:xfrm>
        </p:spPr>
        <p:txBody>
          <a:bodyPr/>
          <a:lstStyle/>
          <a:p>
            <a:r>
              <a:rPr lang="cs-CZ" b="1" dirty="0">
                <a:solidFill>
                  <a:srgbClr val="FF0000"/>
                </a:solidFill>
              </a:rPr>
              <a:t>„LEGISLATIVA“ FM - STANDARDY</a:t>
            </a:r>
          </a:p>
        </p:txBody>
      </p:sp>
      <p:sp>
        <p:nvSpPr>
          <p:cNvPr id="3" name="Zástupný obsah 2">
            <a:extLst>
              <a:ext uri="{FF2B5EF4-FFF2-40B4-BE49-F238E27FC236}">
                <a16:creationId xmlns:a16="http://schemas.microsoft.com/office/drawing/2014/main" id="{97377D07-930E-41D9-AD4D-DF0C314B4858}"/>
              </a:ext>
            </a:extLst>
          </p:cNvPr>
          <p:cNvSpPr>
            <a:spLocks noGrp="1"/>
          </p:cNvSpPr>
          <p:nvPr>
            <p:ph idx="1"/>
          </p:nvPr>
        </p:nvSpPr>
        <p:spPr>
          <a:xfrm>
            <a:off x="457200" y="2256940"/>
            <a:ext cx="8229600" cy="2344119"/>
          </a:xfrm>
        </p:spPr>
        <p:txBody>
          <a:bodyPr/>
          <a:lstStyle/>
          <a:p>
            <a:r>
              <a:rPr lang="cs-CZ" b="1" dirty="0"/>
              <a:t>Základní norma v oblasti Facility managementu je EN15221.</a:t>
            </a:r>
          </a:p>
          <a:p>
            <a:r>
              <a:rPr lang="cs-CZ" b="1" dirty="0"/>
              <a:t>V současnosti částečně přechází do systému norem ISO jako ISO 41000.</a:t>
            </a:r>
          </a:p>
        </p:txBody>
      </p:sp>
    </p:spTree>
    <p:extLst>
      <p:ext uri="{BB962C8B-B14F-4D97-AF65-F5344CB8AC3E}">
        <p14:creationId xmlns:p14="http://schemas.microsoft.com/office/powerpoint/2010/main" val="34839110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8F4FD9-C429-4432-93EF-85F3125BBAC9}"/>
              </a:ext>
            </a:extLst>
          </p:cNvPr>
          <p:cNvSpPr>
            <a:spLocks noGrp="1"/>
          </p:cNvSpPr>
          <p:nvPr>
            <p:ph type="title"/>
          </p:nvPr>
        </p:nvSpPr>
        <p:spPr>
          <a:xfrm>
            <a:off x="457200" y="604434"/>
            <a:ext cx="8229600" cy="813204"/>
          </a:xfrm>
        </p:spPr>
        <p:txBody>
          <a:bodyPr/>
          <a:lstStyle/>
          <a:p>
            <a:r>
              <a:rPr lang="cs-CZ" b="1" dirty="0">
                <a:solidFill>
                  <a:srgbClr val="FF0000"/>
                </a:solidFill>
              </a:rPr>
              <a:t>„NOVÁ“ LEGISLATIVA FM</a:t>
            </a:r>
          </a:p>
        </p:txBody>
      </p:sp>
      <p:sp>
        <p:nvSpPr>
          <p:cNvPr id="3" name="Zástupný obsah 2">
            <a:extLst>
              <a:ext uri="{FF2B5EF4-FFF2-40B4-BE49-F238E27FC236}">
                <a16:creationId xmlns:a16="http://schemas.microsoft.com/office/drawing/2014/main" id="{CCE4CD10-4089-41D5-9111-348FB99D288A}"/>
              </a:ext>
            </a:extLst>
          </p:cNvPr>
          <p:cNvSpPr>
            <a:spLocks noGrp="1"/>
          </p:cNvSpPr>
          <p:nvPr>
            <p:ph idx="1"/>
          </p:nvPr>
        </p:nvSpPr>
        <p:spPr>
          <a:xfrm>
            <a:off x="108488" y="1805553"/>
            <a:ext cx="8911526" cy="4320610"/>
          </a:xfrm>
        </p:spPr>
        <p:txBody>
          <a:bodyPr>
            <a:normAutofit fontScale="70000" lnSpcReduction="20000"/>
          </a:bodyPr>
          <a:lstStyle/>
          <a:p>
            <a:r>
              <a:rPr lang="cs-CZ" b="1" dirty="0"/>
              <a:t>Od roku 2007 platí v EU evropská norma ČSN EN 15221.</a:t>
            </a:r>
          </a:p>
          <a:p>
            <a:r>
              <a:rPr lang="cs-CZ" b="1" dirty="0"/>
              <a:t>Její první dva díly se postupně rozrostly až na současných 7 dílů.</a:t>
            </a:r>
          </a:p>
          <a:p>
            <a:r>
              <a:rPr lang="cs-CZ" b="1" dirty="0"/>
              <a:t>Slovenská a Česká republika jsou na špičce praktického užívání tohoto standardu.</a:t>
            </a:r>
          </a:p>
          <a:p>
            <a:r>
              <a:rPr lang="cs-CZ" b="1" dirty="0"/>
              <a:t>Na jaře roku 2018 byla oficiálně vydána norma ISO 41001 „Facility management – Systémy řízení – Požadavky s návodem k použití“, která završila první fázi kompletace celosvětové normy ISO 41000.</a:t>
            </a:r>
          </a:p>
          <a:p>
            <a:r>
              <a:rPr lang="cs-CZ" b="1" dirty="0"/>
              <a:t>Doplnila tak podzimní díly ISO 41011 – „Facility management – Slovník“ a ISO 41012 – „Facility management – Pokyny pro strategické získávání</a:t>
            </a:r>
            <a:br>
              <a:rPr lang="cs-CZ" b="1" dirty="0"/>
            </a:br>
            <a:r>
              <a:rPr lang="cs-CZ" b="1" dirty="0"/>
              <a:t>a vypracování dohod“.</a:t>
            </a:r>
          </a:p>
          <a:p>
            <a:r>
              <a:rPr lang="cs-CZ" b="1" dirty="0"/>
              <a:t>Tyto tři díly tak nahradí první dva díly ČSN EN 15221.</a:t>
            </a:r>
          </a:p>
          <a:p>
            <a:r>
              <a:rPr lang="cs-CZ" b="1" dirty="0"/>
              <a:t>Nejedná se o náhradu zcela identickou, jednotlivé odlišnosti však můžeme považovat spíše za „kosmetickou“ úpravu a doplnění EU standardu.</a:t>
            </a:r>
          </a:p>
        </p:txBody>
      </p:sp>
    </p:spTree>
    <p:extLst>
      <p:ext uri="{BB962C8B-B14F-4D97-AF65-F5344CB8AC3E}">
        <p14:creationId xmlns:p14="http://schemas.microsoft.com/office/powerpoint/2010/main" val="2097265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D161E2-668D-4431-BC92-A62FFB7F4EEF}"/>
              </a:ext>
            </a:extLst>
          </p:cNvPr>
          <p:cNvSpPr>
            <a:spLocks noGrp="1"/>
          </p:cNvSpPr>
          <p:nvPr>
            <p:ph type="title"/>
          </p:nvPr>
        </p:nvSpPr>
        <p:spPr>
          <a:xfrm>
            <a:off x="457200" y="565688"/>
            <a:ext cx="8229600" cy="851950"/>
          </a:xfrm>
        </p:spPr>
        <p:txBody>
          <a:bodyPr/>
          <a:lstStyle/>
          <a:p>
            <a:r>
              <a:rPr lang="cs-CZ" b="1" dirty="0">
                <a:solidFill>
                  <a:srgbClr val="FF0000"/>
                </a:solidFill>
              </a:rPr>
              <a:t>ŘÍZENÍ IT</a:t>
            </a:r>
          </a:p>
        </p:txBody>
      </p:sp>
      <p:sp>
        <p:nvSpPr>
          <p:cNvPr id="3" name="Zástupný obsah 2">
            <a:extLst>
              <a:ext uri="{FF2B5EF4-FFF2-40B4-BE49-F238E27FC236}">
                <a16:creationId xmlns:a16="http://schemas.microsoft.com/office/drawing/2014/main" id="{F6A8A491-786F-4913-A02F-78F04B4353B3}"/>
              </a:ext>
            </a:extLst>
          </p:cNvPr>
          <p:cNvSpPr>
            <a:spLocks noGrp="1"/>
          </p:cNvSpPr>
          <p:nvPr>
            <p:ph idx="1"/>
          </p:nvPr>
        </p:nvSpPr>
        <p:spPr>
          <a:xfrm>
            <a:off x="457200" y="1867546"/>
            <a:ext cx="8229600" cy="4258617"/>
          </a:xfrm>
        </p:spPr>
        <p:txBody>
          <a:bodyPr/>
          <a:lstStyle/>
          <a:p>
            <a:r>
              <a:rPr lang="cs-CZ" b="1" dirty="0"/>
              <a:t>Řízení IT zahrnuje zhruba čtyři okruhy činností, procesů a metod, které jsou důležité pro informační systém v každé organizaci:</a:t>
            </a:r>
          </a:p>
          <a:p>
            <a:pPr lvl="1"/>
            <a:r>
              <a:rPr lang="cs-CZ" b="1" dirty="0"/>
              <a:t>Řízení obsahu (data, informace, znalosti)</a:t>
            </a:r>
          </a:p>
          <a:p>
            <a:pPr lvl="1"/>
            <a:r>
              <a:rPr lang="cs-CZ" b="1" dirty="0"/>
              <a:t>Řízení procesů provozu a rozvoje informačního systému</a:t>
            </a:r>
          </a:p>
          <a:p>
            <a:pPr lvl="1"/>
            <a:r>
              <a:rPr lang="cs-CZ" b="1" dirty="0"/>
              <a:t>Řízení architektury informačního systému</a:t>
            </a:r>
          </a:p>
          <a:p>
            <a:pPr lvl="1"/>
            <a:r>
              <a:rPr lang="cs-CZ" b="1" dirty="0"/>
              <a:t>Řízení vývoje software</a:t>
            </a:r>
          </a:p>
        </p:txBody>
      </p:sp>
    </p:spTree>
    <p:extLst>
      <p:ext uri="{BB962C8B-B14F-4D97-AF65-F5344CB8AC3E}">
        <p14:creationId xmlns:p14="http://schemas.microsoft.com/office/powerpoint/2010/main" val="27635107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244E30BA-440A-4F87-B8AD-BBD24523FF62}"/>
              </a:ext>
            </a:extLst>
          </p:cNvPr>
          <p:cNvSpPr>
            <a:spLocks noGrp="1"/>
          </p:cNvSpPr>
          <p:nvPr>
            <p:ph type="title"/>
          </p:nvPr>
        </p:nvSpPr>
        <p:spPr>
          <a:xfrm>
            <a:off x="457200" y="569206"/>
            <a:ext cx="8229600" cy="848431"/>
          </a:xfrm>
        </p:spPr>
        <p:txBody>
          <a:bodyPr/>
          <a:lstStyle/>
          <a:p>
            <a:r>
              <a:rPr lang="cs-CZ" b="1" dirty="0">
                <a:solidFill>
                  <a:srgbClr val="FF0000"/>
                </a:solidFill>
              </a:rPr>
              <a:t>ISO 41000</a:t>
            </a:r>
          </a:p>
        </p:txBody>
      </p:sp>
      <p:sp>
        <p:nvSpPr>
          <p:cNvPr id="6" name="Zástupný text 5">
            <a:extLst>
              <a:ext uri="{FF2B5EF4-FFF2-40B4-BE49-F238E27FC236}">
                <a16:creationId xmlns:a16="http://schemas.microsoft.com/office/drawing/2014/main" id="{F2EF1FCE-C71F-4DEA-A677-401A4AD5487F}"/>
              </a:ext>
            </a:extLst>
          </p:cNvPr>
          <p:cNvSpPr>
            <a:spLocks noGrp="1"/>
          </p:cNvSpPr>
          <p:nvPr>
            <p:ph type="body" idx="1"/>
          </p:nvPr>
        </p:nvSpPr>
        <p:spPr>
          <a:xfrm>
            <a:off x="457200" y="1326444"/>
            <a:ext cx="4040188" cy="848431"/>
          </a:xfrm>
        </p:spPr>
        <p:txBody>
          <a:bodyPr>
            <a:noAutofit/>
          </a:bodyPr>
          <a:lstStyle/>
          <a:p>
            <a:pPr algn="ctr"/>
            <a:r>
              <a:rPr lang="cs-CZ" dirty="0"/>
              <a:t>PARTNERSTVÍ</a:t>
            </a:r>
            <a:br>
              <a:rPr lang="cs-CZ" dirty="0"/>
            </a:br>
            <a:r>
              <a:rPr lang="cs-CZ" dirty="0"/>
              <a:t>ISO 9000 a ISO 41000</a:t>
            </a:r>
          </a:p>
        </p:txBody>
      </p:sp>
      <p:sp>
        <p:nvSpPr>
          <p:cNvPr id="8" name="Zástupný text 7">
            <a:extLst>
              <a:ext uri="{FF2B5EF4-FFF2-40B4-BE49-F238E27FC236}">
                <a16:creationId xmlns:a16="http://schemas.microsoft.com/office/drawing/2014/main" id="{F467B8FD-3C08-4ED9-B028-537DA74660E4}"/>
              </a:ext>
            </a:extLst>
          </p:cNvPr>
          <p:cNvSpPr>
            <a:spLocks noGrp="1"/>
          </p:cNvSpPr>
          <p:nvPr>
            <p:ph type="body" sz="quarter" idx="3"/>
          </p:nvPr>
        </p:nvSpPr>
        <p:spPr>
          <a:xfrm>
            <a:off x="4645025" y="1326444"/>
            <a:ext cx="4041775" cy="848431"/>
          </a:xfrm>
        </p:spPr>
        <p:txBody>
          <a:bodyPr>
            <a:noAutofit/>
          </a:bodyPr>
          <a:lstStyle/>
          <a:p>
            <a:pPr algn="ctr"/>
            <a:r>
              <a:rPr lang="cs-CZ" dirty="0"/>
              <a:t>STRUKTURA ČINNOSTÍ DLE ISO 41000</a:t>
            </a:r>
          </a:p>
        </p:txBody>
      </p:sp>
      <p:pic>
        <p:nvPicPr>
          <p:cNvPr id="2052" name="Picture 4">
            <a:extLst>
              <a:ext uri="{FF2B5EF4-FFF2-40B4-BE49-F238E27FC236}">
                <a16:creationId xmlns:a16="http://schemas.microsoft.com/office/drawing/2014/main" id="{BF54D3A6-50DF-41B1-90B2-039C53AA3C2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539953" y="3140781"/>
            <a:ext cx="1874682" cy="20194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A297DAEC-18F1-4440-9BF3-8C8AC3E1C2F5}"/>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773336" y="2226103"/>
            <a:ext cx="3816991" cy="381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4251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2A0683-F527-4BE7-8944-2C98FA41669B}"/>
              </a:ext>
            </a:extLst>
          </p:cNvPr>
          <p:cNvSpPr>
            <a:spLocks noGrp="1"/>
          </p:cNvSpPr>
          <p:nvPr>
            <p:ph type="title"/>
          </p:nvPr>
        </p:nvSpPr>
        <p:spPr>
          <a:xfrm>
            <a:off x="457200" y="596684"/>
            <a:ext cx="8229600" cy="820953"/>
          </a:xfrm>
        </p:spPr>
        <p:txBody>
          <a:bodyPr/>
          <a:lstStyle/>
          <a:p>
            <a:r>
              <a:rPr lang="cs-CZ" b="1" dirty="0">
                <a:solidFill>
                  <a:srgbClr val="FF0000"/>
                </a:solidFill>
              </a:rPr>
              <a:t>STRUKTURA FM - PŘÍKLADY</a:t>
            </a:r>
          </a:p>
        </p:txBody>
      </p:sp>
      <p:sp>
        <p:nvSpPr>
          <p:cNvPr id="3" name="Zástupný obsah 2">
            <a:extLst>
              <a:ext uri="{FF2B5EF4-FFF2-40B4-BE49-F238E27FC236}">
                <a16:creationId xmlns:a16="http://schemas.microsoft.com/office/drawing/2014/main" id="{53144486-463A-4A27-9B6D-D6FE8C07F6EA}"/>
              </a:ext>
            </a:extLst>
          </p:cNvPr>
          <p:cNvSpPr>
            <a:spLocks noGrp="1"/>
          </p:cNvSpPr>
          <p:nvPr>
            <p:ph idx="1"/>
          </p:nvPr>
        </p:nvSpPr>
        <p:spPr>
          <a:xfrm>
            <a:off x="457200" y="2022529"/>
            <a:ext cx="8229600" cy="3835830"/>
          </a:xfrm>
        </p:spPr>
        <p:txBody>
          <a:bodyPr/>
          <a:lstStyle/>
          <a:p>
            <a:r>
              <a:rPr lang="cs-CZ" b="1" dirty="0">
                <a:solidFill>
                  <a:srgbClr val="00B0F0"/>
                </a:solidFill>
              </a:rPr>
              <a:t>Facility management </a:t>
            </a:r>
            <a:r>
              <a:rPr lang="cs-CZ" b="1" dirty="0"/>
              <a:t>zahrnuje řadu oblastí jako jsou:</a:t>
            </a:r>
          </a:p>
          <a:p>
            <a:pPr lvl="1"/>
            <a:r>
              <a:rPr lang="cs-CZ" b="1" dirty="0"/>
              <a:t>Management budov</a:t>
            </a:r>
          </a:p>
          <a:p>
            <a:pPr lvl="1"/>
            <a:r>
              <a:rPr lang="cs-CZ" b="1" dirty="0" err="1"/>
              <a:t>Cable</a:t>
            </a:r>
            <a:r>
              <a:rPr lang="cs-CZ" b="1" dirty="0"/>
              <a:t> management</a:t>
            </a:r>
          </a:p>
          <a:p>
            <a:pPr lvl="1"/>
            <a:r>
              <a:rPr lang="cs-CZ" b="1" dirty="0"/>
              <a:t>Area management</a:t>
            </a:r>
          </a:p>
          <a:p>
            <a:pPr lvl="1"/>
            <a:r>
              <a:rPr lang="cs-CZ" b="1" dirty="0" err="1"/>
              <a:t>Cleaning</a:t>
            </a:r>
            <a:r>
              <a:rPr lang="cs-CZ" b="1" dirty="0"/>
              <a:t> management</a:t>
            </a:r>
          </a:p>
          <a:p>
            <a:pPr lvl="1"/>
            <a:r>
              <a:rPr lang="cs-CZ" b="1" dirty="0"/>
              <a:t>a další</a:t>
            </a:r>
          </a:p>
        </p:txBody>
      </p:sp>
    </p:spTree>
    <p:extLst>
      <p:ext uri="{BB962C8B-B14F-4D97-AF65-F5344CB8AC3E}">
        <p14:creationId xmlns:p14="http://schemas.microsoft.com/office/powerpoint/2010/main" val="41957832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BE998D-CA55-4324-8970-120CC700B621}"/>
              </a:ext>
            </a:extLst>
          </p:cNvPr>
          <p:cNvSpPr>
            <a:spLocks noGrp="1"/>
          </p:cNvSpPr>
          <p:nvPr>
            <p:ph type="title"/>
          </p:nvPr>
        </p:nvSpPr>
        <p:spPr>
          <a:xfrm>
            <a:off x="457200" y="2857500"/>
            <a:ext cx="8229600" cy="1143000"/>
          </a:xfrm>
        </p:spPr>
        <p:txBody>
          <a:bodyPr/>
          <a:lstStyle/>
          <a:p>
            <a:r>
              <a:rPr lang="cs-CZ" b="1" dirty="0">
                <a:solidFill>
                  <a:srgbClr val="00B0F0"/>
                </a:solidFill>
              </a:rPr>
              <a:t>ANALÝZA PROCESŮ</a:t>
            </a:r>
          </a:p>
        </p:txBody>
      </p:sp>
    </p:spTree>
    <p:extLst>
      <p:ext uri="{BB962C8B-B14F-4D97-AF65-F5344CB8AC3E}">
        <p14:creationId xmlns:p14="http://schemas.microsoft.com/office/powerpoint/2010/main" val="2783094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B9A515A8-F13B-4B59-8755-16BF95145C0D}"/>
              </a:ext>
            </a:extLst>
          </p:cNvPr>
          <p:cNvSpPr>
            <a:spLocks noGrp="1"/>
          </p:cNvSpPr>
          <p:nvPr>
            <p:ph type="title"/>
          </p:nvPr>
        </p:nvSpPr>
        <p:spPr>
          <a:xfrm>
            <a:off x="457200" y="612182"/>
            <a:ext cx="8229600" cy="913943"/>
          </a:xfrm>
        </p:spPr>
        <p:txBody>
          <a:bodyPr/>
          <a:lstStyle/>
          <a:p>
            <a:r>
              <a:rPr lang="cs-CZ" b="1" dirty="0">
                <a:solidFill>
                  <a:srgbClr val="FF0000"/>
                </a:solidFill>
              </a:rPr>
              <a:t>ANALÝZA PROCESŮ</a:t>
            </a:r>
          </a:p>
        </p:txBody>
      </p:sp>
      <p:sp>
        <p:nvSpPr>
          <p:cNvPr id="4" name="Zástupný obsah 3">
            <a:extLst>
              <a:ext uri="{FF2B5EF4-FFF2-40B4-BE49-F238E27FC236}">
                <a16:creationId xmlns:a16="http://schemas.microsoft.com/office/drawing/2014/main" id="{1431885D-83CF-473E-8649-BBCFAD4DB075}"/>
              </a:ext>
            </a:extLst>
          </p:cNvPr>
          <p:cNvSpPr>
            <a:spLocks noGrp="1"/>
          </p:cNvSpPr>
          <p:nvPr>
            <p:ph idx="1"/>
          </p:nvPr>
        </p:nvSpPr>
        <p:spPr>
          <a:xfrm>
            <a:off x="457200" y="1836549"/>
            <a:ext cx="8229600" cy="4289614"/>
          </a:xfrm>
        </p:spPr>
        <p:txBody>
          <a:bodyPr>
            <a:normAutofit fontScale="77500" lnSpcReduction="20000"/>
          </a:bodyPr>
          <a:lstStyle/>
          <a:p>
            <a:r>
              <a:rPr lang="cs-CZ" b="1" dirty="0">
                <a:solidFill>
                  <a:srgbClr val="00B0F0"/>
                </a:solidFill>
              </a:rPr>
              <a:t>Analýza procesů </a:t>
            </a:r>
            <a:r>
              <a:rPr lang="cs-CZ" b="1" dirty="0"/>
              <a:t>někdy též </a:t>
            </a:r>
            <a:r>
              <a:rPr lang="cs-CZ" b="1" dirty="0">
                <a:solidFill>
                  <a:srgbClr val="00B0F0"/>
                </a:solidFill>
              </a:rPr>
              <a:t>Procesní analýza </a:t>
            </a:r>
            <a:r>
              <a:rPr lang="cs-CZ" b="1" dirty="0"/>
              <a:t>(anglicky </a:t>
            </a:r>
            <a:r>
              <a:rPr lang="cs-CZ" b="1" dirty="0" err="1">
                <a:solidFill>
                  <a:srgbClr val="00B0F0"/>
                </a:solidFill>
              </a:rPr>
              <a:t>Process</a:t>
            </a:r>
            <a:r>
              <a:rPr lang="cs-CZ" b="1" dirty="0">
                <a:solidFill>
                  <a:srgbClr val="00B0F0"/>
                </a:solidFill>
              </a:rPr>
              <a:t> </a:t>
            </a:r>
            <a:r>
              <a:rPr lang="cs-CZ" b="1" dirty="0" err="1">
                <a:solidFill>
                  <a:srgbClr val="00B0F0"/>
                </a:solidFill>
              </a:rPr>
              <a:t>analysis</a:t>
            </a:r>
            <a:r>
              <a:rPr lang="cs-CZ" b="1" dirty="0"/>
              <a:t>) znamená </a:t>
            </a:r>
            <a:r>
              <a:rPr lang="cs-CZ" b="1" dirty="0">
                <a:solidFill>
                  <a:srgbClr val="00B0F0"/>
                </a:solidFill>
              </a:rPr>
              <a:t>analýzu toku práce</a:t>
            </a:r>
            <a:br>
              <a:rPr lang="cs-CZ" b="1" dirty="0">
                <a:solidFill>
                  <a:srgbClr val="00B0F0"/>
                </a:solidFill>
              </a:rPr>
            </a:br>
            <a:r>
              <a:rPr lang="cs-CZ" b="1" dirty="0">
                <a:solidFill>
                  <a:srgbClr val="00B0F0"/>
                </a:solidFill>
              </a:rPr>
              <a:t>v organizacích</a:t>
            </a:r>
            <a:r>
              <a:rPr lang="cs-CZ" b="1" dirty="0"/>
              <a:t>, tedy analýzu jednotlivých procesů.</a:t>
            </a:r>
          </a:p>
          <a:p>
            <a:r>
              <a:rPr lang="cs-CZ" b="1" dirty="0"/>
              <a:t>Pomáhá pochopit, zlepšit a řídit procesy v organizaci.</a:t>
            </a:r>
          </a:p>
          <a:p>
            <a:r>
              <a:rPr lang="cs-CZ" b="1" dirty="0"/>
              <a:t>Analýza procesů je tedy analýza zaměřená na postup práce od jednoho člověka k druhému, přičemž popisuje vstupy, výstupy, jednotlivé kroky a případně též spotřebu zdrojů.</a:t>
            </a:r>
          </a:p>
          <a:p>
            <a:r>
              <a:rPr lang="cs-CZ" b="1" dirty="0"/>
              <a:t>Zjednodušeně je analýza procesů o tom, </a:t>
            </a:r>
            <a:r>
              <a:rPr lang="cs-CZ" b="1" dirty="0">
                <a:solidFill>
                  <a:srgbClr val="00B0F0"/>
                </a:solidFill>
              </a:rPr>
              <a:t>“jak se co dělá” </a:t>
            </a:r>
            <a:r>
              <a:rPr lang="cs-CZ" b="1" dirty="0"/>
              <a:t>či </a:t>
            </a:r>
            <a:r>
              <a:rPr lang="cs-CZ" b="1" dirty="0">
                <a:solidFill>
                  <a:srgbClr val="00B0F0"/>
                </a:solidFill>
              </a:rPr>
              <a:t>“jak co probíhá”</a:t>
            </a:r>
            <a:r>
              <a:rPr lang="cs-CZ" b="1" dirty="0"/>
              <a:t>.</a:t>
            </a:r>
          </a:p>
          <a:p>
            <a:r>
              <a:rPr lang="cs-CZ" b="1" dirty="0"/>
              <a:t>Může se jednat o analýzu jednoho konkrétního procesu nebo komplexní analýzu všech procesů organizace.</a:t>
            </a:r>
          </a:p>
        </p:txBody>
      </p:sp>
    </p:spTree>
    <p:extLst>
      <p:ext uri="{BB962C8B-B14F-4D97-AF65-F5344CB8AC3E}">
        <p14:creationId xmlns:p14="http://schemas.microsoft.com/office/powerpoint/2010/main" val="12264434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3F63E1-B72E-4B16-AD20-C2BC6FD3D455}"/>
              </a:ext>
            </a:extLst>
          </p:cNvPr>
          <p:cNvSpPr>
            <a:spLocks noGrp="1"/>
          </p:cNvSpPr>
          <p:nvPr>
            <p:ph type="title"/>
          </p:nvPr>
        </p:nvSpPr>
        <p:spPr>
          <a:xfrm>
            <a:off x="457200" y="600103"/>
            <a:ext cx="8229600" cy="1143000"/>
          </a:xfrm>
        </p:spPr>
        <p:txBody>
          <a:bodyPr>
            <a:normAutofit fontScale="90000"/>
          </a:bodyPr>
          <a:lstStyle/>
          <a:p>
            <a:r>
              <a:rPr lang="cs-CZ" b="1" dirty="0">
                <a:solidFill>
                  <a:srgbClr val="FF0000"/>
                </a:solidFill>
              </a:rPr>
              <a:t>PROČ ORGANIZACE ANALYZUJÍ SVÉ PROCESY?</a:t>
            </a:r>
          </a:p>
        </p:txBody>
      </p:sp>
      <p:sp>
        <p:nvSpPr>
          <p:cNvPr id="3" name="Zástupný obsah 2">
            <a:extLst>
              <a:ext uri="{FF2B5EF4-FFF2-40B4-BE49-F238E27FC236}">
                <a16:creationId xmlns:a16="http://schemas.microsoft.com/office/drawing/2014/main" id="{40C17056-A227-4754-97DA-842D4FF0D69B}"/>
              </a:ext>
            </a:extLst>
          </p:cNvPr>
          <p:cNvSpPr>
            <a:spLocks noGrp="1"/>
          </p:cNvSpPr>
          <p:nvPr>
            <p:ph idx="1"/>
          </p:nvPr>
        </p:nvSpPr>
        <p:spPr>
          <a:xfrm>
            <a:off x="457200" y="2162013"/>
            <a:ext cx="8229600" cy="3964149"/>
          </a:xfrm>
        </p:spPr>
        <p:txBody>
          <a:bodyPr>
            <a:normAutofit/>
          </a:bodyPr>
          <a:lstStyle/>
          <a:p>
            <a:r>
              <a:rPr lang="cs-CZ" b="1" dirty="0"/>
              <a:t>V zásadě ze tří důvodů:</a:t>
            </a:r>
          </a:p>
          <a:p>
            <a:pPr lvl="1"/>
            <a:r>
              <a:rPr lang="cs-CZ" b="1" dirty="0"/>
              <a:t>Aby byly procesy popsány (např. pro účely popisů pracovních náplní, návodů, postupů práce nebo pro funkční specifikaci při vývoji aplikací)</a:t>
            </a:r>
          </a:p>
          <a:p>
            <a:pPr lvl="1"/>
            <a:r>
              <a:rPr lang="cs-CZ" b="1" dirty="0"/>
              <a:t>Aby byly procesy řízeny či automatizovány (například automatické schvalování faktur)</a:t>
            </a:r>
          </a:p>
          <a:p>
            <a:pPr lvl="1"/>
            <a:r>
              <a:rPr lang="cs-CZ" b="1" dirty="0"/>
              <a:t>Abychom mohli procesy zlepšit, optimalizovat</a:t>
            </a:r>
          </a:p>
        </p:txBody>
      </p:sp>
    </p:spTree>
    <p:extLst>
      <p:ext uri="{BB962C8B-B14F-4D97-AF65-F5344CB8AC3E}">
        <p14:creationId xmlns:p14="http://schemas.microsoft.com/office/powerpoint/2010/main" val="38380612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02FD33-8DCF-4501-8AD6-5E08573783DA}"/>
              </a:ext>
            </a:extLst>
          </p:cNvPr>
          <p:cNvSpPr>
            <a:spLocks noGrp="1"/>
          </p:cNvSpPr>
          <p:nvPr>
            <p:ph type="title"/>
          </p:nvPr>
        </p:nvSpPr>
        <p:spPr>
          <a:xfrm>
            <a:off x="457200" y="569106"/>
            <a:ext cx="8229600" cy="1143000"/>
          </a:xfrm>
        </p:spPr>
        <p:txBody>
          <a:bodyPr>
            <a:normAutofit fontScale="90000"/>
          </a:bodyPr>
          <a:lstStyle/>
          <a:p>
            <a:r>
              <a:rPr lang="pl-PL" b="1" dirty="0">
                <a:solidFill>
                  <a:srgbClr val="FF0000"/>
                </a:solidFill>
              </a:rPr>
              <a:t>K ČEMU JE ANALÝZA PROCESŮ</a:t>
            </a:r>
            <a:br>
              <a:rPr lang="pl-PL" b="1" dirty="0">
                <a:solidFill>
                  <a:srgbClr val="FF0000"/>
                </a:solidFill>
              </a:rPr>
            </a:br>
            <a:r>
              <a:rPr lang="pl-PL" b="1" dirty="0">
                <a:solidFill>
                  <a:srgbClr val="FF0000"/>
                </a:solidFill>
              </a:rPr>
              <a:t>V PRAXI?</a:t>
            </a:r>
            <a:endParaRPr lang="cs-CZ" b="1" dirty="0">
              <a:solidFill>
                <a:srgbClr val="FF0000"/>
              </a:solidFill>
            </a:endParaRPr>
          </a:p>
        </p:txBody>
      </p:sp>
      <p:sp>
        <p:nvSpPr>
          <p:cNvPr id="3" name="Zástupný obsah 2">
            <a:extLst>
              <a:ext uri="{FF2B5EF4-FFF2-40B4-BE49-F238E27FC236}">
                <a16:creationId xmlns:a16="http://schemas.microsoft.com/office/drawing/2014/main" id="{7055DF7A-888D-4E70-AD12-7D195158FA4B}"/>
              </a:ext>
            </a:extLst>
          </p:cNvPr>
          <p:cNvSpPr>
            <a:spLocks noGrp="1"/>
          </p:cNvSpPr>
          <p:nvPr>
            <p:ph idx="1"/>
          </p:nvPr>
        </p:nvSpPr>
        <p:spPr>
          <a:xfrm>
            <a:off x="457200" y="1859797"/>
            <a:ext cx="8229600" cy="4266366"/>
          </a:xfrm>
        </p:spPr>
        <p:txBody>
          <a:bodyPr>
            <a:normAutofit fontScale="77500" lnSpcReduction="20000"/>
          </a:bodyPr>
          <a:lstStyle/>
          <a:p>
            <a:r>
              <a:rPr lang="cs-CZ" b="1" dirty="0"/>
              <a:t>Procesní analýza je jednou z nejdůležitějších analytických technik, které organizace v praxi používají.</a:t>
            </a:r>
          </a:p>
          <a:p>
            <a:r>
              <a:rPr lang="cs-CZ" b="1" dirty="0"/>
              <a:t>Využijeme ji kdykoliv, když potřebujeme zjistit či popsat tok práce, zlepšit výkonnost, účelnost, efektivnost, hospodárnost nebo profitabilitu.</a:t>
            </a:r>
          </a:p>
          <a:p>
            <a:r>
              <a:rPr lang="cs-CZ" b="1" dirty="0"/>
              <a:t>Procesní analýza je výchozí bod pro další optimalizaci či </a:t>
            </a:r>
            <a:r>
              <a:rPr lang="cs-CZ" b="1" dirty="0" err="1"/>
              <a:t>reengineering</a:t>
            </a:r>
            <a:r>
              <a:rPr lang="cs-CZ" b="1" dirty="0"/>
              <a:t>.</a:t>
            </a:r>
          </a:p>
          <a:p>
            <a:r>
              <a:rPr lang="cs-CZ" b="1" dirty="0"/>
              <a:t>Analýza procesů pomáhá jednotlivé procesy identifikovat, popsat, vizualizovat a dát do vzájemných souvislostí.</a:t>
            </a:r>
          </a:p>
          <a:p>
            <a:r>
              <a:rPr lang="cs-CZ" b="1" dirty="0"/>
              <a:t>Může poskytnout jak detailní, tak přehledový obrázek</a:t>
            </a:r>
            <a:br>
              <a:rPr lang="cs-CZ" b="1" dirty="0"/>
            </a:br>
            <a:r>
              <a:rPr lang="cs-CZ" b="1" dirty="0"/>
              <a:t>o podnikových procesech a zvýraznit nedostatky či problémy.</a:t>
            </a:r>
          </a:p>
        </p:txBody>
      </p:sp>
    </p:spTree>
    <p:extLst>
      <p:ext uri="{BB962C8B-B14F-4D97-AF65-F5344CB8AC3E}">
        <p14:creationId xmlns:p14="http://schemas.microsoft.com/office/powerpoint/2010/main" val="6729989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1AF268-F689-4C5A-8119-4F705F2C2B5B}"/>
              </a:ext>
            </a:extLst>
          </p:cNvPr>
          <p:cNvSpPr>
            <a:spLocks noGrp="1"/>
          </p:cNvSpPr>
          <p:nvPr>
            <p:ph type="title"/>
          </p:nvPr>
        </p:nvSpPr>
        <p:spPr>
          <a:xfrm>
            <a:off x="457200" y="619932"/>
            <a:ext cx="8229600" cy="797706"/>
          </a:xfrm>
        </p:spPr>
        <p:txBody>
          <a:bodyPr>
            <a:normAutofit/>
          </a:bodyPr>
          <a:lstStyle/>
          <a:p>
            <a:r>
              <a:rPr lang="cs-CZ" b="1" dirty="0">
                <a:solidFill>
                  <a:srgbClr val="FF0000"/>
                </a:solidFill>
              </a:rPr>
              <a:t>VYUŽITÍ ANALÝZY PROCESŮ</a:t>
            </a:r>
            <a:endParaRPr lang="cs-CZ" dirty="0">
              <a:solidFill>
                <a:srgbClr val="FF0000"/>
              </a:solidFill>
            </a:endParaRPr>
          </a:p>
        </p:txBody>
      </p:sp>
      <p:sp>
        <p:nvSpPr>
          <p:cNvPr id="3" name="Zástupný obsah 2">
            <a:extLst>
              <a:ext uri="{FF2B5EF4-FFF2-40B4-BE49-F238E27FC236}">
                <a16:creationId xmlns:a16="http://schemas.microsoft.com/office/drawing/2014/main" id="{D6D194E6-A362-4A14-8D98-E04ED6392B07}"/>
              </a:ext>
            </a:extLst>
          </p:cNvPr>
          <p:cNvSpPr>
            <a:spLocks noGrp="1"/>
          </p:cNvSpPr>
          <p:nvPr>
            <p:ph idx="1"/>
          </p:nvPr>
        </p:nvSpPr>
        <p:spPr>
          <a:xfrm>
            <a:off x="457200" y="1650569"/>
            <a:ext cx="8229600" cy="4475594"/>
          </a:xfrm>
        </p:spPr>
        <p:txBody>
          <a:bodyPr>
            <a:normAutofit fontScale="77500" lnSpcReduction="20000"/>
          </a:bodyPr>
          <a:lstStyle/>
          <a:p>
            <a:r>
              <a:rPr lang="cs-CZ" b="1" dirty="0"/>
              <a:t>Typické příklady:</a:t>
            </a:r>
          </a:p>
          <a:p>
            <a:pPr lvl="1"/>
            <a:r>
              <a:rPr lang="cs-CZ" b="1" dirty="0"/>
              <a:t>Popis procesů určený pro vnitřní předpisy/směrnice.</a:t>
            </a:r>
          </a:p>
          <a:p>
            <a:pPr lvl="1"/>
            <a:r>
              <a:rPr lang="cs-CZ" b="1" dirty="0"/>
              <a:t>Popis procesů jako podklad pro nastavení </a:t>
            </a:r>
            <a:r>
              <a:rPr lang="cs-CZ" b="1" dirty="0" err="1"/>
              <a:t>workflow</a:t>
            </a:r>
            <a:r>
              <a:rPr lang="cs-CZ" b="1" dirty="0"/>
              <a:t>.</a:t>
            </a:r>
          </a:p>
          <a:p>
            <a:pPr lvl="1"/>
            <a:r>
              <a:rPr lang="cs-CZ" b="1" dirty="0"/>
              <a:t>Popis procesů pro pracovní náplně.</a:t>
            </a:r>
          </a:p>
          <a:p>
            <a:pPr lvl="1"/>
            <a:r>
              <a:rPr lang="cs-CZ" b="1" dirty="0"/>
              <a:t>Popis procesů pro zákazníky či obchodní partnery (např. jak mají postupovat při nákupu).</a:t>
            </a:r>
          </a:p>
          <a:p>
            <a:pPr lvl="1"/>
            <a:r>
              <a:rPr lang="cs-CZ" b="1" dirty="0"/>
              <a:t>Popis procesů jako podklad pro zavedení nových systémů, aplikací informačního systému podniku.</a:t>
            </a:r>
          </a:p>
          <a:p>
            <a:pPr lvl="1"/>
            <a:r>
              <a:rPr lang="cs-CZ" b="1" dirty="0"/>
              <a:t>Je využívána jako podklad pro zadání pro podnikové aplikace, ve kterých se podpora procesů realizuje (např. ERP aplikace, HRM aplikace a podobně).</a:t>
            </a:r>
          </a:p>
          <a:p>
            <a:pPr lvl="1"/>
            <a:r>
              <a:rPr lang="cs-CZ" b="1" dirty="0"/>
              <a:t>Následná optimalizace procesů nebo či zásadní </a:t>
            </a:r>
            <a:r>
              <a:rPr lang="cs-CZ" b="1" dirty="0" err="1"/>
              <a:t>reengineering</a:t>
            </a:r>
            <a:r>
              <a:rPr lang="cs-CZ" b="1" dirty="0"/>
              <a:t> procesů s cílem zlepšení, snížení nákladů, zjednodušení či zrychlení procesů, odstranění nedostatků.</a:t>
            </a:r>
          </a:p>
        </p:txBody>
      </p:sp>
    </p:spTree>
    <p:extLst>
      <p:ext uri="{BB962C8B-B14F-4D97-AF65-F5344CB8AC3E}">
        <p14:creationId xmlns:p14="http://schemas.microsoft.com/office/powerpoint/2010/main" val="4987641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A8D17A-C3CA-46E8-8C8A-9A3E97F90C65}"/>
              </a:ext>
            </a:extLst>
          </p:cNvPr>
          <p:cNvSpPr>
            <a:spLocks noGrp="1"/>
          </p:cNvSpPr>
          <p:nvPr>
            <p:ph type="title"/>
          </p:nvPr>
        </p:nvSpPr>
        <p:spPr>
          <a:xfrm>
            <a:off x="457200" y="627680"/>
            <a:ext cx="8229600" cy="789957"/>
          </a:xfrm>
        </p:spPr>
        <p:txBody>
          <a:bodyPr>
            <a:normAutofit fontScale="90000"/>
          </a:bodyPr>
          <a:lstStyle/>
          <a:p>
            <a:r>
              <a:rPr lang="cs-CZ" b="1" dirty="0">
                <a:solidFill>
                  <a:srgbClr val="FF0000"/>
                </a:solidFill>
              </a:rPr>
              <a:t>TYPICKÉ VÝSTUPY ANALÝZY PROCESŮ</a:t>
            </a:r>
          </a:p>
        </p:txBody>
      </p:sp>
      <p:sp>
        <p:nvSpPr>
          <p:cNvPr id="3" name="Zástupný obsah 2">
            <a:extLst>
              <a:ext uri="{FF2B5EF4-FFF2-40B4-BE49-F238E27FC236}">
                <a16:creationId xmlns:a16="http://schemas.microsoft.com/office/drawing/2014/main" id="{98F1F872-D921-4D23-8B3D-D4B79D95054C}"/>
              </a:ext>
            </a:extLst>
          </p:cNvPr>
          <p:cNvSpPr>
            <a:spLocks noGrp="1"/>
          </p:cNvSpPr>
          <p:nvPr>
            <p:ph idx="1"/>
          </p:nvPr>
        </p:nvSpPr>
        <p:spPr>
          <a:xfrm>
            <a:off x="457200" y="1976035"/>
            <a:ext cx="8229600" cy="3122908"/>
          </a:xfrm>
        </p:spPr>
        <p:txBody>
          <a:bodyPr/>
          <a:lstStyle/>
          <a:p>
            <a:r>
              <a:rPr lang="cs-CZ" b="1" dirty="0"/>
              <a:t>Jsou to zejména procesní modely nebo celková </a:t>
            </a:r>
            <a:r>
              <a:rPr lang="cs-CZ" b="1" dirty="0">
                <a:solidFill>
                  <a:srgbClr val="00B0F0"/>
                </a:solidFill>
              </a:rPr>
              <a:t>mapa procesů </a:t>
            </a:r>
            <a:r>
              <a:rPr lang="cs-CZ" b="1" dirty="0"/>
              <a:t>v organizaci.</a:t>
            </a:r>
          </a:p>
          <a:p>
            <a:r>
              <a:rPr lang="cs-CZ" b="1" dirty="0"/>
              <a:t>Výstupy mohou mít grafickou podobu (procesní modely) ale také formu slovního či jinak strukturovaného popisu procesů.</a:t>
            </a:r>
          </a:p>
        </p:txBody>
      </p:sp>
    </p:spTree>
    <p:extLst>
      <p:ext uri="{BB962C8B-B14F-4D97-AF65-F5344CB8AC3E}">
        <p14:creationId xmlns:p14="http://schemas.microsoft.com/office/powerpoint/2010/main" val="35180467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0630A6-78D5-44F7-A4E8-9CEB442FB357}"/>
              </a:ext>
            </a:extLst>
          </p:cNvPr>
          <p:cNvSpPr>
            <a:spLocks noGrp="1"/>
          </p:cNvSpPr>
          <p:nvPr>
            <p:ph type="title"/>
          </p:nvPr>
        </p:nvSpPr>
        <p:spPr>
          <a:xfrm>
            <a:off x="131736" y="643180"/>
            <a:ext cx="8888278" cy="774458"/>
          </a:xfrm>
        </p:spPr>
        <p:txBody>
          <a:bodyPr>
            <a:normAutofit fontScale="90000"/>
          </a:bodyPr>
          <a:lstStyle/>
          <a:p>
            <a:r>
              <a:rPr lang="cs-CZ" b="1" dirty="0">
                <a:solidFill>
                  <a:srgbClr val="FF0000"/>
                </a:solidFill>
              </a:rPr>
              <a:t>JAKÁ JSOU RIZIKA PROCESNÍ ANALÝZY?</a:t>
            </a:r>
          </a:p>
        </p:txBody>
      </p:sp>
      <p:sp>
        <p:nvSpPr>
          <p:cNvPr id="3" name="Zástupný obsah 2">
            <a:extLst>
              <a:ext uri="{FF2B5EF4-FFF2-40B4-BE49-F238E27FC236}">
                <a16:creationId xmlns:a16="http://schemas.microsoft.com/office/drawing/2014/main" id="{13495060-A2F7-47E9-B0D6-8CBC1CFFDD13}"/>
              </a:ext>
            </a:extLst>
          </p:cNvPr>
          <p:cNvSpPr>
            <a:spLocks noGrp="1"/>
          </p:cNvSpPr>
          <p:nvPr>
            <p:ph idx="1"/>
          </p:nvPr>
        </p:nvSpPr>
        <p:spPr/>
        <p:txBody>
          <a:bodyPr>
            <a:normAutofit fontScale="92500" lnSpcReduction="10000"/>
          </a:bodyPr>
          <a:lstStyle/>
          <a:p>
            <a:r>
              <a:rPr lang="cs-CZ" b="1" dirty="0"/>
              <a:t>Nebezpečí se může skrývat v nesprávně provedené analýze, špatně zvoleném postupu</a:t>
            </a:r>
            <a:br>
              <a:rPr lang="cs-CZ" b="1" dirty="0"/>
            </a:br>
            <a:r>
              <a:rPr lang="cs-CZ" b="1" dirty="0"/>
              <a:t>a nástroji procesní analýzy.</a:t>
            </a:r>
          </a:p>
          <a:p>
            <a:r>
              <a:rPr lang="cs-CZ" b="1" dirty="0"/>
              <a:t>Mnohdy se věnuje nepřiměřeně velká práce samotné analýze v porovnání s jejími skutečnými přínosy.</a:t>
            </a:r>
          </a:p>
          <a:p>
            <a:r>
              <a:rPr lang="cs-CZ" b="1" dirty="0"/>
              <a:t>Je proto vhodné správně zvolit metodiku, nástroj.</a:t>
            </a:r>
          </a:p>
          <a:p>
            <a:r>
              <a:rPr lang="cs-CZ" b="1" dirty="0"/>
              <a:t>Z toho důvodu si organizace často najímají specializované odborníky.</a:t>
            </a:r>
          </a:p>
        </p:txBody>
      </p:sp>
    </p:spTree>
    <p:extLst>
      <p:ext uri="{BB962C8B-B14F-4D97-AF65-F5344CB8AC3E}">
        <p14:creationId xmlns:p14="http://schemas.microsoft.com/office/powerpoint/2010/main" val="6750799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C4D86A-99BD-4852-88A0-3BFE41C57039}"/>
              </a:ext>
            </a:extLst>
          </p:cNvPr>
          <p:cNvSpPr>
            <a:spLocks noGrp="1"/>
          </p:cNvSpPr>
          <p:nvPr>
            <p:ph type="title"/>
          </p:nvPr>
        </p:nvSpPr>
        <p:spPr>
          <a:xfrm>
            <a:off x="457200" y="607852"/>
            <a:ext cx="8229600" cy="1143000"/>
          </a:xfrm>
        </p:spPr>
        <p:txBody>
          <a:bodyPr>
            <a:normAutofit fontScale="90000"/>
          </a:bodyPr>
          <a:lstStyle/>
          <a:p>
            <a:r>
              <a:rPr lang="pl-PL" b="1" dirty="0">
                <a:solidFill>
                  <a:srgbClr val="FF0000"/>
                </a:solidFill>
              </a:rPr>
              <a:t>JAKÝ JE POSTUP PŘI ANALÝZE PROCESŮ?</a:t>
            </a:r>
            <a:endParaRPr lang="cs-CZ" b="1" dirty="0">
              <a:solidFill>
                <a:srgbClr val="FF0000"/>
              </a:solidFill>
            </a:endParaRPr>
          </a:p>
        </p:txBody>
      </p:sp>
      <p:sp>
        <p:nvSpPr>
          <p:cNvPr id="3" name="Zástupný obsah 2">
            <a:extLst>
              <a:ext uri="{FF2B5EF4-FFF2-40B4-BE49-F238E27FC236}">
                <a16:creationId xmlns:a16="http://schemas.microsoft.com/office/drawing/2014/main" id="{885F1F2A-3D33-48C9-9213-314B075C84FB}"/>
              </a:ext>
            </a:extLst>
          </p:cNvPr>
          <p:cNvSpPr>
            <a:spLocks noGrp="1"/>
          </p:cNvSpPr>
          <p:nvPr>
            <p:ph idx="1"/>
          </p:nvPr>
        </p:nvSpPr>
        <p:spPr>
          <a:xfrm>
            <a:off x="457200" y="1867545"/>
            <a:ext cx="8229600" cy="4258617"/>
          </a:xfrm>
        </p:spPr>
        <p:txBody>
          <a:bodyPr>
            <a:normAutofit fontScale="77500" lnSpcReduction="20000"/>
          </a:bodyPr>
          <a:lstStyle/>
          <a:p>
            <a:r>
              <a:rPr lang="cs-CZ" b="1" dirty="0"/>
              <a:t>Vzhledem k široké paletě využití procesní analýzy, není možné říci univerzální metodiku - </a:t>
            </a:r>
            <a:r>
              <a:rPr lang="cs-CZ" b="1" dirty="0">
                <a:solidFill>
                  <a:srgbClr val="00B0F0"/>
                </a:solidFill>
              </a:rPr>
              <a:t>postup a forma analýzy procesů </a:t>
            </a:r>
            <a:r>
              <a:rPr lang="cs-CZ" b="1" dirty="0"/>
              <a:t>se vždy musí odvíjet od konkrétní potřeby</a:t>
            </a:r>
            <a:br>
              <a:rPr lang="cs-CZ" b="1" dirty="0"/>
            </a:br>
            <a:r>
              <a:rPr lang="cs-CZ" b="1" dirty="0"/>
              <a:t>a konkrétní situace organizace.</a:t>
            </a:r>
          </a:p>
          <a:p>
            <a:r>
              <a:rPr lang="cs-CZ" b="1" dirty="0"/>
              <a:t>Při analýze procesů lze postupovat od analýzy jednotlivých procesů (tzv. </a:t>
            </a:r>
            <a:r>
              <a:rPr lang="cs-CZ" b="1" dirty="0">
                <a:solidFill>
                  <a:srgbClr val="00B0F0"/>
                </a:solidFill>
              </a:rPr>
              <a:t>popisy procesů </a:t>
            </a:r>
            <a:r>
              <a:rPr lang="cs-CZ" b="1" dirty="0"/>
              <a:t>či </a:t>
            </a:r>
            <a:r>
              <a:rPr lang="cs-CZ" b="1" dirty="0">
                <a:solidFill>
                  <a:srgbClr val="00B0F0"/>
                </a:solidFill>
              </a:rPr>
              <a:t>modely jednotlivých procesů</a:t>
            </a:r>
            <a:r>
              <a:rPr lang="cs-CZ" b="1" dirty="0"/>
              <a:t>) a jít odspoda-nahoru nebo při komplexní analýze procesů využít tzv. mapu procesů.</a:t>
            </a:r>
          </a:p>
          <a:p>
            <a:r>
              <a:rPr lang="cs-CZ" b="1" dirty="0"/>
              <a:t>Výsledkem procesní analýzy může být (v závislosti na použité metodice a nástrojích) obyčejný textový popis nebo sofistikovaný procesní model se zobrazením všech závislostí (kdo, co dělá, jaká data vznikají, jaké technologie se používají atd.).</a:t>
            </a:r>
          </a:p>
        </p:txBody>
      </p:sp>
    </p:spTree>
    <p:extLst>
      <p:ext uri="{BB962C8B-B14F-4D97-AF65-F5344CB8AC3E}">
        <p14:creationId xmlns:p14="http://schemas.microsoft.com/office/powerpoint/2010/main" val="189670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E2688C-372A-4A30-848E-A055C2A96868}"/>
              </a:ext>
            </a:extLst>
          </p:cNvPr>
          <p:cNvSpPr>
            <a:spLocks noGrp="1"/>
          </p:cNvSpPr>
          <p:nvPr>
            <p:ph type="title"/>
          </p:nvPr>
        </p:nvSpPr>
        <p:spPr>
          <a:xfrm>
            <a:off x="457200" y="596684"/>
            <a:ext cx="8229600" cy="820953"/>
          </a:xfrm>
        </p:spPr>
        <p:txBody>
          <a:bodyPr/>
          <a:lstStyle/>
          <a:p>
            <a:r>
              <a:rPr lang="cs-CZ" b="1" dirty="0">
                <a:solidFill>
                  <a:srgbClr val="FF0000"/>
                </a:solidFill>
              </a:rPr>
              <a:t>ŘÍZENÍ OBSAHU</a:t>
            </a:r>
          </a:p>
        </p:txBody>
      </p:sp>
      <p:sp>
        <p:nvSpPr>
          <p:cNvPr id="3" name="Zástupný obsah 2">
            <a:extLst>
              <a:ext uri="{FF2B5EF4-FFF2-40B4-BE49-F238E27FC236}">
                <a16:creationId xmlns:a16="http://schemas.microsoft.com/office/drawing/2014/main" id="{DB4C6D96-6359-45FD-A9AD-AA12A27A6A38}"/>
              </a:ext>
            </a:extLst>
          </p:cNvPr>
          <p:cNvSpPr>
            <a:spLocks noGrp="1"/>
          </p:cNvSpPr>
          <p:nvPr>
            <p:ph idx="1"/>
          </p:nvPr>
        </p:nvSpPr>
        <p:spPr>
          <a:xfrm>
            <a:off x="92990" y="1600200"/>
            <a:ext cx="8958020" cy="4525963"/>
          </a:xfrm>
        </p:spPr>
        <p:txBody>
          <a:bodyPr>
            <a:normAutofit fontScale="85000" lnSpcReduction="10000"/>
          </a:bodyPr>
          <a:lstStyle/>
          <a:p>
            <a:r>
              <a:rPr lang="cs-CZ" b="1" dirty="0"/>
              <a:t>Řízení obsahu se zabývá tématem správy a uchování informací, dat a znalostí, je důležité pro kvalitu obsahu,</a:t>
            </a:r>
            <a:br>
              <a:rPr lang="cs-CZ" b="1" dirty="0"/>
            </a:br>
            <a:r>
              <a:rPr lang="cs-CZ" b="1" dirty="0"/>
              <a:t>a zahrnuje všechny přístupy jako jsou:</a:t>
            </a:r>
          </a:p>
          <a:p>
            <a:pPr lvl="1"/>
            <a:r>
              <a:rPr lang="cs-CZ" b="1" dirty="0"/>
              <a:t>Informační management</a:t>
            </a:r>
          </a:p>
          <a:p>
            <a:pPr lvl="2"/>
            <a:r>
              <a:rPr lang="cs-CZ" b="1" dirty="0"/>
              <a:t>Informační strategie organizace</a:t>
            </a:r>
          </a:p>
          <a:p>
            <a:pPr lvl="2"/>
            <a:r>
              <a:rPr lang="cs-CZ" b="1" dirty="0"/>
              <a:t>Informační strategie podle </a:t>
            </a:r>
            <a:r>
              <a:rPr lang="cs-CZ" b="1" dirty="0" err="1"/>
              <a:t>Tofflerových</a:t>
            </a:r>
            <a:endParaRPr lang="cs-CZ" b="1" dirty="0"/>
          </a:p>
          <a:p>
            <a:pPr lvl="1"/>
            <a:r>
              <a:rPr lang="cs-CZ" b="1" dirty="0"/>
              <a:t>Ochrana a bezpečnost dat a informací</a:t>
            </a:r>
          </a:p>
          <a:p>
            <a:pPr lvl="1"/>
            <a:r>
              <a:rPr lang="cs-CZ" b="1" dirty="0"/>
              <a:t>Řízení dat</a:t>
            </a:r>
          </a:p>
          <a:p>
            <a:pPr lvl="2"/>
            <a:r>
              <a:rPr lang="cs-CZ" b="1" dirty="0"/>
              <a:t>Dublin </a:t>
            </a:r>
            <a:r>
              <a:rPr lang="cs-CZ" b="1" dirty="0" err="1"/>
              <a:t>Core</a:t>
            </a:r>
            <a:r>
              <a:rPr lang="cs-CZ" b="1" dirty="0"/>
              <a:t> (DC)</a:t>
            </a:r>
          </a:p>
          <a:p>
            <a:pPr lvl="2"/>
            <a:r>
              <a:rPr lang="cs-CZ" b="1" dirty="0"/>
              <a:t>Údržba a řízení dat</a:t>
            </a:r>
          </a:p>
          <a:p>
            <a:pPr lvl="2"/>
            <a:r>
              <a:rPr lang="cs-CZ" b="1" dirty="0"/>
              <a:t>Metody čištění dat</a:t>
            </a:r>
          </a:p>
          <a:p>
            <a:pPr lvl="1"/>
            <a:r>
              <a:rPr lang="cs-CZ" b="1" dirty="0"/>
              <a:t>Řízení znalostí</a:t>
            </a:r>
          </a:p>
        </p:txBody>
      </p:sp>
    </p:spTree>
    <p:extLst>
      <p:ext uri="{BB962C8B-B14F-4D97-AF65-F5344CB8AC3E}">
        <p14:creationId xmlns:p14="http://schemas.microsoft.com/office/powerpoint/2010/main" val="20821370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75B80F-FBBA-4750-95FD-6035EF154614}"/>
              </a:ext>
            </a:extLst>
          </p:cNvPr>
          <p:cNvSpPr>
            <a:spLocks noGrp="1"/>
          </p:cNvSpPr>
          <p:nvPr>
            <p:ph type="title"/>
          </p:nvPr>
        </p:nvSpPr>
        <p:spPr>
          <a:xfrm>
            <a:off x="457200" y="588936"/>
            <a:ext cx="8229600" cy="828702"/>
          </a:xfrm>
        </p:spPr>
        <p:txBody>
          <a:bodyPr>
            <a:normAutofit fontScale="90000"/>
          </a:bodyPr>
          <a:lstStyle/>
          <a:p>
            <a:r>
              <a:rPr lang="cs-CZ" b="1" dirty="0">
                <a:solidFill>
                  <a:srgbClr val="FF0000"/>
                </a:solidFill>
              </a:rPr>
              <a:t>KDO PROCESNÍ ANALÝZU PROVÁDÍ?</a:t>
            </a:r>
          </a:p>
        </p:txBody>
      </p:sp>
      <p:sp>
        <p:nvSpPr>
          <p:cNvPr id="3" name="Zástupný obsah 2">
            <a:extLst>
              <a:ext uri="{FF2B5EF4-FFF2-40B4-BE49-F238E27FC236}">
                <a16:creationId xmlns:a16="http://schemas.microsoft.com/office/drawing/2014/main" id="{C431D731-5980-452A-9F10-938B82054BEF}"/>
              </a:ext>
            </a:extLst>
          </p:cNvPr>
          <p:cNvSpPr>
            <a:spLocks noGrp="1"/>
          </p:cNvSpPr>
          <p:nvPr>
            <p:ph idx="1"/>
          </p:nvPr>
        </p:nvSpPr>
        <p:spPr>
          <a:xfrm>
            <a:off x="170481" y="1983783"/>
            <a:ext cx="8818535" cy="4142380"/>
          </a:xfrm>
        </p:spPr>
        <p:txBody>
          <a:bodyPr/>
          <a:lstStyle/>
          <a:p>
            <a:r>
              <a:rPr lang="cs-CZ" b="1" dirty="0"/>
              <a:t>Procesní analýzu může provádět zkušený pracovník stejně dobře jako externí poradenská firma.</a:t>
            </a:r>
          </a:p>
          <a:p>
            <a:r>
              <a:rPr lang="cs-CZ" b="1" dirty="0"/>
              <a:t>Služeb externistů organizace využívají zejména</a:t>
            </a:r>
            <a:br>
              <a:rPr lang="cs-CZ" b="1" dirty="0"/>
            </a:br>
            <a:r>
              <a:rPr lang="cs-CZ" b="1" dirty="0"/>
              <a:t>v situacích, kdy potřebují procesy optimalizovat</a:t>
            </a:r>
            <a:br>
              <a:rPr lang="cs-CZ" b="1" dirty="0"/>
            </a:br>
            <a:r>
              <a:rPr lang="cs-CZ" b="1" dirty="0"/>
              <a:t>a hledají zkušenosti a nejlepší praxe odjinud nebo potřebují tzv. “pohled zvenku”.</a:t>
            </a:r>
          </a:p>
        </p:txBody>
      </p:sp>
    </p:spTree>
    <p:extLst>
      <p:ext uri="{BB962C8B-B14F-4D97-AF65-F5344CB8AC3E}">
        <p14:creationId xmlns:p14="http://schemas.microsoft.com/office/powerpoint/2010/main" val="1905491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48A9D9-BEE4-446D-841E-EF9904BC00E4}"/>
              </a:ext>
            </a:extLst>
          </p:cNvPr>
          <p:cNvSpPr>
            <a:spLocks noGrp="1"/>
          </p:cNvSpPr>
          <p:nvPr>
            <p:ph type="title"/>
          </p:nvPr>
        </p:nvSpPr>
        <p:spPr>
          <a:xfrm>
            <a:off x="457200" y="731836"/>
            <a:ext cx="8229600" cy="859699"/>
          </a:xfrm>
        </p:spPr>
        <p:txBody>
          <a:bodyPr/>
          <a:lstStyle/>
          <a:p>
            <a:r>
              <a:rPr lang="cs-CZ" b="1" dirty="0">
                <a:solidFill>
                  <a:srgbClr val="FF0000"/>
                </a:solidFill>
              </a:rPr>
              <a:t>POZNÁMKA</a:t>
            </a:r>
          </a:p>
        </p:txBody>
      </p:sp>
      <p:sp>
        <p:nvSpPr>
          <p:cNvPr id="3" name="Zástupný obsah 2">
            <a:extLst>
              <a:ext uri="{FF2B5EF4-FFF2-40B4-BE49-F238E27FC236}">
                <a16:creationId xmlns:a16="http://schemas.microsoft.com/office/drawing/2014/main" id="{B284303C-8B20-40DF-8477-3B73BC581D8E}"/>
              </a:ext>
            </a:extLst>
          </p:cNvPr>
          <p:cNvSpPr>
            <a:spLocks noGrp="1"/>
          </p:cNvSpPr>
          <p:nvPr>
            <p:ph idx="1"/>
          </p:nvPr>
        </p:nvSpPr>
        <p:spPr>
          <a:xfrm>
            <a:off x="457200" y="2642461"/>
            <a:ext cx="8229600" cy="1596325"/>
          </a:xfrm>
        </p:spPr>
        <p:txBody>
          <a:bodyPr/>
          <a:lstStyle/>
          <a:p>
            <a:r>
              <a:rPr lang="cs-CZ" b="1" i="1" dirty="0"/>
              <a:t>Jednorázová, intenzivní forma procesní analýzy se někdy nazývá jako </a:t>
            </a:r>
            <a:r>
              <a:rPr lang="cs-CZ" b="1" i="1" dirty="0">
                <a:solidFill>
                  <a:srgbClr val="00B0F0"/>
                </a:solidFill>
              </a:rPr>
              <a:t>Procesní audit</a:t>
            </a:r>
            <a:r>
              <a:rPr lang="cs-CZ" b="1" i="1" dirty="0"/>
              <a:t>.</a:t>
            </a:r>
            <a:endParaRPr lang="cs-CZ" b="1" dirty="0"/>
          </a:p>
        </p:txBody>
      </p:sp>
    </p:spTree>
    <p:extLst>
      <p:ext uri="{BB962C8B-B14F-4D97-AF65-F5344CB8AC3E}">
        <p14:creationId xmlns:p14="http://schemas.microsoft.com/office/powerpoint/2010/main" val="22322122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1E7F07-1640-4BB5-8F93-C95A8855147D}"/>
              </a:ext>
            </a:extLst>
          </p:cNvPr>
          <p:cNvSpPr>
            <a:spLocks noGrp="1"/>
          </p:cNvSpPr>
          <p:nvPr>
            <p:ph type="title"/>
          </p:nvPr>
        </p:nvSpPr>
        <p:spPr>
          <a:xfrm>
            <a:off x="457200" y="623350"/>
            <a:ext cx="8229600" cy="1143000"/>
          </a:xfrm>
        </p:spPr>
        <p:txBody>
          <a:bodyPr>
            <a:normAutofit fontScale="90000"/>
          </a:bodyPr>
          <a:lstStyle/>
          <a:p>
            <a:r>
              <a:rPr lang="cs-CZ" b="1" dirty="0">
                <a:solidFill>
                  <a:srgbClr val="FF0000"/>
                </a:solidFill>
              </a:rPr>
              <a:t>JAKÉ METODY A TECHNIKY SE PŘI ANALÝZE PROCESŮ ČASTO POUŽÍVAJÍ?</a:t>
            </a:r>
          </a:p>
        </p:txBody>
      </p:sp>
      <p:sp>
        <p:nvSpPr>
          <p:cNvPr id="3" name="Zástupný obsah 2">
            <a:extLst>
              <a:ext uri="{FF2B5EF4-FFF2-40B4-BE49-F238E27FC236}">
                <a16:creationId xmlns:a16="http://schemas.microsoft.com/office/drawing/2014/main" id="{0BF592D1-AC3A-4B5F-BECE-F268CF8BB3A0}"/>
              </a:ext>
            </a:extLst>
          </p:cNvPr>
          <p:cNvSpPr>
            <a:spLocks noGrp="1"/>
          </p:cNvSpPr>
          <p:nvPr>
            <p:ph idx="1"/>
          </p:nvPr>
        </p:nvSpPr>
        <p:spPr>
          <a:xfrm>
            <a:off x="457200" y="2162013"/>
            <a:ext cx="8229600" cy="3964149"/>
          </a:xfrm>
        </p:spPr>
        <p:txBody>
          <a:bodyPr>
            <a:normAutofit fontScale="47500" lnSpcReduction="20000"/>
          </a:bodyPr>
          <a:lstStyle/>
          <a:p>
            <a:r>
              <a:rPr lang="cs-CZ" b="1" dirty="0"/>
              <a:t>TOC (</a:t>
            </a:r>
            <a:r>
              <a:rPr lang="cs-CZ" b="1" dirty="0" err="1"/>
              <a:t>Theory</a:t>
            </a:r>
            <a:r>
              <a:rPr lang="cs-CZ" b="1" dirty="0"/>
              <a:t> </a:t>
            </a:r>
            <a:r>
              <a:rPr lang="cs-CZ" b="1" dirty="0" err="1"/>
              <a:t>of</a:t>
            </a:r>
            <a:r>
              <a:rPr lang="cs-CZ" b="1" dirty="0"/>
              <a:t> </a:t>
            </a:r>
            <a:r>
              <a:rPr lang="cs-CZ" b="1" dirty="0" err="1"/>
              <a:t>Constraints</a:t>
            </a:r>
            <a:r>
              <a:rPr lang="cs-CZ" b="1" dirty="0"/>
              <a:t>) – teorie omezení</a:t>
            </a:r>
          </a:p>
          <a:p>
            <a:r>
              <a:rPr lang="cs-CZ" b="1" dirty="0" err="1"/>
              <a:t>Force</a:t>
            </a:r>
            <a:r>
              <a:rPr lang="cs-CZ" b="1" dirty="0"/>
              <a:t> </a:t>
            </a:r>
            <a:r>
              <a:rPr lang="cs-CZ" b="1" dirty="0" err="1"/>
              <a:t>Field</a:t>
            </a:r>
            <a:r>
              <a:rPr lang="cs-CZ" b="1" dirty="0"/>
              <a:t> </a:t>
            </a:r>
            <a:r>
              <a:rPr lang="cs-CZ" b="1" dirty="0" err="1"/>
              <a:t>Analysis</a:t>
            </a:r>
            <a:r>
              <a:rPr lang="cs-CZ" b="1" dirty="0"/>
              <a:t> (FFA) - analýza silových polí</a:t>
            </a:r>
          </a:p>
          <a:p>
            <a:r>
              <a:rPr lang="cs-CZ" b="1" dirty="0"/>
              <a:t>Diferenční analýza (Gap analýza)</a:t>
            </a:r>
          </a:p>
          <a:p>
            <a:r>
              <a:rPr lang="cs-CZ" b="1" dirty="0"/>
              <a:t>VSM (</a:t>
            </a:r>
            <a:r>
              <a:rPr lang="cs-CZ" b="1" dirty="0" err="1"/>
              <a:t>Value</a:t>
            </a:r>
            <a:r>
              <a:rPr lang="cs-CZ" b="1" dirty="0"/>
              <a:t> Stream </a:t>
            </a:r>
            <a:r>
              <a:rPr lang="cs-CZ" b="1" dirty="0" err="1"/>
              <a:t>Mapping</a:t>
            </a:r>
            <a:r>
              <a:rPr lang="cs-CZ" b="1" dirty="0"/>
              <a:t>) – mapování toku hodnot</a:t>
            </a:r>
          </a:p>
          <a:p>
            <a:r>
              <a:rPr lang="cs-CZ" b="1" dirty="0" err="1"/>
              <a:t>Value</a:t>
            </a:r>
            <a:r>
              <a:rPr lang="cs-CZ" b="1" dirty="0"/>
              <a:t> </a:t>
            </a:r>
            <a:r>
              <a:rPr lang="cs-CZ" b="1" dirty="0" err="1"/>
              <a:t>Added</a:t>
            </a:r>
            <a:r>
              <a:rPr lang="cs-CZ" b="1" dirty="0"/>
              <a:t> </a:t>
            </a:r>
            <a:r>
              <a:rPr lang="cs-CZ" b="1" dirty="0" err="1"/>
              <a:t>Analysis</a:t>
            </a:r>
            <a:endParaRPr lang="cs-CZ" b="1" dirty="0"/>
          </a:p>
          <a:p>
            <a:r>
              <a:rPr lang="cs-CZ" b="1" dirty="0" err="1"/>
              <a:t>Ishikawův</a:t>
            </a:r>
            <a:r>
              <a:rPr lang="cs-CZ" b="1" dirty="0"/>
              <a:t> diagram</a:t>
            </a:r>
          </a:p>
          <a:p>
            <a:r>
              <a:rPr lang="cs-CZ" b="1" dirty="0"/>
              <a:t>Brainstorming</a:t>
            </a:r>
          </a:p>
          <a:p>
            <a:r>
              <a:rPr lang="cs-CZ" b="1" dirty="0"/>
              <a:t>Metoda kritické cesty – CPM (</a:t>
            </a:r>
            <a:r>
              <a:rPr lang="cs-CZ" b="1" dirty="0" err="1"/>
              <a:t>Critical</a:t>
            </a:r>
            <a:r>
              <a:rPr lang="cs-CZ" b="1" dirty="0"/>
              <a:t> </a:t>
            </a:r>
            <a:r>
              <a:rPr lang="cs-CZ" b="1" dirty="0" err="1"/>
              <a:t>Path</a:t>
            </a:r>
            <a:r>
              <a:rPr lang="cs-CZ" b="1" dirty="0"/>
              <a:t> </a:t>
            </a:r>
            <a:r>
              <a:rPr lang="cs-CZ" b="1" dirty="0" err="1"/>
              <a:t>method</a:t>
            </a:r>
            <a:r>
              <a:rPr lang="cs-CZ" b="1" dirty="0"/>
              <a:t>)</a:t>
            </a:r>
          </a:p>
          <a:p>
            <a:r>
              <a:rPr lang="cs-CZ" b="1" dirty="0"/>
              <a:t>FMEA (</a:t>
            </a:r>
            <a:r>
              <a:rPr lang="cs-CZ" b="1" dirty="0" err="1"/>
              <a:t>Failure</a:t>
            </a:r>
            <a:r>
              <a:rPr lang="cs-CZ" b="1" dirty="0"/>
              <a:t> Mode and </a:t>
            </a:r>
            <a:r>
              <a:rPr lang="cs-CZ" b="1" dirty="0" err="1"/>
              <a:t>Effect</a:t>
            </a:r>
            <a:r>
              <a:rPr lang="cs-CZ" b="1" dirty="0"/>
              <a:t> </a:t>
            </a:r>
            <a:r>
              <a:rPr lang="cs-CZ" b="1" dirty="0" err="1"/>
              <a:t>Analysis</a:t>
            </a:r>
            <a:r>
              <a:rPr lang="cs-CZ" b="1" dirty="0"/>
              <a:t>)</a:t>
            </a:r>
          </a:p>
          <a:p>
            <a:r>
              <a:rPr lang="cs-CZ" b="1" dirty="0" err="1"/>
              <a:t>Affinity</a:t>
            </a:r>
            <a:r>
              <a:rPr lang="cs-CZ" b="1" dirty="0"/>
              <a:t> </a:t>
            </a:r>
            <a:r>
              <a:rPr lang="cs-CZ" b="1" dirty="0" err="1"/>
              <a:t>Diagrams</a:t>
            </a:r>
            <a:endParaRPr lang="cs-CZ" b="1" dirty="0"/>
          </a:p>
          <a:p>
            <a:r>
              <a:rPr lang="cs-CZ" b="1" dirty="0" err="1"/>
              <a:t>Demingův</a:t>
            </a:r>
            <a:r>
              <a:rPr lang="cs-CZ" b="1" dirty="0"/>
              <a:t> diagram (</a:t>
            </a:r>
            <a:r>
              <a:rPr lang="cs-CZ" b="1" dirty="0" err="1"/>
              <a:t>Deming</a:t>
            </a:r>
            <a:r>
              <a:rPr lang="cs-CZ" b="1" dirty="0"/>
              <a:t> </a:t>
            </a:r>
            <a:r>
              <a:rPr lang="cs-CZ" b="1" dirty="0" err="1"/>
              <a:t>Cycle</a:t>
            </a:r>
            <a:r>
              <a:rPr lang="cs-CZ" b="1" dirty="0"/>
              <a:t>, PDCA </a:t>
            </a:r>
            <a:r>
              <a:rPr lang="cs-CZ" b="1" dirty="0" err="1"/>
              <a:t>Cycle</a:t>
            </a:r>
            <a:r>
              <a:rPr lang="cs-CZ" b="1" dirty="0"/>
              <a:t>)</a:t>
            </a:r>
          </a:p>
          <a:p>
            <a:r>
              <a:rPr lang="cs-CZ" b="1" dirty="0"/>
              <a:t>CEDAR (Cause and </a:t>
            </a:r>
            <a:r>
              <a:rPr lang="cs-CZ" b="1" dirty="0" err="1"/>
              <a:t>Effect</a:t>
            </a:r>
            <a:r>
              <a:rPr lang="cs-CZ" b="1" dirty="0"/>
              <a:t> Diagram </a:t>
            </a:r>
            <a:r>
              <a:rPr lang="cs-CZ" b="1" dirty="0" err="1"/>
              <a:t>with</a:t>
            </a:r>
            <a:r>
              <a:rPr lang="cs-CZ" b="1" dirty="0"/>
              <a:t> </a:t>
            </a:r>
            <a:r>
              <a:rPr lang="cs-CZ" b="1" dirty="0" err="1"/>
              <a:t>the</a:t>
            </a:r>
            <a:r>
              <a:rPr lang="cs-CZ" b="1" dirty="0"/>
              <a:t> </a:t>
            </a:r>
            <a:r>
              <a:rPr lang="cs-CZ" b="1" dirty="0" err="1"/>
              <a:t>Addition</a:t>
            </a:r>
            <a:r>
              <a:rPr lang="cs-CZ" b="1" dirty="0"/>
              <a:t> </a:t>
            </a:r>
            <a:r>
              <a:rPr lang="cs-CZ" b="1" dirty="0" err="1"/>
              <a:t>of</a:t>
            </a:r>
            <a:r>
              <a:rPr lang="cs-CZ" b="1" dirty="0"/>
              <a:t> </a:t>
            </a:r>
            <a:r>
              <a:rPr lang="cs-CZ" b="1" dirty="0" err="1"/>
              <a:t>Cards</a:t>
            </a:r>
            <a:endParaRPr lang="cs-CZ" b="1" dirty="0"/>
          </a:p>
          <a:p>
            <a:r>
              <a:rPr lang="cs-CZ" b="1" dirty="0"/>
              <a:t>Korelační diagram (</a:t>
            </a:r>
            <a:r>
              <a:rPr lang="cs-CZ" b="1" dirty="0" err="1"/>
              <a:t>Scatter</a:t>
            </a:r>
            <a:r>
              <a:rPr lang="cs-CZ" b="1" dirty="0"/>
              <a:t> Diagram)</a:t>
            </a:r>
          </a:p>
          <a:p>
            <a:r>
              <a:rPr lang="cs-CZ" b="1" dirty="0"/>
              <a:t>Histogram</a:t>
            </a:r>
          </a:p>
          <a:p>
            <a:r>
              <a:rPr lang="cs-CZ" b="1" dirty="0" err="1"/>
              <a:t>Paretovo</a:t>
            </a:r>
            <a:r>
              <a:rPr lang="cs-CZ" b="1" dirty="0"/>
              <a:t> pravidlo (Pravidlo 80/20)</a:t>
            </a:r>
          </a:p>
          <a:p>
            <a:r>
              <a:rPr lang="cs-CZ" b="1" dirty="0"/>
              <a:t>Pozorování (</a:t>
            </a:r>
            <a:r>
              <a:rPr lang="cs-CZ" b="1" dirty="0" err="1"/>
              <a:t>Observation</a:t>
            </a:r>
            <a:r>
              <a:rPr lang="cs-CZ" b="1" dirty="0"/>
              <a:t>)</a:t>
            </a:r>
          </a:p>
          <a:p>
            <a:r>
              <a:rPr lang="cs-CZ" b="1" dirty="0"/>
              <a:t>Časové snímky</a:t>
            </a:r>
          </a:p>
        </p:txBody>
      </p:sp>
    </p:spTree>
    <p:extLst>
      <p:ext uri="{BB962C8B-B14F-4D97-AF65-F5344CB8AC3E}">
        <p14:creationId xmlns:p14="http://schemas.microsoft.com/office/powerpoint/2010/main" val="23027332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85905B-1AC7-4A45-A3DA-FE60E09DE873}"/>
              </a:ext>
            </a:extLst>
          </p:cNvPr>
          <p:cNvSpPr>
            <a:spLocks noGrp="1"/>
          </p:cNvSpPr>
          <p:nvPr>
            <p:ph type="title"/>
          </p:nvPr>
        </p:nvSpPr>
        <p:spPr>
          <a:xfrm>
            <a:off x="457200" y="731838"/>
            <a:ext cx="8229600" cy="1228698"/>
          </a:xfrm>
        </p:spPr>
        <p:txBody>
          <a:bodyPr>
            <a:normAutofit fontScale="90000"/>
          </a:bodyPr>
          <a:lstStyle/>
          <a:p>
            <a:r>
              <a:rPr lang="cs-CZ" b="1" dirty="0">
                <a:solidFill>
                  <a:srgbClr val="FF0000"/>
                </a:solidFill>
              </a:rPr>
              <a:t>JAKÉ EXISTUJÍ METODIKY MODELOVÁNÍ PROCESŮ?</a:t>
            </a:r>
          </a:p>
        </p:txBody>
      </p:sp>
      <p:sp>
        <p:nvSpPr>
          <p:cNvPr id="3" name="Zástupný obsah 2">
            <a:extLst>
              <a:ext uri="{FF2B5EF4-FFF2-40B4-BE49-F238E27FC236}">
                <a16:creationId xmlns:a16="http://schemas.microsoft.com/office/drawing/2014/main" id="{C2299127-C7F7-4A43-83A3-51DDF4B725D5}"/>
              </a:ext>
            </a:extLst>
          </p:cNvPr>
          <p:cNvSpPr>
            <a:spLocks noGrp="1"/>
          </p:cNvSpPr>
          <p:nvPr>
            <p:ph idx="1"/>
          </p:nvPr>
        </p:nvSpPr>
        <p:spPr>
          <a:xfrm>
            <a:off x="457200" y="2549471"/>
            <a:ext cx="8229600" cy="3576691"/>
          </a:xfrm>
        </p:spPr>
        <p:txBody>
          <a:bodyPr>
            <a:normAutofit/>
          </a:bodyPr>
          <a:lstStyle/>
          <a:p>
            <a:r>
              <a:rPr lang="cs-CZ" b="1" dirty="0" err="1"/>
              <a:t>Flowchart</a:t>
            </a:r>
            <a:r>
              <a:rPr lang="cs-CZ" b="1" dirty="0"/>
              <a:t> diagram</a:t>
            </a:r>
          </a:p>
          <a:p>
            <a:r>
              <a:rPr lang="cs-CZ" b="1" dirty="0"/>
              <a:t>BPMN (Business </a:t>
            </a:r>
            <a:r>
              <a:rPr lang="cs-CZ" b="1" dirty="0" err="1"/>
              <a:t>Process</a:t>
            </a:r>
            <a:r>
              <a:rPr lang="cs-CZ" b="1" dirty="0"/>
              <a:t> Modeling </a:t>
            </a:r>
            <a:r>
              <a:rPr lang="cs-CZ" b="1" dirty="0" err="1"/>
              <a:t>Language</a:t>
            </a:r>
            <a:r>
              <a:rPr lang="cs-CZ" b="1" dirty="0"/>
              <a:t>)</a:t>
            </a:r>
          </a:p>
          <a:p>
            <a:r>
              <a:rPr lang="cs-CZ" b="1" dirty="0"/>
              <a:t>UML (</a:t>
            </a:r>
            <a:r>
              <a:rPr lang="cs-CZ" b="1" dirty="0" err="1"/>
              <a:t>Unified</a:t>
            </a:r>
            <a:r>
              <a:rPr lang="cs-CZ" b="1" dirty="0"/>
              <a:t> Modeling </a:t>
            </a:r>
            <a:r>
              <a:rPr lang="cs-CZ" b="1" dirty="0" err="1"/>
              <a:t>Language</a:t>
            </a:r>
            <a:r>
              <a:rPr lang="cs-CZ" b="1" dirty="0"/>
              <a:t>)</a:t>
            </a:r>
          </a:p>
          <a:p>
            <a:r>
              <a:rPr lang="cs-CZ" b="1" dirty="0"/>
              <a:t>Metodika ARIS (prof. </a:t>
            </a:r>
            <a:r>
              <a:rPr lang="cs-CZ" b="1" dirty="0" err="1"/>
              <a:t>A.W.Scheer</a:t>
            </a:r>
            <a:r>
              <a:rPr lang="cs-CZ" b="1" dirty="0"/>
              <a:t>)</a:t>
            </a:r>
          </a:p>
          <a:p>
            <a:r>
              <a:rPr lang="cs-CZ" b="1" dirty="0"/>
              <a:t>Metodika IDEF3</a:t>
            </a:r>
          </a:p>
          <a:p>
            <a:r>
              <a:rPr lang="cs-CZ" b="1" dirty="0"/>
              <a:t>Metodika PDT</a:t>
            </a:r>
          </a:p>
        </p:txBody>
      </p:sp>
    </p:spTree>
    <p:extLst>
      <p:ext uri="{BB962C8B-B14F-4D97-AF65-F5344CB8AC3E}">
        <p14:creationId xmlns:p14="http://schemas.microsoft.com/office/powerpoint/2010/main" val="35940475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AEBA3C-489F-4E79-A75A-1ABFD04DD508}"/>
              </a:ext>
            </a:extLst>
          </p:cNvPr>
          <p:cNvSpPr>
            <a:spLocks noGrp="1"/>
          </p:cNvSpPr>
          <p:nvPr>
            <p:ph type="title"/>
          </p:nvPr>
        </p:nvSpPr>
        <p:spPr>
          <a:xfrm>
            <a:off x="457200" y="2857500"/>
            <a:ext cx="8229600" cy="1143000"/>
          </a:xfrm>
        </p:spPr>
        <p:txBody>
          <a:bodyPr/>
          <a:lstStyle/>
          <a:p>
            <a:r>
              <a:rPr lang="cs-CZ" b="1" dirty="0">
                <a:solidFill>
                  <a:srgbClr val="00B0F0"/>
                </a:solidFill>
              </a:rPr>
              <a:t>MAPA PROCESŮ</a:t>
            </a:r>
          </a:p>
        </p:txBody>
      </p:sp>
    </p:spTree>
    <p:extLst>
      <p:ext uri="{BB962C8B-B14F-4D97-AF65-F5344CB8AC3E}">
        <p14:creationId xmlns:p14="http://schemas.microsoft.com/office/powerpoint/2010/main" val="14526153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A5A2F9D7-C175-4159-82DE-846B0227EC94}"/>
              </a:ext>
            </a:extLst>
          </p:cNvPr>
          <p:cNvSpPr>
            <a:spLocks noGrp="1"/>
          </p:cNvSpPr>
          <p:nvPr>
            <p:ph type="title"/>
          </p:nvPr>
        </p:nvSpPr>
        <p:spPr>
          <a:xfrm>
            <a:off x="4393769" y="158401"/>
            <a:ext cx="4649492" cy="725003"/>
          </a:xfrm>
        </p:spPr>
        <p:txBody>
          <a:bodyPr>
            <a:normAutofit fontScale="90000"/>
          </a:bodyPr>
          <a:lstStyle/>
          <a:p>
            <a:r>
              <a:rPr lang="cs-CZ" b="1" dirty="0">
                <a:solidFill>
                  <a:srgbClr val="FF0000"/>
                </a:solidFill>
              </a:rPr>
              <a:t>MAPA PROCESŮ</a:t>
            </a:r>
          </a:p>
        </p:txBody>
      </p:sp>
      <p:sp>
        <p:nvSpPr>
          <p:cNvPr id="4" name="Zástupný obsah 3">
            <a:extLst>
              <a:ext uri="{FF2B5EF4-FFF2-40B4-BE49-F238E27FC236}">
                <a16:creationId xmlns:a16="http://schemas.microsoft.com/office/drawing/2014/main" id="{4B2251F3-9A06-4386-A4CC-6CDBC9292C0D}"/>
              </a:ext>
            </a:extLst>
          </p:cNvPr>
          <p:cNvSpPr>
            <a:spLocks noGrp="1"/>
          </p:cNvSpPr>
          <p:nvPr>
            <p:ph idx="1"/>
          </p:nvPr>
        </p:nvSpPr>
        <p:spPr>
          <a:xfrm>
            <a:off x="457200" y="1681566"/>
            <a:ext cx="8229600" cy="4444598"/>
          </a:xfrm>
        </p:spPr>
        <p:txBody>
          <a:bodyPr>
            <a:normAutofit fontScale="70000" lnSpcReduction="20000"/>
          </a:bodyPr>
          <a:lstStyle/>
          <a:p>
            <a:r>
              <a:rPr lang="cs-CZ" b="1" dirty="0">
                <a:solidFill>
                  <a:srgbClr val="00B0F0"/>
                </a:solidFill>
              </a:rPr>
              <a:t>Mapa procesů </a:t>
            </a:r>
            <a:r>
              <a:rPr lang="cs-CZ" b="1" dirty="0"/>
              <a:t>nebo také </a:t>
            </a:r>
            <a:r>
              <a:rPr lang="cs-CZ" b="1" dirty="0">
                <a:solidFill>
                  <a:srgbClr val="00B0F0"/>
                </a:solidFill>
              </a:rPr>
              <a:t>procesní model firmy </a:t>
            </a:r>
            <a:r>
              <a:rPr lang="cs-CZ" b="1" dirty="0"/>
              <a:t>(anglicky </a:t>
            </a:r>
            <a:r>
              <a:rPr lang="cs-CZ" b="1" dirty="0" err="1">
                <a:solidFill>
                  <a:srgbClr val="00B0F0"/>
                </a:solidFill>
              </a:rPr>
              <a:t>Process</a:t>
            </a:r>
            <a:r>
              <a:rPr lang="cs-CZ" b="1" dirty="0">
                <a:solidFill>
                  <a:srgbClr val="00B0F0"/>
                </a:solidFill>
              </a:rPr>
              <a:t> map</a:t>
            </a:r>
            <a:r>
              <a:rPr lang="cs-CZ" b="1" dirty="0"/>
              <a:t>) je označení </a:t>
            </a:r>
            <a:r>
              <a:rPr lang="cs-CZ" b="1" dirty="0">
                <a:solidFill>
                  <a:srgbClr val="00B0F0"/>
                </a:solidFill>
              </a:rPr>
              <a:t>přehledu procesů v organizaci nebo její části</a:t>
            </a:r>
            <a:r>
              <a:rPr lang="cs-CZ" b="1" dirty="0"/>
              <a:t>.</a:t>
            </a:r>
          </a:p>
          <a:p>
            <a:r>
              <a:rPr lang="cs-CZ" b="1" dirty="0"/>
              <a:t>Na rozdíl od </a:t>
            </a:r>
            <a:r>
              <a:rPr lang="cs-CZ" b="1" dirty="0">
                <a:solidFill>
                  <a:srgbClr val="00B0F0"/>
                </a:solidFill>
              </a:rPr>
              <a:t>modelu procesu</a:t>
            </a:r>
            <a:r>
              <a:rPr lang="cs-CZ" b="1" dirty="0"/>
              <a:t>, což je pojem používaný pro detailní popis jednoho konkrétního procesu.</a:t>
            </a:r>
          </a:p>
          <a:p>
            <a:r>
              <a:rPr lang="cs-CZ" b="1" dirty="0"/>
              <a:t>Mapa procesů člení obvykle procesy dle přidané hodnoty</a:t>
            </a:r>
            <a:br>
              <a:rPr lang="cs-CZ" b="1" dirty="0"/>
            </a:br>
            <a:r>
              <a:rPr lang="cs-CZ" b="1" dirty="0"/>
              <a:t>v organizaci na:</a:t>
            </a:r>
          </a:p>
          <a:p>
            <a:pPr lvl="1"/>
            <a:r>
              <a:rPr lang="cs-CZ" b="1" dirty="0"/>
              <a:t>Je to </a:t>
            </a:r>
            <a:r>
              <a:rPr lang="cs-CZ" b="1" dirty="0">
                <a:solidFill>
                  <a:srgbClr val="00B0F0"/>
                </a:solidFill>
              </a:rPr>
              <a:t>přehledné členění všech procesů a činností v organizaci</a:t>
            </a:r>
            <a:br>
              <a:rPr lang="cs-CZ" b="1" dirty="0">
                <a:solidFill>
                  <a:srgbClr val="00B0F0"/>
                </a:solidFill>
              </a:rPr>
            </a:br>
            <a:r>
              <a:rPr lang="cs-CZ" b="1" dirty="0"/>
              <a:t>a obvykle dělí procesy ve firmě na tyto tři hlavní oblasti:</a:t>
            </a:r>
          </a:p>
          <a:p>
            <a:pPr lvl="2"/>
            <a:r>
              <a:rPr lang="cs-CZ" b="1" dirty="0">
                <a:solidFill>
                  <a:srgbClr val="00B0F0"/>
                </a:solidFill>
              </a:rPr>
              <a:t>Hlavní procesy (</a:t>
            </a:r>
            <a:r>
              <a:rPr lang="cs-CZ" b="1" dirty="0" err="1">
                <a:solidFill>
                  <a:srgbClr val="00B0F0"/>
                </a:solidFill>
              </a:rPr>
              <a:t>Core</a:t>
            </a:r>
            <a:r>
              <a:rPr lang="cs-CZ" b="1" dirty="0">
                <a:solidFill>
                  <a:srgbClr val="00B0F0"/>
                </a:solidFill>
              </a:rPr>
              <a:t> Business) </a:t>
            </a:r>
            <a:r>
              <a:rPr lang="cs-CZ" b="1" dirty="0"/>
              <a:t>- zde se tvoří přidaná hodnota (výroba nebo poskytování služeb)</a:t>
            </a:r>
          </a:p>
          <a:p>
            <a:pPr lvl="2"/>
            <a:r>
              <a:rPr lang="cs-CZ" b="1" dirty="0">
                <a:solidFill>
                  <a:srgbClr val="00B0F0"/>
                </a:solidFill>
              </a:rPr>
              <a:t>Řídicí procesy </a:t>
            </a:r>
            <a:r>
              <a:rPr lang="cs-CZ" b="1" dirty="0"/>
              <a:t>- jsou třeba k řízení firmy</a:t>
            </a:r>
          </a:p>
          <a:p>
            <a:pPr lvl="2"/>
            <a:r>
              <a:rPr lang="cs-CZ" b="1" dirty="0">
                <a:solidFill>
                  <a:srgbClr val="00B0F0"/>
                </a:solidFill>
              </a:rPr>
              <a:t>Podpůrné procesy (Support </a:t>
            </a:r>
            <a:r>
              <a:rPr lang="cs-CZ" b="1" dirty="0" err="1">
                <a:solidFill>
                  <a:srgbClr val="00B0F0"/>
                </a:solidFill>
              </a:rPr>
              <a:t>Processes</a:t>
            </a:r>
            <a:r>
              <a:rPr lang="cs-CZ" b="1" dirty="0">
                <a:solidFill>
                  <a:srgbClr val="00B0F0"/>
                </a:solidFill>
              </a:rPr>
              <a:t>) </a:t>
            </a:r>
            <a:r>
              <a:rPr lang="cs-CZ" b="1" dirty="0"/>
              <a:t>- jsou třeba k fungování firmy</a:t>
            </a:r>
          </a:p>
          <a:p>
            <a:r>
              <a:rPr lang="cs-CZ" b="1" dirty="0"/>
              <a:t>Mapa procesů může být na konceptuální úrovni univerzální, na úrovni detailní (logického, či fyzického popisu) se obvykle nazývá jako </a:t>
            </a:r>
            <a:r>
              <a:rPr lang="cs-CZ" b="1" dirty="0">
                <a:solidFill>
                  <a:srgbClr val="00B0F0"/>
                </a:solidFill>
              </a:rPr>
              <a:t>referenční procesní mapa </a:t>
            </a:r>
            <a:r>
              <a:rPr lang="cs-CZ" b="1" dirty="0"/>
              <a:t>nebo </a:t>
            </a:r>
            <a:r>
              <a:rPr lang="cs-CZ" b="1" dirty="0">
                <a:solidFill>
                  <a:srgbClr val="00B0F0"/>
                </a:solidFill>
              </a:rPr>
              <a:t>referenční procesní model</a:t>
            </a:r>
            <a:r>
              <a:rPr lang="cs-CZ" b="1" dirty="0"/>
              <a:t>.</a:t>
            </a:r>
          </a:p>
        </p:txBody>
      </p:sp>
    </p:spTree>
    <p:extLst>
      <p:ext uri="{BB962C8B-B14F-4D97-AF65-F5344CB8AC3E}">
        <p14:creationId xmlns:p14="http://schemas.microsoft.com/office/powerpoint/2010/main" val="39899668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0A3870-496E-41A6-9539-CC50ADCB8732}"/>
              </a:ext>
            </a:extLst>
          </p:cNvPr>
          <p:cNvSpPr>
            <a:spLocks noGrp="1"/>
          </p:cNvSpPr>
          <p:nvPr>
            <p:ph type="title"/>
          </p:nvPr>
        </p:nvSpPr>
        <p:spPr>
          <a:xfrm>
            <a:off x="457200" y="654347"/>
            <a:ext cx="8229600" cy="1143000"/>
          </a:xfrm>
        </p:spPr>
        <p:txBody>
          <a:bodyPr/>
          <a:lstStyle/>
          <a:p>
            <a:r>
              <a:rPr lang="cs-CZ" b="1" dirty="0">
                <a:solidFill>
                  <a:srgbClr val="FF0000"/>
                </a:solidFill>
              </a:rPr>
              <a:t>VÝHODA POUŽITÍ MAPY PROCESŮ</a:t>
            </a:r>
          </a:p>
        </p:txBody>
      </p:sp>
      <p:sp>
        <p:nvSpPr>
          <p:cNvPr id="3" name="Zástupný obsah 2">
            <a:extLst>
              <a:ext uri="{FF2B5EF4-FFF2-40B4-BE49-F238E27FC236}">
                <a16:creationId xmlns:a16="http://schemas.microsoft.com/office/drawing/2014/main" id="{531D3059-FF7D-4D46-A0D7-CBB7CB3FFE31}"/>
              </a:ext>
            </a:extLst>
          </p:cNvPr>
          <p:cNvSpPr>
            <a:spLocks noGrp="1"/>
          </p:cNvSpPr>
          <p:nvPr>
            <p:ph idx="1"/>
          </p:nvPr>
        </p:nvSpPr>
        <p:spPr>
          <a:xfrm>
            <a:off x="457200" y="2355742"/>
            <a:ext cx="8229600" cy="1363851"/>
          </a:xfrm>
        </p:spPr>
        <p:txBody>
          <a:bodyPr/>
          <a:lstStyle/>
          <a:p>
            <a:r>
              <a:rPr lang="cs-CZ" b="1" dirty="0"/>
              <a:t>Výhoda použití mapy procesů při analýze je rychlejší průběh.</a:t>
            </a:r>
          </a:p>
        </p:txBody>
      </p:sp>
    </p:spTree>
    <p:extLst>
      <p:ext uri="{BB962C8B-B14F-4D97-AF65-F5344CB8AC3E}">
        <p14:creationId xmlns:p14="http://schemas.microsoft.com/office/powerpoint/2010/main" val="823428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BC6D3C-4CB3-415A-B9C0-E8A58659C72A}"/>
              </a:ext>
            </a:extLst>
          </p:cNvPr>
          <p:cNvSpPr>
            <a:spLocks noGrp="1"/>
          </p:cNvSpPr>
          <p:nvPr>
            <p:ph type="title"/>
          </p:nvPr>
        </p:nvSpPr>
        <p:spPr>
          <a:xfrm>
            <a:off x="457200" y="573437"/>
            <a:ext cx="8229600" cy="1014682"/>
          </a:xfrm>
        </p:spPr>
        <p:txBody>
          <a:bodyPr>
            <a:normAutofit fontScale="90000"/>
          </a:bodyPr>
          <a:lstStyle/>
          <a:p>
            <a:r>
              <a:rPr lang="cs-CZ" sz="3200" b="1" dirty="0">
                <a:solidFill>
                  <a:srgbClr val="FF0000"/>
                </a:solidFill>
              </a:rPr>
              <a:t>OBLASTI MOŽNÉHO PRAKTICKÉHO VYUŽITÍ MAPY PROCESŮ</a:t>
            </a:r>
          </a:p>
        </p:txBody>
      </p:sp>
      <p:sp>
        <p:nvSpPr>
          <p:cNvPr id="3" name="Zástupný obsah 2">
            <a:extLst>
              <a:ext uri="{FF2B5EF4-FFF2-40B4-BE49-F238E27FC236}">
                <a16:creationId xmlns:a16="http://schemas.microsoft.com/office/drawing/2014/main" id="{76D7BB17-EAEA-4B38-A01A-F253A1E5212E}"/>
              </a:ext>
            </a:extLst>
          </p:cNvPr>
          <p:cNvSpPr>
            <a:spLocks noGrp="1"/>
          </p:cNvSpPr>
          <p:nvPr>
            <p:ph idx="1"/>
          </p:nvPr>
        </p:nvSpPr>
        <p:spPr>
          <a:xfrm>
            <a:off x="457200" y="1821051"/>
            <a:ext cx="8229600" cy="4305112"/>
          </a:xfrm>
        </p:spPr>
        <p:txBody>
          <a:bodyPr>
            <a:normAutofit fontScale="85000" lnSpcReduction="20000"/>
          </a:bodyPr>
          <a:lstStyle/>
          <a:p>
            <a:r>
              <a:rPr lang="cs-CZ" b="1" dirty="0"/>
              <a:t>Procesní řízení</a:t>
            </a:r>
          </a:p>
          <a:p>
            <a:pPr lvl="1"/>
            <a:r>
              <a:rPr lang="cs-CZ" b="1" dirty="0"/>
              <a:t>Procesní analýza (</a:t>
            </a:r>
            <a:r>
              <a:rPr lang="cs-CZ" b="1" dirty="0" err="1"/>
              <a:t>Process</a:t>
            </a:r>
            <a:r>
              <a:rPr lang="cs-CZ" b="1" dirty="0"/>
              <a:t> </a:t>
            </a:r>
            <a:r>
              <a:rPr lang="cs-CZ" b="1" dirty="0" err="1"/>
              <a:t>Analysis</a:t>
            </a:r>
            <a:r>
              <a:rPr lang="cs-CZ" b="1" dirty="0"/>
              <a:t>)</a:t>
            </a:r>
          </a:p>
          <a:p>
            <a:pPr lvl="1"/>
            <a:r>
              <a:rPr lang="cs-CZ" b="1" dirty="0" err="1"/>
              <a:t>Reengineering</a:t>
            </a:r>
            <a:r>
              <a:rPr lang="cs-CZ" b="1" dirty="0"/>
              <a:t> procesů</a:t>
            </a:r>
          </a:p>
          <a:p>
            <a:pPr lvl="1"/>
            <a:r>
              <a:rPr lang="cs-CZ" b="1" dirty="0"/>
              <a:t>Redesign procesů</a:t>
            </a:r>
          </a:p>
          <a:p>
            <a:pPr lvl="1"/>
            <a:r>
              <a:rPr lang="cs-CZ" b="1" dirty="0"/>
              <a:t>Optimalizace procesů</a:t>
            </a:r>
          </a:p>
          <a:p>
            <a:pPr lvl="1"/>
            <a:r>
              <a:rPr lang="cs-CZ" b="1" dirty="0"/>
              <a:t>Řízení procesů (</a:t>
            </a:r>
            <a:r>
              <a:rPr lang="cs-CZ" b="1" dirty="0" err="1"/>
              <a:t>Process</a:t>
            </a:r>
            <a:r>
              <a:rPr lang="cs-CZ" b="1" dirty="0"/>
              <a:t> Management)</a:t>
            </a:r>
          </a:p>
          <a:p>
            <a:pPr lvl="1"/>
            <a:r>
              <a:rPr lang="cs-CZ" b="1" dirty="0"/>
              <a:t>Procesní audit</a:t>
            </a:r>
          </a:p>
          <a:p>
            <a:r>
              <a:rPr lang="cs-CZ" b="1" dirty="0"/>
              <a:t>Řízení výkonnosti firmy</a:t>
            </a:r>
          </a:p>
          <a:p>
            <a:pPr lvl="1"/>
            <a:r>
              <a:rPr lang="cs-CZ" b="1" dirty="0"/>
              <a:t>Identifikace KPI (klíčové indikátory výkonnosti)</a:t>
            </a:r>
          </a:p>
          <a:p>
            <a:r>
              <a:rPr lang="cs-CZ" b="1" dirty="0"/>
              <a:t>Management organizace</a:t>
            </a:r>
          </a:p>
          <a:p>
            <a:pPr lvl="1"/>
            <a:r>
              <a:rPr lang="cs-CZ" b="1" dirty="0"/>
              <a:t>Popis kompetencí v organizaci</a:t>
            </a:r>
          </a:p>
        </p:txBody>
      </p:sp>
    </p:spTree>
    <p:extLst>
      <p:ext uri="{BB962C8B-B14F-4D97-AF65-F5344CB8AC3E}">
        <p14:creationId xmlns:p14="http://schemas.microsoft.com/office/powerpoint/2010/main" val="9685700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69C033-D861-43DE-90B5-EB093439D41E}"/>
              </a:ext>
            </a:extLst>
          </p:cNvPr>
          <p:cNvSpPr>
            <a:spLocks noGrp="1"/>
          </p:cNvSpPr>
          <p:nvPr>
            <p:ph type="title"/>
          </p:nvPr>
        </p:nvSpPr>
        <p:spPr>
          <a:xfrm>
            <a:off x="457200" y="2857500"/>
            <a:ext cx="8229600" cy="1143000"/>
          </a:xfrm>
        </p:spPr>
        <p:txBody>
          <a:bodyPr/>
          <a:lstStyle/>
          <a:p>
            <a:r>
              <a:rPr lang="cs-CZ" b="1" dirty="0">
                <a:solidFill>
                  <a:srgbClr val="00B0F0"/>
                </a:solidFill>
              </a:rPr>
              <a:t>INSOURCING</a:t>
            </a:r>
          </a:p>
        </p:txBody>
      </p:sp>
    </p:spTree>
    <p:extLst>
      <p:ext uri="{BB962C8B-B14F-4D97-AF65-F5344CB8AC3E}">
        <p14:creationId xmlns:p14="http://schemas.microsoft.com/office/powerpoint/2010/main" val="16503247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50CA908-7D03-4046-BBAB-2B4FCB3833A6}"/>
              </a:ext>
            </a:extLst>
          </p:cNvPr>
          <p:cNvSpPr>
            <a:spLocks noGrp="1"/>
          </p:cNvSpPr>
          <p:nvPr>
            <p:ph type="title"/>
          </p:nvPr>
        </p:nvSpPr>
        <p:spPr>
          <a:xfrm>
            <a:off x="457200" y="612182"/>
            <a:ext cx="8229600" cy="805455"/>
          </a:xfrm>
        </p:spPr>
        <p:txBody>
          <a:bodyPr/>
          <a:lstStyle/>
          <a:p>
            <a:r>
              <a:rPr lang="cs-CZ" b="1" dirty="0">
                <a:solidFill>
                  <a:srgbClr val="FF0000"/>
                </a:solidFill>
              </a:rPr>
              <a:t>INSOURCING/OUTSOURCING</a:t>
            </a:r>
          </a:p>
        </p:txBody>
      </p:sp>
      <p:sp>
        <p:nvSpPr>
          <p:cNvPr id="4" name="Zástupný obsah 3">
            <a:extLst>
              <a:ext uri="{FF2B5EF4-FFF2-40B4-BE49-F238E27FC236}">
                <a16:creationId xmlns:a16="http://schemas.microsoft.com/office/drawing/2014/main" id="{2FD17DDD-29F5-4782-AF49-272CEB75AA78}"/>
              </a:ext>
            </a:extLst>
          </p:cNvPr>
          <p:cNvSpPr>
            <a:spLocks noGrp="1"/>
          </p:cNvSpPr>
          <p:nvPr>
            <p:ph idx="1"/>
          </p:nvPr>
        </p:nvSpPr>
        <p:spPr>
          <a:xfrm>
            <a:off x="457200" y="1883044"/>
            <a:ext cx="8229600" cy="4243119"/>
          </a:xfrm>
        </p:spPr>
        <p:txBody>
          <a:bodyPr>
            <a:normAutofit fontScale="85000" lnSpcReduction="10000"/>
          </a:bodyPr>
          <a:lstStyle/>
          <a:p>
            <a:r>
              <a:rPr lang="cs-CZ" b="1" dirty="0" err="1">
                <a:solidFill>
                  <a:srgbClr val="00B0F0"/>
                </a:solidFill>
              </a:rPr>
              <a:t>Insourcing</a:t>
            </a:r>
            <a:r>
              <a:rPr lang="cs-CZ" b="1" dirty="0"/>
              <a:t> lze volně přeložit jako začlenění, v praxi se nepřekládá a používá se anglický výraz </a:t>
            </a:r>
            <a:r>
              <a:rPr lang="cs-CZ" b="1" dirty="0" err="1">
                <a:solidFill>
                  <a:srgbClr val="00B0F0"/>
                </a:solidFill>
              </a:rPr>
              <a:t>Insourcing</a:t>
            </a:r>
            <a:r>
              <a:rPr lang="cs-CZ" b="1" dirty="0"/>
              <a:t>.</a:t>
            </a:r>
          </a:p>
          <a:p>
            <a:r>
              <a:rPr lang="cs-CZ" b="1" dirty="0"/>
              <a:t>V praxi jde buď o opak outsourcingu, tedy </a:t>
            </a:r>
            <a:r>
              <a:rPr lang="cs-CZ" b="1" dirty="0">
                <a:solidFill>
                  <a:srgbClr val="00B0F0"/>
                </a:solidFill>
              </a:rPr>
              <a:t>začlenění (včlenění) </a:t>
            </a:r>
            <a:r>
              <a:rPr lang="cs-CZ" b="1" dirty="0"/>
              <a:t>původně externě zajišťovaných služeb (outsourcing), procesů a činností zpět dovnitř organizace nebo o </a:t>
            </a:r>
            <a:r>
              <a:rPr lang="cs-CZ" b="1" dirty="0">
                <a:solidFill>
                  <a:srgbClr val="00B0F0"/>
                </a:solidFill>
              </a:rPr>
              <a:t>začlenění cizích procesů do vlastní činnosti s cílem zefektivnit související procesy</a:t>
            </a:r>
            <a:r>
              <a:rPr lang="cs-CZ" b="1" dirty="0"/>
              <a:t>.</a:t>
            </a:r>
          </a:p>
          <a:p>
            <a:r>
              <a:rPr lang="cs-CZ" b="1" dirty="0"/>
              <a:t>Opakem je </a:t>
            </a:r>
            <a:r>
              <a:rPr lang="cs-CZ" b="1" dirty="0">
                <a:solidFill>
                  <a:srgbClr val="00B0F0"/>
                </a:solidFill>
              </a:rPr>
              <a:t>outsourcing</a:t>
            </a:r>
            <a:r>
              <a:rPr lang="cs-CZ" b="1" dirty="0"/>
              <a:t>.</a:t>
            </a:r>
          </a:p>
          <a:p>
            <a:r>
              <a:rPr lang="cs-CZ" b="1" dirty="0"/>
              <a:t>Volba výhodnosti externího nebo interního zajištění je součástí zejména řízení služeb nebo řízení procesů.</a:t>
            </a:r>
          </a:p>
        </p:txBody>
      </p:sp>
    </p:spTree>
    <p:extLst>
      <p:ext uri="{BB962C8B-B14F-4D97-AF65-F5344CB8AC3E}">
        <p14:creationId xmlns:p14="http://schemas.microsoft.com/office/powerpoint/2010/main" val="2167042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E9CE4A-DF89-4B95-A129-4773FA263F8C}"/>
              </a:ext>
            </a:extLst>
          </p:cNvPr>
          <p:cNvSpPr>
            <a:spLocks noGrp="1"/>
          </p:cNvSpPr>
          <p:nvPr>
            <p:ph type="title"/>
          </p:nvPr>
        </p:nvSpPr>
        <p:spPr>
          <a:xfrm>
            <a:off x="457200" y="643178"/>
            <a:ext cx="8229600" cy="898445"/>
          </a:xfrm>
        </p:spPr>
        <p:txBody>
          <a:bodyPr>
            <a:normAutofit/>
          </a:bodyPr>
          <a:lstStyle/>
          <a:p>
            <a:r>
              <a:rPr lang="cs-CZ" sz="3600" b="1" dirty="0">
                <a:solidFill>
                  <a:srgbClr val="FF0000"/>
                </a:solidFill>
              </a:rPr>
              <a:t>ŘÍZENÍ PROCESŮ PROVOZU A ROZVOJE ICT</a:t>
            </a:r>
          </a:p>
        </p:txBody>
      </p:sp>
      <p:sp>
        <p:nvSpPr>
          <p:cNvPr id="3" name="Zástupný obsah 2">
            <a:extLst>
              <a:ext uri="{FF2B5EF4-FFF2-40B4-BE49-F238E27FC236}">
                <a16:creationId xmlns:a16="http://schemas.microsoft.com/office/drawing/2014/main" id="{3BDF0BF4-B832-4BF9-9795-8F842E6491CF}"/>
              </a:ext>
            </a:extLst>
          </p:cNvPr>
          <p:cNvSpPr>
            <a:spLocks noGrp="1"/>
          </p:cNvSpPr>
          <p:nvPr>
            <p:ph idx="1"/>
          </p:nvPr>
        </p:nvSpPr>
        <p:spPr>
          <a:xfrm>
            <a:off x="457200" y="2061275"/>
            <a:ext cx="8229600" cy="4064888"/>
          </a:xfrm>
        </p:spPr>
        <p:txBody>
          <a:bodyPr>
            <a:normAutofit fontScale="85000" lnSpcReduction="20000"/>
          </a:bodyPr>
          <a:lstStyle/>
          <a:p>
            <a:r>
              <a:rPr lang="cs-CZ" b="1" dirty="0"/>
              <a:t>Řízení procesů provozu a rozvoje ICT se zabývá procesy a způsobem provozování informačního systému organizace a všemi informačními</a:t>
            </a:r>
            <a:br>
              <a:rPr lang="cs-CZ" b="1" dirty="0"/>
            </a:br>
            <a:r>
              <a:rPr lang="cs-CZ" b="1" dirty="0"/>
              <a:t>a komunikačními technologiemi.</a:t>
            </a:r>
          </a:p>
          <a:p>
            <a:r>
              <a:rPr lang="cs-CZ" b="1" dirty="0"/>
              <a:t>Pro nastavení a řízení procesů existují různé metody</a:t>
            </a:r>
            <a:br>
              <a:rPr lang="cs-CZ" b="1" dirty="0"/>
            </a:br>
            <a:r>
              <a:rPr lang="cs-CZ" b="1" dirty="0"/>
              <a:t>a rámce:</a:t>
            </a:r>
          </a:p>
          <a:p>
            <a:pPr lvl="1"/>
            <a:r>
              <a:rPr lang="cs-CZ" b="1" dirty="0"/>
              <a:t>CMMI-SW</a:t>
            </a:r>
          </a:p>
          <a:p>
            <a:pPr lvl="1"/>
            <a:r>
              <a:rPr lang="cs-CZ" b="1" dirty="0"/>
              <a:t>COBIT</a:t>
            </a:r>
          </a:p>
          <a:p>
            <a:pPr lvl="1"/>
            <a:r>
              <a:rPr lang="cs-CZ" b="1" dirty="0"/>
              <a:t>ITIL</a:t>
            </a:r>
          </a:p>
          <a:p>
            <a:pPr lvl="1"/>
            <a:r>
              <a:rPr lang="cs-CZ" b="1" dirty="0"/>
              <a:t>ITSM</a:t>
            </a:r>
          </a:p>
          <a:p>
            <a:pPr lvl="1"/>
            <a:r>
              <a:rPr lang="cs-CZ" b="1" dirty="0"/>
              <a:t>MMDIS</a:t>
            </a:r>
          </a:p>
        </p:txBody>
      </p:sp>
    </p:spTree>
    <p:extLst>
      <p:ext uri="{BB962C8B-B14F-4D97-AF65-F5344CB8AC3E}">
        <p14:creationId xmlns:p14="http://schemas.microsoft.com/office/powerpoint/2010/main" val="31259137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DEE09F-ADC3-4A85-A373-D9771BB80279}"/>
              </a:ext>
            </a:extLst>
          </p:cNvPr>
          <p:cNvSpPr>
            <a:spLocks noGrp="1"/>
          </p:cNvSpPr>
          <p:nvPr>
            <p:ph type="title"/>
          </p:nvPr>
        </p:nvSpPr>
        <p:spPr>
          <a:xfrm>
            <a:off x="457200" y="2857500"/>
            <a:ext cx="8229600" cy="1143000"/>
          </a:xfrm>
        </p:spPr>
        <p:txBody>
          <a:bodyPr/>
          <a:lstStyle/>
          <a:p>
            <a:r>
              <a:rPr lang="cs-CZ" b="1" dirty="0">
                <a:solidFill>
                  <a:srgbClr val="00B0F0"/>
                </a:solidFill>
              </a:rPr>
              <a:t>OUTSOURCING</a:t>
            </a:r>
          </a:p>
        </p:txBody>
      </p:sp>
    </p:spTree>
    <p:extLst>
      <p:ext uri="{BB962C8B-B14F-4D97-AF65-F5344CB8AC3E}">
        <p14:creationId xmlns:p14="http://schemas.microsoft.com/office/powerpoint/2010/main" val="18886686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2E69A1FC-959B-458B-90E5-8D73269F3921}"/>
              </a:ext>
            </a:extLst>
          </p:cNvPr>
          <p:cNvSpPr>
            <a:spLocks noGrp="1"/>
          </p:cNvSpPr>
          <p:nvPr>
            <p:ph type="title"/>
          </p:nvPr>
        </p:nvSpPr>
        <p:spPr>
          <a:xfrm>
            <a:off x="4626244" y="275093"/>
            <a:ext cx="4316278" cy="565689"/>
          </a:xfrm>
        </p:spPr>
        <p:txBody>
          <a:bodyPr>
            <a:normAutofit fontScale="90000"/>
          </a:bodyPr>
          <a:lstStyle/>
          <a:p>
            <a:r>
              <a:rPr lang="cs-CZ" b="1" dirty="0">
                <a:solidFill>
                  <a:srgbClr val="FF0000"/>
                </a:solidFill>
              </a:rPr>
              <a:t>OUTSOURCING</a:t>
            </a:r>
          </a:p>
        </p:txBody>
      </p:sp>
      <p:sp>
        <p:nvSpPr>
          <p:cNvPr id="4" name="Zástupný obsah 3">
            <a:extLst>
              <a:ext uri="{FF2B5EF4-FFF2-40B4-BE49-F238E27FC236}">
                <a16:creationId xmlns:a16="http://schemas.microsoft.com/office/drawing/2014/main" id="{8411428E-8819-4665-BCB3-6FC4B31F6E27}"/>
              </a:ext>
            </a:extLst>
          </p:cNvPr>
          <p:cNvSpPr>
            <a:spLocks noGrp="1"/>
          </p:cNvSpPr>
          <p:nvPr>
            <p:ph idx="1"/>
          </p:nvPr>
        </p:nvSpPr>
        <p:spPr>
          <a:xfrm>
            <a:off x="457200" y="1131376"/>
            <a:ext cx="8229600" cy="4994788"/>
          </a:xfrm>
        </p:spPr>
        <p:txBody>
          <a:bodyPr>
            <a:normAutofit fontScale="70000" lnSpcReduction="20000"/>
          </a:bodyPr>
          <a:lstStyle/>
          <a:p>
            <a:r>
              <a:rPr lang="cs-CZ" b="1" dirty="0">
                <a:solidFill>
                  <a:srgbClr val="00B0F0"/>
                </a:solidFill>
              </a:rPr>
              <a:t>Outsourcing</a:t>
            </a:r>
            <a:r>
              <a:rPr lang="cs-CZ" b="1" dirty="0"/>
              <a:t> lze volně přeložit jako vyčleňování nebo </a:t>
            </a:r>
            <a:r>
              <a:rPr lang="cs-CZ" b="1" dirty="0">
                <a:solidFill>
                  <a:srgbClr val="00B0F0"/>
                </a:solidFill>
              </a:rPr>
              <a:t>externí zajištění</a:t>
            </a:r>
            <a:r>
              <a:rPr lang="cs-CZ" b="1" dirty="0"/>
              <a:t>.</a:t>
            </a:r>
          </a:p>
          <a:p>
            <a:r>
              <a:rPr lang="cs-CZ" b="1" dirty="0"/>
              <a:t>V praxi jde o vyčlenění služeb, procesů nebo zdrojů (zejména ICT či </a:t>
            </a:r>
            <a:r>
              <a:rPr lang="cs-CZ" b="1" dirty="0">
                <a:solidFill>
                  <a:srgbClr val="00B0F0"/>
                </a:solidFill>
              </a:rPr>
              <a:t>infrastruktury</a:t>
            </a:r>
            <a:r>
              <a:rPr lang="cs-CZ" b="1" dirty="0"/>
              <a:t>) a činností mimo organizaci formou dlouhodobého smluvního vztahu.</a:t>
            </a:r>
          </a:p>
          <a:p>
            <a:r>
              <a:rPr lang="cs-CZ" b="1" dirty="0"/>
              <a:t>Někdy se tímto pojmem označuje samotný proces vyčlenění, někdy se pojem používá pro označení formy zajištění služeb, procesů a činností.</a:t>
            </a:r>
          </a:p>
          <a:p>
            <a:r>
              <a:rPr lang="cs-CZ" b="1" dirty="0"/>
              <a:t>Vyčleněné služby, procesy a činnosti jsou zajišťovány externím dodavatelem (poskytovatelem).</a:t>
            </a:r>
          </a:p>
          <a:p>
            <a:r>
              <a:rPr lang="cs-CZ" b="1" dirty="0"/>
              <a:t>Přestože se outsourcing může týkat dílčích procesů nebo zdrojů, je obvykle využíván pro nějakou ucelenější, širší oblast.</a:t>
            </a:r>
          </a:p>
          <a:p>
            <a:r>
              <a:rPr lang="cs-CZ" b="1" dirty="0">
                <a:solidFill>
                  <a:srgbClr val="00B0F0"/>
                </a:solidFill>
              </a:rPr>
              <a:t>Outsourcovaná služba</a:t>
            </a:r>
            <a:r>
              <a:rPr lang="cs-CZ" b="1" dirty="0"/>
              <a:t>, proces nebo činnost je </a:t>
            </a:r>
            <a:r>
              <a:rPr lang="cs-CZ" b="1" dirty="0">
                <a:solidFill>
                  <a:srgbClr val="00B0F0"/>
                </a:solidFill>
              </a:rPr>
              <a:t>řízena na základě SLA </a:t>
            </a:r>
            <a:r>
              <a:rPr lang="cs-CZ" b="1" dirty="0"/>
              <a:t>(</a:t>
            </a:r>
            <a:r>
              <a:rPr lang="cs-CZ" b="1" dirty="0" err="1"/>
              <a:t>Service</a:t>
            </a:r>
            <a:r>
              <a:rPr lang="cs-CZ" b="1" dirty="0"/>
              <a:t> Level </a:t>
            </a:r>
            <a:r>
              <a:rPr lang="cs-CZ" b="1" dirty="0" err="1"/>
              <a:t>Agreement</a:t>
            </a:r>
            <a:r>
              <a:rPr lang="cs-CZ" b="1" dirty="0"/>
              <a:t> - dohoda o úrovni poskytovaných služeb).</a:t>
            </a:r>
          </a:p>
          <a:p>
            <a:r>
              <a:rPr lang="cs-CZ" b="1" dirty="0"/>
              <a:t>Proto je v praxi nejvíce pojem outsourcing spojován se </a:t>
            </a:r>
            <a:r>
              <a:rPr lang="cs-CZ" b="1" dirty="0">
                <a:solidFill>
                  <a:srgbClr val="00B0F0"/>
                </a:solidFill>
              </a:rPr>
              <a:t>službou</a:t>
            </a:r>
            <a:r>
              <a:rPr lang="cs-CZ" b="1" dirty="0"/>
              <a:t>.</a:t>
            </a:r>
          </a:p>
        </p:txBody>
      </p:sp>
    </p:spTree>
    <p:extLst>
      <p:ext uri="{BB962C8B-B14F-4D97-AF65-F5344CB8AC3E}">
        <p14:creationId xmlns:p14="http://schemas.microsoft.com/office/powerpoint/2010/main" val="35353620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D5E181-F1E3-46C8-971D-2CE0AE472C0B}"/>
              </a:ext>
            </a:extLst>
          </p:cNvPr>
          <p:cNvSpPr>
            <a:spLocks noGrp="1"/>
          </p:cNvSpPr>
          <p:nvPr>
            <p:ph type="title"/>
          </p:nvPr>
        </p:nvSpPr>
        <p:spPr>
          <a:xfrm>
            <a:off x="457200" y="584604"/>
            <a:ext cx="8229600" cy="1143000"/>
          </a:xfrm>
        </p:spPr>
        <p:txBody>
          <a:bodyPr>
            <a:normAutofit fontScale="90000"/>
          </a:bodyPr>
          <a:lstStyle/>
          <a:p>
            <a:r>
              <a:rPr lang="cs-CZ" b="1" dirty="0">
                <a:solidFill>
                  <a:srgbClr val="FF0000"/>
                </a:solidFill>
              </a:rPr>
              <a:t>PODOBY A PŘÍVLASTKY OUTSOURCINGU</a:t>
            </a:r>
          </a:p>
        </p:txBody>
      </p:sp>
      <p:sp>
        <p:nvSpPr>
          <p:cNvPr id="3" name="Zástupný obsah 2">
            <a:extLst>
              <a:ext uri="{FF2B5EF4-FFF2-40B4-BE49-F238E27FC236}">
                <a16:creationId xmlns:a16="http://schemas.microsoft.com/office/drawing/2014/main" id="{9C37A373-CD31-4BDA-89AB-FED8C5827D3C}"/>
              </a:ext>
            </a:extLst>
          </p:cNvPr>
          <p:cNvSpPr>
            <a:spLocks noGrp="1"/>
          </p:cNvSpPr>
          <p:nvPr>
            <p:ph idx="1"/>
          </p:nvPr>
        </p:nvSpPr>
        <p:spPr>
          <a:xfrm>
            <a:off x="457200" y="2092271"/>
            <a:ext cx="8229600" cy="4033892"/>
          </a:xfrm>
        </p:spPr>
        <p:txBody>
          <a:bodyPr>
            <a:normAutofit fontScale="92500"/>
          </a:bodyPr>
          <a:lstStyle/>
          <a:p>
            <a:r>
              <a:rPr lang="cs-CZ" b="1" dirty="0">
                <a:solidFill>
                  <a:srgbClr val="00B0F0"/>
                </a:solidFill>
              </a:rPr>
              <a:t>Business </a:t>
            </a:r>
            <a:r>
              <a:rPr lang="cs-CZ" b="1" dirty="0" err="1">
                <a:solidFill>
                  <a:srgbClr val="00B0F0"/>
                </a:solidFill>
              </a:rPr>
              <a:t>Process</a:t>
            </a:r>
            <a:r>
              <a:rPr lang="cs-CZ" b="1" dirty="0">
                <a:solidFill>
                  <a:srgbClr val="00B0F0"/>
                </a:solidFill>
              </a:rPr>
              <a:t> Outsourcing </a:t>
            </a:r>
            <a:r>
              <a:rPr lang="cs-CZ" b="1" dirty="0"/>
              <a:t>(</a:t>
            </a:r>
            <a:r>
              <a:rPr lang="cs-CZ" b="1" dirty="0">
                <a:solidFill>
                  <a:srgbClr val="00B0F0"/>
                </a:solidFill>
              </a:rPr>
              <a:t>BPO</a:t>
            </a:r>
            <a:r>
              <a:rPr lang="cs-CZ" b="1" dirty="0"/>
              <a:t>) byl pojem, který se používal pro vyčlenění celých procesů nebo procesních bloků, zejména podpůrných.</a:t>
            </a:r>
          </a:p>
          <a:p>
            <a:r>
              <a:rPr lang="cs-CZ" b="1" dirty="0"/>
              <a:t>Smlouva s externím dodavatelem je však zpravidla formou služby, proto se v praxi používá pouze zjednodušený výraz outsourcing.</a:t>
            </a:r>
          </a:p>
          <a:p>
            <a:r>
              <a:rPr lang="cs-CZ" b="1" dirty="0">
                <a:solidFill>
                  <a:srgbClr val="00B0F0"/>
                </a:solidFill>
              </a:rPr>
              <a:t>Outsourcing v ICT </a:t>
            </a:r>
            <a:r>
              <a:rPr lang="cs-CZ" b="1" dirty="0"/>
              <a:t>má různou podobu od ASP, </a:t>
            </a:r>
            <a:r>
              <a:rPr lang="cs-CZ" b="1" dirty="0" err="1"/>
              <a:t>SaaS</a:t>
            </a:r>
            <a:r>
              <a:rPr lang="cs-CZ" b="1" dirty="0"/>
              <a:t> až po Cloud </a:t>
            </a:r>
            <a:r>
              <a:rPr lang="cs-CZ" b="1" dirty="0" err="1"/>
              <a:t>Computing</a:t>
            </a:r>
            <a:r>
              <a:rPr lang="cs-CZ" b="1" dirty="0"/>
              <a:t>.</a:t>
            </a:r>
          </a:p>
        </p:txBody>
      </p:sp>
    </p:spTree>
    <p:extLst>
      <p:ext uri="{BB962C8B-B14F-4D97-AF65-F5344CB8AC3E}">
        <p14:creationId xmlns:p14="http://schemas.microsoft.com/office/powerpoint/2010/main" val="36783928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DFF770-D33B-4573-9EAB-702398DC8921}"/>
              </a:ext>
            </a:extLst>
          </p:cNvPr>
          <p:cNvSpPr>
            <a:spLocks noGrp="1"/>
          </p:cNvSpPr>
          <p:nvPr>
            <p:ph type="title"/>
          </p:nvPr>
        </p:nvSpPr>
        <p:spPr>
          <a:xfrm>
            <a:off x="457200" y="600103"/>
            <a:ext cx="8229600" cy="1143000"/>
          </a:xfrm>
        </p:spPr>
        <p:txBody>
          <a:bodyPr>
            <a:normAutofit fontScale="90000"/>
          </a:bodyPr>
          <a:lstStyle/>
          <a:p>
            <a:r>
              <a:rPr lang="cs-CZ" b="1" dirty="0">
                <a:solidFill>
                  <a:srgbClr val="FF0000"/>
                </a:solidFill>
              </a:rPr>
              <a:t>KDY SE V PRAXI POUŽÍVÁ OUTSOURCING?</a:t>
            </a:r>
          </a:p>
        </p:txBody>
      </p:sp>
      <p:sp>
        <p:nvSpPr>
          <p:cNvPr id="3" name="Zástupný obsah 2">
            <a:extLst>
              <a:ext uri="{FF2B5EF4-FFF2-40B4-BE49-F238E27FC236}">
                <a16:creationId xmlns:a16="http://schemas.microsoft.com/office/drawing/2014/main" id="{95B2E497-D323-4BE9-89A4-DC6A495292D9}"/>
              </a:ext>
            </a:extLst>
          </p:cNvPr>
          <p:cNvSpPr>
            <a:spLocks noGrp="1"/>
          </p:cNvSpPr>
          <p:nvPr>
            <p:ph idx="1"/>
          </p:nvPr>
        </p:nvSpPr>
        <p:spPr>
          <a:xfrm>
            <a:off x="457200" y="1859797"/>
            <a:ext cx="8229600" cy="4266366"/>
          </a:xfrm>
        </p:spPr>
        <p:txBody>
          <a:bodyPr>
            <a:normAutofit fontScale="62500" lnSpcReduction="20000"/>
          </a:bodyPr>
          <a:lstStyle/>
          <a:p>
            <a:r>
              <a:rPr lang="cs-CZ" b="1" dirty="0"/>
              <a:t>K externímu zajištění mohou vést různé důvody, které se mohou různě kombinovat, například:</a:t>
            </a:r>
          </a:p>
          <a:p>
            <a:pPr lvl="1"/>
            <a:r>
              <a:rPr lang="cs-CZ" b="1" dirty="0"/>
              <a:t>Nižší náklady, kterých dokáže dosáhnout a garantovat jen poskytovatel služby</a:t>
            </a:r>
          </a:p>
          <a:p>
            <a:pPr lvl="1"/>
            <a:r>
              <a:rPr lang="cs-CZ" b="1" dirty="0"/>
              <a:t>Přenesení rizik na poskytovatele</a:t>
            </a:r>
          </a:p>
          <a:p>
            <a:pPr lvl="1"/>
            <a:r>
              <a:rPr lang="cs-CZ" b="1" dirty="0"/>
              <a:t>Vyšší kvalita nabízených služeb ze strany poskytovatele</a:t>
            </a:r>
          </a:p>
          <a:p>
            <a:pPr lvl="1"/>
            <a:r>
              <a:rPr lang="cs-CZ" b="1" dirty="0"/>
              <a:t>Nedostatek vlastních lidských zdrojů</a:t>
            </a:r>
          </a:p>
          <a:p>
            <a:pPr lvl="1"/>
            <a:r>
              <a:rPr lang="cs-CZ" b="1" dirty="0"/>
              <a:t>Nedostatek investičních prostředků v danou chvíli</a:t>
            </a:r>
          </a:p>
          <a:p>
            <a:pPr lvl="1"/>
            <a:r>
              <a:rPr lang="cs-CZ" b="1" dirty="0"/>
              <a:t>Lepší územní pokrytí poskytovatele</a:t>
            </a:r>
          </a:p>
          <a:p>
            <a:pPr lvl="1"/>
            <a:r>
              <a:rPr lang="cs-CZ" b="1" dirty="0"/>
              <a:t>Malé zkušenosti v novém regionu</a:t>
            </a:r>
          </a:p>
          <a:p>
            <a:pPr lvl="1"/>
            <a:r>
              <a:rPr lang="cs-CZ" b="1" dirty="0"/>
              <a:t>Větší zkušenosti dodavatele s konkrétní oblastí nebo technologií</a:t>
            </a:r>
          </a:p>
          <a:p>
            <a:pPr lvl="1"/>
            <a:r>
              <a:rPr lang="cs-CZ" b="1" dirty="0"/>
              <a:t>Krátký časový horizont využití konkrétní technologie nebo znalosti a je tedy lepší volit na omezenou dobu poskytovatele</a:t>
            </a:r>
          </a:p>
          <a:p>
            <a:pPr lvl="1"/>
            <a:r>
              <a:rPr lang="cs-CZ" b="1" dirty="0"/>
              <a:t>Potřeba specializované technologie, na kterou nemá organizace zkušené lidské zdroje nebo kterou nedokáže plně kapacitně vytížit</a:t>
            </a:r>
          </a:p>
          <a:p>
            <a:pPr lvl="1"/>
            <a:r>
              <a:rPr lang="cs-CZ" b="1" dirty="0"/>
              <a:t>a další</a:t>
            </a:r>
          </a:p>
        </p:txBody>
      </p:sp>
    </p:spTree>
    <p:extLst>
      <p:ext uri="{BB962C8B-B14F-4D97-AF65-F5344CB8AC3E}">
        <p14:creationId xmlns:p14="http://schemas.microsoft.com/office/powerpoint/2010/main" val="5340572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48E2A1-C9DF-4B18-BEA3-4B7D4147792F}"/>
              </a:ext>
            </a:extLst>
          </p:cNvPr>
          <p:cNvSpPr>
            <a:spLocks noGrp="1"/>
          </p:cNvSpPr>
          <p:nvPr>
            <p:ph type="title"/>
          </p:nvPr>
        </p:nvSpPr>
        <p:spPr>
          <a:xfrm>
            <a:off x="457200" y="623350"/>
            <a:ext cx="8229600" cy="1143000"/>
          </a:xfrm>
        </p:spPr>
        <p:txBody>
          <a:bodyPr/>
          <a:lstStyle/>
          <a:p>
            <a:r>
              <a:rPr lang="cs-CZ" b="1" dirty="0">
                <a:solidFill>
                  <a:srgbClr val="FF0000"/>
                </a:solidFill>
              </a:rPr>
              <a:t>OUTSOURCING/INSOURCING</a:t>
            </a:r>
          </a:p>
        </p:txBody>
      </p:sp>
      <p:sp>
        <p:nvSpPr>
          <p:cNvPr id="3" name="Zástupný obsah 2">
            <a:extLst>
              <a:ext uri="{FF2B5EF4-FFF2-40B4-BE49-F238E27FC236}">
                <a16:creationId xmlns:a16="http://schemas.microsoft.com/office/drawing/2014/main" id="{409F3809-D7E8-4596-B581-EC8D4D18821C}"/>
              </a:ext>
            </a:extLst>
          </p:cNvPr>
          <p:cNvSpPr>
            <a:spLocks noGrp="1"/>
          </p:cNvSpPr>
          <p:nvPr>
            <p:ph idx="1"/>
          </p:nvPr>
        </p:nvSpPr>
        <p:spPr>
          <a:xfrm>
            <a:off x="457200" y="2464231"/>
            <a:ext cx="8229600" cy="2363491"/>
          </a:xfrm>
        </p:spPr>
        <p:txBody>
          <a:bodyPr/>
          <a:lstStyle/>
          <a:p>
            <a:r>
              <a:rPr lang="cs-CZ" b="1" dirty="0"/>
              <a:t>Opakem outsourcingu je </a:t>
            </a:r>
            <a:r>
              <a:rPr lang="cs-CZ" b="1" dirty="0" err="1"/>
              <a:t>insourcing</a:t>
            </a:r>
            <a:r>
              <a:rPr lang="cs-CZ" b="1" dirty="0"/>
              <a:t>.</a:t>
            </a:r>
          </a:p>
          <a:p>
            <a:r>
              <a:rPr lang="cs-CZ" b="1" dirty="0"/>
              <a:t>Volba výhodnosti externího nebo interního zajištění služeb je součástí řízení služeb, je možné použít různé techniky rozhodování. </a:t>
            </a:r>
          </a:p>
        </p:txBody>
      </p:sp>
    </p:spTree>
    <p:extLst>
      <p:ext uri="{BB962C8B-B14F-4D97-AF65-F5344CB8AC3E}">
        <p14:creationId xmlns:p14="http://schemas.microsoft.com/office/powerpoint/2010/main" val="9350576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F0F873-AB39-4491-AC43-AA0B179FE62A}"/>
              </a:ext>
            </a:extLst>
          </p:cNvPr>
          <p:cNvSpPr>
            <a:spLocks noGrp="1"/>
          </p:cNvSpPr>
          <p:nvPr>
            <p:ph type="title"/>
          </p:nvPr>
        </p:nvSpPr>
        <p:spPr>
          <a:xfrm>
            <a:off x="457200" y="596684"/>
            <a:ext cx="8229600" cy="820953"/>
          </a:xfrm>
        </p:spPr>
        <p:txBody>
          <a:bodyPr>
            <a:normAutofit fontScale="90000"/>
          </a:bodyPr>
          <a:lstStyle/>
          <a:p>
            <a:r>
              <a:rPr lang="cs-CZ" b="1" dirty="0">
                <a:solidFill>
                  <a:srgbClr val="FF0000"/>
                </a:solidFill>
              </a:rPr>
              <a:t>OBORY PRO VYUŽITÍ OUTSOURCINGU</a:t>
            </a:r>
          </a:p>
        </p:txBody>
      </p:sp>
      <p:sp>
        <p:nvSpPr>
          <p:cNvPr id="3" name="Zástupný obsah 2">
            <a:extLst>
              <a:ext uri="{FF2B5EF4-FFF2-40B4-BE49-F238E27FC236}">
                <a16:creationId xmlns:a16="http://schemas.microsoft.com/office/drawing/2014/main" id="{FA16A395-26A5-4D29-B8BD-5256B1A63422}"/>
              </a:ext>
            </a:extLst>
          </p:cNvPr>
          <p:cNvSpPr>
            <a:spLocks noGrp="1"/>
          </p:cNvSpPr>
          <p:nvPr>
            <p:ph idx="1"/>
          </p:nvPr>
        </p:nvSpPr>
        <p:spPr/>
        <p:txBody>
          <a:bodyPr>
            <a:normAutofit fontScale="85000" lnSpcReduction="20000"/>
          </a:bodyPr>
          <a:lstStyle/>
          <a:p>
            <a:r>
              <a:rPr lang="cs-CZ" b="1" dirty="0"/>
              <a:t>Formou outsourcingu lze zajistit cokoliv, co je </a:t>
            </a:r>
            <a:r>
              <a:rPr lang="cs-CZ" b="1" dirty="0">
                <a:solidFill>
                  <a:srgbClr val="00B0F0"/>
                </a:solidFill>
              </a:rPr>
              <a:t>výhodné pro organizaci</a:t>
            </a:r>
            <a:r>
              <a:rPr lang="cs-CZ" b="1" dirty="0"/>
              <a:t>, co lze smluvně podchytit</a:t>
            </a:r>
            <a:br>
              <a:rPr lang="cs-CZ" b="1" dirty="0"/>
            </a:br>
            <a:r>
              <a:rPr lang="cs-CZ" b="1" dirty="0"/>
              <a:t>a kde lze určit KPI, na základě kterých probíhá hodnocení práce poskytovatele.</a:t>
            </a:r>
          </a:p>
          <a:p>
            <a:r>
              <a:rPr lang="cs-CZ" b="1" dirty="0"/>
              <a:t>Outsourcing vede ke </a:t>
            </a:r>
            <a:r>
              <a:rPr lang="cs-CZ" b="1" dirty="0">
                <a:solidFill>
                  <a:srgbClr val="00B0F0"/>
                </a:solidFill>
              </a:rPr>
              <a:t>specializaci poskytovatelů služeb</a:t>
            </a:r>
            <a:r>
              <a:rPr lang="cs-CZ" b="1" dirty="0"/>
              <a:t>.</a:t>
            </a:r>
          </a:p>
          <a:p>
            <a:r>
              <a:rPr lang="cs-CZ" b="1" dirty="0"/>
              <a:t>Příklady oborů, kde se outsourcing v praxi využívá:</a:t>
            </a:r>
          </a:p>
          <a:p>
            <a:pPr lvl="1"/>
            <a:r>
              <a:rPr lang="cs-CZ" b="1" dirty="0">
                <a:solidFill>
                  <a:srgbClr val="00B0F0"/>
                </a:solidFill>
              </a:rPr>
              <a:t>Finanční řízení a ekonomika firmy </a:t>
            </a:r>
            <a:r>
              <a:rPr lang="cs-CZ" b="1" dirty="0"/>
              <a:t>- vedení účetnictví</a:t>
            </a:r>
          </a:p>
          <a:p>
            <a:pPr lvl="1"/>
            <a:r>
              <a:rPr lang="cs-CZ" b="1" dirty="0">
                <a:solidFill>
                  <a:srgbClr val="00B0F0"/>
                </a:solidFill>
              </a:rPr>
              <a:t>Facility Management </a:t>
            </a:r>
            <a:r>
              <a:rPr lang="cs-CZ" b="1" dirty="0"/>
              <a:t>- správa budov a infrastruktury </a:t>
            </a:r>
          </a:p>
          <a:p>
            <a:pPr lvl="1"/>
            <a:r>
              <a:rPr lang="cs-CZ" b="1" dirty="0">
                <a:solidFill>
                  <a:srgbClr val="00B0F0"/>
                </a:solidFill>
              </a:rPr>
              <a:t>Informatika a řízení ICT </a:t>
            </a:r>
            <a:r>
              <a:rPr lang="cs-CZ" b="1" dirty="0"/>
              <a:t>(</a:t>
            </a:r>
            <a:r>
              <a:rPr lang="cs-CZ" b="1" dirty="0" err="1"/>
              <a:t>Informatics</a:t>
            </a:r>
            <a:r>
              <a:rPr lang="cs-CZ" b="1" dirty="0"/>
              <a:t>) - provoz ICT infrastruktury nebo aplikací (software)</a:t>
            </a:r>
          </a:p>
          <a:p>
            <a:pPr lvl="1"/>
            <a:r>
              <a:rPr lang="cs-CZ" b="1" dirty="0">
                <a:solidFill>
                  <a:srgbClr val="00B0F0"/>
                </a:solidFill>
              </a:rPr>
              <a:t>Logistika a doprava </a:t>
            </a:r>
            <a:r>
              <a:rPr lang="cs-CZ" b="1" dirty="0"/>
              <a:t>- spediční služby</a:t>
            </a:r>
          </a:p>
        </p:txBody>
      </p:sp>
    </p:spTree>
    <p:extLst>
      <p:ext uri="{BB962C8B-B14F-4D97-AF65-F5344CB8AC3E}">
        <p14:creationId xmlns:p14="http://schemas.microsoft.com/office/powerpoint/2010/main" val="4166844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4109FD-DD1C-4863-BE86-6B337F2C9043}"/>
              </a:ext>
            </a:extLst>
          </p:cNvPr>
          <p:cNvSpPr>
            <a:spLocks noGrp="1"/>
          </p:cNvSpPr>
          <p:nvPr>
            <p:ph type="title"/>
          </p:nvPr>
        </p:nvSpPr>
        <p:spPr>
          <a:xfrm>
            <a:off x="457200" y="2857500"/>
            <a:ext cx="8229600" cy="1143000"/>
          </a:xfrm>
        </p:spPr>
        <p:txBody>
          <a:bodyPr/>
          <a:lstStyle/>
          <a:p>
            <a:r>
              <a:rPr lang="cs-CZ" b="1" dirty="0">
                <a:solidFill>
                  <a:srgbClr val="00B0F0"/>
                </a:solidFill>
              </a:rPr>
              <a:t>SLA</a:t>
            </a:r>
          </a:p>
        </p:txBody>
      </p:sp>
    </p:spTree>
    <p:extLst>
      <p:ext uri="{BB962C8B-B14F-4D97-AF65-F5344CB8AC3E}">
        <p14:creationId xmlns:p14="http://schemas.microsoft.com/office/powerpoint/2010/main" val="16180975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A40193D9-86C8-4C60-85DE-2ECBC0595D0B}"/>
              </a:ext>
            </a:extLst>
          </p:cNvPr>
          <p:cNvSpPr>
            <a:spLocks noGrp="1"/>
          </p:cNvSpPr>
          <p:nvPr>
            <p:ph type="title"/>
          </p:nvPr>
        </p:nvSpPr>
        <p:spPr>
          <a:xfrm>
            <a:off x="457200" y="604434"/>
            <a:ext cx="8229600" cy="813204"/>
          </a:xfrm>
        </p:spPr>
        <p:txBody>
          <a:bodyPr/>
          <a:lstStyle/>
          <a:p>
            <a:r>
              <a:rPr lang="cs-CZ" b="1" dirty="0">
                <a:solidFill>
                  <a:srgbClr val="FF0000"/>
                </a:solidFill>
              </a:rPr>
              <a:t>SERVICE LEVEL AGREEMENT (SLA)</a:t>
            </a:r>
          </a:p>
        </p:txBody>
      </p:sp>
      <p:sp>
        <p:nvSpPr>
          <p:cNvPr id="4" name="Zástupný obsah 3">
            <a:extLst>
              <a:ext uri="{FF2B5EF4-FFF2-40B4-BE49-F238E27FC236}">
                <a16:creationId xmlns:a16="http://schemas.microsoft.com/office/drawing/2014/main" id="{B0CE3CF8-2172-4A31-BF5E-925870633721}"/>
              </a:ext>
            </a:extLst>
          </p:cNvPr>
          <p:cNvSpPr>
            <a:spLocks noGrp="1"/>
          </p:cNvSpPr>
          <p:nvPr>
            <p:ph idx="1"/>
          </p:nvPr>
        </p:nvSpPr>
        <p:spPr>
          <a:xfrm>
            <a:off x="457200" y="1766807"/>
            <a:ext cx="8229600" cy="4359356"/>
          </a:xfrm>
        </p:spPr>
        <p:txBody>
          <a:bodyPr>
            <a:normAutofit fontScale="92500" lnSpcReduction="20000"/>
          </a:bodyPr>
          <a:lstStyle/>
          <a:p>
            <a:r>
              <a:rPr lang="cs-CZ" b="1" dirty="0"/>
              <a:t>Používá se běžně jen zkratka </a:t>
            </a:r>
            <a:r>
              <a:rPr lang="cs-CZ" b="1" dirty="0">
                <a:solidFill>
                  <a:srgbClr val="00B0F0"/>
                </a:solidFill>
              </a:rPr>
              <a:t>SLA</a:t>
            </a:r>
            <a:r>
              <a:rPr lang="cs-CZ" b="1" dirty="0"/>
              <a:t>, překládá se jako </a:t>
            </a:r>
            <a:r>
              <a:rPr lang="cs-CZ" b="1" dirty="0">
                <a:solidFill>
                  <a:srgbClr val="00B0F0"/>
                </a:solidFill>
              </a:rPr>
              <a:t>dohoda o úrovni poskytovaných služeb</a:t>
            </a:r>
            <a:r>
              <a:rPr lang="cs-CZ" b="1" dirty="0"/>
              <a:t>.</a:t>
            </a:r>
          </a:p>
          <a:p>
            <a:r>
              <a:rPr lang="cs-CZ" b="1" dirty="0"/>
              <a:t>SLA představuje formalizovaný popis služby, kterou poskytuje dodavatel zákazníkovi.</a:t>
            </a:r>
          </a:p>
          <a:p>
            <a:r>
              <a:rPr lang="cs-CZ" b="1" dirty="0"/>
              <a:t>SLA definuje rozsah, úroveň a kvalitu služby, např.:</a:t>
            </a:r>
          </a:p>
          <a:p>
            <a:pPr lvl="1"/>
            <a:r>
              <a:rPr lang="cs-CZ" b="1" dirty="0"/>
              <a:t>garantovanou časovou dostupnost (např. 24*7 - což znamená 24 hodin, 7 dnů v týdnu a 365 dní v roce),</a:t>
            </a:r>
          </a:p>
          <a:p>
            <a:pPr lvl="1"/>
            <a:r>
              <a:rPr lang="cs-CZ" b="1" dirty="0"/>
              <a:t>garantovanou cenu,</a:t>
            </a:r>
          </a:p>
          <a:p>
            <a:pPr lvl="1"/>
            <a:r>
              <a:rPr lang="cs-CZ" b="1" dirty="0"/>
              <a:t>garantovanou rychlost  řešení potíží se službou</a:t>
            </a:r>
            <a:br>
              <a:rPr lang="cs-CZ" b="1" dirty="0"/>
            </a:br>
            <a:r>
              <a:rPr lang="cs-CZ" b="1" dirty="0"/>
              <a:t>(např. do 30 minut po oznámení problému).</a:t>
            </a:r>
          </a:p>
        </p:txBody>
      </p:sp>
    </p:spTree>
    <p:extLst>
      <p:ext uri="{BB962C8B-B14F-4D97-AF65-F5344CB8AC3E}">
        <p14:creationId xmlns:p14="http://schemas.microsoft.com/office/powerpoint/2010/main" val="37645679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BBDD5F-849F-46E0-86FA-90FF1CBBF1EA}"/>
              </a:ext>
            </a:extLst>
          </p:cNvPr>
          <p:cNvSpPr>
            <a:spLocks noGrp="1"/>
          </p:cNvSpPr>
          <p:nvPr>
            <p:ph type="title"/>
          </p:nvPr>
        </p:nvSpPr>
        <p:spPr>
          <a:xfrm>
            <a:off x="457200" y="573436"/>
            <a:ext cx="8229600" cy="844201"/>
          </a:xfrm>
        </p:spPr>
        <p:txBody>
          <a:bodyPr>
            <a:normAutofit/>
          </a:bodyPr>
          <a:lstStyle/>
          <a:p>
            <a:r>
              <a:rPr lang="pl-PL" b="1" dirty="0">
                <a:solidFill>
                  <a:srgbClr val="FF0000"/>
                </a:solidFill>
              </a:rPr>
              <a:t>K ČEMU JE SLA V PRAXI?</a:t>
            </a:r>
            <a:endParaRPr lang="cs-CZ" b="1" dirty="0">
              <a:solidFill>
                <a:srgbClr val="FF0000"/>
              </a:solidFill>
            </a:endParaRPr>
          </a:p>
        </p:txBody>
      </p:sp>
      <p:sp>
        <p:nvSpPr>
          <p:cNvPr id="3" name="Zástupný obsah 2">
            <a:extLst>
              <a:ext uri="{FF2B5EF4-FFF2-40B4-BE49-F238E27FC236}">
                <a16:creationId xmlns:a16="http://schemas.microsoft.com/office/drawing/2014/main" id="{840517C7-D32B-4753-8521-948E8361366C}"/>
              </a:ext>
            </a:extLst>
          </p:cNvPr>
          <p:cNvSpPr>
            <a:spLocks noGrp="1"/>
          </p:cNvSpPr>
          <p:nvPr>
            <p:ph idx="1"/>
          </p:nvPr>
        </p:nvSpPr>
        <p:spPr>
          <a:xfrm>
            <a:off x="457200" y="1743559"/>
            <a:ext cx="8229600" cy="4382604"/>
          </a:xfrm>
        </p:spPr>
        <p:txBody>
          <a:bodyPr>
            <a:normAutofit fontScale="92500" lnSpcReduction="20000"/>
          </a:bodyPr>
          <a:lstStyle/>
          <a:p>
            <a:r>
              <a:rPr lang="cs-CZ" b="1" dirty="0"/>
              <a:t>Bývá přílohou smlouvy, protože definuje klíčové parametry sjednané služby - kvalitu a rozsah.</a:t>
            </a:r>
          </a:p>
          <a:p>
            <a:r>
              <a:rPr lang="cs-CZ" b="1" dirty="0"/>
              <a:t>Poskytuje tedy optimální strukturu toho, co má být mezi zákazníkem a poskytovatelem sjednání.</a:t>
            </a:r>
          </a:p>
          <a:p>
            <a:r>
              <a:rPr lang="cs-CZ" b="1" dirty="0"/>
              <a:t>Dále popisuje způsob řešení podpory zákazníků, komunikační kanály mezi zákazníkem</a:t>
            </a:r>
            <a:br>
              <a:rPr lang="cs-CZ" b="1" dirty="0"/>
            </a:br>
            <a:r>
              <a:rPr lang="cs-CZ" b="1" dirty="0"/>
              <a:t>a poskytovatelem, způsob řešení výjimečných nebo havarijních stavů, rychlost reakce</a:t>
            </a:r>
            <a:br>
              <a:rPr lang="cs-CZ" b="1" dirty="0"/>
            </a:br>
            <a:r>
              <a:rPr lang="cs-CZ" b="1" dirty="0"/>
              <a:t>a odstranění poruchy, stanovení odpovědností za škody, řešení duševních a autorských práv</a:t>
            </a:r>
            <a:br>
              <a:rPr lang="cs-CZ" b="1" dirty="0"/>
            </a:br>
            <a:r>
              <a:rPr lang="cs-CZ" b="1" dirty="0"/>
              <a:t>a další.</a:t>
            </a:r>
          </a:p>
        </p:txBody>
      </p:sp>
    </p:spTree>
    <p:extLst>
      <p:ext uri="{BB962C8B-B14F-4D97-AF65-F5344CB8AC3E}">
        <p14:creationId xmlns:p14="http://schemas.microsoft.com/office/powerpoint/2010/main" val="3348845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DDB608-F91A-490F-B614-504DC6752135}"/>
              </a:ext>
            </a:extLst>
          </p:cNvPr>
          <p:cNvSpPr>
            <a:spLocks noGrp="1"/>
          </p:cNvSpPr>
          <p:nvPr>
            <p:ph type="title"/>
          </p:nvPr>
        </p:nvSpPr>
        <p:spPr>
          <a:xfrm>
            <a:off x="457200" y="2857500"/>
            <a:ext cx="8229600" cy="1143000"/>
          </a:xfrm>
        </p:spPr>
        <p:txBody>
          <a:bodyPr/>
          <a:lstStyle/>
          <a:p>
            <a:r>
              <a:rPr lang="cs-CZ" b="1" dirty="0">
                <a:solidFill>
                  <a:srgbClr val="00B0F0"/>
                </a:solidFill>
              </a:rPr>
              <a:t>IFMA</a:t>
            </a:r>
          </a:p>
        </p:txBody>
      </p:sp>
    </p:spTree>
    <p:extLst>
      <p:ext uri="{BB962C8B-B14F-4D97-AF65-F5344CB8AC3E}">
        <p14:creationId xmlns:p14="http://schemas.microsoft.com/office/powerpoint/2010/main" val="2788132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3BD6F9-CE0F-430B-AE18-1B0B89C4DA30}"/>
              </a:ext>
            </a:extLst>
          </p:cNvPr>
          <p:cNvSpPr>
            <a:spLocks noGrp="1"/>
          </p:cNvSpPr>
          <p:nvPr>
            <p:ph type="title"/>
          </p:nvPr>
        </p:nvSpPr>
        <p:spPr>
          <a:xfrm>
            <a:off x="457200" y="584604"/>
            <a:ext cx="8229600" cy="1143000"/>
          </a:xfrm>
        </p:spPr>
        <p:txBody>
          <a:bodyPr>
            <a:noAutofit/>
          </a:bodyPr>
          <a:lstStyle/>
          <a:p>
            <a:r>
              <a:rPr lang="cs-CZ" sz="3600" b="1" dirty="0">
                <a:solidFill>
                  <a:srgbClr val="FF0000"/>
                </a:solidFill>
              </a:rPr>
              <a:t>ŘÍZENÍ ARCHITEKTURY INFORMAČNÍHO SYSTÉMU</a:t>
            </a:r>
          </a:p>
        </p:txBody>
      </p:sp>
      <p:sp>
        <p:nvSpPr>
          <p:cNvPr id="3" name="Zástupný obsah 2">
            <a:extLst>
              <a:ext uri="{FF2B5EF4-FFF2-40B4-BE49-F238E27FC236}">
                <a16:creationId xmlns:a16="http://schemas.microsoft.com/office/drawing/2014/main" id="{B68FE911-A2A1-4AD1-AD26-1CB5867C8C61}"/>
              </a:ext>
            </a:extLst>
          </p:cNvPr>
          <p:cNvSpPr>
            <a:spLocks noGrp="1"/>
          </p:cNvSpPr>
          <p:nvPr>
            <p:ph idx="1"/>
          </p:nvPr>
        </p:nvSpPr>
        <p:spPr>
          <a:xfrm>
            <a:off x="457200" y="1828800"/>
            <a:ext cx="8229600" cy="4297363"/>
          </a:xfrm>
        </p:spPr>
        <p:txBody>
          <a:bodyPr>
            <a:normAutofit fontScale="85000" lnSpcReduction="20000"/>
          </a:bodyPr>
          <a:lstStyle/>
          <a:p>
            <a:r>
              <a:rPr lang="cs-CZ" b="1" dirty="0"/>
              <a:t>Řízení architektury informačního sytému se zabývá procesy, metodami, přístupy či standardy, které pomáhají budovat vnitřní logiku informačního systému jako celku podle potřeb podniku:</a:t>
            </a:r>
          </a:p>
          <a:p>
            <a:pPr lvl="1"/>
            <a:r>
              <a:rPr lang="cs-CZ" b="1" dirty="0"/>
              <a:t>Systémová integrace</a:t>
            </a:r>
          </a:p>
          <a:p>
            <a:pPr lvl="1"/>
            <a:r>
              <a:rPr lang="cs-CZ" b="1" dirty="0"/>
              <a:t>SOA – </a:t>
            </a:r>
            <a:r>
              <a:rPr lang="cs-CZ" b="1" dirty="0" err="1"/>
              <a:t>Service</a:t>
            </a:r>
            <a:r>
              <a:rPr lang="cs-CZ" b="1" dirty="0"/>
              <a:t> </a:t>
            </a:r>
            <a:r>
              <a:rPr lang="cs-CZ" b="1" dirty="0" err="1"/>
              <a:t>Oriented</a:t>
            </a:r>
            <a:r>
              <a:rPr lang="cs-CZ" b="1" dirty="0"/>
              <a:t> </a:t>
            </a:r>
            <a:r>
              <a:rPr lang="cs-CZ" b="1" dirty="0" err="1"/>
              <a:t>Architecture</a:t>
            </a:r>
            <a:endParaRPr lang="cs-CZ" b="1" dirty="0"/>
          </a:p>
          <a:p>
            <a:pPr lvl="1"/>
            <a:r>
              <a:rPr lang="cs-CZ" b="1" dirty="0"/>
              <a:t>MMDIS</a:t>
            </a:r>
          </a:p>
          <a:p>
            <a:pPr lvl="1"/>
            <a:r>
              <a:rPr lang="cs-CZ" b="1" dirty="0"/>
              <a:t>TOGAF</a:t>
            </a:r>
          </a:p>
          <a:p>
            <a:pPr lvl="1"/>
            <a:r>
              <a:rPr lang="cs-CZ" b="1" dirty="0"/>
              <a:t>(ZIFA) </a:t>
            </a:r>
            <a:r>
              <a:rPr lang="cs-CZ" b="1" dirty="0" err="1"/>
              <a:t>Zachman</a:t>
            </a:r>
            <a:r>
              <a:rPr lang="cs-CZ" b="1" dirty="0"/>
              <a:t> Framework (ZIFA)</a:t>
            </a:r>
          </a:p>
          <a:p>
            <a:pPr lvl="1"/>
            <a:r>
              <a:rPr lang="cs-CZ" b="1" dirty="0"/>
              <a:t>Přístupy k návrhu architektury informačního systému</a:t>
            </a:r>
          </a:p>
          <a:p>
            <a:pPr lvl="2"/>
            <a:r>
              <a:rPr lang="cs-CZ" b="1" dirty="0"/>
              <a:t>SOA (</a:t>
            </a:r>
            <a:r>
              <a:rPr lang="cs-CZ" b="1" dirty="0" err="1"/>
              <a:t>Service</a:t>
            </a:r>
            <a:r>
              <a:rPr lang="cs-CZ" b="1" dirty="0"/>
              <a:t> </a:t>
            </a:r>
            <a:r>
              <a:rPr lang="cs-CZ" b="1" dirty="0" err="1"/>
              <a:t>Oriented</a:t>
            </a:r>
            <a:r>
              <a:rPr lang="cs-CZ" b="1" dirty="0"/>
              <a:t> </a:t>
            </a:r>
            <a:r>
              <a:rPr lang="cs-CZ" b="1" dirty="0" err="1"/>
              <a:t>Architecture</a:t>
            </a:r>
            <a:r>
              <a:rPr lang="cs-CZ" b="1" dirty="0"/>
              <a:t>)</a:t>
            </a:r>
          </a:p>
          <a:p>
            <a:pPr lvl="2"/>
            <a:r>
              <a:rPr lang="cs-CZ" b="1" dirty="0"/>
              <a:t>SCA - </a:t>
            </a:r>
            <a:r>
              <a:rPr lang="cs-CZ" b="1" dirty="0" err="1"/>
              <a:t>Service</a:t>
            </a:r>
            <a:r>
              <a:rPr lang="cs-CZ" b="1" dirty="0"/>
              <a:t> </a:t>
            </a:r>
            <a:r>
              <a:rPr lang="cs-CZ" b="1" dirty="0" err="1"/>
              <a:t>Component</a:t>
            </a:r>
            <a:r>
              <a:rPr lang="cs-CZ" b="1" dirty="0"/>
              <a:t> </a:t>
            </a:r>
            <a:r>
              <a:rPr lang="cs-CZ" b="1" dirty="0" err="1"/>
              <a:t>Architecture</a:t>
            </a:r>
            <a:endParaRPr lang="cs-CZ" b="1" dirty="0"/>
          </a:p>
        </p:txBody>
      </p:sp>
    </p:spTree>
    <p:extLst>
      <p:ext uri="{BB962C8B-B14F-4D97-AF65-F5344CB8AC3E}">
        <p14:creationId xmlns:p14="http://schemas.microsoft.com/office/powerpoint/2010/main" val="37653783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0DC43CA5-840B-4A1E-B6EF-67A5FCCD93C1}"/>
              </a:ext>
            </a:extLst>
          </p:cNvPr>
          <p:cNvSpPr>
            <a:spLocks noGrp="1"/>
          </p:cNvSpPr>
          <p:nvPr>
            <p:ph type="title"/>
          </p:nvPr>
        </p:nvSpPr>
        <p:spPr>
          <a:xfrm>
            <a:off x="457200" y="638849"/>
            <a:ext cx="8229600" cy="1143000"/>
          </a:xfrm>
        </p:spPr>
        <p:txBody>
          <a:bodyPr/>
          <a:lstStyle/>
          <a:p>
            <a:r>
              <a:rPr lang="cs-CZ" b="1" dirty="0">
                <a:solidFill>
                  <a:srgbClr val="FF0000"/>
                </a:solidFill>
              </a:rPr>
              <a:t>IFMA</a:t>
            </a:r>
          </a:p>
        </p:txBody>
      </p:sp>
      <p:sp>
        <p:nvSpPr>
          <p:cNvPr id="4" name="Zástupný obsah 3">
            <a:extLst>
              <a:ext uri="{FF2B5EF4-FFF2-40B4-BE49-F238E27FC236}">
                <a16:creationId xmlns:a16="http://schemas.microsoft.com/office/drawing/2014/main" id="{BC6E9A59-BC34-4539-984F-2FE611FE8E03}"/>
              </a:ext>
            </a:extLst>
          </p:cNvPr>
          <p:cNvSpPr>
            <a:spLocks noGrp="1"/>
          </p:cNvSpPr>
          <p:nvPr>
            <p:ph idx="1"/>
          </p:nvPr>
        </p:nvSpPr>
        <p:spPr>
          <a:xfrm>
            <a:off x="457200" y="2100020"/>
            <a:ext cx="8229600" cy="4026143"/>
          </a:xfrm>
        </p:spPr>
        <p:txBody>
          <a:bodyPr/>
          <a:lstStyle/>
          <a:p>
            <a:r>
              <a:rPr lang="cs-CZ" b="1" dirty="0">
                <a:solidFill>
                  <a:srgbClr val="00B0F0"/>
                </a:solidFill>
              </a:rPr>
              <a:t>IFMA</a:t>
            </a:r>
            <a:r>
              <a:rPr lang="cs-CZ" b="1" dirty="0"/>
              <a:t> (</a:t>
            </a:r>
            <a:r>
              <a:rPr lang="cs-CZ" b="1" dirty="0">
                <a:solidFill>
                  <a:srgbClr val="00B0F0"/>
                </a:solidFill>
              </a:rPr>
              <a:t>International Facility Management </a:t>
            </a:r>
            <a:r>
              <a:rPr lang="cs-CZ" b="1" dirty="0" err="1">
                <a:solidFill>
                  <a:srgbClr val="00B0F0"/>
                </a:solidFill>
              </a:rPr>
              <a:t>Association</a:t>
            </a:r>
            <a:r>
              <a:rPr lang="cs-CZ" b="1" dirty="0"/>
              <a:t>) je mezinárodně působící, světově největší a široce uznávaná asociace pro profesionální facility manažery.</a:t>
            </a:r>
          </a:p>
          <a:p>
            <a:r>
              <a:rPr lang="cs-CZ" b="1" dirty="0"/>
              <a:t>IFMA vznikla v roce 1980, a jejím cílem je provádění průzkumů, zajištění a vytváření vzdělávacích a certifikačních programů.</a:t>
            </a:r>
          </a:p>
        </p:txBody>
      </p:sp>
    </p:spTree>
    <p:extLst>
      <p:ext uri="{BB962C8B-B14F-4D97-AF65-F5344CB8AC3E}">
        <p14:creationId xmlns:p14="http://schemas.microsoft.com/office/powerpoint/2010/main" val="29389728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88C0F3-DE44-4C8E-9DBF-D0B0C76807FA}"/>
              </a:ext>
            </a:extLst>
          </p:cNvPr>
          <p:cNvSpPr>
            <a:spLocks noGrp="1"/>
          </p:cNvSpPr>
          <p:nvPr>
            <p:ph type="title"/>
          </p:nvPr>
        </p:nvSpPr>
        <p:spPr>
          <a:xfrm>
            <a:off x="6687517" y="197147"/>
            <a:ext cx="2316997" cy="678508"/>
          </a:xfrm>
        </p:spPr>
        <p:txBody>
          <a:bodyPr>
            <a:normAutofit fontScale="90000"/>
          </a:bodyPr>
          <a:lstStyle/>
          <a:p>
            <a:r>
              <a:rPr lang="cs-CZ" b="1" dirty="0">
                <a:solidFill>
                  <a:srgbClr val="FF0000"/>
                </a:solidFill>
              </a:rPr>
              <a:t>IFMA</a:t>
            </a:r>
          </a:p>
        </p:txBody>
      </p:sp>
      <p:sp>
        <p:nvSpPr>
          <p:cNvPr id="3" name="Zástupný obsah 2">
            <a:extLst>
              <a:ext uri="{FF2B5EF4-FFF2-40B4-BE49-F238E27FC236}">
                <a16:creationId xmlns:a16="http://schemas.microsoft.com/office/drawing/2014/main" id="{CF6966E4-319D-4431-A48B-A26686740538}"/>
              </a:ext>
            </a:extLst>
          </p:cNvPr>
          <p:cNvSpPr>
            <a:spLocks noGrp="1"/>
          </p:cNvSpPr>
          <p:nvPr>
            <p:ph idx="1"/>
          </p:nvPr>
        </p:nvSpPr>
        <p:spPr>
          <a:xfrm>
            <a:off x="457200" y="1480088"/>
            <a:ext cx="8229600" cy="4646075"/>
          </a:xfrm>
        </p:spPr>
        <p:txBody>
          <a:bodyPr>
            <a:normAutofit fontScale="77500" lnSpcReduction="20000"/>
          </a:bodyPr>
          <a:lstStyle/>
          <a:p>
            <a:r>
              <a:rPr lang="cs-CZ" b="1" dirty="0">
                <a:solidFill>
                  <a:srgbClr val="00B0F0"/>
                </a:solidFill>
              </a:rPr>
              <a:t>IFMA</a:t>
            </a:r>
            <a:r>
              <a:rPr lang="cs-CZ" b="1" dirty="0"/>
              <a:t> vznikla v roce 1980, a jejím cílem je provádění průzkumů, zajištění a vytváření vzdělávacích</a:t>
            </a:r>
            <a:br>
              <a:rPr lang="cs-CZ" b="1" dirty="0"/>
            </a:br>
            <a:r>
              <a:rPr lang="cs-CZ" b="1" dirty="0"/>
              <a:t>a certifikačních programů.</a:t>
            </a:r>
          </a:p>
          <a:p>
            <a:r>
              <a:rPr lang="cs-CZ" b="1" dirty="0"/>
              <a:t>Organizuje </a:t>
            </a:r>
            <a:r>
              <a:rPr lang="cs-CZ" b="1" dirty="0" err="1">
                <a:solidFill>
                  <a:srgbClr val="00B0F0"/>
                </a:solidFill>
              </a:rPr>
              <a:t>World</a:t>
            </a:r>
            <a:r>
              <a:rPr lang="cs-CZ" b="1" dirty="0">
                <a:solidFill>
                  <a:srgbClr val="00B0F0"/>
                </a:solidFill>
              </a:rPr>
              <a:t> </a:t>
            </a:r>
            <a:r>
              <a:rPr lang="cs-CZ" b="1" dirty="0" err="1">
                <a:solidFill>
                  <a:srgbClr val="00B0F0"/>
                </a:solidFill>
              </a:rPr>
              <a:t>Workplace</a:t>
            </a:r>
            <a:r>
              <a:rPr lang="cs-CZ" b="1" dirty="0"/>
              <a:t>, největší světovou konferenci a výstavu s tématem </a:t>
            </a:r>
            <a:r>
              <a:rPr lang="cs-CZ" b="1" dirty="0">
                <a:solidFill>
                  <a:srgbClr val="00B0F0"/>
                </a:solidFill>
              </a:rPr>
              <a:t>Facility Management</a:t>
            </a:r>
            <a:r>
              <a:rPr lang="cs-CZ" b="1" dirty="0"/>
              <a:t>.</a:t>
            </a:r>
          </a:p>
          <a:p>
            <a:r>
              <a:rPr lang="cs-CZ" b="1" dirty="0"/>
              <a:t>Vydává certifikační programy zaměřené na profesi facility manažera:</a:t>
            </a:r>
          </a:p>
          <a:p>
            <a:pPr lvl="1"/>
            <a:r>
              <a:rPr lang="cs-CZ" b="1" dirty="0">
                <a:solidFill>
                  <a:srgbClr val="00B0F0"/>
                </a:solidFill>
              </a:rPr>
              <a:t>FMP</a:t>
            </a:r>
            <a:r>
              <a:rPr lang="cs-CZ" b="1" dirty="0"/>
              <a:t> (Facility Management Professional®)</a:t>
            </a:r>
          </a:p>
          <a:p>
            <a:pPr lvl="1"/>
            <a:r>
              <a:rPr lang="cs-CZ" b="1" dirty="0">
                <a:solidFill>
                  <a:srgbClr val="00B0F0"/>
                </a:solidFill>
              </a:rPr>
              <a:t>SFP</a:t>
            </a:r>
            <a:r>
              <a:rPr lang="cs-CZ" b="1" dirty="0"/>
              <a:t> (</a:t>
            </a:r>
            <a:r>
              <a:rPr lang="cs-CZ" b="1" dirty="0" err="1"/>
              <a:t>Sustainability</a:t>
            </a:r>
            <a:r>
              <a:rPr lang="cs-CZ" b="1" dirty="0"/>
              <a:t> Facility Professional™)</a:t>
            </a:r>
          </a:p>
          <a:p>
            <a:pPr lvl="1"/>
            <a:r>
              <a:rPr lang="cs-CZ" b="1" dirty="0">
                <a:solidFill>
                  <a:srgbClr val="00B0F0"/>
                </a:solidFill>
              </a:rPr>
              <a:t>CFM</a:t>
            </a:r>
            <a:r>
              <a:rPr lang="cs-CZ" b="1" dirty="0"/>
              <a:t> (</a:t>
            </a:r>
            <a:r>
              <a:rPr lang="cs-CZ" b="1" dirty="0" err="1"/>
              <a:t>Certified</a:t>
            </a:r>
            <a:r>
              <a:rPr lang="cs-CZ" b="1" dirty="0"/>
              <a:t> Facility Manager®)</a:t>
            </a:r>
          </a:p>
          <a:p>
            <a:r>
              <a:rPr lang="cs-CZ" b="1" dirty="0"/>
              <a:t>Vydává Online žurnál (</a:t>
            </a:r>
            <a:r>
              <a:rPr lang="cs-CZ" b="1" dirty="0">
                <a:solidFill>
                  <a:srgbClr val="00B0F0"/>
                </a:solidFill>
              </a:rPr>
              <a:t>Facility Management Online </a:t>
            </a:r>
            <a:r>
              <a:rPr lang="cs-CZ" b="1" dirty="0" err="1">
                <a:solidFill>
                  <a:srgbClr val="00B0F0"/>
                </a:solidFill>
              </a:rPr>
              <a:t>Journal</a:t>
            </a:r>
            <a:r>
              <a:rPr lang="cs-CZ" b="1" dirty="0"/>
              <a:t>) na téma Facility Management.</a:t>
            </a:r>
          </a:p>
          <a:p>
            <a:r>
              <a:rPr lang="cs-CZ" b="1" dirty="0"/>
              <a:t>Aktuální stav - IFMA má více než 19.500 členů v 78 zemích.</a:t>
            </a:r>
          </a:p>
          <a:p>
            <a:endParaRPr lang="cs-CZ" dirty="0"/>
          </a:p>
          <a:p>
            <a:pPr marL="0" indent="0">
              <a:buNone/>
            </a:pPr>
            <a:endParaRPr lang="cs-CZ" dirty="0"/>
          </a:p>
        </p:txBody>
      </p:sp>
    </p:spTree>
    <p:extLst>
      <p:ext uri="{BB962C8B-B14F-4D97-AF65-F5344CB8AC3E}">
        <p14:creationId xmlns:p14="http://schemas.microsoft.com/office/powerpoint/2010/main" val="11841897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1C3B1D-259C-494D-A03A-7549D766FE2C}"/>
              </a:ext>
            </a:extLst>
          </p:cNvPr>
          <p:cNvSpPr>
            <a:spLocks noGrp="1"/>
          </p:cNvSpPr>
          <p:nvPr>
            <p:ph type="title"/>
          </p:nvPr>
        </p:nvSpPr>
        <p:spPr>
          <a:xfrm>
            <a:off x="457200" y="2857500"/>
            <a:ext cx="8229600" cy="1143000"/>
          </a:xfrm>
        </p:spPr>
        <p:txBody>
          <a:bodyPr/>
          <a:lstStyle/>
          <a:p>
            <a:r>
              <a:rPr lang="cs-CZ" b="1" dirty="0">
                <a:solidFill>
                  <a:srgbClr val="00B0F0"/>
                </a:solidFill>
              </a:rPr>
              <a:t>CAFM</a:t>
            </a:r>
          </a:p>
        </p:txBody>
      </p:sp>
    </p:spTree>
    <p:extLst>
      <p:ext uri="{BB962C8B-B14F-4D97-AF65-F5344CB8AC3E}">
        <p14:creationId xmlns:p14="http://schemas.microsoft.com/office/powerpoint/2010/main" val="9599464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1E0FA1C9-5531-4313-9B93-B28088C6E8BD}"/>
              </a:ext>
            </a:extLst>
          </p:cNvPr>
          <p:cNvSpPr>
            <a:spLocks noGrp="1"/>
          </p:cNvSpPr>
          <p:nvPr>
            <p:ph type="title"/>
          </p:nvPr>
        </p:nvSpPr>
        <p:spPr>
          <a:xfrm>
            <a:off x="457200" y="705173"/>
            <a:ext cx="8229600" cy="882946"/>
          </a:xfrm>
        </p:spPr>
        <p:txBody>
          <a:bodyPr/>
          <a:lstStyle/>
          <a:p>
            <a:r>
              <a:rPr lang="cs-CZ" b="1" dirty="0">
                <a:solidFill>
                  <a:srgbClr val="FF0000"/>
                </a:solidFill>
              </a:rPr>
              <a:t>CAFM</a:t>
            </a:r>
          </a:p>
        </p:txBody>
      </p:sp>
      <p:sp>
        <p:nvSpPr>
          <p:cNvPr id="4" name="Zástupný obsah 3">
            <a:extLst>
              <a:ext uri="{FF2B5EF4-FFF2-40B4-BE49-F238E27FC236}">
                <a16:creationId xmlns:a16="http://schemas.microsoft.com/office/drawing/2014/main" id="{CDA5F13F-B759-48B8-8687-829FD88596A9}"/>
              </a:ext>
            </a:extLst>
          </p:cNvPr>
          <p:cNvSpPr>
            <a:spLocks noGrp="1"/>
          </p:cNvSpPr>
          <p:nvPr>
            <p:ph idx="1"/>
          </p:nvPr>
        </p:nvSpPr>
        <p:spPr>
          <a:xfrm>
            <a:off x="170481" y="2231757"/>
            <a:ext cx="8826285" cy="2247254"/>
          </a:xfrm>
        </p:spPr>
        <p:txBody>
          <a:bodyPr/>
          <a:lstStyle/>
          <a:p>
            <a:r>
              <a:rPr lang="cs-CZ" b="1" dirty="0">
                <a:solidFill>
                  <a:srgbClr val="00B0F0"/>
                </a:solidFill>
              </a:rPr>
              <a:t>CAFM</a:t>
            </a:r>
            <a:r>
              <a:rPr lang="cs-CZ" b="1" dirty="0"/>
              <a:t> (</a:t>
            </a:r>
            <a:r>
              <a:rPr lang="cs-CZ" b="1" dirty="0" err="1">
                <a:solidFill>
                  <a:srgbClr val="00B0F0"/>
                </a:solidFill>
              </a:rPr>
              <a:t>Computer</a:t>
            </a:r>
            <a:r>
              <a:rPr lang="cs-CZ" b="1" dirty="0">
                <a:solidFill>
                  <a:srgbClr val="00B0F0"/>
                </a:solidFill>
              </a:rPr>
              <a:t> </a:t>
            </a:r>
            <a:r>
              <a:rPr lang="cs-CZ" b="1" dirty="0" err="1">
                <a:solidFill>
                  <a:srgbClr val="00B0F0"/>
                </a:solidFill>
              </a:rPr>
              <a:t>Aided</a:t>
            </a:r>
            <a:r>
              <a:rPr lang="cs-CZ" b="1" dirty="0">
                <a:solidFill>
                  <a:srgbClr val="00B0F0"/>
                </a:solidFill>
              </a:rPr>
              <a:t> Facility Management</a:t>
            </a:r>
            <a:r>
              <a:rPr lang="cs-CZ" b="1" dirty="0"/>
              <a:t>) je systém pro podporu facility managementu, především pro podporu rozhodování, plánování a kontrolu.</a:t>
            </a:r>
          </a:p>
        </p:txBody>
      </p:sp>
    </p:spTree>
    <p:extLst>
      <p:ext uri="{BB962C8B-B14F-4D97-AF65-F5344CB8AC3E}">
        <p14:creationId xmlns:p14="http://schemas.microsoft.com/office/powerpoint/2010/main" val="30220131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6E582E0-1D0C-45AC-8334-8E69B72862A1}"/>
              </a:ext>
            </a:extLst>
          </p:cNvPr>
          <p:cNvSpPr>
            <a:spLocks noGrp="1"/>
          </p:cNvSpPr>
          <p:nvPr>
            <p:ph type="title"/>
          </p:nvPr>
        </p:nvSpPr>
        <p:spPr>
          <a:xfrm>
            <a:off x="457200" y="674176"/>
            <a:ext cx="8229600" cy="898902"/>
          </a:xfrm>
        </p:spPr>
        <p:txBody>
          <a:bodyPr>
            <a:normAutofit/>
          </a:bodyPr>
          <a:lstStyle/>
          <a:p>
            <a:r>
              <a:rPr lang="cs-CZ" b="1" dirty="0">
                <a:solidFill>
                  <a:srgbClr val="FF0000"/>
                </a:solidFill>
              </a:rPr>
              <a:t>CAFM</a:t>
            </a:r>
          </a:p>
        </p:txBody>
      </p:sp>
      <p:pic>
        <p:nvPicPr>
          <p:cNvPr id="5" name="Obrázek 4">
            <a:extLst>
              <a:ext uri="{FF2B5EF4-FFF2-40B4-BE49-F238E27FC236}">
                <a16:creationId xmlns:a16="http://schemas.microsoft.com/office/drawing/2014/main" id="{4C7B5359-F0C1-4C60-966F-FC3D12677E48}"/>
              </a:ext>
            </a:extLst>
          </p:cNvPr>
          <p:cNvPicPr>
            <a:picLocks noChangeAspect="1"/>
          </p:cNvPicPr>
          <p:nvPr/>
        </p:nvPicPr>
        <p:blipFill>
          <a:blip r:embed="rId2"/>
          <a:stretch>
            <a:fillRect/>
          </a:stretch>
        </p:blipFill>
        <p:spPr>
          <a:xfrm>
            <a:off x="733425" y="2069347"/>
            <a:ext cx="7677150" cy="3695700"/>
          </a:xfrm>
          <a:prstGeom prst="rect">
            <a:avLst/>
          </a:prstGeom>
        </p:spPr>
      </p:pic>
    </p:spTree>
    <p:extLst>
      <p:ext uri="{BB962C8B-B14F-4D97-AF65-F5344CB8AC3E}">
        <p14:creationId xmlns:p14="http://schemas.microsoft.com/office/powerpoint/2010/main" val="28683838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A8ED92-F957-4045-9123-D7F9F7668DAA}"/>
              </a:ext>
            </a:extLst>
          </p:cNvPr>
          <p:cNvSpPr>
            <a:spLocks noGrp="1"/>
          </p:cNvSpPr>
          <p:nvPr>
            <p:ph type="title"/>
          </p:nvPr>
        </p:nvSpPr>
        <p:spPr>
          <a:xfrm>
            <a:off x="457200" y="2518276"/>
            <a:ext cx="8229600" cy="1821448"/>
          </a:xfrm>
        </p:spPr>
        <p:txBody>
          <a:bodyPr>
            <a:noAutofit/>
          </a:bodyPr>
          <a:lstStyle/>
          <a:p>
            <a:r>
              <a:rPr lang="cs-CZ" sz="6600" b="1" dirty="0">
                <a:solidFill>
                  <a:srgbClr val="FF0000"/>
                </a:solidFill>
              </a:rPr>
              <a:t>9. VYBRANÉ NÁSTROJE ŘÍZENÍ PROJEKTŮ</a:t>
            </a:r>
          </a:p>
        </p:txBody>
      </p:sp>
    </p:spTree>
    <p:extLst>
      <p:ext uri="{BB962C8B-B14F-4D97-AF65-F5344CB8AC3E}">
        <p14:creationId xmlns:p14="http://schemas.microsoft.com/office/powerpoint/2010/main" val="17653138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E06C15-4CF4-46BE-B4B3-EE1628097EFE}"/>
              </a:ext>
            </a:extLst>
          </p:cNvPr>
          <p:cNvSpPr>
            <a:spLocks noGrp="1"/>
          </p:cNvSpPr>
          <p:nvPr>
            <p:ph type="title"/>
          </p:nvPr>
        </p:nvSpPr>
        <p:spPr>
          <a:xfrm>
            <a:off x="457200" y="2857500"/>
            <a:ext cx="8229600" cy="1143000"/>
          </a:xfrm>
        </p:spPr>
        <p:txBody>
          <a:bodyPr/>
          <a:lstStyle/>
          <a:p>
            <a:r>
              <a:rPr lang="cs-CZ" b="1" dirty="0">
                <a:solidFill>
                  <a:srgbClr val="00B0F0"/>
                </a:solidFill>
              </a:rPr>
              <a:t>ŘÍZENÍ PROJEKTŮ</a:t>
            </a:r>
          </a:p>
        </p:txBody>
      </p:sp>
    </p:spTree>
    <p:extLst>
      <p:ext uri="{BB962C8B-B14F-4D97-AF65-F5344CB8AC3E}">
        <p14:creationId xmlns:p14="http://schemas.microsoft.com/office/powerpoint/2010/main" val="15557513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D2EBCA15-A334-45C2-B17E-C31950F91DF9}"/>
              </a:ext>
            </a:extLst>
          </p:cNvPr>
          <p:cNvSpPr>
            <a:spLocks noGrp="1"/>
          </p:cNvSpPr>
          <p:nvPr>
            <p:ph type="title"/>
          </p:nvPr>
        </p:nvSpPr>
        <p:spPr>
          <a:xfrm>
            <a:off x="457200" y="739585"/>
            <a:ext cx="8229600" cy="859699"/>
          </a:xfrm>
        </p:spPr>
        <p:txBody>
          <a:bodyPr/>
          <a:lstStyle/>
          <a:p>
            <a:r>
              <a:rPr lang="cs-CZ" b="1" dirty="0">
                <a:solidFill>
                  <a:srgbClr val="FF0000"/>
                </a:solidFill>
              </a:rPr>
              <a:t>ŘÍZENÍ PROJEKTU</a:t>
            </a:r>
          </a:p>
        </p:txBody>
      </p:sp>
      <p:sp>
        <p:nvSpPr>
          <p:cNvPr id="4" name="Zástupný obsah 3">
            <a:extLst>
              <a:ext uri="{FF2B5EF4-FFF2-40B4-BE49-F238E27FC236}">
                <a16:creationId xmlns:a16="http://schemas.microsoft.com/office/drawing/2014/main" id="{8CC741CB-A102-4B28-866A-B9D1BF5A8648}"/>
              </a:ext>
            </a:extLst>
          </p:cNvPr>
          <p:cNvSpPr>
            <a:spLocks noGrp="1"/>
          </p:cNvSpPr>
          <p:nvPr>
            <p:ph idx="1"/>
          </p:nvPr>
        </p:nvSpPr>
        <p:spPr>
          <a:xfrm>
            <a:off x="457200" y="2365695"/>
            <a:ext cx="8229600" cy="2919227"/>
          </a:xfrm>
        </p:spPr>
        <p:txBody>
          <a:bodyPr/>
          <a:lstStyle/>
          <a:p>
            <a:r>
              <a:rPr lang="cs-CZ" b="1" dirty="0">
                <a:solidFill>
                  <a:srgbClr val="00B0F0"/>
                </a:solidFill>
              </a:rPr>
              <a:t>Řízení projektu </a:t>
            </a:r>
            <a:r>
              <a:rPr lang="cs-CZ" b="1" dirty="0"/>
              <a:t>(někdy též </a:t>
            </a:r>
            <a:r>
              <a:rPr lang="cs-CZ" b="1" dirty="0">
                <a:solidFill>
                  <a:srgbClr val="00B0F0"/>
                </a:solidFill>
              </a:rPr>
              <a:t>projektové řízení</a:t>
            </a:r>
            <a:r>
              <a:rPr lang="cs-CZ" b="1" dirty="0"/>
              <a:t>) se zabývá řízením projektu, tedy časově ohraničené a ucelené sady činností a procesů, jejímž cílem je zavedení, vytvoření nebo změna něčeho konkrétního.</a:t>
            </a:r>
          </a:p>
        </p:txBody>
      </p:sp>
    </p:spTree>
    <p:extLst>
      <p:ext uri="{BB962C8B-B14F-4D97-AF65-F5344CB8AC3E}">
        <p14:creationId xmlns:p14="http://schemas.microsoft.com/office/powerpoint/2010/main" val="23996211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2593BB-6C29-484B-B0C9-679BCF32A040}"/>
              </a:ext>
            </a:extLst>
          </p:cNvPr>
          <p:cNvSpPr>
            <a:spLocks noGrp="1"/>
          </p:cNvSpPr>
          <p:nvPr>
            <p:ph type="title"/>
          </p:nvPr>
        </p:nvSpPr>
        <p:spPr>
          <a:xfrm>
            <a:off x="4463511" y="181649"/>
            <a:ext cx="4595247" cy="794745"/>
          </a:xfrm>
        </p:spPr>
        <p:txBody>
          <a:bodyPr/>
          <a:lstStyle/>
          <a:p>
            <a:r>
              <a:rPr lang="cs-CZ" b="1" dirty="0">
                <a:solidFill>
                  <a:srgbClr val="FF0000"/>
                </a:solidFill>
              </a:rPr>
              <a:t>ŘÍZENÍ PROJEKTŮ</a:t>
            </a:r>
          </a:p>
        </p:txBody>
      </p:sp>
      <p:sp>
        <p:nvSpPr>
          <p:cNvPr id="3" name="Zástupný obsah 2">
            <a:extLst>
              <a:ext uri="{FF2B5EF4-FFF2-40B4-BE49-F238E27FC236}">
                <a16:creationId xmlns:a16="http://schemas.microsoft.com/office/drawing/2014/main" id="{B4CD97ED-7118-44A0-BF2A-D972C75CCEC0}"/>
              </a:ext>
            </a:extLst>
          </p:cNvPr>
          <p:cNvSpPr>
            <a:spLocks noGrp="1"/>
          </p:cNvSpPr>
          <p:nvPr>
            <p:ph idx="1"/>
          </p:nvPr>
        </p:nvSpPr>
        <p:spPr/>
        <p:txBody>
          <a:bodyPr>
            <a:normAutofit fontScale="85000" lnSpcReduction="10000"/>
          </a:bodyPr>
          <a:lstStyle/>
          <a:p>
            <a:r>
              <a:rPr lang="cs-CZ" b="1" dirty="0">
                <a:solidFill>
                  <a:srgbClr val="00B0F0"/>
                </a:solidFill>
              </a:rPr>
              <a:t>Řízení projektů </a:t>
            </a:r>
            <a:r>
              <a:rPr lang="cs-CZ" b="1" dirty="0"/>
              <a:t>je </a:t>
            </a:r>
            <a:r>
              <a:rPr lang="cs-CZ" b="1" dirty="0">
                <a:solidFill>
                  <a:srgbClr val="00B0F0"/>
                </a:solidFill>
              </a:rPr>
              <a:t>řízení vymezené sady činností</a:t>
            </a:r>
            <a:r>
              <a:rPr lang="cs-CZ" b="1" dirty="0"/>
              <a:t> (tedy projektu), je to organizované úsilí</a:t>
            </a:r>
            <a:br>
              <a:rPr lang="cs-CZ" b="1" dirty="0"/>
            </a:br>
            <a:r>
              <a:rPr lang="cs-CZ" b="1" dirty="0"/>
              <a:t>s jasným časově definovaným cílem.</a:t>
            </a:r>
          </a:p>
          <a:p>
            <a:r>
              <a:rPr lang="cs-CZ" b="1" dirty="0"/>
              <a:t>Jeho účelem je zajistit efektivní řízení této sady činností tak, aby přinesla předpokládaný výsledek</a:t>
            </a:r>
            <a:br>
              <a:rPr lang="cs-CZ" b="1" dirty="0"/>
            </a:br>
            <a:r>
              <a:rPr lang="cs-CZ" b="1" dirty="0"/>
              <a:t>v předpokládaném čase za předpokládané náklady.</a:t>
            </a:r>
          </a:p>
          <a:p>
            <a:r>
              <a:rPr lang="cs-CZ" b="1" dirty="0"/>
              <a:t>Při projektovém řízení je tedy třeba aplikovat znalosti, zkušenosti, dovednosti, činnosti, nástroje a techniky na projektu tak, aby projekt splnil požadavky na něj kladené a dosáhl svých cílů v čase, v nákladech</a:t>
            </a:r>
            <a:br>
              <a:rPr lang="cs-CZ" b="1" dirty="0"/>
            </a:br>
            <a:r>
              <a:rPr lang="cs-CZ" b="1" dirty="0"/>
              <a:t>i potřebné kvalitě.</a:t>
            </a:r>
          </a:p>
        </p:txBody>
      </p:sp>
    </p:spTree>
    <p:extLst>
      <p:ext uri="{BB962C8B-B14F-4D97-AF65-F5344CB8AC3E}">
        <p14:creationId xmlns:p14="http://schemas.microsoft.com/office/powerpoint/2010/main" val="28417293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F110A4-AB64-41B4-B423-903646E71EB3}"/>
              </a:ext>
            </a:extLst>
          </p:cNvPr>
          <p:cNvSpPr>
            <a:spLocks noGrp="1"/>
          </p:cNvSpPr>
          <p:nvPr>
            <p:ph type="title"/>
          </p:nvPr>
        </p:nvSpPr>
        <p:spPr>
          <a:xfrm>
            <a:off x="457200" y="581186"/>
            <a:ext cx="8229600" cy="836452"/>
          </a:xfrm>
        </p:spPr>
        <p:txBody>
          <a:bodyPr/>
          <a:lstStyle/>
          <a:p>
            <a:r>
              <a:rPr lang="cs-CZ" b="1" dirty="0">
                <a:solidFill>
                  <a:srgbClr val="FF0000"/>
                </a:solidFill>
              </a:rPr>
              <a:t>UŽITÍ PROJEKTOVÉHO ŘÍZENÍ</a:t>
            </a:r>
          </a:p>
        </p:txBody>
      </p:sp>
      <p:sp>
        <p:nvSpPr>
          <p:cNvPr id="3" name="Zástupný obsah 2">
            <a:extLst>
              <a:ext uri="{FF2B5EF4-FFF2-40B4-BE49-F238E27FC236}">
                <a16:creationId xmlns:a16="http://schemas.microsoft.com/office/drawing/2014/main" id="{869B1D58-B79B-4F90-BF15-9771156B5AF2}"/>
              </a:ext>
            </a:extLst>
          </p:cNvPr>
          <p:cNvSpPr>
            <a:spLocks noGrp="1"/>
          </p:cNvSpPr>
          <p:nvPr>
            <p:ph idx="1"/>
          </p:nvPr>
        </p:nvSpPr>
        <p:spPr>
          <a:xfrm>
            <a:off x="457200" y="2014779"/>
            <a:ext cx="8229600" cy="4111383"/>
          </a:xfrm>
        </p:spPr>
        <p:txBody>
          <a:bodyPr>
            <a:normAutofit fontScale="62500" lnSpcReduction="20000"/>
          </a:bodyPr>
          <a:lstStyle/>
          <a:p>
            <a:r>
              <a:rPr lang="cs-CZ" b="1" dirty="0"/>
              <a:t>Formou projektu lze realizovat různé typu dodávek (produktů) zákazníkům nebo různé aktivity uvnitř organizace.</a:t>
            </a:r>
          </a:p>
          <a:p>
            <a:r>
              <a:rPr lang="cs-CZ" b="1" dirty="0"/>
              <a:t>Existují organizace, které dodávku svých produktů vůči zákazníkům realizují výhradně formou projektu, jde například o stavební firmy, podniky zaměřené na kusovou výrobu nebo IT firmy, které realizují dodávku implementace různých informačních a komunikačních technologií.</a:t>
            </a:r>
          </a:p>
          <a:p>
            <a:r>
              <a:rPr lang="cs-CZ" b="1" dirty="0"/>
              <a:t>Existují také organizace, pro které je dodávka jejich produktů formou projektu doplňková což neznamená, že by pro ně projektové řízení nebylo vhodné.</a:t>
            </a:r>
          </a:p>
          <a:p>
            <a:r>
              <a:rPr lang="cs-CZ" b="1" dirty="0"/>
              <a:t>Projektové řízení se totiž ve skutečnosti týká většiny organizací, ať si to uvědomují nebo ne. Jedná se pouze o míru jeho využití a intenzity.</a:t>
            </a:r>
          </a:p>
          <a:p>
            <a:r>
              <a:rPr lang="cs-CZ" b="1" dirty="0"/>
              <a:t>Každá organizace totiž provádí </a:t>
            </a:r>
            <a:r>
              <a:rPr lang="cs-CZ" b="1" dirty="0">
                <a:solidFill>
                  <a:srgbClr val="00B0F0"/>
                </a:solidFill>
              </a:rPr>
              <a:t>organizační změny </a:t>
            </a:r>
            <a:r>
              <a:rPr lang="cs-CZ" b="1" dirty="0"/>
              <a:t>nebo mění svůj informační systém a to jsou svým charakterem ucelené sady činností, jejichž cílem je zavést změnu - tedy </a:t>
            </a:r>
            <a:r>
              <a:rPr lang="cs-CZ" b="1" dirty="0">
                <a:solidFill>
                  <a:srgbClr val="00B0F0"/>
                </a:solidFill>
              </a:rPr>
              <a:t>projekty</a:t>
            </a:r>
            <a:r>
              <a:rPr lang="cs-CZ" b="1" dirty="0"/>
              <a:t>.</a:t>
            </a:r>
          </a:p>
        </p:txBody>
      </p:sp>
    </p:spTree>
    <p:extLst>
      <p:ext uri="{BB962C8B-B14F-4D97-AF65-F5344CB8AC3E}">
        <p14:creationId xmlns:p14="http://schemas.microsoft.com/office/powerpoint/2010/main" val="199904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238</TotalTime>
  <Words>7197</Words>
  <Application>Microsoft Office PowerPoint</Application>
  <PresentationFormat>Předvádění na obrazovce (4:3)</PresentationFormat>
  <Paragraphs>609</Paragraphs>
  <Slides>137</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137</vt:i4>
      </vt:variant>
    </vt:vector>
  </HeadingPairs>
  <TitlesOfParts>
    <vt:vector size="140" baseType="lpstr">
      <vt:lpstr>Arial</vt:lpstr>
      <vt:lpstr>Calibri</vt:lpstr>
      <vt:lpstr>Office Theme</vt:lpstr>
      <vt:lpstr>MODERNÍ NÁSTROJE EFEKTIVNÍHO MANAGEMENTU (3. tutoriál)</vt:lpstr>
      <vt:lpstr>7. VYBRANÉ NÁSTROJE INFORMATIKY A ŘÍZENÍ INFORMAČNÍCH TECHNOLOGIÍ</vt:lpstr>
      <vt:lpstr>MANAGEMENT INFORMATIKY A ŘÍZENÍ IT</vt:lpstr>
      <vt:lpstr>„Neexistuje příliš mnoho možností, jak podnik řídit. Nemůžete si vybrat z tisíce alternativ. Věřím v jednoduchou logiku rozhodování. Kdyby nás bylo šest na jednom místě a dostali bychom stejné informace, ve většině případů bychom dospěli ke stejným závěrům. Problém je ale v tom, že nemáme všichni stejné informace. Každý dostane pouze jejich část. Podnikání není složité. Komplikace se objevují až tehdy, ztratí-li člověk přístup k informacím.“  (Jack WELCH)</vt:lpstr>
      <vt:lpstr>INFORMATIKA A ŘÍZENÍ IT</vt:lpstr>
      <vt:lpstr>ŘÍZENÍ IT</vt:lpstr>
      <vt:lpstr>ŘÍZENÍ OBSAHU</vt:lpstr>
      <vt:lpstr>ŘÍZENÍ PROCESŮ PROVOZU A ROZVOJE ICT</vt:lpstr>
      <vt:lpstr>ŘÍZENÍ ARCHITEKTURY INFORMAČNÍHO SYSTÉMU</vt:lpstr>
      <vt:lpstr>METODY A METODIKY ŘÍZENÍ VÝVOJE SOFTWARE</vt:lpstr>
      <vt:lpstr>Prezentace aplikace PowerPoint</vt:lpstr>
      <vt:lpstr>Prezentace aplikace PowerPoint</vt:lpstr>
      <vt:lpstr>PROGRAMOVACÍ JAZYKY NEJČASTĚJI POUŽÍVANÉ PRO VÝVOJ PODNIKOVÝCH APLIKACÍ</vt:lpstr>
      <vt:lpstr>WEBOVÉ APLIKACE</vt:lpstr>
      <vt:lpstr>DESKTOPOVÉ APLIKACE</vt:lpstr>
      <vt:lpstr>PODNIKOVÉ INFORMAČNÍ SYSTÉMY</vt:lpstr>
      <vt:lpstr>PRÁCE S DATABÁZEMI</vt:lpstr>
      <vt:lpstr>BUSINESS PROCESY</vt:lpstr>
      <vt:lpstr>ANALYTICKÉ A MODELOVACÍ TECHNIKY POUŽITELNÉ V ŘÍZENÍ INFORMACÍ, DAT I ICT</vt:lpstr>
      <vt:lpstr>STANDARDY A RÁMCE V OBLASTI ŘÍZENÍ INFORMACÍ A ICT</vt:lpstr>
      <vt:lpstr>SOA</vt:lpstr>
      <vt:lpstr>SOA</vt:lpstr>
      <vt:lpstr>VÝHODY SOA</vt:lpstr>
      <vt:lpstr>ZÁKLADNÍ PRINCIPY SOA</vt:lpstr>
      <vt:lpstr>SKLADBA SOA</vt:lpstr>
      <vt:lpstr>SLUŽBY</vt:lpstr>
      <vt:lpstr>TECHNICKÉ HLEDISKO SLUŽEB</vt:lpstr>
      <vt:lpstr>GDPR</vt:lpstr>
      <vt:lpstr>GDPR (GENERAL DATA PROTECTION REGULATION)</vt:lpstr>
      <vt:lpstr>KOHO SE POVINNOST SPLNIT GDPR TÝKÁ?</vt:lpstr>
      <vt:lpstr>Jakých údajů se GDPR týká? (1)</vt:lpstr>
      <vt:lpstr>Jakých údajů se GDPR týká? (2)</vt:lpstr>
      <vt:lpstr>Co znamená GDPR pro firmy a organizace?</vt:lpstr>
      <vt:lpstr>UPŘESNĚNÍ</vt:lpstr>
      <vt:lpstr>CO ZNAMENÁ GDPR PRO LIDI, PRO KAŽDÉHO Z NÁS?</vt:lpstr>
      <vt:lpstr>MMDIS</vt:lpstr>
      <vt:lpstr>MMDIS (MULTIDIMENSIONAL MANAGEMENT AND DEVELOPMENT OF INFORMATION SYSTEMS)</vt:lpstr>
      <vt:lpstr>ZÁKLADNÍ DIMENZE DLE MMDIS</vt:lpstr>
      <vt:lpstr>VYUŽITÍ METODIKY</vt:lpstr>
      <vt:lpstr>AGILNÍ METODY ŘÍZENÍ VÝVOJE SOFTWARE</vt:lpstr>
      <vt:lpstr>AGILNÍ METODIKY ŘÍZENÍ VÝVOJE SOFTWARE</vt:lpstr>
      <vt:lpstr>SCRUM</vt:lpstr>
      <vt:lpstr>AGILNÍ PROJEKTOVÉ ŘÍZENÍ</vt:lpstr>
      <vt:lpstr>JAK V PRAXI VYPADÁ AGILNÍ ŘÍZENÍ PROJEKTŮ?</vt:lpstr>
      <vt:lpstr>AGILNÍ METODY PRÁCE</vt:lpstr>
      <vt:lpstr>AGILNÍ PŘÍSTUP - POŽADAVKY</vt:lpstr>
      <vt:lpstr>AGILNÍ PŘÍSTUP - KONTEXT</vt:lpstr>
      <vt:lpstr>AGILNÍ PŘÍSTUP</vt:lpstr>
      <vt:lpstr>BPMN</vt:lpstr>
      <vt:lpstr>BPMN (BUSINESS PROCESS MODELLING NOTATION)</vt:lpstr>
      <vt:lpstr>PŘÍKLAD</vt:lpstr>
      <vt:lpstr>8. VYBRANÉ NÁSTROJE FACILITY MANAGEMENTU</vt:lpstr>
      <vt:lpstr>FACILITY MANAGEMENT</vt:lpstr>
      <vt:lpstr>FACILITY MANAGEMENT</vt:lpstr>
      <vt:lpstr>INFORMAČNÍ TECHNOLOGIE VE FM</vt:lpstr>
      <vt:lpstr>SOFTWARE VE FM</vt:lpstr>
      <vt:lpstr>DEFINICE IFMA</vt:lpstr>
      <vt:lpstr>„LEGISLATIVA“ FM - STANDARDY</vt:lpstr>
      <vt:lpstr>„NOVÁ“ LEGISLATIVA FM</vt:lpstr>
      <vt:lpstr>ISO 41000</vt:lpstr>
      <vt:lpstr>STRUKTURA FM - PŘÍKLADY</vt:lpstr>
      <vt:lpstr>ANALÝZA PROCESŮ</vt:lpstr>
      <vt:lpstr>ANALÝZA PROCESŮ</vt:lpstr>
      <vt:lpstr>PROČ ORGANIZACE ANALYZUJÍ SVÉ PROCESY?</vt:lpstr>
      <vt:lpstr>K ČEMU JE ANALÝZA PROCESŮ V PRAXI?</vt:lpstr>
      <vt:lpstr>VYUŽITÍ ANALÝZY PROCESŮ</vt:lpstr>
      <vt:lpstr>TYPICKÉ VÝSTUPY ANALÝZY PROCESŮ</vt:lpstr>
      <vt:lpstr>JAKÁ JSOU RIZIKA PROCESNÍ ANALÝZY?</vt:lpstr>
      <vt:lpstr>JAKÝ JE POSTUP PŘI ANALÝZE PROCESŮ?</vt:lpstr>
      <vt:lpstr>KDO PROCESNÍ ANALÝZU PROVÁDÍ?</vt:lpstr>
      <vt:lpstr>POZNÁMKA</vt:lpstr>
      <vt:lpstr>JAKÉ METODY A TECHNIKY SE PŘI ANALÝZE PROCESŮ ČASTO POUŽÍVAJÍ?</vt:lpstr>
      <vt:lpstr>JAKÉ EXISTUJÍ METODIKY MODELOVÁNÍ PROCESŮ?</vt:lpstr>
      <vt:lpstr>MAPA PROCESŮ</vt:lpstr>
      <vt:lpstr>MAPA PROCESŮ</vt:lpstr>
      <vt:lpstr>VÝHODA POUŽITÍ MAPY PROCESŮ</vt:lpstr>
      <vt:lpstr>OBLASTI MOŽNÉHO PRAKTICKÉHO VYUŽITÍ MAPY PROCESŮ</vt:lpstr>
      <vt:lpstr>INSOURCING</vt:lpstr>
      <vt:lpstr>INSOURCING/OUTSOURCING</vt:lpstr>
      <vt:lpstr>OUTSOURCING</vt:lpstr>
      <vt:lpstr>OUTSOURCING</vt:lpstr>
      <vt:lpstr>PODOBY A PŘÍVLASTKY OUTSOURCINGU</vt:lpstr>
      <vt:lpstr>KDY SE V PRAXI POUŽÍVÁ OUTSOURCING?</vt:lpstr>
      <vt:lpstr>OUTSOURCING/INSOURCING</vt:lpstr>
      <vt:lpstr>OBORY PRO VYUŽITÍ OUTSOURCINGU</vt:lpstr>
      <vt:lpstr>SLA</vt:lpstr>
      <vt:lpstr>SERVICE LEVEL AGREEMENT (SLA)</vt:lpstr>
      <vt:lpstr>K ČEMU JE SLA V PRAXI?</vt:lpstr>
      <vt:lpstr>IFMA</vt:lpstr>
      <vt:lpstr>IFMA</vt:lpstr>
      <vt:lpstr>IFMA</vt:lpstr>
      <vt:lpstr>CAFM</vt:lpstr>
      <vt:lpstr>CAFM</vt:lpstr>
      <vt:lpstr>CAFM</vt:lpstr>
      <vt:lpstr>9. VYBRANÉ NÁSTROJE ŘÍZENÍ PROJEKTŮ</vt:lpstr>
      <vt:lpstr>ŘÍZENÍ PROJEKTŮ</vt:lpstr>
      <vt:lpstr>ŘÍZENÍ PROJEKTU</vt:lpstr>
      <vt:lpstr>ŘÍZENÍ PROJEKTŮ</vt:lpstr>
      <vt:lpstr>UŽITÍ PROJEKTOVÉHO ŘÍZENÍ</vt:lpstr>
      <vt:lpstr>NEJVHODNĚJŠÍ ORGANIZAČNÍ STRUKTURA</vt:lpstr>
      <vt:lpstr>JAKÉ EXISTUJÍ PŘÍSTUPY K ŘÍZENÍ PROJEKTU?</vt:lpstr>
      <vt:lpstr>TRADIČNÍ PŘÍSTUP</vt:lpstr>
      <vt:lpstr>AGILNÍ PŘÍSTUP</vt:lpstr>
      <vt:lpstr>STANDARDY PRO ŘÍZENÍ PROJEKTŮ (1)</vt:lpstr>
      <vt:lpstr>STANDARDY PRO ŘÍZENÍ PROJEKTŮ (2)</vt:lpstr>
      <vt:lpstr>ISO NORMY</vt:lpstr>
      <vt:lpstr>PROJEKTOVÝ MANAŽER</vt:lpstr>
      <vt:lpstr>CERTIFIKACE PROJEKTOVÝCH MANAŽERŮ</vt:lpstr>
      <vt:lpstr>SOFTWARE PRO ŘÍZENÍ PROJEKTŮ</vt:lpstr>
      <vt:lpstr>GANTTŮV DIAGRAM</vt:lpstr>
      <vt:lpstr>GANTTŮV DIAGRAM (GANTT CHART)</vt:lpstr>
      <vt:lpstr>Henry Laurence GANTT  20. 05. 1861 – 23. 11. 1919  TVŮRCE „GANTTOVA“ DIAGRAMU (1910), DŮLEŽITÉHO NÁSTROJE PROJEKTOVÉHO ŘÍZENÍ</vt:lpstr>
      <vt:lpstr>VYUŽITÍ GANTTOVA DIAGRAMU V PRAXI</vt:lpstr>
      <vt:lpstr>GANTTŮV DIAGRAM - PŘÍKLAD</vt:lpstr>
      <vt:lpstr>GANTTŮV DIAGRAM – ZOBRAZENÍ NÁVAZNOSTÍ (1)</vt:lpstr>
      <vt:lpstr>GANTTŮV DIAGRAM – ZOBRAZENÍ NÁVAZNOSTÍ (2)</vt:lpstr>
      <vt:lpstr>METODY SÍŤOVÉ ANALÝZY</vt:lpstr>
      <vt:lpstr>METODY SÍŤOVÉ ANALÝZY (NETWORK ANALYSIS)</vt:lpstr>
      <vt:lpstr>ZÁKLADNÍ METODY SÍŤOVÉ ANALÝZY</vt:lpstr>
      <vt:lpstr>SÍŤOVÝ DIAGRAM (NETWORK DIAGRAM)</vt:lpstr>
      <vt:lpstr>SÍŤOVÝ GRAF - PŘÍKLAD</vt:lpstr>
      <vt:lpstr>VYUŽITÍ METODY SÍŤOVÉ ANALÝZY</vt:lpstr>
      <vt:lpstr>RACI – MATICE ZODPOVĚDNOSTI</vt:lpstr>
      <vt:lpstr>MATICE ODPOVĚDNOSTI RACI (MATICE RACI)</vt:lpstr>
      <vt:lpstr>MATICE RACI V PRAXI</vt:lpstr>
      <vt:lpstr>WBS</vt:lpstr>
      <vt:lpstr>WBS (WORK BREAKDOWN STRUCTURE)</vt:lpstr>
      <vt:lpstr>WBS - PŘÍKLAD</vt:lpstr>
      <vt:lpstr>VYUŽITÍ WBS V PRAXI</vt:lpstr>
      <vt:lpstr>PMBOK</vt:lpstr>
      <vt:lpstr>PMBOK (Project Management Body of Knowledge)</vt:lpstr>
      <vt:lpstr>Prezentace aplikace PowerPoint</vt:lpstr>
      <vt:lpstr>Prezentace aplikace PowerPoint</vt:lpstr>
      <vt:lpstr>ZNALOSTNÍ OBLASTI PROJEKTU PODLE STANDARDU PMBOK </vt:lpstr>
      <vt:lpstr>ŽIVOTNÍ CYKLUS PROJEKTU PODLE STANDARDU PMBOK</vt:lpstr>
      <vt:lpstr>5 ZÁKLADNÍCH FÁZÍ (STÁDIÍ PROJEKTU)</vt:lpstr>
      <vt:lpstr>PRINCE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MODERNÍ NÁSTROJE EFEKTIVNÍHO MANAGEMENTU (3. tutoriál)</dc:title>
  <dc:creator>Rössler Miroslav</dc:creator>
  <cp:lastModifiedBy>Rössler Miroslav</cp:lastModifiedBy>
  <cp:revision>12</cp:revision>
  <dcterms:created xsi:type="dcterms:W3CDTF">2020-10-26T07:28:54Z</dcterms:created>
  <dcterms:modified xsi:type="dcterms:W3CDTF">2026-01-30T10:22:26Z</dcterms:modified>
</cp:coreProperties>
</file>