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260" r:id="rId21"/>
    <p:sldId id="302" r:id="rId22"/>
    <p:sldId id="303" r:id="rId23"/>
    <p:sldId id="304" r:id="rId24"/>
    <p:sldId id="261" r:id="rId25"/>
    <p:sldId id="311" r:id="rId26"/>
    <p:sldId id="312" r:id="rId27"/>
    <p:sldId id="313" r:id="rId28"/>
    <p:sldId id="314" r:id="rId29"/>
    <p:sldId id="316" r:id="rId30"/>
    <p:sldId id="315" r:id="rId31"/>
    <p:sldId id="317" r:id="rId32"/>
    <p:sldId id="318" r:id="rId33"/>
    <p:sldId id="319" r:id="rId34"/>
    <p:sldId id="320" r:id="rId35"/>
    <p:sldId id="321" r:id="rId36"/>
    <p:sldId id="322" r:id="rId37"/>
    <p:sldId id="262" r:id="rId38"/>
    <p:sldId id="323" r:id="rId39"/>
    <p:sldId id="325" r:id="rId40"/>
    <p:sldId id="324" r:id="rId41"/>
    <p:sldId id="268" r:id="rId42"/>
    <p:sldId id="326" r:id="rId43"/>
    <p:sldId id="327" r:id="rId44"/>
    <p:sldId id="328" r:id="rId45"/>
    <p:sldId id="329" r:id="rId46"/>
    <p:sldId id="330" r:id="rId47"/>
    <p:sldId id="331" r:id="rId48"/>
    <p:sldId id="333" r:id="rId49"/>
    <p:sldId id="332" r:id="rId50"/>
    <p:sldId id="334" r:id="rId51"/>
    <p:sldId id="335" r:id="rId52"/>
    <p:sldId id="336" r:id="rId53"/>
    <p:sldId id="263" r:id="rId54"/>
    <p:sldId id="337" r:id="rId55"/>
    <p:sldId id="338" r:id="rId56"/>
    <p:sldId id="339" r:id="rId57"/>
    <p:sldId id="340" r:id="rId58"/>
    <p:sldId id="264" r:id="rId59"/>
    <p:sldId id="341" r:id="rId60"/>
    <p:sldId id="342" r:id="rId61"/>
    <p:sldId id="343" r:id="rId62"/>
    <p:sldId id="345" r:id="rId63"/>
    <p:sldId id="459" r:id="rId64"/>
    <p:sldId id="344" r:id="rId65"/>
    <p:sldId id="346" r:id="rId66"/>
    <p:sldId id="347" r:id="rId67"/>
    <p:sldId id="348" r:id="rId68"/>
    <p:sldId id="265" r:id="rId69"/>
    <p:sldId id="349" r:id="rId70"/>
    <p:sldId id="351" r:id="rId71"/>
    <p:sldId id="352" r:id="rId72"/>
    <p:sldId id="353" r:id="rId73"/>
    <p:sldId id="350" r:id="rId74"/>
    <p:sldId id="266" r:id="rId75"/>
    <p:sldId id="354" r:id="rId76"/>
    <p:sldId id="355" r:id="rId77"/>
    <p:sldId id="267" r:id="rId78"/>
    <p:sldId id="356" r:id="rId79"/>
    <p:sldId id="359" r:id="rId80"/>
    <p:sldId id="360" r:id="rId81"/>
    <p:sldId id="362" r:id="rId82"/>
    <p:sldId id="361" r:id="rId83"/>
    <p:sldId id="357" r:id="rId84"/>
    <p:sldId id="358" r:id="rId85"/>
    <p:sldId id="269" r:id="rId86"/>
    <p:sldId id="270" r:id="rId87"/>
    <p:sldId id="363" r:id="rId88"/>
    <p:sldId id="364" r:id="rId89"/>
    <p:sldId id="365" r:id="rId90"/>
    <p:sldId id="366" r:id="rId91"/>
    <p:sldId id="367" r:id="rId92"/>
    <p:sldId id="368" r:id="rId93"/>
    <p:sldId id="369" r:id="rId94"/>
    <p:sldId id="370" r:id="rId95"/>
    <p:sldId id="371" r:id="rId96"/>
    <p:sldId id="372" r:id="rId97"/>
    <p:sldId id="373" r:id="rId98"/>
    <p:sldId id="271" r:id="rId99"/>
    <p:sldId id="374" r:id="rId100"/>
    <p:sldId id="377" r:id="rId101"/>
    <p:sldId id="378" r:id="rId102"/>
    <p:sldId id="375" r:id="rId103"/>
    <p:sldId id="376" r:id="rId104"/>
    <p:sldId id="379" r:id="rId105"/>
    <p:sldId id="380" r:id="rId106"/>
    <p:sldId id="381" r:id="rId107"/>
    <p:sldId id="382" r:id="rId108"/>
    <p:sldId id="272" r:id="rId109"/>
    <p:sldId id="384" r:id="rId110"/>
    <p:sldId id="383" r:id="rId111"/>
    <p:sldId id="385" r:id="rId112"/>
    <p:sldId id="386" r:id="rId113"/>
    <p:sldId id="387" r:id="rId114"/>
    <p:sldId id="388" r:id="rId115"/>
    <p:sldId id="273" r:id="rId116"/>
    <p:sldId id="389" r:id="rId117"/>
    <p:sldId id="391" r:id="rId118"/>
    <p:sldId id="390" r:id="rId119"/>
    <p:sldId id="392" r:id="rId120"/>
    <p:sldId id="393" r:id="rId121"/>
    <p:sldId id="394" r:id="rId122"/>
    <p:sldId id="274" r:id="rId123"/>
    <p:sldId id="395" r:id="rId124"/>
    <p:sldId id="399" r:id="rId125"/>
    <p:sldId id="396" r:id="rId126"/>
    <p:sldId id="397" r:id="rId127"/>
    <p:sldId id="398" r:id="rId128"/>
    <p:sldId id="275" r:id="rId129"/>
    <p:sldId id="400" r:id="rId130"/>
    <p:sldId id="401" r:id="rId131"/>
    <p:sldId id="402" r:id="rId132"/>
    <p:sldId id="403" r:id="rId133"/>
    <p:sldId id="404" r:id="rId134"/>
    <p:sldId id="405" r:id="rId135"/>
    <p:sldId id="406" r:id="rId136"/>
    <p:sldId id="425" r:id="rId137"/>
    <p:sldId id="426" r:id="rId138"/>
    <p:sldId id="407" r:id="rId139"/>
    <p:sldId id="408" r:id="rId140"/>
    <p:sldId id="409" r:id="rId141"/>
    <p:sldId id="410" r:id="rId142"/>
    <p:sldId id="411" r:id="rId143"/>
    <p:sldId id="412" r:id="rId144"/>
    <p:sldId id="427" r:id="rId145"/>
    <p:sldId id="428" r:id="rId146"/>
    <p:sldId id="413" r:id="rId147"/>
    <p:sldId id="418" r:id="rId148"/>
    <p:sldId id="414" r:id="rId149"/>
    <p:sldId id="415" r:id="rId150"/>
    <p:sldId id="416" r:id="rId151"/>
    <p:sldId id="417" r:id="rId152"/>
    <p:sldId id="276" r:id="rId153"/>
    <p:sldId id="419" r:id="rId154"/>
    <p:sldId id="420" r:id="rId155"/>
    <p:sldId id="421" r:id="rId156"/>
    <p:sldId id="422" r:id="rId157"/>
    <p:sldId id="423" r:id="rId158"/>
    <p:sldId id="424" r:id="rId159"/>
    <p:sldId id="277" r:id="rId160"/>
    <p:sldId id="278" r:id="rId161"/>
    <p:sldId id="429" r:id="rId162"/>
    <p:sldId id="430" r:id="rId163"/>
    <p:sldId id="431" r:id="rId164"/>
    <p:sldId id="432" r:id="rId165"/>
    <p:sldId id="433" r:id="rId166"/>
    <p:sldId id="434" r:id="rId167"/>
    <p:sldId id="435" r:id="rId168"/>
    <p:sldId id="436" r:id="rId169"/>
    <p:sldId id="437" r:id="rId170"/>
    <p:sldId id="438" r:id="rId171"/>
    <p:sldId id="439" r:id="rId172"/>
    <p:sldId id="440" r:id="rId173"/>
    <p:sldId id="441" r:id="rId174"/>
    <p:sldId id="442" r:id="rId175"/>
    <p:sldId id="443" r:id="rId176"/>
    <p:sldId id="444" r:id="rId177"/>
    <p:sldId id="445" r:id="rId178"/>
    <p:sldId id="446" r:id="rId179"/>
    <p:sldId id="447" r:id="rId180"/>
    <p:sldId id="448" r:id="rId181"/>
    <p:sldId id="449" r:id="rId182"/>
    <p:sldId id="450" r:id="rId183"/>
    <p:sldId id="451" r:id="rId184"/>
    <p:sldId id="452" r:id="rId185"/>
    <p:sldId id="453" r:id="rId186"/>
    <p:sldId id="454" r:id="rId187"/>
    <p:sldId id="456" r:id="rId188"/>
    <p:sldId id="457" r:id="rId189"/>
    <p:sldId id="458" r:id="rId190"/>
    <p:sldId id="279" r:id="rId191"/>
    <p:sldId id="460" r:id="rId192"/>
    <p:sldId id="461" r:id="rId193"/>
    <p:sldId id="462" r:id="rId194"/>
    <p:sldId id="463" r:id="rId195"/>
    <p:sldId id="465" r:id="rId196"/>
    <p:sldId id="466" r:id="rId197"/>
    <p:sldId id="467" r:id="rId198"/>
    <p:sldId id="280" r:id="rId199"/>
    <p:sldId id="468" r:id="rId200"/>
    <p:sldId id="469" r:id="rId201"/>
    <p:sldId id="470" r:id="rId202"/>
    <p:sldId id="471" r:id="rId203"/>
    <p:sldId id="472" r:id="rId204"/>
    <p:sldId id="473" r:id="rId205"/>
    <p:sldId id="475" r:id="rId206"/>
    <p:sldId id="476" r:id="rId207"/>
    <p:sldId id="474" r:id="rId208"/>
    <p:sldId id="281" r:id="rId209"/>
    <p:sldId id="477" r:id="rId210"/>
    <p:sldId id="478" r:id="rId211"/>
    <p:sldId id="480" r:id="rId212"/>
    <p:sldId id="481" r:id="rId213"/>
    <p:sldId id="479" r:id="rId214"/>
    <p:sldId id="485" r:id="rId215"/>
    <p:sldId id="486" r:id="rId216"/>
    <p:sldId id="482" r:id="rId217"/>
    <p:sldId id="483" r:id="rId218"/>
    <p:sldId id="484" r:id="rId219"/>
    <p:sldId id="487" r:id="rId220"/>
    <p:sldId id="488" r:id="rId221"/>
    <p:sldId id="489" r:id="rId222"/>
    <p:sldId id="490" r:id="rId223"/>
    <p:sldId id="491" r:id="rId224"/>
    <p:sldId id="282" r:id="rId225"/>
    <p:sldId id="492" r:id="rId226"/>
    <p:sldId id="493" r:id="rId227"/>
    <p:sldId id="494" r:id="rId228"/>
    <p:sldId id="283" r:id="rId229"/>
    <p:sldId id="495" r:id="rId230"/>
    <p:sldId id="496" r:id="rId231"/>
    <p:sldId id="497" r:id="rId232"/>
    <p:sldId id="498" r:id="rId233"/>
    <p:sldId id="499" r:id="rId234"/>
    <p:sldId id="500" r:id="rId235"/>
    <p:sldId id="284" r:id="rId236"/>
    <p:sldId id="506" r:id="rId237"/>
    <p:sldId id="507" r:id="rId238"/>
    <p:sldId id="508" r:id="rId239"/>
    <p:sldId id="509" r:id="rId240"/>
    <p:sldId id="510" r:id="rId241"/>
    <p:sldId id="285" r:id="rId242"/>
    <p:sldId id="501" r:id="rId243"/>
    <p:sldId id="502" r:id="rId244"/>
    <p:sldId id="505" r:id="rId245"/>
    <p:sldId id="503" r:id="rId246"/>
    <p:sldId id="504" r:id="rId2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57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52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presProps" Target="presProp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viewProps" Target="viewProp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theme" Target="theme/theme1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tableStyles" Target="tableStyle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hyperlink" Target="https://managementmania.com/cs/cfo-chief-financial-officer" TargetMode="External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423" y="2357314"/>
            <a:ext cx="8553156" cy="2116212"/>
          </a:xfrm>
        </p:spPr>
        <p:txBody>
          <a:bodyPr lIns="0" tIns="0" rIns="0" bIns="0" anchor="t" anchorCtr="0">
            <a:no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MODERNÍ NÁSTROJE EFEKTIVNÍHO MANAGEMENTU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(2. tutoriál)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12657" y="5000489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cs typeface="Arial"/>
              </a:rPr>
              <a:t>M. Rössler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CF6455-FEA6-47A8-B352-6C298B770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9191"/>
            <a:ext cx="8229600" cy="833511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ŘÍZENÍ ZMĚN V ORGANIZACI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A31245-D0C5-4D3E-B61B-FB2C4DC69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1514"/>
            <a:ext cx="8229600" cy="4564649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Řízení změn v organizaci je jednou</a:t>
            </a:r>
            <a:br>
              <a:rPr lang="cs-CZ" b="1" dirty="0"/>
            </a:br>
            <a:r>
              <a:rPr lang="cs-CZ" b="1" dirty="0"/>
              <a:t>z manažerských dovedností, která je nezbytná pro úspěšný pohyb vpřed.</a:t>
            </a:r>
          </a:p>
          <a:p>
            <a:r>
              <a:rPr lang="cs-CZ" b="1" dirty="0"/>
              <a:t>Kromě samotného řízení procesu změny zahrnuje i schopnost změny předvídat, včas se přizpůsobit, připravit a rychle reagovat.</a:t>
            </a:r>
          </a:p>
          <a:p>
            <a:r>
              <a:rPr lang="cs-CZ" b="1" dirty="0"/>
              <a:t>Proto s řízením změn souvisí další oblasti, jako jsou marketingový průzkum, průzkum trhu, analýza konkurence, prognózování, simulace</a:t>
            </a:r>
            <a:br>
              <a:rPr lang="cs-CZ" b="1" dirty="0"/>
            </a:br>
            <a:r>
              <a:rPr lang="cs-CZ" b="1" dirty="0"/>
              <a:t>a další.</a:t>
            </a:r>
          </a:p>
        </p:txBody>
      </p:sp>
    </p:spTree>
    <p:extLst>
      <p:ext uri="{BB962C8B-B14F-4D97-AF65-F5344CB8AC3E}">
        <p14:creationId xmlns:p14="http://schemas.microsoft.com/office/powerpoint/2010/main" val="166808420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2355786"/>
            <a:ext cx="550624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A799BD-3B19-4FFA-B809-19A7E179E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475" y="2520377"/>
            <a:ext cx="4684447" cy="261099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cs-CZ" sz="4700" b="1" dirty="0">
                <a:solidFill>
                  <a:srgbClr val="FFFFFF"/>
                </a:solidFill>
              </a:rPr>
              <a:t>Anne M. SCHÜLLER</a:t>
            </a:r>
            <a:br>
              <a:rPr lang="cs-CZ" sz="4700" b="1" dirty="0">
                <a:solidFill>
                  <a:srgbClr val="FFFFFF"/>
                </a:solidFill>
              </a:rPr>
            </a:br>
            <a:r>
              <a:rPr lang="cs-CZ" sz="4700" b="1" dirty="0">
                <a:solidFill>
                  <a:srgbClr val="FFFFFF"/>
                </a:solidFill>
              </a:rPr>
              <a:t>Management </a:t>
            </a:r>
            <a:r>
              <a:rPr lang="cs-CZ" sz="4700" b="1" dirty="0" err="1">
                <a:solidFill>
                  <a:srgbClr val="FFFFFF"/>
                </a:solidFill>
              </a:rPr>
              <a:t>Consulting</a:t>
            </a:r>
            <a:endParaRPr lang="en-US" sz="4700" b="1" dirty="0">
              <a:solidFill>
                <a:srgbClr val="FFFFFF"/>
              </a:solidFill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FD9B906-8EC2-4395-921E-565F834B7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6" y="1759317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41042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2355786"/>
            <a:ext cx="550624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2076C5C-7C56-4B14-8C45-26BEDACC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16" y="2520377"/>
            <a:ext cx="4366758" cy="243968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cs-CZ" sz="4700" b="1" dirty="0">
                <a:solidFill>
                  <a:srgbClr val="FFFFFF"/>
                </a:solidFill>
              </a:rPr>
              <a:t>Gerhard FUCHS</a:t>
            </a:r>
            <a:br>
              <a:rPr lang="cs-CZ" sz="4700" b="1" dirty="0">
                <a:solidFill>
                  <a:srgbClr val="FFFFFF"/>
                </a:solidFill>
              </a:rPr>
            </a:br>
            <a:r>
              <a:rPr lang="cs-CZ" sz="4700" b="1" dirty="0">
                <a:solidFill>
                  <a:srgbClr val="FFFFFF"/>
                </a:solidFill>
              </a:rPr>
              <a:t>Expert </a:t>
            </a:r>
            <a:r>
              <a:rPr lang="cs-CZ" sz="4700" b="1" dirty="0" err="1">
                <a:solidFill>
                  <a:srgbClr val="FFFFFF"/>
                </a:solidFill>
              </a:rPr>
              <a:t>of</a:t>
            </a:r>
            <a:r>
              <a:rPr lang="cs-CZ" sz="4700" b="1" dirty="0">
                <a:solidFill>
                  <a:srgbClr val="FFFFFF"/>
                </a:solidFill>
              </a:rPr>
              <a:t> </a:t>
            </a:r>
            <a:r>
              <a:rPr lang="cs-CZ" sz="4700" b="1" dirty="0" err="1">
                <a:solidFill>
                  <a:srgbClr val="FFFFFF"/>
                </a:solidFill>
              </a:rPr>
              <a:t>Total</a:t>
            </a:r>
            <a:r>
              <a:rPr lang="cs-CZ" sz="4700" b="1" dirty="0">
                <a:solidFill>
                  <a:srgbClr val="FFFFFF"/>
                </a:solidFill>
              </a:rPr>
              <a:t> </a:t>
            </a:r>
            <a:r>
              <a:rPr lang="cs-CZ" sz="4700" b="1" dirty="0" err="1">
                <a:solidFill>
                  <a:srgbClr val="FFFFFF"/>
                </a:solidFill>
              </a:rPr>
              <a:t>Loyalty</a:t>
            </a:r>
            <a:r>
              <a:rPr lang="cs-CZ" sz="4700" b="1" dirty="0">
                <a:solidFill>
                  <a:srgbClr val="FFFFFF"/>
                </a:solidFill>
              </a:rPr>
              <a:t> Marketing</a:t>
            </a:r>
            <a:endParaRPr lang="en-US" sz="4700" b="1" dirty="0">
              <a:solidFill>
                <a:srgbClr val="FFFFFF"/>
              </a:solidFill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Gerhard Fuchs">
            <a:extLst>
              <a:ext uri="{FF2B5EF4-FFF2-40B4-BE49-F238E27FC236}">
                <a16:creationId xmlns:a16="http://schemas.microsoft.com/office/drawing/2014/main" id="{FE723A83-B5A3-4CB0-A6E1-886D6CDF87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8" r="28190" b="3"/>
          <a:stretch/>
        </p:blipFill>
        <p:spPr bwMode="auto">
          <a:xfrm>
            <a:off x="840035" y="1120046"/>
            <a:ext cx="2206561" cy="35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14809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BA9819-8662-4999-B92F-E1B2C02A1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4024" y="274638"/>
            <a:ext cx="2862775" cy="83671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„5K“?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C435B3-FAAD-46EE-A6E0-FF90A9BBE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1645920"/>
            <a:ext cx="8918916" cy="4480243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K</a:t>
            </a:r>
            <a:r>
              <a:rPr lang="cs-CZ" b="1" dirty="0">
                <a:solidFill>
                  <a:srgbClr val="00B0F0"/>
                </a:solidFill>
              </a:rPr>
              <a:t>omunikace</a:t>
            </a:r>
            <a:r>
              <a:rPr lang="cs-CZ" b="1" dirty="0"/>
              <a:t> - jde o oboustranný dialog mezi organizací (podnikem)</a:t>
            </a:r>
            <a:br>
              <a:rPr lang="cs-CZ" b="1" dirty="0"/>
            </a:br>
            <a:r>
              <a:rPr lang="cs-CZ" b="1" dirty="0"/>
              <a:t>a jejími zákazníky, podporu prodeje, Public Relations a přizpůsobení komunikace konkrétnímu zákazníkovi.</a:t>
            </a:r>
          </a:p>
          <a:p>
            <a:r>
              <a:rPr lang="cs-CZ" b="1" dirty="0">
                <a:solidFill>
                  <a:srgbClr val="FF0000"/>
                </a:solidFill>
              </a:rPr>
              <a:t>K</a:t>
            </a:r>
            <a:r>
              <a:rPr lang="cs-CZ" b="1" dirty="0">
                <a:solidFill>
                  <a:srgbClr val="00B0F0"/>
                </a:solidFill>
              </a:rPr>
              <a:t>upní náklady </a:t>
            </a:r>
            <a:r>
              <a:rPr lang="cs-CZ" b="1" dirty="0"/>
              <a:t>- zahrnují nejen přímé náklady, tj. prodejní cenu, ale i variabilní náklady potřebné na získávání informací o organizaci</a:t>
            </a:r>
            <a:br>
              <a:rPr lang="cs-CZ" b="1" dirty="0"/>
            </a:br>
            <a:r>
              <a:rPr lang="cs-CZ" b="1" dirty="0"/>
              <a:t>a jejích produktech.</a:t>
            </a:r>
          </a:p>
          <a:p>
            <a:r>
              <a:rPr lang="cs-CZ" b="1" dirty="0">
                <a:solidFill>
                  <a:srgbClr val="FF0000"/>
                </a:solidFill>
              </a:rPr>
              <a:t>K</a:t>
            </a:r>
            <a:r>
              <a:rPr lang="cs-CZ" b="1" dirty="0">
                <a:solidFill>
                  <a:srgbClr val="00B0F0"/>
                </a:solidFill>
              </a:rPr>
              <a:t>upní užitek </a:t>
            </a:r>
            <a:r>
              <a:rPr lang="cs-CZ" b="1" dirty="0"/>
              <a:t>- užitek, který vzniká spotřebiteli užíváním produktů organizace a souvisejícími doplňkovými službami. Klíčovým faktorem je kvalita výrobků a služeb.</a:t>
            </a:r>
          </a:p>
          <a:p>
            <a:r>
              <a:rPr lang="cs-CZ" b="1" dirty="0">
                <a:solidFill>
                  <a:srgbClr val="FF0000"/>
                </a:solidFill>
              </a:rPr>
              <a:t>K</a:t>
            </a:r>
            <a:r>
              <a:rPr lang="cs-CZ" b="1" dirty="0">
                <a:solidFill>
                  <a:srgbClr val="00B0F0"/>
                </a:solidFill>
              </a:rPr>
              <a:t>upní proces </a:t>
            </a:r>
            <a:r>
              <a:rPr lang="cs-CZ" b="1" dirty="0"/>
              <a:t>- základem je přívětivý přístup k zákazníkovi v průběhu nákupu, přizpůsobování se jeho potřebám a požadavkům, navazování osobních vztahů během prodeje a pružná prodejní logistika.</a:t>
            </a:r>
          </a:p>
          <a:p>
            <a:r>
              <a:rPr lang="cs-CZ" b="1" dirty="0">
                <a:solidFill>
                  <a:srgbClr val="FF0000"/>
                </a:solidFill>
              </a:rPr>
              <a:t>K</a:t>
            </a:r>
            <a:r>
              <a:rPr lang="cs-CZ" b="1" dirty="0">
                <a:solidFill>
                  <a:srgbClr val="00B0F0"/>
                </a:solidFill>
              </a:rPr>
              <a:t>ultura</a:t>
            </a:r>
            <a:r>
              <a:rPr lang="cs-CZ" b="1" dirty="0"/>
              <a:t> - organizace se vyznačuje přívětivou a vstřícnou kulturou i klimatem dovnitř i navenek, má dobré jméno, chová se eticky</a:t>
            </a:r>
            <a:br>
              <a:rPr lang="cs-CZ" b="1" dirty="0"/>
            </a:br>
            <a:r>
              <a:rPr lang="cs-CZ" b="1" dirty="0"/>
              <a:t>a sociálně odpovědně a je příznivě hodnocena veřejností.</a:t>
            </a:r>
          </a:p>
        </p:txBody>
      </p:sp>
    </p:spTree>
    <p:extLst>
      <p:ext uri="{BB962C8B-B14F-4D97-AF65-F5344CB8AC3E}">
        <p14:creationId xmlns:p14="http://schemas.microsoft.com/office/powerpoint/2010/main" val="343403040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7496D0-F25B-431C-8B39-723832BED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METODA 5K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5C96DA-1126-45C0-BF78-8AF0EA8B4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88920"/>
            <a:ext cx="8229600" cy="1280160"/>
          </a:xfrm>
        </p:spPr>
        <p:txBody>
          <a:bodyPr>
            <a:normAutofit/>
          </a:bodyPr>
          <a:lstStyle/>
          <a:p>
            <a:r>
              <a:rPr lang="cs-CZ" b="1" dirty="0"/>
              <a:t>Metodu lze využít jako doplněk k tradičním marketingovým mixům 4C/4P nebo mixu 3V.</a:t>
            </a:r>
          </a:p>
        </p:txBody>
      </p:sp>
    </p:spTree>
    <p:extLst>
      <p:ext uri="{BB962C8B-B14F-4D97-AF65-F5344CB8AC3E}">
        <p14:creationId xmlns:p14="http://schemas.microsoft.com/office/powerpoint/2010/main" val="274995573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C25CE5-33EA-4809-A597-2A8C09D28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633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MARKETINGOVÝ MIX 4C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519C7B-6F7B-4D8C-B4B1-1AB60E57C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80492"/>
            <a:ext cx="8229600" cy="3151163"/>
          </a:xfrm>
        </p:spPr>
        <p:txBody>
          <a:bodyPr/>
          <a:lstStyle/>
          <a:p>
            <a:r>
              <a:rPr lang="cs-CZ" b="1" dirty="0"/>
              <a:t>Marketingový mix 4C (anglicky Marketing Mix 4C) je alternativou k marketingovému mixu 4P.</a:t>
            </a:r>
          </a:p>
          <a:p>
            <a:r>
              <a:rPr lang="cs-CZ" b="1" dirty="0"/>
              <a:t>Zatímco 4P je marketingovým mixem</a:t>
            </a:r>
            <a:br>
              <a:rPr lang="cs-CZ" b="1" dirty="0"/>
            </a:br>
            <a:r>
              <a:rPr lang="cs-CZ" b="1" dirty="0"/>
              <a:t>z pohledu podniku, 4C je mixem z pohledu zákazníka.</a:t>
            </a:r>
          </a:p>
        </p:txBody>
      </p:sp>
    </p:spTree>
    <p:extLst>
      <p:ext uri="{BB962C8B-B14F-4D97-AF65-F5344CB8AC3E}">
        <p14:creationId xmlns:p14="http://schemas.microsoft.com/office/powerpoint/2010/main" val="129723148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4A6F4-557F-489E-91A6-94E55F64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138" y="274638"/>
            <a:ext cx="2215662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„4C“?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EBA1A8-489A-4382-8CF0-E83F6BE23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88123"/>
            <a:ext cx="8229600" cy="4438040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C</a:t>
            </a:r>
            <a:r>
              <a:rPr lang="cs-CZ" b="1" dirty="0" err="1">
                <a:solidFill>
                  <a:srgbClr val="00B0F0"/>
                </a:solidFill>
              </a:rPr>
              <a:t>ustomer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00B0F0"/>
                </a:solidFill>
              </a:rPr>
              <a:t>solution</a:t>
            </a:r>
            <a:r>
              <a:rPr lang="cs-CZ" b="1" dirty="0">
                <a:solidFill>
                  <a:srgbClr val="00B0F0"/>
                </a:solidFill>
              </a:rPr>
              <a:t> </a:t>
            </a:r>
            <a:r>
              <a:rPr lang="cs-CZ" b="1" dirty="0"/>
              <a:t>- řešení potřeb zákazníka (odpovídá </a:t>
            </a:r>
            <a:r>
              <a:rPr lang="cs-CZ" b="1" dirty="0" err="1"/>
              <a:t>Product</a:t>
            </a:r>
            <a:r>
              <a:rPr lang="cs-CZ" b="1" dirty="0"/>
              <a:t> ze 4P).</a:t>
            </a:r>
          </a:p>
          <a:p>
            <a:r>
              <a:rPr lang="cs-CZ" b="1" dirty="0" err="1">
                <a:solidFill>
                  <a:srgbClr val="FF0000"/>
                </a:solidFill>
              </a:rPr>
              <a:t>C</a:t>
            </a:r>
            <a:r>
              <a:rPr lang="cs-CZ" b="1" dirty="0" err="1">
                <a:solidFill>
                  <a:srgbClr val="00B0F0"/>
                </a:solidFill>
              </a:rPr>
              <a:t>ost</a:t>
            </a:r>
            <a:r>
              <a:rPr lang="cs-CZ" b="1" dirty="0"/>
              <a:t> - náklady vzniklé zákazníkovi (odpovídá </a:t>
            </a:r>
            <a:r>
              <a:rPr lang="cs-CZ" b="1" dirty="0" err="1"/>
              <a:t>Price</a:t>
            </a:r>
            <a:r>
              <a:rPr lang="cs-CZ" b="1" dirty="0"/>
              <a:t> ze 4P).</a:t>
            </a:r>
          </a:p>
          <a:p>
            <a:r>
              <a:rPr lang="cs-CZ" b="1" dirty="0" err="1">
                <a:solidFill>
                  <a:srgbClr val="FF0000"/>
                </a:solidFill>
              </a:rPr>
              <a:t>C</a:t>
            </a:r>
            <a:r>
              <a:rPr lang="cs-CZ" b="1" dirty="0" err="1">
                <a:solidFill>
                  <a:srgbClr val="00B0F0"/>
                </a:solidFill>
              </a:rPr>
              <a:t>onvenience</a:t>
            </a:r>
            <a:r>
              <a:rPr lang="cs-CZ" b="1" dirty="0">
                <a:solidFill>
                  <a:srgbClr val="00B0F0"/>
                </a:solidFill>
              </a:rPr>
              <a:t> (</a:t>
            </a:r>
            <a:r>
              <a:rPr lang="cs-CZ" b="1" dirty="0" err="1">
                <a:solidFill>
                  <a:srgbClr val="00B0F0"/>
                </a:solidFill>
              </a:rPr>
              <a:t>Channel</a:t>
            </a:r>
            <a:r>
              <a:rPr lang="cs-CZ" b="1" dirty="0">
                <a:solidFill>
                  <a:srgbClr val="00B0F0"/>
                </a:solidFill>
              </a:rPr>
              <a:t>) </a:t>
            </a:r>
            <a:r>
              <a:rPr lang="cs-CZ" b="1" dirty="0"/>
              <a:t>- dostupnost řešení (odpovídá Place ze 4P).</a:t>
            </a:r>
          </a:p>
          <a:p>
            <a:r>
              <a:rPr lang="cs-CZ" b="1" dirty="0" err="1">
                <a:solidFill>
                  <a:srgbClr val="FF0000"/>
                </a:solidFill>
              </a:rPr>
              <a:t>C</a:t>
            </a:r>
            <a:r>
              <a:rPr lang="cs-CZ" b="1" dirty="0" err="1">
                <a:solidFill>
                  <a:srgbClr val="00B0F0"/>
                </a:solidFill>
              </a:rPr>
              <a:t>ommunication</a:t>
            </a:r>
            <a:r>
              <a:rPr lang="cs-CZ" b="1" dirty="0"/>
              <a:t> - komunikace (odpovídá </a:t>
            </a:r>
            <a:r>
              <a:rPr lang="cs-CZ" b="1" dirty="0" err="1"/>
              <a:t>Promotion</a:t>
            </a:r>
            <a:r>
              <a:rPr lang="cs-CZ" b="1" dirty="0"/>
              <a:t> ze 4P).</a:t>
            </a:r>
          </a:p>
        </p:txBody>
      </p:sp>
    </p:spTree>
    <p:extLst>
      <p:ext uri="{BB962C8B-B14F-4D97-AF65-F5344CB8AC3E}">
        <p14:creationId xmlns:p14="http://schemas.microsoft.com/office/powerpoint/2010/main" val="173830514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BDEB12-6E9E-4F29-956C-9D0CE3B35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53854"/>
            <a:ext cx="4424289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FILOSOFIE 4C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E5E725-8A6C-4C32-959D-1A7D899A9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Hlavní myšlenkou mixu 4C je začít při tvorbě marketingové strategie nejprve přemýšlet</a:t>
            </a:r>
            <a:br>
              <a:rPr lang="cs-CZ" b="1" dirty="0"/>
            </a:br>
            <a:r>
              <a:rPr lang="cs-CZ" b="1" dirty="0"/>
              <a:t>o „C“ z pohledu zákazníka a pak teprve</a:t>
            </a:r>
            <a:br>
              <a:rPr lang="cs-CZ" b="1" dirty="0"/>
            </a:br>
            <a:r>
              <a:rPr lang="cs-CZ" b="1" dirty="0"/>
              <a:t>o „P“ z pohledu firmy.</a:t>
            </a:r>
          </a:p>
          <a:p>
            <a:r>
              <a:rPr lang="cs-CZ" b="1" dirty="0"/>
              <a:t>Marketingový mix 4C má blízko k pojetí služeb (které vyzdvihují pohled zákazníka)</a:t>
            </a:r>
            <a:br>
              <a:rPr lang="cs-CZ" b="1" dirty="0"/>
            </a:br>
            <a:r>
              <a:rPr lang="cs-CZ" b="1" dirty="0"/>
              <a:t>a k principům CRM.</a:t>
            </a:r>
          </a:p>
          <a:p>
            <a:r>
              <a:rPr lang="cs-CZ" b="1" i="1" dirty="0"/>
              <a:t>Klíčová je zejména komunikace - zákazník chce</a:t>
            </a:r>
            <a:br>
              <a:rPr lang="cs-CZ" b="1" i="1" dirty="0"/>
            </a:br>
            <a:r>
              <a:rPr lang="cs-CZ" b="1" i="1" dirty="0"/>
              <a:t>s firmou komunikovat, nechce „reklamní masáž“.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4404556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DFE72E-87AE-4E08-AEF3-F1006918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MARKETINGOVÝ MIX 4C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5A2A65-DF0C-4CCE-AE64-9050384C4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81887"/>
            <a:ext cx="8229600" cy="1143001"/>
          </a:xfrm>
        </p:spPr>
        <p:txBody>
          <a:bodyPr/>
          <a:lstStyle/>
          <a:p>
            <a:r>
              <a:rPr lang="cs-CZ" b="1" dirty="0"/>
              <a:t>Používá se jako náhrada nebo lépe jako doplnění marketingového mixu 4P.</a:t>
            </a:r>
          </a:p>
        </p:txBody>
      </p:sp>
    </p:spTree>
    <p:extLst>
      <p:ext uri="{BB962C8B-B14F-4D97-AF65-F5344CB8AC3E}">
        <p14:creationId xmlns:p14="http://schemas.microsoft.com/office/powerpoint/2010/main" val="83601234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D6096-5C4B-4924-A396-C033395EF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TLM</a:t>
            </a:r>
          </a:p>
        </p:txBody>
      </p:sp>
    </p:spTree>
    <p:extLst>
      <p:ext uri="{BB962C8B-B14F-4D97-AF65-F5344CB8AC3E}">
        <p14:creationId xmlns:p14="http://schemas.microsoft.com/office/powerpoint/2010/main" val="277727034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40DE5EF-9441-49BD-BE7E-39791626B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8195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TOTAL LOYALTY MARKETING (TLM)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277D4DC-913F-48D7-A194-86F47356F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27274"/>
            <a:ext cx="8229600" cy="4198889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err="1"/>
              <a:t>Total</a:t>
            </a:r>
            <a:r>
              <a:rPr lang="cs-CZ" b="1" dirty="0"/>
              <a:t> </a:t>
            </a:r>
            <a:r>
              <a:rPr lang="cs-CZ" b="1" dirty="0" err="1"/>
              <a:t>Loyalty</a:t>
            </a:r>
            <a:r>
              <a:rPr lang="cs-CZ" b="1" dirty="0"/>
              <a:t> Marketing (TLM) je integrovaný přístup k marketingu.</a:t>
            </a:r>
          </a:p>
          <a:p>
            <a:r>
              <a:rPr lang="cs-CZ" b="1" dirty="0"/>
              <a:t>Jeho autory jsou němečtí specialisté</a:t>
            </a:r>
            <a:br>
              <a:rPr lang="cs-CZ" b="1" dirty="0"/>
            </a:br>
            <a:r>
              <a:rPr lang="cs-CZ" b="1" dirty="0"/>
              <a:t>Anne M. </a:t>
            </a:r>
            <a:r>
              <a:rPr lang="cs-CZ" b="1" dirty="0" err="1"/>
              <a:t>Schüller</a:t>
            </a:r>
            <a:r>
              <a:rPr lang="cs-CZ" b="1" dirty="0"/>
              <a:t>  a Gerhard Fuchs.</a:t>
            </a:r>
          </a:p>
          <a:p>
            <a:r>
              <a:rPr lang="cs-CZ" b="1" dirty="0"/>
              <a:t>Ústředním bodem konceptu je </a:t>
            </a:r>
            <a:r>
              <a:rPr lang="cs-CZ" b="1" i="1" dirty="0"/>
              <a:t>loajální zákazník</a:t>
            </a:r>
            <a:r>
              <a:rPr lang="cs-CZ" b="1" dirty="0"/>
              <a:t>.</a:t>
            </a:r>
          </a:p>
          <a:p>
            <a:r>
              <a:rPr lang="cs-CZ" b="1" dirty="0"/>
              <a:t>Koncept (metoda) rozpracovává přístupy jeho získávání, vytváření a upevňování vztahů s ním.</a:t>
            </a:r>
          </a:p>
          <a:p>
            <a:r>
              <a:rPr lang="cs-CZ" b="1" dirty="0"/>
              <a:t>Klíčovým prvkem konceptu TLM je metoda/koncept 5K.</a:t>
            </a:r>
          </a:p>
        </p:txBody>
      </p:sp>
    </p:spTree>
    <p:extLst>
      <p:ext uri="{BB962C8B-B14F-4D97-AF65-F5344CB8AC3E}">
        <p14:creationId xmlns:p14="http://schemas.microsoft.com/office/powerpoint/2010/main" val="2808110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E337E-D972-4ADC-8040-968051AD7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562" y="274638"/>
            <a:ext cx="4867423" cy="1143000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ŘÍZENÍ ZMĚN V KONTEXTU OSTATNÍCH VĚD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DA528F-08A7-425B-BC14-DF63287ED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0326"/>
            <a:ext cx="8229600" cy="4395837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Řízení změn se ale především zaměřuje na samotné změny, na jejich zavádění a prosazování do života organizace.</a:t>
            </a:r>
          </a:p>
          <a:p>
            <a:r>
              <a:rPr lang="cs-CZ" b="1" dirty="0"/>
              <a:t>Řízení změn navazuje na obecný management, staví na sociální psychologii a organizačním chování, používá </a:t>
            </a:r>
            <a:r>
              <a:rPr lang="cs-CZ" b="1" dirty="0" err="1"/>
              <a:t>sociotechniku</a:t>
            </a:r>
            <a:r>
              <a:rPr lang="cs-CZ" b="1" dirty="0"/>
              <a:t>, různé metody analýzy dopadů a další.</a:t>
            </a:r>
          </a:p>
          <a:p>
            <a:r>
              <a:rPr lang="cs-CZ" b="1" dirty="0"/>
              <a:t>Dotýká se také kultury organizace, protože většina změn souvisí se změnou myšlení a chování lidí.</a:t>
            </a:r>
          </a:p>
          <a:p>
            <a:r>
              <a:rPr lang="cs-CZ" b="1" dirty="0"/>
              <a:t>Někdy se mluví o transformaci a o transformačním řízení (resp. o transformačním vedení), čímž se těsně navazuje na koncept leadershipu.</a:t>
            </a:r>
          </a:p>
        </p:txBody>
      </p:sp>
    </p:spTree>
    <p:extLst>
      <p:ext uri="{BB962C8B-B14F-4D97-AF65-F5344CB8AC3E}">
        <p14:creationId xmlns:p14="http://schemas.microsoft.com/office/powerpoint/2010/main" val="32676379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3CD825E-B194-46C4-A08A-000E4CDE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75" y="742951"/>
            <a:ext cx="3026839" cy="4962524"/>
          </a:xfrm>
        </p:spPr>
        <p:txBody>
          <a:bodyPr>
            <a:normAutofit/>
          </a:bodyPr>
          <a:lstStyle/>
          <a:p>
            <a:r>
              <a:rPr lang="cs-CZ" sz="4200" b="1" dirty="0">
                <a:solidFill>
                  <a:srgbClr val="FFFFFF"/>
                </a:solidFill>
              </a:rPr>
              <a:t>TOTAL LOYALTY MARKETING (TLM)</a:t>
            </a:r>
          </a:p>
        </p:txBody>
      </p:sp>
      <p:pic>
        <p:nvPicPr>
          <p:cNvPr id="3074" name="Picture 2" descr="management_mania_total_loyalty_marketing">
            <a:extLst>
              <a:ext uri="{FF2B5EF4-FFF2-40B4-BE49-F238E27FC236}">
                <a16:creationId xmlns:a16="http://schemas.microsoft.com/office/drawing/2014/main" id="{D96708ED-C5BF-4ADE-B138-AE366A0E9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366" y="1264156"/>
            <a:ext cx="4915159" cy="433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90470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D55F20D-CD77-49C0-B502-BAE7857C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68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ZÁKLADNÍ PRVKY KONCEPTU TLM NA STRANĚ PODNIKU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BEFED99-487E-4FF2-960D-01A673DA0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0665"/>
            <a:ext cx="8229600" cy="4325498"/>
          </a:xfrm>
        </p:spPr>
        <p:txBody>
          <a:bodyPr>
            <a:normAutofit/>
          </a:bodyPr>
          <a:lstStyle/>
          <a:p>
            <a:r>
              <a:rPr lang="cs-CZ" b="1" dirty="0"/>
              <a:t>Podnikový management definující marketingovou strategii podloženou solidní marketingovou analýzou.</a:t>
            </a:r>
          </a:p>
          <a:p>
            <a:r>
              <a:rPr lang="cs-CZ" b="1" dirty="0"/>
              <a:t>Tým spolupracovníků poskytující perfektní produkty.</a:t>
            </a:r>
          </a:p>
          <a:p>
            <a:r>
              <a:rPr lang="cs-CZ" b="1" dirty="0"/>
              <a:t>Podniková a marketingová analýza včetně positioningu, zacílené na slibné cílové skupiny loajálních zákazníků.</a:t>
            </a:r>
          </a:p>
        </p:txBody>
      </p:sp>
    </p:spTree>
    <p:extLst>
      <p:ext uri="{BB962C8B-B14F-4D97-AF65-F5344CB8AC3E}">
        <p14:creationId xmlns:p14="http://schemas.microsoft.com/office/powerpoint/2010/main" val="276514829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3B401E-5838-40FC-A21D-1A2525833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KLÍČOVÝ FAKTOR NA ROZHRANÍ MEZI PODNIKEM A ZÁKAZNÍKY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0216D8-5A68-42DD-8FF9-8F00EE7A9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38158"/>
            <a:ext cx="8229600" cy="1874520"/>
          </a:xfrm>
        </p:spPr>
        <p:txBody>
          <a:bodyPr/>
          <a:lstStyle/>
          <a:p>
            <a:r>
              <a:rPr lang="cs-CZ" b="1" dirty="0"/>
              <a:t>Na rozhraní mezi podnikem a zákazníky je klíčovým faktorem perfektně zvládnutý koncept 5K.</a:t>
            </a:r>
          </a:p>
        </p:txBody>
      </p:sp>
    </p:spTree>
    <p:extLst>
      <p:ext uri="{BB962C8B-B14F-4D97-AF65-F5344CB8AC3E}">
        <p14:creationId xmlns:p14="http://schemas.microsoft.com/office/powerpoint/2010/main" val="310077293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B396D8-7B61-42CD-93FA-6BAA2AAB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8978"/>
            <a:ext cx="8229600" cy="79866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PĚT STUPŇŮ LOYALITY NA STRANĚ ZÁKAZNÍKA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22A233-1D80-48C6-B608-F0F16646B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9" y="1600200"/>
            <a:ext cx="8820442" cy="4525963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Zájemce</a:t>
            </a:r>
            <a:r>
              <a:rPr lang="cs-CZ" b="1" dirty="0"/>
              <a:t> - </a:t>
            </a:r>
            <a:r>
              <a:rPr lang="cs-CZ" b="1" i="1" dirty="0"/>
              <a:t>přichází</a:t>
            </a:r>
            <a:r>
              <a:rPr lang="cs-CZ" b="1" dirty="0"/>
              <a:t> a zajímá se o produkty podniku (organizace).</a:t>
            </a:r>
          </a:p>
          <a:p>
            <a:r>
              <a:rPr lang="cs-CZ" b="1" dirty="0">
                <a:solidFill>
                  <a:srgbClr val="00B0F0"/>
                </a:solidFill>
              </a:rPr>
              <a:t>Prvně kupující </a:t>
            </a:r>
            <a:r>
              <a:rPr lang="cs-CZ" b="1" dirty="0"/>
              <a:t>- zákazník, který </a:t>
            </a:r>
            <a:r>
              <a:rPr lang="cs-CZ" b="1" i="1" dirty="0"/>
              <a:t>ví</a:t>
            </a:r>
            <a:r>
              <a:rPr lang="cs-CZ" b="1" dirty="0"/>
              <a:t> o produktech podniku</a:t>
            </a:r>
            <a:br>
              <a:rPr lang="cs-CZ" b="1" dirty="0"/>
            </a:br>
            <a:r>
              <a:rPr lang="cs-CZ" b="1" dirty="0"/>
              <a:t>a poprvé je kupuje.</a:t>
            </a:r>
          </a:p>
          <a:p>
            <a:r>
              <a:rPr lang="cs-CZ" b="1" dirty="0">
                <a:solidFill>
                  <a:srgbClr val="00B0F0"/>
                </a:solidFill>
              </a:rPr>
              <a:t>Opakovaně kupující </a:t>
            </a:r>
            <a:r>
              <a:rPr lang="cs-CZ" b="1" dirty="0"/>
              <a:t>- zákazník, který </a:t>
            </a:r>
            <a:r>
              <a:rPr lang="cs-CZ" b="1" i="1" dirty="0"/>
              <a:t>může</a:t>
            </a:r>
            <a:r>
              <a:rPr lang="cs-CZ" b="1" dirty="0"/>
              <a:t> být spokojen</a:t>
            </a:r>
            <a:br>
              <a:rPr lang="cs-CZ" b="1" dirty="0"/>
            </a:br>
            <a:r>
              <a:rPr lang="cs-CZ" b="1" dirty="0"/>
              <a:t>s produkty a opakovaně je kupuje.</a:t>
            </a:r>
          </a:p>
          <a:p>
            <a:r>
              <a:rPr lang="cs-CZ" b="1" dirty="0">
                <a:solidFill>
                  <a:srgbClr val="00B0F0"/>
                </a:solidFill>
              </a:rPr>
              <a:t>Propagátor</a:t>
            </a:r>
            <a:r>
              <a:rPr lang="cs-CZ" b="1" dirty="0"/>
              <a:t> - je spokojen a je loajální a </a:t>
            </a:r>
            <a:r>
              <a:rPr lang="cs-CZ" b="1" i="1" dirty="0"/>
              <a:t>chce</a:t>
            </a:r>
            <a:r>
              <a:rPr lang="cs-CZ" b="1" dirty="0"/>
              <a:t> se podělit</a:t>
            </a:r>
            <a:br>
              <a:rPr lang="cs-CZ" b="1" dirty="0"/>
            </a:br>
            <a:r>
              <a:rPr lang="cs-CZ" b="1" dirty="0"/>
              <a:t>s ostatními o své dobré zkušenosti s produkty podniku.</a:t>
            </a:r>
          </a:p>
          <a:p>
            <a:r>
              <a:rPr lang="cs-CZ" b="1" dirty="0">
                <a:solidFill>
                  <a:srgbClr val="00B0F0"/>
                </a:solidFill>
              </a:rPr>
              <a:t>Loajální zákazník </a:t>
            </a:r>
            <a:r>
              <a:rPr lang="cs-CZ" b="1" dirty="0"/>
              <a:t>- vysoce loajální zákazník, který trvale </a:t>
            </a:r>
            <a:r>
              <a:rPr lang="cs-CZ" b="1" i="1" dirty="0"/>
              <a:t>udržuje</a:t>
            </a:r>
            <a:r>
              <a:rPr lang="cs-CZ" b="1" dirty="0"/>
              <a:t> své vztahy s podnikem a je trvalým uživatelem produktů podniku.</a:t>
            </a:r>
          </a:p>
        </p:txBody>
      </p:sp>
    </p:spTree>
    <p:extLst>
      <p:ext uri="{BB962C8B-B14F-4D97-AF65-F5344CB8AC3E}">
        <p14:creationId xmlns:p14="http://schemas.microsoft.com/office/powerpoint/2010/main" val="205595190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A0B872-5B8B-4DF9-82A5-B0D13EC42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TLM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BE7A7B-D002-4DD8-8AF1-FD4B3514F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46252"/>
            <a:ext cx="8229600" cy="1969477"/>
          </a:xfrm>
        </p:spPr>
        <p:txBody>
          <a:bodyPr/>
          <a:lstStyle/>
          <a:p>
            <a:r>
              <a:rPr lang="cs-CZ" b="1" dirty="0"/>
              <a:t>Metoda 5K (TLM) poskytuje návod, jak si má podnik získávat a udržovat loajální zákazníky a využívat vztahy s nimi.</a:t>
            </a:r>
          </a:p>
        </p:txBody>
      </p:sp>
    </p:spTree>
    <p:extLst>
      <p:ext uri="{BB962C8B-B14F-4D97-AF65-F5344CB8AC3E}">
        <p14:creationId xmlns:p14="http://schemas.microsoft.com/office/powerpoint/2010/main" val="220196914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E91CDD-18BA-4054-99E2-AC9F472CF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ANSOFFOVA MATICE</a:t>
            </a:r>
          </a:p>
        </p:txBody>
      </p:sp>
    </p:spTree>
    <p:extLst>
      <p:ext uri="{BB962C8B-B14F-4D97-AF65-F5344CB8AC3E}">
        <p14:creationId xmlns:p14="http://schemas.microsoft.com/office/powerpoint/2010/main" val="132876659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CDE2294-F524-4082-BC6C-603F0644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ANSOFFOVA MATICE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7D49F7E-DC87-4BD1-857B-2BD4AA85C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/>
              <a:t>Ansoffova</a:t>
            </a:r>
            <a:r>
              <a:rPr lang="cs-CZ" b="1" dirty="0"/>
              <a:t> matice je analytická technika používaná v marketingu a strategickém řízení.</a:t>
            </a:r>
          </a:p>
          <a:p>
            <a:r>
              <a:rPr lang="cs-CZ" b="1" dirty="0"/>
              <a:t>Jejím autorem je Igor </a:t>
            </a:r>
            <a:r>
              <a:rPr lang="cs-CZ" b="1" dirty="0" err="1"/>
              <a:t>Ansoff</a:t>
            </a:r>
            <a:r>
              <a:rPr lang="cs-CZ" b="1" dirty="0"/>
              <a:t>.</a:t>
            </a:r>
          </a:p>
          <a:p>
            <a:r>
              <a:rPr lang="cs-CZ" b="1" dirty="0"/>
              <a:t>Matice umožňuje volbu vhodné tržně-produktové strategie podniku a hodnocení souvisejících rizik. </a:t>
            </a:r>
          </a:p>
          <a:p>
            <a:r>
              <a:rPr lang="cs-CZ" b="1" dirty="0" err="1"/>
              <a:t>Ansoffova</a:t>
            </a:r>
            <a:r>
              <a:rPr lang="cs-CZ" b="1" dirty="0"/>
              <a:t> matice dvě dimenze:</a:t>
            </a:r>
          </a:p>
          <a:p>
            <a:pPr lvl="1"/>
            <a:r>
              <a:rPr lang="cs-CZ" b="1" dirty="0"/>
              <a:t>Vertikálně jsou popsány trhy - existující a nové.</a:t>
            </a:r>
          </a:p>
          <a:p>
            <a:pPr lvl="1"/>
            <a:r>
              <a:rPr lang="cs-CZ" b="1" dirty="0"/>
              <a:t>Horizontálně jsou popsány produkty - existující</a:t>
            </a:r>
            <a:br>
              <a:rPr lang="cs-CZ" b="1" dirty="0"/>
            </a:br>
            <a:r>
              <a:rPr lang="cs-CZ" b="1" dirty="0"/>
              <a:t>a nové.</a:t>
            </a:r>
          </a:p>
        </p:txBody>
      </p:sp>
    </p:spTree>
    <p:extLst>
      <p:ext uri="{BB962C8B-B14F-4D97-AF65-F5344CB8AC3E}">
        <p14:creationId xmlns:p14="http://schemas.microsoft.com/office/powerpoint/2010/main" val="114343170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2355786"/>
            <a:ext cx="550624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DD5021-4B0D-4191-95C6-F4A92AD10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16" y="2520377"/>
            <a:ext cx="4366758" cy="300822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cs-CZ" sz="4700" b="1" dirty="0">
                <a:solidFill>
                  <a:srgbClr val="FFFFFF"/>
                </a:solidFill>
              </a:rPr>
              <a:t>Igor ANSOFF</a:t>
            </a:r>
            <a:br>
              <a:rPr lang="cs-CZ" sz="4700" b="1" dirty="0">
                <a:solidFill>
                  <a:srgbClr val="FFFFFF"/>
                </a:solidFill>
              </a:rPr>
            </a:br>
            <a:r>
              <a:rPr lang="cs-CZ" sz="4700" b="1" dirty="0">
                <a:solidFill>
                  <a:srgbClr val="FFFFFF"/>
                </a:solidFill>
              </a:rPr>
              <a:t>12. 12. 2018 –</a:t>
            </a:r>
            <a:br>
              <a:rPr lang="cs-CZ" sz="4700" b="1" dirty="0">
                <a:solidFill>
                  <a:srgbClr val="FFFFFF"/>
                </a:solidFill>
              </a:rPr>
            </a:br>
            <a:r>
              <a:rPr lang="cs-CZ" sz="4700" b="1" dirty="0">
                <a:solidFill>
                  <a:srgbClr val="FFFFFF"/>
                </a:solidFill>
              </a:rPr>
              <a:t>14. 6. 2002</a:t>
            </a:r>
            <a:br>
              <a:rPr lang="cs-CZ" sz="4700" b="1" dirty="0">
                <a:solidFill>
                  <a:srgbClr val="FFFFFF"/>
                </a:solidFill>
              </a:rPr>
            </a:br>
            <a:r>
              <a:rPr lang="cs-CZ" sz="4700" b="1" dirty="0">
                <a:solidFill>
                  <a:srgbClr val="FFFFFF"/>
                </a:solidFill>
              </a:rPr>
              <a:t>Expert </a:t>
            </a:r>
            <a:r>
              <a:rPr lang="cs-CZ" sz="4700" b="1" dirty="0" err="1">
                <a:solidFill>
                  <a:srgbClr val="FFFFFF"/>
                </a:solidFill>
              </a:rPr>
              <a:t>of</a:t>
            </a:r>
            <a:r>
              <a:rPr lang="cs-CZ" sz="4700" b="1" dirty="0">
                <a:solidFill>
                  <a:srgbClr val="FFFFFF"/>
                </a:solidFill>
              </a:rPr>
              <a:t> </a:t>
            </a:r>
            <a:r>
              <a:rPr lang="cs-CZ" sz="4700" b="1" dirty="0" err="1">
                <a:solidFill>
                  <a:srgbClr val="FFFFFF"/>
                </a:solidFill>
              </a:rPr>
              <a:t>Strategic</a:t>
            </a:r>
            <a:r>
              <a:rPr lang="cs-CZ" sz="4700" b="1" dirty="0">
                <a:solidFill>
                  <a:srgbClr val="FFFFFF"/>
                </a:solidFill>
              </a:rPr>
              <a:t> Management</a:t>
            </a:r>
            <a:endParaRPr lang="en-US" sz="4700" b="1" dirty="0">
              <a:solidFill>
                <a:srgbClr val="FFFFFF"/>
              </a:solidFill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4B00CBC-0C18-4F03-B249-B3534163F8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97" r="7863" b="3"/>
          <a:stretch/>
        </p:blipFill>
        <p:spPr>
          <a:xfrm>
            <a:off x="840035" y="1120046"/>
            <a:ext cx="2206561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9732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7DC4EB-60FA-46B1-AAD2-62BC1B6B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58141"/>
            <a:ext cx="7886700" cy="942664"/>
          </a:xfrm>
        </p:spPr>
        <p:txBody>
          <a:bodyPr>
            <a:normAutofit/>
          </a:bodyPr>
          <a:lstStyle/>
          <a:p>
            <a:r>
              <a:rPr lang="cs-CZ" sz="4500" b="1" dirty="0">
                <a:solidFill>
                  <a:srgbClr val="FF0000"/>
                </a:solidFill>
              </a:rPr>
              <a:t>ANSOFFOVA MATICE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0AB003D-CD8A-4C1D-98E0-5040B1E0D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440517"/>
            <a:ext cx="8178799" cy="286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9909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80831C4-A160-411E-AE5E-E805DD913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998806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ČTYŘI TYPY STRATEGIE</a:t>
            </a:r>
            <a:br>
              <a:rPr lang="cs-CZ" sz="3200" b="1" dirty="0">
                <a:solidFill>
                  <a:srgbClr val="FF0000"/>
                </a:solidFill>
              </a:rPr>
            </a:br>
            <a:r>
              <a:rPr lang="cs-CZ" sz="3200" b="1" dirty="0">
                <a:solidFill>
                  <a:srgbClr val="FF0000"/>
                </a:solidFill>
              </a:rPr>
              <a:t>(KOMBINACE TYPU TRHU A TYPU PRODUKTU)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A657BD-26D6-4150-BA7D-B012AAE3D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529"/>
            <a:ext cx="8229600" cy="4353634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Tržní penetrace </a:t>
            </a:r>
            <a:r>
              <a:rPr lang="cs-CZ" b="1" dirty="0"/>
              <a:t>- firma se bude snažit více proniknout s existujícím produktem na existujícím trhu (tržním segmentu). Cílem je zvýšit svůj tržní podíl. Jde o nejméně rizikovou strategii, protože firma může využít stávající zdroje, postupy a kapacity.</a:t>
            </a:r>
          </a:p>
          <a:p>
            <a:r>
              <a:rPr lang="cs-CZ" b="1" dirty="0">
                <a:solidFill>
                  <a:srgbClr val="00B0F0"/>
                </a:solidFill>
              </a:rPr>
              <a:t>Rozvoj trhu </a:t>
            </a:r>
            <a:r>
              <a:rPr lang="cs-CZ" b="1" dirty="0"/>
              <a:t>- zahrnuje hledání dodatečných tržních segmentů nebo regionů. Firma využívá existující produkty a pokud je zvládá produkovat kvalitně, může jít o vhodnou strategii. Je rizikovější než předchozí strategie.</a:t>
            </a:r>
          </a:p>
          <a:p>
            <a:r>
              <a:rPr lang="cs-CZ" b="1" dirty="0">
                <a:solidFill>
                  <a:srgbClr val="00B0F0"/>
                </a:solidFill>
              </a:rPr>
              <a:t>Rozvoj produktu </a:t>
            </a:r>
            <a:r>
              <a:rPr lang="cs-CZ" b="1" dirty="0"/>
              <a:t>- firma inovuje produkt a snaží se ho uplatnit na stávajících trzích. Tato strategie je vhodná, pokud je firma silná</a:t>
            </a:r>
            <a:br>
              <a:rPr lang="cs-CZ" b="1" dirty="0"/>
            </a:br>
            <a:r>
              <a:rPr lang="cs-CZ" b="1" dirty="0"/>
              <a:t>v inovacích. Rozvoj nového produktu je rizikovější než předchozí strategie.</a:t>
            </a:r>
          </a:p>
          <a:p>
            <a:r>
              <a:rPr lang="cs-CZ" b="1" dirty="0">
                <a:solidFill>
                  <a:srgbClr val="00B0F0"/>
                </a:solidFill>
              </a:rPr>
              <a:t>Diverzifikace</a:t>
            </a:r>
            <a:r>
              <a:rPr lang="cs-CZ" b="1" dirty="0"/>
              <a:t> - jde o nejrizikovější variantu ze všech čtyř. Podnik musí inovovat stávající výrobek nebo vyvinout nový a uspět s ním na novém trhu.</a:t>
            </a:r>
          </a:p>
        </p:txBody>
      </p:sp>
    </p:spTree>
    <p:extLst>
      <p:ext uri="{BB962C8B-B14F-4D97-AF65-F5344CB8AC3E}">
        <p14:creationId xmlns:p14="http://schemas.microsoft.com/office/powerpoint/2010/main" val="2606123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1C523D1-16FD-4FA6-96A0-191A3DF79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20399"/>
            <a:ext cx="8229600" cy="3017202"/>
          </a:xfrm>
        </p:spPr>
        <p:txBody>
          <a:bodyPr>
            <a:normAutofit fontScale="90000"/>
          </a:bodyPr>
          <a:lstStyle/>
          <a:p>
            <a:r>
              <a:rPr lang="cs-CZ" dirty="0"/>
              <a:t> </a:t>
            </a:r>
            <a:r>
              <a:rPr lang="cs-CZ" b="1" i="1" dirty="0"/>
              <a:t>„Mnohem lepších výsledků dosáhneme, nebudeme-li změny řídit, ale vést.“</a:t>
            </a:r>
            <a:br>
              <a:rPr lang="cs-CZ" b="1" dirty="0"/>
            </a:br>
            <a:br>
              <a:rPr lang="cs-CZ" b="1" dirty="0"/>
            </a:br>
            <a:r>
              <a:rPr lang="cs-CZ" b="1" dirty="0"/>
              <a:t>(P. </a:t>
            </a:r>
            <a:r>
              <a:rPr lang="cs-CZ" b="1" dirty="0" err="1"/>
              <a:t>Kotter</a:t>
            </a:r>
            <a:r>
              <a:rPr lang="cs-CZ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133192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CE92B3-DC80-46BF-9EBD-D08F3B5BD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88306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POUŽITÍ ANSOFFOVY MATICE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E5273F-16F3-495F-B423-81D099387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cs-CZ" b="1" dirty="0" err="1"/>
              <a:t>Ansoffovu</a:t>
            </a:r>
            <a:r>
              <a:rPr lang="cs-CZ" b="1" dirty="0"/>
              <a:t> matici můžete použít v zásadě ve dvou situacích:</a:t>
            </a:r>
          </a:p>
          <a:p>
            <a:pPr lvl="1"/>
            <a:r>
              <a:rPr lang="cs-CZ" b="1" dirty="0"/>
              <a:t>Když je určitý produkt na stávajícím trhu na konci svého životního cyklu a celá firma se rozhoduje, jak dál.</a:t>
            </a:r>
          </a:p>
          <a:p>
            <a:pPr lvl="1"/>
            <a:r>
              <a:rPr lang="cs-CZ" b="1" dirty="0"/>
              <a:t>Když firma hledá další možnosti svého růstu –</a:t>
            </a:r>
            <a:br>
              <a:rPr lang="cs-CZ" b="1" dirty="0"/>
            </a:br>
            <a:r>
              <a:rPr lang="cs-CZ" b="1" dirty="0"/>
              <a:t>v takovém případě může hodnocení dle matice pomoci k lepšímu rozhodnutí, jakou strategii růstu zvolit.</a:t>
            </a:r>
          </a:p>
        </p:txBody>
      </p:sp>
    </p:spTree>
    <p:extLst>
      <p:ext uri="{BB962C8B-B14F-4D97-AF65-F5344CB8AC3E}">
        <p14:creationId xmlns:p14="http://schemas.microsoft.com/office/powerpoint/2010/main" val="115954910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C36543-5197-4047-8BEF-BFE808BDC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 fontScale="90000"/>
          </a:bodyPr>
          <a:lstStyle/>
          <a:p>
            <a:r>
              <a:rPr lang="pl-PL" sz="3200" b="1" dirty="0">
                <a:solidFill>
                  <a:srgbClr val="FF0000"/>
                </a:solidFill>
              </a:rPr>
              <a:t> FIRMA MÁ CELKEM 4 MOŽNOSTI, CO</a:t>
            </a:r>
            <a:br>
              <a:rPr lang="pl-PL" sz="3200" b="1" dirty="0">
                <a:solidFill>
                  <a:srgbClr val="FF0000"/>
                </a:solidFill>
              </a:rPr>
            </a:br>
            <a:r>
              <a:rPr lang="pl-PL" sz="3200" b="1" dirty="0">
                <a:solidFill>
                  <a:srgbClr val="FF0000"/>
                </a:solidFill>
              </a:rPr>
              <a:t>S PRODUKTEM UDĚLÁ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4D5882-4B19-4695-A073-9E68FCD6E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1856935"/>
            <a:ext cx="8890781" cy="4269228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Tržní penetrace </a:t>
            </a:r>
            <a:r>
              <a:rPr lang="cs-CZ" b="1" dirty="0"/>
              <a:t>je první možností, kterou firma typicky použije, pokud současný trh ještě poskytuje prostor. Pro produkty na konci životního cyklu ale často tato možnost nepřipadá v úvahu z důvodu stáří produktu, a tedy nemožnosti růstu.</a:t>
            </a:r>
          </a:p>
          <a:p>
            <a:r>
              <a:rPr lang="cs-CZ" b="1" dirty="0">
                <a:solidFill>
                  <a:srgbClr val="00B0F0"/>
                </a:solidFill>
              </a:rPr>
              <a:t>Rozvoj trhu </a:t>
            </a:r>
            <a:r>
              <a:rPr lang="cs-CZ" b="1" dirty="0"/>
              <a:t>je druhou možností. Používá se, pokud chce firma oslovit nové trhy s existujícím produktem. Může jít například o mezinárodní expanzi nebo</a:t>
            </a:r>
            <a:br>
              <a:rPr lang="cs-CZ" b="1" dirty="0"/>
            </a:br>
            <a:r>
              <a:rPr lang="cs-CZ" b="1" dirty="0"/>
              <a:t>o expanzi s lokálního trhu na zbytek území státu či země.</a:t>
            </a:r>
          </a:p>
          <a:p>
            <a:r>
              <a:rPr lang="cs-CZ" b="1" dirty="0">
                <a:solidFill>
                  <a:srgbClr val="00B0F0"/>
                </a:solidFill>
              </a:rPr>
              <a:t>Inovace a rozvoj produktu </a:t>
            </a:r>
            <a:r>
              <a:rPr lang="cs-CZ" b="1" dirty="0"/>
              <a:t>je častou volbou právě pro produkty na konci svého životního cyklu. Na stávající trh tak uvede nový - inovovaný produkt a oživí tak zájem zákazníků. Příkladem jsou facelifty výrobků, například automobilů.</a:t>
            </a:r>
          </a:p>
          <a:p>
            <a:r>
              <a:rPr lang="cs-CZ" b="1" dirty="0">
                <a:solidFill>
                  <a:srgbClr val="00B0F0"/>
                </a:solidFill>
              </a:rPr>
              <a:t>Diverzifikaci</a:t>
            </a:r>
            <a:r>
              <a:rPr lang="cs-CZ" b="1" dirty="0"/>
              <a:t> firma využije, pokud současný produkt nejde zásadně inovovat nebo firma zjistí prostor na trhu pro nový - další produkt. Pak nechá dožít současný a uvede zcela nový výrobek, službu nebo doplňkovou službu</a:t>
            </a:r>
            <a:br>
              <a:rPr lang="cs-CZ" b="1" dirty="0"/>
            </a:br>
            <a:r>
              <a:rPr lang="cs-CZ" b="1" dirty="0"/>
              <a:t>k současnému výrobku. Tím zvýší možnost svých tržeb z prodeje různých produktů. Je to velmi častá strategie velkých firem, které tak zvyšují svoji celkovou velikost - rozšiřují své portfolio.</a:t>
            </a:r>
          </a:p>
        </p:txBody>
      </p:sp>
    </p:spTree>
    <p:extLst>
      <p:ext uri="{BB962C8B-B14F-4D97-AF65-F5344CB8AC3E}">
        <p14:creationId xmlns:p14="http://schemas.microsoft.com/office/powerpoint/2010/main" val="3738213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F188A7-D784-40DA-8091-E24925762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KANO MODEL</a:t>
            </a:r>
          </a:p>
        </p:txBody>
      </p:sp>
    </p:spTree>
    <p:extLst>
      <p:ext uri="{BB962C8B-B14F-4D97-AF65-F5344CB8AC3E}">
        <p14:creationId xmlns:p14="http://schemas.microsoft.com/office/powerpoint/2010/main" val="133862982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7A7B19B-F10D-424C-A1EA-2BE02C1EE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541" y="239787"/>
            <a:ext cx="4213274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KANO MODEL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0E83A3C-C7BB-4D91-8CBE-17C5066C2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6935"/>
            <a:ext cx="8229600" cy="4269228"/>
          </a:xfrm>
        </p:spPr>
        <p:txBody>
          <a:bodyPr>
            <a:normAutofit/>
          </a:bodyPr>
          <a:lstStyle/>
          <a:p>
            <a:r>
              <a:rPr lang="cs-CZ" b="1" dirty="0"/>
              <a:t>Zlepšování různých ukazatelů produktu (služby nebo výrobku) nevede automaticky k větší spokojenosti zákazníka – japonský expert na kvalitu </a:t>
            </a:r>
            <a:r>
              <a:rPr lang="cs-CZ" b="1" dirty="0" err="1"/>
              <a:t>Noriaki</a:t>
            </a:r>
            <a:r>
              <a:rPr lang="cs-CZ" b="1" dirty="0"/>
              <a:t> Kano na základě výzkumů zjistil, že ne všechny ukazatele kvality služeb jsou si v očích zákazníků rovny.</a:t>
            </a:r>
          </a:p>
          <a:p>
            <a:r>
              <a:rPr lang="cs-CZ" b="1" dirty="0" err="1"/>
              <a:t>Kanoův</a:t>
            </a:r>
            <a:r>
              <a:rPr lang="cs-CZ" b="1" dirty="0"/>
              <a:t> model (Kano model) říká, že parametry služby lze rozdělit do tří skupin.</a:t>
            </a:r>
          </a:p>
        </p:txBody>
      </p:sp>
    </p:spTree>
    <p:extLst>
      <p:ext uri="{BB962C8B-B14F-4D97-AF65-F5344CB8AC3E}">
        <p14:creationId xmlns:p14="http://schemas.microsoft.com/office/powerpoint/2010/main" val="396332021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2355786"/>
            <a:ext cx="550624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537B3E6-7831-40E1-A6D9-284BB9DC2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16" y="2520377"/>
            <a:ext cx="4366758" cy="243968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cs-CZ" sz="4700" b="1" dirty="0" err="1">
                <a:solidFill>
                  <a:srgbClr val="FFFFFF"/>
                </a:solidFill>
              </a:rPr>
              <a:t>Noriaki</a:t>
            </a:r>
            <a:r>
              <a:rPr lang="cs-CZ" sz="4700" b="1" dirty="0">
                <a:solidFill>
                  <a:srgbClr val="FFFFFF"/>
                </a:solidFill>
              </a:rPr>
              <a:t> KANO</a:t>
            </a:r>
            <a:br>
              <a:rPr lang="cs-CZ" sz="4700" b="1" dirty="0">
                <a:solidFill>
                  <a:srgbClr val="FFFFFF"/>
                </a:solidFill>
              </a:rPr>
            </a:br>
            <a:r>
              <a:rPr lang="cs-CZ" sz="4700" b="1" dirty="0">
                <a:solidFill>
                  <a:srgbClr val="FFFFFF"/>
                </a:solidFill>
              </a:rPr>
              <a:t>nar. 1940</a:t>
            </a:r>
            <a:br>
              <a:rPr lang="cs-CZ" sz="4700" b="1" dirty="0">
                <a:solidFill>
                  <a:srgbClr val="FFFFFF"/>
                </a:solidFill>
              </a:rPr>
            </a:br>
            <a:r>
              <a:rPr lang="cs-CZ" sz="4700" b="1" dirty="0">
                <a:solidFill>
                  <a:srgbClr val="FFFFFF"/>
                </a:solidFill>
              </a:rPr>
              <a:t>Expert </a:t>
            </a:r>
            <a:r>
              <a:rPr lang="cs-CZ" sz="4700" b="1" dirty="0" err="1">
                <a:solidFill>
                  <a:srgbClr val="FFFFFF"/>
                </a:solidFill>
              </a:rPr>
              <a:t>of</a:t>
            </a:r>
            <a:r>
              <a:rPr lang="cs-CZ" sz="4700" b="1" dirty="0">
                <a:solidFill>
                  <a:srgbClr val="FFFFFF"/>
                </a:solidFill>
              </a:rPr>
              <a:t> </a:t>
            </a:r>
            <a:r>
              <a:rPr lang="cs-CZ" sz="4700" b="1" dirty="0" err="1">
                <a:solidFill>
                  <a:srgbClr val="FFFFFF"/>
                </a:solidFill>
              </a:rPr>
              <a:t>Quality</a:t>
            </a:r>
            <a:r>
              <a:rPr lang="cs-CZ" sz="4700" b="1" dirty="0">
                <a:solidFill>
                  <a:srgbClr val="FFFFFF"/>
                </a:solidFill>
              </a:rPr>
              <a:t> Management</a:t>
            </a:r>
            <a:endParaRPr lang="en-US" sz="4700" b="1" dirty="0">
              <a:solidFill>
                <a:srgbClr val="FFFFFF"/>
              </a:solidFill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31033CA-A4BE-4D47-9EA4-F33EE0E5F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9" r="18647" b="1"/>
          <a:stretch/>
        </p:blipFill>
        <p:spPr bwMode="auto">
          <a:xfrm>
            <a:off x="840035" y="1120046"/>
            <a:ext cx="2206561" cy="35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06095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206033-D9F5-4494-96AF-85C78ACAA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4127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KANO MODEL: PARAMETRY SLUŽBY LZE ROZDĚLIT DO TŘÍ SKUPIN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AA83D6-C510-43BD-81AC-F617DA972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11680"/>
            <a:ext cx="8229600" cy="4114483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Základní parametry, které musí být za všech okolností splněné - říká se jim také </a:t>
            </a:r>
            <a:r>
              <a:rPr lang="cs-CZ" b="1" dirty="0">
                <a:solidFill>
                  <a:srgbClr val="00B0F0"/>
                </a:solidFill>
              </a:rPr>
              <a:t>pasivní kvalita </a:t>
            </a:r>
            <a:r>
              <a:rPr lang="cs-CZ" b="1" dirty="0"/>
              <a:t>nebo </a:t>
            </a:r>
            <a:r>
              <a:rPr lang="cs-CZ" b="1" dirty="0">
                <a:solidFill>
                  <a:srgbClr val="00B0F0"/>
                </a:solidFill>
              </a:rPr>
              <a:t>očekávaná kvalita</a:t>
            </a:r>
            <a:r>
              <a:rPr lang="cs-CZ" b="1" dirty="0"/>
              <a:t>, protože zákazník většinou jejich splnění očekává automaticky.</a:t>
            </a:r>
          </a:p>
          <a:p>
            <a:r>
              <a:rPr lang="cs-CZ" b="1" dirty="0"/>
              <a:t>Parametry výkonové neboli vyslovené požadavky zákazníka - nazývají se </a:t>
            </a:r>
            <a:r>
              <a:rPr lang="cs-CZ" b="1" dirty="0">
                <a:solidFill>
                  <a:srgbClr val="00B0F0"/>
                </a:solidFill>
              </a:rPr>
              <a:t>hlas zákazníka</a:t>
            </a:r>
            <a:r>
              <a:rPr lang="cs-CZ" b="1" dirty="0"/>
              <a:t>, čím více jich splníme, tím bude zákazník spokojenější.</a:t>
            </a:r>
          </a:p>
          <a:p>
            <a:r>
              <a:rPr lang="cs-CZ" b="1" dirty="0"/>
              <a:t>Parametry, které jsou „něčím navíc“- </a:t>
            </a:r>
            <a:r>
              <a:rPr lang="cs-CZ" b="1" dirty="0">
                <a:solidFill>
                  <a:srgbClr val="00B0F0"/>
                </a:solidFill>
              </a:rPr>
              <a:t>aktivní kvalita</a:t>
            </a:r>
            <a:r>
              <a:rPr lang="cs-CZ" b="1" dirty="0"/>
              <a:t>, která vzbuzuje nadšení, splnění těchto parametrů je pro zákazníka neočekávané; pokud mu je dodáme, je nadšený a překvapený.</a:t>
            </a:r>
          </a:p>
        </p:txBody>
      </p:sp>
    </p:spTree>
    <p:extLst>
      <p:ext uri="{BB962C8B-B14F-4D97-AF65-F5344CB8AC3E}">
        <p14:creationId xmlns:p14="http://schemas.microsoft.com/office/powerpoint/2010/main" val="272190724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4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3A875E-994A-4ED2-A95C-8AD337C0C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cs-CZ" sz="4500" b="1" dirty="0">
                <a:solidFill>
                  <a:srgbClr val="FF0000"/>
                </a:solidFill>
              </a:rPr>
              <a:t>KANO MODEL</a:t>
            </a:r>
          </a:p>
        </p:txBody>
      </p:sp>
      <p:pic>
        <p:nvPicPr>
          <p:cNvPr id="5122" name="Picture 2" descr="management_mania_kano_model">
            <a:extLst>
              <a:ext uri="{FF2B5EF4-FFF2-40B4-BE49-F238E27FC236}">
                <a16:creationId xmlns:a16="http://schemas.microsoft.com/office/drawing/2014/main" id="{720F4065-83BF-4365-B7D8-3D59E6C24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316" y="1845426"/>
            <a:ext cx="7149078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95319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98942FD-127D-42D9-A371-47F38BBBE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39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KANO MODEL V PRAXI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211B4E9-B31C-4F6C-B3ED-EB7DA7E01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35237"/>
            <a:ext cx="8229600" cy="3108960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Kano model můžeme použít jednak jako podklad pro posouzení stávající nabídky podniku (organizace), případně i pro posouzení nabídek konkurenčních.</a:t>
            </a:r>
          </a:p>
          <a:p>
            <a:r>
              <a:rPr lang="cs-CZ" b="1" dirty="0"/>
              <a:t>Jednak jako etalon možných úrovní při nastavování kvality služeb podniku.</a:t>
            </a:r>
          </a:p>
        </p:txBody>
      </p:sp>
    </p:spTree>
    <p:extLst>
      <p:ext uri="{BB962C8B-B14F-4D97-AF65-F5344CB8AC3E}">
        <p14:creationId xmlns:p14="http://schemas.microsoft.com/office/powerpoint/2010/main" val="132980188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CF918F-E813-4351-AF3A-A34BC6F91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CRM – ŘÍZENÍ VZTAHŮ SE ZÁKAZNÍKY</a:t>
            </a:r>
          </a:p>
        </p:txBody>
      </p:sp>
    </p:spTree>
    <p:extLst>
      <p:ext uri="{BB962C8B-B14F-4D97-AF65-F5344CB8AC3E}">
        <p14:creationId xmlns:p14="http://schemas.microsoft.com/office/powerpoint/2010/main" val="428591748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A3021B1-D8B3-47A2-916F-284683E20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6330"/>
            <a:ext cx="8229600" cy="211687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ŘÍZENÍ VZTAHŮ SE ZÁKAZNÍKY (CRM – CUSTOMER RELATIONSHIP MANAGEMENT)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B12B13A-367A-425A-9CEE-B2D83E98E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23027"/>
            <a:ext cx="8229600" cy="3003135"/>
          </a:xfrm>
        </p:spPr>
        <p:txBody>
          <a:bodyPr/>
          <a:lstStyle/>
          <a:p>
            <a:r>
              <a:rPr lang="cs-CZ" b="1" dirty="0"/>
              <a:t>Zahrnuje všechny procesy komunikace se zákazníky, jejich vzájemnou koordinaci, slaďování a řízení. Cílem je budovat spokojené zákazníky, dlouhodobý vztah</a:t>
            </a:r>
            <a:br>
              <a:rPr lang="cs-CZ" b="1" dirty="0"/>
            </a:br>
            <a:r>
              <a:rPr lang="cs-CZ" b="1" dirty="0"/>
              <a:t>s nimi a získávat nové</a:t>
            </a:r>
          </a:p>
        </p:txBody>
      </p:sp>
    </p:spTree>
    <p:extLst>
      <p:ext uri="{BB962C8B-B14F-4D97-AF65-F5344CB8AC3E}">
        <p14:creationId xmlns:p14="http://schemas.microsoft.com/office/powerpoint/2010/main" val="4250953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C98EACE-397D-4245-938F-B9248509B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1052"/>
            <a:ext cx="8229600" cy="152602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ŘÍZENÍ INOVACÍ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(INNOVATION MANAGEMENT)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C9AF15-69B5-42B1-A14B-9FA9EFAAE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85403"/>
            <a:ext cx="8229600" cy="3340760"/>
          </a:xfrm>
        </p:spPr>
        <p:txBody>
          <a:bodyPr/>
          <a:lstStyle/>
          <a:p>
            <a:r>
              <a:rPr lang="cs-CZ" b="1" dirty="0"/>
              <a:t>Řízení inovací se zabývá zaváděním něčeho nového do fungování a chodu organizace/podniku nebo do portfolia jejích/jeho výrobků či služeb. Inovace úzce souvisí s řízením kvality a proto uvedené metody se vzájemně značně překrývají.</a:t>
            </a:r>
          </a:p>
        </p:txBody>
      </p:sp>
    </p:spTree>
    <p:extLst>
      <p:ext uri="{BB962C8B-B14F-4D97-AF65-F5344CB8AC3E}">
        <p14:creationId xmlns:p14="http://schemas.microsoft.com/office/powerpoint/2010/main" val="270318998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449BA9-DD7D-4B52-8AC2-05161454D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5142"/>
            <a:ext cx="8229600" cy="137128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ŘÍZENÍ A BUDOVÁNÍ VZTAHU SE ZÁKAZNÍKY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EA898E-BF7E-46F0-9BE6-F6FD36C97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54215"/>
            <a:ext cx="8229600" cy="2700997"/>
          </a:xfrm>
        </p:spPr>
        <p:txBody>
          <a:bodyPr/>
          <a:lstStyle/>
          <a:p>
            <a:r>
              <a:rPr lang="cs-CZ" b="1" dirty="0"/>
              <a:t>Je klíčové pro všechny firmy a organizace, které v žebříčku svých hodnot prosazují zákazníka na první místo, přičemž základní principy CRM jsou společné pro všechny sektory.</a:t>
            </a:r>
          </a:p>
        </p:txBody>
      </p:sp>
    </p:spTree>
    <p:extLst>
      <p:ext uri="{BB962C8B-B14F-4D97-AF65-F5344CB8AC3E}">
        <p14:creationId xmlns:p14="http://schemas.microsoft.com/office/powerpoint/2010/main" val="300650962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6669EE-3E15-47AA-8003-3E16B7E73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748" y="154746"/>
            <a:ext cx="2089052" cy="78779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CRM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DCD7DD-5597-4062-9E2A-502C00916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9483"/>
            <a:ext cx="8229600" cy="498668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Vytváření věrných a spokojených zákazníků, budování dlouhodobého a plnohodnotného vztahu s nimi se týká celého jejich životním cyklu:</a:t>
            </a:r>
          </a:p>
          <a:p>
            <a:pPr lvl="1"/>
            <a:r>
              <a:rPr lang="cs-CZ" b="1" dirty="0"/>
              <a:t>Na začátku je volný trh, kdy zákazník a firma o sobě neví</a:t>
            </a:r>
          </a:p>
          <a:p>
            <a:pPr lvl="1"/>
            <a:r>
              <a:rPr lang="cs-CZ" b="1" dirty="0"/>
              <a:t>Vnímání značky zákazníkem je první navázání povědomí, kdy potenciální zákazník (říká se jim </a:t>
            </a:r>
            <a:r>
              <a:rPr lang="cs-CZ" b="1" dirty="0" err="1"/>
              <a:t>Suspekt</a:t>
            </a:r>
            <a:r>
              <a:rPr lang="cs-CZ" b="1" dirty="0"/>
              <a:t> - </a:t>
            </a:r>
            <a:r>
              <a:rPr lang="cs-CZ" b="1" dirty="0">
                <a:solidFill>
                  <a:srgbClr val="00B0F0"/>
                </a:solidFill>
              </a:rPr>
              <a:t>podezřelý</a:t>
            </a:r>
            <a:r>
              <a:rPr lang="cs-CZ" b="1" dirty="0"/>
              <a:t>) o značce slyšel, ale ještě si nic nekoupil.</a:t>
            </a:r>
          </a:p>
          <a:p>
            <a:pPr lvl="1"/>
            <a:r>
              <a:rPr lang="cs-CZ" b="1" dirty="0"/>
              <a:t>Následuje další komunikace a oslovení takového potenciálního zákazníka s nabídkou (říká se jim </a:t>
            </a:r>
            <a:r>
              <a:rPr lang="cs-CZ" b="1" dirty="0" err="1"/>
              <a:t>Prospect</a:t>
            </a:r>
            <a:r>
              <a:rPr lang="cs-CZ" b="1" dirty="0"/>
              <a:t>, </a:t>
            </a:r>
            <a:r>
              <a:rPr lang="cs-CZ" b="1" dirty="0">
                <a:solidFill>
                  <a:srgbClr val="00B0F0"/>
                </a:solidFill>
              </a:rPr>
              <a:t>potenciální zákazník</a:t>
            </a:r>
            <a:r>
              <a:rPr lang="cs-CZ" b="1" dirty="0"/>
              <a:t>).</a:t>
            </a:r>
          </a:p>
          <a:p>
            <a:pPr lvl="1"/>
            <a:r>
              <a:rPr lang="cs-CZ" b="1" dirty="0"/>
              <a:t>Po první koupi se konečně stává </a:t>
            </a:r>
            <a:r>
              <a:rPr lang="cs-CZ" b="1" dirty="0">
                <a:solidFill>
                  <a:srgbClr val="00B0F0"/>
                </a:solidFill>
              </a:rPr>
              <a:t>zákazníkem</a:t>
            </a:r>
            <a:r>
              <a:rPr lang="cs-CZ" b="1" dirty="0"/>
              <a:t>.</a:t>
            </a:r>
          </a:p>
          <a:p>
            <a:pPr lvl="1"/>
            <a:r>
              <a:rPr lang="cs-CZ" b="1" dirty="0"/>
              <a:t>Pokud si zákazník kupuje opakovaně a preferuje značku před ostatními, stává se </a:t>
            </a:r>
            <a:r>
              <a:rPr lang="cs-CZ" b="1" dirty="0">
                <a:solidFill>
                  <a:srgbClr val="00B0F0"/>
                </a:solidFill>
              </a:rPr>
              <a:t>vázaným zákazníkem</a:t>
            </a:r>
            <a:r>
              <a:rPr lang="cs-CZ" b="1" dirty="0"/>
              <a:t>. Takový zákazník je cílem všech CRM snah.</a:t>
            </a:r>
          </a:p>
          <a:p>
            <a:pPr lvl="1"/>
            <a:r>
              <a:rPr lang="cs-CZ" b="1" dirty="0"/>
              <a:t>Pokud se o zákazníka nestaráme, nastává </a:t>
            </a:r>
            <a:r>
              <a:rPr lang="cs-CZ" b="1" dirty="0">
                <a:solidFill>
                  <a:srgbClr val="00B0F0"/>
                </a:solidFill>
              </a:rPr>
              <a:t>úpadek vztahu</a:t>
            </a:r>
            <a:br>
              <a:rPr lang="cs-CZ" b="1" dirty="0"/>
            </a:br>
            <a:r>
              <a:rPr lang="cs-CZ" b="1" dirty="0"/>
              <a:t>a případně jeho </a:t>
            </a:r>
            <a:r>
              <a:rPr lang="cs-CZ" b="1" dirty="0">
                <a:solidFill>
                  <a:srgbClr val="00B0F0"/>
                </a:solidFill>
              </a:rPr>
              <a:t>ukončení</a:t>
            </a:r>
            <a:r>
              <a:rPr lang="cs-CZ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025756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66B5B3-0A98-4DFD-A7BB-764F98BE8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4024" y="274638"/>
            <a:ext cx="2862775" cy="907048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ZÁKAZNÍCI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C31BD3-420A-47DF-951A-9FE9D8EC4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Zákazníci jsou pro každou firmu klíčovým zdroj jejich existence, protože jsou zdrojem příjmů za poskytnuté služby nebo prodané zboží</a:t>
            </a:r>
            <a:r>
              <a:rPr lang="cs-CZ" b="1" u="sng" dirty="0"/>
              <a:t>.</a:t>
            </a:r>
          </a:p>
          <a:p>
            <a:r>
              <a:rPr lang="cs-CZ" b="1" dirty="0"/>
              <a:t> Spokojený zákazník neuvažuje o odchodu ke konkurenci, lze mu lépe prodávat další produkty nebo služby.</a:t>
            </a:r>
          </a:p>
          <a:p>
            <a:r>
              <a:rPr lang="cs-CZ" b="1" dirty="0"/>
              <a:t>Spokojený zákazník není pouze ten, který dostane kvalitní službu či produkt, ale spokojenost se buduje rovněž prostřednictvím dalších doplňkových služeb, komunikace se zákazníkem a péče o něj.</a:t>
            </a:r>
          </a:p>
          <a:p>
            <a:r>
              <a:rPr lang="cs-CZ" b="1" dirty="0"/>
              <a:t>Pro firmy je nejtěžší získání nového zákazníka a proto jeho udržení je důležité.</a:t>
            </a:r>
          </a:p>
          <a:p>
            <a:r>
              <a:rPr lang="cs-CZ" b="1" dirty="0"/>
              <a:t>Spokojený zákazník tedy přináší firmě zisk a snižuje prodejní náklady.</a:t>
            </a:r>
          </a:p>
        </p:txBody>
      </p:sp>
    </p:spTree>
    <p:extLst>
      <p:ext uri="{BB962C8B-B14F-4D97-AF65-F5344CB8AC3E}">
        <p14:creationId xmlns:p14="http://schemas.microsoft.com/office/powerpoint/2010/main" val="86523181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DD6A3E-B1BB-4036-9116-7B1DF172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3436"/>
            <a:ext cx="8229600" cy="844201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ZÁKAZNÍK A INFORMACE O NĚM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9B7E42-0343-4F3F-96A8-F5CDD8990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/>
              <a:t>Aby bylo možné o zákazníky pečovat, budovat s nimi vztahy, spokojenost a důvěru, je třeba je důkladně znát. Je důležité poznat, pochopit</a:t>
            </a:r>
            <a:br>
              <a:rPr lang="cs-CZ" b="1" dirty="0"/>
            </a:br>
            <a:r>
              <a:rPr lang="cs-CZ" b="1" dirty="0"/>
              <a:t>a předvídat jejich potřeby, přání, osobní postoje, nákupní chování, nákupní preference a nákupní zvyklosti.</a:t>
            </a:r>
          </a:p>
          <a:p>
            <a:r>
              <a:rPr lang="cs-CZ" b="1" dirty="0"/>
              <a:t>Základem všeho jsou správné a aktuální identifikační a fakturační údaje zákazníka, adresa, bankovní spojení, fakturační údaje, kontaktní osoby zákazníka (tedy kmenová data zákazníka).</a:t>
            </a:r>
          </a:p>
          <a:p>
            <a:r>
              <a:rPr lang="cs-CZ" b="1" dirty="0"/>
              <a:t>Důležitá je historie vzájemných obchodů a historie komunikace se zákazníkem tedy přehled komunikace, vzájemných smluv, objednávek, faktur, a přehled veškeré související komunikace se zákazníkem (všechna transakční data spojená se zákazníkem).</a:t>
            </a:r>
          </a:p>
          <a:p>
            <a:r>
              <a:rPr lang="cs-CZ" b="1" dirty="0"/>
              <a:t>Z toho může firma posuzovat spolehlivost zákazníka, počítat jeho bonitu a získávat další důležité informace.</a:t>
            </a:r>
          </a:p>
          <a:p>
            <a:r>
              <a:rPr lang="cs-CZ" b="1" dirty="0"/>
              <a:t>Zákazníci bývají obvykle rozděleni do více skupin (segmentů), aby bylo možné správně cílit, odlišovat procesy a komunikaci s různými typy zákazníků, řídit diferencovaně celkovou komunikaci a to včetně sociálních sítí nebo odpovědných obchodníků.</a:t>
            </a:r>
          </a:p>
        </p:txBody>
      </p:sp>
    </p:spTree>
    <p:extLst>
      <p:ext uri="{BB962C8B-B14F-4D97-AF65-F5344CB8AC3E}">
        <p14:creationId xmlns:p14="http://schemas.microsoft.com/office/powerpoint/2010/main" val="239371157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46B381-FC68-4486-BD7F-66D93D9B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01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K</a:t>
            </a:r>
            <a:r>
              <a:rPr lang="cs-CZ" b="1" dirty="0">
                <a:solidFill>
                  <a:srgbClr val="FF0000"/>
                </a:solidFill>
              </a:rPr>
              <a:t>DE SE BEROU ZÁKAZNÍCI?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TRH A INFORMACE O NĚM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71D805-7B13-4431-BEC2-0B04A97D2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83" y="1921790"/>
            <a:ext cx="8911525" cy="4204373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Trh je součástí okolí firmy, které musíme rovněž znát.</a:t>
            </a:r>
          </a:p>
          <a:p>
            <a:r>
              <a:rPr lang="cs-CZ" b="1" dirty="0"/>
              <a:t>Znalost jeho trendů, velikosti, růstu, množství potenciálních zákazníků, či znalost konkurence patří rovněž do širšího záběru toho, co k řízení vztahů se zákazníky patří.</a:t>
            </a:r>
          </a:p>
          <a:p>
            <a:r>
              <a:rPr lang="cs-CZ" b="1" dirty="0"/>
              <a:t>Trh může být obrovský, a pokud chceme k zákazníkům přistupovat individuálně, měli bychom tak dělat už při jeho poznávání.</a:t>
            </a:r>
          </a:p>
          <a:p>
            <a:r>
              <a:rPr lang="cs-CZ" b="1" dirty="0"/>
              <a:t>To zahrnuje provedení analýzy trhu, poznání jeho struktury</a:t>
            </a:r>
            <a:br>
              <a:rPr lang="cs-CZ" b="1" dirty="0"/>
            </a:br>
            <a:r>
              <a:rPr lang="cs-CZ" b="1" dirty="0"/>
              <a:t>a lepší zacílení pouze na ty segmenty, kde se naši zákazníci skutečně nacházejí.</a:t>
            </a:r>
          </a:p>
          <a:p>
            <a:r>
              <a:rPr lang="cs-CZ" b="1" dirty="0"/>
              <a:t>Díky tomu firma neplýtvá prostředky na ty části trhu, kde naši zákazníci nejsou.</a:t>
            </a:r>
          </a:p>
          <a:p>
            <a:r>
              <a:rPr lang="cs-CZ" b="1" dirty="0"/>
              <a:t>Firmy by měly být schopny sledovat růstový potenciál trhu, odvětví či jednotlivých zákazníků a umět efektivně nastavit správnou marketingovou aktivitu nebo komunikaci.</a:t>
            </a:r>
          </a:p>
        </p:txBody>
      </p:sp>
    </p:spTree>
    <p:extLst>
      <p:ext uri="{BB962C8B-B14F-4D97-AF65-F5344CB8AC3E}">
        <p14:creationId xmlns:p14="http://schemas.microsoft.com/office/powerpoint/2010/main" val="298004075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78B67C-11B0-456E-806C-8B93C83BC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68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KDO JSOU NAŠI ZÁKAZNÍCI A JAK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K NIM PŘISTUPOVAT? (1)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B6EDC8-78B5-495C-A311-6E68FF983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39" y="1914041"/>
            <a:ext cx="8927024" cy="421212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Zákazníků může mít firma 5 nebo třeba 20 milionů.</a:t>
            </a:r>
          </a:p>
          <a:p>
            <a:r>
              <a:rPr lang="cs-CZ" b="1" dirty="0"/>
              <a:t>V každém z těchto případů musí přirozeně postupovat jinak.</a:t>
            </a:r>
          </a:p>
          <a:p>
            <a:r>
              <a:rPr lang="cs-CZ" b="1" dirty="0"/>
              <a:t>Bude mít jinou marketingovou strategii, bude se svými zákazníky jednat různým způsobem.</a:t>
            </a:r>
          </a:p>
          <a:p>
            <a:r>
              <a:rPr lang="cs-CZ" b="1" dirty="0"/>
              <a:t>Jinak bude postupovat, pokud půjde o zákazníky firemní (B2B) nebo pokud budou zákazníci lidé, spotřebitelé (B2C).</a:t>
            </a:r>
          </a:p>
          <a:p>
            <a:r>
              <a:rPr lang="cs-CZ" b="1" dirty="0"/>
              <a:t>Rozhodující je rovněž to, jak velký obrat každý zákazník dělá.</a:t>
            </a:r>
          </a:p>
          <a:p>
            <a:r>
              <a:rPr lang="cs-CZ" b="1" dirty="0"/>
              <a:t>Od toho se odvíjí, kolik mu může firma věnovat úsilí</a:t>
            </a:r>
            <a:br>
              <a:rPr lang="cs-CZ" b="1" dirty="0"/>
            </a:br>
            <a:r>
              <a:rPr lang="cs-CZ" b="1" dirty="0"/>
              <a:t>a individuální pozornosti.</a:t>
            </a:r>
          </a:p>
        </p:txBody>
      </p:sp>
    </p:spTree>
    <p:extLst>
      <p:ext uri="{BB962C8B-B14F-4D97-AF65-F5344CB8AC3E}">
        <p14:creationId xmlns:p14="http://schemas.microsoft.com/office/powerpoint/2010/main" val="376842701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1A797E-659C-4C4D-994A-CBE0E274D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1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KDO JSOU NAŠI ZÁKAZNÍCI A JAK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K NIM PŘISTUPOVAT? (2)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CF306E-1C9F-421D-BBF1-7F9301DAC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" y="1600200"/>
            <a:ext cx="8989016" cy="4525963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Při menším počtu zákazníků, kteří nám dělají velké objemy obratu, musíme je každému z nich přistupovat zcela individuálně, většinou i osobním jednáním.</a:t>
            </a:r>
          </a:p>
          <a:p>
            <a:r>
              <a:rPr lang="cs-CZ" b="1" dirty="0"/>
              <a:t>Oproti tomu pokud máme miliony malých zákazníků, musíme si nimi poradit úplně jiným způsobem.</a:t>
            </a:r>
          </a:p>
          <a:p>
            <a:r>
              <a:rPr lang="cs-CZ" b="1" dirty="0"/>
              <a:t>Musíme je umět roztřídit, segmentovat, zacílit.</a:t>
            </a:r>
          </a:p>
          <a:p>
            <a:r>
              <a:rPr lang="cs-CZ" b="1" dirty="0"/>
              <a:t>Takový masový trh neumožňuje vždy osobní jednání, to ale neznamená, že není možné k zákazníkům přistupovat individuálně a vstřícně.</a:t>
            </a:r>
          </a:p>
          <a:p>
            <a:r>
              <a:rPr lang="cs-CZ" b="1" dirty="0"/>
              <a:t>Na masovém trhu můžeme působit na své zákazníky zcela jinými prostředky a způsoby.</a:t>
            </a:r>
          </a:p>
        </p:txBody>
      </p:sp>
    </p:spTree>
    <p:extLst>
      <p:ext uri="{BB962C8B-B14F-4D97-AF65-F5344CB8AC3E}">
        <p14:creationId xmlns:p14="http://schemas.microsoft.com/office/powerpoint/2010/main" val="425068961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808897-31A4-49B5-9060-9EFFE7E39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56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KDO JSOU NAŠI ZÁKAZNÍCI A JAK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K NIM PŘISTUPOVAT? (3)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C225A5-07F0-4E9D-AAE1-C19A51F8A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90" y="2053525"/>
            <a:ext cx="8981268" cy="4072638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Díky silnému rozvoji internetu a sociálních sítí všeho druhu mají firmy k dispozici mnohem více možností, jak vyjít vstříc svým zákazníkům i na masovém trhu a na druhou stranu internet dokáže poskytnout mnoho informací o chování a preferencích zákazníků.</a:t>
            </a:r>
          </a:p>
          <a:p>
            <a:r>
              <a:rPr lang="cs-CZ" b="1" dirty="0"/>
              <a:t>Každopádně je nutné přihlížet k rozdílům v potřebách různých segmentů zákazníků a zvolit vhodnou strategii pro konkrétní segment.</a:t>
            </a:r>
          </a:p>
          <a:p>
            <a:r>
              <a:rPr lang="cs-CZ" b="1" dirty="0"/>
              <a:t>Někde je vhodné hromadné oslovování pomocí telefonických kampaní jinde, je lepší využít klasických médií, jako je televize.</a:t>
            </a:r>
          </a:p>
          <a:p>
            <a:r>
              <a:rPr lang="cs-CZ" b="1" dirty="0"/>
              <a:t>Současným trendem na velmi konkurenčním trhu je dialog</a:t>
            </a:r>
            <a:br>
              <a:rPr lang="cs-CZ" b="1" dirty="0"/>
            </a:br>
            <a:r>
              <a:rPr lang="cs-CZ" b="1" dirty="0"/>
              <a:t>a nejvyšší možná interakce se zákazníkem.</a:t>
            </a:r>
          </a:p>
        </p:txBody>
      </p:sp>
    </p:spTree>
    <p:extLst>
      <p:ext uri="{BB962C8B-B14F-4D97-AF65-F5344CB8AC3E}">
        <p14:creationId xmlns:p14="http://schemas.microsoft.com/office/powerpoint/2010/main" val="43693976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B8940-4EF8-4292-ACD0-E80E08B2C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56" y="28008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JAKÉ JSOU ZÁKLADNÍ PROCESY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ŘÍZENÍ VZTAHŮ SE ZÁKAZNÍKY?</a:t>
            </a:r>
          </a:p>
        </p:txBody>
      </p:sp>
    </p:spTree>
    <p:extLst>
      <p:ext uri="{BB962C8B-B14F-4D97-AF65-F5344CB8AC3E}">
        <p14:creationId xmlns:p14="http://schemas.microsoft.com/office/powerpoint/2010/main" val="183018286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86FE6EF-B542-4FFA-9253-CCE791BAA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4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PROCESY MARKETINGU PROPAGACE A HLEDÁNÍ PŘÍLEŽITOSTÍ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630D7CA-C2C6-4974-BE8F-E2850081A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39" y="2193010"/>
            <a:ext cx="8973519" cy="3933153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Jejich hlavním cílem je pozitivní působení na zákazníka v průběhu jeho celého životního cyklu.</a:t>
            </a:r>
          </a:p>
          <a:p>
            <a:r>
              <a:rPr lang="cs-CZ" b="1" dirty="0"/>
              <a:t>Od prvního navázání povědomí o značce až po udržení dlouhodobého vztahu a loajality.</a:t>
            </a:r>
          </a:p>
          <a:p>
            <a:r>
              <a:rPr lang="cs-CZ" b="1" dirty="0"/>
              <a:t>Marketing používá různé komunikační kanály (např. televize, rozhlas, internetové stránky, e-maily, klasickou poštu…), které kombinujeme tak, aby se nám podařilo dát zákazníkům vědět o naší existenci, o existenci našich značek nebo abychom trvale zlepšovali jejich pozitivní vnímání a byla zajištěná interakce.</a:t>
            </a:r>
          </a:p>
          <a:p>
            <a:r>
              <a:rPr lang="cs-CZ" b="1" dirty="0"/>
              <a:t>Procesy marketingu zahrnují oslovování trhu, potenciálních zákazníků, konkrétních nových zákazníků i působení na ty současné.</a:t>
            </a:r>
          </a:p>
          <a:p>
            <a:r>
              <a:rPr lang="cs-CZ" b="1" dirty="0"/>
              <a:t>Obvykle je taková komunikace rozdělena do marketingových kampaní (plánování, návrh, realizace, hodnocení kampaní).</a:t>
            </a:r>
          </a:p>
        </p:txBody>
      </p:sp>
    </p:spTree>
    <p:extLst>
      <p:ext uri="{BB962C8B-B14F-4D97-AF65-F5344CB8AC3E}">
        <p14:creationId xmlns:p14="http://schemas.microsoft.com/office/powerpoint/2010/main" val="1222316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07F1BBE-8ECA-434A-86B6-4F558CE6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5249"/>
            <a:ext cx="8229600" cy="521911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„Řízení inovací se zabývá zaváděním něčeho nového do fungování a chodu organizace/podniku nebo do portfolia jejích/jeho výrobků či služeb. Inovace úzce souvisí s řízením kvality a proto uvedené metody se vzájemně značně překrývají.“</a:t>
            </a:r>
            <a:br>
              <a:rPr lang="cs-CZ" b="1" dirty="0"/>
            </a:br>
            <a:br>
              <a:rPr lang="cs-CZ" b="1" dirty="0"/>
            </a:br>
            <a:r>
              <a:rPr lang="cs-CZ" b="1" dirty="0"/>
              <a:t>(P. F. </a:t>
            </a:r>
            <a:r>
              <a:rPr lang="cs-CZ" b="1" dirty="0" err="1"/>
              <a:t>Drucker</a:t>
            </a:r>
            <a:r>
              <a:rPr lang="cs-CZ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5424446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F13CD5-79B4-49D1-9581-80034131D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8934"/>
            <a:ext cx="8229600" cy="937191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PRODEJNÍ A OBCHODNÍ PROCESY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94400E-67FA-48F6-BBB2-4CAA04C2E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39" y="1642820"/>
            <a:ext cx="8950271" cy="4483343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Obchodní procesy těsně navazují na marketingové. Jejich hlavním cílem je prodej výrobků či služeb potenciálním zákazníkům a zákazníkům.</a:t>
            </a:r>
          </a:p>
          <a:p>
            <a:r>
              <a:rPr lang="cs-CZ" b="1" dirty="0"/>
              <a:t>Zahrnují vše od obchodní nabídky až po uzavření smluvního vztahu, zajištění plnění a poprodejních služeb.</a:t>
            </a:r>
          </a:p>
          <a:p>
            <a:r>
              <a:rPr lang="cs-CZ" b="1" dirty="0"/>
              <a:t>Zahrnují komplexní dialog s konkrétním zákazníkem od jeho získání, potvrzení smluvních dokumentů, přes realizaci plnění až po péči a další prodej.</a:t>
            </a:r>
          </a:p>
          <a:p>
            <a:r>
              <a:rPr lang="cs-CZ" b="1" dirty="0"/>
              <a:t>Právě v obchodních procesech je jedno z těžišť budování dlouhodobého vztahu se zákazníkem.</a:t>
            </a:r>
          </a:p>
          <a:p>
            <a:r>
              <a:rPr lang="cs-CZ" b="1" dirty="0"/>
              <a:t>Další důležitý pilíř spočívá v poprodejních službách</a:t>
            </a:r>
            <a:br>
              <a:rPr lang="cs-CZ" b="1" dirty="0"/>
            </a:br>
            <a:r>
              <a:rPr lang="cs-CZ" b="1" dirty="0"/>
              <a:t>a komunikaci.</a:t>
            </a:r>
          </a:p>
        </p:txBody>
      </p:sp>
    </p:spTree>
    <p:extLst>
      <p:ext uri="{BB962C8B-B14F-4D97-AF65-F5344CB8AC3E}">
        <p14:creationId xmlns:p14="http://schemas.microsoft.com/office/powerpoint/2010/main" val="415193601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55AB7E-37A7-4640-B23C-DD310E79A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71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POSKYTNUTÍ PRODUKTU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(VÝROBKU NEBO SLUŽBY)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2892CC-B299-4E96-B204-8D8201ED7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90" y="1704814"/>
            <a:ext cx="8958020" cy="4421349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Při řízení vztahů se zákazníky, obchodních aktivitách</a:t>
            </a:r>
            <a:br>
              <a:rPr lang="cs-CZ" b="1" dirty="0"/>
            </a:br>
            <a:r>
              <a:rPr lang="cs-CZ" b="1" dirty="0"/>
              <a:t>a plánování marketingových kampaní nesmíme zapomenou na jádro věci - pokud je špatný produkt nebo nekvalitní služba, lze mít sebelepší marketingové</a:t>
            </a:r>
            <a:br>
              <a:rPr lang="cs-CZ" b="1" dirty="0"/>
            </a:br>
            <a:r>
              <a:rPr lang="cs-CZ" b="1" dirty="0"/>
              <a:t>a obchodní procesy, ale zákazníky neudržíme.</a:t>
            </a:r>
          </a:p>
          <a:p>
            <a:r>
              <a:rPr lang="cs-CZ" b="1" dirty="0"/>
              <a:t>U výrobků samozřejmě nejde pouze o jejich kvalitu a cenu, zákazník se rozhoduje na základě designu, vkusu, image, či módních trendů.</a:t>
            </a:r>
          </a:p>
          <a:p>
            <a:r>
              <a:rPr lang="cs-CZ" b="1" dirty="0"/>
              <a:t>U služeb je situace komplikovanější, ale u obou platí velká důležitost dalších doplňkových služeb.</a:t>
            </a:r>
          </a:p>
          <a:p>
            <a:r>
              <a:rPr lang="cs-CZ" b="1" dirty="0"/>
              <a:t>(viz Kano Model)</a:t>
            </a:r>
          </a:p>
        </p:txBody>
      </p:sp>
    </p:spTree>
    <p:extLst>
      <p:ext uri="{BB962C8B-B14F-4D97-AF65-F5344CB8AC3E}">
        <p14:creationId xmlns:p14="http://schemas.microsoft.com/office/powerpoint/2010/main" val="254355262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93F7E-02F6-4209-99E6-0B5F48B9D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7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POPRODEJNÍ SLUŽBY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A KOMUNIKACE SE ZÁKAZNÍKY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1E7EAB-0819-4053-AC31-5D2FC6A8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3" y="1821051"/>
            <a:ext cx="8981268" cy="430511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Je to vlastně začátek začátku.</a:t>
            </a:r>
          </a:p>
          <a:p>
            <a:r>
              <a:rPr lang="cs-CZ" b="1" dirty="0"/>
              <a:t>Péče o zákazníky je možná nejdůležitější částí CRM, protože právě zde vzniká dlouhodobá důvěra a vztah a právě</a:t>
            </a:r>
            <a:br>
              <a:rPr lang="cs-CZ" b="1" dirty="0"/>
            </a:br>
            <a:r>
              <a:rPr lang="cs-CZ" b="1" dirty="0"/>
              <a:t>v poprodejní péči lze “spravit” nespokojenost zákazníka</a:t>
            </a:r>
            <a:br>
              <a:rPr lang="cs-CZ" b="1" dirty="0"/>
            </a:br>
            <a:r>
              <a:rPr lang="cs-CZ" b="1" dirty="0"/>
              <a:t>s produktem či službou.</a:t>
            </a:r>
          </a:p>
          <a:p>
            <a:r>
              <a:rPr lang="cs-CZ" b="1" dirty="0"/>
              <a:t>Nebo zcela naopak - při špatných poprodejních službách</a:t>
            </a:r>
            <a:br>
              <a:rPr lang="cs-CZ" b="1" dirty="0"/>
            </a:br>
            <a:r>
              <a:rPr lang="cs-CZ" b="1" dirty="0"/>
              <a:t>a nesprávné nebo nekvalitní péči lze přijít o zákazníka, který byl s naším produktem nadmíru spokojený.</a:t>
            </a:r>
          </a:p>
          <a:p>
            <a:r>
              <a:rPr lang="cs-CZ" b="1" dirty="0"/>
              <a:t>Poprodejní služby a péče jsou součástí schopnosti nabízet</a:t>
            </a:r>
            <a:br>
              <a:rPr lang="cs-CZ" b="1" dirty="0"/>
            </a:br>
            <a:r>
              <a:rPr lang="cs-CZ" b="1" dirty="0"/>
              <a:t>a řídit doplňující služby k hlavnímu produktu (podpora, financování, doprava a logistika, pohodlné placení, atd.)</a:t>
            </a:r>
            <a:br>
              <a:rPr lang="cs-CZ" b="1" dirty="0"/>
            </a:br>
            <a:r>
              <a:rPr lang="cs-CZ" b="1" dirty="0"/>
              <a:t>a stávají se hlavní konkurenční odlišností.</a:t>
            </a:r>
          </a:p>
        </p:txBody>
      </p:sp>
    </p:spTree>
    <p:extLst>
      <p:ext uri="{BB962C8B-B14F-4D97-AF65-F5344CB8AC3E}">
        <p14:creationId xmlns:p14="http://schemas.microsoft.com/office/powerpoint/2010/main" val="337125808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D42F45-CF56-44CB-97AE-38299165E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3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CO JE TEDY VLASTNĚ ŘÍZENÍ VZTAHŮ SE ZÁKAZNÍKY? (1)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1556BF-4C7F-4873-8C40-23A5D69EC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89" y="1945037"/>
            <a:ext cx="8934773" cy="4181126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Jsou to všechny marketingové, prodejní i poprodejní procesy dohromady.</a:t>
            </a:r>
          </a:p>
          <a:p>
            <a:r>
              <a:rPr lang="cs-CZ" b="1" dirty="0"/>
              <a:t>Je to udržování loajálních zákazníků. Je to získávání nových zákazníků.</a:t>
            </a:r>
          </a:p>
          <a:p>
            <a:r>
              <a:rPr lang="cs-CZ" b="1" dirty="0"/>
              <a:t>Je to efektivní komunikace se zákazníkem prostřednictvím více komunikačních kanálů.</a:t>
            </a:r>
          </a:p>
          <a:p>
            <a:r>
              <a:rPr lang="cs-CZ" b="1" dirty="0"/>
              <a:t>Je to rozpoznávání priorit a potřeb zákazníků a je to klíčové pro udržení zisku firmy.</a:t>
            </a:r>
          </a:p>
          <a:p>
            <a:r>
              <a:rPr lang="cs-CZ" b="1" dirty="0"/>
              <a:t>Je to individuální přístup k zákazníkům.</a:t>
            </a:r>
          </a:p>
        </p:txBody>
      </p:sp>
    </p:spTree>
    <p:extLst>
      <p:ext uri="{BB962C8B-B14F-4D97-AF65-F5344CB8AC3E}">
        <p14:creationId xmlns:p14="http://schemas.microsoft.com/office/powerpoint/2010/main" val="210369597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8C626A-A396-4205-9537-78D37A275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46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CO JE TEDY VLASTNĚ ŘÍZENÍ VZTAHŮ SE ZÁKAZNÍKY? (2)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CC11CA-0D94-43B9-BC85-C54EB6FFA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90" y="1890793"/>
            <a:ext cx="8981268" cy="4235370"/>
          </a:xfrm>
        </p:spPr>
        <p:txBody>
          <a:bodyPr>
            <a:normAutofit/>
          </a:bodyPr>
          <a:lstStyle/>
          <a:p>
            <a:r>
              <a:rPr lang="cs-CZ" b="1" dirty="0"/>
              <a:t>Je to budování loajality, důvěry a vztahu.</a:t>
            </a:r>
          </a:p>
          <a:p>
            <a:r>
              <a:rPr lang="cs-CZ" b="1" dirty="0"/>
              <a:t>Důvěra je velmi důležitou součástí budování dlouhodobého vztahu mezi firmou a jejím zákazníkem.</a:t>
            </a:r>
          </a:p>
          <a:p>
            <a:r>
              <a:rPr lang="cs-CZ" b="1" dirty="0"/>
              <a:t>V konkurenčním prostředí, kdy je čím dál těžší vyhovět požadavkům zákazníků, jsou často právě doplňující služby, a důvěra které jsou tím rozhodujícím prvkem v konkurenčním boji.</a:t>
            </a:r>
          </a:p>
        </p:txBody>
      </p:sp>
    </p:spTree>
    <p:extLst>
      <p:ext uri="{BB962C8B-B14F-4D97-AF65-F5344CB8AC3E}">
        <p14:creationId xmlns:p14="http://schemas.microsoft.com/office/powerpoint/2010/main" val="218644288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751531-F48F-4FD3-B3D0-06929A8CF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13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CO JE TEDY VLASTNĚ ŘÍZENÍ VZTAHŮ SE ZÁKAZNÍKY? (3)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CDAAD4-88C6-4882-8D3F-D4C891ADC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" y="1875295"/>
            <a:ext cx="8973518" cy="4250868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V praxi se řízení vztahů se zákazníky liší, pokud jsou zákazníky firmy (tzv. B2B) nebo pokud jsou zákazníky spotřebitelé (tzv. B2C).</a:t>
            </a:r>
          </a:p>
          <a:p>
            <a:r>
              <a:rPr lang="cs-CZ" b="1" dirty="0"/>
              <a:t>Rovněž to, zdali je zákazníkovi poskytována služba, její typ nebo jaký je poskytován výrobek, jaké jsou použity distribuční kanály atd.</a:t>
            </a:r>
          </a:p>
          <a:p>
            <a:r>
              <a:rPr lang="cs-CZ" b="1" dirty="0"/>
              <a:t>Zkrátka vlivů je obrovské množství, základní rysy</a:t>
            </a:r>
            <a:br>
              <a:rPr lang="cs-CZ" b="1" dirty="0"/>
            </a:br>
            <a:r>
              <a:rPr lang="cs-CZ" b="1" dirty="0"/>
              <a:t>a cíle řízení vztahů se zákazníky jsou podobné ve všech odvětvích.</a:t>
            </a:r>
          </a:p>
        </p:txBody>
      </p:sp>
    </p:spTree>
    <p:extLst>
      <p:ext uri="{BB962C8B-B14F-4D97-AF65-F5344CB8AC3E}">
        <p14:creationId xmlns:p14="http://schemas.microsoft.com/office/powerpoint/2010/main" val="396659254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B573B7-BF4E-4032-94FA-382292BC0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4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SYSTÉMY CRM – SOFTWARE PRO PODPORU VZTAHŮ SE ZÁKAZNÍKY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E45F0F-E780-4087-8723-17C76D59A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76773"/>
            <a:ext cx="8229600" cy="404939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Informační technologie jsou v dnešní době téměř nezbytnou součástí úspěchu.</a:t>
            </a:r>
          </a:p>
          <a:p>
            <a:r>
              <a:rPr lang="cs-CZ" b="1" dirty="0"/>
              <a:t>Různé CRM systémy jsou ale jen nástroji k dosažení spokojeného zákazníka a musí být vybrány a nasazeny adekvátně k tomu, jak spokojeného a loajálního zákazníka firma vytváří.</a:t>
            </a:r>
          </a:p>
          <a:p>
            <a:r>
              <a:rPr lang="cs-CZ" b="1" dirty="0"/>
              <a:t>Jakýkoliv nástroj podporující řízení vztahů se zákazníky musí v základu umožnit ukládání dat o zákaznících</a:t>
            </a:r>
            <a:br>
              <a:rPr lang="cs-CZ" b="1" dirty="0"/>
            </a:br>
            <a:r>
              <a:rPr lang="cs-CZ" b="1" dirty="0"/>
              <a:t>a o aktivitách firmy vůči nim - tedy historii vzájemných obchodů a historii komunikace se zákazníkem.</a:t>
            </a:r>
          </a:p>
          <a:p>
            <a:r>
              <a:rPr lang="cs-CZ" b="1" dirty="0"/>
              <a:t>Pomáhají nám je sjednotit pohled na zákazníka a sjednotit všechny procesy související se zákazníkem.</a:t>
            </a:r>
          </a:p>
        </p:txBody>
      </p:sp>
    </p:spTree>
    <p:extLst>
      <p:ext uri="{BB962C8B-B14F-4D97-AF65-F5344CB8AC3E}">
        <p14:creationId xmlns:p14="http://schemas.microsoft.com/office/powerpoint/2010/main" val="182110381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71A62D-21B6-49D5-829E-C199426A6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JEDNODUCHÝ CRM SOFTWARE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0A4805-EA82-47A5-906B-774B40BDD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4708525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Ve formě tabulky s přehledem zákazníků a jejich smluv, kterou si uděláme v kancelářském software, až po složitý systém propojený s ostatními ekonomickými či ERP systémy.</a:t>
            </a:r>
          </a:p>
          <a:p>
            <a:r>
              <a:rPr lang="cs-CZ" b="1" dirty="0"/>
              <a:t>CRM systémy pomáhají také plánovat úkoly a aktivity pro zákazníky, hlídat a upozorňovat (např. termín obnovy smlouvy, termín zaslání nabídky, přání k narozeninám).</a:t>
            </a:r>
          </a:p>
          <a:p>
            <a:r>
              <a:rPr lang="cs-CZ" b="1" dirty="0"/>
              <a:t>Komplexní CRM systémy umí plánovat a řídit kampaně, segmentovat zákazníky, umí řídit časové vytížení lidí ve firmě, efektivnost a úspěšnost obchodníků, jsou propojeny</a:t>
            </a:r>
            <a:br>
              <a:rPr lang="cs-CZ" b="1" dirty="0"/>
            </a:br>
            <a:r>
              <a:rPr lang="cs-CZ" b="1" dirty="0"/>
              <a:t>s ekonomickými systémy a umí vytvářet analytické výstupy</a:t>
            </a:r>
            <a:br>
              <a:rPr lang="cs-CZ" b="1" dirty="0"/>
            </a:br>
            <a:r>
              <a:rPr lang="cs-CZ" b="1" dirty="0"/>
              <a:t>a reportovat potřebná data jak pro zákazníky, tak pro klienty.</a:t>
            </a:r>
          </a:p>
          <a:p>
            <a:r>
              <a:rPr lang="cs-CZ" b="1" dirty="0"/>
              <a:t>Může být propojen s call centrem, </a:t>
            </a:r>
            <a:r>
              <a:rPr lang="cs-CZ" b="1" dirty="0" err="1"/>
              <a:t>billingovým</a:t>
            </a:r>
            <a:r>
              <a:rPr lang="cs-CZ" b="1" dirty="0"/>
              <a:t> systémem, analýzou chování zákazníků a jejich nákupních zvyklostí. CRM systémy pomáhají řídit obchodní a marketingové týmy.</a:t>
            </a:r>
          </a:p>
        </p:txBody>
      </p:sp>
    </p:spTree>
    <p:extLst>
      <p:ext uri="{BB962C8B-B14F-4D97-AF65-F5344CB8AC3E}">
        <p14:creationId xmlns:p14="http://schemas.microsoft.com/office/powerpoint/2010/main" val="364747844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66B8FC-CFDA-49A4-8498-5FF264F6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ZÁKLADNÍ OBLASTI CRM SYSTÉMŮ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F1E556-B70F-4A66-A710-E2214F48A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6597"/>
            <a:ext cx="8229600" cy="4339566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Podpora procesů prodeje, marketingu a zákaznických služeb, tzv. „front office” - nazývá se někdy jako </a:t>
            </a:r>
            <a:r>
              <a:rPr lang="cs-CZ" b="1" dirty="0">
                <a:solidFill>
                  <a:srgbClr val="00B0F0"/>
                </a:solidFill>
              </a:rPr>
              <a:t>Operativní CRM</a:t>
            </a:r>
            <a:r>
              <a:rPr lang="cs-CZ" b="1" dirty="0"/>
              <a:t>.</a:t>
            </a:r>
          </a:p>
          <a:p>
            <a:r>
              <a:rPr lang="cs-CZ" b="1" dirty="0"/>
              <a:t>Analýza dat o chování zákazníků, například analýza marketingových kampaní, hledání nových prodejních příležitostí, predikce chování zákazníků - nazývá se někdy jako </a:t>
            </a:r>
            <a:r>
              <a:rPr lang="cs-CZ" b="1" dirty="0">
                <a:solidFill>
                  <a:srgbClr val="00B0F0"/>
                </a:solidFill>
              </a:rPr>
              <a:t>Analytické CRM</a:t>
            </a:r>
            <a:r>
              <a:rPr lang="cs-CZ" b="1" dirty="0"/>
              <a:t>.</a:t>
            </a:r>
          </a:p>
          <a:p>
            <a:r>
              <a:rPr lang="cs-CZ" b="1" dirty="0"/>
              <a:t>Komunikace se zákazníkem prostřednictvím různých komunikačních kanálů, optimalizace této komunikace, sdílení informací o zákazníkovi uvnitř společnosti - nazývá se jako </a:t>
            </a:r>
            <a:r>
              <a:rPr lang="cs-CZ" b="1" dirty="0">
                <a:solidFill>
                  <a:srgbClr val="00B0F0"/>
                </a:solidFill>
              </a:rPr>
              <a:t>Kolaborativní CRM</a:t>
            </a:r>
            <a:r>
              <a:rPr lang="cs-CZ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227413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9F9E03-23F5-46E3-90FD-8DCA38570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322" y="274638"/>
            <a:ext cx="4255477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CRM SYSTÉMY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2D1E0D-D5F4-4A0B-B4FC-6A5000188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6597"/>
            <a:ext cx="8229600" cy="437825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Obvykle CRM systémy pomáhají především uchovávat informace o zákazníkovi a o:</a:t>
            </a:r>
          </a:p>
          <a:p>
            <a:pPr lvl="1"/>
            <a:r>
              <a:rPr lang="cs-CZ" b="1" dirty="0"/>
              <a:t>jejich obchodech, zakázkách a aktivitách, tedy jejich loajalitě,</a:t>
            </a:r>
          </a:p>
          <a:p>
            <a:pPr lvl="1"/>
            <a:r>
              <a:rPr lang="cs-CZ" b="1" dirty="0"/>
              <a:t>chování zákazníků,</a:t>
            </a:r>
          </a:p>
          <a:p>
            <a:pPr lvl="1"/>
            <a:r>
              <a:rPr lang="cs-CZ" b="1" dirty="0"/>
              <a:t>obchodních interakcích (schůzkách, emailové komunikaci, sociální komunikaci),</a:t>
            </a:r>
          </a:p>
          <a:p>
            <a:pPr lvl="1"/>
            <a:r>
              <a:rPr lang="cs-CZ" b="1" dirty="0"/>
              <a:t>plnění závazků, obchodní historii,</a:t>
            </a:r>
          </a:p>
          <a:p>
            <a:pPr lvl="1"/>
            <a:r>
              <a:rPr lang="cs-CZ" b="1" dirty="0"/>
              <a:t>stavu smluv,</a:t>
            </a:r>
          </a:p>
          <a:p>
            <a:pPr lvl="1"/>
            <a:r>
              <a:rPr lang="cs-CZ" b="1" dirty="0"/>
              <a:t>historii transakcí nebo zakázek,</a:t>
            </a:r>
          </a:p>
          <a:p>
            <a:pPr lvl="1"/>
            <a:r>
              <a:rPr lang="cs-CZ" b="1" dirty="0"/>
              <a:t>efektivnosti prodejních kanálů.</a:t>
            </a:r>
          </a:p>
        </p:txBody>
      </p:sp>
    </p:spTree>
    <p:extLst>
      <p:ext uri="{BB962C8B-B14F-4D97-AF65-F5344CB8AC3E}">
        <p14:creationId xmlns:p14="http://schemas.microsoft.com/office/powerpoint/2010/main" val="767473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DDC790-2558-40B2-944A-95CDA2C07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4725"/>
            <a:ext cx="8229600" cy="4128550"/>
          </a:xfrm>
        </p:spPr>
        <p:txBody>
          <a:bodyPr>
            <a:normAutofit/>
          </a:bodyPr>
          <a:lstStyle/>
          <a:p>
            <a:r>
              <a:rPr lang="cs-CZ" b="1" i="1" dirty="0"/>
              <a:t>„Úspěšní inovátoři jsou konzervativní; to je nutnost. Nejsou orientováni na rizika, jsou orientováni na příležitosti.“</a:t>
            </a:r>
            <a:br>
              <a:rPr lang="cs-CZ" b="1" i="1" dirty="0"/>
            </a:br>
            <a:br>
              <a:rPr lang="cs-CZ" b="1" i="1" dirty="0"/>
            </a:br>
            <a:r>
              <a:rPr lang="cs-CZ" b="1" i="1" dirty="0"/>
              <a:t>(P. F. </a:t>
            </a:r>
            <a:r>
              <a:rPr lang="cs-CZ" b="1" i="1" dirty="0" err="1"/>
              <a:t>Drucker</a:t>
            </a:r>
            <a:r>
              <a:rPr lang="cs-CZ" b="1" i="1" dirty="0"/>
              <a:t>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0299112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32756-926D-4763-A3A1-078FF6A35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0842"/>
            <a:ext cx="8229600" cy="82679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HODNOTA PRO ZÁKAZNÍKA?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35A76B-C3E6-4110-B4B7-2736D86AE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3" y="1744394"/>
            <a:ext cx="8848578" cy="4381769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Z dobrého, oboustranně výhodného dlouhodobého vztahu netěží pouze firmy, ale také zákazníci.</a:t>
            </a:r>
          </a:p>
          <a:p>
            <a:r>
              <a:rPr lang="cs-CZ" b="1" dirty="0"/>
              <a:t>Zákazník není jen kořistí a zdrojem zisku.</a:t>
            </a:r>
          </a:p>
          <a:p>
            <a:r>
              <a:rPr lang="cs-CZ" b="1" dirty="0"/>
              <a:t>I on těží ze zlepšení přístupu, nabídky doplňkových služeb nebo snížení ceny díky své loajalitě.</a:t>
            </a:r>
          </a:p>
          <a:p>
            <a:r>
              <a:rPr lang="cs-CZ" b="1" dirty="0"/>
              <a:t>Hodně firem odměňuje své zákazníky lepší cenovou politikou (tzv. </a:t>
            </a:r>
            <a:r>
              <a:rPr lang="cs-CZ" b="1" dirty="0" err="1"/>
              <a:t>loyalty</a:t>
            </a:r>
            <a:r>
              <a:rPr lang="cs-CZ" b="1" dirty="0"/>
              <a:t> programy), které umožňují zákazníkům čerpat slevy nebo využívat nadstandardní služby.</a:t>
            </a:r>
          </a:p>
          <a:p>
            <a:r>
              <a:rPr lang="cs-CZ" b="1" dirty="0"/>
              <a:t>Zákazníkovi může být rovněž nabídnuta vhodnější služba díky tomu, že firma zná a vytěžuje již jednou získané informace.</a:t>
            </a:r>
          </a:p>
          <a:p>
            <a:r>
              <a:rPr lang="cs-CZ" b="1" dirty="0"/>
              <a:t>Zákazník tak není zbytečně zatěžován jejich vyplňováním či opakováním.</a:t>
            </a:r>
          </a:p>
        </p:txBody>
      </p:sp>
    </p:spTree>
    <p:extLst>
      <p:ext uri="{BB962C8B-B14F-4D97-AF65-F5344CB8AC3E}">
        <p14:creationId xmlns:p14="http://schemas.microsoft.com/office/powerpoint/2010/main" val="3156880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21CE4-55CA-42E0-945F-E51A8B861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6774"/>
            <a:ext cx="8229600" cy="8408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BUDOVÁNÍ DŮVĚRY A LOYALITY ZÁKAZNÍKA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328A10-1116-44EF-807E-08DF7B743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9988"/>
            <a:ext cx="8229600" cy="4466175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V budování důvěry a loajality je důležitá zpětná vazba od zákazníka.</a:t>
            </a:r>
          </a:p>
          <a:p>
            <a:r>
              <a:rPr lang="cs-CZ" b="1" dirty="0"/>
              <a:t>Řada firem klade důraz na “pohled zákazníka” - komplexní zákaznickou zkušenost (CX) a využití analytických výstupů z různých CRM aplikací pro co nejefektivnější interakci se zákazníkem.</a:t>
            </a:r>
          </a:p>
          <a:p>
            <a:r>
              <a:rPr lang="cs-CZ" b="1" dirty="0"/>
              <a:t>Loajalita zákazníků je tedy jednou</a:t>
            </a:r>
            <a:br>
              <a:rPr lang="cs-CZ" b="1" dirty="0"/>
            </a:br>
            <a:r>
              <a:rPr lang="cs-CZ" b="1" dirty="0"/>
              <a:t>z nejdůležitějších věcí. Čím je loajalita vyšší tím je řízení vztahů se zákazníky úspěšnější - a to platí oboustranně.</a:t>
            </a:r>
          </a:p>
        </p:txBody>
      </p:sp>
    </p:spTree>
    <p:extLst>
      <p:ext uri="{BB962C8B-B14F-4D97-AF65-F5344CB8AC3E}">
        <p14:creationId xmlns:p14="http://schemas.microsoft.com/office/powerpoint/2010/main" val="409539120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0E88E2-29F9-46DB-98A7-6BCEE784D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VRIO ANALÝZA</a:t>
            </a:r>
          </a:p>
        </p:txBody>
      </p:sp>
    </p:spTree>
    <p:extLst>
      <p:ext uri="{BB962C8B-B14F-4D97-AF65-F5344CB8AC3E}">
        <p14:creationId xmlns:p14="http://schemas.microsoft.com/office/powerpoint/2010/main" val="421334527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AA5A302-C474-4371-8D3D-0732F8C8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78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VRIO ANALÝZA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35FD72B-A855-4C32-89F2-A8915587F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89982"/>
            <a:ext cx="8229600" cy="2785403"/>
          </a:xfrm>
        </p:spPr>
        <p:txBody>
          <a:bodyPr>
            <a:normAutofit/>
          </a:bodyPr>
          <a:lstStyle/>
          <a:p>
            <a:r>
              <a:rPr lang="cs-CZ" b="1" dirty="0"/>
              <a:t>VRIO analýza (anglicky VRIO </a:t>
            </a:r>
            <a:r>
              <a:rPr lang="cs-CZ" b="1" dirty="0" err="1"/>
              <a:t>Analysis</a:t>
            </a:r>
            <a:r>
              <a:rPr lang="cs-CZ" b="1" dirty="0"/>
              <a:t>) je analytická technika pro hodnocení zdrojů firmy i jejích konkurentů.</a:t>
            </a:r>
          </a:p>
          <a:p>
            <a:r>
              <a:rPr lang="cs-CZ" b="1" dirty="0"/>
              <a:t>VRIO analýzu vyvinul </a:t>
            </a:r>
            <a:r>
              <a:rPr lang="cs-CZ" b="1" dirty="0" err="1"/>
              <a:t>Jay</a:t>
            </a:r>
            <a:r>
              <a:rPr lang="cs-CZ" b="1" dirty="0"/>
              <a:t> B. </a:t>
            </a:r>
            <a:r>
              <a:rPr lang="cs-CZ" b="1" dirty="0" err="1"/>
              <a:t>Barney</a:t>
            </a:r>
            <a:r>
              <a:rPr lang="cs-CZ" b="1" dirty="0"/>
              <a:t> jako metodiku hodnocení zdrojů organizace.</a:t>
            </a:r>
          </a:p>
        </p:txBody>
      </p:sp>
    </p:spTree>
    <p:extLst>
      <p:ext uri="{BB962C8B-B14F-4D97-AF65-F5344CB8AC3E}">
        <p14:creationId xmlns:p14="http://schemas.microsoft.com/office/powerpoint/2010/main" val="56393280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2355786"/>
            <a:ext cx="550624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ADB450-6799-4D3C-8639-A7DDA5460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16" y="2520377"/>
            <a:ext cx="4366758" cy="303636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cs-CZ" sz="4700" b="1" dirty="0" err="1">
                <a:solidFill>
                  <a:srgbClr val="FFFFFF"/>
                </a:solidFill>
              </a:rPr>
              <a:t>Jay</a:t>
            </a:r>
            <a:r>
              <a:rPr lang="cs-CZ" sz="4700" b="1" dirty="0">
                <a:solidFill>
                  <a:srgbClr val="FFFFFF"/>
                </a:solidFill>
              </a:rPr>
              <a:t> B. BARNEY</a:t>
            </a:r>
            <a:br>
              <a:rPr lang="cs-CZ" sz="4700" b="1" dirty="0">
                <a:solidFill>
                  <a:srgbClr val="FFFFFF"/>
                </a:solidFill>
              </a:rPr>
            </a:br>
            <a:r>
              <a:rPr lang="cs-CZ" sz="4700" b="1" dirty="0">
                <a:solidFill>
                  <a:srgbClr val="FFFFFF"/>
                </a:solidFill>
              </a:rPr>
              <a:t>nar. 8. 10. 1954</a:t>
            </a:r>
            <a:br>
              <a:rPr lang="cs-CZ" sz="4700" b="1" dirty="0">
                <a:solidFill>
                  <a:srgbClr val="FFFFFF"/>
                </a:solidFill>
              </a:rPr>
            </a:br>
            <a:r>
              <a:rPr lang="cs-CZ" sz="4700" b="1" dirty="0" err="1">
                <a:solidFill>
                  <a:srgbClr val="FFFFFF"/>
                </a:solidFill>
              </a:rPr>
              <a:t>Professor</a:t>
            </a:r>
            <a:r>
              <a:rPr lang="cs-CZ" sz="4700" b="1" dirty="0">
                <a:solidFill>
                  <a:srgbClr val="FFFFFF"/>
                </a:solidFill>
              </a:rPr>
              <a:t> </a:t>
            </a:r>
            <a:r>
              <a:rPr lang="cs-CZ" sz="4700" b="1" dirty="0" err="1">
                <a:solidFill>
                  <a:srgbClr val="FFFFFF"/>
                </a:solidFill>
              </a:rPr>
              <a:t>of</a:t>
            </a:r>
            <a:r>
              <a:rPr lang="cs-CZ" sz="4700" b="1" dirty="0">
                <a:solidFill>
                  <a:srgbClr val="FFFFFF"/>
                </a:solidFill>
              </a:rPr>
              <a:t> </a:t>
            </a:r>
            <a:r>
              <a:rPr lang="cs-CZ" sz="4700" b="1" dirty="0" err="1">
                <a:solidFill>
                  <a:srgbClr val="FFFFFF"/>
                </a:solidFill>
              </a:rPr>
              <a:t>Strategic</a:t>
            </a:r>
            <a:r>
              <a:rPr lang="cs-CZ" sz="4700" b="1" dirty="0">
                <a:solidFill>
                  <a:srgbClr val="FFFFFF"/>
                </a:solidFill>
              </a:rPr>
              <a:t> Management</a:t>
            </a:r>
            <a:endParaRPr lang="en-US" sz="4700" b="1" dirty="0">
              <a:solidFill>
                <a:srgbClr val="FFFFFF"/>
              </a:solidFill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47F76B1-6352-4689-A7A7-8A0E0C437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0" b="3"/>
          <a:stretch/>
        </p:blipFill>
        <p:spPr bwMode="auto">
          <a:xfrm>
            <a:off x="840035" y="1120046"/>
            <a:ext cx="2206561" cy="35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07782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B7A1AAE-BB4C-462E-B07B-732475C63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VRIO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172BD96-609A-4973-8C61-EE4FF67AD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98543"/>
            <a:ext cx="8229600" cy="1944858"/>
          </a:xfrm>
        </p:spPr>
        <p:txBody>
          <a:bodyPr/>
          <a:lstStyle/>
          <a:p>
            <a:r>
              <a:rPr lang="cs-CZ" b="1" dirty="0"/>
              <a:t>VRIO pro každý typ zdroje posuzuje dimenze hodnocení a to jak pro vlastní organizaci i pro konkurenty.</a:t>
            </a:r>
          </a:p>
        </p:txBody>
      </p:sp>
    </p:spTree>
    <p:extLst>
      <p:ext uri="{BB962C8B-B14F-4D97-AF65-F5344CB8AC3E}">
        <p14:creationId xmlns:p14="http://schemas.microsoft.com/office/powerpoint/2010/main" val="107812430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C1673-A5D6-4E23-9E9A-AF90A1FDA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1053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DIMENZE HODNOCENÍ (OTÁZKY)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E33332-02B3-4FB9-8CCD-55265698D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" y="1913206"/>
            <a:ext cx="8876713" cy="4212957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Hodnota (</a:t>
            </a:r>
            <a:r>
              <a:rPr lang="cs-CZ" b="1" dirty="0" err="1">
                <a:solidFill>
                  <a:srgbClr val="FF0000"/>
                </a:solidFill>
              </a:rPr>
              <a:t>V</a:t>
            </a:r>
            <a:r>
              <a:rPr lang="cs-CZ" b="1" dirty="0" err="1">
                <a:solidFill>
                  <a:srgbClr val="00B0F0"/>
                </a:solidFill>
              </a:rPr>
              <a:t>alue</a:t>
            </a:r>
            <a:r>
              <a:rPr lang="cs-CZ" b="1" dirty="0"/>
              <a:t>) – Jak je zdroj nákladný a jak snadné je ho získat na trhu (nákup, nájem, zapůjčení…)?</a:t>
            </a:r>
          </a:p>
          <a:p>
            <a:r>
              <a:rPr lang="cs-CZ" b="1" dirty="0"/>
              <a:t>Vzácnost (</a:t>
            </a:r>
            <a:r>
              <a:rPr lang="cs-CZ" b="1" dirty="0" err="1">
                <a:solidFill>
                  <a:srgbClr val="FF0000"/>
                </a:solidFill>
              </a:rPr>
              <a:t>R</a:t>
            </a:r>
            <a:r>
              <a:rPr lang="cs-CZ" b="1" dirty="0" err="1">
                <a:solidFill>
                  <a:srgbClr val="00B0F0"/>
                </a:solidFill>
              </a:rPr>
              <a:t>areness</a:t>
            </a:r>
            <a:r>
              <a:rPr lang="cs-CZ" b="1" dirty="0"/>
              <a:t>) – Jak je zdroj vzácný, resp. omezený?</a:t>
            </a:r>
          </a:p>
          <a:p>
            <a:r>
              <a:rPr lang="cs-CZ" b="1" dirty="0" err="1"/>
              <a:t>Napodobitelnost</a:t>
            </a:r>
            <a:r>
              <a:rPr lang="cs-CZ" b="1" dirty="0"/>
              <a:t> (</a:t>
            </a:r>
            <a:r>
              <a:rPr lang="cs-CZ" b="1" dirty="0" err="1">
                <a:solidFill>
                  <a:srgbClr val="FF0000"/>
                </a:solidFill>
              </a:rPr>
              <a:t>I</a:t>
            </a:r>
            <a:r>
              <a:rPr lang="cs-CZ" b="1" dirty="0" err="1">
                <a:solidFill>
                  <a:srgbClr val="00B0F0"/>
                </a:solidFill>
              </a:rPr>
              <a:t>mitability</a:t>
            </a:r>
            <a:r>
              <a:rPr lang="cs-CZ" b="1" dirty="0"/>
              <a:t>) – Jak složité je zdroj napodobit?</a:t>
            </a:r>
          </a:p>
          <a:p>
            <a:r>
              <a:rPr lang="cs-CZ" b="1" dirty="0"/>
              <a:t>Organizace (</a:t>
            </a:r>
            <a:r>
              <a:rPr lang="cs-CZ" b="1" dirty="0" err="1">
                <a:solidFill>
                  <a:srgbClr val="FF0000"/>
                </a:solidFill>
              </a:rPr>
              <a:t>O</a:t>
            </a:r>
            <a:r>
              <a:rPr lang="cs-CZ" b="1" dirty="0" err="1">
                <a:solidFill>
                  <a:srgbClr val="00B0F0"/>
                </a:solidFill>
              </a:rPr>
              <a:t>rganization</a:t>
            </a:r>
            <a:r>
              <a:rPr lang="cs-CZ" b="1" dirty="0"/>
              <a:t>), resp. uspořádání – Podporuje stávající uspořádání, využitelnost zdroje?</a:t>
            </a:r>
          </a:p>
        </p:txBody>
      </p:sp>
    </p:spTree>
    <p:extLst>
      <p:ext uri="{BB962C8B-B14F-4D97-AF65-F5344CB8AC3E}">
        <p14:creationId xmlns:p14="http://schemas.microsoft.com/office/powerpoint/2010/main" val="25576149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B15326-C2B0-4E54-95DF-40C06C48F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4604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VRIO ANALÝZA V PRAXI 1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5B72EA-109B-4844-B270-AF9E61C60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5071"/>
            <a:ext cx="8229600" cy="424109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Hodnocení zdrojů dle VRIO se používá pro zhodnocení situace organizace (podniku), jejích zdrojů a případného konkurenčního potenciálu nebo potenciálu zlepšení v dané oblasti nebo pro daný zdroj.</a:t>
            </a:r>
          </a:p>
          <a:p>
            <a:r>
              <a:rPr lang="cs-CZ" b="1" dirty="0"/>
              <a:t>Takové hodnocení pak slouží například pro strategické řízení rozvoje v jednotlivých oblastech nebo například pro rozhodování</a:t>
            </a:r>
            <a:br>
              <a:rPr lang="cs-CZ" b="1" dirty="0"/>
            </a:br>
            <a:r>
              <a:rPr lang="cs-CZ" b="1" dirty="0"/>
              <a:t>o výhodnosti  externího či  interního zajištění procesů a služeb (např. rozhodnutí o outsourcingu).</a:t>
            </a:r>
          </a:p>
        </p:txBody>
      </p:sp>
    </p:spTree>
    <p:extLst>
      <p:ext uri="{BB962C8B-B14F-4D97-AF65-F5344CB8AC3E}">
        <p14:creationId xmlns:p14="http://schemas.microsoft.com/office/powerpoint/2010/main" val="741037335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2E1444-CE49-4756-B085-CDAADB152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5688"/>
            <a:ext cx="8229600" cy="72854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VRIO ANALÝZA V PRAXI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8C302D-AE22-49A4-ADE7-246874380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4228"/>
            <a:ext cx="8229600" cy="4831935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V praxi se rovněž VRIO analýza používá</a:t>
            </a:r>
            <a:br>
              <a:rPr lang="cs-CZ" b="1" dirty="0"/>
            </a:br>
            <a:r>
              <a:rPr lang="cs-CZ" b="1" dirty="0"/>
              <a:t>v kombinaci s jinými analytickými technikami, které pomáhají managementu organizace ocenit podnikové zdroje v detailnějším pohledu.</a:t>
            </a:r>
          </a:p>
          <a:p>
            <a:r>
              <a:rPr lang="cs-CZ" b="1" dirty="0"/>
              <a:t>Pro finanční zdroje existuje celá řada detailních finančních ukazatelů, které hodnotí finanční situaci nebo výkonnost podniku z různých pohledů.</a:t>
            </a:r>
          </a:p>
          <a:p>
            <a:r>
              <a:rPr lang="cs-CZ" b="1" dirty="0"/>
              <a:t>Stejně tak pro lidské zdroje, majetek či informace existují další podobné ukazatele jejich výkonnosti, efektivnosti či kvality.</a:t>
            </a:r>
          </a:p>
          <a:p>
            <a:r>
              <a:rPr lang="cs-CZ" b="1" dirty="0"/>
              <a:t>Výhodou analýzy VRIO je její jednoduchost</a:t>
            </a:r>
            <a:br>
              <a:rPr lang="cs-CZ" b="1" dirty="0"/>
            </a:br>
            <a:r>
              <a:rPr lang="cs-CZ" b="1" dirty="0"/>
              <a:t>a přehlednost.</a:t>
            </a:r>
          </a:p>
        </p:txBody>
      </p:sp>
    </p:spTree>
    <p:extLst>
      <p:ext uri="{BB962C8B-B14F-4D97-AF65-F5344CB8AC3E}">
        <p14:creationId xmlns:p14="http://schemas.microsoft.com/office/powerpoint/2010/main" val="129218203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6F17DE-5AE7-4028-A852-204B323A1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3621"/>
            <a:ext cx="8229600" cy="3090758"/>
          </a:xfrm>
        </p:spPr>
        <p:txBody>
          <a:bodyPr>
            <a:noAutofit/>
          </a:bodyPr>
          <a:lstStyle/>
          <a:p>
            <a:r>
              <a:rPr lang="cs-CZ" sz="6000" b="1" dirty="0">
                <a:solidFill>
                  <a:srgbClr val="FF0000"/>
                </a:solidFill>
              </a:rPr>
              <a:t>6. VYBRANÉ NÁSTROJE EKONOMIKY A ŘÍZENÍ FINANCÍ</a:t>
            </a:r>
          </a:p>
        </p:txBody>
      </p:sp>
    </p:spTree>
    <p:extLst>
      <p:ext uri="{BB962C8B-B14F-4D97-AF65-F5344CB8AC3E}">
        <p14:creationId xmlns:p14="http://schemas.microsoft.com/office/powerpoint/2010/main" val="1745499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3FDF882-994A-43C9-8044-B61460369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442" y="225719"/>
            <a:ext cx="4621237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ŘÍZENÍ INOVACÍ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D99B75-CEB2-4F8D-801C-24A247B44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2191"/>
            <a:ext cx="8229600" cy="442397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Tato oblast obsahuje tematicky vše, co se týká inovací v organizacích a podnicích.</a:t>
            </a:r>
          </a:p>
          <a:p>
            <a:r>
              <a:rPr lang="cs-CZ" b="1" dirty="0"/>
              <a:t>Jsou zde shrnuty různé metody řízení a analytické techniky, jejichž předmětem jsou inovace.</a:t>
            </a:r>
          </a:p>
          <a:p>
            <a:r>
              <a:rPr lang="cs-CZ" b="1" dirty="0"/>
              <a:t>Bez inovací se totiž žádný podnik, organizace ani společnost nevyvíjí dopředu.</a:t>
            </a:r>
          </a:p>
          <a:p>
            <a:r>
              <a:rPr lang="cs-CZ" b="1" dirty="0"/>
              <a:t>Schopnost řídit inovace je tedy přirozenou schopností, která pomáhá zavádění nových či vylepšených výrobků, služeb, procesů, postupů a dalších věcí.</a:t>
            </a:r>
          </a:p>
          <a:p>
            <a:r>
              <a:rPr lang="cs-CZ" b="1" dirty="0"/>
              <a:t>Inovace úzce souvisí s řízením kvality, protože zvyšování kvality přináší také inovace a proto uvedené metody se vzájemně značně překrývají.</a:t>
            </a:r>
          </a:p>
        </p:txBody>
      </p:sp>
    </p:spTree>
    <p:extLst>
      <p:ext uri="{BB962C8B-B14F-4D97-AF65-F5344CB8AC3E}">
        <p14:creationId xmlns:p14="http://schemas.microsoft.com/office/powerpoint/2010/main" val="262345643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D86807-E542-41EF-9FB2-B2F3D9BC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EKONOMIKA A ŘÍZENÍ FINANCÍ</a:t>
            </a:r>
          </a:p>
        </p:txBody>
      </p:sp>
    </p:spTree>
    <p:extLst>
      <p:ext uri="{BB962C8B-B14F-4D97-AF65-F5344CB8AC3E}">
        <p14:creationId xmlns:p14="http://schemas.microsoft.com/office/powerpoint/2010/main" val="123354075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4375E9-9162-45AE-837B-C9B5AB79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94" y="1400431"/>
            <a:ext cx="8229600" cy="4057138"/>
          </a:xfrm>
        </p:spPr>
        <p:txBody>
          <a:bodyPr>
            <a:normAutofit fontScale="90000"/>
          </a:bodyPr>
          <a:lstStyle/>
          <a:p>
            <a:r>
              <a:rPr lang="cs-CZ" b="1" i="1" dirty="0"/>
              <a:t>„Ve skutečnosti může podnik ke společenskému blahu přispívat pouze v případě, že je vysoce ziskový.“</a:t>
            </a:r>
            <a:br>
              <a:rPr lang="cs-CZ" b="1" i="1" dirty="0"/>
            </a:br>
            <a:br>
              <a:rPr lang="cs-CZ" b="1" i="1" dirty="0"/>
            </a:br>
            <a:br>
              <a:rPr lang="cs-CZ" b="1" dirty="0"/>
            </a:br>
            <a:r>
              <a:rPr lang="cs-CZ" b="1" dirty="0"/>
              <a:t>(Peter Ferdinand DRUCKER)</a:t>
            </a:r>
          </a:p>
        </p:txBody>
      </p:sp>
    </p:spTree>
    <p:extLst>
      <p:ext uri="{BB962C8B-B14F-4D97-AF65-F5344CB8AC3E}">
        <p14:creationId xmlns:p14="http://schemas.microsoft.com/office/powerpoint/2010/main" val="483198659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383A6EF9-BC30-49C2-829B-0EA8E6E13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20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FINANČNÍ ŘÍZENÍ A EKONOMIKA ORGANIZACE 1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F0D828C-9F6F-473A-BA0A-E585924F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234" y="2154264"/>
            <a:ext cx="8888278" cy="3971900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Finanční řízení a ekonomika organizace používá celou řadu pojmů, metod řízení, různé analytické techniky, finanční ukazatele a standardy, jejichž předmětem je řízení financí - finančních zdrojů v podniku (v organizaci).</a:t>
            </a:r>
          </a:p>
          <a:p>
            <a:r>
              <a:rPr lang="cs-CZ" b="1" dirty="0"/>
              <a:t>V praxi se používají různé pojmenování a pojmy, jako je ekonomika a finance podniku, finanční management,  řízení financí nebo finanční řízení podniku.</a:t>
            </a:r>
          </a:p>
        </p:txBody>
      </p:sp>
    </p:spTree>
    <p:extLst>
      <p:ext uri="{BB962C8B-B14F-4D97-AF65-F5344CB8AC3E}">
        <p14:creationId xmlns:p14="http://schemas.microsoft.com/office/powerpoint/2010/main" val="1046594078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63D158-299E-4AFF-94D4-0CF7EF6BB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60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FINANČNÍ ŘÍZENÍ A EKONOMIKA ORGANIZACE 2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377036-5A71-4891-B75E-BB8443236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87" y="1759058"/>
            <a:ext cx="8950271" cy="4367105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Zahrnuje komplexní řízení finančních zdrojů organizace, tedy nakládání s finančními zdroji</a:t>
            </a:r>
            <a:br>
              <a:rPr lang="cs-CZ" b="1" dirty="0"/>
            </a:br>
            <a:r>
              <a:rPr lang="cs-CZ" b="1" dirty="0"/>
              <a:t>v celém jejich životním cyklu - od získávání finančních zdrojů a kapitálu (financování a získávání finančních zdrojů na finančním trhu), rozpočtování, rozdělování a distribuci finančních zdrojů, řízení a efektivní nakládání s finančními zdroji, hospodaření</a:t>
            </a:r>
            <a:br>
              <a:rPr lang="cs-CZ" b="1" dirty="0"/>
            </a:br>
            <a:r>
              <a:rPr lang="cs-CZ" b="1" dirty="0"/>
              <a:t>s finančními zdroji, řízení finančních rizik, rozdělování zisku a další finanční operace v organizaci.</a:t>
            </a:r>
          </a:p>
        </p:txBody>
      </p:sp>
    </p:spTree>
    <p:extLst>
      <p:ext uri="{BB962C8B-B14F-4D97-AF65-F5344CB8AC3E}">
        <p14:creationId xmlns:p14="http://schemas.microsoft.com/office/powerpoint/2010/main" val="1521109139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C9FF6-1490-4267-B969-875013CE2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859699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CÍLE ŘÍZENÍ FINANCÍ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7223DF-EA2A-4C99-8B24-2F7D6E47C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42" y="1813302"/>
            <a:ext cx="8981268" cy="4312861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Cílem řízení financí v tržním hospodářství je maximalizace tržní hodnoty podniku, tedy tržní hodnoty vlastního kapitálu, za které jsou svým dílem odpovědní manažeři podniku a to vůči majitelům podniku či dalším zájmovým skupinám (Stakeholderům).</a:t>
            </a:r>
          </a:p>
          <a:p>
            <a:r>
              <a:rPr lang="cs-CZ" b="1" dirty="0"/>
              <a:t>Manažer odpovědný za řízení financí v celé organizaci se nazývá finanční ředitel (CFO).</a:t>
            </a:r>
          </a:p>
          <a:p>
            <a:r>
              <a:rPr lang="cs-CZ" b="1" dirty="0"/>
              <a:t>Další cíle finančního řízení jsou zajištění platební schopnosti podniku, zajištění likvidity aktiv a zajištění rentability (ziskovosti) podniku.</a:t>
            </a:r>
          </a:p>
          <a:p>
            <a:r>
              <a:rPr lang="cs-CZ" b="1" dirty="0"/>
              <a:t>Cíle řízení financí ve veřejném sektoru a hospodaření</a:t>
            </a:r>
            <a:br>
              <a:rPr lang="cs-CZ" b="1" dirty="0"/>
            </a:br>
            <a:r>
              <a:rPr lang="cs-CZ" b="1" dirty="0"/>
              <a:t>s veřejnými financemi jsou popsány ve zvláštní oblasti Veřejné finance.</a:t>
            </a:r>
          </a:p>
        </p:txBody>
      </p:sp>
    </p:spTree>
    <p:extLst>
      <p:ext uri="{BB962C8B-B14F-4D97-AF65-F5344CB8AC3E}">
        <p14:creationId xmlns:p14="http://schemas.microsoft.com/office/powerpoint/2010/main" val="4014899476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E2D78A-CFDE-4F03-874B-C46EC4F18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23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PROCESY VE FINANČNÍM ŘÍZENÍ PODNIKU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DED538-A78F-4E71-B65D-82FB2ED3B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93011"/>
            <a:ext cx="8229600" cy="3215898"/>
          </a:xfrm>
        </p:spPr>
        <p:txBody>
          <a:bodyPr>
            <a:normAutofit/>
          </a:bodyPr>
          <a:lstStyle/>
          <a:p>
            <a:r>
              <a:rPr lang="cs-CZ" b="1" dirty="0"/>
              <a:t>Finanční plánování</a:t>
            </a:r>
          </a:p>
          <a:p>
            <a:r>
              <a:rPr lang="cs-CZ" b="1" dirty="0"/>
              <a:t>Získávání finančních zdrojů (financování)</a:t>
            </a:r>
          </a:p>
          <a:p>
            <a:r>
              <a:rPr lang="cs-CZ" b="1" dirty="0"/>
              <a:t>Rozpočtování</a:t>
            </a:r>
          </a:p>
          <a:p>
            <a:r>
              <a:rPr lang="cs-CZ" b="1" dirty="0"/>
              <a:t>Finanční analýzy</a:t>
            </a:r>
          </a:p>
          <a:p>
            <a:r>
              <a:rPr lang="cs-CZ" b="1" dirty="0"/>
              <a:t>Finanční operace, účetnictví</a:t>
            </a:r>
          </a:p>
        </p:txBody>
      </p:sp>
    </p:spTree>
    <p:extLst>
      <p:ext uri="{BB962C8B-B14F-4D97-AF65-F5344CB8AC3E}">
        <p14:creationId xmlns:p14="http://schemas.microsoft.com/office/powerpoint/2010/main" val="1611407387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8625865-A69F-49A9-9860-485F735D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62065"/>
            <a:ext cx="8229600" cy="1933870"/>
          </a:xfrm>
        </p:spPr>
        <p:txBody>
          <a:bodyPr>
            <a:noAutofit/>
          </a:bodyPr>
          <a:lstStyle/>
          <a:p>
            <a:r>
              <a:rPr lang="cs-CZ" sz="6000" b="1" dirty="0">
                <a:solidFill>
                  <a:srgbClr val="FF0000"/>
                </a:solidFill>
              </a:rPr>
              <a:t>METODY FINANČNÍHO ŘÍZENÍ</a:t>
            </a:r>
          </a:p>
        </p:txBody>
      </p:sp>
    </p:spTree>
    <p:extLst>
      <p:ext uri="{BB962C8B-B14F-4D97-AF65-F5344CB8AC3E}">
        <p14:creationId xmlns:p14="http://schemas.microsoft.com/office/powerpoint/2010/main" val="1432936134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0D666C5-CF9B-4A22-9D10-A701A66E4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0929"/>
            <a:ext cx="8229600" cy="85195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FINANČNÍ ANALÝZA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7EAD705-79B5-4E60-BF5A-89524BDB3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Je jednou z metod hodnocení organizace.</a:t>
            </a:r>
          </a:p>
          <a:p>
            <a:r>
              <a:rPr lang="cs-CZ" b="1" dirty="0"/>
              <a:t>Jejím základem je hodnocení finančních výkazů</a:t>
            </a:r>
            <a:br>
              <a:rPr lang="cs-CZ" b="1" u="sng" dirty="0"/>
            </a:br>
            <a:r>
              <a:rPr lang="cs-CZ" b="1" dirty="0"/>
              <a:t>a různých finančních ukazatelů, výsledkem jsou poměrové a syntetické ukazatele a další analytické výstupy.</a:t>
            </a:r>
          </a:p>
          <a:p>
            <a:r>
              <a:rPr lang="cs-CZ" b="1" dirty="0"/>
              <a:t>Finanční analýza může využívat různé analytické techniky:</a:t>
            </a:r>
          </a:p>
          <a:p>
            <a:pPr lvl="1"/>
            <a:r>
              <a:rPr lang="cs-CZ" b="1" dirty="0"/>
              <a:t>Analýza zisku</a:t>
            </a:r>
          </a:p>
          <a:p>
            <a:pPr lvl="1"/>
            <a:r>
              <a:rPr lang="cs-CZ" b="1" dirty="0"/>
              <a:t>Analýza Cash </a:t>
            </a:r>
            <a:r>
              <a:rPr lang="cs-CZ" b="1" dirty="0" err="1"/>
              <a:t>Flow</a:t>
            </a:r>
            <a:endParaRPr lang="cs-CZ" b="1" dirty="0"/>
          </a:p>
          <a:p>
            <a:pPr lvl="1"/>
            <a:r>
              <a:rPr lang="cs-CZ" b="1" dirty="0"/>
              <a:t>Analýza likvidity</a:t>
            </a:r>
          </a:p>
          <a:p>
            <a:pPr lvl="1"/>
            <a:r>
              <a:rPr lang="cs-CZ" b="1" dirty="0"/>
              <a:t>Analýza </a:t>
            </a:r>
            <a:r>
              <a:rPr lang="cs-CZ" b="1" dirty="0" err="1"/>
              <a:t>rantability</a:t>
            </a:r>
            <a:r>
              <a:rPr lang="cs-CZ" b="1" dirty="0"/>
              <a:t> a aktivity</a:t>
            </a:r>
          </a:p>
          <a:p>
            <a:pPr lvl="1"/>
            <a:r>
              <a:rPr lang="cs-CZ" b="1" dirty="0"/>
              <a:t>Analýza zadluženosti</a:t>
            </a:r>
          </a:p>
        </p:txBody>
      </p:sp>
    </p:spTree>
    <p:extLst>
      <p:ext uri="{BB962C8B-B14F-4D97-AF65-F5344CB8AC3E}">
        <p14:creationId xmlns:p14="http://schemas.microsoft.com/office/powerpoint/2010/main" val="559927781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F847E6-9FEE-44B1-8914-DECFB3076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3436"/>
            <a:ext cx="8229600" cy="844201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NÁKLADOVÉ ANALÝZY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6CE61F-3C3E-40E2-A5B7-F4681ABF2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4556"/>
            <a:ext cx="8229600" cy="4351607"/>
          </a:xfrm>
        </p:spPr>
        <p:txBody>
          <a:bodyPr>
            <a:normAutofit fontScale="92500"/>
          </a:bodyPr>
          <a:lstStyle/>
          <a:p>
            <a:r>
              <a:rPr lang="cs-CZ" b="1" dirty="0" err="1"/>
              <a:t>Total</a:t>
            </a:r>
            <a:r>
              <a:rPr lang="cs-CZ" b="1" dirty="0"/>
              <a:t> </a:t>
            </a:r>
            <a:r>
              <a:rPr lang="cs-CZ" b="1" dirty="0" err="1"/>
              <a:t>Cost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Ownership</a:t>
            </a:r>
            <a:r>
              <a:rPr lang="cs-CZ" b="1" dirty="0"/>
              <a:t> (TCO) – celkové náklady spojené s vlastnictvím</a:t>
            </a:r>
          </a:p>
          <a:p>
            <a:r>
              <a:rPr lang="cs-CZ" b="1" dirty="0"/>
              <a:t>Analýza bodu zvratu (</a:t>
            </a:r>
            <a:r>
              <a:rPr lang="cs-CZ" b="1" dirty="0" err="1"/>
              <a:t>Break</a:t>
            </a:r>
            <a:r>
              <a:rPr lang="cs-CZ" b="1" dirty="0"/>
              <a:t> </a:t>
            </a:r>
            <a:r>
              <a:rPr lang="cs-CZ" b="1" dirty="0" err="1"/>
              <a:t>Even</a:t>
            </a:r>
            <a:r>
              <a:rPr lang="cs-CZ" b="1" dirty="0"/>
              <a:t> Point </a:t>
            </a:r>
            <a:r>
              <a:rPr lang="cs-CZ" b="1" dirty="0" err="1"/>
              <a:t>Analysis</a:t>
            </a:r>
            <a:r>
              <a:rPr lang="cs-CZ" b="1" dirty="0"/>
              <a:t>)</a:t>
            </a:r>
          </a:p>
          <a:p>
            <a:r>
              <a:rPr lang="cs-CZ" b="1" dirty="0"/>
              <a:t>Fixní náklady</a:t>
            </a:r>
          </a:p>
          <a:p>
            <a:r>
              <a:rPr lang="cs-CZ" b="1" dirty="0"/>
              <a:t>Mezní náklady</a:t>
            </a:r>
          </a:p>
          <a:p>
            <a:r>
              <a:rPr lang="cs-CZ" b="1" dirty="0"/>
              <a:t>Variabilní náklady</a:t>
            </a:r>
          </a:p>
          <a:p>
            <a:r>
              <a:rPr lang="cs-CZ" b="1" dirty="0"/>
              <a:t>Jednicové náklady (Unit </a:t>
            </a:r>
            <a:r>
              <a:rPr lang="cs-CZ" b="1" dirty="0" err="1"/>
              <a:t>Costs</a:t>
            </a:r>
            <a:r>
              <a:rPr lang="cs-CZ" b="1" dirty="0"/>
              <a:t>)</a:t>
            </a:r>
          </a:p>
          <a:p>
            <a:r>
              <a:rPr lang="cs-CZ" b="1" dirty="0"/>
              <a:t>Metoda ABC (</a:t>
            </a:r>
            <a:r>
              <a:rPr lang="cs-CZ" b="1" dirty="0" err="1"/>
              <a:t>Activity</a:t>
            </a:r>
            <a:r>
              <a:rPr lang="cs-CZ" b="1" dirty="0"/>
              <a:t> </a:t>
            </a:r>
            <a:r>
              <a:rPr lang="cs-CZ" b="1" dirty="0" err="1"/>
              <a:t>Based</a:t>
            </a:r>
            <a:r>
              <a:rPr lang="cs-CZ" b="1" dirty="0"/>
              <a:t> </a:t>
            </a:r>
            <a:r>
              <a:rPr lang="cs-CZ" b="1" dirty="0" err="1"/>
              <a:t>Costing</a:t>
            </a:r>
            <a:r>
              <a:rPr lang="cs-CZ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2642898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906533-FFD0-4C41-933A-611E4C8EF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7938"/>
            <a:ext cx="8229600" cy="859699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METODY ŘÍZENÍ OBĚŽNÉHO MAJETKU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8B59EA-2BE4-4A09-9976-78D25DBA6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30278"/>
            <a:ext cx="8229600" cy="4095885"/>
          </a:xfrm>
        </p:spPr>
        <p:txBody>
          <a:bodyPr>
            <a:normAutofit/>
          </a:bodyPr>
          <a:lstStyle/>
          <a:p>
            <a:r>
              <a:rPr lang="cs-CZ" b="1" dirty="0"/>
              <a:t>Metody řízení zásob</a:t>
            </a:r>
          </a:p>
          <a:p>
            <a:r>
              <a:rPr lang="cs-CZ" b="1" dirty="0"/>
              <a:t>Metody řízení pohledávek</a:t>
            </a:r>
          </a:p>
          <a:p>
            <a:r>
              <a:rPr lang="cs-CZ" b="1" dirty="0"/>
              <a:t>Metody řízení finančních toků</a:t>
            </a:r>
          </a:p>
          <a:p>
            <a:r>
              <a:rPr lang="cs-CZ" b="1" dirty="0"/>
              <a:t>Metody řízení peněžních prostředků</a:t>
            </a:r>
          </a:p>
          <a:p>
            <a:r>
              <a:rPr lang="cs-CZ" b="1" dirty="0"/>
              <a:t>Metody řízení likvidity (Cash Management, Cash </a:t>
            </a:r>
            <a:r>
              <a:rPr lang="cs-CZ" b="1" dirty="0" err="1"/>
              <a:t>Flow</a:t>
            </a:r>
            <a:r>
              <a:rPr lang="cs-CZ" b="1" dirty="0"/>
              <a:t> Management)</a:t>
            </a:r>
          </a:p>
          <a:p>
            <a:r>
              <a:rPr lang="cs-CZ" b="1" dirty="0"/>
              <a:t>Metody placení</a:t>
            </a:r>
          </a:p>
        </p:txBody>
      </p:sp>
    </p:spTree>
    <p:extLst>
      <p:ext uri="{BB962C8B-B14F-4D97-AF65-F5344CB8AC3E}">
        <p14:creationId xmlns:p14="http://schemas.microsoft.com/office/powerpoint/2010/main" val="1562829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57CF6-65DE-48F9-BBF1-86CD77DE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5903"/>
            <a:ext cx="8229600" cy="84086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INOVACE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49C431-3321-435B-935C-FCBE940DA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2868"/>
            <a:ext cx="8229600" cy="4283295"/>
          </a:xfrm>
        </p:spPr>
        <p:txBody>
          <a:bodyPr>
            <a:normAutofit/>
          </a:bodyPr>
          <a:lstStyle/>
          <a:p>
            <a:r>
              <a:rPr lang="cs-CZ" b="1" dirty="0"/>
              <a:t>Inovace představují generování a zavádění nových myšlenek, nápadů do praxe.</a:t>
            </a:r>
          </a:p>
          <a:p>
            <a:r>
              <a:rPr lang="cs-CZ" b="1" dirty="0"/>
              <a:t>Proto úzce souvisí s kreativitou - inovace je výsledek kreativního přístupu a vyvolává kvalitativní změnu v řízení, procesech, výrobcích či službách a zákazník tuto změnu ocení jako novou přidanou hodnotu, za kterou je ochoten zaplatit.</a:t>
            </a:r>
          </a:p>
        </p:txBody>
      </p:sp>
    </p:spTree>
    <p:extLst>
      <p:ext uri="{BB962C8B-B14F-4D97-AF65-F5344CB8AC3E}">
        <p14:creationId xmlns:p14="http://schemas.microsoft.com/office/powerpoint/2010/main" val="2442571626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401C20-9D8E-403A-8123-48CC05496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65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METODY A ZPŮSOBY FINANCOVÁNÍ (ZÍSKÁVÁNÍ FINANČNÍCH ZDROJŮ)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613215-4B97-411A-BF5B-792917FE7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15798"/>
            <a:ext cx="8229600" cy="2026403"/>
          </a:xfrm>
        </p:spPr>
        <p:txBody>
          <a:bodyPr/>
          <a:lstStyle/>
          <a:p>
            <a:r>
              <a:rPr lang="cs-CZ" b="1" dirty="0"/>
              <a:t>Metody krátkodobého financování</a:t>
            </a:r>
          </a:p>
          <a:p>
            <a:r>
              <a:rPr lang="cs-CZ" b="1" dirty="0"/>
              <a:t>Metody dlouhodobého financování</a:t>
            </a:r>
          </a:p>
          <a:p>
            <a:r>
              <a:rPr lang="cs-CZ" b="1" dirty="0"/>
              <a:t>Metody leasingu</a:t>
            </a:r>
          </a:p>
        </p:txBody>
      </p:sp>
    </p:spTree>
    <p:extLst>
      <p:ext uri="{BB962C8B-B14F-4D97-AF65-F5344CB8AC3E}">
        <p14:creationId xmlns:p14="http://schemas.microsoft.com/office/powerpoint/2010/main" val="1821901869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751619-8B06-4E99-BA10-E48455F3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METODY ŘÍZENÍ INVESTIČNÍHO MAJETKU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C80B56-6688-4B9C-B28C-C0A7B7B59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9102"/>
            <a:ext cx="8229600" cy="1143001"/>
          </a:xfrm>
        </p:spPr>
        <p:txBody>
          <a:bodyPr/>
          <a:lstStyle/>
          <a:p>
            <a:r>
              <a:rPr lang="cs-CZ" b="1" dirty="0"/>
              <a:t>Metody odpisování</a:t>
            </a:r>
          </a:p>
        </p:txBody>
      </p:sp>
    </p:spTree>
    <p:extLst>
      <p:ext uri="{BB962C8B-B14F-4D97-AF65-F5344CB8AC3E}">
        <p14:creationId xmlns:p14="http://schemas.microsoft.com/office/powerpoint/2010/main" val="429799440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ABE8A3-4777-417D-AF26-4851D9B14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958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METODY OCEŇOVÁNÍ PODNIKU</a:t>
            </a:r>
          </a:p>
        </p:txBody>
      </p:sp>
    </p:spTree>
    <p:extLst>
      <p:ext uri="{BB962C8B-B14F-4D97-AF65-F5344CB8AC3E}">
        <p14:creationId xmlns:p14="http://schemas.microsoft.com/office/powerpoint/2010/main" val="3796304090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A5E13A9-9299-41EA-9F38-F1ACDCBF7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2353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METODY FINANČNÍHO ŘÍZENÍ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2470D09-B71F-49C6-864F-11B151DCC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3715"/>
            <a:ext cx="8229600" cy="1460715"/>
          </a:xfrm>
        </p:spPr>
        <p:txBody>
          <a:bodyPr/>
          <a:lstStyle/>
          <a:p>
            <a:r>
              <a:rPr lang="cs-CZ" b="1" dirty="0"/>
              <a:t>Metody finančního řízení jsou postaveny na různých finančních ukazatelích a výkazech.</a:t>
            </a:r>
          </a:p>
        </p:txBody>
      </p:sp>
    </p:spTree>
    <p:extLst>
      <p:ext uri="{BB962C8B-B14F-4D97-AF65-F5344CB8AC3E}">
        <p14:creationId xmlns:p14="http://schemas.microsoft.com/office/powerpoint/2010/main" val="2730198737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3F4284-F25D-4D6E-82BE-1F0158C09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6426"/>
            <a:ext cx="8229600" cy="85969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UKAZATELÉ ZISKU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8E1ABF-0596-4B4D-8733-B28FB5F02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45037"/>
            <a:ext cx="8229600" cy="4181126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EAC,</a:t>
            </a:r>
          </a:p>
          <a:p>
            <a:r>
              <a:rPr lang="cs-CZ" b="1" dirty="0"/>
              <a:t>EAT</a:t>
            </a:r>
          </a:p>
          <a:p>
            <a:r>
              <a:rPr lang="cs-CZ" b="1" dirty="0"/>
              <a:t>EBT</a:t>
            </a:r>
          </a:p>
          <a:p>
            <a:r>
              <a:rPr lang="cs-CZ" b="1" dirty="0"/>
              <a:t>EBIT</a:t>
            </a:r>
          </a:p>
          <a:p>
            <a:r>
              <a:rPr lang="cs-CZ" b="1" dirty="0"/>
              <a:t>EBITDA</a:t>
            </a:r>
          </a:p>
          <a:p>
            <a:r>
              <a:rPr lang="cs-CZ" b="1" dirty="0"/>
              <a:t>Hrubé rozpětí</a:t>
            </a:r>
          </a:p>
          <a:p>
            <a:r>
              <a:rPr lang="cs-CZ" b="1" dirty="0"/>
              <a:t>NOPAT</a:t>
            </a:r>
          </a:p>
          <a:p>
            <a:r>
              <a:rPr lang="cs-CZ" b="1" dirty="0"/>
              <a:t>Ekonomický zisk</a:t>
            </a:r>
          </a:p>
          <a:p>
            <a:r>
              <a:rPr lang="cs-CZ" b="1" dirty="0"/>
              <a:t>Čistý zisk plus úroky po zdanění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9265199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1397B5-0F9E-46A4-8CA1-63591F16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95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HODNOTOVÁ KRITÉRIA MĚŘENÍ VÝKONNOSTI PODNIKU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E922AA-5E68-4F2E-8645-D1093E5DC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5210"/>
            <a:ext cx="8229600" cy="4150895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CFROI (Cash </a:t>
            </a:r>
            <a:r>
              <a:rPr lang="cs-CZ" b="1" dirty="0" err="1"/>
              <a:t>Flow</a:t>
            </a:r>
            <a:r>
              <a:rPr lang="cs-CZ" b="1" dirty="0"/>
              <a:t> Return on </a:t>
            </a:r>
            <a:r>
              <a:rPr lang="cs-CZ" b="1" dirty="0" err="1"/>
              <a:t>Investment</a:t>
            </a:r>
            <a:r>
              <a:rPr lang="cs-CZ" b="1" dirty="0"/>
              <a:t>) –</a:t>
            </a:r>
            <a:br>
              <a:rPr lang="cs-CZ" b="1" dirty="0"/>
            </a:br>
            <a:r>
              <a:rPr lang="cs-CZ" b="1" dirty="0"/>
              <a:t>CF výnosnost investice</a:t>
            </a:r>
          </a:p>
          <a:p>
            <a:r>
              <a:rPr lang="cs-CZ" b="1" dirty="0"/>
              <a:t>CROGA (Cash Return on Gross </a:t>
            </a:r>
            <a:r>
              <a:rPr lang="cs-CZ" b="1" dirty="0" err="1"/>
              <a:t>Assets</a:t>
            </a:r>
            <a:r>
              <a:rPr lang="cs-CZ" b="1" dirty="0"/>
              <a:t>) –</a:t>
            </a:r>
            <a:br>
              <a:rPr lang="cs-CZ" b="1" dirty="0"/>
            </a:br>
            <a:r>
              <a:rPr lang="cs-CZ" b="1" dirty="0"/>
              <a:t>CF výnosnost hrubých aktiv</a:t>
            </a:r>
          </a:p>
          <a:p>
            <a:r>
              <a:rPr lang="cs-CZ" b="1" dirty="0"/>
              <a:t>EVA (</a:t>
            </a:r>
            <a:r>
              <a:rPr lang="cs-CZ" b="1" dirty="0" err="1"/>
              <a:t>Economic</a:t>
            </a:r>
            <a:r>
              <a:rPr lang="cs-CZ" b="1" dirty="0"/>
              <a:t> </a:t>
            </a:r>
            <a:r>
              <a:rPr lang="cs-CZ" b="1" dirty="0" err="1"/>
              <a:t>Value</a:t>
            </a:r>
            <a:r>
              <a:rPr lang="cs-CZ" b="1" dirty="0"/>
              <a:t> </a:t>
            </a:r>
            <a:r>
              <a:rPr lang="cs-CZ" b="1" dirty="0" err="1"/>
              <a:t>Added</a:t>
            </a:r>
            <a:r>
              <a:rPr lang="cs-CZ" b="1" dirty="0"/>
              <a:t>) - ekonomická přidaná hodnota</a:t>
            </a:r>
          </a:p>
          <a:p>
            <a:r>
              <a:rPr lang="cs-CZ" b="1" dirty="0"/>
              <a:t>MVA (Market </a:t>
            </a:r>
            <a:r>
              <a:rPr lang="cs-CZ" b="1" dirty="0" err="1"/>
              <a:t>Value</a:t>
            </a:r>
            <a:r>
              <a:rPr lang="cs-CZ" b="1" dirty="0"/>
              <a:t> </a:t>
            </a:r>
            <a:r>
              <a:rPr lang="cs-CZ" b="1" dirty="0" err="1"/>
              <a:t>Added</a:t>
            </a:r>
            <a:r>
              <a:rPr lang="cs-CZ" b="1" dirty="0"/>
              <a:t>) - hodnota přidaná trhem</a:t>
            </a:r>
          </a:p>
          <a:p>
            <a:r>
              <a:rPr lang="cs-CZ" b="1" dirty="0"/>
              <a:t>RONA (Return on Net </a:t>
            </a:r>
            <a:r>
              <a:rPr lang="cs-CZ" b="1" dirty="0" err="1"/>
              <a:t>Assets</a:t>
            </a:r>
            <a:r>
              <a:rPr lang="cs-CZ" b="1" dirty="0"/>
              <a:t>) - výnosnost čistých aktiv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7386875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92091-6D7E-46AD-927A-183B19365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1683"/>
            <a:ext cx="8229600" cy="904291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UKAZATELÉ NA BÁZI CASH FLOW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B7F913-401B-4B23-A388-376B8905C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0253"/>
            <a:ext cx="8229600" cy="4505910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Cash </a:t>
            </a:r>
            <a:r>
              <a:rPr lang="cs-CZ" b="1" dirty="0" err="1"/>
              <a:t>Flow</a:t>
            </a:r>
            <a:r>
              <a:rPr lang="cs-CZ" b="1" dirty="0"/>
              <a:t> na akcii</a:t>
            </a:r>
          </a:p>
          <a:p>
            <a:r>
              <a:rPr lang="cs-CZ" b="1" dirty="0"/>
              <a:t>ROA (CF) rentabilita aktiv (ROA (CF) - Cash </a:t>
            </a:r>
            <a:r>
              <a:rPr lang="cs-CZ" b="1" dirty="0" err="1"/>
              <a:t>Flow</a:t>
            </a:r>
            <a:r>
              <a:rPr lang="cs-CZ" b="1" dirty="0"/>
              <a:t> Return On </a:t>
            </a:r>
            <a:r>
              <a:rPr lang="cs-CZ" b="1" dirty="0" err="1"/>
              <a:t>Assets</a:t>
            </a:r>
            <a:r>
              <a:rPr lang="cs-CZ" b="1" dirty="0"/>
              <a:t>)</a:t>
            </a:r>
          </a:p>
          <a:p>
            <a:r>
              <a:rPr lang="cs-CZ" b="1" dirty="0"/>
              <a:t>CF rentabilita celkového kapitálu (CF Return on </a:t>
            </a:r>
            <a:r>
              <a:rPr lang="cs-CZ" b="1" dirty="0" err="1"/>
              <a:t>Total</a:t>
            </a:r>
            <a:r>
              <a:rPr lang="cs-CZ" b="1" dirty="0"/>
              <a:t> </a:t>
            </a:r>
            <a:r>
              <a:rPr lang="cs-CZ" b="1" dirty="0" err="1"/>
              <a:t>Capital</a:t>
            </a:r>
            <a:r>
              <a:rPr lang="cs-CZ" b="1" dirty="0"/>
              <a:t>)</a:t>
            </a:r>
          </a:p>
          <a:p>
            <a:r>
              <a:rPr lang="cs-CZ" b="1" dirty="0"/>
              <a:t>ROS (CF) - CF rentabilita tržeb</a:t>
            </a:r>
          </a:p>
          <a:p>
            <a:r>
              <a:rPr lang="cs-CZ" b="1" dirty="0"/>
              <a:t>CF solventnosti</a:t>
            </a:r>
          </a:p>
          <a:p>
            <a:r>
              <a:rPr lang="cs-CZ" b="1" dirty="0"/>
              <a:t>CF úrokové krytí nákladů</a:t>
            </a:r>
          </a:p>
          <a:p>
            <a:r>
              <a:rPr lang="cs-CZ" b="1" dirty="0"/>
              <a:t>Doba splácení dluhů (DSD)</a:t>
            </a:r>
          </a:p>
          <a:p>
            <a:r>
              <a:rPr lang="cs-CZ" b="1" dirty="0"/>
              <a:t>Krytí fixních plateb</a:t>
            </a:r>
          </a:p>
          <a:p>
            <a:r>
              <a:rPr lang="cs-CZ" b="1" dirty="0"/>
              <a:t>Likvidita z cash </a:t>
            </a:r>
            <a:r>
              <a:rPr lang="cs-CZ" b="1" dirty="0" err="1"/>
              <a:t>flow</a:t>
            </a:r>
            <a:endParaRPr lang="cs-CZ" b="1" dirty="0"/>
          </a:p>
          <a:p>
            <a:r>
              <a:rPr lang="cs-CZ" b="1" dirty="0"/>
              <a:t>Míra samofinancování investic</a:t>
            </a:r>
          </a:p>
          <a:p>
            <a:r>
              <a:rPr lang="cs-CZ" b="1" dirty="0"/>
              <a:t>Poměr tržní ceny akcie ke cash </a:t>
            </a:r>
            <a:r>
              <a:rPr lang="cs-CZ" b="1" dirty="0" err="1"/>
              <a:t>flow</a:t>
            </a:r>
            <a:r>
              <a:rPr lang="cs-CZ" b="1" dirty="0"/>
              <a:t> na akcii</a:t>
            </a:r>
          </a:p>
          <a:p>
            <a:r>
              <a:rPr lang="cs-CZ" b="1" dirty="0"/>
              <a:t>Rentabilita vlastního kapitálu z CF</a:t>
            </a:r>
          </a:p>
          <a:p>
            <a:r>
              <a:rPr lang="cs-CZ" b="1" dirty="0"/>
              <a:t>Stupeň oddlužení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5825867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805A8C-70D9-4AE6-B14A-AC9CC4C50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78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UKAZATELE LIKVIDITY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49CA20-6BB9-4F49-B51C-F30BE0790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3547"/>
            <a:ext cx="8229600" cy="2010905"/>
          </a:xfrm>
        </p:spPr>
        <p:txBody>
          <a:bodyPr/>
          <a:lstStyle/>
          <a:p>
            <a:r>
              <a:rPr lang="cs-CZ" b="1" dirty="0"/>
              <a:t>CR (</a:t>
            </a:r>
            <a:r>
              <a:rPr lang="cs-CZ" b="1" dirty="0" err="1"/>
              <a:t>Current</a:t>
            </a:r>
            <a:r>
              <a:rPr lang="cs-CZ" b="1" dirty="0"/>
              <a:t> Ratio) - Běžná likvidita</a:t>
            </a:r>
          </a:p>
          <a:p>
            <a:r>
              <a:rPr lang="cs-CZ" b="1" dirty="0"/>
              <a:t>CPR (Cash </a:t>
            </a:r>
            <a:r>
              <a:rPr lang="cs-CZ" b="1" dirty="0" err="1"/>
              <a:t>Position</a:t>
            </a:r>
            <a:r>
              <a:rPr lang="cs-CZ" b="1" dirty="0"/>
              <a:t> Ratio) - Okamžitá likvidita</a:t>
            </a:r>
          </a:p>
          <a:p>
            <a:r>
              <a:rPr lang="cs-CZ" b="1" dirty="0"/>
              <a:t>QAR (</a:t>
            </a:r>
            <a:r>
              <a:rPr lang="cs-CZ" b="1" dirty="0" err="1"/>
              <a:t>Quick</a:t>
            </a:r>
            <a:r>
              <a:rPr lang="cs-CZ" b="1" dirty="0"/>
              <a:t> </a:t>
            </a:r>
            <a:r>
              <a:rPr lang="cs-CZ" b="1" dirty="0" err="1"/>
              <a:t>Asset</a:t>
            </a:r>
            <a:r>
              <a:rPr lang="cs-CZ" b="1" dirty="0"/>
              <a:t> Ratio) - Pohotová likvidita</a:t>
            </a:r>
          </a:p>
        </p:txBody>
      </p:sp>
    </p:spTree>
    <p:extLst>
      <p:ext uri="{BB962C8B-B14F-4D97-AF65-F5344CB8AC3E}">
        <p14:creationId xmlns:p14="http://schemas.microsoft.com/office/powerpoint/2010/main" val="818388280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9BC77D-69C1-49DE-BDF0-0ED0CD50D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4434"/>
            <a:ext cx="8229600" cy="813204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UKAZATELE RENTABILITY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5446EE-BCDC-4956-9619-F2EC80BC3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ROA (Return on </a:t>
            </a:r>
            <a:r>
              <a:rPr lang="cs-CZ" b="1" dirty="0" err="1"/>
              <a:t>Assets</a:t>
            </a:r>
            <a:r>
              <a:rPr lang="cs-CZ" b="1" dirty="0"/>
              <a:t>) - Rentabilita aktiv</a:t>
            </a:r>
          </a:p>
          <a:p>
            <a:r>
              <a:rPr lang="cs-CZ" b="1" dirty="0"/>
              <a:t>ROC (Return on </a:t>
            </a:r>
            <a:r>
              <a:rPr lang="cs-CZ" b="1" dirty="0" err="1"/>
              <a:t>Capital</a:t>
            </a:r>
            <a:r>
              <a:rPr lang="cs-CZ" b="1" dirty="0"/>
              <a:t>)  - Rentabilita nákladů</a:t>
            </a:r>
          </a:p>
          <a:p>
            <a:r>
              <a:rPr lang="cs-CZ" b="1" dirty="0"/>
              <a:t>ROCE (Return on </a:t>
            </a:r>
            <a:r>
              <a:rPr lang="cs-CZ" b="1" dirty="0" err="1"/>
              <a:t>Capital</a:t>
            </a:r>
            <a:r>
              <a:rPr lang="cs-CZ" b="1" dirty="0"/>
              <a:t> </a:t>
            </a:r>
            <a:r>
              <a:rPr lang="cs-CZ" b="1" dirty="0" err="1"/>
              <a:t>Employed</a:t>
            </a:r>
            <a:r>
              <a:rPr lang="cs-CZ" b="1" dirty="0"/>
              <a:t>)  - Rentabilita dlouhodobě investovaného kapitálu</a:t>
            </a:r>
          </a:p>
          <a:p>
            <a:r>
              <a:rPr lang="cs-CZ" b="1" dirty="0"/>
              <a:t>ROGIC (Return on Gross </a:t>
            </a:r>
            <a:r>
              <a:rPr lang="cs-CZ" b="1" dirty="0" err="1"/>
              <a:t>Invested</a:t>
            </a:r>
            <a:r>
              <a:rPr lang="cs-CZ" b="1" dirty="0"/>
              <a:t> </a:t>
            </a:r>
            <a:r>
              <a:rPr lang="cs-CZ" b="1" dirty="0" err="1"/>
              <a:t>Capital</a:t>
            </a:r>
            <a:r>
              <a:rPr lang="cs-CZ" b="1" dirty="0"/>
              <a:t>) - Rentabilita brutto investovaného kapitálu </a:t>
            </a:r>
          </a:p>
          <a:p>
            <a:r>
              <a:rPr lang="cs-CZ" b="1" dirty="0"/>
              <a:t>ROI (Return on </a:t>
            </a:r>
            <a:r>
              <a:rPr lang="cs-CZ" b="1" dirty="0" err="1"/>
              <a:t>Investments</a:t>
            </a:r>
            <a:r>
              <a:rPr lang="cs-CZ" b="1" dirty="0"/>
              <a:t>) - Rentabilita investic</a:t>
            </a:r>
          </a:p>
          <a:p>
            <a:r>
              <a:rPr lang="cs-CZ" b="1" dirty="0"/>
              <a:t>ROIC (Return on </a:t>
            </a:r>
            <a:r>
              <a:rPr lang="cs-CZ" b="1" dirty="0" err="1"/>
              <a:t>Invested</a:t>
            </a:r>
            <a:r>
              <a:rPr lang="cs-CZ" b="1" dirty="0"/>
              <a:t> </a:t>
            </a:r>
            <a:r>
              <a:rPr lang="cs-CZ" b="1" dirty="0" err="1"/>
              <a:t>Capital</a:t>
            </a:r>
            <a:r>
              <a:rPr lang="cs-CZ" b="1" dirty="0"/>
              <a:t>) - Rentabilita celkového investovaného kapitálu</a:t>
            </a:r>
          </a:p>
          <a:p>
            <a:r>
              <a:rPr lang="cs-CZ" b="1" dirty="0"/>
              <a:t>ROE (Return on </a:t>
            </a:r>
            <a:r>
              <a:rPr lang="cs-CZ" b="1" dirty="0" err="1"/>
              <a:t>Equity</a:t>
            </a:r>
            <a:r>
              <a:rPr lang="cs-CZ" b="1" dirty="0"/>
              <a:t>) - Rentabilita vlastního kapitálu</a:t>
            </a:r>
          </a:p>
          <a:p>
            <a:r>
              <a:rPr lang="cs-CZ" b="1" dirty="0"/>
              <a:t>ROO (Return on </a:t>
            </a:r>
            <a:r>
              <a:rPr lang="cs-CZ" b="1" dirty="0" err="1"/>
              <a:t>Organization</a:t>
            </a:r>
            <a:r>
              <a:rPr lang="cs-CZ" b="1" dirty="0"/>
              <a:t>) - Rentabilita podniku (organizace)</a:t>
            </a:r>
          </a:p>
          <a:p>
            <a:r>
              <a:rPr lang="cs-CZ" b="1" dirty="0"/>
              <a:t>ROS (Return on Sales) - Rentabilita tržeb</a:t>
            </a:r>
          </a:p>
          <a:p>
            <a:r>
              <a:rPr lang="cs-CZ" b="1" dirty="0"/>
              <a:t>ROR (Return on </a:t>
            </a:r>
            <a:r>
              <a:rPr lang="cs-CZ" b="1" dirty="0" err="1"/>
              <a:t>Revenue</a:t>
            </a:r>
            <a:r>
              <a:rPr lang="cs-CZ" b="1" dirty="0"/>
              <a:t>) - Rentabilita výnosů</a:t>
            </a:r>
          </a:p>
          <a:p>
            <a:r>
              <a:rPr lang="cs-CZ" b="1" dirty="0"/>
              <a:t>Ukazatel </a:t>
            </a:r>
            <a:r>
              <a:rPr lang="cs-CZ" b="1" dirty="0" err="1"/>
              <a:t>Du</a:t>
            </a:r>
            <a:r>
              <a:rPr lang="cs-CZ" b="1" dirty="0"/>
              <a:t> Pont - rozklad ukazatele rentability vlastního kapitálu</a:t>
            </a:r>
          </a:p>
        </p:txBody>
      </p:sp>
    </p:spTree>
    <p:extLst>
      <p:ext uri="{BB962C8B-B14F-4D97-AF65-F5344CB8AC3E}">
        <p14:creationId xmlns:p14="http://schemas.microsoft.com/office/powerpoint/2010/main" val="736315257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6BA3EF-EA9F-40E0-9EFF-984EB72DF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4176"/>
            <a:ext cx="8229600" cy="851950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TECHNIKY HODNOCENÍ INVESTIC</a:t>
            </a:r>
            <a:br>
              <a:rPr lang="cs-CZ" sz="3200" b="1" dirty="0">
                <a:solidFill>
                  <a:srgbClr val="FF0000"/>
                </a:solidFill>
              </a:rPr>
            </a:br>
            <a:r>
              <a:rPr lang="cs-CZ" sz="3200" b="1" dirty="0">
                <a:solidFill>
                  <a:srgbClr val="FF0000"/>
                </a:solidFill>
              </a:rPr>
              <a:t>(INVESTIČNÍCH VARIANT)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637122-272B-413D-A9E1-4B33E9BBD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1308"/>
            <a:ext cx="8229600" cy="4374855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NPV (Net </a:t>
            </a:r>
            <a:r>
              <a:rPr lang="cs-CZ" b="1" dirty="0" err="1"/>
              <a:t>Present</a:t>
            </a:r>
            <a:r>
              <a:rPr lang="cs-CZ" b="1" dirty="0"/>
              <a:t> </a:t>
            </a:r>
            <a:r>
              <a:rPr lang="cs-CZ" b="1" dirty="0" err="1"/>
              <a:t>Value</a:t>
            </a:r>
            <a:r>
              <a:rPr lang="cs-CZ" b="1" dirty="0"/>
              <a:t>) - Čistá současná hodnota</a:t>
            </a:r>
          </a:p>
          <a:p>
            <a:r>
              <a:rPr lang="cs-CZ" b="1" dirty="0"/>
              <a:t>IRR (</a:t>
            </a:r>
            <a:r>
              <a:rPr lang="cs-CZ" b="1" dirty="0" err="1"/>
              <a:t>Internal</a:t>
            </a:r>
            <a:r>
              <a:rPr lang="cs-CZ" b="1" dirty="0"/>
              <a:t> </a:t>
            </a:r>
            <a:r>
              <a:rPr lang="cs-CZ" b="1" dirty="0" err="1"/>
              <a:t>Rate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Return) - Vnitřní výnosové procento</a:t>
            </a:r>
          </a:p>
          <a:p>
            <a:r>
              <a:rPr lang="cs-CZ" b="1" dirty="0"/>
              <a:t>PI (Profitability Index) - Index ziskovosti</a:t>
            </a:r>
          </a:p>
          <a:p>
            <a:r>
              <a:rPr lang="cs-CZ" b="1" dirty="0"/>
              <a:t>PP (</a:t>
            </a:r>
            <a:r>
              <a:rPr lang="cs-CZ" b="1" dirty="0" err="1"/>
              <a:t>Payback</a:t>
            </a:r>
            <a:r>
              <a:rPr lang="cs-CZ" b="1" dirty="0"/>
              <a:t> Period) - Doba návratnosti </a:t>
            </a:r>
          </a:p>
          <a:p>
            <a:r>
              <a:rPr lang="cs-CZ" b="1" dirty="0"/>
              <a:t>ABPM (</a:t>
            </a:r>
            <a:r>
              <a:rPr lang="cs-CZ" b="1" dirty="0" err="1"/>
              <a:t>Accounting-Based</a:t>
            </a:r>
            <a:r>
              <a:rPr lang="cs-CZ" b="1" dirty="0"/>
              <a:t> Profitability </a:t>
            </a:r>
            <a:r>
              <a:rPr lang="cs-CZ" b="1" dirty="0" err="1"/>
              <a:t>Measures</a:t>
            </a:r>
            <a:r>
              <a:rPr lang="cs-CZ" b="1" dirty="0"/>
              <a:t>) - Průměrný výnos z účetní hodnoty</a:t>
            </a:r>
          </a:p>
          <a:p>
            <a:r>
              <a:rPr lang="cs-CZ" b="1" dirty="0"/>
              <a:t>Průměrný roční výnos</a:t>
            </a:r>
          </a:p>
          <a:p>
            <a:r>
              <a:rPr lang="cs-CZ" b="1" dirty="0"/>
              <a:t>Průměrná doba návratnosti</a:t>
            </a:r>
          </a:p>
          <a:p>
            <a:r>
              <a:rPr lang="cs-CZ" b="1" dirty="0"/>
              <a:t>Průměrná procentní výnosnost</a:t>
            </a:r>
          </a:p>
        </p:txBody>
      </p:sp>
    </p:spTree>
    <p:extLst>
      <p:ext uri="{BB962C8B-B14F-4D97-AF65-F5344CB8AC3E}">
        <p14:creationId xmlns:p14="http://schemas.microsoft.com/office/powerpoint/2010/main" val="1661862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833B1B-5585-43CF-B39A-9B8E23826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900015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ZÁKLADNÍ OBLASTI INOVACÍ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51B2B-9390-468E-8456-8693ECF00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27274"/>
            <a:ext cx="8229600" cy="4198889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Inovace produktů </a:t>
            </a:r>
            <a:r>
              <a:rPr lang="cs-CZ" b="1" dirty="0"/>
              <a:t>- zavádění do výroby a na trh nových nebo výrazně vylepšených výrobků či služeb.</a:t>
            </a:r>
          </a:p>
          <a:p>
            <a:r>
              <a:rPr lang="cs-CZ" b="1" dirty="0">
                <a:solidFill>
                  <a:srgbClr val="00B0F0"/>
                </a:solidFill>
              </a:rPr>
              <a:t>Inovace technologií </a:t>
            </a:r>
            <a:r>
              <a:rPr lang="cs-CZ" b="1" dirty="0"/>
              <a:t>- zavádění nových nebo výrazně zlepšených výrobních technologií.</a:t>
            </a:r>
          </a:p>
          <a:p>
            <a:r>
              <a:rPr lang="cs-CZ" b="1" dirty="0">
                <a:solidFill>
                  <a:srgbClr val="00B0F0"/>
                </a:solidFill>
              </a:rPr>
              <a:t>Marketingová inovace </a:t>
            </a:r>
            <a:r>
              <a:rPr lang="cs-CZ" b="1" dirty="0"/>
              <a:t>- zavádění nových prodejních kanálů (např. e-</a:t>
            </a:r>
            <a:r>
              <a:rPr lang="cs-CZ" b="1" dirty="0" err="1"/>
              <a:t>Comerce</a:t>
            </a:r>
            <a:r>
              <a:rPr lang="cs-CZ" b="1" dirty="0"/>
              <a:t>) nebo jiných prodejních či marketingových aktivit.</a:t>
            </a:r>
          </a:p>
          <a:p>
            <a:r>
              <a:rPr lang="cs-CZ" b="1" dirty="0">
                <a:solidFill>
                  <a:srgbClr val="00B0F0"/>
                </a:solidFill>
              </a:rPr>
              <a:t>Inovace v procesech </a:t>
            </a:r>
            <a:r>
              <a:rPr lang="cs-CZ" b="1" dirty="0"/>
              <a:t>- zlepšování, optimalizace či </a:t>
            </a:r>
            <a:r>
              <a:rPr lang="cs-CZ" b="1" dirty="0" err="1"/>
              <a:t>reengineering</a:t>
            </a:r>
            <a:r>
              <a:rPr lang="cs-CZ" b="1" dirty="0"/>
              <a:t> procesů </a:t>
            </a:r>
          </a:p>
          <a:p>
            <a:r>
              <a:rPr lang="cs-CZ" b="1" dirty="0">
                <a:solidFill>
                  <a:srgbClr val="00B0F0"/>
                </a:solidFill>
              </a:rPr>
              <a:t>Inovace řízení organizace </a:t>
            </a:r>
            <a:r>
              <a:rPr lang="cs-CZ" b="1" dirty="0"/>
              <a:t>- zavádění nových metod řízení, manažerských postupů, motivačních systémů  procesů (například přístupy </a:t>
            </a:r>
            <a:r>
              <a:rPr lang="cs-CZ" b="1" dirty="0" err="1"/>
              <a:t>Lean</a:t>
            </a:r>
            <a:r>
              <a:rPr lang="cs-CZ" b="1" dirty="0"/>
              <a:t> přístup, </a:t>
            </a:r>
            <a:r>
              <a:rPr lang="cs-CZ" b="1" dirty="0" err="1"/>
              <a:t>Six</a:t>
            </a:r>
            <a:r>
              <a:rPr lang="cs-CZ" b="1" dirty="0"/>
              <a:t> Sigma, apod.)</a:t>
            </a:r>
          </a:p>
        </p:txBody>
      </p:sp>
    </p:spTree>
    <p:extLst>
      <p:ext uri="{BB962C8B-B14F-4D97-AF65-F5344CB8AC3E}">
        <p14:creationId xmlns:p14="http://schemas.microsoft.com/office/powerpoint/2010/main" val="3990829926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47036F-DF3B-4E18-99EC-2EECC8BF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4605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UKAZATELE ZADLUŽENOSTI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96B206-40B9-4D02-AC29-369DC7AA8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97803"/>
            <a:ext cx="8229600" cy="432836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Ukazatel věřitelského rizika (</a:t>
            </a:r>
            <a:r>
              <a:rPr lang="cs-CZ" b="1" dirty="0" err="1"/>
              <a:t>Total</a:t>
            </a:r>
            <a:r>
              <a:rPr lang="cs-CZ" b="1" dirty="0"/>
              <a:t> </a:t>
            </a:r>
            <a:r>
              <a:rPr lang="cs-CZ" b="1" dirty="0" err="1"/>
              <a:t>Debt</a:t>
            </a:r>
            <a:r>
              <a:rPr lang="cs-CZ" b="1" dirty="0"/>
              <a:t> to </a:t>
            </a:r>
            <a:r>
              <a:rPr lang="cs-CZ" b="1" dirty="0" err="1"/>
              <a:t>Total</a:t>
            </a:r>
            <a:r>
              <a:rPr lang="cs-CZ" b="1" dirty="0"/>
              <a:t> </a:t>
            </a:r>
            <a:r>
              <a:rPr lang="cs-CZ" b="1" dirty="0" err="1"/>
              <a:t>Assets</a:t>
            </a:r>
            <a:r>
              <a:rPr lang="cs-CZ" b="1" dirty="0"/>
              <a:t>)</a:t>
            </a:r>
          </a:p>
          <a:p>
            <a:r>
              <a:rPr lang="cs-CZ" b="1" dirty="0"/>
              <a:t>Poměr vlastního kapitálu a celkových aktiv</a:t>
            </a:r>
          </a:p>
          <a:p>
            <a:r>
              <a:rPr lang="cs-CZ" b="1" dirty="0"/>
              <a:t>Finanční páka</a:t>
            </a:r>
          </a:p>
          <a:p>
            <a:r>
              <a:rPr lang="cs-CZ" b="1" dirty="0"/>
              <a:t>Poměr kapitálu věřitelů a kapitálu akcionářů (</a:t>
            </a:r>
            <a:r>
              <a:rPr lang="cs-CZ" b="1" dirty="0" err="1"/>
              <a:t>Debt</a:t>
            </a:r>
            <a:r>
              <a:rPr lang="cs-CZ" b="1" dirty="0"/>
              <a:t> to </a:t>
            </a:r>
            <a:r>
              <a:rPr lang="cs-CZ" b="1" dirty="0" err="1"/>
              <a:t>Equity</a:t>
            </a:r>
            <a:r>
              <a:rPr lang="cs-CZ" b="1" dirty="0"/>
              <a:t> Ratio)</a:t>
            </a:r>
          </a:p>
          <a:p>
            <a:r>
              <a:rPr lang="cs-CZ" b="1" dirty="0"/>
              <a:t>Ukazatel úrokového krytí (TIE - Times </a:t>
            </a:r>
            <a:r>
              <a:rPr lang="cs-CZ" b="1" dirty="0" err="1"/>
              <a:t>Interest</a:t>
            </a:r>
            <a:r>
              <a:rPr lang="cs-CZ" b="1" dirty="0"/>
              <a:t> </a:t>
            </a:r>
            <a:r>
              <a:rPr lang="cs-CZ" b="1" dirty="0" err="1"/>
              <a:t>Earned</a:t>
            </a:r>
            <a:r>
              <a:rPr lang="cs-CZ" b="1" dirty="0"/>
              <a:t> Ratio)</a:t>
            </a:r>
          </a:p>
          <a:p>
            <a:r>
              <a:rPr lang="cs-CZ" b="1" dirty="0"/>
              <a:t>Míra krytí dluhového břemene</a:t>
            </a:r>
          </a:p>
          <a:p>
            <a:r>
              <a:rPr lang="cs-CZ" b="1" dirty="0"/>
              <a:t>Míra zadluženosti vlastního kapitálu</a:t>
            </a:r>
          </a:p>
        </p:txBody>
      </p:sp>
    </p:spTree>
    <p:extLst>
      <p:ext uri="{BB962C8B-B14F-4D97-AF65-F5344CB8AC3E}">
        <p14:creationId xmlns:p14="http://schemas.microsoft.com/office/powerpoint/2010/main" val="1344715411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F3418-BB5E-4898-ACFC-C47652307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85195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UKAZATELE AKTIVITY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13AE33-2EEE-42E6-B2CA-1342F993F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2305"/>
            <a:ext cx="8229600" cy="4343858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err="1"/>
              <a:t>Total</a:t>
            </a:r>
            <a:r>
              <a:rPr lang="cs-CZ" b="1" dirty="0"/>
              <a:t> </a:t>
            </a:r>
            <a:r>
              <a:rPr lang="cs-CZ" b="1" dirty="0" err="1"/>
              <a:t>Assets</a:t>
            </a:r>
            <a:r>
              <a:rPr lang="cs-CZ" b="1" dirty="0"/>
              <a:t> </a:t>
            </a:r>
            <a:r>
              <a:rPr lang="cs-CZ" b="1" dirty="0" err="1"/>
              <a:t>Turnover</a:t>
            </a:r>
            <a:r>
              <a:rPr lang="cs-CZ" b="1" dirty="0"/>
              <a:t> Ratio - Obrat aktiv</a:t>
            </a:r>
          </a:p>
          <a:p>
            <a:r>
              <a:rPr lang="cs-CZ" b="1" dirty="0"/>
              <a:t>ACP (</a:t>
            </a:r>
            <a:r>
              <a:rPr lang="cs-CZ" b="1" dirty="0" err="1"/>
              <a:t>Average</a:t>
            </a:r>
            <a:r>
              <a:rPr lang="cs-CZ" b="1" dirty="0"/>
              <a:t> </a:t>
            </a:r>
            <a:r>
              <a:rPr lang="cs-CZ" b="1" dirty="0" err="1"/>
              <a:t>Collection</a:t>
            </a:r>
            <a:r>
              <a:rPr lang="cs-CZ" b="1" dirty="0"/>
              <a:t> Period) - Doba splatnosti pohledávek</a:t>
            </a:r>
          </a:p>
          <a:p>
            <a:r>
              <a:rPr lang="cs-CZ" b="1" dirty="0" err="1"/>
              <a:t>Creditiors</a:t>
            </a:r>
            <a:r>
              <a:rPr lang="cs-CZ" b="1" dirty="0"/>
              <a:t> </a:t>
            </a:r>
            <a:r>
              <a:rPr lang="cs-CZ" b="1" dirty="0" err="1"/>
              <a:t>Payment</a:t>
            </a:r>
            <a:r>
              <a:rPr lang="cs-CZ" b="1" dirty="0"/>
              <a:t> Period - Doba splatnosti krátkodobých závazků</a:t>
            </a:r>
          </a:p>
          <a:p>
            <a:r>
              <a:rPr lang="cs-CZ" b="1" dirty="0" err="1"/>
              <a:t>Fixed</a:t>
            </a:r>
            <a:r>
              <a:rPr lang="cs-CZ" b="1" dirty="0"/>
              <a:t> </a:t>
            </a:r>
            <a:r>
              <a:rPr lang="cs-CZ" b="1" dirty="0" err="1"/>
              <a:t>Assets</a:t>
            </a:r>
            <a:r>
              <a:rPr lang="cs-CZ" b="1" dirty="0"/>
              <a:t> </a:t>
            </a:r>
            <a:r>
              <a:rPr lang="cs-CZ" b="1" dirty="0" err="1"/>
              <a:t>Turnover</a:t>
            </a:r>
            <a:r>
              <a:rPr lang="cs-CZ" b="1" dirty="0"/>
              <a:t> - Obrat dlouhodobého majetku</a:t>
            </a:r>
          </a:p>
          <a:p>
            <a:r>
              <a:rPr lang="cs-CZ" b="1" dirty="0"/>
              <a:t>Inventory </a:t>
            </a:r>
            <a:r>
              <a:rPr lang="cs-CZ" b="1" dirty="0" err="1"/>
              <a:t>Turnover</a:t>
            </a:r>
            <a:r>
              <a:rPr lang="cs-CZ" b="1" dirty="0"/>
              <a:t> - Doba obratu zásob</a:t>
            </a:r>
          </a:p>
          <a:p>
            <a:r>
              <a:rPr lang="cs-CZ" b="1" dirty="0"/>
              <a:t>Inventory </a:t>
            </a:r>
            <a:r>
              <a:rPr lang="cs-CZ" b="1" dirty="0" err="1"/>
              <a:t>Turnover</a:t>
            </a:r>
            <a:r>
              <a:rPr lang="cs-CZ" b="1" dirty="0"/>
              <a:t> Ratio - Obrat zásob</a:t>
            </a:r>
          </a:p>
          <a:p>
            <a:r>
              <a:rPr lang="cs-CZ" b="1" dirty="0"/>
              <a:t>Obchodní deficit</a:t>
            </a:r>
          </a:p>
        </p:txBody>
      </p:sp>
    </p:spTree>
    <p:extLst>
      <p:ext uri="{BB962C8B-B14F-4D97-AF65-F5344CB8AC3E}">
        <p14:creationId xmlns:p14="http://schemas.microsoft.com/office/powerpoint/2010/main" val="2003064510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677BE-26C6-4133-B717-678F63BC6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235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UKAZATELE TRŽNÍ HODNOTY (KAPITÁLOVÉHO TRHU)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5800A6-12A0-4891-891E-42376529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1017"/>
            <a:ext cx="8229600" cy="3995146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Aktivační poměr (</a:t>
            </a:r>
            <a:r>
              <a:rPr lang="cs-CZ" b="1" dirty="0" err="1"/>
              <a:t>Plowback</a:t>
            </a:r>
            <a:r>
              <a:rPr lang="cs-CZ" b="1" dirty="0"/>
              <a:t> </a:t>
            </a:r>
            <a:r>
              <a:rPr lang="cs-CZ" b="1" dirty="0" err="1"/>
              <a:t>Ration</a:t>
            </a:r>
            <a:r>
              <a:rPr lang="cs-CZ" b="1" dirty="0"/>
              <a:t>)</a:t>
            </a:r>
          </a:p>
          <a:p>
            <a:r>
              <a:rPr lang="cs-CZ" b="1" dirty="0"/>
              <a:t>Čistý zisk na akcii (EPS - </a:t>
            </a:r>
            <a:r>
              <a:rPr lang="cs-CZ" b="1" dirty="0" err="1"/>
              <a:t>Earnings</a:t>
            </a:r>
            <a:r>
              <a:rPr lang="cs-CZ" b="1" dirty="0"/>
              <a:t> Per </a:t>
            </a:r>
            <a:r>
              <a:rPr lang="cs-CZ" b="1" dirty="0" err="1"/>
              <a:t>Share</a:t>
            </a:r>
            <a:r>
              <a:rPr lang="cs-CZ" b="1" dirty="0"/>
              <a:t>)</a:t>
            </a:r>
          </a:p>
          <a:p>
            <a:r>
              <a:rPr lang="cs-CZ" b="1" dirty="0"/>
              <a:t>Dividendové krytí (Dividend </a:t>
            </a:r>
            <a:r>
              <a:rPr lang="cs-CZ" b="1" dirty="0" err="1"/>
              <a:t>Cover</a:t>
            </a:r>
            <a:r>
              <a:rPr lang="cs-CZ" b="1" dirty="0"/>
              <a:t>)</a:t>
            </a:r>
          </a:p>
          <a:p>
            <a:r>
              <a:rPr lang="cs-CZ" b="1" dirty="0"/>
              <a:t>Dividendový výnos (Dividend </a:t>
            </a:r>
            <a:r>
              <a:rPr lang="cs-CZ" b="1" dirty="0" err="1"/>
              <a:t>Yield</a:t>
            </a:r>
            <a:r>
              <a:rPr lang="cs-CZ" b="1" dirty="0"/>
              <a:t>)</a:t>
            </a:r>
          </a:p>
          <a:p>
            <a:r>
              <a:rPr lang="cs-CZ" b="1" dirty="0"/>
              <a:t>PEG poměr (</a:t>
            </a:r>
            <a:r>
              <a:rPr lang="cs-CZ" b="1" dirty="0" err="1"/>
              <a:t>Price</a:t>
            </a:r>
            <a:r>
              <a:rPr lang="cs-CZ" b="1" dirty="0"/>
              <a:t> to </a:t>
            </a:r>
            <a:r>
              <a:rPr lang="cs-CZ" b="1" dirty="0" err="1"/>
              <a:t>Earnings</a:t>
            </a:r>
            <a:r>
              <a:rPr lang="cs-CZ" b="1" dirty="0"/>
              <a:t> to </a:t>
            </a:r>
            <a:r>
              <a:rPr lang="cs-CZ" b="1" dirty="0" err="1"/>
              <a:t>Growth</a:t>
            </a:r>
            <a:r>
              <a:rPr lang="cs-CZ" b="1" dirty="0"/>
              <a:t> Ratio)</a:t>
            </a:r>
          </a:p>
          <a:p>
            <a:r>
              <a:rPr lang="cs-CZ" b="1" dirty="0"/>
              <a:t>Poměr ceny a tržeb na akcii (P/S - </a:t>
            </a:r>
            <a:r>
              <a:rPr lang="cs-CZ" b="1" dirty="0" err="1"/>
              <a:t>Price</a:t>
            </a:r>
            <a:r>
              <a:rPr lang="cs-CZ" b="1" dirty="0"/>
              <a:t> to Sales Ratio)</a:t>
            </a:r>
          </a:p>
          <a:p>
            <a:r>
              <a:rPr lang="cs-CZ" b="1" dirty="0"/>
              <a:t>Poměr tržní ceny akcie a její účetní hodnoty (P/B - </a:t>
            </a:r>
            <a:r>
              <a:rPr lang="cs-CZ" b="1" dirty="0" err="1"/>
              <a:t>Price</a:t>
            </a:r>
            <a:r>
              <a:rPr lang="cs-CZ" b="1" dirty="0"/>
              <a:t> </a:t>
            </a:r>
            <a:r>
              <a:rPr lang="cs-CZ" b="1" dirty="0" err="1"/>
              <a:t>Book</a:t>
            </a:r>
            <a:r>
              <a:rPr lang="cs-CZ" b="1" dirty="0"/>
              <a:t> </a:t>
            </a:r>
            <a:r>
              <a:rPr lang="cs-CZ" b="1" dirty="0" err="1"/>
              <a:t>Value</a:t>
            </a:r>
            <a:r>
              <a:rPr lang="cs-CZ" b="1" dirty="0"/>
              <a:t>, M/B - Market to </a:t>
            </a:r>
            <a:r>
              <a:rPr lang="cs-CZ" b="1" dirty="0" err="1"/>
              <a:t>Book</a:t>
            </a:r>
            <a:r>
              <a:rPr lang="cs-CZ" b="1" dirty="0"/>
              <a:t> Ratio)</a:t>
            </a:r>
          </a:p>
          <a:p>
            <a:r>
              <a:rPr lang="cs-CZ" b="1" dirty="0"/>
              <a:t>Poměr tržní ceny akcie k zisku na akcii (P/E - </a:t>
            </a:r>
            <a:r>
              <a:rPr lang="cs-CZ" b="1" dirty="0" err="1"/>
              <a:t>Price</a:t>
            </a:r>
            <a:r>
              <a:rPr lang="cs-CZ" b="1" dirty="0"/>
              <a:t> </a:t>
            </a:r>
            <a:r>
              <a:rPr lang="cs-CZ" b="1" dirty="0" err="1"/>
              <a:t>Earnings</a:t>
            </a:r>
            <a:r>
              <a:rPr lang="cs-CZ" b="1" dirty="0"/>
              <a:t> Ratio)</a:t>
            </a:r>
          </a:p>
          <a:p>
            <a:r>
              <a:rPr lang="cs-CZ" b="1" dirty="0"/>
              <a:t>Trvale udržitelné tempo růstu (</a:t>
            </a:r>
            <a:r>
              <a:rPr lang="cs-CZ" b="1" dirty="0" err="1"/>
              <a:t>Sustainable</a:t>
            </a:r>
            <a:r>
              <a:rPr lang="cs-CZ" b="1" dirty="0"/>
              <a:t> </a:t>
            </a:r>
            <a:r>
              <a:rPr lang="cs-CZ" b="1" dirty="0" err="1"/>
              <a:t>Growth</a:t>
            </a:r>
            <a:r>
              <a:rPr lang="cs-CZ" b="1" dirty="0"/>
              <a:t> </a:t>
            </a:r>
            <a:r>
              <a:rPr lang="cs-CZ" b="1" dirty="0" err="1"/>
              <a:t>Rate</a:t>
            </a:r>
            <a:r>
              <a:rPr lang="cs-CZ" b="1" dirty="0"/>
              <a:t>)</a:t>
            </a:r>
          </a:p>
          <a:p>
            <a:r>
              <a:rPr lang="cs-CZ" b="1" dirty="0"/>
              <a:t>Účetní hodnota akcie (BV - </a:t>
            </a:r>
            <a:r>
              <a:rPr lang="cs-CZ" b="1" dirty="0" err="1"/>
              <a:t>Book</a:t>
            </a:r>
            <a:r>
              <a:rPr lang="cs-CZ" b="1" dirty="0"/>
              <a:t> </a:t>
            </a:r>
            <a:r>
              <a:rPr lang="cs-CZ" b="1" dirty="0" err="1"/>
              <a:t>Value</a:t>
            </a:r>
            <a:r>
              <a:rPr lang="cs-CZ" b="1" dirty="0"/>
              <a:t>)</a:t>
            </a:r>
          </a:p>
          <a:p>
            <a:r>
              <a:rPr lang="cs-CZ" b="1" dirty="0"/>
              <a:t>Výplatní poměr (</a:t>
            </a:r>
            <a:r>
              <a:rPr lang="cs-CZ" b="1" dirty="0" err="1"/>
              <a:t>Payout</a:t>
            </a:r>
            <a:r>
              <a:rPr lang="cs-CZ" b="1" dirty="0"/>
              <a:t> Ratio)</a:t>
            </a:r>
          </a:p>
        </p:txBody>
      </p:sp>
    </p:spTree>
    <p:extLst>
      <p:ext uri="{BB962C8B-B14F-4D97-AF65-F5344CB8AC3E}">
        <p14:creationId xmlns:p14="http://schemas.microsoft.com/office/powerpoint/2010/main" val="19922971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70CDDA-D25F-4BF9-B4FB-2DEFDFB88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0103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UKAZATELE PRODUKTIVITY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F98CAB-EB39-4433-8413-D1F95E0BA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71241"/>
            <a:ext cx="8229600" cy="2293749"/>
          </a:xfrm>
        </p:spPr>
        <p:txBody>
          <a:bodyPr/>
          <a:lstStyle/>
          <a:p>
            <a:r>
              <a:rPr lang="cs-CZ" b="1" dirty="0"/>
              <a:t>Celková produktivita (TFP - </a:t>
            </a:r>
            <a:r>
              <a:rPr lang="cs-CZ" b="1" dirty="0" err="1"/>
              <a:t>Total</a:t>
            </a:r>
            <a:r>
              <a:rPr lang="cs-CZ" b="1" dirty="0"/>
              <a:t> </a:t>
            </a:r>
            <a:r>
              <a:rPr lang="cs-CZ" b="1" dirty="0" err="1"/>
              <a:t>Factor</a:t>
            </a:r>
            <a:r>
              <a:rPr lang="cs-CZ" b="1" dirty="0"/>
              <a:t> </a:t>
            </a:r>
            <a:r>
              <a:rPr lang="cs-CZ" b="1" dirty="0" err="1"/>
              <a:t>Productivity</a:t>
            </a:r>
            <a:r>
              <a:rPr lang="cs-CZ" b="1" dirty="0"/>
              <a:t>)</a:t>
            </a:r>
          </a:p>
          <a:p>
            <a:r>
              <a:rPr lang="cs-CZ" b="1" dirty="0"/>
              <a:t>EVA (</a:t>
            </a:r>
            <a:r>
              <a:rPr lang="cs-CZ" b="1" dirty="0" err="1"/>
              <a:t>Economic</a:t>
            </a:r>
            <a:r>
              <a:rPr lang="cs-CZ" b="1" dirty="0"/>
              <a:t> </a:t>
            </a:r>
            <a:r>
              <a:rPr lang="cs-CZ" b="1" dirty="0" err="1"/>
              <a:t>Value</a:t>
            </a:r>
            <a:r>
              <a:rPr lang="cs-CZ" b="1" dirty="0"/>
              <a:t> </a:t>
            </a:r>
            <a:r>
              <a:rPr lang="cs-CZ" b="1" dirty="0" err="1"/>
              <a:t>Added</a:t>
            </a:r>
            <a:r>
              <a:rPr lang="cs-CZ" b="1" dirty="0"/>
              <a:t>) - Ekonomická přidaná hodnota</a:t>
            </a:r>
          </a:p>
        </p:txBody>
      </p:sp>
    </p:spTree>
    <p:extLst>
      <p:ext uri="{BB962C8B-B14F-4D97-AF65-F5344CB8AC3E}">
        <p14:creationId xmlns:p14="http://schemas.microsoft.com/office/powerpoint/2010/main" val="976149405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180167-9C3C-4045-AFE4-927FBF4CA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9106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DALŠÍ FINANČNÍ UKAZATELE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36A7F6-6AF1-4A8B-ADCF-C53DA9FE4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2047"/>
            <a:ext cx="8229600" cy="4274116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Altmanova analýza (Altman Z-</a:t>
            </a:r>
            <a:r>
              <a:rPr lang="cs-CZ" b="1" dirty="0" err="1"/>
              <a:t>score</a:t>
            </a:r>
            <a:r>
              <a:rPr lang="cs-CZ" b="1" dirty="0"/>
              <a:t>) - Altmanův index, Altmanova analýza</a:t>
            </a:r>
          </a:p>
          <a:p>
            <a:r>
              <a:rPr lang="cs-CZ" b="1" dirty="0"/>
              <a:t>CAGR (</a:t>
            </a:r>
            <a:r>
              <a:rPr lang="cs-CZ" b="1" dirty="0" err="1"/>
              <a:t>Compound</a:t>
            </a:r>
            <a:r>
              <a:rPr lang="cs-CZ" b="1" dirty="0"/>
              <a:t> </a:t>
            </a:r>
            <a:r>
              <a:rPr lang="cs-CZ" b="1" dirty="0" err="1"/>
              <a:t>Annual</a:t>
            </a:r>
            <a:r>
              <a:rPr lang="cs-CZ" b="1" dirty="0"/>
              <a:t> </a:t>
            </a:r>
            <a:r>
              <a:rPr lang="cs-CZ" b="1" dirty="0" err="1"/>
              <a:t>Growth</a:t>
            </a:r>
            <a:r>
              <a:rPr lang="cs-CZ" b="1" dirty="0"/>
              <a:t> </a:t>
            </a:r>
            <a:r>
              <a:rPr lang="cs-CZ" b="1" dirty="0" err="1"/>
              <a:t>Rate</a:t>
            </a:r>
            <a:r>
              <a:rPr lang="cs-CZ" b="1" dirty="0"/>
              <a:t>)</a:t>
            </a:r>
          </a:p>
          <a:p>
            <a:r>
              <a:rPr lang="cs-CZ" b="1" dirty="0"/>
              <a:t>DAR (</a:t>
            </a:r>
            <a:r>
              <a:rPr lang="cs-CZ" b="1" dirty="0" err="1"/>
              <a:t>Debt</a:t>
            </a:r>
            <a:r>
              <a:rPr lang="cs-CZ" b="1" dirty="0"/>
              <a:t>/</a:t>
            </a:r>
            <a:r>
              <a:rPr lang="cs-CZ" b="1" dirty="0" err="1"/>
              <a:t>Asset</a:t>
            </a:r>
            <a:r>
              <a:rPr lang="cs-CZ" b="1" dirty="0"/>
              <a:t> ratio) - proporce majetku společnosti, která je financována skrze dluh</a:t>
            </a:r>
          </a:p>
          <a:p>
            <a:r>
              <a:rPr lang="cs-CZ" b="1" dirty="0"/>
              <a:t>NWC (Net </a:t>
            </a:r>
            <a:r>
              <a:rPr lang="cs-CZ" b="1" dirty="0" err="1"/>
              <a:t>Working</a:t>
            </a:r>
            <a:r>
              <a:rPr lang="cs-CZ" b="1" dirty="0"/>
              <a:t> </a:t>
            </a:r>
            <a:r>
              <a:rPr lang="cs-CZ" b="1" dirty="0" err="1"/>
              <a:t>Capital</a:t>
            </a:r>
            <a:r>
              <a:rPr lang="cs-CZ" b="1" dirty="0"/>
              <a:t>)  - Čistý pracovní kapitál</a:t>
            </a:r>
          </a:p>
          <a:p>
            <a:r>
              <a:rPr lang="cs-CZ" b="1" dirty="0"/>
              <a:t>WC (</a:t>
            </a:r>
            <a:r>
              <a:rPr lang="cs-CZ" b="1" dirty="0" err="1"/>
              <a:t>Working</a:t>
            </a:r>
            <a:r>
              <a:rPr lang="cs-CZ" b="1" dirty="0"/>
              <a:t> </a:t>
            </a:r>
            <a:r>
              <a:rPr lang="cs-CZ" b="1" dirty="0" err="1"/>
              <a:t>Capital</a:t>
            </a:r>
            <a:r>
              <a:rPr lang="cs-CZ" b="1" dirty="0"/>
              <a:t>)  - Pracovní kapitál</a:t>
            </a:r>
          </a:p>
          <a:p>
            <a:r>
              <a:rPr lang="cs-CZ" b="1" dirty="0"/>
              <a:t>WACC (</a:t>
            </a:r>
            <a:r>
              <a:rPr lang="cs-CZ" b="1" dirty="0" err="1"/>
              <a:t>Weighted</a:t>
            </a:r>
            <a:r>
              <a:rPr lang="cs-CZ" b="1" dirty="0"/>
              <a:t> </a:t>
            </a:r>
            <a:r>
              <a:rPr lang="cs-CZ" b="1" dirty="0" err="1"/>
              <a:t>Average</a:t>
            </a:r>
            <a:r>
              <a:rPr lang="cs-CZ" b="1" dirty="0"/>
              <a:t> </a:t>
            </a:r>
            <a:r>
              <a:rPr lang="cs-CZ" b="1" dirty="0" err="1"/>
              <a:t>Cost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Capital</a:t>
            </a:r>
            <a:r>
              <a:rPr lang="cs-CZ" b="1" dirty="0"/>
              <a:t>) - průměrné náklady kapitálu</a:t>
            </a:r>
          </a:p>
        </p:txBody>
      </p:sp>
    </p:spTree>
    <p:extLst>
      <p:ext uri="{BB962C8B-B14F-4D97-AF65-F5344CB8AC3E}">
        <p14:creationId xmlns:p14="http://schemas.microsoft.com/office/powerpoint/2010/main" val="3102816405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C3FC4F-06F8-4B29-BCCE-235CB45F2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01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ABSOLUTNÍ UKAZATELE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(ABSOLUTE RATIOS)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56E69A-3B79-4B5E-984C-F03981AA1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05933"/>
            <a:ext cx="8229600" cy="1332854"/>
          </a:xfrm>
        </p:spPr>
        <p:txBody>
          <a:bodyPr/>
          <a:lstStyle/>
          <a:p>
            <a:r>
              <a:rPr lang="cs-CZ" b="1" dirty="0"/>
              <a:t>Horizontální analýza</a:t>
            </a:r>
          </a:p>
          <a:p>
            <a:r>
              <a:rPr lang="cs-CZ" b="1" dirty="0"/>
              <a:t>Vertikální analýza</a:t>
            </a:r>
          </a:p>
        </p:txBody>
      </p:sp>
    </p:spTree>
    <p:extLst>
      <p:ext uri="{BB962C8B-B14F-4D97-AF65-F5344CB8AC3E}">
        <p14:creationId xmlns:p14="http://schemas.microsoft.com/office/powerpoint/2010/main" val="3169898871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44C5C21-DE48-4478-BDF2-032423F9A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8608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ROZDÍLOVÉ UKAZATELE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43234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82A63-357E-4335-A1DA-543A064B8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PODÍLOVÉ (RELATIVNÍ) UKAZATELE (POMĚROVÉ, SYNTETICKÉ UKAZATELE)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1011D0-6AE3-48A6-8EBD-0FC47BB4F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87478"/>
            <a:ext cx="8229600" cy="3099661"/>
          </a:xfrm>
        </p:spPr>
        <p:txBody>
          <a:bodyPr/>
          <a:lstStyle/>
          <a:p>
            <a:r>
              <a:rPr lang="cs-CZ" b="1" dirty="0"/>
              <a:t>Ukazatele aktivity</a:t>
            </a:r>
          </a:p>
          <a:p>
            <a:r>
              <a:rPr lang="cs-CZ" b="1" dirty="0"/>
              <a:t>Ukazatele likvidity</a:t>
            </a:r>
          </a:p>
          <a:p>
            <a:r>
              <a:rPr lang="cs-CZ" b="1" dirty="0"/>
              <a:t>Ukazatele tržní hodnoty (kapitálového trhu)</a:t>
            </a:r>
          </a:p>
          <a:p>
            <a:r>
              <a:rPr lang="cs-CZ" b="1" dirty="0"/>
              <a:t>Ukazatele rentability</a:t>
            </a:r>
          </a:p>
          <a:p>
            <a:r>
              <a:rPr lang="cs-CZ" b="1" dirty="0"/>
              <a:t>Ukazatele zadluženosti</a:t>
            </a:r>
          </a:p>
        </p:txBody>
      </p:sp>
    </p:spTree>
    <p:extLst>
      <p:ext uri="{BB962C8B-B14F-4D97-AF65-F5344CB8AC3E}">
        <p14:creationId xmlns:p14="http://schemas.microsoft.com/office/powerpoint/2010/main" val="1175776436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D2BF5B-D77D-4EEB-8FA9-1B609A196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73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SOUSTAVA PROVÁZANÝCH UKAZATELŮ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FEEC24-15C3-4876-AD70-98271BAB2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07410"/>
            <a:ext cx="8229600" cy="922149"/>
          </a:xfrm>
        </p:spPr>
        <p:txBody>
          <a:bodyPr/>
          <a:lstStyle/>
          <a:p>
            <a:r>
              <a:rPr lang="cs-CZ" b="1" dirty="0"/>
              <a:t>viz např. BSC</a:t>
            </a:r>
          </a:p>
        </p:txBody>
      </p:sp>
    </p:spTree>
    <p:extLst>
      <p:ext uri="{BB962C8B-B14F-4D97-AF65-F5344CB8AC3E}">
        <p14:creationId xmlns:p14="http://schemas.microsoft.com/office/powerpoint/2010/main" val="169855302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921BCD-E05B-4EE7-A115-9962B9162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2096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ZÁKLADNÍ FINANČNÍ VÝKAZY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000DBF-6DE0-4874-92C7-3ED73E0E2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8767"/>
            <a:ext cx="8229600" cy="2014780"/>
          </a:xfrm>
        </p:spPr>
        <p:txBody>
          <a:bodyPr/>
          <a:lstStyle/>
          <a:p>
            <a:r>
              <a:rPr lang="cs-CZ" b="1" dirty="0"/>
              <a:t>Rozvaha</a:t>
            </a:r>
          </a:p>
          <a:p>
            <a:r>
              <a:rPr lang="cs-CZ" b="1" dirty="0"/>
              <a:t>Výkaz zisku a ztráty („výsledovka“)</a:t>
            </a:r>
          </a:p>
          <a:p>
            <a:r>
              <a:rPr lang="cs-CZ" b="1" dirty="0"/>
              <a:t>Přehled o peněžních tocích (Cash </a:t>
            </a:r>
            <a:r>
              <a:rPr lang="cs-CZ" b="1" dirty="0" err="1"/>
              <a:t>Flow</a:t>
            </a:r>
            <a:r>
              <a:rPr lang="cs-CZ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7461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F49724-89F5-47C7-BF3D-9BB4DE3D2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868998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METODY ŘÍZENÍ INOVACÍ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82F145-3F73-442D-B91C-4C672E798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9311"/>
            <a:ext cx="8229600" cy="4606852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Blue </a:t>
            </a:r>
            <a:r>
              <a:rPr lang="cs-CZ" b="1" dirty="0" err="1"/>
              <a:t>Ocean</a:t>
            </a:r>
            <a:r>
              <a:rPr lang="cs-CZ" b="1" dirty="0"/>
              <a:t> </a:t>
            </a:r>
            <a:r>
              <a:rPr lang="cs-CZ" b="1" dirty="0" err="1"/>
              <a:t>Strategy</a:t>
            </a:r>
            <a:endParaRPr lang="cs-CZ" b="1" dirty="0"/>
          </a:p>
          <a:p>
            <a:r>
              <a:rPr lang="cs-CZ" b="1" dirty="0"/>
              <a:t>CAF</a:t>
            </a:r>
          </a:p>
          <a:p>
            <a:r>
              <a:rPr lang="cs-CZ" b="1" dirty="0"/>
              <a:t>DMAIC</a:t>
            </a:r>
          </a:p>
          <a:p>
            <a:r>
              <a:rPr lang="cs-CZ" b="1" dirty="0" err="1"/>
              <a:t>Demingův</a:t>
            </a:r>
            <a:r>
              <a:rPr lang="cs-CZ" b="1" dirty="0"/>
              <a:t> cyklus (PDCA)</a:t>
            </a:r>
          </a:p>
          <a:p>
            <a:r>
              <a:rPr lang="cs-CZ" b="1" dirty="0"/>
              <a:t>EFQM Excellence Model</a:t>
            </a:r>
          </a:p>
          <a:p>
            <a:r>
              <a:rPr lang="cs-CZ" b="1" dirty="0" err="1"/>
              <a:t>Kaizen</a:t>
            </a:r>
            <a:endParaRPr lang="cs-CZ" b="1" dirty="0"/>
          </a:p>
          <a:p>
            <a:r>
              <a:rPr lang="cs-CZ" b="1" dirty="0"/>
              <a:t>Kroužky kvality (</a:t>
            </a:r>
            <a:r>
              <a:rPr lang="cs-CZ" b="1" dirty="0" err="1"/>
              <a:t>Quality</a:t>
            </a:r>
            <a:r>
              <a:rPr lang="cs-CZ" b="1" dirty="0"/>
              <a:t> </a:t>
            </a:r>
            <a:r>
              <a:rPr lang="cs-CZ" b="1" dirty="0" err="1"/>
              <a:t>Circles</a:t>
            </a:r>
            <a:r>
              <a:rPr lang="cs-CZ" b="1" dirty="0"/>
              <a:t>)</a:t>
            </a:r>
          </a:p>
          <a:p>
            <a:r>
              <a:rPr lang="cs-CZ" b="1" dirty="0"/>
              <a:t>Open Innovation</a:t>
            </a:r>
          </a:p>
          <a:p>
            <a:r>
              <a:rPr lang="cs-CZ" b="1" dirty="0" err="1"/>
              <a:t>Six</a:t>
            </a:r>
            <a:r>
              <a:rPr lang="cs-CZ" b="1" dirty="0"/>
              <a:t> Sigma</a:t>
            </a:r>
          </a:p>
          <a:p>
            <a:r>
              <a:rPr lang="cs-CZ" b="1" dirty="0"/>
              <a:t>TRIZ</a:t>
            </a:r>
          </a:p>
          <a:p>
            <a:r>
              <a:rPr lang="cs-CZ" b="1" dirty="0"/>
              <a:t>TQM – </a:t>
            </a:r>
            <a:r>
              <a:rPr lang="cs-CZ" b="1" dirty="0" err="1"/>
              <a:t>Total</a:t>
            </a:r>
            <a:r>
              <a:rPr lang="cs-CZ" b="1" dirty="0"/>
              <a:t> </a:t>
            </a:r>
            <a:r>
              <a:rPr lang="cs-CZ" b="1" dirty="0" err="1"/>
              <a:t>Quality</a:t>
            </a:r>
            <a:r>
              <a:rPr lang="cs-CZ" b="1" dirty="0"/>
              <a:t> Management</a:t>
            </a:r>
          </a:p>
          <a:p>
            <a:r>
              <a:rPr lang="cs-CZ" b="1" dirty="0"/>
              <a:t>User </a:t>
            </a:r>
            <a:r>
              <a:rPr lang="cs-CZ" b="1" dirty="0" err="1"/>
              <a:t>Centered</a:t>
            </a:r>
            <a:r>
              <a:rPr lang="cs-CZ" b="1" dirty="0"/>
              <a:t> Design</a:t>
            </a:r>
          </a:p>
        </p:txBody>
      </p:sp>
    </p:spTree>
    <p:extLst>
      <p:ext uri="{BB962C8B-B14F-4D97-AF65-F5344CB8AC3E}">
        <p14:creationId xmlns:p14="http://schemas.microsoft.com/office/powerpoint/2010/main" val="420829340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A09BF2-46CF-4B41-AFAB-1F0000EF9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BEP – BOD ZVRATU</a:t>
            </a:r>
          </a:p>
        </p:txBody>
      </p:sp>
    </p:spTree>
    <p:extLst>
      <p:ext uri="{BB962C8B-B14F-4D97-AF65-F5344CB8AC3E}">
        <p14:creationId xmlns:p14="http://schemas.microsoft.com/office/powerpoint/2010/main" val="3578893571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C60C33D-EFB5-4946-8F90-A8AC74B5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4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BOD ZVRATU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(BEP – BREAK EVEN POINT)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7316B65-03B3-4B30-B43F-55B254D8F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62753"/>
            <a:ext cx="8229600" cy="386341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Je takový objem výroby a prodeje, při kterém se tržby právě rovnají nákladům, tj. zisk je rovný nule.</a:t>
            </a:r>
          </a:p>
          <a:p>
            <a:r>
              <a:rPr lang="cs-CZ" b="1" dirty="0"/>
              <a:t>Bod zvratu bývá někdy označen také jako mrtvý bod, kritický bod rentability, nulový bod, bod krytí nákladů.</a:t>
            </a:r>
          </a:p>
          <a:p>
            <a:r>
              <a:rPr lang="cs-CZ" b="1" dirty="0"/>
              <a:t>Někdy se používá zkratka BZ nebo BEP.</a:t>
            </a:r>
          </a:p>
          <a:p>
            <a:r>
              <a:rPr lang="cs-CZ" b="1" dirty="0"/>
              <a:t>Zjišťováním bodu zvratu se zabývá analýza bodu zvratu (</a:t>
            </a:r>
            <a:r>
              <a:rPr lang="cs-CZ" b="1" dirty="0" err="1"/>
              <a:t>Break</a:t>
            </a:r>
            <a:r>
              <a:rPr lang="cs-CZ" b="1" dirty="0"/>
              <a:t> </a:t>
            </a:r>
            <a:r>
              <a:rPr lang="cs-CZ" b="1" dirty="0" err="1"/>
              <a:t>Even</a:t>
            </a:r>
            <a:r>
              <a:rPr lang="cs-CZ" b="1" dirty="0"/>
              <a:t> Point </a:t>
            </a:r>
            <a:r>
              <a:rPr lang="cs-CZ" b="1" dirty="0" err="1"/>
              <a:t>Analysis</a:t>
            </a:r>
            <a:r>
              <a:rPr lang="cs-CZ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37507095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3897B0-E88C-43C9-BCFB-B0CDAD1ED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2095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K ČEMU JE BOD ZVRATU V PRAXI?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C315A0-EE45-44AE-B121-916A0D962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53805"/>
            <a:ext cx="8229600" cy="2150390"/>
          </a:xfrm>
        </p:spPr>
        <p:txBody>
          <a:bodyPr/>
          <a:lstStyle/>
          <a:p>
            <a:r>
              <a:rPr lang="cs-CZ" b="1" dirty="0"/>
              <a:t>Bod zvratu je důležité znát, abychom byli schopni vyčíslit, od kdy se vyplatí určitá investice, od kdy je projekt, produkt, startup nebo celá firma rentabilní.</a:t>
            </a:r>
          </a:p>
        </p:txBody>
      </p:sp>
    </p:spTree>
    <p:extLst>
      <p:ext uri="{BB962C8B-B14F-4D97-AF65-F5344CB8AC3E}">
        <p14:creationId xmlns:p14="http://schemas.microsoft.com/office/powerpoint/2010/main" val="2932084515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D5B039-7D0A-4BB0-B7FB-EDFCE74BE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6855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ANALÝZA BODU ZVRATU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6634F0-506C-4FDC-89BE-12BFC5C5A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24007"/>
            <a:ext cx="8229600" cy="337863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Analýza bodu zvratu </a:t>
            </a:r>
            <a:r>
              <a:rPr lang="cs-CZ" b="1" dirty="0"/>
              <a:t>(</a:t>
            </a:r>
            <a:r>
              <a:rPr lang="cs-CZ" b="1" dirty="0" err="1">
                <a:solidFill>
                  <a:srgbClr val="00B0F0"/>
                </a:solidFill>
              </a:rPr>
              <a:t>Break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00B0F0"/>
                </a:solidFill>
              </a:rPr>
              <a:t>Even</a:t>
            </a:r>
            <a:r>
              <a:rPr lang="cs-CZ" b="1" dirty="0">
                <a:solidFill>
                  <a:srgbClr val="00B0F0"/>
                </a:solidFill>
              </a:rPr>
              <a:t> Point </a:t>
            </a:r>
            <a:r>
              <a:rPr lang="cs-CZ" b="1" dirty="0" err="1">
                <a:solidFill>
                  <a:srgbClr val="00B0F0"/>
                </a:solidFill>
              </a:rPr>
              <a:t>Analysis</a:t>
            </a:r>
            <a:r>
              <a:rPr lang="cs-CZ" b="1" dirty="0"/>
              <a:t>, </a:t>
            </a:r>
            <a:r>
              <a:rPr lang="cs-CZ" b="1" dirty="0" err="1">
                <a:solidFill>
                  <a:srgbClr val="00B0F0"/>
                </a:solidFill>
              </a:rPr>
              <a:t>Cost</a:t>
            </a:r>
            <a:r>
              <a:rPr lang="cs-CZ" b="1" dirty="0">
                <a:solidFill>
                  <a:srgbClr val="00B0F0"/>
                </a:solidFill>
              </a:rPr>
              <a:t>-</a:t>
            </a:r>
            <a:r>
              <a:rPr lang="cs-CZ" b="1" dirty="0" err="1">
                <a:solidFill>
                  <a:srgbClr val="00B0F0"/>
                </a:solidFill>
              </a:rPr>
              <a:t>Volume</a:t>
            </a:r>
            <a:r>
              <a:rPr lang="cs-CZ" b="1" dirty="0">
                <a:solidFill>
                  <a:srgbClr val="00B0F0"/>
                </a:solidFill>
              </a:rPr>
              <a:t>-Profit </a:t>
            </a:r>
            <a:r>
              <a:rPr lang="cs-CZ" b="1" dirty="0" err="1">
                <a:solidFill>
                  <a:srgbClr val="00B0F0"/>
                </a:solidFill>
              </a:rPr>
              <a:t>Analysis</a:t>
            </a:r>
            <a:r>
              <a:rPr lang="cs-CZ" b="1" dirty="0"/>
              <a:t>)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/>
              <a:t>je analytická technika, která pomáhá zjistit kritický objem prodeje, při kterém se tržby právě rovnají nákladům.</a:t>
            </a:r>
          </a:p>
          <a:p>
            <a:r>
              <a:rPr lang="cs-CZ" b="1" dirty="0"/>
              <a:t>Tento objem je označovaný jako bod zvratu.</a:t>
            </a:r>
          </a:p>
        </p:txBody>
      </p:sp>
    </p:spTree>
    <p:extLst>
      <p:ext uri="{BB962C8B-B14F-4D97-AF65-F5344CB8AC3E}">
        <p14:creationId xmlns:p14="http://schemas.microsoft.com/office/powerpoint/2010/main" val="3228212998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90AA62-D82E-445C-B9DD-DFECEBDC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2354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VÝPOČET BODU ZVRATU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7DAF26-4E29-494D-AE24-DE10CB31F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68285"/>
            <a:ext cx="8229600" cy="4157878"/>
          </a:xfrm>
        </p:spPr>
        <p:txBody>
          <a:bodyPr/>
          <a:lstStyle/>
          <a:p>
            <a:r>
              <a:rPr lang="cs-CZ" b="1" dirty="0"/>
              <a:t>Objem výroby a prodeje odpovídající bodu zvratu </a:t>
            </a:r>
            <a:r>
              <a:rPr lang="cs-CZ" b="1" i="1" dirty="0" err="1"/>
              <a:t>qBZ</a:t>
            </a:r>
            <a:r>
              <a:rPr lang="cs-CZ" b="1" dirty="0"/>
              <a:t> se spočítá pro lineární náklady</a:t>
            </a:r>
            <a:br>
              <a:rPr lang="cs-CZ" b="1" dirty="0"/>
            </a:br>
            <a:r>
              <a:rPr lang="cs-CZ" b="1" dirty="0"/>
              <a:t>a tržby jako </a:t>
            </a:r>
            <a:r>
              <a:rPr lang="cs-CZ" b="1" i="1" dirty="0"/>
              <a:t>q</a:t>
            </a:r>
            <a:r>
              <a:rPr lang="cs-CZ" b="1" dirty="0"/>
              <a:t> s tohoto vztahu:</a:t>
            </a:r>
          </a:p>
          <a:p>
            <a:pPr lvl="2"/>
            <a:r>
              <a:rPr lang="cs-CZ" b="1" i="1" dirty="0"/>
              <a:t>T = N</a:t>
            </a:r>
            <a:endParaRPr lang="cs-CZ" b="1" dirty="0"/>
          </a:p>
          <a:p>
            <a:pPr lvl="2"/>
            <a:r>
              <a:rPr lang="cs-CZ" b="1" i="1" dirty="0"/>
              <a:t>p ∙ q = a + b ∙ q</a:t>
            </a:r>
            <a:endParaRPr lang="cs-CZ" b="1" dirty="0"/>
          </a:p>
          <a:p>
            <a:pPr lvl="1"/>
            <a:r>
              <a:rPr lang="cs-CZ" b="1" dirty="0"/>
              <a:t>Po úpravě:</a:t>
            </a:r>
          </a:p>
          <a:p>
            <a:pPr lvl="2"/>
            <a:r>
              <a:rPr lang="cs-CZ" b="1" i="1" dirty="0"/>
              <a:t>p ∙ q - b ∙ q = a</a:t>
            </a:r>
            <a:endParaRPr lang="cs-CZ" b="1" dirty="0"/>
          </a:p>
          <a:p>
            <a:pPr lvl="2"/>
            <a:r>
              <a:rPr lang="cs-CZ" b="1" i="1" dirty="0" err="1"/>
              <a:t>q</a:t>
            </a:r>
            <a:r>
              <a:rPr lang="cs-CZ" b="1" i="1" baseline="-25000" dirty="0" err="1"/>
              <a:t>BZ</a:t>
            </a:r>
            <a:r>
              <a:rPr lang="cs-CZ" b="1" i="1" dirty="0"/>
              <a:t> = a / (p-b)</a:t>
            </a:r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B0EA815-7C04-4CD2-8D7C-CB7FABA31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769962"/>
            <a:ext cx="3122367" cy="225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66567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092404-0DD7-42F6-8FFF-149DF9BF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265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PODMÍNKY, KTERÉ ZNEMOŽŇUJÍ DOSAŽENÍ BODU ZVRATU (A ZISKU)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37E3F4F-3FF0-445F-A6E6-D2B4F2AFD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116" y="1761929"/>
            <a:ext cx="4148676" cy="198300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Může nastat situace, za které není možné bodu zvratu (a tedy ani zisku) dosáhnout.</a:t>
            </a:r>
          </a:p>
          <a:p>
            <a:r>
              <a:rPr lang="cs-CZ" dirty="0"/>
              <a:t>Děje se tak za podmínky, že cena výrobku (p) je menší než variabilní náklady (b).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7BF317D8-9EB8-456B-81FC-39EB002A1E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86669" y="4150519"/>
            <a:ext cx="2381250" cy="1762125"/>
          </a:xfrm>
          <a:prstGeom prst="rect">
            <a:avLst/>
          </a:prstGeo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FAF999D-95CA-4E42-A5A4-9562844B1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175260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Druhým případem je, že není bodu zvratu dosaženo z důvodu omezené kapacity výroby či malého objemu koupěschopné poptávky.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3429064B-5216-4237-969C-976AF831F89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499100" y="4150519"/>
            <a:ext cx="23336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69695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529D596A-0272-4A45-BCB0-F436AEF23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884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ALTERNATIVA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69861A8F-2ADA-43AD-8CC8-2EC0C514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78071"/>
            <a:ext cx="8229600" cy="1301858"/>
          </a:xfrm>
        </p:spPr>
        <p:txBody>
          <a:bodyPr/>
          <a:lstStyle/>
          <a:p>
            <a:r>
              <a:rPr lang="cs-CZ" b="1" dirty="0"/>
              <a:t>Bod zvratu lze vypočítat i pro peněžní toky (cash </a:t>
            </a:r>
            <a:r>
              <a:rPr lang="cs-CZ" b="1" dirty="0" err="1"/>
              <a:t>flow</a:t>
            </a:r>
            <a:r>
              <a:rPr lang="cs-CZ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62438412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D695BA-3901-4C60-97E9-C0B346DA8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335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ANALÝZA BODU ZVRATU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1FCE47-7F18-4BA5-AB9B-CC2F86190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37569"/>
            <a:ext cx="8229600" cy="3560736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Analýza bodu zvratu pomáhá organizaci najít místo v čase, kdy bude produkt (výrobek či služba či nová technologie) rentabilní.</a:t>
            </a:r>
          </a:p>
          <a:p>
            <a:r>
              <a:rPr lang="cs-CZ" b="1" dirty="0"/>
              <a:t>Pomáhá například při volbě vhodného řešení či technologie v závislosti na výnosech</a:t>
            </a:r>
            <a:br>
              <a:rPr lang="cs-CZ" b="1" dirty="0"/>
            </a:br>
            <a:r>
              <a:rPr lang="cs-CZ" b="1" dirty="0"/>
              <a:t>a struktuře nákladů v čase.</a:t>
            </a:r>
          </a:p>
        </p:txBody>
      </p:sp>
    </p:spTree>
    <p:extLst>
      <p:ext uri="{BB962C8B-B14F-4D97-AF65-F5344CB8AC3E}">
        <p14:creationId xmlns:p14="http://schemas.microsoft.com/office/powerpoint/2010/main" val="3445795204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7259C8-6CB1-4892-9F66-430FD459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TCO</a:t>
            </a:r>
          </a:p>
        </p:txBody>
      </p:sp>
    </p:spTree>
    <p:extLst>
      <p:ext uri="{BB962C8B-B14F-4D97-AF65-F5344CB8AC3E}">
        <p14:creationId xmlns:p14="http://schemas.microsoft.com/office/powerpoint/2010/main" val="632691793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0B89FA-4654-474F-919A-C17E97AE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228"/>
            <a:ext cx="8229600" cy="830409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TOTAL COST OF OWNERSHIP (TCO) –</a:t>
            </a:r>
            <a:br>
              <a:rPr lang="cs-CZ" sz="3200" b="1" dirty="0">
                <a:solidFill>
                  <a:srgbClr val="FF0000"/>
                </a:solidFill>
              </a:rPr>
            </a:br>
            <a:r>
              <a:rPr lang="cs-CZ" sz="3200" b="1" dirty="0">
                <a:solidFill>
                  <a:srgbClr val="FF0000"/>
                </a:solidFill>
              </a:rPr>
              <a:t>CELKOVÉ NÁKLADY NA VLASTNICTVÍ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8F12428-8E50-458F-9C0C-B178E7198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1530247"/>
            <a:ext cx="698182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5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7A1AB26-1689-498E-BECF-8E825859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64972"/>
            <a:ext cx="8229600" cy="2928055"/>
          </a:xfrm>
        </p:spPr>
        <p:txBody>
          <a:bodyPr>
            <a:noAutofit/>
          </a:bodyPr>
          <a:lstStyle/>
          <a:p>
            <a:r>
              <a:rPr lang="cs-CZ" sz="6000" b="1" dirty="0">
                <a:solidFill>
                  <a:srgbClr val="FF0000"/>
                </a:solidFill>
              </a:rPr>
              <a:t>4. VYBRANÉ NÁSTROJE MANAGEMENTU ZMĚN A INOVACÍ</a:t>
            </a:r>
          </a:p>
        </p:txBody>
      </p:sp>
    </p:spTree>
    <p:extLst>
      <p:ext uri="{BB962C8B-B14F-4D97-AF65-F5344CB8AC3E}">
        <p14:creationId xmlns:p14="http://schemas.microsoft.com/office/powerpoint/2010/main" val="3112324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31422-8A5C-4C0A-A8E7-742940BBB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26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SMART</a:t>
            </a:r>
          </a:p>
        </p:txBody>
      </p:sp>
    </p:spTree>
    <p:extLst>
      <p:ext uri="{BB962C8B-B14F-4D97-AF65-F5344CB8AC3E}">
        <p14:creationId xmlns:p14="http://schemas.microsoft.com/office/powerpoint/2010/main" val="3033816498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447F2EF-D042-4563-B38D-1F70E85AE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56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CELKOVÉ NÁKLADY NA VLASTNICTVÍ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DE16AC8-B8E4-479A-99D4-95A5E2B09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0805"/>
            <a:ext cx="8229600" cy="3674378"/>
          </a:xfrm>
        </p:spPr>
        <p:txBody>
          <a:bodyPr/>
          <a:lstStyle/>
          <a:p>
            <a:r>
              <a:rPr lang="cs-CZ" b="1" dirty="0"/>
              <a:t>Jsou finanční odhady, jejichž cílem je pomoci kupujícím a majitelům určit přímé a nepřímé náklady na produkt nebo systém.</a:t>
            </a:r>
          </a:p>
          <a:p>
            <a:r>
              <a:rPr lang="cs-CZ" b="1" dirty="0"/>
              <a:t>Je to koncept účetnictví managementu, který lze použít v úplném nákladovém účetnictví nebo dokonce v ekologické ekonomice, kde zahrnuje sociální náklady. </a:t>
            </a:r>
          </a:p>
        </p:txBody>
      </p:sp>
    </p:spTree>
    <p:extLst>
      <p:ext uri="{BB962C8B-B14F-4D97-AF65-F5344CB8AC3E}">
        <p14:creationId xmlns:p14="http://schemas.microsoft.com/office/powerpoint/2010/main" val="1505250450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54141E-8E91-4504-AFB0-1907E0B82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426" y="160337"/>
            <a:ext cx="3797085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UŽITÍ TCO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894C92-9D74-412C-8A1E-CA8CCD1F1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Prostřednictvím TCO se vyjadřují </a:t>
            </a:r>
            <a:r>
              <a:rPr lang="cs-CZ" b="1" dirty="0">
                <a:solidFill>
                  <a:srgbClr val="00B0F0"/>
                </a:solidFill>
              </a:rPr>
              <a:t>kompletní náklady na investici a její provoz</a:t>
            </a:r>
            <a:r>
              <a:rPr lang="cs-CZ" b="1" dirty="0"/>
              <a:t>, zahrnující nejen pořizovací cenu, ale také výdaje vznikající vlastnictvím hodnocených statků.</a:t>
            </a:r>
          </a:p>
          <a:p>
            <a:r>
              <a:rPr lang="cs-CZ" b="1" dirty="0"/>
              <a:t>Abychom mohli spočítat náklady na projekt, musíme získat všechny nákladové vstupy, ne jenom okamžitě ovlivňující projekt, ale i ty, které vstupují do nákladů později. </a:t>
            </a:r>
          </a:p>
        </p:txBody>
      </p:sp>
    </p:spTree>
    <p:extLst>
      <p:ext uri="{BB962C8B-B14F-4D97-AF65-F5344CB8AC3E}">
        <p14:creationId xmlns:p14="http://schemas.microsoft.com/office/powerpoint/2010/main" val="2282338097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99F443-CADD-44EC-94DE-8C0C1688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1099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TCO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56C02E-D9BA-4CB2-B54E-25C4C76B4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31757"/>
            <a:ext cx="8229600" cy="3332136"/>
          </a:xfrm>
        </p:spPr>
        <p:txBody>
          <a:bodyPr/>
          <a:lstStyle/>
          <a:p>
            <a:r>
              <a:rPr lang="cs-CZ" b="1" dirty="0"/>
              <a:t>Metoda výpočtu celkových nákladů na nějakou službu nebo výrobek po celou dobu jeho životnosti nebo využívání.</a:t>
            </a:r>
          </a:p>
          <a:p>
            <a:r>
              <a:rPr lang="cs-CZ" b="1" dirty="0"/>
              <a:t>Tato metoda je běžná např. v oblasti investic do informačních technologií, Facility Managementu a mnoha dalších oblastech.</a:t>
            </a:r>
          </a:p>
        </p:txBody>
      </p:sp>
    </p:spTree>
    <p:extLst>
      <p:ext uri="{BB962C8B-B14F-4D97-AF65-F5344CB8AC3E}">
        <p14:creationId xmlns:p14="http://schemas.microsoft.com/office/powerpoint/2010/main" val="1875750522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C1E4C2-061C-4AE8-99DA-E7876351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01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PŘÍKLADY NÁKLADŮ,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VSTUPUJÍCÍCH DO VÝPOČTU TCO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88C9C9-9BA7-44C7-9A34-97511FE17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76034"/>
            <a:ext cx="8229600" cy="4150129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Přímé náklady na pořízení investice (cena)</a:t>
            </a:r>
          </a:p>
          <a:p>
            <a:r>
              <a:rPr lang="cs-CZ" b="1" dirty="0"/>
              <a:t>Poplatky spojené s provozem/údržbou </a:t>
            </a:r>
          </a:p>
          <a:p>
            <a:r>
              <a:rPr lang="cs-CZ" b="1" dirty="0"/>
              <a:t>Náklady spojené s vyškolením uživatelů investice</a:t>
            </a:r>
          </a:p>
          <a:p>
            <a:r>
              <a:rPr lang="cs-CZ" b="1" dirty="0"/>
              <a:t>Náklady spojené s údržbou a opravami</a:t>
            </a:r>
          </a:p>
          <a:p>
            <a:r>
              <a:rPr lang="cs-CZ" b="1" dirty="0"/>
              <a:t>Náklady spojené s nečinností investičního celku z příčiny opravy, odstávky v důsledku poruchy, inovace atp.</a:t>
            </a:r>
          </a:p>
        </p:txBody>
      </p:sp>
    </p:spTree>
    <p:extLst>
      <p:ext uri="{BB962C8B-B14F-4D97-AF65-F5344CB8AC3E}">
        <p14:creationId xmlns:p14="http://schemas.microsoft.com/office/powerpoint/2010/main" val="3283587647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CAB2CD-A973-49C1-9B4F-583996C9F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1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NEVÝHODA METODY VÝPOČTU TCO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D54255-79F7-4119-ABBC-86CEEF3D1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14601"/>
            <a:ext cx="8229600" cy="1828800"/>
          </a:xfrm>
        </p:spPr>
        <p:txBody>
          <a:bodyPr/>
          <a:lstStyle/>
          <a:p>
            <a:r>
              <a:rPr lang="cs-CZ" b="1" dirty="0"/>
              <a:t>Nebere v úvahu hodnotu peněz a hodnotí investici pouze z pohledu nákladů, nikoliv výnosů.</a:t>
            </a:r>
          </a:p>
        </p:txBody>
      </p:sp>
    </p:spTree>
    <p:extLst>
      <p:ext uri="{BB962C8B-B14F-4D97-AF65-F5344CB8AC3E}">
        <p14:creationId xmlns:p14="http://schemas.microsoft.com/office/powerpoint/2010/main" val="2735489776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1F8961-D488-4D8A-8267-037AD9E24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6684"/>
            <a:ext cx="8229600" cy="820953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K ČEMU JE TCO V PRAXI? (1)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B106C9-9D49-44BB-A5FC-DEED01121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Díky TCO dokážeme vyjádřit opravdu celkové náklady po celou dobu životnosti. Nemůže tak dojít ke zkreslení skutečnosti - obvykle když pořizovací cena je nízká, ale provozní náklady jsou vysoké nebo má výrobek malou životnost a musí se obměňovat často - a tak celkové náklady vyjádřené pomocí TCO odhalí, že levnější pořízení nemusí vždy vyjít po celou dobu životnosti ve skutečnosti levněji.</a:t>
            </a:r>
          </a:p>
        </p:txBody>
      </p:sp>
    </p:spTree>
    <p:extLst>
      <p:ext uri="{BB962C8B-B14F-4D97-AF65-F5344CB8AC3E}">
        <p14:creationId xmlns:p14="http://schemas.microsoft.com/office/powerpoint/2010/main" val="2646002934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701A74-BCD7-4A34-8352-8E97A13CB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5430"/>
            <a:ext cx="8229600" cy="964769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K ČEMU JE TCO V PRAXI? (2)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03C757-902A-4F75-9B79-C9C871FA2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Typické období, na které se počítá TCO různých zařízení, vybavení nebo technologií je 3-5 let (typicky 5 let), protože to zhruba odpovídá záruce nebo nutné technologické obměně.</a:t>
            </a:r>
          </a:p>
          <a:p>
            <a:r>
              <a:rPr lang="cs-CZ" b="1" dirty="0"/>
              <a:t>Dá se říci, že se TCO počítá buď k morální nebo fyzické životnosti.</a:t>
            </a:r>
          </a:p>
          <a:p>
            <a:r>
              <a:rPr lang="cs-CZ" b="1" dirty="0"/>
              <a:t>U infrastruktury a staveb je pochopitelně celková doba životnosti delší je i výpočet TCO na delší období.</a:t>
            </a:r>
          </a:p>
        </p:txBody>
      </p:sp>
    </p:spTree>
    <p:extLst>
      <p:ext uri="{BB962C8B-B14F-4D97-AF65-F5344CB8AC3E}">
        <p14:creationId xmlns:p14="http://schemas.microsoft.com/office/powerpoint/2010/main" val="1656909710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57C71A-18B6-482E-9C37-A8394F92A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8849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VYUŽITÍ TCO V PODNIKOVÉ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7F056E-1213-4763-8EEC-41C8E882B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66167"/>
            <a:ext cx="8229600" cy="2700580"/>
          </a:xfrm>
        </p:spPr>
        <p:txBody>
          <a:bodyPr/>
          <a:lstStyle/>
          <a:p>
            <a:r>
              <a:rPr lang="cs-CZ" b="1" dirty="0" err="1"/>
              <a:t>Total</a:t>
            </a:r>
            <a:r>
              <a:rPr lang="cs-CZ" b="1" dirty="0"/>
              <a:t> </a:t>
            </a:r>
            <a:r>
              <a:rPr lang="cs-CZ" b="1" dirty="0" err="1"/>
              <a:t>Cost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Ownership</a:t>
            </a:r>
            <a:r>
              <a:rPr lang="cs-CZ" b="1" dirty="0"/>
              <a:t> využívají podniky také při hodnocení nákladů investičních variant, kde porovnávají celkové náklady (pořizovací + provozní) po celou dobu předpokládané životnosti.</a:t>
            </a:r>
          </a:p>
        </p:txBody>
      </p:sp>
    </p:spTree>
    <p:extLst>
      <p:ext uri="{BB962C8B-B14F-4D97-AF65-F5344CB8AC3E}">
        <p14:creationId xmlns:p14="http://schemas.microsoft.com/office/powerpoint/2010/main" val="3818011398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D352B-974C-4AA4-BC16-26682126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EBIT – HRUBÝ ZISK</a:t>
            </a:r>
          </a:p>
        </p:txBody>
      </p:sp>
    </p:spTree>
    <p:extLst>
      <p:ext uri="{BB962C8B-B14F-4D97-AF65-F5344CB8AC3E}">
        <p14:creationId xmlns:p14="http://schemas.microsoft.com/office/powerpoint/2010/main" val="1264917288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5732CB7-7F85-4F16-9E89-1A96FE488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EBIT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5DD5EE5-2031-47C1-8B04-533C24F82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15719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Zisk před zdaněním a úroky </a:t>
            </a:r>
            <a:r>
              <a:rPr lang="cs-CZ" b="1" dirty="0"/>
              <a:t>(anglicky </a:t>
            </a:r>
            <a:r>
              <a:rPr lang="cs-CZ" b="1" dirty="0" err="1">
                <a:solidFill>
                  <a:srgbClr val="FF0000"/>
                </a:solidFill>
              </a:rPr>
              <a:t>E</a:t>
            </a:r>
            <a:r>
              <a:rPr lang="cs-CZ" b="1" dirty="0" err="1">
                <a:solidFill>
                  <a:srgbClr val="00B0F0"/>
                </a:solidFill>
              </a:rPr>
              <a:t>arnings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B</a:t>
            </a:r>
            <a:r>
              <a:rPr lang="cs-CZ" b="1" dirty="0" err="1">
                <a:solidFill>
                  <a:srgbClr val="00B0F0"/>
                </a:solidFill>
              </a:rPr>
              <a:t>efore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</a:t>
            </a:r>
            <a:r>
              <a:rPr lang="cs-CZ" b="1" dirty="0" err="1">
                <a:solidFill>
                  <a:srgbClr val="00B0F0"/>
                </a:solidFill>
              </a:rPr>
              <a:t>nterest</a:t>
            </a:r>
            <a:r>
              <a:rPr lang="cs-CZ" b="1" dirty="0">
                <a:solidFill>
                  <a:srgbClr val="00B0F0"/>
                </a:solidFill>
              </a:rPr>
              <a:t> and </a:t>
            </a:r>
            <a:r>
              <a:rPr lang="cs-CZ" b="1" dirty="0" err="1">
                <a:solidFill>
                  <a:srgbClr val="FF0000"/>
                </a:solidFill>
              </a:rPr>
              <a:t>T</a:t>
            </a:r>
            <a:r>
              <a:rPr lang="cs-CZ" b="1" dirty="0" err="1">
                <a:solidFill>
                  <a:srgbClr val="00B0F0"/>
                </a:solidFill>
              </a:rPr>
              <a:t>axes</a:t>
            </a:r>
            <a:r>
              <a:rPr lang="cs-CZ" b="1" dirty="0"/>
              <a:t>), obvykle se používá zkratka </a:t>
            </a:r>
            <a:r>
              <a:rPr lang="cs-CZ" b="1" dirty="0">
                <a:solidFill>
                  <a:srgbClr val="00B0F0"/>
                </a:solidFill>
              </a:rPr>
              <a:t>EBIT</a:t>
            </a:r>
            <a:r>
              <a:rPr lang="cs-CZ" b="1" dirty="0"/>
              <a:t>, je pojem, který označuje výsledek hospodaření před zdaněním a úroky.</a:t>
            </a:r>
          </a:p>
          <a:p>
            <a:r>
              <a:rPr lang="cs-CZ" b="1" dirty="0"/>
              <a:t>Posuzuje výkonnost podniku bez ohledu na zvolený způsob financování (úrok) a zdanění.</a:t>
            </a:r>
          </a:p>
        </p:txBody>
      </p:sp>
    </p:spTree>
    <p:extLst>
      <p:ext uri="{BB962C8B-B14F-4D97-AF65-F5344CB8AC3E}">
        <p14:creationId xmlns:p14="http://schemas.microsoft.com/office/powerpoint/2010/main" val="3615986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1C6D5EB-7730-497A-8B13-F787BFCE3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444" y="253854"/>
            <a:ext cx="4726744" cy="82935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CO JE TO SMART?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805569D-F29D-43B0-A5E2-B80494A83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3" y="1252025"/>
            <a:ext cx="8820442" cy="4874138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SMART je analytická technika pro navrhování specifických cílů v řízení a plánování.</a:t>
            </a:r>
          </a:p>
          <a:p>
            <a:r>
              <a:rPr lang="cs-CZ" b="1" dirty="0"/>
              <a:t>SMART je akronym z počátečních písmen anglických názvů vlastností cílů: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S</a:t>
            </a:r>
            <a:r>
              <a:rPr lang="cs-CZ" b="1" dirty="0">
                <a:solidFill>
                  <a:srgbClr val="00B0F0"/>
                </a:solidFill>
              </a:rPr>
              <a:t> - </a:t>
            </a:r>
            <a:r>
              <a:rPr lang="cs-CZ" b="1" dirty="0" err="1">
                <a:solidFill>
                  <a:srgbClr val="00B0F0"/>
                </a:solidFill>
              </a:rPr>
              <a:t>Specific</a:t>
            </a:r>
            <a:r>
              <a:rPr lang="cs-CZ" b="1" dirty="0">
                <a:solidFill>
                  <a:srgbClr val="00B0F0"/>
                </a:solidFill>
              </a:rPr>
              <a:t> </a:t>
            </a:r>
            <a:r>
              <a:rPr lang="cs-CZ" b="1" dirty="0"/>
              <a:t>– tedy cíl by měl být specifický, konkrétní, jasně definovaný.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M</a:t>
            </a:r>
            <a:r>
              <a:rPr lang="cs-CZ" b="1" dirty="0">
                <a:solidFill>
                  <a:srgbClr val="00B0F0"/>
                </a:solidFill>
              </a:rPr>
              <a:t> - </a:t>
            </a:r>
            <a:r>
              <a:rPr lang="cs-CZ" b="1" dirty="0" err="1">
                <a:solidFill>
                  <a:srgbClr val="00B0F0"/>
                </a:solidFill>
              </a:rPr>
              <a:t>Measurable</a:t>
            </a:r>
            <a:r>
              <a:rPr lang="cs-CZ" b="1" dirty="0">
                <a:solidFill>
                  <a:srgbClr val="00B0F0"/>
                </a:solidFill>
              </a:rPr>
              <a:t> </a:t>
            </a:r>
            <a:r>
              <a:rPr lang="cs-CZ" b="1" dirty="0"/>
              <a:t>– když je cíl konkrétní, je také měřitelný. Je to důležité pro jasné dokázání, že cíle bylo dosaženo.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A</a:t>
            </a:r>
            <a:r>
              <a:rPr lang="cs-CZ" b="1" dirty="0">
                <a:solidFill>
                  <a:srgbClr val="00B0F0"/>
                </a:solidFill>
              </a:rPr>
              <a:t> - </a:t>
            </a:r>
            <a:r>
              <a:rPr lang="cs-CZ" b="1" dirty="0" err="1">
                <a:solidFill>
                  <a:srgbClr val="00B0F0"/>
                </a:solidFill>
              </a:rPr>
              <a:t>Achievable</a:t>
            </a:r>
            <a:r>
              <a:rPr lang="cs-CZ" b="1" dirty="0">
                <a:solidFill>
                  <a:srgbClr val="00B0F0"/>
                </a:solidFill>
              </a:rPr>
              <a:t>/</a:t>
            </a:r>
            <a:r>
              <a:rPr lang="cs-CZ" b="1" dirty="0" err="1">
                <a:solidFill>
                  <a:srgbClr val="00B0F0"/>
                </a:solidFill>
              </a:rPr>
              <a:t>Acceptable</a:t>
            </a:r>
            <a:r>
              <a:rPr lang="cs-CZ" b="1" dirty="0">
                <a:solidFill>
                  <a:srgbClr val="00B0F0"/>
                </a:solidFill>
              </a:rPr>
              <a:t> </a:t>
            </a:r>
            <a:r>
              <a:rPr lang="cs-CZ" b="1" dirty="0"/>
              <a:t>– cíl by měl být také dosažitelný (ve stanoveném čase), nebo přijatelný těmi pracovníky, jimž je nastaven.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R</a:t>
            </a:r>
            <a:r>
              <a:rPr lang="cs-CZ" b="1" dirty="0">
                <a:solidFill>
                  <a:srgbClr val="00B0F0"/>
                </a:solidFill>
              </a:rPr>
              <a:t> - </a:t>
            </a:r>
            <a:r>
              <a:rPr lang="cs-CZ" b="1" dirty="0" err="1">
                <a:solidFill>
                  <a:srgbClr val="00B0F0"/>
                </a:solidFill>
              </a:rPr>
              <a:t>Realistic</a:t>
            </a:r>
            <a:r>
              <a:rPr lang="cs-CZ" b="1" dirty="0">
                <a:solidFill>
                  <a:srgbClr val="00B0F0"/>
                </a:solidFill>
              </a:rPr>
              <a:t>/</a:t>
            </a:r>
            <a:r>
              <a:rPr lang="cs-CZ" b="1" dirty="0" err="1">
                <a:solidFill>
                  <a:srgbClr val="00B0F0"/>
                </a:solidFill>
              </a:rPr>
              <a:t>Relevant</a:t>
            </a:r>
            <a:r>
              <a:rPr lang="cs-CZ" b="1" dirty="0">
                <a:solidFill>
                  <a:srgbClr val="00B0F0"/>
                </a:solidFill>
              </a:rPr>
              <a:t> </a:t>
            </a:r>
            <a:r>
              <a:rPr lang="cs-CZ" b="1" dirty="0"/>
              <a:t>– cíl by měl být realistický a relevantní (vzhledem ke zdrojům potřebným k jeho dosažení).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T</a:t>
            </a:r>
            <a:r>
              <a:rPr lang="cs-CZ" b="1" dirty="0">
                <a:solidFill>
                  <a:srgbClr val="00B0F0"/>
                </a:solidFill>
              </a:rPr>
              <a:t> - Time </a:t>
            </a:r>
            <a:r>
              <a:rPr lang="cs-CZ" b="1" dirty="0" err="1">
                <a:solidFill>
                  <a:srgbClr val="00B0F0"/>
                </a:solidFill>
              </a:rPr>
              <a:t>Specific</a:t>
            </a:r>
            <a:r>
              <a:rPr lang="cs-CZ" b="1" dirty="0">
                <a:solidFill>
                  <a:srgbClr val="00B0F0"/>
                </a:solidFill>
              </a:rPr>
              <a:t>/</a:t>
            </a:r>
            <a:r>
              <a:rPr lang="cs-CZ" b="1" dirty="0" err="1">
                <a:solidFill>
                  <a:srgbClr val="00B0F0"/>
                </a:solidFill>
              </a:rPr>
              <a:t>Trackable</a:t>
            </a:r>
            <a:r>
              <a:rPr lang="cs-CZ" b="1" dirty="0">
                <a:solidFill>
                  <a:srgbClr val="00B0F0"/>
                </a:solidFill>
              </a:rPr>
              <a:t> </a:t>
            </a:r>
            <a:r>
              <a:rPr lang="cs-CZ" b="1" dirty="0"/>
              <a:t>– cíl by měl být časově specifický, tedy</a:t>
            </a:r>
            <a:br>
              <a:rPr lang="cs-CZ" b="1" dirty="0"/>
            </a:br>
            <a:r>
              <a:rPr lang="cs-CZ" b="1" dirty="0"/>
              <a:t>s jasným termínem a jeho plnění by mělo být v čase sledovatelné.</a:t>
            </a:r>
          </a:p>
        </p:txBody>
      </p:sp>
    </p:spTree>
    <p:extLst>
      <p:ext uri="{BB962C8B-B14F-4D97-AF65-F5344CB8AC3E}">
        <p14:creationId xmlns:p14="http://schemas.microsoft.com/office/powerpoint/2010/main" val="623233292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80095F-EDCA-4DA9-97BF-33821C0D1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2096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VÝPOČET EBIT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57CD50-F491-4599-8943-0462B00D3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/>
              <a:t>EBIT = </a:t>
            </a:r>
            <a:r>
              <a:rPr lang="cs-CZ" b="1" dirty="0">
                <a:solidFill>
                  <a:srgbClr val="00B0F0"/>
                </a:solidFill>
              </a:rPr>
              <a:t>EBT</a:t>
            </a:r>
            <a:r>
              <a:rPr lang="cs-CZ" b="1" dirty="0"/>
              <a:t> + nákladové úroky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428535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363C8F-DF02-442C-80CD-971DB23B0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37" y="565688"/>
            <a:ext cx="8927023" cy="85195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K ČEMU JE UKAZATEL EBIT V PRAXI? (1)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93B5B7-02B3-4028-9AFE-A49DEC140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Ukazatel EBIT je užitečný pokud chceme znát hospodářský výsledek firmy bez vlivu zdanění právnických osob, které se v různých státech</a:t>
            </a:r>
            <a:br>
              <a:rPr lang="cs-CZ" b="1" dirty="0"/>
            </a:br>
            <a:r>
              <a:rPr lang="cs-CZ" b="1" dirty="0"/>
              <a:t>a zemích liší a bez vlivu způsobu financování  (protože způsob financování firem může být různý a to ovlivňuje úroky).</a:t>
            </a:r>
          </a:p>
          <a:p>
            <a:r>
              <a:rPr lang="cs-CZ" b="1" dirty="0"/>
              <a:t>Umožňuje se soustředit na tržby a řízení nákladů na provozní úrovni.</a:t>
            </a:r>
          </a:p>
          <a:p>
            <a:r>
              <a:rPr lang="cs-CZ" b="1" dirty="0"/>
              <a:t>V ukazateli naopak není vidět efektivní využití kapitálu a majetku.</a:t>
            </a:r>
          </a:p>
          <a:p>
            <a:r>
              <a:rPr lang="cs-CZ" b="1" dirty="0"/>
              <a:t>K tomu slouží jiné ukazatele.</a:t>
            </a:r>
          </a:p>
        </p:txBody>
      </p:sp>
    </p:spTree>
    <p:extLst>
      <p:ext uri="{BB962C8B-B14F-4D97-AF65-F5344CB8AC3E}">
        <p14:creationId xmlns:p14="http://schemas.microsoft.com/office/powerpoint/2010/main" val="2331990968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50D951-D9DC-4277-8B20-D029442A2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3" y="619932"/>
            <a:ext cx="8965768" cy="797706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K ČEMU JE UKAZATEL EBIT V PRAXI? (2)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DCDE54-A836-487E-B284-357E5848D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2305"/>
            <a:ext cx="8229600" cy="4343858"/>
          </a:xfrm>
        </p:spPr>
        <p:txBody>
          <a:bodyPr>
            <a:normAutofit/>
          </a:bodyPr>
          <a:lstStyle/>
          <a:p>
            <a:r>
              <a:rPr lang="cs-CZ" b="1" dirty="0"/>
              <a:t>Majitel či investor tak pomocí EBIT dostane očištěný ukazatel, který může srovnávat.</a:t>
            </a:r>
          </a:p>
          <a:p>
            <a:r>
              <a:rPr lang="cs-CZ" b="1" dirty="0"/>
              <a:t>V podniku ho může využívat finanční ředitel ve finanční analýze při analýze poměrových ukazatelů a to typicky pro srovnání provozní výkonnosti na úrovni strategických organizačních jednotek (SBU, např. divizí).</a:t>
            </a:r>
          </a:p>
          <a:p>
            <a:r>
              <a:rPr lang="cs-CZ" b="1" dirty="0"/>
              <a:t>Mnohem více se ale využívá ukazatel </a:t>
            </a:r>
            <a:r>
              <a:rPr lang="cs-CZ" b="1" dirty="0">
                <a:solidFill>
                  <a:srgbClr val="00B0F0"/>
                </a:solidFill>
              </a:rPr>
              <a:t>EBITDA</a:t>
            </a:r>
            <a:r>
              <a:rPr lang="cs-CZ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2539575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B6AE8-4F77-4761-8EC3-640117A2B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EBT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04F4B2-B330-41DE-89BA-B60BC6916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Zisk před zdaněním </a:t>
            </a:r>
            <a:r>
              <a:rPr lang="cs-CZ" b="1" dirty="0"/>
              <a:t>(anglicky </a:t>
            </a:r>
            <a:r>
              <a:rPr lang="cs-CZ" b="1" dirty="0" err="1">
                <a:solidFill>
                  <a:srgbClr val="FF0000"/>
                </a:solidFill>
              </a:rPr>
              <a:t>E</a:t>
            </a:r>
            <a:r>
              <a:rPr lang="cs-CZ" b="1" dirty="0" err="1">
                <a:solidFill>
                  <a:srgbClr val="00B0F0"/>
                </a:solidFill>
              </a:rPr>
              <a:t>arnings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B</a:t>
            </a:r>
            <a:r>
              <a:rPr lang="cs-CZ" b="1" dirty="0" err="1">
                <a:solidFill>
                  <a:srgbClr val="00B0F0"/>
                </a:solidFill>
              </a:rPr>
              <a:t>efore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</a:t>
            </a:r>
            <a:r>
              <a:rPr lang="cs-CZ" b="1" dirty="0" err="1">
                <a:solidFill>
                  <a:srgbClr val="00B0F0"/>
                </a:solidFill>
              </a:rPr>
              <a:t>axes</a:t>
            </a:r>
            <a:r>
              <a:rPr lang="cs-CZ" b="1" dirty="0"/>
              <a:t>), obvykle se používá zkratka </a:t>
            </a:r>
            <a:r>
              <a:rPr lang="cs-CZ" b="1" dirty="0">
                <a:solidFill>
                  <a:srgbClr val="00B0F0"/>
                </a:solidFill>
              </a:rPr>
              <a:t>EBT</a:t>
            </a:r>
            <a:r>
              <a:rPr lang="cs-CZ" b="1" dirty="0"/>
              <a:t>, je finanční ukazatel hospodářského výsledku firmy před odečtením daně z příjmů.</a:t>
            </a:r>
          </a:p>
          <a:p>
            <a:r>
              <a:rPr lang="cs-CZ" b="1" dirty="0"/>
              <a:t>Někdy se označuje jako hrubý zisk.</a:t>
            </a:r>
          </a:p>
          <a:p>
            <a:r>
              <a:rPr lang="cs-CZ" b="1" dirty="0"/>
              <a:t>Ukazatel EBT není nijak globálně jednotný.</a:t>
            </a:r>
          </a:p>
          <a:p>
            <a:r>
              <a:rPr lang="cs-CZ" b="1" dirty="0"/>
              <a:t>Nemusí být vždy jednoznačně vymezen,</a:t>
            </a:r>
            <a:br>
              <a:rPr lang="cs-CZ" b="1" dirty="0"/>
            </a:br>
            <a:r>
              <a:rPr lang="cs-CZ" b="1" dirty="0"/>
              <a:t>v anglosaských zemích je jeho výpočet jiný než</a:t>
            </a:r>
            <a:br>
              <a:rPr lang="cs-CZ" b="1" dirty="0"/>
            </a:br>
            <a:r>
              <a:rPr lang="cs-CZ" b="1" dirty="0"/>
              <a:t>v zemích, které používají jiné účetní soustavy.</a:t>
            </a:r>
          </a:p>
        </p:txBody>
      </p:sp>
    </p:spTree>
    <p:extLst>
      <p:ext uri="{BB962C8B-B14F-4D97-AF65-F5344CB8AC3E}">
        <p14:creationId xmlns:p14="http://schemas.microsoft.com/office/powerpoint/2010/main" val="2801094972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4E1107-923D-4637-85A1-49F7F8BD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6597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VÝPOČET EBT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3F305D-DA14-4127-A131-6D38BCEF4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76134"/>
            <a:ext cx="8229600" cy="1305732"/>
          </a:xfrm>
        </p:spPr>
        <p:txBody>
          <a:bodyPr/>
          <a:lstStyle/>
          <a:p>
            <a:r>
              <a:rPr lang="cs-CZ" b="1" dirty="0"/>
              <a:t>EBT = </a:t>
            </a:r>
            <a:r>
              <a:rPr lang="cs-CZ" b="1" dirty="0">
                <a:solidFill>
                  <a:srgbClr val="00B0F0"/>
                </a:solidFill>
              </a:rPr>
              <a:t>EAT</a:t>
            </a:r>
            <a:r>
              <a:rPr lang="cs-CZ" b="1" dirty="0"/>
              <a:t> + daň z příjmů za mimořádnou činnost + daň z příjmů za běžnou činnost.</a:t>
            </a:r>
          </a:p>
        </p:txBody>
      </p:sp>
    </p:spTree>
    <p:extLst>
      <p:ext uri="{BB962C8B-B14F-4D97-AF65-F5344CB8AC3E}">
        <p14:creationId xmlns:p14="http://schemas.microsoft.com/office/powerpoint/2010/main" val="2761186383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5EBEE2-39A4-41FB-9AFD-F5CF8637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 čemu a kdy se využívá EBT v praxi?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5EFE60-199E-4BE5-A8BB-311CDFD9E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Společně s EAT, EBIT, EBITA či EBITDA je to jeden s ukazatelů zisku. Není tak často využívaný jako například EBIT. Používá se také k výpočtu různých ukazatelů, např., ROS (Rentabilita tržeb) nebo při posouzení výkonnosti podniku (případně podniků mezi sebou), nemá na něj vliv různé zdanění zisku. V podniku s ním pracuje zejména finanční ředitel např. </a:t>
            </a:r>
            <a:r>
              <a:rPr lang="cs-CZ" u="sng" dirty="0">
                <a:hlinkClick r:id="rId2" tooltip="CFO (Chief Financial Officer)"/>
              </a:rPr>
              <a:t>CFO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1983678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C8C118-3C19-48DE-AFE0-1DA552632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EBITDA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DF3ED7-2A40-4641-BB21-D7A60F8FE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EBITDA</a:t>
            </a:r>
            <a:r>
              <a:rPr lang="cs-CZ" b="1" dirty="0"/>
              <a:t> je </a:t>
            </a:r>
            <a:r>
              <a:rPr lang="cs-CZ" b="1" dirty="0">
                <a:solidFill>
                  <a:srgbClr val="00B0F0"/>
                </a:solidFill>
              </a:rPr>
              <a:t>Zisk před zdaněním, úroky a odpisy </a:t>
            </a:r>
            <a:r>
              <a:rPr lang="cs-CZ" b="1" dirty="0"/>
              <a:t>(</a:t>
            </a:r>
            <a:r>
              <a:rPr lang="cs-CZ" b="1" dirty="0" err="1">
                <a:solidFill>
                  <a:srgbClr val="FF0000"/>
                </a:solidFill>
              </a:rPr>
              <a:t>E</a:t>
            </a:r>
            <a:r>
              <a:rPr lang="cs-CZ" b="1" dirty="0" err="1">
                <a:solidFill>
                  <a:srgbClr val="00B0F0"/>
                </a:solidFill>
              </a:rPr>
              <a:t>arnings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B</a:t>
            </a:r>
            <a:r>
              <a:rPr lang="cs-CZ" b="1" dirty="0" err="1">
                <a:solidFill>
                  <a:srgbClr val="00B0F0"/>
                </a:solidFill>
              </a:rPr>
              <a:t>efore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</a:t>
            </a:r>
            <a:r>
              <a:rPr lang="cs-CZ" b="1" dirty="0" err="1">
                <a:solidFill>
                  <a:srgbClr val="00B0F0"/>
                </a:solidFill>
              </a:rPr>
              <a:t>nterest</a:t>
            </a:r>
            <a:r>
              <a:rPr lang="cs-CZ" b="1" dirty="0">
                <a:solidFill>
                  <a:srgbClr val="00B0F0"/>
                </a:solidFill>
              </a:rPr>
              <a:t>, </a:t>
            </a:r>
            <a:r>
              <a:rPr lang="cs-CZ" b="1" dirty="0" err="1">
                <a:solidFill>
                  <a:srgbClr val="FF0000"/>
                </a:solidFill>
              </a:rPr>
              <a:t>T</a:t>
            </a:r>
            <a:r>
              <a:rPr lang="cs-CZ" b="1" dirty="0" err="1">
                <a:solidFill>
                  <a:srgbClr val="00B0F0"/>
                </a:solidFill>
              </a:rPr>
              <a:t>axes</a:t>
            </a:r>
            <a:r>
              <a:rPr lang="cs-CZ" b="1" dirty="0">
                <a:solidFill>
                  <a:srgbClr val="00B0F0"/>
                </a:solidFill>
              </a:rPr>
              <a:t>, </a:t>
            </a:r>
            <a:r>
              <a:rPr lang="cs-CZ" b="1" dirty="0" err="1">
                <a:solidFill>
                  <a:srgbClr val="FF0000"/>
                </a:solidFill>
              </a:rPr>
              <a:t>D</a:t>
            </a:r>
            <a:r>
              <a:rPr lang="cs-CZ" b="1" dirty="0" err="1">
                <a:solidFill>
                  <a:srgbClr val="00B0F0"/>
                </a:solidFill>
              </a:rPr>
              <a:t>epreciations</a:t>
            </a:r>
            <a:r>
              <a:rPr lang="cs-CZ" b="1" dirty="0">
                <a:solidFill>
                  <a:srgbClr val="00B0F0"/>
                </a:solidFill>
              </a:rPr>
              <a:t> and </a:t>
            </a:r>
            <a:r>
              <a:rPr lang="cs-CZ" b="1" dirty="0" err="1">
                <a:solidFill>
                  <a:srgbClr val="FF0000"/>
                </a:solidFill>
              </a:rPr>
              <a:t>A</a:t>
            </a:r>
            <a:r>
              <a:rPr lang="cs-CZ" b="1" dirty="0" err="1">
                <a:solidFill>
                  <a:srgbClr val="00B0F0"/>
                </a:solidFill>
              </a:rPr>
              <a:t>mortization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00B0F0"/>
                </a:solidFill>
              </a:rPr>
              <a:t>Charges</a:t>
            </a:r>
            <a:r>
              <a:rPr lang="cs-CZ" b="1" dirty="0"/>
              <a:t>), je to </a:t>
            </a:r>
            <a:r>
              <a:rPr lang="cs-CZ" b="1" dirty="0">
                <a:solidFill>
                  <a:srgbClr val="00B0F0"/>
                </a:solidFill>
              </a:rPr>
              <a:t>EBIT</a:t>
            </a:r>
            <a:r>
              <a:rPr lang="cs-CZ" b="1" dirty="0"/>
              <a:t> zvýšený o odpisy.</a:t>
            </a:r>
          </a:p>
          <a:p>
            <a:r>
              <a:rPr lang="cs-CZ" b="1" dirty="0"/>
              <a:t>Odpisy jsou ve vzorci reprezentovány termíny “</a:t>
            </a:r>
            <a:r>
              <a:rPr lang="cs-CZ" b="1" dirty="0" err="1"/>
              <a:t>Depreciations</a:t>
            </a:r>
            <a:r>
              <a:rPr lang="cs-CZ" b="1" dirty="0"/>
              <a:t> </a:t>
            </a:r>
            <a:r>
              <a:rPr lang="cs-CZ" b="1" dirty="0" err="1"/>
              <a:t>Charges</a:t>
            </a:r>
            <a:r>
              <a:rPr lang="cs-CZ" b="1" dirty="0"/>
              <a:t>” (odpisy dlouhodobého hmotného majetku) a “</a:t>
            </a:r>
            <a:r>
              <a:rPr lang="cs-CZ" b="1" dirty="0" err="1"/>
              <a:t>Amortization</a:t>
            </a:r>
            <a:r>
              <a:rPr lang="cs-CZ" b="1" dirty="0"/>
              <a:t> </a:t>
            </a:r>
            <a:r>
              <a:rPr lang="cs-CZ" b="1" dirty="0" err="1"/>
              <a:t>Charges</a:t>
            </a:r>
            <a:r>
              <a:rPr lang="cs-CZ" b="1" dirty="0"/>
              <a:t>” (odpisy dlouhodobého nehmotného majetku), protože</a:t>
            </a:r>
            <a:br>
              <a:rPr lang="cs-CZ" b="1" dirty="0"/>
            </a:br>
            <a:r>
              <a:rPr lang="cs-CZ" b="1" dirty="0"/>
              <a:t>v americkém účetnictví se rozlišují jednotlivé druhy odpisů:</a:t>
            </a:r>
          </a:p>
          <a:p>
            <a:pPr lvl="1"/>
            <a:r>
              <a:rPr lang="cs-CZ" b="1" dirty="0"/>
              <a:t>nebere v úvahu daně a úroky,</a:t>
            </a:r>
          </a:p>
          <a:p>
            <a:pPr lvl="1"/>
            <a:r>
              <a:rPr lang="cs-CZ" b="1" dirty="0"/>
              <a:t>nezohledňuje nesplacené úvěry, škody a podobně.</a:t>
            </a:r>
          </a:p>
        </p:txBody>
      </p:sp>
    </p:spTree>
    <p:extLst>
      <p:ext uri="{BB962C8B-B14F-4D97-AF65-F5344CB8AC3E}">
        <p14:creationId xmlns:p14="http://schemas.microsoft.com/office/powerpoint/2010/main" val="43131612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0BF765-30C9-4C94-8048-49B17CCA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9845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VÝPOČET EBITDA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629316-5CA4-4999-9153-FB9E9A83D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00120"/>
            <a:ext cx="8229600" cy="1057759"/>
          </a:xfrm>
        </p:spPr>
        <p:txBody>
          <a:bodyPr/>
          <a:lstStyle/>
          <a:p>
            <a:r>
              <a:rPr lang="cs-CZ" b="1" dirty="0"/>
              <a:t>EBITDA = </a:t>
            </a:r>
            <a:r>
              <a:rPr lang="cs-CZ" b="1" dirty="0">
                <a:solidFill>
                  <a:srgbClr val="00B0F0"/>
                </a:solidFill>
              </a:rPr>
              <a:t>EBIT</a:t>
            </a:r>
            <a:r>
              <a:rPr lang="cs-CZ" b="1" dirty="0"/>
              <a:t> + odpisy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2541023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DB112-5BF7-4E6D-91A4-3F1C0D803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KDE SE VYUŽÍVÁ UKAZATEL EBITDA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V PRAXI A JAKÉ JSOU JEHO VÝHODY?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674716-8CB7-48D0-8A2B-629FBBDC6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62753"/>
            <a:ext cx="8229600" cy="386341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V podniku ho využívá např. CFO (finanční ředitel) ve finanční analýze při analýze poměrových ukazatelů.</a:t>
            </a:r>
          </a:p>
          <a:p>
            <a:r>
              <a:rPr lang="cs-CZ" b="1" dirty="0"/>
              <a:t>Při standardní finanční analýze firmy se ale příliš nepoužívá.</a:t>
            </a:r>
          </a:p>
          <a:p>
            <a:r>
              <a:rPr lang="cs-CZ" b="1" dirty="0"/>
              <a:t>Vzhledem k tomu, že vylučuje daňové a úrokové zatížení, tak se používá pro mezinárodní srovnání ziskovosti firem.</a:t>
            </a:r>
          </a:p>
          <a:p>
            <a:r>
              <a:rPr lang="cs-CZ" b="1" dirty="0"/>
              <a:t>Je to tedy celkem přesný a mezinárodně srovnatelný výsledek hospodaření firmy.</a:t>
            </a:r>
          </a:p>
          <a:p>
            <a:r>
              <a:rPr lang="cs-CZ" b="1" dirty="0"/>
              <a:t>Na druhou stranu vhledem k tomu, že nebere v úvahu daně a úroky, tak poskytuje zkreslený pohled na skutečné Cash </a:t>
            </a:r>
            <a:r>
              <a:rPr lang="cs-CZ" b="1" dirty="0" err="1"/>
              <a:t>Flow</a:t>
            </a:r>
            <a:r>
              <a:rPr lang="cs-CZ" b="1" dirty="0"/>
              <a:t> firmy.</a:t>
            </a:r>
          </a:p>
        </p:txBody>
      </p:sp>
    </p:spTree>
    <p:extLst>
      <p:ext uri="{BB962C8B-B14F-4D97-AF65-F5344CB8AC3E}">
        <p14:creationId xmlns:p14="http://schemas.microsoft.com/office/powerpoint/2010/main" val="2544743096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27D2BA-EEA1-4B60-BCF4-9FD4F98C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EAT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3E24B3-EBCA-451C-B97F-E9DFEBF34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8061"/>
            <a:ext cx="8229600" cy="4398102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Čistý zisk </a:t>
            </a:r>
            <a:r>
              <a:rPr lang="cs-CZ" b="1" dirty="0"/>
              <a:t>(anglicky </a:t>
            </a:r>
            <a:r>
              <a:rPr lang="cs-CZ" b="1" dirty="0" err="1">
                <a:solidFill>
                  <a:srgbClr val="FF0000"/>
                </a:solidFill>
              </a:rPr>
              <a:t>E</a:t>
            </a:r>
            <a:r>
              <a:rPr lang="cs-CZ" b="1" dirty="0" err="1">
                <a:solidFill>
                  <a:srgbClr val="00B0F0"/>
                </a:solidFill>
              </a:rPr>
              <a:t>arnings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A</a:t>
            </a:r>
            <a:r>
              <a:rPr lang="cs-CZ" b="1" dirty="0" err="1">
                <a:solidFill>
                  <a:srgbClr val="00B0F0"/>
                </a:solidFill>
              </a:rPr>
              <a:t>fter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</a:t>
            </a:r>
            <a:r>
              <a:rPr lang="cs-CZ" b="1" dirty="0" err="1">
                <a:solidFill>
                  <a:srgbClr val="00B0F0"/>
                </a:solidFill>
              </a:rPr>
              <a:t>axes</a:t>
            </a:r>
            <a:r>
              <a:rPr lang="cs-CZ" b="1" dirty="0"/>
              <a:t>), používá se zkratka </a:t>
            </a:r>
            <a:r>
              <a:rPr lang="cs-CZ" b="1" dirty="0">
                <a:solidFill>
                  <a:srgbClr val="00B0F0"/>
                </a:solidFill>
              </a:rPr>
              <a:t>EAT</a:t>
            </a:r>
            <a:r>
              <a:rPr lang="cs-CZ" b="1" dirty="0"/>
              <a:t> je ukazatel výsledku hospodaření za účetní období, je již po zdanění a určen k rozdělení mezi vlastníky a podnik.</a:t>
            </a:r>
          </a:p>
          <a:p>
            <a:r>
              <a:rPr lang="cs-CZ" b="1" dirty="0"/>
              <a:t>Jiným označením je </a:t>
            </a:r>
            <a:r>
              <a:rPr lang="cs-CZ" b="1" dirty="0">
                <a:solidFill>
                  <a:srgbClr val="00B0F0"/>
                </a:solidFill>
              </a:rPr>
              <a:t>NI</a:t>
            </a:r>
            <a:r>
              <a:rPr lang="cs-CZ" b="1" dirty="0"/>
              <a:t> (</a:t>
            </a:r>
            <a:r>
              <a:rPr lang="cs-CZ" b="1" dirty="0">
                <a:solidFill>
                  <a:srgbClr val="FF0000"/>
                </a:solidFill>
              </a:rPr>
              <a:t>N</a:t>
            </a:r>
            <a:r>
              <a:rPr lang="cs-CZ" b="1" dirty="0">
                <a:solidFill>
                  <a:srgbClr val="00B0F0"/>
                </a:solidFill>
              </a:rPr>
              <a:t>et </a:t>
            </a:r>
            <a:r>
              <a:rPr lang="cs-CZ" b="1" dirty="0" err="1">
                <a:solidFill>
                  <a:srgbClr val="FF0000"/>
                </a:solidFill>
              </a:rPr>
              <a:t>I</a:t>
            </a:r>
            <a:r>
              <a:rPr lang="cs-CZ" b="1" dirty="0" err="1">
                <a:solidFill>
                  <a:srgbClr val="00B0F0"/>
                </a:solidFill>
              </a:rPr>
              <a:t>ncome</a:t>
            </a:r>
            <a:r>
              <a:rPr lang="cs-CZ" b="1" dirty="0"/>
              <a:t>), což je celkový výsledek hospodaření snížený</a:t>
            </a:r>
            <a:br>
              <a:rPr lang="cs-CZ" b="1" dirty="0"/>
            </a:br>
            <a:r>
              <a:rPr lang="cs-CZ" b="1" dirty="0"/>
              <a:t>o zaplacenou daň.</a:t>
            </a:r>
          </a:p>
        </p:txBody>
      </p:sp>
    </p:spTree>
    <p:extLst>
      <p:ext uri="{BB962C8B-B14F-4D97-AF65-F5344CB8AC3E}">
        <p14:creationId xmlns:p14="http://schemas.microsoft.com/office/powerpoint/2010/main" val="2448255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42F011-7F30-458A-91EB-F277EAF4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SMART CÍLE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6F57F7-7B27-4C3D-9004-22C4B6030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94560"/>
            <a:ext cx="8229600" cy="3931603"/>
          </a:xfrm>
        </p:spPr>
        <p:txBody>
          <a:bodyPr/>
          <a:lstStyle/>
          <a:p>
            <a:r>
              <a:rPr lang="cs-CZ" b="1" dirty="0"/>
              <a:t>Tedy každý z cílů by měl splňovat všechny tyto vlastnosti, aby byl dobře splnitelný.</a:t>
            </a:r>
          </a:p>
          <a:p>
            <a:r>
              <a:rPr lang="cs-CZ" b="1" dirty="0"/>
              <a:t>V případě že je nesplňuje je buď špatně definovaný nebo se jedná o široký strategický cíl - pak je ale k němu zapotřebí vytvořit specifické cíle, které budou SMART vlastnosti splňovat.</a:t>
            </a:r>
          </a:p>
        </p:txBody>
      </p:sp>
    </p:spTree>
    <p:extLst>
      <p:ext uri="{BB962C8B-B14F-4D97-AF65-F5344CB8AC3E}">
        <p14:creationId xmlns:p14="http://schemas.microsoft.com/office/powerpoint/2010/main" val="2375062663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E1C1D-E157-446E-BE9C-7D6617C0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4347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VÝPOČET EAT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E10040-AE5F-482D-9D6F-0875DA772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96246"/>
            <a:ext cx="8229600" cy="1065508"/>
          </a:xfrm>
        </p:spPr>
        <p:txBody>
          <a:bodyPr/>
          <a:lstStyle/>
          <a:p>
            <a:r>
              <a:rPr lang="cs-CZ" b="1" dirty="0"/>
              <a:t>EAT = výsledek hospodaření za účetní období</a:t>
            </a:r>
          </a:p>
        </p:txBody>
      </p:sp>
    </p:spTree>
    <p:extLst>
      <p:ext uri="{BB962C8B-B14F-4D97-AF65-F5344CB8AC3E}">
        <p14:creationId xmlns:p14="http://schemas.microsoft.com/office/powerpoint/2010/main" val="1148762934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22F680-2ACF-464E-80D8-8DA9EE8CD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37" y="573436"/>
            <a:ext cx="8934773" cy="844201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K ČEMU JE ČISTÝ ZISK EAT V PRAXI? (1)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5ADA07-6469-4B89-9217-9D8DD1D3B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Hodnotí jej třeba investoři, banky nebo dodavatelé jako první rychlý náhled na finanční kondici firmy, protože hospodářský výsledek spolu s výší tržeb a podílem vlastního kapitálu vytvoří první dojem jak na tom firma je.</a:t>
            </a:r>
          </a:p>
          <a:p>
            <a:r>
              <a:rPr lang="cs-CZ" b="1" dirty="0"/>
              <a:t>Naopak není vhodný pro hodnocení provozní činnosti, protože není očištěný od nepeněžních operací (např. odpisy) a mimořádných účetních operací (např. prodej majetku).</a:t>
            </a:r>
          </a:p>
        </p:txBody>
      </p:sp>
    </p:spTree>
    <p:extLst>
      <p:ext uri="{BB962C8B-B14F-4D97-AF65-F5344CB8AC3E}">
        <p14:creationId xmlns:p14="http://schemas.microsoft.com/office/powerpoint/2010/main" val="4155722485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2F70BA-664D-4C80-806B-D33D6F6D0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37" y="627680"/>
            <a:ext cx="8896026" cy="789957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K ČEMU JE ČISTÝ ZISK EAT V PRAXI? (2)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A52BC4-239B-4802-914E-B97F860B2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Pro výpočet čistého zisku se využívá účetní zisk. Jde tedy o účetní číslo, které je zaneseno ve finančních</a:t>
            </a:r>
            <a:br>
              <a:rPr lang="cs-CZ" b="1" dirty="0"/>
            </a:br>
            <a:r>
              <a:rPr lang="cs-CZ" b="1" dirty="0"/>
              <a:t>a daňových výkazech.</a:t>
            </a:r>
          </a:p>
          <a:p>
            <a:r>
              <a:rPr lang="cs-CZ" b="1" dirty="0"/>
              <a:t>Lze říci, že propojuje výsledovku s rozvahou.</a:t>
            </a:r>
          </a:p>
          <a:p>
            <a:r>
              <a:rPr lang="cs-CZ" b="1" dirty="0"/>
              <a:t>Čistý zisk se tedy typicky a v souladu s platnou legislativou rozděluje mezi rezervní fond, další fondy, mezi zaměstnance nebo společníky firmy (jako dividenda).</a:t>
            </a:r>
          </a:p>
          <a:p>
            <a:r>
              <a:rPr lang="cs-CZ" b="1" dirty="0"/>
              <a:t>Může také zůstat jako nerozdělený.</a:t>
            </a:r>
          </a:p>
          <a:p>
            <a:r>
              <a:rPr lang="cs-CZ" b="1" dirty="0"/>
              <a:t>Způsob a forma rozdělování čistého zisku je rozdílné</a:t>
            </a:r>
            <a:br>
              <a:rPr lang="cs-CZ" b="1" dirty="0"/>
            </a:br>
            <a:r>
              <a:rPr lang="cs-CZ" b="1" dirty="0"/>
              <a:t>v různých státech a různých typech společností.</a:t>
            </a:r>
          </a:p>
        </p:txBody>
      </p:sp>
    </p:spTree>
    <p:extLst>
      <p:ext uri="{BB962C8B-B14F-4D97-AF65-F5344CB8AC3E}">
        <p14:creationId xmlns:p14="http://schemas.microsoft.com/office/powerpoint/2010/main" val="2139207846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01691A-B4D7-4A15-9236-3F7DAC0E9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5601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UŽITÍ PARAMETRU EAT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6A6814-6D3D-43A7-B671-71F1FABF6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35630"/>
            <a:ext cx="8229600" cy="2386739"/>
          </a:xfrm>
        </p:spPr>
        <p:txBody>
          <a:bodyPr/>
          <a:lstStyle/>
          <a:p>
            <a:r>
              <a:rPr lang="cs-CZ" b="1" dirty="0"/>
              <a:t>Čistý zisk se také jako ukazatel ho využívá při finanční analýze při analýze poměrových ukazatelů, je například součástí výpočtu EBIT, EBITDA, EBT.</a:t>
            </a:r>
          </a:p>
        </p:txBody>
      </p:sp>
    </p:spTree>
    <p:extLst>
      <p:ext uri="{BB962C8B-B14F-4D97-AF65-F5344CB8AC3E}">
        <p14:creationId xmlns:p14="http://schemas.microsoft.com/office/powerpoint/2010/main" val="2364066686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535C8-70E4-4F0F-9DF4-056065CF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NOPAT – ČISTÝ PROVOZNÍ ZISK</a:t>
            </a:r>
          </a:p>
        </p:txBody>
      </p:sp>
    </p:spTree>
    <p:extLst>
      <p:ext uri="{BB962C8B-B14F-4D97-AF65-F5344CB8AC3E}">
        <p14:creationId xmlns:p14="http://schemas.microsoft.com/office/powerpoint/2010/main" val="1407736933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FBA517D-05C5-433E-90F8-98A2FCEA9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884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NOPAT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DD42EE6-E000-4D43-BB5E-2BF44D09A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86738"/>
            <a:ext cx="8229600" cy="282069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Čistý provozní zisk po zdanění </a:t>
            </a:r>
            <a:r>
              <a:rPr lang="cs-CZ" b="1" dirty="0"/>
              <a:t>(anglicky </a:t>
            </a:r>
            <a:r>
              <a:rPr lang="cs-CZ" b="1" dirty="0">
                <a:solidFill>
                  <a:srgbClr val="FF0000"/>
                </a:solidFill>
              </a:rPr>
              <a:t>N</a:t>
            </a:r>
            <a:r>
              <a:rPr lang="cs-CZ" b="1" dirty="0">
                <a:solidFill>
                  <a:srgbClr val="00B0F0"/>
                </a:solidFill>
              </a:rPr>
              <a:t>et </a:t>
            </a:r>
            <a:r>
              <a:rPr lang="cs-CZ" b="1" dirty="0" err="1">
                <a:solidFill>
                  <a:srgbClr val="FF0000"/>
                </a:solidFill>
              </a:rPr>
              <a:t>O</a:t>
            </a:r>
            <a:r>
              <a:rPr lang="cs-CZ" b="1" dirty="0" err="1">
                <a:solidFill>
                  <a:srgbClr val="00B0F0"/>
                </a:solidFill>
              </a:rPr>
              <a:t>perating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P</a:t>
            </a:r>
            <a:r>
              <a:rPr lang="cs-CZ" b="1" dirty="0">
                <a:solidFill>
                  <a:srgbClr val="00B0F0"/>
                </a:solidFill>
              </a:rPr>
              <a:t>rofit </a:t>
            </a:r>
            <a:r>
              <a:rPr lang="cs-CZ" b="1" dirty="0" err="1">
                <a:solidFill>
                  <a:srgbClr val="FF0000"/>
                </a:solidFill>
              </a:rPr>
              <a:t>A</a:t>
            </a:r>
            <a:r>
              <a:rPr lang="cs-CZ" b="1" dirty="0" err="1">
                <a:solidFill>
                  <a:srgbClr val="00B0F0"/>
                </a:solidFill>
              </a:rPr>
              <a:t>fter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</a:t>
            </a:r>
            <a:r>
              <a:rPr lang="cs-CZ" b="1" dirty="0" err="1">
                <a:solidFill>
                  <a:srgbClr val="00B0F0"/>
                </a:solidFill>
              </a:rPr>
              <a:t>axes</a:t>
            </a:r>
            <a:r>
              <a:rPr lang="cs-CZ" b="1" dirty="0"/>
              <a:t>), obvykle se používá zkratka </a:t>
            </a:r>
            <a:r>
              <a:rPr lang="cs-CZ" b="1" dirty="0">
                <a:solidFill>
                  <a:srgbClr val="00B0F0"/>
                </a:solidFill>
              </a:rPr>
              <a:t>NOPAT</a:t>
            </a:r>
            <a:r>
              <a:rPr lang="cs-CZ" b="1" dirty="0"/>
              <a:t> je finanční ukazatel, který označuje provozní zisk vytvořený hlavní (provozní) činností podniku po zdanění.</a:t>
            </a:r>
          </a:p>
        </p:txBody>
      </p:sp>
    </p:spTree>
    <p:extLst>
      <p:ext uri="{BB962C8B-B14F-4D97-AF65-F5344CB8AC3E}">
        <p14:creationId xmlns:p14="http://schemas.microsoft.com/office/powerpoint/2010/main" val="2393880162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AC9286-108A-4DEB-BAC2-905A4AE2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78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VÝPOČET NOPAT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96299E-B4A5-4117-B443-3DE27264D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90575"/>
            <a:ext cx="8229600" cy="2476850"/>
          </a:xfrm>
        </p:spPr>
        <p:txBody>
          <a:bodyPr/>
          <a:lstStyle/>
          <a:p>
            <a:r>
              <a:rPr lang="cs-CZ" b="1" dirty="0"/>
              <a:t>Čistý provozní zisk po zdanění = provozní zisk × (1-t),</a:t>
            </a:r>
          </a:p>
          <a:p>
            <a:pPr marL="0" indent="0">
              <a:buNone/>
            </a:pPr>
            <a:endParaRPr lang="cs-CZ" b="1" dirty="0"/>
          </a:p>
          <a:p>
            <a:pPr lvl="1"/>
            <a:r>
              <a:rPr lang="cs-CZ" b="1" i="1" dirty="0"/>
              <a:t>t</a:t>
            </a:r>
            <a:r>
              <a:rPr lang="cs-CZ" b="1" dirty="0"/>
              <a:t> … sazba daně z příjmů (</a:t>
            </a:r>
            <a:r>
              <a:rPr lang="cs-CZ" b="1" dirty="0" err="1"/>
              <a:t>Income</a:t>
            </a:r>
            <a:r>
              <a:rPr lang="cs-CZ" b="1" dirty="0"/>
              <a:t> Tax </a:t>
            </a:r>
            <a:r>
              <a:rPr lang="cs-CZ" b="1" dirty="0" err="1"/>
              <a:t>Rate</a:t>
            </a:r>
            <a:r>
              <a:rPr lang="cs-CZ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72762182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460538-8D34-49E6-A08A-787AFE5C6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01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K ČEMU SE POUŽÍVÁ UKAZATEL NOPAT V PRAXI?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F7F8D8-F9B4-45CC-B8C2-FEB1B9CF5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39505"/>
            <a:ext cx="8229600" cy="3886658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NOPAT se používá například při mezinárodním srovnávání finanční výkonnosti firem.</a:t>
            </a:r>
          </a:p>
          <a:p>
            <a:r>
              <a:rPr lang="cs-CZ" b="1" dirty="0"/>
              <a:t>Tedy k porovnávání výsledků jednotlivých firem v různých zemích.</a:t>
            </a:r>
          </a:p>
          <a:p>
            <a:r>
              <a:rPr lang="cs-CZ" b="1" dirty="0"/>
              <a:t>Ze své podstaty je totiž porovnatelný, protože</a:t>
            </a:r>
            <a:br>
              <a:rPr lang="cs-CZ" b="1" dirty="0"/>
            </a:br>
            <a:r>
              <a:rPr lang="cs-CZ" b="1" dirty="0"/>
              <a:t>v některých zemích se daň se počítá pouze</a:t>
            </a:r>
            <a:br>
              <a:rPr lang="cs-CZ" b="1" dirty="0"/>
            </a:br>
            <a:r>
              <a:rPr lang="cs-CZ" b="1" dirty="0"/>
              <a:t>z provozního výsledku hospodaření a tak další ukazatele.</a:t>
            </a:r>
          </a:p>
        </p:txBody>
      </p:sp>
    </p:spTree>
    <p:extLst>
      <p:ext uri="{BB962C8B-B14F-4D97-AF65-F5344CB8AC3E}">
        <p14:creationId xmlns:p14="http://schemas.microsoft.com/office/powerpoint/2010/main" val="3436517800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452412-6EB5-40E9-9A80-71DC6B00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6325"/>
            <a:ext cx="8229600" cy="138535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EVA – EKONOMICKÁ PŘIDANÁ HODNOTA</a:t>
            </a:r>
          </a:p>
        </p:txBody>
      </p:sp>
    </p:spTree>
    <p:extLst>
      <p:ext uri="{BB962C8B-B14F-4D97-AF65-F5344CB8AC3E}">
        <p14:creationId xmlns:p14="http://schemas.microsoft.com/office/powerpoint/2010/main" val="3250486952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DAF8B6D-99C9-41DB-A64F-8AFE81185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EVA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AAC184D-4AAE-4A58-8CDF-C5364413D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98542"/>
            <a:ext cx="8229600" cy="4227621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Ekonomická přidaná hodnota </a:t>
            </a:r>
            <a:r>
              <a:rPr lang="cs-CZ" b="1" dirty="0"/>
              <a:t>(</a:t>
            </a:r>
            <a:r>
              <a:rPr lang="cs-CZ" b="1" dirty="0" err="1">
                <a:solidFill>
                  <a:srgbClr val="00B0F0"/>
                </a:solidFill>
              </a:rPr>
              <a:t>Economic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00B0F0"/>
                </a:solidFill>
              </a:rPr>
              <a:t>Value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00B0F0"/>
                </a:solidFill>
              </a:rPr>
              <a:t>Added</a:t>
            </a:r>
            <a:r>
              <a:rPr lang="cs-CZ" b="1" dirty="0"/>
              <a:t>), obvykle se používá zkratka EVA, je pojem, který označuje v současnosti velmi významné hodnotové měřítko výkonnosti podniku.</a:t>
            </a:r>
          </a:p>
          <a:p>
            <a:r>
              <a:rPr lang="cs-CZ" b="1" dirty="0"/>
              <a:t>Základní myšlenkou ukazatele je, že investovaný kapitál musí mít větší přínos, než náklady na tento kapitál.</a:t>
            </a:r>
          </a:p>
        </p:txBody>
      </p:sp>
    </p:spTree>
    <p:extLst>
      <p:ext uri="{BB962C8B-B14F-4D97-AF65-F5344CB8AC3E}">
        <p14:creationId xmlns:p14="http://schemas.microsoft.com/office/powerpoint/2010/main" val="4083555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38CBC5-17FB-4892-ACF7-984C6094B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0504"/>
            <a:ext cx="8229600" cy="89713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METODA SMART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0629A7-A1B6-4F58-94A6-FC897AA34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Metoda SMART se používá pro návrh cílů (zejména specifických cílů).</a:t>
            </a:r>
          </a:p>
          <a:p>
            <a:r>
              <a:rPr lang="cs-CZ" b="1" dirty="0"/>
              <a:t>Při jejich návrhu musí být dodržena podmínka SMART pro jednotlivé cíle a jejich metriky.</a:t>
            </a:r>
          </a:p>
          <a:p>
            <a:r>
              <a:rPr lang="cs-CZ" b="1" dirty="0"/>
              <a:t>To znamená, že každý cíl musí být specifický, měřitelný, dosažitelný, realistický a časově sledovatelný.</a:t>
            </a:r>
          </a:p>
          <a:p>
            <a:r>
              <a:rPr lang="cs-CZ" b="1" dirty="0"/>
              <a:t>Pokud tyto vlastnosti mít nebude, bude se těžko předávat ke splnění nebo se bude těžko jeho splnění prokazovat.</a:t>
            </a:r>
          </a:p>
        </p:txBody>
      </p:sp>
    </p:spTree>
    <p:extLst>
      <p:ext uri="{BB962C8B-B14F-4D97-AF65-F5344CB8AC3E}">
        <p14:creationId xmlns:p14="http://schemas.microsoft.com/office/powerpoint/2010/main" val="2972742944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B69A8B-9F46-4921-AE61-9043E04C3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5601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HISTORIE UKAZATELE EVA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D2C033-4DB3-4C26-9355-FAD57549C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54264"/>
            <a:ext cx="8229600" cy="3363132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Ukazatel EVA vychází z mikroekonomického pojetí cíle firmy – maximalizace zisku, kdy zisk zde rozumíme ekonomický.</a:t>
            </a:r>
          </a:p>
          <a:p>
            <a:r>
              <a:rPr lang="cs-CZ" b="1" dirty="0"/>
              <a:t>Vyjadřuje zájem vlastníků a investorů.</a:t>
            </a:r>
          </a:p>
          <a:p>
            <a:r>
              <a:rPr lang="cs-CZ" b="1" dirty="0"/>
              <a:t>Pojem byl vytvořený v roce 1993 americkou konzultační firmou Stern Stewart Management </a:t>
            </a:r>
            <a:r>
              <a:rPr lang="cs-CZ" b="1" dirty="0" err="1"/>
              <a:t>Services</a:t>
            </a:r>
            <a:r>
              <a:rPr lang="cs-CZ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4510154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6C0015-530A-47DA-BD46-3AB87B357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3436"/>
            <a:ext cx="8229600" cy="844201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VÝPOČET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2CAA94-FCE5-42CE-B105-21CE319DA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EVA = NOPAT – WACC × C</a:t>
            </a:r>
          </a:p>
          <a:p>
            <a:pPr lvl="1"/>
            <a:r>
              <a:rPr lang="cs-CZ" b="1" i="1" dirty="0"/>
              <a:t>EVA</a:t>
            </a:r>
            <a:r>
              <a:rPr lang="cs-CZ" b="1" dirty="0"/>
              <a:t> … Ekonomická přidaná hodnota,</a:t>
            </a:r>
          </a:p>
          <a:p>
            <a:pPr lvl="1"/>
            <a:r>
              <a:rPr lang="cs-CZ" b="1" i="1" dirty="0"/>
              <a:t>NOPAT</a:t>
            </a:r>
            <a:r>
              <a:rPr lang="cs-CZ" b="1" dirty="0"/>
              <a:t> … provozní výsledek hospodaření</a:t>
            </a:r>
            <a:br>
              <a:rPr lang="cs-CZ" b="1" dirty="0"/>
            </a:br>
            <a:r>
              <a:rPr lang="cs-CZ" b="1" dirty="0"/>
              <a:t>(NOPAT = EBIT × (1-t)),</a:t>
            </a:r>
          </a:p>
          <a:p>
            <a:pPr lvl="1"/>
            <a:r>
              <a:rPr lang="cs-CZ" b="1" i="1" dirty="0"/>
              <a:t>WACC </a:t>
            </a:r>
            <a:r>
              <a:rPr lang="cs-CZ" b="1" dirty="0"/>
              <a:t>… průměrné náklady na celkový dlouhodobě investovaný kapitál,</a:t>
            </a:r>
          </a:p>
          <a:p>
            <a:pPr lvl="1"/>
            <a:r>
              <a:rPr lang="cs-CZ" b="1" i="1" dirty="0"/>
              <a:t>C</a:t>
            </a:r>
            <a:r>
              <a:rPr lang="cs-CZ" b="1" dirty="0"/>
              <a:t> … celkový dlouhodobě investovaný kapitál</a:t>
            </a:r>
            <a:br>
              <a:rPr lang="cs-CZ" b="1" dirty="0"/>
            </a:br>
            <a:r>
              <a:rPr lang="cs-CZ" b="1" dirty="0"/>
              <a:t>(</a:t>
            </a:r>
            <a:r>
              <a:rPr lang="cs-CZ" b="1" i="1" dirty="0"/>
              <a:t>C = Pasiva – Krátkodobé závazky z obchodního styku)</a:t>
            </a:r>
            <a:r>
              <a:rPr lang="cs-CZ" b="1" dirty="0"/>
              <a:t>,</a:t>
            </a:r>
          </a:p>
          <a:p>
            <a:pPr lvl="1"/>
            <a:r>
              <a:rPr lang="cs-CZ" b="1" i="1" dirty="0"/>
              <a:t>t</a:t>
            </a:r>
            <a:r>
              <a:rPr lang="cs-CZ" b="1" dirty="0"/>
              <a:t> … sazba daně z příjmů.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3726079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026C7F-80B3-4CD2-8CB2-24A7D1619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4347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INTERPRETACE VÝSLEDKŮ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365679-947D-49F1-BA4F-21A7291F2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93010"/>
            <a:ext cx="8229600" cy="2991173"/>
          </a:xfrm>
        </p:spPr>
        <p:txBody>
          <a:bodyPr/>
          <a:lstStyle/>
          <a:p>
            <a:r>
              <a:rPr lang="cs-CZ" b="1" dirty="0"/>
              <a:t>EVA &gt; 0 – hodnota projektu se zvyšuje, podnik vytváří hodnotu pro vlastníky,</a:t>
            </a:r>
          </a:p>
          <a:p>
            <a:r>
              <a:rPr lang="cs-CZ" b="1" dirty="0"/>
              <a:t>EVA = 0 – investovaná hodnota se vrací bez zhodnocení,</a:t>
            </a:r>
          </a:p>
          <a:p>
            <a:r>
              <a:rPr lang="cs-CZ" b="1" dirty="0"/>
              <a:t>EVA &lt; 0 – dochází k poklesu hodnoty firmy.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5657557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DD234D-6716-4068-AB04-DDAB7139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anchor="ctr">
            <a:normAutofit/>
          </a:bodyPr>
          <a:lstStyle/>
          <a:p>
            <a:r>
              <a:rPr lang="cs-CZ" sz="4500" b="1" dirty="0">
                <a:solidFill>
                  <a:srgbClr val="FF0000"/>
                </a:solidFill>
              </a:rPr>
              <a:t>DEKOMPOZICE VRCHOLOVÉHO UKAZATELE EVA</a:t>
            </a:r>
            <a:endParaRPr lang="cs-CZ" sz="4500" dirty="0">
              <a:solidFill>
                <a:srgbClr val="FF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5BDACED-0273-47E0-BBC2-0F51215BC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00" y="1845426"/>
            <a:ext cx="6902510" cy="44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18599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CC5B4A9-238F-4D46-9F34-991E31A94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4347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VYUŽITÍ EVA V PRAXI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891290C-A75A-4B40-BF4D-F4E560F09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41722"/>
            <a:ext cx="8229600" cy="1774556"/>
          </a:xfrm>
        </p:spPr>
        <p:txBody>
          <a:bodyPr/>
          <a:lstStyle/>
          <a:p>
            <a:r>
              <a:rPr lang="cs-CZ" b="1" dirty="0"/>
              <a:t>EVA se používá pro měření výkonnosti podniku ve směru maximalizace hodnoty pro akcionáře.</a:t>
            </a:r>
          </a:p>
        </p:txBody>
      </p:sp>
    </p:spTree>
    <p:extLst>
      <p:ext uri="{BB962C8B-B14F-4D97-AF65-F5344CB8AC3E}">
        <p14:creationId xmlns:p14="http://schemas.microsoft.com/office/powerpoint/2010/main" val="3616427876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A7D676-DEFB-4984-998A-58F5A0E9C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74546"/>
            <a:ext cx="8229600" cy="170890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ZPŮSOBY VÝPOČTU EKONOMICKÉ PŘIDANÉ HODNOTY</a:t>
            </a:r>
          </a:p>
        </p:txBody>
      </p:sp>
    </p:spTree>
    <p:extLst>
      <p:ext uri="{BB962C8B-B14F-4D97-AF65-F5344CB8AC3E}">
        <p14:creationId xmlns:p14="http://schemas.microsoft.com/office/powerpoint/2010/main" val="3384922844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664E3D4-349D-4256-B1CB-976ABA8EB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ZPŮSOBY VÝPOČTU EVA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9DAB68C-1C04-4ADF-A33E-3909EEDCB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43" y="2274376"/>
            <a:ext cx="8229600" cy="2309247"/>
          </a:xfrm>
        </p:spPr>
        <p:txBody>
          <a:bodyPr/>
          <a:lstStyle/>
          <a:p>
            <a:r>
              <a:rPr lang="cs-CZ" b="1" dirty="0"/>
              <a:t>V současné době existuje několik možností výpočtu ukazatele EVA, a to</a:t>
            </a:r>
            <a:br>
              <a:rPr lang="cs-CZ" b="1" dirty="0"/>
            </a:br>
            <a:r>
              <a:rPr lang="cs-CZ" b="1" dirty="0"/>
              <a:t>i v rámci ČR.</a:t>
            </a:r>
          </a:p>
          <a:p>
            <a:r>
              <a:rPr lang="cs-CZ" b="1" dirty="0"/>
              <a:t>Nejčastěji jsou používány dvě metody.</a:t>
            </a:r>
          </a:p>
        </p:txBody>
      </p:sp>
    </p:spTree>
    <p:extLst>
      <p:ext uri="{BB962C8B-B14F-4D97-AF65-F5344CB8AC3E}">
        <p14:creationId xmlns:p14="http://schemas.microsoft.com/office/powerpoint/2010/main" val="2822591079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A26AE-7529-48B5-A69E-56C2C4AE6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DE286A-ED16-4F2B-9B5B-20C76A7BD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V první, nejvíce známé a nejpoužívanější metodě, je ukazatel označován jako EVA entity a jeho hodnota je určena podle vzorce:</a:t>
            </a:r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b="1" i="1" dirty="0"/>
              <a:t>EVA = NOPAT – C × WACC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b="1" dirty="0"/>
              <a:t>nebo také</a:t>
            </a:r>
          </a:p>
          <a:p>
            <a:pPr marL="0" indent="0">
              <a:buNone/>
            </a:pPr>
            <a:endParaRPr lang="cs-CZ" b="1" dirty="0"/>
          </a:p>
          <a:p>
            <a:pPr lvl="1"/>
            <a:r>
              <a:rPr lang="cs-CZ" b="1" i="1" dirty="0"/>
              <a:t>EVA = NOPAT – NOA × WACC</a:t>
            </a:r>
          </a:p>
          <a:p>
            <a:pPr marL="457200" lvl="1" indent="0">
              <a:buNone/>
            </a:pP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2514750903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364988-AEE8-4ACE-BA14-CB9416BEC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98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POUŽITÉ PARAMETRY PRO VÝPOČET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23D33EE-44A1-40D1-B059-C163A191C2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82371"/>
              </p:ext>
            </p:extLst>
          </p:nvPr>
        </p:nvGraphicFramePr>
        <p:xfrm>
          <a:off x="457200" y="2753244"/>
          <a:ext cx="8229600" cy="2529840"/>
        </p:xfrm>
        <a:graphic>
          <a:graphicData uri="http://schemas.openxmlformats.org/drawingml/2006/table">
            <a:tbl>
              <a:tblPr/>
              <a:tblGrid>
                <a:gridCol w="897033">
                  <a:extLst>
                    <a:ext uri="{9D8B030D-6E8A-4147-A177-3AD203B41FA5}">
                      <a16:colId xmlns:a16="http://schemas.microsoft.com/office/drawing/2014/main" val="3132585432"/>
                    </a:ext>
                  </a:extLst>
                </a:gridCol>
                <a:gridCol w="7332567">
                  <a:extLst>
                    <a:ext uri="{9D8B030D-6E8A-4147-A177-3AD203B41FA5}">
                      <a16:colId xmlns:a16="http://schemas.microsoft.com/office/drawing/2014/main" val="13951219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NOPAT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je zisk z provozní činnosti po zdanění (Net </a:t>
                      </a:r>
                      <a:r>
                        <a:rPr lang="cs-CZ" b="1" dirty="0" err="1">
                          <a:effectLst/>
                        </a:rPr>
                        <a:t>Operating</a:t>
                      </a:r>
                      <a:r>
                        <a:rPr lang="cs-CZ" b="1" dirty="0">
                          <a:effectLst/>
                        </a:rPr>
                        <a:t> Profit </a:t>
                      </a:r>
                      <a:r>
                        <a:rPr lang="cs-CZ" b="1" dirty="0" err="1">
                          <a:effectLst/>
                        </a:rPr>
                        <a:t>After</a:t>
                      </a:r>
                      <a:r>
                        <a:rPr lang="cs-CZ" b="1" dirty="0">
                          <a:effectLst/>
                        </a:rPr>
                        <a:t> </a:t>
                      </a:r>
                      <a:r>
                        <a:rPr lang="cs-CZ" b="1" dirty="0" err="1">
                          <a:effectLst/>
                        </a:rPr>
                        <a:t>Taxation</a:t>
                      </a:r>
                      <a:r>
                        <a:rPr lang="cs-CZ" b="1" dirty="0">
                          <a:effectLst/>
                        </a:rPr>
                        <a:t>),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63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je kapitál, který je vázán v aktivech sloužících k provozní činnosti podniku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092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NOA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jsou ekvivalentem kapitálu, tedy aktiva sloužící k provozní činnosti podniku (Net </a:t>
                      </a:r>
                      <a:r>
                        <a:rPr lang="cs-CZ" b="1" dirty="0" err="1">
                          <a:effectLst/>
                        </a:rPr>
                        <a:t>Operating</a:t>
                      </a:r>
                      <a:r>
                        <a:rPr lang="cs-CZ" b="1" dirty="0">
                          <a:effectLst/>
                        </a:rPr>
                        <a:t> </a:t>
                      </a:r>
                      <a:r>
                        <a:rPr lang="cs-CZ" b="1" dirty="0" err="1">
                          <a:effectLst/>
                        </a:rPr>
                        <a:t>Assets</a:t>
                      </a:r>
                      <a:r>
                        <a:rPr lang="cs-CZ" b="1" dirty="0">
                          <a:effectLst/>
                        </a:rPr>
                        <a:t>)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532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WACC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jsou vážené průměrné náklady kapitálu, zahrnující veškerý kapitál zapojený do podnikání, což je kapitál věřitelů, tak kapitál vlastníků (</a:t>
                      </a:r>
                      <a:r>
                        <a:rPr lang="cs-CZ" b="1" dirty="0" err="1">
                          <a:effectLst/>
                        </a:rPr>
                        <a:t>Weighted</a:t>
                      </a:r>
                      <a:r>
                        <a:rPr lang="cs-CZ" b="1" dirty="0">
                          <a:effectLst/>
                        </a:rPr>
                        <a:t> </a:t>
                      </a:r>
                      <a:r>
                        <a:rPr lang="cs-CZ" b="1" dirty="0" err="1">
                          <a:effectLst/>
                        </a:rPr>
                        <a:t>Avarage</a:t>
                      </a:r>
                      <a:r>
                        <a:rPr lang="cs-CZ" b="1" dirty="0">
                          <a:effectLst/>
                        </a:rPr>
                        <a:t> </a:t>
                      </a:r>
                      <a:r>
                        <a:rPr lang="cs-CZ" b="1" dirty="0" err="1">
                          <a:effectLst/>
                        </a:rPr>
                        <a:t>Cost</a:t>
                      </a:r>
                      <a:r>
                        <a:rPr lang="cs-CZ" b="1" dirty="0">
                          <a:effectLst/>
                        </a:rPr>
                        <a:t> </a:t>
                      </a:r>
                      <a:r>
                        <a:rPr lang="cs-CZ" b="1" dirty="0" err="1">
                          <a:effectLst/>
                        </a:rPr>
                        <a:t>of</a:t>
                      </a:r>
                      <a:r>
                        <a:rPr lang="cs-CZ" b="1" dirty="0">
                          <a:effectLst/>
                        </a:rPr>
                        <a:t> </a:t>
                      </a:r>
                      <a:r>
                        <a:rPr lang="cs-CZ" b="1" dirty="0" err="1">
                          <a:effectLst/>
                        </a:rPr>
                        <a:t>Capital</a:t>
                      </a:r>
                      <a:r>
                        <a:rPr lang="cs-CZ" b="1" dirty="0">
                          <a:effectLst/>
                        </a:rPr>
                        <a:t>)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669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245716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26373-8057-4A5D-AA0E-E60CEAFC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4434"/>
            <a:ext cx="8229600" cy="813204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246D5C-2C85-47E2-908C-BADBD5304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Druhá varianta je označována jako </a:t>
            </a:r>
            <a:r>
              <a:rPr lang="cs-CZ" b="1" dirty="0">
                <a:solidFill>
                  <a:srgbClr val="00B0F0"/>
                </a:solidFill>
              </a:rPr>
              <a:t>EVA </a:t>
            </a:r>
            <a:r>
              <a:rPr lang="cs-CZ" b="1" dirty="0" err="1">
                <a:solidFill>
                  <a:srgbClr val="00B0F0"/>
                </a:solidFill>
              </a:rPr>
              <a:t>Equity</a:t>
            </a:r>
            <a:r>
              <a:rPr lang="cs-CZ" b="1" dirty="0"/>
              <a:t>, přičemž jde o alternativní výpočet dle metodiky Ministerstva průmyslu a obchodu ČR.</a:t>
            </a:r>
          </a:p>
          <a:p>
            <a:r>
              <a:rPr lang="cs-CZ" b="1" dirty="0"/>
              <a:t>V této variantě je EVA vypočtena jako:</a:t>
            </a:r>
          </a:p>
          <a:p>
            <a:pPr marL="0" indent="0">
              <a:buNone/>
            </a:pPr>
            <a:r>
              <a:rPr lang="cs-CZ" b="1" dirty="0"/>
              <a:t>          </a:t>
            </a:r>
          </a:p>
          <a:p>
            <a:pPr lvl="1"/>
            <a:r>
              <a:rPr lang="cs-CZ" b="1" i="1" dirty="0"/>
              <a:t>EVA </a:t>
            </a:r>
            <a:r>
              <a:rPr lang="cs-CZ" b="1" i="1" dirty="0" err="1"/>
              <a:t>equity</a:t>
            </a:r>
            <a:r>
              <a:rPr lang="cs-CZ" b="1" i="1" dirty="0"/>
              <a:t> = (ROE – r</a:t>
            </a:r>
            <a:r>
              <a:rPr lang="cs-CZ" b="1" i="1" baseline="-25000" dirty="0"/>
              <a:t>e</a:t>
            </a:r>
            <a:r>
              <a:rPr lang="cs-CZ" b="1" i="1" dirty="0"/>
              <a:t>) × VK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62431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1E3C38-43B5-4EBE-A1E9-2670C1E58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CÍLE</a:t>
            </a:r>
          </a:p>
        </p:txBody>
      </p:sp>
    </p:spTree>
    <p:extLst>
      <p:ext uri="{BB962C8B-B14F-4D97-AF65-F5344CB8AC3E}">
        <p14:creationId xmlns:p14="http://schemas.microsoft.com/office/powerpoint/2010/main" val="2781143398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A55490-C422-4B39-A646-0FE15C34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342"/>
            <a:ext cx="8229600" cy="1280159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PARAMETRY POUŽÍVANÉ PRO VÝPOČET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800D71E-2FEF-4520-9C0C-29D4372D5C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740785"/>
              </p:ext>
            </p:extLst>
          </p:nvPr>
        </p:nvGraphicFramePr>
        <p:xfrm>
          <a:off x="457200" y="3223101"/>
          <a:ext cx="8229600" cy="1280160"/>
        </p:xfrm>
        <a:graphic>
          <a:graphicData uri="http://schemas.openxmlformats.org/drawingml/2006/table">
            <a:tbl>
              <a:tblPr/>
              <a:tblGrid>
                <a:gridCol w="869850">
                  <a:extLst>
                    <a:ext uri="{9D8B030D-6E8A-4147-A177-3AD203B41FA5}">
                      <a16:colId xmlns:a16="http://schemas.microsoft.com/office/drawing/2014/main" val="204103474"/>
                    </a:ext>
                  </a:extLst>
                </a:gridCol>
                <a:gridCol w="7359750">
                  <a:extLst>
                    <a:ext uri="{9D8B030D-6E8A-4147-A177-3AD203B41FA5}">
                      <a16:colId xmlns:a16="http://schemas.microsoft.com/office/drawing/2014/main" val="39306423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ROE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rentabilita vlastního kapitálu (zisk po zdanění/vlastní kapitál)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583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r</a:t>
                      </a:r>
                      <a:r>
                        <a:rPr lang="cs-CZ" b="1" baseline="-25000">
                          <a:effectLst/>
                        </a:rPr>
                        <a:t>e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alternativní náklad vlastního kapitálu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041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VK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vlastní kapitál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6B1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300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684705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189109-1B74-452E-8985-D94380CB0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MVA – HODNOTA PŘIDANÁ TRHEM</a:t>
            </a:r>
          </a:p>
        </p:txBody>
      </p:sp>
    </p:spTree>
    <p:extLst>
      <p:ext uri="{BB962C8B-B14F-4D97-AF65-F5344CB8AC3E}">
        <p14:creationId xmlns:p14="http://schemas.microsoft.com/office/powerpoint/2010/main" val="3673249357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4E9BAC4-19CC-4939-8949-1F26314C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9106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MVA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5119E8C-2DD4-4297-ABDB-EC17CEDDE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6292"/>
            <a:ext cx="8229600" cy="4219871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Hodnota přidaná trhem </a:t>
            </a:r>
            <a:r>
              <a:rPr lang="cs-CZ" b="1" dirty="0"/>
              <a:t>(</a:t>
            </a:r>
            <a:r>
              <a:rPr lang="cs-CZ" b="1" dirty="0">
                <a:solidFill>
                  <a:srgbClr val="FF0000"/>
                </a:solidFill>
              </a:rPr>
              <a:t>M</a:t>
            </a:r>
            <a:r>
              <a:rPr lang="cs-CZ" b="1" dirty="0">
                <a:solidFill>
                  <a:srgbClr val="00B0F0"/>
                </a:solidFill>
              </a:rPr>
              <a:t>arket </a:t>
            </a:r>
            <a:r>
              <a:rPr lang="cs-CZ" b="1" dirty="0" err="1">
                <a:solidFill>
                  <a:srgbClr val="FF0000"/>
                </a:solidFill>
              </a:rPr>
              <a:t>V</a:t>
            </a:r>
            <a:r>
              <a:rPr lang="cs-CZ" b="1" dirty="0" err="1">
                <a:solidFill>
                  <a:srgbClr val="00B0F0"/>
                </a:solidFill>
              </a:rPr>
              <a:t>alue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A</a:t>
            </a:r>
            <a:r>
              <a:rPr lang="cs-CZ" b="1" dirty="0" err="1">
                <a:solidFill>
                  <a:srgbClr val="00B0F0"/>
                </a:solidFill>
              </a:rPr>
              <a:t>dded</a:t>
            </a:r>
            <a:r>
              <a:rPr lang="cs-CZ" b="1" dirty="0"/>
              <a:t>), někdy se používá také termín  </a:t>
            </a:r>
            <a:r>
              <a:rPr lang="cs-CZ" b="1" dirty="0">
                <a:solidFill>
                  <a:srgbClr val="00B0F0"/>
                </a:solidFill>
              </a:rPr>
              <a:t>tržní přidaná hodnota </a:t>
            </a:r>
            <a:r>
              <a:rPr lang="cs-CZ" b="1" dirty="0"/>
              <a:t>nebo </a:t>
            </a:r>
            <a:r>
              <a:rPr lang="cs-CZ" b="1" dirty="0">
                <a:solidFill>
                  <a:srgbClr val="00B0F0"/>
                </a:solidFill>
              </a:rPr>
              <a:t>trhem přidaná hodnota</a:t>
            </a:r>
            <a:r>
              <a:rPr lang="cs-CZ" b="1" dirty="0"/>
              <a:t>, obvykle se používá zkratka </a:t>
            </a:r>
            <a:r>
              <a:rPr lang="cs-CZ" b="1" dirty="0">
                <a:solidFill>
                  <a:srgbClr val="00B0F0"/>
                </a:solidFill>
              </a:rPr>
              <a:t>MVA</a:t>
            </a:r>
            <a:r>
              <a:rPr lang="cs-CZ" b="1" dirty="0"/>
              <a:t>, je pojem, který označuje v současnosti velmi významné hodnotové měřítko výkonnosti podniku.</a:t>
            </a:r>
          </a:p>
          <a:p>
            <a:r>
              <a:rPr lang="cs-CZ" b="1" dirty="0"/>
              <a:t>MVA měří rozdíl mezi tržní hodnotou podniku</a:t>
            </a:r>
            <a:br>
              <a:rPr lang="cs-CZ" b="1" dirty="0"/>
            </a:br>
            <a:r>
              <a:rPr lang="cs-CZ" b="1" dirty="0"/>
              <a:t>a hodnotou investovaného kapitálu, vyjadřuje  bohatství vlastníků (akcionářů).</a:t>
            </a:r>
          </a:p>
          <a:p>
            <a:r>
              <a:rPr lang="cs-CZ" b="1" dirty="0"/>
              <a:t>Ukazatel byl vytvořený v roce 1993 americkou konzultační firmou Stern Stewart Management </a:t>
            </a:r>
            <a:r>
              <a:rPr lang="cs-CZ" b="1" dirty="0" err="1"/>
              <a:t>Services</a:t>
            </a:r>
            <a:r>
              <a:rPr lang="cs-CZ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2607543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600E26-62AF-4C88-AA9E-8273D5F7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9106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VÝPOČET MVA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3AA373-43C7-47C0-9432-7C7A49639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78991"/>
            <a:ext cx="8229600" cy="2704454"/>
          </a:xfrm>
        </p:spPr>
        <p:txBody>
          <a:bodyPr/>
          <a:lstStyle/>
          <a:p>
            <a:r>
              <a:rPr lang="cs-CZ" b="1" dirty="0"/>
              <a:t>Výpočet je možný ve dvou variantách: </a:t>
            </a:r>
          </a:p>
          <a:p>
            <a:pPr lvl="1"/>
            <a:r>
              <a:rPr lang="cs-CZ" b="1" dirty="0"/>
              <a:t>ex ante: </a:t>
            </a:r>
            <a:r>
              <a:rPr lang="cs-CZ" b="1" dirty="0">
                <a:solidFill>
                  <a:srgbClr val="00B0F0"/>
                </a:solidFill>
              </a:rPr>
              <a:t>MVA = Současná hodnota budoucích výsledků dle EVA</a:t>
            </a:r>
          </a:p>
          <a:p>
            <a:pPr lvl="1"/>
            <a:r>
              <a:rPr lang="cs-CZ" b="1" dirty="0"/>
              <a:t>ex post: </a:t>
            </a:r>
            <a:r>
              <a:rPr lang="cs-CZ" b="1" dirty="0">
                <a:solidFill>
                  <a:srgbClr val="00B0F0"/>
                </a:solidFill>
              </a:rPr>
              <a:t>MVA = Tržní hodnota firmy - Celkový vložený kapitál</a:t>
            </a:r>
          </a:p>
        </p:txBody>
      </p:sp>
    </p:spTree>
    <p:extLst>
      <p:ext uri="{BB962C8B-B14F-4D97-AF65-F5344CB8AC3E}">
        <p14:creationId xmlns:p14="http://schemas.microsoft.com/office/powerpoint/2010/main" val="1221645104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F212621-71EB-4770-8DD2-73DF690F3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9916"/>
            <a:ext cx="8229600" cy="875197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VÝSLEDKY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9AC52A7-5014-45B9-8784-8378018018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Znázornění kladné MVA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272C509B-2C5C-42AC-B995-48A43A362F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00944" y="3245644"/>
            <a:ext cx="2552700" cy="1809750"/>
          </a:xfrm>
          <a:prstGeom prst="rect">
            <a:avLst/>
          </a:prstGeom>
        </p:spPr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0975280A-0470-4658-B876-85BF93121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Znázornění záporné MVA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DBDD4CB2-03C0-4324-BC27-B1F0460E67A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99087" y="3240881"/>
            <a:ext cx="25336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79055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2C01EB-08B8-4BA4-986C-6025DA1F7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6855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INTERPRETACE VÝSLEDKŮ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3373B4-9E6C-4835-8438-6243ECF48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45775"/>
            <a:ext cx="8229600" cy="4080387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MVA &gt; 0 </a:t>
            </a:r>
            <a:r>
              <a:rPr lang="cs-CZ" b="1" dirty="0"/>
              <a:t>– podnik vytváří novou hodnotu pro vlastníky,</a:t>
            </a:r>
          </a:p>
          <a:p>
            <a:r>
              <a:rPr lang="cs-CZ" b="1" dirty="0">
                <a:solidFill>
                  <a:srgbClr val="00B0F0"/>
                </a:solidFill>
              </a:rPr>
              <a:t>MVA = 0 </a:t>
            </a:r>
            <a:r>
              <a:rPr lang="cs-CZ" b="1" dirty="0"/>
              <a:t>– investovaná hodnota se vrací bez zhodnocení,</a:t>
            </a:r>
          </a:p>
          <a:p>
            <a:r>
              <a:rPr lang="cs-CZ" b="1" dirty="0">
                <a:solidFill>
                  <a:srgbClr val="00B0F0"/>
                </a:solidFill>
              </a:rPr>
              <a:t>MVA &lt; 0 </a:t>
            </a:r>
            <a:r>
              <a:rPr lang="cs-CZ" b="1" dirty="0"/>
              <a:t>– dochází k poklesu hodnoty firmy.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Cílem manažerů je </a:t>
            </a:r>
            <a:r>
              <a:rPr lang="cs-CZ" b="1" dirty="0">
                <a:solidFill>
                  <a:srgbClr val="00B0F0"/>
                </a:solidFill>
              </a:rPr>
              <a:t>maximalizace MVA</a:t>
            </a:r>
            <a:r>
              <a:rPr lang="cs-CZ" b="1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06456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E51CA-D992-4880-8C2D-97AC11229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5260"/>
            <a:ext cx="8229600" cy="94494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VYUŽITÍ MVA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D3398B-825F-4168-9C2E-8026EFEF0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5295"/>
            <a:ext cx="8229600" cy="4250868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MVA se používá pro </a:t>
            </a:r>
            <a:r>
              <a:rPr lang="cs-CZ" b="1" dirty="0">
                <a:solidFill>
                  <a:srgbClr val="00B0F0"/>
                </a:solidFill>
              </a:rPr>
              <a:t>měření výkonnosti podniku </a:t>
            </a:r>
            <a:r>
              <a:rPr lang="cs-CZ" b="1" dirty="0"/>
              <a:t>ve směru </a:t>
            </a:r>
            <a:r>
              <a:rPr lang="cs-CZ" b="1" dirty="0">
                <a:solidFill>
                  <a:srgbClr val="00B0F0"/>
                </a:solidFill>
              </a:rPr>
              <a:t>maximalizace hodnoty pro akcionáře.</a:t>
            </a:r>
          </a:p>
          <a:p>
            <a:r>
              <a:rPr lang="cs-CZ" b="1" dirty="0"/>
              <a:t>Vlastníkům MVA ukazuje, jak schopný je management podniku.</a:t>
            </a:r>
          </a:p>
          <a:p>
            <a:r>
              <a:rPr lang="cs-CZ" b="1" dirty="0"/>
              <a:t>Pokud je </a:t>
            </a:r>
            <a:r>
              <a:rPr lang="cs-CZ" b="1" dirty="0">
                <a:solidFill>
                  <a:srgbClr val="00B0F0"/>
                </a:solidFill>
              </a:rPr>
              <a:t>MVA  kladná</a:t>
            </a:r>
            <a:r>
              <a:rPr lang="cs-CZ" b="1" dirty="0"/>
              <a:t>, pak management je schopný a vytváří novou hodnotu pro vlastníky.</a:t>
            </a:r>
          </a:p>
          <a:p>
            <a:r>
              <a:rPr lang="cs-CZ" b="1" dirty="0"/>
              <a:t>Naopak pokud je </a:t>
            </a:r>
            <a:r>
              <a:rPr lang="cs-CZ" b="1" dirty="0">
                <a:solidFill>
                  <a:srgbClr val="00B0F0"/>
                </a:solidFill>
              </a:rPr>
              <a:t>MVA záporná</a:t>
            </a:r>
            <a:r>
              <a:rPr lang="cs-CZ" b="1" dirty="0"/>
              <a:t>, snižuje se hodnota kapitálu vloženého do podniku, management si nevede dobře.</a:t>
            </a:r>
          </a:p>
        </p:txBody>
      </p:sp>
    </p:spTree>
    <p:extLst>
      <p:ext uri="{BB962C8B-B14F-4D97-AF65-F5344CB8AC3E}">
        <p14:creationId xmlns:p14="http://schemas.microsoft.com/office/powerpoint/2010/main" val="282426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B6DB052-13DA-4A4A-8545-0A8E7C53B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CÍL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F3A208-ADF5-4BCB-88C9-D3902B424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Cíl (anglicky </a:t>
            </a:r>
            <a:r>
              <a:rPr lang="cs-CZ" b="1" dirty="0" err="1"/>
              <a:t>Objective</a:t>
            </a:r>
            <a:r>
              <a:rPr lang="cs-CZ" b="1" dirty="0"/>
              <a:t>) je popis žádoucího cílového stavu, kterého chce jednotlivec, tým, organizační útvar či celá organizace dosáhnout</a:t>
            </a:r>
            <a:br>
              <a:rPr lang="cs-CZ" b="1" dirty="0"/>
            </a:br>
            <a:r>
              <a:rPr lang="cs-CZ" b="1" dirty="0"/>
              <a:t>v určité oblasti svého podnikání či jiných aktivit.</a:t>
            </a:r>
          </a:p>
          <a:p>
            <a:r>
              <a:rPr lang="cs-CZ" b="1" dirty="0"/>
              <a:t>Cíle jsou obecně základem řízení - jsou používány v plánování, zejména ve strategickém řízení, ale také v řízení provozu.</a:t>
            </a:r>
          </a:p>
          <a:p>
            <a:r>
              <a:rPr lang="cs-CZ" b="1" dirty="0"/>
              <a:t>Moderně a systematicky pojaté cíle nastavené</a:t>
            </a:r>
            <a:br>
              <a:rPr lang="cs-CZ" b="1" dirty="0"/>
            </a:br>
            <a:r>
              <a:rPr lang="cs-CZ" b="1" dirty="0"/>
              <a:t>v organizacích vycházejí z principů vzájemné vyváženost (viz např. </a:t>
            </a:r>
            <a:r>
              <a:rPr lang="cs-CZ" b="1" dirty="0" err="1"/>
              <a:t>Balanced</a:t>
            </a:r>
            <a:r>
              <a:rPr lang="cs-CZ" b="1" dirty="0"/>
              <a:t> </a:t>
            </a:r>
            <a:r>
              <a:rPr lang="cs-CZ" b="1" dirty="0" err="1"/>
              <a:t>Scorecard</a:t>
            </a:r>
            <a:r>
              <a:rPr lang="cs-CZ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71946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997EF6-2218-4E6D-AE6A-4D8FA650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2708"/>
            <a:ext cx="8229600" cy="73152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CÍLE V MANAGEMENTU ORGANIZACE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2CABE4-A905-45FC-93AB-DB01F3C6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2702"/>
            <a:ext cx="9144000" cy="4733461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Cíle jsou podobně jako vize součástí motivačních faktorů v organizaci.</a:t>
            </a:r>
          </a:p>
          <a:p>
            <a:r>
              <a:rPr lang="cs-CZ" b="1" dirty="0"/>
              <a:t>Lze říci, že každá organizace musí mít stanoveny nějaké cíle, ať se jedná o dosažení obratu, zisku podílu na trhu, úrovně kvality služeb či úplně jiné cíle.</a:t>
            </a:r>
          </a:p>
          <a:p>
            <a:r>
              <a:rPr lang="cs-CZ" b="1" dirty="0"/>
              <a:t>Cíle v organizaci konkretizují vizi, pomáhají manažerům řídit a motivovat pracovníky.</a:t>
            </a:r>
          </a:p>
          <a:p>
            <a:r>
              <a:rPr lang="cs-CZ" b="1" dirty="0"/>
              <a:t>Stejně jako vize i společné cíle pomáhají “táhnout za jeden provaz směrem k jejímu naplnění”.</a:t>
            </a:r>
          </a:p>
        </p:txBody>
      </p:sp>
    </p:spTree>
    <p:extLst>
      <p:ext uri="{BB962C8B-B14F-4D97-AF65-F5344CB8AC3E}">
        <p14:creationId xmlns:p14="http://schemas.microsoft.com/office/powerpoint/2010/main" val="1824186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97B8C6-5257-4DA8-951D-1DEC3A021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97035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RŮZNÉ DRUHY CÍLŮ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A6D0CC-B8A4-4A67-9F1F-BFA5B5A75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61846"/>
            <a:ext cx="8229600" cy="3664317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Cíle v organizaci navazují na její poslání, formulovanou vizi.</a:t>
            </a:r>
          </a:p>
          <a:p>
            <a:r>
              <a:rPr lang="cs-CZ" b="1" dirty="0"/>
              <a:t>Správně definované cíle splňují podmínky</a:t>
            </a:r>
            <a:br>
              <a:rPr lang="cs-CZ" b="1" dirty="0"/>
            </a:br>
            <a:r>
              <a:rPr lang="cs-CZ" b="1" dirty="0"/>
              <a:t>a principy SMART (jsou konkrétní, měřitelné, dosažitelné, realistické a časově dosažitelné).</a:t>
            </a:r>
          </a:p>
          <a:p>
            <a:r>
              <a:rPr lang="cs-CZ" b="1" dirty="0"/>
              <a:t>Dosahování měřitelných cílů je měřeno</a:t>
            </a:r>
            <a:br>
              <a:rPr lang="cs-CZ" b="1" dirty="0"/>
            </a:br>
            <a:r>
              <a:rPr lang="cs-CZ" b="1" dirty="0"/>
              <a:t>a verifikováno pomocí indikátorů či metrik.</a:t>
            </a:r>
          </a:p>
        </p:txBody>
      </p:sp>
    </p:spTree>
    <p:extLst>
      <p:ext uri="{BB962C8B-B14F-4D97-AF65-F5344CB8AC3E}">
        <p14:creationId xmlns:p14="http://schemas.microsoft.com/office/powerpoint/2010/main" val="1728353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82D1B4-3EF7-4569-956E-C11BD0139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036" y="239787"/>
            <a:ext cx="4705643" cy="794507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STRUKTURA CÍLŮ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6D750A-ACB5-4C03-8B58-2D8EB0C8E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Hlavně ve větších firmách může být stanoveno více cílů než je </a:t>
            </a:r>
            <a:r>
              <a:rPr lang="cs-CZ" b="1" dirty="0" err="1"/>
              <a:t>uřiditelné</a:t>
            </a:r>
            <a:r>
              <a:rPr lang="cs-CZ" b="1" dirty="0"/>
              <a:t>, (například když každé oddělení nebo divize firmy má své cíle).</a:t>
            </a:r>
          </a:p>
          <a:p>
            <a:r>
              <a:rPr lang="cs-CZ" b="1" dirty="0"/>
              <a:t>Z toho důvodu se zavádí určitá hierarchie cílů, na jejímž vrcholu stojí strategické cíle a ty jsou pak dále rozděleny na další, specifické cíle.</a:t>
            </a:r>
          </a:p>
          <a:p>
            <a:r>
              <a:rPr lang="cs-CZ" b="1" dirty="0"/>
              <a:t>Ty mohou být také dále vrstveny.</a:t>
            </a:r>
          </a:p>
          <a:p>
            <a:r>
              <a:rPr lang="cs-CZ" b="1" dirty="0"/>
              <a:t>Mělo by ovšem platit pravidlo, že nižší cíle vždy musí naplňovat cíle vyšší (zejména strategické).</a:t>
            </a:r>
          </a:p>
        </p:txBody>
      </p:sp>
    </p:spTree>
    <p:extLst>
      <p:ext uri="{BB962C8B-B14F-4D97-AF65-F5344CB8AC3E}">
        <p14:creationId xmlns:p14="http://schemas.microsoft.com/office/powerpoint/2010/main" val="1430256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0EBBC98-930E-4985-9CE8-213425E6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1585"/>
            <a:ext cx="7886700" cy="1128417"/>
          </a:xfrm>
        </p:spPr>
        <p:txBody>
          <a:bodyPr anchor="ctr">
            <a:normAutofit/>
          </a:bodyPr>
          <a:lstStyle/>
          <a:p>
            <a:r>
              <a:rPr lang="cs-CZ" sz="4500" b="1" dirty="0">
                <a:solidFill>
                  <a:srgbClr val="FF0000"/>
                </a:solidFill>
              </a:rPr>
              <a:t>HIERARCHIE CÍLŮ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A00B5B2-1C92-4382-896B-35BADC4E4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4" y="1812459"/>
            <a:ext cx="7352663" cy="475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4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5C15493-52CA-4BFE-814D-0346B94B7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MANAGEMENT ZMĚN A INOVACÍ</a:t>
            </a:r>
          </a:p>
        </p:txBody>
      </p:sp>
    </p:spTree>
    <p:extLst>
      <p:ext uri="{BB962C8B-B14F-4D97-AF65-F5344CB8AC3E}">
        <p14:creationId xmlns:p14="http://schemas.microsoft.com/office/powerpoint/2010/main" val="87710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0DCDE7-894C-488F-8696-CCC1ADAB4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2263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72DCF2-7BBB-4BB8-9CEF-D5A5E3ED7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7951"/>
            <a:ext cx="8229600" cy="4058212"/>
          </a:xfrm>
        </p:spPr>
        <p:txBody>
          <a:bodyPr/>
          <a:lstStyle/>
          <a:p>
            <a:r>
              <a:rPr lang="cs-CZ" b="1" dirty="0"/>
              <a:t>Například výroba bude mít cíle snížení zmetkovitosti, cílem skladů bude snížení skladových zásob, cílem logistiky bude zlepšení rozvozu materiálu nebo výrobků.</a:t>
            </a:r>
          </a:p>
          <a:p>
            <a:r>
              <a:rPr lang="cs-CZ" b="1" dirty="0"/>
              <a:t>Všechny tyto cíle budou naplňovat strategický cíl, kterým je snížení nákladů</a:t>
            </a:r>
            <a:br>
              <a:rPr lang="cs-CZ" b="1" dirty="0"/>
            </a:br>
            <a:r>
              <a:rPr lang="cs-CZ" b="1" dirty="0"/>
              <a:t>o 2%.</a:t>
            </a:r>
          </a:p>
        </p:txBody>
      </p:sp>
    </p:spTree>
    <p:extLst>
      <p:ext uri="{BB962C8B-B14F-4D97-AF65-F5344CB8AC3E}">
        <p14:creationId xmlns:p14="http://schemas.microsoft.com/office/powerpoint/2010/main" val="1527120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98C9EF-693C-48BD-8DE0-C52F9E75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1053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ŘÍZENÍ PODLE CÍLŮ (MBO)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0F58E1-987D-41FA-BAFB-9F9D38655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91508"/>
            <a:ext cx="8229600" cy="3734655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Řízení podle cílů (anglicky Management by </a:t>
            </a:r>
            <a:r>
              <a:rPr lang="cs-CZ" b="1" dirty="0" err="1"/>
              <a:t>Objectives</a:t>
            </a:r>
            <a:r>
              <a:rPr lang="cs-CZ" b="1" dirty="0"/>
              <a:t>, zkratka MBO) používá se obvykle zkratka MBO i v češtině.</a:t>
            </a:r>
          </a:p>
          <a:p>
            <a:r>
              <a:rPr lang="cs-CZ" b="1" dirty="0"/>
              <a:t>Je to metoda založená na stanovení</a:t>
            </a:r>
            <a:br>
              <a:rPr lang="cs-CZ" b="1" dirty="0"/>
            </a:br>
            <a:r>
              <a:rPr lang="cs-CZ" b="1" dirty="0"/>
              <a:t>a vzájemném odsouhlasení cílů</a:t>
            </a:r>
            <a:br>
              <a:rPr lang="cs-CZ" b="1" dirty="0"/>
            </a:br>
            <a:r>
              <a:rPr lang="cs-CZ" b="1" dirty="0"/>
              <a:t>a vyhodnocování úspěšnosti jejich dosahování.</a:t>
            </a:r>
          </a:p>
          <a:p>
            <a:r>
              <a:rPr lang="cs-CZ" b="1" dirty="0"/>
              <a:t>Navrhl ji Peter F. </a:t>
            </a:r>
            <a:r>
              <a:rPr lang="cs-CZ" b="1" dirty="0" err="1"/>
              <a:t>Drucker</a:t>
            </a:r>
            <a:r>
              <a:rPr lang="cs-CZ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2662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E0E5AB-3060-4285-834A-F08B4A773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ŘÍZENÍ PODLE CÍLŮ V PRAXI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C9DF8E-BD22-45B8-ACB5-E0898DDEB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Řízení podle cílů je především velmi přirozená.</a:t>
            </a:r>
            <a:br>
              <a:rPr lang="cs-CZ" b="1" dirty="0"/>
            </a:br>
            <a:r>
              <a:rPr lang="cs-CZ" b="1" dirty="0"/>
              <a:t>Dává důraz na výsledek namísto způsobu jeho dosažení.</a:t>
            </a:r>
          </a:p>
          <a:p>
            <a:r>
              <a:rPr lang="cs-CZ" b="1" dirty="0"/>
              <a:t>Dává větší volnost realizátorům úkolu (manažerům, ale i řadovým pracovníkům), kterým je umožněno rozhodnout se jaký způsob dosažení cíle je nejvhodnější (je tedy v protikladu např. vůči </a:t>
            </a:r>
            <a:r>
              <a:rPr lang="cs-CZ" b="1" dirty="0" err="1"/>
              <a:t>mikromanagementu</a:t>
            </a:r>
            <a:r>
              <a:rPr lang="cs-CZ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61581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7E637D-DD8D-4E8D-8667-AA81D07E3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ŘÍZENÍ PODLE CÍLŮ V PRAXI 2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D1CEB4-02CD-4B25-A1B4-2544AD63C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Odpovědnost za splnění cíle a za vhodně zvolenou cestu k němu je přenesena na realizátora.</a:t>
            </a:r>
          </a:p>
          <a:p>
            <a:r>
              <a:rPr lang="cs-CZ" b="1" dirty="0"/>
              <a:t>K této odpovědnosti musí mít také odpovídající </a:t>
            </a:r>
            <a:r>
              <a:rPr lang="cs-CZ" b="1" dirty="0" err="1"/>
              <a:t>pravomoce</a:t>
            </a:r>
            <a:r>
              <a:rPr lang="cs-CZ" b="1" dirty="0"/>
              <a:t>.</a:t>
            </a:r>
          </a:p>
          <a:p>
            <a:r>
              <a:rPr lang="cs-CZ" b="1" dirty="0"/>
              <a:t>Metodu řízení podle cílů můžeme použít prakticky použít kdekoliv. Její nevýraznější omezení je v tom, že přirozeně vyžaduje manažery, kteří jsou schopni samostatné práce</a:t>
            </a:r>
            <a:br>
              <a:rPr lang="cs-CZ" b="1" dirty="0"/>
            </a:br>
            <a:r>
              <a:rPr lang="cs-CZ" b="1" dirty="0"/>
              <a:t>a umí stanovit správně postup k dosažení stanovených cílů.</a:t>
            </a:r>
          </a:p>
        </p:txBody>
      </p:sp>
    </p:spTree>
    <p:extLst>
      <p:ext uri="{BB962C8B-B14F-4D97-AF65-F5344CB8AC3E}">
        <p14:creationId xmlns:p14="http://schemas.microsoft.com/office/powerpoint/2010/main" val="3574053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FE36B-E181-4F7D-B890-0C1E9F8CA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ODPOVĚDNOST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F8952A-A7DF-4325-AE32-0CC63937A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Odpovědnost (anglicky </a:t>
            </a:r>
            <a:r>
              <a:rPr lang="cs-CZ" b="1" dirty="0" err="1"/>
              <a:t>Responsibility</a:t>
            </a:r>
            <a:r>
              <a:rPr lang="cs-CZ" b="1" dirty="0"/>
              <a:t>) vyplývá z povinnosti pracovníka plnit činnosti a úkoly dané popisem pracovního místa.</a:t>
            </a:r>
          </a:p>
          <a:p>
            <a:r>
              <a:rPr lang="cs-CZ" b="1" dirty="0"/>
              <a:t>Odpovědnost zahrnuje jednak odpovědnost za samotné provedení dané činnosti či úkolu, jednak odpovědnost za dosažené výsledky</a:t>
            </a:r>
            <a:br>
              <a:rPr lang="cs-CZ" b="1" dirty="0"/>
            </a:br>
            <a:r>
              <a:rPr lang="cs-CZ" b="1" dirty="0"/>
              <a:t>a jejich kvalitu.</a:t>
            </a:r>
          </a:p>
          <a:p>
            <a:r>
              <a:rPr lang="cs-CZ" b="1" dirty="0"/>
              <a:t>Odpovědnost znamená povinnosti - příkazy, které znamenají nutnost či závazek k jednání (konání).</a:t>
            </a:r>
          </a:p>
        </p:txBody>
      </p:sp>
    </p:spTree>
    <p:extLst>
      <p:ext uri="{BB962C8B-B14F-4D97-AF65-F5344CB8AC3E}">
        <p14:creationId xmlns:p14="http://schemas.microsoft.com/office/powerpoint/2010/main" val="31073278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C0632-042C-42CF-8094-BE47AAB2A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2601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054FED-D72D-4B90-8E0D-7C6FD7B95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0658"/>
            <a:ext cx="8229600" cy="2813539"/>
          </a:xfrm>
        </p:spPr>
        <p:txBody>
          <a:bodyPr>
            <a:normAutofit/>
          </a:bodyPr>
          <a:lstStyle/>
          <a:p>
            <a:r>
              <a:rPr lang="cs-CZ" b="1" dirty="0"/>
              <a:t>Držitel pracovního místa:</a:t>
            </a:r>
          </a:p>
          <a:p>
            <a:pPr lvl="1"/>
            <a:r>
              <a:rPr lang="cs-CZ" b="1" dirty="0"/>
              <a:t>Musí</a:t>
            </a:r>
          </a:p>
          <a:p>
            <a:pPr lvl="1"/>
            <a:r>
              <a:rPr lang="cs-CZ" b="1" dirty="0"/>
              <a:t>Je povinen</a:t>
            </a:r>
          </a:p>
          <a:p>
            <a:pPr lvl="1"/>
            <a:r>
              <a:rPr lang="cs-CZ" b="1" dirty="0"/>
              <a:t>Provádí</a:t>
            </a:r>
          </a:p>
          <a:p>
            <a:pPr lvl="1"/>
            <a:r>
              <a:rPr lang="cs-CZ" b="1" dirty="0"/>
              <a:t>Vykonává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938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C749AC-A09F-48FD-8F88-BBE80960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315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PRAVOMOC VS ODPOVĚDNOST (AUTHORITY VS RESPONSIBILITY)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A7D3D9-3827-4322-A9AF-44612F8F2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2868"/>
            <a:ext cx="8229600" cy="4283295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Vztah mezi pravomocí a odpovědností zajímal již starověké politické filozofy (např. Platóna).</a:t>
            </a:r>
          </a:p>
          <a:p>
            <a:r>
              <a:rPr lang="cs-CZ" b="1" dirty="0"/>
              <a:t>Z moderních klasiků managementu zejména Peter F. </a:t>
            </a:r>
            <a:r>
              <a:rPr lang="cs-CZ" b="1" dirty="0" err="1"/>
              <a:t>Drucker</a:t>
            </a:r>
            <a:r>
              <a:rPr lang="cs-CZ" b="1" dirty="0"/>
              <a:t> opakovaně zdůrazňuje následující:</a:t>
            </a:r>
          </a:p>
          <a:p>
            <a:pPr lvl="1"/>
            <a:r>
              <a:rPr lang="cs-CZ" b="1" dirty="0">
                <a:solidFill>
                  <a:srgbClr val="00B0F0"/>
                </a:solidFill>
              </a:rPr>
              <a:t>Pravomoc bez odpovědnosti vede k tyranii</a:t>
            </a:r>
            <a:r>
              <a:rPr lang="cs-CZ" b="1" dirty="0"/>
              <a:t>.</a:t>
            </a:r>
          </a:p>
          <a:p>
            <a:pPr lvl="1"/>
            <a:r>
              <a:rPr lang="cs-CZ" b="1" dirty="0">
                <a:solidFill>
                  <a:srgbClr val="00B0F0"/>
                </a:solidFill>
              </a:rPr>
              <a:t>Odpovědnost bez pravomoci vede k bezmoci</a:t>
            </a:r>
            <a:r>
              <a:rPr lang="cs-CZ" b="1" dirty="0"/>
              <a:t>.</a:t>
            </a:r>
          </a:p>
          <a:p>
            <a:pPr lvl="1"/>
            <a:r>
              <a:rPr lang="cs-CZ" b="1" dirty="0"/>
              <a:t>V řízení musí tedy být obě složky vyváženy, jinak nemůže vedoucí pracovník dosahovat vytčených cílů.</a:t>
            </a:r>
          </a:p>
          <a:p>
            <a:pPr lvl="1"/>
            <a:r>
              <a:rPr lang="cs-CZ" b="1" dirty="0"/>
              <a:t> Vyvažování pravomocí a odpovědností je důležitou součástí organizování.</a:t>
            </a:r>
          </a:p>
        </p:txBody>
      </p:sp>
    </p:spTree>
    <p:extLst>
      <p:ext uri="{BB962C8B-B14F-4D97-AF65-F5344CB8AC3E}">
        <p14:creationId xmlns:p14="http://schemas.microsoft.com/office/powerpoint/2010/main" val="20610968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3BFB3C-5A46-4EEB-856B-4E827BB20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SWOT</a:t>
            </a:r>
          </a:p>
        </p:txBody>
      </p:sp>
    </p:spTree>
    <p:extLst>
      <p:ext uri="{BB962C8B-B14F-4D97-AF65-F5344CB8AC3E}">
        <p14:creationId xmlns:p14="http://schemas.microsoft.com/office/powerpoint/2010/main" val="30668815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6F4E920-BF6D-4274-8481-D29AE312F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2708"/>
            <a:ext cx="8229600" cy="85493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SWOT ANALÝZA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40732BF-BDD4-4D9F-AB63-2B57E9CD3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8" y="1600200"/>
            <a:ext cx="8778240" cy="4525963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SWOT analýza je univerzální analytická technika používaná pro zhodnocení vnitřních</a:t>
            </a:r>
            <a:br>
              <a:rPr lang="cs-CZ" b="1" dirty="0"/>
            </a:br>
            <a:r>
              <a:rPr lang="cs-CZ" b="1" dirty="0"/>
              <a:t>a vnějších faktorů ovlivňujících úspěšnost organizace nebo nějakého konkrétního záměru (například nového produktu či služby).</a:t>
            </a:r>
          </a:p>
          <a:p>
            <a:r>
              <a:rPr lang="cs-CZ" b="1" dirty="0"/>
              <a:t>Nejčastěji je SWOT analýza používána jako situační analýza v rámci strategického řízení a marketingu.</a:t>
            </a:r>
          </a:p>
          <a:p>
            <a:r>
              <a:rPr lang="cs-CZ" b="1" dirty="0"/>
              <a:t>Autorem SWOT analýzy je Albert </a:t>
            </a:r>
            <a:r>
              <a:rPr lang="cs-CZ" b="1" dirty="0" err="1"/>
              <a:t>Humphrey</a:t>
            </a:r>
            <a:r>
              <a:rPr lang="cs-CZ" b="1" dirty="0"/>
              <a:t>, který ji navrhl v šedesátých letech 20. století.</a:t>
            </a:r>
          </a:p>
        </p:txBody>
      </p:sp>
    </p:spTree>
    <p:extLst>
      <p:ext uri="{BB962C8B-B14F-4D97-AF65-F5344CB8AC3E}">
        <p14:creationId xmlns:p14="http://schemas.microsoft.com/office/powerpoint/2010/main" val="28282909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2355786"/>
            <a:ext cx="550624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870D47-E4C2-45A9-8D9B-E8F472BE6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16" y="2520377"/>
            <a:ext cx="4366758" cy="243968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en-US" sz="4700" b="1" dirty="0">
                <a:solidFill>
                  <a:srgbClr val="FFFFFF"/>
                </a:solidFill>
              </a:rPr>
              <a:t>ALBERT HUMPHREY</a:t>
            </a:r>
            <a:br>
              <a:rPr lang="cs-CZ" sz="4700" b="1" dirty="0">
                <a:solidFill>
                  <a:srgbClr val="FFFFFF"/>
                </a:solidFill>
              </a:rPr>
            </a:br>
            <a:r>
              <a:rPr lang="cs-CZ" sz="4700" b="1" dirty="0">
                <a:solidFill>
                  <a:srgbClr val="FFFFFF"/>
                </a:solidFill>
              </a:rPr>
              <a:t>2. 6. 1926 –</a:t>
            </a:r>
            <a:br>
              <a:rPr lang="cs-CZ" sz="4700" b="1" dirty="0">
                <a:solidFill>
                  <a:srgbClr val="FFFFFF"/>
                </a:solidFill>
              </a:rPr>
            </a:br>
            <a:r>
              <a:rPr lang="cs-CZ" sz="4700" b="1" dirty="0">
                <a:solidFill>
                  <a:srgbClr val="FFFFFF"/>
                </a:solidFill>
              </a:rPr>
              <a:t>31. 10. 2005</a:t>
            </a:r>
            <a:endParaRPr lang="en-US" sz="4700" b="1" dirty="0">
              <a:solidFill>
                <a:srgbClr val="FFFFFF"/>
              </a:solidFill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90DBFC2-01E1-4CCE-A503-2C9AE2446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67" r="3010" b="3"/>
          <a:stretch/>
        </p:blipFill>
        <p:spPr>
          <a:xfrm>
            <a:off x="840035" y="1120046"/>
            <a:ext cx="2206561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6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2364EED-99C2-4DE4-8554-47666F476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ŘÍZENÍ ZMĚN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(CHANGE MANAGEMENT)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B70B8EB-1E51-42F1-9A80-9547910FD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07102"/>
            <a:ext cx="8229600" cy="3819061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Řízení změn je oblast, která se zaměřuje na změny, na jejich zavádění a prosazování do života organizace.</a:t>
            </a:r>
          </a:p>
          <a:p>
            <a:r>
              <a:rPr lang="cs-CZ" b="1" dirty="0"/>
              <a:t>Řízení změn navazuje na obecný management, staví na sociální psychologii</a:t>
            </a:r>
            <a:br>
              <a:rPr lang="cs-CZ" b="1" dirty="0"/>
            </a:br>
            <a:r>
              <a:rPr lang="cs-CZ" b="1" dirty="0"/>
              <a:t>a organizačním chování, používá </a:t>
            </a:r>
            <a:r>
              <a:rPr lang="cs-CZ" b="1" dirty="0" err="1"/>
              <a:t>sociotechniku</a:t>
            </a:r>
            <a:r>
              <a:rPr lang="cs-CZ" b="1" dirty="0"/>
              <a:t> a dotýká se také kultury organizace.</a:t>
            </a:r>
          </a:p>
        </p:txBody>
      </p:sp>
    </p:spTree>
    <p:extLst>
      <p:ext uri="{BB962C8B-B14F-4D97-AF65-F5344CB8AC3E}">
        <p14:creationId xmlns:p14="http://schemas.microsoft.com/office/powerpoint/2010/main" val="11440524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D3A84-19DF-4E5D-8728-6C30AA97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100" y="239787"/>
            <a:ext cx="4311748" cy="850777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SWOT 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EF24C2-132E-4CE6-B46D-207A44397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1899138"/>
            <a:ext cx="8764171" cy="3165231"/>
          </a:xfrm>
        </p:spPr>
        <p:txBody>
          <a:bodyPr/>
          <a:lstStyle/>
          <a:p>
            <a:r>
              <a:rPr lang="cs-CZ" b="1" dirty="0"/>
              <a:t>SWOT je akronym z počátečních písmen anglických názvů jednotlivých faktorů:</a:t>
            </a:r>
          </a:p>
          <a:p>
            <a:pPr lvl="1"/>
            <a:r>
              <a:rPr lang="cs-CZ" b="1" dirty="0" err="1">
                <a:solidFill>
                  <a:srgbClr val="FF0000"/>
                </a:solidFill>
              </a:rPr>
              <a:t>S</a:t>
            </a:r>
            <a:r>
              <a:rPr lang="cs-CZ" b="1" dirty="0" err="1">
                <a:solidFill>
                  <a:srgbClr val="00B0F0"/>
                </a:solidFill>
              </a:rPr>
              <a:t>trengths</a:t>
            </a:r>
            <a:r>
              <a:rPr lang="cs-CZ" b="1" dirty="0"/>
              <a:t> - silné stránky</a:t>
            </a:r>
          </a:p>
          <a:p>
            <a:pPr lvl="1"/>
            <a:r>
              <a:rPr lang="cs-CZ" b="1" dirty="0" err="1">
                <a:solidFill>
                  <a:srgbClr val="FF0000"/>
                </a:solidFill>
              </a:rPr>
              <a:t>W</a:t>
            </a:r>
            <a:r>
              <a:rPr lang="cs-CZ" b="1" dirty="0" err="1">
                <a:solidFill>
                  <a:srgbClr val="00B0F0"/>
                </a:solidFill>
              </a:rPr>
              <a:t>eaknesses</a:t>
            </a:r>
            <a:r>
              <a:rPr lang="cs-CZ" b="1" dirty="0"/>
              <a:t> - slabé stránky</a:t>
            </a:r>
          </a:p>
          <a:p>
            <a:pPr lvl="1"/>
            <a:r>
              <a:rPr lang="cs-CZ" b="1" dirty="0" err="1">
                <a:solidFill>
                  <a:srgbClr val="FF0000"/>
                </a:solidFill>
              </a:rPr>
              <a:t>O</a:t>
            </a:r>
            <a:r>
              <a:rPr lang="cs-CZ" b="1" dirty="0" err="1">
                <a:solidFill>
                  <a:srgbClr val="00B0F0"/>
                </a:solidFill>
              </a:rPr>
              <a:t>pportunities</a:t>
            </a:r>
            <a:r>
              <a:rPr lang="cs-CZ" b="1" dirty="0"/>
              <a:t> - příležitosti</a:t>
            </a:r>
          </a:p>
          <a:p>
            <a:pPr lvl="1"/>
            <a:r>
              <a:rPr lang="cs-CZ" b="1" dirty="0" err="1">
                <a:solidFill>
                  <a:srgbClr val="FF0000"/>
                </a:solidFill>
              </a:rPr>
              <a:t>T</a:t>
            </a:r>
            <a:r>
              <a:rPr lang="cs-CZ" b="1" dirty="0" err="1">
                <a:solidFill>
                  <a:srgbClr val="00B0F0"/>
                </a:solidFill>
              </a:rPr>
              <a:t>hreats</a:t>
            </a:r>
            <a:r>
              <a:rPr lang="cs-CZ" b="1" dirty="0"/>
              <a:t> - hrozby</a:t>
            </a:r>
          </a:p>
        </p:txBody>
      </p:sp>
    </p:spTree>
    <p:extLst>
      <p:ext uri="{BB962C8B-B14F-4D97-AF65-F5344CB8AC3E}">
        <p14:creationId xmlns:p14="http://schemas.microsoft.com/office/powerpoint/2010/main" val="6854958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6039F13-9E25-4B8E-A10A-FCAEE4017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>
            <a:normAutofit/>
          </a:bodyPr>
          <a:lstStyle/>
          <a:p>
            <a:r>
              <a:rPr lang="cs-CZ" sz="4200" b="1" dirty="0">
                <a:solidFill>
                  <a:srgbClr val="FFFFFF"/>
                </a:solidFill>
              </a:rPr>
              <a:t>SWOT ANALÝZA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23F816B-9311-4764-B424-8D5774458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366" y="566989"/>
            <a:ext cx="4915159" cy="573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1772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C0D16DD-1ADB-4EB0-9743-18ED1904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3046"/>
            <a:ext cx="8229600" cy="784592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SWOT ANALÝZA V PRAXI 1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B899B9F-4044-4734-9A9F-269242559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5071"/>
            <a:ext cx="8229600" cy="4241092"/>
          </a:xfrm>
        </p:spPr>
        <p:txBody>
          <a:bodyPr>
            <a:normAutofit/>
          </a:bodyPr>
          <a:lstStyle/>
          <a:p>
            <a:r>
              <a:rPr lang="cs-CZ" b="1" dirty="0"/>
              <a:t>Vzhledem k tomu, že SWOT analýza je velmi univerzální a jednou z nejpoužívanějších analytických technik, je její využití v praxi velmi široké.</a:t>
            </a:r>
          </a:p>
          <a:p>
            <a:r>
              <a:rPr lang="cs-CZ" b="1" dirty="0"/>
              <a:t>Primárně byla vymyšlena pro hodnocení celé organizace (pro strategické řízení</a:t>
            </a:r>
            <a:br>
              <a:rPr lang="cs-CZ" b="1" dirty="0"/>
            </a:br>
            <a:r>
              <a:rPr lang="cs-CZ" b="1" dirty="0"/>
              <a:t>a rozhodování), ale použít ji lze téměř na cokoliv. </a:t>
            </a:r>
          </a:p>
        </p:txBody>
      </p:sp>
    </p:spTree>
    <p:extLst>
      <p:ext uri="{BB962C8B-B14F-4D97-AF65-F5344CB8AC3E}">
        <p14:creationId xmlns:p14="http://schemas.microsoft.com/office/powerpoint/2010/main" val="17629292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B2798E-52CD-44D2-B076-B02BF2BE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8978"/>
            <a:ext cx="8229600" cy="79866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SWOT ANALÝZA V PRAXI 2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DE10A4-C245-4AE9-ABED-D8EF0DA55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6506"/>
            <a:ext cx="8229600" cy="4409658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Příkladem je třeba osobní hodnocení lidí při pracovním pohovoru.</a:t>
            </a:r>
          </a:p>
          <a:p>
            <a:r>
              <a:rPr lang="cs-CZ" b="1" dirty="0"/>
              <a:t>Je možné ji použít pro organizaci/podnik jako celek nebo pro jednotlivé oblasti, produkty nebo jiné záměry.</a:t>
            </a:r>
          </a:p>
          <a:p>
            <a:r>
              <a:rPr lang="cs-CZ" b="1" dirty="0"/>
              <a:t>Je také širší součástí řízení rizik, neboť postihuje klíčové zdroje rizik (hrozby), pomáhá si je uvědomit a případně nastavit protiopatření.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48601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73483E-475F-4722-B096-F74F435C0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VNĚJŠÍ FAKTORY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665D4-FC40-4B4D-9B4F-07CC51211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05575"/>
            <a:ext cx="8229600" cy="3720588"/>
          </a:xfrm>
        </p:spPr>
        <p:txBody>
          <a:bodyPr/>
          <a:lstStyle/>
          <a:p>
            <a:r>
              <a:rPr lang="cs-CZ" b="1" dirty="0"/>
              <a:t>Pro vnější faktory platí, že je zapotřebí předem jasně stanovit, co se za ně, s ohledem na analyzovaný problém nebo subjekt, považuje.</a:t>
            </a:r>
          </a:p>
          <a:p>
            <a:r>
              <a:rPr lang="cs-CZ" b="1" dirty="0"/>
              <a:t>Může to být okolí podniku nebo okolí jedné organizační jednotky.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71326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F736E0-7080-41F6-937A-E1920F326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849" y="299414"/>
            <a:ext cx="4494628" cy="864845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SWOT 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3D3C00-583D-45C7-B8C5-5DB58EA08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Její podstatou je identifikovat klíčové silné</a:t>
            </a:r>
            <a:br>
              <a:rPr lang="cs-CZ" b="1" dirty="0"/>
            </a:br>
            <a:r>
              <a:rPr lang="cs-CZ" b="1" dirty="0"/>
              <a:t>a slabé stránky uvnitř, tedy v čem je organizace (nebo její část) dobrá a v čem špatná.</a:t>
            </a:r>
          </a:p>
          <a:p>
            <a:r>
              <a:rPr lang="cs-CZ" b="1" dirty="0"/>
              <a:t>Stejně tak je důležité znát klíčové příležitosti</a:t>
            </a:r>
            <a:br>
              <a:rPr lang="cs-CZ" b="1" dirty="0"/>
            </a:br>
            <a:r>
              <a:rPr lang="cs-CZ" b="1" dirty="0"/>
              <a:t>a hrozby, které se nacházejí v okolí, tedy ve vnějším prostředí.</a:t>
            </a:r>
          </a:p>
          <a:p>
            <a:r>
              <a:rPr lang="cs-CZ" b="1" dirty="0"/>
              <a:t>Cílem SWOT analýzy je identifikovat a následně omezit slabé stránky, podporovat silné stránky, hledat nové příležitosti a znát hrozby</a:t>
            </a:r>
          </a:p>
          <a:p>
            <a:r>
              <a:rPr lang="cs-CZ" b="1" dirty="0"/>
              <a:t>Organizace by měla využívat příležitostí, které se nabízejí a předcházet hrozbám.</a:t>
            </a:r>
          </a:p>
        </p:txBody>
      </p:sp>
    </p:spTree>
    <p:extLst>
      <p:ext uri="{BB962C8B-B14F-4D97-AF65-F5344CB8AC3E}">
        <p14:creationId xmlns:p14="http://schemas.microsoft.com/office/powerpoint/2010/main" val="16324302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C0F65-CC55-43A3-92C3-F79FF26ED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PRAVIDLA A POSTUP PŘI VYTVÁŘENÍ SWOT ANALÝZY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23D6B6-A195-4931-8044-0A0F4F65F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5071"/>
            <a:ext cx="8229600" cy="4241092"/>
          </a:xfrm>
        </p:spPr>
        <p:txBody>
          <a:bodyPr/>
          <a:lstStyle/>
          <a:p>
            <a:r>
              <a:rPr lang="cs-CZ" b="1" dirty="0"/>
              <a:t>Přestože princip SWOT analýzy se zdá být velmi jednoduchý, tak abyste dostali smysluplný výsledek, je třeba dodržovat základní pravidla.</a:t>
            </a:r>
          </a:p>
          <a:p>
            <a:r>
              <a:rPr lang="cs-CZ" b="1" dirty="0"/>
              <a:t>Nestačí jen nějak vyplnit 4 kvadranty prvním seznamem co vás napadne.</a:t>
            </a:r>
          </a:p>
          <a:p>
            <a:r>
              <a:rPr lang="cs-CZ" b="1" dirty="0"/>
              <a:t>Bez správného postupu vám zůstane jen vyplněná tabulka. </a:t>
            </a:r>
          </a:p>
        </p:txBody>
      </p:sp>
    </p:spTree>
    <p:extLst>
      <p:ext uri="{BB962C8B-B14F-4D97-AF65-F5344CB8AC3E}">
        <p14:creationId xmlns:p14="http://schemas.microsoft.com/office/powerpoint/2010/main" val="16012744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F33B0-3347-4AA7-97E9-100909918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67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ZÁKLADNÍ A SPOLEČNÉ RYSY POSTUPŮ TVORBY SWOT ANALÝZY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046414-B466-4AA2-8E4A-44206DEDD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3545"/>
            <a:ext cx="8229600" cy="4142618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Zaměřte se na klíčové a důležité věci.</a:t>
            </a:r>
          </a:p>
          <a:p>
            <a:r>
              <a:rPr lang="cs-CZ" b="1" dirty="0"/>
              <a:t>Dlouhý seznam s řadou nepodstatných věcí pouze rozptýlí vaši pozornost.</a:t>
            </a:r>
          </a:p>
          <a:p>
            <a:r>
              <a:rPr lang="cs-CZ" b="1" dirty="0"/>
              <a:t>Důležité je slovo klíčové faktory.</a:t>
            </a:r>
          </a:p>
          <a:p>
            <a:r>
              <a:rPr lang="cs-CZ" b="1" dirty="0"/>
              <a:t>Zahrnujte pouze fakta a objektivní faktory, ne domněnky nebo spekulace.</a:t>
            </a:r>
          </a:p>
          <a:p>
            <a:r>
              <a:rPr lang="cs-CZ" b="1" dirty="0"/>
              <a:t>Pouze věci, které jsou nějak měřitelné nebo změřitelné dávají analýze důraz.</a:t>
            </a:r>
          </a:p>
        </p:txBody>
      </p:sp>
    </p:spTree>
    <p:extLst>
      <p:ext uri="{BB962C8B-B14F-4D97-AF65-F5344CB8AC3E}">
        <p14:creationId xmlns:p14="http://schemas.microsoft.com/office/powerpoint/2010/main" val="6767534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D7573C-57FB-4F38-9599-77B3E1C41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2813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ZÁKLADNÍ A SPOLEČNÉ RYSY POSTUPŮ TVORBY SWOT ANALÝZY 2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56DC3E-B54B-4E08-A812-2DA91173D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529"/>
            <a:ext cx="8229600" cy="4353634"/>
          </a:xfrm>
        </p:spPr>
        <p:txBody>
          <a:bodyPr/>
          <a:lstStyle/>
          <a:p>
            <a:r>
              <a:rPr lang="cs-CZ" b="1" dirty="0"/>
              <a:t>Využijte týmovou spolupráci a názory ostatních.</a:t>
            </a:r>
          </a:p>
          <a:p>
            <a:r>
              <a:rPr lang="cs-CZ" b="1" dirty="0"/>
              <a:t>Důležitost a objektivnost vám potvrdí kolegové - jen ty věci, na kterých se shodnete ve více lidech mají váhu.</a:t>
            </a:r>
          </a:p>
          <a:p>
            <a:r>
              <a:rPr lang="cs-CZ" b="1" dirty="0"/>
              <a:t>Rozepište faktory do 4 SWOT kvadrantů.</a:t>
            </a:r>
          </a:p>
          <a:p>
            <a:r>
              <a:rPr lang="cs-CZ" b="1" dirty="0"/>
              <a:t>Vyhodnoťte co s tím. Hledejte cesty jak využít vaší situace, případně jak ji zlepšit.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19209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14E600-02AF-4FB3-ACF5-11AC8B8E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633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ZÁKLADNÍ A SPOLEČNÉ RYSY POSTUPŮ TVORBY SWOT ANALÝZY 3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E742F9-7AA5-4CD0-AF4E-ECB086A36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82018"/>
            <a:ext cx="8229600" cy="4044145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K tomu použijte následující hodnocení mezi kvadranty - to je klíčem ke správnému stanovení SWOT analýzy, pomůže totiž stanovit strategii realizace dalších opatření:</a:t>
            </a:r>
          </a:p>
          <a:p>
            <a:pPr lvl="1"/>
            <a:r>
              <a:rPr lang="cs-CZ" b="1" dirty="0"/>
              <a:t>Jak pomocí silných stránek využít příležitosti na trhu?</a:t>
            </a:r>
            <a:br>
              <a:rPr lang="cs-CZ" b="1" dirty="0"/>
            </a:br>
            <a:r>
              <a:rPr lang="cs-CZ" b="1" dirty="0"/>
              <a:t>(S-O hodnocení).</a:t>
            </a:r>
          </a:p>
          <a:p>
            <a:pPr lvl="1"/>
            <a:r>
              <a:rPr lang="cs-CZ" b="1" dirty="0"/>
              <a:t>Jak využít příležitosti k odstranění nebo snížení našich slabých stránek? (W-O hodnocení).</a:t>
            </a:r>
          </a:p>
          <a:p>
            <a:pPr lvl="1"/>
            <a:r>
              <a:rPr lang="cs-CZ" b="1" dirty="0"/>
              <a:t>Jak využít silné stránky odvrácení hrozeb? (S-T hodnocení).</a:t>
            </a:r>
          </a:p>
          <a:p>
            <a:pPr lvl="1"/>
            <a:r>
              <a:rPr lang="cs-CZ" b="1" dirty="0"/>
              <a:t>Jak snížit hrozby ve vztahu k našim slabým stránkám?</a:t>
            </a:r>
            <a:br>
              <a:rPr lang="cs-CZ" b="1" dirty="0"/>
            </a:br>
            <a:r>
              <a:rPr lang="cs-CZ" b="1" dirty="0"/>
              <a:t>(W-T hodnocení).</a:t>
            </a:r>
          </a:p>
          <a:p>
            <a:r>
              <a:rPr lang="cs-CZ" b="1" dirty="0"/>
              <a:t>Případně zrevidujte faktory, pokud jste během hodnocení přišli na něco jiného než před ním.</a:t>
            </a:r>
          </a:p>
        </p:txBody>
      </p:sp>
    </p:spTree>
    <p:extLst>
      <p:ext uri="{BB962C8B-B14F-4D97-AF65-F5344CB8AC3E}">
        <p14:creationId xmlns:p14="http://schemas.microsoft.com/office/powerpoint/2010/main" val="1918693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FAC6D9-797C-49BB-A5C5-E5FA01F08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34905"/>
            <a:ext cx="8229600" cy="2565595"/>
          </a:xfrm>
        </p:spPr>
        <p:txBody>
          <a:bodyPr>
            <a:normAutofit fontScale="90000"/>
          </a:bodyPr>
          <a:lstStyle/>
          <a:p>
            <a:r>
              <a:rPr lang="cs-CZ" b="1" i="1" dirty="0"/>
              <a:t>„Nejtěžší ze všeho je měnit myšlení lidí“</a:t>
            </a:r>
            <a:br>
              <a:rPr lang="cs-CZ" b="1" i="1" dirty="0"/>
            </a:br>
            <a:br>
              <a:rPr lang="cs-CZ" b="1" i="1" dirty="0"/>
            </a:br>
            <a:r>
              <a:rPr lang="cs-CZ" b="1" i="1" dirty="0"/>
              <a:t>(P. F. </a:t>
            </a:r>
            <a:r>
              <a:rPr lang="cs-CZ" b="1" i="1" dirty="0" err="1"/>
              <a:t>Drucker</a:t>
            </a:r>
            <a:r>
              <a:rPr lang="cs-CZ" b="1" i="1" dirty="0"/>
              <a:t>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949660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274BFB-8391-4BC2-A6BA-C36E159A2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3025"/>
            <a:ext cx="8229600" cy="868363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DALŠÍ METODY VYUŽITELNÉ PRO VYTVÁŘENÍ</a:t>
            </a:r>
            <a:br>
              <a:rPr lang="cs-CZ" sz="3200" b="1" dirty="0">
                <a:solidFill>
                  <a:srgbClr val="FF0000"/>
                </a:solidFill>
              </a:rPr>
            </a:br>
            <a:r>
              <a:rPr lang="cs-CZ" sz="3200" b="1" dirty="0">
                <a:solidFill>
                  <a:srgbClr val="FF0000"/>
                </a:solidFill>
              </a:rPr>
              <a:t>SWOT ANALÝZY - 1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B0F978-C118-40B5-BB6A-2BB1F8C9F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65158"/>
            <a:ext cx="8229600" cy="4161005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Pro vnitřní faktory (v čem je organizace dobrá</a:t>
            </a:r>
            <a:br>
              <a:rPr lang="cs-CZ" b="1" dirty="0"/>
            </a:br>
            <a:r>
              <a:rPr lang="cs-CZ" b="1" dirty="0"/>
              <a:t>a špatná), tedy nalezení silných a slabých stránek můžete použít Finanční analýzy organizace.</a:t>
            </a:r>
          </a:p>
          <a:p>
            <a:r>
              <a:rPr lang="cs-CZ" b="1" dirty="0"/>
              <a:t>Hodnocení pomocí EFQM.</a:t>
            </a:r>
          </a:p>
          <a:p>
            <a:r>
              <a:rPr lang="cs-CZ" b="1" dirty="0"/>
              <a:t>Analýza hodnotového řetězce - </a:t>
            </a:r>
            <a:r>
              <a:rPr lang="cs-CZ" b="1" dirty="0" err="1"/>
              <a:t>Value</a:t>
            </a:r>
            <a:r>
              <a:rPr lang="cs-CZ" b="1" dirty="0"/>
              <a:t> Stream </a:t>
            </a:r>
            <a:r>
              <a:rPr lang="cs-CZ" b="1" dirty="0" err="1"/>
              <a:t>Mapping</a:t>
            </a:r>
            <a:r>
              <a:rPr lang="cs-CZ" b="1" dirty="0"/>
              <a:t> (VSM).</a:t>
            </a:r>
          </a:p>
          <a:p>
            <a:r>
              <a:rPr lang="cs-CZ" b="1" dirty="0"/>
              <a:t>Analýzy zdrojů (například Grantova analýza, VRIO analýza).</a:t>
            </a:r>
          </a:p>
          <a:p>
            <a:r>
              <a:rPr lang="cs-CZ" b="1" dirty="0"/>
              <a:t>Analýzy produktového portfolia (například Bostonská matice).</a:t>
            </a:r>
          </a:p>
        </p:txBody>
      </p:sp>
    </p:spTree>
    <p:extLst>
      <p:ext uri="{BB962C8B-B14F-4D97-AF65-F5344CB8AC3E}">
        <p14:creationId xmlns:p14="http://schemas.microsoft.com/office/powerpoint/2010/main" val="25563761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425736-5489-470B-B75C-695DC5222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2263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DALŠÍ METODY VYUŽITELNÉ PRO VYTVÁŘENÍ SWOT ANALÝZY - 2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8D7FC9-678E-4802-84CE-7C819A862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1003"/>
            <a:ext cx="8229600" cy="4255160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Pro vnější faktory hledáte v okolí organizace příležitosti. K tomu lze použít například Analýza trendů vzdáleného prostředí (například PESTLE analýza).</a:t>
            </a:r>
          </a:p>
          <a:p>
            <a:r>
              <a:rPr lang="cs-CZ" b="1" dirty="0"/>
              <a:t>Sektorová analýza - například </a:t>
            </a:r>
            <a:r>
              <a:rPr lang="cs-CZ" b="1" dirty="0" err="1"/>
              <a:t>Porterova</a:t>
            </a:r>
            <a:r>
              <a:rPr lang="cs-CZ" b="1" dirty="0"/>
              <a:t> analýza 5F (</a:t>
            </a:r>
            <a:r>
              <a:rPr lang="cs-CZ" b="1" dirty="0" err="1"/>
              <a:t>Five</a:t>
            </a:r>
            <a:r>
              <a:rPr lang="cs-CZ" b="1" dirty="0"/>
              <a:t> </a:t>
            </a:r>
            <a:r>
              <a:rPr lang="cs-CZ" b="1" dirty="0" err="1"/>
              <a:t>Forces</a:t>
            </a:r>
            <a:r>
              <a:rPr lang="cs-CZ" b="1" dirty="0"/>
              <a:t>).</a:t>
            </a:r>
          </a:p>
          <a:p>
            <a:r>
              <a:rPr lang="cs-CZ" b="1" dirty="0"/>
              <a:t>Analýza konkurenčního postavení (segmentace trhu, analýza potřeb zákazníků, analýza konkurentů)</a:t>
            </a:r>
          </a:p>
        </p:txBody>
      </p:sp>
    </p:spTree>
    <p:extLst>
      <p:ext uri="{BB962C8B-B14F-4D97-AF65-F5344CB8AC3E}">
        <p14:creationId xmlns:p14="http://schemas.microsoft.com/office/powerpoint/2010/main" val="10665859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DFC5C51-C889-4102-A1AE-F5CAF2743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51828"/>
            <a:ext cx="7886700" cy="1348977"/>
          </a:xfrm>
        </p:spPr>
        <p:txBody>
          <a:bodyPr>
            <a:normAutofit fontScale="90000"/>
          </a:bodyPr>
          <a:lstStyle/>
          <a:p>
            <a:r>
              <a:rPr lang="cs-CZ" sz="4500" b="1" dirty="0">
                <a:solidFill>
                  <a:srgbClr val="FF0000"/>
                </a:solidFill>
              </a:rPr>
              <a:t>NÁSTROJE PRO TVORBU SWOT ANALÝZY – KOMPLEXNÍ PŘEHLED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F86F40A-CCFE-4194-A02C-7A9468694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512082"/>
            <a:ext cx="8178799" cy="27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020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B09023-D04C-4FE0-931B-9CD4B2A94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CSF – KRITICKÉ FAKTORY ÚSPĚCHU</a:t>
            </a:r>
          </a:p>
        </p:txBody>
      </p:sp>
    </p:spTree>
    <p:extLst>
      <p:ext uri="{BB962C8B-B14F-4D97-AF65-F5344CB8AC3E}">
        <p14:creationId xmlns:p14="http://schemas.microsoft.com/office/powerpoint/2010/main" val="14813662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65B3068-B440-4FED-ABCB-BF6D8972E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417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KRITICKÉ FAKTORY ÚSPĚCHU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2AFD490-91D3-43E8-8EA6-264CF50C7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3074"/>
            <a:ext cx="8229600" cy="4193089"/>
          </a:xfrm>
        </p:spPr>
        <p:txBody>
          <a:bodyPr>
            <a:normAutofit/>
          </a:bodyPr>
          <a:lstStyle/>
          <a:p>
            <a:r>
              <a:rPr lang="cs-CZ" b="1" dirty="0"/>
              <a:t>CSF (</a:t>
            </a:r>
            <a:r>
              <a:rPr lang="cs-CZ" b="1" dirty="0" err="1"/>
              <a:t>Critical</a:t>
            </a:r>
            <a:r>
              <a:rPr lang="cs-CZ" b="1" dirty="0"/>
              <a:t> </a:t>
            </a:r>
            <a:r>
              <a:rPr lang="cs-CZ" b="1" dirty="0" err="1"/>
              <a:t>Success</a:t>
            </a:r>
            <a:r>
              <a:rPr lang="cs-CZ" b="1" dirty="0"/>
              <a:t> </a:t>
            </a:r>
            <a:r>
              <a:rPr lang="cs-CZ" b="1" dirty="0" err="1"/>
              <a:t>Factors</a:t>
            </a:r>
            <a:r>
              <a:rPr lang="cs-CZ" b="1" dirty="0"/>
              <a:t>) - překládá se jako  Kritické faktory úspěchu (KFÚ), používá se běžně anglická zkratka CSF.</a:t>
            </a:r>
          </a:p>
          <a:p>
            <a:r>
              <a:rPr lang="cs-CZ" b="1" dirty="0"/>
              <a:t>Jde o jednoduchou analytickou techniku, přístup, který se používá v modelování organizace a jejího fungování nebo nějaké situace či projektu a je výrazně analogický </a:t>
            </a:r>
            <a:r>
              <a:rPr lang="cs-CZ" b="1" dirty="0" err="1"/>
              <a:t>Paretovu</a:t>
            </a:r>
            <a:r>
              <a:rPr lang="cs-CZ" b="1" dirty="0"/>
              <a:t> pravidlu či pravidlu úzkého hrdla.</a:t>
            </a:r>
          </a:p>
        </p:txBody>
      </p:sp>
    </p:spTree>
    <p:extLst>
      <p:ext uri="{BB962C8B-B14F-4D97-AF65-F5344CB8AC3E}">
        <p14:creationId xmlns:p14="http://schemas.microsoft.com/office/powerpoint/2010/main" val="9275083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F08999-7D30-411E-B172-C22E727C1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3396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FAKTORY (FENOMÉNY) ÚSPĚCHU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1468A1-9386-40E1-B8DC-44C682068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3074"/>
            <a:ext cx="8229600" cy="4193089"/>
          </a:xfrm>
        </p:spPr>
        <p:txBody>
          <a:bodyPr>
            <a:normAutofit/>
          </a:bodyPr>
          <a:lstStyle/>
          <a:p>
            <a:r>
              <a:rPr lang="cs-CZ" b="1" dirty="0"/>
              <a:t>V souladu s pojetím CSF je plně postačující vymezit a vybrat pouze ty fenomény (faktory), které jsou nejpodstatnější pro úspěch organizace nebo nějakého konkrétního záměru či plánu.</a:t>
            </a:r>
          </a:p>
          <a:p>
            <a:r>
              <a:rPr lang="cs-CZ" b="1" dirty="0"/>
              <a:t>Díky tomu se množství sledovaných jevů může omezit řádově na jednotky, místo sledování desítek, stovek či tisíců jevů.</a:t>
            </a:r>
          </a:p>
        </p:txBody>
      </p:sp>
    </p:spTree>
    <p:extLst>
      <p:ext uri="{BB962C8B-B14F-4D97-AF65-F5344CB8AC3E}">
        <p14:creationId xmlns:p14="http://schemas.microsoft.com/office/powerpoint/2010/main" val="42316791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32AFA5-BE80-4580-B16F-FA77E393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666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K ČEMU POTŘEBUJEME ZNÁT KRITICKÉ FAKTORY ÚSPĚCHU?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990A3F-6B1B-4586-99B3-5C0F07E6A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2358"/>
            <a:ext cx="8229600" cy="3331328"/>
          </a:xfrm>
        </p:spPr>
        <p:txBody>
          <a:bodyPr>
            <a:normAutofit/>
          </a:bodyPr>
          <a:lstStyle/>
          <a:p>
            <a:r>
              <a:rPr lang="cs-CZ" b="1" dirty="0"/>
              <a:t>Analýza kritických faktorů úspěchu se používá ve všech situacích, kde je třeba umět pojmenovat klíčové faktory, které mohou znamenat selhání, či neúspěch nebo naopak.</a:t>
            </a:r>
          </a:p>
          <a:p>
            <a:r>
              <a:rPr lang="cs-CZ" b="1" dirty="0"/>
              <a:t>Jde o univerzální analýzu, která je šíří svého využití podobná například SWOT analýze.</a:t>
            </a:r>
          </a:p>
        </p:txBody>
      </p:sp>
    </p:spTree>
    <p:extLst>
      <p:ext uri="{BB962C8B-B14F-4D97-AF65-F5344CB8AC3E}">
        <p14:creationId xmlns:p14="http://schemas.microsoft.com/office/powerpoint/2010/main" val="13482703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91FFFF-D43C-4069-9197-E6CA4828E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TYPICKÉ MODELY KRITICKÝCH FAKTORŮ ÚSPĚCHU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F3F927-8086-4E63-B4B7-32FDE6C4A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6258"/>
            <a:ext cx="8229600" cy="4409905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cs-CZ" b="1" dirty="0" err="1"/>
              <a:t>Leavittův</a:t>
            </a:r>
            <a:r>
              <a:rPr lang="cs-CZ" b="1" dirty="0"/>
              <a:t> diamant (</a:t>
            </a:r>
            <a:r>
              <a:rPr lang="cs-CZ" b="1" dirty="0" err="1"/>
              <a:t>Leavitt´s</a:t>
            </a:r>
            <a:r>
              <a:rPr lang="cs-CZ" b="1" dirty="0"/>
              <a:t> </a:t>
            </a:r>
            <a:r>
              <a:rPr lang="cs-CZ" b="1" dirty="0" err="1"/>
              <a:t>Diamond</a:t>
            </a:r>
            <a:r>
              <a:rPr lang="cs-CZ" b="1" dirty="0"/>
              <a:t>)</a:t>
            </a:r>
          </a:p>
          <a:p>
            <a:pPr lvl="1"/>
            <a:r>
              <a:rPr lang="cs-CZ" b="1" dirty="0"/>
              <a:t>McKinsey 7S</a:t>
            </a:r>
          </a:p>
          <a:p>
            <a:pPr lvl="1"/>
            <a:r>
              <a:rPr lang="cs-CZ" b="1" dirty="0"/>
              <a:t>MIT 90´s</a:t>
            </a:r>
          </a:p>
          <a:p>
            <a:pPr lvl="1"/>
            <a:r>
              <a:rPr lang="cs-CZ" b="1" dirty="0"/>
              <a:t>Organizační architektura (</a:t>
            </a:r>
            <a:r>
              <a:rPr lang="cs-CZ" b="1" dirty="0" err="1"/>
              <a:t>Organizational</a:t>
            </a:r>
            <a:r>
              <a:rPr lang="cs-CZ" b="1" dirty="0"/>
              <a:t> </a:t>
            </a:r>
            <a:r>
              <a:rPr lang="cs-CZ" b="1" dirty="0" err="1"/>
              <a:t>Architecture</a:t>
            </a:r>
            <a:r>
              <a:rPr lang="cs-CZ" b="1" dirty="0"/>
              <a:t>)</a:t>
            </a:r>
          </a:p>
          <a:p>
            <a:r>
              <a:rPr lang="cs-CZ" b="1" dirty="0"/>
              <a:t>Modely kritických faktorů úspěchu využívá řízení změn pomocí CSF.</a:t>
            </a:r>
          </a:p>
          <a:p>
            <a:r>
              <a:rPr lang="cs-CZ" b="1" dirty="0"/>
              <a:t>CSF je příbuzný technikám dekompozice organizace.</a:t>
            </a:r>
          </a:p>
          <a:p>
            <a:r>
              <a:rPr lang="cs-CZ" b="1" dirty="0"/>
              <a:t>Když nám něco k úspěchu chybí - například k úspěchu u zákazníků nebo k úspěšnému dokončení změny, pak hovoříme o tzv. </a:t>
            </a:r>
            <a:r>
              <a:rPr lang="cs-CZ" b="1" dirty="0" err="1"/>
              <a:t>success</a:t>
            </a:r>
            <a:r>
              <a:rPr lang="cs-CZ" b="1" dirty="0"/>
              <a:t> gap.</a:t>
            </a:r>
          </a:p>
        </p:txBody>
      </p:sp>
    </p:spTree>
    <p:extLst>
      <p:ext uri="{BB962C8B-B14F-4D97-AF65-F5344CB8AC3E}">
        <p14:creationId xmlns:p14="http://schemas.microsoft.com/office/powerpoint/2010/main" val="6025746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919A2-ADCF-4BD8-A180-99AE891FB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METODA DELPHI</a:t>
            </a:r>
          </a:p>
        </p:txBody>
      </p:sp>
    </p:spTree>
    <p:extLst>
      <p:ext uri="{BB962C8B-B14F-4D97-AF65-F5344CB8AC3E}">
        <p14:creationId xmlns:p14="http://schemas.microsoft.com/office/powerpoint/2010/main" val="40874244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5E1ADD3-8975-407A-A766-2003C6720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METODA DELPHI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F795C6A-5222-4BEA-980F-DA59B756F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268788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Metoda </a:t>
            </a:r>
            <a:r>
              <a:rPr lang="cs-CZ" b="1" dirty="0" err="1">
                <a:solidFill>
                  <a:srgbClr val="00B0F0"/>
                </a:solidFill>
              </a:rPr>
              <a:t>Delphi</a:t>
            </a:r>
            <a:r>
              <a:rPr lang="cs-CZ" b="1" dirty="0">
                <a:solidFill>
                  <a:srgbClr val="00B0F0"/>
                </a:solidFill>
              </a:rPr>
              <a:t> </a:t>
            </a:r>
            <a:r>
              <a:rPr lang="cs-CZ" b="1" dirty="0"/>
              <a:t>je postup pro stanovení odborného odhadu budoucího vývoje nebo stavu pomocí skupiny expertů. Jedná se</a:t>
            </a:r>
            <a:br>
              <a:rPr lang="cs-CZ" b="1" dirty="0"/>
            </a:br>
            <a:r>
              <a:rPr lang="cs-CZ" b="1" dirty="0"/>
              <a:t>o techniku, která využívá subjektivní názory členů expertní skupiny s cílem získání celkového konsensu názorů.</a:t>
            </a:r>
          </a:p>
          <a:p>
            <a:r>
              <a:rPr lang="cs-CZ" b="1" dirty="0"/>
              <a:t>Zjednodušeně je </a:t>
            </a:r>
            <a:r>
              <a:rPr lang="cs-CZ" b="1" dirty="0" err="1"/>
              <a:t>Delphi</a:t>
            </a:r>
            <a:r>
              <a:rPr lang="cs-CZ" b="1" dirty="0"/>
              <a:t> technika druh brainstormingu s jasně danými pravidly.</a:t>
            </a:r>
          </a:p>
        </p:txBody>
      </p:sp>
    </p:spTree>
    <p:extLst>
      <p:ext uri="{BB962C8B-B14F-4D97-AF65-F5344CB8AC3E}">
        <p14:creationId xmlns:p14="http://schemas.microsoft.com/office/powerpoint/2010/main" val="711312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2FE01FC-C1F1-494D-8B46-2B2839CAD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ZMĚNY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504240A-6BDA-4E6D-B58B-D04D6860C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1411"/>
            <a:ext cx="8229600" cy="4064752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Změny jsou základní charakteristikou života organizací, které se musí umět vypořádat zejména s rychlými změnami okolního prostředí.</a:t>
            </a:r>
          </a:p>
          <a:p>
            <a:r>
              <a:rPr lang="cs-CZ" b="1" dirty="0"/>
              <a:t>Peter F. </a:t>
            </a:r>
            <a:r>
              <a:rPr lang="cs-CZ" b="1" dirty="0" err="1"/>
              <a:t>Drucker</a:t>
            </a:r>
            <a:r>
              <a:rPr lang="cs-CZ" b="1" dirty="0"/>
              <a:t> definoval koncem osmdesátých let pojem turbulence v podnikovém řízení.</a:t>
            </a:r>
          </a:p>
          <a:p>
            <a:r>
              <a:rPr lang="cs-CZ" b="1" dirty="0"/>
              <a:t>Z tohoto všeho vyplývá vyšší důraz na řízení</a:t>
            </a:r>
            <a:br>
              <a:rPr lang="cs-CZ" b="1" dirty="0"/>
            </a:br>
            <a:r>
              <a:rPr lang="cs-CZ" b="1" dirty="0"/>
              <a:t>v proměnlivém prostředí a management se tím stává z velké části řízením změn.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23046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73BBFD-B91A-406F-BF27-0F591802D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6774"/>
            <a:ext cx="8229600" cy="8408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POUŽITÍ METODY DELPHI V PRAXI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8036A4-D3C7-485D-8118-3EC293FAC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0884"/>
            <a:ext cx="8229600" cy="4265279"/>
          </a:xfrm>
        </p:spPr>
        <p:txBody>
          <a:bodyPr>
            <a:normAutofit/>
          </a:bodyPr>
          <a:lstStyle/>
          <a:p>
            <a:r>
              <a:rPr lang="cs-CZ" b="1" dirty="0" err="1"/>
              <a:t>Delphi</a:t>
            </a:r>
            <a:r>
              <a:rPr lang="cs-CZ" b="1" dirty="0"/>
              <a:t> se využívá pro předpovídání budoucího vývoje založené na konsensu mezi experty.</a:t>
            </a:r>
          </a:p>
          <a:p>
            <a:r>
              <a:rPr lang="cs-CZ" b="1" dirty="0"/>
              <a:t>Patří mezi metody expertního odhadování.</a:t>
            </a:r>
          </a:p>
          <a:p>
            <a:r>
              <a:rPr lang="cs-CZ" b="1" dirty="0"/>
              <a:t>Je velmi využívána při kvalitativní analýze rizik, ale také řízení projektů a celé řadě dalších oblastí, kde je třeba skupinou odborníků odhadnout budoucí vývoj či stav.</a:t>
            </a:r>
          </a:p>
        </p:txBody>
      </p:sp>
    </p:spTree>
    <p:extLst>
      <p:ext uri="{BB962C8B-B14F-4D97-AF65-F5344CB8AC3E}">
        <p14:creationId xmlns:p14="http://schemas.microsoft.com/office/powerpoint/2010/main" val="7401844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14BF20-713B-40E8-BFD7-36AC6D814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2708"/>
            <a:ext cx="8229600" cy="85493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POUŽITÍ METODY DELPHI V PRAXI 2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A5B146-162C-44B0-9DA0-2BC844FC9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Podobně jako brainstorming se využívá pro generování nových, neotřelých myšlenek.</a:t>
            </a:r>
          </a:p>
          <a:p>
            <a:r>
              <a:rPr lang="cs-CZ" b="1" dirty="0"/>
              <a:t>V jejím průběhu odborníci vyjadřují své názory jednotlivě a anonymně, přičemž mají v průběhu přístup k názorům ostatních odborníků.</a:t>
            </a:r>
          </a:p>
          <a:p>
            <a:r>
              <a:rPr lang="cs-CZ" b="1" dirty="0"/>
              <a:t>Ti mohou své rozdílné názory konfrontovat</a:t>
            </a:r>
            <a:br>
              <a:rPr lang="cs-CZ" b="1" dirty="0"/>
            </a:br>
            <a:r>
              <a:rPr lang="cs-CZ" b="1" dirty="0"/>
              <a:t>a též je v jednotlivých kolech měnit.</a:t>
            </a:r>
          </a:p>
        </p:txBody>
      </p:sp>
    </p:spTree>
    <p:extLst>
      <p:ext uri="{BB962C8B-B14F-4D97-AF65-F5344CB8AC3E}">
        <p14:creationId xmlns:p14="http://schemas.microsoft.com/office/powerpoint/2010/main" val="17080411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8CD71-3469-4E1B-8DC9-97712F727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8978"/>
            <a:ext cx="8229600" cy="79866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POSTUP A HLAVNÍ ZNAKY METODY DELPHI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6DB57A-59EC-49C1-89E0-A812165CF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6935"/>
            <a:ext cx="8229600" cy="4269228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účastní se skupina nezávislých expertů (obvykle 8-12)</a:t>
            </a:r>
          </a:p>
          <a:p>
            <a:r>
              <a:rPr lang="cs-CZ" b="1" dirty="0"/>
              <a:t>je zachována anonymita expertů (odstraňuje to psychologickou bariéru vzájemného ovlivňování)</a:t>
            </a:r>
          </a:p>
          <a:p>
            <a:r>
              <a:rPr lang="cs-CZ" b="1" dirty="0"/>
              <a:t>otázky by měly být formulovány tak, aby bylo možno odpovídat kvalitativně</a:t>
            </a:r>
          </a:p>
          <a:p>
            <a:r>
              <a:rPr lang="cs-CZ" b="1" dirty="0"/>
              <a:t>experti mohou své odpovědi v jednotlivých kolech měnit</a:t>
            </a:r>
          </a:p>
          <a:p>
            <a:r>
              <a:rPr lang="cs-CZ" b="1" dirty="0"/>
              <a:t>experti by měli své odpovědi zdůvodnit</a:t>
            </a:r>
          </a:p>
          <a:p>
            <a:r>
              <a:rPr lang="cs-CZ" b="1" dirty="0"/>
              <a:t>odborný odhad se zpřesňuje ve více kolech dotazování, vždy se zpětnou vazbou na předchozí kolo</a:t>
            </a:r>
          </a:p>
          <a:p>
            <a:r>
              <a:rPr lang="cs-CZ" b="1" dirty="0"/>
              <a:t>výsledky jsou statisticky zpracovány</a:t>
            </a:r>
          </a:p>
        </p:txBody>
      </p:sp>
    </p:spTree>
    <p:extLst>
      <p:ext uri="{BB962C8B-B14F-4D97-AF65-F5344CB8AC3E}">
        <p14:creationId xmlns:p14="http://schemas.microsoft.com/office/powerpoint/2010/main" val="12689262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10C1859-BC9E-4499-A339-1A3AA46D3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BRAINSTORMING</a:t>
            </a:r>
          </a:p>
        </p:txBody>
      </p:sp>
    </p:spTree>
    <p:extLst>
      <p:ext uri="{BB962C8B-B14F-4D97-AF65-F5344CB8AC3E}">
        <p14:creationId xmlns:p14="http://schemas.microsoft.com/office/powerpoint/2010/main" val="24502184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DFC5D5-92BF-42C4-B177-457C0B1A0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BRAINSTORMING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52D533-EF41-4D43-AE95-750B8E201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Brainstorming je skupinová kreativní technika.</a:t>
            </a:r>
          </a:p>
          <a:p>
            <a:r>
              <a:rPr lang="cs-CZ" b="1" dirty="0"/>
              <a:t>Cílem je generování co nejvíce nápadů na dané téma.</a:t>
            </a:r>
          </a:p>
          <a:p>
            <a:r>
              <a:rPr lang="cs-CZ" b="1" dirty="0"/>
              <a:t>Poprvé s touto myšlenkou přišel v roce 1939 reklamní pracovník Alex </a:t>
            </a:r>
            <a:r>
              <a:rPr lang="cs-CZ" b="1" dirty="0" err="1"/>
              <a:t>Faickney</a:t>
            </a:r>
            <a:r>
              <a:rPr lang="cs-CZ" b="1" dirty="0"/>
              <a:t> </a:t>
            </a:r>
            <a:r>
              <a:rPr lang="cs-CZ" b="1" dirty="0" err="1"/>
              <a:t>Osborn</a:t>
            </a:r>
            <a:r>
              <a:rPr lang="cs-CZ" b="1" dirty="0"/>
              <a:t>, jako specifickou metodu ji pak rozpracoval</a:t>
            </a:r>
            <a:br>
              <a:rPr lang="cs-CZ" b="1" dirty="0"/>
            </a:br>
            <a:r>
              <a:rPr lang="cs-CZ" b="1" dirty="0"/>
              <a:t>v knize </a:t>
            </a:r>
            <a:r>
              <a:rPr lang="cs-CZ" b="1" dirty="0" err="1"/>
              <a:t>Applied</a:t>
            </a:r>
            <a:r>
              <a:rPr lang="cs-CZ" b="1" dirty="0"/>
              <a:t> </a:t>
            </a:r>
            <a:r>
              <a:rPr lang="cs-CZ" b="1" dirty="0" err="1"/>
              <a:t>Imagination</a:t>
            </a:r>
            <a:r>
              <a:rPr lang="cs-CZ" b="1" dirty="0"/>
              <a:t> (1953).</a:t>
            </a:r>
          </a:p>
        </p:txBody>
      </p:sp>
    </p:spTree>
    <p:extLst>
      <p:ext uri="{BB962C8B-B14F-4D97-AF65-F5344CB8AC3E}">
        <p14:creationId xmlns:p14="http://schemas.microsoft.com/office/powerpoint/2010/main" val="24017238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697A6A-E7E8-4304-9CAD-CEC222A57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8194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VYUŽITÍ BRAINSTORMINGU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94AC69-80A4-4B5D-BB93-BBA8B2A39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80492"/>
            <a:ext cx="8229600" cy="3945671"/>
          </a:xfrm>
        </p:spPr>
        <p:txBody>
          <a:bodyPr>
            <a:normAutofit/>
          </a:bodyPr>
          <a:lstStyle/>
          <a:p>
            <a:r>
              <a:rPr lang="cs-CZ" b="1" dirty="0"/>
              <a:t>Přestože se zrodil v obchodě, jeho použití je prakticky neomezené.</a:t>
            </a:r>
          </a:p>
          <a:p>
            <a:r>
              <a:rPr lang="cs-CZ" b="1" dirty="0"/>
              <a:t>Používá se v celé řadě oblastí - od řešení problémů až po generování vysoce kreativních nápadů.</a:t>
            </a:r>
          </a:p>
          <a:p>
            <a:r>
              <a:rPr lang="cs-CZ" b="1" dirty="0"/>
              <a:t>Používá se v managementu, marketingu i při vědecké činnosti.</a:t>
            </a:r>
          </a:p>
        </p:txBody>
      </p:sp>
    </p:spTree>
    <p:extLst>
      <p:ext uri="{BB962C8B-B14F-4D97-AF65-F5344CB8AC3E}">
        <p14:creationId xmlns:p14="http://schemas.microsoft.com/office/powerpoint/2010/main" val="2680523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FC3D37-9EAE-461C-8CA8-F0BA96E74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" y="731836"/>
            <a:ext cx="8848579" cy="815610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ZÁKLADNÍ ZÁSADY A PRAVIDLA BRAINSTORMINGU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31D53D-40BF-4C86-B3D5-5EBBCDA50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27274"/>
            <a:ext cx="8229600" cy="4198889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/>
              <a:t>Všeobecně je známo pět základních zásad. Jejich cílem je eliminovat veškerá omezení a naopak stimulovat tvorbu nových myšlenek:</a:t>
            </a:r>
          </a:p>
          <a:p>
            <a:pPr lvl="1"/>
            <a:r>
              <a:rPr lang="cs-CZ" b="1" dirty="0">
                <a:solidFill>
                  <a:srgbClr val="00B0F0"/>
                </a:solidFill>
              </a:rPr>
              <a:t>Příjemná atmosféra </a:t>
            </a:r>
            <a:r>
              <a:rPr lang="cs-CZ" b="1" dirty="0"/>
              <a:t>- je důležité navodit tvůrčí klima a příjemné prostředí, správně naplánovat celou schůzku.</a:t>
            </a:r>
          </a:p>
          <a:p>
            <a:pPr lvl="1"/>
            <a:r>
              <a:rPr lang="cs-CZ" b="1" dirty="0">
                <a:solidFill>
                  <a:srgbClr val="00B0F0"/>
                </a:solidFill>
              </a:rPr>
              <a:t>Soustředíme se na kvantitu </a:t>
            </a:r>
            <a:r>
              <a:rPr lang="cs-CZ" b="1" dirty="0"/>
              <a:t>- čím více bude námětů, tím pravděpodobněji budou obsahovat kvalitní návrh řešení.</a:t>
            </a:r>
          </a:p>
          <a:p>
            <a:pPr lvl="1"/>
            <a:r>
              <a:rPr lang="cs-CZ" b="1" dirty="0">
                <a:solidFill>
                  <a:srgbClr val="00B0F0"/>
                </a:solidFill>
              </a:rPr>
              <a:t>Žádná kritika </a:t>
            </a:r>
            <a:r>
              <a:rPr lang="cs-CZ" b="1" dirty="0"/>
              <a:t>- žádná omezení neexistují, kritiku odkládáme na později, abychom nebrzdili toky myšlenek a námětů.</a:t>
            </a:r>
          </a:p>
          <a:p>
            <a:pPr lvl="1"/>
            <a:r>
              <a:rPr lang="cs-CZ" b="1" dirty="0">
                <a:solidFill>
                  <a:srgbClr val="00B0F0"/>
                </a:solidFill>
              </a:rPr>
              <a:t>Jakékoliv nápady jsou vítány </a:t>
            </a:r>
            <a:r>
              <a:rPr lang="cs-CZ" b="1" dirty="0"/>
              <a:t>- uvolněte fantazii, uvažujte mimo rámec zvyklostí, generujte náměty bez ohledu na jejich reálnost, logiku, rozumnost.</a:t>
            </a:r>
          </a:p>
          <a:p>
            <a:pPr lvl="1"/>
            <a:r>
              <a:rPr lang="cs-CZ" b="1" dirty="0">
                <a:solidFill>
                  <a:srgbClr val="00B0F0"/>
                </a:solidFill>
              </a:rPr>
              <a:t>Kombinujeme a zlepšujeme již vzniklé nápady </a:t>
            </a:r>
            <a:r>
              <a:rPr lang="cs-CZ" b="1" dirty="0"/>
              <a:t>- “1+1=3 – synergie”, náměty vznikají vzájemnou spoluprací celého týmu.</a:t>
            </a:r>
          </a:p>
          <a:p>
            <a:pPr lvl="1"/>
            <a:r>
              <a:rPr lang="cs-CZ" b="1" dirty="0">
                <a:solidFill>
                  <a:srgbClr val="00B0F0"/>
                </a:solidFill>
              </a:rPr>
              <a:t>Vzájemně se inspirujte </a:t>
            </a:r>
            <a:r>
              <a:rPr lang="cs-CZ" b="1" dirty="0"/>
              <a:t>- vzájemné povzbuzování a stimulaci nových myšlenek a nápadů (asociace) je důležitou součástí </a:t>
            </a:r>
            <a:r>
              <a:rPr lang="cs-CZ" b="1" dirty="0" err="1"/>
              <a:t>brainstoringu</a:t>
            </a:r>
            <a:r>
              <a:rPr lang="cs-CZ" b="1" dirty="0"/>
              <a:t>.</a:t>
            </a:r>
          </a:p>
          <a:p>
            <a:pPr lvl="1"/>
            <a:r>
              <a:rPr lang="cs-CZ" b="1" dirty="0">
                <a:solidFill>
                  <a:srgbClr val="00B0F0"/>
                </a:solidFill>
              </a:rPr>
              <a:t>Všichni účastníci jsou si rovni </a:t>
            </a:r>
            <a:r>
              <a:rPr lang="cs-CZ" b="1" dirty="0"/>
              <a:t>- šéfovo nápad není lepší než nápad juniora, cílem jsou jakékoliv nápady, které mohou další inspirovat nebo obohatit.</a:t>
            </a:r>
          </a:p>
        </p:txBody>
      </p:sp>
    </p:spTree>
    <p:extLst>
      <p:ext uri="{BB962C8B-B14F-4D97-AF65-F5344CB8AC3E}">
        <p14:creationId xmlns:p14="http://schemas.microsoft.com/office/powerpoint/2010/main" val="25558244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4F7529-D61A-401D-8DE2-100E350F5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412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MODIFIKACE BRAINSTORMINGU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09907A-283C-4016-A072-E13B00A5A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55409"/>
            <a:ext cx="8229600" cy="4170754"/>
          </a:xfrm>
        </p:spPr>
        <p:txBody>
          <a:bodyPr/>
          <a:lstStyle/>
          <a:p>
            <a:r>
              <a:rPr lang="en-US" b="1" dirty="0" err="1"/>
              <a:t>Rolestorming</a:t>
            </a:r>
            <a:endParaRPr lang="en-US" b="1" dirty="0"/>
          </a:p>
          <a:p>
            <a:r>
              <a:rPr lang="en-US" b="1" dirty="0" err="1"/>
              <a:t>Imaginární</a:t>
            </a:r>
            <a:r>
              <a:rPr lang="en-US" b="1" dirty="0"/>
              <a:t> brainstorming</a:t>
            </a:r>
          </a:p>
          <a:p>
            <a:r>
              <a:rPr lang="en-US" b="1" dirty="0" err="1"/>
              <a:t>Negativní</a:t>
            </a:r>
            <a:r>
              <a:rPr lang="en-US" b="1" dirty="0"/>
              <a:t> brainstorming</a:t>
            </a:r>
          </a:p>
          <a:p>
            <a:r>
              <a:rPr lang="en-US" b="1" dirty="0" err="1"/>
              <a:t>Vizuální</a:t>
            </a:r>
            <a:r>
              <a:rPr lang="en-US" b="1" dirty="0"/>
              <a:t> brainstorming</a:t>
            </a:r>
          </a:p>
          <a:p>
            <a:r>
              <a:rPr lang="en-US" b="1" dirty="0"/>
              <a:t>Brainwriting</a:t>
            </a:r>
          </a:p>
          <a:p>
            <a:r>
              <a:rPr lang="en-US" b="1" dirty="0" err="1"/>
              <a:t>Metoda</a:t>
            </a:r>
            <a:r>
              <a:rPr lang="en-US" b="1" dirty="0"/>
              <a:t> 635</a:t>
            </a:r>
          </a:p>
          <a:p>
            <a:r>
              <a:rPr lang="en-US" b="1" dirty="0" err="1"/>
              <a:t>Diskuze</a:t>
            </a:r>
            <a:r>
              <a:rPr lang="en-US" b="1" dirty="0"/>
              <a:t> 66</a:t>
            </a:r>
          </a:p>
        </p:txBody>
      </p:sp>
    </p:spTree>
    <p:extLst>
      <p:ext uri="{BB962C8B-B14F-4D97-AF65-F5344CB8AC3E}">
        <p14:creationId xmlns:p14="http://schemas.microsoft.com/office/powerpoint/2010/main" val="11655996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826F0A-6FB3-4925-AEFA-5D86DB57D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PARETOVO PRAVIDLO</a:t>
            </a:r>
          </a:p>
        </p:txBody>
      </p:sp>
    </p:spTree>
    <p:extLst>
      <p:ext uri="{BB962C8B-B14F-4D97-AF65-F5344CB8AC3E}">
        <p14:creationId xmlns:p14="http://schemas.microsoft.com/office/powerpoint/2010/main" val="29083089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EA88784-47DB-44B2-8658-1BD77F810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714" y="211015"/>
            <a:ext cx="4564966" cy="113948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PARETOVO PRAVIDLO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3DF1331-2D93-48CE-A315-2DF5B0916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/>
              <a:t>Paretovo</a:t>
            </a:r>
            <a:r>
              <a:rPr lang="cs-CZ" b="1" dirty="0"/>
              <a:t> pravidlo (někdy též </a:t>
            </a:r>
            <a:r>
              <a:rPr lang="cs-CZ" b="1" dirty="0" err="1"/>
              <a:t>Paretův</a:t>
            </a:r>
            <a:r>
              <a:rPr lang="cs-CZ" b="1" dirty="0"/>
              <a:t> princip nebo Pravidlo 80/20) je pojmenováno podle italského ekonoma a sociologa </a:t>
            </a:r>
            <a:r>
              <a:rPr lang="cs-CZ" b="1" dirty="0" err="1"/>
              <a:t>Vilfreda</a:t>
            </a:r>
            <a:r>
              <a:rPr lang="cs-CZ" b="1" dirty="0"/>
              <a:t> </a:t>
            </a:r>
            <a:r>
              <a:rPr lang="cs-CZ" b="1" dirty="0" err="1"/>
              <a:t>Pareta</a:t>
            </a:r>
            <a:r>
              <a:rPr lang="cs-CZ" b="1" dirty="0"/>
              <a:t>, který koncem 19. století zjistil, že v Itálii je 80 % bohatství v rukou 20 % lidí.</a:t>
            </a:r>
          </a:p>
          <a:p>
            <a:r>
              <a:rPr lang="cs-CZ" b="1" dirty="0"/>
              <a:t>Postupem doby se ukázalo, že uvedené pravidlo platí také v běžném životě lidí i organizací.</a:t>
            </a:r>
          </a:p>
          <a:p>
            <a:r>
              <a:rPr lang="cs-CZ" b="1" dirty="0"/>
              <a:t>V řízení organizací začal aplikovat </a:t>
            </a:r>
            <a:r>
              <a:rPr lang="cs-CZ" b="1" dirty="0" err="1"/>
              <a:t>Paretovo</a:t>
            </a:r>
            <a:r>
              <a:rPr lang="cs-CZ" b="1" dirty="0"/>
              <a:t> pravidlo Joseph M. </a:t>
            </a:r>
            <a:r>
              <a:rPr lang="cs-CZ" b="1" dirty="0" err="1"/>
              <a:t>Juran</a:t>
            </a:r>
            <a:r>
              <a:rPr lang="cs-CZ" b="1" dirty="0"/>
              <a:t>, který jej také navrhl pojmenovat po </a:t>
            </a:r>
            <a:r>
              <a:rPr lang="cs-CZ" b="1" dirty="0" err="1"/>
              <a:t>Vilfredo</a:t>
            </a:r>
            <a:r>
              <a:rPr lang="cs-CZ" b="1" dirty="0"/>
              <a:t> </a:t>
            </a:r>
            <a:r>
              <a:rPr lang="cs-CZ" b="1" dirty="0" err="1"/>
              <a:t>Paretovi</a:t>
            </a:r>
            <a:r>
              <a:rPr lang="cs-CZ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3586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666503-90A8-45FE-B636-88CEDDF0E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ZÁKLADNÍ TYPY ZMĚN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B90A86-F238-4D39-BDFB-0C0BFE68F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76612"/>
            <a:ext cx="8229600" cy="1304778"/>
          </a:xfrm>
        </p:spPr>
        <p:txBody>
          <a:bodyPr/>
          <a:lstStyle/>
          <a:p>
            <a:r>
              <a:rPr lang="cs-CZ" b="1" dirty="0"/>
              <a:t>Rozvojové (strategické)</a:t>
            </a:r>
          </a:p>
          <a:p>
            <a:r>
              <a:rPr lang="cs-CZ" b="1" dirty="0"/>
              <a:t>Provozní</a:t>
            </a:r>
          </a:p>
        </p:txBody>
      </p:sp>
    </p:spTree>
    <p:extLst>
      <p:ext uri="{BB962C8B-B14F-4D97-AF65-F5344CB8AC3E}">
        <p14:creationId xmlns:p14="http://schemas.microsoft.com/office/powerpoint/2010/main" val="26656209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2355786"/>
            <a:ext cx="550624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A75BB3-DA1D-4103-A8DA-1DE9C97E2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16" y="2520377"/>
            <a:ext cx="4366758" cy="24396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200" b="1" dirty="0">
                <a:solidFill>
                  <a:srgbClr val="FFFFFF"/>
                </a:solidFill>
              </a:rPr>
              <a:t>VILFREDO PARETO</a:t>
            </a:r>
            <a:br>
              <a:rPr lang="en-US" sz="2200" b="1" dirty="0">
                <a:solidFill>
                  <a:srgbClr val="FFFFFF"/>
                </a:solidFill>
              </a:rPr>
            </a:br>
            <a:r>
              <a:rPr lang="en-US" sz="2200" b="1" dirty="0">
                <a:solidFill>
                  <a:srgbClr val="FFFFFF"/>
                </a:solidFill>
              </a:rPr>
              <a:t>15. 7. 1848 –</a:t>
            </a:r>
            <a:br>
              <a:rPr lang="en-US" sz="2200" b="1" dirty="0">
                <a:solidFill>
                  <a:srgbClr val="FFFFFF"/>
                </a:solidFill>
              </a:rPr>
            </a:br>
            <a:r>
              <a:rPr lang="en-US" sz="2200" b="1" dirty="0">
                <a:solidFill>
                  <a:srgbClr val="FFFFFF"/>
                </a:solidFill>
              </a:rPr>
              <a:t>19. 8. 1923</a:t>
            </a:r>
            <a:br>
              <a:rPr lang="en-US" sz="2200" b="1" dirty="0">
                <a:solidFill>
                  <a:srgbClr val="FFFFFF"/>
                </a:solidFill>
              </a:rPr>
            </a:br>
            <a:r>
              <a:rPr lang="en-US" sz="2200" b="1" dirty="0">
                <a:solidFill>
                  <a:srgbClr val="FFFFFF"/>
                </a:solidFill>
              </a:rPr>
              <a:t>V </a:t>
            </a:r>
            <a:r>
              <a:rPr lang="en-US" sz="2200" b="1" dirty="0" err="1">
                <a:solidFill>
                  <a:srgbClr val="FFFFFF"/>
                </a:solidFill>
              </a:rPr>
              <a:t>ekonomii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rozpracoval</a:t>
            </a:r>
            <a:br>
              <a:rPr lang="en-US" sz="2200" b="1" dirty="0">
                <a:solidFill>
                  <a:srgbClr val="FFFFFF"/>
                </a:solidFill>
              </a:rPr>
            </a:br>
            <a:r>
              <a:rPr lang="en-US" sz="2200" b="1" dirty="0" err="1">
                <a:solidFill>
                  <a:srgbClr val="FFFFFF"/>
                </a:solidFill>
              </a:rPr>
              <a:t>matematickou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teorii</a:t>
            </a:r>
            <a:r>
              <a:rPr lang="cs-CZ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rovnováhy</a:t>
            </a:r>
            <a:r>
              <a:rPr lang="en-US" sz="2200" b="1" dirty="0">
                <a:solidFill>
                  <a:srgbClr val="FFFFFF"/>
                </a:solidFill>
              </a:rPr>
              <a:t> </a:t>
            </a:r>
            <a:r>
              <a:rPr lang="en-US" sz="2200" b="1" dirty="0" err="1">
                <a:solidFill>
                  <a:srgbClr val="FFFFFF"/>
                </a:solidFill>
              </a:rPr>
              <a:t>Leóna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Walrase</a:t>
            </a:r>
            <a:r>
              <a:rPr lang="en-US" sz="2200" b="1" dirty="0">
                <a:solidFill>
                  <a:srgbClr val="FFFFFF"/>
                </a:solidFill>
              </a:rPr>
              <a:t> a </a:t>
            </a:r>
            <a:r>
              <a:rPr lang="en-US" sz="2200" b="1" dirty="0" err="1">
                <a:solidFill>
                  <a:srgbClr val="FFFFFF"/>
                </a:solidFill>
              </a:rPr>
              <a:t>položil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základy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ordinalistické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teorie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užitku</a:t>
            </a:r>
            <a:r>
              <a:rPr lang="en-US" sz="2200" b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A9608F4-F0DB-45C4-82D0-3B7A890F8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67" r="6" b="3"/>
          <a:stretch/>
        </p:blipFill>
        <p:spPr>
          <a:xfrm>
            <a:off x="840035" y="1120046"/>
            <a:ext cx="2206561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795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2355786"/>
            <a:ext cx="550624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B04C76-B651-42A5-B739-42D4EA7C2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3421" y="2602524"/>
            <a:ext cx="4889379" cy="306297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cs-CZ" sz="4700" dirty="0">
                <a:solidFill>
                  <a:srgbClr val="FFFFFF"/>
                </a:solidFill>
              </a:rPr>
              <a:t>Joseph </a:t>
            </a:r>
            <a:r>
              <a:rPr lang="cs-CZ" sz="4700" dirty="0" err="1">
                <a:solidFill>
                  <a:srgbClr val="FFFFFF"/>
                </a:solidFill>
              </a:rPr>
              <a:t>Moses</a:t>
            </a:r>
            <a:r>
              <a:rPr lang="cs-CZ" sz="4700" dirty="0">
                <a:solidFill>
                  <a:srgbClr val="FFFFFF"/>
                </a:solidFill>
              </a:rPr>
              <a:t> JURAN</a:t>
            </a:r>
            <a:br>
              <a:rPr lang="cs-CZ" sz="4700" dirty="0">
                <a:solidFill>
                  <a:srgbClr val="FFFFFF"/>
                </a:solidFill>
              </a:rPr>
            </a:br>
            <a:r>
              <a:rPr lang="cs-CZ" sz="4700" dirty="0">
                <a:solidFill>
                  <a:srgbClr val="FFFFFF"/>
                </a:solidFill>
              </a:rPr>
              <a:t>24. 12. 1904 –</a:t>
            </a:r>
            <a:br>
              <a:rPr lang="cs-CZ" sz="4700" dirty="0">
                <a:solidFill>
                  <a:srgbClr val="FFFFFF"/>
                </a:solidFill>
              </a:rPr>
            </a:br>
            <a:r>
              <a:rPr lang="cs-CZ" sz="4700" dirty="0">
                <a:solidFill>
                  <a:srgbClr val="FFFFFF"/>
                </a:solidFill>
              </a:rPr>
              <a:t>28. 2. 2008</a:t>
            </a:r>
            <a:br>
              <a:rPr lang="cs-CZ" sz="4700" dirty="0">
                <a:solidFill>
                  <a:srgbClr val="FFFFFF"/>
                </a:solidFill>
              </a:rPr>
            </a:br>
            <a:r>
              <a:rPr lang="cs-CZ" sz="4700" dirty="0">
                <a:solidFill>
                  <a:srgbClr val="FFFFFF"/>
                </a:solidFill>
              </a:rPr>
              <a:t>„Otec </a:t>
            </a:r>
            <a:r>
              <a:rPr lang="cs-CZ" sz="4700" dirty="0" err="1">
                <a:solidFill>
                  <a:srgbClr val="FFFFFF"/>
                </a:solidFill>
              </a:rPr>
              <a:t>Quality</a:t>
            </a:r>
            <a:r>
              <a:rPr lang="cs-CZ" sz="4700" dirty="0">
                <a:solidFill>
                  <a:srgbClr val="FFFFFF"/>
                </a:solidFill>
              </a:rPr>
              <a:t> Managementu“</a:t>
            </a:r>
            <a:endParaRPr lang="en-US" sz="4700" dirty="0">
              <a:solidFill>
                <a:srgbClr val="FFFFFF"/>
              </a:solidFill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D8C74AF-378D-4B95-BF24-54CF6525A3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16" r="6711" b="3"/>
          <a:stretch/>
        </p:blipFill>
        <p:spPr>
          <a:xfrm>
            <a:off x="840035" y="1120046"/>
            <a:ext cx="2206561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573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6AB86-F224-46E7-ABC3-59279E3C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1845"/>
            <a:ext cx="8229600" cy="4494310"/>
          </a:xfrm>
        </p:spPr>
        <p:txBody>
          <a:bodyPr>
            <a:normAutofit/>
          </a:bodyPr>
          <a:lstStyle/>
          <a:p>
            <a:r>
              <a:rPr lang="cs-CZ" b="1" i="1" dirty="0"/>
              <a:t>„Bez standardů neexistuje žádná logická základna umožňující rozhodování a jednání.“</a:t>
            </a:r>
            <a:r>
              <a:rPr lang="cs-CZ" b="1" dirty="0"/>
              <a:t> </a:t>
            </a:r>
            <a:br>
              <a:rPr lang="cs-CZ" b="1" dirty="0"/>
            </a:br>
            <a:br>
              <a:rPr lang="cs-CZ" b="1" dirty="0"/>
            </a:br>
            <a:r>
              <a:rPr lang="cs-CZ" b="1" dirty="0"/>
              <a:t>(J. M. </a:t>
            </a:r>
            <a:r>
              <a:rPr lang="cs-CZ" b="1" dirty="0" err="1"/>
              <a:t>Juran</a:t>
            </a:r>
            <a:r>
              <a:rPr lang="cs-CZ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73139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B2D4F7-160B-483B-8A7B-A0CEC536E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3789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PARETOVO PRAVIDLO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7DB19F-A89E-4E29-9466-C99C355F0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8462"/>
            <a:ext cx="8229600" cy="4367701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Jedná se o jednoduchou analytickou techniku, pomůcku, která pomáhá zjednodušit</a:t>
            </a:r>
            <a:br>
              <a:rPr lang="cs-CZ" b="1" dirty="0"/>
            </a:br>
            <a:r>
              <a:rPr lang="cs-CZ" b="1" dirty="0"/>
              <a:t>a zacílit řízení a rozhodování, například následovně:</a:t>
            </a:r>
          </a:p>
          <a:p>
            <a:pPr lvl="1"/>
            <a:r>
              <a:rPr lang="cs-CZ" b="1" dirty="0"/>
              <a:t>80 % příjmů podniku pochází od 20 % zákazníků,</a:t>
            </a:r>
          </a:p>
          <a:p>
            <a:pPr lvl="1"/>
            <a:r>
              <a:rPr lang="cs-CZ" b="1" dirty="0"/>
              <a:t>20 % výrobků generuje 80 % zisku,</a:t>
            </a:r>
          </a:p>
          <a:p>
            <a:pPr lvl="1"/>
            <a:r>
              <a:rPr lang="cs-CZ" b="1" dirty="0"/>
              <a:t>20 % možných příčin generuje 80 % problémových situací např. ve výrobě.</a:t>
            </a:r>
          </a:p>
          <a:p>
            <a:r>
              <a:rPr lang="cs-CZ" b="1" dirty="0"/>
              <a:t>Obecně lze </a:t>
            </a:r>
            <a:r>
              <a:rPr lang="cs-CZ" b="1" dirty="0" err="1"/>
              <a:t>Paretovo</a:t>
            </a:r>
            <a:r>
              <a:rPr lang="cs-CZ" b="1" dirty="0"/>
              <a:t> pravidlo 80/20 vyjádřit následovně: </a:t>
            </a:r>
            <a:r>
              <a:rPr lang="cs-CZ" b="1" i="1" dirty="0"/>
              <a:t>20 % příčin způsobuje 80 % výsledků.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347137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73EC6F-4A2E-46E4-9CE3-B93E43E4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/>
              <a:t>TŘI FÁZE ZMĚNY</a:t>
            </a:r>
          </a:p>
        </p:txBody>
      </p:sp>
    </p:spTree>
    <p:extLst>
      <p:ext uri="{BB962C8B-B14F-4D97-AF65-F5344CB8AC3E}">
        <p14:creationId xmlns:p14="http://schemas.microsoft.com/office/powerpoint/2010/main" val="24478716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30A0C3E-9008-44E5-AEED-E9645E875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2708"/>
            <a:ext cx="8229600" cy="85493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LEWINŮV TŘÍFÁZOVÝ MODEL ZMĚN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5F83ACE-EF5D-4541-9D9B-C7A5D66E4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1417638"/>
            <a:ext cx="8862646" cy="4708525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err="1"/>
              <a:t>Lewinův</a:t>
            </a:r>
            <a:r>
              <a:rPr lang="cs-CZ" b="1" dirty="0"/>
              <a:t> třífázový model změn (</a:t>
            </a:r>
            <a:r>
              <a:rPr lang="en-US" b="1" dirty="0"/>
              <a:t>Lewin's Three-Stage Model of Change)</a:t>
            </a:r>
            <a:r>
              <a:rPr lang="cs-CZ" b="1" dirty="0"/>
              <a:t> patří mezi nejstarší a nejznámější modely změn v organizaci (případně v jakémkoli sociálním uspořádání, které zahrnuje nějakou sociální skupinu).</a:t>
            </a:r>
          </a:p>
          <a:p>
            <a:r>
              <a:rPr lang="cs-CZ" b="1" dirty="0"/>
              <a:t>Autorem modelu je americký sociální psycholog</a:t>
            </a:r>
            <a:br>
              <a:rPr lang="cs-CZ" b="1" dirty="0"/>
            </a:br>
            <a:r>
              <a:rPr lang="cs-CZ" b="1" dirty="0"/>
              <a:t>Kurt </a:t>
            </a:r>
            <a:r>
              <a:rPr lang="cs-CZ" b="1" dirty="0" err="1"/>
              <a:t>Lewin</a:t>
            </a:r>
            <a:r>
              <a:rPr lang="cs-CZ" b="1" dirty="0"/>
              <a:t>.</a:t>
            </a:r>
          </a:p>
          <a:p>
            <a:r>
              <a:rPr lang="cs-CZ" b="1" dirty="0"/>
              <a:t>Podle něj má změna probíhat ve třech fázích:</a:t>
            </a:r>
          </a:p>
          <a:p>
            <a:pPr lvl="1"/>
            <a:r>
              <a:rPr lang="cs-CZ" b="1" dirty="0"/>
              <a:t>Rozmrazení - stávající pravidla, zvyklosti a způsoby myšlení jsou rozmrazeny (rozvolněny).</a:t>
            </a:r>
          </a:p>
          <a:p>
            <a:pPr lvl="1"/>
            <a:r>
              <a:rPr lang="cs-CZ" b="1" dirty="0"/>
              <a:t>Změna - proběhne zamýšlená změna, její součástí může být zmatenost a nejistota.</a:t>
            </a:r>
          </a:p>
          <a:p>
            <a:pPr lvl="1"/>
            <a:r>
              <a:rPr lang="cs-CZ" b="1" dirty="0"/>
              <a:t>Zamrazení - nová pravidla, zvyklosti a způsoby myšlení jsou zamrazeny (zafixovány).</a:t>
            </a:r>
          </a:p>
        </p:txBody>
      </p:sp>
    </p:spTree>
    <p:extLst>
      <p:ext uri="{BB962C8B-B14F-4D97-AF65-F5344CB8AC3E}">
        <p14:creationId xmlns:p14="http://schemas.microsoft.com/office/powerpoint/2010/main" val="14123106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2355786"/>
            <a:ext cx="550624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DB09719-10E0-4B56-BE24-A0A1B4233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16" y="2520377"/>
            <a:ext cx="4366758" cy="24396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cs-CZ" sz="4700" dirty="0">
                <a:solidFill>
                  <a:srgbClr val="FFFFFF"/>
                </a:solidFill>
              </a:rPr>
              <a:t>Kurt LEWIN</a:t>
            </a:r>
            <a:br>
              <a:rPr lang="cs-CZ" sz="4700" dirty="0">
                <a:solidFill>
                  <a:srgbClr val="FFFFFF"/>
                </a:solidFill>
              </a:rPr>
            </a:br>
            <a:r>
              <a:rPr lang="cs-CZ" sz="4700" dirty="0">
                <a:solidFill>
                  <a:srgbClr val="FFFFFF"/>
                </a:solidFill>
              </a:rPr>
              <a:t>9. 9. 1890 –</a:t>
            </a:r>
            <a:br>
              <a:rPr lang="cs-CZ" sz="4700" dirty="0">
                <a:solidFill>
                  <a:srgbClr val="FFFFFF"/>
                </a:solidFill>
              </a:rPr>
            </a:br>
            <a:r>
              <a:rPr lang="cs-CZ" sz="4700" dirty="0">
                <a:solidFill>
                  <a:srgbClr val="FFFFFF"/>
                </a:solidFill>
              </a:rPr>
              <a:t>12. 2. 1947</a:t>
            </a:r>
            <a:endParaRPr lang="en-US" sz="4700" dirty="0">
              <a:solidFill>
                <a:srgbClr val="FFFFFF"/>
              </a:solidFill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6997404-294D-4F8C-A5F1-2DDD64713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38" r="3" b="3"/>
          <a:stretch/>
        </p:blipFill>
        <p:spPr>
          <a:xfrm>
            <a:off x="840035" y="1120046"/>
            <a:ext cx="2206561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213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A2D08D-2557-409D-AC41-7297021A3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/>
              <a:t>ČTYŘI FÁZE ZMĚNY</a:t>
            </a:r>
          </a:p>
        </p:txBody>
      </p:sp>
    </p:spTree>
    <p:extLst>
      <p:ext uri="{BB962C8B-B14F-4D97-AF65-F5344CB8AC3E}">
        <p14:creationId xmlns:p14="http://schemas.microsoft.com/office/powerpoint/2010/main" val="20078003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14BCA3B-BF39-4B24-AFEF-11156E49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818" y="274638"/>
            <a:ext cx="4775982" cy="1143000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ČTYŘI FÁZE ZMĚNY</a:t>
            </a:r>
            <a:br>
              <a:rPr lang="cs-CZ" sz="3200" b="1" dirty="0">
                <a:solidFill>
                  <a:srgbClr val="FF0000"/>
                </a:solidFill>
              </a:rPr>
            </a:br>
            <a:r>
              <a:rPr lang="cs-CZ" sz="3200" b="1" dirty="0">
                <a:solidFill>
                  <a:srgbClr val="FF0000"/>
                </a:solidFill>
              </a:rPr>
              <a:t>(FOUR PHASES OF CHANGE)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04AA7DB-ABA1-49EE-B31C-57D981FC9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0665"/>
            <a:ext cx="8229600" cy="4325498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Koncept čtyři fáze změny vypracovali Thomas B. </a:t>
            </a:r>
            <a:r>
              <a:rPr lang="cs-CZ" b="1" dirty="0" err="1"/>
              <a:t>Lawrence</a:t>
            </a:r>
            <a:r>
              <a:rPr lang="cs-CZ" b="1" dirty="0"/>
              <a:t>, Bruno </a:t>
            </a:r>
            <a:r>
              <a:rPr lang="cs-CZ" b="1" dirty="0" err="1"/>
              <a:t>Dyck</a:t>
            </a:r>
            <a:r>
              <a:rPr lang="cs-CZ" b="1" dirty="0"/>
              <a:t>, Sally </a:t>
            </a:r>
            <a:r>
              <a:rPr lang="cs-CZ" b="1" dirty="0" err="1"/>
              <a:t>Maitlis</a:t>
            </a:r>
            <a:r>
              <a:rPr lang="cs-CZ" b="1" dirty="0"/>
              <a:t>, Michael K. </a:t>
            </a:r>
            <a:r>
              <a:rPr lang="cs-CZ" b="1" dirty="0" err="1"/>
              <a:t>Mauws</a:t>
            </a:r>
            <a:r>
              <a:rPr lang="cs-CZ" b="1" dirty="0"/>
              <a:t>.</a:t>
            </a:r>
          </a:p>
          <a:p>
            <a:r>
              <a:rPr lang="cs-CZ" b="1" dirty="0"/>
              <a:t>Tato metoda chápe změnu jako cyklickou záležitost, která má čtyři fáze a každá z nich vyžaduje specifické lidi a zdroje.</a:t>
            </a:r>
          </a:p>
          <a:p>
            <a:r>
              <a:rPr lang="cs-CZ" b="1" dirty="0"/>
              <a:t>Pokud má být změna prosazena, je třeba</a:t>
            </a:r>
            <a:br>
              <a:rPr lang="cs-CZ" b="1" dirty="0"/>
            </a:br>
            <a:r>
              <a:rPr lang="cs-CZ" b="1" dirty="0"/>
              <a:t>v každé její fázi najít klíčovou postavu, která danou fázi změny realizuje. </a:t>
            </a:r>
          </a:p>
        </p:txBody>
      </p:sp>
    </p:spTree>
    <p:extLst>
      <p:ext uri="{BB962C8B-B14F-4D97-AF65-F5344CB8AC3E}">
        <p14:creationId xmlns:p14="http://schemas.microsoft.com/office/powerpoint/2010/main" val="30488544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2355786"/>
            <a:ext cx="550624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391CAB-4579-4E5D-8106-49A94737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16" y="2520377"/>
            <a:ext cx="4506204" cy="319110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cs-CZ" sz="3600" b="1" dirty="0">
                <a:solidFill>
                  <a:srgbClr val="FFFFFF"/>
                </a:solidFill>
              </a:rPr>
              <a:t>Thomas B. LAWRENCE</a:t>
            </a:r>
            <a:br>
              <a:rPr lang="cs-CZ" sz="3600" b="1" dirty="0">
                <a:solidFill>
                  <a:srgbClr val="FFFFFF"/>
                </a:solidFill>
              </a:rPr>
            </a:br>
            <a:br>
              <a:rPr lang="cs-CZ" sz="3600" b="1" dirty="0">
                <a:solidFill>
                  <a:srgbClr val="FFFFFF"/>
                </a:solidFill>
              </a:rPr>
            </a:br>
            <a:r>
              <a:rPr lang="cs-CZ" sz="3600" b="1" dirty="0" err="1">
                <a:solidFill>
                  <a:srgbClr val="FFFFFF"/>
                </a:solidFill>
              </a:rPr>
              <a:t>Professor</a:t>
            </a:r>
            <a:r>
              <a:rPr lang="cs-CZ" sz="3600" b="1" dirty="0">
                <a:solidFill>
                  <a:srgbClr val="FFFFFF"/>
                </a:solidFill>
              </a:rPr>
              <a:t> </a:t>
            </a:r>
            <a:r>
              <a:rPr lang="cs-CZ" sz="3600" b="1" dirty="0" err="1">
                <a:solidFill>
                  <a:srgbClr val="FFFFFF"/>
                </a:solidFill>
              </a:rPr>
              <a:t>of</a:t>
            </a:r>
            <a:r>
              <a:rPr lang="cs-CZ" sz="3600" b="1" dirty="0">
                <a:solidFill>
                  <a:srgbClr val="FFFFFF"/>
                </a:solidFill>
              </a:rPr>
              <a:t> </a:t>
            </a:r>
            <a:r>
              <a:rPr lang="cs-CZ" sz="3600" b="1" dirty="0" err="1">
                <a:solidFill>
                  <a:srgbClr val="FFFFFF"/>
                </a:solidFill>
              </a:rPr>
              <a:t>Strategic</a:t>
            </a:r>
            <a:r>
              <a:rPr lang="cs-CZ" sz="3600" b="1" dirty="0">
                <a:solidFill>
                  <a:srgbClr val="FFFFFF"/>
                </a:solidFill>
              </a:rPr>
              <a:t> Management (</a:t>
            </a:r>
            <a:r>
              <a:rPr lang="cs-CZ" sz="3600" b="1" dirty="0" err="1">
                <a:solidFill>
                  <a:srgbClr val="FFFFFF"/>
                </a:solidFill>
              </a:rPr>
              <a:t>Strategic</a:t>
            </a:r>
            <a:r>
              <a:rPr lang="cs-CZ" sz="3600" b="1" dirty="0">
                <a:solidFill>
                  <a:srgbClr val="FFFFFF"/>
                </a:solidFill>
              </a:rPr>
              <a:t> </a:t>
            </a:r>
            <a:r>
              <a:rPr lang="cs-CZ" sz="3600" b="1" dirty="0" err="1">
                <a:solidFill>
                  <a:srgbClr val="FFFFFF"/>
                </a:solidFill>
              </a:rPr>
              <a:t>Change</a:t>
            </a:r>
            <a:r>
              <a:rPr lang="cs-CZ" sz="3600" b="1" dirty="0">
                <a:solidFill>
                  <a:srgbClr val="FFFFFF"/>
                </a:solidFill>
              </a:rPr>
              <a:t> and Performance </a:t>
            </a:r>
            <a:r>
              <a:rPr lang="cs-CZ" sz="3600" b="1" dirty="0" err="1">
                <a:solidFill>
                  <a:srgbClr val="FFFFFF"/>
                </a:solidFill>
              </a:rPr>
              <a:t>Measurement</a:t>
            </a:r>
            <a:r>
              <a:rPr lang="cs-CZ" sz="3600" b="1" dirty="0">
                <a:solidFill>
                  <a:srgbClr val="FFFFFF"/>
                </a:solidFill>
              </a:rPr>
              <a:t>)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0FE457A-F06A-4F1F-B07A-2B3F940E52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29" r="17824" b="3"/>
          <a:stretch/>
        </p:blipFill>
        <p:spPr>
          <a:xfrm>
            <a:off x="840035" y="1120046"/>
            <a:ext cx="2206561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85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022D08-6115-4355-A0B9-252907533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0504"/>
            <a:ext cx="8229600" cy="89713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STRATEGICKÉ (ROZVOJOVÉ) ZMĚNY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5AF312-DEF7-422D-ABB6-19001921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4394"/>
            <a:ext cx="8229600" cy="4381769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Jsou to takové změny, které vyvolávají další změny v procesech a zdrojích organizace, jsou součástí strategického řízení a mají delší životní cyklus. Typickým příkladem takových změn je budování strategie firmy formou strategického řízení. To zajišťuje, že se věci nedějí náhodně, ale podle předem naplánovaných, dlouhodobých záměrů - a takové strategické řízení změn</a:t>
            </a:r>
            <a:br>
              <a:rPr lang="cs-CZ" b="1" dirty="0"/>
            </a:br>
            <a:r>
              <a:rPr lang="cs-CZ" b="1" dirty="0"/>
              <a:t>v organizaci zajišťuje, že je strategických cílů dosaženo.</a:t>
            </a:r>
          </a:p>
          <a:p>
            <a:r>
              <a:rPr lang="cs-CZ" b="1" dirty="0"/>
              <a:t>Jedná se tedy o řízení změn, které zasahují celou organizaci a to zaváděním těchto změn (implementace změn).</a:t>
            </a:r>
          </a:p>
          <a:p>
            <a:r>
              <a:rPr lang="cs-CZ" b="1" dirty="0"/>
              <a:t>Takové změny jsou mnohdy realizovány formou projektů</a:t>
            </a:r>
            <a:br>
              <a:rPr lang="cs-CZ" b="1" u="sng" dirty="0"/>
            </a:br>
            <a:r>
              <a:rPr lang="cs-CZ" b="1" dirty="0"/>
              <a:t>s využitím projektového řízení.</a:t>
            </a:r>
          </a:p>
        </p:txBody>
      </p:sp>
    </p:spTree>
    <p:extLst>
      <p:ext uri="{BB962C8B-B14F-4D97-AF65-F5344CB8AC3E}">
        <p14:creationId xmlns:p14="http://schemas.microsoft.com/office/powerpoint/2010/main" val="38754188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2355786"/>
            <a:ext cx="550624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EEC3F3-F40C-4D6F-9475-D5171B53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16" y="2520377"/>
            <a:ext cx="4366758" cy="29800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 defTabSz="914400">
              <a:lnSpc>
                <a:spcPct val="90000"/>
              </a:lnSpc>
            </a:pPr>
            <a:r>
              <a:rPr lang="cs-CZ" sz="3200" b="1" dirty="0">
                <a:solidFill>
                  <a:srgbClr val="FFFFFF"/>
                </a:solidFill>
              </a:rPr>
              <a:t>Bruno DYCK</a:t>
            </a:r>
            <a:br>
              <a:rPr lang="cs-CZ" sz="3200" b="1" dirty="0">
                <a:solidFill>
                  <a:srgbClr val="FFFFFF"/>
                </a:solidFill>
              </a:rPr>
            </a:br>
            <a:r>
              <a:rPr lang="cs-CZ" sz="3200" b="1" dirty="0">
                <a:solidFill>
                  <a:srgbClr val="FFFFFF"/>
                </a:solidFill>
              </a:rPr>
              <a:t>nar. 9. 2.1961</a:t>
            </a:r>
            <a:br>
              <a:rPr lang="cs-CZ" sz="3200" b="1" dirty="0">
                <a:solidFill>
                  <a:srgbClr val="FFFFFF"/>
                </a:solidFill>
              </a:rPr>
            </a:br>
            <a:r>
              <a:rPr lang="cs-CZ" sz="3200" b="1" dirty="0" err="1">
                <a:solidFill>
                  <a:srgbClr val="FFFFFF"/>
                </a:solidFill>
              </a:rPr>
              <a:t>Professor</a:t>
            </a:r>
            <a:r>
              <a:rPr lang="cs-CZ" sz="3200" b="1" dirty="0">
                <a:solidFill>
                  <a:srgbClr val="FFFFFF"/>
                </a:solidFill>
              </a:rPr>
              <a:t> </a:t>
            </a:r>
            <a:r>
              <a:rPr lang="cs-CZ" sz="3200" b="1" dirty="0" err="1">
                <a:solidFill>
                  <a:srgbClr val="FFFFFF"/>
                </a:solidFill>
              </a:rPr>
              <a:t>of</a:t>
            </a:r>
            <a:r>
              <a:rPr lang="cs-CZ" sz="3200" b="1" dirty="0">
                <a:solidFill>
                  <a:srgbClr val="FFFFFF"/>
                </a:solidFill>
              </a:rPr>
              <a:t> Management (</a:t>
            </a:r>
            <a:r>
              <a:rPr lang="cs-CZ" sz="3200" b="1" dirty="0" err="1">
                <a:solidFill>
                  <a:srgbClr val="FFFFFF"/>
                </a:solidFill>
              </a:rPr>
              <a:t>Organisational</a:t>
            </a:r>
            <a:r>
              <a:rPr lang="cs-CZ" sz="3200" b="1" dirty="0">
                <a:solidFill>
                  <a:srgbClr val="FFFFFF"/>
                </a:solidFill>
              </a:rPr>
              <a:t> </a:t>
            </a:r>
            <a:r>
              <a:rPr lang="cs-CZ" sz="3200" b="1" dirty="0" err="1">
                <a:solidFill>
                  <a:srgbClr val="FFFFFF"/>
                </a:solidFill>
              </a:rPr>
              <a:t>Behaviour</a:t>
            </a:r>
            <a:r>
              <a:rPr lang="cs-CZ" sz="3200" b="1" dirty="0">
                <a:solidFill>
                  <a:srgbClr val="FFFFFF"/>
                </a:solidFill>
              </a:rPr>
              <a:t>)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FB66EAB-6620-44C3-B084-AB864D46D9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8" r="843" b="3"/>
          <a:stretch/>
        </p:blipFill>
        <p:spPr>
          <a:xfrm>
            <a:off x="840035" y="1120046"/>
            <a:ext cx="2206561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311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2355786"/>
            <a:ext cx="550624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321408-6AA8-4F79-A936-A1BF6C54F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16" y="2520377"/>
            <a:ext cx="4366758" cy="292382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 defTabSz="914400">
              <a:lnSpc>
                <a:spcPct val="90000"/>
              </a:lnSpc>
            </a:pPr>
            <a:r>
              <a:rPr lang="cs-CZ" sz="3200" b="1" dirty="0">
                <a:solidFill>
                  <a:srgbClr val="FFFFFF"/>
                </a:solidFill>
              </a:rPr>
              <a:t>Sally MAITLIS</a:t>
            </a:r>
            <a:br>
              <a:rPr lang="cs-CZ" sz="3200" b="1" dirty="0">
                <a:solidFill>
                  <a:srgbClr val="FFFFFF"/>
                </a:solidFill>
              </a:rPr>
            </a:br>
            <a:br>
              <a:rPr lang="cs-CZ" sz="3200" b="1" dirty="0">
                <a:solidFill>
                  <a:srgbClr val="FFFFFF"/>
                </a:solidFill>
              </a:rPr>
            </a:br>
            <a:r>
              <a:rPr lang="cs-CZ" sz="3200" b="1" dirty="0" err="1">
                <a:solidFill>
                  <a:srgbClr val="FFFFFF"/>
                </a:solidFill>
              </a:rPr>
              <a:t>Professor</a:t>
            </a:r>
            <a:r>
              <a:rPr lang="cs-CZ" sz="3200" b="1" dirty="0">
                <a:solidFill>
                  <a:srgbClr val="FFFFFF"/>
                </a:solidFill>
              </a:rPr>
              <a:t> </a:t>
            </a:r>
            <a:r>
              <a:rPr lang="cs-CZ" sz="3200" b="1" dirty="0" err="1">
                <a:solidFill>
                  <a:srgbClr val="FFFFFF"/>
                </a:solidFill>
              </a:rPr>
              <a:t>of</a:t>
            </a:r>
            <a:r>
              <a:rPr lang="cs-CZ" sz="3200" b="1" dirty="0">
                <a:solidFill>
                  <a:srgbClr val="FFFFFF"/>
                </a:solidFill>
              </a:rPr>
              <a:t> </a:t>
            </a:r>
            <a:r>
              <a:rPr lang="cs-CZ" sz="3200" b="1" dirty="0" err="1">
                <a:solidFill>
                  <a:srgbClr val="FFFFFF"/>
                </a:solidFill>
              </a:rPr>
              <a:t>Organisational</a:t>
            </a:r>
            <a:r>
              <a:rPr lang="cs-CZ" sz="3200" b="1" dirty="0">
                <a:solidFill>
                  <a:srgbClr val="FFFFFF"/>
                </a:solidFill>
              </a:rPr>
              <a:t> </a:t>
            </a:r>
            <a:r>
              <a:rPr lang="cs-CZ" sz="3200" b="1" dirty="0" err="1">
                <a:solidFill>
                  <a:srgbClr val="FFFFFF"/>
                </a:solidFill>
              </a:rPr>
              <a:t>Behaviour</a:t>
            </a:r>
            <a:r>
              <a:rPr lang="cs-CZ" sz="3200" b="1" dirty="0">
                <a:solidFill>
                  <a:srgbClr val="FFFFFF"/>
                </a:solidFill>
              </a:rPr>
              <a:t> and Leadership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64934EF-4003-4E52-B692-52F77F66B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4" r="13038" b="3"/>
          <a:stretch/>
        </p:blipFill>
        <p:spPr>
          <a:xfrm>
            <a:off x="840035" y="1120046"/>
            <a:ext cx="2206561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5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2355786"/>
            <a:ext cx="550624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6A31E8-6C4E-405B-9CA7-2E3269958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16" y="2520377"/>
            <a:ext cx="4366758" cy="24396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cs-CZ" sz="3600" b="1" dirty="0">
                <a:solidFill>
                  <a:srgbClr val="FFFFFF"/>
                </a:solidFill>
              </a:rPr>
              <a:t>Michael K. MAUWS</a:t>
            </a:r>
            <a:br>
              <a:rPr lang="cs-CZ" sz="3600" b="1" dirty="0">
                <a:solidFill>
                  <a:srgbClr val="FFFFFF"/>
                </a:solidFill>
              </a:rPr>
            </a:br>
            <a:br>
              <a:rPr lang="cs-CZ" sz="3600" b="1" dirty="0">
                <a:solidFill>
                  <a:srgbClr val="FFFFFF"/>
                </a:solidFill>
              </a:rPr>
            </a:br>
            <a:r>
              <a:rPr lang="cs-CZ" sz="3600" b="1" dirty="0" err="1">
                <a:solidFill>
                  <a:srgbClr val="FFFFFF"/>
                </a:solidFill>
              </a:rPr>
              <a:t>Professor</a:t>
            </a:r>
            <a:r>
              <a:rPr lang="cs-CZ" sz="3600" b="1" dirty="0">
                <a:solidFill>
                  <a:srgbClr val="FFFFFF"/>
                </a:solidFill>
              </a:rPr>
              <a:t> </a:t>
            </a:r>
            <a:r>
              <a:rPr lang="cs-CZ" sz="3600" b="1" dirty="0" err="1">
                <a:solidFill>
                  <a:srgbClr val="FFFFFF"/>
                </a:solidFill>
              </a:rPr>
              <a:t>of</a:t>
            </a:r>
            <a:r>
              <a:rPr lang="cs-CZ" sz="3600" b="1" dirty="0">
                <a:solidFill>
                  <a:srgbClr val="FFFFFF"/>
                </a:solidFill>
              </a:rPr>
              <a:t> Business </a:t>
            </a:r>
            <a:r>
              <a:rPr lang="cs-CZ" sz="3600" b="1" dirty="0" err="1">
                <a:solidFill>
                  <a:srgbClr val="FFFFFF"/>
                </a:solidFill>
              </a:rPr>
              <a:t>Policy</a:t>
            </a:r>
            <a:r>
              <a:rPr lang="cs-CZ" sz="3600" b="1" dirty="0">
                <a:solidFill>
                  <a:srgbClr val="FFFFFF"/>
                </a:solidFill>
              </a:rPr>
              <a:t> and </a:t>
            </a:r>
            <a:r>
              <a:rPr lang="cs-CZ" sz="3600" b="1" dirty="0" err="1">
                <a:solidFill>
                  <a:srgbClr val="FFFFFF"/>
                </a:solidFill>
              </a:rPr>
              <a:t>Strategy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4E36EA9-8982-4854-BCD0-1162A6365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41" r="16317" b="3"/>
          <a:stretch/>
        </p:blipFill>
        <p:spPr>
          <a:xfrm>
            <a:off x="840035" y="1120046"/>
            <a:ext cx="2206561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9053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D6673D-7369-4F79-89ED-02D685B14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JEDNOTLIVÉ FÁZE A JEJICH KLÍČOVÉ POSTAVY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E0B424-D0BB-4CFE-A8D4-2B8948912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2191"/>
            <a:ext cx="8229600" cy="4423972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Využití vlivu k prosazení nápadu:</a:t>
            </a:r>
            <a:br>
              <a:rPr lang="cs-CZ" b="1" dirty="0"/>
            </a:br>
            <a:r>
              <a:rPr lang="cs-CZ" b="1" dirty="0"/>
              <a:t>- klíčová postava: </a:t>
            </a:r>
            <a:r>
              <a:rPr lang="cs-CZ" b="1" dirty="0">
                <a:solidFill>
                  <a:srgbClr val="00B0F0"/>
                </a:solidFill>
              </a:rPr>
              <a:t>misionář</a:t>
            </a:r>
            <a:r>
              <a:rPr lang="cs-CZ" b="1" dirty="0"/>
              <a:t> – má přístup k vedení a přehled</a:t>
            </a:r>
            <a:br>
              <a:rPr lang="cs-CZ" b="1" dirty="0"/>
            </a:br>
            <a:r>
              <a:rPr lang="cs-CZ" b="1" dirty="0"/>
              <a:t>o neformálních sítích vztahů mezi vlivnými lidmi, má schopnost přesvědčit je.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>
                <a:solidFill>
                  <a:srgbClr val="00B0F0"/>
                </a:solidFill>
              </a:rPr>
              <a:t>Použití autority ke změně postupů:</a:t>
            </a:r>
            <a:br>
              <a:rPr lang="cs-CZ" b="1" dirty="0"/>
            </a:br>
            <a:r>
              <a:rPr lang="cs-CZ" b="1" dirty="0"/>
              <a:t>- klíčová postava: </a:t>
            </a:r>
            <a:r>
              <a:rPr lang="cs-CZ" b="1" dirty="0">
                <a:solidFill>
                  <a:srgbClr val="00B0F0"/>
                </a:solidFill>
              </a:rPr>
              <a:t>autokrat</a:t>
            </a:r>
            <a:r>
              <a:rPr lang="cs-CZ" b="1" dirty="0"/>
              <a:t> – jeho autorita a pravomoci pomáhají prosadit změnu a překonat odpor, autokrat musí mít vliv a postavení.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>
                <a:solidFill>
                  <a:srgbClr val="00B0F0"/>
                </a:solidFill>
              </a:rPr>
              <a:t>Zakotvení změny do technologie:</a:t>
            </a:r>
            <a:br>
              <a:rPr lang="cs-CZ" b="1" dirty="0"/>
            </a:br>
            <a:r>
              <a:rPr lang="cs-CZ" b="1" dirty="0"/>
              <a:t>- klíčová postava: </a:t>
            </a:r>
            <a:r>
              <a:rPr lang="cs-CZ" b="1" dirty="0">
                <a:solidFill>
                  <a:srgbClr val="00B0F0"/>
                </a:solidFill>
              </a:rPr>
              <a:t>architekt</a:t>
            </a:r>
            <a:r>
              <a:rPr lang="cs-CZ" b="1" dirty="0"/>
              <a:t> – navrhuje změnu systémů (IT, finanční, výrobní apod.), musí znát organizaci a její stávající systémy.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>
                <a:solidFill>
                  <a:srgbClr val="00B0F0"/>
                </a:solidFill>
              </a:rPr>
              <a:t>Vytváření kultury příznivé pro stálé změny:</a:t>
            </a:r>
            <a:br>
              <a:rPr lang="cs-CZ" b="1" dirty="0"/>
            </a:br>
            <a:r>
              <a:rPr lang="cs-CZ" b="1" dirty="0"/>
              <a:t>- klíčová postava: </a:t>
            </a:r>
            <a:r>
              <a:rPr lang="cs-CZ" b="1" dirty="0">
                <a:solidFill>
                  <a:srgbClr val="00B0F0"/>
                </a:solidFill>
              </a:rPr>
              <a:t>pedagog</a:t>
            </a:r>
            <a:r>
              <a:rPr lang="cs-CZ" b="1" dirty="0"/>
              <a:t> – podílí se na vytváření klimatu příznivého pro inovace a změny a na kultivaci prostředí (firemní kultury).</a:t>
            </a:r>
          </a:p>
        </p:txBody>
      </p:sp>
    </p:spTree>
    <p:extLst>
      <p:ext uri="{BB962C8B-B14F-4D97-AF65-F5344CB8AC3E}">
        <p14:creationId xmlns:p14="http://schemas.microsoft.com/office/powerpoint/2010/main" val="417021328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92382E-CAF2-460E-8848-420D765FC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38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KONCEPT ČTYŘ FÁZÍ ZMĚNY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740F73-F43B-49F8-ADA5-F7B4BD1BD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57268"/>
            <a:ext cx="8229600" cy="2785403"/>
          </a:xfrm>
        </p:spPr>
        <p:txBody>
          <a:bodyPr/>
          <a:lstStyle/>
          <a:p>
            <a:r>
              <a:rPr lang="cs-CZ" b="1" dirty="0"/>
              <a:t>Koncept lze použít jako rámec pro realizaci změn v organizaci.</a:t>
            </a:r>
          </a:p>
          <a:p>
            <a:r>
              <a:rPr lang="cs-CZ" b="1" dirty="0"/>
              <a:t>Klíčové je realizovat postupně všechny čtyři fáze, včetně zajištění klíčových rolí (postav) pro každou fázi.</a:t>
            </a:r>
          </a:p>
        </p:txBody>
      </p:sp>
    </p:spTree>
    <p:extLst>
      <p:ext uri="{BB962C8B-B14F-4D97-AF65-F5344CB8AC3E}">
        <p14:creationId xmlns:p14="http://schemas.microsoft.com/office/powerpoint/2010/main" val="424678403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779E86-430E-476D-BD60-AA0992991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74693"/>
            <a:ext cx="8229600" cy="2496697"/>
          </a:xfrm>
        </p:spPr>
        <p:txBody>
          <a:bodyPr>
            <a:normAutofit/>
          </a:bodyPr>
          <a:lstStyle/>
          <a:p>
            <a:r>
              <a:rPr lang="cs-CZ" sz="6000" b="1" dirty="0">
                <a:solidFill>
                  <a:srgbClr val="FF0000"/>
                </a:solidFill>
              </a:rPr>
              <a:t>5. VYBRANÉ NÁSTROJE MARKETINGU A PRODEJE</a:t>
            </a:r>
          </a:p>
        </p:txBody>
      </p:sp>
    </p:spTree>
    <p:extLst>
      <p:ext uri="{BB962C8B-B14F-4D97-AF65-F5344CB8AC3E}">
        <p14:creationId xmlns:p14="http://schemas.microsoft.com/office/powerpoint/2010/main" val="303405044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35C665-EB8E-43D9-AEB2-C24FA778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MARKETING A PRODEJ</a:t>
            </a:r>
          </a:p>
        </p:txBody>
      </p:sp>
    </p:spTree>
    <p:extLst>
      <p:ext uri="{BB962C8B-B14F-4D97-AF65-F5344CB8AC3E}">
        <p14:creationId xmlns:p14="http://schemas.microsoft.com/office/powerpoint/2010/main" val="75118625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AECAF53D-9B63-42F9-A17C-A322427E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5740"/>
            <a:ext cx="8229600" cy="3706519"/>
          </a:xfrm>
        </p:spPr>
        <p:txBody>
          <a:bodyPr>
            <a:normAutofit/>
          </a:bodyPr>
          <a:lstStyle/>
          <a:p>
            <a:r>
              <a:rPr lang="cs-CZ" b="1" i="1" dirty="0"/>
              <a:t>„Marketing je věda a umění, jak nacházet, udržovat si a pěstovat výnosné zákazníky.“</a:t>
            </a:r>
            <a:br>
              <a:rPr lang="cs-CZ" b="1" i="1" dirty="0"/>
            </a:br>
            <a:br>
              <a:rPr lang="cs-CZ" b="1" i="1" dirty="0"/>
            </a:br>
            <a:r>
              <a:rPr lang="cs-CZ" b="1" i="1" dirty="0"/>
              <a:t>(Philip KOTLER)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8467695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D8E4663-5F9D-4A2A-B80B-49CAB6527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MARKETING A PRODEJ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C133F1B-303C-4815-ABB0-DD7FD8642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Marketing a prodej může někdo vnímat jako dvě různé oblasti.</a:t>
            </a:r>
          </a:p>
          <a:p>
            <a:r>
              <a:rPr lang="cs-CZ" b="1" dirty="0"/>
              <a:t>Jsou to ale spojené nádoby, které v praxi není dobře od sebe oddělovat, protože jedna ovlivňuje druhou.</a:t>
            </a:r>
          </a:p>
          <a:p>
            <a:r>
              <a:rPr lang="cs-CZ" b="1" dirty="0"/>
              <a:t>Zatímco marketing se zabývá zkoumáním</a:t>
            </a:r>
            <a:br>
              <a:rPr lang="cs-CZ" b="1" dirty="0"/>
            </a:br>
            <a:r>
              <a:rPr lang="cs-CZ" b="1" dirty="0"/>
              <a:t>a pochopením potřeb zákazníků a vzbuzením jejich pozornosti a zájmu, tak prodej je hlavně o uzavření obchodu.</a:t>
            </a:r>
          </a:p>
          <a:p>
            <a:r>
              <a:rPr lang="cs-CZ" b="1" dirty="0"/>
              <a:t>Snahou firmy by měla být minimalizace času mezi okamžikem, kdy se jí podaří vzbudit pozornost zákazníka a mezi okamžikem, kdy zákazník uskuteční nákup. Souhra marketingu s obchodem je proto nezbytná.</a:t>
            </a:r>
          </a:p>
        </p:txBody>
      </p:sp>
    </p:spTree>
    <p:extLst>
      <p:ext uri="{BB962C8B-B14F-4D97-AF65-F5344CB8AC3E}">
        <p14:creationId xmlns:p14="http://schemas.microsoft.com/office/powerpoint/2010/main" val="115728667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D3DCD5-F58D-4383-959C-C64021A6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6835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MARKETING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D6687A-C604-4944-AC5E-F5CBFBEAD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37095"/>
            <a:ext cx="8229600" cy="1716259"/>
          </a:xfrm>
        </p:spPr>
        <p:txBody>
          <a:bodyPr/>
          <a:lstStyle/>
          <a:p>
            <a:r>
              <a:rPr lang="cs-CZ" b="1" dirty="0"/>
              <a:t>Marketing se zabývá zkoumáním</a:t>
            </a:r>
            <a:br>
              <a:rPr lang="cs-CZ" b="1" dirty="0"/>
            </a:br>
            <a:r>
              <a:rPr lang="cs-CZ" b="1" dirty="0"/>
              <a:t>a pochopením potřeb zákazníků a vzbuzením jejich pozornosti a zájmu.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0619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B68618-7872-43D5-A57B-1A2CADF66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PROVOZNÍ ZMĚNY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F4C1EA-6CE3-41A8-9A41-9DC30CAE6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93034"/>
            <a:ext cx="8229600" cy="3833129"/>
          </a:xfrm>
        </p:spPr>
        <p:txBody>
          <a:bodyPr/>
          <a:lstStyle/>
          <a:p>
            <a:r>
              <a:rPr lang="cs-CZ" b="1" dirty="0"/>
              <a:t>Jsou to takové změny, které nemají zásadní vliv na změnu procesů, řízení či fungování organizace.</a:t>
            </a:r>
            <a:br>
              <a:rPr lang="cs-CZ" b="1" dirty="0"/>
            </a:br>
            <a:r>
              <a:rPr lang="cs-CZ" b="1" dirty="0"/>
              <a:t>Mohou se týkat dílčí změny procesů, technologií, nebo změn v průběhu projektů (bez vlivu na výsledek projektu samotného).</a:t>
            </a:r>
          </a:p>
        </p:txBody>
      </p:sp>
    </p:spTree>
    <p:extLst>
      <p:ext uri="{BB962C8B-B14F-4D97-AF65-F5344CB8AC3E}">
        <p14:creationId xmlns:p14="http://schemas.microsoft.com/office/powerpoint/2010/main" val="260863159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AC82B2-E2D0-4F91-9E4D-26CF0011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802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PRODEJ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91387F-F436-4394-8BD7-8F0B3B33B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53753"/>
            <a:ext cx="8229600" cy="1593166"/>
          </a:xfrm>
        </p:spPr>
        <p:txBody>
          <a:bodyPr/>
          <a:lstStyle/>
          <a:p>
            <a:r>
              <a:rPr lang="cs-CZ" b="1" dirty="0"/>
              <a:t>Prodej je hlavně o uzavření obchodu.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257623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F4DE60-0D8D-49BB-9A96-2587CB2BD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887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CÍL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F68D6E-1BA2-472B-8B0B-87021DFA2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21171"/>
            <a:ext cx="8229600" cy="3207434"/>
          </a:xfrm>
        </p:spPr>
        <p:txBody>
          <a:bodyPr/>
          <a:lstStyle/>
          <a:p>
            <a:r>
              <a:rPr lang="cs-CZ" b="1" dirty="0"/>
              <a:t>Snahou firmy by měla být minimalizace času mezi okamžikem, kdy se jí podaří vzbudit pozornost zákazníka a mezi okamžikem, kdy zákazník uskuteční nákup.</a:t>
            </a:r>
          </a:p>
          <a:p>
            <a:r>
              <a:rPr lang="cs-CZ" b="1" dirty="0"/>
              <a:t>Souhra marketingu s obchodem je proto nezbytná.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269670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C838F5-DB62-4C1C-B4B7-F522489D4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1479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CO SE DĚJE PŘEDTÍM, NEŽ ZÁKAZNÍK NAKOUPÍ NÁŠ PRODUKT (VÝROBEK/SLUŽBU)?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396AA1-F78C-4977-AC77-266D9A119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41341"/>
            <a:ext cx="9144000" cy="4184821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Na začátku je bezbřehý trh, všichni lidé a firmy světa.</a:t>
            </a:r>
          </a:p>
          <a:p>
            <a:r>
              <a:rPr lang="cs-CZ" b="1" dirty="0"/>
              <a:t>Žádný produkt nebo služba ale není určen všem.</a:t>
            </a:r>
          </a:p>
          <a:p>
            <a:r>
              <a:rPr lang="cs-CZ" b="1" dirty="0"/>
              <a:t>My musíme umět identifikovat, kdo z nich by mohl mít potřebu to, co nabízíme, koupit.</a:t>
            </a:r>
          </a:p>
          <a:p>
            <a:r>
              <a:rPr lang="cs-CZ" b="1" dirty="0"/>
              <a:t>Ty nejlepší a nejúspěšnější firmy dobře znají</a:t>
            </a:r>
            <a:br>
              <a:rPr lang="cs-CZ" b="1" dirty="0"/>
            </a:br>
            <a:r>
              <a:rPr lang="cs-CZ" b="1" dirty="0"/>
              <a:t>a ovládají způsob, jak najít a oslovit své potenciální zákazníky a jak je obrátit v zákazníky.</a:t>
            </a:r>
          </a:p>
          <a:p>
            <a:r>
              <a:rPr lang="cs-CZ" b="1" dirty="0"/>
              <a:t>To první je úkolem marketingu, to druhé prodeje.</a:t>
            </a:r>
          </a:p>
        </p:txBody>
      </p:sp>
    </p:spTree>
    <p:extLst>
      <p:ext uri="{BB962C8B-B14F-4D97-AF65-F5344CB8AC3E}">
        <p14:creationId xmlns:p14="http://schemas.microsoft.com/office/powerpoint/2010/main" val="343038502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E4963F-9009-481A-9BF7-EC190B2B0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MARKETING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5D7D3C-C133-4A9E-BF45-9F4CAFB97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22695"/>
            <a:ext cx="8229600" cy="3903468"/>
          </a:xfrm>
        </p:spPr>
        <p:txBody>
          <a:bodyPr>
            <a:normAutofit/>
          </a:bodyPr>
          <a:lstStyle/>
          <a:p>
            <a:r>
              <a:rPr lang="cs-CZ" b="1" dirty="0"/>
              <a:t>Marketing je tedy především o hledání</a:t>
            </a:r>
            <a:br>
              <a:rPr lang="cs-CZ" b="1" dirty="0"/>
            </a:br>
            <a:r>
              <a:rPr lang="cs-CZ" b="1" dirty="0"/>
              <a:t>a oslovování potenciálních zákazníků, lze jej také dobře vysvětlit pomocí marketingového mixu, který tvoří všechny elementy úspěchu firmy a její nabídky na trhu. Je třeba se soustředit na základní elementy, které musí být vzájemně v rovnováze.</a:t>
            </a:r>
          </a:p>
        </p:txBody>
      </p:sp>
    </p:spTree>
    <p:extLst>
      <p:ext uri="{BB962C8B-B14F-4D97-AF65-F5344CB8AC3E}">
        <p14:creationId xmlns:p14="http://schemas.microsoft.com/office/powerpoint/2010/main" val="330428371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66A88B-5B8F-49E3-A999-84A6F92FA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MARKETINGOVÝ MIX (4P)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C6A3D0-82C3-4F5F-B21B-CFDCB6FF9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36763"/>
            <a:ext cx="8229600" cy="388940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Produkt (</a:t>
            </a:r>
            <a:r>
              <a:rPr lang="cs-CZ" b="1" dirty="0" err="1">
                <a:solidFill>
                  <a:srgbClr val="FF0000"/>
                </a:solidFill>
              </a:rPr>
              <a:t>P</a:t>
            </a:r>
            <a:r>
              <a:rPr lang="cs-CZ" b="1" dirty="0" err="1">
                <a:solidFill>
                  <a:srgbClr val="00B0F0"/>
                </a:solidFill>
              </a:rPr>
              <a:t>roduct</a:t>
            </a:r>
            <a:r>
              <a:rPr lang="cs-CZ" b="1" dirty="0"/>
              <a:t>) tedy to, co nabízíme na trhu, výrobek nebo služba. Produkt by měl reagovat na to, co zákazníci poptávají, co chtějí, měl by být kvalitní a spolehlivý.</a:t>
            </a:r>
          </a:p>
          <a:p>
            <a:r>
              <a:rPr lang="cs-CZ" b="1" dirty="0"/>
              <a:t>Cena (</a:t>
            </a:r>
            <a:r>
              <a:rPr lang="cs-CZ" b="1" dirty="0" err="1">
                <a:solidFill>
                  <a:srgbClr val="FF0000"/>
                </a:solidFill>
              </a:rPr>
              <a:t>P</a:t>
            </a:r>
            <a:r>
              <a:rPr lang="cs-CZ" b="1" dirty="0" err="1">
                <a:solidFill>
                  <a:srgbClr val="00B0F0"/>
                </a:solidFill>
              </a:rPr>
              <a:t>rice</a:t>
            </a:r>
            <a:r>
              <a:rPr lang="cs-CZ" b="1" dirty="0"/>
              <a:t>) by měla být přiměřená a měla by odpovídat ochotě zákazníků jí zaplatit.</a:t>
            </a:r>
          </a:p>
          <a:p>
            <a:r>
              <a:rPr lang="cs-CZ" b="1" dirty="0"/>
              <a:t>Místo prodeje a distribuční cesty (</a:t>
            </a:r>
            <a:r>
              <a:rPr lang="cs-CZ" b="1" dirty="0">
                <a:solidFill>
                  <a:srgbClr val="FF0000"/>
                </a:solidFill>
              </a:rPr>
              <a:t>P</a:t>
            </a:r>
            <a:r>
              <a:rPr lang="cs-CZ" b="1" dirty="0">
                <a:solidFill>
                  <a:srgbClr val="00B0F0"/>
                </a:solidFill>
              </a:rPr>
              <a:t>lace</a:t>
            </a:r>
            <a:r>
              <a:rPr lang="cs-CZ" b="1" dirty="0"/>
              <a:t>) jsou důležité, protože musíme mít (ideální) způsob, jak k zákazníkovi produkt dostat.</a:t>
            </a:r>
          </a:p>
          <a:p>
            <a:r>
              <a:rPr lang="cs-CZ" b="1" dirty="0"/>
              <a:t>Propagace (</a:t>
            </a:r>
            <a:r>
              <a:rPr lang="cs-CZ" b="1" dirty="0" err="1">
                <a:solidFill>
                  <a:srgbClr val="FF0000"/>
                </a:solidFill>
              </a:rPr>
              <a:t>P</a:t>
            </a:r>
            <a:r>
              <a:rPr lang="cs-CZ" b="1" dirty="0" err="1">
                <a:solidFill>
                  <a:srgbClr val="00B0F0"/>
                </a:solidFill>
              </a:rPr>
              <a:t>romotion</a:t>
            </a:r>
            <a:r>
              <a:rPr lang="cs-CZ" b="1" dirty="0"/>
              <a:t>) je jádrem marketingu, protože nestačí mít jen kvalitní produkt za dobrou cenu, když</a:t>
            </a:r>
            <a:br>
              <a:rPr lang="cs-CZ" b="1" dirty="0"/>
            </a:br>
            <a:r>
              <a:rPr lang="cs-CZ" b="1" dirty="0"/>
              <a:t>o něm zákazníci nebudou vědět.</a:t>
            </a:r>
          </a:p>
        </p:txBody>
      </p:sp>
    </p:spTree>
    <p:extLst>
      <p:ext uri="{BB962C8B-B14F-4D97-AF65-F5344CB8AC3E}">
        <p14:creationId xmlns:p14="http://schemas.microsoft.com/office/powerpoint/2010/main" val="152103982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12772-2B19-4E9B-87A7-3094D7034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9529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HLAVNÍ PROCESY A ČINNOSTI MARKETINGU</a:t>
            </a:r>
            <a:br>
              <a:rPr lang="cs-CZ" sz="3200" b="1" dirty="0">
                <a:solidFill>
                  <a:srgbClr val="FF0000"/>
                </a:solidFill>
              </a:rPr>
            </a:br>
            <a:r>
              <a:rPr lang="cs-CZ" sz="3200" b="1" dirty="0">
                <a:solidFill>
                  <a:srgbClr val="FF0000"/>
                </a:solidFill>
              </a:rPr>
              <a:t>A PRODEJE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BED28E-F038-4942-83AE-D6058AFCD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529"/>
            <a:ext cx="8229600" cy="4353634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Průzkum a analýza trhu, kam patří hlavně analýza konkurence, marketingový průzkum.</a:t>
            </a:r>
          </a:p>
          <a:p>
            <a:r>
              <a:rPr lang="cs-CZ" b="1" dirty="0"/>
              <a:t>Samotná propagace, která by již měla využívat poznatky marketingového mixu.</a:t>
            </a:r>
          </a:p>
          <a:p>
            <a:r>
              <a:rPr lang="cs-CZ" b="1" dirty="0"/>
              <a:t>Budování a řízení značky (Brand Management)</a:t>
            </a:r>
          </a:p>
          <a:p>
            <a:r>
              <a:rPr lang="cs-CZ" b="1" dirty="0"/>
              <a:t>Cenotvorba</a:t>
            </a:r>
          </a:p>
          <a:p>
            <a:r>
              <a:rPr lang="cs-CZ" b="1" dirty="0"/>
              <a:t>Podíl na inovacích výrobků a služeb</a:t>
            </a:r>
          </a:p>
          <a:p>
            <a:r>
              <a:rPr lang="cs-CZ" b="1" dirty="0"/>
              <a:t>Samotný Prodej výrobků a služeb</a:t>
            </a:r>
          </a:p>
          <a:p>
            <a:r>
              <a:rPr lang="cs-CZ" b="1" dirty="0"/>
              <a:t>Řízení vztahů se zákazníky (CRM) je důležité pro udržení těch stávajících - jeho součástí je tedy péče</a:t>
            </a:r>
            <a:br>
              <a:rPr lang="cs-CZ" b="1" dirty="0"/>
            </a:br>
            <a:r>
              <a:rPr lang="cs-CZ" b="1" dirty="0"/>
              <a:t>o zákazníky (</a:t>
            </a:r>
            <a:r>
              <a:rPr lang="cs-CZ" b="1" dirty="0" err="1"/>
              <a:t>Customer</a:t>
            </a:r>
            <a:r>
              <a:rPr lang="cs-CZ" b="1" dirty="0"/>
              <a:t> Care).</a:t>
            </a:r>
          </a:p>
        </p:txBody>
      </p:sp>
    </p:spTree>
    <p:extLst>
      <p:ext uri="{BB962C8B-B14F-4D97-AF65-F5344CB8AC3E}">
        <p14:creationId xmlns:p14="http://schemas.microsoft.com/office/powerpoint/2010/main" val="134998024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FE2017E-5A72-479E-BBE8-F398F05C6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9217"/>
            <a:ext cx="8229600" cy="4339565"/>
          </a:xfrm>
        </p:spPr>
        <p:txBody>
          <a:bodyPr>
            <a:normAutofit fontScale="90000"/>
          </a:bodyPr>
          <a:lstStyle/>
          <a:p>
            <a:r>
              <a:rPr lang="cs-CZ" b="1" i="1" dirty="0"/>
              <a:t>„Protože cílem existence podnikové organizace je vytvářet zákazníky, má tato organizace dvě – a pouze tyto dvě – základní funkce: marketing</a:t>
            </a:r>
            <a:br>
              <a:rPr lang="cs-CZ" b="1" i="1" dirty="0"/>
            </a:br>
            <a:r>
              <a:rPr lang="cs-CZ" b="1" i="1" dirty="0"/>
              <a:t>a inovace.“</a:t>
            </a:r>
            <a:br>
              <a:rPr lang="cs-CZ" b="1" i="1" dirty="0"/>
            </a:br>
            <a:br>
              <a:rPr lang="cs-CZ" b="1" i="1" dirty="0"/>
            </a:br>
            <a:r>
              <a:rPr lang="cs-CZ" b="1" i="1" dirty="0"/>
              <a:t>(P. F. </a:t>
            </a:r>
            <a:r>
              <a:rPr lang="cs-CZ" b="1" i="1" dirty="0" err="1"/>
              <a:t>Drucker</a:t>
            </a:r>
            <a:r>
              <a:rPr lang="cs-CZ" b="1" i="1" dirty="0"/>
              <a:t>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1751354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2355786"/>
            <a:ext cx="5506249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090AC1-66E6-4CB9-BF0B-2636CA72F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16" y="2520377"/>
            <a:ext cx="4366758" cy="30504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cs-CZ" sz="4700" b="1" dirty="0">
                <a:solidFill>
                  <a:srgbClr val="FFFFFF"/>
                </a:solidFill>
              </a:rPr>
              <a:t>Peter F. DRUCKER</a:t>
            </a:r>
            <a:br>
              <a:rPr lang="cs-CZ" sz="4700" b="1" dirty="0">
                <a:solidFill>
                  <a:srgbClr val="FFFFFF"/>
                </a:solidFill>
              </a:rPr>
            </a:br>
            <a:r>
              <a:rPr lang="cs-CZ" sz="4700" b="1" dirty="0">
                <a:solidFill>
                  <a:srgbClr val="FFFFFF"/>
                </a:solidFill>
              </a:rPr>
              <a:t>19. 11. 1909 –</a:t>
            </a:r>
            <a:br>
              <a:rPr lang="cs-CZ" sz="4700" b="1" dirty="0">
                <a:solidFill>
                  <a:srgbClr val="FFFFFF"/>
                </a:solidFill>
              </a:rPr>
            </a:br>
            <a:r>
              <a:rPr lang="cs-CZ" sz="4700" b="1" dirty="0">
                <a:solidFill>
                  <a:srgbClr val="FFFFFF"/>
                </a:solidFill>
              </a:rPr>
              <a:t>11. 11. 2005</a:t>
            </a:r>
            <a:br>
              <a:rPr lang="cs-CZ" sz="4700" b="1" dirty="0">
                <a:solidFill>
                  <a:srgbClr val="FFFFFF"/>
                </a:solidFill>
              </a:rPr>
            </a:br>
            <a:r>
              <a:rPr lang="cs-CZ" sz="4700" b="1" dirty="0">
                <a:solidFill>
                  <a:srgbClr val="FFFFFF"/>
                </a:solidFill>
              </a:rPr>
              <a:t>Guru světového managementu</a:t>
            </a:r>
            <a:endParaRPr lang="en-US" sz="4700" b="1" dirty="0">
              <a:solidFill>
                <a:srgbClr val="FFFFFF"/>
              </a:solidFill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86552" y="1654168"/>
            <a:ext cx="616870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311136"/>
            <a:ext cx="515815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87606" y="1126737"/>
            <a:ext cx="2604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49E9729-FC77-4D42-A469-07A01D74E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71" r="37270" b="-2"/>
          <a:stretch/>
        </p:blipFill>
        <p:spPr>
          <a:xfrm>
            <a:off x="840035" y="1120046"/>
            <a:ext cx="2206561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8072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FC11C9-396E-42FF-813F-23C71FA34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5K – TOTAL LOYALTY MARKETING</a:t>
            </a:r>
          </a:p>
        </p:txBody>
      </p:sp>
    </p:spTree>
    <p:extLst>
      <p:ext uri="{BB962C8B-B14F-4D97-AF65-F5344CB8AC3E}">
        <p14:creationId xmlns:p14="http://schemas.microsoft.com/office/powerpoint/2010/main" val="215739873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2248FBD-FF82-418A-9A8B-21FD2D12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5K – TOTAL LOYALTY MARKETING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3F68E0A-B1BF-461E-A91A-789DBA4A0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07102"/>
            <a:ext cx="8229600" cy="3819061"/>
          </a:xfrm>
        </p:spPr>
        <p:txBody>
          <a:bodyPr>
            <a:normAutofit/>
          </a:bodyPr>
          <a:lstStyle/>
          <a:p>
            <a:r>
              <a:rPr lang="cs-CZ" b="1" dirty="0"/>
              <a:t>5K je metodou konceptu </a:t>
            </a:r>
            <a:r>
              <a:rPr lang="cs-CZ" b="1" dirty="0" err="1"/>
              <a:t>Total</a:t>
            </a:r>
            <a:r>
              <a:rPr lang="cs-CZ" b="1" dirty="0"/>
              <a:t> </a:t>
            </a:r>
            <a:r>
              <a:rPr lang="cs-CZ" b="1" dirty="0" err="1"/>
              <a:t>Loyalty</a:t>
            </a:r>
            <a:r>
              <a:rPr lang="cs-CZ" b="1" dirty="0"/>
              <a:t> Marketing.</a:t>
            </a:r>
          </a:p>
          <a:p>
            <a:r>
              <a:rPr lang="cs-CZ" b="1" dirty="0"/>
              <a:t>Autory konceptu jsou němečtí specialisté Anne M. </a:t>
            </a:r>
            <a:r>
              <a:rPr lang="cs-CZ" b="1" dirty="0" err="1"/>
              <a:t>Schüller</a:t>
            </a:r>
            <a:r>
              <a:rPr lang="cs-CZ" b="1" dirty="0"/>
              <a:t> a Gerhard Fuchs.</a:t>
            </a:r>
          </a:p>
          <a:p>
            <a:r>
              <a:rPr lang="cs-CZ" b="1" dirty="0"/>
              <a:t>Ti identifikovali 5K jako základ loajality zákazníků vůči podniku (organizaci)</a:t>
            </a:r>
            <a:br>
              <a:rPr lang="cs-CZ" b="1" dirty="0"/>
            </a:br>
            <a:r>
              <a:rPr lang="cs-CZ" b="1" dirty="0"/>
              <a:t>a jejím produktům.</a:t>
            </a:r>
          </a:p>
        </p:txBody>
      </p:sp>
    </p:spTree>
    <p:extLst>
      <p:ext uri="{BB962C8B-B14F-4D97-AF65-F5344CB8AC3E}">
        <p14:creationId xmlns:p14="http://schemas.microsoft.com/office/powerpoint/2010/main" val="2157348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11878</Words>
  <Application>Microsoft Office PowerPoint</Application>
  <PresentationFormat>Předvádění na obrazovce (4:3)</PresentationFormat>
  <Paragraphs>924</Paragraphs>
  <Slides>246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246</vt:i4>
      </vt:variant>
    </vt:vector>
  </HeadingPairs>
  <TitlesOfParts>
    <vt:vector size="249" baseType="lpstr">
      <vt:lpstr>Arial</vt:lpstr>
      <vt:lpstr>Calibri</vt:lpstr>
      <vt:lpstr>Office Theme</vt:lpstr>
      <vt:lpstr>MODERNÍ NÁSTROJE EFEKTIVNÍHO MANAGEMENTU (2. tutoriál)</vt:lpstr>
      <vt:lpstr>4. VYBRANÉ NÁSTROJE MANAGEMENTU ZMĚN A INOVACÍ</vt:lpstr>
      <vt:lpstr>MANAGEMENT ZMĚN A INOVACÍ</vt:lpstr>
      <vt:lpstr>ŘÍZENÍ ZMĚN (CHANGE MANAGEMENT)</vt:lpstr>
      <vt:lpstr>„Nejtěžší ze všeho je měnit myšlení lidí“  (P. F. Drucker)</vt:lpstr>
      <vt:lpstr>ZMĚNY</vt:lpstr>
      <vt:lpstr>ZÁKLADNÍ TYPY ZMĚN</vt:lpstr>
      <vt:lpstr>STRATEGICKÉ (ROZVOJOVÉ) ZMĚNY</vt:lpstr>
      <vt:lpstr>PROVOZNÍ ZMĚNY</vt:lpstr>
      <vt:lpstr>ŘÍZENÍ ZMĚN V ORGANIZACI</vt:lpstr>
      <vt:lpstr>ŘÍZENÍ ZMĚN V KONTEXTU OSTATNÍCH VĚD</vt:lpstr>
      <vt:lpstr> „Mnohem lepších výsledků dosáhneme, nebudeme-li změny řídit, ale vést.“  (P. Kotter)</vt:lpstr>
      <vt:lpstr>ŘÍZENÍ INOVACÍ (INNOVATION MANAGEMENT)</vt:lpstr>
      <vt:lpstr>„Řízení inovací se zabývá zaváděním něčeho nového do fungování a chodu organizace/podniku nebo do portfolia jejích/jeho výrobků či služeb. Inovace úzce souvisí s řízením kvality a proto uvedené metody se vzájemně značně překrývají.“  (P. F. Drucker)</vt:lpstr>
      <vt:lpstr>„Úspěšní inovátoři jsou konzervativní; to je nutnost. Nejsou orientováni na rizika, jsou orientováni na příležitosti.“  (P. F. Drucker)</vt:lpstr>
      <vt:lpstr>ŘÍZENÍ INOVACÍ</vt:lpstr>
      <vt:lpstr>INOVACE</vt:lpstr>
      <vt:lpstr>ZÁKLADNÍ OBLASTI INOVACÍ</vt:lpstr>
      <vt:lpstr>METODY ŘÍZENÍ INOVACÍ</vt:lpstr>
      <vt:lpstr>SMART</vt:lpstr>
      <vt:lpstr>CO JE TO SMART?</vt:lpstr>
      <vt:lpstr>SMART CÍLE</vt:lpstr>
      <vt:lpstr>METODA SMART V PRAXI</vt:lpstr>
      <vt:lpstr>CÍLE</vt:lpstr>
      <vt:lpstr>CÍL</vt:lpstr>
      <vt:lpstr>CÍLE V MANAGEMENTU ORGANIZACE</vt:lpstr>
      <vt:lpstr>RŮZNÉ DRUHY CÍLŮ V PRAXI</vt:lpstr>
      <vt:lpstr>STRUKTURA CÍLŮ</vt:lpstr>
      <vt:lpstr>HIERARCHIE CÍLŮ</vt:lpstr>
      <vt:lpstr>PŘÍKLAD</vt:lpstr>
      <vt:lpstr>ŘÍZENÍ PODLE CÍLŮ (MBO)</vt:lpstr>
      <vt:lpstr>ŘÍZENÍ PODLE CÍLŮ V PRAXI 1</vt:lpstr>
      <vt:lpstr>ŘÍZENÍ PODLE CÍLŮ V PRAXI 2</vt:lpstr>
      <vt:lpstr>ODPOVĚDNOST</vt:lpstr>
      <vt:lpstr>PŘÍKLAD</vt:lpstr>
      <vt:lpstr>PRAVOMOC VS ODPOVĚDNOST (AUTHORITY VS RESPONSIBILITY)</vt:lpstr>
      <vt:lpstr>SWOT</vt:lpstr>
      <vt:lpstr>SWOT ANALÝZA</vt:lpstr>
      <vt:lpstr>ALBERT HUMPHREY 2. 6. 1926 – 31. 10. 2005</vt:lpstr>
      <vt:lpstr>SWOT ANALÝZA</vt:lpstr>
      <vt:lpstr>SWOT ANALÝZA</vt:lpstr>
      <vt:lpstr>SWOT ANALÝZA V PRAXI 1</vt:lpstr>
      <vt:lpstr>SWOT ANALÝZA V PRAXI 2</vt:lpstr>
      <vt:lpstr>VNĚJŠÍ FAKTORY</vt:lpstr>
      <vt:lpstr>SWOT ANALÝZA</vt:lpstr>
      <vt:lpstr>PRAVIDLA A POSTUP PŘI VYTVÁŘENÍ SWOT ANALÝZY V PRAXI</vt:lpstr>
      <vt:lpstr>ZÁKLADNÍ A SPOLEČNÉ RYSY POSTUPŮ TVORBY SWOT ANALÝZY 1</vt:lpstr>
      <vt:lpstr>ZÁKLADNÍ A SPOLEČNÉ RYSY POSTUPŮ TVORBY SWOT ANALÝZY 2</vt:lpstr>
      <vt:lpstr>ZÁKLADNÍ A SPOLEČNÉ RYSY POSTUPŮ TVORBY SWOT ANALÝZY 3</vt:lpstr>
      <vt:lpstr>DALŠÍ METODY VYUŽITELNÉ PRO VYTVÁŘENÍ SWOT ANALÝZY - 1</vt:lpstr>
      <vt:lpstr>DALŠÍ METODY VYUŽITELNÉ PRO VYTVÁŘENÍ SWOT ANALÝZY - 2</vt:lpstr>
      <vt:lpstr>NÁSTROJE PRO TVORBU SWOT ANALÝZY – KOMPLEXNÍ PŘEHLED</vt:lpstr>
      <vt:lpstr>CSF – KRITICKÉ FAKTORY ÚSPĚCHU</vt:lpstr>
      <vt:lpstr>KRITICKÉ FAKTORY ÚSPĚCHU</vt:lpstr>
      <vt:lpstr>FAKTORY (FENOMÉNY) ÚSPĚCHU</vt:lpstr>
      <vt:lpstr>K ČEMU POTŘEBUJEME ZNÁT KRITICKÉ FAKTORY ÚSPĚCHU?</vt:lpstr>
      <vt:lpstr>TYPICKÉ MODELY KRITICKÝCH FAKTORŮ ÚSPĚCHU</vt:lpstr>
      <vt:lpstr>METODA DELPHI</vt:lpstr>
      <vt:lpstr>METODA DELPHI</vt:lpstr>
      <vt:lpstr>POUŽITÍ METODY DELPHI V PRAXI 1</vt:lpstr>
      <vt:lpstr>POUŽITÍ METODY DELPHI V PRAXI 2</vt:lpstr>
      <vt:lpstr>POSTUP A HLAVNÍ ZNAKY METODY DELPHI</vt:lpstr>
      <vt:lpstr>BRAINSTORMING</vt:lpstr>
      <vt:lpstr>BRAINSTORMING</vt:lpstr>
      <vt:lpstr>VYUŽITÍ BRAINSTORMINGU</vt:lpstr>
      <vt:lpstr>ZÁKLADNÍ ZÁSADY A PRAVIDLA BRAINSTORMINGU</vt:lpstr>
      <vt:lpstr>MODIFIKACE BRAINSTORMINGU</vt:lpstr>
      <vt:lpstr>PARETOVO PRAVIDLO</vt:lpstr>
      <vt:lpstr>PARETOVO PRAVIDLO</vt:lpstr>
      <vt:lpstr>VILFREDO PARETO 15. 7. 1848 – 19. 8. 1923 V ekonomii rozpracoval matematickou teorii rovnováhy Leóna Walrase a položil základy ordinalistické teorie užitku.</vt:lpstr>
      <vt:lpstr>Joseph Moses JURAN 24. 12. 1904 – 28. 2. 2008 „Otec Quality Managementu“</vt:lpstr>
      <vt:lpstr>„Bez standardů neexistuje žádná logická základna umožňující rozhodování a jednání.“   (J. M. Juran)</vt:lpstr>
      <vt:lpstr>PARETOVO PRAVIDLO</vt:lpstr>
      <vt:lpstr>TŘI FÁZE ZMĚNY</vt:lpstr>
      <vt:lpstr>LEWINŮV TŘÍFÁZOVÝ MODEL ZMĚN</vt:lpstr>
      <vt:lpstr>Kurt LEWIN 9. 9. 1890 – 12. 2. 1947</vt:lpstr>
      <vt:lpstr>ČTYŘI FÁZE ZMĚNY</vt:lpstr>
      <vt:lpstr>ČTYŘI FÁZE ZMĚNY (FOUR PHASES OF CHANGE)</vt:lpstr>
      <vt:lpstr>Thomas B. LAWRENCE  Professor of Strategic Management (Strategic Change and Performance Measurement)</vt:lpstr>
      <vt:lpstr>Bruno DYCK nar. 9. 2.1961 Professor of Management (Organisational Behaviour)</vt:lpstr>
      <vt:lpstr>Sally MAITLIS  Professor of Organisational Behaviour and Leadership</vt:lpstr>
      <vt:lpstr>Michael K. MAUWS  Professor of Business Policy and Strategy</vt:lpstr>
      <vt:lpstr>JEDNOTLIVÉ FÁZE A JEJICH KLÍČOVÉ POSTAVY</vt:lpstr>
      <vt:lpstr>KONCEPT ČTYŘ FÁZÍ ZMĚNY V PRAXI</vt:lpstr>
      <vt:lpstr>5. VYBRANÉ NÁSTROJE MARKETINGU A PRODEJE</vt:lpstr>
      <vt:lpstr>MARKETING A PRODEJ</vt:lpstr>
      <vt:lpstr>„Marketing je věda a umění, jak nacházet, udržovat si a pěstovat výnosné zákazníky.“  (Philip KOTLER)</vt:lpstr>
      <vt:lpstr>MARKETING A PRODEJ</vt:lpstr>
      <vt:lpstr>MARKETING</vt:lpstr>
      <vt:lpstr>PRODEJ</vt:lpstr>
      <vt:lpstr>CÍL</vt:lpstr>
      <vt:lpstr>CO SE DĚJE PŘEDTÍM, NEŽ ZÁKAZNÍK NAKOUPÍ NÁŠ PRODUKT (VÝROBEK/SLUŽBU)?</vt:lpstr>
      <vt:lpstr>MARKETING</vt:lpstr>
      <vt:lpstr>MARKETINGOVÝ MIX (4P)</vt:lpstr>
      <vt:lpstr>HLAVNÍ PROCESY A ČINNOSTI MARKETINGU A PRODEJE</vt:lpstr>
      <vt:lpstr>„Protože cílem existence podnikové organizace je vytvářet zákazníky, má tato organizace dvě – a pouze tyto dvě – základní funkce: marketing a inovace.“  (P. F. Drucker)</vt:lpstr>
      <vt:lpstr>Peter F. DRUCKER 19. 11. 1909 – 11. 11. 2005 Guru světového managementu</vt:lpstr>
      <vt:lpstr>5K – TOTAL LOYALTY MARKETING</vt:lpstr>
      <vt:lpstr>5K – TOTAL LOYALTY MARKETING</vt:lpstr>
      <vt:lpstr>Anne M. SCHÜLLER Management Consulting</vt:lpstr>
      <vt:lpstr>Gerhard FUCHS Expert of Total Loyalty Marketing</vt:lpstr>
      <vt:lpstr>„5K“?</vt:lpstr>
      <vt:lpstr>METODA 5K V PRAXI</vt:lpstr>
      <vt:lpstr>MARKETINGOVÝ MIX 4C</vt:lpstr>
      <vt:lpstr>„4C“?</vt:lpstr>
      <vt:lpstr>FILOSOFIE 4C</vt:lpstr>
      <vt:lpstr>MARKETINGOVÝ MIX 4C V PRAXI</vt:lpstr>
      <vt:lpstr>TLM</vt:lpstr>
      <vt:lpstr>TOTAL LOYALTY MARKETING (TLM)</vt:lpstr>
      <vt:lpstr>TOTAL LOYALTY MARKETING (TLM)</vt:lpstr>
      <vt:lpstr>ZÁKLADNÍ PRVKY KONCEPTU TLM NA STRANĚ PODNIKU </vt:lpstr>
      <vt:lpstr>KLÍČOVÝ FAKTOR NA ROZHRANÍ MEZI PODNIKEM A ZÁKAZNÍKY</vt:lpstr>
      <vt:lpstr>PĚT STUPŇŮ LOYALITY NA STRANĚ ZÁKAZNÍKA</vt:lpstr>
      <vt:lpstr>TLM V PRAXI</vt:lpstr>
      <vt:lpstr>ANSOFFOVA MATICE</vt:lpstr>
      <vt:lpstr>ANSOFFOVA MATICE</vt:lpstr>
      <vt:lpstr>Igor ANSOFF 12. 12. 2018 – 14. 6. 2002 Expert of Strategic Management</vt:lpstr>
      <vt:lpstr>ANSOFFOVA MATICE</vt:lpstr>
      <vt:lpstr>ČTYŘI TYPY STRATEGIE (KOMBINACE TYPU TRHU A TYPU PRODUKTU)</vt:lpstr>
      <vt:lpstr>POUŽITÍ ANSOFFOVY MATICE V PRAXI</vt:lpstr>
      <vt:lpstr> FIRMA MÁ CELKEM 4 MOŽNOSTI, CO S PRODUKTEM UDĚLÁ</vt:lpstr>
      <vt:lpstr>KANO MODEL</vt:lpstr>
      <vt:lpstr>KANO MODEL</vt:lpstr>
      <vt:lpstr>Noriaki KANO nar. 1940 Expert of Quality Management</vt:lpstr>
      <vt:lpstr>KANO MODEL: PARAMETRY SLUŽBY LZE ROZDĚLIT DO TŘÍ SKUPIN</vt:lpstr>
      <vt:lpstr>KANO MODEL</vt:lpstr>
      <vt:lpstr>KANO MODEL V PRAXI</vt:lpstr>
      <vt:lpstr>CRM – ŘÍZENÍ VZTAHŮ SE ZÁKAZNÍKY</vt:lpstr>
      <vt:lpstr>ŘÍZENÍ VZTAHŮ SE ZÁKAZNÍKY (CRM – CUSTOMER RELATIONSHIP MANAGEMENT)</vt:lpstr>
      <vt:lpstr>ŘÍZENÍ A BUDOVÁNÍ VZTAHU SE ZÁKAZNÍKY</vt:lpstr>
      <vt:lpstr>CRM</vt:lpstr>
      <vt:lpstr>ZÁKAZNÍCI</vt:lpstr>
      <vt:lpstr>ZÁKAZNÍK A INFORMACE O NĚM</vt:lpstr>
      <vt:lpstr>KDE SE BEROU ZÁKAZNÍCI? TRH A INFORMACE O NĚM</vt:lpstr>
      <vt:lpstr>KDO JSOU NAŠI ZÁKAZNÍCI A JAK K NIM PŘISTUPOVAT? (1)</vt:lpstr>
      <vt:lpstr>KDO JSOU NAŠI ZÁKAZNÍCI A JAK K NIM PŘISTUPOVAT? (2)</vt:lpstr>
      <vt:lpstr>KDO JSOU NAŠI ZÁKAZNÍCI A JAK K NIM PŘISTUPOVAT? (3)</vt:lpstr>
      <vt:lpstr>JAKÉ JSOU ZÁKLADNÍ PROCESY ŘÍZENÍ VZTAHŮ SE ZÁKAZNÍKY?</vt:lpstr>
      <vt:lpstr>PROCESY MARKETINGU PROPAGACE A HLEDÁNÍ PŘÍLEŽITOSTÍ</vt:lpstr>
      <vt:lpstr>PRODEJNÍ A OBCHODNÍ PROCESY</vt:lpstr>
      <vt:lpstr>POSKYTNUTÍ PRODUKTU (VÝROBKU NEBO SLUŽBY)</vt:lpstr>
      <vt:lpstr>POPRODEJNÍ SLUŽBY A KOMUNIKACE SE ZÁKAZNÍKY</vt:lpstr>
      <vt:lpstr>CO JE TEDY VLASTNĚ ŘÍZENÍ VZTAHŮ SE ZÁKAZNÍKY? (1)</vt:lpstr>
      <vt:lpstr>CO JE TEDY VLASTNĚ ŘÍZENÍ VZTAHŮ SE ZÁKAZNÍKY? (2)</vt:lpstr>
      <vt:lpstr>CO JE TEDY VLASTNĚ ŘÍZENÍ VZTAHŮ SE ZÁKAZNÍKY? (3)</vt:lpstr>
      <vt:lpstr>SYSTÉMY CRM – SOFTWARE PRO PODPORU VZTAHŮ SE ZÁKAZNÍKY</vt:lpstr>
      <vt:lpstr>JEDNODUCHÝ CRM SOFTWARE</vt:lpstr>
      <vt:lpstr>ZÁKLADNÍ OBLASTI CRM SYSTÉMŮ</vt:lpstr>
      <vt:lpstr>CRM SYSTÉMY</vt:lpstr>
      <vt:lpstr>HODNOTA PRO ZÁKAZNÍKA?</vt:lpstr>
      <vt:lpstr>BUDOVÁNÍ DŮVĚRY A LOYALITY ZÁKAZNÍKA</vt:lpstr>
      <vt:lpstr>VRIO ANALÝZA</vt:lpstr>
      <vt:lpstr>VRIO ANALÝZA</vt:lpstr>
      <vt:lpstr>Jay B. BARNEY nar. 8. 10. 1954 Professor of Strategic Management</vt:lpstr>
      <vt:lpstr>VRIO</vt:lpstr>
      <vt:lpstr>DIMENZE HODNOCENÍ (OTÁZKY)</vt:lpstr>
      <vt:lpstr>VRIO ANALÝZA V PRAXI 1</vt:lpstr>
      <vt:lpstr>VRIO ANALÝZA V PRAXI 2</vt:lpstr>
      <vt:lpstr>6. VYBRANÉ NÁSTROJE EKONOMIKY A ŘÍZENÍ FINANCÍ</vt:lpstr>
      <vt:lpstr>EKONOMIKA A ŘÍZENÍ FINANCÍ</vt:lpstr>
      <vt:lpstr>„Ve skutečnosti může podnik ke společenskému blahu přispívat pouze v případě, že je vysoce ziskový.“   (Peter Ferdinand DRUCKER)</vt:lpstr>
      <vt:lpstr>FINANČNÍ ŘÍZENÍ A EKONOMIKA ORGANIZACE 1</vt:lpstr>
      <vt:lpstr>FINANČNÍ ŘÍZENÍ A EKONOMIKA ORGANIZACE 2</vt:lpstr>
      <vt:lpstr>CÍLE ŘÍZENÍ FINANCÍ</vt:lpstr>
      <vt:lpstr>PROCESY VE FINANČNÍM ŘÍZENÍ PODNIKU</vt:lpstr>
      <vt:lpstr>METODY FINANČNÍHO ŘÍZENÍ</vt:lpstr>
      <vt:lpstr>FINANČNÍ ANALÝZA</vt:lpstr>
      <vt:lpstr>NÁKLADOVÉ ANALÝZY</vt:lpstr>
      <vt:lpstr>METODY ŘÍZENÍ OBĚŽNÉHO MAJETKU</vt:lpstr>
      <vt:lpstr>METODY A ZPŮSOBY FINANCOVÁNÍ (ZÍSKÁVÁNÍ FINANČNÍCH ZDROJŮ)</vt:lpstr>
      <vt:lpstr>METODY ŘÍZENÍ INVESTIČNÍHO MAJETKU</vt:lpstr>
      <vt:lpstr>METODY OCEŇOVÁNÍ PODNIKU</vt:lpstr>
      <vt:lpstr>METODY FINANČNÍHO ŘÍZENÍ</vt:lpstr>
      <vt:lpstr>UKAZATELÉ ZISKU</vt:lpstr>
      <vt:lpstr>HODNOTOVÁ KRITÉRIA MĚŘENÍ VÝKONNOSTI PODNIKU</vt:lpstr>
      <vt:lpstr>UKAZATELÉ NA BÁZI CASH FLOW</vt:lpstr>
      <vt:lpstr>UKAZATELE LIKVIDITY</vt:lpstr>
      <vt:lpstr>UKAZATELE RENTABILITY</vt:lpstr>
      <vt:lpstr>TECHNIKY HODNOCENÍ INVESTIC (INVESTIČNÍCH VARIANT)</vt:lpstr>
      <vt:lpstr>UKAZATELE ZADLUŽENOSTI</vt:lpstr>
      <vt:lpstr>UKAZATELE AKTIVITY</vt:lpstr>
      <vt:lpstr>UKAZATELE TRŽNÍ HODNOTY (KAPITÁLOVÉHO TRHU)</vt:lpstr>
      <vt:lpstr>UKAZATELE PRODUKTIVITY</vt:lpstr>
      <vt:lpstr>DALŠÍ FINANČNÍ UKAZATELE</vt:lpstr>
      <vt:lpstr>ABSOLUTNÍ UKAZATELE (ABSOLUTE RATIOS)</vt:lpstr>
      <vt:lpstr>ROZDÍLOVÉ UKAZATELE</vt:lpstr>
      <vt:lpstr>PODÍLOVÉ (RELATIVNÍ) UKAZATELE (POMĚROVÉ, SYNTETICKÉ UKAZATELE)</vt:lpstr>
      <vt:lpstr>SOUSTAVA PROVÁZANÝCH UKAZATELŮ</vt:lpstr>
      <vt:lpstr>ZÁKLADNÍ FINANČNÍ VÝKAZY</vt:lpstr>
      <vt:lpstr>BEP – BOD ZVRATU</vt:lpstr>
      <vt:lpstr>BOD ZVRATU (BEP – BREAK EVEN POINT)</vt:lpstr>
      <vt:lpstr>K ČEMU JE BOD ZVRATU V PRAXI?</vt:lpstr>
      <vt:lpstr>ANALÝZA BODU ZVRATU</vt:lpstr>
      <vt:lpstr>VÝPOČET BODU ZVRATU</vt:lpstr>
      <vt:lpstr>PODMÍNKY, KTERÉ ZNEMOŽŇUJÍ DOSAŽENÍ BODU ZVRATU (A ZISKU)</vt:lpstr>
      <vt:lpstr>ALTERNATIVA</vt:lpstr>
      <vt:lpstr>ANALÝZA BODU ZVRATU V PRAXI</vt:lpstr>
      <vt:lpstr>TCO</vt:lpstr>
      <vt:lpstr>TOTAL COST OF OWNERSHIP (TCO) – CELKOVÉ NÁKLADY NA VLASTNICTVÍ</vt:lpstr>
      <vt:lpstr>CELKOVÉ NÁKLADY NA VLASTNICTVÍ</vt:lpstr>
      <vt:lpstr>UŽITÍ TCO</vt:lpstr>
      <vt:lpstr>TCO</vt:lpstr>
      <vt:lpstr>PŘÍKLADY NÁKLADŮ, VSTUPUJÍCÍCH DO VÝPOČTU TCO</vt:lpstr>
      <vt:lpstr>NEVÝHODA METODY VÝPOČTU TCO</vt:lpstr>
      <vt:lpstr>K ČEMU JE TCO V PRAXI? (1)</vt:lpstr>
      <vt:lpstr>K ČEMU JE TCO V PRAXI? (2)</vt:lpstr>
      <vt:lpstr>VYUŽITÍ TCO V PODNIKOVÉ PRAXI</vt:lpstr>
      <vt:lpstr>EBIT – HRUBÝ ZISK</vt:lpstr>
      <vt:lpstr>EBIT</vt:lpstr>
      <vt:lpstr>VÝPOČET EBIT</vt:lpstr>
      <vt:lpstr>K ČEMU JE UKAZATEL EBIT V PRAXI? (1)</vt:lpstr>
      <vt:lpstr>K ČEMU JE UKAZATEL EBIT V PRAXI? (2)</vt:lpstr>
      <vt:lpstr>EBT</vt:lpstr>
      <vt:lpstr>VÝPOČET EBT</vt:lpstr>
      <vt:lpstr>K čemu a kdy se využívá EBT v praxi?</vt:lpstr>
      <vt:lpstr>EBITDA</vt:lpstr>
      <vt:lpstr>VÝPOČET EBITDA</vt:lpstr>
      <vt:lpstr>KDE SE VYUŽÍVÁ UKAZATEL EBITDA V PRAXI A JAKÉ JSOU JEHO VÝHODY?</vt:lpstr>
      <vt:lpstr>EAT</vt:lpstr>
      <vt:lpstr>VÝPOČET EAT</vt:lpstr>
      <vt:lpstr>K ČEMU JE ČISTÝ ZISK EAT V PRAXI? (1)</vt:lpstr>
      <vt:lpstr>K ČEMU JE ČISTÝ ZISK EAT V PRAXI? (2)</vt:lpstr>
      <vt:lpstr>UŽITÍ PARAMETRU EAT V PRAXI</vt:lpstr>
      <vt:lpstr>NOPAT – ČISTÝ PROVOZNÍ ZISK</vt:lpstr>
      <vt:lpstr>NOPAT</vt:lpstr>
      <vt:lpstr>VÝPOČET NOPAT</vt:lpstr>
      <vt:lpstr>K ČEMU SE POUŽÍVÁ UKAZATEL NOPAT V PRAXI?</vt:lpstr>
      <vt:lpstr>EVA – EKONOMICKÁ PŘIDANÁ HODNOTA</vt:lpstr>
      <vt:lpstr>EVA</vt:lpstr>
      <vt:lpstr>HISTORIE UKAZATELE EVA</vt:lpstr>
      <vt:lpstr>VÝPOČET</vt:lpstr>
      <vt:lpstr>INTERPRETACE VÝSLEDKŮ</vt:lpstr>
      <vt:lpstr>DEKOMPOZICE VRCHOLOVÉHO UKAZATELE EVA</vt:lpstr>
      <vt:lpstr>VYUŽITÍ EVA V PRAXI</vt:lpstr>
      <vt:lpstr>ZPŮSOBY VÝPOČTU EKONOMICKÉ PŘIDANÉ HODNOTY</vt:lpstr>
      <vt:lpstr>ZPŮSOBY VÝPOČTU EVA</vt:lpstr>
      <vt:lpstr>1.</vt:lpstr>
      <vt:lpstr>POUŽITÉ PARAMETRY PRO VÝPOČET</vt:lpstr>
      <vt:lpstr>2.</vt:lpstr>
      <vt:lpstr>PARAMETRY POUŽÍVANÉ PRO VÝPOČET</vt:lpstr>
      <vt:lpstr>MVA – HODNOTA PŘIDANÁ TRHEM</vt:lpstr>
      <vt:lpstr>MVA</vt:lpstr>
      <vt:lpstr>VÝPOČET MVA</vt:lpstr>
      <vt:lpstr>VÝSLEDKY</vt:lpstr>
      <vt:lpstr>INTERPRETACE VÝSLEDKŮ</vt:lpstr>
      <vt:lpstr>VYUŽITÍ MVA V PRAXI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NÁSTROJE EFEKTIVNÍHO MANAGEMENTU (2. tutoriál)</dc:title>
  <dc:creator>Rössler Miroslav</dc:creator>
  <cp:lastModifiedBy>Rössler Miroslav</cp:lastModifiedBy>
  <cp:revision>5</cp:revision>
  <dcterms:created xsi:type="dcterms:W3CDTF">2020-10-14T09:31:14Z</dcterms:created>
  <dcterms:modified xsi:type="dcterms:W3CDTF">2026-01-30T10:24:46Z</dcterms:modified>
</cp:coreProperties>
</file>